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1" r:id="rId2"/>
    <p:sldId id="256" r:id="rId3"/>
    <p:sldId id="259" r:id="rId4"/>
    <p:sldId id="269" r:id="rId5"/>
    <p:sldId id="271" r:id="rId6"/>
    <p:sldId id="272" r:id="rId7"/>
    <p:sldId id="270" r:id="rId8"/>
    <p:sldId id="265" r:id="rId9"/>
    <p:sldId id="275" r:id="rId10"/>
    <p:sldId id="273" r:id="rId11"/>
    <p:sldId id="274" r:id="rId12"/>
    <p:sldId id="277" r:id="rId13"/>
    <p:sldId id="278" r:id="rId14"/>
    <p:sldId id="276" r:id="rId15"/>
  </p:sldIdLst>
  <p:sldSz cx="12192000" cy="6858000"/>
  <p:notesSz cx="9926638" cy="143017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17573"/>
          </a:xfrm>
          <a:prstGeom prst="rect">
            <a:avLst/>
          </a:prstGeom>
        </p:spPr>
        <p:txBody>
          <a:bodyPr vert="horz" lIns="138440" tIns="69220" rIns="138440" bIns="69220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17573"/>
          </a:xfrm>
          <a:prstGeom prst="rect">
            <a:avLst/>
          </a:prstGeom>
        </p:spPr>
        <p:txBody>
          <a:bodyPr vert="horz" lIns="138440" tIns="69220" rIns="138440" bIns="69220" rtlCol="0"/>
          <a:lstStyle>
            <a:lvl1pPr algn="r">
              <a:defRPr sz="1800"/>
            </a:lvl1pPr>
          </a:lstStyle>
          <a:p>
            <a:fld id="{4C2BD495-4046-4C3B-80AD-4A22368C1095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73100" y="1787525"/>
            <a:ext cx="8580438" cy="48275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440" tIns="69220" rIns="138440" bIns="692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882735"/>
            <a:ext cx="7941310" cy="5631329"/>
          </a:xfrm>
          <a:prstGeom prst="rect">
            <a:avLst/>
          </a:prstGeom>
        </p:spPr>
        <p:txBody>
          <a:bodyPr vert="horz" lIns="138440" tIns="69220" rIns="138440" bIns="692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584217"/>
            <a:ext cx="4301543" cy="717572"/>
          </a:xfrm>
          <a:prstGeom prst="rect">
            <a:avLst/>
          </a:prstGeom>
        </p:spPr>
        <p:txBody>
          <a:bodyPr vert="horz" lIns="138440" tIns="69220" rIns="138440" bIns="69220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584217"/>
            <a:ext cx="4301543" cy="717572"/>
          </a:xfrm>
          <a:prstGeom prst="rect">
            <a:avLst/>
          </a:prstGeom>
        </p:spPr>
        <p:txBody>
          <a:bodyPr vert="horz" lIns="138440" tIns="69220" rIns="138440" bIns="69220" rtlCol="0" anchor="b"/>
          <a:lstStyle>
            <a:lvl1pPr algn="r">
              <a:defRPr sz="1800"/>
            </a:lvl1pPr>
          </a:lstStyle>
          <a:p>
            <a:fld id="{D1CCF3D0-6224-477F-9243-B86EFE2B5C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605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F8FC-D107-456D-8449-CB8FF32D2995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09ACD-B451-4645-B2D0-F1AEB8E50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709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F8FC-D107-456D-8449-CB8FF32D2995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09ACD-B451-4645-B2D0-F1AEB8E50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717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F8FC-D107-456D-8449-CB8FF32D2995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09ACD-B451-4645-B2D0-F1AEB8E50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33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F8FC-D107-456D-8449-CB8FF32D2995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09ACD-B451-4645-B2D0-F1AEB8E50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1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F8FC-D107-456D-8449-CB8FF32D2995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09ACD-B451-4645-B2D0-F1AEB8E50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562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F8FC-D107-456D-8449-CB8FF32D2995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09ACD-B451-4645-B2D0-F1AEB8E50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839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F8FC-D107-456D-8449-CB8FF32D2995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09ACD-B451-4645-B2D0-F1AEB8E50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193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F8FC-D107-456D-8449-CB8FF32D2995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09ACD-B451-4645-B2D0-F1AEB8E50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378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F8FC-D107-456D-8449-CB8FF32D2995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09ACD-B451-4645-B2D0-F1AEB8E50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907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F8FC-D107-456D-8449-CB8FF32D2995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09ACD-B451-4645-B2D0-F1AEB8E50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96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F8FC-D107-456D-8449-CB8FF32D2995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09ACD-B451-4645-B2D0-F1AEB8E50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115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CF8FC-D107-456D-8449-CB8FF32D2995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09ACD-B451-4645-B2D0-F1AEB8E50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22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days.cern/plan-your-visit/getting-here/meyrin-point-1-atlas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4624" y="166400"/>
            <a:ext cx="9144000" cy="2387600"/>
          </a:xfrm>
        </p:spPr>
        <p:txBody>
          <a:bodyPr/>
          <a:lstStyle/>
          <a:p>
            <a:r>
              <a:rPr lang="nl-NL" dirty="0" smtClean="0"/>
              <a:t>CERN Open Days 2019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5161" y="2716882"/>
            <a:ext cx="1889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Cern.ch/</a:t>
            </a:r>
            <a:r>
              <a:rPr lang="nl-NL" dirty="0" err="1" smtClean="0"/>
              <a:t>opendays</a:t>
            </a:r>
            <a:endParaRPr lang="nl-NL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772" y="3390403"/>
            <a:ext cx="6532982" cy="24869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4470" y="6040272"/>
            <a:ext cx="421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Saturday</a:t>
            </a:r>
            <a:r>
              <a:rPr lang="nl-NL" dirty="0" smtClean="0"/>
              <a:t> and </a:t>
            </a:r>
            <a:r>
              <a:rPr lang="nl-NL" dirty="0" err="1" smtClean="0"/>
              <a:t>Sunday</a:t>
            </a:r>
            <a:r>
              <a:rPr lang="nl-NL" dirty="0" smtClean="0"/>
              <a:t> 14 and 15 September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0095" y="3086214"/>
            <a:ext cx="3734974" cy="2782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924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0425" y="285446"/>
            <a:ext cx="73488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Activity 6: </a:t>
            </a:r>
          </a:p>
          <a:p>
            <a:r>
              <a:rPr lang="nl-NL" dirty="0" err="1" smtClean="0"/>
              <a:t>Guided</a:t>
            </a:r>
            <a:r>
              <a:rPr lang="nl-NL" dirty="0" smtClean="0"/>
              <a:t> or </a:t>
            </a:r>
            <a:r>
              <a:rPr lang="nl-NL" dirty="0" err="1" smtClean="0"/>
              <a:t>hosted</a:t>
            </a:r>
            <a:r>
              <a:rPr lang="nl-NL" dirty="0" smtClean="0"/>
              <a:t>? </a:t>
            </a:r>
          </a:p>
          <a:p>
            <a:r>
              <a:rPr lang="nl-NL" dirty="0" smtClean="0"/>
              <a:t>Magnet </a:t>
            </a:r>
            <a:r>
              <a:rPr lang="nl-NL" dirty="0"/>
              <a:t>Design and Technology, 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10 </a:t>
            </a:r>
            <a:r>
              <a:rPr lang="nl-NL" err="1">
                <a:solidFill>
                  <a:schemeClr val="accent1">
                    <a:lumMod val="75000"/>
                  </a:schemeClr>
                </a:solidFill>
              </a:rPr>
              <a:t>to</a:t>
            </a:r>
            <a:r>
              <a:rPr lang="nl-NL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mtClean="0">
                <a:solidFill>
                  <a:schemeClr val="accent1">
                    <a:lumMod val="75000"/>
                  </a:schemeClr>
                </a:solidFill>
              </a:rPr>
              <a:t>25 </a:t>
            </a: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minutes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nl-NL" dirty="0" smtClean="0">
                <a:solidFill>
                  <a:schemeClr val="accent6"/>
                </a:solidFill>
              </a:rPr>
              <a:t>3 </a:t>
            </a:r>
            <a:r>
              <a:rPr lang="nl-NL" dirty="0" err="1" smtClean="0">
                <a:solidFill>
                  <a:schemeClr val="accent6"/>
                </a:solidFill>
              </a:rPr>
              <a:t>hosts</a:t>
            </a:r>
            <a:r>
              <a:rPr lang="nl-NL" dirty="0" smtClean="0">
                <a:solidFill>
                  <a:schemeClr val="accent6"/>
                </a:solidFill>
              </a:rPr>
              <a:t> (</a:t>
            </a:r>
            <a:r>
              <a:rPr lang="nl-NL" dirty="0" err="1" smtClean="0">
                <a:solidFill>
                  <a:schemeClr val="accent6"/>
                </a:solidFill>
              </a:rPr>
              <a:t>protect</a:t>
            </a:r>
            <a:r>
              <a:rPr lang="nl-NL" dirty="0" smtClean="0">
                <a:solidFill>
                  <a:schemeClr val="accent6"/>
                </a:solidFill>
              </a:rPr>
              <a:t> </a:t>
            </a:r>
            <a:r>
              <a:rPr lang="nl-NL" dirty="0" err="1" smtClean="0">
                <a:solidFill>
                  <a:schemeClr val="accent6"/>
                </a:solidFill>
              </a:rPr>
              <a:t>material</a:t>
            </a:r>
            <a:r>
              <a:rPr lang="nl-NL" dirty="0" smtClean="0">
                <a:solidFill>
                  <a:schemeClr val="accent6"/>
                </a:solidFill>
              </a:rPr>
              <a:t>) and 2 guides</a:t>
            </a:r>
            <a:r>
              <a:rPr lang="nl-NL" dirty="0">
                <a:solidFill>
                  <a:schemeClr val="accent6"/>
                </a:solidFill>
              </a:rPr>
              <a:t>?</a:t>
            </a:r>
            <a:endParaRPr lang="nl-NL" dirty="0">
              <a:solidFill>
                <a:schemeClr val="accent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0425" y="1872145"/>
            <a:ext cx="6345382" cy="20313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Goal: </a:t>
            </a:r>
          </a:p>
          <a:p>
            <a:r>
              <a:rPr lang="nl-NL" dirty="0" smtClean="0"/>
              <a:t>Show Magnet Design Technology. </a:t>
            </a:r>
          </a:p>
          <a:p>
            <a:r>
              <a:rPr lang="nl-NL" dirty="0" err="1" smtClean="0"/>
              <a:t>Impregnated</a:t>
            </a:r>
            <a:r>
              <a:rPr lang="nl-NL" dirty="0" smtClean="0"/>
              <a:t> </a:t>
            </a:r>
            <a:r>
              <a:rPr lang="nl-NL" dirty="0" err="1" smtClean="0"/>
              <a:t>coils</a:t>
            </a:r>
            <a:r>
              <a:rPr lang="nl-NL" dirty="0" smtClean="0"/>
              <a:t>, non-</a:t>
            </a:r>
            <a:r>
              <a:rPr lang="nl-NL" dirty="0" err="1" smtClean="0"/>
              <a:t>impregnated</a:t>
            </a:r>
            <a:r>
              <a:rPr lang="nl-NL" dirty="0" smtClean="0"/>
              <a:t> </a:t>
            </a:r>
            <a:r>
              <a:rPr lang="nl-NL" dirty="0" err="1" smtClean="0"/>
              <a:t>coils</a:t>
            </a:r>
            <a:endParaRPr lang="nl-NL" dirty="0" smtClean="0"/>
          </a:p>
          <a:p>
            <a:r>
              <a:rPr lang="nl-NL" smtClean="0"/>
              <a:t>Magnet cross-sections</a:t>
            </a:r>
          </a:p>
          <a:p>
            <a:r>
              <a:rPr lang="nl-NL" smtClean="0"/>
              <a:t> </a:t>
            </a:r>
            <a:r>
              <a:rPr lang="nl-NL" dirty="0" err="1" smtClean="0"/>
              <a:t>Videos</a:t>
            </a:r>
            <a:r>
              <a:rPr lang="nl-NL" dirty="0" smtClean="0"/>
              <a:t> of </a:t>
            </a:r>
            <a:r>
              <a:rPr lang="nl-NL" dirty="0" err="1" smtClean="0"/>
              <a:t>magnet</a:t>
            </a:r>
            <a:r>
              <a:rPr lang="nl-NL" dirty="0" smtClean="0"/>
              <a:t> </a:t>
            </a:r>
            <a:r>
              <a:rPr lang="nl-NL" dirty="0" err="1" smtClean="0"/>
              <a:t>assembly</a:t>
            </a:r>
            <a:endParaRPr lang="nl-NL" dirty="0" smtClean="0"/>
          </a:p>
          <a:p>
            <a:r>
              <a:rPr lang="nl-NL" dirty="0" smtClean="0"/>
              <a:t>Show FRESCA2 </a:t>
            </a:r>
            <a:r>
              <a:rPr lang="nl-NL" dirty="0" err="1" smtClean="0"/>
              <a:t>world</a:t>
            </a:r>
            <a:r>
              <a:rPr lang="nl-NL" dirty="0" smtClean="0"/>
              <a:t> record </a:t>
            </a:r>
            <a:r>
              <a:rPr lang="nl-NL" dirty="0" err="1" smtClean="0"/>
              <a:t>magnet</a:t>
            </a:r>
            <a:endParaRPr lang="nl-NL" dirty="0" smtClean="0"/>
          </a:p>
          <a:p>
            <a:r>
              <a:rPr lang="nl-NL" dirty="0" smtClean="0"/>
              <a:t>Etc.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960" y="2185058"/>
            <a:ext cx="6472718" cy="4102925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>
            <a:off x="4637314" y="3241964"/>
            <a:ext cx="7267699" cy="3633849"/>
          </a:xfrm>
          <a:custGeom>
            <a:avLst/>
            <a:gdLst>
              <a:gd name="connsiteX0" fmla="*/ 5652655 w 7267699"/>
              <a:gd name="connsiteY0" fmla="*/ 231568 h 3633849"/>
              <a:gd name="connsiteX1" fmla="*/ 3146961 w 7267699"/>
              <a:gd name="connsiteY1" fmla="*/ 0 h 3633849"/>
              <a:gd name="connsiteX2" fmla="*/ 0 w 7267699"/>
              <a:gd name="connsiteY2" fmla="*/ 973776 h 3633849"/>
              <a:gd name="connsiteX3" fmla="*/ 1531917 w 7267699"/>
              <a:gd name="connsiteY3" fmla="*/ 3633849 h 3633849"/>
              <a:gd name="connsiteX4" fmla="*/ 7267699 w 7267699"/>
              <a:gd name="connsiteY4" fmla="*/ 3384467 h 3633849"/>
              <a:gd name="connsiteX5" fmla="*/ 5617029 w 7267699"/>
              <a:gd name="connsiteY5" fmla="*/ 290945 h 3633849"/>
              <a:gd name="connsiteX6" fmla="*/ 3247902 w 7267699"/>
              <a:gd name="connsiteY6" fmla="*/ 100940 h 3633849"/>
              <a:gd name="connsiteX7" fmla="*/ 3230089 w 7267699"/>
              <a:gd name="connsiteY7" fmla="*/ 100940 h 36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67699" h="3633849">
                <a:moveTo>
                  <a:pt x="5652655" y="231568"/>
                </a:moveTo>
                <a:lnTo>
                  <a:pt x="3146961" y="0"/>
                </a:lnTo>
                <a:lnTo>
                  <a:pt x="0" y="973776"/>
                </a:lnTo>
                <a:lnTo>
                  <a:pt x="1531917" y="3633849"/>
                </a:lnTo>
                <a:lnTo>
                  <a:pt x="7267699" y="3384467"/>
                </a:lnTo>
                <a:lnTo>
                  <a:pt x="5617029" y="290945"/>
                </a:lnTo>
                <a:lnTo>
                  <a:pt x="3247902" y="100940"/>
                </a:lnTo>
                <a:lnTo>
                  <a:pt x="3230089" y="100940"/>
                </a:lnTo>
              </a:path>
            </a:pathLst>
          </a:cu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682343" y="4141088"/>
            <a:ext cx="474476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dirty="0" smtClean="0"/>
              <a:t>Space for Magnet Design and Technology display</a:t>
            </a:r>
          </a:p>
          <a:p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emptied</a:t>
            </a:r>
            <a:r>
              <a:rPr lang="nl-NL" dirty="0" smtClean="0"/>
              <a:t> in time.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242497" y="2584653"/>
            <a:ext cx="862233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050" dirty="0" err="1" smtClean="0"/>
              <a:t>Good</a:t>
            </a:r>
            <a:r>
              <a:rPr lang="nl-NL" sz="1050" dirty="0" smtClean="0"/>
              <a:t> bye </a:t>
            </a:r>
            <a:r>
              <a:rPr lang="nl-NL" sz="1050" dirty="0" err="1" smtClean="0"/>
              <a:t>balloons</a:t>
            </a:r>
            <a:endParaRPr lang="en-US" sz="105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10110168" y="2844573"/>
            <a:ext cx="411370" cy="311155"/>
          </a:xfrm>
          <a:prstGeom prst="straightConnector1">
            <a:avLst/>
          </a:prstGeom>
          <a:ln w="57150"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9083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46363" y="377042"/>
            <a:ext cx="73488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Activity 7: </a:t>
            </a:r>
          </a:p>
          <a:p>
            <a:r>
              <a:rPr lang="nl-NL" dirty="0" err="1"/>
              <a:t>Goodbye</a:t>
            </a:r>
            <a:r>
              <a:rPr lang="nl-NL" dirty="0"/>
              <a:t> </a:t>
            </a:r>
            <a:r>
              <a:rPr lang="nl-NL" dirty="0" err="1"/>
              <a:t>hosts</a:t>
            </a:r>
            <a:r>
              <a:rPr lang="nl-NL" dirty="0"/>
              <a:t>, Helium </a:t>
            </a:r>
            <a:r>
              <a:rPr lang="nl-NL" dirty="0" err="1"/>
              <a:t>Balloons</a:t>
            </a:r>
            <a:r>
              <a:rPr lang="nl-NL" dirty="0"/>
              <a:t>, </a:t>
            </a:r>
            <a:r>
              <a:rPr lang="nl-NL" dirty="0">
                <a:solidFill>
                  <a:schemeClr val="accent6"/>
                </a:solidFill>
              </a:rPr>
              <a:t>1 </a:t>
            </a:r>
            <a:r>
              <a:rPr lang="nl-NL" dirty="0" err="1">
                <a:solidFill>
                  <a:schemeClr val="accent6"/>
                </a:solidFill>
              </a:rPr>
              <a:t>to</a:t>
            </a:r>
            <a:r>
              <a:rPr lang="nl-NL" dirty="0">
                <a:solidFill>
                  <a:schemeClr val="accent6"/>
                </a:solidFill>
              </a:rPr>
              <a:t> 2 </a:t>
            </a:r>
            <a:r>
              <a:rPr lang="nl-NL" dirty="0" err="1">
                <a:solidFill>
                  <a:schemeClr val="accent6"/>
                </a:solidFill>
              </a:rPr>
              <a:t>hosts</a:t>
            </a:r>
            <a:r>
              <a:rPr lang="nl-NL" dirty="0">
                <a:solidFill>
                  <a:schemeClr val="accent6"/>
                </a:solidFill>
              </a:rPr>
              <a:t>. </a:t>
            </a:r>
            <a:endParaRPr lang="en-US" dirty="0">
              <a:solidFill>
                <a:schemeClr val="accent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960" y="2185058"/>
            <a:ext cx="6472718" cy="4102925"/>
          </a:xfrm>
          <a:prstGeom prst="rect">
            <a:avLst/>
          </a:prstGeom>
        </p:spPr>
      </p:pic>
      <p:sp>
        <p:nvSpPr>
          <p:cNvPr id="7" name="Freeform 6"/>
          <p:cNvSpPr/>
          <p:nvPr/>
        </p:nvSpPr>
        <p:spPr>
          <a:xfrm>
            <a:off x="4637314" y="3241964"/>
            <a:ext cx="7267699" cy="3633849"/>
          </a:xfrm>
          <a:custGeom>
            <a:avLst/>
            <a:gdLst>
              <a:gd name="connsiteX0" fmla="*/ 5652655 w 7267699"/>
              <a:gd name="connsiteY0" fmla="*/ 231568 h 3633849"/>
              <a:gd name="connsiteX1" fmla="*/ 3146961 w 7267699"/>
              <a:gd name="connsiteY1" fmla="*/ 0 h 3633849"/>
              <a:gd name="connsiteX2" fmla="*/ 0 w 7267699"/>
              <a:gd name="connsiteY2" fmla="*/ 973776 h 3633849"/>
              <a:gd name="connsiteX3" fmla="*/ 1531917 w 7267699"/>
              <a:gd name="connsiteY3" fmla="*/ 3633849 h 3633849"/>
              <a:gd name="connsiteX4" fmla="*/ 7267699 w 7267699"/>
              <a:gd name="connsiteY4" fmla="*/ 3384467 h 3633849"/>
              <a:gd name="connsiteX5" fmla="*/ 5617029 w 7267699"/>
              <a:gd name="connsiteY5" fmla="*/ 290945 h 3633849"/>
              <a:gd name="connsiteX6" fmla="*/ 3247902 w 7267699"/>
              <a:gd name="connsiteY6" fmla="*/ 100940 h 3633849"/>
              <a:gd name="connsiteX7" fmla="*/ 3230089 w 7267699"/>
              <a:gd name="connsiteY7" fmla="*/ 100940 h 363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67699" h="3633849">
                <a:moveTo>
                  <a:pt x="5652655" y="231568"/>
                </a:moveTo>
                <a:lnTo>
                  <a:pt x="3146961" y="0"/>
                </a:lnTo>
                <a:lnTo>
                  <a:pt x="0" y="973776"/>
                </a:lnTo>
                <a:lnTo>
                  <a:pt x="1531917" y="3633849"/>
                </a:lnTo>
                <a:lnTo>
                  <a:pt x="7267699" y="3384467"/>
                </a:lnTo>
                <a:lnTo>
                  <a:pt x="5617029" y="290945"/>
                </a:lnTo>
                <a:lnTo>
                  <a:pt x="3247902" y="100940"/>
                </a:lnTo>
                <a:lnTo>
                  <a:pt x="3230089" y="100940"/>
                </a:lnTo>
              </a:path>
            </a:pathLst>
          </a:cu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242497" y="2584653"/>
            <a:ext cx="86223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200" dirty="0" err="1" smtClean="0"/>
              <a:t>Good</a:t>
            </a:r>
            <a:r>
              <a:rPr lang="nl-NL" sz="1200" dirty="0" smtClean="0"/>
              <a:t> bye </a:t>
            </a:r>
            <a:r>
              <a:rPr lang="nl-NL" sz="1200" dirty="0" err="1" smtClean="0"/>
              <a:t>balloons</a:t>
            </a:r>
            <a:endParaRPr lang="en-US" sz="12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10110168" y="2844573"/>
            <a:ext cx="411370" cy="311155"/>
          </a:xfrm>
          <a:prstGeom prst="straightConnector1">
            <a:avLst/>
          </a:prstGeom>
          <a:ln w="57150"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4366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10005" y="697676"/>
            <a:ext cx="438199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Toilets</a:t>
            </a:r>
            <a:r>
              <a:rPr lang="nl-NL" b="1" smtClean="0"/>
              <a:t> for visitors: </a:t>
            </a:r>
          </a:p>
          <a:p>
            <a:r>
              <a:rPr lang="nl-NL" smtClean="0"/>
              <a:t>Mobile toilets outside. </a:t>
            </a:r>
          </a:p>
          <a:p>
            <a:r>
              <a:rPr lang="nl-NL" smtClean="0"/>
              <a:t>Toilets in Cryo-corner</a:t>
            </a:r>
          </a:p>
          <a:p>
            <a:r>
              <a:rPr lang="nl-NL" smtClean="0"/>
              <a:t>Toilets next to exposition</a:t>
            </a:r>
          </a:p>
          <a:p>
            <a:endParaRPr lang="nl-NL" b="1"/>
          </a:p>
          <a:p>
            <a:r>
              <a:rPr lang="nl-NL" b="1" smtClean="0"/>
              <a:t>For guides/volunteers: </a:t>
            </a:r>
          </a:p>
          <a:p>
            <a:r>
              <a:rPr lang="nl-NL" smtClean="0"/>
              <a:t>The meeting room upstair and kitchen will be open. </a:t>
            </a:r>
          </a:p>
          <a:p>
            <a:r>
              <a:rPr lang="nl-NL" smtClean="0"/>
              <a:t>The toilets upstairs are open.</a:t>
            </a:r>
          </a:p>
          <a:p>
            <a:endParaRPr lang="en-US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389" y="626424"/>
            <a:ext cx="7083631" cy="5534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945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58298" y="2613469"/>
            <a:ext cx="77902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hlinkClick r:id="rId2"/>
              </a:rPr>
              <a:t>https://opendays.cern/plan-your-visit/getting-here/meyrin-point-1-atlas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58298" y="513010"/>
            <a:ext cx="6017515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smtClean="0"/>
              <a:t>Mobility</a:t>
            </a:r>
          </a:p>
          <a:p>
            <a:r>
              <a:rPr lang="nl-NL" sz="2400" b="1" smtClean="0"/>
              <a:t>Visitors from 9 AM to 6 PM. </a:t>
            </a:r>
          </a:p>
          <a:p>
            <a:r>
              <a:rPr lang="nl-NL" sz="2400" b="1" smtClean="0"/>
              <a:t>Roads will be closed</a:t>
            </a:r>
          </a:p>
          <a:p>
            <a:endParaRPr lang="nl-NL" sz="2400" b="1"/>
          </a:p>
          <a:p>
            <a:r>
              <a:rPr lang="nl-NL" sz="2400" b="1" smtClean="0"/>
              <a:t>If possible use public transport. </a:t>
            </a:r>
          </a:p>
          <a:p>
            <a:endParaRPr lang="nl-NL" sz="2400" b="1"/>
          </a:p>
          <a:p>
            <a:endParaRPr lang="nl-NL" sz="2400" b="1" smtClean="0"/>
          </a:p>
          <a:p>
            <a:endParaRPr lang="nl-NL" sz="2400" b="1" smtClean="0"/>
          </a:p>
          <a:p>
            <a:r>
              <a:rPr lang="nl-NL" sz="1400" b="1" smtClean="0"/>
              <a:t>We are checking options with Virginia to find the best options for transport.</a:t>
            </a:r>
          </a:p>
          <a:p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466036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46363" y="377042"/>
            <a:ext cx="734884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Status of Magnet Test stations </a:t>
            </a:r>
            <a:r>
              <a:rPr lang="nl-NL" b="1" dirty="0" err="1" smtClean="0"/>
              <a:t>during</a:t>
            </a:r>
            <a:r>
              <a:rPr lang="nl-NL" b="1" dirty="0" smtClean="0"/>
              <a:t> open </a:t>
            </a:r>
            <a:r>
              <a:rPr lang="nl-NL" b="1" dirty="0" err="1" smtClean="0"/>
              <a:t>days</a:t>
            </a:r>
            <a:r>
              <a:rPr lang="nl-NL" b="1" dirty="0" smtClean="0"/>
              <a:t>: </a:t>
            </a:r>
          </a:p>
          <a:p>
            <a:endParaRPr lang="nl-NL" b="1" dirty="0">
              <a:solidFill>
                <a:schemeClr val="accent6"/>
              </a:solidFill>
            </a:endParaRPr>
          </a:p>
          <a:p>
            <a:r>
              <a:rPr lang="nl-NL" dirty="0" err="1" smtClean="0"/>
              <a:t>Magnets</a:t>
            </a:r>
            <a:r>
              <a:rPr lang="nl-NL" dirty="0" smtClean="0"/>
              <a:t> </a:t>
            </a:r>
            <a:r>
              <a:rPr lang="nl-NL" b="1" dirty="0" smtClean="0"/>
              <a:t>warm up </a:t>
            </a:r>
            <a:r>
              <a:rPr lang="nl-NL" dirty="0" smtClean="0"/>
              <a:t>start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latest</a:t>
            </a:r>
            <a:r>
              <a:rPr lang="nl-NL" dirty="0" smtClean="0"/>
              <a:t> on </a:t>
            </a:r>
            <a:r>
              <a:rPr lang="nl-NL" dirty="0" err="1" smtClean="0"/>
              <a:t>Wednesday</a:t>
            </a:r>
            <a:r>
              <a:rPr lang="nl-NL" dirty="0" smtClean="0"/>
              <a:t> </a:t>
            </a:r>
            <a:r>
              <a:rPr lang="nl-NL" dirty="0" err="1" smtClean="0"/>
              <a:t>morning</a:t>
            </a:r>
            <a:r>
              <a:rPr lang="nl-NL" dirty="0" smtClean="0"/>
              <a:t>. </a:t>
            </a:r>
          </a:p>
          <a:p>
            <a:r>
              <a:rPr lang="nl-NL" dirty="0" smtClean="0"/>
              <a:t>No Helium liquid in </a:t>
            </a:r>
            <a:r>
              <a:rPr lang="nl-NL" dirty="0" err="1" smtClean="0"/>
              <a:t>cryostats</a:t>
            </a:r>
            <a:r>
              <a:rPr lang="nl-NL" dirty="0" smtClean="0"/>
              <a:t> </a:t>
            </a:r>
            <a:r>
              <a:rPr lang="nl-NL" dirty="0" err="1" smtClean="0"/>
              <a:t>during</a:t>
            </a:r>
            <a:r>
              <a:rPr lang="nl-NL" dirty="0" smtClean="0"/>
              <a:t> </a:t>
            </a:r>
            <a:r>
              <a:rPr lang="nl-NL" smtClean="0"/>
              <a:t>open days</a:t>
            </a:r>
            <a:r>
              <a:rPr lang="nl-NL"/>
              <a:t> </a:t>
            </a:r>
            <a:r>
              <a:rPr lang="nl-NL" smtClean="0"/>
              <a:t>for safety reasons.</a:t>
            </a:r>
            <a:endParaRPr lang="nl-NL" dirty="0" smtClean="0"/>
          </a:p>
          <a:p>
            <a:r>
              <a:rPr lang="nl-NL" dirty="0" smtClean="0"/>
              <a:t>Cluster D: MQXFS4 on </a:t>
            </a:r>
            <a:r>
              <a:rPr lang="nl-NL" dirty="0" err="1" smtClean="0"/>
              <a:t>insert</a:t>
            </a:r>
            <a:r>
              <a:rPr lang="nl-NL" dirty="0" smtClean="0"/>
              <a:t> on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tower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display</a:t>
            </a:r>
          </a:p>
          <a:p>
            <a:r>
              <a:rPr lang="nl-NL" dirty="0" smtClean="0"/>
              <a:t>Cluster G: </a:t>
            </a:r>
            <a:r>
              <a:rPr lang="nl-NL" dirty="0" err="1" smtClean="0"/>
              <a:t>All</a:t>
            </a:r>
            <a:r>
              <a:rPr lang="nl-NL" dirty="0" smtClean="0"/>
              <a:t> </a:t>
            </a:r>
            <a:r>
              <a:rPr lang="nl-NL" dirty="0" err="1" smtClean="0"/>
              <a:t>magnets</a:t>
            </a:r>
            <a:r>
              <a:rPr lang="nl-NL" dirty="0" smtClean="0"/>
              <a:t> </a:t>
            </a:r>
            <a:r>
              <a:rPr lang="nl-NL" smtClean="0"/>
              <a:t>warm (if possible HFM </a:t>
            </a:r>
            <a:r>
              <a:rPr lang="nl-NL" dirty="0" err="1" smtClean="0"/>
              <a:t>with</a:t>
            </a:r>
            <a:r>
              <a:rPr lang="nl-NL" dirty="0" smtClean="0"/>
              <a:t> MQXFS6 </a:t>
            </a:r>
            <a:r>
              <a:rPr lang="nl-NL" dirty="0" err="1" smtClean="0"/>
              <a:t>pumped</a:t>
            </a:r>
            <a:r>
              <a:rPr lang="nl-NL" dirty="0" smtClean="0"/>
              <a:t> and </a:t>
            </a:r>
            <a:r>
              <a:rPr lang="nl-NL" err="1" smtClean="0"/>
              <a:t>purged</a:t>
            </a:r>
            <a:r>
              <a:rPr lang="nl-NL" smtClean="0"/>
              <a:t> and ready for </a:t>
            </a:r>
            <a:r>
              <a:rPr lang="nl-NL" dirty="0" smtClean="0"/>
              <a:t>cool down </a:t>
            </a:r>
            <a:r>
              <a:rPr lang="nl-NL" dirty="0" err="1" smtClean="0"/>
              <a:t>after</a:t>
            </a:r>
            <a:r>
              <a:rPr lang="nl-NL" dirty="0" smtClean="0"/>
              <a:t> Open Days).</a:t>
            </a:r>
          </a:p>
          <a:p>
            <a:endParaRPr lang="nl-NL" dirty="0" smtClean="0"/>
          </a:p>
          <a:p>
            <a:r>
              <a:rPr lang="nl-NL" dirty="0" smtClean="0"/>
              <a:t>Cluster G: Maintenance on Interlock </a:t>
            </a:r>
            <a:r>
              <a:rPr lang="nl-NL" dirty="0" err="1" smtClean="0"/>
              <a:t>Cabling</a:t>
            </a:r>
            <a:r>
              <a:rPr lang="nl-NL" dirty="0" smtClean="0"/>
              <a:t> </a:t>
            </a:r>
            <a:r>
              <a:rPr lang="nl-NL" dirty="0" err="1" smtClean="0"/>
              <a:t>planned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</a:t>
            </a:r>
            <a:r>
              <a:rPr lang="nl-NL" dirty="0" err="1" smtClean="0"/>
              <a:t>Wednesday</a:t>
            </a:r>
            <a:r>
              <a:rPr lang="nl-NL" dirty="0" smtClean="0"/>
              <a:t>  11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Monday</a:t>
            </a:r>
            <a:r>
              <a:rPr lang="nl-NL" dirty="0" smtClean="0"/>
              <a:t> 16 September. </a:t>
            </a:r>
          </a:p>
          <a:p>
            <a:endParaRPr lang="nl-NL" dirty="0"/>
          </a:p>
          <a:p>
            <a:endParaRPr lang="nl-NL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091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525" y="339592"/>
            <a:ext cx="8837889" cy="580338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98789" y="339592"/>
            <a:ext cx="3555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SM18 </a:t>
            </a:r>
            <a:r>
              <a:rPr lang="nl-NL" dirty="0" err="1" smtClean="0"/>
              <a:t>layout</a:t>
            </a:r>
            <a:r>
              <a:rPr lang="nl-NL" dirty="0" smtClean="0"/>
              <a:t>, CERN 2019 Open Days</a:t>
            </a:r>
          </a:p>
          <a:p>
            <a:r>
              <a:rPr lang="nl-NL" dirty="0" smtClean="0"/>
              <a:t>Update 1 </a:t>
            </a:r>
            <a:r>
              <a:rPr lang="nl-NL" dirty="0" err="1" smtClean="0"/>
              <a:t>July</a:t>
            </a:r>
            <a:r>
              <a:rPr lang="nl-NL" dirty="0" smtClean="0"/>
              <a:t> 2019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844528" y="5936190"/>
            <a:ext cx="43474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Roads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St. </a:t>
            </a:r>
            <a:r>
              <a:rPr lang="nl-NL" dirty="0" err="1" smtClean="0"/>
              <a:t>Genis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Meyrin</a:t>
            </a:r>
            <a:r>
              <a:rPr lang="nl-NL" dirty="0" smtClean="0"/>
              <a:t> are </a:t>
            </a:r>
            <a:r>
              <a:rPr lang="nl-NL" dirty="0" err="1" smtClean="0"/>
              <a:t>blocked</a:t>
            </a:r>
            <a:r>
              <a:rPr lang="nl-NL" dirty="0" smtClean="0"/>
              <a:t>. </a:t>
            </a:r>
          </a:p>
          <a:p>
            <a:r>
              <a:rPr lang="nl-NL" dirty="0" smtClean="0"/>
              <a:t>Access </a:t>
            </a:r>
            <a:r>
              <a:rPr lang="nl-NL" dirty="0" err="1" smtClean="0"/>
              <a:t>by</a:t>
            </a:r>
            <a:r>
              <a:rPr lang="nl-NL" dirty="0" smtClean="0"/>
              <a:t> bike, </a:t>
            </a:r>
            <a:r>
              <a:rPr lang="nl-NL" dirty="0" err="1" smtClean="0"/>
              <a:t>foot</a:t>
            </a:r>
            <a:r>
              <a:rPr lang="nl-NL" dirty="0" smtClean="0"/>
              <a:t> or bus event services.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433953" y="4423558"/>
            <a:ext cx="1502229" cy="36813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215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24" b="6511"/>
          <a:stretch/>
        </p:blipFill>
        <p:spPr>
          <a:xfrm>
            <a:off x="683341" y="145473"/>
            <a:ext cx="8753818" cy="5278778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 rot="21361394">
            <a:off x="8102803" y="3493485"/>
            <a:ext cx="285578" cy="15559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5137089">
            <a:off x="7654761" y="4236443"/>
            <a:ext cx="12346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err="1" smtClean="0">
                <a:solidFill>
                  <a:schemeClr val="bg1"/>
                </a:solidFill>
              </a:rPr>
              <a:t>Emergency</a:t>
            </a:r>
            <a:r>
              <a:rPr lang="nl-NL" sz="1000" dirty="0" smtClean="0">
                <a:solidFill>
                  <a:schemeClr val="bg1"/>
                </a:solidFill>
              </a:rPr>
              <a:t> exit </a:t>
            </a:r>
            <a:r>
              <a:rPr lang="nl-NL" sz="1000" dirty="0" err="1" smtClean="0">
                <a:solidFill>
                  <a:schemeClr val="bg1"/>
                </a:solidFill>
              </a:rPr>
              <a:t>only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394700" y="4798774"/>
            <a:ext cx="1512995" cy="140489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en-GB" sz="800" b="1" dirty="0" smtClean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Covered area between SM18 and SMA18</a:t>
            </a:r>
          </a:p>
          <a:p>
            <a:pPr>
              <a:lnSpc>
                <a:spcPct val="110000"/>
              </a:lnSpc>
              <a:spcAft>
                <a:spcPts val="0"/>
              </a:spcAft>
            </a:pPr>
            <a:endParaRPr lang="en-GB" sz="800" dirty="0" smtClean="0">
              <a:effectLst/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en-GB" sz="800" dirty="0" smtClean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Info </a:t>
            </a:r>
            <a:r>
              <a:rPr lang="en-GB" sz="8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point</a:t>
            </a:r>
            <a:endParaRPr lang="en-US" sz="1000" dirty="0">
              <a:effectLst/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en-GB" sz="800" dirty="0" smtClean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Food/drinks?</a:t>
            </a:r>
            <a:endParaRPr lang="en-US" sz="1000" dirty="0">
              <a:effectLst/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en-GB" sz="8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 aid</a:t>
            </a:r>
            <a:endParaRPr lang="en-US" sz="1000" dirty="0">
              <a:effectLst/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en-GB" sz="800" dirty="0" smtClean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Toilets</a:t>
            </a:r>
            <a:endParaRPr lang="en-US" sz="1000" dirty="0">
              <a:effectLst/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nl-NL" sz="800" dirty="0" err="1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</a:t>
            </a:r>
            <a:r>
              <a:rPr lang="nl-NL" sz="8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sz="800" dirty="0" smtClean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Shop?</a:t>
            </a:r>
            <a:endParaRPr lang="en-US" sz="1000" dirty="0">
              <a:effectLst/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nl-NL" sz="10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000" dirty="0">
              <a:effectLst/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6295" y="238231"/>
            <a:ext cx="3555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SM18 </a:t>
            </a:r>
            <a:r>
              <a:rPr lang="nl-NL" dirty="0" err="1" smtClean="0"/>
              <a:t>layout</a:t>
            </a:r>
            <a:r>
              <a:rPr lang="nl-NL" dirty="0" smtClean="0"/>
              <a:t>, CERN 2019 Open Days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20440" y="1851660"/>
            <a:ext cx="464820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nl-NL" sz="700" dirty="0" smtClean="0">
                <a:solidFill>
                  <a:schemeClr val="bg1"/>
                </a:solidFill>
              </a:rPr>
              <a:t>Control room</a:t>
            </a:r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 rot="5400000">
            <a:off x="9349716" y="1423175"/>
            <a:ext cx="285578" cy="1983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Down Arrow 12"/>
          <p:cNvSpPr/>
          <p:nvPr/>
        </p:nvSpPr>
        <p:spPr>
          <a:xfrm>
            <a:off x="8755545" y="2259685"/>
            <a:ext cx="129622" cy="563872"/>
          </a:xfrm>
          <a:prstGeom prst="downArrow">
            <a:avLst>
              <a:gd name="adj1" fmla="val 27954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5961" y="1270873"/>
            <a:ext cx="529374" cy="39591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0175" y="3012690"/>
            <a:ext cx="653159" cy="31974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 rot="5400000">
            <a:off x="8453118" y="2350172"/>
            <a:ext cx="1132197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nl-NL" sz="1000" dirty="0" smtClean="0">
                <a:solidFill>
                  <a:schemeClr val="bg1"/>
                </a:solidFill>
              </a:rPr>
              <a:t>Tunnel </a:t>
            </a:r>
            <a:r>
              <a:rPr lang="nl-NL" sz="1000" dirty="0" err="1" smtClean="0">
                <a:solidFill>
                  <a:schemeClr val="bg1"/>
                </a:solidFill>
              </a:rPr>
              <a:t>Mockup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0" name="Bent Arrow 19"/>
          <p:cNvSpPr/>
          <p:nvPr/>
        </p:nvSpPr>
        <p:spPr>
          <a:xfrm flipH="1">
            <a:off x="8207834" y="1554094"/>
            <a:ext cx="1014417" cy="1228759"/>
          </a:xfrm>
          <a:prstGeom prst="bentArrow">
            <a:avLst>
              <a:gd name="adj1" fmla="val 1917"/>
              <a:gd name="adj2" fmla="val 8337"/>
              <a:gd name="adj3" fmla="val 26898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26" name="Picture 2" descr="Image result for CERN SM1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450" y="928810"/>
            <a:ext cx="608112" cy="342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6431975" y="1461186"/>
            <a:ext cx="2260902" cy="285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256987" y="1461186"/>
            <a:ext cx="7922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>
                <a:solidFill>
                  <a:schemeClr val="bg1"/>
                </a:solidFill>
              </a:rPr>
              <a:t>Visitor Area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9591675" y="6046122"/>
            <a:ext cx="1479843" cy="8268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nl-NL" sz="800" dirty="0" smtClean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SMA18</a:t>
            </a:r>
            <a:endParaRPr lang="en-US" sz="1000" dirty="0">
              <a:effectLst/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nl-NL" sz="10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000" dirty="0">
              <a:effectLst/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ight Arrow 22"/>
          <p:cNvSpPr/>
          <p:nvPr/>
        </p:nvSpPr>
        <p:spPr>
          <a:xfrm rot="16410671" flipV="1">
            <a:off x="7781510" y="3262783"/>
            <a:ext cx="3587100" cy="152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7247472" y="2541621"/>
            <a:ext cx="894794" cy="63094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nl-NL" sz="700" b="1" dirty="0" smtClean="0">
                <a:solidFill>
                  <a:schemeClr val="bg1"/>
                </a:solidFill>
              </a:rPr>
              <a:t>Inside remote </a:t>
            </a:r>
            <a:r>
              <a:rPr lang="nl-NL" sz="700" b="1" dirty="0" err="1" smtClean="0">
                <a:solidFill>
                  <a:schemeClr val="bg1"/>
                </a:solidFill>
              </a:rPr>
              <a:t>controlled</a:t>
            </a:r>
            <a:r>
              <a:rPr lang="nl-NL" sz="700" b="1" dirty="0" smtClean="0">
                <a:solidFill>
                  <a:schemeClr val="bg1"/>
                </a:solidFill>
              </a:rPr>
              <a:t> </a:t>
            </a:r>
            <a:r>
              <a:rPr lang="nl-NL" sz="700" b="1" dirty="0" err="1" smtClean="0">
                <a:solidFill>
                  <a:schemeClr val="bg1"/>
                </a:solidFill>
              </a:rPr>
              <a:t>RoboTruck</a:t>
            </a:r>
            <a:r>
              <a:rPr lang="nl-NL" sz="700" b="1" dirty="0" smtClean="0">
                <a:solidFill>
                  <a:schemeClr val="bg1"/>
                </a:solidFill>
              </a:rPr>
              <a:t> </a:t>
            </a:r>
            <a:r>
              <a:rPr lang="nl-NL" sz="700" b="1" dirty="0" err="1" smtClean="0">
                <a:solidFill>
                  <a:schemeClr val="bg1"/>
                </a:solidFill>
              </a:rPr>
              <a:t>demonstration</a:t>
            </a:r>
            <a:r>
              <a:rPr lang="nl-NL" sz="700" b="1" dirty="0" smtClean="0">
                <a:solidFill>
                  <a:schemeClr val="bg1"/>
                </a:solidFill>
              </a:rPr>
              <a:t> </a:t>
            </a:r>
            <a:r>
              <a:rPr lang="nl-NL" sz="700" b="1" dirty="0" err="1" smtClean="0">
                <a:solidFill>
                  <a:schemeClr val="bg1"/>
                </a:solidFill>
              </a:rPr>
              <a:t>with</a:t>
            </a:r>
            <a:r>
              <a:rPr lang="nl-NL" sz="700" b="1" dirty="0" smtClean="0">
                <a:solidFill>
                  <a:schemeClr val="bg1"/>
                </a:solidFill>
              </a:rPr>
              <a:t> </a:t>
            </a:r>
            <a:r>
              <a:rPr lang="nl-NL" sz="700" b="1" dirty="0" err="1" smtClean="0">
                <a:solidFill>
                  <a:schemeClr val="bg1"/>
                </a:solidFill>
              </a:rPr>
              <a:t>magnet</a:t>
            </a:r>
            <a:r>
              <a:rPr lang="nl-NL" sz="700" b="1" dirty="0" smtClean="0">
                <a:solidFill>
                  <a:schemeClr val="bg1"/>
                </a:solidFill>
              </a:rPr>
              <a:t> </a:t>
            </a:r>
            <a:r>
              <a:rPr lang="nl-NL" sz="700" b="1" dirty="0" err="1" smtClean="0">
                <a:solidFill>
                  <a:schemeClr val="bg1"/>
                </a:solidFill>
              </a:rPr>
              <a:t>if</a:t>
            </a:r>
            <a:r>
              <a:rPr lang="nl-NL" sz="700" b="1" dirty="0" smtClean="0">
                <a:solidFill>
                  <a:schemeClr val="bg1"/>
                </a:solidFill>
              </a:rPr>
              <a:t> </a:t>
            </a:r>
            <a:r>
              <a:rPr lang="nl-NL" sz="700" b="1" dirty="0" err="1" smtClean="0">
                <a:solidFill>
                  <a:schemeClr val="bg1"/>
                </a:solidFill>
              </a:rPr>
              <a:t>rain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5416" y="2429200"/>
            <a:ext cx="1370984" cy="84638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nl-NL" sz="700" dirty="0" smtClean="0">
                <a:solidFill>
                  <a:schemeClr val="bg1"/>
                </a:solidFill>
              </a:rPr>
              <a:t>Nb3Sn prototypes</a:t>
            </a:r>
          </a:p>
          <a:p>
            <a:r>
              <a:rPr lang="nl-NL" sz="700" dirty="0" smtClean="0">
                <a:solidFill>
                  <a:schemeClr val="bg1"/>
                </a:solidFill>
              </a:rPr>
              <a:t>Show </a:t>
            </a:r>
            <a:r>
              <a:rPr lang="nl-NL" sz="700" dirty="0" err="1" smtClean="0">
                <a:solidFill>
                  <a:schemeClr val="bg1"/>
                </a:solidFill>
              </a:rPr>
              <a:t>magnetic</a:t>
            </a:r>
            <a:r>
              <a:rPr lang="nl-NL" sz="700" dirty="0" smtClean="0">
                <a:solidFill>
                  <a:schemeClr val="bg1"/>
                </a:solidFill>
              </a:rPr>
              <a:t> field </a:t>
            </a:r>
            <a:r>
              <a:rPr lang="nl-NL" sz="700" dirty="0" err="1" smtClean="0">
                <a:solidFill>
                  <a:schemeClr val="bg1"/>
                </a:solidFill>
              </a:rPr>
              <a:t>effects</a:t>
            </a:r>
            <a:endParaRPr lang="nl-NL" sz="700" dirty="0" smtClean="0">
              <a:solidFill>
                <a:schemeClr val="bg1"/>
              </a:solidFill>
            </a:endParaRPr>
          </a:p>
          <a:p>
            <a:r>
              <a:rPr lang="nl-NL" sz="700" dirty="0" err="1" smtClean="0">
                <a:solidFill>
                  <a:schemeClr val="bg1"/>
                </a:solidFill>
              </a:rPr>
              <a:t>Superconducting</a:t>
            </a:r>
            <a:r>
              <a:rPr lang="nl-NL" sz="700" dirty="0" smtClean="0">
                <a:solidFill>
                  <a:schemeClr val="bg1"/>
                </a:solidFill>
              </a:rPr>
              <a:t> </a:t>
            </a:r>
            <a:r>
              <a:rPr lang="nl-NL" sz="700" dirty="0" err="1" smtClean="0">
                <a:solidFill>
                  <a:schemeClr val="bg1"/>
                </a:solidFill>
              </a:rPr>
              <a:t>coils</a:t>
            </a:r>
            <a:endParaRPr lang="nl-NL" sz="700" dirty="0" smtClean="0">
              <a:solidFill>
                <a:schemeClr val="bg1"/>
              </a:solidFill>
            </a:endParaRPr>
          </a:p>
          <a:p>
            <a:r>
              <a:rPr lang="nl-NL" sz="700" dirty="0" err="1" smtClean="0">
                <a:solidFill>
                  <a:schemeClr val="bg1"/>
                </a:solidFill>
              </a:rPr>
              <a:t>Miniature</a:t>
            </a:r>
            <a:r>
              <a:rPr lang="nl-NL" sz="700" dirty="0" smtClean="0">
                <a:solidFill>
                  <a:schemeClr val="bg1"/>
                </a:solidFill>
              </a:rPr>
              <a:t> </a:t>
            </a:r>
            <a:r>
              <a:rPr lang="nl-NL" sz="700" dirty="0" err="1" smtClean="0">
                <a:solidFill>
                  <a:schemeClr val="bg1"/>
                </a:solidFill>
              </a:rPr>
              <a:t>magnets</a:t>
            </a:r>
            <a:endParaRPr lang="nl-NL" sz="700" dirty="0" smtClean="0">
              <a:solidFill>
                <a:schemeClr val="bg1"/>
              </a:solidFill>
            </a:endParaRPr>
          </a:p>
          <a:p>
            <a:r>
              <a:rPr lang="nl-NL" sz="700" dirty="0" smtClean="0">
                <a:solidFill>
                  <a:schemeClr val="bg1"/>
                </a:solidFill>
              </a:rPr>
              <a:t>HL-LHC </a:t>
            </a:r>
            <a:r>
              <a:rPr lang="nl-NL" sz="700" dirty="0" err="1" smtClean="0">
                <a:solidFill>
                  <a:schemeClr val="bg1"/>
                </a:solidFill>
              </a:rPr>
              <a:t>magnet</a:t>
            </a:r>
            <a:endParaRPr lang="nl-NL" sz="700" dirty="0" smtClean="0">
              <a:solidFill>
                <a:schemeClr val="bg1"/>
              </a:solidFill>
            </a:endParaRPr>
          </a:p>
          <a:p>
            <a:r>
              <a:rPr lang="nl-NL" sz="700" dirty="0" smtClean="0">
                <a:solidFill>
                  <a:schemeClr val="bg1"/>
                </a:solidFill>
              </a:rPr>
              <a:t>FRESCA2 </a:t>
            </a:r>
            <a:r>
              <a:rPr lang="nl-NL" sz="700" dirty="0" err="1" smtClean="0">
                <a:solidFill>
                  <a:schemeClr val="bg1"/>
                </a:solidFill>
              </a:rPr>
              <a:t>world</a:t>
            </a:r>
            <a:r>
              <a:rPr lang="nl-NL" sz="700" dirty="0" smtClean="0">
                <a:solidFill>
                  <a:schemeClr val="bg1"/>
                </a:solidFill>
              </a:rPr>
              <a:t> record </a:t>
            </a:r>
            <a:r>
              <a:rPr lang="nl-NL" sz="700" dirty="0" err="1" smtClean="0">
                <a:solidFill>
                  <a:schemeClr val="bg1"/>
                </a:solidFill>
              </a:rPr>
              <a:t>magnet</a:t>
            </a:r>
            <a:endParaRPr lang="nl-NL" sz="700" dirty="0" smtClean="0">
              <a:solidFill>
                <a:schemeClr val="bg1"/>
              </a:solidFill>
            </a:endParaRPr>
          </a:p>
          <a:p>
            <a:r>
              <a:rPr lang="nl-NL" sz="700" dirty="0" smtClean="0">
                <a:solidFill>
                  <a:schemeClr val="bg1"/>
                </a:solidFill>
              </a:rPr>
              <a:t>Cross </a:t>
            </a:r>
            <a:r>
              <a:rPr lang="nl-NL" sz="700" dirty="0" err="1" smtClean="0">
                <a:solidFill>
                  <a:schemeClr val="bg1"/>
                </a:solidFill>
              </a:rPr>
              <a:t>section</a:t>
            </a:r>
            <a:endParaRPr lang="nl-NL" sz="7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37533" y="1907184"/>
            <a:ext cx="501270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bg1"/>
                </a:solidFill>
              </a:rPr>
              <a:t>Rest area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5" name="Left Arrow 24"/>
          <p:cNvSpPr/>
          <p:nvPr/>
        </p:nvSpPr>
        <p:spPr>
          <a:xfrm>
            <a:off x="2908300" y="1603975"/>
            <a:ext cx="3473450" cy="1034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Left Arrow 35"/>
          <p:cNvSpPr/>
          <p:nvPr/>
        </p:nvSpPr>
        <p:spPr>
          <a:xfrm rot="16200000">
            <a:off x="794617" y="3522674"/>
            <a:ext cx="3894209" cy="160242"/>
          </a:xfrm>
          <a:prstGeom prst="leftArrow">
            <a:avLst>
              <a:gd name="adj1" fmla="val 2622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eft Arrow 36"/>
          <p:cNvSpPr/>
          <p:nvPr/>
        </p:nvSpPr>
        <p:spPr>
          <a:xfrm rot="10800000">
            <a:off x="2821843" y="5579952"/>
            <a:ext cx="5280317" cy="180134"/>
          </a:xfrm>
          <a:prstGeom prst="leftArrow">
            <a:avLst>
              <a:gd name="adj1" fmla="val 2622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4818664" y="5406382"/>
            <a:ext cx="9220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dirty="0" smtClean="0"/>
              <a:t>Return route</a:t>
            </a:r>
            <a:endParaRPr lang="en-US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4001387" y="1438987"/>
            <a:ext cx="958849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nl-NL" sz="700" dirty="0" smtClean="0">
                <a:solidFill>
                  <a:schemeClr val="bg1"/>
                </a:solidFill>
              </a:rPr>
              <a:t>Guide test station</a:t>
            </a:r>
          </a:p>
          <a:p>
            <a:r>
              <a:rPr lang="nl-NL" sz="700" dirty="0" smtClean="0">
                <a:solidFill>
                  <a:schemeClr val="bg1"/>
                </a:solidFill>
              </a:rPr>
              <a:t>Large </a:t>
            </a:r>
            <a:r>
              <a:rPr lang="nl-NL" sz="700" dirty="0" err="1" smtClean="0">
                <a:solidFill>
                  <a:schemeClr val="bg1"/>
                </a:solidFill>
              </a:rPr>
              <a:t>cryostats</a:t>
            </a:r>
            <a:endParaRPr lang="nl-NL" sz="700" dirty="0" smtClean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44425" y="1872395"/>
            <a:ext cx="612140" cy="41549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nl-NL" sz="700" dirty="0" smtClean="0">
                <a:solidFill>
                  <a:schemeClr val="bg1"/>
                </a:solidFill>
              </a:rPr>
              <a:t>Test </a:t>
            </a:r>
            <a:r>
              <a:rPr lang="nl-NL" sz="700" dirty="0" err="1" smtClean="0">
                <a:solidFill>
                  <a:schemeClr val="bg1"/>
                </a:solidFill>
              </a:rPr>
              <a:t>technology</a:t>
            </a:r>
            <a:r>
              <a:rPr lang="nl-NL" sz="700" dirty="0" smtClean="0">
                <a:solidFill>
                  <a:schemeClr val="bg1"/>
                </a:solidFill>
              </a:rPr>
              <a:t> display</a:t>
            </a:r>
          </a:p>
        </p:txBody>
      </p:sp>
      <p:pic>
        <p:nvPicPr>
          <p:cNvPr id="40" name="Picture 3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604" y="5836735"/>
            <a:ext cx="297111" cy="259395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2844424" y="3332624"/>
            <a:ext cx="1371975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nl-NL" sz="700" dirty="0" smtClean="0">
                <a:solidFill>
                  <a:schemeClr val="bg1"/>
                </a:solidFill>
              </a:rPr>
              <a:t>Slideshows </a:t>
            </a:r>
            <a:endParaRPr lang="nl-NL" sz="700" dirty="0">
              <a:solidFill>
                <a:schemeClr val="bg1"/>
              </a:solidFill>
            </a:endParaRPr>
          </a:p>
          <a:p>
            <a:endParaRPr lang="nl-NL" sz="7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65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4690" y="854809"/>
            <a:ext cx="612766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Flow of people</a:t>
            </a:r>
          </a:p>
          <a:p>
            <a:pPr marL="342900" indent="-342900">
              <a:buAutoNum type="arabicPeriod"/>
            </a:pPr>
            <a:r>
              <a:rPr lang="nl-NL" dirty="0" err="1" smtClean="0"/>
              <a:t>Create</a:t>
            </a:r>
            <a:r>
              <a:rPr lang="nl-NL" dirty="0" smtClean="0"/>
              <a:t> </a:t>
            </a:r>
            <a:r>
              <a:rPr lang="nl-NL" dirty="0" err="1" smtClean="0"/>
              <a:t>groups</a:t>
            </a:r>
            <a:r>
              <a:rPr lang="nl-NL" dirty="0" smtClean="0"/>
              <a:t> (Inside in </a:t>
            </a:r>
            <a:r>
              <a:rPr lang="nl-NL" dirty="0" err="1" smtClean="0"/>
              <a:t>the</a:t>
            </a:r>
            <a:r>
              <a:rPr lang="nl-NL" dirty="0" smtClean="0"/>
              <a:t> zone </a:t>
            </a:r>
            <a:r>
              <a:rPr lang="nl-NL" dirty="0" err="1" smtClean="0"/>
              <a:t>where</a:t>
            </a:r>
            <a:r>
              <a:rPr lang="nl-NL" dirty="0" smtClean="0"/>
              <a:t> we have </a:t>
            </a:r>
            <a:r>
              <a:rPr lang="nl-NL" dirty="0" err="1" smtClean="0"/>
              <a:t>the</a:t>
            </a:r>
            <a:r>
              <a:rPr lang="nl-NL" dirty="0" smtClean="0"/>
              <a:t> 	</a:t>
            </a:r>
            <a:r>
              <a:rPr lang="nl-NL" dirty="0" err="1" smtClean="0"/>
              <a:t>aerial</a:t>
            </a:r>
            <a:r>
              <a:rPr lang="nl-NL" dirty="0" smtClean="0"/>
              <a:t> </a:t>
            </a:r>
            <a:r>
              <a:rPr lang="nl-NL" dirty="0" err="1" smtClean="0"/>
              <a:t>photo</a:t>
            </a:r>
            <a:r>
              <a:rPr lang="nl-NL" dirty="0" smtClean="0"/>
              <a:t>) – </a:t>
            </a: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5 minutes</a:t>
            </a:r>
            <a:r>
              <a:rPr lang="nl-NL" dirty="0" smtClean="0"/>
              <a:t>, </a:t>
            </a:r>
            <a:r>
              <a:rPr lang="nl-NL" dirty="0" smtClean="0">
                <a:solidFill>
                  <a:schemeClr val="accent6"/>
                </a:solidFill>
              </a:rPr>
              <a:t>1-2 persons host</a:t>
            </a:r>
            <a:endParaRPr lang="nl-NL" dirty="0"/>
          </a:p>
          <a:p>
            <a:pPr marL="342900" indent="-342900">
              <a:buAutoNum type="arabicPeriod"/>
            </a:pPr>
            <a:endParaRPr lang="nl-NL" dirty="0" smtClean="0"/>
          </a:p>
          <a:p>
            <a:r>
              <a:rPr lang="nl-NL" dirty="0" smtClean="0"/>
              <a:t>2. 	</a:t>
            </a:r>
            <a:r>
              <a:rPr lang="nl-NL" dirty="0" err="1" smtClean="0"/>
              <a:t>Guided</a:t>
            </a:r>
            <a:r>
              <a:rPr lang="nl-NL" dirty="0" smtClean="0"/>
              <a:t> tour: Tunnel </a:t>
            </a:r>
            <a:r>
              <a:rPr lang="nl-NL" dirty="0" err="1" smtClean="0"/>
              <a:t>mockup</a:t>
            </a:r>
            <a:r>
              <a:rPr lang="nl-NL" dirty="0" smtClean="0"/>
              <a:t> + Visitor zone </a:t>
            </a: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10 </a:t>
            </a:r>
            <a:r>
              <a:rPr lang="nl-NL" dirty="0" err="1" smtClean="0">
                <a:solidFill>
                  <a:schemeClr val="accent1">
                    <a:lumMod val="75000"/>
                  </a:schemeClr>
                </a:solidFill>
              </a:rPr>
              <a:t>to</a:t>
            </a: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 15 	minutes</a:t>
            </a:r>
            <a:r>
              <a:rPr lang="nl-NL" dirty="0" smtClean="0"/>
              <a:t> (</a:t>
            </a:r>
            <a:r>
              <a:rPr lang="nl-NL" dirty="0" smtClean="0">
                <a:solidFill>
                  <a:schemeClr val="accent6"/>
                </a:solidFill>
              </a:rPr>
              <a:t>3 guides</a:t>
            </a:r>
            <a:r>
              <a:rPr lang="nl-NL" dirty="0" smtClean="0"/>
              <a:t>). </a:t>
            </a:r>
          </a:p>
          <a:p>
            <a:endParaRPr lang="nl-NL" dirty="0" smtClean="0"/>
          </a:p>
          <a:p>
            <a:r>
              <a:rPr lang="nl-NL" dirty="0" smtClean="0"/>
              <a:t>3. 	</a:t>
            </a:r>
            <a:r>
              <a:rPr lang="nl-NL" dirty="0" err="1" smtClean="0"/>
              <a:t>Rocla</a:t>
            </a:r>
            <a:r>
              <a:rPr lang="nl-NL" dirty="0" smtClean="0"/>
              <a:t> </a:t>
            </a:r>
            <a:r>
              <a:rPr lang="nl-NL" dirty="0" err="1" smtClean="0"/>
              <a:t>Demonstration</a:t>
            </a:r>
            <a:endParaRPr lang="nl-NL" dirty="0" smtClean="0"/>
          </a:p>
          <a:p>
            <a:r>
              <a:rPr lang="nl-NL" dirty="0" smtClean="0"/>
              <a:t>	2 Transport </a:t>
            </a:r>
            <a:r>
              <a:rPr lang="nl-NL" dirty="0" err="1" smtClean="0"/>
              <a:t>Personel</a:t>
            </a:r>
            <a:r>
              <a:rPr lang="nl-NL" dirty="0" smtClean="0"/>
              <a:t>, </a:t>
            </a:r>
            <a:r>
              <a:rPr lang="nl-NL" b="1" dirty="0" smtClean="0"/>
              <a:t>Free </a:t>
            </a:r>
            <a:r>
              <a:rPr lang="nl-NL" b="1" dirty="0" err="1" smtClean="0"/>
              <a:t>visit</a:t>
            </a:r>
            <a:r>
              <a:rPr lang="nl-NL" dirty="0" smtClean="0"/>
              <a:t>, </a:t>
            </a:r>
            <a:r>
              <a:rPr lang="nl-NL" dirty="0" smtClean="0">
                <a:solidFill>
                  <a:schemeClr val="accent6"/>
                </a:solidFill>
              </a:rPr>
              <a:t>no guides</a:t>
            </a:r>
            <a:r>
              <a:rPr lang="nl-NL" dirty="0" smtClean="0"/>
              <a:t>, </a:t>
            </a: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5 </a:t>
            </a:r>
            <a:r>
              <a:rPr lang="nl-NL" dirty="0" err="1" smtClean="0">
                <a:solidFill>
                  <a:schemeClr val="accent1">
                    <a:lumMod val="75000"/>
                  </a:schemeClr>
                </a:solidFill>
              </a:rPr>
              <a:t>to</a:t>
            </a: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 15 	minutes</a:t>
            </a:r>
          </a:p>
          <a:p>
            <a:endParaRPr lang="nl-NL" dirty="0"/>
          </a:p>
          <a:p>
            <a:r>
              <a:rPr lang="nl-NL" dirty="0" smtClean="0"/>
              <a:t>4. 	Magnet </a:t>
            </a:r>
            <a:r>
              <a:rPr lang="nl-NL" dirty="0" err="1" smtClean="0"/>
              <a:t>Playground</a:t>
            </a:r>
            <a:r>
              <a:rPr lang="nl-NL" dirty="0" smtClean="0"/>
              <a:t>: </a:t>
            </a:r>
          </a:p>
          <a:p>
            <a:r>
              <a:rPr lang="nl-NL" b="1" dirty="0" smtClean="0"/>
              <a:t>	Free </a:t>
            </a:r>
            <a:r>
              <a:rPr lang="nl-NL" b="1" dirty="0" err="1" smtClean="0"/>
              <a:t>visit</a:t>
            </a:r>
            <a:r>
              <a:rPr lang="nl-NL" dirty="0" smtClean="0"/>
              <a:t>, </a:t>
            </a: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10 </a:t>
            </a:r>
            <a:r>
              <a:rPr lang="nl-NL" dirty="0" err="1" smtClean="0">
                <a:solidFill>
                  <a:schemeClr val="accent1">
                    <a:lumMod val="75000"/>
                  </a:schemeClr>
                </a:solidFill>
              </a:rPr>
              <a:t>to</a:t>
            </a: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 20 minutes,</a:t>
            </a:r>
            <a:r>
              <a:rPr lang="nl-NL" dirty="0" smtClean="0"/>
              <a:t> </a:t>
            </a:r>
            <a:r>
              <a:rPr lang="nl-NL" dirty="0" smtClean="0">
                <a:solidFill>
                  <a:schemeClr val="accent6"/>
                </a:solidFill>
              </a:rPr>
              <a:t>3 </a:t>
            </a:r>
            <a:r>
              <a:rPr lang="nl-NL" dirty="0" err="1" smtClean="0">
                <a:solidFill>
                  <a:schemeClr val="accent6"/>
                </a:solidFill>
              </a:rPr>
              <a:t>to</a:t>
            </a:r>
            <a:r>
              <a:rPr lang="nl-NL" dirty="0" smtClean="0">
                <a:solidFill>
                  <a:schemeClr val="accent6"/>
                </a:solidFill>
              </a:rPr>
              <a:t> 5 </a:t>
            </a:r>
            <a:r>
              <a:rPr lang="nl-NL" dirty="0" err="1" smtClean="0">
                <a:solidFill>
                  <a:schemeClr val="accent6"/>
                </a:solidFill>
              </a:rPr>
              <a:t>hosts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5. 	</a:t>
            </a:r>
            <a:r>
              <a:rPr lang="nl-NL" dirty="0" err="1" smtClean="0"/>
              <a:t>Guided</a:t>
            </a:r>
            <a:r>
              <a:rPr lang="nl-NL" dirty="0" smtClean="0"/>
              <a:t> tour: Magnet test stand </a:t>
            </a:r>
            <a:r>
              <a:rPr lang="nl-NL" dirty="0" err="1" smtClean="0"/>
              <a:t>technology</a:t>
            </a:r>
            <a:r>
              <a:rPr lang="nl-NL" dirty="0" smtClean="0"/>
              <a:t>.</a:t>
            </a:r>
          </a:p>
          <a:p>
            <a:r>
              <a:rPr lang="nl-NL" dirty="0" smtClean="0"/>
              <a:t>	Cluster D, </a:t>
            </a: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10 </a:t>
            </a:r>
            <a:r>
              <a:rPr lang="nl-NL" dirty="0" err="1" smtClean="0">
                <a:solidFill>
                  <a:schemeClr val="accent1">
                    <a:lumMod val="75000"/>
                  </a:schemeClr>
                </a:solidFill>
              </a:rPr>
              <a:t>to</a:t>
            </a: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 15 minutes, </a:t>
            </a:r>
            <a:r>
              <a:rPr lang="nl-NL" dirty="0" smtClean="0">
                <a:solidFill>
                  <a:schemeClr val="accent6"/>
                </a:solidFill>
              </a:rPr>
              <a:t>3 </a:t>
            </a:r>
            <a:r>
              <a:rPr lang="nl-NL" dirty="0" err="1" smtClean="0">
                <a:solidFill>
                  <a:schemeClr val="accent6"/>
                </a:solidFill>
              </a:rPr>
              <a:t>to</a:t>
            </a:r>
            <a:r>
              <a:rPr lang="nl-NL" dirty="0" smtClean="0">
                <a:solidFill>
                  <a:schemeClr val="accent6"/>
                </a:solidFill>
              </a:rPr>
              <a:t> 5 guides</a:t>
            </a:r>
          </a:p>
          <a:p>
            <a:endParaRPr lang="nl-NL" dirty="0" smtClean="0"/>
          </a:p>
          <a:p>
            <a:r>
              <a:rPr lang="nl-NL" dirty="0"/>
              <a:t>6</a:t>
            </a:r>
            <a:r>
              <a:rPr lang="nl-NL" dirty="0" smtClean="0"/>
              <a:t>. 	</a:t>
            </a:r>
            <a:r>
              <a:rPr lang="nl-NL" dirty="0" err="1" smtClean="0"/>
              <a:t>Guided</a:t>
            </a:r>
            <a:r>
              <a:rPr lang="nl-NL" dirty="0" smtClean="0"/>
              <a:t>: </a:t>
            </a:r>
            <a:r>
              <a:rPr lang="nl-NL" dirty="0"/>
              <a:t>Magnet </a:t>
            </a:r>
            <a:r>
              <a:rPr lang="nl-NL" dirty="0" smtClean="0"/>
              <a:t>Design and Technology, 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10 </a:t>
            </a:r>
            <a:r>
              <a:rPr lang="nl-NL" err="1">
                <a:solidFill>
                  <a:schemeClr val="accent1">
                    <a:lumMod val="75000"/>
                  </a:schemeClr>
                </a:solidFill>
              </a:rPr>
              <a:t>to</a:t>
            </a:r>
            <a:r>
              <a:rPr lang="nl-NL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mtClean="0">
                <a:solidFill>
                  <a:schemeClr val="accent1">
                    <a:lumMod val="75000"/>
                  </a:schemeClr>
                </a:solidFill>
              </a:rPr>
              <a:t>25 </a:t>
            </a: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	minutes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nl-NL" dirty="0">
                <a:solidFill>
                  <a:schemeClr val="accent6"/>
                </a:solidFill>
              </a:rPr>
              <a:t>3 </a:t>
            </a:r>
            <a:r>
              <a:rPr lang="nl-NL" dirty="0" err="1">
                <a:solidFill>
                  <a:schemeClr val="accent6"/>
                </a:solidFill>
              </a:rPr>
              <a:t>to</a:t>
            </a:r>
            <a:r>
              <a:rPr lang="nl-NL" dirty="0">
                <a:solidFill>
                  <a:schemeClr val="accent6"/>
                </a:solidFill>
              </a:rPr>
              <a:t> 5 </a:t>
            </a:r>
            <a:r>
              <a:rPr lang="nl-NL" dirty="0" smtClean="0">
                <a:solidFill>
                  <a:schemeClr val="accent6"/>
                </a:solidFill>
              </a:rPr>
              <a:t>guides?</a:t>
            </a:r>
            <a:endParaRPr lang="nl-NL" dirty="0">
              <a:solidFill>
                <a:schemeClr val="accent6"/>
              </a:solidFill>
            </a:endParaRPr>
          </a:p>
          <a:p>
            <a:endParaRPr lang="nl-NL" dirty="0" smtClean="0"/>
          </a:p>
          <a:p>
            <a:r>
              <a:rPr lang="nl-NL" dirty="0" smtClean="0"/>
              <a:t>7. 	</a:t>
            </a:r>
            <a:r>
              <a:rPr lang="nl-NL" dirty="0" err="1" smtClean="0"/>
              <a:t>Goodbye</a:t>
            </a:r>
            <a:r>
              <a:rPr lang="nl-NL" dirty="0" smtClean="0"/>
              <a:t> </a:t>
            </a:r>
            <a:r>
              <a:rPr lang="nl-NL" dirty="0" err="1" smtClean="0"/>
              <a:t>hosts</a:t>
            </a:r>
            <a:r>
              <a:rPr lang="nl-NL" dirty="0" smtClean="0"/>
              <a:t>, Helium </a:t>
            </a:r>
            <a:r>
              <a:rPr lang="nl-NL" dirty="0" err="1" smtClean="0"/>
              <a:t>Balloons</a:t>
            </a:r>
            <a:r>
              <a:rPr lang="nl-NL" dirty="0" smtClean="0"/>
              <a:t>, </a:t>
            </a:r>
            <a:r>
              <a:rPr lang="nl-NL" dirty="0" smtClean="0">
                <a:solidFill>
                  <a:schemeClr val="accent6"/>
                </a:solidFill>
              </a:rPr>
              <a:t>1 </a:t>
            </a:r>
            <a:r>
              <a:rPr lang="nl-NL" dirty="0" err="1" smtClean="0">
                <a:solidFill>
                  <a:schemeClr val="accent6"/>
                </a:solidFill>
              </a:rPr>
              <a:t>to</a:t>
            </a:r>
            <a:r>
              <a:rPr lang="nl-NL" dirty="0" smtClean="0">
                <a:solidFill>
                  <a:schemeClr val="accent6"/>
                </a:solidFill>
              </a:rPr>
              <a:t> 2 </a:t>
            </a:r>
            <a:r>
              <a:rPr lang="nl-NL" dirty="0" err="1" smtClean="0">
                <a:solidFill>
                  <a:schemeClr val="accent6"/>
                </a:solidFill>
              </a:rPr>
              <a:t>hosts</a:t>
            </a:r>
            <a:r>
              <a:rPr lang="nl-NL" dirty="0" smtClean="0">
                <a:solidFill>
                  <a:schemeClr val="accent6"/>
                </a:solidFill>
              </a:rPr>
              <a:t>. </a:t>
            </a:r>
            <a:endParaRPr lang="en-US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7012" y="1220794"/>
            <a:ext cx="2566676" cy="12564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6708" y="203289"/>
            <a:ext cx="1568176" cy="11728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59953" y="1006794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dirty="0" smtClean="0"/>
              <a:t>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753744" y="1950929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dirty="0" smtClean="0"/>
              <a:t>2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3688" y="1220794"/>
            <a:ext cx="2219161" cy="125648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084531" y="2095434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dirty="0" smtClean="0"/>
              <a:t>2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472785" y="6118163"/>
            <a:ext cx="31652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Total time: 60 </a:t>
            </a:r>
            <a:r>
              <a:rPr lang="nl-NL" dirty="0" err="1" smtClean="0">
                <a:solidFill>
                  <a:schemeClr val="accent1">
                    <a:lumMod val="75000"/>
                  </a:schemeClr>
                </a:solidFill>
              </a:rPr>
              <a:t>to</a:t>
            </a: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 90 minutes</a:t>
            </a:r>
            <a:endParaRPr lang="nl-NL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nl-NL" dirty="0" err="1" smtClean="0">
                <a:solidFill>
                  <a:schemeClr val="accent6"/>
                </a:solidFill>
              </a:rPr>
              <a:t>Number</a:t>
            </a:r>
            <a:r>
              <a:rPr lang="nl-NL" dirty="0" smtClean="0">
                <a:solidFill>
                  <a:schemeClr val="accent6"/>
                </a:solidFill>
              </a:rPr>
              <a:t> of guides/</a:t>
            </a:r>
            <a:r>
              <a:rPr lang="nl-NL" dirty="0" err="1" smtClean="0">
                <a:solidFill>
                  <a:schemeClr val="accent6"/>
                </a:solidFill>
              </a:rPr>
              <a:t>hosts</a:t>
            </a:r>
            <a:r>
              <a:rPr lang="nl-NL" dirty="0" smtClean="0">
                <a:solidFill>
                  <a:schemeClr val="accent6"/>
                </a:solidFill>
              </a:rPr>
              <a:t>: 14-22.</a:t>
            </a:r>
          </a:p>
        </p:txBody>
      </p:sp>
    </p:spTree>
    <p:extLst>
      <p:ext uri="{BB962C8B-B14F-4D97-AF65-F5344CB8AC3E}">
        <p14:creationId xmlns:p14="http://schemas.microsoft.com/office/powerpoint/2010/main" val="687441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0426" y="28544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 smtClean="0"/>
              <a:t>Activity 1: </a:t>
            </a:r>
          </a:p>
          <a:p>
            <a:r>
              <a:rPr lang="nl-NL" dirty="0" err="1" smtClean="0"/>
              <a:t>Create</a:t>
            </a:r>
            <a:r>
              <a:rPr lang="nl-NL" dirty="0" smtClean="0"/>
              <a:t> </a:t>
            </a:r>
            <a:r>
              <a:rPr lang="nl-NL" dirty="0" err="1"/>
              <a:t>groups</a:t>
            </a:r>
            <a:r>
              <a:rPr lang="nl-NL" dirty="0"/>
              <a:t> (Inside in </a:t>
            </a:r>
            <a:r>
              <a:rPr lang="nl-NL" dirty="0" err="1"/>
              <a:t>the</a:t>
            </a:r>
            <a:r>
              <a:rPr lang="nl-NL" dirty="0"/>
              <a:t> zone </a:t>
            </a:r>
            <a:r>
              <a:rPr lang="nl-NL" dirty="0" err="1"/>
              <a:t>where</a:t>
            </a:r>
            <a:r>
              <a:rPr lang="nl-NL" dirty="0"/>
              <a:t> we have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 smtClean="0"/>
              <a:t>aerial</a:t>
            </a:r>
            <a:r>
              <a:rPr lang="nl-NL" dirty="0" smtClean="0"/>
              <a:t> </a:t>
            </a:r>
            <a:r>
              <a:rPr lang="nl-NL" dirty="0" err="1"/>
              <a:t>photo</a:t>
            </a:r>
            <a:r>
              <a:rPr lang="nl-NL" dirty="0"/>
              <a:t>) – 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5 minutes</a:t>
            </a:r>
            <a:r>
              <a:rPr lang="nl-NL" dirty="0"/>
              <a:t>, </a:t>
            </a:r>
            <a:r>
              <a:rPr lang="nl-NL" dirty="0">
                <a:solidFill>
                  <a:schemeClr val="accent6"/>
                </a:solidFill>
              </a:rPr>
              <a:t>1-2 persons host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426" y="4247594"/>
            <a:ext cx="2354484" cy="21258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9316" y="4247593"/>
            <a:ext cx="2842486" cy="21258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0426" y="1474322"/>
            <a:ext cx="9646919" cy="12003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Goal: </a:t>
            </a:r>
          </a:p>
          <a:p>
            <a:r>
              <a:rPr lang="nl-NL" dirty="0" err="1" smtClean="0"/>
              <a:t>Welcome</a:t>
            </a:r>
            <a:r>
              <a:rPr lang="nl-NL" dirty="0" smtClean="0"/>
              <a:t> </a:t>
            </a:r>
            <a:r>
              <a:rPr lang="nl-NL" dirty="0" err="1" smtClean="0"/>
              <a:t>visitors</a:t>
            </a:r>
            <a:endParaRPr lang="nl-NL" dirty="0" smtClean="0"/>
          </a:p>
          <a:p>
            <a:r>
              <a:rPr lang="nl-NL" dirty="0" err="1" smtClean="0"/>
              <a:t>Try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identify</a:t>
            </a:r>
            <a:r>
              <a:rPr lang="nl-NL" dirty="0" smtClean="0"/>
              <a:t> </a:t>
            </a:r>
            <a:r>
              <a:rPr lang="nl-NL" dirty="0" err="1" smtClean="0"/>
              <a:t>language</a:t>
            </a:r>
            <a:r>
              <a:rPr lang="nl-NL" dirty="0" smtClean="0"/>
              <a:t> </a:t>
            </a:r>
            <a:r>
              <a:rPr lang="nl-NL" dirty="0" err="1" smtClean="0"/>
              <a:t>groups</a:t>
            </a:r>
            <a:r>
              <a:rPr lang="nl-NL" dirty="0" smtClean="0"/>
              <a:t> (French, English, </a:t>
            </a:r>
            <a:r>
              <a:rPr lang="nl-NL" dirty="0" err="1" smtClean="0"/>
              <a:t>other</a:t>
            </a:r>
            <a:r>
              <a:rPr lang="nl-NL" dirty="0" smtClean="0"/>
              <a:t>). </a:t>
            </a:r>
          </a:p>
          <a:p>
            <a:r>
              <a:rPr lang="nl-NL" dirty="0" smtClean="0"/>
              <a:t>Make </a:t>
            </a:r>
            <a:r>
              <a:rPr lang="nl-NL" dirty="0" err="1" smtClean="0"/>
              <a:t>groups</a:t>
            </a:r>
            <a:r>
              <a:rPr lang="nl-NL" dirty="0" smtClean="0"/>
              <a:t> of up </a:t>
            </a:r>
            <a:r>
              <a:rPr lang="nl-NL" dirty="0" err="1" smtClean="0"/>
              <a:t>to</a:t>
            </a:r>
            <a:r>
              <a:rPr lang="nl-NL" dirty="0"/>
              <a:t> </a:t>
            </a:r>
            <a:r>
              <a:rPr lang="nl-NL" dirty="0" smtClean="0"/>
              <a:t>12 persons for </a:t>
            </a:r>
            <a:r>
              <a:rPr lang="nl-NL" dirty="0" err="1" smtClean="0"/>
              <a:t>the</a:t>
            </a:r>
            <a:r>
              <a:rPr lang="nl-NL" dirty="0" smtClean="0"/>
              <a:t> first </a:t>
            </a:r>
            <a:r>
              <a:rPr lang="nl-NL" dirty="0" err="1" smtClean="0"/>
              <a:t>guided</a:t>
            </a:r>
            <a:r>
              <a:rPr lang="nl-NL" dirty="0" smtClean="0"/>
              <a:t> part.</a:t>
            </a:r>
          </a:p>
        </p:txBody>
      </p:sp>
    </p:spTree>
    <p:extLst>
      <p:ext uri="{BB962C8B-B14F-4D97-AF65-F5344CB8AC3E}">
        <p14:creationId xmlns:p14="http://schemas.microsoft.com/office/powerpoint/2010/main" val="1909526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0426" y="28544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 smtClean="0"/>
              <a:t>Activity 2: </a:t>
            </a:r>
          </a:p>
          <a:p>
            <a:r>
              <a:rPr lang="nl-NL" dirty="0" err="1"/>
              <a:t>Guided</a:t>
            </a:r>
            <a:r>
              <a:rPr lang="nl-NL" dirty="0"/>
              <a:t> tour: </a:t>
            </a:r>
            <a:endParaRPr lang="nl-NL" dirty="0" smtClean="0"/>
          </a:p>
          <a:p>
            <a:r>
              <a:rPr lang="nl-NL" dirty="0" smtClean="0"/>
              <a:t>Tunnel </a:t>
            </a:r>
            <a:r>
              <a:rPr lang="nl-NL" dirty="0" err="1"/>
              <a:t>mockup</a:t>
            </a:r>
            <a:r>
              <a:rPr lang="nl-NL" dirty="0"/>
              <a:t> + Visitor zone </a:t>
            </a: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15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to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20 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	minutes</a:t>
            </a:r>
            <a:r>
              <a:rPr lang="nl-NL" dirty="0"/>
              <a:t> (</a:t>
            </a:r>
            <a:r>
              <a:rPr lang="nl-NL" dirty="0">
                <a:solidFill>
                  <a:schemeClr val="accent6"/>
                </a:solidFill>
              </a:rPr>
              <a:t>3 guides</a:t>
            </a:r>
            <a:r>
              <a:rPr lang="nl-NL" dirty="0"/>
              <a:t>).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176" y="3695390"/>
            <a:ext cx="4580370" cy="22422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1982" y="3695390"/>
            <a:ext cx="3960210" cy="224227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0426" y="1474322"/>
            <a:ext cx="9646919" cy="147732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Goal: General </a:t>
            </a:r>
            <a:r>
              <a:rPr lang="nl-NL" dirty="0" err="1" smtClean="0"/>
              <a:t>introduction</a:t>
            </a:r>
            <a:r>
              <a:rPr lang="nl-NL" dirty="0" smtClean="0"/>
              <a:t> </a:t>
            </a:r>
            <a:r>
              <a:rPr lang="nl-NL" dirty="0" err="1" smtClean="0"/>
              <a:t>why</a:t>
            </a:r>
            <a:r>
              <a:rPr lang="nl-NL" dirty="0" smtClean="0"/>
              <a:t> </a:t>
            </a:r>
            <a:r>
              <a:rPr lang="nl-NL" dirty="0" err="1" smtClean="0"/>
              <a:t>magnets</a:t>
            </a:r>
            <a:r>
              <a:rPr lang="nl-NL" dirty="0" smtClean="0"/>
              <a:t> are </a:t>
            </a:r>
            <a:r>
              <a:rPr lang="nl-NL" dirty="0" err="1" smtClean="0"/>
              <a:t>needed</a:t>
            </a:r>
            <a:r>
              <a:rPr lang="nl-NL" dirty="0" smtClean="0"/>
              <a:t> for </a:t>
            </a:r>
            <a:r>
              <a:rPr lang="nl-NL" dirty="0" err="1" smtClean="0"/>
              <a:t>an</a:t>
            </a:r>
            <a:r>
              <a:rPr lang="nl-NL" dirty="0" smtClean="0"/>
              <a:t> accelerator. </a:t>
            </a:r>
          </a:p>
          <a:p>
            <a:r>
              <a:rPr lang="nl-NL" dirty="0"/>
              <a:t>Electric field (</a:t>
            </a:r>
            <a:r>
              <a:rPr lang="nl-NL" dirty="0" err="1"/>
              <a:t>cavities</a:t>
            </a:r>
            <a:r>
              <a:rPr lang="nl-NL" dirty="0"/>
              <a:t>)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accelerate</a:t>
            </a:r>
            <a:r>
              <a:rPr lang="nl-NL" dirty="0"/>
              <a:t>, </a:t>
            </a:r>
            <a:r>
              <a:rPr lang="nl-NL" dirty="0" err="1"/>
              <a:t>magnetic</a:t>
            </a:r>
            <a:r>
              <a:rPr lang="nl-NL" dirty="0"/>
              <a:t> field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steer</a:t>
            </a:r>
            <a:r>
              <a:rPr lang="nl-NL" dirty="0"/>
              <a:t>.</a:t>
            </a:r>
          </a:p>
          <a:p>
            <a:r>
              <a:rPr lang="nl-NL" dirty="0" err="1" smtClean="0"/>
              <a:t>Function</a:t>
            </a:r>
            <a:r>
              <a:rPr lang="nl-NL" dirty="0" smtClean="0"/>
              <a:t> of </a:t>
            </a:r>
            <a:r>
              <a:rPr lang="nl-NL" dirty="0" err="1" smtClean="0"/>
              <a:t>dipoles</a:t>
            </a:r>
            <a:r>
              <a:rPr lang="nl-NL" dirty="0" smtClean="0"/>
              <a:t> and </a:t>
            </a:r>
            <a:r>
              <a:rPr lang="nl-NL" dirty="0" err="1" smtClean="0"/>
              <a:t>quadrupoles</a:t>
            </a:r>
            <a:r>
              <a:rPr lang="nl-NL" dirty="0" smtClean="0"/>
              <a:t>. </a:t>
            </a:r>
          </a:p>
          <a:p>
            <a:r>
              <a:rPr lang="nl-NL" dirty="0" smtClean="0"/>
              <a:t>1232 </a:t>
            </a:r>
            <a:r>
              <a:rPr lang="nl-NL" dirty="0" err="1" smtClean="0"/>
              <a:t>dipole</a:t>
            </a:r>
            <a:r>
              <a:rPr lang="nl-NL" dirty="0" smtClean="0"/>
              <a:t> </a:t>
            </a:r>
            <a:r>
              <a:rPr lang="nl-NL" dirty="0" err="1" smtClean="0"/>
              <a:t>magnets</a:t>
            </a:r>
            <a:r>
              <a:rPr lang="nl-NL" dirty="0" smtClean="0"/>
              <a:t> of 15 meter long </a:t>
            </a:r>
            <a:r>
              <a:rPr lang="nl-NL" dirty="0" err="1" smtClean="0"/>
              <a:t>to</a:t>
            </a:r>
            <a:r>
              <a:rPr lang="nl-NL" dirty="0" smtClean="0"/>
              <a:t> make a 360 </a:t>
            </a:r>
            <a:r>
              <a:rPr lang="nl-NL" dirty="0" err="1" smtClean="0"/>
              <a:t>degrees</a:t>
            </a:r>
            <a:r>
              <a:rPr lang="nl-NL" dirty="0" smtClean="0"/>
              <a:t> turn.</a:t>
            </a:r>
          </a:p>
          <a:p>
            <a:r>
              <a:rPr lang="nl-NL" dirty="0" smtClean="0"/>
              <a:t>456 </a:t>
            </a:r>
            <a:r>
              <a:rPr lang="nl-NL" dirty="0" err="1" smtClean="0"/>
              <a:t>quadrupole</a:t>
            </a:r>
            <a:r>
              <a:rPr lang="nl-NL" dirty="0" smtClean="0"/>
              <a:t> </a:t>
            </a:r>
            <a:r>
              <a:rPr lang="nl-NL" dirty="0" err="1" smtClean="0"/>
              <a:t>magnets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focus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beam</a:t>
            </a:r>
            <a:r>
              <a:rPr lang="nl-NL" dirty="0" smtClean="0"/>
              <a:t> and keep </a:t>
            </a:r>
            <a:r>
              <a:rPr lang="nl-NL" dirty="0" err="1" smtClean="0"/>
              <a:t>particles</a:t>
            </a:r>
            <a:r>
              <a:rPr lang="nl-NL" dirty="0" smtClean="0"/>
              <a:t> </a:t>
            </a:r>
            <a:r>
              <a:rPr lang="nl-NL" dirty="0" err="1" smtClean="0"/>
              <a:t>together</a:t>
            </a:r>
            <a:r>
              <a:rPr lang="nl-NL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66364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5740" y="431953"/>
            <a:ext cx="53062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Activity 3. </a:t>
            </a:r>
          </a:p>
          <a:p>
            <a:r>
              <a:rPr lang="nl-NL" dirty="0" err="1" smtClean="0"/>
              <a:t>Rocla</a:t>
            </a:r>
            <a:r>
              <a:rPr lang="nl-NL" dirty="0" smtClean="0"/>
              <a:t> </a:t>
            </a:r>
            <a:r>
              <a:rPr lang="nl-NL" dirty="0" err="1" smtClean="0"/>
              <a:t>Demonstration</a:t>
            </a:r>
            <a:r>
              <a:rPr lang="nl-NL" dirty="0" smtClean="0"/>
              <a:t> 2 </a:t>
            </a:r>
            <a:r>
              <a:rPr lang="nl-NL" dirty="0"/>
              <a:t>Transport </a:t>
            </a:r>
            <a:r>
              <a:rPr lang="nl-NL" dirty="0" err="1"/>
              <a:t>Personel</a:t>
            </a:r>
            <a:r>
              <a:rPr lang="nl-NL" dirty="0"/>
              <a:t>, </a:t>
            </a:r>
            <a:r>
              <a:rPr lang="nl-NL" b="1" dirty="0"/>
              <a:t>Free </a:t>
            </a:r>
            <a:r>
              <a:rPr lang="nl-NL" b="1" dirty="0" err="1"/>
              <a:t>visit</a:t>
            </a:r>
            <a:r>
              <a:rPr lang="nl-NL" dirty="0"/>
              <a:t>, </a:t>
            </a:r>
            <a:r>
              <a:rPr lang="nl-NL" dirty="0">
                <a:solidFill>
                  <a:schemeClr val="accent6"/>
                </a:solidFill>
              </a:rPr>
              <a:t>no guides</a:t>
            </a:r>
            <a:r>
              <a:rPr lang="nl-NL" dirty="0"/>
              <a:t>, 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5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to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15 </a:t>
            </a: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minutes</a:t>
            </a:r>
            <a:endParaRPr lang="nl-NL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46" y="2826328"/>
            <a:ext cx="4544290" cy="3408218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>
            <a:off x="3301340" y="3752603"/>
            <a:ext cx="2345377" cy="1805049"/>
          </a:xfrm>
          <a:custGeom>
            <a:avLst/>
            <a:gdLst>
              <a:gd name="connsiteX0" fmla="*/ 1632857 w 2345377"/>
              <a:gd name="connsiteY0" fmla="*/ 0 h 1805049"/>
              <a:gd name="connsiteX1" fmla="*/ 0 w 2345377"/>
              <a:gd name="connsiteY1" fmla="*/ 1116280 h 1805049"/>
              <a:gd name="connsiteX2" fmla="*/ 1858489 w 2345377"/>
              <a:gd name="connsiteY2" fmla="*/ 1805049 h 1805049"/>
              <a:gd name="connsiteX3" fmla="*/ 2345377 w 2345377"/>
              <a:gd name="connsiteY3" fmla="*/ 106878 h 1805049"/>
              <a:gd name="connsiteX4" fmla="*/ 1525979 w 2345377"/>
              <a:gd name="connsiteY4" fmla="*/ 29688 h 1805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45377" h="1805049">
                <a:moveTo>
                  <a:pt x="1632857" y="0"/>
                </a:moveTo>
                <a:lnTo>
                  <a:pt x="0" y="1116280"/>
                </a:lnTo>
                <a:lnTo>
                  <a:pt x="1858489" y="1805049"/>
                </a:lnTo>
                <a:lnTo>
                  <a:pt x="2345377" y="106878"/>
                </a:lnTo>
                <a:lnTo>
                  <a:pt x="1525979" y="29688"/>
                </a:lnTo>
              </a:path>
            </a:pathLst>
          </a:cu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4815444"/>
            <a:ext cx="5159829" cy="2006930"/>
          </a:xfrm>
          <a:custGeom>
            <a:avLst/>
            <a:gdLst>
              <a:gd name="connsiteX0" fmla="*/ 3325091 w 5159829"/>
              <a:gd name="connsiteY0" fmla="*/ 83127 h 2006930"/>
              <a:gd name="connsiteX1" fmla="*/ 2291938 w 5159829"/>
              <a:gd name="connsiteY1" fmla="*/ 385948 h 2006930"/>
              <a:gd name="connsiteX2" fmla="*/ 997527 w 5159829"/>
              <a:gd name="connsiteY2" fmla="*/ 374073 h 2006930"/>
              <a:gd name="connsiteX3" fmla="*/ 178130 w 5159829"/>
              <a:gd name="connsiteY3" fmla="*/ 83127 h 2006930"/>
              <a:gd name="connsiteX4" fmla="*/ 5938 w 5159829"/>
              <a:gd name="connsiteY4" fmla="*/ 0 h 2006930"/>
              <a:gd name="connsiteX5" fmla="*/ 0 w 5159829"/>
              <a:gd name="connsiteY5" fmla="*/ 1674421 h 2006930"/>
              <a:gd name="connsiteX6" fmla="*/ 1591294 w 5159829"/>
              <a:gd name="connsiteY6" fmla="*/ 2006930 h 2006930"/>
              <a:gd name="connsiteX7" fmla="*/ 4108862 w 5159829"/>
              <a:gd name="connsiteY7" fmla="*/ 1781299 h 2006930"/>
              <a:gd name="connsiteX8" fmla="*/ 5159829 w 5159829"/>
              <a:gd name="connsiteY8" fmla="*/ 754083 h 2006930"/>
              <a:gd name="connsiteX9" fmla="*/ 5088577 w 5159829"/>
              <a:gd name="connsiteY9" fmla="*/ 712520 h 2006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59829" h="2006930">
                <a:moveTo>
                  <a:pt x="3325091" y="83127"/>
                </a:moveTo>
                <a:lnTo>
                  <a:pt x="2291938" y="385948"/>
                </a:lnTo>
                <a:lnTo>
                  <a:pt x="997527" y="374073"/>
                </a:lnTo>
                <a:lnTo>
                  <a:pt x="178130" y="83127"/>
                </a:lnTo>
                <a:lnTo>
                  <a:pt x="5938" y="0"/>
                </a:lnTo>
                <a:cubicBezTo>
                  <a:pt x="3959" y="558140"/>
                  <a:pt x="1979" y="1116281"/>
                  <a:pt x="0" y="1674421"/>
                </a:cubicBezTo>
                <a:lnTo>
                  <a:pt x="1591294" y="2006930"/>
                </a:lnTo>
                <a:lnTo>
                  <a:pt x="4108862" y="1781299"/>
                </a:lnTo>
                <a:lnTo>
                  <a:pt x="5159829" y="754083"/>
                </a:lnTo>
                <a:lnTo>
                  <a:pt x="5088577" y="712520"/>
                </a:lnTo>
              </a:path>
            </a:pathLst>
          </a:cu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973288" y="2398816"/>
            <a:ext cx="482042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err="1" smtClean="0"/>
              <a:t>Rocla</a:t>
            </a:r>
            <a:r>
              <a:rPr lang="nl-NL" b="1" dirty="0" smtClean="0"/>
              <a:t> </a:t>
            </a:r>
            <a:r>
              <a:rPr lang="nl-NL" b="1" dirty="0" err="1" smtClean="0"/>
              <a:t>Demonstration</a:t>
            </a:r>
            <a:r>
              <a:rPr lang="nl-NL" dirty="0" smtClean="0"/>
              <a:t>. </a:t>
            </a:r>
          </a:p>
          <a:p>
            <a:r>
              <a:rPr lang="nl-NL" dirty="0" err="1" smtClean="0"/>
              <a:t>Use</a:t>
            </a:r>
            <a:r>
              <a:rPr lang="nl-NL" dirty="0" smtClean="0"/>
              <a:t> Bench B1 and B2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place</a:t>
            </a:r>
            <a:r>
              <a:rPr lang="nl-NL" dirty="0" smtClean="0"/>
              <a:t> or </a:t>
            </a:r>
            <a:r>
              <a:rPr lang="nl-NL" dirty="0" err="1" smtClean="0"/>
              <a:t>remove</a:t>
            </a:r>
            <a:r>
              <a:rPr lang="nl-NL" dirty="0" smtClean="0"/>
              <a:t> </a:t>
            </a:r>
            <a:r>
              <a:rPr lang="nl-NL" dirty="0" err="1" smtClean="0"/>
              <a:t>magnet</a:t>
            </a:r>
            <a:r>
              <a:rPr lang="nl-NL" dirty="0" smtClean="0"/>
              <a:t>.</a:t>
            </a:r>
          </a:p>
          <a:p>
            <a:r>
              <a:rPr lang="nl-NL" dirty="0" err="1" smtClean="0"/>
              <a:t>Organized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Transport</a:t>
            </a:r>
          </a:p>
          <a:p>
            <a:endParaRPr lang="nl-NL" dirty="0" smtClean="0"/>
          </a:p>
          <a:p>
            <a:endParaRPr lang="en-US" dirty="0"/>
          </a:p>
        </p:txBody>
      </p:sp>
      <p:sp>
        <p:nvSpPr>
          <p:cNvPr id="11" name="Freeform 10"/>
          <p:cNvSpPr/>
          <p:nvPr/>
        </p:nvSpPr>
        <p:spPr>
          <a:xfrm>
            <a:off x="142504" y="4055423"/>
            <a:ext cx="3829792" cy="1098468"/>
          </a:xfrm>
          <a:custGeom>
            <a:avLst/>
            <a:gdLst>
              <a:gd name="connsiteX0" fmla="*/ 2618509 w 3829792"/>
              <a:gd name="connsiteY0" fmla="*/ 11876 h 1098468"/>
              <a:gd name="connsiteX1" fmla="*/ 3829792 w 3829792"/>
              <a:gd name="connsiteY1" fmla="*/ 308759 h 1098468"/>
              <a:gd name="connsiteX2" fmla="*/ 3010395 w 3829792"/>
              <a:gd name="connsiteY2" fmla="*/ 813460 h 1098468"/>
              <a:gd name="connsiteX3" fmla="*/ 2066306 w 3829792"/>
              <a:gd name="connsiteY3" fmla="*/ 1098468 h 1098468"/>
              <a:gd name="connsiteX4" fmla="*/ 866899 w 3829792"/>
              <a:gd name="connsiteY4" fmla="*/ 1068780 h 1098468"/>
              <a:gd name="connsiteX5" fmla="*/ 0 w 3829792"/>
              <a:gd name="connsiteY5" fmla="*/ 742208 h 1098468"/>
              <a:gd name="connsiteX6" fmla="*/ 2553195 w 3829792"/>
              <a:gd name="connsiteY6" fmla="*/ 0 h 109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29792" h="1098468">
                <a:moveTo>
                  <a:pt x="2618509" y="11876"/>
                </a:moveTo>
                <a:lnTo>
                  <a:pt x="3829792" y="308759"/>
                </a:lnTo>
                <a:lnTo>
                  <a:pt x="3010395" y="813460"/>
                </a:lnTo>
                <a:lnTo>
                  <a:pt x="2066306" y="1098468"/>
                </a:lnTo>
                <a:lnTo>
                  <a:pt x="866899" y="1068780"/>
                </a:lnTo>
                <a:lnTo>
                  <a:pt x="0" y="742208"/>
                </a:lnTo>
                <a:lnTo>
                  <a:pt x="2553195" y="0"/>
                </a:lnTo>
              </a:path>
            </a:pathLst>
          </a:custGeom>
          <a:noFill/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399560" y="4411683"/>
            <a:ext cx="177189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dirty="0" smtClean="0"/>
              <a:t>Live media event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854781" y="5803466"/>
            <a:ext cx="123860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dirty="0" err="1" smtClean="0"/>
              <a:t>Rocla</a:t>
            </a:r>
            <a:r>
              <a:rPr lang="nl-NL" dirty="0" smtClean="0"/>
              <a:t> show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8172877">
            <a:off x="4140331" y="4419991"/>
            <a:ext cx="13052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dirty="0" err="1" smtClean="0"/>
              <a:t>Rocla</a:t>
            </a:r>
            <a:r>
              <a:rPr lang="nl-NL" dirty="0" smtClean="0"/>
              <a:t> Demo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917871" y="3534520"/>
            <a:ext cx="523515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Live media event.</a:t>
            </a:r>
            <a:endParaRPr lang="nl-NL" dirty="0" smtClean="0"/>
          </a:p>
          <a:p>
            <a:r>
              <a:rPr lang="nl-NL" dirty="0" smtClean="0"/>
              <a:t>Space for </a:t>
            </a:r>
            <a:r>
              <a:rPr lang="nl-NL" dirty="0" err="1" smtClean="0"/>
              <a:t>screens</a:t>
            </a:r>
            <a:r>
              <a:rPr lang="nl-NL" dirty="0" smtClean="0"/>
              <a:t>, media center for live broadcasting. </a:t>
            </a:r>
          </a:p>
          <a:p>
            <a:r>
              <a:rPr lang="nl-NL" dirty="0" smtClean="0"/>
              <a:t>Live Event 16h00 </a:t>
            </a:r>
            <a:r>
              <a:rPr lang="nl-NL" dirty="0" err="1" smtClean="0"/>
              <a:t>to</a:t>
            </a:r>
            <a:r>
              <a:rPr lang="nl-NL" dirty="0" smtClean="0"/>
              <a:t> 17h30 </a:t>
            </a:r>
          </a:p>
          <a:p>
            <a:r>
              <a:rPr lang="nl-NL" dirty="0" err="1" smtClean="0"/>
              <a:t>Not</a:t>
            </a:r>
            <a:r>
              <a:rPr lang="nl-NL" dirty="0" smtClean="0"/>
              <a:t> part of SM18 event</a:t>
            </a:r>
          </a:p>
          <a:p>
            <a:endParaRPr lang="nl-NL" dirty="0"/>
          </a:p>
          <a:p>
            <a:r>
              <a:rPr lang="nl-NL" sz="1200" dirty="0" smtClean="0"/>
              <a:t>Zone </a:t>
            </a:r>
            <a:r>
              <a:rPr lang="nl-NL" sz="1200" dirty="0" err="1" smtClean="0"/>
              <a:t>to</a:t>
            </a:r>
            <a:r>
              <a:rPr lang="nl-NL" sz="1200" dirty="0" smtClean="0"/>
              <a:t> </a:t>
            </a:r>
            <a:r>
              <a:rPr lang="nl-NL" sz="1200" dirty="0" err="1" smtClean="0"/>
              <a:t>be</a:t>
            </a:r>
            <a:r>
              <a:rPr lang="nl-NL" sz="1200" dirty="0" smtClean="0"/>
              <a:t> </a:t>
            </a:r>
            <a:r>
              <a:rPr lang="nl-NL" sz="1200" dirty="0" err="1" smtClean="0"/>
              <a:t>emptied</a:t>
            </a:r>
            <a:r>
              <a:rPr lang="nl-NL" sz="1200" dirty="0" smtClean="0"/>
              <a:t> </a:t>
            </a:r>
            <a:r>
              <a:rPr lang="nl-NL" sz="1200" dirty="0" err="1" smtClean="0"/>
              <a:t>Monday</a:t>
            </a:r>
            <a:r>
              <a:rPr lang="nl-NL" sz="1200" dirty="0" smtClean="0"/>
              <a:t>/</a:t>
            </a:r>
            <a:r>
              <a:rPr lang="nl-NL" sz="1200" dirty="0" err="1" smtClean="0"/>
              <a:t>Tuesday</a:t>
            </a:r>
            <a:r>
              <a:rPr lang="nl-NL" sz="1200" dirty="0" smtClean="0"/>
              <a:t> for </a:t>
            </a:r>
            <a:r>
              <a:rPr lang="nl-NL" sz="1200" dirty="0" err="1" smtClean="0"/>
              <a:t>preparation</a:t>
            </a:r>
            <a:r>
              <a:rPr lang="nl-NL" sz="1200" dirty="0" smtClean="0"/>
              <a:t>.</a:t>
            </a:r>
          </a:p>
          <a:p>
            <a:endParaRPr lang="nl-NL" dirty="0" smtClean="0"/>
          </a:p>
          <a:p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1362" y="5609595"/>
            <a:ext cx="1202814" cy="86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010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52302" y="408203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b="1" dirty="0"/>
              <a:t>Activity </a:t>
            </a:r>
            <a:r>
              <a:rPr lang="nl-NL" b="1" dirty="0" smtClean="0"/>
              <a:t>4. </a:t>
            </a:r>
            <a:endParaRPr lang="nl-NL" b="1" dirty="0"/>
          </a:p>
          <a:p>
            <a:r>
              <a:rPr lang="nl-NL" dirty="0"/>
              <a:t>Magnet </a:t>
            </a:r>
            <a:r>
              <a:rPr lang="nl-NL" dirty="0" err="1"/>
              <a:t>Playground</a:t>
            </a:r>
            <a:r>
              <a:rPr lang="nl-NL" dirty="0"/>
              <a:t>: ~10 small Do-It-Yourself </a:t>
            </a:r>
            <a:r>
              <a:rPr lang="nl-NL" dirty="0" err="1"/>
              <a:t>experiments</a:t>
            </a:r>
            <a:endParaRPr lang="nl-NL" dirty="0"/>
          </a:p>
          <a:p>
            <a:endParaRPr lang="nl-NL" dirty="0"/>
          </a:p>
          <a:p>
            <a:r>
              <a:rPr lang="nl-NL" b="1" dirty="0" smtClean="0"/>
              <a:t>Free </a:t>
            </a:r>
            <a:r>
              <a:rPr lang="nl-NL" b="1" dirty="0" err="1"/>
              <a:t>visit</a:t>
            </a:r>
            <a:r>
              <a:rPr lang="nl-NL" dirty="0"/>
              <a:t>, 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10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to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20 minutes,</a:t>
            </a:r>
            <a:r>
              <a:rPr lang="nl-NL" dirty="0"/>
              <a:t> </a:t>
            </a:r>
            <a:r>
              <a:rPr lang="nl-NL" dirty="0">
                <a:solidFill>
                  <a:schemeClr val="accent6"/>
                </a:solidFill>
              </a:rPr>
              <a:t>3 </a:t>
            </a:r>
            <a:r>
              <a:rPr lang="nl-NL" dirty="0" err="1">
                <a:solidFill>
                  <a:schemeClr val="accent6"/>
                </a:solidFill>
              </a:rPr>
              <a:t>to</a:t>
            </a:r>
            <a:r>
              <a:rPr lang="nl-NL" dirty="0">
                <a:solidFill>
                  <a:schemeClr val="accent6"/>
                </a:solidFill>
              </a:rPr>
              <a:t> 5 </a:t>
            </a:r>
            <a:r>
              <a:rPr lang="nl-NL" dirty="0" err="1">
                <a:solidFill>
                  <a:schemeClr val="accent6"/>
                </a:solidFill>
              </a:rPr>
              <a:t>hosts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02" y="3253038"/>
            <a:ext cx="9615055" cy="3530774"/>
          </a:xfrm>
          <a:prstGeom prst="rect">
            <a:avLst/>
          </a:prstGeom>
        </p:spPr>
      </p:pic>
      <p:sp>
        <p:nvSpPr>
          <p:cNvPr id="10" name="Freeform 9"/>
          <p:cNvSpPr/>
          <p:nvPr/>
        </p:nvSpPr>
        <p:spPr>
          <a:xfrm>
            <a:off x="4544293" y="4637315"/>
            <a:ext cx="1662546" cy="380010"/>
          </a:xfrm>
          <a:custGeom>
            <a:avLst/>
            <a:gdLst>
              <a:gd name="connsiteX0" fmla="*/ 492826 w 1662546"/>
              <a:gd name="connsiteY0" fmla="*/ 0 h 380010"/>
              <a:gd name="connsiteX1" fmla="*/ 0 w 1662546"/>
              <a:gd name="connsiteY1" fmla="*/ 338447 h 380010"/>
              <a:gd name="connsiteX2" fmla="*/ 1662546 w 1662546"/>
              <a:gd name="connsiteY2" fmla="*/ 380010 h 380010"/>
              <a:gd name="connsiteX3" fmla="*/ 1347850 w 1662546"/>
              <a:gd name="connsiteY3" fmla="*/ 35626 h 380010"/>
              <a:gd name="connsiteX4" fmla="*/ 492826 w 1662546"/>
              <a:gd name="connsiteY4" fmla="*/ 0 h 380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2546" h="380010">
                <a:moveTo>
                  <a:pt x="492826" y="0"/>
                </a:moveTo>
                <a:lnTo>
                  <a:pt x="0" y="338447"/>
                </a:lnTo>
                <a:lnTo>
                  <a:pt x="1662546" y="380010"/>
                </a:lnTo>
                <a:lnTo>
                  <a:pt x="1347850" y="35626"/>
                </a:lnTo>
                <a:lnTo>
                  <a:pt x="492826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053012" y="4827320"/>
            <a:ext cx="1305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>
                <a:solidFill>
                  <a:schemeClr val="bg1"/>
                </a:solidFill>
              </a:rPr>
              <a:t>Rocla</a:t>
            </a:r>
            <a:r>
              <a:rPr lang="nl-NL" dirty="0" smtClean="0">
                <a:solidFill>
                  <a:schemeClr val="bg1"/>
                </a:solidFill>
              </a:rPr>
              <a:t> Demo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567607" y="4635934"/>
            <a:ext cx="4067299" cy="593766"/>
          </a:xfrm>
          <a:custGeom>
            <a:avLst/>
            <a:gdLst>
              <a:gd name="connsiteX0" fmla="*/ 4067299 w 4067299"/>
              <a:gd name="connsiteY0" fmla="*/ 118753 h 593766"/>
              <a:gd name="connsiteX1" fmla="*/ 3176649 w 4067299"/>
              <a:gd name="connsiteY1" fmla="*/ 570015 h 593766"/>
              <a:gd name="connsiteX2" fmla="*/ 967839 w 4067299"/>
              <a:gd name="connsiteY2" fmla="*/ 593766 h 593766"/>
              <a:gd name="connsiteX3" fmla="*/ 29688 w 4067299"/>
              <a:gd name="connsiteY3" fmla="*/ 178130 h 593766"/>
              <a:gd name="connsiteX4" fmla="*/ 0 w 4067299"/>
              <a:gd name="connsiteY4" fmla="*/ 29688 h 593766"/>
              <a:gd name="connsiteX5" fmla="*/ 979714 w 4067299"/>
              <a:gd name="connsiteY5" fmla="*/ 5937 h 593766"/>
              <a:gd name="connsiteX6" fmla="*/ 1478478 w 4067299"/>
              <a:gd name="connsiteY6" fmla="*/ 100940 h 593766"/>
              <a:gd name="connsiteX7" fmla="*/ 2309751 w 4067299"/>
              <a:gd name="connsiteY7" fmla="*/ 124691 h 593766"/>
              <a:gd name="connsiteX8" fmla="*/ 3093522 w 4067299"/>
              <a:gd name="connsiteY8" fmla="*/ 0 h 593766"/>
              <a:gd name="connsiteX9" fmla="*/ 3212275 w 4067299"/>
              <a:gd name="connsiteY9" fmla="*/ 17813 h 59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67299" h="593766">
                <a:moveTo>
                  <a:pt x="4067299" y="118753"/>
                </a:moveTo>
                <a:lnTo>
                  <a:pt x="3176649" y="570015"/>
                </a:lnTo>
                <a:lnTo>
                  <a:pt x="967839" y="593766"/>
                </a:lnTo>
                <a:lnTo>
                  <a:pt x="29688" y="178130"/>
                </a:lnTo>
                <a:lnTo>
                  <a:pt x="0" y="29688"/>
                </a:lnTo>
                <a:lnTo>
                  <a:pt x="979714" y="5937"/>
                </a:lnTo>
                <a:lnTo>
                  <a:pt x="1478478" y="100940"/>
                </a:lnTo>
                <a:lnTo>
                  <a:pt x="2309751" y="124691"/>
                </a:lnTo>
                <a:lnTo>
                  <a:pt x="3093522" y="0"/>
                </a:lnTo>
                <a:lnTo>
                  <a:pt x="3212275" y="17813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850210" y="4735079"/>
            <a:ext cx="14555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5 </a:t>
            </a:r>
            <a:r>
              <a:rPr lang="nl-NL" dirty="0" err="1" smtClean="0">
                <a:solidFill>
                  <a:schemeClr val="bg1"/>
                </a:solidFill>
              </a:rPr>
              <a:t>to</a:t>
            </a:r>
            <a:r>
              <a:rPr lang="nl-NL" dirty="0" smtClean="0">
                <a:solidFill>
                  <a:schemeClr val="bg1"/>
                </a:solidFill>
              </a:rPr>
              <a:t> 10 </a:t>
            </a:r>
            <a:r>
              <a:rPr lang="nl-NL" dirty="0" err="1" smtClean="0">
                <a:solidFill>
                  <a:schemeClr val="bg1"/>
                </a:solidFill>
              </a:rPr>
              <a:t>tables</a:t>
            </a: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err="1" smtClean="0">
                <a:solidFill>
                  <a:schemeClr val="bg1"/>
                </a:solidFill>
              </a:rPr>
              <a:t>Playground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931" y="212400"/>
            <a:ext cx="789709" cy="1031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964" y="213397"/>
            <a:ext cx="1776329" cy="1030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6139" y="217536"/>
            <a:ext cx="885680" cy="1026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3635" y="212400"/>
            <a:ext cx="1213217" cy="1031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3418" y="212400"/>
            <a:ext cx="1381498" cy="103170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352302" y="1775235"/>
            <a:ext cx="9646919" cy="147732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Goal: </a:t>
            </a:r>
          </a:p>
          <a:p>
            <a:r>
              <a:rPr lang="nl-NL" dirty="0" smtClean="0"/>
              <a:t>Discover </a:t>
            </a:r>
            <a:r>
              <a:rPr lang="nl-NL" dirty="0" err="1" smtClean="0"/>
              <a:t>how</a:t>
            </a:r>
            <a:r>
              <a:rPr lang="nl-NL" dirty="0" smtClean="0"/>
              <a:t> </a:t>
            </a:r>
            <a:r>
              <a:rPr lang="nl-NL" dirty="0" err="1" smtClean="0"/>
              <a:t>currents</a:t>
            </a:r>
            <a:r>
              <a:rPr lang="nl-NL" dirty="0" smtClean="0"/>
              <a:t> and fields </a:t>
            </a:r>
            <a:r>
              <a:rPr lang="nl-NL" dirty="0" err="1" smtClean="0"/>
              <a:t>interact</a:t>
            </a:r>
            <a:r>
              <a:rPr lang="nl-NL" dirty="0" smtClean="0"/>
              <a:t>.   </a:t>
            </a:r>
          </a:p>
          <a:p>
            <a:r>
              <a:rPr lang="nl-NL" dirty="0" smtClean="0"/>
              <a:t>Interactive, </a:t>
            </a:r>
            <a:r>
              <a:rPr lang="nl-NL" dirty="0" err="1" smtClean="0"/>
              <a:t>children</a:t>
            </a:r>
            <a:r>
              <a:rPr lang="nl-NL" dirty="0" smtClean="0"/>
              <a:t> and </a:t>
            </a:r>
            <a:r>
              <a:rPr lang="nl-NL" dirty="0" err="1" smtClean="0"/>
              <a:t>adults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play</a:t>
            </a:r>
            <a:r>
              <a:rPr lang="nl-NL" dirty="0" smtClean="0"/>
              <a:t>. </a:t>
            </a:r>
          </a:p>
          <a:p>
            <a:r>
              <a:rPr lang="nl-NL" dirty="0" err="1" smtClean="0"/>
              <a:t>Supervision</a:t>
            </a:r>
            <a:r>
              <a:rPr lang="nl-NL" dirty="0" smtClean="0"/>
              <a:t> of </a:t>
            </a:r>
            <a:r>
              <a:rPr lang="nl-NL" dirty="0" err="1" smtClean="0"/>
              <a:t>hosts</a:t>
            </a:r>
            <a:r>
              <a:rPr lang="nl-NL" dirty="0" smtClean="0"/>
              <a:t> </a:t>
            </a:r>
            <a:r>
              <a:rPr lang="nl-NL" dirty="0" err="1" smtClean="0"/>
              <a:t>needed</a:t>
            </a:r>
            <a:r>
              <a:rPr lang="nl-NL" dirty="0" smtClean="0"/>
              <a:t>. </a:t>
            </a:r>
          </a:p>
          <a:p>
            <a:r>
              <a:rPr lang="nl-NL" dirty="0" smtClean="0"/>
              <a:t>Leaflets </a:t>
            </a:r>
            <a:r>
              <a:rPr lang="nl-NL" dirty="0" err="1" smtClean="0"/>
              <a:t>available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reproduce </a:t>
            </a:r>
            <a:r>
              <a:rPr lang="nl-NL" dirty="0" err="1" smtClean="0"/>
              <a:t>the</a:t>
            </a:r>
            <a:r>
              <a:rPr lang="nl-NL" dirty="0" smtClean="0"/>
              <a:t> experiment at home.</a:t>
            </a:r>
          </a:p>
        </p:txBody>
      </p:sp>
    </p:spTree>
    <p:extLst>
      <p:ext uri="{BB962C8B-B14F-4D97-AF65-F5344CB8AC3E}">
        <p14:creationId xmlns:p14="http://schemas.microsoft.com/office/powerpoint/2010/main" val="2244021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0425" y="285446"/>
            <a:ext cx="734884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Activity 5: </a:t>
            </a:r>
          </a:p>
          <a:p>
            <a:r>
              <a:rPr lang="nl-NL" dirty="0" err="1"/>
              <a:t>Guided</a:t>
            </a:r>
            <a:r>
              <a:rPr lang="nl-NL" dirty="0"/>
              <a:t> tour: Magnet test stand </a:t>
            </a:r>
            <a:r>
              <a:rPr lang="nl-NL" dirty="0" err="1"/>
              <a:t>technology</a:t>
            </a:r>
            <a:r>
              <a:rPr lang="nl-NL" dirty="0"/>
              <a:t>.</a:t>
            </a:r>
          </a:p>
          <a:p>
            <a:r>
              <a:rPr lang="nl-NL" dirty="0" smtClean="0"/>
              <a:t>Cluster </a:t>
            </a:r>
            <a:r>
              <a:rPr lang="nl-NL" dirty="0"/>
              <a:t>D, 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10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to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15 minutes, </a:t>
            </a:r>
            <a:r>
              <a:rPr lang="nl-NL" dirty="0">
                <a:solidFill>
                  <a:schemeClr val="accent6"/>
                </a:solidFill>
              </a:rPr>
              <a:t>3 </a:t>
            </a:r>
            <a:r>
              <a:rPr lang="nl-NL" dirty="0" err="1">
                <a:solidFill>
                  <a:schemeClr val="accent6"/>
                </a:solidFill>
              </a:rPr>
              <a:t>to</a:t>
            </a:r>
            <a:r>
              <a:rPr lang="nl-NL" dirty="0">
                <a:solidFill>
                  <a:schemeClr val="accent6"/>
                </a:solidFill>
              </a:rPr>
              <a:t> 5 </a:t>
            </a:r>
            <a:r>
              <a:rPr lang="nl-NL" dirty="0" smtClean="0">
                <a:solidFill>
                  <a:schemeClr val="accent6"/>
                </a:solidFill>
              </a:rPr>
              <a:t>guides, </a:t>
            </a:r>
            <a:r>
              <a:rPr lang="nl-NL" dirty="0" err="1" smtClean="0">
                <a:solidFill>
                  <a:schemeClr val="accent6"/>
                </a:solidFill>
              </a:rPr>
              <a:t>mainly</a:t>
            </a:r>
            <a:r>
              <a:rPr lang="nl-NL" dirty="0" smtClean="0">
                <a:solidFill>
                  <a:schemeClr val="accent6"/>
                </a:solidFill>
              </a:rPr>
              <a:t> </a:t>
            </a:r>
            <a:r>
              <a:rPr lang="nl-NL" dirty="0" err="1" smtClean="0">
                <a:solidFill>
                  <a:schemeClr val="accent6"/>
                </a:solidFill>
              </a:rPr>
              <a:t>from</a:t>
            </a:r>
            <a:r>
              <a:rPr lang="nl-NL" dirty="0" smtClean="0">
                <a:solidFill>
                  <a:schemeClr val="accent6"/>
                </a:solidFill>
              </a:rPr>
              <a:t> </a:t>
            </a:r>
            <a:r>
              <a:rPr lang="nl-NL" dirty="0" err="1" smtClean="0">
                <a:solidFill>
                  <a:schemeClr val="accent6"/>
                </a:solidFill>
              </a:rPr>
              <a:t>the</a:t>
            </a:r>
            <a:r>
              <a:rPr lang="nl-NL" dirty="0" smtClean="0">
                <a:solidFill>
                  <a:schemeClr val="accent6"/>
                </a:solidFill>
              </a:rPr>
              <a:t> TF </a:t>
            </a:r>
            <a:r>
              <a:rPr lang="nl-NL" dirty="0" err="1" smtClean="0">
                <a:solidFill>
                  <a:schemeClr val="accent6"/>
                </a:solidFill>
              </a:rPr>
              <a:t>section</a:t>
            </a:r>
            <a:r>
              <a:rPr lang="nl-NL" dirty="0" smtClean="0">
                <a:solidFill>
                  <a:schemeClr val="accent6"/>
                </a:solidFill>
              </a:rPr>
              <a:t>, </a:t>
            </a:r>
            <a:r>
              <a:rPr lang="nl-NL" dirty="0" err="1" smtClean="0">
                <a:solidFill>
                  <a:schemeClr val="accent6"/>
                </a:solidFill>
              </a:rPr>
              <a:t>preferably</a:t>
            </a:r>
            <a:r>
              <a:rPr lang="nl-NL" dirty="0" smtClean="0">
                <a:solidFill>
                  <a:schemeClr val="accent6"/>
                </a:solidFill>
              </a:rPr>
              <a:t> </a:t>
            </a:r>
            <a:r>
              <a:rPr lang="nl-NL" dirty="0" err="1" smtClean="0">
                <a:solidFill>
                  <a:schemeClr val="accent6"/>
                </a:solidFill>
              </a:rPr>
              <a:t>our</a:t>
            </a:r>
            <a:r>
              <a:rPr lang="nl-NL" dirty="0" smtClean="0">
                <a:solidFill>
                  <a:schemeClr val="accent6"/>
                </a:solidFill>
              </a:rPr>
              <a:t> </a:t>
            </a:r>
            <a:r>
              <a:rPr lang="nl-NL" dirty="0" err="1" smtClean="0">
                <a:solidFill>
                  <a:schemeClr val="accent6"/>
                </a:solidFill>
              </a:rPr>
              <a:t>Mechanos</a:t>
            </a:r>
            <a:r>
              <a:rPr lang="nl-NL" dirty="0" smtClean="0">
                <a:solidFill>
                  <a:schemeClr val="accent6"/>
                </a:solidFill>
              </a:rPr>
              <a:t> and Operators. </a:t>
            </a:r>
          </a:p>
          <a:p>
            <a:endParaRPr lang="nl-NL" dirty="0">
              <a:solidFill>
                <a:schemeClr val="accent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0425" y="1895896"/>
            <a:ext cx="6345382" cy="258532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Goal: </a:t>
            </a:r>
          </a:p>
          <a:p>
            <a:r>
              <a:rPr lang="nl-NL" dirty="0" smtClean="0"/>
              <a:t>Show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technology</a:t>
            </a:r>
            <a:r>
              <a:rPr lang="nl-NL" dirty="0" smtClean="0"/>
              <a:t> of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magnet</a:t>
            </a:r>
            <a:r>
              <a:rPr lang="nl-NL" dirty="0" smtClean="0"/>
              <a:t> test stand.</a:t>
            </a:r>
          </a:p>
          <a:p>
            <a:r>
              <a:rPr lang="nl-NL" dirty="0" err="1" smtClean="0"/>
              <a:t>Use</a:t>
            </a:r>
            <a:r>
              <a:rPr lang="nl-NL" dirty="0" smtClean="0"/>
              <a:t> posters </a:t>
            </a:r>
            <a:r>
              <a:rPr lang="nl-NL" dirty="0" err="1" smtClean="0"/>
              <a:t>to</a:t>
            </a:r>
            <a:r>
              <a:rPr lang="nl-NL" dirty="0" smtClean="0"/>
              <a:t> show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size</a:t>
            </a:r>
            <a:r>
              <a:rPr lang="nl-NL" dirty="0" smtClean="0"/>
              <a:t> of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cryostat</a:t>
            </a:r>
            <a:r>
              <a:rPr lang="nl-NL" dirty="0" smtClean="0"/>
              <a:t>. </a:t>
            </a:r>
          </a:p>
          <a:p>
            <a:r>
              <a:rPr lang="nl-NL" dirty="0" smtClean="0"/>
              <a:t>Display MQXFS4c on </a:t>
            </a:r>
            <a:r>
              <a:rPr lang="nl-NL" dirty="0" err="1" smtClean="0"/>
              <a:t>the</a:t>
            </a:r>
            <a:r>
              <a:rPr lang="nl-NL" dirty="0" smtClean="0"/>
              <a:t> Cluster D </a:t>
            </a:r>
            <a:r>
              <a:rPr lang="nl-NL" dirty="0" err="1" smtClean="0"/>
              <a:t>insert</a:t>
            </a:r>
            <a:r>
              <a:rPr lang="nl-NL" dirty="0"/>
              <a:t> </a:t>
            </a:r>
            <a:r>
              <a:rPr lang="nl-NL" dirty="0" smtClean="0"/>
              <a:t>and </a:t>
            </a:r>
            <a:r>
              <a:rPr lang="nl-NL" dirty="0" err="1" smtClean="0"/>
              <a:t>explain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This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very</a:t>
            </a:r>
            <a:r>
              <a:rPr lang="nl-NL" dirty="0" smtClean="0"/>
              <a:t> </a:t>
            </a:r>
            <a:r>
              <a:rPr lang="nl-NL" dirty="0" err="1" smtClean="0"/>
              <a:t>technical</a:t>
            </a:r>
            <a:r>
              <a:rPr lang="nl-NL" dirty="0" smtClean="0"/>
              <a:t> and does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need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discuss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magnet</a:t>
            </a:r>
            <a:r>
              <a:rPr lang="nl-NL" dirty="0"/>
              <a:t> </a:t>
            </a:r>
            <a:r>
              <a:rPr lang="nl-NL" dirty="0" err="1" smtClean="0"/>
              <a:t>itself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Pass </a:t>
            </a:r>
            <a:r>
              <a:rPr lang="nl-NL" dirty="0" err="1" smtClean="0"/>
              <a:t>through</a:t>
            </a:r>
            <a:r>
              <a:rPr lang="nl-NL" dirty="0" smtClean="0"/>
              <a:t> </a:t>
            </a:r>
            <a:r>
              <a:rPr lang="nl-NL" dirty="0" err="1" smtClean="0"/>
              <a:t>upper</a:t>
            </a:r>
            <a:r>
              <a:rPr lang="nl-NL" dirty="0" smtClean="0"/>
              <a:t> control room, </a:t>
            </a:r>
            <a:r>
              <a:rPr lang="nl-NL" dirty="0" err="1" smtClean="0"/>
              <a:t>with</a:t>
            </a:r>
            <a:r>
              <a:rPr lang="nl-NL" dirty="0" smtClean="0"/>
              <a:t> view over </a:t>
            </a:r>
            <a:r>
              <a:rPr lang="nl-NL" dirty="0" err="1" smtClean="0"/>
              <a:t>the</a:t>
            </a:r>
            <a:r>
              <a:rPr lang="nl-NL" dirty="0" smtClean="0"/>
              <a:t> test stand.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566" y="1968930"/>
            <a:ext cx="4112029" cy="3084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119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1590</TotalTime>
  <Words>739</Words>
  <Application>Microsoft Office PowerPoint</Application>
  <PresentationFormat>Widescreen</PresentationFormat>
  <Paragraphs>153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Tahoma</vt:lpstr>
      <vt:lpstr>Times New Roman</vt:lpstr>
      <vt:lpstr>Office Theme</vt:lpstr>
      <vt:lpstr>CERN Open Days 2019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Gerard Willering</dc:creator>
  <cp:lastModifiedBy>Gerard Willering</cp:lastModifiedBy>
  <cp:revision>43</cp:revision>
  <cp:lastPrinted>2019-07-04T12:00:47Z</cp:lastPrinted>
  <dcterms:created xsi:type="dcterms:W3CDTF">2019-06-28T12:11:18Z</dcterms:created>
  <dcterms:modified xsi:type="dcterms:W3CDTF">2019-08-27T13:54:52Z</dcterms:modified>
</cp:coreProperties>
</file>