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1" r:id="rId4"/>
    <p:sldId id="262" r:id="rId5"/>
    <p:sldId id="263" r:id="rId6"/>
    <p:sldId id="264" r:id="rId7"/>
    <p:sldId id="270" r:id="rId8"/>
    <p:sldId id="265" r:id="rId9"/>
    <p:sldId id="271" r:id="rId10"/>
    <p:sldId id="272" r:id="rId11"/>
    <p:sldId id="266" r:id="rId12"/>
    <p:sldId id="27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2"/>
    <p:restoredTop sz="94629"/>
  </p:normalViewPr>
  <p:slideViewPr>
    <p:cSldViewPr snapToGrid="0" snapToObjects="1">
      <p:cViewPr varScale="1">
        <p:scale>
          <a:sx n="108" d="100"/>
          <a:sy n="108" d="100"/>
        </p:scale>
        <p:origin x="6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77EA4-8757-A14F-99B0-D04290C3CB6F}" type="datetimeFigureOut">
              <a:rPr lang="en-US" smtClean="0"/>
              <a:t>9/17/19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4074DE-7DEF-6840-9421-9E61A1574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85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4074DE-7DEF-6840-9421-9E61A1574B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827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4074DE-7DEF-6840-9421-9E61A1574BF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080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4074DE-7DEF-6840-9421-9E61A1574B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71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GB" dirty="0"/>
              <a:t>图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4074DE-7DEF-6840-9421-9E61A1574BF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852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4074DE-7DEF-6840-9421-9E61A1574B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480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4074DE-7DEF-6840-9421-9E61A1574B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98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4074DE-7DEF-6840-9421-9E61A1574BF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513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4074DE-7DEF-6840-9421-9E61A1574BF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7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4074DE-7DEF-6840-9421-9E61A1574BF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6921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4074DE-7DEF-6840-9421-9E61A1574BF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18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29AB1-0583-8F42-902F-72CD0DA9FC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B9A98-0195-C34E-A136-3DA87DC46C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1A123-41A1-274D-B210-8D4850B52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08E7-A70A-1742-AB0A-B5F68CD91F8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6631E-1B1A-E544-840C-211A9D4C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B30FD-DEF9-7C47-A35E-447D3AB35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6747-E124-164D-982C-06A977430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019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75208-9F4A-A04B-A3B3-7CE8B4F51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E21987-92A7-374C-8980-85B5F4A606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B7F1C-78F8-D94B-AD8F-9EF953130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08E7-A70A-1742-AB0A-B5F68CD91F8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752CB-4A49-6C47-BE23-DA095E1F4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C65FE-ACB9-FA47-BD7E-1266C98D1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6747-E124-164D-982C-06A977430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78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2E51D2-E7B8-E343-987C-D738A5DB2D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6511AA-0764-E44B-8E19-B625732106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6D054-A457-4347-A323-3F0C95D85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08E7-A70A-1742-AB0A-B5F68CD91F8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6C4AF-F6B5-9D47-AF26-7547E442A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9ED69-6CC8-B44B-B9AC-116A86089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6747-E124-164D-982C-06A977430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758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F0B62-611F-6242-80D3-7F2D5DAD5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7AAB6E-3455-A34C-BC6E-0AD9984DF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32322-E5EE-1D4D-9FDA-DC39E9DBF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08E7-A70A-1742-AB0A-B5F68CD91F8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15EF8-6286-4046-8553-43261E99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8362A8-8679-C245-BF42-0FAC5EF8A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6747-E124-164D-982C-06A977430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96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EB261-E3F6-F643-AF18-AF1F76809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83094C-03D4-8B4E-BC7B-D1E70D47D8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7497F-1919-9D4D-AADF-6975E04FA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08E7-A70A-1742-AB0A-B5F68CD91F8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443F4-47E9-5D4C-8618-7888366AA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6FE2E-F4B6-AB43-A4D5-E9BBA9EAF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6747-E124-164D-982C-06A977430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636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CA3AC-879B-594E-B486-C87FEBD7C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CDD15-60A4-DA4C-9179-1C2A77A286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ECB7A9-A296-5C42-A461-ED77F287B5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CCBC87-422A-D14B-9754-DA1C3B0A8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08E7-A70A-1742-AB0A-B5F68CD91F8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F4F653-E37F-934E-BE82-4AEDB4A85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907C2E-A88F-7144-ABAD-368619ED6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6747-E124-164D-982C-06A977430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5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459F9-61F5-654A-8B7B-68CC1083F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813F62-DC11-0849-B702-67D49D5FE9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DB816D-CBB9-904B-9A4A-3923C843C0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42B2CF-72B2-3B49-AAA4-EFD7F2810B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313859-D523-ED4E-9612-0C3E127713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77B2E4-62E1-C34E-ADAE-016818DF6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08E7-A70A-1742-AB0A-B5F68CD91F8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8D3A97-8B68-4B44-8243-27A8AF3A3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E1EC9A-7996-4C40-AE77-E75FE511B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6747-E124-164D-982C-06A977430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0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051A1-5998-7448-8D16-3C93235E7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FA0103-9664-1342-81FE-9E1DB0063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08E7-A70A-1742-AB0A-B5F68CD91F8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E6B2CE-F347-504C-BEE8-DDD5E0E7D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219CCA-8C01-F44C-ACE8-0878503F6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6747-E124-164D-982C-06A977430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796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3CF8A6-A0F0-0A4D-8A47-1C783BF67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08E7-A70A-1742-AB0A-B5F68CD91F8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B5989D-4918-0243-AA28-B8BB5F06C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54980D-45F6-8C4B-B36F-B2757E3A4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6747-E124-164D-982C-06A977430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89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2D7CD-DB33-A84D-AAC4-33A0B203F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41A68-7F7F-2047-8296-5606D5CEF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104036-30C0-7047-A646-378DAAFA2F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8EC8C-C9CB-6E4A-BB8D-99D00F866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08E7-A70A-1742-AB0A-B5F68CD91F8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30644C-7494-5B41-AC2A-46240DA06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85DAC4-FF4E-474F-A1F9-1540FA124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6747-E124-164D-982C-06A977430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21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C6A1A-FAE6-5C4D-B8A6-453C72546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3813D8-B13E-FE48-950B-373F11D57E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1FFAF9-7CDD-A846-BA09-4AAE12079E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5768C7-E15A-2F4B-BB7F-62B57238C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08E7-A70A-1742-AB0A-B5F68CD91F8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3A474C-C035-214E-8695-3B923F23F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E16A46-DD0C-DC48-923D-1D0960F07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66747-E124-164D-982C-06A977430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37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854F7F-7AB4-CC4F-8D32-38D7F11F0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3C4FA-F14F-4641-A9FA-25C4B2D0C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011F8-DC1A-1A45-AF87-1A487BFAE9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A08E7-A70A-1742-AB0A-B5F68CD91F8D}" type="datetimeFigureOut">
              <a:rPr lang="en-US" smtClean="0"/>
              <a:t>9/17/19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8B7FE-EF57-224C-A4DD-0B3AD8D03C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80E7C6-D4A7-EB47-8D0A-14A5954CC6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66747-E124-164D-982C-06A977430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feipengsy/rucio-monitorin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7F3FE-8764-164B-9773-8024AED2DF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Monitoring of RUCIO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AD73B1-5E6C-3642-BF63-F4AEFA7B6B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Teng Li</a:t>
            </a:r>
          </a:p>
          <a:p>
            <a:r>
              <a:rPr lang="en-US" dirty="0"/>
              <a:t>University of Edinburgh</a:t>
            </a:r>
          </a:p>
          <a:p>
            <a:r>
              <a:rPr lang="en-US" dirty="0"/>
              <a:t>2019.9</a:t>
            </a:r>
          </a:p>
        </p:txBody>
      </p:sp>
    </p:spTree>
    <p:extLst>
      <p:ext uri="{BB962C8B-B14F-4D97-AF65-F5344CB8AC3E}">
        <p14:creationId xmlns:p14="http://schemas.microsoft.com/office/powerpoint/2010/main" val="284275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143CD-23C8-A447-B905-34143591F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83" y="103868"/>
            <a:ext cx="11495315" cy="905535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DUNE</a:t>
            </a:r>
            <a:r>
              <a:rPr lang="zh-CN" altLang="en-US" sz="3600" dirty="0"/>
              <a:t> </a:t>
            </a:r>
            <a:r>
              <a:rPr lang="en-US" altLang="zh-CN" sz="3600" dirty="0"/>
              <a:t>monitoring:</a:t>
            </a:r>
            <a:r>
              <a:rPr lang="zh-CN" altLang="en-US" sz="3600" dirty="0"/>
              <a:t> </a:t>
            </a:r>
            <a:r>
              <a:rPr lang="en-US" altLang="zh-CN" sz="3600" dirty="0"/>
              <a:t>data</a:t>
            </a:r>
            <a:r>
              <a:rPr lang="zh-CN" altLang="en-US" sz="3600" dirty="0"/>
              <a:t> </a:t>
            </a:r>
            <a:r>
              <a:rPr lang="en-US" altLang="zh-CN" sz="3600" dirty="0"/>
              <a:t>locality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87D9A-B4B5-F444-9083-7E7D1C392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83" y="1187532"/>
            <a:ext cx="11495315" cy="5308271"/>
          </a:xfrm>
        </p:spPr>
        <p:txBody>
          <a:bodyPr/>
          <a:lstStyle/>
          <a:p>
            <a:endParaRPr lang="en-GB" altLang="zh-CN" dirty="0"/>
          </a:p>
          <a:p>
            <a:endParaRPr lang="en-GB" altLang="zh-C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34B426-D8E5-1B4C-9A81-E2D431C25B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8" y="890650"/>
            <a:ext cx="10284031" cy="46418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0F581C-C96E-4A4F-8145-4759C9022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3" y="2614268"/>
            <a:ext cx="7860826" cy="405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674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143CD-23C8-A447-B905-34143591F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83" y="103868"/>
            <a:ext cx="11495315" cy="905535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Documentation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87D9A-B4B5-F444-9083-7E7D1C392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83" y="1187532"/>
            <a:ext cx="11495315" cy="5308271"/>
          </a:xfrm>
        </p:spPr>
        <p:txBody>
          <a:bodyPr/>
          <a:lstStyle/>
          <a:p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interest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GridPP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IRIS</a:t>
            </a:r>
            <a:r>
              <a:rPr lang="zh-CN" altLang="en-US" dirty="0"/>
              <a:t> </a:t>
            </a:r>
            <a:endParaRPr lang="en-GB" altLang="zh-CN" dirty="0"/>
          </a:p>
          <a:p>
            <a:r>
              <a:rPr lang="en-US" altLang="zh-CN" sz="2600" dirty="0"/>
              <a:t>Documentation:</a:t>
            </a:r>
            <a:r>
              <a:rPr lang="zh-CN" altLang="en-US" sz="2600" dirty="0"/>
              <a:t> </a:t>
            </a:r>
            <a:r>
              <a:rPr lang="en-GB" altLang="zh-CN" sz="2600" dirty="0">
                <a:hlinkClick r:id="rId3"/>
              </a:rPr>
              <a:t>https://github.com/feipengsy/rucio-monitoring</a:t>
            </a:r>
            <a:endParaRPr lang="en-GB" altLang="zh-CN" sz="2600" dirty="0"/>
          </a:p>
          <a:p>
            <a:pPr lvl="1"/>
            <a:r>
              <a:rPr lang="en-GB" altLang="zh-CN" dirty="0" err="1"/>
              <a:t>Ho</a:t>
            </a:r>
            <a:r>
              <a:rPr lang="en-US" altLang="zh-CN" dirty="0"/>
              <a:t>w</a:t>
            </a:r>
            <a:r>
              <a:rPr lang="zh-CN" altLang="en-US" dirty="0"/>
              <a:t> </a:t>
            </a:r>
            <a:r>
              <a:rPr lang="en-US" altLang="zh-CN" dirty="0" err="1"/>
              <a:t>Rucio</a:t>
            </a:r>
            <a:r>
              <a:rPr lang="zh-CN" altLang="en-US" dirty="0"/>
              <a:t> </a:t>
            </a:r>
            <a:r>
              <a:rPr lang="en-US" altLang="zh-CN" dirty="0"/>
              <a:t>monitoring</a:t>
            </a:r>
            <a:r>
              <a:rPr lang="zh-CN" altLang="en-US" dirty="0"/>
              <a:t> </a:t>
            </a:r>
            <a:r>
              <a:rPr lang="en-US" altLang="zh-CN" dirty="0"/>
              <a:t>works</a:t>
            </a:r>
            <a:endParaRPr lang="en-GB" altLang="zh-CN" dirty="0"/>
          </a:p>
          <a:p>
            <a:pPr lvl="1"/>
            <a:r>
              <a:rPr lang="en-US" altLang="zh-CN" dirty="0" err="1"/>
              <a:t>Rucio</a:t>
            </a:r>
            <a:r>
              <a:rPr lang="zh-CN" altLang="en-US" dirty="0"/>
              <a:t> </a:t>
            </a:r>
            <a:r>
              <a:rPr lang="en-US" altLang="zh-CN" dirty="0"/>
              <a:t>message</a:t>
            </a:r>
            <a:r>
              <a:rPr lang="zh-CN" altLang="en-US" dirty="0"/>
              <a:t> </a:t>
            </a:r>
            <a:r>
              <a:rPr lang="en-US" altLang="zh-CN" dirty="0"/>
              <a:t>formats</a:t>
            </a:r>
            <a:endParaRPr lang="en-GB" altLang="zh-CN" dirty="0"/>
          </a:p>
          <a:p>
            <a:pPr lvl="1"/>
            <a:r>
              <a:rPr lang="en-US" altLang="zh-CN" dirty="0"/>
              <a:t>List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 err="1"/>
              <a:t>Rucio</a:t>
            </a:r>
            <a:r>
              <a:rPr lang="zh-CN" altLang="en-US" dirty="0"/>
              <a:t> </a:t>
            </a:r>
            <a:r>
              <a:rPr lang="en-US" altLang="zh-CN" dirty="0"/>
              <a:t>internal</a:t>
            </a:r>
            <a:r>
              <a:rPr lang="zh-CN" altLang="en-US" dirty="0"/>
              <a:t> </a:t>
            </a:r>
            <a:r>
              <a:rPr lang="en-US" altLang="zh-CN" dirty="0"/>
              <a:t>metrics</a:t>
            </a:r>
          </a:p>
          <a:p>
            <a:pPr lvl="1"/>
            <a:r>
              <a:rPr lang="en-US" altLang="zh-CN" dirty="0"/>
              <a:t>How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dump</a:t>
            </a:r>
            <a:r>
              <a:rPr lang="zh-CN" altLang="en-US" dirty="0"/>
              <a:t> </a:t>
            </a:r>
            <a:r>
              <a:rPr lang="en-US" altLang="zh-CN" dirty="0" err="1"/>
              <a:t>Rucio</a:t>
            </a:r>
            <a:r>
              <a:rPr lang="zh-CN" altLang="en-US" dirty="0"/>
              <a:t> </a:t>
            </a:r>
            <a:r>
              <a:rPr lang="en-US" altLang="zh-CN" dirty="0"/>
              <a:t>database</a:t>
            </a:r>
            <a:endParaRPr lang="en-GB" altLang="zh-CN" dirty="0"/>
          </a:p>
          <a:p>
            <a:pPr lvl="1"/>
            <a:r>
              <a:rPr lang="en-US" altLang="zh-CN" dirty="0"/>
              <a:t>How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setup</a:t>
            </a:r>
            <a:r>
              <a:rPr lang="zh-CN" altLang="en-US" dirty="0"/>
              <a:t> </a:t>
            </a:r>
            <a:r>
              <a:rPr lang="en-US" altLang="zh-CN" dirty="0"/>
              <a:t>monitoring</a:t>
            </a:r>
            <a:r>
              <a:rPr lang="zh-CN" altLang="en-US" dirty="0"/>
              <a:t> </a:t>
            </a:r>
            <a:r>
              <a:rPr lang="en-US" altLang="zh-CN" dirty="0"/>
              <a:t>systems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scratch</a:t>
            </a:r>
          </a:p>
          <a:p>
            <a:pPr lvl="1"/>
            <a:r>
              <a:rPr lang="en-US" altLang="zh-CN" dirty="0"/>
              <a:t>Exported dashboards (</a:t>
            </a:r>
            <a:r>
              <a:rPr lang="en-US" altLang="zh-CN" dirty="0" err="1"/>
              <a:t>json</a:t>
            </a:r>
            <a:r>
              <a:rPr lang="en-US" altLang="zh-CN" dirty="0"/>
              <a:t> files)</a:t>
            </a:r>
          </a:p>
          <a:p>
            <a:r>
              <a:rPr lang="en-US" altLang="zh-CN" dirty="0"/>
              <a:t>Feel</a:t>
            </a:r>
            <a:r>
              <a:rPr lang="zh-CN" altLang="en-US" dirty="0"/>
              <a:t> </a:t>
            </a:r>
            <a:r>
              <a:rPr lang="en-US" altLang="zh-CN" dirty="0"/>
              <a:t>free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refer</a:t>
            </a:r>
            <a:r>
              <a:rPr lang="zh-CN" altLang="en-US" dirty="0"/>
              <a:t> </a:t>
            </a:r>
            <a:r>
              <a:rPr lang="en-US" altLang="zh-CN" dirty="0"/>
              <a:t>to/contribute</a:t>
            </a:r>
            <a:endParaRPr lang="en-GB" altLang="zh-C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1A9FDF-7FF5-1548-BE1E-D5645B0D22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2040" y="4120738"/>
            <a:ext cx="5926757" cy="255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838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7F3FE-8764-164B-9773-8024AED2DF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57548"/>
            <a:ext cx="9144000" cy="2529444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Thanks</a:t>
            </a:r>
            <a:br>
              <a:rPr lang="en-US" altLang="zh-CN" dirty="0"/>
            </a:br>
            <a:br>
              <a:rPr lang="en-US" altLang="zh-CN" dirty="0"/>
            </a:br>
            <a:r>
              <a:rPr lang="en-US" altLang="zh-CN" dirty="0"/>
              <a:t>Q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0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143CD-23C8-A447-B905-34143591F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83" y="103868"/>
            <a:ext cx="11495315" cy="905535"/>
          </a:xfrm>
        </p:spPr>
        <p:txBody>
          <a:bodyPr>
            <a:normAutofit/>
          </a:bodyPr>
          <a:lstStyle/>
          <a:p>
            <a:r>
              <a:rPr lang="en-US" sz="3600" dirty="0"/>
              <a:t>RUCIO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87D9A-B4B5-F444-9083-7E7D1C392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83" y="1187532"/>
            <a:ext cx="11495315" cy="5308271"/>
          </a:xfrm>
        </p:spPr>
        <p:txBody>
          <a:bodyPr>
            <a:normAutofit/>
          </a:bodyPr>
          <a:lstStyle/>
          <a:p>
            <a:r>
              <a:rPr lang="en-US" dirty="0"/>
              <a:t>Motivations</a:t>
            </a:r>
          </a:p>
          <a:p>
            <a:pPr lvl="1"/>
            <a:r>
              <a:rPr lang="en-US" dirty="0"/>
              <a:t>Basic tool for data management</a:t>
            </a:r>
          </a:p>
          <a:p>
            <a:pPr lvl="2"/>
            <a:r>
              <a:rPr lang="en-US" dirty="0"/>
              <a:t>System health</a:t>
            </a:r>
          </a:p>
          <a:p>
            <a:pPr lvl="2"/>
            <a:r>
              <a:rPr lang="en-US" dirty="0"/>
              <a:t>Summary of SEs, data </a:t>
            </a:r>
            <a:r>
              <a:rPr lang="en-US" altLang="zh-CN" dirty="0"/>
              <a:t>location</a:t>
            </a:r>
            <a:r>
              <a:rPr lang="en-US" dirty="0"/>
              <a:t>, accounting etc.</a:t>
            </a:r>
          </a:p>
          <a:p>
            <a:pPr lvl="2"/>
            <a:r>
              <a:rPr lang="en-US" dirty="0"/>
              <a:t>Trace data transferring activities</a:t>
            </a:r>
          </a:p>
          <a:p>
            <a:pPr lvl="2"/>
            <a:r>
              <a:rPr lang="en-US" dirty="0"/>
              <a:t>Data access pattern analysis </a:t>
            </a:r>
          </a:p>
          <a:p>
            <a:r>
              <a:rPr lang="en-US" dirty="0"/>
              <a:t>Three categories of</a:t>
            </a:r>
            <a:r>
              <a:rPr lang="zh-CN" altLang="en-US" dirty="0"/>
              <a:t> </a:t>
            </a:r>
            <a:r>
              <a:rPr lang="en-US" altLang="zh-CN" dirty="0"/>
              <a:t>metrics</a:t>
            </a:r>
            <a:r>
              <a:rPr 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dirty="0"/>
              <a:t>RUCIO</a:t>
            </a:r>
          </a:p>
          <a:p>
            <a:pPr lvl="1"/>
            <a:r>
              <a:rPr lang="zh-CN" altLang="en-US" dirty="0"/>
              <a:t> </a:t>
            </a:r>
            <a:r>
              <a:rPr lang="en-US" altLang="zh-CN" dirty="0"/>
              <a:t>Internal</a:t>
            </a:r>
            <a:r>
              <a:rPr lang="zh-CN" altLang="en-US" dirty="0"/>
              <a:t> </a:t>
            </a:r>
            <a:r>
              <a:rPr lang="en-US" altLang="zh-CN" dirty="0"/>
              <a:t>metrics</a:t>
            </a:r>
          </a:p>
          <a:p>
            <a:pPr lvl="2"/>
            <a:r>
              <a:rPr lang="en-US" altLang="zh-CN" dirty="0"/>
              <a:t>Graphite/</a:t>
            </a:r>
            <a:r>
              <a:rPr lang="en-US" altLang="zh-CN" dirty="0" err="1"/>
              <a:t>StatsD</a:t>
            </a:r>
            <a:endParaRPr lang="en-US" altLang="zh-CN" dirty="0"/>
          </a:p>
          <a:p>
            <a:pPr lvl="1"/>
            <a:r>
              <a:rPr lang="zh-CN" altLang="en-US" dirty="0"/>
              <a:t> </a:t>
            </a:r>
            <a:r>
              <a:rPr lang="en-GB" altLang="zh-CN" dirty="0"/>
              <a:t>Data </a:t>
            </a:r>
            <a:r>
              <a:rPr lang="en-US" altLang="zh-CN" dirty="0"/>
              <a:t>transferring</a:t>
            </a:r>
            <a:r>
              <a:rPr lang="zh-CN" altLang="en-US" dirty="0"/>
              <a:t> </a:t>
            </a:r>
            <a:r>
              <a:rPr lang="en-US" altLang="zh-CN" dirty="0"/>
              <a:t>/</a:t>
            </a:r>
            <a:r>
              <a:rPr lang="zh-CN" altLang="en-US" dirty="0"/>
              <a:t> </a:t>
            </a:r>
            <a:r>
              <a:rPr lang="en-US" altLang="zh-CN" dirty="0"/>
              <a:t>deletion</a:t>
            </a:r>
            <a:r>
              <a:rPr lang="zh-CN" altLang="en-US" dirty="0"/>
              <a:t> </a:t>
            </a:r>
            <a:r>
              <a:rPr lang="en-US" altLang="zh-CN" dirty="0"/>
              <a:t>events</a:t>
            </a:r>
            <a:r>
              <a:rPr lang="en-GB" altLang="zh-CN" dirty="0"/>
              <a:t> </a:t>
            </a:r>
          </a:p>
          <a:p>
            <a:pPr lvl="2"/>
            <a:r>
              <a:rPr lang="en-US" altLang="zh-CN" dirty="0"/>
              <a:t>Java message</a:t>
            </a:r>
            <a:r>
              <a:rPr lang="zh-CN" altLang="en-US" dirty="0"/>
              <a:t> </a:t>
            </a:r>
            <a:r>
              <a:rPr lang="en-US" altLang="zh-CN" dirty="0"/>
              <a:t>queue</a:t>
            </a:r>
            <a:endParaRPr lang="en-GB" altLang="zh-CN" dirty="0"/>
          </a:p>
          <a:p>
            <a:pPr lvl="1"/>
            <a:r>
              <a:rPr lang="en-GB" altLang="zh-CN" dirty="0"/>
              <a:t> Replica/ accounting / client trace </a:t>
            </a:r>
            <a:endParaRPr lang="en-US" altLang="zh-CN" dirty="0"/>
          </a:p>
          <a:p>
            <a:pPr lvl="2"/>
            <a:r>
              <a:rPr lang="en-US" altLang="zh-CN" dirty="0"/>
              <a:t>Periodic dumping</a:t>
            </a:r>
            <a:r>
              <a:rPr lang="zh-CN" altLang="en-US" dirty="0"/>
              <a:t> </a:t>
            </a:r>
            <a:r>
              <a:rPr lang="en-GB" altLang="zh-CN" dirty="0"/>
              <a:t>of the </a:t>
            </a:r>
            <a:r>
              <a:rPr lang="en-US" altLang="zh-CN" dirty="0"/>
              <a:t>RUCIO</a:t>
            </a:r>
            <a:r>
              <a:rPr lang="zh-CN" altLang="en-US" dirty="0"/>
              <a:t> </a:t>
            </a:r>
            <a:r>
              <a:rPr lang="en-US" altLang="zh-CN" dirty="0"/>
              <a:t>database/</a:t>
            </a:r>
            <a:r>
              <a:rPr lang="zh-CN" altLang="en-US" dirty="0"/>
              <a:t> </a:t>
            </a:r>
            <a:r>
              <a:rPr lang="en-US" altLang="zh-CN" dirty="0" err="1"/>
              <a:t>rucio</a:t>
            </a:r>
            <a:r>
              <a:rPr lang="zh-CN" altLang="en-US" dirty="0"/>
              <a:t> </a:t>
            </a:r>
            <a:r>
              <a:rPr lang="en-US" altLang="zh-CN" dirty="0"/>
              <a:t>web</a:t>
            </a:r>
            <a:r>
              <a:rPr lang="zh-CN" altLang="en-US" dirty="0"/>
              <a:t> </a:t>
            </a:r>
            <a:r>
              <a:rPr lang="en-US" altLang="zh-CN"/>
              <a:t>UI</a:t>
            </a:r>
            <a:endParaRPr lang="en-US" altLang="zh-CN" dirty="0"/>
          </a:p>
          <a:p>
            <a:pPr lvl="2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74087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143CD-23C8-A447-B905-34143591F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83" y="103868"/>
            <a:ext cx="11495315" cy="905535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Internal</a:t>
            </a:r>
            <a:r>
              <a:rPr lang="zh-CN" altLang="en-US" sz="3600" dirty="0"/>
              <a:t> </a:t>
            </a:r>
            <a:r>
              <a:rPr lang="en-US" altLang="zh-CN" sz="3600" dirty="0"/>
              <a:t>system</a:t>
            </a:r>
            <a:r>
              <a:rPr lang="zh-CN" altLang="en-US" sz="3600" dirty="0"/>
              <a:t> </a:t>
            </a:r>
            <a:r>
              <a:rPr lang="en-US" altLang="zh-CN" sz="3600" dirty="0"/>
              <a:t>health</a:t>
            </a:r>
            <a:r>
              <a:rPr lang="zh-CN" altLang="en-US" sz="3600" dirty="0"/>
              <a:t> </a:t>
            </a:r>
            <a:r>
              <a:rPr lang="en-US" altLang="zh-CN" sz="3600" dirty="0"/>
              <a:t>metrics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87D9A-B4B5-F444-9083-7E7D1C392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83" y="1187532"/>
            <a:ext cx="11495315" cy="5308271"/>
          </a:xfrm>
        </p:spPr>
        <p:txBody>
          <a:bodyPr>
            <a:normAutofit/>
          </a:bodyPr>
          <a:lstStyle/>
          <a:p>
            <a:r>
              <a:rPr lang="en-US" altLang="zh-CN" dirty="0"/>
              <a:t>Internal metrics</a:t>
            </a:r>
            <a:r>
              <a:rPr lang="zh-CN" altLang="en-US" dirty="0"/>
              <a:t> </a:t>
            </a:r>
            <a:r>
              <a:rPr lang="en-US" altLang="zh-CN" dirty="0"/>
              <a:t>sent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 err="1"/>
              <a:t>rucio</a:t>
            </a:r>
            <a:r>
              <a:rPr lang="en-US" altLang="zh-CN" dirty="0"/>
              <a:t> core and various</a:t>
            </a:r>
            <a:r>
              <a:rPr lang="zh-CN" altLang="en-US" dirty="0"/>
              <a:t> </a:t>
            </a:r>
            <a:r>
              <a:rPr lang="en-US" altLang="zh-CN" dirty="0"/>
              <a:t>daemons</a:t>
            </a:r>
          </a:p>
          <a:p>
            <a:r>
              <a:rPr lang="en-US" altLang="zh-CN" dirty="0"/>
              <a:t>Basically a set of counters/timers/gauges</a:t>
            </a:r>
          </a:p>
          <a:p>
            <a:pPr lvl="1"/>
            <a:r>
              <a:rPr lang="en-US" altLang="zh-CN" dirty="0"/>
              <a:t>Client requests being queued/processing</a:t>
            </a:r>
          </a:p>
          <a:p>
            <a:pPr lvl="1"/>
            <a:r>
              <a:rPr lang="en-US" altLang="zh-CN" dirty="0"/>
              <a:t>Rules being added/evaluated</a:t>
            </a:r>
          </a:p>
          <a:p>
            <a:pPr lvl="1"/>
            <a:r>
              <a:rPr lang="en-US" altLang="zh-CN" dirty="0"/>
              <a:t>Activities of various daemons: Conveyor, Undertaker, Reaper, Necromancer…</a:t>
            </a:r>
          </a:p>
          <a:p>
            <a:r>
              <a:rPr lang="en-US" altLang="zh-CN" dirty="0"/>
              <a:t>Sent to Graphite, can be better viewed via Grafana</a:t>
            </a:r>
          </a:p>
          <a:p>
            <a:r>
              <a:rPr lang="en-US" altLang="zh-CN" dirty="0"/>
              <a:t>Spread all over RUCIO code, very undocumented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F96DF8A-4470-A846-A736-9ED87FA04F6A}"/>
              </a:ext>
            </a:extLst>
          </p:cNvPr>
          <p:cNvSpPr/>
          <p:nvPr/>
        </p:nvSpPr>
        <p:spPr>
          <a:xfrm>
            <a:off x="2086981" y="4733478"/>
            <a:ext cx="1223158" cy="3800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Core</a:t>
            </a:r>
            <a:endParaRPr lang="en-US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AFDFAA9-A108-CA4D-8F70-FE13D9F7C8E6}"/>
              </a:ext>
            </a:extLst>
          </p:cNvPr>
          <p:cNvSpPr/>
          <p:nvPr/>
        </p:nvSpPr>
        <p:spPr>
          <a:xfrm>
            <a:off x="2086981" y="5193028"/>
            <a:ext cx="1223158" cy="3800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Conveyer</a:t>
            </a:r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2DCE6F7-D0D8-3143-9D75-10EC9AF76DCD}"/>
              </a:ext>
            </a:extLst>
          </p:cNvPr>
          <p:cNvSpPr/>
          <p:nvPr/>
        </p:nvSpPr>
        <p:spPr>
          <a:xfrm>
            <a:off x="2086981" y="5652578"/>
            <a:ext cx="1223158" cy="3800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Hermes</a:t>
            </a:r>
            <a:endParaRPr lang="en-US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8E4DDDE-7070-C149-AE2C-9D22AB2077D3}"/>
              </a:ext>
            </a:extLst>
          </p:cNvPr>
          <p:cNvSpPr/>
          <p:nvPr/>
        </p:nvSpPr>
        <p:spPr>
          <a:xfrm>
            <a:off x="2086981" y="6115793"/>
            <a:ext cx="1223158" cy="3800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Kronos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620D0B4-3DE6-8C48-90DF-5C9812CCB7B8}"/>
              </a:ext>
            </a:extLst>
          </p:cNvPr>
          <p:cNvCxnSpPr>
            <a:cxnSpLocks/>
            <a:stCxn id="9" idx="3"/>
            <a:endCxn id="13" idx="1"/>
          </p:cNvCxnSpPr>
          <p:nvPr/>
        </p:nvCxnSpPr>
        <p:spPr>
          <a:xfrm flipV="1">
            <a:off x="3310139" y="5691790"/>
            <a:ext cx="1679176" cy="614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5FD3CE9-3B07-434E-A18F-61FF48BB925F}"/>
              </a:ext>
            </a:extLst>
          </p:cNvPr>
          <p:cNvCxnSpPr>
            <a:cxnSpLocks/>
            <a:stCxn id="8" idx="3"/>
            <a:endCxn id="13" idx="1"/>
          </p:cNvCxnSpPr>
          <p:nvPr/>
        </p:nvCxnSpPr>
        <p:spPr>
          <a:xfrm flipV="1">
            <a:off x="3310139" y="5691790"/>
            <a:ext cx="1679176" cy="150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4ABD77C-E4B6-B842-91DE-99E37C4866A2}"/>
              </a:ext>
            </a:extLst>
          </p:cNvPr>
          <p:cNvSpPr/>
          <p:nvPr/>
        </p:nvSpPr>
        <p:spPr>
          <a:xfrm>
            <a:off x="4989315" y="4914859"/>
            <a:ext cx="1223158" cy="984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Graphite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56EB1A-59B2-774D-89D5-0A8841462DBE}"/>
              </a:ext>
            </a:extLst>
          </p:cNvPr>
          <p:cNvSpPr/>
          <p:nvPr/>
        </p:nvSpPr>
        <p:spPr>
          <a:xfrm>
            <a:off x="4989315" y="5517246"/>
            <a:ext cx="780375" cy="34908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statsd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44FB69-4576-FD47-A1BC-640F2453624B}"/>
              </a:ext>
            </a:extLst>
          </p:cNvPr>
          <p:cNvCxnSpPr>
            <a:cxnSpLocks/>
            <a:stCxn id="7" idx="3"/>
            <a:endCxn id="13" idx="1"/>
          </p:cNvCxnSpPr>
          <p:nvPr/>
        </p:nvCxnSpPr>
        <p:spPr>
          <a:xfrm>
            <a:off x="3310139" y="5383033"/>
            <a:ext cx="1679176" cy="3087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433A40D-A90C-B145-B72D-9F0F8DA0F88F}"/>
              </a:ext>
            </a:extLst>
          </p:cNvPr>
          <p:cNvCxnSpPr>
            <a:cxnSpLocks/>
            <a:stCxn id="6" idx="3"/>
            <a:endCxn id="13" idx="1"/>
          </p:cNvCxnSpPr>
          <p:nvPr/>
        </p:nvCxnSpPr>
        <p:spPr>
          <a:xfrm>
            <a:off x="3310139" y="4923483"/>
            <a:ext cx="1679176" cy="768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AEFC4D6-334C-554E-83F9-9D91F947836B}"/>
              </a:ext>
            </a:extLst>
          </p:cNvPr>
          <p:cNvSpPr/>
          <p:nvPr/>
        </p:nvSpPr>
        <p:spPr>
          <a:xfrm>
            <a:off x="7280070" y="4914858"/>
            <a:ext cx="1223158" cy="9847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Grafana</a:t>
            </a:r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2DD1B30-1E3C-3444-B34F-FC1FF5A2B3F5}"/>
              </a:ext>
            </a:extLst>
          </p:cNvPr>
          <p:cNvCxnSpPr>
            <a:cxnSpLocks/>
            <a:stCxn id="16" idx="1"/>
            <a:endCxn id="12" idx="3"/>
          </p:cNvCxnSpPr>
          <p:nvPr/>
        </p:nvCxnSpPr>
        <p:spPr>
          <a:xfrm flipH="1">
            <a:off x="6212473" y="5407225"/>
            <a:ext cx="106759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E8927D2-3C66-2040-B07A-5AA00D49EAD8}"/>
              </a:ext>
            </a:extLst>
          </p:cNvPr>
          <p:cNvSpPr txBox="1"/>
          <p:nvPr/>
        </p:nvSpPr>
        <p:spPr>
          <a:xfrm>
            <a:off x="3838386" y="5009997"/>
            <a:ext cx="1027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py</a:t>
            </a:r>
            <a:r>
              <a:rPr lang="en-US" altLang="zh-CN" dirty="0"/>
              <a:t>statsd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940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143CD-23C8-A447-B905-34143591F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83" y="103868"/>
            <a:ext cx="11495315" cy="905535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Data</a:t>
            </a:r>
            <a:r>
              <a:rPr lang="zh-CN" altLang="en-US" sz="3600" dirty="0"/>
              <a:t> </a:t>
            </a:r>
            <a:r>
              <a:rPr lang="en-US" altLang="zh-CN" sz="3600" dirty="0"/>
              <a:t>transferring</a:t>
            </a:r>
            <a:r>
              <a:rPr lang="zh-CN" altLang="en-US" sz="3600" dirty="0"/>
              <a:t> </a:t>
            </a:r>
            <a:r>
              <a:rPr lang="en-US" altLang="zh-CN" sz="3600" dirty="0"/>
              <a:t>/</a:t>
            </a:r>
            <a:r>
              <a:rPr lang="zh-CN" altLang="en-US" sz="3600" dirty="0"/>
              <a:t> </a:t>
            </a:r>
            <a:r>
              <a:rPr lang="en-US" altLang="zh-CN" sz="3600" dirty="0"/>
              <a:t>deletion</a:t>
            </a:r>
            <a:r>
              <a:rPr lang="zh-CN" altLang="en-US" sz="3600" dirty="0"/>
              <a:t> </a:t>
            </a:r>
            <a:r>
              <a:rPr lang="en-US" altLang="zh-CN" sz="3600" dirty="0"/>
              <a:t>events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87D9A-B4B5-F444-9083-7E7D1C392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83" y="1187532"/>
            <a:ext cx="11495315" cy="5308271"/>
          </a:xfrm>
        </p:spPr>
        <p:txBody>
          <a:bodyPr>
            <a:normAutofit/>
          </a:bodyPr>
          <a:lstStyle/>
          <a:p>
            <a:r>
              <a:rPr lang="en-GB" altLang="zh-CN" sz="2400" dirty="0" err="1"/>
              <a:t>Rucio</a:t>
            </a:r>
            <a:r>
              <a:rPr lang="en-GB" altLang="zh-CN" sz="2400" dirty="0"/>
              <a:t> daemons (</a:t>
            </a:r>
            <a:r>
              <a:rPr lang="en-GB" altLang="zh-CN" sz="2400" dirty="0" err="1"/>
              <a:t>Convoyer</a:t>
            </a:r>
            <a:r>
              <a:rPr lang="en-GB" altLang="zh-CN" sz="2400" dirty="0"/>
              <a:t>) generate messages when submitting / staging / queueing / finishing data transfer</a:t>
            </a:r>
          </a:p>
          <a:p>
            <a:r>
              <a:rPr lang="en-GB" altLang="zh-CN" sz="2400" dirty="0"/>
              <a:t>Messages are sent to be cached in the broker (message queue)</a:t>
            </a:r>
          </a:p>
          <a:p>
            <a:r>
              <a:rPr lang="en-GB" altLang="zh-CN" sz="2400" dirty="0"/>
              <a:t>Messages can be dumped to Elasticsearch and be visualized</a:t>
            </a:r>
          </a:p>
          <a:p>
            <a:r>
              <a:rPr lang="en-GB" altLang="zh-CN" sz="2400" dirty="0"/>
              <a:t>Same to file deletion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0B8856D8-9E31-B14C-AF06-F0C8B138B0D3}"/>
              </a:ext>
            </a:extLst>
          </p:cNvPr>
          <p:cNvSpPr/>
          <p:nvPr/>
        </p:nvSpPr>
        <p:spPr>
          <a:xfrm>
            <a:off x="2339438" y="3264010"/>
            <a:ext cx="1223158" cy="4464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RUCIO</a:t>
            </a:r>
            <a:endParaRPr lang="en-US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FC3ECF8-DB13-B34C-AEF9-2C403FEFF0F7}"/>
              </a:ext>
            </a:extLst>
          </p:cNvPr>
          <p:cNvCxnSpPr>
            <a:cxnSpLocks/>
            <a:stCxn id="18" idx="2"/>
            <a:endCxn id="21" idx="0"/>
          </p:cNvCxnSpPr>
          <p:nvPr/>
        </p:nvCxnSpPr>
        <p:spPr>
          <a:xfrm>
            <a:off x="2951017" y="3710495"/>
            <a:ext cx="0" cy="299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F439FF5-FEE5-714F-B25B-5AC40B687081}"/>
              </a:ext>
            </a:extLst>
          </p:cNvPr>
          <p:cNvSpPr/>
          <p:nvPr/>
        </p:nvSpPr>
        <p:spPr>
          <a:xfrm>
            <a:off x="2339438" y="4009765"/>
            <a:ext cx="1223158" cy="4464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ActiveMQ</a:t>
            </a:r>
            <a:endParaRPr lang="en-US" dirty="0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7D3CE0F8-E13B-0945-9D85-448C2008C6F5}"/>
              </a:ext>
            </a:extLst>
          </p:cNvPr>
          <p:cNvSpPr/>
          <p:nvPr/>
        </p:nvSpPr>
        <p:spPr>
          <a:xfrm>
            <a:off x="2208810" y="5165833"/>
            <a:ext cx="1496291" cy="4464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Elasticsearch</a:t>
            </a:r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268CA0B-14F7-DC43-9F48-0143914D57B8}"/>
              </a:ext>
            </a:extLst>
          </p:cNvPr>
          <p:cNvCxnSpPr>
            <a:cxnSpLocks/>
            <a:stCxn id="21" idx="2"/>
            <a:endCxn id="30" idx="0"/>
          </p:cNvCxnSpPr>
          <p:nvPr/>
        </p:nvCxnSpPr>
        <p:spPr>
          <a:xfrm>
            <a:off x="2951017" y="4456250"/>
            <a:ext cx="5939" cy="7095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657D10B-9103-8943-BCE7-BCE333DD1F61}"/>
              </a:ext>
            </a:extLst>
          </p:cNvPr>
          <p:cNvSpPr txBox="1"/>
          <p:nvPr/>
        </p:nvSpPr>
        <p:spPr>
          <a:xfrm>
            <a:off x="2220684" y="4696330"/>
            <a:ext cx="1585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/>
              <a:t>logstash</a:t>
            </a:r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7B6F677-CE7F-0048-B1EE-07F1796118BB}"/>
              </a:ext>
            </a:extLst>
          </p:cNvPr>
          <p:cNvCxnSpPr>
            <a:cxnSpLocks/>
            <a:stCxn id="30" idx="2"/>
            <a:endCxn id="40" idx="0"/>
          </p:cNvCxnSpPr>
          <p:nvPr/>
        </p:nvCxnSpPr>
        <p:spPr>
          <a:xfrm flipH="1">
            <a:off x="2208810" y="5612318"/>
            <a:ext cx="748146" cy="341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2240F413-EACA-6340-86AD-E61AED42E0D6}"/>
              </a:ext>
            </a:extLst>
          </p:cNvPr>
          <p:cNvSpPr/>
          <p:nvPr/>
        </p:nvSpPr>
        <p:spPr>
          <a:xfrm>
            <a:off x="1597231" y="5954317"/>
            <a:ext cx="1223158" cy="4464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Grafana</a:t>
            </a:r>
            <a:endParaRPr lang="en-US" dirty="0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4D98F40-E5FD-0D46-A237-9894CF227232}"/>
              </a:ext>
            </a:extLst>
          </p:cNvPr>
          <p:cNvSpPr/>
          <p:nvPr/>
        </p:nvSpPr>
        <p:spPr>
          <a:xfrm>
            <a:off x="3093522" y="5954316"/>
            <a:ext cx="1223158" cy="4464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Kibana</a:t>
            </a:r>
            <a:endParaRPr lang="en-US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ECDEBFB-C79E-7743-9C2B-FA9AC63F6AFE}"/>
              </a:ext>
            </a:extLst>
          </p:cNvPr>
          <p:cNvCxnSpPr>
            <a:cxnSpLocks/>
            <a:stCxn id="30" idx="2"/>
            <a:endCxn id="42" idx="0"/>
          </p:cNvCxnSpPr>
          <p:nvPr/>
        </p:nvCxnSpPr>
        <p:spPr>
          <a:xfrm>
            <a:off x="2956956" y="5612318"/>
            <a:ext cx="748145" cy="341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38BCEBD3-9BCD-924E-BB98-1C5723A0C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33" y="4165620"/>
            <a:ext cx="562127" cy="590632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7BEE2F3-9A99-7442-ACAB-AEB4E137A217}"/>
              </a:ext>
            </a:extLst>
          </p:cNvPr>
          <p:cNvCxnSpPr>
            <a:cxnSpLocks/>
            <a:stCxn id="46" idx="3"/>
            <a:endCxn id="18" idx="1"/>
          </p:cNvCxnSpPr>
          <p:nvPr/>
        </p:nvCxnSpPr>
        <p:spPr>
          <a:xfrm flipV="1">
            <a:off x="1089560" y="3487253"/>
            <a:ext cx="1249878" cy="973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CEC69A1-44C7-A147-92CA-C7242CA9FBC1}"/>
              </a:ext>
            </a:extLst>
          </p:cNvPr>
          <p:cNvSpPr txBox="1"/>
          <p:nvPr/>
        </p:nvSpPr>
        <p:spPr>
          <a:xfrm>
            <a:off x="878263" y="3562645"/>
            <a:ext cx="1180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transfer</a:t>
            </a:r>
            <a:r>
              <a:rPr lang="zh-CN" altLang="en-US" sz="1400" dirty="0"/>
              <a:t> </a:t>
            </a:r>
            <a:r>
              <a:rPr lang="en-US" altLang="zh-CN" sz="1400" dirty="0"/>
              <a:t>a</a:t>
            </a:r>
            <a:r>
              <a:rPr lang="zh-CN" altLang="en-US" sz="1400" dirty="0"/>
              <a:t> </a:t>
            </a:r>
            <a:r>
              <a:rPr lang="en-US" altLang="zh-CN" sz="1400" dirty="0"/>
              <a:t>file</a:t>
            </a:r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E7C5300-C451-6643-8BD3-9B5427B74F9C}"/>
              </a:ext>
            </a:extLst>
          </p:cNvPr>
          <p:cNvSpPr txBox="1"/>
          <p:nvPr/>
        </p:nvSpPr>
        <p:spPr>
          <a:xfrm>
            <a:off x="9896600" y="6495802"/>
            <a:ext cx="1943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msg</a:t>
            </a:r>
            <a:r>
              <a:rPr lang="en-GB" sz="1400" dirty="0"/>
              <a:t> format</a:t>
            </a:r>
            <a:endParaRPr lang="en-US" dirty="0"/>
          </a:p>
        </p:txBody>
      </p:sp>
      <p:pic>
        <p:nvPicPr>
          <p:cNvPr id="54" name="Content Placeholder 6">
            <a:extLst>
              <a:ext uri="{FF2B5EF4-FFF2-40B4-BE49-F238E27FC236}">
                <a16:creationId xmlns:a16="http://schemas.microsoft.com/office/drawing/2014/main" id="{6337F858-0A60-B84B-A3BB-95D0D2714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2893" y="3077508"/>
            <a:ext cx="6362467" cy="342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425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143CD-23C8-A447-B905-34143591F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83" y="103868"/>
            <a:ext cx="11495315" cy="905535"/>
          </a:xfrm>
        </p:spPr>
        <p:txBody>
          <a:bodyPr>
            <a:normAutofit/>
          </a:bodyPr>
          <a:lstStyle/>
          <a:p>
            <a:r>
              <a:rPr lang="en-GB" altLang="zh-CN" sz="3600" dirty="0"/>
              <a:t>Data </a:t>
            </a:r>
            <a:r>
              <a:rPr lang="en-US" altLang="zh-CN" sz="3600" dirty="0"/>
              <a:t>location</a:t>
            </a:r>
            <a:r>
              <a:rPr lang="en-GB" altLang="zh-CN" sz="3600" dirty="0"/>
              <a:t>/ Accounting</a:t>
            </a:r>
            <a:r>
              <a:rPr lang="en-US" altLang="zh-CN" sz="3600" dirty="0"/>
              <a:t>/</a:t>
            </a:r>
            <a:r>
              <a:rPr lang="zh-CN" altLang="en-US" sz="3600" dirty="0"/>
              <a:t> </a:t>
            </a:r>
            <a:r>
              <a:rPr lang="en-US" altLang="zh-CN" sz="3600" dirty="0"/>
              <a:t>Client</a:t>
            </a:r>
            <a:r>
              <a:rPr lang="zh-CN" altLang="en-US" sz="3600" dirty="0"/>
              <a:t> </a:t>
            </a:r>
            <a:r>
              <a:rPr lang="en-US" altLang="zh-CN" sz="3600" dirty="0"/>
              <a:t>trace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87D9A-B4B5-F444-9083-7E7D1C392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83" y="1187532"/>
            <a:ext cx="11495315" cy="5308271"/>
          </a:xfrm>
        </p:spPr>
        <p:txBody>
          <a:bodyPr/>
          <a:lstStyle/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replica</a:t>
            </a:r>
            <a:r>
              <a:rPr lang="zh-CN" altLang="en-US" dirty="0"/>
              <a:t> </a:t>
            </a:r>
            <a:r>
              <a:rPr lang="en-US" altLang="zh-CN" dirty="0"/>
              <a:t>location,</a:t>
            </a:r>
            <a:r>
              <a:rPr lang="zh-CN" altLang="en-US" dirty="0"/>
              <a:t> </a:t>
            </a:r>
            <a:r>
              <a:rPr lang="en-US" altLang="zh-CN" dirty="0"/>
              <a:t>accounting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client</a:t>
            </a:r>
            <a:r>
              <a:rPr lang="zh-CN" altLang="en-US" dirty="0"/>
              <a:t> </a:t>
            </a:r>
            <a:r>
              <a:rPr lang="en-US" altLang="zh-CN" dirty="0"/>
              <a:t>trace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recorded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RUICO</a:t>
            </a:r>
            <a:r>
              <a:rPr lang="zh-CN" altLang="en-US" dirty="0"/>
              <a:t> </a:t>
            </a:r>
            <a:r>
              <a:rPr lang="en-US" altLang="zh-CN" dirty="0"/>
              <a:t>internal</a:t>
            </a:r>
            <a:r>
              <a:rPr lang="zh-CN" altLang="en-US" dirty="0"/>
              <a:t> </a:t>
            </a:r>
            <a:r>
              <a:rPr lang="en-US" altLang="zh-CN" dirty="0"/>
              <a:t>database:</a:t>
            </a:r>
            <a:endParaRPr lang="en-GB" altLang="zh-CN" dirty="0"/>
          </a:p>
          <a:p>
            <a:pPr lvl="1"/>
            <a:r>
              <a:rPr lang="en-US" altLang="zh-CN" dirty="0"/>
              <a:t>DIDs</a:t>
            </a:r>
            <a:r>
              <a:rPr lang="zh-CN" altLang="en-US" dirty="0"/>
              <a:t> </a:t>
            </a:r>
            <a:r>
              <a:rPr lang="en-US" altLang="zh-CN" dirty="0"/>
              <a:t>(data</a:t>
            </a:r>
            <a:r>
              <a:rPr lang="zh-CN" altLang="en-US" dirty="0"/>
              <a:t> </a:t>
            </a:r>
            <a:r>
              <a:rPr lang="en-US" altLang="zh-CN" dirty="0"/>
              <a:t>identifier)</a:t>
            </a:r>
          </a:p>
          <a:p>
            <a:pPr lvl="1"/>
            <a:r>
              <a:rPr lang="en-US" altLang="zh-CN" dirty="0"/>
              <a:t>Replicas</a:t>
            </a:r>
            <a:r>
              <a:rPr lang="zh-CN" altLang="en-US" dirty="0"/>
              <a:t> </a:t>
            </a:r>
            <a:r>
              <a:rPr lang="en-US" altLang="zh-CN" dirty="0"/>
              <a:t>(data</a:t>
            </a:r>
            <a:r>
              <a:rPr lang="zh-CN" altLang="en-US" dirty="0"/>
              <a:t> </a:t>
            </a:r>
            <a:r>
              <a:rPr lang="en-US" altLang="zh-CN" dirty="0"/>
              <a:t>location)</a:t>
            </a:r>
          </a:p>
          <a:p>
            <a:pPr lvl="1"/>
            <a:r>
              <a:rPr lang="en-US" altLang="zh-CN" dirty="0"/>
              <a:t>Accounting</a:t>
            </a:r>
            <a:r>
              <a:rPr lang="zh-CN" altLang="en-US" dirty="0"/>
              <a:t> </a:t>
            </a:r>
            <a:r>
              <a:rPr lang="en-US" altLang="zh-CN" dirty="0"/>
              <a:t>(RSEs,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accounts)</a:t>
            </a:r>
          </a:p>
          <a:p>
            <a:pPr lvl="1"/>
            <a:r>
              <a:rPr lang="en-US" altLang="zh-CN" dirty="0"/>
              <a:t>Requests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RUCIO</a:t>
            </a:r>
            <a:r>
              <a:rPr lang="zh-CN" altLang="en-US" dirty="0"/>
              <a:t> </a:t>
            </a:r>
            <a:r>
              <a:rPr lang="en-US" altLang="zh-CN" dirty="0"/>
              <a:t>clients</a:t>
            </a:r>
          </a:p>
          <a:p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efficiently</a:t>
            </a:r>
            <a:r>
              <a:rPr lang="zh-CN" altLang="en-US" dirty="0"/>
              <a:t> </a:t>
            </a:r>
            <a:r>
              <a:rPr lang="en-US" altLang="zh-CN" dirty="0"/>
              <a:t>visualize</a:t>
            </a:r>
            <a:r>
              <a:rPr lang="zh-CN" altLang="en-US" dirty="0"/>
              <a:t> </a:t>
            </a:r>
            <a:r>
              <a:rPr lang="en-US" altLang="zh-CN" dirty="0"/>
              <a:t>them,</a:t>
            </a:r>
            <a:r>
              <a:rPr lang="zh-CN" altLang="en-US" dirty="0"/>
              <a:t> </a:t>
            </a:r>
            <a:r>
              <a:rPr lang="en-US" altLang="zh-CN" dirty="0"/>
              <a:t>DB</a:t>
            </a:r>
            <a:r>
              <a:rPr lang="zh-CN" altLang="en-US" dirty="0"/>
              <a:t> </a:t>
            </a:r>
            <a:r>
              <a:rPr lang="en-US" altLang="zh-CN" dirty="0"/>
              <a:t>tables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dumped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Elasticsearch</a:t>
            </a:r>
            <a:r>
              <a:rPr lang="zh-CN" altLang="en-US" dirty="0"/>
              <a:t> </a:t>
            </a:r>
            <a:r>
              <a:rPr lang="en-US" altLang="zh-CN" dirty="0"/>
              <a:t>periodically</a:t>
            </a:r>
          </a:p>
          <a:p>
            <a:pPr lvl="1"/>
            <a:r>
              <a:rPr lang="en-US" altLang="zh-CN" dirty="0"/>
              <a:t>Use</a:t>
            </a:r>
            <a:r>
              <a:rPr lang="zh-CN" altLang="en-US" dirty="0"/>
              <a:t> </a:t>
            </a:r>
            <a:r>
              <a:rPr lang="en-US" altLang="zh-CN" dirty="0" err="1"/>
              <a:t>logstash</a:t>
            </a:r>
            <a:r>
              <a:rPr lang="zh-CN" altLang="en-US" dirty="0"/>
              <a:t> </a:t>
            </a:r>
            <a:r>
              <a:rPr lang="en-US" altLang="zh-CN" dirty="0"/>
              <a:t>pipelines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 err="1"/>
              <a:t>jdbc</a:t>
            </a:r>
            <a:endParaRPr lang="en-GB" altLang="zh-CN" dirty="0"/>
          </a:p>
          <a:p>
            <a:pPr lvl="1"/>
            <a:r>
              <a:rPr lang="en-US" altLang="zh-CN" dirty="0"/>
              <a:t>Perform</a:t>
            </a:r>
            <a:r>
              <a:rPr lang="zh-CN" altLang="en-US" dirty="0"/>
              <a:t> </a:t>
            </a:r>
            <a:r>
              <a:rPr lang="en-US" altLang="zh-CN" dirty="0"/>
              <a:t>joint</a:t>
            </a:r>
            <a:r>
              <a:rPr lang="zh-CN" altLang="en-US" dirty="0"/>
              <a:t> </a:t>
            </a:r>
            <a:r>
              <a:rPr lang="en-US" altLang="zh-CN" dirty="0"/>
              <a:t>queries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resolve</a:t>
            </a:r>
            <a:r>
              <a:rPr lang="zh-CN" altLang="en-US" dirty="0"/>
              <a:t> </a:t>
            </a:r>
            <a:r>
              <a:rPr lang="en-US" altLang="zh-CN" dirty="0"/>
              <a:t>RUCIO</a:t>
            </a:r>
            <a:r>
              <a:rPr lang="zh-CN" altLang="en-US" dirty="0"/>
              <a:t> </a:t>
            </a:r>
            <a:r>
              <a:rPr lang="en-US" altLang="zh-CN" dirty="0"/>
              <a:t>internal</a:t>
            </a:r>
            <a:r>
              <a:rPr lang="zh-CN" altLang="en-US" dirty="0"/>
              <a:t> </a:t>
            </a:r>
            <a:r>
              <a:rPr lang="en-US" altLang="zh-CN" dirty="0"/>
              <a:t>IDs</a:t>
            </a:r>
          </a:p>
          <a:p>
            <a:pPr lvl="1"/>
            <a:r>
              <a:rPr lang="en-US" altLang="zh-CN" dirty="0"/>
              <a:t>Setup</a:t>
            </a:r>
            <a:r>
              <a:rPr lang="zh-CN" altLang="en-US" dirty="0"/>
              <a:t> </a:t>
            </a:r>
            <a:r>
              <a:rPr lang="en-US" altLang="zh-CN" dirty="0"/>
              <a:t>weekly/daily</a:t>
            </a:r>
            <a:r>
              <a:rPr lang="zh-CN" altLang="en-US" dirty="0"/>
              <a:t> </a:t>
            </a:r>
            <a:r>
              <a:rPr lang="en-US" altLang="zh-CN" dirty="0"/>
              <a:t>dump</a:t>
            </a:r>
          </a:p>
          <a:p>
            <a:endParaRPr lang="en-GB" altLang="zh-CN" dirty="0"/>
          </a:p>
          <a:p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186676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143CD-23C8-A447-B905-34143591F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83" y="103868"/>
            <a:ext cx="11495315" cy="905535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DUNE</a:t>
            </a:r>
            <a:r>
              <a:rPr lang="zh-CN" altLang="en-US" sz="3600" dirty="0"/>
              <a:t> </a:t>
            </a:r>
            <a:r>
              <a:rPr lang="en-US" altLang="zh-CN" sz="3600" dirty="0"/>
              <a:t>monitoring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87D9A-B4B5-F444-9083-7E7D1C392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83" y="1009403"/>
            <a:ext cx="11495315" cy="5308271"/>
          </a:xfrm>
        </p:spPr>
        <p:txBody>
          <a:bodyPr/>
          <a:lstStyle/>
          <a:p>
            <a:endParaRPr lang="en-GB" altLang="zh-CN" dirty="0"/>
          </a:p>
          <a:p>
            <a:endParaRPr lang="en-GB" altLang="zh-CN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9C846D3-FCE3-2642-9DEF-113C09C3E77C}"/>
              </a:ext>
            </a:extLst>
          </p:cNvPr>
          <p:cNvSpPr/>
          <p:nvPr/>
        </p:nvSpPr>
        <p:spPr>
          <a:xfrm>
            <a:off x="1199406" y="2547099"/>
            <a:ext cx="1499686" cy="547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RUCIO</a:t>
            </a:r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4FA105E-1AEE-7B48-B4E1-AAE26E5493D0}"/>
              </a:ext>
            </a:extLst>
          </p:cNvPr>
          <p:cNvSpPr/>
          <p:nvPr/>
        </p:nvSpPr>
        <p:spPr>
          <a:xfrm>
            <a:off x="1199406" y="4463968"/>
            <a:ext cx="1499686" cy="547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/>
              <a:t>PostgreSQL</a:t>
            </a:r>
            <a:endParaRPr lang="en-US" sz="1600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96AB33C-0F17-6A4C-AFC0-7669D5D8EEFB}"/>
              </a:ext>
            </a:extLst>
          </p:cNvPr>
          <p:cNvSpPr/>
          <p:nvPr/>
        </p:nvSpPr>
        <p:spPr>
          <a:xfrm>
            <a:off x="3387861" y="2892794"/>
            <a:ext cx="1499686" cy="5474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RabbitMQ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06AA80F-8CAB-A049-A80E-76685EA35240}"/>
              </a:ext>
            </a:extLst>
          </p:cNvPr>
          <p:cNvSpPr/>
          <p:nvPr/>
        </p:nvSpPr>
        <p:spPr>
          <a:xfrm>
            <a:off x="5447377" y="2892794"/>
            <a:ext cx="1499686" cy="5474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Kafka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1D9D5A9-54D2-0645-A45E-4A75E8FF7BAB}"/>
              </a:ext>
            </a:extLst>
          </p:cNvPr>
          <p:cNvSpPr/>
          <p:nvPr/>
        </p:nvSpPr>
        <p:spPr>
          <a:xfrm>
            <a:off x="7330468" y="2892794"/>
            <a:ext cx="1499686" cy="5474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Elasticsearch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0FD62C2-0F7A-B445-9623-188BBC925C63}"/>
              </a:ext>
            </a:extLst>
          </p:cNvPr>
          <p:cNvSpPr/>
          <p:nvPr/>
        </p:nvSpPr>
        <p:spPr>
          <a:xfrm>
            <a:off x="9294707" y="2155111"/>
            <a:ext cx="1499686" cy="5474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Grafana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2C35A83-2D7A-BC4B-9913-44245E716F4E}"/>
              </a:ext>
            </a:extLst>
          </p:cNvPr>
          <p:cNvSpPr/>
          <p:nvPr/>
        </p:nvSpPr>
        <p:spPr>
          <a:xfrm>
            <a:off x="9294707" y="3381407"/>
            <a:ext cx="1499686" cy="5474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Kibana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823136D-8465-9246-8685-2670AED8DC05}"/>
              </a:ext>
            </a:extLst>
          </p:cNvPr>
          <p:cNvSpPr/>
          <p:nvPr/>
        </p:nvSpPr>
        <p:spPr>
          <a:xfrm>
            <a:off x="5179339" y="1641225"/>
            <a:ext cx="1499686" cy="5474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Graphite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01D5D1C-5CA9-D34D-8F7E-01FAB9AD7DC3}"/>
              </a:ext>
            </a:extLst>
          </p:cNvPr>
          <p:cNvCxnSpPr>
            <a:stCxn id="4" idx="3"/>
            <a:endCxn id="6" idx="1"/>
          </p:cNvCxnSpPr>
          <p:nvPr/>
        </p:nvCxnSpPr>
        <p:spPr>
          <a:xfrm>
            <a:off x="2699092" y="2820812"/>
            <a:ext cx="688769" cy="345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4196EB0-A4EC-7648-ABE4-E25BB1C56903}"/>
              </a:ext>
            </a:extLst>
          </p:cNvPr>
          <p:cNvCxnSpPr>
            <a:cxnSpLocks/>
            <a:stCxn id="4" idx="3"/>
            <a:endCxn id="11" idx="1"/>
          </p:cNvCxnSpPr>
          <p:nvPr/>
        </p:nvCxnSpPr>
        <p:spPr>
          <a:xfrm flipV="1">
            <a:off x="2699092" y="1914938"/>
            <a:ext cx="2480247" cy="905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4582222-9E27-234D-8E6E-760466C319AB}"/>
              </a:ext>
            </a:extLst>
          </p:cNvPr>
          <p:cNvCxnSpPr>
            <a:cxnSpLocks/>
            <a:stCxn id="11" idx="3"/>
            <a:endCxn id="9" idx="1"/>
          </p:cNvCxnSpPr>
          <p:nvPr/>
        </p:nvCxnSpPr>
        <p:spPr>
          <a:xfrm>
            <a:off x="6679025" y="1914938"/>
            <a:ext cx="2615682" cy="5138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B5FC938-2F8E-4A46-B4AB-A37563F160AD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4887547" y="3166507"/>
            <a:ext cx="5598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999AA78-7E23-6548-97A4-7A543948AD5E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>
            <a:off x="6947063" y="3166507"/>
            <a:ext cx="3834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2C17416-5BB2-2744-901D-9C96F3CFE664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>
            <a:off x="8830154" y="3166507"/>
            <a:ext cx="464553" cy="4886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1A2E30A-0DEB-484B-AFCD-2636AE1ED8D2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8830154" y="2428824"/>
            <a:ext cx="464553" cy="737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C2B68D6-5907-0946-9428-A922A452313C}"/>
              </a:ext>
            </a:extLst>
          </p:cNvPr>
          <p:cNvCxnSpPr>
            <a:cxnSpLocks/>
            <a:stCxn id="5" idx="3"/>
            <a:endCxn id="46" idx="1"/>
          </p:cNvCxnSpPr>
          <p:nvPr/>
        </p:nvCxnSpPr>
        <p:spPr>
          <a:xfrm>
            <a:off x="2699092" y="4737681"/>
            <a:ext cx="1543792" cy="11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39DB4E4-886B-AC47-BE3B-21B43A731BED}"/>
              </a:ext>
            </a:extLst>
          </p:cNvPr>
          <p:cNvCxnSpPr>
            <a:cxnSpLocks/>
            <a:stCxn id="5" idx="0"/>
            <a:endCxn id="4" idx="2"/>
          </p:cNvCxnSpPr>
          <p:nvPr/>
        </p:nvCxnSpPr>
        <p:spPr>
          <a:xfrm flipV="1">
            <a:off x="1949249" y="3094524"/>
            <a:ext cx="0" cy="1369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254FDBE7-4F0B-E941-A10B-C6921EB8A5F2}"/>
              </a:ext>
            </a:extLst>
          </p:cNvPr>
          <p:cNvSpPr/>
          <p:nvPr/>
        </p:nvSpPr>
        <p:spPr>
          <a:xfrm>
            <a:off x="4242884" y="4475843"/>
            <a:ext cx="1499686" cy="5474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Logstash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31498952-30C0-5A44-AA51-2A07589A954C}"/>
              </a:ext>
            </a:extLst>
          </p:cNvPr>
          <p:cNvSpPr/>
          <p:nvPr/>
        </p:nvSpPr>
        <p:spPr>
          <a:xfrm>
            <a:off x="6536519" y="4475842"/>
            <a:ext cx="1499686" cy="5474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Elasticsearch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47745AAD-BDFB-F749-8B7E-87222BB765A5}"/>
              </a:ext>
            </a:extLst>
          </p:cNvPr>
          <p:cNvSpPr/>
          <p:nvPr/>
        </p:nvSpPr>
        <p:spPr>
          <a:xfrm>
            <a:off x="8830154" y="4475842"/>
            <a:ext cx="1499686" cy="5474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Kibana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0A6DFFD-B8AE-434E-9DF0-ED81AC15B54C}"/>
              </a:ext>
            </a:extLst>
          </p:cNvPr>
          <p:cNvCxnSpPr>
            <a:cxnSpLocks/>
            <a:stCxn id="46" idx="3"/>
            <a:endCxn id="53" idx="1"/>
          </p:cNvCxnSpPr>
          <p:nvPr/>
        </p:nvCxnSpPr>
        <p:spPr>
          <a:xfrm flipV="1">
            <a:off x="5742570" y="4749555"/>
            <a:ext cx="79394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9601721-CAFD-234F-A1B5-B147E953F8CF}"/>
              </a:ext>
            </a:extLst>
          </p:cNvPr>
          <p:cNvCxnSpPr>
            <a:cxnSpLocks/>
            <a:stCxn id="53" idx="3"/>
            <a:endCxn id="54" idx="1"/>
          </p:cNvCxnSpPr>
          <p:nvPr/>
        </p:nvCxnSpPr>
        <p:spPr>
          <a:xfrm>
            <a:off x="8036205" y="4749555"/>
            <a:ext cx="793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972E04B-3F78-5240-8135-578CDEB86D8E}"/>
              </a:ext>
            </a:extLst>
          </p:cNvPr>
          <p:cNvCxnSpPr>
            <a:cxnSpLocks/>
            <a:stCxn id="6" idx="3"/>
            <a:endCxn id="53" idx="1"/>
          </p:cNvCxnSpPr>
          <p:nvPr/>
        </p:nvCxnSpPr>
        <p:spPr>
          <a:xfrm>
            <a:off x="4887547" y="3166507"/>
            <a:ext cx="1648972" cy="158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A335ABEC-F5F6-8E49-AC98-99A81E6D2B90}"/>
              </a:ext>
            </a:extLst>
          </p:cNvPr>
          <p:cNvSpPr/>
          <p:nvPr/>
        </p:nvSpPr>
        <p:spPr>
          <a:xfrm>
            <a:off x="6197220" y="4289238"/>
            <a:ext cx="4502447" cy="144431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016D77-ED29-8844-B8D6-00FE11F56E9A}"/>
              </a:ext>
            </a:extLst>
          </p:cNvPr>
          <p:cNvSpPr txBox="1"/>
          <p:nvPr/>
        </p:nvSpPr>
        <p:spPr>
          <a:xfrm>
            <a:off x="9245370" y="5134165"/>
            <a:ext cx="1404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Dev</a:t>
            </a:r>
            <a:r>
              <a:rPr lang="zh-CN" altLang="en-US" sz="1400" dirty="0"/>
              <a:t> </a:t>
            </a:r>
            <a:r>
              <a:rPr lang="en-US" altLang="zh-CN" sz="1400" dirty="0"/>
              <a:t>services</a:t>
            </a:r>
            <a:r>
              <a:rPr lang="zh-CN" altLang="en-US" sz="1400" dirty="0"/>
              <a:t> </a:t>
            </a:r>
            <a:r>
              <a:rPr lang="en-US" altLang="zh-CN" sz="1400" dirty="0"/>
              <a:t>in</a:t>
            </a:r>
          </a:p>
          <a:p>
            <a:r>
              <a:rPr lang="en-US" altLang="zh-CN" sz="1400" dirty="0"/>
              <a:t>Edinburgh</a:t>
            </a:r>
            <a:endParaRPr lang="en-US" sz="14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6C96AE1-318B-444D-8B8F-E2D12B463A3A}"/>
              </a:ext>
            </a:extLst>
          </p:cNvPr>
          <p:cNvSpPr txBox="1"/>
          <p:nvPr/>
        </p:nvSpPr>
        <p:spPr>
          <a:xfrm>
            <a:off x="5857652" y="4488172"/>
            <a:ext cx="655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daily</a:t>
            </a:r>
          </a:p>
          <a:p>
            <a:r>
              <a:rPr lang="en-US" altLang="zh-CN" sz="1400" dirty="0"/>
              <a:t>ingest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32226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143CD-23C8-A447-B905-34143591F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83" y="103868"/>
            <a:ext cx="11495315" cy="905535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DUNE</a:t>
            </a:r>
            <a:r>
              <a:rPr lang="zh-CN" altLang="en-US" sz="3600" dirty="0"/>
              <a:t> </a:t>
            </a:r>
            <a:r>
              <a:rPr lang="en-US" altLang="zh-CN" sz="3600" dirty="0"/>
              <a:t>monitoring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87D9A-B4B5-F444-9083-7E7D1C392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83" y="1009403"/>
            <a:ext cx="11495315" cy="5308271"/>
          </a:xfrm>
        </p:spPr>
        <p:txBody>
          <a:bodyPr/>
          <a:lstStyle/>
          <a:p>
            <a:endParaRPr lang="en-GB" altLang="zh-CN" dirty="0"/>
          </a:p>
          <a:p>
            <a:endParaRPr lang="en-GB" altLang="zh-CN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9C846D3-FCE3-2642-9DEF-113C09C3E77C}"/>
              </a:ext>
            </a:extLst>
          </p:cNvPr>
          <p:cNvSpPr/>
          <p:nvPr/>
        </p:nvSpPr>
        <p:spPr>
          <a:xfrm>
            <a:off x="1199406" y="2547099"/>
            <a:ext cx="1499686" cy="547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RUCIO</a:t>
            </a:r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4FA105E-1AEE-7B48-B4E1-AAE26E5493D0}"/>
              </a:ext>
            </a:extLst>
          </p:cNvPr>
          <p:cNvSpPr/>
          <p:nvPr/>
        </p:nvSpPr>
        <p:spPr>
          <a:xfrm>
            <a:off x="1199406" y="4463968"/>
            <a:ext cx="1499686" cy="547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/>
              <a:t>PostgreSQL</a:t>
            </a:r>
            <a:endParaRPr lang="en-US" sz="1600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96AB33C-0F17-6A4C-AFC0-7669D5D8EEFB}"/>
              </a:ext>
            </a:extLst>
          </p:cNvPr>
          <p:cNvSpPr/>
          <p:nvPr/>
        </p:nvSpPr>
        <p:spPr>
          <a:xfrm>
            <a:off x="3387861" y="2892794"/>
            <a:ext cx="1499686" cy="5474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RabbitMQ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06AA80F-8CAB-A049-A80E-76685EA35240}"/>
              </a:ext>
            </a:extLst>
          </p:cNvPr>
          <p:cNvSpPr/>
          <p:nvPr/>
        </p:nvSpPr>
        <p:spPr>
          <a:xfrm>
            <a:off x="5447377" y="2892794"/>
            <a:ext cx="1499686" cy="5474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Kafka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1D9D5A9-54D2-0645-A45E-4A75E8FF7BAB}"/>
              </a:ext>
            </a:extLst>
          </p:cNvPr>
          <p:cNvSpPr/>
          <p:nvPr/>
        </p:nvSpPr>
        <p:spPr>
          <a:xfrm>
            <a:off x="7330468" y="2892794"/>
            <a:ext cx="1499686" cy="5474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Elasticsearch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0FD62C2-0F7A-B445-9623-188BBC925C63}"/>
              </a:ext>
            </a:extLst>
          </p:cNvPr>
          <p:cNvSpPr/>
          <p:nvPr/>
        </p:nvSpPr>
        <p:spPr>
          <a:xfrm>
            <a:off x="9294707" y="2155111"/>
            <a:ext cx="1499686" cy="5474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Grafana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2C35A83-2D7A-BC4B-9913-44245E716F4E}"/>
              </a:ext>
            </a:extLst>
          </p:cNvPr>
          <p:cNvSpPr/>
          <p:nvPr/>
        </p:nvSpPr>
        <p:spPr>
          <a:xfrm>
            <a:off x="9294707" y="3381407"/>
            <a:ext cx="1499686" cy="5474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Kibana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823136D-8465-9246-8685-2670AED8DC05}"/>
              </a:ext>
            </a:extLst>
          </p:cNvPr>
          <p:cNvSpPr/>
          <p:nvPr/>
        </p:nvSpPr>
        <p:spPr>
          <a:xfrm>
            <a:off x="5179339" y="1641225"/>
            <a:ext cx="1499686" cy="5474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Graphite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01D5D1C-5CA9-D34D-8F7E-01FAB9AD7DC3}"/>
              </a:ext>
            </a:extLst>
          </p:cNvPr>
          <p:cNvCxnSpPr>
            <a:stCxn id="4" idx="3"/>
            <a:endCxn id="6" idx="1"/>
          </p:cNvCxnSpPr>
          <p:nvPr/>
        </p:nvCxnSpPr>
        <p:spPr>
          <a:xfrm>
            <a:off x="2699092" y="2820812"/>
            <a:ext cx="688769" cy="345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4196EB0-A4EC-7648-ABE4-E25BB1C56903}"/>
              </a:ext>
            </a:extLst>
          </p:cNvPr>
          <p:cNvCxnSpPr>
            <a:cxnSpLocks/>
            <a:stCxn id="4" idx="3"/>
            <a:endCxn id="11" idx="1"/>
          </p:cNvCxnSpPr>
          <p:nvPr/>
        </p:nvCxnSpPr>
        <p:spPr>
          <a:xfrm flipV="1">
            <a:off x="2699092" y="1914938"/>
            <a:ext cx="2480247" cy="905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4582222-9E27-234D-8E6E-760466C319AB}"/>
              </a:ext>
            </a:extLst>
          </p:cNvPr>
          <p:cNvCxnSpPr>
            <a:cxnSpLocks/>
            <a:stCxn id="11" idx="3"/>
            <a:endCxn id="9" idx="1"/>
          </p:cNvCxnSpPr>
          <p:nvPr/>
        </p:nvCxnSpPr>
        <p:spPr>
          <a:xfrm>
            <a:off x="6679025" y="1914938"/>
            <a:ext cx="2615682" cy="5138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B5FC938-2F8E-4A46-B4AB-A37563F160AD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4887547" y="3166507"/>
            <a:ext cx="5598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999AA78-7E23-6548-97A4-7A543948AD5E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>
            <a:off x="6947063" y="3166507"/>
            <a:ext cx="3834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2C17416-5BB2-2744-901D-9C96F3CFE664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>
            <a:off x="8830154" y="3166507"/>
            <a:ext cx="464553" cy="4886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1A2E30A-0DEB-484B-AFCD-2636AE1ED8D2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8830154" y="2428824"/>
            <a:ext cx="464553" cy="737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C2B68D6-5907-0946-9428-A922A452313C}"/>
              </a:ext>
            </a:extLst>
          </p:cNvPr>
          <p:cNvCxnSpPr>
            <a:cxnSpLocks/>
            <a:stCxn id="5" idx="3"/>
            <a:endCxn id="46" idx="1"/>
          </p:cNvCxnSpPr>
          <p:nvPr/>
        </p:nvCxnSpPr>
        <p:spPr>
          <a:xfrm>
            <a:off x="2699092" y="4737681"/>
            <a:ext cx="1543792" cy="11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39DB4E4-886B-AC47-BE3B-21B43A731BED}"/>
              </a:ext>
            </a:extLst>
          </p:cNvPr>
          <p:cNvCxnSpPr>
            <a:cxnSpLocks/>
            <a:stCxn id="5" idx="0"/>
            <a:endCxn id="4" idx="2"/>
          </p:cNvCxnSpPr>
          <p:nvPr/>
        </p:nvCxnSpPr>
        <p:spPr>
          <a:xfrm flipV="1">
            <a:off x="1949249" y="3094524"/>
            <a:ext cx="0" cy="1369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254FDBE7-4F0B-E941-A10B-C6921EB8A5F2}"/>
              </a:ext>
            </a:extLst>
          </p:cNvPr>
          <p:cNvSpPr/>
          <p:nvPr/>
        </p:nvSpPr>
        <p:spPr>
          <a:xfrm>
            <a:off x="4242884" y="4475843"/>
            <a:ext cx="1499686" cy="5474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Logstash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31498952-30C0-5A44-AA51-2A07589A954C}"/>
              </a:ext>
            </a:extLst>
          </p:cNvPr>
          <p:cNvSpPr/>
          <p:nvPr/>
        </p:nvSpPr>
        <p:spPr>
          <a:xfrm>
            <a:off x="6536519" y="4475842"/>
            <a:ext cx="1499686" cy="54742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Elasticsearch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47745AAD-BDFB-F749-8B7E-87222BB765A5}"/>
              </a:ext>
            </a:extLst>
          </p:cNvPr>
          <p:cNvSpPr/>
          <p:nvPr/>
        </p:nvSpPr>
        <p:spPr>
          <a:xfrm>
            <a:off x="8830154" y="4475842"/>
            <a:ext cx="1499686" cy="5474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Kibana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0A6DFFD-B8AE-434E-9DF0-ED81AC15B54C}"/>
              </a:ext>
            </a:extLst>
          </p:cNvPr>
          <p:cNvCxnSpPr>
            <a:cxnSpLocks/>
            <a:stCxn id="46" idx="3"/>
            <a:endCxn id="53" idx="1"/>
          </p:cNvCxnSpPr>
          <p:nvPr/>
        </p:nvCxnSpPr>
        <p:spPr>
          <a:xfrm flipV="1">
            <a:off x="5742570" y="4749555"/>
            <a:ext cx="79394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9601721-CAFD-234F-A1B5-B147E953F8CF}"/>
              </a:ext>
            </a:extLst>
          </p:cNvPr>
          <p:cNvCxnSpPr>
            <a:cxnSpLocks/>
            <a:stCxn id="53" idx="3"/>
            <a:endCxn id="54" idx="1"/>
          </p:cNvCxnSpPr>
          <p:nvPr/>
        </p:nvCxnSpPr>
        <p:spPr>
          <a:xfrm>
            <a:off x="8036205" y="4749555"/>
            <a:ext cx="7939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972E04B-3F78-5240-8135-578CDEB86D8E}"/>
              </a:ext>
            </a:extLst>
          </p:cNvPr>
          <p:cNvCxnSpPr>
            <a:cxnSpLocks/>
            <a:stCxn id="6" idx="3"/>
            <a:endCxn id="53" idx="1"/>
          </p:cNvCxnSpPr>
          <p:nvPr/>
        </p:nvCxnSpPr>
        <p:spPr>
          <a:xfrm>
            <a:off x="4887547" y="3166507"/>
            <a:ext cx="1648972" cy="158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A335ABEC-F5F6-8E49-AC98-99A81E6D2B90}"/>
              </a:ext>
            </a:extLst>
          </p:cNvPr>
          <p:cNvSpPr/>
          <p:nvPr/>
        </p:nvSpPr>
        <p:spPr>
          <a:xfrm>
            <a:off x="6197220" y="4289238"/>
            <a:ext cx="4502447" cy="144431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9016D77-ED29-8844-B8D6-00FE11F56E9A}"/>
              </a:ext>
            </a:extLst>
          </p:cNvPr>
          <p:cNvSpPr txBox="1"/>
          <p:nvPr/>
        </p:nvSpPr>
        <p:spPr>
          <a:xfrm>
            <a:off x="9245370" y="5134165"/>
            <a:ext cx="1404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Dev</a:t>
            </a:r>
            <a:r>
              <a:rPr lang="zh-CN" altLang="en-US" sz="1400" dirty="0"/>
              <a:t> </a:t>
            </a:r>
            <a:r>
              <a:rPr lang="en-US" altLang="zh-CN" sz="1400" dirty="0"/>
              <a:t>services</a:t>
            </a:r>
            <a:r>
              <a:rPr lang="zh-CN" altLang="en-US" sz="1400" dirty="0"/>
              <a:t> </a:t>
            </a:r>
            <a:r>
              <a:rPr lang="en-US" altLang="zh-CN" sz="1400" dirty="0"/>
              <a:t>in</a:t>
            </a:r>
          </a:p>
          <a:p>
            <a:r>
              <a:rPr lang="en-US" altLang="zh-CN" sz="1400" dirty="0"/>
              <a:t>Edinburgh</a:t>
            </a:r>
            <a:endParaRPr lang="en-US" sz="14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6C96AE1-318B-444D-8B8F-E2D12B463A3A}"/>
              </a:ext>
            </a:extLst>
          </p:cNvPr>
          <p:cNvSpPr txBox="1"/>
          <p:nvPr/>
        </p:nvSpPr>
        <p:spPr>
          <a:xfrm>
            <a:off x="5857652" y="4488172"/>
            <a:ext cx="655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daily</a:t>
            </a:r>
          </a:p>
          <a:p>
            <a:r>
              <a:rPr lang="en-US" altLang="zh-CN" sz="1400" dirty="0"/>
              <a:t>ingest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7082D5-903F-EA40-9E16-B026E741F4ED}"/>
              </a:ext>
            </a:extLst>
          </p:cNvPr>
          <p:cNvSpPr txBox="1"/>
          <p:nvPr/>
        </p:nvSpPr>
        <p:spPr>
          <a:xfrm>
            <a:off x="451261" y="1392408"/>
            <a:ext cx="7798141" cy="27699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 dirty="0"/>
              <a:t>All</a:t>
            </a:r>
            <a:r>
              <a:rPr lang="zh-CN" altLang="en-US" sz="2200" dirty="0"/>
              <a:t> </a:t>
            </a:r>
            <a:r>
              <a:rPr lang="en-US" altLang="zh-CN" sz="2200" dirty="0"/>
              <a:t>three</a:t>
            </a:r>
            <a:r>
              <a:rPr lang="zh-CN" altLang="en-US" sz="2200" dirty="0"/>
              <a:t> </a:t>
            </a:r>
            <a:r>
              <a:rPr lang="en-US" altLang="zh-CN" sz="2200" dirty="0"/>
              <a:t>categories</a:t>
            </a:r>
            <a:r>
              <a:rPr lang="zh-CN" altLang="en-US" sz="2200" dirty="0"/>
              <a:t> </a:t>
            </a:r>
            <a:r>
              <a:rPr lang="en-US" altLang="zh-CN" sz="2200" dirty="0"/>
              <a:t>of</a:t>
            </a:r>
            <a:r>
              <a:rPr lang="zh-CN" altLang="en-US" sz="2200" dirty="0"/>
              <a:t> </a:t>
            </a:r>
            <a:r>
              <a:rPr lang="en-US" altLang="zh-CN" sz="2200" dirty="0"/>
              <a:t>metrics</a:t>
            </a:r>
            <a:r>
              <a:rPr lang="zh-CN" altLang="en-US" sz="2200" dirty="0"/>
              <a:t> </a:t>
            </a:r>
            <a:r>
              <a:rPr lang="en-US" altLang="zh-CN" sz="2200" dirty="0"/>
              <a:t>are</a:t>
            </a:r>
            <a:r>
              <a:rPr lang="zh-CN" altLang="en-US" sz="2200" dirty="0"/>
              <a:t> </a:t>
            </a:r>
            <a:r>
              <a:rPr lang="en-US" altLang="zh-CN" sz="2200" dirty="0"/>
              <a:t>collected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RUCIO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collectors</a:t>
            </a:r>
            <a:r>
              <a:rPr lang="zh-CN" altLang="en-US" dirty="0"/>
              <a:t> </a:t>
            </a:r>
            <a:r>
              <a:rPr lang="en-US" altLang="zh-CN" dirty="0"/>
              <a:t>mostly</a:t>
            </a:r>
            <a:r>
              <a:rPr lang="zh-CN" altLang="en-US" dirty="0"/>
              <a:t> </a:t>
            </a:r>
            <a:r>
              <a:rPr lang="en-US" altLang="zh-CN" dirty="0"/>
              <a:t>set</a:t>
            </a:r>
            <a:r>
              <a:rPr lang="zh-CN" altLang="en-US" dirty="0"/>
              <a:t> </a:t>
            </a:r>
            <a:r>
              <a:rPr lang="en-US" altLang="zh-CN" dirty="0"/>
              <a:t>up</a:t>
            </a:r>
            <a:r>
              <a:rPr lang="zh-CN" altLang="en-US" dirty="0"/>
              <a:t> </a:t>
            </a:r>
            <a:r>
              <a:rPr lang="en-US" altLang="zh-CN" dirty="0"/>
              <a:t>based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docker</a:t>
            </a:r>
            <a:r>
              <a:rPr lang="zh-CN" altLang="en-US" dirty="0"/>
              <a:t> </a:t>
            </a:r>
            <a:r>
              <a:rPr lang="en-US" altLang="zh-CN" dirty="0"/>
              <a:t>containers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Dashboards</a:t>
            </a:r>
            <a:r>
              <a:rPr lang="zh-CN" altLang="en-US" dirty="0"/>
              <a:t> </a:t>
            </a:r>
            <a:r>
              <a:rPr lang="en-US" altLang="zh-CN" dirty="0"/>
              <a:t>set</a:t>
            </a:r>
            <a:r>
              <a:rPr lang="zh-CN" altLang="en-US" dirty="0"/>
              <a:t> </a:t>
            </a:r>
            <a:r>
              <a:rPr lang="en-US" altLang="zh-CN" dirty="0"/>
              <a:t>up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both</a:t>
            </a:r>
            <a:r>
              <a:rPr lang="zh-CN" altLang="en-US" dirty="0"/>
              <a:t> </a:t>
            </a:r>
            <a:r>
              <a:rPr lang="en-US" altLang="zh-CN" dirty="0"/>
              <a:t>Grafana</a:t>
            </a:r>
            <a:r>
              <a:rPr lang="zh-CN" altLang="en-US" dirty="0"/>
              <a:t> </a:t>
            </a:r>
            <a:r>
              <a:rPr lang="en-US" altLang="zh-CN" dirty="0"/>
              <a:t>(user</a:t>
            </a:r>
            <a:r>
              <a:rPr lang="zh-CN" altLang="en-US" dirty="0"/>
              <a:t> </a:t>
            </a:r>
            <a:r>
              <a:rPr lang="en-US" altLang="zh-CN" dirty="0"/>
              <a:t>space)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Kibana</a:t>
            </a:r>
            <a:r>
              <a:rPr lang="zh-CN" altLang="en-US" dirty="0"/>
              <a:t> </a:t>
            </a:r>
            <a:r>
              <a:rPr lang="en-US" altLang="zh-CN" dirty="0"/>
              <a:t>(dev</a:t>
            </a:r>
            <a:r>
              <a:rPr lang="zh-CN" altLang="en-US" dirty="0"/>
              <a:t> </a:t>
            </a:r>
            <a:r>
              <a:rPr lang="en-US" altLang="zh-CN" dirty="0"/>
              <a:t>space)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 dirty="0"/>
              <a:t>Dev</a:t>
            </a:r>
            <a:r>
              <a:rPr lang="zh-CN" altLang="en-US" sz="2200" dirty="0"/>
              <a:t> </a:t>
            </a:r>
            <a:r>
              <a:rPr lang="en-US" altLang="zh-CN" sz="2200" dirty="0"/>
              <a:t>services</a:t>
            </a:r>
            <a:r>
              <a:rPr lang="zh-CN" altLang="en-US" sz="2200" dirty="0"/>
              <a:t> </a:t>
            </a:r>
            <a:r>
              <a:rPr lang="en-US" altLang="zh-CN" sz="2200" dirty="0"/>
              <a:t>also</a:t>
            </a:r>
            <a:r>
              <a:rPr lang="zh-CN" altLang="en-US" sz="2200" dirty="0"/>
              <a:t> </a:t>
            </a:r>
            <a:r>
              <a:rPr lang="en-US" altLang="zh-CN" sz="2200" dirty="0"/>
              <a:t>set</a:t>
            </a:r>
            <a:r>
              <a:rPr lang="zh-CN" altLang="en-US" sz="2200" dirty="0"/>
              <a:t> </a:t>
            </a:r>
            <a:r>
              <a:rPr lang="en-US" altLang="zh-CN" sz="2200" dirty="0"/>
              <a:t>up</a:t>
            </a:r>
            <a:r>
              <a:rPr lang="zh-CN" altLang="en-US" sz="2200" dirty="0"/>
              <a:t> </a:t>
            </a:r>
            <a:r>
              <a:rPr lang="en-US" altLang="zh-CN" sz="2200" dirty="0"/>
              <a:t>at</a:t>
            </a:r>
            <a:r>
              <a:rPr lang="zh-CN" altLang="en-US" sz="2200" dirty="0"/>
              <a:t> </a:t>
            </a:r>
            <a:r>
              <a:rPr lang="en-US" altLang="zh-CN" sz="2200" dirty="0"/>
              <a:t>Edinburgh</a:t>
            </a:r>
            <a:r>
              <a:rPr lang="zh-CN" altLang="en-US" sz="2200" dirty="0"/>
              <a:t> </a:t>
            </a:r>
            <a:r>
              <a:rPr lang="en-US" altLang="zh-CN" sz="2200" dirty="0"/>
              <a:t>for</a:t>
            </a:r>
            <a:r>
              <a:rPr lang="zh-CN" altLang="en-US" sz="2200" dirty="0"/>
              <a:t> </a:t>
            </a:r>
            <a:r>
              <a:rPr lang="en-US" altLang="zh-CN" sz="2200" dirty="0"/>
              <a:t>testing/development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 dirty="0"/>
              <a:t>Daily</a:t>
            </a:r>
            <a:r>
              <a:rPr lang="zh-CN" altLang="en-US" sz="2200" dirty="0"/>
              <a:t> </a:t>
            </a:r>
            <a:r>
              <a:rPr lang="en-US" altLang="zh-CN" sz="2200" dirty="0"/>
              <a:t>database</a:t>
            </a:r>
            <a:r>
              <a:rPr lang="zh-CN" altLang="en-US" sz="2200" dirty="0"/>
              <a:t> </a:t>
            </a:r>
            <a:r>
              <a:rPr lang="en-US" altLang="zh-CN" sz="2200" dirty="0"/>
              <a:t>dump</a:t>
            </a:r>
            <a:r>
              <a:rPr lang="zh-CN" altLang="en-US" sz="2200" dirty="0"/>
              <a:t> </a:t>
            </a:r>
            <a:r>
              <a:rPr lang="en-US" altLang="zh-CN" sz="2200" dirty="0"/>
              <a:t>from</a:t>
            </a:r>
            <a:r>
              <a:rPr lang="zh-CN" altLang="en-US" sz="2200" dirty="0"/>
              <a:t> </a:t>
            </a:r>
            <a:r>
              <a:rPr lang="en-US" altLang="zh-CN" sz="2200" dirty="0" err="1"/>
              <a:t>FermiLab</a:t>
            </a:r>
            <a:r>
              <a:rPr lang="zh-CN" altLang="en-US" sz="2200" dirty="0"/>
              <a:t> </a:t>
            </a:r>
            <a:r>
              <a:rPr lang="en-US" altLang="zh-CN" sz="2200" dirty="0"/>
              <a:t>to</a:t>
            </a:r>
            <a:r>
              <a:rPr lang="zh-CN" altLang="en-US" sz="2200" dirty="0"/>
              <a:t> </a:t>
            </a:r>
            <a:r>
              <a:rPr lang="en-US" altLang="zh-CN" sz="2200" dirty="0"/>
              <a:t>Edinburgh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DIDs,</a:t>
            </a:r>
            <a:r>
              <a:rPr lang="zh-CN" altLang="en-US" dirty="0"/>
              <a:t> </a:t>
            </a:r>
            <a:r>
              <a:rPr lang="en-US" altLang="zh-CN" dirty="0"/>
              <a:t>replicas,</a:t>
            </a:r>
            <a:r>
              <a:rPr lang="zh-CN" altLang="en-US" dirty="0"/>
              <a:t> </a:t>
            </a:r>
            <a:r>
              <a:rPr lang="en-US" altLang="zh-CN" dirty="0"/>
              <a:t>accounting</a:t>
            </a:r>
            <a:r>
              <a:rPr lang="zh-CN" altLang="en-US" dirty="0"/>
              <a:t> </a:t>
            </a:r>
            <a:r>
              <a:rPr lang="en-US" altLang="zh-CN" dirty="0"/>
              <a:t>data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/>
              <a:t>~670,000</a:t>
            </a:r>
            <a:r>
              <a:rPr lang="zh-CN" altLang="en-US" dirty="0"/>
              <a:t> </a:t>
            </a:r>
            <a:r>
              <a:rPr lang="en-US" altLang="zh-CN" dirty="0"/>
              <a:t>DIDs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zh-CN" dirty="0"/>
              <a:t>~1,600,000</a:t>
            </a:r>
            <a:r>
              <a:rPr lang="zh-CN" altLang="en-US" dirty="0"/>
              <a:t> </a:t>
            </a:r>
            <a:r>
              <a:rPr lang="en-US" altLang="zh-CN" dirty="0"/>
              <a:t>replicas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~500</a:t>
            </a:r>
            <a:r>
              <a:rPr lang="zh-CN" altLang="en-US" dirty="0"/>
              <a:t> </a:t>
            </a:r>
            <a:r>
              <a:rPr lang="en-US" altLang="zh-CN" dirty="0"/>
              <a:t>Mb</a:t>
            </a:r>
            <a:r>
              <a:rPr lang="zh-CN" altLang="en-US" dirty="0"/>
              <a:t> </a:t>
            </a:r>
            <a:r>
              <a:rPr lang="en-US" altLang="zh-CN" dirty="0"/>
              <a:t>per</a:t>
            </a:r>
            <a:r>
              <a:rPr lang="zh-CN" altLang="en-US" dirty="0"/>
              <a:t> </a:t>
            </a:r>
            <a:r>
              <a:rPr lang="en-US" altLang="zh-CN" dirty="0"/>
              <a:t>day,</a:t>
            </a:r>
            <a:r>
              <a:rPr lang="zh-CN" altLang="en-US" dirty="0"/>
              <a:t> </a:t>
            </a:r>
            <a:r>
              <a:rPr lang="en-US" altLang="zh-CN" dirty="0"/>
              <a:t>taking</a:t>
            </a:r>
            <a:r>
              <a:rPr lang="zh-CN" altLang="en-US" dirty="0"/>
              <a:t> </a:t>
            </a:r>
            <a:r>
              <a:rPr lang="en-US" altLang="zh-CN" dirty="0"/>
              <a:t>~20</a:t>
            </a:r>
            <a:r>
              <a:rPr lang="zh-CN" altLang="en-US" dirty="0"/>
              <a:t> </a:t>
            </a:r>
            <a:r>
              <a:rPr lang="en-US" altLang="zh-CN" dirty="0"/>
              <a:t>minutes</a:t>
            </a:r>
          </a:p>
        </p:txBody>
      </p:sp>
    </p:spTree>
    <p:extLst>
      <p:ext uri="{BB962C8B-B14F-4D97-AF65-F5344CB8AC3E}">
        <p14:creationId xmlns:p14="http://schemas.microsoft.com/office/powerpoint/2010/main" val="3133279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143CD-23C8-A447-B905-34143591F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83" y="103868"/>
            <a:ext cx="11495315" cy="905535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DUNE</a:t>
            </a:r>
            <a:r>
              <a:rPr lang="zh-CN" altLang="en-US" sz="3600" dirty="0"/>
              <a:t> </a:t>
            </a:r>
            <a:r>
              <a:rPr lang="en-US" altLang="zh-CN" sz="3600" dirty="0"/>
              <a:t>monitoring:</a:t>
            </a:r>
            <a:r>
              <a:rPr lang="zh-CN" altLang="en-US" sz="3600" dirty="0"/>
              <a:t> </a:t>
            </a:r>
            <a:r>
              <a:rPr lang="en-US" altLang="zh-CN" sz="3600" dirty="0"/>
              <a:t>internal</a:t>
            </a:r>
            <a:r>
              <a:rPr lang="zh-CN" altLang="en-US" sz="3600" dirty="0"/>
              <a:t> </a:t>
            </a:r>
            <a:r>
              <a:rPr lang="en-US" altLang="zh-CN" sz="3600" dirty="0"/>
              <a:t>metrics</a:t>
            </a:r>
            <a:r>
              <a:rPr lang="zh-CN" altLang="en-US" sz="3600" dirty="0"/>
              <a:t> 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87D9A-B4B5-F444-9083-7E7D1C392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83" y="1187532"/>
            <a:ext cx="11495315" cy="5308271"/>
          </a:xfrm>
        </p:spPr>
        <p:txBody>
          <a:bodyPr/>
          <a:lstStyle/>
          <a:p>
            <a:endParaRPr lang="en-GB" altLang="zh-CN" dirty="0"/>
          </a:p>
          <a:p>
            <a:endParaRPr lang="en-GB" altLang="zh-C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C67606-A046-634A-858D-1F39A16FC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396" y="1454820"/>
            <a:ext cx="10101943" cy="4773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745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143CD-23C8-A447-B905-34143591F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83" y="103868"/>
            <a:ext cx="11495315" cy="905535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DUNE</a:t>
            </a:r>
            <a:r>
              <a:rPr lang="zh-CN" altLang="en-US" sz="3600" dirty="0"/>
              <a:t> </a:t>
            </a:r>
            <a:r>
              <a:rPr lang="en-US" altLang="zh-CN" sz="3600" dirty="0"/>
              <a:t>monitoring:</a:t>
            </a:r>
            <a:r>
              <a:rPr lang="zh-CN" altLang="en-US" sz="3600" dirty="0"/>
              <a:t> </a:t>
            </a:r>
            <a:r>
              <a:rPr lang="en-US" altLang="zh-CN" sz="3600" dirty="0"/>
              <a:t>data</a:t>
            </a:r>
            <a:r>
              <a:rPr lang="zh-CN" altLang="en-US" sz="3600" dirty="0"/>
              <a:t> </a:t>
            </a:r>
            <a:r>
              <a:rPr lang="en-US" altLang="zh-CN" sz="3600" dirty="0"/>
              <a:t>transferring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287D9A-B4B5-F444-9083-7E7D1C392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383" y="1187532"/>
            <a:ext cx="11495315" cy="5308271"/>
          </a:xfrm>
        </p:spPr>
        <p:txBody>
          <a:bodyPr/>
          <a:lstStyle/>
          <a:p>
            <a:endParaRPr lang="en-GB" altLang="zh-CN" dirty="0"/>
          </a:p>
          <a:p>
            <a:endParaRPr lang="en-GB" altLang="zh-C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43B79E-A1C9-3248-925D-24FBC4E38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383" y="1187532"/>
            <a:ext cx="5981073" cy="27269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82FC8B-9D54-9C4B-B319-F9748F268C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383" y="4059911"/>
            <a:ext cx="6776852" cy="25799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20A994-E7DC-3642-B771-827C8F9732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4030" y="1543790"/>
            <a:ext cx="8343374" cy="438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8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8492</TotalTime>
  <Words>477</Words>
  <Application>Microsoft Macintosh PowerPoint</Application>
  <PresentationFormat>Widescreen</PresentationFormat>
  <Paragraphs>123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等线</vt:lpstr>
      <vt:lpstr>等线 Light</vt:lpstr>
      <vt:lpstr>Arial</vt:lpstr>
      <vt:lpstr>Calibri</vt:lpstr>
      <vt:lpstr>Calibri Light</vt:lpstr>
      <vt:lpstr>Office Theme</vt:lpstr>
      <vt:lpstr>Monitoring of RUCIO</vt:lpstr>
      <vt:lpstr>RUCIO monitoring</vt:lpstr>
      <vt:lpstr>Internal system health metrics</vt:lpstr>
      <vt:lpstr>Data transferring / deletion events</vt:lpstr>
      <vt:lpstr>Data location/ Accounting/ Client trace</vt:lpstr>
      <vt:lpstr>DUNE monitoring</vt:lpstr>
      <vt:lpstr>DUNE monitoring</vt:lpstr>
      <vt:lpstr>DUNE monitoring: internal metrics </vt:lpstr>
      <vt:lpstr>DUNE monitoring: data transferring</vt:lpstr>
      <vt:lpstr>DUNE monitoring: data locality</vt:lpstr>
      <vt:lpstr>Documentation</vt:lpstr>
      <vt:lpstr>Thanks  Q &amp; A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Monitoring of RUCIO (and XCache) </dc:title>
  <dc:creator>Microsoft Office User</dc:creator>
  <cp:lastModifiedBy>Microsoft Office User</cp:lastModifiedBy>
  <cp:revision>81</cp:revision>
  <cp:lastPrinted>2019-08-30T06:18:06Z</cp:lastPrinted>
  <dcterms:created xsi:type="dcterms:W3CDTF">2019-08-21T13:22:51Z</dcterms:created>
  <dcterms:modified xsi:type="dcterms:W3CDTF">2019-09-17T07:48:11Z</dcterms:modified>
</cp:coreProperties>
</file>