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6"/>
  </p:notesMasterIdLst>
  <p:sldIdLst>
    <p:sldId id="256" r:id="rId3"/>
    <p:sldId id="346" r:id="rId4"/>
    <p:sldId id="348" r:id="rId5"/>
    <p:sldId id="357" r:id="rId6"/>
    <p:sldId id="316" r:id="rId7"/>
    <p:sldId id="329" r:id="rId8"/>
    <p:sldId id="331" r:id="rId9"/>
    <p:sldId id="339" r:id="rId10"/>
    <p:sldId id="340" r:id="rId11"/>
    <p:sldId id="313" r:id="rId12"/>
    <p:sldId id="349" r:id="rId13"/>
    <p:sldId id="338" r:id="rId14"/>
    <p:sldId id="344" r:id="rId15"/>
    <p:sldId id="352" r:id="rId16"/>
    <p:sldId id="347" r:id="rId17"/>
    <p:sldId id="351" r:id="rId18"/>
    <p:sldId id="356" r:id="rId19"/>
    <p:sldId id="353" r:id="rId20"/>
    <p:sldId id="355" r:id="rId21"/>
    <p:sldId id="354" r:id="rId22"/>
    <p:sldId id="335" r:id="rId23"/>
    <p:sldId id="350" r:id="rId24"/>
    <p:sldId id="34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72B7"/>
    <a:srgbClr val="322D27"/>
    <a:srgbClr val="009AEE"/>
    <a:srgbClr val="44C1C1"/>
    <a:srgbClr val="0071C0"/>
    <a:srgbClr val="74C0F4"/>
    <a:srgbClr val="0E6DAE"/>
    <a:srgbClr val="00578F"/>
    <a:srgbClr val="37A1C7"/>
    <a:srgbClr val="5DB6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89"/>
    <p:restoredTop sz="91483" autoAdjust="0"/>
  </p:normalViewPr>
  <p:slideViewPr>
    <p:cSldViewPr showGuides="1">
      <p:cViewPr>
        <p:scale>
          <a:sx n="108" d="100"/>
          <a:sy n="108" d="100"/>
        </p:scale>
        <p:origin x="-1456" y="-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6"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247"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&lt;header&gt;</a:t>
            </a:r>
          </a:p>
        </p:txBody>
      </p:sp>
      <p:sp>
        <p:nvSpPr>
          <p:cNvPr id="248"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&lt;date/time&gt;</a:t>
            </a:r>
          </a:p>
        </p:txBody>
      </p:sp>
      <p:sp>
        <p:nvSpPr>
          <p:cNvPr id="249"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&lt;footer&gt;</a:t>
            </a:r>
          </a:p>
        </p:txBody>
      </p:sp>
      <p:sp>
        <p:nvSpPr>
          <p:cNvPr id="250" name="PlaceHolder 5"/>
          <p:cNvSpPr>
            <a:spLocks noGrp="1"/>
          </p:cNvSpPr>
          <p:nvPr>
            <p:ph type="sldNum"/>
          </p:nvPr>
        </p:nvSpPr>
        <p:spPr>
          <a:xfrm>
            <a:off x="4399200" y="9555480"/>
            <a:ext cx="3372840" cy="502560"/>
          </a:xfrm>
          <a:prstGeom prst="rect">
            <a:avLst/>
          </a:prstGeom>
        </p:spPr>
        <p:txBody>
          <a:bodyPr lIns="0" tIns="0" rIns="0" bIns="0" anchor="b"/>
          <a:lstStyle/>
          <a:p>
            <a:pPr algn="r"/>
            <a:fld id="{9891E2FD-85DA-4769-B8B8-A3B3C29E83FC}"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115648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PlaceHolder 1"/>
          <p:cNvSpPr>
            <a:spLocks noGrp="1"/>
          </p:cNvSpPr>
          <p:nvPr>
            <p:ph type="body"/>
          </p:nvPr>
        </p:nvSpPr>
        <p:spPr>
          <a:xfrm>
            <a:off x="685800" y="4343400"/>
            <a:ext cx="5486040" cy="4114440"/>
          </a:xfrm>
          <a:prstGeom prst="rect">
            <a:avLst/>
          </a:prstGeom>
        </p:spPr>
        <p:txBody>
          <a:bodyPr/>
          <a:lstStyle/>
          <a:p>
            <a:r>
              <a:rPr lang="en-US" sz="2000" b="0" strike="noStrike" spc="-1" dirty="0" smtClean="0">
                <a:solidFill>
                  <a:srgbClr val="000000"/>
                </a:solidFill>
                <a:uFill>
                  <a:solidFill>
                    <a:srgbClr val="FFFFFF"/>
                  </a:solidFill>
                </a:uFill>
                <a:latin typeface="Arial"/>
              </a:rPr>
              <a:t>Good</a:t>
            </a:r>
            <a:r>
              <a:rPr lang="en-US" sz="2000" b="0" strike="noStrike" spc="-1" baseline="0" dirty="0" smtClean="0">
                <a:solidFill>
                  <a:srgbClr val="000000"/>
                </a:solidFill>
                <a:uFill>
                  <a:solidFill>
                    <a:srgbClr val="FFFFFF"/>
                  </a:solidFill>
                </a:uFill>
                <a:latin typeface="Arial"/>
              </a:rPr>
              <a:t> morning,</a:t>
            </a:r>
          </a:p>
          <a:p>
            <a:r>
              <a:rPr lang="en-US" sz="2000" b="0" strike="noStrike" spc="-1" baseline="0" dirty="0" smtClean="0">
                <a:solidFill>
                  <a:srgbClr val="000000"/>
                </a:solidFill>
                <a:uFill>
                  <a:solidFill>
                    <a:srgbClr val="FFFFFF"/>
                  </a:solidFill>
                </a:uFill>
                <a:latin typeface="Arial"/>
              </a:rPr>
              <a:t>thank you for the opportunity to present on behalf of the team the results of the Beam-beam long-range in LHC</a:t>
            </a:r>
            <a:endParaRPr lang="en-US" sz="2000" b="0" strike="noStrike" spc="-1" dirty="0">
              <a:solidFill>
                <a:srgbClr val="000000"/>
              </a:solidFill>
              <a:uFill>
                <a:solidFill>
                  <a:srgbClr val="FFFFFF"/>
                </a:solidFill>
              </a:uFill>
              <a:latin typeface="Arial"/>
            </a:endParaRPr>
          </a:p>
        </p:txBody>
      </p:sp>
      <p:sp>
        <p:nvSpPr>
          <p:cNvPr id="558" name="TextShape 2"/>
          <p:cNvSpPr txBox="1"/>
          <p:nvPr/>
        </p:nvSpPr>
        <p:spPr>
          <a:xfrm>
            <a:off x="3884760" y="8685360"/>
            <a:ext cx="2971440" cy="456840"/>
          </a:xfrm>
          <a:prstGeom prst="rect">
            <a:avLst/>
          </a:prstGeom>
          <a:noFill/>
          <a:ln>
            <a:noFill/>
          </a:ln>
        </p:spPr>
        <p:txBody>
          <a:bodyPr anchor="b"/>
          <a:lstStyle/>
          <a:p>
            <a:pPr algn="r">
              <a:lnSpc>
                <a:spcPct val="100000"/>
              </a:lnSpc>
            </a:pPr>
            <a:fld id="{F9E9AE9E-CCA6-4AD9-828C-71B11251942A}" type="slidenum">
              <a:rPr lang="en-US" sz="1200" b="0" strike="noStrike" spc="-1">
                <a:solidFill>
                  <a:srgbClr val="000000"/>
                </a:solidFill>
                <a:uFill>
                  <a:solidFill>
                    <a:srgbClr val="FFFFFF"/>
                  </a:solidFill>
                </a:uFill>
                <a:latin typeface="+mn-lt"/>
                <a:ea typeface="+mn-ea"/>
              </a:rPr>
              <a:t>1</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924548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bwMode="auto">
          <a:noFill/>
          <a:ln>
            <a:solidFill>
              <a:srgbClr val="000000"/>
            </a:solidFill>
            <a:miter lim="800000"/>
            <a:headEnd/>
            <a:tailEnd/>
          </a:ln>
        </p:spPr>
      </p:sp>
      <p:sp>
        <p:nvSpPr>
          <p:cNvPr id="112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dirty="0" smtClean="0"/>
          </a:p>
        </p:txBody>
      </p:sp>
      <p:sp>
        <p:nvSpPr>
          <p:cNvPr id="4" name="Slide Number Placeholder 3"/>
          <p:cNvSpPr>
            <a:spLocks noGrp="1"/>
          </p:cNvSpPr>
          <p:nvPr>
            <p:ph type="sldNum" sz="quarter" idx="5"/>
          </p:nvPr>
        </p:nvSpPr>
        <p:spPr/>
        <p:txBody>
          <a:bodyPr/>
          <a:lstStyle/>
          <a:p>
            <a:pPr>
              <a:defRPr/>
            </a:pPr>
            <a:fld id="{B246D209-EE5F-42D2-A69D-069CF2857F7A}" type="slidenum">
              <a:rPr lang="en-US" smtClean="0"/>
              <a:pPr>
                <a:defRPr/>
              </a:pPr>
              <a:t>8</a:t>
            </a:fld>
            <a:endParaRPr lang="en-US" dirty="0"/>
          </a:p>
        </p:txBody>
      </p:sp>
    </p:spTree>
    <p:extLst>
      <p:ext uri="{BB962C8B-B14F-4D97-AF65-F5344CB8AC3E}">
        <p14:creationId xmlns:p14="http://schemas.microsoft.com/office/powerpoint/2010/main" val="3861120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bwMode="auto">
          <a:noFill/>
          <a:ln>
            <a:solidFill>
              <a:srgbClr val="000000"/>
            </a:solidFill>
            <a:miter lim="800000"/>
            <a:headEnd/>
            <a:tailEnd/>
          </a:ln>
        </p:spPr>
      </p:sp>
      <p:sp>
        <p:nvSpPr>
          <p:cNvPr id="112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GB" dirty="0" smtClean="0"/>
          </a:p>
        </p:txBody>
      </p:sp>
      <p:sp>
        <p:nvSpPr>
          <p:cNvPr id="4" name="Slide Number Placeholder 3"/>
          <p:cNvSpPr>
            <a:spLocks noGrp="1"/>
          </p:cNvSpPr>
          <p:nvPr>
            <p:ph type="sldNum" sz="quarter" idx="5"/>
          </p:nvPr>
        </p:nvSpPr>
        <p:spPr/>
        <p:txBody>
          <a:bodyPr/>
          <a:lstStyle/>
          <a:p>
            <a:pPr>
              <a:defRPr/>
            </a:pPr>
            <a:fld id="{B246D209-EE5F-42D2-A69D-069CF2857F7A}" type="slidenum">
              <a:rPr lang="en-US" smtClean="0"/>
              <a:pPr>
                <a:defRPr/>
              </a:pPr>
              <a:t>9</a:t>
            </a:fld>
            <a:endParaRPr lang="en-US" dirty="0"/>
          </a:p>
        </p:txBody>
      </p:sp>
    </p:spTree>
    <p:extLst>
      <p:ext uri="{BB962C8B-B14F-4D97-AF65-F5344CB8AC3E}">
        <p14:creationId xmlns:p14="http://schemas.microsoft.com/office/powerpoint/2010/main" val="2103159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r>
              <a:rPr lang="en-US" sz="2000" b="0" strike="noStrike" spc="-1" dirty="0" smtClean="0">
                <a:solidFill>
                  <a:srgbClr val="000000"/>
                </a:solidFill>
                <a:uFill>
                  <a:solidFill>
                    <a:srgbClr val="FFFFFF"/>
                  </a:solidFill>
                </a:uFill>
                <a:latin typeface="Arial"/>
              </a:rPr>
              <a:t>The</a:t>
            </a:r>
            <a:r>
              <a:rPr lang="en-US" sz="2000" b="0" strike="noStrike" spc="-1" baseline="0" dirty="0" smtClean="0">
                <a:solidFill>
                  <a:srgbClr val="000000"/>
                </a:solidFill>
                <a:uFill>
                  <a:solidFill>
                    <a:srgbClr val="FFFFFF"/>
                  </a:solidFill>
                </a:uFill>
                <a:latin typeface="Arial"/>
              </a:rPr>
              <a:t> wire-beam distance has to be of the order of few mm. </a:t>
            </a:r>
            <a:endParaRPr lang="en-US" sz="2000" b="0" strike="noStrike" spc="-1" dirty="0">
              <a:solidFill>
                <a:srgbClr val="000000"/>
              </a:solidFill>
              <a:uFill>
                <a:solidFill>
                  <a:srgbClr val="FFFFFF"/>
                </a:solidFill>
              </a:uFill>
              <a:latin typeface="Aria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10</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700884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11</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438235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1306715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3541792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18</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5797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r>
              <a:rPr lang="en-US" sz="2000" b="0" strike="noStrike" spc="-1" dirty="0" smtClean="0">
                <a:solidFill>
                  <a:srgbClr val="000000"/>
                </a:solidFill>
                <a:uFill>
                  <a:solidFill>
                    <a:srgbClr val="FFFFFF"/>
                  </a:solidFill>
                </a:uFill>
                <a:latin typeface="Arial"/>
              </a:rPr>
              <a:t>The</a:t>
            </a:r>
            <a:r>
              <a:rPr lang="en-US" sz="2000" b="0" strike="noStrike" spc="-1" baseline="0" dirty="0" smtClean="0">
                <a:solidFill>
                  <a:srgbClr val="000000"/>
                </a:solidFill>
                <a:uFill>
                  <a:solidFill>
                    <a:srgbClr val="FFFFFF"/>
                  </a:solidFill>
                </a:uFill>
                <a:latin typeface="Arial"/>
              </a:rPr>
              <a:t> wire-beam distance has to be of the order of few mm. </a:t>
            </a:r>
            <a:endParaRPr lang="en-US" sz="2000" b="0" strike="noStrike" spc="-1" dirty="0">
              <a:solidFill>
                <a:srgbClr val="000000"/>
              </a:solidFill>
              <a:uFill>
                <a:solidFill>
                  <a:srgbClr val="FFFFFF"/>
                </a:solidFill>
              </a:uFill>
              <a:latin typeface="Aria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23</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679334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612000" y="12193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8" name="PlaceHolder 3"/>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30"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1"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2"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3" name="PlaceHolder 5"/>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35" name="PlaceHolder 2"/>
          <p:cNvSpPr>
            <a:spLocks noGrp="1"/>
          </p:cNvSpPr>
          <p:nvPr>
            <p:ph type="body"/>
          </p:nvPr>
        </p:nvSpPr>
        <p:spPr>
          <a:xfrm>
            <a:off x="61200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6" name="PlaceHolder 3"/>
          <p:cNvSpPr>
            <a:spLocks noGrp="1"/>
          </p:cNvSpPr>
          <p:nvPr>
            <p:ph type="body"/>
          </p:nvPr>
        </p:nvSpPr>
        <p:spPr>
          <a:xfrm>
            <a:off x="328968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7" name="PlaceHolder 4"/>
          <p:cNvSpPr>
            <a:spLocks noGrp="1"/>
          </p:cNvSpPr>
          <p:nvPr>
            <p:ph type="body"/>
          </p:nvPr>
        </p:nvSpPr>
        <p:spPr>
          <a:xfrm>
            <a:off x="596736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8" name="PlaceHolder 5"/>
          <p:cNvSpPr>
            <a:spLocks noGrp="1"/>
          </p:cNvSpPr>
          <p:nvPr>
            <p:ph type="body"/>
          </p:nvPr>
        </p:nvSpPr>
        <p:spPr>
          <a:xfrm>
            <a:off x="596736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39" name="PlaceHolder 6"/>
          <p:cNvSpPr>
            <a:spLocks noGrp="1"/>
          </p:cNvSpPr>
          <p:nvPr>
            <p:ph type="body"/>
          </p:nvPr>
        </p:nvSpPr>
        <p:spPr>
          <a:xfrm>
            <a:off x="328968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40" name="PlaceHolder 7"/>
          <p:cNvSpPr>
            <a:spLocks noGrp="1"/>
          </p:cNvSpPr>
          <p:nvPr>
            <p:ph type="body"/>
          </p:nvPr>
        </p:nvSpPr>
        <p:spPr>
          <a:xfrm>
            <a:off x="61200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46" name="PlaceHolder 2"/>
          <p:cNvSpPr>
            <a:spLocks noGrp="1"/>
          </p:cNvSpPr>
          <p:nvPr>
            <p:ph type="subTitle"/>
          </p:nvPr>
        </p:nvSpPr>
        <p:spPr>
          <a:xfrm>
            <a:off x="612000" y="1219320"/>
            <a:ext cx="7919640" cy="4906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48" name="PlaceHolder 2"/>
          <p:cNvSpPr>
            <a:spLocks noGrp="1"/>
          </p:cNvSpPr>
          <p:nvPr>
            <p:ph type="body"/>
          </p:nvPr>
        </p:nvSpPr>
        <p:spPr>
          <a:xfrm>
            <a:off x="612000" y="1219320"/>
            <a:ext cx="791964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50"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51" name="PlaceHolder 3"/>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612000" y="180000"/>
            <a:ext cx="7919640" cy="33372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55"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56" name="PlaceHolder 3"/>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57" name="PlaceHolder 4"/>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6" name="PlaceHolder 2"/>
          <p:cNvSpPr>
            <a:spLocks noGrp="1"/>
          </p:cNvSpPr>
          <p:nvPr>
            <p:ph type="subTitle"/>
          </p:nvPr>
        </p:nvSpPr>
        <p:spPr>
          <a:xfrm>
            <a:off x="612000" y="1219320"/>
            <a:ext cx="7919640" cy="4906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59"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0"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1"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63"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4"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5" name="PlaceHolder 4"/>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67" name="PlaceHolder 2"/>
          <p:cNvSpPr>
            <a:spLocks noGrp="1"/>
          </p:cNvSpPr>
          <p:nvPr>
            <p:ph type="body"/>
          </p:nvPr>
        </p:nvSpPr>
        <p:spPr>
          <a:xfrm>
            <a:off x="612000" y="12193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68" name="PlaceHolder 3"/>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70"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1"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2"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3" name="PlaceHolder 5"/>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75" name="PlaceHolder 2"/>
          <p:cNvSpPr>
            <a:spLocks noGrp="1"/>
          </p:cNvSpPr>
          <p:nvPr>
            <p:ph type="body"/>
          </p:nvPr>
        </p:nvSpPr>
        <p:spPr>
          <a:xfrm>
            <a:off x="61200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6" name="PlaceHolder 3"/>
          <p:cNvSpPr>
            <a:spLocks noGrp="1"/>
          </p:cNvSpPr>
          <p:nvPr>
            <p:ph type="body"/>
          </p:nvPr>
        </p:nvSpPr>
        <p:spPr>
          <a:xfrm>
            <a:off x="328968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7" name="PlaceHolder 4"/>
          <p:cNvSpPr>
            <a:spLocks noGrp="1"/>
          </p:cNvSpPr>
          <p:nvPr>
            <p:ph type="body"/>
          </p:nvPr>
        </p:nvSpPr>
        <p:spPr>
          <a:xfrm>
            <a:off x="5967360" y="12193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8" name="PlaceHolder 5"/>
          <p:cNvSpPr>
            <a:spLocks noGrp="1"/>
          </p:cNvSpPr>
          <p:nvPr>
            <p:ph type="body"/>
          </p:nvPr>
        </p:nvSpPr>
        <p:spPr>
          <a:xfrm>
            <a:off x="596736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79" name="PlaceHolder 6"/>
          <p:cNvSpPr>
            <a:spLocks noGrp="1"/>
          </p:cNvSpPr>
          <p:nvPr>
            <p:ph type="body"/>
          </p:nvPr>
        </p:nvSpPr>
        <p:spPr>
          <a:xfrm>
            <a:off x="328968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80" name="PlaceHolder 7"/>
          <p:cNvSpPr>
            <a:spLocks noGrp="1"/>
          </p:cNvSpPr>
          <p:nvPr>
            <p:ph type="body"/>
          </p:nvPr>
        </p:nvSpPr>
        <p:spPr>
          <a:xfrm>
            <a:off x="612000" y="3782520"/>
            <a:ext cx="254988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Slide Number Placeholder 2"/>
          <p:cNvSpPr>
            <a:spLocks noGrp="1"/>
          </p:cNvSpPr>
          <p:nvPr>
            <p:ph type="sldNum" idx="11"/>
          </p:nvPr>
        </p:nvSpPr>
        <p:spPr/>
        <p:txBody>
          <a:bodyPr/>
          <a:lstStyle>
            <a:lvl1pPr>
              <a:defRPr/>
            </a:lvl1pPr>
          </a:lstStyle>
          <a:p>
            <a:fld id="{38C331FB-1204-45F7-AF99-0247136FFECC}" type="slidenum">
              <a:rPr lang="en-US" altLang="x-none"/>
              <a:pPr/>
              <a:t>‹#›</a:t>
            </a:fld>
            <a:endParaRPr lang="en-US" altLang="x-none" dirty="0"/>
          </a:p>
        </p:txBody>
      </p:sp>
      <p:sp>
        <p:nvSpPr>
          <p:cNvPr id="5" name="Content Placeholder 2"/>
          <p:cNvSpPr>
            <a:spLocks noGrp="1"/>
          </p:cNvSpPr>
          <p:nvPr>
            <p:ph sz="half" idx="1"/>
          </p:nvPr>
        </p:nvSpPr>
        <p:spPr>
          <a:xfrm>
            <a:off x="395536" y="1204912"/>
            <a:ext cx="8291264" cy="4967288"/>
          </a:xfrm>
        </p:spPr>
        <p:txBody>
          <a:bodyPr/>
          <a:lstStyle>
            <a:lvl1pPr marL="342900" indent="-342900">
              <a:buClr>
                <a:schemeClr val="accent6"/>
              </a:buClr>
              <a:buSzPct val="160000"/>
              <a:buFont typeface="Wingdings" panose="05000000000000000000" pitchFamily="2" charset="2"/>
              <a:buChar char="§"/>
              <a:defRPr sz="2400" b="0">
                <a:solidFill>
                  <a:srgbClr val="0B578C"/>
                </a:solidFill>
                <a:latin typeface="+mj-lt"/>
                <a:cs typeface="Calibri" pitchFamily="34" charset="0"/>
              </a:defRPr>
            </a:lvl1pPr>
            <a:lvl2pPr marL="800100" indent="-342900">
              <a:buClr>
                <a:schemeClr val="accent6"/>
              </a:buClr>
              <a:buFont typeface="Wingdings" panose="05000000000000000000" pitchFamily="2" charset="2"/>
              <a:buChar char="§"/>
              <a:defRPr sz="2000">
                <a:solidFill>
                  <a:srgbClr val="338CB7"/>
                </a:solidFill>
                <a:latin typeface="+mj-lt"/>
                <a:cs typeface="Calibri" pitchFamily="34" charset="0"/>
              </a:defRPr>
            </a:lvl2pPr>
            <a:lvl3pPr marL="1257300" indent="-342900">
              <a:buClr>
                <a:schemeClr val="accent6"/>
              </a:buClr>
              <a:buFont typeface="Wingdings" panose="05000000000000000000" pitchFamily="2" charset="2"/>
              <a:buChar char="§"/>
              <a:defRPr sz="2000">
                <a:solidFill>
                  <a:srgbClr val="5EB5D2"/>
                </a:solidFill>
                <a:latin typeface="+mj-lt"/>
                <a:cs typeface="Calibri" pitchFamily="34" charset="0"/>
              </a:defRPr>
            </a:lvl3pPr>
            <a:lvl4pPr marL="1657350" indent="-285750">
              <a:buClr>
                <a:schemeClr val="accent6"/>
              </a:buClr>
              <a:buFont typeface="Wingdings" panose="05000000000000000000" pitchFamily="2" charset="2"/>
              <a:buChar char="§"/>
              <a:defRPr sz="1600">
                <a:solidFill>
                  <a:schemeClr val="bg1">
                    <a:lumMod val="65000"/>
                  </a:schemeClr>
                </a:solidFill>
                <a:latin typeface="+mj-lt"/>
                <a:cs typeface="Calibri" pitchFamily="34" charset="0"/>
              </a:defRPr>
            </a:lvl4pPr>
            <a:lvl5pPr marL="2114550" indent="-285750">
              <a:buClr>
                <a:schemeClr val="accent6"/>
              </a:buClr>
              <a:buFont typeface="Wingdings" panose="05000000000000000000" pitchFamily="2" charset="2"/>
              <a:buChar char="§"/>
              <a:defRPr sz="1600">
                <a:solidFill>
                  <a:schemeClr val="bg1">
                    <a:lumMod val="65000"/>
                  </a:schemeClr>
                </a:solidFill>
                <a:latin typeface="+mj-lt"/>
                <a:cs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22353732"/>
      </p:ext>
    </p:extLst>
  </p:cSld>
  <p:clrMapOvr>
    <a:masterClrMapping/>
  </p:clrMapOvr>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est page">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551280" y="6408011"/>
            <a:ext cx="2133600" cy="213483"/>
          </a:xfrm>
          <a:prstGeom prst="rect">
            <a:avLst/>
          </a:prstGeom>
        </p:spPr>
        <p:txBody>
          <a:bodyPr vert="horz" lIns="91440" tIns="45720" rIns="91440" bIns="45720" rtlCol="0" anchor="ctr"/>
          <a:lstStyle>
            <a:lvl1pPr algn="l">
              <a:defRPr sz="1108" b="0">
                <a:solidFill>
                  <a:schemeClr val="tx1">
                    <a:lumMod val="50000"/>
                    <a:lumOff val="50000"/>
                  </a:schemeClr>
                </a:solidFill>
                <a:latin typeface="+mn-lt"/>
                <a:cs typeface="Rage Italic" pitchFamily="66" charset="0"/>
              </a:defRPr>
            </a:lvl1pPr>
          </a:lstStyle>
          <a:p>
            <a:r>
              <a:rPr lang="en-US" dirty="0" smtClean="0"/>
              <a:t>11 April 2016</a:t>
            </a:r>
            <a:endParaRPr lang="en-US" dirty="0"/>
          </a:p>
        </p:txBody>
      </p:sp>
      <p:sp>
        <p:nvSpPr>
          <p:cNvPr id="5" name="Footer Placeholder 4"/>
          <p:cNvSpPr>
            <a:spLocks noGrp="1"/>
          </p:cNvSpPr>
          <p:nvPr>
            <p:ph type="ftr" sz="quarter" idx="3"/>
          </p:nvPr>
        </p:nvSpPr>
        <p:spPr>
          <a:xfrm>
            <a:off x="3190154" y="6408011"/>
            <a:ext cx="2895600" cy="213483"/>
          </a:xfrm>
          <a:prstGeom prst="rect">
            <a:avLst/>
          </a:prstGeom>
        </p:spPr>
        <p:txBody>
          <a:bodyPr vert="horz" lIns="91440" tIns="45720" rIns="91440" bIns="45720" rtlCol="0" anchor="ctr"/>
          <a:lstStyle>
            <a:lvl1pPr algn="ctr">
              <a:defRPr sz="1108" b="0">
                <a:solidFill>
                  <a:schemeClr val="tx1">
                    <a:lumMod val="50000"/>
                    <a:lumOff val="50000"/>
                  </a:schemeClr>
                </a:solidFill>
                <a:latin typeface="+mn-lt"/>
                <a:cs typeface="Rage Italic" pitchFamily="66" charset="0"/>
              </a:defRPr>
            </a:lvl1pPr>
          </a:lstStyle>
          <a:p>
            <a:r>
              <a:rPr lang="fr-FR" dirty="0" smtClean="0"/>
              <a:t>L. Gentini – CERN (EN-MME)</a:t>
            </a:r>
            <a:endParaRPr lang="en-US" dirty="0"/>
          </a:p>
        </p:txBody>
      </p:sp>
      <p:sp>
        <p:nvSpPr>
          <p:cNvPr id="6" name="Slide Number Placeholder 5"/>
          <p:cNvSpPr>
            <a:spLocks noGrp="1"/>
          </p:cNvSpPr>
          <p:nvPr>
            <p:ph type="sldNum" sz="quarter" idx="4"/>
          </p:nvPr>
        </p:nvSpPr>
        <p:spPr>
          <a:xfrm>
            <a:off x="6579692" y="6408011"/>
            <a:ext cx="2133600" cy="213483"/>
          </a:xfrm>
          <a:prstGeom prst="rect">
            <a:avLst/>
          </a:prstGeom>
        </p:spPr>
        <p:txBody>
          <a:bodyPr vert="horz" lIns="91440" tIns="45720" rIns="91440" bIns="45720" rtlCol="0" anchor="ctr"/>
          <a:lstStyle>
            <a:lvl1pPr algn="r">
              <a:defRPr sz="1108" b="0">
                <a:solidFill>
                  <a:schemeClr val="tx1">
                    <a:lumMod val="50000"/>
                    <a:lumOff val="50000"/>
                  </a:schemeClr>
                </a:solidFill>
                <a:latin typeface="+mn-lt"/>
                <a:cs typeface="Rage Italic" pitchFamily="66" charset="0"/>
              </a:defRPr>
            </a:lvl1pPr>
          </a:lstStyle>
          <a:p>
            <a:fld id="{AC5B1FEA-406A-7749-A5C3-DDCB5F67A4CE}" type="slidenum">
              <a:rPr lang="en-US" smtClean="0"/>
              <a:pPr/>
              <a:t>‹#›</a:t>
            </a:fld>
            <a:endParaRPr lang="en-US" dirty="0"/>
          </a:p>
        </p:txBody>
      </p:sp>
    </p:spTree>
    <p:extLst>
      <p:ext uri="{BB962C8B-B14F-4D97-AF65-F5344CB8AC3E}">
        <p14:creationId xmlns:p14="http://schemas.microsoft.com/office/powerpoint/2010/main" val="2064837813"/>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612000" y="1219320"/>
            <a:ext cx="791964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0"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1" name="PlaceHolder 3"/>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12000" y="180000"/>
            <a:ext cx="7919640" cy="33372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5"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6" name="PlaceHolder 3"/>
          <p:cNvSpPr>
            <a:spLocks noGrp="1"/>
          </p:cNvSpPr>
          <p:nvPr>
            <p:ph type="body"/>
          </p:nvPr>
        </p:nvSpPr>
        <p:spPr>
          <a:xfrm>
            <a:off x="61200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17" name="PlaceHolder 4"/>
          <p:cNvSpPr>
            <a:spLocks noGrp="1"/>
          </p:cNvSpPr>
          <p:nvPr>
            <p:ph type="body"/>
          </p:nvPr>
        </p:nvSpPr>
        <p:spPr>
          <a:xfrm>
            <a:off x="467028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612000" y="1219320"/>
            <a:ext cx="3864600" cy="490644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0"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1" name="PlaceHolder 4"/>
          <p:cNvSpPr>
            <a:spLocks noGrp="1"/>
          </p:cNvSpPr>
          <p:nvPr>
            <p:ph type="body"/>
          </p:nvPr>
        </p:nvSpPr>
        <p:spPr>
          <a:xfrm>
            <a:off x="4670280" y="37825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12000" y="180000"/>
            <a:ext cx="7919640" cy="719640"/>
          </a:xfrm>
          <a:prstGeom prst="rect">
            <a:avLst/>
          </a:prstGeom>
        </p:spPr>
        <p:txBody>
          <a:bodyPr lIns="0" tIns="0" rIns="0" bIns="0" anchor="ctr"/>
          <a:lstStyle/>
          <a:p>
            <a:endParaRPr lang="fr-FR" sz="1800" b="0" strike="noStrike" spc="-1">
              <a:solidFill>
                <a:srgbClr val="000000"/>
              </a:solidFill>
              <a:uFill>
                <a:solidFill>
                  <a:srgbClr val="FFFFFF"/>
                </a:solidFill>
              </a:uFill>
              <a:latin typeface="Arial"/>
            </a:endParaRPr>
          </a:p>
        </p:txBody>
      </p:sp>
      <p:sp>
        <p:nvSpPr>
          <p:cNvPr id="23" name="PlaceHolder 2"/>
          <p:cNvSpPr>
            <a:spLocks noGrp="1"/>
          </p:cNvSpPr>
          <p:nvPr>
            <p:ph type="body"/>
          </p:nvPr>
        </p:nvSpPr>
        <p:spPr>
          <a:xfrm>
            <a:off x="61200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4" name="PlaceHolder 3"/>
          <p:cNvSpPr>
            <a:spLocks noGrp="1"/>
          </p:cNvSpPr>
          <p:nvPr>
            <p:ph type="body"/>
          </p:nvPr>
        </p:nvSpPr>
        <p:spPr>
          <a:xfrm>
            <a:off x="4670280" y="1219320"/>
            <a:ext cx="386460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
        <p:nvSpPr>
          <p:cNvPr id="25" name="PlaceHolder 4"/>
          <p:cNvSpPr>
            <a:spLocks noGrp="1"/>
          </p:cNvSpPr>
          <p:nvPr>
            <p:ph type="body"/>
          </p:nvPr>
        </p:nvSpPr>
        <p:spPr>
          <a:xfrm>
            <a:off x="612000" y="3782520"/>
            <a:ext cx="7919640" cy="2340360"/>
          </a:xfrm>
          <a:prstGeom prst="rect">
            <a:avLst/>
          </a:prstGeom>
        </p:spPr>
        <p:txBody>
          <a:bodyPr lIns="0" tIns="0" rIns="0" bIns="0">
            <a:normAutofit/>
          </a:bodyPr>
          <a:lstStyle/>
          <a:p>
            <a:endParaRPr lang="fr-FR" sz="2800" b="0" strike="noStrike" spc="-1">
              <a:solidFill>
                <a:srgbClr val="5A5A5A"/>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slideLayout" Target="../slideLayouts/slideLayout26.xml"/><Relationship Id="rId15" Type="http://schemas.openxmlformats.org/officeDocument/2006/relationships/theme" Target="../theme/theme2.xml"/><Relationship Id="rId16" Type="http://schemas.openxmlformats.org/officeDocument/2006/relationships/image" Target="../media/image3.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371600" y="2819520"/>
            <a:ext cx="7199640" cy="1799640"/>
          </a:xfrm>
          <a:prstGeom prst="rect">
            <a:avLst/>
          </a:prstGeom>
        </p:spPr>
        <p:txBody>
          <a:bodyPr lIns="0" tIns="0" rIns="0" bIns="0" anchorCtr="1"/>
          <a:lstStyle/>
          <a:p>
            <a:pPr>
              <a:lnSpc>
                <a:spcPct val="100000"/>
              </a:lnSpc>
            </a:pPr>
            <a:r>
              <a:rPr lang="fr-FR" sz="2800" b="1" strike="noStrike" spc="-1">
                <a:solidFill>
                  <a:srgbClr val="5A5A5A"/>
                </a:solidFill>
                <a:uFill>
                  <a:solidFill>
                    <a:srgbClr val="FFFFFF"/>
                  </a:solidFill>
                </a:uFill>
                <a:latin typeface="Arial"/>
              </a:rPr>
              <a:t>Presentation title - line 1 - Arial 30pt - bold HiLumi dark grey - line 2</a:t>
            </a:r>
            <a:r>
              <a:t/>
            </a:r>
            <a:br/>
            <a:r>
              <a:rPr lang="fr-FR" sz="2800" b="1" strike="noStrike" spc="-1">
                <a:solidFill>
                  <a:srgbClr val="5A5A5A"/>
                </a:solidFill>
                <a:uFill>
                  <a:solidFill>
                    <a:srgbClr val="FFFFFF"/>
                  </a:solidFill>
                </a:uFill>
                <a:latin typeface="Arial"/>
              </a:rPr>
              <a:t>line 3</a:t>
            </a:r>
            <a:r>
              <a:t/>
            </a:r>
            <a:br/>
            <a:r>
              <a:rPr lang="fr-FR" sz="2800" b="1" strike="noStrike" spc="-1">
                <a:solidFill>
                  <a:srgbClr val="5A5A5A"/>
                </a:solidFill>
                <a:uFill>
                  <a:solidFill>
                    <a:srgbClr val="FFFFFF"/>
                  </a:solidFill>
                </a:uFill>
                <a:latin typeface="Arial"/>
              </a:rPr>
              <a:t>line 4   </a:t>
            </a:r>
            <a:endParaRPr lang="fr-FR" sz="2800" b="0" strike="noStrike" spc="-1">
              <a:solidFill>
                <a:srgbClr val="000000"/>
              </a:solidFill>
              <a:uFill>
                <a:solidFill>
                  <a:srgbClr val="FFFFFF"/>
                </a:solidFill>
              </a:uFill>
              <a:latin typeface="Arial"/>
            </a:endParaRPr>
          </a:p>
        </p:txBody>
      </p:sp>
      <p:sp>
        <p:nvSpPr>
          <p:cNvPr id="6" name="PlaceHolder 2"/>
          <p:cNvSpPr>
            <a:spLocks noGrp="1"/>
          </p:cNvSpPr>
          <p:nvPr>
            <p:ph type="ftr"/>
          </p:nvPr>
        </p:nvSpPr>
        <p:spPr>
          <a:xfrm>
            <a:off x="990720" y="6356520"/>
            <a:ext cx="6689520" cy="359640"/>
          </a:xfrm>
          <a:prstGeom prst="rect">
            <a:avLst/>
          </a:prstGeom>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2" name="PlaceHolder 3"/>
          <p:cNvSpPr>
            <a:spLocks noGrp="1"/>
          </p:cNvSpPr>
          <p:nvPr>
            <p:ph type="sldNum"/>
          </p:nvPr>
        </p:nvSpPr>
        <p:spPr>
          <a:xfrm>
            <a:off x="8686800" y="6356520"/>
            <a:ext cx="359640" cy="359640"/>
          </a:xfrm>
          <a:prstGeom prst="rect">
            <a:avLst/>
          </a:prstGeom>
        </p:spPr>
        <p:txBody>
          <a:bodyPr lIns="0" tIns="0" rIns="0" bIns="0" anchor="b"/>
          <a:lstStyle/>
          <a:p>
            <a:pPr algn="r">
              <a:lnSpc>
                <a:spcPct val="100000"/>
              </a:lnSpc>
            </a:pPr>
            <a:fld id="{00EEB594-C031-4C8B-9350-E6AF5ADFFFD9}" type="slidenum">
              <a:rPr lang="en-US" sz="1200" b="0" strike="noStrike" spc="-1">
                <a:solidFill>
                  <a:srgbClr val="64BCD9"/>
                </a:solidFill>
                <a:uFill>
                  <a:solidFill>
                    <a:srgbClr val="FFFFFF"/>
                  </a:solidFill>
                </a:uFill>
                <a:latin typeface="Arial"/>
              </a:rPr>
              <a:t>‹#›</a:t>
            </a:fld>
            <a:endParaRPr lang="en-US" sz="1200" b="0" strike="noStrike" spc="-1">
              <a:solidFill>
                <a:srgbClr val="000000"/>
              </a:solidFill>
              <a:uFill>
                <a:solidFill>
                  <a:srgbClr val="FFFFFF"/>
                </a:solidFill>
              </a:uFill>
              <a:latin typeface="Times New Roman"/>
            </a:endParaRPr>
          </a:p>
        </p:txBody>
      </p:sp>
      <p:pic>
        <p:nvPicPr>
          <p:cNvPr id="3" name="Image 11"/>
          <p:cNvPicPr/>
          <p:nvPr/>
        </p:nvPicPr>
        <p:blipFill>
          <a:blip r:embed="rId15"/>
          <a:stretch/>
        </p:blipFill>
        <p:spPr>
          <a:xfrm>
            <a:off x="1371600" y="673560"/>
            <a:ext cx="3785040" cy="1533960"/>
          </a:xfrm>
          <a:prstGeom prst="rect">
            <a:avLst/>
          </a:prstGeom>
          <a:ln>
            <a:noFill/>
          </a:ln>
        </p:spPr>
      </p:pic>
      <p:sp>
        <p:nvSpPr>
          <p:cNvPr id="4" name="PlaceHolder 4"/>
          <p:cNvSpPr>
            <a:spLocks noGrp="1"/>
          </p:cNvSpPr>
          <p:nvPr>
            <p:ph type="body"/>
          </p:nvPr>
        </p:nvSpPr>
        <p:spPr>
          <a:xfrm>
            <a:off x="1371600" y="5899320"/>
            <a:ext cx="6479640" cy="348840"/>
          </a:xfrm>
          <a:prstGeom prst="rect">
            <a:avLst/>
          </a:prstGeom>
        </p:spPr>
        <p:txBody>
          <a:bodyPr lIns="0" tIns="0" rIns="0" bIns="0">
            <a:normAutofit/>
          </a:bodyPr>
          <a:lstStyle/>
          <a:p>
            <a:pPr marL="343080" indent="-342720">
              <a:lnSpc>
                <a:spcPct val="100000"/>
              </a:lnSpc>
              <a:spcBef>
                <a:spcPts val="320"/>
              </a:spcBef>
            </a:pPr>
            <a:r>
              <a:rPr lang="fr-FR" sz="1600" b="0" strike="noStrike" spc="-1">
                <a:solidFill>
                  <a:srgbClr val="0093BE"/>
                </a:solidFill>
                <a:uFill>
                  <a:solidFill>
                    <a:srgbClr val="FFFFFF"/>
                  </a:solidFill>
                </a:uFill>
                <a:latin typeface="Arial"/>
              </a:rPr>
              <a:t>Conference - Location - Date</a:t>
            </a:r>
            <a:endParaRPr lang="fr-FR" sz="1600" b="0" strike="noStrike" spc="-1">
              <a:solidFill>
                <a:srgbClr val="5A5A5A"/>
              </a:solidFill>
              <a:uFill>
                <a:solidFill>
                  <a:srgbClr val="FFFFFF"/>
                </a:solidFill>
              </a:uFill>
              <a:latin typeface="Arial"/>
            </a:endParaRPr>
          </a:p>
          <a:p>
            <a:pPr marL="343080" indent="-342720">
              <a:lnSpc>
                <a:spcPct val="100000"/>
              </a:lnSpc>
              <a:spcBef>
                <a:spcPts val="320"/>
              </a:spcBef>
            </a:pPr>
            <a:endParaRPr lang="fr-FR" sz="1600" b="0" strike="noStrike" spc="-1">
              <a:solidFill>
                <a:srgbClr val="5A5A5A"/>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6"/>
          <a:stretch>
            <a:fillRect/>
          </a:stretch>
        </a:blip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612000" y="180000"/>
            <a:ext cx="7919640" cy="719640"/>
          </a:xfrm>
          <a:prstGeom prst="rect">
            <a:avLst/>
          </a:prstGeom>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Slide title – line 1 – Arial 30 pt – HiLumi blue</a:t>
            </a:r>
            <a:r>
              <a:t/>
            </a:r>
            <a:br/>
            <a:r>
              <a:rPr lang="fr-FR" sz="2800" b="1" strike="noStrike" spc="-1">
                <a:solidFill>
                  <a:srgbClr val="0093BE"/>
                </a:solidFill>
                <a:uFill>
                  <a:solidFill>
                    <a:srgbClr val="FFFFFF"/>
                  </a:solidFill>
                </a:uFill>
                <a:latin typeface="Arial"/>
              </a:rPr>
              <a:t>Slide title – line 2 – Arial 30 pt – HiLumi blue</a:t>
            </a:r>
            <a:endParaRPr lang="fr-FR" sz="2800" b="0" strike="noStrike" spc="-1">
              <a:solidFill>
                <a:srgbClr val="000000"/>
              </a:solidFill>
              <a:uFill>
                <a:solidFill>
                  <a:srgbClr val="FFFFFF"/>
                </a:solidFill>
              </a:uFill>
              <a:latin typeface="Arial"/>
            </a:endParaRPr>
          </a:p>
        </p:txBody>
      </p:sp>
      <p:sp>
        <p:nvSpPr>
          <p:cNvPr id="42" name="PlaceHolder 2"/>
          <p:cNvSpPr>
            <a:spLocks noGrp="1"/>
          </p:cNvSpPr>
          <p:nvPr>
            <p:ph type="body"/>
          </p:nvPr>
        </p:nvSpPr>
        <p:spPr>
          <a:xfrm>
            <a:off x="612000" y="1219320"/>
            <a:ext cx="7919640" cy="4906440"/>
          </a:xfrm>
          <a:prstGeom prst="rect">
            <a:avLst/>
          </a:prstGeom>
        </p:spPr>
        <p:txBody>
          <a:bodyPr lIns="0" tIns="0" rIns="0" bIns="0"/>
          <a:lstStyle/>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Click to modify Master text styles</a:t>
            </a:r>
          </a:p>
          <a:p>
            <a:pPr marL="743040" lvl="1" indent="-285480">
              <a:lnSpc>
                <a:spcPct val="100000"/>
              </a:lnSpc>
              <a:spcBef>
                <a:spcPts val="479"/>
              </a:spcBef>
              <a:buClr>
                <a:srgbClr val="FB963C"/>
              </a:buClr>
              <a:buFont typeface="Wingdings" charset="2"/>
              <a:buChar char=""/>
            </a:pPr>
            <a:r>
              <a:rPr lang="fr-FR" sz="2400" b="0" strike="noStrike" spc="-1">
                <a:solidFill>
                  <a:srgbClr val="5A5A5A"/>
                </a:solidFill>
                <a:uFill>
                  <a:solidFill>
                    <a:srgbClr val="FFFFFF"/>
                  </a:solidFill>
                </a:uFill>
                <a:latin typeface="Arial"/>
              </a:rPr>
              <a:t>Second level</a:t>
            </a:r>
          </a:p>
          <a:p>
            <a:pPr marL="1143000" lvl="2" indent="-228240">
              <a:lnSpc>
                <a:spcPct val="100000"/>
              </a:lnSpc>
              <a:spcBef>
                <a:spcPts val="400"/>
              </a:spcBef>
              <a:buClr>
                <a:srgbClr val="FB963C"/>
              </a:buClr>
              <a:buFont typeface="Wingdings" charset="2"/>
              <a:buChar char=""/>
            </a:pPr>
            <a:r>
              <a:rPr lang="fr-FR" sz="2000" b="0" strike="noStrike" spc="-1">
                <a:solidFill>
                  <a:srgbClr val="5A5A5A"/>
                </a:solidFill>
                <a:uFill>
                  <a:solidFill>
                    <a:srgbClr val="FFFFFF"/>
                  </a:solidFill>
                </a:uFill>
                <a:latin typeface="Arial"/>
              </a:rPr>
              <a:t>Third level</a:t>
            </a:r>
          </a:p>
          <a:p>
            <a:pPr marL="1600200" lvl="3" indent="-228240">
              <a:lnSpc>
                <a:spcPct val="100000"/>
              </a:lnSpc>
              <a:spcBef>
                <a:spcPts val="360"/>
              </a:spcBef>
              <a:buClr>
                <a:srgbClr val="FB963C"/>
              </a:buClr>
              <a:buFont typeface="Wingdings" charset="2"/>
              <a:buChar char=""/>
            </a:pPr>
            <a:r>
              <a:rPr lang="fr-FR" sz="1800" b="0" strike="noStrike" spc="-1">
                <a:solidFill>
                  <a:srgbClr val="5A5A5A"/>
                </a:solidFill>
                <a:uFill>
                  <a:solidFill>
                    <a:srgbClr val="FFFFFF"/>
                  </a:solidFill>
                </a:uFill>
                <a:latin typeface="Arial"/>
              </a:rPr>
              <a:t>Fourth level</a:t>
            </a:r>
          </a:p>
          <a:p>
            <a:pPr marL="2057400" lvl="4" indent="-228240">
              <a:lnSpc>
                <a:spcPct val="100000"/>
              </a:lnSpc>
              <a:spcBef>
                <a:spcPts val="320"/>
              </a:spcBef>
              <a:buClr>
                <a:srgbClr val="FB963C"/>
              </a:buClr>
              <a:buFont typeface="Wingdings" charset="2"/>
              <a:buChar char=""/>
            </a:pPr>
            <a:r>
              <a:rPr lang="fr-FR" sz="1600" b="0" strike="noStrike" spc="-1">
                <a:solidFill>
                  <a:srgbClr val="5A5A5A"/>
                </a:solidFill>
                <a:uFill>
                  <a:solidFill>
                    <a:srgbClr val="FFFFFF"/>
                  </a:solidFill>
                </a:uFill>
                <a:latin typeface="Arial"/>
              </a:rPr>
              <a:t>Fifth level</a:t>
            </a:r>
          </a:p>
        </p:txBody>
      </p:sp>
      <p:sp>
        <p:nvSpPr>
          <p:cNvPr id="43" name="PlaceHolder 3"/>
          <p:cNvSpPr>
            <a:spLocks noGrp="1"/>
          </p:cNvSpPr>
          <p:nvPr>
            <p:ph type="ftr"/>
          </p:nvPr>
        </p:nvSpPr>
        <p:spPr>
          <a:xfrm>
            <a:off x="1905120" y="6356520"/>
            <a:ext cx="6626520" cy="359640"/>
          </a:xfrm>
          <a:prstGeom prst="rect">
            <a:avLst/>
          </a:prstGeom>
        </p:spPr>
        <p:txBody>
          <a:bodyPr lIns="0" tIns="0" rIns="0" bIns="0" anchor="b"/>
          <a:lstStyle/>
          <a:p>
            <a:pPr algn="r">
              <a:lnSpc>
                <a:spcPct val="100000"/>
              </a:lnSpc>
            </a:pPr>
            <a:r>
              <a:rPr lang="en-US" sz="1200" b="0" strike="noStrike" spc="-1">
                <a:solidFill>
                  <a:srgbClr val="64BCD9"/>
                </a:solidFill>
                <a:uFill>
                  <a:solidFill>
                    <a:srgbClr val="FFFFFF"/>
                  </a:solidFill>
                </a:uFill>
                <a:latin typeface="Arial"/>
              </a:rPr>
              <a:t>First results from LLRB MD</a:t>
            </a:r>
            <a:endParaRPr lang="en-US" sz="1200" b="0" strike="noStrike" spc="-1">
              <a:solidFill>
                <a:srgbClr val="000000"/>
              </a:solidFill>
              <a:uFill>
                <a:solidFill>
                  <a:srgbClr val="FFFFFF"/>
                </a:solidFill>
              </a:uFill>
              <a:latin typeface="Times New Roman"/>
            </a:endParaRPr>
          </a:p>
        </p:txBody>
      </p:sp>
      <p:sp>
        <p:nvSpPr>
          <p:cNvPr id="44" name="PlaceHolder 4"/>
          <p:cNvSpPr>
            <a:spLocks noGrp="1"/>
          </p:cNvSpPr>
          <p:nvPr>
            <p:ph type="sldNum"/>
          </p:nvPr>
        </p:nvSpPr>
        <p:spPr>
          <a:xfrm>
            <a:off x="8686800" y="6356520"/>
            <a:ext cx="359640" cy="359640"/>
          </a:xfrm>
          <a:prstGeom prst="rect">
            <a:avLst/>
          </a:prstGeom>
        </p:spPr>
        <p:txBody>
          <a:bodyPr lIns="0" tIns="0" rIns="0" bIns="0" anchor="b"/>
          <a:lstStyle/>
          <a:p>
            <a:pPr algn="r">
              <a:lnSpc>
                <a:spcPct val="100000"/>
              </a:lnSpc>
            </a:pPr>
            <a:fld id="{D4FBA5A0-4EFB-4E3D-A440-05DB51939E90}" type="slidenum">
              <a:rPr lang="en-US" sz="1200" b="0" strike="noStrike" spc="-1">
                <a:solidFill>
                  <a:srgbClr val="64BCD9"/>
                </a:solidFill>
                <a:uFill>
                  <a:solidFill>
                    <a:srgbClr val="FFFFFF"/>
                  </a:solidFill>
                </a:uFill>
                <a:latin typeface="Arial"/>
              </a:rPr>
              <a:t>‹#›</a:t>
            </a:fld>
            <a:endParaRPr lang="en-US" sz="12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726" r:id="rId13"/>
    <p:sldLayoutId id="2147483727" r:id="rId14"/>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tiff"/><Relationship Id="rId5" Type="http://schemas.openxmlformats.org/officeDocument/2006/relationships/image" Target="../media/image18.jpeg"/><Relationship Id="rId6" Type="http://schemas.openxmlformats.org/officeDocument/2006/relationships/image" Target="../media/image19.png"/><Relationship Id="rId7" Type="http://schemas.openxmlformats.org/officeDocument/2006/relationships/image" Target="../media/image20.jpeg"/><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png"/><Relationship Id="rId5" Type="http://schemas.openxmlformats.org/officeDocument/2006/relationships/image" Target="../media/image25.jpeg"/><Relationship Id="rId6" Type="http://schemas.openxmlformats.org/officeDocument/2006/relationships/image" Target="../media/image26.jpeg"/><Relationship Id="rId7" Type="http://schemas.openxmlformats.org/officeDocument/2006/relationships/image" Target="../media/image27.tiff"/><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image" Target="../media/image31.tiff"/><Relationship Id="rId4" Type="http://schemas.openxmlformats.org/officeDocument/2006/relationships/image" Target="../media/image32.png"/><Relationship Id="rId5" Type="http://schemas.openxmlformats.org/officeDocument/2006/relationships/image" Target="../media/image33.png"/><Relationship Id="rId1" Type="http://schemas.openxmlformats.org/officeDocument/2006/relationships/slideLayout" Target="../slideLayouts/slideLayout13.xml"/><Relationship Id="rId2" Type="http://schemas.openxmlformats.org/officeDocument/2006/relationships/image" Target="../media/image30.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5.png"/><Relationship Id="rId3"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7.emf"/><Relationship Id="rId3" Type="http://schemas.openxmlformats.org/officeDocument/2006/relationships/image" Target="../media/image38.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3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41.tiff"/></Relationships>
</file>

<file path=ppt/slides/_rels/slide22.xml.rels><?xml version="1.0" encoding="UTF-8" standalone="yes"?>
<Relationships xmlns="http://schemas.openxmlformats.org/package/2006/relationships"><Relationship Id="rId3" Type="http://schemas.openxmlformats.org/officeDocument/2006/relationships/image" Target="../media/image43.emf"/><Relationship Id="rId4" Type="http://schemas.openxmlformats.org/officeDocument/2006/relationships/image" Target="../media/image44.png"/><Relationship Id="rId5" Type="http://schemas.openxmlformats.org/officeDocument/2006/relationships/image" Target="../media/image45.jpeg"/><Relationship Id="rId6" Type="http://schemas.openxmlformats.org/officeDocument/2006/relationships/image" Target="../media/image46.png"/><Relationship Id="rId1" Type="http://schemas.openxmlformats.org/officeDocument/2006/relationships/slideLayout" Target="../slideLayouts/slideLayout14.xml"/><Relationship Id="rId2"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7.emf"/><Relationship Id="rId4" Type="http://schemas.openxmlformats.org/officeDocument/2006/relationships/image" Target="../media/image17.tiff"/><Relationship Id="rId5" Type="http://schemas.openxmlformats.org/officeDocument/2006/relationships/image" Target="../media/image48.jpeg"/><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gif"/></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png"/><Relationship Id="rId1" Type="http://schemas.openxmlformats.org/officeDocument/2006/relationships/slideLayout" Target="../slideLayouts/slideLayout25.xml"/><Relationship Id="rId2" Type="http://schemas.openxmlformats.org/officeDocument/2006/relationships/image" Target="../media/image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6" Type="http://schemas.openxmlformats.org/officeDocument/2006/relationships/image" Target="../media/image11.jpeg"/><Relationship Id="rId7" Type="http://schemas.openxmlformats.org/officeDocument/2006/relationships/image" Target="../media/image12.png"/><Relationship Id="rId8" Type="http://schemas.openxmlformats.org/officeDocument/2006/relationships/image" Target="../media/image13.emf"/><Relationship Id="rId1" Type="http://schemas.openxmlformats.org/officeDocument/2006/relationships/slideLayout" Target="../slideLayouts/slideLayout26.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jpeg"/><Relationship Id="rId5" Type="http://schemas.openxmlformats.org/officeDocument/2006/relationships/image" Target="../media/image8.jpeg"/><Relationship Id="rId6" Type="http://schemas.openxmlformats.org/officeDocument/2006/relationships/image" Target="../media/image13.emf"/><Relationship Id="rId1" Type="http://schemas.openxmlformats.org/officeDocument/2006/relationships/slideLayout" Target="../slideLayouts/slideLayout26.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TextShape 1"/>
          <p:cNvSpPr txBox="1"/>
          <p:nvPr/>
        </p:nvSpPr>
        <p:spPr>
          <a:xfrm>
            <a:off x="827584" y="2564904"/>
            <a:ext cx="7416824" cy="969120"/>
          </a:xfrm>
          <a:prstGeom prst="rect">
            <a:avLst/>
          </a:prstGeom>
          <a:noFill/>
          <a:ln>
            <a:noFill/>
          </a:ln>
        </p:spPr>
        <p:txBody>
          <a:bodyPr lIns="0" tIns="0" rIns="0" bIns="0" anchorCtr="1"/>
          <a:lstStyle/>
          <a:p>
            <a:pPr algn="ctr">
              <a:lnSpc>
                <a:spcPct val="100000"/>
              </a:lnSpc>
            </a:pPr>
            <a:r>
              <a:rPr lang="en-US" sz="3200" b="1" spc="-1" dirty="0" smtClean="0">
                <a:solidFill>
                  <a:srgbClr val="5A5A5A"/>
                </a:solidFill>
                <a:uFill>
                  <a:solidFill>
                    <a:srgbClr val="FFFFFF"/>
                  </a:solidFill>
                </a:uFill>
              </a:rPr>
              <a:t>Introduction/Motivation and current wire HW </a:t>
            </a:r>
          </a:p>
          <a:p>
            <a:pPr algn="ctr">
              <a:lnSpc>
                <a:spcPct val="100000"/>
              </a:lnSpc>
            </a:pPr>
            <a:r>
              <a:rPr lang="en-US" sz="3200" b="1" spc="-1" dirty="0" smtClean="0">
                <a:solidFill>
                  <a:srgbClr val="5A5A5A"/>
                </a:solidFill>
                <a:uFill>
                  <a:solidFill>
                    <a:srgbClr val="FFFFFF"/>
                  </a:solidFill>
                </a:uFill>
              </a:rPr>
              <a:t/>
            </a:r>
            <a:br>
              <a:rPr lang="en-US" sz="3200" b="1" spc="-1" dirty="0" smtClean="0">
                <a:solidFill>
                  <a:srgbClr val="5A5A5A"/>
                </a:solidFill>
                <a:uFill>
                  <a:solidFill>
                    <a:srgbClr val="FFFFFF"/>
                  </a:solidFill>
                </a:uFill>
              </a:rPr>
            </a:br>
            <a:endParaRPr lang="en-US" sz="3200" b="1" strike="noStrike" spc="-1" dirty="0">
              <a:solidFill>
                <a:srgbClr val="000000"/>
              </a:solidFill>
              <a:uFill>
                <a:solidFill>
                  <a:srgbClr val="FFFFFF"/>
                </a:solidFill>
              </a:uFill>
              <a:latin typeface="Arial"/>
            </a:endParaRPr>
          </a:p>
        </p:txBody>
      </p:sp>
      <p:sp>
        <p:nvSpPr>
          <p:cNvPr id="252" name="TextShape 2"/>
          <p:cNvSpPr txBox="1"/>
          <p:nvPr/>
        </p:nvSpPr>
        <p:spPr>
          <a:xfrm>
            <a:off x="905140" y="4077072"/>
            <a:ext cx="7267260" cy="1584176"/>
          </a:xfrm>
          <a:prstGeom prst="rect">
            <a:avLst/>
          </a:prstGeom>
          <a:noFill/>
          <a:ln>
            <a:noFill/>
          </a:ln>
        </p:spPr>
        <p:txBody>
          <a:bodyPr lIns="0" tIns="0" rIns="0" bIns="0">
            <a:normAutofit/>
          </a:bodyPr>
          <a:lstStyle/>
          <a:p>
            <a:pPr>
              <a:lnSpc>
                <a:spcPct val="100000"/>
              </a:lnSpc>
              <a:spcBef>
                <a:spcPts val="281"/>
              </a:spcBef>
            </a:pPr>
            <a:r>
              <a:rPr lang="en-US" sz="1400" b="0" u="sng" strike="noStrike" spc="-1" dirty="0" smtClean="0">
                <a:solidFill>
                  <a:srgbClr val="5A5A5A"/>
                </a:solidFill>
                <a:uFill>
                  <a:solidFill>
                    <a:srgbClr val="FFFFFF"/>
                  </a:solidFill>
                </a:uFill>
              </a:rPr>
              <a:t>Adriana Rossi </a:t>
            </a:r>
            <a:r>
              <a:rPr lang="en-US" sz="1400" u="sng" spc="-1" dirty="0" smtClean="0">
                <a:solidFill>
                  <a:srgbClr val="5A5A5A"/>
                </a:solidFill>
                <a:uFill>
                  <a:solidFill>
                    <a:srgbClr val="FFFFFF"/>
                  </a:solidFill>
                </a:uFill>
              </a:rPr>
              <a:t>on behalf of the</a:t>
            </a:r>
            <a:r>
              <a:rPr lang="en-US" sz="1400" b="0" u="sng" strike="noStrike" spc="-1" dirty="0" smtClean="0">
                <a:solidFill>
                  <a:srgbClr val="5A5A5A"/>
                </a:solidFill>
                <a:uFill>
                  <a:solidFill>
                    <a:srgbClr val="FFFFFF"/>
                  </a:solidFill>
                </a:uFill>
              </a:rPr>
              <a:t> BBLR team</a:t>
            </a:r>
          </a:p>
          <a:p>
            <a:pPr>
              <a:lnSpc>
                <a:spcPct val="100000"/>
              </a:lnSpc>
              <a:spcBef>
                <a:spcPts val="281"/>
              </a:spcBef>
            </a:pPr>
            <a:endParaRPr lang="en-US" sz="1400" u="sng" spc="-1" dirty="0">
              <a:solidFill>
                <a:srgbClr val="5A5A5A"/>
              </a:solidFill>
              <a:uFill>
                <a:solidFill>
                  <a:srgbClr val="FFFFFF"/>
                </a:solidFill>
              </a:uFill>
            </a:endParaRPr>
          </a:p>
          <a:p>
            <a:pPr>
              <a:lnSpc>
                <a:spcPct val="100000"/>
              </a:lnSpc>
              <a:spcBef>
                <a:spcPts val="281"/>
              </a:spcBef>
            </a:pPr>
            <a:r>
              <a:rPr lang="en-US" sz="1400" b="0" u="sng" strike="noStrike" spc="-1" dirty="0" smtClean="0">
                <a:solidFill>
                  <a:srgbClr val="5A5A5A"/>
                </a:solidFill>
                <a:uFill>
                  <a:solidFill>
                    <a:srgbClr val="FFFFFF"/>
                  </a:solidFill>
                </a:uFill>
              </a:rPr>
              <a:t>with material from O. Aberle, A. </a:t>
            </a:r>
            <a:r>
              <a:rPr lang="en-US" sz="1400" b="0" u="sng" strike="noStrike" spc="-1" dirty="0" err="1" smtClean="0">
                <a:solidFill>
                  <a:srgbClr val="5A5A5A"/>
                </a:solidFill>
                <a:uFill>
                  <a:solidFill>
                    <a:srgbClr val="FFFFFF"/>
                  </a:solidFill>
                </a:uFill>
              </a:rPr>
              <a:t>Bertarelli</a:t>
            </a:r>
            <a:r>
              <a:rPr lang="en-US" sz="1400" b="0" u="sng" strike="noStrike" spc="-1" dirty="0" smtClean="0">
                <a:solidFill>
                  <a:srgbClr val="5A5A5A"/>
                </a:solidFill>
                <a:uFill>
                  <a:solidFill>
                    <a:srgbClr val="FFFFFF"/>
                  </a:solidFill>
                </a:uFill>
              </a:rPr>
              <a:t>, C. </a:t>
            </a:r>
            <a:r>
              <a:rPr lang="en-US" sz="1400" b="0" u="sng" strike="noStrike" spc="-1" dirty="0" err="1" smtClean="0">
                <a:solidFill>
                  <a:srgbClr val="5A5A5A"/>
                </a:solidFill>
                <a:uFill>
                  <a:solidFill>
                    <a:srgbClr val="FFFFFF"/>
                  </a:solidFill>
                </a:uFill>
              </a:rPr>
              <a:t>Boccard</a:t>
            </a:r>
            <a:r>
              <a:rPr lang="en-US" sz="1400" b="0" u="sng" strike="noStrike" spc="-1" dirty="0" smtClean="0">
                <a:solidFill>
                  <a:srgbClr val="5A5A5A"/>
                </a:solidFill>
                <a:uFill>
                  <a:solidFill>
                    <a:srgbClr val="FFFFFF"/>
                  </a:solidFill>
                </a:uFill>
              </a:rPr>
              <a:t>, F. </a:t>
            </a:r>
            <a:r>
              <a:rPr lang="en-US" sz="1400" b="0" u="sng" strike="noStrike" spc="-1" dirty="0" err="1" smtClean="0">
                <a:solidFill>
                  <a:srgbClr val="5A5A5A"/>
                </a:solidFill>
                <a:uFill>
                  <a:solidFill>
                    <a:srgbClr val="FFFFFF"/>
                  </a:solidFill>
                </a:uFill>
              </a:rPr>
              <a:t>Carra</a:t>
            </a:r>
            <a:r>
              <a:rPr lang="en-US" sz="1400" b="0" u="sng" strike="noStrike" spc="-1" dirty="0" smtClean="0">
                <a:solidFill>
                  <a:srgbClr val="5A5A5A"/>
                </a:solidFill>
                <a:uFill>
                  <a:solidFill>
                    <a:srgbClr val="FFFFFF"/>
                  </a:solidFill>
                </a:uFill>
              </a:rPr>
              <a:t>, L. </a:t>
            </a:r>
            <a:r>
              <a:rPr lang="en-US" sz="1400" b="0" u="sng" strike="noStrike" spc="-1" dirty="0" err="1" smtClean="0">
                <a:solidFill>
                  <a:srgbClr val="5A5A5A"/>
                </a:solidFill>
                <a:uFill>
                  <a:solidFill>
                    <a:srgbClr val="FFFFFF"/>
                  </a:solidFill>
                </a:uFill>
              </a:rPr>
              <a:t>Gentini</a:t>
            </a:r>
            <a:r>
              <a:rPr lang="en-US" sz="1400" b="0" u="sng" strike="noStrike" spc="-1" dirty="0" smtClean="0">
                <a:solidFill>
                  <a:srgbClr val="5A5A5A"/>
                </a:solidFill>
                <a:uFill>
                  <a:solidFill>
                    <a:srgbClr val="FFFFFF"/>
                  </a:solidFill>
                </a:uFill>
              </a:rPr>
              <a:t>, Y. </a:t>
            </a:r>
            <a:r>
              <a:rPr lang="en-US" sz="1400" b="0" u="sng" strike="noStrike" spc="-1" dirty="0" err="1" smtClean="0">
                <a:solidFill>
                  <a:srgbClr val="5A5A5A"/>
                </a:solidFill>
                <a:uFill>
                  <a:solidFill>
                    <a:srgbClr val="FFFFFF"/>
                  </a:solidFill>
                </a:uFill>
              </a:rPr>
              <a:t>Papaphilippou</a:t>
            </a:r>
            <a:r>
              <a:rPr lang="en-US" sz="1400" b="0" u="sng" strike="noStrike" spc="-1" dirty="0" smtClean="0">
                <a:solidFill>
                  <a:srgbClr val="5A5A5A"/>
                </a:solidFill>
                <a:uFill>
                  <a:solidFill>
                    <a:srgbClr val="FFFFFF"/>
                  </a:solidFill>
                </a:uFill>
              </a:rPr>
              <a:t>, A. </a:t>
            </a:r>
            <a:r>
              <a:rPr lang="en-US" sz="1400" b="0" u="sng" strike="noStrike" spc="-1" dirty="0" err="1" smtClean="0">
                <a:solidFill>
                  <a:srgbClr val="5A5A5A"/>
                </a:solidFill>
                <a:uFill>
                  <a:solidFill>
                    <a:srgbClr val="FFFFFF"/>
                  </a:solidFill>
                </a:uFill>
              </a:rPr>
              <a:t>Poyet</a:t>
            </a:r>
            <a:r>
              <a:rPr lang="en-US" sz="1400" b="0" u="sng" strike="noStrike" spc="-1" dirty="0" smtClean="0">
                <a:solidFill>
                  <a:srgbClr val="5A5A5A"/>
                </a:solidFill>
                <a:uFill>
                  <a:solidFill>
                    <a:srgbClr val="FFFFFF"/>
                  </a:solidFill>
                </a:uFill>
              </a:rPr>
              <a:t>, </a:t>
            </a:r>
            <a:r>
              <a:rPr lang="en-US" sz="1400" u="sng" spc="-1" dirty="0" err="1" smtClean="0">
                <a:solidFill>
                  <a:srgbClr val="5A5A5A"/>
                </a:solidFill>
                <a:uFill>
                  <a:solidFill>
                    <a:srgbClr val="FFFFFF"/>
                  </a:solidFill>
                </a:uFill>
              </a:rPr>
              <a:t>K.Skoufaris</a:t>
            </a:r>
            <a:r>
              <a:rPr lang="en-US" sz="1400" u="sng" spc="-1" dirty="0" smtClean="0">
                <a:solidFill>
                  <a:srgbClr val="5A5A5A"/>
                </a:solidFill>
                <a:uFill>
                  <a:solidFill>
                    <a:srgbClr val="FFFFFF"/>
                  </a:solidFill>
                </a:uFill>
              </a:rPr>
              <a:t>, G. </a:t>
            </a:r>
            <a:r>
              <a:rPr lang="en-US" sz="1400" u="sng" spc="-1" dirty="0" err="1" smtClean="0">
                <a:solidFill>
                  <a:srgbClr val="5A5A5A"/>
                </a:solidFill>
                <a:uFill>
                  <a:solidFill>
                    <a:srgbClr val="FFFFFF"/>
                  </a:solidFill>
                </a:uFill>
              </a:rPr>
              <a:t>Sterbini</a:t>
            </a:r>
            <a:endParaRPr lang="en-US" sz="1400" b="0" u="sng" strike="noStrike" spc="-1" dirty="0">
              <a:solidFill>
                <a:srgbClr val="000000"/>
              </a:solidFill>
              <a:uFill>
                <a:solidFill>
                  <a:srgbClr val="FFFFFF"/>
                </a:solidFill>
              </a:uFill>
            </a:endParaRPr>
          </a:p>
        </p:txBody>
      </p:sp>
      <p:sp>
        <p:nvSpPr>
          <p:cNvPr id="253" name="TextShape 3"/>
          <p:cNvSpPr txBox="1"/>
          <p:nvPr/>
        </p:nvSpPr>
        <p:spPr>
          <a:xfrm>
            <a:off x="107640" y="6544088"/>
            <a:ext cx="7560704" cy="341296"/>
          </a:xfrm>
          <a:prstGeom prst="rect">
            <a:avLst/>
          </a:prstGeom>
          <a:noFill/>
          <a:ln>
            <a:noFill/>
          </a:ln>
        </p:spPr>
        <p:txBody>
          <a:bodyPr lIns="0" tIns="0" rIns="0" bIns="0"/>
          <a:lstStyle/>
          <a:p>
            <a:pPr marL="343080" indent="-342720">
              <a:lnSpc>
                <a:spcPct val="100000"/>
              </a:lnSpc>
              <a:spcBef>
                <a:spcPts val="320"/>
              </a:spcBef>
            </a:pPr>
            <a:r>
              <a:rPr lang="en-US" sz="1600" b="0" strike="noStrike" spc="-1" dirty="0" smtClean="0">
                <a:solidFill>
                  <a:srgbClr val="0093BE"/>
                </a:solidFill>
                <a:uFill>
                  <a:solidFill>
                    <a:srgbClr val="FFFFFF"/>
                  </a:solidFill>
                </a:uFill>
                <a:latin typeface="Arial"/>
              </a:rPr>
              <a:t>HL-LHC WP2/WP13 meeting on Wire Compensation, </a:t>
            </a:r>
            <a:r>
              <a:rPr lang="en-US" sz="1600" b="0" strike="noStrike" spc="-1" dirty="0" err="1" smtClean="0">
                <a:solidFill>
                  <a:srgbClr val="0093BE"/>
                </a:solidFill>
                <a:uFill>
                  <a:solidFill>
                    <a:srgbClr val="FFFFFF"/>
                  </a:solidFill>
                </a:uFill>
                <a:latin typeface="Arial"/>
              </a:rPr>
              <a:t>Fermilab</a:t>
            </a:r>
            <a:r>
              <a:rPr lang="en-US" sz="1600" b="0" strike="noStrike" spc="-1" dirty="0" smtClean="0">
                <a:solidFill>
                  <a:srgbClr val="0093BE"/>
                </a:solidFill>
                <a:uFill>
                  <a:solidFill>
                    <a:srgbClr val="FFFFFF"/>
                  </a:solidFill>
                </a:uFill>
                <a:latin typeface="Arial"/>
              </a:rPr>
              <a:t>, </a:t>
            </a:r>
            <a:r>
              <a:rPr lang="en-US" sz="1600" spc="-1" dirty="0" smtClean="0">
                <a:solidFill>
                  <a:srgbClr val="0093BE"/>
                </a:solidFill>
                <a:uFill>
                  <a:solidFill>
                    <a:srgbClr val="FFFFFF"/>
                  </a:solidFill>
                </a:uFill>
                <a:latin typeface="Arial"/>
              </a:rPr>
              <a:t>17 October</a:t>
            </a:r>
            <a:r>
              <a:rPr lang="en-US" sz="1600" b="0" strike="noStrike" spc="-1" dirty="0" smtClean="0">
                <a:solidFill>
                  <a:srgbClr val="0093BE"/>
                </a:solidFill>
                <a:uFill>
                  <a:solidFill>
                    <a:srgbClr val="FFFFFF"/>
                  </a:solidFill>
                </a:uFill>
                <a:latin typeface="Arial"/>
              </a:rPr>
              <a:t> 2019</a:t>
            </a:r>
            <a:endParaRPr lang="en-US" sz="1600" b="0" strike="noStrike" spc="-1" dirty="0">
              <a:solidFill>
                <a:srgbClr val="5A5A5A"/>
              </a:solidFill>
              <a:uFill>
                <a:solidFill>
                  <a:srgbClr val="FFFFFF"/>
                </a:solidFill>
              </a:uFill>
              <a:latin typeface="Arial"/>
            </a:endParaRPr>
          </a:p>
        </p:txBody>
      </p:sp>
      <p:sp>
        <p:nvSpPr>
          <p:cNvPr id="254" name="CustomShape 4"/>
          <p:cNvSpPr/>
          <p:nvPr/>
        </p:nvSpPr>
        <p:spPr>
          <a:xfrm>
            <a:off x="1371600" y="5229360"/>
            <a:ext cx="6321960" cy="128808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Shape 1"/>
          <p:cNvSpPr txBox="1"/>
          <p:nvPr/>
        </p:nvSpPr>
        <p:spPr>
          <a:xfrm>
            <a:off x="612000" y="180000"/>
            <a:ext cx="7919640" cy="719640"/>
          </a:xfrm>
          <a:prstGeom prst="rect">
            <a:avLst/>
          </a:prstGeom>
          <a:noFill/>
          <a:ln>
            <a:noFill/>
          </a:ln>
        </p:spPr>
        <p:txBody>
          <a:bodyPr lIns="0" tIns="0" rIns="0" bIns="0" anchor="ctr" anchorCtr="1"/>
          <a:lstStyle/>
          <a:p>
            <a:pPr>
              <a:lnSpc>
                <a:spcPct val="100000"/>
              </a:lnSpc>
            </a:pPr>
            <a:r>
              <a:rPr lang="en-US" sz="3200" b="1" strike="noStrike" spc="-1" dirty="0" smtClean="0">
                <a:solidFill>
                  <a:srgbClr val="0093BE"/>
                </a:solidFill>
                <a:uFill>
                  <a:solidFill>
                    <a:srgbClr val="FFFFFF"/>
                  </a:solidFill>
                </a:uFill>
                <a:latin typeface="Arial"/>
              </a:rPr>
              <a:t>Tests with spare collimator jaw</a:t>
            </a:r>
            <a:endParaRPr lang="en-US" sz="3200" b="0" strike="noStrike" spc="-1" dirty="0">
              <a:solidFill>
                <a:srgbClr val="000000"/>
              </a:solidFill>
              <a:uFill>
                <a:solidFill>
                  <a:srgbClr val="FFFFFF"/>
                </a:solidFill>
              </a:uFill>
              <a:latin typeface="Arial"/>
            </a:endParaRPr>
          </a:p>
        </p:txBody>
      </p:sp>
      <p:sp>
        <p:nvSpPr>
          <p:cNvPr id="269"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10</a:t>
            </a:fld>
            <a:endParaRPr lang="en-US" sz="1200" b="0" strike="noStrike" spc="-1" dirty="0">
              <a:solidFill>
                <a:srgbClr val="000000"/>
              </a:solidFill>
              <a:uFill>
                <a:solidFill>
                  <a:srgbClr val="FFFFFF"/>
                </a:solidFill>
              </a:uFill>
              <a:latin typeface="Times New Roman"/>
            </a:endParaRPr>
          </a:p>
        </p:txBody>
      </p:sp>
      <p:pic>
        <p:nvPicPr>
          <p:cNvPr id="13" name="Picture 12"/>
          <p:cNvPicPr>
            <a:picLocks noChangeAspect="1"/>
          </p:cNvPicPr>
          <p:nvPr/>
        </p:nvPicPr>
        <p:blipFill rotWithShape="1">
          <a:blip r:embed="rId3"/>
          <a:srcRect t="7832" b="47970"/>
          <a:stretch/>
        </p:blipFill>
        <p:spPr>
          <a:xfrm>
            <a:off x="395536" y="908720"/>
            <a:ext cx="5878082" cy="1625466"/>
          </a:xfrm>
          <a:prstGeom prst="rect">
            <a:avLst/>
          </a:prstGeom>
        </p:spPr>
      </p:pic>
      <p:sp>
        <p:nvSpPr>
          <p:cNvPr id="15" name="TextBox 14"/>
          <p:cNvSpPr txBox="1"/>
          <p:nvPr/>
        </p:nvSpPr>
        <p:spPr>
          <a:xfrm>
            <a:off x="3781662" y="2238758"/>
            <a:ext cx="1584000" cy="504000"/>
          </a:xfrm>
          <a:prstGeom prst="rect">
            <a:avLst/>
          </a:prstGeom>
          <a:solidFill>
            <a:schemeClr val="bg1"/>
          </a:solidFill>
          <a:ln w="19050">
            <a:solidFill>
              <a:srgbClr val="FF0000"/>
            </a:solidFill>
          </a:ln>
        </p:spPr>
        <p:txBody>
          <a:bodyPr wrap="square" rtlCol="0">
            <a:spAutoFit/>
          </a:bodyPr>
          <a:lstStyle/>
          <a:p>
            <a:pPr algn="ctr"/>
            <a:r>
              <a:rPr lang="en-US" sz="1200" b="1" dirty="0" smtClean="0">
                <a:solidFill>
                  <a:srgbClr val="FF0000"/>
                </a:solidFill>
              </a:rPr>
              <a:t>Max. temperature at I</a:t>
            </a:r>
            <a:r>
              <a:rPr lang="en-US" sz="1200" b="1" baseline="-25000" dirty="0" smtClean="0">
                <a:solidFill>
                  <a:srgbClr val="FF0000"/>
                </a:solidFill>
              </a:rPr>
              <a:t>W</a:t>
            </a:r>
            <a:r>
              <a:rPr lang="en-US" sz="1200" b="1" dirty="0" smtClean="0">
                <a:solidFill>
                  <a:srgbClr val="FF0000"/>
                </a:solidFill>
              </a:rPr>
              <a:t>=350 A: 161 </a:t>
            </a:r>
            <a:r>
              <a:rPr lang="en-US" sz="1200" b="1" baseline="30000" dirty="0" err="1" smtClean="0">
                <a:solidFill>
                  <a:srgbClr val="FF0000"/>
                </a:solidFill>
              </a:rPr>
              <a:t>o</a:t>
            </a:r>
            <a:r>
              <a:rPr lang="en-US" sz="1200" b="1" dirty="0" err="1" smtClean="0">
                <a:solidFill>
                  <a:srgbClr val="FF0000"/>
                </a:solidFill>
              </a:rPr>
              <a:t>C</a:t>
            </a:r>
            <a:endParaRPr lang="en-US" sz="1200" b="1" dirty="0">
              <a:solidFill>
                <a:srgbClr val="FF0000"/>
              </a:solidFill>
            </a:endParaRPr>
          </a:p>
        </p:txBody>
      </p:sp>
      <p:sp>
        <p:nvSpPr>
          <p:cNvPr id="14" name="CustomShape 4"/>
          <p:cNvSpPr/>
          <p:nvPr/>
        </p:nvSpPr>
        <p:spPr>
          <a:xfrm>
            <a:off x="1691680" y="2204864"/>
            <a:ext cx="1584176" cy="265711"/>
          </a:xfrm>
          <a:prstGeom prst="rect">
            <a:avLst/>
          </a:prstGeom>
          <a:noFill/>
          <a:ln w="28575">
            <a:noFill/>
          </a:ln>
        </p:spPr>
        <p:style>
          <a:lnRef idx="0">
            <a:scrgbClr r="0" g="0" b="0"/>
          </a:lnRef>
          <a:fillRef idx="0">
            <a:scrgbClr r="0" g="0" b="0"/>
          </a:fillRef>
          <a:effectRef idx="0">
            <a:scrgbClr r="0" g="0" b="0"/>
          </a:effectRef>
          <a:fontRef idx="minor"/>
        </p:style>
        <p:txBody>
          <a:bodyPr lIns="90000" tIns="45000" rIns="90000" bIns="45000"/>
          <a:lstStyle/>
          <a:p>
            <a:pPr algn="ctr"/>
            <a:r>
              <a:rPr lang="en-US" sz="1200" spc="-1" dirty="0" smtClean="0">
                <a:solidFill>
                  <a:schemeClr val="bg1">
                    <a:lumMod val="65000"/>
                  </a:schemeClr>
                </a:solidFill>
                <a:uFill>
                  <a:solidFill>
                    <a:srgbClr val="FFFFFF"/>
                  </a:solidFill>
                </a:uFill>
                <a:latin typeface="Arial"/>
              </a:rPr>
              <a:t>Courtesy of F. </a:t>
            </a:r>
            <a:r>
              <a:rPr lang="en-US" sz="1200" spc="-1" dirty="0" err="1" smtClean="0">
                <a:solidFill>
                  <a:schemeClr val="bg1">
                    <a:lumMod val="65000"/>
                  </a:schemeClr>
                </a:solidFill>
                <a:uFill>
                  <a:solidFill>
                    <a:srgbClr val="FFFFFF"/>
                  </a:solidFill>
                </a:uFill>
                <a:latin typeface="Arial"/>
              </a:rPr>
              <a:t>Carra</a:t>
            </a:r>
            <a:endParaRPr lang="en-US" sz="1200" spc="-1" dirty="0">
              <a:solidFill>
                <a:schemeClr val="bg1">
                  <a:lumMod val="65000"/>
                </a:schemeClr>
              </a:solidFill>
              <a:uFill>
                <a:solidFill>
                  <a:srgbClr val="FFFFFF"/>
                </a:solidFill>
              </a:uFill>
              <a:latin typeface="Arial"/>
            </a:endParaRPr>
          </a:p>
        </p:txBody>
      </p:sp>
      <p:sp>
        <p:nvSpPr>
          <p:cNvPr id="37" name="CustomShape 4"/>
          <p:cNvSpPr/>
          <p:nvPr/>
        </p:nvSpPr>
        <p:spPr>
          <a:xfrm>
            <a:off x="2879812" y="1824254"/>
            <a:ext cx="1584176" cy="265711"/>
          </a:xfrm>
          <a:prstGeom prst="rect">
            <a:avLst/>
          </a:prstGeom>
          <a:solidFill>
            <a:srgbClr val="0074A4"/>
          </a:solidFill>
          <a:ln w="28575">
            <a:solidFill>
              <a:srgbClr val="5EB5D2"/>
            </a:solidFill>
          </a:ln>
        </p:spPr>
        <p:style>
          <a:lnRef idx="0">
            <a:scrgbClr r="0" g="0" b="0"/>
          </a:lnRef>
          <a:fillRef idx="0">
            <a:scrgbClr r="0" g="0" b="0"/>
          </a:fillRef>
          <a:effectRef idx="0">
            <a:scrgbClr r="0" g="0" b="0"/>
          </a:effectRef>
          <a:fontRef idx="minor"/>
        </p:style>
        <p:txBody>
          <a:bodyPr lIns="90000" tIns="45000" rIns="90000" bIns="45000"/>
          <a:lstStyle/>
          <a:p>
            <a:pPr algn="ctr"/>
            <a:r>
              <a:rPr lang="en-US" sz="1200" b="1" spc="-1" dirty="0" smtClean="0">
                <a:solidFill>
                  <a:srgbClr val="FFFFFF"/>
                </a:solidFill>
                <a:uFill>
                  <a:solidFill>
                    <a:srgbClr val="FFFFFF"/>
                  </a:solidFill>
                </a:uFill>
                <a:latin typeface="Arial"/>
              </a:rPr>
              <a:t>Top view</a:t>
            </a:r>
            <a:endParaRPr lang="en-US" sz="1200" b="1" spc="-1" dirty="0">
              <a:solidFill>
                <a:srgbClr val="FFFFFF"/>
              </a:solidFill>
              <a:uFill>
                <a:solidFill>
                  <a:srgbClr val="FFFFFF"/>
                </a:solidFill>
              </a:uFill>
              <a:latin typeface="Arial"/>
            </a:endParaRPr>
          </a:p>
        </p:txBody>
      </p:sp>
      <p:cxnSp>
        <p:nvCxnSpPr>
          <p:cNvPr id="35" name="Straight Arrow Connector 34"/>
          <p:cNvCxnSpPr/>
          <p:nvPr/>
        </p:nvCxnSpPr>
        <p:spPr>
          <a:xfrm flipV="1">
            <a:off x="1507227" y="1141640"/>
            <a:ext cx="4288909" cy="1"/>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19872" y="942270"/>
            <a:ext cx="639919" cy="338554"/>
          </a:xfrm>
          <a:prstGeom prst="rect">
            <a:avLst/>
          </a:prstGeom>
          <a:solidFill>
            <a:schemeClr val="bg1"/>
          </a:solidFill>
        </p:spPr>
        <p:txBody>
          <a:bodyPr wrap="none" rtlCol="0">
            <a:spAutoFit/>
          </a:bodyPr>
          <a:lstStyle/>
          <a:p>
            <a:r>
              <a:rPr lang="en-US" sz="1600" dirty="0">
                <a:solidFill>
                  <a:srgbClr val="FF0000"/>
                </a:solidFill>
              </a:rPr>
              <a:t>≈</a:t>
            </a:r>
            <a:r>
              <a:rPr lang="en-US" sz="1600" dirty="0" smtClean="0">
                <a:solidFill>
                  <a:srgbClr val="FF0000"/>
                </a:solidFill>
              </a:rPr>
              <a:t>1 m</a:t>
            </a:r>
            <a:endParaRPr lang="en-US" sz="1600" dirty="0">
              <a:solidFill>
                <a:srgbClr val="FF0000"/>
              </a:solidFill>
            </a:endParaRPr>
          </a:p>
        </p:txBody>
      </p:sp>
      <p:pic>
        <p:nvPicPr>
          <p:cNvPr id="21" name="Picture 20"/>
          <p:cNvPicPr>
            <a:picLocks noChangeAspect="1"/>
          </p:cNvPicPr>
          <p:nvPr/>
        </p:nvPicPr>
        <p:blipFill>
          <a:blip r:embed="rId4"/>
          <a:stretch>
            <a:fillRect/>
          </a:stretch>
        </p:blipFill>
        <p:spPr>
          <a:xfrm>
            <a:off x="1288962" y="6309320"/>
            <a:ext cx="474726" cy="468000"/>
          </a:xfrm>
          <a:prstGeom prst="rect">
            <a:avLst/>
          </a:prstGeom>
        </p:spPr>
      </p:pic>
      <p:pic>
        <p:nvPicPr>
          <p:cNvPr id="20" name="Content Placeholder 19" descr="20160916_170515.jpg"/>
          <p:cNvPicPr>
            <a:picLocks noChangeAspect="1"/>
          </p:cNvPicPr>
          <p:nvPr/>
        </p:nvPicPr>
        <p:blipFill rotWithShape="1">
          <a:blip r:embed="rId5" cstate="print">
            <a:extLst>
              <a:ext uri="{28A0092B-C50C-407E-A947-70E740481C1C}">
                <a14:useLocalDpi xmlns:a14="http://schemas.microsoft.com/office/drawing/2010/main"/>
              </a:ext>
            </a:extLst>
          </a:blip>
          <a:srcRect t="-260"/>
          <a:stretch/>
        </p:blipFill>
        <p:spPr>
          <a:xfrm>
            <a:off x="983432" y="3003703"/>
            <a:ext cx="4824536" cy="3073202"/>
          </a:xfrm>
          <a:prstGeom prst="rect">
            <a:avLst/>
          </a:prstGeom>
        </p:spPr>
      </p:pic>
      <p:pic>
        <p:nvPicPr>
          <p:cNvPr id="16" name="Picture 13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51569" y="2204864"/>
            <a:ext cx="2224087"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IMG_2737.JPG"/>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6660232" y="3849295"/>
            <a:ext cx="1803812" cy="1711801"/>
          </a:xfrm>
          <a:prstGeom prst="rect">
            <a:avLst/>
          </a:prstGeom>
        </p:spPr>
      </p:pic>
      <p:sp>
        <p:nvSpPr>
          <p:cNvPr id="2" name="Oval 1"/>
          <p:cNvSpPr/>
          <p:nvPr/>
        </p:nvSpPr>
        <p:spPr>
          <a:xfrm rot="2485748">
            <a:off x="7286007" y="5069230"/>
            <a:ext cx="360040"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ooter Placeholder 3"/>
          <p:cNvSpPr txBox="1">
            <a:spLocks/>
          </p:cNvSpPr>
          <p:nvPr/>
        </p:nvSpPr>
        <p:spPr>
          <a:xfrm>
            <a:off x="1904640" y="6213347"/>
            <a:ext cx="6627000" cy="270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200" i="1" dirty="0" smtClean="0">
                <a:solidFill>
                  <a:schemeClr val="bg1">
                    <a:lumMod val="65000"/>
                  </a:schemeClr>
                </a:solidFill>
              </a:rPr>
              <a:t>A. Rossi, Joint LARP CM28/</a:t>
            </a:r>
            <a:r>
              <a:rPr lang="fr-FR" sz="1200" i="1" dirty="0" err="1" smtClean="0">
                <a:solidFill>
                  <a:schemeClr val="bg1">
                    <a:lumMod val="65000"/>
                  </a:schemeClr>
                </a:solidFill>
              </a:rPr>
              <a:t>HiLumi</a:t>
            </a:r>
            <a:r>
              <a:rPr lang="fr-FR" sz="1200" i="1" dirty="0" smtClean="0">
                <a:solidFill>
                  <a:schemeClr val="bg1">
                    <a:lumMod val="65000"/>
                  </a:schemeClr>
                </a:solidFill>
              </a:rPr>
              <a:t> Collaboration Meeting, Napa </a:t>
            </a:r>
            <a:r>
              <a:rPr lang="fr-FR" sz="1200" i="1" dirty="0" err="1" smtClean="0">
                <a:solidFill>
                  <a:schemeClr val="bg1">
                    <a:lumMod val="65000"/>
                  </a:schemeClr>
                </a:solidFill>
              </a:rPr>
              <a:t>Valley</a:t>
            </a:r>
            <a:r>
              <a:rPr lang="fr-FR" sz="1200" i="1" dirty="0" smtClean="0">
                <a:solidFill>
                  <a:schemeClr val="bg1">
                    <a:lumMod val="65000"/>
                  </a:schemeClr>
                </a:solidFill>
              </a:rPr>
              <a:t> – 24-26 April 2017</a:t>
            </a:r>
            <a:endParaRPr lang="fr-FR" sz="1200" i="1" dirty="0">
              <a:solidFill>
                <a:schemeClr val="bg1">
                  <a:lumMod val="65000"/>
                </a:schemeClr>
              </a:solidFill>
            </a:endParaRPr>
          </a:p>
        </p:txBody>
      </p:sp>
      <p:sp>
        <p:nvSpPr>
          <p:cNvPr id="23" name="TextShape 3"/>
          <p:cNvSpPr txBox="1"/>
          <p:nvPr/>
        </p:nvSpPr>
        <p:spPr>
          <a:xfrm>
            <a:off x="1485736" y="6494072"/>
            <a:ext cx="740674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
        <p:nvSpPr>
          <p:cNvPr id="3" name="TextBox 2"/>
          <p:cNvSpPr txBox="1"/>
          <p:nvPr/>
        </p:nvSpPr>
        <p:spPr>
          <a:xfrm>
            <a:off x="1043608" y="5013176"/>
            <a:ext cx="2736304" cy="923330"/>
          </a:xfrm>
          <a:prstGeom prst="rect">
            <a:avLst/>
          </a:prstGeom>
          <a:solidFill>
            <a:schemeClr val="bg2">
              <a:lumMod val="25000"/>
              <a:alpha val="25000"/>
            </a:schemeClr>
          </a:solidFill>
        </p:spPr>
        <p:txBody>
          <a:bodyPr wrap="square" rtlCol="0">
            <a:spAutoFit/>
          </a:bodyPr>
          <a:lstStyle/>
          <a:p>
            <a:r>
              <a:rPr lang="en-US" dirty="0" smtClean="0">
                <a:solidFill>
                  <a:schemeClr val="bg1"/>
                </a:solidFill>
              </a:rPr>
              <a:t>Measurements of wire temp. and voltage drop with and without cooling</a:t>
            </a:r>
            <a:endParaRPr lang="en-US" dirty="0">
              <a:solidFill>
                <a:schemeClr val="bg1"/>
              </a:solidFill>
            </a:endParaRPr>
          </a:p>
        </p:txBody>
      </p:sp>
    </p:spTree>
    <p:extLst>
      <p:ext uri="{BB962C8B-B14F-4D97-AF65-F5344CB8AC3E}">
        <p14:creationId xmlns:p14="http://schemas.microsoft.com/office/powerpoint/2010/main" val="100950923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0" y="1556792"/>
            <a:ext cx="3959228"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1800" b="0" dirty="0" smtClean="0">
                <a:solidFill>
                  <a:srgbClr val="5DB6D5"/>
                </a:solidFill>
              </a:rPr>
              <a:t>Vertical centering with 3 pilot LHC bunches and orbit vertical bump (steps of 0.5mm)</a:t>
            </a:r>
            <a:endParaRPr lang="en-US" sz="1800" b="0" dirty="0">
              <a:solidFill>
                <a:srgbClr val="5DB6D5"/>
              </a:solidFill>
            </a:endParaRPr>
          </a:p>
        </p:txBody>
      </p:sp>
      <p:pic>
        <p:nvPicPr>
          <p:cNvPr id="5" name="Content Placeholder 5" descr="Screen Shot 2017-05-08 at 11.41.23.png"/>
          <p:cNvPicPr>
            <a:picLocks noChangeAspect="1"/>
          </p:cNvPicPr>
          <p:nvPr/>
        </p:nvPicPr>
        <p:blipFill rotWithShape="1">
          <a:blip r:embed="rId3" cstate="print">
            <a:extLst>
              <a:ext uri="{28A0092B-C50C-407E-A947-70E740481C1C}">
                <a14:useLocalDpi xmlns:a14="http://schemas.microsoft.com/office/drawing/2010/main" val="0"/>
              </a:ext>
            </a:extLst>
          </a:blip>
          <a:srcRect l="5554" t="1078" r="9275" b="-1078"/>
          <a:stretch/>
        </p:blipFill>
        <p:spPr>
          <a:xfrm>
            <a:off x="1115616" y="980728"/>
            <a:ext cx="3312367" cy="2233216"/>
          </a:xfrm>
          <a:prstGeom prst="rect">
            <a:avLst/>
          </a:prstGeom>
        </p:spPr>
      </p:pic>
      <p:pic>
        <p:nvPicPr>
          <p:cNvPr id="7" name="Content Placeholder 5" descr="Screen Shot 2017-05-08 at 10.34.34.png"/>
          <p:cNvPicPr>
            <a:picLocks noChangeAspect="1"/>
          </p:cNvPicPr>
          <p:nvPr/>
        </p:nvPicPr>
        <p:blipFill rotWithShape="1">
          <a:blip r:embed="rId4" cstate="print">
            <a:extLst>
              <a:ext uri="{28A0092B-C50C-407E-A947-70E740481C1C}">
                <a14:useLocalDpi xmlns:a14="http://schemas.microsoft.com/office/drawing/2010/main"/>
              </a:ext>
            </a:extLst>
          </a:blip>
          <a:srcRect l="-2464"/>
          <a:stretch/>
        </p:blipFill>
        <p:spPr>
          <a:xfrm>
            <a:off x="3771902" y="3572387"/>
            <a:ext cx="4759326" cy="2808941"/>
          </a:xfrm>
          <a:prstGeom prst="rect">
            <a:avLst/>
          </a:prstGeom>
        </p:spPr>
      </p:pic>
      <p:sp>
        <p:nvSpPr>
          <p:cNvPr id="8" name="TextBox 7"/>
          <p:cNvSpPr txBox="1"/>
          <p:nvPr/>
        </p:nvSpPr>
        <p:spPr>
          <a:xfrm>
            <a:off x="3974039" y="3223888"/>
            <a:ext cx="4355051" cy="338554"/>
          </a:xfrm>
          <a:prstGeom prst="rect">
            <a:avLst/>
          </a:prstGeom>
          <a:noFill/>
        </p:spPr>
        <p:txBody>
          <a:bodyPr wrap="square" rtlCol="0">
            <a:spAutoFit/>
          </a:bodyPr>
          <a:lstStyle/>
          <a:p>
            <a:r>
              <a:rPr lang="en-US" sz="1600" dirty="0" smtClean="0">
                <a:solidFill>
                  <a:schemeClr val="tx1">
                    <a:lumMod val="50000"/>
                    <a:lumOff val="50000"/>
                  </a:schemeClr>
                </a:solidFill>
              </a:rPr>
              <a:t>Pressure (VPG.935.B4.R5) below threshold</a:t>
            </a:r>
            <a:endParaRPr lang="en-US" sz="1600" dirty="0">
              <a:solidFill>
                <a:schemeClr val="tx1">
                  <a:lumMod val="50000"/>
                  <a:lumOff val="50000"/>
                </a:schemeClr>
              </a:solidFill>
            </a:endParaRPr>
          </a:p>
        </p:txBody>
      </p:sp>
      <p:sp>
        <p:nvSpPr>
          <p:cNvPr id="9" name="Title 1"/>
          <p:cNvSpPr txBox="1">
            <a:spLocks/>
          </p:cNvSpPr>
          <p:nvPr/>
        </p:nvSpPr>
        <p:spPr>
          <a:xfrm>
            <a:off x="541900" y="4274902"/>
            <a:ext cx="3382028" cy="1458354"/>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000" b="0" dirty="0" smtClean="0">
                <a:solidFill>
                  <a:schemeClr val="tx1">
                    <a:lumMod val="50000"/>
                    <a:lumOff val="50000"/>
                  </a:schemeClr>
                </a:solidFill>
              </a:rPr>
              <a:t>Checking jaw temperature and movement with wire current ON</a:t>
            </a:r>
            <a:endParaRPr lang="en-US" sz="2000" b="0" dirty="0">
              <a:solidFill>
                <a:schemeClr val="tx1">
                  <a:lumMod val="50000"/>
                  <a:lumOff val="50000"/>
                </a:schemeClr>
              </a:solidFill>
            </a:endParaRPr>
          </a:p>
        </p:txBody>
      </p:sp>
      <p:sp>
        <p:nvSpPr>
          <p:cNvPr id="10" name="TextShape 1"/>
          <p:cNvSpPr txBox="1"/>
          <p:nvPr/>
        </p:nvSpPr>
        <p:spPr>
          <a:xfrm>
            <a:off x="612000" y="180000"/>
            <a:ext cx="7919640" cy="719640"/>
          </a:xfrm>
          <a:prstGeom prst="rect">
            <a:avLst/>
          </a:prstGeom>
          <a:noFill/>
          <a:ln>
            <a:noFill/>
          </a:ln>
        </p:spPr>
        <p:txBody>
          <a:bodyPr lIns="0" tIns="0" rIns="0" bIns="0" anchor="ctr" anchorCtr="1"/>
          <a:lstStyle/>
          <a:p>
            <a:pPr>
              <a:lnSpc>
                <a:spcPct val="100000"/>
              </a:lnSpc>
            </a:pPr>
            <a:r>
              <a:rPr lang="en-US" sz="3200" b="1" strike="noStrike" spc="-1" dirty="0" smtClean="0">
                <a:solidFill>
                  <a:srgbClr val="0093BE"/>
                </a:solidFill>
                <a:uFill>
                  <a:solidFill>
                    <a:srgbClr val="FFFFFF"/>
                  </a:solidFill>
                </a:uFill>
                <a:latin typeface="Arial"/>
              </a:rPr>
              <a:t>Tests at the LHC (G. </a:t>
            </a:r>
            <a:r>
              <a:rPr lang="en-US" sz="3200" b="1" strike="noStrike" spc="-1" dirty="0" err="1" smtClean="0">
                <a:solidFill>
                  <a:srgbClr val="0093BE"/>
                </a:solidFill>
                <a:uFill>
                  <a:solidFill>
                    <a:srgbClr val="FFFFFF"/>
                  </a:solidFill>
                </a:uFill>
                <a:latin typeface="Arial"/>
              </a:rPr>
              <a:t>Sterbini</a:t>
            </a:r>
            <a:r>
              <a:rPr lang="en-US" sz="3200" b="1" strike="noStrike" spc="-1" dirty="0" smtClean="0">
                <a:solidFill>
                  <a:srgbClr val="0093BE"/>
                </a:solidFill>
                <a:uFill>
                  <a:solidFill>
                    <a:srgbClr val="FFFFFF"/>
                  </a:solidFill>
                </a:uFill>
                <a:latin typeface="Arial"/>
              </a:rPr>
              <a:t> et al.)</a:t>
            </a:r>
            <a:endParaRPr lang="en-US" sz="3200" b="0" strike="noStrike" spc="-1" dirty="0">
              <a:solidFill>
                <a:srgbClr val="000000"/>
              </a:solidFill>
              <a:uFill>
                <a:solidFill>
                  <a:srgbClr val="FFFFFF"/>
                </a:solidFill>
              </a:uFill>
              <a:latin typeface="Arial"/>
            </a:endParaRPr>
          </a:p>
        </p:txBody>
      </p:sp>
      <p:sp>
        <p:nvSpPr>
          <p:cNvPr id="12"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11</a:t>
            </a:fld>
            <a:endParaRPr lang="en-US" sz="1200" b="0" strike="noStrike" spc="-1" dirty="0">
              <a:solidFill>
                <a:srgbClr val="000000"/>
              </a:solidFill>
              <a:uFill>
                <a:solidFill>
                  <a:srgbClr val="FFFFFF"/>
                </a:solidFill>
              </a:uFill>
              <a:latin typeface="Times New Roman"/>
            </a:endParaRPr>
          </a:p>
        </p:txBody>
      </p:sp>
      <p:sp>
        <p:nvSpPr>
          <p:cNvPr id="13"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Tree>
    <p:extLst>
      <p:ext uri="{BB962C8B-B14F-4D97-AF65-F5344CB8AC3E}">
        <p14:creationId xmlns:p14="http://schemas.microsoft.com/office/powerpoint/2010/main" val="125409288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roup 105"/>
          <p:cNvGrpSpPr/>
          <p:nvPr/>
        </p:nvGrpSpPr>
        <p:grpSpPr>
          <a:xfrm>
            <a:off x="3950880" y="3771362"/>
            <a:ext cx="4869592" cy="2062021"/>
            <a:chOff x="0" y="0"/>
            <a:chExt cx="5259070" cy="2226945"/>
          </a:xfrm>
        </p:grpSpPr>
        <p:pic>
          <p:nvPicPr>
            <p:cNvPr id="107" name="Picture 106"/>
            <p:cNvPicPr/>
            <p:nvPr/>
          </p:nvPicPr>
          <p:blipFill>
            <a:blip r:embed="rId3" cstate="print">
              <a:extLst>
                <a:ext uri="{28A0092B-C50C-407E-A947-70E740481C1C}">
                  <a14:useLocalDpi xmlns:a14="http://schemas.microsoft.com/office/drawing/2010/main"/>
                </a:ext>
              </a:extLst>
            </a:blip>
            <a:stretch>
              <a:fillRect/>
            </a:stretch>
          </p:blipFill>
          <p:spPr>
            <a:xfrm>
              <a:off x="0" y="0"/>
              <a:ext cx="5259070" cy="2226945"/>
            </a:xfrm>
            <a:prstGeom prst="rect">
              <a:avLst/>
            </a:prstGeom>
            <a:scene3d>
              <a:camera prst="orthographicFront">
                <a:rot lat="0" lon="10799999" rev="0"/>
              </a:camera>
              <a:lightRig rig="threePt" dir="t"/>
            </a:scene3d>
            <a:extLst>
              <a:ext uri="{FAA26D3D-D897-4be2-8F04-BA451C77F1D7}">
                <ma14:placeholderFlag xmlns:ma14="http://schemas.microsoft.com/office/mac/drawingml/2011/main"/>
              </a:ext>
            </a:extLst>
          </p:spPr>
        </p:pic>
        <p:sp>
          <p:nvSpPr>
            <p:cNvPr id="108" name="Text Box 7"/>
            <p:cNvSpPr txBox="1"/>
            <p:nvPr/>
          </p:nvSpPr>
          <p:spPr>
            <a:xfrm>
              <a:off x="3292699" y="1018906"/>
              <a:ext cx="583565" cy="339041"/>
            </a:xfrm>
            <a:prstGeom prst="rect">
              <a:avLst/>
            </a:prstGeom>
            <a:noFill/>
          </p:spPr>
          <p:txBody>
            <a:bodyPr wrap="square" rtlCol="0">
              <a:spAutoFit/>
            </a:bodyPr>
            <a:lstStyle/>
            <a:p>
              <a:pPr>
                <a:lnSpc>
                  <a:spcPct val="120000"/>
                </a:lnSpc>
                <a:spcAft>
                  <a:spcPts val="0"/>
                </a:spcAft>
              </a:pPr>
              <a:r>
                <a:rPr lang="en-GB" sz="1200" kern="1200" dirty="0">
                  <a:solidFill>
                    <a:srgbClr val="FFFFFF"/>
                  </a:solidFill>
                  <a:effectLst/>
                  <a:latin typeface="+mj-lt"/>
                  <a:ea typeface="Times New Roman"/>
                </a:rPr>
                <a:t>TCL</a:t>
              </a:r>
              <a:endParaRPr lang="en-US" sz="1200" dirty="0">
                <a:effectLst/>
                <a:latin typeface="+mj-lt"/>
                <a:ea typeface="Times New Roman"/>
              </a:endParaRPr>
            </a:p>
          </p:txBody>
        </p:sp>
        <p:sp>
          <p:nvSpPr>
            <p:cNvPr id="109" name="Text Box 10"/>
            <p:cNvSpPr txBox="1"/>
            <p:nvPr/>
          </p:nvSpPr>
          <p:spPr>
            <a:xfrm>
              <a:off x="2224555" y="1151219"/>
              <a:ext cx="833121" cy="317090"/>
            </a:xfrm>
            <a:prstGeom prst="rect">
              <a:avLst/>
            </a:prstGeom>
            <a:noFill/>
          </p:spPr>
          <p:txBody>
            <a:bodyPr wrap="square" rtlCol="0">
              <a:spAutoFit/>
            </a:bodyPr>
            <a:lstStyle/>
            <a:p>
              <a:pPr>
                <a:lnSpc>
                  <a:spcPct val="120000"/>
                </a:lnSpc>
                <a:spcAft>
                  <a:spcPts val="0"/>
                </a:spcAft>
              </a:pPr>
              <a:r>
                <a:rPr lang="en-GB" sz="1200" b="1" kern="1200" dirty="0">
                  <a:solidFill>
                    <a:srgbClr val="FFFFFF"/>
                  </a:solidFill>
                  <a:effectLst/>
                  <a:latin typeface="+mj-lt"/>
                  <a:ea typeface="Times New Roman"/>
                </a:rPr>
                <a:t>TCTPH</a:t>
              </a:r>
              <a:endParaRPr lang="en-US" sz="1200" b="1" dirty="0">
                <a:effectLst/>
                <a:latin typeface="+mj-lt"/>
                <a:ea typeface="Times New Roman"/>
              </a:endParaRPr>
            </a:p>
          </p:txBody>
        </p:sp>
        <p:sp>
          <p:nvSpPr>
            <p:cNvPr id="110" name="Text Box 12"/>
            <p:cNvSpPr txBox="1"/>
            <p:nvPr/>
          </p:nvSpPr>
          <p:spPr>
            <a:xfrm>
              <a:off x="1103780" y="1313284"/>
              <a:ext cx="1043081" cy="339041"/>
            </a:xfrm>
            <a:prstGeom prst="rect">
              <a:avLst/>
            </a:prstGeom>
            <a:noFill/>
          </p:spPr>
          <p:txBody>
            <a:bodyPr wrap="square" rtlCol="0">
              <a:spAutoFit/>
            </a:bodyPr>
            <a:lstStyle/>
            <a:p>
              <a:pPr>
                <a:lnSpc>
                  <a:spcPct val="120000"/>
                </a:lnSpc>
                <a:spcAft>
                  <a:spcPts val="0"/>
                </a:spcAft>
              </a:pPr>
              <a:r>
                <a:rPr lang="en-GB" sz="1200" kern="1200" dirty="0" smtClean="0">
                  <a:solidFill>
                    <a:srgbClr val="FFFFFF"/>
                  </a:solidFill>
                  <a:effectLst/>
                  <a:latin typeface="+mj-lt"/>
                  <a:ea typeface="Times New Roman"/>
                </a:rPr>
                <a:t>TCTPV</a:t>
              </a:r>
              <a:endParaRPr lang="en-US" sz="1200" dirty="0">
                <a:effectLst/>
                <a:latin typeface="+mj-lt"/>
                <a:ea typeface="Times New Roman"/>
              </a:endParaRPr>
            </a:p>
          </p:txBody>
        </p:sp>
        <p:sp>
          <p:nvSpPr>
            <p:cNvPr id="111" name="Text Box 22"/>
            <p:cNvSpPr txBox="1"/>
            <p:nvPr/>
          </p:nvSpPr>
          <p:spPr>
            <a:xfrm>
              <a:off x="52856" y="808320"/>
              <a:ext cx="702945" cy="317090"/>
            </a:xfrm>
            <a:prstGeom prst="rect">
              <a:avLst/>
            </a:prstGeom>
            <a:noFill/>
          </p:spPr>
          <p:txBody>
            <a:bodyPr wrap="square" rtlCol="0">
              <a:spAutoFit/>
            </a:bodyPr>
            <a:lstStyle/>
            <a:p>
              <a:pPr>
                <a:lnSpc>
                  <a:spcPct val="120000"/>
                </a:lnSpc>
                <a:spcAft>
                  <a:spcPts val="0"/>
                </a:spcAft>
              </a:pPr>
              <a:r>
                <a:rPr lang="en-GB" sz="1200" b="1" kern="1200">
                  <a:solidFill>
                    <a:srgbClr val="000000"/>
                  </a:solidFill>
                  <a:effectLst/>
                  <a:latin typeface="+mj-lt"/>
                  <a:ea typeface="Times New Roman"/>
                </a:rPr>
                <a:t>TAN</a:t>
              </a:r>
              <a:endParaRPr lang="en-US" sz="1200">
                <a:effectLst/>
                <a:latin typeface="+mj-lt"/>
                <a:ea typeface="Times New Roman"/>
              </a:endParaRPr>
            </a:p>
          </p:txBody>
        </p:sp>
        <p:sp>
          <p:nvSpPr>
            <p:cNvPr id="112" name="Text Box 23"/>
            <p:cNvSpPr txBox="1"/>
            <p:nvPr/>
          </p:nvSpPr>
          <p:spPr>
            <a:xfrm>
              <a:off x="4510555" y="579720"/>
              <a:ext cx="702945" cy="317090"/>
            </a:xfrm>
            <a:prstGeom prst="rect">
              <a:avLst/>
            </a:prstGeom>
            <a:noFill/>
          </p:spPr>
          <p:txBody>
            <a:bodyPr wrap="square" rtlCol="0">
              <a:spAutoFit/>
            </a:bodyPr>
            <a:lstStyle/>
            <a:p>
              <a:pPr algn="r">
                <a:lnSpc>
                  <a:spcPct val="120000"/>
                </a:lnSpc>
                <a:spcAft>
                  <a:spcPts val="0"/>
                </a:spcAft>
              </a:pPr>
              <a:r>
                <a:rPr lang="en-GB" sz="1200" b="1" kern="1200" dirty="0" smtClean="0">
                  <a:solidFill>
                    <a:srgbClr val="000000"/>
                  </a:solidFill>
                  <a:effectLst/>
                  <a:latin typeface="+mj-lt"/>
                  <a:ea typeface="Times New Roman"/>
                </a:rPr>
                <a:t>D2</a:t>
              </a:r>
              <a:endParaRPr lang="en-US" sz="1200" dirty="0">
                <a:effectLst/>
                <a:latin typeface="+mj-lt"/>
                <a:ea typeface="Times New Roman"/>
              </a:endParaRPr>
            </a:p>
          </p:txBody>
        </p:sp>
      </p:grpSp>
      <p:grpSp>
        <p:nvGrpSpPr>
          <p:cNvPr id="18" name="Group 17"/>
          <p:cNvGrpSpPr/>
          <p:nvPr/>
        </p:nvGrpSpPr>
        <p:grpSpPr>
          <a:xfrm>
            <a:off x="683568" y="3140968"/>
            <a:ext cx="3006779" cy="2817111"/>
            <a:chOff x="917149" y="2903462"/>
            <a:chExt cx="2330518" cy="2183509"/>
          </a:xfrm>
        </p:grpSpPr>
        <p:pic>
          <p:nvPicPr>
            <p:cNvPr id="58" name="Picture 57"/>
            <p:cNvPicPr>
              <a:picLocks noChangeAspect="1"/>
            </p:cNvPicPr>
            <p:nvPr/>
          </p:nvPicPr>
          <p:blipFill>
            <a:blip r:embed="rId4"/>
            <a:stretch>
              <a:fillRect/>
            </a:stretch>
          </p:blipFill>
          <p:spPr>
            <a:xfrm>
              <a:off x="917149" y="2903462"/>
              <a:ext cx="2330518" cy="2183509"/>
            </a:xfrm>
            <a:prstGeom prst="rect">
              <a:avLst/>
            </a:prstGeom>
          </p:spPr>
        </p:pic>
        <p:grpSp>
          <p:nvGrpSpPr>
            <p:cNvPr id="59" name="Group 58"/>
            <p:cNvGrpSpPr/>
            <p:nvPr/>
          </p:nvGrpSpPr>
          <p:grpSpPr>
            <a:xfrm>
              <a:off x="1848857" y="3039931"/>
              <a:ext cx="443525" cy="204704"/>
              <a:chOff x="5486400" y="1524000"/>
              <a:chExt cx="990600" cy="457200"/>
            </a:xfrm>
          </p:grpSpPr>
          <p:sp>
            <p:nvSpPr>
              <p:cNvPr id="60" name="Rectangle 59"/>
              <p:cNvSpPr/>
              <p:nvPr/>
            </p:nvSpPr>
            <p:spPr bwMode="auto">
              <a:xfrm>
                <a:off x="6324600" y="1752600"/>
                <a:ext cx="152400" cy="228600"/>
              </a:xfrm>
              <a:prstGeom prst="rect">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latin typeface="Arial" pitchFamily="34" charset="0"/>
                  <a:ea typeface="MS PGothic" pitchFamily="2" charset="-128"/>
                </a:endParaRPr>
              </a:p>
            </p:txBody>
          </p:sp>
          <p:sp>
            <p:nvSpPr>
              <p:cNvPr id="61" name="Rectangle 60"/>
              <p:cNvSpPr/>
              <p:nvPr/>
            </p:nvSpPr>
            <p:spPr bwMode="auto">
              <a:xfrm>
                <a:off x="5486400" y="1524000"/>
                <a:ext cx="152400" cy="228600"/>
              </a:xfrm>
              <a:prstGeom prst="rect">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latin typeface="Arial" pitchFamily="34" charset="0"/>
                  <a:ea typeface="MS PGothic" pitchFamily="2" charset="-128"/>
                </a:endParaRPr>
              </a:p>
            </p:txBody>
          </p:sp>
        </p:grpSp>
        <p:sp>
          <p:nvSpPr>
            <p:cNvPr id="62" name="Rectangle 61"/>
            <p:cNvSpPr/>
            <p:nvPr/>
          </p:nvSpPr>
          <p:spPr bwMode="auto">
            <a:xfrm>
              <a:off x="2300040" y="4829283"/>
              <a:ext cx="68235" cy="102352"/>
            </a:xfrm>
            <a:prstGeom prst="rect">
              <a:avLst/>
            </a:prstGeom>
            <a:pattFill prst="openDmnd">
              <a:fgClr>
                <a:srgbClr val="FF0000"/>
              </a:fgClr>
              <a:bgClr>
                <a:prstClr val="white"/>
              </a:bgClr>
            </a:patt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latin typeface="Arial" pitchFamily="34" charset="0"/>
                <a:ea typeface="MS PGothic" pitchFamily="2" charset="-128"/>
              </a:endParaRPr>
            </a:p>
          </p:txBody>
        </p:sp>
        <p:sp>
          <p:nvSpPr>
            <p:cNvPr id="63" name="Rectangle 62"/>
            <p:cNvSpPr/>
            <p:nvPr/>
          </p:nvSpPr>
          <p:spPr bwMode="auto">
            <a:xfrm>
              <a:off x="1874898" y="4768595"/>
              <a:ext cx="68235" cy="102352"/>
            </a:xfrm>
            <a:prstGeom prst="rect">
              <a:avLst/>
            </a:prstGeom>
            <a:pattFill prst="openDmnd">
              <a:fgClr>
                <a:srgbClr val="FF0000"/>
              </a:fgClr>
              <a:bgClr>
                <a:prstClr val="white"/>
              </a:bgClr>
            </a:patt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latin typeface="Arial" pitchFamily="34" charset="0"/>
                <a:ea typeface="MS PGothic" pitchFamily="2" charset="-128"/>
              </a:endParaRPr>
            </a:p>
          </p:txBody>
        </p:sp>
      </p:grpSp>
      <p:grpSp>
        <p:nvGrpSpPr>
          <p:cNvPr id="4" name="Group 3"/>
          <p:cNvGrpSpPr/>
          <p:nvPr/>
        </p:nvGrpSpPr>
        <p:grpSpPr>
          <a:xfrm>
            <a:off x="3561402" y="1560740"/>
            <a:ext cx="5259070" cy="2226945"/>
            <a:chOff x="0" y="0"/>
            <a:chExt cx="5259138" cy="2226945"/>
          </a:xfrm>
        </p:grpSpPr>
        <p:pic>
          <p:nvPicPr>
            <p:cNvPr id="5" name="Picture 4"/>
            <p:cNvPicPr/>
            <p:nvPr/>
          </p:nvPicPr>
          <p:blipFill>
            <a:blip r:embed="rId3" cstate="print">
              <a:extLst>
                <a:ext uri="{28A0092B-C50C-407E-A947-70E740481C1C}">
                  <a14:useLocalDpi xmlns:a14="http://schemas.microsoft.com/office/drawing/2010/main"/>
                </a:ext>
              </a:extLst>
            </a:blip>
            <a:stretch>
              <a:fillRect/>
            </a:stretch>
          </p:blipFill>
          <p:spPr>
            <a:xfrm>
              <a:off x="0" y="0"/>
              <a:ext cx="5259070" cy="2226945"/>
            </a:xfrm>
            <a:prstGeom prst="rect">
              <a:avLst/>
            </a:prstGeom>
            <a:extLst>
              <a:ext uri="{FAA26D3D-D897-4be2-8F04-BA451C77F1D7}">
                <ma14:placeholderFlag xmlns:ma14="http://schemas.microsoft.com/office/mac/drawingml/2011/main"/>
              </a:ext>
            </a:extLst>
          </p:spPr>
        </p:pic>
        <p:sp>
          <p:nvSpPr>
            <p:cNvPr id="6" name="Text Box 7"/>
            <p:cNvSpPr txBox="1"/>
            <p:nvPr/>
          </p:nvSpPr>
          <p:spPr>
            <a:xfrm>
              <a:off x="1455157" y="1004164"/>
              <a:ext cx="583565" cy="293607"/>
            </a:xfrm>
            <a:prstGeom prst="rect">
              <a:avLst/>
            </a:prstGeom>
            <a:noFill/>
          </p:spPr>
          <p:txBody>
            <a:bodyPr wrap="square" rtlCol="0">
              <a:spAutoFit/>
            </a:bodyPr>
            <a:lstStyle/>
            <a:p>
              <a:pPr>
                <a:lnSpc>
                  <a:spcPct val="120000"/>
                </a:lnSpc>
                <a:spcAft>
                  <a:spcPts val="0"/>
                </a:spcAft>
              </a:pPr>
              <a:r>
                <a:rPr lang="en-GB" sz="1200" b="1" kern="1200" dirty="0">
                  <a:solidFill>
                    <a:srgbClr val="FFFFFF"/>
                  </a:solidFill>
                  <a:effectLst/>
                  <a:ea typeface="Times New Roman" panose="02020603050405020304" pitchFamily="18" charset="0"/>
                </a:rPr>
                <a:t>TCL</a:t>
              </a:r>
              <a:endParaRPr lang="en-GB" sz="1200" b="1" dirty="0">
                <a:effectLst/>
                <a:ea typeface="Times New Roman" panose="02020603050405020304" pitchFamily="18" charset="0"/>
              </a:endParaRPr>
            </a:p>
          </p:txBody>
        </p:sp>
        <p:sp>
          <p:nvSpPr>
            <p:cNvPr id="7" name="Text Box 10"/>
            <p:cNvSpPr txBox="1"/>
            <p:nvPr/>
          </p:nvSpPr>
          <p:spPr>
            <a:xfrm>
              <a:off x="2386265" y="1381691"/>
              <a:ext cx="833120" cy="293607"/>
            </a:xfrm>
            <a:prstGeom prst="rect">
              <a:avLst/>
            </a:prstGeom>
            <a:noFill/>
          </p:spPr>
          <p:txBody>
            <a:bodyPr wrap="square" rtlCol="0">
              <a:spAutoFit/>
            </a:bodyPr>
            <a:lstStyle/>
            <a:p>
              <a:pPr>
                <a:lnSpc>
                  <a:spcPct val="120000"/>
                </a:lnSpc>
                <a:spcAft>
                  <a:spcPts val="0"/>
                </a:spcAft>
              </a:pPr>
              <a:r>
                <a:rPr lang="en-GB" sz="1200" kern="1200" dirty="0">
                  <a:solidFill>
                    <a:srgbClr val="FFFFFF"/>
                  </a:solidFill>
                  <a:effectLst/>
                  <a:latin typeface="+mj-lt"/>
                  <a:ea typeface="Times New Roman" panose="02020603050405020304" pitchFamily="18" charset="0"/>
                </a:rPr>
                <a:t>TCTPH</a:t>
              </a:r>
              <a:endParaRPr lang="en-GB" sz="1200" dirty="0">
                <a:effectLst/>
                <a:latin typeface="+mj-lt"/>
                <a:ea typeface="Times New Roman" panose="02020603050405020304" pitchFamily="18" charset="0"/>
              </a:endParaRPr>
            </a:p>
          </p:txBody>
        </p:sp>
        <p:sp>
          <p:nvSpPr>
            <p:cNvPr id="8" name="Text Box 12"/>
            <p:cNvSpPr txBox="1"/>
            <p:nvPr/>
          </p:nvSpPr>
          <p:spPr>
            <a:xfrm>
              <a:off x="3488521" y="1515246"/>
              <a:ext cx="702945" cy="293607"/>
            </a:xfrm>
            <a:prstGeom prst="rect">
              <a:avLst/>
            </a:prstGeom>
            <a:noFill/>
          </p:spPr>
          <p:txBody>
            <a:bodyPr wrap="square" rtlCol="0">
              <a:spAutoFit/>
            </a:bodyPr>
            <a:lstStyle/>
            <a:p>
              <a:pPr>
                <a:lnSpc>
                  <a:spcPct val="120000"/>
                </a:lnSpc>
                <a:spcAft>
                  <a:spcPts val="0"/>
                </a:spcAft>
              </a:pPr>
              <a:r>
                <a:rPr lang="en-GB" sz="1200" kern="1200" dirty="0">
                  <a:solidFill>
                    <a:srgbClr val="FFFFFF"/>
                  </a:solidFill>
                  <a:effectLst/>
                  <a:latin typeface="+mj-lt"/>
                  <a:ea typeface="Times New Roman" panose="02020603050405020304" pitchFamily="18" charset="0"/>
                </a:rPr>
                <a:t>TCTPV</a:t>
              </a:r>
              <a:endParaRPr lang="en-GB" sz="1200" dirty="0">
                <a:effectLst/>
                <a:latin typeface="+mj-lt"/>
                <a:ea typeface="Times New Roman" panose="02020603050405020304" pitchFamily="18" charset="0"/>
              </a:endParaRPr>
            </a:p>
          </p:txBody>
        </p:sp>
        <p:sp>
          <p:nvSpPr>
            <p:cNvPr id="9" name="Text Box 22"/>
            <p:cNvSpPr txBox="1"/>
            <p:nvPr/>
          </p:nvSpPr>
          <p:spPr>
            <a:xfrm>
              <a:off x="25918" y="578136"/>
              <a:ext cx="702945" cy="313932"/>
            </a:xfrm>
            <a:prstGeom prst="rect">
              <a:avLst/>
            </a:prstGeom>
            <a:noFill/>
          </p:spPr>
          <p:txBody>
            <a:bodyPr wrap="square" rtlCol="0">
              <a:spAutoFit/>
            </a:bodyPr>
            <a:lstStyle/>
            <a:p>
              <a:pPr>
                <a:lnSpc>
                  <a:spcPct val="120000"/>
                </a:lnSpc>
                <a:spcAft>
                  <a:spcPts val="0"/>
                </a:spcAft>
              </a:pPr>
              <a:r>
                <a:rPr lang="en-GB" sz="1200" b="1" kern="1200">
                  <a:solidFill>
                    <a:srgbClr val="000000"/>
                  </a:solidFill>
                  <a:effectLst/>
                  <a:latin typeface="+mj-lt"/>
                  <a:ea typeface="Times New Roman" panose="02020603050405020304" pitchFamily="18" charset="0"/>
                </a:rPr>
                <a:t>D2</a:t>
              </a:r>
              <a:endParaRPr lang="en-GB" sz="1200">
                <a:effectLst/>
                <a:latin typeface="+mj-lt"/>
                <a:ea typeface="Times New Roman" panose="02020603050405020304" pitchFamily="18" charset="0"/>
              </a:endParaRPr>
            </a:p>
          </p:txBody>
        </p:sp>
        <p:sp>
          <p:nvSpPr>
            <p:cNvPr id="10" name="Text Box 23"/>
            <p:cNvSpPr txBox="1"/>
            <p:nvPr/>
          </p:nvSpPr>
          <p:spPr>
            <a:xfrm>
              <a:off x="4556193" y="1472158"/>
              <a:ext cx="702945" cy="313932"/>
            </a:xfrm>
            <a:prstGeom prst="rect">
              <a:avLst/>
            </a:prstGeom>
            <a:noFill/>
          </p:spPr>
          <p:txBody>
            <a:bodyPr wrap="square" rtlCol="0">
              <a:spAutoFit/>
            </a:bodyPr>
            <a:lstStyle/>
            <a:p>
              <a:pPr algn="r">
                <a:lnSpc>
                  <a:spcPct val="120000"/>
                </a:lnSpc>
                <a:spcAft>
                  <a:spcPts val="0"/>
                </a:spcAft>
              </a:pPr>
              <a:r>
                <a:rPr lang="en-GB" sz="1200" b="1" kern="1200">
                  <a:solidFill>
                    <a:srgbClr val="000000"/>
                  </a:solidFill>
                  <a:effectLst/>
                  <a:latin typeface="+mj-lt"/>
                  <a:ea typeface="Times New Roman" panose="02020603050405020304" pitchFamily="18" charset="0"/>
                </a:rPr>
                <a:t>TAN</a:t>
              </a:r>
              <a:endParaRPr lang="en-GB" sz="1200">
                <a:effectLst/>
                <a:latin typeface="+mj-lt"/>
                <a:ea typeface="Times New Roman" panose="02020603050405020304" pitchFamily="18" charset="0"/>
              </a:endParaRPr>
            </a:p>
          </p:txBody>
        </p:sp>
      </p:grpSp>
      <p:sp>
        <p:nvSpPr>
          <p:cNvPr id="11" name="Title 3"/>
          <p:cNvSpPr txBox="1">
            <a:spLocks/>
          </p:cNvSpPr>
          <p:nvPr/>
        </p:nvSpPr>
        <p:spPr>
          <a:xfrm>
            <a:off x="467544" y="44624"/>
            <a:ext cx="8532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000" dirty="0" smtClean="0">
                <a:solidFill>
                  <a:srgbClr val="338CB7"/>
                </a:solidFill>
              </a:rPr>
              <a:t>EYETS 2016-17 – replacement of TCTPH.4R5.B2 and TCL.4L5.B2</a:t>
            </a:r>
            <a:endParaRPr lang="en-US" sz="3000" dirty="0">
              <a:solidFill>
                <a:srgbClr val="338CB7"/>
              </a:solidFill>
            </a:endParaRPr>
          </a:p>
        </p:txBody>
      </p:sp>
      <p:sp>
        <p:nvSpPr>
          <p:cNvPr id="13" name="Rectangle 12"/>
          <p:cNvSpPr/>
          <p:nvPr/>
        </p:nvSpPr>
        <p:spPr>
          <a:xfrm>
            <a:off x="3920336" y="1269578"/>
            <a:ext cx="5004488" cy="307777"/>
          </a:xfrm>
          <a:prstGeom prst="rect">
            <a:avLst/>
          </a:prstGeom>
        </p:spPr>
        <p:txBody>
          <a:bodyPr wrap="square">
            <a:spAutoFit/>
          </a:bodyPr>
          <a:lstStyle/>
          <a:p>
            <a:r>
              <a:rPr lang="en-GB" sz="1400" dirty="0" smtClean="0">
                <a:latin typeface="Verdana" panose="020B0604030504040204" pitchFamily="34" charset="0"/>
                <a:ea typeface="Times New Roman" panose="02020603050405020304" pitchFamily="18" charset="0"/>
                <a:cs typeface="Times New Roman" panose="02020603050405020304" pitchFamily="18" charset="0"/>
              </a:rPr>
              <a:t>3D </a:t>
            </a:r>
            <a:r>
              <a:rPr lang="en-GB" sz="1400" dirty="0">
                <a:latin typeface="Verdana" panose="020B0604030504040204" pitchFamily="34" charset="0"/>
                <a:ea typeface="Times New Roman" panose="02020603050405020304" pitchFamily="18" charset="0"/>
                <a:cs typeface="Times New Roman" panose="02020603050405020304" pitchFamily="18" charset="0"/>
              </a:rPr>
              <a:t>integration view: </a:t>
            </a:r>
            <a:r>
              <a:rPr lang="en-GB" sz="1400" dirty="0" smtClean="0">
                <a:latin typeface="Verdana" panose="020B0604030504040204" pitchFamily="34" charset="0"/>
                <a:ea typeface="Times New Roman" panose="02020603050405020304" pitchFamily="18" charset="0"/>
                <a:cs typeface="Times New Roman" panose="02020603050405020304" pitchFamily="18" charset="0"/>
              </a:rPr>
              <a:t>4L5 top and 4R5 bottom. </a:t>
            </a:r>
            <a:endParaRPr lang="en-GB" sz="1400" dirty="0"/>
          </a:p>
        </p:txBody>
      </p:sp>
      <p:grpSp>
        <p:nvGrpSpPr>
          <p:cNvPr id="17" name="Group 16"/>
          <p:cNvGrpSpPr/>
          <p:nvPr/>
        </p:nvGrpSpPr>
        <p:grpSpPr>
          <a:xfrm>
            <a:off x="4860032" y="3753341"/>
            <a:ext cx="3960441" cy="2267947"/>
            <a:chOff x="5056739" y="3753341"/>
            <a:chExt cx="3583205" cy="2051923"/>
          </a:xfrm>
        </p:grpSpPr>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4776"/>
            <a:stretch/>
          </p:blipFill>
          <p:spPr>
            <a:xfrm>
              <a:off x="5056739" y="3753341"/>
              <a:ext cx="3583205" cy="2051923"/>
            </a:xfrm>
            <a:prstGeom prst="rect">
              <a:avLst/>
            </a:prstGeom>
            <a:solidFill>
              <a:schemeClr val="bg1"/>
            </a:solidFill>
          </p:spPr>
        </p:pic>
        <p:sp>
          <p:nvSpPr>
            <p:cNvPr id="15" name="Rectangle 14"/>
            <p:cNvSpPr/>
            <p:nvPr/>
          </p:nvSpPr>
          <p:spPr>
            <a:xfrm>
              <a:off x="5402290" y="3846527"/>
              <a:ext cx="1787669" cy="369332"/>
            </a:xfrm>
            <a:prstGeom prst="rect">
              <a:avLst/>
            </a:prstGeom>
          </p:spPr>
          <p:txBody>
            <a:bodyPr wrap="none">
              <a:spAutoFit/>
            </a:bodyPr>
            <a:lstStyle/>
            <a:p>
              <a:r>
                <a:rPr lang="en-US" dirty="0">
                  <a:solidFill>
                    <a:schemeClr val="accent1">
                      <a:lumMod val="20000"/>
                      <a:lumOff val="80000"/>
                    </a:schemeClr>
                  </a:solidFill>
                </a:rPr>
                <a:t>TCTPH.4R5.B2</a:t>
              </a:r>
              <a:endParaRPr lang="en-GB" dirty="0">
                <a:solidFill>
                  <a:schemeClr val="accent1">
                    <a:lumMod val="20000"/>
                    <a:lumOff val="80000"/>
                  </a:schemeClr>
                </a:solidFill>
              </a:endParaRPr>
            </a:p>
          </p:txBody>
        </p:sp>
      </p:grpSp>
      <p:grpSp>
        <p:nvGrpSpPr>
          <p:cNvPr id="66" name="Group 65"/>
          <p:cNvGrpSpPr/>
          <p:nvPr/>
        </p:nvGrpSpPr>
        <p:grpSpPr>
          <a:xfrm>
            <a:off x="342821" y="1340768"/>
            <a:ext cx="3221067" cy="1504530"/>
            <a:chOff x="1539005" y="2344089"/>
            <a:chExt cx="5820033" cy="2718482"/>
          </a:xfrm>
        </p:grpSpPr>
        <p:sp>
          <p:nvSpPr>
            <p:cNvPr id="67" name="Text Placeholder 4"/>
            <p:cNvSpPr txBox="1">
              <a:spLocks/>
            </p:cNvSpPr>
            <p:nvPr/>
          </p:nvSpPr>
          <p:spPr>
            <a:xfrm>
              <a:off x="1850247" y="2348406"/>
              <a:ext cx="2623801" cy="479822"/>
            </a:xfrm>
            <a:prstGeom prst="rect">
              <a:avLst/>
            </a:prstGeom>
          </p:spPr>
          <p:txBody>
            <a:bodyPr>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tr-TR" sz="1800" dirty="0" smtClean="0"/>
                <a:t>TC</a:t>
              </a:r>
              <a:r>
                <a:rPr lang="en-GB" sz="1800" dirty="0" smtClean="0"/>
                <a:t>L</a:t>
              </a:r>
              <a:r>
                <a:rPr lang="tr-TR" sz="1800" dirty="0" smtClean="0"/>
                <a:t>.</a:t>
              </a:r>
              <a:r>
                <a:rPr lang="en-GB" sz="1800" dirty="0" smtClean="0"/>
                <a:t>4</a:t>
              </a:r>
              <a:r>
                <a:rPr lang="tr-TR" sz="1800" dirty="0" smtClean="0"/>
                <a:t>L</a:t>
              </a:r>
              <a:r>
                <a:rPr lang="en-GB" sz="1800" dirty="0" smtClean="0"/>
                <a:t>5</a:t>
              </a:r>
              <a:r>
                <a:rPr lang="tr-TR" sz="1800" dirty="0" smtClean="0"/>
                <a:t>.B2</a:t>
              </a:r>
              <a:endParaRPr lang="tr-TR" sz="1800" dirty="0"/>
            </a:p>
          </p:txBody>
        </p:sp>
        <p:sp>
          <p:nvSpPr>
            <p:cNvPr id="68" name="Text Placeholder 42"/>
            <p:cNvSpPr txBox="1">
              <a:spLocks/>
            </p:cNvSpPr>
            <p:nvPr/>
          </p:nvSpPr>
          <p:spPr>
            <a:xfrm>
              <a:off x="4766918" y="2344089"/>
              <a:ext cx="2592120" cy="479822"/>
            </a:xfrm>
            <a:prstGeom prst="rect">
              <a:avLst/>
            </a:prstGeom>
          </p:spPr>
          <p:txBody>
            <a:bodyPr>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dirty="0" smtClean="0"/>
                <a:t>TCTPH.4R5.B2</a:t>
              </a:r>
              <a:endParaRPr lang="en-US" sz="1800" dirty="0"/>
            </a:p>
          </p:txBody>
        </p:sp>
        <p:cxnSp>
          <p:nvCxnSpPr>
            <p:cNvPr id="69" name="Straight Connector 68"/>
            <p:cNvCxnSpPr/>
            <p:nvPr/>
          </p:nvCxnSpPr>
          <p:spPr>
            <a:xfrm>
              <a:off x="4204115" y="3587800"/>
              <a:ext cx="680781" cy="908296"/>
            </a:xfrm>
            <a:prstGeom prst="line">
              <a:avLst/>
            </a:prstGeom>
            <a:ln w="19050" cap="rnd">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a:off x="4195127" y="3591397"/>
              <a:ext cx="674654" cy="920626"/>
            </a:xfrm>
            <a:prstGeom prst="line">
              <a:avLst/>
            </a:prstGeom>
            <a:ln w="19050" cap="rnd">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71" name="Text Box 263"/>
            <p:cNvSpPr txBox="1"/>
            <p:nvPr/>
          </p:nvSpPr>
          <p:spPr>
            <a:xfrm>
              <a:off x="1539005" y="4279994"/>
              <a:ext cx="400269" cy="338554"/>
            </a:xfrm>
            <a:prstGeom prst="rect">
              <a:avLst/>
            </a:prstGeom>
            <a:noFill/>
          </p:spPr>
          <p:txBody>
            <a:bodyPr wrap="none" rtlCol="0">
              <a:noAutofit/>
            </a:bodyPr>
            <a:lstStyle/>
            <a:p>
              <a:pPr>
                <a:spcAft>
                  <a:spcPts val="0"/>
                </a:spcAft>
              </a:pPr>
              <a:r>
                <a:rPr lang="en-US" sz="1000" kern="1200" dirty="0" smtClean="0">
                  <a:solidFill>
                    <a:srgbClr val="0000FF"/>
                  </a:solidFill>
                  <a:effectLst/>
                  <a:ea typeface="ＭＳ 明朝"/>
                  <a:cs typeface="Times New Roman"/>
                </a:rPr>
                <a:t>B1</a:t>
              </a:r>
              <a:endParaRPr lang="en-US" sz="1000" dirty="0">
                <a:effectLst/>
                <a:ea typeface="ＭＳ 明朝"/>
                <a:cs typeface="Times New Roman"/>
              </a:endParaRPr>
            </a:p>
          </p:txBody>
        </p:sp>
        <p:sp>
          <p:nvSpPr>
            <p:cNvPr id="72" name="Text Box 264"/>
            <p:cNvSpPr txBox="1"/>
            <p:nvPr/>
          </p:nvSpPr>
          <p:spPr>
            <a:xfrm>
              <a:off x="1539005" y="3384959"/>
              <a:ext cx="400269" cy="338554"/>
            </a:xfrm>
            <a:prstGeom prst="rect">
              <a:avLst/>
            </a:prstGeom>
            <a:noFill/>
          </p:spPr>
          <p:txBody>
            <a:bodyPr wrap="none" rtlCol="0">
              <a:noAutofit/>
            </a:bodyPr>
            <a:lstStyle/>
            <a:p>
              <a:pPr>
                <a:spcAft>
                  <a:spcPts val="0"/>
                </a:spcAft>
              </a:pPr>
              <a:r>
                <a:rPr lang="en-US" sz="1000" kern="1200" dirty="0" smtClean="0">
                  <a:solidFill>
                    <a:srgbClr val="FF0000"/>
                  </a:solidFill>
                  <a:effectLst/>
                  <a:ea typeface="ＭＳ 明朝"/>
                  <a:cs typeface="Times New Roman"/>
                </a:rPr>
                <a:t>B2</a:t>
              </a:r>
              <a:endParaRPr lang="en-US" sz="1000" dirty="0">
                <a:effectLst/>
                <a:ea typeface="ＭＳ 明朝"/>
                <a:cs typeface="Times New Roman"/>
              </a:endParaRPr>
            </a:p>
          </p:txBody>
        </p:sp>
        <p:cxnSp>
          <p:nvCxnSpPr>
            <p:cNvPr id="73" name="Straight Arrow Connector 72"/>
            <p:cNvCxnSpPr/>
            <p:nvPr/>
          </p:nvCxnSpPr>
          <p:spPr>
            <a:xfrm flipH="1">
              <a:off x="3124205" y="3584855"/>
              <a:ext cx="1080000" cy="0"/>
            </a:xfrm>
            <a:prstGeom prst="straightConnector1">
              <a:avLst/>
            </a:prstGeom>
            <a:ln w="19050">
              <a:solidFill>
                <a:srgbClr val="FF0000"/>
              </a:solidFill>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flipH="1">
              <a:off x="4889326" y="4501166"/>
              <a:ext cx="2160000" cy="0"/>
            </a:xfrm>
            <a:prstGeom prst="straightConnector1">
              <a:avLst/>
            </a:prstGeom>
            <a:ln w="19050" cap="rnd">
              <a:solidFill>
                <a:srgbClr val="FF0000"/>
              </a:solidFill>
              <a:tailEnd type="none" w="lg" len="med"/>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a:off x="4876627" y="3591396"/>
              <a:ext cx="2160000" cy="0"/>
            </a:xfrm>
            <a:prstGeom prst="straightConnector1">
              <a:avLst/>
            </a:prstGeom>
            <a:ln w="19050" cap="rnd">
              <a:solidFill>
                <a:srgbClr val="0000FF"/>
              </a:solidFill>
              <a:tailEnd type="none" w="lg" len="med"/>
            </a:ln>
            <a:effectLst/>
          </p:spPr>
          <p:style>
            <a:lnRef idx="2">
              <a:schemeClr val="accent1"/>
            </a:lnRef>
            <a:fillRef idx="0">
              <a:schemeClr val="accent1"/>
            </a:fillRef>
            <a:effectRef idx="1">
              <a:schemeClr val="accent1"/>
            </a:effectRef>
            <a:fontRef idx="minor">
              <a:schemeClr val="tx1"/>
            </a:fontRef>
          </p:style>
        </p:cxnSp>
        <p:sp>
          <p:nvSpPr>
            <p:cNvPr id="76" name="Rounded Rectangle 75"/>
            <p:cNvSpPr/>
            <p:nvPr/>
          </p:nvSpPr>
          <p:spPr>
            <a:xfrm>
              <a:off x="4249987" y="3824330"/>
              <a:ext cx="583272" cy="387979"/>
            </a:xfrm>
            <a:prstGeom prst="roundRect">
              <a:avLst/>
            </a:prstGeom>
            <a:solidFill>
              <a:srgbClr val="FFFFFF"/>
            </a:solidFill>
            <a:effectLst/>
          </p:spPr>
          <p:style>
            <a:lnRef idx="1">
              <a:schemeClr val="accent1"/>
            </a:lnRef>
            <a:fillRef idx="3">
              <a:schemeClr val="accent1"/>
            </a:fillRef>
            <a:effectRef idx="2">
              <a:schemeClr val="accent1"/>
            </a:effectRef>
            <a:fontRef idx="minor">
              <a:schemeClr val="lt1"/>
            </a:fontRef>
          </p:style>
          <p:txBody>
            <a:bodyPr lIns="0" tIns="0" rIns="0" bIns="0" rtlCol="0" anchor="ctr">
              <a:noAutofit/>
            </a:bodyPr>
            <a:lstStyle/>
            <a:p>
              <a:pPr algn="ctr"/>
              <a:r>
                <a:rPr lang="en-US" sz="1000" dirty="0" smtClean="0">
                  <a:solidFill>
                    <a:schemeClr val="tx1"/>
                  </a:solidFill>
                </a:rPr>
                <a:t>IP5</a:t>
              </a:r>
              <a:endParaRPr lang="en-US" sz="1000" dirty="0">
                <a:solidFill>
                  <a:schemeClr val="tx1"/>
                </a:solidFill>
              </a:endParaRPr>
            </a:p>
          </p:txBody>
        </p:sp>
        <p:cxnSp>
          <p:nvCxnSpPr>
            <p:cNvPr id="77" name="Straight Arrow Connector 76"/>
            <p:cNvCxnSpPr/>
            <p:nvPr/>
          </p:nvCxnSpPr>
          <p:spPr>
            <a:xfrm flipH="1">
              <a:off x="5957040" y="4491961"/>
              <a:ext cx="1080000" cy="0"/>
            </a:xfrm>
            <a:prstGeom prst="straightConnector1">
              <a:avLst/>
            </a:prstGeom>
            <a:ln>
              <a:solidFill>
                <a:srgbClr val="FF0000"/>
              </a:solidFill>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p:nvPr/>
          </p:nvCxnSpPr>
          <p:spPr>
            <a:xfrm flipH="1">
              <a:off x="2038511" y="3584855"/>
              <a:ext cx="2160000" cy="0"/>
            </a:xfrm>
            <a:prstGeom prst="straightConnector1">
              <a:avLst/>
            </a:prstGeom>
            <a:ln w="19050" cap="rnd">
              <a:solidFill>
                <a:srgbClr val="FF0000"/>
              </a:solidFill>
              <a:tailEnd type="none" w="lg" len="med"/>
            </a:ln>
            <a:effectLst/>
          </p:spPr>
          <p:style>
            <a:lnRef idx="2">
              <a:schemeClr val="accent1"/>
            </a:lnRef>
            <a:fillRef idx="0">
              <a:schemeClr val="accent1"/>
            </a:fillRef>
            <a:effectRef idx="1">
              <a:schemeClr val="accent1"/>
            </a:effectRef>
            <a:fontRef idx="minor">
              <a:schemeClr val="tx1"/>
            </a:fontRef>
          </p:style>
        </p:cxnSp>
        <p:grpSp>
          <p:nvGrpSpPr>
            <p:cNvPr id="79" name="Group 78"/>
            <p:cNvGrpSpPr/>
            <p:nvPr/>
          </p:nvGrpSpPr>
          <p:grpSpPr>
            <a:xfrm>
              <a:off x="2928244" y="3404225"/>
              <a:ext cx="545888" cy="361720"/>
              <a:chOff x="3729765" y="3563030"/>
              <a:chExt cx="545889" cy="361720"/>
            </a:xfrm>
          </p:grpSpPr>
          <p:grpSp>
            <p:nvGrpSpPr>
              <p:cNvPr id="99" name="Group 98"/>
              <p:cNvGrpSpPr/>
              <p:nvPr/>
            </p:nvGrpSpPr>
            <p:grpSpPr>
              <a:xfrm>
                <a:off x="3735654" y="3563030"/>
                <a:ext cx="540000" cy="0"/>
                <a:chOff x="3735654" y="3563030"/>
                <a:chExt cx="540000" cy="0"/>
              </a:xfrm>
            </p:grpSpPr>
            <p:cxnSp>
              <p:nvCxnSpPr>
                <p:cNvPr id="103" name="Straight Arrow Connector 102"/>
                <p:cNvCxnSpPr/>
                <p:nvPr/>
              </p:nvCxnSpPr>
              <p:spPr>
                <a:xfrm>
                  <a:off x="3746510" y="3563030"/>
                  <a:ext cx="360000" cy="0"/>
                </a:xfrm>
                <a:prstGeom prst="straightConnector1">
                  <a:avLst/>
                </a:prstGeom>
                <a:ln w="28575" cmpd="sng">
                  <a:solidFill>
                    <a:srgbClr val="7F7F7F"/>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3735654" y="3563030"/>
                  <a:ext cx="540000" cy="0"/>
                </a:xfrm>
                <a:prstGeom prst="line">
                  <a:avLst/>
                </a:prstGeom>
                <a:ln w="28575" cmpd="sng">
                  <a:solidFill>
                    <a:srgbClr val="7F7F7F"/>
                  </a:solidFill>
                </a:ln>
                <a:effectLst/>
              </p:spPr>
              <p:style>
                <a:lnRef idx="2">
                  <a:schemeClr val="accent1"/>
                </a:lnRef>
                <a:fillRef idx="0">
                  <a:schemeClr val="accent1"/>
                </a:fillRef>
                <a:effectRef idx="1">
                  <a:schemeClr val="accent1"/>
                </a:effectRef>
                <a:fontRef idx="minor">
                  <a:schemeClr val="tx1"/>
                </a:fontRef>
              </p:style>
            </p:cxnSp>
          </p:grpSp>
          <p:grpSp>
            <p:nvGrpSpPr>
              <p:cNvPr id="100" name="Group 99"/>
              <p:cNvGrpSpPr/>
              <p:nvPr/>
            </p:nvGrpSpPr>
            <p:grpSpPr>
              <a:xfrm rot="10800000">
                <a:off x="3729765" y="3924750"/>
                <a:ext cx="540000" cy="0"/>
                <a:chOff x="3735654" y="3563030"/>
                <a:chExt cx="540000" cy="0"/>
              </a:xfrm>
            </p:grpSpPr>
            <p:cxnSp>
              <p:nvCxnSpPr>
                <p:cNvPr id="101" name="Straight Arrow Connector 100"/>
                <p:cNvCxnSpPr/>
                <p:nvPr/>
              </p:nvCxnSpPr>
              <p:spPr>
                <a:xfrm>
                  <a:off x="3746510" y="3563030"/>
                  <a:ext cx="360000" cy="0"/>
                </a:xfrm>
                <a:prstGeom prst="straightConnector1">
                  <a:avLst/>
                </a:prstGeom>
                <a:ln w="28575" cmpd="sng">
                  <a:solidFill>
                    <a:schemeClr val="tx1"/>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3735654" y="3563030"/>
                  <a:ext cx="540000"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grpSp>
        <p:grpSp>
          <p:nvGrpSpPr>
            <p:cNvPr id="80" name="Group 79"/>
            <p:cNvGrpSpPr/>
            <p:nvPr/>
          </p:nvGrpSpPr>
          <p:grpSpPr>
            <a:xfrm>
              <a:off x="5792978" y="4693546"/>
              <a:ext cx="540000" cy="0"/>
              <a:chOff x="3735654" y="3563030"/>
              <a:chExt cx="540000" cy="0"/>
            </a:xfrm>
          </p:grpSpPr>
          <p:cxnSp>
            <p:nvCxnSpPr>
              <p:cNvPr id="97" name="Straight Arrow Connector 96"/>
              <p:cNvCxnSpPr/>
              <p:nvPr/>
            </p:nvCxnSpPr>
            <p:spPr>
              <a:xfrm>
                <a:off x="3746510" y="3563030"/>
                <a:ext cx="360000" cy="0"/>
              </a:xfrm>
              <a:prstGeom prst="straightConnector1">
                <a:avLst/>
              </a:prstGeom>
              <a:ln w="28575" cmpd="sng">
                <a:solidFill>
                  <a:srgbClr val="7F7F7F"/>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a:off x="3735654" y="3563030"/>
                <a:ext cx="540000" cy="0"/>
              </a:xfrm>
              <a:prstGeom prst="line">
                <a:avLst/>
              </a:prstGeom>
              <a:ln w="28575" cap="rnd" cmpd="sng">
                <a:solidFill>
                  <a:srgbClr val="7F7F7F"/>
                </a:solidFill>
              </a:ln>
              <a:effectLst/>
            </p:spPr>
            <p:style>
              <a:lnRef idx="2">
                <a:schemeClr val="accent1"/>
              </a:lnRef>
              <a:fillRef idx="0">
                <a:schemeClr val="accent1"/>
              </a:fillRef>
              <a:effectRef idx="1">
                <a:schemeClr val="accent1"/>
              </a:effectRef>
              <a:fontRef idx="minor">
                <a:schemeClr val="tx1"/>
              </a:fontRef>
            </p:style>
          </p:cxnSp>
        </p:grpSp>
        <p:grpSp>
          <p:nvGrpSpPr>
            <p:cNvPr id="81" name="Group 80"/>
            <p:cNvGrpSpPr/>
            <p:nvPr/>
          </p:nvGrpSpPr>
          <p:grpSpPr>
            <a:xfrm rot="10800000">
              <a:off x="5782530" y="4311907"/>
              <a:ext cx="540000" cy="0"/>
              <a:chOff x="3735654" y="3563030"/>
              <a:chExt cx="540000" cy="0"/>
            </a:xfrm>
          </p:grpSpPr>
          <p:cxnSp>
            <p:nvCxnSpPr>
              <p:cNvPr id="95" name="Straight Arrow Connector 94"/>
              <p:cNvCxnSpPr/>
              <p:nvPr/>
            </p:nvCxnSpPr>
            <p:spPr>
              <a:xfrm>
                <a:off x="3746510" y="3563030"/>
                <a:ext cx="360000" cy="0"/>
              </a:xfrm>
              <a:prstGeom prst="straightConnector1">
                <a:avLst/>
              </a:prstGeom>
              <a:ln w="28575" cmpd="sng">
                <a:solidFill>
                  <a:schemeClr val="tx1"/>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a:off x="3735654" y="3563030"/>
                <a:ext cx="540000" cy="0"/>
              </a:xfrm>
              <a:prstGeom prst="line">
                <a:avLst/>
              </a:prstGeom>
              <a:ln w="2857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82" name="Straight Arrow Connector 81"/>
            <p:cNvCxnSpPr/>
            <p:nvPr/>
          </p:nvCxnSpPr>
          <p:spPr>
            <a:xfrm flipH="1">
              <a:off x="2031748" y="4514262"/>
              <a:ext cx="2160000" cy="0"/>
            </a:xfrm>
            <a:prstGeom prst="straightConnector1">
              <a:avLst/>
            </a:prstGeom>
            <a:ln w="19050" cap="rnd">
              <a:solidFill>
                <a:srgbClr val="0000FF"/>
              </a:solidFill>
              <a:tailEnd type="none" w="lg" len="med"/>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2904687" y="4522781"/>
              <a:ext cx="360000" cy="0"/>
            </a:xfrm>
            <a:prstGeom prst="straightConnector1">
              <a:avLst/>
            </a:prstGeom>
            <a:ln w="19050" cmpd="sng">
              <a:solidFill>
                <a:srgbClr val="0000FF"/>
              </a:solidFill>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a:off x="5742286" y="3593985"/>
              <a:ext cx="360000" cy="0"/>
            </a:xfrm>
            <a:prstGeom prst="straightConnector1">
              <a:avLst/>
            </a:prstGeom>
            <a:ln w="19050" cmpd="sng">
              <a:solidFill>
                <a:srgbClr val="0000FF"/>
              </a:solidFill>
              <a:tailEnd type="arrow" w="med" len="med"/>
            </a:ln>
            <a:effectLst/>
          </p:spPr>
          <p:style>
            <a:lnRef idx="2">
              <a:schemeClr val="accent1"/>
            </a:lnRef>
            <a:fillRef idx="0">
              <a:schemeClr val="accent1"/>
            </a:fillRef>
            <a:effectRef idx="1">
              <a:schemeClr val="accent1"/>
            </a:effectRef>
            <a:fontRef idx="minor">
              <a:schemeClr val="tx1"/>
            </a:fontRef>
          </p:style>
        </p:cxnSp>
        <p:sp>
          <p:nvSpPr>
            <p:cNvPr id="85" name="TextBox 84"/>
            <p:cNvSpPr txBox="1"/>
            <p:nvPr/>
          </p:nvSpPr>
          <p:spPr>
            <a:xfrm>
              <a:off x="2189547" y="3040409"/>
              <a:ext cx="2002200" cy="290983"/>
            </a:xfrm>
            <a:prstGeom prst="rect">
              <a:avLst/>
            </a:prstGeom>
            <a:noFill/>
          </p:spPr>
          <p:txBody>
            <a:bodyPr wrap="square" rtlCol="0">
              <a:noAutofit/>
            </a:bodyPr>
            <a:lstStyle/>
            <a:p>
              <a:r>
                <a:rPr lang="en-US" sz="800" dirty="0" smtClean="0">
                  <a:solidFill>
                    <a:srgbClr val="7F7F7F"/>
                  </a:solidFill>
                </a:rPr>
                <a:t>BBCWE.4L5.B2</a:t>
              </a:r>
              <a:endParaRPr lang="en-US" sz="800" dirty="0">
                <a:solidFill>
                  <a:srgbClr val="7F7F7F"/>
                </a:solidFill>
              </a:endParaRPr>
            </a:p>
          </p:txBody>
        </p:sp>
        <p:sp>
          <p:nvSpPr>
            <p:cNvPr id="86" name="TextBox 85"/>
            <p:cNvSpPr txBox="1"/>
            <p:nvPr/>
          </p:nvSpPr>
          <p:spPr>
            <a:xfrm>
              <a:off x="2189547" y="3863100"/>
              <a:ext cx="2002200" cy="290983"/>
            </a:xfrm>
            <a:prstGeom prst="rect">
              <a:avLst/>
            </a:prstGeom>
            <a:noFill/>
          </p:spPr>
          <p:txBody>
            <a:bodyPr wrap="square" rtlCol="0">
              <a:noAutofit/>
            </a:bodyPr>
            <a:lstStyle/>
            <a:p>
              <a:r>
                <a:rPr lang="en-US" sz="800" dirty="0" smtClean="0"/>
                <a:t>BBCWI.4L5.B2</a:t>
              </a:r>
              <a:endParaRPr lang="en-US" sz="800" dirty="0"/>
            </a:p>
          </p:txBody>
        </p:sp>
        <p:sp>
          <p:nvSpPr>
            <p:cNvPr id="87" name="TextBox 86"/>
            <p:cNvSpPr txBox="1"/>
            <p:nvPr/>
          </p:nvSpPr>
          <p:spPr>
            <a:xfrm>
              <a:off x="5092568" y="4771588"/>
              <a:ext cx="2002200" cy="290983"/>
            </a:xfrm>
            <a:prstGeom prst="rect">
              <a:avLst/>
            </a:prstGeom>
            <a:noFill/>
          </p:spPr>
          <p:txBody>
            <a:bodyPr wrap="square" rtlCol="0">
              <a:noAutofit/>
            </a:bodyPr>
            <a:lstStyle/>
            <a:p>
              <a:r>
                <a:rPr lang="en-US" sz="800" dirty="0" smtClean="0">
                  <a:solidFill>
                    <a:srgbClr val="7F7F7F"/>
                  </a:solidFill>
                </a:rPr>
                <a:t>BBCWE.4R5.B2</a:t>
              </a:r>
              <a:endParaRPr lang="en-US" sz="800" dirty="0">
                <a:solidFill>
                  <a:srgbClr val="7F7F7F"/>
                </a:solidFill>
              </a:endParaRPr>
            </a:p>
          </p:txBody>
        </p:sp>
        <p:sp>
          <p:nvSpPr>
            <p:cNvPr id="88" name="TextBox 87"/>
            <p:cNvSpPr txBox="1"/>
            <p:nvPr/>
          </p:nvSpPr>
          <p:spPr>
            <a:xfrm>
              <a:off x="5085169" y="3905393"/>
              <a:ext cx="2002200" cy="290983"/>
            </a:xfrm>
            <a:prstGeom prst="rect">
              <a:avLst/>
            </a:prstGeom>
            <a:noFill/>
          </p:spPr>
          <p:txBody>
            <a:bodyPr wrap="square" rtlCol="0">
              <a:noAutofit/>
            </a:bodyPr>
            <a:lstStyle/>
            <a:p>
              <a:r>
                <a:rPr lang="en-US" sz="800" dirty="0" smtClean="0"/>
                <a:t>BBCWI.4R5.B2</a:t>
              </a:r>
              <a:endParaRPr lang="en-US" sz="800" dirty="0"/>
            </a:p>
          </p:txBody>
        </p:sp>
      </p:grpSp>
      <p:grpSp>
        <p:nvGrpSpPr>
          <p:cNvPr id="64" name="Group 63"/>
          <p:cNvGrpSpPr/>
          <p:nvPr/>
        </p:nvGrpSpPr>
        <p:grpSpPr>
          <a:xfrm>
            <a:off x="108520" y="3140968"/>
            <a:ext cx="4800533" cy="2880320"/>
            <a:chOff x="432048" y="3278088"/>
            <a:chExt cx="4211960" cy="2527176"/>
          </a:xfrm>
        </p:grpSpPr>
        <p:pic>
          <p:nvPicPr>
            <p:cNvPr id="65" name="Picture 6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2048" y="3278088"/>
              <a:ext cx="4211960" cy="2527176"/>
            </a:xfrm>
            <a:prstGeom prst="rect">
              <a:avLst/>
            </a:prstGeom>
          </p:spPr>
        </p:pic>
        <p:sp>
          <p:nvSpPr>
            <p:cNvPr id="105" name="Rectangle 104"/>
            <p:cNvSpPr/>
            <p:nvPr/>
          </p:nvSpPr>
          <p:spPr>
            <a:xfrm>
              <a:off x="565428" y="3603019"/>
              <a:ext cx="1415772" cy="369332"/>
            </a:xfrm>
            <a:prstGeom prst="rect">
              <a:avLst/>
            </a:prstGeom>
          </p:spPr>
          <p:txBody>
            <a:bodyPr wrap="none">
              <a:spAutoFit/>
            </a:bodyPr>
            <a:lstStyle/>
            <a:p>
              <a:r>
                <a:rPr lang="en-US" dirty="0">
                  <a:solidFill>
                    <a:schemeClr val="accent1">
                      <a:lumMod val="20000"/>
                      <a:lumOff val="80000"/>
                    </a:schemeClr>
                  </a:solidFill>
                </a:rPr>
                <a:t>TCL.4L5.B2</a:t>
              </a:r>
            </a:p>
          </p:txBody>
        </p:sp>
      </p:grpSp>
      <p:sp>
        <p:nvSpPr>
          <p:cNvPr id="113"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12</a:t>
            </a:fld>
            <a:endParaRPr lang="en-US" sz="1200" b="0" strike="noStrike" spc="-1" dirty="0">
              <a:solidFill>
                <a:srgbClr val="000000"/>
              </a:solidFill>
              <a:uFill>
                <a:solidFill>
                  <a:srgbClr val="FFFFFF"/>
                </a:solidFill>
              </a:uFill>
              <a:latin typeface="Times New Roman"/>
            </a:endParaRPr>
          </a:p>
        </p:txBody>
      </p:sp>
      <p:sp>
        <p:nvSpPr>
          <p:cNvPr id="114"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6DC8E1"/>
                </a:solidFill>
                <a:uFill>
                  <a:solidFill>
                    <a:srgbClr val="FFFFFF"/>
                  </a:solidFill>
                </a:uFill>
                <a:latin typeface="Arial"/>
              </a:rPr>
              <a:t>HL-LHC WP2/WP13 meeting on Wire Compensation, </a:t>
            </a:r>
            <a:r>
              <a:rPr lang="en-US" sz="1400" b="0" strike="noStrike" spc="-1" dirty="0" err="1" smtClean="0">
                <a:solidFill>
                  <a:srgbClr val="6DC8E1"/>
                </a:solidFill>
                <a:uFill>
                  <a:solidFill>
                    <a:srgbClr val="FFFFFF"/>
                  </a:solidFill>
                </a:uFill>
                <a:latin typeface="Arial"/>
              </a:rPr>
              <a:t>Fermilab</a:t>
            </a:r>
            <a:r>
              <a:rPr lang="en-US" sz="1400" b="0" strike="noStrike" spc="-1" dirty="0" smtClean="0">
                <a:solidFill>
                  <a:srgbClr val="6DC8E1"/>
                </a:solidFill>
                <a:uFill>
                  <a:solidFill>
                    <a:srgbClr val="FFFFFF"/>
                  </a:solidFill>
                </a:uFill>
                <a:latin typeface="Arial"/>
              </a:rPr>
              <a:t>, </a:t>
            </a:r>
            <a:r>
              <a:rPr lang="en-US" sz="1400" spc="-1" dirty="0" smtClean="0">
                <a:solidFill>
                  <a:srgbClr val="6DC8E1"/>
                </a:solidFill>
                <a:uFill>
                  <a:solidFill>
                    <a:srgbClr val="FFFFFF"/>
                  </a:solidFill>
                </a:uFill>
                <a:latin typeface="Arial"/>
              </a:rPr>
              <a:t>17 October</a:t>
            </a:r>
            <a:r>
              <a:rPr lang="en-US" sz="1400" b="0" strike="noStrike" spc="-1" dirty="0" smtClean="0">
                <a:solidFill>
                  <a:srgbClr val="6DC8E1"/>
                </a:solidFill>
                <a:uFill>
                  <a:solidFill>
                    <a:srgbClr val="FFFFFF"/>
                  </a:solidFill>
                </a:uFill>
                <a:latin typeface="Arial"/>
              </a:rPr>
              <a:t> 2019</a:t>
            </a:r>
            <a:endParaRPr lang="en-US" sz="1400" b="0" strike="noStrike" spc="-1" dirty="0">
              <a:solidFill>
                <a:srgbClr val="6DC8E1"/>
              </a:solidFill>
              <a:uFill>
                <a:solidFill>
                  <a:srgbClr val="FFFFFF"/>
                </a:solidFill>
              </a:uFill>
              <a:latin typeface="Arial"/>
            </a:endParaRPr>
          </a:p>
        </p:txBody>
      </p:sp>
      <p:grpSp>
        <p:nvGrpSpPr>
          <p:cNvPr id="16" name="Group 15"/>
          <p:cNvGrpSpPr/>
          <p:nvPr/>
        </p:nvGrpSpPr>
        <p:grpSpPr>
          <a:xfrm>
            <a:off x="107504" y="1052736"/>
            <a:ext cx="8766065" cy="5466196"/>
            <a:chOff x="150907" y="1020243"/>
            <a:chExt cx="8766065" cy="5466196"/>
          </a:xfrm>
        </p:grpSpPr>
        <p:pic>
          <p:nvPicPr>
            <p:cNvPr id="115" name="Picture 114"/>
            <p:cNvPicPr>
              <a:picLocks noChangeAspect="1"/>
            </p:cNvPicPr>
            <p:nvPr/>
          </p:nvPicPr>
          <p:blipFill>
            <a:blip r:embed="rId7"/>
            <a:stretch>
              <a:fillRect/>
            </a:stretch>
          </p:blipFill>
          <p:spPr>
            <a:xfrm>
              <a:off x="150907" y="1020243"/>
              <a:ext cx="8766065" cy="5466196"/>
            </a:xfrm>
            <a:prstGeom prst="rect">
              <a:avLst/>
            </a:prstGeom>
          </p:spPr>
        </p:pic>
        <p:sp>
          <p:nvSpPr>
            <p:cNvPr id="12" name="Rectangle 11"/>
            <p:cNvSpPr/>
            <p:nvPr/>
          </p:nvSpPr>
          <p:spPr>
            <a:xfrm>
              <a:off x="971600" y="4764258"/>
              <a:ext cx="6912768" cy="923330"/>
            </a:xfrm>
            <a:prstGeom prst="rect">
              <a:avLst/>
            </a:prstGeom>
            <a:noFill/>
          </p:spPr>
          <p:txBody>
            <a:bodyPr wrap="square" lIns="91440" tIns="45720" rIns="91440" bIns="45720">
              <a:spAutoFit/>
            </a:bodyPr>
            <a:lstStyle/>
            <a:p>
              <a:pPr algn="ctr"/>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See </a:t>
              </a:r>
              <a:r>
                <a:rPr lang="en-US" sz="5400" b="1" cap="none"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G.Sterbini’s</a:t>
              </a:r>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talk</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grpSp>
    </p:spTree>
    <p:extLst>
      <p:ext uri="{BB962C8B-B14F-4D97-AF65-F5344CB8AC3E}">
        <p14:creationId xmlns:p14="http://schemas.microsoft.com/office/powerpoint/2010/main" val="12961177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63"/>
          <p:cNvGrpSpPr/>
          <p:nvPr/>
        </p:nvGrpSpPr>
        <p:grpSpPr>
          <a:xfrm>
            <a:off x="3960000" y="4103283"/>
            <a:ext cx="4869592" cy="2062021"/>
            <a:chOff x="0" y="0"/>
            <a:chExt cx="5259070" cy="2226945"/>
          </a:xfrm>
        </p:grpSpPr>
        <p:pic>
          <p:nvPicPr>
            <p:cNvPr id="65" name="Picture 64"/>
            <p:cNvPicPr/>
            <p:nvPr/>
          </p:nvPicPr>
          <p:blipFill>
            <a:blip r:embed="rId3" cstate="print">
              <a:extLst>
                <a:ext uri="{28A0092B-C50C-407E-A947-70E740481C1C}">
                  <a14:useLocalDpi xmlns:a14="http://schemas.microsoft.com/office/drawing/2010/main"/>
                </a:ext>
              </a:extLst>
            </a:blip>
            <a:stretch>
              <a:fillRect/>
            </a:stretch>
          </p:blipFill>
          <p:spPr>
            <a:xfrm>
              <a:off x="0" y="0"/>
              <a:ext cx="5259070" cy="2226945"/>
            </a:xfrm>
            <a:prstGeom prst="rect">
              <a:avLst/>
            </a:prstGeom>
            <a:scene3d>
              <a:camera prst="orthographicFront">
                <a:rot lat="0" lon="10799999" rev="0"/>
              </a:camera>
              <a:lightRig rig="threePt" dir="t"/>
            </a:scene3d>
            <a:extLst>
              <a:ext uri="{FAA26D3D-D897-4be2-8F04-BA451C77F1D7}">
                <ma14:placeholderFlag xmlns:ma14="http://schemas.microsoft.com/office/mac/drawingml/2011/main"/>
              </a:ext>
            </a:extLst>
          </p:spPr>
        </p:pic>
        <p:sp>
          <p:nvSpPr>
            <p:cNvPr id="105" name="Text Box 7"/>
            <p:cNvSpPr txBox="1"/>
            <p:nvPr/>
          </p:nvSpPr>
          <p:spPr>
            <a:xfrm>
              <a:off x="3292699" y="1018906"/>
              <a:ext cx="583565" cy="339041"/>
            </a:xfrm>
            <a:prstGeom prst="rect">
              <a:avLst/>
            </a:prstGeom>
            <a:noFill/>
          </p:spPr>
          <p:txBody>
            <a:bodyPr wrap="square" rtlCol="0">
              <a:spAutoFit/>
            </a:bodyPr>
            <a:lstStyle/>
            <a:p>
              <a:pPr>
                <a:lnSpc>
                  <a:spcPct val="120000"/>
                </a:lnSpc>
                <a:spcAft>
                  <a:spcPts val="0"/>
                </a:spcAft>
              </a:pPr>
              <a:r>
                <a:rPr lang="en-GB" sz="1200" kern="1200" dirty="0">
                  <a:solidFill>
                    <a:srgbClr val="FFFFFF"/>
                  </a:solidFill>
                  <a:effectLst/>
                  <a:latin typeface="+mj-lt"/>
                  <a:ea typeface="Times New Roman"/>
                </a:rPr>
                <a:t>TCL</a:t>
              </a:r>
              <a:endParaRPr lang="en-US" sz="1200" dirty="0">
                <a:effectLst/>
                <a:latin typeface="+mj-lt"/>
                <a:ea typeface="Times New Roman"/>
              </a:endParaRPr>
            </a:p>
          </p:txBody>
        </p:sp>
        <p:sp>
          <p:nvSpPr>
            <p:cNvPr id="106" name="Text Box 10"/>
            <p:cNvSpPr txBox="1"/>
            <p:nvPr/>
          </p:nvSpPr>
          <p:spPr>
            <a:xfrm>
              <a:off x="2224555" y="1151219"/>
              <a:ext cx="833121" cy="339041"/>
            </a:xfrm>
            <a:prstGeom prst="rect">
              <a:avLst/>
            </a:prstGeom>
            <a:noFill/>
          </p:spPr>
          <p:txBody>
            <a:bodyPr wrap="square" rtlCol="0">
              <a:spAutoFit/>
            </a:bodyPr>
            <a:lstStyle/>
            <a:p>
              <a:pPr>
                <a:lnSpc>
                  <a:spcPct val="120000"/>
                </a:lnSpc>
                <a:spcAft>
                  <a:spcPts val="0"/>
                </a:spcAft>
              </a:pPr>
              <a:r>
                <a:rPr lang="en-GB" sz="1200" kern="1200" dirty="0">
                  <a:solidFill>
                    <a:srgbClr val="FFFFFF"/>
                  </a:solidFill>
                  <a:effectLst/>
                  <a:latin typeface="+mj-lt"/>
                  <a:ea typeface="Times New Roman"/>
                </a:rPr>
                <a:t>TCTPH</a:t>
              </a:r>
              <a:endParaRPr lang="en-US" sz="1200" dirty="0">
                <a:effectLst/>
                <a:latin typeface="+mj-lt"/>
                <a:ea typeface="Times New Roman"/>
              </a:endParaRPr>
            </a:p>
          </p:txBody>
        </p:sp>
        <p:sp>
          <p:nvSpPr>
            <p:cNvPr id="107" name="Text Box 12"/>
            <p:cNvSpPr txBox="1"/>
            <p:nvPr/>
          </p:nvSpPr>
          <p:spPr>
            <a:xfrm>
              <a:off x="762593" y="1267107"/>
              <a:ext cx="1395092" cy="332394"/>
            </a:xfrm>
            <a:prstGeom prst="rect">
              <a:avLst/>
            </a:prstGeom>
            <a:noFill/>
          </p:spPr>
          <p:txBody>
            <a:bodyPr wrap="square" rtlCol="0">
              <a:spAutoFit/>
            </a:bodyPr>
            <a:lstStyle/>
            <a:p>
              <a:pPr algn="ctr">
                <a:lnSpc>
                  <a:spcPct val="120000"/>
                </a:lnSpc>
                <a:spcAft>
                  <a:spcPts val="0"/>
                </a:spcAft>
              </a:pPr>
              <a:r>
                <a:rPr lang="en-GB" sz="1200" b="1" kern="1200" dirty="0" smtClean="0">
                  <a:solidFill>
                    <a:srgbClr val="FFFFFF"/>
                  </a:solidFill>
                  <a:effectLst/>
                  <a:latin typeface="+mj-lt"/>
                  <a:ea typeface="Times New Roman"/>
                </a:rPr>
                <a:t>TCTPV</a:t>
              </a:r>
              <a:endParaRPr lang="en-US" sz="1200" b="1" dirty="0">
                <a:effectLst/>
                <a:latin typeface="+mj-lt"/>
                <a:ea typeface="Times New Roman"/>
              </a:endParaRPr>
            </a:p>
          </p:txBody>
        </p:sp>
        <p:sp>
          <p:nvSpPr>
            <p:cNvPr id="108" name="Text Box 22"/>
            <p:cNvSpPr txBox="1"/>
            <p:nvPr/>
          </p:nvSpPr>
          <p:spPr>
            <a:xfrm>
              <a:off x="52856" y="808320"/>
              <a:ext cx="702945" cy="317090"/>
            </a:xfrm>
            <a:prstGeom prst="rect">
              <a:avLst/>
            </a:prstGeom>
            <a:noFill/>
          </p:spPr>
          <p:txBody>
            <a:bodyPr wrap="square" rtlCol="0">
              <a:spAutoFit/>
            </a:bodyPr>
            <a:lstStyle/>
            <a:p>
              <a:pPr>
                <a:lnSpc>
                  <a:spcPct val="120000"/>
                </a:lnSpc>
                <a:spcAft>
                  <a:spcPts val="0"/>
                </a:spcAft>
              </a:pPr>
              <a:r>
                <a:rPr lang="en-GB" sz="1200" b="1" kern="1200">
                  <a:solidFill>
                    <a:srgbClr val="000000"/>
                  </a:solidFill>
                  <a:effectLst/>
                  <a:latin typeface="+mj-lt"/>
                  <a:ea typeface="Times New Roman"/>
                </a:rPr>
                <a:t>TAN</a:t>
              </a:r>
              <a:endParaRPr lang="en-US" sz="1200">
                <a:effectLst/>
                <a:latin typeface="+mj-lt"/>
                <a:ea typeface="Times New Roman"/>
              </a:endParaRPr>
            </a:p>
          </p:txBody>
        </p:sp>
        <p:sp>
          <p:nvSpPr>
            <p:cNvPr id="109" name="Text Box 23"/>
            <p:cNvSpPr txBox="1"/>
            <p:nvPr/>
          </p:nvSpPr>
          <p:spPr>
            <a:xfrm>
              <a:off x="4510555" y="579720"/>
              <a:ext cx="702945" cy="317090"/>
            </a:xfrm>
            <a:prstGeom prst="rect">
              <a:avLst/>
            </a:prstGeom>
            <a:noFill/>
          </p:spPr>
          <p:txBody>
            <a:bodyPr wrap="square" rtlCol="0">
              <a:spAutoFit/>
            </a:bodyPr>
            <a:lstStyle/>
            <a:p>
              <a:pPr algn="r">
                <a:lnSpc>
                  <a:spcPct val="120000"/>
                </a:lnSpc>
                <a:spcAft>
                  <a:spcPts val="0"/>
                </a:spcAft>
              </a:pPr>
              <a:r>
                <a:rPr lang="en-GB" sz="1200" b="1" kern="1200" dirty="0" smtClean="0">
                  <a:solidFill>
                    <a:srgbClr val="000000"/>
                  </a:solidFill>
                  <a:effectLst/>
                  <a:latin typeface="+mj-lt"/>
                  <a:ea typeface="Times New Roman"/>
                </a:rPr>
                <a:t>D2</a:t>
              </a:r>
              <a:endParaRPr lang="en-US" sz="1200" dirty="0">
                <a:effectLst/>
                <a:latin typeface="+mj-lt"/>
                <a:ea typeface="Times New Roman"/>
              </a:endParaRPr>
            </a:p>
          </p:txBody>
        </p:sp>
      </p:grpSp>
      <p:grpSp>
        <p:nvGrpSpPr>
          <p:cNvPr id="18" name="Group 17"/>
          <p:cNvGrpSpPr/>
          <p:nvPr/>
        </p:nvGrpSpPr>
        <p:grpSpPr>
          <a:xfrm>
            <a:off x="683568" y="3140968"/>
            <a:ext cx="3006779" cy="2817111"/>
            <a:chOff x="917149" y="2903462"/>
            <a:chExt cx="2330518" cy="2183509"/>
          </a:xfrm>
        </p:grpSpPr>
        <p:pic>
          <p:nvPicPr>
            <p:cNvPr id="58" name="Picture 57"/>
            <p:cNvPicPr>
              <a:picLocks noChangeAspect="1"/>
            </p:cNvPicPr>
            <p:nvPr/>
          </p:nvPicPr>
          <p:blipFill>
            <a:blip r:embed="rId4"/>
            <a:stretch>
              <a:fillRect/>
            </a:stretch>
          </p:blipFill>
          <p:spPr>
            <a:xfrm>
              <a:off x="917149" y="2903462"/>
              <a:ext cx="2330518" cy="2183509"/>
            </a:xfrm>
            <a:prstGeom prst="rect">
              <a:avLst/>
            </a:prstGeom>
          </p:spPr>
        </p:pic>
        <p:grpSp>
          <p:nvGrpSpPr>
            <p:cNvPr id="59" name="Group 58"/>
            <p:cNvGrpSpPr/>
            <p:nvPr/>
          </p:nvGrpSpPr>
          <p:grpSpPr>
            <a:xfrm>
              <a:off x="1848857" y="3039931"/>
              <a:ext cx="443525" cy="204704"/>
              <a:chOff x="5486400" y="1524000"/>
              <a:chExt cx="990600" cy="457200"/>
            </a:xfrm>
          </p:grpSpPr>
          <p:sp>
            <p:nvSpPr>
              <p:cNvPr id="60" name="Rectangle 59"/>
              <p:cNvSpPr/>
              <p:nvPr/>
            </p:nvSpPr>
            <p:spPr bwMode="auto">
              <a:xfrm>
                <a:off x="6324600" y="1752600"/>
                <a:ext cx="152400" cy="228600"/>
              </a:xfrm>
              <a:prstGeom prst="rect">
                <a:avLst/>
              </a:prstGeom>
              <a:solidFill>
                <a:srgbClr val="FF0000">
                  <a:alpha val="30000"/>
                </a:srgb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latin typeface="Arial" pitchFamily="34" charset="0"/>
                  <a:ea typeface="MS PGothic" pitchFamily="2" charset="-128"/>
                </a:endParaRPr>
              </a:p>
            </p:txBody>
          </p:sp>
          <p:sp>
            <p:nvSpPr>
              <p:cNvPr id="61" name="Rectangle 60"/>
              <p:cNvSpPr/>
              <p:nvPr/>
            </p:nvSpPr>
            <p:spPr bwMode="auto">
              <a:xfrm>
                <a:off x="5486400" y="1524000"/>
                <a:ext cx="152400" cy="228600"/>
              </a:xfrm>
              <a:prstGeom prst="rect">
                <a:avLst/>
              </a:prstGeom>
              <a:solidFill>
                <a:srgbClr val="FF0000">
                  <a:alpha val="30000"/>
                </a:srgb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latin typeface="Arial" pitchFamily="34" charset="0"/>
                  <a:ea typeface="MS PGothic" pitchFamily="2" charset="-128"/>
                </a:endParaRPr>
              </a:p>
            </p:txBody>
          </p:sp>
        </p:grpSp>
        <p:sp>
          <p:nvSpPr>
            <p:cNvPr id="62" name="Rectangle 61"/>
            <p:cNvSpPr/>
            <p:nvPr/>
          </p:nvSpPr>
          <p:spPr bwMode="auto">
            <a:xfrm>
              <a:off x="2300040" y="4829283"/>
              <a:ext cx="68235" cy="102352"/>
            </a:xfrm>
            <a:prstGeom prst="rect">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latin typeface="Arial" pitchFamily="34" charset="0"/>
                <a:ea typeface="MS PGothic" pitchFamily="2" charset="-128"/>
              </a:endParaRPr>
            </a:p>
          </p:txBody>
        </p:sp>
        <p:sp>
          <p:nvSpPr>
            <p:cNvPr id="63" name="Rectangle 62"/>
            <p:cNvSpPr/>
            <p:nvPr/>
          </p:nvSpPr>
          <p:spPr bwMode="auto">
            <a:xfrm>
              <a:off x="1874898" y="4768595"/>
              <a:ext cx="68235" cy="102352"/>
            </a:xfrm>
            <a:prstGeom prst="rect">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smtClean="0">
                <a:ln>
                  <a:noFill/>
                </a:ln>
                <a:solidFill>
                  <a:schemeClr val="bg1"/>
                </a:solidFill>
                <a:effectLst/>
                <a:latin typeface="Arial" pitchFamily="34" charset="0"/>
                <a:ea typeface="MS PGothic" pitchFamily="2" charset="-128"/>
              </a:endParaRPr>
            </a:p>
          </p:txBody>
        </p:sp>
      </p:grpSp>
      <p:sp>
        <p:nvSpPr>
          <p:cNvPr id="11" name="Title 3"/>
          <p:cNvSpPr txBox="1">
            <a:spLocks/>
          </p:cNvSpPr>
          <p:nvPr/>
        </p:nvSpPr>
        <p:spPr>
          <a:xfrm>
            <a:off x="467544" y="116632"/>
            <a:ext cx="8532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000" dirty="0" smtClean="0">
                <a:solidFill>
                  <a:srgbClr val="338CB7"/>
                </a:solidFill>
              </a:rPr>
              <a:t>YETS 2017-18 – replacement of TCTPV.4R1.B2 and installation of new TCLVW.A5L1.B2</a:t>
            </a:r>
            <a:endParaRPr lang="en-US" sz="3000" dirty="0">
              <a:solidFill>
                <a:srgbClr val="338CB7"/>
              </a:solidFill>
            </a:endParaRPr>
          </a:p>
        </p:txBody>
      </p:sp>
      <p:sp>
        <p:nvSpPr>
          <p:cNvPr id="13" name="Rectangle 12"/>
          <p:cNvSpPr/>
          <p:nvPr/>
        </p:nvSpPr>
        <p:spPr>
          <a:xfrm>
            <a:off x="3960000" y="4104101"/>
            <a:ext cx="5004488" cy="307777"/>
          </a:xfrm>
          <a:prstGeom prst="rect">
            <a:avLst/>
          </a:prstGeom>
        </p:spPr>
        <p:txBody>
          <a:bodyPr wrap="square">
            <a:spAutoFit/>
          </a:bodyPr>
          <a:lstStyle/>
          <a:p>
            <a:r>
              <a:rPr lang="en-GB" sz="1400" dirty="0" smtClean="0">
                <a:latin typeface="Verdana" panose="020B0604030504040204" pitchFamily="34" charset="0"/>
                <a:ea typeface="Times New Roman" panose="02020603050405020304" pitchFamily="18" charset="0"/>
                <a:cs typeface="Times New Roman" panose="02020603050405020304" pitchFamily="18" charset="0"/>
              </a:rPr>
              <a:t>3D </a:t>
            </a:r>
            <a:r>
              <a:rPr lang="en-GB" sz="1400" dirty="0">
                <a:latin typeface="Verdana" panose="020B0604030504040204" pitchFamily="34" charset="0"/>
                <a:ea typeface="Times New Roman" panose="02020603050405020304" pitchFamily="18" charset="0"/>
                <a:cs typeface="Times New Roman" panose="02020603050405020304" pitchFamily="18" charset="0"/>
              </a:rPr>
              <a:t>integration view: </a:t>
            </a:r>
            <a:r>
              <a:rPr lang="en-GB" sz="1400" dirty="0" smtClean="0">
                <a:latin typeface="Verdana" panose="020B0604030504040204" pitchFamily="34" charset="0"/>
                <a:ea typeface="Times New Roman" panose="02020603050405020304" pitchFamily="18" charset="0"/>
                <a:cs typeface="Times New Roman" panose="02020603050405020304" pitchFamily="18" charset="0"/>
              </a:rPr>
              <a:t>4R1</a:t>
            </a:r>
            <a:endParaRPr lang="en-GB" sz="1400" dirty="0"/>
          </a:p>
        </p:txBody>
      </p:sp>
      <p:grpSp>
        <p:nvGrpSpPr>
          <p:cNvPr id="66" name="Group 65"/>
          <p:cNvGrpSpPr/>
          <p:nvPr/>
        </p:nvGrpSpPr>
        <p:grpSpPr>
          <a:xfrm>
            <a:off x="342821" y="1340768"/>
            <a:ext cx="3221067" cy="1504530"/>
            <a:chOff x="1539005" y="2344089"/>
            <a:chExt cx="5820033" cy="2718482"/>
          </a:xfrm>
        </p:grpSpPr>
        <p:sp>
          <p:nvSpPr>
            <p:cNvPr id="67" name="Text Placeholder 4"/>
            <p:cNvSpPr txBox="1">
              <a:spLocks/>
            </p:cNvSpPr>
            <p:nvPr/>
          </p:nvSpPr>
          <p:spPr>
            <a:xfrm>
              <a:off x="1850247" y="2348406"/>
              <a:ext cx="2623801" cy="479822"/>
            </a:xfrm>
            <a:prstGeom prst="rect">
              <a:avLst/>
            </a:prstGeom>
          </p:spPr>
          <p:txBody>
            <a:bodyPr>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tr-TR" sz="1800" dirty="0" smtClean="0"/>
                <a:t>TC</a:t>
              </a:r>
              <a:r>
                <a:rPr lang="en-GB" sz="1800" dirty="0" smtClean="0"/>
                <a:t>LVW</a:t>
              </a:r>
              <a:r>
                <a:rPr lang="tr-TR" sz="1800" dirty="0" smtClean="0"/>
                <a:t>.</a:t>
              </a:r>
              <a:r>
                <a:rPr lang="en-US" sz="1800" dirty="0" smtClean="0"/>
                <a:t>A5L1</a:t>
              </a:r>
              <a:r>
                <a:rPr lang="tr-TR" sz="1800" dirty="0" smtClean="0"/>
                <a:t>.B2</a:t>
              </a:r>
              <a:endParaRPr lang="tr-TR" sz="1800" dirty="0"/>
            </a:p>
          </p:txBody>
        </p:sp>
        <p:sp>
          <p:nvSpPr>
            <p:cNvPr id="68" name="Text Placeholder 42"/>
            <p:cNvSpPr txBox="1">
              <a:spLocks/>
            </p:cNvSpPr>
            <p:nvPr/>
          </p:nvSpPr>
          <p:spPr>
            <a:xfrm>
              <a:off x="4766918" y="2344089"/>
              <a:ext cx="2592120" cy="479822"/>
            </a:xfrm>
            <a:prstGeom prst="rect">
              <a:avLst/>
            </a:prstGeom>
          </p:spPr>
          <p:txBody>
            <a:bodyPr>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dirty="0" smtClean="0"/>
                <a:t>TCTPV.4R1.B2</a:t>
              </a:r>
              <a:endParaRPr lang="en-US" sz="1800" dirty="0"/>
            </a:p>
          </p:txBody>
        </p:sp>
        <p:cxnSp>
          <p:nvCxnSpPr>
            <p:cNvPr id="69" name="Straight Connector 68"/>
            <p:cNvCxnSpPr/>
            <p:nvPr/>
          </p:nvCxnSpPr>
          <p:spPr>
            <a:xfrm>
              <a:off x="4204115" y="3587800"/>
              <a:ext cx="680781" cy="908296"/>
            </a:xfrm>
            <a:prstGeom prst="line">
              <a:avLst/>
            </a:prstGeom>
            <a:ln w="19050" cap="rnd">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a:off x="4195127" y="3591397"/>
              <a:ext cx="674654" cy="920626"/>
            </a:xfrm>
            <a:prstGeom prst="line">
              <a:avLst/>
            </a:prstGeom>
            <a:ln w="19050" cap="rnd">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71" name="Text Box 263"/>
            <p:cNvSpPr txBox="1"/>
            <p:nvPr/>
          </p:nvSpPr>
          <p:spPr>
            <a:xfrm>
              <a:off x="1539005" y="4279994"/>
              <a:ext cx="400269" cy="338554"/>
            </a:xfrm>
            <a:prstGeom prst="rect">
              <a:avLst/>
            </a:prstGeom>
            <a:noFill/>
          </p:spPr>
          <p:txBody>
            <a:bodyPr wrap="none" rtlCol="0">
              <a:noAutofit/>
            </a:bodyPr>
            <a:lstStyle/>
            <a:p>
              <a:pPr>
                <a:spcAft>
                  <a:spcPts val="0"/>
                </a:spcAft>
              </a:pPr>
              <a:r>
                <a:rPr lang="en-US" sz="1000" kern="1200" dirty="0" smtClean="0">
                  <a:solidFill>
                    <a:srgbClr val="0000FF"/>
                  </a:solidFill>
                  <a:effectLst/>
                  <a:ea typeface="ＭＳ 明朝"/>
                  <a:cs typeface="Times New Roman"/>
                </a:rPr>
                <a:t>B1</a:t>
              </a:r>
              <a:endParaRPr lang="en-US" sz="1000" dirty="0">
                <a:effectLst/>
                <a:ea typeface="ＭＳ 明朝"/>
                <a:cs typeface="Times New Roman"/>
              </a:endParaRPr>
            </a:p>
          </p:txBody>
        </p:sp>
        <p:sp>
          <p:nvSpPr>
            <p:cNvPr id="72" name="Text Box 264"/>
            <p:cNvSpPr txBox="1"/>
            <p:nvPr/>
          </p:nvSpPr>
          <p:spPr>
            <a:xfrm>
              <a:off x="1539005" y="3384959"/>
              <a:ext cx="400269" cy="338554"/>
            </a:xfrm>
            <a:prstGeom prst="rect">
              <a:avLst/>
            </a:prstGeom>
            <a:noFill/>
          </p:spPr>
          <p:txBody>
            <a:bodyPr wrap="none" rtlCol="0">
              <a:noAutofit/>
            </a:bodyPr>
            <a:lstStyle/>
            <a:p>
              <a:pPr>
                <a:spcAft>
                  <a:spcPts val="0"/>
                </a:spcAft>
              </a:pPr>
              <a:r>
                <a:rPr lang="en-US" sz="1000" kern="1200" dirty="0" smtClean="0">
                  <a:solidFill>
                    <a:srgbClr val="FF0000"/>
                  </a:solidFill>
                  <a:effectLst/>
                  <a:ea typeface="ＭＳ 明朝"/>
                  <a:cs typeface="Times New Roman"/>
                </a:rPr>
                <a:t>B2</a:t>
              </a:r>
              <a:endParaRPr lang="en-US" sz="1000" dirty="0">
                <a:effectLst/>
                <a:ea typeface="ＭＳ 明朝"/>
                <a:cs typeface="Times New Roman"/>
              </a:endParaRPr>
            </a:p>
          </p:txBody>
        </p:sp>
        <p:cxnSp>
          <p:nvCxnSpPr>
            <p:cNvPr id="73" name="Straight Arrow Connector 72"/>
            <p:cNvCxnSpPr/>
            <p:nvPr/>
          </p:nvCxnSpPr>
          <p:spPr>
            <a:xfrm flipH="1">
              <a:off x="3124205" y="3584855"/>
              <a:ext cx="1080000" cy="0"/>
            </a:xfrm>
            <a:prstGeom prst="straightConnector1">
              <a:avLst/>
            </a:prstGeom>
            <a:ln w="19050">
              <a:solidFill>
                <a:srgbClr val="FF0000"/>
              </a:solidFill>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flipH="1">
              <a:off x="4889326" y="4501166"/>
              <a:ext cx="2160000" cy="0"/>
            </a:xfrm>
            <a:prstGeom prst="straightConnector1">
              <a:avLst/>
            </a:prstGeom>
            <a:ln w="19050" cap="rnd">
              <a:solidFill>
                <a:srgbClr val="FF0000"/>
              </a:solidFill>
              <a:tailEnd type="none" w="lg" len="med"/>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a:off x="4876627" y="3591396"/>
              <a:ext cx="2160000" cy="0"/>
            </a:xfrm>
            <a:prstGeom prst="straightConnector1">
              <a:avLst/>
            </a:prstGeom>
            <a:ln w="19050" cap="rnd">
              <a:solidFill>
                <a:srgbClr val="0000FF"/>
              </a:solidFill>
              <a:tailEnd type="none" w="lg" len="med"/>
            </a:ln>
            <a:effectLst/>
          </p:spPr>
          <p:style>
            <a:lnRef idx="2">
              <a:schemeClr val="accent1"/>
            </a:lnRef>
            <a:fillRef idx="0">
              <a:schemeClr val="accent1"/>
            </a:fillRef>
            <a:effectRef idx="1">
              <a:schemeClr val="accent1"/>
            </a:effectRef>
            <a:fontRef idx="minor">
              <a:schemeClr val="tx1"/>
            </a:fontRef>
          </p:style>
        </p:cxnSp>
        <p:sp>
          <p:nvSpPr>
            <p:cNvPr id="76" name="Rounded Rectangle 75"/>
            <p:cNvSpPr/>
            <p:nvPr/>
          </p:nvSpPr>
          <p:spPr>
            <a:xfrm>
              <a:off x="4249987" y="3824330"/>
              <a:ext cx="583272" cy="387979"/>
            </a:xfrm>
            <a:prstGeom prst="roundRect">
              <a:avLst/>
            </a:prstGeom>
            <a:solidFill>
              <a:srgbClr val="FFFFFF"/>
            </a:solidFill>
            <a:effectLst/>
          </p:spPr>
          <p:style>
            <a:lnRef idx="1">
              <a:schemeClr val="accent1"/>
            </a:lnRef>
            <a:fillRef idx="3">
              <a:schemeClr val="accent1"/>
            </a:fillRef>
            <a:effectRef idx="2">
              <a:schemeClr val="accent1"/>
            </a:effectRef>
            <a:fontRef idx="minor">
              <a:schemeClr val="lt1"/>
            </a:fontRef>
          </p:style>
          <p:txBody>
            <a:bodyPr lIns="0" tIns="0" rIns="0" bIns="0" rtlCol="0" anchor="ctr">
              <a:noAutofit/>
            </a:bodyPr>
            <a:lstStyle/>
            <a:p>
              <a:pPr algn="ctr"/>
              <a:r>
                <a:rPr lang="en-US" sz="1000" dirty="0" smtClean="0">
                  <a:solidFill>
                    <a:schemeClr val="tx1"/>
                  </a:solidFill>
                </a:rPr>
                <a:t>IP1</a:t>
              </a:r>
              <a:endParaRPr lang="en-US" sz="1000" dirty="0">
                <a:solidFill>
                  <a:schemeClr val="tx1"/>
                </a:solidFill>
              </a:endParaRPr>
            </a:p>
          </p:txBody>
        </p:sp>
        <p:cxnSp>
          <p:nvCxnSpPr>
            <p:cNvPr id="77" name="Straight Arrow Connector 76"/>
            <p:cNvCxnSpPr/>
            <p:nvPr/>
          </p:nvCxnSpPr>
          <p:spPr>
            <a:xfrm flipH="1">
              <a:off x="5957040" y="4491961"/>
              <a:ext cx="1080000" cy="0"/>
            </a:xfrm>
            <a:prstGeom prst="straightConnector1">
              <a:avLst/>
            </a:prstGeom>
            <a:ln>
              <a:solidFill>
                <a:srgbClr val="FF0000"/>
              </a:solidFill>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p:nvPr/>
          </p:nvCxnSpPr>
          <p:spPr>
            <a:xfrm flipH="1">
              <a:off x="2038511" y="3584855"/>
              <a:ext cx="2160000" cy="0"/>
            </a:xfrm>
            <a:prstGeom prst="straightConnector1">
              <a:avLst/>
            </a:prstGeom>
            <a:ln w="19050" cap="rnd">
              <a:solidFill>
                <a:srgbClr val="FF0000"/>
              </a:solidFill>
              <a:tailEnd type="none" w="lg" len="med"/>
            </a:ln>
            <a:effectLst/>
          </p:spPr>
          <p:style>
            <a:lnRef idx="2">
              <a:schemeClr val="accent1"/>
            </a:lnRef>
            <a:fillRef idx="0">
              <a:schemeClr val="accent1"/>
            </a:fillRef>
            <a:effectRef idx="1">
              <a:schemeClr val="accent1"/>
            </a:effectRef>
            <a:fontRef idx="minor">
              <a:schemeClr val="tx1"/>
            </a:fontRef>
          </p:style>
        </p:cxnSp>
        <p:grpSp>
          <p:nvGrpSpPr>
            <p:cNvPr id="79" name="Group 78"/>
            <p:cNvGrpSpPr/>
            <p:nvPr/>
          </p:nvGrpSpPr>
          <p:grpSpPr>
            <a:xfrm>
              <a:off x="2928244" y="3404225"/>
              <a:ext cx="545888" cy="361720"/>
              <a:chOff x="3729765" y="3563030"/>
              <a:chExt cx="545889" cy="361720"/>
            </a:xfrm>
          </p:grpSpPr>
          <p:grpSp>
            <p:nvGrpSpPr>
              <p:cNvPr id="99" name="Group 98"/>
              <p:cNvGrpSpPr/>
              <p:nvPr/>
            </p:nvGrpSpPr>
            <p:grpSpPr>
              <a:xfrm>
                <a:off x="3735654" y="3563030"/>
                <a:ext cx="540000" cy="0"/>
                <a:chOff x="3735654" y="3563030"/>
                <a:chExt cx="540000" cy="0"/>
              </a:xfrm>
            </p:grpSpPr>
            <p:cxnSp>
              <p:nvCxnSpPr>
                <p:cNvPr id="103" name="Straight Arrow Connector 102"/>
                <p:cNvCxnSpPr/>
                <p:nvPr/>
              </p:nvCxnSpPr>
              <p:spPr>
                <a:xfrm>
                  <a:off x="3746510" y="3563030"/>
                  <a:ext cx="360000" cy="0"/>
                </a:xfrm>
                <a:prstGeom prst="straightConnector1">
                  <a:avLst/>
                </a:prstGeom>
                <a:ln w="28575" cmpd="sng">
                  <a:solidFill>
                    <a:srgbClr val="7F7F7F"/>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3735654" y="3563030"/>
                  <a:ext cx="540000" cy="0"/>
                </a:xfrm>
                <a:prstGeom prst="line">
                  <a:avLst/>
                </a:prstGeom>
                <a:ln w="28575" cmpd="sng">
                  <a:solidFill>
                    <a:srgbClr val="7F7F7F"/>
                  </a:solidFill>
                </a:ln>
                <a:effectLst/>
              </p:spPr>
              <p:style>
                <a:lnRef idx="2">
                  <a:schemeClr val="accent1"/>
                </a:lnRef>
                <a:fillRef idx="0">
                  <a:schemeClr val="accent1"/>
                </a:fillRef>
                <a:effectRef idx="1">
                  <a:schemeClr val="accent1"/>
                </a:effectRef>
                <a:fontRef idx="minor">
                  <a:schemeClr val="tx1"/>
                </a:fontRef>
              </p:style>
            </p:cxnSp>
          </p:grpSp>
          <p:grpSp>
            <p:nvGrpSpPr>
              <p:cNvPr id="100" name="Group 99"/>
              <p:cNvGrpSpPr/>
              <p:nvPr/>
            </p:nvGrpSpPr>
            <p:grpSpPr>
              <a:xfrm rot="10800000">
                <a:off x="3729765" y="3924750"/>
                <a:ext cx="540000" cy="0"/>
                <a:chOff x="3735654" y="3563030"/>
                <a:chExt cx="540000" cy="0"/>
              </a:xfrm>
            </p:grpSpPr>
            <p:cxnSp>
              <p:nvCxnSpPr>
                <p:cNvPr id="101" name="Straight Arrow Connector 100"/>
                <p:cNvCxnSpPr/>
                <p:nvPr/>
              </p:nvCxnSpPr>
              <p:spPr>
                <a:xfrm>
                  <a:off x="3746510" y="3563030"/>
                  <a:ext cx="360000" cy="0"/>
                </a:xfrm>
                <a:prstGeom prst="straightConnector1">
                  <a:avLst/>
                </a:prstGeom>
                <a:ln w="28575" cmpd="sng">
                  <a:solidFill>
                    <a:schemeClr val="tx1"/>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3735654" y="3563030"/>
                  <a:ext cx="540000" cy="0"/>
                </a:xfrm>
                <a:prstGeom prst="line">
                  <a:avLst/>
                </a:pr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grpSp>
        <p:grpSp>
          <p:nvGrpSpPr>
            <p:cNvPr id="80" name="Group 79"/>
            <p:cNvGrpSpPr/>
            <p:nvPr/>
          </p:nvGrpSpPr>
          <p:grpSpPr>
            <a:xfrm>
              <a:off x="5792978" y="4693546"/>
              <a:ext cx="540000" cy="0"/>
              <a:chOff x="3735654" y="3563030"/>
              <a:chExt cx="540000" cy="0"/>
            </a:xfrm>
          </p:grpSpPr>
          <p:cxnSp>
            <p:nvCxnSpPr>
              <p:cNvPr id="97" name="Straight Arrow Connector 96"/>
              <p:cNvCxnSpPr/>
              <p:nvPr/>
            </p:nvCxnSpPr>
            <p:spPr>
              <a:xfrm>
                <a:off x="3746510" y="3563030"/>
                <a:ext cx="360000" cy="0"/>
              </a:xfrm>
              <a:prstGeom prst="straightConnector1">
                <a:avLst/>
              </a:prstGeom>
              <a:ln w="28575" cmpd="sng">
                <a:solidFill>
                  <a:srgbClr val="7F7F7F"/>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a:off x="3735654" y="3563030"/>
                <a:ext cx="540000" cy="0"/>
              </a:xfrm>
              <a:prstGeom prst="line">
                <a:avLst/>
              </a:prstGeom>
              <a:ln w="28575" cap="rnd" cmpd="sng">
                <a:solidFill>
                  <a:srgbClr val="7F7F7F"/>
                </a:solidFill>
              </a:ln>
              <a:effectLst/>
            </p:spPr>
            <p:style>
              <a:lnRef idx="2">
                <a:schemeClr val="accent1"/>
              </a:lnRef>
              <a:fillRef idx="0">
                <a:schemeClr val="accent1"/>
              </a:fillRef>
              <a:effectRef idx="1">
                <a:schemeClr val="accent1"/>
              </a:effectRef>
              <a:fontRef idx="minor">
                <a:schemeClr val="tx1"/>
              </a:fontRef>
            </p:style>
          </p:cxnSp>
        </p:grpSp>
        <p:grpSp>
          <p:nvGrpSpPr>
            <p:cNvPr id="81" name="Group 80"/>
            <p:cNvGrpSpPr/>
            <p:nvPr/>
          </p:nvGrpSpPr>
          <p:grpSpPr>
            <a:xfrm rot="10800000">
              <a:off x="5782530" y="4311907"/>
              <a:ext cx="540000" cy="0"/>
              <a:chOff x="3735654" y="3563030"/>
              <a:chExt cx="540000" cy="0"/>
            </a:xfrm>
          </p:grpSpPr>
          <p:cxnSp>
            <p:nvCxnSpPr>
              <p:cNvPr id="95" name="Straight Arrow Connector 94"/>
              <p:cNvCxnSpPr/>
              <p:nvPr/>
            </p:nvCxnSpPr>
            <p:spPr>
              <a:xfrm>
                <a:off x="3746510" y="3563030"/>
                <a:ext cx="360000" cy="0"/>
              </a:xfrm>
              <a:prstGeom prst="straightConnector1">
                <a:avLst/>
              </a:prstGeom>
              <a:ln w="28575" cmpd="sng">
                <a:solidFill>
                  <a:schemeClr val="tx1"/>
                </a:solidFill>
                <a:tailEnd type="arrow" w="sm" len="med"/>
              </a:ln>
              <a:effectLst/>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a:off x="3735654" y="3563030"/>
                <a:ext cx="540000" cy="0"/>
              </a:xfrm>
              <a:prstGeom prst="line">
                <a:avLst/>
              </a:prstGeom>
              <a:ln w="2857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82" name="Straight Arrow Connector 81"/>
            <p:cNvCxnSpPr/>
            <p:nvPr/>
          </p:nvCxnSpPr>
          <p:spPr>
            <a:xfrm flipH="1">
              <a:off x="2031748" y="4514262"/>
              <a:ext cx="2160000" cy="0"/>
            </a:xfrm>
            <a:prstGeom prst="straightConnector1">
              <a:avLst/>
            </a:prstGeom>
            <a:ln w="19050" cap="rnd">
              <a:solidFill>
                <a:srgbClr val="0000FF"/>
              </a:solidFill>
              <a:tailEnd type="none" w="lg" len="med"/>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p:nvPr/>
          </p:nvCxnSpPr>
          <p:spPr>
            <a:xfrm>
              <a:off x="2904687" y="4522781"/>
              <a:ext cx="360000" cy="0"/>
            </a:xfrm>
            <a:prstGeom prst="straightConnector1">
              <a:avLst/>
            </a:prstGeom>
            <a:ln w="19050" cmpd="sng">
              <a:solidFill>
                <a:srgbClr val="0000FF"/>
              </a:solidFill>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p:nvPr/>
          </p:nvCxnSpPr>
          <p:spPr>
            <a:xfrm>
              <a:off x="5742286" y="3593985"/>
              <a:ext cx="360000" cy="0"/>
            </a:xfrm>
            <a:prstGeom prst="straightConnector1">
              <a:avLst/>
            </a:prstGeom>
            <a:ln w="19050" cmpd="sng">
              <a:solidFill>
                <a:srgbClr val="0000FF"/>
              </a:solidFill>
              <a:tailEnd type="arrow" w="med" len="med"/>
            </a:ln>
            <a:effectLst/>
          </p:spPr>
          <p:style>
            <a:lnRef idx="2">
              <a:schemeClr val="accent1"/>
            </a:lnRef>
            <a:fillRef idx="0">
              <a:schemeClr val="accent1"/>
            </a:fillRef>
            <a:effectRef idx="1">
              <a:schemeClr val="accent1"/>
            </a:effectRef>
            <a:fontRef idx="minor">
              <a:schemeClr val="tx1"/>
            </a:fontRef>
          </p:style>
        </p:cxnSp>
        <p:sp>
          <p:nvSpPr>
            <p:cNvPr id="85" name="TextBox 84"/>
            <p:cNvSpPr txBox="1"/>
            <p:nvPr/>
          </p:nvSpPr>
          <p:spPr>
            <a:xfrm>
              <a:off x="2189547" y="3040409"/>
              <a:ext cx="2002200" cy="290983"/>
            </a:xfrm>
            <a:prstGeom prst="rect">
              <a:avLst/>
            </a:prstGeom>
            <a:noFill/>
          </p:spPr>
          <p:txBody>
            <a:bodyPr wrap="square" rtlCol="0">
              <a:noAutofit/>
            </a:bodyPr>
            <a:lstStyle/>
            <a:p>
              <a:r>
                <a:rPr lang="en-US" sz="800" dirty="0" smtClean="0">
                  <a:solidFill>
                    <a:srgbClr val="7F7F7F"/>
                  </a:solidFill>
                </a:rPr>
                <a:t>BBCWT.5L1.B2</a:t>
              </a:r>
              <a:endParaRPr lang="en-US" sz="800" dirty="0">
                <a:solidFill>
                  <a:srgbClr val="7F7F7F"/>
                </a:solidFill>
              </a:endParaRPr>
            </a:p>
          </p:txBody>
        </p:sp>
        <p:sp>
          <p:nvSpPr>
            <p:cNvPr id="86" name="TextBox 85"/>
            <p:cNvSpPr txBox="1"/>
            <p:nvPr/>
          </p:nvSpPr>
          <p:spPr>
            <a:xfrm>
              <a:off x="2189547" y="3863100"/>
              <a:ext cx="2002200" cy="290983"/>
            </a:xfrm>
            <a:prstGeom prst="rect">
              <a:avLst/>
            </a:prstGeom>
            <a:noFill/>
          </p:spPr>
          <p:txBody>
            <a:bodyPr wrap="square" rtlCol="0">
              <a:noAutofit/>
            </a:bodyPr>
            <a:lstStyle/>
            <a:p>
              <a:r>
                <a:rPr lang="en-US" sz="800" dirty="0" smtClean="0"/>
                <a:t>BBCWB.5L1.B2</a:t>
              </a:r>
              <a:endParaRPr lang="en-US" sz="800" dirty="0"/>
            </a:p>
          </p:txBody>
        </p:sp>
        <p:sp>
          <p:nvSpPr>
            <p:cNvPr id="87" name="TextBox 86"/>
            <p:cNvSpPr txBox="1"/>
            <p:nvPr/>
          </p:nvSpPr>
          <p:spPr>
            <a:xfrm>
              <a:off x="5092568" y="4771588"/>
              <a:ext cx="2002200" cy="290983"/>
            </a:xfrm>
            <a:prstGeom prst="rect">
              <a:avLst/>
            </a:prstGeom>
            <a:noFill/>
          </p:spPr>
          <p:txBody>
            <a:bodyPr wrap="square" rtlCol="0">
              <a:noAutofit/>
            </a:bodyPr>
            <a:lstStyle/>
            <a:p>
              <a:r>
                <a:rPr lang="en-US" sz="800" dirty="0" smtClean="0">
                  <a:solidFill>
                    <a:srgbClr val="7F7F7F"/>
                  </a:solidFill>
                </a:rPr>
                <a:t>BBCWB.4R1.B2</a:t>
              </a:r>
              <a:endParaRPr lang="en-US" sz="800" dirty="0">
                <a:solidFill>
                  <a:srgbClr val="7F7F7F"/>
                </a:solidFill>
              </a:endParaRPr>
            </a:p>
          </p:txBody>
        </p:sp>
        <p:sp>
          <p:nvSpPr>
            <p:cNvPr id="88" name="TextBox 87"/>
            <p:cNvSpPr txBox="1"/>
            <p:nvPr/>
          </p:nvSpPr>
          <p:spPr>
            <a:xfrm>
              <a:off x="5085169" y="3905393"/>
              <a:ext cx="2002200" cy="290983"/>
            </a:xfrm>
            <a:prstGeom prst="rect">
              <a:avLst/>
            </a:prstGeom>
            <a:noFill/>
          </p:spPr>
          <p:txBody>
            <a:bodyPr wrap="square" rtlCol="0">
              <a:noAutofit/>
            </a:bodyPr>
            <a:lstStyle/>
            <a:p>
              <a:r>
                <a:rPr lang="en-US" sz="800" dirty="0" smtClean="0"/>
                <a:t>BBCWT.4R1.B2</a:t>
              </a:r>
              <a:endParaRPr lang="en-US" sz="800" dirty="0"/>
            </a:p>
          </p:txBody>
        </p:sp>
      </p:grpSp>
      <p:sp>
        <p:nvSpPr>
          <p:cNvPr id="55"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13</a:t>
            </a:fld>
            <a:endParaRPr lang="en-US" sz="1200" b="0" strike="noStrike" spc="-1" dirty="0">
              <a:solidFill>
                <a:srgbClr val="000000"/>
              </a:solidFill>
              <a:uFill>
                <a:solidFill>
                  <a:srgbClr val="FFFFFF"/>
                </a:solidFill>
              </a:uFill>
              <a:latin typeface="Times New Roman"/>
            </a:endParaRPr>
          </a:p>
        </p:txBody>
      </p:sp>
      <p:sp>
        <p:nvSpPr>
          <p:cNvPr id="56"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6DC8E1"/>
                </a:solidFill>
                <a:uFill>
                  <a:solidFill>
                    <a:srgbClr val="FFFFFF"/>
                  </a:solidFill>
                </a:uFill>
                <a:latin typeface="Arial"/>
              </a:rPr>
              <a:t>HL-LHC WP2/WP13 meeting on Wire Compensation, </a:t>
            </a:r>
            <a:r>
              <a:rPr lang="en-US" sz="1400" b="0" strike="noStrike" spc="-1" dirty="0" err="1" smtClean="0">
                <a:solidFill>
                  <a:srgbClr val="6DC8E1"/>
                </a:solidFill>
                <a:uFill>
                  <a:solidFill>
                    <a:srgbClr val="FFFFFF"/>
                  </a:solidFill>
                </a:uFill>
                <a:latin typeface="Arial"/>
              </a:rPr>
              <a:t>Fermilab</a:t>
            </a:r>
            <a:r>
              <a:rPr lang="en-US" sz="1400" b="0" strike="noStrike" spc="-1" dirty="0" smtClean="0">
                <a:solidFill>
                  <a:srgbClr val="6DC8E1"/>
                </a:solidFill>
                <a:uFill>
                  <a:solidFill>
                    <a:srgbClr val="FFFFFF"/>
                  </a:solidFill>
                </a:uFill>
                <a:latin typeface="Arial"/>
              </a:rPr>
              <a:t>, </a:t>
            </a:r>
            <a:r>
              <a:rPr lang="en-US" sz="1400" spc="-1" dirty="0" smtClean="0">
                <a:solidFill>
                  <a:srgbClr val="6DC8E1"/>
                </a:solidFill>
                <a:uFill>
                  <a:solidFill>
                    <a:srgbClr val="FFFFFF"/>
                  </a:solidFill>
                </a:uFill>
                <a:latin typeface="Arial"/>
              </a:rPr>
              <a:t>17 October</a:t>
            </a:r>
            <a:r>
              <a:rPr lang="en-US" sz="1400" b="0" strike="noStrike" spc="-1" dirty="0" smtClean="0">
                <a:solidFill>
                  <a:srgbClr val="6DC8E1"/>
                </a:solidFill>
                <a:uFill>
                  <a:solidFill>
                    <a:srgbClr val="FFFFFF"/>
                  </a:solidFill>
                </a:uFill>
                <a:latin typeface="Arial"/>
              </a:rPr>
              <a:t> 2019</a:t>
            </a:r>
            <a:endParaRPr lang="en-US" sz="1400" b="0" strike="noStrike" spc="-1" dirty="0">
              <a:solidFill>
                <a:srgbClr val="6DC8E1"/>
              </a:solidFill>
              <a:uFill>
                <a:solidFill>
                  <a:srgbClr val="FFFFFF"/>
                </a:solidFill>
              </a:uFill>
              <a:latin typeface="Arial"/>
            </a:endParaRPr>
          </a:p>
        </p:txBody>
      </p:sp>
      <p:grpSp>
        <p:nvGrpSpPr>
          <p:cNvPr id="91" name="Group 90"/>
          <p:cNvGrpSpPr/>
          <p:nvPr/>
        </p:nvGrpSpPr>
        <p:grpSpPr>
          <a:xfrm>
            <a:off x="4095267" y="1124744"/>
            <a:ext cx="4619507" cy="2630501"/>
            <a:chOff x="3736516" y="3645024"/>
            <a:chExt cx="4619507" cy="2630501"/>
          </a:xfrm>
        </p:grpSpPr>
        <p:pic>
          <p:nvPicPr>
            <p:cNvPr id="92" name="Picture 1" descr="image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61959" y="3645024"/>
              <a:ext cx="4219703" cy="2630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 name="Rectangle 92"/>
            <p:cNvSpPr/>
            <p:nvPr/>
          </p:nvSpPr>
          <p:spPr>
            <a:xfrm>
              <a:off x="4249321" y="5767295"/>
              <a:ext cx="3348304" cy="307777"/>
            </a:xfrm>
            <a:prstGeom prst="rect">
              <a:avLst/>
            </a:prstGeom>
          </p:spPr>
          <p:txBody>
            <a:bodyPr wrap="square">
              <a:spAutoFit/>
            </a:bodyPr>
            <a:lstStyle/>
            <a:p>
              <a:r>
                <a:rPr lang="en-GB" sz="1400" dirty="0" smtClean="0">
                  <a:latin typeface="Verdana" panose="020B0604030504040204" pitchFamily="34" charset="0"/>
                  <a:ea typeface="Times New Roman" panose="02020603050405020304" pitchFamily="18" charset="0"/>
                  <a:cs typeface="Times New Roman" panose="02020603050405020304" pitchFamily="18" charset="0"/>
                </a:rPr>
                <a:t>3D </a:t>
              </a:r>
              <a:r>
                <a:rPr lang="en-GB" sz="1400" dirty="0">
                  <a:latin typeface="Verdana" panose="020B0604030504040204" pitchFamily="34" charset="0"/>
                  <a:ea typeface="Times New Roman" panose="02020603050405020304" pitchFamily="18" charset="0"/>
                  <a:cs typeface="Times New Roman" panose="02020603050405020304" pitchFamily="18" charset="0"/>
                </a:rPr>
                <a:t>integration view: </a:t>
              </a:r>
              <a:r>
                <a:rPr lang="en-GB" sz="1400" dirty="0" smtClean="0">
                  <a:latin typeface="Verdana" panose="020B0604030504040204" pitchFamily="34" charset="0"/>
                  <a:ea typeface="Times New Roman" panose="02020603050405020304" pitchFamily="18" charset="0"/>
                  <a:cs typeface="Times New Roman" panose="02020603050405020304" pitchFamily="18" charset="0"/>
                </a:rPr>
                <a:t>5L1</a:t>
              </a:r>
              <a:endParaRPr lang="en-GB" sz="1400" dirty="0"/>
            </a:p>
          </p:txBody>
        </p:sp>
        <p:sp>
          <p:nvSpPr>
            <p:cNvPr id="112" name="Text Box 12"/>
            <p:cNvSpPr txBox="1"/>
            <p:nvPr/>
          </p:nvSpPr>
          <p:spPr>
            <a:xfrm>
              <a:off x="4898293" y="4840065"/>
              <a:ext cx="1566648" cy="313932"/>
            </a:xfrm>
            <a:prstGeom prst="rect">
              <a:avLst/>
            </a:prstGeom>
            <a:noFill/>
          </p:spPr>
          <p:txBody>
            <a:bodyPr wrap="square" rtlCol="0">
              <a:spAutoFit/>
            </a:bodyPr>
            <a:lstStyle/>
            <a:p>
              <a:pPr>
                <a:lnSpc>
                  <a:spcPct val="120000"/>
                </a:lnSpc>
                <a:spcAft>
                  <a:spcPts val="0"/>
                </a:spcAft>
              </a:pPr>
              <a:r>
                <a:rPr lang="en-GB" sz="1200" kern="1200" dirty="0" smtClean="0">
                  <a:solidFill>
                    <a:srgbClr val="FFFFFF"/>
                  </a:solidFill>
                  <a:effectLst/>
                  <a:latin typeface="+mj-lt"/>
                  <a:ea typeface="Times New Roman"/>
                </a:rPr>
                <a:t>TCLVW.A5L1.B2</a:t>
              </a:r>
              <a:endParaRPr lang="en-US" sz="1200" dirty="0">
                <a:effectLst/>
                <a:latin typeface="+mj-lt"/>
                <a:ea typeface="Times New Roman"/>
              </a:endParaRPr>
            </a:p>
          </p:txBody>
        </p:sp>
        <p:sp>
          <p:nvSpPr>
            <p:cNvPr id="114" name="Right Arrow 113"/>
            <p:cNvSpPr/>
            <p:nvPr/>
          </p:nvSpPr>
          <p:spPr>
            <a:xfrm rot="1220027">
              <a:off x="7818534" y="5813792"/>
              <a:ext cx="537489" cy="4150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Text Box 23"/>
            <p:cNvSpPr txBox="1"/>
            <p:nvPr/>
          </p:nvSpPr>
          <p:spPr>
            <a:xfrm>
              <a:off x="7604027" y="5824197"/>
              <a:ext cx="650886" cy="293607"/>
            </a:xfrm>
            <a:prstGeom prst="rect">
              <a:avLst/>
            </a:prstGeom>
            <a:noFill/>
          </p:spPr>
          <p:txBody>
            <a:bodyPr wrap="square" rtlCol="0">
              <a:spAutoFit/>
            </a:bodyPr>
            <a:lstStyle/>
            <a:p>
              <a:pPr algn="r">
                <a:lnSpc>
                  <a:spcPct val="120000"/>
                </a:lnSpc>
                <a:spcAft>
                  <a:spcPts val="0"/>
                </a:spcAft>
              </a:pPr>
              <a:r>
                <a:rPr lang="en-GB" sz="1200" b="1" kern="1200" dirty="0" smtClean="0">
                  <a:solidFill>
                    <a:srgbClr val="000000"/>
                  </a:solidFill>
                  <a:effectLst/>
                  <a:latin typeface="+mj-lt"/>
                  <a:ea typeface="Times New Roman"/>
                </a:rPr>
                <a:t>Q4</a:t>
              </a:r>
              <a:endParaRPr lang="en-US" sz="1200" dirty="0">
                <a:effectLst/>
                <a:latin typeface="+mj-lt"/>
                <a:ea typeface="Times New Roman"/>
              </a:endParaRPr>
            </a:p>
          </p:txBody>
        </p:sp>
        <p:sp>
          <p:nvSpPr>
            <p:cNvPr id="116" name="Right Arrow 115"/>
            <p:cNvSpPr/>
            <p:nvPr/>
          </p:nvSpPr>
          <p:spPr>
            <a:xfrm rot="12059202">
              <a:off x="3907375" y="4693881"/>
              <a:ext cx="536067" cy="4150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 Box 23"/>
            <p:cNvSpPr txBox="1"/>
            <p:nvPr/>
          </p:nvSpPr>
          <p:spPr>
            <a:xfrm>
              <a:off x="3736516" y="4725144"/>
              <a:ext cx="650886" cy="293607"/>
            </a:xfrm>
            <a:prstGeom prst="rect">
              <a:avLst/>
            </a:prstGeom>
            <a:noFill/>
          </p:spPr>
          <p:txBody>
            <a:bodyPr wrap="square" rtlCol="0">
              <a:spAutoFit/>
            </a:bodyPr>
            <a:lstStyle/>
            <a:p>
              <a:pPr algn="r">
                <a:lnSpc>
                  <a:spcPct val="120000"/>
                </a:lnSpc>
                <a:spcAft>
                  <a:spcPts val="0"/>
                </a:spcAft>
              </a:pPr>
              <a:r>
                <a:rPr lang="en-GB" sz="1200" b="1" kern="1200" dirty="0" smtClean="0">
                  <a:solidFill>
                    <a:srgbClr val="000000"/>
                  </a:solidFill>
                  <a:effectLst/>
                  <a:latin typeface="+mj-lt"/>
                  <a:ea typeface="Times New Roman"/>
                </a:rPr>
                <a:t>Q5</a:t>
              </a:r>
              <a:endParaRPr lang="en-US" sz="1200" dirty="0">
                <a:effectLst/>
                <a:latin typeface="+mj-lt"/>
                <a:ea typeface="Times New Roman"/>
              </a:endParaRPr>
            </a:p>
          </p:txBody>
        </p:sp>
      </p:grpSp>
      <p:pic>
        <p:nvPicPr>
          <p:cNvPr id="89" name="Picture 7"/>
          <p:cNvPicPr/>
          <p:nvPr/>
        </p:nvPicPr>
        <p:blipFill rotWithShape="1">
          <a:blip r:embed="rId6" cstate="print">
            <a:extLst>
              <a:ext uri="{28A0092B-C50C-407E-A947-70E740481C1C}">
                <a14:useLocalDpi xmlns:a14="http://schemas.microsoft.com/office/drawing/2010/main"/>
              </a:ext>
            </a:extLst>
          </a:blip>
          <a:srcRect l="-7241" r="-3586"/>
          <a:stretch/>
        </p:blipFill>
        <p:spPr>
          <a:xfrm>
            <a:off x="3809858" y="3789040"/>
            <a:ext cx="5052499" cy="2973213"/>
          </a:xfrm>
          <a:prstGeom prst="rect">
            <a:avLst/>
          </a:prstGeom>
          <a:solidFill>
            <a:srgbClr val="322D27"/>
          </a:solidFill>
          <a:ln w="28575">
            <a:noFill/>
          </a:ln>
        </p:spPr>
      </p:pic>
    </p:spTree>
    <p:extLst>
      <p:ext uri="{BB962C8B-B14F-4D97-AF65-F5344CB8AC3E}">
        <p14:creationId xmlns:p14="http://schemas.microsoft.com/office/powerpoint/2010/main" val="17777909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500" fill="hold"/>
                                        <p:tgtEl>
                                          <p:spTgt spid="89"/>
                                        </p:tgtEl>
                                        <p:attrNameLst>
                                          <p:attrName>ppt_x</p:attrName>
                                        </p:attrNameLst>
                                      </p:cBhvr>
                                      <p:tavLst>
                                        <p:tav tm="0">
                                          <p:val>
                                            <p:strVal val="#ppt_x"/>
                                          </p:val>
                                        </p:tav>
                                        <p:tav tm="100000">
                                          <p:val>
                                            <p:strVal val="#ppt_x"/>
                                          </p:val>
                                        </p:tav>
                                      </p:tavLst>
                                    </p:anim>
                                    <p:anim calcmode="lin" valueType="num">
                                      <p:cBhvr additive="base">
                                        <p:cTn id="8"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1298" y="3140968"/>
            <a:ext cx="4675335" cy="2525669"/>
          </a:xfrm>
          <a:prstGeom prst="rect">
            <a:avLst/>
          </a:prstGeom>
        </p:spPr>
      </p:pic>
      <p:pic>
        <p:nvPicPr>
          <p:cNvPr id="42" name="Picture 4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65800" y="832456"/>
            <a:ext cx="4898688" cy="2388746"/>
          </a:xfrm>
          <a:prstGeom prst="rect">
            <a:avLst/>
          </a:prstGeom>
        </p:spPr>
      </p:pic>
      <p:sp>
        <p:nvSpPr>
          <p:cNvPr id="43" name="Rectangle 42"/>
          <p:cNvSpPr/>
          <p:nvPr/>
        </p:nvSpPr>
        <p:spPr>
          <a:xfrm>
            <a:off x="4137809" y="375047"/>
            <a:ext cx="4754671" cy="461665"/>
          </a:xfrm>
          <a:prstGeom prst="rect">
            <a:avLst/>
          </a:prstGeom>
        </p:spPr>
        <p:txBody>
          <a:bodyPr wrap="square">
            <a:spAutoFit/>
          </a:bodyPr>
          <a:lstStyle/>
          <a:p>
            <a:pPr marL="270" algn="ctr">
              <a:spcBef>
                <a:spcPts val="270"/>
              </a:spcBef>
              <a:buClr>
                <a:srgbClr val="FB963C"/>
              </a:buClr>
            </a:pPr>
            <a:r>
              <a:rPr lang="en-US" sz="1200" b="1" spc="-1" dirty="0" smtClean="0">
                <a:solidFill>
                  <a:srgbClr val="2B8FB9"/>
                </a:solidFill>
                <a:uFill>
                  <a:solidFill>
                    <a:srgbClr val="FFFFFF"/>
                  </a:solidFill>
                </a:uFill>
                <a:ea typeface="Symbol"/>
              </a:rPr>
              <a:t>Compensation (TCT ops opening) </a:t>
            </a:r>
            <a:r>
              <a:rPr lang="en-US" sz="1200" b="1" spc="-1" dirty="0">
                <a:solidFill>
                  <a:srgbClr val="2B8FB9"/>
                </a:solidFill>
                <a:uFill>
                  <a:solidFill>
                    <a:srgbClr val="FFFFFF"/>
                  </a:solidFill>
                </a:uFill>
                <a:ea typeface="Symbol"/>
              </a:rPr>
              <a:t>provides a reduction of </a:t>
            </a:r>
            <a:r>
              <a:rPr lang="en-US" sz="1200" b="1" spc="-1" dirty="0" smtClean="0">
                <a:solidFill>
                  <a:srgbClr val="2B8FB9"/>
                </a:solidFill>
                <a:uFill>
                  <a:solidFill>
                    <a:srgbClr val="FFFFFF"/>
                  </a:solidFill>
                </a:uFill>
                <a:ea typeface="Symbol"/>
              </a:rPr>
              <a:t>B2 </a:t>
            </a:r>
            <a:br>
              <a:rPr lang="en-US" sz="1200" b="1" spc="-1" dirty="0" smtClean="0">
                <a:solidFill>
                  <a:srgbClr val="2B8FB9"/>
                </a:solidFill>
                <a:uFill>
                  <a:solidFill>
                    <a:srgbClr val="FFFFFF"/>
                  </a:solidFill>
                </a:uFill>
                <a:ea typeface="Symbol"/>
              </a:rPr>
            </a:br>
            <a:r>
              <a:rPr lang="en-US" sz="1200" b="1" spc="-1" dirty="0" smtClean="0">
                <a:solidFill>
                  <a:srgbClr val="2B8FB9"/>
                </a:solidFill>
                <a:uFill>
                  <a:solidFill>
                    <a:srgbClr val="FFFFFF"/>
                  </a:solidFill>
                </a:uFill>
                <a:ea typeface="Symbol"/>
              </a:rPr>
              <a:t>(3 trains) </a:t>
            </a:r>
            <a:r>
              <a:rPr lang="en-US" sz="1200" b="1" spc="-1" dirty="0">
                <a:solidFill>
                  <a:srgbClr val="2B8FB9"/>
                </a:solidFill>
                <a:uFill>
                  <a:solidFill>
                    <a:srgbClr val="FFFFFF"/>
                  </a:solidFill>
                </a:uFill>
                <a:ea typeface="Symbol"/>
              </a:rPr>
              <a:t>losses </a:t>
            </a:r>
            <a:r>
              <a:rPr lang="en-US" sz="1200" b="1" spc="-1" dirty="0" smtClean="0">
                <a:solidFill>
                  <a:srgbClr val="2B8FB9"/>
                </a:solidFill>
                <a:uFill>
                  <a:solidFill>
                    <a:srgbClr val="FFFFFF"/>
                  </a:solidFill>
                </a:uFill>
                <a:ea typeface="Symbol"/>
              </a:rPr>
              <a:t>by </a:t>
            </a:r>
            <a:r>
              <a:rPr lang="en-US" sz="1200" b="1" spc="-1" dirty="0">
                <a:solidFill>
                  <a:srgbClr val="2B8FB9"/>
                </a:solidFill>
                <a:uFill>
                  <a:solidFill>
                    <a:srgbClr val="FFFFFF"/>
                  </a:solidFill>
                </a:uFill>
                <a:ea typeface="Symbol"/>
              </a:rPr>
              <a:t>~20%.</a:t>
            </a:r>
            <a:endParaRPr lang="en-US" sz="1200" spc="-1" dirty="0">
              <a:solidFill>
                <a:srgbClr val="2B8FB9"/>
              </a:solidFill>
              <a:uFill>
                <a:solidFill>
                  <a:srgbClr val="FFFFFF"/>
                </a:solidFill>
              </a:uFill>
            </a:endParaRPr>
          </a:p>
        </p:txBody>
      </p:sp>
      <p:sp>
        <p:nvSpPr>
          <p:cNvPr id="60" name="CustomShape 3"/>
          <p:cNvSpPr/>
          <p:nvPr/>
        </p:nvSpPr>
        <p:spPr>
          <a:xfrm>
            <a:off x="311298" y="5661248"/>
            <a:ext cx="5052790" cy="740328"/>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70" algn="ctr">
              <a:spcBef>
                <a:spcPts val="270"/>
              </a:spcBef>
              <a:buClr>
                <a:srgbClr val="FB963C"/>
              </a:buClr>
            </a:pPr>
            <a:r>
              <a:rPr lang="en-US" sz="1200" b="1" spc="-1" dirty="0">
                <a:solidFill>
                  <a:srgbClr val="2B8FB9"/>
                </a:solidFill>
                <a:uFill>
                  <a:solidFill>
                    <a:srgbClr val="FFFFFF"/>
                  </a:solidFill>
                </a:uFill>
                <a:ea typeface="Symbol"/>
              </a:rPr>
              <a:t>Almost full compensation, even at reduced crossing angle, for </a:t>
            </a:r>
            <a:r>
              <a:rPr lang="en-US" sz="1200" b="1" spc="-1" dirty="0" smtClean="0">
                <a:solidFill>
                  <a:srgbClr val="2B8FB9"/>
                </a:solidFill>
                <a:uFill>
                  <a:solidFill>
                    <a:srgbClr val="FFFFFF"/>
                  </a:solidFill>
                </a:uFill>
                <a:ea typeface="Symbol"/>
              </a:rPr>
              <a:t>1 regular </a:t>
            </a:r>
            <a:r>
              <a:rPr lang="en-US" sz="1200" b="1" spc="-1" dirty="0">
                <a:solidFill>
                  <a:srgbClr val="2B8FB9"/>
                </a:solidFill>
                <a:uFill>
                  <a:solidFill>
                    <a:srgbClr val="FFFFFF"/>
                  </a:solidFill>
                </a:uFill>
                <a:ea typeface="Symbol"/>
              </a:rPr>
              <a:t>bunch whereas head-on bunch not degraded.</a:t>
            </a:r>
            <a:endParaRPr lang="en-US" sz="1200" spc="-1" dirty="0">
              <a:solidFill>
                <a:srgbClr val="2B8FB9"/>
              </a:solidFill>
              <a:uFill>
                <a:solidFill>
                  <a:srgbClr val="FFFFFF"/>
                </a:solidFill>
              </a:uFill>
              <a:latin typeface="Arial"/>
            </a:endParaRPr>
          </a:p>
        </p:txBody>
      </p:sp>
      <p:sp>
        <p:nvSpPr>
          <p:cNvPr id="61" name="Footer Placeholder 8"/>
          <p:cNvSpPr txBox="1">
            <a:spLocks/>
          </p:cNvSpPr>
          <p:nvPr/>
        </p:nvSpPr>
        <p:spPr>
          <a:xfrm>
            <a:off x="1331640" y="6217677"/>
            <a:ext cx="6957411" cy="163651"/>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1400" i="1" dirty="0" smtClean="0">
                <a:solidFill>
                  <a:schemeClr val="tx1"/>
                </a:solidFill>
              </a:rPr>
              <a:t>IPAC19, G. </a:t>
            </a:r>
            <a:r>
              <a:rPr lang="fr-FR" sz="1400" i="1" dirty="0" err="1" smtClean="0">
                <a:solidFill>
                  <a:schemeClr val="tx1"/>
                </a:solidFill>
              </a:rPr>
              <a:t>Sterbini</a:t>
            </a:r>
            <a:r>
              <a:rPr lang="fr-FR" sz="1400" i="1" dirty="0" smtClean="0">
                <a:solidFill>
                  <a:schemeClr val="tx1"/>
                </a:solidFill>
              </a:rPr>
              <a:t>, </a:t>
            </a:r>
            <a:r>
              <a:rPr lang="fr-FR" sz="1400" i="1" dirty="0" err="1" smtClean="0">
                <a:solidFill>
                  <a:schemeClr val="tx1"/>
                </a:solidFill>
              </a:rPr>
              <a:t>contributed</a:t>
            </a:r>
            <a:r>
              <a:rPr lang="fr-FR" sz="1400" i="1" dirty="0" smtClean="0">
                <a:solidFill>
                  <a:schemeClr val="tx1"/>
                </a:solidFill>
              </a:rPr>
              <a:t> talk WEYYPLM3</a:t>
            </a:r>
            <a:endParaRPr lang="en-GB" sz="1400" i="1" dirty="0">
              <a:solidFill>
                <a:schemeClr val="tx1"/>
              </a:solidFill>
            </a:endParaRPr>
          </a:p>
        </p:txBody>
      </p:sp>
      <p:sp>
        <p:nvSpPr>
          <p:cNvPr id="17" name="CustomShape 4"/>
          <p:cNvSpPr/>
          <p:nvPr/>
        </p:nvSpPr>
        <p:spPr>
          <a:xfrm>
            <a:off x="4032546" y="3356992"/>
            <a:ext cx="954087" cy="299666"/>
          </a:xfrm>
          <a:prstGeom prst="rect">
            <a:avLst/>
          </a:prstGeom>
          <a:noFill/>
          <a:ln w="28575">
            <a:noFill/>
          </a:ln>
        </p:spPr>
        <p:style>
          <a:lnRef idx="0">
            <a:scrgbClr r="0" g="0" b="0"/>
          </a:lnRef>
          <a:fillRef idx="0">
            <a:scrgbClr r="0" g="0" b="0"/>
          </a:fillRef>
          <a:effectRef idx="0">
            <a:scrgbClr r="0" g="0" b="0"/>
          </a:effectRef>
          <a:fontRef idx="minor"/>
        </p:style>
        <p:txBody>
          <a:bodyPr lIns="90000" tIns="45000" rIns="90000" bIns="45000"/>
          <a:lstStyle/>
          <a:p>
            <a:pPr algn="ctr"/>
            <a:r>
              <a:rPr lang="en-US" sz="1400" b="1" spc="-1" dirty="0" smtClean="0">
                <a:solidFill>
                  <a:schemeClr val="bg1">
                    <a:lumMod val="65000"/>
                  </a:schemeClr>
                </a:solidFill>
                <a:uFill>
                  <a:solidFill>
                    <a:srgbClr val="FFFFFF"/>
                  </a:solidFill>
                </a:uFill>
                <a:latin typeface="Arial"/>
              </a:rPr>
              <a:t>A. </a:t>
            </a:r>
            <a:r>
              <a:rPr lang="en-US" sz="1400" b="1" spc="-1" dirty="0" err="1" smtClean="0">
                <a:solidFill>
                  <a:schemeClr val="bg1">
                    <a:lumMod val="65000"/>
                  </a:schemeClr>
                </a:solidFill>
                <a:uFill>
                  <a:solidFill>
                    <a:srgbClr val="FFFFFF"/>
                  </a:solidFill>
                </a:uFill>
                <a:latin typeface="Arial"/>
              </a:rPr>
              <a:t>Poyet</a:t>
            </a:r>
            <a:endParaRPr lang="en-US" sz="1400" b="1" spc="-1" dirty="0">
              <a:solidFill>
                <a:schemeClr val="bg1">
                  <a:lumMod val="65000"/>
                </a:schemeClr>
              </a:solidFill>
              <a:uFill>
                <a:solidFill>
                  <a:srgbClr val="FFFFFF"/>
                </a:solidFill>
              </a:uFill>
              <a:latin typeface="Arial"/>
            </a:endParaRPr>
          </a:p>
        </p:txBody>
      </p:sp>
      <p:sp>
        <p:nvSpPr>
          <p:cNvPr id="18" name="CustomShape 4"/>
          <p:cNvSpPr/>
          <p:nvPr/>
        </p:nvSpPr>
        <p:spPr>
          <a:xfrm>
            <a:off x="7020272" y="1045716"/>
            <a:ext cx="954087" cy="299666"/>
          </a:xfrm>
          <a:prstGeom prst="rect">
            <a:avLst/>
          </a:prstGeom>
          <a:noFill/>
          <a:ln w="28575">
            <a:noFill/>
          </a:ln>
        </p:spPr>
        <p:style>
          <a:lnRef idx="0">
            <a:scrgbClr r="0" g="0" b="0"/>
          </a:lnRef>
          <a:fillRef idx="0">
            <a:scrgbClr r="0" g="0" b="0"/>
          </a:fillRef>
          <a:effectRef idx="0">
            <a:scrgbClr r="0" g="0" b="0"/>
          </a:effectRef>
          <a:fontRef idx="minor"/>
        </p:style>
        <p:txBody>
          <a:bodyPr lIns="90000" tIns="45000" rIns="90000" bIns="45000"/>
          <a:lstStyle/>
          <a:p>
            <a:pPr algn="ctr"/>
            <a:r>
              <a:rPr lang="en-US" sz="1400" b="1" spc="-1" dirty="0" smtClean="0">
                <a:solidFill>
                  <a:schemeClr val="bg1">
                    <a:lumMod val="65000"/>
                  </a:schemeClr>
                </a:solidFill>
                <a:uFill>
                  <a:solidFill>
                    <a:srgbClr val="FFFFFF"/>
                  </a:solidFill>
                </a:uFill>
                <a:latin typeface="Arial"/>
              </a:rPr>
              <a:t>A. </a:t>
            </a:r>
            <a:r>
              <a:rPr lang="en-US" sz="1400" b="1" spc="-1" dirty="0" err="1" smtClean="0">
                <a:solidFill>
                  <a:schemeClr val="bg1">
                    <a:lumMod val="65000"/>
                  </a:schemeClr>
                </a:solidFill>
                <a:uFill>
                  <a:solidFill>
                    <a:srgbClr val="FFFFFF"/>
                  </a:solidFill>
                </a:uFill>
                <a:latin typeface="Arial"/>
              </a:rPr>
              <a:t>Poyet</a:t>
            </a:r>
            <a:endParaRPr lang="en-US" sz="1400" b="1" spc="-1" dirty="0">
              <a:solidFill>
                <a:schemeClr val="bg1">
                  <a:lumMod val="65000"/>
                </a:schemeClr>
              </a:solidFill>
              <a:uFill>
                <a:solidFill>
                  <a:srgbClr val="FFFFFF"/>
                </a:solidFill>
              </a:uFill>
              <a:latin typeface="Arial"/>
            </a:endParaRPr>
          </a:p>
        </p:txBody>
      </p:sp>
      <p:sp>
        <p:nvSpPr>
          <p:cNvPr id="19" name="Rectangle 18"/>
          <p:cNvSpPr/>
          <p:nvPr/>
        </p:nvSpPr>
        <p:spPr>
          <a:xfrm rot="19748802">
            <a:off x="1061591" y="2687973"/>
            <a:ext cx="6912768" cy="923330"/>
          </a:xfrm>
          <a:prstGeom prst="rect">
            <a:avLst/>
          </a:prstGeom>
          <a:noFill/>
        </p:spPr>
        <p:style>
          <a:lnRef idx="0">
            <a:schemeClr val="accent5"/>
          </a:lnRef>
          <a:fillRef idx="3">
            <a:schemeClr val="accent5"/>
          </a:fillRef>
          <a:effectRef idx="3">
            <a:schemeClr val="accent5"/>
          </a:effectRef>
          <a:fontRef idx="minor">
            <a:schemeClr val="lt1"/>
          </a:fontRef>
        </p:style>
        <p:txBody>
          <a:bodyPr wrap="square" lIns="91440" tIns="45720" rIns="91440" bIns="45720">
            <a:spAutoFit/>
          </a:bodyPr>
          <a:lstStyle/>
          <a:p>
            <a:pPr algn="ctr"/>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See </a:t>
            </a:r>
            <a:r>
              <a:rPr lang="en-US" sz="5400" b="1" cap="none"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G.Sterbini’s</a:t>
            </a:r>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talk</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20"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14</a:t>
            </a:fld>
            <a:endParaRPr lang="en-US" sz="1200" b="0" strike="noStrike" spc="-1" dirty="0">
              <a:solidFill>
                <a:srgbClr val="000000"/>
              </a:solidFill>
              <a:uFill>
                <a:solidFill>
                  <a:srgbClr val="FFFFFF"/>
                </a:solidFill>
              </a:uFill>
              <a:latin typeface="Times New Roman"/>
            </a:endParaRPr>
          </a:p>
        </p:txBody>
      </p:sp>
      <p:sp>
        <p:nvSpPr>
          <p:cNvPr id="21"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6DC8E1"/>
                </a:solidFill>
                <a:uFill>
                  <a:solidFill>
                    <a:srgbClr val="FFFFFF"/>
                  </a:solidFill>
                </a:uFill>
                <a:latin typeface="Arial"/>
              </a:rPr>
              <a:t>HL-LHC WP2/WP13 meeting on Wire Compensation, </a:t>
            </a:r>
            <a:r>
              <a:rPr lang="en-US" sz="1400" b="0" strike="noStrike" spc="-1" dirty="0" err="1" smtClean="0">
                <a:solidFill>
                  <a:srgbClr val="6DC8E1"/>
                </a:solidFill>
                <a:uFill>
                  <a:solidFill>
                    <a:srgbClr val="FFFFFF"/>
                  </a:solidFill>
                </a:uFill>
                <a:latin typeface="Arial"/>
              </a:rPr>
              <a:t>Fermilab</a:t>
            </a:r>
            <a:r>
              <a:rPr lang="en-US" sz="1400" b="0" strike="noStrike" spc="-1" dirty="0" smtClean="0">
                <a:solidFill>
                  <a:srgbClr val="6DC8E1"/>
                </a:solidFill>
                <a:uFill>
                  <a:solidFill>
                    <a:srgbClr val="FFFFFF"/>
                  </a:solidFill>
                </a:uFill>
                <a:latin typeface="Arial"/>
              </a:rPr>
              <a:t>, </a:t>
            </a:r>
            <a:r>
              <a:rPr lang="en-US" sz="1400" spc="-1" dirty="0" smtClean="0">
                <a:solidFill>
                  <a:srgbClr val="6DC8E1"/>
                </a:solidFill>
                <a:uFill>
                  <a:solidFill>
                    <a:srgbClr val="FFFFFF"/>
                  </a:solidFill>
                </a:uFill>
                <a:latin typeface="Arial"/>
              </a:rPr>
              <a:t>17 October</a:t>
            </a:r>
            <a:r>
              <a:rPr lang="en-US" sz="1400" b="0" strike="noStrike" spc="-1" dirty="0" smtClean="0">
                <a:solidFill>
                  <a:srgbClr val="6DC8E1"/>
                </a:solidFill>
                <a:uFill>
                  <a:solidFill>
                    <a:srgbClr val="FFFFFF"/>
                  </a:solidFill>
                </a:uFill>
                <a:latin typeface="Arial"/>
              </a:rPr>
              <a:t> 2019</a:t>
            </a:r>
            <a:endParaRPr lang="en-US" sz="1400" b="0" strike="noStrike" spc="-1" dirty="0">
              <a:solidFill>
                <a:srgbClr val="6DC8E1"/>
              </a:solidFill>
              <a:uFill>
                <a:solidFill>
                  <a:srgbClr val="FFFFFF"/>
                </a:solidFill>
              </a:uFill>
              <a:latin typeface="Arial"/>
            </a:endParaRPr>
          </a:p>
        </p:txBody>
      </p:sp>
      <p:grpSp>
        <p:nvGrpSpPr>
          <p:cNvPr id="4" name="Group 3"/>
          <p:cNvGrpSpPr/>
          <p:nvPr/>
        </p:nvGrpSpPr>
        <p:grpSpPr>
          <a:xfrm>
            <a:off x="323528" y="260648"/>
            <a:ext cx="3168352" cy="2866702"/>
            <a:chOff x="323528" y="260648"/>
            <a:chExt cx="3168352" cy="2866702"/>
          </a:xfrm>
        </p:grpSpPr>
        <p:pic>
          <p:nvPicPr>
            <p:cNvPr id="44" name="Picture 43"/>
            <p:cNvPicPr>
              <a:picLocks noChangeAspect="1"/>
            </p:cNvPicPr>
            <p:nvPr/>
          </p:nvPicPr>
          <p:blipFill>
            <a:blip r:embed="rId4"/>
            <a:stretch>
              <a:fillRect/>
            </a:stretch>
          </p:blipFill>
          <p:spPr>
            <a:xfrm>
              <a:off x="683568" y="332656"/>
              <a:ext cx="2376264" cy="2794694"/>
            </a:xfrm>
            <a:prstGeom prst="rect">
              <a:avLst/>
            </a:prstGeom>
            <a:solidFill>
              <a:schemeClr val="bg1"/>
            </a:solidFill>
          </p:spPr>
        </p:pic>
        <p:sp>
          <p:nvSpPr>
            <p:cNvPr id="2" name="Rounded Rectangle 1"/>
            <p:cNvSpPr/>
            <p:nvPr/>
          </p:nvSpPr>
          <p:spPr>
            <a:xfrm>
              <a:off x="323528" y="260648"/>
              <a:ext cx="3168352" cy="288032"/>
            </a:xfrm>
            <a:prstGeom prst="roundRect">
              <a:avLst/>
            </a:prstGeom>
          </p:spPr>
          <p:style>
            <a:lnRef idx="1">
              <a:schemeClr val="accent1"/>
            </a:lnRef>
            <a:fillRef idx="3">
              <a:schemeClr val="accent1"/>
            </a:fillRef>
            <a:effectRef idx="2">
              <a:schemeClr val="accent1"/>
            </a:effectRef>
            <a:fontRef idx="minor">
              <a:schemeClr val="lt1"/>
            </a:fontRef>
          </p:style>
          <p:txBody>
            <a:bodyPr tIns="82800" bIns="82800" rtlCol="0" anchor="ctr"/>
            <a:lstStyle/>
            <a:p>
              <a:pPr algn="ctr"/>
              <a:r>
                <a:rPr lang="en-US" sz="1600" dirty="0" smtClean="0"/>
                <a:t>3 bunches, 5-6sigma distance</a:t>
              </a:r>
              <a:endParaRPr lang="en-US" sz="1600" dirty="0"/>
            </a:p>
          </p:txBody>
        </p:sp>
      </p:grpSp>
      <p:grpSp>
        <p:nvGrpSpPr>
          <p:cNvPr id="3" name="Group 2"/>
          <p:cNvGrpSpPr/>
          <p:nvPr/>
        </p:nvGrpSpPr>
        <p:grpSpPr>
          <a:xfrm>
            <a:off x="5652120" y="3212976"/>
            <a:ext cx="3312368" cy="2867905"/>
            <a:chOff x="5652120" y="3212976"/>
            <a:chExt cx="3312368" cy="2867905"/>
          </a:xfrm>
        </p:grpSpPr>
        <p:pic>
          <p:nvPicPr>
            <p:cNvPr id="59" name="Picture 58"/>
            <p:cNvPicPr>
              <a:picLocks noChangeAspect="1"/>
            </p:cNvPicPr>
            <p:nvPr/>
          </p:nvPicPr>
          <p:blipFill>
            <a:blip r:embed="rId5"/>
            <a:stretch>
              <a:fillRect/>
            </a:stretch>
          </p:blipFill>
          <p:spPr>
            <a:xfrm>
              <a:off x="6162280" y="3284984"/>
              <a:ext cx="2372120" cy="2795897"/>
            </a:xfrm>
            <a:prstGeom prst="rect">
              <a:avLst/>
            </a:prstGeom>
            <a:solidFill>
              <a:schemeClr val="bg1"/>
            </a:solidFill>
          </p:spPr>
        </p:pic>
        <p:sp>
          <p:nvSpPr>
            <p:cNvPr id="15" name="Rounded Rectangle 14"/>
            <p:cNvSpPr/>
            <p:nvPr/>
          </p:nvSpPr>
          <p:spPr>
            <a:xfrm>
              <a:off x="5652120" y="3212976"/>
              <a:ext cx="3312368" cy="288032"/>
            </a:xfrm>
            <a:prstGeom prst="roundRect">
              <a:avLst/>
            </a:prstGeom>
          </p:spPr>
          <p:style>
            <a:lnRef idx="1">
              <a:schemeClr val="accent1"/>
            </a:lnRef>
            <a:fillRef idx="3">
              <a:schemeClr val="accent1"/>
            </a:fillRef>
            <a:effectRef idx="2">
              <a:schemeClr val="accent1"/>
            </a:effectRef>
            <a:fontRef idx="minor">
              <a:schemeClr val="lt1"/>
            </a:fontRef>
          </p:style>
          <p:txBody>
            <a:bodyPr tIns="82800" bIns="82800" rtlCol="0" anchor="ctr"/>
            <a:lstStyle/>
            <a:p>
              <a:pPr algn="ctr"/>
              <a:r>
                <a:rPr lang="en-US" sz="1600" dirty="0" smtClean="0"/>
                <a:t>3 trains, TCT operational settings</a:t>
              </a:r>
              <a:endParaRPr lang="en-US" sz="1600" dirty="0"/>
            </a:p>
          </p:txBody>
        </p:sp>
      </p:grpSp>
    </p:spTree>
    <p:extLst>
      <p:ext uri="{BB962C8B-B14F-4D97-AF65-F5344CB8AC3E}">
        <p14:creationId xmlns:p14="http://schemas.microsoft.com/office/powerpoint/2010/main" val="11885948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500"/>
                                        <p:tgtEl>
                                          <p:spTgt spid="42"/>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76672"/>
            <a:ext cx="7919640" cy="719640"/>
          </a:xfrm>
        </p:spPr>
        <p:txBody>
          <a:bodyPr/>
          <a:lstStyle/>
          <a:p>
            <a:pPr algn="ctr"/>
            <a:r>
              <a:rPr lang="en-US" sz="3200" b="1" dirty="0" smtClean="0">
                <a:solidFill>
                  <a:srgbClr val="2B8FB9"/>
                </a:solidFill>
                <a:latin typeface="+mj-lt"/>
              </a:rPr>
              <a:t>LS2 intervention before Run III</a:t>
            </a:r>
            <a:br>
              <a:rPr lang="en-US" sz="3200" b="1" dirty="0" smtClean="0">
                <a:solidFill>
                  <a:srgbClr val="2B8FB9"/>
                </a:solidFill>
                <a:latin typeface="+mj-lt"/>
              </a:rPr>
            </a:br>
            <a:r>
              <a:rPr lang="en-GB" sz="2400" dirty="0" smtClean="0">
                <a:solidFill>
                  <a:srgbClr val="2B8FB9"/>
                </a:solidFill>
              </a:rPr>
              <a:t>Moving of two wire collimators for BBLR compensation from B2 to B1 on IR1 and IR5</a:t>
            </a:r>
            <a:endParaRPr lang="en-GB" sz="2400" b="1" dirty="0">
              <a:solidFill>
                <a:srgbClr val="2B8FB9"/>
              </a:solidFill>
              <a:latin typeface="+mj-lt"/>
            </a:endParaRPr>
          </a:p>
        </p:txBody>
      </p:sp>
      <p:sp>
        <p:nvSpPr>
          <p:cNvPr id="3"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15</a:t>
            </a:fld>
            <a:endParaRPr lang="en-US" sz="1200" b="0" strike="noStrike" spc="-1" dirty="0">
              <a:solidFill>
                <a:srgbClr val="000000"/>
              </a:solidFill>
              <a:uFill>
                <a:solidFill>
                  <a:srgbClr val="FFFFFF"/>
                </a:solidFill>
              </a:uFill>
              <a:latin typeface="Times New Roman"/>
            </a:endParaRPr>
          </a:p>
        </p:txBody>
      </p:sp>
      <p:sp>
        <p:nvSpPr>
          <p:cNvPr id="4"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pic>
        <p:nvPicPr>
          <p:cNvPr id="5" name="Picture 4"/>
          <p:cNvPicPr>
            <a:picLocks noChangeAspect="1"/>
          </p:cNvPicPr>
          <p:nvPr/>
        </p:nvPicPr>
        <p:blipFill>
          <a:blip r:embed="rId2"/>
          <a:stretch>
            <a:fillRect/>
          </a:stretch>
        </p:blipFill>
        <p:spPr>
          <a:xfrm>
            <a:off x="1669592" y="1609254"/>
            <a:ext cx="5710720" cy="2973155"/>
          </a:xfrm>
          <a:prstGeom prst="rect">
            <a:avLst/>
          </a:prstGeom>
        </p:spPr>
      </p:pic>
      <p:sp>
        <p:nvSpPr>
          <p:cNvPr id="6" name="TextBox 5"/>
          <p:cNvSpPr txBox="1"/>
          <p:nvPr/>
        </p:nvSpPr>
        <p:spPr>
          <a:xfrm>
            <a:off x="2448758" y="2924735"/>
            <a:ext cx="4211474" cy="369332"/>
          </a:xfrm>
          <a:prstGeom prst="rect">
            <a:avLst/>
          </a:prstGeom>
          <a:noFill/>
        </p:spPr>
        <p:txBody>
          <a:bodyPr wrap="none" rtlCol="0">
            <a:spAutoFit/>
          </a:bodyPr>
          <a:lstStyle/>
          <a:p>
            <a:r>
              <a:rPr lang="en-US" dirty="0">
                <a:solidFill>
                  <a:srgbClr val="6DC8E1"/>
                </a:solidFill>
              </a:rPr>
              <a:t>Before LS2      </a:t>
            </a:r>
            <a:r>
              <a:rPr lang="en-US" dirty="0" smtClean="0">
                <a:solidFill>
                  <a:srgbClr val="6DC8E1"/>
                </a:solidFill>
              </a:rPr>
              <a:t>                     </a:t>
            </a:r>
            <a:r>
              <a:rPr lang="en-US" dirty="0">
                <a:solidFill>
                  <a:srgbClr val="6DC8E1"/>
                </a:solidFill>
              </a:rPr>
              <a:t>After </a:t>
            </a:r>
            <a:r>
              <a:rPr lang="en-US" dirty="0" smtClean="0">
                <a:solidFill>
                  <a:srgbClr val="6DC8E1"/>
                </a:solidFill>
              </a:rPr>
              <a:t>LS2 </a:t>
            </a:r>
            <a:endParaRPr lang="en-GB" dirty="0">
              <a:solidFill>
                <a:srgbClr val="6DC8E1"/>
              </a:solidFill>
            </a:endParaRPr>
          </a:p>
        </p:txBody>
      </p:sp>
      <p:sp>
        <p:nvSpPr>
          <p:cNvPr id="7" name="Rectangle 6"/>
          <p:cNvSpPr/>
          <p:nvPr/>
        </p:nvSpPr>
        <p:spPr>
          <a:xfrm>
            <a:off x="251520" y="4905161"/>
            <a:ext cx="8568952" cy="1200329"/>
          </a:xfrm>
          <a:prstGeom prst="rect">
            <a:avLst/>
          </a:prstGeom>
        </p:spPr>
        <p:txBody>
          <a:bodyPr wrap="square">
            <a:spAutoFit/>
          </a:bodyPr>
          <a:lstStyle/>
          <a:p>
            <a:pPr marL="285750" indent="-285750">
              <a:buClr>
                <a:schemeClr val="accent6"/>
              </a:buClr>
              <a:buSzPct val="130000"/>
              <a:buFont typeface="Wingdings" panose="05000000000000000000" pitchFamily="2" charset="2"/>
              <a:buChar char="§"/>
            </a:pPr>
            <a:r>
              <a:rPr lang="en-GB" dirty="0">
                <a:solidFill>
                  <a:srgbClr val="61B9D8"/>
                </a:solidFill>
              </a:rPr>
              <a:t>Clear </a:t>
            </a:r>
            <a:r>
              <a:rPr lang="en-GB" b="1" dirty="0">
                <a:solidFill>
                  <a:srgbClr val="61B9D8"/>
                </a:solidFill>
              </a:rPr>
              <a:t>potential to improve also B1 </a:t>
            </a:r>
            <a:r>
              <a:rPr lang="en-GB" dirty="0">
                <a:solidFill>
                  <a:srgbClr val="61B9D8"/>
                </a:solidFill>
              </a:rPr>
              <a:t>as shown for B2 during </a:t>
            </a:r>
            <a:r>
              <a:rPr lang="en-GB" dirty="0" smtClean="0">
                <a:solidFill>
                  <a:srgbClr val="61B9D8"/>
                </a:solidFill>
              </a:rPr>
              <a:t>MDs </a:t>
            </a:r>
            <a:r>
              <a:rPr lang="en-GB" dirty="0">
                <a:solidFill>
                  <a:srgbClr val="61B9D8"/>
                </a:solidFill>
              </a:rPr>
              <a:t/>
            </a:r>
            <a:br>
              <a:rPr lang="en-GB" dirty="0">
                <a:solidFill>
                  <a:srgbClr val="61B9D8"/>
                </a:solidFill>
              </a:rPr>
            </a:br>
            <a:endParaRPr lang="en-GB" dirty="0">
              <a:solidFill>
                <a:srgbClr val="61B9D8"/>
              </a:solidFill>
            </a:endParaRPr>
          </a:p>
          <a:p>
            <a:pPr marL="285750" indent="-285750">
              <a:buClr>
                <a:schemeClr val="accent6"/>
              </a:buClr>
              <a:buSzPct val="130000"/>
              <a:buFont typeface="Wingdings" panose="05000000000000000000" pitchFamily="2" charset="2"/>
              <a:buChar char="§"/>
            </a:pPr>
            <a:r>
              <a:rPr lang="en-GB" dirty="0">
                <a:solidFill>
                  <a:srgbClr val="157DAD"/>
                </a:solidFill>
              </a:rPr>
              <a:t>Gain in operational experience with wires during operation in Run III and prove potential for </a:t>
            </a:r>
            <a:r>
              <a:rPr lang="en-GB" dirty="0" smtClean="0">
                <a:solidFill>
                  <a:srgbClr val="157DAD"/>
                </a:solidFill>
              </a:rPr>
              <a:t>HL-LHC (</a:t>
            </a:r>
            <a:r>
              <a:rPr lang="en-GB" b="1" dirty="0" smtClean="0">
                <a:solidFill>
                  <a:srgbClr val="157DAD"/>
                </a:solidFill>
              </a:rPr>
              <a:t>wires </a:t>
            </a:r>
            <a:r>
              <a:rPr lang="en-GB" b="1" dirty="0">
                <a:solidFill>
                  <a:srgbClr val="157DAD"/>
                </a:solidFill>
              </a:rPr>
              <a:t>used </a:t>
            </a:r>
            <a:r>
              <a:rPr lang="en-GB" b="1" dirty="0" smtClean="0">
                <a:solidFill>
                  <a:srgbClr val="157DAD"/>
                </a:solidFill>
              </a:rPr>
              <a:t>operationally</a:t>
            </a:r>
            <a:r>
              <a:rPr lang="en-GB" dirty="0" smtClean="0">
                <a:solidFill>
                  <a:srgbClr val="157DAD"/>
                </a:solidFill>
              </a:rPr>
              <a:t>)</a:t>
            </a:r>
          </a:p>
        </p:txBody>
      </p:sp>
    </p:spTree>
    <p:extLst>
      <p:ext uri="{BB962C8B-B14F-4D97-AF65-F5344CB8AC3E}">
        <p14:creationId xmlns:p14="http://schemas.microsoft.com/office/powerpoint/2010/main" val="344947091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16</a:t>
            </a:fld>
            <a:endParaRPr lang="en-US" sz="1200" b="0" strike="noStrike" spc="-1" dirty="0">
              <a:solidFill>
                <a:srgbClr val="000000"/>
              </a:solidFill>
              <a:uFill>
                <a:solidFill>
                  <a:srgbClr val="FFFFFF"/>
                </a:solidFill>
              </a:uFill>
              <a:latin typeface="Times New Roman"/>
            </a:endParaRPr>
          </a:p>
        </p:txBody>
      </p:sp>
      <p:sp>
        <p:nvSpPr>
          <p:cNvPr id="4"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
        <p:nvSpPr>
          <p:cNvPr id="80" name="Title 1"/>
          <p:cNvSpPr txBox="1">
            <a:spLocks/>
          </p:cNvSpPr>
          <p:nvPr/>
        </p:nvSpPr>
        <p:spPr>
          <a:xfrm>
            <a:off x="611560" y="188640"/>
            <a:ext cx="8280920" cy="486561"/>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2800" dirty="0" smtClean="0">
                <a:solidFill>
                  <a:srgbClr val="2A8DB4"/>
                </a:solidFill>
              </a:rPr>
              <a:t>INTEGRATION of the BBLRW AT HL-LHC IP1/5</a:t>
            </a:r>
            <a:endParaRPr lang="fr-FR" sz="2800" dirty="0">
              <a:solidFill>
                <a:srgbClr val="2A8DB4"/>
              </a:solidFill>
            </a:endParaRPr>
          </a:p>
        </p:txBody>
      </p:sp>
      <p:pic>
        <p:nvPicPr>
          <p:cNvPr id="82" name="Picture 81"/>
          <p:cNvPicPr/>
          <p:nvPr/>
        </p:nvPicPr>
        <p:blipFill rotWithShape="1">
          <a:blip r:embed="rId2">
            <a:extLst>
              <a:ext uri="{28A0092B-C50C-407E-A947-70E740481C1C}">
                <a14:useLocalDpi xmlns:a14="http://schemas.microsoft.com/office/drawing/2010/main" val="0"/>
              </a:ext>
            </a:extLst>
          </a:blip>
          <a:srcRect t="24315" b="27444"/>
          <a:stretch/>
        </p:blipFill>
        <p:spPr bwMode="auto">
          <a:xfrm>
            <a:off x="395536" y="908720"/>
            <a:ext cx="8590031" cy="2337668"/>
          </a:xfrm>
          <a:prstGeom prst="rect">
            <a:avLst/>
          </a:prstGeom>
          <a:noFill/>
          <a:ln>
            <a:noFill/>
          </a:ln>
          <a:extLst>
            <a:ext uri="{53640926-AAD7-44d8-BBD7-CCE9431645EC}">
              <a14:shadowObscured xmlns:a14="http://schemas.microsoft.com/office/drawing/2010/main"/>
            </a:ext>
          </a:extLst>
        </p:spPr>
      </p:pic>
      <p:sp>
        <p:nvSpPr>
          <p:cNvPr id="83" name="Rectangle 82"/>
          <p:cNvSpPr/>
          <p:nvPr/>
        </p:nvSpPr>
        <p:spPr>
          <a:xfrm>
            <a:off x="2483768" y="3318396"/>
            <a:ext cx="4248472" cy="338554"/>
          </a:xfrm>
          <a:prstGeom prst="rect">
            <a:avLst/>
          </a:prstGeom>
        </p:spPr>
        <p:txBody>
          <a:bodyPr wrap="square">
            <a:spAutoFit/>
          </a:bodyPr>
          <a:lstStyle/>
          <a:p>
            <a:pPr algn="ctr"/>
            <a:r>
              <a:rPr lang="en-GB" sz="1600" dirty="0">
                <a:solidFill>
                  <a:schemeClr val="tx1">
                    <a:lumMod val="50000"/>
                    <a:lumOff val="50000"/>
                  </a:schemeClr>
                </a:solidFill>
              </a:rPr>
              <a:t>extraction from 3-D Model: ST0990131_01</a:t>
            </a:r>
            <a:r>
              <a:rPr lang="en-US" sz="1600" dirty="0">
                <a:solidFill>
                  <a:schemeClr val="tx1">
                    <a:lumMod val="50000"/>
                    <a:lumOff val="50000"/>
                  </a:schemeClr>
                </a:solidFill>
              </a:rPr>
              <a:t> </a:t>
            </a:r>
          </a:p>
        </p:txBody>
      </p:sp>
      <p:pic>
        <p:nvPicPr>
          <p:cNvPr id="85" name="Picture 84"/>
          <p:cNvPicPr/>
          <p:nvPr/>
        </p:nvPicPr>
        <p:blipFill rotWithShape="1">
          <a:blip r:embed="rId3">
            <a:extLst>
              <a:ext uri="{28A0092B-C50C-407E-A947-70E740481C1C}">
                <a14:useLocalDpi xmlns:a14="http://schemas.microsoft.com/office/drawing/2010/main" val="0"/>
              </a:ext>
            </a:extLst>
          </a:blip>
          <a:srcRect t="30606" b="18888"/>
          <a:stretch/>
        </p:blipFill>
        <p:spPr bwMode="auto">
          <a:xfrm>
            <a:off x="395536" y="3750444"/>
            <a:ext cx="8568949" cy="2480876"/>
          </a:xfrm>
          <a:prstGeom prst="rect">
            <a:avLst/>
          </a:prstGeom>
          <a:noFill/>
          <a:ln>
            <a:noFill/>
          </a:ln>
          <a:extLst>
            <a:ext uri="{53640926-AAD7-44d8-BBD7-CCE9431645EC}">
              <a14:shadowObscured xmlns:a14="http://schemas.microsoft.com/office/drawing/2010/main"/>
            </a:ext>
          </a:extLst>
        </p:spPr>
      </p:pic>
      <p:sp>
        <p:nvSpPr>
          <p:cNvPr id="86" name="Rectangle 85"/>
          <p:cNvSpPr/>
          <p:nvPr/>
        </p:nvSpPr>
        <p:spPr>
          <a:xfrm>
            <a:off x="6804248" y="5085184"/>
            <a:ext cx="1993567" cy="369332"/>
          </a:xfrm>
          <a:prstGeom prst="rect">
            <a:avLst/>
          </a:prstGeom>
        </p:spPr>
        <p:txBody>
          <a:bodyPr wrap="none">
            <a:spAutoFit/>
          </a:bodyPr>
          <a:lstStyle/>
          <a:p>
            <a:r>
              <a:rPr lang="en-GB" dirty="0"/>
              <a:t>Half-cell </a:t>
            </a:r>
            <a:r>
              <a:rPr lang="en-GB" dirty="0" smtClean="0"/>
              <a:t>5R1/5R5</a:t>
            </a:r>
            <a:r>
              <a:rPr lang="en-US" dirty="0" smtClean="0"/>
              <a:t> </a:t>
            </a:r>
            <a:endParaRPr lang="en-US" dirty="0"/>
          </a:p>
        </p:txBody>
      </p:sp>
      <p:sp>
        <p:nvSpPr>
          <p:cNvPr id="87" name="Rectangle 86"/>
          <p:cNvSpPr/>
          <p:nvPr/>
        </p:nvSpPr>
        <p:spPr>
          <a:xfrm>
            <a:off x="6876256" y="2132856"/>
            <a:ext cx="1916924" cy="369332"/>
          </a:xfrm>
          <a:prstGeom prst="rect">
            <a:avLst/>
          </a:prstGeom>
        </p:spPr>
        <p:txBody>
          <a:bodyPr wrap="none">
            <a:spAutoFit/>
          </a:bodyPr>
          <a:lstStyle/>
          <a:p>
            <a:r>
              <a:rPr lang="en-GB" dirty="0"/>
              <a:t>Half-cell </a:t>
            </a:r>
            <a:r>
              <a:rPr lang="en-GB" dirty="0" smtClean="0"/>
              <a:t>5L1/5L5</a:t>
            </a:r>
            <a:r>
              <a:rPr lang="en-US" dirty="0" smtClean="0"/>
              <a:t> </a:t>
            </a:r>
            <a:endParaRPr lang="en-US" dirty="0"/>
          </a:p>
        </p:txBody>
      </p:sp>
    </p:spTree>
    <p:extLst>
      <p:ext uri="{BB962C8B-B14F-4D97-AF65-F5344CB8AC3E}">
        <p14:creationId xmlns:p14="http://schemas.microsoft.com/office/powerpoint/2010/main" val="6941240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17</a:t>
            </a:fld>
            <a:endParaRPr lang="en-US" sz="1200" b="0" strike="noStrike" spc="-1" dirty="0">
              <a:solidFill>
                <a:srgbClr val="000000"/>
              </a:solidFill>
              <a:uFill>
                <a:solidFill>
                  <a:srgbClr val="FFFFFF"/>
                </a:solidFill>
              </a:uFill>
              <a:latin typeface="Times New Roman"/>
            </a:endParaRPr>
          </a:p>
        </p:txBody>
      </p:sp>
      <p:sp>
        <p:nvSpPr>
          <p:cNvPr id="4"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pic>
        <p:nvPicPr>
          <p:cNvPr id="79" name="Picture 78"/>
          <p:cNvPicPr>
            <a:picLocks noChangeAspect="1"/>
          </p:cNvPicPr>
          <p:nvPr/>
        </p:nvPicPr>
        <p:blipFill>
          <a:blip r:embed="rId2"/>
          <a:stretch>
            <a:fillRect/>
          </a:stretch>
        </p:blipFill>
        <p:spPr>
          <a:xfrm>
            <a:off x="0" y="692696"/>
            <a:ext cx="9144000" cy="3974415"/>
          </a:xfrm>
          <a:prstGeom prst="rect">
            <a:avLst/>
          </a:prstGeom>
        </p:spPr>
      </p:pic>
      <p:sp>
        <p:nvSpPr>
          <p:cNvPr id="80" name="Title 1"/>
          <p:cNvSpPr txBox="1">
            <a:spLocks/>
          </p:cNvSpPr>
          <p:nvPr/>
        </p:nvSpPr>
        <p:spPr>
          <a:xfrm>
            <a:off x="611560" y="188640"/>
            <a:ext cx="7848872" cy="486561"/>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2800" dirty="0" smtClean="0">
                <a:solidFill>
                  <a:srgbClr val="2A8DB4"/>
                </a:solidFill>
              </a:rPr>
              <a:t>RACKS IN </a:t>
            </a:r>
            <a:r>
              <a:rPr lang="en-GB" sz="2800" dirty="0">
                <a:solidFill>
                  <a:srgbClr val="2A8DB4"/>
                </a:solidFill>
              </a:rPr>
              <a:t>IP1(=IP5</a:t>
            </a:r>
            <a:r>
              <a:rPr lang="en-GB" sz="2800" dirty="0" smtClean="0">
                <a:solidFill>
                  <a:srgbClr val="2A8DB4"/>
                </a:solidFill>
              </a:rPr>
              <a:t>) </a:t>
            </a:r>
            <a:r>
              <a:rPr lang="en-GB" sz="2800" dirty="0">
                <a:solidFill>
                  <a:srgbClr val="2A8DB4"/>
                </a:solidFill>
              </a:rPr>
              <a:t>ZONE (</a:t>
            </a:r>
            <a:r>
              <a:rPr lang="en-GB" sz="2800" i="1" dirty="0" err="1" smtClean="0">
                <a:solidFill>
                  <a:srgbClr val="2A8DB4"/>
                </a:solidFill>
              </a:rPr>
              <a:t>S.Maridor</a:t>
            </a:r>
            <a:r>
              <a:rPr lang="en-GB" sz="2800" dirty="0" smtClean="0">
                <a:solidFill>
                  <a:srgbClr val="2A8DB4"/>
                </a:solidFill>
              </a:rPr>
              <a:t>)</a:t>
            </a:r>
            <a:endParaRPr lang="fr-FR" sz="2800" dirty="0">
              <a:solidFill>
                <a:srgbClr val="2A8DB4"/>
              </a:solidFill>
            </a:endParaRPr>
          </a:p>
        </p:txBody>
      </p:sp>
      <p:pic>
        <p:nvPicPr>
          <p:cNvPr id="81" name="Picture 80"/>
          <p:cNvPicPr>
            <a:picLocks noChangeAspect="1"/>
          </p:cNvPicPr>
          <p:nvPr/>
        </p:nvPicPr>
        <p:blipFill>
          <a:blip r:embed="rId3"/>
          <a:stretch>
            <a:fillRect/>
          </a:stretch>
        </p:blipFill>
        <p:spPr>
          <a:xfrm>
            <a:off x="1043608" y="2691345"/>
            <a:ext cx="6732240" cy="3473959"/>
          </a:xfrm>
          <a:prstGeom prst="rect">
            <a:avLst/>
          </a:prstGeom>
        </p:spPr>
      </p:pic>
    </p:spTree>
    <p:extLst>
      <p:ext uri="{BB962C8B-B14F-4D97-AF65-F5344CB8AC3E}">
        <p14:creationId xmlns:p14="http://schemas.microsoft.com/office/powerpoint/2010/main" val="19509241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76672"/>
            <a:ext cx="7919640" cy="719640"/>
          </a:xfrm>
        </p:spPr>
        <p:txBody>
          <a:bodyPr/>
          <a:lstStyle/>
          <a:p>
            <a:pPr algn="ctr"/>
            <a:r>
              <a:rPr lang="en-US" sz="4000" b="1" dirty="0" smtClean="0">
                <a:solidFill>
                  <a:srgbClr val="2B8FB9"/>
                </a:solidFill>
                <a:latin typeface="+mj-lt"/>
              </a:rPr>
              <a:t>Future for HL-LHC</a:t>
            </a:r>
            <a:endParaRPr lang="en-GB" sz="4000" b="1" dirty="0">
              <a:solidFill>
                <a:srgbClr val="2B8FB9"/>
              </a:solidFill>
              <a:latin typeface="+mj-lt"/>
            </a:endParaRPr>
          </a:p>
        </p:txBody>
      </p:sp>
      <p:sp>
        <p:nvSpPr>
          <p:cNvPr id="3"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18</a:t>
            </a:fld>
            <a:endParaRPr lang="en-US" sz="1200" b="0" strike="noStrike" spc="-1" dirty="0">
              <a:solidFill>
                <a:srgbClr val="000000"/>
              </a:solidFill>
              <a:uFill>
                <a:solidFill>
                  <a:srgbClr val="FFFFFF"/>
                </a:solidFill>
              </a:uFill>
              <a:latin typeface="Times New Roman"/>
            </a:endParaRPr>
          </a:p>
        </p:txBody>
      </p:sp>
      <p:sp>
        <p:nvSpPr>
          <p:cNvPr id="4"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
        <p:nvSpPr>
          <p:cNvPr id="8" name="Rectangle 7"/>
          <p:cNvSpPr/>
          <p:nvPr/>
        </p:nvSpPr>
        <p:spPr>
          <a:xfrm rot="20794304">
            <a:off x="1061591" y="2355950"/>
            <a:ext cx="6912768" cy="1754326"/>
          </a:xfrm>
          <a:prstGeom prst="rect">
            <a:avLst/>
          </a:prstGeom>
          <a:gradFill>
            <a:gsLst>
              <a:gs pos="0">
                <a:srgbClr val="6DC8E1"/>
              </a:gs>
              <a:gs pos="80000">
                <a:srgbClr val="9ED3E6"/>
              </a:gs>
              <a:gs pos="100000">
                <a:srgbClr val="6DC8E1"/>
              </a:gs>
            </a:gsLst>
          </a:gradFill>
        </p:spPr>
        <p:style>
          <a:lnRef idx="0">
            <a:schemeClr val="accent5"/>
          </a:lnRef>
          <a:fillRef idx="3">
            <a:schemeClr val="accent5"/>
          </a:fillRef>
          <a:effectRef idx="3">
            <a:schemeClr val="accent5"/>
          </a:effectRef>
          <a:fontRef idx="minor">
            <a:schemeClr val="lt1"/>
          </a:fontRef>
        </p:style>
        <p:txBody>
          <a:bodyPr wrap="square" lIns="91440" tIns="45720" rIns="91440" bIns="45720">
            <a:spAutoFit/>
          </a:bodyPr>
          <a:lstStyle/>
          <a:p>
            <a:pPr algn="ctr"/>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See the rest of the meeting!</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9" name="AutoShape 2" descr="Résultat de recherche d'images pour &quot;smiles&quot;"/>
          <p:cNvSpPr>
            <a:spLocks noChangeAspect="1" noChangeArrowheads="1"/>
          </p:cNvSpPr>
          <p:nvPr/>
        </p:nvSpPr>
        <p:spPr bwMode="auto">
          <a:xfrm>
            <a:off x="155575" y="-2095500"/>
            <a:ext cx="4371975" cy="4371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3921224"/>
            <a:ext cx="1812032" cy="1812032"/>
          </a:xfrm>
          <a:prstGeom prst="rect">
            <a:avLst/>
          </a:prstGeom>
        </p:spPr>
      </p:pic>
    </p:spTree>
    <p:extLst>
      <p:ext uri="{BB962C8B-B14F-4D97-AF65-F5344CB8AC3E}">
        <p14:creationId xmlns:p14="http://schemas.microsoft.com/office/powerpoint/2010/main" val="10611658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19640" cy="719640"/>
          </a:xfrm>
        </p:spPr>
        <p:txBody>
          <a:bodyPr/>
          <a:lstStyle/>
          <a:p>
            <a:r>
              <a:rPr lang="en-US" sz="3200" b="1" dirty="0" smtClean="0">
                <a:solidFill>
                  <a:srgbClr val="338CB7"/>
                </a:solidFill>
                <a:latin typeface="+mj-lt"/>
              </a:rPr>
              <a:t>Summary and conclusions  </a:t>
            </a:r>
            <a:endParaRPr lang="en-GB" sz="3200" b="1" dirty="0">
              <a:solidFill>
                <a:srgbClr val="338CB7"/>
              </a:solidFill>
              <a:latin typeface="+mj-lt"/>
            </a:endParaRPr>
          </a:p>
        </p:txBody>
      </p:sp>
      <p:sp>
        <p:nvSpPr>
          <p:cNvPr id="3"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19</a:t>
            </a:fld>
            <a:endParaRPr lang="en-US" sz="1200" b="0" strike="noStrike" spc="-1" dirty="0">
              <a:solidFill>
                <a:srgbClr val="000000"/>
              </a:solidFill>
              <a:uFill>
                <a:solidFill>
                  <a:srgbClr val="FFFFFF"/>
                </a:solidFill>
              </a:uFill>
              <a:latin typeface="Times New Roman"/>
            </a:endParaRPr>
          </a:p>
        </p:txBody>
      </p:sp>
      <p:sp>
        <p:nvSpPr>
          <p:cNvPr id="4"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
        <p:nvSpPr>
          <p:cNvPr id="5" name="CustomShape 3"/>
          <p:cNvSpPr/>
          <p:nvPr/>
        </p:nvSpPr>
        <p:spPr>
          <a:xfrm>
            <a:off x="360040" y="908720"/>
            <a:ext cx="8460432" cy="5256584"/>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260" indent="-342900">
              <a:spcBef>
                <a:spcPts val="400"/>
              </a:spcBef>
              <a:buClr>
                <a:srgbClr val="FB963C"/>
              </a:buClr>
              <a:buFont typeface="Wingdings" panose="05000000000000000000" pitchFamily="2" charset="2"/>
              <a:buChar char="q"/>
            </a:pPr>
            <a:r>
              <a:rPr lang="en-US" sz="2200" spc="-1" dirty="0" smtClean="0">
                <a:solidFill>
                  <a:schemeClr val="bg1">
                    <a:lumMod val="50000"/>
                  </a:schemeClr>
                </a:solidFill>
                <a:uFill>
                  <a:solidFill>
                    <a:srgbClr val="FFFFFF"/>
                  </a:solidFill>
                </a:uFill>
              </a:rPr>
              <a:t>Wires have been identified as possible BBLR compensation as early as in the late 1990s</a:t>
            </a:r>
            <a:endParaRPr lang="en-US" sz="2200" spc="-1" dirty="0" smtClean="0">
              <a:solidFill>
                <a:schemeClr val="bg1">
                  <a:lumMod val="50000"/>
                </a:schemeClr>
              </a:solidFill>
              <a:uFill>
                <a:solidFill>
                  <a:srgbClr val="FFFFFF"/>
                </a:solidFill>
              </a:uFill>
              <a:cs typeface="Symbol" charset="2"/>
            </a:endParaRPr>
          </a:p>
          <a:p>
            <a:pPr marL="343260" indent="-342900">
              <a:spcBef>
                <a:spcPts val="1200"/>
              </a:spcBef>
              <a:buClr>
                <a:srgbClr val="FB963C"/>
              </a:buClr>
              <a:buFont typeface="Wingdings" panose="05000000000000000000" pitchFamily="2" charset="2"/>
              <a:buChar char="q"/>
            </a:pPr>
            <a:r>
              <a:rPr lang="en-US" sz="2200" spc="-1" dirty="0" smtClean="0">
                <a:solidFill>
                  <a:schemeClr val="tx1">
                    <a:lumMod val="65000"/>
                    <a:lumOff val="35000"/>
                  </a:schemeClr>
                </a:solidFill>
                <a:uFill>
                  <a:solidFill>
                    <a:srgbClr val="FFFFFF"/>
                  </a:solidFill>
                </a:uFill>
              </a:rPr>
              <a:t>The first proof of concept was actually implemented in the SPS</a:t>
            </a:r>
          </a:p>
          <a:p>
            <a:pPr marL="343260" indent="-342900">
              <a:spcBef>
                <a:spcPts val="1200"/>
              </a:spcBef>
              <a:buClr>
                <a:srgbClr val="FB963C"/>
              </a:buClr>
              <a:buFont typeface="Wingdings" panose="05000000000000000000" pitchFamily="2" charset="2"/>
              <a:buChar char="q"/>
            </a:pPr>
            <a:r>
              <a:rPr lang="en-US" sz="2200" spc="-1" dirty="0" smtClean="0">
                <a:solidFill>
                  <a:srgbClr val="005F94"/>
                </a:solidFill>
                <a:uFill>
                  <a:solidFill>
                    <a:srgbClr val="FFFFFF"/>
                  </a:solidFill>
                </a:uFill>
                <a:cs typeface="Symbol" charset="2"/>
              </a:rPr>
              <a:t>Wire-in-jaw collimators are being successfully used to test compensation at LHC and simulation work have been able to reproduce experimental results (see future talks)</a:t>
            </a:r>
          </a:p>
          <a:p>
            <a:pPr marL="343260" indent="-342900">
              <a:spcBef>
                <a:spcPts val="1200"/>
              </a:spcBef>
              <a:buClr>
                <a:srgbClr val="FB963C"/>
              </a:buClr>
              <a:buFont typeface="Wingdings" panose="05000000000000000000" pitchFamily="2" charset="2"/>
              <a:buChar char="q"/>
            </a:pPr>
            <a:r>
              <a:rPr lang="en-US" sz="2200" spc="-1" dirty="0" smtClean="0">
                <a:solidFill>
                  <a:srgbClr val="37A1C7"/>
                </a:solidFill>
                <a:uFill>
                  <a:solidFill>
                    <a:srgbClr val="FFFFFF"/>
                  </a:solidFill>
                </a:uFill>
                <a:cs typeface="Symbol" charset="2"/>
              </a:rPr>
              <a:t>Results extrapolated to HL-LHC show the possibility of improving standard operations with larger dynamic aperture, more comfortable working point in the tune space, and enhanced performance. Without Carb Cavities, part of the luminosity lost could be recovered. </a:t>
            </a:r>
          </a:p>
          <a:p>
            <a:pPr marL="343260" indent="-342900">
              <a:spcBef>
                <a:spcPts val="1200"/>
              </a:spcBef>
              <a:buClr>
                <a:srgbClr val="FB963C"/>
              </a:buClr>
              <a:buFont typeface="Wingdings" panose="05000000000000000000" pitchFamily="2" charset="2"/>
              <a:buChar char="q"/>
            </a:pPr>
            <a:r>
              <a:rPr lang="en-US" sz="2200" b="1" spc="-1" dirty="0" smtClean="0">
                <a:ln>
                  <a:solidFill>
                    <a:srgbClr val="2A8DB4"/>
                  </a:solidFill>
                </a:ln>
                <a:solidFill>
                  <a:srgbClr val="6DC8E1"/>
                </a:solidFill>
                <a:uFill>
                  <a:solidFill>
                    <a:srgbClr val="FFFFFF"/>
                  </a:solidFill>
                </a:uFill>
                <a:cs typeface="Symbol" charset="2"/>
              </a:rPr>
              <a:t>We hope to rise TRIUMF interest in the project and obtain support to introduce this option at the HL-LHC</a:t>
            </a:r>
            <a:endParaRPr lang="en-US" sz="2200" b="1" spc="-1" dirty="0">
              <a:ln>
                <a:solidFill>
                  <a:srgbClr val="2A8DB4"/>
                </a:solidFill>
              </a:ln>
              <a:solidFill>
                <a:srgbClr val="6DC8E1"/>
              </a:solidFill>
              <a:uFill>
                <a:solidFill>
                  <a:srgbClr val="FFFFFF"/>
                </a:solidFill>
              </a:uFill>
              <a:cs typeface="Symbol" charset="2"/>
            </a:endParaRPr>
          </a:p>
        </p:txBody>
      </p:sp>
      <p:pic>
        <p:nvPicPr>
          <p:cNvPr id="7" name="Picture 6"/>
          <p:cNvPicPr>
            <a:picLocks noChangeAspect="1"/>
          </p:cNvPicPr>
          <p:nvPr/>
        </p:nvPicPr>
        <p:blipFill>
          <a:blip r:embed="rId2"/>
          <a:stretch>
            <a:fillRect/>
          </a:stretch>
        </p:blipFill>
        <p:spPr>
          <a:xfrm>
            <a:off x="6588224" y="5949280"/>
            <a:ext cx="2004861" cy="360040"/>
          </a:xfrm>
          <a:prstGeom prst="rect">
            <a:avLst/>
          </a:prstGeom>
        </p:spPr>
      </p:pic>
    </p:spTree>
    <p:extLst>
      <p:ext uri="{BB962C8B-B14F-4D97-AF65-F5344CB8AC3E}">
        <p14:creationId xmlns:p14="http://schemas.microsoft.com/office/powerpoint/2010/main" val="32511109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4C1832A-22AE-4E6A-8CF8-84A6060A5911}" type="slidenum">
              <a:rPr lang="en-US" sz="1200" b="0" strike="noStrike" spc="-1">
                <a:solidFill>
                  <a:srgbClr val="64BCD9"/>
                </a:solidFill>
                <a:uFill>
                  <a:solidFill>
                    <a:srgbClr val="FFFFFF"/>
                  </a:solidFill>
                </a:uFill>
                <a:latin typeface="Arial"/>
              </a:rPr>
              <a:t>2</a:t>
            </a:fld>
            <a:endParaRPr lang="en-US" sz="1200" b="0" strike="noStrike" spc="-1" dirty="0">
              <a:solidFill>
                <a:srgbClr val="000000"/>
              </a:solidFill>
              <a:uFill>
                <a:solidFill>
                  <a:srgbClr val="FFFFFF"/>
                </a:solidFill>
              </a:uFill>
              <a:latin typeface="Times New Roman"/>
            </a:endParaRPr>
          </a:p>
        </p:txBody>
      </p:sp>
      <p:sp>
        <p:nvSpPr>
          <p:cNvPr id="298"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000" b="1" spc="-1" dirty="0" smtClean="0">
                <a:solidFill>
                  <a:srgbClr val="0093BE"/>
                </a:solidFill>
                <a:uFill>
                  <a:solidFill>
                    <a:srgbClr val="FFFFFF"/>
                  </a:solidFill>
                </a:uFill>
                <a:latin typeface="Arial"/>
              </a:rPr>
              <a:t>This meeting</a:t>
            </a:r>
            <a:endParaRPr lang="en-US" sz="4000" b="0" strike="noStrike" spc="-1" dirty="0">
              <a:solidFill>
                <a:srgbClr val="000000"/>
              </a:solidFill>
              <a:uFill>
                <a:solidFill>
                  <a:srgbClr val="FFFFFF"/>
                </a:solidFill>
              </a:uFill>
              <a:latin typeface="Arial"/>
            </a:endParaRPr>
          </a:p>
        </p:txBody>
      </p:sp>
      <p:sp>
        <p:nvSpPr>
          <p:cNvPr id="299" name="CustomShape 3"/>
          <p:cNvSpPr/>
          <p:nvPr/>
        </p:nvSpPr>
        <p:spPr>
          <a:xfrm>
            <a:off x="467544" y="1268760"/>
            <a:ext cx="8385404" cy="4968552"/>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286110" indent="-285750">
              <a:spcBef>
                <a:spcPts val="400"/>
              </a:spcBef>
              <a:buClr>
                <a:srgbClr val="FB963C"/>
              </a:buClr>
              <a:buSzPct val="100000"/>
              <a:buFont typeface="Wingdings" panose="05000000000000000000" pitchFamily="2" charset="2"/>
              <a:buChar char="q"/>
            </a:pPr>
            <a:r>
              <a:rPr lang="en-GB" sz="2400" dirty="0" smtClean="0">
                <a:solidFill>
                  <a:srgbClr val="5EB5D2"/>
                </a:solidFill>
              </a:rPr>
              <a:t>Scope </a:t>
            </a:r>
            <a:r>
              <a:rPr lang="en-GB" sz="2400" dirty="0">
                <a:solidFill>
                  <a:srgbClr val="5EB5D2"/>
                </a:solidFill>
              </a:rPr>
              <a:t>of this meeting is to present the latest experimental and simulation results </a:t>
            </a:r>
            <a:r>
              <a:rPr lang="en-GB" sz="2400" dirty="0" smtClean="0">
                <a:solidFill>
                  <a:srgbClr val="5EB5D2"/>
                </a:solidFill>
              </a:rPr>
              <a:t>at LHC with the present demonstrator of wire for Beam-Beam Long Range Compensation.</a:t>
            </a:r>
          </a:p>
          <a:p>
            <a:pPr marL="286110" indent="-285750">
              <a:spcBef>
                <a:spcPts val="1800"/>
              </a:spcBef>
              <a:buClr>
                <a:srgbClr val="FB963C"/>
              </a:buClr>
              <a:buSzPct val="100000"/>
              <a:buFont typeface="Wingdings" panose="05000000000000000000" pitchFamily="2" charset="2"/>
              <a:buChar char="q"/>
            </a:pPr>
            <a:r>
              <a:rPr lang="en-GB" sz="2400" dirty="0" smtClean="0">
                <a:solidFill>
                  <a:srgbClr val="3294BD"/>
                </a:solidFill>
              </a:rPr>
              <a:t>Present the predictions </a:t>
            </a:r>
            <a:r>
              <a:rPr lang="en-GB" sz="2400" dirty="0">
                <a:solidFill>
                  <a:srgbClr val="3294BD"/>
                </a:solidFill>
              </a:rPr>
              <a:t>for the </a:t>
            </a:r>
            <a:r>
              <a:rPr lang="en-GB" sz="2400" dirty="0" smtClean="0">
                <a:solidFill>
                  <a:srgbClr val="3294BD"/>
                </a:solidFill>
              </a:rPr>
              <a:t>HL-LHC, </a:t>
            </a:r>
            <a:r>
              <a:rPr lang="en-GB" sz="2400" dirty="0">
                <a:solidFill>
                  <a:srgbClr val="3294BD"/>
                </a:solidFill>
              </a:rPr>
              <a:t>together with first ideas for the wire hard-ware design and possible implementation. </a:t>
            </a:r>
            <a:endParaRPr lang="en-GB" sz="2400" dirty="0" smtClean="0">
              <a:solidFill>
                <a:srgbClr val="3294BD"/>
              </a:solidFill>
            </a:endParaRPr>
          </a:p>
          <a:p>
            <a:pPr marL="286110" indent="-285750">
              <a:spcBef>
                <a:spcPts val="1800"/>
              </a:spcBef>
              <a:buClr>
                <a:srgbClr val="FB963C"/>
              </a:buClr>
              <a:buSzPct val="100000"/>
              <a:buFont typeface="Wingdings" panose="05000000000000000000" pitchFamily="2" charset="2"/>
              <a:buChar char="q"/>
            </a:pPr>
            <a:r>
              <a:rPr lang="en-GB" sz="2400" dirty="0" smtClean="0">
                <a:solidFill>
                  <a:srgbClr val="00699B"/>
                </a:solidFill>
              </a:rPr>
              <a:t>Building </a:t>
            </a:r>
            <a:r>
              <a:rPr lang="en-GB" sz="2400" dirty="0">
                <a:solidFill>
                  <a:srgbClr val="00699B"/>
                </a:solidFill>
              </a:rPr>
              <a:t>upon the existing collaboration between TRIUMF and CERN, </a:t>
            </a:r>
            <a:r>
              <a:rPr lang="en-GB" sz="2400" dirty="0" smtClean="0">
                <a:solidFill>
                  <a:srgbClr val="00699B"/>
                </a:solidFill>
              </a:rPr>
              <a:t>look for a </a:t>
            </a:r>
            <a:r>
              <a:rPr lang="en-GB" sz="2400" dirty="0">
                <a:solidFill>
                  <a:srgbClr val="00699B"/>
                </a:solidFill>
              </a:rPr>
              <a:t>framework for future contributions </a:t>
            </a:r>
            <a:r>
              <a:rPr lang="en-GB" sz="2400" dirty="0" smtClean="0">
                <a:solidFill>
                  <a:srgbClr val="00699B"/>
                </a:solidFill>
              </a:rPr>
              <a:t>from TRIUM to HL-LHC for BBLR wire compensation.</a:t>
            </a:r>
          </a:p>
          <a:p>
            <a:pPr marL="360">
              <a:spcBef>
                <a:spcPts val="400"/>
              </a:spcBef>
              <a:buClr>
                <a:srgbClr val="FB963C"/>
              </a:buClr>
              <a:buSzPct val="160000"/>
            </a:pPr>
            <a:endParaRPr lang="en-US" sz="2400" dirty="0"/>
          </a:p>
          <a:p>
            <a:pPr marL="360">
              <a:spcBef>
                <a:spcPts val="400"/>
              </a:spcBef>
              <a:buClr>
                <a:srgbClr val="FB963C"/>
              </a:buClr>
              <a:buSzPct val="160000"/>
            </a:pPr>
            <a:endParaRPr lang="en-US" sz="2400" spc="-1" dirty="0" smtClean="0">
              <a:solidFill>
                <a:srgbClr val="338CB7"/>
              </a:solidFill>
              <a:uFill>
                <a:solidFill>
                  <a:srgbClr val="FFFFFF"/>
                </a:solidFill>
              </a:uFill>
            </a:endParaRPr>
          </a:p>
        </p:txBody>
      </p:sp>
      <p:sp>
        <p:nvSpPr>
          <p:cNvPr id="6" name="TextShape 3"/>
          <p:cNvSpPr txBox="1"/>
          <p:nvPr/>
        </p:nvSpPr>
        <p:spPr>
          <a:xfrm>
            <a:off x="1485736" y="6494072"/>
            <a:ext cx="756070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Tree>
    <p:extLst>
      <p:ext uri="{BB962C8B-B14F-4D97-AF65-F5344CB8AC3E}">
        <p14:creationId xmlns:p14="http://schemas.microsoft.com/office/powerpoint/2010/main" val="249864658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125184"/>
            <a:ext cx="7919640" cy="719640"/>
          </a:xfrm>
        </p:spPr>
        <p:txBody>
          <a:bodyPr/>
          <a:lstStyle/>
          <a:p>
            <a:pPr algn="ctr"/>
            <a:r>
              <a:rPr lang="en-US" sz="4000" b="1" i="1" dirty="0" smtClean="0">
                <a:solidFill>
                  <a:srgbClr val="338CB7"/>
                </a:solidFill>
                <a:latin typeface="Bookman Old Style"/>
                <a:cs typeface="Bookman Old Style"/>
              </a:rPr>
              <a:t>Thank you for your attention</a:t>
            </a:r>
            <a:r>
              <a:rPr lang="en-US" sz="4000" b="1" i="1" dirty="0" smtClean="0">
                <a:solidFill>
                  <a:srgbClr val="338CB7"/>
                </a:solidFill>
                <a:latin typeface="+mj-lt"/>
              </a:rPr>
              <a:t/>
            </a:r>
            <a:br>
              <a:rPr lang="en-US" sz="4000" b="1" i="1" dirty="0" smtClean="0">
                <a:solidFill>
                  <a:srgbClr val="338CB7"/>
                </a:solidFill>
                <a:latin typeface="+mj-lt"/>
              </a:rPr>
            </a:br>
            <a:r>
              <a:rPr lang="en-US" sz="3200" b="1" i="1" dirty="0">
                <a:solidFill>
                  <a:srgbClr val="338CB7"/>
                </a:solidFill>
                <a:latin typeface="+mj-lt"/>
              </a:rPr>
              <a:t/>
            </a:r>
            <a:br>
              <a:rPr lang="en-US" sz="3200" b="1" i="1" dirty="0">
                <a:solidFill>
                  <a:srgbClr val="338CB7"/>
                </a:solidFill>
                <a:latin typeface="+mj-lt"/>
              </a:rPr>
            </a:br>
            <a:r>
              <a:rPr lang="en-US" b="1" i="1" dirty="0" smtClean="0">
                <a:solidFill>
                  <a:srgbClr val="338CB7"/>
                </a:solidFill>
                <a:latin typeface="+mj-lt"/>
              </a:rPr>
              <a:t>Acknowledgments also to (not exhaustive)</a:t>
            </a:r>
            <a:endParaRPr lang="en-GB" b="1" i="1" dirty="0">
              <a:solidFill>
                <a:srgbClr val="338CB7"/>
              </a:solidFill>
              <a:latin typeface="+mj-lt"/>
            </a:endParaRPr>
          </a:p>
        </p:txBody>
      </p:sp>
      <p:sp>
        <p:nvSpPr>
          <p:cNvPr id="3"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20</a:t>
            </a:fld>
            <a:endParaRPr lang="en-US" sz="1200" b="0" strike="noStrike" spc="-1" dirty="0">
              <a:solidFill>
                <a:srgbClr val="000000"/>
              </a:solidFill>
              <a:uFill>
                <a:solidFill>
                  <a:srgbClr val="FFFFFF"/>
                </a:solidFill>
              </a:uFill>
              <a:latin typeface="Times New Roman"/>
            </a:endParaRPr>
          </a:p>
        </p:txBody>
      </p:sp>
      <p:sp>
        <p:nvSpPr>
          <p:cNvPr id="4"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
        <p:nvSpPr>
          <p:cNvPr id="6" name="CustomShape 3"/>
          <p:cNvSpPr/>
          <p:nvPr/>
        </p:nvSpPr>
        <p:spPr>
          <a:xfrm>
            <a:off x="611560" y="2420888"/>
            <a:ext cx="7992888" cy="3528392"/>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algn="just">
              <a:spcBef>
                <a:spcPts val="360"/>
              </a:spcBef>
            </a:pPr>
            <a:r>
              <a:rPr lang="en-US" i="1" spc="-1" dirty="0" smtClean="0">
                <a:solidFill>
                  <a:srgbClr val="5A5A5A"/>
                </a:solidFill>
                <a:uFill>
                  <a:solidFill>
                    <a:srgbClr val="FFFFFF"/>
                  </a:solidFill>
                </a:uFill>
              </a:rPr>
              <a:t>D</a:t>
            </a:r>
            <a:r>
              <a:rPr lang="en-US" i="1" spc="-1" dirty="0">
                <a:solidFill>
                  <a:srgbClr val="5A5A5A"/>
                </a:solidFill>
                <a:uFill>
                  <a:solidFill>
                    <a:srgbClr val="FFFFFF"/>
                  </a:solidFill>
                </a:uFill>
              </a:rPr>
              <a:t>. </a:t>
            </a:r>
            <a:r>
              <a:rPr lang="en-US" i="1" spc="-1" dirty="0" err="1">
                <a:solidFill>
                  <a:srgbClr val="5A5A5A"/>
                </a:solidFill>
                <a:uFill>
                  <a:solidFill>
                    <a:srgbClr val="FFFFFF"/>
                  </a:solidFill>
                </a:uFill>
              </a:rPr>
              <a:t>Amorim</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G. </a:t>
            </a:r>
            <a:r>
              <a:rPr lang="en-US" i="1" spc="-1" dirty="0" err="1" smtClean="0">
                <a:solidFill>
                  <a:srgbClr val="5A5A5A"/>
                </a:solidFill>
                <a:uFill>
                  <a:solidFill>
                    <a:srgbClr val="FFFFFF"/>
                  </a:solidFill>
                </a:uFill>
              </a:rPr>
              <a:t>Arduini</a:t>
            </a:r>
            <a:r>
              <a:rPr lang="en-US" i="1" spc="-1" dirty="0" smtClean="0">
                <a:solidFill>
                  <a:srgbClr val="5A5A5A"/>
                </a:solidFill>
                <a:uFill>
                  <a:solidFill>
                    <a:srgbClr val="FFFFFF"/>
                  </a:solidFill>
                </a:uFill>
              </a:rPr>
              <a:t>, H</a:t>
            </a:r>
            <a:r>
              <a:rPr lang="en-US" i="1" spc="-1" dirty="0">
                <a:solidFill>
                  <a:srgbClr val="5A5A5A"/>
                </a:solidFill>
                <a:uFill>
                  <a:solidFill>
                    <a:srgbClr val="FFFFFF"/>
                  </a:solidFill>
                </a:uFill>
              </a:rPr>
              <a:t>. Bartosik, R. Bruce, X. </a:t>
            </a:r>
            <a:r>
              <a:rPr lang="en-US" i="1" spc="-1" dirty="0" err="1">
                <a:solidFill>
                  <a:srgbClr val="5A5A5A"/>
                </a:solidFill>
                <a:uFill>
                  <a:solidFill>
                    <a:srgbClr val="FFFFFF"/>
                  </a:solidFill>
                </a:uFill>
              </a:rPr>
              <a:t>Buffat</a:t>
            </a:r>
            <a:r>
              <a:rPr lang="en-US" i="1" spc="-1" dirty="0">
                <a:solidFill>
                  <a:srgbClr val="5A5A5A"/>
                </a:solidFill>
                <a:uFill>
                  <a:solidFill>
                    <a:srgbClr val="FFFFFF"/>
                  </a:solidFill>
                </a:uFill>
              </a:rPr>
              <a:t>, L. Carver, G. </a:t>
            </a:r>
            <a:r>
              <a:rPr lang="en-US" i="1" spc="-1" dirty="0" err="1">
                <a:solidFill>
                  <a:srgbClr val="5A5A5A"/>
                </a:solidFill>
                <a:uFill>
                  <a:solidFill>
                    <a:srgbClr val="FFFFFF"/>
                  </a:solidFill>
                </a:uFill>
              </a:rPr>
              <a:t>Cattenoz</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L. </a:t>
            </a:r>
            <a:r>
              <a:rPr lang="en-US" i="1" spc="-1" dirty="0" err="1" smtClean="0">
                <a:solidFill>
                  <a:srgbClr val="5A5A5A"/>
                </a:solidFill>
                <a:uFill>
                  <a:solidFill>
                    <a:srgbClr val="FFFFFF"/>
                  </a:solidFill>
                </a:uFill>
              </a:rPr>
              <a:t>Ceccone</a:t>
            </a:r>
            <a:r>
              <a:rPr lang="en-US" i="1" spc="-1" dirty="0" smtClean="0">
                <a:solidFill>
                  <a:srgbClr val="5A5A5A"/>
                </a:solidFill>
                <a:uFill>
                  <a:solidFill>
                    <a:srgbClr val="FFFFFF"/>
                  </a:solidFill>
                </a:uFill>
              </a:rPr>
              <a:t>, S. </a:t>
            </a:r>
            <a:r>
              <a:rPr lang="en-US" i="1" spc="-1" dirty="0" err="1" smtClean="0">
                <a:solidFill>
                  <a:srgbClr val="5A5A5A"/>
                </a:solidFill>
                <a:uFill>
                  <a:solidFill>
                    <a:srgbClr val="FFFFFF"/>
                  </a:solidFill>
                </a:uFill>
              </a:rPr>
              <a:t>Deschamps</a:t>
            </a:r>
            <a:r>
              <a:rPr lang="en-US" i="1" spc="-1" dirty="0">
                <a:solidFill>
                  <a:srgbClr val="5A5A5A"/>
                </a:solidFill>
                <a:uFill>
                  <a:solidFill>
                    <a:srgbClr val="FFFFFF"/>
                  </a:solidFill>
                </a:uFill>
              </a:rPr>
              <a:t>, W. </a:t>
            </a:r>
            <a:r>
              <a:rPr lang="en-US" i="1" spc="-1" dirty="0" err="1">
                <a:solidFill>
                  <a:srgbClr val="5A5A5A"/>
                </a:solidFill>
                <a:uFill>
                  <a:solidFill>
                    <a:srgbClr val="FFFFFF"/>
                  </a:solidFill>
                </a:uFill>
              </a:rPr>
              <a:t>Devauchelle</a:t>
            </a:r>
            <a:r>
              <a:rPr lang="en-US" i="1" spc="-1" dirty="0">
                <a:solidFill>
                  <a:srgbClr val="5A5A5A"/>
                </a:solidFill>
                <a:uFill>
                  <a:solidFill>
                    <a:srgbClr val="FFFFFF"/>
                  </a:solidFill>
                </a:uFill>
              </a:rPr>
              <a:t>, E</a:t>
            </a:r>
            <a:r>
              <a:rPr lang="en-US" i="1" spc="-1" dirty="0" smtClean="0">
                <a:solidFill>
                  <a:srgbClr val="5A5A5A"/>
                </a:solidFill>
                <a:uFill>
                  <a:solidFill>
                    <a:srgbClr val="FFFFFF"/>
                  </a:solidFill>
                </a:uFill>
              </a:rPr>
              <a:t>. </a:t>
            </a:r>
            <a:r>
              <a:rPr lang="en-US" i="1" spc="-1" dirty="0" err="1" smtClean="0">
                <a:solidFill>
                  <a:srgbClr val="5A5A5A"/>
                </a:solidFill>
                <a:uFill>
                  <a:solidFill>
                    <a:srgbClr val="FFFFFF"/>
                  </a:solidFill>
                </a:uFill>
              </a:rPr>
              <a:t>Effinger</a:t>
            </a:r>
            <a:r>
              <a:rPr lang="en-US" i="1" spc="-1" dirty="0">
                <a:solidFill>
                  <a:srgbClr val="5A5A5A"/>
                </a:solidFill>
                <a:uFill>
                  <a:solidFill>
                    <a:srgbClr val="FFFFFF"/>
                  </a:solidFill>
                </a:uFill>
              </a:rPr>
              <a:t>, S. </a:t>
            </a:r>
            <a:r>
              <a:rPr lang="en-US" i="1" spc="-1" dirty="0" err="1">
                <a:solidFill>
                  <a:srgbClr val="5A5A5A"/>
                </a:solidFill>
                <a:uFill>
                  <a:solidFill>
                    <a:srgbClr val="FFFFFF"/>
                  </a:solidFill>
                </a:uFill>
              </a:rPr>
              <a:t>Fartoukh</a:t>
            </a:r>
            <a:r>
              <a:rPr lang="en-US" i="1" spc="-1" dirty="0">
                <a:solidFill>
                  <a:srgbClr val="5A5A5A"/>
                </a:solidFill>
                <a:uFill>
                  <a:solidFill>
                    <a:srgbClr val="FFFFFF"/>
                  </a:solidFill>
                </a:uFill>
              </a:rPr>
              <a:t>, M. </a:t>
            </a:r>
            <a:r>
              <a:rPr lang="en-US" i="1" spc="-1" dirty="0" err="1">
                <a:solidFill>
                  <a:srgbClr val="5A5A5A"/>
                </a:solidFill>
                <a:uFill>
                  <a:solidFill>
                    <a:srgbClr val="FFFFFF"/>
                  </a:solidFill>
                </a:uFill>
              </a:rPr>
              <a:t>Fitterer</a:t>
            </a:r>
            <a:r>
              <a:rPr lang="en-US" i="1" spc="-1" dirty="0">
                <a:solidFill>
                  <a:srgbClr val="5A5A5A"/>
                </a:solidFill>
                <a:uFill>
                  <a:solidFill>
                    <a:srgbClr val="FFFFFF"/>
                  </a:solidFill>
                </a:uFill>
              </a:rPr>
              <a:t>, N. </a:t>
            </a:r>
            <a:r>
              <a:rPr lang="en-US" i="1" spc="-1" dirty="0" err="1">
                <a:solidFill>
                  <a:srgbClr val="5A5A5A"/>
                </a:solidFill>
                <a:uFill>
                  <a:solidFill>
                    <a:srgbClr val="FFFFFF"/>
                  </a:solidFill>
                </a:uFill>
              </a:rPr>
              <a:t>Fuster</a:t>
            </a:r>
            <a:r>
              <a:rPr lang="en-US" i="1" spc="-1" dirty="0">
                <a:solidFill>
                  <a:srgbClr val="5A5A5A"/>
                </a:solidFill>
                <a:uFill>
                  <a:solidFill>
                    <a:srgbClr val="FFFFFF"/>
                  </a:solidFill>
                </a:uFill>
              </a:rPr>
              <a:t>, M. </a:t>
            </a:r>
            <a:r>
              <a:rPr lang="en-US" i="1" spc="-1" dirty="0" err="1">
                <a:solidFill>
                  <a:srgbClr val="5A5A5A"/>
                </a:solidFill>
                <a:uFill>
                  <a:solidFill>
                    <a:srgbClr val="FFFFFF"/>
                  </a:solidFill>
                </a:uFill>
              </a:rPr>
              <a:t>Gasior</a:t>
            </a:r>
            <a:r>
              <a:rPr lang="en-US" i="1" spc="-1" dirty="0">
                <a:solidFill>
                  <a:srgbClr val="5A5A5A"/>
                </a:solidFill>
                <a:uFill>
                  <a:solidFill>
                    <a:srgbClr val="FFFFFF"/>
                  </a:solidFill>
                </a:uFill>
              </a:rPr>
              <a:t>, M. Gonzales, A. </a:t>
            </a:r>
            <a:r>
              <a:rPr lang="en-US" i="1" spc="-1" dirty="0" err="1">
                <a:solidFill>
                  <a:srgbClr val="5A5A5A"/>
                </a:solidFill>
                <a:uFill>
                  <a:solidFill>
                    <a:srgbClr val="FFFFFF"/>
                  </a:solidFill>
                </a:uFill>
              </a:rPr>
              <a:t>Gorzawski</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G.-H. </a:t>
            </a:r>
            <a:r>
              <a:rPr lang="en-US" i="1" spc="-1" dirty="0" err="1" smtClean="0">
                <a:solidFill>
                  <a:srgbClr val="5A5A5A"/>
                </a:solidFill>
                <a:uFill>
                  <a:solidFill>
                    <a:srgbClr val="FFFFFF"/>
                  </a:solidFill>
                </a:uFill>
              </a:rPr>
              <a:t>Hemelsoet</a:t>
            </a:r>
            <a:r>
              <a:rPr lang="en-US" i="1" spc="-1" dirty="0" smtClean="0">
                <a:solidFill>
                  <a:srgbClr val="5A5A5A"/>
                </a:solidFill>
                <a:uFill>
                  <a:solidFill>
                    <a:srgbClr val="FFFFFF"/>
                  </a:solidFill>
                </a:uFill>
              </a:rPr>
              <a:t>, </a:t>
            </a:r>
            <a:r>
              <a:rPr lang="en-US" i="1" spc="-1" dirty="0">
                <a:solidFill>
                  <a:srgbClr val="5A5A5A"/>
                </a:solidFill>
                <a:uFill>
                  <a:solidFill>
                    <a:srgbClr val="FFFFFF"/>
                  </a:solidFill>
                </a:uFill>
              </a:rPr>
              <a:t>M. Hostettler, G. </a:t>
            </a:r>
            <a:r>
              <a:rPr lang="en-US" i="1" spc="-1" dirty="0" err="1">
                <a:solidFill>
                  <a:srgbClr val="5A5A5A"/>
                </a:solidFill>
                <a:uFill>
                  <a:solidFill>
                    <a:srgbClr val="FFFFFF"/>
                  </a:solidFill>
                </a:uFill>
              </a:rPr>
              <a:t>Iadarola</a:t>
            </a:r>
            <a:r>
              <a:rPr lang="en-US" i="1" spc="-1" dirty="0">
                <a:solidFill>
                  <a:srgbClr val="5A5A5A"/>
                </a:solidFill>
                <a:uFill>
                  <a:solidFill>
                    <a:srgbClr val="FFFFFF"/>
                  </a:solidFill>
                </a:uFill>
              </a:rPr>
              <a:t>, R. Jones, D. </a:t>
            </a:r>
            <a:r>
              <a:rPr lang="en-US" i="1" spc="-1" dirty="0" err="1">
                <a:solidFill>
                  <a:srgbClr val="5A5A5A"/>
                </a:solidFill>
                <a:uFill>
                  <a:solidFill>
                    <a:srgbClr val="FFFFFF"/>
                  </a:solidFill>
                </a:uFill>
              </a:rPr>
              <a:t>Kaltchev</a:t>
            </a:r>
            <a:r>
              <a:rPr lang="en-US" i="1" spc="-1" dirty="0">
                <a:solidFill>
                  <a:srgbClr val="5A5A5A"/>
                </a:solidFill>
                <a:uFill>
                  <a:solidFill>
                    <a:srgbClr val="FFFFFF"/>
                  </a:solidFill>
                </a:uFill>
              </a:rPr>
              <a:t>, K. </a:t>
            </a:r>
            <a:r>
              <a:rPr lang="en-US" i="1" spc="-1" dirty="0" err="1">
                <a:solidFill>
                  <a:srgbClr val="5A5A5A"/>
                </a:solidFill>
                <a:uFill>
                  <a:solidFill>
                    <a:srgbClr val="FFFFFF"/>
                  </a:solidFill>
                </a:uFill>
              </a:rPr>
              <a:t>Karastatis</a:t>
            </a:r>
            <a:r>
              <a:rPr lang="en-US" i="1" spc="-1" dirty="0">
                <a:solidFill>
                  <a:srgbClr val="5A5A5A"/>
                </a:solidFill>
                <a:uFill>
                  <a:solidFill>
                    <a:srgbClr val="FFFFFF"/>
                  </a:solidFill>
                </a:uFill>
              </a:rPr>
              <a:t>, S. </a:t>
            </a:r>
            <a:r>
              <a:rPr lang="en-US" i="1" spc="-1" dirty="0" err="1">
                <a:solidFill>
                  <a:srgbClr val="5A5A5A"/>
                </a:solidFill>
                <a:uFill>
                  <a:solidFill>
                    <a:srgbClr val="FFFFFF"/>
                  </a:solidFill>
                </a:uFill>
              </a:rPr>
              <a:t>Kostoglou</a:t>
            </a:r>
            <a:r>
              <a:rPr lang="en-US" i="1" spc="-1" dirty="0">
                <a:solidFill>
                  <a:srgbClr val="5A5A5A"/>
                </a:solidFill>
                <a:uFill>
                  <a:solidFill>
                    <a:srgbClr val="FFFFFF"/>
                  </a:solidFill>
                </a:uFill>
              </a:rPr>
              <a:t>, I. Lamas Garcia, T. </a:t>
            </a:r>
            <a:r>
              <a:rPr lang="en-US" i="1" spc="-1" dirty="0" err="1">
                <a:solidFill>
                  <a:srgbClr val="5A5A5A"/>
                </a:solidFill>
                <a:uFill>
                  <a:solidFill>
                    <a:srgbClr val="FFFFFF"/>
                  </a:solidFill>
                </a:uFill>
              </a:rPr>
              <a:t>Levens</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A. </a:t>
            </a:r>
            <a:r>
              <a:rPr lang="en-US" i="1" spc="-1" dirty="0" err="1" smtClean="0">
                <a:solidFill>
                  <a:srgbClr val="5A5A5A"/>
                </a:solidFill>
                <a:uFill>
                  <a:solidFill>
                    <a:srgbClr val="FFFFFF"/>
                  </a:solidFill>
                </a:uFill>
              </a:rPr>
              <a:t>Levichev</a:t>
            </a:r>
            <a:r>
              <a:rPr lang="en-US" i="1" spc="-1" dirty="0" smtClean="0">
                <a:solidFill>
                  <a:srgbClr val="5A5A5A"/>
                </a:solidFill>
                <a:uFill>
                  <a:solidFill>
                    <a:srgbClr val="FFFFFF"/>
                  </a:solidFill>
                </a:uFill>
              </a:rPr>
              <a:t>, L. E. Medina, A. </a:t>
            </a:r>
            <a:r>
              <a:rPr lang="en-US" i="1" spc="-1" dirty="0" err="1" smtClean="0">
                <a:solidFill>
                  <a:srgbClr val="5A5A5A"/>
                </a:solidFill>
                <a:uFill>
                  <a:solidFill>
                    <a:srgbClr val="FFFFFF"/>
                  </a:solidFill>
                </a:uFill>
              </a:rPr>
              <a:t>Mereghetti</a:t>
            </a:r>
            <a:r>
              <a:rPr lang="en-US" i="1" spc="-1" dirty="0" smtClean="0">
                <a:solidFill>
                  <a:srgbClr val="5A5A5A"/>
                </a:solidFill>
                <a:uFill>
                  <a:solidFill>
                    <a:srgbClr val="FFFFFF"/>
                  </a:solidFill>
                </a:uFill>
              </a:rPr>
              <a:t>, E. Métral, D</a:t>
            </a:r>
            <a:r>
              <a:rPr lang="en-US" i="1" spc="-1" dirty="0">
                <a:solidFill>
                  <a:srgbClr val="5A5A5A"/>
                </a:solidFill>
                <a:uFill>
                  <a:solidFill>
                    <a:srgbClr val="FFFFFF"/>
                  </a:solidFill>
                </a:uFill>
              </a:rPr>
              <a:t>. </a:t>
            </a:r>
            <a:r>
              <a:rPr lang="en-US" i="1" spc="-1" dirty="0" err="1">
                <a:solidFill>
                  <a:srgbClr val="5A5A5A"/>
                </a:solidFill>
                <a:uFill>
                  <a:solidFill>
                    <a:srgbClr val="FFFFFF"/>
                  </a:solidFill>
                </a:uFill>
              </a:rPr>
              <a:t>Mirarchi</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R. </a:t>
            </a:r>
            <a:r>
              <a:rPr lang="en-US" i="1" spc="-1" dirty="0" err="1" smtClean="0">
                <a:solidFill>
                  <a:srgbClr val="5A5A5A"/>
                </a:solidFill>
                <a:uFill>
                  <a:solidFill>
                    <a:srgbClr val="FFFFFF"/>
                  </a:solidFill>
                </a:uFill>
              </a:rPr>
              <a:t>Mompo</a:t>
            </a:r>
            <a:r>
              <a:rPr lang="en-US" i="1" spc="-1" dirty="0" smtClean="0">
                <a:solidFill>
                  <a:srgbClr val="5A5A5A"/>
                </a:solidFill>
                <a:uFill>
                  <a:solidFill>
                    <a:srgbClr val="FFFFFF"/>
                  </a:solidFill>
                </a:uFill>
              </a:rPr>
              <a:t>, J</a:t>
            </a:r>
            <a:r>
              <a:rPr lang="en-US" i="1" spc="-1" dirty="0">
                <a:solidFill>
                  <a:srgbClr val="5A5A5A"/>
                </a:solidFill>
                <a:uFill>
                  <a:solidFill>
                    <a:srgbClr val="FFFFFF"/>
                  </a:solidFill>
                </a:uFill>
              </a:rPr>
              <a:t>. </a:t>
            </a:r>
            <a:r>
              <a:rPr lang="en-US" i="1" spc="-1" dirty="0" err="1">
                <a:solidFill>
                  <a:srgbClr val="5A5A5A"/>
                </a:solidFill>
                <a:uFill>
                  <a:solidFill>
                    <a:srgbClr val="FFFFFF"/>
                  </a:solidFill>
                </a:uFill>
              </a:rPr>
              <a:t>Olexa</a:t>
            </a:r>
            <a:r>
              <a:rPr lang="en-US" i="1" spc="-1" dirty="0" smtClean="0">
                <a:solidFill>
                  <a:srgbClr val="5A5A5A"/>
                </a:solidFill>
                <a:uFill>
                  <a:solidFill>
                    <a:srgbClr val="FFFFFF"/>
                  </a:solidFill>
                </a:uFill>
              </a:rPr>
              <a:t>, </a:t>
            </a:r>
            <a:r>
              <a:rPr lang="en-US" i="1" spc="-1" dirty="0">
                <a:solidFill>
                  <a:srgbClr val="5A5A5A"/>
                </a:solidFill>
                <a:uFill>
                  <a:solidFill>
                    <a:srgbClr val="FFFFFF"/>
                  </a:solidFill>
                </a:uFill>
              </a:rPr>
              <a:t>Y. </a:t>
            </a:r>
            <a:r>
              <a:rPr lang="en-US" i="1" spc="-1" dirty="0" err="1">
                <a:solidFill>
                  <a:srgbClr val="5A5A5A"/>
                </a:solidFill>
                <a:uFill>
                  <a:solidFill>
                    <a:srgbClr val="FFFFFF"/>
                  </a:solidFill>
                </a:uFill>
              </a:rPr>
              <a:t>Papaphilippou</a:t>
            </a:r>
            <a:r>
              <a:rPr lang="en-US" i="1" spc="-1" dirty="0">
                <a:solidFill>
                  <a:srgbClr val="5A5A5A"/>
                </a:solidFill>
                <a:uFill>
                  <a:solidFill>
                    <a:srgbClr val="FFFFFF"/>
                  </a:solidFill>
                </a:uFill>
              </a:rPr>
              <a:t>, D. Pellegrini, M. </a:t>
            </a:r>
            <a:r>
              <a:rPr lang="en-US" i="1" spc="-1" dirty="0" err="1">
                <a:solidFill>
                  <a:srgbClr val="5A5A5A"/>
                </a:solidFill>
                <a:uFill>
                  <a:solidFill>
                    <a:srgbClr val="FFFFFF"/>
                  </a:solidFill>
                </a:uFill>
              </a:rPr>
              <a:t>Pojer</a:t>
            </a:r>
            <a:r>
              <a:rPr lang="en-US" i="1" spc="-1" dirty="0">
                <a:solidFill>
                  <a:srgbClr val="5A5A5A"/>
                </a:solidFill>
                <a:uFill>
                  <a:solidFill>
                    <a:srgbClr val="FFFFFF"/>
                  </a:solidFill>
                </a:uFill>
              </a:rPr>
              <a:t>, L. </a:t>
            </a:r>
            <a:r>
              <a:rPr lang="en-US" i="1" spc="-1" dirty="0" err="1">
                <a:solidFill>
                  <a:srgbClr val="5A5A5A"/>
                </a:solidFill>
                <a:uFill>
                  <a:solidFill>
                    <a:srgbClr val="FFFFFF"/>
                  </a:solidFill>
                </a:uFill>
              </a:rPr>
              <a:t>Poncet</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S</a:t>
            </a:r>
            <a:r>
              <a:rPr lang="en-US" i="1" spc="-1" dirty="0">
                <a:solidFill>
                  <a:srgbClr val="5A5A5A"/>
                </a:solidFill>
                <a:uFill>
                  <a:solidFill>
                    <a:srgbClr val="FFFFFF"/>
                  </a:solidFill>
                </a:uFill>
              </a:rPr>
              <a:t>. </a:t>
            </a:r>
            <a:r>
              <a:rPr lang="en-US" i="1" spc="-1" dirty="0" err="1" smtClean="0">
                <a:solidFill>
                  <a:srgbClr val="5A5A5A"/>
                </a:solidFill>
                <a:uFill>
                  <a:solidFill>
                    <a:srgbClr val="FFFFFF"/>
                  </a:solidFill>
                </a:uFill>
              </a:rPr>
              <a:t>Redaelli</a:t>
            </a:r>
            <a:r>
              <a:rPr lang="en-US" i="1" spc="-1" dirty="0" smtClean="0">
                <a:solidFill>
                  <a:srgbClr val="5A5A5A"/>
                </a:solidFill>
                <a:uFill>
                  <a:solidFill>
                    <a:srgbClr val="FFFFFF"/>
                  </a:solidFill>
                </a:uFill>
              </a:rPr>
              <a:t>, </a:t>
            </a:r>
            <a:r>
              <a:rPr lang="en-US" i="1" spc="-1" dirty="0">
                <a:solidFill>
                  <a:srgbClr val="5A5A5A"/>
                </a:solidFill>
                <a:uFill>
                  <a:solidFill>
                    <a:srgbClr val="FFFFFF"/>
                  </a:solidFill>
                </a:uFill>
              </a:rPr>
              <a:t>B. </a:t>
            </a:r>
            <a:r>
              <a:rPr lang="en-US" i="1" spc="-1" dirty="0" err="1">
                <a:solidFill>
                  <a:srgbClr val="5A5A5A"/>
                </a:solidFill>
                <a:uFill>
                  <a:solidFill>
                    <a:srgbClr val="FFFFFF"/>
                  </a:solidFill>
                </a:uFill>
              </a:rPr>
              <a:t>Salvachua</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H</a:t>
            </a:r>
            <a:r>
              <a:rPr lang="en-US" i="1" spc="-1" dirty="0">
                <a:solidFill>
                  <a:srgbClr val="5A5A5A"/>
                </a:solidFill>
                <a:uFill>
                  <a:solidFill>
                    <a:srgbClr val="FFFFFF"/>
                  </a:solidFill>
                </a:uFill>
              </a:rPr>
              <a:t>. </a:t>
            </a:r>
            <a:r>
              <a:rPr lang="en-US" i="1" spc="-1" dirty="0" err="1">
                <a:solidFill>
                  <a:srgbClr val="5A5A5A"/>
                </a:solidFill>
                <a:uFill>
                  <a:solidFill>
                    <a:srgbClr val="FFFFFF"/>
                  </a:solidFill>
                </a:uFill>
              </a:rPr>
              <a:t>Schmickler</a:t>
            </a:r>
            <a:r>
              <a:rPr lang="en-US" i="1" spc="-1" dirty="0" smtClean="0">
                <a:solidFill>
                  <a:srgbClr val="5A5A5A"/>
                </a:solidFill>
                <a:uFill>
                  <a:solidFill>
                    <a:srgbClr val="FFFFFF"/>
                  </a:solidFill>
                </a:uFill>
              </a:rPr>
              <a:t>, F</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Schmidt, </a:t>
            </a:r>
            <a:r>
              <a:rPr lang="en-US" i="1" spc="-1" dirty="0">
                <a:solidFill>
                  <a:srgbClr val="5A5A5A"/>
                </a:solidFill>
                <a:uFill>
                  <a:solidFill>
                    <a:srgbClr val="FFFFFF"/>
                  </a:solidFill>
                </a:uFill>
              </a:rPr>
              <a:t>M. </a:t>
            </a:r>
            <a:r>
              <a:rPr lang="en-US" i="1" spc="-1" dirty="0" err="1">
                <a:solidFill>
                  <a:srgbClr val="5A5A5A"/>
                </a:solidFill>
                <a:uFill>
                  <a:solidFill>
                    <a:srgbClr val="FFFFFF"/>
                  </a:solidFill>
                </a:uFill>
              </a:rPr>
              <a:t>Solfaroli</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R</a:t>
            </a:r>
            <a:r>
              <a:rPr lang="en-US" i="1" spc="-1" dirty="0">
                <a:solidFill>
                  <a:srgbClr val="5A5A5A"/>
                </a:solidFill>
                <a:uFill>
                  <a:solidFill>
                    <a:srgbClr val="FFFFFF"/>
                  </a:solidFill>
                </a:uFill>
              </a:rPr>
              <a:t>. Tomas, G. </a:t>
            </a:r>
            <a:r>
              <a:rPr lang="en-US" i="1" spc="-1" dirty="0" err="1">
                <a:solidFill>
                  <a:srgbClr val="5A5A5A"/>
                </a:solidFill>
                <a:uFill>
                  <a:solidFill>
                    <a:srgbClr val="FFFFFF"/>
                  </a:solidFill>
                </a:uFill>
              </a:rPr>
              <a:t>Trad</a:t>
            </a:r>
            <a:r>
              <a:rPr lang="en-US" i="1" spc="-1" dirty="0">
                <a:solidFill>
                  <a:srgbClr val="5A5A5A"/>
                </a:solidFill>
                <a:uFill>
                  <a:solidFill>
                    <a:srgbClr val="FFFFFF"/>
                  </a:solidFill>
                </a:uFill>
              </a:rPr>
              <a:t>, A. </a:t>
            </a:r>
            <a:r>
              <a:rPr lang="en-US" i="1" spc="-1" dirty="0" err="1">
                <a:solidFill>
                  <a:srgbClr val="5A5A5A"/>
                </a:solidFill>
                <a:uFill>
                  <a:solidFill>
                    <a:srgbClr val="FFFFFF"/>
                  </a:solidFill>
                </a:uFill>
              </a:rPr>
              <a:t>Valishev</a:t>
            </a:r>
            <a:r>
              <a:rPr lang="en-US" i="1" spc="-1" dirty="0">
                <a:solidFill>
                  <a:srgbClr val="5A5A5A"/>
                </a:solidFill>
                <a:uFill>
                  <a:solidFill>
                    <a:srgbClr val="FFFFFF"/>
                  </a:solidFill>
                </a:uFill>
              </a:rPr>
              <a:t>, D. </a:t>
            </a:r>
            <a:r>
              <a:rPr lang="en-US" i="1" spc="-1" dirty="0" err="1">
                <a:solidFill>
                  <a:srgbClr val="5A5A5A"/>
                </a:solidFill>
                <a:uFill>
                  <a:solidFill>
                    <a:srgbClr val="FFFFFF"/>
                  </a:solidFill>
                </a:uFill>
              </a:rPr>
              <a:t>Valuch</a:t>
            </a:r>
            <a:r>
              <a:rPr lang="en-US" i="1" spc="-1" dirty="0">
                <a:solidFill>
                  <a:srgbClr val="5A5A5A"/>
                </a:solidFill>
                <a:uFill>
                  <a:solidFill>
                    <a:srgbClr val="FFFFFF"/>
                  </a:solidFill>
                </a:uFill>
              </a:rPr>
              <a:t>, </a:t>
            </a:r>
            <a:r>
              <a:rPr lang="en-US" i="1" spc="-1" dirty="0" smtClean="0">
                <a:solidFill>
                  <a:srgbClr val="5A5A5A"/>
                </a:solidFill>
                <a:uFill>
                  <a:solidFill>
                    <a:srgbClr val="FFFFFF"/>
                  </a:solidFill>
                </a:uFill>
              </a:rPr>
              <a:t>D. </a:t>
            </a:r>
            <a:r>
              <a:rPr lang="en-US" i="1" spc="-1" dirty="0" err="1" smtClean="0">
                <a:solidFill>
                  <a:srgbClr val="5A5A5A"/>
                </a:solidFill>
                <a:uFill>
                  <a:solidFill>
                    <a:srgbClr val="FFFFFF"/>
                  </a:solidFill>
                </a:uFill>
              </a:rPr>
              <a:t>Wollmann</a:t>
            </a:r>
            <a:r>
              <a:rPr lang="en-US" i="1" spc="-1" dirty="0" smtClean="0">
                <a:solidFill>
                  <a:srgbClr val="5A5A5A"/>
                </a:solidFill>
                <a:uFill>
                  <a:solidFill>
                    <a:srgbClr val="FFFFFF"/>
                  </a:solidFill>
                </a:uFill>
              </a:rPr>
              <a:t>, C</a:t>
            </a:r>
            <a:r>
              <a:rPr lang="en-US" i="1" spc="-1" dirty="0">
                <a:solidFill>
                  <a:srgbClr val="5A5A5A"/>
                </a:solidFill>
                <a:uFill>
                  <a:solidFill>
                    <a:srgbClr val="FFFFFF"/>
                  </a:solidFill>
                </a:uFill>
              </a:rPr>
              <a:t>. Xu, C. </a:t>
            </a:r>
            <a:r>
              <a:rPr lang="en-US" i="1" spc="-1" dirty="0" smtClean="0">
                <a:solidFill>
                  <a:srgbClr val="5A5A5A"/>
                </a:solidFill>
                <a:uFill>
                  <a:solidFill>
                    <a:srgbClr val="FFFFFF"/>
                  </a:solidFill>
                </a:uFill>
              </a:rPr>
              <a:t>Zamantzas</a:t>
            </a:r>
            <a:r>
              <a:rPr lang="en-US" i="1" spc="-1" dirty="0">
                <a:solidFill>
                  <a:srgbClr val="5A5A5A"/>
                </a:solidFill>
                <a:uFill>
                  <a:solidFill>
                    <a:srgbClr val="FFFFFF"/>
                  </a:solidFill>
                </a:uFill>
              </a:rPr>
              <a:t>, P. </a:t>
            </a:r>
            <a:r>
              <a:rPr lang="en-US" i="1" spc="-1" dirty="0" smtClean="0">
                <a:solidFill>
                  <a:srgbClr val="5A5A5A"/>
                </a:solidFill>
                <a:uFill>
                  <a:solidFill>
                    <a:srgbClr val="FFFFFF"/>
                  </a:solidFill>
                </a:uFill>
              </a:rPr>
              <a:t>Zisopoulos and all participants to the design, production and commissioning of the wire compensator prototypes (</a:t>
            </a:r>
            <a:r>
              <a:rPr lang="en-US" b="1" i="1" spc="-1" dirty="0" smtClean="0">
                <a:solidFill>
                  <a:srgbClr val="5A5A5A"/>
                </a:solidFill>
                <a:uFill>
                  <a:solidFill>
                    <a:srgbClr val="FFFFFF"/>
                  </a:solidFill>
                </a:uFill>
              </a:rPr>
              <a:t>WP2, WP5, WP13 and LHC MD coordinators</a:t>
            </a:r>
            <a:r>
              <a:rPr lang="en-US" i="1" spc="-1" dirty="0" smtClean="0">
                <a:solidFill>
                  <a:srgbClr val="5A5A5A"/>
                </a:solidFill>
                <a:uFill>
                  <a:solidFill>
                    <a:srgbClr val="FFFFFF"/>
                  </a:solidFill>
                </a:uFill>
              </a:rPr>
              <a:t>)</a:t>
            </a:r>
            <a:r>
              <a:rPr lang="en-US" spc="-1" dirty="0" smtClean="0">
                <a:solidFill>
                  <a:srgbClr val="5A5A5A"/>
                </a:solidFill>
                <a:uFill>
                  <a:solidFill>
                    <a:srgbClr val="FFFFFF"/>
                  </a:solidFill>
                </a:uFill>
              </a:rPr>
              <a:t>. </a:t>
            </a:r>
            <a:endParaRPr lang="en-US" sz="18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60763008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5536" y="836712"/>
            <a:ext cx="8519864" cy="5335488"/>
          </a:xfrm>
        </p:spPr>
        <p:txBody>
          <a:bodyPr/>
          <a:lstStyle/>
          <a:p>
            <a:pPr>
              <a:buSzPct val="100000"/>
              <a:buFont typeface="+mj-ea"/>
              <a:buAutoNum type="circleNumDbPlain"/>
            </a:pPr>
            <a:r>
              <a:rPr lang="en-US" sz="1400" dirty="0" smtClean="0">
                <a:latin typeface="+mn-lt"/>
                <a:ea typeface="ＭＳ Ｐゴシック" pitchFamily="22" charset="-128"/>
                <a:cs typeface="ＭＳ Ｐゴシック" pitchFamily="22" charset="-128"/>
              </a:rPr>
              <a:t>Y</a:t>
            </a:r>
            <a:r>
              <a:rPr lang="en-US" sz="1400" dirty="0">
                <a:latin typeface="+mn-lt"/>
                <a:ea typeface="ＭＳ Ｐゴシック" pitchFamily="22" charset="-128"/>
                <a:cs typeface="ＭＳ Ｐゴシック" pitchFamily="22" charset="-128"/>
              </a:rPr>
              <a:t>. </a:t>
            </a:r>
            <a:r>
              <a:rPr lang="en-US" sz="1400" dirty="0" err="1">
                <a:latin typeface="+mn-lt"/>
                <a:ea typeface="ＭＳ Ｐゴシック" pitchFamily="22" charset="-128"/>
                <a:cs typeface="ＭＳ Ｐゴシック" pitchFamily="22" charset="-128"/>
              </a:rPr>
              <a:t>Papaphilippou</a:t>
            </a:r>
            <a:r>
              <a:rPr lang="en-US" sz="1400" dirty="0">
                <a:latin typeface="+mn-lt"/>
                <a:ea typeface="ＭＳ Ｐゴシック" pitchFamily="22" charset="-128"/>
                <a:cs typeface="ＭＳ Ｐゴシック" pitchFamily="22" charset="-128"/>
              </a:rPr>
              <a:t> and F. Zimmermann, “Weak-strong beam-beam simulations for the Large Hadron Collider”, in Phys. Rev. ST </a:t>
            </a:r>
            <a:r>
              <a:rPr lang="en-US" sz="1400" dirty="0" err="1">
                <a:latin typeface="+mn-lt"/>
                <a:ea typeface="ＭＳ Ｐゴシック" pitchFamily="22" charset="-128"/>
                <a:cs typeface="ＭＳ Ｐゴシック" pitchFamily="22" charset="-128"/>
              </a:rPr>
              <a:t>Accel</a:t>
            </a:r>
            <a:r>
              <a:rPr lang="en-US" sz="1400" dirty="0">
                <a:latin typeface="+mn-lt"/>
                <a:ea typeface="ＭＳ Ｐゴシック" pitchFamily="22" charset="-128"/>
                <a:cs typeface="ＭＳ Ｐゴシック" pitchFamily="22" charset="-128"/>
              </a:rPr>
              <a:t>. Beams 2, 104001 (1999).  </a:t>
            </a:r>
          </a:p>
          <a:p>
            <a:pPr>
              <a:buSzPct val="100000"/>
              <a:buFont typeface="+mj-ea"/>
              <a:buAutoNum type="circleNumDbPlain"/>
            </a:pPr>
            <a:r>
              <a:rPr lang="en-US" sz="1400" dirty="0" smtClean="0">
                <a:latin typeface="+mn-lt"/>
                <a:ea typeface="ＭＳ Ｐゴシック" pitchFamily="22" charset="-128"/>
                <a:cs typeface="ＭＳ Ｐゴシック" pitchFamily="22" charset="-128"/>
              </a:rPr>
              <a:t>Y</a:t>
            </a:r>
            <a:r>
              <a:rPr lang="en-US" sz="1400" dirty="0">
                <a:latin typeface="+mn-lt"/>
                <a:ea typeface="ＭＳ Ｐゴシック" pitchFamily="22" charset="-128"/>
                <a:cs typeface="ＭＳ Ｐゴシック" pitchFamily="22" charset="-128"/>
              </a:rPr>
              <a:t>. </a:t>
            </a:r>
            <a:r>
              <a:rPr lang="en-US" sz="1400" dirty="0" err="1">
                <a:latin typeface="+mn-lt"/>
                <a:ea typeface="ＭＳ Ｐゴシック" pitchFamily="22" charset="-128"/>
                <a:cs typeface="ＭＳ Ｐゴシック" pitchFamily="22" charset="-128"/>
              </a:rPr>
              <a:t>Papaphilippou</a:t>
            </a:r>
            <a:r>
              <a:rPr lang="en-US" sz="1400" dirty="0">
                <a:latin typeface="+mn-lt"/>
                <a:ea typeface="ＭＳ Ｐゴシック" pitchFamily="22" charset="-128"/>
                <a:cs typeface="ＭＳ Ｐゴシック" pitchFamily="22" charset="-128"/>
              </a:rPr>
              <a:t> and F. Zimmermann, “Estimates of </a:t>
            </a:r>
            <a:r>
              <a:rPr lang="en-US" sz="1400" dirty="0" smtClean="0">
                <a:latin typeface="+mn-lt"/>
                <a:ea typeface="ＭＳ Ｐゴシック" pitchFamily="22" charset="-128"/>
                <a:cs typeface="ＭＳ Ｐゴシック" pitchFamily="22" charset="-128"/>
              </a:rPr>
              <a:t>diffusion </a:t>
            </a:r>
            <a:r>
              <a:rPr lang="en-US" sz="1400" dirty="0">
                <a:latin typeface="+mn-lt"/>
                <a:ea typeface="ＭＳ Ｐゴシック" pitchFamily="22" charset="-128"/>
                <a:cs typeface="ＭＳ Ｐゴシック" pitchFamily="22" charset="-128"/>
              </a:rPr>
              <a:t>due to long-range beam-beam collisions”, in Phys. Rev. ST </a:t>
            </a:r>
            <a:r>
              <a:rPr lang="en-US" sz="1400" dirty="0" err="1">
                <a:latin typeface="+mn-lt"/>
                <a:ea typeface="ＭＳ Ｐゴシック" pitchFamily="22" charset="-128"/>
                <a:cs typeface="ＭＳ Ｐゴシック" pitchFamily="22" charset="-128"/>
              </a:rPr>
              <a:t>Accel</a:t>
            </a:r>
            <a:r>
              <a:rPr lang="en-US" sz="1400" dirty="0">
                <a:latin typeface="+mn-lt"/>
                <a:ea typeface="ＭＳ Ｐゴシック" pitchFamily="22" charset="-128"/>
                <a:cs typeface="ＭＳ Ｐゴシック" pitchFamily="22" charset="-128"/>
              </a:rPr>
              <a:t>. Beams 5, 074001 (2002).</a:t>
            </a:r>
          </a:p>
          <a:p>
            <a:pPr>
              <a:buSzPct val="100000"/>
              <a:buFont typeface="+mj-ea"/>
              <a:buAutoNum type="circleNumDbPlain"/>
            </a:pPr>
            <a:r>
              <a:rPr lang="en-US" sz="1400" dirty="0" smtClean="0">
                <a:latin typeface="+mn-lt"/>
                <a:ea typeface="ＭＳ Ｐゴシック" pitchFamily="22" charset="-128"/>
                <a:cs typeface="ＭＳ Ｐゴシック" pitchFamily="22" charset="-128"/>
              </a:rPr>
              <a:t>J</a:t>
            </a:r>
            <a:r>
              <a:rPr lang="en-US" sz="1400" dirty="0">
                <a:latin typeface="+mn-lt"/>
                <a:ea typeface="ＭＳ Ｐゴシック" pitchFamily="22" charset="-128"/>
                <a:cs typeface="ＭＳ Ｐゴシック" pitchFamily="22" charset="-128"/>
              </a:rPr>
              <a:t>.-P. </a:t>
            </a:r>
            <a:r>
              <a:rPr lang="en-US" sz="1400" dirty="0" err="1">
                <a:latin typeface="+mn-lt"/>
                <a:ea typeface="ＭＳ Ｐゴシック" pitchFamily="22" charset="-128"/>
                <a:cs typeface="ＭＳ Ｐゴシック" pitchFamily="22" charset="-128"/>
              </a:rPr>
              <a:t>Koutchouk</a:t>
            </a:r>
            <a:r>
              <a:rPr lang="en-US" sz="1400" dirty="0">
                <a:latin typeface="+mn-lt"/>
                <a:ea typeface="ＭＳ Ｐゴシック" pitchFamily="22" charset="-128"/>
                <a:cs typeface="ＭＳ Ｐゴシック" pitchFamily="22" charset="-128"/>
              </a:rPr>
              <a:t>, CERN-LHC-Project-Note 223 (2000); Proc. PAC2001, Chicago, p. 1681 (2001)</a:t>
            </a:r>
            <a:r>
              <a:rPr lang="en-US" sz="1400" dirty="0" smtClean="0">
                <a:latin typeface="+mn-lt"/>
                <a:ea typeface="ＭＳ Ｐゴシック" pitchFamily="22" charset="-128"/>
                <a:cs typeface="ＭＳ Ｐゴシック" pitchFamily="22" charset="-128"/>
              </a:rPr>
              <a:t>.</a:t>
            </a:r>
          </a:p>
          <a:p>
            <a:pPr>
              <a:buSzPct val="100000"/>
              <a:buFont typeface="+mj-ea"/>
              <a:buAutoNum type="circleNumDbPlain"/>
            </a:pPr>
            <a:endParaRPr lang="en-US" sz="1400" dirty="0">
              <a:latin typeface="+mn-lt"/>
              <a:ea typeface="ＭＳ Ｐゴシック" pitchFamily="22" charset="-128"/>
              <a:cs typeface="ＭＳ Ｐゴシック" pitchFamily="22" charset="-128"/>
            </a:endParaRPr>
          </a:p>
          <a:p>
            <a:pPr>
              <a:buSzPct val="100000"/>
              <a:buFont typeface="+mj-ea"/>
              <a:buAutoNum type="circleNumDbPlain"/>
            </a:pPr>
            <a:endParaRPr lang="en-US" sz="1400" dirty="0" smtClean="0">
              <a:latin typeface="+mn-lt"/>
              <a:ea typeface="ＭＳ Ｐゴシック" pitchFamily="22" charset="-128"/>
              <a:cs typeface="ＭＳ Ｐゴシック" pitchFamily="22" charset="-128"/>
            </a:endParaRPr>
          </a:p>
          <a:p>
            <a:pPr>
              <a:buSzPct val="100000"/>
              <a:buFont typeface="+mj-ea"/>
              <a:buAutoNum type="circleNumDbPlain"/>
            </a:pPr>
            <a:endParaRPr lang="en-US" sz="1400" dirty="0">
              <a:latin typeface="+mn-lt"/>
              <a:ea typeface="ＭＳ Ｐゴシック" pitchFamily="22" charset="-128"/>
              <a:cs typeface="ＭＳ Ｐゴシック" pitchFamily="22" charset="-128"/>
            </a:endParaRPr>
          </a:p>
          <a:p>
            <a:pPr>
              <a:buSzPct val="100000"/>
              <a:buFont typeface="+mj-ea"/>
              <a:buAutoNum type="circleNumDbPlain"/>
            </a:pPr>
            <a:endParaRPr lang="en-US" sz="1400" dirty="0" smtClean="0">
              <a:latin typeface="+mn-lt"/>
              <a:ea typeface="ＭＳ Ｐゴシック" pitchFamily="22" charset="-128"/>
              <a:cs typeface="ＭＳ Ｐゴシック" pitchFamily="22" charset="-128"/>
            </a:endParaRPr>
          </a:p>
          <a:p>
            <a:pPr>
              <a:buSzPct val="100000"/>
              <a:buFont typeface="+mj-ea"/>
              <a:buAutoNum type="circleNumDbPlain"/>
            </a:pPr>
            <a:endParaRPr lang="en-US" sz="1400" dirty="0" smtClean="0">
              <a:latin typeface="+mn-lt"/>
              <a:ea typeface="ＭＳ Ｐゴシック" pitchFamily="22" charset="-128"/>
              <a:cs typeface="ＭＳ Ｐゴシック" pitchFamily="22" charset="-128"/>
            </a:endParaRPr>
          </a:p>
          <a:p>
            <a:pPr>
              <a:buSzPct val="100000"/>
              <a:buFont typeface="+mj-ea"/>
              <a:buAutoNum type="circleNumDbPlain"/>
            </a:pPr>
            <a:endParaRPr lang="en-US" sz="1400" dirty="0">
              <a:latin typeface="+mn-lt"/>
              <a:ea typeface="ＭＳ Ｐゴシック" pitchFamily="22" charset="-128"/>
              <a:cs typeface="ＭＳ Ｐゴシック" pitchFamily="22" charset="-128"/>
            </a:endParaRPr>
          </a:p>
          <a:p>
            <a:pPr>
              <a:buSzPct val="100000"/>
              <a:buFont typeface="+mj-ea"/>
              <a:buAutoNum type="circleNumDbPlain"/>
            </a:pPr>
            <a:endParaRPr lang="en-US" sz="1400" dirty="0">
              <a:latin typeface="+mn-lt"/>
              <a:ea typeface="ＭＳ Ｐゴシック" pitchFamily="22" charset="-128"/>
              <a:cs typeface="ＭＳ Ｐゴシック" pitchFamily="22" charset="-128"/>
            </a:endParaRPr>
          </a:p>
          <a:p>
            <a:pPr>
              <a:buSzPct val="100000"/>
              <a:buFont typeface="+mj-ea"/>
              <a:buAutoNum type="circleNumDbPlain"/>
            </a:pPr>
            <a:endParaRPr lang="en-US" sz="1400" dirty="0" smtClean="0">
              <a:latin typeface="+mn-lt"/>
              <a:ea typeface="ＭＳ Ｐゴシック" pitchFamily="22" charset="-128"/>
              <a:cs typeface="ＭＳ Ｐゴシック" pitchFamily="22" charset="-128"/>
            </a:endParaRPr>
          </a:p>
          <a:p>
            <a:pPr>
              <a:buSzPct val="100000"/>
              <a:buFont typeface="+mj-ea"/>
              <a:buAutoNum type="circleNumDbPlain"/>
            </a:pPr>
            <a:r>
              <a:rPr lang="en-US" sz="1400" dirty="0" smtClean="0">
                <a:latin typeface="+mn-lt"/>
                <a:ea typeface="ＭＳ Ｐゴシック" pitchFamily="22" charset="-128"/>
                <a:cs typeface="ＭＳ Ｐゴシック" pitchFamily="22" charset="-128"/>
              </a:rPr>
              <a:t>F</a:t>
            </a:r>
            <a:r>
              <a:rPr lang="en-US" sz="1400" dirty="0">
                <a:latin typeface="+mn-lt"/>
                <a:ea typeface="ＭＳ Ｐゴシック" pitchFamily="22" charset="-128"/>
                <a:cs typeface="ＭＳ Ｐゴシック" pitchFamily="22" charset="-128"/>
              </a:rPr>
              <a:t>. Zimmermann, “10 years of wire excitation </a:t>
            </a:r>
            <a:r>
              <a:rPr lang="en-US" sz="1400" dirty="0" smtClean="0">
                <a:latin typeface="+mn-lt"/>
                <a:ea typeface="ＭＳ Ｐゴシック" pitchFamily="22" charset="-128"/>
                <a:cs typeface="ＭＳ Ｐゴシック" pitchFamily="22" charset="-128"/>
              </a:rPr>
              <a:t>experiments </a:t>
            </a:r>
            <a:r>
              <a:rPr lang="en-US" sz="1400" dirty="0">
                <a:latin typeface="+mn-lt"/>
                <a:ea typeface="ＭＳ Ｐゴシック" pitchFamily="22" charset="-128"/>
                <a:cs typeface="ＭＳ Ｐゴシック" pitchFamily="22" charset="-128"/>
              </a:rPr>
              <a:t>in the CERN SPS“, in Contribution to the ICFA Mini-Workshop on Beam-Beam Effects in Hadron Colliders, CERN, Geneva, Switzerland, 18-22 Mar 2013, CERN </a:t>
            </a:r>
            <a:r>
              <a:rPr lang="en-US" sz="1400" dirty="0" err="1">
                <a:latin typeface="+mn-lt"/>
                <a:ea typeface="ＭＳ Ｐゴシック" pitchFamily="22" charset="-128"/>
                <a:cs typeface="ＭＳ Ｐゴシック" pitchFamily="22" charset="-128"/>
              </a:rPr>
              <a:t>Yel</a:t>
            </a:r>
            <a:r>
              <a:rPr lang="en-US" sz="1400" dirty="0">
                <a:latin typeface="+mn-lt"/>
                <a:ea typeface="ＭＳ Ｐゴシック" pitchFamily="22" charset="-128"/>
                <a:cs typeface="ＭＳ Ｐゴシック" pitchFamily="22" charset="-128"/>
              </a:rPr>
              <a:t>-low Report CERN-2014-004, pp.153-166</a:t>
            </a:r>
            <a:r>
              <a:rPr lang="en-US" sz="1400" dirty="0" smtClean="0">
                <a:latin typeface="+mn-lt"/>
                <a:ea typeface="ＭＳ Ｐゴシック" pitchFamily="22" charset="-128"/>
                <a:cs typeface="ＭＳ Ｐゴシック" pitchFamily="22" charset="-128"/>
              </a:rPr>
              <a:t>.</a:t>
            </a:r>
          </a:p>
          <a:p>
            <a:pPr>
              <a:buSzPct val="100000"/>
              <a:buFont typeface="+mj-ea"/>
              <a:buAutoNum type="circleNumDbPlain"/>
            </a:pPr>
            <a:r>
              <a:rPr lang="en-US" sz="1400" dirty="0" smtClean="0">
                <a:ea typeface="ＭＳ Ｐゴシック" pitchFamily="22" charset="-128"/>
                <a:cs typeface="ＭＳ Ｐゴシック" pitchFamily="22" charset="-128"/>
              </a:rPr>
              <a:t>S</a:t>
            </a:r>
            <a:r>
              <a:rPr lang="en-US" sz="1400" dirty="0">
                <a:ea typeface="ＭＳ Ｐゴシック" pitchFamily="22" charset="-128"/>
                <a:cs typeface="ＭＳ Ｐゴシック" pitchFamily="22" charset="-128"/>
              </a:rPr>
              <a:t>. </a:t>
            </a:r>
            <a:r>
              <a:rPr lang="en-US" sz="1400" dirty="0" err="1">
                <a:ea typeface="ＭＳ Ｐゴシック" pitchFamily="22" charset="-128"/>
                <a:cs typeface="ＭＳ Ｐゴシック" pitchFamily="22" charset="-128"/>
              </a:rPr>
              <a:t>Fartoukh</a:t>
            </a:r>
            <a:r>
              <a:rPr lang="en-US" sz="1400" dirty="0">
                <a:ea typeface="ＭＳ Ｐゴシック" pitchFamily="22" charset="-128"/>
                <a:cs typeface="ＭＳ Ｐゴシック" pitchFamily="22" charset="-128"/>
              </a:rPr>
              <a:t> et al, “Compensation of the long-range beam-beam interactions as a path towards new configurations for the high luminosity LHC” in Phys. Rev. ST </a:t>
            </a:r>
            <a:r>
              <a:rPr lang="en-US" sz="1400" dirty="0" err="1">
                <a:ea typeface="ＭＳ Ｐゴシック" pitchFamily="22" charset="-128"/>
                <a:cs typeface="ＭＳ Ｐゴシック" pitchFamily="22" charset="-128"/>
              </a:rPr>
              <a:t>Accel</a:t>
            </a:r>
            <a:r>
              <a:rPr lang="en-US" sz="1400" dirty="0">
                <a:ea typeface="ＭＳ Ｐゴシック" pitchFamily="22" charset="-128"/>
                <a:cs typeface="ＭＳ Ｐゴシック" pitchFamily="22" charset="-128"/>
              </a:rPr>
              <a:t>. Beams 18, 121001 (2015</a:t>
            </a:r>
            <a:r>
              <a:rPr lang="en-US" sz="1400" dirty="0" smtClean="0">
                <a:ea typeface="ＭＳ Ｐゴシック" pitchFamily="22" charset="-128"/>
                <a:cs typeface="ＭＳ Ｐゴシック" pitchFamily="22" charset="-128"/>
              </a:rPr>
              <a:t>).</a:t>
            </a:r>
            <a:endParaRPr lang="en-US" sz="1400" dirty="0">
              <a:latin typeface="+mn-lt"/>
              <a:ea typeface="ＭＳ Ｐゴシック" pitchFamily="22" charset="-128"/>
              <a:cs typeface="ＭＳ Ｐゴシック" pitchFamily="22" charset="-128"/>
            </a:endParaRPr>
          </a:p>
          <a:p>
            <a:pPr>
              <a:buClr>
                <a:schemeClr val="accent6"/>
              </a:buClr>
              <a:buSzPct val="100000"/>
              <a:buFont typeface="+mj-ea"/>
              <a:buAutoNum type="circleNumDbPlain"/>
            </a:pPr>
            <a:endParaRPr lang="en-US" sz="1400" dirty="0">
              <a:solidFill>
                <a:srgbClr val="0B578C"/>
              </a:solidFill>
              <a:latin typeface="+mn-lt"/>
              <a:ea typeface="ＭＳ Ｐゴシック" pitchFamily="22" charset="-128"/>
              <a:cs typeface="ＭＳ Ｐゴシック" pitchFamily="22" charset="-128"/>
            </a:endParaRPr>
          </a:p>
          <a:p>
            <a:pPr>
              <a:buClr>
                <a:schemeClr val="accent6"/>
              </a:buClr>
              <a:buSzPct val="100000"/>
              <a:buFont typeface="+mj-ea"/>
              <a:buAutoNum type="circleNumDbPlain"/>
            </a:pPr>
            <a:r>
              <a:rPr lang="en-GB" sz="1400" dirty="0" err="1">
                <a:latin typeface="+mn-lt"/>
                <a:ea typeface="ＭＳ Ｐゴシック" pitchFamily="22" charset="-128"/>
                <a:cs typeface="ＭＳ Ｐゴシック" pitchFamily="22" charset="-128"/>
              </a:rPr>
              <a:t>M.Garlasche</a:t>
            </a:r>
            <a:r>
              <a:rPr lang="en-GB" sz="1400" dirty="0">
                <a:latin typeface="+mn-lt"/>
                <a:ea typeface="ＭＳ Ｐゴシック" pitchFamily="22" charset="-128"/>
                <a:cs typeface="ＭＳ Ｐゴシック" pitchFamily="22" charset="-128"/>
              </a:rPr>
              <a:t>, </a:t>
            </a:r>
            <a:r>
              <a:rPr lang="en-GB" sz="1400" dirty="0" err="1">
                <a:latin typeface="+mn-lt"/>
                <a:ea typeface="ＭＳ Ｐゴシック" pitchFamily="22" charset="-128"/>
                <a:cs typeface="ＭＳ Ｐゴシック" pitchFamily="22" charset="-128"/>
              </a:rPr>
              <a:t>A.Bertarelli</a:t>
            </a:r>
            <a:r>
              <a:rPr lang="en-GB" sz="1400" dirty="0">
                <a:latin typeface="+mn-lt"/>
                <a:ea typeface="ＭＳ Ｐゴシック" pitchFamily="22" charset="-128"/>
                <a:cs typeface="ＭＳ Ｐゴシック" pitchFamily="22" charset="-128"/>
              </a:rPr>
              <a:t>, </a:t>
            </a:r>
            <a:r>
              <a:rPr lang="en-GB" sz="1400" dirty="0" err="1" smtClean="0">
                <a:latin typeface="+mn-lt"/>
                <a:ea typeface="ＭＳ Ｐゴシック" pitchFamily="22" charset="-128"/>
                <a:cs typeface="ＭＳ Ｐゴシック" pitchFamily="22" charset="-128"/>
              </a:rPr>
              <a:t>F.Carra</a:t>
            </a:r>
            <a:r>
              <a:rPr lang="en-GB" sz="1400" dirty="0" smtClean="0">
                <a:latin typeface="+mn-lt"/>
                <a:ea typeface="ＭＳ Ｐゴシック" pitchFamily="22" charset="-128"/>
                <a:cs typeface="ＭＳ Ｐゴシック" pitchFamily="22" charset="-128"/>
              </a:rPr>
              <a:t>, “</a:t>
            </a:r>
            <a:r>
              <a:rPr lang="en-GB" sz="1400" dirty="0" smtClean="0">
                <a:solidFill>
                  <a:srgbClr val="0B578C"/>
                </a:solidFill>
                <a:latin typeface="+mn-lt"/>
                <a:ea typeface="ＭＳ Ｐゴシック" pitchFamily="22" charset="-128"/>
                <a:cs typeface="ＭＳ Ｐゴシック" pitchFamily="22" charset="-128"/>
              </a:rPr>
              <a:t>Energy deposition (</a:t>
            </a:r>
            <a:r>
              <a:rPr lang="en-GB" sz="1400" dirty="0" err="1" smtClean="0">
                <a:solidFill>
                  <a:srgbClr val="0B578C"/>
                </a:solidFill>
                <a:latin typeface="+mn-lt"/>
                <a:ea typeface="ＭＳ Ｐゴシック" pitchFamily="22" charset="-128"/>
                <a:cs typeface="ＭＳ Ｐゴシック" pitchFamily="22" charset="-128"/>
              </a:rPr>
              <a:t>E.Skordis</a:t>
            </a:r>
            <a:r>
              <a:rPr lang="en-GB" sz="1400" dirty="0" smtClean="0">
                <a:solidFill>
                  <a:srgbClr val="0B578C"/>
                </a:solidFill>
                <a:latin typeface="+mn-lt"/>
                <a:ea typeface="ＭＳ Ｐゴシック" pitchFamily="22" charset="-128"/>
                <a:cs typeface="ＭＳ Ｐゴシック" pitchFamily="22" charset="-128"/>
              </a:rPr>
              <a:t>) and Structural Analysis of Wire-in-Jaw TCTP collimators”, presented at </a:t>
            </a:r>
            <a:r>
              <a:rPr lang="en-GB" sz="1400" dirty="0" smtClean="0">
                <a:ea typeface="ＭＳ Ｐゴシック" pitchFamily="22" charset="-128"/>
                <a:cs typeface="ＭＳ Ｐゴシック" pitchFamily="22" charset="-128"/>
              </a:rPr>
              <a:t>LHC </a:t>
            </a:r>
            <a:r>
              <a:rPr lang="en-GB" sz="1400" dirty="0">
                <a:ea typeface="ＭＳ Ｐゴシック" pitchFamily="22" charset="-128"/>
                <a:cs typeface="ＭＳ Ｐゴシック" pitchFamily="22" charset="-128"/>
              </a:rPr>
              <a:t>Collimation Working Group #181, 6 Oct </a:t>
            </a:r>
            <a:r>
              <a:rPr lang="en-GB" sz="1400" dirty="0" smtClean="0">
                <a:ea typeface="ＭＳ Ｐゴシック" pitchFamily="22" charset="-128"/>
                <a:cs typeface="ＭＳ Ｐゴシック" pitchFamily="22" charset="-128"/>
              </a:rPr>
              <a:t>2014.</a:t>
            </a:r>
            <a:endParaRPr lang="en-US" sz="1400" dirty="0" smtClean="0">
              <a:solidFill>
                <a:srgbClr val="0B578C"/>
              </a:solidFill>
              <a:latin typeface="+mn-lt"/>
              <a:ea typeface="ＭＳ Ｐゴシック" pitchFamily="22" charset="-128"/>
              <a:cs typeface="ＭＳ Ｐゴシック" pitchFamily="22" charset="-128"/>
            </a:endParaRPr>
          </a:p>
          <a:p>
            <a:pPr>
              <a:buClr>
                <a:schemeClr val="accent6"/>
              </a:buClr>
              <a:buSzPct val="100000"/>
              <a:buFont typeface="+mj-ea"/>
              <a:buAutoNum type="circleNumDbPlain"/>
            </a:pPr>
            <a:r>
              <a:rPr lang="en-GB" sz="1400" dirty="0" err="1" smtClean="0">
                <a:latin typeface="+mn-lt"/>
                <a:ea typeface="ＭＳ Ｐゴシック" pitchFamily="22" charset="-128"/>
                <a:cs typeface="ＭＳ Ｐゴシック" pitchFamily="22" charset="-128"/>
              </a:rPr>
              <a:t>L.Gentini</a:t>
            </a:r>
            <a:r>
              <a:rPr lang="en-GB" sz="1400" dirty="0" smtClean="0">
                <a:latin typeface="+mn-lt"/>
                <a:ea typeface="ＭＳ Ｐゴシック" pitchFamily="22" charset="-128"/>
                <a:cs typeface="ＭＳ Ｐゴシック" pitchFamily="22" charset="-128"/>
              </a:rPr>
              <a:t>, “</a:t>
            </a:r>
            <a:r>
              <a:rPr lang="en-GB" sz="1400" dirty="0" smtClean="0">
                <a:solidFill>
                  <a:srgbClr val="0B578C"/>
                </a:solidFill>
                <a:latin typeface="+mn-lt"/>
                <a:ea typeface="ＭＳ Ｐゴシック" pitchFamily="22" charset="-128"/>
                <a:cs typeface="ＭＳ Ｐゴシック" pitchFamily="22" charset="-128"/>
              </a:rPr>
              <a:t>Wire</a:t>
            </a:r>
            <a:r>
              <a:rPr lang="en-GB" sz="1400" dirty="0">
                <a:solidFill>
                  <a:srgbClr val="0B578C"/>
                </a:solidFill>
                <a:latin typeface="+mn-lt"/>
                <a:ea typeface="ＭＳ Ｐゴシック" pitchFamily="22" charset="-128"/>
                <a:cs typeface="ＭＳ Ｐゴシック" pitchFamily="22" charset="-128"/>
              </a:rPr>
              <a:t>-in-Jaw TCTP </a:t>
            </a:r>
            <a:r>
              <a:rPr lang="en-GB" sz="1400" dirty="0" smtClean="0">
                <a:solidFill>
                  <a:srgbClr val="0B578C"/>
                </a:solidFill>
                <a:latin typeface="+mn-lt"/>
                <a:ea typeface="ＭＳ Ｐゴシック" pitchFamily="22" charset="-128"/>
                <a:cs typeface="ＭＳ Ｐゴシック" pitchFamily="22" charset="-128"/>
              </a:rPr>
              <a:t>collimators recap on design” and </a:t>
            </a:r>
            <a:r>
              <a:rPr lang="en-GB" sz="1400" dirty="0" err="1" smtClean="0">
                <a:solidFill>
                  <a:srgbClr val="0B578C"/>
                </a:solidFill>
                <a:latin typeface="+mn-lt"/>
                <a:ea typeface="ＭＳ Ｐゴシック" pitchFamily="22" charset="-128"/>
                <a:cs typeface="ＭＳ Ｐゴシック" pitchFamily="22" charset="-128"/>
              </a:rPr>
              <a:t>O.Aberle</a:t>
            </a:r>
            <a:r>
              <a:rPr lang="en-GB" sz="1400" dirty="0" smtClean="0">
                <a:solidFill>
                  <a:srgbClr val="0B578C"/>
                </a:solidFill>
                <a:latin typeface="+mn-lt"/>
                <a:ea typeface="ＭＳ Ｐゴシック" pitchFamily="22" charset="-128"/>
                <a:cs typeface="ＭＳ Ｐゴシック" pitchFamily="22" charset="-128"/>
              </a:rPr>
              <a:t> “Tests and Assembly”, </a:t>
            </a:r>
            <a:r>
              <a:rPr lang="en-GB" sz="1400" dirty="0">
                <a:ea typeface="ＭＳ Ｐゴシック" pitchFamily="22" charset="-128"/>
                <a:cs typeface="ＭＳ Ｐゴシック" pitchFamily="22" charset="-128"/>
              </a:rPr>
              <a:t>presented at </a:t>
            </a:r>
            <a:r>
              <a:rPr lang="en-GB" sz="1400" dirty="0" smtClean="0">
                <a:ea typeface="ＭＳ Ｐゴシック" pitchFamily="22" charset="-128"/>
                <a:cs typeface="ＭＳ Ｐゴシック" pitchFamily="22" charset="-128"/>
              </a:rPr>
              <a:t>LHC </a:t>
            </a:r>
            <a:r>
              <a:rPr lang="en-GB" sz="1400" dirty="0">
                <a:solidFill>
                  <a:srgbClr val="0B578C"/>
                </a:solidFill>
                <a:ea typeface="ＭＳ Ｐゴシック" pitchFamily="22" charset="-128"/>
                <a:cs typeface="ＭＳ Ｐゴシック" pitchFamily="22" charset="-128"/>
              </a:rPr>
              <a:t>Collimation Working Group #203, 11 Apr </a:t>
            </a:r>
            <a:r>
              <a:rPr lang="en-GB" sz="1400" dirty="0" smtClean="0">
                <a:solidFill>
                  <a:srgbClr val="0B578C"/>
                </a:solidFill>
                <a:ea typeface="ＭＳ Ｐゴシック" pitchFamily="22" charset="-128"/>
                <a:cs typeface="ＭＳ Ｐゴシック" pitchFamily="22" charset="-128"/>
              </a:rPr>
              <a:t>2016.</a:t>
            </a:r>
            <a:endParaRPr lang="en-US" sz="1400" dirty="0">
              <a:solidFill>
                <a:srgbClr val="0B578C"/>
              </a:solidFill>
              <a:latin typeface="+mn-lt"/>
              <a:ea typeface="ＭＳ Ｐゴシック" pitchFamily="22" charset="-128"/>
              <a:cs typeface="ＭＳ Ｐゴシック" pitchFamily="22" charset="-128"/>
            </a:endParaRPr>
          </a:p>
          <a:p>
            <a:pPr marL="0" indent="0">
              <a:buClr>
                <a:schemeClr val="accent6"/>
              </a:buClr>
              <a:buSzPct val="150000"/>
              <a:buNone/>
            </a:pPr>
            <a:endParaRPr lang="en-US" sz="1400" dirty="0">
              <a:solidFill>
                <a:srgbClr val="0B578C"/>
              </a:solidFill>
              <a:latin typeface="+mn-lt"/>
            </a:endParaRPr>
          </a:p>
          <a:p>
            <a:endParaRPr lang="en-US" sz="1400" dirty="0">
              <a:latin typeface="+mn-lt"/>
            </a:endParaRPr>
          </a:p>
        </p:txBody>
      </p:sp>
      <p:sp>
        <p:nvSpPr>
          <p:cNvPr id="4"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200" b="1" spc="-1" dirty="0" smtClean="0">
                <a:solidFill>
                  <a:srgbClr val="0093BE"/>
                </a:solidFill>
                <a:uFill>
                  <a:solidFill>
                    <a:srgbClr val="FFFFFF"/>
                  </a:solidFill>
                </a:uFill>
                <a:latin typeface="Arial"/>
              </a:rPr>
              <a:t>Some literature</a:t>
            </a:r>
            <a:endParaRPr lang="en-US" sz="3200" b="0" strike="noStrike" spc="-1" dirty="0">
              <a:solidFill>
                <a:srgbClr val="000000"/>
              </a:solidFill>
              <a:uFill>
                <a:solidFill>
                  <a:srgbClr val="FFFFFF"/>
                </a:solidFill>
              </a:uFill>
              <a:latin typeface="Arial"/>
            </a:endParaRPr>
          </a:p>
        </p:txBody>
      </p:sp>
      <p:pic>
        <p:nvPicPr>
          <p:cNvPr id="5" name="Picture 4"/>
          <p:cNvPicPr>
            <a:picLocks noChangeAspect="1"/>
          </p:cNvPicPr>
          <p:nvPr/>
        </p:nvPicPr>
        <p:blipFill>
          <a:blip r:embed="rId2"/>
          <a:stretch>
            <a:fillRect/>
          </a:stretch>
        </p:blipFill>
        <p:spPr>
          <a:xfrm>
            <a:off x="2699792" y="2132856"/>
            <a:ext cx="3888432" cy="1277458"/>
          </a:xfrm>
          <a:prstGeom prst="rect">
            <a:avLst/>
          </a:prstGeom>
        </p:spPr>
      </p:pic>
      <p:sp>
        <p:nvSpPr>
          <p:cNvPr id="7"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21</a:t>
            </a:fld>
            <a:endParaRPr lang="en-US" sz="1200" b="0" strike="noStrike" spc="-1" dirty="0">
              <a:solidFill>
                <a:srgbClr val="000000"/>
              </a:solidFill>
              <a:uFill>
                <a:solidFill>
                  <a:srgbClr val="FFFFFF"/>
                </a:solidFill>
              </a:uFill>
              <a:latin typeface="Times New Roman"/>
            </a:endParaRPr>
          </a:p>
        </p:txBody>
      </p:sp>
      <p:sp>
        <p:nvSpPr>
          <p:cNvPr id="8"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Tree>
    <p:extLst>
      <p:ext uri="{BB962C8B-B14F-4D97-AF65-F5344CB8AC3E}">
        <p14:creationId xmlns:p14="http://schemas.microsoft.com/office/powerpoint/2010/main" val="353075222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ireT@200Aimage002.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57413" y="948865"/>
            <a:ext cx="3129611" cy="2439353"/>
          </a:xfrm>
          <a:prstGeom prst="rect">
            <a:avLst/>
          </a:prstGeom>
        </p:spPr>
      </p:pic>
      <p:sp>
        <p:nvSpPr>
          <p:cNvPr id="6" name="TextBox 5"/>
          <p:cNvSpPr txBox="1"/>
          <p:nvPr/>
        </p:nvSpPr>
        <p:spPr>
          <a:xfrm>
            <a:off x="755577" y="104314"/>
            <a:ext cx="7403815" cy="523220"/>
          </a:xfrm>
          <a:prstGeom prst="rect">
            <a:avLst/>
          </a:prstGeom>
          <a:solidFill>
            <a:srgbClr val="FFFFFF"/>
          </a:solidFill>
        </p:spPr>
        <p:txBody>
          <a:bodyPr wrap="none" rtlCol="0">
            <a:spAutoFit/>
          </a:bodyPr>
          <a:lstStyle/>
          <a:p>
            <a:r>
              <a:rPr lang="en-GB" sz="2800" b="1" dirty="0" smtClean="0">
                <a:solidFill>
                  <a:srgbClr val="0093BE"/>
                </a:solidFill>
              </a:rPr>
              <a:t>Wire current and temperature with cooling</a:t>
            </a:r>
            <a:endParaRPr lang="en-GB" sz="2800" b="1" dirty="0">
              <a:solidFill>
                <a:srgbClr val="0093BE"/>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12921" y="995105"/>
            <a:ext cx="4308825" cy="2629214"/>
          </a:xfrm>
          <a:prstGeom prst="rect">
            <a:avLst/>
          </a:prstGeom>
        </p:spPr>
      </p:pic>
      <p:sp>
        <p:nvSpPr>
          <p:cNvPr id="9" name="Rectangle 8"/>
          <p:cNvSpPr/>
          <p:nvPr/>
        </p:nvSpPr>
        <p:spPr>
          <a:xfrm>
            <a:off x="6014537" y="1029907"/>
            <a:ext cx="1219471" cy="246221"/>
          </a:xfrm>
          <a:prstGeom prst="rect">
            <a:avLst/>
          </a:prstGeom>
          <a:solidFill>
            <a:schemeClr val="bg1"/>
          </a:solidFill>
        </p:spPr>
        <p:txBody>
          <a:bodyPr wrap="none">
            <a:spAutoFit/>
          </a:bodyPr>
          <a:lstStyle/>
          <a:p>
            <a:r>
              <a:rPr lang="en-US" sz="1000" i="1" dirty="0" smtClean="0">
                <a:solidFill>
                  <a:srgbClr val="2B8FB9"/>
                </a:solidFill>
              </a:rPr>
              <a:t>C</a:t>
            </a:r>
            <a:r>
              <a:rPr lang="en-US" sz="1000" i="1" dirty="0">
                <a:solidFill>
                  <a:srgbClr val="2B8FB9"/>
                </a:solidFill>
              </a:rPr>
              <a:t>. </a:t>
            </a:r>
            <a:r>
              <a:rPr lang="en-US" sz="1000" i="1" dirty="0" err="1" smtClean="0">
                <a:solidFill>
                  <a:srgbClr val="2B8FB9"/>
                </a:solidFill>
              </a:rPr>
              <a:t>Boccard</a:t>
            </a:r>
            <a:r>
              <a:rPr lang="en-US" sz="1000" i="1" dirty="0">
                <a:solidFill>
                  <a:srgbClr val="2B8FB9"/>
                </a:solidFill>
              </a:rPr>
              <a:t> </a:t>
            </a:r>
            <a:r>
              <a:rPr lang="en-US" sz="1000" i="1" dirty="0" smtClean="0">
                <a:solidFill>
                  <a:srgbClr val="2B8FB9"/>
                </a:solidFill>
              </a:rPr>
              <a:t>BE-BI</a:t>
            </a:r>
            <a:endParaRPr lang="en-US" sz="1000" i="1" dirty="0">
              <a:solidFill>
                <a:srgbClr val="2B8FB9"/>
              </a:solidFill>
            </a:endParaRPr>
          </a:p>
        </p:txBody>
      </p:sp>
      <p:pic>
        <p:nvPicPr>
          <p:cNvPr id="10" name="Picture 9" descr="WireT@350Aimage002.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485436" y="4138124"/>
            <a:ext cx="3098968" cy="1869798"/>
          </a:xfrm>
          <a:prstGeom prst="rect">
            <a:avLst/>
          </a:prstGeom>
        </p:spPr>
      </p:pic>
      <p:sp>
        <p:nvSpPr>
          <p:cNvPr id="11" name="TextBox 10"/>
          <p:cNvSpPr txBox="1"/>
          <p:nvPr/>
        </p:nvSpPr>
        <p:spPr>
          <a:xfrm>
            <a:off x="4362624" y="3838971"/>
            <a:ext cx="1125436" cy="338554"/>
          </a:xfrm>
          <a:prstGeom prst="rect">
            <a:avLst/>
          </a:prstGeom>
          <a:noFill/>
        </p:spPr>
        <p:txBody>
          <a:bodyPr wrap="square" rtlCol="0">
            <a:spAutoFit/>
          </a:bodyPr>
          <a:lstStyle/>
          <a:p>
            <a:r>
              <a:rPr lang="en-US" sz="1600" dirty="0" smtClean="0">
                <a:solidFill>
                  <a:schemeClr val="tx2">
                    <a:lumMod val="60000"/>
                    <a:lumOff val="40000"/>
                  </a:schemeClr>
                </a:solidFill>
              </a:rPr>
              <a:t>@ 350A</a:t>
            </a:r>
            <a:endParaRPr lang="en-US" sz="1600" dirty="0">
              <a:solidFill>
                <a:schemeClr val="tx2">
                  <a:lumMod val="60000"/>
                  <a:lumOff val="40000"/>
                </a:schemeClr>
              </a:solidFill>
            </a:endParaRPr>
          </a:p>
        </p:txBody>
      </p:sp>
      <p:sp>
        <p:nvSpPr>
          <p:cNvPr id="12" name="TextBox 11"/>
          <p:cNvSpPr txBox="1"/>
          <p:nvPr/>
        </p:nvSpPr>
        <p:spPr>
          <a:xfrm>
            <a:off x="890680" y="1069677"/>
            <a:ext cx="2710999" cy="338554"/>
          </a:xfrm>
          <a:prstGeom prst="rect">
            <a:avLst/>
          </a:prstGeom>
          <a:solidFill>
            <a:srgbClr val="FFFFFF"/>
          </a:solidFill>
        </p:spPr>
        <p:txBody>
          <a:bodyPr wrap="none" rtlCol="0">
            <a:spAutoFit/>
          </a:bodyPr>
          <a:lstStyle/>
          <a:p>
            <a:r>
              <a:rPr lang="en-US" sz="1600" dirty="0" smtClean="0">
                <a:solidFill>
                  <a:schemeClr val="tx2"/>
                </a:solidFill>
              </a:rPr>
              <a:t>Temperature profile at 200A</a:t>
            </a:r>
            <a:endParaRPr lang="en-US" sz="1600" dirty="0">
              <a:solidFill>
                <a:schemeClr val="tx2"/>
              </a:solidFill>
            </a:endParaRPr>
          </a:p>
        </p:txBody>
      </p:sp>
      <p:sp>
        <p:nvSpPr>
          <p:cNvPr id="13" name="Rectangle 12"/>
          <p:cNvSpPr/>
          <p:nvPr/>
        </p:nvSpPr>
        <p:spPr>
          <a:xfrm>
            <a:off x="3288942" y="1431551"/>
            <a:ext cx="1223979" cy="246221"/>
          </a:xfrm>
          <a:prstGeom prst="rect">
            <a:avLst/>
          </a:prstGeom>
          <a:solidFill>
            <a:schemeClr val="bg1"/>
          </a:solidFill>
        </p:spPr>
        <p:txBody>
          <a:bodyPr wrap="none">
            <a:spAutoFit/>
          </a:bodyPr>
          <a:lstStyle/>
          <a:p>
            <a:r>
              <a:rPr lang="en-US" sz="1000" i="1" dirty="0" smtClean="0">
                <a:solidFill>
                  <a:srgbClr val="2B8FB9"/>
                </a:solidFill>
              </a:rPr>
              <a:t>F. </a:t>
            </a:r>
            <a:r>
              <a:rPr lang="en-US" sz="1000" i="1" dirty="0" err="1" smtClean="0">
                <a:solidFill>
                  <a:srgbClr val="2B8FB9"/>
                </a:solidFill>
              </a:rPr>
              <a:t>Carra</a:t>
            </a:r>
            <a:r>
              <a:rPr lang="en-US" sz="1000" i="1" dirty="0" smtClean="0">
                <a:solidFill>
                  <a:srgbClr val="2B8FB9"/>
                </a:solidFill>
              </a:rPr>
              <a:t> EN-MME</a:t>
            </a:r>
            <a:endParaRPr lang="en-US" sz="1000" i="1" dirty="0">
              <a:solidFill>
                <a:srgbClr val="2B8FB9"/>
              </a:solidFill>
            </a:endParaRPr>
          </a:p>
        </p:txBody>
      </p:sp>
      <p:sp>
        <p:nvSpPr>
          <p:cNvPr id="14" name="TextBox 13"/>
          <p:cNvSpPr txBox="1"/>
          <p:nvPr/>
        </p:nvSpPr>
        <p:spPr>
          <a:xfrm>
            <a:off x="1066405" y="1396322"/>
            <a:ext cx="585817" cy="307777"/>
          </a:xfrm>
          <a:prstGeom prst="rect">
            <a:avLst/>
          </a:prstGeom>
          <a:noFill/>
        </p:spPr>
        <p:txBody>
          <a:bodyPr wrap="none" rtlCol="0">
            <a:spAutoFit/>
          </a:bodyPr>
          <a:lstStyle/>
          <a:p>
            <a:r>
              <a:rPr lang="en-US" sz="1400" dirty="0" smtClean="0">
                <a:solidFill>
                  <a:schemeClr val="tx2"/>
                </a:solidFill>
              </a:rPr>
              <a:t>65°C</a:t>
            </a:r>
          </a:p>
        </p:txBody>
      </p:sp>
      <p:cxnSp>
        <p:nvCxnSpPr>
          <p:cNvPr id="15" name="Straight Arrow Connector 14"/>
          <p:cNvCxnSpPr/>
          <p:nvPr/>
        </p:nvCxnSpPr>
        <p:spPr>
          <a:xfrm flipH="1">
            <a:off x="1898792" y="1704099"/>
            <a:ext cx="557604" cy="596389"/>
          </a:xfrm>
          <a:prstGeom prst="straightConnector1">
            <a:avLst/>
          </a:prstGeom>
          <a:ln w="9525" cmpd="sng">
            <a:solidFill>
              <a:schemeClr val="bg2"/>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1416707" y="1704099"/>
            <a:ext cx="266061" cy="700335"/>
          </a:xfrm>
          <a:prstGeom prst="straightConnector1">
            <a:avLst/>
          </a:prstGeom>
          <a:ln w="9525" cmpd="sng">
            <a:solidFill>
              <a:schemeClr val="bg2"/>
            </a:solidFill>
            <a:tailEnd type="arrow"/>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2486594" y="1461075"/>
            <a:ext cx="585817" cy="307777"/>
          </a:xfrm>
          <a:prstGeom prst="rect">
            <a:avLst/>
          </a:prstGeom>
        </p:spPr>
        <p:txBody>
          <a:bodyPr wrap="none">
            <a:spAutoFit/>
          </a:bodyPr>
          <a:lstStyle/>
          <a:p>
            <a:r>
              <a:rPr lang="en-US" sz="1400" dirty="0" smtClean="0">
                <a:solidFill>
                  <a:schemeClr val="tx2"/>
                </a:solidFill>
              </a:rPr>
              <a:t>75°</a:t>
            </a:r>
            <a:r>
              <a:rPr lang="en-US" sz="1400" dirty="0">
                <a:solidFill>
                  <a:schemeClr val="tx2"/>
                </a:solidFill>
              </a:rPr>
              <a:t>C</a:t>
            </a:r>
          </a:p>
        </p:txBody>
      </p:sp>
      <p:sp>
        <p:nvSpPr>
          <p:cNvPr id="19" name="TextBox 18"/>
          <p:cNvSpPr txBox="1"/>
          <p:nvPr/>
        </p:nvSpPr>
        <p:spPr>
          <a:xfrm>
            <a:off x="381747" y="2146599"/>
            <a:ext cx="585817" cy="307777"/>
          </a:xfrm>
          <a:prstGeom prst="rect">
            <a:avLst/>
          </a:prstGeom>
          <a:noFill/>
        </p:spPr>
        <p:txBody>
          <a:bodyPr wrap="none" rtlCol="0">
            <a:spAutoFit/>
          </a:bodyPr>
          <a:lstStyle/>
          <a:p>
            <a:r>
              <a:rPr lang="en-US" sz="1400" dirty="0" smtClean="0">
                <a:solidFill>
                  <a:schemeClr val="tx2"/>
                </a:solidFill>
              </a:rPr>
              <a:t>50°C</a:t>
            </a:r>
          </a:p>
        </p:txBody>
      </p:sp>
      <p:cxnSp>
        <p:nvCxnSpPr>
          <p:cNvPr id="20" name="Straight Arrow Connector 19"/>
          <p:cNvCxnSpPr/>
          <p:nvPr/>
        </p:nvCxnSpPr>
        <p:spPr>
          <a:xfrm>
            <a:off x="732049" y="2454376"/>
            <a:ext cx="920173" cy="94074"/>
          </a:xfrm>
          <a:prstGeom prst="straightConnector1">
            <a:avLst/>
          </a:prstGeom>
          <a:ln w="9525" cmpd="sng">
            <a:solidFill>
              <a:schemeClr val="bg2"/>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a:off x="7839775" y="4310199"/>
            <a:ext cx="456598" cy="113547"/>
          </a:xfrm>
          <a:prstGeom prst="straightConnector1">
            <a:avLst/>
          </a:prstGeom>
          <a:ln w="9525" cmpd="sng">
            <a:tailEnd type="arrow"/>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8224364" y="4115969"/>
            <a:ext cx="685667" cy="307777"/>
          </a:xfrm>
          <a:prstGeom prst="rect">
            <a:avLst/>
          </a:prstGeom>
        </p:spPr>
        <p:txBody>
          <a:bodyPr wrap="none">
            <a:spAutoFit/>
          </a:bodyPr>
          <a:lstStyle/>
          <a:p>
            <a:r>
              <a:rPr lang="en-US" sz="1400" dirty="0" smtClean="0">
                <a:solidFill>
                  <a:srgbClr val="21B8FF"/>
                </a:solidFill>
              </a:rPr>
              <a:t>260°</a:t>
            </a:r>
            <a:r>
              <a:rPr lang="en-US" sz="1400" dirty="0">
                <a:solidFill>
                  <a:srgbClr val="21B8FF"/>
                </a:solidFill>
              </a:rPr>
              <a:t>C</a:t>
            </a:r>
          </a:p>
        </p:txBody>
      </p:sp>
      <p:cxnSp>
        <p:nvCxnSpPr>
          <p:cNvPr id="23" name="Straight Arrow Connector 22"/>
          <p:cNvCxnSpPr/>
          <p:nvPr/>
        </p:nvCxnSpPr>
        <p:spPr>
          <a:xfrm flipH="1" flipV="1">
            <a:off x="7957073" y="4567762"/>
            <a:ext cx="211817" cy="370802"/>
          </a:xfrm>
          <a:prstGeom prst="straightConnector1">
            <a:avLst/>
          </a:prstGeom>
          <a:ln w="9525" cmpd="sng">
            <a:tailEnd type="arrow"/>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8080348" y="4764041"/>
            <a:ext cx="697747" cy="307777"/>
          </a:xfrm>
          <a:prstGeom prst="rect">
            <a:avLst/>
          </a:prstGeom>
        </p:spPr>
        <p:txBody>
          <a:bodyPr wrap="square">
            <a:spAutoFit/>
          </a:bodyPr>
          <a:lstStyle/>
          <a:p>
            <a:r>
              <a:rPr lang="en-US" sz="1400" dirty="0" smtClean="0">
                <a:solidFill>
                  <a:srgbClr val="21B8FF"/>
                </a:solidFill>
              </a:rPr>
              <a:t>160°</a:t>
            </a:r>
            <a:r>
              <a:rPr lang="en-US" sz="1400" dirty="0">
                <a:solidFill>
                  <a:srgbClr val="21B8FF"/>
                </a:solidFill>
              </a:rPr>
              <a:t>C</a:t>
            </a:r>
          </a:p>
        </p:txBody>
      </p:sp>
      <p:pic>
        <p:nvPicPr>
          <p:cNvPr id="25" name="Picture 24" descr="WireT@350A-jawTemp.jpe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093069" y="4328473"/>
            <a:ext cx="2394991" cy="1446276"/>
          </a:xfrm>
          <a:prstGeom prst="rect">
            <a:avLst/>
          </a:prstGeom>
        </p:spPr>
      </p:pic>
      <p:sp>
        <p:nvSpPr>
          <p:cNvPr id="26" name="Rectangle 25"/>
          <p:cNvSpPr/>
          <p:nvPr/>
        </p:nvSpPr>
        <p:spPr>
          <a:xfrm>
            <a:off x="3580874" y="4423746"/>
            <a:ext cx="1187106" cy="307777"/>
          </a:xfrm>
          <a:prstGeom prst="rect">
            <a:avLst/>
          </a:prstGeom>
        </p:spPr>
        <p:txBody>
          <a:bodyPr wrap="none">
            <a:spAutoFit/>
          </a:bodyPr>
          <a:lstStyle/>
          <a:p>
            <a:r>
              <a:rPr lang="en-US" sz="1400" dirty="0" smtClean="0">
                <a:solidFill>
                  <a:srgbClr val="0000FF"/>
                </a:solidFill>
              </a:rPr>
              <a:t>Jaw @ 27°</a:t>
            </a:r>
            <a:r>
              <a:rPr lang="en-US" sz="1400" dirty="0">
                <a:solidFill>
                  <a:srgbClr val="0000FF"/>
                </a:solidFill>
              </a:rPr>
              <a:t>C</a:t>
            </a:r>
          </a:p>
        </p:txBody>
      </p:sp>
      <p:pic>
        <p:nvPicPr>
          <p:cNvPr id="28" name="Picture 27" descr="wire@350A-sagitta.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7460" y="4135714"/>
            <a:ext cx="3415098" cy="1550596"/>
          </a:xfrm>
          <a:prstGeom prst="rect">
            <a:avLst/>
          </a:prstGeom>
        </p:spPr>
      </p:pic>
      <p:sp>
        <p:nvSpPr>
          <p:cNvPr id="29" name="Rectangle 28"/>
          <p:cNvSpPr/>
          <p:nvPr/>
        </p:nvSpPr>
        <p:spPr>
          <a:xfrm>
            <a:off x="1204165" y="4423746"/>
            <a:ext cx="1346042" cy="307777"/>
          </a:xfrm>
          <a:prstGeom prst="rect">
            <a:avLst/>
          </a:prstGeom>
        </p:spPr>
        <p:txBody>
          <a:bodyPr wrap="none">
            <a:spAutoFit/>
          </a:bodyPr>
          <a:lstStyle/>
          <a:p>
            <a:r>
              <a:rPr lang="en-US" sz="1400" dirty="0" err="1" smtClean="0">
                <a:solidFill>
                  <a:srgbClr val="21B8FF"/>
                </a:solidFill>
              </a:rPr>
              <a:t>Sagitta</a:t>
            </a:r>
            <a:r>
              <a:rPr lang="en-US" sz="1400" dirty="0" smtClean="0">
                <a:solidFill>
                  <a:srgbClr val="21B8FF"/>
                </a:solidFill>
              </a:rPr>
              <a:t> 150µm</a:t>
            </a:r>
            <a:endParaRPr lang="en-US" sz="1400" dirty="0">
              <a:solidFill>
                <a:srgbClr val="21B8FF"/>
              </a:solidFill>
            </a:endParaRPr>
          </a:p>
        </p:txBody>
      </p:sp>
      <p:sp>
        <p:nvSpPr>
          <p:cNvPr id="30" name="Footer Placeholder 3"/>
          <p:cNvSpPr txBox="1">
            <a:spLocks/>
          </p:cNvSpPr>
          <p:nvPr/>
        </p:nvSpPr>
        <p:spPr>
          <a:xfrm>
            <a:off x="1904640" y="6213347"/>
            <a:ext cx="6627000" cy="270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200" i="1" dirty="0" smtClean="0">
                <a:solidFill>
                  <a:schemeClr val="bg1">
                    <a:lumMod val="65000"/>
                  </a:schemeClr>
                </a:solidFill>
              </a:rPr>
              <a:t>A. Rossi, Joint LARP CM28/</a:t>
            </a:r>
            <a:r>
              <a:rPr lang="fr-FR" sz="1200" i="1" dirty="0" err="1" smtClean="0">
                <a:solidFill>
                  <a:schemeClr val="bg1">
                    <a:lumMod val="65000"/>
                  </a:schemeClr>
                </a:solidFill>
              </a:rPr>
              <a:t>HiLumi</a:t>
            </a:r>
            <a:r>
              <a:rPr lang="fr-FR" sz="1200" i="1" dirty="0" smtClean="0">
                <a:solidFill>
                  <a:schemeClr val="bg1">
                    <a:lumMod val="65000"/>
                  </a:schemeClr>
                </a:solidFill>
              </a:rPr>
              <a:t> Collaboration Meeting, Napa </a:t>
            </a:r>
            <a:r>
              <a:rPr lang="fr-FR" sz="1200" i="1" dirty="0" err="1" smtClean="0">
                <a:solidFill>
                  <a:schemeClr val="bg1">
                    <a:lumMod val="65000"/>
                  </a:schemeClr>
                </a:solidFill>
              </a:rPr>
              <a:t>Valley</a:t>
            </a:r>
            <a:r>
              <a:rPr lang="fr-FR" sz="1200" i="1" dirty="0" smtClean="0">
                <a:solidFill>
                  <a:schemeClr val="bg1">
                    <a:lumMod val="65000"/>
                  </a:schemeClr>
                </a:solidFill>
              </a:rPr>
              <a:t> – 24-26 April 2017</a:t>
            </a:r>
            <a:endParaRPr lang="fr-FR" sz="1200" i="1" dirty="0">
              <a:solidFill>
                <a:schemeClr val="bg1">
                  <a:lumMod val="65000"/>
                </a:schemeClr>
              </a:solidFill>
            </a:endParaRPr>
          </a:p>
        </p:txBody>
      </p:sp>
      <p:sp>
        <p:nvSpPr>
          <p:cNvPr id="31" name="TextShape 3"/>
          <p:cNvSpPr txBox="1"/>
          <p:nvPr/>
        </p:nvSpPr>
        <p:spPr>
          <a:xfrm>
            <a:off x="1485736" y="6494072"/>
            <a:ext cx="756070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
        <p:nvSpPr>
          <p:cNvPr id="32"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22</a:t>
            </a:fld>
            <a:endParaRPr lang="en-US" sz="1200" b="0" strike="noStrike" spc="-1" dirty="0">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18674846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cstate="print">
            <a:extLst>
              <a:ext uri="{28A0092B-C50C-407E-A947-70E740481C1C}">
                <a14:useLocalDpi xmlns:a14="http://schemas.microsoft.com/office/drawing/2010/main"/>
              </a:ext>
            </a:extLst>
          </a:blip>
          <a:srcRect l="-90"/>
          <a:stretch/>
        </p:blipFill>
        <p:spPr>
          <a:xfrm>
            <a:off x="427768" y="1084451"/>
            <a:ext cx="4662471" cy="2848859"/>
          </a:xfrm>
          <a:prstGeom prst="rect">
            <a:avLst/>
          </a:prstGeom>
        </p:spPr>
      </p:pic>
      <p:sp>
        <p:nvSpPr>
          <p:cNvPr id="23" name="TextBox 22"/>
          <p:cNvSpPr txBox="1"/>
          <p:nvPr/>
        </p:nvSpPr>
        <p:spPr>
          <a:xfrm>
            <a:off x="412445" y="4479553"/>
            <a:ext cx="8442463" cy="1231106"/>
          </a:xfrm>
          <a:prstGeom prst="rect">
            <a:avLst/>
          </a:prstGeom>
          <a:noFill/>
        </p:spPr>
        <p:txBody>
          <a:bodyPr wrap="square" rtlCol="0">
            <a:spAutoFit/>
          </a:bodyPr>
          <a:lstStyle/>
          <a:p>
            <a:pPr marL="342900" indent="-342900">
              <a:buClr>
                <a:schemeClr val="accent6"/>
              </a:buClr>
              <a:buSzPct val="160000"/>
              <a:buFont typeface="Wingdings" panose="05000000000000000000" pitchFamily="2" charset="2"/>
              <a:buChar char="§"/>
            </a:pPr>
            <a:r>
              <a:rPr lang="en-GB" sz="1600" dirty="0" smtClean="0">
                <a:solidFill>
                  <a:srgbClr val="5DB6D5"/>
                </a:solidFill>
              </a:rPr>
              <a:t>With cooling, </a:t>
            </a:r>
            <a:r>
              <a:rPr lang="en-GB" sz="1600" dirty="0">
                <a:solidFill>
                  <a:srgbClr val="5DB6D5"/>
                </a:solidFill>
              </a:rPr>
              <a:t>the wire temperature </a:t>
            </a:r>
            <a:r>
              <a:rPr lang="en-GB" sz="1600" dirty="0" smtClean="0">
                <a:solidFill>
                  <a:srgbClr val="5DB6D5"/>
                </a:solidFill>
              </a:rPr>
              <a:t>as simulations: stable </a:t>
            </a:r>
            <a:r>
              <a:rPr lang="en-GB" sz="1600" dirty="0">
                <a:solidFill>
                  <a:srgbClr val="5DB6D5"/>
                </a:solidFill>
              </a:rPr>
              <a:t>a few minutes after the current </a:t>
            </a:r>
            <a:r>
              <a:rPr lang="en-GB" sz="1600" dirty="0" smtClean="0">
                <a:solidFill>
                  <a:srgbClr val="5DB6D5"/>
                </a:solidFill>
              </a:rPr>
              <a:t>jump. Hottest spot at 120°C @ 350A</a:t>
            </a:r>
          </a:p>
          <a:p>
            <a:pPr marL="342900" indent="-342900">
              <a:spcBef>
                <a:spcPts val="600"/>
              </a:spcBef>
              <a:buClr>
                <a:schemeClr val="accent6"/>
              </a:buClr>
              <a:buSzPct val="160000"/>
              <a:buFont typeface="Wingdings" panose="05000000000000000000" pitchFamily="2" charset="2"/>
              <a:buChar char="§"/>
            </a:pPr>
            <a:r>
              <a:rPr lang="en-US" sz="1600" dirty="0" smtClean="0">
                <a:solidFill>
                  <a:srgbClr val="2B8FB9"/>
                </a:solidFill>
              </a:rPr>
              <a:t>Without cooling, tests at 100/200/300A: Tw &lt;200-300°C for </a:t>
            </a:r>
            <a:r>
              <a:rPr lang="en-US" sz="1600" dirty="0" err="1" smtClean="0">
                <a:solidFill>
                  <a:srgbClr val="2B8FB9"/>
                </a:solidFill>
              </a:rPr>
              <a:t>U</a:t>
            </a:r>
            <a:r>
              <a:rPr lang="en-US" sz="1600" baseline="-25000" dirty="0" err="1" smtClean="0">
                <a:solidFill>
                  <a:srgbClr val="2B8FB9"/>
                </a:solidFill>
              </a:rPr>
              <a:t>w</a:t>
            </a:r>
            <a:r>
              <a:rPr lang="en-US" sz="1600" dirty="0" smtClean="0">
                <a:solidFill>
                  <a:srgbClr val="2B8FB9"/>
                </a:solidFill>
              </a:rPr>
              <a:t> &lt; 2-3V</a:t>
            </a:r>
          </a:p>
          <a:p>
            <a:pPr marL="342900" indent="-342900">
              <a:spcBef>
                <a:spcPts val="600"/>
              </a:spcBef>
              <a:buClr>
                <a:schemeClr val="accent6"/>
              </a:buClr>
              <a:buSzPct val="160000"/>
              <a:buFont typeface="Wingdings" panose="05000000000000000000" pitchFamily="2" charset="2"/>
              <a:buChar char="§"/>
            </a:pPr>
            <a:r>
              <a:rPr lang="en-US" sz="1600" dirty="0" smtClean="0">
                <a:solidFill>
                  <a:srgbClr val="2B8FB9"/>
                </a:solidFill>
              </a:rPr>
              <a:t>Interlock set at 2.7V (note that U(350A)=2.5V)</a:t>
            </a:r>
          </a:p>
        </p:txBody>
      </p:sp>
      <p:sp>
        <p:nvSpPr>
          <p:cNvPr id="269" name="TextShape 2"/>
          <p:cNvSpPr txBox="1"/>
          <p:nvPr/>
        </p:nvSpPr>
        <p:spPr>
          <a:xfrm>
            <a:off x="8686800" y="6356520"/>
            <a:ext cx="359640" cy="359640"/>
          </a:xfrm>
          <a:prstGeom prst="rect">
            <a:avLst/>
          </a:prstGeom>
          <a:noFill/>
          <a:ln>
            <a:noFill/>
          </a:ln>
        </p:spPr>
        <p:txBody>
          <a:bodyPr lIns="0" tIns="0" rIns="0" bIns="0" anchor="b"/>
          <a:lstStyle/>
          <a:p>
            <a:pPr algn="r">
              <a:lnSpc>
                <a:spcPct val="100000"/>
              </a:lnSpc>
            </a:pPr>
            <a:fld id="{39DCBE1B-6A42-4C69-BAD0-DA73147E3060}" type="slidenum">
              <a:rPr lang="en-US" sz="1200" b="0" strike="noStrike" spc="-1">
                <a:solidFill>
                  <a:srgbClr val="64BCD9"/>
                </a:solidFill>
                <a:uFill>
                  <a:solidFill>
                    <a:srgbClr val="FFFFFF"/>
                  </a:solidFill>
                </a:uFill>
                <a:latin typeface="Arial"/>
              </a:rPr>
              <a:t>23</a:t>
            </a:fld>
            <a:endParaRPr lang="en-US" sz="1200" b="0" strike="noStrike" spc="-1" dirty="0">
              <a:solidFill>
                <a:srgbClr val="000000"/>
              </a:solidFill>
              <a:uFill>
                <a:solidFill>
                  <a:srgbClr val="FFFFFF"/>
                </a:solidFill>
              </a:uFill>
              <a:latin typeface="Times New Roman"/>
            </a:endParaRPr>
          </a:p>
        </p:txBody>
      </p:sp>
      <p:pic>
        <p:nvPicPr>
          <p:cNvPr id="21" name="Picture 20"/>
          <p:cNvPicPr>
            <a:picLocks noChangeAspect="1"/>
          </p:cNvPicPr>
          <p:nvPr/>
        </p:nvPicPr>
        <p:blipFill>
          <a:blip r:embed="rId4"/>
          <a:stretch>
            <a:fillRect/>
          </a:stretch>
        </p:blipFill>
        <p:spPr>
          <a:xfrm>
            <a:off x="1288962" y="6309320"/>
            <a:ext cx="474726" cy="468000"/>
          </a:xfrm>
          <a:prstGeom prst="rect">
            <a:avLst/>
          </a:prstGeom>
        </p:spPr>
      </p:pic>
      <p:sp>
        <p:nvSpPr>
          <p:cNvPr id="18" name="Footer Placeholder 2"/>
          <p:cNvSpPr txBox="1">
            <a:spLocks/>
          </p:cNvSpPr>
          <p:nvPr/>
        </p:nvSpPr>
        <p:spPr>
          <a:xfrm>
            <a:off x="1979712" y="6088686"/>
            <a:ext cx="6984336" cy="313010"/>
          </a:xfrm>
          <a:prstGeom prst="rect">
            <a:avLst/>
          </a:prstGeom>
        </p:spPr>
        <p:txBody>
          <a:bodyPr lIns="0" tIns="0" rIns="0" bIns="0" anchor="b"/>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i="1" dirty="0" smtClean="0">
                <a:solidFill>
                  <a:schemeClr val="bg1">
                    <a:lumMod val="65000"/>
                  </a:schemeClr>
                </a:solidFill>
              </a:rPr>
              <a:t>A. Rossi BE/BI –    6th HL-LHC Collaboration Meeting     – 14-16 November 2016</a:t>
            </a:r>
            <a:endParaRPr lang="en-GB" sz="1200" i="1" dirty="0">
              <a:solidFill>
                <a:schemeClr val="bg1">
                  <a:lumMod val="65000"/>
                </a:schemeClr>
              </a:solidFill>
            </a:endParaRPr>
          </a:p>
        </p:txBody>
      </p:sp>
      <p:sp>
        <p:nvSpPr>
          <p:cNvPr id="3" name="TextBox 2"/>
          <p:cNvSpPr txBox="1"/>
          <p:nvPr/>
        </p:nvSpPr>
        <p:spPr>
          <a:xfrm>
            <a:off x="5417799" y="1084451"/>
            <a:ext cx="492292" cy="276999"/>
          </a:xfrm>
          <a:prstGeom prst="rect">
            <a:avLst/>
          </a:prstGeom>
          <a:noFill/>
        </p:spPr>
        <p:txBody>
          <a:bodyPr wrap="none" rtlCol="0">
            <a:spAutoFit/>
          </a:bodyPr>
          <a:lstStyle/>
          <a:p>
            <a:r>
              <a:rPr lang="en-US" sz="1200" dirty="0" smtClean="0">
                <a:solidFill>
                  <a:schemeClr val="tx1">
                    <a:lumMod val="65000"/>
                    <a:lumOff val="35000"/>
                  </a:schemeClr>
                </a:solidFill>
              </a:rPr>
              <a:t>T(C)</a:t>
            </a:r>
            <a:endParaRPr lang="en-GB" sz="1200" dirty="0">
              <a:solidFill>
                <a:schemeClr val="tx1">
                  <a:lumMod val="65000"/>
                  <a:lumOff val="35000"/>
                </a:schemeClr>
              </a:solidFill>
            </a:endParaRPr>
          </a:p>
        </p:txBody>
      </p:sp>
      <p:sp>
        <p:nvSpPr>
          <p:cNvPr id="24" name="TextBox 23"/>
          <p:cNvSpPr txBox="1"/>
          <p:nvPr/>
        </p:nvSpPr>
        <p:spPr>
          <a:xfrm>
            <a:off x="6359695" y="3437607"/>
            <a:ext cx="1873783" cy="276999"/>
          </a:xfrm>
          <a:prstGeom prst="rect">
            <a:avLst/>
          </a:prstGeom>
          <a:noFill/>
        </p:spPr>
        <p:txBody>
          <a:bodyPr wrap="none" rtlCol="0">
            <a:spAutoFit/>
          </a:bodyPr>
          <a:lstStyle/>
          <a:p>
            <a:r>
              <a:rPr lang="en-US" sz="1200" dirty="0" smtClean="0">
                <a:solidFill>
                  <a:schemeClr val="tx1">
                    <a:lumMod val="65000"/>
                    <a:lumOff val="35000"/>
                  </a:schemeClr>
                </a:solidFill>
              </a:rPr>
              <a:t>Voltage across wire U(</a:t>
            </a:r>
            <a:r>
              <a:rPr lang="en-US" sz="1200" dirty="0" smtClean="0">
                <a:solidFill>
                  <a:schemeClr val="tx1">
                    <a:lumMod val="65000"/>
                    <a:lumOff val="35000"/>
                  </a:schemeClr>
                </a:solidFill>
                <a:sym typeface="Symbol" panose="05050102010706020507" pitchFamily="18" charset="2"/>
              </a:rPr>
              <a:t>V</a:t>
            </a:r>
            <a:r>
              <a:rPr lang="en-US" sz="1200" dirty="0" smtClean="0">
                <a:solidFill>
                  <a:schemeClr val="tx1">
                    <a:lumMod val="65000"/>
                    <a:lumOff val="35000"/>
                  </a:schemeClr>
                </a:solidFill>
              </a:rPr>
              <a:t>)</a:t>
            </a:r>
            <a:endParaRPr lang="en-GB" sz="1200" dirty="0">
              <a:solidFill>
                <a:schemeClr val="tx1">
                  <a:lumMod val="65000"/>
                  <a:lumOff val="35000"/>
                </a:schemeClr>
              </a:solidFill>
            </a:endParaRPr>
          </a:p>
        </p:txBody>
      </p:sp>
      <p:sp>
        <p:nvSpPr>
          <p:cNvPr id="10" name="TextBox 9"/>
          <p:cNvSpPr txBox="1"/>
          <p:nvPr/>
        </p:nvSpPr>
        <p:spPr>
          <a:xfrm>
            <a:off x="755577" y="104314"/>
            <a:ext cx="7968913" cy="523220"/>
          </a:xfrm>
          <a:prstGeom prst="rect">
            <a:avLst/>
          </a:prstGeom>
          <a:solidFill>
            <a:srgbClr val="FFFFFF"/>
          </a:solidFill>
        </p:spPr>
        <p:txBody>
          <a:bodyPr wrap="none" rtlCol="0">
            <a:spAutoFit/>
          </a:bodyPr>
          <a:lstStyle/>
          <a:p>
            <a:r>
              <a:rPr lang="en-GB" sz="2800" b="1" dirty="0" smtClean="0">
                <a:solidFill>
                  <a:srgbClr val="0093BE"/>
                </a:solidFill>
              </a:rPr>
              <a:t>Wire current and temperature without cooling</a:t>
            </a:r>
            <a:endParaRPr lang="en-GB" sz="2800" b="1" dirty="0">
              <a:solidFill>
                <a:srgbClr val="0093BE"/>
              </a:solidFill>
            </a:endParaRPr>
          </a:p>
        </p:txBody>
      </p:sp>
      <p:sp>
        <p:nvSpPr>
          <p:cNvPr id="11" name="TextShape 3"/>
          <p:cNvSpPr txBox="1"/>
          <p:nvPr/>
        </p:nvSpPr>
        <p:spPr>
          <a:xfrm>
            <a:off x="1485736" y="6494072"/>
            <a:ext cx="723875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pic>
        <p:nvPicPr>
          <p:cNvPr id="2" name="Picture 1"/>
          <p:cNvPicPr>
            <a:picLocks noChangeAspect="1"/>
          </p:cNvPicPr>
          <p:nvPr/>
        </p:nvPicPr>
        <p:blipFill>
          <a:blip r:embed="rId5"/>
          <a:stretch>
            <a:fillRect/>
          </a:stretch>
        </p:blipFill>
        <p:spPr>
          <a:xfrm>
            <a:off x="5508104" y="1361450"/>
            <a:ext cx="3346804" cy="2077960"/>
          </a:xfrm>
          <a:prstGeom prst="rect">
            <a:avLst/>
          </a:prstGeom>
        </p:spPr>
      </p:pic>
      <p:sp>
        <p:nvSpPr>
          <p:cNvPr id="15" name="TextBox 14"/>
          <p:cNvSpPr txBox="1"/>
          <p:nvPr/>
        </p:nvSpPr>
        <p:spPr>
          <a:xfrm>
            <a:off x="2051720" y="3748687"/>
            <a:ext cx="1135952" cy="276999"/>
          </a:xfrm>
          <a:prstGeom prst="rect">
            <a:avLst/>
          </a:prstGeom>
          <a:noFill/>
        </p:spPr>
        <p:txBody>
          <a:bodyPr wrap="none" rtlCol="0">
            <a:spAutoFit/>
          </a:bodyPr>
          <a:lstStyle/>
          <a:p>
            <a:r>
              <a:rPr lang="en-US" sz="1200" dirty="0" smtClean="0">
                <a:solidFill>
                  <a:schemeClr val="tx1">
                    <a:lumMod val="65000"/>
                    <a:lumOff val="35000"/>
                  </a:schemeClr>
                </a:solidFill>
              </a:rPr>
              <a:t>Time (</a:t>
            </a:r>
            <a:r>
              <a:rPr lang="en-US" sz="1200" dirty="0" err="1" smtClean="0">
                <a:solidFill>
                  <a:schemeClr val="tx1">
                    <a:lumMod val="65000"/>
                    <a:lumOff val="35000"/>
                  </a:schemeClr>
                </a:solidFill>
              </a:rPr>
              <a:t>hh:mm</a:t>
            </a:r>
            <a:r>
              <a:rPr lang="en-US" sz="1200" dirty="0" smtClean="0">
                <a:solidFill>
                  <a:schemeClr val="tx1">
                    <a:lumMod val="65000"/>
                    <a:lumOff val="35000"/>
                  </a:schemeClr>
                </a:solidFill>
              </a:rPr>
              <a:t>)</a:t>
            </a:r>
            <a:endParaRPr lang="en-GB" sz="1200" dirty="0">
              <a:solidFill>
                <a:schemeClr val="tx1">
                  <a:lumMod val="65000"/>
                  <a:lumOff val="35000"/>
                </a:schemeClr>
              </a:solidFill>
            </a:endParaRPr>
          </a:p>
        </p:txBody>
      </p:sp>
      <p:sp>
        <p:nvSpPr>
          <p:cNvPr id="16" name="TextBox 15"/>
          <p:cNvSpPr txBox="1"/>
          <p:nvPr/>
        </p:nvSpPr>
        <p:spPr>
          <a:xfrm>
            <a:off x="4423984" y="807452"/>
            <a:ext cx="492292" cy="276999"/>
          </a:xfrm>
          <a:prstGeom prst="rect">
            <a:avLst/>
          </a:prstGeom>
          <a:noFill/>
        </p:spPr>
        <p:txBody>
          <a:bodyPr wrap="none" rtlCol="0">
            <a:spAutoFit/>
          </a:bodyPr>
          <a:lstStyle/>
          <a:p>
            <a:r>
              <a:rPr lang="en-US" sz="1200" dirty="0" smtClean="0">
                <a:solidFill>
                  <a:schemeClr val="tx1">
                    <a:lumMod val="65000"/>
                    <a:lumOff val="35000"/>
                  </a:schemeClr>
                </a:solidFill>
              </a:rPr>
              <a:t>T(C)</a:t>
            </a:r>
            <a:endParaRPr lang="en-GB" sz="1200" dirty="0">
              <a:solidFill>
                <a:schemeClr val="tx1">
                  <a:lumMod val="65000"/>
                  <a:lumOff val="35000"/>
                </a:schemeClr>
              </a:solidFill>
            </a:endParaRPr>
          </a:p>
        </p:txBody>
      </p:sp>
      <p:sp>
        <p:nvSpPr>
          <p:cNvPr id="4" name="Rectangle 3"/>
          <p:cNvSpPr/>
          <p:nvPr/>
        </p:nvSpPr>
        <p:spPr>
          <a:xfrm>
            <a:off x="454149" y="873943"/>
            <a:ext cx="500458" cy="276999"/>
          </a:xfrm>
          <a:prstGeom prst="rect">
            <a:avLst/>
          </a:prstGeom>
        </p:spPr>
        <p:txBody>
          <a:bodyPr wrap="none">
            <a:spAutoFit/>
          </a:bodyPr>
          <a:lstStyle/>
          <a:p>
            <a:r>
              <a:rPr lang="en-US" sz="1200" dirty="0">
                <a:solidFill>
                  <a:schemeClr val="accent6">
                    <a:lumMod val="50000"/>
                  </a:schemeClr>
                </a:solidFill>
              </a:rPr>
              <a:t>U(</a:t>
            </a:r>
            <a:r>
              <a:rPr lang="en-US" sz="1200" dirty="0">
                <a:solidFill>
                  <a:schemeClr val="accent6">
                    <a:lumMod val="50000"/>
                  </a:schemeClr>
                </a:solidFill>
                <a:sym typeface="Symbol" panose="05050102010706020507" pitchFamily="18" charset="2"/>
              </a:rPr>
              <a:t>V</a:t>
            </a:r>
            <a:r>
              <a:rPr lang="en-US" sz="1200" dirty="0">
                <a:solidFill>
                  <a:schemeClr val="accent6">
                    <a:lumMod val="50000"/>
                  </a:schemeClr>
                </a:solidFill>
              </a:rPr>
              <a:t>)</a:t>
            </a:r>
            <a:endParaRPr lang="en-GB" sz="1200" dirty="0">
              <a:solidFill>
                <a:schemeClr val="accent6">
                  <a:lumMod val="50000"/>
                </a:schemeClr>
              </a:solidFill>
            </a:endParaRPr>
          </a:p>
        </p:txBody>
      </p:sp>
    </p:spTree>
    <p:extLst>
      <p:ext uri="{BB962C8B-B14F-4D97-AF65-F5344CB8AC3E}">
        <p14:creationId xmlns:p14="http://schemas.microsoft.com/office/powerpoint/2010/main" val="301407295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4C1832A-22AE-4E6A-8CF8-84A6060A5911}" type="slidenum">
              <a:rPr lang="en-US" sz="1200" b="0" strike="noStrike" spc="-1">
                <a:solidFill>
                  <a:srgbClr val="64BCD9"/>
                </a:solidFill>
                <a:uFill>
                  <a:solidFill>
                    <a:srgbClr val="FFFFFF"/>
                  </a:solidFill>
                </a:uFill>
                <a:latin typeface="Arial"/>
              </a:rPr>
              <a:t>3</a:t>
            </a:fld>
            <a:endParaRPr lang="en-US" sz="1200" b="0" strike="noStrike" spc="-1" dirty="0">
              <a:solidFill>
                <a:srgbClr val="000000"/>
              </a:solidFill>
              <a:uFill>
                <a:solidFill>
                  <a:srgbClr val="FFFFFF"/>
                </a:solidFill>
              </a:uFill>
              <a:latin typeface="Times New Roman"/>
            </a:endParaRPr>
          </a:p>
        </p:txBody>
      </p:sp>
      <p:sp>
        <p:nvSpPr>
          <p:cNvPr id="298"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000" b="1" spc="-1" dirty="0" smtClean="0">
                <a:solidFill>
                  <a:srgbClr val="0093BE"/>
                </a:solidFill>
                <a:uFill>
                  <a:solidFill>
                    <a:srgbClr val="FFFFFF"/>
                  </a:solidFill>
                </a:uFill>
                <a:latin typeface="Arial"/>
              </a:rPr>
              <a:t>This meeting</a:t>
            </a:r>
            <a:endParaRPr lang="en-US" sz="4000" b="0" strike="noStrike" spc="-1" dirty="0">
              <a:solidFill>
                <a:srgbClr val="000000"/>
              </a:solidFill>
              <a:uFill>
                <a:solidFill>
                  <a:srgbClr val="FFFFFF"/>
                </a:solidFill>
              </a:uFill>
              <a:latin typeface="Arial"/>
            </a:endParaRPr>
          </a:p>
        </p:txBody>
      </p:sp>
      <p:sp>
        <p:nvSpPr>
          <p:cNvPr id="299" name="CustomShape 3"/>
          <p:cNvSpPr/>
          <p:nvPr/>
        </p:nvSpPr>
        <p:spPr>
          <a:xfrm>
            <a:off x="467544" y="908720"/>
            <a:ext cx="8676456" cy="5184576"/>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fontScale="92500" lnSpcReduction="10000"/>
          </a:bodyPr>
          <a:lstStyle/>
          <a:p>
            <a:pPr marL="360">
              <a:spcBef>
                <a:spcPts val="400"/>
              </a:spcBef>
              <a:buClr>
                <a:srgbClr val="FB963C"/>
              </a:buClr>
              <a:buSzPct val="160000"/>
            </a:pPr>
            <a:r>
              <a:rPr lang="en-US" sz="2600" b="1" spc="-1" dirty="0" smtClean="0">
                <a:solidFill>
                  <a:srgbClr val="5DB6D5"/>
                </a:solidFill>
                <a:uFill>
                  <a:solidFill>
                    <a:srgbClr val="FFFFFF"/>
                  </a:solidFill>
                </a:uFill>
              </a:rPr>
              <a:t>LHC</a:t>
            </a:r>
          </a:p>
          <a:p>
            <a:pPr marL="343080" indent="-342720">
              <a:spcBef>
                <a:spcPts val="400"/>
              </a:spcBef>
              <a:buClr>
                <a:srgbClr val="FB963C"/>
              </a:buClr>
              <a:buSzPct val="160000"/>
              <a:buFont typeface="Wingdings" charset="2"/>
              <a:buChar char=""/>
            </a:pPr>
            <a:r>
              <a:rPr lang="en-US" sz="2400" spc="-1" dirty="0" smtClean="0">
                <a:solidFill>
                  <a:srgbClr val="5A5A5A"/>
                </a:solidFill>
                <a:uFill>
                  <a:solidFill>
                    <a:srgbClr val="FFFFFF"/>
                  </a:solidFill>
                </a:uFill>
              </a:rPr>
              <a:t>Adriana Rossi : </a:t>
            </a:r>
            <a:r>
              <a:rPr lang="en-US" sz="2400" spc="-1" dirty="0" smtClean="0">
                <a:solidFill>
                  <a:srgbClr val="5DB6D5"/>
                </a:solidFill>
                <a:uFill>
                  <a:solidFill>
                    <a:srgbClr val="FFFFFF"/>
                  </a:solidFill>
                </a:uFill>
              </a:rPr>
              <a:t>Motivations and present wire demonstrator </a:t>
            </a:r>
          </a:p>
          <a:p>
            <a:pPr marL="343080" indent="-342720">
              <a:spcBef>
                <a:spcPts val="400"/>
              </a:spcBef>
              <a:buClr>
                <a:srgbClr val="FB963C"/>
              </a:buClr>
              <a:buSzPct val="160000"/>
              <a:buFont typeface="Wingdings" charset="2"/>
              <a:buChar char=""/>
            </a:pPr>
            <a:r>
              <a:rPr lang="en-US" sz="2400" spc="-1" dirty="0" smtClean="0">
                <a:solidFill>
                  <a:srgbClr val="5A5A5A"/>
                </a:solidFill>
                <a:uFill>
                  <a:solidFill>
                    <a:srgbClr val="FFFFFF"/>
                  </a:solidFill>
                </a:uFill>
              </a:rPr>
              <a:t>Guido </a:t>
            </a:r>
            <a:r>
              <a:rPr lang="en-US" sz="2400" spc="-1" dirty="0" err="1" smtClean="0">
                <a:solidFill>
                  <a:srgbClr val="5A5A5A"/>
                </a:solidFill>
                <a:uFill>
                  <a:solidFill>
                    <a:srgbClr val="FFFFFF"/>
                  </a:solidFill>
                </a:uFill>
              </a:rPr>
              <a:t>Sterbini</a:t>
            </a:r>
            <a:r>
              <a:rPr lang="en-US" sz="2400" spc="-1" dirty="0" smtClean="0">
                <a:solidFill>
                  <a:srgbClr val="5A5A5A"/>
                </a:solidFill>
                <a:uFill>
                  <a:solidFill>
                    <a:srgbClr val="FFFFFF"/>
                  </a:solidFill>
                </a:uFill>
              </a:rPr>
              <a:t> : </a:t>
            </a:r>
            <a:r>
              <a:rPr lang="en-US" sz="2400" spc="-1" dirty="0" smtClean="0">
                <a:solidFill>
                  <a:srgbClr val="5DB6D5"/>
                </a:solidFill>
                <a:uFill>
                  <a:solidFill>
                    <a:srgbClr val="FFFFFF"/>
                  </a:solidFill>
                </a:uFill>
              </a:rPr>
              <a:t>MD </a:t>
            </a:r>
            <a:r>
              <a:rPr lang="en-US" sz="2400" spc="-1" dirty="0">
                <a:solidFill>
                  <a:srgbClr val="5DB6D5"/>
                </a:solidFill>
                <a:uFill>
                  <a:solidFill>
                    <a:srgbClr val="FFFFFF"/>
                  </a:solidFill>
                </a:uFill>
              </a:rPr>
              <a:t>results during LHC </a:t>
            </a:r>
            <a:r>
              <a:rPr lang="en-US" sz="2400" spc="-1" dirty="0" smtClean="0">
                <a:solidFill>
                  <a:srgbClr val="5DB6D5"/>
                </a:solidFill>
                <a:uFill>
                  <a:solidFill>
                    <a:srgbClr val="FFFFFF"/>
                  </a:solidFill>
                </a:uFill>
              </a:rPr>
              <a:t>Run II </a:t>
            </a:r>
            <a:r>
              <a:rPr lang="en-US" sz="2400" spc="-1" dirty="0">
                <a:solidFill>
                  <a:srgbClr val="5DB6D5"/>
                </a:solidFill>
                <a:uFill>
                  <a:solidFill>
                    <a:srgbClr val="FFFFFF"/>
                  </a:solidFill>
                </a:uFill>
              </a:rPr>
              <a:t>and plans for </a:t>
            </a:r>
            <a:r>
              <a:rPr lang="en-US" sz="2400" spc="-1" dirty="0" smtClean="0">
                <a:solidFill>
                  <a:srgbClr val="5DB6D5"/>
                </a:solidFill>
                <a:uFill>
                  <a:solidFill>
                    <a:srgbClr val="FFFFFF"/>
                  </a:solidFill>
                </a:uFill>
              </a:rPr>
              <a:t>Run III</a:t>
            </a:r>
            <a:endParaRPr lang="en-US" sz="2400" spc="-1" dirty="0">
              <a:solidFill>
                <a:srgbClr val="5DB6D5"/>
              </a:solidFill>
              <a:uFill>
                <a:solidFill>
                  <a:srgbClr val="FFFFFF"/>
                </a:solidFill>
              </a:uFill>
            </a:endParaRPr>
          </a:p>
          <a:p>
            <a:pPr marL="343080" indent="-342720">
              <a:spcBef>
                <a:spcPts val="400"/>
              </a:spcBef>
              <a:buClr>
                <a:srgbClr val="FB963C"/>
              </a:buClr>
              <a:buSzPct val="160000"/>
              <a:buFont typeface="Wingdings" charset="2"/>
              <a:buChar char=""/>
            </a:pPr>
            <a:r>
              <a:rPr lang="en-US" sz="2400" spc="-1" dirty="0" smtClean="0">
                <a:solidFill>
                  <a:srgbClr val="5A5A5A"/>
                </a:solidFill>
                <a:uFill>
                  <a:solidFill>
                    <a:srgbClr val="FFFFFF"/>
                  </a:solidFill>
                </a:uFill>
              </a:rPr>
              <a:t>Axel Poyet : </a:t>
            </a:r>
            <a:r>
              <a:rPr lang="en-US" sz="2400" spc="-1" dirty="0" smtClean="0">
                <a:solidFill>
                  <a:srgbClr val="5DB6D5"/>
                </a:solidFill>
                <a:uFill>
                  <a:solidFill>
                    <a:srgbClr val="FFFFFF"/>
                  </a:solidFill>
                </a:uFill>
              </a:rPr>
              <a:t>Modelling </a:t>
            </a:r>
            <a:r>
              <a:rPr lang="en-US" sz="2400" spc="-1" dirty="0">
                <a:solidFill>
                  <a:srgbClr val="5DB6D5"/>
                </a:solidFill>
                <a:uFill>
                  <a:solidFill>
                    <a:srgbClr val="FFFFFF"/>
                  </a:solidFill>
                </a:uFill>
              </a:rPr>
              <a:t>of MD results and effect of </a:t>
            </a:r>
            <a:r>
              <a:rPr lang="en-US" sz="2400" spc="-1" dirty="0" smtClean="0">
                <a:solidFill>
                  <a:srgbClr val="5DB6D5"/>
                </a:solidFill>
                <a:uFill>
                  <a:solidFill>
                    <a:srgbClr val="FFFFFF"/>
                  </a:solidFill>
                </a:uFill>
              </a:rPr>
              <a:t>crossing </a:t>
            </a:r>
            <a:r>
              <a:rPr lang="en-US" sz="2400" spc="-1" dirty="0">
                <a:solidFill>
                  <a:srgbClr val="5DB6D5"/>
                </a:solidFill>
                <a:uFill>
                  <a:solidFill>
                    <a:srgbClr val="FFFFFF"/>
                  </a:solidFill>
                </a:uFill>
              </a:rPr>
              <a:t>angles </a:t>
            </a:r>
            <a:endParaRPr lang="en-US" sz="2400" spc="-1" dirty="0" smtClean="0">
              <a:solidFill>
                <a:srgbClr val="5DB6D5"/>
              </a:solidFill>
              <a:uFill>
                <a:solidFill>
                  <a:srgbClr val="FFFFFF"/>
                </a:solidFill>
              </a:uFill>
            </a:endParaRPr>
          </a:p>
          <a:p>
            <a:pPr marL="360">
              <a:spcBef>
                <a:spcPts val="400"/>
              </a:spcBef>
              <a:buClr>
                <a:srgbClr val="FB963C"/>
              </a:buClr>
              <a:buSzPct val="160000"/>
            </a:pPr>
            <a:endParaRPr lang="en-US" sz="2600" spc="-1" dirty="0" smtClean="0">
              <a:solidFill>
                <a:srgbClr val="5DB6D5"/>
              </a:solidFill>
              <a:uFill>
                <a:solidFill>
                  <a:srgbClr val="FFFFFF"/>
                </a:solidFill>
              </a:uFill>
            </a:endParaRPr>
          </a:p>
          <a:p>
            <a:pPr marL="360">
              <a:spcBef>
                <a:spcPts val="400"/>
              </a:spcBef>
              <a:buClr>
                <a:srgbClr val="FB963C"/>
              </a:buClr>
              <a:buSzPct val="160000"/>
            </a:pPr>
            <a:r>
              <a:rPr lang="en-US" sz="2600" b="1" spc="-1" dirty="0" smtClean="0">
                <a:solidFill>
                  <a:srgbClr val="37A1C7"/>
                </a:solidFill>
                <a:uFill>
                  <a:solidFill>
                    <a:srgbClr val="FFFFFF"/>
                  </a:solidFill>
                </a:uFill>
              </a:rPr>
              <a:t>HL-LHC</a:t>
            </a:r>
          </a:p>
          <a:p>
            <a:pPr marL="343080" indent="-342720">
              <a:spcBef>
                <a:spcPts val="400"/>
              </a:spcBef>
              <a:buClr>
                <a:srgbClr val="FB963C"/>
              </a:buClr>
              <a:buSzPct val="160000"/>
              <a:buFont typeface="Wingdings" charset="2"/>
              <a:buChar char=""/>
            </a:pPr>
            <a:r>
              <a:rPr lang="en-US" sz="2400" spc="-1" dirty="0" smtClean="0">
                <a:solidFill>
                  <a:srgbClr val="5A5A5A"/>
                </a:solidFill>
                <a:uFill>
                  <a:solidFill>
                    <a:srgbClr val="FFFFFF"/>
                  </a:solidFill>
                </a:uFill>
              </a:rPr>
              <a:t>Kyriacos Skoufaris : </a:t>
            </a:r>
            <a:r>
              <a:rPr lang="en-US" sz="2400" spc="-1" dirty="0" smtClean="0">
                <a:solidFill>
                  <a:srgbClr val="37A1C7"/>
                </a:solidFill>
                <a:uFill>
                  <a:solidFill>
                    <a:srgbClr val="FFFFFF"/>
                  </a:solidFill>
                </a:uFill>
              </a:rPr>
              <a:t>Simulations </a:t>
            </a:r>
            <a:r>
              <a:rPr lang="en-US" sz="2400" spc="-1" dirty="0">
                <a:solidFill>
                  <a:srgbClr val="37A1C7"/>
                </a:solidFill>
                <a:uFill>
                  <a:solidFill>
                    <a:srgbClr val="FFFFFF"/>
                  </a:solidFill>
                </a:uFill>
              </a:rPr>
              <a:t>for HL-LHC configuration</a:t>
            </a:r>
            <a:r>
              <a:rPr lang="en-US" sz="2400" spc="-1" dirty="0">
                <a:solidFill>
                  <a:srgbClr val="5DB6D5"/>
                </a:solidFill>
                <a:uFill>
                  <a:solidFill>
                    <a:srgbClr val="FFFFFF"/>
                  </a:solidFill>
                </a:uFill>
              </a:rPr>
              <a:t> </a:t>
            </a:r>
            <a:endParaRPr lang="en-US" sz="2400" spc="-1" dirty="0" smtClean="0">
              <a:solidFill>
                <a:srgbClr val="5DB6D5"/>
              </a:solidFill>
              <a:uFill>
                <a:solidFill>
                  <a:srgbClr val="FFFFFF"/>
                </a:solidFill>
              </a:uFill>
            </a:endParaRPr>
          </a:p>
          <a:p>
            <a:pPr marL="343080" indent="-342720">
              <a:spcBef>
                <a:spcPts val="400"/>
              </a:spcBef>
              <a:buClr>
                <a:srgbClr val="FB963C"/>
              </a:buClr>
              <a:buSzPct val="160000"/>
              <a:buFont typeface="Wingdings" charset="2"/>
              <a:buChar char=""/>
            </a:pPr>
            <a:r>
              <a:rPr lang="en-US" sz="2400" spc="-1" dirty="0" smtClean="0">
                <a:solidFill>
                  <a:srgbClr val="5A5A5A"/>
                </a:solidFill>
                <a:uFill>
                  <a:solidFill>
                    <a:srgbClr val="FFFFFF"/>
                  </a:solidFill>
                </a:uFill>
              </a:rPr>
              <a:t>Dobrin Kaltchev : </a:t>
            </a:r>
            <a:r>
              <a:rPr lang="en-US" sz="2400" spc="-1" dirty="0" smtClean="0">
                <a:solidFill>
                  <a:srgbClr val="37A1C7"/>
                </a:solidFill>
                <a:uFill>
                  <a:solidFill>
                    <a:srgbClr val="FFFFFF"/>
                  </a:solidFill>
                </a:uFill>
              </a:rPr>
              <a:t>Correction </a:t>
            </a:r>
            <a:r>
              <a:rPr lang="en-US" sz="2400" spc="-1" dirty="0">
                <a:solidFill>
                  <a:srgbClr val="37A1C7"/>
                </a:solidFill>
                <a:uFill>
                  <a:solidFill>
                    <a:srgbClr val="FFFFFF"/>
                  </a:solidFill>
                </a:uFill>
              </a:rPr>
              <a:t>of resonant driving terms with </a:t>
            </a:r>
            <a:r>
              <a:rPr lang="en-US" sz="2400" spc="-1" dirty="0" smtClean="0">
                <a:solidFill>
                  <a:srgbClr val="37A1C7"/>
                </a:solidFill>
                <a:uFill>
                  <a:solidFill>
                    <a:srgbClr val="FFFFFF"/>
                  </a:solidFill>
                </a:uFill>
              </a:rPr>
              <a:t>wires</a:t>
            </a:r>
          </a:p>
          <a:p>
            <a:pPr marL="343080" indent="-342720">
              <a:spcBef>
                <a:spcPts val="400"/>
              </a:spcBef>
              <a:buClr>
                <a:srgbClr val="FB963C"/>
              </a:buClr>
              <a:buSzPct val="160000"/>
              <a:buFont typeface="Wingdings" charset="2"/>
              <a:buChar char=""/>
            </a:pPr>
            <a:r>
              <a:rPr lang="en-US" sz="2400" spc="-1" dirty="0" err="1" smtClean="0">
                <a:solidFill>
                  <a:srgbClr val="5A5A5A"/>
                </a:solidFill>
                <a:uFill>
                  <a:solidFill>
                    <a:srgbClr val="FFFFFF"/>
                  </a:solidFill>
                </a:uFill>
              </a:rPr>
              <a:t>Yannis</a:t>
            </a:r>
            <a:r>
              <a:rPr lang="en-US" sz="2400" spc="-1" dirty="0" smtClean="0">
                <a:solidFill>
                  <a:srgbClr val="5A5A5A"/>
                </a:solidFill>
                <a:uFill>
                  <a:solidFill>
                    <a:srgbClr val="FFFFFF"/>
                  </a:solidFill>
                </a:uFill>
              </a:rPr>
              <a:t> </a:t>
            </a:r>
            <a:r>
              <a:rPr lang="en-US" sz="2400" spc="-1" dirty="0" err="1" smtClean="0">
                <a:solidFill>
                  <a:srgbClr val="5A5A5A"/>
                </a:solidFill>
                <a:uFill>
                  <a:solidFill>
                    <a:srgbClr val="FFFFFF"/>
                  </a:solidFill>
                </a:uFill>
              </a:rPr>
              <a:t>Papaphilippou</a:t>
            </a:r>
            <a:r>
              <a:rPr lang="en-US" sz="2400" spc="-1" dirty="0" smtClean="0">
                <a:solidFill>
                  <a:srgbClr val="5A5A5A"/>
                </a:solidFill>
                <a:uFill>
                  <a:solidFill>
                    <a:srgbClr val="FFFFFF"/>
                  </a:solidFill>
                </a:uFill>
              </a:rPr>
              <a:t> : </a:t>
            </a:r>
            <a:r>
              <a:rPr lang="en-US" sz="2400" spc="-1" dirty="0">
                <a:solidFill>
                  <a:srgbClr val="37A1C7"/>
                </a:solidFill>
                <a:uFill>
                  <a:solidFill>
                    <a:srgbClr val="FFFFFF"/>
                  </a:solidFill>
                </a:uFill>
              </a:rPr>
              <a:t>Scenarios and timeline for wire </a:t>
            </a:r>
            <a:r>
              <a:rPr lang="en-US" sz="2400" spc="-1" dirty="0" smtClean="0">
                <a:solidFill>
                  <a:srgbClr val="37A1C7"/>
                </a:solidFill>
                <a:uFill>
                  <a:solidFill>
                    <a:srgbClr val="FFFFFF"/>
                  </a:solidFill>
                </a:uFill>
              </a:rPr>
              <a:t/>
            </a:r>
            <a:br>
              <a:rPr lang="en-US" sz="2400" spc="-1" dirty="0" smtClean="0">
                <a:solidFill>
                  <a:srgbClr val="37A1C7"/>
                </a:solidFill>
                <a:uFill>
                  <a:solidFill>
                    <a:srgbClr val="FFFFFF"/>
                  </a:solidFill>
                </a:uFill>
              </a:rPr>
            </a:br>
            <a:r>
              <a:rPr lang="en-US" sz="2400" spc="-1" dirty="0" smtClean="0">
                <a:solidFill>
                  <a:srgbClr val="37A1C7"/>
                </a:solidFill>
                <a:uFill>
                  <a:solidFill>
                    <a:srgbClr val="FFFFFF"/>
                  </a:solidFill>
                </a:uFill>
              </a:rPr>
              <a:t>                        compensation at the </a:t>
            </a:r>
            <a:r>
              <a:rPr lang="en-US" sz="2400" spc="-1" dirty="0">
                <a:solidFill>
                  <a:srgbClr val="37A1C7"/>
                </a:solidFill>
                <a:uFill>
                  <a:solidFill>
                    <a:srgbClr val="FFFFFF"/>
                  </a:solidFill>
                </a:uFill>
              </a:rPr>
              <a:t>HL-LHC</a:t>
            </a:r>
          </a:p>
          <a:p>
            <a:pPr marL="343080" indent="-342720">
              <a:spcBef>
                <a:spcPts val="400"/>
              </a:spcBef>
              <a:buClr>
                <a:srgbClr val="FB963C"/>
              </a:buClr>
              <a:buSzPct val="160000"/>
              <a:buFont typeface="Wingdings" charset="2"/>
              <a:buChar char=""/>
            </a:pPr>
            <a:r>
              <a:rPr lang="en-US" sz="2400" spc="-1" dirty="0" smtClean="0">
                <a:solidFill>
                  <a:srgbClr val="5A5A5A"/>
                </a:solidFill>
                <a:uFill>
                  <a:solidFill>
                    <a:srgbClr val="FFFFFF"/>
                  </a:solidFill>
                </a:uFill>
              </a:rPr>
              <a:t>Alessandro Bertarelli : </a:t>
            </a:r>
            <a:r>
              <a:rPr lang="en-US" sz="2400" spc="-1" dirty="0" smtClean="0">
                <a:solidFill>
                  <a:srgbClr val="2A8DB4"/>
                </a:solidFill>
                <a:uFill>
                  <a:solidFill>
                    <a:srgbClr val="FFFFFF"/>
                  </a:solidFill>
                </a:uFill>
              </a:rPr>
              <a:t>Wire HW design for HL-LHC</a:t>
            </a:r>
          </a:p>
          <a:p>
            <a:pPr marL="343080" indent="-342720">
              <a:spcBef>
                <a:spcPts val="400"/>
              </a:spcBef>
              <a:buClr>
                <a:srgbClr val="FB963C"/>
              </a:buClr>
              <a:buSzPct val="160000"/>
              <a:buFont typeface="Wingdings" charset="2"/>
              <a:buChar char=""/>
            </a:pPr>
            <a:endParaRPr lang="en-US" sz="2400" spc="-1" dirty="0" smtClean="0">
              <a:solidFill>
                <a:srgbClr val="0B578C"/>
              </a:solidFill>
              <a:uFill>
                <a:solidFill>
                  <a:srgbClr val="FFFFFF"/>
                </a:solidFill>
              </a:uFill>
            </a:endParaRPr>
          </a:p>
          <a:p>
            <a:pPr marL="343080" indent="-342720">
              <a:spcBef>
                <a:spcPts val="400"/>
              </a:spcBef>
              <a:buClr>
                <a:srgbClr val="FB963C"/>
              </a:buClr>
              <a:buSzPct val="160000"/>
              <a:buFont typeface="Wingdings" charset="2"/>
              <a:buChar char=""/>
            </a:pPr>
            <a:r>
              <a:rPr lang="en-US" sz="2400" spc="-1" dirty="0" smtClean="0">
                <a:solidFill>
                  <a:srgbClr val="5A5A5A"/>
                </a:solidFill>
                <a:uFill>
                  <a:solidFill>
                    <a:srgbClr val="FFFFFF"/>
                  </a:solidFill>
                </a:uFill>
              </a:rPr>
              <a:t>Oliver Kester: </a:t>
            </a:r>
            <a:r>
              <a:rPr lang="en-US" sz="2400" spc="-1" dirty="0" smtClean="0">
                <a:solidFill>
                  <a:srgbClr val="00699B"/>
                </a:solidFill>
                <a:uFill>
                  <a:solidFill>
                    <a:srgbClr val="FFFFFF"/>
                  </a:solidFill>
                </a:uFill>
              </a:rPr>
              <a:t>TRIUMF </a:t>
            </a:r>
            <a:r>
              <a:rPr lang="en-US" sz="2400" spc="-1" dirty="0">
                <a:solidFill>
                  <a:srgbClr val="00699B"/>
                </a:solidFill>
                <a:uFill>
                  <a:solidFill>
                    <a:srgbClr val="FFFFFF"/>
                  </a:solidFill>
                </a:uFill>
              </a:rPr>
              <a:t>contribution to the BBLR Compensation </a:t>
            </a:r>
            <a:r>
              <a:rPr lang="en-US" sz="2400" spc="-1" dirty="0" smtClean="0">
                <a:solidFill>
                  <a:srgbClr val="00699B"/>
                </a:solidFill>
                <a:uFill>
                  <a:solidFill>
                    <a:srgbClr val="FFFFFF"/>
                  </a:solidFill>
                </a:uFill>
              </a:rPr>
              <a:t/>
            </a:r>
            <a:br>
              <a:rPr lang="en-US" sz="2400" spc="-1" dirty="0" smtClean="0">
                <a:solidFill>
                  <a:srgbClr val="00699B"/>
                </a:solidFill>
                <a:uFill>
                  <a:solidFill>
                    <a:srgbClr val="FFFFFF"/>
                  </a:solidFill>
                </a:uFill>
              </a:rPr>
            </a:br>
            <a:r>
              <a:rPr lang="en-US" sz="2400" spc="-1" dirty="0" smtClean="0">
                <a:solidFill>
                  <a:srgbClr val="00699B"/>
                </a:solidFill>
                <a:uFill>
                  <a:solidFill>
                    <a:srgbClr val="FFFFFF"/>
                  </a:solidFill>
                </a:uFill>
              </a:rPr>
              <a:t>                       Project </a:t>
            </a:r>
            <a:r>
              <a:rPr lang="en-US" sz="2400" spc="-1" dirty="0">
                <a:solidFill>
                  <a:srgbClr val="00699B"/>
                </a:solidFill>
                <a:uFill>
                  <a:solidFill>
                    <a:srgbClr val="FFFFFF"/>
                  </a:solidFill>
                </a:uFill>
              </a:rPr>
              <a:t>for </a:t>
            </a:r>
            <a:r>
              <a:rPr lang="en-US" sz="2400" spc="-1" dirty="0" smtClean="0">
                <a:solidFill>
                  <a:srgbClr val="00699B"/>
                </a:solidFill>
                <a:uFill>
                  <a:solidFill>
                    <a:srgbClr val="FFFFFF"/>
                  </a:solidFill>
                </a:uFill>
              </a:rPr>
              <a:t>HL-LHC</a:t>
            </a:r>
            <a:endParaRPr lang="en-US" sz="2400" spc="-1" dirty="0">
              <a:solidFill>
                <a:srgbClr val="00699B"/>
              </a:solidFill>
              <a:uFill>
                <a:solidFill>
                  <a:srgbClr val="FFFFFF"/>
                </a:solidFill>
              </a:uFill>
            </a:endParaRPr>
          </a:p>
        </p:txBody>
      </p:sp>
      <p:sp>
        <p:nvSpPr>
          <p:cNvPr id="5" name="TextShape 3"/>
          <p:cNvSpPr txBox="1"/>
          <p:nvPr/>
        </p:nvSpPr>
        <p:spPr>
          <a:xfrm>
            <a:off x="1485736" y="6494072"/>
            <a:ext cx="756070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Tree>
    <p:extLst>
      <p:ext uri="{BB962C8B-B14F-4D97-AF65-F5344CB8AC3E}">
        <p14:creationId xmlns:p14="http://schemas.microsoft.com/office/powerpoint/2010/main" val="15112996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9">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9">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9">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4C1832A-22AE-4E6A-8CF8-84A6060A5911}" type="slidenum">
              <a:rPr lang="en-US" sz="1200" b="0" strike="noStrike" spc="-1">
                <a:solidFill>
                  <a:srgbClr val="64BCD9"/>
                </a:solidFill>
                <a:uFill>
                  <a:solidFill>
                    <a:srgbClr val="FFFFFF"/>
                  </a:solidFill>
                </a:uFill>
                <a:latin typeface="Arial"/>
              </a:rPr>
              <a:t>4</a:t>
            </a:fld>
            <a:endParaRPr lang="en-US" sz="1200" b="0" strike="noStrike" spc="-1" dirty="0">
              <a:solidFill>
                <a:srgbClr val="000000"/>
              </a:solidFill>
              <a:uFill>
                <a:solidFill>
                  <a:srgbClr val="FFFFFF"/>
                </a:solidFill>
              </a:uFill>
              <a:latin typeface="Times New Roman"/>
            </a:endParaRPr>
          </a:p>
        </p:txBody>
      </p:sp>
      <p:sp>
        <p:nvSpPr>
          <p:cNvPr id="298"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000" b="1" spc="-1" dirty="0" smtClean="0">
                <a:solidFill>
                  <a:srgbClr val="0093BE"/>
                </a:solidFill>
                <a:uFill>
                  <a:solidFill>
                    <a:srgbClr val="FFFFFF"/>
                  </a:solidFill>
                </a:uFill>
                <a:latin typeface="Arial"/>
              </a:rPr>
              <a:t>Outline</a:t>
            </a:r>
            <a:endParaRPr lang="en-US" sz="4000" b="0" strike="noStrike" spc="-1" dirty="0">
              <a:solidFill>
                <a:srgbClr val="000000"/>
              </a:solidFill>
              <a:uFill>
                <a:solidFill>
                  <a:srgbClr val="FFFFFF"/>
                </a:solidFill>
              </a:uFill>
              <a:latin typeface="Arial"/>
            </a:endParaRPr>
          </a:p>
        </p:txBody>
      </p:sp>
      <p:sp>
        <p:nvSpPr>
          <p:cNvPr id="299" name="CustomShape 3"/>
          <p:cNvSpPr/>
          <p:nvPr/>
        </p:nvSpPr>
        <p:spPr>
          <a:xfrm>
            <a:off x="467544" y="908720"/>
            <a:ext cx="8676456" cy="5184576"/>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60">
              <a:spcBef>
                <a:spcPts val="400"/>
              </a:spcBef>
              <a:buClr>
                <a:srgbClr val="FB963C"/>
              </a:buClr>
              <a:buSzPct val="160000"/>
            </a:pPr>
            <a:endParaRPr lang="en-US" sz="2600" b="1" spc="-1" dirty="0" smtClean="0">
              <a:solidFill>
                <a:srgbClr val="5DB6D5"/>
              </a:solidFill>
              <a:uFill>
                <a:solidFill>
                  <a:srgbClr val="FFFFFF"/>
                </a:solidFill>
              </a:uFill>
            </a:endParaRPr>
          </a:p>
          <a:p>
            <a:pPr marL="343080" indent="-342720">
              <a:spcBef>
                <a:spcPts val="400"/>
              </a:spcBef>
              <a:buClr>
                <a:srgbClr val="FB963C"/>
              </a:buClr>
              <a:buSzPct val="160000"/>
              <a:buFont typeface="Wingdings" charset="2"/>
              <a:buChar char=""/>
            </a:pPr>
            <a:r>
              <a:rPr lang="en-US" sz="2400" spc="-1" dirty="0" smtClean="0">
                <a:solidFill>
                  <a:srgbClr val="5DB6D5"/>
                </a:solidFill>
                <a:uFill>
                  <a:solidFill>
                    <a:srgbClr val="FFFFFF"/>
                  </a:solidFill>
                </a:uFill>
              </a:rPr>
              <a:t>Brief introduction to BBLR compensation with wire </a:t>
            </a:r>
          </a:p>
          <a:p>
            <a:pPr marL="343080" indent="-342720">
              <a:spcBef>
                <a:spcPts val="400"/>
              </a:spcBef>
              <a:buClr>
                <a:srgbClr val="FB963C"/>
              </a:buClr>
              <a:buSzPct val="160000"/>
              <a:buFont typeface="Wingdings" charset="2"/>
              <a:buChar char=""/>
            </a:pPr>
            <a:r>
              <a:rPr lang="en-US" sz="2400" spc="-1" dirty="0" smtClean="0">
                <a:solidFill>
                  <a:srgbClr val="37A1C7"/>
                </a:solidFill>
                <a:uFill>
                  <a:solidFill>
                    <a:srgbClr val="FFFFFF"/>
                  </a:solidFill>
                </a:uFill>
              </a:rPr>
              <a:t>Recall the demonstrator HW: wire in-jaw collimator</a:t>
            </a:r>
            <a:r>
              <a:rPr lang="en-US" sz="2400" spc="-1" dirty="0" smtClean="0">
                <a:solidFill>
                  <a:srgbClr val="5DB6D5"/>
                </a:solidFill>
                <a:uFill>
                  <a:solidFill>
                    <a:srgbClr val="FFFFFF"/>
                  </a:solidFill>
                </a:uFill>
              </a:rPr>
              <a:t> </a:t>
            </a:r>
          </a:p>
          <a:p>
            <a:pPr marL="343080" indent="-342720">
              <a:spcBef>
                <a:spcPts val="400"/>
              </a:spcBef>
              <a:buClr>
                <a:srgbClr val="FB963C"/>
              </a:buClr>
              <a:buSzPct val="160000"/>
              <a:buFont typeface="Wingdings" charset="2"/>
              <a:buChar char=""/>
            </a:pPr>
            <a:r>
              <a:rPr lang="en-US" sz="2400" spc="-1" dirty="0" smtClean="0">
                <a:solidFill>
                  <a:srgbClr val="2A8DB4"/>
                </a:solidFill>
                <a:uFill>
                  <a:solidFill>
                    <a:srgbClr val="FFFFFF"/>
                  </a:solidFill>
                </a:uFill>
              </a:rPr>
              <a:t>Installation phases of the demonstrators in LHC</a:t>
            </a:r>
          </a:p>
          <a:p>
            <a:pPr marL="343080" indent="-342720">
              <a:spcBef>
                <a:spcPts val="400"/>
              </a:spcBef>
              <a:buClr>
                <a:srgbClr val="FB963C"/>
              </a:buClr>
              <a:buSzPct val="160000"/>
              <a:buFont typeface="Wingdings" charset="2"/>
              <a:buChar char=""/>
            </a:pPr>
            <a:r>
              <a:rPr lang="en-US" sz="2400" spc="-1" dirty="0" smtClean="0">
                <a:solidFill>
                  <a:srgbClr val="0D72B7"/>
                </a:solidFill>
                <a:uFill>
                  <a:solidFill>
                    <a:srgbClr val="FFFFFF"/>
                  </a:solidFill>
                </a:uFill>
              </a:rPr>
              <a:t>Integration in the HL-LHC</a:t>
            </a:r>
          </a:p>
          <a:p>
            <a:pPr marL="343080" indent="-342720">
              <a:spcBef>
                <a:spcPts val="400"/>
              </a:spcBef>
              <a:buClr>
                <a:srgbClr val="FB963C"/>
              </a:buClr>
              <a:buSzPct val="160000"/>
              <a:buFont typeface="Wingdings" charset="2"/>
              <a:buChar char=""/>
            </a:pPr>
            <a:r>
              <a:rPr lang="en-US" sz="2400" spc="-1" dirty="0" smtClean="0">
                <a:solidFill>
                  <a:srgbClr val="00699B"/>
                </a:solidFill>
                <a:uFill>
                  <a:solidFill>
                    <a:srgbClr val="FFFFFF"/>
                  </a:solidFill>
                </a:uFill>
              </a:rPr>
              <a:t>Summary and conclusions</a:t>
            </a:r>
            <a:endParaRPr lang="en-US" sz="2400" spc="-1" dirty="0">
              <a:solidFill>
                <a:srgbClr val="00699B"/>
              </a:solidFill>
              <a:uFill>
                <a:solidFill>
                  <a:srgbClr val="FFFFFF"/>
                </a:solidFill>
              </a:uFill>
            </a:endParaRPr>
          </a:p>
        </p:txBody>
      </p:sp>
      <p:sp>
        <p:nvSpPr>
          <p:cNvPr id="5" name="TextShape 3"/>
          <p:cNvSpPr txBox="1"/>
          <p:nvPr/>
        </p:nvSpPr>
        <p:spPr>
          <a:xfrm>
            <a:off x="1485736" y="6494072"/>
            <a:ext cx="756070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Tree>
    <p:extLst>
      <p:ext uri="{BB962C8B-B14F-4D97-AF65-F5344CB8AC3E}">
        <p14:creationId xmlns:p14="http://schemas.microsoft.com/office/powerpoint/2010/main" val="29694771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9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9">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05209" y="2929861"/>
            <a:ext cx="7314330" cy="3653467"/>
            <a:chOff x="-1448011" y="1611635"/>
            <a:chExt cx="7314330" cy="3653467"/>
          </a:xfrm>
        </p:grpSpPr>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011" y="1611635"/>
              <a:ext cx="7314330" cy="3653467"/>
            </a:xfrm>
            <a:prstGeom prst="rect">
              <a:avLst/>
            </a:prstGeom>
          </p:spPr>
        </p:pic>
        <p:cxnSp>
          <p:nvCxnSpPr>
            <p:cNvPr id="29" name="Straight Connector 28"/>
            <p:cNvCxnSpPr/>
            <p:nvPr/>
          </p:nvCxnSpPr>
          <p:spPr>
            <a:xfrm rot="840000">
              <a:off x="536123" y="3199912"/>
              <a:ext cx="108000" cy="0"/>
            </a:xfrm>
            <a:prstGeom prst="line">
              <a:avLst/>
            </a:prstGeom>
            <a:ln w="28575">
              <a:gradFill>
                <a:gsLst>
                  <a:gs pos="55000">
                    <a:srgbClr val="FF0000"/>
                  </a:gs>
                  <a:gs pos="42000">
                    <a:srgbClr val="FF0000"/>
                  </a:gs>
                  <a:gs pos="0">
                    <a:schemeClr val="accent1">
                      <a:lumMod val="5000"/>
                      <a:lumOff val="95000"/>
                    </a:schemeClr>
                  </a:gs>
                  <a:gs pos="100000">
                    <a:schemeClr val="bg1"/>
                  </a:gs>
                </a:gsLst>
                <a:lin ang="0" scaled="0"/>
              </a:gradFill>
              <a:headEnd type="stealth" w="sm" len="sm"/>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
              <a:off x="4209471" y="3437448"/>
              <a:ext cx="108000" cy="0"/>
            </a:xfrm>
            <a:prstGeom prst="line">
              <a:avLst/>
            </a:prstGeom>
            <a:ln w="28575">
              <a:gradFill>
                <a:gsLst>
                  <a:gs pos="55000">
                    <a:srgbClr val="FF0000"/>
                  </a:gs>
                  <a:gs pos="42000">
                    <a:srgbClr val="FF0000"/>
                  </a:gs>
                  <a:gs pos="0">
                    <a:schemeClr val="accent1">
                      <a:lumMod val="5000"/>
                      <a:lumOff val="95000"/>
                    </a:schemeClr>
                  </a:gs>
                  <a:gs pos="100000">
                    <a:schemeClr val="bg1"/>
                  </a:gs>
                </a:gsLst>
                <a:lin ang="0" scaled="0"/>
              </a:gradFill>
              <a:headEnd type="stealth" w="sm" len="sm"/>
            </a:ln>
          </p:spPr>
          <p:style>
            <a:lnRef idx="1">
              <a:schemeClr val="accent1"/>
            </a:lnRef>
            <a:fillRef idx="0">
              <a:schemeClr val="accent1"/>
            </a:fillRef>
            <a:effectRef idx="0">
              <a:schemeClr val="accent1"/>
            </a:effectRef>
            <a:fontRef idx="minor">
              <a:schemeClr val="tx1"/>
            </a:fontRef>
          </p:style>
        </p:cxnSp>
      </p:grpSp>
      <p:sp>
        <p:nvSpPr>
          <p:cNvPr id="29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4C1832A-22AE-4E6A-8CF8-84A6060A5911}" type="slidenum">
              <a:rPr lang="en-US" sz="1200" b="0" strike="noStrike" spc="-1">
                <a:solidFill>
                  <a:srgbClr val="64BCD9"/>
                </a:solidFill>
                <a:uFill>
                  <a:solidFill>
                    <a:srgbClr val="FFFFFF"/>
                  </a:solidFill>
                </a:uFill>
                <a:latin typeface="Arial"/>
              </a:rPr>
              <a:t>5</a:t>
            </a:fld>
            <a:endParaRPr lang="en-US" sz="1200" b="0" strike="noStrike" spc="-1" dirty="0">
              <a:solidFill>
                <a:srgbClr val="000000"/>
              </a:solidFill>
              <a:uFill>
                <a:solidFill>
                  <a:srgbClr val="FFFFFF"/>
                </a:solidFill>
              </a:uFill>
              <a:latin typeface="Times New Roman"/>
            </a:endParaRPr>
          </a:p>
        </p:txBody>
      </p:sp>
      <p:sp>
        <p:nvSpPr>
          <p:cNvPr id="298" name="CustomShape 2"/>
          <p:cNvSpPr/>
          <p:nvPr/>
        </p:nvSpPr>
        <p:spPr>
          <a:xfrm>
            <a:off x="612000" y="180000"/>
            <a:ext cx="7919640" cy="7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200" b="1" spc="-1" dirty="0" smtClean="0">
                <a:solidFill>
                  <a:srgbClr val="0093BE"/>
                </a:solidFill>
                <a:uFill>
                  <a:solidFill>
                    <a:srgbClr val="FFFFFF"/>
                  </a:solidFill>
                </a:uFill>
                <a:latin typeface="Arial"/>
              </a:rPr>
              <a:t>Long-Range Beam-Beam</a:t>
            </a:r>
            <a:endParaRPr lang="en-US" sz="3200" b="0" strike="noStrike" spc="-1" dirty="0">
              <a:solidFill>
                <a:srgbClr val="000000"/>
              </a:solidFill>
              <a:uFill>
                <a:solidFill>
                  <a:srgbClr val="FFFFFF"/>
                </a:solidFill>
              </a:uFill>
              <a:latin typeface="Arial"/>
            </a:endParaRPr>
          </a:p>
        </p:txBody>
      </p:sp>
      <p:sp>
        <p:nvSpPr>
          <p:cNvPr id="299" name="CustomShape 3"/>
          <p:cNvSpPr/>
          <p:nvPr/>
        </p:nvSpPr>
        <p:spPr>
          <a:xfrm>
            <a:off x="467544" y="1052736"/>
            <a:ext cx="8385404" cy="2372530"/>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080" indent="-342720">
              <a:spcBef>
                <a:spcPts val="400"/>
              </a:spcBef>
              <a:buClr>
                <a:srgbClr val="FB963C"/>
              </a:buClr>
              <a:buSzPct val="160000"/>
              <a:buFont typeface="Wingdings" charset="2"/>
              <a:buChar char=""/>
            </a:pPr>
            <a:r>
              <a:rPr lang="en-US" sz="2400" spc="-1" dirty="0">
                <a:solidFill>
                  <a:srgbClr val="5A5A5A"/>
                </a:solidFill>
                <a:uFill>
                  <a:solidFill>
                    <a:srgbClr val="FFFFFF"/>
                  </a:solidFill>
                </a:uFill>
              </a:rPr>
              <a:t>LRBB interactions limit accelerator performance </a:t>
            </a:r>
          </a:p>
          <a:p>
            <a:pPr marL="800280" lvl="1" indent="-342720">
              <a:spcBef>
                <a:spcPts val="400"/>
              </a:spcBef>
              <a:buClr>
                <a:srgbClr val="FB963C"/>
              </a:buClr>
              <a:buSzPct val="160000"/>
              <a:buFont typeface="Wingdings" charset="2"/>
              <a:buChar char=""/>
            </a:pPr>
            <a:r>
              <a:rPr lang="en-US" sz="2000" spc="-1" dirty="0" smtClean="0">
                <a:solidFill>
                  <a:srgbClr val="C00000"/>
                </a:solidFill>
                <a:uFill>
                  <a:solidFill>
                    <a:srgbClr val="FFFFFF"/>
                  </a:solidFill>
                </a:uFill>
              </a:rPr>
              <a:t>Perturb </a:t>
            </a:r>
            <a:r>
              <a:rPr lang="en-US" sz="2000" spc="-1" dirty="0">
                <a:solidFill>
                  <a:srgbClr val="C00000"/>
                </a:solidFill>
                <a:uFill>
                  <a:solidFill>
                    <a:srgbClr val="FFFFFF"/>
                  </a:solidFill>
                </a:uFill>
              </a:rPr>
              <a:t>motion at large betatron amplitudes</a:t>
            </a:r>
            <a:r>
              <a:rPr lang="en-US" sz="2000" spc="-1" dirty="0">
                <a:solidFill>
                  <a:srgbClr val="338CB7"/>
                </a:solidFill>
                <a:uFill>
                  <a:solidFill>
                    <a:srgbClr val="FFFFFF"/>
                  </a:solidFill>
                </a:uFill>
              </a:rPr>
              <a:t>, where particles come close to opposing beam</a:t>
            </a:r>
          </a:p>
          <a:p>
            <a:pPr marL="800280" lvl="1" indent="-342720">
              <a:spcBef>
                <a:spcPts val="400"/>
              </a:spcBef>
              <a:buClr>
                <a:srgbClr val="FB963C"/>
              </a:buClr>
              <a:buSzPct val="160000"/>
              <a:buFont typeface="Wingdings" charset="2"/>
              <a:buChar char=""/>
            </a:pPr>
            <a:r>
              <a:rPr lang="en-US" sz="2000" spc="-1" dirty="0" smtClean="0">
                <a:solidFill>
                  <a:srgbClr val="338CB7"/>
                </a:solidFill>
                <a:uFill>
                  <a:solidFill>
                    <a:srgbClr val="FFFFFF"/>
                  </a:solidFill>
                </a:uFill>
              </a:rPr>
              <a:t>Produce </a:t>
            </a:r>
            <a:r>
              <a:rPr lang="en-US" sz="2000" spc="-1" dirty="0">
                <a:solidFill>
                  <a:srgbClr val="C00000"/>
                </a:solidFill>
                <a:uFill>
                  <a:solidFill>
                    <a:srgbClr val="FFFFFF"/>
                  </a:solidFill>
                </a:uFill>
              </a:rPr>
              <a:t>beam blow-up </a:t>
            </a:r>
            <a:r>
              <a:rPr lang="en-US" sz="2000" spc="-1" dirty="0">
                <a:solidFill>
                  <a:srgbClr val="338CB7"/>
                </a:solidFill>
                <a:uFill>
                  <a:solidFill>
                    <a:srgbClr val="FFFFFF"/>
                  </a:solidFill>
                </a:uFill>
              </a:rPr>
              <a:t>and </a:t>
            </a:r>
            <a:r>
              <a:rPr lang="en-US" sz="2000" spc="-1" dirty="0">
                <a:solidFill>
                  <a:srgbClr val="C00000"/>
                </a:solidFill>
                <a:uFill>
                  <a:solidFill>
                    <a:srgbClr val="FFFFFF"/>
                  </a:solidFill>
                </a:uFill>
              </a:rPr>
              <a:t>deterioration of beam lifetime</a:t>
            </a:r>
          </a:p>
          <a:p>
            <a:pPr marL="800280" lvl="1" indent="-342720">
              <a:spcBef>
                <a:spcPts val="400"/>
              </a:spcBef>
              <a:buClr>
                <a:srgbClr val="FB963C"/>
              </a:buClr>
              <a:buSzPct val="160000"/>
              <a:buFont typeface="Wingdings" charset="2"/>
              <a:buChar char=""/>
            </a:pPr>
            <a:r>
              <a:rPr lang="en-US" sz="2000" spc="-1" dirty="0" smtClean="0">
                <a:solidFill>
                  <a:srgbClr val="338CB7"/>
                </a:solidFill>
                <a:uFill>
                  <a:solidFill>
                    <a:srgbClr val="FFFFFF"/>
                  </a:solidFill>
                </a:uFill>
              </a:rPr>
              <a:t>Causes </a:t>
            </a:r>
            <a:r>
              <a:rPr lang="en-US" sz="2000" spc="-1" dirty="0">
                <a:solidFill>
                  <a:srgbClr val="C00000"/>
                </a:solidFill>
                <a:uFill>
                  <a:solidFill>
                    <a:srgbClr val="FFFFFF"/>
                  </a:solidFill>
                </a:uFill>
              </a:rPr>
              <a:t>amplitude dependent detuning</a:t>
            </a:r>
          </a:p>
          <a:p>
            <a:pPr marL="800280" lvl="1" indent="-342720">
              <a:spcBef>
                <a:spcPts val="400"/>
              </a:spcBef>
              <a:buClr>
                <a:srgbClr val="FB963C"/>
              </a:buClr>
              <a:buSzPct val="160000"/>
              <a:buFont typeface="Wingdings" charset="2"/>
              <a:buChar char=""/>
            </a:pPr>
            <a:r>
              <a:rPr lang="en-US" sz="2000" spc="-1" dirty="0" smtClean="0">
                <a:solidFill>
                  <a:srgbClr val="338CB7"/>
                </a:solidFill>
                <a:uFill>
                  <a:solidFill>
                    <a:srgbClr val="FFFFFF"/>
                  </a:solidFill>
                </a:uFill>
              </a:rPr>
              <a:t>Limit </a:t>
            </a:r>
            <a:r>
              <a:rPr lang="en-US" sz="2000" spc="-1" dirty="0">
                <a:solidFill>
                  <a:srgbClr val="338CB7"/>
                </a:solidFill>
                <a:uFill>
                  <a:solidFill>
                    <a:srgbClr val="FFFFFF"/>
                  </a:solidFill>
                </a:uFill>
              </a:rPr>
              <a:t>closing crossing angle and therefore luminosity</a:t>
            </a:r>
          </a:p>
        </p:txBody>
      </p:sp>
      <p:sp>
        <p:nvSpPr>
          <p:cNvPr id="9" name="Rectangle 8"/>
          <p:cNvSpPr/>
          <p:nvPr/>
        </p:nvSpPr>
        <p:spPr>
          <a:xfrm>
            <a:off x="7275475" y="4909178"/>
            <a:ext cx="1419382" cy="646331"/>
          </a:xfrm>
          <a:prstGeom prst="rect">
            <a:avLst/>
          </a:prstGeom>
        </p:spPr>
        <p:txBody>
          <a:bodyPr wrap="none">
            <a:spAutoFit/>
          </a:bodyPr>
          <a:lstStyle/>
          <a:p>
            <a:r>
              <a:rPr lang="en-US" i="1" dirty="0" smtClean="0"/>
              <a:t>Courtesy of </a:t>
            </a:r>
          </a:p>
          <a:p>
            <a:r>
              <a:rPr lang="en-US" i="1" dirty="0" err="1" smtClean="0">
                <a:solidFill>
                  <a:srgbClr val="0093BE"/>
                </a:solidFill>
              </a:rPr>
              <a:t>G.Sterbini</a:t>
            </a:r>
            <a:r>
              <a:rPr lang="en-US" i="1" dirty="0" smtClean="0">
                <a:solidFill>
                  <a:srgbClr val="0093BE"/>
                </a:solidFill>
              </a:rPr>
              <a:t> </a:t>
            </a:r>
            <a:endParaRPr lang="en-US" i="1" dirty="0"/>
          </a:p>
        </p:txBody>
      </p:sp>
      <p:sp>
        <p:nvSpPr>
          <p:cNvPr id="10" name="TextShape 3"/>
          <p:cNvSpPr txBox="1"/>
          <p:nvPr/>
        </p:nvSpPr>
        <p:spPr>
          <a:xfrm>
            <a:off x="1485736" y="6494072"/>
            <a:ext cx="756070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Tree>
    <p:extLst>
      <p:ext uri="{BB962C8B-B14F-4D97-AF65-F5344CB8AC3E}">
        <p14:creationId xmlns:p14="http://schemas.microsoft.com/office/powerpoint/2010/main" val="42230202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13184" y="1196752"/>
            <a:ext cx="8507288" cy="5256584"/>
          </a:xfrm>
        </p:spPr>
        <p:txBody>
          <a:bodyPr>
            <a:normAutofit/>
          </a:bodyPr>
          <a:lstStyle/>
          <a:p>
            <a:pPr>
              <a:buClr>
                <a:srgbClr val="FC973C"/>
              </a:buClr>
              <a:buSzPct val="160000"/>
              <a:buFont typeface="Wingdings" charset="2"/>
              <a:buChar char="§"/>
            </a:pPr>
            <a:r>
              <a:rPr lang="en-US" sz="2000" dirty="0">
                <a:solidFill>
                  <a:schemeClr val="tx1">
                    <a:lumMod val="75000"/>
                    <a:lumOff val="25000"/>
                  </a:schemeClr>
                </a:solidFill>
                <a:latin typeface="Arial"/>
                <a:cs typeface="Arial"/>
              </a:rPr>
              <a:t>Beam-beam (LR) kick </a:t>
            </a:r>
            <a:r>
              <a:rPr lang="en-US" sz="2000" dirty="0" smtClean="0">
                <a:solidFill>
                  <a:schemeClr val="tx1">
                    <a:lumMod val="75000"/>
                    <a:lumOff val="25000"/>
                  </a:schemeClr>
                </a:solidFill>
                <a:latin typeface="Arial"/>
                <a:cs typeface="Arial"/>
              </a:rPr>
              <a:t/>
            </a:r>
            <a:br>
              <a:rPr lang="en-US" sz="2000" dirty="0" smtClean="0">
                <a:solidFill>
                  <a:schemeClr val="tx1">
                    <a:lumMod val="75000"/>
                    <a:lumOff val="25000"/>
                  </a:schemeClr>
                </a:solidFill>
                <a:latin typeface="Arial"/>
                <a:cs typeface="Arial"/>
              </a:rPr>
            </a:br>
            <a:r>
              <a:rPr lang="en-US" sz="2000" dirty="0" smtClean="0">
                <a:solidFill>
                  <a:schemeClr val="tx1">
                    <a:lumMod val="75000"/>
                    <a:lumOff val="25000"/>
                  </a:schemeClr>
                </a:solidFill>
                <a:latin typeface="Arial"/>
                <a:cs typeface="Arial"/>
              </a:rPr>
              <a:t>(</a:t>
            </a:r>
            <a:r>
              <a:rPr lang="en-US" sz="2000" dirty="0">
                <a:solidFill>
                  <a:schemeClr val="tx1">
                    <a:lumMod val="75000"/>
                    <a:lumOff val="25000"/>
                  </a:schemeClr>
                </a:solidFill>
                <a:latin typeface="Arial"/>
                <a:cs typeface="Arial"/>
              </a:rPr>
              <a:t>round </a:t>
            </a:r>
            <a:r>
              <a:rPr lang="en-US" sz="2000" dirty="0" smtClean="0">
                <a:solidFill>
                  <a:schemeClr val="tx1">
                    <a:lumMod val="75000"/>
                    <a:lumOff val="25000"/>
                  </a:schemeClr>
                </a:solidFill>
                <a:latin typeface="Arial"/>
                <a:cs typeface="Arial"/>
              </a:rPr>
              <a:t>Gaussian beam +</a:t>
            </a:r>
            <a:br>
              <a:rPr lang="en-US" sz="2000" dirty="0" smtClean="0">
                <a:solidFill>
                  <a:schemeClr val="tx1">
                    <a:lumMod val="75000"/>
                    <a:lumOff val="25000"/>
                  </a:schemeClr>
                </a:solidFill>
                <a:latin typeface="Arial"/>
                <a:cs typeface="Arial"/>
              </a:rPr>
            </a:br>
            <a:r>
              <a:rPr lang="en-US" sz="2000" dirty="0" smtClean="0">
                <a:solidFill>
                  <a:schemeClr val="tx1">
                    <a:lumMod val="75000"/>
                    <a:lumOff val="25000"/>
                  </a:schemeClr>
                </a:solidFill>
                <a:latin typeface="Arial"/>
                <a:cs typeface="Arial"/>
              </a:rPr>
              <a:t>crossing in both planes)</a:t>
            </a:r>
            <a:br>
              <a:rPr lang="en-US" sz="2000" dirty="0" smtClean="0">
                <a:solidFill>
                  <a:schemeClr val="tx1">
                    <a:lumMod val="75000"/>
                    <a:lumOff val="25000"/>
                  </a:schemeClr>
                </a:solidFill>
                <a:latin typeface="Arial"/>
                <a:cs typeface="Arial"/>
              </a:rPr>
            </a:br>
            <a:r>
              <a:rPr lang="en-US" sz="2000" dirty="0">
                <a:solidFill>
                  <a:schemeClr val="tx1">
                    <a:lumMod val="75000"/>
                    <a:lumOff val="25000"/>
                  </a:schemeClr>
                </a:solidFill>
                <a:latin typeface="Arial"/>
                <a:cs typeface="Arial"/>
              </a:rPr>
              <a:t>								</a:t>
            </a:r>
            <a:endParaRPr lang="en-US" sz="2000" dirty="0" smtClean="0">
              <a:solidFill>
                <a:schemeClr val="tx1">
                  <a:lumMod val="75000"/>
                  <a:lumOff val="25000"/>
                </a:schemeClr>
              </a:solidFill>
              <a:latin typeface="Arial"/>
              <a:cs typeface="Arial"/>
            </a:endParaRPr>
          </a:p>
          <a:p>
            <a:pPr marL="0" indent="0">
              <a:buSzPct val="160000"/>
              <a:buNone/>
            </a:pPr>
            <a:r>
              <a:rPr lang="en-US" sz="2000" dirty="0">
                <a:solidFill>
                  <a:schemeClr val="tx1">
                    <a:lumMod val="75000"/>
                    <a:lumOff val="25000"/>
                  </a:schemeClr>
                </a:solidFill>
                <a:latin typeface="Arial"/>
                <a:cs typeface="Arial"/>
              </a:rPr>
              <a:t> </a:t>
            </a:r>
            <a:r>
              <a:rPr lang="en-US" sz="2000" dirty="0" smtClean="0">
                <a:solidFill>
                  <a:schemeClr val="tx1">
                    <a:lumMod val="75000"/>
                    <a:lumOff val="25000"/>
                  </a:schemeClr>
                </a:solidFill>
                <a:latin typeface="Arial"/>
                <a:cs typeface="Arial"/>
              </a:rPr>
              <a:t>     with X/Y </a:t>
            </a:r>
            <a:r>
              <a:rPr lang="en-US" sz="2000" dirty="0" smtClean="0">
                <a:solidFill>
                  <a:srgbClr val="00B050"/>
                </a:solidFill>
                <a:latin typeface="Arial"/>
                <a:cs typeface="Arial"/>
              </a:rPr>
              <a:t>(beams separation)</a:t>
            </a:r>
            <a:endParaRPr lang="en-US" sz="2000" dirty="0">
              <a:solidFill>
                <a:srgbClr val="00B050"/>
              </a:solidFill>
              <a:latin typeface="Arial"/>
              <a:cs typeface="Arial"/>
            </a:endParaRPr>
          </a:p>
          <a:p>
            <a:pPr>
              <a:buSzPct val="160000"/>
            </a:pPr>
            <a:endParaRPr lang="en-US" sz="2000" dirty="0" smtClean="0">
              <a:latin typeface="Arial"/>
              <a:cs typeface="Arial"/>
            </a:endParaRPr>
          </a:p>
          <a:p>
            <a:pPr>
              <a:buSzPct val="160000"/>
            </a:pPr>
            <a:endParaRPr lang="en-US" sz="2000" dirty="0" smtClean="0">
              <a:latin typeface="Arial"/>
              <a:cs typeface="Arial"/>
            </a:endParaRPr>
          </a:p>
          <a:p>
            <a:pPr>
              <a:buSzPct val="160000"/>
            </a:pPr>
            <a:endParaRPr lang="en-US" sz="2000" dirty="0">
              <a:latin typeface="Arial"/>
              <a:cs typeface="Arial"/>
            </a:endParaRPr>
          </a:p>
          <a:p>
            <a:pPr>
              <a:buSzPct val="160000"/>
            </a:pPr>
            <a:endParaRPr lang="en-US" sz="2000" dirty="0" smtClean="0">
              <a:latin typeface="Arial"/>
              <a:cs typeface="Arial"/>
            </a:endParaRPr>
          </a:p>
          <a:p>
            <a:pPr>
              <a:buSzPct val="160000"/>
            </a:pPr>
            <a:endParaRPr lang="en-US" sz="2000" dirty="0" smtClean="0">
              <a:latin typeface="Arial"/>
              <a:cs typeface="Arial"/>
            </a:endParaRPr>
          </a:p>
          <a:p>
            <a:pPr>
              <a:buSzPct val="160000"/>
            </a:pPr>
            <a:endParaRPr lang="en-US" sz="2000" dirty="0" smtClean="0">
              <a:solidFill>
                <a:schemeClr val="tx1">
                  <a:lumMod val="75000"/>
                  <a:lumOff val="25000"/>
                </a:schemeClr>
              </a:solidFill>
              <a:latin typeface="Arial"/>
              <a:cs typeface="Arial"/>
            </a:endParaRPr>
          </a:p>
          <a:p>
            <a:pPr>
              <a:buClr>
                <a:srgbClr val="FC973C"/>
              </a:buClr>
              <a:buFont typeface="Wingdings" charset="2"/>
              <a:buChar char="§"/>
            </a:pPr>
            <a:r>
              <a:rPr lang="en-US" sz="2000" dirty="0" smtClean="0">
                <a:solidFill>
                  <a:schemeClr val="tx1">
                    <a:lumMod val="75000"/>
                    <a:lumOff val="25000"/>
                  </a:schemeClr>
                </a:solidFill>
                <a:latin typeface="Arial"/>
                <a:cs typeface="Arial"/>
              </a:rPr>
              <a:t>Can be approximated by </a:t>
            </a:r>
            <a:br>
              <a:rPr lang="en-US" sz="2000" dirty="0" smtClean="0">
                <a:solidFill>
                  <a:schemeClr val="tx1">
                    <a:lumMod val="75000"/>
                    <a:lumOff val="25000"/>
                  </a:schemeClr>
                </a:solidFill>
                <a:latin typeface="Arial"/>
                <a:cs typeface="Arial"/>
              </a:rPr>
            </a:br>
            <a:r>
              <a:rPr lang="en-US" sz="2000" dirty="0" smtClean="0">
                <a:solidFill>
                  <a:schemeClr val="tx1">
                    <a:lumMod val="75000"/>
                    <a:lumOff val="25000"/>
                  </a:schemeClr>
                </a:solidFill>
                <a:latin typeface="Arial"/>
                <a:cs typeface="Arial"/>
              </a:rPr>
              <a:t>an “infinite” wire							 	</a:t>
            </a:r>
            <a:br>
              <a:rPr lang="en-US" sz="2000" dirty="0" smtClean="0">
                <a:solidFill>
                  <a:schemeClr val="tx1">
                    <a:lumMod val="75000"/>
                    <a:lumOff val="25000"/>
                  </a:schemeClr>
                </a:solidFill>
                <a:latin typeface="Arial"/>
                <a:cs typeface="Arial"/>
              </a:rPr>
            </a:br>
            <a:r>
              <a:rPr lang="en-US" sz="2000" dirty="0">
                <a:solidFill>
                  <a:schemeClr val="tx1">
                    <a:lumMod val="75000"/>
                    <a:lumOff val="25000"/>
                  </a:schemeClr>
                </a:solidFill>
                <a:latin typeface="Arial"/>
                <a:cs typeface="Arial"/>
              </a:rPr>
              <a:t> </a:t>
            </a:r>
            <a:r>
              <a:rPr lang="en-US" sz="2000" dirty="0">
                <a:solidFill>
                  <a:schemeClr val="tx1">
                    <a:lumMod val="75000"/>
                    <a:lumOff val="25000"/>
                  </a:schemeClr>
                </a:solidFill>
                <a:cs typeface="Arial"/>
              </a:rPr>
              <a:t>with X/Y </a:t>
            </a:r>
            <a:r>
              <a:rPr lang="en-US" sz="2000" dirty="0" smtClean="0">
                <a:solidFill>
                  <a:srgbClr val="37A1C7"/>
                </a:solidFill>
                <a:latin typeface="Arial"/>
                <a:cs typeface="Arial"/>
              </a:rPr>
              <a:t>(wire separation)</a:t>
            </a:r>
            <a:r>
              <a:rPr lang="en-US" sz="2000" dirty="0" smtClean="0">
                <a:latin typeface="Arial"/>
                <a:cs typeface="Arial"/>
              </a:rPr>
              <a:t>												</a:t>
            </a:r>
          </a:p>
        </p:txBody>
      </p:sp>
      <p:sp>
        <p:nvSpPr>
          <p:cNvPr id="7" name="Title 1"/>
          <p:cNvSpPr>
            <a:spLocks noGrp="1"/>
          </p:cNvSpPr>
          <p:nvPr>
            <p:ph type="title" idx="4294967295"/>
          </p:nvPr>
        </p:nvSpPr>
        <p:spPr>
          <a:xfrm>
            <a:off x="601216" y="188640"/>
            <a:ext cx="7920000" cy="463073"/>
          </a:xfrm>
        </p:spPr>
        <p:txBody>
          <a:bodyPr/>
          <a:lstStyle/>
          <a:p>
            <a:r>
              <a:rPr lang="en-GB" sz="3200" b="1" dirty="0" smtClean="0">
                <a:solidFill>
                  <a:srgbClr val="338CB7"/>
                </a:solidFill>
                <a:effectLst/>
              </a:rPr>
              <a:t>LRBB Wire compensation</a:t>
            </a:r>
          </a:p>
        </p:txBody>
      </p:sp>
      <p:sp>
        <p:nvSpPr>
          <p:cNvPr id="16" name="Oval 15"/>
          <p:cNvSpPr/>
          <p:nvPr/>
        </p:nvSpPr>
        <p:spPr>
          <a:xfrm>
            <a:off x="6923146" y="1071714"/>
            <a:ext cx="1186881" cy="932366"/>
          </a:xfrm>
          <a:prstGeom prst="ellipse">
            <a:avLst/>
          </a:prstGeom>
          <a:noFill/>
          <a:ln w="22225">
            <a:solidFill>
              <a:schemeClr val="accent4"/>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8110027" y="1052736"/>
            <a:ext cx="1070485" cy="738664"/>
          </a:xfrm>
          <a:prstGeom prst="rect">
            <a:avLst/>
          </a:prstGeom>
          <a:noFill/>
        </p:spPr>
        <p:txBody>
          <a:bodyPr wrap="square" rtlCol="0">
            <a:spAutoFit/>
          </a:bodyPr>
          <a:lstStyle/>
          <a:p>
            <a:r>
              <a:rPr lang="en-US" sz="1400" dirty="0" smtClean="0">
                <a:solidFill>
                  <a:schemeClr val="accent4">
                    <a:lumMod val="75000"/>
                  </a:schemeClr>
                </a:solidFill>
              </a:rPr>
              <a:t>≈1 </a:t>
            </a:r>
            <a:br>
              <a:rPr lang="en-US" sz="1400" dirty="0" smtClean="0">
                <a:solidFill>
                  <a:schemeClr val="accent4">
                    <a:lumMod val="75000"/>
                  </a:schemeClr>
                </a:solidFill>
              </a:rPr>
            </a:br>
            <a:r>
              <a:rPr lang="en-US" sz="1400" dirty="0" smtClean="0">
                <a:solidFill>
                  <a:schemeClr val="accent4">
                    <a:lumMod val="75000"/>
                  </a:schemeClr>
                </a:solidFill>
              </a:rPr>
              <a:t>for large separation</a:t>
            </a:r>
            <a:endParaRPr lang="en-US" sz="1400" dirty="0">
              <a:solidFill>
                <a:schemeClr val="accent4">
                  <a:lumMod val="75000"/>
                </a:schemeClr>
              </a:solidFill>
            </a:endParaRPr>
          </a:p>
        </p:txBody>
      </p:sp>
      <p:sp>
        <p:nvSpPr>
          <p:cNvPr id="19" name="Rectangle 18"/>
          <p:cNvSpPr/>
          <p:nvPr/>
        </p:nvSpPr>
        <p:spPr>
          <a:xfrm>
            <a:off x="5292080" y="3214717"/>
            <a:ext cx="1899193" cy="646331"/>
          </a:xfrm>
          <a:prstGeom prst="rect">
            <a:avLst/>
          </a:prstGeom>
        </p:spPr>
        <p:txBody>
          <a:bodyPr wrap="none">
            <a:spAutoFit/>
          </a:bodyPr>
          <a:lstStyle/>
          <a:p>
            <a:r>
              <a:rPr lang="en-US" i="1" dirty="0" smtClean="0">
                <a:solidFill>
                  <a:schemeClr val="bg1">
                    <a:lumMod val="65000"/>
                  </a:schemeClr>
                </a:solidFill>
              </a:rPr>
              <a:t>Courtesy of</a:t>
            </a:r>
            <a:r>
              <a:rPr lang="en-US" i="1" dirty="0" smtClean="0"/>
              <a:t> </a:t>
            </a:r>
          </a:p>
          <a:p>
            <a:r>
              <a:rPr lang="en-US" i="1" dirty="0" err="1" smtClean="0">
                <a:solidFill>
                  <a:srgbClr val="0093BE"/>
                </a:solidFill>
              </a:rPr>
              <a:t>Y.Papaphilippou</a:t>
            </a:r>
            <a:r>
              <a:rPr lang="en-US" i="1" dirty="0" smtClean="0">
                <a:solidFill>
                  <a:srgbClr val="0093BE"/>
                </a:solidFill>
              </a:rPr>
              <a:t> </a:t>
            </a:r>
            <a:endParaRPr lang="en-US" i="1" dirty="0"/>
          </a:p>
        </p:txBody>
      </p:sp>
      <p:pic>
        <p:nvPicPr>
          <p:cNvPr id="21" name="Picture 20"/>
          <p:cNvPicPr>
            <a:picLocks noChangeAspect="1"/>
          </p:cNvPicPr>
          <p:nvPr/>
        </p:nvPicPr>
        <p:blipFill rotWithShape="1">
          <a:blip r:embed="rId2"/>
          <a:srcRect t="5" b="53952"/>
          <a:stretch/>
        </p:blipFill>
        <p:spPr>
          <a:xfrm>
            <a:off x="3936043" y="1130571"/>
            <a:ext cx="4260280" cy="921600"/>
          </a:xfrm>
          <a:prstGeom prst="rect">
            <a:avLst/>
          </a:prstGeom>
        </p:spPr>
      </p:pic>
      <p:grpSp>
        <p:nvGrpSpPr>
          <p:cNvPr id="4" name="Group 3"/>
          <p:cNvGrpSpPr/>
          <p:nvPr/>
        </p:nvGrpSpPr>
        <p:grpSpPr>
          <a:xfrm>
            <a:off x="4140384" y="2132856"/>
            <a:ext cx="3888000" cy="921600"/>
            <a:chOff x="4077643" y="2332856"/>
            <a:chExt cx="3888000" cy="921600"/>
          </a:xfrm>
        </p:grpSpPr>
        <p:sp>
          <p:nvSpPr>
            <p:cNvPr id="14" name="Oval 13"/>
            <p:cNvSpPr/>
            <p:nvPr/>
          </p:nvSpPr>
          <p:spPr>
            <a:xfrm>
              <a:off x="4797659" y="2620888"/>
              <a:ext cx="532939" cy="454692"/>
            </a:xfrm>
            <a:prstGeom prst="ellipse">
              <a:avLst/>
            </a:prstGeom>
            <a:noFill/>
            <a:ln w="22225">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7029907" y="2620888"/>
              <a:ext cx="532935" cy="454692"/>
            </a:xfrm>
            <a:prstGeom prst="ellipse">
              <a:avLst/>
            </a:prstGeom>
            <a:noFill/>
            <a:ln w="22225">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p:cNvPicPr>
              <a:picLocks noChangeAspect="1"/>
            </p:cNvPicPr>
            <p:nvPr/>
          </p:nvPicPr>
          <p:blipFill rotWithShape="1">
            <a:blip r:embed="rId2"/>
            <a:srcRect l="3326" t="61152" r="5414" b="-7200"/>
            <a:stretch/>
          </p:blipFill>
          <p:spPr>
            <a:xfrm>
              <a:off x="4077643" y="2332856"/>
              <a:ext cx="3888000" cy="921600"/>
            </a:xfrm>
            <a:prstGeom prst="rect">
              <a:avLst/>
            </a:prstGeom>
          </p:spPr>
        </p:pic>
      </p:grpSp>
      <p:pic>
        <p:nvPicPr>
          <p:cNvPr id="23" name="Picture 22"/>
          <p:cNvPicPr>
            <a:picLocks noChangeAspect="1"/>
          </p:cNvPicPr>
          <p:nvPr/>
        </p:nvPicPr>
        <p:blipFill rotWithShape="1">
          <a:blip r:embed="rId3"/>
          <a:srcRect t="1" b="31803"/>
          <a:stretch/>
        </p:blipFill>
        <p:spPr>
          <a:xfrm>
            <a:off x="3998416" y="4221088"/>
            <a:ext cx="4173984" cy="1080000"/>
          </a:xfrm>
          <a:prstGeom prst="rect">
            <a:avLst/>
          </a:prstGeom>
        </p:spPr>
      </p:pic>
      <p:grpSp>
        <p:nvGrpSpPr>
          <p:cNvPr id="13" name="Group 12"/>
          <p:cNvGrpSpPr/>
          <p:nvPr/>
        </p:nvGrpSpPr>
        <p:grpSpPr>
          <a:xfrm>
            <a:off x="4021017" y="5373288"/>
            <a:ext cx="3935359" cy="648000"/>
            <a:chOff x="3933563" y="4421088"/>
            <a:chExt cx="3935359" cy="648000"/>
          </a:xfrm>
        </p:grpSpPr>
        <p:pic>
          <p:nvPicPr>
            <p:cNvPr id="24" name="Picture 23"/>
            <p:cNvPicPr>
              <a:picLocks noChangeAspect="1"/>
            </p:cNvPicPr>
            <p:nvPr/>
          </p:nvPicPr>
          <p:blipFill rotWithShape="1">
            <a:blip r:embed="rId3"/>
            <a:srcRect l="2995" t="61366" r="2995" b="-2284"/>
            <a:stretch/>
          </p:blipFill>
          <p:spPr>
            <a:xfrm>
              <a:off x="3933563" y="4421088"/>
              <a:ext cx="3924000" cy="648000"/>
            </a:xfrm>
            <a:prstGeom prst="rect">
              <a:avLst/>
            </a:prstGeom>
          </p:spPr>
        </p:pic>
        <p:grpSp>
          <p:nvGrpSpPr>
            <p:cNvPr id="9" name="Group 8"/>
            <p:cNvGrpSpPr/>
            <p:nvPr/>
          </p:nvGrpSpPr>
          <p:grpSpPr>
            <a:xfrm>
              <a:off x="4826542" y="4517644"/>
              <a:ext cx="3042380" cy="479508"/>
              <a:chOff x="4826542" y="4517644"/>
              <a:chExt cx="3042380" cy="479508"/>
            </a:xfrm>
          </p:grpSpPr>
          <p:sp>
            <p:nvSpPr>
              <p:cNvPr id="11" name="Oval 10"/>
              <p:cNvSpPr/>
              <p:nvPr/>
            </p:nvSpPr>
            <p:spPr>
              <a:xfrm>
                <a:off x="7317939" y="4517644"/>
                <a:ext cx="550983" cy="479508"/>
              </a:xfrm>
              <a:prstGeom prst="ellipse">
                <a:avLst/>
              </a:prstGeom>
              <a:noFill/>
              <a:ln w="22225">
                <a:solidFill>
                  <a:srgbClr val="37A1C7"/>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4826542" y="4564448"/>
                <a:ext cx="547181" cy="432704"/>
              </a:xfrm>
              <a:prstGeom prst="ellipse">
                <a:avLst/>
              </a:prstGeom>
              <a:noFill/>
              <a:ln w="22225">
                <a:solidFill>
                  <a:srgbClr val="37A1C7"/>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20"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4C1832A-22AE-4E6A-8CF8-84A6060A5911}" type="slidenum">
              <a:rPr lang="en-US" sz="1200" b="0" strike="noStrike" spc="-1">
                <a:solidFill>
                  <a:srgbClr val="64BCD9"/>
                </a:solidFill>
                <a:uFill>
                  <a:solidFill>
                    <a:srgbClr val="FFFFFF"/>
                  </a:solidFill>
                </a:uFill>
                <a:latin typeface="Arial"/>
              </a:rPr>
              <a:t>6</a:t>
            </a:fld>
            <a:endParaRPr lang="en-US" sz="1200" b="0" strike="noStrike" spc="-1" dirty="0">
              <a:solidFill>
                <a:srgbClr val="000000"/>
              </a:solidFill>
              <a:uFill>
                <a:solidFill>
                  <a:srgbClr val="FFFFFF"/>
                </a:solidFill>
              </a:uFill>
              <a:latin typeface="Times New Roman"/>
            </a:endParaRPr>
          </a:p>
        </p:txBody>
      </p:sp>
      <p:sp>
        <p:nvSpPr>
          <p:cNvPr id="25" name="TextShape 3"/>
          <p:cNvSpPr txBox="1"/>
          <p:nvPr/>
        </p:nvSpPr>
        <p:spPr>
          <a:xfrm>
            <a:off x="1485736" y="6494072"/>
            <a:ext cx="756070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pic>
        <p:nvPicPr>
          <p:cNvPr id="6" name="Picture 5" descr="Appx-wir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1052736"/>
            <a:ext cx="3834302" cy="2603146"/>
          </a:xfrm>
          <a:prstGeom prst="rect">
            <a:avLst/>
          </a:prstGeom>
          <a:solidFill>
            <a:schemeClr val="bg1"/>
          </a:solidFill>
        </p:spPr>
      </p:pic>
      <p:sp>
        <p:nvSpPr>
          <p:cNvPr id="2" name="TextBox 1"/>
          <p:cNvSpPr txBox="1"/>
          <p:nvPr/>
        </p:nvSpPr>
        <p:spPr>
          <a:xfrm>
            <a:off x="-1340512" y="1728463"/>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5169808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txBox="1">
            <a:spLocks/>
          </p:cNvSpPr>
          <p:nvPr/>
        </p:nvSpPr>
        <p:spPr>
          <a:xfrm>
            <a:off x="612000" y="44624"/>
            <a:ext cx="843444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200" dirty="0" smtClean="0">
                <a:solidFill>
                  <a:srgbClr val="338CB7"/>
                </a:solidFill>
              </a:rPr>
              <a:t>Recall of design </a:t>
            </a:r>
            <a:r>
              <a:rPr lang="en-US" sz="3200" dirty="0">
                <a:solidFill>
                  <a:srgbClr val="338CB7"/>
                </a:solidFill>
              </a:rPr>
              <a:t>of the demonstrator:</a:t>
            </a:r>
            <a:br>
              <a:rPr lang="en-US" sz="3200" dirty="0">
                <a:solidFill>
                  <a:srgbClr val="338CB7"/>
                </a:solidFill>
              </a:rPr>
            </a:br>
            <a:r>
              <a:rPr lang="en-US" sz="3200" dirty="0">
                <a:solidFill>
                  <a:srgbClr val="338CB7"/>
                </a:solidFill>
              </a:rPr>
              <a:t>wire in-jaw collimator</a:t>
            </a:r>
          </a:p>
        </p:txBody>
      </p:sp>
      <p:sp>
        <p:nvSpPr>
          <p:cNvPr id="26" name="CustomShape 3"/>
          <p:cNvSpPr/>
          <p:nvPr/>
        </p:nvSpPr>
        <p:spPr>
          <a:xfrm>
            <a:off x="360040" y="1124744"/>
            <a:ext cx="8604448" cy="5256584"/>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343260" indent="-342900">
              <a:spcBef>
                <a:spcPts val="400"/>
              </a:spcBef>
              <a:buClr>
                <a:srgbClr val="FB963C"/>
              </a:buClr>
              <a:buFont typeface="Wingdings" panose="05000000000000000000" pitchFamily="2" charset="2"/>
              <a:buChar char="q"/>
            </a:pPr>
            <a:r>
              <a:rPr lang="en-US" sz="2400" spc="-1" dirty="0" smtClean="0">
                <a:solidFill>
                  <a:srgbClr val="5A5A5A"/>
                </a:solidFill>
                <a:uFill>
                  <a:solidFill>
                    <a:srgbClr val="FFFFFF"/>
                  </a:solidFill>
                </a:uFill>
              </a:rPr>
              <a:t>Requirements for BBLR compensation  coming from scaling lows [</a:t>
            </a:r>
            <a:r>
              <a:rPr lang="en-US" sz="2400" spc="-1" dirty="0" err="1" smtClean="0">
                <a:solidFill>
                  <a:srgbClr val="5A5A5A"/>
                </a:solidFill>
                <a:uFill>
                  <a:solidFill>
                    <a:srgbClr val="FFFFFF"/>
                  </a:solidFill>
                </a:uFill>
              </a:rPr>
              <a:t>S.Fartoukh</a:t>
            </a:r>
            <a:r>
              <a:rPr lang="en-US" sz="2400" spc="-1" dirty="0">
                <a:solidFill>
                  <a:srgbClr val="5A5A5A"/>
                </a:solidFill>
                <a:uFill>
                  <a:solidFill>
                    <a:srgbClr val="FFFFFF"/>
                  </a:solidFill>
                </a:uFill>
              </a:rPr>
              <a:t> et al., Phys. Rev. ST </a:t>
            </a:r>
            <a:r>
              <a:rPr lang="en-US" sz="2400" spc="-1" dirty="0" err="1">
                <a:solidFill>
                  <a:srgbClr val="5A5A5A"/>
                </a:solidFill>
                <a:uFill>
                  <a:solidFill>
                    <a:srgbClr val="FFFFFF"/>
                  </a:solidFill>
                </a:uFill>
              </a:rPr>
              <a:t>Accel</a:t>
            </a:r>
            <a:r>
              <a:rPr lang="en-US" sz="2400" spc="-1" dirty="0">
                <a:solidFill>
                  <a:srgbClr val="5A5A5A"/>
                </a:solidFill>
                <a:uFill>
                  <a:solidFill>
                    <a:srgbClr val="FFFFFF"/>
                  </a:solidFill>
                </a:uFill>
              </a:rPr>
              <a:t>. Beams 18, 121001 (2015</a:t>
            </a:r>
            <a:r>
              <a:rPr lang="en-US" sz="2400" spc="-1" dirty="0" smtClean="0">
                <a:solidFill>
                  <a:srgbClr val="5A5A5A"/>
                </a:solidFill>
                <a:uFill>
                  <a:solidFill>
                    <a:srgbClr val="FFFFFF"/>
                  </a:solidFill>
                </a:uFill>
              </a:rPr>
              <a:t>)]</a:t>
            </a:r>
          </a:p>
          <a:p>
            <a:pPr marL="800460" lvl="1" indent="-342900">
              <a:spcBef>
                <a:spcPts val="400"/>
              </a:spcBef>
              <a:buClr>
                <a:srgbClr val="FB963C"/>
              </a:buClr>
              <a:buFont typeface="Wingdings" panose="05000000000000000000" pitchFamily="2" charset="2"/>
              <a:buChar char="§"/>
            </a:pPr>
            <a:r>
              <a:rPr lang="en-US" sz="2200" spc="-1" dirty="0" smtClean="0">
                <a:solidFill>
                  <a:srgbClr val="5A5A5A"/>
                </a:solidFill>
                <a:uFill>
                  <a:solidFill>
                    <a:srgbClr val="FFFFFF"/>
                  </a:solidFill>
                </a:uFill>
              </a:rPr>
              <a:t>High current </a:t>
            </a:r>
            <a:r>
              <a:rPr lang="en-US" sz="2200" spc="-1" dirty="0" smtClean="0">
                <a:solidFill>
                  <a:srgbClr val="5A5A5A"/>
                </a:solidFill>
                <a:uFill>
                  <a:solidFill>
                    <a:srgbClr val="FFFFFF"/>
                  </a:solidFill>
                </a:uFill>
                <a:latin typeface="Symbol" charset="2"/>
                <a:cs typeface="Symbol" charset="2"/>
              </a:rPr>
              <a:t>-&gt;  </a:t>
            </a:r>
            <a:r>
              <a:rPr lang="en-US" sz="2200" spc="-1" dirty="0" smtClean="0">
                <a:solidFill>
                  <a:srgbClr val="5A5A5A"/>
                </a:solidFill>
                <a:uFill>
                  <a:solidFill>
                    <a:srgbClr val="FFFFFF"/>
                  </a:solidFill>
                </a:uFill>
                <a:cs typeface="Symbol" charset="2"/>
              </a:rPr>
              <a:t>cooling</a:t>
            </a:r>
          </a:p>
          <a:p>
            <a:pPr marL="800460" lvl="1" indent="-342900">
              <a:spcBef>
                <a:spcPts val="400"/>
              </a:spcBef>
              <a:buClr>
                <a:srgbClr val="FB963C"/>
              </a:buClr>
              <a:buFont typeface="Wingdings" panose="05000000000000000000" pitchFamily="2" charset="2"/>
              <a:buChar char="§"/>
            </a:pPr>
            <a:r>
              <a:rPr lang="en-US" sz="2200" spc="-1" dirty="0" smtClean="0">
                <a:solidFill>
                  <a:srgbClr val="5A5A5A"/>
                </a:solidFill>
                <a:uFill>
                  <a:solidFill>
                    <a:srgbClr val="FFFFFF"/>
                  </a:solidFill>
                </a:uFill>
                <a:cs typeface="Symbol" charset="2"/>
              </a:rPr>
              <a:t>Approaching the beam at few mm distance</a:t>
            </a:r>
          </a:p>
          <a:p>
            <a:pPr marL="800460" lvl="1" indent="-342900">
              <a:spcBef>
                <a:spcPts val="400"/>
              </a:spcBef>
              <a:buClr>
                <a:srgbClr val="FB963C"/>
              </a:buClr>
              <a:buFont typeface="Wingdings" panose="05000000000000000000" pitchFamily="2" charset="2"/>
              <a:buChar char="§"/>
            </a:pPr>
            <a:r>
              <a:rPr lang="en-US" sz="2200" spc="-1" dirty="0" smtClean="0">
                <a:solidFill>
                  <a:srgbClr val="5A5A5A"/>
                </a:solidFill>
                <a:uFill>
                  <a:solidFill>
                    <a:srgbClr val="FFFFFF"/>
                  </a:solidFill>
                </a:uFill>
                <a:cs typeface="Symbol" charset="2"/>
              </a:rPr>
              <a:t>Specific  optics (initially β</a:t>
            </a:r>
            <a:r>
              <a:rPr lang="en-US" sz="2200" spc="-1" baseline="-25000" dirty="0" smtClean="0">
                <a:solidFill>
                  <a:srgbClr val="5A5A5A"/>
                </a:solidFill>
                <a:uFill>
                  <a:solidFill>
                    <a:srgbClr val="FFFFFF"/>
                  </a:solidFill>
                </a:uFill>
                <a:cs typeface="Symbol" charset="2"/>
              </a:rPr>
              <a:t>x</a:t>
            </a:r>
            <a:r>
              <a:rPr lang="en-US" sz="2200" spc="-1" dirty="0" smtClean="0">
                <a:solidFill>
                  <a:srgbClr val="5A5A5A"/>
                </a:solidFill>
                <a:uFill>
                  <a:solidFill>
                    <a:srgbClr val="FFFFFF"/>
                  </a:solidFill>
                </a:uFill>
                <a:cs typeface="Symbol" charset="2"/>
              </a:rPr>
              <a:t>/β</a:t>
            </a:r>
            <a:r>
              <a:rPr lang="en-US" sz="2200" spc="-1" baseline="-25000" dirty="0" smtClean="0">
                <a:solidFill>
                  <a:srgbClr val="5A5A5A"/>
                </a:solidFill>
                <a:uFill>
                  <a:solidFill>
                    <a:srgbClr val="FFFFFF"/>
                  </a:solidFill>
                </a:uFill>
                <a:cs typeface="Symbol" charset="2"/>
              </a:rPr>
              <a:t>y</a:t>
            </a:r>
            <a:r>
              <a:rPr lang="en-US" sz="2200" spc="-1" dirty="0" smtClean="0">
                <a:solidFill>
                  <a:srgbClr val="5A5A5A"/>
                </a:solidFill>
                <a:uFill>
                  <a:solidFill>
                    <a:srgbClr val="FFFFFF"/>
                  </a:solidFill>
                </a:uFill>
                <a:cs typeface="Symbol" charset="2"/>
              </a:rPr>
              <a:t>~0.5 and 2 on both sides of IP )</a:t>
            </a:r>
            <a:endParaRPr lang="en-US" sz="2400" spc="-1" dirty="0" smtClean="0">
              <a:solidFill>
                <a:srgbClr val="2B8FB9"/>
              </a:solidFill>
              <a:uFill>
                <a:solidFill>
                  <a:srgbClr val="FFFFFF"/>
                </a:solidFill>
              </a:uFill>
            </a:endParaRPr>
          </a:p>
          <a:p>
            <a:pPr marL="343260" indent="-342900">
              <a:spcBef>
                <a:spcPts val="1200"/>
              </a:spcBef>
              <a:buClr>
                <a:srgbClr val="FB963C"/>
              </a:buClr>
              <a:buFont typeface="Wingdings" panose="05000000000000000000" pitchFamily="2" charset="2"/>
              <a:buChar char="q"/>
            </a:pPr>
            <a:r>
              <a:rPr lang="en-US" sz="2400" spc="-1" dirty="0" smtClean="0">
                <a:solidFill>
                  <a:srgbClr val="2B8FB9"/>
                </a:solidFill>
                <a:uFill>
                  <a:solidFill>
                    <a:srgbClr val="FFFFFF"/>
                  </a:solidFill>
                </a:uFill>
              </a:rPr>
              <a:t>Design:</a:t>
            </a:r>
            <a:r>
              <a:rPr lang="en-US" sz="2400" spc="-1" dirty="0">
                <a:solidFill>
                  <a:srgbClr val="2B8FB9"/>
                </a:solidFill>
                <a:uFill>
                  <a:solidFill>
                    <a:srgbClr val="FFFFFF"/>
                  </a:solidFill>
                </a:uFill>
                <a:latin typeface="Symbol" charset="2"/>
                <a:cs typeface="Symbol" charset="2"/>
              </a:rPr>
              <a:t> </a:t>
            </a:r>
            <a:r>
              <a:rPr lang="en-US" sz="2200" spc="-1" dirty="0" smtClean="0">
                <a:solidFill>
                  <a:srgbClr val="5EB5D2"/>
                </a:solidFill>
                <a:uFill>
                  <a:solidFill>
                    <a:srgbClr val="FFFFFF"/>
                  </a:solidFill>
                </a:uFill>
              </a:rPr>
              <a:t>Wires </a:t>
            </a:r>
            <a:r>
              <a:rPr lang="en-US" sz="2200" spc="-1" dirty="0">
                <a:solidFill>
                  <a:srgbClr val="5EB5D2"/>
                </a:solidFill>
                <a:uFill>
                  <a:solidFill>
                    <a:srgbClr val="FFFFFF"/>
                  </a:solidFill>
                </a:uFill>
              </a:rPr>
              <a:t>embedded into operational TCTP type collimators </a:t>
            </a:r>
            <a:r>
              <a:rPr lang="en-US" sz="2200" spc="-1" dirty="0" smtClean="0">
                <a:solidFill>
                  <a:srgbClr val="5EB5D2"/>
                </a:solidFill>
                <a:uFill>
                  <a:solidFill>
                    <a:srgbClr val="FFFFFF"/>
                  </a:solidFill>
                </a:uFill>
              </a:rPr>
              <a:t>:</a:t>
            </a:r>
          </a:p>
          <a:p>
            <a:pPr marL="800460" lvl="1" indent="-342900">
              <a:spcBef>
                <a:spcPts val="400"/>
              </a:spcBef>
              <a:buClr>
                <a:srgbClr val="FB963C"/>
              </a:buClr>
              <a:buFont typeface="Wingdings" panose="05000000000000000000" pitchFamily="2" charset="2"/>
              <a:buChar char="§"/>
            </a:pPr>
            <a:r>
              <a:rPr lang="en-US" sz="2200" spc="-1" dirty="0" smtClean="0">
                <a:solidFill>
                  <a:srgbClr val="5EB5D2"/>
                </a:solidFill>
                <a:uFill>
                  <a:solidFill>
                    <a:srgbClr val="FFFFFF"/>
                  </a:solidFill>
                </a:uFill>
              </a:rPr>
              <a:t>Joule heating can be cooled by the collimator jaw cooling system</a:t>
            </a:r>
          </a:p>
          <a:p>
            <a:pPr marL="800460" lvl="1" indent="-342900">
              <a:spcBef>
                <a:spcPts val="400"/>
              </a:spcBef>
              <a:buClr>
                <a:srgbClr val="FB963C"/>
              </a:buClr>
              <a:buFont typeface="Wingdings" panose="05000000000000000000" pitchFamily="2" charset="2"/>
              <a:buChar char="§"/>
            </a:pPr>
            <a:r>
              <a:rPr lang="en-US" sz="2200" spc="-1" dirty="0" smtClean="0">
                <a:solidFill>
                  <a:srgbClr val="5EB5D2"/>
                </a:solidFill>
                <a:uFill>
                  <a:solidFill>
                    <a:srgbClr val="FFFFFF"/>
                  </a:solidFill>
                </a:uFill>
              </a:rPr>
              <a:t>The wire can approach the beam while being protected </a:t>
            </a:r>
          </a:p>
          <a:p>
            <a:pPr marL="800460" lvl="1" indent="-342900">
              <a:spcBef>
                <a:spcPts val="400"/>
              </a:spcBef>
              <a:buClr>
                <a:srgbClr val="FB963C"/>
              </a:buClr>
              <a:buFont typeface="Wingdings" panose="05000000000000000000" pitchFamily="2" charset="2"/>
              <a:buChar char="§"/>
            </a:pPr>
            <a:r>
              <a:rPr lang="en-US" sz="2200" spc="-1" dirty="0" smtClean="0">
                <a:solidFill>
                  <a:srgbClr val="5EB5D2"/>
                </a:solidFill>
                <a:uFill>
                  <a:solidFill>
                    <a:srgbClr val="FFFFFF"/>
                  </a:solidFill>
                </a:uFill>
              </a:rPr>
              <a:t>TCT at almost the right beta ratio</a:t>
            </a:r>
          </a:p>
          <a:p>
            <a:pPr marL="800460" lvl="1" indent="-342900">
              <a:spcBef>
                <a:spcPts val="400"/>
              </a:spcBef>
              <a:buClr>
                <a:srgbClr val="FB963C"/>
              </a:buClr>
              <a:buFont typeface="Wingdings" charset="2"/>
              <a:buChar char="Ø"/>
            </a:pPr>
            <a:r>
              <a:rPr lang="en-US" sz="2200" b="1" spc="-1" dirty="0">
                <a:solidFill>
                  <a:srgbClr val="338CB7"/>
                </a:solidFill>
                <a:uFill>
                  <a:solidFill>
                    <a:srgbClr val="FFFFFF"/>
                  </a:solidFill>
                </a:uFill>
              </a:rPr>
              <a:t>Maintain TCTP collimator complete functionality! </a:t>
            </a:r>
            <a:endParaRPr lang="en-US" sz="2000" b="1" spc="-1" dirty="0">
              <a:solidFill>
                <a:srgbClr val="338CB7"/>
              </a:solidFill>
              <a:uFill>
                <a:solidFill>
                  <a:srgbClr val="FFFFFF"/>
                </a:solidFill>
              </a:uFill>
            </a:endParaRPr>
          </a:p>
        </p:txBody>
      </p:sp>
      <p:sp>
        <p:nvSpPr>
          <p:cNvPr id="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4C1832A-22AE-4E6A-8CF8-84A6060A5911}" type="slidenum">
              <a:rPr lang="en-US" sz="1200" b="0" strike="noStrike" spc="-1">
                <a:solidFill>
                  <a:srgbClr val="64BCD9"/>
                </a:solidFill>
                <a:uFill>
                  <a:solidFill>
                    <a:srgbClr val="FFFFFF"/>
                  </a:solidFill>
                </a:uFill>
                <a:latin typeface="Arial"/>
              </a:rPr>
              <a:t>7</a:t>
            </a:fld>
            <a:endParaRPr lang="en-US" sz="1200" b="0" strike="noStrike" spc="-1" dirty="0">
              <a:solidFill>
                <a:srgbClr val="000000"/>
              </a:solidFill>
              <a:uFill>
                <a:solidFill>
                  <a:srgbClr val="FFFFFF"/>
                </a:solidFill>
              </a:uFill>
              <a:latin typeface="Times New Roman"/>
            </a:endParaRPr>
          </a:p>
        </p:txBody>
      </p:sp>
      <p:sp>
        <p:nvSpPr>
          <p:cNvPr id="2" name="Rounded Rectangle 1"/>
          <p:cNvSpPr/>
          <p:nvPr/>
        </p:nvSpPr>
        <p:spPr>
          <a:xfrm>
            <a:off x="1043608" y="2276872"/>
            <a:ext cx="7704856" cy="120953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200" dirty="0" smtClean="0">
                <a:solidFill>
                  <a:srgbClr val="0B5A8E"/>
                </a:solidFill>
              </a:rPr>
              <a:t>Simulations and experiments explored wider range of parameters and configurations: see talks of</a:t>
            </a:r>
            <a:r>
              <a:rPr lang="en-US" sz="2200" b="1" dirty="0" smtClean="0">
                <a:solidFill>
                  <a:srgbClr val="0B5A8E"/>
                </a:solidFill>
              </a:rPr>
              <a:t> </a:t>
            </a:r>
            <a:r>
              <a:rPr lang="en-US" sz="2200" b="1" dirty="0" err="1" smtClean="0">
                <a:solidFill>
                  <a:srgbClr val="0B5A8E"/>
                </a:solidFill>
              </a:rPr>
              <a:t>G.Sterbini</a:t>
            </a:r>
            <a:r>
              <a:rPr lang="en-US" sz="2200" b="1" dirty="0" smtClean="0">
                <a:solidFill>
                  <a:srgbClr val="0B5A8E"/>
                </a:solidFill>
              </a:rPr>
              <a:t>, </a:t>
            </a:r>
            <a:r>
              <a:rPr lang="en-US" sz="2200" b="1" dirty="0" err="1" smtClean="0">
                <a:solidFill>
                  <a:srgbClr val="0B5A8E"/>
                </a:solidFill>
              </a:rPr>
              <a:t>A.Poyet</a:t>
            </a:r>
            <a:r>
              <a:rPr lang="en-US" sz="2200" b="1" dirty="0">
                <a:solidFill>
                  <a:srgbClr val="0B5A8E"/>
                </a:solidFill>
              </a:rPr>
              <a:t>, </a:t>
            </a:r>
            <a:r>
              <a:rPr lang="en-US" sz="2200" b="1" dirty="0" err="1" smtClean="0">
                <a:solidFill>
                  <a:srgbClr val="0B5A8E"/>
                </a:solidFill>
              </a:rPr>
              <a:t>K.Skoufaris</a:t>
            </a:r>
            <a:endParaRPr lang="en-GB" sz="2200" b="1" dirty="0"/>
          </a:p>
        </p:txBody>
      </p:sp>
      <p:sp>
        <p:nvSpPr>
          <p:cNvPr id="7" name="TextShape 3"/>
          <p:cNvSpPr txBox="1"/>
          <p:nvPr/>
        </p:nvSpPr>
        <p:spPr>
          <a:xfrm>
            <a:off x="1485736" y="6494072"/>
            <a:ext cx="756070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Tree>
    <p:extLst>
      <p:ext uri="{BB962C8B-B14F-4D97-AF65-F5344CB8AC3E}">
        <p14:creationId xmlns:p14="http://schemas.microsoft.com/office/powerpoint/2010/main" val="3552668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circle(in)">
                                      <p:cBhvr>
                                        <p:cTn id="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a:spLocks/>
          </p:cNvSpPr>
          <p:nvPr/>
        </p:nvSpPr>
        <p:spPr bwMode="auto">
          <a:xfrm rot="16200000">
            <a:off x="-1152000" y="3543843"/>
            <a:ext cx="3130009" cy="384721"/>
          </a:xfrm>
          <a:prstGeom prst="rect">
            <a:avLst/>
          </a:prstGeom>
          <a:noFill/>
          <a:ln w="12700" cap="flat">
            <a:noFill/>
            <a:miter lim="800000"/>
            <a:headEnd type="none" w="med" len="med"/>
            <a:tailEnd type="none" w="med" len="med"/>
          </a:ln>
          <a:effectLst/>
        </p:spPr>
        <p:txBody>
          <a:bodyPr wrap="square" lIns="0" tIns="0" rIns="0" bIns="0" anchor="ctr">
            <a:prstTxWarp prst="textNoShape">
              <a:avLst/>
            </a:prstTxWarp>
            <a:spAutoFit/>
          </a:bodyPr>
          <a:lstStyle/>
          <a:p>
            <a:pPr>
              <a:defRPr/>
            </a:pPr>
            <a:r>
              <a:rPr lang="en-US" sz="2500" b="0" i="0" kern="1200" spc="-40" baseline="0" dirty="0">
                <a:solidFill>
                  <a:srgbClr val="0B578C"/>
                </a:solidFill>
                <a:effectLst/>
                <a:latin typeface="Calibri" pitchFamily="34" charset="0"/>
                <a:ea typeface="Palatino" charset="0"/>
                <a:cs typeface="Calibri" pitchFamily="34" charset="0"/>
              </a:rPr>
              <a:t>Engineering Department</a:t>
            </a:r>
          </a:p>
        </p:txBody>
      </p:sp>
      <p:sp>
        <p:nvSpPr>
          <p:cNvPr id="34" name="Oval 33"/>
          <p:cNvSpPr>
            <a:spLocks noChangeAspect="1"/>
          </p:cNvSpPr>
          <p:nvPr/>
        </p:nvSpPr>
        <p:spPr bwMode="auto">
          <a:xfrm rot="16200000">
            <a:off x="108000" y="1440000"/>
            <a:ext cx="614768" cy="666000"/>
          </a:xfrm>
          <a:prstGeom prst="ellipse">
            <a:avLst/>
          </a:prstGeom>
          <a:solidFill>
            <a:srgbClr val="6E6E6E"/>
          </a:solidFill>
          <a:ln w="25400" cap="flat">
            <a:noFill/>
            <a:miter lim="800000"/>
            <a:headEnd type="none" w="med" len="med"/>
            <a:tailEnd type="none" w="med" len="med"/>
          </a:ln>
          <a:effectLst>
            <a:outerShdw blurRad="79375" dist="38100" dir="2700000" algn="ctr" rotWithShape="0">
              <a:schemeClr val="bg1">
                <a:lumMod val="65000"/>
                <a:alpha val="92000"/>
              </a:schemeClr>
            </a:outerShdw>
          </a:effectLst>
        </p:spPr>
        <p:txBody>
          <a:bodyPr wrap="none" lIns="0" tIns="0" rIns="0" bIns="0" anchor="ctr">
            <a:prstTxWarp prst="textNoShape">
              <a:avLst/>
            </a:prstTxWarp>
          </a:bodyPr>
          <a:lstStyle/>
          <a:p>
            <a:pPr algn="ctr">
              <a:defRPr/>
            </a:pPr>
            <a:r>
              <a:rPr lang="en-US" sz="2400" b="1" dirty="0">
                <a:solidFill>
                  <a:srgbClr val="0B578C"/>
                </a:solidFill>
                <a:effectLst>
                  <a:outerShdw blurRad="50800" dist="38100" dir="2700000" algn="tl" rotWithShape="0">
                    <a:srgbClr val="000000">
                      <a:alpha val="43000"/>
                    </a:srgbClr>
                  </a:outerShdw>
                </a:effectLst>
                <a:latin typeface="Lucida Grande" charset="0"/>
                <a:ea typeface="Lucida Grande" charset="0"/>
                <a:cs typeface="Lucida Grande" charset="0"/>
                <a:sym typeface="Lucida Grande" charset="0"/>
              </a:rPr>
              <a:t>EN</a:t>
            </a:r>
          </a:p>
        </p:txBody>
      </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08000" y="5517712"/>
            <a:ext cx="576960" cy="576000"/>
          </a:xfrm>
          <a:prstGeom prst="rect">
            <a:avLst/>
          </a:prstGeom>
        </p:spPr>
      </p:pic>
      <p:pic>
        <p:nvPicPr>
          <p:cNvPr id="28" name="Picture 3" descr="\\cern.ch\dfs\Users\l\lgentini\Desktop\TCTW 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1765" t="4723" r="18728" b="4722"/>
          <a:stretch/>
        </p:blipFill>
        <p:spPr bwMode="auto">
          <a:xfrm>
            <a:off x="5242128" y="927173"/>
            <a:ext cx="2961781" cy="256796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p:cNvSpPr txBox="1">
            <a:spLocks/>
          </p:cNvSpPr>
          <p:nvPr/>
        </p:nvSpPr>
        <p:spPr>
          <a:xfrm>
            <a:off x="1713836" y="263769"/>
            <a:ext cx="7430164" cy="664615"/>
          </a:xfrm>
          <a:prstGeom prst="rect">
            <a:avLst/>
          </a:prstGeom>
        </p:spPr>
        <p:txBody>
          <a:bodyPr/>
          <a:lstStyle>
            <a:lvl1pPr algn="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585" b="1" dirty="0">
                <a:solidFill>
                  <a:schemeClr val="tx1"/>
                </a:solidFill>
              </a:rPr>
              <a:t>Wire-Embedded TCTW</a:t>
            </a:r>
            <a:endParaRPr lang="en-GB" sz="2585" b="1" dirty="0">
              <a:solidFill>
                <a:schemeClr val="tx1"/>
              </a:solidFill>
            </a:endParaRPr>
          </a:p>
        </p:txBody>
      </p:sp>
      <p:pic>
        <p:nvPicPr>
          <p:cNvPr id="12" name="Picture 2" descr="\\cern.ch\dfs\Users\l\lgentini\Desktop\tctp spaccato.jp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691" t="4966" r="11743" b="2819"/>
          <a:stretch/>
        </p:blipFill>
        <p:spPr bwMode="auto">
          <a:xfrm>
            <a:off x="551280" y="734910"/>
            <a:ext cx="4893088" cy="3979860"/>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1"/>
          <p:cNvSpPr>
            <a:spLocks/>
          </p:cNvSpPr>
          <p:nvPr/>
        </p:nvSpPr>
        <p:spPr bwMode="auto">
          <a:xfrm>
            <a:off x="1199981" y="1223193"/>
            <a:ext cx="1309992" cy="237607"/>
          </a:xfrm>
          <a:prstGeom prst="borderCallout2">
            <a:avLst>
              <a:gd name="adj1" fmla="val 50004"/>
              <a:gd name="adj2" fmla="val 100124"/>
              <a:gd name="adj3" fmla="val 49419"/>
              <a:gd name="adj4" fmla="val 122866"/>
              <a:gd name="adj5" fmla="val 145392"/>
              <a:gd name="adj6" fmla="val 135810"/>
            </a:avLst>
          </a:prstGeom>
          <a:gradFill>
            <a:gsLst>
              <a:gs pos="0">
                <a:srgbClr val="9ED3E6"/>
              </a:gs>
              <a:gs pos="35000">
                <a:srgbClr val="5DB6D5"/>
              </a:gs>
              <a:gs pos="100000">
                <a:srgbClr val="9ED3E6"/>
              </a:gs>
            </a:gsLst>
          </a:gradFill>
          <a:ln w="12700">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Vacuum tank</a:t>
            </a:r>
          </a:p>
        </p:txBody>
      </p:sp>
      <p:sp>
        <p:nvSpPr>
          <p:cNvPr id="14" name="AutoShape 1"/>
          <p:cNvSpPr>
            <a:spLocks/>
          </p:cNvSpPr>
          <p:nvPr/>
        </p:nvSpPr>
        <p:spPr bwMode="auto">
          <a:xfrm>
            <a:off x="863487" y="1585984"/>
            <a:ext cx="1309992" cy="237607"/>
          </a:xfrm>
          <a:prstGeom prst="borderCallout2">
            <a:avLst>
              <a:gd name="adj1" fmla="val 50004"/>
              <a:gd name="adj2" fmla="val 100124"/>
              <a:gd name="adj3" fmla="val 49419"/>
              <a:gd name="adj4" fmla="val 122866"/>
              <a:gd name="adj5" fmla="val 151579"/>
              <a:gd name="adj6" fmla="val 140366"/>
            </a:avLst>
          </a:prstGeom>
          <a:gradFill>
            <a:gsLst>
              <a:gs pos="0">
                <a:srgbClr val="9ED3E6"/>
              </a:gs>
              <a:gs pos="35000">
                <a:srgbClr val="5DB6D5"/>
              </a:gs>
              <a:gs pos="100000">
                <a:srgbClr val="9ED3E6"/>
              </a:gs>
            </a:gsLst>
          </a:gradFill>
          <a:ln w="12700">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Jaws</a:t>
            </a:r>
          </a:p>
        </p:txBody>
      </p:sp>
      <p:sp>
        <p:nvSpPr>
          <p:cNvPr id="18" name="AutoShape 1"/>
          <p:cNvSpPr>
            <a:spLocks/>
          </p:cNvSpPr>
          <p:nvPr/>
        </p:nvSpPr>
        <p:spPr bwMode="auto">
          <a:xfrm>
            <a:off x="977788" y="5286248"/>
            <a:ext cx="1472096" cy="237607"/>
          </a:xfrm>
          <a:prstGeom prst="borderCallout2">
            <a:avLst>
              <a:gd name="adj1" fmla="val -3124"/>
              <a:gd name="adj2" fmla="val 49103"/>
              <a:gd name="adj3" fmla="val -61655"/>
              <a:gd name="adj4" fmla="val 49056"/>
              <a:gd name="adj5" fmla="val -376218"/>
              <a:gd name="adj6" fmla="val 81987"/>
            </a:avLst>
          </a:prstGeom>
          <a:gradFill>
            <a:gsLst>
              <a:gs pos="0">
                <a:srgbClr val="9ED3E6"/>
              </a:gs>
              <a:gs pos="35000">
                <a:srgbClr val="5DB6D5"/>
              </a:gs>
              <a:gs pos="100000">
                <a:srgbClr val="9ED3E6"/>
              </a:gs>
            </a:gsLst>
          </a:gradFill>
          <a:ln w="12700">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Actuation system</a:t>
            </a:r>
          </a:p>
        </p:txBody>
      </p:sp>
      <p:pic>
        <p:nvPicPr>
          <p:cNvPr id="19" name="Picture 2" descr="G:\Workspaces\l\lgentini\Collimateur\TCTP\Pictures\2012-05-08\IMG_111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1787" t="34355" b="29630"/>
          <a:stretch/>
        </p:blipFill>
        <p:spPr bwMode="auto">
          <a:xfrm>
            <a:off x="6309877" y="4319687"/>
            <a:ext cx="2431583" cy="1356706"/>
          </a:xfrm>
          <a:prstGeom prst="rect">
            <a:avLst/>
          </a:prstGeom>
          <a:noFill/>
          <a:extLst>
            <a:ext uri="{909E8E84-426E-40dd-AFC4-6F175D3DCCD1}">
              <a14:hiddenFill xmlns:a14="http://schemas.microsoft.com/office/drawing/2010/main">
                <a:solidFill>
                  <a:srgbClr val="FFFFFF"/>
                </a:solidFill>
              </a14:hiddenFill>
            </a:ext>
          </a:extLst>
        </p:spPr>
      </p:pic>
      <p:sp>
        <p:nvSpPr>
          <p:cNvPr id="21" name="AutoShape 1"/>
          <p:cNvSpPr>
            <a:spLocks/>
          </p:cNvSpPr>
          <p:nvPr/>
        </p:nvSpPr>
        <p:spPr bwMode="auto">
          <a:xfrm>
            <a:off x="7924372" y="1363043"/>
            <a:ext cx="1192596" cy="408102"/>
          </a:xfrm>
          <a:prstGeom prst="borderCallout2">
            <a:avLst>
              <a:gd name="adj1" fmla="val 50222"/>
              <a:gd name="adj2" fmla="val -138"/>
              <a:gd name="adj3" fmla="val 50527"/>
              <a:gd name="adj4" fmla="val -14294"/>
              <a:gd name="adj5" fmla="val 164109"/>
              <a:gd name="adj6" fmla="val -42926"/>
            </a:avLst>
          </a:prstGeom>
          <a:gradFill>
            <a:gsLst>
              <a:gs pos="0">
                <a:srgbClr val="0070C0"/>
              </a:gs>
              <a:gs pos="100000">
                <a:srgbClr val="5EB5D2"/>
              </a:gs>
            </a:gsLst>
          </a:gradFill>
          <a:ln w="12700">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Tungsten inserts</a:t>
            </a:r>
          </a:p>
          <a:p>
            <a:pPr algn="ctr"/>
            <a:r>
              <a:rPr lang="en-GB" sz="1108" b="1" dirty="0">
                <a:solidFill>
                  <a:srgbClr val="0B578C"/>
                </a:solidFill>
                <a:latin typeface="Calibri" pitchFamily="34" charset="0"/>
                <a:cs typeface="Arial" pitchFamily="34" charset="0"/>
              </a:rPr>
              <a:t>(Inermet® IT180)</a:t>
            </a:r>
          </a:p>
        </p:txBody>
      </p:sp>
      <p:sp>
        <p:nvSpPr>
          <p:cNvPr id="22" name="AutoShape 1"/>
          <p:cNvSpPr>
            <a:spLocks/>
          </p:cNvSpPr>
          <p:nvPr/>
        </p:nvSpPr>
        <p:spPr bwMode="auto">
          <a:xfrm>
            <a:off x="6349064" y="3875591"/>
            <a:ext cx="1458472" cy="237607"/>
          </a:xfrm>
          <a:prstGeom prst="borderCallout2">
            <a:avLst>
              <a:gd name="adj1" fmla="val 40099"/>
              <a:gd name="adj2" fmla="val 99410"/>
              <a:gd name="adj3" fmla="val 38681"/>
              <a:gd name="adj4" fmla="val 122239"/>
              <a:gd name="adj5" fmla="val 452052"/>
              <a:gd name="adj6" fmla="val 110424"/>
            </a:avLst>
          </a:prstGeom>
          <a:gradFill>
            <a:gsLst>
              <a:gs pos="0">
                <a:srgbClr val="9ED3E6"/>
              </a:gs>
              <a:gs pos="35000">
                <a:srgbClr val="5DB6D5"/>
              </a:gs>
              <a:gs pos="100000">
                <a:srgbClr val="9ED3E6"/>
              </a:gs>
            </a:gsLst>
          </a:gradFill>
          <a:ln w="12700">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BPM button housing</a:t>
            </a:r>
          </a:p>
        </p:txBody>
      </p:sp>
      <p:sp>
        <p:nvSpPr>
          <p:cNvPr id="23" name="AutoShape 1"/>
          <p:cNvSpPr>
            <a:spLocks/>
          </p:cNvSpPr>
          <p:nvPr/>
        </p:nvSpPr>
        <p:spPr bwMode="auto">
          <a:xfrm>
            <a:off x="8110154" y="802802"/>
            <a:ext cx="1006814" cy="408102"/>
          </a:xfrm>
          <a:prstGeom prst="borderCallout2">
            <a:avLst>
              <a:gd name="adj1" fmla="val 45217"/>
              <a:gd name="adj2" fmla="val -528"/>
              <a:gd name="adj3" fmla="val 44664"/>
              <a:gd name="adj4" fmla="val -16920"/>
              <a:gd name="adj5" fmla="val 224789"/>
              <a:gd name="adj6" fmla="val -127322"/>
            </a:avLst>
          </a:prstGeom>
          <a:gradFill>
            <a:gsLst>
              <a:gs pos="0">
                <a:srgbClr val="8ECCE2"/>
              </a:gs>
              <a:gs pos="35000">
                <a:srgbClr val="5EB5D2"/>
              </a:gs>
              <a:gs pos="100000">
                <a:srgbClr val="9ED3E6"/>
              </a:gs>
            </a:gsLst>
          </a:gradFill>
          <a:ln w="12700">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Cooling pipes CuNi10</a:t>
            </a:r>
          </a:p>
        </p:txBody>
      </p:sp>
      <p:sp>
        <p:nvSpPr>
          <p:cNvPr id="25" name="AutoShape 1"/>
          <p:cNvSpPr>
            <a:spLocks/>
          </p:cNvSpPr>
          <p:nvPr/>
        </p:nvSpPr>
        <p:spPr bwMode="auto">
          <a:xfrm>
            <a:off x="7769271" y="3087066"/>
            <a:ext cx="1348464" cy="408102"/>
          </a:xfrm>
          <a:prstGeom prst="borderCallout2">
            <a:avLst>
              <a:gd name="adj1" fmla="val 51453"/>
              <a:gd name="adj2" fmla="val -328"/>
              <a:gd name="adj3" fmla="val 51789"/>
              <a:gd name="adj4" fmla="val -9635"/>
              <a:gd name="adj5" fmla="val -34599"/>
              <a:gd name="adj6" fmla="val -23662"/>
            </a:avLst>
          </a:prstGeom>
          <a:gradFill>
            <a:gsLst>
              <a:gs pos="0">
                <a:srgbClr val="8ECCE2"/>
              </a:gs>
              <a:gs pos="35000">
                <a:srgbClr val="5EB5D2"/>
              </a:gs>
              <a:gs pos="100000">
                <a:srgbClr val="9ED3E6"/>
              </a:gs>
            </a:gsLst>
          </a:gradFill>
          <a:ln w="12700">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Glidcop Al-15 housing and back stiffener</a:t>
            </a:r>
          </a:p>
        </p:txBody>
      </p:sp>
      <p:cxnSp>
        <p:nvCxnSpPr>
          <p:cNvPr id="7" name="Straight Connector 6"/>
          <p:cNvCxnSpPr/>
          <p:nvPr/>
        </p:nvCxnSpPr>
        <p:spPr>
          <a:xfrm>
            <a:off x="6233723" y="3079322"/>
            <a:ext cx="1412769" cy="211795"/>
          </a:xfrm>
          <a:prstGeom prst="line">
            <a:avLst/>
          </a:prstGeom>
          <a:ln w="12700">
            <a:solidFill>
              <a:srgbClr val="3366CB"/>
            </a:solidFill>
            <a:headEnd/>
            <a:tailEnd/>
          </a:ln>
        </p:spPr>
        <p:style>
          <a:lnRef idx="1">
            <a:schemeClr val="accent1"/>
          </a:lnRef>
          <a:fillRef idx="2">
            <a:schemeClr val="accent1"/>
          </a:fillRef>
          <a:effectRef idx="1">
            <a:schemeClr val="accent1"/>
          </a:effectRef>
          <a:fontRef idx="minor">
            <a:schemeClr val="dk1"/>
          </a:fontRef>
        </p:style>
      </p:cxnSp>
      <p:sp>
        <p:nvSpPr>
          <p:cNvPr id="26" name="Date Placeholder 4"/>
          <p:cNvSpPr>
            <a:spLocks noGrp="1"/>
          </p:cNvSpPr>
          <p:nvPr>
            <p:ph type="dt" sz="half" idx="2"/>
          </p:nvPr>
        </p:nvSpPr>
        <p:spPr>
          <a:xfrm>
            <a:off x="1142256" y="6178856"/>
            <a:ext cx="2133600" cy="197061"/>
          </a:xfrm>
        </p:spPr>
        <p:txBody>
          <a:bodyPr/>
          <a:lstStyle/>
          <a:p>
            <a:r>
              <a:rPr lang="en-US" i="1" dirty="0" smtClean="0">
                <a:solidFill>
                  <a:schemeClr val="bg1">
                    <a:lumMod val="50000"/>
                  </a:schemeClr>
                </a:solidFill>
              </a:rPr>
              <a:t>11 April 2016</a:t>
            </a:r>
            <a:endParaRPr lang="en-US" i="1" dirty="0">
              <a:solidFill>
                <a:schemeClr val="bg1">
                  <a:lumMod val="50000"/>
                </a:schemeClr>
              </a:solidFill>
            </a:endParaRPr>
          </a:p>
        </p:txBody>
      </p:sp>
      <p:sp>
        <p:nvSpPr>
          <p:cNvPr id="27" name="Footer Placeholder 2"/>
          <p:cNvSpPr>
            <a:spLocks noGrp="1"/>
          </p:cNvSpPr>
          <p:nvPr>
            <p:ph type="ftr" sz="quarter" idx="3"/>
          </p:nvPr>
        </p:nvSpPr>
        <p:spPr>
          <a:xfrm>
            <a:off x="3190154" y="6178856"/>
            <a:ext cx="5414294" cy="197061"/>
          </a:xfrm>
        </p:spPr>
        <p:txBody>
          <a:bodyPr/>
          <a:lstStyle/>
          <a:p>
            <a:r>
              <a:rPr lang="fr-FR" i="1" dirty="0" smtClean="0">
                <a:solidFill>
                  <a:schemeClr val="bg1">
                    <a:lumMod val="50000"/>
                  </a:schemeClr>
                </a:solidFill>
              </a:rPr>
              <a:t>L. Gentini – CERN (EN-MME)	</a:t>
            </a:r>
            <a:r>
              <a:rPr lang="en-GB" i="1" dirty="0">
                <a:solidFill>
                  <a:schemeClr val="bg1">
                    <a:lumMod val="50000"/>
                  </a:schemeClr>
                </a:solidFill>
              </a:rPr>
              <a:t>LHC Collimation Working Group #203</a:t>
            </a:r>
            <a:endParaRPr lang="en-US" i="1" dirty="0">
              <a:solidFill>
                <a:schemeClr val="bg1">
                  <a:lumMod val="50000"/>
                </a:schemeClr>
              </a:solidFill>
            </a:endParaRPr>
          </a:p>
        </p:txBody>
      </p:sp>
      <p:sp>
        <p:nvSpPr>
          <p:cNvPr id="29" name="AutoShape 1"/>
          <p:cNvSpPr>
            <a:spLocks/>
          </p:cNvSpPr>
          <p:nvPr/>
        </p:nvSpPr>
        <p:spPr bwMode="auto">
          <a:xfrm>
            <a:off x="8065497" y="2021222"/>
            <a:ext cx="1051471" cy="237607"/>
          </a:xfrm>
          <a:prstGeom prst="borderCallout2">
            <a:avLst>
              <a:gd name="adj1" fmla="val 50862"/>
              <a:gd name="adj2" fmla="val -513"/>
              <a:gd name="adj3" fmla="val 49447"/>
              <a:gd name="adj4" fmla="val -14444"/>
              <a:gd name="adj5" fmla="val 81058"/>
              <a:gd name="adj6" fmla="val -53683"/>
            </a:avLst>
          </a:prstGeom>
          <a:gradFill>
            <a:gsLst>
              <a:gs pos="0">
                <a:srgbClr val="0070C0"/>
              </a:gs>
              <a:gs pos="100000">
                <a:srgbClr val="5EB5D2"/>
              </a:gs>
            </a:gsLst>
          </a:gradFill>
          <a:ln w="12700">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BBLRC wire</a:t>
            </a:r>
          </a:p>
        </p:txBody>
      </p:sp>
      <p:sp>
        <p:nvSpPr>
          <p:cNvPr id="30" name="AutoShape 1"/>
          <p:cNvSpPr>
            <a:spLocks/>
          </p:cNvSpPr>
          <p:nvPr/>
        </p:nvSpPr>
        <p:spPr bwMode="auto">
          <a:xfrm>
            <a:off x="7828978" y="2503015"/>
            <a:ext cx="1287990" cy="237607"/>
          </a:xfrm>
          <a:prstGeom prst="borderCallout2">
            <a:avLst>
              <a:gd name="adj1" fmla="val 47206"/>
              <a:gd name="adj2" fmla="val 276"/>
              <a:gd name="adj3" fmla="val 47329"/>
              <a:gd name="adj4" fmla="val -12751"/>
              <a:gd name="adj5" fmla="val -71988"/>
              <a:gd name="adj6" fmla="val -52440"/>
            </a:avLst>
          </a:prstGeom>
          <a:gradFill>
            <a:gsLst>
              <a:gs pos="0">
                <a:srgbClr val="0070C0"/>
              </a:gs>
              <a:gs pos="100000">
                <a:srgbClr val="5EB5D2"/>
              </a:gs>
            </a:gsLst>
          </a:gradFill>
          <a:ln w="12700">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Glidcop “T” support</a:t>
            </a:r>
          </a:p>
        </p:txBody>
      </p:sp>
      <p:pic>
        <p:nvPicPr>
          <p:cNvPr id="24" name="Picture 23"/>
          <p:cNvPicPr>
            <a:picLocks noChangeAspect="1"/>
          </p:cNvPicPr>
          <p:nvPr/>
        </p:nvPicPr>
        <p:blipFill rotWithShape="1">
          <a:blip r:embed="rId7"/>
          <a:srcRect l="4040" t="21041" r="43290" b="22887"/>
          <a:stretch/>
        </p:blipFill>
        <p:spPr>
          <a:xfrm>
            <a:off x="3164384" y="4067665"/>
            <a:ext cx="2674662" cy="1783108"/>
          </a:xfrm>
          <a:prstGeom prst="rect">
            <a:avLst/>
          </a:prstGeom>
        </p:spPr>
      </p:pic>
      <p:pic>
        <p:nvPicPr>
          <p:cNvPr id="31"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000" y="36000"/>
            <a:ext cx="900000" cy="9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Rectangle 31"/>
          <p:cNvSpPr/>
          <p:nvPr/>
        </p:nvSpPr>
        <p:spPr>
          <a:xfrm>
            <a:off x="36000" y="927173"/>
            <a:ext cx="712384" cy="5310139"/>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B578C"/>
              </a:solidFill>
            </a:endParaRPr>
          </a:p>
        </p:txBody>
      </p:sp>
      <p:sp>
        <p:nvSpPr>
          <p:cNvPr id="36"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4C1832A-22AE-4E6A-8CF8-84A6060A5911}" type="slidenum">
              <a:rPr lang="en-US" sz="1200" b="0" strike="noStrike" spc="-1">
                <a:solidFill>
                  <a:srgbClr val="0B578C"/>
                </a:solidFill>
                <a:uFill>
                  <a:solidFill>
                    <a:srgbClr val="FFFFFF"/>
                  </a:solidFill>
                </a:uFill>
                <a:latin typeface="Arial"/>
              </a:rPr>
              <a:t>8</a:t>
            </a:fld>
            <a:endParaRPr lang="en-US" sz="1200" b="0" strike="noStrike" spc="-1" dirty="0">
              <a:solidFill>
                <a:srgbClr val="0B578C"/>
              </a:solidFill>
              <a:uFill>
                <a:solidFill>
                  <a:srgbClr val="FFFFFF"/>
                </a:solidFill>
              </a:uFill>
              <a:latin typeface="Times New Roman"/>
            </a:endParaRPr>
          </a:p>
        </p:txBody>
      </p:sp>
      <p:sp>
        <p:nvSpPr>
          <p:cNvPr id="2" name="Rectangle 1"/>
          <p:cNvSpPr/>
          <p:nvPr/>
        </p:nvSpPr>
        <p:spPr>
          <a:xfrm>
            <a:off x="4932040" y="764704"/>
            <a:ext cx="4211961" cy="2923878"/>
          </a:xfrm>
          <a:prstGeom prst="rect">
            <a:avLst/>
          </a:prstGeom>
          <a:solidFill>
            <a:schemeClr val="bg2">
              <a:alpha val="95000"/>
            </a:schemeClr>
          </a:solidFill>
        </p:spPr>
        <p:txBody>
          <a:bodyPr wrap="square" lIns="108000" rIns="108000">
            <a:spAutoFit/>
          </a:bodyPr>
          <a:lstStyle/>
          <a:p>
            <a:pPr marL="360">
              <a:spcBef>
                <a:spcPts val="400"/>
              </a:spcBef>
              <a:buClr>
                <a:srgbClr val="FB963C"/>
              </a:buClr>
            </a:pPr>
            <a:r>
              <a:rPr lang="en-US" sz="2000" b="1" spc="-1" dirty="0" smtClean="0">
                <a:solidFill>
                  <a:srgbClr val="009900"/>
                </a:solidFill>
                <a:uFill>
                  <a:solidFill>
                    <a:srgbClr val="FFFFFF"/>
                  </a:solidFill>
                </a:uFill>
              </a:rPr>
              <a:t>Jaw/wire movement</a:t>
            </a:r>
          </a:p>
          <a:p>
            <a:pPr marL="343260" indent="-342900">
              <a:spcBef>
                <a:spcPts val="1200"/>
              </a:spcBef>
              <a:buClr>
                <a:srgbClr val="FB963C"/>
              </a:buClr>
              <a:buFont typeface="Wingdings" charset="2"/>
              <a:buChar char="§"/>
            </a:pPr>
            <a:r>
              <a:rPr lang="en-US" spc="-1" dirty="0" smtClean="0">
                <a:solidFill>
                  <a:srgbClr val="009900"/>
                </a:solidFill>
                <a:uFill>
                  <a:solidFill>
                    <a:srgbClr val="FFFFFF"/>
                  </a:solidFill>
                </a:uFill>
              </a:rPr>
              <a:t>In the plane </a:t>
            </a:r>
            <a:r>
              <a:rPr lang="en-US" spc="-1" dirty="0">
                <a:solidFill>
                  <a:srgbClr val="009900"/>
                </a:solidFill>
                <a:uFill>
                  <a:solidFill>
                    <a:srgbClr val="FFFFFF"/>
                  </a:solidFill>
                </a:uFill>
              </a:rPr>
              <a:t>of beam </a:t>
            </a:r>
            <a:r>
              <a:rPr lang="en-US" spc="-1" dirty="0" smtClean="0">
                <a:solidFill>
                  <a:srgbClr val="009900"/>
                </a:solidFill>
                <a:uFill>
                  <a:solidFill>
                    <a:srgbClr val="FFFFFF"/>
                  </a:solidFill>
                </a:uFill>
              </a:rPr>
              <a:t>crossing the jaw position can be moved with a measured </a:t>
            </a:r>
            <a:r>
              <a:rPr lang="en-US" spc="-1" dirty="0">
                <a:solidFill>
                  <a:srgbClr val="009900"/>
                </a:solidFill>
                <a:uFill>
                  <a:solidFill>
                    <a:srgbClr val="FFFFFF"/>
                  </a:solidFill>
                </a:uFill>
              </a:rPr>
              <a:t>reproducible accuracy of  5 µm </a:t>
            </a:r>
            <a:r>
              <a:rPr lang="en-US" spc="-1" dirty="0" smtClean="0">
                <a:solidFill>
                  <a:srgbClr val="009900"/>
                </a:solidFill>
                <a:uFill>
                  <a:solidFill>
                    <a:srgbClr val="FFFFFF"/>
                  </a:solidFill>
                </a:uFill>
              </a:rPr>
              <a:t> and with &lt; </a:t>
            </a:r>
            <a:r>
              <a:rPr lang="en-US" spc="-1" dirty="0">
                <a:solidFill>
                  <a:srgbClr val="009900"/>
                </a:solidFill>
                <a:uFill>
                  <a:solidFill>
                    <a:srgbClr val="FFFFFF"/>
                  </a:solidFill>
                </a:uFill>
              </a:rPr>
              <a:t>200µrad </a:t>
            </a:r>
            <a:r>
              <a:rPr lang="en-US" spc="-1" dirty="0" smtClean="0">
                <a:solidFill>
                  <a:srgbClr val="009900"/>
                </a:solidFill>
                <a:uFill>
                  <a:solidFill>
                    <a:srgbClr val="FFFFFF"/>
                  </a:solidFill>
                </a:uFill>
              </a:rPr>
              <a:t>tilt</a:t>
            </a:r>
            <a:endParaRPr lang="en-US" spc="-1" dirty="0">
              <a:solidFill>
                <a:srgbClr val="009900"/>
              </a:solidFill>
              <a:uFill>
                <a:solidFill>
                  <a:srgbClr val="FFFFFF"/>
                </a:solidFill>
              </a:uFill>
            </a:endParaRPr>
          </a:p>
          <a:p>
            <a:pPr marL="343260" indent="-342900">
              <a:spcBef>
                <a:spcPts val="1200"/>
              </a:spcBef>
              <a:buClr>
                <a:srgbClr val="FB963C"/>
              </a:buClr>
              <a:buFont typeface="Wingdings" charset="2"/>
              <a:buChar char="§"/>
            </a:pPr>
            <a:r>
              <a:rPr lang="en-US" spc="-1" dirty="0">
                <a:solidFill>
                  <a:srgbClr val="009900"/>
                </a:solidFill>
                <a:uFill>
                  <a:solidFill>
                    <a:srgbClr val="FFFFFF"/>
                  </a:solidFill>
                </a:uFill>
              </a:rPr>
              <a:t>Possibility to move the wire in </a:t>
            </a:r>
            <a:r>
              <a:rPr lang="en-US" spc="-1" dirty="0" smtClean="0">
                <a:solidFill>
                  <a:srgbClr val="009900"/>
                </a:solidFill>
                <a:uFill>
                  <a:solidFill>
                    <a:srgbClr val="FFFFFF"/>
                  </a:solidFill>
                </a:uFill>
              </a:rPr>
              <a:t>the transverse </a:t>
            </a:r>
            <a:r>
              <a:rPr lang="en-US" spc="-1" dirty="0">
                <a:solidFill>
                  <a:srgbClr val="009900"/>
                </a:solidFill>
                <a:uFill>
                  <a:solidFill>
                    <a:srgbClr val="FFFFFF"/>
                  </a:solidFill>
                </a:uFill>
              </a:rPr>
              <a:t>plane (collimator 5th axis) to align </a:t>
            </a:r>
            <a:r>
              <a:rPr lang="en-US" spc="-1" dirty="0" smtClean="0">
                <a:solidFill>
                  <a:srgbClr val="009900"/>
                </a:solidFill>
                <a:uFill>
                  <a:solidFill>
                    <a:srgbClr val="FFFFFF"/>
                  </a:solidFill>
                </a:uFill>
              </a:rPr>
              <a:t>on orbit </a:t>
            </a:r>
            <a:r>
              <a:rPr lang="en-US" spc="-1" dirty="0">
                <a:solidFill>
                  <a:srgbClr val="009900"/>
                </a:solidFill>
                <a:uFill>
                  <a:solidFill>
                    <a:srgbClr val="FFFFFF"/>
                  </a:solidFill>
                </a:uFill>
              </a:rPr>
              <a:t>~ 500µm from BPM </a:t>
            </a:r>
            <a:r>
              <a:rPr lang="en-US" spc="-1" dirty="0" smtClean="0">
                <a:solidFill>
                  <a:srgbClr val="009900"/>
                </a:solidFill>
                <a:uFill>
                  <a:solidFill>
                    <a:srgbClr val="FFFFFF"/>
                  </a:solidFill>
                </a:uFill>
              </a:rPr>
              <a:t>dedicated measurements</a:t>
            </a:r>
            <a:endParaRPr lang="en-US" spc="-1" dirty="0">
              <a:solidFill>
                <a:srgbClr val="009900"/>
              </a:solidFill>
              <a:uFill>
                <a:solidFill>
                  <a:srgbClr val="FFFFFF"/>
                </a:solidFill>
              </a:uFill>
            </a:endParaRPr>
          </a:p>
        </p:txBody>
      </p:sp>
      <p:sp>
        <p:nvSpPr>
          <p:cNvPr id="37" name="TextShape 3"/>
          <p:cNvSpPr txBox="1"/>
          <p:nvPr/>
        </p:nvSpPr>
        <p:spPr>
          <a:xfrm>
            <a:off x="1485736" y="6494072"/>
            <a:ext cx="756070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Tree>
    <p:extLst>
      <p:ext uri="{BB962C8B-B14F-4D97-AF65-F5344CB8AC3E}">
        <p14:creationId xmlns:p14="http://schemas.microsoft.com/office/powerpoint/2010/main" val="25791898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5044380" y="1011682"/>
            <a:ext cx="3782076" cy="2566082"/>
            <a:chOff x="5148328" y="900513"/>
            <a:chExt cx="4942370" cy="3219509"/>
          </a:xfrm>
        </p:grpSpPr>
        <p:pic>
          <p:nvPicPr>
            <p:cNvPr id="6" name="Picture 5"/>
            <p:cNvPicPr>
              <a:picLocks noChangeAspect="1"/>
            </p:cNvPicPr>
            <p:nvPr/>
          </p:nvPicPr>
          <p:blipFill>
            <a:blip r:embed="rId3"/>
            <a:stretch>
              <a:fillRect/>
            </a:stretch>
          </p:blipFill>
          <p:spPr>
            <a:xfrm>
              <a:off x="5148328" y="900513"/>
              <a:ext cx="4529428" cy="3219509"/>
            </a:xfrm>
            <a:prstGeom prst="rect">
              <a:avLst/>
            </a:prstGeom>
          </p:spPr>
        </p:pic>
        <p:sp>
          <p:nvSpPr>
            <p:cNvPr id="81" name="AutoShape 1"/>
            <p:cNvSpPr>
              <a:spLocks/>
            </p:cNvSpPr>
            <p:nvPr/>
          </p:nvSpPr>
          <p:spPr bwMode="auto">
            <a:xfrm>
              <a:off x="8645671" y="3631261"/>
              <a:ext cx="1445027" cy="298111"/>
            </a:xfrm>
            <a:prstGeom prst="borderCallout2">
              <a:avLst>
                <a:gd name="adj1" fmla="val 50440"/>
                <a:gd name="adj2" fmla="val -518"/>
                <a:gd name="adj3" fmla="val 52975"/>
                <a:gd name="adj4" fmla="val -16445"/>
                <a:gd name="adj5" fmla="val -360502"/>
                <a:gd name="adj6" fmla="val -68478"/>
              </a:avLst>
            </a:prstGeom>
            <a:ln w="15875">
              <a:solidFill>
                <a:srgbClr val="3366CB"/>
              </a:solidFill>
              <a:headEnd/>
              <a:tailEnd/>
            </a:ln>
          </p:spPr>
          <p:style>
            <a:lnRef idx="1">
              <a:schemeClr val="accent1"/>
            </a:lnRef>
            <a:fillRef idx="2">
              <a:schemeClr val="accent1"/>
            </a:fillRef>
            <a:effectRef idx="1">
              <a:schemeClr val="accent1"/>
            </a:effectRef>
            <a:fontRef idx="minor">
              <a:schemeClr val="dk1"/>
            </a:fontRef>
          </p:style>
          <p:txBody>
            <a:bodyPr vert="horz" wrap="square" lIns="33231" tIns="33231" rIns="33231" bIns="33231" numCol="1" anchor="ctr" anchorCtr="0" compatLnSpc="1">
              <a:prstTxWarp prst="textNoShape">
                <a:avLst/>
              </a:prstTxWarp>
              <a:spAutoFit/>
            </a:bodyPr>
            <a:lstStyle/>
            <a:p>
              <a:pPr algn="ctr"/>
              <a:r>
                <a:rPr lang="en-GB" sz="1108" b="1" dirty="0">
                  <a:solidFill>
                    <a:srgbClr val="0B578C"/>
                  </a:solidFill>
                  <a:latin typeface="Calibri" pitchFamily="34" charset="0"/>
                  <a:cs typeface="Arial" pitchFamily="34" charset="0"/>
                </a:rPr>
                <a:t>Thicker wire</a:t>
              </a:r>
            </a:p>
          </p:txBody>
        </p:sp>
      </p:grpSp>
      <p:sp>
        <p:nvSpPr>
          <p:cNvPr id="11" name="Title 1"/>
          <p:cNvSpPr txBox="1">
            <a:spLocks/>
          </p:cNvSpPr>
          <p:nvPr/>
        </p:nvSpPr>
        <p:spPr>
          <a:xfrm>
            <a:off x="1713836" y="263769"/>
            <a:ext cx="7430164" cy="664615"/>
          </a:xfrm>
          <a:prstGeom prst="rect">
            <a:avLst/>
          </a:prstGeom>
        </p:spPr>
        <p:txBody>
          <a:bodyPr/>
          <a:lstStyle>
            <a:lvl1pPr algn="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585" b="1" dirty="0"/>
              <a:t>Wire-Embedded TCTW</a:t>
            </a:r>
            <a:endParaRPr lang="en-GB" sz="2585" b="1" dirty="0"/>
          </a:p>
        </p:txBody>
      </p:sp>
      <p:sp>
        <p:nvSpPr>
          <p:cNvPr id="26" name="TextBox 25"/>
          <p:cNvSpPr txBox="1"/>
          <p:nvPr/>
        </p:nvSpPr>
        <p:spPr>
          <a:xfrm>
            <a:off x="4680520" y="3728977"/>
            <a:ext cx="4644008" cy="348095"/>
          </a:xfrm>
          <a:prstGeom prst="rect">
            <a:avLst/>
          </a:prstGeom>
          <a:noFill/>
        </p:spPr>
        <p:txBody>
          <a:bodyPr wrap="square" rtlCol="0">
            <a:spAutoFit/>
          </a:bodyPr>
          <a:lstStyle/>
          <a:p>
            <a:r>
              <a:rPr lang="en-US" sz="1662" i="1" dirty="0" smtClean="0"/>
              <a:t>Cable dimensions (for 350A nominal current):</a:t>
            </a:r>
            <a:endParaRPr lang="en-US" sz="1662" i="1" dirty="0"/>
          </a:p>
        </p:txBody>
      </p:sp>
      <p:grpSp>
        <p:nvGrpSpPr>
          <p:cNvPr id="27" name="Group 26"/>
          <p:cNvGrpSpPr/>
          <p:nvPr/>
        </p:nvGrpSpPr>
        <p:grpSpPr>
          <a:xfrm>
            <a:off x="4698969" y="3998862"/>
            <a:ext cx="3900162" cy="1765744"/>
            <a:chOff x="-56548" y="1050793"/>
            <a:chExt cx="9930707" cy="4619309"/>
          </a:xfrm>
        </p:grpSpPr>
        <p:grpSp>
          <p:nvGrpSpPr>
            <p:cNvPr id="28" name="Groupe 73"/>
            <p:cNvGrpSpPr>
              <a:grpSpLocks/>
            </p:cNvGrpSpPr>
            <p:nvPr/>
          </p:nvGrpSpPr>
          <p:grpSpPr bwMode="auto">
            <a:xfrm>
              <a:off x="1979613" y="2060575"/>
              <a:ext cx="2447925" cy="1944688"/>
              <a:chOff x="1115613" y="1846263"/>
              <a:chExt cx="2448325" cy="719137"/>
            </a:xfrm>
          </p:grpSpPr>
          <p:sp>
            <p:nvSpPr>
              <p:cNvPr id="66" name="Arrondir un rectangle avec un coin du même côté 38"/>
              <p:cNvSpPr/>
              <p:nvPr/>
            </p:nvSpPr>
            <p:spPr bwMode="auto">
              <a:xfrm rot="5400000">
                <a:off x="1980208" y="981669"/>
                <a:ext cx="719137" cy="2448325"/>
              </a:xfrm>
              <a:prstGeom prst="round2SameRect">
                <a:avLst>
                  <a:gd name="adj1" fmla="val 0"/>
                  <a:gd name="adj2" fmla="val 0"/>
                </a:avLst>
              </a:prstGeom>
              <a:solidFill>
                <a:schemeClr val="bg1">
                  <a:lumMod val="5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738" dirty="0"/>
              </a:p>
            </p:txBody>
          </p:sp>
          <p:sp>
            <p:nvSpPr>
              <p:cNvPr id="67" name="Arrondir un rectangle avec un coin du même côté 18"/>
              <p:cNvSpPr/>
              <p:nvPr/>
            </p:nvSpPr>
            <p:spPr bwMode="auto">
              <a:xfrm rot="5400000">
                <a:off x="2060046" y="981669"/>
                <a:ext cx="559459" cy="2448325"/>
              </a:xfrm>
              <a:prstGeom prst="round2SameRect">
                <a:avLst>
                  <a:gd name="adj1" fmla="val 0"/>
                  <a:gd name="adj2" fmla="val 0"/>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738" dirty="0"/>
              </a:p>
            </p:txBody>
          </p:sp>
          <p:sp>
            <p:nvSpPr>
              <p:cNvPr id="68" name="Arrondir un rectangle avec un coin du même côté 21"/>
              <p:cNvSpPr/>
              <p:nvPr/>
            </p:nvSpPr>
            <p:spPr bwMode="auto">
              <a:xfrm rot="5400000">
                <a:off x="2193307" y="981669"/>
                <a:ext cx="292938" cy="2448325"/>
              </a:xfrm>
              <a:prstGeom prst="round2SameRect">
                <a:avLst>
                  <a:gd name="adj1" fmla="val 0"/>
                  <a:gd name="adj2" fmla="val 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738" dirty="0"/>
              </a:p>
            </p:txBody>
          </p:sp>
        </p:grpSp>
        <p:grpSp>
          <p:nvGrpSpPr>
            <p:cNvPr id="29" name="Groupe 67"/>
            <p:cNvGrpSpPr>
              <a:grpSpLocks/>
            </p:cNvGrpSpPr>
            <p:nvPr/>
          </p:nvGrpSpPr>
          <p:grpSpPr bwMode="auto">
            <a:xfrm>
              <a:off x="5148263" y="1628775"/>
              <a:ext cx="2447925" cy="2808288"/>
              <a:chOff x="4067542" y="1989981"/>
              <a:chExt cx="2448327" cy="719137"/>
            </a:xfrm>
          </p:grpSpPr>
          <p:sp>
            <p:nvSpPr>
              <p:cNvPr id="63" name="Arrondir un rectangle avec un coin du même côté 64"/>
              <p:cNvSpPr/>
              <p:nvPr/>
            </p:nvSpPr>
            <p:spPr bwMode="auto">
              <a:xfrm rot="5400000">
                <a:off x="4932138" y="1125386"/>
                <a:ext cx="719137" cy="2448327"/>
              </a:xfrm>
              <a:prstGeom prst="round2SameRect">
                <a:avLst>
                  <a:gd name="adj1" fmla="val 0"/>
                  <a:gd name="adj2" fmla="val 0"/>
                </a:avLst>
              </a:prstGeom>
              <a:solidFill>
                <a:schemeClr val="bg1">
                  <a:lumMod val="5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738" dirty="0"/>
              </a:p>
            </p:txBody>
          </p:sp>
          <p:sp>
            <p:nvSpPr>
              <p:cNvPr id="64" name="Arrondir un rectangle avec un coin du même côté 65"/>
              <p:cNvSpPr/>
              <p:nvPr/>
            </p:nvSpPr>
            <p:spPr bwMode="auto">
              <a:xfrm rot="5400000">
                <a:off x="4987424" y="1125386"/>
                <a:ext cx="608563" cy="2448327"/>
              </a:xfrm>
              <a:prstGeom prst="round2SameRect">
                <a:avLst>
                  <a:gd name="adj1" fmla="val 0"/>
                  <a:gd name="adj2" fmla="val 0"/>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738" dirty="0"/>
              </a:p>
            </p:txBody>
          </p:sp>
          <p:sp>
            <p:nvSpPr>
              <p:cNvPr id="65" name="Arrondir un rectangle avec un coin du même côté 66"/>
              <p:cNvSpPr/>
              <p:nvPr/>
            </p:nvSpPr>
            <p:spPr bwMode="auto">
              <a:xfrm rot="5400000">
                <a:off x="5079298" y="1125793"/>
                <a:ext cx="424815" cy="2448327"/>
              </a:xfrm>
              <a:prstGeom prst="round2SameRect">
                <a:avLst>
                  <a:gd name="adj1" fmla="val 0"/>
                  <a:gd name="adj2" fmla="val 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738" dirty="0"/>
              </a:p>
            </p:txBody>
          </p:sp>
        </p:grpSp>
        <p:sp>
          <p:nvSpPr>
            <p:cNvPr id="30" name="Trapèze 72"/>
            <p:cNvSpPr/>
            <p:nvPr/>
          </p:nvSpPr>
          <p:spPr>
            <a:xfrm rot="16200000">
              <a:off x="3203575" y="2492375"/>
              <a:ext cx="2808288" cy="1081088"/>
            </a:xfrm>
            <a:prstGeom prst="trapezoid">
              <a:avLst>
                <a:gd name="adj" fmla="val 4087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738" dirty="0"/>
            </a:p>
          </p:txBody>
        </p:sp>
        <p:sp>
          <p:nvSpPr>
            <p:cNvPr id="31" name="ZoneTexte 32"/>
            <p:cNvSpPr txBox="1">
              <a:spLocks noChangeArrowheads="1"/>
            </p:cNvSpPr>
            <p:nvPr/>
          </p:nvSpPr>
          <p:spPr bwMode="auto">
            <a:xfrm>
              <a:off x="3851275" y="1050793"/>
              <a:ext cx="1512886" cy="835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altLang="en-US" sz="738" dirty="0">
                  <a:latin typeface="Calibri" pitchFamily="34" charset="0"/>
                </a:rPr>
                <a:t>Transition 30°</a:t>
              </a:r>
            </a:p>
          </p:txBody>
        </p:sp>
        <p:cxnSp>
          <p:nvCxnSpPr>
            <p:cNvPr id="32" name="Straight Connector 31"/>
            <p:cNvCxnSpPr/>
            <p:nvPr/>
          </p:nvCxnSpPr>
          <p:spPr>
            <a:xfrm>
              <a:off x="7596188" y="1641475"/>
              <a:ext cx="5048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596188" y="1844675"/>
              <a:ext cx="5048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596188" y="2205038"/>
              <a:ext cx="5048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596188" y="3863975"/>
              <a:ext cx="5048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8101013" y="1641475"/>
              <a:ext cx="0" cy="2159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8101013" y="2205038"/>
              <a:ext cx="0" cy="165893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8" name="TextBox 10"/>
            <p:cNvSpPr txBox="1">
              <a:spLocks noChangeArrowheads="1"/>
            </p:cNvSpPr>
            <p:nvPr/>
          </p:nvSpPr>
          <p:spPr bwMode="auto">
            <a:xfrm>
              <a:off x="2627313" y="2167269"/>
              <a:ext cx="992648" cy="53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738" dirty="0"/>
                <a:t>MgO</a:t>
              </a:r>
            </a:p>
          </p:txBody>
        </p:sp>
        <p:sp>
          <p:nvSpPr>
            <p:cNvPr id="39" name="TextBox 28"/>
            <p:cNvSpPr txBox="1">
              <a:spLocks noChangeArrowheads="1"/>
            </p:cNvSpPr>
            <p:nvPr/>
          </p:nvSpPr>
          <p:spPr bwMode="auto">
            <a:xfrm>
              <a:off x="8126412" y="2781299"/>
              <a:ext cx="1747747" cy="61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923" dirty="0"/>
                <a:t>ø3.45mm</a:t>
              </a:r>
            </a:p>
          </p:txBody>
        </p:sp>
        <p:sp>
          <p:nvSpPr>
            <p:cNvPr id="40" name="TextBox 32"/>
            <p:cNvSpPr txBox="1">
              <a:spLocks noChangeArrowheads="1"/>
            </p:cNvSpPr>
            <p:nvPr/>
          </p:nvSpPr>
          <p:spPr bwMode="auto">
            <a:xfrm>
              <a:off x="8101016" y="1557337"/>
              <a:ext cx="1564075" cy="61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923" dirty="0"/>
                <a:t>0.41mm</a:t>
              </a:r>
            </a:p>
          </p:txBody>
        </p:sp>
        <p:sp>
          <p:nvSpPr>
            <p:cNvPr id="41" name="TextBox 33"/>
            <p:cNvSpPr txBox="1">
              <a:spLocks noChangeArrowheads="1"/>
            </p:cNvSpPr>
            <p:nvPr/>
          </p:nvSpPr>
          <p:spPr bwMode="auto">
            <a:xfrm>
              <a:off x="2724148" y="2706846"/>
              <a:ext cx="853873" cy="61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923" dirty="0"/>
                <a:t>Cu</a:t>
              </a:r>
            </a:p>
          </p:txBody>
        </p:sp>
        <p:sp>
          <p:nvSpPr>
            <p:cNvPr id="42" name="TextBox 34"/>
            <p:cNvSpPr txBox="1">
              <a:spLocks noChangeArrowheads="1"/>
            </p:cNvSpPr>
            <p:nvPr/>
          </p:nvSpPr>
          <p:spPr bwMode="auto">
            <a:xfrm>
              <a:off x="2647950" y="3925691"/>
              <a:ext cx="1008974" cy="53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738" dirty="0"/>
                <a:t>316L</a:t>
              </a:r>
            </a:p>
          </p:txBody>
        </p:sp>
        <p:cxnSp>
          <p:nvCxnSpPr>
            <p:cNvPr id="43" name="Straight Connector 42"/>
            <p:cNvCxnSpPr/>
            <p:nvPr/>
          </p:nvCxnSpPr>
          <p:spPr>
            <a:xfrm>
              <a:off x="1476375" y="2073275"/>
              <a:ext cx="5032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476375" y="2276475"/>
              <a:ext cx="5032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476375" y="3429000"/>
              <a:ext cx="5032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1476375" y="2060575"/>
              <a:ext cx="0" cy="2159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476375" y="2636838"/>
              <a:ext cx="5032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1476375" y="2628900"/>
              <a:ext cx="0" cy="79692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9" name="TextBox 47"/>
            <p:cNvSpPr txBox="1">
              <a:spLocks noChangeArrowheads="1"/>
            </p:cNvSpPr>
            <p:nvPr/>
          </p:nvSpPr>
          <p:spPr bwMode="auto">
            <a:xfrm>
              <a:off x="-56548" y="2731293"/>
              <a:ext cx="1747747" cy="61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923" dirty="0"/>
                <a:t>ø2.48mm</a:t>
              </a:r>
            </a:p>
          </p:txBody>
        </p:sp>
        <p:sp>
          <p:nvSpPr>
            <p:cNvPr id="50" name="TextBox 49"/>
            <p:cNvSpPr txBox="1">
              <a:spLocks noChangeArrowheads="1"/>
            </p:cNvSpPr>
            <p:nvPr/>
          </p:nvSpPr>
          <p:spPr bwMode="auto">
            <a:xfrm>
              <a:off x="126913" y="1878742"/>
              <a:ext cx="1396729" cy="61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923" dirty="0"/>
                <a:t>0.3mm</a:t>
              </a:r>
            </a:p>
          </p:txBody>
        </p:sp>
        <p:sp>
          <p:nvSpPr>
            <p:cNvPr id="51" name="TextBox 50"/>
            <p:cNvSpPr txBox="1">
              <a:spLocks noChangeArrowheads="1"/>
            </p:cNvSpPr>
            <p:nvPr/>
          </p:nvSpPr>
          <p:spPr bwMode="auto">
            <a:xfrm>
              <a:off x="6132513" y="2708434"/>
              <a:ext cx="853873" cy="61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923" dirty="0"/>
                <a:t>Cu</a:t>
              </a:r>
            </a:p>
          </p:txBody>
        </p:sp>
        <p:sp>
          <p:nvSpPr>
            <p:cNvPr id="52" name="TextBox 51"/>
            <p:cNvSpPr txBox="1">
              <a:spLocks noChangeArrowheads="1"/>
            </p:cNvSpPr>
            <p:nvPr/>
          </p:nvSpPr>
          <p:spPr bwMode="auto">
            <a:xfrm>
              <a:off x="6092825" y="4284134"/>
              <a:ext cx="1008974" cy="53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738" dirty="0"/>
                <a:t>316L</a:t>
              </a:r>
            </a:p>
          </p:txBody>
        </p:sp>
        <p:sp>
          <p:nvSpPr>
            <p:cNvPr id="53" name="TextBox 52"/>
            <p:cNvSpPr txBox="1">
              <a:spLocks noChangeArrowheads="1"/>
            </p:cNvSpPr>
            <p:nvPr/>
          </p:nvSpPr>
          <p:spPr bwMode="auto">
            <a:xfrm>
              <a:off x="6029327" y="1735468"/>
              <a:ext cx="992648" cy="53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738" dirty="0"/>
                <a:t>MgO</a:t>
              </a:r>
            </a:p>
          </p:txBody>
        </p:sp>
        <p:sp>
          <p:nvSpPr>
            <p:cNvPr id="54" name="TextBox 53"/>
            <p:cNvSpPr txBox="1">
              <a:spLocks noChangeArrowheads="1"/>
            </p:cNvSpPr>
            <p:nvPr/>
          </p:nvSpPr>
          <p:spPr bwMode="auto">
            <a:xfrm>
              <a:off x="5345499" y="4834409"/>
              <a:ext cx="3144802" cy="835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738" dirty="0"/>
                <a:t>Total diameter outside the jaw: ø5mm</a:t>
              </a:r>
            </a:p>
          </p:txBody>
        </p:sp>
        <p:sp>
          <p:nvSpPr>
            <p:cNvPr id="55" name="TextBox 54"/>
            <p:cNvSpPr txBox="1">
              <a:spLocks noChangeArrowheads="1"/>
            </p:cNvSpPr>
            <p:nvPr/>
          </p:nvSpPr>
          <p:spPr bwMode="auto">
            <a:xfrm>
              <a:off x="1011071" y="4383681"/>
              <a:ext cx="2874683" cy="835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738" dirty="0"/>
                <a:t>Total diameter inside the jaw: ø3.6mm</a:t>
              </a:r>
            </a:p>
          </p:txBody>
        </p:sp>
        <p:cxnSp>
          <p:nvCxnSpPr>
            <p:cNvPr id="56" name="Straight Connector 55"/>
            <p:cNvCxnSpPr/>
            <p:nvPr/>
          </p:nvCxnSpPr>
          <p:spPr>
            <a:xfrm>
              <a:off x="1476375" y="3789363"/>
              <a:ext cx="5032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476375" y="3429000"/>
              <a:ext cx="503238" cy="0"/>
            </a:xfrm>
            <a:prstGeom prst="line">
              <a:avLst/>
            </a:prstGeom>
          </p:spPr>
          <p:style>
            <a:lnRef idx="1">
              <a:schemeClr val="accent1"/>
            </a:lnRef>
            <a:fillRef idx="0">
              <a:schemeClr val="accent1"/>
            </a:fillRef>
            <a:effectRef idx="0">
              <a:schemeClr val="accent1"/>
            </a:effectRef>
            <a:fontRef idx="minor">
              <a:schemeClr val="tx1"/>
            </a:fontRef>
          </p:style>
        </p:cxnSp>
        <p:sp>
          <p:nvSpPr>
            <p:cNvPr id="58" name="TextBox 47"/>
            <p:cNvSpPr txBox="1">
              <a:spLocks noChangeArrowheads="1"/>
            </p:cNvSpPr>
            <p:nvPr/>
          </p:nvSpPr>
          <p:spPr bwMode="auto">
            <a:xfrm>
              <a:off x="8788" y="3328194"/>
              <a:ext cx="1564075" cy="61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923" dirty="0"/>
                <a:t>0.26mm</a:t>
              </a:r>
            </a:p>
          </p:txBody>
        </p:sp>
        <p:cxnSp>
          <p:nvCxnSpPr>
            <p:cNvPr id="59" name="Straight Arrow Connector 58"/>
            <p:cNvCxnSpPr/>
            <p:nvPr/>
          </p:nvCxnSpPr>
          <p:spPr>
            <a:xfrm>
              <a:off x="1476375" y="3435350"/>
              <a:ext cx="0" cy="36036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597775" y="4221163"/>
              <a:ext cx="503238"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Box 47"/>
            <p:cNvSpPr txBox="1">
              <a:spLocks noChangeArrowheads="1"/>
            </p:cNvSpPr>
            <p:nvPr/>
          </p:nvSpPr>
          <p:spPr bwMode="auto">
            <a:xfrm>
              <a:off x="8106052" y="3841749"/>
              <a:ext cx="1731421" cy="61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altLang="en-US" sz="923" dirty="0"/>
                <a:t>0.365mm</a:t>
              </a:r>
            </a:p>
          </p:txBody>
        </p:sp>
        <p:cxnSp>
          <p:nvCxnSpPr>
            <p:cNvPr id="62" name="Straight Arrow Connector 61"/>
            <p:cNvCxnSpPr/>
            <p:nvPr/>
          </p:nvCxnSpPr>
          <p:spPr>
            <a:xfrm>
              <a:off x="8101013" y="3860800"/>
              <a:ext cx="0" cy="36036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sp>
        <p:nvSpPr>
          <p:cNvPr id="69" name="TextBox 68"/>
          <p:cNvSpPr txBox="1"/>
          <p:nvPr/>
        </p:nvSpPr>
        <p:spPr>
          <a:xfrm>
            <a:off x="776454" y="1198680"/>
            <a:ext cx="4722191" cy="2218556"/>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a:solidFill>
                  <a:srgbClr val="002060"/>
                </a:solidFill>
                <a:latin typeface="+mj-lt"/>
              </a:defRPr>
            </a:lvl1pPr>
            <a:lvl2pPr marL="685800" lvl="1" indent="-228600">
              <a:spcBef>
                <a:spcPts val="600"/>
              </a:spcBef>
              <a:spcAft>
                <a:spcPts val="600"/>
              </a:spcAft>
              <a:buClr>
                <a:schemeClr val="accent1"/>
              </a:buClr>
              <a:buSzPct val="95000"/>
              <a:buFont typeface="Wingdings" charset="2"/>
              <a:buChar char="§"/>
              <a:defRPr b="1">
                <a:solidFill>
                  <a:srgbClr val="002060"/>
                </a:solidFill>
                <a:latin typeface="+mj-lt"/>
              </a:defRPr>
            </a:lvl2pPr>
          </a:lstStyle>
          <a:p>
            <a:pPr>
              <a:spcBef>
                <a:spcPts val="0"/>
              </a:spcBef>
              <a:buClr>
                <a:schemeClr val="accent6"/>
              </a:buClr>
              <a:buSzPct val="110000"/>
            </a:pPr>
            <a:r>
              <a:rPr lang="en-US" sz="1477" dirty="0">
                <a:solidFill>
                  <a:srgbClr val="0B578C"/>
                </a:solidFill>
              </a:rPr>
              <a:t>Wire is </a:t>
            </a:r>
            <a:r>
              <a:rPr lang="en-US" sz="1477" b="1" dirty="0">
                <a:solidFill>
                  <a:srgbClr val="0B578C"/>
                </a:solidFill>
              </a:rPr>
              <a:t>brazed to a Glidcop “T shape” </a:t>
            </a:r>
            <a:r>
              <a:rPr lang="en-US" sz="1477" dirty="0">
                <a:solidFill>
                  <a:srgbClr val="0B578C"/>
                </a:solidFill>
              </a:rPr>
              <a:t>support</a:t>
            </a:r>
          </a:p>
          <a:p>
            <a:pPr lvl="1">
              <a:spcBef>
                <a:spcPts val="0"/>
              </a:spcBef>
              <a:buClr>
                <a:schemeClr val="accent6"/>
              </a:buClr>
              <a:buSzPct val="110000"/>
            </a:pPr>
            <a:r>
              <a:rPr lang="en-US" sz="1477" dirty="0" smtClean="0">
                <a:solidFill>
                  <a:srgbClr val="0B578C"/>
                </a:solidFill>
              </a:rPr>
              <a:t>Brazing </a:t>
            </a:r>
            <a:r>
              <a:rPr lang="en-US" sz="1477" b="1" dirty="0">
                <a:solidFill>
                  <a:srgbClr val="0B578C"/>
                </a:solidFill>
              </a:rPr>
              <a:t>maximizes wire </a:t>
            </a:r>
            <a:r>
              <a:rPr lang="en-US" sz="1477" b="1" dirty="0" smtClean="0">
                <a:solidFill>
                  <a:srgbClr val="0B578C"/>
                </a:solidFill>
              </a:rPr>
              <a:t>cooling</a:t>
            </a:r>
          </a:p>
          <a:p>
            <a:pPr>
              <a:spcBef>
                <a:spcPts val="0"/>
              </a:spcBef>
              <a:buClr>
                <a:schemeClr val="accent6"/>
              </a:buClr>
              <a:buSzPct val="110000"/>
            </a:pPr>
            <a:r>
              <a:rPr lang="en-US" sz="1477" dirty="0" smtClean="0">
                <a:solidFill>
                  <a:srgbClr val="0B578C"/>
                </a:solidFill>
              </a:rPr>
              <a:t>Tungsten </a:t>
            </a:r>
            <a:r>
              <a:rPr lang="en-US" sz="1477" dirty="0">
                <a:solidFill>
                  <a:srgbClr val="0B578C"/>
                </a:solidFill>
              </a:rPr>
              <a:t>block and “T” support </a:t>
            </a:r>
            <a:r>
              <a:rPr lang="en-US" sz="1477" b="1" dirty="0">
                <a:solidFill>
                  <a:srgbClr val="0B578C"/>
                </a:solidFill>
              </a:rPr>
              <a:t>connected in series with the housing via screws</a:t>
            </a:r>
          </a:p>
          <a:p>
            <a:pPr>
              <a:spcBef>
                <a:spcPts val="0"/>
              </a:spcBef>
              <a:buClr>
                <a:schemeClr val="accent6"/>
              </a:buClr>
              <a:buSzPct val="110000"/>
            </a:pPr>
            <a:r>
              <a:rPr lang="en-US" sz="1477" b="1" dirty="0" smtClean="0">
                <a:solidFill>
                  <a:srgbClr val="0B578C"/>
                </a:solidFill>
              </a:rPr>
              <a:t>Increase </a:t>
            </a:r>
            <a:r>
              <a:rPr lang="en-US" sz="1477" b="1" dirty="0">
                <a:solidFill>
                  <a:srgbClr val="0B578C"/>
                </a:solidFill>
              </a:rPr>
              <a:t>of diameter </a:t>
            </a:r>
            <a:r>
              <a:rPr lang="en-US" sz="1477" dirty="0">
                <a:solidFill>
                  <a:srgbClr val="0B578C"/>
                </a:solidFill>
              </a:rPr>
              <a:t>where the wire is not in direct contact with the jaw (extremities)</a:t>
            </a:r>
          </a:p>
          <a:p>
            <a:pPr>
              <a:spcBef>
                <a:spcPts val="0"/>
              </a:spcBef>
              <a:buClr>
                <a:schemeClr val="accent6"/>
              </a:buClr>
              <a:buSzPct val="110000"/>
            </a:pPr>
            <a:r>
              <a:rPr lang="en-US" sz="1477" dirty="0">
                <a:solidFill>
                  <a:srgbClr val="0B578C"/>
                </a:solidFill>
              </a:rPr>
              <a:t>Also </a:t>
            </a:r>
            <a:r>
              <a:rPr lang="en-US" sz="1477" b="1" dirty="0">
                <a:solidFill>
                  <a:srgbClr val="0B578C"/>
                </a:solidFill>
              </a:rPr>
              <a:t>clamped to cooling pipes </a:t>
            </a:r>
            <a:r>
              <a:rPr lang="en-US" sz="1477" dirty="0">
                <a:solidFill>
                  <a:srgbClr val="0B578C"/>
                </a:solidFill>
              </a:rPr>
              <a:t>when it’s not in the jaw</a:t>
            </a:r>
          </a:p>
        </p:txBody>
      </p:sp>
      <p:pic>
        <p:nvPicPr>
          <p:cNvPr id="70" name="Picture 2" descr="\\cern.ch\dfs\Users\l\lgentini\Desktop\CATIA V5 R23 64 -  CERN   Small Assembly - Luca R23 - Small Assembly - 2014.5.22_17.47.43  started 12112014 at 120811 AM on PCCA8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238" t="10720" r="14433" b="7389"/>
          <a:stretch/>
        </p:blipFill>
        <p:spPr bwMode="auto">
          <a:xfrm>
            <a:off x="1413588" y="3510919"/>
            <a:ext cx="2539530" cy="1912927"/>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p:cNvSpPr txBox="1"/>
          <p:nvPr/>
        </p:nvSpPr>
        <p:spPr>
          <a:xfrm>
            <a:off x="1610073" y="5313390"/>
            <a:ext cx="2674708" cy="546945"/>
          </a:xfrm>
          <a:prstGeom prst="rect">
            <a:avLst/>
          </a:prstGeom>
        </p:spPr>
        <p:txBody>
          <a:bodyPr wrap="square">
            <a:spAutoFit/>
          </a:bodyPr>
          <a:lstStyle>
            <a:defPPr>
              <a:defRPr lang="en-US"/>
            </a:defPPr>
            <a:lvl1pPr marL="228600" indent="-228600">
              <a:spcBef>
                <a:spcPts val="600"/>
              </a:spcBef>
              <a:spcAft>
                <a:spcPts val="600"/>
              </a:spcAft>
              <a:buClr>
                <a:schemeClr val="accent1"/>
              </a:buClr>
              <a:buSzPct val="95000"/>
              <a:buFont typeface="Wingdings" charset="2"/>
              <a:buChar char="§"/>
              <a:defRPr>
                <a:solidFill>
                  <a:srgbClr val="002060"/>
                </a:solidFill>
                <a:latin typeface="+mj-lt"/>
              </a:defRPr>
            </a:lvl1pPr>
            <a:lvl2pPr marL="685800" lvl="1" indent="-228600">
              <a:spcBef>
                <a:spcPts val="600"/>
              </a:spcBef>
              <a:spcAft>
                <a:spcPts val="600"/>
              </a:spcAft>
              <a:buClr>
                <a:schemeClr val="accent1"/>
              </a:buClr>
              <a:buSzPct val="95000"/>
              <a:buFont typeface="Wingdings" charset="2"/>
              <a:buChar char="§"/>
              <a:defRPr b="1">
                <a:solidFill>
                  <a:srgbClr val="002060"/>
                </a:solidFill>
                <a:latin typeface="+mj-lt"/>
              </a:defRPr>
            </a:lvl2pPr>
          </a:lstStyle>
          <a:p>
            <a:pPr marL="0" indent="0">
              <a:spcBef>
                <a:spcPts val="0"/>
              </a:spcBef>
              <a:buNone/>
            </a:pPr>
            <a:r>
              <a:rPr lang="en-US" sz="1477" b="1" dirty="0">
                <a:solidFill>
                  <a:srgbClr val="0B578C"/>
                </a:solidFill>
              </a:rPr>
              <a:t>Note gap </a:t>
            </a:r>
            <a:r>
              <a:rPr lang="en-US" sz="1477" dirty="0">
                <a:solidFill>
                  <a:srgbClr val="0B578C"/>
                </a:solidFill>
              </a:rPr>
              <a:t>between wire and tungsten (0.1÷0.2 mm)</a:t>
            </a:r>
          </a:p>
        </p:txBody>
      </p:sp>
      <p:sp>
        <p:nvSpPr>
          <p:cNvPr id="73" name="Rectangle 72"/>
          <p:cNvSpPr>
            <a:spLocks/>
          </p:cNvSpPr>
          <p:nvPr/>
        </p:nvSpPr>
        <p:spPr bwMode="auto">
          <a:xfrm rot="16200000">
            <a:off x="-1152000" y="3543843"/>
            <a:ext cx="3130009" cy="384721"/>
          </a:xfrm>
          <a:prstGeom prst="rect">
            <a:avLst/>
          </a:prstGeom>
          <a:noFill/>
          <a:ln w="12700" cap="flat">
            <a:noFill/>
            <a:miter lim="800000"/>
            <a:headEnd type="none" w="med" len="med"/>
            <a:tailEnd type="none" w="med" len="med"/>
          </a:ln>
          <a:effectLst/>
        </p:spPr>
        <p:txBody>
          <a:bodyPr wrap="square" lIns="0" tIns="0" rIns="0" bIns="0" anchor="ctr">
            <a:prstTxWarp prst="textNoShape">
              <a:avLst/>
            </a:prstTxWarp>
            <a:spAutoFit/>
          </a:bodyPr>
          <a:lstStyle/>
          <a:p>
            <a:pPr>
              <a:defRPr/>
            </a:pPr>
            <a:r>
              <a:rPr lang="en-US" sz="2500" b="0" i="0" kern="1200" spc="-40" baseline="0" dirty="0">
                <a:solidFill>
                  <a:srgbClr val="0055A0"/>
                </a:solidFill>
                <a:effectLst/>
                <a:latin typeface="Calibri" pitchFamily="34" charset="0"/>
                <a:ea typeface="Palatino" charset="0"/>
                <a:cs typeface="Calibri" pitchFamily="34" charset="0"/>
              </a:rPr>
              <a:t>Engineering Department</a:t>
            </a:r>
          </a:p>
        </p:txBody>
      </p:sp>
      <p:sp>
        <p:nvSpPr>
          <p:cNvPr id="74" name="Oval 73"/>
          <p:cNvSpPr>
            <a:spLocks noChangeAspect="1"/>
          </p:cNvSpPr>
          <p:nvPr/>
        </p:nvSpPr>
        <p:spPr bwMode="auto">
          <a:xfrm rot="16200000">
            <a:off x="108000" y="1440000"/>
            <a:ext cx="614768" cy="666000"/>
          </a:xfrm>
          <a:prstGeom prst="ellipse">
            <a:avLst/>
          </a:prstGeom>
          <a:solidFill>
            <a:srgbClr val="6E6E6E"/>
          </a:solidFill>
          <a:ln w="25400" cap="flat">
            <a:noFill/>
            <a:miter lim="800000"/>
            <a:headEnd type="none" w="med" len="med"/>
            <a:tailEnd type="none" w="med" len="med"/>
          </a:ln>
          <a:effectLst>
            <a:outerShdw blurRad="79375" dist="38100" dir="2700000" algn="ctr" rotWithShape="0">
              <a:schemeClr val="bg1">
                <a:lumMod val="65000"/>
                <a:alpha val="92000"/>
              </a:schemeClr>
            </a:outerShdw>
          </a:effectLst>
        </p:spPr>
        <p:txBody>
          <a:bodyPr wrap="none" lIns="0" tIns="0" rIns="0" bIns="0" anchor="ctr">
            <a:prstTxWarp prst="textNoShape">
              <a:avLst/>
            </a:prstTxWarp>
          </a:bodyPr>
          <a:lstStyle/>
          <a:p>
            <a:pPr algn="ctr">
              <a:defRPr/>
            </a:pPr>
            <a:r>
              <a:rPr lang="en-US" sz="2400" b="1" dirty="0">
                <a:solidFill>
                  <a:srgbClr val="FFFFFF"/>
                </a:solidFill>
                <a:effectLst>
                  <a:outerShdw blurRad="50800" dist="38100" dir="2700000" algn="tl" rotWithShape="0">
                    <a:srgbClr val="000000">
                      <a:alpha val="43000"/>
                    </a:srgbClr>
                  </a:outerShdw>
                </a:effectLst>
                <a:latin typeface="Lucida Grande" charset="0"/>
                <a:ea typeface="Lucida Grande" charset="0"/>
                <a:cs typeface="Lucida Grande" charset="0"/>
                <a:sym typeface="Lucida Grande" charset="0"/>
              </a:rPr>
              <a:t>EN</a:t>
            </a:r>
          </a:p>
        </p:txBody>
      </p:sp>
      <p:pic>
        <p:nvPicPr>
          <p:cNvPr id="75" name="Picture 7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108000" y="5517712"/>
            <a:ext cx="576960" cy="576000"/>
          </a:xfrm>
          <a:prstGeom prst="rect">
            <a:avLst/>
          </a:prstGeom>
        </p:spPr>
      </p:pic>
      <p:pic>
        <p:nvPicPr>
          <p:cNvPr id="7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000" y="36000"/>
            <a:ext cx="900000" cy="9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Rectangle 77"/>
          <p:cNvSpPr/>
          <p:nvPr/>
        </p:nvSpPr>
        <p:spPr>
          <a:xfrm>
            <a:off x="36000" y="927173"/>
            <a:ext cx="712384" cy="5310139"/>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B578C"/>
              </a:solidFill>
            </a:endParaRPr>
          </a:p>
        </p:txBody>
      </p:sp>
      <p:sp>
        <p:nvSpPr>
          <p:cNvPr id="79" name="Date Placeholder 4"/>
          <p:cNvSpPr>
            <a:spLocks noGrp="1"/>
          </p:cNvSpPr>
          <p:nvPr>
            <p:ph type="dt" sz="half" idx="2"/>
          </p:nvPr>
        </p:nvSpPr>
        <p:spPr>
          <a:xfrm>
            <a:off x="1142256" y="6178856"/>
            <a:ext cx="2133600" cy="197061"/>
          </a:xfrm>
        </p:spPr>
        <p:txBody>
          <a:bodyPr/>
          <a:lstStyle/>
          <a:p>
            <a:r>
              <a:rPr lang="en-US" i="1" dirty="0" smtClean="0"/>
              <a:t>11 April 2016</a:t>
            </a:r>
            <a:endParaRPr lang="en-US" i="1" dirty="0"/>
          </a:p>
        </p:txBody>
      </p:sp>
      <p:sp>
        <p:nvSpPr>
          <p:cNvPr id="80" name="Footer Placeholder 2"/>
          <p:cNvSpPr>
            <a:spLocks noGrp="1"/>
          </p:cNvSpPr>
          <p:nvPr>
            <p:ph type="ftr" sz="quarter" idx="3"/>
          </p:nvPr>
        </p:nvSpPr>
        <p:spPr>
          <a:xfrm>
            <a:off x="3190154" y="6178856"/>
            <a:ext cx="5414294" cy="197061"/>
          </a:xfrm>
        </p:spPr>
        <p:txBody>
          <a:bodyPr/>
          <a:lstStyle/>
          <a:p>
            <a:r>
              <a:rPr lang="fr-FR" i="1" dirty="0" smtClean="0"/>
              <a:t>L. Gentini – CERN (EN-MME)	</a:t>
            </a:r>
            <a:r>
              <a:rPr lang="en-GB" i="1" dirty="0"/>
              <a:t>LHC Collimation Working Group #203</a:t>
            </a:r>
            <a:endParaRPr lang="en-US" i="1" dirty="0"/>
          </a:p>
        </p:txBody>
      </p:sp>
      <p:sp>
        <p:nvSpPr>
          <p:cNvPr id="83" name="TextShape 1"/>
          <p:cNvSpPr txBox="1"/>
          <p:nvPr/>
        </p:nvSpPr>
        <p:spPr>
          <a:xfrm>
            <a:off x="8686800" y="6356520"/>
            <a:ext cx="359640" cy="359640"/>
          </a:xfrm>
          <a:prstGeom prst="rect">
            <a:avLst/>
          </a:prstGeom>
          <a:noFill/>
          <a:ln>
            <a:noFill/>
          </a:ln>
        </p:spPr>
        <p:txBody>
          <a:bodyPr lIns="0" tIns="0" rIns="0" bIns="0" anchor="b"/>
          <a:lstStyle/>
          <a:p>
            <a:pPr algn="r">
              <a:lnSpc>
                <a:spcPct val="100000"/>
              </a:lnSpc>
            </a:pPr>
            <a:fld id="{04C1832A-22AE-4E6A-8CF8-84A6060A5911}" type="slidenum">
              <a:rPr lang="en-US" sz="1200" b="0" strike="noStrike" spc="-1">
                <a:solidFill>
                  <a:srgbClr val="64BCD9"/>
                </a:solidFill>
                <a:uFill>
                  <a:solidFill>
                    <a:srgbClr val="FFFFFF"/>
                  </a:solidFill>
                </a:uFill>
                <a:latin typeface="Arial"/>
              </a:rPr>
              <a:t>9</a:t>
            </a:fld>
            <a:endParaRPr lang="en-US" sz="1200" b="0" strike="noStrike" spc="-1" dirty="0">
              <a:solidFill>
                <a:srgbClr val="000000"/>
              </a:solidFill>
              <a:uFill>
                <a:solidFill>
                  <a:srgbClr val="FFFFFF"/>
                </a:solidFill>
              </a:uFill>
              <a:latin typeface="Times New Roman"/>
            </a:endParaRPr>
          </a:p>
        </p:txBody>
      </p:sp>
      <p:sp>
        <p:nvSpPr>
          <p:cNvPr id="77" name="TextShape 3"/>
          <p:cNvSpPr txBox="1"/>
          <p:nvPr/>
        </p:nvSpPr>
        <p:spPr>
          <a:xfrm>
            <a:off x="1485736" y="6494072"/>
            <a:ext cx="7560704" cy="341296"/>
          </a:xfrm>
          <a:prstGeom prst="rect">
            <a:avLst/>
          </a:prstGeom>
          <a:noFill/>
          <a:ln>
            <a:noFill/>
          </a:ln>
        </p:spPr>
        <p:txBody>
          <a:bodyPr lIns="0" tIns="0" rIns="0" bIns="0"/>
          <a:lstStyle/>
          <a:p>
            <a:pPr marL="343080" indent="-342720">
              <a:lnSpc>
                <a:spcPct val="100000"/>
              </a:lnSpc>
              <a:spcBef>
                <a:spcPts val="320"/>
              </a:spcBef>
            </a:pPr>
            <a:r>
              <a:rPr lang="en-US" sz="1400" b="0" strike="noStrike" spc="-1" dirty="0" smtClean="0">
                <a:solidFill>
                  <a:srgbClr val="0093BE"/>
                </a:solidFill>
                <a:uFill>
                  <a:solidFill>
                    <a:srgbClr val="FFFFFF"/>
                  </a:solidFill>
                </a:uFill>
                <a:latin typeface="Arial"/>
              </a:rPr>
              <a:t>HL-LHC WP2/WP13 meeting on Wire Compensation, </a:t>
            </a:r>
            <a:r>
              <a:rPr lang="en-US" sz="1400" b="0" strike="noStrike" spc="-1" dirty="0" err="1" smtClean="0">
                <a:solidFill>
                  <a:srgbClr val="0093BE"/>
                </a:solidFill>
                <a:uFill>
                  <a:solidFill>
                    <a:srgbClr val="FFFFFF"/>
                  </a:solidFill>
                </a:uFill>
                <a:latin typeface="Arial"/>
              </a:rPr>
              <a:t>Fermilab</a:t>
            </a:r>
            <a:r>
              <a:rPr lang="en-US" sz="1400" b="0" strike="noStrike" spc="-1" dirty="0" smtClean="0">
                <a:solidFill>
                  <a:srgbClr val="0093BE"/>
                </a:solidFill>
                <a:uFill>
                  <a:solidFill>
                    <a:srgbClr val="FFFFFF"/>
                  </a:solidFill>
                </a:uFill>
                <a:latin typeface="Arial"/>
              </a:rPr>
              <a:t>, </a:t>
            </a:r>
            <a:r>
              <a:rPr lang="en-US" sz="1400" spc="-1" dirty="0" smtClean="0">
                <a:solidFill>
                  <a:srgbClr val="0093BE"/>
                </a:solidFill>
                <a:uFill>
                  <a:solidFill>
                    <a:srgbClr val="FFFFFF"/>
                  </a:solidFill>
                </a:uFill>
                <a:latin typeface="Arial"/>
              </a:rPr>
              <a:t>17 October</a:t>
            </a:r>
            <a:r>
              <a:rPr lang="en-US" sz="1400" b="0" strike="noStrike" spc="-1" dirty="0" smtClean="0">
                <a:solidFill>
                  <a:srgbClr val="0093BE"/>
                </a:solidFill>
                <a:uFill>
                  <a:solidFill>
                    <a:srgbClr val="FFFFFF"/>
                  </a:solidFill>
                </a:uFill>
                <a:latin typeface="Arial"/>
              </a:rPr>
              <a:t> 2019</a:t>
            </a:r>
            <a:endParaRPr lang="en-US" sz="1400" b="0" strike="noStrike" spc="-1" dirty="0">
              <a:solidFill>
                <a:srgbClr val="5A5A5A"/>
              </a:solidFill>
              <a:uFill>
                <a:solidFill>
                  <a:srgbClr val="FFFFFF"/>
                </a:solidFill>
              </a:uFill>
              <a:latin typeface="Arial"/>
            </a:endParaRPr>
          </a:p>
        </p:txBody>
      </p:sp>
      <p:sp>
        <p:nvSpPr>
          <p:cNvPr id="72" name="Rectangle 71"/>
          <p:cNvSpPr/>
          <p:nvPr/>
        </p:nvSpPr>
        <p:spPr>
          <a:xfrm>
            <a:off x="869667" y="764704"/>
            <a:ext cx="4566429" cy="2800767"/>
          </a:xfrm>
          <a:prstGeom prst="rect">
            <a:avLst/>
          </a:prstGeom>
          <a:solidFill>
            <a:schemeClr val="bg2">
              <a:alpha val="95000"/>
            </a:schemeClr>
          </a:solidFill>
        </p:spPr>
        <p:txBody>
          <a:bodyPr wrap="square" lIns="108000" rIns="108000">
            <a:spAutoFit/>
          </a:bodyPr>
          <a:lstStyle/>
          <a:p>
            <a:pPr marL="360">
              <a:spcBef>
                <a:spcPts val="400"/>
              </a:spcBef>
              <a:buClr>
                <a:srgbClr val="FB963C"/>
              </a:buClr>
            </a:pPr>
            <a:r>
              <a:rPr lang="en-US" sz="2000" b="1" spc="-1" dirty="0" smtClean="0">
                <a:solidFill>
                  <a:schemeClr val="accent6">
                    <a:lumMod val="75000"/>
                  </a:schemeClr>
                </a:solidFill>
                <a:uFill>
                  <a:solidFill>
                    <a:srgbClr val="FFFFFF"/>
                  </a:solidFill>
                </a:uFill>
              </a:rPr>
              <a:t>Wire-in-jaw</a:t>
            </a:r>
          </a:p>
          <a:p>
            <a:pPr marL="343260" indent="-342900">
              <a:spcBef>
                <a:spcPts val="1200"/>
              </a:spcBef>
              <a:buClr>
                <a:srgbClr val="FB963C"/>
              </a:buClr>
              <a:buFont typeface="Wingdings" charset="2"/>
              <a:buChar char="§"/>
            </a:pPr>
            <a:r>
              <a:rPr lang="en-US" spc="-1" dirty="0" smtClean="0">
                <a:solidFill>
                  <a:schemeClr val="accent6">
                    <a:lumMod val="75000"/>
                  </a:schemeClr>
                </a:solidFill>
                <a:uFill>
                  <a:solidFill>
                    <a:srgbClr val="FFFFFF"/>
                  </a:solidFill>
                </a:uFill>
              </a:rPr>
              <a:t>3 mm wire/jaw surface distance ~ 3 beam </a:t>
            </a:r>
            <a:r>
              <a:rPr lang="en-US" spc="-1" dirty="0" err="1" smtClean="0">
                <a:solidFill>
                  <a:schemeClr val="accent6">
                    <a:lumMod val="75000"/>
                  </a:schemeClr>
                </a:solidFill>
                <a:uFill>
                  <a:solidFill>
                    <a:srgbClr val="FFFFFF"/>
                  </a:solidFill>
                </a:uFill>
              </a:rPr>
              <a:t>sigmas</a:t>
            </a:r>
            <a:endParaRPr lang="en-US" spc="-1" dirty="0">
              <a:solidFill>
                <a:schemeClr val="accent6">
                  <a:lumMod val="75000"/>
                </a:schemeClr>
              </a:solidFill>
              <a:uFill>
                <a:solidFill>
                  <a:srgbClr val="FFFFFF"/>
                </a:solidFill>
              </a:uFill>
            </a:endParaRPr>
          </a:p>
          <a:p>
            <a:pPr marL="343260" indent="-342900">
              <a:spcBef>
                <a:spcPts val="1200"/>
              </a:spcBef>
              <a:buClr>
                <a:srgbClr val="FB963C"/>
              </a:buClr>
              <a:buFont typeface="Wingdings" charset="2"/>
              <a:buChar char="§"/>
            </a:pPr>
            <a:r>
              <a:rPr lang="en-US" spc="-1" dirty="0" smtClean="0">
                <a:solidFill>
                  <a:schemeClr val="accent6">
                    <a:lumMod val="75000"/>
                  </a:schemeClr>
                </a:solidFill>
                <a:uFill>
                  <a:solidFill>
                    <a:srgbClr val="FFFFFF"/>
                  </a:solidFill>
                </a:uFill>
              </a:rPr>
              <a:t>Wire-beam distance should be minimized to achieve best compensation performance</a:t>
            </a:r>
          </a:p>
          <a:p>
            <a:pPr marL="343260" indent="-342900">
              <a:spcBef>
                <a:spcPts val="1200"/>
              </a:spcBef>
              <a:buFont typeface="Wingdings" panose="05000000000000000000" pitchFamily="2" charset="2"/>
              <a:buChar char="q"/>
            </a:pPr>
            <a:r>
              <a:rPr lang="en-US" spc="-1" dirty="0" smtClean="0">
                <a:solidFill>
                  <a:srgbClr val="2B8FB9"/>
                </a:solidFill>
                <a:uFill>
                  <a:solidFill>
                    <a:srgbClr val="FFFFFF"/>
                  </a:solidFill>
                </a:uFill>
              </a:rPr>
              <a:t>New solution for HL-LHC (see talk of </a:t>
            </a:r>
            <a:br>
              <a:rPr lang="en-US" spc="-1" dirty="0" smtClean="0">
                <a:solidFill>
                  <a:srgbClr val="2B8FB9"/>
                </a:solidFill>
                <a:uFill>
                  <a:solidFill>
                    <a:srgbClr val="FFFFFF"/>
                  </a:solidFill>
                </a:uFill>
              </a:rPr>
            </a:br>
            <a:r>
              <a:rPr lang="en-US" spc="-1" dirty="0" smtClean="0">
                <a:solidFill>
                  <a:srgbClr val="2B8FB9"/>
                </a:solidFill>
                <a:uFill>
                  <a:solidFill>
                    <a:srgbClr val="FFFFFF"/>
                  </a:solidFill>
                </a:uFill>
              </a:rPr>
              <a:t>A. </a:t>
            </a:r>
            <a:r>
              <a:rPr lang="en-US" spc="-1" dirty="0" err="1" smtClean="0">
                <a:solidFill>
                  <a:srgbClr val="2B8FB9"/>
                </a:solidFill>
                <a:uFill>
                  <a:solidFill>
                    <a:srgbClr val="FFFFFF"/>
                  </a:solidFill>
                </a:uFill>
              </a:rPr>
              <a:t>Bertarelli</a:t>
            </a:r>
            <a:r>
              <a:rPr lang="en-US" spc="-1" dirty="0" smtClean="0">
                <a:solidFill>
                  <a:srgbClr val="2B8FB9"/>
                </a:solidFill>
                <a:uFill>
                  <a:solidFill>
                    <a:srgbClr val="FFFFFF"/>
                  </a:solidFill>
                </a:uFill>
              </a:rPr>
              <a:t>)</a:t>
            </a:r>
          </a:p>
        </p:txBody>
      </p:sp>
    </p:spTree>
    <p:extLst>
      <p:ext uri="{BB962C8B-B14F-4D97-AF65-F5344CB8AC3E}">
        <p14:creationId xmlns:p14="http://schemas.microsoft.com/office/powerpoint/2010/main" val="3950869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24731</TotalTime>
  <Words>2356</Words>
  <Application>Microsoft Macintosh PowerPoint</Application>
  <PresentationFormat>On-screen Show (4:3)</PresentationFormat>
  <Paragraphs>291</Paragraphs>
  <Slides>23</Slides>
  <Notes>9</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Office Theme</vt:lpstr>
      <vt:lpstr>Office Theme</vt:lpstr>
      <vt:lpstr>PowerPoint Presentation</vt:lpstr>
      <vt:lpstr>PowerPoint Presentation</vt:lpstr>
      <vt:lpstr>PowerPoint Presentation</vt:lpstr>
      <vt:lpstr>PowerPoint Presentation</vt:lpstr>
      <vt:lpstr>PowerPoint Presentation</vt:lpstr>
      <vt:lpstr>LRBB Wire compensation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LS2 intervention before Run III Moving of two wire collimators for BBLR compensation from B2 to B1 on IR1 and IR5</vt:lpstr>
      <vt:lpstr>PowerPoint Presentation</vt:lpstr>
      <vt:lpstr>PowerPoint Presentation</vt:lpstr>
      <vt:lpstr>Future for HL-LHC</vt:lpstr>
      <vt:lpstr>Summary and conclusions  </vt:lpstr>
      <vt:lpstr>Thank you for your attention  Acknowledgments also to (not exhaustive)</vt:lpstr>
      <vt:lpstr>PowerPoint Presentation</vt:lpstr>
      <vt:lpstr>PowerPoint Presentation</vt:lpstr>
      <vt:lpstr>PowerPoint Presentation</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André-Pierre OLIVIER</dc:creator>
  <dc:description/>
  <cp:lastModifiedBy>Adriana Rossi</cp:lastModifiedBy>
  <cp:revision>573</cp:revision>
  <dcterms:created xsi:type="dcterms:W3CDTF">2016-01-11T14:38:10Z</dcterms:created>
  <dcterms:modified xsi:type="dcterms:W3CDTF">2019-10-17T13:35:43Z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mpany">
    <vt:lpwstr>APO</vt:lpwstr>
  </property>
  <property fmtid="{D5CDD505-2E9C-101B-9397-08002B2CF9AE}" pid="4" name="ContentTypeId">
    <vt:lpwstr>0x010100689ABA85A245EC45AA49FA36F10E0232</vt:lpwstr>
  </property>
  <property fmtid="{D5CDD505-2E9C-101B-9397-08002B2CF9AE}" pid="5" name="HiddenSlides">
    <vt:i4>0</vt:i4>
  </property>
  <property fmtid="{D5CDD505-2E9C-101B-9397-08002B2CF9AE}" pid="6" name="HyperlinksChanged">
    <vt:bool>true</vt:bool>
  </property>
  <property fmtid="{D5CDD505-2E9C-101B-9397-08002B2CF9AE}" pid="7" name="LinksUpToDate">
    <vt:bool>true</vt:bool>
  </property>
  <property fmtid="{D5CDD505-2E9C-101B-9397-08002B2CF9AE}" pid="8" name="MMClips">
    <vt:i4>0</vt:i4>
  </property>
  <property fmtid="{D5CDD505-2E9C-101B-9397-08002B2CF9AE}" pid="9" name="Notes">
    <vt:i4>22</vt:i4>
  </property>
  <property fmtid="{D5CDD505-2E9C-101B-9397-08002B2CF9AE}" pid="10" name="PresentationFormat">
    <vt:lpwstr>On-screen Show (4:3)</vt:lpwstr>
  </property>
  <property fmtid="{D5CDD505-2E9C-101B-9397-08002B2CF9AE}" pid="11" name="ScaleCrop">
    <vt:bool>true</vt:bool>
  </property>
  <property fmtid="{D5CDD505-2E9C-101B-9397-08002B2CF9AE}" pid="12" name="ShareDoc">
    <vt:bool>true</vt:bool>
  </property>
  <property fmtid="{D5CDD505-2E9C-101B-9397-08002B2CF9AE}" pid="13" name="Slides">
    <vt:i4>54</vt:i4>
  </property>
</Properties>
</file>