
<file path=[Content_Types].xml><?xml version="1.0" encoding="utf-8"?>
<Types xmlns="http://schemas.openxmlformats.org/package/2006/content-types">
  <Default Extension="xml" ContentType="application/xml"/>
  <Default Extension="jpeg" ContentType="image/jpeg"/>
  <Default Extension="tiff" ContentType="image/tiff"/>
  <Default Extension="emf" ContentType="image/x-emf"/>
  <Default Extension="rels" ContentType="application/vnd.openxmlformats-package.relationships+xml"/>
  <Default Extension="wdp" ContentType="image/vnd.ms-photo"/>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8"/>
  </p:notesMasterIdLst>
  <p:handoutMasterIdLst>
    <p:handoutMasterId r:id="rId29"/>
  </p:handoutMasterIdLst>
  <p:sldIdLst>
    <p:sldId id="263" r:id="rId2"/>
    <p:sldId id="262" r:id="rId3"/>
    <p:sldId id="297" r:id="rId4"/>
    <p:sldId id="269" r:id="rId5"/>
    <p:sldId id="270" r:id="rId6"/>
    <p:sldId id="281" r:id="rId7"/>
    <p:sldId id="271" r:id="rId8"/>
    <p:sldId id="284" r:id="rId9"/>
    <p:sldId id="301" r:id="rId10"/>
    <p:sldId id="302" r:id="rId11"/>
    <p:sldId id="299" r:id="rId12"/>
    <p:sldId id="273" r:id="rId13"/>
    <p:sldId id="289" r:id="rId14"/>
    <p:sldId id="258" r:id="rId15"/>
    <p:sldId id="298" r:id="rId16"/>
    <p:sldId id="303" r:id="rId17"/>
    <p:sldId id="304" r:id="rId18"/>
    <p:sldId id="305" r:id="rId19"/>
    <p:sldId id="300" r:id="rId20"/>
    <p:sldId id="283" r:id="rId21"/>
    <p:sldId id="306" r:id="rId22"/>
    <p:sldId id="292" r:id="rId23"/>
    <p:sldId id="274" r:id="rId24"/>
    <p:sldId id="296" r:id="rId25"/>
    <p:sldId id="294" r:id="rId26"/>
    <p:sldId id="295" r:id="rId27"/>
  </p:sldIdLst>
  <p:sldSz cx="9144000" cy="5143500" type="screen16x9"/>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04">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72CFF"/>
    <a:srgbClr val="60B5D1"/>
    <a:srgbClr val="02558C"/>
    <a:srgbClr val="60B9D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33"/>
    <p:restoredTop sz="76964"/>
  </p:normalViewPr>
  <p:slideViewPr>
    <p:cSldViewPr snapToObjects="1" showGuides="1">
      <p:cViewPr>
        <p:scale>
          <a:sx n="87" d="100"/>
          <a:sy n="87" d="100"/>
        </p:scale>
        <p:origin x="2592" y="880"/>
      </p:cViewPr>
      <p:guideLst>
        <p:guide orient="horz" pos="3204"/>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16/10/2019</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40427326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16/10/2019</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88844225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a:t>
            </a:fld>
            <a:endParaRPr lang="fr-FR"/>
          </a:p>
        </p:txBody>
      </p:sp>
    </p:spTree>
    <p:extLst>
      <p:ext uri="{BB962C8B-B14F-4D97-AF65-F5344CB8AC3E}">
        <p14:creationId xmlns:p14="http://schemas.microsoft.com/office/powerpoint/2010/main" val="15320627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US" sz="2000" b="0" strike="noStrike" spc="-1" dirty="0" smtClean="0">
              <a:solidFill>
                <a:srgbClr val="000000"/>
              </a:solidFill>
              <a:uFill>
                <a:solidFill>
                  <a:srgbClr val="FFFFFF"/>
                </a:solidFill>
              </a:uFill>
              <a:latin typeface="Arial"/>
            </a:endParaRPr>
          </a:p>
          <a:p>
            <a:r>
              <a:rPr lang="en-US" sz="2000" b="1" strike="noStrike" spc="-1" dirty="0" smtClean="0">
                <a:solidFill>
                  <a:srgbClr val="000000"/>
                </a:solidFill>
                <a:uFill>
                  <a:solidFill>
                    <a:srgbClr val="FFFFFF"/>
                  </a:solidFill>
                </a:uFill>
                <a:latin typeface="Arial"/>
              </a:rPr>
              <a:t>To get</a:t>
            </a:r>
            <a:r>
              <a:rPr lang="en-US" sz="2000" b="1" strike="noStrike" spc="-1" baseline="0" dirty="0" smtClean="0">
                <a:solidFill>
                  <a:srgbClr val="000000"/>
                </a:solidFill>
                <a:uFill>
                  <a:solidFill>
                    <a:srgbClr val="FFFFFF"/>
                  </a:solidFill>
                </a:uFill>
                <a:latin typeface="Arial"/>
              </a:rPr>
              <a:t> closer to the target current of the HI experiment</a:t>
            </a:r>
            <a:r>
              <a:rPr lang="en-US" sz="2000" b="0" strike="noStrike" spc="-1" baseline="0" dirty="0" smtClean="0">
                <a:solidFill>
                  <a:srgbClr val="000000"/>
                </a:solidFill>
                <a:uFill>
                  <a:solidFill>
                    <a:srgbClr val="FFFFFF"/>
                  </a:solidFill>
                </a:uFill>
                <a:latin typeface="Arial"/>
              </a:rPr>
              <a:t>, we make use of the second wire available in the wire-collimator demonstrator.</a:t>
            </a:r>
          </a:p>
          <a:p>
            <a:pPr marL="342900" marR="0" indent="-342900" algn="l" defTabSz="457200" rtl="0" eaLnBrk="1" fontAlgn="auto" latinLnBrk="0" hangingPunct="1">
              <a:lnSpc>
                <a:spcPct val="100000"/>
              </a:lnSpc>
              <a:spcBef>
                <a:spcPts val="0"/>
              </a:spcBef>
              <a:spcAft>
                <a:spcPts val="0"/>
              </a:spcAft>
              <a:buClrTx/>
              <a:buSzTx/>
              <a:buFont typeface="Wingdings" charset="2"/>
              <a:buChar char="à"/>
              <a:tabLst/>
              <a:defRPr/>
            </a:pPr>
            <a:endParaRPr lang="en-US" sz="2000" spc="-1" dirty="0" smtClean="0">
              <a:solidFill>
                <a:srgbClr val="5A5A5A"/>
              </a:solidFill>
              <a:uFill>
                <a:solidFill>
                  <a:srgbClr val="FFFFFF"/>
                </a:solidFill>
              </a:uFill>
            </a:endParaRPr>
          </a:p>
          <a:p>
            <a:pPr marL="342900" marR="0" indent="-342900" algn="l" defTabSz="457200" rtl="0" eaLnBrk="1" fontAlgn="auto" latinLnBrk="0" hangingPunct="1">
              <a:lnSpc>
                <a:spcPct val="100000"/>
              </a:lnSpc>
              <a:spcBef>
                <a:spcPts val="0"/>
              </a:spcBef>
              <a:spcAft>
                <a:spcPts val="0"/>
              </a:spcAft>
              <a:buClrTx/>
              <a:buSzTx/>
              <a:buFont typeface="Wingdings" charset="2"/>
              <a:buChar char="à"/>
              <a:tabLst/>
              <a:defRPr/>
            </a:pPr>
            <a:r>
              <a:rPr lang="en-US" sz="2000" spc="-1" dirty="0" smtClean="0">
                <a:solidFill>
                  <a:srgbClr val="5A5A5A"/>
                </a:solidFill>
                <a:uFill>
                  <a:solidFill>
                    <a:srgbClr val="FFFFFF"/>
                  </a:solidFill>
                </a:uFill>
              </a:rPr>
              <a:t>this allowed to double the integrated strength of the </a:t>
            </a:r>
            <a:r>
              <a:rPr lang="en-US" sz="2000" spc="-1" dirty="0" err="1" smtClean="0">
                <a:solidFill>
                  <a:srgbClr val="5A5A5A"/>
                </a:solidFill>
                <a:uFill>
                  <a:solidFill>
                    <a:srgbClr val="FFFFFF"/>
                  </a:solidFill>
                </a:uFill>
              </a:rPr>
              <a:t>quadrupolar</a:t>
            </a:r>
            <a:r>
              <a:rPr lang="en-US" sz="2000" spc="-1" dirty="0" smtClean="0">
                <a:solidFill>
                  <a:srgbClr val="5A5A5A"/>
                </a:solidFill>
                <a:uFill>
                  <a:solidFill>
                    <a:srgbClr val="FFFFFF"/>
                  </a:solidFill>
                </a:uFill>
              </a:rPr>
              <a:t>, </a:t>
            </a:r>
            <a:r>
              <a:rPr lang="en-US" sz="2000" spc="-1" dirty="0" err="1" smtClean="0">
                <a:solidFill>
                  <a:srgbClr val="5A5A5A"/>
                </a:solidFill>
                <a:uFill>
                  <a:solidFill>
                    <a:srgbClr val="FFFFFF"/>
                  </a:solidFill>
                </a:uFill>
              </a:rPr>
              <a:t>octupolar</a:t>
            </a:r>
            <a:r>
              <a:rPr lang="en-US" sz="2000" spc="-1" dirty="0" smtClean="0">
                <a:solidFill>
                  <a:srgbClr val="5A5A5A"/>
                </a:solidFill>
                <a:uFill>
                  <a:solidFill>
                    <a:srgbClr val="FFFFFF"/>
                  </a:solidFill>
                </a:uFill>
              </a:rPr>
              <a:t>, etc., components.</a:t>
            </a:r>
          </a:p>
          <a:p>
            <a:pPr marL="342900" marR="0" indent="-342900" algn="l" defTabSz="457200" rtl="0" eaLnBrk="1" fontAlgn="auto" latinLnBrk="0" hangingPunct="1">
              <a:lnSpc>
                <a:spcPct val="100000"/>
              </a:lnSpc>
              <a:spcBef>
                <a:spcPts val="0"/>
              </a:spcBef>
              <a:spcAft>
                <a:spcPts val="0"/>
              </a:spcAft>
              <a:buClrTx/>
              <a:buSzTx/>
              <a:buFont typeface="Wingdings" charset="2"/>
              <a:buChar char="à"/>
              <a:tabLst/>
              <a:defRPr/>
            </a:pPr>
            <a:r>
              <a:rPr lang="en-US" sz="2000" spc="-1" dirty="0" smtClean="0">
                <a:solidFill>
                  <a:srgbClr val="5A5A5A"/>
                </a:solidFill>
                <a:uFill>
                  <a:solidFill>
                    <a:srgbClr val="FFFFFF"/>
                  </a:solidFill>
                </a:uFill>
              </a:rPr>
              <a:t>In the table the</a:t>
            </a:r>
            <a:r>
              <a:rPr lang="en-US" sz="2000" spc="-1" baseline="0" dirty="0" smtClean="0">
                <a:solidFill>
                  <a:srgbClr val="5A5A5A"/>
                </a:solidFill>
                <a:uFill>
                  <a:solidFill>
                    <a:srgbClr val="FFFFFF"/>
                  </a:solidFill>
                </a:uFill>
              </a:rPr>
              <a:t> wire current intensity is </a:t>
            </a:r>
            <a:r>
              <a:rPr lang="en-US" sz="2000" spc="-1" baseline="0" dirty="0" err="1" smtClean="0">
                <a:solidFill>
                  <a:srgbClr val="5A5A5A"/>
                </a:solidFill>
                <a:uFill>
                  <a:solidFill>
                    <a:srgbClr val="FFFFFF"/>
                  </a:solidFill>
                </a:uFill>
              </a:rPr>
              <a:t>resported</a:t>
            </a:r>
            <a:r>
              <a:rPr lang="en-US" sz="2000" spc="-1" baseline="0" dirty="0" smtClean="0">
                <a:solidFill>
                  <a:srgbClr val="5A5A5A"/>
                </a:solidFill>
                <a:uFill>
                  <a:solidFill>
                    <a:srgbClr val="FFFFFF"/>
                  </a:solidFill>
                </a:uFill>
              </a:rPr>
              <a:t>.</a:t>
            </a:r>
            <a:endParaRPr lang="en-US" sz="2000" spc="-1" dirty="0" smtClean="0">
              <a:solidFill>
                <a:srgbClr val="5A5A5A"/>
              </a:solidFill>
              <a:uFill>
                <a:solidFill>
                  <a:srgbClr val="FFFFFF"/>
                </a:solidFill>
              </a:uFill>
            </a:endParaRPr>
          </a:p>
          <a:p>
            <a:endParaRPr lang="en-US" sz="2000" b="0" strike="noStrike" spc="-1" dirty="0">
              <a:solidFill>
                <a:srgbClr val="000000"/>
              </a:solidFill>
              <a:uFill>
                <a:solidFill>
                  <a:srgbClr val="FFFFFF"/>
                </a:solidFill>
              </a:uFill>
              <a:latin typeface="Arial"/>
            </a:endParaRPr>
          </a:p>
        </p:txBody>
      </p:sp>
      <p:sp>
        <p:nvSpPr>
          <p:cNvPr id="4" name="Slide Number Placeholder 3"/>
          <p:cNvSpPr>
            <a:spLocks noGrp="1"/>
          </p:cNvSpPr>
          <p:nvPr>
            <p:ph type="sldNum" idx="10"/>
          </p:nvPr>
        </p:nvSpPr>
        <p:spPr/>
        <p:txBody>
          <a:bodyPr/>
          <a:lstStyle/>
          <a:p>
            <a:pPr algn="r"/>
            <a:fld id="{9891E2FD-85DA-4769-B8B8-A3B3C29E83FC}" type="slidenum">
              <a:rPr lang="en-US" sz="1400" b="0" strike="noStrike" spc="-1" smtClean="0">
                <a:solidFill>
                  <a:srgbClr val="000000"/>
                </a:solidFill>
                <a:uFill>
                  <a:solidFill>
                    <a:srgbClr val="FFFFFF"/>
                  </a:solidFill>
                </a:uFill>
                <a:latin typeface="Times New Roman"/>
              </a:rPr>
              <a:t>10</a:t>
            </a:fld>
            <a:endParaRPr lang="en-US"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7736111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I</a:t>
            </a:r>
            <a:r>
              <a:rPr lang="en-US" b="1" baseline="0" dirty="0" smtClean="0"/>
              <a:t> will start with </a:t>
            </a:r>
            <a:r>
              <a:rPr lang="en-US" baseline="0" dirty="0" smtClean="0"/>
              <a:t>a short introduction about the wire compensation principles, and after presenting the experiment’s constraints and rationale, I will show the results and how they compare with the numerical simulations.</a:t>
            </a:r>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11</a:t>
            </a:fld>
            <a:endParaRPr lang="fr-FR"/>
          </a:p>
        </p:txBody>
      </p:sp>
    </p:spTree>
    <p:extLst>
      <p:ext uri="{BB962C8B-B14F-4D97-AF65-F5344CB8AC3E}">
        <p14:creationId xmlns:p14="http://schemas.microsoft.com/office/powerpoint/2010/main" val="16312526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 name="PlaceHolder 1"/>
          <p:cNvSpPr>
            <a:spLocks noGrp="1"/>
          </p:cNvSpPr>
          <p:nvPr>
            <p:ph type="body"/>
          </p:nvPr>
        </p:nvSpPr>
        <p:spPr>
          <a:xfrm>
            <a:off x="685800" y="4343400"/>
            <a:ext cx="5486040" cy="4114440"/>
          </a:xfrm>
          <a:prstGeom prst="rect">
            <a:avLst/>
          </a:prstGeom>
        </p:spPr>
        <p:txBody>
          <a:bodyPr>
            <a:normAutofit fontScale="62500" lnSpcReduction="20000"/>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b="0" strike="noStrike" spc="-1" dirty="0" smtClean="0">
                <a:solidFill>
                  <a:srgbClr val="000000"/>
                </a:solidFill>
                <a:uFill>
                  <a:solidFill>
                    <a:srgbClr val="FFFFFF"/>
                  </a:solidFill>
                </a:uFill>
                <a:latin typeface="Arial"/>
              </a:rPr>
              <a:t>The goal</a:t>
            </a:r>
            <a:r>
              <a:rPr lang="en-US" sz="2000" b="0" strike="noStrike" spc="-1" baseline="0" dirty="0" smtClean="0">
                <a:solidFill>
                  <a:srgbClr val="000000"/>
                </a:solidFill>
                <a:uFill>
                  <a:solidFill>
                    <a:srgbClr val="FFFFFF"/>
                  </a:solidFill>
                </a:uFill>
                <a:latin typeface="Arial"/>
              </a:rPr>
              <a:t> of the experiment is  to </a:t>
            </a:r>
            <a:r>
              <a:rPr lang="en-US" sz="2000" b="1" strike="noStrike" spc="-1" baseline="0" dirty="0" smtClean="0">
                <a:solidFill>
                  <a:srgbClr val="000000"/>
                </a:solidFill>
                <a:uFill>
                  <a:solidFill>
                    <a:srgbClr val="FFFFFF"/>
                  </a:solidFill>
                </a:uFill>
                <a:latin typeface="Arial"/>
              </a:rPr>
              <a:t>p</a:t>
            </a:r>
            <a:r>
              <a:rPr lang="en-US" sz="2000" b="1" spc="-1" dirty="0" smtClean="0">
                <a:solidFill>
                  <a:srgbClr val="5A5A5A"/>
                </a:solidFill>
                <a:uFill>
                  <a:solidFill>
                    <a:srgbClr val="FFFFFF"/>
                  </a:solidFill>
                </a:uFill>
                <a:ea typeface="Symbol"/>
              </a:rPr>
              <a:t>rove a beneficial effect of the wires demonstrators </a:t>
            </a:r>
            <a:r>
              <a:rPr lang="en-US" sz="2000" spc="-1" dirty="0" smtClean="0">
                <a:solidFill>
                  <a:srgbClr val="5A5A5A"/>
                </a:solidFill>
                <a:uFill>
                  <a:solidFill>
                    <a:srgbClr val="FFFFFF"/>
                  </a:solidFill>
                </a:uFill>
                <a:ea typeface="Symbol"/>
              </a:rPr>
              <a:t>in a regime dominated by long-range beam-beam effect.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2000" spc="-1" dirty="0" smtClean="0">
              <a:solidFill>
                <a:srgbClr val="5A5A5A"/>
              </a:solidFill>
              <a:uFill>
                <a:solidFill>
                  <a:srgbClr val="FFFFFF"/>
                </a:solidFill>
              </a:uFill>
              <a:ea typeface="Symbo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2000" spc="-1" dirty="0" smtClean="0">
                <a:solidFill>
                  <a:srgbClr val="5A5A5A"/>
                </a:solidFill>
                <a:uFill>
                  <a:solidFill>
                    <a:srgbClr val="FFFFFF"/>
                  </a:solidFill>
                </a:uFill>
                <a:ea typeface="Symbol"/>
              </a:rPr>
              <a:t>During the experiment we need to guarantee the beam-wire alignment and that </a:t>
            </a:r>
            <a:r>
              <a:rPr lang="en-US" sz="2000" u="sng" spc="-1" dirty="0" smtClean="0">
                <a:solidFill>
                  <a:srgbClr val="5A5A5A"/>
                </a:solidFill>
                <a:uFill>
                  <a:solidFill>
                    <a:srgbClr val="FFFFFF"/>
                  </a:solidFill>
                </a:uFill>
                <a:ea typeface="Symbol"/>
              </a:rPr>
              <a:t>the linear effects of the wire </a:t>
            </a:r>
            <a:r>
              <a:rPr lang="en-US" sz="2000" spc="-1" dirty="0" smtClean="0">
                <a:solidFill>
                  <a:srgbClr val="5A5A5A"/>
                </a:solidFill>
                <a:uFill>
                  <a:solidFill>
                    <a:srgbClr val="FFFFFF"/>
                  </a:solidFill>
                </a:uFill>
                <a:ea typeface="Symbol"/>
              </a:rPr>
              <a:t>(orbit and tunes) are compensated with feedforwards.</a:t>
            </a:r>
          </a:p>
          <a:p>
            <a:endParaRPr lang="en-US" sz="2000" b="0" strike="noStrike" spc="-1" dirty="0" smtClean="0">
              <a:solidFill>
                <a:srgbClr val="000000"/>
              </a:solidFill>
              <a:uFill>
                <a:solidFill>
                  <a:srgbClr val="FFFFFF"/>
                </a:solidFill>
              </a:uFill>
              <a:latin typeface="Arial"/>
            </a:endParaRPr>
          </a:p>
          <a:p>
            <a:r>
              <a:rPr lang="en-US" sz="2000" spc="-1" dirty="0" smtClean="0">
                <a:solidFill>
                  <a:srgbClr val="5A5A5A"/>
                </a:solidFill>
                <a:uFill>
                  <a:solidFill>
                    <a:srgbClr val="FFFFFF"/>
                  </a:solidFill>
                </a:uFill>
                <a:latin typeface="Arial"/>
              </a:rPr>
              <a:t>Our observables are the beam losses,</a:t>
            </a:r>
            <a:r>
              <a:rPr lang="en-US" sz="2000" spc="-1" baseline="0" dirty="0" smtClean="0">
                <a:solidFill>
                  <a:srgbClr val="5A5A5A"/>
                </a:solidFill>
                <a:uFill>
                  <a:solidFill>
                    <a:srgbClr val="FFFFFF"/>
                  </a:solidFill>
                </a:uFill>
                <a:latin typeface="Arial"/>
              </a:rPr>
              <a:t> </a:t>
            </a:r>
            <a:r>
              <a:rPr lang="en-US" sz="2000" spc="-1" dirty="0" smtClean="0">
                <a:solidFill>
                  <a:srgbClr val="5A5A5A"/>
                </a:solidFill>
                <a:uFill>
                  <a:solidFill>
                    <a:srgbClr val="FFFFFF"/>
                  </a:solidFill>
                </a:uFill>
                <a:latin typeface="Arial"/>
              </a:rPr>
              <a:t>the beam lifetime and</a:t>
            </a:r>
            <a:r>
              <a:rPr lang="en-US" sz="2000" spc="-1" baseline="0" dirty="0" smtClean="0">
                <a:solidFill>
                  <a:srgbClr val="5A5A5A"/>
                </a:solidFill>
                <a:uFill>
                  <a:solidFill>
                    <a:srgbClr val="FFFFFF"/>
                  </a:solidFill>
                </a:uFill>
                <a:latin typeface="Arial"/>
              </a:rPr>
              <a:t> </a:t>
            </a:r>
            <a:r>
              <a:rPr lang="en-US" sz="2000" spc="-1" dirty="0" smtClean="0">
                <a:solidFill>
                  <a:srgbClr val="5A5A5A"/>
                </a:solidFill>
                <a:uFill>
                  <a:solidFill>
                    <a:srgbClr val="FFFFFF"/>
                  </a:solidFill>
                </a:uFill>
                <a:latin typeface="Arial"/>
              </a:rPr>
              <a:t>the </a:t>
            </a:r>
            <a:r>
              <a:rPr lang="en-US" sz="2000" b="1" spc="-1" dirty="0" smtClean="0">
                <a:solidFill>
                  <a:srgbClr val="5A5A5A"/>
                </a:solidFill>
                <a:uFill>
                  <a:solidFill>
                    <a:srgbClr val="FFFFFF"/>
                  </a:solidFill>
                </a:uFill>
                <a:latin typeface="Arial"/>
              </a:rPr>
              <a:t>bunch effective cross-section</a:t>
            </a:r>
            <a:r>
              <a:rPr lang="en-US" sz="2000" spc="-1" dirty="0" smtClean="0">
                <a:solidFill>
                  <a:srgbClr val="5A5A5A"/>
                </a:solidFill>
                <a:uFill>
                  <a:solidFill>
                    <a:srgbClr val="FFFFFF"/>
                  </a:solidFill>
                </a:uFill>
                <a:latin typeface="Arial"/>
              </a:rPr>
              <a:t> (</a:t>
            </a:r>
            <a:r>
              <a:rPr lang="en-US" sz="2000" spc="-1" dirty="0" err="1" smtClean="0">
                <a:solidFill>
                  <a:srgbClr val="5A5A5A"/>
                </a:solidFill>
                <a:uFill>
                  <a:solidFill>
                    <a:srgbClr val="FFFFFF"/>
                  </a:solidFill>
                </a:uFill>
                <a:latin typeface="Symbol" charset="2"/>
                <a:ea typeface="Symbol" charset="2"/>
                <a:cs typeface="Symbol" charset="2"/>
              </a:rPr>
              <a:t>s</a:t>
            </a:r>
            <a:r>
              <a:rPr lang="en-US" sz="2000" spc="-1" baseline="-25000" dirty="0" err="1" smtClean="0">
                <a:solidFill>
                  <a:srgbClr val="5A5A5A"/>
                </a:solidFill>
                <a:uFill>
                  <a:solidFill>
                    <a:srgbClr val="FFFFFF"/>
                  </a:solidFill>
                </a:uFill>
                <a:latin typeface="Arial"/>
              </a:rPr>
              <a:t>eff</a:t>
            </a:r>
            <a:r>
              <a:rPr lang="en-US" sz="2000" spc="-1" dirty="0" smtClean="0">
                <a:solidFill>
                  <a:srgbClr val="5A5A5A"/>
                </a:solidFill>
                <a:uFill>
                  <a:solidFill>
                    <a:srgbClr val="FFFFFF"/>
                  </a:solidFill>
                </a:uFill>
                <a:latin typeface="Arial"/>
              </a:rPr>
              <a:t>)</a:t>
            </a:r>
            <a:r>
              <a:rPr lang="en-US" sz="2000" b="1" spc="-1" dirty="0" smtClean="0">
                <a:solidFill>
                  <a:srgbClr val="5A5A5A"/>
                </a:solidFill>
                <a:uFill>
                  <a:solidFill>
                    <a:srgbClr val="FFFFFF"/>
                  </a:solidFill>
                </a:uFill>
                <a:latin typeface="Arial"/>
              </a:rPr>
              <a:t>,</a:t>
            </a:r>
            <a:r>
              <a:rPr lang="en-US" sz="2000" b="1" spc="-1" baseline="0" dirty="0" smtClean="0">
                <a:solidFill>
                  <a:srgbClr val="5A5A5A"/>
                </a:solidFill>
                <a:uFill>
                  <a:solidFill>
                    <a:srgbClr val="FFFFFF"/>
                  </a:solidFill>
                </a:uFill>
                <a:latin typeface="Arial"/>
              </a:rPr>
              <a:t> that is the bunch intensity loss-rate normalized to the bunch luminosity.</a:t>
            </a:r>
          </a:p>
          <a:p>
            <a:r>
              <a:rPr lang="en-US" sz="2000" b="0" strike="noStrike" spc="-1" baseline="0" dirty="0" smtClean="0">
                <a:solidFill>
                  <a:srgbClr val="5A5A5A"/>
                </a:solidFill>
                <a:uFill>
                  <a:solidFill>
                    <a:srgbClr val="FFFFFF"/>
                  </a:solidFill>
                </a:uFill>
                <a:latin typeface="Arial"/>
              </a:rPr>
              <a:t>In the ideal case the effective cross section corresponds to the physical p-p cross section (around 80 </a:t>
            </a:r>
            <a:r>
              <a:rPr lang="en-US" sz="2000" b="0" strike="noStrike" spc="-1" baseline="0" dirty="0" err="1" smtClean="0">
                <a:solidFill>
                  <a:srgbClr val="5A5A5A"/>
                </a:solidFill>
                <a:uFill>
                  <a:solidFill>
                    <a:srgbClr val="FFFFFF"/>
                  </a:solidFill>
                </a:uFill>
                <a:latin typeface="Arial"/>
              </a:rPr>
              <a:t>mbarn</a:t>
            </a:r>
            <a:r>
              <a:rPr lang="en-US" sz="2000" b="0" strike="noStrike" spc="-1" baseline="0" dirty="0" smtClean="0">
                <a:solidFill>
                  <a:srgbClr val="5A5A5A"/>
                </a:solidFill>
                <a:uFill>
                  <a:solidFill>
                    <a:srgbClr val="FFFFFF"/>
                  </a:solidFill>
                </a:uFill>
                <a:latin typeface="Arial"/>
              </a:rPr>
              <a:t>).</a:t>
            </a:r>
          </a:p>
          <a:p>
            <a:endParaRPr lang="en-US" sz="2000" b="0" strike="noStrike" spc="-1" baseline="0" dirty="0" smtClean="0">
              <a:solidFill>
                <a:srgbClr val="5A5A5A"/>
              </a:solidFill>
              <a:uFill>
                <a:solidFill>
                  <a:srgbClr val="FFFFFF"/>
                </a:solidFill>
              </a:uFill>
              <a:latin typeface="Arial"/>
            </a:endParaRPr>
          </a:p>
          <a:p>
            <a:r>
              <a:rPr lang="en-US" sz="2000" b="0" strike="noStrike" spc="-1" baseline="0" dirty="0" smtClean="0">
                <a:solidFill>
                  <a:srgbClr val="5A5A5A"/>
                </a:solidFill>
                <a:uFill>
                  <a:solidFill>
                    <a:srgbClr val="FFFFFF"/>
                  </a:solidFill>
                </a:uFill>
                <a:latin typeface="Arial"/>
              </a:rPr>
              <a:t>As an example, you see the two phases of an ideal experiment were the effective cross section of the Head-on and long-range bunches is plotted.</a:t>
            </a:r>
          </a:p>
          <a:p>
            <a:r>
              <a:rPr lang="en-US" sz="2000" b="0" strike="noStrike" spc="-1" baseline="0" dirty="0" smtClean="0">
                <a:solidFill>
                  <a:srgbClr val="5A5A5A"/>
                </a:solidFill>
                <a:uFill>
                  <a:solidFill>
                    <a:srgbClr val="FFFFFF"/>
                  </a:solidFill>
                </a:uFill>
                <a:latin typeface="Arial"/>
              </a:rPr>
              <a:t>While the wires are one, the goal is to approach the </a:t>
            </a:r>
            <a:r>
              <a:rPr lang="en-US" sz="2000" b="1" strike="noStrike" spc="-1" baseline="0" dirty="0" smtClean="0">
                <a:solidFill>
                  <a:srgbClr val="5A5A5A"/>
                </a:solidFill>
                <a:uFill>
                  <a:solidFill>
                    <a:srgbClr val="FFFFFF"/>
                  </a:solidFill>
                </a:uFill>
                <a:latin typeface="Arial"/>
              </a:rPr>
              <a:t>effective cross section </a:t>
            </a:r>
            <a:r>
              <a:rPr lang="en-US" sz="2000" b="0" strike="noStrike" spc="-1" baseline="0" dirty="0" smtClean="0">
                <a:solidFill>
                  <a:srgbClr val="5A5A5A"/>
                </a:solidFill>
                <a:uFill>
                  <a:solidFill>
                    <a:srgbClr val="FFFFFF"/>
                  </a:solidFill>
                </a:uFill>
                <a:latin typeface="Arial"/>
              </a:rPr>
              <a:t>of the long range bunch to the physical cross section (80 </a:t>
            </a:r>
            <a:r>
              <a:rPr lang="en-US" sz="2000" b="0" strike="noStrike" spc="-1" baseline="0" dirty="0" err="1" smtClean="0">
                <a:solidFill>
                  <a:srgbClr val="5A5A5A"/>
                </a:solidFill>
                <a:uFill>
                  <a:solidFill>
                    <a:srgbClr val="FFFFFF"/>
                  </a:solidFill>
                </a:uFill>
                <a:latin typeface="Arial"/>
              </a:rPr>
              <a:t>mbarn</a:t>
            </a:r>
            <a:r>
              <a:rPr lang="en-US" sz="2000" b="0" strike="noStrike" spc="-1" baseline="0" dirty="0" smtClean="0">
                <a:solidFill>
                  <a:srgbClr val="5A5A5A"/>
                </a:solidFill>
                <a:uFill>
                  <a:solidFill>
                    <a:srgbClr val="FFFFFF"/>
                  </a:solidFill>
                </a:uFill>
                <a:latin typeface="Arial"/>
              </a:rPr>
              <a:t>) without affecting the head-on bunch cross-section.</a:t>
            </a:r>
            <a:endParaRPr lang="en-US" sz="2000" b="1" strike="noStrike" spc="-1" baseline="0" dirty="0" smtClean="0">
              <a:solidFill>
                <a:srgbClr val="5A5A5A"/>
              </a:solidFill>
              <a:uFill>
                <a:solidFill>
                  <a:srgbClr val="FFFFFF"/>
                </a:solidFill>
              </a:uFill>
              <a:latin typeface="Arial"/>
            </a:endParaRPr>
          </a:p>
          <a:p>
            <a:endParaRPr lang="en-US" sz="2000" b="0" strike="noStrike" spc="-1" baseline="0" dirty="0" smtClean="0">
              <a:solidFill>
                <a:srgbClr val="5A5A5A"/>
              </a:solidFill>
              <a:uFill>
                <a:solidFill>
                  <a:srgbClr val="FFFFFF"/>
                </a:solidFill>
              </a:uFill>
              <a:latin typeface="Arial"/>
            </a:endParaRPr>
          </a:p>
          <a:p>
            <a:endParaRPr lang="en-US" sz="2000" b="0" strike="noStrike" spc="-1" baseline="0" dirty="0" smtClean="0">
              <a:solidFill>
                <a:srgbClr val="5A5A5A"/>
              </a:solidFill>
              <a:uFill>
                <a:solidFill>
                  <a:srgbClr val="FFFFFF"/>
                </a:solidFill>
              </a:uFill>
              <a:latin typeface="Arial"/>
            </a:endParaRPr>
          </a:p>
          <a:p>
            <a:endParaRPr lang="en-US" sz="2000" b="0" strike="noStrike" spc="-1" dirty="0" smtClean="0">
              <a:solidFill>
                <a:srgbClr val="5A5A5A"/>
              </a:solidFill>
              <a:uFill>
                <a:solidFill>
                  <a:srgbClr val="FFFFFF"/>
                </a:solidFill>
              </a:uFill>
              <a:latin typeface="Aria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2000" spc="-1" dirty="0" smtClean="0">
                <a:solidFill>
                  <a:srgbClr val="5A5A5A"/>
                </a:solidFill>
                <a:uFill>
                  <a:solidFill>
                    <a:srgbClr val="FFFFFF"/>
                  </a:solidFill>
                </a:uFill>
                <a:ea typeface="Symbol"/>
              </a:rPr>
              <a:t>The compensation should not degrade the lifetime of the head-on bunches.</a:t>
            </a:r>
          </a:p>
          <a:p>
            <a:endParaRPr lang="en-US" sz="2000" b="0" strike="noStrike" spc="-1" dirty="0" smtClean="0">
              <a:solidFill>
                <a:srgbClr val="000000"/>
              </a:solidFill>
              <a:uFill>
                <a:solidFill>
                  <a:srgbClr val="FFFFFF"/>
                </a:solidFill>
              </a:uFill>
              <a:latin typeface="Arial"/>
            </a:endParaRPr>
          </a:p>
          <a:p>
            <a:endParaRPr lang="en-US" sz="2000" b="0" strike="noStrike" spc="-1" dirty="0">
              <a:solidFill>
                <a:srgbClr val="000000"/>
              </a:solidFill>
              <a:uFill>
                <a:solidFill>
                  <a:srgbClr val="FFFFFF"/>
                </a:solidFill>
              </a:uFill>
              <a:latin typeface="Arial"/>
            </a:endParaRPr>
          </a:p>
        </p:txBody>
      </p:sp>
      <p:sp>
        <p:nvSpPr>
          <p:cNvPr id="564" name="TextShape 2"/>
          <p:cNvSpPr txBox="1"/>
          <p:nvPr/>
        </p:nvSpPr>
        <p:spPr>
          <a:xfrm>
            <a:off x="3884760" y="8685360"/>
            <a:ext cx="2971440" cy="456840"/>
          </a:xfrm>
          <a:prstGeom prst="rect">
            <a:avLst/>
          </a:prstGeom>
          <a:noFill/>
          <a:ln>
            <a:noFill/>
          </a:ln>
        </p:spPr>
        <p:txBody>
          <a:bodyPr anchor="b"/>
          <a:lstStyle/>
          <a:p>
            <a:pPr algn="r">
              <a:lnSpc>
                <a:spcPct val="100000"/>
              </a:lnSpc>
            </a:pPr>
            <a:fld id="{A901FE02-A45E-40B8-AF62-D1FC31D77B6D}" type="slidenum">
              <a:rPr lang="en-US" sz="1200" b="0" strike="noStrike" spc="-1">
                <a:solidFill>
                  <a:srgbClr val="000000"/>
                </a:solidFill>
                <a:uFill>
                  <a:solidFill>
                    <a:srgbClr val="FFFFFF"/>
                  </a:solidFill>
                </a:uFill>
                <a:latin typeface="+mn-lt"/>
                <a:ea typeface="+mn-ea"/>
              </a:rPr>
              <a:t>12</a:t>
            </a:fld>
            <a:endParaRPr lang="en-US" sz="12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5363202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p:txBody>
          <a:bodyPr/>
          <a:lstStyle/>
          <a:p>
            <a:r>
              <a:rPr lang="en-US" sz="1200" spc="-1" dirty="0" smtClean="0">
                <a:solidFill>
                  <a:srgbClr val="5A5A5A"/>
                </a:solidFill>
                <a:uFill>
                  <a:solidFill>
                    <a:srgbClr val="FFFFFF"/>
                  </a:solidFill>
                </a:uFill>
              </a:rPr>
              <a:t>A rich experimental campaign was performed during the last 2 years (7 different sessions</a:t>
            </a:r>
            <a:r>
              <a:rPr lang="en-US" sz="1200" spc="-1" baseline="0" dirty="0" smtClean="0">
                <a:solidFill>
                  <a:srgbClr val="5A5A5A"/>
                </a:solidFill>
                <a:uFill>
                  <a:solidFill>
                    <a:srgbClr val="FFFFFF"/>
                  </a:solidFill>
                </a:uFill>
              </a:rPr>
              <a:t> of measurements</a:t>
            </a:r>
            <a:r>
              <a:rPr lang="en-US" sz="1200" spc="-1" dirty="0" smtClean="0">
                <a:solidFill>
                  <a:srgbClr val="5A5A5A"/>
                </a:solidFill>
                <a:uFill>
                  <a:solidFill>
                    <a:srgbClr val="FFFFFF"/>
                  </a:solidFill>
                </a:uFill>
              </a:rPr>
              <a:t>)</a:t>
            </a:r>
            <a:r>
              <a:rPr lang="en-US" sz="1200" spc="-1" dirty="0" smtClean="0">
                <a:solidFill>
                  <a:srgbClr val="00B050"/>
                </a:solidFill>
                <a:uFill>
                  <a:solidFill>
                    <a:srgbClr val="FFFFFF"/>
                  </a:solidFill>
                </a:uFill>
              </a:rPr>
              <a:t>: the compensation effect was systematically observed.</a:t>
            </a:r>
          </a:p>
          <a:p>
            <a:endParaRPr lang="en-US" sz="1200" spc="-1" dirty="0" smtClean="0">
              <a:solidFill>
                <a:srgbClr val="00B050"/>
              </a:solidFill>
              <a:uFill>
                <a:solidFill>
                  <a:srgbClr val="FFFFFF"/>
                </a:solidFill>
              </a:uFill>
            </a:endParaRPr>
          </a:p>
          <a:p>
            <a:r>
              <a:rPr lang="en-US" sz="1200" spc="-1" dirty="0" smtClean="0">
                <a:solidFill>
                  <a:srgbClr val="00B050"/>
                </a:solidFill>
                <a:uFill>
                  <a:solidFill>
                    <a:srgbClr val="FFFFFF"/>
                  </a:solidFill>
                </a:uFill>
              </a:rPr>
              <a:t>Most</a:t>
            </a:r>
            <a:r>
              <a:rPr lang="en-US" sz="1200" spc="-1" baseline="0" dirty="0" smtClean="0">
                <a:solidFill>
                  <a:srgbClr val="00B050"/>
                </a:solidFill>
                <a:uFill>
                  <a:solidFill>
                    <a:srgbClr val="FFFFFF"/>
                  </a:solidFill>
                </a:uFill>
              </a:rPr>
              <a:t> of the times was devoted for the LI experiment. We will show In the following the results of one LI and HI experiment.</a:t>
            </a:r>
            <a:endParaRPr lang="en-US" dirty="0"/>
          </a:p>
        </p:txBody>
      </p:sp>
      <p:sp>
        <p:nvSpPr>
          <p:cNvPr id="4" name="Slide Number Placeholder 3"/>
          <p:cNvSpPr>
            <a:spLocks noGrp="1"/>
          </p:cNvSpPr>
          <p:nvPr>
            <p:ph type="sldNum" idx="10"/>
          </p:nvPr>
        </p:nvSpPr>
        <p:spPr/>
        <p:txBody>
          <a:bodyPr/>
          <a:lstStyle/>
          <a:p>
            <a:pPr algn="r"/>
            <a:fld id="{9891E2FD-85DA-4769-B8B8-A3B3C29E83FC}" type="slidenum">
              <a:rPr lang="en-US" sz="1400" b="0" strike="noStrike" spc="-1" smtClean="0">
                <a:solidFill>
                  <a:srgbClr val="000000"/>
                </a:solidFill>
                <a:uFill>
                  <a:solidFill>
                    <a:srgbClr val="FFFFFF"/>
                  </a:solidFill>
                </a:uFill>
                <a:latin typeface="Times New Roman"/>
              </a:rPr>
              <a:t>13</a:t>
            </a:fld>
            <a:endParaRPr lang="en-US"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9774663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Concerning</a:t>
            </a:r>
            <a:r>
              <a:rPr lang="en-US" baseline="0" dirty="0" smtClean="0"/>
              <a:t> the LI experiment, in this plot you have time in the x-axis and effective versus effective cross-section and wires current.</a:t>
            </a:r>
          </a:p>
          <a:p>
            <a:endParaRPr lang="en-US" baseline="0" dirty="0" smtClean="0"/>
          </a:p>
          <a:p>
            <a:r>
              <a:rPr lang="en-US" baseline="0" dirty="0" smtClean="0"/>
              <a:t>In the first part of the experiment we set the crossing angle between the beams to a moderate values (140 </a:t>
            </a:r>
            <a:r>
              <a:rPr lang="en-US" baseline="0" dirty="0" err="1" smtClean="0"/>
              <a:t>urad</a:t>
            </a:r>
            <a:r>
              <a:rPr lang="en-US" baseline="0" dirty="0" smtClean="0"/>
              <a:t>). By switching on the wires we observe that the HO+LR bunch approached the physical cross-section (80 </a:t>
            </a:r>
            <a:r>
              <a:rPr lang="en-US" baseline="0" dirty="0" err="1" smtClean="0"/>
              <a:t>mbarn</a:t>
            </a:r>
            <a:r>
              <a:rPr lang="en-US" baseline="0" dirty="0" smtClean="0"/>
              <a:t>).</a:t>
            </a:r>
          </a:p>
          <a:p>
            <a:endParaRPr lang="en-US" baseline="0" dirty="0" smtClean="0"/>
          </a:p>
          <a:p>
            <a:r>
              <a:rPr lang="en-US" baseline="0" dirty="0" smtClean="0"/>
              <a:t>We reduce to 130 </a:t>
            </a:r>
            <a:r>
              <a:rPr lang="en-US" baseline="0" dirty="0" err="1" smtClean="0"/>
              <a:t>urad</a:t>
            </a:r>
            <a:r>
              <a:rPr lang="en-US" baseline="0" dirty="0" smtClean="0"/>
              <a:t> to go to more aggressive condition in terms of BB effect.</a:t>
            </a:r>
          </a:p>
          <a:p>
            <a:endParaRPr lang="en-US" baseline="0" dirty="0" smtClean="0"/>
          </a:p>
          <a:p>
            <a:r>
              <a:rPr lang="en-US" baseline="0" dirty="0" smtClean="0"/>
              <a:t>We see an increase of losses (equivalent cross-section). The situation is clearly worsening by switching off the compensation.</a:t>
            </a:r>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14</a:t>
            </a:fld>
            <a:endParaRPr lang="fr-FR"/>
          </a:p>
        </p:txBody>
      </p:sp>
    </p:spTree>
    <p:extLst>
      <p:ext uri="{BB962C8B-B14F-4D97-AF65-F5344CB8AC3E}">
        <p14:creationId xmlns:p14="http://schemas.microsoft.com/office/powerpoint/2010/main" val="13016057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HI experiment</a:t>
            </a:r>
            <a:r>
              <a:rPr lang="en-US" baseline="0" dirty="0" smtClean="0"/>
              <a:t>, we se the Beam Losses as metric for the compensation. </a:t>
            </a:r>
          </a:p>
          <a:p>
            <a:endParaRPr lang="en-US" baseline="0" dirty="0" smtClean="0"/>
          </a:p>
          <a:p>
            <a:r>
              <a:rPr lang="en-US" baseline="0" dirty="0" smtClean="0"/>
              <a:t>On the horizontal axis there is time vs wire currents and beam losses.</a:t>
            </a:r>
          </a:p>
          <a:p>
            <a:r>
              <a:rPr lang="en-US" baseline="0" dirty="0" smtClean="0"/>
              <a:t>We started with a relaxed BB crossing angle (160 </a:t>
            </a:r>
            <a:r>
              <a:rPr lang="en-US" baseline="0" dirty="0" err="1" smtClean="0"/>
              <a:t>urad</a:t>
            </a:r>
            <a:r>
              <a:rPr lang="en-US" baseline="0" dirty="0" smtClean="0"/>
              <a:t>) already observing the beneficial effect of the compensation. The experiment continued exploring more aggressive BB settings. Showing also in this case the systematic beneficial effect of the wires demonstrators.</a:t>
            </a:r>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15</a:t>
            </a:fld>
            <a:endParaRPr lang="fr-FR"/>
          </a:p>
        </p:txBody>
      </p:sp>
    </p:spTree>
    <p:extLst>
      <p:ext uri="{BB962C8B-B14F-4D97-AF65-F5344CB8AC3E}">
        <p14:creationId xmlns:p14="http://schemas.microsoft.com/office/powerpoint/2010/main" val="20347808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I</a:t>
            </a:r>
            <a:r>
              <a:rPr lang="en-US" b="1" baseline="0" dirty="0" smtClean="0"/>
              <a:t> will start with </a:t>
            </a:r>
            <a:r>
              <a:rPr lang="en-US" baseline="0" dirty="0" smtClean="0"/>
              <a:t>a short introduction about the wire compensation principles, and after presenting the experiment’s constraints and rationale, I will show the results and how they compare with the numerical simulations.</a:t>
            </a:r>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19</a:t>
            </a:fld>
            <a:endParaRPr lang="fr-FR"/>
          </a:p>
        </p:txBody>
      </p:sp>
    </p:spTree>
    <p:extLst>
      <p:ext uri="{BB962C8B-B14F-4D97-AF65-F5344CB8AC3E}">
        <p14:creationId xmlns:p14="http://schemas.microsoft.com/office/powerpoint/2010/main" val="12501662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1" name="PlaceHolder 1"/>
          <p:cNvSpPr>
            <a:spLocks noGrp="1"/>
          </p:cNvSpPr>
          <p:nvPr>
            <p:ph type="body"/>
          </p:nvPr>
        </p:nvSpPr>
        <p:spPr>
          <a:xfrm>
            <a:off x="685800" y="4343400"/>
            <a:ext cx="5486040" cy="4114440"/>
          </a:xfrm>
          <a:prstGeom prst="rect">
            <a:avLst/>
          </a:prstGeom>
        </p:spPr>
        <p:txBody>
          <a:bodyPr/>
          <a:lstStyle/>
          <a:p>
            <a:pPr marL="214583" indent="-214313">
              <a:spcBef>
                <a:spcPts val="211"/>
              </a:spcBef>
              <a:buClr>
                <a:srgbClr val="FB963C"/>
              </a:buClr>
              <a:buFont typeface="Wingdings" charset="2"/>
              <a:buChar char="§"/>
            </a:pPr>
            <a:endParaRPr lang="en-US" spc="-1" dirty="0">
              <a:solidFill>
                <a:srgbClr val="5A5A5A"/>
              </a:solidFill>
              <a:uFill>
                <a:solidFill>
                  <a:srgbClr val="FFFFFF"/>
                </a:solidFill>
              </a:uFill>
            </a:endParaRPr>
          </a:p>
        </p:txBody>
      </p:sp>
      <p:sp>
        <p:nvSpPr>
          <p:cNvPr id="562" name="TextShape 2"/>
          <p:cNvSpPr txBox="1"/>
          <p:nvPr/>
        </p:nvSpPr>
        <p:spPr>
          <a:xfrm>
            <a:off x="3884760" y="8685360"/>
            <a:ext cx="2971440" cy="456840"/>
          </a:xfrm>
          <a:prstGeom prst="rect">
            <a:avLst/>
          </a:prstGeom>
          <a:noFill/>
          <a:ln>
            <a:noFill/>
          </a:ln>
        </p:spPr>
        <p:txBody>
          <a:bodyPr anchor="b"/>
          <a:lstStyle/>
          <a:p>
            <a:pPr algn="r">
              <a:lnSpc>
                <a:spcPct val="100000"/>
              </a:lnSpc>
            </a:pPr>
            <a:fld id="{1614D7AD-FED3-47EB-8CB8-DD9CE17B95B1}" type="slidenum">
              <a:rPr lang="en-US" sz="1200" b="0" strike="noStrike" spc="-1">
                <a:solidFill>
                  <a:srgbClr val="000000"/>
                </a:solidFill>
                <a:uFill>
                  <a:solidFill>
                    <a:srgbClr val="FFFFFF"/>
                  </a:solidFill>
                </a:uFill>
                <a:latin typeface="+mn-lt"/>
                <a:ea typeface="+mn-ea"/>
              </a:rPr>
              <a:t>20</a:t>
            </a:fld>
            <a:endParaRPr lang="en-US" sz="12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6819109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1" name="PlaceHolder 1"/>
          <p:cNvSpPr>
            <a:spLocks noGrp="1"/>
          </p:cNvSpPr>
          <p:nvPr>
            <p:ph type="body"/>
          </p:nvPr>
        </p:nvSpPr>
        <p:spPr>
          <a:xfrm>
            <a:off x="685800" y="4343400"/>
            <a:ext cx="5486040" cy="4114440"/>
          </a:xfrm>
          <a:prstGeom prst="rect">
            <a:avLst/>
          </a:prstGeom>
        </p:spPr>
        <p:txBody>
          <a:bodyPr/>
          <a:lstStyle/>
          <a:p>
            <a:pPr marL="214583" indent="-214313">
              <a:spcBef>
                <a:spcPts val="211"/>
              </a:spcBef>
              <a:buClr>
                <a:srgbClr val="FB963C"/>
              </a:buClr>
              <a:buFont typeface="Wingdings" charset="2"/>
              <a:buChar char="§"/>
            </a:pPr>
            <a:r>
              <a:rPr lang="en-US" spc="-1" dirty="0" smtClean="0">
                <a:solidFill>
                  <a:srgbClr val="5A5A5A"/>
                </a:solidFill>
                <a:uFill>
                  <a:solidFill>
                    <a:srgbClr val="FFFFFF"/>
                  </a:solidFill>
                </a:uFill>
              </a:rPr>
              <a:t>Following these encouraging results, it was proposed </a:t>
            </a:r>
          </a:p>
          <a:p>
            <a:pPr marL="671783" lvl="1" indent="-214313">
              <a:spcBef>
                <a:spcPts val="211"/>
              </a:spcBef>
              <a:buClr>
                <a:srgbClr val="FB963C"/>
              </a:buClr>
              <a:buFont typeface="Wingdings" charset="2"/>
              <a:buChar char="§"/>
            </a:pPr>
            <a:r>
              <a:rPr lang="en-US" spc="-1" dirty="0" smtClean="0">
                <a:solidFill>
                  <a:srgbClr val="5A5A5A"/>
                </a:solidFill>
                <a:uFill>
                  <a:solidFill>
                    <a:srgbClr val="FFFFFF"/>
                  </a:solidFill>
                </a:uFill>
              </a:rPr>
              <a:t>to use the wires routinely during the next LHC operation period in the High-Intensity configuration</a:t>
            </a:r>
          </a:p>
          <a:p>
            <a:pPr marL="671783" lvl="1" indent="-214313">
              <a:spcBef>
                <a:spcPts val="211"/>
              </a:spcBef>
              <a:buClr>
                <a:srgbClr val="FB963C"/>
              </a:buClr>
              <a:buFont typeface="Wingdings" charset="2"/>
              <a:buChar char="§"/>
            </a:pPr>
            <a:r>
              <a:rPr lang="en-US" spc="-1" dirty="0" smtClean="0">
                <a:solidFill>
                  <a:srgbClr val="5A5A5A"/>
                </a:solidFill>
                <a:uFill>
                  <a:solidFill>
                    <a:srgbClr val="FFFFFF"/>
                  </a:solidFill>
                </a:uFill>
              </a:rPr>
              <a:t>to equip also the Beam 1 with wires by moving two wire demonstrators (L1 and L5) from Beam 2 to Beam 1.</a:t>
            </a:r>
          </a:p>
          <a:p>
            <a:pPr marL="214583" indent="-214313">
              <a:spcBef>
                <a:spcPts val="211"/>
              </a:spcBef>
              <a:buClr>
                <a:srgbClr val="FB963C"/>
              </a:buClr>
              <a:buFont typeface="Wingdings" charset="2"/>
              <a:buChar char="§"/>
            </a:pPr>
            <a:endParaRPr lang="en-US" spc="-1" dirty="0" smtClean="0">
              <a:solidFill>
                <a:srgbClr val="5A5A5A"/>
              </a:solidFill>
              <a:uFill>
                <a:solidFill>
                  <a:srgbClr val="FFFFFF"/>
                </a:solidFill>
              </a:uFill>
            </a:endParaRPr>
          </a:p>
          <a:p>
            <a:pPr marL="214583" indent="-214313">
              <a:spcBef>
                <a:spcPts val="211"/>
              </a:spcBef>
              <a:buClr>
                <a:srgbClr val="FB963C"/>
              </a:buClr>
              <a:buFont typeface="Wingdings" charset="2"/>
              <a:buChar char="§"/>
            </a:pPr>
            <a:r>
              <a:rPr lang="en-US" spc="-1" dirty="0" smtClean="0">
                <a:solidFill>
                  <a:srgbClr val="5A5A5A"/>
                </a:solidFill>
                <a:uFill>
                  <a:solidFill>
                    <a:srgbClr val="FFFFFF"/>
                  </a:solidFill>
                </a:uFill>
              </a:rPr>
              <a:t>First iterations for a HL-LHC wire design are on-going.</a:t>
            </a:r>
            <a:endParaRPr lang="en-US" spc="-1" dirty="0">
              <a:solidFill>
                <a:srgbClr val="5A5A5A"/>
              </a:solidFill>
              <a:uFill>
                <a:solidFill>
                  <a:srgbClr val="FFFFFF"/>
                </a:solidFill>
              </a:uFill>
            </a:endParaRPr>
          </a:p>
        </p:txBody>
      </p:sp>
      <p:sp>
        <p:nvSpPr>
          <p:cNvPr id="562" name="TextShape 2"/>
          <p:cNvSpPr txBox="1"/>
          <p:nvPr/>
        </p:nvSpPr>
        <p:spPr>
          <a:xfrm>
            <a:off x="3884760" y="8685360"/>
            <a:ext cx="2971440" cy="456840"/>
          </a:xfrm>
          <a:prstGeom prst="rect">
            <a:avLst/>
          </a:prstGeom>
          <a:noFill/>
          <a:ln>
            <a:noFill/>
          </a:ln>
        </p:spPr>
        <p:txBody>
          <a:bodyPr anchor="b"/>
          <a:lstStyle/>
          <a:p>
            <a:pPr algn="r">
              <a:lnSpc>
                <a:spcPct val="100000"/>
              </a:lnSpc>
            </a:pPr>
            <a:fld id="{1614D7AD-FED3-47EB-8CB8-DD9CE17B95B1}" type="slidenum">
              <a:rPr lang="en-US" sz="1200" b="0" strike="noStrike" spc="-1">
                <a:solidFill>
                  <a:srgbClr val="000000"/>
                </a:solidFill>
                <a:uFill>
                  <a:solidFill>
                    <a:srgbClr val="FFFFFF"/>
                  </a:solidFill>
                </a:uFill>
                <a:latin typeface="+mn-lt"/>
                <a:ea typeface="+mn-ea"/>
              </a:rPr>
              <a:t>21</a:t>
            </a:fld>
            <a:endParaRPr lang="en-US" sz="12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3138676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pPr algn="r"/>
            <a:fld id="{9891E2FD-85DA-4769-B8B8-A3B3C29E83FC}" type="slidenum">
              <a:rPr lang="en-US" sz="1400" b="0" strike="noStrike" spc="-1" smtClean="0">
                <a:solidFill>
                  <a:srgbClr val="000000"/>
                </a:solidFill>
                <a:uFill>
                  <a:solidFill>
                    <a:srgbClr val="FFFFFF"/>
                  </a:solidFill>
                </a:uFill>
                <a:latin typeface="Times New Roman"/>
              </a:rPr>
              <a:t>23</a:t>
            </a:fld>
            <a:endParaRPr lang="en-US"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2288625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a:t>
            </a:fld>
            <a:endParaRPr lang="fr-FR"/>
          </a:p>
        </p:txBody>
      </p:sp>
    </p:spTree>
    <p:extLst>
      <p:ext uri="{BB962C8B-B14F-4D97-AF65-F5344CB8AC3E}">
        <p14:creationId xmlns:p14="http://schemas.microsoft.com/office/powerpoint/2010/main" val="18740769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pPr algn="r"/>
            <a:fld id="{9891E2FD-85DA-4769-B8B8-A3B3C29E83FC}" type="slidenum">
              <a:rPr lang="en-US" sz="1400" b="0" strike="noStrike" spc="-1" smtClean="0">
                <a:solidFill>
                  <a:srgbClr val="000000"/>
                </a:solidFill>
                <a:uFill>
                  <a:solidFill>
                    <a:srgbClr val="FFFFFF"/>
                  </a:solidFill>
                </a:uFill>
                <a:latin typeface="Times New Roman"/>
              </a:rPr>
              <a:t>24</a:t>
            </a:fld>
            <a:endParaRPr lang="en-US"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1305892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25</a:t>
            </a:fld>
            <a:endParaRPr lang="fr-FR"/>
          </a:p>
        </p:txBody>
      </p:sp>
    </p:spTree>
    <p:extLst>
      <p:ext uri="{BB962C8B-B14F-4D97-AF65-F5344CB8AC3E}">
        <p14:creationId xmlns:p14="http://schemas.microsoft.com/office/powerpoint/2010/main" val="12687120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1" name="PlaceHolder 1"/>
          <p:cNvSpPr>
            <a:spLocks noGrp="1"/>
          </p:cNvSpPr>
          <p:nvPr>
            <p:ph type="body"/>
          </p:nvPr>
        </p:nvSpPr>
        <p:spPr>
          <a:xfrm>
            <a:off x="685800" y="4343400"/>
            <a:ext cx="5486040" cy="4114440"/>
          </a:xfrm>
          <a:prstGeom prst="rect">
            <a:avLst/>
          </a:prstGeom>
        </p:spPr>
        <p:txBody>
          <a:bodyPr/>
          <a:lstStyle/>
          <a:p>
            <a:endParaRPr lang="en-US" sz="2000" b="0" strike="noStrike" spc="-1" baseline="0" dirty="0" smtClean="0">
              <a:solidFill>
                <a:srgbClr val="000000"/>
              </a:solidFill>
              <a:uFill>
                <a:solidFill>
                  <a:srgbClr val="FFFFFF"/>
                </a:solidFill>
              </a:uFill>
              <a:latin typeface="Arial"/>
            </a:endParaRPr>
          </a:p>
          <a:p>
            <a:r>
              <a:rPr lang="en-US" sz="2000" b="1" spc="-1" dirty="0" smtClean="0">
                <a:solidFill>
                  <a:srgbClr val="5A5A5A"/>
                </a:solidFill>
                <a:uFill>
                  <a:solidFill>
                    <a:srgbClr val="FFFFFF"/>
                  </a:solidFill>
                </a:uFill>
              </a:rPr>
              <a:t>Since 2018 four </a:t>
            </a:r>
            <a:r>
              <a:rPr lang="en-US" sz="2000" b="1" i="1" u="sng" spc="-1" dirty="0" smtClean="0">
                <a:solidFill>
                  <a:srgbClr val="5A5A5A"/>
                </a:solidFill>
                <a:uFill>
                  <a:solidFill>
                    <a:srgbClr val="FFFFFF"/>
                  </a:solidFill>
                </a:uFill>
              </a:rPr>
              <a:t>wire demonstrators </a:t>
            </a:r>
            <a:r>
              <a:rPr lang="en-US" sz="2000" b="1" spc="-1" dirty="0" smtClean="0">
                <a:solidFill>
                  <a:srgbClr val="5A5A5A"/>
                </a:solidFill>
                <a:uFill>
                  <a:solidFill>
                    <a:srgbClr val="FFFFFF"/>
                  </a:solidFill>
                </a:uFill>
              </a:rPr>
              <a:t>are installed in LHC (B2, IR1+IR5)</a:t>
            </a:r>
            <a:r>
              <a:rPr lang="en-US" sz="2000" spc="-1" dirty="0" smtClean="0">
                <a:solidFill>
                  <a:srgbClr val="5A5A5A"/>
                </a:solidFill>
                <a:uFill>
                  <a:solidFill>
                    <a:srgbClr val="FFFFFF"/>
                  </a:solidFill>
                </a:uFill>
              </a:rPr>
              <a:t> with the aim to explore the potential of the wires in HL-LHC.</a:t>
            </a:r>
            <a:endParaRPr lang="en-US" sz="2000" spc="-1" dirty="0" smtClean="0">
              <a:solidFill>
                <a:srgbClr val="5A5A5A"/>
              </a:solidFill>
              <a:uFill>
                <a:solidFill>
                  <a:srgbClr val="FFFFFF"/>
                </a:solidFill>
              </a:uFill>
            </a:endParaRPr>
          </a:p>
        </p:txBody>
      </p:sp>
      <p:sp>
        <p:nvSpPr>
          <p:cNvPr id="562" name="TextShape 2"/>
          <p:cNvSpPr txBox="1"/>
          <p:nvPr/>
        </p:nvSpPr>
        <p:spPr>
          <a:xfrm>
            <a:off x="3884760" y="8685360"/>
            <a:ext cx="2971440" cy="456840"/>
          </a:xfrm>
          <a:prstGeom prst="rect">
            <a:avLst/>
          </a:prstGeom>
          <a:noFill/>
          <a:ln>
            <a:noFill/>
          </a:ln>
        </p:spPr>
        <p:txBody>
          <a:bodyPr anchor="b"/>
          <a:lstStyle/>
          <a:p>
            <a:pPr algn="r">
              <a:lnSpc>
                <a:spcPct val="100000"/>
              </a:lnSpc>
            </a:pPr>
            <a:fld id="{1614D7AD-FED3-47EB-8CB8-DD9CE17B95B1}" type="slidenum">
              <a:rPr lang="en-US" sz="1200" b="0" strike="noStrike" spc="-1">
                <a:solidFill>
                  <a:srgbClr val="000000"/>
                </a:solidFill>
                <a:uFill>
                  <a:solidFill>
                    <a:srgbClr val="FFFFFF"/>
                  </a:solidFill>
                </a:uFill>
                <a:latin typeface="+mn-lt"/>
                <a:ea typeface="+mn-ea"/>
              </a:rPr>
              <a:t>3</a:t>
            </a:fld>
            <a:endParaRPr lang="en-US" sz="12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6842972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7" name="PlaceHolder 1"/>
          <p:cNvSpPr>
            <a:spLocks noGrp="1"/>
          </p:cNvSpPr>
          <p:nvPr>
            <p:ph type="body"/>
          </p:nvPr>
        </p:nvSpPr>
        <p:spPr>
          <a:xfrm>
            <a:off x="685800" y="4343400"/>
            <a:ext cx="5486040" cy="4114440"/>
          </a:xfrm>
          <a:prstGeom prst="rect">
            <a:avLst/>
          </a:prstGeom>
        </p:spPr>
        <p:txBody>
          <a:bodyPr/>
          <a:lstStyle/>
          <a:p>
            <a:r>
              <a:rPr lang="en-US" sz="1200" spc="-1" dirty="0" smtClean="0">
                <a:solidFill>
                  <a:srgbClr val="5A5A5A"/>
                </a:solidFill>
                <a:uFill>
                  <a:solidFill>
                    <a:srgbClr val="FFFFFF"/>
                  </a:solidFill>
                </a:uFill>
              </a:rPr>
              <a:t>The longitudinal position of the wires was driven by the present position of the collimators and the integration constraints</a:t>
            </a:r>
            <a:r>
              <a:rPr lang="en-US" sz="1200" spc="-1" baseline="0" dirty="0" smtClean="0">
                <a:solidFill>
                  <a:srgbClr val="5A5A5A"/>
                </a:solidFill>
                <a:uFill>
                  <a:solidFill>
                    <a:srgbClr val="FFFFFF"/>
                  </a:solidFill>
                </a:uFill>
              </a:rPr>
              <a:t>. </a:t>
            </a:r>
            <a:r>
              <a:rPr lang="en-US" sz="1200" b="1" spc="-1" baseline="0" dirty="0" smtClean="0">
                <a:solidFill>
                  <a:srgbClr val="5A5A5A"/>
                </a:solidFill>
                <a:uFill>
                  <a:solidFill>
                    <a:srgbClr val="FFFFFF"/>
                  </a:solidFill>
                </a:uFill>
              </a:rPr>
              <a:t>They are summarized in this table.</a:t>
            </a:r>
            <a:r>
              <a:rPr lang="en-US" sz="1200" spc="-1" baseline="0" dirty="0" smtClean="0">
                <a:solidFill>
                  <a:srgbClr val="5A5A5A"/>
                </a:solidFill>
                <a:uFill>
                  <a:solidFill>
                    <a:srgbClr val="FFFFFF"/>
                  </a:solidFill>
                </a:uFill>
              </a:rPr>
              <a:t> The wire are approximately at 150 m from the IP when the two beams are almost fully separated.</a:t>
            </a:r>
          </a:p>
          <a:p>
            <a:r>
              <a:rPr lang="en-US" sz="1200" spc="-1" baseline="0" dirty="0" smtClean="0">
                <a:solidFill>
                  <a:srgbClr val="5A5A5A"/>
                </a:solidFill>
                <a:uFill>
                  <a:solidFill>
                    <a:srgbClr val="FFFFFF"/>
                  </a:solidFill>
                </a:uFill>
              </a:rPr>
              <a:t>In these plots, you can see the beam reference orbits with respect to the laboratory frame. In red you have the focusing quadruples and in blues the separation dipoles. It is important to note that the layout of the wires in IR1 and IR5 are different.</a:t>
            </a:r>
            <a:endParaRPr lang="is-IS" sz="1200" kern="1200" dirty="0" smtClean="0">
              <a:solidFill>
                <a:schemeClr val="tx1"/>
              </a:solidFill>
              <a:effectLst/>
              <a:latin typeface="+mn-lt"/>
              <a:ea typeface="+mn-ea"/>
              <a:cs typeface="+mn-cs"/>
            </a:endParaRPr>
          </a:p>
          <a:p>
            <a:endParaRPr lang="is-IS" sz="1200" kern="1200" dirty="0">
              <a:solidFill>
                <a:schemeClr val="tx1"/>
              </a:solidFill>
              <a:effectLst/>
              <a:latin typeface="+mn-lt"/>
              <a:ea typeface="+mn-ea"/>
              <a:cs typeface="+mn-cs"/>
            </a:endParaRPr>
          </a:p>
        </p:txBody>
      </p:sp>
      <p:sp>
        <p:nvSpPr>
          <p:cNvPr id="578" name="TextShape 2"/>
          <p:cNvSpPr txBox="1"/>
          <p:nvPr/>
        </p:nvSpPr>
        <p:spPr>
          <a:xfrm>
            <a:off x="3884760" y="8685360"/>
            <a:ext cx="2971440" cy="456840"/>
          </a:xfrm>
          <a:prstGeom prst="rect">
            <a:avLst/>
          </a:prstGeom>
          <a:noFill/>
          <a:ln>
            <a:noFill/>
          </a:ln>
        </p:spPr>
        <p:txBody>
          <a:bodyPr anchor="b"/>
          <a:lstStyle/>
          <a:p>
            <a:pPr algn="r">
              <a:lnSpc>
                <a:spcPct val="100000"/>
              </a:lnSpc>
            </a:pPr>
            <a:fld id="{629E6687-AC5E-4C04-96C3-151CFEC5574F}" type="slidenum">
              <a:rPr lang="en-US" sz="1200" b="0" strike="noStrike" spc="-1">
                <a:solidFill>
                  <a:srgbClr val="000000"/>
                </a:solidFill>
                <a:uFill>
                  <a:solidFill>
                    <a:srgbClr val="FFFFFF"/>
                  </a:solidFill>
                </a:uFill>
                <a:latin typeface="+mn-lt"/>
                <a:ea typeface="+mn-ea"/>
              </a:rPr>
              <a:t>4</a:t>
            </a:fld>
            <a:endParaRPr lang="en-US" sz="12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7217582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p:txBody>
          <a:bodyPr>
            <a:normAutofit lnSpcReduction="10000"/>
          </a:bodyPr>
          <a:lstStyle/>
          <a:p>
            <a:pPr marL="214583" indent="-214313">
              <a:spcBef>
                <a:spcPts val="211"/>
              </a:spcBef>
              <a:buClr>
                <a:srgbClr val="FB963C"/>
              </a:buClr>
              <a:buFont typeface="Wingdings" charset="2"/>
              <a:buChar char="§"/>
            </a:pPr>
            <a:r>
              <a:rPr lang="en-US" sz="1600" spc="-1" dirty="0" smtClean="0">
                <a:solidFill>
                  <a:srgbClr val="5A5A5A"/>
                </a:solidFill>
                <a:uFill>
                  <a:solidFill>
                    <a:srgbClr val="FFFFFF"/>
                  </a:solidFill>
                </a:uFill>
              </a:rPr>
              <a:t>===READ===</a:t>
            </a:r>
          </a:p>
          <a:p>
            <a:pPr marL="214583" indent="-214313">
              <a:spcBef>
                <a:spcPts val="211"/>
              </a:spcBef>
              <a:buClr>
                <a:srgbClr val="FB963C"/>
              </a:buClr>
              <a:buFont typeface="Wingdings" charset="2"/>
              <a:buChar char="§"/>
            </a:pPr>
            <a:r>
              <a:rPr lang="en-US" sz="1600" spc="-1" dirty="0" smtClean="0">
                <a:solidFill>
                  <a:srgbClr val="5A5A5A"/>
                </a:solidFill>
                <a:uFill>
                  <a:solidFill>
                    <a:srgbClr val="FFFFFF"/>
                  </a:solidFill>
                </a:uFill>
              </a:rPr>
              <a:t>Concerning the</a:t>
            </a:r>
            <a:r>
              <a:rPr lang="en-US" sz="1600" spc="-1" baseline="0" dirty="0" smtClean="0">
                <a:solidFill>
                  <a:srgbClr val="5A5A5A"/>
                </a:solidFill>
                <a:uFill>
                  <a:solidFill>
                    <a:srgbClr val="FFFFFF"/>
                  </a:solidFill>
                </a:uFill>
              </a:rPr>
              <a:t> transverse position of the wires</a:t>
            </a:r>
            <a:endParaRPr lang="en-US" sz="1600" spc="-1" dirty="0" smtClean="0">
              <a:solidFill>
                <a:srgbClr val="5A5A5A"/>
              </a:solidFill>
              <a:uFill>
                <a:solidFill>
                  <a:srgbClr val="FFFFFF"/>
                </a:solidFill>
              </a:uFill>
            </a:endParaRPr>
          </a:p>
          <a:p>
            <a:pPr marL="214583" indent="-214313">
              <a:spcBef>
                <a:spcPts val="211"/>
              </a:spcBef>
              <a:buClr>
                <a:srgbClr val="FB963C"/>
              </a:buClr>
              <a:buFont typeface="Wingdings" charset="2"/>
              <a:buChar char="§"/>
            </a:pPr>
            <a:r>
              <a:rPr lang="en-US" sz="1600" spc="-1" dirty="0" smtClean="0">
                <a:solidFill>
                  <a:srgbClr val="5A5A5A"/>
                </a:solidFill>
                <a:uFill>
                  <a:solidFill>
                    <a:srgbClr val="FFFFFF"/>
                  </a:solidFill>
                </a:uFill>
              </a:rPr>
              <a:t>The wire are installed in the crossing plane of the Interaction Region, i.e.,</a:t>
            </a:r>
          </a:p>
          <a:p>
            <a:pPr marL="671783" lvl="1" indent="-214313">
              <a:spcBef>
                <a:spcPts val="211"/>
              </a:spcBef>
              <a:buClr>
                <a:srgbClr val="FB963C"/>
              </a:buClr>
              <a:buFont typeface="Wingdings" charset="2"/>
              <a:buChar char="§"/>
            </a:pPr>
            <a:r>
              <a:rPr lang="en-US" sz="1600" spc="-1" dirty="0" smtClean="0">
                <a:solidFill>
                  <a:srgbClr val="5A5A5A"/>
                </a:solidFill>
                <a:uFill>
                  <a:solidFill>
                    <a:srgbClr val="FFFFFF"/>
                  </a:solidFill>
                </a:uFill>
              </a:rPr>
              <a:t>vertical in IR1,</a:t>
            </a:r>
          </a:p>
          <a:p>
            <a:pPr marL="671783" lvl="1" indent="-214313">
              <a:spcBef>
                <a:spcPts val="211"/>
              </a:spcBef>
              <a:buClr>
                <a:srgbClr val="FB963C"/>
              </a:buClr>
              <a:buFont typeface="Wingdings" charset="2"/>
              <a:buChar char="§"/>
            </a:pPr>
            <a:r>
              <a:rPr lang="en-US" sz="1600" spc="-1" dirty="0" smtClean="0">
                <a:solidFill>
                  <a:srgbClr val="5A5A5A"/>
                </a:solidFill>
                <a:uFill>
                  <a:solidFill>
                    <a:srgbClr val="FFFFFF"/>
                  </a:solidFill>
                </a:uFill>
              </a:rPr>
              <a:t>horizontal in IR5.</a:t>
            </a:r>
          </a:p>
          <a:p>
            <a:pPr marL="214583" lvl="0" indent="-214313">
              <a:spcBef>
                <a:spcPts val="211"/>
              </a:spcBef>
              <a:buClr>
                <a:srgbClr val="FB963C"/>
              </a:buClr>
              <a:buFont typeface="Wingdings" charset="2"/>
              <a:buChar char="§"/>
            </a:pPr>
            <a:r>
              <a:rPr lang="en-US" sz="1600" spc="-1" dirty="0" smtClean="0">
                <a:solidFill>
                  <a:srgbClr val="5A5A5A"/>
                </a:solidFill>
                <a:uFill>
                  <a:solidFill>
                    <a:srgbClr val="FFFFFF"/>
                  </a:solidFill>
                </a:uFill>
              </a:rPr>
              <a:t>Given the constraints of the LHC collimation hierarchy</a:t>
            </a:r>
            <a:r>
              <a:rPr lang="en-US" sz="1600" spc="-1" baseline="0" dirty="0" smtClean="0">
                <a:solidFill>
                  <a:srgbClr val="5A5A5A"/>
                </a:solidFill>
                <a:uFill>
                  <a:solidFill>
                    <a:srgbClr val="FFFFFF"/>
                  </a:solidFill>
                </a:uFill>
              </a:rPr>
              <a:t> and the machine protection</a:t>
            </a:r>
            <a:r>
              <a:rPr lang="en-US" sz="1600" spc="-1" dirty="0" smtClean="0">
                <a:solidFill>
                  <a:srgbClr val="5A5A5A"/>
                </a:solidFill>
                <a:uFill>
                  <a:solidFill>
                    <a:srgbClr val="FFFFFF"/>
                  </a:solidFill>
                </a:uFill>
              </a:rPr>
              <a:t>, two classes of experiments were performed.</a:t>
            </a:r>
          </a:p>
          <a:p>
            <a:pPr marL="214583" marR="0" lvl="0" indent="-214313" algn="l" defTabSz="457200" rtl="0" eaLnBrk="1" fontAlgn="auto" latinLnBrk="0" hangingPunct="1">
              <a:lnSpc>
                <a:spcPct val="100000"/>
              </a:lnSpc>
              <a:spcBef>
                <a:spcPts val="211"/>
              </a:spcBef>
              <a:spcAft>
                <a:spcPts val="0"/>
              </a:spcAft>
              <a:buClr>
                <a:srgbClr val="FB963C"/>
              </a:buClr>
              <a:buSzTx/>
              <a:buFont typeface="Wingdings" charset="2"/>
              <a:buChar char="§"/>
              <a:tabLst/>
              <a:defRPr/>
            </a:pPr>
            <a:r>
              <a:rPr lang="en-US" sz="1600" b="1" spc="-1" dirty="0" smtClean="0">
                <a:solidFill>
                  <a:srgbClr val="5A5A5A"/>
                </a:solidFill>
                <a:uFill>
                  <a:solidFill>
                    <a:srgbClr val="FFFFFF"/>
                  </a:solidFill>
                </a:uFill>
              </a:rPr>
              <a:t>LI</a:t>
            </a:r>
            <a:r>
              <a:rPr lang="en-US" sz="1600" spc="-1" dirty="0" smtClean="0">
                <a:solidFill>
                  <a:srgbClr val="5A5A5A"/>
                </a:solidFill>
                <a:uFill>
                  <a:solidFill>
                    <a:srgbClr val="FFFFFF"/>
                  </a:solidFill>
                </a:uFill>
              </a:rPr>
              <a:t>: </a:t>
            </a:r>
            <a:r>
              <a:rPr lang="en-US" sz="1600" b="1" spc="-1" dirty="0" smtClean="0">
                <a:solidFill>
                  <a:srgbClr val="5A5A5A"/>
                </a:solidFill>
                <a:uFill>
                  <a:solidFill>
                    <a:srgbClr val="FFFFFF"/>
                  </a:solidFill>
                </a:uFill>
              </a:rPr>
              <a:t>Low Intensity </a:t>
            </a:r>
            <a:r>
              <a:rPr lang="en-US" sz="1600" spc="-1" dirty="0" smtClean="0">
                <a:solidFill>
                  <a:srgbClr val="5A5A5A"/>
                </a:solidFill>
                <a:uFill>
                  <a:solidFill>
                    <a:srgbClr val="FFFFFF"/>
                  </a:solidFill>
                </a:uFill>
              </a:rPr>
              <a:t>experiment with wire-collimator just in the shadow of the primary collimators.</a:t>
            </a:r>
          </a:p>
          <a:p>
            <a:pPr marL="214583" lvl="0" indent="-214313">
              <a:spcBef>
                <a:spcPts val="211"/>
              </a:spcBef>
              <a:buClr>
                <a:srgbClr val="FB963C"/>
              </a:buClr>
              <a:buFont typeface="Wingdings" charset="2"/>
              <a:buChar char="§"/>
            </a:pPr>
            <a:r>
              <a:rPr lang="en-US" sz="1600" b="1" spc="-1" dirty="0" smtClean="0">
                <a:solidFill>
                  <a:srgbClr val="5A5A5A"/>
                </a:solidFill>
                <a:uFill>
                  <a:solidFill>
                    <a:srgbClr val="FFFFFF"/>
                  </a:solidFill>
                </a:uFill>
              </a:rPr>
              <a:t>HI</a:t>
            </a:r>
            <a:r>
              <a:rPr lang="en-US" sz="1600" spc="-1" dirty="0" smtClean="0">
                <a:solidFill>
                  <a:srgbClr val="5A5A5A"/>
                </a:solidFill>
                <a:uFill>
                  <a:solidFill>
                    <a:srgbClr val="FFFFFF"/>
                  </a:solidFill>
                </a:uFill>
              </a:rPr>
              <a:t>: </a:t>
            </a:r>
            <a:r>
              <a:rPr lang="en-US" sz="1600" b="1" spc="-1" dirty="0" smtClean="0">
                <a:solidFill>
                  <a:srgbClr val="5A5A5A"/>
                </a:solidFill>
                <a:uFill>
                  <a:solidFill>
                    <a:srgbClr val="FFFFFF"/>
                  </a:solidFill>
                </a:uFill>
              </a:rPr>
              <a:t>High-Intensity </a:t>
            </a:r>
            <a:r>
              <a:rPr lang="en-US" sz="1600" spc="-1" dirty="0" smtClean="0">
                <a:solidFill>
                  <a:srgbClr val="5A5A5A"/>
                </a:solidFill>
                <a:uFill>
                  <a:solidFill>
                    <a:srgbClr val="FFFFFF"/>
                  </a:solidFill>
                </a:uFill>
              </a:rPr>
              <a:t>experiment with wire-collimator at the operational position (tertiary</a:t>
            </a:r>
          </a:p>
          <a:p>
            <a:pPr marL="214583" lvl="0" indent="-214313">
              <a:spcBef>
                <a:spcPts val="211"/>
              </a:spcBef>
              <a:buClr>
                <a:srgbClr val="FB963C"/>
              </a:buClr>
              <a:buFont typeface="Wingdings" charset="2"/>
              <a:buChar char="§"/>
            </a:pPr>
            <a:endParaRPr lang="en-US" sz="1600" spc="-1" dirty="0" smtClean="0">
              <a:solidFill>
                <a:srgbClr val="5A5A5A"/>
              </a:solidFill>
              <a:uFill>
                <a:solidFill>
                  <a:srgbClr val="FFFFFF"/>
                </a:solidFill>
              </a:uFill>
            </a:endParaRPr>
          </a:p>
          <a:p>
            <a:pPr marL="214583" lvl="0" indent="-214313">
              <a:spcBef>
                <a:spcPts val="211"/>
              </a:spcBef>
              <a:buClr>
                <a:srgbClr val="FB963C"/>
              </a:buClr>
              <a:buFont typeface="Wingdings" charset="2"/>
              <a:buChar char="§"/>
            </a:pPr>
            <a:r>
              <a:rPr lang="en-US" sz="1600" spc="-1" dirty="0" smtClean="0">
                <a:solidFill>
                  <a:srgbClr val="5A5A5A"/>
                </a:solidFill>
                <a:uFill>
                  <a:solidFill>
                    <a:srgbClr val="FFFFFF"/>
                  </a:solidFill>
                </a:uFill>
              </a:rPr>
              <a:t>In the table, you</a:t>
            </a:r>
            <a:r>
              <a:rPr lang="en-US" sz="1600" spc="-1" baseline="0" dirty="0" smtClean="0">
                <a:solidFill>
                  <a:srgbClr val="5A5A5A"/>
                </a:solidFill>
                <a:uFill>
                  <a:solidFill>
                    <a:srgbClr val="FFFFFF"/>
                  </a:solidFill>
                </a:uFill>
              </a:rPr>
              <a:t> can see that for the LI experiment the beam-wire distance between 7-8 mm whereas for the HI experiment it is 10-11 mm.</a:t>
            </a:r>
            <a:endParaRPr lang="en-US" sz="1600" spc="-1" dirty="0" smtClean="0">
              <a:solidFill>
                <a:srgbClr val="5A5A5A"/>
              </a:solidFill>
              <a:uFill>
                <a:solidFill>
                  <a:srgbClr val="FFFFFF"/>
                </a:solidFill>
              </a:uFill>
            </a:endParaRPr>
          </a:p>
          <a:p>
            <a:pPr marL="671783" lvl="1" indent="-214313">
              <a:spcBef>
                <a:spcPts val="211"/>
              </a:spcBef>
              <a:buClr>
                <a:srgbClr val="FB963C"/>
              </a:buClr>
              <a:buFont typeface="Wingdings" charset="2"/>
              <a:buChar char="§"/>
            </a:pPr>
            <a:endParaRPr lang="en-US" sz="1600" spc="-1" dirty="0" smtClean="0">
              <a:solidFill>
                <a:srgbClr val="5A5A5A"/>
              </a:solidFill>
              <a:uFill>
                <a:solidFill>
                  <a:srgbClr val="FFFFFF"/>
                </a:solidFill>
              </a:uFill>
            </a:endParaRPr>
          </a:p>
        </p:txBody>
      </p:sp>
      <p:sp>
        <p:nvSpPr>
          <p:cNvPr id="4" name="Slide Number Placeholder 3"/>
          <p:cNvSpPr>
            <a:spLocks noGrp="1"/>
          </p:cNvSpPr>
          <p:nvPr>
            <p:ph type="sldNum" idx="10"/>
          </p:nvPr>
        </p:nvSpPr>
        <p:spPr/>
        <p:txBody>
          <a:bodyPr/>
          <a:lstStyle/>
          <a:p>
            <a:pPr algn="r"/>
            <a:fld id="{9891E2FD-85DA-4769-B8B8-A3B3C29E83FC}" type="slidenum">
              <a:rPr lang="en-US" sz="1400" b="0" strike="noStrike" spc="-1" smtClean="0">
                <a:solidFill>
                  <a:srgbClr val="000000"/>
                </a:solidFill>
                <a:uFill>
                  <a:solidFill>
                    <a:srgbClr val="FFFFFF"/>
                  </a:solidFill>
                </a:uFill>
                <a:latin typeface="Times New Roman"/>
              </a:rPr>
              <a:t>5</a:t>
            </a:fld>
            <a:endParaRPr lang="en-US"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4526579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p:txBody>
          <a:bodyPr/>
          <a:lstStyle/>
          <a:p>
            <a:r>
              <a:rPr lang="en-US" dirty="0" smtClean="0"/>
              <a:t>The limit</a:t>
            </a:r>
            <a:r>
              <a:rPr lang="en-US" baseline="0" dirty="0" smtClean="0"/>
              <a:t> on the beam intensity has a</a:t>
            </a:r>
            <a:r>
              <a:rPr lang="en-US" b="1" baseline="0" dirty="0" smtClean="0"/>
              <a:t> direct impact </a:t>
            </a:r>
            <a:r>
              <a:rPr lang="en-US" baseline="0" dirty="0" smtClean="0"/>
              <a:t>on the filling schemes adopted in the experiments, as one can see in these plots.</a:t>
            </a:r>
          </a:p>
          <a:p>
            <a:endParaRPr lang="en-US" baseline="0" dirty="0" smtClean="0"/>
          </a:p>
          <a:p>
            <a:r>
              <a:rPr lang="en-US" b="1" baseline="0" dirty="0" smtClean="0"/>
              <a:t>For the LI </a:t>
            </a:r>
            <a:r>
              <a:rPr lang="en-US" baseline="0" dirty="0" smtClean="0"/>
              <a:t>experiment we have the bunches in B2:  the first colliding only head-on and the second experiencing also the long-range interaction.</a:t>
            </a:r>
          </a:p>
          <a:p>
            <a:r>
              <a:rPr lang="en-US" b="1" baseline="0" dirty="0" smtClean="0"/>
              <a:t>For the HI </a:t>
            </a:r>
            <a:r>
              <a:rPr lang="en-US" baseline="0" dirty="0" smtClean="0"/>
              <a:t>intensity experiment we have many more beam-beam interaction patterns.</a:t>
            </a:r>
            <a:endParaRPr lang="en-US" dirty="0"/>
          </a:p>
        </p:txBody>
      </p:sp>
      <p:sp>
        <p:nvSpPr>
          <p:cNvPr id="4" name="Slide Number Placeholder 3"/>
          <p:cNvSpPr>
            <a:spLocks noGrp="1"/>
          </p:cNvSpPr>
          <p:nvPr>
            <p:ph type="sldNum" idx="10"/>
          </p:nvPr>
        </p:nvSpPr>
        <p:spPr/>
        <p:txBody>
          <a:bodyPr/>
          <a:lstStyle/>
          <a:p>
            <a:pPr algn="r"/>
            <a:fld id="{9891E2FD-85DA-4769-B8B8-A3B3C29E83FC}" type="slidenum">
              <a:rPr lang="en-US" sz="1400" b="0" strike="noStrike" spc="-1" smtClean="0">
                <a:solidFill>
                  <a:srgbClr val="000000"/>
                </a:solidFill>
                <a:uFill>
                  <a:solidFill>
                    <a:srgbClr val="FFFFFF"/>
                  </a:solidFill>
                </a:uFill>
                <a:latin typeface="Times New Roman"/>
              </a:rPr>
              <a:t>6</a:t>
            </a:fld>
            <a:endParaRPr lang="en-US"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6485596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1" name="PlaceHolder 1"/>
          <p:cNvSpPr>
            <a:spLocks noGrp="1"/>
          </p:cNvSpPr>
          <p:nvPr>
            <p:ph type="body"/>
          </p:nvPr>
        </p:nvSpPr>
        <p:spPr>
          <a:xfrm>
            <a:off x="685800" y="4343400"/>
            <a:ext cx="5486040" cy="4114440"/>
          </a:xfrm>
          <a:prstGeom prst="rect">
            <a:avLst/>
          </a:prstGeom>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spc="-1" dirty="0" smtClean="0">
                <a:solidFill>
                  <a:srgbClr val="5A5A5A"/>
                </a:solidFill>
                <a:uFill>
                  <a:solidFill>
                    <a:srgbClr val="FFFFFF"/>
                  </a:solidFill>
                </a:uFill>
              </a:rPr>
              <a:t>The experimental setup allowed to minimize only two Resonance Driving Terms.</a:t>
            </a:r>
          </a:p>
          <a:p>
            <a:endParaRPr lang="en-US" sz="2000" b="0" strike="noStrike" spc="-1" dirty="0" smtClean="0">
              <a:solidFill>
                <a:srgbClr val="000000"/>
              </a:solidFill>
              <a:uFill>
                <a:solidFill>
                  <a:srgbClr val="FFFFFF"/>
                </a:solidFill>
              </a:uFill>
              <a:latin typeface="Arial"/>
            </a:endParaRPr>
          </a:p>
          <a:p>
            <a:r>
              <a:rPr lang="en-US" sz="2000" b="0" strike="noStrike" spc="-1" dirty="0" smtClean="0">
                <a:solidFill>
                  <a:srgbClr val="000000"/>
                </a:solidFill>
                <a:uFill>
                  <a:solidFill>
                    <a:srgbClr val="FFFFFF"/>
                  </a:solidFill>
                </a:uFill>
                <a:latin typeface="Arial"/>
              </a:rPr>
              <a:t>We targeted</a:t>
            </a:r>
            <a:r>
              <a:rPr lang="en-US" sz="2000" b="0" strike="noStrike" spc="-1" baseline="0" dirty="0" smtClean="0">
                <a:solidFill>
                  <a:srgbClr val="000000"/>
                </a:solidFill>
                <a:uFill>
                  <a:solidFill>
                    <a:srgbClr val="FFFFFF"/>
                  </a:solidFill>
                </a:uFill>
                <a:latin typeface="Arial"/>
              </a:rPr>
              <a:t> the resonance (4,0) and (4,0): first order amplitude detuning.</a:t>
            </a:r>
          </a:p>
          <a:p>
            <a:endParaRPr lang="en-US" sz="2000" b="0" strike="noStrike" spc="-1" baseline="0" dirty="0" smtClean="0">
              <a:solidFill>
                <a:srgbClr val="000000"/>
              </a:solidFill>
              <a:uFill>
                <a:solidFill>
                  <a:srgbClr val="FFFFFF"/>
                </a:solidFill>
              </a:uFill>
              <a:latin typeface="Arial"/>
            </a:endParaRPr>
          </a:p>
          <a:p>
            <a:r>
              <a:rPr lang="en-US" sz="2000" b="0" strike="noStrike" spc="-1" baseline="0" dirty="0" smtClean="0">
                <a:solidFill>
                  <a:srgbClr val="000000"/>
                </a:solidFill>
                <a:uFill>
                  <a:solidFill>
                    <a:srgbClr val="FFFFFF"/>
                  </a:solidFill>
                </a:uFill>
                <a:latin typeface="Arial"/>
              </a:rPr>
              <a:t>As function of the collimator jaw position the needed wire current for the 4 demonstrators scales as indicated.</a:t>
            </a:r>
          </a:p>
          <a:p>
            <a:r>
              <a:rPr lang="en-US" sz="2000" b="0" strike="noStrike" spc="-1" baseline="0" dirty="0" smtClean="0">
                <a:solidFill>
                  <a:srgbClr val="000000"/>
                </a:solidFill>
                <a:uFill>
                  <a:solidFill>
                    <a:srgbClr val="FFFFFF"/>
                  </a:solidFill>
                </a:uFill>
                <a:latin typeface="Arial"/>
              </a:rPr>
              <a:t>The LI experiment is within the current limit of the demonstrator (green region), But for the HI experiment the standard setup cannot be used.</a:t>
            </a:r>
            <a:endParaRPr lang="en-US" sz="2000" b="0" strike="noStrike" spc="-1" dirty="0">
              <a:solidFill>
                <a:srgbClr val="000000"/>
              </a:solidFill>
              <a:uFill>
                <a:solidFill>
                  <a:srgbClr val="FFFFFF"/>
                </a:solidFill>
              </a:uFill>
              <a:latin typeface="Arial"/>
            </a:endParaRPr>
          </a:p>
        </p:txBody>
      </p:sp>
      <p:sp>
        <p:nvSpPr>
          <p:cNvPr id="562" name="TextShape 2"/>
          <p:cNvSpPr txBox="1"/>
          <p:nvPr/>
        </p:nvSpPr>
        <p:spPr>
          <a:xfrm>
            <a:off x="3884760" y="8685360"/>
            <a:ext cx="2971440" cy="456840"/>
          </a:xfrm>
          <a:prstGeom prst="rect">
            <a:avLst/>
          </a:prstGeom>
          <a:noFill/>
          <a:ln>
            <a:noFill/>
          </a:ln>
        </p:spPr>
        <p:txBody>
          <a:bodyPr anchor="b"/>
          <a:lstStyle/>
          <a:p>
            <a:pPr algn="r">
              <a:lnSpc>
                <a:spcPct val="100000"/>
              </a:lnSpc>
            </a:pPr>
            <a:fld id="{1614D7AD-FED3-47EB-8CB8-DD9CE17B95B1}" type="slidenum">
              <a:rPr lang="en-US" sz="1200" b="0" strike="noStrike" spc="-1">
                <a:solidFill>
                  <a:srgbClr val="000000"/>
                </a:solidFill>
                <a:uFill>
                  <a:solidFill>
                    <a:srgbClr val="FFFFFF"/>
                  </a:solidFill>
                </a:uFill>
                <a:latin typeface="+mn-lt"/>
                <a:ea typeface="+mn-ea"/>
              </a:rPr>
              <a:t>7</a:t>
            </a:fld>
            <a:endParaRPr lang="en-US" sz="12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2838516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US" sz="2000" b="0" strike="noStrike" spc="-1" dirty="0" smtClean="0">
              <a:solidFill>
                <a:srgbClr val="000000"/>
              </a:solidFill>
              <a:uFill>
                <a:solidFill>
                  <a:srgbClr val="FFFFFF"/>
                </a:solidFill>
              </a:uFill>
              <a:latin typeface="Arial"/>
            </a:endParaRPr>
          </a:p>
          <a:p>
            <a:r>
              <a:rPr lang="en-US" sz="2000" b="1" strike="noStrike" spc="-1" dirty="0" smtClean="0">
                <a:solidFill>
                  <a:srgbClr val="000000"/>
                </a:solidFill>
                <a:uFill>
                  <a:solidFill>
                    <a:srgbClr val="FFFFFF"/>
                  </a:solidFill>
                </a:uFill>
                <a:latin typeface="Arial"/>
              </a:rPr>
              <a:t>To get</a:t>
            </a:r>
            <a:r>
              <a:rPr lang="en-US" sz="2000" b="1" strike="noStrike" spc="-1" baseline="0" dirty="0" smtClean="0">
                <a:solidFill>
                  <a:srgbClr val="000000"/>
                </a:solidFill>
                <a:uFill>
                  <a:solidFill>
                    <a:srgbClr val="FFFFFF"/>
                  </a:solidFill>
                </a:uFill>
                <a:latin typeface="Arial"/>
              </a:rPr>
              <a:t> closer to the target current of the HI experiment</a:t>
            </a:r>
            <a:r>
              <a:rPr lang="en-US" sz="2000" b="0" strike="noStrike" spc="-1" baseline="0" dirty="0" smtClean="0">
                <a:solidFill>
                  <a:srgbClr val="000000"/>
                </a:solidFill>
                <a:uFill>
                  <a:solidFill>
                    <a:srgbClr val="FFFFFF"/>
                  </a:solidFill>
                </a:uFill>
                <a:latin typeface="Arial"/>
              </a:rPr>
              <a:t>, we make use of the second wire available in the wire-collimator demonstrator.</a:t>
            </a:r>
          </a:p>
          <a:p>
            <a:pPr marL="342900" marR="0" indent="-342900" algn="l" defTabSz="457200" rtl="0" eaLnBrk="1" fontAlgn="auto" latinLnBrk="0" hangingPunct="1">
              <a:lnSpc>
                <a:spcPct val="100000"/>
              </a:lnSpc>
              <a:spcBef>
                <a:spcPts val="0"/>
              </a:spcBef>
              <a:spcAft>
                <a:spcPts val="0"/>
              </a:spcAft>
              <a:buClrTx/>
              <a:buSzTx/>
              <a:buFont typeface="Wingdings" charset="2"/>
              <a:buChar char="à"/>
              <a:tabLst/>
              <a:defRPr/>
            </a:pPr>
            <a:endParaRPr lang="en-US" sz="2000" spc="-1" dirty="0" smtClean="0">
              <a:solidFill>
                <a:srgbClr val="5A5A5A"/>
              </a:solidFill>
              <a:uFill>
                <a:solidFill>
                  <a:srgbClr val="FFFFFF"/>
                </a:solidFill>
              </a:uFill>
            </a:endParaRPr>
          </a:p>
          <a:p>
            <a:pPr marL="342900" marR="0" indent="-342900" algn="l" defTabSz="457200" rtl="0" eaLnBrk="1" fontAlgn="auto" latinLnBrk="0" hangingPunct="1">
              <a:lnSpc>
                <a:spcPct val="100000"/>
              </a:lnSpc>
              <a:spcBef>
                <a:spcPts val="0"/>
              </a:spcBef>
              <a:spcAft>
                <a:spcPts val="0"/>
              </a:spcAft>
              <a:buClrTx/>
              <a:buSzTx/>
              <a:buFont typeface="Wingdings" charset="2"/>
              <a:buChar char="à"/>
              <a:tabLst/>
              <a:defRPr/>
            </a:pPr>
            <a:r>
              <a:rPr lang="en-US" sz="2000" spc="-1" dirty="0" smtClean="0">
                <a:solidFill>
                  <a:srgbClr val="5A5A5A"/>
                </a:solidFill>
                <a:uFill>
                  <a:solidFill>
                    <a:srgbClr val="FFFFFF"/>
                  </a:solidFill>
                </a:uFill>
              </a:rPr>
              <a:t>this allowed to double the integrated strength of the </a:t>
            </a:r>
            <a:r>
              <a:rPr lang="en-US" sz="2000" spc="-1" dirty="0" err="1" smtClean="0">
                <a:solidFill>
                  <a:srgbClr val="5A5A5A"/>
                </a:solidFill>
                <a:uFill>
                  <a:solidFill>
                    <a:srgbClr val="FFFFFF"/>
                  </a:solidFill>
                </a:uFill>
              </a:rPr>
              <a:t>quadrupolar</a:t>
            </a:r>
            <a:r>
              <a:rPr lang="en-US" sz="2000" spc="-1" dirty="0" smtClean="0">
                <a:solidFill>
                  <a:srgbClr val="5A5A5A"/>
                </a:solidFill>
                <a:uFill>
                  <a:solidFill>
                    <a:srgbClr val="FFFFFF"/>
                  </a:solidFill>
                </a:uFill>
              </a:rPr>
              <a:t>, </a:t>
            </a:r>
            <a:r>
              <a:rPr lang="en-US" sz="2000" spc="-1" dirty="0" err="1" smtClean="0">
                <a:solidFill>
                  <a:srgbClr val="5A5A5A"/>
                </a:solidFill>
                <a:uFill>
                  <a:solidFill>
                    <a:srgbClr val="FFFFFF"/>
                  </a:solidFill>
                </a:uFill>
              </a:rPr>
              <a:t>octupolar</a:t>
            </a:r>
            <a:r>
              <a:rPr lang="en-US" sz="2000" spc="-1" dirty="0" smtClean="0">
                <a:solidFill>
                  <a:srgbClr val="5A5A5A"/>
                </a:solidFill>
                <a:uFill>
                  <a:solidFill>
                    <a:srgbClr val="FFFFFF"/>
                  </a:solidFill>
                </a:uFill>
              </a:rPr>
              <a:t>, etc., components.</a:t>
            </a:r>
          </a:p>
          <a:p>
            <a:pPr marL="342900" marR="0" indent="-342900" algn="l" defTabSz="457200" rtl="0" eaLnBrk="1" fontAlgn="auto" latinLnBrk="0" hangingPunct="1">
              <a:lnSpc>
                <a:spcPct val="100000"/>
              </a:lnSpc>
              <a:spcBef>
                <a:spcPts val="0"/>
              </a:spcBef>
              <a:spcAft>
                <a:spcPts val="0"/>
              </a:spcAft>
              <a:buClrTx/>
              <a:buSzTx/>
              <a:buFont typeface="Wingdings" charset="2"/>
              <a:buChar char="à"/>
              <a:tabLst/>
              <a:defRPr/>
            </a:pPr>
            <a:r>
              <a:rPr lang="en-US" sz="2000" spc="-1" dirty="0" smtClean="0">
                <a:solidFill>
                  <a:srgbClr val="5A5A5A"/>
                </a:solidFill>
                <a:uFill>
                  <a:solidFill>
                    <a:srgbClr val="FFFFFF"/>
                  </a:solidFill>
                </a:uFill>
              </a:rPr>
              <a:t>In the table the</a:t>
            </a:r>
            <a:r>
              <a:rPr lang="en-US" sz="2000" spc="-1" baseline="0" dirty="0" smtClean="0">
                <a:solidFill>
                  <a:srgbClr val="5A5A5A"/>
                </a:solidFill>
                <a:uFill>
                  <a:solidFill>
                    <a:srgbClr val="FFFFFF"/>
                  </a:solidFill>
                </a:uFill>
              </a:rPr>
              <a:t> wire current intensity is </a:t>
            </a:r>
            <a:r>
              <a:rPr lang="en-US" sz="2000" spc="-1" baseline="0" dirty="0" err="1" smtClean="0">
                <a:solidFill>
                  <a:srgbClr val="5A5A5A"/>
                </a:solidFill>
                <a:uFill>
                  <a:solidFill>
                    <a:srgbClr val="FFFFFF"/>
                  </a:solidFill>
                </a:uFill>
              </a:rPr>
              <a:t>resported</a:t>
            </a:r>
            <a:r>
              <a:rPr lang="en-US" sz="2000" spc="-1" baseline="0" dirty="0" smtClean="0">
                <a:solidFill>
                  <a:srgbClr val="5A5A5A"/>
                </a:solidFill>
                <a:uFill>
                  <a:solidFill>
                    <a:srgbClr val="FFFFFF"/>
                  </a:solidFill>
                </a:uFill>
              </a:rPr>
              <a:t>.</a:t>
            </a:r>
            <a:endParaRPr lang="en-US" sz="2000" spc="-1" dirty="0" smtClean="0">
              <a:solidFill>
                <a:srgbClr val="5A5A5A"/>
              </a:solidFill>
              <a:uFill>
                <a:solidFill>
                  <a:srgbClr val="FFFFFF"/>
                </a:solidFill>
              </a:uFill>
            </a:endParaRPr>
          </a:p>
          <a:p>
            <a:endParaRPr lang="en-US" sz="2000" b="0" strike="noStrike" spc="-1" dirty="0">
              <a:solidFill>
                <a:srgbClr val="000000"/>
              </a:solidFill>
              <a:uFill>
                <a:solidFill>
                  <a:srgbClr val="FFFFFF"/>
                </a:solidFill>
              </a:uFill>
              <a:latin typeface="Arial"/>
            </a:endParaRPr>
          </a:p>
        </p:txBody>
      </p:sp>
      <p:sp>
        <p:nvSpPr>
          <p:cNvPr id="4" name="Slide Number Placeholder 3"/>
          <p:cNvSpPr>
            <a:spLocks noGrp="1"/>
          </p:cNvSpPr>
          <p:nvPr>
            <p:ph type="sldNum" idx="10"/>
          </p:nvPr>
        </p:nvSpPr>
        <p:spPr/>
        <p:txBody>
          <a:bodyPr/>
          <a:lstStyle/>
          <a:p>
            <a:pPr algn="r"/>
            <a:fld id="{9891E2FD-85DA-4769-B8B8-A3B3C29E83FC}" type="slidenum">
              <a:rPr lang="en-US" sz="1400" b="0" strike="noStrike" spc="-1" smtClean="0">
                <a:solidFill>
                  <a:srgbClr val="000000"/>
                </a:solidFill>
                <a:uFill>
                  <a:solidFill>
                    <a:srgbClr val="FFFFFF"/>
                  </a:solidFill>
                </a:uFill>
                <a:latin typeface="Times New Roman"/>
              </a:rPr>
              <a:t>8</a:t>
            </a:fld>
            <a:endParaRPr lang="en-US"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21116316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US" sz="2000" b="0" strike="noStrike" spc="-1" dirty="0" smtClean="0">
              <a:solidFill>
                <a:srgbClr val="000000"/>
              </a:solidFill>
              <a:uFill>
                <a:solidFill>
                  <a:srgbClr val="FFFFFF"/>
                </a:solidFill>
              </a:uFill>
              <a:latin typeface="Arial"/>
            </a:endParaRPr>
          </a:p>
          <a:p>
            <a:r>
              <a:rPr lang="en-US" sz="2000" b="1" strike="noStrike" spc="-1" dirty="0" smtClean="0">
                <a:solidFill>
                  <a:srgbClr val="000000"/>
                </a:solidFill>
                <a:uFill>
                  <a:solidFill>
                    <a:srgbClr val="FFFFFF"/>
                  </a:solidFill>
                </a:uFill>
                <a:latin typeface="Arial"/>
              </a:rPr>
              <a:t>To get</a:t>
            </a:r>
            <a:r>
              <a:rPr lang="en-US" sz="2000" b="1" strike="noStrike" spc="-1" baseline="0" dirty="0" smtClean="0">
                <a:solidFill>
                  <a:srgbClr val="000000"/>
                </a:solidFill>
                <a:uFill>
                  <a:solidFill>
                    <a:srgbClr val="FFFFFF"/>
                  </a:solidFill>
                </a:uFill>
                <a:latin typeface="Arial"/>
              </a:rPr>
              <a:t> closer to the target current of the HI experiment</a:t>
            </a:r>
            <a:r>
              <a:rPr lang="en-US" sz="2000" b="0" strike="noStrike" spc="-1" baseline="0" dirty="0" smtClean="0">
                <a:solidFill>
                  <a:srgbClr val="000000"/>
                </a:solidFill>
                <a:uFill>
                  <a:solidFill>
                    <a:srgbClr val="FFFFFF"/>
                  </a:solidFill>
                </a:uFill>
                <a:latin typeface="Arial"/>
              </a:rPr>
              <a:t>, we make use of the second wire available in the wire-collimator demonstrator.</a:t>
            </a:r>
          </a:p>
          <a:p>
            <a:pPr marL="342900" marR="0" indent="-342900" algn="l" defTabSz="457200" rtl="0" eaLnBrk="1" fontAlgn="auto" latinLnBrk="0" hangingPunct="1">
              <a:lnSpc>
                <a:spcPct val="100000"/>
              </a:lnSpc>
              <a:spcBef>
                <a:spcPts val="0"/>
              </a:spcBef>
              <a:spcAft>
                <a:spcPts val="0"/>
              </a:spcAft>
              <a:buClrTx/>
              <a:buSzTx/>
              <a:buFont typeface="Wingdings" charset="2"/>
              <a:buChar char="à"/>
              <a:tabLst/>
              <a:defRPr/>
            </a:pPr>
            <a:endParaRPr lang="en-US" sz="2000" spc="-1" dirty="0" smtClean="0">
              <a:solidFill>
                <a:srgbClr val="5A5A5A"/>
              </a:solidFill>
              <a:uFill>
                <a:solidFill>
                  <a:srgbClr val="FFFFFF"/>
                </a:solidFill>
              </a:uFill>
            </a:endParaRPr>
          </a:p>
          <a:p>
            <a:pPr marL="342900" marR="0" indent="-342900" algn="l" defTabSz="457200" rtl="0" eaLnBrk="1" fontAlgn="auto" latinLnBrk="0" hangingPunct="1">
              <a:lnSpc>
                <a:spcPct val="100000"/>
              </a:lnSpc>
              <a:spcBef>
                <a:spcPts val="0"/>
              </a:spcBef>
              <a:spcAft>
                <a:spcPts val="0"/>
              </a:spcAft>
              <a:buClrTx/>
              <a:buSzTx/>
              <a:buFont typeface="Wingdings" charset="2"/>
              <a:buChar char="à"/>
              <a:tabLst/>
              <a:defRPr/>
            </a:pPr>
            <a:r>
              <a:rPr lang="en-US" sz="2000" spc="-1" dirty="0" smtClean="0">
                <a:solidFill>
                  <a:srgbClr val="5A5A5A"/>
                </a:solidFill>
                <a:uFill>
                  <a:solidFill>
                    <a:srgbClr val="FFFFFF"/>
                  </a:solidFill>
                </a:uFill>
              </a:rPr>
              <a:t>this allowed to double the integrated strength of the </a:t>
            </a:r>
            <a:r>
              <a:rPr lang="en-US" sz="2000" spc="-1" dirty="0" err="1" smtClean="0">
                <a:solidFill>
                  <a:srgbClr val="5A5A5A"/>
                </a:solidFill>
                <a:uFill>
                  <a:solidFill>
                    <a:srgbClr val="FFFFFF"/>
                  </a:solidFill>
                </a:uFill>
              </a:rPr>
              <a:t>quadrupolar</a:t>
            </a:r>
            <a:r>
              <a:rPr lang="en-US" sz="2000" spc="-1" dirty="0" smtClean="0">
                <a:solidFill>
                  <a:srgbClr val="5A5A5A"/>
                </a:solidFill>
                <a:uFill>
                  <a:solidFill>
                    <a:srgbClr val="FFFFFF"/>
                  </a:solidFill>
                </a:uFill>
              </a:rPr>
              <a:t>, </a:t>
            </a:r>
            <a:r>
              <a:rPr lang="en-US" sz="2000" spc="-1" dirty="0" err="1" smtClean="0">
                <a:solidFill>
                  <a:srgbClr val="5A5A5A"/>
                </a:solidFill>
                <a:uFill>
                  <a:solidFill>
                    <a:srgbClr val="FFFFFF"/>
                  </a:solidFill>
                </a:uFill>
              </a:rPr>
              <a:t>octupolar</a:t>
            </a:r>
            <a:r>
              <a:rPr lang="en-US" sz="2000" spc="-1" dirty="0" smtClean="0">
                <a:solidFill>
                  <a:srgbClr val="5A5A5A"/>
                </a:solidFill>
                <a:uFill>
                  <a:solidFill>
                    <a:srgbClr val="FFFFFF"/>
                  </a:solidFill>
                </a:uFill>
              </a:rPr>
              <a:t>, etc., components.</a:t>
            </a:r>
          </a:p>
          <a:p>
            <a:pPr marL="342900" marR="0" indent="-342900" algn="l" defTabSz="457200" rtl="0" eaLnBrk="1" fontAlgn="auto" latinLnBrk="0" hangingPunct="1">
              <a:lnSpc>
                <a:spcPct val="100000"/>
              </a:lnSpc>
              <a:spcBef>
                <a:spcPts val="0"/>
              </a:spcBef>
              <a:spcAft>
                <a:spcPts val="0"/>
              </a:spcAft>
              <a:buClrTx/>
              <a:buSzTx/>
              <a:buFont typeface="Wingdings" charset="2"/>
              <a:buChar char="à"/>
              <a:tabLst/>
              <a:defRPr/>
            </a:pPr>
            <a:r>
              <a:rPr lang="en-US" sz="2000" spc="-1" dirty="0" smtClean="0">
                <a:solidFill>
                  <a:srgbClr val="5A5A5A"/>
                </a:solidFill>
                <a:uFill>
                  <a:solidFill>
                    <a:srgbClr val="FFFFFF"/>
                  </a:solidFill>
                </a:uFill>
              </a:rPr>
              <a:t>In the table the</a:t>
            </a:r>
            <a:r>
              <a:rPr lang="en-US" sz="2000" spc="-1" baseline="0" dirty="0" smtClean="0">
                <a:solidFill>
                  <a:srgbClr val="5A5A5A"/>
                </a:solidFill>
                <a:uFill>
                  <a:solidFill>
                    <a:srgbClr val="FFFFFF"/>
                  </a:solidFill>
                </a:uFill>
              </a:rPr>
              <a:t> wire current intensity is </a:t>
            </a:r>
            <a:r>
              <a:rPr lang="en-US" sz="2000" spc="-1" baseline="0" dirty="0" err="1" smtClean="0">
                <a:solidFill>
                  <a:srgbClr val="5A5A5A"/>
                </a:solidFill>
                <a:uFill>
                  <a:solidFill>
                    <a:srgbClr val="FFFFFF"/>
                  </a:solidFill>
                </a:uFill>
              </a:rPr>
              <a:t>resported</a:t>
            </a:r>
            <a:r>
              <a:rPr lang="en-US" sz="2000" spc="-1" baseline="0" dirty="0" smtClean="0">
                <a:solidFill>
                  <a:srgbClr val="5A5A5A"/>
                </a:solidFill>
                <a:uFill>
                  <a:solidFill>
                    <a:srgbClr val="FFFFFF"/>
                  </a:solidFill>
                </a:uFill>
              </a:rPr>
              <a:t>.</a:t>
            </a:r>
            <a:endParaRPr lang="en-US" sz="2000" spc="-1" dirty="0" smtClean="0">
              <a:solidFill>
                <a:srgbClr val="5A5A5A"/>
              </a:solidFill>
              <a:uFill>
                <a:solidFill>
                  <a:srgbClr val="FFFFFF"/>
                </a:solidFill>
              </a:uFill>
            </a:endParaRPr>
          </a:p>
          <a:p>
            <a:endParaRPr lang="en-US" sz="2000" b="0" strike="noStrike" spc="-1" dirty="0">
              <a:solidFill>
                <a:srgbClr val="000000"/>
              </a:solidFill>
              <a:uFill>
                <a:solidFill>
                  <a:srgbClr val="FFFFFF"/>
                </a:solidFill>
              </a:uFill>
              <a:latin typeface="Arial"/>
            </a:endParaRPr>
          </a:p>
        </p:txBody>
      </p:sp>
      <p:sp>
        <p:nvSpPr>
          <p:cNvPr id="4" name="Slide Number Placeholder 3"/>
          <p:cNvSpPr>
            <a:spLocks noGrp="1"/>
          </p:cNvSpPr>
          <p:nvPr>
            <p:ph type="sldNum" idx="10"/>
          </p:nvPr>
        </p:nvSpPr>
        <p:spPr/>
        <p:txBody>
          <a:bodyPr/>
          <a:lstStyle/>
          <a:p>
            <a:pPr algn="r"/>
            <a:fld id="{9891E2FD-85DA-4769-B8B8-A3B3C29E83FC}" type="slidenum">
              <a:rPr lang="en-US" sz="1400" b="0" strike="noStrike" spc="-1" smtClean="0">
                <a:solidFill>
                  <a:srgbClr val="000000"/>
                </a:solidFill>
                <a:uFill>
                  <a:solidFill>
                    <a:srgbClr val="FFFFFF"/>
                  </a:solidFill>
                </a:uFill>
                <a:latin typeface="Times New Roman"/>
              </a:rPr>
              <a:t>9</a:t>
            </a:fld>
            <a:endParaRPr lang="en-US"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41700683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jpe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jpe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1350000"/>
          </a:xfrm>
        </p:spPr>
        <p:txBody>
          <a:bodyPr lIns="0" tIns="0" rIns="0" bIns="0" anchor="t" anchorCtr="0">
            <a:noAutofit/>
          </a:bodyPr>
          <a:lstStyle>
            <a:lvl1pPr algn="l">
              <a:defRPr sz="2800" b="1" baseline="0">
                <a:solidFill>
                  <a:schemeClr val="accent5"/>
                </a:solidFill>
              </a:defRPr>
            </a:lvl1pPr>
          </a:lstStyle>
          <a:p>
            <a:r>
              <a:rPr lang="en-GB" noProof="0" dirty="0" smtClean="0"/>
              <a:t>Presentation title - line 1 - Arial 30pt - bold </a:t>
            </a:r>
            <a:r>
              <a:rPr lang="en-GB" noProof="0" dirty="0" err="1" smtClean="0"/>
              <a:t>HiLumi</a:t>
            </a:r>
            <a:r>
              <a:rPr lang="en-GB" noProof="0" dirty="0" smtClean="0"/>
              <a:t> dark grey - line 2</a:t>
            </a:r>
            <a:br>
              <a:rPr lang="en-GB" noProof="0" dirty="0" smtClean="0"/>
            </a:br>
            <a:r>
              <a:rPr lang="en-GB" noProof="0" dirty="0" smtClean="0"/>
              <a:t>line 3</a:t>
            </a:r>
            <a:br>
              <a:rPr lang="en-GB" noProof="0" dirty="0" smtClean="0"/>
            </a:br>
            <a:r>
              <a:rPr lang="en-GB" noProof="0" dirty="0" smtClean="0"/>
              <a:t>line 4   </a:t>
            </a:r>
            <a:endParaRPr lang="en-GB" noProof="0" dirty="0"/>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1371600" y="4767263"/>
            <a:ext cx="6309000" cy="270000"/>
          </a:xfrm>
        </p:spPr>
        <p:txBody>
          <a:bodyPr lIns="0" tIns="0" rIns="0" bIns="0" anchor="b" anchorCtr="0"/>
          <a:lstStyle>
            <a:lvl1pPr algn="r">
              <a:defRPr>
                <a:solidFill>
                  <a:schemeClr val="accent1"/>
                </a:solidFill>
              </a:defRPr>
            </a:lvl1pPr>
          </a:lstStyle>
          <a:p>
            <a:r>
              <a:rPr lang="fr-FR" noProof="0" smtClean="0"/>
              <a:t>IPAC19, G. Sterbini</a:t>
            </a:r>
            <a:endParaRPr lang="en-GB" noProof="0" dirty="0"/>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2" y="285750"/>
            <a:ext cx="3134659" cy="1270627"/>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smtClean="0">
                <a:ln>
                  <a:noFill/>
                </a:ln>
                <a:solidFill>
                  <a:schemeClr val="bg2"/>
                </a:solidFill>
                <a:effectLst/>
                <a:uLnTx/>
                <a:uFillTx/>
                <a:latin typeface="+mn-lt"/>
                <a:ea typeface="+mn-ea"/>
                <a:cs typeface="+mn-cs"/>
              </a:rPr>
              <a:t>Conference - Location - Date</a:t>
            </a:r>
          </a:p>
          <a:p>
            <a:pPr lvl="0"/>
            <a:endParaRPr lang="en-GB" noProof="0" dirty="0"/>
          </a:p>
        </p:txBody>
      </p:sp>
      <p:grpSp>
        <p:nvGrpSpPr>
          <p:cNvPr id="9" name="Grouper 8"/>
          <p:cNvGrpSpPr/>
          <p:nvPr userDrawn="1"/>
        </p:nvGrpSpPr>
        <p:grpSpPr>
          <a:xfrm>
            <a:off x="457200" y="4552950"/>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3" name="Image 4" descr="CERN-logo_outline.jpg"/>
          <p:cNvPicPr>
            <a:picLocks noChangeAspect="1"/>
          </p:cNvPicPr>
          <p:nvPr userDrawn="1"/>
        </p:nvPicPr>
        <p:blipFill>
          <a:blip r:embed="rId4"/>
          <a:stretch>
            <a:fillRect/>
          </a:stretch>
        </p:blipFill>
        <p:spPr>
          <a:xfrm>
            <a:off x="377190" y="4406900"/>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4767263"/>
            <a:ext cx="6627000" cy="270000"/>
          </a:xfrm>
        </p:spPr>
        <p:txBody>
          <a:bodyPr/>
          <a:lstStyle/>
          <a:p>
            <a:r>
              <a:rPr lang="fr-FR" noProof="0" smtClean="0"/>
              <a:t>IPAC19, G. Sterbini</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9" name="Grouper 8"/>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4767263"/>
            <a:ext cx="6627000" cy="270000"/>
          </a:xfrm>
        </p:spPr>
        <p:txBody>
          <a:bodyPr/>
          <a:lstStyle/>
          <a:p>
            <a:r>
              <a:rPr lang="fr-FR" noProof="0" smtClean="0"/>
              <a:t>IPAC19, G. Sterbini</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7800" y="4580063"/>
            <a:ext cx="457200" cy="457200"/>
            <a:chOff x="1447800" y="4580063"/>
            <a:chExt cx="457200" cy="457200"/>
          </a:xfrm>
        </p:grpSpPr>
        <p:sp>
          <p:nvSpPr>
            <p:cNvPr id="12" name="Rectangle 11"/>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4"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4767263"/>
            <a:ext cx="6627000" cy="270000"/>
          </a:xfrm>
        </p:spPr>
        <p:txBody>
          <a:bodyPr/>
          <a:lstStyle/>
          <a:p>
            <a:r>
              <a:rPr lang="fr-FR" noProof="0" smtClean="0"/>
              <a:t>IPAC19, G. Sterbini</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7800" y="4580063"/>
            <a:ext cx="457200" cy="457200"/>
            <a:chOff x="1447800" y="4580063"/>
            <a:chExt cx="457200" cy="457200"/>
          </a:xfrm>
        </p:grpSpPr>
        <p:sp>
          <p:nvSpPr>
            <p:cNvPr id="8" name="Rectangle 7"/>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0"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r>
              <a:rPr lang="fr-FR" noProof="0" smtClean="0"/>
              <a:t>IPAC19, G. Sterbini</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7800" y="4580063"/>
            <a:ext cx="457200" cy="457200"/>
            <a:chOff x="1447800" y="4580063"/>
            <a:chExt cx="457200" cy="457200"/>
          </a:xfrm>
        </p:grpSpPr>
        <p:sp>
          <p:nvSpPr>
            <p:cNvPr id="7" name="Rectangle 6"/>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9"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fr-FR" noProof="0" smtClean="0"/>
              <a:t>IPAC19, G. Sterbini</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smtClean="0"/>
              <a:t>Image title</a:t>
            </a:r>
            <a:endParaRPr lang="en-GB" dirty="0"/>
          </a:p>
        </p:txBody>
      </p:sp>
      <p:grpSp>
        <p:nvGrpSpPr>
          <p:cNvPr id="8" name="Grouper 5"/>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351800" y="4767263"/>
            <a:ext cx="6440400" cy="270000"/>
          </a:xfrm>
        </p:spPr>
        <p:txBody>
          <a:bodyPr/>
          <a:lstStyle/>
          <a:p>
            <a:r>
              <a:rPr lang="fr-FR" noProof="0" smtClean="0"/>
              <a:t>IPAC19, G. Sterbini</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pic>
        <p:nvPicPr>
          <p:cNvPr id="7" name="Image 6" descr="HLU-logoN-title.png"/>
          <p:cNvPicPr>
            <a:picLocks noChangeAspect="1"/>
          </p:cNvPicPr>
          <p:nvPr userDrawn="1"/>
        </p:nvPicPr>
        <p:blipFill>
          <a:blip r:embed="rId3"/>
          <a:stretch>
            <a:fillRect/>
          </a:stretch>
        </p:blipFill>
        <p:spPr>
          <a:xfrm>
            <a:off x="1371602" y="285750"/>
            <a:ext cx="3134659" cy="1270627"/>
          </a:xfrm>
          <a:prstGeom prst="rect">
            <a:avLst/>
          </a:prstGeom>
        </p:spPr>
      </p:pic>
      <p:grpSp>
        <p:nvGrpSpPr>
          <p:cNvPr id="10" name="Grouper 9"/>
          <p:cNvGrpSpPr/>
          <p:nvPr userDrawn="1"/>
        </p:nvGrpSpPr>
        <p:grpSpPr>
          <a:xfrm>
            <a:off x="457200" y="4552950"/>
            <a:ext cx="457200" cy="457200"/>
            <a:chOff x="1447800" y="4580063"/>
            <a:chExt cx="457200" cy="457200"/>
          </a:xfrm>
        </p:grpSpPr>
        <p:sp>
          <p:nvSpPr>
            <p:cNvPr id="11" name="Rectangle 10"/>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3" name="Image 4" descr="CERN-logo_outline.jpg"/>
          <p:cNvPicPr>
            <a:picLocks noChangeAspect="1"/>
          </p:cNvPicPr>
          <p:nvPr userDrawn="1"/>
        </p:nvPicPr>
        <p:blipFill>
          <a:blip r:embed="rId4"/>
          <a:stretch>
            <a:fillRect/>
          </a:stretch>
        </p:blipFill>
        <p:spPr>
          <a:xfrm>
            <a:off x="377190" y="4406900"/>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9"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028701"/>
            <a:ext cx="7920000" cy="3551362"/>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2438400" y="4767263"/>
            <a:ext cx="6093600" cy="270000"/>
          </a:xfrm>
          <a:prstGeom prst="rect">
            <a:avLst/>
          </a:prstGeom>
        </p:spPr>
        <p:txBody>
          <a:bodyPr vert="horz" lIns="0" tIns="0" rIns="0" bIns="0" rtlCol="0" anchor="b"/>
          <a:lstStyle>
            <a:lvl1pPr algn="r">
              <a:defRPr sz="1100">
                <a:solidFill>
                  <a:schemeClr val="accent1"/>
                </a:solidFill>
              </a:defRPr>
            </a:lvl1pPr>
          </a:lstStyle>
          <a:p>
            <a:r>
              <a:rPr lang="fr-FR" smtClean="0"/>
              <a:t>IPAC19, G. Sterbini</a:t>
            </a:r>
            <a:endParaRPr lang="en-GB" dirty="0"/>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22.tiff"/><Relationship Id="rId4" Type="http://schemas.openxmlformats.org/officeDocument/2006/relationships/image" Target="../media/image23.png"/><Relationship Id="rId1" Type="http://schemas.openxmlformats.org/officeDocument/2006/relationships/slideLayout" Target="../slideLayouts/slideLayout5.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4.jpe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tiff"/><Relationship Id="rId1" Type="http://schemas.openxmlformats.org/officeDocument/2006/relationships/slideLayout" Target="../slideLayouts/slideLayout5.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26.tiff"/><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27.tiff"/><Relationship Id="rId4"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9.png"/><Relationship Id="rId3" Type="http://schemas.openxmlformats.org/officeDocument/2006/relationships/image" Target="../media/image3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7.xml"/><Relationship Id="rId3" Type="http://schemas.openxmlformats.org/officeDocument/2006/relationships/image" Target="../media/image32.tif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8.xml"/><Relationship Id="rId3" Type="http://schemas.openxmlformats.org/officeDocument/2006/relationships/image" Target="../media/image33.tif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34.jpeg"/><Relationship Id="rId4" Type="http://schemas.microsoft.com/office/2007/relationships/hdphoto" Target="../media/hdphoto1.wdp"/><Relationship Id="rId1" Type="http://schemas.openxmlformats.org/officeDocument/2006/relationships/slideLayout" Target="../slideLayouts/slideLayout5.xml"/><Relationship Id="rId2" Type="http://schemas.openxmlformats.org/officeDocument/2006/relationships/notesSlide" Target="../notesSlides/notesSlide1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0.xml"/></Relationships>
</file>

<file path=ppt/slides/_rels/slide25.xml.rels><?xml version="1.0" encoding="UTF-8" standalone="yes"?>
<Relationships xmlns="http://schemas.openxmlformats.org/package/2006/relationships"><Relationship Id="rId3" Type="http://schemas.openxmlformats.org/officeDocument/2006/relationships/image" Target="../media/image35.tiff"/><Relationship Id="rId4" Type="http://schemas.openxmlformats.org/officeDocument/2006/relationships/image" Target="../media/image4.jpeg"/><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6.tiff"/><Relationship Id="rId3"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hyperlink" Target="http://hilumilhc.web.cern.ch/" TargetMode="External"/><Relationship Id="rId4" Type="http://schemas.openxmlformats.org/officeDocument/2006/relationships/image" Target="../media/image5.png"/><Relationship Id="rId5" Type="http://schemas.openxmlformats.org/officeDocument/2006/relationships/image" Target="../media/image6.tiff"/><Relationship Id="rId6" Type="http://schemas.openxmlformats.org/officeDocument/2006/relationships/image" Target="../media/image7.jpeg"/><Relationship Id="rId7" Type="http://schemas.openxmlformats.org/officeDocument/2006/relationships/image" Target="../media/image8.jpeg"/><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9.emf"/><Relationship Id="rId4" Type="http://schemas.openxmlformats.org/officeDocument/2006/relationships/image" Target="../media/image10.tiff"/><Relationship Id="rId5" Type="http://schemas.openxmlformats.org/officeDocument/2006/relationships/image" Target="../media/image11.tiff"/><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emf"/><Relationship Id="rId5" Type="http://schemas.openxmlformats.org/officeDocument/2006/relationships/image" Target="../media/image14.emf"/><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15.tiff"/><Relationship Id="rId4" Type="http://schemas.openxmlformats.org/officeDocument/2006/relationships/image" Target="../media/image16.tiff"/><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 Id="rId3" Type="http://schemas.openxmlformats.org/officeDocument/2006/relationships/image" Target="../media/image17.tiff"/></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18.tiff"/><Relationship Id="rId5" Type="http://schemas.openxmlformats.org/officeDocument/2006/relationships/image" Target="../media/image19.tiff"/><Relationship Id="rId1" Type="http://schemas.openxmlformats.org/officeDocument/2006/relationships/slideLayout" Target="../slideLayouts/slideLayout5.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re 17"/>
          <p:cNvSpPr>
            <a:spLocks noGrp="1"/>
          </p:cNvSpPr>
          <p:nvPr>
            <p:ph type="ctrTitle"/>
          </p:nvPr>
        </p:nvSpPr>
        <p:spPr>
          <a:xfrm>
            <a:off x="536259" y="2211154"/>
            <a:ext cx="9721080" cy="1350000"/>
          </a:xfrm>
        </p:spPr>
        <p:txBody>
          <a:bodyPr/>
          <a:lstStyle/>
          <a:p>
            <a:r>
              <a:rPr lang="en-GB" dirty="0"/>
              <a:t>MD results during LHC </a:t>
            </a:r>
            <a:r>
              <a:rPr lang="en-GB" dirty="0" smtClean="0"/>
              <a:t>Run-II &amp; plans </a:t>
            </a:r>
            <a:r>
              <a:rPr lang="en-GB" dirty="0"/>
              <a:t>for </a:t>
            </a:r>
            <a:r>
              <a:rPr lang="en-GB" dirty="0" smtClean="0"/>
              <a:t>Run-III</a:t>
            </a:r>
            <a:endParaRPr lang="en-GB" dirty="0"/>
          </a:p>
        </p:txBody>
      </p:sp>
      <p:sp>
        <p:nvSpPr>
          <p:cNvPr id="19" name="Sous-titre 18"/>
          <p:cNvSpPr>
            <a:spLocks noGrp="1"/>
          </p:cNvSpPr>
          <p:nvPr>
            <p:ph type="subTitle" idx="1"/>
          </p:nvPr>
        </p:nvSpPr>
        <p:spPr>
          <a:xfrm>
            <a:off x="536259" y="2822201"/>
            <a:ext cx="8031796" cy="1011013"/>
          </a:xfrm>
        </p:spPr>
        <p:txBody>
          <a:bodyPr>
            <a:normAutofit fontScale="92500"/>
          </a:bodyPr>
          <a:lstStyle/>
          <a:p>
            <a:pPr>
              <a:lnSpc>
                <a:spcPct val="100000"/>
              </a:lnSpc>
              <a:spcBef>
                <a:spcPts val="281"/>
              </a:spcBef>
            </a:pPr>
            <a:r>
              <a:rPr lang="en-US" u="sng" spc="-1" dirty="0">
                <a:solidFill>
                  <a:srgbClr val="5A5A5A"/>
                </a:solidFill>
                <a:uFill>
                  <a:solidFill>
                    <a:srgbClr val="FFFFFF"/>
                  </a:solidFill>
                </a:uFill>
              </a:rPr>
              <a:t>G. </a:t>
            </a:r>
            <a:r>
              <a:rPr lang="en-US" u="sng" spc="-1" dirty="0" smtClean="0">
                <a:solidFill>
                  <a:srgbClr val="5A5A5A"/>
                </a:solidFill>
                <a:uFill>
                  <a:solidFill>
                    <a:srgbClr val="FFFFFF"/>
                  </a:solidFill>
                </a:uFill>
              </a:rPr>
              <a:t>Sterbini, S</a:t>
            </a:r>
            <a:r>
              <a:rPr lang="en-US" u="sng" spc="-1" dirty="0">
                <a:solidFill>
                  <a:srgbClr val="5A5A5A"/>
                </a:solidFill>
                <a:uFill>
                  <a:solidFill>
                    <a:srgbClr val="FFFFFF"/>
                  </a:solidFill>
                </a:uFill>
              </a:rPr>
              <a:t>. </a:t>
            </a:r>
            <a:r>
              <a:rPr lang="en-US" u="sng" spc="-1" dirty="0" err="1">
                <a:solidFill>
                  <a:srgbClr val="5A5A5A"/>
                </a:solidFill>
                <a:uFill>
                  <a:solidFill>
                    <a:srgbClr val="FFFFFF"/>
                  </a:solidFill>
                </a:uFill>
              </a:rPr>
              <a:t>Fartoukh</a:t>
            </a:r>
            <a:r>
              <a:rPr lang="en-US" u="sng" spc="-1" dirty="0">
                <a:solidFill>
                  <a:srgbClr val="5A5A5A"/>
                </a:solidFill>
                <a:uFill>
                  <a:solidFill>
                    <a:srgbClr val="FFFFFF"/>
                  </a:solidFill>
                </a:uFill>
              </a:rPr>
              <a:t>, </a:t>
            </a:r>
            <a:r>
              <a:rPr lang="en-US" u="sng" spc="-1" dirty="0" smtClean="0">
                <a:solidFill>
                  <a:srgbClr val="5A5A5A"/>
                </a:solidFill>
                <a:uFill>
                  <a:solidFill>
                    <a:srgbClr val="FFFFFF"/>
                  </a:solidFill>
                </a:uFill>
              </a:rPr>
              <a:t>N. </a:t>
            </a:r>
            <a:r>
              <a:rPr lang="en-US" u="sng" spc="-1" dirty="0" err="1" smtClean="0">
                <a:solidFill>
                  <a:srgbClr val="5A5A5A"/>
                </a:solidFill>
                <a:uFill>
                  <a:solidFill>
                    <a:srgbClr val="FFFFFF"/>
                  </a:solidFill>
                </a:uFill>
              </a:rPr>
              <a:t>Karastathis</a:t>
            </a:r>
            <a:r>
              <a:rPr lang="en-US" u="sng" spc="-1" dirty="0" smtClean="0">
                <a:solidFill>
                  <a:srgbClr val="5A5A5A"/>
                </a:solidFill>
                <a:uFill>
                  <a:solidFill>
                    <a:srgbClr val="FFFFFF"/>
                  </a:solidFill>
                </a:uFill>
              </a:rPr>
              <a:t>, S. </a:t>
            </a:r>
            <a:r>
              <a:rPr lang="en-US" u="sng" spc="-1" dirty="0" err="1" smtClean="0">
                <a:solidFill>
                  <a:srgbClr val="5A5A5A"/>
                </a:solidFill>
                <a:uFill>
                  <a:solidFill>
                    <a:srgbClr val="FFFFFF"/>
                  </a:solidFill>
                </a:uFill>
              </a:rPr>
              <a:t>Koustoglou</a:t>
            </a:r>
            <a:r>
              <a:rPr lang="en-US" u="sng" spc="-1" dirty="0" smtClean="0">
                <a:solidFill>
                  <a:srgbClr val="5A5A5A"/>
                </a:solidFill>
                <a:uFill>
                  <a:solidFill>
                    <a:srgbClr val="FFFFFF"/>
                  </a:solidFill>
                </a:uFill>
              </a:rPr>
              <a:t>, S. </a:t>
            </a:r>
            <a:r>
              <a:rPr lang="en-US" u="sng" spc="-1" dirty="0" err="1" smtClean="0">
                <a:solidFill>
                  <a:srgbClr val="5A5A5A"/>
                </a:solidFill>
                <a:uFill>
                  <a:solidFill>
                    <a:srgbClr val="FFFFFF"/>
                  </a:solidFill>
                </a:uFill>
              </a:rPr>
              <a:t>Papadopoulous</a:t>
            </a:r>
            <a:r>
              <a:rPr lang="en-US" u="sng" spc="-1" dirty="0" smtClean="0">
                <a:solidFill>
                  <a:srgbClr val="5A5A5A"/>
                </a:solidFill>
                <a:uFill>
                  <a:solidFill>
                    <a:srgbClr val="FFFFFF"/>
                  </a:solidFill>
                </a:uFill>
              </a:rPr>
              <a:t>,</a:t>
            </a:r>
          </a:p>
          <a:p>
            <a:pPr>
              <a:lnSpc>
                <a:spcPct val="100000"/>
              </a:lnSpc>
              <a:spcBef>
                <a:spcPts val="281"/>
              </a:spcBef>
            </a:pPr>
            <a:r>
              <a:rPr lang="en-US" u="sng" spc="-1" dirty="0" smtClean="0">
                <a:solidFill>
                  <a:srgbClr val="5A5A5A"/>
                </a:solidFill>
                <a:uFill>
                  <a:solidFill>
                    <a:srgbClr val="FFFFFF"/>
                  </a:solidFill>
                </a:uFill>
              </a:rPr>
              <a:t>Y</a:t>
            </a:r>
            <a:r>
              <a:rPr lang="en-US" u="sng" spc="-1" dirty="0">
                <a:solidFill>
                  <a:srgbClr val="5A5A5A"/>
                </a:solidFill>
                <a:uFill>
                  <a:solidFill>
                    <a:srgbClr val="FFFFFF"/>
                  </a:solidFill>
                </a:uFill>
              </a:rPr>
              <a:t>. Papaphilippou,  </a:t>
            </a:r>
            <a:r>
              <a:rPr lang="en-US" u="sng" spc="-1" dirty="0" smtClean="0">
                <a:solidFill>
                  <a:srgbClr val="5A5A5A"/>
                </a:solidFill>
                <a:uFill>
                  <a:solidFill>
                    <a:srgbClr val="FFFFFF"/>
                  </a:solidFill>
                </a:uFill>
              </a:rPr>
              <a:t>A. </a:t>
            </a:r>
            <a:r>
              <a:rPr lang="en-US" u="sng" spc="-1" dirty="0" err="1" smtClean="0">
                <a:solidFill>
                  <a:srgbClr val="5A5A5A"/>
                </a:solidFill>
                <a:uFill>
                  <a:solidFill>
                    <a:srgbClr val="FFFFFF"/>
                  </a:solidFill>
                </a:uFill>
              </a:rPr>
              <a:t>Poyet</a:t>
            </a:r>
            <a:r>
              <a:rPr lang="en-US" u="sng" spc="-1" dirty="0">
                <a:solidFill>
                  <a:srgbClr val="5A5A5A"/>
                </a:solidFill>
                <a:uFill>
                  <a:solidFill>
                    <a:srgbClr val="FFFFFF"/>
                  </a:solidFill>
                </a:uFill>
              </a:rPr>
              <a:t>,  A. </a:t>
            </a:r>
            <a:r>
              <a:rPr lang="en-US" u="sng" spc="-1" dirty="0" smtClean="0">
                <a:solidFill>
                  <a:srgbClr val="5A5A5A"/>
                </a:solidFill>
                <a:uFill>
                  <a:solidFill>
                    <a:srgbClr val="FFFFFF"/>
                  </a:solidFill>
                </a:uFill>
              </a:rPr>
              <a:t>Rossi and K. </a:t>
            </a:r>
            <a:r>
              <a:rPr lang="en-US" u="sng" spc="-1" dirty="0" err="1" smtClean="0">
                <a:solidFill>
                  <a:srgbClr val="5A5A5A"/>
                </a:solidFill>
                <a:uFill>
                  <a:solidFill>
                    <a:srgbClr val="FFFFFF"/>
                  </a:solidFill>
                </a:uFill>
              </a:rPr>
              <a:t>Skoufaris</a:t>
            </a:r>
            <a:r>
              <a:rPr lang="en-US" u="sng" spc="-1" dirty="0" smtClean="0">
                <a:solidFill>
                  <a:srgbClr val="5A5A5A"/>
                </a:solidFill>
                <a:uFill>
                  <a:solidFill>
                    <a:srgbClr val="FFFFFF"/>
                  </a:solidFill>
                </a:uFill>
              </a:rPr>
              <a:t> on </a:t>
            </a:r>
            <a:r>
              <a:rPr lang="en-US" u="sng" spc="-1" dirty="0">
                <a:solidFill>
                  <a:srgbClr val="5A5A5A"/>
                </a:solidFill>
                <a:uFill>
                  <a:solidFill>
                    <a:srgbClr val="FFFFFF"/>
                  </a:solidFill>
                </a:uFill>
              </a:rPr>
              <a:t>behalf </a:t>
            </a:r>
            <a:r>
              <a:rPr lang="en-US" u="sng" spc="-1" dirty="0" smtClean="0">
                <a:solidFill>
                  <a:srgbClr val="5A5A5A"/>
                </a:solidFill>
                <a:uFill>
                  <a:solidFill>
                    <a:srgbClr val="FFFFFF"/>
                  </a:solidFill>
                </a:uFill>
              </a:rPr>
              <a:t>of the </a:t>
            </a:r>
          </a:p>
          <a:p>
            <a:pPr>
              <a:lnSpc>
                <a:spcPct val="100000"/>
              </a:lnSpc>
              <a:spcBef>
                <a:spcPts val="281"/>
              </a:spcBef>
            </a:pPr>
            <a:r>
              <a:rPr lang="en-US" u="sng" spc="-1" dirty="0" smtClean="0">
                <a:solidFill>
                  <a:srgbClr val="5A5A5A"/>
                </a:solidFill>
                <a:uFill>
                  <a:solidFill>
                    <a:srgbClr val="FFFFFF"/>
                  </a:solidFill>
                </a:uFill>
              </a:rPr>
              <a:t>HL-LHC wire </a:t>
            </a:r>
            <a:r>
              <a:rPr lang="en-US" u="sng" spc="-1" dirty="0">
                <a:solidFill>
                  <a:srgbClr val="5A5A5A"/>
                </a:solidFill>
                <a:uFill>
                  <a:solidFill>
                    <a:srgbClr val="FFFFFF"/>
                  </a:solidFill>
                </a:uFill>
              </a:rPr>
              <a:t>compensation team.</a:t>
            </a:r>
          </a:p>
        </p:txBody>
      </p:sp>
      <p:sp>
        <p:nvSpPr>
          <p:cNvPr id="20" name="Espace réservé du texte 19"/>
          <p:cNvSpPr>
            <a:spLocks noGrp="1"/>
          </p:cNvSpPr>
          <p:nvPr>
            <p:ph type="body" sz="quarter" idx="14"/>
          </p:nvPr>
        </p:nvSpPr>
        <p:spPr>
          <a:xfrm>
            <a:off x="1331640" y="4708525"/>
            <a:ext cx="6048672" cy="167481"/>
          </a:xfrm>
        </p:spPr>
        <p:txBody>
          <a:bodyPr>
            <a:normAutofit fontScale="92500" lnSpcReduction="20000"/>
          </a:bodyPr>
          <a:lstStyle/>
          <a:p>
            <a:r>
              <a:rPr lang="en-GB" b="0" i="0" smtClean="0">
                <a:solidFill>
                  <a:schemeClr val="bg2"/>
                </a:solidFill>
              </a:rPr>
              <a:t>WP2/WP13 </a:t>
            </a:r>
            <a:r>
              <a:rPr lang="en-GB" b="0" i="0" dirty="0" smtClean="0">
                <a:solidFill>
                  <a:schemeClr val="bg2"/>
                </a:solidFill>
              </a:rPr>
              <a:t>HL-LHC Wire Compensation Meeting, </a:t>
            </a:r>
            <a:r>
              <a:rPr lang="en-GB" b="0" i="0" dirty="0" err="1" smtClean="0">
                <a:solidFill>
                  <a:schemeClr val="bg2"/>
                </a:solidFill>
              </a:rPr>
              <a:t>Fermilab</a:t>
            </a:r>
            <a:r>
              <a:rPr lang="en-GB" b="0" i="0" dirty="0" smtClean="0">
                <a:solidFill>
                  <a:schemeClr val="bg2"/>
                </a:solidFill>
              </a:rPr>
              <a:t>, 17</a:t>
            </a:r>
            <a:r>
              <a:rPr lang="en-GB" b="0" i="0" baseline="30000" dirty="0" smtClean="0">
                <a:solidFill>
                  <a:schemeClr val="bg2"/>
                </a:solidFill>
              </a:rPr>
              <a:t>th</a:t>
            </a:r>
            <a:r>
              <a:rPr lang="en-GB" b="0" i="0" dirty="0" smtClean="0">
                <a:solidFill>
                  <a:schemeClr val="bg2"/>
                </a:solidFill>
              </a:rPr>
              <a:t> October 2019</a:t>
            </a:r>
            <a:endParaRPr lang="en-GB" b="0" i="0" dirty="0">
              <a:solidFill>
                <a:schemeClr val="bg2"/>
              </a:solidFill>
            </a:endParaRPr>
          </a:p>
        </p:txBody>
      </p:sp>
      <p:pic>
        <p:nvPicPr>
          <p:cNvPr id="5" name="Image 4" descr="CERN-logo_outline.jpg"/>
          <p:cNvPicPr>
            <a:picLocks noChangeAspect="1"/>
          </p:cNvPicPr>
          <p:nvPr/>
        </p:nvPicPr>
        <p:blipFill>
          <a:blip r:embed="rId3"/>
          <a:stretch>
            <a:fillRect/>
          </a:stretch>
        </p:blipFill>
        <p:spPr>
          <a:xfrm>
            <a:off x="377190" y="4406900"/>
            <a:ext cx="613410" cy="60325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FDCA1C4-9514-7B4F-976F-D92F7E296653}" type="slidenum">
              <a:rPr lang="fr-FR" smtClean="0"/>
              <a:pPr/>
              <a:t>10</a:t>
            </a:fld>
            <a:endParaRPr lang="fr-FR"/>
          </a:p>
        </p:txBody>
      </p:sp>
      <p:sp>
        <p:nvSpPr>
          <p:cNvPr id="13" name="CustomShape 2"/>
          <p:cNvSpPr/>
          <p:nvPr/>
        </p:nvSpPr>
        <p:spPr>
          <a:xfrm>
            <a:off x="548329" y="-92546"/>
            <a:ext cx="8318471" cy="719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3733" b="1" spc="-1" dirty="0">
                <a:solidFill>
                  <a:srgbClr val="0093BE"/>
                </a:solidFill>
                <a:uFill>
                  <a:solidFill>
                    <a:srgbClr val="FFFFFF"/>
                  </a:solidFill>
                </a:uFill>
                <a:latin typeface="Arial"/>
              </a:rPr>
              <a:t>Orbit and tune feed-forward</a:t>
            </a:r>
            <a:endParaRPr lang="en-US" sz="3733" spc="-1" baseline="-25000" dirty="0">
              <a:solidFill>
                <a:srgbClr val="000000"/>
              </a:solidFill>
              <a:uFill>
                <a:solidFill>
                  <a:srgbClr val="FFFFFF"/>
                </a:solidFill>
              </a:uFill>
              <a:latin typeface="Symbol" charset="2"/>
              <a:ea typeface="Symbol" charset="2"/>
              <a:cs typeface="Symbol" charset="2"/>
            </a:endParaRPr>
          </a:p>
        </p:txBody>
      </p:sp>
      <p:sp>
        <p:nvSpPr>
          <p:cNvPr id="14" name="Rectangle 13"/>
          <p:cNvSpPr/>
          <p:nvPr/>
        </p:nvSpPr>
        <p:spPr>
          <a:xfrm>
            <a:off x="419331" y="602968"/>
            <a:ext cx="3204525" cy="2385268"/>
          </a:xfrm>
          <a:prstGeom prst="rect">
            <a:avLst/>
          </a:prstGeom>
        </p:spPr>
        <p:txBody>
          <a:bodyPr wrap="square">
            <a:spAutoFit/>
          </a:bodyPr>
          <a:lstStyle/>
          <a:p>
            <a:pPr marL="286104" indent="-285744">
              <a:spcBef>
                <a:spcPts val="281"/>
              </a:spcBef>
              <a:buClr>
                <a:srgbClr val="FB963C"/>
              </a:buClr>
              <a:buFont typeface="Wingdings" charset="2"/>
              <a:buChar char="§"/>
            </a:pPr>
            <a:r>
              <a:rPr lang="en-US" spc="-1" dirty="0">
                <a:solidFill>
                  <a:srgbClr val="5A5A5A"/>
                </a:solidFill>
                <a:uFill>
                  <a:solidFill>
                    <a:srgbClr val="FFFFFF"/>
                  </a:solidFill>
                </a:uFill>
              </a:rPr>
              <a:t>The effect of the wires on the orbit (dipole) and linear optics (quadrupoles) where locally compensated using</a:t>
            </a:r>
          </a:p>
          <a:p>
            <a:pPr marL="286104" indent="-285744">
              <a:spcBef>
                <a:spcPts val="281"/>
              </a:spcBef>
              <a:buClr>
                <a:srgbClr val="FB963C"/>
              </a:buClr>
              <a:buFont typeface="Wingdings" charset="2"/>
              <a:buChar char="§"/>
            </a:pPr>
            <a:r>
              <a:rPr lang="en-US" spc="-1" dirty="0">
                <a:solidFill>
                  <a:srgbClr val="5A5A5A"/>
                </a:solidFill>
                <a:uFill>
                  <a:solidFill>
                    <a:srgbClr val="FFFFFF"/>
                  </a:solidFill>
                </a:uFill>
              </a:rPr>
              <a:t>CO corrector close to Q4 trims (+ orbit feedback)</a:t>
            </a:r>
          </a:p>
          <a:p>
            <a:pPr marL="286104" indent="-285744">
              <a:spcBef>
                <a:spcPts val="281"/>
              </a:spcBef>
              <a:buClr>
                <a:srgbClr val="FB963C"/>
              </a:buClr>
              <a:buFont typeface="Wingdings" charset="2"/>
              <a:buChar char="§"/>
            </a:pPr>
            <a:r>
              <a:rPr lang="en-US" spc="-1" dirty="0">
                <a:solidFill>
                  <a:srgbClr val="5A5A5A"/>
                </a:solidFill>
                <a:uFill>
                  <a:solidFill>
                    <a:srgbClr val="FFFFFF"/>
                  </a:solidFill>
                </a:uFill>
              </a:rPr>
              <a:t>Q4 and Q5 </a:t>
            </a:r>
            <a:r>
              <a:rPr lang="en-US" spc="-1" dirty="0" smtClean="0">
                <a:solidFill>
                  <a:srgbClr val="5A5A5A"/>
                </a:solidFill>
                <a:uFill>
                  <a:solidFill>
                    <a:srgbClr val="FFFFFF"/>
                  </a:solidFill>
                </a:uFill>
              </a:rPr>
              <a:t>trims</a:t>
            </a:r>
            <a:endParaRPr lang="en-US" spc="-1" dirty="0">
              <a:solidFill>
                <a:srgbClr val="5A5A5A"/>
              </a:solidFill>
              <a:uFill>
                <a:solidFill>
                  <a:srgbClr val="FFFFFF"/>
                </a:solidFill>
              </a:uFill>
            </a:endParaRPr>
          </a:p>
        </p:txBody>
      </p:sp>
      <p:pic>
        <p:nvPicPr>
          <p:cNvPr id="3" name="Picture 2"/>
          <p:cNvPicPr>
            <a:picLocks noChangeAspect="1"/>
          </p:cNvPicPr>
          <p:nvPr/>
        </p:nvPicPr>
        <p:blipFill>
          <a:blip r:embed="rId3"/>
          <a:stretch>
            <a:fillRect/>
          </a:stretch>
        </p:blipFill>
        <p:spPr>
          <a:xfrm>
            <a:off x="3567251" y="284905"/>
            <a:ext cx="5511756" cy="3021395"/>
          </a:xfrm>
          <a:prstGeom prst="rect">
            <a:avLst/>
          </a:prstGeom>
        </p:spPr>
      </p:pic>
      <p:sp>
        <p:nvSpPr>
          <p:cNvPr id="18" name="TextBox 17"/>
          <p:cNvSpPr txBox="1"/>
          <p:nvPr/>
        </p:nvSpPr>
        <p:spPr>
          <a:xfrm>
            <a:off x="5981906" y="1101973"/>
            <a:ext cx="750334" cy="461665"/>
          </a:xfrm>
          <a:prstGeom prst="rect">
            <a:avLst/>
          </a:prstGeom>
          <a:noFill/>
        </p:spPr>
        <p:txBody>
          <a:bodyPr wrap="none" rtlCol="0">
            <a:spAutoFit/>
          </a:bodyPr>
          <a:lstStyle/>
          <a:p>
            <a:r>
              <a:rPr lang="en-US" sz="2400" b="1" dirty="0">
                <a:solidFill>
                  <a:schemeClr val="accent1">
                    <a:lumMod val="75000"/>
                  </a:schemeClr>
                </a:solidFill>
              </a:rPr>
              <a:t>wire</a:t>
            </a:r>
          </a:p>
        </p:txBody>
      </p:sp>
      <p:sp>
        <p:nvSpPr>
          <p:cNvPr id="19" name="TextBox 18"/>
          <p:cNvSpPr txBox="1"/>
          <p:nvPr/>
        </p:nvSpPr>
        <p:spPr>
          <a:xfrm>
            <a:off x="6669400" y="886979"/>
            <a:ext cx="1792542" cy="461665"/>
          </a:xfrm>
          <a:prstGeom prst="rect">
            <a:avLst/>
          </a:prstGeom>
          <a:noFill/>
        </p:spPr>
        <p:txBody>
          <a:bodyPr wrap="none" rtlCol="0">
            <a:spAutoFit/>
          </a:bodyPr>
          <a:lstStyle/>
          <a:p>
            <a:r>
              <a:rPr lang="en-US" sz="2400" b="1" dirty="0"/>
              <a:t>CO corrector</a:t>
            </a:r>
          </a:p>
        </p:txBody>
      </p:sp>
      <p:sp>
        <p:nvSpPr>
          <p:cNvPr id="20" name="TextBox 19"/>
          <p:cNvSpPr txBox="1"/>
          <p:nvPr/>
        </p:nvSpPr>
        <p:spPr>
          <a:xfrm>
            <a:off x="7813816" y="1708430"/>
            <a:ext cx="1175322" cy="461665"/>
          </a:xfrm>
          <a:prstGeom prst="rect">
            <a:avLst/>
          </a:prstGeom>
          <a:noFill/>
        </p:spPr>
        <p:txBody>
          <a:bodyPr wrap="none" rtlCol="0">
            <a:spAutoFit/>
          </a:bodyPr>
          <a:lstStyle/>
          <a:p>
            <a:r>
              <a:rPr lang="en-US" sz="2400" b="1" dirty="0">
                <a:solidFill>
                  <a:srgbClr val="FF0000"/>
                </a:solidFill>
              </a:rPr>
              <a:t>Q4  </a:t>
            </a:r>
            <a:r>
              <a:rPr lang="en-US" sz="2400" b="1" dirty="0" smtClean="0">
                <a:solidFill>
                  <a:srgbClr val="FF0000"/>
                </a:solidFill>
              </a:rPr>
              <a:t>Q5</a:t>
            </a:r>
            <a:endParaRPr lang="en-US" sz="2400" b="1" dirty="0">
              <a:solidFill>
                <a:srgbClr val="FF0000"/>
              </a:solidFill>
            </a:endParaRPr>
          </a:p>
        </p:txBody>
      </p:sp>
      <p:cxnSp>
        <p:nvCxnSpPr>
          <p:cNvPr id="21" name="Straight Arrow Connector 20"/>
          <p:cNvCxnSpPr/>
          <p:nvPr/>
        </p:nvCxnSpPr>
        <p:spPr>
          <a:xfrm>
            <a:off x="7093002" y="1370716"/>
            <a:ext cx="630945" cy="728259"/>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a:off x="6629989" y="1491630"/>
            <a:ext cx="606307" cy="70219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p:nvPicPr>
        <p:blipFill rotWithShape="1">
          <a:blip r:embed="rId4"/>
          <a:srcRect b="49711"/>
          <a:stretch/>
        </p:blipFill>
        <p:spPr>
          <a:xfrm>
            <a:off x="530494" y="3275159"/>
            <a:ext cx="8354139" cy="1492104"/>
          </a:xfrm>
          <a:prstGeom prst="rect">
            <a:avLst/>
          </a:prstGeom>
        </p:spPr>
      </p:pic>
      <p:sp>
        <p:nvSpPr>
          <p:cNvPr id="15" name="TextBox 14"/>
          <p:cNvSpPr txBox="1"/>
          <p:nvPr/>
        </p:nvSpPr>
        <p:spPr>
          <a:xfrm>
            <a:off x="6875097" y="4817025"/>
            <a:ext cx="1586845" cy="276999"/>
          </a:xfrm>
          <a:prstGeom prst="rect">
            <a:avLst/>
          </a:prstGeom>
          <a:noFill/>
        </p:spPr>
        <p:txBody>
          <a:bodyPr wrap="none" rtlCol="0">
            <a:spAutoFit/>
          </a:bodyPr>
          <a:lstStyle/>
          <a:p>
            <a:r>
              <a:rPr lang="en-US" sz="1200" dirty="0"/>
              <a:t>Courtesy of A. </a:t>
            </a:r>
            <a:r>
              <a:rPr lang="en-US" sz="1200" dirty="0" err="1"/>
              <a:t>Poyet</a:t>
            </a:r>
            <a:endParaRPr lang="en-US" sz="1200" dirty="0"/>
          </a:p>
        </p:txBody>
      </p:sp>
    </p:spTree>
    <p:extLst>
      <p:ext uri="{BB962C8B-B14F-4D97-AF65-F5344CB8AC3E}">
        <p14:creationId xmlns:p14="http://schemas.microsoft.com/office/powerpoint/2010/main" val="5883731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a:xfrm>
            <a:off x="431760" y="135000"/>
            <a:ext cx="8280480" cy="540000"/>
          </a:xfrm>
        </p:spPr>
        <p:txBody>
          <a:bodyPr/>
          <a:lstStyle/>
          <a:p>
            <a:r>
              <a:rPr lang="en-US" spc="-1" dirty="0" smtClean="0">
                <a:solidFill>
                  <a:srgbClr val="0093BE"/>
                </a:solidFill>
                <a:uFill>
                  <a:solidFill>
                    <a:srgbClr val="FFFFFF"/>
                  </a:solidFill>
                </a:uFill>
              </a:rPr>
              <a:t>Outlook</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11</a:t>
            </a:fld>
            <a:endParaRPr lang="fr-FR" dirty="0"/>
          </a:p>
        </p:txBody>
      </p:sp>
      <p:pic>
        <p:nvPicPr>
          <p:cNvPr id="7" name="Image 6" descr="CERN-logo_outline.jpg"/>
          <p:cNvPicPr>
            <a:picLocks noChangeAspect="1"/>
          </p:cNvPicPr>
          <p:nvPr/>
        </p:nvPicPr>
        <p:blipFill>
          <a:blip r:embed="rId3"/>
          <a:stretch>
            <a:fillRect/>
          </a:stretch>
        </p:blipFill>
        <p:spPr>
          <a:xfrm>
            <a:off x="1434150" y="4563939"/>
            <a:ext cx="486864" cy="478800"/>
          </a:xfrm>
          <a:prstGeom prst="rect">
            <a:avLst/>
          </a:prstGeom>
        </p:spPr>
      </p:pic>
      <p:sp>
        <p:nvSpPr>
          <p:cNvPr id="10" name="Espace réservé du contenu 8"/>
          <p:cNvSpPr txBox="1">
            <a:spLocks/>
          </p:cNvSpPr>
          <p:nvPr/>
        </p:nvSpPr>
        <p:spPr>
          <a:xfrm>
            <a:off x="683856" y="948046"/>
            <a:ext cx="8028384" cy="3312368"/>
          </a:xfrm>
          <a:prstGeom prst="rect">
            <a:avLst/>
          </a:prstGeom>
        </p:spPr>
        <p:txBody>
          <a:bodyPr vert="horz" lIns="0" tIns="0" rIns="0" bIns="0" rtlCol="0">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429" indent="-456949" algn="l">
              <a:spcBef>
                <a:spcPts val="880"/>
              </a:spcBef>
              <a:buClr>
                <a:srgbClr val="FB963C"/>
              </a:buClr>
              <a:buFont typeface="Wingdings" charset="2"/>
              <a:buChar char=""/>
            </a:pPr>
            <a:r>
              <a:rPr lang="en-US" spc="-1" dirty="0" smtClean="0">
                <a:solidFill>
                  <a:srgbClr val="5A5A5A"/>
                </a:solidFill>
                <a:uFill>
                  <a:solidFill>
                    <a:srgbClr val="FFFFFF"/>
                  </a:solidFill>
                </a:uFill>
              </a:rPr>
              <a:t>Experimental constraints and optimization of the wires settings</a:t>
            </a:r>
          </a:p>
          <a:p>
            <a:pPr marL="457429" indent="-456949" algn="l">
              <a:spcBef>
                <a:spcPts val="880"/>
              </a:spcBef>
              <a:buClr>
                <a:srgbClr val="FB963C"/>
              </a:buClr>
              <a:buFont typeface="Wingdings" charset="2"/>
              <a:buChar char=""/>
            </a:pPr>
            <a:r>
              <a:rPr lang="en-US" b="1" spc="-1" dirty="0" smtClean="0">
                <a:solidFill>
                  <a:srgbClr val="5A5A5A"/>
                </a:solidFill>
                <a:uFill>
                  <a:solidFill>
                    <a:srgbClr val="FFFFFF"/>
                  </a:solidFill>
                </a:uFill>
              </a:rPr>
              <a:t>Experimental objectives and results (Run-II)</a:t>
            </a:r>
            <a:endParaRPr lang="en-US" b="1" spc="-1" dirty="0" smtClean="0">
              <a:solidFill>
                <a:srgbClr val="000000"/>
              </a:solidFill>
              <a:uFill>
                <a:solidFill>
                  <a:srgbClr val="FFFFFF"/>
                </a:solidFill>
              </a:uFill>
            </a:endParaRPr>
          </a:p>
          <a:p>
            <a:pPr marL="457429" indent="-456949" algn="l">
              <a:spcBef>
                <a:spcPts val="880"/>
              </a:spcBef>
              <a:buClr>
                <a:srgbClr val="FB963C"/>
              </a:buClr>
              <a:buFont typeface="Wingdings" charset="2"/>
              <a:buChar char=""/>
            </a:pPr>
            <a:r>
              <a:rPr lang="en-US" spc="-1" dirty="0" smtClean="0">
                <a:solidFill>
                  <a:srgbClr val="5A5A5A"/>
                </a:solidFill>
                <a:uFill>
                  <a:solidFill>
                    <a:srgbClr val="FFFFFF"/>
                  </a:solidFill>
                </a:uFill>
              </a:rPr>
              <a:t>Next steps (Run-III) </a:t>
            </a:r>
          </a:p>
          <a:p>
            <a:pPr marL="457429" indent="-456949" algn="l">
              <a:spcBef>
                <a:spcPts val="880"/>
              </a:spcBef>
              <a:buClr>
                <a:srgbClr val="FB963C"/>
              </a:buClr>
              <a:buFont typeface="Wingdings" charset="2"/>
              <a:buChar char=""/>
            </a:pPr>
            <a:r>
              <a:rPr lang="en-US" spc="-1" dirty="0" smtClean="0">
                <a:solidFill>
                  <a:srgbClr val="5A5A5A"/>
                </a:solidFill>
                <a:uFill>
                  <a:solidFill>
                    <a:srgbClr val="FFFFFF"/>
                  </a:solidFill>
                </a:uFill>
              </a:rPr>
              <a:t>Summary</a:t>
            </a:r>
            <a:endParaRPr lang="en-US" spc="-1" dirty="0">
              <a:solidFill>
                <a:srgbClr val="000000"/>
              </a:solidFill>
              <a:uFill>
                <a:solidFill>
                  <a:srgbClr val="FFFFFF"/>
                </a:solidFill>
              </a:uFill>
            </a:endParaRPr>
          </a:p>
        </p:txBody>
      </p:sp>
    </p:spTree>
    <p:extLst>
      <p:ext uri="{BB962C8B-B14F-4D97-AF65-F5344CB8AC3E}">
        <p14:creationId xmlns:p14="http://schemas.microsoft.com/office/powerpoint/2010/main" val="9497072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TextShape 1"/>
          <p:cNvSpPr txBox="1"/>
          <p:nvPr/>
        </p:nvSpPr>
        <p:spPr>
          <a:xfrm>
            <a:off x="1602135" y="-78859"/>
            <a:ext cx="5939730" cy="539730"/>
          </a:xfrm>
          <a:prstGeom prst="rect">
            <a:avLst/>
          </a:prstGeom>
          <a:noFill/>
          <a:ln>
            <a:noFill/>
          </a:ln>
        </p:spPr>
        <p:txBody>
          <a:bodyPr lIns="0" tIns="0" rIns="0" bIns="0" anchor="ctr" anchorCtr="1"/>
          <a:lstStyle/>
          <a:p>
            <a:pPr>
              <a:lnSpc>
                <a:spcPct val="100000"/>
              </a:lnSpc>
            </a:pPr>
            <a:r>
              <a:rPr lang="en-US" sz="2800" b="1" spc="-1" dirty="0">
                <a:solidFill>
                  <a:srgbClr val="0093BE"/>
                </a:solidFill>
                <a:uFill>
                  <a:solidFill>
                    <a:srgbClr val="FFFFFF"/>
                  </a:solidFill>
                </a:uFill>
                <a:latin typeface="Arial"/>
              </a:rPr>
              <a:t>Objectives of the experiments</a:t>
            </a:r>
            <a:endParaRPr lang="en-US" sz="2800" spc="-1" dirty="0">
              <a:solidFill>
                <a:srgbClr val="000000"/>
              </a:solidFill>
              <a:uFill>
                <a:solidFill>
                  <a:srgbClr val="FFFFFF"/>
                </a:solidFill>
              </a:uFill>
              <a:latin typeface="Arial"/>
            </a:endParaRPr>
          </a:p>
        </p:txBody>
      </p:sp>
      <p:sp>
        <p:nvSpPr>
          <p:cNvPr id="278" name="CustomShape 3"/>
          <p:cNvSpPr/>
          <p:nvPr/>
        </p:nvSpPr>
        <p:spPr>
          <a:xfrm>
            <a:off x="507217" y="539730"/>
            <a:ext cx="3620752" cy="3759761"/>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marL="257310" indent="-257040" algn="just">
              <a:spcBef>
                <a:spcPts val="270"/>
              </a:spcBef>
              <a:buClr>
                <a:srgbClr val="FB963C"/>
              </a:buClr>
              <a:buFont typeface="Wingdings" charset="2"/>
              <a:buChar char="§"/>
            </a:pPr>
            <a:r>
              <a:rPr lang="en-US" sz="1600" b="1" spc="-1" dirty="0">
                <a:solidFill>
                  <a:srgbClr val="5A5A5A"/>
                </a:solidFill>
                <a:uFill>
                  <a:solidFill>
                    <a:srgbClr val="FFFFFF"/>
                  </a:solidFill>
                </a:uFill>
                <a:ea typeface="Symbol"/>
              </a:rPr>
              <a:t>Prove </a:t>
            </a:r>
            <a:r>
              <a:rPr lang="en-US" sz="1600" b="1" spc="-1" dirty="0" smtClean="0">
                <a:solidFill>
                  <a:srgbClr val="5A5A5A"/>
                </a:solidFill>
                <a:uFill>
                  <a:solidFill>
                    <a:srgbClr val="FFFFFF"/>
                  </a:solidFill>
                </a:uFill>
                <a:ea typeface="Symbol"/>
              </a:rPr>
              <a:t>a beneficial </a:t>
            </a:r>
            <a:r>
              <a:rPr lang="en-US" sz="1600" b="1" spc="-1" dirty="0">
                <a:solidFill>
                  <a:srgbClr val="5A5A5A"/>
                </a:solidFill>
                <a:uFill>
                  <a:solidFill>
                    <a:srgbClr val="FFFFFF"/>
                  </a:solidFill>
                </a:uFill>
                <a:ea typeface="Symbol"/>
              </a:rPr>
              <a:t>effect of the </a:t>
            </a:r>
            <a:r>
              <a:rPr lang="en-US" sz="1600" b="1" spc="-1" dirty="0" smtClean="0">
                <a:solidFill>
                  <a:srgbClr val="5A5A5A"/>
                </a:solidFill>
                <a:uFill>
                  <a:solidFill>
                    <a:srgbClr val="FFFFFF"/>
                  </a:solidFill>
                </a:uFill>
                <a:ea typeface="Symbol"/>
              </a:rPr>
              <a:t>wires demonstrators </a:t>
            </a:r>
            <a:r>
              <a:rPr lang="en-US" sz="1600" spc="-1" dirty="0" smtClean="0">
                <a:solidFill>
                  <a:srgbClr val="5A5A5A"/>
                </a:solidFill>
                <a:uFill>
                  <a:solidFill>
                    <a:srgbClr val="FFFFFF"/>
                  </a:solidFill>
                </a:uFill>
                <a:ea typeface="Symbol"/>
              </a:rPr>
              <a:t>in </a:t>
            </a:r>
            <a:r>
              <a:rPr lang="en-US" sz="1600" spc="-1" dirty="0">
                <a:solidFill>
                  <a:srgbClr val="5A5A5A"/>
                </a:solidFill>
                <a:uFill>
                  <a:solidFill>
                    <a:srgbClr val="FFFFFF"/>
                  </a:solidFill>
                </a:uFill>
                <a:ea typeface="Symbol"/>
              </a:rPr>
              <a:t>a regime dominated by long-range beam-beam </a:t>
            </a:r>
            <a:r>
              <a:rPr lang="en-US" sz="1600" spc="-1" dirty="0" smtClean="0">
                <a:solidFill>
                  <a:srgbClr val="5A5A5A"/>
                </a:solidFill>
                <a:uFill>
                  <a:solidFill>
                    <a:srgbClr val="FFFFFF"/>
                  </a:solidFill>
                </a:uFill>
                <a:ea typeface="Symbol"/>
              </a:rPr>
              <a:t>effect. The compensation should not degrade the lifetime of the head-on bunches.</a:t>
            </a:r>
          </a:p>
          <a:p>
            <a:pPr marL="257310" indent="-257040" algn="just">
              <a:spcBef>
                <a:spcPts val="270"/>
              </a:spcBef>
              <a:buClr>
                <a:srgbClr val="FB963C"/>
              </a:buClr>
              <a:buFont typeface="Wingdings" charset="2"/>
              <a:buChar char="§"/>
            </a:pPr>
            <a:endParaRPr lang="en-US" sz="1600" spc="-1" dirty="0" smtClean="0">
              <a:solidFill>
                <a:srgbClr val="5A5A5A"/>
              </a:solidFill>
              <a:uFill>
                <a:solidFill>
                  <a:srgbClr val="FFFFFF"/>
                </a:solidFill>
              </a:uFill>
              <a:ea typeface="Symbol"/>
            </a:endParaRPr>
          </a:p>
          <a:p>
            <a:pPr marL="257310" indent="-257040" algn="just">
              <a:spcBef>
                <a:spcPts val="270"/>
              </a:spcBef>
              <a:buClr>
                <a:srgbClr val="FB963C"/>
              </a:buClr>
              <a:buFont typeface="Wingdings" charset="2"/>
              <a:buChar char="§"/>
            </a:pPr>
            <a:r>
              <a:rPr lang="en-US" sz="1600" spc="-1" dirty="0" smtClean="0">
                <a:solidFill>
                  <a:srgbClr val="5A5A5A"/>
                </a:solidFill>
                <a:uFill>
                  <a:solidFill>
                    <a:srgbClr val="FFFFFF"/>
                  </a:solidFill>
                </a:uFill>
                <a:ea typeface="Symbol"/>
              </a:rPr>
              <a:t>We need to guarantee the beam-wire alignment and that </a:t>
            </a:r>
            <a:r>
              <a:rPr lang="en-US" sz="1600" u="sng" spc="-1" dirty="0">
                <a:solidFill>
                  <a:srgbClr val="5A5A5A"/>
                </a:solidFill>
                <a:uFill>
                  <a:solidFill>
                    <a:srgbClr val="FFFFFF"/>
                  </a:solidFill>
                </a:uFill>
                <a:ea typeface="Symbol"/>
              </a:rPr>
              <a:t>the linear effects of the wire </a:t>
            </a:r>
            <a:r>
              <a:rPr lang="en-US" sz="1600" spc="-1" dirty="0">
                <a:solidFill>
                  <a:srgbClr val="5A5A5A"/>
                </a:solidFill>
                <a:uFill>
                  <a:solidFill>
                    <a:srgbClr val="FFFFFF"/>
                  </a:solidFill>
                </a:uFill>
                <a:ea typeface="Symbol"/>
              </a:rPr>
              <a:t>(orbit and </a:t>
            </a:r>
            <a:r>
              <a:rPr lang="en-US" sz="1600" spc="-1" dirty="0" smtClean="0">
                <a:solidFill>
                  <a:srgbClr val="5A5A5A"/>
                </a:solidFill>
                <a:uFill>
                  <a:solidFill>
                    <a:srgbClr val="FFFFFF"/>
                  </a:solidFill>
                </a:uFill>
                <a:ea typeface="Symbol"/>
              </a:rPr>
              <a:t>tunes) are </a:t>
            </a:r>
            <a:r>
              <a:rPr lang="en-US" sz="1600" spc="-1" dirty="0">
                <a:solidFill>
                  <a:srgbClr val="5A5A5A"/>
                </a:solidFill>
                <a:uFill>
                  <a:solidFill>
                    <a:srgbClr val="FFFFFF"/>
                  </a:solidFill>
                </a:uFill>
                <a:ea typeface="Symbol"/>
              </a:rPr>
              <a:t>compensated with </a:t>
            </a:r>
            <a:r>
              <a:rPr lang="en-US" sz="1600" spc="-1" dirty="0" smtClean="0">
                <a:solidFill>
                  <a:srgbClr val="5A5A5A"/>
                </a:solidFill>
                <a:uFill>
                  <a:solidFill>
                    <a:srgbClr val="FFFFFF"/>
                  </a:solidFill>
                </a:uFill>
                <a:ea typeface="Symbol"/>
              </a:rPr>
              <a:t>feedforwards.</a:t>
            </a:r>
          </a:p>
          <a:p>
            <a:pPr marL="257310" indent="-257040" algn="just">
              <a:spcBef>
                <a:spcPts val="270"/>
              </a:spcBef>
              <a:buClr>
                <a:srgbClr val="FB963C"/>
              </a:buClr>
              <a:buFont typeface="Wingdings" charset="2"/>
              <a:buChar char="§"/>
            </a:pPr>
            <a:endParaRPr lang="en-US" sz="1600" spc="-1" dirty="0">
              <a:solidFill>
                <a:srgbClr val="5A5A5A"/>
              </a:solidFill>
              <a:uFill>
                <a:solidFill>
                  <a:srgbClr val="FFFFFF"/>
                </a:solidFill>
              </a:uFill>
              <a:latin typeface="Arial"/>
              <a:ea typeface="Symbol"/>
            </a:endParaRPr>
          </a:p>
          <a:p>
            <a:pPr marL="257310" indent="-257040" algn="just">
              <a:spcBef>
                <a:spcPts val="270"/>
              </a:spcBef>
              <a:buClr>
                <a:srgbClr val="FB963C"/>
              </a:buClr>
              <a:buFont typeface="Wingdings" charset="2"/>
              <a:buChar char="§"/>
            </a:pPr>
            <a:r>
              <a:rPr lang="en-US" sz="1600" spc="-1" dirty="0" smtClean="0">
                <a:solidFill>
                  <a:srgbClr val="5A5A5A"/>
                </a:solidFill>
                <a:uFill>
                  <a:solidFill>
                    <a:srgbClr val="FFFFFF"/>
                  </a:solidFill>
                </a:uFill>
                <a:latin typeface="Arial"/>
              </a:rPr>
              <a:t>The main observables are the beam losses, its </a:t>
            </a:r>
            <a:r>
              <a:rPr lang="en-US" sz="1600" spc="-1" dirty="0" smtClean="0">
                <a:solidFill>
                  <a:srgbClr val="5A5A5A"/>
                </a:solidFill>
                <a:uFill>
                  <a:solidFill>
                    <a:srgbClr val="FFFFFF"/>
                  </a:solidFill>
                </a:uFill>
              </a:rPr>
              <a:t>lifetime </a:t>
            </a:r>
            <a:r>
              <a:rPr lang="en-US" sz="1600" spc="-1" dirty="0">
                <a:solidFill>
                  <a:srgbClr val="5A5A5A"/>
                </a:solidFill>
                <a:uFill>
                  <a:solidFill>
                    <a:srgbClr val="FFFFFF"/>
                  </a:solidFill>
                </a:uFill>
              </a:rPr>
              <a:t>and the </a:t>
            </a:r>
            <a:r>
              <a:rPr lang="en-US" sz="1600" b="1" spc="-1" dirty="0">
                <a:solidFill>
                  <a:srgbClr val="5A5A5A"/>
                </a:solidFill>
                <a:uFill>
                  <a:solidFill>
                    <a:srgbClr val="FFFFFF"/>
                  </a:solidFill>
                </a:uFill>
              </a:rPr>
              <a:t>bunch effective cross-section</a:t>
            </a:r>
            <a:r>
              <a:rPr lang="en-US" sz="1600" spc="-1" dirty="0">
                <a:solidFill>
                  <a:srgbClr val="5A5A5A"/>
                </a:solidFill>
                <a:uFill>
                  <a:solidFill>
                    <a:srgbClr val="FFFFFF"/>
                  </a:solidFill>
                </a:uFill>
              </a:rPr>
              <a:t> (</a:t>
            </a:r>
            <a:r>
              <a:rPr lang="en-US" sz="1600" spc="-1" dirty="0" err="1">
                <a:solidFill>
                  <a:srgbClr val="5A5A5A"/>
                </a:solidFill>
                <a:uFill>
                  <a:solidFill>
                    <a:srgbClr val="FFFFFF"/>
                  </a:solidFill>
                </a:uFill>
                <a:latin typeface="Symbol" charset="2"/>
                <a:ea typeface="Symbol" charset="2"/>
                <a:cs typeface="Symbol" charset="2"/>
              </a:rPr>
              <a:t>s</a:t>
            </a:r>
            <a:r>
              <a:rPr lang="en-US" sz="1600" spc="-1" baseline="-25000" dirty="0" err="1">
                <a:solidFill>
                  <a:srgbClr val="5A5A5A"/>
                </a:solidFill>
                <a:uFill>
                  <a:solidFill>
                    <a:srgbClr val="FFFFFF"/>
                  </a:solidFill>
                </a:uFill>
              </a:rPr>
              <a:t>eff</a:t>
            </a:r>
            <a:r>
              <a:rPr lang="en-US" sz="1600" spc="-1" dirty="0" smtClean="0">
                <a:solidFill>
                  <a:srgbClr val="5A5A5A"/>
                </a:solidFill>
                <a:uFill>
                  <a:solidFill>
                    <a:srgbClr val="FFFFFF"/>
                  </a:solidFill>
                </a:uFill>
              </a:rPr>
              <a:t>)</a:t>
            </a:r>
            <a:r>
              <a:rPr lang="en-US" sz="1600" b="1" spc="-1" dirty="0">
                <a:solidFill>
                  <a:srgbClr val="5A5A5A"/>
                </a:solidFill>
                <a:uFill>
                  <a:solidFill>
                    <a:srgbClr val="FFFFFF"/>
                  </a:solidFill>
                </a:uFill>
              </a:rPr>
              <a:t>.</a:t>
            </a:r>
            <a:r>
              <a:rPr lang="en-US" sz="1600" spc="-1" dirty="0" smtClean="0">
                <a:solidFill>
                  <a:srgbClr val="5A5A5A"/>
                </a:solidFill>
                <a:uFill>
                  <a:solidFill>
                    <a:srgbClr val="FFFFFF"/>
                  </a:solidFill>
                </a:uFill>
                <a:latin typeface="Arial"/>
              </a:rPr>
              <a:t>.</a:t>
            </a:r>
            <a:endParaRPr lang="en-US" sz="1600" spc="-1" dirty="0">
              <a:solidFill>
                <a:srgbClr val="000000"/>
              </a:solidFill>
              <a:uFill>
                <a:solidFill>
                  <a:srgbClr val="FFFFFF"/>
                </a:solidFill>
              </a:uFill>
              <a:latin typeface="Arial"/>
            </a:endParaRPr>
          </a:p>
          <a:p>
            <a:pPr algn="just">
              <a:spcBef>
                <a:spcPts val="270"/>
              </a:spcBef>
            </a:pPr>
            <a:endParaRPr lang="en-US" sz="1600" spc="-1" dirty="0">
              <a:solidFill>
                <a:srgbClr val="000000"/>
              </a:solidFill>
              <a:uFill>
                <a:solidFill>
                  <a:srgbClr val="FFFFFF"/>
                </a:solidFill>
              </a:uFill>
              <a:latin typeface="Arial"/>
            </a:endParaRPr>
          </a:p>
          <a:p>
            <a:pPr algn="just">
              <a:spcBef>
                <a:spcPts val="270"/>
              </a:spcBef>
            </a:pPr>
            <a:endParaRPr lang="en-US" sz="1600" spc="-1" dirty="0">
              <a:solidFill>
                <a:srgbClr val="000000"/>
              </a:solidFill>
              <a:uFill>
                <a:solidFill>
                  <a:srgbClr val="FFFFFF"/>
                </a:solidFill>
              </a:uFill>
              <a:latin typeface="Arial"/>
            </a:endParaRPr>
          </a:p>
          <a:p>
            <a:pPr algn="just">
              <a:spcBef>
                <a:spcPts val="270"/>
              </a:spcBef>
            </a:pPr>
            <a:endParaRPr lang="en-US" sz="1600" spc="-1" dirty="0">
              <a:solidFill>
                <a:srgbClr val="000000"/>
              </a:solidFill>
              <a:uFill>
                <a:solidFill>
                  <a:srgbClr val="FFFFFF"/>
                </a:solidFill>
              </a:uFill>
              <a:latin typeface="Arial"/>
            </a:endParaRPr>
          </a:p>
        </p:txBody>
      </p:sp>
      <p:sp>
        <p:nvSpPr>
          <p:cNvPr id="279" name="CustomShape 4"/>
          <p:cNvSpPr/>
          <p:nvPr/>
        </p:nvSpPr>
        <p:spPr>
          <a:xfrm>
            <a:off x="1143000" y="0"/>
            <a:ext cx="19516410" cy="19516410"/>
          </a:xfrm>
          <a:prstGeom prst="rect">
            <a:avLst/>
          </a:prstGeom>
          <a:noFill/>
          <a:ln>
            <a:noFill/>
          </a:ln>
        </p:spPr>
        <p:style>
          <a:lnRef idx="0">
            <a:scrgbClr r="0" g="0" b="0"/>
          </a:lnRef>
          <a:fillRef idx="0">
            <a:scrgbClr r="0" g="0" b="0"/>
          </a:fillRef>
          <a:effectRef idx="0">
            <a:scrgbClr r="0" g="0" b="0"/>
          </a:effectRef>
          <a:fontRef idx="minor"/>
        </p:style>
      </p:sp>
      <p:pic>
        <p:nvPicPr>
          <p:cNvPr id="281" name="Picture 8"/>
          <p:cNvPicPr/>
          <p:nvPr/>
        </p:nvPicPr>
        <p:blipFill>
          <a:blip r:embed="rId3"/>
          <a:stretch/>
        </p:blipFill>
        <p:spPr>
          <a:xfrm>
            <a:off x="5173150" y="725799"/>
            <a:ext cx="2104920" cy="483840"/>
          </a:xfrm>
          <a:prstGeom prst="rect">
            <a:avLst/>
          </a:prstGeom>
          <a:ln>
            <a:noFill/>
          </a:ln>
        </p:spPr>
      </p:pic>
      <p:sp>
        <p:nvSpPr>
          <p:cNvPr id="3" name="TextBox 2"/>
          <p:cNvSpPr txBox="1"/>
          <p:nvPr/>
        </p:nvSpPr>
        <p:spPr>
          <a:xfrm>
            <a:off x="6975361" y="669681"/>
            <a:ext cx="302709" cy="539958"/>
          </a:xfrm>
          <a:prstGeom prst="rect">
            <a:avLst/>
          </a:prstGeom>
          <a:noFill/>
          <a:ln>
            <a:solidFill>
              <a:srgbClr val="FF0000"/>
            </a:solidFill>
          </a:ln>
        </p:spPr>
        <p:txBody>
          <a:bodyPr wrap="square" rtlCol="0">
            <a:spAutoFit/>
          </a:bodyPr>
          <a:lstStyle/>
          <a:p>
            <a:endParaRPr lang="en-US" sz="1350" dirty="0"/>
          </a:p>
        </p:txBody>
      </p:sp>
      <p:sp>
        <p:nvSpPr>
          <p:cNvPr id="11" name="TextBox 10"/>
          <p:cNvSpPr txBox="1"/>
          <p:nvPr/>
        </p:nvSpPr>
        <p:spPr>
          <a:xfrm>
            <a:off x="6106829" y="965607"/>
            <a:ext cx="806379" cy="300082"/>
          </a:xfrm>
          <a:prstGeom prst="rect">
            <a:avLst/>
          </a:prstGeom>
          <a:noFill/>
          <a:ln>
            <a:solidFill>
              <a:srgbClr val="FF0000"/>
            </a:solidFill>
          </a:ln>
        </p:spPr>
        <p:txBody>
          <a:bodyPr wrap="square" rtlCol="0">
            <a:spAutoFit/>
          </a:bodyPr>
          <a:lstStyle/>
          <a:p>
            <a:endParaRPr lang="en-US" sz="1350" dirty="0"/>
          </a:p>
        </p:txBody>
      </p:sp>
      <p:cxnSp>
        <p:nvCxnSpPr>
          <p:cNvPr id="12" name="Straight Arrow Connector 11"/>
          <p:cNvCxnSpPr>
            <a:stCxn id="15" idx="1"/>
            <a:endCxn id="3" idx="3"/>
          </p:cNvCxnSpPr>
          <p:nvPr/>
        </p:nvCxnSpPr>
        <p:spPr>
          <a:xfrm flipH="1" flipV="1">
            <a:off x="7278070" y="939660"/>
            <a:ext cx="388351" cy="224565"/>
          </a:xfrm>
          <a:prstGeom prst="straightConnector1">
            <a:avLst/>
          </a:prstGeom>
          <a:ln>
            <a:solidFill>
              <a:srgbClr val="FF0000"/>
            </a:solidFill>
            <a:headEnd type="none"/>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7666421" y="1037267"/>
            <a:ext cx="1238065" cy="253916"/>
          </a:xfrm>
          <a:prstGeom prst="rect">
            <a:avLst/>
          </a:prstGeom>
          <a:noFill/>
          <a:ln w="28575">
            <a:solidFill>
              <a:srgbClr val="FF0000"/>
            </a:solidFill>
          </a:ln>
        </p:spPr>
        <p:txBody>
          <a:bodyPr wrap="square" rtlCol="0">
            <a:spAutoFit/>
          </a:bodyPr>
          <a:lstStyle/>
          <a:p>
            <a:pPr algn="ctr"/>
            <a:r>
              <a:rPr lang="en-US" sz="1050" dirty="0"/>
              <a:t>Intensity loss-rate</a:t>
            </a:r>
          </a:p>
        </p:txBody>
      </p:sp>
      <p:cxnSp>
        <p:nvCxnSpPr>
          <p:cNvPr id="17" name="Straight Arrow Connector 16"/>
          <p:cNvCxnSpPr>
            <a:stCxn id="21" idx="0"/>
            <a:endCxn id="11" idx="1"/>
          </p:cNvCxnSpPr>
          <p:nvPr/>
        </p:nvCxnSpPr>
        <p:spPr>
          <a:xfrm flipV="1">
            <a:off x="5522107" y="1115648"/>
            <a:ext cx="584722" cy="292658"/>
          </a:xfrm>
          <a:prstGeom prst="straightConnector1">
            <a:avLst/>
          </a:prstGeom>
          <a:ln>
            <a:solidFill>
              <a:srgbClr val="FF0000"/>
            </a:solidFill>
            <a:headEnd type="none"/>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4720972" y="1408306"/>
            <a:ext cx="1602270" cy="415498"/>
          </a:xfrm>
          <a:prstGeom prst="rect">
            <a:avLst/>
          </a:prstGeom>
          <a:noFill/>
          <a:ln w="28575">
            <a:solidFill>
              <a:srgbClr val="FF0000"/>
            </a:solidFill>
          </a:ln>
        </p:spPr>
        <p:txBody>
          <a:bodyPr wrap="square" rtlCol="0">
            <a:spAutoFit/>
          </a:bodyPr>
          <a:lstStyle/>
          <a:p>
            <a:pPr algn="ctr"/>
            <a:r>
              <a:rPr lang="en-US" sz="1050" dirty="0"/>
              <a:t>Instantaneous luminosity</a:t>
            </a:r>
          </a:p>
        </p:txBody>
      </p:sp>
      <p:sp>
        <p:nvSpPr>
          <p:cNvPr id="4" name="Slide Number Placeholder 3"/>
          <p:cNvSpPr>
            <a:spLocks noGrp="1"/>
          </p:cNvSpPr>
          <p:nvPr>
            <p:ph type="sldNum" sz="quarter" idx="12"/>
          </p:nvPr>
        </p:nvSpPr>
        <p:spPr/>
        <p:txBody>
          <a:bodyPr/>
          <a:lstStyle/>
          <a:p>
            <a:fld id="{BFDCA1C4-9514-7B4F-976F-D92F7E296653}" type="slidenum">
              <a:rPr lang="fr-FR" smtClean="0"/>
              <a:pPr/>
              <a:t>12</a:t>
            </a:fld>
            <a:endParaRPr lang="fr-FR"/>
          </a:p>
        </p:txBody>
      </p:sp>
      <p:sp>
        <p:nvSpPr>
          <p:cNvPr id="6" name="AutoShape 2" descr="data:image/png;base64,iVBORw0KGgoAAAANSUhEUgAAA3kAAAIqCAYAAACZnYM4AAAABHNCSVQICAgIfAhkiAAAAAlwSFlzAAAWJQAAFiUBSVIk8AAAADl0RVh0U29mdHdhcmUAbWF0cGxvdGxpYiB2ZXJzaW9uIDIuMi4yLCBodHRwOi8vbWF0cGxvdGxpYi5vcmcvhp/UCwAAIABJREFUeJzs3Xd4FNXbxvHvE5JAQAgBhNDFgqBSbDRBELuiIqLYRQULiqKIDREQfW2ooNiwIBYURPEHiqICiggKYgGxgAqiINITSgSSnPeP2U12k01I2WSTzf25rrkmOTNz5pnJBPbJmXOOOecQERERERGR6BAT6QBEREREREQkfJTkiYiIiIiIRBEleSIiIiIiIlFESZ6IiIiIiEgUUZInIiIiIiISRZTkiYiIiIiIRBEleSIiIiIiIlFESZ6IiIiIiEgUUZInIiIiIiISRZTkiYiIiIiIRBEleSIiIiIiIlFESZ6IiIiIiEgUUZInIiIiIiISRZTkiYiIlCIz+8zMnJn1LcKxfX3Hfhb+yAqvrMVTnplZN9+9XB3pWESk/IuNdAAiIlK6zOwY4BzgWOBgYH+gCrAJ+AaY4Jx7rxTjaQv0BFY7514prfOKSOSYWTegG/B9af57I1JRqCVPRKTi6QfcA5wKHIT3f0Em0AA4G5hmZlPNLK6U4mkLDAf6ltL5Im0N8CuQEulApEzZhfdc/B7pQEpJN7zf+54RjkMkKqklT0Sk4lkI/ALMA1Y453YAmFljYCAwBDgPuBMYFakgo5Vz7vJIxyBlj3NuEdAi0nGISHRQkiciUsE45ybmUf4XcLuZ1QcuxWtZU5InIiJSzuh1TRERyWmxb92gKAebWXUzG2ZmS8xsu5ntMbN1ZvaNmT1qZkcE7OuACb5vu/oGnghcuoWov7OZvWVmf5vZbjPbbGafmtlFZmYh9g8a0MLMzjKzuWa21cx2mNlCM7s4HNdTwPuT78ArZtbAzMab2Voz+8/M/jCzx82sZgHrL9T98R1zlJk9ZGbzzWxNwHGfmVk/M6tUmGssKDOLMbPLzOwTM9sYcG8nm1n7EPu39t0TZ2b98qjzIt/2vWbWLqC8WM9BQD3Fff5ON7MPzWyDmWWa2aBQ++WoI+uZMbMaZvaImf1uZmm+5+M+M6sSsP+JZjbLzDaZ2U4zm2dmXfZxXfuZ2d1mttjMUnz3eaWZPWleK3+oYwLjSjCzEWb2qy+uDb77dEiOYw4w7/d+uK/oCsv9e39AfrGKSAE457Ro0aJFi5asBXgLcMBPRTg2EVjuO94BGcAW39pf9lDA/uvx+qY5YI/v+8ClU476Hw6ox/mOzQz4/k0gJscx3XzbVgM3+77OBLbmiOup4l5PAe/RZ77j+obY1hLYEFD3Dry+Wg5YCdzq+/qzPOou9P3xHbcpYJ+dvnsTWM8HQGyI4/rmF88+7kN14JOAc2QGPAv+e31jiOMG+7ZvBw7Ksa1RQOwjwvUchPH5G5zjvOnAoJz75fPM3AL8HPBs7Ak493TfvgN89WfkuJ+7gePyuK6Wvvj8++711e//fkuoYwPiugn41vf1f2Q/sw7YHPhzAhrj/W77608j9+9949L+d0+LlmhbIh6AFi1atGiJ/ALsB7QGng74cDagCPXc6zt2A3AmvsQAiAMOAe4A+uc4pi8FSBQCPpivB/oDib7yBKAP8I9v+105jvN/eN7p+1A8Eajn25YEjA645ouLez0FuEf+D8Z9c5THkZ1Q/g4c7yuPAc7yxbAtr3tV1Pvj22cScCGQHFBWDe+1Xf9xQ0IcV6CfXR73YZrv2CXAKUCVgJ/JUN/PKoMcyQVgwBzfsQuBSgHln/rKvyZHUlqc5yBMz18aXlL3dMB5qwCNcuy3Op9nZhtef9rOvvJ4vIGU9vq2D/Nd2/8BNX37NAUW+LYvClF3IrDKt30K3r8D/nt6IPBGwHXXzCOurb46TgUq4T2zXYC//PWGOO8I37ZXwvFvmBYtWoKXiAegRYsWLVois+C1ergQSxowrIh1zvTVcUchjunLPhIFoCZey00a0CaPfTritWBsAeIDyrsFXNvHgIU49hWyW8usONdTgOv1fzDum6P8MrJbXA4NcVyXgOv4LMe2It+fAsTrP++qovzs8qjzJN9xvwA18tjnTt8+74fY1pjsFrthvrJBZCdxzUMcU5znIFzP36R87ol/v9X5PDN7gYNDbH8p4Bwvh9jelOwWxyY5tt1fgNg+9O1zWx5x7cojrvPIbt2Lz7FtBErytGgpsUV98kREKq4M4F/fssdXlg48CIwrYp2pvnX94oWWy3l4rY2fOud+CLWDc24hXmtCEnB0HvU86JxzIcof8K0PBtoElJfU9YTS27d+1zn3a86Nzrkv8EZEDSVc9yfUcV/gtSAdYGZF6qcZwhW+9QvOudQ89nnDtz4hZ59A5w0SNMD37b1mdgXecwsw2Dm3Yh/nL+xzEK77++g+4tqXt51zv4Uo/zTg6wdzbnTO/Qn4j8vZh9T/s3gsn/NO8q1PzmP71Dzimo6XyFXGu6ciUko0uqaISAXlnPsHSAZvAAy8D2F3ACOBq83sDOfc8kJWOxPv1bWbzKw23ofD+c657cUMt5Nv3d3M1uezXy3fujHeq3yB9gJfhjrIObfSzP7BS+aOAr73bSqp6wnlKN/683z2+Rw4PkR5se+PmfXGez3zKGB/vFcJc2oArMun/oLyx3uPmQ3Zx75Vgdp4r6tmcc69aWZnARfhtcABzHTOPbeP+oryHITj+UsDQiaIhbAsj3L/vfmP7GQup3/xXjFO8hf4BlRp5Pt2pm9AlFDifeuQA7CQPVhTEOfcXjPbANQLPK+IlDwleSIignMuE1iBl9xtwxvg43UzO9q3DTMbi5fw5LTAOdfLV8+rZnYccA1ewnApkGlmS4EZwLO+5LKw/C1pVX3LvoTaZ5Nzbk+Icr+1vvPs7y8owesJxX/e/JKotXmUF/n+mFksXl+scwO278YbjCUjILYYvH564eCPt0AjhpL3Nd0AnOPbngpcXYC6Cv0cEJ7nb7P/d6kY8nrW/D+nf/NooQzcJy6gLLCFum4Bzp/Xtef3R4//QpxXREqYXtcUEZGcnvKt2wJHBpQn4v1FPudSK/Bg59y1eK+E3YfXZ2e3r65hwEozy+uVr/z4/78a45yzAiyvFOEcIacXKKHrKaqQMVK8+9MfL8HbhTe4SGPnXBXn3P7OuWTnXDLZiWde5y8sf7w9Cxjv6jzq6UN24lGd4FcsiyrUNYbj+csIURZpgZ8Daxbgug6IVKAiUjhK8kREJKfA1qKD/F845/rm8cGvW84KnHPLnXPDnXMn4LXWnIX3qlk1YKKZFfav+v/61k0LeVygOmYWn892f6vGxpwbSuB6QvGfN79+b3n1DSzO/Tnftx7lnHvSOfd34EZff7g6Rag3P8X+efrmXxvt+/ZHvOTsZTOrlfdRQNGeg3A8f2XRvwFfR9u1iVRoSvJERCSnZgFf7yhuZc65Pc6598lOJurj9Q3y87/Cll8rkb9/UzczSyhiKHF4IyDmYmYHk51cfZtfJQW4nqLynzdUnzu/rnmUF+f++PtkfZfH9uMI3T+vOPzxnl6Ug32vmL6Gl2TPBtrjzR/XANhXn7yiPAfheP7KHOfcKrITvSL9LIqhIL/3IlJESvJERCoQM6tkZvv6UOUfCCOd3INH7Kv+/FpI0gK+rhzwtX90xfz6Z72NNzR+Et7cdfnFkN8AD3flcf13+dYrCRgco4jXU1Rv+9a9fK1UQcysE3kngMW5Pym+dasQ+8biDbEfbq/41qea2Wn57ZjHz/MevMRuG95UFLvw+kvuBc43s0v3cf5CPQeE7/kri17xrW8zs4Z57WSegvahLIiC/N6LSBEpyRMRqVgaA9+Y2VVm5m/BwcxizKytmb2BN7kywFPOua2FrP9TM3vSzI4PbPEws8PJ/jD5D8GjBPpH8DzMzNqHqtQ5t5nsD+B3mtkLZtY8oP4EM+tiZs/gTfwcyi6gO/CSmdX1HVfTzB4GrvLtMyLHwBVFuZ6imgz8hJcwzjSzzr5zxZjZmcC7ZH8wDlLM+/OJbz3MzM7xT1dgZi3wBpdph5fghI1z7iO86zFgmpkNMbOsgU7MrJaZ9TSz6cDjgceaWTu8ydIBBvhfL3XOfYvXbxJgnG/kyFAK/RyE6fkrqx4C/sB7JXeBmV2Q41lvYmbX4LVs9gzjef2/951D/VFDRIrJlYHJ+rRo0aJFS+kswAHknvh8I94IeIHlE4DYItT/fUAdGXgTQ6cFlO0ETgxx3OcB+2wGVvuWDjn2u4fsSZ0d3uukW3zn8petynFMN1/5arInzM4Mcdy4cF3PPu7RZ4SYDN237TC84fD99W/HS0r8E3TfSj6Tjxfx/tTCG3bfv30PXuuew2vN7eu7dw7oluPYvvnFs4/7UA2YFnDeTLwJzlNzPosBx1QFfvWVvxmizkp4rc8OmEPwhOZFfg7C9fzt437kuV9+z0xBz7GP5+5gvD8w+K8hHW901V0E/yyuKExcvn3yenbiAp67TLznfrVvaVTY50mLFi3Bi1rySoiZrTKzVZGOQ0Qkh3V4IxKOx0tgUvBel9qL9yHvJaCzc+5K51x6EervBwwH5gJrAH+LwC94E6wf4ZybHeK4XsAzeJNJ74c3CERTcvQFc87djzeC4ni8pMc/rP8/wCzgdqBLXsE558YAZ+MllTF4ye1XwKXOuRvDeD1F4pz7CW/kzhfxrikOWA88ARyLl1Dkd3yh749zbgvQAXgW8A+6kga8B3R1RRupdJ+cczudc+cCPfBa9dbhJXH+D/9TgCuBgQGHPQY0xxscaAA5OOcygMvwku8TgFvyOHdhnwP/ccV6/soq501kfiTePZ2Ll2wn4iV7S/Gu90zg9TCecy9wIl7fyrV4r8L6f+81xZdIMZlzeU2nIsVhZjsBnHPhmlNIRESKwMy64X1w/dNpCPgKS8+BiFQkaskTERERERGJIkryREREREREooiSPBERERERkSiiJE9ERERERCSKaOCVEqKBV0REREREJBLUkiciIiIiIhJFlOSJiIiIiIhEESV5IiIiIiIiUURJnoiIiIiISBRRkiciIiIiIhJFYiMdgEhZYGargBrA6giHIiIiIiLRrRawwDl3SUmdQEmeiKdGbGxCrTp1WtaKdCAiFUmV3SlUYyeVK0c6EpGKJYXd7IwDquiXT6S07fh3BztSd2wpyXMoyRPxrK5Tp2Wt8eOXRDoOkQol5fUZtGMRzS9tF+lQRCqUGYtfZ1EDaHfCpZEORaRCWbR2EW8OfJMdP+0o0fOoT56IiIiIiEgUUZInIiIiIiISRZTkiYiIiIiIRBEleSIiIiIiIlFESZ6IiIiIiEgUUZInIiIiIiISRZTkiYiIiIiIRBHNkyciIiISRpnAloQEtleuzO7YWFykAwqhTtfL6RoH1XbVinQoIuVeekw6uyvtJi02DSzS0XiU5ImIiIiESSbwV2IiuxISID4eYmLAysinvgDVqyZQ1aBSJX0UFCkOhyPTZbInYw/xGfGkVE4pE4mefrNFREREwmRLQgK7EhKIrVaN5KQkqlWuTExM2esds23nZnbGQbUatSMdiki5lpmZye603WzduBV2w570PaTFpUU6LCV5IiIiIuGyvXJliI8nOSmJ6gkJkQ5HREpYTEwMCdW83/W9/+ylckblMpHklb0/LYmIiIiUU7tjYyEmhmqVK0c6FBEpRZUTKhNjMcRmlo02NCV5IiIiImHiAMzK5CuaIlJyzAwrC53xfPQvkIiIiIiISDFYGRtgSUmeiIiIiIhIFFGSJyIiIiIiEkWU5ImIiIiIBEhKSKLHKT0iHUaBtT60Na0PbR3pMIplQP8BJCUksebPNZEOJSooyRMRERGRsEtKSCIpISnffVof2lof7EVKgJI8ERERERGRKKIkT0REREREJIooyRMRERGRMmfFrysY0H8Ahx98OPUS69G8aXP6XdGPlStW5tr3t5W/MeKeEZxw3Akc3Phg6iXWo1XzVgy6YRBr/14bsv49e/bw6IOPcuRhR1IvsR5tWrTh/hH3s3v37iLFm5mZycsvvEz347rTqE4jGtZuSPfjuvPS+JfIzMzMtb+/39/mTZsZdMMgWjRrQb3EenQ8qiNvvPpGkWJISUlhyKAhHHbgYSTXTKbDkR14/unncc4F7Td/3nySEpJ46P6HQtYTqo/fpNcmkZSQxKTXJvHF51/Q45QeNN6/MU3qNuGCcy/g119+DVnXrl27GDN6DCccdwKN929MozqNaN+2PXfcegcb/t0Q8pgJL06g0zGdSK6ZTPOmzRl0wyBSUlKKcEcqrrIxJbuIiIiIiM+nH3/K5Rdezt69ezntjNNodlAz1q1dx/v/e5+PP/qYGR/NoM2RbbL2n/HeDCa8OIEux3ehXft2xMfH8/PPP/PqhFf5aOZHzJk/hwYNG2Tt75zjykuuZOb7M2l2YDP6X9efPXv28MbEN/hp+U9Fivnaq65l6uSpNGzUkMv6XoaZ8f7097nt5tv4asFXvPDKC7mOSUlJ4bTupxEXH8fZPc9m9+7d/G/a/7jx2huJiYnhoksvKvD59+7Zy7lnnEtKSgq9zu/Fnj17mPHeDO687U5WrlzJ6DGji3RdOc2aOYuZ78/kpFNPom+/vvz6y6988tEnfLfkO7769itq16mdte+2rds467Sz+HHpjxzS/BAuufwS4uLjWP3Hat549Q3O6nkWdevVDap/+N3Dmf3pbE474zS6n9idL+Z9wcSXJ/LH738w/aPpYbmGikBJnoiIiEgpsKSakQ4hwL5j2Zq2LSxnyqu1CAjZOrNt6zb6XdGPhKoJzPlkDi1atsja9vNPP3Py8Sdz04Cb+Hzh51nlfS7uw4CbBlC5cuWguuZ8Oofzzzmf0Q+P5vEnH88qnzp5KjPfn8mx7Y5l+qzpVKlSBYC7ht1F987dC32NUydPZerkqbRu25oPPvmA/fbbD4ChI4bS45QeTJ08lVNOO4XzLzw/6Lgfl/7IZX0v44lxT1CpUiUArh94PZ2P7czYx8YWKslbv349TZs1ZcGSBVn3wX89Lz3/Euf2PpfjOh9X6GvL6YMZH/DOjHfoekLXrLKRw0YyZvQYXp/4OjcPvjmr/LZBt/Hj0h+5sv+VjB4zmpiY7JcIt2/fHrKFc/GixXy5+EsaN2kMQHp6OmefdjZffP4FSxYv4ehjjy72NVQEel1TRERERErMww88nOeSmpKaa/+33niLlG0p3HnPnUEJHkDLw1py+ZWXs/T7pfzy8y9Z5Q0aNsiV4AF0P6k7LQ5rwZxP5gSVT3ptEgDD7huWleABJNVKYshdQwp9jf7XK4ePGp6V4AFUq1aNEfePAOC1V17LdVzVqlW5/+H7sxI8gBYtW9C+Y3t+/eVXtm/fXqg47r3v3qD7EHg9k16dVKi68tLr/F5BCR5A36v7AvDtN99mlW3csJFpU6eRnJzMqAdHBSV4ANWrVycxMTFX/bfffXtWggcQGxvLJZdfAsCSb5aE5RoqArXkiYiIiEiJ2Zq2Nc9trQ9tzV9r/goqW/T1IgCWL1seshXwt99+A2DFLyuykkDnHFPemsKbr73Jj8t+ZNvWbWRkZGQdEx8fH1THD9//QExMDB06dchVf+fjO+cqW/bDMj6Y8UFQWWJiItcPvD6ovlDHHtflOCpVqsTSH5bm2nbgwQdSo0aNXOUNGzUEIGVbCtWrV8+1PZTY2Fjad2yf5/WEOn9RHHnUkbnK/PFu25bd+vvtkm/JzMykY+eOVKtWLSz1p2xTv7yCqhBJnpmtBprmsflf51xyiGM6AfcAHYAqwG/Ay8BTzrmMnPuLiIiISPFt3eIlhRNfnpjvfjt37sz6eujtQ3l23LMkJyfT/aTu1G9Qn4SEBMBrtcuZSKampJJUK4m4uLhc9ebsIwawbOkyHn7g4aCyxk0aZyV5/vpyJpPgJV+169Rm44aNubaFasnyHwOEfJ0xL7Xr1A5qEfTzX0+oVtOiSKyZO2Z/vIGJtT8ha9CgQa79w1G/5K9CJHk+KcCYEOU7chaY2TnAO8B/wGRgC3AW8ARwHHB+zmNERERE8uO2hqePWzhs27mZnXFQrUbtfe9cyvwtW18s+oIjWh2xz/03btjI8888T8vDWzJr7qxcLV/vTHkn9zkSa7B1y1b27t2bK9ELNeLjxZddzMWXXZx3zPnUl56ezuZNm6leo2AtckW1edNmMjIyciV6/uupkZjdYmgxlhVbKKmpqSFbGAvDn6ytW7euWPVI0VSkPnnbnHMjQixBQw2ZWQ3gBSAD6Oacu9o5NwRoCywEepvZhaUfvoiIiEj0O6bdMQAs/HJhgfZfvWo1mZmZdD+xe64Eb+3fa1m9anWuY9q0bUNmZiZfLfgq17b58+YXOubWbVqTmZnJgvkLcm1bMH8BGRkZtGnbJsSR4ZOens7XC7/OVe6/ntZtsqdEqFnTG3gn1PQSf/z+R1heizz6mKOJiYlh4fyFQa2uUjoqUpJXUL2B/YG3nHPf+Audc//hvb4JcH0kAhMRERGJdpdcfgmJNRN55P8eYcni3ANtZGZmBiViTZo2AeCrBV8Fvc63Y8cObr7h5pCtVf5WuVHDR/Hff/9llW/dspXRDxV+qgH/wCD3DbuPXbt2ZZXv2rWLkfeMBODSKy4tdL2Fdd+99wXN8xd4PRdfnt0S2fzQ5lSvUZ2Z788Meo00LS2NOwbfEZZY6uxfh17n92L9+vUMu2tYrldPd+zYobnvSlBFel2zspldCjQBdgJLgXkh+tf5x839KEQd84BdQCczq+ycK9psmSIiIiISUq3atZg4aSKX9bmMk7ueTNcTutKiZQtiYmL4+6+/Wfz1YrZs2cL6besBqJdcj17n9+Ldt9+lS/sudD+xO6mpqcydPZcqVarQqk0rlv2wLOgcvfv0Zto70/jw/Q/pdHQnzuhxBnv37mX6tOkcecyRrPpjVaFiPv/C8/nw/Q+Z9s40Oh7VkTPPOhMz44MZH/Dn6j8597xzueCiC8J2j0JJTk5mz+49dDq6E6efeXrW9axfv56rr706aPqEuLg4rrvhOh598FG6dujKmWefSXpGOp/N/ozk+snUr18/LDE9+sSj/PzTz0x4YQJfzvuS7id1Jy4+jjWr1zDn0zlMmjop5GA1UnwVKclLBnKOXbvKzK50zn0eUHaob70iZwXOuXQzWwUcDhwI/LyPc1Y1MxeiHit42CIiIiIVS9cTujJ/8XyeeuIp5nw6h4VfLiQ+Pp7k+sl06daFs3ueHbT/U889xQHNDmDa1Gm8+PyL1K5Tm9N7nM7dw+7m8osuz1W/mfHKG68wZvQYJr02iReee4F6yfW4+PKLuf3u20mumWtMvn168dUX6dSlE2+8+gavvPQKAM1bNOeGm2/g6muuLsJdKJy4+DimzZzGqOGjePftd9m8eTMHNDuAQbcN4poB1+Ta/65hd5GQkMCrE15l4ssTqVuvLr3O78Wd99xJhyNzjzpaFDWTajJr7iyeHfcs06ZOY+LLE6lUqRINGzXkkssv4dAWh+67EikScy5XDhJ1zGw48AWwHNiOl6DdCFyDN7hKR+fcD759VwCHAIc4534LUdeXQCegk3Muz5fFzWwnUDXUNiV5ZY+ZLUlOPuqo8eM1/4pIaUp5fQbtWETzS9tFOhSRsPi5Th2oXp2WjRpFOpR8leWBV0TKq79//5vte7azqeqmPPdZtHYRbw58k99/+v1b51yJzexeIVrynHMjcxT9CFxnZjuAwcAI4NwCVudP0AqSHe9yzhV8YhAREREREZFiqugDrzznWx8fUObvARp64hKokWM/ERERERGRMqOiJ3n+iVACW9t+9a2b59zZzGKBZkA68EfJhiYiIiIiIlJ4FT3J6+hbByZsc3zr00LsfzxeP7sFGlkzm5n1NrOnzOwLM0s1M2dmr+/jmEpm1s/M5pnZVjNLM7M/zGyymeVKsH3HXGFmi8xsh5mlmNlnZtajZK5KRERERKR8ivokz8xamlmufnFm1hQY5/s2MCGZCmwCLjSzYwL2rwLc7/v22RIKt7y6B28gm7ZA7lk1czCz/YCP8Sadrw5MBMYCXwLtCd2KOhp4BajvO+51oBUww8xuDMdFiIiIiIhEg4ow8EofYLCZzQP+xBtd8yDgTKAKMBPImvXSOZdqZv3xkr3PzOwtYAtwNt70ClOByaV6BWXfLcDfwG9AV2DuPvZ/Hm8+wuucc8/n3GhmcTm+74Q3QM7vwLHOua2+8keBJcBoM3vfObe6mNchIiIiIlLuRX1LHl7C8T5eYncxcCteIjIfuALo4ZzbE3iAc+493z7zgPOAgcBe37EXuoow70QhOOfmOudWFuS+mNmReD+HyaESPF99e3MUXedbP+BP8Hz7rQaeBioDVxYldhERERGRaBP1LXm+ic4/3+eOuY/7Ejgj/BFVeJf41m+aWSJwFtAY2AzMCTU3IV6rH8BHIbZ9CAzz7TM8zLGKiIiIiJQ7UZ/kSZlzrG/dFO/1y8BZWJ2ZPQvc5JzLAPD1p2wI7HDO/ROivpW+dcjBWnIys7xmO29RkONFJLxqbfmN5BXTgBXQpw/Exe3zGBEREclfRXhdU8qWur7148BnQEu8wVdOwkv6BuC1zPn55yvMa15Cf3nNsEYpIiUuZncaJ382lBprlsOUKfDEE5EOSUREJCooyZPSVsm3/hXo45z7xTm3wzk3G+gNZAK3mll8IestUD9J59zRoRbgl0KeT0SKKXHV98Slp2UXzJ8PCxZELiAREZEooSRPSpt/4JTp/lcy/ZxzPwCr8Fr2WvqK/S11iYS2r5Y+ESmjLDMjd+Fzz0FqaukHIyIiEkWU5Elp+9W33pbHdn8SmADgnNuJN/fefmZWP8T+h/jWK8IWoYiUjlAD8m7bBi+9VPqxiIiIRBEleVLaPvWtj8i5wcwqk520rQ7YNMe3Pi1Efafn2EdEyru5c+GbbyIdhYiI7ENSQhI9TukR6TCKpccpPUhKSIp0GGGnJE9K2zvAOqCPmbXLsW0Y3uuXc51z6wPKn/Oth5pZ1m+hmR0A3ADsBiaUVMAiUkLym1rzmWdg587Si0VEwi4pISkqPzyLlAeaQkG23cthAAAgAElEQVSKzcx6Aj193yb71h3N7BXf15ucc7eB9/qlmfXFm6D+CzN7F+91zPZAZ2ADcG1g/c65BWb2ON5k9EvNbCoQD/QBagEDfROji0i02LQJXnkFbrgh0pGIiIiUO0ryJBzaAlfkKDvQtwD8Cdzm3+Cc+8TXijcMb+qERGA9XovdKOfcupwncM4NNrOlwI3ANXijcH4LPOqcez+8lyMipcH2NSjurFnQuTO0aVM6AYmIiEQJva4pxeacG+Gcs3yWA0Ic84Nzrrdzbn/nXLxzrolz7vpQCV7AMROdc8c656o556o757oqwROJIs2bQ8OGwWXjxsF//0UmHhEpVZ/P/ZzeZ/emWYNmJNdM5phWxzDinhGkpOQeQNvfjyo9PZ3HHnmMo484mnqJ9Tj84MMZPnQ4e/bsCXmOKW9OoWvHrtRPqs8hTQ7h2quu5Z91/xSpX5a/P9q/6//lputv4rADD6N2tdpMem0SAL+t/I0R94zghONO4ODGB1MvsR6tmrdi0A2DWPv32lz1zZ83n6SEJB66/yGW/bCMC869gKbJTWlQqwFnnnwmXy/8OmQc6/9Zzw3X3MAhTQ6hflJ9urTvwpuvvxlUX05bt2xl5LCRtG/bnvpJ9WlSrwnnnH4Ocz4t2hAH/6z7h2uvujYrhm6duvH2W2/n2m/Sa5NISkjKukc5herj99D9D5GUkMT8efP537v/48TOJ9KgVgOaNWjGVZddxbq1oT86bt2ylVHDR9Hx6I40qNWAJvWa0LldZ0bcM4KdIboDFPZZKuvUkiciIpGRs09eXBwMHAh33ZW97d9/4bXXoH//0o9PRErNhBcnMPimwVSrVo1zep1Dnf3r8OW8Lxn72FhmzZzFR3M+IrFm7tmU+l/Rn4ULFnLSKSdRvXp1Ppn1CU8+/iSbNm7i6fFPB+375ONPMnzocGom1eTCSy+kRo0afDbnM07rfho1EmsUKe6tW7dycteTqbZfNXqc04OYmBj2r7s/ADPem8GEFyfQ5fgutGvfjvj4eH7++WdenfAqH838iDnz59CgYYNcdX737Xc8+fiTHNv+WC7vezl///U309+bTs8zejLv63kc0vyQrH03btjIqSecypo/19CpcyfadWjHhn83cNvNt3HCiSeEjHnNn2s469SzWPPnGjoe15ETTz6RXbt2MWvmLHqf3Zsnxj3BFVflfEErb9u2bePUE04lsWYiF192MSkpKbz3zntcc+U1/LPuH2669aZC3tXQXnr+JT784ENOP/N0OnXpxJLFS5g2dRrLly1n3tfzqFy5cta+f67+k7NOPYu/1vxF26PaclX/q8jMzOS3337j2aee5ar+V1GtWrWg+gvzLJUHSvJERKRsMIPDDoMePWDGjOzy99+H447ztomUZ0llZxCSmr4lP9vStu5jj/BY8+ca7hx8J/vttx+ffvEpzQ9tnrVt8M2DeXn8ywwfOpwxT4/JdeyqVatYuGQhSbW8e3vPyHvo0q4Lb73xFvfedy/1kusBsHrVakYNH0XtOrX5bMFnNGrcCADnHP2u6Me7b79bpNh/+vEn+lzch3HPjyM2NvhjdZ+L+zDgpgFByQfAnE/ncP455zP64dE8/uTjuer8+MOPeXr801x82cVZZRNenMCtA2/luaef47Gxj2WV33fvfaz5cw033XoTIx8YmVV+3Y3XcVKXk0LGPKD/AP5a8xcvTnyR8y44L6s8ZVsKPU7twZ2D7+T0M0+nbr26BboHy5ctp2evnrz02kvExHgvCd5y2y1069SN+0fcz9nnns0BzQ4oUF35mf3JbGbPn83hRxyeVdbvin68M+UdZs6Yybm9z80qv+bKa/hrzV8Mu28Ytw65NaiezZs2U22/4AQPCv4slRd6XVNERCIjr9E1L7sM6tUL3u+pp6CcvjIjIvmb8tYU9uzZQ7/r+gUleADDRgyjevXqTJ40md27d+c6dsT9I7I+lANUq1aN8y88n8zMTL779rus8qmTp5Kens4111+TleABmBnDRw2nUqVKRYo9Pj6eUQ+OypXgATRo2CBXggfQ/aTutDisBXM+Cf1qZPuO7YMSPIBLr7iU2NhYvv3m26yyPXv28M6Ud6iRWIPb7rwtaP9WrVtx4SUX5qp72dJlfPnFl5zd8+ygBA8gsWYid91zF//99x/T35ue90XnUKlSJUY8MCIrwQNoekBTrh1wLXv37mXypMkFris/1wy4JijBA7JaHAPvy/fffs+irxbRqk0rBg0elKue2nVqU6VKlVzlBX2Wygu15ImISNlg5q2rVIEbb4Rhw7K3rV0LkyZB374RCU1ESs7S75YCcHy343Ntq5lUk1ZtWrFg/gJW/LqCVq1bBW0/8qgjcx3TsJHXt3fbtm3Z5/jeO0eHTh1y7d+kaRMaNmrImj/XZJWlbEvh2XHP5tr3+huvD3pttEnTJlmvZ+bknGPKW1N487U3+XHZj2zbuo2MjIys7fHx8SGPC3VNcXFx1K1bl21bs69p5YqVpKWl0faotlSvXj3XMR06deDVCa8GlS3+ejEAqampIfvqbdq0CYAVv6wIGVsojRo3oukBTXOVdz6+Mw8/8HDWvS+ugv6sFy/yrrH7Sd2DEs9w1V9eKMkTEZHIyG+evDZt4NRTvRE2/d57Dzp0gBYtSj42ESk1qampAHm+DucvT01JzbUtVD89f6taZkZmrnPklZDVrVs3OMlLSeHhBx7Otd/Fl10cdM78XmkcevtQnh33LMnJyXQ/qTv1G9QnISEB8AYg+WvNXyGPC3VNAJViKwUlif77Ubdu6BhCXeuWLVsAmDt7LnNnz80z9lADk+Qlr/P7743/3hdXfj/rwPviH6inQYPc/R2LWn/gs1ReKMkTEZGyqW9fWLLEmzMPIDMTxoyBsWMhxCtQImXe1tLp41YQ23ZuZmccVKtRO9KhUKOGN+jJhn830PKwlrm2/7v+36D9isLf0rVxw8aQ59iwYUPQ902aNmFrAfokmv8NhBw2btjI8888T8vDWzJr7qxcLW3vTHmnoKHnqXoNr86csQfGkJP/Hj40+iGuveHaXNuLIq/zb/h3Q9A5gayWtfT09Fz7p2zLPYpqUSQmesnaunV5DtheIahPnoiIRMQ+58mrVs0bbTPQunXw6quh9xeRcql129aAN4VATinbUli2dBlVqlSheYvmubYX9hxfLfgq17Y1f64JOaVBcaxetZrMzEy6n9g9V4K39u+1rF61utjnaH5ocxISElj+43K2b9+ea3uoaz223bEALPxyYbHP7/f3X38HtYL6+X+e/nsP2a1loe53uPq9+a9xzqdzyMwsfy1w4aIkT0REyoZQfxE/8kg47bTgshkzYGl4+niISORdcNEFxMXFMf7Z8fzx+x9B2x4Y+QDbU7dzwUUXhBzEpKB69+lNbGws458dz99//Z1V7pzjvnvvC3rdLxyaNG0CeIlWYN07duzg5htuDtmSVVjx8fGc2/tcUlNSGf3Q6KBty5Yu46033sp1zJFHH0nH4zoy438zeH3i6yHrXf7j8pCtgHnJyMhgxNARQQnVn6v/5Plnnic2NpYLLrog+/xHHUlMTAxTJ09l165dWeVbt2xl+NDhBT5nftoe1ZZ2Hdqx7IdljHks94isWzZv4b8KMP+qXtcUEZHIyK9PXqArr4TvvvPmzPN78klvqVq1ZGITkbAZ0H9AnttGjx1Nk6ZN+L9H/48hg4bQrWM3ep7Xk9p1avPlF1+y+OvFND+0OSPuH1GsGJod2Iy77r2LUfeOokv7Lpzb+9ysefK2btnKEa2PYPmy5cU6R6B6yfXodX4v3n37Xbq070L3E7uTmprK3NlzqVKlCq3atGLZD8uKfZ7ho4Yz77N5PPn4kyxZvIR2Hdrx7/p/ee+d9zj51JP5YMYHuQYfeeGVFzjn9HMYeN1Ann/meY4+9mgSExNZt3Ydy39czs/Lf+bjzz7Os/9iToe3OpxvFn9Dt07dOOHEE0hNTWXa1GmkbEth5AMjaXZgs6x9k+snc/6F5zN50mSOb388p5x2Ctu3b+eTWZ/Q6bhOYRukZfyE8fQ4pQej7h3FjPdm0LlLZ5xz/P7778z9dC6LfliUlYhHKyV5IiJSNuTRt4WEBLj5Zhg6NDsx3LABXn7ZG4VTRMq0N19/M89tDz76IFSFftf248CDDmTcmHFMf286abvSaNioIQNvGcjg2wfnORhJYdw65FYaNGzAM08+w6RXJ7Ff9f3oflJ3Rj4wkl5n9crq4xYuTz33FAc0O4BpU6fx4vMvUrtObU7vcTp3D7ubyy+6PCznqFuvLrPmzmLU8FF8MusTlixewsHND2b02NFUrVqVD2Z8kOt10YaNGjJ3wVzGPzueGe/NYOpbU8nIyKBuvboc2vJQrrn+Gg47ouDzktasWZO333ub4UOHM+m1SWxP3c6hLQ/lxptv5PwLz8+1/9hnxrJ/3f15d8q7vPj8izRq3IhrBlzDTbfcxLR3phX7noA3hcPnCz9n7ONjmTljJi889wKVq1SmSdMm3HDzDdTZv05YzlOWmSvoX1KlUMxsJ4BzLvdsi1LmmNmS5OSjjho/fkmkQxGpMOp89wkdh5+SXdCmDYwalfcBL70E//tfcNm998Ixx5RMgCJF8HOdOlC9Oi0bNdr3zhFUlgZeibTU1FQObXoorVq34uPPP450OGEzavgoHn/kcaZOn8qJJ58Y6XAqhL9//5vte7azqeqmPPdZtHYRbw58k99/+v1b59zRJRWL+uSJiEj5cOmlkPOD87hxEGLAARGRnDZt3MTevXuDytLT0xl25zD+++8/zjz7zAhFVjz/rPsnV9nyH5cz/pnxJNVK4rgux0UgKok0va4pIiIRsc/RNXOqXBkGDYLbb/emUwDYsgXGj4fBg8MfoIhElenvTefBUQ/S9YSuNGzUkG1bt7Fg/gJ+W/kbrdq04poB10Q6xCLpflx3mh3UjJaHt6Rq1ar88dsffPzRx2RmZvLsk89SpUqVSIcoEaAkT0REyoa8+uQFat4ceveGKVOyyz7/HDp2hE6dSi42ESn3jjn2GDp07MDC+QuzJgVvekBTBt8xmJsH35w1UXl507dfXz6Y8QHvTHmHHdt3kFgzke4nd2fgoIF0Pr5zpMOTCFGSJyIikVHUPuF9+sDixbBqVXbZM8/AYYdBzZrhiU1Eok7rtq15bfJrkQ4j7O4Yegd3DL0j0mFIGaM+eSIiUjYUpCUPIC7Oe20zNuDvlKmp8PTTRU8cRUREooiSPBERiYziJGTNmsGFFwaXff01fPJJ8WISERGJAkryRESkfDrvPK+PXqAXXoB16yITj4iIVFhlbVo6JXkiIhIRhR5dM6dKleDWWyFw5Ljdu+HxxyE9vXh1ixSRAThHpn8EWBGpEJxzuOL+vxZGSvJERKRsKGifvEANGkC/fsFlK1YEj74pUooqp6dDZiY7d++OdCgiUop2p+0m02WSHlM2/sioJE9ERCIjXK+2nHwydOgQXDZlCvzyS3jqFymE6rt3w549rN+6le1paWRmZpa517hEJDycr9U+bWcaWzduZU/GHnZXKht/4NEUCiIiUjYUpSXPf9yNN8Kvv8LWrV5ZZqb32uaYMVC1avhiFNmHWmlp7IyPZxfw9969EBNT9Ge7BGVkpJNhsHVjWqRDESnXHI5Ml8mejD2kkUZabNn4nVKSJyIikRHO1o0aNeCmm2DkyOyy9eu9gVhuvjl85xHZhxigcUoKW/bsYXvlyuyOjS1DvXSybd+1hZ1xUK16rUiHIlLupceks7vSbi/BKyN/01GSJyIiZUNxWzuOPhrOPBM++CC7bPZsOPZY6NSpeHWLFEIMUCctjTppZeMv+qHMWPw6ixpAuxMujXQoIlIC1CdPREQipATaN/r2hcaNg8uefho2bw7/uURERMooJXkiIhI9Klf2plWIDXhRZft2GDvW66cnIiJSASjJExGRiLCSGnHwoIPgkkuCy77/HmbMKJnziYiIlDFK8kREpGwI5wiEPXvCEUcEl02cCL//Hr5ziIiIlFFFGnjFzF4Ow7nfc85ND0M9IiJSHpXk3GGVKsEtt3gjbu7c6ZWlp8Po0d7UCgkJJXduERGRCCvq6Jp9i3leB6wGlOSJiIgn3HOJ7b8/3HADPPJIdtnatTB+vKZVEBGRqFacKRTGAGOLcJwBfxTjvCIiEg1KsiXPr3Nnrz/exx9nl82eDW3bQteuJX9+ERGRCChOkrfNOfdnUQ60cP+1VkREJC/9+8PPP8Nff2WXPfMMNG8O9etHLi4REZESUtSBV4YAH+9zr5I7XkREyjkriXnyQqlcGYYMgbi47LK0NK9/3t69pRODiIhIKSpSkuece8w591VRT1rc40VEJAqV5FseBxwAV18dXLZyJbz+esmdU0REJEI0hYKIiERGafTJC3T66dChQ3DZtGnw7belG4eIiEgJK7Ekz8y6mdkNvqVbSZ1HRESiREn31zaDgQOhTp3g8ieegK1bS/bcIiIipSjsSZ6ZNTCzhcBs4CnfMtvMFpiZeriLiIintFvyAKpXh8GDISbgv7+UFBgzBjIzSz8eERGRElASLXnPAo2AK4DDgaOB+4BjgXElcD4REZGCO/xw6NMnuOy777xXN0VERKJAkadQMLP6zrl/Qmw6BejjnAuc6Pw7M2sM9Amxv4iIVEClNrpmKBdcAEuXwvLl2WWvvQYtW8Jhh0UuLhERkTAoTkvecjPrG6J8L1A9RHl13zYREZHcSnMO1UqVvNc2qwf8d5WZCY8+6r2+KSIiUo4VJ8l7FhhvZh+aWaOA8unAU2Z2l5mdZmbnmNmLQG/gf8UJVkREokgk+uQFqlMHBg0KLtu8GR5/XP3zRESkXCtykuecGwq0B5LxWvWu8226EZgHPAB8AEwDrgLeA24uVrQiIhK9SrMlz+/YY6FXr+Cy776DqVNLPxYREZEwKdbAK86574BjgNHAGDObA9RyzvUEDgV6+pZDnHPnOedSixuwiIhEiUi35PldemnufniTJnl99kRERMqhYo+u6ZzLcM6NwhtFsxqw1MwGOedWOudmOOemO+d+L3akIiIiJSE2FoYMgRo1sssyM2H0aM2fJyIi5VLYplBwzi0HOgIjgQfM7EszOzRc9YuISLQpIy15ALVrewOxBL4yum2bl+hlZEQuLhERkSIodpJnZseY2XlmdoxzLtM59yjQFsgAvjezO82sJObjExGRaBKJPnmBjjzSm1oh0LJl8NZbkYlHRESkiIqcfJnZ/ma2APgaeBv42swWmlld36uaxwO3A3f7trUKT8giIhINrKz0yQt04YXQKsd/V1OmwLffRiYeERGRIihOC9vjwLF4r2eeAYzA65f3uH8H59xTQGtgG/CNmY0oxvlERCSaRbolD7z58267DZKSssuc86ZV2LQpcnGJiIgUQnGSvJOB15xz9znnPvINvvIGcFLgTs651c65k/GmVripGOcTEZFoUhZb8sBL8G67DWIC/otMTYVHHoG9eyMXl4iISAEVJ8kzYFeOsp2+8lyccy8ARxTjfCIiEs3KQkueX6tWcPHFwWW//AIvvxyZeERERAqhOEnebKCvmV1iZs3N7CLgCmBOXgc459YV43wiIhJNympLnl/v3nDUUcFlH3wAc+dGJh4REZECKk6SdwvwM/Cab/0G8KuvXEREpHyLiYFbb4W6dYPLn34aVq2KTEwiIiIFUOQkzzn3L9AO6ABciDdHXjvn3PowxSYiIlHMytI8eXmpUQPuugvi47PL9uyBBx+EHTsiF5eIiEg+ijV/nfMscs697Zz72jmXGa7ARESkgilLffICHXQQXH99cNn69d6Im5n6b09ERMoeTVIuIiKRUdb75AU68UQ47bTgsm++gcmTIxOPiIhIPoqU5JnZM2Z2RlFPWtzjRUQkCpXVljy//v2hefPgsrfe8pI9ERGRMqSoLXnXAccU47zFPV5ERMq78tSSBxAXB3feCYmJ2WXOwWOPwT//RC4uERGRHGKLcewBZnZ82CIREREp6+rUgdtvh2HDsvvj7dwJDz3kTZZeuXJk4xMREaF4Sd4VvqUoytmfb0VEJNzKxeiaobRqBVdcARMmZJetWgXjxnlTLpT1105FRCTqFTXJGxmGc38ehjpERCRalKfkqGdPWLECvvwyu+zzz+HAA+HccyMXl4iICEVM8pxz4UjyRESkIitvffICmcHAgbBmDfz1V3b5xInQtCkcdVTkYhMRkQpPUyiIiEjZUJ5a8gCqVoWhQ6FateyyzEx49FFYty5ycYmISIWnJE9ERCKjPLfk+TVoAEOGQEzAf6c7d8IDD8CuXZGLS0REKjQleSIiIsVx1FHeQCyB/vrLm1rBPwKniIhIKVKSJyIiERIFLXl+PXtC167BZYsXw6RJkYlHREQqNCV5IiJSNpS3PnmBzODGG+Hgg4PLp0yB+fMjE5OIiFRYSvJERCQiLBr65AWqXBnuvhtq1gwuHzsW/vgjMjGJiEiFpCRPRETKhvLckudXpw7ceSfEBsxQtHs3/N//QUpK5OISEZEKJSxJnpmNNbPDwlGXiIhUENHWkud32GFw3XXBZRs2wEMPwd69kYlJREQqlHC15A0ElpnZPDO7xMziw1SviIhI+XPKKXDmmcFly5fDM89Eb3IrIiJlRriSvAuA2cBxwKvAOjMbbWaHhql+ERGJNtGe7Fx9NbRqFVw2eza8+25k4hERkQojLEmec26qc+4U4CDgEWAPcCvwk5nNMbMLzCwuHOcSEZEoFQ198gLFxsIdd0BycnD5q6/CV19FJiYREakQwjrwinNutXPuLqAJ2a17XYE3gb/N7CEzOyic55TIM7PeZvaUmX1hZqlm5szs9UIc/5LvGGdmB+exTyUzG2RmS80szcy2mNlMM+sUvisRkdJk0TRPXl5q1IB774Vq1bLLnPMmSv/998jFJSIiUa1ERtd0zqUHtO51BNYB+wO3A7+a2ftmdnRJnFsi4h7gRqAtsLYwB5rZWcBVwI589jHgLeAJIB4YB0wDjgfmmdk5RQtbRMqUaGvJ82vUyGvRiwn4L3f3brj/fti8OXJxiYhI1CqxKRTMrKuZTQI+BxoCG4ExwHzgDOArM+tTUueXUnUL0ByoAVxf0IPMbH/gBWAysCSfXS8EegMLgLbOuSHOuauBE4AM4AUzq17E2EUkUqK9T16gtm3h2muDyzZvhgce8BI+ERGRMAprkmdmtczsFjP7GZiD9+H8G+BSoJFz7lbnXDegA/AvMCKc55fIcM7Ndc6tdK7Qn9jG+9Y37GM/f+J4j3Puv4DzLsZLEPfHSwJFpDyL1pY8v9NPh7PPDi777Td44gnIzIxMTCIiEpXCNU9eZzN7DfgbeAyv5e55oI1zrotzbpJzLmtyIOfcImAC3kAtUgGZWV+gJ3Cdcy7P95XMrDLQCdgFfBFilw996+7hjlFESlhFasnzu/JKOOaY4LIFC+CNNyITj4iIRKXYMNUzz7deDjwLvOqcy7OPlc9aCtl/S6KDmTUFxgKvO+fe28fuBwOVgD+cc+khtq/0rZsX8Nx5vRbaoiDHi4gUS6VKcNttXh+9P//MLn/7bWjYELrr71UiIlJ84XpdczLQ1TnXyjn3TAESPJxzzznnmoXp/FJOmFkMMBFvoJWbCnBIom+dksd2f3nNYoYmIqWsQoyuGUrVqjBsGCQmBpePGwdLl0YmJhERiSrhmifvIudcqFfpRHK6BW9ajf7Oua1hqM/fiadAnxadc0eHWoBfwhCLiBRHtPfJC1S3LgwdCnEBU8imp8ODD8KaNZGLS0REokK4+uTtb2bH5zXCoZnV8G2vE47zSflkZocADwATnHMzC3iYv6UuMY/tNXLsJyLlRUXskxeoRQu4+ebgsp07YeRI2LIlMjGJiEhUCNfrmvcA7wN5DQ+WAcwA7grT+aR8OhyoDFwZMPm5MzOH17oHsNJX1tP3/W94z8+BZhaqD+khvvWKEo1cREpeRWrJ8zv+eLjiiuCyjRvhvvsgLS0yMYmISLkXriTvZOBj59zOUBt95R8Dp4bpfFI+rQZeymNZ79vnbd/3qwGcc7vx5serCnQJUefpvvWcEopZREpKRW/J8+vVC047Lbjsjz/g0UchIyMyMYmISLkWrtE1G+O11OXnD+CUMJ1PyiHn3PdAv1DbzOwzIBm42zn3W47Nz+IlePeb2Yn+ufLM7FigD7AReKek4hYRKVFm3kTpmzbBN99kl3/zDTz3HAwYUDFbOUVEpMjCleQ5IH4f+8TjDYUvUcb3aqX/9cpk37qjmb3i+3qTc+62YpziLaAX3oTn35nZDKA2XoJXCW8Ql9Ri1C8iEaGWvCyVKsGQIXD33fD779nls2ZBvXrQu3fkYhMRkXInXK9r/ko+r2Kamfm252yhkejQFrjCt/ifgwMDyor16cQ554CLgFuBdGAgXtI3DzjeOfe/4tQvImVERW+tSkiAe+/1Rt4M9Oqr8PnnkYlJRETKpXAleVOBFmY2zswSAjf4vh8HHIo3n55EGefcCOec5bMcUIA6uvn2DfmHAOdcunPuCd9cjAnOuSTn3BnOuQVhvyARKRWmPnm5JSV5iV61asHlY8fCjz9GJiYRESl3wpXkPQksBa7HGx1xkpk9amaTgJW+8qXAmDCdT0REok1Fb8nza9LEe20zNqBHRXo6PPAArF4dsbBERKT8CNdk6GlAN7yWumTgQmCwb50MTAJO8O0nIiKi0TXz06pV6Dn0RoyADRsiEpKIiJQf4WrJwzm3zTl3MVAf6AFc6lsnO+cudc5tC9e5REREol7XrnDZZcFlW7bA8OGQqrGmREQkb2FL8vyccxudczOdc5N8603hPoeIiEQDteTtU+/ecOaZwWVr13qTpf/3X2RiEhGRMi/sSZ6IiEiRqE9ebmbQrx907hxcvmIFPPSQ11dPREQkh3DNk4eZ1QKuAtoBSYSeE885504M17McJtQAACAASURBVDlFRKT80uiaBVSpEtxyi/eK5tKl2eXffgtPPgmDBkGM/mYrIiLZwpLkmVkL4DNgfyC/P8Xqf3QREQlNLXl5i4vzRtwcOjR4svTPPvOmXbjyyoiFJiIiZU+4/vQ3GqgLPIw3CXaccy4mxBKqdU9ERCoiteQVTtWq3hx6ycnB5dOmeYuIiIhPuJK8LsAHzrm7nXOrnXMZYao3rMzsRDObZmbrzWy3ma0zs1lmdkaIfTuZ2Uwz22Jmu8xsqZkNMjMlqiIiJUEtefuWlAQjR0LNmsHlEybA3LmRiUlERMqccCV5BvwUprpKhJk9AnwKHANMBx4DPgDq4M3xF7jvOcA84HhgGvA0EA88AbxVakGLiEQzteQVTf363jQKCQnB5WPHwtdfRyYmEREpU8KV5C0BDg1TXWFnZv2BIcBE4CDn3DW+Vsf+zrmjgaEB+9YAXgAygG7Ouaudc0OAtsBCoLeZXVj6VyEiIuJz0EFeH73YgK71mZnwyCPwww+Ri0tERMqEcCV5/8/encdHVZ1/HP88hAQIS0AQEFm1LsVdcUNFxBbXKrVarUulblXrbtWCqIgbgloR97pXAa34o1WpK4IKKnVB3EXZBEFECPuSkPP748yY2UKSyc3cmcn3/Xrd12TOvTP3DJMb5pnnnOcMA440s74BPV9gzKwJcBMwHzjHObcx8RjnXFnM3ePxBWTGOefejzlmPTAkcve8+uuxiEjDYKrFVTe77QaXXx5fWbOsDG66Cb76Krx+iYhI6IJaQqEL8G/gFTMbi8/slaY60Dn3REDnrKlf44O2O4EKMzsK2BlYD0x3zr2TcHy/yO1LKZ7rTWAt0NvMmjjnNlRz7mIzS/oU45zTxBMRkUSak1d7BxwAa9bA3XdXtq1f7+ft3XwzdO8eWtdERCQ8QQV5j+GXRzDgtMiWGNxYpC3TQd7ekdv1wEf4AK+yU2ZvAsc7536MNEWHnX6d+ETOuXIzmwPshK8i+kW99FhEpCHQnLxg9O8Pa9fCI49Utq1e7StxDh8OnTqF1zcREQlFUEFeNi/Q0z5yewW+OMxBwAygB37ph/7Av6gsvlISuV1RxfNF21tXsT/WWudc81r2V0SkYVImL30DBviM3tNPV7aVllYGeu3ahdc3ERHJuECCPOfc40E8Tz2JLnlQDhzjnJsbuf+JmQ3AZ+wONrP9UwzdTCX6KURfQYuI1IUyecE6+WSf0Xv++cq2JUt8oHfLLVBSUvVjRUQkrwRVeCWbLY/cfhQT4AHgnFsHvBy5u0/kNpqpq+p/w1YJx4mIiITPDM48Ew49NL59wQK/5MKaNeH0S0REMi7QIM/MtjSzc81slJk9lNC+j5k129zj60m0xFjKQjBUBoHRvkWP3z7xQDNrjB/mWQ7MDqqDIiINkzJ5gWvUCC64APbfP7599mwYNgzWrQunXyIiklGBBXlmdiYwF79w+IXEz9PrgF9j7uSgzlcLr+M/SfQ0s1SvN1qIZU7kdlLk9vAUx/YBioFpNaisKSIitaE5ecEoKIC//hV23z2+/Ysv4MYbYYP++xIRyXeBBHlm9mvgQfz8tt8C98Xud859CnwGDAjifLXhnJsHPA90BS6O3Wdm/YHD8Fm+6JIJzwJLgZPMrFfMsU2BGyN3416fiIjUnmlOXv0pLPSLpe+4Y3z7J5/4dfQ2Ji0ZKyIieSSoTN5VwCLgYOfcf4AlKY6ZCfQM6Hy19RfgO+AOM3vNzEaa2bPARGATcJZzbgWAc24lcDa+YMtkM3vIzEbgK3Lujw8Cn051EhERqQNl8oLVtKkvuvKLX8S3z5jhK26WlYXTLxERqXdBBXm9gBciAVJVFgAdAzpfrTjnFgB7AXcD2+Ezen3xGb4DnHPjE46fAByMX/z8d/jhp2XAZcBJzmXP189mtimA7dqwX4eINEDZ86c0f7Vo4RdGT1wU/f33YeRIKC8PpVsiIlK/glonrwiormxXa3zWLBSRxc4vjGw1OX4qcGS9dioYBszDz4dM57F9Au2NiIhkl5Yt4YYb/PDN776rbH/3XbjjDrj8cj+PT0RE8kZQQd5cfKZsc/alsnKlBOtR59ywdB5oZhVBd0ZEpGaUycuYkhJfdGXwYFi4sLL97behcWO4+GIFeiIieSSo4Zr/Bg4ysxNS7TSzPwG7AuNT7RcREdGcvHrWpo0P9DomzJyYPBnuuQcq9J2fiEi+CCrIGwHMB8aa2dP4AiWY2QWR+w8Cs4DRAZ1PKm0JjAzx8SIiaVF1zRC0beura7ZvH9/+2mtw//0K9ERE8kQgQZ5zbjm+UMnbwAlAf/x8r7si96cBhzrnqpu3J7XknPvJOZf26rZ1fbyISGCUycuMLbf0Gb127eLbX3oJ7rtPgZ6ISB4Iak4ezrn5QF8z2xWfyWsLrADedc59ENR5REQkTyiTF56OHSvn6C1bVtn+8sv+fTn/fGgU1GAfERHJtMCCvCjn3Ez8mngiIiKSrTp18lU3r74aSksr2195xWfzLrhAgZ6ISI7SX+88ZGYHm9kLZrbEzMqqWBtPiyOJSLiUyQtfly5w882wxRbx7a+9BnfdBZtCW/lIRETqIK1MXmTxbAfc45xbVovFtJ1z7oZ0zik1Y2ZHAROAAnwxnK8ABXQikv00Jy8cnTv7YixXXx0/dHPSJB+IX3SRllcQEckx6Q7XHIoP8p4GlkXu14QDFOTVr6FAGXCUc+6VkPsiIlIl0zp52WPrrX1G7+qr4aefKtvfeMMP3bzkEgV6IiI5JN0g75DI7fyE+xK+nYFxCvBEJOcokxeuTp18Rm/IEFi6tLJ9yhQf6F12mQI9EZEckVaQ55ybsrn7EqrV+OyqiEh205y87NOpU2VG78cfK9vfessHepdfDo0Dr9kmIiIBU+GV/PM6kcXoRURyijJ52aFjRx/oJS6YPnUqjBgBZWXh9EtERGoskCDPzA41s0fMrFMV+ztF9vcN4nyyWVcB25rZEDN9YhKRLKZMXvbq0MEHeh06xLe/+65fX2/DhnD6JSIiNRLUmIsLgR2dc9+n2umc+97M9gdKgMkBnVNSuw74DLgeOMPMZgClKY5zzrkzM9ozERHJHe3bVw7dXLy4sv2jj2DoULjmGiguDq17IiJStaCCvD2B16o55m2gf0Dnk6oNjPm5e2RLxQEK8kQkRMrkZb0tt/SB3jXXwMKFle2ffebbhg6Fli1D656IiKQW1Jy89kDKLF6MHyLHSf3qUcNtm7A6KCKSkkaYZ6d27eCWW6BHj/j2WbNg8GBYvjycfomISJWCCvJWAF2qOaYLsCag80nVugFtnHPzqtvC7qiINGymOXm5o3Vrv7zC9tvHt8+bB4MGxVfiFBGR0AUV5E0HBphZx1Q7IwVZBkSOk/r1BnBO2J0QEak1ZfKyW4sWMGwY7LJLfPv33/tA7/vqBvSIiEimBBXkjQZaAm+Z2TFm1gTAzJqY2bHAm0AL4K6AzidVWwqsC7sTIiLVUiYv9xQXw7XXwl57xbcvWeKHbs6fH06/REQkTiBBnnPuFeAGYFvg/4A1ZvYjfnjmc/j5Xzc4514K4nyyWZOB3mF3QkRE8lSTJj6g653wX82yZT6jN2tWOP0SEZGfBbYYunPuOuBwYCKwDL9cwjLgReAw59zQoM4lmzUE2MHMbjCzwrA7IyJSNWXyclZhIVxxBfTrF9++ahUMGQIffxxOv0REBAhuCQXg54zeK0E+p9TaIOBTYDBwppl9DCwm+dOU1skTkeyiOXm5paAALroImjaFiRMr29etg+uvh8sugwMPDK9/IiINWKBBnmSFgTE/d4xsqWidPBEJlapr5oFGjeDPf4ZmzWD8+Mr28nIYORJWroQjjwyvfyIiDZSCvPzTo/pDRESykDJ5uckMTj8dSkrgkUcq252D++/3gd6JJ+r9FRHJoLSCPDOrACqAns65ryP3a/KVrHPOKbCsR1r/TkRyhjJ5+WXAAGjVCu66CyoqKtvHjIHSUjjnHJ/5ExGRepduwPUmPqhbm3BfREREGqp+/aBlS7j1Vti4sbJ94kRflOWSS3zRFhERqVdpBXnOub6buy/hM7OtgEOBrYEmKQ5xzrkbMtsrEZFY+m4wL+29t180/YYbYM2ayva33vKB3qBBfg6fiIjUm3SHaz4HjHPOPRO53weY65zTKqhZwMyuB/5G/PtrVH6iiv6sIE9EsofmbOWPnj1h+HC47jq/fl7UjBl+iYVrroHWrcPrn4hInkt3cPwAYMeY+28QX9VRQmJmpwDXAG8Bx+MDuseBk4F/4OdSjgP6VfUcIiKZoOqaea5bNz9ss1On+PZZs+DKK+H778Ppl4hIA5BukFcKtIq5r69fs8d5wALgcOfc/0Xa5jrnxjnnzgWOBn5P/PsnIhI+ZfLyT4cOPqO37bbx7YsX+8XUv/wynH6JiOS5dIO8L4A/mNmJkaGaAN3NrE91W0D9lqrtAkx0zpXHtBVEf3DOvQy8DFyR6Y6JiMRRJq9haN0abroJdtstvn3VKj908513wumXiEgeS7e65vXABGBMTNvpka06BdUfInVQCPwUc38dUJJwzKfAuRnrkYiINGzFxXDttXD33fDGG5XtGzf6TN/ZZ8PRR4fXPxGRPJNudc1XzOyXwK/w1RuHAlMim4RrEbBVzP35wK4Jx2wNlCMiEiZl8hqWwkK/hEL79vD005XtzsGDD8KSJTBwoNbSExEJQNoLk0cW3X4YwMyGApOdc8MC6pek7yP8kM2oScA5ZnYa8BzQF/gdMDXzXRMR2QzNyct/ZnDKKbDllnDvvfGLpk+YAEuX+kCwqCi8PoqI5IG0vi4zszvMrH9M05/wwzclfC8AO5lZj8j94cAK4DFgJfAffKGcIaH0TkTkZ8rkNVj9+/tlFJo2jW9/+20/rHPVqnD6JSKSJ9IdE3EJsF/M/UfwyypIyJxzjznnip1zcyL3vwP2Bu4DXgEeBPZ2zr0bYjdFRJIpk9ew7LUX3Hxz8np5n3+uJRZEROoo3SBvNVAcc1//M2cx59wc59wFzrkjnHPnOec+CbtPIiJaJ0/4xS9g5Ejo3Dm+feFCv8TCp5+G0y8RkRyXbpD3DXCcme1rZl0jba3NrGt1W0D9FhGRfKNMXsPUoYNfNL1nz/j2Vav80M3XXw+nXyIiOSzdwisjgSeBaTFtF0e2zXF1OKfUgpm1AH4L7IFfQmEFvijL/znnVofZNxERQNU1pVLLljBsGIweDVNiCnWXl8OoUT6zd+qpqrwpIlJD6S6hMNbM5gBH4cvxDwRmAjOC65qky8xOAO4HWhM/lNYBd5rZn51zz4bSORERkVSKiuCyy2DrrWHMmPh9zz7r5+hdeik0aRJO/0REckhdllB4F3gXwMwG4jNEWkIhZGb2a2AsUAE8AUwGFgMdgUOAk4GxZlbqnHstrH6KiKi6piQxg5NOgk6dfAavrKxy37Rpfi29IUNgiy3C66OISA4IatyDllDIHtcCG4D9nHN/cs497px7OXI7EOgNlEWOExHJHpqTJ1F9+sBNN0FJSXz7N9/AX/8Ks2eH0y8RkRwRSJAXCSBmBvFcUmd7AE875z5MtdM59z7wDLBnRnslIpJA1TVls3bcEW6/Hbp1i29fuhT+9jd4VysBiYhUJbAZzGbWyMwuNLN3zWyFmZXH7NvDzO41s+2DOp9UaQOwqJpjvo8cJyKSPZTJk0Tt2/vKm3vtFd++fr1fY2/cOKioCKdvIiJZLJAgz8yKgFeBO4FtgVXEF/yYA5wBnBLE+WSz3gIOrOaYA4A3M9AXEZGqKZMnNVFc7Ofh/eY3yfvGjIERI2Ddusz3S0QkiwWVybsCX9TjeqAD8FDsTudcKT6oOCyg80nVrgJ2MbPhZtY8doeZNTezEcDOwN9C6Z2IiEhtFRTA2WfDuef6n2NNmwZXXgmLF4fTNxGRLBTUmnWnAFOj1TXNLNXXs3OAFF/DSV2Y2SMpmmfiA+9zzOxD4Ad88L0nfs28N4ErgTMz1U8RkWTK5EktHXkkdOnih3CuXFnZPm8eXH45XHUV7LpreP0TEckSQQV5PYAXqzlmGaCax8EbuJl9rYF+KdoPBvqgIE9Esonm5ElN7LKLL8hy880wZ05l+6pVcO21cNZZcNRR+n0SkQYtqCBvHT6g2JyuQGlA55NKPcLugIhIOlRdU9LWoYPP5o0aBVOnVrZXVMCDD/rg79xzobAwvD6KiIQoqDl5M4D+kQIsScysBD8fb3pA55MI59y8dLeg+mBmx5vZaDN7y8xWmpkzsyerOHY7M7vKzCaZ2XdmttHMfjCzf5vZIdWc53Qzm25mqyMVXCeb2dFBvQ4RCZkyL1IbTZv6uXinnpq879VX4eqr4aefMt8vEZEsEFSQ9w+gC/CUmbWK3WFmrYHHgDbA/QGdT7LLEOACYHdgYTXH3gAMx88RnAjcDkwFjgImmdlFqR5kZrfhf4+2wv++PQnsAjxvZhfU/SWISMYpkyd1ZQa//70P6Jo1i9/35Zdw2WXw2Wfh9E1EJERBLYY+FngU+B3wI3AegJm9j1+z7VjgXufcxCDOJ1nnUmB7oBWR934zXgL2dM7t5Jz7s3NukHPuOOBQoAwYaWZbxT7AzHoDlwPfArs65y51zv0F2As/1/M2M+se5AsSEZEcsu++MHIkbLVVfPvy5T4A/Pe/9aWCiDQogS2G7pw7E78W3ufAlvh18vYEvgHOdM5dGNS5ZPPMrLOZ3W5mr5vZV2Y2O8X2bVDnc8694Zyb5Vz1/4M65x5zzn2Uon0KMBkoAnon7D43cnuTc255zGPmAvcATYA/pdd7EQmPPnRLgLp29QVZ9tgjvr2iAh5+GG67TevpiUiDEViQBz9/gN8DaAF0Blo653Zxzj0a5HmkambWF/gan107CCjGB9yJW6DvfUDKIrflCe3RCqEvpXjMfxOOEZFcpTl5UlctWvgKmyeemLzvrbfgiitgYXWzCkREcl9Q1TXjOOfW4StuSuaNAAqAPwJjnHMVIfenRsysG37I5lr8On7R9ubA1sBq59yiFA+dFbndvobn+aCKXTvWvLciEggNn5P6UFAAp5wC220Hf/87rFlTuW/+fD9P79JLYb/9wuujiEg9y8ZsjtTNLsBY59yTORTgNQGewg+7HBo7JBO/eDvAiioeHm2vbgkPEcl2yuRJkPbZxw/f7NYtvn3dOr/G3uOPw6ZN4fRNRKSeKcjLP8vxxUhygpkVAP8EDgCeBm5L86lqlBJwzu2VagO+TPO8IpImrZMn9a5TJ1+Q5eCDk/eNHw/XXeeLs4iI5BkFefnnBSDF/2bZJxLgPQmcADwDnJqieEs0U1dCatVl+kQkVyiTJ/WhaVM/RPOcc/xQzlgzZ8Ill/hbEZE8oiAv/wwGSszsnsh8tqxkZo2BscBJwBjgZOdcYsEVnHNr8GvvtUhcWiFiu8jt1/XVVxGpJ8rkSaaYwdFHw003wRZbxO9bvtwXaxk3TsM3RSRvKMjLM865pcDh+OBpsZl9YGaTUmyvh9VHMysCnsVn8J4ATnPObe5/1kmR28NT7Dsi4RgREZHUevb0xVh23jm+vaICxoyBoUOhtDSUromIBCmtIM/MnjOz38fc72NmXYPrlqTLzHYCpgFtgObAHkDfKraMixRZ+T/gWOBh4E81KBBzf+T2ajNrE/Nc3YG/ABsALdMhknOUyZMQtGkDN9wAv/998hDhjz/2wzc/+SScvomIBCTdJRQGADNi7r8BXA8Mq3OPpK7uANoC1wKPA99XkyWrMzMbgP+dAOgYud3fzB6L/LzUOffXyM/3A0cCS/HDMK+15Hk4k51zk6N3nHPTzOwO4DJgppk9i180/URgC+DCyMLoIpLLNCdPMqWgAE49FXbaCe64A1bETOtetgyuuQb+8Ac44QRopEFPIpJ70g3ySoFWMff1P3P22B94zjl3YwbPuTtwekLbNpENYB4QDfJ6RG7b4QPRqkyOveOcu9zMZgIXAOcAFcCHwEjn3Atp91xEQqPqmhK6PfaAO++E226Dzz6rbK+ogKee8m2XXQattUqPiOSWdIO8L4A/mNn/gOgC1d3NrE91D3TOvVndMVInG4G5mTyhc24oMLSGx/atw3kex2cnRSQfKZMnYWjbFm68EcaOhWeeid83Y4YfvnnppbDbbuH0T0QkDekGedcDE/BVEaNOJzmbk0pB9YdIHUwG9gm7EyIi1VImT7JFdPhmz55++ObKlZX7li3z1TePOw5OOQUap/vRSUQkc9L6S+Wce8XMfgn8Ctgan8WZEtkkXFcC75nZ34BbU6w7JyIiIqnsuSeMGuUXUP/888p25/zi6TNnwuWX+0XWRUSyWNpfRznn5uGrI2JmQ/HFMlR4JXxDgE+Bm4CzzWwGqRcKd865MzPaMxGROPoOSrJQ27Z+Pb0xY+DZZ+MzzrNm+aGbf/4zHHKIhhiLSNZKK8iLVDp8yTn3SqTpT8BHgfVK6mJgzM89qCx0ksgBCvJEJHvoA7Nki4ICOO00Pw/v73+Hn36q3LdunS/W8tFHcO650Lx5eP0UEalCunWBLwH2i7n/CJUl9CVcPWq4bVPVE4iIZIKqa0rW23VXP3xzv/2S902ZAhdfDF9+mfl+iYhUI93hmquB4pj7+vo1S0SG0YqI5B5l8iQbtWoFgwbBSy/Bww/Dxo2V+5Ysgb/9za+pd/zxPgMoIpIF0s3kfQMcZ2b7mlnXSFtrM+ta3RZQv2vMzAaamatmS1os3Mx6m9lEM1tmZmvNbKaZXWJm+gsuIhIEZfIkV5jBEUf4ypvdu8fvi66pd/XVsHhxKN0TEUmUbiZvJPAkMC2m7eLItjmuDudM1wz8kg+pHAT0A/4b22hmxwLjgfXA08Ay4DfA34EDgBPqq7O1ZWafA3c75+4N4/EiIiINRteufuH0xx+H55+P3/f553745plnwq9/rcy0iIQq3SUUxprZHOAo/BIKA4GZ+IAqqzjnZlBFv8zsnciPD8a0tQL+AWwC+jrn3o+0XwNMAo43s5Occ+PqteM1tyPQLsTHi4ikSZk8yUFFRXD22bD77nDXXbAipoD1unVw993w3ntwwQXQpk14/RSRBq0uSyi8C7wLfkgk8H+5tISCme2MLx6zEHgxZtfxwJbAE9EAD8A5t97MhgCvA+cB2RLkAfS19L8x1KcsEckOynxILtl7bx/k3XUXfPBB/L7//Q8uvBDOPx969w6nfyLSoAU1dDIXl1D4c+T2Yedc7Jy8fpHbl1I85k1gLdDbzJo45zbUZwdroW9kExHJHZqTJ7muTRu49lp4+WVflGVDzMeClSth+HC/nt4552ipBRHJqECCPOfc40E8T6aYWTPgVKACeChh9w6R268TH+ecK48MU90JvwTBF9WcqtjMkj7FOOeC/Lr6kACeY24AzyEiUjfK5EkuMoPDD/fLLdx5Z/KSCm+8AZ9+6ufr7bprOH0UkQYn0CIoZnYScBawB1ACrAQ+wGfLsml44++B1sCLzrnvEvaVRG5XkFq0vXV9dKy2nHNTwu6DiEg6tE6e5JVOneCWW+C552DsWCgvr9z3448wZAgcc4xfZL1Jk/D6KSINQrpLKMQx75/AU/jhjq2AH4GWwKHAU2Y2JohzBeScyO0DaTw2+lVzTT6drHXOWeKWxjlFREQk2xUUwAkn+AqcXVOsGvWf/8BFF8Fnn2W+byLSoAQS5OHnt50CfAj8CmjqnNsKaBq5/wFwopmdG9D50mZmPYHewAJgYopDopm6khT7wAewsceJiEg6lMmTfLXNNn5NvQEDkochL1oEgwfDP/4B69eH0z8RyXtBBXln4Od19XHOTYoWMnHObXLOTQIOjuw/M6Dz1UVVBVeivorcbp+4w8waAz2AcmB2/XRPRKSB0pw8ySdFRXDGGXDTTdC+ffw+5/w6exdd5OfriYgELKggryd+CYV1qXZG2icAvwzofGkxs6bAafiCKw9XcdikyO3hKfb1AYqBaVlUWVNEJEcpkycNwM47+2UWjjwyed/ixT6rd//9fo09EZGABBXkOSrnqlUlG76iPQFoA0xMUXAl6llgKXCSmfWKNkYCxBsjd++r116KiDREyuRJviouhnPPhRtvhA4dkvdPnOjX1fv448z3TUTyUlBB3hfAcZGlCZJE2gcAnwd0vnRFC648WNUBzrmVwNlAATDZzB4ysxHADGB/fBD4dH13NAhmdp+ZFYfdDxGRVFRdUxqcXXf1Wb2jj07et2QJXHMN3HsvrF2b+b6JSF4JKsh7BOgKvGlmh0bmrmFmBWZ2CPAG0C1yXCjM7JfAgVRdcOVnzrkJ+HmEbwK/Ay4EyoDLgJOcy5lPJmfiK5xiZuPNrEXI/RERqZoyedIQNGvmF0e/+Wbo2DF5/0svwV/+Au++m/m+iUjeCCrIewAYC+wFvAKsM7MfgPXAa8A+wL+cc/cHdL5ac859EVnCoEsVBVcSj5/qnDvSOdfGOdfMObeLc+7vNXlsFvkO2Dfy82/x8wlFRLJDznxfJlIPdt4ZRo/2a+clfsHx008+CLzlFv+ziEgtBRLkOe8U/DIKk/DLC2wRuZ0EnOKcOymIc0mtDAfGm9mH+HmTZ5hZHzNrVc3jREREpL41aQJnneWDuU6dkve/847P6v33v1BRkfn+iUjOCiqTB4Bzbqxz7tfOuXbOucLI7a+dc2ODPI/UjHPuH8DOwDh84ZuB+MzqcjObbWbPmdm1ZnZMiN0UkQZLmTwRAHr2hFGj4Pjj/YLqsdauhfvu81U4v6uqZpyISLxAgzzJLmZ2H/Cdc24EMAs/J7ElfvjsTcBC4NfAE6F1UkQkSnPypCFr0gT++Ee/iPr2SUv1wuefw8UXw5gxUFaW+f6JSE6plyDPzC42My0WHr6fC68AnwLrnXMbnHMfOOceds5d6Jw7yDnXOsQ+ikgDpeqaIin06AG33gpnnw1Nm8bvKy+HceN8sKdF1EVkM+ork9caX01TwhVb9EZFOAAAIABJREFUeGUAKrwiItlMmTwRr6AAfvMbuOce2Hvv5P0LFvjhm3//Oyxfnvn+iUjW03DN/BZbeAVUeEVEsokyeSKbt+WWMGQIXHkltE4x6OaNN+D88/1i6ptyqfi3iNQ3BXl5TIVXREREcpwZHHigXyS9f//k/WvWwP33wxVXwKxZme+fiGQlBXl5zjn3lQqviEh2UiZPpMZatIALLoDhw6Fbihkx33wDf/2rDwZXr858/0QkqzSup+edAMytp+eWNDjndoi5+0FkExHJHpqTJ1K9nj39XLwXXoCxY2Hdusp9zsFLL/n19QYOhH79dF2JNFD1kslzzn3snHu8Pp5bRETyhObkiaSncWMYMMBn7Q48MHn/ihV+3b1Bg2DOnMz3T0RCp+GaDYSZtTez8WZWamZLzKxz2H0SEYmjjINI7bRt64uyXH89dOqUvP/zz+HSS/2cvVWrMt8/EQlNYEGemW1nZneb2XQzmxUp7JG4fRvU+aTW7gW2AI4HWgBFAJH37KowOyYiDZPWyRMJyB57wOjRcMopUFQUv6+iwlffPPdcVeEUaUACCfLMbH9gBnA+sDvQFF/NMXFT5jA8hwIXO+deA2L/wv8bOCmcLomIiEggCgvhxBPh7ruhV6/k/atW+YzepZdqIXWRBiCowiu3AE2Ac4FHnHPlAT2vBGcTsD5F+7fANhnui4gIqq4pUg86doRrroHp0+Hhh2Hx4vj9c+fC4MHs2bMLX52yayhdFJH6F1RmbW/gWefcgwrwstaLwB9TtLciPrMnIhIOzckTCYYZ7Luvz+qddho0bZp0yNaff8dFQ1+i6zMvh9BBEalvQQV5G4H5AT2X1I/BwFlmdiN+6Kwzs2LgWuDDUHsmIg2T5uSJ1K+iIjjhBLjvPjj44OTdZZvY7dp7KP5ucYoHi0guCyrImwbsEdBzSR2YWbtU7c65hcD+QC+gGB/YlQIHAFdmrIMiIlVRJk+kfrRtC5df7hdS33bbpN0tZ+l7epF8E1SQNxjobWanBfR8kr4lZjY11Q7n3Bzn3OFAN/zQzWOAHZxzyuSJSMapuqZIhvXsCbfdBjvtFN/uKsLpj4jUm6AKrxwLTAIeM7OzgA/wWaJEzjl3Q0DnlKptaWZb4CudNgK+cc7Nje50zn0HfBdS30REUlMmT6T+FRRA8+ZxTabvW0TyTlBB3tCYnw+KbKk4QEFe/esKLCLm/TWz2cADwF3OuY1hdUxE5GfK5ImEI/ELlQpl8kTyTVBB3iEBPY8EoxBfDOd1YAXQGV8B9VZgoJkd5ZybF2L/REREJCwJQZ4yeSL5J5Agzzk3JYjnkcAsBvZ1zi2INphZe+Aq4GLgJTPbyzm3NqwOiohonTyRkCRm8pRVF8k7gRReMbNJZqZhmNnjX7EBHoBzbolz7nLgJGAH4MJQeiYiUhXNyRPJDAV5InkvqOqa+wEFAT2X1M1qYENVO51zzwKvASdmrEciIimouqZISJKGa+paFMk3QQV5s4AuAT2X1M03QP9qjvkfsH0G+iIiUnPK5IlkhjJ5InkvqCDvIeAoM+sa0PNJ+iYAu5rZzZs5pguaDCMiYdMHS5FwJGbyKnQtiuSboIK854G3galmdoGZ7Wtm3cysa+IW0PmkarcDXwNXmdkUMxtgZs2iO83sD/ihmh+H1UEREREJUVLWXEGeSL4JagmF2fi/EAaM2sxxLsBzSgrOuTVm1gcYC/QDDgQqzGwJ0BKIroB6a0hdFBGJ0AdLkVAokyeS94IKuJ5A/1tnDefcj8CvzOzXwKn4QK9bZPcMYJhz7vmw+icikpLm5IlkhubkieS9oNbJGxjE80iwnHOvAq8CmJk5p7/iIpI9VNFPJCQK8kTyXlBz8iTLKcATkaynTJ5IZmi4pkjeU5AnIiLh0HdPIuFQ4RWRvBfIcE0ze6SGhzrn3JlBnFNERERE6k6ZPJH8E1ThlYHV7I9W3nSAgjwREUHZA5GQNEoYyKWsukjeCSrI61FFe2tgb+AaYBrwt4DOJyIi+UZz8kQyQ4VXRPJeUNU151Wxax7wsZm9DMwEXgMeDuKcIiKS4/TBUiQrqNKtSP7JSOEV59x3wPPAxZk4n4iI5CBl8kQyQ8M1RfJeJqtr/gBsl8HziYhIFlP2QCQ7qPCKSP7JSJBnZgVAP2BFJs4nIiI5SJk8kcxQJk8k7wW1hEKfzTx/F+BPwO7AQ0GcT0RE8oE+WIpkBV2KInknqOqak9n8nwgD3gSuCOh8IiIiIpKOhKy5uYqQOiIi9SWoIG8YqYO8CmA5MN05Nz2gc4mISD7QEDGRcGi4pkjeC2oJhaFBPI+IiDRgmpMnEgpTjCeSdzJZXVNERORnqq4pEpLETF6FhmuK5JughmsmMbOtgT3xgeQ059yP9XUuERHJA8rkiYRD37eI5J06ZfLMbFcze8TMnjeza82seaT9BmA2MAF4DvjOzC6te3dFRCRvKJMnEg4VXhHJe2ln8sxsR+BtoDm+euaRwJ5mNg64GlgDfAK0AXoAt5nZx865SXXutYiIiIikJzFrru9bRPJOXTJ5fwNaAPcAxwB3A7/BB3hvAJ2dc72cc9sCx0Uec0EdziciInlFnyxFQpGUydO1KJJv6jIn72BgqnPuosj9F8xsT6A38Cfn3Irogc65CWb2X2DfOpxPRETymebkiWRG4rWmwisieacumbytgMS176L3P0tx/OfAlnU4X52Y2VFm9oqZLTCzdWY228z+ZWb7V3F8bzObaGbLzGytmc00s0vMrCDTfRcRyUfKHoiEJDGTF1I3RKT+1CXIKwJWJLStBHDOrUtx/BoglADJzG4FXsBX+3wJGAV8CBwLTDWzUxOOPxZ4E+gD/B9+SGoR8HdgXOZ6LiLSgCiTJ5IZyuSJ5L28XyfPzDoCfwV+AHo6585yzv3NOXc8cBj+C6xhMce3Av4BbAL6OufOdM5dAewOvAMcb2YnZfp1ZDMzO97MRpvZW2a20sycmT1ZzWNqnSk1s6PNbLKZrTCz1Wb2npmdHvwrEpGMUCZPJBwqvCKS9+oa5OXCn4Vu+Nf5nnNuSewO59wbwCrih5EeH7k/zjn3fsyx64Ehkbvn1WuPc88QfFGd3YGF1R2cTqbUzC4Angd2Bp7EB+KdgMfM7La6vwQREZEGQoVXRPJeXRdDH2pmQxMbzWxTHZ83SLOAjcA+ZtbOObc0usPM+gAt8ev5RfWL3L6U4rneBNYCvc2siXNuQz31OddcCiwAvsEX5HmjqgNTZErfj7RfA0wikil1zo2LeUx34DZgGdDLOTc30j4M+B9wuZmNd869E/grE5F6pA+WIqFIGq6pa1Ek39Q1k2e13DLOObcMuAroAHxuZg+a2S1m9gzwCvAq8OeYh+wQuf06xXOVA3PwwfE2NTh9cWToYtxWl9eTjZxzbzjnZjlXo68C08mUngE0Ae6OBniRxywHbo7cPTfN7otIttCcPJHMSCq8kncfTUQavLQzec65nJnP55y708zmAo8AZ8fs+gZ4LGEYZ0nkNrGoDAntrQPtZMORTqZ0c4/5b8IxIpIrNERMJBzK5InkvZwJ1OrCzK4EngUeA7YFmgN7AbOBp8xsRG2eLnJbk7+Ia51zlrjV4lz5KJ1M6eYeswhfubWzmRVXd3Iz+yDVBuxYy9chIkFTJk8kMzQnTyTv5X2QZ2Z9gVuB/zjnLnPOzXbOrXXOfQj8Fl8o5HIziwYV0UxdSfKzAdAq4TipnXQypTV9TFXvmYhkIX2wFAlJUnVNXYsi+Sbvgzzg6MhtUjEQ59xa/ALujYA9Is1fRW63TzzezBoDPYByfBZQglebTGmtH+Oc2yvVBnxZ246KiIjkBQV5InmnIQR5TSK3W1axP9q+MXI7KXJ7eIpj+wDFwDRV1kxbOpnSmj5mZR36JSIZpw+WIqFoFP/xT1l1kfzTEIK8tyK355jZ1rE7zOwI4ABgPTAt0vwssBQ4ycx6xRzbFLgxcve+eu1xfksnU7q5x2yFn2O5IJKZFZFcpTl5Ipmh4Zoiea8hBHnPAq/hl1D4wsweN7Nbzew/wIv4oX5/c879BOCcW4mvwFkATDazhyKFWWYA+0ee7+kQXke+SCdTurnHHJFwjIjkCn2wFAlHYuEVVdcUyTt5H+Q55yqAI/ELdn+OL7ZyObAfMBE4zDk3KuExE/CLer8J/A64ECgDLgNOquF6cJJaOpnSR4ENwAWRhdGjj2kDDI7cvb+e+isimaJMnkhmKJMnkvfSXicvlzjnyoA7I1tNHzMVHxxKNcxsADAgcrdj5HZ/M3ss8vNS59xfwWdKzexsfLA32czGAcuAY/BLJSRlSp1zc8zsCuAu4H0zexo/h/J4oDNwu3Punfp6fSJSPzQPSCQ76FoUyT8NIsiTerc7cHpC2zZUrnU3D/hrdIdzboKZHQxcjc+UNsUvTH8ZcFeqTKlzbnRkQfu/An/EZ6E/B4Y45x4P9NWISDiUyRPJjITCK8rkieQfBXlSZ865ocDQWj6m1plS59zzwPO1eYyIZDF9sBTJDroURfJO3s/JExEREZEYiUsoVFSE1BERqS8K8kREJCRKH4iEQoVXRPKegjwREckOmpMnEgoVXhHJPwryREQkFPpgKRISFV4RyXsK8kREJDsokycSDsV4InlHQZ6IiIRD2QORcCR8oaLCKyL5R0soiIiI5DPnoLw894LqggK/SfCUNQ/cpopNbHKbwu5GvTGMgkYFNDLlh3KFgjwREQlJjgUdQdi0CdasgZUrYdUqWLcOysoqt40b4+9H28rLq96X6tjYfeXlYb/q9DVqBIWFUFTkb1Nttd1XVASNG1fuKyqCli0rtyZNwn7V9S8PMnmbKjaxtmwta8rWsKZsDWs3rmVjxUbKK8r9tsnfllWUVbbFbNW2b6rd8RUu9/4N01FgBTRu1PjnrbBRof+5oHHq9kY1bC+o/vgmBU0oLiqmRWELiguLaVbYTEHnZijIExGR7JAP2YUffoD582HBAvjuOygt9cHcqlU+sFuzJvcyamGqqIANG/yWKU2aVAZ8rVr5rWNH6NLFb127+uAwl2XxEgql60tZuHIhi1cvZtHqRSxZs4TVZatZs3GND+o2+qBuXfm6sLvaIG1ym9i0aRMbNmXwmqyCYRQXFtO8sDnNi5rTvLA5xUXFtCpqRYcWHejYoiNbtdiKzq06U1xYHHZ3M05BnoiIhCOLPljWWWkpjBoFH3wQdk+krqJB5dKlqfe3bQvnnQf77JPZfgUpKcgLpxuxNm7ayD3/u4cp86Y0mKyY1I3D/ZzJZW3VxzVt3JTf7vhb/rDzHzLXuSygIE9ERLJDLmfyHnoouwO8wsLksvnZzDk/1DQbvwj46Se44w645x4f8OWiLByu+cxnz/DG3DfC7kadFBUUYeTw37HNqHAVlFWUhd2NtKwvX8/YT8fSo3UP9uu8X9jdyRgFeSIiEoq8WSdvwQJ4882aH19S4oODdu38UMCmTf3WpEnlbezPdd1XVJRbAV5UtGDMhg2wfn38baq2muxLdczq1bBsmQ/efvqpZnMY166Ff/8bzjij/v8d6kOWfaGyoXwDz335XK0fV9KkhJKmJbRu2pqSJiUUFxZTVFAUylZgBViW/bsGzTlHeUU5GzdtrP+tIv7+hvINrClbw4r1KyhdX0rp+lKfwauFsZ+OVZAnIiIiNTRrVnLbWWfBTjtB9+6VAV3btrDFFr7oh1TPrLJYSosWmTmnc37uZDTg++knWLQIvvwSnn4a5s2rPDbV+54rEjN5IX/hMqd0DuUV8cH1cb88ju222I5t2mxDxxYdKWnig7nWTVtT0rSElkUtKWik6quZZGYUFhRSWFBIc5qH3R3KK8p/DvpWbKgM/r5f9T3fLvuWjxZ/xJR5U34+ft6KeWwo30CTxg2guBIK8kREJDR5ksn79tv4+4MGwc03h9MXqRszn2ktKYFttonfd+658W2zZ/vCMLmYJU3MOFWEey1+s+ybuPsn9DyBZ054JqTeSK5o3KgxbYvb0ra46mHT24zahjmlcwA/5HRO6Rx2bLdjproYqhz8yyQiInkpV4c6fRP/AZW99gqnH1K/uneHNm0q769bB99/H1p36iTLqmt+uzz+i5K9ttI1JMHYq1P871Li71o+U5AnIiLhyIc5eRUVMGdOfJuCvPxklvzeJmZxc0WWDddMzOQlfjAXSVfiFwaJv2v5TEGeiIhkh1zM5K1c6TM6Ua1aQbdu8ceY5eZrk2S77RZ//4cfwulHXWVZJm/JmiVx93frsFsVR9aeXW/Y9br+GqrE36XE37V8pjl5IlIj0UJ3+ZB8yRQzX2NDn+9TCzt7EIiVK+Pvd+yoNzyfdewYfz/x/c8VWZTJK9tUFreweYEVbHaOlUhtdGwRf82u3JCj12waFOSJZIBzsHGjr9gd3dat89W7N22q3MrL/W1FReXPm9vKy+OPrc/HZcEySjmrUSMoKKh6a9y48pjoz40bb/4xQT4udl+TJtCsWWVV/6ZNfQX+jMQtuRgcrVoVfz9X102Tmkl8fxPf/1yRRYVXVm6M/9DdtrgtjUwDzSQYiV8YrNqQo9dsGhTkidTSmjW+onZ0WaVly/y2enV8EBe7bdigIKkhq6jwW1luriNLo0aVy66l2lq08CsDbLFF5SoBW20FzautsJ2Hmbx27er+nK+/DiNHwvTpfj22rl3huON81c6Skvhj+/aFKVP8L9eIEfDoozB/PrRvDyefDDfc4KP0RE89BbffDl98AS1bwmGHwa23+sdMmVK7lL0ZHHwwjBsHQ4bAf/8LixfDww/DwIHw9dfwyCPw2mt+CYKVK31G7LDD4NproXPn+OebPBkOOQSuuw4GDICrr4apU/03ZXvvDbfcAr17J/dj0SIYPBhefNEHXzvsAJde6ofPRp9v6ND4xyxb5v+tJ0yAuXP9v1WvXnDVVdC/f/I5Et9fZfLqLDGz0rZZuF+UvD77dUZOG8n0hdNZW7aWriVdOe6XxzHowEGUNI2//vo+1pcp86ZQdk0ZI6aO4NEZjzJ/xXzaN2/PyTufzA39bqCoIPn6e2rmU9z+zu18sfQLWha15LBfHMatv7qVk8efzJR5U3DX1fz9sOuNg7sdzLjjxzFk0hD++81/Wbx6MQ8f8zADdx/I1z99zSMfPcJrs19j3op5rNywko4tOnLYtodx7cHX0rlV/PU3ee5kDnn8EK47+DoG7DiAqyddzdT5U9m4aSN7b703txx6C727JF9/i1YtYvCkwbz49Yus2riKHdruwKX7XUq31t1+fr6hfYfGPWbZumWMnDqSCV9NYG7pXIoKiujVqRdXHXAV/bdNcf2loV1x/DW7cuNKnHN5v6YhKMgTqbHycrj/fnjjjdz9sC6SjooKn3mOnXpWncJC/7n63HPzfFm4xA/5dc3kPfAAnHeej5BPOMEHa5Mn+wDs+ed9sNO6dfLjTj4Z3noLjjjCzwucONEHfUuW+MAv1siRcOWVvlLk6af7wPHVV+GAA5KDyJpatgz2289H/Mcd578Z6NDB73vuOf/H85BDfHBWVASffQYPPeRf0/vvw9ZbJz/n++/717D//n7dwfnzYfx4OPRQmDHDB3FRS5b45547F/r08T8vXgznn586WAMfcPbt6x9z0EFw+OH+W7wXXvA/P/AAnH12/GMS3988CfLCHIefGOQlfijPpAfef4DzXjyP5kXNOaHnCbRv3p7Jcydz69Rbef7r55l6xlRaN02+/k4efzJvzX+LI35xBK2atGLirImMmDaCJWuX8Oix8dffyKkjufK1K2nTtA2n73Y6JU1KeHX2qxzwyAGUNEnv+lu2bhn7PbQfLYpacNyOx9HIGtGhub/+nvviOe5//34O6XEIvbv0pqigiM9+/IyHPnyI579+nvfPfp+tWyVff+9//z4jpo5g/y77c9aeZzF/xXzGfzGeQ584lBl/nsEO7SqvvyVrltD7kd7MLZ1Ln2596N25N4vXLOb8iedXGazNK51H38f7Mrd0Lgd1PYjDtz2cNWVreOHrFzj8ycN54OgHOHuvs1M+tjaKC4tp2rgp68vXA35tvXXl6yguLK7zc2e7fP6vVyRQjz8Or7wSdi/CFR3aJzUTHRrbEJWV+eulWTM488wqDsqHOXmJw/XqksmbNw8uusgHStOnw44xazmdfz7cd58Pzh58MPmx337rA6cttvD3b7rJFwl54gmf+YrOJZs922e72rWDDz+ELl18+/DhPlAcNy69vn/yCZx2ms/YJUb1p53mM2pNEhYgfuUVH5TeeKN/bYlefNEHqAMHVrY98ID/5mDUKLj33sr2QYN8sHbllT4gjrrkEthnn9R9Pv10/28+diycdFJle2mpD/4uugiOOaYyWIXk9zdPhmuGmclLHD4X1ny8eaXzuOili2hR1ILpZ0+PW0vt/BfP57737+PKV6/kwd8kX3/fLv+Wz87/jC2a+evvpn43sdv9u/HEx09wy6G3/DwvbPby2QyeNJh2xe348JwP6VLir7/hbjgnP3cy4z5N7/r7ZMknnLbraTxy7CM0bhR//Z2262lcut+lSQuAv/LtKxzx1BHc+OaN3Hd08vX34qwXefTYRxm4+8Cf2x54/wHOffFcRr03inuPqrz+Br02iLmlc7my95Xc+uvK6++SfS9hn4dSX3+nTzideaXzGPu7sZy0c+X1V7q+lL6P9eWily7imB2OoUOLDikfXxvtituxYOWCn++v3LBSQZ6IeCtX+i9366KoyH92a9HCf0nfogUUF/v2wkL/uSjxNlVbTfbVx+MLCnJzylTYnKsM9srK/G3sz1XdpruvLo/fuNGPDly92ic0Vq/228aN6b/+F16A3//ejwisVi7+ggWZyXvySf+Pffnl8QEe+KDtySfhn/+E0aOTA6Zbb60M8MD/kTnlFBg2zGfEjj7at48Z49/wCy+sDPDA/9sPHw7/+pf/ha2toiK47bbUadtUWTrwGbaddoKXX069/4AD4gM8gDPOgAsu8EFw1MaNPlArKfHDRWPtthv88Y8+axjr44/9sNTjj48P8MBnSq+/3g8VHT/eB9hRyuQFLimT1yycTN6TM59k46aNXL7/5UmLZd/U7yaenPkk/5z5T0YfMTopYLr1V7f+HOABNC9qzim7nMKwN4fx/vfvc/T2/vob88kYyivKuXCfC38O8ADMjOGHDudfn/2LTa72119RQRG39b8tKcADUmbpAPpv25+dttyJl79Nff0d0OWAuAAP4Iw9zuCC/17A9IWV19/GTRsZ++lYSpqUMKRP/PW3W8fd+OOuf+Shj+Kvv48Xf8yUeVM4vufxcQEeQOumrbm+7/UMeHoA478Yz/l7n09dtW3WNi7IW7VxFR3puJlH5AcFeSI1MG1a8uee/v39Z5dOnfzWrl1lEBcbyDVv7rfCwnD6LuGKVths3NjPX8tFZWU+6IsGfrEB4OrVsHSpXxP6++9h4cL4jPemTf76Oeyw5OfNi+qaQWbyPvzQ3/brl7yvTRvYYw9480348svkUv69eiU/JhrELV9e2fbRR/72wAOTj+/WzT9m7tzKttJSuPPO5GMvuSR+2Gj37n5oaSrO+TmAjz3mg6vly+P/oKaaMwipX1Nhoc+sxb6mr77yY4l79Ur9bcKBByYHee+8429XrEiepwfw44/+9osv4ttbt/ZDUaOTrNeu9UFzro9JDrHwyqqN8ddQWMM1P1zsr79+PZKvvzbN2rDHVnvw5rw3+XLpl+zWMf7669Up+Xc1GsQtX1f5u/rRYn/9Hdg1+frr1robXUq6MLd07s9tpetLufPd5Ovvkv0uiRs22r11d9o3T339Oed46pOneGzGY3z8w8csX7c8LpBMNWewqtdUWFBIh+YdWL6+8jV9tfQr1pWvo1enXrRsknz9Hdj1wKQg750F/vpbsX4FQycPTXrMj2v89ffFj18k7UtH4u9UQym+kuN/lUQy4+234+8PHern8Is0BIWF/rNtqqlgqQwd6hMhUW+9lTrIS9LQM3krVvjbrbZKvT/aXlqavC/VmxMNPGIDqug5OlQxBKpDh+QgL/bNjBo4MP6ciUsLxLrsMh8obrWV/0XYems/jhd84DdvXurHVfUL17hx7V9Top9+8revvuq3qqxeHX+/oMAH3NHHgw/027Sp+jmyUaP46pVZVXglpOGaK9b736OtWqS+/qLtpeuTr79U8/SiWbXYgCp6juh8uUQdmndICvKun5J8/Q3cfWDcOROXCYh12cuXced7d7JVi604bNvD2Lrl1jQr9NffYzMeY96K1NdfqtcUfV2bKmJe04bIa6piWGWq9p/W+uvn1dmv8ursqq+/1WWrq9xXG4m/Uw1lGQUFeSLVcA5mzYpvO/HEcPoikgtOPDE+LvjmG38dJcVwyuTFixY9WbzYD2NMtGhR/HHpaNXK3/7wQ+pzJC7u3b17zd6nqgL0JUvgrrtg5519Sjcx0zZ2bPXPXZ3Y15RKqvbov+GoUX7uXW20a5f7QV4WDddMzKqElcmLVs5cvHoxO7VPvjYWrV4Ud1w6WjXxv6s/rPmBnUg+xw9r4n9Xu7fuXqNKm0bq62/JmiXcNf0udm6/M9POmJaUaRv7ad2vv59f0+rU11+q9ui/4ajDR3HRvrW8/tKQOAQ4MXucr7QQiUg1Skvjqwo2bx5f1E2SjR3rR5a1bOk/S1xySeW+V17xhe/atPH7BgxI/zxz5/rnSJy2E7a+fXMzKVVbAwf61xmb+AE/naw4Zk772rWpk095Yc2a+Ps1TXemssce/nby5OR9paW+omTTpvDLX9b9HInDE8Bn1L77Lv3nTmX2bD+0sX//5ABvwQK/v6523NFnBmfOTF0IJdVr3W8/f/vWW7U/X+J7nJjtywVZVHhlbdnauPtVZZDq2x4d/bUxee7kpH2l60uZsXgGTRs35Zft0r/+oud4e37y7+S80nl8tyLY62/28tlUuAr6b9M57Y28AAAgAElEQVQ/KcBbsHIBs5fX/frbsd2ONGvcjJk/zEw5DDLVa92vs7/+3pqfxvWXhsTfqTUb11RxZH5RkCdSje+/j7+/3XbJH+DNkrcmTfyX4KefnjytI5+9846v97Bqla8Ef911vho5+GDg2GNhzhz405/8vsSaB5K+bAl6zfx1EiuahIqXB5m8RI3q8N/qqaf6sbGjR/v0Z6xrrvFDQ089NbnoSm2cfLIf7jh6dHxA55yvUJlO0ZXN6d7d3779dvxzr17tlycIovxsUZFPH69Y4St1xvr4Y19hNFGvXn7ZhOee8xVBU/nkE5+JTJQPJYazKJOXKKyF0E/d9VQKGxUyevpovlkWf/1dM+kaVm5Yyam7nJpUdKU2Tt7lZBo3aszo6aPjAjrnHINeH5RW0ZXN6d66OwBvf/d23BDL1RtXc/bzZ1NeUffrr6igiBN3PpEVG1Zw45vx19/Hiz/miZnJ11+vTr04qOtBPPfFczzyUerr75MfPmHJmhTXXxoKGuXBNZsGDdcUqcbChfH3t9++6mNj5+mtWOELwD3xhC/Q9vbbsPvu9dPHbPLii/7zwhNPJK9X/NprfnH422/3nzXz1RNP+OxVQ7b99v7zddTChdCzZzUPyvf05+ai73vv9QHRnXfCX/4Ce+7py5JuuaWvAvnOOz5jFbs8QDq23dZX3Bw82BdvOfHEynXyli3zbTNn1u0csTp29N/kjBvn/wD27+//OL76qs9K7r67z1DW1fDhMGmSX1fvvff8H59Fi+CZZ+DII/1i54kB+JgxvsjNmWf6IaX77uuzdAsW+H+DTz/1/+5VFZTJIxZi4ZVMGThhYJX77j3qXrq37s6dh9/JXyb+hT0f2JPf7/R7tizekinzpvDOgnfYsd2OccsDpGPbLbZlWN9hDJ40mN3u340TdzqRkqZ+nbxl65axW4fdmPlDcNdfxxYdOWnnkxj36Th2f2B3+m/TnxUbVvDq7Fdp2rgpu3fcnRmL6379DT90OJPmTGLEtBG8t/A9enfpzaLVi3jms2c4crsjmfDlhKTgfczvxtDv8X6c+Z8zueu9u9h3631p3bQ1C1YtYOYPM/l0yae8c+Y7VRaUkeopyBOpRmImb3NBXqoibRdeCHff7T+7PfZYkD3LTtF/r06darcvn3TtGnYPwpd4nSReR0BWZQ8y4vHHq953551+jOv558MvfuGXIxg/3n9b0KULXHGFD8zqMhw0atAg6NwZ7rjDr0PXsqUviDJihA/ConPcgvLww7DNNvD003DPPT5wPeYYH2z+7nfBnKNDBz/nb/BgvxD8e+/5cfX33uvH2E+YkPy6OneGDz7wWc3x430F0E2bfGDas6f/473LLsH0L9skZZzz/1p8/OOqr787D7+T4sJizt/7fH6xxS+4bdptjP9iPGvL1tKlVReu6H0Fgw8aHMhQ0kEHDaJzq87c8e4dPDrjUVo2aclh2x7GiF+PoP8/+/88xy0oDx/zMNu03oanP3uae/53D1s235Jjtj+GYYcM43fPBHP9dWjRgWlnTGPwpMFMnDWR9xa+xw5td+DeI++leVFzJnw5Iel1dW7VmQ/O+YDR00cz/ovxPPXJU2xym+jYoiM9t+zJhftcyC7t8/T6yxAFeSLVWLo0/v6229bu8f37+yAvWpE7KlqB8I03/ByuWHPnQo8efqhnbGA4cKD/nPjttz5j9o9/+KIw++7rp/FMngyHHOIzigMGwNVXw9Spfhmpvff2ayInZteqU1Hh115++GE/7NQ5//nnjDPgz3+u/Kzw2GN+CGZUjx6VPz/6aPy+Qw6p/DnV60+0apV/Tc8849+P7t3hnHM2P59v0SI/cuvFF32AUVLiR2ddfTXstVf8sdG+P/qoL/w3bJivNN+smV9e7O9/95+tP/rIj5qbOtUvK9Cvn08AREekRfXt65MvsTFMOu/N99/7yu8vv+zf82XLfM2Hvn19P2KnZsVWtHz88fh4InE96Zdf9vUmpk/3/7adO8Nxx/k+pYohXnvNP/eHH/qRgn36+MTJ5iReJ4m//ynlayavtsFs//5+q4lU8/eiBg6sOnt42ml+i7Vypf9Fq+2Qg+peX3GxX+fvppuS96Xqf9++m3/OxEmgUVtvnTqQvvpqf5tqLmPLlj4wHDy46vM1BHkc49WkcMn/t3ffcVLU9x/HXx+uIfUoIojgCQgaiYIaCzZAFA32mJ+oWBNjicae2FAwRgU1dsUShIiiCaiIxi5VVDoWUJSugApHb9e+vz++u9y2O67v3ez7+XjsY+5mZme/u3sD855vi3RixxM5sWPZzr+JF08scdvF3S6Om2cu7IKDLuCCg6LPv407NrJo3SK6tS7f+ber99cgowH/OP4f/OP4+PMvUfl75vQs9ZhLr1uacH3bJm0ZeUb8+Xf7R/78S9SXsXFWY2475jZuOybFz79qopAnsgux1xrlnevsww/9MtGUTxV17bV+vIB+/XxLpNguIjNn+pvyRx4Jf/wjLF/ub1Qff7xvGVWegWMuuMC3amrXzh/LDF5/3Vc4TJ3qb36Dvy686y5/w3zePF/GcGAIb5s40Yefiy4qDkaxASnWjh2+3DNm+JZk55/vx6D4+9/9sRJZssRPjbVypQ9i557rux/9978+9I0dWzw3dKQ33/STd59yClxxha8YGDHCH+/++305jjnGt+768ksYP95fE3/5Zdm7YpXnu5k82b9ur16+wqNRIx/qx4zxZf3kk+Lp0nr29J/Lo4/6dZEBOPKa/e67/XfRvLl/n61a+ZZpDz7oK0A+/TS6wmPMGN+iL9ztqU0b/70feSQceGDJ7zM8Qn5Yomv2QMyTVxf98os/OSMn7ywo8JOwb98OZ56ZvLJVxsqV8c0EvvzS34lp3hyOOy455aqNYqdQCM/7J9Xuly2/kF0/m4y04vOvoKiAG9+7ke0F2zlzv7p5/q3ctJI9G0eff1/+9CWPTX+M5rs157gcnX81TSFPpApFNtfcuNEHk08+8RfTN91Uda8ze7avVYqsLYv09tvxtTfPPOODy6OP+hZMZTF6tA944TmYGzXy6++5x18vvfyyD5rnneeDRLdu/ib7vHl+RM3IANetm/98Jk3y5dpV7V3YQw/5z/Gss3xIC1+b3HJLfI1c2BVX+Ou9e+4pvokPPpgee6wPmcuWFb+fsDffhI8+Kr4WLCryrdg+/NCH6Wef9SEz7A9/8GM2jB/vB5Qpi/J8N717+9HfYwclnDcPjjrKfwbvvOPX9ezpP+9HHy3+rGNNmOAD3pFH+kAXWWsXrs286y5fcwl+bIxwbe2UKdE3Kq6/PvEc2VIHjB0Ld94Jffr4uze5uf4EX7jQ//Fcc02yS1gxhx7qm7p27eqbaH73nT/hiopg2LDy36FLJbrfUmPGLhjLnRPupE+HPrRr0o7cbblMXj6ZhWsX0q11N645rG6ef4c+eyidmneia6uuNMxoyHe53/H2d29T5IoY1m8Y9dN1/tW0lBhd07zLzOxzM9tsZlvMbKaZXWGWeBgnMzvFzCaa2YbQcz43s4tquuxStwweXPx4+GFf47H//r4mKfZCvTL++teSAx74ABDbSuvSS/2getOnl/11woPO3X9/dCBq2LB4/Ifnny/78SrihRd8yBg6NPrm8z77JJ7e6ocf/DQN7dv7zylSjx7+u8jN9YPqxTr33Oib/fXqFbdo69o1OuABXHihX5Zn3IjyfDetWiX+uznoIB8AJ0zwzUbL6rHH/PK55+KbZV58sb++D9fMAowb5z+r886Lr4keNKhy07V5urJMisMP91Xdkyf7P4pRo3xzgNtv9+tiq2Hrissv9+2PR48u/ge4b19/5yb25E11sVMoqCavxhze9nCObn80k5dN5rHpjzHqy1GkWRq3H3M7ky+evHOi8rrm8kMuZ1PeJkZ/NZqHP3uYqcun0rdjXz668CPOP1DnXzKkSk3eKOA84GdgNLAN6AM8DfQALozc2cyuBh4H1oaemwecDYwws18756qwTkaCJLL12ZYt8PXXvrbl/PP9z4m6pFTEYYeVvj1R09CMDD82wbp1xevmzvXNKyNlZxfPazd7tg86iWrdjjvOXxfOmVOuopfLpk1+JPl27RL3hezZM3rSbSguzzHHRLdGC+vd21/TzplTHNLCEn1u4dZfiWoN27b1yx9+KPVt7PI1En03YW+/7SshZs70/RFjR5xfs8Y3oSyLTz/1r/Xf//pHrLw835Jv7Vpo0cJ//5C4lVvTpj4UltRktkKC2ievtunePfFdjrrurruihziWkqXgwCu1Rfc23XntnOCdf3f1vIu7eur8q00CH/LM7Ex8wFsC/MY5tza0PhMYC1xgZm84514Lrc8BHgRygUOdc0tD6+8GZgA3mtlY59ynNfxWpI5p2NCHsdde8wNbDB3qm+S1a1f5Y7duXfr2kgbgS0+Pnqpq7tz4kLT33sUhb8MG35UlMzPxsVq2TDyNVFXZsMEv99gj8fZEn0P4OSUFn/D6RJNzJ6qZSk/f9bby1KaV9bsBX8ly7bV+4vgTTvC1kw0a+CwU7vu4Y0fZX3vtWh8SY7/zWJs3+5BXkc+/XNQnT6R20KkoEjiBD3lAuAfrQ+GAB+CcyzOzgcApwNVA+LbKpUAWMCQc8EL7rzOze4F/AVcACnlSJtnZfjCN2bP9IxzywjdSE80FnCiARKqqCo/SBt8DH2xyc32Iia0VKyjwtUhVPdp67OuD75eWyOrVJT8n0TYonpS78k0Nq1dBga+UaN3a/93EhtZPK/AvUNOmvntSbm7Z94fyff6Vopo8kZqh5poigZcKffLC95oXJ9gWXndMqGYPoHdo+W6C/d+J2UekTMLN8CL/H23WzC9XrIjff+bM6i9TWXTv7ss8eXL8tsmTfc3TwQdX3+s3buzHUfjxRz+KZaxEo6937+6XU6cmDtATJvhldZa7KqxZ48N+jx7xAW/z5uKmlJHCo6zG1giGHXGE/1v8+uuylSH8GSVqkrlhQ+XnsNbomqUYNMhfiJc2RUJNW7rUl6m0O0NBYVb20aHqotgbKjoVpY7rOaInNlg3CiOlQsgLz3KWaJiKDqFlesTP4QHMF8bu7JxbBWwB9jKzBmV47QZm5mIf5Si71EIlXUCX5I03/BD8GRnR86CF+9W98EJ0GFmxwg9zXxtceqlf3nqrn5M5bOtW39cQ/AiT1emSS3zQ/NvfokPykiXFA4lE2msv37Rx6dL40R8//9yPCNqsWe0fJb5VK980c9YsH+rC8vN9E87Y+RvBvy8zPy1DItdf75eXXZZ4cvItW+Czz4p/P/10f8yXX46/8TBoUHFzzkQSBexdUk2elKQ2ht66LLYmz6kmT6rWxKUTscHGoImDkl2UlJUKzTXfBs4FbjCzV5xzuQBmlgFE9kwJ1asQbsRV0uXLBqBhaL+tJewjARLbrG/ZspL3jRy2fssWmD+/eIj7e++N7tt0+OF+OP/Jk33gCw+XP368HxAuUQ1fTTvvPD/C4n/+Awcc4OdeC/cHW7IE/u//qn/Quhtv9K83dqyvWerb14eLV1/1n9+bb8Y/Z9gwP4rlzTf7kTYPPbR4nrx69XywrsrRTqtDvXp+9ND774df/9oHrrw8XxOZm+vnzgvXSoY1auT/rqZM8d9L586+du+00/ycdscf7493662w775+Woh99vEhctkyX2N39NHw7rvFx3v2WT8/3jHHRM+T99VXxX+/icSeJ4n7IuqeV53Sti0sWFD72zrLrqkmTyTwUiHkvQJcAPQF5pvZOGA7fnTNNsByoD1Q1vqZ8L+MZfkncatzrmH5iiu1Tezcut99V/K+kQNapKXB7rvDqafC1Vf72qVY48b5IDJuHDz+uL/wHjoUTjzRB6vaYPRoP7ri8OF+Pjfw00LceCNceWX1v35Wlp+nbtAgH+wefdTPB3fHHb42LlHI69DB1zzdc4+fD27iRN938KST/Cjxv/lN9Ze7Kvz97/5v6Pnn/WfftKn/O7rnnpIHEXzxRV9j9+67/rtzztduhicu/9vffAB+7DEf1saN88dt2xb+9Ccf7COdfbY/1uDB/m8yK8uHu08/9YGxpJAXe57EnkdSB2VkwH77JbsUUhXiQp5SnkjQBD7kOecKzexU4AZgAHARPuRNBH4HjAnt+ktouQFoia+pW0u88DATG6upyFLLxF6cLoxryFvx/x+zs/2cZc89V7ZjjhjhHyXp2bP0sixdWr7yga9Ruuoq/yiL0so4aFDiSbp3pUkT+Oc//SNWSe+3bVt4+umyHb+0AWhK+0xzchJvS9SirCLfTXo63HCDf8Qq6XPu1MnXBpfm6KP9o6xOOCHxTYrSvuvY8yRhyNOFpW+Pe/vt8Mkn/sL7sMN8ui/NRx/BAw/4iRW3bvXDrp51lq+ija1l69nTV9Hm5cF998HIkb6Ta06Ov1Nz2WV+v2HD4Mkn/ZwlLVr4dth33RU91P7Spb7q96KLor/4iy/2x12yBN57D554wqf8pk19FfQDD8SXa8IEfxdi6lQ/B0l+vp8n5fe/93ciIicuz8kprhru1Sv6OJF/Q1u3+rtAr77qX9/MV4P/5S9+EsxYeXl+ws8RI3wZ9tzTV4EPHFj65x8EcQOv1N1zMXdbLg9Ne4hx345j8brFZKRlkJOdw8mdTmbgsQNpmFl8r/27td/x98l/56MlH/HLll9o2aAlfTr0YeCxA9m3xb5Rxx00cRCDJw1mwkUTWLVpFQ9++iALfllAdv1s+nftz33H30dWehYfL/mYuyfdzexVs0mrl8YpnU/hkb6P0KJBi6jj5TySA8C8K+Zx+8e38/o3r7N261o6NOvAFYdewTWHXYMlaLL++Q+f88C0B5i6fCq523LZo9Ee/LbTb7mr513s2Tj6H9aeI3oyadkk8gfmM/STobww9wWWb1hOq4atOK/refy999/JTIseLnvKsikMnTaUOavm8MvWX2hWv9nOzy9ySoSFaxcyfM5wPlz8Ics2LGPjjo20btSavh37cudxd7JXk7127nvxGxczct5IAAZPGszgScV3wCdcNIGeOT13/j76y9E8O/tZ5q6ey7b8bezTbB/O//X53NzjZrLSs+I+j1e+eoUHpj3A/F/m0zizMX079WVInyFx+0kKhDwA51w+MCT02MnM6gP7Amucc0tCq7/Fh7zOxIygaWZt8E01f3DOqalmiihLyBORaGUKebGC0CevPMF12jTo08eHjbPO8gl97lwfzHqXML7XM8/4KvSGDX0gatXK31UYMsSn+08+Sdw2tn9/3yn1t7/1NXJjxviq24wM+OILH9JOOcW36X3zTd8xuEEDH7jK6q9/9SHv1FN9c4QJE/wdrO+/h48/jt53yBD45hvfUblfP9i+3Zd90CD/fj78sHgkoeuu8222J03yATMnJ/6116/3n9mcOb5d96WX+k68773nq6e//tpXgYc559ubjxvnw+XVV/vvYfhw+PLL0t9nEG5O1OKaPFeOsixZt4ReI3uxbMMyDmlzCFceeiVFroiFuQt5+LOHueLQK3aGvBk/zqDPi33YtGMTp3U5jV/t/iu+WfMNL335EuO+HcdHF37EoXvGT2T6+PTHeee7dzhjvzPouXdP3l/8Pg9/9jC523I5vcvp9B/bn3779uNPh/yJaSumMeqLUazZuoZ3zn8n7lh5hXn0ebEP67evp/8B/ckrzGPsgrFc++61fLvmW57s92TU/i/MeYHLxl9GVnoWp3U5jXZN2vFd7nc8P+d5xi8cz2d//Iz2TdvHvc55Y89jyvIpnNzpZJpkNeF/3/2PodOG8vPWn3nh9Bd27vfu9+/S7+V+NMlqwmldTqNt47bkbstlwZoFPDXzqaiQ99qC1xg2cxi99ulFj3Y9yEzL5Otfvub52b4sMy+bSdsmfvLYM/Y7A4CR80Zy3N7HRYW6nOycnT//YdwfGD53OHs12Yuz9juL7PrZfPbjZwycMJCPlnzEBxd8QHq94qjy8KcPc8P7N5BdP5sLD7yQ7PrZvLfoPXr8qwdN65fcjLw8f1NBkhIhrxT9gUz8BOlhHwNHAScRP03CyRH7SIrYfXdfoxIeSGLNGt93rqS5w0RS3erVfk6+sIwMP6dirECMrpkVc6c5cpSc0jjng8i2bT7AnH568bZHHy2erDLSsmW+VqpRI1+LF9l08qqrfNX1X//qO1LGWr7cd6QMB8Abb/TPv/56v+6LL3z1N/ig1akTPPig3y+9jJcKn33mA1L70EVnQYEPXhMm+PKGR5sCeOopXysYGzYGDvRhbMwY3wkU/Gexfr0PeRdfnHjUy+uu8wFvyBD/GYRt3+47E997r2973K2bXz96tA94RxzhyxeuORw8eNftuTdtiv49staxrqhFA6/E1tZszivjOQQMeH0AyzYs497e93LrMbdGbVuzdQ2NMhsB/iL/wjcuZOOOjYw6cxTnH1jcmfzVr16l/9j+DHhtAPP/PJ96Fj0m4YeLP2TWn2ax/+77A7CjYAcHP3swL37xIuMXjuf9Ae9zXM5xABS5IvqO6su737/L3NVz6da6W9SxVm1eRYdmHfjqyq92vu/BvQbzm+d+w1Mzn+Kcrudw7N7HAr7m7PK3LicnO4dJF0/aGaAAPl7yMSe8eALXvnstr5/zetznsmjdIr6+6mua79YcgH/0/gcHDTuIf8/7N/cdfx+tG/mB55+b/RxFroiJF03koNYHxX1+kS448AKuP+L6uO/r/UXvc/JLJ3PP5Ht4+hTffOaM/c4gu342I+eNpGdOTwb1HBRXxhFzRzB87nDO3O9MXjrrJXbL2G3ntnAt6pPTn+TaI64FYOn6pdzy0S00q9+M2ZfP3hkW7+tzH7//7+95bUHJE8xvyos+ZxPVEAZRKoyuiZnFzeRlZt2AB4B1wP0Rm14AdgBXhyZGD+/fDLgt9Ouw6iqr1D5pafETmL8e/2+qiITEnh/t2hVXypSqLtbkxU4UmWjY00SmTYNvv/UdHCMDHvhapY4d458zapSvbbr66vi+cf/4hx9N6MUXYceO+Ofef390DV+HDr7N7vr1Pli1Lb6AJDvb18atWeObdpbVnXcWBzzw4fCSS/zP06dH79uhQ+LvOxxu33uv7K+7dq3/bA49NDrggQ9gQ4b4UP3yy8XrXwjVZtx7b3RIa9581801Y7/j6pwstLrUooFXGmdFj4IVGy5KMmvlLKatmEa31t3429HxNc4tG7Skfrr/bqetmMY3a77hyL2OjAp4AOd0PYej2x/Nt2u/ZeryqXHH+cthf9kZ8MAHhHMOOIciV0S/ffvtDHgA9aweA349AIB5q+clLHe4mWdY892aM/BY/zf3wtziWranZzxNflE+j570aFTAA+i9T29O63Ia478dz6YdMTcdgCF9huwMeAANMxty/q/Pp8gVMXNl/BxNkQErrGWD6DtzbZu0TRiOTux4IgfsfgDvLSrHOQs8+vmjpNdLZ/jpw+Nef+CxA2mxWwte+vKlnete+uIl8grzuOawa6JqA+tZPR444YG4cB4p9m+qSWYdPGcrIFVq8j4ws23AV8AmYH+gH7ANONU5t3MwcefcEjO7GXgMmGlmrwJ5wNnAXvhJ1TUReorp0cN3Nwn729/8dUXbtr4ZWtu2vqaiUSPYbbfobiwiQVRU5CuhNm8uzgIrV/rl0KHR+0ZOHRItADV5scO0rk3UlTuB8ESHxx0Xvy0tzQew2Mkhw89J1JSzWTM/SeTkyb4Z5EHRd+U5NL4Z2s42tIccEr8tHPp++AH23rvk97Gr1wjfIQtPFhq2ZYuvsXz9dd+2d9Om6CaD5QmXM2b4uW3MEnf6zc/3ywULitfNnu3/oU7UObW0+fGci/+Oa/tQvYnUouaasRfcZQ15n/3g53vp27FvqRf4ALNX+XOn9z6Jm0H3zunN1OVTmbNqzs6atLBETTjDfeEOaRN/7oQD2Q8bf4jbll4vnR7t4v9BDDdnnLNqzs51n/7gLzUnLZvEjJUz4p7z85afKXSFLFy7kEP2jC5HojK3a+rPxXXbis/F8399Pq8teI3Dnz+ccw44h145vTiq/VFR/evCnHO89OVLjJg7gnk/zWPdtnUUuuIxC2P7+pVma/5W5q2eR8sGLXnks0cS7pOVnsWCNcXn7OzV/juMDNVhHZp1oF2TdizbkHj487Xbos/ZJlkKeUEyBt80cwCwG/Aj8Cxwn3Mu7ix0zj1uZkuBm4AL8TWe84E7nHMja6rQUnsccwy8VHxDiY0b/eiOJWnY0D8aNfKP0n7OyPCP9PT4ZaJ1ZdlW2j5lqlGRWqGw0Ld4y8+PXiZaV559StqWn++vvTdv9o/Sft6ypezv45hjqu8zSrqK1uSFJxksqd1369YlP6dNm8TPCa9fvz5+W6JpD8LNMEvbFg5IZZGoL2D4OJETjObn+6A6fTp07eqbZe6+u/9HCnyTyUS1kSUJh64ZM/yjJJFNaTds8LV24deMlOizD9u0KfozycqKb7JbF9SigVdiL7hjL8hLsn67/ztv27jtLvaEDTv8udOmUeJzp03jNlHHjJSor1e4n1hp2/KL4s+dlg1aklYv/j/hcPPJcDmh+HN4YNoDCcsclqh5a3b9+HMxXK7IYHbW/mfx1rlv8dCnDzF8znCemeWH0D6kzSHcd/x9nNCxeMStG967gUc+f4Q2jdrQt2Nf2jZuu7MGbsTcESUGrETWbVuHw/HL1l+iBmUpzYbt/rPZo2HifzNbN2pdYhlibxzE1h4HVUqEPOfcA/immeV5znhgF2PUSarYc0/flz98I31XwhfBP/9cveWqCLPKh8S62KqupjlX+ZAWhC5rhxxSciYJxBusaE1eOFj99FPi7atXl/yc1av9xJWxVq2K3q+2GjfOB7zYUTrBv4fBZbvo2yn8fq+/PvEQvCU9JzfXn3CxQS/RZx8WhFo8SPCPePLOxcaZFWuuGQ4yP27ada1v0yz/N7J6c+LvdkQU74sAAB6ISURBVNUmf+6UNnhHVVizdQ2FRYVxQS9crnA5I3/ecMuGaq156te5H/0692NL3hY+//Fz3lr4Fk/PfJpTRp/CnMvn8Kvdf8XPW37msemP0bVVV6ZdOi0uJI3+anQJR08s/Dl3b92d2ZeX7cIq/JyftvzEAcT/+1fSdwuwdqtq8kSkFNdfD7fcUr5WRLWRc8W1Ntu2Jbs0EmRt2yYeP6REdfHuQUVr8g4+2C8nTYrfVljopxaI1b07vPaaH33y+OOjt61f70fmrF/fT2RZm33/vV/+7nfx2xJ9HlDcBKEwwZS2hx3mm15OmVL2Mhx8sB/Bc+rU+GkZEs2BEhaE/niQYOCVuleTd8ReRwDw3qL3uPf4e0ttstm9TXcAJi6bmHB7eP3BbQ4u02tXVEFRAdNWTOOYvaObN0xc6l8/XE7w72/WqllMWTaFfp37VWu5wPfb671Pb3rv05tm9Ztx58Q7eee7d/jV7r9i8brFFLkiTuxwYlzA+2HjDyxetzjueGnmz9nCovhztlFmIw7Y/QC+/uVrcrflRvUfLMnBrQ/mtQWvMWnppLhmt4vXLWbFxhUlPjeuJi+zjt6cKSf1HBIpo6ZN/fRPgwf7QfHOOMOPmdC1q6+paNIEMsveJF2kzsvM9H/3bdr48+DYY/15ceml/jx54oldVCoFoSYv9iK/rDV5PXpAly6+D924cdHbnngivj8ewIABvtbp8ceLg1LYwIG+HfmAAbW/+WB4CoTYMLV4cclTNrQIzTm2fHn8tlat/Px2M2f6OQbDQyFHWrQoumN1eECY22/3I3CG5eZGT7UQK6g1eUlsrlnRgVcO2fMQerTrwdzVcxkyNX6etLVb17K9wH+3R7U7ii4tujB1+VTGzB8Ttd+Y+WOYvGwynVt05uj25ZhAtIJu/ehWdhQUN0fO3ZbLPZP939wl3S7Zuf7qw64mo14G1793PQvXxs/dlFeYx5Rl5bixkcDkZZMpKIo/X37a4lsYNMhoABRPezB1xdSo0LY5bzOXjb8s4THC8wQu35jgnAVuOPIG8grzuHTcpQmbya7btm5nX0qA8w88n4x6GTw+/XGWrl+6c32RK+LmD26mqIQRYvMK86JG16xn9aLmTgwy1eSJlENamr+Z3r17yfsUFvruJNu3+8e2bf73bduK10U+CguLHwUFfkCLyJ8LCqL3SfQoz/OCcF2dKsz831zsIz3dV1yEm89G/lzaoyzPq1+/+LHbbj4vRC7D27KyqqF/Z12syYu9yC9rTZ4Z/Otffpb53/2ueJ68efN8DdNJJ8G770Y/JycHHnkE/vxnXxP1f//n+7JNmgSffupH3BxSByYFPvVU/17/+U8/5UL37j68vfWWnzMvUZDr1cv/wd56q58Kolkzvz7cOTo8Afudd/oRRo8+2vd3XLnSD7gyY4afNmGfffz+557rJ01/801/h+L0033zhjFj/BQKiUI2qCavGsTW5JU15AGMOnMUPUf25LaPb2PsgrH0zOmJc47vcr/j/UXv883V35CTnYOZMfKMkZzw4gmcM+YcTu9yOvu13I9v137LG9+8QePMxvz7jH/vcgCXymrTqA07CnfQ9emunNb5NPKL8hkzfwyrNq/iqkOvihr0Zb+W+zH89OFcOu5SDnjqAE7qdBKdm3cmvyif5RuWM2X5FHZvsDvfXP1Nhcvzl3f+wo+bfuSodkeRk51DZloms1bN4uMlH7N3073p37U/4Pu79e/an1e+eoVuz3TjxA4nsmHHBj5Y/AH10+vTrXU35q6eG3XsLi260LZxW1756hUy62XSvml7zIwLDryAvbP35tLulzJr5SyemvkUHR/rSN+OfWnftD2523JZsn4Jk5dN5pJulzDsFD+gfU52Dvf3uZ8b37+R7s9055wDzqFpVlPeW/Qe67ev58A9DuSLn76Ie4+xTTUbZTaq9u+5tlDIE6liaWl+DuEGDZJdksTCYTBROCxrmJSyKU/4ShS6gj5KayDmyatoTR7AUUf5Joa33w7vhCZOPvxwX8P13nvxIQ/8fHjhOezGjoWtW/0IljffDLfdlnjwk9qmYUM/Ofott/j3OmWKn1Jh4EC44QYfvmLtv7+fsP3BB/0ce+Hat3DIa9LEh91nn/VTJYwd6/fZYw/Yd194+GEfqMPM4L//9VNLjBjhQ2KbNr6G7847S577TjV5VS626dzarWtxzmFluOmzT7N9mP2n2Qz9ZChvfPsGT0x/gvrp9cnJzuHGI2+kVcNWO/c9fK/DmXHZDO6Zcg8fLv6Q8QvH07JBS87tei4Djx1Il5Zdqvy9xcpMy+TDCz7kto9u45WvX2HN1jV0aNaBW46+hWsOuyZu/wEHDuCgPQ7ioU8fYsLSCby/6H0aZjRkz8Z7cvb+Z3NO13MqVZ7bjrmN1795nZkrZ/Lh4g+pZ/Vo37Q9tx19G9cdcR3Ndmu2c99/nfYvOmR34NWvX+XJGU+ye8PdOa3zadzd625+95/4ptdp9dJ4/ZzXueWjW/jP/P+waccmHI6j2x/N3tl+xN4n+z3JyfuezLCZw/hw8Yes376e5rs1p33T9tzc42YGHDgg6pg3HHkDbRq14YFpDzBi7ggaZzWmb8e+DD1hKOeNPS/he4xt/psqTTUBLFVnga9uZrYFwDmXGnXCdZyZzWrd+uCDn312VrKLIpIyev+pEw1XR9SYDBtWPKx/XbF2bXHTP/BNB0saTEXqvjvu8HMShvXvD+clvris1X78Ea68cuevm/duw4T3nklKUZxznP3fs6NGo9x4y8bAjYCY80gOAEuvW5rUcqSaCUsm0PvfxX349m+5P0P6JLfFw/QfpzP6mtEsmr9otnMuwRw2VSPg94lFRKT2CsBNxiZNotut/vxz+WrzpG6ZPz/69+a7HjCiVqpFzTXNjBa7tYhaN/+X+SXsLVI+sX9LsX9rQaaQJyIitUNd7JOXkQHt20evm6UWAYEV+9127JicclS1JDbXBOjQvEPU77NW6RySqhH7t9SxeUDO2TJQyBMRkeQISneBTp2if1fIC6Y1a6IHhUlPLx4ptK6J6fCb7P6xnZpFn0OzVuockqoRF/KapU7I08ArIiJSO9TFmjzwtTkffFD8+z//6Wv39t/fh4Ds7OCPohNUW7f6ydEXLIAXXoje1r59/ETqdVWSQ15s7crwucM5qPVB7Nt8Xzo068AejfagcWbjuEnE6xL1xat++YX5bNixgZWbVrJ43WLmrJoTN+KmQp6IiEg1S3btQZWJrclbs8bPVxdWr57vu9WiRfSjZUs/kWBWVvG8FLtaJlqXnl53A3JlFRUVz1kTuUy0rqTlli2+H2X4sWZN8c+Rc+jFiv3e65JaVpOX6ML72nevjVvXJKsJ2fWzaZrVlOz62f7n+k3JzvLLBhkNyEzLrJJHVloWGWkZKTPcflUrLCokrzCvSh9b8rewfvv6nY8NOzYU/7x9A1vyt5Rapj0a7hG4AX1Ko5AnIiJSGR07+gv+2AnKw4qKfHAo6xx65VWvXtkCYl2qTXTOz1u3q4CWn7/rY1UHMzjxxOS8dlWIvSmQ5PstTbKacFS7o/hkxSel7rdxx0Y27thYQ6Xy0uullzkYZtQLbigsckWlBrAdhTuifi9pcvJkOqnTSckuQo1SyBMRkSQJSE1eWhpcfTUMGgTr19f86xcVwbZt/iHVz8xPndC5c7JLUnVqwQSolx18GYtyF7F6y+pkFyVKQVEBBUUFbM3fmuyiSCUc2OpATu9yerKLUaMU8kREpHaoy00OO3Tw8/x99pkfnOOHH2DFCh/6FL7qrvR0P+F5mzZ+0vl27eCgg2DvvZNdssqJa66ZpHJEaL5bc57q9xQzVs5gxYYVrNq8itWbV/Pzlp/ZnLeZbQU6j6R0htEgowGNsxrTumFrWjduTZtGbejUrBNdW3XF6vL/MRWgkCciIskRlD55YQ0aQO/e8evz82HzZti4ETZtKl5u2uQDYH4+5OVBQYFf5ucXPxL9XlAQva0W1MIkVUYGZGb6QJaZ6X+PfCRaF7k+M9MHucaN/byH4Z8bN4bddqvbNx/KqpY0rUuvl86Rex3JkXsdGbetsKiQbQXb2Jy3mS35W9iat5Ut+Vv8I88v8wvzd9a8FRQVkF8U/Xtp60t6rlSMYWSkZZBeLz3qkVEvfl2J69Oi12emZdIwoyENMxv6ZeTPmQ2pn14/sM1lK0IhT0REaoegXkxnZECzZv5RHQoLSw6Ekb/XtVCdnl5yUAv/nsqDzlRGLRt4pSzS6qXRKLMRjTIb1dhrOucodIXRwa+w9NDogtIMPYZhPnCllR7MwuvqWb2UqzmrbRTyREQkKerChWWdkJbmH/XrJ7skUlfpVEzIzEg3H15E6hrVaYqISO2gu74iNSPmXLNUb/IrEkAKeSIikiSqPhBJitjpNHQqigSOQp6IiIhISlPKEwkahTwREUkO9ckTSY645po6F0WCRiFPRERqB/XJE6kZseeabriIBI5CnoiIJIcuLEWSQzV5IoGnkCciIrWDavJEakbcuaaQJxI0mvhDJCQzbzPNv56S7GKIpIy0/B3JLoJIaoqtySsopPnMr5NUGJHUsvcvy0nbuq3aX0chT5LGzPoB1wK/AloAq4BZwD+dc58m2L8HcAdwBFAf+B4YDjzunCusbHla5i7kqFuPrexhREREareYkJeWl89RA25NUmFEUstRwNM18Dp1rrmmmZ1tZo+b2RQz22hmzsxG7eI5Pczsf2aWa2ZbzewLM7vOzNJKec4pZjbRzDaY2WYz+9zMLqr6d5SazGwI8BZwMPAu8CgwGzgd+MTMBsTsfzowGTgWeB14EsgEHgZeqbmSi0i1UXNNkZoRO0+eiAROXazJuwM4CNgM/ADsV9rOoXAwFtgOvArkAqfiw8FRwO8TPOdq4HFgLTAKyAPOBkaY2a+dczdV1ZtJRWbWGrgJ+Ak40Dn3c8S2XsDHwN34zx4zawI8BxQCPZ1zM0PrB4b2PdvM+jvnFPZE6qqWLaFZs2SXQiQ1ZGayoVVTmv68IdklEZFqUhdD3vX4cPc9cBwwoaQdKxIOzCwHeBAfBg91zi0Nrb8bmAHcaGZjEzUnlDLbG1+L/HlkwANwzk0ws03A7hGrzw79/u/wdxjad7uZ3QF8BFxJJWv08jIasnbf7pU5hIiUU+HPudTfDZrcfIVq8kRq0Mzf96DFjPm0K2yY7KKIpJRNOzZRsPgX2Lq9Wl+nzoU859zOUGe7viCoSDi4FMgChoQDXug568zsXuBfwBWAQl7FfYevHT3MzFo659aEN5jZsUBj4I2I/XuHlu8mONZkYCvQw8yynHMVHsnhq/wutJyvgVdEkuIvyS6ASKo5NdkFEElhh+B7KVWfOhfyyqki4aC057wTs8+uNDCzuHGJnXMpfbvaOZdrZn8D/gnMN7M38E1jOwKnAR8Al0c8pUtouTDBsQrMbAlwANABWFDaa5vZrBI2ldrsV0RERESkrgh6yKtIOCjtOavMbAuwl5k1cM5tLeW1fwZyKlrwoHPOPWJmS/GjY14Wsel7YERMM86moWVJnQfC67OrtJAiIiIiInVQ0IdXqkg4KOtzmpawHQDn3D7OOUv02GWpU4CZ/RUYA4zA1+A1xNddLwZeMrOh5TlcaLnL2Vydc4ckegDflOsNiIiIiIjUUkGvyduVMoeDSj5HIphZT2AI8Lpz7oaITbPN7Ex8LeqNZjbMObeYXQfrJqFlpYYJa90ann22MkcQkfLaMGo8hzGdzgMOS3ZRRFLK+BmjmL4nHNZrwK53FpEqM/3H6Yy+ZgOL5lfv6wS9Jq8i4aCsz9lYiXKlulNCy7iRUUNNYKfj/zbDQ11+G1p2jt3fzNKBfYACfC2giIiIiEhKC3rIq0g4KO05bfDNCn/YRX88KV1WaLl7CdvD6/NCy49Dy5MS7Hss0ACYVpmRNUVEREREgiLoIa8i4aC055wcs49UTHiegj+ZWdvIDWZ2Mn6S+u3AtNDqMcAaoL+ZHRqxb33gntCvT1driUVERERE6oigh7yKhIMXgB3A1aGJ0cPPaQbcFvp1WDWVN1WMAT4E9gAWmNlIMxtiZm8Cb+P7Pd7inFsL4JzbiB+BMw2YaGbPhwZmmQscGTreq0l4HyIiIiIitU6dG3jFzM4Azgj92jq0PNLMRoR+XuOcuwl8ODCzy/AhYKKZvQLk4udi60KCcOCcW2JmNwOPATPN7FV8s8Gzgb2Ah5xzmgi9EpxzRWb2W+DPQH/gTHytai7wP+Ax59z7Mc95w8yOA24HfgfUx0+3cENofw2EIyIiIiJCHQx5QDfgoph1HUIPgGXATeENFQkHzrnHQ3O43QRciK/xnA/c4ZwbWaXvJkU55/KBR0KPsj7nE+C31VYoEREREZEAqHMhzzk3CBhUzueUOxw458YD48vzHBERERERkWQLep88ERERERGRlKKQJyIiIiIiEiAKeSIiIiIiIgGikCciIiIiIhIgCnkiIiIiIiIBopAnIiIiIiISIAp5IiIiIiIiAaKQJyIiIiIiEiAKeSIiIiIiIgGikCciIiIiIhIgCnkiIiIiIiIBopAnIiIiIiISIAp5IiIiIiIiAaKQJyIiIiIiEiAKeSIiIiIiIgGikCciIiIiIhIgCnkiIiIiIiIBopAnIiIiIiISIAp5IiIiIiIiAaKQJyIiIiIiEiAKeSIiIiIiIgGikCciIiIiIhIgCnkiIiIiIiIBopAnIiIiIiISIAp5IiIiIiIiAaKQJyIiIiIiEiAKeSIiIiIiIgGikCciIiIiIhIgCnkiIiIiIiIBopAnIiIiIiISIAp5IiIiIiIiAaKQJyIiIiIiEiAKeSIiIiIiIgFizrlkl0Ek6cxsbXr6bs1bttw/2UURSSn1d2ygIVvIykp2SURSywZ2sCUDqK+TT6Smbf5pM5s3bp7tnDukul4jvboOLFLHNCoo2Fa0evWSJckuiEgqqceG9oajCW55sssikko2GO0d4LLQuSdSk3awF456wDfV+TKqyRMBzGwWQHXeURGReDr3RJJD555IctTUuac+eSIiIiIiIgGikCciIiIiIhIgCnkiIiIiIiIBopAnIiIiIiISIAp5IiIiIiIiAaLRNUVERERERAJENXkiIiIiIiIBopAnIiIiIiISIAp5IiIiIiIiAaKQJyIiIiIiEiAKeSIiIiIiIgGikCciIiIiIhIgCnkiIiIiIiIBopAnKc3M9jKz4Wa20sx2mNlSM3vEzJolu2wiQWBmOWbmzGxECdv/YGbPmNnnZrY1tO89NVxMkcAp7dwzs7Zmdo2ZvRP6f2+Hma01sw/M7KwkFFckUHZx/jUJXWtOCV1/bjezn81supldZ2YNq6IM6VVxEJG6yMw6AtOAVsA44BvgMOBa4CQzO8o5tzaJRRRJBQ8BTYF1wEqgY3KLI5ISrgH+BiwBJgCrgb2Bs4A+Zvawc+6GJJZPJMiaA38CZgBvA7/g/x/sDTwMXGZmRzrnNlbmRRTyJJU9hQ94f3HOPR5eaWb/BK4H/gFckaSyiaSK/sAC59wyM7sYeCHJ5RFJBdOBns65SZErzWx/4DPgejN7yTk3KymlEwm2FUBT51x+7AYzGwWcj7/+HFqZF1FzTUlJZtYBOBFYCjwZs/kuYAtwQVVVmYukIjMbhK8pALgo1HQl/LgYwDn3rnNuWbLKKBJEuzr3nHOvxQY8AOfcAuDV0K89a6a0IsFShvOvMFHAC/lvaLlvZcuhmjxJVb1Dy/edc0WRG5xzm8zsE3wIPAL4qKYLJxIQE4FsfBPoecAbEdvmJqNAIiliIhU/98IXnwVVXyyRlDCRip9/p4aWX1S2EAp5kqq6hJYLS9j+HT7kdUYhT6RCnHMTzWwp/j+6uc65QcktkUhqqOi5Z2ZNgN8BDni/2gooEmBlPf/MLB24I/Rrc+BY4CB8P9nnKlsOhTxJVU1Dyw0lbA+vz66BsoiIiCSVmRnwPLAH8FSo6aaIVJ90fBehSC8CVznntlf24OqTJ5KYhZYuqaUQERGpGQ8BvwemABpZU6SaOee2O+cMn8f2Ai4G+gAzzSynssdXyJNUFa6pa1rC9iYx+4mIiASSmT2AH1V6MvBb59yOJBdJJGU470fn3Ej8NCZdgCcqe1yFPElV34aWnUvYHh7VqKQ+eyIiInWemT0M3ITvB3Syc25zkoskkrKcc58B66mC0W0V8iRVTQgtTzSzqPPAzBoDRwHb8PMFiUjFFYaWaUkthUjqKfXcM+9J4DrgA6Cfc25rTRVOJOAq9H9f6Bq0CVUwuq1CnqQk59wi/MhhOcCfYzYPBhoC/3bObanhookEzTp839b2yS6ISIop8dwLDbLyLHAV8A5wmnNuW80WTyTQSjv/fm1m9ROsz8Q306wHvF3ZAphzGldCUpOZdQSmAa2AccAC4HCgF76ZZg/n3NrklVAkGMzsU/y5NRp/bhUCbzrnvjCzPwJHh3bthK9F/wKYE1r3jXPu/houskgglHTuAWcCg/AtVh4B8hI8fa5z7o0E60WkDEo5/y4FLgE+AZbhm2fuiZ+6qzW+S1Ev59yqSr2+Qp6kMjNrB9wNnAS0AFbhJ60c7JzLTWbZRILCzDoBDwM9gGb40Wsvcc6NMLMRwEWlPH2Sc65ntRdSJIBKOvfw/X1KO+8ARjrnLq7O8okEWSnn33f4oHcEPtw1BjYC8/HXoE9VRdNphTwREREREZEAUZ88ERERERGRAFHIExERERERCRCFPBERERERkQBRyBMREREREQkQhTwREREREZEAUcgTEREREREJEIU8ERERERGRAFHIExERERERCRCFPBERERERkQBRyBMREREREQkQhTwREREREZEAUcgTEREREREJEIU8ERGRWsTMepqZM7NByS5LWZjZoFB5w49h1fx6zswmVsFx3oop98WVL52ISO2QnuwCiIiIpBIzywGWACOdcxcntTBVaySwFJiZ5HKU1cv4snYDTk9yWUREqpRCnoiISO0yHdgfWJPsgpTTCOfcxBp4nf2BrZU9iHPuZYBQDZ5CnogEikKeiIhILeKc2wp8k+xy1FbOOX02IiK7oD55IiIiNSTUz25J6NeLEvUJK6lPnplNDK3PMLM7zWyRmW03s2/M7LKI/a4wsy/NbJuZ/WBmg80s4f/3Zna4mY0xs9VmlmdmK8zsGTPbswrf84hQufcxs6vNbH6o3EvN7DYzs9B+vzez6Wa2xcx+NrMnzKx+guPF9cmL6BfY08zODh1nq5nlmtkrZta2qt6PiEhdoJo8ERGRmjMRyAauBeYBb0Rsm1vGY7wCHA78D8gHzgaeNbN84EDgIuAt4CPgNOBOfPPGIZEHMbNLgOeAHcCbwApgX+CPwKlmdoRzbnm532HJHgR6AuOB90Nl+weQaWa5wP34z2MKcALwZyANuLIcr3FV6LhvApPwn9M5wEFm1s05t6NK3omISC2nkCciIlJDnHMTzWwpPuTNdc4NqsBh2gNdnXPrAczsIXzzzoeB9cCBzrkfQ9sGAd8DN5nZQ865gtD6zsAz+IFSjgvvH9rWG/gAeBQ4swLlK8khJZTtZnwIPcQ5tyC0LQuYA1xqZnc5534u42ucBPzGOfdleIWZvQyci+93958qei8iIrWammuKiIjULbeEAx6Ac24xMBVfQ/j3yMAW2m880BKIbLJ4JZABXBu5f+g5H+Nrwk41s8ZVWO5EZXsTaAA8HQ54oW07gFeBTPxAK2X1WGTAC3kutDysQqUWEamDVJMnIiJStySaomBlaDkrwbZwsNoLWBb6+cjQ8jgz+02C57TCN5XsXMIxK6Iy5a7Ma6wILZuV4zgiInWaQp6IiEgd4pzbkGB1QWhZ2raMiHUtQsubd/FyjcpRtF2pinLvyvoE68LHSSvHcURE6jSFPBERkdQTDlVNnXMbk1oSERGpcuqTJyIiUrMKQ8tk1ix9Floek8QyiIhINVHIExERqVnrAIcfJTNZnsBPv/BwaKTNKGaWaWYKgCIidZSaa4qIiNQg59xmM/scOMbMXgIW4mv33nTOfVFDZfjGzC4FhgNfm9m7oXJk4MPnMcAvwH41UR4REalaCnkiIiI17wL8vHYn4edwM+AHoEZCHoBzbpSZzQNuBHoBJwJb8CNejsFPYSAiInWQOeeSXQYRERGpo0KTmt8F9HLOTUxuacrPzC4GXgAucc6NSG5pRESqhvrkiYiISFWYYGbOzIYluyBlYWZvmZnDBzwRkUBRc00RERGpjIkxvyeakLw2epnoss5NVkFERKqammuKiIiIiIgEiJprioiIiIiIBIhCnoiIiIiISIAo5ImIiIiIiASIQp6IiIiIiEiAKOSJiIiIiIgEiEKeiIiIiIhIgCjkiYiIiIiIBIhCnoiIiIiISIAo5ImIiIiIiASIQp6IiIiIiEiAKOSJiIiIiIgEiEKeiIiIiIhIgCjkiYiIiIiIBMj/A3JpJ6xU3SCFAAAAAElFTkSuQmCC"/>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 name="Picture 4"/>
          <p:cNvPicPr>
            <a:picLocks noChangeAspect="1"/>
          </p:cNvPicPr>
          <p:nvPr/>
        </p:nvPicPr>
        <p:blipFill>
          <a:blip r:embed="rId4"/>
          <a:stretch>
            <a:fillRect/>
          </a:stretch>
        </p:blipFill>
        <p:spPr>
          <a:xfrm>
            <a:off x="4321024" y="1942796"/>
            <a:ext cx="4723769" cy="2967084"/>
          </a:xfrm>
          <a:prstGeom prst="rect">
            <a:avLst/>
          </a:prstGeom>
        </p:spPr>
      </p:pic>
    </p:spTree>
    <p:extLst>
      <p:ext uri="{BB962C8B-B14F-4D97-AF65-F5344CB8AC3E}">
        <p14:creationId xmlns:p14="http://schemas.microsoft.com/office/powerpoint/2010/main" val="5933422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2" name="Straight Arrow Connector 61"/>
          <p:cNvCxnSpPr/>
          <p:nvPr/>
        </p:nvCxnSpPr>
        <p:spPr>
          <a:xfrm>
            <a:off x="382783" y="1663908"/>
            <a:ext cx="8261253" cy="0"/>
          </a:xfrm>
          <a:prstGeom prst="straightConnector1">
            <a:avLst/>
          </a:prstGeom>
          <a:ln w="57150">
            <a:gradFill flip="none" rotWithShape="1">
              <a:gsLst>
                <a:gs pos="50000">
                  <a:srgbClr val="5EB5D2"/>
                </a:gs>
                <a:gs pos="0">
                  <a:schemeClr val="bg1"/>
                </a:gs>
                <a:gs pos="100000">
                  <a:srgbClr val="0074A4"/>
                </a:gs>
              </a:gsLst>
              <a:lin ang="0" scaled="1"/>
              <a:tileRect/>
            </a:gradFill>
            <a:tailEnd type="arrow" w="med" len="med"/>
          </a:ln>
        </p:spPr>
        <p:style>
          <a:lnRef idx="1">
            <a:schemeClr val="accent1"/>
          </a:lnRef>
          <a:fillRef idx="0">
            <a:schemeClr val="accent1"/>
          </a:fillRef>
          <a:effectRef idx="0">
            <a:schemeClr val="accent1"/>
          </a:effectRef>
          <a:fontRef idx="minor">
            <a:schemeClr val="tx1"/>
          </a:fontRef>
        </p:style>
      </p:cxnSp>
      <p:sp>
        <p:nvSpPr>
          <p:cNvPr id="255" name="TextShape 1"/>
          <p:cNvSpPr txBox="1"/>
          <p:nvPr/>
        </p:nvSpPr>
        <p:spPr>
          <a:xfrm>
            <a:off x="1273756" y="41894"/>
            <a:ext cx="6596489" cy="539730"/>
          </a:xfrm>
          <a:prstGeom prst="rect">
            <a:avLst/>
          </a:prstGeom>
          <a:noFill/>
          <a:ln>
            <a:noFill/>
          </a:ln>
        </p:spPr>
        <p:txBody>
          <a:bodyPr lIns="0" tIns="0" rIns="0" bIns="0" anchor="ctr" anchorCtr="1"/>
          <a:lstStyle/>
          <a:p>
            <a:pPr algn="ctr">
              <a:lnSpc>
                <a:spcPct val="100000"/>
              </a:lnSpc>
            </a:pPr>
            <a:r>
              <a:rPr lang="en-US" sz="2800" b="1" spc="-1" dirty="0" smtClean="0">
                <a:solidFill>
                  <a:srgbClr val="0093BE"/>
                </a:solidFill>
                <a:uFill>
                  <a:solidFill>
                    <a:srgbClr val="FFFFFF"/>
                  </a:solidFill>
                </a:uFill>
              </a:rPr>
              <a:t>The experimental campaign</a:t>
            </a:r>
            <a:endParaRPr lang="en-US" sz="2800" b="1" spc="-1" dirty="0">
              <a:solidFill>
                <a:srgbClr val="000000"/>
              </a:solidFill>
              <a:uFill>
                <a:solidFill>
                  <a:srgbClr val="FFFFFF"/>
                </a:solidFill>
              </a:uFill>
              <a:latin typeface="Arial"/>
            </a:endParaRPr>
          </a:p>
        </p:txBody>
      </p:sp>
      <p:cxnSp>
        <p:nvCxnSpPr>
          <p:cNvPr id="61" name="Straight Arrow Connector 60"/>
          <p:cNvCxnSpPr/>
          <p:nvPr/>
        </p:nvCxnSpPr>
        <p:spPr>
          <a:xfrm flipV="1">
            <a:off x="6336595" y="1712224"/>
            <a:ext cx="0" cy="175880"/>
          </a:xfrm>
          <a:prstGeom prst="straightConnector1">
            <a:avLst/>
          </a:prstGeom>
          <a:ln w="28575">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98" name="Straight Arrow Connector 97"/>
          <p:cNvCxnSpPr/>
          <p:nvPr/>
        </p:nvCxnSpPr>
        <p:spPr>
          <a:xfrm flipH="1" flipV="1">
            <a:off x="5208573" y="1712224"/>
            <a:ext cx="0" cy="141122"/>
          </a:xfrm>
          <a:prstGeom prst="straightConnector1">
            <a:avLst/>
          </a:prstGeom>
          <a:ln w="28575">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12" name="Straight Arrow Connector 111"/>
          <p:cNvCxnSpPr/>
          <p:nvPr/>
        </p:nvCxnSpPr>
        <p:spPr>
          <a:xfrm flipV="1">
            <a:off x="3896780" y="1712224"/>
            <a:ext cx="0" cy="154305"/>
          </a:xfrm>
          <a:prstGeom prst="straightConnector1">
            <a:avLst/>
          </a:prstGeom>
          <a:ln w="28575">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3211963" y="663392"/>
            <a:ext cx="1301447" cy="300082"/>
          </a:xfrm>
          <a:prstGeom prst="rect">
            <a:avLst/>
          </a:prstGeom>
          <a:noFill/>
          <a:ln w="28575">
            <a:solidFill>
              <a:srgbClr val="FF0000"/>
            </a:solidFill>
          </a:ln>
        </p:spPr>
        <p:txBody>
          <a:bodyPr wrap="none" rtlCol="0">
            <a:spAutoFit/>
          </a:bodyPr>
          <a:lstStyle>
            <a:defPPr>
              <a:defRPr lang="en-US"/>
            </a:defPPr>
            <a:lvl1pPr algn="ctr">
              <a:defRPr sz="1050" b="1" spc="-1">
                <a:solidFill>
                  <a:srgbClr val="5A5A5A"/>
                </a:solidFill>
                <a:uFill>
                  <a:solidFill>
                    <a:srgbClr val="FFFFFF"/>
                  </a:solidFill>
                </a:uFill>
              </a:defRPr>
            </a:lvl1pPr>
          </a:lstStyle>
          <a:p>
            <a:r>
              <a:rPr lang="en-US" sz="675" dirty="0" smtClean="0">
                <a:solidFill>
                  <a:schemeClr val="accent2">
                    <a:lumMod val="60000"/>
                    <a:lumOff val="40000"/>
                  </a:schemeClr>
                </a:solidFill>
              </a:rPr>
              <a:t>Winter 2017-18</a:t>
            </a:r>
            <a:endParaRPr lang="en-US" sz="675" dirty="0">
              <a:solidFill>
                <a:schemeClr val="accent2">
                  <a:lumMod val="60000"/>
                  <a:lumOff val="40000"/>
                </a:schemeClr>
              </a:solidFill>
            </a:endParaRPr>
          </a:p>
          <a:p>
            <a:r>
              <a:rPr lang="en-US" sz="675" dirty="0">
                <a:solidFill>
                  <a:schemeClr val="accent2">
                    <a:lumMod val="60000"/>
                    <a:lumOff val="40000"/>
                  </a:schemeClr>
                </a:solidFill>
              </a:rPr>
              <a:t>Installation of the IR1 wires</a:t>
            </a:r>
          </a:p>
        </p:txBody>
      </p:sp>
      <p:cxnSp>
        <p:nvCxnSpPr>
          <p:cNvPr id="35" name="Straight Arrow Connector 34"/>
          <p:cNvCxnSpPr/>
          <p:nvPr/>
        </p:nvCxnSpPr>
        <p:spPr>
          <a:xfrm>
            <a:off x="3287956" y="965891"/>
            <a:ext cx="0" cy="173103"/>
          </a:xfrm>
          <a:prstGeom prst="straightConnector1">
            <a:avLst/>
          </a:prstGeom>
          <a:ln w="28575">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H="1" flipV="1">
            <a:off x="5478603" y="1712224"/>
            <a:ext cx="0" cy="814354"/>
          </a:xfrm>
          <a:prstGeom prst="straightConnector1">
            <a:avLst/>
          </a:prstGeom>
          <a:ln w="28575">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4922859" y="2516339"/>
            <a:ext cx="945285" cy="300082"/>
          </a:xfrm>
          <a:prstGeom prst="rect">
            <a:avLst/>
          </a:prstGeom>
          <a:no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675" dirty="0"/>
              <a:t>26</a:t>
            </a:r>
            <a:r>
              <a:rPr lang="en-US" sz="675" baseline="30000" dirty="0"/>
              <a:t>th</a:t>
            </a:r>
            <a:r>
              <a:rPr lang="en-US" sz="675" dirty="0"/>
              <a:t> July 2018</a:t>
            </a:r>
          </a:p>
          <a:p>
            <a:r>
              <a:rPr lang="en-US" sz="675" dirty="0">
                <a:solidFill>
                  <a:srgbClr val="5A5A5A"/>
                </a:solidFill>
              </a:rPr>
              <a:t>FILL6984</a:t>
            </a:r>
          </a:p>
        </p:txBody>
      </p:sp>
      <p:sp>
        <p:nvSpPr>
          <p:cNvPr id="55" name="TextBox 54"/>
          <p:cNvSpPr txBox="1"/>
          <p:nvPr/>
        </p:nvSpPr>
        <p:spPr>
          <a:xfrm>
            <a:off x="3013563" y="2163247"/>
            <a:ext cx="950790" cy="438582"/>
          </a:xfrm>
          <a:prstGeom prst="rect">
            <a:avLst/>
          </a:prstGeom>
          <a:solidFill>
            <a:srgbClr val="006FC1"/>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750" dirty="0">
                <a:solidFill>
                  <a:schemeClr val="bg1"/>
                </a:solidFill>
              </a:rPr>
              <a:t>From 2 to 4 wires</a:t>
            </a:r>
          </a:p>
          <a:p>
            <a:r>
              <a:rPr lang="en-US" sz="750" dirty="0">
                <a:solidFill>
                  <a:schemeClr val="bg1"/>
                </a:solidFill>
              </a:rPr>
              <a:t>(validation)</a:t>
            </a:r>
          </a:p>
        </p:txBody>
      </p:sp>
      <p:sp>
        <p:nvSpPr>
          <p:cNvPr id="56" name="TextBox 55"/>
          <p:cNvSpPr txBox="1"/>
          <p:nvPr/>
        </p:nvSpPr>
        <p:spPr>
          <a:xfrm>
            <a:off x="4452489" y="2154399"/>
            <a:ext cx="843942" cy="323165"/>
          </a:xfrm>
          <a:prstGeom prst="rect">
            <a:avLst/>
          </a:prstGeom>
          <a:solidFill>
            <a:srgbClr val="006FC1"/>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750" dirty="0">
                <a:solidFill>
                  <a:schemeClr val="bg1"/>
                </a:solidFill>
              </a:rPr>
              <a:t>4 wires compensation</a:t>
            </a:r>
          </a:p>
        </p:txBody>
      </p:sp>
      <p:sp>
        <p:nvSpPr>
          <p:cNvPr id="57" name="TextBox 56"/>
          <p:cNvSpPr txBox="1"/>
          <p:nvPr/>
        </p:nvSpPr>
        <p:spPr>
          <a:xfrm>
            <a:off x="4922859" y="2796115"/>
            <a:ext cx="945285" cy="438582"/>
          </a:xfrm>
          <a:prstGeom prst="rect">
            <a:avLst/>
          </a:prstGeom>
          <a:solidFill>
            <a:srgbClr val="006FC1"/>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750">
                <a:solidFill>
                  <a:schemeClr val="bg1"/>
                </a:solidFill>
              </a:rPr>
              <a:t>From SETUP BEAM to TRAINS</a:t>
            </a:r>
            <a:endParaRPr lang="en-US" sz="750" dirty="0">
              <a:solidFill>
                <a:schemeClr val="bg1"/>
              </a:solidFill>
            </a:endParaRPr>
          </a:p>
        </p:txBody>
      </p:sp>
      <p:sp>
        <p:nvSpPr>
          <p:cNvPr id="59" name="TextBox 58"/>
          <p:cNvSpPr txBox="1"/>
          <p:nvPr/>
        </p:nvSpPr>
        <p:spPr>
          <a:xfrm>
            <a:off x="6264517" y="2185394"/>
            <a:ext cx="843942" cy="438582"/>
          </a:xfrm>
          <a:prstGeom prst="rect">
            <a:avLst/>
          </a:prstGeom>
          <a:solidFill>
            <a:srgbClr val="006FC1"/>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750" dirty="0">
                <a:solidFill>
                  <a:schemeClr val="bg1"/>
                </a:solidFill>
              </a:rPr>
              <a:t>Reducing crossing angle</a:t>
            </a:r>
          </a:p>
        </p:txBody>
      </p:sp>
      <p:cxnSp>
        <p:nvCxnSpPr>
          <p:cNvPr id="5" name="Straight Arrow Connector 4"/>
          <p:cNvCxnSpPr/>
          <p:nvPr/>
        </p:nvCxnSpPr>
        <p:spPr>
          <a:xfrm>
            <a:off x="3304629" y="1167749"/>
            <a:ext cx="5166316" cy="0"/>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a:off x="990144" y="1362807"/>
            <a:ext cx="5745087" cy="4344"/>
          </a:xfrm>
          <a:prstGeom prst="straightConnector1">
            <a:avLst/>
          </a:prstGeom>
          <a:ln w="28575">
            <a:solidFill>
              <a:srgbClr val="FF7F0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flipV="1">
            <a:off x="6735231" y="1361785"/>
            <a:ext cx="1735714" cy="5367"/>
          </a:xfrm>
          <a:prstGeom prst="straightConnector1">
            <a:avLst/>
          </a:prstGeom>
          <a:ln w="28575">
            <a:solidFill>
              <a:schemeClr val="accent6">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5040343" y="1069645"/>
            <a:ext cx="1694888" cy="196208"/>
          </a:xfrm>
          <a:prstGeom prst="rect">
            <a:avLst/>
          </a:prstGeom>
          <a:solidFill>
            <a:srgbClr val="FFFFFF"/>
          </a:solidFill>
          <a:ln w="28575">
            <a:solidFill>
              <a:srgbClr val="FF0000"/>
            </a:solidFill>
          </a:ln>
        </p:spPr>
        <p:txBody>
          <a:bodyPr wrap="none" rtlCol="0">
            <a:spAutoFit/>
          </a:bodyPr>
          <a:lstStyle/>
          <a:p>
            <a:pPr algn="ctr"/>
            <a:r>
              <a:rPr lang="en-US" sz="675" b="1" spc="-1" dirty="0" smtClean="0">
                <a:solidFill>
                  <a:srgbClr val="FF0000"/>
                </a:solidFill>
                <a:uFill>
                  <a:solidFill>
                    <a:srgbClr val="FFFFFF"/>
                  </a:solidFill>
                </a:uFill>
              </a:rPr>
              <a:t>Experiment with wires in IR1 and IR5</a:t>
            </a:r>
            <a:endParaRPr lang="en-US" sz="675" b="1" spc="-1" dirty="0">
              <a:solidFill>
                <a:srgbClr val="FF0000"/>
              </a:solidFill>
              <a:uFill>
                <a:solidFill>
                  <a:srgbClr val="FFFFFF"/>
                </a:solidFill>
              </a:uFill>
            </a:endParaRPr>
          </a:p>
        </p:txBody>
      </p:sp>
      <p:sp>
        <p:nvSpPr>
          <p:cNvPr id="64" name="TextBox 63"/>
          <p:cNvSpPr txBox="1"/>
          <p:nvPr/>
        </p:nvSpPr>
        <p:spPr>
          <a:xfrm>
            <a:off x="2934188" y="1305058"/>
            <a:ext cx="793615" cy="196208"/>
          </a:xfrm>
          <a:prstGeom prst="rect">
            <a:avLst/>
          </a:prstGeom>
          <a:solidFill>
            <a:srgbClr val="FFFFFF"/>
          </a:solidFill>
          <a:ln w="28575">
            <a:solidFill>
              <a:srgbClr val="FF7F01"/>
            </a:solidFill>
          </a:ln>
        </p:spPr>
        <p:txBody>
          <a:bodyPr wrap="none" rtlCol="0">
            <a:spAutoFit/>
          </a:bodyPr>
          <a:lstStyle/>
          <a:p>
            <a:pPr algn="ctr"/>
            <a:r>
              <a:rPr lang="en-US" sz="675" b="1" spc="-1" dirty="0" smtClean="0">
                <a:solidFill>
                  <a:srgbClr val="FF7F01"/>
                </a:solidFill>
                <a:uFill>
                  <a:solidFill>
                    <a:srgbClr val="FFFFFF"/>
                  </a:solidFill>
                </a:uFill>
              </a:rPr>
              <a:t>LI experiments</a:t>
            </a:r>
            <a:endParaRPr lang="en-US" sz="675" b="1" spc="-1" dirty="0">
              <a:solidFill>
                <a:srgbClr val="FF7F01"/>
              </a:solidFill>
              <a:uFill>
                <a:solidFill>
                  <a:srgbClr val="FFFFFF"/>
                </a:solidFill>
              </a:uFill>
            </a:endParaRPr>
          </a:p>
        </p:txBody>
      </p:sp>
      <p:sp>
        <p:nvSpPr>
          <p:cNvPr id="65" name="TextBox 64"/>
          <p:cNvSpPr txBox="1"/>
          <p:nvPr/>
        </p:nvSpPr>
        <p:spPr>
          <a:xfrm>
            <a:off x="7181589" y="1273203"/>
            <a:ext cx="803233" cy="196208"/>
          </a:xfrm>
          <a:prstGeom prst="rect">
            <a:avLst/>
          </a:prstGeom>
          <a:solidFill>
            <a:schemeClr val="accent6">
              <a:lumMod val="50000"/>
            </a:schemeClr>
          </a:solidFill>
          <a:ln w="28575">
            <a:solidFill>
              <a:schemeClr val="accent3">
                <a:lumMod val="75000"/>
              </a:schemeClr>
            </a:solidFill>
          </a:ln>
        </p:spPr>
        <p:txBody>
          <a:bodyPr wrap="none" rtlCol="0">
            <a:spAutoFit/>
          </a:bodyPr>
          <a:lstStyle/>
          <a:p>
            <a:pPr algn="ctr"/>
            <a:r>
              <a:rPr lang="en-US" sz="675" b="1" spc="-1" dirty="0" smtClean="0">
                <a:solidFill>
                  <a:schemeClr val="bg1"/>
                </a:solidFill>
                <a:uFill>
                  <a:solidFill>
                    <a:srgbClr val="FFFFFF"/>
                  </a:solidFill>
                </a:uFill>
              </a:rPr>
              <a:t>HI experiments</a:t>
            </a:r>
            <a:endParaRPr lang="en-US" sz="675" b="1" spc="-1" dirty="0">
              <a:solidFill>
                <a:schemeClr val="bg1"/>
              </a:solidFill>
              <a:uFill>
                <a:solidFill>
                  <a:srgbClr val="FFFFFF"/>
                </a:solidFill>
              </a:uFill>
            </a:endParaRPr>
          </a:p>
        </p:txBody>
      </p:sp>
      <p:cxnSp>
        <p:nvCxnSpPr>
          <p:cNvPr id="45" name="Straight Arrow Connector 44"/>
          <p:cNvCxnSpPr/>
          <p:nvPr/>
        </p:nvCxnSpPr>
        <p:spPr>
          <a:xfrm flipV="1">
            <a:off x="7460644" y="1712224"/>
            <a:ext cx="0" cy="175880"/>
          </a:xfrm>
          <a:prstGeom prst="straightConnector1">
            <a:avLst/>
          </a:prstGeom>
          <a:ln w="28575">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7388566" y="2183480"/>
            <a:ext cx="843942" cy="323165"/>
          </a:xfrm>
          <a:prstGeom prst="rect">
            <a:avLst/>
          </a:prstGeom>
          <a:solidFill>
            <a:srgbClr val="006FC1"/>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750" dirty="0">
                <a:solidFill>
                  <a:schemeClr val="bg1"/>
                </a:solidFill>
              </a:rPr>
              <a:t>TRAINS and NEW cabling</a:t>
            </a:r>
          </a:p>
        </p:txBody>
      </p:sp>
      <p:sp>
        <p:nvSpPr>
          <p:cNvPr id="47" name="Rounded Rectangle 46"/>
          <p:cNvSpPr/>
          <p:nvPr/>
        </p:nvSpPr>
        <p:spPr>
          <a:xfrm>
            <a:off x="4096887" y="2441695"/>
            <a:ext cx="379247" cy="180407"/>
          </a:xfrm>
          <a:prstGeom prst="roundRect">
            <a:avLst/>
          </a:prstGeom>
          <a:solidFill>
            <a:srgbClr val="00B05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b="1" dirty="0" smtClean="0"/>
              <a:t>7 </a:t>
            </a:r>
            <a:r>
              <a:rPr lang="en-US" sz="825" b="1" dirty="0"/>
              <a:t>h</a:t>
            </a:r>
          </a:p>
        </p:txBody>
      </p:sp>
      <p:sp>
        <p:nvSpPr>
          <p:cNvPr id="48" name="Rounded Rectangle 47"/>
          <p:cNvSpPr/>
          <p:nvPr/>
        </p:nvSpPr>
        <p:spPr>
          <a:xfrm>
            <a:off x="6023918" y="2479421"/>
            <a:ext cx="428677" cy="195306"/>
          </a:xfrm>
          <a:prstGeom prst="roundRect">
            <a:avLst/>
          </a:prstGeom>
          <a:solidFill>
            <a:srgbClr val="00B05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b="1" dirty="0" smtClean="0"/>
              <a:t>7 </a:t>
            </a:r>
            <a:r>
              <a:rPr lang="en-US" sz="825" b="1" dirty="0"/>
              <a:t>h</a:t>
            </a:r>
          </a:p>
        </p:txBody>
      </p:sp>
      <p:sp>
        <p:nvSpPr>
          <p:cNvPr id="49" name="Rounded Rectangle 48"/>
          <p:cNvSpPr/>
          <p:nvPr/>
        </p:nvSpPr>
        <p:spPr>
          <a:xfrm>
            <a:off x="7232436" y="2477434"/>
            <a:ext cx="427165" cy="208543"/>
          </a:xfrm>
          <a:prstGeom prst="roundRect">
            <a:avLst/>
          </a:prstGeom>
          <a:solidFill>
            <a:srgbClr val="00B05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b="1" smtClean="0"/>
              <a:t>10 </a:t>
            </a:r>
            <a:r>
              <a:rPr lang="en-US" sz="825" b="1" dirty="0"/>
              <a:t>h</a:t>
            </a:r>
            <a:endParaRPr lang="en-US" sz="1350" b="1" dirty="0"/>
          </a:p>
        </p:txBody>
      </p:sp>
      <p:sp>
        <p:nvSpPr>
          <p:cNvPr id="50" name="Rounded Rectangle 49"/>
          <p:cNvSpPr/>
          <p:nvPr/>
        </p:nvSpPr>
        <p:spPr>
          <a:xfrm>
            <a:off x="4614071" y="3098978"/>
            <a:ext cx="358278" cy="175507"/>
          </a:xfrm>
          <a:prstGeom prst="roundRect">
            <a:avLst/>
          </a:prstGeom>
          <a:solidFill>
            <a:srgbClr val="00B05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b="1" dirty="0"/>
              <a:t>1</a:t>
            </a:r>
            <a:r>
              <a:rPr lang="en-US" sz="825" b="1" dirty="0" smtClean="0"/>
              <a:t> </a:t>
            </a:r>
            <a:r>
              <a:rPr lang="en-US" sz="825" b="1" dirty="0"/>
              <a:t>h</a:t>
            </a:r>
          </a:p>
        </p:txBody>
      </p:sp>
      <p:sp>
        <p:nvSpPr>
          <p:cNvPr id="58" name="TextBox 57"/>
          <p:cNvSpPr txBox="1"/>
          <p:nvPr/>
        </p:nvSpPr>
        <p:spPr>
          <a:xfrm>
            <a:off x="1043608" y="2178297"/>
            <a:ext cx="1123337" cy="323165"/>
          </a:xfrm>
          <a:prstGeom prst="rect">
            <a:avLst/>
          </a:prstGeom>
          <a:solidFill>
            <a:srgbClr val="006FC1"/>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750" dirty="0" smtClean="0">
                <a:solidFill>
                  <a:schemeClr val="bg1"/>
                </a:solidFill>
              </a:rPr>
              <a:t>Compensation with 2 wires </a:t>
            </a:r>
            <a:r>
              <a:rPr lang="en-US" sz="750" smtClean="0">
                <a:solidFill>
                  <a:schemeClr val="bg1"/>
                </a:solidFill>
              </a:rPr>
              <a:t>(validation)</a:t>
            </a:r>
            <a:endParaRPr lang="en-US" sz="750" dirty="0">
              <a:solidFill>
                <a:schemeClr val="bg1"/>
              </a:solidFill>
            </a:endParaRPr>
          </a:p>
        </p:txBody>
      </p:sp>
      <p:sp>
        <p:nvSpPr>
          <p:cNvPr id="71" name="TextBox 70"/>
          <p:cNvSpPr txBox="1"/>
          <p:nvPr/>
        </p:nvSpPr>
        <p:spPr>
          <a:xfrm>
            <a:off x="2366256" y="2661084"/>
            <a:ext cx="950790" cy="300082"/>
          </a:xfrm>
          <a:prstGeom prst="rect">
            <a:avLst/>
          </a:prstGeom>
          <a:no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675" dirty="0" smtClean="0"/>
              <a:t>29</a:t>
            </a:r>
            <a:r>
              <a:rPr lang="en-US" sz="675" baseline="30000" dirty="0" smtClean="0"/>
              <a:t>th</a:t>
            </a:r>
            <a:r>
              <a:rPr lang="en-US" sz="675" dirty="0" smtClean="0"/>
              <a:t> Nov 2017</a:t>
            </a:r>
            <a:endParaRPr lang="en-US" sz="675" dirty="0"/>
          </a:p>
          <a:p>
            <a:r>
              <a:rPr lang="en-US" sz="675" dirty="0" smtClean="0">
                <a:solidFill>
                  <a:srgbClr val="5A5A5A"/>
                </a:solidFill>
              </a:rPr>
              <a:t>FILL6434-6435</a:t>
            </a:r>
            <a:endParaRPr lang="en-US" sz="675" dirty="0">
              <a:solidFill>
                <a:srgbClr val="5A5A5A"/>
              </a:solidFill>
            </a:endParaRPr>
          </a:p>
        </p:txBody>
      </p:sp>
      <p:sp>
        <p:nvSpPr>
          <p:cNvPr id="72" name="TextBox 71"/>
          <p:cNvSpPr txBox="1"/>
          <p:nvPr/>
        </p:nvSpPr>
        <p:spPr>
          <a:xfrm>
            <a:off x="2366256" y="2952484"/>
            <a:ext cx="950790" cy="323165"/>
          </a:xfrm>
          <a:prstGeom prst="rect">
            <a:avLst/>
          </a:prstGeom>
          <a:solidFill>
            <a:srgbClr val="006FC1"/>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750" dirty="0" smtClean="0">
                <a:solidFill>
                  <a:schemeClr val="bg1"/>
                </a:solidFill>
              </a:rPr>
              <a:t>Compensation with 2</a:t>
            </a:r>
            <a:r>
              <a:rPr lang="en-US" sz="750" dirty="0">
                <a:solidFill>
                  <a:schemeClr val="bg1"/>
                </a:solidFill>
              </a:rPr>
              <a:t> </a:t>
            </a:r>
            <a:r>
              <a:rPr lang="en-US" sz="750" dirty="0" smtClean="0">
                <a:solidFill>
                  <a:schemeClr val="bg1"/>
                </a:solidFill>
              </a:rPr>
              <a:t>wires</a:t>
            </a:r>
            <a:endParaRPr lang="en-US" sz="750" dirty="0">
              <a:solidFill>
                <a:schemeClr val="bg1"/>
              </a:solidFill>
            </a:endParaRPr>
          </a:p>
        </p:txBody>
      </p:sp>
      <p:cxnSp>
        <p:nvCxnSpPr>
          <p:cNvPr id="74" name="Straight Arrow Connector 73"/>
          <p:cNvCxnSpPr/>
          <p:nvPr/>
        </p:nvCxnSpPr>
        <p:spPr>
          <a:xfrm flipV="1">
            <a:off x="2399007" y="1712224"/>
            <a:ext cx="0" cy="948860"/>
          </a:xfrm>
          <a:prstGeom prst="straightConnector1">
            <a:avLst/>
          </a:prstGeom>
          <a:ln w="28575">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p:nvPr/>
        </p:nvCxnSpPr>
        <p:spPr>
          <a:xfrm flipV="1">
            <a:off x="2030978" y="1712224"/>
            <a:ext cx="0" cy="215336"/>
          </a:xfrm>
          <a:prstGeom prst="straightConnector1">
            <a:avLst/>
          </a:prstGeom>
          <a:ln w="28575">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p:nvPr/>
        </p:nvCxnSpPr>
        <p:spPr>
          <a:xfrm>
            <a:off x="990144" y="1167749"/>
            <a:ext cx="2297812" cy="0"/>
          </a:xfrm>
          <a:prstGeom prst="straightConnector1">
            <a:avLst/>
          </a:prstGeom>
          <a:ln w="28575">
            <a:solidFill>
              <a:schemeClr val="accent2">
                <a:lumMod val="20000"/>
                <a:lumOff val="8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76" name="TextBox 75"/>
          <p:cNvSpPr txBox="1"/>
          <p:nvPr/>
        </p:nvSpPr>
        <p:spPr>
          <a:xfrm>
            <a:off x="1520713" y="1073985"/>
            <a:ext cx="1354473" cy="196208"/>
          </a:xfrm>
          <a:prstGeom prst="rect">
            <a:avLst/>
          </a:prstGeom>
          <a:solidFill>
            <a:srgbClr val="FFFFFF"/>
          </a:solidFill>
          <a:ln w="28575">
            <a:solidFill>
              <a:schemeClr val="accent2">
                <a:lumMod val="20000"/>
                <a:lumOff val="80000"/>
              </a:schemeClr>
            </a:solidFill>
          </a:ln>
        </p:spPr>
        <p:txBody>
          <a:bodyPr wrap="none" rtlCol="0">
            <a:spAutoFit/>
          </a:bodyPr>
          <a:lstStyle/>
          <a:p>
            <a:pPr algn="ctr"/>
            <a:r>
              <a:rPr lang="en-US" sz="675" b="1" spc="-1" dirty="0" smtClean="0">
                <a:solidFill>
                  <a:schemeClr val="accent2">
                    <a:lumMod val="40000"/>
                    <a:lumOff val="60000"/>
                  </a:schemeClr>
                </a:solidFill>
                <a:uFill>
                  <a:solidFill>
                    <a:srgbClr val="FFFFFF"/>
                  </a:solidFill>
                </a:uFill>
              </a:rPr>
              <a:t>Experiment with wires in IR5</a:t>
            </a:r>
            <a:endParaRPr lang="en-US" sz="675" b="1" spc="-1" dirty="0">
              <a:solidFill>
                <a:schemeClr val="accent2">
                  <a:lumMod val="40000"/>
                  <a:lumOff val="60000"/>
                </a:schemeClr>
              </a:solidFill>
              <a:uFill>
                <a:solidFill>
                  <a:srgbClr val="FFFFFF"/>
                </a:solidFill>
              </a:uFill>
            </a:endParaRPr>
          </a:p>
        </p:txBody>
      </p:sp>
      <p:sp>
        <p:nvSpPr>
          <p:cNvPr id="86" name="Espace réservé du contenu 8"/>
          <p:cNvSpPr txBox="1">
            <a:spLocks/>
          </p:cNvSpPr>
          <p:nvPr/>
        </p:nvSpPr>
        <p:spPr>
          <a:xfrm>
            <a:off x="221583" y="3702372"/>
            <a:ext cx="8784976" cy="1535235"/>
          </a:xfrm>
          <a:prstGeom prst="rect">
            <a:avLst/>
          </a:prstGeom>
        </p:spPr>
        <p:txBody>
          <a:bodyPr>
            <a:no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3080" indent="-342720" algn="l">
              <a:spcBef>
                <a:spcPts val="660"/>
              </a:spcBef>
              <a:buClr>
                <a:srgbClr val="FB963C"/>
              </a:buClr>
              <a:buFont typeface="Wingdings" charset="2"/>
              <a:buChar char=""/>
            </a:pPr>
            <a:r>
              <a:rPr lang="en-US" sz="2000" spc="-1" dirty="0" smtClean="0">
                <a:solidFill>
                  <a:srgbClr val="5A5A5A"/>
                </a:solidFill>
                <a:uFill>
                  <a:solidFill>
                    <a:srgbClr val="FFFFFF"/>
                  </a:solidFill>
                </a:uFill>
              </a:rPr>
              <a:t>A rich experimental campaign was performed during the last 2 years</a:t>
            </a:r>
            <a:r>
              <a:rPr lang="en-US" sz="2000" spc="-1" dirty="0" smtClean="0">
                <a:solidFill>
                  <a:srgbClr val="00B050"/>
                </a:solidFill>
                <a:uFill>
                  <a:solidFill>
                    <a:srgbClr val="FFFFFF"/>
                  </a:solidFill>
                </a:uFill>
              </a:rPr>
              <a:t>: the compensation effect was systematically observed. </a:t>
            </a:r>
            <a:endParaRPr lang="en-US" sz="2000" spc="-1" dirty="0">
              <a:solidFill>
                <a:srgbClr val="00B050"/>
              </a:solidFill>
              <a:uFill>
                <a:solidFill>
                  <a:srgbClr val="FFFFFF"/>
                </a:solidFill>
              </a:uFill>
            </a:endParaRPr>
          </a:p>
        </p:txBody>
      </p:sp>
      <p:sp>
        <p:nvSpPr>
          <p:cNvPr id="53" name="TextBox 52"/>
          <p:cNvSpPr txBox="1"/>
          <p:nvPr/>
        </p:nvSpPr>
        <p:spPr>
          <a:xfrm>
            <a:off x="5220685" y="3214939"/>
            <a:ext cx="803233" cy="196208"/>
          </a:xfrm>
          <a:prstGeom prst="rect">
            <a:avLst/>
          </a:prstGeom>
          <a:solidFill>
            <a:schemeClr val="accent6">
              <a:lumMod val="50000"/>
            </a:schemeClr>
          </a:solidFill>
          <a:ln w="28575">
            <a:solidFill>
              <a:schemeClr val="accent3">
                <a:lumMod val="75000"/>
              </a:schemeClr>
            </a:solidFill>
          </a:ln>
        </p:spPr>
        <p:txBody>
          <a:bodyPr wrap="none" rtlCol="0">
            <a:spAutoFit/>
          </a:bodyPr>
          <a:lstStyle/>
          <a:p>
            <a:pPr algn="ctr"/>
            <a:r>
              <a:rPr lang="en-US" sz="675" b="1" spc="-1" dirty="0" smtClean="0">
                <a:solidFill>
                  <a:schemeClr val="bg1"/>
                </a:solidFill>
                <a:uFill>
                  <a:solidFill>
                    <a:srgbClr val="FFFFFF"/>
                  </a:solidFill>
                </a:uFill>
              </a:rPr>
              <a:t>HI experiments</a:t>
            </a:r>
            <a:endParaRPr lang="en-US" sz="675" b="1" spc="-1" dirty="0">
              <a:solidFill>
                <a:schemeClr val="bg1"/>
              </a:solidFill>
              <a:uFill>
                <a:solidFill>
                  <a:srgbClr val="FFFFFF"/>
                </a:solidFill>
              </a:uFill>
            </a:endParaRPr>
          </a:p>
        </p:txBody>
      </p:sp>
      <p:sp>
        <p:nvSpPr>
          <p:cNvPr id="73" name="Rounded Rectangle 72"/>
          <p:cNvSpPr/>
          <p:nvPr/>
        </p:nvSpPr>
        <p:spPr>
          <a:xfrm>
            <a:off x="2000124" y="2584908"/>
            <a:ext cx="415023" cy="179637"/>
          </a:xfrm>
          <a:prstGeom prst="roundRect">
            <a:avLst/>
          </a:prstGeom>
          <a:solidFill>
            <a:srgbClr val="00B05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b="1" dirty="0" smtClean="0"/>
              <a:t>10 </a:t>
            </a:r>
            <a:r>
              <a:rPr lang="en-US" sz="825" b="1" dirty="0"/>
              <a:t>h</a:t>
            </a:r>
          </a:p>
        </p:txBody>
      </p:sp>
      <p:sp>
        <p:nvSpPr>
          <p:cNvPr id="51" name="TextBox 50"/>
          <p:cNvSpPr txBox="1"/>
          <p:nvPr/>
        </p:nvSpPr>
        <p:spPr>
          <a:xfrm>
            <a:off x="6264517" y="1889168"/>
            <a:ext cx="843942" cy="300082"/>
          </a:xfrm>
          <a:prstGeom prst="rect">
            <a:avLst/>
          </a:prstGeom>
          <a:solidFill>
            <a:schemeClr val="bg1"/>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675" dirty="0"/>
              <a:t>14</a:t>
            </a:r>
            <a:r>
              <a:rPr lang="en-US" sz="675" baseline="30000" dirty="0"/>
              <a:t>th</a:t>
            </a:r>
            <a:r>
              <a:rPr lang="en-US" sz="675" dirty="0"/>
              <a:t> September</a:t>
            </a:r>
          </a:p>
          <a:p>
            <a:r>
              <a:rPr lang="en-US" sz="675" dirty="0">
                <a:solidFill>
                  <a:srgbClr val="5A5A5A"/>
                </a:solidFill>
              </a:rPr>
              <a:t>FILL7169</a:t>
            </a:r>
          </a:p>
        </p:txBody>
      </p:sp>
      <p:sp>
        <p:nvSpPr>
          <p:cNvPr id="77" name="TextBox 76"/>
          <p:cNvSpPr txBox="1"/>
          <p:nvPr/>
        </p:nvSpPr>
        <p:spPr>
          <a:xfrm>
            <a:off x="4452490" y="1871847"/>
            <a:ext cx="843941" cy="300082"/>
          </a:xfrm>
          <a:prstGeom prst="rect">
            <a:avLst/>
          </a:prstGeom>
          <a:solidFill>
            <a:schemeClr val="bg1"/>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675" dirty="0"/>
              <a:t>24</a:t>
            </a:r>
            <a:r>
              <a:rPr lang="en-US" sz="675" baseline="30000" dirty="0"/>
              <a:t>th</a:t>
            </a:r>
            <a:r>
              <a:rPr lang="en-US" sz="675" dirty="0"/>
              <a:t> July 2018</a:t>
            </a:r>
          </a:p>
          <a:p>
            <a:r>
              <a:rPr lang="en-US" sz="675" dirty="0">
                <a:solidFill>
                  <a:srgbClr val="5A5A5A"/>
                </a:solidFill>
              </a:rPr>
              <a:t>FILL6972</a:t>
            </a:r>
          </a:p>
        </p:txBody>
      </p:sp>
      <p:sp>
        <p:nvSpPr>
          <p:cNvPr id="92" name="TextBox 91"/>
          <p:cNvSpPr txBox="1"/>
          <p:nvPr/>
        </p:nvSpPr>
        <p:spPr>
          <a:xfrm>
            <a:off x="3013563" y="1871847"/>
            <a:ext cx="950790" cy="300082"/>
          </a:xfrm>
          <a:prstGeom prst="rect">
            <a:avLst/>
          </a:prstGeom>
          <a:solidFill>
            <a:schemeClr val="bg1"/>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675" dirty="0"/>
              <a:t>14</a:t>
            </a:r>
            <a:r>
              <a:rPr lang="en-US" sz="675" baseline="30000" dirty="0"/>
              <a:t>th</a:t>
            </a:r>
            <a:r>
              <a:rPr lang="en-US" sz="675" dirty="0"/>
              <a:t> June 2018</a:t>
            </a:r>
          </a:p>
          <a:p>
            <a:r>
              <a:rPr lang="en-US" sz="675" dirty="0">
                <a:solidFill>
                  <a:srgbClr val="5A5A5A"/>
                </a:solidFill>
              </a:rPr>
              <a:t>FILL6797-8-9</a:t>
            </a:r>
          </a:p>
        </p:txBody>
      </p:sp>
      <p:sp>
        <p:nvSpPr>
          <p:cNvPr id="43" name="TextBox 42"/>
          <p:cNvSpPr txBox="1"/>
          <p:nvPr/>
        </p:nvSpPr>
        <p:spPr>
          <a:xfrm>
            <a:off x="7388566" y="1887254"/>
            <a:ext cx="843942" cy="300082"/>
          </a:xfrm>
          <a:prstGeom prst="rect">
            <a:avLst/>
          </a:prstGeom>
          <a:solidFill>
            <a:schemeClr val="bg1"/>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675" dirty="0"/>
              <a:t>29</a:t>
            </a:r>
            <a:r>
              <a:rPr lang="en-US" sz="675" baseline="30000" dirty="0"/>
              <a:t>th</a:t>
            </a:r>
            <a:r>
              <a:rPr lang="en-US" sz="675" dirty="0"/>
              <a:t> October</a:t>
            </a:r>
          </a:p>
          <a:p>
            <a:r>
              <a:rPr lang="en-US" sz="675" dirty="0">
                <a:solidFill>
                  <a:schemeClr val="tx1">
                    <a:lumMod val="50000"/>
                    <a:lumOff val="50000"/>
                  </a:schemeClr>
                </a:solidFill>
              </a:rPr>
              <a:t>FILL7386</a:t>
            </a:r>
          </a:p>
        </p:txBody>
      </p:sp>
      <p:sp>
        <p:nvSpPr>
          <p:cNvPr id="54" name="TextBox 53"/>
          <p:cNvSpPr txBox="1"/>
          <p:nvPr/>
        </p:nvSpPr>
        <p:spPr>
          <a:xfrm>
            <a:off x="1043607" y="1886897"/>
            <a:ext cx="1123338" cy="300082"/>
          </a:xfrm>
          <a:prstGeom prst="rect">
            <a:avLst/>
          </a:prstGeom>
          <a:solidFill>
            <a:schemeClr val="bg1"/>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675" dirty="0" smtClean="0"/>
              <a:t>1</a:t>
            </a:r>
            <a:r>
              <a:rPr lang="en-US" sz="675" baseline="30000" dirty="0" smtClean="0"/>
              <a:t>st</a:t>
            </a:r>
            <a:r>
              <a:rPr lang="en-US" sz="675" dirty="0" smtClean="0"/>
              <a:t> July 2017</a:t>
            </a:r>
            <a:endParaRPr lang="en-US" sz="675" dirty="0"/>
          </a:p>
          <a:p>
            <a:r>
              <a:rPr lang="en-US" sz="675" dirty="0" smtClean="0">
                <a:solidFill>
                  <a:srgbClr val="5A5A5A"/>
                </a:solidFill>
              </a:rPr>
              <a:t>FILL5898-5900</a:t>
            </a:r>
            <a:endParaRPr lang="en-US" sz="675" dirty="0">
              <a:solidFill>
                <a:srgbClr val="5A5A5A"/>
              </a:solidFill>
            </a:endParaRPr>
          </a:p>
        </p:txBody>
      </p:sp>
      <p:sp>
        <p:nvSpPr>
          <p:cNvPr id="41" name="Rounded Rectangle 40"/>
          <p:cNvSpPr/>
          <p:nvPr/>
        </p:nvSpPr>
        <p:spPr>
          <a:xfrm>
            <a:off x="2650515" y="1812589"/>
            <a:ext cx="415023" cy="179637"/>
          </a:xfrm>
          <a:prstGeom prst="roundRect">
            <a:avLst/>
          </a:prstGeom>
          <a:solidFill>
            <a:srgbClr val="00B05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b="1" smtClean="0"/>
              <a:t>12 </a:t>
            </a:r>
            <a:r>
              <a:rPr lang="en-US" sz="825" b="1" dirty="0"/>
              <a:t>h</a:t>
            </a:r>
          </a:p>
        </p:txBody>
      </p:sp>
      <p:sp>
        <p:nvSpPr>
          <p:cNvPr id="70" name="Rounded Rectangle 69"/>
          <p:cNvSpPr/>
          <p:nvPr/>
        </p:nvSpPr>
        <p:spPr>
          <a:xfrm>
            <a:off x="846149" y="1810120"/>
            <a:ext cx="415023" cy="179637"/>
          </a:xfrm>
          <a:prstGeom prst="roundRect">
            <a:avLst/>
          </a:prstGeom>
          <a:solidFill>
            <a:srgbClr val="00B05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b="1" dirty="0"/>
              <a:t>9</a:t>
            </a:r>
            <a:r>
              <a:rPr lang="en-US" sz="825" b="1" dirty="0" smtClean="0"/>
              <a:t> </a:t>
            </a:r>
            <a:r>
              <a:rPr lang="en-US" sz="825" b="1" dirty="0"/>
              <a:t>h</a:t>
            </a:r>
          </a:p>
        </p:txBody>
      </p:sp>
      <p:sp>
        <p:nvSpPr>
          <p:cNvPr id="4" name="Slide Number Placeholder 3"/>
          <p:cNvSpPr>
            <a:spLocks noGrp="1"/>
          </p:cNvSpPr>
          <p:nvPr>
            <p:ph type="sldNum" sz="quarter" idx="12"/>
          </p:nvPr>
        </p:nvSpPr>
        <p:spPr/>
        <p:txBody>
          <a:bodyPr/>
          <a:lstStyle/>
          <a:p>
            <a:fld id="{BFDCA1C4-9514-7B4F-976F-D92F7E296653}" type="slidenum">
              <a:rPr lang="fr-FR" smtClean="0"/>
              <a:pPr/>
              <a:t>13</a:t>
            </a:fld>
            <a:endParaRPr lang="fr-FR"/>
          </a:p>
        </p:txBody>
      </p:sp>
    </p:spTree>
    <p:extLst>
      <p:ext uri="{BB962C8B-B14F-4D97-AF65-F5344CB8AC3E}">
        <p14:creationId xmlns:p14="http://schemas.microsoft.com/office/powerpoint/2010/main" val="120005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BFDCA1C4-9514-7B4F-976F-D92F7E296653}" type="slidenum">
              <a:rPr lang="fr-FR" smtClean="0"/>
              <a:pPr/>
              <a:t>14</a:t>
            </a:fld>
            <a:endParaRPr lang="fr-FR"/>
          </a:p>
        </p:txBody>
      </p:sp>
      <p:pic>
        <p:nvPicPr>
          <p:cNvPr id="10" name="Image 6" descr="CERN-logo_outline.jpg"/>
          <p:cNvPicPr>
            <a:picLocks noChangeAspect="1"/>
          </p:cNvPicPr>
          <p:nvPr/>
        </p:nvPicPr>
        <p:blipFill>
          <a:blip r:embed="rId3"/>
          <a:stretch>
            <a:fillRect/>
          </a:stretch>
        </p:blipFill>
        <p:spPr>
          <a:xfrm>
            <a:off x="1434150" y="4563939"/>
            <a:ext cx="486864" cy="478800"/>
          </a:xfrm>
          <a:prstGeom prst="rect">
            <a:avLst/>
          </a:prstGeom>
        </p:spPr>
      </p:pic>
      <p:sp>
        <p:nvSpPr>
          <p:cNvPr id="6" name="TextShape 1"/>
          <p:cNvSpPr txBox="1"/>
          <p:nvPr/>
        </p:nvSpPr>
        <p:spPr>
          <a:xfrm>
            <a:off x="1273756" y="41894"/>
            <a:ext cx="6596489" cy="539730"/>
          </a:xfrm>
          <a:prstGeom prst="rect">
            <a:avLst/>
          </a:prstGeom>
          <a:noFill/>
          <a:ln>
            <a:noFill/>
          </a:ln>
        </p:spPr>
        <p:txBody>
          <a:bodyPr lIns="0" tIns="0" rIns="0" bIns="0" anchor="ctr" anchorCtr="1"/>
          <a:lstStyle/>
          <a:p>
            <a:pPr algn="ctr">
              <a:lnSpc>
                <a:spcPct val="100000"/>
              </a:lnSpc>
            </a:pPr>
            <a:r>
              <a:rPr lang="en-US" sz="2800" b="1" spc="-1" dirty="0" smtClean="0">
                <a:solidFill>
                  <a:srgbClr val="0093BE"/>
                </a:solidFill>
                <a:uFill>
                  <a:solidFill>
                    <a:srgbClr val="FFFFFF"/>
                  </a:solidFill>
                </a:uFill>
              </a:rPr>
              <a:t>Low-Intensity experiment</a:t>
            </a:r>
            <a:endParaRPr lang="en-US" sz="2800" b="1" spc="-1" dirty="0">
              <a:solidFill>
                <a:srgbClr val="000000"/>
              </a:solidFill>
              <a:uFill>
                <a:solidFill>
                  <a:srgbClr val="FFFFFF"/>
                </a:solidFill>
              </a:uFill>
              <a:latin typeface="Arial"/>
            </a:endParaRPr>
          </a:p>
        </p:txBody>
      </p:sp>
      <p:sp>
        <p:nvSpPr>
          <p:cNvPr id="79" name="CustomShape 3"/>
          <p:cNvSpPr/>
          <p:nvPr/>
        </p:nvSpPr>
        <p:spPr>
          <a:xfrm>
            <a:off x="2235578" y="4386128"/>
            <a:ext cx="6296422" cy="547927"/>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marL="257310" indent="-257040" algn="just">
              <a:spcBef>
                <a:spcPts val="270"/>
              </a:spcBef>
              <a:buClr>
                <a:srgbClr val="FB963C"/>
              </a:buClr>
              <a:buFont typeface="Wingdings" charset="2"/>
              <a:buChar char="§"/>
            </a:pPr>
            <a:r>
              <a:rPr lang="en-US" sz="1600" b="1" spc="-1" dirty="0" smtClean="0">
                <a:solidFill>
                  <a:srgbClr val="00B050"/>
                </a:solidFill>
                <a:uFill>
                  <a:solidFill>
                    <a:srgbClr val="FFFFFF"/>
                  </a:solidFill>
                </a:uFill>
                <a:ea typeface="Symbol"/>
              </a:rPr>
              <a:t>Almost full compensation, even at reduced crossing angle, for regular bunch whereas head-on bunch not degraded.</a:t>
            </a:r>
            <a:endParaRPr lang="en-US" sz="1600" spc="-1" dirty="0">
              <a:solidFill>
                <a:srgbClr val="00B050"/>
              </a:solidFill>
              <a:uFill>
                <a:solidFill>
                  <a:srgbClr val="FFFFFF"/>
                </a:solidFill>
              </a:uFill>
              <a:latin typeface="Arial"/>
            </a:endParaRPr>
          </a:p>
        </p:txBody>
      </p:sp>
      <p:pic>
        <p:nvPicPr>
          <p:cNvPr id="4" name="Picture 3"/>
          <p:cNvPicPr>
            <a:picLocks noChangeAspect="1"/>
          </p:cNvPicPr>
          <p:nvPr/>
        </p:nvPicPr>
        <p:blipFill>
          <a:blip r:embed="rId4"/>
          <a:stretch>
            <a:fillRect/>
          </a:stretch>
        </p:blipFill>
        <p:spPr>
          <a:xfrm>
            <a:off x="971600" y="518469"/>
            <a:ext cx="7316121" cy="3952251"/>
          </a:xfrm>
          <a:prstGeom prst="rect">
            <a:avLst/>
          </a:prstGeom>
        </p:spPr>
      </p:pic>
      <p:sp>
        <p:nvSpPr>
          <p:cNvPr id="26" name="Rectangle 25"/>
          <p:cNvSpPr/>
          <p:nvPr/>
        </p:nvSpPr>
        <p:spPr>
          <a:xfrm>
            <a:off x="2235578" y="784948"/>
            <a:ext cx="7232966" cy="3256760"/>
          </a:xfrm>
          <a:prstGeom prst="rect">
            <a:avLst/>
          </a:prstGeom>
          <a:solidFill>
            <a:schemeClr val="bg1">
              <a:alpha val="84000"/>
            </a:schemeClr>
          </a:solidFill>
          <a:ln>
            <a:noFill/>
          </a:ln>
          <a:effectLst>
            <a:outerShdw dist="23000" sx="1000" sy="1000" rotWithShape="0">
              <a:srgbClr val="00000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bg1"/>
              </a:solidFill>
            </a:endParaRPr>
          </a:p>
        </p:txBody>
      </p:sp>
      <p:sp>
        <p:nvSpPr>
          <p:cNvPr id="47" name="Rectangle 46"/>
          <p:cNvSpPr/>
          <p:nvPr/>
        </p:nvSpPr>
        <p:spPr>
          <a:xfrm>
            <a:off x="3923928" y="784948"/>
            <a:ext cx="7232966" cy="3256760"/>
          </a:xfrm>
          <a:prstGeom prst="rect">
            <a:avLst/>
          </a:prstGeom>
          <a:solidFill>
            <a:schemeClr val="bg1">
              <a:alpha val="84000"/>
            </a:schemeClr>
          </a:solidFill>
          <a:ln>
            <a:noFill/>
          </a:ln>
          <a:effectLst>
            <a:outerShdw dist="23000" sx="1000" sy="1000" rotWithShape="0">
              <a:srgbClr val="00000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bg1"/>
              </a:solidFill>
            </a:endParaRPr>
          </a:p>
        </p:txBody>
      </p:sp>
      <p:sp>
        <p:nvSpPr>
          <p:cNvPr id="48" name="Rectangle 47"/>
          <p:cNvSpPr/>
          <p:nvPr/>
        </p:nvSpPr>
        <p:spPr>
          <a:xfrm>
            <a:off x="5070317" y="779472"/>
            <a:ext cx="7232966" cy="3256760"/>
          </a:xfrm>
          <a:prstGeom prst="rect">
            <a:avLst/>
          </a:prstGeom>
          <a:solidFill>
            <a:schemeClr val="bg1">
              <a:alpha val="84000"/>
            </a:schemeClr>
          </a:solidFill>
          <a:ln>
            <a:noFill/>
          </a:ln>
          <a:effectLst>
            <a:outerShdw dist="23000" sx="1000" sy="1000" rotWithShape="0">
              <a:srgbClr val="00000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grpId="0" nodeType="clickEffect">
                                  <p:stCondLst>
                                    <p:cond delay="0"/>
                                  </p:stCondLst>
                                  <p:childTnLst>
                                    <p:animMotion origin="layout" path="M -5.55556E-7 4.19753E-6 L 0.18299 0.00277 " pathEditMode="relative" rAng="0" ptsTypes="AA">
                                      <p:cBhvr>
                                        <p:cTn id="10" dur="2000" fill="hold"/>
                                        <p:tgtEl>
                                          <p:spTgt spid="26"/>
                                        </p:tgtEl>
                                        <p:attrNameLst>
                                          <p:attrName>ppt_x</p:attrName>
                                          <p:attrName>ppt_y</p:attrName>
                                        </p:attrNameLst>
                                      </p:cBhvr>
                                      <p:rCtr x="9149" y="123"/>
                                    </p:animMotion>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2" nodeType="clickEffect">
                                  <p:stCondLst>
                                    <p:cond delay="0"/>
                                  </p:stCondLst>
                                  <p:childTnLst>
                                    <p:set>
                                      <p:cBhvr>
                                        <p:cTn id="14" dur="1" fill="hold">
                                          <p:stCondLst>
                                            <p:cond delay="0"/>
                                          </p:stCondLst>
                                        </p:cTn>
                                        <p:tgtEl>
                                          <p:spTgt spid="26"/>
                                        </p:tgtEl>
                                        <p:attrNameLst>
                                          <p:attrName>style.visibility</p:attrName>
                                        </p:attrNameLst>
                                      </p:cBhvr>
                                      <p:to>
                                        <p:strVal val="hidden"/>
                                      </p:to>
                                    </p:set>
                                  </p:childTnLst>
                                </p:cTn>
                              </p:par>
                              <p:par>
                                <p:cTn id="15" presetID="1" presetClass="entr" presetSubtype="0" fill="hold" grpId="1" nodeType="withEffect">
                                  <p:stCondLst>
                                    <p:cond delay="0"/>
                                  </p:stCondLst>
                                  <p:childTnLst>
                                    <p:set>
                                      <p:cBhvr>
                                        <p:cTn id="16" dur="1" fill="hold">
                                          <p:stCondLst>
                                            <p:cond delay="0"/>
                                          </p:stCondLst>
                                        </p:cTn>
                                        <p:tgtEl>
                                          <p:spTgt spid="47"/>
                                        </p:tgtEl>
                                        <p:attrNameLst>
                                          <p:attrName>style.visibility</p:attrName>
                                        </p:attrNameLst>
                                      </p:cBhvr>
                                      <p:to>
                                        <p:strVal val="visible"/>
                                      </p:to>
                                    </p:set>
                                  </p:childTnLst>
                                </p:cTn>
                              </p:par>
                              <p:par>
                                <p:cTn id="17" presetID="0" presetClass="path" presetSubtype="0" accel="50000" decel="50000" fill="hold" grpId="0" nodeType="withEffect">
                                  <p:stCondLst>
                                    <p:cond delay="0"/>
                                  </p:stCondLst>
                                  <p:childTnLst>
                                    <p:animMotion origin="layout" path="M -2.77778E-6 4.19753E-6 L 0.10834 0.00277 " pathEditMode="relative" rAng="0" ptsTypes="AA">
                                      <p:cBhvr>
                                        <p:cTn id="18" dur="2000" fill="hold"/>
                                        <p:tgtEl>
                                          <p:spTgt spid="47"/>
                                        </p:tgtEl>
                                        <p:attrNameLst>
                                          <p:attrName>ppt_x</p:attrName>
                                          <p:attrName>ppt_y</p:attrName>
                                        </p:attrNameLst>
                                      </p:cBhvr>
                                      <p:rCtr x="5417" y="123"/>
                                    </p:animMotion>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2" nodeType="clickEffect">
                                  <p:stCondLst>
                                    <p:cond delay="0"/>
                                  </p:stCondLst>
                                  <p:childTnLst>
                                    <p:set>
                                      <p:cBhvr>
                                        <p:cTn id="22" dur="1" fill="hold">
                                          <p:stCondLst>
                                            <p:cond delay="0"/>
                                          </p:stCondLst>
                                        </p:cTn>
                                        <p:tgtEl>
                                          <p:spTgt spid="47"/>
                                        </p:tgtEl>
                                        <p:attrNameLst>
                                          <p:attrName>style.visibility</p:attrName>
                                        </p:attrNameLst>
                                      </p:cBhvr>
                                      <p:to>
                                        <p:strVal val="hidden"/>
                                      </p:to>
                                    </p:set>
                                  </p:childTnLst>
                                </p:cTn>
                              </p:par>
                              <p:par>
                                <p:cTn id="23" presetID="1" presetClass="entr" presetSubtype="0" fill="hold" grpId="1" nodeType="withEffect">
                                  <p:stCondLst>
                                    <p:cond delay="0"/>
                                  </p:stCondLst>
                                  <p:childTnLst>
                                    <p:set>
                                      <p:cBhvr>
                                        <p:cTn id="24" dur="1" fill="hold">
                                          <p:stCondLst>
                                            <p:cond delay="0"/>
                                          </p:stCondLst>
                                        </p:cTn>
                                        <p:tgtEl>
                                          <p:spTgt spid="48"/>
                                        </p:tgtEl>
                                        <p:attrNameLst>
                                          <p:attrName>style.visibility</p:attrName>
                                        </p:attrNameLst>
                                      </p:cBhvr>
                                      <p:to>
                                        <p:strVal val="visible"/>
                                      </p:to>
                                    </p:set>
                                  </p:childTnLst>
                                </p:cTn>
                              </p:par>
                              <p:par>
                                <p:cTn id="25" presetID="0" presetClass="path" presetSubtype="0" accel="50000" decel="50000" fill="hold" grpId="0" nodeType="withEffect">
                                  <p:stCondLst>
                                    <p:cond delay="0"/>
                                  </p:stCondLst>
                                  <p:childTnLst>
                                    <p:animMotion origin="layout" path="M 0 1.23457E-7 L 0.36892 0.0037 " pathEditMode="relative" rAng="0" ptsTypes="AA">
                                      <p:cBhvr>
                                        <p:cTn id="26" dur="2000" fill="hold"/>
                                        <p:tgtEl>
                                          <p:spTgt spid="48"/>
                                        </p:tgtEl>
                                        <p:attrNameLst>
                                          <p:attrName>ppt_x</p:attrName>
                                          <p:attrName>ppt_y</p:attrName>
                                        </p:attrNameLst>
                                      </p:cBhvr>
                                      <p:rCtr x="18438" y="185"/>
                                    </p:animMotion>
                                  </p:childTnLst>
                                </p:cTn>
                              </p:par>
                            </p:childTnLst>
                          </p:cTn>
                        </p:par>
                        <p:par>
                          <p:cTn id="27" fill="hold">
                            <p:stCondLst>
                              <p:cond delay="2000"/>
                            </p:stCondLst>
                            <p:childTnLst>
                              <p:par>
                                <p:cTn id="28" presetID="1" presetClass="exit" presetSubtype="0" fill="hold" grpId="2" nodeType="afterEffect">
                                  <p:stCondLst>
                                    <p:cond delay="0"/>
                                  </p:stCondLst>
                                  <p:childTnLst>
                                    <p:set>
                                      <p:cBhvr>
                                        <p:cTn id="29" dur="1" fill="hold">
                                          <p:stCondLst>
                                            <p:cond delay="0"/>
                                          </p:stCondLst>
                                        </p:cTn>
                                        <p:tgtEl>
                                          <p:spTgt spid="4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6" grpId="1" animBg="1"/>
      <p:bldP spid="26" grpId="2" animBg="1"/>
      <p:bldP spid="47" grpId="0" animBg="1"/>
      <p:bldP spid="47" grpId="1" animBg="1"/>
      <p:bldP spid="47" grpId="2" animBg="1"/>
      <p:bldP spid="48" grpId="0" animBg="1"/>
      <p:bldP spid="48" grpId="1" animBg="1"/>
      <p:bldP spid="48" grpId="2"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718484" y="620140"/>
            <a:ext cx="7890916" cy="3847845"/>
          </a:xfrm>
          <a:prstGeom prst="rect">
            <a:avLst/>
          </a:prstGeom>
        </p:spPr>
      </p:pic>
      <p:sp>
        <p:nvSpPr>
          <p:cNvPr id="4" name="Espace réservé du numéro de diapositive 3"/>
          <p:cNvSpPr>
            <a:spLocks noGrp="1"/>
          </p:cNvSpPr>
          <p:nvPr>
            <p:ph type="sldNum" sz="quarter" idx="12"/>
          </p:nvPr>
        </p:nvSpPr>
        <p:spPr/>
        <p:txBody>
          <a:bodyPr/>
          <a:lstStyle/>
          <a:p>
            <a:fld id="{BFDCA1C4-9514-7B4F-976F-D92F7E296653}" type="slidenum">
              <a:rPr lang="fr-FR" smtClean="0"/>
              <a:pPr/>
              <a:t>15</a:t>
            </a:fld>
            <a:endParaRPr lang="fr-FR"/>
          </a:p>
        </p:txBody>
      </p:sp>
      <p:pic>
        <p:nvPicPr>
          <p:cNvPr id="7" name="Image 6" descr="CERN-logo_outline.jpg"/>
          <p:cNvPicPr>
            <a:picLocks noChangeAspect="1"/>
          </p:cNvPicPr>
          <p:nvPr/>
        </p:nvPicPr>
        <p:blipFill>
          <a:blip r:embed="rId4"/>
          <a:stretch>
            <a:fillRect/>
          </a:stretch>
        </p:blipFill>
        <p:spPr>
          <a:xfrm>
            <a:off x="1434150" y="4563939"/>
            <a:ext cx="486864" cy="478800"/>
          </a:xfrm>
          <a:prstGeom prst="rect">
            <a:avLst/>
          </a:prstGeom>
        </p:spPr>
      </p:pic>
      <p:sp>
        <p:nvSpPr>
          <p:cNvPr id="8" name="TextShape 1"/>
          <p:cNvSpPr txBox="1">
            <a:spLocks noGrp="1"/>
          </p:cNvSpPr>
          <p:nvPr>
            <p:ph type="title"/>
          </p:nvPr>
        </p:nvSpPr>
        <p:spPr>
          <a:xfrm>
            <a:off x="612000" y="115775"/>
            <a:ext cx="7920000" cy="540000"/>
          </a:xfrm>
          <a:prstGeom prst="rect">
            <a:avLst/>
          </a:prstGeom>
          <a:noFill/>
          <a:ln>
            <a:noFill/>
          </a:ln>
        </p:spPr>
        <p:txBody>
          <a:bodyPr lIns="0" tIns="0" rIns="0" bIns="0" anchor="ctr" anchorCtr="1"/>
          <a:lstStyle/>
          <a:p>
            <a:pPr algn="ctr">
              <a:lnSpc>
                <a:spcPct val="100000"/>
              </a:lnSpc>
            </a:pPr>
            <a:r>
              <a:rPr lang="en-US" spc="-1" dirty="0">
                <a:solidFill>
                  <a:srgbClr val="0093BE"/>
                </a:solidFill>
                <a:uFill>
                  <a:solidFill>
                    <a:srgbClr val="FFFFFF"/>
                  </a:solidFill>
                </a:uFill>
              </a:rPr>
              <a:t>H</a:t>
            </a:r>
            <a:r>
              <a:rPr lang="en-US" b="1" spc="-1" dirty="0" smtClean="0">
                <a:solidFill>
                  <a:srgbClr val="0093BE"/>
                </a:solidFill>
                <a:uFill>
                  <a:solidFill>
                    <a:srgbClr val="FFFFFF"/>
                  </a:solidFill>
                </a:uFill>
              </a:rPr>
              <a:t>I experiment (operational conditions)</a:t>
            </a:r>
            <a:endParaRPr lang="en-US" b="1" spc="-1" dirty="0">
              <a:solidFill>
                <a:srgbClr val="000000"/>
              </a:solidFill>
              <a:uFill>
                <a:solidFill>
                  <a:srgbClr val="FFFFFF"/>
                </a:solidFill>
              </a:uFill>
              <a:latin typeface="Arial"/>
            </a:endParaRPr>
          </a:p>
        </p:txBody>
      </p:sp>
      <p:sp>
        <p:nvSpPr>
          <p:cNvPr id="44" name="CustomShape 3"/>
          <p:cNvSpPr/>
          <p:nvPr/>
        </p:nvSpPr>
        <p:spPr>
          <a:xfrm>
            <a:off x="2312978" y="4489336"/>
            <a:ext cx="6296422" cy="547927"/>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marL="257310" indent="-257040" algn="just">
              <a:spcBef>
                <a:spcPts val="270"/>
              </a:spcBef>
              <a:buClr>
                <a:srgbClr val="FB963C"/>
              </a:buClr>
              <a:buFont typeface="Wingdings" charset="2"/>
              <a:buChar char="§"/>
            </a:pPr>
            <a:r>
              <a:rPr lang="en-US" sz="1600" b="1" spc="-1" dirty="0">
                <a:solidFill>
                  <a:srgbClr val="00B050"/>
                </a:solidFill>
                <a:uFill>
                  <a:solidFill>
                    <a:srgbClr val="FFFFFF"/>
                  </a:solidFill>
                </a:uFill>
                <a:ea typeface="Symbol"/>
              </a:rPr>
              <a:t>C</a:t>
            </a:r>
            <a:r>
              <a:rPr lang="en-US" sz="1600" b="1" spc="-1" dirty="0" smtClean="0">
                <a:solidFill>
                  <a:srgbClr val="00B050"/>
                </a:solidFill>
                <a:uFill>
                  <a:solidFill>
                    <a:srgbClr val="FFFFFF"/>
                  </a:solidFill>
                </a:uFill>
                <a:ea typeface="Symbol"/>
              </a:rPr>
              <a:t>ompensation provides a reduction of B2 losses of ~20%.</a:t>
            </a:r>
            <a:endParaRPr lang="en-US" sz="1600" spc="-1" dirty="0">
              <a:solidFill>
                <a:srgbClr val="00B050"/>
              </a:solidFill>
              <a:uFill>
                <a:solidFill>
                  <a:srgbClr val="FFFFFF"/>
                </a:solidFill>
              </a:uFill>
              <a:latin typeface="Arial"/>
            </a:endParaRPr>
          </a:p>
        </p:txBody>
      </p:sp>
      <p:sp>
        <p:nvSpPr>
          <p:cNvPr id="27" name="Rectangle 26"/>
          <p:cNvSpPr/>
          <p:nvPr/>
        </p:nvSpPr>
        <p:spPr>
          <a:xfrm>
            <a:off x="2195736" y="859099"/>
            <a:ext cx="7809030" cy="3152812"/>
          </a:xfrm>
          <a:prstGeom prst="rect">
            <a:avLst/>
          </a:prstGeom>
          <a:solidFill>
            <a:schemeClr val="bg1">
              <a:alpha val="84000"/>
            </a:schemeClr>
          </a:solidFill>
          <a:ln>
            <a:noFill/>
          </a:ln>
          <a:effectLst>
            <a:outerShdw dist="23000" sx="1000" sy="1000" rotWithShape="0">
              <a:srgbClr val="00000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bg1"/>
              </a:solidFill>
            </a:endParaRPr>
          </a:p>
        </p:txBody>
      </p:sp>
      <p:sp>
        <p:nvSpPr>
          <p:cNvPr id="30" name="Rectangle 29"/>
          <p:cNvSpPr/>
          <p:nvPr/>
        </p:nvSpPr>
        <p:spPr>
          <a:xfrm>
            <a:off x="4788024" y="853623"/>
            <a:ext cx="7232966" cy="3152812"/>
          </a:xfrm>
          <a:prstGeom prst="rect">
            <a:avLst/>
          </a:prstGeom>
          <a:solidFill>
            <a:schemeClr val="bg1">
              <a:alpha val="84000"/>
            </a:schemeClr>
          </a:solidFill>
          <a:ln>
            <a:noFill/>
          </a:ln>
          <a:effectLst>
            <a:outerShdw dist="23000" sx="1000" sy="1000" rotWithShape="0">
              <a:srgbClr val="00000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bg1"/>
              </a:solidFill>
            </a:endParaRPr>
          </a:p>
        </p:txBody>
      </p:sp>
      <p:sp>
        <p:nvSpPr>
          <p:cNvPr id="31" name="Rectangle 30"/>
          <p:cNvSpPr/>
          <p:nvPr/>
        </p:nvSpPr>
        <p:spPr>
          <a:xfrm>
            <a:off x="6444208" y="843558"/>
            <a:ext cx="7232966" cy="3152812"/>
          </a:xfrm>
          <a:prstGeom prst="rect">
            <a:avLst/>
          </a:prstGeom>
          <a:solidFill>
            <a:schemeClr val="bg1">
              <a:alpha val="84000"/>
            </a:schemeClr>
          </a:solidFill>
          <a:ln>
            <a:noFill/>
          </a:ln>
          <a:effectLst>
            <a:outerShdw dist="23000" sx="1000" sy="1000" rotWithShape="0">
              <a:srgbClr val="00000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bg1"/>
              </a:solidFill>
            </a:endParaRPr>
          </a:p>
        </p:txBody>
      </p:sp>
    </p:spTree>
    <p:extLst>
      <p:ext uri="{BB962C8B-B14F-4D97-AF65-F5344CB8AC3E}">
        <p14:creationId xmlns:p14="http://schemas.microsoft.com/office/powerpoint/2010/main" val="1112130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grpId="0" nodeType="clickEffect">
                                  <p:stCondLst>
                                    <p:cond delay="0"/>
                                  </p:stCondLst>
                                  <p:childTnLst>
                                    <p:animMotion origin="layout" path="M -3.88889E-6 3.20988E-6 L 0.25816 -0.00155 " pathEditMode="relative" rAng="0" ptsTypes="AA">
                                      <p:cBhvr>
                                        <p:cTn id="10" dur="2000" fill="hold"/>
                                        <p:tgtEl>
                                          <p:spTgt spid="27"/>
                                        </p:tgtEl>
                                        <p:attrNameLst>
                                          <p:attrName>ppt_x</p:attrName>
                                          <p:attrName>ppt_y</p:attrName>
                                        </p:attrNameLst>
                                      </p:cBhvr>
                                      <p:rCtr x="12899" y="-93"/>
                                    </p:animMotion>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2" nodeType="clickEffect">
                                  <p:stCondLst>
                                    <p:cond delay="0"/>
                                  </p:stCondLst>
                                  <p:childTnLst>
                                    <p:set>
                                      <p:cBhvr>
                                        <p:cTn id="14" dur="1" fill="hold">
                                          <p:stCondLst>
                                            <p:cond delay="0"/>
                                          </p:stCondLst>
                                        </p:cTn>
                                        <p:tgtEl>
                                          <p:spTgt spid="27"/>
                                        </p:tgtEl>
                                        <p:attrNameLst>
                                          <p:attrName>style.visibility</p:attrName>
                                        </p:attrNameLst>
                                      </p:cBhvr>
                                      <p:to>
                                        <p:strVal val="hidden"/>
                                      </p:to>
                                    </p:set>
                                  </p:childTnLst>
                                </p:cTn>
                              </p:par>
                              <p:par>
                                <p:cTn id="15" presetID="1" presetClass="entr" presetSubtype="0" fill="hold" grpId="1" nodeType="withEffect">
                                  <p:stCondLst>
                                    <p:cond delay="0"/>
                                  </p:stCondLst>
                                  <p:childTnLst>
                                    <p:set>
                                      <p:cBhvr>
                                        <p:cTn id="16" dur="1" fill="hold">
                                          <p:stCondLst>
                                            <p:cond delay="0"/>
                                          </p:stCondLst>
                                        </p:cTn>
                                        <p:tgtEl>
                                          <p:spTgt spid="30"/>
                                        </p:tgtEl>
                                        <p:attrNameLst>
                                          <p:attrName>style.visibility</p:attrName>
                                        </p:attrNameLst>
                                      </p:cBhvr>
                                      <p:to>
                                        <p:strVal val="visible"/>
                                      </p:to>
                                    </p:set>
                                  </p:childTnLst>
                                </p:cTn>
                              </p:par>
                              <p:par>
                                <p:cTn id="17" presetID="0" presetClass="path" presetSubtype="0" accel="50000" decel="50000" fill="hold" grpId="0" nodeType="withEffect">
                                  <p:stCondLst>
                                    <p:cond delay="0"/>
                                  </p:stCondLst>
                                  <p:childTnLst>
                                    <p:animMotion origin="layout" path="M 2.77778E-6 -8.64198E-7 L 0.18837 -0.00154 " pathEditMode="relative" rAng="0" ptsTypes="AA">
                                      <p:cBhvr>
                                        <p:cTn id="18" dur="2000" fill="hold"/>
                                        <p:tgtEl>
                                          <p:spTgt spid="30"/>
                                        </p:tgtEl>
                                        <p:attrNameLst>
                                          <p:attrName>ppt_x</p:attrName>
                                          <p:attrName>ppt_y</p:attrName>
                                        </p:attrNameLst>
                                      </p:cBhvr>
                                      <p:rCtr x="9410" y="-93"/>
                                    </p:animMotion>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2" nodeType="clickEffect">
                                  <p:stCondLst>
                                    <p:cond delay="0"/>
                                  </p:stCondLst>
                                  <p:childTnLst>
                                    <p:set>
                                      <p:cBhvr>
                                        <p:cTn id="22" dur="1" fill="hold">
                                          <p:stCondLst>
                                            <p:cond delay="0"/>
                                          </p:stCondLst>
                                        </p:cTn>
                                        <p:tgtEl>
                                          <p:spTgt spid="30"/>
                                        </p:tgtEl>
                                        <p:attrNameLst>
                                          <p:attrName>style.visibility</p:attrName>
                                        </p:attrNameLst>
                                      </p:cBhvr>
                                      <p:to>
                                        <p:strVal val="hidden"/>
                                      </p:to>
                                    </p:set>
                                  </p:childTnLst>
                                </p:cTn>
                              </p:par>
                              <p:par>
                                <p:cTn id="23" presetID="1" presetClass="entr" presetSubtype="0" fill="hold" grpId="1" nodeType="with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par>
                                <p:cTn id="25" presetID="0" presetClass="path" presetSubtype="0" accel="50000" decel="50000" fill="hold" grpId="0" nodeType="withEffect">
                                  <p:stCondLst>
                                    <p:cond delay="0"/>
                                  </p:stCondLst>
                                  <p:childTnLst>
                                    <p:animMotion origin="layout" path="M -3.61111E-6 -3.7037E-7 L 0.35261 -0.00062 " pathEditMode="relative" rAng="0" ptsTypes="AA">
                                      <p:cBhvr>
                                        <p:cTn id="26" dur="2000" fill="hold"/>
                                        <p:tgtEl>
                                          <p:spTgt spid="31"/>
                                        </p:tgtEl>
                                        <p:attrNameLst>
                                          <p:attrName>ppt_x</p:attrName>
                                          <p:attrName>ppt_y</p:attrName>
                                        </p:attrNameLst>
                                      </p:cBhvr>
                                      <p:rCtr x="17622" y="-31"/>
                                    </p:animMotion>
                                  </p:childTnLst>
                                </p:cTn>
                              </p:par>
                            </p:childTnLst>
                          </p:cTn>
                        </p:par>
                        <p:par>
                          <p:cTn id="27" fill="hold">
                            <p:stCondLst>
                              <p:cond delay="2000"/>
                            </p:stCondLst>
                            <p:childTnLst>
                              <p:par>
                                <p:cTn id="28" presetID="1" presetClass="exit" presetSubtype="0" fill="hold" grpId="2" nodeType="afterEffect">
                                  <p:stCondLst>
                                    <p:cond delay="0"/>
                                  </p:stCondLst>
                                  <p:childTnLst>
                                    <p:set>
                                      <p:cBhvr>
                                        <p:cTn id="29" dur="1" fill="hold">
                                          <p:stCondLst>
                                            <p:cond delay="0"/>
                                          </p:stCondLst>
                                        </p:cTn>
                                        <p:tgtEl>
                                          <p:spTgt spid="3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7" grpId="1" animBg="1"/>
      <p:bldP spid="27" grpId="2" animBg="1"/>
      <p:bldP spid="30" grpId="0" animBg="1"/>
      <p:bldP spid="30" grpId="1" animBg="1"/>
      <p:bldP spid="30" grpId="2" animBg="1"/>
      <p:bldP spid="31" grpId="0" animBg="1"/>
      <p:bldP spid="31" grpId="1" animBg="1"/>
      <p:bldP spid="31" grpId="2"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Bunch-by-bunch analysis (I)</a:t>
            </a:r>
          </a:p>
        </p:txBody>
      </p:sp>
      <p:sp>
        <p:nvSpPr>
          <p:cNvPr id="4" name="Slide Number Placeholder 3"/>
          <p:cNvSpPr>
            <a:spLocks noGrp="1"/>
          </p:cNvSpPr>
          <p:nvPr>
            <p:ph type="sldNum" sz="quarter" idx="12"/>
          </p:nvPr>
        </p:nvSpPr>
        <p:spPr/>
        <p:txBody>
          <a:bodyPr/>
          <a:lstStyle/>
          <a:p>
            <a:fld id="{BFDCA1C4-9514-7B4F-976F-D92F7E296653}" type="slidenum">
              <a:rPr lang="fr-FR" smtClean="0"/>
              <a:pPr/>
              <a:t>16</a:t>
            </a:fld>
            <a:endParaRPr lang="fr-FR"/>
          </a:p>
        </p:txBody>
      </p:sp>
      <p:pic>
        <p:nvPicPr>
          <p:cNvPr id="7" name="Picture 6"/>
          <p:cNvPicPr>
            <a:picLocks noChangeAspect="1"/>
          </p:cNvPicPr>
          <p:nvPr/>
        </p:nvPicPr>
        <p:blipFill>
          <a:blip r:embed="rId2"/>
          <a:stretch>
            <a:fillRect/>
          </a:stretch>
        </p:blipFill>
        <p:spPr>
          <a:xfrm>
            <a:off x="612000" y="686375"/>
            <a:ext cx="8028384" cy="2893196"/>
          </a:xfrm>
          <a:prstGeom prst="rect">
            <a:avLst/>
          </a:prstGeom>
        </p:spPr>
      </p:pic>
      <p:sp>
        <p:nvSpPr>
          <p:cNvPr id="8" name="TextBox 7"/>
          <p:cNvSpPr txBox="1"/>
          <p:nvPr/>
        </p:nvSpPr>
        <p:spPr>
          <a:xfrm>
            <a:off x="5158212" y="1211899"/>
            <a:ext cx="2283511" cy="338554"/>
          </a:xfrm>
          <a:prstGeom prst="rect">
            <a:avLst/>
          </a:prstGeom>
          <a:noFill/>
        </p:spPr>
        <p:txBody>
          <a:bodyPr wrap="square" rtlCol="0">
            <a:spAutoFit/>
          </a:bodyPr>
          <a:lstStyle/>
          <a:p>
            <a:r>
              <a:rPr lang="en-US" sz="1600" b="1" dirty="0">
                <a:solidFill>
                  <a:srgbClr val="02558C"/>
                </a:solidFill>
              </a:rPr>
              <a:t>trailing bunches</a:t>
            </a:r>
          </a:p>
        </p:txBody>
      </p:sp>
      <p:sp>
        <p:nvSpPr>
          <p:cNvPr id="9" name="TextBox 8"/>
          <p:cNvSpPr txBox="1"/>
          <p:nvPr/>
        </p:nvSpPr>
        <p:spPr>
          <a:xfrm>
            <a:off x="6299967" y="1561828"/>
            <a:ext cx="1883428" cy="338554"/>
          </a:xfrm>
          <a:prstGeom prst="rect">
            <a:avLst/>
          </a:prstGeom>
          <a:noFill/>
          <a:ln>
            <a:noFill/>
          </a:ln>
        </p:spPr>
        <p:txBody>
          <a:bodyPr wrap="square" rtlCol="0">
            <a:spAutoFit/>
          </a:bodyPr>
          <a:lstStyle/>
          <a:p>
            <a:r>
              <a:rPr lang="en-US" sz="1600" b="1" dirty="0">
                <a:solidFill>
                  <a:schemeClr val="accent3"/>
                </a:solidFill>
              </a:rPr>
              <a:t>leading bunches</a:t>
            </a:r>
          </a:p>
        </p:txBody>
      </p:sp>
      <p:cxnSp>
        <p:nvCxnSpPr>
          <p:cNvPr id="10" name="Straight Arrow Connector 9"/>
          <p:cNvCxnSpPr/>
          <p:nvPr/>
        </p:nvCxnSpPr>
        <p:spPr>
          <a:xfrm flipH="1">
            <a:off x="4513799" y="1437814"/>
            <a:ext cx="706274" cy="99114"/>
          </a:xfrm>
          <a:prstGeom prst="straightConnector1">
            <a:avLst/>
          </a:prstGeom>
          <a:ln>
            <a:solidFill>
              <a:srgbClr val="02558C"/>
            </a:solidFill>
            <a:tailEnd type="triangle"/>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flipH="1">
            <a:off x="4129086" y="1779662"/>
            <a:ext cx="2246375" cy="207926"/>
          </a:xfrm>
          <a:prstGeom prst="straightConnector1">
            <a:avLst/>
          </a:prstGeom>
          <a:ln>
            <a:solidFill>
              <a:schemeClr val="accent4">
                <a:lumMod val="75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17" name="Espace réservé du contenu 8"/>
          <p:cNvSpPr txBox="1">
            <a:spLocks/>
          </p:cNvSpPr>
          <p:nvPr/>
        </p:nvSpPr>
        <p:spPr>
          <a:xfrm>
            <a:off x="179512" y="3903331"/>
            <a:ext cx="8507288" cy="555068"/>
          </a:xfrm>
          <a:prstGeom prst="rect">
            <a:avLst/>
          </a:prstGeom>
        </p:spPr>
        <p:txBody>
          <a:bodyPr>
            <a:no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429" indent="-456949" algn="l">
              <a:spcBef>
                <a:spcPts val="880"/>
              </a:spcBef>
              <a:buClr>
                <a:srgbClr val="FB963C"/>
              </a:buClr>
              <a:buFont typeface="Wingdings" charset="2"/>
              <a:buChar char=""/>
            </a:pPr>
            <a:r>
              <a:rPr lang="en-US" sz="2000" spc="-1" dirty="0">
                <a:solidFill>
                  <a:srgbClr val="5A5A5A"/>
                </a:solidFill>
                <a:uFill>
                  <a:solidFill>
                    <a:srgbClr val="FFFFFF"/>
                  </a:solidFill>
                </a:uFill>
              </a:rPr>
              <a:t>In the HI experiment the wire is more effective for the trailing bunches.</a:t>
            </a:r>
            <a:endParaRPr lang="en-US" sz="2000" spc="-1" dirty="0">
              <a:solidFill>
                <a:srgbClr val="00B050"/>
              </a:solidFill>
              <a:uFill>
                <a:solidFill>
                  <a:srgbClr val="FFFFFF"/>
                </a:solidFill>
              </a:uFill>
            </a:endParaRPr>
          </a:p>
        </p:txBody>
      </p:sp>
    </p:spTree>
    <p:extLst>
      <p:ext uri="{BB962C8B-B14F-4D97-AF65-F5344CB8AC3E}">
        <p14:creationId xmlns:p14="http://schemas.microsoft.com/office/powerpoint/2010/main" val="2428136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Bunch-by-bunch analysis </a:t>
            </a:r>
            <a:r>
              <a:rPr lang="en-US" dirty="0" smtClean="0"/>
              <a:t>(II</a:t>
            </a:r>
            <a:r>
              <a:rPr lang="en-US" dirty="0"/>
              <a:t>)</a:t>
            </a:r>
          </a:p>
        </p:txBody>
      </p:sp>
      <p:sp>
        <p:nvSpPr>
          <p:cNvPr id="4" name="Slide Number Placeholder 3"/>
          <p:cNvSpPr>
            <a:spLocks noGrp="1"/>
          </p:cNvSpPr>
          <p:nvPr>
            <p:ph type="sldNum" sz="quarter" idx="12"/>
          </p:nvPr>
        </p:nvSpPr>
        <p:spPr/>
        <p:txBody>
          <a:bodyPr/>
          <a:lstStyle/>
          <a:p>
            <a:fld id="{BFDCA1C4-9514-7B4F-976F-D92F7E296653}" type="slidenum">
              <a:rPr lang="fr-FR" smtClean="0"/>
              <a:pPr/>
              <a:t>17</a:t>
            </a:fld>
            <a:endParaRPr lang="fr-FR"/>
          </a:p>
        </p:txBody>
      </p:sp>
      <p:sp>
        <p:nvSpPr>
          <p:cNvPr id="12" name="Espace réservé du contenu 8"/>
          <p:cNvSpPr txBox="1">
            <a:spLocks/>
          </p:cNvSpPr>
          <p:nvPr/>
        </p:nvSpPr>
        <p:spPr>
          <a:xfrm>
            <a:off x="386809" y="675000"/>
            <a:ext cx="8370381" cy="1083855"/>
          </a:xfrm>
          <a:prstGeom prst="rect">
            <a:avLst/>
          </a:prstGeom>
        </p:spPr>
        <p:txBody>
          <a:bodyPr>
            <a:no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429" indent="-456949" algn="l">
              <a:spcBef>
                <a:spcPts val="880"/>
              </a:spcBef>
              <a:buClr>
                <a:srgbClr val="FB963C"/>
              </a:buClr>
              <a:buFont typeface="Wingdings" charset="2"/>
              <a:buChar char=""/>
            </a:pPr>
            <a:r>
              <a:rPr lang="en-US" sz="1800" spc="-1" dirty="0">
                <a:solidFill>
                  <a:srgbClr val="5A5A5A"/>
                </a:solidFill>
                <a:uFill>
                  <a:solidFill>
                    <a:srgbClr val="FFFFFF"/>
                  </a:solidFill>
                </a:uFill>
              </a:rPr>
              <a:t>Several observation during 2018 run showed indeed that the trailing bunches are the most critical in terms of losses.</a:t>
            </a:r>
            <a:endParaRPr lang="en-US" sz="1800" spc="-1" dirty="0">
              <a:solidFill>
                <a:srgbClr val="00B050"/>
              </a:solidFill>
              <a:uFill>
                <a:solidFill>
                  <a:srgbClr val="FFFFFF"/>
                </a:solidFill>
              </a:uFill>
            </a:endParaRPr>
          </a:p>
        </p:txBody>
      </p:sp>
      <p:pic>
        <p:nvPicPr>
          <p:cNvPr id="3" name="Picture 2"/>
          <p:cNvPicPr>
            <a:picLocks noChangeAspect="1"/>
          </p:cNvPicPr>
          <p:nvPr/>
        </p:nvPicPr>
        <p:blipFill>
          <a:blip r:embed="rId2"/>
          <a:stretch>
            <a:fillRect/>
          </a:stretch>
        </p:blipFill>
        <p:spPr>
          <a:xfrm>
            <a:off x="394257" y="1491630"/>
            <a:ext cx="3974437" cy="2619204"/>
          </a:xfrm>
          <a:prstGeom prst="rect">
            <a:avLst/>
          </a:prstGeom>
        </p:spPr>
      </p:pic>
      <p:pic>
        <p:nvPicPr>
          <p:cNvPr id="5" name="Picture 4"/>
          <p:cNvPicPr>
            <a:picLocks noChangeAspect="1"/>
          </p:cNvPicPr>
          <p:nvPr/>
        </p:nvPicPr>
        <p:blipFill>
          <a:blip r:embed="rId3"/>
          <a:stretch>
            <a:fillRect/>
          </a:stretch>
        </p:blipFill>
        <p:spPr>
          <a:xfrm>
            <a:off x="4712864" y="1287985"/>
            <a:ext cx="3819136" cy="3614278"/>
          </a:xfrm>
          <a:prstGeom prst="rect">
            <a:avLst/>
          </a:prstGeom>
        </p:spPr>
      </p:pic>
      <p:sp>
        <p:nvSpPr>
          <p:cNvPr id="13" name="TextBox 12"/>
          <p:cNvSpPr txBox="1"/>
          <p:nvPr/>
        </p:nvSpPr>
        <p:spPr>
          <a:xfrm>
            <a:off x="2519026" y="4835723"/>
            <a:ext cx="4027064" cy="307777"/>
          </a:xfrm>
          <a:prstGeom prst="rect">
            <a:avLst/>
          </a:prstGeom>
          <a:noFill/>
        </p:spPr>
        <p:txBody>
          <a:bodyPr wrap="none" rtlCol="0">
            <a:spAutoFit/>
          </a:bodyPr>
          <a:lstStyle/>
          <a:p>
            <a:r>
              <a:rPr lang="en-US" sz="1400" dirty="0"/>
              <a:t>Courtesy of S. </a:t>
            </a:r>
            <a:r>
              <a:rPr lang="en-US" sz="1400" dirty="0" err="1"/>
              <a:t>Kostoglou</a:t>
            </a:r>
            <a:r>
              <a:rPr lang="en-US" sz="1400" dirty="0"/>
              <a:t> and S. </a:t>
            </a:r>
            <a:r>
              <a:rPr lang="en-US" sz="1400" dirty="0" err="1" smtClean="0"/>
              <a:t>Papadopoulous</a:t>
            </a:r>
            <a:endParaRPr lang="en-US" sz="1400" dirty="0"/>
          </a:p>
        </p:txBody>
      </p:sp>
      <p:sp>
        <p:nvSpPr>
          <p:cNvPr id="14" name="TextBox 13"/>
          <p:cNvSpPr txBox="1"/>
          <p:nvPr/>
        </p:nvSpPr>
        <p:spPr>
          <a:xfrm>
            <a:off x="5576453" y="1649998"/>
            <a:ext cx="2283511" cy="338554"/>
          </a:xfrm>
          <a:prstGeom prst="rect">
            <a:avLst/>
          </a:prstGeom>
          <a:noFill/>
        </p:spPr>
        <p:txBody>
          <a:bodyPr wrap="square" rtlCol="0">
            <a:spAutoFit/>
          </a:bodyPr>
          <a:lstStyle/>
          <a:p>
            <a:r>
              <a:rPr lang="en-US" sz="1600" b="1" dirty="0">
                <a:solidFill>
                  <a:srgbClr val="02558C"/>
                </a:solidFill>
              </a:rPr>
              <a:t>trailing bunches</a:t>
            </a:r>
          </a:p>
        </p:txBody>
      </p:sp>
      <p:cxnSp>
        <p:nvCxnSpPr>
          <p:cNvPr id="16" name="Straight Arrow Connector 15"/>
          <p:cNvCxnSpPr/>
          <p:nvPr/>
        </p:nvCxnSpPr>
        <p:spPr>
          <a:xfrm>
            <a:off x="7330997" y="1843465"/>
            <a:ext cx="528967" cy="205563"/>
          </a:xfrm>
          <a:prstGeom prst="straightConnector1">
            <a:avLst/>
          </a:prstGeom>
          <a:ln>
            <a:solidFill>
              <a:srgbClr val="02558C"/>
            </a:solidFill>
            <a:tailEnd type="triangle"/>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6156176" y="2282213"/>
            <a:ext cx="1883428" cy="338554"/>
          </a:xfrm>
          <a:prstGeom prst="rect">
            <a:avLst/>
          </a:prstGeom>
          <a:noFill/>
          <a:ln>
            <a:noFill/>
          </a:ln>
        </p:spPr>
        <p:txBody>
          <a:bodyPr wrap="square" rtlCol="0">
            <a:spAutoFit/>
          </a:bodyPr>
          <a:lstStyle/>
          <a:p>
            <a:r>
              <a:rPr lang="en-US" sz="1600" b="1" dirty="0">
                <a:solidFill>
                  <a:schemeClr val="accent3"/>
                </a:solidFill>
              </a:rPr>
              <a:t>leading bunches</a:t>
            </a:r>
          </a:p>
        </p:txBody>
      </p:sp>
      <p:cxnSp>
        <p:nvCxnSpPr>
          <p:cNvPr id="20" name="Straight Arrow Connector 19"/>
          <p:cNvCxnSpPr/>
          <p:nvPr/>
        </p:nvCxnSpPr>
        <p:spPr>
          <a:xfrm>
            <a:off x="7859964" y="2481339"/>
            <a:ext cx="523810" cy="139428"/>
          </a:xfrm>
          <a:prstGeom prst="straightConnector1">
            <a:avLst/>
          </a:prstGeom>
          <a:ln>
            <a:solidFill>
              <a:schemeClr val="accent4">
                <a:lumMod val="75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7943785" y="1507970"/>
            <a:ext cx="874948" cy="307777"/>
          </a:xfrm>
          <a:prstGeom prst="rect">
            <a:avLst/>
          </a:prstGeom>
          <a:solidFill>
            <a:schemeClr val="bg1"/>
          </a:solidFill>
          <a:ln w="28575">
            <a:solidFill>
              <a:srgbClr val="372CFF"/>
            </a:solidFill>
          </a:ln>
        </p:spPr>
        <p:txBody>
          <a:bodyPr wrap="square" rtlCol="0">
            <a:spAutoFit/>
          </a:bodyPr>
          <a:lstStyle>
            <a:defPPr>
              <a:defRPr lang="en-US"/>
            </a:defPPr>
            <a:lvl1pPr algn="ctr">
              <a:defRPr sz="1050" b="1" spc="-1">
                <a:solidFill>
                  <a:srgbClr val="5A5A5A"/>
                </a:solidFill>
                <a:uFill>
                  <a:solidFill>
                    <a:srgbClr val="FFFFFF"/>
                  </a:solidFill>
                </a:uFill>
              </a:defRPr>
            </a:lvl1pPr>
          </a:lstStyle>
          <a:p>
            <a:r>
              <a:rPr lang="en-US" sz="1400" dirty="0" smtClean="0">
                <a:solidFill>
                  <a:srgbClr val="372CFF"/>
                </a:solidFill>
              </a:rPr>
              <a:t>Beam 1</a:t>
            </a:r>
            <a:endParaRPr lang="en-US" sz="1400" dirty="0">
              <a:solidFill>
                <a:srgbClr val="372CFF"/>
              </a:solidFill>
            </a:endParaRPr>
          </a:p>
        </p:txBody>
      </p:sp>
      <p:sp>
        <p:nvSpPr>
          <p:cNvPr id="26" name="TextBox 25"/>
          <p:cNvSpPr txBox="1"/>
          <p:nvPr/>
        </p:nvSpPr>
        <p:spPr>
          <a:xfrm>
            <a:off x="7943785" y="3286359"/>
            <a:ext cx="874948" cy="307777"/>
          </a:xfrm>
          <a:prstGeom prst="rect">
            <a:avLst/>
          </a:prstGeom>
          <a:solidFill>
            <a:schemeClr val="bg1"/>
          </a:solidFill>
          <a:ln w="28575">
            <a:solidFill>
              <a:srgbClr val="FF0000"/>
            </a:solidFill>
          </a:ln>
        </p:spPr>
        <p:txBody>
          <a:bodyPr wrap="square" rtlCol="0">
            <a:spAutoFit/>
          </a:bodyPr>
          <a:lstStyle>
            <a:defPPr>
              <a:defRPr lang="en-US"/>
            </a:defPPr>
            <a:lvl1pPr algn="ctr">
              <a:defRPr sz="1050" b="1" spc="-1">
                <a:solidFill>
                  <a:srgbClr val="5A5A5A"/>
                </a:solidFill>
                <a:uFill>
                  <a:solidFill>
                    <a:srgbClr val="FFFFFF"/>
                  </a:solidFill>
                </a:uFill>
              </a:defRPr>
            </a:lvl1pPr>
          </a:lstStyle>
          <a:p>
            <a:r>
              <a:rPr lang="en-US" sz="1400" smtClean="0">
                <a:solidFill>
                  <a:srgbClr val="FF0000"/>
                </a:solidFill>
              </a:rPr>
              <a:t>Beam 2</a:t>
            </a:r>
            <a:endParaRPr lang="en-US" sz="1400" dirty="0">
              <a:solidFill>
                <a:srgbClr val="FF0000"/>
              </a:solidFill>
            </a:endParaRPr>
          </a:p>
        </p:txBody>
      </p:sp>
    </p:spTree>
    <p:extLst>
      <p:ext uri="{BB962C8B-B14F-4D97-AF65-F5344CB8AC3E}">
        <p14:creationId xmlns:p14="http://schemas.microsoft.com/office/powerpoint/2010/main" val="1377985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Run-II (2018) </a:t>
            </a:r>
            <a:r>
              <a:rPr lang="en-US" dirty="0"/>
              <a:t>Fill Profile</a:t>
            </a:r>
          </a:p>
        </p:txBody>
      </p:sp>
      <p:sp>
        <p:nvSpPr>
          <p:cNvPr id="4" name="Slide Number Placeholder 3"/>
          <p:cNvSpPr>
            <a:spLocks noGrp="1"/>
          </p:cNvSpPr>
          <p:nvPr>
            <p:ph type="sldNum" sz="quarter" idx="12"/>
          </p:nvPr>
        </p:nvSpPr>
        <p:spPr/>
        <p:txBody>
          <a:bodyPr/>
          <a:lstStyle/>
          <a:p>
            <a:fld id="{BFDCA1C4-9514-7B4F-976F-D92F7E296653}" type="slidenum">
              <a:rPr lang="fr-FR" smtClean="0"/>
              <a:pPr/>
              <a:t>18</a:t>
            </a:fld>
            <a:endParaRPr lang="fr-FR"/>
          </a:p>
        </p:txBody>
      </p:sp>
      <p:sp>
        <p:nvSpPr>
          <p:cNvPr id="12" name="Rectangle 11"/>
          <p:cNvSpPr/>
          <p:nvPr/>
        </p:nvSpPr>
        <p:spPr>
          <a:xfrm>
            <a:off x="294177" y="1059582"/>
            <a:ext cx="3444553" cy="2593018"/>
          </a:xfrm>
          <a:prstGeom prst="rect">
            <a:avLst/>
          </a:prstGeom>
        </p:spPr>
        <p:txBody>
          <a:bodyPr wrap="square">
            <a:spAutoFit/>
          </a:bodyPr>
          <a:lstStyle/>
          <a:p>
            <a:pPr marL="286104" indent="-285744">
              <a:spcBef>
                <a:spcPts val="281"/>
              </a:spcBef>
              <a:buClr>
                <a:srgbClr val="FB963C"/>
              </a:buClr>
              <a:buFont typeface="Wingdings" charset="2"/>
              <a:buChar char="§"/>
            </a:pPr>
            <a:r>
              <a:rPr lang="en-US" sz="2000" spc="-1" dirty="0">
                <a:solidFill>
                  <a:srgbClr val="5A5A5A"/>
                </a:solidFill>
                <a:uFill>
                  <a:solidFill>
                    <a:srgbClr val="FFFFFF"/>
                  </a:solidFill>
                </a:uFill>
              </a:rPr>
              <a:t>The crossing angle reduction and its interplay with e-cloud and BB are considered the responsible of the losses on the trailing bunches.</a:t>
            </a:r>
          </a:p>
          <a:p>
            <a:pPr marL="286104" indent="-285744">
              <a:spcBef>
                <a:spcPts val="281"/>
              </a:spcBef>
              <a:buClr>
                <a:srgbClr val="FB963C"/>
              </a:buClr>
              <a:buFont typeface="Wingdings" charset="2"/>
              <a:buChar char="§"/>
            </a:pPr>
            <a:r>
              <a:rPr lang="en-US" sz="2000" spc="-1" dirty="0">
                <a:solidFill>
                  <a:srgbClr val="5A5A5A"/>
                </a:solidFill>
                <a:uFill>
                  <a:solidFill>
                    <a:srgbClr val="FFFFFF"/>
                  </a:solidFill>
                </a:uFill>
              </a:rPr>
              <a:t>In Run3 one can use the wire to alleviate this effect.</a:t>
            </a:r>
          </a:p>
        </p:txBody>
      </p:sp>
      <p:sp>
        <p:nvSpPr>
          <p:cNvPr id="14" name="TextBox 13"/>
          <p:cNvSpPr txBox="1"/>
          <p:nvPr/>
        </p:nvSpPr>
        <p:spPr>
          <a:xfrm>
            <a:off x="5508104" y="4674520"/>
            <a:ext cx="2400267" cy="276999"/>
          </a:xfrm>
          <a:prstGeom prst="rect">
            <a:avLst/>
          </a:prstGeom>
          <a:noFill/>
        </p:spPr>
        <p:txBody>
          <a:bodyPr wrap="square" rtlCol="0">
            <a:spAutoFit/>
          </a:bodyPr>
          <a:lstStyle/>
          <a:p>
            <a:r>
              <a:rPr lang="en-US" sz="1200" dirty="0"/>
              <a:t>Courtesy N. </a:t>
            </a:r>
            <a:r>
              <a:rPr lang="en-US" sz="1200" dirty="0" err="1"/>
              <a:t>Karastathis</a:t>
            </a:r>
            <a:endParaRPr lang="en-US" sz="1200" dirty="0"/>
          </a:p>
        </p:txBody>
      </p:sp>
      <p:pic>
        <p:nvPicPr>
          <p:cNvPr id="15" name="Picture 14">
            <a:extLst>
              <a:ext uri="{FF2B5EF4-FFF2-40B4-BE49-F238E27FC236}">
                <a16:creationId xmlns="" xmlns:a16="http://schemas.microsoft.com/office/drawing/2014/main" id="{CD3E8306-28B6-8849-9377-573F5C4090F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5541"/>
          <a:stretch/>
        </p:blipFill>
        <p:spPr bwMode="auto">
          <a:xfrm>
            <a:off x="3743053" y="750815"/>
            <a:ext cx="5303747" cy="3923705"/>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p:cNvSpPr/>
          <p:nvPr/>
        </p:nvSpPr>
        <p:spPr>
          <a:xfrm>
            <a:off x="3750030" y="1995686"/>
            <a:ext cx="3638463" cy="1224136"/>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en-US" sz="2400"/>
          </a:p>
        </p:txBody>
      </p:sp>
    </p:spTree>
    <p:extLst>
      <p:ext uri="{BB962C8B-B14F-4D97-AF65-F5344CB8AC3E}">
        <p14:creationId xmlns:p14="http://schemas.microsoft.com/office/powerpoint/2010/main" val="10712079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a:xfrm>
            <a:off x="431760" y="135000"/>
            <a:ext cx="8280480" cy="540000"/>
          </a:xfrm>
        </p:spPr>
        <p:txBody>
          <a:bodyPr/>
          <a:lstStyle/>
          <a:p>
            <a:r>
              <a:rPr lang="en-US" spc="-1" dirty="0" smtClean="0">
                <a:solidFill>
                  <a:srgbClr val="0093BE"/>
                </a:solidFill>
                <a:uFill>
                  <a:solidFill>
                    <a:srgbClr val="FFFFFF"/>
                  </a:solidFill>
                </a:uFill>
              </a:rPr>
              <a:t>Outlook</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19</a:t>
            </a:fld>
            <a:endParaRPr lang="fr-FR" dirty="0"/>
          </a:p>
        </p:txBody>
      </p:sp>
      <p:pic>
        <p:nvPicPr>
          <p:cNvPr id="7" name="Image 6" descr="CERN-logo_outline.jpg"/>
          <p:cNvPicPr>
            <a:picLocks noChangeAspect="1"/>
          </p:cNvPicPr>
          <p:nvPr/>
        </p:nvPicPr>
        <p:blipFill>
          <a:blip r:embed="rId3"/>
          <a:stretch>
            <a:fillRect/>
          </a:stretch>
        </p:blipFill>
        <p:spPr>
          <a:xfrm>
            <a:off x="1434150" y="4563939"/>
            <a:ext cx="486864" cy="478800"/>
          </a:xfrm>
          <a:prstGeom prst="rect">
            <a:avLst/>
          </a:prstGeom>
        </p:spPr>
      </p:pic>
      <p:sp>
        <p:nvSpPr>
          <p:cNvPr id="10" name="Espace réservé du contenu 8"/>
          <p:cNvSpPr txBox="1">
            <a:spLocks/>
          </p:cNvSpPr>
          <p:nvPr/>
        </p:nvSpPr>
        <p:spPr>
          <a:xfrm>
            <a:off x="683856" y="948046"/>
            <a:ext cx="8028384" cy="3312368"/>
          </a:xfrm>
          <a:prstGeom prst="rect">
            <a:avLst/>
          </a:prstGeom>
        </p:spPr>
        <p:txBody>
          <a:bodyPr vert="horz" lIns="0" tIns="0" rIns="0" bIns="0" rtlCol="0">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429" indent="-456949" algn="l">
              <a:spcBef>
                <a:spcPts val="880"/>
              </a:spcBef>
              <a:buClr>
                <a:srgbClr val="FB963C"/>
              </a:buClr>
              <a:buFont typeface="Wingdings" charset="2"/>
              <a:buChar char=""/>
            </a:pPr>
            <a:r>
              <a:rPr lang="en-US" spc="-1" dirty="0" smtClean="0">
                <a:solidFill>
                  <a:srgbClr val="5A5A5A"/>
                </a:solidFill>
                <a:uFill>
                  <a:solidFill>
                    <a:srgbClr val="FFFFFF"/>
                  </a:solidFill>
                </a:uFill>
              </a:rPr>
              <a:t>Experimental constraints and optimization of the wires settings</a:t>
            </a:r>
          </a:p>
          <a:p>
            <a:pPr marL="457429" indent="-456949" algn="l">
              <a:spcBef>
                <a:spcPts val="880"/>
              </a:spcBef>
              <a:buClr>
                <a:srgbClr val="FB963C"/>
              </a:buClr>
              <a:buFont typeface="Wingdings" charset="2"/>
              <a:buChar char=""/>
            </a:pPr>
            <a:r>
              <a:rPr lang="en-US" spc="-1" dirty="0" smtClean="0">
                <a:solidFill>
                  <a:srgbClr val="5A5A5A"/>
                </a:solidFill>
                <a:uFill>
                  <a:solidFill>
                    <a:srgbClr val="FFFFFF"/>
                  </a:solidFill>
                </a:uFill>
              </a:rPr>
              <a:t>Experimental objectives and results (Run-II)</a:t>
            </a:r>
            <a:endParaRPr lang="en-US" spc="-1" dirty="0" smtClean="0">
              <a:solidFill>
                <a:srgbClr val="000000"/>
              </a:solidFill>
              <a:uFill>
                <a:solidFill>
                  <a:srgbClr val="FFFFFF"/>
                </a:solidFill>
              </a:uFill>
            </a:endParaRPr>
          </a:p>
          <a:p>
            <a:pPr marL="457429" indent="-456949" algn="l">
              <a:spcBef>
                <a:spcPts val="880"/>
              </a:spcBef>
              <a:buClr>
                <a:srgbClr val="FB963C"/>
              </a:buClr>
              <a:buFont typeface="Wingdings" charset="2"/>
              <a:buChar char=""/>
            </a:pPr>
            <a:r>
              <a:rPr lang="en-US" b="1" spc="-1" dirty="0" smtClean="0">
                <a:solidFill>
                  <a:srgbClr val="5A5A5A"/>
                </a:solidFill>
                <a:uFill>
                  <a:solidFill>
                    <a:srgbClr val="FFFFFF"/>
                  </a:solidFill>
                </a:uFill>
              </a:rPr>
              <a:t>Next steps (Run-III) </a:t>
            </a:r>
          </a:p>
          <a:p>
            <a:pPr marL="457429" indent="-456949" algn="l">
              <a:spcBef>
                <a:spcPts val="880"/>
              </a:spcBef>
              <a:buClr>
                <a:srgbClr val="FB963C"/>
              </a:buClr>
              <a:buFont typeface="Wingdings" charset="2"/>
              <a:buChar char=""/>
            </a:pPr>
            <a:r>
              <a:rPr lang="en-US" spc="-1" dirty="0" smtClean="0">
                <a:solidFill>
                  <a:srgbClr val="5A5A5A"/>
                </a:solidFill>
                <a:uFill>
                  <a:solidFill>
                    <a:srgbClr val="FFFFFF"/>
                  </a:solidFill>
                </a:uFill>
              </a:rPr>
              <a:t>Summary</a:t>
            </a:r>
            <a:endParaRPr lang="en-US" spc="-1" dirty="0">
              <a:solidFill>
                <a:srgbClr val="000000"/>
              </a:solidFill>
              <a:uFill>
                <a:solidFill>
                  <a:srgbClr val="FFFFFF"/>
                </a:solidFill>
              </a:uFill>
            </a:endParaRPr>
          </a:p>
        </p:txBody>
      </p:sp>
    </p:spTree>
    <p:extLst>
      <p:ext uri="{BB962C8B-B14F-4D97-AF65-F5344CB8AC3E}">
        <p14:creationId xmlns:p14="http://schemas.microsoft.com/office/powerpoint/2010/main" val="19320046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a:xfrm>
            <a:off x="431760" y="135000"/>
            <a:ext cx="8280480" cy="540000"/>
          </a:xfrm>
        </p:spPr>
        <p:txBody>
          <a:bodyPr/>
          <a:lstStyle/>
          <a:p>
            <a:r>
              <a:rPr lang="en-US" spc="-1" dirty="0" smtClean="0">
                <a:solidFill>
                  <a:srgbClr val="0093BE"/>
                </a:solidFill>
                <a:uFill>
                  <a:solidFill>
                    <a:srgbClr val="FFFFFF"/>
                  </a:solidFill>
                </a:uFill>
              </a:rPr>
              <a:t>Outlook</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a:t>
            </a:fld>
            <a:endParaRPr lang="fr-FR" dirty="0"/>
          </a:p>
        </p:txBody>
      </p:sp>
      <p:pic>
        <p:nvPicPr>
          <p:cNvPr id="7" name="Image 6" descr="CERN-logo_outline.jpg"/>
          <p:cNvPicPr>
            <a:picLocks noChangeAspect="1"/>
          </p:cNvPicPr>
          <p:nvPr/>
        </p:nvPicPr>
        <p:blipFill>
          <a:blip r:embed="rId3"/>
          <a:stretch>
            <a:fillRect/>
          </a:stretch>
        </p:blipFill>
        <p:spPr>
          <a:xfrm>
            <a:off x="1434150" y="4563939"/>
            <a:ext cx="486864" cy="478800"/>
          </a:xfrm>
          <a:prstGeom prst="rect">
            <a:avLst/>
          </a:prstGeom>
        </p:spPr>
      </p:pic>
      <p:sp>
        <p:nvSpPr>
          <p:cNvPr id="10" name="Espace réservé du contenu 8"/>
          <p:cNvSpPr txBox="1">
            <a:spLocks/>
          </p:cNvSpPr>
          <p:nvPr/>
        </p:nvSpPr>
        <p:spPr>
          <a:xfrm>
            <a:off x="659723" y="1251571"/>
            <a:ext cx="8028384" cy="3312368"/>
          </a:xfrm>
          <a:prstGeom prst="rect">
            <a:avLst/>
          </a:prstGeom>
        </p:spPr>
        <p:txBody>
          <a:bodyPr vert="horz" lIns="0" tIns="0" rIns="0" bIns="0" rtlCol="0">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429" indent="-456949" algn="l">
              <a:spcBef>
                <a:spcPts val="880"/>
              </a:spcBef>
              <a:buClr>
                <a:srgbClr val="FB963C"/>
              </a:buClr>
              <a:buFont typeface="Wingdings" charset="2"/>
              <a:buChar char=""/>
            </a:pPr>
            <a:r>
              <a:rPr lang="en-US" spc="-1" dirty="0" smtClean="0">
                <a:solidFill>
                  <a:srgbClr val="5A5A5A"/>
                </a:solidFill>
                <a:uFill>
                  <a:solidFill>
                    <a:srgbClr val="FFFFFF"/>
                  </a:solidFill>
                </a:uFill>
              </a:rPr>
              <a:t>Experimental constraints and optimization of the wires settings</a:t>
            </a:r>
          </a:p>
          <a:p>
            <a:pPr marL="457429" indent="-456949" algn="l">
              <a:spcBef>
                <a:spcPts val="880"/>
              </a:spcBef>
              <a:buClr>
                <a:srgbClr val="FB963C"/>
              </a:buClr>
              <a:buFont typeface="Wingdings" charset="2"/>
              <a:buChar char=""/>
            </a:pPr>
            <a:r>
              <a:rPr lang="en-US" spc="-1" dirty="0" smtClean="0">
                <a:solidFill>
                  <a:srgbClr val="5A5A5A"/>
                </a:solidFill>
                <a:uFill>
                  <a:solidFill>
                    <a:srgbClr val="FFFFFF"/>
                  </a:solidFill>
                </a:uFill>
              </a:rPr>
              <a:t>Experimental objectives and results (Run-II)</a:t>
            </a:r>
            <a:endParaRPr lang="en-US" spc="-1" dirty="0" smtClean="0">
              <a:solidFill>
                <a:srgbClr val="000000"/>
              </a:solidFill>
              <a:uFill>
                <a:solidFill>
                  <a:srgbClr val="FFFFFF"/>
                </a:solidFill>
              </a:uFill>
            </a:endParaRPr>
          </a:p>
          <a:p>
            <a:pPr marL="457429" indent="-456949" algn="l">
              <a:spcBef>
                <a:spcPts val="880"/>
              </a:spcBef>
              <a:buClr>
                <a:srgbClr val="FB963C"/>
              </a:buClr>
              <a:buFont typeface="Wingdings" charset="2"/>
              <a:buChar char=""/>
            </a:pPr>
            <a:r>
              <a:rPr lang="en-US" spc="-1" dirty="0" smtClean="0">
                <a:solidFill>
                  <a:srgbClr val="5A5A5A"/>
                </a:solidFill>
                <a:uFill>
                  <a:solidFill>
                    <a:srgbClr val="FFFFFF"/>
                  </a:solidFill>
                </a:uFill>
              </a:rPr>
              <a:t>Next steps (Run-III) </a:t>
            </a:r>
          </a:p>
          <a:p>
            <a:pPr marL="457429" indent="-456949" algn="l">
              <a:spcBef>
                <a:spcPts val="880"/>
              </a:spcBef>
              <a:buClr>
                <a:srgbClr val="FB963C"/>
              </a:buClr>
              <a:buFont typeface="Wingdings" charset="2"/>
              <a:buChar char=""/>
            </a:pPr>
            <a:r>
              <a:rPr lang="en-US" spc="-1" dirty="0" smtClean="0">
                <a:solidFill>
                  <a:srgbClr val="5A5A5A"/>
                </a:solidFill>
                <a:uFill>
                  <a:solidFill>
                    <a:srgbClr val="FFFFFF"/>
                  </a:solidFill>
                </a:uFill>
              </a:rPr>
              <a:t>Summary</a:t>
            </a:r>
            <a:endParaRPr lang="en-US" spc="-1" dirty="0">
              <a:solidFill>
                <a:srgbClr val="000000"/>
              </a:solidFill>
              <a:uFill>
                <a:solidFill>
                  <a:srgbClr val="FFFFFF"/>
                </a:solidFill>
              </a:u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 name="TextShape 1"/>
          <p:cNvSpPr txBox="1"/>
          <p:nvPr/>
        </p:nvSpPr>
        <p:spPr>
          <a:xfrm>
            <a:off x="1404893" y="119311"/>
            <a:ext cx="6334215" cy="539730"/>
          </a:xfrm>
          <a:prstGeom prst="rect">
            <a:avLst/>
          </a:prstGeom>
          <a:noFill/>
          <a:ln>
            <a:noFill/>
          </a:ln>
        </p:spPr>
        <p:txBody>
          <a:bodyPr lIns="0" tIns="0" rIns="0" bIns="0" anchor="ctr" anchorCtr="1"/>
          <a:lstStyle/>
          <a:p>
            <a:pPr>
              <a:lnSpc>
                <a:spcPct val="100000"/>
              </a:lnSpc>
            </a:pPr>
            <a:r>
              <a:rPr lang="en-US" sz="2800" dirty="0" smtClean="0"/>
              <a:t>Run-III Fill Profile (2021-23)</a:t>
            </a:r>
            <a:endParaRPr lang="en-US" sz="2800" spc="-1" dirty="0">
              <a:solidFill>
                <a:srgbClr val="000000"/>
              </a:solidFill>
              <a:uFill>
                <a:solidFill>
                  <a:srgbClr val="FFFFFF"/>
                </a:solidFill>
              </a:uFill>
              <a:latin typeface="Arial"/>
            </a:endParaRPr>
          </a:p>
        </p:txBody>
      </p:sp>
      <p:sp>
        <p:nvSpPr>
          <p:cNvPr id="6" name="Slide Number Placeholder 5"/>
          <p:cNvSpPr>
            <a:spLocks noGrp="1"/>
          </p:cNvSpPr>
          <p:nvPr>
            <p:ph type="sldNum" sz="quarter" idx="12"/>
          </p:nvPr>
        </p:nvSpPr>
        <p:spPr/>
        <p:txBody>
          <a:bodyPr/>
          <a:lstStyle/>
          <a:p>
            <a:fld id="{BFDCA1C4-9514-7B4F-976F-D92F7E296653}" type="slidenum">
              <a:rPr lang="fr-FR" smtClean="0"/>
              <a:pPr/>
              <a:t>20</a:t>
            </a:fld>
            <a:endParaRPr lang="fr-FR"/>
          </a:p>
        </p:txBody>
      </p:sp>
      <p:pic>
        <p:nvPicPr>
          <p:cNvPr id="9" name="Picture 8">
            <a:extLst>
              <a:ext uri="{FF2B5EF4-FFF2-40B4-BE49-F238E27FC236}">
                <a16:creationId xmlns="" xmlns:a16="http://schemas.microsoft.com/office/drawing/2014/main" id="{83B29212-008C-BD4F-9390-AB2AC49BB146}"/>
              </a:ext>
            </a:extLst>
          </p:cNvPr>
          <p:cNvPicPr>
            <a:picLocks noChangeAspect="1"/>
          </p:cNvPicPr>
          <p:nvPr/>
        </p:nvPicPr>
        <p:blipFill>
          <a:blip r:embed="rId3"/>
          <a:stretch>
            <a:fillRect/>
          </a:stretch>
        </p:blipFill>
        <p:spPr>
          <a:xfrm>
            <a:off x="3372447" y="885540"/>
            <a:ext cx="5478453" cy="3868281"/>
          </a:xfrm>
          <a:prstGeom prst="rect">
            <a:avLst/>
          </a:prstGeom>
        </p:spPr>
      </p:pic>
      <p:sp>
        <p:nvSpPr>
          <p:cNvPr id="10" name="TextBox 9"/>
          <p:cNvSpPr txBox="1"/>
          <p:nvPr/>
        </p:nvSpPr>
        <p:spPr>
          <a:xfrm>
            <a:off x="248599" y="871997"/>
            <a:ext cx="3101760" cy="2448271"/>
          </a:xfrm>
          <a:prstGeom prst="rect">
            <a:avLst/>
          </a:prstGeom>
        </p:spPr>
        <p:txBody>
          <a:bodyPr>
            <a:noAutofit/>
          </a:bodyPr>
          <a:lstStyle>
            <a:defPPr>
              <a:defRPr lang="fr-FR"/>
            </a:defPPr>
            <a:lvl1pPr marL="343080" indent="-342720">
              <a:spcBef>
                <a:spcPts val="660"/>
              </a:spcBef>
              <a:buClr>
                <a:srgbClr val="FB963C"/>
              </a:buClr>
              <a:buFont typeface="Wingdings" charset="2"/>
              <a:buChar char=""/>
              <a:defRPr sz="2000" spc="-1">
                <a:solidFill>
                  <a:srgbClr val="5A5A5A"/>
                </a:solidFill>
                <a:uFill>
                  <a:solidFill>
                    <a:srgbClr val="FFFFFF"/>
                  </a:solidFill>
                </a:uFill>
              </a:defRPr>
            </a:lvl1pPr>
            <a:lvl2pPr marL="742950" indent="-285750" algn="ctr">
              <a:spcBef>
                <a:spcPct val="20000"/>
              </a:spcBef>
              <a:buClr>
                <a:schemeClr val="accent6"/>
              </a:buClr>
              <a:buFont typeface="Wingdings" charset="2"/>
              <a:buChar char="§"/>
              <a:defRPr sz="2400">
                <a:solidFill>
                  <a:schemeClr val="accent5"/>
                </a:solidFill>
              </a:defRPr>
            </a:lvl2pPr>
            <a:lvl3pPr marL="1143000" indent="-228600" algn="ctr">
              <a:spcBef>
                <a:spcPct val="20000"/>
              </a:spcBef>
              <a:buClr>
                <a:schemeClr val="accent6"/>
              </a:buClr>
              <a:buFont typeface="Wingdings" charset="2"/>
              <a:buChar char="§"/>
              <a:defRPr sz="2000">
                <a:solidFill>
                  <a:schemeClr val="accent5"/>
                </a:solidFill>
              </a:defRPr>
            </a:lvl3pPr>
            <a:lvl4pPr marL="1600200" indent="-228600" algn="ctr">
              <a:spcBef>
                <a:spcPct val="20000"/>
              </a:spcBef>
              <a:buClr>
                <a:schemeClr val="accent6"/>
              </a:buClr>
              <a:buFont typeface="Wingdings" charset="2"/>
              <a:buChar char="§"/>
              <a:defRPr>
                <a:solidFill>
                  <a:schemeClr val="accent5"/>
                </a:solidFill>
              </a:defRPr>
            </a:lvl4pPr>
            <a:lvl5pPr marL="2057400" indent="-228600" algn="ctr">
              <a:spcBef>
                <a:spcPct val="20000"/>
              </a:spcBef>
              <a:buClr>
                <a:schemeClr val="accent6"/>
              </a:buClr>
              <a:buFont typeface="Wingdings" charset="2"/>
              <a:buChar char="§"/>
              <a:defRPr sz="1600">
                <a:solidFill>
                  <a:schemeClr val="accent5"/>
                </a:solidFil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en-US" dirty="0"/>
              <a:t>In </a:t>
            </a:r>
            <a:r>
              <a:rPr lang="en-US" dirty="0" smtClean="0"/>
              <a:t>2021: </a:t>
            </a:r>
            <a:r>
              <a:rPr lang="en-US" b="1" dirty="0" smtClean="0"/>
              <a:t>round </a:t>
            </a:r>
            <a:r>
              <a:rPr lang="en-US" b="1" dirty="0"/>
              <a:t>optics</a:t>
            </a:r>
            <a:r>
              <a:rPr lang="en-US" dirty="0"/>
              <a:t> with IP1 crossing in V-plane and IP5 crossing in H-plane.</a:t>
            </a:r>
          </a:p>
          <a:p>
            <a:r>
              <a:rPr lang="en-US" dirty="0" smtClean="0"/>
              <a:t>The </a:t>
            </a:r>
            <a:r>
              <a:rPr lang="en-US" dirty="0"/>
              <a:t>wires could be switched on at the end of the leveling</a:t>
            </a:r>
            <a:r>
              <a:rPr lang="en-US" dirty="0" smtClean="0"/>
              <a:t>.</a:t>
            </a:r>
          </a:p>
          <a:p>
            <a:r>
              <a:rPr lang="en-US" dirty="0" smtClean="0"/>
              <a:t>We assume Run-III collimation settings similar to Run-II ones.</a:t>
            </a:r>
            <a:endParaRPr lang="en-US" dirty="0"/>
          </a:p>
          <a:p>
            <a:endParaRPr lang="en-US" sz="2667" dirty="0"/>
          </a:p>
        </p:txBody>
      </p:sp>
      <p:sp>
        <p:nvSpPr>
          <p:cNvPr id="11" name="Rectangle 10"/>
          <p:cNvSpPr/>
          <p:nvPr/>
        </p:nvSpPr>
        <p:spPr>
          <a:xfrm>
            <a:off x="3388347" y="2355726"/>
            <a:ext cx="3638463" cy="1152129"/>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en-US" sz="2400"/>
          </a:p>
        </p:txBody>
      </p:sp>
      <p:sp>
        <p:nvSpPr>
          <p:cNvPr id="14" name="TextBox 13"/>
          <p:cNvSpPr txBox="1"/>
          <p:nvPr/>
        </p:nvSpPr>
        <p:spPr>
          <a:xfrm>
            <a:off x="4521654" y="4753821"/>
            <a:ext cx="3243205" cy="276999"/>
          </a:xfrm>
          <a:prstGeom prst="rect">
            <a:avLst/>
          </a:prstGeom>
          <a:noFill/>
        </p:spPr>
        <p:txBody>
          <a:bodyPr wrap="square" rtlCol="0">
            <a:spAutoFit/>
          </a:bodyPr>
          <a:lstStyle/>
          <a:p>
            <a:r>
              <a:rPr lang="en-US" sz="1200" dirty="0"/>
              <a:t>Courtesy of S. </a:t>
            </a:r>
            <a:r>
              <a:rPr lang="en-US" sz="1200" dirty="0" err="1"/>
              <a:t>Fartoukh</a:t>
            </a:r>
            <a:r>
              <a:rPr lang="en-US" sz="1200" dirty="0"/>
              <a:t> and N. </a:t>
            </a:r>
            <a:r>
              <a:rPr lang="en-US" sz="1200" dirty="0" err="1"/>
              <a:t>Karastathis</a:t>
            </a:r>
            <a:endParaRPr lang="en-US" sz="1200" dirty="0"/>
          </a:p>
        </p:txBody>
      </p:sp>
      <p:sp>
        <p:nvSpPr>
          <p:cNvPr id="16" name="Rectangle 15"/>
          <p:cNvSpPr/>
          <p:nvPr/>
        </p:nvSpPr>
        <p:spPr>
          <a:xfrm flipH="1">
            <a:off x="4283968" y="1347613"/>
            <a:ext cx="72008" cy="3168353"/>
          </a:xfrm>
          <a:prstGeom prst="rect">
            <a:avLst/>
          </a:prstGeom>
          <a:solidFill>
            <a:srgbClr val="00B050">
              <a:alpha val="35000"/>
            </a:srgbClr>
          </a:soli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19" name="Rectangle 18"/>
          <p:cNvSpPr/>
          <p:nvPr/>
        </p:nvSpPr>
        <p:spPr>
          <a:xfrm flipH="1">
            <a:off x="6075519" y="1347612"/>
            <a:ext cx="72008" cy="3168353"/>
          </a:xfrm>
          <a:prstGeom prst="rect">
            <a:avLst/>
          </a:prstGeom>
          <a:solidFill>
            <a:srgbClr val="00B050">
              <a:alpha val="35000"/>
            </a:srgbClr>
          </a:soli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20" name="Rectangle 19"/>
          <p:cNvSpPr/>
          <p:nvPr/>
        </p:nvSpPr>
        <p:spPr>
          <a:xfrm flipH="1">
            <a:off x="7874820" y="1347611"/>
            <a:ext cx="72008" cy="3168353"/>
          </a:xfrm>
          <a:prstGeom prst="rect">
            <a:avLst/>
          </a:prstGeom>
          <a:solidFill>
            <a:srgbClr val="00B050">
              <a:alpha val="35000"/>
            </a:srgbClr>
          </a:soli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88471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animBg="1"/>
      <p:bldP spid="2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4246177" y="389176"/>
            <a:ext cx="4897823" cy="4933661"/>
          </a:xfrm>
          <a:prstGeom prst="rect">
            <a:avLst/>
          </a:prstGeom>
        </p:spPr>
      </p:pic>
      <p:sp>
        <p:nvSpPr>
          <p:cNvPr id="3" name="Rectangle 2"/>
          <p:cNvSpPr/>
          <p:nvPr/>
        </p:nvSpPr>
        <p:spPr>
          <a:xfrm>
            <a:off x="403229" y="1059582"/>
            <a:ext cx="4168771" cy="3216265"/>
          </a:xfrm>
          <a:prstGeom prst="rect">
            <a:avLst/>
          </a:prstGeom>
        </p:spPr>
        <p:txBody>
          <a:bodyPr wrap="square">
            <a:spAutoFit/>
          </a:bodyPr>
          <a:lstStyle/>
          <a:p>
            <a:pPr marL="214583" indent="-214313">
              <a:spcBef>
                <a:spcPts val="211"/>
              </a:spcBef>
              <a:buClr>
                <a:srgbClr val="FB963C"/>
              </a:buClr>
              <a:buFont typeface="Wingdings" charset="2"/>
              <a:buChar char="§"/>
            </a:pPr>
            <a:r>
              <a:rPr lang="en-US" spc="-1" dirty="0">
                <a:solidFill>
                  <a:srgbClr val="5A5A5A"/>
                </a:solidFill>
                <a:uFill>
                  <a:solidFill>
                    <a:srgbClr val="FFFFFF"/>
                  </a:solidFill>
                </a:uFill>
              </a:rPr>
              <a:t>Following these encouraging results, it </a:t>
            </a:r>
            <a:r>
              <a:rPr lang="en-US" spc="-1" dirty="0" smtClean="0">
                <a:solidFill>
                  <a:srgbClr val="5A5A5A"/>
                </a:solidFill>
                <a:uFill>
                  <a:solidFill>
                    <a:srgbClr val="FFFFFF"/>
                  </a:solidFill>
                </a:uFill>
              </a:rPr>
              <a:t>was proposed </a:t>
            </a:r>
          </a:p>
          <a:p>
            <a:pPr marL="671783" lvl="1" indent="-214313">
              <a:spcBef>
                <a:spcPts val="211"/>
              </a:spcBef>
              <a:buClr>
                <a:srgbClr val="FB963C"/>
              </a:buClr>
              <a:buFont typeface="Wingdings" charset="2"/>
              <a:buChar char="§"/>
            </a:pPr>
            <a:r>
              <a:rPr lang="en-US" b="1" spc="-1" dirty="0" smtClean="0">
                <a:solidFill>
                  <a:srgbClr val="5A5A5A"/>
                </a:solidFill>
                <a:uFill>
                  <a:solidFill>
                    <a:srgbClr val="FFFFFF"/>
                  </a:solidFill>
                </a:uFill>
              </a:rPr>
              <a:t>to </a:t>
            </a:r>
            <a:r>
              <a:rPr lang="en-US" b="1" spc="-1" dirty="0">
                <a:solidFill>
                  <a:srgbClr val="5A5A5A"/>
                </a:solidFill>
                <a:uFill>
                  <a:solidFill>
                    <a:srgbClr val="FFFFFF"/>
                  </a:solidFill>
                </a:uFill>
              </a:rPr>
              <a:t>use the wires routinely </a:t>
            </a:r>
            <a:r>
              <a:rPr lang="en-US" spc="-1" dirty="0">
                <a:solidFill>
                  <a:srgbClr val="5A5A5A"/>
                </a:solidFill>
                <a:uFill>
                  <a:solidFill>
                    <a:srgbClr val="FFFFFF"/>
                  </a:solidFill>
                </a:uFill>
              </a:rPr>
              <a:t>during the next </a:t>
            </a:r>
            <a:r>
              <a:rPr lang="en-US" spc="-1" dirty="0" smtClean="0">
                <a:solidFill>
                  <a:srgbClr val="5A5A5A"/>
                </a:solidFill>
                <a:uFill>
                  <a:solidFill>
                    <a:srgbClr val="FFFFFF"/>
                  </a:solidFill>
                </a:uFill>
              </a:rPr>
              <a:t>LHC operation </a:t>
            </a:r>
            <a:r>
              <a:rPr lang="en-US" spc="-1" dirty="0">
                <a:solidFill>
                  <a:srgbClr val="5A5A5A"/>
                </a:solidFill>
                <a:uFill>
                  <a:solidFill>
                    <a:srgbClr val="FFFFFF"/>
                  </a:solidFill>
                </a:uFill>
              </a:rPr>
              <a:t>period in the High-Intensity </a:t>
            </a:r>
            <a:r>
              <a:rPr lang="en-US" spc="-1" dirty="0" smtClean="0">
                <a:solidFill>
                  <a:srgbClr val="5A5A5A"/>
                </a:solidFill>
                <a:uFill>
                  <a:solidFill>
                    <a:srgbClr val="FFFFFF"/>
                  </a:solidFill>
                </a:uFill>
              </a:rPr>
              <a:t>configuration</a:t>
            </a:r>
          </a:p>
          <a:p>
            <a:pPr marL="671783" lvl="1" indent="-214313">
              <a:spcBef>
                <a:spcPts val="211"/>
              </a:spcBef>
              <a:buClr>
                <a:srgbClr val="FB963C"/>
              </a:buClr>
              <a:buFont typeface="Wingdings" charset="2"/>
              <a:buChar char="§"/>
            </a:pPr>
            <a:r>
              <a:rPr lang="en-US" b="1" spc="-1" dirty="0" smtClean="0">
                <a:solidFill>
                  <a:srgbClr val="5A5A5A"/>
                </a:solidFill>
                <a:uFill>
                  <a:solidFill>
                    <a:srgbClr val="FFFFFF"/>
                  </a:solidFill>
                </a:uFill>
              </a:rPr>
              <a:t>to </a:t>
            </a:r>
            <a:r>
              <a:rPr lang="en-US" b="1" spc="-1" dirty="0">
                <a:solidFill>
                  <a:srgbClr val="5A5A5A"/>
                </a:solidFill>
                <a:uFill>
                  <a:solidFill>
                    <a:srgbClr val="FFFFFF"/>
                  </a:solidFill>
                </a:uFill>
              </a:rPr>
              <a:t>equip also the Beam 1 </a:t>
            </a:r>
            <a:r>
              <a:rPr lang="en-US" spc="-1" dirty="0">
                <a:solidFill>
                  <a:srgbClr val="5A5A5A"/>
                </a:solidFill>
                <a:uFill>
                  <a:solidFill>
                    <a:srgbClr val="FFFFFF"/>
                  </a:solidFill>
                </a:uFill>
              </a:rPr>
              <a:t>with wires by moving two </a:t>
            </a:r>
            <a:r>
              <a:rPr lang="en-US" spc="-1" dirty="0" smtClean="0">
                <a:solidFill>
                  <a:srgbClr val="5A5A5A"/>
                </a:solidFill>
                <a:uFill>
                  <a:solidFill>
                    <a:srgbClr val="FFFFFF"/>
                  </a:solidFill>
                </a:uFill>
              </a:rPr>
              <a:t>wire demonstrators </a:t>
            </a:r>
            <a:r>
              <a:rPr lang="en-US" spc="-1" dirty="0">
                <a:solidFill>
                  <a:srgbClr val="5A5A5A"/>
                </a:solidFill>
                <a:uFill>
                  <a:solidFill>
                    <a:srgbClr val="FFFFFF"/>
                  </a:solidFill>
                </a:uFill>
              </a:rPr>
              <a:t>(L1 and L5) from Beam 2 to Beam </a:t>
            </a:r>
            <a:r>
              <a:rPr lang="en-US" spc="-1" dirty="0" smtClean="0">
                <a:solidFill>
                  <a:srgbClr val="5A5A5A"/>
                </a:solidFill>
                <a:uFill>
                  <a:solidFill>
                    <a:srgbClr val="FFFFFF"/>
                  </a:solidFill>
                </a:uFill>
              </a:rPr>
              <a:t>1.</a:t>
            </a:r>
          </a:p>
          <a:p>
            <a:pPr marL="214583" indent="-214313">
              <a:spcBef>
                <a:spcPts val="211"/>
              </a:spcBef>
              <a:buClr>
                <a:srgbClr val="FB963C"/>
              </a:buClr>
              <a:buFont typeface="Wingdings" charset="2"/>
              <a:buChar char="§"/>
            </a:pPr>
            <a:endParaRPr lang="en-US" spc="-1" dirty="0">
              <a:solidFill>
                <a:srgbClr val="5A5A5A"/>
              </a:solidFill>
              <a:uFill>
                <a:solidFill>
                  <a:srgbClr val="FFFFFF"/>
                </a:solidFill>
              </a:uFill>
            </a:endParaRPr>
          </a:p>
        </p:txBody>
      </p:sp>
      <p:sp>
        <p:nvSpPr>
          <p:cNvPr id="268" name="TextShape 1"/>
          <p:cNvSpPr txBox="1"/>
          <p:nvPr/>
        </p:nvSpPr>
        <p:spPr>
          <a:xfrm>
            <a:off x="1404893" y="119311"/>
            <a:ext cx="6334215" cy="539730"/>
          </a:xfrm>
          <a:prstGeom prst="rect">
            <a:avLst/>
          </a:prstGeom>
          <a:noFill/>
          <a:ln>
            <a:noFill/>
          </a:ln>
        </p:spPr>
        <p:txBody>
          <a:bodyPr lIns="0" tIns="0" rIns="0" bIns="0" anchor="ctr" anchorCtr="1"/>
          <a:lstStyle/>
          <a:p>
            <a:pPr>
              <a:lnSpc>
                <a:spcPct val="100000"/>
              </a:lnSpc>
            </a:pPr>
            <a:r>
              <a:rPr lang="en-US" sz="2800" b="1" spc="-1" dirty="0" smtClean="0">
                <a:solidFill>
                  <a:srgbClr val="0093BE"/>
                </a:solidFill>
                <a:uFill>
                  <a:solidFill>
                    <a:srgbClr val="FFFFFF"/>
                  </a:solidFill>
                </a:uFill>
              </a:rPr>
              <a:t>Next steps and proposals</a:t>
            </a:r>
            <a:endParaRPr lang="en-US" sz="2800" spc="-1" dirty="0">
              <a:solidFill>
                <a:srgbClr val="000000"/>
              </a:solidFill>
              <a:uFill>
                <a:solidFill>
                  <a:srgbClr val="FFFFFF"/>
                </a:solidFill>
              </a:uFill>
              <a:latin typeface="Arial"/>
            </a:endParaRPr>
          </a:p>
        </p:txBody>
      </p:sp>
      <p:cxnSp>
        <p:nvCxnSpPr>
          <p:cNvPr id="7" name="Straight Arrow Connector 6"/>
          <p:cNvCxnSpPr/>
          <p:nvPr/>
        </p:nvCxnSpPr>
        <p:spPr>
          <a:xfrm flipV="1">
            <a:off x="6384684" y="1421385"/>
            <a:ext cx="211924" cy="432048"/>
          </a:xfrm>
          <a:prstGeom prst="straightConnector1">
            <a:avLst/>
          </a:prstGeom>
          <a:ln w="57150">
            <a:solidFill>
              <a:srgbClr val="0700FF"/>
            </a:solidFill>
            <a:tailEnd type="triangle"/>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p:txBody>
          <a:bodyPr/>
          <a:lstStyle/>
          <a:p>
            <a:fld id="{BFDCA1C4-9514-7B4F-976F-D92F7E296653}" type="slidenum">
              <a:rPr lang="fr-FR" smtClean="0"/>
              <a:pPr/>
              <a:t>21</a:t>
            </a:fld>
            <a:endParaRPr lang="fr-FR"/>
          </a:p>
        </p:txBody>
      </p:sp>
      <p:cxnSp>
        <p:nvCxnSpPr>
          <p:cNvPr id="13" name="Straight Arrow Connector 12"/>
          <p:cNvCxnSpPr/>
          <p:nvPr/>
        </p:nvCxnSpPr>
        <p:spPr>
          <a:xfrm flipH="1">
            <a:off x="6948264" y="3723878"/>
            <a:ext cx="216024" cy="433992"/>
          </a:xfrm>
          <a:prstGeom prst="straightConnector1">
            <a:avLst/>
          </a:prstGeom>
          <a:ln w="57150">
            <a:solidFill>
              <a:srgbClr val="0700FF"/>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52163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81130"/>
            <a:ext cx="7920000" cy="540000"/>
          </a:xfrm>
        </p:spPr>
        <p:txBody>
          <a:bodyPr/>
          <a:lstStyle/>
          <a:p>
            <a:r>
              <a:rPr lang="en-US" dirty="0" smtClean="0"/>
              <a:t>Summary</a:t>
            </a:r>
            <a:endParaRPr lang="en-US" dirty="0"/>
          </a:p>
        </p:txBody>
      </p:sp>
      <p:sp>
        <p:nvSpPr>
          <p:cNvPr id="8" name="Slide Number Placeholder 7"/>
          <p:cNvSpPr>
            <a:spLocks noGrp="1"/>
          </p:cNvSpPr>
          <p:nvPr>
            <p:ph type="sldNum" sz="quarter" idx="12"/>
          </p:nvPr>
        </p:nvSpPr>
        <p:spPr/>
        <p:txBody>
          <a:bodyPr/>
          <a:lstStyle/>
          <a:p>
            <a:fld id="{BFDCA1C4-9514-7B4F-976F-D92F7E296653}" type="slidenum">
              <a:rPr lang="fr-FR" smtClean="0"/>
              <a:pPr/>
              <a:t>22</a:t>
            </a:fld>
            <a:endParaRPr lang="fr-FR"/>
          </a:p>
        </p:txBody>
      </p:sp>
      <p:sp>
        <p:nvSpPr>
          <p:cNvPr id="6" name="Rectangle 5"/>
          <p:cNvSpPr/>
          <p:nvPr/>
        </p:nvSpPr>
        <p:spPr>
          <a:xfrm>
            <a:off x="395536" y="915566"/>
            <a:ext cx="8291264" cy="3293209"/>
          </a:xfrm>
          <a:prstGeom prst="rect">
            <a:avLst/>
          </a:prstGeom>
          <a:ln>
            <a:noFill/>
          </a:ln>
        </p:spPr>
        <p:txBody>
          <a:bodyPr wrap="square">
            <a:spAutoFit/>
          </a:bodyPr>
          <a:lstStyle/>
          <a:p>
            <a:pPr marL="457429" indent="-456949">
              <a:spcBef>
                <a:spcPts val="375"/>
              </a:spcBef>
              <a:buClr>
                <a:srgbClr val="FB963C"/>
              </a:buClr>
              <a:buFont typeface="Wingdings" charset="2"/>
              <a:buChar char=""/>
            </a:pPr>
            <a:r>
              <a:rPr lang="en-US" sz="2000" spc="-1" dirty="0">
                <a:solidFill>
                  <a:srgbClr val="5A5A5A"/>
                </a:solidFill>
                <a:uFill>
                  <a:solidFill>
                    <a:srgbClr val="FFFFFF"/>
                  </a:solidFill>
                </a:uFill>
              </a:rPr>
              <a:t>In 2017-18 a rich measurements campaign was performed to explore the potential of the wire compensation for HL-LHC. </a:t>
            </a:r>
            <a:r>
              <a:rPr lang="en-US" sz="2000" spc="-1" dirty="0">
                <a:solidFill>
                  <a:srgbClr val="00B050"/>
                </a:solidFill>
                <a:uFill>
                  <a:solidFill>
                    <a:srgbClr val="FFFFFF"/>
                  </a:solidFill>
                </a:uFill>
              </a:rPr>
              <a:t>For the first time in a hadron collider, the positive effect of the compensation was systematically observed in operational-like conditions. </a:t>
            </a:r>
          </a:p>
          <a:p>
            <a:pPr marL="457429" indent="-456949">
              <a:spcBef>
                <a:spcPts val="375"/>
              </a:spcBef>
              <a:buClr>
                <a:srgbClr val="FB963C"/>
              </a:buClr>
              <a:buFont typeface="Wingdings" charset="2"/>
              <a:buChar char=""/>
            </a:pPr>
            <a:endParaRPr lang="en-US" sz="2000" spc="-1" dirty="0">
              <a:solidFill>
                <a:srgbClr val="00B050"/>
              </a:solidFill>
              <a:uFill>
                <a:solidFill>
                  <a:srgbClr val="FFFFFF"/>
                </a:solidFill>
              </a:uFill>
            </a:endParaRPr>
          </a:p>
          <a:p>
            <a:pPr marL="457429" indent="-456949">
              <a:spcBef>
                <a:spcPts val="375"/>
              </a:spcBef>
              <a:buClr>
                <a:srgbClr val="FB963C"/>
              </a:buClr>
              <a:buFont typeface="Wingdings" charset="2"/>
              <a:buChar char=""/>
            </a:pPr>
            <a:r>
              <a:rPr lang="en-US" sz="2000" spc="-1" dirty="0">
                <a:solidFill>
                  <a:srgbClr val="00B050"/>
                </a:solidFill>
                <a:uFill>
                  <a:solidFill>
                    <a:srgbClr val="FFFFFF"/>
                  </a:solidFill>
                </a:uFill>
              </a:rPr>
              <a:t>Following these results we proposed to use the wire demonstrators operationally for the next LHC </a:t>
            </a:r>
            <a:r>
              <a:rPr lang="en-US" sz="2000" spc="-1" err="1">
                <a:solidFill>
                  <a:srgbClr val="00B050"/>
                </a:solidFill>
                <a:uFill>
                  <a:solidFill>
                    <a:srgbClr val="FFFFFF"/>
                  </a:solidFill>
                </a:uFill>
              </a:rPr>
              <a:t>run</a:t>
            </a:r>
            <a:r>
              <a:rPr lang="en-US" sz="2000" spc="-1" smtClean="0">
                <a:solidFill>
                  <a:srgbClr val="00B050"/>
                </a:solidFill>
                <a:uFill>
                  <a:solidFill>
                    <a:srgbClr val="FFFFFF"/>
                  </a:solidFill>
                </a:uFill>
              </a:rPr>
              <a:t>. </a:t>
            </a:r>
            <a:r>
              <a:rPr lang="en-US" sz="2000" spc="-1" smtClean="0">
                <a:solidFill>
                  <a:srgbClr val="5A5A5A"/>
                </a:solidFill>
                <a:uFill>
                  <a:solidFill>
                    <a:srgbClr val="FFFFFF"/>
                  </a:solidFill>
                </a:uFill>
              </a:rPr>
              <a:t>Using </a:t>
            </a:r>
            <a:r>
              <a:rPr lang="en-US" sz="2000" spc="-1" dirty="0">
                <a:solidFill>
                  <a:srgbClr val="5A5A5A"/>
                </a:solidFill>
                <a:uFill>
                  <a:solidFill>
                    <a:srgbClr val="FFFFFF"/>
                  </a:solidFill>
                </a:uFill>
              </a:rPr>
              <a:t>the wire in Run-III will maximize what we can learn from the present demonstrators in view of HL-LHC possible applications.</a:t>
            </a:r>
          </a:p>
          <a:p>
            <a:pPr marL="457429" indent="-456949">
              <a:spcBef>
                <a:spcPts val="375"/>
              </a:spcBef>
              <a:buClr>
                <a:srgbClr val="FB963C"/>
              </a:buClr>
              <a:buFont typeface="Wingdings" charset="2"/>
              <a:buChar char=""/>
            </a:pPr>
            <a:endParaRPr lang="en-US" spc="-1" dirty="0">
              <a:solidFill>
                <a:srgbClr val="5A5A5A"/>
              </a:solidFill>
              <a:uFill>
                <a:solidFill>
                  <a:srgbClr val="FFFFFF"/>
                </a:solidFill>
              </a:uFill>
            </a:endParaRPr>
          </a:p>
        </p:txBody>
      </p:sp>
    </p:spTree>
    <p:extLst>
      <p:ext uri="{BB962C8B-B14F-4D97-AF65-F5344CB8AC3E}">
        <p14:creationId xmlns:p14="http://schemas.microsoft.com/office/powerpoint/2010/main" val="162926634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 name="TextShape 1"/>
          <p:cNvSpPr txBox="1"/>
          <p:nvPr/>
        </p:nvSpPr>
        <p:spPr>
          <a:xfrm>
            <a:off x="1619830" y="395945"/>
            <a:ext cx="5904341" cy="366930"/>
          </a:xfrm>
          <a:prstGeom prst="rect">
            <a:avLst/>
          </a:prstGeom>
          <a:noFill/>
          <a:ln>
            <a:noFill/>
          </a:ln>
        </p:spPr>
        <p:txBody>
          <a:bodyPr lIns="0" tIns="0" rIns="0" bIns="0" anchorCtr="1"/>
          <a:lstStyle/>
          <a:p>
            <a:pPr algn="ctr">
              <a:lnSpc>
                <a:spcPct val="100000"/>
              </a:lnSpc>
            </a:pPr>
            <a:r>
              <a:rPr lang="fr-FR" sz="2800" b="1" spc="-1" dirty="0" err="1">
                <a:solidFill>
                  <a:srgbClr val="5A5A5A"/>
                </a:solidFill>
                <a:uFill>
                  <a:solidFill>
                    <a:srgbClr val="FFFFFF"/>
                  </a:solidFill>
                </a:uFill>
                <a:latin typeface="Arial"/>
              </a:rPr>
              <a:t>Thank</a:t>
            </a:r>
            <a:r>
              <a:rPr lang="fr-FR" sz="2800" b="1" spc="-1" dirty="0">
                <a:solidFill>
                  <a:srgbClr val="5A5A5A"/>
                </a:solidFill>
                <a:uFill>
                  <a:solidFill>
                    <a:srgbClr val="FFFFFF"/>
                  </a:solidFill>
                </a:uFill>
                <a:latin typeface="Arial"/>
              </a:rPr>
              <a:t> </a:t>
            </a:r>
            <a:r>
              <a:rPr lang="fr-FR" sz="2800" b="1" spc="-1" dirty="0" err="1">
                <a:solidFill>
                  <a:srgbClr val="5A5A5A"/>
                </a:solidFill>
                <a:uFill>
                  <a:solidFill>
                    <a:srgbClr val="FFFFFF"/>
                  </a:solidFill>
                </a:uFill>
                <a:latin typeface="Arial"/>
              </a:rPr>
              <a:t>you</a:t>
            </a:r>
            <a:r>
              <a:rPr lang="fr-FR" sz="2800" b="1" spc="-1" dirty="0">
                <a:solidFill>
                  <a:srgbClr val="5A5A5A"/>
                </a:solidFill>
                <a:uFill>
                  <a:solidFill>
                    <a:srgbClr val="FFFFFF"/>
                  </a:solidFill>
                </a:uFill>
                <a:latin typeface="Arial"/>
              </a:rPr>
              <a:t> for the </a:t>
            </a:r>
            <a:r>
              <a:rPr lang="fr-FR" sz="2800" b="1" spc="-1" dirty="0" smtClean="0">
                <a:solidFill>
                  <a:srgbClr val="5A5A5A"/>
                </a:solidFill>
                <a:uFill>
                  <a:solidFill>
                    <a:srgbClr val="FFFFFF"/>
                  </a:solidFill>
                </a:uFill>
                <a:latin typeface="Arial"/>
              </a:rPr>
              <a:t>attention.</a:t>
            </a:r>
            <a:endParaRPr lang="fr-FR" sz="2800" b="1" spc="-1" dirty="0">
              <a:solidFill>
                <a:srgbClr val="5A5A5A"/>
              </a:solidFill>
              <a:uFill>
                <a:solidFill>
                  <a:srgbClr val="FFFFFF"/>
                </a:solidFill>
              </a:uFill>
              <a:latin typeface="Arial"/>
            </a:endParaRPr>
          </a:p>
        </p:txBody>
      </p:sp>
      <p:sp>
        <p:nvSpPr>
          <p:cNvPr id="267" name="CustomShape 3"/>
          <p:cNvSpPr/>
          <p:nvPr/>
        </p:nvSpPr>
        <p:spPr>
          <a:xfrm>
            <a:off x="33304" y="3171159"/>
            <a:ext cx="8653496" cy="1224136"/>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gn="ctr">
              <a:spcBef>
                <a:spcPts val="270"/>
              </a:spcBef>
            </a:pPr>
            <a:r>
              <a:rPr lang="en-US" sz="1200" u="sng" spc="-1" dirty="0">
                <a:solidFill>
                  <a:srgbClr val="5A5A5A"/>
                </a:solidFill>
                <a:uFill>
                  <a:solidFill>
                    <a:srgbClr val="FFFFFF"/>
                  </a:solidFill>
                </a:uFill>
              </a:rPr>
              <a:t>On behalf of the HL-LHC wire </a:t>
            </a:r>
            <a:r>
              <a:rPr lang="en-US" sz="1200" u="sng" spc="-1">
                <a:solidFill>
                  <a:srgbClr val="5A5A5A"/>
                </a:solidFill>
                <a:uFill>
                  <a:solidFill>
                    <a:srgbClr val="FFFFFF"/>
                  </a:solidFill>
                </a:uFill>
              </a:rPr>
              <a:t>compensation </a:t>
            </a:r>
            <a:r>
              <a:rPr lang="en-US" sz="1200" u="sng" spc="-1" smtClean="0">
                <a:solidFill>
                  <a:srgbClr val="5A5A5A"/>
                </a:solidFill>
                <a:uFill>
                  <a:solidFill>
                    <a:srgbClr val="FFFFFF"/>
                  </a:solidFill>
                </a:uFill>
              </a:rPr>
              <a:t>team</a:t>
            </a:r>
            <a:endParaRPr lang="en-US" sz="1200" i="1" spc="-1" smtClean="0">
              <a:solidFill>
                <a:srgbClr val="5A5A5A"/>
              </a:solidFill>
              <a:uFill>
                <a:solidFill>
                  <a:srgbClr val="FFFFFF"/>
                </a:solidFill>
              </a:uFill>
            </a:endParaRPr>
          </a:p>
          <a:p>
            <a:pPr algn="ctr">
              <a:spcBef>
                <a:spcPts val="270"/>
              </a:spcBef>
            </a:pPr>
            <a:r>
              <a:rPr lang="en-US" sz="1200" i="1" spc="-1" dirty="0" smtClean="0">
                <a:solidFill>
                  <a:srgbClr val="5A5A5A"/>
                </a:solidFill>
                <a:uFill>
                  <a:solidFill>
                    <a:srgbClr val="FFFFFF"/>
                  </a:solidFill>
                </a:uFill>
              </a:rPr>
              <a:t>D</a:t>
            </a:r>
            <a:r>
              <a:rPr lang="en-US" sz="1200" i="1" spc="-1" dirty="0">
                <a:solidFill>
                  <a:srgbClr val="5A5A5A"/>
                </a:solidFill>
                <a:uFill>
                  <a:solidFill>
                    <a:srgbClr val="FFFFFF"/>
                  </a:solidFill>
                </a:uFill>
              </a:rPr>
              <a:t>. </a:t>
            </a:r>
            <a:r>
              <a:rPr lang="en-US" sz="1200" i="1" spc="-1" dirty="0" err="1">
                <a:solidFill>
                  <a:srgbClr val="5A5A5A"/>
                </a:solidFill>
                <a:uFill>
                  <a:solidFill>
                    <a:srgbClr val="FFFFFF"/>
                  </a:solidFill>
                </a:uFill>
              </a:rPr>
              <a:t>Amorim</a:t>
            </a:r>
            <a:r>
              <a:rPr lang="en-US" sz="1200" i="1" spc="-1" dirty="0">
                <a:solidFill>
                  <a:srgbClr val="5A5A5A"/>
                </a:solidFill>
                <a:uFill>
                  <a:solidFill>
                    <a:srgbClr val="FFFFFF"/>
                  </a:solidFill>
                </a:uFill>
              </a:rPr>
              <a:t>, G. </a:t>
            </a:r>
            <a:r>
              <a:rPr lang="en-US" sz="1200" i="1" spc="-1" dirty="0" err="1">
                <a:solidFill>
                  <a:srgbClr val="5A5A5A"/>
                </a:solidFill>
                <a:uFill>
                  <a:solidFill>
                    <a:srgbClr val="FFFFFF"/>
                  </a:solidFill>
                </a:uFill>
              </a:rPr>
              <a:t>Arduini</a:t>
            </a:r>
            <a:r>
              <a:rPr lang="en-US" sz="1200" i="1" spc="-1" dirty="0">
                <a:solidFill>
                  <a:srgbClr val="5A5A5A"/>
                </a:solidFill>
                <a:uFill>
                  <a:solidFill>
                    <a:srgbClr val="FFFFFF"/>
                  </a:solidFill>
                </a:uFill>
              </a:rPr>
              <a:t>, H. Bartosik, A. Bertarelli, R. Bruce, X. </a:t>
            </a:r>
            <a:r>
              <a:rPr lang="en-US" sz="1200" i="1" spc="-1" dirty="0" err="1">
                <a:solidFill>
                  <a:srgbClr val="5A5A5A"/>
                </a:solidFill>
                <a:uFill>
                  <a:solidFill>
                    <a:srgbClr val="FFFFFF"/>
                  </a:solidFill>
                </a:uFill>
              </a:rPr>
              <a:t>Buffat</a:t>
            </a:r>
            <a:r>
              <a:rPr lang="en-US" sz="1200" i="1" spc="-1" dirty="0">
                <a:solidFill>
                  <a:srgbClr val="5A5A5A"/>
                </a:solidFill>
                <a:uFill>
                  <a:solidFill>
                    <a:srgbClr val="FFFFFF"/>
                  </a:solidFill>
                </a:uFill>
              </a:rPr>
              <a:t>, L. Carver, C. Castro, G. </a:t>
            </a:r>
            <a:r>
              <a:rPr lang="en-US" sz="1200" i="1" spc="-1" dirty="0" err="1">
                <a:solidFill>
                  <a:srgbClr val="5A5A5A"/>
                </a:solidFill>
                <a:uFill>
                  <a:solidFill>
                    <a:srgbClr val="FFFFFF"/>
                  </a:solidFill>
                </a:uFill>
              </a:rPr>
              <a:t>Cattenoz</a:t>
            </a:r>
            <a:r>
              <a:rPr lang="en-US" sz="1200" i="1" spc="-1" dirty="0" smtClean="0">
                <a:solidFill>
                  <a:srgbClr val="5A5A5A"/>
                </a:solidFill>
                <a:uFill>
                  <a:solidFill>
                    <a:srgbClr val="FFFFFF"/>
                  </a:solidFill>
                </a:uFill>
              </a:rPr>
              <a:t>, </a:t>
            </a:r>
            <a:r>
              <a:rPr lang="en-US" sz="1200" i="1" spc="-1" dirty="0">
                <a:solidFill>
                  <a:srgbClr val="5A5A5A"/>
                </a:solidFill>
                <a:uFill>
                  <a:solidFill>
                    <a:srgbClr val="FFFFFF"/>
                  </a:solidFill>
                </a:uFill>
              </a:rPr>
              <a:t>E. </a:t>
            </a:r>
            <a:r>
              <a:rPr lang="en-US" sz="1200" i="1" spc="-1" dirty="0" err="1">
                <a:solidFill>
                  <a:srgbClr val="5A5A5A"/>
                </a:solidFill>
                <a:uFill>
                  <a:solidFill>
                    <a:srgbClr val="FFFFFF"/>
                  </a:solidFill>
                </a:uFill>
              </a:rPr>
              <a:t>Effinger</a:t>
            </a:r>
            <a:r>
              <a:rPr lang="en-US" sz="1200" i="1" spc="-1" dirty="0">
                <a:solidFill>
                  <a:srgbClr val="5A5A5A"/>
                </a:solidFill>
                <a:uFill>
                  <a:solidFill>
                    <a:srgbClr val="FFFFFF"/>
                  </a:solidFill>
                </a:uFill>
              </a:rPr>
              <a:t>, S. </a:t>
            </a:r>
            <a:r>
              <a:rPr lang="en-US" sz="1200" i="1" spc="-1" dirty="0" err="1">
                <a:solidFill>
                  <a:srgbClr val="5A5A5A"/>
                </a:solidFill>
                <a:uFill>
                  <a:solidFill>
                    <a:srgbClr val="FFFFFF"/>
                  </a:solidFill>
                </a:uFill>
              </a:rPr>
              <a:t>Fartoukh</a:t>
            </a:r>
            <a:r>
              <a:rPr lang="en-US" sz="1200" i="1" spc="-1" dirty="0">
                <a:solidFill>
                  <a:srgbClr val="5A5A5A"/>
                </a:solidFill>
                <a:uFill>
                  <a:solidFill>
                    <a:srgbClr val="FFFFFF"/>
                  </a:solidFill>
                </a:uFill>
              </a:rPr>
              <a:t>, M. </a:t>
            </a:r>
            <a:r>
              <a:rPr lang="en-US" sz="1200" i="1" spc="-1" dirty="0" err="1">
                <a:solidFill>
                  <a:srgbClr val="5A5A5A"/>
                </a:solidFill>
                <a:uFill>
                  <a:solidFill>
                    <a:srgbClr val="FFFFFF"/>
                  </a:solidFill>
                </a:uFill>
              </a:rPr>
              <a:t>Fitterer</a:t>
            </a:r>
            <a:r>
              <a:rPr lang="en-US" sz="1200" i="1" spc="-1" dirty="0">
                <a:solidFill>
                  <a:srgbClr val="5A5A5A"/>
                </a:solidFill>
                <a:uFill>
                  <a:solidFill>
                    <a:srgbClr val="FFFFFF"/>
                  </a:solidFill>
                </a:uFill>
              </a:rPr>
              <a:t>, N. </a:t>
            </a:r>
            <a:r>
              <a:rPr lang="en-US" sz="1200" i="1" spc="-1" dirty="0" err="1">
                <a:solidFill>
                  <a:srgbClr val="5A5A5A"/>
                </a:solidFill>
                <a:uFill>
                  <a:solidFill>
                    <a:srgbClr val="FFFFFF"/>
                  </a:solidFill>
                </a:uFill>
              </a:rPr>
              <a:t>Fuster</a:t>
            </a:r>
            <a:r>
              <a:rPr lang="en-US" sz="1200" i="1" spc="-1" dirty="0">
                <a:solidFill>
                  <a:srgbClr val="5A5A5A"/>
                </a:solidFill>
                <a:uFill>
                  <a:solidFill>
                    <a:srgbClr val="FFFFFF"/>
                  </a:solidFill>
                </a:uFill>
              </a:rPr>
              <a:t>, M. </a:t>
            </a:r>
            <a:r>
              <a:rPr lang="en-US" sz="1200" i="1" spc="-1" dirty="0" err="1">
                <a:solidFill>
                  <a:srgbClr val="5A5A5A"/>
                </a:solidFill>
                <a:uFill>
                  <a:solidFill>
                    <a:srgbClr val="FFFFFF"/>
                  </a:solidFill>
                </a:uFill>
              </a:rPr>
              <a:t>Gasior</a:t>
            </a:r>
            <a:r>
              <a:rPr lang="en-US" sz="1200" i="1" spc="-1" dirty="0">
                <a:solidFill>
                  <a:srgbClr val="5A5A5A"/>
                </a:solidFill>
                <a:uFill>
                  <a:solidFill>
                    <a:srgbClr val="FFFFFF"/>
                  </a:solidFill>
                </a:uFill>
              </a:rPr>
              <a:t>, M. Gonzales, A. </a:t>
            </a:r>
            <a:r>
              <a:rPr lang="en-US" sz="1200" i="1" spc="-1" dirty="0" err="1">
                <a:solidFill>
                  <a:srgbClr val="5A5A5A"/>
                </a:solidFill>
                <a:uFill>
                  <a:solidFill>
                    <a:srgbClr val="FFFFFF"/>
                  </a:solidFill>
                </a:uFill>
              </a:rPr>
              <a:t>Gorzawski</a:t>
            </a:r>
            <a:r>
              <a:rPr lang="en-US" sz="1200" i="1" spc="-1" dirty="0">
                <a:solidFill>
                  <a:srgbClr val="5A5A5A"/>
                </a:solidFill>
                <a:uFill>
                  <a:solidFill>
                    <a:srgbClr val="FFFFFF"/>
                  </a:solidFill>
                </a:uFill>
              </a:rPr>
              <a:t>, G.-H. </a:t>
            </a:r>
            <a:r>
              <a:rPr lang="en-US" sz="1200" i="1" spc="-1" dirty="0" err="1">
                <a:solidFill>
                  <a:srgbClr val="5A5A5A"/>
                </a:solidFill>
                <a:uFill>
                  <a:solidFill>
                    <a:srgbClr val="FFFFFF"/>
                  </a:solidFill>
                </a:uFill>
              </a:rPr>
              <a:t>Hemelsoet</a:t>
            </a:r>
            <a:r>
              <a:rPr lang="en-US" sz="1200" i="1" spc="-1" dirty="0">
                <a:solidFill>
                  <a:srgbClr val="5A5A5A"/>
                </a:solidFill>
                <a:uFill>
                  <a:solidFill>
                    <a:srgbClr val="FFFFFF"/>
                  </a:solidFill>
                </a:uFill>
              </a:rPr>
              <a:t>, M. Hostettler, G. </a:t>
            </a:r>
            <a:r>
              <a:rPr lang="en-US" sz="1200" i="1" spc="-1" dirty="0" err="1">
                <a:solidFill>
                  <a:srgbClr val="5A5A5A"/>
                </a:solidFill>
                <a:uFill>
                  <a:solidFill>
                    <a:srgbClr val="FFFFFF"/>
                  </a:solidFill>
                </a:uFill>
              </a:rPr>
              <a:t>Iadarola</a:t>
            </a:r>
            <a:r>
              <a:rPr lang="en-US" sz="1200" i="1" spc="-1" dirty="0">
                <a:solidFill>
                  <a:srgbClr val="5A5A5A"/>
                </a:solidFill>
                <a:uFill>
                  <a:solidFill>
                    <a:srgbClr val="FFFFFF"/>
                  </a:solidFill>
                </a:uFill>
              </a:rPr>
              <a:t>, R. Jones, D. </a:t>
            </a:r>
            <a:r>
              <a:rPr lang="en-US" sz="1200" i="1" spc="-1" dirty="0" err="1">
                <a:solidFill>
                  <a:srgbClr val="5A5A5A"/>
                </a:solidFill>
                <a:uFill>
                  <a:solidFill>
                    <a:srgbClr val="FFFFFF"/>
                  </a:solidFill>
                </a:uFill>
              </a:rPr>
              <a:t>Kaltchev</a:t>
            </a:r>
            <a:r>
              <a:rPr lang="en-US" sz="1200" i="1" spc="-1" dirty="0">
                <a:solidFill>
                  <a:srgbClr val="5A5A5A"/>
                </a:solidFill>
                <a:uFill>
                  <a:solidFill>
                    <a:srgbClr val="FFFFFF"/>
                  </a:solidFill>
                </a:uFill>
              </a:rPr>
              <a:t>, K. </a:t>
            </a:r>
            <a:r>
              <a:rPr lang="en-US" sz="1200" i="1" spc="-1" dirty="0" err="1">
                <a:solidFill>
                  <a:srgbClr val="5A5A5A"/>
                </a:solidFill>
                <a:uFill>
                  <a:solidFill>
                    <a:srgbClr val="FFFFFF"/>
                  </a:solidFill>
                </a:uFill>
              </a:rPr>
              <a:t>Karastatis</a:t>
            </a:r>
            <a:r>
              <a:rPr lang="en-US" sz="1200" i="1" spc="-1" dirty="0">
                <a:solidFill>
                  <a:srgbClr val="5A5A5A"/>
                </a:solidFill>
                <a:uFill>
                  <a:solidFill>
                    <a:srgbClr val="FFFFFF"/>
                  </a:solidFill>
                </a:uFill>
              </a:rPr>
              <a:t>, S. </a:t>
            </a:r>
            <a:r>
              <a:rPr lang="en-US" sz="1200" i="1" spc="-1" dirty="0" err="1">
                <a:solidFill>
                  <a:srgbClr val="5A5A5A"/>
                </a:solidFill>
                <a:uFill>
                  <a:solidFill>
                    <a:srgbClr val="FFFFFF"/>
                  </a:solidFill>
                </a:uFill>
              </a:rPr>
              <a:t>Kostoglou</a:t>
            </a:r>
            <a:r>
              <a:rPr lang="en-US" sz="1200" i="1" spc="-1" dirty="0">
                <a:solidFill>
                  <a:srgbClr val="5A5A5A"/>
                </a:solidFill>
                <a:uFill>
                  <a:solidFill>
                    <a:srgbClr val="FFFFFF"/>
                  </a:solidFill>
                </a:uFill>
              </a:rPr>
              <a:t>, I. Lamas </a:t>
            </a:r>
            <a:r>
              <a:rPr lang="en-US" sz="1200" i="1" spc="-1" dirty="0" smtClean="0">
                <a:solidFill>
                  <a:srgbClr val="5A5A5A"/>
                </a:solidFill>
                <a:uFill>
                  <a:solidFill>
                    <a:srgbClr val="FFFFFF"/>
                  </a:solidFill>
                </a:uFill>
              </a:rPr>
              <a:t>Garcia, T</a:t>
            </a:r>
            <a:r>
              <a:rPr lang="en-US" sz="1200" i="1" spc="-1" dirty="0">
                <a:solidFill>
                  <a:srgbClr val="5A5A5A"/>
                </a:solidFill>
                <a:uFill>
                  <a:solidFill>
                    <a:srgbClr val="FFFFFF"/>
                  </a:solidFill>
                </a:uFill>
              </a:rPr>
              <a:t>. </a:t>
            </a:r>
            <a:r>
              <a:rPr lang="en-US" sz="1200" i="1" spc="-1" dirty="0" err="1">
                <a:solidFill>
                  <a:srgbClr val="5A5A5A"/>
                </a:solidFill>
                <a:uFill>
                  <a:solidFill>
                    <a:srgbClr val="FFFFFF"/>
                  </a:solidFill>
                </a:uFill>
              </a:rPr>
              <a:t>Levens</a:t>
            </a:r>
            <a:r>
              <a:rPr lang="en-US" sz="1200" i="1" spc="-1" dirty="0">
                <a:solidFill>
                  <a:srgbClr val="5A5A5A"/>
                </a:solidFill>
                <a:uFill>
                  <a:solidFill>
                    <a:srgbClr val="FFFFFF"/>
                  </a:solidFill>
                </a:uFill>
              </a:rPr>
              <a:t>, A. </a:t>
            </a:r>
            <a:r>
              <a:rPr lang="en-US" sz="1200" i="1" spc="-1" dirty="0" err="1">
                <a:solidFill>
                  <a:srgbClr val="5A5A5A"/>
                </a:solidFill>
                <a:uFill>
                  <a:solidFill>
                    <a:srgbClr val="FFFFFF"/>
                  </a:solidFill>
                </a:uFill>
              </a:rPr>
              <a:t>Levichev</a:t>
            </a:r>
            <a:r>
              <a:rPr lang="en-US" sz="1200" i="1" spc="-1" dirty="0">
                <a:solidFill>
                  <a:srgbClr val="5A5A5A"/>
                </a:solidFill>
                <a:uFill>
                  <a:solidFill>
                    <a:srgbClr val="FFFFFF"/>
                  </a:solidFill>
                </a:uFill>
              </a:rPr>
              <a:t>, L. E. Medina, D. </a:t>
            </a:r>
            <a:r>
              <a:rPr lang="en-US" sz="1200" i="1" spc="-1" dirty="0" err="1">
                <a:solidFill>
                  <a:srgbClr val="5A5A5A"/>
                </a:solidFill>
                <a:uFill>
                  <a:solidFill>
                    <a:srgbClr val="FFFFFF"/>
                  </a:solidFill>
                </a:uFill>
              </a:rPr>
              <a:t>Mirarchi</a:t>
            </a:r>
            <a:r>
              <a:rPr lang="en-US" sz="1200" i="1" spc="-1" dirty="0">
                <a:solidFill>
                  <a:srgbClr val="5A5A5A"/>
                </a:solidFill>
                <a:uFill>
                  <a:solidFill>
                    <a:srgbClr val="FFFFFF"/>
                  </a:solidFill>
                </a:uFill>
              </a:rPr>
              <a:t>, J. </a:t>
            </a:r>
            <a:r>
              <a:rPr lang="en-US" sz="1200" i="1" spc="-1" dirty="0" err="1">
                <a:solidFill>
                  <a:srgbClr val="5A5A5A"/>
                </a:solidFill>
                <a:uFill>
                  <a:solidFill>
                    <a:srgbClr val="FFFFFF"/>
                  </a:solidFill>
                </a:uFill>
              </a:rPr>
              <a:t>Olexa</a:t>
            </a:r>
            <a:r>
              <a:rPr lang="en-US" sz="1200" i="1" spc="-1" dirty="0">
                <a:solidFill>
                  <a:srgbClr val="5A5A5A"/>
                </a:solidFill>
                <a:uFill>
                  <a:solidFill>
                    <a:srgbClr val="FFFFFF"/>
                  </a:solidFill>
                </a:uFill>
              </a:rPr>
              <a:t>, S. </a:t>
            </a:r>
            <a:r>
              <a:rPr lang="en-US" sz="1200" i="1" spc="-1" dirty="0" err="1">
                <a:solidFill>
                  <a:srgbClr val="5A5A5A"/>
                </a:solidFill>
                <a:uFill>
                  <a:solidFill>
                    <a:srgbClr val="FFFFFF"/>
                  </a:solidFill>
                </a:uFill>
              </a:rPr>
              <a:t>Papadopoulou</a:t>
            </a:r>
            <a:r>
              <a:rPr lang="en-US" sz="1200" i="1" spc="-1" dirty="0">
                <a:solidFill>
                  <a:srgbClr val="5A5A5A"/>
                </a:solidFill>
                <a:uFill>
                  <a:solidFill>
                    <a:srgbClr val="FFFFFF"/>
                  </a:solidFill>
                </a:uFill>
              </a:rPr>
              <a:t>, Y. Papaphilippou, D. Pellegrini, M. </a:t>
            </a:r>
            <a:r>
              <a:rPr lang="en-US" sz="1200" i="1" spc="-1" dirty="0" err="1">
                <a:solidFill>
                  <a:srgbClr val="5A5A5A"/>
                </a:solidFill>
                <a:uFill>
                  <a:solidFill>
                    <a:srgbClr val="FFFFFF"/>
                  </a:solidFill>
                </a:uFill>
              </a:rPr>
              <a:t>Pojer</a:t>
            </a:r>
            <a:r>
              <a:rPr lang="en-US" sz="1200" i="1" spc="-1" dirty="0">
                <a:solidFill>
                  <a:srgbClr val="5A5A5A"/>
                </a:solidFill>
                <a:uFill>
                  <a:solidFill>
                    <a:srgbClr val="FFFFFF"/>
                  </a:solidFill>
                </a:uFill>
              </a:rPr>
              <a:t>, L. </a:t>
            </a:r>
            <a:r>
              <a:rPr lang="en-US" sz="1200" i="1" spc="-1" dirty="0" err="1">
                <a:solidFill>
                  <a:srgbClr val="5A5A5A"/>
                </a:solidFill>
                <a:uFill>
                  <a:solidFill>
                    <a:srgbClr val="FFFFFF"/>
                  </a:solidFill>
                </a:uFill>
              </a:rPr>
              <a:t>Poncet</a:t>
            </a:r>
            <a:r>
              <a:rPr lang="en-US" sz="1200" i="1" spc="-1" dirty="0">
                <a:solidFill>
                  <a:srgbClr val="5A5A5A"/>
                </a:solidFill>
                <a:uFill>
                  <a:solidFill>
                    <a:srgbClr val="FFFFFF"/>
                  </a:solidFill>
                </a:uFill>
              </a:rPr>
              <a:t>,  A. </a:t>
            </a:r>
            <a:r>
              <a:rPr lang="en-US" sz="1200" i="1" spc="-1" dirty="0" err="1">
                <a:solidFill>
                  <a:srgbClr val="5A5A5A"/>
                </a:solidFill>
                <a:uFill>
                  <a:solidFill>
                    <a:srgbClr val="FFFFFF"/>
                  </a:solidFill>
                </a:uFill>
              </a:rPr>
              <a:t>Poyet</a:t>
            </a:r>
            <a:r>
              <a:rPr lang="en-US" sz="1200" i="1" spc="-1" dirty="0">
                <a:solidFill>
                  <a:srgbClr val="5A5A5A"/>
                </a:solidFill>
                <a:uFill>
                  <a:solidFill>
                    <a:srgbClr val="FFFFFF"/>
                  </a:solidFill>
                </a:uFill>
              </a:rPr>
              <a:t>, S. </a:t>
            </a:r>
            <a:r>
              <a:rPr lang="en-US" sz="1200" i="1" spc="-1" dirty="0" err="1">
                <a:solidFill>
                  <a:srgbClr val="5A5A5A"/>
                </a:solidFill>
                <a:uFill>
                  <a:solidFill>
                    <a:srgbClr val="FFFFFF"/>
                  </a:solidFill>
                </a:uFill>
              </a:rPr>
              <a:t>Redaelli</a:t>
            </a:r>
            <a:r>
              <a:rPr lang="en-US" sz="1200" i="1" spc="-1" dirty="0">
                <a:solidFill>
                  <a:srgbClr val="5A5A5A"/>
                </a:solidFill>
                <a:uFill>
                  <a:solidFill>
                    <a:srgbClr val="FFFFFF"/>
                  </a:solidFill>
                </a:uFill>
              </a:rPr>
              <a:t>, A. Rossi, B. </a:t>
            </a:r>
            <a:r>
              <a:rPr lang="en-US" sz="1200" i="1" spc="-1" dirty="0" err="1">
                <a:solidFill>
                  <a:srgbClr val="5A5A5A"/>
                </a:solidFill>
                <a:uFill>
                  <a:solidFill>
                    <a:srgbClr val="FFFFFF"/>
                  </a:solidFill>
                </a:uFill>
              </a:rPr>
              <a:t>Salvachua</a:t>
            </a:r>
            <a:r>
              <a:rPr lang="en-US" sz="1200" i="1" spc="-1" dirty="0">
                <a:solidFill>
                  <a:srgbClr val="5A5A5A"/>
                </a:solidFill>
                <a:uFill>
                  <a:solidFill>
                    <a:srgbClr val="FFFFFF"/>
                  </a:solidFill>
                </a:uFill>
              </a:rPr>
              <a:t>, H. </a:t>
            </a:r>
            <a:r>
              <a:rPr lang="en-US" sz="1200" i="1" spc="-1" dirty="0" err="1">
                <a:solidFill>
                  <a:srgbClr val="5A5A5A"/>
                </a:solidFill>
                <a:uFill>
                  <a:solidFill>
                    <a:srgbClr val="FFFFFF"/>
                  </a:solidFill>
                </a:uFill>
              </a:rPr>
              <a:t>Schmickler</a:t>
            </a:r>
            <a:r>
              <a:rPr lang="en-US" sz="1200" i="1" spc="-1" dirty="0">
                <a:solidFill>
                  <a:srgbClr val="5A5A5A"/>
                </a:solidFill>
                <a:uFill>
                  <a:solidFill>
                    <a:srgbClr val="FFFFFF"/>
                  </a:solidFill>
                </a:uFill>
              </a:rPr>
              <a:t>, F. Schmidt, K. </a:t>
            </a:r>
            <a:r>
              <a:rPr lang="en-US" sz="1200" i="1" spc="-1" dirty="0" err="1">
                <a:solidFill>
                  <a:srgbClr val="5A5A5A"/>
                </a:solidFill>
                <a:uFill>
                  <a:solidFill>
                    <a:srgbClr val="FFFFFF"/>
                  </a:solidFill>
                </a:uFill>
              </a:rPr>
              <a:t>Skoufaris</a:t>
            </a:r>
            <a:r>
              <a:rPr lang="en-US" sz="1200" i="1" spc="-1" dirty="0">
                <a:solidFill>
                  <a:srgbClr val="5A5A5A"/>
                </a:solidFill>
                <a:uFill>
                  <a:solidFill>
                    <a:srgbClr val="FFFFFF"/>
                  </a:solidFill>
                </a:uFill>
              </a:rPr>
              <a:t>, M. </a:t>
            </a:r>
            <a:r>
              <a:rPr lang="en-US" sz="1200" i="1" spc="-1" dirty="0" err="1">
                <a:solidFill>
                  <a:srgbClr val="5A5A5A"/>
                </a:solidFill>
                <a:uFill>
                  <a:solidFill>
                    <a:srgbClr val="FFFFFF"/>
                  </a:solidFill>
                </a:uFill>
              </a:rPr>
              <a:t>Solfaroli</a:t>
            </a:r>
            <a:r>
              <a:rPr lang="en-US" sz="1200" i="1" spc="-1" dirty="0">
                <a:solidFill>
                  <a:srgbClr val="5A5A5A"/>
                </a:solidFill>
                <a:uFill>
                  <a:solidFill>
                    <a:srgbClr val="FFFFFF"/>
                  </a:solidFill>
                </a:uFill>
              </a:rPr>
              <a:t>, G. Sterbini, R. Tomas, G. </a:t>
            </a:r>
            <a:r>
              <a:rPr lang="en-US" sz="1200" i="1" spc="-1" dirty="0" err="1">
                <a:solidFill>
                  <a:srgbClr val="5A5A5A"/>
                </a:solidFill>
                <a:uFill>
                  <a:solidFill>
                    <a:srgbClr val="FFFFFF"/>
                  </a:solidFill>
                </a:uFill>
              </a:rPr>
              <a:t>Trad</a:t>
            </a:r>
            <a:r>
              <a:rPr lang="en-US" sz="1200" i="1" spc="-1" dirty="0">
                <a:solidFill>
                  <a:srgbClr val="5A5A5A"/>
                </a:solidFill>
                <a:uFill>
                  <a:solidFill>
                    <a:srgbClr val="FFFFFF"/>
                  </a:solidFill>
                </a:uFill>
              </a:rPr>
              <a:t>, A. </a:t>
            </a:r>
            <a:r>
              <a:rPr lang="en-US" sz="1200" i="1" spc="-1" dirty="0" err="1">
                <a:solidFill>
                  <a:srgbClr val="5A5A5A"/>
                </a:solidFill>
                <a:uFill>
                  <a:solidFill>
                    <a:srgbClr val="FFFFFF"/>
                  </a:solidFill>
                </a:uFill>
              </a:rPr>
              <a:t>Valishev</a:t>
            </a:r>
            <a:r>
              <a:rPr lang="en-US" sz="1200" i="1" spc="-1" dirty="0">
                <a:solidFill>
                  <a:srgbClr val="5A5A5A"/>
                </a:solidFill>
                <a:uFill>
                  <a:solidFill>
                    <a:srgbClr val="FFFFFF"/>
                  </a:solidFill>
                </a:uFill>
              </a:rPr>
              <a:t>, D. </a:t>
            </a:r>
            <a:r>
              <a:rPr lang="en-US" sz="1200" i="1" spc="-1" dirty="0" err="1">
                <a:solidFill>
                  <a:srgbClr val="5A5A5A"/>
                </a:solidFill>
                <a:uFill>
                  <a:solidFill>
                    <a:srgbClr val="FFFFFF"/>
                  </a:solidFill>
                </a:uFill>
              </a:rPr>
              <a:t>Valuch</a:t>
            </a:r>
            <a:r>
              <a:rPr lang="en-US" sz="1200" i="1" spc="-1" dirty="0">
                <a:solidFill>
                  <a:srgbClr val="5A5A5A"/>
                </a:solidFill>
                <a:uFill>
                  <a:solidFill>
                    <a:srgbClr val="FFFFFF"/>
                  </a:solidFill>
                </a:uFill>
              </a:rPr>
              <a:t>, J. </a:t>
            </a:r>
            <a:r>
              <a:rPr lang="en-US" sz="1200" i="1" spc="-1" dirty="0" err="1">
                <a:solidFill>
                  <a:srgbClr val="5A5A5A"/>
                </a:solidFill>
                <a:uFill>
                  <a:solidFill>
                    <a:srgbClr val="FFFFFF"/>
                  </a:solidFill>
                </a:uFill>
              </a:rPr>
              <a:t>Wenninger</a:t>
            </a:r>
            <a:r>
              <a:rPr lang="en-US" sz="1200" i="1" spc="-1" dirty="0">
                <a:solidFill>
                  <a:srgbClr val="5A5A5A"/>
                </a:solidFill>
                <a:uFill>
                  <a:solidFill>
                    <a:srgbClr val="FFFFFF"/>
                  </a:solidFill>
                </a:uFill>
              </a:rPr>
              <a:t>, C. Xu, C. Zamantzas, P. Zisopoulos and all participants to the design, production and commissioning of the wire compensator </a:t>
            </a:r>
            <a:r>
              <a:rPr lang="en-US" sz="1200" i="1" spc="-1" dirty="0" smtClean="0">
                <a:solidFill>
                  <a:srgbClr val="5A5A5A"/>
                </a:solidFill>
                <a:uFill>
                  <a:solidFill>
                    <a:srgbClr val="FFFFFF"/>
                  </a:solidFill>
                </a:uFill>
              </a:rPr>
              <a:t>demonstrators.</a:t>
            </a:r>
            <a:endParaRPr lang="en-US" sz="1200" spc="-1" dirty="0">
              <a:solidFill>
                <a:srgbClr val="000000"/>
              </a:solidFill>
              <a:uFill>
                <a:solidFill>
                  <a:srgbClr val="FFFFFF"/>
                </a:solidFill>
              </a:uFill>
              <a:latin typeface="Arial"/>
            </a:endParaRPr>
          </a:p>
        </p:txBody>
      </p:sp>
      <p:sp>
        <p:nvSpPr>
          <p:cNvPr id="3" name="Slide Number Placeholder 2"/>
          <p:cNvSpPr>
            <a:spLocks noGrp="1"/>
          </p:cNvSpPr>
          <p:nvPr>
            <p:ph type="sldNum" sz="quarter" idx="12"/>
          </p:nvPr>
        </p:nvSpPr>
        <p:spPr/>
        <p:txBody>
          <a:bodyPr/>
          <a:lstStyle/>
          <a:p>
            <a:fld id="{BFDCA1C4-9514-7B4F-976F-D92F7E296653}" type="slidenum">
              <a:rPr lang="fr-FR" smtClean="0"/>
              <a:pPr/>
              <a:t>23</a:t>
            </a:fld>
            <a:endParaRPr lang="fr-FR"/>
          </a:p>
        </p:txBody>
      </p:sp>
      <p:pic>
        <p:nvPicPr>
          <p:cNvPr id="33" name="Picture 32"/>
          <p:cNvPicPr>
            <a:picLocks noChangeAspect="1"/>
          </p:cNvPicPr>
          <p:nvPr/>
        </p:nvPicPr>
        <p:blipFill rotWithShape="1">
          <a:blip r:embed="rId3">
            <a:alphaModFix amt="20000"/>
            <a:extLst>
              <a:ext uri="{BEBA8EAE-BF5A-486C-A8C5-ECC9F3942E4B}">
                <a14:imgProps xmlns:a14="http://schemas.microsoft.com/office/drawing/2010/main">
                  <a14:imgLayer r:embed="rId4">
                    <a14:imgEffect>
                      <a14:colorTemperature colorTemp="8800"/>
                    </a14:imgEffect>
                  </a14:imgLayer>
                </a14:imgProps>
              </a:ext>
            </a:extLst>
          </a:blip>
          <a:srcRect t="50835" b="18143"/>
          <a:stretch/>
        </p:blipFill>
        <p:spPr>
          <a:xfrm>
            <a:off x="0" y="2990298"/>
            <a:ext cx="9180512" cy="2153202"/>
          </a:xfrm>
          <a:prstGeom prst="rect">
            <a:avLst/>
          </a:prstGeom>
          <a:ln>
            <a:noFill/>
          </a:ln>
        </p:spPr>
      </p:pic>
      <p:cxnSp>
        <p:nvCxnSpPr>
          <p:cNvPr id="10" name="Straight Arrow Connector 9"/>
          <p:cNvCxnSpPr/>
          <p:nvPr/>
        </p:nvCxnSpPr>
        <p:spPr>
          <a:xfrm flipV="1">
            <a:off x="1659906" y="1609891"/>
            <a:ext cx="6463361" cy="1"/>
          </a:xfrm>
          <a:prstGeom prst="straightConnector1">
            <a:avLst/>
          </a:prstGeom>
          <a:ln w="57150">
            <a:gradFill flip="none" rotWithShape="1">
              <a:gsLst>
                <a:gs pos="50000">
                  <a:srgbClr val="5EB5D2"/>
                </a:gs>
                <a:gs pos="0">
                  <a:schemeClr val="bg1"/>
                </a:gs>
                <a:gs pos="100000">
                  <a:srgbClr val="0074A4"/>
                </a:gs>
              </a:gsLst>
              <a:lin ang="0" scaled="1"/>
              <a:tileRect/>
            </a:gradFill>
            <a:tailEnd type="arrow" w="med" len="med"/>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016167" y="1823415"/>
            <a:ext cx="908839" cy="403957"/>
          </a:xfrm>
          <a:prstGeom prst="rect">
            <a:avLst/>
          </a:prstGeom>
          <a:noFill/>
          <a:ln w="28575">
            <a:solidFill>
              <a:srgbClr val="0070C0"/>
            </a:solidFill>
          </a:ln>
        </p:spPr>
        <p:txBody>
          <a:bodyPr wrap="none" rtlCol="0">
            <a:spAutoFit/>
          </a:bodyPr>
          <a:lstStyle/>
          <a:p>
            <a:pPr algn="ctr"/>
            <a:r>
              <a:rPr lang="en-US" sz="675" b="1" spc="-1" dirty="0">
                <a:solidFill>
                  <a:srgbClr val="0074A4"/>
                </a:solidFill>
                <a:uFill>
                  <a:solidFill>
                    <a:srgbClr val="FFFFFF"/>
                  </a:solidFill>
                </a:uFill>
              </a:rPr>
              <a:t>1997</a:t>
            </a:r>
            <a:endParaRPr lang="en-US" sz="675" b="1" spc="-1" dirty="0">
              <a:solidFill>
                <a:srgbClr val="5A5A5A"/>
              </a:solidFill>
              <a:uFill>
                <a:solidFill>
                  <a:srgbClr val="FFFFFF"/>
                </a:solidFill>
              </a:uFill>
            </a:endParaRPr>
          </a:p>
          <a:p>
            <a:pPr algn="ctr"/>
            <a:r>
              <a:rPr lang="en-US" sz="675" b="1" spc="-1" dirty="0">
                <a:solidFill>
                  <a:srgbClr val="5A5A5A"/>
                </a:solidFill>
                <a:uFill>
                  <a:solidFill>
                    <a:srgbClr val="FFFFFF"/>
                  </a:solidFill>
                </a:uFill>
              </a:rPr>
              <a:t>V. </a:t>
            </a:r>
            <a:r>
              <a:rPr lang="en-US" sz="675" b="1" spc="-1" dirty="0" err="1">
                <a:solidFill>
                  <a:srgbClr val="5A5A5A"/>
                </a:solidFill>
                <a:uFill>
                  <a:solidFill>
                    <a:srgbClr val="FFFFFF"/>
                  </a:solidFill>
                </a:uFill>
              </a:rPr>
              <a:t>Shilsev</a:t>
            </a:r>
            <a:r>
              <a:rPr lang="en-US" sz="675" b="1" spc="-1" dirty="0">
                <a:solidFill>
                  <a:srgbClr val="5A5A5A"/>
                </a:solidFill>
                <a:uFill>
                  <a:solidFill>
                    <a:srgbClr val="FFFFFF"/>
                  </a:solidFill>
                </a:uFill>
              </a:rPr>
              <a:t> et al.</a:t>
            </a:r>
          </a:p>
          <a:p>
            <a:pPr algn="ctr"/>
            <a:r>
              <a:rPr lang="en-US" sz="675" b="1" spc="-1" dirty="0">
                <a:solidFill>
                  <a:srgbClr val="5A5A5A"/>
                </a:solidFill>
                <a:uFill>
                  <a:solidFill>
                    <a:srgbClr val="FFFFFF"/>
                  </a:solidFill>
                </a:uFill>
              </a:rPr>
              <a:t>e</a:t>
            </a:r>
            <a:r>
              <a:rPr lang="en-US" sz="675" b="1" spc="-1" baseline="30000" dirty="0">
                <a:solidFill>
                  <a:srgbClr val="5A5A5A"/>
                </a:solidFill>
                <a:uFill>
                  <a:solidFill>
                    <a:srgbClr val="FFFFFF"/>
                  </a:solidFill>
                </a:uFill>
              </a:rPr>
              <a:t>-</a:t>
            </a:r>
            <a:r>
              <a:rPr lang="en-US" sz="675" b="1" spc="-1" dirty="0">
                <a:solidFill>
                  <a:srgbClr val="5A5A5A"/>
                </a:solidFill>
                <a:uFill>
                  <a:solidFill>
                    <a:srgbClr val="FFFFFF"/>
                  </a:solidFill>
                </a:uFill>
              </a:rPr>
              <a:t> Q-compression</a:t>
            </a:r>
          </a:p>
        </p:txBody>
      </p:sp>
      <p:sp>
        <p:nvSpPr>
          <p:cNvPr id="12" name="TextBox 11"/>
          <p:cNvSpPr txBox="1"/>
          <p:nvPr/>
        </p:nvSpPr>
        <p:spPr>
          <a:xfrm>
            <a:off x="2324361" y="1807753"/>
            <a:ext cx="894347" cy="403957"/>
          </a:xfrm>
          <a:prstGeom prst="rect">
            <a:avLst/>
          </a:prstGeom>
          <a:noFill/>
          <a:ln w="38100">
            <a:solidFill>
              <a:srgbClr val="FF0000"/>
            </a:solidFill>
          </a:ln>
        </p:spPr>
        <p:txBody>
          <a:bodyPr wrap="none" rtlCol="0">
            <a:spAutoFit/>
          </a:bodyPr>
          <a:lstStyle>
            <a:defPPr>
              <a:defRPr lang="en-US"/>
            </a:defPPr>
            <a:lvl1pPr algn="ctr">
              <a:defRPr sz="900" b="1" spc="-1">
                <a:solidFill>
                  <a:srgbClr val="0074A4"/>
                </a:solidFill>
                <a:uFill>
                  <a:solidFill>
                    <a:srgbClr val="FFFFFF"/>
                  </a:solidFill>
                </a:uFill>
              </a:defRPr>
            </a:lvl1pPr>
          </a:lstStyle>
          <a:p>
            <a:r>
              <a:rPr lang="en-US" sz="675" dirty="0"/>
              <a:t>2000</a:t>
            </a:r>
          </a:p>
          <a:p>
            <a:r>
              <a:rPr lang="en-US" sz="675" dirty="0"/>
              <a:t>J.-P. Koutchouk</a:t>
            </a:r>
          </a:p>
          <a:p>
            <a:r>
              <a:rPr lang="en-US" sz="675" dirty="0"/>
              <a:t>DC wires for LHC</a:t>
            </a:r>
          </a:p>
        </p:txBody>
      </p:sp>
      <p:sp>
        <p:nvSpPr>
          <p:cNvPr id="13" name="TextBox 12"/>
          <p:cNvSpPr txBox="1"/>
          <p:nvPr/>
        </p:nvSpPr>
        <p:spPr>
          <a:xfrm>
            <a:off x="6794362" y="1810528"/>
            <a:ext cx="1340432" cy="403957"/>
          </a:xfrm>
          <a:prstGeom prst="rect">
            <a:avLst/>
          </a:prstGeom>
          <a:noFill/>
          <a:ln w="28575">
            <a:solidFill>
              <a:srgbClr val="0070C0"/>
            </a:solidFill>
          </a:ln>
        </p:spPr>
        <p:txBody>
          <a:bodyPr wrap="none" rtlCol="0">
            <a:spAutoFit/>
          </a:bodyPr>
          <a:lstStyle>
            <a:defPPr>
              <a:defRPr lang="en-US"/>
            </a:defPPr>
            <a:lvl1pPr algn="ctr">
              <a:defRPr sz="900" b="1" spc="-1">
                <a:solidFill>
                  <a:srgbClr val="0074A4"/>
                </a:solidFill>
                <a:uFill>
                  <a:solidFill>
                    <a:srgbClr val="FFFFFF"/>
                  </a:solidFill>
                </a:uFill>
              </a:defRPr>
            </a:lvl1pPr>
          </a:lstStyle>
          <a:p>
            <a:r>
              <a:rPr lang="en-US" sz="675" dirty="0"/>
              <a:t>March 2017</a:t>
            </a:r>
          </a:p>
          <a:p>
            <a:r>
              <a:rPr lang="en-US" sz="675" dirty="0">
                <a:solidFill>
                  <a:srgbClr val="5A5A5A"/>
                </a:solidFill>
              </a:rPr>
              <a:t>2nd Workshop on (HL-)LHC </a:t>
            </a:r>
          </a:p>
          <a:p>
            <a:r>
              <a:rPr lang="en-US" sz="675" dirty="0">
                <a:solidFill>
                  <a:srgbClr val="5A5A5A"/>
                </a:solidFill>
              </a:rPr>
              <a:t>Wire Compensation</a:t>
            </a:r>
          </a:p>
        </p:txBody>
      </p:sp>
      <p:cxnSp>
        <p:nvCxnSpPr>
          <p:cNvPr id="14" name="Straight Arrow Connector 13"/>
          <p:cNvCxnSpPr/>
          <p:nvPr/>
        </p:nvCxnSpPr>
        <p:spPr>
          <a:xfrm flipV="1">
            <a:off x="2411760" y="1655930"/>
            <a:ext cx="0" cy="154598"/>
          </a:xfrm>
          <a:prstGeom prst="straightConnector1">
            <a:avLst/>
          </a:prstGeom>
          <a:ln w="28575">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7143701" y="1663915"/>
            <a:ext cx="0" cy="146613"/>
          </a:xfrm>
          <a:prstGeom prst="straightConnector1">
            <a:avLst/>
          </a:prstGeom>
          <a:ln w="28575">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5492713" y="1810528"/>
            <a:ext cx="1023935" cy="403957"/>
          </a:xfrm>
          <a:prstGeom prst="rect">
            <a:avLst/>
          </a:prstGeom>
          <a:noFill/>
          <a:ln w="28575">
            <a:solidFill>
              <a:srgbClr val="0070C0"/>
            </a:solidFill>
          </a:ln>
        </p:spPr>
        <p:txBody>
          <a:bodyPr wrap="none" rtlCol="0">
            <a:spAutoFit/>
          </a:bodyPr>
          <a:lstStyle>
            <a:defPPr>
              <a:defRPr lang="en-US"/>
            </a:defPPr>
            <a:lvl1pPr algn="ctr">
              <a:defRPr sz="900" b="1" spc="-1">
                <a:solidFill>
                  <a:srgbClr val="0074A4"/>
                </a:solidFill>
                <a:uFill>
                  <a:solidFill>
                    <a:srgbClr val="FFFFFF"/>
                  </a:solidFill>
                </a:uFill>
              </a:defRPr>
            </a:lvl1pPr>
          </a:lstStyle>
          <a:p>
            <a:r>
              <a:rPr lang="en-US" sz="675" dirty="0"/>
              <a:t>2015</a:t>
            </a:r>
          </a:p>
          <a:p>
            <a:r>
              <a:rPr lang="en-US" sz="675" dirty="0">
                <a:solidFill>
                  <a:srgbClr val="5A5A5A"/>
                </a:solidFill>
              </a:rPr>
              <a:t>S. </a:t>
            </a:r>
            <a:r>
              <a:rPr lang="en-US" sz="675" dirty="0" err="1">
                <a:solidFill>
                  <a:srgbClr val="5A5A5A"/>
                </a:solidFill>
              </a:rPr>
              <a:t>Fartoukh</a:t>
            </a:r>
            <a:r>
              <a:rPr lang="en-US" sz="675" dirty="0">
                <a:solidFill>
                  <a:srgbClr val="5A5A5A"/>
                </a:solidFill>
              </a:rPr>
              <a:t> et al.</a:t>
            </a:r>
          </a:p>
          <a:p>
            <a:r>
              <a:rPr lang="en-US" sz="675" dirty="0">
                <a:solidFill>
                  <a:srgbClr val="5A5A5A"/>
                </a:solidFill>
              </a:rPr>
              <a:t>PRST-AB 18, 121001</a:t>
            </a:r>
          </a:p>
        </p:txBody>
      </p:sp>
      <p:sp>
        <p:nvSpPr>
          <p:cNvPr id="17" name="TextBox 16"/>
          <p:cNvSpPr txBox="1"/>
          <p:nvPr/>
        </p:nvSpPr>
        <p:spPr>
          <a:xfrm>
            <a:off x="3901943" y="1810528"/>
            <a:ext cx="654666" cy="403957"/>
          </a:xfrm>
          <a:prstGeom prst="rect">
            <a:avLst/>
          </a:prstGeom>
          <a:noFill/>
          <a:ln w="28575">
            <a:solidFill>
              <a:srgbClr val="0070C0"/>
            </a:solidFill>
          </a:ln>
        </p:spPr>
        <p:txBody>
          <a:bodyPr wrap="none" rtlCol="0">
            <a:spAutoFit/>
          </a:bodyPr>
          <a:lstStyle>
            <a:defPPr>
              <a:defRPr lang="en-US"/>
            </a:defPPr>
            <a:lvl1pPr algn="ctr">
              <a:defRPr sz="900" b="1" spc="-1">
                <a:solidFill>
                  <a:srgbClr val="0074A4"/>
                </a:solidFill>
                <a:uFill>
                  <a:solidFill>
                    <a:srgbClr val="FFFFFF"/>
                  </a:solidFill>
                </a:uFill>
              </a:defRPr>
            </a:lvl1pPr>
          </a:lstStyle>
          <a:p>
            <a:r>
              <a:rPr lang="en-US" sz="675" dirty="0"/>
              <a:t>2008</a:t>
            </a:r>
          </a:p>
          <a:p>
            <a:r>
              <a:rPr lang="en-US" sz="675" dirty="0">
                <a:solidFill>
                  <a:srgbClr val="5A5A5A"/>
                </a:solidFill>
              </a:rPr>
              <a:t>U. </a:t>
            </a:r>
            <a:r>
              <a:rPr lang="en-US" sz="675" dirty="0" err="1">
                <a:solidFill>
                  <a:srgbClr val="5A5A5A"/>
                </a:solidFill>
              </a:rPr>
              <a:t>Dorda</a:t>
            </a:r>
            <a:r>
              <a:rPr lang="en-US" sz="675" dirty="0">
                <a:solidFill>
                  <a:srgbClr val="5A5A5A"/>
                </a:solidFill>
              </a:rPr>
              <a:t> </a:t>
            </a:r>
          </a:p>
          <a:p>
            <a:r>
              <a:rPr lang="en-US" sz="675" dirty="0">
                <a:solidFill>
                  <a:srgbClr val="5A5A5A"/>
                </a:solidFill>
              </a:rPr>
              <a:t>PhD Thesis</a:t>
            </a:r>
          </a:p>
        </p:txBody>
      </p:sp>
      <p:sp>
        <p:nvSpPr>
          <p:cNvPr id="18" name="TextBox 17"/>
          <p:cNvSpPr txBox="1"/>
          <p:nvPr/>
        </p:nvSpPr>
        <p:spPr>
          <a:xfrm>
            <a:off x="4647011" y="1810528"/>
            <a:ext cx="683393" cy="403957"/>
          </a:xfrm>
          <a:prstGeom prst="rect">
            <a:avLst/>
          </a:prstGeom>
          <a:noFill/>
          <a:ln w="28575">
            <a:solidFill>
              <a:srgbClr val="0070C0"/>
            </a:solidFill>
          </a:ln>
        </p:spPr>
        <p:txBody>
          <a:bodyPr wrap="none" rtlCol="0">
            <a:spAutoFit/>
          </a:bodyPr>
          <a:lstStyle>
            <a:defPPr>
              <a:defRPr lang="en-US"/>
            </a:defPPr>
            <a:lvl1pPr algn="ctr">
              <a:defRPr sz="900" b="1" spc="-1">
                <a:solidFill>
                  <a:srgbClr val="0074A4"/>
                </a:solidFill>
                <a:uFill>
                  <a:solidFill>
                    <a:srgbClr val="FFFFFF"/>
                  </a:solidFill>
                </a:uFill>
              </a:defRPr>
            </a:lvl1pPr>
          </a:lstStyle>
          <a:p>
            <a:r>
              <a:rPr lang="en-US" sz="675" dirty="0"/>
              <a:t>2012</a:t>
            </a:r>
          </a:p>
          <a:p>
            <a:r>
              <a:rPr lang="en-US" sz="675" dirty="0">
                <a:solidFill>
                  <a:srgbClr val="5A5A5A"/>
                </a:solidFill>
              </a:rPr>
              <a:t>T. </a:t>
            </a:r>
            <a:r>
              <a:rPr lang="en-US" sz="675" dirty="0" err="1">
                <a:solidFill>
                  <a:srgbClr val="5A5A5A"/>
                </a:solidFill>
              </a:rPr>
              <a:t>Rijoff</a:t>
            </a:r>
            <a:r>
              <a:rPr lang="en-US" sz="675" dirty="0">
                <a:solidFill>
                  <a:srgbClr val="5A5A5A"/>
                </a:solidFill>
              </a:rPr>
              <a:t> </a:t>
            </a:r>
          </a:p>
          <a:p>
            <a:r>
              <a:rPr lang="en-US" sz="675" dirty="0" err="1">
                <a:solidFill>
                  <a:srgbClr val="5A5A5A"/>
                </a:solidFill>
              </a:rPr>
              <a:t>M.Sc.Thesis</a:t>
            </a:r>
            <a:endParaRPr lang="en-US" sz="675" dirty="0">
              <a:solidFill>
                <a:srgbClr val="5A5A5A"/>
              </a:solidFill>
            </a:endParaRPr>
          </a:p>
        </p:txBody>
      </p:sp>
      <p:cxnSp>
        <p:nvCxnSpPr>
          <p:cNvPr id="19" name="Straight Arrow Connector 18"/>
          <p:cNvCxnSpPr/>
          <p:nvPr/>
        </p:nvCxnSpPr>
        <p:spPr>
          <a:xfrm flipH="1" flipV="1">
            <a:off x="6225599" y="1669406"/>
            <a:ext cx="0" cy="141122"/>
          </a:xfrm>
          <a:prstGeom prst="straightConnector1">
            <a:avLst/>
          </a:prstGeom>
          <a:ln w="28575">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6500825" y="1361535"/>
            <a:ext cx="0" cy="193349"/>
          </a:xfrm>
          <a:prstGeom prst="straightConnector1">
            <a:avLst/>
          </a:prstGeom>
          <a:ln w="28575">
            <a:solidFill>
              <a:srgbClr val="5EB5D2"/>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5491141" y="1383618"/>
            <a:ext cx="1572" cy="171266"/>
          </a:xfrm>
          <a:prstGeom prst="straightConnector1">
            <a:avLst/>
          </a:prstGeom>
          <a:ln w="28575">
            <a:solidFill>
              <a:srgbClr val="5EB5D2"/>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3476489" y="1361535"/>
            <a:ext cx="0" cy="193349"/>
          </a:xfrm>
          <a:prstGeom prst="straightConnector1">
            <a:avLst/>
          </a:prstGeom>
          <a:ln w="28575">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2483768" y="1361535"/>
            <a:ext cx="0" cy="193349"/>
          </a:xfrm>
          <a:prstGeom prst="straightConnector1">
            <a:avLst/>
          </a:prstGeom>
          <a:ln w="28575">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V="1">
            <a:off x="4052553" y="1661541"/>
            <a:ext cx="0" cy="154305"/>
          </a:xfrm>
          <a:prstGeom prst="straightConnector1">
            <a:avLst/>
          </a:prstGeom>
          <a:ln w="28575">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4967811" y="1655931"/>
            <a:ext cx="0" cy="154305"/>
          </a:xfrm>
          <a:prstGeom prst="straightConnector1">
            <a:avLst/>
          </a:prstGeom>
          <a:ln w="28575">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V="1">
            <a:off x="1851113" y="1659082"/>
            <a:ext cx="1" cy="154598"/>
          </a:xfrm>
          <a:prstGeom prst="straightConnector1">
            <a:avLst/>
          </a:prstGeom>
          <a:ln w="28575">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3789977" y="1361535"/>
            <a:ext cx="0" cy="193349"/>
          </a:xfrm>
          <a:prstGeom prst="straightConnector1">
            <a:avLst/>
          </a:prstGeom>
          <a:ln w="28575">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899592" y="2308569"/>
            <a:ext cx="1575303" cy="403957"/>
          </a:xfrm>
          <a:prstGeom prst="rect">
            <a:avLst/>
          </a:prstGeom>
          <a:noFill/>
          <a:ln w="28575">
            <a:solidFill>
              <a:srgbClr val="0070C0"/>
            </a:solidFill>
          </a:ln>
        </p:spPr>
        <p:txBody>
          <a:bodyPr wrap="none" rtlCol="0">
            <a:spAutoFit/>
          </a:bodyPr>
          <a:lstStyle/>
          <a:p>
            <a:pPr algn="ctr"/>
            <a:r>
              <a:rPr lang="en-US" sz="675" b="1" spc="-1" dirty="0" smtClean="0">
                <a:solidFill>
                  <a:srgbClr val="0074A4"/>
                </a:solidFill>
                <a:uFill>
                  <a:solidFill>
                    <a:srgbClr val="FFFFFF"/>
                  </a:solidFill>
                </a:uFill>
              </a:rPr>
              <a:t>1999</a:t>
            </a:r>
            <a:endParaRPr lang="en-US" sz="675" b="1" spc="-1" dirty="0">
              <a:solidFill>
                <a:srgbClr val="5A5A5A"/>
              </a:solidFill>
              <a:uFill>
                <a:solidFill>
                  <a:srgbClr val="FFFFFF"/>
                </a:solidFill>
              </a:uFill>
            </a:endParaRPr>
          </a:p>
          <a:p>
            <a:pPr algn="ctr"/>
            <a:r>
              <a:rPr lang="en-US" sz="675" b="1" spc="-1" dirty="0" smtClean="0">
                <a:solidFill>
                  <a:srgbClr val="5A5A5A"/>
                </a:solidFill>
                <a:uFill>
                  <a:solidFill>
                    <a:srgbClr val="FFFFFF"/>
                  </a:solidFill>
                </a:uFill>
              </a:rPr>
              <a:t>Y. Papaphilippou, F. Zimmermann</a:t>
            </a:r>
          </a:p>
          <a:p>
            <a:pPr algn="ctr"/>
            <a:r>
              <a:rPr lang="en-US" sz="675" b="1" spc="-1" dirty="0" smtClean="0">
                <a:solidFill>
                  <a:srgbClr val="5A5A5A"/>
                </a:solidFill>
                <a:uFill>
                  <a:solidFill>
                    <a:srgbClr val="FFFFFF"/>
                  </a:solidFill>
                </a:uFill>
              </a:rPr>
              <a:t>PRST-AB 2, 104001</a:t>
            </a:r>
            <a:endParaRPr lang="en-US" sz="675" b="1" spc="-1" dirty="0">
              <a:solidFill>
                <a:srgbClr val="5A5A5A"/>
              </a:solidFill>
              <a:uFill>
                <a:solidFill>
                  <a:srgbClr val="FFFFFF"/>
                </a:solidFill>
              </a:uFill>
            </a:endParaRPr>
          </a:p>
        </p:txBody>
      </p:sp>
      <p:cxnSp>
        <p:nvCxnSpPr>
          <p:cNvPr id="29" name="Straight Arrow Connector 28"/>
          <p:cNvCxnSpPr/>
          <p:nvPr/>
        </p:nvCxnSpPr>
        <p:spPr>
          <a:xfrm flipH="1" flipV="1">
            <a:off x="2108337" y="1639355"/>
            <a:ext cx="5353" cy="669214"/>
          </a:xfrm>
          <a:prstGeom prst="straightConnector1">
            <a:avLst/>
          </a:prstGeom>
          <a:ln w="28575">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2538151" y="2312311"/>
            <a:ext cx="1158458" cy="403957"/>
          </a:xfrm>
          <a:prstGeom prst="rect">
            <a:avLst/>
          </a:prstGeom>
          <a:noFill/>
          <a:ln w="28575">
            <a:solidFill>
              <a:srgbClr val="0070C0"/>
            </a:solidFill>
          </a:ln>
        </p:spPr>
        <p:txBody>
          <a:bodyPr wrap="none" rtlCol="0">
            <a:spAutoFit/>
          </a:bodyPr>
          <a:lstStyle>
            <a:defPPr>
              <a:defRPr lang="en-US"/>
            </a:defPPr>
            <a:lvl1pPr algn="ctr">
              <a:defRPr sz="900" b="1" spc="-1">
                <a:solidFill>
                  <a:srgbClr val="0074A4"/>
                </a:solidFill>
                <a:uFill>
                  <a:solidFill>
                    <a:srgbClr val="FFFFFF"/>
                  </a:solidFill>
                </a:uFill>
              </a:defRPr>
            </a:lvl1pPr>
          </a:lstStyle>
          <a:p>
            <a:r>
              <a:rPr lang="en-US" sz="675" dirty="0" smtClean="0"/>
              <a:t>2004</a:t>
            </a:r>
            <a:endParaRPr lang="en-US" sz="675" dirty="0"/>
          </a:p>
          <a:p>
            <a:r>
              <a:rPr lang="en-US" sz="675" dirty="0" smtClean="0">
                <a:solidFill>
                  <a:srgbClr val="5A5A5A"/>
                </a:solidFill>
              </a:rPr>
              <a:t>B. </a:t>
            </a:r>
            <a:r>
              <a:rPr lang="en-US" sz="675" dirty="0" err="1" smtClean="0">
                <a:solidFill>
                  <a:srgbClr val="5A5A5A"/>
                </a:solidFill>
              </a:rPr>
              <a:t>Erdeley</a:t>
            </a:r>
            <a:r>
              <a:rPr lang="en-US" sz="675" dirty="0" smtClean="0">
                <a:solidFill>
                  <a:srgbClr val="5A5A5A"/>
                </a:solidFill>
              </a:rPr>
              <a:t>, T. Sen</a:t>
            </a:r>
          </a:p>
          <a:p>
            <a:r>
              <a:rPr lang="en-US" sz="675" dirty="0" smtClean="0">
                <a:solidFill>
                  <a:srgbClr val="5A5A5A"/>
                </a:solidFill>
              </a:rPr>
              <a:t>FERMILAB-TM-2268-AD</a:t>
            </a:r>
            <a:endParaRPr lang="en-US" sz="675" dirty="0">
              <a:solidFill>
                <a:srgbClr val="5A5A5A"/>
              </a:solidFill>
            </a:endParaRPr>
          </a:p>
        </p:txBody>
      </p:sp>
      <p:cxnSp>
        <p:nvCxnSpPr>
          <p:cNvPr id="34" name="Straight Arrow Connector 33"/>
          <p:cNvCxnSpPr/>
          <p:nvPr/>
        </p:nvCxnSpPr>
        <p:spPr>
          <a:xfrm flipV="1">
            <a:off x="3404481" y="1663916"/>
            <a:ext cx="3130" cy="644653"/>
          </a:xfrm>
          <a:prstGeom prst="straightConnector1">
            <a:avLst/>
          </a:prstGeom>
          <a:ln w="28575">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V="1">
            <a:off x="3789977" y="1663915"/>
            <a:ext cx="5352" cy="644654"/>
          </a:xfrm>
          <a:prstGeom prst="straightConnector1">
            <a:avLst/>
          </a:prstGeom>
          <a:ln w="28575">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3750807" y="2312311"/>
            <a:ext cx="933076" cy="403957"/>
          </a:xfrm>
          <a:prstGeom prst="rect">
            <a:avLst/>
          </a:prstGeom>
          <a:noFill/>
          <a:ln w="28575">
            <a:solidFill>
              <a:srgbClr val="0070C0"/>
            </a:solidFill>
          </a:ln>
        </p:spPr>
        <p:txBody>
          <a:bodyPr wrap="none" rtlCol="0">
            <a:spAutoFit/>
          </a:bodyPr>
          <a:lstStyle>
            <a:defPPr>
              <a:defRPr lang="en-US"/>
            </a:defPPr>
            <a:lvl1pPr algn="ctr">
              <a:defRPr sz="900" b="1" spc="-1">
                <a:solidFill>
                  <a:srgbClr val="0074A4"/>
                </a:solidFill>
                <a:uFill>
                  <a:solidFill>
                    <a:srgbClr val="FFFFFF"/>
                  </a:solidFill>
                </a:uFill>
              </a:defRPr>
            </a:lvl1pPr>
          </a:lstStyle>
          <a:p>
            <a:r>
              <a:rPr lang="en-US" sz="675" dirty="0" smtClean="0"/>
              <a:t>2007</a:t>
            </a:r>
            <a:endParaRPr lang="en-US" sz="675" dirty="0"/>
          </a:p>
          <a:p>
            <a:r>
              <a:rPr lang="en-US" sz="675" dirty="0" smtClean="0">
                <a:solidFill>
                  <a:srgbClr val="5A5A5A"/>
                </a:solidFill>
              </a:rPr>
              <a:t>H. J. Kim, T. Sen</a:t>
            </a:r>
          </a:p>
          <a:p>
            <a:r>
              <a:rPr lang="en-US" sz="675" dirty="0">
                <a:solidFill>
                  <a:srgbClr val="5A5A5A"/>
                </a:solidFill>
              </a:rPr>
              <a:t>PAC07-THPAN114</a:t>
            </a:r>
          </a:p>
        </p:txBody>
      </p:sp>
      <p:cxnSp>
        <p:nvCxnSpPr>
          <p:cNvPr id="37" name="Straight Arrow Connector 36"/>
          <p:cNvCxnSpPr/>
          <p:nvPr/>
        </p:nvCxnSpPr>
        <p:spPr>
          <a:xfrm flipV="1">
            <a:off x="6644841" y="1673504"/>
            <a:ext cx="0" cy="600915"/>
          </a:xfrm>
          <a:prstGeom prst="straightConnector1">
            <a:avLst/>
          </a:prstGeom>
          <a:ln w="28575">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6089530" y="2281464"/>
            <a:ext cx="1110625" cy="403957"/>
          </a:xfrm>
          <a:prstGeom prst="rect">
            <a:avLst/>
          </a:prstGeom>
          <a:noFill/>
          <a:ln w="28575">
            <a:solidFill>
              <a:srgbClr val="0070C0"/>
            </a:solidFill>
          </a:ln>
        </p:spPr>
        <p:txBody>
          <a:bodyPr wrap="none" rtlCol="0">
            <a:spAutoFit/>
          </a:bodyPr>
          <a:lstStyle>
            <a:defPPr>
              <a:defRPr lang="en-US"/>
            </a:defPPr>
            <a:lvl1pPr algn="ctr">
              <a:defRPr sz="900" b="1" spc="-1">
                <a:solidFill>
                  <a:srgbClr val="0074A4"/>
                </a:solidFill>
                <a:uFill>
                  <a:solidFill>
                    <a:srgbClr val="FFFFFF"/>
                  </a:solidFill>
                </a:uFill>
              </a:defRPr>
            </a:lvl1pPr>
          </a:lstStyle>
          <a:p>
            <a:r>
              <a:rPr lang="en-US" sz="675" dirty="0" smtClean="0"/>
              <a:t>2016</a:t>
            </a:r>
            <a:endParaRPr lang="en-US" sz="675" dirty="0"/>
          </a:p>
          <a:p>
            <a:r>
              <a:rPr lang="en-US" sz="675" dirty="0" smtClean="0">
                <a:solidFill>
                  <a:srgbClr val="5A5A5A"/>
                </a:solidFill>
              </a:rPr>
              <a:t>A.S. </a:t>
            </a:r>
            <a:r>
              <a:rPr lang="en-US" sz="675" dirty="0" err="1" smtClean="0">
                <a:solidFill>
                  <a:srgbClr val="5A5A5A"/>
                </a:solidFill>
              </a:rPr>
              <a:t>Patapenka</a:t>
            </a:r>
            <a:r>
              <a:rPr lang="en-US" sz="675" dirty="0" smtClean="0">
                <a:solidFill>
                  <a:srgbClr val="5A5A5A"/>
                </a:solidFill>
              </a:rPr>
              <a:t> et al.</a:t>
            </a:r>
          </a:p>
          <a:p>
            <a:r>
              <a:rPr lang="en-US" sz="675" dirty="0">
                <a:solidFill>
                  <a:srgbClr val="5A5A5A"/>
                </a:solidFill>
              </a:rPr>
              <a:t>NAPAC2016-TUPOB17</a:t>
            </a:r>
          </a:p>
        </p:txBody>
      </p:sp>
      <p:cxnSp>
        <p:nvCxnSpPr>
          <p:cNvPr id="39" name="Straight Arrow Connector 38"/>
          <p:cNvCxnSpPr/>
          <p:nvPr/>
        </p:nvCxnSpPr>
        <p:spPr>
          <a:xfrm>
            <a:off x="7668344" y="1361535"/>
            <a:ext cx="0" cy="193349"/>
          </a:xfrm>
          <a:prstGeom prst="straightConnector1">
            <a:avLst/>
          </a:prstGeom>
          <a:ln w="28575">
            <a:solidFill>
              <a:srgbClr val="00B050"/>
            </a:solidFill>
            <a:tailEnd type="triangle" w="lg" len="med"/>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7022408" y="987574"/>
            <a:ext cx="1110111" cy="403957"/>
          </a:xfrm>
          <a:prstGeom prst="rect">
            <a:avLst/>
          </a:prstGeom>
          <a:solidFill>
            <a:schemeClr val="bg1"/>
          </a:solidFill>
          <a:ln w="38100">
            <a:solidFill>
              <a:srgbClr val="00B050"/>
            </a:solidFill>
          </a:ln>
        </p:spPr>
        <p:txBody>
          <a:bodyPr wrap="none" rtlCol="0">
            <a:spAutoFit/>
          </a:bodyPr>
          <a:lstStyle>
            <a:defPPr>
              <a:defRPr lang="en-US"/>
            </a:defPPr>
            <a:lvl1pPr algn="ctr">
              <a:defRPr sz="1050" b="1" spc="-1">
                <a:solidFill>
                  <a:srgbClr val="5A5A5A"/>
                </a:solidFill>
                <a:uFill>
                  <a:solidFill>
                    <a:srgbClr val="FFFFFF"/>
                  </a:solidFill>
                </a:uFill>
              </a:defRPr>
            </a:lvl1pPr>
          </a:lstStyle>
          <a:p>
            <a:r>
              <a:rPr lang="en-US" sz="675" dirty="0"/>
              <a:t>Experiment in the </a:t>
            </a:r>
            <a:r>
              <a:rPr lang="en-US" sz="675" dirty="0">
                <a:solidFill>
                  <a:srgbClr val="FF0000"/>
                </a:solidFill>
              </a:rPr>
              <a:t>LHC</a:t>
            </a:r>
          </a:p>
          <a:p>
            <a:r>
              <a:rPr lang="en-US" sz="675" dirty="0" smtClean="0">
                <a:solidFill>
                  <a:srgbClr val="0074A4"/>
                </a:solidFill>
              </a:rPr>
              <a:t>2017-2018</a:t>
            </a:r>
          </a:p>
          <a:p>
            <a:endParaRPr lang="en-US" sz="675" dirty="0">
              <a:solidFill>
                <a:srgbClr val="0074A4"/>
              </a:solidFill>
            </a:endParaRPr>
          </a:p>
        </p:txBody>
      </p:sp>
      <p:sp>
        <p:nvSpPr>
          <p:cNvPr id="41" name="TextBox 40"/>
          <p:cNvSpPr txBox="1"/>
          <p:nvPr/>
        </p:nvSpPr>
        <p:spPr>
          <a:xfrm>
            <a:off x="1422273" y="987574"/>
            <a:ext cx="1124966" cy="403957"/>
          </a:xfrm>
          <a:prstGeom prst="rect">
            <a:avLst/>
          </a:prstGeom>
          <a:solidFill>
            <a:schemeClr val="bg1"/>
          </a:solidFill>
          <a:ln w="38100">
            <a:solidFill>
              <a:srgbClr val="FF0000"/>
            </a:solidFill>
          </a:ln>
        </p:spPr>
        <p:txBody>
          <a:bodyPr wrap="square" rtlCol="0">
            <a:spAutoFit/>
          </a:bodyPr>
          <a:lstStyle>
            <a:defPPr>
              <a:defRPr lang="en-US"/>
            </a:defPPr>
            <a:lvl1pPr algn="ctr">
              <a:defRPr sz="1050" b="1" spc="-1">
                <a:solidFill>
                  <a:srgbClr val="5A5A5A"/>
                </a:solidFill>
                <a:uFill>
                  <a:solidFill>
                    <a:srgbClr val="FFFFFF"/>
                  </a:solidFill>
                </a:uFill>
              </a:defRPr>
            </a:lvl1pPr>
          </a:lstStyle>
          <a:p>
            <a:r>
              <a:rPr lang="en-US" sz="675" dirty="0"/>
              <a:t>J.-P. Koutchouk et al.</a:t>
            </a:r>
          </a:p>
          <a:p>
            <a:r>
              <a:rPr lang="en-US" sz="675" dirty="0"/>
              <a:t>Wires in the </a:t>
            </a:r>
            <a:r>
              <a:rPr lang="en-US" sz="675" dirty="0">
                <a:solidFill>
                  <a:srgbClr val="FF0000"/>
                </a:solidFill>
              </a:rPr>
              <a:t>SPS</a:t>
            </a:r>
          </a:p>
          <a:p>
            <a:r>
              <a:rPr lang="en-US" sz="675" dirty="0">
                <a:solidFill>
                  <a:srgbClr val="0074A4"/>
                </a:solidFill>
              </a:rPr>
              <a:t>Since</a:t>
            </a:r>
            <a:r>
              <a:rPr lang="en-US" sz="675" dirty="0">
                <a:solidFill>
                  <a:srgbClr val="5EB5D2"/>
                </a:solidFill>
              </a:rPr>
              <a:t> </a:t>
            </a:r>
            <a:r>
              <a:rPr lang="en-US" sz="675" dirty="0">
                <a:solidFill>
                  <a:srgbClr val="0074A4"/>
                </a:solidFill>
              </a:rPr>
              <a:t>2004</a:t>
            </a:r>
          </a:p>
        </p:txBody>
      </p:sp>
      <p:sp>
        <p:nvSpPr>
          <p:cNvPr id="42" name="TextBox 41"/>
          <p:cNvSpPr txBox="1"/>
          <p:nvPr/>
        </p:nvSpPr>
        <p:spPr>
          <a:xfrm>
            <a:off x="2656915" y="987574"/>
            <a:ext cx="841321" cy="403957"/>
          </a:xfrm>
          <a:prstGeom prst="rect">
            <a:avLst/>
          </a:prstGeom>
          <a:solidFill>
            <a:schemeClr val="bg1"/>
          </a:solidFill>
          <a:ln w="38100">
            <a:solidFill>
              <a:srgbClr val="FF0000"/>
            </a:solidFill>
          </a:ln>
        </p:spPr>
        <p:txBody>
          <a:bodyPr wrap="none" rtlCol="0">
            <a:spAutoFit/>
          </a:bodyPr>
          <a:lstStyle>
            <a:defPPr>
              <a:defRPr lang="en-US"/>
            </a:defPPr>
            <a:lvl1pPr algn="ctr">
              <a:defRPr sz="1050" b="1" spc="-1">
                <a:solidFill>
                  <a:srgbClr val="5A5A5A"/>
                </a:solidFill>
                <a:uFill>
                  <a:solidFill>
                    <a:srgbClr val="FFFFFF"/>
                  </a:solidFill>
                </a:uFill>
              </a:defRPr>
            </a:lvl1pPr>
          </a:lstStyle>
          <a:p>
            <a:r>
              <a:rPr lang="en-US" sz="675" dirty="0"/>
              <a:t>W. Fischer et al.</a:t>
            </a:r>
          </a:p>
          <a:p>
            <a:r>
              <a:rPr lang="en-US" sz="675" dirty="0"/>
              <a:t>Wires in </a:t>
            </a:r>
            <a:r>
              <a:rPr lang="en-US" sz="675" dirty="0">
                <a:solidFill>
                  <a:srgbClr val="FF0000"/>
                </a:solidFill>
              </a:rPr>
              <a:t>RHIC</a:t>
            </a:r>
          </a:p>
          <a:p>
            <a:r>
              <a:rPr lang="en-US" sz="675" dirty="0">
                <a:solidFill>
                  <a:srgbClr val="0074A4"/>
                </a:solidFill>
              </a:rPr>
              <a:t>2006</a:t>
            </a:r>
          </a:p>
        </p:txBody>
      </p:sp>
      <p:sp>
        <p:nvSpPr>
          <p:cNvPr id="43" name="TextBox 42"/>
          <p:cNvSpPr txBox="1"/>
          <p:nvPr/>
        </p:nvSpPr>
        <p:spPr>
          <a:xfrm>
            <a:off x="3587337" y="987574"/>
            <a:ext cx="854529" cy="403957"/>
          </a:xfrm>
          <a:prstGeom prst="rect">
            <a:avLst/>
          </a:prstGeom>
          <a:solidFill>
            <a:schemeClr val="bg1"/>
          </a:solidFill>
          <a:ln w="38100">
            <a:solidFill>
              <a:srgbClr val="FF0000"/>
            </a:solidFill>
          </a:ln>
        </p:spPr>
        <p:txBody>
          <a:bodyPr wrap="none" rtlCol="0">
            <a:spAutoFit/>
          </a:bodyPr>
          <a:lstStyle>
            <a:defPPr>
              <a:defRPr lang="en-US"/>
            </a:defPPr>
            <a:lvl1pPr algn="ctr">
              <a:defRPr sz="1050" b="1" spc="-1">
                <a:solidFill>
                  <a:srgbClr val="5A5A5A"/>
                </a:solidFill>
                <a:uFill>
                  <a:solidFill>
                    <a:srgbClr val="FFFFFF"/>
                  </a:solidFill>
                </a:uFill>
              </a:defRPr>
            </a:lvl1pPr>
          </a:lstStyle>
          <a:p>
            <a:r>
              <a:rPr lang="en-US" sz="675" dirty="0"/>
              <a:t>C. </a:t>
            </a:r>
            <a:r>
              <a:rPr lang="en-US" sz="675" dirty="0" err="1"/>
              <a:t>Milardi</a:t>
            </a:r>
            <a:r>
              <a:rPr lang="en-US" sz="675" dirty="0"/>
              <a:t> et al,</a:t>
            </a:r>
          </a:p>
          <a:p>
            <a:r>
              <a:rPr lang="en-US" sz="675" dirty="0"/>
              <a:t>Wires in </a:t>
            </a:r>
            <a:r>
              <a:rPr lang="en-US" sz="675" dirty="0">
                <a:solidFill>
                  <a:srgbClr val="FF0000"/>
                </a:solidFill>
              </a:rPr>
              <a:t>DA</a:t>
            </a:r>
            <a:r>
              <a:rPr lang="en-US" sz="675" dirty="0">
                <a:solidFill>
                  <a:srgbClr val="FF0000"/>
                </a:solidFill>
                <a:latin typeface="Symbol" charset="2"/>
                <a:ea typeface="Symbol" charset="2"/>
                <a:cs typeface="Symbol" charset="2"/>
              </a:rPr>
              <a:t>F</a:t>
            </a:r>
            <a:r>
              <a:rPr lang="en-US" sz="675" dirty="0">
                <a:solidFill>
                  <a:srgbClr val="FF0000"/>
                </a:solidFill>
              </a:rPr>
              <a:t>NE</a:t>
            </a:r>
          </a:p>
          <a:p>
            <a:r>
              <a:rPr lang="en-US" sz="675" dirty="0">
                <a:solidFill>
                  <a:srgbClr val="0074A4"/>
                </a:solidFill>
              </a:rPr>
              <a:t>Since 2006</a:t>
            </a:r>
          </a:p>
        </p:txBody>
      </p:sp>
      <p:sp>
        <p:nvSpPr>
          <p:cNvPr id="44" name="TextBox 43"/>
          <p:cNvSpPr txBox="1"/>
          <p:nvPr/>
        </p:nvSpPr>
        <p:spPr>
          <a:xfrm>
            <a:off x="4514922" y="987574"/>
            <a:ext cx="1056652" cy="403957"/>
          </a:xfrm>
          <a:prstGeom prst="rect">
            <a:avLst/>
          </a:prstGeom>
          <a:solidFill>
            <a:schemeClr val="bg1"/>
          </a:solidFill>
          <a:ln w="28575">
            <a:solidFill>
              <a:srgbClr val="5EB5D2"/>
            </a:solidFill>
          </a:ln>
        </p:spPr>
        <p:txBody>
          <a:bodyPr wrap="square" rtlCol="0">
            <a:spAutoFit/>
          </a:bodyPr>
          <a:lstStyle>
            <a:defPPr>
              <a:defRPr lang="en-US"/>
            </a:defPPr>
            <a:lvl1pPr algn="ctr">
              <a:defRPr sz="900" b="1" spc="-1">
                <a:solidFill>
                  <a:srgbClr val="5A5A5A"/>
                </a:solidFill>
                <a:uFill>
                  <a:solidFill>
                    <a:srgbClr val="FFFFFF"/>
                  </a:solidFill>
                </a:uFill>
              </a:defRPr>
            </a:lvl1pPr>
          </a:lstStyle>
          <a:p>
            <a:r>
              <a:rPr lang="en-US" sz="675" dirty="0"/>
              <a:t>F. Zimmermann et al.</a:t>
            </a:r>
          </a:p>
          <a:p>
            <a:r>
              <a:rPr lang="en-US" sz="675" dirty="0"/>
              <a:t>Specification of the </a:t>
            </a:r>
          </a:p>
          <a:p>
            <a:r>
              <a:rPr lang="en-US" sz="675" dirty="0"/>
              <a:t>LHC </a:t>
            </a:r>
            <a:r>
              <a:rPr lang="en-US" sz="675" dirty="0" smtClean="0"/>
              <a:t>wires, </a:t>
            </a:r>
            <a:r>
              <a:rPr lang="en-US" sz="675" dirty="0">
                <a:solidFill>
                  <a:srgbClr val="0074A4"/>
                </a:solidFill>
              </a:rPr>
              <a:t>2013</a:t>
            </a:r>
          </a:p>
        </p:txBody>
      </p:sp>
      <p:sp>
        <p:nvSpPr>
          <p:cNvPr id="45" name="TextBox 44"/>
          <p:cNvSpPr txBox="1"/>
          <p:nvPr/>
        </p:nvSpPr>
        <p:spPr>
          <a:xfrm>
            <a:off x="5636729" y="987574"/>
            <a:ext cx="1311578" cy="403957"/>
          </a:xfrm>
          <a:prstGeom prst="rect">
            <a:avLst/>
          </a:prstGeom>
          <a:solidFill>
            <a:schemeClr val="bg1"/>
          </a:solidFill>
          <a:ln w="28575">
            <a:solidFill>
              <a:srgbClr val="5EB5D2"/>
            </a:solidFill>
          </a:ln>
        </p:spPr>
        <p:txBody>
          <a:bodyPr wrap="none" rtlCol="0">
            <a:spAutoFit/>
          </a:bodyPr>
          <a:lstStyle>
            <a:defPPr>
              <a:defRPr lang="en-US"/>
            </a:defPPr>
            <a:lvl1pPr algn="ctr">
              <a:defRPr sz="1050" b="1" spc="-1">
                <a:solidFill>
                  <a:srgbClr val="5A5A5A"/>
                </a:solidFill>
                <a:uFill>
                  <a:solidFill>
                    <a:srgbClr val="FFFFFF"/>
                  </a:solidFill>
                </a:uFill>
              </a:defRPr>
            </a:lvl1pPr>
          </a:lstStyle>
          <a:p>
            <a:r>
              <a:rPr lang="en-US" sz="675" dirty="0"/>
              <a:t>1st Workshop on (HL-)LHC </a:t>
            </a:r>
          </a:p>
          <a:p>
            <a:r>
              <a:rPr lang="en-US" sz="675" dirty="0"/>
              <a:t>Wire Compensation</a:t>
            </a:r>
          </a:p>
          <a:p>
            <a:r>
              <a:rPr lang="en-US" sz="675" dirty="0">
                <a:solidFill>
                  <a:srgbClr val="0074A4"/>
                </a:solidFill>
              </a:rPr>
              <a:t>December 2015</a:t>
            </a:r>
          </a:p>
        </p:txBody>
      </p:sp>
    </p:spTree>
    <p:extLst>
      <p:ext uri="{BB962C8B-B14F-4D97-AF65-F5344CB8AC3E}">
        <p14:creationId xmlns:p14="http://schemas.microsoft.com/office/powerpoint/2010/main" val="908608620"/>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 name="TextShape 1"/>
          <p:cNvSpPr txBox="1"/>
          <p:nvPr/>
        </p:nvSpPr>
        <p:spPr>
          <a:xfrm>
            <a:off x="1691680" y="2067694"/>
            <a:ext cx="5904341" cy="366930"/>
          </a:xfrm>
          <a:prstGeom prst="rect">
            <a:avLst/>
          </a:prstGeom>
          <a:noFill/>
          <a:ln>
            <a:noFill/>
          </a:ln>
        </p:spPr>
        <p:txBody>
          <a:bodyPr lIns="0" tIns="0" rIns="0" bIns="0" anchorCtr="1"/>
          <a:lstStyle/>
          <a:p>
            <a:pPr algn="ctr">
              <a:lnSpc>
                <a:spcPct val="100000"/>
              </a:lnSpc>
            </a:pPr>
            <a:r>
              <a:rPr lang="fr-FR" sz="2800" b="1" spc="-1" dirty="0" smtClean="0">
                <a:solidFill>
                  <a:srgbClr val="5A5A5A"/>
                </a:solidFill>
                <a:uFill>
                  <a:solidFill>
                    <a:srgbClr val="FFFFFF"/>
                  </a:solidFill>
                </a:uFill>
                <a:latin typeface="Arial"/>
              </a:rPr>
              <a:t>BACKUP SLIDES</a:t>
            </a:r>
            <a:endParaRPr lang="fr-FR" sz="2800" b="1" spc="-1" dirty="0">
              <a:solidFill>
                <a:srgbClr val="5A5A5A"/>
              </a:solidFill>
              <a:uFill>
                <a:solidFill>
                  <a:srgbClr val="FFFFFF"/>
                </a:solidFill>
              </a:uFill>
              <a:latin typeface="Arial"/>
            </a:endParaRPr>
          </a:p>
          <a:p>
            <a:pPr algn="ctr">
              <a:lnSpc>
                <a:spcPct val="100000"/>
              </a:lnSpc>
            </a:pPr>
            <a:endParaRPr lang="fr-FR" b="1" spc="-1" dirty="0">
              <a:solidFill>
                <a:srgbClr val="5A5A5A"/>
              </a:solidFill>
              <a:uFill>
                <a:solidFill>
                  <a:srgbClr val="FFFFFF"/>
                </a:solidFill>
              </a:uFill>
              <a:latin typeface="Arial"/>
            </a:endParaRPr>
          </a:p>
        </p:txBody>
      </p:sp>
      <p:sp>
        <p:nvSpPr>
          <p:cNvPr id="3" name="Slide Number Placeholder 2"/>
          <p:cNvSpPr>
            <a:spLocks noGrp="1"/>
          </p:cNvSpPr>
          <p:nvPr>
            <p:ph type="sldNum" sz="quarter" idx="12"/>
          </p:nvPr>
        </p:nvSpPr>
        <p:spPr/>
        <p:txBody>
          <a:bodyPr/>
          <a:lstStyle/>
          <a:p>
            <a:fld id="{BFDCA1C4-9514-7B4F-976F-D92F7E296653}" type="slidenum">
              <a:rPr lang="fr-FR" smtClean="0"/>
              <a:pPr/>
              <a:t>24</a:t>
            </a:fld>
            <a:endParaRPr lang="fr-FR"/>
          </a:p>
        </p:txBody>
      </p:sp>
    </p:spTree>
    <p:extLst>
      <p:ext uri="{BB962C8B-B14F-4D97-AF65-F5344CB8AC3E}">
        <p14:creationId xmlns:p14="http://schemas.microsoft.com/office/powerpoint/2010/main" val="1914364883"/>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697993" y="1570652"/>
            <a:ext cx="8055681" cy="2280853"/>
          </a:xfrm>
          <a:prstGeom prst="rect">
            <a:avLst/>
          </a:prstGeom>
        </p:spPr>
      </p:pic>
      <p:sp>
        <p:nvSpPr>
          <p:cNvPr id="8" name="Espace réservé du numéro de diapositive 7"/>
          <p:cNvSpPr>
            <a:spLocks noGrp="1"/>
          </p:cNvSpPr>
          <p:nvPr>
            <p:ph type="sldNum" sz="quarter" idx="12"/>
          </p:nvPr>
        </p:nvSpPr>
        <p:spPr/>
        <p:txBody>
          <a:bodyPr/>
          <a:lstStyle/>
          <a:p>
            <a:fld id="{BFDCA1C4-9514-7B4F-976F-D92F7E296653}" type="slidenum">
              <a:rPr lang="fr-FR" smtClean="0"/>
              <a:pPr/>
              <a:t>25</a:t>
            </a:fld>
            <a:endParaRPr lang="fr-FR"/>
          </a:p>
        </p:txBody>
      </p:sp>
      <p:pic>
        <p:nvPicPr>
          <p:cNvPr id="10" name="Image 6" descr="CERN-logo_outline.jpg"/>
          <p:cNvPicPr>
            <a:picLocks noChangeAspect="1"/>
          </p:cNvPicPr>
          <p:nvPr/>
        </p:nvPicPr>
        <p:blipFill>
          <a:blip r:embed="rId4"/>
          <a:stretch>
            <a:fillRect/>
          </a:stretch>
        </p:blipFill>
        <p:spPr>
          <a:xfrm>
            <a:off x="1434150" y="4563939"/>
            <a:ext cx="486864" cy="478800"/>
          </a:xfrm>
          <a:prstGeom prst="rect">
            <a:avLst/>
          </a:prstGeom>
        </p:spPr>
      </p:pic>
      <p:sp>
        <p:nvSpPr>
          <p:cNvPr id="6" name="TextShape 1"/>
          <p:cNvSpPr txBox="1"/>
          <p:nvPr/>
        </p:nvSpPr>
        <p:spPr>
          <a:xfrm>
            <a:off x="1432171" y="41894"/>
            <a:ext cx="6596489" cy="539730"/>
          </a:xfrm>
          <a:prstGeom prst="rect">
            <a:avLst/>
          </a:prstGeom>
          <a:noFill/>
          <a:ln>
            <a:noFill/>
          </a:ln>
        </p:spPr>
        <p:txBody>
          <a:bodyPr lIns="0" tIns="0" rIns="0" bIns="0" anchor="ctr" anchorCtr="1"/>
          <a:lstStyle/>
          <a:p>
            <a:pPr algn="ctr">
              <a:lnSpc>
                <a:spcPct val="100000"/>
              </a:lnSpc>
            </a:pPr>
            <a:r>
              <a:rPr lang="en-US" sz="3300" b="1" spc="-1" dirty="0" smtClean="0">
                <a:solidFill>
                  <a:srgbClr val="0093BE"/>
                </a:solidFill>
                <a:uFill>
                  <a:solidFill>
                    <a:srgbClr val="FFFFFF"/>
                  </a:solidFill>
                </a:uFill>
              </a:rPr>
              <a:t>Low-Intensity experiment</a:t>
            </a:r>
            <a:endParaRPr lang="en-US" sz="3300" b="1" spc="-1" dirty="0">
              <a:solidFill>
                <a:srgbClr val="000000"/>
              </a:solidFill>
              <a:uFill>
                <a:solidFill>
                  <a:srgbClr val="FFFFFF"/>
                </a:solidFill>
              </a:uFill>
              <a:latin typeface="Arial"/>
            </a:endParaRPr>
          </a:p>
        </p:txBody>
      </p:sp>
      <p:sp>
        <p:nvSpPr>
          <p:cNvPr id="12" name="TextBox 11"/>
          <p:cNvSpPr txBox="1"/>
          <p:nvPr/>
        </p:nvSpPr>
        <p:spPr>
          <a:xfrm>
            <a:off x="552862" y="1107746"/>
            <a:ext cx="1368152" cy="430887"/>
          </a:xfrm>
          <a:prstGeom prst="rect">
            <a:avLst/>
          </a:prstGeom>
          <a:solidFill>
            <a:srgbClr val="02558C"/>
          </a:solidFill>
          <a:ln>
            <a:solidFill>
              <a:schemeClr val="tx1"/>
            </a:solidFill>
          </a:ln>
        </p:spPr>
        <p:txBody>
          <a:bodyPr wrap="square" rtlCol="0">
            <a:spAutoFit/>
          </a:bodyPr>
          <a:lstStyle/>
          <a:p>
            <a:pPr algn="ctr"/>
            <a:r>
              <a:rPr lang="en-US" sz="1050" b="1" dirty="0" smtClean="0">
                <a:solidFill>
                  <a:schemeClr val="bg1"/>
                </a:solidFill>
              </a:rPr>
              <a:t>~80 </a:t>
            </a:r>
            <a:r>
              <a:rPr lang="en-US" sz="1050" b="1" dirty="0" err="1" smtClean="0">
                <a:solidFill>
                  <a:schemeClr val="bg1"/>
                </a:solidFill>
              </a:rPr>
              <a:t>mb</a:t>
            </a:r>
            <a:endParaRPr lang="en-US" sz="1050" b="1" dirty="0" smtClean="0">
              <a:solidFill>
                <a:schemeClr val="bg1"/>
              </a:solidFill>
            </a:endParaRPr>
          </a:p>
          <a:p>
            <a:pPr algn="ctr"/>
            <a:r>
              <a:rPr lang="en-US" sz="1050" b="1" dirty="0" smtClean="0">
                <a:solidFill>
                  <a:schemeClr val="bg1"/>
                </a:solidFill>
              </a:rPr>
              <a:t>Wire alignment </a:t>
            </a:r>
            <a:endParaRPr lang="en-US" sz="1050" b="1" dirty="0">
              <a:solidFill>
                <a:schemeClr val="bg1"/>
              </a:solidFill>
            </a:endParaRPr>
          </a:p>
        </p:txBody>
      </p:sp>
      <p:cxnSp>
        <p:nvCxnSpPr>
          <p:cNvPr id="14" name="Straight Arrow Connector 13"/>
          <p:cNvCxnSpPr/>
          <p:nvPr/>
        </p:nvCxnSpPr>
        <p:spPr>
          <a:xfrm>
            <a:off x="1187624" y="1526514"/>
            <a:ext cx="244547" cy="944890"/>
          </a:xfrm>
          <a:prstGeom prst="straightConnector1">
            <a:avLst/>
          </a:prstGeom>
          <a:ln>
            <a:solidFill>
              <a:srgbClr val="02558C"/>
            </a:solidFill>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a:off x="2005199" y="1000392"/>
            <a:ext cx="118529" cy="995294"/>
          </a:xfrm>
          <a:prstGeom prst="straightConnector1">
            <a:avLst/>
          </a:prstGeom>
          <a:ln>
            <a:solidFill>
              <a:srgbClr val="02558C"/>
            </a:solidFill>
            <a:tailEnd type="triangle"/>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a:off x="2281054" y="1538633"/>
            <a:ext cx="130706" cy="932771"/>
          </a:xfrm>
          <a:prstGeom prst="straightConnector1">
            <a:avLst/>
          </a:prstGeom>
          <a:ln>
            <a:solidFill>
              <a:srgbClr val="00B050"/>
            </a:solidFill>
            <a:tailEnd type="triangle"/>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2123728" y="1292571"/>
            <a:ext cx="1512168" cy="246221"/>
          </a:xfrm>
          <a:prstGeom prst="rect">
            <a:avLst/>
          </a:prstGeom>
          <a:solidFill>
            <a:srgbClr val="00B050"/>
          </a:solidFill>
          <a:ln>
            <a:solidFill>
              <a:schemeClr val="tx1"/>
            </a:solidFill>
          </a:ln>
        </p:spPr>
        <p:txBody>
          <a:bodyPr wrap="square" rtlCol="0">
            <a:spAutoFit/>
          </a:bodyPr>
          <a:lstStyle/>
          <a:p>
            <a:pPr algn="ctr"/>
            <a:r>
              <a:rPr lang="en-US" sz="1000" b="1" dirty="0" smtClean="0">
                <a:solidFill>
                  <a:schemeClr val="bg1"/>
                </a:solidFill>
              </a:rPr>
              <a:t>COMPENSATION ON</a:t>
            </a:r>
          </a:p>
        </p:txBody>
      </p:sp>
      <p:cxnSp>
        <p:nvCxnSpPr>
          <p:cNvPr id="33" name="Straight Arrow Connector 32"/>
          <p:cNvCxnSpPr/>
          <p:nvPr/>
        </p:nvCxnSpPr>
        <p:spPr>
          <a:xfrm flipV="1">
            <a:off x="2735796" y="2787774"/>
            <a:ext cx="324036" cy="1034599"/>
          </a:xfrm>
          <a:prstGeom prst="straightConnector1">
            <a:avLst/>
          </a:prstGeom>
          <a:ln>
            <a:solidFill>
              <a:srgbClr val="00B050"/>
            </a:solidFill>
            <a:tailEnd type="triangle"/>
          </a:ln>
        </p:spPr>
        <p:style>
          <a:lnRef idx="2">
            <a:schemeClr val="accent1"/>
          </a:lnRef>
          <a:fillRef idx="0">
            <a:schemeClr val="accent1"/>
          </a:fillRef>
          <a:effectRef idx="1">
            <a:schemeClr val="accent1"/>
          </a:effectRef>
          <a:fontRef idx="minor">
            <a:schemeClr val="tx1"/>
          </a:fontRef>
        </p:style>
      </p:cxnSp>
      <p:sp>
        <p:nvSpPr>
          <p:cNvPr id="41" name="TextBox 40"/>
          <p:cNvSpPr txBox="1"/>
          <p:nvPr/>
        </p:nvSpPr>
        <p:spPr>
          <a:xfrm>
            <a:off x="4079978" y="806862"/>
            <a:ext cx="996078" cy="400110"/>
          </a:xfrm>
          <a:prstGeom prst="rect">
            <a:avLst/>
          </a:prstGeom>
          <a:solidFill>
            <a:srgbClr val="02558C"/>
          </a:solidFill>
          <a:ln>
            <a:solidFill>
              <a:schemeClr val="tx1"/>
            </a:solidFill>
          </a:ln>
        </p:spPr>
        <p:txBody>
          <a:bodyPr wrap="square" rtlCol="0">
            <a:spAutoFit/>
          </a:bodyPr>
          <a:lstStyle/>
          <a:p>
            <a:pPr algn="ctr"/>
            <a:r>
              <a:rPr lang="en-US" sz="1000" b="1" dirty="0" smtClean="0">
                <a:solidFill>
                  <a:schemeClr val="bg1"/>
                </a:solidFill>
              </a:rPr>
              <a:t>Current scan example</a:t>
            </a:r>
          </a:p>
        </p:txBody>
      </p:sp>
      <p:sp>
        <p:nvSpPr>
          <p:cNvPr id="18" name="TextBox 17"/>
          <p:cNvSpPr txBox="1"/>
          <p:nvPr/>
        </p:nvSpPr>
        <p:spPr>
          <a:xfrm>
            <a:off x="1952757" y="584677"/>
            <a:ext cx="1224136" cy="553998"/>
          </a:xfrm>
          <a:prstGeom prst="rect">
            <a:avLst/>
          </a:prstGeom>
          <a:solidFill>
            <a:srgbClr val="02558C"/>
          </a:solidFill>
          <a:ln>
            <a:solidFill>
              <a:schemeClr val="tx1"/>
            </a:solidFill>
          </a:ln>
        </p:spPr>
        <p:txBody>
          <a:bodyPr wrap="square" rtlCol="0">
            <a:spAutoFit/>
          </a:bodyPr>
          <a:lstStyle/>
          <a:p>
            <a:pPr algn="ctr"/>
            <a:r>
              <a:rPr lang="en-US" sz="1000" b="1" dirty="0" smtClean="0">
                <a:solidFill>
                  <a:schemeClr val="bg1"/>
                </a:solidFill>
              </a:rPr>
              <a:t>Transverse blow-up and BBLR signature</a:t>
            </a:r>
          </a:p>
        </p:txBody>
      </p:sp>
      <p:cxnSp>
        <p:nvCxnSpPr>
          <p:cNvPr id="42" name="Straight Arrow Connector 41"/>
          <p:cNvCxnSpPr/>
          <p:nvPr/>
        </p:nvCxnSpPr>
        <p:spPr>
          <a:xfrm>
            <a:off x="4788024" y="1206972"/>
            <a:ext cx="144016" cy="860722"/>
          </a:xfrm>
          <a:prstGeom prst="straightConnector1">
            <a:avLst/>
          </a:prstGeom>
          <a:ln>
            <a:solidFill>
              <a:srgbClr val="02558C"/>
            </a:solidFill>
            <a:tailEnd type="triangle"/>
          </a:ln>
        </p:spPr>
        <p:style>
          <a:lnRef idx="2">
            <a:schemeClr val="accent1"/>
          </a:lnRef>
          <a:fillRef idx="0">
            <a:schemeClr val="accent1"/>
          </a:fillRef>
          <a:effectRef idx="1">
            <a:schemeClr val="accent1"/>
          </a:effectRef>
          <a:fontRef idx="minor">
            <a:schemeClr val="tx1"/>
          </a:fontRef>
        </p:style>
      </p:cxnSp>
      <p:cxnSp>
        <p:nvCxnSpPr>
          <p:cNvPr id="45" name="Straight Arrow Connector 44"/>
          <p:cNvCxnSpPr/>
          <p:nvPr/>
        </p:nvCxnSpPr>
        <p:spPr>
          <a:xfrm flipH="1">
            <a:off x="6778317" y="1155890"/>
            <a:ext cx="253989" cy="1220762"/>
          </a:xfrm>
          <a:prstGeom prst="straightConnector1">
            <a:avLst/>
          </a:prstGeom>
          <a:ln>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50" name="Straight Arrow Connector 49"/>
          <p:cNvCxnSpPr/>
          <p:nvPr/>
        </p:nvCxnSpPr>
        <p:spPr>
          <a:xfrm flipH="1">
            <a:off x="5724128" y="1119616"/>
            <a:ext cx="868866" cy="1257036"/>
          </a:xfrm>
          <a:prstGeom prst="straightConnector1">
            <a:avLst/>
          </a:prstGeom>
          <a:ln>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53" name="Straight Arrow Connector 52"/>
          <p:cNvCxnSpPr/>
          <p:nvPr/>
        </p:nvCxnSpPr>
        <p:spPr>
          <a:xfrm>
            <a:off x="7391095" y="1107746"/>
            <a:ext cx="349257" cy="1268906"/>
          </a:xfrm>
          <a:prstGeom prst="straightConnector1">
            <a:avLst/>
          </a:prstGeom>
          <a:ln>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58" name="Straight Arrow Connector 57"/>
          <p:cNvCxnSpPr/>
          <p:nvPr/>
        </p:nvCxnSpPr>
        <p:spPr>
          <a:xfrm>
            <a:off x="7559503" y="1155890"/>
            <a:ext cx="612897" cy="1220762"/>
          </a:xfrm>
          <a:prstGeom prst="straightConnector1">
            <a:avLst/>
          </a:prstGeom>
          <a:ln>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62" name="Straight Arrow Connector 61"/>
          <p:cNvCxnSpPr/>
          <p:nvPr/>
        </p:nvCxnSpPr>
        <p:spPr>
          <a:xfrm flipH="1" flipV="1">
            <a:off x="5436098" y="2376652"/>
            <a:ext cx="1127916" cy="1707266"/>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66" name="Straight Arrow Connector 65"/>
          <p:cNvCxnSpPr/>
          <p:nvPr/>
        </p:nvCxnSpPr>
        <p:spPr>
          <a:xfrm flipH="1" flipV="1">
            <a:off x="6063204" y="2376652"/>
            <a:ext cx="820611" cy="1707266"/>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71" name="Straight Arrow Connector 70"/>
          <p:cNvCxnSpPr>
            <a:stCxn id="61" idx="0"/>
          </p:cNvCxnSpPr>
          <p:nvPr/>
        </p:nvCxnSpPr>
        <p:spPr>
          <a:xfrm flipV="1">
            <a:off x="7081508" y="2250233"/>
            <a:ext cx="277844" cy="1671944"/>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74" name="Straight Arrow Connector 73"/>
          <p:cNvCxnSpPr/>
          <p:nvPr/>
        </p:nvCxnSpPr>
        <p:spPr>
          <a:xfrm flipV="1">
            <a:off x="7602694" y="2405784"/>
            <a:ext cx="277844" cy="1671944"/>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61" name="TextBox 60"/>
          <p:cNvSpPr txBox="1"/>
          <p:nvPr/>
        </p:nvSpPr>
        <p:spPr>
          <a:xfrm>
            <a:off x="6299610" y="3922177"/>
            <a:ext cx="1563795" cy="246221"/>
          </a:xfrm>
          <a:prstGeom prst="rect">
            <a:avLst/>
          </a:prstGeom>
          <a:solidFill>
            <a:srgbClr val="FF0000"/>
          </a:solidFill>
          <a:ln>
            <a:solidFill>
              <a:schemeClr val="tx1"/>
            </a:solidFill>
          </a:ln>
        </p:spPr>
        <p:txBody>
          <a:bodyPr wrap="square" rtlCol="0">
            <a:spAutoFit/>
          </a:bodyPr>
          <a:lstStyle/>
          <a:p>
            <a:pPr algn="ctr"/>
            <a:r>
              <a:rPr lang="en-US" sz="1000" b="1" dirty="0" smtClean="0">
                <a:solidFill>
                  <a:schemeClr val="bg1"/>
                </a:solidFill>
              </a:rPr>
              <a:t>COMPENSATION OFF</a:t>
            </a:r>
          </a:p>
        </p:txBody>
      </p:sp>
      <p:sp>
        <p:nvSpPr>
          <p:cNvPr id="46" name="TextBox 45"/>
          <p:cNvSpPr txBox="1"/>
          <p:nvPr/>
        </p:nvSpPr>
        <p:spPr>
          <a:xfrm>
            <a:off x="6302415" y="935525"/>
            <a:ext cx="1459782" cy="246221"/>
          </a:xfrm>
          <a:prstGeom prst="rect">
            <a:avLst/>
          </a:prstGeom>
          <a:solidFill>
            <a:srgbClr val="00B050"/>
          </a:solidFill>
          <a:ln>
            <a:solidFill>
              <a:schemeClr val="tx1"/>
            </a:solidFill>
          </a:ln>
        </p:spPr>
        <p:txBody>
          <a:bodyPr wrap="square" rtlCol="0">
            <a:spAutoFit/>
          </a:bodyPr>
          <a:lstStyle/>
          <a:p>
            <a:pPr algn="ctr"/>
            <a:r>
              <a:rPr lang="en-US" sz="1000" b="1" smtClean="0">
                <a:solidFill>
                  <a:schemeClr val="bg1"/>
                </a:solidFill>
              </a:rPr>
              <a:t>COMPENSATION ON</a:t>
            </a:r>
            <a:endParaRPr lang="en-US" sz="1000" b="1" dirty="0" smtClean="0">
              <a:solidFill>
                <a:schemeClr val="bg1"/>
              </a:solidFill>
            </a:endParaRPr>
          </a:p>
        </p:txBody>
      </p:sp>
      <p:sp>
        <p:nvSpPr>
          <p:cNvPr id="32" name="TextBox 31"/>
          <p:cNvSpPr txBox="1"/>
          <p:nvPr/>
        </p:nvSpPr>
        <p:spPr>
          <a:xfrm>
            <a:off x="2411760" y="3793046"/>
            <a:ext cx="1224136" cy="400110"/>
          </a:xfrm>
          <a:prstGeom prst="rect">
            <a:avLst/>
          </a:prstGeom>
          <a:solidFill>
            <a:srgbClr val="00B050"/>
          </a:solidFill>
          <a:ln>
            <a:solidFill>
              <a:schemeClr val="tx1"/>
            </a:solidFill>
          </a:ln>
        </p:spPr>
        <p:txBody>
          <a:bodyPr wrap="square" rtlCol="0">
            <a:spAutoFit/>
          </a:bodyPr>
          <a:lstStyle/>
          <a:p>
            <a:pPr algn="ctr"/>
            <a:r>
              <a:rPr lang="en-US" sz="1000" b="1" dirty="0" smtClean="0">
                <a:solidFill>
                  <a:schemeClr val="bg1"/>
                </a:solidFill>
              </a:rPr>
              <a:t>Reduction of crossing angle</a:t>
            </a:r>
          </a:p>
        </p:txBody>
      </p:sp>
      <p:sp>
        <p:nvSpPr>
          <p:cNvPr id="79" name="CustomShape 3"/>
          <p:cNvSpPr/>
          <p:nvPr/>
        </p:nvSpPr>
        <p:spPr>
          <a:xfrm>
            <a:off x="2235578" y="4386128"/>
            <a:ext cx="6296422" cy="547927"/>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marL="257310" indent="-257040" algn="just">
              <a:spcBef>
                <a:spcPts val="270"/>
              </a:spcBef>
              <a:buClr>
                <a:srgbClr val="FB963C"/>
              </a:buClr>
              <a:buFont typeface="Wingdings" charset="2"/>
              <a:buChar char="§"/>
            </a:pPr>
            <a:r>
              <a:rPr lang="en-US" sz="1600" b="1" spc="-1" dirty="0" smtClean="0">
                <a:solidFill>
                  <a:srgbClr val="00B050"/>
                </a:solidFill>
                <a:uFill>
                  <a:solidFill>
                    <a:srgbClr val="FFFFFF"/>
                  </a:solidFill>
                </a:uFill>
                <a:ea typeface="Symbol"/>
              </a:rPr>
              <a:t>Almost full compensation, even at reduced crossing angle, for regular bunch whereas head-on bunch not degraded.</a:t>
            </a:r>
            <a:endParaRPr lang="en-US" sz="1600" spc="-1" dirty="0">
              <a:solidFill>
                <a:srgbClr val="00B050"/>
              </a:solidFill>
              <a:uFill>
                <a:solidFill>
                  <a:srgbClr val="FFFFFF"/>
                </a:solidFill>
              </a:uFill>
              <a:latin typeface="Arial"/>
            </a:endParaRPr>
          </a:p>
        </p:txBody>
      </p:sp>
    </p:spTree>
    <p:extLst>
      <p:ext uri="{BB962C8B-B14F-4D97-AF65-F5344CB8AC3E}">
        <p14:creationId xmlns:p14="http://schemas.microsoft.com/office/powerpoint/2010/main" val="115837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1"/>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6"/>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50"/>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45"/>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53"/>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58"/>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62"/>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66"/>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71"/>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74"/>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61"/>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2" grpId="0" animBg="1"/>
      <p:bldP spid="41" grpId="0" animBg="1"/>
      <p:bldP spid="18" grpId="0" animBg="1"/>
      <p:bldP spid="61" grpId="0" animBg="1"/>
      <p:bldP spid="46" grpId="0" animBg="1"/>
      <p:bldP spid="32" grpId="0" animBg="1"/>
      <p:bldP spid="7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700967" y="1568893"/>
            <a:ext cx="8029335" cy="2104865"/>
          </a:xfrm>
          <a:prstGeom prst="rect">
            <a:avLst/>
          </a:prstGeom>
        </p:spPr>
      </p:pic>
      <p:sp>
        <p:nvSpPr>
          <p:cNvPr id="4" name="Espace réservé du numéro de diapositive 3"/>
          <p:cNvSpPr>
            <a:spLocks noGrp="1"/>
          </p:cNvSpPr>
          <p:nvPr>
            <p:ph type="sldNum" sz="quarter" idx="12"/>
          </p:nvPr>
        </p:nvSpPr>
        <p:spPr/>
        <p:txBody>
          <a:bodyPr/>
          <a:lstStyle/>
          <a:p>
            <a:fld id="{BFDCA1C4-9514-7B4F-976F-D92F7E296653}" type="slidenum">
              <a:rPr lang="fr-FR" smtClean="0"/>
              <a:pPr/>
              <a:t>26</a:t>
            </a:fld>
            <a:endParaRPr lang="fr-FR"/>
          </a:p>
        </p:txBody>
      </p:sp>
      <p:pic>
        <p:nvPicPr>
          <p:cNvPr id="7" name="Image 6" descr="CERN-logo_outline.jpg"/>
          <p:cNvPicPr>
            <a:picLocks noChangeAspect="1"/>
          </p:cNvPicPr>
          <p:nvPr/>
        </p:nvPicPr>
        <p:blipFill>
          <a:blip r:embed="rId3"/>
          <a:stretch>
            <a:fillRect/>
          </a:stretch>
        </p:blipFill>
        <p:spPr>
          <a:xfrm>
            <a:off x="1434150" y="4563939"/>
            <a:ext cx="486864" cy="478800"/>
          </a:xfrm>
          <a:prstGeom prst="rect">
            <a:avLst/>
          </a:prstGeom>
        </p:spPr>
      </p:pic>
      <p:sp>
        <p:nvSpPr>
          <p:cNvPr id="8" name="TextShape 1"/>
          <p:cNvSpPr txBox="1">
            <a:spLocks noGrp="1"/>
          </p:cNvSpPr>
          <p:nvPr>
            <p:ph type="title"/>
          </p:nvPr>
        </p:nvSpPr>
        <p:spPr>
          <a:xfrm>
            <a:off x="827584" y="115775"/>
            <a:ext cx="7920000" cy="540000"/>
          </a:xfrm>
          <a:prstGeom prst="rect">
            <a:avLst/>
          </a:prstGeom>
          <a:noFill/>
          <a:ln>
            <a:noFill/>
          </a:ln>
        </p:spPr>
        <p:txBody>
          <a:bodyPr lIns="0" tIns="0" rIns="0" bIns="0" anchor="ctr" anchorCtr="1"/>
          <a:lstStyle/>
          <a:p>
            <a:pPr algn="ctr">
              <a:lnSpc>
                <a:spcPct val="100000"/>
              </a:lnSpc>
            </a:pPr>
            <a:r>
              <a:rPr lang="en-US" sz="3300" spc="-1" dirty="0">
                <a:solidFill>
                  <a:srgbClr val="0093BE"/>
                </a:solidFill>
                <a:uFill>
                  <a:solidFill>
                    <a:srgbClr val="FFFFFF"/>
                  </a:solidFill>
                </a:uFill>
              </a:rPr>
              <a:t>H</a:t>
            </a:r>
            <a:r>
              <a:rPr lang="en-US" sz="3300" b="1" spc="-1" dirty="0" smtClean="0">
                <a:solidFill>
                  <a:srgbClr val="0093BE"/>
                </a:solidFill>
                <a:uFill>
                  <a:solidFill>
                    <a:srgbClr val="FFFFFF"/>
                  </a:solidFill>
                </a:uFill>
              </a:rPr>
              <a:t>I experiment (</a:t>
            </a:r>
            <a:r>
              <a:rPr lang="en-US" sz="3300" b="1" spc="-1" smtClean="0">
                <a:solidFill>
                  <a:srgbClr val="0093BE"/>
                </a:solidFill>
                <a:uFill>
                  <a:solidFill>
                    <a:srgbClr val="FFFFFF"/>
                  </a:solidFill>
                </a:uFill>
              </a:rPr>
              <a:t>operational conditions)</a:t>
            </a:r>
            <a:endParaRPr lang="en-US" sz="3300" b="1" spc="-1" dirty="0">
              <a:solidFill>
                <a:srgbClr val="000000"/>
              </a:solidFill>
              <a:uFill>
                <a:solidFill>
                  <a:srgbClr val="FFFFFF"/>
                </a:solidFill>
              </a:uFill>
              <a:latin typeface="Arial"/>
            </a:endParaRPr>
          </a:p>
        </p:txBody>
      </p:sp>
      <p:cxnSp>
        <p:nvCxnSpPr>
          <p:cNvPr id="11" name="Straight Arrow Connector 10"/>
          <p:cNvCxnSpPr/>
          <p:nvPr/>
        </p:nvCxnSpPr>
        <p:spPr>
          <a:xfrm>
            <a:off x="2627784" y="1526252"/>
            <a:ext cx="130706" cy="932771"/>
          </a:xfrm>
          <a:prstGeom prst="straightConnector1">
            <a:avLst/>
          </a:prstGeom>
          <a:ln>
            <a:solidFill>
              <a:srgbClr val="00B050"/>
            </a:solidFill>
            <a:tailEnd type="triangle"/>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1434150" y="1301526"/>
            <a:ext cx="1512168" cy="246221"/>
          </a:xfrm>
          <a:prstGeom prst="rect">
            <a:avLst/>
          </a:prstGeom>
          <a:solidFill>
            <a:srgbClr val="00B050"/>
          </a:solidFill>
          <a:ln>
            <a:solidFill>
              <a:schemeClr val="tx1"/>
            </a:solidFill>
          </a:ln>
        </p:spPr>
        <p:txBody>
          <a:bodyPr wrap="square" rtlCol="0">
            <a:spAutoFit/>
          </a:bodyPr>
          <a:lstStyle/>
          <a:p>
            <a:pPr algn="ctr"/>
            <a:r>
              <a:rPr lang="en-US" sz="1000" b="1" dirty="0" smtClean="0">
                <a:solidFill>
                  <a:schemeClr val="bg1"/>
                </a:solidFill>
              </a:rPr>
              <a:t>COMPENSATION ON</a:t>
            </a:r>
          </a:p>
        </p:txBody>
      </p:sp>
      <p:cxnSp>
        <p:nvCxnSpPr>
          <p:cNvPr id="13" name="Straight Arrow Connector 12"/>
          <p:cNvCxnSpPr/>
          <p:nvPr/>
        </p:nvCxnSpPr>
        <p:spPr>
          <a:xfrm flipH="1" flipV="1">
            <a:off x="3491880" y="2459023"/>
            <a:ext cx="288032" cy="1480881"/>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3028151" y="3857027"/>
            <a:ext cx="1563795" cy="246221"/>
          </a:xfrm>
          <a:prstGeom prst="rect">
            <a:avLst/>
          </a:prstGeom>
          <a:solidFill>
            <a:srgbClr val="FF0000"/>
          </a:solidFill>
          <a:ln>
            <a:solidFill>
              <a:schemeClr val="tx1"/>
            </a:solidFill>
          </a:ln>
        </p:spPr>
        <p:txBody>
          <a:bodyPr wrap="square" rtlCol="0">
            <a:spAutoFit/>
          </a:bodyPr>
          <a:lstStyle/>
          <a:p>
            <a:pPr algn="ctr"/>
            <a:r>
              <a:rPr lang="en-US" sz="1000" b="1" smtClean="0">
                <a:solidFill>
                  <a:schemeClr val="bg1"/>
                </a:solidFill>
              </a:rPr>
              <a:t>COMPENSATION OFF</a:t>
            </a:r>
            <a:endParaRPr lang="en-US" sz="1000" b="1" dirty="0" smtClean="0">
              <a:solidFill>
                <a:schemeClr val="bg1"/>
              </a:solidFill>
            </a:endParaRPr>
          </a:p>
        </p:txBody>
      </p:sp>
      <p:cxnSp>
        <p:nvCxnSpPr>
          <p:cNvPr id="19" name="Straight Arrow Connector 18"/>
          <p:cNvCxnSpPr>
            <a:stCxn id="20" idx="2"/>
          </p:cNvCxnSpPr>
          <p:nvPr/>
        </p:nvCxnSpPr>
        <p:spPr>
          <a:xfrm flipH="1">
            <a:off x="4123894" y="1286087"/>
            <a:ext cx="468052" cy="778723"/>
          </a:xfrm>
          <a:prstGeom prst="straightConnector1">
            <a:avLst/>
          </a:prstGeom>
          <a:ln>
            <a:solidFill>
              <a:srgbClr val="00B050"/>
            </a:solidFill>
            <a:tailEnd type="triangle"/>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3835862" y="885977"/>
            <a:ext cx="1512168" cy="400110"/>
          </a:xfrm>
          <a:prstGeom prst="rect">
            <a:avLst/>
          </a:prstGeom>
          <a:solidFill>
            <a:srgbClr val="00B050"/>
          </a:solidFill>
          <a:ln>
            <a:solidFill>
              <a:schemeClr val="tx1"/>
            </a:solidFill>
          </a:ln>
        </p:spPr>
        <p:txBody>
          <a:bodyPr wrap="square" rtlCol="0">
            <a:spAutoFit/>
          </a:bodyPr>
          <a:lstStyle/>
          <a:p>
            <a:pPr algn="ctr"/>
            <a:r>
              <a:rPr lang="en-US" sz="1000" b="1" dirty="0">
                <a:solidFill>
                  <a:schemeClr val="bg1"/>
                </a:solidFill>
              </a:rPr>
              <a:t>Reduction of crossing angle</a:t>
            </a:r>
          </a:p>
        </p:txBody>
      </p:sp>
      <p:cxnSp>
        <p:nvCxnSpPr>
          <p:cNvPr id="21" name="Straight Arrow Connector 20"/>
          <p:cNvCxnSpPr>
            <a:stCxn id="20" idx="2"/>
          </p:cNvCxnSpPr>
          <p:nvPr/>
        </p:nvCxnSpPr>
        <p:spPr>
          <a:xfrm>
            <a:off x="4591946" y="1286087"/>
            <a:ext cx="1060174" cy="778723"/>
          </a:xfrm>
          <a:prstGeom prst="straightConnector1">
            <a:avLst/>
          </a:prstGeom>
          <a:ln>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a:stCxn id="20" idx="2"/>
          </p:cNvCxnSpPr>
          <p:nvPr/>
        </p:nvCxnSpPr>
        <p:spPr>
          <a:xfrm>
            <a:off x="4591946" y="1286087"/>
            <a:ext cx="2428326" cy="664015"/>
          </a:xfrm>
          <a:prstGeom prst="straightConnector1">
            <a:avLst/>
          </a:prstGeom>
          <a:ln>
            <a:solidFill>
              <a:srgbClr val="00B050"/>
            </a:solidFill>
            <a:tailEnd type="triangle"/>
          </a:ln>
        </p:spPr>
        <p:style>
          <a:lnRef idx="2">
            <a:schemeClr val="accent1"/>
          </a:lnRef>
          <a:fillRef idx="0">
            <a:schemeClr val="accent1"/>
          </a:fillRef>
          <a:effectRef idx="1">
            <a:schemeClr val="accent1"/>
          </a:effectRef>
          <a:fontRef idx="minor">
            <a:schemeClr val="tx1"/>
          </a:fontRef>
        </p:style>
      </p:cxnSp>
      <p:sp>
        <p:nvSpPr>
          <p:cNvPr id="28" name="TextBox 27"/>
          <p:cNvSpPr txBox="1"/>
          <p:nvPr/>
        </p:nvSpPr>
        <p:spPr>
          <a:xfrm>
            <a:off x="5940152" y="3858472"/>
            <a:ext cx="1584176" cy="400110"/>
          </a:xfrm>
          <a:prstGeom prst="rect">
            <a:avLst/>
          </a:prstGeom>
          <a:solidFill>
            <a:srgbClr val="00B050"/>
          </a:solidFill>
          <a:ln>
            <a:solidFill>
              <a:schemeClr val="tx1"/>
            </a:solidFill>
          </a:ln>
        </p:spPr>
        <p:txBody>
          <a:bodyPr wrap="square" rtlCol="0">
            <a:spAutoFit/>
          </a:bodyPr>
          <a:lstStyle/>
          <a:p>
            <a:pPr algn="ctr"/>
            <a:r>
              <a:rPr lang="en-US" sz="1000" b="1" dirty="0" smtClean="0">
                <a:solidFill>
                  <a:schemeClr val="bg1"/>
                </a:solidFill>
              </a:rPr>
              <a:t>Very good reproducibility</a:t>
            </a:r>
          </a:p>
        </p:txBody>
      </p:sp>
      <p:cxnSp>
        <p:nvCxnSpPr>
          <p:cNvPr id="29" name="Straight Arrow Connector 28"/>
          <p:cNvCxnSpPr>
            <a:stCxn id="28" idx="0"/>
          </p:cNvCxnSpPr>
          <p:nvPr/>
        </p:nvCxnSpPr>
        <p:spPr>
          <a:xfrm flipH="1" flipV="1">
            <a:off x="5218500" y="2706556"/>
            <a:ext cx="1513740" cy="1151916"/>
          </a:xfrm>
          <a:prstGeom prst="straightConnector1">
            <a:avLst/>
          </a:prstGeom>
          <a:ln>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a:stCxn id="28" idx="0"/>
          </p:cNvCxnSpPr>
          <p:nvPr/>
        </p:nvCxnSpPr>
        <p:spPr>
          <a:xfrm flipH="1" flipV="1">
            <a:off x="5940152" y="2614118"/>
            <a:ext cx="792088" cy="1244354"/>
          </a:xfrm>
          <a:prstGeom prst="straightConnector1">
            <a:avLst/>
          </a:prstGeom>
          <a:ln>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35" name="Straight Arrow Connector 34"/>
          <p:cNvCxnSpPr>
            <a:stCxn id="28" idx="0"/>
          </p:cNvCxnSpPr>
          <p:nvPr/>
        </p:nvCxnSpPr>
        <p:spPr>
          <a:xfrm flipV="1">
            <a:off x="6732240" y="2458784"/>
            <a:ext cx="749837" cy="1399688"/>
          </a:xfrm>
          <a:prstGeom prst="straightConnector1">
            <a:avLst/>
          </a:prstGeom>
          <a:ln>
            <a:solidFill>
              <a:srgbClr val="00B050"/>
            </a:solidFill>
            <a:tailEnd type="triangle"/>
          </a:ln>
        </p:spPr>
        <p:style>
          <a:lnRef idx="2">
            <a:schemeClr val="accent1"/>
          </a:lnRef>
          <a:fillRef idx="0">
            <a:schemeClr val="accent1"/>
          </a:fillRef>
          <a:effectRef idx="1">
            <a:schemeClr val="accent1"/>
          </a:effectRef>
          <a:fontRef idx="minor">
            <a:schemeClr val="tx1"/>
          </a:fontRef>
        </p:style>
      </p:cxnSp>
      <p:sp>
        <p:nvSpPr>
          <p:cNvPr id="44" name="CustomShape 3"/>
          <p:cNvSpPr/>
          <p:nvPr/>
        </p:nvSpPr>
        <p:spPr>
          <a:xfrm>
            <a:off x="2312978" y="4489336"/>
            <a:ext cx="6296422" cy="547927"/>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marL="257310" indent="-257040" algn="just">
              <a:spcBef>
                <a:spcPts val="270"/>
              </a:spcBef>
              <a:buClr>
                <a:srgbClr val="FB963C"/>
              </a:buClr>
              <a:buFont typeface="Wingdings" charset="2"/>
              <a:buChar char="§"/>
            </a:pPr>
            <a:r>
              <a:rPr lang="en-US" sz="1600" b="1" spc="-1" dirty="0">
                <a:solidFill>
                  <a:srgbClr val="00B050"/>
                </a:solidFill>
                <a:uFill>
                  <a:solidFill>
                    <a:srgbClr val="FFFFFF"/>
                  </a:solidFill>
                </a:uFill>
                <a:ea typeface="Symbol"/>
              </a:rPr>
              <a:t>C</a:t>
            </a:r>
            <a:r>
              <a:rPr lang="en-US" sz="1600" b="1" spc="-1" dirty="0" smtClean="0">
                <a:solidFill>
                  <a:srgbClr val="00B050"/>
                </a:solidFill>
                <a:uFill>
                  <a:solidFill>
                    <a:srgbClr val="FFFFFF"/>
                  </a:solidFill>
                </a:uFill>
                <a:ea typeface="Symbol"/>
              </a:rPr>
              <a:t>ompensation provides a reduction of B2 losses of ~20%.</a:t>
            </a:r>
            <a:endParaRPr lang="en-US" sz="1600" spc="-1" dirty="0">
              <a:solidFill>
                <a:srgbClr val="00B050"/>
              </a:solidFill>
              <a:uFill>
                <a:solidFill>
                  <a:srgbClr val="FFFFFF"/>
                </a:solidFill>
              </a:uFill>
              <a:latin typeface="Arial"/>
            </a:endParaRPr>
          </a:p>
        </p:txBody>
      </p:sp>
    </p:spTree>
    <p:extLst>
      <p:ext uri="{BB962C8B-B14F-4D97-AF65-F5344CB8AC3E}">
        <p14:creationId xmlns:p14="http://schemas.microsoft.com/office/powerpoint/2010/main" val="878528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9"/>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20" grpId="0" animBg="1"/>
      <p:bldP spid="28" grpId="0" animBg="1"/>
      <p:bldP spid="4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60117" y="3904441"/>
            <a:ext cx="7837726" cy="584775"/>
          </a:xfrm>
          <a:prstGeom prst="rect">
            <a:avLst/>
          </a:prstGeom>
        </p:spPr>
        <p:txBody>
          <a:bodyPr wrap="square">
            <a:spAutoFit/>
          </a:bodyPr>
          <a:lstStyle/>
          <a:p>
            <a:pPr marL="214583" indent="-214313">
              <a:spcBef>
                <a:spcPts val="211"/>
              </a:spcBef>
              <a:buClr>
                <a:srgbClr val="FB963C"/>
              </a:buClr>
              <a:buFont typeface="Wingdings" charset="2"/>
              <a:buChar char="§"/>
            </a:pPr>
            <a:r>
              <a:rPr lang="en-US" sz="1600" b="1" spc="-1" dirty="0">
                <a:solidFill>
                  <a:srgbClr val="5A5A5A"/>
                </a:solidFill>
                <a:uFill>
                  <a:solidFill>
                    <a:srgbClr val="FFFFFF"/>
                  </a:solidFill>
                </a:uFill>
              </a:rPr>
              <a:t>Since 2018 four </a:t>
            </a:r>
            <a:r>
              <a:rPr lang="en-US" sz="1600" b="1" spc="-1" dirty="0" smtClean="0">
                <a:solidFill>
                  <a:srgbClr val="5A5A5A"/>
                </a:solidFill>
                <a:uFill>
                  <a:solidFill>
                    <a:srgbClr val="FFFFFF"/>
                  </a:solidFill>
                </a:uFill>
              </a:rPr>
              <a:t>wire demonstrators are </a:t>
            </a:r>
            <a:r>
              <a:rPr lang="en-US" sz="1600" b="1" spc="-1" dirty="0">
                <a:solidFill>
                  <a:srgbClr val="5A5A5A"/>
                </a:solidFill>
                <a:uFill>
                  <a:solidFill>
                    <a:srgbClr val="FFFFFF"/>
                  </a:solidFill>
                </a:uFill>
              </a:rPr>
              <a:t>installed in LHC (B2, IR1+IR5)</a:t>
            </a:r>
            <a:r>
              <a:rPr lang="en-US" sz="1600" spc="-1" dirty="0">
                <a:solidFill>
                  <a:srgbClr val="5A5A5A"/>
                </a:solidFill>
                <a:uFill>
                  <a:solidFill>
                    <a:srgbClr val="FFFFFF"/>
                  </a:solidFill>
                </a:uFill>
              </a:rPr>
              <a:t> with the aim to explore </a:t>
            </a:r>
            <a:r>
              <a:rPr lang="en-US" sz="1600" spc="-1" dirty="0" smtClean="0">
                <a:solidFill>
                  <a:srgbClr val="5A5A5A"/>
                </a:solidFill>
                <a:uFill>
                  <a:solidFill>
                    <a:srgbClr val="FFFFFF"/>
                  </a:solidFill>
                </a:uFill>
              </a:rPr>
              <a:t>the potential of the wires in</a:t>
            </a:r>
          </a:p>
        </p:txBody>
      </p:sp>
      <p:sp>
        <p:nvSpPr>
          <p:cNvPr id="268" name="TextShape 1"/>
          <p:cNvSpPr txBox="1"/>
          <p:nvPr/>
        </p:nvSpPr>
        <p:spPr>
          <a:xfrm>
            <a:off x="1432060" y="119311"/>
            <a:ext cx="6279880" cy="539730"/>
          </a:xfrm>
          <a:prstGeom prst="rect">
            <a:avLst/>
          </a:prstGeom>
          <a:noFill/>
          <a:ln>
            <a:noFill/>
          </a:ln>
        </p:spPr>
        <p:txBody>
          <a:bodyPr lIns="0" tIns="0" rIns="0" bIns="0" anchor="ctr" anchorCtr="1"/>
          <a:lstStyle/>
          <a:p>
            <a:pPr>
              <a:lnSpc>
                <a:spcPct val="100000"/>
              </a:lnSpc>
            </a:pPr>
            <a:r>
              <a:rPr lang="en-US" sz="2800" b="1" spc="-1" dirty="0" smtClean="0">
                <a:solidFill>
                  <a:srgbClr val="0093BE"/>
                </a:solidFill>
                <a:uFill>
                  <a:solidFill>
                    <a:srgbClr val="FFFFFF"/>
                  </a:solidFill>
                </a:uFill>
              </a:rPr>
              <a:t>The LHC wire demonstrators</a:t>
            </a:r>
            <a:endParaRPr lang="en-US" sz="2800" spc="-1" dirty="0">
              <a:solidFill>
                <a:srgbClr val="000000"/>
              </a:solidFill>
              <a:uFill>
                <a:solidFill>
                  <a:srgbClr val="FFFFFF"/>
                </a:solidFill>
              </a:uFill>
              <a:latin typeface="Arial"/>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pPr/>
              <a:t>3</a:t>
            </a:fld>
            <a:endParaRPr lang="fr-FR"/>
          </a:p>
        </p:txBody>
      </p:sp>
      <p:pic>
        <p:nvPicPr>
          <p:cNvPr id="6" name="Picture 5">
            <a:hlinkClick r:id="rId3"/>
          </p:cNvPr>
          <p:cNvPicPr>
            <a:picLocks noChangeAspect="1"/>
          </p:cNvPicPr>
          <p:nvPr/>
        </p:nvPicPr>
        <p:blipFill>
          <a:blip r:embed="rId4">
            <a:clrChange>
              <a:clrFrom>
                <a:srgbClr val="FFFFFF"/>
              </a:clrFrom>
              <a:clrTo>
                <a:srgbClr val="FFFFFF">
                  <a:alpha val="0"/>
                </a:srgbClr>
              </a:clrTo>
            </a:clrChange>
          </a:blip>
          <a:stretch>
            <a:fillRect/>
          </a:stretch>
        </p:blipFill>
        <p:spPr>
          <a:xfrm>
            <a:off x="5292080" y="4112986"/>
            <a:ext cx="976612" cy="434049"/>
          </a:xfrm>
          <a:prstGeom prst="rect">
            <a:avLst/>
          </a:prstGeom>
        </p:spPr>
      </p:pic>
      <p:pic>
        <p:nvPicPr>
          <p:cNvPr id="8" name="Picture 7"/>
          <p:cNvPicPr>
            <a:picLocks noChangeAspect="1"/>
          </p:cNvPicPr>
          <p:nvPr/>
        </p:nvPicPr>
        <p:blipFill>
          <a:blip r:embed="rId5"/>
          <a:stretch>
            <a:fillRect/>
          </a:stretch>
        </p:blipFill>
        <p:spPr>
          <a:xfrm>
            <a:off x="539552" y="639754"/>
            <a:ext cx="3168863" cy="3192050"/>
          </a:xfrm>
          <a:prstGeom prst="rect">
            <a:avLst/>
          </a:prstGeom>
        </p:spPr>
      </p:pic>
      <p:sp>
        <p:nvSpPr>
          <p:cNvPr id="13" name="CustomShape 4"/>
          <p:cNvSpPr/>
          <p:nvPr/>
        </p:nvSpPr>
        <p:spPr>
          <a:xfrm>
            <a:off x="759600" y="3648414"/>
            <a:ext cx="2827487" cy="248367"/>
          </a:xfrm>
          <a:prstGeom prst="rect">
            <a:avLst/>
          </a:prstGeom>
          <a:solidFill>
            <a:srgbClr val="0074A4"/>
          </a:solidFill>
          <a:ln w="28575">
            <a:solidFill>
              <a:srgbClr val="5EB5D2"/>
            </a:solidFill>
          </a:ln>
        </p:spPr>
        <p:style>
          <a:lnRef idx="0">
            <a:scrgbClr r="0" g="0" b="0"/>
          </a:lnRef>
          <a:fillRef idx="0">
            <a:scrgbClr r="0" g="0" b="0"/>
          </a:fillRef>
          <a:effectRef idx="0">
            <a:scrgbClr r="0" g="0" b="0"/>
          </a:effectRef>
          <a:fontRef idx="minor"/>
        </p:style>
        <p:txBody>
          <a:bodyPr lIns="67500" tIns="33750" rIns="67500" bIns="33750"/>
          <a:lstStyle/>
          <a:p>
            <a:pPr algn="ctr"/>
            <a:r>
              <a:rPr lang="en-US" sz="1050" b="1" spc="-1" dirty="0" smtClean="0">
                <a:solidFill>
                  <a:srgbClr val="FFFFFF"/>
                </a:solidFill>
                <a:uFill>
                  <a:solidFill>
                    <a:srgbClr val="FFFFFF"/>
                  </a:solidFill>
                </a:uFill>
                <a:latin typeface="Arial"/>
              </a:rPr>
              <a:t>Layout of the </a:t>
            </a:r>
            <a:r>
              <a:rPr lang="en-US" sz="1050" b="1" spc="-1" smtClean="0">
                <a:solidFill>
                  <a:srgbClr val="FFFFFF"/>
                </a:solidFill>
                <a:uFill>
                  <a:solidFill>
                    <a:srgbClr val="FFFFFF"/>
                  </a:solidFill>
                </a:uFill>
                <a:latin typeface="Arial"/>
              </a:rPr>
              <a:t>wire installation, not to scale</a:t>
            </a:r>
            <a:endParaRPr lang="en-US" sz="1050" b="1" spc="-1" dirty="0">
              <a:solidFill>
                <a:schemeClr val="bg1"/>
              </a:solidFill>
              <a:uFill>
                <a:solidFill>
                  <a:srgbClr val="FFFFFF"/>
                </a:solidFill>
              </a:uFill>
              <a:latin typeface="Arial"/>
            </a:endParaRPr>
          </a:p>
        </p:txBody>
      </p:sp>
      <p:cxnSp>
        <p:nvCxnSpPr>
          <p:cNvPr id="15" name="Straight Connector 14"/>
          <p:cNvCxnSpPr>
            <a:stCxn id="18" idx="0"/>
            <a:endCxn id="20" idx="1"/>
          </p:cNvCxnSpPr>
          <p:nvPr/>
        </p:nvCxnSpPr>
        <p:spPr>
          <a:xfrm flipV="1">
            <a:off x="5916408" y="1848912"/>
            <a:ext cx="599808" cy="21136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pic>
        <p:nvPicPr>
          <p:cNvPr id="16" name="Picture 6" descr="\\cern.ch\dfs\Users\l\lgentini\Desktop\4.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7200" t="12282" r="31997" b="5253"/>
          <a:stretch/>
        </p:blipFill>
        <p:spPr bwMode="auto">
          <a:xfrm flipH="1">
            <a:off x="6516215" y="880223"/>
            <a:ext cx="1978998" cy="2278836"/>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descr="\\cern.ch\dfs\Users\l\lgentini\Desktop\CATIA V5 R23 64 -  CERN   Small Assembly - Luca R23 - Small Assembly - 2014.5.22_17.47.43  started 12112014 at 120811 AM on PCCA80.jpg"/>
          <p:cNvPicPr preferRelativeResize="0">
            <a:picLocks noChangeArrowheads="1"/>
          </p:cNvPicPr>
          <p:nvPr/>
        </p:nvPicPr>
        <p:blipFill rotWithShape="1">
          <a:blip r:embed="rId7" cstate="print">
            <a:extLst>
              <a:ext uri="{28A0092B-C50C-407E-A947-70E740481C1C}">
                <a14:useLocalDpi xmlns:a14="http://schemas.microsoft.com/office/drawing/2010/main"/>
              </a:ext>
            </a:extLst>
          </a:blip>
          <a:srcRect/>
          <a:stretch/>
        </p:blipFill>
        <p:spPr bwMode="auto">
          <a:xfrm rot="5400000">
            <a:off x="4184260" y="1316068"/>
            <a:ext cx="1975872" cy="1488424"/>
          </a:xfrm>
          <a:prstGeom prst="rect">
            <a:avLst/>
          </a:prstGeom>
          <a:solidFill>
            <a:schemeClr val="bg1"/>
          </a:solidFill>
          <a:ln w="28575">
            <a:solidFill>
              <a:srgbClr val="FF0000"/>
            </a:solidFill>
          </a:ln>
          <a:extLst>
            <a:ext uri="{909E8E84-426E-40dd-AFC4-6F175D3DCCD1}">
              <a14:hiddenFill xmlns:a14="http://schemas.microsoft.com/office/drawing/2010/main" xmlns="">
                <a:solidFill>
                  <a:srgbClr val="FFFFFF"/>
                </a:solidFill>
              </a14:hiddenFill>
            </a:ext>
          </a:extLst>
        </p:spPr>
      </p:pic>
      <p:sp>
        <p:nvSpPr>
          <p:cNvPr id="20" name="TextBox 19"/>
          <p:cNvSpPr txBox="1"/>
          <p:nvPr/>
        </p:nvSpPr>
        <p:spPr>
          <a:xfrm>
            <a:off x="6516216" y="1779662"/>
            <a:ext cx="88099" cy="138499"/>
          </a:xfrm>
          <a:prstGeom prst="rect">
            <a:avLst/>
          </a:prstGeom>
          <a:noFill/>
          <a:ln w="19050">
            <a:solidFill>
              <a:srgbClr val="FF0000"/>
            </a:solidFill>
          </a:ln>
        </p:spPr>
        <p:txBody>
          <a:bodyPr wrap="square" rtlCol="0">
            <a:spAutoFit/>
          </a:bodyPr>
          <a:lstStyle/>
          <a:p>
            <a:endParaRPr lang="en-US" sz="300" dirty="0"/>
          </a:p>
        </p:txBody>
      </p:sp>
      <p:sp>
        <p:nvSpPr>
          <p:cNvPr id="21" name="TextBox 20"/>
          <p:cNvSpPr txBox="1"/>
          <p:nvPr/>
        </p:nvSpPr>
        <p:spPr>
          <a:xfrm>
            <a:off x="4370754" y="2067694"/>
            <a:ext cx="721672" cy="338554"/>
          </a:xfrm>
          <a:prstGeom prst="rect">
            <a:avLst/>
          </a:prstGeom>
          <a:noFill/>
        </p:spPr>
        <p:txBody>
          <a:bodyPr wrap="none" rtlCol="0">
            <a:spAutoFit/>
          </a:bodyPr>
          <a:lstStyle/>
          <a:p>
            <a:r>
              <a:rPr lang="en-US" sz="1600" b="1" dirty="0">
                <a:solidFill>
                  <a:srgbClr val="FF0000"/>
                </a:solidFill>
              </a:rPr>
              <a:t>3 mm</a:t>
            </a:r>
          </a:p>
        </p:txBody>
      </p:sp>
      <p:cxnSp>
        <p:nvCxnSpPr>
          <p:cNvPr id="22" name="Straight Arrow Connector 21"/>
          <p:cNvCxnSpPr/>
          <p:nvPr/>
        </p:nvCxnSpPr>
        <p:spPr>
          <a:xfrm>
            <a:off x="4541618" y="2081850"/>
            <a:ext cx="379945" cy="0"/>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4785618" y="1855698"/>
            <a:ext cx="180732" cy="214833"/>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4390533" y="1585124"/>
            <a:ext cx="1062060" cy="338554"/>
          </a:xfrm>
          <a:prstGeom prst="rect">
            <a:avLst/>
          </a:prstGeom>
          <a:noFill/>
        </p:spPr>
        <p:txBody>
          <a:bodyPr wrap="square" rtlCol="0">
            <a:spAutoFit/>
          </a:bodyPr>
          <a:lstStyle/>
          <a:p>
            <a:r>
              <a:rPr lang="en-US" sz="1600" b="1" dirty="0">
                <a:solidFill>
                  <a:srgbClr val="FF0000"/>
                </a:solidFill>
              </a:rPr>
              <a:t>2.48 mm</a:t>
            </a:r>
          </a:p>
        </p:txBody>
      </p:sp>
      <p:sp>
        <p:nvSpPr>
          <p:cNvPr id="25" name="CustomShape 4"/>
          <p:cNvSpPr/>
          <p:nvPr/>
        </p:nvSpPr>
        <p:spPr>
          <a:xfrm>
            <a:off x="4802155" y="3556254"/>
            <a:ext cx="3096620" cy="247229"/>
          </a:xfrm>
          <a:prstGeom prst="rect">
            <a:avLst/>
          </a:prstGeom>
          <a:solidFill>
            <a:srgbClr val="0074A4"/>
          </a:solidFill>
          <a:ln w="28575">
            <a:solidFill>
              <a:srgbClr val="5EB5D2"/>
            </a:solidFill>
          </a:ln>
        </p:spPr>
        <p:style>
          <a:lnRef idx="0">
            <a:scrgbClr r="0" g="0" b="0"/>
          </a:lnRef>
          <a:fillRef idx="0">
            <a:scrgbClr r="0" g="0" b="0"/>
          </a:fillRef>
          <a:effectRef idx="0">
            <a:scrgbClr r="0" g="0" b="0"/>
          </a:effectRef>
          <a:fontRef idx="minor"/>
        </p:style>
        <p:txBody>
          <a:bodyPr lIns="67500" tIns="33750" rIns="67500" bIns="33750"/>
          <a:lstStyle/>
          <a:p>
            <a:pPr algn="ctr"/>
            <a:r>
              <a:rPr lang="en-US" sz="1050" b="1" spc="-1" dirty="0" smtClean="0">
                <a:solidFill>
                  <a:srgbClr val="FFFFFF"/>
                </a:solidFill>
                <a:uFill>
                  <a:solidFill>
                    <a:srgbClr val="FFFFFF"/>
                  </a:solidFill>
                </a:uFill>
                <a:latin typeface="Arial"/>
              </a:rPr>
              <a:t>Front view</a:t>
            </a:r>
            <a:endParaRPr lang="en-US" sz="1050" b="1" spc="-1" dirty="0">
              <a:solidFill>
                <a:srgbClr val="FFFFFF"/>
              </a:solidFill>
              <a:uFill>
                <a:solidFill>
                  <a:srgbClr val="FFFFFF"/>
                </a:solidFill>
              </a:uFill>
              <a:latin typeface="Arial"/>
            </a:endParaRPr>
          </a:p>
        </p:txBody>
      </p:sp>
      <p:sp>
        <p:nvSpPr>
          <p:cNvPr id="26" name="TextBox 25"/>
          <p:cNvSpPr txBox="1"/>
          <p:nvPr/>
        </p:nvSpPr>
        <p:spPr>
          <a:xfrm>
            <a:off x="5515140" y="3108032"/>
            <a:ext cx="1670650" cy="276999"/>
          </a:xfrm>
          <a:prstGeom prst="rect">
            <a:avLst/>
          </a:prstGeom>
          <a:solidFill>
            <a:schemeClr val="bg1"/>
          </a:solidFill>
        </p:spPr>
        <p:txBody>
          <a:bodyPr wrap="none" rtlCol="0">
            <a:spAutoFit/>
          </a:bodyPr>
          <a:lstStyle/>
          <a:p>
            <a:r>
              <a:rPr lang="en-US" sz="1200" dirty="0" smtClean="0"/>
              <a:t>Courtesy of L. </a:t>
            </a:r>
            <a:r>
              <a:rPr lang="en-US" sz="1200" dirty="0" err="1" smtClean="0"/>
              <a:t>Gentini</a:t>
            </a:r>
            <a:endParaRPr lang="en-US" sz="1200" dirty="0"/>
          </a:p>
        </p:txBody>
      </p:sp>
    </p:spTree>
    <p:extLst>
      <p:ext uri="{BB962C8B-B14F-4D97-AF65-F5344CB8AC3E}">
        <p14:creationId xmlns:p14="http://schemas.microsoft.com/office/powerpoint/2010/main" val="2651017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 name="CustomShape 3"/>
          <p:cNvSpPr/>
          <p:nvPr/>
        </p:nvSpPr>
        <p:spPr>
          <a:xfrm>
            <a:off x="3113730" y="1113480"/>
            <a:ext cx="34020" cy="276750"/>
          </a:xfrm>
          <a:prstGeom prst="rect">
            <a:avLst/>
          </a:prstGeom>
          <a:noFill/>
          <a:ln>
            <a:noFill/>
          </a:ln>
        </p:spPr>
        <p:style>
          <a:lnRef idx="0">
            <a:scrgbClr r="0" g="0" b="0"/>
          </a:lnRef>
          <a:fillRef idx="0">
            <a:scrgbClr r="0" g="0" b="0"/>
          </a:fillRef>
          <a:effectRef idx="0">
            <a:scrgbClr r="0" g="0" b="0"/>
          </a:effectRef>
          <a:fontRef idx="minor"/>
        </p:style>
      </p:sp>
      <p:sp>
        <p:nvSpPr>
          <p:cNvPr id="27" name="CustomShape 2"/>
          <p:cNvSpPr/>
          <p:nvPr/>
        </p:nvSpPr>
        <p:spPr>
          <a:xfrm>
            <a:off x="1536988" y="34806"/>
            <a:ext cx="6070025" cy="539730"/>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lstStyle/>
          <a:p>
            <a:pPr algn="ctr">
              <a:lnSpc>
                <a:spcPct val="100000"/>
              </a:lnSpc>
            </a:pPr>
            <a:r>
              <a:rPr lang="en-US" sz="2800" b="1" spc="-1" dirty="0" smtClean="0">
                <a:solidFill>
                  <a:srgbClr val="0093BE"/>
                </a:solidFill>
                <a:uFill>
                  <a:solidFill>
                    <a:srgbClr val="FFFFFF"/>
                  </a:solidFill>
                </a:uFill>
                <a:latin typeface="Arial"/>
              </a:rPr>
              <a:t>Longitudinal position of the wires</a:t>
            </a:r>
            <a:endParaRPr lang="en-US" sz="2800" spc="-1" baseline="-25000" dirty="0">
              <a:solidFill>
                <a:srgbClr val="000000"/>
              </a:solidFill>
              <a:uFill>
                <a:solidFill>
                  <a:srgbClr val="FFFFFF"/>
                </a:solidFill>
              </a:uFill>
              <a:latin typeface="Symbol" charset="2"/>
              <a:ea typeface="Symbol" charset="2"/>
              <a:cs typeface="Symbol" charset="2"/>
            </a:endParaRPr>
          </a:p>
        </p:txBody>
      </p:sp>
      <p:sp>
        <p:nvSpPr>
          <p:cNvPr id="3" name="Slide Number Placeholder 2"/>
          <p:cNvSpPr>
            <a:spLocks noGrp="1"/>
          </p:cNvSpPr>
          <p:nvPr>
            <p:ph type="sldNum" sz="quarter" idx="12"/>
          </p:nvPr>
        </p:nvSpPr>
        <p:spPr/>
        <p:txBody>
          <a:bodyPr/>
          <a:lstStyle/>
          <a:p>
            <a:fld id="{BFDCA1C4-9514-7B4F-976F-D92F7E296653}" type="slidenum">
              <a:rPr lang="fr-FR" smtClean="0"/>
              <a:pPr/>
              <a:t>4</a:t>
            </a:fld>
            <a:endParaRPr lang="fr-FR"/>
          </a:p>
        </p:txBody>
      </p:sp>
      <p:sp>
        <p:nvSpPr>
          <p:cNvPr id="24" name="Rectangle 23"/>
          <p:cNvSpPr/>
          <p:nvPr/>
        </p:nvSpPr>
        <p:spPr>
          <a:xfrm>
            <a:off x="509882" y="654836"/>
            <a:ext cx="4638182" cy="1102866"/>
          </a:xfrm>
          <a:prstGeom prst="rect">
            <a:avLst/>
          </a:prstGeom>
        </p:spPr>
        <p:txBody>
          <a:bodyPr wrap="square">
            <a:spAutoFit/>
          </a:bodyPr>
          <a:lstStyle/>
          <a:p>
            <a:pPr marL="214583" indent="-214313">
              <a:spcBef>
                <a:spcPts val="211"/>
              </a:spcBef>
              <a:buClr>
                <a:srgbClr val="FB963C"/>
              </a:buClr>
              <a:buFont typeface="Wingdings" charset="2"/>
              <a:buChar char="§"/>
            </a:pPr>
            <a:r>
              <a:rPr lang="en-US" sz="1600" spc="-1" dirty="0" smtClean="0">
                <a:solidFill>
                  <a:srgbClr val="5A5A5A"/>
                </a:solidFill>
                <a:uFill>
                  <a:solidFill>
                    <a:srgbClr val="FFFFFF"/>
                  </a:solidFill>
                </a:uFill>
              </a:rPr>
              <a:t>The longitudinal position of the wires was driven by the present position of the collimators and the integration constraints.</a:t>
            </a:r>
          </a:p>
          <a:p>
            <a:pPr marL="214583" indent="-214313">
              <a:spcBef>
                <a:spcPts val="211"/>
              </a:spcBef>
              <a:buClr>
                <a:srgbClr val="FB963C"/>
              </a:buClr>
              <a:buFont typeface="Wingdings" charset="2"/>
              <a:buChar char="§"/>
            </a:pPr>
            <a:r>
              <a:rPr lang="en-US" sz="1600" spc="-1" dirty="0" smtClean="0">
                <a:solidFill>
                  <a:srgbClr val="5A5A5A"/>
                </a:solidFill>
                <a:uFill>
                  <a:solidFill>
                    <a:srgbClr val="FFFFFF"/>
                  </a:solidFill>
                </a:uFill>
              </a:rPr>
              <a:t>Symmetric position in the IR5.</a:t>
            </a:r>
            <a:endParaRPr lang="en-US" sz="1600" spc="-1" dirty="0">
              <a:solidFill>
                <a:srgbClr val="5A5A5A"/>
              </a:solidFill>
              <a:uFill>
                <a:solidFill>
                  <a:srgbClr val="FFFFFF"/>
                </a:solidFill>
              </a:uFill>
            </a:endParaRPr>
          </a:p>
        </p:txBody>
      </p:sp>
      <p:pic>
        <p:nvPicPr>
          <p:cNvPr id="18" name="Picture 17"/>
          <p:cNvPicPr>
            <a:picLocks noChangeAspect="1"/>
          </p:cNvPicPr>
          <p:nvPr/>
        </p:nvPicPr>
        <p:blipFill>
          <a:blip r:embed="rId3"/>
          <a:stretch>
            <a:fillRect/>
          </a:stretch>
        </p:blipFill>
        <p:spPr>
          <a:xfrm>
            <a:off x="4890511" y="765013"/>
            <a:ext cx="3796289" cy="1149288"/>
          </a:xfrm>
          <a:prstGeom prst="rect">
            <a:avLst/>
          </a:prstGeom>
        </p:spPr>
      </p:pic>
      <p:graphicFrame>
        <p:nvGraphicFramePr>
          <p:cNvPr id="23" name="Table 22"/>
          <p:cNvGraphicFramePr>
            <a:graphicFrameLocks noGrp="1"/>
          </p:cNvGraphicFramePr>
          <p:nvPr>
            <p:extLst>
              <p:ext uri="{D42A27DB-BD31-4B8C-83A1-F6EECF244321}">
                <p14:modId xmlns:p14="http://schemas.microsoft.com/office/powerpoint/2010/main" val="1489703530"/>
              </p:ext>
            </p:extLst>
          </p:nvPr>
        </p:nvGraphicFramePr>
        <p:xfrm>
          <a:off x="4752250" y="603642"/>
          <a:ext cx="4227901" cy="1320777"/>
        </p:xfrm>
        <a:graphic>
          <a:graphicData uri="http://schemas.openxmlformats.org/drawingml/2006/table">
            <a:tbl>
              <a:tblPr firstRow="1" bandRow="1">
                <a:tableStyleId>{5C22544A-7EE6-4342-B048-85BDC9FD1C3A}</a:tableStyleId>
              </a:tblPr>
              <a:tblGrid>
                <a:gridCol w="2333511"/>
                <a:gridCol w="1894390"/>
              </a:tblGrid>
              <a:tr h="434545">
                <a:tc>
                  <a:txBody>
                    <a:bodyPr/>
                    <a:lstStyle/>
                    <a:p>
                      <a:pPr algn="ctr"/>
                      <a:r>
                        <a:rPr lang="en-US" sz="1100" dirty="0" smtClean="0"/>
                        <a:t>Wire</a:t>
                      </a:r>
                      <a:r>
                        <a:rPr lang="en-US" sz="1100" baseline="0" dirty="0" smtClean="0"/>
                        <a:t> </a:t>
                      </a:r>
                      <a:r>
                        <a:rPr lang="en-US" sz="1100" dirty="0" smtClean="0"/>
                        <a:t>demonstrator</a:t>
                      </a:r>
                      <a:endParaRPr lang="en-US" sz="1100" dirty="0"/>
                    </a:p>
                  </a:txBody>
                  <a:tcPr marL="53918" marR="53918" marT="26959" marB="26959">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1" kern="1200" baseline="0" dirty="0" smtClean="0">
                          <a:solidFill>
                            <a:schemeClr val="lt1"/>
                          </a:solidFill>
                          <a:latin typeface="+mn-lt"/>
                          <a:ea typeface="+mn-ea"/>
                          <a:cs typeface="+mn-cs"/>
                        </a:rPr>
                        <a:t>s from the </a:t>
                      </a:r>
                    </a:p>
                    <a:p>
                      <a:pPr marL="0" marR="0" indent="0" algn="ctr" defTabSz="457200" rtl="0" eaLnBrk="1" fontAlgn="auto" latinLnBrk="0" hangingPunct="1">
                        <a:lnSpc>
                          <a:spcPct val="100000"/>
                        </a:lnSpc>
                        <a:spcBef>
                          <a:spcPts val="0"/>
                        </a:spcBef>
                        <a:spcAft>
                          <a:spcPts val="0"/>
                        </a:spcAft>
                        <a:buClrTx/>
                        <a:buSzTx/>
                        <a:buFontTx/>
                        <a:buNone/>
                        <a:tabLst/>
                        <a:defRPr/>
                      </a:pPr>
                      <a:r>
                        <a:rPr lang="en-US" sz="1100" b="1" kern="1200" baseline="0" dirty="0" smtClean="0">
                          <a:solidFill>
                            <a:schemeClr val="lt1"/>
                          </a:solidFill>
                          <a:latin typeface="+mn-lt"/>
                          <a:ea typeface="+mn-ea"/>
                          <a:cs typeface="+mn-cs"/>
                        </a:rPr>
                        <a:t>Interaction Point [m]</a:t>
                      </a:r>
                    </a:p>
                  </a:txBody>
                  <a:tcPr marL="53918" marR="53918" marT="26959" marB="26959">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r>
              <a:tr h="220809">
                <a:tc>
                  <a:txBody>
                    <a:bodyPr/>
                    <a:lstStyle/>
                    <a:p>
                      <a:pPr algn="l"/>
                      <a:r>
                        <a:rPr lang="en-US" sz="1100" b="1" dirty="0" smtClean="0"/>
                        <a:t>L1</a:t>
                      </a:r>
                      <a:r>
                        <a:rPr lang="en-US" sz="1100" b="0" dirty="0" smtClean="0"/>
                        <a:t>, collimator not-used in operation</a:t>
                      </a:r>
                      <a:endParaRPr lang="en-US" sz="1100" b="0" dirty="0"/>
                    </a:p>
                  </a:txBody>
                  <a:tcPr marL="53918" marR="53918" marT="26959" marB="26959"/>
                </a:tc>
                <a:tc>
                  <a:txBody>
                    <a:bodyPr/>
                    <a:lstStyle/>
                    <a:p>
                      <a:pPr algn="ctr"/>
                      <a:r>
                        <a:rPr lang="en-US" sz="1100" b="1" dirty="0" smtClean="0"/>
                        <a:t>-176.17</a:t>
                      </a:r>
                      <a:endParaRPr lang="en-US" sz="1100" b="1" dirty="0">
                        <a:solidFill>
                          <a:srgbClr val="FF0000"/>
                        </a:solidFill>
                      </a:endParaRPr>
                    </a:p>
                  </a:txBody>
                  <a:tcPr marL="53918" marR="53918" marT="26959" marB="26959">
                    <a:lnT w="38100" cap="flat" cmpd="sng" algn="ctr">
                      <a:solidFill>
                        <a:schemeClr val="bg1"/>
                      </a:solidFill>
                      <a:prstDash val="solid"/>
                      <a:round/>
                      <a:headEnd type="none" w="med" len="med"/>
                      <a:tailEnd type="none" w="med" len="med"/>
                    </a:lnT>
                  </a:tcPr>
                </a:tc>
              </a:tr>
              <a:tr h="220809">
                <a:tc>
                  <a:txBody>
                    <a:bodyPr/>
                    <a:lstStyle/>
                    <a:p>
                      <a:pPr algn="l"/>
                      <a:r>
                        <a:rPr lang="en-US" sz="1100" b="1" dirty="0" smtClean="0"/>
                        <a:t>R1</a:t>
                      </a:r>
                      <a:r>
                        <a:rPr lang="en-US" sz="1100" b="0" dirty="0" smtClean="0"/>
                        <a:t>, tertiary</a:t>
                      </a:r>
                      <a:r>
                        <a:rPr lang="en-US" sz="1100" b="0" baseline="0" dirty="0" smtClean="0"/>
                        <a:t> collimator</a:t>
                      </a:r>
                      <a:endParaRPr lang="en-US" sz="1100" b="0" dirty="0"/>
                    </a:p>
                  </a:txBody>
                  <a:tcPr marL="53918" marR="53918" marT="26959" marB="26959"/>
                </a:tc>
                <a:tc>
                  <a:txBody>
                    <a:bodyPr/>
                    <a:lstStyle/>
                    <a:p>
                      <a:pPr algn="ctr"/>
                      <a:r>
                        <a:rPr lang="en-US" sz="1100" b="1" dirty="0" smtClean="0"/>
                        <a:t>145.94</a:t>
                      </a:r>
                      <a:endParaRPr lang="en-US" sz="1100" b="1" dirty="0">
                        <a:solidFill>
                          <a:srgbClr val="FF0000"/>
                        </a:solidFill>
                      </a:endParaRPr>
                    </a:p>
                  </a:txBody>
                  <a:tcPr marL="53918" marR="53918" marT="26959" marB="26959"/>
                </a:tc>
              </a:tr>
              <a:tr h="220809">
                <a:tc>
                  <a:txBody>
                    <a:bodyPr/>
                    <a:lstStyle/>
                    <a:p>
                      <a:pPr algn="l"/>
                      <a:r>
                        <a:rPr lang="en-US" sz="1100" b="1" dirty="0" smtClean="0"/>
                        <a:t>L5</a:t>
                      </a:r>
                      <a:r>
                        <a:rPr lang="en-US" sz="1100" b="0" dirty="0" smtClean="0"/>
                        <a:t>, IP debris</a:t>
                      </a:r>
                      <a:r>
                        <a:rPr lang="en-US" sz="1100" b="0" baseline="0" dirty="0" smtClean="0"/>
                        <a:t> collimator</a:t>
                      </a:r>
                      <a:endParaRPr lang="en-US" sz="1100" b="0" dirty="0"/>
                    </a:p>
                  </a:txBody>
                  <a:tcPr marL="53918" marR="53918" marT="26959" marB="26959"/>
                </a:tc>
                <a:tc>
                  <a:txBody>
                    <a:bodyPr/>
                    <a:lstStyle/>
                    <a:p>
                      <a:pPr algn="ctr"/>
                      <a:r>
                        <a:rPr lang="en-US" sz="1100" b="1" dirty="0" smtClean="0">
                          <a:solidFill>
                            <a:schemeClr val="dk1"/>
                          </a:solidFill>
                        </a:rPr>
                        <a:t>-150,03</a:t>
                      </a:r>
                      <a:endParaRPr lang="en-US" sz="1100" b="1" dirty="0">
                        <a:solidFill>
                          <a:srgbClr val="FF0000"/>
                        </a:solidFill>
                      </a:endParaRPr>
                    </a:p>
                  </a:txBody>
                  <a:tcPr marL="53918" marR="53918" marT="26959" marB="26959"/>
                </a:tc>
              </a:tr>
              <a:tr h="220809">
                <a:tc>
                  <a:txBody>
                    <a:bodyPr/>
                    <a:lstStyle/>
                    <a:p>
                      <a:pPr algn="l"/>
                      <a:r>
                        <a:rPr lang="en-US" sz="1100" b="1" dirty="0" smtClean="0"/>
                        <a:t>R5</a:t>
                      </a:r>
                      <a:r>
                        <a:rPr lang="en-US" sz="1100" b="0" dirty="0" smtClean="0"/>
                        <a:t>, tertiary collimator</a:t>
                      </a:r>
                      <a:endParaRPr lang="en-US" sz="1100" b="0" dirty="0"/>
                    </a:p>
                  </a:txBody>
                  <a:tcPr marL="53918" marR="53918" marT="26959" marB="26959"/>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1" dirty="0" smtClean="0"/>
                        <a:t>147.94</a:t>
                      </a:r>
                      <a:endParaRPr lang="en-US" sz="1100" b="1" dirty="0" smtClean="0">
                        <a:solidFill>
                          <a:srgbClr val="FF0000"/>
                        </a:solidFill>
                      </a:endParaRPr>
                    </a:p>
                  </a:txBody>
                  <a:tcPr marL="53918" marR="53918" marT="26959" marB="26959"/>
                </a:tc>
              </a:tr>
            </a:tbl>
          </a:graphicData>
        </a:graphic>
      </p:graphicFrame>
      <p:sp>
        <p:nvSpPr>
          <p:cNvPr id="7" name="AutoShape 6" descr="data:image/png;base64,iVBORw0KGgoAAAANSUhEUgAAAzwAAAIgCAYAAABAlWy6AAAABHNCSVQICAgIfAhkiAAAAAlwSFlzAAAWJQAAFiUBSVIk8AAAADl0RVh0U29mdHdhcmUAbWF0cGxvdGxpYiB2ZXJzaW9uIDIuMi4yLCBodHRwOi8vbWF0cGxvdGxpYi5vcmcvhp/UCwAAIABJREFUeJzs3Xe8FNX9//HXB1C6BUQBG4Ioxi52LKioWLAbe0esseYXawR7ikmMLYqoxK6xY+wFjahRMerXChYQARu9I9zz++PM3J277Ny7u3f2zt7d9/Px2MfutHPOnp2ynynnmHMOERERERGRStQi7QKIiIiIiIiUigIeERERERGpWAp4RERERESkYingERERERGRiqWAR0REREREKpYCHhERERERqVgKeEREREREpGIp4BERERERkYqlgEdERERERCqWAh4REREREalYCnhERERERKRiKeAREREREZGKpYBHREREREQqlgIekWbCzI4ys7fNbK6ZueC1Q9rlkuSY2eDgd32piGVbRdaLNUpRvkpkZlcFdTYi7bJIurQNNR0zGxjU8+dpl0WqgwIekTyY2cjIgTD6mmNmn5jZLWa2QQnzPw64F9gGWA74IXgtLlWeUjnMbAszG2Zmx6ZdlnyYWYugvMPMbIVGpHNekMZaSZavKZjZG6UIxMzsoKBOdkoy3XJnZrsG33u/tMuSpMh6En3VmNksM3vfzP5oZqunXc5KYGbrm9lJZnarmY01s8VBfY9Ou2zSsFZpF0CkmfkFmB58NmAV4FfB6yQzO9o5968S5HtO8H4dcKFzbmkJ8pDmzQFfBJ9/yZq2BTAUeBm4uykLVaQW+PICjABmF5nOecDqwEvAtwmUqxIcBBwFLAFeT7ksTWlX4BLgDuCpmHnq24bK3QIy20lLoDOwefA6xcz2ds69mVbhcpiLr+uv0y5IAf4O7Jl2IaQ4usIjUpg3nXNdg9dqQBtgL2ACsDxwl5l1KUG+vwre71CwI7k455Y65/oErx/SLo9Ic9PMt6H7I8emLkB7fGA7HVgRuN/Mlk+1hBHOuTeCet477bIUYCnwCfBP4EzgoXSLI4XQFR6RRnDO/QI8Z2ZHAWPwB5mDgVuTysPMWuKDKfBnxURERGI55xbgg5xW+D/oawM74a92SnH2i55wNLM10yyMFEZXeESS8RaZYORXcTMFzyYca2YvmdnPwT3Ak83sQTPbKmvedc3M4W89CU2K3Ke9zL39ZrafmT1lZt8Haf8QDO8eU546D8mb2TFm9rqZTQvG75s1f0czu9TM3gvuEV9gZuPM7O9x94lH7jE/2szamdkVwTILg/Ldb2a94uosSGMVM7syuCd9lpnNC9J4IO6efDNb3szOCvKfbmaLzGyCmd1hZuvXl18DZWkZ1NvrZjYj+B5fm9ltZtYzZpkBQR18GQzvY2bPmdmPwf32Z8Ysd4KZvWP+WbGZwXoT91su88B1OA64PZhttxz3++8QSWMFMxsa1POcoM6mmNm7ZvYnM4tdt2PK1MXMzgzWwc+DNOeaf+7tOjPrmmOZe6l7O9GkrPI2+EyLBQ0R4G9nA/hPVhqxf/oidT43WNdeNrPdGsivJOtaPfl9F/52ZtbZzK4P8lsUTLvNzFbLWmZAUCdHBaOuzKqTJTnyyXt/FVmmthGIYPmzgvVnVjB+o2C+Nmb2azO7x8w+NL/PWWhmE4Nxm+dRDxua2XAzG29m84Pt8SPz+6MtgnnC/eglwWIn5dgG6mwv0XE58uxtZreb2TdBeaeb2WtmdqKZ5fxPZQnsAxvhhcjn+o5Nrc3sbDMbE9TjouA73m5mvevLwMwONL8/nB38zm+a2ZHBtLeD73541jINNlpgZrub2ZNBHS02s6lm9qjFPH8WrFPh79fVzNYxs7uCdXaRmX1l/pmmDvV9nzi6u6KZc87ppZdeDbyAkfj7u0fHTDd8wOOAm2PmWRF4JZjHATXArMjwUuC0yPw9gO+DVzjPj5Fxf4nMuzzwQGQ+l5W2A67JUabBwbSXgFsi5ZgelG/fyLwb4p+DCNP7JfKdHTAN2DZHHm8E088APgw+LwDmR5b9CVgnpt76B+UJ510U5LU0GF6SY5nVgY8iyyzB39/uIvnvX8R60D6oqzCdxcDMyPD8aJ1FlhsQTP8SuCDy+88IynZmjt/jxsjvMSOYP8zn3Bx5tIpMXyMY1zJYV8J1YVFk/QlfWwfzrgx8HkkjXA+WRsZdVWB9XZ+1vkwLvm847ntgo6xlbiJ+na+z3teT7wXBvGHZp2Wl8XBk3quCeUYAd0XKGl1flsatLyVc18LtZkSOad8F044ks03OAxZG8v0SWDGyzI7Bd18QTJ+TVSffNWZ/laM+7wSejtTnjODzRsF8B+RY1xZQd305sp76OTdr3ZwbycMBL2XtR8N91XyW3Qa6xW1DWXnun1XHM/H7gHD4OaBd0vvAYteTYHq3SB7L7DeCedYEPs5ah+dEhueRY7+W9XtH92nh73It8Hbw+fCs5QYG4z+PSffPOdaP6D5waI5l2kSmD4qsD7Oou98ZA7QstK5z5PcH6vlfoFd5vVIvgF56NYcXDQc8/SI70/Nj5hkVTH8X2B1oE4zvBFyGP8AvIStoaOggHMwT/jn+An9LXftgfMfgIBsevA7NWi78gz0nOKhcQvAnCf+Hp0vweWUyf6weADYODxhALzLB1hRghaw8wgPyDOCr4Lu3CF47A5OD6ffn+F7rkfnzOBYf/LQIprXFP0D6r6xllg/mdfizm9sCywXTuuMfPA3/IPUocD0YQebPymCgdTC+D/4B8DDdXlnLhQHP/KCebwBWjXyP1bN+jzCIujrye3SP1PPSQtaTSLov1fPdrgjm+QH/XFqrYPxywe9wIXBSgfV1Lj742CiyvrQEtgx+Gwd8kGO5Btf5PPMPA4Md6pkn/MM2I/h9hhD8aQV6Av8Jpk8i609Side1fAKeGUH+20R+qwMi60+ukxz3BtMubSD/YvdXYX3OwW8np0TqczWgY/B5N+BvwA5A28jya+O3j/CP9uo5ynZ4ZP14EOgTmdYZOAb4c0y5cgYGeWxDvYPyOHzjH+sF41sDp+JPJjjg1np+y4L3gY1ZT4Lpx0W+0zKBd1D+D8gEbFtH1uHV8ScgHH4/vFbWsntF0r4VWCUYvzLwR3yAEq6LeQc8wPGRdP8CdArGdwnyCacdkrVcNOCZEXyfDSLTTiEToJ5Y7H4lkp8Cnmb0Sr0AeunVHF7EBDz4Pxh7At8E0xdnHyiD+cKd+6cEB/wc81wazPNE1viGzjr2CQ4s3wPdY9I+mhx/Lsn8EXbAFfV8/3DHfk/MdANeDOY5J2taeECeB/TMsexhZIKBVlnTHovUW4c8f6tTg2VezU4vMk8YuFxfwDrQi8wZxmX++OOv/nwdTL8za1oY8Djg7nryiP4e/8gxvQWZwOq5fNcT8gt4wgAkZ8Begm2qDZkrSv0KWecLyKOQgMcBh+WYvgaZP0nbN8W6FiyXT8AzGVg5x/TwKuK4HNMaDHho3P4qWp9F/6nEP3figEuyxrfGn1ipd1uq53cuNuAJyzOOSIAWmX46mZMRPWJ+y4L3gcWuJ8H2dSSZq+M/EgStWfOdGUx/kZirHmSOf9dljf9vMP7JmOXujNRnXgEP/oTIxGDaXTHphseFLwDL+s5hfu8TBG5Zy94eTH+m2HUzkpYCnmb00jM8IoXZ3vzzMd+b2Q/42xuew982UQOc6pz7LsdyxwXvtznn5sSkfV/wvlvcveAxjsMHHA8456bEzPMw/ozsppa7Fbkl+NuP6ssDfLPYy3B+739/MJjzGRPgIedcriZInwze2+LPqANgZivibyEB+L1zLt8GG8KyXu+cW+a5hEBY13FlzeUgfD1Pxt/6VIdzbh6Z+jmknt/wz3nk5fC3g2TnURMZv3tQR0kJm7TtlmCasZxzC8k8QN2vKfJswNfOuWVaXQq257HB4EZZk0u1ruXrNufcjBzjnwje1zWzNkWkm8T+6id8kFCsUcF79rqxO34dXQL8rhHp5y34fgcGg39xvkGAbLfhTzq1AA6JSaqgfWCBjowcm37CB0/34a+2LACOCra5bNF1OO4ZlWXWYfPPbG4dDP4pZrk/FPIFAlsDYb9ZV8XMMyx4Xw/YNGae65xvVChbuG1kb8tS4dRKm0hhlsPflpFtOjDQOfduzHLbB+9DzeyiBvLoAKxEpr+fhoRpn2hmR9QzX8vgfU38n5GoL5xzOfMzs3WA8OHy580sLv2wJbm4lmty1o1zbqGZTcPfirJyZNJW+D8PNcDzcZlmlXV5oG8wOMLMbouZNVoX+doieH89CDxyeSV47wisiz8bHDUXf698Q75xzsX1GxPeYtUCf7BPqi+VZ/C3Q54bBMUPAGPq+cObF/MNHZyBbyGqB/5KWPZK1L0xeSTkvXqmTQ7ea9fPEq9r+Yrb34TlNfytqbn+6NYnif3VO/X8gfaFM+uMv8IwEFgfWIFMfYWy141tg/f3nXPfN1C2pPTGb9Pgr+Ytwzm31Mxew1+t2SLXPBS+DyxE2+CV7WtggHPum+wJQTAcNg4x0szifq9c63C43C/AO7kWcs6NM7MfgVUbKHtUWHeTnHNfxaT7kZn9jO8Hbwv8LXnZGto2iq1naaYU8IgU5jXnXH/wrdrgbye7FH9Gb4SZ9Y854xoGDPnuZNuRf8ATnpFfIXjlk3a27AAoV/qQO9jLJ33w9/THCf+QLZcjr+kFXN1ZJZLGKnnMH1fWXMIrY5PrmSd6da8LywY8PwdXwxoSm4dzbq6ZzcL/yUyyz6e78H90TwKODV41ZvYhvqPGWwv9g2m+ufaRZI414T39i4PhDvgAqH1jC5+AQtfPUq5r+YorczTAWS5mnvoksb+qb5+CmW2Mv8IX/TMcPvfj8CdQVmbZdSPcLzRlR7LR7Syf7T9uuyx0HSvEHc65wQBm1h5/MuQa/DNCt5nZPjmueKxKJpgpdB0O5/855kpKaAqFBTz57GfD6atQeF03tp6lmdItbSJFcs4tcs59CPwafwViE/xtDbmE29q+zjnL45Xrtrg4Ydpn5pn2GznSqO9MbHQ/0SGP9NctoOz1ib2UlGdZN8qjrMWc9GldxDKhpJo1LaZu6uW8wfj1+ErgNXxgsjkwFBhvZrvmXUDfLPJwfLBzP/5qSBvnXCcXdJCIb2wDSvB9mkBTrGtpSWJ/1dC6fhf+j/B7wB74fcsKzrnVgnUjvFqdvW6kva40ZvtvEs65ec65N/GNCnyKvxXt8hyzRtfhPnn8ztHbI0v9O5R9PUvzooBHpJGCM/Zn4Q/wh5rZzjlm+zF4X7sERQh7BC9F2tH0S5lHLuHVhE4F9JvwM/4qAiRf1vCMdX3pRvvuqPcMdwNib/EKzt6GV/Iak0dOzrn/c85dFlzJXAnYD9+7eAfgbvMd4eZjH/wZ4f8DjnbOvZ/jTHA+VwzLVSnXtbSVcn+F+f6q+uKfwxnknHsxeAYuKm7dCPcLTVnn0e0sn+0/8e2yGMGzRucGg+cHtydH/YS/mgaF12f4HVcxs/qulhT6TGA++1nI9LFVFnUt5U8Bj0gCnHPjgPCB56tzzPJW8L5XCbIvZdrg+/P4ucR55PIuPohsgb/Hv0HBQ7n/CwaTLuv7wfu29TwIHl4BmY2vt2L1tPhevHfEn12twffpkY/wj3lBZ2WDq5ij8M8lgP+TkW8HieGfvw9z3cYXPAi+S8yy0WekGnMmuajvnY8Sr2ullE+dlHqfEq4b39dzm+SAmPFvB++bW46Oa+vRmHVhPJlbpHKus8GJgPBk1/u55kmDc+4F/DM2y+Ov1EanzcP3IQWF/9bhur8cmcYL6gg6LC30pEZYd53MbJOYdDchc0td2dS1lDcFPCLJCVvf6mdm/bOmjQze9zGzeltrMrNCH6YciT9Lt5GZnZRw2uEVrLC1pd+ZWewZO/MSaTnMOTcL/+wIwBUFXOUZGbyfZEGv7nEKrI9H8fW8Kr6Z5+y02gO/Deetp2GDfBi+35vsPAzf5DDAC0Ed5SNsgW2l2Az9Q/hxoq1S5XurSVi2jWOmn4pvxGAZQd2FZ/xjy5yHBr93I40M3pNe10opnzoZGbyXYn8FmXWje9BwQXaam5EJsrO9AEzF3yoZ1zpYLkWvC8H6+HgweI6Z5Woc4BT8s081wCOF5lFi4bHpKDPrkTVtZPA+JGhgJFb0t3bOTSbTMMBvcy9RVCt675B5PuvimHnCwG0c+Z/0kSqngEckIc65D8g0s3tp1rSn8U2PGvCkmZ1vZrUPiZpZZzM70MyeprCDOM65j8k8C3GbmV0dNBkapt3RzPY0s/vxLW8V4xpgAv7P/ltmdkj0oG9ma5vZqfjWcgYVmUcuF+H/+G4AvGZmO4dN4JpZWzMbFNRZ1HD8gbgtMNrMTjKz2sYczKybmR1tZv/Btx6WF+ebk70jGPyzmQ0OgwQzWx/fytk6QXlzXeUrxCzgdDO7Mix7EGjei+98tYbc9+TH+SR439jMtoyZ51Uz+7uZ7Ri9ghX8kb8zGPwO/0xAPsJ+mTY1s+vDQNjMVjSzC/GdS07Lo8zHFnAbXVwaRxbZPHNDSrKulVhYJ3vHXSEp5f4q8DE+aGkBPBTc4oaZLWdmh+Cficz50LlzbjHw/4LBY8zsgWD7i5btFDPLbmY//N47mVm+VymjrsIH/msCo4KrF5hZ62Df97dgvuHOuQlFpF9Kj+GvOLdi2RMpt+KvkrTD72NPMLOwRTrMrLuZHWNmY/BBXVS4DzrAzG4Jg1czW8nMrsU3gJLvSRnAt3aH79gW4DAz+0sYaJnZKmZ2K76LAPB9NOXTCEwizKxNUIZVgu0hPAYuFx0f3QdIGXFl0BmQXnqV+4uYjkdzzLc7mY7Ptsua1gF/xSKcXoNv2Wh2ZJwDbs9arsFOGIN5hmelMwvfIlZNZNyLWcs12CFlZN7eZDqKdPj7738m06pS+Doqa7mwY7yj60k7toNIfI/sMyPpL8T/UV4aliPHMqvhb8sJl1kaLDM3q6yXNPS9s9Jtj+9lPVx+UVbZFuAf9M5eLux49MsG0q/9PfBBbFjP07N+x3Nj1oHY9QQYE5n+Mz6AnQBsGUz/OKu+pgd1HY6bC/QvsL5uyKrv6ZHf7d/4PoUcuTvXPDmy3Hx8Z4QTgD8UkP8eWb/VpCCNeyPz5NMhZWxnnSVc1/LpeDRnh6r1rQv4kxYzImWdGtTJl1nzFbu/arA+g/kOiawLLkh3UfD5G3wrgbHbDP7qQXSbmBP5Xsvs0/C3dH0T+S4/kNkGuua5DR1A3W1iBplOaR0+UGtXz29Z1D6w2PUka77TItvB6lnTupHpRDS6Ds/L+q0vyJHutVnLRbfxKyPpHpi1XM6ORyPTr8uRbvT3HpZjmWjHo11j0u0TTF9YSD0Hy55K3fqIez1XaNp6lf6lKzwiCXLOvUjm3ubsqzxznXP74R8Cfxz/R6M9/iA7Hv8M0PHAOUXku8Q5NwTf18l9+D+HrfEHgG/xZ2tPJ/42kXzyGA9shu83YzT+j/6K+H4YPsS3ULcXxV9Fisv3ZfxB6k/4s7RL8N/tS/x33T/HMj8AOwDHAM/i/+CHZ90+w9+idyj5dQIaTXce/k/0EPwfjQX4s3wT8D14b+T82fFGc879Bn+G9H38ffJz8MHWHs65v9W3bIz98Wdzv8H3KbJ28AqvfJyA79BvNH6daYv/g/EZPnDZyDk3usDvcBb+T8IH+D9aLYPv8xv8lcDYlrycc7fjzyiHz3KtFZQ3n+ZzwzRewP+xfh3/W60epFHIsx8N5VGSda1UnHM/4p9DeRxf1i74OumRNV/J9ldB+o/gTwS8jF+3l8NvR3/GtwwY14lyuPyf8H2wjMTv75bDr68f4TtRPj9r/sX4Z+zuDdLuRGYbyKsFPefcE/hbNEcEebbDB+P/wZ+s2Ms5Nz+ftFJwF/4B/+XJutXMOTcV3yT9cfiOtMN12OGv6I7E99G1zH7HOXcRfhsbg6+LlvjnrA53zv0ef4wAf7zIm3Put8Ce+A5op+ED8B/x62J/59ywQtITMeejVhERERGRRAS3sf6MDyi7uabrKFZkGbrCIyIiIiJJOw8f7HysYEfSpoBHRERERApmZjcEjRqsGhnXPWi04PfBqOvSKZ1Ihm5pExEREZGCmdl7+E5kwT8nt5jMczvgG1M4uckLJpJFAY+IiIiIFMzMBuEbLdga32JhB3yLau8AdzjnnkyxeCK1FPCIiIiIiEjFqvpneMxsDTO708ymmNkiM5sQdJKXd+/RZrZ70DnWy2Y23cycmb3RwDKuntfbjf9mIiIiIiKSV9vzlSrobflNfEdsT+I7VdwaOBsYaGb9nHP19QQeOgPfx8VCfN8g+QZLE/Ht22f7Ls/lRURERESkHlV9S5uZPY/vRPAs59yNkfF/Bc4FbnPOnZpHOtvhe4n+HFgT37HfGOfcDvUs44DXnHP9G/UlREREREQkVtUGPGbWE/gK37NzL+dcTWRaR3yv0gasGvSunm+6PVDAIyIiIiJSFqr5lrZdg/cXosEOgHNujpmNwV/92RZ4uURlWMnMTgS6ArOAsc45Pb8jIiIiIpKQag541g/ex8VMH48PeNajdAHPpsAd0RFm9iFwjHPu//JJwMzGxkzaCJiLv4IlIiIiItKc9ABmO+fWaWxC1RzwhB1jzYqZHo5fqUT5/xV4FB9wLQT6ABfg27N/xcw2c85NbkT6LVu3bt1prbXW6tT4ohampsZfMGvRorwaAZw2LdP+ROfOnVMsSbxyrbtyp3ornuqueKq74qjeiqe6q1/ccV71Vrw06+7bb79l0aJFiaRVzQFPQyx4L8lDTs6587NGvQccamaPAAcDv8U3nNBQOn1zjTezsRtuuOEWY8fGXQAqndGjRwPQv3//Js+7PmZW+zm6Uywn5Vp35U71VjzVXfFUd8VRvRVPdVe/uOO86q14adZd3759ef/99yckkVY1h7rhFZwVY6avkDVfU7k1eN+pifMVEREREak41RzwfBG8rxczvXfwHveMT6n8FLy3b+J8RUREREQqTjUHPK8G73uYWZ16CJql7gcsAJq61bRtg/evmzhfEREREZGKU7UBj3PuK+AFfAsQZ2RNvhx/heXuaB88ZtbHzPo0Nm8z28TMlss1Hrg6GLy3sfmIiIiIiFS7am+04HTgTeAGM9sN+AzYBtgFfyvbJVnzfxa8W3Skme0ADA4GOwTvvc1sZDiPc+74yCLnAYPM7D/AJGARvpW2gUBL4HbggUZ8LxERERERocoDHufcV2a2JXAFPtjYG5gK3ABc7pybnmdS6wLHZY1bNWvc8ZHPT+AbRdgE3wFqG2Aa8Cxwu3PuqcK+iYiIiIiI5FLVAQ+Ac24ScEKe81rM+JHAyALyfAIf9IiIiIiISAlV7TM8IiIiIiJS+RTwiIiIiIhIxar6W9qkepx88slpF0FERERKRMd5iaOAR6rG8OHD0y6CiIiIlIiO8xJHt7SJiIiIiEjFUsAjIiIiIiIVSwGPiIiIiIhULD3DI1VjyJAhtZ91n6+IiEhl0XFe4ijgkapx++23137WjlBERKSy6DgvcXRLm4iIiIiIVCwFPCIiIiIiUrEU8IiIiIiISMVSwCMiIiIiIhVLAY+IiIiIiFQsBTwiIiIiIlKxFPCIiIiIiEjFUsAjIiIiIiIVSwGPiIiIiIhUrFZpF0CkqQwdOjTtIoiIiEiJ6DgvcRTwSNUYNmxY2kUQERGREtFxXuLoljYREREREalYCnhERERERKRiKeAREREREZGKpWd4pGoMGjSo9vOoUaNSLImIiIgkTcd5iaOAR6rG008/nXYRREREpER0nJc4uqVNREREREQqlgIeERERERGpWAp4RERERESkYingERERERGRiqWAR0REREREKpYCHhERERERqVgKeEREREREpGIp4BERERERkYqlgEdERERERCpWq7QLINJUbrvttrSLICIiIiWi47zEUcAjzdf06fDBBzBhAkycmHlNmADffQdLltSZfUh04JRTMp9XWgl69IC11/av8PO668JGG0ELXQgVEREpd0OGDGl4JqlKCnikeZk4ER56CJ5+GsaMgZqaxqc5c6YPnD74YNlpXbvCPvvAoEH+peBHREREpFlRwCPNx0MPwUknwbx5TZfn99/DHXf41+67+zKsvHLT5S8iIiIijaLT1dI8vPEGHH100wY72V58EY48MpmrSiIiIiLSJHSFR5qHK65Y5pkcADbcEDbeuO4zOOGrffuG062p8Vdxos//TJwI33zjb5mbO7fu/M89B2+/Ddtvn8S3EhERkYT07du39vPYsWNTLImUGwU8Uv5+/BFefrnuuEsugcGDfaDTGC1aQPfu/rXddnWnLVoEr70GZ58Nn3+eGf/ggwp4REREysz777+fdhGkTOmWNil/jzxS9zayjTeGq65qfLDTkNatYY894Oqr645/+GFYurS0eYuIiIhIIqo+4DGzNczsTjObYmaLzGyCmV1vZnk/mW5mu5vZX8zsZTObbmbOzN7IY7lfmdnDZvajmS00sy/M7HIza9u4b1Vh3nmn7vBhhzVt/nvvDR06ZIZ/+AEmTWraMoiIiIhIUao64DGzXsBY4ATgHeBvwNfA2cBbZtY5z6TOAM4Dtgcm55n3NsC7wAHAS8DfgdnAZcCLZtY6/29S4caPrzu81VZNm3+bNv6qUtS4cU1bBhEREREpSlUHPMAtwKrAWc65A5xzFzrndsUHPusDV9e7dMYfgY2ADsCghmY2s5bAXUA74BDn3JHOuQuAbYBHgX7AuYV+mYqVHVyst96y85j5Vz5efBHOPx922w06dfLL7bBD/ctk56mAR0RERKRZqNqAx8x6AnsAE4CbsyYPBeYBx5hZg019Oefecs594pzL98GOnYENgNedc09F0qkBfhcMnmqW7z/4CjZjBvz8c2Z4+eVhzTUbl+bNN8Nf/wpvvgmrr57fMtkBT/ZVJxEREREpS1Ub8AC7Bu8vBIFGLefcHGAM/grMtiXM+7nsCc65r4FxwNpAzxLk3bxkBxbrrgstWzYuzQsugI8/9k1OjxqV3zK6wiMiIiLSLFVzs9TrB+9x/1zH468ArQe8HDNPKfNeL3jMg7iIAAAgAElEQVR9VV9CZhbX0HyfOXPmMHr06KIK2Bhz5swBSCTvLqNHs2F0RK9ejU5zmean87HuunUG5336Ke+WoG6TrLtqonornuqueKq74qjeiqe6y1+0jlRvxUuz7sK8k1DNV3hWDN5nxUwPx69UYXk3LzU1dYfbptSAXVa+5lw65RARERGRglTzFZ6GhM/PpPHPNu+8nXN9c403s7EdO3bcon///kmWKy/hWYBE8v7hh8anUQLt2rZN5vtlSbTuqojqrXiqu+Kp7oqjeiue6i5/0TpSvRUvzbrr2LFjYmlVc8ATXkVZMWb6ClnzNbu8P/kE+vRpTArFmT9/awDatWt8WnvN9k3mlZtvvoG9SlC3SdZdodZayzdcN2AAbLZZ4x+VEhERYelS+OADeOklePll+PbbkmX1VLQhosgfoK3nz/cf0ji4NnOp1t2ECYklVc0BzxfBe442jgHoHbyX4un0Jsl70SL44ouG50techvFpomllKzFv5SqbtPbGX/xhW+xG3xr3bvu6gOgAw6Arl1TK5aIiDQ3338PTzzhg5xXXvEtrjaBuH5BFOYUr1Lqrpqf4Xk1eN/DzOrUg5l1xPeFswB4uwR5vxK8D8yeEDSXvR4wEd8JqkiTmz4dHnkETjvNt9dw222gx5ZERKRezvkDRq9e/gDy6KNNFuyI1Kdqr/A4574ysxfwLbGdAdwYmXw50B64zTk3LxxpZn2CZT9vZPavAZ8BO5nZfmFfPEHg9cdgnluda9xfzF/9yu9rmto777wDwNZbb93otDo+A5zf6GQS16MHfPZs8ukmWXeFWLIE3nvP323w0kv+5Fxo3jw49VR46ikYMQK6dWvSoomISHMwdSoMHgzPPLPstK5d/f3SAwZA377Qqmn/fqZ1bK0EqdbdwQfDp58mklTVBjyB04E3gRvMbDd8ELINsAv+drJLsub/LHiv0yGome0ADA4GOwTvvc1sZDiPc+74yOelZnYC/krPI2b2CPAtsBuwJb4PoEY/utKmTTrP8Hz/vb/fM5G8P0wgjRJovXxp6jbRuivQRhvB8cf7E3SffuoDn1tvhc+D8P6ZZ2Djjf3Ju4MPbvryiYhImXrkEX9mbNq0zLg+ffy4AQP8GdgU+1KfH57FS+Pg2sylWndt2iSWVDXf0oZz7it8gDESH+icD/QCbgC2c85Ni1+6jnWB44JX+Fdw1ci443Lk/V9gK+BJ/FWmc/GNGFwB7O6cW1TUl6p0S5dWV74pMIMNN4Szz4b334dzzslMmzYNDjkEjj0WZs5Mr4wiIlIGZs6EY46BQw+tG+ycc44/gJx9tj+gNFGw071799qXSFS1X+HBOTcJOCHPeXNusc65kfigqdC8PwUOLXS5qtKlS93hSZPqn//44+On3XKLb2XkjTf8vVkAc+f69/Hj6y47cmTdZbNblVl11frLUSHatoW//Q0GDfLVE1b/PffA22/Da6/pFjcRkao0dSrsvLM/fobWXNMfP3fdNaUiTU0lXyl/VR/wSJlbL6shu3Hj/D1XcWeL/vnP+LSuv94HPF9+uex8P/5Yd1x2wDMuq8G87HJVuF13hY8+gt/8Bu69148bPx722MMHPZ06pVs+ERFpQtOn+wNANNg55hi44QZYSX2mS/mp6lvapBno3t1fZgjNnFn3snnIuYZf4U44fFClvle2Kg94wFffPffAffdl+uj5+GPYe2+YMyfdsomISBOZMwf22ssfAMAfEO67D+6+W8GOlC0FPFLeWrSA3r3rjssOPpqCAp5aRx7pL4aFF9n++1/fV8/ChemWS0RESmzhQth/fwha7sLMBzpHHpluuUQaoIBHyl92wPPJJ02bf9hsWVR2marMUUfBTTdlhl95BQ47DH75Jb0yiYhICf3yC/z61/Dqq5lxN9+sYEeaBQU8Uv422qju8OOPN23+774Lkydnhlu39p2qVbnTT4drrskMP/UUnHAC1NSkVyYRESmBmhp/O/ioUZlx117rOxcVaQYU8Ej5O+igusPPP+97yWwKixfDddfVHbf33nWfK6piF10EF1yQGb7vPt+wQeO6zBURkbLhHJx5Jtx/f2bchRf6l0gzoVbapPxtvLHvtCy8raymBrbaCjbdFPbZx0/v0QPWXhtWW80/91OM+fNh4kT/+uYbGD0annsOZs+uO9/hhzfm21Sca6+FWbN8J6XgW/9efXW4+OJ0yyUiIgm45hr4xz8yw6edVvfyvkgzoIBHyp+Zv3/qzDPrjv/wQ/+KWn55WGstH/x06NBw2jU1vi+BiRPhp58ann/NNWHfffMvexUw87dxz5oFDzzgx11yiW9gr75ukUREpMyNHAmXXpoZPuII/wBnE3UkKpIUBTzSPJx+um8V5u67659v8WLfz86XXyZfhpVXhkcf9X35SB0tWvjj4g8/+AYMAE4+2XdKuueeqRZNRESK8dxzMHhwZni33fyOvti7KERSpLVWmgczv6O94w7YfvumPbvUpYu/VPHBB/5WOslp+eXhscdgk0388JIlcPDBMHZsuuUSEZECjR0LhxwCS5f64U039Tv45ZdPt1wNeO+992pfIlG6wiPNhxmceKJ//fwzPPOM3ylPmJB59mbmzOLTb9kS1lgj8zzQuuv6nqS32kpntPK04orw7LOw3Xbw7bcwb55v4+Gtt6Bnz7RLJyIiDfr6a7/jnjfPD6+1lj/errBCuuXKQ9++fdMugpQpBTzSPK2yChx7rH9FzZrlA59Jk/LvFKZTJx/kdO8OrbRJNFb37v5OiH79YMYM+PFHGDgQ3nzT/2wiIlKmfvrJ77B//NEPr7yy36F3755uuUQaSf/upLKsuKK/pyq8r0pSscEGvl+eAQNg0SIYP9639fDKK3oESkSkLM2b53fU48f74TZtfL87G2yQbrlEEqD7dESkJHbYwXfbED5u9d//+ha9lyxJt1wiIpJlyRK/g37nHT9s5nfg/fqlWy6RhCjgkaphZrUvaRoHHQQ33JAZHjUKzjhDHZOKiJQN53xLqE8/nRl3ww1w4IHplalIOs5LHAU8IlJSZ54JF1yQGR4+HK6+Or3yiIhIxFVXwe23Z4YvvHDZfu9EmjkFPCJSctdcA0cfnRn+/e/hrrvSK4+IiAB33gmXXZYZPuYYv8MWqTAKeESk5Fq08F0oDRiQGXfyyb4JaxERScEzz8CQIZnh3XeHESOatp87kSaigEdEmsTyy8Ojj8Jmm/nhpUvh0ENB/cOJiDSxd9/1O+CwY9HNNvM76DLvWFSkWAp4RKTJrLAC/Pvfvl9X8K2g7rMPfPVVuuUSEakaX33ld7zz5/vhtdf2V3s6dky3XCIlpIBHRJpU2DFpp05+OOyY9Kef0i2XiEjF+/FH2HPPzA63Uye/Q+7WLd1yiZSYAh4RaXJ9+viOSdu08cNffun7u5s3L91yiYhUrLBj0fCSetixaJ8+6ZZLpAko4BGRVPTrV7dj0nfegcMOU8ekIiKJW7IEfv1r/+wO+JZkHngAtt8+3XKJNBEFPCKSmgMPhBtvzAz/+9++/zt1TCoikhDn4LTT/HM6oZtuggMOSK9MIk1MAY+IpOqMM+CiizLDt98OV16ZXnlERCrKFVf45qZDF1/sAyCRKtIq7QKINJXJkyenXQSJcfXVMHky3H23Hx46FFZfHU46Kd1yiYg0ayNGwLBhmeFjj4WrrkqtOKWm47zEUcAjVaN79+5pF0FimPnj8vffwwsv+HGnnAJdu/rWU0VEpEBPPw2nnpoZ3nPPiu9YVMd5iaNb2kSkLCy3HDzyCGy+uR9eurTuM7YiIpKnsBWYsGPRLbaAf/3L72hFqpACHhEpGx07+udqe/Tww/Pn+ys8X36ZarFERJqPL7+s27Fojx6+RRh1LCpVTAGPVI0pU6bUvqR8de1at2PSn37yHZP++GO65RIRKXs//OBvXfv5Zz/cubPfoXbtmm65moiO8xJHz/BI1Vh99dVrPzu1e1zW1l/f336+666wcKHvJ2+ffeDVV6FDh7RLJyJShubO9R2Lfv21H27b1u9I118/3XI1IR3nJY6u8IhIWdpuO3jwQd8/HsB77/lnen75Jd1yiYiUnV9+8TvI997zwy1a+B3ottumWy6RMqGAR0TK1v77w803Z4affdY3OqQTdyIiAed8s5bPPpsZd8stsN9+6ZVJpMwo4BGRsnbqqXDJJZnhO++Eyy9PrzwiImVl2DC4667M8KWX+gBIRGop4BGRsnfllXDccZnhyy+H229PrzwiImVh+HC44orM8PHH1x0WEUABj4g0A2Y+wNlzz8y4U0/1z+OKiFSlUaPgtNMywwMH+gCogjsWFSmWAh4RaRbCjkn79vXDNTX+Gd3//jfdcomINLm33/Ydi9bU+OG+fdWxqEg9FPCISLPRoYPvP2+ddfzwggW+FdbvvmubbsFERJpI20mT/I5vwQI/omdPv2NUm/0isRTwiEizstpqvh+9zp398M8/wwUXbML06TqzKSKVbbnp09nkggtg2jQ/YpVV/A5xtdXSLZhImVPAIyLNznrr+ed32gYXdqZMactFF23C3LnplktEpGTmzGGTCy+k7dSpfjjsWLR373TLJdIMKOARkWZp223hoYcyHZOOG9eRQw9Vx6QiUoF++QUOPZSO48f74RYt4OGHYZtt0i2XSDOhgEeqhnOu9iWVYdAg+Mc/MsPPPQdDhqhjUhGpIM7BySfD889nxt16q3+OR+rQcV7iKOARkWZtyBA45pgJtcMjR8Jll6VWHBGRZP3+9/DPf9YOTjj2WB8AiUjeqj7gMbM1zOxOM5tiZovMbIKZXW9mKxeYTqdguQlBOlOCdNeImX+CmbmY1/fJfDuR6nDCCRMYOHBq7fBVV8Ftt6VYIBGRJNx6K1x9de3g1L32YsLxx6dXHpFmqlXaBUiTmfUC3gRWBZ4EPge2Bs4GBppZP+fctDzS6Ryksx7wCvAg0Ac4AdjHzLZzzn2dY9FZwPU5xuvRa5ECmMH554/DrBvPPuvHnX46dOsG++2XbtlERIry5JNwxhmZ4b33Zty556pjUZEiVHXAA9yCD3bOcs7dGI40s78C5wJXA6fmkc41+GDnb8658yLpnAX8PchnYI7lZjrnhhVdeinI2LFjaz/3DXuvlIrRqpXj4Ydhl13gvfd8f3yHHw4vvwzbbZd26URECvDWW34HFnYsutVW8PDDuHffTbdcZU7HeYlTtQGPmfUE9gAmADdnTR4KDAGOMbPznXPz6kmnPXAMMC9YLuomfOC0p5n1jLnKI01kyy23rP2sBxorU9gx6fbbw1df+X75Bg2CMWNg/fXTLp2ISB6++MI3SLBwoR/u1cs3P92+fbrlagZ0nJc41fwMz67B+wvOuZroBOfcHGAM0A7YtoF0tgPaAmOC5aLp1AAvBIO75Fi2tZkdbWYXm9nZZraLmbUs9IuISMaqq/rW2lZZxQ9PmwYDB8L3ejJORMrd99/7Hdb06X64Sxe/Q1t11XTLJdLMVe0VHiA83zsuZvp4/BWg9YCXG5kOQTrZugL3ZI37xsxOcM69Vk+etcxsbMykPnPmzGH06NH5JJOoOXN83JdG3vkq17I1h7orR7nq7YorOnLeeZuxcGFLJkyAnXaaw/XXf0C7dkvTKWSZ0jpXPNVdcVRvubWcP5/NzjmHjhMmALC0TRs+uPxy5nz3HXz3HaC6K0S0jlRvxUuz7sK8k1DNV3hWDN5nxUwPx69UonTuAnbDBz3tgY2B24AewLNmtmkD+YpIPTbYYA6XXfYJLVr42xrGj+/I0KEbsmSJHvgVkfJiv/zChkOH1nYs6lq04JPLLmPOBhukXDKRylDNV3gaEv4rauxNoDnTcc5dnjXfx8CpZjYXOB8YBhzYUOLOuZxP5ZnZ2I4dO27Rv3//QsvbaOFZgDTyzle5lq051F05iqu3/v39HSFhlxXvvdeJe+7ZmZEj1dBRSOtc8VR3xVG9ZXEOjjvOt7YSsOHD2eSkk5aZVXWXv2gdqd6Kl2bddezYMbG0qvkKT3jlZcWY6StkzVfqdEK3Bu875Tm/iNRj8GAYGmlO5O674dJL0yuPiEgdl1wC90Tubh82DHIEOyJSvGoOeL4I3nM9WwPQO3iPezYn6XRCPwbvao5FJCFDh9b9/3DNNfCPf6RXHhERAG65Ba69NjM8eDBcdll65RGpUNUc8LwavO9hZnXqwcw6Av2ABcDbDaTzdjBfv2C5aDot8A0fRPNrSNhjiJqwFkmIme+wfO+9M+POPBOeeCK9MolIlXv8cb8jCu2zjz8To/ttRRJXtQGPc+4rfJPRPYAzsiZfjr/Ccne0Dx4z62NmfbLSmYtvaa09/rmbqDOD9J+P9sFjZhsE/ffUYWZr4/vuAbi34C8lIrFatYKHH/b994Hvz++II+DNN9Mtl4hUoTFj4Mgj/fM7AFtvDQ895HdUIpK4at+yTgfeBG4ws92Az4Bt8H3mjAMuyZr/s+A9+/TLxUB/4Dwz2wx4B9gA2B9/i1p2QHUYcL6ZvQ5MBOYAvYB9gDbAM8B1jfxuIpKlfXvff1+/fvDll75fv7Bj0j59Gl5eRKTRPvvM73jCjkXXXVcdi4qUWFUHPM65r8xsS+AKYCCwNzAVuAG43Dk3Pc90ppnZdsBQ4ABgR2Aavunpy5xz32Ut8iq+/57N8bfOtQdmAm/grxbd49RFcOK6deuWdhGkDIQdk263Hfz0k+/fb+BAeOst0CoiIiU1dSrstRfMmOGHwx1Sly7plqtC6Dgvcao64AFwzk0CTshz3tgba4Pg6Ozg1VA6rwF5dSwqyZkyZUraRZAy0asX/Pvfvtnq+fNh4kT/fM9rr8EKKzS4uIhI4WbP9juaiRP9cPv2fkfUq1e65aogOs5LnKp9hkdEqttWW8G//gUtW/rhDz6Agw+GxYvTLZeIVKDFi/0O5oMP/HDLln4HtOWW6ZZLpEoo4BGRqrX33jB8eGb4pZd889W6oVREElNTAyee6Hcwodtv97e2iUiTUMAjIlXtxBPhiisyw/feCxdfnF55RKTCXHwx3HdfZvjKK+GEvO6kF5GEVP0zPFI9Ro0aVft50KBBKZZEys2ll8KkSf6kK8Af/gBrrAFnZLevKCJSiJtugj/+MTM8ZAhckt0ArCRFx3mJo4BHqsZ+++1X+1mN4EmUme/wfOpU3zoswG9+A927w4EHpls2EWmmHnsMzjorMzxoENx8szoWLSEd5yWObmkTEcH39/fgg7DNNn7YOd8x6RtvpFsuEWmG3nijbsei22zjdzDqWFQkFQp4REQC7dvDqFHQu7cfXrQI9tvP9xMoIpKXTz/1O45Fi/xw797+0nG7dumWS6SKKeAREYno0sX3A7jqqn54xgzfMam6dxCRBk2e7HcYYceiq63mdyirrJJuuUSqnAIeEZEsPXvCM8/4Kz4A337rW5CdPTvdcolIGZs1y7d1P2mSHw47Fu3ZM91yiYgCHhGRXPr2hUceyXRM+tFHcNBB6phURHJYvNjvID76yA+3auV3IH37plsuEQEU8IiIxBo4EEaMyAy//LLvt6emJr0yiUiZqanx/eq88kpm3IgRfgciImVBAY+ISD2OPx6uuiozfN99cNFFqRVHRMrNhRfC/fdnhq++Go47Lr3yiMgyFPCIiDTg4ovh1FMzw3/6E9xwQ3rlEZEy8fe/w5//nBk+7TSdEREpQwp4REQaYOY7TI/0acc558Cjj6ZXJhFJ2SOPwLnnZob33x9uvFEdi4qUIfWAJVVjiy22SLsI0oy1bAkPPAC77QZvv+37EzzqKN989Y47pl06EWlSr78ORx+d6Vh0u+38bW1hKyeSCh3nJY4CHqkaY8eOTbsI0sy1a+c7Ju3XD8aNy3RMOmYM/OpXaZdORJrEJ5/4qzlhx6Lrr+93DOpYNHU6zksc3dImIlKAVVbx/QiutpofnjnTN8Y0eXK65RKRJvDdd36DnznTD3ft6ncInTunWy4RqZcCHhGRAq2zju+YtEMHPzxpku+YdNasdMslIiU0c6bf0L/7zg936OB3BD16pFosEWlYowIeM1uawOuypL6MiEhT2WIL32hBq+DG4P/7PzjwwMxdLiJSQRYt8hv4xx/74Vat/A5g883TLZeI5KWxz/AYMBGYUOSyOzUyf5G8DR8+vPbzkCFDUiyJVIo99oA77sh0ufHqq77/wXvvhRa6fi5SGWpqfIdco0dnxt15p98BSFnRcV7iJNFowV3OuSuKWdDM1F+5NJlTTjml9rN2hJKUY4/1z+9cfLEffuABWH31ul1ziEgz9rvfwYMPZoavvRaOOSa98kgsHecljs5Biog00oUXwumnZ4avuw6uvz698ohIQv72N/jLXzLDZ5wBF1yQXnlEpCiNvcLTBZif4vIiIqkzgxtugClT4Ikn/LjzzoPu3eHXv063bCJSpIce8hty6MAD4e9/V8eiIs1Qo67wOOemOecWpLW8iEi5aNnS9zu4/fZ+2Dl/18trr6VbLhEpwujR/n7V0Pbbw333qWNRkWZKHY9KdRs2LPf48OHU/v0LW64p1Vf2AsudxNcphypJW9u28NRTvmPSL76AxYt9/4RvvAEbbZRfGiX9LXJNWH/9ZadF1/9wfNI/cDS9QtPWypZbsfWY73L17VvqK0t2+rnWubhl40cVLO80Pv4YDjjAb8AAffr4Dbtt28YXokKU7Pco5phcLvuDBI/JkjwFPCLRlndCEybET8v3gN8UcpUvbnwD5Y5LKh/lVCVp69zZ90O43Xbw/fe+b5699oK33oI11sgvjZL+FtmJd+++7Phw/W9o2bjM852vkLTrW1Yyiq3HfJfLZ75o2sOG5bfOxZWrwKzzKVK9Jk3yHYuGnWp166aORWOU7Pco5JhcbvuDBI/JkqzEAx4zWwM4F9gMWANYLsdszjnXK+m8RYqWveMZOTL3+Mbs4UslWsZo+eLG55lUvsqxStLWowc8+yzstBPMmeP7KdxrL/jPf2CllfJLo6S/RTTxjh2XHReu/w0tW1/m+c6XzzL5LCsZxdZjfcvF7VvyTTu6XK51rqFl88i6mCLVEXYsOnmyH+7Y0XcsuvbahWdaJUr2e+RzTC7X/UGCx2RJTqKttJlZf2AcPuDZEWiH728n+6XW4USkom22Wd2OScO7ZNQxqUgZWrjQb6CffOKHW7WCxx7zG7KINHtJBx5/AloCxwJtnHNrOufWyfVKOF8RkbKz++6+f8LQa6/556Br1AOZSPmoqfG9B0dbGLnrLhgwIL0yiUiikg54NgYecM7d65zTIV1Eqt4xx8Af/pAZfvhh+H//L73yiEiW3/7Wb5ihP/4Rjj46vfKISOKSfoZnBjA94TRFErHvvvumXQSpUr/7nX+O56ab/PBf/wqrr163iw8RScFf/+o7Fw395jc6I9GM6TgvcZIOeJ4Gdk44TZFEjBo1Ku0iSJUyg+uv9x2TPvaYH3f++b6xqsMPT7dsIlXrwQf9hhg6+GAf/Khj0WZLx3mJk/QtbRcDK5rZzWbWPuG0RUSarZYt4d57fR89oeOOg1dfTa9MIlXrlVfqdiy6ww5+A1XHoiIVKdErPM65n81sIPBf4FgzGwfMyj2r2y3JvEVEyl20Y9LPP/f9Gh5wgO+YdOON0y6dSJX46CM48ED45Rc/vMEG8OST0KZNuuUSkZJJNOAxsw2BV4GVg1Gbx8zqksxXRKS56NQp0zHp1Kkwe3amY9I110y7dCIV7ttv/QY3e7Yf7t7db5CdOqVbLhEpqaSf4fkr0Bm4DPgnMMU5tzThPESKMmzYsJyfRZra2mv7jkl33NF3TDp5cqZjUhEpkRkz/IY2ZYofXmEFvyGutVa65ZLE6DgvcZIOeLYDHnPOXZVwuiKNdvnll9d+1o5Q0rbppvD44/7/1y+/+P4ODzjAB0EikqxWSxbC/vvDp5/6Ecst5zfATTZJt2CSKB3nJU7SjRYsBiYknKaISEXabTcYOTIz/Prr/j+Y002/IokxV8OBjx9T9xLqP/8Ju+6aXqFEpEklHfCMBrZOOE0RkYp15JHwpz9lhj/9FL76SkGPSCKc44yvzmXDTx/JjPvzn+GII9Irk4g0uaQDnt8BvzKzC83UkL2ISD5++1s466zM8OTJvhEDEWmc7d+8jkMm35AZcfbZdfveEZGqkPQzPJcCHwNXAyeb2QfEN0t9UsJ5i4g0S2a+w/cpU+CR4ET0iy/C3LkwYAC0SPrUlEiFs5qlDHjpQvq9dV1m5KGH+g1N52NFqk7SAc/xkc/rBK9cHKCAR0Qk0LIl3HMPvPOObzkX/FWen37yHcCrixCR/LRZMINDHj2Cdb96vnbchLV3osfdd+vsgUiVSnrLXyfPV8+E8xURafbatPHP9HTunBn35ZcwYgT8/HN65RJpLlb5+XNOHrFNnWDnjc77cf8RT+usgUgVSzTgcc5NzPeVZL7FMrM1zOxOM5tiZovMbIKZXW9mKze8dJ10OgXLTQjSmRKku0ap8xaRytK6NWy4Yd3mqadN80HP+PHplUuk3PUe/wyDR2xD5+mZDeW1HS/l9xs+zuLWHVMsmYikLelb2poNM+sFvAmsCjwJfI5vYe5sYKCZ9XPOTcsjnc5BOusBrwAPAn2AE4B9zGw759zXpchbRCqTGeyyC6y2GjzxBCxZAosWwf33w/bbwzbb+D4TRQRWmP0dW//3Rvq9+WcM37zhL63a8vgB/+TTDQ/FjU63fCKSvqoNeIBb8AHHWc65G8ORZvZX4Fx8wwun5pHONfhg52/OufMi6ZwF/D3IZ2CJ8haRCrbhhtCpEzz4IMye7ce9+aZ/tmf99WHLLaFnTz2DLdXHXA09v36JLd/7B+t/MYoWbmnttJkrrsWDhz/J9103S7GEIlJOGhXwmNmnwE3OuVvSWL5YZtYT2APfSerNWZOHAkOAY8zsfOfcvHrSaQ8cA8wLlou6CR+87GlmPcOrPEnlLYU7+eST0y6CSKdrB7MAACAASURBVMG6dYMhQ+DhhzONGTgHn3/uX506Qd++0KULzJwJk79zfDJ2Ee1tPm1YWDcYmroU5rT174F5y88H4IfIOBatmJn/f1Nil60jOi2f+cJ080m7vmVTNG+8b4T0hxXLozxF12M+y81pWzefQtOOLJdzncu1rHO0YSFt3Xy6T5rPZjPm03vcfLr89Clbjr2NTjO+Wib7iWvtyMO/foR57VeNL6NULB3nJY65RvRuZ2Y1wDDn3BVpLF8sMxsM3A4Md86dkmP68/igZIBz7uV60hkAvAi84JzbM8f02/ABzGDn3B1J5h2Zf2zMpD69e/duN3z48IaSSNycOXMA6NixGdwzPXUqzJkD2WWdFtxRGH16HDLzdutWkuIUVHe5yh4sHyRSd3w95Y6rhvzKXNIqybMMzWida0Dcb1FTA++804WXXurOp5/6R/025iNO4x/swQuswGzaMZ+2LKAF6rVUqssPv9qc8QP247utd8S1aFlnWjnso5JSLvu6kh0zCjkmF/DDNkm9JXhMLidprnNDhgxh/Pjx7zvn+jY2rSRuaevfiD5G0zoqrx+8j4uZPh4fdKwH1Bd05JMOQTpJ5y0iVaRFC9h225/Yvu9kOjz3Nj2efZoNZ76bdrFEUjOTFXlypSOYuNc+9BjYkeWWU6AvIrklEvAEr+YkuF8jZ6eo0fErlSCdpPIGIC7qNbOxHTt23KJ///75JJOo0aNHA5BG3gUbNgxGj4bsso4c6d+PP77u+HDeI44oSXEKqrtcZQ+WDxKpO76ecsdVQz5KXCV5lmE00EzWuQbE/Rbt5v3E9m9ex+Yf3En7+fW3Ub3IWrPA2rGI1jgiJ6Sc86+GTlKFV/7NMvM2tGx0Wj7zWZHlyl42TeH/6zIpTtH1mM9y0btBGpovV9oNLZdrWWABbZnn2jHftWU+7ZhPO2azAi+yOw9yOPNntocHoN2TsNlmvlGP9u3rJlsO+6iklMu+rmTHjEKOyQX8sE1Sbwkek8tJmutckleVGhvw7JJAGSYkkEbSwr1tY08XFZNOUnmLSIXoPuU9DnvoQFac/V2d8UtbLMdnGxzEe31P4adVN+SVt9ux7S5tGXpFS1rnSijHAXn0+v6ic/8vvsjMF/1zMWxY7LJ1RKflM1+Ybj5p17dsisrlz2etYusxn+Xi/rjlm3ZkuZzrXK5lIy67DF59FbbdFn78EcaOhYWfATV++vz5vkGPjz+Gww6D7t3jiygi1adRAY9z7rWkCtLEwqsoK8ZMXyFrviTTSSpvKdCQIUNqP6fxbJNIMTb+v/vZ76mTWG7JwtpxM1dci7F9T+H9zU9iXofVascvaAlOHclLBWrRAlq29Fdv1lnHv+bOhfff98FP2Irh7Nlw112w336w8cbpllmano7zEqdam6UOTyutFzO9d/Ae95xNY9JJKm8p0O233177WTtCKXdWs5TdXr6YHd78U+24BW1W4ul9b+PTDQ5e5sFskWrToQPstBPssAN89hk8/TQsXOj7rXrsMfjhB9h117RLKU1Jx3mJU60Bz6vB+x5m1sI5VxNOMLOOQD9gAfB2A+m8HczXz8w6Oudqm+Mwsxb4xgei+SWZt4hUqA5LZnLkA0fS+8tna8f9tMoGPHD4k0zv3LueJUWqT4sWvs+qrl19n1U/B4+4jRnjb39bVS1Ui1S9qrz5wTn3FfAC0AM4I2vy5UB74O5oPzhm1sfM+mSlMxe4J5h/WFY6ZwbpPx/2wVNs3iJSPVae/hW3vL9tnWDni/X2ZcTgtxXsiNSjc2c46SToHdlMxo/3t71Nn55euUQkfdV6hQfgdOBN4AYz2w34DNgG3xDDOOCSrPk/C96zm5m5GN9K3XlmthnwDrABsD/wI8sGNcXkLSLVYOpUjr1nACsvmFA76j87XMQru1ypW9hE8tCmDRx+OLzyir/CA7BgAdxzD1x8sb8KJCLVpyqv8EDtlZYtgZH4YON8oBdwA7Cdc25anulMA7YLlls3SGcb4C6gb5BPSfIWkQoyZw7ssw8rz5wAwC+t2vCvgx/k5d2uUbAjUoAWLWDAADjoIGgVnNadORP23rtuP5AiUj2q+QoPzrlJwAl5zhvbgYBzbjpwdvBKPG8RqXCLF8Mhh8D//gfAUlry8K8fZXzvvVMumEjztfHG0Lo1PPCAH/7f//xm9vTTsNxy6ZZNRJpWKld4zKyqAy0RkVrOweDB8MILtaOuW2+4gh2RBKy3nn+FXnjBb25OPd2JVJVEAx4zG25mbRqYZx3gjSTzFRFpti65xD9gEHil/xU82+3EFAskUlm6dYOdd84M3303XHppeuURkaaX9BWewcA72a2ZhczsEOB9YKuE8xURaX5uvhmuvTYzfPLJvL6T/omJJG3nnf2VndA118Att6RXHhFpWkkHPFcDvwLeM7Pa51PMbHkzuwV4CFgKHJhwviIizcvjj8NvfpMZ3ndf/w/MYh8XFJEimcE//uEbLgideSY88UR6ZRKRppPoszTOud+b2WjgXmCEme0K/B0YAWwCjAGOcM59l2S+IvkYOnRo2kUQ8caMgSOPzDxIsM02vsfEVnq8UaRUWrWChx+GXXaBd9/1m98RR8DLL8P226ddOkmCjvMSJ/Gjq3PuZTPbFN8h55HBqwa4ChjmnKtJOk+RfAwbNiztIojAZ5/BoEGwcKEf7t0bRo2C9u3TLZdIFWjf3rfS1q8ffPml3wwHDfLnIPrkvBlfmhMd5yVOqVppmwv8hO+k04BZwOsKdkSkqk2ZAgMHwowZfnjVVeG556BLl3TLJVJFsje76dP9Zjl1arrlEpHSSTzgCa7uvA8cATwPnAosDzxnZlebWdV2dioiVWz2bP8Awbff+uH27eHf/4aePdMtl0gV6tXLb37t2vnhiRP95jl7drrlEpHSSLpZ6jOAt4CewMXOub2cc8OBvsBHwIXAf8xsrSTzFREpa4sX+27fP/zQD7dsCY88AltumW65RKrYVlvBv/7lN0eADz6Agw/2m6uIVJakn+G5EfgW3zDBW+FI59x4M9sW+AtwBvA/oHPCeYvUa9CgQbWfR40alWJJpKrU1MCJJ/ono0MjRvh7aEQkVXvvDcOHw0kn+eGXXvKf775bDSY2RzrOS5ykA54ngROdczOyJzjnFgO/MbOXgTsSzlekQU8//XTaRZBqdPHFcN99meGrroLjj0+tOCJS14knwuTJcNllfvjee2GNNep2kSXNg47zEifRW9qccwfmCnayPAWck2S+IiJl6cYb4Y9/zAyfcooPgESkrFx6KQwZkhn+wx/gppvSK4+IJKvJOn0ws7WBwcAJQFd8s9Ui5WH06MLGl5MEy94cvm6z8eijcPbZmeH99vP/oPK8T6akv0U08e7dC8sw6fkau4wsq9h6LOVvG12u0HUugawbYgY33+xbagvvhDrrLF/Ugw4qTZ6VoGSbrI7JkrCSBjxm1hLYHxgCDCDTTLUrZb4iBenff9lx4Y4p17RyElf2Ispd7l+1WfnPf+CoozIdi267LTzwQN4di/5/9u47TKrq/uP4+ywLS28iIE1UQMBYEAQFBQREScQoaDQRFRFNYlCIsRBLgF+sQaMoIDGKiBoxligmKooIWFBxsSIIKChgoSx9gZXd8/vjzOyUndmdmZ0+n9fzzDN779xy5uy998z33lMS+r8I3niDBhXnhyuYI01YLF9AB2B8xJqPkawXy7Vl4kT38hfqmItAog+R/Hx3mg4cCO+/707f3/zGtes5+eTE7jsTJez/oTJZEsBYG//YwxhzOO5pzkigBS7IWY17qtMT+IW1tkbcdyzljDGFxx9//PGFhYVJ3/dCz4Wpf5qd4Mbvznoijvt4SNe8S3dplW9ffOF+HXnH2unUyY1q2KxZatMVRlrlXYZR3sUm3fNt82Y3MOnq1W66SRN3Cnfpktp0QfrnXaqFK+eVb7FLZd51796dZcuWLbPWdq/utuLWhscYk2+MOc8Y8zqwCtcFdW3gn0Afa+2R1tpbgR/jtU8RkbSycWPgwKItWrgRDtM02BGRig4+2J22zZu76W3b3Gn93XepTZeIxK7aAY8xpqMx5m/ARmAO0B834OgFwCHW2t/5d1EtIpKVduxwfdyuX++m69eHl1+Gww5LbbpEJGqHH+5O33r13PS338KQIe40F5HME48nPF8CfwJ+AK4D2lhrf2Gt/be1dn8cti8ikt7274dzzoFPP3XT+fmu04Ljj09tukQkZt27u/GBvQOTfvqp68BAA5OKZJ54VWnbATwP/MdaqyprIpI7ysrg0kvhzTd98x55BAYPTl2aRCQuzjjDjRPstWCBO93LylKXJhGJXjx6absFGAVMAP5ijFkMPAY8a63dHYfti0gClZS4rlh37oxuvYYN4ZBDoFatxKQrY4wf77p28rr9drj44qg2YS1s3Qo//hjdD6latdz/oGHDqHYnkvF27nTXrWietuTluWZ1Bx0Uce/wgBsneONGN1YPwL/+5QYm9R9iKxep7JBMUu2Ax1p7G3CbMeZ04HJgKNAXmGqMeR54zFr7RnX3I1Jd//jHP1KdhJRZvx4WL4a1a13B7X1t2ACbNsW+XWNcw97WrX2vNm1cs5W+fd3fWW3KFJg82Tf9+9+7ACiEvXvh7bfh888D83/jRtcYen81KgDXrx+Y/973Hj1ctZwa6hNTMkxpKRQWwocf+s4T7/vGjbC7GrdTCwrc+Drec8X7+tnPXAeLdepUXOfGG93+Z8xw03/7m1vn6qtjT0cm2LDBV3b45//Gja7sqE6Hpy1aBOZ/69au7OjXL/ayI5fLealc3MbhsdbOA+YZY5rjnviMBkYAFxpjNgKzPS+RlLjCfxjtHPDxx64qxvz58OWXidmHte6pxI8/wrJlFT/v3BkGDYLLL4djjklMGlLmmWfgj3/0TZ99NjzwQMCt4z173Fijr73murWtTlBTmd273f841P+5cWM49VT45S/hoovcXW6RdFRWBo8/Di++6GqIbt+emP3s3+9+wK9dW/GzggLXJfXgwTBmjK/TAmPcufz99y59AOPGucDp3HMTk85U+fRT+Oc/XdmxcmXi9lNZ2XHkka7sGD0ajjsu8m3mWjkvkYt70Wet3WStvdNa2wE4DXgWaA7cCKwAfh3vfYpIoIcfhp493cjhiQp2IrFypfuRcMIJMHNm6tIRd4sXw4gRvtubvXu7ei5+j1LWrXN9Fowf7+r9JyrYqcr27fCf/7hqOT//uXvSJJJu9u51x+fIke54TVSwU5X9+935On68O3/XrfN9VqOGO81PPNFNW+suA2+9lZKkJsTMme7J8NSpiQ12qvLll6786tkzsA2VSKzi9oQnFE9VtjeMMc1wg5COBjoB6Tnqo0gWeOcd+N3vXJWQSHirpTVrFnm9dmthy5bIqzSUlMAVV7iB+046KbJ9pK3ly93jEm/jgSOPhLlzA+rBHDjgenNatSryzdav7+4WR1Ovfc+e6KrDzZsHY8fCQw9Fvg+RZBg71h2fkfJWS/M+gYlESYk7XyKtDrdqlTuPP/jAdbwIULcuvPSSewq0apU79846y113u3aNPC3paMkSd51Op7Ljp59cedali8tzkVglNODxstZuAe4G7jbG9McFPiKSAPfdV7HAqlHD3ZU88URXN9q/7vohh0DNmrHt66efXBUP/7rd69fDe+/B++8HpqO0FO6/P8MDng0bXLdN3tvPLVu6EQoPOihgsQUL4KOPKq7evr2rXtahQ8W667F2PODt8MC/bv3GjS4uW7AAiooCl3/0UbjjjgpJFkmZLVvccRnsoIPc+XLUURXPl2g7HvC3c2fF82XNGne+fPNN4LIffeSq1512mm9es2butD/pJFcla/t2d1lYssSlLVNNmRK+7OjVC9q2DWwrGI+yw79t1oYNrux4772KZceUKQp4pHqSEvD4s9YuBBYme78i3bt3L/+7sLAwhSlJnJ074b//DZx3551w5ZXQoEH891ezJrRr516h0jJ1Ktx0k2/e3LnuqUQ0d2XTxvbtbuTBDRvcdP368MorLooJMmdO4PRJJ8Hs2S7QiTdj3A+wZs3g2GMDPysrc4HnOee4H2bgnj4995y7kyuSDp57zh2XXi1auGptvXolps1Zw4bu1aVL4HxrXeBzySUuePGaMycw4AHXuP7ll10D+9273Y2eIUNc9bZGjeKf5kTbvdtdn/3ddptrx5SIXiCrKjumT4c//9k376WXYNeuqsuxXCjnJTZqvio5Y9myZeWvbPW//8G+fb7p9u3h+usTE+xUpWFDVw++bVvfvOJi9yMh43gHFv38czednw/PPx+yNe2BA+4jf5MmJSbYqUpengu2rrwycP4zzyQ/LSLhBB+Pf/iDO26T3cGGMdCxI0ycGDj/uedCV/M6/nj3mbe622efuctEqtrrVcfLLwe272vXzl2/U9HlfcOGcMMNcOihvnn79rnyrSq5UM5LbBTwiGSRTz4JnB4+PPZqH/GQl+fS4O/jj1OTlpiVlblbvgsX+ubNnFnxlq/HN9/Ajh2+6SZNXLWcVDrvvMDp4ONEJJWCj8dU93o2YIDr3dBrx46KVd28Bg924wx7vfmm63gh0wYmDb4uDxuW2h4djal4HOi6JdWhgEckiwQ3kg+u4pQKwd1Rr16dmnTE7Prr4emnfdN33un6dw4j+PsddZTvDnCqdOoU2BnC5s2wbVvq0iPiVVTk2vB4FRS44zWV8vPdeeuvsuvWxRe78Ya95sxxTygySfD3S8eyI5pOYESCKeARySLBBULHjhWXMSbwVVAABx/sqmeMHu2apYSqvmGta6h71VWuJleTJlC7tuukbNw4XxuRYME/XjKq0Lr3XrjnHt/0mDEuAKpE8PcL9eMt1v8BwIoVMGGC6yiuXTvfNvzbQASrUQOOOCJwXsYFnpKVgo/DI44IPVBuss+ZaK9b48cHVh29+27XgUymSOR1K9ayI7j8yqiyQ9JOiu87iki8lJW5Brf+KrtTOmGCey8tde3xly93g/498ogbh+HJJwPX37/fNcqtVQv69nWDwpWWup6NpkxxdzXfeqtiIRWchtWrXVrTfgDMp5+Ga67xTZ9zjvsFU0UdwUh+OHhF+z8A13Xv//2f+1HYsaP74eDfbiucTp3cDz+v1avdGBciqRQc8FT1dCdZ50y0AY8xrhfK776DF15w8665xnWd/atfVb5uqpWVRfd/SFXZsWZNhpQdkpYU8IhkifXrAxvLHnQQNG0afvnghrng7rRddZVrRDxoEHz4oRtnAdyPhVtvdXcxmzTxrVNW5ub94x+ugH/ppcBtNmvm6sN7e3IuLnY/Ctq0ielrJsfCha6eilefPq4UD3XrOUg0AU+0/wNwPxxOOslV96hTx3VMEa59QWXp0N1SSQfRnC+QvHMmlvPFOzDpoEHw7rvuycZFF7le5/r1q3r9VNm4MbDDgiZNKu+2Plllh7cM83atv2+f6yQzVM9uIlVRnCySJb77LnA6RG/JVWrRwt1t69/fBVD+9dJr1nRdTPsXWODutv3lL+5v/3b9Xsa4Llz9bdwYfdqS5rPP4OyzfQOLdu5cYWDRylT3/1DZ/wBcNZBevSJOTrmM+h9Izkj0dQtiO2diPV/q1HGXiyOPdNMlJa4qnbeDx3QU6n8QbWc3iSg7QNctiR8FPCJZKtYB4fLy4Oab3d9PPRXZaNjeBvHhGufHmpak8w6m4e1m7ZBDXOXzyh6VVSGW7x7L/yAR6RBJtmRetxKRDnBPJl591Y1LDO5y4j+EV7pT2SHZSAGPiFRw8smuANq0Cdatq3p5b7esZ5yR0GQllndgUe8txAYNXCtc/8Egkija/4FIrkunc6Z9e3f58I6BtmGDu7x4q/Zmq5wsOyQjKOARkQoKCnx1uDdvrnzZpUvdwJoNGrh62hlp3z5XjW35cjdds6Yb6j2FfbNG8z8QkfQ7Z447zg1C7H168fnn7jKTiQOTRirnyg7JGOq0QHLG3LlzU52EjOKtjlBZXe5Vq2DoUPjpJ1d/O7jr44xQVuY6KFi0yDfv0Udh4MDUpckjkv+BiPik2zkzaJC7nHiH7lq0yF1unnoqe3sbS2XZoXJewlHAIzlj6NChqU5Cxti3z9czzsEHh15m9Wo49VS33Jw5cNZZyUtfXP3pT65rIa+//Q0uvDB16fGI5H8gIj7pes6MGOFqyo4f76b//W9o3Rr+/vfUpisRUl12qJyXcLL0/oKIVMfbb7tB+Vq0CN1r0ooVrpvVLVtcrDB8eNKTGB9//3vg6IBXXw3XXpu69Pip6n8gIoHS+Zy5/no3brHXvfdmZ8CTM2WHZBwFPCISoKwMbrvN/f2b31T8/LPPXNejRUXw3HOuy9WMNGeOe7rjNXy4+wWSBnVhqvofiEigdD9njHH3VoYN883705/cZShb5EzZIRlJAY9Ilgj+ne4dRiYamzbBBRe4MRHatYMbbwz8/OOPXVWEXbvgxRfhzDMj225wWlIeUyxYEDiw6CmnwBNPRDSwaFWq+3+o6n8Qq7T7H4iQnOtWLBJxvtSo4S4zJ5/sm3fJJfDmm9XfdnWo7JBcoDY8kjNatWpV/vd3wSOtZYHWrQOn166tfHnvaNllZa6r1OXLXXWEkhLo2ROefBKaNfMtv22ba8dfVOTelyxxr2DjxkHjxr5pa+HrrwOXadMm4q8Vf59+Cuec41rLAnTt6krg2rXjsvnWrQMHGVy7Fo4/PvSy0f4PwFUF8a91t2WLe7/sMt+PgfHj3Xip/tLqfyDikejrFsR2ziTqfKlTx11uTj7ZVe8qKXE9t739Nhx9dHz2Ea1Q/wNrwwcX6Vx2ZHs5L7HL6YDHGNMbuBk4EagNrAFmAg9Ya0uj3FZXYCLQH2gIfAPMAe601u4NWrY9UNll/Wlr7QXR7F+q9v3336c6CQnVurX7zb5vn5vetg22bvV1ERps0iT3XquW6xb00EPdQ4/hw2Hw4Io9CO3Y4WuM+sYb7hXKyJGBhdamTbBzp2+6Xj03nmdKfPutGwzDm6BWrdxgGcFDgFdDp04wb55vetWq8MtG+z8A2L0bHnus4vzZs31/jxxZMeBZvTpwumPHSr+GSFIEH4fBx2mwZJ0zwedtp06VpysaTZu6y85JJ8H337vL0ZAhLgho2zZ++4lUq1ZQty4UF7vpHTtcl9LNm4dePlllx9atgeMW1anj0lqZbC/nJXY5G/AYY34JPAfsA54GioChwL1AH+C8KLbVC1gA1ASeBdYDA4C/AAONMQOttaF63v8EeCHE/M9DzBOpVF6e+/Hw2We+eatWuULVX6wjkLdvH9u6wT8cOnZMUbWEbdvcrwrvXb+GDd2vjnbt4rqb4B9woQKe6owCH6//Qzx/wInEKvg4DHeDINnnTKjrVjwdeqi7/JxyiqvmtXGjuzy99VZc779ExBj3/T75xDdv1aqKAU86lB3Z2pW3JF5OHjrGmIbAP4FSoL+19jJr7XXAccAS4FxjTERPWIwxNYBHgbrAudba31hrbwB64QKqPsAfw6z+sbV2YojXs9X7hpKrIvmxnWzBd2xT8kN73z7XQvaLL9x0zZrwwgtwzDFx31Xw96vqjnUyHDgAX30VOE9PeCQdBB+HX30FpVHVr0iMZFy3jj3WjW9cs6abXr7cVW/zPqVPpnS8biU66JTckpMBD3AucDAwx1r7oXemtXYfroobwO8j3FY/oAuw2FpbPuKVtbYMuN4z+Ttj1NROEi+40Pr449Sko7I0JD3gKS11o/699ZZv3mOPuRa0CRD8/T7/3NdcKFVWrgxMQ/Pm0KhR6tIj4tW4ceB4LSUlrm1LKpWUuODDX6KuWwMHwqxZvunFi93lqqwsMfsLJ/j7ffRRcvcfiv8TJ9BTaameXA14BnjeXw3x2WKgGOhtjCmozrastV8Dq4BDgcNDrNvKGPNbY8yNnvf4326WnNKtW+D0c88lv+D0V1oKzwY9rwxOY0JZC9dcE5iIu++GX/86Ybts187V0ffasQPmz0/Y7iLy738HTif1fyBSheDj0X8c4FSYP9+dt15Nmya2bc1vfuPGO/Z69ll32apONb5opVvZUVaW4rJDsk6utuE50vNeocKPtfaAMWYtcBQuSKnqXlPYbXmsBjp5XkGVSjjN8ypnjFkIXGKt/baK/XqXLwzzUeddu3axcOHCSDYTV7t27QJIyb4jla5pq27eNWiQR+3afdi3z3WvvH6961Hn6qsr9lyUaJs3w5QprlGuV506B6hX710WLoxvSRou39o+/TRHzJhRPr3+3HP56vjjXd+pCXTSSZ343/98rWtvucU1tj3mmOS2X/rpJ1i0CKZPD5x/zDErWbjwByAzztd0pbyLTXC+HXNMS157zddjwPTprm1Lv36+6l7JYK17qvCXvwTO7937O956K7H1g3v0gGHDOvD8864bsilToKRkDb/61YaA5RJ1zNWrl0edOr3Zu9f9LPzuO5cPY8cGPoFLhs2b4YEHYIPfV69du5T69d+JquzwzyOdq7FLZd559x0PuRrweCtz7AjzuXd+4zCfV3dbxcBfcR0WeDtdPAbXy9upwBvGmOOstXsi2L9IuTp1yujdewsLFrQon/fXv7rXccfBiSe6bj3btHG9unlfDRvGtr+dO11j2w0b3Lv37/feC12d7uSTt1BQkJzbhs3nzw8Idjb168dXv/99UiKOAQM2BQQ8hYUu/5s3dwPvdegQmP+tW7vPYhkGqKTEBZXe/Pe+li931WP2BF1F8vPL6Nt3S/W+oEgc9e27hfvuK+PAAVfpZMsWOO00qF8f+vZ1PccHny+HHOJ6CYtWaanrOTL4fFmzxt0H2bSp4joDBoSYGWfGwJVXrmHr1losWuR6C3jwwQ4cdFAJAwcmfv+1a5fRp89W5s/3lR233eZe/mWHN/+9f1e37PAvPyorO3r33kKdOil85CQZz9hkPjONI2PMOlxVsUg9aa0d4Vl3FdARv3sKCwAAIABJREFU6GitXRNi2+8CJwEnWWvfqyIdr+F5UmOtrVBxxRjzL+DXwK+ttZWOqWyMyQfexnV4MM5aOyWibxZ6W4XHH3/88YWF4R4AJY73LkD//v2Tvu/K+DejStfjPh5598EHboyHaNqN1K/vngBF2gNOWZn7UbJ7d+T7qFkT3n3X3cmMtwr59sYbrssjbyb07ev6io7TWDtVKS2FPn3g/fcjXyc/H1q2jO5H3J497gdaNIfzmDHu7qlXup6vmUB5F5tQ+XbVVTB1auTbMMbdJKhXL/J1Skrghx9cJx6R6tUL3nknLmMSR2TfPte1s7fJYc2a8OqrMMBTeT6Rx9yHH0Lv3ulZdrz9thvjpyrhynmdq7FLZd51796dZcuWLbPWdq/utjL5Cc9XuC6lI+U/ApX3qUu4ZrsNg5arTNy25alO9zAu4OkLxBzwSO7q2RNmzoTLL4+8t5/du6MrgKJVpw48/HBigp0KPvkkcGDRo45yPbIlKdgB9+Po2Wfh5z8P7Ca8MgcOBFbhSISzz4Z77knsPkRicffd7vh/IdRADSFYCz/+mNg0HXOMO4+TFeyAu0x5Byb94gt3GTvnHPe09thjE7vvHj1cBwqjR8PevVUuDiS+7Khd25UdkQQ7IpXJ2IDHWjuwGqt/CfTAtasJeATiecpyGHAAX3WzqraFZ1uheDtSjLQC8GbPexT3rUQCjRgB3bu7wmv+fNfjTrIfahkDxx8PgwbBpZfCkUdWvU61ffONe7LjrffbunXcBxaNVJs27mnbww/Da6+56jJxrI4csZYt3f/grLPg3HNTNAaSSBUKCuD5512AMXeuu2798EPy09Gggat2Oniw++GfxPsk5Zo0cU91TjzRtaXZudPdPFmyJPH7/s1vXNnx6KPuf7BsWWrKjm7dfGVH8CDKIrHI2ICnmhYAFwJnAE8FfdYXN6bO4jCDhYba1k2ebd3h/4Ex5nBcIPQNkQVPACd63iNdXiL04YcfVr1QFunSBe66y/29ZYurIrFuXWC9dW/d6ZKS2PZRUFCxbn2bNm6guVNOgYMOite3qVq+d7hyby8JjRq5YCcVQ5d71K7tqpCNGePu1C5d6rqpDs7/jRvduKix8FbtCa5b37o1nHCCa/+gIEcygTFw3nnuZa17wrF0aejzJdqqnP6aNKl4rrRuDT/7mTtnktlRQjht2/oGJt250wU+Z5wBd96ZT8OGUdTJi8GRR8Kdd7q/t271lR3++e997Y/kV1IIBQWuI5fg/4G37Ii1k51cK+clcrka8DwL3AVcYIx5wDsWjzGmNnCrZ5kH/VcwxtQF2gHFQT2oLcL15NbXGHOWdyweY0yeZx8AM6xfZVJjzPG4QUcDWuAZYwbgG6T0iep/TfHXvXu1q4BmrGbNXLWIUKx1hdqOSCpw+mnUyAU06fBjOm//fo6+6SbfAB61arm6MUcfndqE+alZ09WP79079OfFxa6KTjRdwdaq5Z7gpMMPNJF4MsbVRj3qqNCf//STewIUzc2avDxo0QLq1o1PGhPtmGPcZez00933XbECbr75Z9x996dJS8NBB7mqsKGkY9mRy+W8VC4nAx5r7U5jzOW4wGehMWYOUASchetm+lng6aDVegJv4gKc/n7bKjXGXIp70vOsMeZZ4FtgIK7a3DvAvUHb+jvQ0dM5grfW/jH4xvS5xVr7bhy+qkiVjHEBUbK7rY6b0lK63HYbjT7/3Ddv9mxXLyWD1K0Lhx2W6lSIZIaaNVP68DZpTj3VXc68Q4d99lljbrutCwMHJrdtUSgZX3ZITsnVgUex1r4A9MMNNDocuAr4CbgGuMBG0Y2XtfZ94ATgRWAw7ilNI+D/cL23BT/0fRz4yLPO5cCVuLY+/wb6WmtvRUSqZi2MHcvB3i6NAP7+dzj//NSlSUQkji64ILCzkcWLD2bcuOS3rRHJZDn5hMfLWvsO8PMIl10IhH0Aa639Ajgvwm09AjwSybIiUom//Q2mTfNNX3MN/PGP4ZcXEclA11zjBpK+7z43PXWqe8J1/fWpTZdIpsjZJzySe4wx5S/JAk88AePHl09uOvVUmDw5hQkSEUmce+6B/v19g5DecAM8+WQKE5SGVM5LOAp4RCTzvP6666/UY9txx7Fi/PjIR78TEckweXnw5z+v5Nhjt5fPu/RS1320iFROvw5EJLN89BEMG+YbLv1nP2P5X/+KrVUrtekSEUmwWrXKuPXWz8t7r/vpJ3c5/Pjj1KZLJN0p4BGRzLFunRuBzzu0d5s28MorHKhfP6XJEhFJlvr1D/Dqq+7yB25A4yFD3OVRREJTwCMimWHrVjfynnf49caNCSj1RURyhOdeD40auekffnBBT1FRatMlkq4U8IhI+tu7F846C7780k17BxYNNyqhiEiW+9nP3GXQW5t35Up3mdy7N7XpEklHCnhEJL2VlsJvfgPvesbiNQYefxz69UttukREUqx/f3c59HrnHbjwQnfZFBEfBTwikr6shauvdrcxve69F371q9SlSUQkjfzqV+6y6PWf/7jLpgYmFfFRwCMi6evOO2H6dN/0tdfC2LGpS4+ISBoaNw7+9Cff9PTpcNddqUuPSLpRwCMi6Wn2bLjxRt/0r3+tElxEJIy//Q0uuMA3/ec/B1Z3E8llCnhEJP289hpcdplv+tRT4dFHNbCoiEgYeXkwa5Zr1+M1apQbp1kk1+WnOgEiybJx48ZUJ0EisWwZDB/uG1j06KNdpfSCgtSmS0QkzRUUuMtl377w2WfuMjpsGCxeDN26pTp1iadyXsJRwCM5o1WrVqlOglRl7drAgUXbtg0cbEJERCrVuLG7bJ50Eqxf7y6nP/+56+jysMNSnbrEUjkv4ah+iIikhy1b3MCiP/7opr0Di7Zundp0iYhkmNatXdDTuLGb/uEHd3ndsiW16RJJFQU8IpJ6xcUwdCisWuWmCwpg7lzo2jW16RIRyVBHHQUvvugbmHTVKjcwaXFxatMlkgoKeCRnfPfdd+UvSSMHDrge2N57z00bA08+Caecktp0iYhkuL594Ykn3GUVYMkSN45ztg5MqnJewlEbHskZrf2qRlmNyJYerIUxY9zTHK8pU1ynBSIiUm3nnQfff+8bwuzFF+Gqq2DaNF8glC1Uzks4esIjIqlz++3wj3/4pq+/3pXEIiISN1dfDddd55t+8EG4447UpUck2RTwiEhqzJoFN9/sm77wQpXAIiIJcuedrjqb1003wWOPpS49IsmkgEdEku/VV2H0aN/0wIEwc6YGFhURSZC8PDd+84ABvnmjR8O8ealLk0iyqA2PiCRXYSGce66v1eyxx8Lzz/u6EhIRkYSoVctdbvv2hU8/dX3GDB8OixZB9+6pTl0Y1sK2bbBhgxtYyPu+fXuFRR/wnxgzpvzPDj/8wP6DDoLvvnPju7VtC61aqdzJIQp4RCR5vv7ajYC3Z4+bbtcOXn4ZGjZMbbpERHJEo0a+gUm//dZdjn/+c9eD2+GHpzp1wDffuMdOr70Gn33mApwI+9Ie4z8xbVr5n228fzz0kO9zY6BFCzj0UBcBDh4MJ58MtWtX9xtIGlL9ERFJjs2b3ch3mza56SZNXNU2jYwtIpJUrVq5y2+TJm5606Y0GJh0yRI4+mho3x5++1t47jk3eFCiBg6y1o3I+v77MHkynHYaNG3qenjYuzcx+5SUUcAjIonnHVh09Wo3Xbs2vPQSdOmS2nSJiOSoLl3ciAAFBW569Wo488wUDUw6f74be+3zz1Owcz9798IDD7hHXgcOpDYtEleq0iYiiXXgAFxwgbuLBq4awb/+BX36pDZdIiI57uST3TjP553nHni8/74bB/q55yA/Wb8QS0pcL52VjYZap46v7U2bNu794IMj7+hm715XNc7b/mf9evjxR/elQ1m40AU+f/xj1F9H0pMCHhFJHGvhyivd0xyv+++Hc85JXZpERKTc8OHusuwdAm3uXPjDH2DGjCQNTPr6676qzl69e7unLIMGQceOru5dvBNTUuI6MfjgA9dm6D//cZ0jeM2erYAniyjgEZHEufVW+Oc/fdPjxwf0nCMiIqk3Zox7+HHXXW76oYfcQxT/odISZs6cwOmLL07OAEG1arn2Qu3bw69+Bbfc4npt8D71+fhjWLkSOndOfFok4dSGR3KGtbb8JUkwcyb85S++6YsugttvT116REQkrNtvhxEjfNO33OLG7Ukoa11Pnf4uvTTBOw2jfXs49dTAea+8kpKkSPwp4BGR+Hv5ZbjiCt/0aafBww8nqX6EiIhEKy8PHnnE1SLzuvzyBP/m37oViop807Vru84LUuWMMwKnv/wyNemQuFPAIyLxtXSpawHrbYB63HGuBawGeBMRSWu1arnL9bHHuunSUnc5//DDBO1w1arA6Y4doUaNwHnGBL5q1HDdR/fvD7Nmhe944JFHXPfWvXpB3bpu3arq6B15ZOC0t2dRyXhqwyMi8fPVV/CLX/j6NT30UPe0p0GD1KZLREQi0rChu2z37u3GAN2zx13W330XjjgizjsLDig6dQq/7IQJ7v2nn2DNGtfJwKJFLhqbOrXi8n/6E+zY4To8aNXKlU9V6dgxcDo4IJOMpYBHckZhYWH53927d09hSrLUpk1w+ulugFFwd+BefRUOOSS16ZKolZWVUVRUxK5du9i/f7/avYVRt25dAFasWJHilKQfYwwFBQU0aNCApk2bkhdp98GSFrwDk/bp42qceQcmffdd1xt03AQHFJUFPBMnBk6/8w707QvTp7vg5rDDAj+fM8cNNnTooe5JUCRtgw4/3NXtKytz0xs2uBt4nnNdMpeuQJIzevToUf6SONu1y90C9N5B8w4sqt5tMk5ZWRnr169n8+bN7Nu3T8FOJerWrVse9Eggay379u1j8+bNrF+/njLvD0jJGJ07uy6qa9d202vWuMv8rl1x3Ek0T3iC9enjEmkt+N3QLHfGGS7YiUZBgeu8wN+aNdFtQ9KSnvCISPXs3QtDh/oqeeflwVNPufoQknGKioooLi4mPz+fli1bUq9ePd2dD2OX55dfA1XZrKCsrIw9e/bwww8/UFxcTFFREc2aNUt1siRKffq4caKHD3dxxdKlcNZZrspbnTpx2MHu3YHT0T4+8t6QqVkzDonxaN4cvv7aNx2cRslIKsVEJHY//eTGL1i0yDdv+nQ4++zUpUmqxfsjvmXLljRo0EDBjsQkLy+PBg0a0LJlS8B3XEnmOeccePBB3/TChXD++e7yH3fR9OS5eLHrRa1WLejZMzVpkIyhJzwiEpvSUjdA3H//65t3112uVxzJWPv37wegXr16KU6JZAPvceQ9riQz/fa3sH27GzsaXI3lSy6Bxx+v2Klawnjb8Ph3WmAt3H232opKlRTwiEj0rIUrrwwcIfvGG+H661OXJokLb5sdPdmReDCeu+VqC5b5brjBdXp2xx1u+qmnoFEj91A/KQ9FJk0KnDbGdT2dqoFKJaOoRBOR6FjrSr6HHvLN+8Mf4NZbU5cmEUlLRtWDssptt7l7XV4zZsCf/5yknVvrXrt3w+uvQ9u28LvfwYIFSUqAZDIFPCISuZISuPZamDzZN2/ECLj/ftV7FhHJcsbAAw+4y77XXXe5XqFLSpKUiHr1YNAgV6+utNTVrfOO/SYShgIeEYnMZ5+5hqF//7tv3i9/CY8+6npmExGRrJeXBzNnusu/19//7oqHzz9PYkKOOQYuv9yNlXPvvUncsWQi/UoRkcqVlrpGoT16wCef+Ob/4heuDU++mgKKiOSSmjXd5f/nP/fN++QT6N7dFRelpUlKyM03u4GC7r4btm1L0k4lEyngEZHw1q2DAQPguut89RVq13ZV2PxHpBMRkZziHV/6vvt8RUFJiSsuBgxwxUeVCgoCp6MNWlq39nUh97e/BX728MMwcqR7Pfywm/fSS755d94ZepvBaVA5lxUU8EjOOOSQQ8pfUokNG+Cxx+Cii+Doo91YB17du8OyZXDVVarGJlnPGFPhVVBQQPv27bnkkkv48ssvU53EhNqwYQO33XYb5513Hh06dCAvLw9jDGs08rx45OXB2LFQWOiKB6/Fi13xcdFFrjjZsCHMBjp0CJxevTr6RPz5z1C3rrsR9+OPvvlvv+12/thj8M47bt6nn/rmvfpqxW0dOABffRU474gjok+TpJ2crotijOkN3AycCNQG1gAzgQestRE/kDXGXAb0BI4DjgbqALdZa2+uYr0zgWuBbkANYDkw3Vr7WPTfJoSiInjyybhsKhrNv/jC/bFxY9L3XZnv/BvapyBfIpGyvDtwwA2hPX++G8gtWI0acNNNrvpAPEe0FskAEyZMKP97x44dfPDBB8yePZvnnnuOefPm0adPnxSmLnE+/PBDbr75ZowxHHbYYTRq1Ijt27enOlmShrp2hSVL4K9/hdtvd1Xadu+GJ55wL4DOnWHgQDjhBF9N6CO2deJE/w2tWlVx41V1ad6iBezZU3H+rFnuFY1vvgkYUXVvw+Y8/99G0W0jy3zxRXMgNT/piorit62cDXiMMb8EngP2AU8DRcBQ4F6gD3BeFJu7B2gEbAO+A6q8HWCMGQM8AGwFngBKgHOBWcaYo62110ax/9DWrQvsSiVJuiZ9j9kjLfOuc2dXaPTqleqUiKTERO+Ah36uuuoqpk6dyvTp07M24OnRoweLFy/m2GOPpWHDhvTv359FixalOlmSpmrWhP/7P9e8c+RIWLky8POVKyvO60dHFvrPCBXwJFPQE6YPd3ZKxc+oNJOWv0yilpN1UowxDYF/AqVAf2vtZdba63BPaJYA5xpjLohikxcA7a21TYEqByMxxrQH7sYFWT2stX+w1v4ROAb4CviTMeakKPYvEj8FBa7LzzvvdE99Pv9cwY5IkMGDBwOwZcuWkJ8/9dRTnHrqqTRp0oTatWvTpUsXbr31Vvbv319h2RdeeIERI0bQqVMn6tWrR/369enevTv3338/ZWVlFZYfOXIkxhjWrl3L1KlT6dq1K7Vr16Z9+/bcfvvt5YN8PvPMM/Ts2ZN69erRvHlzxowZw759+yL+jm3atOGUU06hYcOGEa8j0quXKzaWLnXFyKBBFZvqeK2iU9CMVVU/0UmkoIBrNR1TlBCJt1x9wnMucDAw21r7oXemtXafMeZm4A3g98CcMOsHsNaGqAhaqVFAAXCXtXad33a2GWNuBx4BfocLvmLXpAkMGVKtTcTiR08d2hYtWiR935kupXnXrp0rmXr3hjp1kr9/kQwyf/58ALp161bhs8suu4yZM2fSpk0bhg0bRuPGjXnvvfe45ZZbeOONN3j99dfJ9+vdcPz48eTl5dGrVy9at27Njh07WLBgAWPHjmXp0qU8/vjjIdNw7bXXsnDhQoYOHcrgwYOZO3cuN910EyUlJTRt2pTx48dz9tlnc8opp/D6668zbdo0SktLefDBBxOTKSIeNWq4jj179HDjVO/dC+++62pNf/ut34L2EPY+U586B3a76V274KOP4PjjU5JuFi4MmKx3bEd+c1RqkpIuUvm75JVX4tf5Xq4GPAM876EClcVAMdDbGFNgra14Oy6x+38laJnYHXZYStqqrPBcMFr075/0fVfmpZdeKv976NChKUxJeOmadyJemTS+bLxuFPtXadu5cydLly7lnXfe4YwzzuDqq68OWHbWrFnMnDmTc845hyeffJI6fjcPJk6cyKRJk5g2bRpjx44tn/+///2PI4IaRpeVlXHppZcye/ZsxowZQ68QT1kLCwv59NNPad26dfn2O3TowOTJk6lbty6FhYV06dIFgP3799OtWzdmzpzJpEmTaN68ebXzRSRSdeq49jsDBwZ/YmD3qa73NK8nnkhNwFNUBC+/HDDr/IcGcn7P5CclnSxcuAKA/v2TH/B0766Ap7qO9LxXqCxqrT1gjFkLHAUcDqxI8v6/N8bsAdoYY+paaysdPtgYUxjmo867du1iYdDdimTYtWsXQEr2XZmzzjqr/O8333wzhSkJL13zLt0p32IXnHd169albt265fMrapCchMVB+O8QnUmTJlWY17lzZ4YNG1Yhr+69917y8/OZMmUKBw4cCPhs3LhxPPDAA8yePZtRo0aVz2/evHnItI4ePZrZs2czd+5cunb11aP/ydOo+rrrrqNhw4bl69aoUYMhQ4bwxBNPMGbMGNq0aROw3bPPPps77riDwsJCTj755KjzodQzuMru3bujytvS0lKKi4vLjzGdr7HLxrxrfuyxdPUPeB54AHbscIP8DBwIjRsnbufWukG1582D2bPBr8rp3lateH/PngpPfXJNKo+5eF3DIXcDHm+XGzvCfO6dn6izLJL91/MsV2nAIyIiibVz587yv/fs2cOKFSuYOHEiV1xxBStXrix/AlRcXMxnn33GQQcdxPTp00Nuq6CggFVB7QS2bt3K/fffz2uvvca6devYE9Tj1Pfffx9yW6Gq07Vs2TLsZ61atQJgY5r1oCm5bWvv3pTWrk0Nb/uyAwdg5kz3Ajj4YGjTBtq2DXxv3jzy4RGKi13f2N7X+vW+v8O0a/tx4MDMeqQtlcrYgMcYsw44NIpVnrTWRtrXhvcIT1XLuYj3b63tHmq+MaawQYMGx/dPQdUo712AVOw7UumatkzIu3SkfItdcN6tWOEeajdoEPpJTirbE0cvPk+j/POiQYMGtGzZkm7dutGmTRvuv/9+xo0bR9u2bdm5cyfWWrZs2cKd4QY1DNrm9u3bGTBgAGvXrqVnz55cfPHFNG3alPz8fLZv386UKVMoKysLSENNT9fwrVq1qvB/qlevHuACn+DP6tevD0B+fn7Y/29latSoUb6daNavUaMGDRo0oGdPVzdI52vssjbvpk8Hv6eeATZvdq+PPkpeejp3pv20abSP4TzJNqk85mK5ToWTsQEPrjezyLubcd1Fe3mfrITrXL1h0HLxtgNo5tn/1kr2vzPEZyIikmKNGzemY8eOfPzxxyxbtoy2bdvSqJErUrp168ayZcsi2s7DDz/M2rVrmTBhQoXur5csWcKUKVPinXSR9HPppW5wnj/8wXVckEqDBrnqbQp2skrGBjzW2gpN36LwJdAD6AQEtIExxuQDhwEHgK+rsY+q9t/Ms/+AntiMMYfgqrNtqKr9joiIpI53EE5v19H169fnqKOOYvny5RQVFdG0adMqt7FmzRoAhg8fXuEzjXkjOeWii2D4cHjrLdem5rXXYMUKCNE1e1w1bAj9+sHgwXD66dChg6qyZaGMDXiqaQFwIXAG8FTQZ32BusDiBPXQ5t1/H8/+g7ueHuK3jIiIpKEXXniBdevWUbNmTXr37l0+/5prruGyyy5j1KhRzJo1i8ZBDa63bdvG2rVrOd7TC1X79u0BV23k6KOPLl/uo48+4o477kj8FxFJJ3XruqDj9NPd9IED8P33FdvdrF8fsvuu+W+8Uf73IL8u4Yp27mR/s2YccsIJFdsCNWyoACcH5GrA8yxwF3CBMeYB71g8xpja+AYODRiowBhTF2gHFFtr/XuRj8WjwPXAGGPMo96xeIwxTYAbPcvMqOY+REQkDvyrmu3Zs4cvvviCV15xIwhMmDAhYHyKUaNGUVhYyPTp0zniiCM4/fTTadeuHUVFRaxdu5bFixdz6aWXMmOGu8RffPHFTJ48mXHjxvHmm2/SsWNHVq9ezX//+1+GDRvG008/ndTvGmzkyJHlf69cuRKAG264obxu/ejRo2Pq8U0kIvn5LjBp2xZOqno89tP8AhfrGSsL4FNPO5RDsq3tk0QsJwMea+1OY8zluMBnoTFmDlAEnIXrMvpZILiU6Qm8CSwC+vt/YIwZDXiv+B0870ONMW08f6+01pa3YLXWrjXGXAfcD3xojHkaKMENiNoGuMdaW71BR0VEJC78u6WuUaMGBx98MEOHDmXUqFEMGFBxyLRp06YxZMgQZsyYwfz589m+fTtNmzalXbt2XHfddYwY4es/p1WrVrz11luMHz+et99+m3nz5tG5c2emT5/OoEGDUh7wPPbYYxXmPf/88+V/9+/fXwGPiKS9nAx4AKy1Lxhj+gE3AcOB2sAa4Brgfmuj6ovoZOCSoHnHeF7ggqSALnustQ94epq7FrgYyAO+AG621lYsYUREJKmqKgYqGyPizDPP5Mwzz4xoP127dmXu3LkRp2HWrFnMmjUr5PITJ06s0PmB18iRIwOe2EQiuqJQRCQ95WzAA2CtfQf4eYTLLsTXXXTwZyOBkTHs/yXgpSoXFBERERGRmOR0wCO5xdtIWERERLKPynkJRwGP5IzCwsKqFxIREZGMpHJewslLdQJEREREREQSRQGPiIiIiIhkLQU8IiIiIiKStdSGR3LGQw89VP73FVdckcKUiIiISLypnJdwFPBIzvjtb39b/rcuhCIiItlF5byEoyptIiIiIiKStRTwiIiIiIhI1lLAIyIiIiIiWUsBj4iIiIiIZC0FPCIiIiIikrUU8IiIiIiISNZSwCMiIhKCMabCq6CggPbt23PJJZfw5ZdfpjqJCfXOO+9w/fXXc8IJJ3DwwQdTUFDAYYcdxujRo1mzZk2qkyciEjGNwyMiIlKJCRMmlP+9Y8cOPvjgA2bPns1zzz3HvHnz6NOnTwpTlzjDhw9n8+bN9O7dmwsvvJD8/HyWLFnCI488wpw5c3j99dc56aSTUp1MEZEqKeARERGpxMSJEyvMu+qqq5g6dSrTp0/P2oDnj3/8IxdddBGtWrUKmH/77bdz0003ccUVV/DZZ5+lKHUiIpFTlTbJGWeeeWb5S0SkOgYPHgzAli1bQn7+1FNPceqpp9KkSRNq165Nly5duPXWW9m/f3+FZV944QVGjBhBp06dqFevHvXr16d79+7cf//9lJWVVVh+5MiRGGNYu3YtU6dOpWvXrtSuXZv27dtz++23Y60F4JlnnqFnz57Uq1eP5s2bM2bMGPbt2xfxd7zhhhudw2hGAAAgAElEQVQqBDve+XXq1OHzzz9n69atEW9PJNFUzks4esIjOeOll15KdRJEJEvMnz8fgG7dulX47LLLLmPmzJm0adOGYcOG0bhxY9577z1uueUW3njjDV5//XXy833F7/jx48nLy6NXr160bt2aHTt2sGDBAsaOHcvSpUt5/PHHQ6bh2muvZeHChQwdOpTBgwczd+5cbrrpJkpKSmjatCnjx4/n7LPP5pRTTuH1119n2rRplJaW8uCDD1bruxtjytNfo0aNam1LJJ5Uzks4CnhERCRyxqQ6BZHzPOmoLv8qbTt37mTp0qW88847nHHGGVx99dUBy86aNYuZM2dyzjnn8OSTT1KnTp2A7UyaNIlp06YxduzY8vn/+9//OOKIIwK2U1ZWxqWXXsrs2bMZM2YMvXr1qpCuwsJCPv30U1q3bl2+/Q4dOjB58mTq1q1LYWEhXbp0AWD//v1069aNmTNnMmnSJJo3bx5zfjzzzDPs2rWLE088kcaNG8e8HRGRZFGVNhERkUpMmjSp/HXvvffy9ttv06VLF84991waNGgQsOyUKVPIz89n5syZAcEOwC233MJBBx3Ek08+GTA/ONgByMvLKw+K5s2bFzJdt9xyS3mwA9C4cWPOOussiouL+f3vf18e7AAUFBRw/vnnU1JSwooVK6LLAD9r167lqquuIj8/n3vuuSfm7YiIJJOe8IiIiFTC+j0p2rNnD8uXL2f8+PGMHj2alStXMnnyZACKi4v55JNPaNasGffdd1/IbRUUFFQIOLZu3crkyZN5+eWX+frrr9mzZ0/A5xs3bgy5rR49elSY521z07179wqfeYOjDRs2hPuqldq0aRNDhgxh8+bNTJs2jd69e8e0HRGRZFPAIznDv1pKqF6XRCQCcaomlqnq1atHz549ef7552nTpg333XcfV199NW3btmXbtm1Ya9m8eTOTJk2KaHvbt2/nhBNOYO3atfTs2ZOLL76Ypk2bkp+fz/bt25kyZUrIjg4AGjVqVGGet21NZZ/99NNPkX7dcps2bWLAgAF8+eWXTJkyhSuvvDLqbYgkmsp5CUcBj+QM/x8guhCKSHU0btyYjh078vHHH7Ns2TLatm1bHmR069aNZcuWRbSdhx9+mLVr1zJhwoQK16UlS5YwZcqUeCc9at9//z0DBw5k5cqVTJs2TcGOpC2V8xKO2vCIiIjEYPv27QDlXUfXr1+fo446iuXLl1NUVBTRNtasWQO4QT6DLVq0KE4pjd2GDRvo168fK1euZMaMGQp2RCQjKeARERGJ0gsvvMC6deuoWbNmQFuWa665hpKSEkaNGlUeEPnbtm1bwNOf9u3bA7Bw4cKA5T766CPuuOOOhKQ9Ut9++y39+vXjq6++4pFHHuGKK65IaXpERGKlKm0iIiKV8K8as2fPHr744gteeeUVACZMmECLFi3KPx81ahSFhYVMnz6dI444gtNPP5127dpRVFTE2rVrWbx4MZdeeikzZswA4OKLL2by5MmMGzeON998k44dO7J69Wr++9//MmzYMJ5++umkfld//fr1Y926dXTv3p1vvvkmZBWhkSNHlgdtIiLpSgGPiIhIJfzbBdSoUYODDz6YoUOHMmrUKAYMGFBh+WnTpjFkyBBmzJjB/Pnz2b59O02bNqVdu3Zcd911jBgxonzZVq1a8dZbbzF+/Hjefvtt5s2bR+fOnZk+fTqDBg1KacCzbt06wI33U1hYGHKZ/v37K+ARkbSngEdERCQEW0WPdLt27Qr72ZlnnsmZZ54Z0X66du3K3LlzI07DrFmzmDVrVsjlJ06cGLax9siRIxk5cmREaQq3bxGRTKQ2PCIiIiIikrUU8IiIiIiISNZSwCMiIiIiIllLAY+IiIiIiGQtdVogOePyyy9PdRJEREQkQVTOSzgKeCRnPPTQQ6lOgohITlFPb5JMKuclHFVpExGRcsYYAMrKylKcEskG3oDHe1yJiKSCAh4RESlXUFAAwJ49e1KcEskG3uPIe1yJiKSCAh4RESnXoEEDAH744Qd27dpFWVmZqiVJVKy1lJWVsWvXLn744QfAd1yJiKSC2vBIzrjiiivK/1Y9X5HQmjZtyp49eyguLmbDhg2pTk5aKy0tBaBGjRopTkl6q1u3Lk2bNk11MiQHqJyXcBTwSM745z//Wf63LoQioeXl5dG2bVuKiorYtWsX+/fv1xOeMIqLiwE9vQjFGENBQQENGjSgadOm5OWpQokknsp5CUcBj4iIBMjLy6NZs2Y0a9Ys1UlJawsXLgSgZ8+eqU2IiIhUSrdcREREREQkayngERERERGRrJXTAY8xprcx5mVjTJExptgY86kxZpwxJqoWqMaYy4wx/zDGvO/ZjjXG3FrJ8v09y4R73Vn9byciIiIiIjnbhscY80vgOWAf8DRQBAwF7gX6AOdFsbl7gEbANuA74IgI11sELAwx/+0o9i0iIiIiImHkZMBjjGkI/BMoBfpbaz/0zL8FWACca4y5wFo7J8JNXgCssNZ+Y4wZCTwa4XoLrbUTo0q8iIiIiIhELFertJ0LHAzM8QY7ANbafcDNnsnfR7oxa+2r1tpv4ptEERERERGprpx8wgMM8Ly/GuKzxUAx0NsYU2Ct3Z/AdHQwxowBGgI/AG9Za1cncH8iIiIiIjklVwOeIz3vq4I/sNYeMMasBY4CDgdWJDAdF3pe5YwxzwGXW2u3RbIBY0xhmI+OXb58OZ06dapmEqNXVlYGkNYDzaUiXyKRCXmXjpRvsVPexU55FxvlW+yUd5HzL+eVb7FLZd59++23AO3jsa1cDXgaed53hPncO79xgva/GRgP/A9YB9QGegC3A8OBlsaYvtbasmrso3T//v07Vq9eva6aaY1FZ8/7yhTsOyKrV6ftg7S0z7s0pXyLnfIudsq72CjfYqe8i1BQOa98i10q8649sDMeG8rYgMcYsw44NIpVnrTWjoh08553G1WiImStXQ4s95u1G3jVGPMu8DGul7ihwIsRbKt7ItJYHd6nTumYtnSnvIuN8i12yrvYKe9io3yLnfIuNsq32GVL3mVswAN8hetSOlLf+f3tfYLTKNSCuDY1/sslhbV2pzHmX8BNQF8iCHhERERERCS8jA14rLUDq7H6l7gqZJ2AgDYwxph84DDgAPB1NfYRq82e93op2LeIiIiISFbJ1dZbCzzvZ4T4rC9QF3g3wT20hXOi5z0VwZaIiIiISFbJ1YDnWWALcIExpod3pjGmNnCrZ/JB/xWMMXWNMZ2NMe2qu3P/fQbNHwGcD5QA/67ufkREREREcl3GVmmrDk9bmctxgc9CY8wcoAg4C9dl9bPA00Gr9QTeBBYB/f0/MMaMBk72THbwvA81xrTx/L3SWnun3yrPGmMOAB8CG3C9tJ3g2ccB4LfW2nXV/JoiIiIiIjnPWJuQjsgygjGmD66DgJNwQccaYCZwv7W2NGjZ/ngCHmtt/6DPZgGXVLKrgHWMMTcAg3Bd/TXD9Qq3ETfo6X3W2k+q8bVERERERMQjpwMeERERERHJbrnahkdERERERHKAAh4REREREclaCnhERERERCRrKeAREREREZGspYBHRERERESylgIeERERERHJWgp4REREREQkayngkagYYzoaY24wxiwwxqw3xpQYY340xrxojDm1inUvMcZ8YIzZbYzZYYxZaIw5s5LlaxhjxhljPjXG7DXGFBljXjbG9I7/N0ssY0xNY8xYY8yjxpiPPflmjTGjK1lnpGeZcK/fhVmvjjFmkjHmS2PMPmPMJmPMv40xXRL3DRMnlrzzWzdnj7nKGGPaV3Fszalk3ajyNNsYY9oYY2YaY74zxuw3xqwzxtxnjGmS6rSlA09+hDuufgizTm/PeVZkjCn2nH/jjDE1kp3+RDPGnGuMecAY85YxZqcnX56oYp2o88cYc6bn3NzhOVffN8ZUNkB6Wosm33R98zHGHGSMGW2M+Y8xZo2nXNthjHnbGHOZMSZkHJCNx1x+qhMgGeevwPnAF8DLQBFwJHAWcJYxZqy19v7glYwxdwN/AjYA/wRqARcALxljrrLWTg1a3gBzgHOBL4GpQFPPvhcbY4Zba19MzFdMiHrAfZ6/fwR+ANpGuO6LwMch5n8YPMMYUwC8DvTxfD7Fs5/zgF8YYwZYa9+PLukpF1Pe6ZiLyCfACyHmfx5q4WjzNNsYY44A3gWa487LlUBPYCxwhjGmj7V2awqTmC524Dtn/e0OnmGM+SXwHLAPeBpXpgwF7sVdx85LXDJT4mbgWFxebAA6V7ZwLPljjBkDPABsBZ4ASnDXtVnGmKOttdfG68skUVT55qHrmzs+HgS+B94EvgVaAMOAh4EhxpjzrLXWu0LWHnPWWr30ivgFjAS6hZjfD3eA7wcOCfqsN2CBNUATv/ntcSfHPqB90Dq/9qzzDlDbb/4Jnn1sAhqkOj+iyLdawBBv3gATPd9vdBV5bYGRUeznz551ngHy/Ob/0jN/uf/8THjFmHc5f8xVkaftPd91VhTrRJ2n2fYC5nny4Kqg+X/3zJ+R6jSm+gWsA9ZFuGxDz3m1H+jhN782LrC0wAWp/k5xzp9TgY6AAfp7vuMT8cofz/m4z3NOtveb38Rz7lrgpFTnQ4LzTdc3X/oH4IKVvKD5LXHBjwWG58IxpyptEhVr7Sxr7Uch5i8CFuJ+nAZX//FWvbrNWrvNb511wDSgALg0aJ3fe95vttbu81tnKe6Ow8G4uwcZwVpbYq19xVr7faL24XlC4c3r6621ZX77fxF4C+iKC04zRox5l/PHXALEkqdZwxhzODAY94N+WtDHE4A9wEXGmHpJTlomOxd3Xs2x1pY/sfacfzd7Jn8fasVMZa1901q72np+EVYhlvwZhTsXp3rOTe8624DbPZMhq0OnsyjzLRZZeX2z1i6w1r7k/3vAM/8HYIZnsr/fR1l7zCngkXj6yfN+IGj+AM/7qyHWeSVoGW+1rN5AMe5HepXrZLnjPHVnxxtjLjLGtAmz3BFAO2CVtXZtiM9zKd90zEWmlTHmt8aYGz3vx1SybFR5moW83+21ED8eduGeDNYFTkx2wtJQgTFmhOe4GmuMOTVM3f/KjqnFuPOxt+f8zEWx5E+un6f+dH2rXKjfbFl7zKkNj8SFMeZQYCDuZFjsN78e0BrYHeYO/WrPeye/eR2AGsDX1trg4CncOtlsbNB0qTHmYWCc/5MIXFsqgFVhtpMT+aZjLiqneV7ljDELgUustd/6zYslT7NNJOfXYFwevJGUFKWvlsDjQfPWGmMu9dQG8Aqbp9baA8aYtcBRwOHAioSkNL3Fkj+VrfO9MWYP0MYYU9daW5yANKcTXd/CMMbkAxd7Jv0Dlaw95vSER6rNE+k/iXukOdH/cTDQyPO+I8zq3vmNq7lONloLXIW7mNQDWgG/wlWp+S0wM2h55ZujY65qxbgOSLrj6lk3wVV1fBNXveGNoKpZuZY/oSgPIvMo7uZXS9x162jgH7h6/q8YY471W1Z5WrlEXssahfk8G+j6VrU7gZ8BL1tr5/nNz9pjTgFPDjKVdxsa6hW2y0xPNYXHcT13PA3cHWOyoqmXa2JYp9rimW+RsNYustZOtdaustYWW2u/t9Y+g2u8uQ34ddCPhyq/gnfT1UlXLJKddxFK+2OuMtXJU2vtJmvtX6y1y6y12z2vxbgnFO/jnnhV2e13CGmTPymQdsdIKlhrJ3naDfzouW59bq39Ha5jhzq4TkcipTytXCz5k/V5qutb5YwxV+N6o1sJXBTt6p73jDvmVKUtN32F61EjUt+FmukJdp7AdVH4b2BEiAaFVUX2oe4MVLVOwxDrJENc8q26rLXrjTEvAxcCfXFdb0L65hskN++y6ZirTNzz1FNl4WGgF+7YmuL5KJY8zTaZeIykkxm4H1l9/eYpTysXS/7sAJp51gnVRbp3nZ3VTl2G0fUNjDF/wH3vL4CB1tqioEWy9phTwJODrLUDq7sNT/3Pf+GCnX8BF1trS0Psa48xZiPQ2hhzSIj6sR097/51P9cApcDhxpj8EG0qQq2TcPHItzja7Hn3fyz/pec9XD3jlOQbJDfvsumYq0wC87TCsRVjnmabtD2/MsQmz3vwNasHLk8L/Rf2lDGH4RpUf52MBKahWPLnS9yPz07AkqB1DsHl/4YcaL8TTs5e34wx43Bj6XyOC3Y2hVgsa485VWmTqBljagHP4oKd2cBFoYIdPws872eE+GxI0DJYa/fj+nuvC5wSyTo5qJfn3f+i8xWuX/1OxpjDQqyTS/mmYy523l7Ggn9kRpWnWehNz/tgEzQ6uTGmAa5a717gvWQnLEOc5Hn3P64qO6b64s7Hdz3nZy6KJX9y/TytSk5e34wxN+CCnY+BU8MEO5DNx5xNweA/emXuC9cxwf9wdTEfJoJBLEncIJANU50f1cjHiVQ9eGaPEPMMvsFFNwfnAVk48GiMeadjrvI8PD7UcYDrOnSfJx96VzdPs+2FBh6tKn+6APVCzD8U19OVBW70m9/Qcx3LmYFHg/KlP1UPPBpV/uDuwKf9IJAJzjdd3wK/2y2e7/Yh0LSKZbP2mDOeRIlExBjzKDAS2AJMJ3QjtIXW2oVB690DXANswD0dqgWcDxyE+/EwNWh5g2sXdC6uYd1LnmXPx514w60bTDNjGGPGA509k8cBx+IuIN4uL9+21j7st7zFPXr+BNiIqx/bB9ezSjFwjrX2taB9FODupPTGXdzewI3Ncx5QAgyw1r6fiO+XSNHmnWednD/mwvF0zdoRl4cbPLOPwTdWwi3W2ltDrBdVnmYbY8wRuDxrDryI65a1F64jkVW4H1Gh6rDnBGPMRFw7ncXAN8Au3Phgv8CdQy/jrlslfuucjTuW9gFzgCLgLFzvlM8Cv7JZ9EPF833P9ky2BE7HPW3wjv+1xVp7bdDyUeWPMeYq4H7cD9Cncdf+c4E2wD3+288U0eSbrm8+xphLgFm4KtsPELod0jpr7Sy/dbLzmEt1xKVXZr2Ahbggp7LXxDDrXgIsxY1IvgtYBJxZyb7ygT8Cn+GqimzDFZi9E/Hd0iDvZgUtP9mTR9/hLjzFuB/iU4HDK9lPHWASLhjYj7tb8wzQNdV5kKy80zFXZX5eBvwX18X5bs9x8i2uoDqlinWjytNsewFtcV0vf48r1L/BNQKu9M5pLrxwXf8+5blObccNbLgZeB035ocJs14fz3m2zXPefeY5D2uk+jslII8mVnEtWxeP/AGGes7NXZ5zdSlu/JmU50Gi803Xt6jyzeJuUmf9MacnPCIiIiIikrXUaYGIiIiIiGQtBTwiIiIiIpK1FPCIiIiIiEjWUsAjIiIiIiJZSwGPiIiIiIhkLQU8IiIiIiKStRTwiIiIiIhI1lLAIyIi/9/encfZUdV5H/98s0BUNIFgBIlI2ERA2SIQQJKgBHHYBoXB8XFgcGNTeZ7BARFJEBFcQeOIwgAZHvUFIwiMQIRhCQQZRCRRMCBr2GMMgQBhDfzmj3NuKKrrdt9Od9+brnzfr1e9Kn3Oqarzq1u3U7+uqlNmZma15YTHzMzMzMxqywmPmZmZmZnVlhMeMzMzMzOrLSc8ZmZmZmZWW054zMysLSS9TdIPJc2XtExSSNq60/2qG0kz8r5tTMcN4LbWLm0rBmpbZmYrygmPmZm1y7eBLwB3AKcCJwELOtqjPpI0LZ/oT2tSXpxekHSPpH+TNLbUfqykr0r6paT7JL2Wl9m4D937AWkf39SHdfTk+byNk4CHBnA7ZmYrbFinO2BmZquMvYB7ImLvTnekjW4AZuV/rw1MAY4ADpS0Y0Tcn+vGA98AAngQWAKM6uO2z4iI+X1cR7ci4nlgGoCkScC7B3J7ZmYrwld4zMysXd4JPNHpTrTZrIiYlqejgC2Aa0nJzwmFdrcBuwKjImIj4I/t76qZWT054TEzsx5J2kfStZKekPSSpMcl3SDpiBaWnZWf7RAwsXCL16xcP6lxW5ik7SVdIWlxLtugsJ7tJF0saWHuw0OSfixp3YptNp5jGSfpKEnzJL2Ynx86XpJyuwMk3SppaV7vjySN6Kfd1kVEvAKclX/cvlD+aETMjohnBmrbDY3PQ9JwSSdKuj/vm7slfbbQ7jBJd+Rb8R6VdJIknzeY2aDjW9rMzKxbkj4H/JT0vM2vgUXAGOD9wD8DP+5hFTNIt3VNJT3nMSOXzy+1mwB8hfTMybmkqyAv5z7sBVxMSpouyuvZDjgc2FfSzk1u3/ouMCn3+2pgH+AUYDVJi4HTgEuB2cDuwJHA0LzegaI87/QD/hcAOwBXAq8AHwfOkvQK6bM9GLicdEVqH+BE0jM73+pIb83MVpATHjMz68nnSYnHVhGxsFghae2eFo6IGbntVGB+RExr0nQKcFhE/LS0jTVISdIwYFJEzC7UHUtKWs7Ky5dtB7w/Ih7L7acB9wFfJp28bxcRd+W61YE5wKGSppZj7Q+ShgGfyz/+rr/X30vrA1tGxNMAkr4H3A2cDjxN9X47RtL3ImJZZ7psZtZ7vjRtZmatWEa6CvAGEbGoH7cxt5zsZPsCo4ELi8lO9j3SlaLdJa1fsezJjZN2gHxy/1/Am4EzG8lOrnsJuBBYDXhvXwIpmJRv1ZsmaTowD9iNdJXslH7axoo6rpHsAETEA6Sra6Oo3m+/Jl11W6/dHTUz6wsnPGZm1pOfkxKEP0s6XdJ+kt4+ANu5tUn5tnl+XbkiX2m4Mf+4TcWyt1WUPZ7nf6ioa5zkj62oWxETSbfyTSVd2RkC/ATYNicYndTpfWNm1hZOeMzMrFsR8X3S8xwPA18ELgH+Kul6SeP7cVPN3skzMs+bjfDWKK8axnlJRdmyFuqGN9lWb50UEcrT6hGxcUQcHhGP9NP6V1hEdHrfmJm1hRMeMzPrUUScHxE7km4t+zvgHNIwyldJGtNfm2lS3jj5XqdJ/bqldmZmZss54TEzs5ZFxNMRcWVEfJY0kMBawAcHeLNz8nxSuSIPArBL/vH2Ae6HmZkNQk54zMysW5ImN95bU9K4svP8AHfhUmAx8AlJO5bqjgY2BK6JiIcHuB9mZjYIeVhqMzPrySXAs5J+RxoRTaSrOh8gPdx+zUBuPCKek3Qo8EvgBkm/JD1PtB1pKOoFpKGzBzVJMwo/bpbn35L0bP73v0fETe3tlZnZ4OeEx8zMenIcsAdptLSPAi+SXvx5LGlo5y7DVfe3iLhM0s7A8bkvI0mJzk9IQyg/3t3yg8TBFWX7F/49izRstJmZ9YIiOv2iZzMzM+sv+UrRwcC4iJjfxu3OAiZGRNXtj2ZmHeNneMzMzOrpQUkh6biB2oCktfM2gvTOITOzlY5vaTMzM6uXS0nPWjUM5G1wzwMnDeD6zcz6zLe0mZmZmZlZbfmWNjMzMzMzqy0nPGZmZmZmVltOeMzMzMzMrLac8JiZmZmZWW054TEzMzMzs9pywmNmZmZmZrXlhMfMzMzMzGrLCY+ZmZmZmdWWEx4zMzMzM6stJzxmZmZmZlZbTnjMzMzMzKy2nPCYmZmZmVltOeExMzMzM7PacsJjZmZmZma15YTHzMzMzMxqywmPmZmZmZnVlhMeMzMzMzOrLSc8ZmZmZmZWW054zMzMzMystpzwmFlHSApJ0el+tINjradVJdZVJU5wrGZ15YTHzMzMzMxqywmPmZmZmZnVlhMeMzMzMzOrLSc8ZmZmZmZWW8M63QEbGJIeBMZ0uh9mPZG0tNN9aBfHWk+rSqyrSpzgWM1WIgsjYlxfV+KEx8w65flOd6CNHGs9rSqxripxgmM1qyVFeERCMzMzMzOrJz/DY2ZmZmZmteWEx8zMzMzMassJj5mZmZmZ1ZYTHjMzMzMzqy0nPGZmZmZmVltOeMzMzMzMrLac8JjZgJF0qKRLJd0n6RlJSyXdJelsSe/pZrmxks6V9LiklyTNl3SGpDXb2f9WSRou6e8lnSPpzhzr85LukPR1SW/tZtlBFSuApO0lnSpppqQFkkLSoy0sN+hiLatDDEWSPi5puqTZ+bgNST/rYZmdJF0paXE+zv8k6WhJQ9vV796SNFrSZyRdkn8fvSBpiaSbJH1aUuX50GCMFUDStyRdK+mRHOtiSXMkTZU0uskygzJWs1b4PTxmNmAkXQesC9wOLABeA7YApgCvAvtFxMzSMhsBNwNjgMuAu4HtgcnAX4CdI+LJdsXQCkmbAXcBS4HrgXnAGsAewEbAPaR+LyotN+hiBZB0BvAl4BVS3O8HHouIsd0sMyhjLapDDGWS5gJbAc8BjwKbAT+PiP/TpP2+wMXAi8CFwGJgb+A9wEURcUA7+t1bkg4DzgSeIH1HHwbeAewPjCTFdEAUTooGa6wAkl4m/d6dBywE3gLsCIwHHgd2jIhHCu0HbaxmLYkIT548eRqQCRjRpHx3IIB5FXVX5bovlMq/n8t/0um4Kvq8HnAE8JZS+WrA5bnf0+sQa+7f1sA2wGr55wAe7WGZQRlr3WKoiGkysAkgYFKO42dN2r6NdPL8EjC+UD6ClAgGcFCnY2rS991IJ/BDSuXrkJKfAD5Wh1gb/WxSfkru+4/rEqsnT61MvsJjZh0h6SlSgrBaoWxD4H5gPrBRRLxWqHsr6a+zAsZExNL29njFSNoJ+C1wZ0S8r1Bem1glBd1c4alDrHWIoSeSJpGuflRe4ZF0KHAOcH5EHFyq2w24FrgxIia2obv9RtLxpETgRxHxhVxW11i3AuYC10TE7rmslrGaFfkZHjNrO0m7AKOAO0pVu+X51cUTSoCIeJaUOLyZdGvGYPFKni8rldcx1mbqEGsdYuirxj74TUXdjcDzwE6SVm9fl/pF1Xe0rrHuned/KpTVNVaz5ZzwmNmAyw9GT8sP0l5C+ovhYuCoUtPGQAb3NFnVvXm+6QB0c6Acmuflk4k6xtpMHWKtQwx91XQfRMQy4EFgGLBhOzvVF5KGAf+Ufyx+R2sRq01eMK0AABEfSURBVKRj8u/e0yXNBk4mJTunFZrVIlaz7gzrdAfMbJXwceAfCj/fC/xjRNxWajcyz5c0WU+jfFQ/9m3ASNoH+DzpYfBvl6prFWsP6hBrHWLoqzrug9OALYErI+KqQnldYj2GNDhDw2+AQyLib4WyusRq1pQTHjNbYZKmVRTPiIj5xYKIOAg4SNLbSCcXU4HfSvp8RMzozSYbq+x9b/um1VgL7XcCfkEaue1jEfFUbzeZ5yt9rP2xyTwfzA+V1iGGvhpU+0DSF4F/IY2296neLp7nK3WsEbEOgKR3ADuRErw5kvaKiNtbXM2giNWsO054zKwvplaUzSI92N1FRDwD3Cxpb+A24ExJ10RE4x0ujb8kjqxanjSaULFdO7Ucq6QJwEzSMNx7RsStFcvWItYWrcyxtqoOMfRVbfaBpCOBH5CGbf5QRCwuNalNrAAR8VfgEkm3k25dO5/0xyeoWaxmVfwMj5mtsIhQxTSrheVeJj3HM4I3PuT9lzxv9hzEJnne7DmKAdNqrJI+yOvDF0+JiN82WeWgj7UXVtpYe6EOMfRV032Qn4UZR3rw/4F2dqq3JB0N/Ai4E5gcEQsqmtUi1rKIeIiU5G0hae1cXMtYzYqc8JhZp6yX58WRka7P8ynlN5/noX93Bl4Abhn47vVeHsJ1Jimm3SOiu34O6lh7qQ6x1iGGvrouzz9SUbcraZS6myPipfZ1qXckHQucThqaeXJELGzSdNDH2o135vmreV7nWM0AJzxmNkAkjc7vLqmq2wv4e9Lb3W9olEfE/cDVwAbAkaXFTiK9Lfz8lfE9J5KmkF4y+iLpFpnfd9d+MMfaW3WItQ4x9IOLgEWk5/HGNwoljQC+kX88sxMda4Wkr5GeYfkD6Tu6qJvmgzZWSZtK6nJ7mqQhkk4BxpASmMZzhYM2VrNW+cWjZjYgJG1NOrG4jXTLxGOkUX62Jt3G9grwqYi4sLTcRqS3e48BLgPuAnYgvRH+HmCniHiyTWG0RNJ7SH8xHgFcTLpVpouImFZabtDFCiBpM+C4QtHBpHd1/LJQdkzxhHKwxlpUhxjKJO0H7Jd/XAfYg3Tr0uxctigijim1v4iU2F9AGl5+H9LQxhcBB8ZKeGIh6WBgBumqxnSqn0eZXxxEZRDHejRwKnATaUjpJ0kjtU0kDS29gJTwzSssMyhjNWuVEx4zGxCS1iQNiborsDEwmpTkPEy6qvODiLirybLvAr5OusViNOkt9pcCJ1U8XNxxhTfUdysiVC4bbLFCy/GOK4/qNhhjLatDDEV5RL6qQSoaHoqIDUrL7Ax8FZhASvLvA84FfhgRr3ZZw0qghTgBboiISaXlBmOsWwKHk26zHEv6Q9NSUlJ+BanvXY7VwRirWauc8JiZmZmZWW35GR4zMzMzM6stJzxmZmZmZlZbTnjMzMzMzKy2nPCYmZmZmVltOeExMzMzM7PacsJjZmZmZma15YTHzMzMzMxqywmPmZmZmZnVlhMeMzMzMzOrLSc8ZmZmZmZWW054zMzMzMystpzwmFltSNpAUkia0em+dIqkWZKi0/0wqytJk/LvmWmd7ouZtcYJj5mZ2SpE0iH5hP2QTvfFzKwdnPCYmZmZmVltOeExMzMzM7PacsJjZrUkaTNJl0paLGmppJskTemm/SckXS/pKUkvSrpL0gmSVq9ou5+kn0m6J6/7OUl/kPRFSV1+r0qakW8hGifpKEnz8jbmSzpeknK7AyTdmte5UNKPJI1YwfhXl/QNSQ9KeknS/ZKmSlqtm/01Q9Ijuf1fJf1C0nsq2m4q6TRJt0n6W27/kKSzJI2taL/8mQdJ4yX9RtKSvK8vlvSu3G5DSRfkdb6QP4+tViD2PSRdKWlRIfbvSBpV0XZ+nt6c2zycl7lP0rGNz6Ziue0lXSjpsdz+CUlXSzqwou2Bkm7MMb8g6Q5JX2lybIWkWU222TiONiiULX9uLf/7ghz3i/nz2au0jlnAefnH8/KyUbHeYZKOkHSLpGckPS9pTj5+h5TWWezDpnm/LJT0mqRJVbEUll1+e52kyUrPoD2bt3mFpPdWLNP0OTU1uV2v8DmvIen0fJy/IGmupP0KMR8v6d68/+6XdFQP/Z8g6Zr82T4r6SpJ45u0bcs+NbOuhnW6A2ZmA2Ac8D/AncBPgXWBfwBmSvrHiLiw2FjSOcChwKPAr4CngR2Bk4EPSdo9IpYVFjkNeA34HfAYMBLYDfgB8AHgU0369V1gEvBr4GpgH+AUYDVJi/N6LwVmA7sDRwJDgcNXYB/8Z+7LRcArwL7ANGC8pH0iYvkJo6SP5LiH577dB4wF9gf+TtLkiLi9sO79gcOA64GbgZeBLYDPAHtLGh8Rj1X06QPAscANwNnA+/K63idpH+Am4G7gfODdue6/JW0YEc+1ErSkE4GTgMXA5cBC4P3AMcBHJU2IiGdKiw0nfR7vBGYCy4D9SJ/HiLy+4jY+C5wJvAr8F3AvMAYYDxxB2veNtt8EvgIsAn4BPAfsCXwT2CMfW6+0ElsP3g3cCjwA/H9gLdIxf5mkD0fE9bndDNLxvS9wGTC3sI6nc58bx8EewF9yv18EJgPTgR2oPsY3In0n7gF+DrwJKO/rZvbKfZoJ/ATYHPgo8AFJm0fEohbX053hwH+T9s1lwGrAJ4CLlf4YcgQptpnAS8ABwHRJfyv/zsh2IH221wD/BmxMOmZ3lTQlImY3GnZon5pZQ0R48uTJUy0mYAMg8vSdUt140on/U8DbCuWH5Pa/At5UWmZarvtSqXyjim0PAf4jt9+hVDcjl88H1iuUjyKdCC8F/ga8t1C3OjCPdOI1phf7YFbe1j3AmoXyEaQkMIBPFcrXzPtkEbB5aV1bkE7Qby+VrwesXrHtKaQk4MxS+aTC5/LJUt05uXwx8NVS3deq9n83sU/O7W8GRpXqGp/z6aXy+bn8yuLnT0pgns7T8EL55vk4WgxsUdGHsYV/T8jrfhhYp1A+jHTyG8DxpeUDmNUkvsZxtEGTY35qqf0ejdia7ItDmmxnWq6fDgwtlA8tfF77NunDN3v5nW30ZRnwoVLdqbnuX6uO8R7Wd0ipvPE5/7p47AIfLBx/vy8eN8CGpGR+TjfH81Glun1z+b3AkE7sU0+ePHWdOt4BT548eeqvqXCS8DTw1or6xgnjwYWyOaQT2FEV7YeSEoFbW9z+tnn9JzbZ7qcrljk31329om5qrpvYi30wi1JSU6hrnKhdXyj7Ui47ssn6Ts/1m7e4/T8BDzTZ7uyK9rvmugeLJ4K57t257rwWt31Jbt8lESl81gtLZY0T4Y0r2jcS2C0LZdNz2f9toT9n57afq6jblJQclvfViiY888v7L9c/BCwqlR1Ck4SHlLgvAp4AhlXUjyJd3fzPij4soCIR7mEfNfrys4q6cbnuoqpjvIf1HVIqb3zOVX+seCDX7VZRdz0pGSsmKY3j+Q1JTbl/5O9tu/epJ0+euk6+pc3M6uj2iHi2onwWcDCwDfAfkt4MbEU6GTm6yeMaLwFveI5A0mjgy6RbbjYE3lJaZr0m/bqtouzxPP9DRV3jtrDlz8VIOpp0glR0aUTMLZXdULG+2aSTt20KZRPyfCtVv1dk0zx/L+mKE0o76pOkk8utSFeJhhaWebliPdB9/HMj4tVSXZf4ezCBlLweIOmAivrVgLdLGh0RTxbKl0TEfRXtH8nzNQtlO+b5zBb6s22eX1euiIh7JD0KjJM0KiKebmF93anaf5BimFBR3symwGjSyfwJTb4TL1D6TmR/jIiXerGtoqpjo2r/98XTEXF/RfnjpOSq2XdwKLAOrx+PDbMj4rWKZWYBE0nfsxvo3D41s8wJj5nV0V+blC/I85F5viYg4O2kqyk9Unrw/fekE6RbSc+bLCYlEqNIV0y6PIyeLakoW9ZC3fBC2dGkKx9F83njsxhQsQ8i4lVJT5Ju12oYneefrdh+0RqFf38/9+MJ4CrSieALue6Qiv419Cr+iFiWTw6Hl+uaGE36f62nz3INoJjwNEs2Gn0rJnONZLPqGaWyxnH2RJP6J4D1c7u+JjzdxdCbAYoax8MmdL8f16goW1BR1qou/S98/kO7Nl8hVccf5M85Ilr9Dja0+numU/vUzDInPGZWR+9oUr5Oni8pzedExLYV7at8hpTsnBQR04oVkiaQEp4BExEbtNj0HaRnR5aTNJR08lV86LmxD7aKiD/1tFJJY4AvkgaE2Kl8JU3SJ1rs30BYQrrFaK0B3EbjxHw90gALPfUH0nFXdWVh3VI7SLcxNfu/ucsocwOg0ZdLImL/Xi4b/d2ZJl6DNOpZvHEwEWjPPmro7e+ZlXmfmtWah6U2szraVtJbK8on5fkcgEgjf/0Z2EJSqyfJG+f5xRV1E3vTyQFW1ZcPkk6m5xTKbinUtWJD0v8dV1ckO2NzfafcAqwpaYsB3gakkdZ60tjPk8oVkjYm3ar3YOl2tqeAd1W0Hwps3aueNte49a3qysnd5FEK88hiK6On8rzLfiINTtIuu5SHk84m5Xnj8x8M+9Ss1pzwmFkdjQROLBbkd2N8kvTX1ksKVd8nPdtxrqrf07KmpOLVn/l5PqnUbhvSELUri69JWv7sg9L7fE7NP55XaHce6WRsqqTtyyuRNKT03o/5eb5LPglvtFuD9JB+J+8cOD3Pz5b0znKlpLdI2rFc3ktnkm5z+pqkzSu2UXze6Nw8P0HS2wtthpKGKB9CGqGr6FZgfXV9Z9QJNL9VsLcat/OtX67IV0ymk64+/VDSm8ptJK1bFXsb3Zrnb7gNU9KHSMNMt8smpKGsi33Yl/THhvtIz8wNln1qVmu+pc3M6uhG4DOSdgB+y+vv4RkCfD4K72GJiHMlbUc6cblf0lWkW8HWIt26tispKTgsL3I+acCCMyRNJj2IvAnpPSK/yttZGdwF/FlS8T08GwFXkN7TAkBEPCnp46Qk8BZJ15Kuer1GOiGeQLoNbkRuv0DSBcBBwFxJV5MSzN1J7xWZS/9dieiViLhW0nGkxO5eSVeSRn9bg5QsTCS96+cjfdjGPElHkN4VM0fSZaRjYDTp6sKzpOGxiYibJX0b+FfgzvxZLCVdHdoy9+U7pU18lzSc9GWSLiQ9H7YT6VicRcXVohXwP8DzpIE61uL1Z1Gm5+dYTiYNRnEY6b1K15GeWRpDOtZ3Br5KHsSiA84jfQe/ovRi2nmkgQH2JB3HH2tTP34DfE/SnsAfef09PC+SRmQsDmiwsu9Ts1rzFR4zq6MHSSeJT5FOMA4Ebgc+GhUvEIyII4G9SSeCHwb+H+mloCNJJ6RnFNo+Trr96wpgF+Ao0sn0EcBxAxZR7x1IusKwN6mPQ0jvAvlYRLzhuYCIuJb0cs4fk4bDPYz0rNKWpBHGDiqt+9OkF2e+ifRy1D1IL/ncieYPhrdFRHyLlKReQTqJPJr0Asn1gLNIV0r6uo2zSZ/95aQE5Muk42UR6QWUxbbHkq463Av8E+n5pyG5H7tHxMul9teSXnr6Z9J+P5h0VW170hDTfRYRT5GSgnnAP5NOxk8mj4YW6UWo++X+/oWUzP8LKVEcQno/0s/7oy8rIiIWkpLXmaTP+nBeT7ovb2NXfkf6/Fcnfcf2JH1fdo2IG4sNV/Z9alZ3Kv2/Z2ZmZmZmVhu+wmNmZmZmZrXlhMfMzMzMzGrLCY+ZmZmZmdWWEx4zMzMzM6stJzxmZmZmZlZbTnjMzMzMzKy2nPCYmZmZmVltOeExMzMzM7PacsJjZmZmZma15YTHzMzMzMxqywmPmZmZmZnVlhMeMzMzMzOrLSc8ZmZmZmZWW054zMzMzMystpzwmJmZmZlZbTnhMTMzMzOz2nLCY2ZmZmZmtfW/UZPFh2mnVKcAAAAASUVORK5CYII="/>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Picture 5"/>
          <p:cNvPicPr>
            <a:picLocks noChangeAspect="1"/>
          </p:cNvPicPr>
          <p:nvPr/>
        </p:nvPicPr>
        <p:blipFill>
          <a:blip r:embed="rId4"/>
          <a:stretch>
            <a:fillRect/>
          </a:stretch>
        </p:blipFill>
        <p:spPr>
          <a:xfrm>
            <a:off x="4572567" y="2159500"/>
            <a:ext cx="3835588" cy="2520000"/>
          </a:xfrm>
          <a:prstGeom prst="rect">
            <a:avLst/>
          </a:prstGeom>
        </p:spPr>
      </p:pic>
      <p:pic>
        <p:nvPicPr>
          <p:cNvPr id="8" name="Picture 7"/>
          <p:cNvPicPr>
            <a:picLocks noChangeAspect="1"/>
          </p:cNvPicPr>
          <p:nvPr/>
        </p:nvPicPr>
        <p:blipFill>
          <a:blip r:embed="rId5"/>
          <a:stretch>
            <a:fillRect/>
          </a:stretch>
        </p:blipFill>
        <p:spPr>
          <a:xfrm>
            <a:off x="475467" y="2159500"/>
            <a:ext cx="3835588" cy="2520000"/>
          </a:xfrm>
          <a:prstGeom prst="rect">
            <a:avLst/>
          </a:prstGeom>
        </p:spPr>
      </p:pic>
    </p:spTree>
    <p:extLst>
      <p:ext uri="{BB962C8B-B14F-4D97-AF65-F5344CB8AC3E}">
        <p14:creationId xmlns:p14="http://schemas.microsoft.com/office/powerpoint/2010/main" val="744508924"/>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AutoShape 4" descr="data:image/png;base64,iVBORw0KGgoAAAANSUhEUgAAA+YAAAPCCAYAAAD1XcIHAAAABHNCSVQICAgIfAhkiAAAAAlwSFlz%0AAAAWJQAAFiUBSVIk8AAAADl0RVh0U29mdHdhcmUAbWF0cGxvdGxpYiB2ZXJzaW9uIDIuMS4wLCBo%0AdHRwOi8vbWF0cGxvdGxpYi5vcmcvpW3flQAAIABJREFUeJzs3Xl4VOX99/HPHbKREAirBEEEREUq%0AZXHHYhCKfUCtorZeaMU19qn4c/dHFTT4A0XFrdpWkfpj8WltaUFcqKhgELRWBKkLCJFFRUDWhOxk%0AuZ8/ThIyyYRMYJI7M+f9uq5zTc463+8Qhc/cZzHWWgEAAAAAADdiXBcAAAAAAICfEcwBAAAAAHCI%0AYA4AAAAAgEMEcwAAAAAAHCKYAwAAAADgEMEcAAAAAACHCOYAAAAAADhEMAcAAAAAwCGCOQAAAAAA%0ADhHMAQAAAABwiGAOAAAAAIBDBHMAAAAAABwimAMAAAAA4BDBHAAAAAAAhwjmAAAAAAA4RDAHAAAA%0AAMChWNcFRBtjzBZJbSVtdVwKAAAAACD8jpd0wFrbK1wHJJiHX9vWrVt36NevXwfXhYQiLy9PkpSS%0AkuK4kvCJxp6k6OyLniJHNPZFT5EjGvuip8gQjT1J0dkXPUWOaOhr/fr1KioqCusxCebht7Vfv34d%0AVq9e7bqOkGRlZUmS0tPTndYRTtHYkxSdfdFT5IjGvugpckRjX/QUGaKxJyk6+6KnyBENfQ0ZMkRr%0A1qzZGs5j+vYac2PMGGPM28aYbcaYImPMZmPMfGPM2a5rAwAAAAD4hy+DuTHmUUlvSBos6S1Jz0ha%0AI+nnkj4wxlztsDwAAAAAgI/47lR2Y0xXSXdL+kHSAGvtrhrrhktaJukhSS+7qRAAAAAA4Cd+HDHv%0AKa/vf9cM5ZJkrX1PUp6kzi4KAwAAAAD4jx+Debakg5LOMMZ0qrnCGDNMUoqkd10UBgAAAADwH9+d%0Aym6t3WeM+W9JT0paZ4x5VdJeSX0kXSzpHUk3OywRAAAAAOAjxlrrugYnjDGXSHpJUvsai7+W9KC1%0A9s8h7F/f89BO7tu3b9LMmTPDUGXTi4bnCNYWjT1J0dkXPUWOaOyLniJHNPZFT5EhGnuSorMveooc%0A0dBXRkaGsrOz11hrh4TrmH48lV3GmHsl/V3SbHkj5cmShkjaLOn/GWMec1cdAAAAAMBPfHcquzEm%0AXdKjkhZaa++ssWqNMeZSSRsl3WWMed5au7m+49T37YgxZnVKSsrg9PT0MFbddLKysiRJkVJvKKKx%0AJyk6+6KnyBGNfdFT5IjGvugpMkRjT1J09kVPkSMa+mqK0X7fBXNJF1a+vld7hbW20BjzsaRLJQ2S%0AN4IOAADCzFqppEQqKKg7FRUFbvvZZx0kScXFTVtTXJyUnFx3SkqSYnx5jiEAoLn4MZgnVL7W90i0%0AquUHm6EWAAAikrXSvn3Stm2Hpu3bpby84GE72FReHuq7DWjKVkLSurXUpk3w4F576txZ6t7dm3r0%0AkNLSpFg//osLABAyP/41sULSBEkZxpgXrLXfV60wxvwfSUMlFUv60FF9AAC0OLm50t//Ln34ofTR%0AR9LmzU0/gt2SFBV50+7djd83Jkbq2lUaPFg65xzpwgsb3gcA4C9+DOZ/l/ec8pGS1htjFkraKamf%0AvNPcjaSJ1tq97koEAKDl+OoraeRI6fvvG94WdVVUeGcTbN8uvfGGNGmSdMstx2rsWD5QAIDHd8Hc%0AWlthjBkt6RZJV8q7njxJ0j5JiyX9zlr7tsMSAQBoMayVMjKaJpTXd01369bNf023tdLBg6Fd8360%0AKiqk55/vo9NO2xfeAwMAIpbvgrkkWWtLJT1dOQEAgHqsXy+tWBF8XZs2h66l7t5dOvZYKTU1tOuw%0Ak5Ol+Pjm7eVIlZdLhYWhXTeflyft3Hnouvvvv5d++KHuMUtLY7RkSVddc03z9wMAaHl8GcwBAEBo%0AVq8OnO/aVXr5ZWnIEC+E+0GrVlJKijcdiZISacMGado06W9/O7R848bwP24HABCZePgHAACoV+1g%0Afv310ogR/gnl4ZCQIA0YIE2ZErh848YUWeumJgBAy0IwBwAA9aodzIcMcVNHU0pPl4xp+vc58UTv%0A9P8qBw7E6Ztvmv59AQAtH8EcAAAEZa20dm3gstrB3JjAqVUrqUMHL+zOnq16R4T/9Cfp5pulM8+U%0AkpK8fSdNaoouWo6YGGnQoMBla9a4qQUA0LJwjTkAAAjqwAEpP//QfFKSdNxxwbd98EHvtbRU+vpr%0AaeFCafly6ZNPpOeeq7v9XXd5z0Zv317q1k3atCn89Ydq7lzv5m7N4ZRTAm+mt31787wvAKBlI5gD%0AAICg9uwJnO/cuf5TvjMzA+c/+EAaNkz6wx+8EN6rV+D6V16R+vWTevb0Rtavuy5cVTdefV82NIXO%0AnQPna3/GAAB/4lR2AAAQ1N69gfMdO4a+79Ch0skne6ey175OXZJ+9jMvlB+N/HzvkWtDhwYuLyqS%0AEhO9LxHmzQtc94c/eMtfeunQsmDXmGdlecsyM6WPP5bGjPFO0TdG2rr10HbbtkkTJki9e3s3eevY%0AUbr4YmnVquA11/4Ma3/GAAB/IpgDAICgao/mdurUuP2rri+PiwtPPbW1aSOdcYYXnPPyDi3/4APv%0AEWWStHRp4D7LlnmvI0aE9h7/+pf0k59IxcXeHenHjz/0/PU1a6SBA72wf9JJ0q23ShddJL3/vnTu%0AudLixXWPV/szZMQcACBxKjsAAKjH0YyYv/++9+zu+HgvPDeV88/3gvj773uj2pIXxlu18k6lrxnM%0AKyq8kfDevUMfrX/7ben5570b1dVUVib94hfeqP1770nnnXdo3fbt0umnSzfc4I2uJyQcWseIOQAg%0AGEbMAQBAUI0ZMc/M9Kb775d++Utp5EhvxHzGDCktrelqrBr5rhnAly717h5/2WXeqeYbN3rL1671%0AgnCoo+WSNyJeO5RL0ptvejesu/XWwFAueTezu/deaefOuiP2jJgDAIJhxBwAAATVmBHzKVMC543x%0AHonW1Dd1O/tsqXXrQwE4N9c7xfzee73RdMlbd+KJh05jr1oeivpG+//1L+/1m2/q3vhOkrKzvdf1%0A66XRow8tZ8QcABAMwRwAAATVmBHzquvJCwq80HrDDdKvf+2dMt6YINxY8fHe9dzvvivt2uW9d3m5%0ANyrer583er10qfR//6/3akzj6unaNfjyqkA9f/7h96/5uDmJEXMAQHCcyg4AAIKqHRpDucY8Odk7%0Ajf31172APH580z8j/PzzvS8Gli3zwndCwqE7tQ8f7l0DXlLiPT+8f3+pS5fQj13f4+HatfNeFy3y%0A3ru+qer57lVSUqTYGsMihYXeXeQBAP5GMAcAAEHVPs26MXdlHzBAuukm7xrvp54Kb1211bzOfNky%0AL5QnJh5at2+f9Mc/eqP5jbm+/HDOOst7XbGicfsZU/dz5HR2AADBHAAABFV7pLtNm8btP2mSF5Bn%0AzJD27w9fXbUNGSKlpnqj119+GRi+q35+5BHvNVyn1f/851KfPtLvfx/8sWiSd1p9sLMFUlIC5wsK%0AwlMTACBycY05AABR4MsvpX/841gVFsbqs8+8QNq/f3jfo77Tuutz7LHeHc2feUZ67LFD4ViSZs2S%0AVq70fv76a+/19de9EXZJOvlkaeLE0N4nJsa7M/qiRd58zWB+3HFegN60yXuEWu07qB+puDhpwQLp%0Aggu8x7Sdc453B/ekJOm776RVq6TNm6UdO7xlNTX2cwQARD+COQAAEWzpUumhh7zneEt9A9YNGyY9%0A8ED4Tt8+Er/9rfTii9Lvfifdfrt0zDHe8pUrpTlzArf97DNvkrwAHWowl7weFy2S2raVTjut7rpN%0Am7yR9aprw8NhwADpP/+RnnxSeuMN6X//1/uSIC1NGjTIu1N9Y07/BwD4F8EcAIAI9ac/SRkZUkVF%0A8PXvvy+NGuUF4+uvb5oaqu7GXp9jjgl+qvbs2d4ULrfe6k3BvPCCN9UnK6vusvT0hnuTvBvJTZ/u%0ATQAAHCmuMQcAIAItXXr4UF6losK7CVvVc74BAEDLQzAHACACPfRQw6G8SkWF9D//07T1AACAI0cw%0ABwAgwnz5ZdU15aFbvtzbDwAAtDwEcwAAIsyRnpbO6ewAALRMBHMAACLMgQPNux8AAGhaBHMAACJM%0A27bNux8AAGhaBHMAACLMkT6X3OXzzAEAQP0I5gAARJj+/aVhwxq3z3nnefu1dNdeKxkT+pSe7rpi%0AAACOXqzrAgAAQOM98IA0alRoj0yLiZEmT276msLhkkuk448PXJaV5d1V/rzz6gbx2tsCABCJCOYA%0AAESgESOkmTOljIzDh/OYGOnFFyPnNPZLLvGmmjIzvWCenu79DABAtOFUdgAAItQNN0hvv+2NJAdz%0A3nne+uuvb966XCkslB56yDtlv3VrqV07afhwadGiutt+8YV3KvyECdJnn0ljxkjt20tt2nhfACxf%0A3uzlAwB8jBFzAAAi2IgR3vTll9Lzz2ersDBWP/5xL40YERnXlIdLUZEXwj/+WDr1VOnWW73Hw82f%0A743AT5sm3Xdf3f3Wr5fOOUc680zp17+WvvvO22fkSGnBAumii5q/FwCA/xDMAQCIAv37S5dd9r0k%0AKT29V5O8RyjXs7sydaoXyi+7TPrrX6VWrbzlkydLp53mvY4eLQ0cGLjfsmXSgw8GniJ/883e2QY3%0A3ih9842UmBjeWsvLw3s8AEDk41R2AAAQVLt2gfM5OW7qCMVLL0mxsdITTxwK5ZJ07LHSxInelwov%0AvVR3vy5dvPU1/eQn0tix0q5d0ptvhr/W2p9jamr43wMAEFkI5gAAIKiOHQPn9+xxU0dDduyQdu6U%0A+vSRevasu/78873XTz+tu+7MM4OPiFfd/T3YPkejvFzaty9wWYcO4X0PAEDkIZgDAICgOnUKnN+7%0A100dDcnN9V7T0oKvr1oebMT/mGOC79O1a+CxwyUnR7L20Hy7dlJcXHjfAwAQeQjmAAAgqEgZMa86%0A5X7nzuDrd+wI3K6mH34Ivk/VsYLtczRqf4a1P2MAgD8RzAEAQFCRMmKeluaNcG/a5N1Vvbb33vNe%0ABw+uu+7f/5aKi+suz8ryXgcNCluZkup+hrU/YwCAPxHMAQBAUJEyYi5J110nlZZK//3fgXeP375d%0Amj7de2b5ddfV3W/XLm99TStWSAsXejeGGzMmvHUyYg4ACIbHpQEAgKAiZcRckiZNkt55R/rLX6R1%0A66QLLpDy8qS//c2re8qU4KPf558vzZjhhfEzz5S+/dZ7jnlMjDRrVvgflcaIOQAgGN+NmBtjrjXG%0A2AYmnjAKAPC92qGxJY+YJyV5p58/+KBUUiI984z08sve893/8Q/pgQeC79evn/TBB14A/8MfvJHy%0As87yQv5FF4W/ztqfIcEcACD5c8R8raQp9az7iaTzJf2z+coBAKBlqn2atasR88xMb2pIcnLo29b0%0A4x83zfPKg6n9GXIqOwBA8mEwt9aulRfO6zDG/Kvyx5nNVxEAAC1T7dHc3bulsjIp1nf/egif2neO%0AZ8QcACD58FT2+hhjfiTpLEnfS2qm780BAGi5kpK8G6BVKS2VvvrKXT3R4D//CZzv1ctNHQCAloVg%0AfsjNla9/stZyjTkAAJKGDAmcX73aTR3RoLhY+uKLwGW1P18AgD8RzCUZY1pLulpShaRZjssBAKDF%0AiNZg/qMfSdZKzz3XfO/5+efepQBVjjmmmGvMAQCSJGOtdV2Dc8aY8ZJmS3rTWnthiPvU90+Tk/v2%0A7Zs0c2ZkXKael5cnSUpJSXFcSfhEY09SdPZFT5EjGvuip9CsXNlJkyf/KGDZ/fd7gb1HD6l7d+90%0A9xi+6q/jwAHp+++lbduk9eu9u75v2HBo/dln79DDD2+o/wARhv+mIkc09kVPkSMa+srIyFB2dvYa%0Aa23Yznvi9i2ejMrXF5xWAQBAC3PSSXl1lk2bFjgfFyd16yYde6yUmurdHb2hqU2b+te5urmctVJh%0AoVRQUHfKzw++PNh2O3Z4YTyv7kcXoG/fnOZpDADQ4vk+mBtjTpF0jqRtkhaHul99344YY1anpKQM%0ATk9PD0+BTSwrK0uSFCn1hiIae5Kisy96ihzR2Bc9he6mm6QXX6x/fWmp9M033hQOcXHNPwJvrXTw%0AYPO9X4cOJbriir38/rVw0diTFJ190VPkiIa+mmK03/fBXNz0DQCAw3rsMemHH6TXXmue9ystbZ73%0AcaVHD+muu9apTZuyhjcGAPiCr4O5MSZR0q/k3fTtT47LAQCgRUpNlV59VdqyRfrwQ+lf//J+3rbN%0Am/bvd11hy5SQ4F2DXzUNHiwNHSoNGiR9+GGu6/IAAC2Ir4O5pCsktZf0hrX2O9fFAADQUhkj9e7t%0ATVdfHbiuoMC7ydn27d511aFei13fOpf3pU1MPLLr4mtOnTt7QbxTJ+9zAwCgIX4P5lU3fYuMW6gD%0AANACJSdLJ57oTUfLWqmkJHDZ+++/L0kaNmzY0b/BYcTFSa1aNelbAAAQlG+DuTGmn6Rz1cibvgEA%0AgKZjjDdqXVN8fIWkussBAIgWvg3m1tr1kjjBDAAAAADgVDM/jAQAAAAAANREMAcAAAAAwCGCOQAA%0AAAAADhHMAQAAAABwiGAOAAAAAIBDBHMAAAAAABwimAMAAAAA4BDBHAAAAAAAhwjmAAAAAAA4RDAH%0AAAAAAMAhgjkAAAAAAA4RzAEAAAAAcIhgDgAAAACAQwRzAAAAAAAcIpgDAAAAAOAQwRwAAAAAAIcI%0A5gAAAAAAOEQwBwAAAADAIYI5AAAAAAAOEcwBAAAAAHCIYA4AAAAAgEMEcwAAAAAAHCKYAwAAAADg%0AEMEcAAAAAACHCOYAAAAAADhEMAcAAAAAwCGCOQAAAAAADhHMAQAAAABwiGAOAAAAAIBDBHMAAAAA%0AABwimAMAAAAA4BDBHAAAAAAAhwjmAAAAAAA4RDAHAAAAAMAhgjkAAAAAAA4RzAEAAAAAcIhgDgAA%0AAACAQwRzAAAAAAAcIpgDAAAAAOCQr4O5MWaEMWahMWanMabEGLPdGLPEGDPadW0AAAAAAH+IdV2A%0AK8aYxyTdI2mbpNck7ZHUWdJgSemSFjsrDgAAAADgG74M5saYm+SF8jmSMqy1B2utj3NSGAAAAADA%0Ad3x3KrsxJkHSNEnfKkgolyRrbWmzFwYAAAAA8CU/jpj/VN4p609LqjDGjJH0I0nFkj621v7LZXEA%0AAAAAAH8x1lrXNTQrY8wUSQ9Imi7pQnmhvKb3JV1urd3dwHFW17Pq5L59+ybNnDnzqGttDnl5eZKk%0AlJQUx5WETzT2JEVnX/QUOaKxL3qKHNHYFz1FhmjsSYrOvugpckRDXxkZGcrOzl5jrR0SrmP67lR2%0ASV0qX++RZCX9RFKKpAGS3pY0TNJ8N6UBAAAAAPzGj6eyt6p8LZN0sbV2a+X858aYSyRtlHSeMebs%0Aw53WXt+3I8aY1SkpKYPT09PDWHLTycrKkiRFSr2hiMaepOjsi54iRzT2RU+RIxr7oqfIEI09SdHZ%0AFz1FjmjoqylG+/04Yr6/8vXTGqFckmStLZK0pHL2jOYsCgAAAADgT34M5hsqX3PqWV8V3Fs3Qy0A%0AAAAAAJ/zYzBfKu/a8lOMMcH6r7oZ3JbmKwkAAAAA4Fe+C+bW2m8kvS7pOEm31VxnjBkl6QJ5o+lv%0ANX91AAAAAAC/8ePN3yTpFkmDJD1Z+RzzTyX1knSJpHJJN1prcx3WBwAAAADwCV8Gc2vtNmPMEHnP%0AM79Y3iPSDsgbSX/EWvuxy/oAAAAAAP7hy2AuSdba3ZJurZwAAAAAAHDCd9eYAwAAAADQkhDMAQAA%0AAABwiGAOAAAAAIBDBHMAAAAAABwimAMAAAAA4BDBHAAAAAAAhwjmAAAAAAA4RDAHAAAAAMAhgjkA%0AAAAAAA4RzAEAAAAAcIhgDgAAAACAQwRzAAAAAAAcIpgDAAAAAOAQwRwAAAAAAIcI5gAAAAAAOEQw%0ABwAAAADAIYI5AAAAAAAOEcwBAAAAAHCIYA4AAAAAgEMEcwAAAAAAHCKYAwAAAADgEMEcAAAAAACH%0ACOYAAAAAADhEMAcAAAAAwCGCOQAAAAAADhHMAQAAAABwiGAOAAAAAIBDBHMAAAAAABwimAMAAAAA%0A4BDBHAAAAAAAhwjmAAAAAAA4RDAHAAAAAMChWNcFAAAQTtZaFRQUKDc3Vzk5OSooKNDBgwerp5KS%0AEh08eFBr165VWVmZNmzYELA+lKnqGKFOFRUVzda7JBljmuX9JCkuLk7x8fFKSEhQfHz8EU+H23/T%0Apk2KjY3V/v3766xLTExUu3btlJqaqnbt2qlVq1bN1jsAAOFCMAcAtHgVFRX67rvvtGnTJm3evFmb%0ANm3SDz/8oJycnOoAXvPn8vJy1yX7RmlpqQoLC12XUa1NmzZKTU2tDupVP3fo0EHHH3+8+vTpo969%0Ae6tPnz5KSkpyXS4AAJII5gCAFu7dd9/VhAkTtGHDBtelIALk5+crPz9f27ZtO+x2rVu31q233qpH%0AHnlEMTFc2QcAcItgDgBosTZs2KBLL71U+fn5rktBlCkqKtJjjz2m5ORkPfDAA67LAQD4HMEcANBi%0ATZ8+/YhCeevWratPY27Tpk291y8f7XXRoRwnLi4uaq97ttaqtLS00dfoH8l1+vVNhYWF1Zcw5Obm%0ANrqHRx55RHfccYdSUlKa4BMCACA0BHMAQItUXFysBQsWBCw7/vjjdfbZZ6tPnz7q0aOH2rdvX+d6%0A4nbt2ikhIcFR1f7Tkj7r8vJy5eXlBb3vwM6dO6vvT/Duu+9W71NcXKxFixbp6quvdlg5AMDvfBnM%0AjTFbJfWsZ/UP1tquzVgOACCIt956SwcOHKie79Kli7KzsxUb68u/uhCCVq1aVX9R07NnfX/NSxMn%0ATtSjjz5aPf/KK68QzAEATvn5Xze5kp4OspwLGQGgBfj3v/8dMH/FFVcQyhEWV155ZUAwr/27BgBA%0Ac/PzbUhzrLWZQaYZrgsDAEgbN24MmD/99NOrfzbGNGqaPXt2wLHy8/P15JNPavjw4erSpYvi4uKU%0AmpqqM888U5MmTdLWrVslSVdffXWj3mfkyJGSvDvJ114XHx+v7t276xe/+EV1ECwrK9Oxxx4rY0yd%0AfmsrKChQ27ZtlZCQoL179zbqsywvL9fQoUNljFFiYmLQbU477bQ6NaekpGjIkCF65JFHVFRUFHS/%0AxYsX64477lB6errat28vY4x+9rOfNaq+Kp06dQr6ufXo0UNXXnml1qxZU2efb7/9Vk899ZRGjRql%0Anj17KiEhQZ06ddLPfvYzvfHGG0Hf59RTTw04BX/Pnj3at2/fEdUMAEA4MPQAAGiRsrOzA+ZPPPHE%0A6p8ffPDBOts//fTTys3N1W233abU1NSAdQMHDqz++cMPP9Tll1+uHTt2qEePHhozZozS0tJUUFCg%0ANWvWaPr06Xr88ce1atUqjR07VieccELAsZYtW6YVK1Zo+PDhGjZsWMC63r17B8z36tVL11xzjSTv%0Ay4CPPvpI8+fP14IFC7Rw4UJddNFFuu666zRt2jTNmjVLjz32WL2fxyuvvKK8vDxdeeWV6tixY73b%0ABfPYY49p1apVio+Pb3Dbm266Sd26dVNFRYW+//57LViwQPfdd5/efPNNLV++vM6N7J588kktXbpU%0ASUlJ6tWrl3JychpVWzD33HNP9TPG8/Ly9Omnn+qvf/2rFi5cqCVLlig9PT2gt9///vc64YQTNHLk%0ASHXp0kWbN2+u3nby5Ml66KGHAo7fqlUr9enTR+vWratelp2drTPPPPOoawcA4Ej4OZgnGGOulnSc%0ApAJJn0l631pb7rYsAEBFRUWdYN63b9/qnzMzM+vsM3v2bOXm5ur222/X8ccfH/S4X375pS644AIV%0AFhbq8ccf1+23317n9PjNmzfrnnvu0YEDBzR27FiNHTs2YH1ZWZlWrFih888/X5MmTTpsH717965T%0A6/3336+HH35Yd911ly666CLdeOONeuSRRzRnzhxNmzZNcXFxQY81a9YsSVJGRsZh37O2tWvXKjMz%0AUw888ICefvrpBu9yn5GRodNOO616furUqRowYIA++OADvfrqq7rssssCts/MzNSzzz6rk046SevW%0ArdOpp57aqPqCuffee9WpU6eAZVOmTFFmZqZmzJgREMzPPfdcXXXVVTr77LMDtv/000917rnnaurU%0AqRo3bpxOPvnkgPUnnngiwRwA0GL4OZh3lTSv1rItxpjrrLXLG9rZGLO6nlUn5+XlKSsr62jraxZ5%0AeXmSFDH1hiIae5Kisy96ihzN3deuXbtUXFxcPd++fftGjxIHM2HCBOXn52vy5Mm6++67g27Tu3dv%0A/eMf/1BJSclRv18wt9xyix5++GFlZ2dr//79Ov744/XTn/5US5Ys0WuvvVYn+EreFwofffSR+vbt%0AGxBKG1JSUqJf/epXOvXUUzVx4kQ9/XSwW6scXlpamkaPHq25c+dq1apVdeo799xzG33MIzFq1Chl%0AZmZq9+7dAcuvvPLKoNsPGjRIP//5z/WXv/xFy5cvDxrMa3r77bfVvXv38BZ9GNH4/wp6ihzR2Bc9%0ARY5o6Kuqh3Dy6zXm/ytphLxwnizpVEkvSDpe0j+NMT92VxoA4IcffgiY79Onj4wxR3XM7OxsZWVl%0AKSkpqd5QXlNTPQbMWlv9c1VPN910k6RDo+K1vfjii5KkG2+8sVGfw/3336/s7GzNmTPnqG6cV1Vz%0AfaP5zaHqEWc1R/MbUlVvsN5rX6Kwc+fOo6gOAICj48sRc2vtlFqLvpD0a2NMvqS7JGVKurSBYwwJ%0AttwYszolJWVwY0Y0XKr6pipS6g1FNPYkRWdf9BQ5mruv2uGz6nrjo7Fy5UpJ3k3k2rZte9THO1K/%0A//3vJXmn5lddC3/xxRera9euevvtt/Xtt9/quOOOq96+pKRE8+bNU1xcnK699tqQ32f58uV66qmn%0A9PDDD6t///5HXO/333+vxYsXS2q+0fHHHnus+s88Pz9fa9eu1bJly5Senh70MoZg9uzZo9dee02x%0AsbHVN+WrqfbvVOfOnZv1v9to/H8FPUWOaOyLniJHNPSVkpIS9mP6MpgfxvPygvmwhjYEAESWHTt2%0ASFKznq68efPm6iBZdfO3Dz70HdU3AAAgAElEQVT4QK1atdITTzxRvV1V6J4+fbpeeumlgPC5YMEC%0A7du3T1dccYW6dOkS0vseOHBA1157rc4444yQzg6oaebMmXrjjTcCbv6Wk5Oja6+9VhdccEGjjnWk%0AHn/88TrLevfurXHjxtW59jyY8vJyXXvttcrJydG999572GeaAwDQEhDMA+2qfE12WgUAIOyqTsc+%0A2lPiG2PLli2aMsU7SSs2NlZdunTR5ZdfrrvuuktnnXVWwLY33nijHn30Ub300kt64IEHFBPjXW1W%0AdRp7Y276dtttt2nnzp1666236txFvSFV71fThAkT9OyzzzbqOEdj9+7d1QG8qKhIGzZs0AMPPKCM%0AjAx98skneuGFF+rd11qr3/zmN3rzzTc1atQoTZs2rbnKBgDgiPn1GvP6VN3SdbPTKgAAYdetWzdJ%0A0rZt25rtPUeMGCFrray1Ki0t1ffff6/58+fXCeWSdx39+eefr++++05LliyRJG3atElZWVnq3bu3%0ARowYEdJ7Ll68WLNnz9a0adN00kknNbrmVatWyVqrkpISrV69WkOHDtVzzz13RDeOC4fWrVtr4MCB%0A+utf/6quXbtq5syZ+uyzz4Jua63VLbfcopkzZ2rUqFFatGjRUV1bDwBAc/FdMDfG9DPG1BkRN8b0%0AlPRc5ezLzVsVAKCpVV0f/fHHHzfJ3VTDoWpUvGrUetasWbLWNuqmb2vWrJEk3XXXXTLGBEx79+5V%0ASUlJ9fzXX39d73Hi4+M1ePBgvfnmm+ratavuvfdebdiw4Sg7PHKtW7fWgAEDJHlfHtRmrdXNN9+s%0AP/7xjxo9erRee+01JSYmNneZAAAcET9+jfxLSXcZY96X9I2kPEl9JI2RlChpsaQZ7soDADSFqkeN%0AZWVl6YknnmjwJmIHDx5UfHx88xRX6ZJLLlHnzp31+uuva9u2bdV3U7/uuutCPsagQYN0ww03BF33%0A8ssvq6ysrPomcu3atWvweO3atdPUqVN14403auLEiVq4cGHItYTb/v37JXnPua+poqJC119/vebM%0AmaOLL75Y8+fPb/Y/OwAAjoYfg/l7kk6SNEjSUHnXk+dIWinvuebzbM1n2QAAosZzzz2ns846S1On%0ATlVqaqpuvfXWOtdgf/PNN7r77rt12223NdtdyKvEx8dr/PjxmjFjhsaNG6cdO3bo0ksvVdeuXYNu%0Av3v3bu3du1ddunRRhw4dJEljxozRmDFjgm7/6quvKj8/v97HstVn/Pjxmj59ul599VWtWrVKp59+%0AeuMaq8Faqw0bNigmJqbOs8QPZ/ny5Vq9erWMMRo27NA9WsvLy3XNNdfoz3/+sy677DL95S9/cfpY%0ANwAAjoTvgrm1drmk5a7rAACErry8PCzH6d+/v5YsWaLLL79cd9xxh5566imNGDFCaWlpKigo0Nq1%0Aa/XBBx8oJiZGkydPDst7NlZGRoZmzJihFStWVM/X59FHH9UTTzyhxx9/vNF3X2+M2NhYPfjgg/rV%0Ar36l++67T++88071uqVLl2revHmSpJycHEnS559/Xj0qn5iYqOeff756+4KCAvXr10/JycnKz88P%0A+n41H5dWVFSkjRs36vXXX1dFRYUmTpwYcO38xIkT9ec//1kpKSk6+eSTg97s7YwzztDo0aMDloXr%0AdwoAgHDwXTAHALR8tR+JFc4btp1zzjnasGGDXnzxRb322mt6/fXXlZOTo6SkJPXt21f33HOPbr75%0AZmeP2Kp5yn3Pnj01atQoJ3XUNm7cOD388MN69913lZWVVf382fXr12vOnDkB227fvr16WXJyckAw%0AD0XNx6W1atVKHTp00E9/+lPdfPPNuuSSSwK23bJliyQpLy+v3juw33LLLXWC+XfffRcw37lz50bV%0ACABAOBHMAQAtTp8+fWSMqX7E2bfffquioiK1bt263n22bt0a8vFTUlJ055136s4772x0bVOnTtXU%0AqVMPu83IkSN1NFdFvffeeyFtN2PGDM2YEfptUfbs2VPvuk8++eSw+8bExGjdunV1lk+YMEETJkwI%0AuYY2bdrU+9kcrr76/P3vf2/0PpK0cePGgPnGnFYPAEC4+e6u7ACAli8xMVHHHXdc9by1Vps2bXJY%0AEaINwRwA0JIQzAEALVLtoJSdne2oEkQjgjkAoCUhmAMAWqTaQenLL790VAmizQ8//KB9+/ZVzycm%0AJqp79+4OKwIA+B3BHADQIvXv3z9gftGiRY4qQbR59dVXA+b79eunmBj+SQQAcIe/hQAALdLPf/5z%0AGWOq5z/55BP99re/1eLFi7VhwwYVFRU5rA6RpLy8XNu3b9fKlSs1Z84cZWZmBqwfO3asm8IAAKjE%0AXdkBAC1St27ddN555ykrK6t62fTp0zV9+vTq+fj4eKWmpio1NVXt2rWr/rnmfEpKiuLj449oSkhI%0AqP45Li6OUdUwsdaqrKxMBw8ePOqpsLBQubm5ysnJqZ5qzufm5iovL++w9Vx55ZXN1DkAAMERzAEA%0ALdavf/3rgGBe28GDB7Vr1y7t2rWrWeqJjY09ooDfqlWrZqmvuVVUVKi0tPSIAnVLMXLkSJ1wwgmu%0AywAA+BzBHADQYv3yl7/UBx98oGeffdZ1KZKksrIylZWVqbCw0HUpCINevXpp3rx5rssAAIBgDgBo%0A2X73u9/p6quv1jvvvKNNmzZp8+bN2rRpk3bu3KmysjLX5SFCpKamqlevXurTp4969+6tU089VVdc%0AcYUSEhJclwYAAMEcANDynXHGGTrjjDMClllrVVRUVOd64to/5+fnBz3deufOnSotLVVycrJKSkoi%0A6vTraNCYywLy8/MVFxentLS0OusSExMD7i8Q7OeUlJSovZwAABAdCOYAgIhkjFFSUpKSkpKUlpbW%0A6P2rrl1PT08PafsjvWFZSUmJKioqGl3fkah61nvtR801pfpulne4qbE30mvsnxUAAJGGYA4AQAiM%0AMYqLi1NcXJySk5NdlxMUARYAgMjEc18AAAAAAHCIYA4AQASZO3eujDFBp+HDh2v48OH1rp87d67r%0A8gEAQBAEcwAAIsi4ceOO6LnbJ5xwgsaNG9cEFQEAgKNFMAcAIILExsZq8uTJjd5v8uTJio3l1jIA%0AALREBHMAACJMY0fNGS0HAKBlI5gDABBhGjtqzmg5AAAtG8EcAIAIFOqoOaPlAAC0fARzAAAiUKij%0A5oyWAwDQ8hHMAQCIUA2NmjNaDgBAZCCYAwAQoRoaNWe0HACAyEAwBwAggtU3as5oOQAAkYNgDgBA%0ABKtv1JzRcgAAIgfBHACACFd71JzRcgAAIgvBHACACFd71JzRcgAAIgt/awMAEAXGjRunjz/+uPpn%0AAAAQOQjmAABEgdjYWF1++eXVPwMAgMjBqewAAAAAADhEMAcAAAAAwCGCOQAAAAAADhHMAQAAAABw%0AiGAOAAAAAIBDBHMAAAAAABwimAMAAAAA4BDBHAAAAAAAhwjmkowxvzLG2MrpRtf1AAAAAAD8w/fB%0A3BjTQ9KzkvJd1wIAAAAA8B9fB3NjjJH0v5L2SnrecTkAAAAAAB/ydTCX9F+Szpd0naQCx7UAAAAA%0AAHzIt8HcGNNP0nRJz1hr33ddDwAAAADAn3wZzI0xsZLmSfpW0n2OywEAAAAA+Jix1rquodkZYx6S%0AdL+kc621/6pclinpQUk3WWtnhXCM1fWsOrlv375JM2fODFe5TSovL0+SlJKS4riS8InGnqTo7Iue%0AIkc09kVPkSMa+6KnyBCNPUnR2Rc9RY5o6CsjI0PZ2dlrrLVDwnVM342YG2POkDdK/kRVKAcAAAAA%0AwJVY1wU0pxqnsG+UNPlojlXftyPGmNUpKSmD09PTj+bwzSYrK0uSFCn1hiIae5Kisy96ihzR2Bc9%0ARY5o7IueIkM09iRFZ1/0FDmioa+mGO3324h5G0knSuonqdgYY6smeaexS9KLlcuedlYlAAAAAMA3%0AfDViLqlE0p/qWTdY0iBJKyVtkMRp7gAAAACAJuerYG6tLZJ0Y7B1lTd/GyRpTig3fwMAAAAAIBz8%0Adio7AAAAAAAtCsEcAAAAAACHCOaVrLWZ1lrDaewAAAAAgOZEMAcAAAAAwCGCOQAAAAAADhHMAQAA%0AAABwiGAOAAAAAIBDBHMAAAAAABwimAMAAAAA4BDBHAAAAAAAhwjmAAAAAAA4RDAHAAAAAMAhgjkA%0AAAAAAA4RzAEAAAAAcIhgDgAAAACAQwRzAAAAAAAcIpgDAAAAAOAQwRwAAAAAAIcI5gAAAAAAOEQw%0ABwAAAADAIYI5AAAAAAAOEcwBAAAAAHCIYA4AAAAAgEMEcwAAAAAAHCKYAwAAAADgEMEcAAAAAACH%0ACOYAAAAAADhEMAcAAAAAwCGCOQAAAAAADhHMAQAAAABwiGAOAAAAAIBDBHMAAAAAABwimAMAAAAA%0A4BDBHAAAAAAAhwjmAAAAAAA4RDAHAAAAAMAhgjkAAAAAAA4RzAEAAAAAcIhgDgAAAACAQwRzAAAA%0AAAAcIpgDAAAAAOAQwRwAAAAAAId8GcyNMY8aY5YaY74zxhQZY/YZYz41xjxojOnouj4AAAAAgH/4%0AMphLukNSsqR3JD0j6f9JKpOUKekzY0wPd6UBAAAAAPwk1nUBjrS11hbXXmiMmSbpPkm/lfSbZq8K%0AAAAAAOA7vhwxDxbKK/2t8rVvc9UCAAAAAPA3Xwbzw7io8vUzp1UAAAAAAHzDWGtd1+CMMeZuSW0k%0AtZN0mqRz5YXykdba3Q3su7qeVSf37ds3aebMmWGttank5eVJklJSUhxXEj7R2JMUnX3RU+SIxr7o%0AKXJEY1/0FBmisScpOvuip8gRDX1lZGQoOzt7jbV2SLiO6ddrzKvcLemYGvNvSbq2oVAOAAAAAEC4%0A+DqYW2u7SpIx5hhJ50iaLulTY8yF1to1Dewb9NsRY8zqlJSUwenp6eEut0lkZWVJkiKl3lBEY09S%0AdPZFT5EjGvuip8gRjX3RU2SIxp6k6OyLniJHNPTVFKP9XGMuyVr7g7V2oaRRkjpKmuu4JAAAAACA%0ATxDMa7DWfiNpnaT+xphOrusBAAAAAEQ/gnld3Spfy51WAQAAAADwBd8Fc2PMicaYdkGWxxhjpknq%0AIulDa+3+5q8OAAAAAOA3frz522hJjxhjVkraImmvvDuznyept6Sdkm5yVx4AAAAAwE/8GMzfldRX%0A0lBJgySlSiqQtFHSPEm/s9buc1ceAAAAAMBPfBfMrbVfSLrFdR0AAAAAAEg+vMYcAAAAAICWhGAO%0AAAAAAIBDBHMAAAAAABwimAMAAAAA4BDBHAAAAAAAhwjmAAAAAAA4RDAHAAAAAMAhgjkAAAAAAA4R%0AzAEAAAAAcIhgDgAAAACAQwRzAAAAAAAcIpgDAAAAAOAQwRwAAAAAAIcI5gAAAAAAOEQwBwAAAADA%0AIYI5AAAAAAAOEcwBAAAAAHCIYA4AAAAAgEMEcwAAAAAAHCKYAwAAAADgEMEcAAAAAACHCOYAAAAA%0AADhEMAcAAAAAwCGCOQAAAAAADhHMAQAAAABwiGAOAAAAAIBDBHMAAAAAABwimAMAAAAA4BDBHAAA%0AAAAAhwjmAAAAAAA4RDAHAAAAAMAhgjkAAAAAAA4RzAEAAAAAcIhgDgAAAACAQwRzAAAAAAAcIpgD%0AAAAAAOAQwRwAAAAAAIcI5gAAAAAAOOS7YG6M6WiMudEYs9AY87UxpsgYk2uMWWmMucEY47vPBAAA%0AAADgTqzrAhy4QtIfJe2Q9J6kbyUdI2mspFmS/o8x5gprrXVXIgAAAADAL/wYzDdKuljSm9baiqqF%0Axpj7JH0s6TJ5If0fbsoDAAAAAPiJ707bttYus9a+XjOUVy7fKen5ytn0Zi8MAAAAAOBLvgvmDSit%0AfC1zWgUAAAAAwDcMl1J7jDGxkj6V9CNJP7PWLmlg+9X1rDq5b9++STNnzgx3iU0iLy9PkpSSkuK4%0AkvCJxp6k6OyLniJHNPZFT5EjGvuip8gQjT1J0dkXPUWOaOgrIyND2dnZa6y1Q8J1TEbMD5kuL5Qv%0AbiiUAwAAAAAQLn68+Vsdxpj/knSXpK8k/SqUfer7dsQYszolJWVwenp6+ApsQllZWZKkSKk3FNHY%0AkxSdfdFT5IjGvugpckRjX/QUGaKxJyk6+6KnyBENfTXFaL/vR8yNMbdIekbSOknDrbX7HJcEAAAA%0AAPARXwdzY8ztkp6T9IW8UL7TcUkAAAAAAJ/xbTA3xvy3pKckrZUXync5LgkAAAAA4EO+DObGmMny%0Abva2WtIIa+0exyUBAAAAAHzKdzd/M8aMl/SQpHJJKyT9lzGm9mZbrbWzm7k0AAAAAIAP+S6YS+pV%0A+dpK0u31bLNc0uxmqQYAAAAA4Gu+O5XdWptprTUNTOmu6wQAAAAA+IPvgjkAAAAAAC0JwRwAAAAA%0AAIcI5gAAAAAAOEQwBwAAAADAIYI5AAAAAAAOEcwBAAAAAHCIYA4AAAAAgEMEcwAAAAAAHCKYAwAA%0AAADgEMEcAAAAAACHCOYAAAAAADhEMAcAAAAAwCGCOQAAAAAADhHMAQAAAABwiGAOAAAAAIBDBHMA%0AAAAAABwimAMAAAAA4FCs6wKiiTFqJfWILS7urs8+kwoLj34qKpKsbbqaS0rOkiQlJBy2LyUlhW9q%0A21bq2FGK4WuhwyorK9O+fftUUFCg4uJiZWdnq7S0VJJUUlKi4uLiBl9D2abqtaysrNl7LCkpkSQl%0AHO4XsB5xcXFKTExUYmKiEhISQnptzLZVr23btlVqaqpi+IUFAMj7uys3N1eFhYU6ePDgEU2lpaVH%0AvG/Nqby8/Ih7kI7s79/mYoxRfHx8wBQXF1dnWdW0Z88excXF6bXXXqt3m8ZOCQkJatu2rdq0aSNj%0AjOuPpNmUlEi7d0sFBeHJM4WF3jEPHb/h/NEUYmPDl2dKStIkdYgxRsZahSWtEcwbwRgZSd0lnSFp%0AgKRuktIqp26SukjfxqxbJ/34x+7qbJxEJ+8aGyt17SqlpR2auneXBg6UTj9dOuYYJ2U1i4qKCm3d%0AulXr1q3T+vXrtXPnTu3Zs0d79+4NeM3JyXFdKirFxMSoQ4cO6tSpkzp27Fj92rFjR3Xv3l2nnHKK%0ATjnlFKWlpbkuFQDQSPv379fmzZurpz179ig3N1c5OTnasmWL8vPzZa1VTk6OcnNzVVxc7LpkNLOY%0AmBi1a9dOqamp9b4ed9xx6t27t/r06aNjjz1WrVq1cl12vcrLpfXrpY8/ljZulLZvl3bsODTt29fU%0AFbjJH+H1hiQNlFRgjLZL2lFj+kbSJ5LWWKv8UI9IMA+RMRoj6VlJvVzXEg3KyqRt27wpmB//WHr+%0Aeemss5q3rqZUWlqqKVOm6JlnnlF+fsj/jaIFqKio0J49e7Rnz57DbpeWlqarrrpKY8aMaabKAABH%0Aau7cuZoyZYo2b97suhS0cBUVFdq/f7/2798f0vaJiYkaP368Hn74YXXo0KGJqwtdRYU0fbo35eW5%0AriZqtJbUp3KqrcIYLZL0G2u1s6EDEcxDYIz6SVooKc51LX7xn/9IF14offWV1KmT62rCY8aMGZo2%0AbZrrMtCEduzYoRkzZqhz585KT093XQ4AoB7vv/++xo8f77oMRKni4mK98MILKiws1Ny5c12XU+3F%0AF6X773ddha/ESLpUUhtjdEFDp7wTzEMzVSGG8g4dpPbtw3f9QmKi+2uxy8u9a93DcX1JQYG0f7+U%0Am9vw++7d632jN2NG0/fY1A4cOKCHHnqo0fu1b99ebdu2bdJrqat+jo2NjZjrp6y1Ki0tPeLr6UPd%0Apri4WDk5Ocpr5NfKL7zwgu69994m6h4AcLSO5v/RsbGxateunZKTk5WQkBDStcqHuzb6aKaWfLr0%0A0aqoqGjUtfjhum6/5lRUVKQDBw6osLDwiHqYN2+e7r77bg0YMCDMn07jlZVJEyeGtm1MjNSli5SS%0AEr5Mk5Dg3bfKpdLS8GWa/HzvOvwQr2z5aeX09uE2Ipg3oPK68qE1l/XtK40ZI51wgndtdLdu3mvX%0Ars1/E4NIVVgYeC3Ljh3Shg3S3/8u7dp1aLsPP3RXYzh9+umnda5JO/fcc9W/f3/16tVLnTp1qnP9%0Acvv27RUby3+iLcHBgwe1d+/eOvcB2L17t77++mutWbNGn3/+efX2mzdv1oEDB9S2bVuHVQMAgiku%0ALtbq1asDlnXv3l0DBgxQnz591K1bt8NeS5yUlBQxX2QjPEpLS6vvO1B1r4Gar3v27NGWLVu0efNm%0AffzxxwH7fvjhhy0imK9bJ9W+fdEFF3j3durZ89A9n7p1kzp3lqL4O5+wsdYbbNyx49B1+tu3S59/%0ALr38cp3Nh4pgftS6Saq+FVlioveLTV46OklJUp8+3lTTxInScccdml+71vuGL9I/79r/ALjqqqv0%0AcpD/YtEyxcfHKy0t7bA3d+vXr5+++uqr6vlPP/1U5513XnOUBwBohM8++yzgSSTHHXecvvnmG4cV%0AoaWLi4urHkRpyNSpUzV58uTq+dr/BnSldhmjR0tvvummlmhhjJSa6k39+gWuGz5cuuGGgEVDGjoe%0Az/9pWMCHOHBg5IfEw8nM9H7JsrLcvH/37t6pM1WKirzrzCNd7f8pn3baaY4qQVOp/WfaUv4iBgAE%0Aqv3/59NPP91RJYhGtX+fWsq/B2qX4Zd/iqanuzmFPsjnSzAPg4APcUiDH6nHmNB/Cap+Yeqb/PRU%0ADmPqfsYt5P9nR2XNmjUB80MqmzTGNGqaPXt2wHHy8/P15JNPavjw4erSpYvi4uKUmpqqM888U5Mm%0ATdLWrVsDtr/66qtljAn7aP348eOra6z9no1931mzZh32M5g1a1bIdU2aNKnO/jExMUpNTdXQoUP1%0Axz/+sc4zYA8ePKgFCxbo+uuvV//+/ZWSkqLk5GQNGDBAmZmZ9d5Rf0itX9zaf+YAgJahvr+Tpeb7%0Ae7nq78VQp5EjR0qS3n333Trr4uPj1b17d/3iF7/Qv//974B6qrav2j+Yr7/+WsYYnXDCCUf8mS5b%0AtkwxMTEyxigzM7PO+mB1x8XF6dhjj9Vll12mlStXBj1usP1qTpMmTQq5xvr+fZGSkqIhQ4Zo+vTp%0AKioqCtjHWqt//vOfmjBhggYOHKj27dsrMTFRJ510ku68807tqnn9ZaXa/x744osvqp8b71Ltf5aE%0AkmlqZ5JWrbz7aaWnS7Nne6dyh7JfzSmanrh0OKec4p1pXUNXY3TY5+pG8dhv2JxYc2bgwKZ7owcf%0ADL68OUfoJ0yQrrwy8HTy5jZokPTPfx6a37DBXS3hUFFRoezs7IBlAyt/kR4M8of+9NNPKzc3V7fd%0AdptSU1OD7id51yxdfvnl2rFjh3r06KExY8YoLS1NBQUFWrNmjaZPn67HH39cq1atatJrmxYuXKi5%0Ac+cqOTlZBQUFYTvupZdeGrTuwYMHN/pYw4cP17BhwyRJZWVl+u6777Ro0SL95je/0UcffaQ5c+ZU%0Ab7tx40ZddtllatOmjYYPH64LL7xQ+fn5euuttzRlyhT97W9/08qVK+s8/mTQoEEB8xsi/RcXAKLU%0Axo0bA+Zr/t3aXH8vjx07tk4QXrZsmVasWBHwd1aV3r17B8z36tVL11xzjSTvy4CPPvpI8+fP14IF%0AC7Rw4UJddNFFjfhEjk5ubq6uu+46JScnN/g42Jp1FxQU6JNPPtGCBQv06quvav78+Ro7dmzQ/YJ9%0AJpKCLmvIoEGDdPHFF0uSysvLtXPnTr3++uv67W9/qyVLlmjp0qWKqbzzckFBgUaPHq2EhAQNGzZM%0AI0eOVFlZmZYtW6annnpKr7zyilauXBnw59OpUyd1795d2yqfCVxaWqqtW7fqpJNOanSt4VTr175R%0AmabqP4vSUunrr6WFC6Xly6VPPpGeey74Pj17StdeW3d59+6hv284zJ3r3duqucXGSqeeKq1aFbD4%0AJHnPOQ/OWst0mEmy73jfB3nT4sU2JFXbh+K880Lf1g+ee+7Q5ydZm5HRuP3fe+89+9577zVJbUdi%0A3759VlL1lJKSctjte/bsaSXZLVu21LvNF198Ydu0aWNjYmLs448/bktLS+tss2nTJjt27Fi7YsWK%0A6mVXXXWVlWTnzZt3xP3UtHPnTtupUyd71VVX2aFDh9Zbd2Pe98UXXwxbjffff7+V9P/Zu+/4qKr8%0A/+PvkwRCgACCFClSJNa1fMWK/DCQFbHjig0VC4K6smvXr7q6Ita1sovli+IqKu4udtRdxEBoFqq4%0AgkBAxEKT3iHl/P44mWRmMpNMkpncKa/n43Efk7n1nJmbufdzT7MjR46stOz777+3WVlZVpL98ccf%0Ay+evWrXKvvDCC3bnzp0B6+/Zs8f279/fSrI333xzpf0tW7Ys4Hvu2rVrndMfT+Lt/yoayFPiSMZ8%0AkSfvHH744QG/1wsXLqxy/Vhel/1Vdc3ymTx5spVk8/LyKi275557rCSbk5MT0fo+hYWFVpI96KCD%0Awq5TlSuuuMK2atXKjhw50kqyf/7zn2uUbt923bt3D7tdVZ9JpHz3F0OGDKm0bNOmTbZ9+/ZWUsD3%0As3v3bvvII4/YzZs3B6xfUlJihwwZYiXZAQMGVNrfCSecEHCOzZo1q1Zpjtb/VHGxtcYE3l/v21f9%0AduHimZkzrU1Lc/v8/vvQ2516ap2TnfDOOy/wM5fsBbaKuJOq7NUL6OUhnsfUPvlk1yt8cKFl796u%0A6khQBwRavNjNL3twKSl8G3NjXLWVtWula6+VOnRw1Vn8a3Dt2iU9+qh7AtekidS0qUvTW2/VLB+t%0AWgW+37ixZtvHmw0bNgS8bxWcwVoYPny4duzYoXvvvVe33357yN7bu3XrpnfeeSembeeGDh2qBg0a%0A6G9/+1vMjhErXbt2VU5OjqTA7+jAAw/U9ddfr8aNGwesn5mZqbvvvluSVBCiE4bg7zX4ewdqZd06%0AafZs6Z13pFGjpNtvd9WaTjlF6tbNVW/ym066+GKddPHFlebrwAPdj/M550g33CA98ogrRpg6VSos%0AdL1sAikiWa/LN954o7mBwdkAACAASURBVCSpsLBQmzdvjskxgr3zzjt6/fXXNXr0aLVr165W+xhS%0AdoO6fPlybQnuNrye7LfffuV9xfz666/l8xs1aqS77767Uk2JtLQ03X///ZIS455g8+bAaufNm0sN%0AIhoIOrRTTpEOPdTtM1ZNTnfskBo2dMfyt3u3qyJujPT664HLnn/ezX/llYp5odqYFxS4eQ884C6x%0AZ53lqugbI/m3yPz5Z1ebuFs3F2O1aiWde26lUvCwQvy0VBlJUpW9egEfaRR+u8P65z+llSvdSXjY%0AYVLfvjUbfi0vT/ryS2nGDKl/fzdv1y7J19woPz9w/SlTKraLxKZNrl1I06bS737nxjhsW9Zf/ZYt%0ALr0LFkjHHitdc41UWipNmiQNGiQtWiQ99FBkxwl++JHo8c3GoCcLkfToWZXCwkIVFBSocePGuv32%0A26tdPzNGY/i9/PLLmjhxoiZOnKj99tsv6vtfsGCBNmzYoD179qhjx47q06ePOnToELX9r1q1SsuX%0AL1ezZs3KA/TqNCi7ioW64WrRooXS0tJUWloqSdq+fbv27dunhg0bRi3NSAF79rgf60mT3BRc97Aa%0Ajapa+NNP0sKFoZc1b+4uBv36ua56O3Wq0XGBRGGtrXRdrmtgHi/XZesXedXHcG5r167V9ddfr4ED%0AB+qSSy6pUR8w/vzTHW6Y2GXLlmn06NHavn272rZtq969e9epTXywLVu2aN68eUpPT6/UNC2cqu4J%0Agu/1gs+5+hZ8+GgUNPq+tnAB/pYtLkBeu9ZdYnr0qFn78qZNpRNOcHHM9u1uTHVJmjVL8jXZz8+X%0ArriiYpuaxjZffOEKFXv1crHLhg0uDpNcm/x+/Vz8c/rpLvbZsEF6/323/nvvuctlVUJ8zlX+2BCY%0AV6/eSswvuSTwfZs20nPPSQMHRrZ9377Sww+7k9QXmM+YIe3bJ512mjR5srRiRcUQZb5AvW/fyPb/%0A3/+6k/+VVyq3e7/5ZheUP/64dOedFfP37JEGDHCFMwMHRtaehRLzqvk6SDn++OM9Gyd75cqVuuWW%0AW3TVVVfp7LPPjskxnn766YD36enpGjZsmJ555pka39RMmTKlfGic4uJi/fzzz/rwww+VlZWlsWPH%0AqmnTphHt55WyR7D9ff9gftLS0tSyZcuA73vjxo1VDrEGBPj2W+mii6Tvvqv/Y2/dKr37rpsaNpSe%0AeEL64x/rPx1AjG3dujWg088mTZqoUaMqH2lVKx6uy5L03HPPSZJycnIqlfB+//33ITtlk6RNmzbV%0A6njXXnutjDF6/vnna7W9z5gxYyS59vrhrsevv/66XvcrHjXGaODAgRozZkylvFZn/vz55Z9FaWmp%0A1q5dq48++kjbt2/X6NGj1aVLl4j2U9U9QbyVmAcfvq4FjdOnuz6gGjZ0wXMoCxdWrq179NGulPvI%0AIyM7Tt++LhCfPt2VaksufklPdzWC/QsdS0tdSXi3bq59eyQ+/VR68UXpuusC5xcXu8vxjh2uYpn/%0A6LerV7ux34cMcaXrVd2SUmIeRcaosaQs3/uMjIqnNdF03nmuduL//I/7Aletkl57TXrqKenii6WP%0APpLOOKP6/fTs6ap2+J+k+fku3SNGuMA8P98F5r6TNycn8oKRhg2lJ5+sHJRv3Ci98YYbFsA/KJdc%0Aeh5/3BX8jB8fWWBOiXnV1qxxfUZ0rO/eM8qUlpZq8ODBatGihZ599tmo7/+ggw7S6NGj1a9fP3Xs%0A2FFbtmzR9OnTdffdd+uFF17Qjh07NG7cuBrtc+rUqZo6dWrAvIyMDA0bNiziKoXvvfeexo4dqwMP%0APDBsicj+++9PYI7aWbvWPZpfE75PmHqzb590002uTVLwXRWQ4KJ9TZa8uS77B9q+zt9mzZql9PR0%0APfXUU5XWX7lypUaMGBG1448ZM0Yff/yx3n77bbVu3Tri7fzTvXPnTs2ZM0fTpk1TixYt9OKLL1Za%0Av23btvrLX/6iM888U507d9bu3bs1Z84c3XPPPZowYYLWrVungoKCGtUQWLBggRYsWBAwzxijQYMG%0AKTc3N6J9fPnllxo5cqSaN2+ukSNHVlqebCXmvmc6/p2/WeviglC3ObfeKl1wgXTwwS4WWLLExQNv%0Av+2C7a+/ds1iq5OXJ40c6eIX/8C8Rw+3/+HDXcWygw92+9y40ZVsR+qYYyoH5ZIb333FChef+Qfl%0AktS+vYt3br7ZpaWqUnNKzKMr4MPbf//YjIN3yy2B7w85xJUwt28v/eEP0j33RBaYN2rkgvOpU92J%0A2aqVq9Jx/PGurXfbtu4EGjbMVc/YssUF/pHq0iVwjHGfOXOkkpKKthrBiorca6SFQKFKzK31ZgzC%0AaIh2ibmvyld9VFML5YknntDMmTM1adIkNW/ePOr779Onj/r06VP+PisrSxdffLFOOukkHX300Xr9%0A9dd111136Ygjjoh4nyNHjiwfUqW0tFRr1qzRu+++q9tvv13vv/++Zs+eXWU1+ZkzZ+ryyy9X06ZN%0A9e6774bNd7w9IUcCeeKJ0EF5RoZr29SpU8XUsaN77dBBysqqvE0opaWuvfpPP7lGc/6vS5e6unrB%0A7rzTdUJSl4aIQJyJRftyL67L/oF2RkaG2rRpo4EDB+q2227TSSHqC+fl5emzzz4Lua/ly5dH3KRL%0AklasWKHbbrtNl156qS644IJap9unZcuWmjp1asiRWI488kgd6Ve82rRpU5155pk65ZRTdPTRR2v6%0A9On65JNPdJYvaovAkCFDyqvdW2u1fv16ffrpp7rppps0ceJETZ8+XUcffXTY7ZcsWaJzzz1XpaWl%0AevPNN0OWsMfb/UBdS8yDn+kYI40dK119dej1g58NHXecNGGCqz37zjsuoH/mmeqPe/LJ7jLnK3Tc%0AutXFMHfeWVHjNz/fBea+auyR1gSWwpf2f/GFe121KnRs4xts6bvvqg7MKTGPrkqBeX269loXtH/9%0AdWDbiqrk5bkTc+pU9/eCBS6wl9yJOrmsj3nfCR5pGwxJCtenh+8p3Jw5VXeGUM0IGuUaN3b/hL6h%0AJIuKXP49rB1WJ9F+Ot++fXtJKh+Goz4tWbJE999/v4YOHap+/frV67E7d+6s/v3765///KemT59e%0Ao8DcX1pamjp06KA//OEP+uWXX/T444/rkUceKa8CGGzWrFk644wzlJGRoUmTJlUan9RfvD0hR4Io%0ALXWdjPg7/XTXSVufPtH78evSRTrxxNDHX7BA+vBD19jO9zR10yZ30aiuER2QQGJRYu7FdbmqQDvW%0Arr76ajVt2lSjw42TVQX/dG/cuFETJkzQH//4R51zzjmaM2eO2oQqAQqhefPmuuSSS/T4449r+vTp%0ANQrM/Rlj1LZtW11xxRXauXOnbrjhBt1zzz36+OOPQ66/ZMkS9enTR1u3btW//vWvsMeNt/uBupaY%0A+9qT79zpgtYhQ6Trr3dVxmsSCF9/vQvMp0+PbP2GDV177s8+k9avd8cuKXHxy2GHuULM/Hx3uczP%0Adw8MapKe6mKbCROq3r662KamJeb0yl61gI8zlh2/hdKoUUUwHunw0L6T8bPPXHBeWloRfPft656Y%0ALVxYcfL6FUxWK9yDYF/h4S23BA0IEDQF1SSuUjK1M4/20/levXpJkmbPnq3t27fXaV819e2332rf%0Avn166aWXZIwJmGbNmiXJ9XZujNFHH30U9eP7qstFa7z0E8uClNmzZ4dcPm3aNPXv318ZGRn67LPP%0AQpZC+Iu3J+RIEDNnSr/8UvG+SRN353LeefXzRDItzdULHDFCuvLKwGU1HVYDiHOxKDH38rrshfnz%0A52vt2rVq1apVwH3A0KFDJUkjRowobwNelVatWun666/XE088oR9//FHDhw+vUTrq+55g0aJFys3N%0A1ebNm/XOO+9owIABYfcVb/cD0Wpj3qSJ9NvfShMnugD5yitrNka4r9VDTb6yvn1dHDFliotfMjMr%0Aemrv08fFF3v3un61jjgidO3ecKqLbT74oOrYxje+eziUmEeXpyXmS5e64Q2ysyM/9vHHu/s4X9vy%0ArCxXDUSqCNA/+cR1pHDUUdHJ0wknuPu6GTPqvi+f/fd3tSx9Nm6UunaN3v7rU7Sfzufk5Cg3N1cF%0ABQV66qmnwnbm4hPNnsG7du1aPqxJsI8++kjr1q3TxRdfrKZNm+rAAw+MyjH9fVU2xEC3bt2isj/f%0AcDK+ntT9TZ48Weedd56ysrI0efJkHXvssdXuL96ekCNBlHUcVe7cc93djxcGDZL8e1Yue+AGJItY%0AlJh7eV32wlVXXaU9e/ZUmr906VLNnDlT//M//6Njjz22fPix6gwfPlwvvviiJkyYoK+++qo8QK7O%0Al19+Kal+7gkWLlyo3/72t9qxY4fee+89nVFNG9N4ux+Idq/sRx0lDR3qOk575hnp3nsj267sK1NN%0AvjJf/JKf70rMTznFFV76lr35pvTCCy7Yr0lN4Kr4ymFmzHCX5NqixDy6AsaAisGIUFq5MnTTvg0b%0AKtptXHJJ5Q7XwvH1Urh8uat+0atXRW+BXbu6moyjRrmnWzWp6lGVNm2kyy6T5s51HTSEGg53xQqX%0A10i1bBn4vp6G44yJ4LFEozG02OjRo9W0aVM99NBDevbZZwN6mPVZtWqVLrzwwrBPfquzdetWLVmy%0ARGvXri2f16NHD7388sshJ9+wJY899phefvnlkG3FqmOt1fz58yvNLy0t1ciRI8uruQVXo1+zZo2W%0ALFmibdu2RXysPXv2lPckG9zZy7///W+de+65atKkiaZMmRJRUC65dnL+6mscWSQ4X2M1n549K69j%0ATOUpM9P9qF95ZehOPAoLXW87ffu6NukNG7rORs47L3wVpuAb4lWrKsalAZJALK7JUv1cl72wZMkS%0ALV26NGDe6NGjQ94HXFlW4+bcc8/Vyy+/rOuvvz6iY6Snp5c/zLjH1/6yzNy5c0Nu89prr+ntt99W%0Ao0aNKpXMb9iwQUuWLKlRMFxSUqJRo0ZJqnxPMH/+fPXt21e7du3SxIkTqw3Kpfi7Hwg+fDRO+z/9%0AyQXITz4ZuP9vvqloEeXvm28qAvjLL4/8OD16SC1auNLrRYsCg2/f348+6l6jFducd57rLPu551yB%0AZihffFF9bYEQn3MLY8LH35SYVy2ggkOkwbG/q64Kv+z556Vp01x7i1693NOjli2lH390J8HWra6z%0AhL/8pWbHzMtzPbmvX1/5yVFenuuswfd3tIwe7e4B77/fDYPQq5e7/1u92t0vzpnjakRGWuod/FmH%0AeHiZMPzH55TCj9FZE0cccYQmTZqkgQMH6pZbbtEzzzyjvLw8HXDAAdq5c6e+/vprzZo1S2lpabrv%0AvvsqbT9mzJiwbdOuuOIK5eXlacKECRo6dGhAJyl1Vd1xTz31VPXo0UNHHnmkjjrqKHXo0EFbtmzR%0AzJkztXjxYjVp0kTjx4+vNJzKHXfcoTfffFOvv/66Lg/xa+8/XJpvaJRPPvlEv/zyi7p376677767%0AfN3Fixfr/PPP1969e3XOOefovffe03vvvRewv7S0NN1///2VjhP83YZ66g5UEjxWeVWdMPnXm9u6%0AVZo9Wxo3zlV9nzkzcOiL++5zbdcPP9y1E2/Z0lXF+vBDN40aVXlItMaNXRD/00/ufWmp9P33rjEf%0AkARicU2W6n5djkfFxcU67LDDlJ6eXn4NjZWLLrpIDz/8sKZMmaL8/Hzlld2kDhgwQFlZWerRo4c6%0AduyoPXv2aPbs2ZozZ44aNGigMWPGVKqh9+yzz+rhhx8O6PjVn/9waZK0fv165efna9myZWrdurUe%0Ae+yx8mUbNmxQXl6etmzZotNOO00zZ84sHx7P36233howVF683Q8Enfa1immCdejgejQfNcrFKr7g%0A+OmnXVX3//f/3OUkM9P1yv6f/7jq70OHSpdeGvlx0tJcz+gffODe+8cvBx7oAugVK1zhZHAP6rXV%0AoIEbPfT0011v8D17ustr48bu8jhnjrs0rlnj5oWTnu6eowd//uGkXGBujBko6VRJx0g6WlK2pDet%0AtTV4dhO5114Lv+zZZ91ToEsukebNc33vbNvmqq4feaQbP++66yoGuo+U/wkb/OTIF5hnZLiS9Whp%0A1sw9ZBgzxg2L9s47bgzztm3dPeYzz7ix1BE9PXv21NKlS/XSSy/pww8/1MSJE7VlyxY1btxYOTk5%0AuuOOO3Tdddepc4jBHGfMmKEZYdoeHHfcceUXxGir7rh9+/bVbbfdptmzZ2vKlCnauHGj0tPT1blz%0AZ/3hD3/QrbfeGvH4ov6Ch0tr0qSJunfvrmuuuUa33XZbQC/rq1ev1t6yEsIJYXr9SE9PDxmYA7US%0AXGJ+8MHh1w1VRfYPf3BPR599Vnr11Yr5/ftLd93lxuL0N22a+0G+4w7pwgsrj3Vz8MEVgbnkHhwQ%0AmAPVqst1OdUZYzRixAj97ne/07333lt+H3LjjTcqPz9fs2bN0oYNG2StVceOHXXNNdfo5ptvDuix%0APVLBw6U1atRIXbp00c0336y77rpL7fx6BNuyZYu2bNkiyTVxmzx5csh9XnvttZ6OYe+Vu++WXnpJ%0A+utf3fBhbdtKAwa4eOabb1y78D17XFvrM85wQXltqobn5bnAvFkzV2gZvGzFChdTRXOwoKOOcv1y%0APf20K/D8+9/dQ4IDDnCX1REjYtDM2VqbUpOkryVZSdslfVf29xuh17U3+Dfxv/56i3rSr19g9wr/%0A+U/k206dOtVOnTo1ZmmrqdzcXFt2nllJdsqUKV4nCTHy5JNPBnzXt956q9dJipp4+7+KhrjI06ZN%0AgT92DRtaW1xceT3f8lA+/NAtO/PMyI972mlum7ffrrzshhsC0/SXv0S+3xiJi+8qysiTN/70pz8F%0A/E4/+OCDXicJSWjt2rUB51mbNm1qtZ9o/U+df37gz/o779R5l4iQMZW6jUuzYeLUVGxjfoukgyU1%0Ak3SDx2kBAKSyH34IfN+tm6v7VhO+5iERdrQkqWJs8lD1GYOr0n//fc3SAwAAaizlqrJba8vrs5pw%0AfeQDAFAfgtttBvWfUIl/VfZt21xDt1mzpLPPlm6/PbJjrlrlurdt3Dh0m6bgNMS4bSkAAEjBwBwA%0AgIQ1YkTleYcf7nrSyc6ufvu9e90wGnv3ut56YjHcCAAAqLFUrMoOAEBi8m+mtmOH9NVXrredyy6r%0AfiDZkhLpiitcCfvFF0dewg4AAGKOEnMkhIULFyozM7IxILdv3y5JKigoiGGKIufrzROp56effoqb%0A87Cu4u3/KhriIU/ZS5aoR203btJEOuEEN6ZLx46uBPz66934NMFKStzAsRMmuCE/3njDjeESgdVr%0A1miZx997PHxX0UaevLFq1Sqvk4AUVFRUVKv/i2j9T23YcISk1nXaB2KPEnMAABJZixbSIYe4tuDz%0A51deXlzsqrr/4x/SoEFuTMsojd0MAACigyszPFNQIPXpI/35z6GH5vV39NFHKzc30v0WSJJyI90g%0Axlq0aOF1EqIqNzdX06ZN8w0/iCp06tQpbs7Duoq3/6toiIs8NWkSnf1sLqtRVFoaOH/fPldC/sEH%0A0uDBFQOx1kD7Aw5Qe4+/97j4rqKMPHkjPz/f6yTEDa7n9adBgwa1+r+I1v9U1MfbRrmaxDPVocQ8%0Ahq66ytUUfPXVuu/LGEUcmAIAUsj770srV7oh0Hr2rJi/d690/vkuKB8ypFZBOQAgtRHP1B9KzAHU%0AyLhx47Rr1y6vkwEkp+AS72D+j+N37pQWL5b+/W/3/pFHXEdwPtdfL33yiSsq6dBBevDByvvLza18%0Al1RdGgAkBa7nQHwhMAdQIwceeKDXSQCSR/BwZatXV72+/3Bp6elS69bSOedIw4dLp50WuO7Kle51%0Aw4bQQblPcGD+yy9VpxFAUuB6DsSXlKvTZowZYIx51RjzqqT/LZt9sm+eMebJWKchN9dV5SgudgUc%0AOTlSZqbrSPeuu1yTQJ9XX63oOHfaNPe3bwpux/DVV9LAgVK7dlLDhm5/110X+j7Pl4Z9+9z92iGH%0AuDRcdVXgcV99VZo61a2fnS01ayaddZb03XeV97lsmfS//ysdd5y7V8zMlDp3loYNk37+uW6fGeJH%0Abm6uTFBvzvv27dPo0aN15plnqnPnzsrMzFTLli3129/+Vv/2leb5Ofnkk5WZmamdO3cGzO/du7eM%0AMRoyZEjA/MWLF8sYo8GDB0c/Q4CXunQJ7Iht7Vpp27bK6/kPk+abioulNWtcVfXgoFxyDd9Cbec/%0AhWoQt2xZ4PuDD65DBgHEK67nqAvimehLxRLzYyRdGTSvW9kkSask1cvgroMGSTNmSGec4U6QTz5x%0Ao92sX++aAkrSMce4zgRGjHAnhe9EkwILOf7+d2noUHfynHuuO4kLC6WXX5YmTpS+/FIK9WD0gguk%0AOXNcGgYMkNq0CVz+0Ufunu+MM1ytyMWLXTrnzHF/+3cm8e670osvug4QevZ0/0yLFlWkYe5cV5sS%0AyWfTpk266aab1LNnT5122mlq3bq11qxZo4kTJ+rMM8/USy+9pGuvvbZ8/by8PH355ZeaMWOG+vfv%0AL0natWuXvvrqK0mVO+eZMmVK+XZAUsnIkLp1CwyGly+Xjj3WuzQRmAMpi+s5aop4JnpSLjC31j4g%0A6YHabRvVpGjFCvdFt2zp3j/8sHT00dK4cdKjj7onRccc46YRI1zBSrjCjeuuc8unTQs8WaZMcQUp%0AN90kvfde5W1XrZK+/TZ8b43vvy9NmiT5/37efbf02GPSK69Id95ZMf+KK6RbbnH/TP4+/dT9Izz0%0AkPTCCxF8MIr+Zx1PkrH30/3220+rVq1Sx44dA+Zv3bpVp5xyiu68805ddtllysrKkiT17dtXDz/8%0AsPLz88sv5DNmzNC+fft02mmnafLkyVqxYoUOOuggSRUX9r59+9ZjrmouGb9b1IOcnMBgeNky7wJz%0Aa91dkD8CcyQxfrcDcT2Pjng/r6KZPOKZqtXks065quw1tNf/TbT7x3j88YqTWHKj5lx2met3Z+7c%0AyPfzwgtSUZE0alTlJzh9+7onThMnStu3V9525Miqh1C45JLAk1hyVTkkafbswPkdOlQ+iSWpXz/p%0AiCPcP0SkgmpEqVGjyLeNN5lBH0oydrSSmZlZ6SIuSc2bN9c111yjzZs3a86cOeXze/bsqUaNGgU8%0ASc/Pz1dGRoZGlLWh9S0rLS1VQUGBcnJy1KlTpxjnpG6Cq/I1SuQTF/UnOPANVbeuvvzyi7RjR8X7%0A7OzADuWABJcK1+S64HoeHfF2PxB8fx7N0554JrwQn3ORpLChesqVmNfQBv83GzdGd+fHHVd5nu93%0AyjckbSS++MK9TpvmqmQEW79eKilxT6J69AhcdsIJ0UujtdKbb7p2HAsXuuUlJRXLGzas+lj+gj/r%0AVq0i3zbe7B/0S7Ex2idSnFi0aJGeeOIJTZ8+XWvWrNGePXsClv/i16FUo0aN1LNnT02dOlUbN25U%0Aq1atNGXKFB1//PE6+eST1bZtW+Xn52vYsGGaP3++tmzZoosvvri+s1Rjwd9t8HcPhHTYYYHvP/oo%0AsJO3+jRxYuD7ww6raBgIJIFUuSbXBdfzuou3+4Hgw0fztCeeCS/E57zBWgLz2gr4ODdsCLda7bRo%0AUXmerw8g/xOgOr4v/Yknql7PvxDEp127qrepSRpvvVV69lnpgAOk0093T5zKajrp1VddNZNIBX/W%0AiRzftAp6qrAh2idSHPjyyy/Vt29fFRcXKy8vT+eee66aNWumtLQ0ff311/rggw+0d29ABRTl5eVp%0AypQpmjp1qvLy8rRgwQLdc889klwVt8mTJ8taW/6kPRHaowV/t8HfPRDS2We78cV9w5TNn+/uUE4+%0AuX7TsXev9NJLgfPOO69+0wDEWCpck+uC63l0xNv9QPDho3naE8+EF+JzrvKRCIF51WJaYh4tzZu7%0A161bXacLNRGtgpD166W//lX6zW+kzz93tR/9vfVW5PsqKan89Mq/ikyiSYWn8w899JB2796tqVOn%0AKjdo6KVHH31UH3zwQaVtfO3LPvvsM6Wlpam0tLT8Yt23b1+99dZbWrhwofLz82WMUZ8+fWKej7qK%0AtyfkSBAHHOB6vynrFEmS63GmZ093V3Diie7RfseONf+RD6eoyHVx+9NP0pIl0uTJrn7e1q2B611y%0ASXSOB8SJVLgm1wXX8+iIt/uBWJaYR0uyxTNS6BLzqtYnMK9aTEvMayItLfxTp5NOkubNcz0innVW%0A/abL5/vvXWFPv36VT+Kff3bLI7VlS0XBkeT+OWtSbSTepMLT+eXLl6tly5aVLuKSNG3atJDbHH/8%0A8WrWrFl5W7SsrCydXFZC6Lugf/LJJ5o1a5aOOuoozy9qkYi3J+RIIEOGBAbmkrsr+PzzwHnNmlUE%0A6Z06VTzGr05JibRunQvEf/rJDctWXY80ffq4HuOBJJIK1+S64HoeHfF2PxDLEvOaSKV4RqLEPNo2%0AyzXQN5J7glNUJDVoUP8JadXK3UuFMny4NGaM60EwJ6dyP0L79rkxAf/f/4td+rp0ca8zZ7p/uPR0%0A937HDjfsQXFx5PtKpvblUmo8ne/SpYuWLl2qb775RkcddVT5/LFjx2pSmF4y0tPT1bt3b3300Ufa%0Atm2bevXqVd4pT9euXdWlSxeNGjVKu3btSpjeW+PtCTkSyKWXusB87Niq19u2zXV/u2hRbNPTvr3r%0AUhdIMqlwTa4LrufREW/3A/FSYp5K8YxEiXlUWasSY7RZUnlF6k2bvOmgNi9P+sc/pHPOcR0eZGRI%0AvXu76dBDXVf/11zjegvs39+dzEVF0o8/uidPrVu72oqx0q6dq/H4j3+44RD69XMPMiZPdj2qH3OM%0A9PXXke0rmdqXS6nxdP7mm2/WpEmT1KtXL1100UVq3ry55s6dq5kzZ2rgwIF6++23Q26Xl5enjz76%0ASOvXr6/U5iwvL09jy4KURGmPFm9PyJFAjHHtu3v0kP72N+96Zm/RwnV9++ST7sIBJJng3+WNGzfK%0AWitDJ4eSuJ5HzLNs3QAAIABJREFUS7zdD8RLiXkqxTNSzUvMGS6tegEfqVcn8qhRrkBl9mw3JMB9%0A9wXWerz8clf947LLpG++kUaPlt54Q1q+XBo4UHr++dincexY6Z57pN27peeec80Vzz7b1cT0tRuJ%0ABCXmiad///6aOHGiDj/8cP3zn//U2LFjlZmZqalTp+qsKuoj+V+gg5+i+5ZlZGSod+/esUl4FO3d%0AuzdgeJT09HQ1r8mJDxgj3XCDtHixuwt5+WVp8GDp1FNdlfJot+lp29bdGQ0Y4AaV/eILd5F77TWC%0AciStzMxMNW3atPx9SUmJtgb3rZDCuJ5HByXmoaVSPCPVvMTc2GiOMJ+EjNHnksq7xp02zT3VQey8%0A+qp09dUV7y+7zP1TRqqgoECSQraP8sLPP/8cMF5nu3bttGbNGg9TVDcnnXSSFixYUKlX1lS3evVq%0AdfAbeLNNmzZat26dhymKrnj7v4qGhMtTaakLnH3txFevrlSvrrCwUJKUk5NTeftWrSrap4cbqDVO%0AJdx3FQHy5J0uXbpolV/XysuXL9dBBx3kYYq8wfU8dvr27aupU6eWv//000912mmn1Xg/0fqf2rlT%0A8nsepcxMF3hSUSS2LrtMGj8+YNaV1ipsOzGqslcv4MnGr796lYzUkQpV2RO12lxJSYm+//57dezY%0A0eukxJ3gamtePx1HEkpLk9q0cVPwIK5lfim7icuJ88AI8NL+++8fEJj/+uuvKReYcz2PrXi7J2jc%0A2FXF9g1Jv3evazcd3MEZoitETesqS8ypyl69tf5vli3zKhmpY+nSwPfVjU0Y77KysgKqNBcXF2vl%0AypUepqh2HnjgAZ1++un69ddfNXDgQK+TE3eWBp247RL9xAWAJBX8+7wsxW7uuJ7HVnFxsZYvXx4w%0Az+t7AmMq30+n2GnvieCYRkFxZTAC8+oFNPGfP9+rZKSO4M/4mGO8SUc0HROUifkJeCI9+OCDWr58%0AuW6//XaNGDHC6+TEneDvNPg7BwDEh2S4JtcF1/PYWrp0qXbv3l3+vk2bNp4H5lLl++kUO+3r3caN%0Akl/FHEkqlrS4qm2oyl69eQFv5oVbDdGwd6/03/8GzgtTYzOh9OjRI2D8z3nz5iXcU+pS/8HlUcm8%0AoB+HHslw4gJAEgr+fQ7+/U52XM9jK9T9QDw0X+zRQ3r//Yr38+a5IcAQGyEefHxrrfZUtQ0l5tX7%0ARlKJ783KldK777oOExBd27a53heLiirmdeqUHJ0DB98EvPrqq/ryyy/pCTbBWWu1fv16ffrpp5o8%0AeXLAMgJzAIhPwb/PM2fO1IQJE7R48eKAkk4gUqWlpfr55581bdo0PfXUUwHL4uV+IDgZEyZI337r%0AxutGdK1eLb3wQqXZ1T4BpMS8GtZqtzFaJOko37wLLnADznfoIB1wgNS+feDrfvu5ThbCTVlZrg+f%0AZFRSIu3aVfW0aZO0Zo07aYNfgwcJiJPfsjo79thjA96vXbtWJ5/sOvtv1aqVWrVqpf3337/S3/vv%0Av7+aNWumRo0aqVGjRsrMzAx4DZ6XmZmp9PR0L7KYMIqLi7V3717t2bOn/NX/b//X3bt3a8uWLdq4%0AcaM2bNhQ6XXDhg3atm1bpWNkZWWF7hUbAOC5Tp06qVWrVgFDWl100UXlf++3335q0aKFmjdvXuVr%0A06ZN1bBhw1pNacl6IxiHrLUqKirSvn37ajzt2bNHW7du1ZYtWyq9+v+9efNm7du3L+Txg+8BvRKc%0AjE2bpCOPdHFJx46VY5p27VzncFXFNI0aJW/P7kVFVcczO3dK69dXjmVWrw47HF21jQcIzCMzXn6B%0AueQC0B9/dFNtNGpU9YkeT0F8JMG2bwrzm1Rrl14a3f155eCDD1aPHj1CVpfbuHGjNm7cGLXOZxo0%0AaFApgA8XyPvPa9CgQVxUtYqEtbb8ghkuqA63rKQeHg336dOHmy4AiFPGGA0aNEh/+9vfQi7fvHmz%0ANm/eHNM0pKen1zqo95/S09MT5tpdU6WlpbUKpoOnIv+qmPWsbdu26tOnj2fH99e2rdS3b+C44ZKr%0ABVxY6KaaMsbFKpHENPEQxFcXbPtPQaOR1tVOSROrW4nAPDJPS7pA0vHR2uGePW7atClae0w+v/ud%0AdOGFXqciOtLS0vR///d/6t27t3bt2hXTYxUVFamoqEg7duyI6XEQWps2bXTdddd5nQwAQBUeeugh%0ATZw4UT/88IMnxy8pKdHu3bupOp/E0tLS9Ne//lUtWrTwOinlXnhBOvFEacuW6OzP2opAFlW6w1r9%0AVN1KBOYRsFZFxqiXpCGSTpUL0Lt5m6rkY4x06KHS8cdL/fq50nKvn6xFU48ePVRYWKgxY8bo22+/%0A1eLFi1VYWKjiKD+SQ/1q1KiRDjvsMB1++OE67rjjdMghhygrK8vrZAEAqtCsWTMtXrxY48aN09y5%0Ac/X9999rxYoV+umnn+gcDbXSsmVLdevWTQcddJC6d++uwYMH6+CDD/Y6WQEOPlhassQF6LNnuylM%0AtWvUzT5JCyTNkfQPazUrko0IzCNkrfZJeqFskjFqKumAsql9xev71zRv3rzliSf2qbJ6RLIypvqq%0ALNnZFW1Y/NuzHHCAqw6TzNq3b68HHnig/H1RUZE2bdoUsv2y73Xnzp3as2eP1qxZo6KiImVmZlZZ%0AVRtVM8ZUqtYfqoq/r81+8+bNA9r8B/cH0LJly4Bq6wUFBd5lDgAQsaysLF133XUBtZyKiooC2g5P%0AmzZNO3bsUKdOnSq1L969e3etqlbv3bvXw1ynpgYNGtS6uUB1fQ34Xps0aeJ1NiPStq3kuxW1Vtq8%0AuXK/T2vWSOvWVV/dO5lP5fR0qUmT8PHM559/pi1bft0gXfqcpDVl0+qy13XWqsYlbwTmtWStdkgq%0ALJvKGXN+34MOOrblpEnhO96z1lVjj7SNQ3CHaNFUWNagpKqOqtLSIms70rixlJmZXKXcsdagQQO1%0AbdtWbdu2rXZdX8CXm5sbdh1fBye1aXvtRRusSM6/cHyBc6Rt6X2vGRkZSdseDwBQNw0aNFDr1q3V%0AumxIGF+zsKquvTVlrVVJSUlU2k/XttZdXa6/9cUYo8zMzIgD6AULFigjI0OnnnpqwPxE6kOnvhkj%0AtWzppt/8pubbl5S4NuqRxDP+ZUdenX8ZGVUH2/5TgwZV76tHj7s0f/78H6299IGopS9aO0LkfB0l%0AZGVJrVp5m5aCgl8kSbm58fvDjMgZY8ovRM2aNfM6OdWK5GEDAADJxBijjIwMZWRkqHHjxp6kIRmv%0Av+vXr5cktWvXzuOUpI70dKlpUzfVBPFHaHQbDAAAAACAh+ocmBtjSqIw3R+NzAAAAAAAkGiiUZXd%0ASFol6Ydabts7CmkAAAAAACAhRauN+d+ttQ/WZkNjDGNSAAAAAABSFm3MAQAAAADwUDRKzFtLqsvI%0A3HXdHgAAAACAhFXnwNxau9HL7QEAAAAASGRUZQcAAAAAwEPR6vytEmNMmqQOkjpKahBqHWvt9Fgd%0AHwAAAACARBCTwNwYc4ek2yXtX82q6bE4PgAAAAAAiSLqgbkx5gFJ90vaKOk1Sb9IKo72cQAAAAAA%0ASAaxKDEfIul7ST2stVtjsH8AAAAAAJJGLDp/ayXpQ4JyAAAAAACqF4vAfLmk/WKwXwAAAAAAkk4s%0AAvPnJZ1tjGkXg30DAAAAAJBUot7G3Fr7ojHmYEmzjDEPSpovKWS1dmvtj9E+PgAAAAAAiSQWJeaS%0AtFCuOvsrkr6WtDLE9H2Mjg2gno0bN07FxQy+AABAqikuLta4ceO8TgaQ8GIxXNq1kv5Pboi0Akmr%0AxXBpnli0SMrPl7Ztk5o1k/LypCOO8DpVSEZXXnmlRo4cqfvuu0+DBg1SRkYsBnwAUM6YkLNzq9vO%0A2minBECKKi4u1vjx4zVy5EgtX75cgwcP9jpJSFKpEtPE4u75NknrJfW01q6Mwf7rzBjTUdKDkvrL%0A9SK/RtL7kkZYazd7mbZoyM+XHnxQmj698rLevaX773cnNBBNy5cvJ0AHACDJBQfkQKykWkwTi6rs%0AXSS9HcdB+UGS5km6WtJsSc/IVau/SdIXxphWHiavzsaOlfr1C30CS25+v37SK6/Ub7qQOnwB+mGH%0AHUYVdwAAkoSvyvphhx2mK6+8kqAcMZWKMU0sAvNfJDWIwX6j5XlJbST90Vo7wFr7v9bavnIB+iGS%0AHvY0dXWQny8NGyaVlla9XmmpNHSoWx+IFQJ0AAASHwE56luqxjSxCMzHSTrTGJMdg33XiTGmm6R+%0Akn6Q9FzQ4j9L2inpCmNMk3pOWlQ8+GD1J7BPaak0cmRs0wNIBOgAACQiAnJ4JVVjmlgE5o/IVRH/%0AzBiTG2cBet+y10+ttQFft7V2u6RZkhpLOqm+E1ZXixaFr+oRzrRp0sqVjWOTICAIAToAAPGPgBxe%0Aqm1Ms2hRbNJTn4yNcg+txpgS35+Sqtq5tdbWa89QxpgnJN0u6XZr7VMhlo+WdKOk31trX6hmX/PC%0ALDo0Jyen8ZgxY+qc3pp4550OGj06p8bbDR36rc45Z6Wys+Pp+UndbN++XZKSKk9SfOerT58+Nd7m%0Axhtv1Omnny4pPvNUW/H8PdVFMuYrkfOUW4v/OUkqmDo1yimpH4n8XYVDnhJDMuZJqjpfb7/9tp57%0ALrhiafWmevz7kozfVTLmSao6X7WNaYYPL9QFF/xS57RFatiwYSosLJxvre0RrX3GIjCeoaoDci81%0AL3vdGma5b36LekhLVO3aVbuvsrbbAQAAAEA0pXJME/UcWGtzo73PeuQbGLbaBwvhno4YY+ZlZ2cf%0Am5ubG810Veubb2q33X77pSs7O1v1nd5YKigokKSkypOUPPnq3r17+XBqM2fOlJT4efKXLN9TsGTM%0AVzLmqTqJmtdk/K7IU2JIxjxJVeerV69eOuGEE2o8HJrXn1EyflfJmCep6nzVNqY5+uiuys3tWvtE%0A1VAsajHEoo15PPOViDcPs7xZ0HoJo7Zj+B17bMIP244E0b17d7322mv67rvvNHjwYMY4BwAgDmVk%0AZGjw4MH67rvv9Nprr6l79+5eJwkppLYxTTKMZ55qgfnSsteDwyz3NWhYVg9piaojjpB6967ZNqee%0AKnXtuis2CQLKEJADAJB4CNDhhdrGNEccEZv01KeYBebGmHOMMfcZY/7PGPNKiGlsrI5dBV+vFP2M%0AMQF5L+s9/hRJuyV9Wd8Ji4b775fSIvxG09Kk++6LbXqQ2gjIAQBIfAToqG+pGtNEPTA3xnQ2xvxX%0A0vuSRkgaKumqMFO9staukPSppC5yva/7GyGpiaRx1tqd9Zy0qMjLk8aMqf5ETkuTXnopOap8IP4Q%0AkAMAkHwI0FFfUjWmiUWJ+V8lHSHp75Jy5aqHdw0xdYvBsSPxe0nrJf3VGPO+MeZRY8wUSbfIVWG/%0A16N0RcWQIdKnn7oqHaGceqpbfs019ZsuJD8CcgAAkh8BOupDKsY0sbhz7itpkrX22hjsu86stSuM%0AMcdJelBSf0lnSloj90BhhLV2k5fpi4a8PDctWiTl50vbtknNmrl5ydD+AvHntdde06BBgwjGgfpi%0AQw8ekqw9+AKIP74AfdCgQRo/frzXyUESSrWYJhZ30UWS/huD/UaNtfYnSVd7nY5YO+KI5DxpEX8G%0ADx7sdRIAAIAHfAE6ECupEtPEoir7LEm/icF+AQAAAABIOrEIzO+X1NsYc0kM9g0AAAAAQFKJelV2%0Aa+0CY0yepI+NMddJmi9pa+hV7choHx8AAAAAgEQS9cDcGNNc0qOSWko6tWwKxUoiMAcAAAAApLRY%0AdP72jNwwaZ9Jel3SaknFMTgOAAAAAAAJLxaB+dmSPrfW9ovBvgEAAAAASCqx6PwtS9LnMdgvAAAA%0AAABJJxaB+QJJ3WKwXwAAAAAAkk4sAvORks4xxvSKwb4BAAAAAEgqsWhjfoCkjyRNMcaMlzRPoYdL%0Ak7V2XAyODwAAAABAwohFYP6q3FBoRtLgsskGrWPK5hGYAwAAAABSWiwC86tjsE8AAAAAAJJS1ANz%0Aa+1r0d4nAAAAAADJKhadvwEAAAAAgAjVOTA3xiw2xvzeq+0BAAAAAEhk0SgxP1TS/h5uDwAAAABA%0AwopWG/NcY0xttw3usR0AAAAAgJQRtcC8bAIAAAAAADUQjcC8TxT28UMU9gEAAAAAQMKpc2BurZ0W%0AjYQAAAAAAJCKGC4NAAAAAAAPEZgDAAAAAOAhAnMAAAAAADxEYA4AAAAAgIcIzAEAAAAA8BCBOQAA%0AAAAAHiIwBwAAAADAQwTmAAAAAAB4iMAcAAAAAAAPEZgDAAAAAOAhAnMAAAAAADxEYA4AAAAAgIcI%0AzAEAAAAA8BCBOQAAAAAAHiIwBwAAAADAQwTmAAAAAAB4iMAcAAAAAAAPEZgDAAAAAOChlArMjTEN%0AjDE3GWP+boz52hizzxhjjTHXep02AAAAAEBqyvA6AfWsiaRny/5eJ2mtpE7eJQcAAAAAkOpSqsRc%0A0i5JZ0pqb61tJ+kVj9MDAAAAAEhxKVVibq3dJ+nfXqcDAAAAAACfVCsxBwAAAAAgrhhrrddp8Iwx%0A5gFJf5Y01Fr7cg23nRdm0aE5OTmNx4wZU9fk1Yvt27dLkrKzsz1OSfQkY56k5MwXeUocyZgv8pQ4%0AkjFf5CkxJGOepOTMF3lKHMmQr2HDhqmwsHC+tbZHtPZJiTkAAAAAAB5KuDbmxpgfJHWuwSZvWmsv%0Aj3Y6wj0dMcbMy87OPjY3Nzfah4yJgoICSVKipDcSyZgnKTnzRZ4SRzLmizwljmTMF3lKDMmYJyk5%0A80WeEkcy5CsWpf0JF5hLWiFpTw3WXx2rhAAAAAAAUFcJF5hba/O8TgMAAAAAANFCG3MAAAAAADxE%0AYA4AAAAAgIcSrip7XRlj/lfSoWVvjyl7vdoY06vs75k1HToNAAAAAIDaSrnAXFJ/SacGzetZNvkQ%0AmAMAAAAA6kXKBebW2lyv0wAAAAAAgA9tzAEAAAAA8BCBOQAAAAAAHiIwBwAAAADAQwTmAAAAAAB4%0AiMAcAAAAAAAPEZgDAAAAAOAhAnMAAAAAADxEYA4AAAAAgIcIzAEAAAAA8BCBOQAAAAAAHiIwBwAA%0AAADAQwTmAAAAAAB4iMAcAAAAAAAPEZgDAAAAAOAhAnMAAAAAADxEYA4AAAAAgIcIzAEAAAAA8BCB%0AOQAAAAAAHiIwBwAAAADAQwTmAAAAAAB4iMAcAAAAAAAPEZgDAAAAAOAhAnMAAAAAADxEYA4AAAAA%0AgIcIzAEAAAAA8BCBOQAAAAAAHiIwBwAAAADAQwTmAAAAAAB4iMAcAAAAAAAPEZgDAAAAAOAhAnMA%0AAAAAADxEYA4AAAAAgIcIzAEAAAAA8BCBOQAAAAAAHiIwBwAAAADAQwTmAAAAAAB4iMAcAAAAAAAP%0AEZgDAAAAAOChlArMjTE5xpi7jDFTjDE/GWP2GWPWGWM+MMb08Tp9AAAAAIDUk+F1AurZSEkXS1os%0A6RNJmyQdIulcSecaY26y1v7Vw/QBAAAAAFJMqgXm/5H0uLV2gf9MY8ypkiZLesIYM8Fau8aT1AEA%0AAAAAUk5KVWW31r4aHJSXzZ8mqUBSQ0k96ztdAAAAAIDUlVKBeTWKyl6LPU0FAAAAACClEJhLMsZ0%0AlpQnaZek6R4nBwAAAACQQoy11us0eMoYkykpX9Ipku601j4R4Xbzwiw6NCcnp/GYMWOilcSY2r59%0AuyQpOzvb45RETzLmSUrOfJGnxJGM+SJPiSMZ80WeEkMy5klKznyRp8SRDPkaNmyYCgsL51tre0Rr%0AnwlXYm6M+cEYY2swvVHFvtIlvS4XlP9T0pP1lQ8AAAAAAKTE7JV9haQ9NVh/daiZZUH5G5IulPQv%0ASZfbGlQfCPd0xBgzLzs7+9jc3NwaJNE7BQUFkqRESW8kkjFPUnLmizwljmTMF3lKHMmYL/KUGJIx%0AT1Jy5os8JY5kyFcsSvsTLjC31ubVdR/GmAxJ4+WC8vGSBltrS+q6XwAAAAAAairhAvO6MsY0lCsh%0AP0/SOElXW2tLvU0VAAAAACBVJVwb87oo6+jtPbmgfKwIygEAAAAAHku1EvMXJZ0paYOkXyTdb4wJ%0AXqfAWltQz+kCAAAAAKSoVAvMu5a97i/p/irWK4h9UgAAAAAASLHA3Fqb63UaAAAAAADwl1JtzAEA%0AAAAAiDcE5gAAAAAAeIjAHAAAAAAADxGYAwAAAADgIQJzAAAAAAA8RGAOAAAAAICHCMwBAAAAAPAQ%0AgTkAAAAAAB4iMAcAAAAAwEME5gAAAAAAeIjAHAAAAAAADxGYAwAAAADgIQJzAAAAAAA8RGAOAAAA%0AAICHCMwBAAAAAPAQgTkAAAAAAB4iMAcAAAAAwEME5gAAAAAAeIjAHAAAAAAADxGYAwAAAADgIQJz%0AAAAAAAA8RGAOAAAAAICHCMwBAAAAAPAQgTkAAAAAAB4iMAcAAAAAwEME5gAAAAAAeIjAHAAAAAAA%0ADxGYAwAAAADgIQJzAAAAAAA8RGAOAAAAAICHCMwBAAAAAPAQgTkAAAAAAB4iMAcAAAAAwEME5gAA%0AAAAAeIjAHAAAAAAADxGYAwAAAADgIQJzAAAAAAA8RGAOAAAAAICHCMwBAAAAAPBQSgXmxphOxpjn%0AjTFfGWPWGmP2GmNWG2NmGGOuNsY08DqNAAAAAIDUklKBuaSDJF0maauk9yU9JWmipM6SXpH0qTEm%0Aw7vkAQAAAABSTaoFoZ9L2s9aW+o/s6yk/FNJuZJ+J+lf9Z80AAAAAEAqSqkSc2vtvuCgvGx+kVwJ%0AuiTl1G+qAAAAAACpLKUC83CMMemSzix7+42XaQEAAAAApBZjrfU6DfXOGLO/pOGSjKTWkk6T1F3S%0AeEmX2wg+FGPMvDCLDs3JyWk8ZsyYaCU3prZv3y5Jys7O9jgl0ZOMeZKSM1/kKXEkY77IU+JIxnyR%0Ap8SQjHmSkjNf5ClxJEO+hg0bpsLCwvnW2h7R2meqtTH32V/Sn/3eW0lPSronkqAcAAAAAIBoSbjA%0A3Bjzg1wv6pF601p7uf8Ma+0StyuTLqmDpPMlPSiplzHmLGvtpup2Gu7piDFmXnZ29rG5ubk1SKJ3%0ACgoKJEmJkt5IJGOepOTMF3lKHMmYL/KUOJIxX+QpMSRjnqTkzBd5ShzJkK9YlPYnXGAuaYWkPTVY%0Af3W4BdbaEkk/ShpljFkn6S25AH14nVIIAAAAAECEEi4wt9bmxWjX/y57zY3R/gEAAAAAqIRe2St0%0AKHst9jQVAAAAAICUklKBuTHm2LJ25cHzm0oaVfb24/pNFQAAAAAglSVcVfY6ul/SKcaYz+Xalu+S%0A1EnSGZJaSPpc0qPeJQ8AAAAAkGpSLTB/SdJOScfLtSVvLGmzpHmS/iXpFWstVdkBAAAAAPUmpQJz%0Aa+3Hoqo6AAAAACCOpFQbcwAAAAAA4g2BOQAAAAAAHiIwBwAAAADAQwTmAAAAAAB4iMAcAAAAAAAP%0AEZgDAAAAAOAhAnMAAAAAADxEYA4AAAAAgIcIzAEAAAAA8BCBOQAAAAAAHiIwBwAAAADAQwTmAAAA%0AAAB4iMAcAAAAAAAPEZgDAAAAAOAhAnMAAAAAADxEYA4AAAAAgIcIzAEAAAAA8BCBOQAAAAAAHiIw%0ABwAAAADAQwTmAAAAAAB4iMAcAAAAAAAPEZgDAAAAAOAhAnMAAAAAADxEYA4AAAAAgIcIzAEAAAAA%0A8BCBOQAAAAAAHiIwBwAAAADAQwTmAAAAAAB4iMAcAAAAAAAPEZgDAAAAAOAhAnMAAAAAADxEYA4A%0AAAAAgIcIzAEAAAAA8BCBOQAAAAAAHiIwBwAAAADAQwTmAAAAAAB4iMAcAAAAAAAPEZgDAAAAAOCh%0AlA/MjTFjjTG2bOrudXoAAAAAAKklpQNzY8w5kq6RtMPrtAAAAAAAUlPKBubGmNaSXpL0T0nzPE4O%0AAAAAACBFpWxgLmlM2euNnqYCAAAAAJDSMrxOgBeMMVdJGiDpfGvtRmOMxykCAAAAAKQqY631Og31%0AyhjTWdI3kj601l5RNq9A0qmScqy1yyPcT7jq74fm5OQ0HjNmTJjF8WX79u2SpOzsbI9TEj3JmCcp%0AOfNFnhJHMuaLPCWOZMwXeUoMyZgnKTnzRZ4SRzLka9iwYSosLJxvre0RrX2mVFV2Y0yapNfkOnv7%0Ao8fJAQAAAAAg8aqyG2N+kNS5Bpu8aa29vOzvW+RKxs+y1m6uSzrCPR0xxszLzs4+Njc3ty67rzcF%0ABQWSpERJbySSMU9ScuaLPCWOZMwXeUocyZgv8pQYkjFPUnLmizwljmTIVyxK+xMuMJe0QtKeGqy/%0AWpKMMTmSHpb0d2vtJ7FIGAAAAAAANZVwgbm1Nq+Wmx4hKVPS1caYq8OsU1jWEdz51tr3a3kcAAAA%0AAAAilnCBeR38IGlsmGVnSWonaYKkbWXrAgAAAAAQcykTmFtrv5Z0bahlZb2yt5N0T6S9sgMAAAAA%0AEA0p1Ss7AAAAAADxhsAcAAAAAAAPpUxV9qpYa3O9TgMAAAAAIDVRYg4AAAAAgIcIzAEAAAAA8BCB%0AOQAAAAAAHiIwBwAAAADAQwTmAAAAAAB4iMAcAAAAAAAPMVwaAABJoLi4WG+//bYkqVevXsrI4BIP%0AAECi4KoNAEASGD9+vJ577jlJ0gknnKDBgwd7nCIAABApqrIDAJDgiouLNXLkyPL3I0eOVHFxsYcp%0AAgAANUFgDgBAghs/fryWL19e/n758uUaP368hykCAAA1QWAOAEACCy4t96HUHACAxEFgDgBAAgsu%0ALfeh1BwAgMRBYA4AQIIKV1ruQ6k5AACJgcAcAIAEFa603IdScwAAEgOBOQAACai60nIfSs0BAIh/%0ABOYAACSg6krLfSg1BwAg/hGYAwCQYCItLfeh1BwAgPhGYA4AQIKJtLTch1JzAADiG4E5AAAJpKal%0A5T6UmgMAEL8IzAEASCA1LS33odQcAID4leF1AgAAQOQGDx6swYMHh1xWUFAgScrNza2/BAEAgDqj%0AxBwAAADSts2SAAAgAElEQVQAAA8RmAMAAAAA4CGqsgMAEpK1Vjt37tS2bdu0e/duFRUVad++fQGv%0AVc1btGiRioqKNHfu3BpvG8lyL+zbt0+S1LBhQ0+On56ergYNGqhhw4YBr3Wd98MPPygjI0MrV66s%0A0X4yMzOVnZ2t7OxsZWRwywMAiF9cpQAAnisuLtbPP/+sVatWadWqVfrxxx+1efNmbdu2rXzaunVr%0AwPvt27ertLTU66QjQTRu3FjNmjWrcmrfvr26dOmizp07q3PnzsrOzvY62QCAFEFgDgDwzLp163TH%0AHXfoH//4h2elzEgNu3bt0q5du7R27dqItzn66KP12GOPqX///jFMGQAAtDEHAHikqKhIF154oV5/%0A/XWCcsSlhQsXasCAAZo3b57XSQEAJDlKzAEAnvjggw80Y8aMOu3DVz05KyurUjvjUG2Qa9PWubbL%0AjTFR+qQSg7VWJSUlUW2nX5tt/P/es2ePtm/frm3btslaW6t87d27V/fee6/+85//RPkTAwCgAoE5%0AAMATb731VqV5J5xwQnkb3zZt2oRsB9y8eXM1a9aMDr0QMf+OAsNNmzZt0k8//aRVq1Zp0aJFAVXe%0AP/vsM/36669q3bq1h7kAACQz7mgAAPVu27Zt+vjjjwPmffHFFzrppJM8ShGSmTFGTZs2VdOmTdW+%0AffuItvnNb36jRYsWSZJKSko0YcIE/f73v49lMgEAKYw25gCAejd//nzt3bu3/H3Xrl114oknepgi%0AINCgQYMC3n/++ecepQQAkAoIzAEA9W7ZsmUB70866aTyNtnGmBpNr776asC+duzYoaefflp9+vRR%0AmzZt1KBBA7Vo0UInnnii/vSnP+mHH34IWP/yyy+XMUZvvPFG2PQuWLBAxhh179692rbKkyZNkjFG%0AvXr10qpVq8q3C+XTTz8tz8fcuXMrLbfWqnXr1kpLS9PGjRurPG6wUaNGle97/vz5YdebO3dulZ/v%0A8OHDK20zfPhwGWM0evToatOxbt06PfbYY7r44ot1yCGHKC0tTcaY/8/encfVlP9/AH+dNu2hSVki%0AS34a+5o1SmMZxBjGFrLFd2asY8bY12HMGMyYsSYMhiZmZF8rEhIpZMsWQ5YsSaHt8/vjuFe3e8uN%0AdFtez8fjPG73fM75nM/nuOW+z2dDZGRkruoDAAsWLFArn56eHiwtLeHs7IxFixYp13JXSE9Px44d%0AOzB8+HDUrl0bVlZWMDU1Rc2aNfH999/jyZMnGq+VtfdG1s8sERFRXmJXdiIiyncxMTEq76tXr678%0Aefr06WrHL168GAkJCRg9ejRKliypklavXj3lz8eOHUOPHj0QFxcHe3t7dOrUCWXLlkVSUhIiIiLw%0A448/4ueff0Z4eDjq1KmjdXnr16+Phg0b4vTp0wgKCoKbm1u2x/r4+AAAhg0bhkqVKqFq1aq4du0a%0AYmNjUalSJZVjAwMDIUkShBA4dOgQGjVqpJIeFRWF+Ph41K9fH9bW1lqXFwBWrVqlzHvlypVYvnx5%0Ajsc3a9YM7dq1U9vfpEmTXF03q3PnzmHixIkAAAcHB5QuXTrXDxmyylzW9PR03LlzBwEBARg3bhyC%0Ag4MREBCgPDYuLg4eHh4wMTGBq6srOnTogFevXmH//v2YP38+/Pz8EBoaqtbFPfNnEpADcyFEsZvU%0Aj4iI8gcDcyIiyndZWx8dHR2VP8+YMUPt+LVr1yIhIQFjxoyBg4ODxjyjo6PRvn17JCcn4+eff8aY%0AMWPUJoe7fv06vv32Wzx79izXZfb29sbw4cPh4+OTbWD+8OFDbN++HSVLlsQXX3wBAHBzc8O1a9cQ%0AGBiIQYMGqRwfGBiIOnXqIDk5GYGBgZgwYYJaOgC0bds2V2UNDQ1FdHQ0evXqhbCwMPz111/45Zdf%0AYGZmlu05zZs313jv31etWrUQHByMevXqwcrKCp07d1abXyC3NJU1Li4ONWvWxPbt23H+/HnUqlUL%0AAGBiYoKFCxdi6NChsLCwUB6flpaGvn37wt/fH5MnT8aaNWtU8itXrhxMTU2RnJwMAEhISEB8fDwn%0AgCMiog+CXdmJiCjfZQ3Ms7ZOvouvv/4az58/x+TJkzF+/HiNM7ZXqVIFW7duRePGjXOdf9++fWFu%0Abo5//vkHjx8/1njMunXrkJKSAk9PT5iYmAB4E1QrgmyFhIQEREREwNXVFa6urjh69KhaN+x3DcxX%0ArVoFABg8eDAGDBiAxMREbN68OVd55BU7Ozu0bt0aVlZWH/Q6ZcuWRe3atQHID0gUrK2tMXbsWJWg%0AHAAMDAwwZcoUAEBwcLBafnp6eioPjAB2Zyciog+HgTkREeW7rOO8sxuDra2YmBgEBwfD1NQU48eP%0Af+vxJUqUyPU1zM3N0bt3b7x69Qrr16/XeMzq1asByN3YFdzc3CBJklpgHhwcjPT0dLi5ucHV1RXJ%0Ayck4ceKEMj0tLQ1HjhyBoaEhWrVqpXU5ExIS4O/vjwoVKsDd3R1eXl6QJAkrV67M8bybN29i6dKl%0AmDt3Lnx8fHDx4kWtr1kQ3L9/H+fOnYOxsbGytfxtDA0NASDbZfeyBubXr19/v0ISERFlg13ZiYgo%0A36Wlpam8Nzc3f6/8jh49CgBo3LgxLC0t3yuvnHh7e8PHxwerVq3C6NGjVdJCQkJw6dIlODs7q4xf%0At7GxQa1atXDu3DlcunQJNWrUACC3huvr68PFxQUvX75U7nNxcQEAhIeHIzExEa1atcqxC3pW69ev%0AR3JyMsaMGQM9PT1UrlwZrVq1wpEjRxAVFYW6detqPG/r1q3YunWryr7OnTvD19e3wHXfPnbsmLIr%0Ae3p6Ou7evYsdO3YgIyMDq1at0rq8vr6+AIAOHTpoTM/6ucz6uSUiIsorbDEnIqJCLy4uDgBQoUKF%0AD3qdxo0bo169eoiOjlZp3QbeTPrm7e2tdp5iTHrmVvPAwEA0aNAAVlZWsLW1hZOTk1o68O7d2L28%0AvJT7FD8r0jIrVaoU5syZg6ioKDx79gzx8fE4cOAAnJ2dsXPnTnTo0KHABaTHjx/HzJkzMXPmTMyZ%0AMwe+vr549OgRPv/8c7Ro0UKrPA4ePIjFixejTJkyyi7tREREulKsAnNJkhwkSRI5bLoZgEdERO9F%0AsYRZfsyYreimnjnIVXQft7S0RK9evdTOyTrO/MGDB4iOjoarq6vyGFdXV4SFhSknG1Mc6+7urnXZ%0AwsLCcPbsWbRo0UKlG3bPnj1hZmaGDRs2KPNXqFq1KiZPnow6derAwsIC1tbWcHd3R2BgIJycnBAR%0AEQE/Pz+ty5AfvvnmGwghIIRARkYG7t69i+XLl8PPzw9NmjRRm/U/q4iICPTo0QOGhob4+++/YWtr%0Am08lJyIi0qxYBeaZRAGYqWHbostCERHRu1EsdfXff/998Gt5enrC1NQUfn5+SExMBABs3LgRL168%0AQN++fTV2O2/dujX09fURFBQEIQQCAwMhhFCZ3b1NmzZISUlBSEgIXr58iWPHjsHc3DxXy5UpxpFn%0Abi0H5C7ZPXr0QEJCAv7++2+t8jI1NcWAAQMAAEeOHNG6DPlNkiSULVsWw4YNw5QpUxAfH5/j7PJn%0AzpzBJ598gtTUVOzYsQOtW7fOv8ISERFlo7gG5pFCiBkaNgbmRESFUMuWLQEAJ0+eVAbLH4qiVTwp%0AKQmbNm0CkHM3dsU5jRo1wuPHjxEZGYnAwEAYGhoqyw3Igblikrhjx47h5cuXcHFxUU5Q9jbPnj1T%0AtmwPGzYMkiSpbOvWrQOAt04Cl5lirHZSUpLW5+iSs7MzAPlzoEl4eDjatm2LV69eYdeuXbkeJkBE%0ARPShcPI3IiIq9BwdHdGmTRsEBwfjl19+eet63CkpKTAyMnrn63l7e2PNmjXw8fFBw4YNcebMGTRq%0A1Aj169fP9py2bdsiLCwMgYGBCAwMRJMmTVRa121sbFCzZk1l0K44R1t//fUXkpKSUKdOnWyXg9uz%0AZw+OHz+O6Oho1KxZ8615KsbRV6lSRety6NKTJ08AABkZGWppx48fR4cOHZCRkYE9e/bkaqZ7IiKi%0AD624tpiXkyRpuCRJk16/1nn7KUREVJD9/vvvMDc3x5w5c7B48WKkp6erHRMbG4uePXtm26KqraZN%0Am6J27doIDw/H2LFjAagukaaJotv6unXrcO3aNZXx5Qqurq6IiIjAv//+C0BzYJ6eno5Lly7h6tWr%0AKvsVY94XLVoEHx8fjduoUaMAqLaanz59WmN5//nnH/j6+kJfXx99+vTJsW557f79+7h06RKePn2q%0A9Tmpqan4/fffAci9DzILCQlBu3btAAD79+9nUE5ERAVOcW0x/+T1piRJUjCAgUKIWzopERFRMaap%0AhTO3atasiX379qFHjx4YO3YsFi1ahLZt26Js2bJISkpCZGQkQkNDoaenh6lTp6qdv3LlShw8eFBj%0A3v3791cLkocNG4ZRo0YhJCQE5ubm6Nu3b47la9GiBYyNjXHu3DkAUBlfruDq6oolS5bgwoUL+Oij%0Aj1SWXVN48uQJnJycYG1tjfj4eADAqVOnEBERgSpVqmgM+BW8vLwwZcoUrF+/HvPnz4exsTEGDhyI%0ApKQkNGnSBBUqVEBqaioiIiKU9+q3336Dk5OTxvw2bNiAU6dOaUz7/PPP0aVLFwDAiBEjlEvCRUVF%0AAQCmTZuG0qVLA1C/v7Nnz8Yff/yBJUuW4Ouvv1bLO/NyaUII3L9/H/v27cPNmzdRoUIFzJw5U3ls%0AbGwsOnbsiKSkJHTp0gX79u3Dvn371PKcNGmSWi+KvPhcEhERaaO4BebJAGYD2Abg+ut9dQDMAOAK%0A4JAkSfWEEG8dTCdJkuYmBqBGYmIigoOD37+0+UAxFrOwlFcbRbFOQNGsF+tUeOR1vczNzVVaQ+/e%0AvYvKlSu/d77NmzfH5cuXsWrVKmzfvh07duzA06dPYWpqCkdHR3z77bcYPnw4KlWqpHZuSEgIQkJC%0ANObbqFEjtcC8f//+mDBhAl68eIE+ffq8dS12Y2NjNG/eHIGBgShRogSaNWumdkzr1q0hSZJyYjht%0AZ5lXtJYPGTIkx3NsbW3RpUsX/Pvvv/D390f//v0xbNgw7N69G8ePH0d8fDwyMjJQtmxZeHp6YvTo%0A0WjUqFG2+YWFhSEsLExjWrVq1ZSB+YYNG9TGqe/YsUP5s6b7m5Pjx4/j+PHjyvcmJiaoUqUKvvvu%0AO3z33XewtrZWpj18+FB57R07dqhcN7Px48erBeZ37txRe59XvwNF8W8F61R4FMV6sU6FR1Go14eY%0Az0ZSLDFTWEiSdBOA+jeq7G0UQni+JU8DAEcBOAMYI4T4VYtyZBuYOzo6muZmch1dUnyoLCwsdFyS%0AvFMU6wQUzXqxToVHXtdr5MiROH/+vPL93r170b59+zzJmyivVKxYEbdv31a+X7t2rcaHOu+iKP6t%0AYJ0Kj6JYL9ap8CgK9fL29kZMTEyEEKJhXuVZGFvMrwF4mYvj777tACFEmiRJPpADcxcAbw3Ms/tH%0AkCTptIWFRYOs49sKKsWTqsJSXm0UxToBRbNerFPhkdf1atSokUpgfuXKFQbmVKAkJyerBOV6enro%0A3bs3SpQokSf5F8W/FaxT4VEU68U6FR5FoV4f4qFCoQvMhRAfam2Th69f1RegJSKiPFW9enWV9zEx%0AMToqCZFmWSfXc3BwyLOgnIiIKKviOiu7Jk1fv17P8SgiInpvjo6OKu8vXryoo5IQaZb1M5n1M0tE%0ARJSXilVgLklSA0mS1OosSZIbgLGv327I31IRERU/H3/8scr7I0eO5GppLKIPLeskcdnNTE9ERJQX%0ACl1X9ve0EICjJEnHAPz3el8dAIo1a6YKIY7ppGRERMWIk5MTqlWrpuwunJKSgv/9738YPHgwHBwc%0AULFiRXYbpnyVkZGB+/fvIzY2FtHR0di4caNKerdu3XRUMiIiKg6KW2C+HsBnABoD6AjAEMB9AH8D%0A+F0IoXmdHCIiylOSJKFPnz6YPXu2ct/mzZuxefNm5XsrKytYWlqqbZr2m5qawtDQEIaGhjAyMtL4%0A+rZ9+vr6urgVlA0hBFJTU5GamoqUlBSNr2/b9/LlSyQmJuLZs2dv3Z4+fYrU1FSNZSlXrhxatWqV%0Az3eAiIiKk2IVmAshVgNYretyEBGRvA74/PnzkZKSojE9ISEBCQkJ+VYePT09rQJ4bQN+Pb1iNVoM%0AQgikpaW9UwCtaV9aWpquq6Q0ePDgYvfvSURE+atYBeZERFRwODo64o8//sCwYcN0XRQAclfmV69e%0A4dWrV7ouChUgrVq1wtSpU3VdDCIiKuIYmBMRkc4MHToULVq0wF9//YUbN24gNjYWsbGxuHPnDjIy%0AMnRdPCpmSpYsCQcHB1SqVAmVKlVCq1at8Nlnn3GYAxERfXAMzImISKecnJxUxpoDQFpamtrY4ISE%0ABI1jgxMSEvDy5ctcj0VOTk5GWloaMjIykJKSAiGEju4AZcfAwABGRkaQJAmGhoYwNTXN1fACIyMj%0AjfMUZLeZmJjouspERFRMMTAnIqICx8DAAKVKlUKpUqU+2DWCg4MBAG3atAEApKenv/PYaE1pugj0%0Ar1y5AgCoXr16vl8bkP/dcjseP7s0AwMDSJIEQP3fioiIqKhhYE5ERARAX18fJiYmhbrVlAEsERFR%0A4cQpRomIiIiIiIh0iIE5ERERERERkQ4xMCciIiIiIiLSIQbmRERERERERDrEwJyIiIiIiIhIhxiY%0AExEREREREekQA3MiIiIiIiIiHWJgTkRERERERKRDDMyJiIiIiIiIdIiBOREREREREZEOMTAnIiIi%0AIiIi0iEG5kREREREREQ6xMCciIiIiIiISIcYmBMRERERERHpEANzIiIiIiIiIh1iYE5ERERERESk%0AQwzMiYiIiIiIiHSIgTkRERERERGRDjEwJyIiIiIiItIhBuZEREREREREOsTAnIiIiIiIiEiHGJgT%0AERERERER6RADcyIiIiIiIiIdYmBOREREREREpEMMzImIiIiIiIh0iIE5ERERERERkQ4xMCciIiIi%0AIiLSIQbmRERERERERDrEwJyIiIiIiIhIhxiYExEREREREekQA3MiIiIiIiIiHWJgTkRERERERKRD%0ADMyJiIiIiIiIdIiBOREREREREZEOFcvAXJIkfUmShkqSdESSpCeSJL2QJOm6JEl+kiRV13X5iIiI%0AiIiIqPgw0HUB8pskSeYAAgC4AYgEsA7ASwDlAbQCUB3AFZ0VkIiIiIiIiIqVYheYA1gBOSgfIYRY%0AkTVRkiTD/C8SERERERERFVfFqiu7JEn1AfQF4KcpKAcAIURq/paKiIiIiIiIirPi1mLe7/XrJkmS%0ArAB0AWAP4BGAQCHEVZ2VjIiIiIiIiIolSQih6zLkG0mSDgNwATAawDQA1pmSBYBlAEYJIdK1yOt0%0ANkk1HB0dTVeuXPm+xc0XiYmJAAALCwsdlyTvFMU6AUWzXqxT4VEU68U6FR5FsV6sU+FQFOsEFM16%0AsU6FR1Gol7e3N2JiYiKEEA3zKs9i1ZUdQJnXrwsBBANwAmABwB3ANQBfApiqk5IRERERERFRsVTo%0AurJLknQTQKVcnLJRCOH5+mf916+XAfTK1DJ+SJKkHgAiAIyTJGmuECIlp0yzezoiSdJpCwuLBm3a%0AtMlFEXUnODgYAFBYyquNolgnoGjWi3UqPIpivVinwqMo1ot1KhyKYp2Aolkv1qnwKAr1+hCt/YUu%0AMIfcsv0yF8ffzfTzk9ev27N2VxdCREmSdANAVcgt6VHvVUoiIiIiIiIiLRS6wFwI0fY9Tr8MoAmA%0Ap9mkKwJ3k/e4BhEREREREZHWitsY84OvX2tlTZAkqQQAx9dvb+ZXgYiIiIiIiKh4K26B+VbIXdt7%0ASZLUJEvaVABWAIKEEPfyvWRERERERERULBW6ruzvQwiRJEmSF4CdAEIkSfoHwB0AzgBaAngAYLju%0ASkhERERERETFTXFrMYcQ4gDkceY7IC+TNgryLO/LAdQXQsTosHhERERERERUzBSrFnMFIUQUgB66%0ALgcRERERERFRsWsxJyIiIiIiIipIGJgTERERERER6RADcyIiIiIiIiIdYmBOREREREREpEMMzImI%0AiIiIiIh0iIE5ERERERERkQ4xMCciIiIiIiLSIQbmRERERERERDrEwJyIiIiIiIhIhxiYExERERER%0AEekQA3MiIiIiIiIiHWJgTkRERERERKRDDMyJiIiIiIiIdIiBOREREREREZEOMTAnIiIiIiIi0iEG%0A5kREREREREQ6xMCciIiIiIiISIcYmBMRERERERHpEANzIiIiIiIiIh1iYE5ERERERESkQwzMiYiI%0AiIiIiHSIgTkRERERERGRDjEwJyIiIiIiItIhBuZEREREREREOsTAnIiIiIiIiEiHGJgTERERERER%0A6RADcyIiIiIiIiIdYmBOREREREREpEMMzImIiIiIiIh0iIE5ERERERERkQ4xMCciIiIiIiLSIQbm%0ARERERERERDrEwJyIiIiIiIhIhxiYExEREREREekQA3MiIiIiIiIiHWJgTkRERERERKRDDMyJiIiI%0AiIiIdIiBOREREREREZEOGei6APlJkqS1AAa+5bBAIUTbfCgOEVGRlpYGJCcDSUm5e01OBoT48OW7%0Ae9cRAODnp7rfyAgwMwNMTVVfNe3L/FqiBCBJH77cREREVPQUq8AcwDYAN7NJ6w+gCoA9+VYaIqJC%0AJCMDuHQJiI0F7twB7t6VX+/cAeLigGfPVIPslBRdl/htyudpbnp66gF7mTJA+fJAuXKqrzVrAhYW%0AeXp5IiIiKsSKVWAuhNgGOThXIUlSSQDfAUgBsDafi0VEVGAJAWzaBCxaVAcXL1oiKUnXJSq4MjKA%0A58/l7W309OTgvG1bYMoUwNr6w5ePiIiICq5iFZjnoD8AEwCbhRDxui4MEVFBMW8eMHkyAJTWdVGK%0AlIwM4Nw5edu+XX41NdV1qYiIiEhXGJjLhr1+XanTUhARFSA3bwKzZr37+ZL09nHZml5NTAB9/Tyr%0ARq4IAbx69fax8Jr2paa+2zWvX5cfgMyenbd1ISIiosJDEvkxw04BJklSMwDHAFwRQvxfLs47nU1S%0ADUdHR9OVKwtHjJ+YmAgAsChCgx2LYp2Aolkv1qlg27XLDgsW1FDZV6oUUKeOPE5asSnGTZcurRpk%0AGxsXr8nQUlPfTF6XlAQkJgL37r0Zh68Yk3/1KnD5suq5jo6JWLkyu/9WtFeUPn+ZFcV6sU6FQ1Gs%0AE1A068U6FR5FoV7e3t6IiYmJEEI0zKs82WIOeL9+XaXTUhARFTBXrqj+hzlsGLBiRfEKtnPD0BCw%0AspK3tzl/Hqhd+837GzfMkJIiwcioeD8sJyIiKq4KXWAuSdJNAJVyccpGIYRnNnlZAfgC7zDpW3ZP%0ARyRJOm1hYdGgTZs2uclOZ4KDgwEAhaW82iiKdQKKZr1Yp4JtwgTV9x4eDMrzSq1aQMWKwK1b8vu0%0AND2ULt0ajRq9X75F6fOXWVGsF+tUOBTFOgFFs16sU+FRFOr1IVr79fI8xw/vGoDLudju5pCXJwBT%0AAP9w0jciojdSU4GoKNV9DfOss1bBMmOG/MDh9feEfJP1fkZE5O/1iYiIqOAodC3mQoi2eZidYtK3%0AFXmYJxFRoXftmjwJmkLZsvKWE0VrujZTlxw4AOzdC0RGAmfOAE+eAC1aAEePvnuZC5uGDYF//33z%0A/uxZ3ZWFiIiIdKvQBeZ5RZIkZwB1IU/6Fqzj4hARFSgPHqi+r1w5b/P/4w8gIECeIK5aNTkw15Wv%0AvwZ695a7luenrPf04cP8vT4REREVHIWxK3teUUz6VjimTyciykfxWQb3fPRR3uY/YYI8Adrz58CO%0AHXmbd2599BFQo0b+ryOe9Z5mvedERERUfBTLwFySJEsAvSBP+rZOx8UhIipwHj1SfW9tnbf5N2sG%0A1Kz5/uuVN2sGlCghL0+WmYuL3LV+yBDV/RcuyPsHDHizL7sx5pIEtGkjL3k2dKi8JJy+PrB27Ztj%0AkpPlNcjr1ZOXiTM3l8u0adPby571nma950RERFR8FNeu7P0AmAHYzEnfiIjUfegW87zSti1w4gQQ%0AEgJ06CDvS04GwsLknw8dUj0+MPDNedp4/Bho2lQOuLt3B/T0AFtbOe3pU8DNTR4j36ABMHgwkJEB%0A7NsH9O0LREcDc+ZknzdbzImIiEihWAbmQohlAJbpuhxERAXVh24xzytubsAPP8gBuCIwDwkBUlKA%0ATz6RJ5m7dg2oWlVOUwTqbm7a5X/uHNC/P+DrCxhk+R9zzBg5KJ8/H/juuzf7X74EunUD5s4FevSQ%0AW9M10dRiLgSXpCMiIiqOimVXdiIiyllhaTFv3lyeQC5zy/ihQ3IQPXPmm/eA3JodHAw4OgL29trl%0Ab2QELFigHpQ/egRs2AA0aqQalANyeebPl4Psv/7KPm8zM7kbvsLLl3JrPxERERU/xbLFnIiIclZY%0AWsyNjeXgPChILrO1tdxdvXFjeay3ra0cmHt7y+uEP30K9Oqlff4ODkCZMur7w8OB9HS5dXvGDPX0%0A1FT59eLF7POWJLm8d+++2ffokRywExERUfHCwJyIiNQUlhZzQB4vHhgoB+dt28rdyydNktPc3OTu%0A7EK8aTnXdnw5ANjZad6veHARHi5v2Xn+POf8P/pINTCPj8//ZduIiIhI99iVnYiI1GQNzAtqiznw%0AZrz4wYNycJ6R8Sb4dnOT6xIVJQfmkgS4umqfd3bjva2s5NexY+WgP7stKCjn/LPeV04AR0REVDyx%0AxZyIiNQ8fqz6viAH5o0bA5aWb8aWm5jI3diBNwH67t1AaChQp07etP43aSLP0B4S8n75cMk0IiIi%0AAthiTkREGijGSCsYG+umHNrQ15fXLb96FfD3B1q2fDOpWuXK8jjxX3+VJ1bTdjb2tylTBujXDzh1%0ACpg9G0hLUz/m2jXgxo2c8zExUX2f9b4TERFR8cAWcyIiylNeXtmnLV0KmJoCR48CPj7yPsU47JgY%0A1d5PmuMAACAASURBVHPXrtX+mm3bAjt3Ag8eqI8hb9sWWL36zc955fff5TJPmwasXy8/ELC1lceM%0AX7wojz3ftEl+OJAfoqOBrVvLIznZAGfPynWtWTN/rk1ERETvh4E5ERHlqXXrsk9bvFgOzK9eVT/u%0AwQPVfbkNzBWytoorAnMDA7llPa9YWgKHDwMrV8rLom3dKi95ZmsrL8m2aJG8lvqHdugQMGsWcOQI%0AADiqpLm4yA8O8vKBBBEREeU9BuZERJQnhND+WC+vnFvWc6t27eyv36ePvGVnxgzNS55pUx8jI+Dr%0Ar+VNF1avlpeCy8jQnH7kCNCuHbBqFTB4cP6WjYiIiLTHMeZERESFkGJ99uyCcoWMDGDYsDfLxRER%0AEVHBw8CciIioEJo16+1BuUJGhjxJHRERERVMDMyJiIgKmehoxZhy7R0+LJ9HREREBQ8DcyIiokLm%0AXbulszs7ERFRwcTAnIiIqJB59ix/zyMiIqIPi4E5ERFRIWNpmb/nERU0Dg4OWLBgwXsfk5UkSdiy%0AZcv7FI2I8snVq1chSRIiIyN1XZQ8wcCciIiokHnXdcm5nnnORowYgbFjx+brNTdv3oz69evn6zVz%0AUqNGDQQEBGh9fIcOHfDrr7++9bg2bdrg63xeVzA8PBxffvllrs6Ji4tDly5dVPalpqbCysoKUVFR%0ACA4OhiRJsLKyQnJysspxFy9ehCRJkCQJ8fHxAICbN28q90mSBHNzc/zf//0fhg4dirNnz75TverU%0AqQMDAwNcuXJFLc3LywuSJGHOnDkq+xXlVpQrMw8PD+jr6+PAgQNqaTNmzECtWrXU9qenp6NFixbw%0A8PBQS1uxYgUsLS1x8+ZNAMDKlStRr149mJubw8rKCnXr1sX06dOVx/v4+KBkyZIqebztHIUNGzag%0AcePGyp+HDx8OCwsL2NjYwMPDAxcuXFA5PiMjA9OmTUO5cuVgYmICV1dXXLx4UeWYWbNmoXnz5jAz%0AM4OBgeaVpcPCwuDm5oaSJUuiVKlScHd3x6lTp9SOO3r0KGxtbZGRkYEpU6agXr16GvMDgJYtW2LM%0AmDFq+wMDA9XKIYTAypUr0bRpU1hYWMDKygoNGzbEggULkJiYqDH/tLQ05efwxIkTaml2dnaQJAnb%0Atm1T7q9QoYLyHGNjY1SsWBHdu3fHrl27sq1HZo8fP8a4ceNQuXJllChRAra2tujbty9u3bql1fmZ%0Aabo/lStXRlxcnMbP6Lv677//YGRkhKdPn+ZZntpiYE5ERHnKywuQJNVNXx+wtgbc3ICNG/PmOm3a%0AyHlnx8FB3oqimjUBF5fcndO6tXweaSaEwI4dO9C1a9d8vW5AQEC+XzOzlJQU5c+XL1/GrVu38Mkn%0An2h1bmJiIoKCgjQGZx9K5vK+jY2NDUxNTXOVv52dHUqUKKGy78yZMyhVqhTq1q2r3GdlZQV/f3+V%0A41avXo2KFStqzHfv3r2Ii4vDuXPnsGjRIjx48AANGzbE5s2bc1W+kydP4uHDhxgwYABWr16t8Rhj%0AY2P89NNPePjw4Vvzi4uLw6FDhzB27Fj4+PhoXQ59fX38+eefCAwMxJo1a5T7b968ifHjx2Px4sVw%0AcHDAypUrMXbsWHz11VeIjIzE8ePHMXnyZCQlJWWbd27Oyfz7ExkZic8++wwnTpzAoUOHIEkS3N3d%0AVQKsefPm4ddff8Xvv/+OkydPonTp0mjXrp1K3ikpKejRowdGjRqlsXwJCQno0KEDKlWqhBMnTiA0%0ANBQ2NjZo3769WhkDAgLQpUsX6OnlXcglhECfPn0wZswYdOnSBYcOHUJUVBRmzpyJAwcOvPXBmr29%0AvdpnZ+fOnWqfe4VZs2YhLi4OV65cwaZNm2Bvb4+uXbtqfIiQ2aNHj9C0aVPs27cPS5YsQUxMDLZt%0A24anT5/iyy+/1PhgKbf09fVhZ2eX7QOUdxEQEAAXFxe1h0X5QgjBLQ83AKcbNGggCougoCARFBSk%0A62LkqaJYJyGKZr1Yp4LLwkII4M2WkKD9uQMHyud07SrE9OnyNnGiEL16CWFiIqdNmvT+ZWzdWs4r%0AO5UqyVtB1r+/6n1et077cw8eFEJPT/X87DY9Pfn4wio/fq/CwsJE6dKlRWpqqhBCiKdPn4phw4YJ%0AGxsbYW5uLlxcXER4eLjKOVu3bhW1atUSRkZGokKFCmLOnDkiIyNDJb127drC2NhYlCpVSri4uIh7%0A9+4p63TgwAFhZWUlIiIihBBCtG7dWnz11Vcq1xg4cKDo1KmT8v3hw4eFs7OzMDMzE5aWlqJJkybi%0A3LlzyvTQ0FDh4uIiTExMRLly5cSIESNEQqZf4NatW4sRI0aIb775Rnz00UeiUaNGyrT58+cLDw8P%0AIYQQKSkpYuTIkaJs2bLK+k2YMEGlbH5+fqJOnTrK915eXsLW1lYYGRkJW1tb0b9/f2UdAKhsN27c%0AEEIIER0dLT799FNhbm4ubGxsRO/evUVcXJxa/X/88UdRvnx5YWNjI4QQolKlSmL69OmiX79+wszM%0ATNja2oqff/5ZpXyVKlVS2QdArFixQvTo0UOYmpqKypUri/Xr16ucA0D4+/sr3wcFBQkPDw8xatQo%0A5XsAYurUqcLFxUV5XEpKiihTpoyYNm2aACAePnwohBDixo0bAoDaZ0cIIfr06SOsrKzEkydP1NKy%0A4+3tLcaNGyeOHDkibG1tlZ/XzPerY8eOonbt2mLkyJEq9chcLsXv1Ny5c0X37t1FbGysMDY2FvHx%0A8Sr5TZ8+XdSsWTPb8ixfvlxYWlqKW7duiYyMDNGmTRvRpUsXZXqnTp3EwIEDc6zTqlWrhJWVVa7O%0AEUKIly9fCnNzc3H27FmVOik8ffpUSJIkdu/eLYQQIj09XdjY2Igff/xReczz58+Fqamp8PHxUct/%0A06ZNQl9fX23/8ePHBQBx69Yt5b4rV64IAOLMmTMqxzo6Oort27cLIYSYPHmyqFu3brb1adGihRg9%0AerTKvqCgIDF16lSVcmzcuFEAEAEBARrzye7zlJqaqvzsWlhYiKSkJGVa586dlZ/df//9V7m/fPny%0AYtGiRWp5/fHHHwKAOHLkSLb1GTZsmDAzM1P5fRZCiLS0NFGlShVRtWpV5b5+/fqJrl27ihkzZij/%0A5g4ZMkS8ePFCmZ71b8jt27dFTEyM2n2Pjo4WnTt3FhYWFsLMzEw0a9ZMREdHCyGEiIyMFK6ursLC%0AwkKYm5uLunXriuDgYJXyffLJJ+K3337Ltl4KDRo0EABOizyMI9liTkREH0S3bsCMGfI2dy6weTMQ%0AEiKnLVwIvHypy9IVfm3bAitXAm9riNHTA1atYjf2t9m2bRs6deoEAwMDCCHQqVMn3LlzBzt37sSZ%0AM2fg4uICNzc3xMXFAQBOnz6Nnj17onv37jh37hx+/PFHzJs3D7///jsA4N69e+jduzcGDhyIixcv%0A4siRI+jfv7/KNc+cOQMrKyutu7KnpaWha9euaNmyJaKiohAWFobRo0dDX18fAHDu3Dm0a9cOHh4e%0AiIqKwj///IPIyEgMHjxYJZ8NGzZACIGQkBD8+eefKvdA0fr422+/4d9//8XmzZsRExMDPz8//N//%0A/Z/aPVMcv3XrVvz9998YPXo0YmJisHPnTjRp0gQA8Ouvv6JZs2YYNGgQ4uLiEBcXB3t7e8TFxcHF%0AxQW1atXCyZMncfDgQTx//hweHh7IyMhQXufw4cM4e/Ys9u7di0OZlhZYuHAhnJycEBERgZkzZ2LS%0ApEn4559/cryHs2bNQteuXREVFYVevXph8ODBiI2NzfZ4IQSOHTum1qvB09MTJ0+exLVr1wDILY7m%0A5uZo06ZNjtfPbPz48UhISMDBgwe1Oj45ORmbN2+Gp6cnWrZsCVNTU+zcuVPtOD09Pfz4449Yvny5%0AsnzZ1c3X1xeenp6oWLEinJ2dsX79eq3LDwDDhw9Hy5YtMWjQIPz666+Ijo7GqlWrlOl2dnYICwtT%0AdmvXhrbnHDp0CGXKlEHt2rU1picmJkIIgVKlSgGQxyM/fPgQ7dq1Ux5jZmaGli1b4tixY1qXz8nJ%0ACdbW1li9ejVSUlLw8uVL+Pj4oHLlyqhRo4byuAsXLuDOnTtwd3fXOm9tbNy4EU5OTtn2VHlbS2+D%0ABg1QtWpVZY+PuLg47N+/H15eXlqXwdvbG5aWlti6davG9PT0dPj5+WHAgAGws7NTSdPX10fPnj1x%0A7do1RGdaw/PQoUO4ePEigoKC4O/vj927d2PSpEkAgD/++ANNmjTBsGHDlH9DypUrp3bd27dvo2XL%0AljA0NMShQ4cQERGB//3vf0hLSwMA9O7dG/b29jh58iTOnDmDadOmwdjYWHl+QkICDh8+nK+9gDJj%0AYE5ERPmmYUOgdGk5KNc0DO7QIaBDB/kYY2OgenXg+++BhIQ3x9y8KXdhP3xYfp+5y3ybNkBwsPxz%0AbKy8ZU7P+r1Dm+spKLrOp6YCs2YBVavK59SoIQe+CsuXA7VrAyYmQIUKwPTpQKYYI08NGQLs3y93%0AU9ekdWs5PUtcRhoEBASgW7duAICgoCBERkZiy5YtaNKkCapVq4bZs2ejSpUqysBl4cKFaN26NWbO%0AnInq1aujX79+GD9+PObPnw8AuHv3LlJTU9GjRw84ODigVq1aGDp0KGxtbZXXDA0NzVU39mfPnuHp%0A06fo0qULqlatiho1aqBv375wcnICAPz888/o1asXvvnmGzg6OsLZ2RnLli3D1q1b8eDBA2U+lStX%0Axi+//IIaNWooz71//z7Cw8OV46tjY2NRvXp1tGrVChUrVkTz5s0xaNAgZR6pqanYs2eP8p7FxsbC%0A2toajRs3RsWKFdGoUSPlmHIrKysYGRnB1NQUdnZ2sLOzg76+PpYtW4a6deti/vz5cHJyQp06dfDn%0An38iPDxcZbyusbExfH19UatWLZUgzNnZGZMnT0b16tUxfPhwDBgwAAsXLszxHvbv3x+enp7Kf1MD%0AAwOEKJ4YanD58mW8evUKLlnGjpQuXRoeHh7w9fUFIHdjHzRoEKScxtdk8fHHHwMArl+/rtXxfn5+%0AsLe3R/369SFJEjw9PbPtzv7pp5+iRYsWmDx5crb5RUZG4vHjx+jUqRMA5Ng9Pic+Pj6IjIzEN998%0AgxUrVqh8xmfOnAlLS0tUrlwZjo6O6N+/PzZs2IDU1NRs89P2nJyGgQghMGrUKDRs2FD5gOjevXsA%0AoFI+xXtFmjasrKwQHByMDRs2wMTEBGZmZvjnn39w4MABlSAvICAA7du3h4mJidZ5L126FObm5sqt%0AY8eO+PHHH1WOiYmJUf7evqvBgwcrP7vr1q2Dq6sr7O3ttT7fwMAAjo6O2X527927h2fPnmVbTofX%0A48wuX76s3GdkZARfX1/UrFkTHTp0wNy5c7Fs2TK8ePECVlZWMDQ0VPkboml4wO+//46SJUvCz88P%0AjRs3RvXq1dG/f3/UqVMHAHDr1i20a9cONWrUQLVq1dC9e3c4Ozsrz9+9ezdq1qyJSpUqaX0v8hID%0AcyIiyjcREcDjx0ClSoCNjWraihXAJ58AoaFya/uYMXLAPH8+0Lw5oBgmWLKkHOwq/t+cPv3N5uUl%0AjyufPh2wspK3zOmvY4hcXS+r3r3lluq2beXA+MkTwNsbWLsWGDcOmDwZaNAAGD4cMDKSg/iff87j%0AG5lJ27byw4jz54Gvv47B4ME38Ouv8vvgYLaUa+Pq1au4fv062rdvD0BuDU9OToaNjY3Kl+Tz588r%0AWyAvXryIFi1aqOTTsmVL3LlzB8+ePUPdunXh7u6OWrVq4fPPP8eyZcvUxvxqaonNSenSpeHl5YX2%0A7dujU6dOWLhwIW7fvq1MP336NDZs2KBSZkUZM7ecNmzYUC3vHTt2oGnTprB5/Yvp5eWFyMhIVK9e%0AHV999RV27dql1optbm6OBg0aAAB69uyJlJQU9OnTB0OGDIG/vz9evXqVY31Onz6NI0eOqJRXERxk%0ALm+tWrU0jn9t1qyZ2vusk31lpfiCDsjBhY2NjcpDi6xCQ0PRtGlTjWNYhwwZgnXr1uH27ds4cOBA%0ArlocASiGQGodzK9evVql10X//v2xd+9e3L17V+PxP/30E/z9/TVOSgbIQcgXX3wBIyMjAECPHj1w%0A7do1hIWF5aYaKFu2LIYOHQonJyd89tlnKmnly5dHWFgYzp49izFjxiA9PR1Dhw5Fs2bN8DKbblPa%0AnCNEznNCjB49GidPnsSWLVvUAris91sIkasHKklJSRg0aBBatWqFsLAwhIaGolatWujatStevHih%0APO5d5o/o168fIiMjlZuPjw+8vb3Vyvu++vXrh5MnT+Lq1avw9fXFkCFDcp2HNvctu3RNn/26deuq%0AzAmh+Pe+ceOG1mU6c+YMWrVqBUNDQ43p48aNg5eXF9zd3TF37ly1ce66nvMj70bKExFRkfG6Z6xS%0ALuZbUtq2TW7dVpx/8yawfbvcipy1t2RsLDBqFGBuDpw8KbdCK3z5JbBsGfDdd3JAXLKk3D0+OFg+%0Ab8YM9WvPmCEHyoqfs8rN9bK6dUsOehW9Bb/5Rj5/7Fh539mzQPnyb65drRqwYIF8XNbv9lnva9b7%0Anhs1awKff34HANCmTeV3z6gY2rZtG9q2bQszMzMA8szNtra2GltSLV+vOZfTl1JJkqCvr4/9+/fj%0AxIkT2L9/P1avXo2JEyfi8OHDqFu3Li5fvowXL16gdabuDnp6empfurO2Eq5ZswZjxozB3r17sX37%0AdkyePBnbtm1D+/btkZGRgaFDh2qcWb684kMJKOuZ9R5k/kLaoEED3Lx5E3v37kVgYCAGDhyIunXr%0A4sCBA9DT01M73t7eHn/++SdOnz6NBw8e4JtvvsHMmTMRFham8XqAfJ87deqkcUmzzK2a2Z3/LrJ+%0AYZckSeWBQ1ZHjx7NNuB2d3eHvr4+BgwYADc3N1SoUAFXr17VuiyKhwhVqlR567GXLl1CaGiociI0%0AhfT0dKxZs0Zjy3jjxo3x+eefY8KECZg6dapK2vPnz3HkyBEEBgaqdD1PT0+Hj4+PSiuiNgwMDHKc%0AgKt27dqoXbs2vvrqKwQHB8PV1RVbtmyBp6fnO50TFhaGlJQUtGzZUu28UaNGYcuWLQgODla2zAJQ%0Adqm+d+8eypYtq9z/4MEDVKhQQeu6btiwAbdv30ZYWJgy6N+0aRNKliyJgIAA9O7dG3FxcYiIiEDn%0Azp21zheQW+OrVaumfP/ff/+hdOnSKsdUr15dbSb53CpdujS6du2KYcOG4fHjx7kORtPS0hATE6PW%0Ak0TBzs4OFhYWKl3VM1MMH3F0dMxdwd/ibQ8tZs+ejf79+2P37t3Yv38/ZsyYgVWrVmHgwIFISUnB%0Anj178P333+dpmXKDLeZERKQmy/cAPH6c+zwCAoCZM+Vt3jxg0ya5S3ffvnJX78w2bJCD1K+/Vg2S%0AAeCHHwALCzmYf0sDnNbe53o//vgmKAeAKlWAli3lFvapU98E5YB8XJcuQHw8cOeOel6PHqm+t7Z+%0A9zrRu8vcjR2Qg9L79+9DT08P1apVU9nKlCkDQO6GfPToUZV8jh49igoVKsDCwgKAHPQ1a9YM06dP%0AR3h4OMqVKwc/Pz8AmltibWxslGPYFaKiotTKW7duXUyYMAHBwcFo06YN1q1bpyx3dHS0WpmrVauW%0AY3fapKQkHDp0SOUeAICFhQV69uyJZcuWYdeuXQgMDFQGntu3b1c73sjICM2aNcOiRYsQHh6O6Oho%0AhIaGKtPS09NVjleUt1KlSmrlVdzDnGRd8unEiRPv3cU3s2vXruHOnTvKrtBZ6enpwcvLC8HBwe/U%0A4rhgwQJYWVlpNQZ59erVcHZ2RlRUlEqL6owZM+Dr65ttQDJ37lyEhIRg7969KvsPHDiAkiVLquW3%0AcuVK+Pn55Thr+vtSdOF//vz5O58TEBCAzp07K+dXAOSgbPHixfD390dQUBCqV6+ukke1atVgY2Oj%0AsixccnIyQkND0bx5c63LkpycrFxCTEFPT0/lIc/27dvRvHlzWH+AP+p9+/bFxYsXsX37do3p2i7z%0ANWTIEAQHB8PT01PZa0JbK1asQGJiIj7//HON6fr6+ujVqxfWr1+vNkwgPT0d/v7+qFKlisoyZ1FR%0AUSo9Dk6cOIESJUqgcmX5QbOmvyFZNWjQACEhITkOlahevTrGjBmD3bt3Y+DAgcrhG0FBQShVqlSO%0AS9p9aAzMiYhITdbvEhqWvn2rNWvezAuelia3mH//vdytu2lTIPN3sogI+dXNTT2fUqWA+vXlcemX%0ALuW+HJq8z/UaNVLfp5iDRkMPYWWg/t9/6mlZ7ysD8/z38OFDnDhxQmXtand3d7Ro0QJdu3bFnj17%0AcOPGDRw/fhzTp09XtqJ/8803OHz4MGbMmIErV65g48aN+OWXX/Ddd98BkL9UzpkzB+Hh4bh16xa2%0Ab9+O27dvKwOM0NBQta7wbm5u2LNnD7Zv347Lly9j3LhxKl3Vb9y4ge+//x7Hjh1DbGwsgoKCcPbs%0AWWWeEyZMwMmTJzFixAicOXMGV69exc6dOzF8+PAc78G+fftQpUoVlZa6hQsXYtOmTbh48SKuXr2K%0Av/76C5aWlqhQoQIiIiLw7Nkzldb+tWvXYteuXbh+/Tpu3LiBNWvWwNDQUNki5uDggJMnT+LmzZuI%0Aj49HRkYGvvrqKyQkJKBXr14ICwvD9evXcfDgQXh7e2e7FnNmJ06cwLx58xATE4NVq1bhzz//zNN1%0A6AMCAtCgQYMcH2pMmTIFDx8+RPfu3XPM69GjR7h37x5u3LiBPXv2wMPDA1u2bMHy5cthZWWV47mp%0Aqan4888/0bdvX9SqVUtl8/b2xs2bNxEUFKTx3GrVqsHb21ttrfk9e/YoJ97LvA0cOBB6enrKB0gA%0A8PLlS5XgPTIyUuulroYPH445c+YgNDQUsbGxOH78OLy8vGBmZpbtsnzanKOpy/GiRYtw8OBBbNq0%0ACVZWVrh37x7u3bunfMigp6eH0aNHY+7cudi2bRvOnz+PgQMHolSpUujdu7cyn1u3biEyMlLZqquo%0AsyKfdu3a4fHjxxg5ciQuXbqE8+fPY9CgQShRogRcXV2zLR8AvHjxQu1exsTEaHUvFfr27YsePXqg%0Ad+/e+OGHHxAeHo7Y2Fjs3r0bHTp00DghoCbu7u54+PChcl6M7CQmJuLevXu4ffs2QkNDMXr0aIwe%0APRpjxozR2GNBYd68ebCzs4O7uzt27dqF27dv4/jx4/Dw8MD9+/eVfysVUlJSMGTIEFy4cAH79u3D%0ApEmTMGLECOXvn4ODA8LCwhAbG6v8G5LV119/jSdPnqBXr144deqU8m/X2bNn8fz5c4wcORKHDx9G%0AbGyscqk7xd9PXXdjB9iVnYiINPjoI9X3WVt2c0tfXx4TPm0acOWKvJb5kiXAxIlyumKytUy9C1Uo%0A9mvZEPBW73M9Td+hFY2eOaVpeoCf9b5mve/04e3YsQONGzdW6TotSRJ2796NKVOmYNiwYXjw4AFs%0AbW3RokULDBgwAIDcMuPv74/p06dj7ty5sLW1xffff68y4VloaCiWLFmCp0+fwt7eHlOnToWnpydu%0A3LiB27dvq7XEDh48GGfPnlXOov7ll1/is88+Q/zrJzimpqa4cuUKevbsifj4eNja2qJfv36YMGEC%0AAHn89JEjRzBlyhS0bt0a6enpqFKlitq436yydksH5Nbyn3/+GTExMZAkCfXr18eePXtgamqKbdu2%0A4dNPP1XpFl6yZEns3r0by5YtgxACH3/8Mf755x9la9f48eMxcOBAfPzxx3jx4gVu3LgBBwcHhIaG%0AYuLEiejQoQNevnyJihUrol27dtmuqZzZuHHjcPbsWfzwww8wMzPDrFmz0KNHj7eep61t27apPTzJ%0AytDQEB9p8YvboUMHAICJiQkqVKiAVq1a4dSpUypro2dnx44dePjwocbWybJly6JFixbw8fGBm6Yn%0AjQCmTZum7FUBABEREYiJidG4TreRkRE8PDzg4+Oj/Bxeu3ZNbeWAhg0bZjt2PTN3d3esXbsWS5cu%0AxaNHj2BtbY2GDRvi4MGDqFq16judExMTgxs3bqjMrp6WloYdO3YAgDI4Vpg9ezamTJkCAJg4cSJe%0AvnyJESNG4OnTp2jWrBn27dunMlxi0qRJ2Lhxo/K9ou4hISFo2bIlatasie3bt2PWrFlo2rQp9PT0%0AUL9+fezduxdly5ZFYmIiAgMDlSs0ZHblyhW1e+ns7KzW+yMnkiTBz88PK1euhK+vL+bNm6fs3dO3%0Ab1+1niw55aPNZ3fatGmYNm0ajIyMUKZMGTRq1Ajbtm17azf9jz76CGFhYZg9eza++uor3L17V9lD%0AZOnSpahYsaLK8W3btoWjoyNat26NFy9e4IsvvsC8efOU6d999x28vLzg5OSEFy9eqDy0VLC3t8eR%0AI0fw7bffok2bNpAkCXXq1MGqVatgYGCA+Ph4DBgwAPfu3YO1tTW6dOmCBQsWQAiB7du3q6xSoRN5%0AufYaN65jXhAUxToJUTTrxToVXFnX1/b11f5cxTrma9ZoTv/tNzm9W7c3+7p3l/dlt9a2i4ucnnmJ%0A2PdZxzyvr6eo8+ulmVVMny6nafpYKNZ1V2zPnmVTGS0Vlc9fVh+yXh4eHmL+/PkfJO/sLFy4UDg7%0AOxeIf6u0tDRRunRpERYWpvU5derUEX5+fmr7i9Ln7+HDh8LAwEBs3bq1yNQps8L8b/XTTz+prJWu%0AUFDq9Pfff4vatWvnSV4FpU55LWu9FOuY68rJkydFqVKlRGpqqtbncB1zIiLKF1m7VL9vi3lmT57I%0Ar5l7oSkaEIKD1Y9/+hSIjJSXJss8fFQxtDC7IWf6+tmnvcv18lpyMpBpOB0MDeXJ6Ch/tWjRAn36%0A9MnXa5YvXx59+/bN12tm59GjRxg7diwaN26s1fEpKSno3r07Onbs+IFLpluPHz/GwoUL1SbeIt2z%0At7dX9hIpiCwsLFRaeqngS09Px5IlS3KcwDA/MDAnIiI1WXu3vcsYc02ePJHHngPyuuAKnp5yQQY/%0AVgAAIABJREFUYLpkCZB1UuOpU4Fnz+RjMvduVTw8uHVL87WsrYGHD1WD3/e5Xl7T1I09Fyv2UB75%0A7rvvcrV+b1744osvVJbt0qUyZcpgypQpWi8XZWRkhOnTp2s1OVthVr16dYwcOTLfrtexY0eVZeMy%0Ab3Pnzs23chQGvXv3fusQA13q0KGDcm14KhyaNm2Kfv366boYHGNORETq8qLFPPNyaenp8uRnO3bI%0AeTVuDIwY8eZYBwdg8WLgq6/kNcC/+EJe5/zwYeD4cXnm9Kzz07RtC/j7A927A59+CpiYyOPYFcv8%0Atm0LhIcDHToALi5ykF23rjxL+rtcL69xRnYiUvDx8VGZkTozttpTUbdhwwZdF6FAYGBORERq8qLF%0APCBA3hQsLOSAd8IEYORIuat4Zl9++WbN761b5a7e9vbAt98CkyapLlEGAEOHyuuRb94M/PSTPPN7%0A69ZvAvMpU+Ru6Tt2AKGh8sOBgQPlwPxdrpfXst5TTvxGVHxlXmeeiIondmUnIiI179NivnZt5unM%0A3mzPngEnT8qBb9agXKFdO2D/frnL+6tXcjfzn37SHCTr6wNz5wLXr8sznguhOmbczAxYtkxuqU9L%0Ak9PXrn336wUHy3nkVGcHB/W0GTPktMxd9wG2mBMR5TU/Pz84ZPlDPGPGDNja2kKSJKzN+p9AIbFg%0AwQK1ehUFN2/ehCRJWs3wn5eCg4MhSZJyxYuCgoE5ERGpsbFRff96OVfKQ1nHxrPFnIiKEi8vL0iS%0ApLZFRkbmWxnOnz+PmTNnYvny5YiLi0OvXr3y7dq64u/vj0aNGqFkyZIwMzNDvXr1VJbLU1i6dCkq%0AV64MY2NjNGzYECEhIfleVnt7e8TFxaFevXr5fu2CiF3ZiYhITbVq8vrbaWny+1u35BZeturmndOn%0AVd/XrKmbchARfSju7u5Yv369yj5t1s7OK1dfz+7ZrVs3rSc41CQ1NRWGhoZ5VawPeh1ra2tMmTIF%0ANWrUgKGhIXbu3IkhQ4bAxsYGn376KQC5Z8Ho0aOxdOlStGzZEkuXLkXHjh1x4cIFtfXFPyR9fX3Y%0A2dnl2/UKOraYExGRGmNjoFYt1X0REbopS1GV9X42bKibchARfSglSpSAnZ2dymZgYAAhBH766SdU%0ArVoVJiYmqF27ttoEYHfu3EHv3r1RqlQplCpVCp06dUJMTIzKMT/99BPs7OyUs9dnnkBvxowZ+Oyz%0AzwAAenp6ysA8IyMDs2fPhr29PUqUKIHatWsjINOEKIru1Zs2bYKbmxtMTEywYsUK2NnZwc/PT3lc%0AixYtYGFhgbTXT7BjYmIgSRLu3LkDQJ7QrHHjxrCwsECZMmXQs2dPZRrwpjv17t270aRJExgZGWHf%0Avn0q9erYsSPmzp2L58+fa33P3dzc0K1bN9SoUQNVq1bF6NGjUadOHZUW8YULF8LLywvDhg2Dk5MT%0AlixZgrJly2LZsmXKY549e4b//e9/KFu2LIyNjeHk5KSs/9q1a2Fubo49e/agRo0aMDU1hYeHBxIS%0AErBlyxY4OjrCysoK/fv3z3ZSw8z3WtGVXXFPdu7ciXr16ilb80+/fpKdlJQES0tLbNmyRSWfAwcO%0AwNDQEPfv31fmuXXrVnzyyScwNTXFxx9/jAMHDqhd/8SJExqvoysMzImISKOsgeLRo7opR1H06BGQ%0A+fulnp48YzwRUXEwZcoUrF69Gn/88QcuXLiAiRMnYvjw4di1axcAIDk5Ga6urjA2Nsbhw4dx/Phx%0AlC1bFu7u7khOTgYA/P3335gyZQpmzpyJiIgIVKxYEf7+/sprjB8/HqtWrQIAxMXFIS4uDgDw66+/%0A4ueff8b8+fNx7tw5fPbZZ+jevbtaF/uJEyfiyy+/xIULF9CtWze0bt0aQUFByvKdOnUKJUqUUAkq%0Aq1WrppzILyUlBTNnzkRUVBR27tyJ+Ph49OnTR+1eTJgwAXPmzMGlS5fg7OysUq+VK1eiYsWKWLhw%0A4TvdZyEEDh06hMuXL8PFxUVZrtOnT6Ndu3Yqx7Zr1w7Hjh1TntexY0ccPnwYa9aswYULF7Bw4UIY%0AGRkpj3/16hV++eUXbNy4EYcOHcKpU6fQo0cPrFu3Dlu3bsW2bduwc+dOLF26NNflHj9+PObPn49T%0Ap06hSpUq6NSpE5KTk2FmZoY+ffrA19dX5XhfX1907twZtra2yn2TJ0/GqFGjEBUVhcaNG6N3795q%0ADziyu46usCs7ERFp1KABsHr1m/ezZskznNetC5Qv/2YrV05+LV0aMDLiWtyAPAN8YiJw7x5w5468%0A3b0rv169CrxuFFGqUUOerI6IqCjZu3cvzM3Nle9btWqFLVu2YOHChdi/fz9atWoFAKhcuTJOnjyJ%0AP/74A506dcLmzZshhMCaNWuULd0rVqxAmTJlsHPnTnzxxRdYvHgxBg4ciOHDhwMAPD09cebMGTx6%0APbOmubk5Sr6eyTNzd+kFCxZg/Pjx6Nu3LwBg1qxZOHLkCBYsWKDSaj9y5Ej06NHj/9u78/io6nv/%0A468PKBEE17AUXCiCEBcuBVkEhFCuC23dfkq5j4oWFHCrG6C1WrjgQtVaRYUrtVdFXIrtbatVsVYo%0AYanbrYC3SqAiogIKAopAAFE+vz++Z+IkJJBkkpycyfv5eMzjJHMmM58Pw5w5n3O+388p/j0/P5/J%0AkycD8Pe//5127drRo0cP5s6dS69evSgoKCA/rcvnxRdfXPxzu3btePDBB8nLy2P16tUcccQRxesm%0ATJhQokhOz6ugoIChQ4eyatWq4mH5FbF582batGnDzp07adiwIVOnTmXQoEEAbNiwga+//rpEEQvQ%0AsmVLZs+eDcDs2bN59dVXeeedd8jLyyvOId1XX33F1KlT6dixIwA/+tGPuPfee1m3bl3xdIWzzz6b%0AuXPnMmbMmArHDjBu3DhOP/10AB599FGOOOIInnrqKUaMGMHIkSPp1asXa9asoU2bNnz22Wc888wz%0AJQ7KAFx33XWcGV2GZdKkScyYMYMlS5bQt2/fCr1OHFSYi4hImQYMCGdyd+/+5r7Fi8OtPA0bQpMm%0A4XbggeGW+rkyy4YNaz6/srjDjh3h0mnbtpW/3Nu6oqLQ4b0yBg6smXxEROLUr18/HnrooeLfGzdu%0AzNKlS9mxYwdnnHFGiXnfu3btKu48/uabb/L+++/TrFmzEs9XVFTEe++9B0BhYeEeBdTxxx/P/Pnz%0Ay43niy++YO3atfTp06fE/X379mXWrFkl7jvppJNK/J6fn88VV1zB2rVrKSgoYMCAAXTv3p2ZM2fy%0As5/9jHnz5nHnnXcWP37RokVMnDiRJUuWsGnTJjy6rMeHH35YojAv/Tpl5XXyySdXqjBv1qwZS5Ys%0AYevWrcyZM4fRo0fTtm1bBqZ92ZSec+/uxfctXryYb33rW8VFeVlycnKKi3IIhX2rVq1K9BBo2bIl%0AS5curXDcKSeffHLxz02bNuXEE08sfp6TTjqJE088kccee4ybbrqJp556ikMPPbT4wENK586di39u%0A3bo1AOvXr6/w68RBhbmIiJQpLw9+8hO4//6K/03qTPGWLTUXV7Zp3jxcUk1EJNs0adKE9u3bl7hv%0A9erVADz33HN7NBpLNT7bvXs3Xbp0YebMmXs852GHHZZxXGU1git934GlhjHl5eXRsmVLCgoKKCgo%0A4Nprr6V79+5cddVVLF26lDVr1hSfMd+2bRunn356cfO7Fi1asGHDBk455RS+/PLLvb5OdWjQoEHx%0Av3uXLl0oLCxk0qRJDBw4kNzcXBo2bMgnn3xS4m/Wr19ffBbdy7s2aJr99itZRprZHo3rzIzd6Uf3%0Aq8mIESOYPHkyN910E4888gjDhg2jYakj+umxpPcXqMvq3RxzM8sxsyvN7A0z22BmW82s0MzuN7Oj%0A445PRKQu+eUv4bbboE2b+OZcZatmzeCss8Lc/WrYzxQRSYTjjjuOnJwcPvjgA9q3b1/idvTRYVe8%0Aa9eurFixgtzc3D0ekyrM8/LyeO2110o8977Odh500EG0bt2ahaWapixcuJDjjjtun7H379+fF154%0AgX/84x/079+ftm3bkpuby1133VVifvmyZcvYsGEDkyZNol+/fnTq1GmPs7XlKSuv0r9X1u7du9kZ%0ADeVq1KgR3bp126MZ2ssvv0zv3r2B8O//8ccfU1hYmNHrVlV6vtu2bePtt98ucfZ+6NChrFmzhilT%0AprBo0SKGDx9eI69T2+rVGXMz2w+YA/QBlgG/BXYC3YGrgIvMrLe7xzeGQUSkDmnUCG6+Gfr0eYPP%0AP9+fnJw+fPBByTnTqZ+3bIFdu+KOuG4wC0PyW7QoOQ8/tezcOcwrj2vIvohIXJo1a8bYsWMZO3Ys%0A7k6/fv3YunUrr732Gg0aNGDUqFFccMEF3H333Zx99tnccsstHHXUUXz00Uc8++yzXHbZZXTo0IFr%0ArrmGiy66iO7du5Ofn8+TTz5JYWEhzZs33+vrX3/99YwfP54OHTrQrVs3nnjiCRYsWFChjtz5+flc%0AddVVdOrUiRYtWgChWH/iiSdKFIdHHXUUOTk5TJkyhSuvvJLCwkLGjRtXoX+f9LwaN27MvHnzeP31%0A1ys8UuD222+nZ8+etGvXjp07dzJr1iwef/xxHnjggeLHjB49mgsvvJAePXrQp08fpk2bxtq1a7ns%0AsssAGDhwID179uS8887j3nvv5dhjj2XFihVs27aNc845p0JxlGXKlClMmTKFadOm7fVxt912G82b%0AN6d169bccsstNGrUqLgnAMDBBx/M4MGDGTNmDP369aNDhw5Vimdfr1Pb6lVhDpxLKMrnAKe5e/F4%0ABjObCIwHxgIXl/3nIiL11yGH7CKtr02Zdu2q/Hzs0suiopLz2mvKpk2bgD2HRebk7H0OfEXmyR9w%0AgJrgiYiU59Zbb6Vly5bcfffdXH755Rx00EF06dKFG264AQhD4OfPn8+NN97I4MGD2bx5M61bt2bA%0AgAEceuihAAwZMoSVK1dy8803U1RURM+ePRk8eDAFBQV7fe2rr76aLVu2cMMNN7Bu3To6duzIH/7w%0AB7p06bLPuAcMGMDXX39dosnbgAEDmDFjRon7mjdvXjwHeurUqXTu3Jl77rmHM844Y5+vkZ7Xli1b%0A6N27N6NHj2b69On7/FuArVu3cvnll7N69WoaN25Mp06dmDFjRomO8EOGDGHjxo3cdtttfPzxx5xw%0AwgnMmjWreMRCgwYNePHFF7n++usZOnQoW7ZsoV27dkzIcN7Vhg0bWL58+T4fd8cddzBmzBiWL1/O%0A8ccfz/PPP7/HkP9LLrmEGTNmcMkll1Q5noq8Tm2yiswhyBZm9lPgDmC0u99bal1X4E3geXc/M4PX%0AeLNr165d474OXkWlNl75+9rbTpBszAmyMy/llBzZmJdySo5szEs5JUM25gTZmZdySo7y8ko11fv0%0A009LNJEry9NPP82ll17K2rVradKkSQ1FWr5u3bqxaNGiRe7ebd+Prpj6Nsf8nWg5yMxK5/6DaDm7%0AFuMRERERERGRCigqKmLlypVMmjSJkSNHxlKU15T6Vpi/APwROBX4p5ndZ2a/NLO/AT8HHgCmxBmg%0AiIiIiIhIWZo2bVrubcGCBXGHV+PuuusuOnbsyGGHHVbheftJUa+GsgNY6Jc/HhgHpLfdmQP83N0r%0A1PbQzMobq96pQ4cOTdKv2ViXbYmuaVT6OpFJlo05QXbmpZySIxvzUk7JkY15KadkyMacIDvzqi85%0ArVmzptzH5+bmkpOTU+NxZSob3qtRo0bx7rvvVutQ9sQ1fzOzVUBlLmv2pLsPjf72AGAGMAi4EngW%0AKCI0hLsfmG9mg9392WoNWkREREREJEOpS7JJ9klcYQ68B+yoxOPXpv18IzAYuMbdf512/4tmdj6w%0ABLiPULDvVXlHR8zszWbNmnVNSpOGbGwqkY05QXbmpZySIxvzUk7JkY15KadkyMacIDvzUk7JkQ15%0A1cTZ/sQV5u4+MIM/TzV4m1vG875lZpuAo83scHffmMHriIiIiIiIiFRIfWv+lpp00bz0CjPLAQ6K%0Afv2y1iISERERERGReq2+FeapVoU3RYV4ugmEEQT/6+5bajUqERERERERqbcSN5Q9Q7cDZwIDgWVm%0A9hdgO6H5W4/o52viC09ERERERETqm3p1xtzd1wBdgV8RGsgNB34CtAKmA13d/dXYAhQREREREZF6%0Ap95dx7ymmdnGxo0bH5aXlxd3KBWSDdcRLC0bc4LszEs5JUc25qWckiMb81JOyZCNOUF25qWckiMb%0A8iosLGT79u2b3P3w6npOFebVzMzeJzSRWxVzKBXVKVouizWK6pWNOUF25qWckiMb81JOyZGNeSmn%0AZMjGnCA781JOyZENebUFvnD3b1fXE6owr+fM7E0o/7rsSZSNOUF25qWckiMb81JOyZGNeSmnZMjG%0AnCA781JOyZGteWWqXs0xFxEREREREalrVJiLiIiIiIiIxEiFuYiIiIiIiEiMVJiLiIiIiIiIxEiF%0AuYiIiIiIiEiM1JVdREREREREJEY6Yy4iIiIiIiISIxXmIiIiIiIiIjFSYS4iIiIiIiISIxXmIiIi%0AIiIiIjFSYS4iIiIiIiISIxXmIiIiIiIiIjFSYS4iIiIiIiISIxXmUszMppuZ7+M2J+44q8rMGprZ%0ACDObb2afmdl2M1tpZk+b2bFxx1cZZtZ2H+/TzLhjrA5m9nBaTu3jjqcqzOxIM/svM3vdzD4xs51m%0AttbMFpjZcDPbP+4YK8vMOpjZT83sb2b2kZl9aWbrzOxZMxsQd3xVYWb7m9k1ZvaomS2JcnIzGxF3%0AbBVhZkeY2SPR/62dZrbKzCab2aFxx1YVZna+mT0QfU6+iN6LJ+KOKxNmdnj0HfQnM1sRfQdtNrOF%0AZnaJmSVyn8zM7jSzOdG2YLuZbTKzxWb2n2Z2eNzxVRczuzDt+ygR24XSou1CefsNn8QdXybMbGD0%0A2Ur/nn3JzL4Xd2yVZWbDKrA//nXccVaFmX3fzP5qZqvT9sN/b2Ynxx1bXbBf3AFInfIMsKqcdRcC%0A7YAXay2aamRmTYFnge8CS4DHgB1AG+AU4FjgX7EFWHVvEd630t6u7UCqm5mdCVwMbAWaxhxOJo4B%0ALgBeJ7xXm4DDgUHAI8BFZnaqu38VX4iVdiswBFgKzCLk1BE4CzjLzK5x9/tjjK8qDgQmRz+vAz4B%0AjowvnIozs2OAV4AWhO3cMqAHcA1whpn1cfeNMYZYFT8H/o3w+V8NdIo3nGoxGHgQ+BiYC3wItAT+%0AH/DfwCAzG+zuHl+IVXIdsAh4GVhP+Cz1AiYAo8ysl7t/FF94mTOzI4EHSP73EcBmvtnWpdta24FU%0AFzO7C7iesK34M7ABaA50BfIJ31NJsgSYWM66Uwj7sonbHzezO4EbgI2E/aENQHvgbOA8M7vI3RN9%0AADZj7q6bbnu9AYcARcBOIDfueKqYw5OAA5eWs37/uGOsZD5to3ymxx1LDeXXnFAYzQQKolzbxx1X%0AFXNpBDQo4/79CTvnDvww7jgrmdMw4Dtl3N8f+DLaVnwr7jir8D4NSsVNKCocGBF3bBWI/aUo1qtK%0A3X9PdP+0uGOsQk4DgA6AEXasHXgi7rgyzOm7wJmltwdAK0KR7sB5ccdZhbwOKOf+26Oc/ivuGDPM%0Az4DZwHvAL5OyXSgnl1XAqrjjqOacRqb2h4BGZaxP1P5dBfJ9Ncr3rLhjqWTcrYCvo327FqXWDYhy%0AWhl3nHHfEjlsSmrdhUBj4I/uviHuYCrLzL4D/Ah42t1/XdZj3H1X7UYl+/BQtLwy1iiqgbt/6e67%0Ay7h/F9+MduhQu1Flxt2nu/viMu6fRziQ0gjoXdtxZSJ6n15094/jjqUyzKwdcBphh3tqqdX/CWwD%0ALjSzA2s5tIy4+1x3f9ejvbZs4O5/c/fnSm8P3P0TYFr0a36tB5Yhd99RzqrfRctEbd/KcDXhoMpw%0AwudJ6ggzyyEcAPoQGOXuX5Z+TDbt35nZCYTRKGuAF2IOp7KOJkyhft3d16evcPe5wBbCSZl6TUPZ%0ApSJGRsuH9vqouuuCaPlbMzuYcMbiSMJQmr+5+4rYIstcazO7lDA0eiPwqrv/X8wxZcTMhgHnAOe6%0A+0YzizmimmFmDYHU3LdEv2elpHaCkjQ0P8m+Gy3/WkbBt8XM/k4o3HsBie0RUg9k4+fmzGiZ2O2b%0AmeUBdwD3uft8M/vuvv4mAXLMbChwFOFAw/8B8909iXOWTyUUc5OB3Wb2feAEwlTFN9z91TiDqwGX%0ARsuHE/h+vUsYUdfDzHLTT/SZWT+gGWVPzaxXVJjLXkXNGE4E/hUd0Uqi7tHyaMJQtPRmNG5mDwJX%0AJ3AjB+FL6dT0O8ysAPixu38YS0QZMLOjgfsIQ1azagNtZrnATwjDIpsT3rf2wFPA8zGGVm2i928g%0AYerL/JjDqS86RsvyemS8SyjMj0WFeZ1kZvsBF0W//iXOWDJhZmMJ868PBk4C+hKKvjvijKuqovfl%0AccLZ2JtiDqc6tSLkle59MxsejXpKktT+3Q5gMaEoL2Zm84Hz3f3T2g6suplZY2AosJvQkyJR3H2T%0Amf2UMMVqqZk9QzihdAyhP83LfHPgod5SYS77Mipa/ibWKDLTIlreQzga93NCg5CehOGDVwCfEuaU%0AJkURoQHXM8DK6L7OhBwGAHPMrIu7J2bYXdSR+DFCA5qrYw6nJuQShhanOHA3cFM2DNeNhhQ+CeQA%0AN7j7ZzGHVF8cHC03l7M+df8htRCLVM0dhIJilru/FHcwGRhLaGaX8hdgWIKLovHAd4C+7r497mCq%0AyaPAAuAdwtDhdoQDxqOAF83sZHd/K8b4Kiu1f3c9oRnpKYTGad8mfL+eBvyeBE4RKcMPCdvxFzyh%0AzRTdfbKZrSI0vh2ZtmoFoWfS+jL/sB7RHPMss49LYZR1K7f7YTTs+4eEoSfTayuHcmLJJK+G0XI5%0AMMTdl7n7VnefA5xPOPo42swaJSUnd1/v7uPdfZG7fx7d5hO+hF4nnImt9cu5ZPg+XUdoHjayrhV1%0A1fG5iv7fGeGA6NGEfEcB883ssFpOqbq3FQ0JZ2D6AE8TdohqXXXmlEVSc0ESf/AnG5nZ1cAYQif9%0AC2MOJyPu3iraxrUidJpvByw2s67xRlZ5ZtaDcJb8V9k0HNrdJ0a9Dta5e5G7v+3ulxFOXDQmWSco%0A4Jv9u68IzdAWRvt3/yRMiVsN9LfsuBRX6kRZmb2SksDMbgD+h1BTHEO4gkM3wgmmJy1016/XdMY8%0A+7xHGNJTUWv3sm4o0ASYWQeavmWSV6rI+3Pp4eru/paZvU/YQOQRLj9WW6rzvQLA3b8ys/8mjAbo%0ARxgWXpuqlJOZdSA0cHnU3eviZU2q7b2K/g9+CNxnZuuA3wK3EM5a1KZqySkqyp8gXArqd8DQGEcA%0AVPtnKgFSZ8QPLmf9QaUeJ3WEmV1J2EYvBQa6+6aYQ6oW7r4O+JOZLSJMsZhBqSHGdVnaEPZ/AeNi%0ADqe2TCMcIOoXdyCVlNq/W+zuq9JXuPt2M3sJuIRw+cjEHmAxs+MIDVVXk7xLvwFgZvnAncCf3H10%0A2qpFZnYu4fM2xsymufvKsp6jPlBhnmXcfWA1Pl1qmEnsR+cyzGs5YaP8eTnrUxv2xhm8RqVV83uV%0ALjVssNa7MGeQ0/GEIdDDzWx4OY9510IjuHNre/55Db5XqeuQ5tfQ85erOnKKdmCfIhTlTwEXxdmr%0AoQbfp7psebQ8tpz1qY7Y5c1BlxiY2bXAvcDbhKI864ZwuvsHZrYU6GKlmj3VcU355vO0w8puQPob%0AM/sNoSnctbUWWc1J/f9L1NUb+Gb7V6f272pAkpu+pfwgWu7Rr8rdi8zsDeBcwvQRFeYi6cysJ/Bv%0AhKZvBTGHk6nZhCGCexyxtzAvNrXjuqoWY6pJvaJlkjZsq4CHy1n3fcLQyN8DX5A97xNAm2iZuE7M%0A0dSP3wFnE86IDS/rsnBS41I7OaeZWYP098DMmhGmF2wHXosjONmThQZIdxDmwp6aoIK1KlpHyyQV%0AEzsp//uoK6FwWEgoChN7FraU1FDvJO03QGho6cBxpbd/kdR+3/u1G1b1MbMDCPuwuyn//2US5ETL%0A8i6Jlrp/j0ve1ScqzKU8qbksSb1EWro/AL8AhpjZA+7+Rtq6cYQhoHOja8kmQjRnb0npLyELl3K5%0ALvo1MfNn3X0J5cyJt9BlvhWhSVriLm0XvVdvlT7KbWZN+WaqQaKuRxod0Poj4XJvDxOuH6uiPAbu%0A/p6Z/ZXQX+JK4IG01RMJZ8B+naRGkNnMzMYRpq68CZyW9OHrZnYssM7dN5e6vwGhQWkL4JW61jdk%0Ab6JGb+V9H00gFOaPuXuiOmNbuPTbh6W3BRaupjEl+jUx+w1QPCrjOUJX72sIo1AAMLPTgNMJZ9MT%0Ae7UDwoi0Q4Hnk9r0LbKAqNGgmf3a3dekVpjZIMJB5B3AKzHFVyeoMJc9mNlBwBDCUavHYg4nY+6+%0AzcK1sZ8HFpjZH4E1hHnYfQlDuJJ2iYZ7gA5m9gphzhGEruypa6yOc/d6vXGrQ8YDfaL36kNCR/0j%0AgUGEDquvEA4cJck0QlG+gfBZGl/GcM+CpI22MbMbgU7Rr12i5XAz6xv9vLCO7oxfQfh/dL+ZDQQK%0ACdu3AYQh7DfHGFuVmNk5hOZNEA7MAZxsZtOjnze4+9haDywDZvZjQlH+NWEn9eoyPjer3H16LYeW%0Aie8BvzCzhYSzkhsJndn7E5q/fULJ7ssSnyGEObzzgQ8IXdmPIYxKO4AwdzmWxp0ZupJwsOQeC9cx%0AX0zoyn4O4bM2ovSBo4TJlhNl/0MYwfrvQKGZ/YmwfcgjDHM34EZ33xhfiPFTYS5luYBwlqUuNH2r%0AFu7+ctRldRxho3AwYYMwDbjV3ZPWBOpxwlyc7oQCb39gHWFo8RR3XxBjbFLSb4BthPcqn9BQ8TPC%0AGbPfAY+4e9KGsn87WuYSDjyUp6DmQ6lWZxAKinS9o1tKnSvMo7PmJxGKvjMIxdLHwP0RfRTZAAAE%0ADUlEQVTAxISele0C/LjUfe2iG4TCIlGFOd98bhoC5c1LnkfMV0GppNmE6WB9CMXRIYTt3b8I31P3%0AJ/T/XzaaC3QkvE99CPt5nxOG5T8OPJ7ES3e6+2oz60b4LjqL0MDuC+A54BelRkkmSjTKoS8JbvqW%0A4u67zex7hAMp/0HYh20CbCLkdr+7/zXGEOsES+BnUERERERERCRr6DrmIiIiIiIiIjFSYS4iIiIi%0AIiISIxXmIiIiIiIiIjFSYS4iIiIiIiISIxXmIiIiIiIiIjFSYS4iIiIiIiISIxXmIiIiIiIiIjFS%0AYS4iIiIiIiISIxXmIiIiIiIiIjFSYS4iIiIiIiISIxXmIiIiIiIiIjFSYS4iIpLFzCzfzDzttizu%0AmCrCzHJLxe1xxyQiIlJT9os7ABEREakV84ACYEPMcVRUETAx+nkYcHR8oYiIiNQsFeYiIiL1Q4G7%0AT4g7iIpy9yJgAoSz/qgwFxGRLKah7CIiIiIiIiIxUmEuIiJST5nZsGj+9jAzO9XMFpjZVjP71Mwe%0ANbNDosd9x8yeN7PPovV/NrO2ZTxfQfR8+5vZeDN7z8x2mNkyMxuZ9rjLzOyfZrbdzFab2UQz0z6J%0AiIjUWxrKLiIiImcBPwCeB6YBvQnzur9tZjcCc4AFwMPAicCZwDFmdqK77y7j+WYCPYFZwC7gfOAh%0AM9sFdAZ+HL3WnOi1xxPmlN9ZQ/mJiIjUaSrMRURE5CxgoLvPA4jOXr8E/DuhuB7l7k+mHmxmDwMX%0AEwr0Z8t4vqOAE9z98+jxvwKWAfcCnwOd3X1NtG4CsAIYa2a/cvevaiRDERGROkzDxkREROS3qaIc%0AIDoL/nj069vpRXlkRrTsUs7z3ZgqyqPnWwksBA4Bbk0V5dG6z4HngFygTUZZiIiIJJQKcxEREflH%0AGfetjZZvlrEuVVgfUUvPJyIiktVUmIuIiMjmMu77qgLr9i/rydy9Wp9PREQk26kwFxEREREREYmR%0ACnMRERERERGRGKkwFxEREREREYmRCnMRERERERGRGKkwFxEREREREYmRuXvcMYiIiEgNMbN8YC4w%0A0d0nxBtN1ZhZAdDf3S3uWERERGqCCnMREZEsllaYpyx3904xhVNhZpYLfJp+nwpzERHJVvvFHYCI%0AiIjUqFXAxLTfN8QUR2UVUTJuERGRrKUz5iIiIiIiIiIxUvM3ERERERERkRipMBcRERERERGJkQpz%0AERERERERkRipMBcRERERERGJkQpzERERERERkRipMBcRERERERGJkQpzERERERERkRipMBcRERER%0AERGJkQpzERERERERkRipMBcRERERERGJkQpzERERERERkRipMBcRERERERGJkQpzERERERERkRip%0AMBcRERERERGJ0f8H2xfg539oPM0AAAAASUVORK5CYII="/>
          <p:cNvSpPr>
            <a:spLocks noChangeAspect="1" noChangeArrowheads="1"/>
          </p:cNvSpPr>
          <p:nvPr/>
        </p:nvSpPr>
        <p:spPr bwMode="auto">
          <a:xfrm>
            <a:off x="1257300" y="114300"/>
            <a:ext cx="228600" cy="228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pic>
        <p:nvPicPr>
          <p:cNvPr id="23" name="Picture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4393176" y="1045589"/>
            <a:ext cx="2738924" cy="1570965"/>
          </a:xfrm>
          <a:prstGeom prst="rect">
            <a:avLst/>
          </a:prstGeom>
        </p:spPr>
      </p:pic>
      <p:sp>
        <p:nvSpPr>
          <p:cNvPr id="3" name="Slide Number Placeholder 2"/>
          <p:cNvSpPr>
            <a:spLocks noGrp="1"/>
          </p:cNvSpPr>
          <p:nvPr>
            <p:ph type="sldNum" sz="quarter" idx="12"/>
          </p:nvPr>
        </p:nvSpPr>
        <p:spPr/>
        <p:txBody>
          <a:bodyPr/>
          <a:lstStyle/>
          <a:p>
            <a:fld id="{BFDCA1C4-9514-7B4F-976F-D92F7E296653}" type="slidenum">
              <a:rPr lang="fr-FR" smtClean="0"/>
              <a:pPr/>
              <a:t>5</a:t>
            </a:fld>
            <a:endParaRPr lang="fr-FR"/>
          </a:p>
        </p:txBody>
      </p:sp>
      <p:sp>
        <p:nvSpPr>
          <p:cNvPr id="26" name="CustomShape 2"/>
          <p:cNvSpPr/>
          <p:nvPr/>
        </p:nvSpPr>
        <p:spPr>
          <a:xfrm>
            <a:off x="1632342" y="-20538"/>
            <a:ext cx="5879316" cy="539730"/>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lstStyle/>
          <a:p>
            <a:pPr algn="ctr">
              <a:lnSpc>
                <a:spcPct val="100000"/>
              </a:lnSpc>
            </a:pPr>
            <a:r>
              <a:rPr lang="en-US" sz="2800" b="1" spc="-1" dirty="0" smtClean="0">
                <a:solidFill>
                  <a:srgbClr val="0093BE"/>
                </a:solidFill>
                <a:uFill>
                  <a:solidFill>
                    <a:srgbClr val="FFFFFF"/>
                  </a:solidFill>
                </a:uFill>
                <a:latin typeface="Arial"/>
              </a:rPr>
              <a:t>Transverse positions of the wires</a:t>
            </a:r>
            <a:endParaRPr lang="en-US" sz="2800" spc="-1" baseline="-25000" dirty="0">
              <a:solidFill>
                <a:srgbClr val="000000"/>
              </a:solidFill>
              <a:uFill>
                <a:solidFill>
                  <a:srgbClr val="FFFFFF"/>
                </a:solidFill>
              </a:uFill>
              <a:latin typeface="Symbol" charset="2"/>
              <a:ea typeface="Symbol" charset="2"/>
              <a:cs typeface="Symbol" charset="2"/>
            </a:endParaRPr>
          </a:p>
        </p:txBody>
      </p:sp>
      <p:sp>
        <p:nvSpPr>
          <p:cNvPr id="5" name="TextBox 4"/>
          <p:cNvSpPr txBox="1"/>
          <p:nvPr/>
        </p:nvSpPr>
        <p:spPr>
          <a:xfrm rot="16200000">
            <a:off x="3679429" y="1801345"/>
            <a:ext cx="2225289" cy="307777"/>
          </a:xfrm>
          <a:prstGeom prst="rect">
            <a:avLst/>
          </a:prstGeom>
          <a:noFill/>
        </p:spPr>
        <p:txBody>
          <a:bodyPr wrap="none" rtlCol="0">
            <a:spAutoFit/>
          </a:bodyPr>
          <a:lstStyle/>
          <a:p>
            <a:r>
              <a:rPr lang="en-US" sz="1400" dirty="0" smtClean="0"/>
              <a:t>LHC collimation hierarchy</a:t>
            </a:r>
            <a:endParaRPr lang="en-US" sz="1400" dirty="0"/>
          </a:p>
        </p:txBody>
      </p:sp>
      <p:sp>
        <p:nvSpPr>
          <p:cNvPr id="6" name="Rectangle 5"/>
          <p:cNvSpPr/>
          <p:nvPr/>
        </p:nvSpPr>
        <p:spPr>
          <a:xfrm>
            <a:off x="4623030" y="386939"/>
            <a:ext cx="4063769" cy="3045844"/>
          </a:xfrm>
          <a:prstGeom prst="rect">
            <a:avLst/>
          </a:prstGeom>
          <a:noFill/>
          <a:ln>
            <a:solidFill>
              <a:schemeClr val="tx1"/>
            </a:solidFill>
          </a:ln>
          <a:effectLst>
            <a:outerShdw blurRad="40000" dist="23000" sx="1000" sy="1000" rotWithShape="0">
              <a:srgbClr val="00000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a:off x="4597270" y="3185835"/>
            <a:ext cx="1611339" cy="276999"/>
          </a:xfrm>
          <a:prstGeom prst="rect">
            <a:avLst/>
          </a:prstGeom>
          <a:noFill/>
        </p:spPr>
        <p:txBody>
          <a:bodyPr wrap="none" rtlCol="0">
            <a:spAutoFit/>
          </a:bodyPr>
          <a:lstStyle/>
          <a:p>
            <a:r>
              <a:rPr lang="en-US" sz="1200" dirty="0" smtClean="0"/>
              <a:t>Courtesy of R. Bruce</a:t>
            </a:r>
            <a:endParaRPr lang="en-US" sz="1200" dirty="0"/>
          </a:p>
        </p:txBody>
      </p:sp>
      <p:sp>
        <p:nvSpPr>
          <p:cNvPr id="12" name="TextBox 11"/>
          <p:cNvSpPr txBox="1"/>
          <p:nvPr/>
        </p:nvSpPr>
        <p:spPr>
          <a:xfrm>
            <a:off x="6783051" y="2313587"/>
            <a:ext cx="1802159" cy="646331"/>
          </a:xfrm>
          <a:prstGeom prst="rect">
            <a:avLst/>
          </a:prstGeom>
          <a:solidFill>
            <a:srgbClr val="02558C"/>
          </a:solidFill>
          <a:ln>
            <a:solidFill>
              <a:schemeClr val="tx1"/>
            </a:solidFill>
          </a:ln>
        </p:spPr>
        <p:txBody>
          <a:bodyPr wrap="square" rtlCol="0">
            <a:spAutoFit/>
          </a:bodyPr>
          <a:lstStyle>
            <a:defPPr>
              <a:defRPr lang="fr-FR"/>
            </a:defPPr>
            <a:lvl1pPr algn="ctr">
              <a:defRPr sz="1200">
                <a:solidFill>
                  <a:schemeClr val="bg1"/>
                </a:solidFill>
              </a:defRPr>
            </a:lvl1pPr>
          </a:lstStyle>
          <a:p>
            <a:r>
              <a:rPr lang="en-US" b="1" dirty="0"/>
              <a:t>LI </a:t>
            </a:r>
            <a:r>
              <a:rPr lang="en-US" b="1" dirty="0" smtClean="0"/>
              <a:t>experiment</a:t>
            </a:r>
            <a:endParaRPr lang="en-US" dirty="0" smtClean="0"/>
          </a:p>
          <a:p>
            <a:r>
              <a:rPr lang="en-US" dirty="0" smtClean="0"/>
              <a:t>wire </a:t>
            </a:r>
            <a:r>
              <a:rPr lang="en-US" dirty="0"/>
              <a:t>collimator position at 5.5 </a:t>
            </a:r>
            <a:r>
              <a:rPr lang="en-US" b="1" dirty="0" smtClean="0">
                <a:latin typeface="Symbol" charset="2"/>
                <a:ea typeface="Symbol" charset="2"/>
                <a:cs typeface="Symbol" charset="2"/>
              </a:rPr>
              <a:t>s</a:t>
            </a:r>
            <a:r>
              <a:rPr lang="en-US" b="1" baseline="30000" dirty="0" smtClean="0"/>
              <a:t>1</a:t>
            </a:r>
            <a:endParaRPr lang="en-US" dirty="0"/>
          </a:p>
        </p:txBody>
      </p:sp>
      <p:cxnSp>
        <p:nvCxnSpPr>
          <p:cNvPr id="28" name="Straight Arrow Connector 27"/>
          <p:cNvCxnSpPr/>
          <p:nvPr/>
        </p:nvCxnSpPr>
        <p:spPr>
          <a:xfrm flipH="1">
            <a:off x="6557392" y="2365758"/>
            <a:ext cx="216388"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6783051" y="1419622"/>
            <a:ext cx="1802159" cy="646331"/>
          </a:xfrm>
          <a:prstGeom prst="rect">
            <a:avLst/>
          </a:prstGeom>
          <a:solidFill>
            <a:srgbClr val="02558C"/>
          </a:solidFill>
          <a:ln>
            <a:solidFill>
              <a:schemeClr val="tx1"/>
            </a:solidFill>
          </a:ln>
        </p:spPr>
        <p:txBody>
          <a:bodyPr wrap="square" rtlCol="0">
            <a:spAutoFit/>
          </a:bodyPr>
          <a:lstStyle/>
          <a:p>
            <a:pPr algn="ctr"/>
            <a:r>
              <a:rPr lang="en-US" sz="1200" b="1" dirty="0">
                <a:solidFill>
                  <a:schemeClr val="bg1"/>
                </a:solidFill>
              </a:rPr>
              <a:t>HI </a:t>
            </a:r>
            <a:r>
              <a:rPr lang="en-US" sz="1200" b="1" dirty="0" smtClean="0">
                <a:solidFill>
                  <a:schemeClr val="bg1"/>
                </a:solidFill>
              </a:rPr>
              <a:t>experiment</a:t>
            </a:r>
            <a:endParaRPr lang="en-US" sz="1200" dirty="0" smtClean="0">
              <a:solidFill>
                <a:schemeClr val="bg1"/>
              </a:solidFill>
            </a:endParaRPr>
          </a:p>
          <a:p>
            <a:pPr algn="ctr"/>
            <a:r>
              <a:rPr lang="en-US" sz="1200" dirty="0" smtClean="0">
                <a:solidFill>
                  <a:schemeClr val="bg1"/>
                </a:solidFill>
              </a:rPr>
              <a:t>wire collimator at operational positions</a:t>
            </a:r>
          </a:p>
        </p:txBody>
      </p:sp>
      <p:cxnSp>
        <p:nvCxnSpPr>
          <p:cNvPr id="34" name="Straight Arrow Connector 33"/>
          <p:cNvCxnSpPr/>
          <p:nvPr/>
        </p:nvCxnSpPr>
        <p:spPr>
          <a:xfrm flipH="1">
            <a:off x="6557392" y="2005718"/>
            <a:ext cx="216388"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37" name="Rectangle 36"/>
          <p:cNvSpPr/>
          <p:nvPr/>
        </p:nvSpPr>
        <p:spPr>
          <a:xfrm>
            <a:off x="392818" y="558258"/>
            <a:ext cx="4002866" cy="3883114"/>
          </a:xfrm>
          <a:prstGeom prst="rect">
            <a:avLst/>
          </a:prstGeom>
        </p:spPr>
        <p:txBody>
          <a:bodyPr wrap="square">
            <a:spAutoFit/>
          </a:bodyPr>
          <a:lstStyle/>
          <a:p>
            <a:pPr marL="214583" indent="-214313">
              <a:spcBef>
                <a:spcPts val="211"/>
              </a:spcBef>
              <a:buClr>
                <a:srgbClr val="FB963C"/>
              </a:buClr>
              <a:buFont typeface="Wingdings" charset="2"/>
              <a:buChar char="§"/>
            </a:pPr>
            <a:r>
              <a:rPr lang="en-US" sz="1700" spc="-1" dirty="0" smtClean="0">
                <a:solidFill>
                  <a:srgbClr val="5A5A5A"/>
                </a:solidFill>
                <a:uFill>
                  <a:solidFill>
                    <a:srgbClr val="FFFFFF"/>
                  </a:solidFill>
                </a:uFill>
              </a:rPr>
              <a:t>The wire are installed in the crossing plane of the Interaction Region, i.e.,</a:t>
            </a:r>
          </a:p>
          <a:p>
            <a:pPr marL="671783" lvl="1" indent="-214313">
              <a:spcBef>
                <a:spcPts val="211"/>
              </a:spcBef>
              <a:buClr>
                <a:srgbClr val="FB963C"/>
              </a:buClr>
              <a:buFont typeface="Wingdings" charset="2"/>
              <a:buChar char="§"/>
            </a:pPr>
            <a:r>
              <a:rPr lang="en-US" sz="1700" spc="-1" dirty="0" smtClean="0">
                <a:solidFill>
                  <a:srgbClr val="5A5A5A"/>
                </a:solidFill>
                <a:uFill>
                  <a:solidFill>
                    <a:srgbClr val="FFFFFF"/>
                  </a:solidFill>
                </a:uFill>
              </a:rPr>
              <a:t>vertical in IR1,</a:t>
            </a:r>
          </a:p>
          <a:p>
            <a:pPr marL="671783" lvl="1" indent="-214313">
              <a:spcBef>
                <a:spcPts val="211"/>
              </a:spcBef>
              <a:buClr>
                <a:srgbClr val="FB963C"/>
              </a:buClr>
              <a:buFont typeface="Wingdings" charset="2"/>
              <a:buChar char="§"/>
            </a:pPr>
            <a:r>
              <a:rPr lang="en-US" sz="1700" spc="-1" dirty="0" smtClean="0">
                <a:solidFill>
                  <a:srgbClr val="5A5A5A"/>
                </a:solidFill>
                <a:uFill>
                  <a:solidFill>
                    <a:srgbClr val="FFFFFF"/>
                  </a:solidFill>
                </a:uFill>
              </a:rPr>
              <a:t>horizontal in IR5.</a:t>
            </a:r>
          </a:p>
          <a:p>
            <a:pPr marL="214583" indent="-214313">
              <a:spcBef>
                <a:spcPts val="211"/>
              </a:spcBef>
              <a:buClr>
                <a:srgbClr val="FB963C"/>
              </a:buClr>
              <a:buFont typeface="Wingdings" charset="2"/>
              <a:buChar char="§"/>
            </a:pPr>
            <a:r>
              <a:rPr lang="en-US" sz="1700" spc="-1" dirty="0" smtClean="0">
                <a:solidFill>
                  <a:srgbClr val="5A5A5A"/>
                </a:solidFill>
                <a:uFill>
                  <a:solidFill>
                    <a:srgbClr val="FFFFFF"/>
                  </a:solidFill>
                </a:uFill>
              </a:rPr>
              <a:t>Given the constraints of the LHC collimation hierarchy, two classes of experiments were performed</a:t>
            </a:r>
          </a:p>
          <a:p>
            <a:pPr marL="800370" lvl="1" indent="-342900">
              <a:spcBef>
                <a:spcPts val="211"/>
              </a:spcBef>
              <a:buClr>
                <a:srgbClr val="FB963C"/>
              </a:buClr>
              <a:buFont typeface="+mj-lt"/>
              <a:buAutoNum type="arabicPeriod"/>
            </a:pPr>
            <a:r>
              <a:rPr lang="en-US" sz="1700" b="1" spc="-1" dirty="0" smtClean="0">
                <a:solidFill>
                  <a:srgbClr val="5A5A5A"/>
                </a:solidFill>
                <a:uFill>
                  <a:solidFill>
                    <a:srgbClr val="FFFFFF"/>
                  </a:solidFill>
                </a:uFill>
              </a:rPr>
              <a:t>LI</a:t>
            </a:r>
            <a:r>
              <a:rPr lang="en-US" sz="1700" spc="-1" dirty="0" smtClean="0">
                <a:solidFill>
                  <a:srgbClr val="5A5A5A"/>
                </a:solidFill>
                <a:uFill>
                  <a:solidFill>
                    <a:srgbClr val="FFFFFF"/>
                  </a:solidFill>
                </a:uFill>
              </a:rPr>
              <a:t>: </a:t>
            </a:r>
            <a:r>
              <a:rPr lang="en-US" sz="1700" b="1" spc="-1" dirty="0" smtClean="0">
                <a:solidFill>
                  <a:srgbClr val="5A5A5A"/>
                </a:solidFill>
                <a:uFill>
                  <a:solidFill>
                    <a:srgbClr val="FFFFFF"/>
                  </a:solidFill>
                </a:uFill>
              </a:rPr>
              <a:t>Low Intensity </a:t>
            </a:r>
            <a:r>
              <a:rPr lang="en-US" sz="1700" spc="-1" dirty="0" smtClean="0">
                <a:solidFill>
                  <a:srgbClr val="5A5A5A"/>
                </a:solidFill>
                <a:uFill>
                  <a:solidFill>
                    <a:srgbClr val="FFFFFF"/>
                  </a:solidFill>
                </a:uFill>
              </a:rPr>
              <a:t>experiment with wire-collimator just in the shadow of the primary collimators</a:t>
            </a:r>
          </a:p>
          <a:p>
            <a:pPr marL="800370" lvl="1" indent="-342900">
              <a:spcBef>
                <a:spcPts val="211"/>
              </a:spcBef>
              <a:buClr>
                <a:srgbClr val="FB963C"/>
              </a:buClr>
              <a:buFont typeface="+mj-lt"/>
              <a:buAutoNum type="arabicPeriod"/>
            </a:pPr>
            <a:r>
              <a:rPr lang="en-US" sz="1700" b="1" spc="-1" dirty="0" smtClean="0">
                <a:solidFill>
                  <a:srgbClr val="5A5A5A"/>
                </a:solidFill>
                <a:uFill>
                  <a:solidFill>
                    <a:srgbClr val="FFFFFF"/>
                  </a:solidFill>
                </a:uFill>
              </a:rPr>
              <a:t>HI</a:t>
            </a:r>
            <a:r>
              <a:rPr lang="en-US" sz="1700" spc="-1" dirty="0" smtClean="0">
                <a:solidFill>
                  <a:srgbClr val="5A5A5A"/>
                </a:solidFill>
                <a:uFill>
                  <a:solidFill>
                    <a:srgbClr val="FFFFFF"/>
                  </a:solidFill>
                </a:uFill>
              </a:rPr>
              <a:t>: </a:t>
            </a:r>
            <a:r>
              <a:rPr lang="en-US" sz="1700" b="1" spc="-1" dirty="0" smtClean="0">
                <a:solidFill>
                  <a:srgbClr val="5A5A5A"/>
                </a:solidFill>
                <a:uFill>
                  <a:solidFill>
                    <a:srgbClr val="FFFFFF"/>
                  </a:solidFill>
                </a:uFill>
              </a:rPr>
              <a:t>High-Intensity </a:t>
            </a:r>
            <a:r>
              <a:rPr lang="en-US" sz="1700" spc="-1" dirty="0" smtClean="0">
                <a:solidFill>
                  <a:srgbClr val="5A5A5A"/>
                </a:solidFill>
                <a:uFill>
                  <a:solidFill>
                    <a:srgbClr val="FFFFFF"/>
                  </a:solidFill>
                </a:uFill>
              </a:rPr>
              <a:t>experiment with wire-collimator at the operational position.</a:t>
            </a:r>
          </a:p>
        </p:txBody>
      </p:sp>
      <p:pic>
        <p:nvPicPr>
          <p:cNvPr id="31" name="Picture 30"/>
          <p:cNvPicPr>
            <a:picLocks noChangeAspect="1"/>
          </p:cNvPicPr>
          <p:nvPr/>
        </p:nvPicPr>
        <p:blipFill>
          <a:blip r:embed="rId4"/>
          <a:stretch>
            <a:fillRect/>
          </a:stretch>
        </p:blipFill>
        <p:spPr>
          <a:xfrm>
            <a:off x="4760421" y="3860282"/>
            <a:ext cx="3850179" cy="910042"/>
          </a:xfrm>
          <a:prstGeom prst="rect">
            <a:avLst/>
          </a:prstGeom>
        </p:spPr>
      </p:pic>
      <p:sp>
        <p:nvSpPr>
          <p:cNvPr id="4" name="TextBox 3"/>
          <p:cNvSpPr txBox="1"/>
          <p:nvPr/>
        </p:nvSpPr>
        <p:spPr>
          <a:xfrm>
            <a:off x="1828800" y="4912756"/>
            <a:ext cx="1968809" cy="246221"/>
          </a:xfrm>
          <a:prstGeom prst="rect">
            <a:avLst/>
          </a:prstGeom>
          <a:noFill/>
        </p:spPr>
        <p:txBody>
          <a:bodyPr wrap="none" rtlCol="0">
            <a:spAutoFit/>
          </a:bodyPr>
          <a:lstStyle/>
          <a:p>
            <a:r>
              <a:rPr lang="en-US" sz="1000" baseline="30000" dirty="0" smtClean="0">
                <a:solidFill>
                  <a:schemeClr val="tx1">
                    <a:lumMod val="65000"/>
                    <a:lumOff val="35000"/>
                  </a:schemeClr>
                </a:solidFill>
              </a:rPr>
              <a:t>1 </a:t>
            </a:r>
            <a:r>
              <a:rPr lang="en-US" sz="1000" dirty="0" smtClean="0">
                <a:solidFill>
                  <a:schemeClr val="tx1">
                    <a:lumMod val="65000"/>
                    <a:lumOff val="35000"/>
                  </a:schemeClr>
                </a:solidFill>
              </a:rPr>
              <a:t>An </a:t>
            </a:r>
            <a:r>
              <a:rPr lang="en-US" sz="1000" dirty="0" err="1" smtClean="0">
                <a:solidFill>
                  <a:schemeClr val="tx1">
                    <a:lumMod val="65000"/>
                    <a:lumOff val="35000"/>
                  </a:schemeClr>
                </a:solidFill>
                <a:latin typeface="Symbol" charset="2"/>
                <a:ea typeface="Symbol" charset="2"/>
                <a:cs typeface="Symbol" charset="2"/>
              </a:rPr>
              <a:t>e</a:t>
            </a:r>
            <a:r>
              <a:rPr lang="en-US" sz="1000" baseline="-25000" dirty="0" err="1" smtClean="0">
                <a:solidFill>
                  <a:schemeClr val="tx1">
                    <a:lumMod val="65000"/>
                    <a:lumOff val="35000"/>
                  </a:schemeClr>
                </a:solidFill>
              </a:rPr>
              <a:t>n</a:t>
            </a:r>
            <a:r>
              <a:rPr lang="en-US" sz="1000" dirty="0" smtClean="0">
                <a:solidFill>
                  <a:schemeClr val="tx1">
                    <a:lumMod val="65000"/>
                    <a:lumOff val="35000"/>
                  </a:schemeClr>
                </a:solidFill>
              </a:rPr>
              <a:t>=3.5 mm </a:t>
            </a:r>
            <a:r>
              <a:rPr lang="en-US" sz="1000" dirty="0" err="1" smtClean="0">
                <a:solidFill>
                  <a:schemeClr val="tx1">
                    <a:lumMod val="65000"/>
                    <a:lumOff val="35000"/>
                  </a:schemeClr>
                </a:solidFill>
              </a:rPr>
              <a:t>mrad</a:t>
            </a:r>
            <a:r>
              <a:rPr lang="en-US" sz="1000" dirty="0" smtClean="0">
                <a:solidFill>
                  <a:schemeClr val="tx1">
                    <a:lumMod val="65000"/>
                    <a:lumOff val="35000"/>
                  </a:schemeClr>
                </a:solidFill>
              </a:rPr>
              <a:t> assumed.</a:t>
            </a:r>
            <a:endParaRPr lang="en-US" sz="1000" baseline="30000" dirty="0">
              <a:solidFill>
                <a:schemeClr val="tx1">
                  <a:lumMod val="65000"/>
                  <a:lumOff val="35000"/>
                </a:schemeClr>
              </a:solidFill>
            </a:endParaRPr>
          </a:p>
        </p:txBody>
      </p:sp>
      <p:pic>
        <p:nvPicPr>
          <p:cNvPr id="7" name="Picture 6"/>
          <p:cNvPicPr>
            <a:picLocks noChangeAspect="1"/>
          </p:cNvPicPr>
          <p:nvPr/>
        </p:nvPicPr>
        <p:blipFill>
          <a:blip r:embed="rId5"/>
          <a:stretch>
            <a:fillRect/>
          </a:stretch>
        </p:blipFill>
        <p:spPr>
          <a:xfrm>
            <a:off x="5202090" y="2998388"/>
            <a:ext cx="203480" cy="221434"/>
          </a:xfrm>
          <a:prstGeom prst="rect">
            <a:avLst/>
          </a:prstGeom>
          <a:solidFill>
            <a:schemeClr val="bg1"/>
          </a:solidFill>
        </p:spPr>
      </p:pic>
      <p:graphicFrame>
        <p:nvGraphicFramePr>
          <p:cNvPr id="20" name="Table 19"/>
          <p:cNvGraphicFramePr>
            <a:graphicFrameLocks noGrp="1"/>
          </p:cNvGraphicFramePr>
          <p:nvPr>
            <p:extLst>
              <p:ext uri="{D42A27DB-BD31-4B8C-83A1-F6EECF244321}">
                <p14:modId xmlns:p14="http://schemas.microsoft.com/office/powerpoint/2010/main" val="1265925985"/>
              </p:ext>
            </p:extLst>
          </p:nvPr>
        </p:nvGraphicFramePr>
        <p:xfrm>
          <a:off x="4528326" y="3478496"/>
          <a:ext cx="4253175" cy="1344653"/>
        </p:xfrm>
        <a:graphic>
          <a:graphicData uri="http://schemas.openxmlformats.org/drawingml/2006/table">
            <a:tbl>
              <a:tblPr firstRow="1" bandRow="1">
                <a:tableStyleId>{5C22544A-7EE6-4342-B048-85BDC9FD1C3A}</a:tableStyleId>
              </a:tblPr>
              <a:tblGrid>
                <a:gridCol w="1084853"/>
                <a:gridCol w="1638729"/>
                <a:gridCol w="1529593"/>
              </a:tblGrid>
              <a:tr h="236863">
                <a:tc rowSpan="2">
                  <a:txBody>
                    <a:bodyPr/>
                    <a:lstStyle/>
                    <a:p>
                      <a:pPr algn="ctr"/>
                      <a:r>
                        <a:rPr lang="en-US" sz="1100" dirty="0" smtClean="0"/>
                        <a:t>Wire</a:t>
                      </a:r>
                      <a:r>
                        <a:rPr lang="en-US" sz="1100" baseline="0" dirty="0" smtClean="0"/>
                        <a:t> </a:t>
                      </a:r>
                      <a:r>
                        <a:rPr lang="en-US" sz="1100" dirty="0" smtClean="0"/>
                        <a:t>demonstrator</a:t>
                      </a:r>
                      <a:endParaRPr lang="en-US" sz="1100" dirty="0"/>
                    </a:p>
                  </a:txBody>
                  <a:tcPr marL="53918" marR="53918" marT="26959" marB="26959">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1" kern="1200" baseline="0" dirty="0" smtClean="0">
                          <a:solidFill>
                            <a:schemeClr val="lt1"/>
                          </a:solidFill>
                          <a:latin typeface="+mn-lt"/>
                          <a:ea typeface="+mn-ea"/>
                          <a:cs typeface="+mn-cs"/>
                        </a:rPr>
                        <a:t>LI experiment</a:t>
                      </a:r>
                    </a:p>
                  </a:txBody>
                  <a:tcPr marL="53918" marR="53918" marT="26959" marB="26959">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1" kern="1200" baseline="0" dirty="0" smtClean="0">
                          <a:solidFill>
                            <a:schemeClr val="lt1"/>
                          </a:solidFill>
                          <a:latin typeface="+mn-lt"/>
                          <a:ea typeface="+mn-ea"/>
                          <a:cs typeface="+mn-cs"/>
                        </a:rPr>
                        <a:t>HI experiment</a:t>
                      </a:r>
                    </a:p>
                  </a:txBody>
                  <a:tcPr marL="53918" marR="53918" marT="26959" marB="26959">
                    <a:lnL w="38100" cap="flat" cmpd="sng" algn="ctr">
                      <a:solidFill>
                        <a:schemeClr val="bg1"/>
                      </a:solidFill>
                      <a:prstDash val="solid"/>
                      <a:round/>
                      <a:headEnd type="none" w="med" len="med"/>
                      <a:tailEnd type="none" w="med" len="med"/>
                    </a:lnL>
                    <a:lnR w="12700" cmpd="sng">
                      <a:noFill/>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r>
              <a:tr h="220809">
                <a:tc vMerge="1">
                  <a:txBody>
                    <a:bodyPr/>
                    <a:lstStyle/>
                    <a:p>
                      <a:pPr algn="ctr"/>
                      <a:endParaRPr lang="en-US" sz="1100" dirty="0"/>
                    </a:p>
                  </a:txBody>
                  <a:tcPr marL="53918" marR="53918" marT="26959" marB="26959"/>
                </a:tc>
                <a:tc gridSpan="2">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1" kern="1200" baseline="0" dirty="0" smtClean="0">
                          <a:solidFill>
                            <a:schemeClr val="lt1"/>
                          </a:solidFill>
                          <a:latin typeface="+mn-lt"/>
                          <a:ea typeface="+mn-ea"/>
                          <a:cs typeface="+mn-cs"/>
                        </a:rPr>
                        <a:t>beam-wire distance [mm]</a:t>
                      </a:r>
                    </a:p>
                  </a:txBody>
                  <a:tcPr marL="53918" marR="53918" marT="26959" marB="26959">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60B5D1"/>
                    </a:solidFill>
                  </a:tcPr>
                </a:tc>
                <a:tc hMerge="1">
                  <a:txBody>
                    <a:bodyPr/>
                    <a:lstStyle/>
                    <a:p>
                      <a:endParaRPr lang="en-US" dirty="0"/>
                    </a:p>
                  </a:txBody>
                  <a:tcPr marL="53918" marR="53918" marT="26959" marB="26959">
                    <a:solidFill>
                      <a:schemeClr val="bg2"/>
                    </a:solidFill>
                  </a:tcPr>
                </a:tc>
              </a:tr>
              <a:tr h="220809">
                <a:tc>
                  <a:txBody>
                    <a:bodyPr/>
                    <a:lstStyle/>
                    <a:p>
                      <a:pPr algn="ctr"/>
                      <a:r>
                        <a:rPr lang="en-US" sz="1100" b="1" dirty="0" smtClean="0"/>
                        <a:t>L1</a:t>
                      </a:r>
                      <a:endParaRPr lang="en-US" sz="1100" b="1" dirty="0"/>
                    </a:p>
                  </a:txBody>
                  <a:tcPr marL="53918" marR="53918" marT="26959" marB="26959"/>
                </a:tc>
                <a:tc>
                  <a:txBody>
                    <a:bodyPr/>
                    <a:lstStyle/>
                    <a:p>
                      <a:pPr algn="ctr"/>
                      <a:r>
                        <a:rPr lang="en-US" sz="1100" b="1" dirty="0" smtClean="0"/>
                        <a:t>-7.41</a:t>
                      </a:r>
                      <a:endParaRPr lang="en-US" sz="1100" b="1" dirty="0">
                        <a:solidFill>
                          <a:srgbClr val="FF0000"/>
                        </a:solidFill>
                      </a:endParaRPr>
                    </a:p>
                  </a:txBody>
                  <a:tcPr marL="53918" marR="53918" marT="26959" marB="26959">
                    <a:lnT w="38100" cap="flat" cmpd="sng" algn="ctr">
                      <a:solidFill>
                        <a:schemeClr val="bg1"/>
                      </a:solidFill>
                      <a:prstDash val="solid"/>
                      <a:round/>
                      <a:headEnd type="none" w="med" len="med"/>
                      <a:tailEnd type="none" w="med" len="med"/>
                    </a:lnT>
                  </a:tcPr>
                </a:tc>
                <a:tc>
                  <a:txBody>
                    <a:bodyPr/>
                    <a:lstStyle/>
                    <a:p>
                      <a:pPr algn="ctr"/>
                      <a:r>
                        <a:rPr lang="en-US" sz="1100" dirty="0" smtClean="0">
                          <a:solidFill>
                            <a:schemeClr val="tx1">
                              <a:lumMod val="50000"/>
                              <a:lumOff val="50000"/>
                            </a:schemeClr>
                          </a:solidFill>
                        </a:rPr>
                        <a:t>not</a:t>
                      </a:r>
                      <a:r>
                        <a:rPr lang="en-US" sz="1100" baseline="0" dirty="0" smtClean="0">
                          <a:solidFill>
                            <a:schemeClr val="tx1">
                              <a:lumMod val="50000"/>
                              <a:lumOff val="50000"/>
                            </a:schemeClr>
                          </a:solidFill>
                        </a:rPr>
                        <a:t> powered</a:t>
                      </a:r>
                      <a:endParaRPr lang="en-US" sz="1100" dirty="0">
                        <a:solidFill>
                          <a:schemeClr val="tx1">
                            <a:lumMod val="50000"/>
                            <a:lumOff val="50000"/>
                          </a:schemeClr>
                        </a:solidFill>
                      </a:endParaRPr>
                    </a:p>
                  </a:txBody>
                  <a:tcPr marL="53918" marR="53918" marT="26959" marB="26959">
                    <a:lnT w="38100" cap="flat" cmpd="sng" algn="ctr">
                      <a:solidFill>
                        <a:schemeClr val="bg1"/>
                      </a:solidFill>
                      <a:prstDash val="solid"/>
                      <a:round/>
                      <a:headEnd type="none" w="med" len="med"/>
                      <a:tailEnd type="none" w="med" len="med"/>
                    </a:lnT>
                  </a:tcPr>
                </a:tc>
              </a:tr>
              <a:tr h="220809">
                <a:tc>
                  <a:txBody>
                    <a:bodyPr/>
                    <a:lstStyle/>
                    <a:p>
                      <a:pPr algn="ctr"/>
                      <a:r>
                        <a:rPr lang="en-US" sz="1100" b="1" dirty="0" smtClean="0"/>
                        <a:t>R1</a:t>
                      </a:r>
                      <a:endParaRPr lang="en-US" sz="1100" b="1" dirty="0"/>
                    </a:p>
                  </a:txBody>
                  <a:tcPr marL="53918" marR="53918" marT="26959" marB="26959"/>
                </a:tc>
                <a:tc>
                  <a:txBody>
                    <a:bodyPr/>
                    <a:lstStyle/>
                    <a:p>
                      <a:pPr algn="ctr"/>
                      <a:r>
                        <a:rPr lang="en-US" sz="1100" b="1" dirty="0" smtClean="0"/>
                        <a:t>7.42</a:t>
                      </a:r>
                      <a:endParaRPr lang="en-US" sz="1100" b="1" dirty="0">
                        <a:solidFill>
                          <a:srgbClr val="FF0000"/>
                        </a:solidFill>
                      </a:endParaRPr>
                    </a:p>
                  </a:txBody>
                  <a:tcPr marL="53918" marR="53918" marT="26959" marB="26959"/>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1" dirty="0" smtClean="0"/>
                        <a:t>9.83</a:t>
                      </a:r>
                      <a:endParaRPr lang="en-US" sz="1100" b="1" dirty="0" smtClean="0">
                        <a:solidFill>
                          <a:srgbClr val="FF0000"/>
                        </a:solidFill>
                      </a:endParaRPr>
                    </a:p>
                  </a:txBody>
                  <a:tcPr marL="53918" marR="53918" marT="26959" marB="26959"/>
                </a:tc>
              </a:tr>
              <a:tr h="220809">
                <a:tc>
                  <a:txBody>
                    <a:bodyPr/>
                    <a:lstStyle/>
                    <a:p>
                      <a:pPr algn="ctr"/>
                      <a:r>
                        <a:rPr lang="en-US" sz="1100" b="1" dirty="0" smtClean="0"/>
                        <a:t>L5</a:t>
                      </a:r>
                      <a:endParaRPr lang="en-US" sz="1100" b="1" dirty="0"/>
                    </a:p>
                  </a:txBody>
                  <a:tcPr marL="53918" marR="53918" marT="26959" marB="26959"/>
                </a:tc>
                <a:tc>
                  <a:txBody>
                    <a:bodyPr/>
                    <a:lstStyle/>
                    <a:p>
                      <a:pPr algn="ctr"/>
                      <a:r>
                        <a:rPr lang="en-US" sz="1100" b="1" dirty="0" smtClean="0">
                          <a:solidFill>
                            <a:schemeClr val="dk1"/>
                          </a:solidFill>
                        </a:rPr>
                        <a:t>-7.15</a:t>
                      </a:r>
                      <a:endParaRPr lang="en-US" sz="1100" b="1" dirty="0">
                        <a:solidFill>
                          <a:srgbClr val="FF0000"/>
                        </a:solidFill>
                      </a:endParaRPr>
                    </a:p>
                  </a:txBody>
                  <a:tcPr marL="53918" marR="53918" marT="26959" marB="26959"/>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smtClean="0">
                          <a:solidFill>
                            <a:schemeClr val="tx1">
                              <a:lumMod val="50000"/>
                              <a:lumOff val="50000"/>
                            </a:schemeClr>
                          </a:solidFill>
                        </a:rPr>
                        <a:t>not</a:t>
                      </a:r>
                      <a:r>
                        <a:rPr lang="en-US" sz="1100" baseline="0" dirty="0" smtClean="0">
                          <a:solidFill>
                            <a:schemeClr val="tx1">
                              <a:lumMod val="50000"/>
                              <a:lumOff val="50000"/>
                            </a:schemeClr>
                          </a:solidFill>
                        </a:rPr>
                        <a:t> powered</a:t>
                      </a:r>
                      <a:endParaRPr lang="en-US" sz="1100" dirty="0" smtClean="0">
                        <a:solidFill>
                          <a:schemeClr val="tx1">
                            <a:lumMod val="50000"/>
                            <a:lumOff val="50000"/>
                          </a:schemeClr>
                        </a:solidFill>
                      </a:endParaRPr>
                    </a:p>
                  </a:txBody>
                  <a:tcPr marL="53918" marR="53918" marT="26959" marB="26959"/>
                </a:tc>
              </a:tr>
              <a:tr h="220809">
                <a:tc>
                  <a:txBody>
                    <a:bodyPr/>
                    <a:lstStyle/>
                    <a:p>
                      <a:pPr algn="ctr"/>
                      <a:r>
                        <a:rPr lang="en-US" sz="1100" b="1" dirty="0" smtClean="0"/>
                        <a:t>R5</a:t>
                      </a:r>
                      <a:endParaRPr lang="en-US" sz="1100" b="1" dirty="0"/>
                    </a:p>
                  </a:txBody>
                  <a:tcPr marL="53918" marR="53918" marT="26959" marB="26959"/>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1" dirty="0" smtClean="0"/>
                        <a:t>8.24</a:t>
                      </a:r>
                      <a:endParaRPr lang="en-US" sz="1100" b="1" dirty="0" smtClean="0">
                        <a:solidFill>
                          <a:srgbClr val="FF0000"/>
                        </a:solidFill>
                      </a:endParaRPr>
                    </a:p>
                  </a:txBody>
                  <a:tcPr marL="53918" marR="53918" marT="26959" marB="26959"/>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1" dirty="0" smtClean="0"/>
                        <a:t>11.10</a:t>
                      </a:r>
                      <a:endParaRPr lang="en-US" sz="1100" b="1" dirty="0" smtClean="0">
                        <a:solidFill>
                          <a:srgbClr val="FF0000"/>
                        </a:solidFill>
                      </a:endParaRPr>
                    </a:p>
                  </a:txBody>
                  <a:tcPr marL="53918" marR="53918" marT="26959" marB="26959"/>
                </a:tc>
              </a:tr>
            </a:tbl>
          </a:graphicData>
        </a:graphic>
      </p:graphicFrame>
    </p:spTree>
    <p:extLst>
      <p:ext uri="{BB962C8B-B14F-4D97-AF65-F5344CB8AC3E}">
        <p14:creationId xmlns:p14="http://schemas.microsoft.com/office/powerpoint/2010/main" val="8506129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AutoShape 4" descr="data:image/png;base64,iVBORw0KGgoAAAANSUhEUgAAA+YAAAPCCAYAAAD1XcIHAAAABHNCSVQICAgIfAhkiAAAAAlwSFlz%0AAAAWJQAAFiUBSVIk8AAAADl0RVh0U29mdHdhcmUAbWF0cGxvdGxpYiB2ZXJzaW9uIDIuMS4wLCBo%0AdHRwOi8vbWF0cGxvdGxpYi5vcmcvpW3flQAAIABJREFUeJzs3Xl4VOX99/HPHbKREAirBEEEREUq%0AZXHHYhCKfUCtorZeaMU19qn4c/dHFTT4A0XFrdpWkfpj8WltaUFcqKhgELRWBKkLCJFFRUDWhOxk%0AuZ8/ThIyyYRMYJI7M+f9uq5zTc463+8Qhc/cZzHWWgEAAAAAADdiXBcAAAAAAICfEcwBAAAAAHCI%0AYA4AAAAAgEMEcwAAAAAAHCKYAwAAAADgEMEcAAAAAACHCOYAAAAAADhEMAcAAAAAwCGCOQAAAAAA%0ADhHMAQAAAABwiGAOAAAAAIBDBHMAAAAAABwimAMAAAAA4BDBHAAAAAAAhwjmAAAAAAA4RDAHAAAA%0AAMChWNcFRBtjzBZJbSVtdVwKAAAAACD8jpd0wFrbK1wHJJiHX9vWrVt36NevXwfXhYQiLy9PkpSS%0AkuK4kvCJxp6k6OyLniJHNPZFT5EjGvuip8gQjT1J0dkXPUWOaOhr/fr1KioqCusxCebht7Vfv34d%0AVq9e7bqOkGRlZUmS0tPTndYRTtHYkxSdfdFT5IjGvugpckRjX/QUGaKxJyk6+6KnyBENfQ0ZMkRr%0A1qzZGs5j+vYac2PMGGPM28aYbcaYImPMZmPMfGPM2a5rAwAAAAD4hy+DuTHmUUlvSBos6S1Jz0ha%0AI+nnkj4wxlztsDwAAAAAgI/47lR2Y0xXSXdL+kHSAGvtrhrrhktaJukhSS+7qRAAAAAA4Cd+HDHv%0AKa/vf9cM5ZJkrX1PUp6kzi4KAwAAAAD4jx+Debakg5LOMMZ0qrnCGDNMUoqkd10UBgAAAADwH9+d%0Aym6t3WeM+W9JT0paZ4x5VdJeSX0kXSzpHUk3OywRAAAAAOAjxlrrugYnjDGXSHpJUvsai7+W9KC1%0A9s8h7F/f89BO7tu3b9LMmTPDUGXTi4bnCNYWjT1J0dkXPUWOaOyLniJHNPZFT5EhGnuSorMveooc%0A0dBXRkaGsrOz11hrh4TrmH48lV3GmHsl/V3SbHkj5cmShkjaLOn/GWMec1cdAAAAAMBPfHcquzEm%0AXdKjkhZaa++ssWqNMeZSSRsl3WWMed5au7m+49T37YgxZnVKSsrg9PT0MFbddLKysiRJkVJvKKKx%0AJyk6+6KnyBGNfdFT5IjGvugpMkRjT1J09kVPkSMa+mqK0X7fBXNJF1a+vld7hbW20BjzsaRLJQ2S%0AN4IOAADCzFqppEQqKKg7FRUFbvvZZx0kScXFTVtTXJyUnFx3SkqSYnx5jiEAoLn4MZgnVL7W90i0%0AquUHm6EWAAAikrXSvn3Stm2Hpu3bpby84GE72FReHuq7DWjKVkLSurXUpk3w4F576txZ6t7dm3r0%0AkNLSpFg//osLABAyP/41sULSBEkZxpgXrLXfV60wxvwfSUMlFUv60FF9AAC0OLm50t//Ln34ofTR%0AR9LmzU0/gt2SFBV50+7djd83Jkbq2lUaPFg65xzpwgsb3gcA4C9+DOZ/l/ec8pGS1htjFkraKamf%0AvNPcjaSJ1tq97koEAKDl+OoraeRI6fvvG94WdVVUeGcTbN8uvfGGNGmSdMstx2rsWD5QAIDHd8Hc%0AWlthjBkt6RZJV8q7njxJ0j5JiyX9zlr7tsMSAQBoMayVMjKaJpTXd01369bNf023tdLBg6Fd8360%0AKiqk55/vo9NO2xfeAwMAIpbvgrkkWWtLJT1dOQEAgHqsXy+tWBF8XZs2h66l7t5dOvZYKTU1tOuw%0Ak5Ol+Pjm7eVIlZdLhYWhXTeflyft3Hnouvvvv5d++KHuMUtLY7RkSVddc03z9wMAaHl8GcwBAEBo%0AVq8OnO/aVXr5ZWnIEC+E+0GrVlJKijcdiZISacMGado06W9/O7R848bwP24HABCZePgHAACoV+1g%0Afv310ogR/gnl4ZCQIA0YIE2ZErh848YUWeumJgBAy0IwBwAA9aodzIcMcVNHU0pPl4xp+vc58UTv%0A9P8qBw7E6Ztvmv59AQAtH8EcAAAEZa20dm3gstrB3JjAqVUrqUMHL+zOnq16R4T/9Cfp5pulM8+U%0AkpK8fSdNaoouWo6YGGnQoMBla9a4qQUA0LJwjTkAAAjqwAEpP//QfFKSdNxxwbd98EHvtbRU+vpr%0AaeFCafly6ZNPpOeeq7v9XXd5z0Zv317q1k3atCn89Ydq7lzv5m7N4ZRTAm+mt31787wvAKBlI5gD%0AAICg9uwJnO/cuf5TvjMzA+c/+EAaNkz6wx+8EN6rV+D6V16R+vWTevb0Rtavuy5cVTdefV82NIXO%0AnQPna3/GAAB/4lR2AAAQ1N69gfMdO4a+79Ch0skne6ey175OXZJ+9jMvlB+N/HzvkWtDhwYuLyqS%0AEhO9LxHmzQtc94c/eMtfeunQsmDXmGdlecsyM6WPP5bGjPFO0TdG2rr10HbbtkkTJki9e3s3eevY%0AUbr4YmnVquA11/4Ma3/GAAB/IpgDAICgao/mdurUuP2rri+PiwtPPbW1aSOdcYYXnPPyDi3/4APv%0AEWWStHRp4D7LlnmvI0aE9h7/+pf0k59IxcXeHenHjz/0/PU1a6SBA72wf9JJ0q23ShddJL3/vnTu%0AudLixXWPV/szZMQcACBxKjsAAKjH0YyYv/++9+zu+HgvPDeV88/3gvj773uj2pIXxlu18k6lrxnM%0AKyq8kfDevUMfrX/7ben5570b1dVUVib94hfeqP1770nnnXdo3fbt0umnSzfc4I2uJyQcWseIOQAg%0AGEbMAQBAUI0ZMc/M9Kb775d++Utp5EhvxHzGDCktrelqrBr5rhnAly717h5/2WXeqeYbN3rL1671%0AgnCoo+WSNyJeO5RL0ptvejesu/XWwFAueTezu/deaefOuiP2jJgDAIJhxBwAAATVmBHzKVMC543x%0AHonW1Dd1O/tsqXXrQwE4N9c7xfzee73RdMlbd+KJh05jr1oeivpG+//1L+/1m2/q3vhOkrKzvdf1%0A66XRow8tZ8QcABAMwRwAAATVmBHzquvJCwq80HrDDdKvf+2dMt6YINxY8fHe9dzvvivt2uW9d3m5%0ANyrer583er10qfR//6/3akzj6unaNfjyqkA9f/7h96/5uDmJEXMAQHCcyg4AAIKqHRpDucY8Odk7%0Ajf31172APH580z8j/PzzvS8Gli3zwndCwqE7tQ8f7l0DXlLiPT+8f3+pS5fQj13f4+HatfNeFy3y%0A3ru+qer57lVSUqTYGsMihYXeXeQBAP5GMAcAAEHVPs26MXdlHzBAuukm7xrvp54Kb1211bzOfNky%0AL5QnJh5at2+f9Mc/eqP5jbm+/HDOOst7XbGicfsZU/dz5HR2AADBHAAABFV7pLtNm8btP2mSF5Bn%0AzJD27w9fXbUNGSKlpnqj119+GRi+q35+5BHvNVyn1f/851KfPtLvfx/8sWiSd1p9sLMFUlIC5wsK%0AwlMTACBycY05AABR4MsvpX/841gVFsbqs8+8QNq/f3jfo77Tuutz7LHeHc2feUZ67LFD4ViSZs2S%0AVq70fv76a+/19de9EXZJOvlkaeLE0N4nJsa7M/qiRd58zWB+3HFegN60yXuEWu07qB+puDhpwQLp%0Aggu8x7Sdc453B/ekJOm776RVq6TNm6UdO7xlNTX2cwQARD+COQAAEWzpUumhh7zneEt9A9YNGyY9%0A8ED4Tt8+Er/9rfTii9Lvfifdfrt0zDHe8pUrpTlzArf97DNvkrwAHWowl7weFy2S2raVTjut7rpN%0Am7yR9aprw8NhwADpP/+RnnxSeuMN6X//1/uSIC1NGjTIu1N9Y07/BwD4F8EcAIAI9ac/SRkZUkVF%0A8PXvvy+NGuUF4+uvb5oaqu7GXp9jjgl+qvbs2d4ULrfe6k3BvPCCN9UnK6vusvT0hnuTvBvJTZ/u%0ATQAAHCmuMQcAIAItXXr4UF6losK7CVvVc74BAEDLQzAHACACPfRQw6G8SkWF9D//07T1AACAI0cw%0ABwAgwnz5ZdU15aFbvtzbDwAAtDwEcwAAIsyRnpbO6ewAALRMBHMAACLMgQPNux8AAGhaBHMAACJM%0A27bNux8AAGhaBHMAACLMkT6X3OXzzAEAQP0I5gAARJj+/aVhwxq3z3nnefu1dNdeKxkT+pSe7rpi%0AAACOXqzrAgAAQOM98IA0alRoj0yLiZEmT276msLhkkuk448PXJaV5d1V/rzz6gbx2tsCABCJCOYA%0AAESgESOkmTOljIzDh/OYGOnFFyPnNPZLLvGmmjIzvWCenu79DABAtOFUdgAAItQNN0hvv+2NJAdz%0A3nne+uuvb966XCkslB56yDtlv3VrqV07afhwadGiutt+8YV3KvyECdJnn0ljxkjt20tt2nhfACxf%0A3uzlAwB8jBFzAAAi2IgR3vTll9Lzz2ersDBWP/5xL40YERnXlIdLUZEXwj/+WDr1VOnWW73Hw82f%0A743AT5sm3Xdf3f3Wr5fOOUc680zp17+WvvvO22fkSGnBAumii5q/FwCA/xDMAQCIAv37S5dd9r0k%0AKT29V5O8RyjXs7sydaoXyi+7TPrrX6VWrbzlkydLp53mvY4eLQ0cGLjfsmXSgw8GniJ/883e2QY3%0A3ih9842UmBjeWsvLw3s8AEDk41R2AAAQVLt2gfM5OW7qCMVLL0mxsdITTxwK5ZJ07LHSxInelwov%0AvVR3vy5dvPU1/eQn0tix0q5d0ptvhr/W2p9jamr43wMAEFkI5gAAIKiOHQPn9+xxU0dDduyQdu6U%0A+vSRevasu/78873XTz+tu+7MM4OPiFfd/T3YPkejvFzaty9wWYcO4X0PAEDkIZgDAICgOnUKnN+7%0A100dDcnN9V7T0oKvr1oebMT/mGOC79O1a+CxwyUnR7L20Hy7dlJcXHjfAwAQeQjmAAAgqEgZMa86%0A5X7nzuDrd+wI3K6mH34Ivk/VsYLtczRqf4a1P2MAgD8RzAEAQFCRMmKeluaNcG/a5N1Vvbb33vNe%0ABw+uu+7f/5aKi+suz8ryXgcNCluZkup+hrU/YwCAPxHMAQBAUJEyYi5J110nlZZK//3fgXeP375d%0Amj7de2b5ddfV3W/XLm99TStWSAsXejeGGzMmvHUyYg4ACIbHpQEAgKAiZcRckiZNkt55R/rLX6R1%0A66QLLpDy8qS//c2re8qU4KPf558vzZjhhfEzz5S+/dZ7jnlMjDRrVvgflcaIOQAgGN+NmBtjrjXG%0A2AYmnjAKAPC92qGxJY+YJyV5p58/+KBUUiI984z08sve893/8Q/pgQeC79evn/TBB14A/8MfvJHy%0As87yQv5FF4W/ztqfIcEcACD5c8R8raQp9az7iaTzJf2z+coBAKBlqn2atasR88xMb2pIcnLo29b0%0A4x83zfPKg6n9GXIqOwBA8mEwt9aulRfO6zDG/Kvyx5nNVxEAAC1T7dHc3bulsjIp1nf/egif2neO%0AZ8QcACD58FT2+hhjfiTpLEnfS2qm780BAGi5kpK8G6BVKS2VvvrKXT3R4D//CZzv1ctNHQCAloVg%0AfsjNla9/stZyjTkAAJKGDAmcX73aTR3RoLhY+uKLwGW1P18AgD8RzCUZY1pLulpShaRZjssBAKDF%0AiNZg/qMfSdZKzz3XfO/5+efepQBVjjmmmGvMAQCSJGOtdV2Dc8aY8ZJmS3rTWnthiPvU90+Tk/v2%0A7Zs0c2ZkXKael5cnSUpJSXFcSfhEY09SdPZFT5EjGvuip9CsXNlJkyf/KGDZ/fd7gb1HD6l7d+90%0A9xi+6q/jwAHp+++lbduk9eu9u75v2HBo/dln79DDD2+o/wARhv+mIkc09kVPkSMa+srIyFB2dvYa%0Aa23Yznvi9i2ejMrXF5xWAQBAC3PSSXl1lk2bFjgfFyd16yYde6yUmurdHb2hqU2b+te5urmctVJh%0AoVRQUHfKzw++PNh2O3Z4YTyv7kcXoG/fnOZpDADQ4vk+mBtjTpF0jqRtkhaHul99344YY1anpKQM%0ATk9PD0+BTSwrK0uSFCn1hiIae5Kisy96ihzR2Bc9he6mm6QXX6x/fWmp9M033hQOcXHNPwJvrXTw%0AYPO9X4cOJbriir38/rVw0diTFJ190VPkiIa+mmK03/fBXNz0DQCAw3rsMemHH6TXXmue9ystbZ73%0AcaVHD+muu9apTZuyhjcGAPiCr4O5MSZR0q/k3fTtT47LAQCgRUpNlV59VdqyRfrwQ+lf//J+3rbN%0Am/bvd11hy5SQ4F2DXzUNHiwNHSoNGiR9+GGu6/IAAC2Ir4O5pCsktZf0hrX2O9fFAADQUhkj9e7t%0ATVdfHbiuoMC7ydn27d511aFei13fOpf3pU1MPLLr4mtOnTt7QbxTJ+9zAwCgIX4P5lU3fYuMW6gD%0AANACJSdLJ57oTUfLWqmkJHDZ+++/L0kaNmzY0b/BYcTFSa1aNelbAAAQlG+DuTGmn6Rz1cibvgEA%0AgKZjjDdqXVN8fIWkussBAIgWvg3m1tr1kjjBDAAAAADgVDM/jAQAAAAAANREMAcAAAAAwCGCOQAA%0AAAAADhHMAQAAAABwiGAOAAAAAIBDBHMAAAAAABwimAMAAAAA4BDBHAAAAAAAhwjmAAAAAAA4RDAH%0AAAAAAMAhgjkAAAAAAA4RzAEAAAAAcIhgDgAAAACAQwRzAAAAAAAcIpgDAAAAAOAQwRwAAAAAAIcI%0A5gAAAAAAOEQwBwAAAADAIYI5AAAAAAAOEcwBAAAAAHCIYA4AAAAAgEMEcwAAAAAAHCKYAwAAAADg%0AEMEcAAAAAACHCOYAAAAAADhEMAcAAAAAwCGCOQAAAAAADhHMAQAAAABwiGAOAAAAAIBDBHMAAAAA%0AABwimAMAAAAA4BDBHAAAAAAAhwjmAAAAAAA4RDAHAAAAAMAhgjkAAAAAAA4RzAEAAAAAcIhgDgAA%0AAACAQwRzAAAAAAAcIpgDAAAAAOCQr4O5MWaEMWahMWanMabEGLPdGLPEGDPadW0AAAAAAH+IdV2A%0AK8aYxyTdI2mbpNck7ZHUWdJgSemSFjsrDgAAAADgG74M5saYm+SF8jmSMqy1B2utj3NSGAAAAADA%0Ad3x3KrsxJkHSNEnfKkgolyRrbWmzFwYAAAAA8CU/jpj/VN4p609LqjDGjJH0I0nFkj621v7LZXEA%0AAAAAAH8x1lrXNTQrY8wUSQ9Imi7pQnmhvKb3JV1urd3dwHFW17Pq5L59+ybNnDnzqGttDnl5eZKk%0AlJQUx5WETzT2JEVnX/QUOaKxL3qKHNHYFz1FhmjsSYrOvugpckRDXxkZGcrOzl5jrR0SrmP67lR2%0ASV0qX++RZCX9RFKKpAGS3pY0TNJ8N6UBAAAAAPzGj6eyt6p8LZN0sbV2a+X858aYSyRtlHSeMebs%0Aw53WXt+3I8aY1SkpKYPT09PDWHLTycrKkiRFSr2hiMaepOjsi54iRzT2RU+RIxr7oqfIEI09SdHZ%0AFz1FjmjoqylG+/04Yr6/8vXTGqFckmStLZK0pHL2jOYsCgAAAADgT34M5hsqX3PqWV8V3Fs3Qy0A%0AAAAAAJ/zYzBfKu/a8lOMMcH6r7oZ3JbmKwkAAAAA4Fe+C+bW2m8kvS7pOEm31VxnjBkl6QJ5o+lv%0ANX91AAAAAAC/8ePN3yTpFkmDJD1Z+RzzTyX1knSJpHJJN1prcx3WBwAAAADwCV8Gc2vtNmPMEHnP%0AM79Y3iPSDsgbSX/EWvuxy/oAAAAAAP7hy2AuSdba3ZJurZwAAAAAAHDCd9eYAwAAAADQkhDMAQAA%0AAABwiGAOAAAAAIBDBHMAAAAAABwimAMAAAAA4BDBHAAAAAAAhwjmAAAAAAA4RDAHAAAAAMAhgjkA%0AAAAAAA4RzAEAAAAAcIhgDgAAAACAQwRzAAAAAAAcIpgDAAAAAOAQwRwAAAAAAIcI5gAAAAAAOEQw%0ABwAAAADAIYI5AAAAAAAOEcwBAAAAAHCIYA4AAAAAgEMEcwAAAAAAHCKYAwAAAADgEMEcAAAAAACH%0ACOYAAAAAADhEMAcAAAAAwCGCOQAAAAAADhHMAQAAAABwiGAOAAAAAIBDBHMAAAAAABwimAMAAAAA%0A4BDBHAAAAAAAhwjmAAAAAAA4RDAHAAAAAMChWNcFAAAQTtZaFRQUKDc3Vzk5OSooKNDBgwerp5KS%0AEh08eFBr165VWVmZNmzYELA+lKnqGKFOFRUVzda7JBljmuX9JCkuLk7x8fFKSEhQfHz8EU+H23/T%0Apk2KjY3V/v3766xLTExUu3btlJqaqnbt2qlVq1bN1jsAAOFCMAcAtHgVFRX67rvvtGnTJm3evFmb%0ANm3SDz/8oJycnOoAXvPn8vJy1yX7RmlpqQoLC12XUa1NmzZKTU2tDupVP3fo0EHHH3+8+vTpo969%0Ae6tPnz5KSkpyXS4AAJII5gCAFu7dd9/VhAkTtGHDBtelIALk5+crPz9f27ZtO+x2rVu31q233qpH%0AHnlEMTFc2QcAcItgDgBosTZs2KBLL71U+fn5rktBlCkqKtJjjz2m5ORkPfDAA67LAQD4HMEcANBi%0ATZ8+/YhCeevWratPY27Tpk291y8f7XXRoRwnLi4uaq97ttaqtLS00dfoH8l1+vVNhYWF1Zcw5Obm%0ANrqHRx55RHfccYdSUlKa4BMCACA0BHMAQItUXFysBQsWBCw7/vjjdfbZZ6tPnz7q0aOH2rdvX+d6%0A4nbt2ikhIcFR1f7Tkj7r8vJy5eXlBb3vwM6dO6vvT/Duu+9W71NcXKxFixbp6quvdlg5AMDvfBnM%0AjTFbJfWsZ/UP1tquzVgOACCIt956SwcOHKie79Kli7KzsxUb68u/uhCCVq1aVX9R07NnfX/NSxMn%0ATtSjjz5aPf/KK68QzAEATvn5Xze5kp4OspwLGQGgBfj3v/8dMH/FFVcQyhEWV155ZUAwr/27BgBA%0Ac/PzbUhzrLWZQaYZrgsDAEgbN24MmD/99NOrfzbGNGqaPXt2wLHy8/P15JNPavjw4erSpYvi4uKU%0AmpqqM888U5MmTdLWrVslSVdffXWj3mfkyJGSvDvJ114XHx+v7t276xe/+EV1ECwrK9Oxxx4rY0yd%0AfmsrKChQ27ZtlZCQoL179zbqsywvL9fQoUNljFFiYmLQbU477bQ6NaekpGjIkCF65JFHVFRUFHS/%0AxYsX64477lB6errat28vY4x+9rOfNaq+Kp06dQr6ufXo0UNXXnml1qxZU2efb7/9Vk899ZRGjRql%0Anj17KiEhQZ06ddLPfvYzvfHGG0Hf59RTTw04BX/Pnj3at2/fEdUMAEA4MPQAAGiRsrOzA+ZPPPHE%0A6p8ffPDBOts//fTTys3N1W233abU1NSAdQMHDqz++cMPP9Tll1+uHTt2qEePHhozZozS0tJUUFCg%0ANWvWaPr06Xr88ce1atUqjR07VieccELAsZYtW6YVK1Zo+PDhGjZsWMC63r17B8z36tVL11xzjSTv%0Ay4CPPvpI8+fP14IFC7Rw4UJddNFFuu666zRt2jTNmjVLjz32WL2fxyuvvKK8vDxdeeWV6tixY73b%0ABfPYY49p1apVio+Pb3Dbm266Sd26dVNFRYW+//57LViwQPfdd5/efPNNLV++vM6N7J588kktXbpU%0ASUlJ6tWrl3JychpVWzD33HNP9TPG8/Ly9Omnn+qvf/2rFi5cqCVLlig9PT2gt9///vc64YQTNHLk%0ASHXp0kWbN2+u3nby5Ml66KGHAo7fqlUr9enTR+vWratelp2drTPPPPOoawcA4Ej4OZgnGGOulnSc%0ApAJJn0l631pb7rYsAEBFRUWdYN63b9/qnzMzM+vsM3v2bOXm5ur222/X8ccfH/S4X375pS644AIV%0AFhbq8ccf1+23317n9PjNmzfrnnvu0YEDBzR27FiNHTs2YH1ZWZlWrFih888/X5MmTTpsH717965T%0A6/3336+HH35Yd911ly666CLdeOONeuSRRzRnzhxNmzZNcXFxQY81a9YsSVJGRsZh37O2tWvXKjMz%0AUw888ICefvrpBu9yn5GRodNOO616furUqRowYIA++OADvfrqq7rssssCts/MzNSzzz6rk046SevW%0ArdOpp57aqPqCuffee9WpU6eAZVOmTFFmZqZmzJgREMzPPfdcXXXVVTr77LMDtv/000917rnnaurU%0AqRo3bpxOPvnkgPUnnngiwRwA0GL4OZh3lTSv1rItxpjrrLXLG9rZGLO6nlUn5+XlKSsr62jraxZ5%0AeXmSFDH1hiIae5Kisy96ihzN3deuXbtUXFxcPd++fftGjxIHM2HCBOXn52vy5Mm6++67g27Tu3dv%0A/eMf/1BJSclRv18wt9xyix5++GFlZ2dr//79Ov744/XTn/5US5Ys0WuvvVYn+EreFwofffSR+vbt%0AGxBKG1JSUqJf/epXOvXUUzVx4kQ9/XSwW6scXlpamkaPHq25c+dq1apVdeo799xzG33MIzFq1Chl%0AZmZq9+7dAcuvvPLKoNsPGjRIP//5z/WXv/xFy5cvDxrMa3r77bfVvXv38BZ9GNH4/wp6ihzR2Bc9%0ARY5o6Kuqh3Dy6zXm/ytphLxwnizpVEkvSDpe0j+NMT92VxoA4IcffgiY79Onj4wxR3XM7OxsZWVl%0AKSkpqd5QXlNTPQbMWlv9c1VPN910k6RDo+K1vfjii5KkG2+8sVGfw/3336/s7GzNmTPnqG6cV1Vz%0AfaP5zaHqEWc1R/MbUlVvsN5rX6Kwc+fOo6gOAICj48sRc2vtlFqLvpD0a2NMvqS7JGVKurSBYwwJ%0AttwYszolJWVwY0Y0XKr6pipS6g1FNPYkRWdf9BQ5mruv2uGz6nrjo7Fy5UpJ3k3k2rZte9THO1K/%0A//3vJXmn5lddC3/xxRera9euevvtt/Xtt9/quOOOq96+pKRE8+bNU1xcnK699tqQ32f58uV66qmn%0A9PDDD6t///5HXO/333+vxYsXS2q+0fHHHnus+s88Pz9fa9eu1bJly5Senh70MoZg9uzZo9dee02x%0AsbHVN+WrqfbvVOfOnZv1v9to/H8FPUWOaOyLniJHNPSVkpIS9mP6MpgfxvPygvmwhjYEAESWHTt2%0ASFKznq68efPm6iBZdfO3Dz70HdU3AAAgAElEQVT4QK1atdITTzxRvV1V6J4+fbpeeumlgPC5YMEC%0A7du3T1dccYW6dOkS0vseOHBA1157rc4444yQzg6oaebMmXrjjTcCbv6Wk5Oja6+9VhdccEGjjnWk%0AHn/88TrLevfurXHjxtW59jyY8vJyXXvttcrJydG999572GeaAwDQEhDMA+2qfE12WgUAIOyqTsc+%0A2lPiG2PLli2aMsU7SSs2NlZdunTR5ZdfrrvuuktnnXVWwLY33nijHn30Ub300kt64IEHFBPjXW1W%0AdRp7Y276dtttt2nnzp1666236txFvSFV71fThAkT9OyzzzbqOEdj9+7d1QG8qKhIGzZs0AMPPKCM%0AjAx98skneuGFF+rd11qr3/zmN3rzzTc1atQoTZs2rbnKBgDgiPn1GvP6VN3SdbPTKgAAYdetWzdJ%0A0rZt25rtPUeMGCFrray1Ki0t1ffff6/58+fXCeWSdx39+eefr++++05LliyRJG3atElZWVnq3bu3%0ARowYEdJ7Ll68WLNnz9a0adN00kknNbrmVatWyVqrkpISrV69WkOHDtVzzz13RDeOC4fWrVtr4MCB%0A+utf/6quXbtq5syZ+uyzz4Jua63VLbfcopkzZ2rUqFFatGjRUV1bDwBAc/FdMDfG9DPG1BkRN8b0%0AlPRc5ezLzVsVAKCpVV0f/fHHHzfJ3VTDoWpUvGrUetasWbLWNuqmb2vWrJEk3XXXXTLGBEx79+5V%0ASUlJ9fzXX39d73Hi4+M1ePBgvfnmm+ratavuvfdebdiw4Sg7PHKtW7fWgAEDJHlfHtRmrdXNN9+s%0AP/7xjxo9erRee+01JSYmNneZAAAcET9+jfxLSXcZY96X9I2kPEl9JI2RlChpsaQZ7soDADSFqkeN%0AZWVl6YknnmjwJmIHDx5UfHx88xRX6ZJLLlHnzp31+uuva9u2bdV3U7/uuutCPsagQYN0ww03BF33%0A8ssvq6ysrPomcu3atWvweO3atdPUqVN14403auLEiVq4cGHItYTb/v37JXnPua+poqJC119/vebM%0AmaOLL75Y8+fPb/Y/OwAAjoYfg/l7kk6SNEjSUHnXk+dIWinvuebzbM1n2QAAosZzzz2ns846S1On%0ATlVqaqpuvfXWOtdgf/PNN7r77rt12223NdtdyKvEx8dr/PjxmjFjhsaNG6cdO3bo0ksvVdeuXYNu%0Av3v3bu3du1ddunRRhw4dJEljxozRmDFjgm7/6quvKj8/v97HstVn/Pjxmj59ul599VWtWrVKp59+%0AeuMaq8Faqw0bNigmJqbOs8QPZ/ny5Vq9erWMMRo27NA9WsvLy3XNNdfoz3/+sy677DL95S9/cfpY%0ANwAAjoTvgrm1drmk5a7rAACErry8PCzH6d+/v5YsWaLLL79cd9xxh5566imNGDFCaWlpKigo0Nq1%0Aa/XBBx8oJiZGkydPDst7NlZGRoZmzJihFStWVM/X59FHH9UTTzyhxx9/vNF3X2+M2NhYPfjgg/rV%0Ar36l++67T++88071uqVLl2revHmSpJycHEnS559/Xj0qn5iYqOeff756+4KCAvXr10/JycnKz88P%0A+n41H5dWVFSkjRs36vXXX1dFRYUmTpwYcO38xIkT9ec//1kpKSk6+eSTg97s7YwzztDo0aMDloXr%0AdwoAgHDwXTAHALR8tR+JFc4btp1zzjnasGGDXnzxRb322mt6/fXXlZOTo6SkJPXt21f33HOPbr75%0AZmeP2Kp5yn3Pnj01atQoJ3XUNm7cOD388MN69913lZWVVf382fXr12vOnDkB227fvr16WXJyckAw%0AD0XNx6W1atVKHTp00E9/+lPdfPPNuuSSSwK23bJliyQpLy+v3juw33LLLXWC+XfffRcw37lz50bV%0ACABAOBHMAQAtTp8+fWSMqX7E2bfffquioiK1bt263n22bt0a8vFTUlJ055136s4772x0bVOnTtXU%0AqVMPu83IkSN1NFdFvffeeyFtN2PGDM2YEfptUfbs2VPvuk8++eSw+8bExGjdunV1lk+YMEETJkwI%0AuYY2bdrU+9kcrr76/P3vf2/0PpK0cePGgPnGnFYPAEC4+e6u7ACAli8xMVHHHXdc9by1Vps2bXJY%0AEaINwRwA0JIQzAEALVLtoJSdne2oEkQjgjkAoCUhmAMAWqTaQenLL790VAmizQ8//KB9+/ZVzycm%0AJqp79+4OKwIA+B3BHADQIvXv3z9gftGiRY4qQbR59dVXA+b79eunmBj+SQQAcIe/hQAALdLPf/5z%0AGWOq5z/55BP99re/1eLFi7VhwwYVFRU5rA6RpLy8XNu3b9fKlSs1Z84cZWZmBqwfO3asm8IAAKjE%0AXdkBAC1St27ddN555ykrK6t62fTp0zV9+vTq+fj4eKWmpio1NVXt2rWr/rnmfEpKiuLj449oSkhI%0AqP45Li6OUdUwsdaqrKxMBw8ePOqpsLBQubm5ysnJqZ5qzufm5iovL++w9Vx55ZXN1DkAAMERzAEA%0ALdavf/3rgGBe28GDB7Vr1y7t2rWrWeqJjY09ooDfqlWrZqmvuVVUVKi0tPSIAnVLMXLkSJ1wwgmu%0AywAA+BzBHADQYv3yl7/UBx98oGeffdZ1KZKksrIylZWVqbCw0HUpCINevXpp3rx5rssAAIBgDgBo%0A2X73u9/p6quv1jvvvKNNmzZp8+bN2rRpk3bu3KmysjLX5SFCpKamqlevXurTp4969+6tU089VVdc%0AcYUSEhJclwYAAMEcANDynXHGGTrjjDMClllrVVRUVOd64to/5+fnBz3deufOnSotLVVycrJKSkoi%0A6vTraNCYywLy8/MVFxentLS0OusSExMD7i8Q7OeUlJSovZwAABAdCOYAgIhkjFFSUpKSkpKUlpbW%0A6P2rrl1PT08PafsjvWFZSUmJKioqGl3fkah61nvtR801pfpulne4qbE30mvsnxUAAJGGYA4AQAiM%0AMYqLi1NcXJySk5NdlxMUARYAgMjEc18AAAAAAHCIYA4AQASZO3eujDFBp+HDh2v48OH1rp87d67r%0A8gEAQBAEcwAAIsi4ceOO6LnbJ5xwgsaNG9cEFQEAgKNFMAcAIILExsZq8uTJjd5v8uTJio3l1jIA%0AALREBHMAACJMY0fNGS0HAKBlI5gDABBhGjtqzmg5AAAtG8EcAIAIFOqoOaPlAAC0fARzAAAiUKij%0A5oyWAwDQ8hHMAQCIUA2NmjNaDgBAZCCYAwAQoRoaNWe0HACAyEAwBwAggtU3as5oOQAAkYNgDgBA%0ABKtv1JzRcgAAIgfBHACACFd71JzRcgAAIgvBHACACFd71JzRcgAAIgt/awMAEAXGjRunjz/+uPpn%0AAAAQOQjmAABEgdjYWF1++eXVPwMAgMjBqewAAAAAADhEMAcAAAAAwCGCOQAAAAAADhHMAQAAAABw%0AiGAOAAAAAIBDBHMAAAAAABwimAMAAAAA4BDBHAAAAAAAhwjmkowxvzLG2MrpRtf1AAAAAAD8w/fB%0A3BjTQ9KzkvJd1wIAAAAA8B9fB3NjjJH0v5L2SnrecTkAAAAAAB/ydTCX9F+Szpd0naQCx7UAAAAA%0AAHzIt8HcGNNP0nRJz1hr33ddDwAAAADAn3wZzI0xsZLmSfpW0n2OywEAAAAA+Jix1rquodkZYx6S%0AdL+kc621/6pclinpQUk3WWtnhXCM1fWsOrlv375JM2fODFe5TSovL0+SlJKS4riS8InGnqTo7Iue%0AIkc09kVPkSMa+6KnyBCNPUnR2Rc9RY5o6CsjI0PZ2dlrrLVDwnVM342YG2POkDdK/kRVKAcAAAAA%0AwJVY1wU0pxqnsG+UNPlojlXftyPGmNUpKSmD09PTj+bwzSYrK0uSFCn1hiIae5Kisy96ihzR2Bc9%0ARY5o7IueIkM09iRFZ1/0FDmioa+mGO3324h5G0knSuonqdgYY6smeaexS9KLlcuedlYlAAAAAMA3%0AfDViLqlE0p/qWTdY0iBJKyVtkMRp7gAAAACAJuerYG6tLZJ0Y7B1lTd/GyRpTig3fwMAAAAAIBz8%0Adio7AAAAAAAtCsEcAAAAAACHCOaVrLWZ1lrDaewAAAAAgOZEMAcAAAAAwCGCOQAAAAAADhHMAQAA%0AAABwiGAOAAAAAIBDBHMAAAAAABwimAMAAAAA4BDBHAAAAAAAhwjmAAAAAAA4RDAHAAAAAMAhgjkA%0AAAAAAA4RzAEAAAAAcIhgDgAAAACAQwRzAAAAAAAcIpgDAAAAAOAQwRwAAAAAAIcI5gAAAAAAOEQw%0ABwAAAADAIYI5AAAAAAAOEcwBAAAAAHCIYA4AAAAAgEMEcwAAAAAAHCKYAwAAAADgEMEcAAAAAACH%0ACOYAAAAAADhEMAcAAAAAwCGCOQAAAAAADhHMAQAAAABwiGAOAAAAAIBDBHMAAAAAABwimAMAAAAA%0A4BDBHAAAAAAAhwjmAAAAAAA4RDAHAAAAAMAhgjkAAAAAAA4RzAEAAAAAcIhgDgAAAACAQwRzAAAA%0AAAAcIpgDAAAAAOAQwRwAAAAAAId8GcyNMY8aY5YaY74zxhQZY/YZYz41xjxojOnouj4AAAAAgH/4%0AMphLukNSsqR3JD0j6f9JKpOUKekzY0wPd6UBAAAAAPwk1nUBjrS11hbXXmiMmSbpPkm/lfSbZq8K%0AAAAAAOA7vhwxDxbKK/2t8rVvc9UCAAAAAPA3Xwbzw7io8vUzp1UAAAAAAHzDWGtd1+CMMeZuSW0k%0AtZN0mqRz5YXykdba3Q3su7qeVSf37ds3aebMmWGttank5eVJklJSUhxXEj7R2JMUnX3RU+SIxr7o%0AKXJEY1/0FBmisScpOvuip8gRDX1lZGQoOzt7jbV2SLiO6ddrzKvcLemYGvNvSbq2oVAOAAAAAEC4%0A+DqYW2u7SpIx5hhJ50iaLulTY8yF1to1Dewb9NsRY8zqlJSUwenp6eEut0lkZWVJkiKl3lBEY09S%0AdPZFT5EjGvuip8gRjX3RU2SIxp6k6OyLniJHNPTVFKP9XGMuyVr7g7V2oaRRkjpKmuu4JAAAAACA%0ATxDMa7DWfiNpnaT+xphOrusBAAAAAEQ/gnld3Spfy51WAQAAAADwBd8Fc2PMicaYdkGWxxhjpknq%0AIulDa+3+5q8OAAAAAOA3frz522hJjxhjVkraImmvvDuznyept6Sdkm5yVx4AAAAAwE/8GMzfldRX%0A0lBJgySlSiqQtFHSPEm/s9buc1ceAAAAAMBPfBfMrbVfSLrFdR0AAAAAAEg+vMYcAAAAAICWhGAO%0AAAAAAIBDBHMAAAAAABwimAMAAAAA4BDBHAAAAAAAhwjmAAAAAAA4RDAHAAAAAMAhgjkAAAAAAA4R%0AzAEAAAAAcIhgDgAAAACAQwRzAAAAAAAcIpgDAAAAAOAQwRwAAAAAAIcI5gAAAAAAOEQwBwAAAADA%0AIYI5AAAAAAAOEcwBAAAAAHCIYA4AAAAAgEMEcwAAAAAAHCKYAwAAAADgEMEcAAAAAACHCOYAAAAA%0AADhEMAcAAAAAwCGCOQAAAAAADhHMAQAAAABwiGAOAAAAAIBDBHMAAAAAABwimAMAAAAA4BDBHAAA%0AAAAAhwjmAAAAAAA4RDAHAAAAAMAhgjkAAAAAAA4RzAEAAAAAcIhgDgAAAACAQwRzAAAAAAAcIpgD%0AAAAAAOAQwRwAAAAAAIcI5gAAAAAAOOS7YG6M6WiMudEYs9AY87UxpsgYk2uMWWmMucEY47vPBAAA%0AAADgTqzrAhy4QtIfJe2Q9J6kbyUdI2mspFmS/o8x5gprrXVXIgAAAADAL/wYzDdKuljSm9baiqqF%0Axpj7JH0s6TJ5If0fbsoDAAAAAPiJ707bttYus9a+XjOUVy7fKen5ytn0Zi8MAAAAAOBLvgvmDSit%0AfC1zWgUAAAAAwDcMl1J7jDGxkj6V9CNJP7PWLmlg+9X1rDq5b9++STNnzgx3iU0iLy9PkpSSkuK4%0AkvCJxp6k6OyLniJHNPZFT5EjGvuip8gQjT1J0dkXPUWOaOgrIyND2dnZa6y1Q8J1TEbMD5kuL5Qv%0AbiiUAwAAAAAQLn68+Vsdxpj/knSXpK8k/SqUfer7dsQYszolJWVwenp6+ApsQllZWZKkSKk3FNHY%0AkxSdfdFT5IjGvugpckRjX/QUGaKxJyk6+6KnyBENfTXFaL/vR8yNMbdIekbSOknDrbX7HJcEAAAA%0AAPARXwdzY8ztkp6T9IW8UL7TcUkAAAAAAJ/xbTA3xvy3pKckrZUXync5LgkAAAAA4EO+DObGmMny%0Abva2WtIIa+0exyUBAAAAAHzKdzd/M8aMl/SQpHJJKyT9lzGm9mZbrbWzm7k0AAAAAIAP+S6YS+pV%0A+dpK0u31bLNc0uxmqQYAAAAA4Gu+O5XdWptprTUNTOmu6wQAAAAA+IPvgjkAAAAAAC0JwRwAAAAA%0AAIcI5gAAAAAAOEQwBwAAAADAIYI5AAAAAAAOEcwBAAAAAHCIYA4AAAAAgEMEcwAAAAAAHCKYAwAA%0AAADgEMEcAAAAAACHCOYAAAAAADhEMAcAAAAAwCGCOQAAAAAADhHMAQAAAABwiGAOAAAAAIBDBHMA%0AAAAAABwimAMAAAAA4FCs6wKiiTFqJfWILS7urs8+kwoLj34qKpKsbbqaS0rOkiQlJBy2LyUlhW9q%0A21bq2FGK4WuhwyorK9O+fftUUFCg4uJiZWdnq7S0VJJUUlKi4uLiBl9D2abqtaysrNl7LCkpkSQl%0AHO4XsB5xcXFKTExUYmKiEhISQnptzLZVr23btlVqaqpi+IUFAMj7uys3N1eFhYU6ePDgEU2lpaVH%0AvG/Nqby8/Ih7kI7s79/mYoxRfHx8wBQXF1dnWdW0Z88excXF6bXXXqt3m8ZOCQkJatu2rdq0aSNj%0AjOuPpNmUlEi7d0sFBeHJM4WF3jEPHb/h/NEUYmPDl2dKStIkdYgxRsZahSWtEcwbwRgZSd0lnSFp%0AgKRuktIqp26SukjfxqxbJ/34x+7qbJxEJ+8aGyt17SqlpR2auneXBg6UTj9dOuYYJ2U1i4qKCm3d%0AulXr1q3T+vXrtXPnTu3Zs0d79+4NeM3JyXFdKirFxMSoQ4cO6tSpkzp27Fj92rFjR3Xv3l2nnHKK%0ATjnlFKWlpbkuFQDQSPv379fmzZurpz179ig3N1c5OTnasmWL8vPzZa1VTk6OcnNzVVxc7LpkNLOY%0AmBi1a9dOqamp9b4ed9xx6t27t/r06aNjjz1WrVq1cl12vcrLpfXrpY8/ljZulLZvl3bsODTt29fU%0AFbjJH+H1hiQNlFRgjLZL2lFj+kbSJ5LWWKv8UI9IMA+RMRoj6VlJvVzXEg3KyqRt27wpmB//WHr+%0Aeemss5q3rqZUWlqqKVOm6JlnnlF+fsj/jaIFqKio0J49e7Rnz57DbpeWlqarrrpKY8aMaabKAABH%0Aau7cuZoyZYo2b97suhS0cBUVFdq/f7/2798f0vaJiYkaP368Hn74YXXo0KGJqwtdRYU0fbo35eW5%0AriZqtJbUp3KqrcIYLZL0G2u1s6EDEcxDYIz6SVooKc51LX7xn/9IF14offWV1KmT62rCY8aMGZo2%0AbZrrMtCEduzYoRkzZqhz585KT093XQ4AoB7vv/++xo8f77oMRKni4mK98MILKiws1Ny5c12XU+3F%0AF6X773ddha/ESLpUUhtjdEFDp7wTzEMzVSGG8g4dpPbtw3f9QmKi+2uxy8u9a93DcX1JQYG0f7+U%0Am9vw++7d632jN2NG0/fY1A4cOKCHHnqo0fu1b99ebdu2bdJrqat+jo2NjZjrp6y1Ki0tPeLr6UPd%0Apri4WDk5Ocpr5NfKL7zwgu69994m6h4AcLSO5v/RsbGxateunZKTk5WQkBDStcqHuzb6aKaWfLr0%0A0aqoqGjUtfjhum6/5lRUVKQDBw6osLDwiHqYN2+e7r77bg0YMCDMn07jlZVJEyeGtm1MjNSli5SS%0AEr5Mk5Dg3bfKpdLS8GWa/HzvOvwQr2z5aeX09uE2Ipg3oPK68qE1l/XtK40ZI51wgndtdLdu3mvX%0Ars1/E4NIVVgYeC3Ljh3Shg3S3/8u7dp1aLsPP3RXYzh9+umnda5JO/fcc9W/f3/16tVLnTp1qnP9%0Acvv27RUby3+iLcHBgwe1d+/eOvcB2L17t77++mutWbNGn3/+efX2mzdv1oEDB9S2bVuHVQMAgiku%0ALtbq1asDlnXv3l0DBgxQnz591K1bt8NeS5yUlBQxX2QjPEpLS6vvO1B1r4Gar3v27NGWLVu0efNm%0AffzxxwH7fvjhhy0imK9bJ9W+fdEFF3j3durZ89A9n7p1kzp3lqL4O5+wsdYbbNyx49B1+tu3S59/%0ALr38cp3Nh4pgftS6Saq+FVlioveLTV46OklJUp8+3lTTxInScccdml+71vuGL9I/79r/ALjqqqv0%0AcpD/YtEyxcfHKy0t7bA3d+vXr5+++uqr6vlPP/1U5513XnOUBwBohM8++yzgSSTHHXecvvnmG4cV%0AoaWLi4urHkRpyNSpUzV58uTq+dr/BnSldhmjR0tvvummlmhhjJSa6k39+gWuGz5cuuGGgEVDGjoe%0Az/9pWMCHOHBg5IfEw8nM9H7JsrLcvH/37t6pM1WKirzrzCNd7f8pn3baaY4qQVOp/WfaUv4iBgAE%0Aqv3/59NPP91RJYhGtX+fWsq/B2qX4Zd/iqanuzmFPsjnSzAPg4APcUiDH6nHmNB/Cap+Yeqb/PRU%0ADmPqfsYt5P9nR2XNmjUB80MqmzTGNGqaPXt2wHHy8/P15JNPavjw4erSpYvi4uKUmpqqM888U5Mm%0ATdLWrVsDtr/66qtljAn7aP348eOra6z9no1931mzZh32M5g1a1bIdU2aNKnO/jExMUpNTdXQoUP1%0Axz/+sc4zYA8ePKgFCxbo+uuvV//+/ZWSkqLk5GQNGDBAmZmZ9d5Rf0itX9zaf+YAgJahvr+Tpeb7%0Ae7nq78VQp5EjR0qS3n333Trr4uPj1b17d/3iF7/Qv//974B6qrav2j+Yr7/+WsYYnXDCCUf8mS5b%0AtkwxMTEyxigzM7PO+mB1x8XF6dhjj9Vll12mlStXBj1usP1qTpMmTQq5xvr+fZGSkqIhQ4Zo+vTp%0AKioqCtjHWqt//vOfmjBhggYOHKj27dsrMTFRJ510ku68807tqnn9ZaXa/x744osvqp8b71Ltf5aE%0AkmlqZ5JWrbz7aaWnS7Nne6dyh7JfzSmanrh0OKec4p1pXUNXY3TY5+pG8dhv2JxYc2bgwKZ7owcf%0ADL68OUfoJ0yQrrwy8HTy5jZokPTPfx6a37DBXS3hUFFRoezs7IBlAyt/kR4M8of+9NNPKzc3V7fd%0AdptSU1OD7id51yxdfvnl2rFjh3r06KExY8YoLS1NBQUFWrNmjaZPn67HH39cq1atatJrmxYuXKi5%0Ac+cqOTlZBQUFYTvupZdeGrTuwYMHN/pYw4cP17BhwyRJZWVl+u6777Ro0SL95je/0UcffaQ5c+ZU%0Ab7tx40ZddtllatOmjYYPH64LL7xQ+fn5euuttzRlyhT97W9/08qVK+s8/mTQoEEB8xsi/RcXAKLU%0Axo0bA+Zr/t3aXH8vjx07tk4QXrZsmVasWBHwd1aV3r17B8z36tVL11xzjSTvy4CPPvpI8+fP14IF%0AC7Rw4UJddNFFjfhEjk5ubq6uu+46JScnN/g42Jp1FxQU6JNPPtGCBQv06quvav78+Ro7dmzQ/YJ9%0AJpKCLmvIoEGDdPHFF0uSysvLtXPnTr3++uv67W9/qyVLlmjp0qWKqbzzckFBgUaPHq2EhAQNGzZM%0AI0eOVFlZmZYtW6annnpKr7zyilauXBnw59OpUyd1795d2yqfCVxaWqqtW7fqpJNOanSt4VTr175R%0AmabqP4vSUunrr6WFC6Xly6VPPpGeey74Pj17StdeW3d59+6hv284zJ3r3duqucXGSqeeKq1aFbD4%0AJHnPOQ/OWst0mEmy73jfB3nT4sU2JFXbh+K880Lf1g+ee+7Q5ydZm5HRuP3fe+89+9577zVJbUdi%0A3759VlL1lJKSctjte/bsaSXZLVu21LvNF198Ydu0aWNjYmLs448/bktLS+tss2nTJjt27Fi7YsWK%0A6mVXXXWVlWTnzZt3xP3UtHPnTtupUyd71VVX2aFDh9Zbd2Pe98UXXwxbjffff7+V9P/Zu+/4qKr8%0A/+PvkwRCgACCFClSJNa1fMWK/DCQFbHjig0VC4K6smvXr7q6Ita1sovli+IqKu4udtRdxEBoFqq4%0AgkBAxEKT3iHl/P44mWRmMpNMkpncKa/n43Efk7n1nJmbufdzT7MjR46stOz777+3WVlZVpL98ccf%0Ay+evWrXKvvDCC3bnzp0B6+/Zs8f279/fSrI333xzpf0tW7Ys4Hvu2rVrndMfT+Lt/yoayFPiSMZ8%0AkSfvHH744QG/1wsXLqxy/Vhel/1Vdc3ymTx5spVk8/LyKi275557rCSbk5MT0fo+hYWFVpI96KCD%0Awq5TlSuuuMK2atXKjhw50kqyf/7zn2uUbt923bt3D7tdVZ9JpHz3F0OGDKm0bNOmTbZ9+/ZWUsD3%0As3v3bvvII4/YzZs3B6xfUlJihwwZYiXZAQMGVNrfCSecEHCOzZo1q1Zpjtb/VHGxtcYE3l/v21f9%0AduHimZkzrU1Lc/v8/vvQ2516ap2TnfDOOy/wM5fsBbaKuJOq7NUL6OUhnsfUPvlk1yt8cKFl796u%0A6khQBwRavNjNL3twKSl8G3NjXLWVtWula6+VOnRw1Vn8a3Dt2iU9+qh7AtekidS0qUvTW2/VLB+t%0AWgW+37ixZtvHmw0bNgS8bxWcwVoYPny4duzYoXvvvVe33357yN7bu3XrpnfeeSembeeGDh2qBg0a%0A6G9/+1vMjhErXbt2VU5OjqTA7+jAAw/U9ddfr8aNGwesn5mZqbvvvluSVBCiE4bg7zX4ewdqZd06%0AafZs6Z13pFGjpNtvd9WaTjlF6tbNVW/ym066+GKddPHFlebrwAPdj/M550g33CA98ogrRpg6VSos%0AdL1sAikiWa/LN954o7mBwdkAACAASURBVCSpsLBQmzdvjskxgr3zzjt6/fXXNXr0aLVr165W+xhS%0AdoO6fPlybQnuNrye7LfffuV9xfz666/l8xs1aqS77767Uk2JtLQ03X///ZIS455g8+bAaufNm0sN%0AIhoIOrRTTpEOPdTtM1ZNTnfskBo2dMfyt3u3qyJujPT664HLnn/ezX/llYp5odqYFxS4eQ884C6x%0AZ53lqugbI/m3yPz5Z1ebuFs3F2O1aiWde26lUvCwQvy0VBlJUpW9egEfaRR+u8P65z+llSvdSXjY%0AYVLfvjUbfi0vT/ryS2nGDKl/fzdv1y7J19woPz9w/SlTKraLxKZNrl1I06bS737nxjhsW9Zf/ZYt%0ALr0LFkjHHitdc41UWipNmiQNGiQtWiQ99FBkxwl++JHo8c3GoCcLkfToWZXCwkIVFBSocePGuv32%0A26tdPzNGY/i9/PLLmjhxoiZOnKj99tsv6vtfsGCBNmzYoD179qhjx47q06ePOnToELX9r1q1SsuX%0AL1ezZs3KA/TqNCi7ioW64WrRooXS0tJUWloqSdq+fbv27dunhg0bRi3NSAF79rgf60mT3BRc97Aa%0Ajapa+NNP0sKFoZc1b+4uBv36ua56O3Wq0XGBRGGtrXRdrmtgHi/XZesXedXHcG5r167V9ddfr4ED%0AB+qSSy6pUR8w/vzTHW6Y2GXLlmn06NHavn272rZtq969e9epTXywLVu2aN68eUpPT6/UNC2cqu4J%0Agu/1gs+5+hZ8+GgUNPq+tnAB/pYtLkBeu9ZdYnr0qFn78qZNpRNOcHHM9u1uTHVJmjVL8jXZz8+X%0ArriiYpuaxjZffOEKFXv1crHLhg0uDpNcm/x+/Vz8c/rpLvbZsEF6/323/nvvuctlVUJ8zlX+2BCY%0AV6/eSswvuSTwfZs20nPPSQMHRrZ9377Sww+7k9QXmM+YIe3bJ512mjR5srRiRcUQZb5AvW/fyPb/%0A3/+6k/+VVyq3e7/5ZheUP/64dOedFfP37JEGDHCFMwMHRtaehRLzqvk6SDn++OM9Gyd75cqVuuWW%0AW3TVVVfp7LPPjskxnn766YD36enpGjZsmJ555pka39RMmTKlfGic4uJi/fzzz/rwww+VlZWlsWPH%0AqmnTphHt55WyR7D9ff9gftLS0tSyZcuA73vjxo1VDrEGBPj2W+mii6Tvvqv/Y2/dKr37rpsaNpSe%0AeEL64x/rPx1AjG3dujWg088mTZqoUaMqH2lVKx6uy5L03HPPSZJycnIqlfB+//33ITtlk6RNmzbV%0A6njXXnutjDF6/vnna7W9z5gxYyS59vrhrsevv/66XvcrHjXGaODAgRozZkylvFZn/vz55Z9FaWmp%0A1q5dq48++kjbt2/X6NGj1aVLl4j2U9U9QbyVmAcfvq4FjdOnuz6gGjZ0wXMoCxdWrq179NGulPvI%0AIyM7Tt++LhCfPt2VaksufklPdzWC/QsdS0tdSXi3bq59eyQ+/VR68UXpuusC5xcXu8vxjh2uYpn/%0A6LerV7ux34cMcaXrVd2SUmIeRcaosaQs3/uMjIqnNdF03nmuduL//I/7Aletkl57TXrqKenii6WP%0APpLOOKP6/fTs6ap2+J+k+fku3SNGuMA8P98F5r6TNycn8oKRhg2lJ5+sHJRv3Ci98YYbFsA/KJdc%0Aeh5/3BX8jB8fWWBOiXnV1qxxfUZ0rO/eM8qUlpZq8ODBatGihZ599tmo7/+ggw7S6NGj1a9fP3Xs%0A2FFbtmzR9OnTdffdd+uFF17Qjh07NG7cuBrtc+rUqZo6dWrAvIyMDA0bNiziKoXvvfeexo4dqwMP%0APDBsicj+++9PYI7aWbvWPZpfE75PmHqzb590002uTVLwXRWQ4KJ9TZa8uS77B9q+zt9mzZql9PR0%0APfXUU5XWX7lypUaMGBG1448ZM0Yff/yx3n77bbVu3Tri7fzTvXPnTs2ZM0fTpk1TixYt9OKLL1Za%0Av23btvrLX/6iM888U507d9bu3bs1Z84c3XPPPZowYYLWrVungoKCGtUQWLBggRYsWBAwzxijQYMG%0AKTc3N6J9fPnllxo5cqSaN2+ukSNHVlqebCXmvmc6/p2/WeviglC3ObfeKl1wgXTwwS4WWLLExQNv%0Av+2C7a+/ds1iq5OXJ40c6eIX/8C8Rw+3/+HDXcWygw92+9y40ZVsR+qYYyoH5ZIb333FChef+Qfl%0AktS+vYt3br7ZpaWqUnNKzKMr4MPbf//YjIN3yy2B7w85xJUwt28v/eEP0j33RBaYN2rkgvOpU92J%0A2aqVq9Jx/PGurXfbtu4EGjbMVc/YssUF/pHq0iVwjHGfOXOkkpKKthrBiorca6SFQKFKzK31ZgzC%0AaIh2ibmvyld9VFML5YknntDMmTM1adIkNW/ePOr779Onj/r06VP+PisrSxdffLFOOukkHX300Xr9%0A9dd111136Ygjjoh4nyNHjiwfUqW0tFRr1qzRu+++q9tvv13vv/++Zs+eXWU1+ZkzZ+ryyy9X06ZN%0A9e6774bNd7w9IUcCeeKJ0EF5RoZr29SpU8XUsaN77dBBysqqvE0opaWuvfpPP7lGc/6vS5e6unrB%0A7rzTdUJSl4aIQJyJRftyL67L/oF2RkaG2rRpo4EDB+q2227TSSHqC+fl5emzzz4Lua/ly5dH3KRL%0AklasWKHbbrtNl156qS644IJap9unZcuWmjp1asiRWI488kgd6Ve82rRpU5155pk65ZRTdPTRR2v6%0A9On65JNPdJYvaovAkCFDyqvdW2u1fv16ffrpp7rppps0ceJETZ8+XUcffXTY7ZcsWaJzzz1XpaWl%0AevPNN0OWsMfb/UBdS8yDn+kYI40dK119dej1g58NHXecNGGCqz37zjsuoH/mmeqPe/LJ7jLnK3Tc%0AutXFMHfeWVHjNz/fBea+auyR1gSWwpf2f/GFe121KnRs4xts6bvvqg7MKTGPrkqBeX269loXtH/9%0AdWDbiqrk5bkTc+pU9/eCBS6wl9yJOrmsj3nfCR5pGwxJCtenh+8p3Jw5VXeGUM0IGuUaN3b/hL6h%0AJIuKXP49rB1WJ9F+Ot++fXtJKh+Goz4tWbJE999/v4YOHap+/frV67E7d+6s/v3765///KemT59e%0Ao8DcX1pamjp06KA//OEP+uWXX/T444/rkUceKa8CGGzWrFk644wzlJGRoUmTJlUan9RfvD0hR4Io%0ALXWdjPg7/XTXSVufPtH78evSRTrxxNDHX7BA+vBD19jO9zR10yZ30aiuER2QQGJRYu7FdbmqQDvW%0Arr76ajVt2lSjw42TVQX/dG/cuFETJkzQH//4R51zzjmaM2eO2oQqAQqhefPmuuSSS/T4449r+vTp%0ANQrM/Rlj1LZtW11xxRXauXOnbrjhBt1zzz36+OOPQ66/ZMkS9enTR1u3btW//vWvsMeNt/uBupaY%0A+9qT79zpgtYhQ6Trr3dVxmsSCF9/vQvMp0+PbP2GDV177s8+k9avd8cuKXHxy2GHuULM/Hx3uczP%0Adw8MapKe6mKbCROq3r662KamJeb0yl61gI8zlh2/hdKoUUUwHunw0L6T8bPPXHBeWloRfPft656Y%0ALVxYcfL6FUxWK9yDYF/h4S23BA0IEDQF1SSuUjK1M4/20/levXpJkmbPnq3t27fXaV819e2332rf%0Avn166aWXZIwJmGbNmiXJ9XZujNFHH30U9eP7qstFa7z0E8uClNmzZ4dcPm3aNPXv318ZGRn67LPP%0AQpZC+Iu3J+RIEDNnSr/8UvG+SRN353LeefXzRDItzdULHDFCuvLKwGU1HVYDiHOxKDH38rrshfnz%0A52vt2rVq1apVwH3A0KFDJUkjRowobwNelVatWun666/XE088oR9//FHDhw+vUTrq+55g0aJFys3N%0A1ebNm/XOO+9owIABYfcVb/cD0Wpj3qSJ9NvfShMnugD5yitrNka4r9VDTb6yvn1dHDFliotfMjMr%0Aemrv08fFF3v3un61jjgidO3ecKqLbT74oOrYxje+eziUmEeXpyXmS5e64Q2ysyM/9vHHu/s4X9vy%0ArCxXDUSqCNA/+cR1pHDUUdHJ0wknuPu6GTPqvi+f/fd3tSx9Nm6UunaN3v7rU7Sfzufk5Cg3N1cF%0ABQV66qmnwnbm4hPNnsG7du1aPqxJsI8++kjr1q3TxRdfrKZNm+rAAw+MyjH9fVU2xEC3bt2isj/f%0AcDK+ntT9TZ48Weedd56ysrI0efJkHXvssdXuL96ekCNBlHUcVe7cc93djxcGDZL8e1Yue+AGJItY%0AlJh7eV32wlVXXaU9e/ZUmr906VLNnDlT//M//6Njjz22fPix6gwfPlwvvviiJkyYoK+++qo8QK7O%0Al19+Kal+7gkWLlyo3/72t9qxY4fee+89nVFNG9N4ux+Idq/sRx0lDR3qOk575hnp3nsj267sK1NN%0AvjJf/JKf70rMTznFFV76lr35pvTCCy7Yr0lN4Kr4ymFmzHCX5NqixDy6AsaAisGIUFq5MnTTvg0b%0AKtptXHJJ5Q7XwvH1Urh8uat+0atXRW+BXbu6moyjRrmnWzWp6lGVNm2kyy6T5s51HTSEGg53xQqX%0A10i1bBn4vp6G44yJ4LFEozG02OjRo9W0aVM99NBDevbZZwN6mPVZtWqVLrzwwrBPfquzdetWLVmy%0ARGvXri2f16NHD7388sshJ9+wJY899phefvnlkG3FqmOt1fz58yvNLy0t1ciRI8uruQVXo1+zZo2W%0ALFmibdu2RXysPXv2lPckG9zZy7///W+de+65atKkiaZMmRJRUC65dnL+6mscWSQ4X2M1n549K69j%0ATOUpM9P9qF95ZehOPAoLXW87ffu6NukNG7rORs47L3wVpuAb4lWrKsalAZJALK7JUv1cl72wZMkS%0ALV26NGDe6NGjQ94HXFlW4+bcc8/Vyy+/rOuvvz6iY6Snp5c/zLjH1/6yzNy5c0Nu89prr+ntt99W%0Ao0aNKpXMb9iwQUuWLKlRMFxSUqJRo0ZJqnxPMH/+fPXt21e7du3SxIkTqw3Kpfi7Hwg+fDRO+z/9%0AyQXITz4ZuP9vvqloEeXvm28qAvjLL4/8OD16SC1auNLrRYsCg2/f348+6l6jFducd57rLPu551yB%0AZihffFF9bYEQn3MLY8LH35SYVy2ggkOkwbG/q64Kv+z556Vp01x7i1693NOjli2lH390J8HWra6z%0AhL/8pWbHzMtzPbmvX1/5yVFenuuswfd3tIwe7e4B77/fDYPQq5e7/1u92t0vzpnjakRGWuod/FmH%0AeHiZMPzH55TCj9FZE0cccYQmTZqkgQMH6pZbbtEzzzyjvLw8HXDAAdq5c6e+/vprzZo1S2lpabrv%0AvvsqbT9mzJiwbdOuuOIK5eXlacKECRo6dGhAJyl1Vd1xTz31VPXo0UNHHnmkjjrqKHXo0EFbtmzR%0AzJkztXjxYjVp0kTjx4+vNJzKHXfcoTfffFOvv/66Lg/xa+8/XJpvaJRPPvlEv/zyi7p376677767%0AfN3Fixfr/PPP1969e3XOOefovffe03vvvRewv7S0NN1///2VjhP83YZ66g5UEjxWeVWdMPnXm9u6%0AVZo9Wxo3zlV9nzkzcOiL++5zbdcPP9y1E2/Z0lXF+vBDN40aVXlItMaNXRD/00/ufWmp9P33rjEf%0AkARicU2W6n5djkfFxcU67LDDlJ6eXn4NjZWLLrpIDz/8sKZMmaL8/Hzlld2kDhgwQFlZWerRo4c6%0AduyoPXv2aPbs2ZozZ44aNGigMWPGVKqh9+yzz+rhhx8O6PjVn/9waZK0fv165efna9myZWrdurUe%0Ae+yx8mUbNmxQXl6etmzZotNOO00zZ84sHx7P36233howVF683Q8Enfa1immCdejgejQfNcrFKr7g%0A+OmnXVX3//f/3OUkM9P1yv6f/7jq70OHSpdeGvlx0tJcz+gffODe+8cvBx7oAugVK1zhZHAP6rXV%0AoIEbPfT0011v8D17ustr48bu8jhnjrs0rlnj5oWTnu6eowd//uGkXGBujBko6VRJx0g6WlK2pDet%0AtTV4dhO5114Lv+zZZ91ToEsukebNc33vbNvmqq4feaQbP++66yoGuo+U/wkb/OTIF5hnZLiS9Whp%0A1sw9ZBgzxg2L9s47bgzztm3dPeYzz7ix1BE9PXv21NKlS/XSSy/pww8/1MSJE7VlyxY1btxYOTk5%0AuuOOO3Tdddepc4jBHGfMmKEZYdoeHHfcceUXxGir7rh9+/bVbbfdptmzZ2vKlCnauHGj0tPT1blz%0AZ/3hD3/QrbfeGvH4ov6Ch0tr0qSJunfvrmuuuUa33XZbQC/rq1ev1t6yEsIJYXr9SE9PDxmYA7US%0AXGJ+8MHh1w1VRfYPf3BPR599Vnr11Yr5/ftLd93lxuL0N22a+0G+4w7pwgsrj3Vz8MEVgbnkHhwQ%0AmAPVqst1OdUZYzRixAj97ne/07333lt+H3LjjTcqPz9fs2bN0oYNG2StVceOHXXNNdfo5ptvDuix%0APVLBw6U1atRIXbp00c0336y77rpL7fx6BNuyZYu2bNkiyTVxmzx5csh9XnvttZ6OYe+Vu++WXnpJ%0A+utf3fBhbdtKAwa4eOabb1y78D17XFvrM85wQXltqobn5bnAvFkzV2gZvGzFChdTRXOwoKOOcv1y%0APf20K/D8+9/dQ4IDDnCX1REjYtDM2VqbUpOkryVZSdslfVf29xuh17U3+Dfxv/56i3rSr19g9wr/%0A+U/k206dOtVOnTo1ZmmrqdzcXFt2nllJdsqUKV4nCTHy5JNPBnzXt956q9dJipp4+7+KhrjI06ZN%0AgT92DRtaW1xceT3f8lA+/NAtO/PMyI972mlum7ffrrzshhsC0/SXv0S+3xiJi+8qysiTN/70pz8F%0A/E4/+OCDXicJSWjt2rUB51mbNm1qtZ9o/U+df37gz/o779R5l4iQMZW6jUuzYeLUVGxjfoukgyU1%0Ak3SDx2kBAKSyH34IfN+tm6v7VhO+5iERdrQkqWJs8lD1GYOr0n//fc3SAwAAaizlqrJba8vrs5pw%0AfeQDAFAfgtttBvWfUIl/VfZt21xDt1mzpLPPlm6/PbJjrlrlurdt3Dh0m6bgNMS4bSkAAEjBwBwA%0AgIQ1YkTleYcf7nrSyc6ufvu9e90wGnv3ut56YjHcCAAAqLFUrMoOAEBi8m+mtmOH9NVXrredyy6r%0AfiDZkhLpiitcCfvFF0dewg4AAGKOEnMkhIULFyozM7IxILdv3y5JKigoiGGKIufrzROp56effoqb%0A87Cu4u3/KhriIU/ZS5aoR203btJEOuEEN6ZLx46uBPz66934NMFKStzAsRMmuCE/3njDjeESgdVr%0A1miZx997PHxX0UaevLFq1Sqvk4AUVFRUVKv/i2j9T23YcISk1nXaB2KPEnMAABJZixbSIYe4tuDz%0A51deXlzsqrr/4x/SoEFuTMsojd0MAACigyszPFNQIPXpI/35z6GH5vV39NFHKzc30v0WSJJyI90g%0Axlq0aOF1EqIqNzdX06ZN8w0/iCp06tQpbs7Duoq3/6toiIs8NWkSnf1sLqtRVFoaOH/fPldC/sEH%0A0uDBFQOx1kD7Aw5Qe4+/97j4rqKMPHkjPz/f6yTEDa7n9adBgwa1+r+I1v9U1MfbRrmaxDPVocQ8%0Ahq66ytUUfPXVuu/LGEUcmAIAUsj770srV7oh0Hr2rJi/d690/vkuKB8ypFZBOQAgtRHP1B9KzAHU%0AyLhx47Rr1y6vkwEkp+AS72D+j+N37pQWL5b+/W/3/pFHXEdwPtdfL33yiSsq6dBBevDByvvLza18%0Al1RdGgAkBa7nQHwhMAdQIwceeKDXSQCSR/BwZatXV72+/3Bp6elS69bSOedIw4dLp50WuO7Kle51%0Aw4bQQblPcGD+yy9VpxFAUuB6DsSXlKvTZowZYIx51RjzqqT/LZt9sm+eMebJWKchN9dV5SgudgUc%0AOTlSZqbrSPeuu1yTQJ9XX63oOHfaNPe3bwpux/DVV9LAgVK7dlLDhm5/110X+j7Pl4Z9+9z92iGH%0AuDRcdVXgcV99VZo61a2fnS01ayaddZb03XeV97lsmfS//ysdd5y7V8zMlDp3loYNk37+uW6fGeJH%0Abm6uTFBvzvv27dPo0aN15plnqnPnzsrMzFTLli3129/+Vv/2leb5Ofnkk5WZmamdO3cGzO/du7eM%0AMRoyZEjA/MWLF8sYo8GDB0c/Q4CXunQJ7Iht7Vpp27bK6/kPk+abioulNWtcVfXgoFxyDd9Cbec/%0AhWoQt2xZ4PuDD65DBgHEK67nqAvimehLxRLzYyRdGTSvW9kkSask1cvgroMGSTNmSGec4U6QTz5x%0Ao92sX++aAkrSMce4zgRGjHAnhe9EkwILOf7+d2noUHfynHuuO4kLC6WXX5YmTpS+/FIK9WD0gguk%0AOXNcGgYMkNq0CVz+0Ufunu+MM1ytyMWLXTrnzHF/+3cm8e670osvug4QevZ0/0yLFlWkYe5cV5sS%0AyWfTpk266aab1LNnT5122mlq3bq11qxZo4kTJ+rMM8/USy+9pGuvvbZ8/by8PH355ZeaMWOG+vfv%0AL0natWuXvvrqK0mVO+eZMmVK+XZAUsnIkLp1CwyGly+Xjj3WuzQRmAMpi+s5aop4JnpSLjC31j4g%0A6YHabRvVpGjFCvdFt2zp3j/8sHT00dK4cdKjj7onRccc46YRI1zBSrjCjeuuc8unTQs8WaZMcQUp%0AN90kvfde5W1XrZK+/TZ8b43vvy9NmiT5/37efbf02GPSK69Id95ZMf+KK6RbbnH/TP4+/dT9Izz0%0AkPTCCxF8MIr+Zx1PkrH30/3220+rVq1Sx44dA+Zv3bpVp5xyiu68805ddtllysrKkiT17dtXDz/8%0AsPLz88sv5DNmzNC+fft02mmnafLkyVqxYoUOOuggSRUX9r59+9ZjrmouGb9b1IOcnMBgeNky7wJz%0Aa91dkD8CcyQxfrcDcT2Pjng/r6KZPOKZqtXks065quw1tNf/TbT7x3j88YqTWHKj5lx2met3Z+7c%0AyPfzwgtSUZE0alTlJzh9+7onThMnStu3V9525Miqh1C45JLAk1hyVTkkafbswPkdOlQ+iSWpXz/p%0AiCPcP0SkgmpEqVGjyLeNN5lBH0oydrSSmZlZ6SIuSc2bN9c111yjzZs3a86cOeXze/bsqUaNGgU8%0ASc/Pz1dGRoZGlLWh9S0rLS1VQUGBcnJy1KlTpxjnpG6Cq/I1SuQTF/UnOPANVbeuvvzyi7RjR8X7%0A7OzADuWABJcK1+S64HoeHfF2PxB8fx7N0554JrwQn3ORpLChesqVmNfQBv83GzdGd+fHHVd5nu93%0AyjckbSS++MK9TpvmqmQEW79eKilxT6J69AhcdsIJ0UujtdKbb7p2HAsXuuUlJRXLGzas+lj+gj/r%0AVq0i3zbe7B/0S7Ex2idSnFi0aJGeeOIJTZ8+XWvWrNGePXsClv/i16FUo0aN1LNnT02dOlUbN25U%0Aq1atNGXKFB1//PE6+eST1bZtW+Xn52vYsGGaP3++tmzZoosvvri+s1Rjwd9t8HcPhHTYYYHvP/oo%0AsJO3+jRxYuD7ww6raBgIJIFUuSbXBdfzuou3+4Hgw0fztCeeCS/E57zBWgLz2gr4ODdsCLda7bRo%0AUXmerw8g/xOgOr4v/Yknql7PvxDEp127qrepSRpvvVV69lnpgAOk0093T5zKajrp1VddNZNIBX/W%0AiRzftAp6qrAh2idSHPjyyy/Vt29fFRcXKy8vT+eee66aNWumtLQ0ff311/rggw+0d29ABRTl5eVp%0AypQpmjp1qvLy8rRgwQLdc889klwVt8mTJ8taW/6kPRHaowV/t8HfPRDS2We78cV9w5TNn+/uUE4+%0AuX7TsXev9NJLgfPOO69+0wDEWCpck+uC63l0xNv9QPDho3naE8+EF+JzrvKRCIF51WJaYh4tzZu7%0A161bXacLNRGtgpD166W//lX6zW+kzz93tR/9vfVW5PsqKan89Mq/ikyiSYWn8w899JB2796tqVOn%0AKjdo6KVHH31UH3zwQaVtfO3LPvvsM6Wlpam0tLT8Yt23b1+99dZbWrhwofLz82WMUZ8+fWKej7qK%0AtyfkSBAHHOB6vynrFEmS63GmZ093V3Diie7RfseONf+RD6eoyHVx+9NP0pIl0uTJrn7e1q2B611y%0ASXSOB8SJVLgm1wXX8+iIt/uBWJaYR0uyxTNS6BLzqtYnMK9aTEvMayItLfxTp5NOkubNcz0innVW%0A/abL5/vvXWFPv36VT+Kff3bLI7VlS0XBkeT+OWtSbSTepMLT+eXLl6tly5aVLuKSNG3atJDbHH/8%0A8WrWrFl5W7SsrCydXFZC6Lugf/LJJ5o1a5aOOuoozy9qkYi3J+RIIEOGBAbmkrsr+PzzwHnNmlUE%0A6Z06VTzGr05JibRunQvEf/rJDctWXY80ffq4HuOBJJIK1+S64HoeHfF2PxDLEvOaSKV4RqLEPNo2%0AyzXQN5J7glNUJDVoUP8JadXK3UuFMny4NGaM60EwJ6dyP0L79rkxAf/f/4td+rp0ca8zZ7p/uPR0%0A937HDjfsQXFx5PtKpvblUmo8ne/SpYuWLl2qb775RkcddVT5/LFjx2pSmF4y0tPT1bt3b3300Ufa%0Atm2bevXqVd4pT9euXdWlSxeNGjVKu3btSpjeW+PtCTkSyKWXusB87Niq19u2zXV/u2hRbNPTvr3r%0AUhdIMqlwTa4LrufREW/3A/FSYp5K8YxEiXlUWasSY7RZUnlF6k2bvOmgNi9P+sc/pHPOcR0eZGRI%0AvXu76dBDXVf/11zjegvs39+dzEVF0o8/uidPrVu72oqx0q6dq/H4j3+44RD69XMPMiZPdj2qH3OM%0A9PXXke0rmdqXS6nxdP7mm2/WpEmT1KtXL1100UVq3ry55s6dq5kzZ2rgwIF6++23Q26Xl5enjz76%0ASOvXr6/U5iwvL09jy4KURGmPFm9PyJFAjHHtu3v0kP72N+96Zm/RwnV9++ST7sIBJJng3+WNGzfK%0AWitDJ4eSuJ5HzLNs3QAAIABJREFUS7zdD8RLiXkqxTNSzUvMGS6tegEfqVcn8qhRrkBl9mw3JMB9%0A9wXWerz8clf947LLpG++kUaPlt54Q1q+XBo4UHr++dincexY6Z57pN27peeec80Vzz7b1cT0tRuJ%0ABCXmiad///6aOHGiDj/8cP3zn//U2LFjlZmZqalTp+qsKuoj+V+gg5+i+5ZlZGSod+/esUl4FO3d%0AuzdgeJT09HQ1r8mJDxgj3XCDtHixuwt5+WVp8GDp1FNdlfJot+lp29bdGQ0Y4AaV/eILd5F77TWC%0AciStzMxMNW3atPx9SUmJtgb3rZDCuJ5HByXmoaVSPCPVvMTc2GiOMJ+EjNHnksq7xp02zT3VQey8%0A+qp09dUV7y+7zP1TRqqgoECSQraP8sLPP/8cMF5nu3bttGbNGg9TVDcnnXSSFixYUKlX1lS3evVq%0AdfAbeLNNmzZat26dhymKrnj7v4qGhMtTaakLnH3txFevrlSvrrCwUJKUk5NTeftWrSrap4cbqDVO%0AJdx3FQHy5J0uXbpolV/XysuXL9dBBx3kYYq8wfU8dvr27aupU6eWv//000912mmn1Xg/0fqf2rlT%0A8nsepcxMF3hSUSS2LrtMGj8+YNaV1ipsOzGqslcv4MnGr796lYzUkQpV2RO12lxJSYm+//57dezY%0A0eukxJ3gamtePx1HEkpLk9q0cVPwIK5lfim7icuJ88AI8NL+++8fEJj/+uuvKReYcz2PrXi7J2jc%0A2FXF9g1Jv3evazcd3MEZoitETesqS8ypyl69tf5vli3zKhmpY+nSwPfVjU0Y77KysgKqNBcXF2vl%0AypUepqh2HnjgAZ1++un69ddfNXDgQK+TE3eWBp247RL9xAWAJBX8+7wsxW7uuJ7HVnFxsZYvXx4w%0Az+t7AmMq30+n2GnvieCYRkFxZTAC8+oFNPGfP9+rZKSO4M/4mGO8SUc0HROUifkJeCI9+OCDWr58%0AuW6//XaNGDHC6+TEneDvNPg7BwDEh2S4JtcF1/PYWrp0qXbv3l3+vk2bNp4H5lLl++kUO+3r3caN%0Akl/FHEkqlrS4qm2oyl69eQFv5oVbDdGwd6/03/8GzgtTYzOh9OjRI2D8z3nz5iXcU+pS/8HlUcm8%0AoB+HHslw4gJAEgr+fQ7+/U52XM9jK9T9QDw0X+zRQ3r//Yr38+a5IcAQGyEefHxrrfZUtQ0l5tX7%0ARlKJ783KldK777oOExBd27a53heLiirmdeqUHJ0DB98EvPrqq/ryyy/pCTbBWWu1fv16ffrpp5o8%0AeXLAMgJzAIhPwb/PM2fO1IQJE7R48eKAkk4gUqWlpfr55581bdo0PfXUUwHL4uV+IDgZEyZI337r%0AxutGdK1eLb3wQqXZ1T4BpMS8GtZqtzFaJOko37wLLnADznfoIB1wgNS+feDrfvu5ThbCTVlZrg+f%0AZFRSIu3aVfW0aZO0Zo07aYNfgwcJiJPfsjo79thjA96vXbtWJ5/sOvtv1aqVWrVqpf3337/S3/vv%0Av7+aNWumRo0aqVGjRsrMzAx4DZ6XmZmp9PR0L7KYMIqLi7V3717t2bOn/NX/b//X3bt3a8uWLdq4%0AcaM2bNhQ6XXDhg3atm1bpWNkZWWF7hUbAOC5Tp06qVWrVgFDWl100UXlf++3335q0aKFmjdvXuVr%0A06ZN1bBhw1pNacl6IxiHrLUqKirSvn37ajzt2bNHW7du1ZYtWyq9+v+9efNm7du3L+Txg+8BvRKc%0AjE2bpCOPdHFJx46VY5p27VzncFXFNI0aJW/P7kVFVcczO3dK69dXjmVWrw47HF21jQcIzCMzXn6B%0AueQC0B9/dFNtNGpU9YkeT0F8JMG2bwrzm1Rrl14a3f155eCDD1aPHj1CVpfbuHGjNm7cGLXOZxo0%0AaFApgA8XyPvPa9CgQVxUtYqEtbb8ghkuqA63rKQeHg336dOHmy4AiFPGGA0aNEh/+9vfQi7fvHmz%0ANm/eHNM0pKen1zqo95/S09MT5tpdU6WlpbUKpoOnIv+qmPWsbdu26tOnj2fH99e2rdS3b+C44ZKr%0ABVxY6KaaMsbFKpHENPEQxFcXbPtPQaOR1tVOSROrW4nAPDJPS7pA0vHR2uGePW7atClae0w+v/ud%0AdOGFXqciOtLS0vR///d/6t27t3bt2hXTYxUVFamoqEg7duyI6XEQWps2bXTdddd5nQwAQBUeeugh%0ATZw4UT/88IMnxy8pKdHu3bupOp/E0tLS9Ne//lUtWrTwOinlXnhBOvFEacuW6OzP2opAFlW6w1r9%0AVN1KBOYRsFZFxqiXpCGSTpUL0Lt5m6rkY4x06KHS8cdL/fq50nKvn6xFU48ePVRYWKgxY8bo22+/%0A1eLFi1VYWKjiKD+SQ/1q1KiRDjvsMB1++OE67rjjdMghhygrK8vrZAEAqtCsWTMtXrxY48aN09y5%0Ac/X9999rxYoV+umnn+gcDbXSsmVLdevWTQcddJC6d++uwYMH6+CDD/Y6WQEOPlhassQF6LNnuylM%0AtWvUzT5JCyTNkfQPazUrko0IzCNkrfZJeqFskjFqKumAsql9xev71zRv3rzliSf2qbJ6RLIypvqq%0ALNnZFW1Y/NuzHHCAqw6TzNq3b68HHnig/H1RUZE2bdoUsv2y73Xnzp3as2eP1qxZo6KiImVmZlZZ%0AVRtVM8ZUqtYfqoq/r81+8+bNA9r8B/cH0LJly4Bq6wUFBd5lDgAQsaysLF133XUBtZyKiooC2g5P%0AmzZNO3bsUKdOnSq1L969e3etqlbv3bvXw1ynpgYNGtS6uUB1fQ34Xps0aeJ1NiPStq3kuxW1Vtq8%0AuXK/T2vWSOvWVV/dO5lP5fR0qUmT8PHM559/pi1bft0gXfqcpDVl0+qy13XWqsYlbwTmtWStdkgq%0ALJvKGXN+34MOOrblpEnhO96z1lVjj7SNQ3CHaNFUWNagpKqOqtLSIms70rixlJmZXKXcsdagQQO1%0AbdtWbdu2rXZdX8CXm5sbdh1fBye1aXvtRRusSM6/cHyBc6Rt6X2vGRkZSdseDwBQNw0aNFDr1q3V%0AumxIGF+zsKquvTVlrVVJSUlU2k/XttZdXa6/9cUYo8zMzIgD6AULFigjI0OnnnpqwPxE6kOnvhkj%0AtWzppt/8pubbl5S4NuqRxDP+ZUdenX8ZGVUH2/5TgwZV76tHj7s0f/78H6299IGopS9aO0LkfB0l%0AZGVJrVp5m5aCgl8kSbm58fvDjMgZY8ovRM2aNfM6OdWK5GEDAADJxBijjIwMZWRkqHHjxp6kIRmv%0Av+vXr5cktWvXzuOUpI70dKlpUzfVBPFHaHQbDAAAAACAh+ocmBtjSqIw3R+NzAAAAAAAkGiiUZXd%0ASFol6Ydabts7CmkAAAAAACAhRauN+d+ttQ/WZkNjDGNSAAAAAABSFm3MAQAAAADwUDRKzFtLqsvI%0A3HXdHgAAAACAhFXnwNxau9HL7QEAAAAASGRUZQcAAAAAwEPR6vytEmNMmqQOkjpKahBqHWvt9Fgd%0AHwAAAACARBCTwNwYc4ek2yXtX82q6bE4PgAAAAAAiSLqgbkx5gFJ90vaKOk1Sb9IKo72cQAAAAAA%0ASAaxKDEfIul7ST2stVtjsH8AAAAAAJJGLDp/ayXpQ4JyAAAAAACqF4vAfLmk/WKwXwAAAAAAkk4s%0AAvPnJZ1tjGkXg30DAAAAAJBUot7G3Fr7ojHmYEmzjDEPSpovKWS1dmvtj9E+PgAAAAAAiSQWJeaS%0AtFCuOvsrkr6WtDLE9H2Mjg2gno0bN07FxQy+AABAqikuLta4ceO8TgaQ8GIxXNq1kv5Pboi0Akmr%0AxXBpnli0SMrPl7Ztk5o1k/LypCOO8DpVSEZXXnmlRo4cqfvuu0+DBg1SRkYsBnwAUM6YkLNzq9vO%0A2minBECKKi4u1vjx4zVy5EgtX75cgwcP9jpJSFKpEtPE4u75NknrJfW01q6Mwf7rzBjTUdKDkvrL%0A9SK/RtL7kkZYazd7mbZoyM+XHnxQmj698rLevaX773cnNBBNy5cvJ0AHACDJBQfkQKykWkwTi6rs%0AXSS9HcdB+UGS5km6WtJsSc/IVau/SdIXxphWHiavzsaOlfr1C30CS25+v37SK6/Ub7qQOnwB+mGH%0AHUYVdwAAkoSvyvphhx2mK6+8kqAcMZWKMU0sAvNfJDWIwX6j5XlJbST90Vo7wFr7v9bavnIB+iGS%0AHvY0dXWQny8NGyaVlla9XmmpNHSoWx+IFQJ0AAASHwE56luqxjSxCMzHSTrTGJMdg33XiTGmm6R+%0Akn6Q9FzQ4j9L2inpCmNMk3pOWlQ8+GD1J7BPaak0cmRs0wNIBOgAACQiAnJ4JVVjmlgE5o/IVRH/%0AzBiTG2cBet+y10+ttQFft7V2u6RZkhpLOqm+E1ZXixaFr+oRzrRp0sqVjWOTICAIAToAAPGPgBxe%0Aqm1Ms2hRbNJTn4yNcg+txpgS35+Sqtq5tdbWa89QxpgnJN0u6XZr7VMhlo+WdKOk31trX6hmX/PC%0ALDo0Jyen8ZgxY+qc3pp4550OGj06p8bbDR36rc45Z6Wys+Pp+UndbN++XZKSKk9SfOerT58+Nd7m%0Axhtv1Omnny4pPvNUW/H8PdVFMuYrkfOUW4v/OUkqmDo1yimpH4n8XYVDnhJDMuZJqjpfb7/9tp57%0ALrhiafWmevz7kozfVTLmSao6X7WNaYYPL9QFF/xS57RFatiwYSosLJxvre0RrX3GIjCeoaoDci81%0AL3vdGma5b36LekhLVO3aVbuvsrbbAQAAAEA0pXJME/UcWGtzo73PeuQbGLbaBwvhno4YY+ZlZ2cf%0Am5ubG810Veubb2q33X77pSs7O1v1nd5YKigokKSkypOUPPnq3r17+XBqM2fOlJT4efKXLN9TsGTM%0AVzLmqTqJmtdk/K7IU2JIxjxJVeerV69eOuGEE2o8HJrXn1EyflfJmCep6nzVNqY5+uiuys3tWvtE%0A1VAsajHEoo15PPOViDcPs7xZ0HoJo7Zj+B17bMIP244E0b17d7322mv67rvvNHjwYMY4BwAgDmVk%0AZGjw4MH67rvv9Nprr6l79+5eJwkppLYxTTKMZ55qgfnSsteDwyz3NWhYVg9piaojjpB6967ZNqee%0AKnXtuis2CQLKEJADAJB4CNDhhdrGNEccEZv01KeYBebGmHOMMfcZY/7PGPNKiGlsrI5dBV+vFP2M%0AMQF5L+s9/hRJuyV9Wd8Ji4b775fSIvxG09Kk++6LbXqQ2gjIAQBIfAToqG+pGtNEPTA3xnQ2xvxX%0A0vuSRkgaKumqMFO9staukPSppC5yva/7GyGpiaRx1tqd9Zy0qMjLk8aMqf5ETkuTXnopOap8IP4Q%0AkAMAkHwI0FFfUjWmiUWJ+V8lHSHp75Jy5aqHdw0xdYvBsSPxe0nrJf3VGPO+MeZRY8wUSbfIVWG/%0A16N0RcWQIdKnn7oqHaGceqpbfs019ZsuJD8CcgAAkh8BOupDKsY0sbhz7itpkrX22hjsu86stSuM%0AMcdJelBSf0lnSloj90BhhLV2k5fpi4a8PDctWiTl50vbtknNmrl5ydD+AvHntdde06BBgwjGgfpi%0AQw8ekqw9+AKIP74AfdCgQRo/frzXyUESSrWYJhZ30UWS/huD/UaNtfYnSVd7nY5YO+KI5DxpEX8G%0ADx7sdRIAAIAHfAE6ECupEtPEoir7LEm/icF+AQAAAABIOrEIzO+X1NsYc0kM9g0AAAAAQFKJelV2%0Aa+0CY0yepI+NMddJmi9pa+hV7choHx8AAAAAgEQS9cDcGNNc0qOSWko6tWwKxUoiMAcAAAAApLRY%0AdP72jNwwaZ9Jel3SaknFMTgOAAAAAAAJLxaB+dmSPrfW9ovBvgEAAAAASCqx6PwtS9LnMdgvAAAA%0AAABJJxaB+QJJ3WKwXwAAAAAAkk4sAvORks4xxvSKwb4BAAAAAEgqsWhjfoCkjyRNMcaMlzRPoYdL%0Ak7V2XAyODwAAAABAwohFYP6q3FBoRtLgsskGrWPK5hGYAwAAAABSWiwC86tjsE8AAAAAAJJS1ANz%0Aa+1r0d4nAAAAAADJKhadvwEAAAAAgAjVOTA3xiw2xvzeq+0BAAAAAEhk0SgxP1TS/h5uDwAAAABA%0AwopWG/NcY0xttw3usR0AAAAAgJQRtcC8bAIAAAAAADUQjcC8TxT28UMU9gEAAAAAQMKpc2BurZ0W%0AjYQAAAAAAJCKGC4NAAAAAAAPEZgDAAAAAOAhAnMAAAAAADxEYA4AAAAAgIcIzAEAAAAA8BCBOQAA%0AAAAAHiIwBwAAAADAQwTmAAAAAAB4iMAcAAAAAAAPEZgDAAAAAOAhAnMAAAAAADxEYA4AAAAAgIcI%0AzAEAAAAA8BCBOQAAAAAAHiIwBwAAAADAQwTmAAAAAAB4iMAcAAAAAAAPEZgDAAAAAOChlArMjTEN%0AjDE3GWP+boz52hizzxhjjTHXep02AAAAAEBqyvA6AfWsiaRny/5eJ2mtpE7eJQcAAAAAkOpSqsRc%0A0i5JZ0pqb61tJ+kVj9MDAAAAAEhxKVVibq3dJ+nfXqcDAAAAAACfVCsxBwAAAAAgrhhrrddp8Iwx%0A5gFJf5Y01Fr7cg23nRdm0aE5OTmNx4wZU9fk1Yvt27dLkrKzsz1OSfQkY56k5MwXeUocyZgv8pQ4%0AkjFf5CkxJGOepOTMF3lKHMmQr2HDhqmwsHC+tbZHtPZJiTkAAAAAAB5KuDbmxpgfJHWuwSZvWmsv%0Aj3Y6wj0dMcbMy87OPjY3Nzfah4yJgoICSVKipDcSyZgnKTnzRZ4SRzLmizwljmTMF3lKDMmYJyk5%0A80WeEkcy5CsWpf0JF5hLWiFpTw3WXx2rhAAAAAAAUFcJF5hba/O8TgMAAAAAANFCG3MAAAAAADxE%0AYA4AAAAAgIcSrip7XRlj/lfSoWVvjyl7vdoY06vs75k1HToNAAAAAIDaSrnAXFJ/SacGzetZNvkQ%0AmAMAAAAA6kXKBebW2lyv0wAAAAAAgA9tzAEAAAAA8BCBOQAAAAAAHiIwBwAAAADAQwTmAAAAAAB4%0AiMAcAAAAAAAPEZgDAAAAAOAhAnMAAAAAADxEYA4AAAAAgIcIzAEAAAAA8BCBOQAAAAAAHiIwBwAA%0AAADAQwTmAAAAAAB4iMAcAAAAAAAPEZgDAAAAAOAhAnMAAAAAADxEYA4AAAAAgIcIzAEAAAAA8BCB%0AOQAAAAAAHiIwBwAAAADAQwTmAAAAAAB4iMAcAAAAAAAPEZgDAAAAAOAhAnMAAAAAADxEYA4AAAAA%0AgIcIzAEAAAAA8BCBOQAAAAAAHiIwBwAAAADAQwTmAAAAAAB4iMAcAAAAAAAPEZgDAAAAAOAhAnMA%0AAAAAADxEYA4AAAAAgIcIzAEAAAAA8BCBOQAAAAAAHiIwBwAAAADAQwTmAAAAAAB4iMAcAAAAAAAP%0AEZgDAAAAAOChlArMjTE5xpi7jDFTjDE/GWP2GWPWGWM+MMb08Tp9AAAAAIDUk+F1AurZSEkXS1os%0A6RNJmyQdIulcSecaY26y1v7Vw/QBAAAAAFJMqgXm/5H0uLV2gf9MY8ypkiZLesIYM8Fau8aT1AEA%0AAAAAUk5KVWW31r4aHJSXzZ8mqUBSQ0k96ztdAAAAAIDUlVKBeTWKyl6LPU0FAAAAACClEJhLMsZ0%0AlpQnaZek6R4nBwAAAACQQoy11us0eMoYkykpX9Ipku601j4R4Xbzwiw6NCcnp/GYMWOilcSY2r59%0AuyQpOzvb45RETzLmSUrOfJGnxJGM+SJPiSMZ80WeEkMy5klKznyRp8SRDPkaNmyYCgsL51tre0Rr%0AnwlXYm6M+cEYY2swvVHFvtIlvS4XlP9T0pP1lQ8AAAAAAKTE7JV9haQ9NVh/daiZZUH5G5IulPQv%0ASZfbGlQfCPd0xBgzLzs7+9jc3NwaJNE7BQUFkqRESW8kkjFPUnLmizwljmTMF3lKHMmYL/KUGJIx%0AT1Jy5os8JY5kyFcsSvsTLjC31ubVdR/GmAxJ4+WC8vGSBltrS+q6XwAAAAAAairhAvO6MsY0lCsh%0AP0/SOElXW2tLvU0VAAAAACBVJVwb87oo6+jtPbmgfKwIygEAAAAAHku1EvMXJZ0paYOkXyTdb4wJ%0AXqfAWltQz+kCAAAAAKSoVAvMu5a97i/p/irWK4h9UgAAAAAASLHA3Fqb63UaAAAAAADwl1JtzAEA%0AAAAAiDcE5gAAAAAAeIjAHAAAAAAADxGYAwAAAADgIQJzAAAAAAA8RGAOAAAAAICHCMwBAAAAAPAQ%0AgTkAAAAAAB4iMAcAAAAAwEME5gAAAAAAeIjAHAAAAAAADxGYAwAAAADgIQJzAAAAAAA8RGAOAAAA%0AAICHCMwBAAAAAPAQgTkAAAAAAB4iMAcAAAAAwEME5gAAAAAAeIjAHAAAAAAADxGYAwAAAADgIQJz%0AAAAAAAA8RGAOAAAAAICHCMwBAAAAAPAQgTkAAAAAAB4iMAcAAAAAwEME5gAAAAAAeIjAHAAAAAAA%0ADxGYAwAAAADgIQJzAAAAAAA8RGAOAAAAAICHCMwBAAAAAPAQgTkAAAAAAB4iMAcAAAAAwEME5gAA%0AAAAAeIjAHAAAAAAADxGYAwAAAADgIQJzAAAAAAA8RGAOAAAAAICHCMwBAAAAAPBQSgXmxphOxpjn%0AjTFfGWPWGmP2GmNWG2NmGGOuNsY08DqNAAAAAIDUklKBuaSDJF0maauk9yU9JWmipM6SXpH0qTEm%0Aw7vkAQAAAABSTaoFoZ9L2s9aW+o/s6yk/FNJuZJ+J+lf9Z80AAAAAEAqSqkSc2vtvuCgvGx+kVwJ%0AuiTl1G+qAAAAAACpLKUC83CMMemSzix7+42XaQEAAAAApBZjrfU6DfXOGLO/pOGSjKTWkk6T1F3S%0AeEmX2wg+FGPMvDCLDs3JyWk8ZsyYaCU3prZv3y5Jys7O9jgl0ZOMeZKSM1/kKXEkY77IU+JIxnyR%0Ap8SQjHmSkjNf5ClxJEO+hg0bpsLCwvnW2h7R2meqtTH32V/Sn/3eW0lPSronkqAcAAAAAIBoSbjA%0A3Bjzg1wv6pF601p7uf8Ma+0StyuTLqmDpPMlPSiplzHmLGvtpup2Gu7piDFmXnZ29rG5ubk1SKJ3%0ACgoKJEmJkt5IJGOepOTMF3lKHMmYL/KUOJIxX+QpMSRjnqTkzBd5ShzJkK9YlPYnXGAuaYWkPTVY%0Af3W4BdbaEkk/ShpljFkn6S25AH14nVIIAAAAAECEEi4wt9bmxWjX/y57zY3R/gEAAAAAqIRe2St0%0AKHst9jQVAAAAAICUklKBuTHm2LJ25cHzm0oaVfb24/pNFQAAAAAglSVcVfY6ul/SKcaYz+Xalu+S%0A1EnSGZJaSPpc0qPeJQ8AAAAAkGpSLTB/SdJOScfLtSVvLGmzpHmS/iXpFWstVdkBAAAAAPUmpQJz%0Aa+3Hoqo6AAAAACCOpFQbcwAAAAAA4g2BOQAAAAAAHiIwBwAAAADAQwTmAAAAAAB4iMAcAAAAAAAP%0AEZgDAAAAAOAhAnMAAAAAADxEYA4AAAAAgIcIzAEAAAAA8BCBOQAAAAAAHiIwBwAAAADAQwTmAAAA%0AAAB4iMAcAAAAAAAPEZgDAAAAAOAhAnMAAAAAADxEYA4AAAAAgIcIzAEAAAAA8BCBOQAAAAAAHiIw%0ABwAAAADAQwTmAAAAAAB4iMAcAAAAAAAPEZgDAAAAAOAhAnMAAAAAADxEYA4AAAAAgIcIzAEAAAAA%0A8BCBOQAAAAAAHiIwBwAAAADAQwTmAAAAAAB4iMAcAAAAAAAPEZgDAAAAAOAhAnMAAAAAADxEYA4A%0AAAAAgIcIzAEAAAAA8BCBOQAAAAAAHiIwBwAAAADAQwTmAAAAAAB4iMAcAAAAAAAPEZgDAAAAAOCh%0AlA/MjTFjjTG2bOrudXoAAAAAAKklpQNzY8w5kq6RtMPrtAAAAAAAUlPKBubGmNaSXpL0T0nzPE4O%0AAAAAACBFpWxgLmlM2euNnqYCAAAAAJDSMrxOgBeMMVdJGiDpfGvtRmOMxykCAAAAAKQqY631Og31%0AyhjTWdI3kj601l5RNq9A0qmScqy1yyPcT7jq74fm5OQ0HjNmTJjF8WX79u2SpOzsbI9TEj3JmCcp%0AOfNFnhJHMuaLPCWOZMwXeUoMyZgnKTnzRZ4SRzLka9iwYSosLJxvre0RrX2mVFV2Y0yapNfkOnv7%0Ao8fJAQAAAAAg8aqyG2N+kNS5Bpu8aa29vOzvW+RKxs+y1m6uSzrCPR0xxszLzs4+Njc3ty67rzcF%0ABQWSpERJbySSMU9ScuaLPCWOZMwXeUocyZgv8pQYkjFPUnLmizwljmTIVyxK+xMuMJe0QtKeGqy/%0AWpKMMTmSHpb0d2vtJ7FIGAAAAAAANZVwgbm1Nq+Wmx4hKVPS1caYq8OsU1jWEdz51tr3a3kcAAAA%0AAAAilnCBeR38IGlsmGVnSWonaYKkbWXrAgAAAAAQcykTmFtrv5Z0bahlZb2yt5N0T6S9sgMAAAAA%0AEA0p1Ss7AAAAAADxhsAcAAAAAAAPpUxV9qpYa3O9TgMAAAAAIDVRYg4AAAAAgIcIzAEAAAAA8BCB%0AOQAAAAAAHiIwBwAAAADAQwTmAAAAAAB4iMAcAAAAAAAPMVwaAABJoLi4WG+//bYkqVevXsrI4BIP%0AAECi4KoNAEASGD9+vJ577jlJ0gknnKDBgwd7nCIAABApqrIDAJDgiouLNXLkyPL3I0eOVHFxsYcp%0AAgAANUFgDgBAghs/fryWL19e/n758uUaP368hykCAAA1QWAOAEACCy4t96HUHACAxEFgDgBAAgsu%0ALfeh1BwAgMRBYA4AQIIKV1ruQ6k5AACJgcAcAIAEFa603IdScwAAEgOBOQAACai60nIfSs0BAIh/%0ABOYAACSg6krLfSg1BwAg/hGYAwCQYCItLfeh1BwAgPhGYA4AQIKJtLTch1JzAADiG4E5AAAJpKal%0A5T6UmgMAEL8IzAEASCA1LS33odQcAID4leF1AgAAQOQGDx6swYMHh1xWUFAgScrNza2/BAEAgDqj%0AxBwAAADSts2SAAAgAElEQVQAAA8RmAMAAAAA4CGqsgMAEpK1Vjt37tS2bdu0e/duFRUVad++fQGv%0AVc1btGiRioqKNHfu3BpvG8lyL+zbt0+S1LBhQ0+On56ergYNGqhhw4YBr3Wd98MPPygjI0MrV66s%0A0X4yMzOVnZ2t7OxsZWRwywMAiF9cpQAAnisuLtbPP/+sVatWadWqVfrxxx+1efNmbdu2rXzaunVr%0AwPvt27ertLTU66QjQTRu3FjNmjWrcmrfvr26dOmizp07q3PnzsrOzvY62QCAFEFgDgDwzLp163TH%0AHXfoH//4h2elzEgNu3bt0q5du7R27dqItzn66KP12GOPqX///jFMGQAAtDEHAHikqKhIF154oV5/%0A/XWCcsSlhQsXasCAAZo3b57XSQEAJDlKzAEAnvjggw80Y8aMOu3DVz05KyurUjvjUG2Qa9PWubbL%0AjTFR+qQSg7VWJSUlUW2nX5tt/P/es2ePtm/frm3btslaW6t87d27V/fee6/+85//RPkTAwCgAoE5%0AAMATb731VqV5J5xwQnkb3zZt2oRsB9y8eXM1a9aMDr0QMf+OAsNNmzZt0k8//aRVq1Zp0aJFAVXe%0AP/vsM/36669q3bq1h7kAACQz7mgAAPVu27Zt+vjjjwPmffHFFzrppJM8ShGSmTFGTZs2VdOmTdW+%0AffuItvnNb36jRYsWSZJKSko0YcIE/f73v49lMgEAKYw25gCAejd//nzt3bu3/H3Xrl114oknepgi%0AINCgQYMC3n/++ecepQQAkAoIzAEA9W7ZsmUB70866aTyNtnGmBpNr776asC+duzYoaefflp9+vRR%0AmzZt1KBBA7Vo0UInnnii/vSnP+mHH34IWP/yyy+XMUZvvPFG2PQuWLBAxhh179692rbKkyZNkjFG%0AvXr10qpVq8q3C+XTTz8tz8fcuXMrLbfWqnXr1kpLS9PGjRurPG6wUaNGle97/vz5YdebO3dulZ/v%0A8OHDK20zfPhwGWM0evToatOxbt06PfbYY7r44ot1yCGHKC0tTcaY/8/encfVlP9/AH+dNu2hSVki%0AS34a+5o1SmMZxBjGFrLFd2asY8bY12HMGMyYsSYMhiZmZF8rEhIpZMsWQ5YsSaHt8/vjuFe3e8uN%0AdFtez8fjPG73fM75nM/nuOW+z2dDZGRkruoDAAsWLFArn56eHiwtLeHs7IxFixYp13JXSE9Px44d%0AOzB8+HDUrl0bVlZWMDU1Rc2aNfH999/jyZMnGq+VtfdG1s8sERFRXmJXdiIiyncxMTEq76tXr678%0Aefr06WrHL168GAkJCRg9ejRKliypklavXj3lz8eOHUOPHj0QFxcHe3t7dOrUCWXLlkVSUhIiIiLw%0A448/4ueff0Z4eDjq1KmjdXnr16+Phg0b4vTp0wgKCoKbm1u2x/r4+AAAhg0bhkqVKqFq1aq4du0a%0AYmNjUalSJZVjAwMDIUkShBA4dOgQGjVqpJIeFRWF+Ph41K9fH9bW1lqXFwBWrVqlzHvlypVYvnx5%0Ajsc3a9YM7dq1U9vfpEmTXF03q3PnzmHixIkAAAcHB5QuXTrXDxmyylzW9PR03LlzBwEBARg3bhyC%0Ag4MREBCgPDYuLg4eHh4wMTGBq6srOnTogFevXmH//v2YP38+/Pz8EBoaqtbFPfNnEpADcyFEsZvU%0Aj4iI8gcDcyIiyndZWx8dHR2VP8+YMUPt+LVr1yIhIQFjxoyBg4ODxjyjo6PRvn17JCcn4+eff8aY%0AMWPUJoe7fv06vv32Wzx79izXZfb29sbw4cPh4+OTbWD+8OFDbN++HSVLlsQXX3wBAHBzc8O1a9cQ%0AGBiIQYMGqRwfGBiIOnXqIDk5GYGBgZgwYYJaOgC0bds2V2UNDQ1FdHQ0evXqhbCwMPz111/45Zdf%0AYGZmlu05zZs313jv31etWrUQHByMevXqwcrKCp07d1abXyC3NJU1Li4ONWvWxPbt23H+/HnUqlUL%0AAGBiYoKFCxdi6NChsLCwUB6flpaGvn37wt/fH5MnT8aaNWtU8itXrhxMTU2RnJwMAEhISEB8fDwn%0AgCMiog+CXdmJiCjfZQ3Ms7ZOvouvv/4az58/x+TJkzF+/HiNM7ZXqVIFW7duRePGjXOdf9++fWFu%0Abo5//vkHjx8/1njMunXrkJKSAk9PT5iYmAB4E1QrgmyFhIQEREREwNXVFa6urjh69KhaN+x3DcxX%0ArVoFABg8eDAGDBiAxMREbN68OVd55BU7Ozu0bt0aVlZWH/Q6ZcuWRe3atQHID0gUrK2tMXbsWJWg%0AHAAMDAwwZcoUAEBwcLBafnp6eioPjAB2Zyciog+HgTkREeW7rOO8sxuDra2YmBgEBwfD1NQU48eP%0Af+vxJUqUyPU1zM3N0bt3b7x69Qrr16/XeMzq1asByN3YFdzc3CBJklpgHhwcjPT0dLi5ucHV1RXJ%0Ayck4ceKEMj0tLQ1HjhyBoaEhWrVqpXU5ExIS4O/vjwoVKsDd3R1eXl6QJAkrV67M8bybN29i6dKl%0AmDt3Lnx8fHDx4kWtr1kQ3L9/H+fOnYOxsbGytfxtDA0NASDbZfeyBubXr19/v0ISERFlg13ZiYgo%0A36Wlpam8Nzc3f6/8jh49CgBo3LgxLC0t3yuvnHh7e8PHxwerVq3C6NGjVdJCQkJw6dIlODs7q4xf%0At7GxQa1atXDu3DlcunQJNWrUACC3huvr68PFxQUvX75U7nNxcQEAhIeHIzExEa1atcqxC3pW69ev%0AR3JyMsaMGQM9PT1UrlwZrVq1wpEjRxAVFYW6detqPG/r1q3YunWryr7OnTvD19e3wHXfPnbsmLIr%0Ae3p6Ou7evYsdO3YgIyMDq1at0rq8vr6+AIAOHTpoTM/6ucz6uSUiIsorbDEnIqJCLy4uDgBQoUKF%0AD3qdxo0bo169eoiOjlZp3QbeTPrm7e2tdp5iTHrmVvPAwEA0aNAAVlZWsLW1hZOTk1o68O7d2L28%0AvJT7FD8r0jIrVaoU5syZg6ioKDx79gzx8fE4cOAAnJ2dsXPnTnTo0KHABaTHjx/HzJkzMXPmTMyZ%0AMwe+vr549OgRPv/8c7Ro0UKrPA4ePIjFixejTJkyyi7tREREulKsAnNJkhwkSRI5bLoZgEdERO9F%0AsYRZfsyYreimnjnIVXQft7S0RK9evdTOyTrO/MGDB4iOjoarq6vyGFdXV4SFhSknG1Mc6+7urnXZ%0AwsLCcPbsWbRo0UKlG3bPnj1hZmaGDRs2KPNXqFq1KiZPnow6derAwsIC1tbWcHd3R2BgIJycnBAR%0AEQE/Pz+ty5AfvvnmGwghIIRARkYG7t69i+XLl8PPzw9NmjRRm/U/q4iICPTo0QOGhob4+++/YWtr%0Am08lJyIi0qxYBeaZRAGYqWHbostCERHRu1EsdfXff/998Gt5enrC1NQUfn5+SExMBABs3LgRL168%0AQN++fTV2O2/dujX09fURFBQEIQQCAwMhhFCZ3b1NmzZISUlBSEgIXr58iWPHjsHc3DxXy5UpxpFn%0Abi0H5C7ZPXr0QEJCAv7++2+t8jI1NcWAAQMAAEeOHNG6DPlNkiSULVsWw4YNw5QpUxAfH5/j7PJn%0AzpzBJ598gtTUVOzYsQOtW7fOv8ISERFlo7gG5pFCiBkaNgbmRESFUMuWLQEAJ0+eVAbLH4qiVTwp%0AKQmbNm0CkHM3dsU5jRo1wuPHjxEZGYnAwEAYGhoqyw3Igblikrhjx47h5cuXcHFxUU5Q9jbPnj1T%0AtmwPGzYMkiSpbOvWrQOAt04Cl5lirHZSUpLW5+iSs7MzAPlzoEl4eDjatm2LV69eYdeuXbkeJkBE%0ARPShcPI3IiIq9BwdHdGmTRsEBwfjl19+eet63CkpKTAyMnrn63l7e2PNmjXw8fFBw4YNcebMGTRq%0A1Aj169fP9py2bdsiLCwMgYGBCAwMRJMmTVRa121sbFCzZk1l0K44R1t//fUXkpKSUKdOnWyXg9uz%0AZw+OHz+O6Oho1KxZ8615KsbRV6lSRety6NKTJ08AABkZGWppx48fR4cOHZCRkYE9e/bkaqZ7IiKi%0AD624tpiXkyRpuCRJk16/1nn7KUREVJD9/vvvMDc3x5w5c7B48WKkp6erHRMbG4uePXtm26KqraZN%0Am6J27doIDw/H2LFjAagukaaJotv6unXrcO3aNZXx5Qqurq6IiIjAv//+C0BzYJ6eno5Lly7h6tWr%0AKvsVY94XLVoEHx8fjduoUaMAqLaanz59WmN5//nnH/j6+kJfXx99+vTJsW557f79+7h06RKePn2q%0A9Tmpqan4/fffAci9DzILCQlBu3btAAD79+9nUE5ERAVOcW0x/+T1piRJUjCAgUKIWzopERFRMaap%0AhTO3atasiX379qFHjx4YO3YsFi1ahLZt26Js2bJISkpCZGQkQkNDoaenh6lTp6qdv3LlShw8eFBj%0A3v3791cLkocNG4ZRo0YhJCQE5ubm6Nu3b47la9GiBYyNjXHu3DkAUBlfruDq6oolS5bgwoUL+Oij%0Aj1SWXVN48uQJnJycYG1tjfj4eADAqVOnEBERgSpVqmgM+BW8vLwwZcoUrF+/HvPnz4exsTEGDhyI%0ApKQkNGnSBBUqVEBqaioiIiKU9+q3336Dk5OTxvw2bNiAU6dOaUz7/PPP0aVLFwDAiBEjlEvCRUVF%0AAQCmTZuG0qVLA1C/v7Nnz8Yff/yBJUuW4Ouvv1bLO/NyaUII3L9/H/v27cPNmzdRoUIFzJw5U3ls%0AbGwsOnbsiKSkJHTp0gX79u3Dvn371PKcNGmSWi+KvPhcEhERaaO4BebJAGYD2Abg+ut9dQDMAOAK%0A4JAkSfWEEG8dTCdJkuYmBqBGYmIigoOD37+0+UAxFrOwlFcbRbFOQNGsF+tUeOR1vczNzVVaQ+/e%0AvYvKlSu/d77NmzfH5cuXsWrVKmzfvh07duzA06dPYWpqCkdHR3z77bcYPnw4KlWqpHZuSEgIQkJC%0ANObbqFEjtcC8f//+mDBhAl68eIE+ffq8dS12Y2NjNG/eHIGBgShRogSaNWumdkzr1q0hSZJyYjht%0AZ5lXtJYPGTIkx3NsbW3RpUsX/Pvvv/D390f//v0xbNgw7N69G8ePH0d8fDwyMjJQtmxZeHp6YvTo%0A0WjUqFG2+YWFhSEsLExjWrVq1ZSB+YYNG9TGqe/YsUP5s6b7m5Pjx4/j+PHjyvcmJiaoUqUKvvvu%0AO3z33XewtrZWpj18+FB57R07dqhcN7Px48erBeZ37txRe59XvwNF8W8F61R4FMV6sU6FR1Go14eY%0Az0ZSLDFTWEiSdBOA+jeq7G0UQni+JU8DAEcBOAMYI4T4VYtyZBuYOzo6muZmch1dUnyoLCwsdFyS%0AvFMU6wQUzXqxToVHXtdr5MiROH/+vPL93r170b59+zzJmyivVKxYEbdv31a+X7t2rcaHOu+iKP6t%0AYJ0Kj6JYL9ap8CgK9fL29kZMTEyEEKJhXuVZGFvMrwF4mYvj777tACFEmiRJPpADcxcAbw3Ms/tH%0AkCTptIWFRYOs49sKKsWTqsJSXm0UxToBRbNerFPhkdf1atSokUpgfuXKFQbmVKAkJyerBOV6enro%0A3bs3SpQokSf5F8W/FaxT4VEU68U6FR5FoV4f4qFCoQvMhRAfam2Th69f1RegJSKiPFW9enWV9zEx%0AMToqCZFmWSfXc3BwyLOgnIiIKKviOiu7Jk1fv17P8SgiInpvjo6OKu8vXryoo5IQaZb1M5n1M0tE%0ARJSXilVgLklSA0mS1OosSZIbgLGv327I31IRERU/H3/8scr7I0eO5GppLKIPLeskcdnNTE9ERJQX%0ACl1X9ve0EICjJEnHAPz3el8dAIo1a6YKIY7ppGRERMWIk5MTqlWrpuwunJKSgv/9738YPHgwHBwc%0AULFiRXYbpnyVkZGB+/fvIzY2FtHR0di4caNKerdu3XRUMiIiKg6KW2C+HsBnABoD6AjAEMB9AH8D%0A+F0IoXmdHCIiylOSJKFPnz6YPXu2ct/mzZuxefNm5XsrKytYWlqqbZr2m5qawtDQEIaGhjAyMtL4%0A+rZ9+vr6urgVlA0hBFJTU5GamoqUlBSNr2/b9/LlSyQmJuLZs2dv3Z4+fYrU1FSNZSlXrhxatWqV%0Az3eAiIiKk2IVmAshVgNYretyEBGRvA74/PnzkZKSojE9ISEBCQkJ+VYePT09rQJ4bQN+Pb1iNVoM%0AQgikpaW9UwCtaV9aWpquq6Q0ePDgYvfvSURE+atYBeZERFRwODo64o8//sCwYcN0XRQAclfmV69e%0A4dWrV7ouChUgrVq1wtSpU3VdDCIiKuIYmBMRkc4MHToULVq0wF9//YUbN24gNjYWsbGxuHPnDjIy%0AMnRdPCpmSpYsCQcHB1SqVAmVKlVCq1at8Nlnn3GYAxERfXAMzImISKecnJxUxpoDQFpamtrY4ISE%0ABI1jgxMSEvDy5ctcj0VOTk5GWloaMjIykJKSAiGEju4AZcfAwABGRkaQJAmGhoYwNTXN1fACIyMj%0AjfMUZLeZmJjouspERFRMMTAnIqICx8DAAKVKlUKpUqU+2DWCg4MBAG3atAEApKenv/PYaE1pugj0%0Ar1y5AgCoXr16vl8bkP/dcjseP7s0AwMDSJIEQP3fioiIqKhhYE5ERARAX18fJiYmhbrVlAEsERFR%0A4cQpRomIiIiIiIh0iIE5ERERERERkQ4xMCciIiIiIiLSIQbmRERERERERDrEwJyIiIiIiIhIhxiY%0AExEREREREekQA3MiIiIiIiIiHWJgTkRERERERKRDDMyJiIiIiIiIdIiBOREREREREZEOMTAnIiIi%0AIiIi0iEG5kREREREREQ6xMCciIiIiIiISIcYmBMRERERERHpEANzIiIiIiIiIh1iYE5ERERERESk%0AQwzMiYiIiIiIiHSIgTkRERERERGRDjEwJyIiIiIiItIhBuZEREREREREOsTAnIiIiIiIiEiHGJgT%0AERERERER6RADcyIiIiIiIiIdYmBOREREREREpEMMzImIiIiIiIh0iIE5ERERERERkQ4xMCciIiIi%0AIiLSIQbmRERERERERDrEwJyIiIiIiIhIhxiYExEREREREekQA3MiIiIiIiIiHWJgTkRERERERKRD%0ADMyJiIiIiIiIdIiBOREREREREZEOFcvAXJIkfUmShkqSdESSpCeSJL2QJOm6JEl+kiRV13X5iIiI%0AiIiIqPgw0HUB8pskSeYAAgC4AYgEsA7ASwDlAbQCUB3AFZ0VkIiIiIiIiIqVYheYA1gBOSgfIYRY%0AkTVRkiTD/C8SERERERERFVfFqiu7JEn1AfQF4KcpKAcAIURq/paKiIiIiIiIirPi1mLe7/XrJkmS%0ArAB0AWAP4BGAQCHEVZ2VjIiIiIiIiIolSQih6zLkG0mSDgNwATAawDQA1pmSBYBlAEYJIdK1yOt0%0ANkk1HB0dTVeuXPm+xc0XiYmJAAALCwsdlyTvFMU6AUWzXqxT4VEU68U6FR5FsV6sU+FQFOsEFM16%0AsU6FR1Gol7e3N2JiYiKEEA3zKs9i1ZUdQJnXrwsBBANwAmABwB3ANQBfApiqk5IRERERERFRsVTo%0AurJLknQTQKVcnLJRCOH5+mf916+XAfTK1DJ+SJKkHgAiAIyTJGmuECIlp0yzezoiSdJpCwuLBm3a%0AtMlFEXUnODgYAFBYyquNolgnoGjWi3UqPIpivVinwqMo1ot1KhyKYp2Aolkv1qnwKAr1+hCt/YUu%0AMIfcsv0yF8ffzfTzk9ev27N2VxdCREmSdANAVcgt6VHvVUoiIiIiIiIiLRS6wFwI0fY9Tr8MoAmA%0Ap9mkKwJ3k/e4BhEREREREZHWitsY84OvX2tlTZAkqQQAx9dvb+ZXgYiIiIiIiKh4K26B+VbIXdt7%0ASZLUJEvaVABWAIKEEPfyvWRERERERERULBW6ruzvQwiRJEmSF4CdAEIkSfoHwB0AzgBaAngAYLju%0ASkhERERERETFTXFrMYcQ4gDkceY7IC+TNgryLO/LAdQXQsTosHhERERERERUzBSrFnMFIUQUgB66%0ALgcRERERERFRsWsxJyIiIiIiIipIGJgTERERERER6RADcyIiIiIiIiIdYmBOREREREREpEMMzImI%0AiIiIiIh0iIE5ERERERERkQ4xMCciIiIiIiLSIQbmRERERERERDrEwJyIiIiIiIhIhxiYExERERER%0AEekQA3MiIiIiIiIiHWJgTkRERERERKRDDMyJiIiIiIiIdIiBOREREREREZEOMTAnIiIiIiIi0iEG%0A5kREREREREQ6xMCciIiIiIiISIcYmBMRERERERHpEANzIiIiIiIiIh1iYE5ERERERESkQwzMiYiI%0AiIiIiHSIgTkRERERERGRDjEwJyIiIiIiItIhBuZEREREREREOsTAnIiIiIiIiEiHGJgTERERERER%0A6RADcyIiIiIiIiIdYmBOREREREREpEMMzImIiIiIiIh0iIE5ERERERERkQ4xMCciIiIiIiLSIQbm%0ARERERERERDrEwJyIiIiIiIhIhxiYExEREREREekQA3MiIiIiIiIiHWJgTkRERERERKRDDMyJiIiI%0AiIiIdIiBOREREREREZEOGei6APlJkqS1AAa+5bBAIUTbfCgOEVGRlpYGJCcDSUm5e01OBoT48OW7%0Ae9cRAODnp7rfyAgwMwNMTVVfNe3L/FqiBCBJH77cREREVPQUq8AcwDYAN7NJ6w+gCoA9+VYaIqJC%0AJCMDuHQJiI0F7twB7t6VX+/cAeLigGfPVIPslBRdl/htyudpbnp66gF7mTJA+fJAuXKqrzVrAhYW%0AeXp5IiIiKsSKVWAuhNgGOThXIUlSSQDfAUgBsDafi0VEVGAJAWzaBCxaVAcXL1oiKUnXJSq4MjKA%0A58/l7W309OTgvG1bYMoUwNr6w5ePiIiICq5iFZjnoD8AEwCbhRDxui4MEVFBMW8eMHkyAJTWdVGK%0AlIwM4Nw5edu+XX41NdV1qYiIiEhXGJjLhr1+XanTUhARFSA3bwKzZr37+ZL09nHZml5NTAB9/Tyr%0ARq4IAbx69fax8Jr2paa+2zWvX5cfgMyenbd1ISIiosJDEvkxw04BJklSMwDHAFwRQvxfLs47nU1S%0ADUdHR9OVKwtHjJ+YmAgAsChCgx2LYp2Aolkv1qlg27XLDgsW1FDZV6oUUKeOPE5asSnGTZcurRpk%0AGxsXr8nQUlPfTF6XlAQkJgL37r0Zh68Yk3/1KnD5suq5jo6JWLkyu/9WtFeUPn+ZFcV6sU6FQ1Gs%0AE1A068U6FR5FoV7e3t6IiYmJEEI0zKs82WIOeL9+XaXTUhARFTBXrqj+hzlsGLBiRfEKtnPD0BCw%0AspK3tzl/Hqhd+837GzfMkJIiwcioeD8sJyIiKq4KXWAuSdJNAJVyccpGIYRnNnlZAfgC7zDpW3ZP%0ARyRJOm1hYdGgTZs2uclOZ4KDgwEAhaW82iiKdQKKZr1Yp4JtwgTV9x4eDMrzSq1aQMWKwK1b8vu0%0AND2ULt0ajRq9X75F6fOXWVGsF+tUOBTFOgFFs16sU+FRFOr1IVr79fI8xw/vGoDLudju5pCXJwBT%0AAP9w0jciojdSU4GoKNV9DfOss1bBMmOG/MDh9feEfJP1fkZE5O/1iYiIqOAodC3mQoi2eZidYtK3%0AFXmYJxFRoXftmjwJmkLZsvKWE0VrujZTlxw4AOzdC0RGAmfOAE+eAC1aAEePvnuZC5uGDYF//33z%0A/uxZ3ZWFiIiIdKvQBeZ5RZIkZwB1IU/6Fqzj4hARFSgPHqi+r1w5b/P/4w8gIECeIK5aNTkw15Wv%0AvwZ695a7luenrPf04cP8vT4REREVHIWxK3teUUz6VjimTyciykfxWQb3fPRR3uY/YYI8Adrz58CO%0AHXmbd2599BFQo0b+ryOe9Z5mvedERERUfBTLwFySJEsAvSBP+rZOx8UhIipwHj1SfW9tnbf5N2sG%0A1Kz5/uuVN2sGlCghL0+WmYuL3LV+yBDV/RcuyPsHDHizL7sx5pIEtGkjL3k2dKi8JJy+PrB27Ztj%0AkpPlNcjr1ZOXiTM3l8u0adPby571nma950RERFR8FNeu7P0AmAHYzEnfiIjUfegW87zSti1w4gQQ%0AEgJ06CDvS04GwsLknw8dUj0+MPDNedp4/Bho2lQOuLt3B/T0AFtbOe3pU8DNTR4j36ABMHgwkJEB%0A7NsH9O0LREcDc+ZknzdbzImIiEihWAbmQohlAJbpuhxERAXVh24xzytubsAPP8gBuCIwDwkBUlKA%0ATz6RJ5m7dg2oWlVOUwTqbm7a5X/uHNC/P+DrCxhk+R9zzBg5KJ8/H/juuzf7X74EunUD5s4FevSQ%0AW9M10dRiLgSXpCMiIiqOimVXdiIiyllhaTFv3lyeQC5zy/ihQ3IQPXPmm/eA3JodHAw4OgL29trl%0Ab2QELFigHpQ/egRs2AA0aqQalANyeebPl4Psv/7KPm8zM7kbvsLLl3JrPxERERU/xbLFnIiIclZY%0AWsyNjeXgPChILrO1tdxdvXFjeay3ra0cmHt7y+uEP30K9Oqlff4ODkCZMur7w8OB9HS5dXvGDPX0%0A1FT59eLF7POWJLm8d+++2ffokRywExERUfHCwJyIiNQUlhZzQB4vHhgoB+dt28rdyydNktPc3OTu%0A7EK8aTnXdnw5ANjZad6veHARHi5v2Xn+POf8P/pINTCPj8//ZduIiIhI99iVnYiI1GQNzAtqiznw%0AZrz4wYNycJ6R8Sb4dnOT6xIVJQfmkgS4umqfd3bjva2s5NexY+WgP7stKCjn/LPeV04AR0REVDyx%0AxZyIiNQ8fqz6viAH5o0bA5aWb8aWm5jI3diBNwH67t1AaChQp07etP43aSLP0B4S8n75cMk0IiIi%0AAthiTkREGijGSCsYG+umHNrQ15fXLb96FfD3B1q2fDOpWuXK8jjxX3+VJ1bTdjb2tylTBujXDzh1%0ACpg9G0hLUz/m2jXgxo2c8zExUX2f9b4TERFR8cAWcyIiylNeXtmnLV0KmJoCR48CPj7yPsU47JgY%0A1d5PmuMAACAASURBVHPXrtX+mm3bAjt3Ag8eqI8hb9sWWL36zc955fff5TJPmwasXy8/ELC1lceM%0AX7wojz3ftEl+OJAfoqOBrVvLIznZAGfPynWtWTN/rk1ERETvh4E5ERHlqXXrsk9bvFgOzK9eVT/u%0AwQPVfbkNzBWytoorAnMDA7llPa9YWgKHDwMrV8rLom3dKi95ZmsrL8m2aJG8lvqHdugQMGsWcOQI%0AADiqpLm4yA8O8vKBBBEREeU9BuZERJQnhND+WC+vnFvWc6t27eyv36ePvGVnxgzNS55pUx8jI+Dr%0Ar+VNF1avlpeCy8jQnH7kCNCuHbBqFTB4cP6WjYiIiLTHMeZERESFkGJ99uyCcoWMDGDYsDfLxRER%0AEVHBw8CciIioEJo16+1BuUJGhjxJHRERERVMDMyJiIgKmehoxZhy7R0+LJ9HREREBQ8DcyIiokLm%0AXbulszs7ERFRwcTAnIiIqJB59ix/zyMiIqIPi4E5ERFRIWNpmb/nERU0Dg4OWLBgwXsfk5UkSdiy%0AZcv7FI2I8snVq1chSRIiIyN1XZQ8wcCciIiokHnXdcm5nnnORowYgbFjx+brNTdv3oz69evn6zVz%0AUqNGDQQEBGh9fIcOHfDrr7++9bg2bdrg63xeVzA8PBxffvllrs6Ji4tDly5dVPalpqbCysoKUVFR%0ACA4OhiRJsLKyQnJysspxFy9ehCRJkCQJ8fHxAICbN28q90mSBHNzc/zf//0fhg4dirNnz75TverU%0AqQMDAwNcuXJFLc3LywuSJGHOnDkq+xXlVpQrMw8PD+jr6+PAgQNqaTNmzECtWrXU9qenp6NFixbw%0A8PBQS1uxYgUsLS1x8+ZNAMDKlStRr149mJubw8rKCnXr1sX06dOVx/v4+KBkyZIqebztHIUNGzag%0AcePGyp+HDx8OCwsL2NjYwMPDAxcuXFA5PiMjA9OmTUO5cuVgYmICV1dXXLx4UeWYWbNmoXnz5jAz%0AM4OBgeaVpcPCwuDm5oaSJUuiVKlScHd3x6lTp9SOO3r0KGxtbZGRkYEpU6agXr16GvMDgJYtW2LM%0AmDFq+wMDA9XKIYTAypUr0bRpU1hYWMDKygoNGzbEggULkJiYqDH/tLQ05efwxIkTaml2dnaQJAnb%0Atm1T7q9QoYLyHGNjY1SsWBHdu3fHrl27sq1HZo8fP8a4ceNQuXJllChRAra2tujbty9u3bql1fmZ%0Aabo/lStXRlxcnMbP6Lv677//YGRkhKdPn+ZZntpiYE5ERHnKywuQJNVNXx+wtgbc3ICNG/PmOm3a%0AyHlnx8FB3oqimjUBF5fcndO6tXweaSaEwI4dO9C1a9d8vW5AQEC+XzOzlJQU5c+XL1/GrVu38Mkn%0An2h1bmJiIoKCgjQGZx9K5vK+jY2NDUxNTXOVv52dHUqUKKGy78yZMyhVqhTq1q2r3GdlZQV/f3+V%0A41avXo2KFStqzHfv3r2Ii4vDuXPnsGjRIjx48AANGzbE5s2bc1W+kydP4uHDhxgwYABWr16t8Rhj%0AY2P89NNPePjw4Vvzi4uLw6FDhzB27Fj4+PhoXQ59fX38+eefCAwMxJo1a5T7b968ifHjx2Px4sVw%0AcHDAypUrMXbsWHz11VeIjIzE8ePHMXnyZCQlJWWbd27Oyfz7ExkZic8++wwnTpzAoUOHIEkS3N3d%0AVQKsefPm4ddff8Xvv/+OkydPonTp0mjXrp1K3ikpKejRowdGjRqlsXwJCQno0KEDKlWqhBMnTiA0%0ANBQ2NjZo3769WhkDAgLQpUsX6OnlXcglhECfPn0wZswYdOnSBYcOHUJUVBRmzpyJAwcOvPXBmr29%0AvdpnZ+fOnWqfe4VZs2YhLi4OV65cwaZNm2Bvb4+uXbtqfIiQ2aNHj9C0aVPs27cPS5YsQUxMDLZt%0A24anT5/iyy+/1PhgKbf09fVhZ2eX7QOUdxEQEAAXFxe1h0X5QgjBLQ83AKcbNGggCougoCARFBSk%0A62LkqaJYJyGKZr1Yp4LLwkII4M2WkKD9uQMHyud07SrE9OnyNnGiEL16CWFiIqdNmvT+ZWzdWs4r%0AO5UqyVtB1r+/6n1et077cw8eFEJPT/X87DY9Pfn4wio/fq/CwsJE6dKlRWpqqhBCiKdPn4phw4YJ%0AGxsbYW5uLlxcXER4eLjKOVu3bhW1atUSRkZGokKFCmLOnDkiIyNDJb127drC2NhYlCpVSri4uIh7%0A9+4p63TgwAFhZWUlIiIihBBCtG7dWnz11Vcq1xg4cKDo1KmT8v3hw4eFs7OzMDMzE5aWlqJJkybi%0A3LlzyvTQ0FDh4uIiTExMRLly5cSIESNEQqZf4NatW4sRI0aIb775Rnz00UeiUaNGyrT58+cLDw8P%0AIYQQKSkpYuTIkaJs2bLK+k2YMEGlbH5+fqJOnTrK915eXsLW1lYYGRkJW1tb0b9/f2UdAKhsN27c%0AEEIIER0dLT799FNhbm4ubGxsRO/evUVcXJxa/X/88UdRvnx5YWNjI4QQolKlSmL69OmiX79+wszM%0ATNja2oqff/5ZpXyVKlVS2QdArFixQvTo0UOYmpqKypUri/Xr16ucA0D4+/sr3wcFBQkPDw8xatQo%0A5XsAYurUqcLFxUV5XEpKiihTpoyYNm2aACAePnwohBDixo0bAoDaZ0cIIfr06SOsrKzEkydP1NKy%0A4+3tLcaNGyeOHDkibG1tlZ/XzPerY8eOonbt2mLkyJEq9chcLsXv1Ny5c0X37t1FbGysMDY2FvHx%0A8Sr5TZ8+XdSsWTPb8ixfvlxYWlqKW7duiYyMDNGmTRvRpUsXZXqnTp3EwIEDc6zTqlWrhJWVVa7O%0AEUKIly9fCnNzc3H27FmVOik8ffpUSJIkdu/eLYQQIj09XdjY2Igff/xReczz58+Fqamp8PHxUct/%0A06ZNQl9fX23/8ePHBQBx69Yt5b4rV64IAOLMmTMqxzo6Oort27cLIYSYPHmyqFu3brb1adGihRg9%0AerTKvqCgIDF16lSVcmzcuFEAEAEBARrzye7zlJqaqvzsWlhYiKSkJGVa586dlZ/df//9V7m/fPny%0AYtGiRWp5/fHHHwKAOHLkSLb1GTZsmDAzM1P5fRZCiLS0NFGlShVRtWpV5b5+/fqJrl27ihkzZij/%0A5g4ZMkS8ePFCmZ71b8jt27dFTEyM2n2Pjo4WnTt3FhYWFsLMzEw0a9ZMREdHCyGEiIyMFK6ursLC%0AwkKYm5uLunXriuDgYJXyffLJJ+K3337Ltl4KDRo0EABOizyMI9liTkREH0S3bsCMGfI2dy6weTMQ%0AEiKnLVwIvHypy9IVfm3bAitXAm9riNHTA1atYjf2t9m2bRs6deoEAwMDCCHQqVMn3LlzBzt37sSZ%0AM2fg4uICNzc3xMXFAQBOnz6Nnj17onv37jh37hx+/PFHzJs3D7///jsA4N69e+jduzcGDhyIixcv%0A4siRI+jfv7/KNc+cOQMrKyutu7KnpaWha9euaNmyJaKiohAWFobRo0dDX18fAHDu3Dm0a9cOHh4e%0AiIqKwj///IPIyEgMHjxYJZ8NGzZACIGQkBD8+eefKvdA0fr422+/4d9//8XmzZsRExMDPz8//N//%0A/Z/aPVMcv3XrVvz9998YPXo0YmJisHPnTjRp0gQA8Ouvv6JZs2YYNGgQ4uLiEBcXB3t7e8TFxcHF%0AxQW1atXCyZMncfDgQTx//hweHh7IyMhQXufw4cM4e/Ys9u7di0OZlhZYuHAhnJycEBERgZkzZ2LS%0ApEn4559/cryHs2bNQteuXREVFYVevXph8ODBiI2NzfZ4IQSOHTum1qvB09MTJ0+exLVr1wDILY7m%0A5uZo06ZNjtfPbPz48UhISMDBgwe1Oj45ORmbN2+Gp6cnWrZsCVNTU+zcuVPtOD09Pfz4449Yvny5%0AsnzZ1c3X1xeenp6oWLEinJ2dsX79eq3LDwDDhw9Hy5YtMWjQIPz666+Ijo7GqlWrlOl2dnYICwtT%0AdmvXhrbnHDp0CGXKlEHt2rU1picmJkIIgVKlSgGQxyM/fPgQ7dq1Ux5jZmaGli1b4tixY1qXz8nJ%0ACdbW1li9ejVSUlLw8uVL+Pj4oHLlyqhRo4byuAsXLuDOnTtwd3fXOm9tbNy4EU5OTtn2VHlbS2+D%0ABg1QtWpVZY+PuLg47N+/H15eXlqXwdvbG5aWlti6davG9PT0dPj5+WHAgAGws7NTSdPX10fPnj1x%0A7do1RGdaw/PQoUO4ePEigoKC4O/vj927d2PSpEkAgD/++ANNmjTBsGHDlH9DypUrp3bd27dvo2XL%0AljA0NMShQ4cQERGB//3vf0hLSwMA9O7dG/b29jh58iTOnDmDadOmwdjYWHl+QkICDh8+nK+9gDJj%0AYE5ERPmmYUOgdGk5KNc0DO7QIaBDB/kYY2OgenXg+++BhIQ3x9y8KXdhP3xYfp+5y3ybNkBwsPxz%0AbKy8ZU7P+r1Dm+spKLrOp6YCs2YBVavK59SoIQe+CsuXA7VrAyYmQIUKwPTpQKYYI08NGQLs3y93%0AU9ekdWs5PUtcRhoEBASgW7duAICgoCBERkZiy5YtaNKkCapVq4bZs2ejSpUqysBl4cKFaN26NWbO%0AnInq1aujX79+GD9+PObPnw8AuHv3LlJTU9GjRw84ODigVq1aGDp0KGxtbZXXDA0NzVU39mfPnuHp%0A06fo0qULqlatiho1aqBv375wcnICAPz888/o1asXvvnmGzg6OsLZ2RnLli3D1q1b8eDBA2U+lStX%0Axi+//IIaNWooz71//z7Cw8OV46tjY2NRvXp1tGrVChUrVkTz5s0xaNAgZR6pqanYs2eP8p7FxsbC%0A2toajRs3RsWKFdGoUSPlmHIrKysYGRnB1NQUdnZ2sLOzg76+PpYtW4a6deti/vz5cHJyQp06dfDn%0An38iPDxcZbyusbExfH19UatWLZUgzNnZGZMnT0b16tUxfPhwDBgwAAsXLszxHvbv3x+enp7Kf1MD%0AAwOEKJ4YanD58mW8evUKLlnGjpQuXRoeHh7w9fUFIHdjHzRoEKScxtdk8fHHHwMArl+/rtXxfn5+%0AsLe3R/369SFJEjw9PbPtzv7pp5+iRYsWmDx5crb5RUZG4vHjx+jUqRMA5Ng9Pic+Pj6IjIzEN998%0AgxUrVqh8xmfOnAlLS0tUrlwZjo6O6N+/PzZs2IDU1NRs89P2nJyGgQghMGrUKDRs2FD5gOjevXsA%0AoFI+xXtFmjasrKwQHByMDRs2wMTEBGZmZvjnn39w4MABlSAvICAA7du3h4mJidZ5L126FObm5sqt%0AY8eO+PHHH1WOiYmJUf7evqvBgwcrP7vr1q2Dq6sr7O3ttT7fwMAAjo6O2X527927h2fPnmVbTofX%0A48wuX76s3GdkZARfX1/UrFkTHTp0wNy5c7Fs2TK8ePECVlZWMDQ0VPkboml4wO+//46SJUvCz88P%0AjRs3RvXq1dG/f3/UqVMHAHDr1i20a9cONWrUQLVq1dC9e3c4Ozsrz9+9ezdq1qyJSpUqaX0v8hID%0AcyIiyjcREcDjx0ClSoCNjWraihXAJ58AoaFya/uYMXLAPH8+0Lw5oBgmWLKkHOwq/t+cPv3N5uUl%0AjyufPh2wspK3zOmvY4hcXS+r3r3lluq2beXA+MkTwNsbWLsWGDcOmDwZaNAAGD4cMDKSg/iff87j%0AG5lJ27byw4jz54Gvv47B4ME38Ouv8vvgYLaUa+Pq1au4fv062rdvD0BuDU9OToaNjY3Kl+Tz588r%0AWyAvXryIFi1aqOTTsmVL3LlzB8+ePUPdunXh7u6OWrVq4fPPP8eyZcvUxvxqaonNSenSpeHl5YX2%0A7dujU6dOWLhwIW7fvq1MP336NDZs2KBSZkUZM7ecNmzYUC3vHTt2oGnTprB5/Yvp5eWFyMhIVK9e%0AHV999RV27dql1optbm6OBg0aAAB69uyJlJQU9OnTB0OGDIG/vz9evXqVY31Onz6NI0eOqJRXERxk%0ALm+tWrU0jn9t1qyZ2vusk31lpfiCDsjBhY2NjcpDi6xCQ0PRtGlTjWNYhwwZgnXr1uH27ds4cOBA%0ArlocASiGQGodzK9evVql10X//v2xd+9e3L17V+PxP/30E/z9/TVOSgbIQcgXX3wBIyMjAECPHj1w%0A7do1hIWF5aYaKFu2LIYOHQonJyd89tlnKmnly5dHWFgYzp49izFjxiA9PR1Dhw5Fs2bN8DKbblPa%0AnCNEznNCjB49GidPnsSWLVvUAris91sIkasHKklJSRg0aBBatWqFsLAwhIaGolatWujatStevHih%0APO5d5o/o168fIiMjlZuPjw+8vb3Vyvu++vXrh5MnT+Lq1avw9fXFkCFDcp2HNvctu3RNn/26deuq%0AzAmh+Pe+ceOG1mU6c+YMWrVqBUNDQ43p48aNg5eXF9zd3TF37ly1ce66nvMj70bKExFRkfG6Z6xS%0ALuZbUtq2TW7dVpx/8yawfbvcipy1t2RsLDBqFGBuDpw8KbdCK3z5JbBsGfDdd3JAXLKk3D0+OFg+%0Ab8YM9WvPmCEHyoqfs8rN9bK6dUsOehW9Bb/5Rj5/7Fh539mzQPnyb65drRqwYIF8XNbv9lnva9b7%0Anhs1awKff34HANCmTeV3z6gY2rZtG9q2bQszMzMA8szNtra2GltSLV+vOZfTl1JJkqCvr4/9+/fj%0AxIkT2L9/P1avXo2JEyfi8OHDqFu3Li5fvowXL16gdabuDnp6empfurO2Eq5ZswZjxozB3r17sX37%0AdkyePBnbtm1D+/btkZGRgaFDh2qcWb684kMJKOuZ9R5k/kLaoEED3Lx5E3v37kVgYCAGDhyIunXr%0A4sCBA9DT01M73t7eHn/++SdOnz6NBw8e4JtvvsHMmTMRFham8XqAfJ87deqkcUmzzK2a2Z3/LrJ+%0AYZckSeWBQ1ZHjx7NNuB2d3eHvr4+BgwYADc3N1SoUAFXr17VuiyKhwhVqlR567GXLl1CaGiociI0%0AhfT0dKxZs0Zjy3jjxo3x+eefY8KECZg6dapK2vPnz3HkyBEEBgaqdD1PT0+Hj4+PSiuiNgwMDHKc%0AgKt27dqoXbs2vvrqKwQHB8PV1RVbtmyBp6fnO50TFhaGlJQUtGzZUu28UaNGYcuWLQgODla2zAJQ%0Adqm+d+8eypYtq9z/4MEDVKhQQeu6btiwAbdv30ZYWJgy6N+0aRNKliyJgIAA9O7dG3FxcYiIiEDn%0Azp21zheQW+OrVaumfP/ff/+hdOnSKsdUr15dbSb53CpdujS6du2KYcOG4fHjx7kORtPS0hATE6PW%0Ak0TBzs4OFhYWKl3VM1MMH3F0dMxdwd/ibQ8tZs+ejf79+2P37t3Yv38/ZsyYgVWrVmHgwIFISUnB%0Anj178P333+dpmXKDLeZERKQmy/cAPH6c+zwCAoCZM+Vt3jxg0ya5S3ffvnJX78w2bJCD1K+/Vg2S%0AAeCHHwALCzmYf0sDnNbe53o//vgmKAeAKlWAli3lFvapU98E5YB8XJcuQHw8cOeOel6PHqm+t7Z+%0A9zrRu8vcjR2Qg9L79+9DT08P1apVU9nKlCkDQO6GfPToUZV8jh49igoVKsDCwgKAHPQ1a9YM06dP%0AR3h4OMqVKwc/Pz8AmltibWxslGPYFaKiotTKW7duXUyYMAHBwcFo06YN1q1bpyx3dHS0WpmrVauW%0AY3fapKQkHDp0SOUeAICFhQV69uyJZcuWYdeuXQgMDFQGntu3b1c73sjICM2aNcOiRYsQHh6O6Oho%0AhIaGKtPS09NVjleUt1KlSmrlVdzDnGRd8unEiRPv3cU3s2vXruHOnTvKrtBZ6enpwcvLC8HBwe/U%0A4rhgwQJYWVlpNQZ59erVcHZ2RlRUlEqL6owZM+Dr65ttQDJ37lyEhIRg7969KvsPHDiAkiVLquW3%0AcuVK+Pn55Thr+vtSdOF//vz5O58TEBCAzp07K+dXAOSgbPHixfD390dQUBCqV6+ukke1atVgY2Oj%0AsixccnIyQkND0bx5c63LkpycrFxCTEFPT0/lIc/27dvRvHlzWH+AP+p9+/bFxYsXsX37do3p2i7z%0ANWTIEAQHB8PT01PZa0JbK1asQGJiIj7//HON6fr6+ujVqxfWr1+vNkwgPT0d/v7+qFKlisoyZ1FR%0AUSo9Dk6cOIESJUqgcmX5QbOmvyFZNWjQACEhITkOlahevTrGjBmD3bt3Y+DAgcrhG0FBQShVqlSO%0AS9p9aAzMiYhITdbvEhqWvn2rNWvezAuelia3mH//vdytu2lTIPN3sogI+dXNTT2fUqWA+vXlcemX%0ALuW+HJq8z/UaNVLfp5iDRkMPYWWg/t9/6mlZ7ysD8/z38OFDnDhxQmXtand3d7Ro0QJdu3bFnj17%0AcOPGDRw/fhzTp09XtqJ/8803OHz4MGbMmIErV65g48aN+OWXX/Ddd98BkL9UzpkzB+Hh4bh16xa2%0Ab9+O27dvKwOM0NBQta7wbm5u2LNnD7Zv347Lly9j3LhxKl3Vb9y4ge+//x7Hjh1DbGwsgoKCcPbs%0AWWWeEyZMwMmTJzFixAicOXMGV69exc6dOzF8+PAc78G+fftQpUoVlZa6hQsXYtOmTbh48SKuXr2K%0Av/76C5aWlqhQoQIiIiLw7Nkzldb+tWvXYteuXbh+/Tpu3LiBNWvWwNDQUNki5uDggJMnT+LmzZuI%0Aj49HRkYGvvrqKyQkJKBXr14ICwvD9evXcfDgQXh7e2e7FnNmJ06cwLx58xATE4NVq1bhzz//zNN1%0A6AMCAtCgQYMcH2pMmTIFDx8+RPfu3XPM69GjR7h37x5u3LiBPXv2wMPDA1u2bMHy5cthZWWV47mp%0Aqan4888/0bdvX9SqVUtl8/b2xs2bNxEUFKTx3GrVqsHb21ttrfk9e/YoJ97LvA0cOBB6enrKB0gA%0A8PLlS5XgPTIyUuulroYPH445c+YgNDQUsbGxOH78OLy8vGBmZpbtsnzanKOpy/GiRYtw8OBBbNq0%0ACVZWVrh37x7u3bunfMigp6eH0aNHY+7cudi2bRvOnz+PgQMHolSpUujdu7cyn1u3biEyMlLZqquo%0AsyKfdu3a4fHjxxg5ciQuXbqE8+fPY9CgQShRogRcXV2zLR8AvHjxQu1exsTEaHUvFfr27YsePXqg%0Ad+/e+OGHHxAeHo7Y2Fjs3r0bHTp00DghoCbu7u54+PChcl6M7CQmJuLevXu4ffs2QkNDMXr0aIwe%0APRpjxozR2GNBYd68ebCzs4O7uzt27dqF27dv4/jx4/Dw8MD9+/eVfysVUlJSMGTIEFy4cAH79u3D%0ApEmTMGLECOXvn4ODA8LCwhAbG6v8G5LV119/jSdPnqBXr144deqU8m/X2bNn8fz5c4wcORKHDx9G%0AbGyscqk7xd9PXXdjB9iVnYiINPjoI9X3WVt2c0tfXx4TPm0acOWKvJb5kiXAxIlyumKytUy9C1Uo%0A9mvZEPBW73M9Td+hFY2eOaVpeoCf9b5mve/04e3YsQONGzdW6TotSRJ2796NKVOmYNiwYXjw4AFs%0AbW3RokULDBgwAIDcMuPv74/p06dj7ty5sLW1xffff68y4VloaCiWLFmCp0+fwt7eHlOnToWnpydu%0A3LiB27dvq7XEDh48GGfPnlXOov7ll1/is88+Q/zrJzimpqa4cuUKevbsifj4eNja2qJfv36YMGEC%0AAHn89JEjRzBlyhS0bt0a6enpqFKlitq436yydksH5Nbyn3/+GTExMZAkCfXr18eePXtgamqKbdu2%0A4dNPP1XpFl6yZEns3r0by5YtgxACH3/8Mf755x9la9f48eMxcOBAfPzxx3jx4gVu3LgBBwcHhIaG%0AYuLEiejQoQNevnyJihUrol27dtmuqZzZuHHjcPbsWfzwww8wMzPDrFmz0KNHj7eep61t27apPTzJ%0AytDQEB9p8YvboUMHAICJiQkqVKiAVq1a4dSpUypro2dnx44dePjwocbWybJly6JFixbw8fGBm6Yn%0AjQCmTZum7FUBABEREYiJidG4TreRkRE8PDzg4+Oj/Bxeu3ZNbeWAhg0bZjt2PTN3d3esXbsWS5cu%0AxaNHj2BtbY2GDRvi4MGDqFq16judExMTgxs3bqjMrp6WloYdO3YAgDI4Vpg9ezamTJkCAJg4cSJe%0AvnyJESNG4OnTp2jWrBn27dunMlxi0qRJ2Lhxo/K9ou4hISFo2bIlatasie3bt2PWrFlo2rQp9PT0%0AUL9+fezduxdly5ZFYmIiAgMDlSs0ZHblyhW1e+ns7KzW+yMnkiTBz88PK1euhK+vL+bNm6fs3dO3%0Ab1+1niw55aPNZ3fatGmYNm0ajIyMUKZMGTRq1Ajbtm17azf9jz76CGFhYZg9eza++uor3L17V9lD%0AZOnSpahYsaLK8W3btoWjoyNat26NFy9e4IsvvsC8efOU6d999x28vLzg5OSEFy9eqDy0VLC3t8eR%0AI0fw7bffok2bNpAkCXXq1MGqVatgYGCA+Ph4DBgwAPfu3YO1tTW6dOmCBQsWQAiB7du3q6xSoRN5%0AufYaN65jXhAUxToJUTTrxToVXFnX1/b11f5cxTrma9ZoTv/tNzm9W7c3+7p3l/dlt9a2i4ucnnmJ%0A2PdZxzyvr6eo8+ulmVVMny6nafpYKNZ1V2zPnmVTGS0Vlc9fVh+yXh4eHmL+/PkfJO/sLFy4UDg7%0AOxeIf6u0tDRRunRpERYWpvU5derUEX5+fmr7i9Ln7+HDh8LAwEBs3bq1yNQps8L8b/XTTz+prJWu%0AUFDq9Pfff4vatWvnSV4FpU55LWu9FOuY68rJkydFqVKlRGpqqtbncB1zIiLKF1m7VL9vi3lmT57I%0Ar5l7oSkaEIKD1Y9/+hSIjJSXJss8fFQxtDC7IWf6+tmnvcv18lpyMpBpOB0MDeXJ6Ch/tWjRAn36%0A9MnXa5YvXx59+/bN12tm59GjRxg7diwaN26s1fEpKSno3r07Onbs+IFLpluPHz/GwoUL1SbeIt2z%0At7dX9hIpiCwsLFRaeqngS09Px5IlS3KcwDA/MDAnIiI1WXu3vcsYc02ePJHHngPyuuAKnp5yQQY/%0AVgAAIABJREFUYLpkCZB1UuOpU4Fnz+RjMvduVTw8uHVL87WsrYGHD1WD3/e5Xl7T1I09Fyv2UB75%0A7rvvcrV+b1744osvVJbt0qUyZcpgypQpWi8XZWRkhOnTp2s1OVthVr16dYwcOTLfrtexY0eVZeMy%0Ab3Pnzs23chQGvXv3fusQA13q0KGDcm14KhyaNm2Kfv366boYHGNORETq8qLFPPNyaenp8uRnO3bI%0AeTVuDIwY8eZYBwdg8WLgq6/kNcC/+EJe5/zwYeD4cXnm9Kzz07RtC/j7A927A59+CpiYyOPYFcv8%0Atm0LhIcDHToALi5ykF23rjxL+rtcL69xRnYiUvDx8VGZkTozttpTUbdhwwZdF6FAYGBORERq8qLF%0APCBA3hQsLOSAd8IEYORIuat4Zl9++WbN761b5a7e9vbAt98CkyapLlEGAEOHyuuRb94M/PSTPPN7%0A69ZvAvMpU+Ru6Tt2AKGh8sOBgQPlwPxdrpfXst5TTvxGVHxlXmeeiIondmUnIiI179NivnZt5unM%0A3mzPngEnT8qBb9agXKFdO2D/frnL+6tXcjfzn37SHCTr6wNz5wLXr8sznguhOmbczAxYtkxuqU9L%0Ak9PXrn336wUHy3nkVGcHB/W0GTPktMxd9wG2mBMR5TU/Pz84ZPlDPGPGDNja2kKSJKzN+p9AIbFg%0AwQK1ehUFN2/ehCRJWs3wn5eCg4MhSZJyxYuCgoE5ERGpsbFRff96OVfKQ1nHxrPFnIiKEi8vL0iS%0ApLZFRkbmWxnOnz+PmTNnYvny5YiLi0OvXr3y7dq64u/vj0aNGqFkyZIwMzNDvXr1VJbLU1i6dCkq%0AV64MY2NjNGzYECEhIfleVnt7e8TFxaFevXr5fu2CiF3ZiYhITbVq8vrbaWny+1u35BZeturmndOn%0AVd/XrKmbchARfSju7u5Yv369yj5t1s7OK1dfz+7ZrVs3rSc41CQ1NRWGhoZ5VawPeh1ra2tMmTIF%0ANWrUgKGhIXbu3IkhQ4bAxsYGn376KQC5Z8Ho0aOxdOlStGzZEkuXLkXHjh1x4cIFtfXFPyR9fX3Y%0A2dnl2/UKOraYExGRGmNjoFYt1X0REbopS1GV9X42bKibchARfSglSpSAnZ2dymZgYAAhBH766SdU%0ArVoVJiYmqF27ttoEYHfu3EHv3r1RqlQplCpVCp06dUJMTIzKMT/99BPs7OyUs9dnnkBvxowZ+Oyz%0AzwAAenp6ysA8IyMDs2fPhr29PUqUKIHatWsjINOEKIru1Zs2bYKbmxtMTEywYsUK2NnZwc/PT3lc%0AixYtYGFhgbTXT7BjYmIgSRLu3LkDQJ7QrHHjxrCwsECZMmXQs2dPZRrwpjv17t270aRJExgZGWHf%0Avn0q9erYsSPmzp2L58+fa33P3dzc0K1bN9SoUQNVq1bF6NGjUadOHZUW8YULF8LLywvDhg2Dk5MT%0AlixZgrJly2LZsmXKY549e4b//e9/KFu2LIyNjeHk5KSs/9q1a2Fubo49e/agRo0aMDU1hYeHBxIS%0AErBlyxY4OjrCysoK/fv3z3ZSw8z3WtGVXXFPdu7ciXr16ilb80+/fpKdlJQES0tLbNmyRSWfAwcO%0AwNDQEPfv31fmuXXrVnzyyScwNTXFxx9/jAMHDqhd/8SJExqvoysMzImISKOsgeLRo7opR1H06BGQ%0A+fulnp48YzwRUXEwZcoUrF69Gn/88QcuXLiAiRMnYvjw4di1axcAIDk5Ga6urjA2Nsbhw4dx/Phx%0AlC1bFu7u7khOTgYA/P3335gyZQpmzpyJiIgIVKxYEf7+/sprjB8/HqtWrQIAxMXFIS4uDgDw66+/%0A4ueff8b8+fNx7tw5fPbZZ+jevbtaF/uJEyfiyy+/xIULF9CtWze0bt0aQUFByvKdOnUKJUqUUAkq%0Aq1WrppzILyUlBTNnzkRUVBR27tyJ+Ph49OnTR+1eTJgwAXPmzMGlS5fg7OysUq+VK1eiYsWKWLhw%0A4TvdZyEEDh06hMuXL8PFxUVZrtOnT6Ndu3Yqx7Zr1w7Hjh1TntexY0ccPnwYa9aswYULF7Bw4UIY%0AGRkpj3/16hV++eUXbNy4EYcOHcKpU6fQo0cPrFu3Dlu3bsW2bduwc+dOLF26NNflHj9+PObPn49T%0Ap06hSpUq6NSpE5KTk2FmZoY+ffrA19dX5XhfX1907twZtra2yn2TJ0/GqFGjEBUVhcaNG6N3795q%0ADziyu46usCs7ERFp1KABsHr1m/ezZskznNetC5Qv/2YrV05+LV0aMDLiWtyAPAN8YiJw7x5w5468%0A3b0rv169CrxuFFGqUUOerI6IqCjZu3cvzM3Nle9btWqFLVu2YOHChdi/fz9atWoFAKhcuTJOnjyJ%0AP/74A506dcLmzZshhMCaNWuULd0rVqxAmTJlsHPnTnzxxRdYvHgxBg4ciOHDhwMAPD09cebMGTx6%0APbOmubk5Sr6eyTNzd+kFCxZg/Pjx6Nu3LwBg1qxZOHLkCBYsWKDSaj9y5Ej06NHj/9u78/io6nv/%0A468PKBEE17AUXCiCEBcuBVkEhFCuC23dfkq5j4oWFHCrG6C1WrjgQtVaRYUrtVdFXIrtbatVsVYo%0AYanbrYC3SqAiogIKAopAAFE+vz++Z+IkJJBkkpycyfv5eMzjJHMmM58Pw5w5n3O+388p/j0/P5/J%0AkycD8Pe//5127drRo0cP5s6dS69evSgoKCA/rcvnxRdfXPxzu3btePDBB8nLy2P16tUcccQRxesm%0ATJhQokhOz6ugoIChQ4eyatWq4mH5FbF582batGnDzp07adiwIVOnTmXQoEEAbNiwga+//rpEEQvQ%0AsmVLZs+eDcDs2bN59dVXeeedd8jLyyvOId1XX33F1KlT6dixIwA/+tGPuPfee1m3bl3xdIWzzz6b%0AuXPnMmbMmArHDjBu3DhOP/10AB599FGOOOIInnrqKUaMGMHIkSPp1asXa9asoU2bNnz22Wc888wz%0AJQ7KAFx33XWcGV2GZdKkScyYMYMlS5bQt2/fCr1OHFSYi4hImQYMCGdyd+/+5r7Fi8OtPA0bQpMm%0A4XbggeGW+rkyy4YNaz6/srjDjh3h0mnbtpW/3Nu6oqLQ4b0yBg6smXxEROLUr18/HnrooeLfGzdu%0AzNKlS9mxYwdnnHFGiXnfu3btKu48/uabb/L+++/TrFmzEs9XVFTEe++9B0BhYeEeBdTxxx/P/Pnz%0Ay43niy++YO3atfTp06fE/X379mXWrFkl7jvppJNK/J6fn88VV1zB2rVrKSgoYMCAAXTv3p2ZM2fy%0As5/9jHnz5nHnnXcWP37RokVMnDiRJUuWsGnTJjy6rMeHH35YojAv/Tpl5XXyySdXqjBv1qwZS5Ys%0AYevWrcyZM4fRo0fTtm1bBqZ92ZSec+/uxfctXryYb33rW8VFeVlycnKKi3IIhX2rVq1K9BBo2bIl%0AS5curXDcKSeffHLxz02bNuXEE08sfp6TTjqJE088kccee4ybbrqJp556ikMPPbT4wENK586di39u%0A3bo1AOvXr6/w68RBhbmIiJQpLw9+8hO4//6K/03qTPGWLTUXV7Zp3jxcUk1EJNs0adKE9u3bl7hv%0A9erVADz33HN7NBpLNT7bvXs3Xbp0YebMmXs852GHHZZxXGU1git934GlhjHl5eXRsmVLCgoKKCgo%0A4Nprr6V79+5cddVVLF26lDVr1hSfMd+2bRunn356cfO7Fi1asGHDBk455RS+/PLLvb5OdWjQoEHx%0Av3uXLl0oLCxk0qRJDBw4kNzcXBo2bMgnn3xS4m/Wr19ffBbdy7s2aJr99itZRprZHo3rzIzd6Uf3%0Aq8mIESOYPHkyN910E4888gjDhg2jYakj+umxpPcXqMvq3RxzM8sxsyvN7A0z22BmW82s0MzuN7Oj%0A445PRKQu+eUv4bbboE2b+OZcZatmzeCss8Lc/WrYzxQRSYTjjjuOnJwcPvjgA9q3b1/idvTRYVe8%0Aa9eurFixgtzc3D0ekyrM8/LyeO2110o8977Odh500EG0bt2ahaWapixcuJDjjjtun7H379+fF154%0AgX/84x/079+ftm3bkpuby1133VVifvmyZcvYsGEDkyZNol+/fnTq1GmPs7XlKSuv0r9X1u7du9kZ%0ADeVq1KgR3bp126MZ2ssvv0zv3r2B8O//8ccfU1hYmNHrVlV6vtu2bePtt98ucfZ+6NChrFmzhilT%0AprBo0SKGDx9eI69T2+rVGXMz2w+YA/QBlgG/BXYC3YGrgIvMrLe7xzeGQUSkDmnUCG6+Gfr0eYPP%0AP9+fnJw+fPBByTnTqZ+3bIFdu+KOuG4wC0PyW7QoOQ8/tezcOcwrj2vIvohIXJo1a8bYsWMZO3Ys%0A7k6/fv3YunUrr732Gg0aNGDUqFFccMEF3H333Zx99tnccsstHHXUUXz00Uc8++yzXHbZZXTo0IFr%0ArrmGiy66iO7du5Ofn8+TTz5JYWEhzZs33+vrX3/99YwfP54OHTrQrVs3nnjiCRYsWFChjtz5+flc%0AddVVdOrUiRYtWgChWH/iiSdKFIdHHXUUOTk5TJkyhSuvvJLCwkLGjRtXoX+f9LwaN27MvHnzeP31%0A1ys8UuD222+nZ8+etGvXjp07dzJr1iwef/xxHnjggeLHjB49mgsvvJAePXrQp08fpk2bxtq1a7ns%0AsssAGDhwID179uS8887j3nvv5dhjj2XFihVs27aNc845p0JxlGXKlClMmTKFadOm7fVxt912G82b%0AN6d169bccsstNGrUqLgnAMDBBx/M4MGDGTNmDP369aNDhw5Vimdfr1Pb6lVhDpxLKMrnAKe5e/F4%0ABjObCIwHxgIXl/3nIiL11yGH7CKtr02Zdu2q/Hzs0suiopLz2mvKpk2bgD2HRebk7H0OfEXmyR9w%0AgJrgiYiU59Zbb6Vly5bcfffdXH755Rx00EF06dKFG264AQhD4OfPn8+NN97I4MGD2bx5M61bt2bA%0AgAEceuihAAwZMoSVK1dy8803U1RURM+ePRk8eDAFBQV7fe2rr76aLVu2cMMNN7Bu3To6duzIH/7w%0AB7p06bLPuAcMGMDXX39dosnbgAEDmDFjRon7mjdvXjwHeurUqXTu3Jl77rmHM844Y5+vkZ7Xli1b%0A6N27N6NHj2b69On7/FuArVu3cvnll7N69WoaN25Mp06dmDFjRomO8EOGDGHjxo3cdtttfPzxx5xw%0AwgnMmjWreMRCgwYNePHFF7n++usZOnQoW7ZsoV27dkzIcN7Vhg0bWL58+T4fd8cddzBmzBiWL1/O%0A8ccfz/PPP7/HkP9LLrmEGTNmcMkll1Q5noq8Tm2yiswhyBZm9lPgDmC0u99bal1X4E3geXc/M4PX%0AeLNr165d474OXkWlNl75+9rbTpBszAmyMy/llBzZmJdySo5szEs5JUM25gTZmZdySo7y8ko11fv0%0A009LNJEry9NPP82ll17K2rVradKkSQ1FWr5u3bqxaNGiRe7ebd+Prpj6Nsf8nWg5yMxK5/6DaDm7%0AFuMRERERERGRCigqKmLlypVMmjSJkSNHxlKU15T6Vpi/APwROBX4p5ndZ2a/NLO/AT8HHgCmxBmg%0AiIiIiIhIWZo2bVrubcGCBXGHV+PuuusuOnbsyGGHHVbheftJUa+GsgNY6Jc/HhgHpLfdmQP83N0r%0A1PbQzMobq96pQ4cOTdKv2ViXbYmuaVT6OpFJlo05QXbmpZySIxvzUk7JkY15KadkyMacIDvzqi85%0ArVmzptzH5+bmkpOTU+NxZSob3qtRo0bx7rvvVutQ9sQ1fzOzVUBlLmv2pLsPjf72AGAGMAi4EngW%0AKCI0hLsfmG9mg9392WoNWkREREREJEOpS7JJ9klcYQ68B+yoxOPXpv18IzAYuMbdf512/4tmdj6w%0ABLiPULDvVXlHR8zszWbNmnVNSpOGbGwqkY05QXbmpZySIxvzUk7JkY15KadkyMacIDvzUk7JkQ15%0A1cTZ/sQV5u4+MIM/TzV4m1vG875lZpuAo83scHffmMHriIiIiIiIiFRIfWv+lpp00bz0CjPLAQ6K%0Afv2y1iISERERERGReq2+FeapVoU3RYV4ugmEEQT/6+5bajUqERERERERqbcSN5Q9Q7cDZwIDgWVm%0A9hdgO6H5W4/o52viC09ERERERETqm3p1xtzd1wBdgV8RGsgNB34CtAKmA13d/dXYAhQREREREZF6%0Ap95dx7ymmdnGxo0bH5aXlxd3KBWSDdcRLC0bc4LszEs5JUc25qWckiMb81JOyZCNOUF25qWckiMb%0A8iosLGT79u2b3P3w6npOFebVzMzeJzSRWxVzKBXVKVouizWK6pWNOUF25qWckiMb81JOyZGNeSmn%0AZMjGnCA781JOyZENebUFvnD3b1fXE6owr+fM7E0o/7rsSZSNOUF25qWckiMb81JOyZGNeSmnZMjG%0AnCA781JOyZGteWWqXs0xFxEREREREalrVJiLiIiIiIiIxEiFuYiIiIiIiEiMVJiLiIiIiIiIxEiF%0AuYiIiIiIiEiM1JVdREREREREJEY6Yy4iIiIiIiISIxXmIiIiIiIiIjFSYS4iIiIiIiISIxXmIiIi%0AIiIiIjFSYS4iIiIiIiISIxXmIiIiIiIiIjFSYS4iIiIiIiISIxXmUszMppuZ7+M2J+44q8rMGprZ%0ACDObb2afmdl2M1tpZk+b2bFxx1cZZtZ2H+/TzLhjrA5m9nBaTu3jjqcqzOxIM/svM3vdzD4xs51m%0AttbMFpjZcDPbP+4YK8vMOpjZT83sb2b2kZl9aWbrzOxZMxsQd3xVYWb7m9k1ZvaomS2JcnIzGxF3%0AbBVhZkeY2SPR/62dZrbKzCab2aFxx1YVZna+mT0QfU6+iN6LJ+KOKxNmdnj0HfQnM1sRfQdtNrOF%0AZnaJmSVyn8zM7jSzOdG2YLuZbTKzxWb2n2Z2eNzxVRczuzDt+ygR24XSou1CefsNn8QdXybMbGD0%0A2Ur/nn3JzL4Xd2yVZWbDKrA//nXccVaFmX3fzP5qZqvT9sN/b2Ynxx1bXbBf3AFInfIMsKqcdRcC%0A7YAXay2aamRmTYFnge8CS4DHgB1AG+AU4FjgX7EFWHVvEd630t6u7UCqm5mdCVwMbAWaxhxOJo4B%0ALgBeJ7xXm4DDgUHAI8BFZnaqu38VX4iVdiswBFgKzCLk1BE4CzjLzK5x9/tjjK8qDgQmRz+vAz4B%0AjowvnIozs2OAV4AWhO3cMqAHcA1whpn1cfeNMYZYFT8H/o3w+V8NdIo3nGoxGHgQ+BiYC3wItAT+%0AH/DfwCAzG+zuHl+IVXIdsAh4GVhP+Cz1AiYAo8ysl7t/FF94mTOzI4EHSP73EcBmvtnWpdta24FU%0AFzO7C7iesK34M7ABaA50BfIJ31NJsgSYWM66Uwj7sonbHzezO4EbgI2E/aENQHvgbOA8M7vI3RN9%0AADZj7q6bbnu9AYcARcBOIDfueKqYw5OAA5eWs37/uGOsZD5to3ymxx1LDeXXnFAYzQQKolzbxx1X%0AFXNpBDQo4/79CTvnDvww7jgrmdMw4Dtl3N8f+DLaVnwr7jir8D4NSsVNKCocGBF3bBWI/aUo1qtK%0A3X9PdP+0uGOsQk4DgA6AEXasHXgi7rgyzOm7wJmltwdAK0KR7sB5ccdZhbwOKOf+26Oc/ivuGDPM%0Az4DZwHvAL5OyXSgnl1XAqrjjqOacRqb2h4BGZaxP1P5dBfJ9Ncr3rLhjqWTcrYCvo327FqXWDYhy%0AWhl3nHHfEjlsSmrdhUBj4I/uviHuYCrLzL4D/Ah42t1/XdZj3H1X7UYl+/BQtLwy1iiqgbt/6e67%0Ay7h/F9+MduhQu1Flxt2nu/viMu6fRziQ0gjoXdtxZSJ6n15094/jjqUyzKwdcBphh3tqqdX/CWwD%0ALjSzA2s5tIy4+1x3f9ejvbZs4O5/c/fnSm8P3P0TYFr0a36tB5Yhd99RzqrfRctEbd/KcDXhoMpw%0AwudJ6ggzyyEcAPoQGOXuX5Z+TDbt35nZCYTRKGuAF2IOp7KOJkyhft3d16evcPe5wBbCSZl6TUPZ%0ApSJGRsuH9vqouuuCaPlbMzuYcMbiSMJQmr+5+4rYIstcazO7lDA0eiPwqrv/X8wxZcTMhgHnAOe6%0A+0YzizmimmFmDYHU3LdEv2elpHaCkjQ0P8m+Gy3/WkbBt8XM/k4o3HsBie0RUg9k4+fmzGiZ2O2b%0AmeUBdwD3uft8M/vuvv4mAXLMbChwFOFAw/8B8909iXOWTyUUc5OB3Wb2feAEwlTFN9z91TiDqwGX%0ARsuHE/h+vUsYUdfDzHLTT/SZWT+gGWVPzaxXVJjLXkXNGE4E/hUd0Uqi7tHyaMJQtPRmNG5mDwJX%0AJ3AjB+FL6dT0O8ysAPixu38YS0QZMLOjgfsIQ1azagNtZrnATwjDIpsT3rf2wFPA8zGGVm2i928g%0AYerL/JjDqS86RsvyemS8SyjMj0WFeZ1kZvsBF0W//iXOWDJhZmMJ868PBk4C+hKKvjvijKuqovfl%0AccLZ2JtiDqc6tSLkle59MxsejXpKktT+3Q5gMaEoL2Zm84Hz3f3T2g6suplZY2AosJvQkyJR3H2T%0Amf2UMMVqqZk9QzihdAyhP83LfHPgod5SYS77Mipa/ibWKDLTIlreQzga93NCg5CehOGDVwCfEuaU%0AJkURoQHXM8DK6L7OhBwGAHPMrIu7J2bYXdSR+DFCA5qrYw6nJuQShhanOHA3cFM2DNeNhhQ+CeQA%0AN7j7ZzGHVF8cHC03l7M+df8htRCLVM0dhIJilru/FHcwGRhLaGaX8hdgWIKLovHAd4C+7r497mCq%0AyaPAAuAdwtDhdoQDxqOAF83sZHd/K8b4Kiu1f3c9oRnpKYTGad8mfL+eBvyeBE4RKcMPCdvxFzyh%0AzRTdfbKZrSI0vh2ZtmoFoWfS+jL/sB7RHPMss49LYZR1K7f7YTTs+4eEoSfTayuHcmLJJK+G0XI5%0AMMTdl7n7VnefA5xPOPo42swaJSUnd1/v7uPdfZG7fx7d5hO+hF4nnImt9cu5ZPg+XUdoHjayrhV1%0A1fG5iv7fGeGA6NGEfEcB883ssFpOqbq3FQ0JZ2D6AE8TdohqXXXmlEVSc0ESf/AnG5nZ1cAYQif9%0AC2MOJyPu3iraxrUidJpvByw2s67xRlZ5ZtaDcJb8V9k0HNrdJ0a9Dta5e5G7v+3ulxFOXDQmWSco%0A4Jv9u68IzdAWRvt3/yRMiVsN9LfsuBRX6kRZmb2SksDMbgD+h1BTHEO4gkM3wgmmJy1016/XdMY8%0A+7xHGNJTUWv3sm4o0ASYWQeavmWSV6rI+3Pp4eru/paZvU/YQOQRLj9WW6rzvQLA3b8ys/8mjAbo%0ARxgWXpuqlJOZdSA0cHnU3eviZU2q7b2K/g9+CNxnZuuA3wK3EM5a1KZqySkqyp8gXArqd8DQGEcA%0AVPtnKgFSZ8QPLmf9QaUeJ3WEmV1J2EYvBQa6+6aYQ6oW7r4O+JOZLSJMsZhBqSHGdVnaEPZ/AeNi%0ADqe2TCMcIOoXdyCVlNq/W+zuq9JXuPt2M3sJuIRw+cjEHmAxs+MIDVVXk7xLvwFgZvnAncCf3H10%0A2qpFZnYu4fM2xsymufvKsp6jPlBhnmXcfWA1Pl1qmEnsR+cyzGs5YaP8eTnrUxv2xhm8RqVV83uV%0ALjVssNa7MGeQ0/GEIdDDzWx4OY9510IjuHNre/55Db5XqeuQ5tfQ85erOnKKdmCfIhTlTwEXxdmr%0AoQbfp7psebQ8tpz1qY7Y5c1BlxiY2bXAvcDbhKI864ZwuvsHZrYU6GKlmj3VcU355vO0w8puQPob%0AM/sNoSnctbUWWc1J/f9L1NUb+Gb7V6f272pAkpu+pfwgWu7Rr8rdi8zsDeBcwvQRFeYi6cysJ/Bv%0AhKZvBTGHk6nZhCGCexyxtzAvNrXjuqoWY6pJvaJlkjZsq4CHy1n3fcLQyN8DX5A97xNAm2iZuE7M%0A0dSP3wFnE86IDS/rsnBS41I7OaeZWYP098DMmhGmF2wHXosjONmThQZIdxDmwp6aoIK1KlpHyyQV%0AEzsp//uoK6FwWEgoChN7FraU1FDvJO03QGho6cBxpbd/kdR+3/u1G1b1MbMDCPuwuyn//2US5ETL%0A8i6Jlrp/j0ve1ScqzKU8qbksSb1EWro/AL8AhpjZA+7+Rtq6cYQhoHOja8kmQjRnb0npLyELl3K5%0ALvo1MfNn3X0J5cyJt9BlvhWhSVriLm0XvVdvlT7KbWZN+WaqQaKuRxod0Poj4XJvDxOuH6uiPAbu%0A/p6Z/ZXQX+JK4IG01RMJZ8B+naRGkNnMzMYRpq68CZyW9OHrZnYssM7dN5e6vwGhQWkL4JW61jdk%0Ab6JGb+V9H00gFOaPuXuiOmNbuPTbh6W3BRaupjEl+jUx+w1QPCrjOUJX72sIo1AAMLPTgNMJZ9MT%0Ae7UDwoi0Q4Hnk9r0LbKAqNGgmf3a3dekVpjZIMJB5B3AKzHFVyeoMJc9mNlBwBDCUavHYg4nY+6+%0AzcK1sZ8HFpjZH4E1hHnYfQlDuJJ2iYZ7gA5m9gphzhGEruypa6yOc/d6vXGrQ8YDfaL36kNCR/0j%0AgUGEDquvEA4cJck0QlG+gfBZGl/GcM+CpI22MbMbgU7Rr12i5XAz6xv9vLCO7oxfQfh/dL+ZDQQK%0ACdu3AYQh7DfHGFuVmNk5hOZNEA7MAZxsZtOjnze4+9haDywDZvZjQlH+NWEn9eoyPjer3H16LYeW%0Aie8BvzCzhYSzkhsJndn7E5q/fULJ7ssSnyGEObzzgQ8IXdmPIYxKO4AwdzmWxp0ZupJwsOQeC9cx%0AX0zoyn4O4bM2ovSBo4TJlhNl/0MYwfrvQKGZ/YmwfcgjDHM34EZ33xhfiPFTYS5luYBwlqUuNH2r%0AFu7+ctRldRxho3AwYYMwDbjV3ZPWBOpxwlyc7oQCb39gHWFo8RR3XxBjbFLSb4BthPcqn9BQ8TPC%0AGbPfAY+4e9KGsn87WuYSDjyUp6DmQ6lWZxAKinS9o1tKnSvMo7PmJxGKvjMIxdLHwP0RfRTZAAAE%0ADUlEQVTAxISele0C/LjUfe2iG4TCIlGFOd98bhoC5c1LnkfMV0GppNmE6WB9CMXRIYTt3b8I31P3%0AJ/T/XzaaC3QkvE99CPt5nxOG5T8OPJ7ES3e6+2oz60b4LjqL0MDuC+A54BelRkkmSjTKoS8JbvqW%0A4u67zex7hAMp/0HYh20CbCLkdr+7/zXGEOsES+BnUERERERERCRr6DrmIiIiIiIiIjFSYS4iIiIi%0AIiISIxXmIiIiIiIiIjFSYS4iIiIiIiISIxXmIiIiIiIiIjFSYS4iIiIiIiISIxXmIiIiIiIiIjFS%0AYS4iIiIiIiISIxXmIiIiIiIiIjFSYS4iIiIiIiISIxXmIiIiIiIiIjFSYS4iIpLFzCzfzDzttizu%0AmCrCzHJLxe1xxyQiIlJT9os7ABEREakV84ACYEPMcVRUETAx+nkYcHR8oYiIiNQsFeYiIiL1Q4G7%0AT4g7iIpy9yJgAoSz/qgwFxGRLKah7CIiIiIiIiIxUmEuIiJST5nZsGj+9jAzO9XMFpjZVjP71Mwe%0ANbNDosd9x8yeN7PPovV/NrO2ZTxfQfR8+5vZeDN7z8x2mNkyMxuZ9rjLzOyfZrbdzFab2UQz0z6J%0AiIjUWxrKLiIiImcBPwCeB6YBvQnzur9tZjcCc4AFwMPAicCZwDFmdqK77y7j+WYCPYFZwC7gfOAh%0AM9sFdAZ+HL3WnOi1xxPmlN9ZQ/mJiIjUaSrMRURE5CxgoLvPA4jOXr8E/DuhuB7l7k+mHmxmDwMX%0AEwr0Z8t4vqOAE9z98+jxvwKWAfcCnwOd3X1NtG4CsAIYa2a/cvevaiRDERGROkzDxkREROS3qaIc%0AIDoL/nj069vpRXlkRrTsUs7z3ZgqyqPnWwksBA4Bbk0V5dG6z4HngFygTUZZiIiIJJQKcxEREflH%0AGfetjZZvlrEuVVgfUUvPJyIiktVUmIuIiMjmMu77qgLr9i/rydy9Wp9PREQk26kwFxEREREREYmR%0ACnMRERERERGRGKkwFxEREREREYmRCnMRERERERGRGKkwFxEREREREYmRuXvcMYiIiEgNMbN8YC4w%0A0d0nxBtN1ZhZAdDf3S3uWERERGqCCnMREZEsllaYpyx3904xhVNhZpYLfJp+nwpzERHJVvvFHYCI%0AiIjUqFXAxLTfN8QUR2UVUTJuERGRrKUz5iIiIiIiIiIxUvM3ERERERERkRipMBcRERERERGJkQpz%0AERERERERkRipMBcRERERERGJkQpzERERERERkRipMBcRERERERGJkQpzERERERERkRipMBcRERER%0AERGJkQpzERERERERkRipMBcRERERERGJkQpzERERERERkRipMBcRERERERGJkQpzERERERERkRip%0AMBcRERERERGJ0f8H2xfg539oPM0AAAAASUVORK5CYII="/>
          <p:cNvSpPr>
            <a:spLocks noChangeAspect="1" noChangeArrowheads="1"/>
          </p:cNvSpPr>
          <p:nvPr/>
        </p:nvSpPr>
        <p:spPr bwMode="auto">
          <a:xfrm>
            <a:off x="1257300" y="114300"/>
            <a:ext cx="228600" cy="228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3" name="Slide Number Placeholder 2"/>
          <p:cNvSpPr>
            <a:spLocks noGrp="1"/>
          </p:cNvSpPr>
          <p:nvPr>
            <p:ph type="sldNum" sz="quarter" idx="12"/>
          </p:nvPr>
        </p:nvSpPr>
        <p:spPr/>
        <p:txBody>
          <a:bodyPr/>
          <a:lstStyle/>
          <a:p>
            <a:fld id="{BFDCA1C4-9514-7B4F-976F-D92F7E296653}" type="slidenum">
              <a:rPr lang="fr-FR" smtClean="0"/>
              <a:pPr/>
              <a:t>6</a:t>
            </a:fld>
            <a:endParaRPr lang="fr-FR"/>
          </a:p>
        </p:txBody>
      </p:sp>
      <p:sp>
        <p:nvSpPr>
          <p:cNvPr id="26" name="CustomShape 2"/>
          <p:cNvSpPr/>
          <p:nvPr/>
        </p:nvSpPr>
        <p:spPr>
          <a:xfrm>
            <a:off x="503549" y="-21685"/>
            <a:ext cx="8136903" cy="539730"/>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lstStyle/>
          <a:p>
            <a:pPr algn="ctr">
              <a:lnSpc>
                <a:spcPct val="100000"/>
              </a:lnSpc>
            </a:pPr>
            <a:r>
              <a:rPr lang="en-US" sz="2800" b="1" spc="-1" dirty="0" smtClean="0">
                <a:solidFill>
                  <a:srgbClr val="0093BE"/>
                </a:solidFill>
                <a:uFill>
                  <a:solidFill>
                    <a:srgbClr val="FFFFFF"/>
                  </a:solidFill>
                </a:uFill>
                <a:latin typeface="Arial"/>
              </a:rPr>
              <a:t>Filling schemes and beam-beam encounters</a:t>
            </a:r>
            <a:endParaRPr lang="en-US" sz="2800" spc="-1" baseline="-25000" dirty="0">
              <a:solidFill>
                <a:srgbClr val="000000"/>
              </a:solidFill>
              <a:uFill>
                <a:solidFill>
                  <a:srgbClr val="FFFFFF"/>
                </a:solidFill>
              </a:uFill>
              <a:latin typeface="Symbol" charset="2"/>
              <a:ea typeface="Symbol" charset="2"/>
              <a:cs typeface="Symbol" charset="2"/>
            </a:endParaRPr>
          </a:p>
        </p:txBody>
      </p:sp>
      <p:sp>
        <p:nvSpPr>
          <p:cNvPr id="29" name="TextBox 28"/>
          <p:cNvSpPr txBox="1"/>
          <p:nvPr/>
        </p:nvSpPr>
        <p:spPr>
          <a:xfrm>
            <a:off x="5588970" y="475897"/>
            <a:ext cx="2448272" cy="276999"/>
          </a:xfrm>
          <a:prstGeom prst="rect">
            <a:avLst/>
          </a:prstGeom>
          <a:solidFill>
            <a:srgbClr val="02558C"/>
          </a:solidFill>
          <a:ln>
            <a:solidFill>
              <a:schemeClr val="tx1"/>
            </a:solidFill>
          </a:ln>
        </p:spPr>
        <p:txBody>
          <a:bodyPr wrap="square" rtlCol="0">
            <a:spAutoFit/>
          </a:bodyPr>
          <a:lstStyle/>
          <a:p>
            <a:pPr algn="ctr"/>
            <a:r>
              <a:rPr lang="en-US" sz="1200" b="1" smtClean="0">
                <a:solidFill>
                  <a:schemeClr val="bg1"/>
                </a:solidFill>
              </a:rPr>
              <a:t>High Intensity </a:t>
            </a:r>
            <a:r>
              <a:rPr lang="en-US" sz="1200" b="1" dirty="0" smtClean="0">
                <a:solidFill>
                  <a:schemeClr val="bg1"/>
                </a:solidFill>
              </a:rPr>
              <a:t>experiment</a:t>
            </a:r>
            <a:endParaRPr lang="en-US" sz="1200" b="1" dirty="0">
              <a:solidFill>
                <a:schemeClr val="bg1"/>
              </a:solidFill>
            </a:endParaRPr>
          </a:p>
        </p:txBody>
      </p:sp>
      <p:sp>
        <p:nvSpPr>
          <p:cNvPr id="30" name="TextBox 29"/>
          <p:cNvSpPr txBox="1"/>
          <p:nvPr/>
        </p:nvSpPr>
        <p:spPr>
          <a:xfrm>
            <a:off x="1371600" y="467118"/>
            <a:ext cx="2307195" cy="276999"/>
          </a:xfrm>
          <a:prstGeom prst="rect">
            <a:avLst/>
          </a:prstGeom>
          <a:solidFill>
            <a:srgbClr val="02558C"/>
          </a:solidFill>
          <a:ln>
            <a:solidFill>
              <a:schemeClr val="tx1"/>
            </a:solidFill>
          </a:ln>
        </p:spPr>
        <p:txBody>
          <a:bodyPr wrap="square" rtlCol="0">
            <a:spAutoFit/>
          </a:bodyPr>
          <a:lstStyle/>
          <a:p>
            <a:pPr algn="ctr"/>
            <a:r>
              <a:rPr lang="en-US" sz="1200" b="1" smtClean="0">
                <a:solidFill>
                  <a:schemeClr val="bg1"/>
                </a:solidFill>
              </a:rPr>
              <a:t>Low Intensity </a:t>
            </a:r>
            <a:r>
              <a:rPr lang="en-US" sz="1200" b="1" dirty="0" smtClean="0">
                <a:solidFill>
                  <a:schemeClr val="bg1"/>
                </a:solidFill>
              </a:rPr>
              <a:t>experiment</a:t>
            </a:r>
            <a:endParaRPr lang="en-US" sz="1200" b="1" dirty="0">
              <a:solidFill>
                <a:schemeClr val="bg1"/>
              </a:solidFill>
            </a:endParaRPr>
          </a:p>
        </p:txBody>
      </p:sp>
      <p:sp>
        <p:nvSpPr>
          <p:cNvPr id="31" name="Rectangle 30"/>
          <p:cNvSpPr/>
          <p:nvPr/>
        </p:nvSpPr>
        <p:spPr>
          <a:xfrm>
            <a:off x="478248" y="3623649"/>
            <a:ext cx="8270216" cy="856645"/>
          </a:xfrm>
          <a:prstGeom prst="rect">
            <a:avLst/>
          </a:prstGeom>
        </p:spPr>
        <p:txBody>
          <a:bodyPr wrap="square">
            <a:spAutoFit/>
          </a:bodyPr>
          <a:lstStyle/>
          <a:p>
            <a:pPr marL="214583" indent="-214313">
              <a:spcBef>
                <a:spcPts val="211"/>
              </a:spcBef>
              <a:buClr>
                <a:srgbClr val="FB963C"/>
              </a:buClr>
              <a:buFont typeface="Wingdings" charset="2"/>
              <a:buChar char="§"/>
            </a:pPr>
            <a:r>
              <a:rPr lang="en-US" sz="1600" spc="-1" dirty="0" smtClean="0">
                <a:solidFill>
                  <a:srgbClr val="5A5A5A"/>
                </a:solidFill>
                <a:uFill>
                  <a:solidFill>
                    <a:srgbClr val="FFFFFF"/>
                  </a:solidFill>
                </a:uFill>
              </a:rPr>
              <a:t>In the </a:t>
            </a:r>
            <a:r>
              <a:rPr lang="en-US" sz="1600" b="1" spc="-1" dirty="0" smtClean="0">
                <a:solidFill>
                  <a:srgbClr val="5A5A5A"/>
                </a:solidFill>
                <a:uFill>
                  <a:solidFill>
                    <a:srgbClr val="FFFFFF"/>
                  </a:solidFill>
                </a:uFill>
              </a:rPr>
              <a:t>LI experiment </a:t>
            </a:r>
            <a:r>
              <a:rPr lang="en-US" sz="1600" spc="-1" dirty="0" smtClean="0">
                <a:solidFill>
                  <a:srgbClr val="5A5A5A"/>
                </a:solidFill>
                <a:uFill>
                  <a:solidFill>
                    <a:srgbClr val="FFFFFF"/>
                  </a:solidFill>
                </a:uFill>
              </a:rPr>
              <a:t>the first bunch of B2 see only two head-</a:t>
            </a:r>
            <a:r>
              <a:rPr lang="en-US" sz="1600" spc="-1" dirty="0" err="1" smtClean="0">
                <a:solidFill>
                  <a:srgbClr val="5A5A5A"/>
                </a:solidFill>
                <a:uFill>
                  <a:solidFill>
                    <a:srgbClr val="FFFFFF"/>
                  </a:solidFill>
                </a:uFill>
              </a:rPr>
              <a:t>on’s</a:t>
            </a:r>
            <a:r>
              <a:rPr lang="en-US" sz="1600" spc="-1" dirty="0" smtClean="0">
                <a:solidFill>
                  <a:srgbClr val="5A5A5A"/>
                </a:solidFill>
                <a:uFill>
                  <a:solidFill>
                    <a:srgbClr val="FFFFFF"/>
                  </a:solidFill>
                </a:uFill>
              </a:rPr>
              <a:t> (in IP1 and IP5) and the second bunch experiences head-on and long-range encounters.</a:t>
            </a:r>
          </a:p>
          <a:p>
            <a:pPr marL="214583" indent="-214313">
              <a:spcBef>
                <a:spcPts val="211"/>
              </a:spcBef>
              <a:buClr>
                <a:srgbClr val="FB963C"/>
              </a:buClr>
              <a:buFont typeface="Wingdings" charset="2"/>
              <a:buChar char="§"/>
            </a:pPr>
            <a:r>
              <a:rPr lang="en-US" sz="1600" spc="-1" dirty="0" smtClean="0">
                <a:solidFill>
                  <a:srgbClr val="5A5A5A"/>
                </a:solidFill>
                <a:uFill>
                  <a:solidFill>
                    <a:srgbClr val="FFFFFF"/>
                  </a:solidFill>
                </a:uFill>
              </a:rPr>
              <a:t>In the </a:t>
            </a:r>
            <a:r>
              <a:rPr lang="en-US" sz="1600" b="1" spc="-1" dirty="0" smtClean="0">
                <a:solidFill>
                  <a:srgbClr val="5A5A5A"/>
                </a:solidFill>
                <a:uFill>
                  <a:solidFill>
                    <a:srgbClr val="FFFFFF"/>
                  </a:solidFill>
                </a:uFill>
              </a:rPr>
              <a:t>HI experiment </a:t>
            </a:r>
            <a:r>
              <a:rPr lang="en-US" sz="1600" spc="-1" dirty="0" smtClean="0">
                <a:solidFill>
                  <a:srgbClr val="5A5A5A"/>
                </a:solidFill>
                <a:uFill>
                  <a:solidFill>
                    <a:srgbClr val="FFFFFF"/>
                  </a:solidFill>
                </a:uFill>
              </a:rPr>
              <a:t>we have a rich distribution of beam-beam interactions in IR1/5.</a:t>
            </a:r>
          </a:p>
        </p:txBody>
      </p:sp>
      <p:pic>
        <p:nvPicPr>
          <p:cNvPr id="7" name="Picture 6"/>
          <p:cNvPicPr>
            <a:picLocks noChangeAspect="1"/>
          </p:cNvPicPr>
          <p:nvPr/>
        </p:nvPicPr>
        <p:blipFill>
          <a:blip r:embed="rId3"/>
          <a:stretch>
            <a:fillRect/>
          </a:stretch>
        </p:blipFill>
        <p:spPr>
          <a:xfrm>
            <a:off x="4877749" y="805014"/>
            <a:ext cx="3870715" cy="2714400"/>
          </a:xfrm>
          <a:prstGeom prst="rect">
            <a:avLst/>
          </a:prstGeom>
          <a:ln>
            <a:solidFill>
              <a:schemeClr val="tx1"/>
            </a:solidFill>
          </a:ln>
        </p:spPr>
      </p:pic>
      <p:pic>
        <p:nvPicPr>
          <p:cNvPr id="4" name="Picture 3"/>
          <p:cNvPicPr>
            <a:picLocks noChangeAspect="1"/>
          </p:cNvPicPr>
          <p:nvPr/>
        </p:nvPicPr>
        <p:blipFill>
          <a:blip r:embed="rId4"/>
          <a:stretch>
            <a:fillRect/>
          </a:stretch>
        </p:blipFill>
        <p:spPr>
          <a:xfrm>
            <a:off x="589839" y="805014"/>
            <a:ext cx="3870715" cy="2714400"/>
          </a:xfrm>
          <a:prstGeom prst="rect">
            <a:avLst/>
          </a:prstGeom>
          <a:ln>
            <a:solidFill>
              <a:schemeClr val="tx1"/>
            </a:solidFill>
          </a:ln>
        </p:spPr>
      </p:pic>
    </p:spTree>
    <p:extLst>
      <p:ext uri="{BB962C8B-B14F-4D97-AF65-F5344CB8AC3E}">
        <p14:creationId xmlns:p14="http://schemas.microsoft.com/office/powerpoint/2010/main" val="3395318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FDCA1C4-9514-7B4F-976F-D92F7E296653}" type="slidenum">
              <a:rPr lang="fr-FR" smtClean="0"/>
              <a:pPr/>
              <a:t>7</a:t>
            </a:fld>
            <a:endParaRPr lang="fr-FR"/>
          </a:p>
        </p:txBody>
      </p:sp>
      <p:sp>
        <p:nvSpPr>
          <p:cNvPr id="14" name="CustomShape 2"/>
          <p:cNvSpPr/>
          <p:nvPr/>
        </p:nvSpPr>
        <p:spPr>
          <a:xfrm>
            <a:off x="2005555" y="57999"/>
            <a:ext cx="5132891" cy="539730"/>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lstStyle/>
          <a:p>
            <a:pPr algn="ctr">
              <a:lnSpc>
                <a:spcPct val="100000"/>
              </a:lnSpc>
            </a:pPr>
            <a:r>
              <a:rPr lang="en-US" sz="2800" b="1" spc="-1" dirty="0" smtClean="0">
                <a:solidFill>
                  <a:srgbClr val="0093BE"/>
                </a:solidFill>
                <a:uFill>
                  <a:solidFill>
                    <a:srgbClr val="FFFFFF"/>
                  </a:solidFill>
                </a:uFill>
                <a:latin typeface="Arial"/>
              </a:rPr>
              <a:t>Wire current settings I</a:t>
            </a:r>
            <a:endParaRPr lang="en-US" sz="2800" spc="-1" baseline="-25000" dirty="0">
              <a:solidFill>
                <a:srgbClr val="000000"/>
              </a:solidFill>
              <a:uFill>
                <a:solidFill>
                  <a:srgbClr val="FFFFFF"/>
                </a:solidFill>
              </a:uFill>
              <a:latin typeface="Symbol" charset="2"/>
              <a:ea typeface="Symbol" charset="2"/>
              <a:cs typeface="Symbol" charset="2"/>
            </a:endParaRPr>
          </a:p>
        </p:txBody>
      </p:sp>
      <p:sp>
        <p:nvSpPr>
          <p:cNvPr id="19" name="Rectangle 18"/>
          <p:cNvSpPr/>
          <p:nvPr/>
        </p:nvSpPr>
        <p:spPr>
          <a:xfrm>
            <a:off x="345930" y="681363"/>
            <a:ext cx="3505989" cy="3642023"/>
          </a:xfrm>
          <a:prstGeom prst="rect">
            <a:avLst/>
          </a:prstGeom>
        </p:spPr>
        <p:txBody>
          <a:bodyPr wrap="square">
            <a:spAutoFit/>
          </a:bodyPr>
          <a:lstStyle/>
          <a:p>
            <a:pPr marL="214583" indent="-214313">
              <a:spcBef>
                <a:spcPts val="211"/>
              </a:spcBef>
              <a:buClr>
                <a:srgbClr val="FB963C"/>
              </a:buClr>
              <a:buFont typeface="Wingdings" charset="2"/>
              <a:buChar char="§"/>
            </a:pPr>
            <a:r>
              <a:rPr lang="en-US" sz="1600" spc="-1" dirty="0">
                <a:solidFill>
                  <a:srgbClr val="5A5A5A"/>
                </a:solidFill>
                <a:uFill>
                  <a:solidFill>
                    <a:srgbClr val="FFFFFF"/>
                  </a:solidFill>
                </a:uFill>
              </a:rPr>
              <a:t>The </a:t>
            </a:r>
            <a:r>
              <a:rPr lang="en-US" sz="1600" spc="-1" dirty="0" smtClean="0">
                <a:solidFill>
                  <a:srgbClr val="5A5A5A"/>
                </a:solidFill>
                <a:uFill>
                  <a:solidFill>
                    <a:srgbClr val="FFFFFF"/>
                  </a:solidFill>
                </a:uFill>
              </a:rPr>
              <a:t>experimental </a:t>
            </a:r>
            <a:r>
              <a:rPr lang="en-US" sz="1600" spc="-1" dirty="0">
                <a:solidFill>
                  <a:srgbClr val="5A5A5A"/>
                </a:solidFill>
                <a:uFill>
                  <a:solidFill>
                    <a:srgbClr val="FFFFFF"/>
                  </a:solidFill>
                </a:uFill>
              </a:rPr>
              <a:t>setup </a:t>
            </a:r>
            <a:r>
              <a:rPr lang="en-US" sz="1600" spc="-1" dirty="0" smtClean="0">
                <a:solidFill>
                  <a:srgbClr val="5A5A5A"/>
                </a:solidFill>
                <a:uFill>
                  <a:solidFill>
                    <a:srgbClr val="FFFFFF"/>
                  </a:solidFill>
                </a:uFill>
              </a:rPr>
              <a:t>allowed </a:t>
            </a:r>
            <a:r>
              <a:rPr lang="en-US" sz="1600" spc="-1" dirty="0">
                <a:solidFill>
                  <a:srgbClr val="5A5A5A"/>
                </a:solidFill>
                <a:uFill>
                  <a:solidFill>
                    <a:srgbClr val="FFFFFF"/>
                  </a:solidFill>
                </a:uFill>
              </a:rPr>
              <a:t>to minimize only two </a:t>
            </a:r>
            <a:r>
              <a:rPr lang="en-US" sz="1600" spc="-1" dirty="0" smtClean="0">
                <a:solidFill>
                  <a:srgbClr val="5A5A5A"/>
                </a:solidFill>
                <a:uFill>
                  <a:solidFill>
                    <a:srgbClr val="FFFFFF"/>
                  </a:solidFill>
                </a:uFill>
              </a:rPr>
              <a:t>Resonance </a:t>
            </a:r>
            <a:r>
              <a:rPr lang="en-US" sz="1600" spc="-1" dirty="0">
                <a:solidFill>
                  <a:srgbClr val="5A5A5A"/>
                </a:solidFill>
                <a:uFill>
                  <a:solidFill>
                    <a:srgbClr val="FFFFFF"/>
                  </a:solidFill>
                </a:uFill>
              </a:rPr>
              <a:t>Driving </a:t>
            </a:r>
            <a:r>
              <a:rPr lang="en-US" sz="1600" spc="-1" dirty="0" smtClean="0">
                <a:solidFill>
                  <a:srgbClr val="5A5A5A"/>
                </a:solidFill>
                <a:uFill>
                  <a:solidFill>
                    <a:srgbClr val="FFFFFF"/>
                  </a:solidFill>
                </a:uFill>
              </a:rPr>
              <a:t>Terms.</a:t>
            </a:r>
          </a:p>
          <a:p>
            <a:pPr marL="214583" indent="-214313">
              <a:spcBef>
                <a:spcPts val="211"/>
              </a:spcBef>
              <a:buClr>
                <a:srgbClr val="FB963C"/>
              </a:buClr>
              <a:buFont typeface="Wingdings" charset="2"/>
              <a:buChar char="§"/>
            </a:pPr>
            <a:endParaRPr lang="en-US" sz="1600" spc="-1" dirty="0" smtClean="0">
              <a:solidFill>
                <a:srgbClr val="5A5A5A"/>
              </a:solidFill>
              <a:uFill>
                <a:solidFill>
                  <a:srgbClr val="FFFFFF"/>
                </a:solidFill>
              </a:uFill>
            </a:endParaRPr>
          </a:p>
          <a:p>
            <a:pPr marL="214583" indent="-214313">
              <a:spcBef>
                <a:spcPts val="211"/>
              </a:spcBef>
              <a:buClr>
                <a:srgbClr val="FB963C"/>
              </a:buClr>
              <a:buFont typeface="Wingdings" charset="2"/>
              <a:buChar char="§"/>
            </a:pPr>
            <a:r>
              <a:rPr lang="en-US" sz="1600" spc="-1" dirty="0">
                <a:solidFill>
                  <a:srgbClr val="5A5A5A"/>
                </a:solidFill>
                <a:uFill>
                  <a:solidFill>
                    <a:srgbClr val="FFFFFF"/>
                  </a:solidFill>
                </a:uFill>
              </a:rPr>
              <a:t>We </a:t>
            </a:r>
            <a:r>
              <a:rPr lang="en-US" sz="1600" spc="-1" dirty="0" smtClean="0">
                <a:solidFill>
                  <a:srgbClr val="5A5A5A"/>
                </a:solidFill>
                <a:uFill>
                  <a:solidFill>
                    <a:srgbClr val="FFFFFF"/>
                  </a:solidFill>
                </a:uFill>
              </a:rPr>
              <a:t>set the wire currents to compensate the </a:t>
            </a:r>
            <a:r>
              <a:rPr lang="en-US" sz="1600" b="1" spc="-1" dirty="0">
                <a:solidFill>
                  <a:srgbClr val="5A5A5A"/>
                </a:solidFill>
                <a:uFill>
                  <a:solidFill>
                    <a:srgbClr val="FFFFFF"/>
                  </a:solidFill>
                </a:uFill>
              </a:rPr>
              <a:t>(4,0) and (0,4) RDT</a:t>
            </a:r>
            <a:r>
              <a:rPr lang="en-US" sz="1600" spc="-1" dirty="0">
                <a:solidFill>
                  <a:srgbClr val="5A5A5A"/>
                </a:solidFill>
                <a:uFill>
                  <a:solidFill>
                    <a:srgbClr val="FFFFFF"/>
                  </a:solidFill>
                </a:uFill>
              </a:rPr>
              <a:t>: first order amplitude detuning</a:t>
            </a:r>
            <a:r>
              <a:rPr lang="en-US" sz="1600" spc="-1" dirty="0" smtClean="0">
                <a:solidFill>
                  <a:srgbClr val="5A5A5A"/>
                </a:solidFill>
                <a:uFill>
                  <a:solidFill>
                    <a:srgbClr val="FFFFFF"/>
                  </a:solidFill>
                </a:uFill>
              </a:rPr>
              <a:t>.</a:t>
            </a:r>
          </a:p>
          <a:p>
            <a:pPr marL="214583" indent="-214313">
              <a:spcBef>
                <a:spcPts val="211"/>
              </a:spcBef>
              <a:buClr>
                <a:srgbClr val="FB963C"/>
              </a:buClr>
              <a:buFont typeface="Wingdings" charset="2"/>
              <a:buChar char="§"/>
            </a:pPr>
            <a:endParaRPr lang="en-US" sz="1600" spc="-1" dirty="0" smtClean="0">
              <a:solidFill>
                <a:srgbClr val="5A5A5A"/>
              </a:solidFill>
              <a:uFill>
                <a:solidFill>
                  <a:srgbClr val="FFFFFF"/>
                </a:solidFill>
              </a:uFill>
            </a:endParaRPr>
          </a:p>
          <a:p>
            <a:pPr marL="214583" indent="-214313">
              <a:spcBef>
                <a:spcPts val="211"/>
              </a:spcBef>
              <a:buClr>
                <a:srgbClr val="FB963C"/>
              </a:buClr>
              <a:buFont typeface="Wingdings" charset="2"/>
              <a:buChar char="§"/>
            </a:pPr>
            <a:r>
              <a:rPr lang="en-US" sz="1600" spc="-1" dirty="0" smtClean="0">
                <a:solidFill>
                  <a:srgbClr val="5A5A5A"/>
                </a:solidFill>
                <a:uFill>
                  <a:solidFill>
                    <a:srgbClr val="FFFFFF"/>
                  </a:solidFill>
                </a:uFill>
              </a:rPr>
              <a:t>For the HI experiment, due the larger beam-wire distance, the current for the compensation is not compatible with the standard wire configuration. </a:t>
            </a:r>
            <a:endParaRPr lang="en-US" sz="1600" spc="-1" dirty="0">
              <a:solidFill>
                <a:srgbClr val="5A5A5A"/>
              </a:solidFill>
              <a:uFill>
                <a:solidFill>
                  <a:srgbClr val="FFFFFF"/>
                </a:solidFill>
              </a:uFill>
            </a:endParaRPr>
          </a:p>
        </p:txBody>
      </p:sp>
      <p:pic>
        <p:nvPicPr>
          <p:cNvPr id="2" name="Picture 1"/>
          <p:cNvPicPr>
            <a:picLocks noChangeAspect="1"/>
          </p:cNvPicPr>
          <p:nvPr/>
        </p:nvPicPr>
        <p:blipFill>
          <a:blip r:embed="rId3"/>
          <a:stretch>
            <a:fillRect/>
          </a:stretch>
        </p:blipFill>
        <p:spPr>
          <a:xfrm>
            <a:off x="3802015" y="795385"/>
            <a:ext cx="5244785" cy="3618579"/>
          </a:xfrm>
          <a:prstGeom prst="rect">
            <a:avLst/>
          </a:prstGeom>
        </p:spPr>
      </p:pic>
    </p:spTree>
    <p:extLst>
      <p:ext uri="{BB962C8B-B14F-4D97-AF65-F5344CB8AC3E}">
        <p14:creationId xmlns:p14="http://schemas.microsoft.com/office/powerpoint/2010/main" val="4575043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FDCA1C4-9514-7B4F-976F-D92F7E296653}" type="slidenum">
              <a:rPr lang="fr-FR" smtClean="0"/>
              <a:pPr/>
              <a:t>8</a:t>
            </a:fld>
            <a:endParaRPr lang="fr-FR"/>
          </a:p>
        </p:txBody>
      </p:sp>
      <p:sp>
        <p:nvSpPr>
          <p:cNvPr id="38" name="TextBox 37"/>
          <p:cNvSpPr txBox="1"/>
          <p:nvPr/>
        </p:nvSpPr>
        <p:spPr>
          <a:xfrm>
            <a:off x="3293893" y="400872"/>
            <a:ext cx="2750821" cy="276999"/>
          </a:xfrm>
          <a:prstGeom prst="rect">
            <a:avLst/>
          </a:prstGeom>
          <a:solidFill>
            <a:srgbClr val="02558C"/>
          </a:solidFill>
          <a:ln>
            <a:solidFill>
              <a:schemeClr val="tx1"/>
            </a:solidFill>
          </a:ln>
        </p:spPr>
        <p:txBody>
          <a:bodyPr wrap="square" rtlCol="0">
            <a:spAutoFit/>
          </a:bodyPr>
          <a:lstStyle/>
          <a:p>
            <a:pPr algn="ctr"/>
            <a:r>
              <a:rPr lang="en-US" sz="1200" b="1" dirty="0">
                <a:solidFill>
                  <a:schemeClr val="bg1"/>
                </a:solidFill>
              </a:rPr>
              <a:t>L</a:t>
            </a:r>
            <a:r>
              <a:rPr lang="en-US" sz="1200" b="1" dirty="0" smtClean="0">
                <a:solidFill>
                  <a:schemeClr val="bg1"/>
                </a:solidFill>
              </a:rPr>
              <a:t>I experiment: 1-jaw powered</a:t>
            </a:r>
            <a:endParaRPr lang="en-US" sz="1200" b="1" dirty="0">
              <a:solidFill>
                <a:schemeClr val="bg1"/>
              </a:solidFill>
            </a:endParaRPr>
          </a:p>
        </p:txBody>
      </p:sp>
      <p:grpSp>
        <p:nvGrpSpPr>
          <p:cNvPr id="40" name="Group 39"/>
          <p:cNvGrpSpPr/>
          <p:nvPr/>
        </p:nvGrpSpPr>
        <p:grpSpPr>
          <a:xfrm>
            <a:off x="6078584" y="702445"/>
            <a:ext cx="2787063" cy="2979142"/>
            <a:chOff x="6105417" y="569298"/>
            <a:chExt cx="2787063" cy="2979142"/>
          </a:xfrm>
        </p:grpSpPr>
        <p:grpSp>
          <p:nvGrpSpPr>
            <p:cNvPr id="18" name="Group 17"/>
            <p:cNvGrpSpPr/>
            <p:nvPr/>
          </p:nvGrpSpPr>
          <p:grpSpPr>
            <a:xfrm>
              <a:off x="6156176" y="614747"/>
              <a:ext cx="2690290" cy="1544490"/>
              <a:chOff x="6156176" y="614747"/>
              <a:chExt cx="2690290" cy="1544490"/>
            </a:xfrm>
          </p:grpSpPr>
          <p:pic>
            <p:nvPicPr>
              <p:cNvPr id="32" name="Picture 6" descr="\\cern.ch\dfs\Users\l\lgentini\Desktop\4.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7200" t="12282" r="31997" b="5253"/>
              <a:stretch/>
            </p:blipFill>
            <p:spPr bwMode="auto">
              <a:xfrm flipH="1">
                <a:off x="7507393" y="614747"/>
                <a:ext cx="1339073" cy="1541956"/>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6" descr="\\cern.ch\dfs\Users\l\lgentini\Desktop\4.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7200" t="12282" r="31997" b="5253"/>
              <a:stretch/>
            </p:blipFill>
            <p:spPr bwMode="auto">
              <a:xfrm>
                <a:off x="6156176" y="617281"/>
                <a:ext cx="1339073" cy="1541956"/>
              </a:xfrm>
              <a:prstGeom prst="rect">
                <a:avLst/>
              </a:prstGeom>
              <a:noFill/>
              <a:extLst>
                <a:ext uri="{909E8E84-426E-40DD-AFC4-6F175D3DCCD1}">
                  <a14:hiddenFill xmlns:a14="http://schemas.microsoft.com/office/drawing/2010/main">
                    <a:solidFill>
                      <a:srgbClr val="FFFFFF"/>
                    </a:solidFill>
                  </a14:hiddenFill>
                </a:ext>
              </a:extLst>
            </p:spPr>
          </p:pic>
        </p:grpSp>
        <p:sp>
          <p:nvSpPr>
            <p:cNvPr id="39" name="Rectangle 38"/>
            <p:cNvSpPr/>
            <p:nvPr/>
          </p:nvSpPr>
          <p:spPr>
            <a:xfrm>
              <a:off x="6105417" y="569298"/>
              <a:ext cx="2787063" cy="2979142"/>
            </a:xfrm>
            <a:prstGeom prst="rect">
              <a:avLst/>
            </a:prstGeom>
            <a:noFill/>
            <a:ln>
              <a:solidFill>
                <a:schemeClr val="tx1"/>
              </a:solidFill>
            </a:ln>
            <a:effectLst>
              <a:outerShdw dist="23000" sx="1000" sy="1000" rotWithShape="0">
                <a:srgbClr val="00000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41" name="Group 40"/>
          <p:cNvGrpSpPr/>
          <p:nvPr/>
        </p:nvGrpSpPr>
        <p:grpSpPr>
          <a:xfrm>
            <a:off x="3245507" y="702445"/>
            <a:ext cx="2787063" cy="2991846"/>
            <a:chOff x="3272340" y="569298"/>
            <a:chExt cx="2787063" cy="2991846"/>
          </a:xfrm>
        </p:grpSpPr>
        <p:grpSp>
          <p:nvGrpSpPr>
            <p:cNvPr id="3" name="Group 2"/>
            <p:cNvGrpSpPr/>
            <p:nvPr/>
          </p:nvGrpSpPr>
          <p:grpSpPr>
            <a:xfrm>
              <a:off x="3725458" y="2292173"/>
              <a:ext cx="1890072" cy="1268971"/>
              <a:chOff x="5580112" y="1628800"/>
              <a:chExt cx="2520096" cy="1691961"/>
            </a:xfrm>
          </p:grpSpPr>
          <p:sp>
            <p:nvSpPr>
              <p:cNvPr id="20" name="Rectangle 19"/>
              <p:cNvSpPr/>
              <p:nvPr/>
            </p:nvSpPr>
            <p:spPr>
              <a:xfrm>
                <a:off x="5580112" y="1628800"/>
                <a:ext cx="647888" cy="1811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Rectangle 20"/>
              <p:cNvSpPr/>
              <p:nvPr/>
            </p:nvSpPr>
            <p:spPr>
              <a:xfrm>
                <a:off x="7452320" y="3134119"/>
                <a:ext cx="647888" cy="1866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13" name="Group 12"/>
            <p:cNvGrpSpPr/>
            <p:nvPr/>
          </p:nvGrpSpPr>
          <p:grpSpPr>
            <a:xfrm>
              <a:off x="3320726" y="596599"/>
              <a:ext cx="2690290" cy="1544490"/>
              <a:chOff x="1384326" y="632012"/>
              <a:chExt cx="2690290" cy="1544490"/>
            </a:xfrm>
          </p:grpSpPr>
          <p:pic>
            <p:nvPicPr>
              <p:cNvPr id="28" name="Picture 6" descr="\\cern.ch\dfs\Users\l\lgentini\Desktop\4.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7200" t="12282" r="31997" b="5253"/>
              <a:stretch/>
            </p:blipFill>
            <p:spPr bwMode="auto">
              <a:xfrm flipH="1">
                <a:off x="2735543" y="632012"/>
                <a:ext cx="1339073" cy="1541956"/>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6" descr="\\cern.ch\dfs\Users\l\lgentini\Desktop\4.jpg"/>
              <p:cNvPicPr>
                <a:picLocks noChangeAspect="1" noChangeArrowheads="1"/>
              </p:cNvPicPr>
              <p:nvPr/>
            </p:nvPicPr>
            <p:blipFill rotWithShape="1">
              <a:blip r:embed="rId3" cstate="print">
                <a:grayscl/>
                <a:extLst>
                  <a:ext uri="{28A0092B-C50C-407E-A947-70E740481C1C}">
                    <a14:useLocalDpi xmlns:a14="http://schemas.microsoft.com/office/drawing/2010/main" val="0"/>
                  </a:ext>
                </a:extLst>
              </a:blip>
              <a:srcRect l="27200" t="12282" r="31997" b="5253"/>
              <a:stretch/>
            </p:blipFill>
            <p:spPr bwMode="auto">
              <a:xfrm>
                <a:off x="1384326" y="634546"/>
                <a:ext cx="1339073" cy="1541956"/>
              </a:xfrm>
              <a:prstGeom prst="rect">
                <a:avLst/>
              </a:prstGeom>
              <a:noFill/>
              <a:extLst>
                <a:ext uri="{909E8E84-426E-40DD-AFC4-6F175D3DCCD1}">
                  <a14:hiddenFill xmlns:a14="http://schemas.microsoft.com/office/drawing/2010/main">
                    <a:solidFill>
                      <a:srgbClr val="FFFFFF"/>
                    </a:solidFill>
                  </a14:hiddenFill>
                </a:ext>
              </a:extLst>
            </p:spPr>
          </p:pic>
        </p:grpSp>
        <p:sp>
          <p:nvSpPr>
            <p:cNvPr id="45" name="Rectangle 44"/>
            <p:cNvSpPr/>
            <p:nvPr/>
          </p:nvSpPr>
          <p:spPr>
            <a:xfrm>
              <a:off x="3272340" y="569298"/>
              <a:ext cx="2787063" cy="2979142"/>
            </a:xfrm>
            <a:prstGeom prst="rect">
              <a:avLst/>
            </a:prstGeom>
            <a:noFill/>
            <a:ln>
              <a:solidFill>
                <a:schemeClr val="tx1"/>
              </a:solidFill>
            </a:ln>
            <a:effectLst>
              <a:outerShdw dist="23000" sx="1000" sy="1000" rotWithShape="0">
                <a:srgbClr val="00000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49" name="TextBox 48"/>
          <p:cNvSpPr txBox="1"/>
          <p:nvPr/>
        </p:nvSpPr>
        <p:spPr>
          <a:xfrm>
            <a:off x="6145546" y="400872"/>
            <a:ext cx="2479464" cy="276999"/>
          </a:xfrm>
          <a:prstGeom prst="rect">
            <a:avLst/>
          </a:prstGeom>
          <a:solidFill>
            <a:srgbClr val="02558C"/>
          </a:solidFill>
          <a:ln>
            <a:solidFill>
              <a:schemeClr val="tx1"/>
            </a:solidFill>
          </a:ln>
        </p:spPr>
        <p:txBody>
          <a:bodyPr wrap="square" rtlCol="0">
            <a:spAutoFit/>
          </a:bodyPr>
          <a:lstStyle/>
          <a:p>
            <a:pPr algn="ctr"/>
            <a:r>
              <a:rPr lang="en-US" sz="1200" b="1" smtClean="0">
                <a:solidFill>
                  <a:schemeClr val="bg1"/>
                </a:solidFill>
              </a:rPr>
              <a:t>HI experiment: 2-jaws powered</a:t>
            </a:r>
            <a:endParaRPr lang="en-US" sz="1200" b="1" dirty="0">
              <a:solidFill>
                <a:schemeClr val="bg1"/>
              </a:solidFill>
            </a:endParaRPr>
          </a:p>
        </p:txBody>
      </p:sp>
      <p:sp>
        <p:nvSpPr>
          <p:cNvPr id="50" name="Rectangle 49"/>
          <p:cNvSpPr/>
          <p:nvPr/>
        </p:nvSpPr>
        <p:spPr>
          <a:xfrm>
            <a:off x="336299" y="676598"/>
            <a:ext cx="2710762" cy="3913892"/>
          </a:xfrm>
          <a:prstGeom prst="rect">
            <a:avLst/>
          </a:prstGeom>
        </p:spPr>
        <p:txBody>
          <a:bodyPr wrap="square">
            <a:spAutoFit/>
          </a:bodyPr>
          <a:lstStyle/>
          <a:p>
            <a:pPr marL="214583" indent="-214313">
              <a:spcBef>
                <a:spcPts val="211"/>
              </a:spcBef>
              <a:buClr>
                <a:srgbClr val="FB963C"/>
              </a:buClr>
              <a:buFont typeface="Wingdings" charset="2"/>
              <a:buChar char="§"/>
            </a:pPr>
            <a:r>
              <a:rPr lang="en-US" sz="1600" spc="-1" dirty="0" smtClean="0">
                <a:solidFill>
                  <a:srgbClr val="5A5A5A"/>
                </a:solidFill>
                <a:uFill>
                  <a:solidFill>
                    <a:srgbClr val="FFFFFF"/>
                  </a:solidFill>
                </a:uFill>
              </a:rPr>
              <a:t>In the wire-collimator, both jaws house a wire.</a:t>
            </a:r>
          </a:p>
          <a:p>
            <a:pPr marL="214583" indent="-214313">
              <a:spcBef>
                <a:spcPts val="211"/>
              </a:spcBef>
              <a:buClr>
                <a:srgbClr val="FB963C"/>
              </a:buClr>
              <a:buFont typeface="Wingdings" charset="2"/>
              <a:buChar char="§"/>
            </a:pPr>
            <a:endParaRPr lang="en-US" sz="1600" spc="-1" dirty="0">
              <a:solidFill>
                <a:srgbClr val="5A5A5A"/>
              </a:solidFill>
              <a:uFill>
                <a:solidFill>
                  <a:srgbClr val="FFFFFF"/>
                </a:solidFill>
              </a:uFill>
            </a:endParaRPr>
          </a:p>
          <a:p>
            <a:pPr marL="214583" indent="-214313">
              <a:spcBef>
                <a:spcPts val="211"/>
              </a:spcBef>
              <a:buClr>
                <a:srgbClr val="FB963C"/>
              </a:buClr>
              <a:buFont typeface="Wingdings" charset="2"/>
              <a:buChar char="§"/>
            </a:pPr>
            <a:r>
              <a:rPr lang="en-US" sz="1600" spc="-1" dirty="0" smtClean="0">
                <a:solidFill>
                  <a:srgbClr val="5A5A5A"/>
                </a:solidFill>
                <a:uFill>
                  <a:solidFill>
                    <a:srgbClr val="FFFFFF"/>
                  </a:solidFill>
                </a:uFill>
              </a:rPr>
              <a:t>In the </a:t>
            </a:r>
            <a:r>
              <a:rPr lang="en-US" sz="1600" b="1" spc="-1" dirty="0" smtClean="0">
                <a:solidFill>
                  <a:srgbClr val="5A5A5A"/>
                </a:solidFill>
                <a:uFill>
                  <a:solidFill>
                    <a:srgbClr val="FFFFFF"/>
                  </a:solidFill>
                </a:uFill>
              </a:rPr>
              <a:t>LI experiment </a:t>
            </a:r>
            <a:r>
              <a:rPr lang="en-US" sz="1600" spc="-1" dirty="0" smtClean="0">
                <a:solidFill>
                  <a:srgbClr val="5A5A5A"/>
                </a:solidFill>
                <a:uFill>
                  <a:solidFill>
                    <a:srgbClr val="FFFFFF"/>
                  </a:solidFill>
                </a:uFill>
              </a:rPr>
              <a:t>only the wire of one single jaw was powered.</a:t>
            </a:r>
          </a:p>
          <a:p>
            <a:pPr marL="214583" indent="-214313">
              <a:spcBef>
                <a:spcPts val="211"/>
              </a:spcBef>
              <a:buClr>
                <a:srgbClr val="FB963C"/>
              </a:buClr>
              <a:buFont typeface="Wingdings" charset="2"/>
              <a:buChar char="§"/>
            </a:pPr>
            <a:endParaRPr lang="en-US" sz="1600" spc="-1" dirty="0" smtClean="0">
              <a:solidFill>
                <a:srgbClr val="5A5A5A"/>
              </a:solidFill>
              <a:uFill>
                <a:solidFill>
                  <a:srgbClr val="FFFFFF"/>
                </a:solidFill>
              </a:uFill>
            </a:endParaRPr>
          </a:p>
          <a:p>
            <a:pPr marL="214583" indent="-214313">
              <a:spcBef>
                <a:spcPts val="211"/>
              </a:spcBef>
              <a:buClr>
                <a:srgbClr val="FB963C"/>
              </a:buClr>
              <a:buFont typeface="Wingdings" charset="2"/>
              <a:buChar char="§"/>
            </a:pPr>
            <a:r>
              <a:rPr lang="en-US" sz="1600" spc="-1" dirty="0" smtClean="0">
                <a:solidFill>
                  <a:srgbClr val="5A5A5A"/>
                </a:solidFill>
                <a:uFill>
                  <a:solidFill>
                    <a:srgbClr val="FFFFFF"/>
                  </a:solidFill>
                </a:uFill>
              </a:rPr>
              <a:t>For the </a:t>
            </a:r>
            <a:r>
              <a:rPr lang="en-US" sz="1600" b="1" spc="-1" dirty="0" smtClean="0">
                <a:solidFill>
                  <a:srgbClr val="5A5A5A"/>
                </a:solidFill>
                <a:uFill>
                  <a:solidFill>
                    <a:srgbClr val="FFFFFF"/>
                  </a:solidFill>
                </a:uFill>
              </a:rPr>
              <a:t>HI experiments </a:t>
            </a:r>
            <a:r>
              <a:rPr lang="en-US" sz="1600" spc="-1" dirty="0" smtClean="0">
                <a:solidFill>
                  <a:srgbClr val="5A5A5A"/>
                </a:solidFill>
                <a:uFill>
                  <a:solidFill>
                    <a:srgbClr val="FFFFFF"/>
                  </a:solidFill>
                </a:uFill>
              </a:rPr>
              <a:t>the wires of both jaws where powered: this allowed to double the integrated strength of the </a:t>
            </a:r>
            <a:r>
              <a:rPr lang="en-US" sz="1600" spc="-1" dirty="0" err="1" smtClean="0">
                <a:solidFill>
                  <a:srgbClr val="5A5A5A"/>
                </a:solidFill>
                <a:uFill>
                  <a:solidFill>
                    <a:srgbClr val="FFFFFF"/>
                  </a:solidFill>
                </a:uFill>
              </a:rPr>
              <a:t>quadrupolar</a:t>
            </a:r>
            <a:r>
              <a:rPr lang="en-US" sz="1600" spc="-1" dirty="0" smtClean="0">
                <a:solidFill>
                  <a:srgbClr val="5A5A5A"/>
                </a:solidFill>
                <a:uFill>
                  <a:solidFill>
                    <a:srgbClr val="FFFFFF"/>
                  </a:solidFill>
                </a:uFill>
              </a:rPr>
              <a:t>, </a:t>
            </a:r>
            <a:r>
              <a:rPr lang="en-US" sz="1600" spc="-1" dirty="0" err="1" smtClean="0">
                <a:solidFill>
                  <a:srgbClr val="5A5A5A"/>
                </a:solidFill>
                <a:uFill>
                  <a:solidFill>
                    <a:srgbClr val="FFFFFF"/>
                  </a:solidFill>
                </a:uFill>
              </a:rPr>
              <a:t>octupolar</a:t>
            </a:r>
            <a:r>
              <a:rPr lang="en-US" sz="1600" spc="-1" dirty="0" smtClean="0">
                <a:solidFill>
                  <a:srgbClr val="5A5A5A"/>
                </a:solidFill>
                <a:uFill>
                  <a:solidFill>
                    <a:srgbClr val="FFFFFF"/>
                  </a:solidFill>
                </a:uFill>
              </a:rPr>
              <a:t>, etc., components.</a:t>
            </a:r>
          </a:p>
          <a:p>
            <a:pPr marL="214583" indent="-214313">
              <a:spcBef>
                <a:spcPts val="211"/>
              </a:spcBef>
              <a:buClr>
                <a:srgbClr val="FB963C"/>
              </a:buClr>
              <a:buFont typeface="Wingdings" charset="2"/>
              <a:buChar char="§"/>
            </a:pPr>
            <a:endParaRPr lang="en-US" sz="1600" spc="-1" dirty="0" smtClean="0">
              <a:solidFill>
                <a:srgbClr val="5A5A5A"/>
              </a:solidFill>
              <a:uFill>
                <a:solidFill>
                  <a:srgbClr val="FFFFFF"/>
                </a:solidFill>
              </a:uFill>
            </a:endParaRPr>
          </a:p>
        </p:txBody>
      </p:sp>
      <p:cxnSp>
        <p:nvCxnSpPr>
          <p:cNvPr id="51" name="Straight Connector 50"/>
          <p:cNvCxnSpPr>
            <a:stCxn id="54" idx="0"/>
            <a:endCxn id="51" idx="1"/>
          </p:cNvCxnSpPr>
          <p:nvPr/>
        </p:nvCxnSpPr>
        <p:spPr>
          <a:xfrm flipV="1">
            <a:off x="4225921" y="1408110"/>
            <a:ext cx="306943" cy="76814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4532864" y="1338860"/>
            <a:ext cx="88099" cy="138499"/>
          </a:xfrm>
          <a:prstGeom prst="rect">
            <a:avLst/>
          </a:prstGeom>
          <a:noFill/>
          <a:ln w="19050">
            <a:solidFill>
              <a:srgbClr val="FF0000"/>
            </a:solidFill>
          </a:ln>
        </p:spPr>
        <p:txBody>
          <a:bodyPr wrap="square" rtlCol="0">
            <a:spAutoFit/>
          </a:bodyPr>
          <a:lstStyle/>
          <a:p>
            <a:endParaRPr lang="en-US" sz="300" dirty="0"/>
          </a:p>
        </p:txBody>
      </p:sp>
      <p:sp>
        <p:nvSpPr>
          <p:cNvPr id="54" name="TextBox 53"/>
          <p:cNvSpPr txBox="1"/>
          <p:nvPr/>
        </p:nvSpPr>
        <p:spPr>
          <a:xfrm>
            <a:off x="4005178" y="2176251"/>
            <a:ext cx="441486" cy="200055"/>
          </a:xfrm>
          <a:prstGeom prst="rect">
            <a:avLst/>
          </a:prstGeom>
          <a:solidFill>
            <a:srgbClr val="FF0000"/>
          </a:solidFill>
          <a:ln>
            <a:noFill/>
          </a:ln>
        </p:spPr>
        <p:txBody>
          <a:bodyPr wrap="square" rtlCol="0">
            <a:spAutoFit/>
          </a:bodyPr>
          <a:lstStyle/>
          <a:p>
            <a:pPr algn="ctr"/>
            <a:r>
              <a:rPr lang="en-US" sz="700" b="1" dirty="0" smtClean="0">
                <a:solidFill>
                  <a:schemeClr val="bg1"/>
                </a:solidFill>
              </a:rPr>
              <a:t>OFF</a:t>
            </a:r>
            <a:endParaRPr lang="en-US" sz="700" b="1" dirty="0">
              <a:solidFill>
                <a:schemeClr val="bg1"/>
              </a:solidFill>
            </a:endParaRPr>
          </a:p>
        </p:txBody>
      </p:sp>
      <p:sp>
        <p:nvSpPr>
          <p:cNvPr id="57" name="TextBox 56"/>
          <p:cNvSpPr txBox="1"/>
          <p:nvPr/>
        </p:nvSpPr>
        <p:spPr>
          <a:xfrm>
            <a:off x="4661643" y="1338860"/>
            <a:ext cx="88099" cy="138499"/>
          </a:xfrm>
          <a:prstGeom prst="rect">
            <a:avLst/>
          </a:prstGeom>
          <a:noFill/>
          <a:ln w="19050">
            <a:solidFill>
              <a:srgbClr val="00B050"/>
            </a:solidFill>
          </a:ln>
        </p:spPr>
        <p:txBody>
          <a:bodyPr wrap="square" rtlCol="0">
            <a:spAutoFit/>
          </a:bodyPr>
          <a:lstStyle/>
          <a:p>
            <a:endParaRPr lang="en-US" sz="300" dirty="0"/>
          </a:p>
        </p:txBody>
      </p:sp>
      <p:sp>
        <p:nvSpPr>
          <p:cNvPr id="58" name="TextBox 57"/>
          <p:cNvSpPr txBox="1"/>
          <p:nvPr/>
        </p:nvSpPr>
        <p:spPr>
          <a:xfrm>
            <a:off x="4824490" y="2180819"/>
            <a:ext cx="441486" cy="200055"/>
          </a:xfrm>
          <a:prstGeom prst="rect">
            <a:avLst/>
          </a:prstGeom>
          <a:solidFill>
            <a:srgbClr val="00B050"/>
          </a:solidFill>
          <a:ln>
            <a:noFill/>
          </a:ln>
        </p:spPr>
        <p:txBody>
          <a:bodyPr wrap="square" rtlCol="0">
            <a:spAutoFit/>
          </a:bodyPr>
          <a:lstStyle/>
          <a:p>
            <a:pPr algn="ctr"/>
            <a:r>
              <a:rPr lang="en-US" sz="700" b="1" dirty="0" smtClean="0">
                <a:solidFill>
                  <a:schemeClr val="bg1"/>
                </a:solidFill>
              </a:rPr>
              <a:t>ON</a:t>
            </a:r>
            <a:endParaRPr lang="en-US" sz="700" b="1" dirty="0">
              <a:solidFill>
                <a:schemeClr val="bg1"/>
              </a:solidFill>
            </a:endParaRPr>
          </a:p>
        </p:txBody>
      </p:sp>
      <p:cxnSp>
        <p:nvCxnSpPr>
          <p:cNvPr id="59" name="Straight Connector 58"/>
          <p:cNvCxnSpPr>
            <a:stCxn id="58" idx="0"/>
            <a:endCxn id="57" idx="3"/>
          </p:cNvCxnSpPr>
          <p:nvPr/>
        </p:nvCxnSpPr>
        <p:spPr>
          <a:xfrm flipH="1" flipV="1">
            <a:off x="4749742" y="1408110"/>
            <a:ext cx="295491" cy="772709"/>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7481275" y="1358732"/>
            <a:ext cx="88099" cy="138499"/>
          </a:xfrm>
          <a:prstGeom prst="rect">
            <a:avLst/>
          </a:prstGeom>
          <a:noFill/>
          <a:ln w="19050">
            <a:solidFill>
              <a:srgbClr val="00B050"/>
            </a:solidFill>
          </a:ln>
        </p:spPr>
        <p:txBody>
          <a:bodyPr wrap="square" rtlCol="0">
            <a:spAutoFit/>
          </a:bodyPr>
          <a:lstStyle/>
          <a:p>
            <a:endParaRPr lang="en-US" sz="300" dirty="0"/>
          </a:p>
        </p:txBody>
      </p:sp>
      <p:sp>
        <p:nvSpPr>
          <p:cNvPr id="64" name="TextBox 63"/>
          <p:cNvSpPr txBox="1"/>
          <p:nvPr/>
        </p:nvSpPr>
        <p:spPr>
          <a:xfrm>
            <a:off x="7644122" y="2200691"/>
            <a:ext cx="441486" cy="200055"/>
          </a:xfrm>
          <a:prstGeom prst="rect">
            <a:avLst/>
          </a:prstGeom>
          <a:solidFill>
            <a:srgbClr val="00B050"/>
          </a:solidFill>
          <a:ln>
            <a:noFill/>
          </a:ln>
        </p:spPr>
        <p:txBody>
          <a:bodyPr wrap="square" rtlCol="0">
            <a:spAutoFit/>
          </a:bodyPr>
          <a:lstStyle/>
          <a:p>
            <a:pPr algn="ctr"/>
            <a:r>
              <a:rPr lang="en-US" sz="700" b="1" dirty="0" smtClean="0">
                <a:solidFill>
                  <a:schemeClr val="bg1"/>
                </a:solidFill>
              </a:rPr>
              <a:t>ON</a:t>
            </a:r>
            <a:endParaRPr lang="en-US" sz="700" b="1" dirty="0">
              <a:solidFill>
                <a:schemeClr val="bg1"/>
              </a:solidFill>
            </a:endParaRPr>
          </a:p>
        </p:txBody>
      </p:sp>
      <p:cxnSp>
        <p:nvCxnSpPr>
          <p:cNvPr id="65" name="Straight Connector 64"/>
          <p:cNvCxnSpPr/>
          <p:nvPr/>
        </p:nvCxnSpPr>
        <p:spPr>
          <a:xfrm flipH="1" flipV="1">
            <a:off x="7569374" y="1427982"/>
            <a:ext cx="295491" cy="772709"/>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V="1">
            <a:off x="7057278" y="1432550"/>
            <a:ext cx="306943" cy="768141"/>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a:off x="7364221" y="1363300"/>
            <a:ext cx="88099" cy="138499"/>
          </a:xfrm>
          <a:prstGeom prst="rect">
            <a:avLst/>
          </a:prstGeom>
          <a:noFill/>
          <a:ln w="19050">
            <a:solidFill>
              <a:srgbClr val="00B050"/>
            </a:solidFill>
          </a:ln>
        </p:spPr>
        <p:txBody>
          <a:bodyPr wrap="square" rtlCol="0">
            <a:spAutoFit/>
          </a:bodyPr>
          <a:lstStyle/>
          <a:p>
            <a:endParaRPr lang="en-US" sz="300" dirty="0"/>
          </a:p>
        </p:txBody>
      </p:sp>
      <p:sp>
        <p:nvSpPr>
          <p:cNvPr id="68" name="TextBox 67"/>
          <p:cNvSpPr txBox="1"/>
          <p:nvPr/>
        </p:nvSpPr>
        <p:spPr>
          <a:xfrm>
            <a:off x="6836535" y="2200691"/>
            <a:ext cx="441486" cy="200055"/>
          </a:xfrm>
          <a:prstGeom prst="rect">
            <a:avLst/>
          </a:prstGeom>
          <a:solidFill>
            <a:srgbClr val="00B050"/>
          </a:solidFill>
          <a:ln>
            <a:noFill/>
          </a:ln>
        </p:spPr>
        <p:txBody>
          <a:bodyPr wrap="square" rtlCol="0">
            <a:spAutoFit/>
          </a:bodyPr>
          <a:lstStyle/>
          <a:p>
            <a:pPr algn="ctr"/>
            <a:r>
              <a:rPr lang="en-US" sz="700" b="1" dirty="0" smtClean="0">
                <a:solidFill>
                  <a:schemeClr val="bg1"/>
                </a:solidFill>
              </a:rPr>
              <a:t>ON</a:t>
            </a:r>
            <a:endParaRPr lang="en-US" sz="700" b="1" dirty="0">
              <a:solidFill>
                <a:schemeClr val="bg1"/>
              </a:solidFill>
            </a:endParaRPr>
          </a:p>
        </p:txBody>
      </p:sp>
      <p:sp>
        <p:nvSpPr>
          <p:cNvPr id="71" name="CustomShape 2"/>
          <p:cNvSpPr/>
          <p:nvPr/>
        </p:nvSpPr>
        <p:spPr>
          <a:xfrm>
            <a:off x="2005555" y="-72067"/>
            <a:ext cx="5132891" cy="539730"/>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lstStyle/>
          <a:p>
            <a:pPr algn="ctr">
              <a:lnSpc>
                <a:spcPct val="100000"/>
              </a:lnSpc>
            </a:pPr>
            <a:r>
              <a:rPr lang="en-US" sz="2800" b="1" spc="-1" dirty="0" smtClean="0">
                <a:solidFill>
                  <a:srgbClr val="0093BE"/>
                </a:solidFill>
                <a:uFill>
                  <a:solidFill>
                    <a:srgbClr val="FFFFFF"/>
                  </a:solidFill>
                </a:uFill>
                <a:latin typeface="Arial"/>
              </a:rPr>
              <a:t>Wire current settings II</a:t>
            </a:r>
            <a:endParaRPr lang="en-US" sz="2800" spc="-1" baseline="-25000" dirty="0">
              <a:solidFill>
                <a:srgbClr val="000000"/>
              </a:solidFill>
              <a:uFill>
                <a:solidFill>
                  <a:srgbClr val="FFFFFF"/>
                </a:solidFill>
              </a:uFill>
              <a:latin typeface="Symbol" charset="2"/>
              <a:ea typeface="Symbol" charset="2"/>
              <a:cs typeface="Symbol" charset="2"/>
            </a:endParaRPr>
          </a:p>
        </p:txBody>
      </p:sp>
      <p:pic>
        <p:nvPicPr>
          <p:cNvPr id="6" name="Picture 5"/>
          <p:cNvPicPr>
            <a:picLocks noChangeAspect="1"/>
          </p:cNvPicPr>
          <p:nvPr/>
        </p:nvPicPr>
        <p:blipFill rotWithShape="1">
          <a:blip r:embed="rId4"/>
          <a:srcRect l="16398" t="17179" r="7988" b="21153"/>
          <a:stretch/>
        </p:blipFill>
        <p:spPr>
          <a:xfrm>
            <a:off x="6482590" y="2544983"/>
            <a:ext cx="2085467" cy="1056818"/>
          </a:xfrm>
          <a:prstGeom prst="rect">
            <a:avLst/>
          </a:prstGeom>
        </p:spPr>
      </p:pic>
      <p:pic>
        <p:nvPicPr>
          <p:cNvPr id="7" name="Picture 6"/>
          <p:cNvPicPr>
            <a:picLocks noChangeAspect="1"/>
          </p:cNvPicPr>
          <p:nvPr/>
        </p:nvPicPr>
        <p:blipFill rotWithShape="1">
          <a:blip r:embed="rId5"/>
          <a:srcRect l="15603" t="17775" r="8706" b="18806"/>
          <a:stretch/>
        </p:blipFill>
        <p:spPr>
          <a:xfrm>
            <a:off x="3566076" y="2548050"/>
            <a:ext cx="2133780" cy="1110863"/>
          </a:xfrm>
          <a:prstGeom prst="rect">
            <a:avLst/>
          </a:prstGeom>
        </p:spPr>
      </p:pic>
      <p:graphicFrame>
        <p:nvGraphicFramePr>
          <p:cNvPr id="42" name="Table 41"/>
          <p:cNvGraphicFramePr>
            <a:graphicFrameLocks noGrp="1"/>
          </p:cNvGraphicFramePr>
          <p:nvPr>
            <p:extLst>
              <p:ext uri="{D42A27DB-BD31-4B8C-83A1-F6EECF244321}">
                <p14:modId xmlns:p14="http://schemas.microsoft.com/office/powerpoint/2010/main" val="1634065466"/>
              </p:ext>
            </p:extLst>
          </p:nvPr>
        </p:nvGraphicFramePr>
        <p:xfrm>
          <a:off x="3545718" y="3750837"/>
          <a:ext cx="5065731" cy="1329348"/>
        </p:xfrm>
        <a:graphic>
          <a:graphicData uri="http://schemas.openxmlformats.org/drawingml/2006/table">
            <a:tbl>
              <a:tblPr firstRow="1" bandRow="1">
                <a:tableStyleId>{5C22544A-7EE6-4342-B048-85BDC9FD1C3A}</a:tableStyleId>
              </a:tblPr>
              <a:tblGrid>
                <a:gridCol w="1292111"/>
                <a:gridCol w="1951802"/>
                <a:gridCol w="1821818"/>
              </a:tblGrid>
              <a:tr h="0">
                <a:tc rowSpan="2">
                  <a:txBody>
                    <a:bodyPr/>
                    <a:lstStyle/>
                    <a:p>
                      <a:pPr algn="ctr"/>
                      <a:r>
                        <a:rPr lang="en-US" sz="1100" dirty="0" smtClean="0"/>
                        <a:t>Wire</a:t>
                      </a:r>
                      <a:r>
                        <a:rPr lang="en-US" sz="1100" baseline="0" dirty="0" smtClean="0"/>
                        <a:t> </a:t>
                      </a:r>
                      <a:r>
                        <a:rPr lang="en-US" sz="1100" dirty="0" smtClean="0"/>
                        <a:t>demonstrator</a:t>
                      </a:r>
                      <a:endParaRPr lang="en-US" sz="1100" dirty="0"/>
                    </a:p>
                  </a:txBody>
                  <a:tcPr marL="53918" marR="53918" marT="26959" marB="26959">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1" kern="1200" baseline="0" dirty="0" smtClean="0">
                          <a:solidFill>
                            <a:schemeClr val="lt1"/>
                          </a:solidFill>
                          <a:latin typeface="+mn-lt"/>
                          <a:ea typeface="+mn-ea"/>
                          <a:cs typeface="+mn-cs"/>
                        </a:rPr>
                        <a:t>LI experiment</a:t>
                      </a:r>
                    </a:p>
                  </a:txBody>
                  <a:tcPr marL="53918" marR="53918" marT="26959" marB="26959">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1" kern="1200" baseline="0" dirty="0" smtClean="0">
                          <a:solidFill>
                            <a:schemeClr val="lt1"/>
                          </a:solidFill>
                          <a:latin typeface="+mn-lt"/>
                          <a:ea typeface="+mn-ea"/>
                          <a:cs typeface="+mn-cs"/>
                        </a:rPr>
                        <a:t>HI experiment</a:t>
                      </a:r>
                    </a:p>
                  </a:txBody>
                  <a:tcPr marL="53918" marR="53918" marT="26959" marB="26959">
                    <a:lnL w="38100" cap="flat" cmpd="sng" algn="ctr">
                      <a:solidFill>
                        <a:schemeClr val="bg1"/>
                      </a:solidFill>
                      <a:prstDash val="solid"/>
                      <a:round/>
                      <a:headEnd type="none" w="med" len="med"/>
                      <a:tailEnd type="none" w="med" len="med"/>
                    </a:lnL>
                    <a:lnR w="12700" cmpd="sng">
                      <a:noFill/>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r>
              <a:tr h="216024">
                <a:tc vMerge="1">
                  <a:txBody>
                    <a:bodyPr/>
                    <a:lstStyle/>
                    <a:p>
                      <a:pPr algn="ctr"/>
                      <a:endParaRPr lang="en-US" sz="1100" dirty="0"/>
                    </a:p>
                  </a:txBody>
                  <a:tcPr marL="53918" marR="53918" marT="26959" marB="26959"/>
                </a:tc>
                <a:tc gridSpan="2">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1" kern="1200" baseline="0" dirty="0" smtClean="0">
                          <a:solidFill>
                            <a:schemeClr val="lt1"/>
                          </a:solidFill>
                          <a:latin typeface="+mn-lt"/>
                          <a:ea typeface="+mn-ea"/>
                          <a:cs typeface="+mn-cs"/>
                        </a:rPr>
                        <a:t>Current [A]</a:t>
                      </a:r>
                    </a:p>
                  </a:txBody>
                  <a:tcPr marL="53918" marR="53918" marT="26959" marB="26959">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60B5D1"/>
                    </a:solidFill>
                  </a:tcPr>
                </a:tc>
                <a:tc hMerge="1">
                  <a:txBody>
                    <a:bodyPr/>
                    <a:lstStyle/>
                    <a:p>
                      <a:endParaRPr lang="en-US" dirty="0"/>
                    </a:p>
                  </a:txBody>
                  <a:tcPr marL="53918" marR="53918" marT="26959" marB="26959">
                    <a:solidFill>
                      <a:schemeClr val="bg2"/>
                    </a:solidFill>
                  </a:tcPr>
                </a:tc>
              </a:tr>
              <a:tr h="216324">
                <a:tc>
                  <a:txBody>
                    <a:bodyPr/>
                    <a:lstStyle/>
                    <a:p>
                      <a:pPr algn="ctr"/>
                      <a:r>
                        <a:rPr lang="en-US" sz="1100" b="1" dirty="0" smtClean="0"/>
                        <a:t>L1</a:t>
                      </a:r>
                      <a:endParaRPr lang="en-US" sz="1100" b="1" dirty="0"/>
                    </a:p>
                  </a:txBody>
                  <a:tcPr marL="53918" marR="53918" marT="26959" marB="26959"/>
                </a:tc>
                <a:tc>
                  <a:txBody>
                    <a:bodyPr/>
                    <a:lstStyle/>
                    <a:p>
                      <a:pPr algn="ctr"/>
                      <a:r>
                        <a:rPr lang="en-US" sz="1100" b="1" dirty="0" smtClean="0"/>
                        <a:t>350 </a:t>
                      </a:r>
                      <a:r>
                        <a:rPr lang="en-US" sz="1100" b="1" dirty="0" smtClean="0">
                          <a:solidFill>
                            <a:srgbClr val="FF0000"/>
                          </a:solidFill>
                        </a:rPr>
                        <a:t>x 1</a:t>
                      </a:r>
                      <a:endParaRPr lang="en-US" sz="1100" b="1" dirty="0">
                        <a:solidFill>
                          <a:srgbClr val="FF0000"/>
                        </a:solidFill>
                      </a:endParaRPr>
                    </a:p>
                  </a:txBody>
                  <a:tcPr marL="53918" marR="53918" marT="26959" marB="26959">
                    <a:lnT w="38100" cap="flat" cmpd="sng" algn="ctr">
                      <a:solidFill>
                        <a:schemeClr val="bg1"/>
                      </a:solidFill>
                      <a:prstDash val="solid"/>
                      <a:round/>
                      <a:headEnd type="none" w="med" len="med"/>
                      <a:tailEnd type="none" w="med" len="med"/>
                    </a:lnT>
                  </a:tcPr>
                </a:tc>
                <a:tc>
                  <a:txBody>
                    <a:bodyPr/>
                    <a:lstStyle/>
                    <a:p>
                      <a:pPr algn="ctr"/>
                      <a:r>
                        <a:rPr lang="en-US" sz="1100" dirty="0" smtClean="0">
                          <a:solidFill>
                            <a:schemeClr val="tx1">
                              <a:lumMod val="50000"/>
                              <a:lumOff val="50000"/>
                            </a:schemeClr>
                          </a:solidFill>
                        </a:rPr>
                        <a:t>not</a:t>
                      </a:r>
                      <a:r>
                        <a:rPr lang="en-US" sz="1100" baseline="0" dirty="0" smtClean="0">
                          <a:solidFill>
                            <a:schemeClr val="tx1">
                              <a:lumMod val="50000"/>
                              <a:lumOff val="50000"/>
                            </a:schemeClr>
                          </a:solidFill>
                        </a:rPr>
                        <a:t> powered</a:t>
                      </a:r>
                      <a:endParaRPr lang="en-US" sz="1100" dirty="0">
                        <a:solidFill>
                          <a:schemeClr val="tx1">
                            <a:lumMod val="50000"/>
                            <a:lumOff val="50000"/>
                          </a:schemeClr>
                        </a:solidFill>
                      </a:endParaRPr>
                    </a:p>
                  </a:txBody>
                  <a:tcPr marL="53918" marR="53918" marT="26959" marB="26959">
                    <a:lnT w="38100" cap="flat" cmpd="sng" algn="ctr">
                      <a:solidFill>
                        <a:schemeClr val="bg1"/>
                      </a:solidFill>
                      <a:prstDash val="solid"/>
                      <a:round/>
                      <a:headEnd type="none" w="med" len="med"/>
                      <a:tailEnd type="none" w="med" len="med"/>
                    </a:lnT>
                  </a:tcPr>
                </a:tc>
              </a:tr>
              <a:tr h="216324">
                <a:tc>
                  <a:txBody>
                    <a:bodyPr/>
                    <a:lstStyle/>
                    <a:p>
                      <a:pPr algn="ctr"/>
                      <a:r>
                        <a:rPr lang="en-US" sz="1100" b="1" dirty="0" smtClean="0"/>
                        <a:t>R1</a:t>
                      </a:r>
                      <a:endParaRPr lang="en-US" sz="1100" b="1" dirty="0"/>
                    </a:p>
                  </a:txBody>
                  <a:tcPr marL="53918" marR="53918" marT="26959" marB="26959"/>
                </a:tc>
                <a:tc>
                  <a:txBody>
                    <a:bodyPr/>
                    <a:lstStyle/>
                    <a:p>
                      <a:pPr algn="ctr"/>
                      <a:r>
                        <a:rPr lang="en-US" sz="1100" b="1" dirty="0" smtClean="0"/>
                        <a:t>320 </a:t>
                      </a:r>
                      <a:r>
                        <a:rPr lang="en-US" sz="1100" b="1" dirty="0" smtClean="0">
                          <a:solidFill>
                            <a:srgbClr val="FF0000"/>
                          </a:solidFill>
                        </a:rPr>
                        <a:t>x 1</a:t>
                      </a:r>
                      <a:endParaRPr lang="en-US" sz="1100" b="1" dirty="0">
                        <a:solidFill>
                          <a:srgbClr val="FF0000"/>
                        </a:solidFill>
                      </a:endParaRPr>
                    </a:p>
                  </a:txBody>
                  <a:tcPr marL="53918" marR="53918" marT="26959" marB="26959"/>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1" dirty="0" smtClean="0"/>
                        <a:t>350 </a:t>
                      </a:r>
                      <a:r>
                        <a:rPr lang="en-US" sz="1100" b="1" dirty="0" smtClean="0">
                          <a:solidFill>
                            <a:srgbClr val="FF0000"/>
                          </a:solidFill>
                        </a:rPr>
                        <a:t>x 2</a:t>
                      </a:r>
                    </a:p>
                  </a:txBody>
                  <a:tcPr marL="53918" marR="53918" marT="26959" marB="26959"/>
                </a:tc>
              </a:tr>
              <a:tr h="216324">
                <a:tc>
                  <a:txBody>
                    <a:bodyPr/>
                    <a:lstStyle/>
                    <a:p>
                      <a:pPr algn="ctr"/>
                      <a:r>
                        <a:rPr lang="en-US" sz="1100" b="1" dirty="0" smtClean="0"/>
                        <a:t>L5</a:t>
                      </a:r>
                      <a:endParaRPr lang="en-US" sz="1100" b="1" dirty="0"/>
                    </a:p>
                  </a:txBody>
                  <a:tcPr marL="53918" marR="53918" marT="26959" marB="26959"/>
                </a:tc>
                <a:tc>
                  <a:txBody>
                    <a:bodyPr/>
                    <a:lstStyle/>
                    <a:p>
                      <a:pPr algn="ctr"/>
                      <a:r>
                        <a:rPr lang="en-US" sz="1100" b="1" dirty="0" smtClean="0"/>
                        <a:t>190 </a:t>
                      </a:r>
                      <a:r>
                        <a:rPr lang="en-US" sz="1100" b="1" dirty="0" smtClean="0">
                          <a:solidFill>
                            <a:srgbClr val="FF0000"/>
                          </a:solidFill>
                        </a:rPr>
                        <a:t>x 1</a:t>
                      </a:r>
                      <a:endParaRPr lang="en-US" sz="1100" b="1" dirty="0">
                        <a:solidFill>
                          <a:srgbClr val="FF0000"/>
                        </a:solidFill>
                      </a:endParaRPr>
                    </a:p>
                  </a:txBody>
                  <a:tcPr marL="53918" marR="53918" marT="26959" marB="26959"/>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smtClean="0">
                          <a:solidFill>
                            <a:schemeClr val="tx1">
                              <a:lumMod val="50000"/>
                              <a:lumOff val="50000"/>
                            </a:schemeClr>
                          </a:solidFill>
                        </a:rPr>
                        <a:t>not</a:t>
                      </a:r>
                      <a:r>
                        <a:rPr lang="en-US" sz="1100" baseline="0" dirty="0" smtClean="0">
                          <a:solidFill>
                            <a:schemeClr val="tx1">
                              <a:lumMod val="50000"/>
                              <a:lumOff val="50000"/>
                            </a:schemeClr>
                          </a:solidFill>
                        </a:rPr>
                        <a:t> powered</a:t>
                      </a:r>
                      <a:endParaRPr lang="en-US" sz="1100" dirty="0" smtClean="0">
                        <a:solidFill>
                          <a:schemeClr val="tx1">
                            <a:lumMod val="50000"/>
                            <a:lumOff val="50000"/>
                          </a:schemeClr>
                        </a:solidFill>
                      </a:endParaRPr>
                    </a:p>
                  </a:txBody>
                  <a:tcPr marL="53918" marR="53918" marT="26959" marB="26959"/>
                </a:tc>
              </a:tr>
              <a:tr h="216324">
                <a:tc>
                  <a:txBody>
                    <a:bodyPr/>
                    <a:lstStyle/>
                    <a:p>
                      <a:pPr algn="ctr"/>
                      <a:r>
                        <a:rPr lang="en-US" sz="1100" b="1" dirty="0" smtClean="0"/>
                        <a:t>R5</a:t>
                      </a:r>
                      <a:endParaRPr lang="en-US" sz="1100" b="1" dirty="0"/>
                    </a:p>
                  </a:txBody>
                  <a:tcPr marL="53918" marR="53918" marT="26959" marB="26959"/>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1" dirty="0" smtClean="0"/>
                        <a:t>340 </a:t>
                      </a:r>
                      <a:r>
                        <a:rPr lang="en-US" sz="1100" b="1" dirty="0" smtClean="0">
                          <a:solidFill>
                            <a:srgbClr val="FF0000"/>
                          </a:solidFill>
                        </a:rPr>
                        <a:t>x 1</a:t>
                      </a:r>
                    </a:p>
                  </a:txBody>
                  <a:tcPr marL="53918" marR="53918" marT="26959" marB="26959"/>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1" dirty="0" smtClean="0"/>
                        <a:t>350 </a:t>
                      </a:r>
                      <a:r>
                        <a:rPr lang="en-US" sz="1100" b="1" dirty="0" smtClean="0">
                          <a:solidFill>
                            <a:srgbClr val="FF0000"/>
                          </a:solidFill>
                        </a:rPr>
                        <a:t>x 2</a:t>
                      </a:r>
                    </a:p>
                  </a:txBody>
                  <a:tcPr marL="53918" marR="53918" marT="26959" marB="26959"/>
                </a:tc>
              </a:tr>
            </a:tbl>
          </a:graphicData>
        </a:graphic>
      </p:graphicFrame>
    </p:spTree>
    <p:extLst>
      <p:ext uri="{BB962C8B-B14F-4D97-AF65-F5344CB8AC3E}">
        <p14:creationId xmlns:p14="http://schemas.microsoft.com/office/powerpoint/2010/main" val="3181530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FDCA1C4-9514-7B4F-976F-D92F7E296653}" type="slidenum">
              <a:rPr lang="fr-FR" smtClean="0"/>
              <a:pPr/>
              <a:t>9</a:t>
            </a:fld>
            <a:endParaRPr lang="fr-FR"/>
          </a:p>
        </p:txBody>
      </p:sp>
      <p:sp>
        <p:nvSpPr>
          <p:cNvPr id="71" name="CustomShape 2"/>
          <p:cNvSpPr/>
          <p:nvPr/>
        </p:nvSpPr>
        <p:spPr>
          <a:xfrm>
            <a:off x="2005555" y="-72067"/>
            <a:ext cx="5132891" cy="539730"/>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lstStyle/>
          <a:p>
            <a:pPr algn="ctr">
              <a:lnSpc>
                <a:spcPct val="100000"/>
              </a:lnSpc>
            </a:pPr>
            <a:r>
              <a:rPr lang="en-US" sz="2800" b="1" spc="-1" dirty="0">
                <a:solidFill>
                  <a:srgbClr val="0093BE"/>
                </a:solidFill>
                <a:uFill>
                  <a:solidFill>
                    <a:srgbClr val="FFFFFF"/>
                  </a:solidFill>
                </a:uFill>
              </a:rPr>
              <a:t>Beam-wire alignment</a:t>
            </a:r>
            <a:endParaRPr lang="en-US" sz="2800" spc="-1" baseline="-25000" dirty="0">
              <a:solidFill>
                <a:srgbClr val="000000"/>
              </a:solidFill>
              <a:uFill>
                <a:solidFill>
                  <a:srgbClr val="FFFFFF"/>
                </a:solidFill>
              </a:uFill>
              <a:latin typeface="Symbol" charset="2"/>
              <a:ea typeface="Symbol" charset="2"/>
              <a:cs typeface="Symbol" charset="2"/>
            </a:endParaRPr>
          </a:p>
        </p:txBody>
      </p:sp>
      <p:sp>
        <p:nvSpPr>
          <p:cNvPr id="36" name="TextBox 35"/>
          <p:cNvSpPr txBox="1"/>
          <p:nvPr/>
        </p:nvSpPr>
        <p:spPr>
          <a:xfrm>
            <a:off x="652652" y="565314"/>
            <a:ext cx="8291263" cy="1296144"/>
          </a:xfrm>
          <a:prstGeom prst="rect">
            <a:avLst/>
          </a:prstGeom>
        </p:spPr>
        <p:txBody>
          <a:bodyPr vert="horz" lIns="0" tIns="0" rIns="0" bIns="0" rtlCol="0">
            <a:noAutofit/>
          </a:bodyPr>
          <a:lstStyle>
            <a:lvl1pPr marL="343080" indent="-342720">
              <a:spcBef>
                <a:spcPts val="660"/>
              </a:spcBef>
              <a:buClr>
                <a:srgbClr val="FB963C"/>
              </a:buClr>
              <a:buFont typeface="Wingdings" charset="2"/>
              <a:buChar char=""/>
              <a:defRPr sz="2000" spc="-1">
                <a:solidFill>
                  <a:srgbClr val="5A5A5A"/>
                </a:solidFill>
                <a:uFill>
                  <a:solidFill>
                    <a:srgbClr val="FFFFFF"/>
                  </a:solidFill>
                </a:uFill>
              </a:defRPr>
            </a:lvl1pPr>
            <a:lvl2pPr marL="742950" indent="-285750" algn="ctr">
              <a:spcBef>
                <a:spcPct val="20000"/>
              </a:spcBef>
              <a:buClr>
                <a:schemeClr val="accent6"/>
              </a:buClr>
              <a:buFont typeface="Wingdings" charset="2"/>
              <a:buChar char="§"/>
              <a:defRPr sz="2400">
                <a:solidFill>
                  <a:schemeClr val="accent5"/>
                </a:solidFill>
              </a:defRPr>
            </a:lvl2pPr>
            <a:lvl3pPr marL="1143000" indent="-228600" algn="ctr">
              <a:spcBef>
                <a:spcPct val="20000"/>
              </a:spcBef>
              <a:buClr>
                <a:schemeClr val="accent6"/>
              </a:buClr>
              <a:buFont typeface="Wingdings" charset="2"/>
              <a:buChar char="§"/>
              <a:defRPr sz="2000">
                <a:solidFill>
                  <a:schemeClr val="accent5"/>
                </a:solidFill>
              </a:defRPr>
            </a:lvl3pPr>
            <a:lvl4pPr marL="1600200" indent="-228600" algn="ctr">
              <a:spcBef>
                <a:spcPct val="20000"/>
              </a:spcBef>
              <a:buClr>
                <a:schemeClr val="accent6"/>
              </a:buClr>
              <a:buFont typeface="Wingdings" charset="2"/>
              <a:buChar char="§"/>
              <a:defRPr>
                <a:solidFill>
                  <a:schemeClr val="accent5"/>
                </a:solidFill>
              </a:defRPr>
            </a:lvl4pPr>
            <a:lvl5pPr marL="2057400" indent="-228600" algn="ctr">
              <a:spcBef>
                <a:spcPct val="20000"/>
              </a:spcBef>
              <a:buClr>
                <a:schemeClr val="accent6"/>
              </a:buClr>
              <a:buFont typeface="Wingdings" charset="2"/>
              <a:buChar char="§"/>
              <a:defRPr sz="1600">
                <a:solidFill>
                  <a:schemeClr val="accent5"/>
                </a:solidFil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en-US" dirty="0"/>
              <a:t>Alignment  of the wire </a:t>
            </a:r>
            <a:r>
              <a:rPr lang="en-US" dirty="0" smtClean="0"/>
              <a:t>is critical. </a:t>
            </a:r>
            <a:r>
              <a:rPr lang="en-US" dirty="0"/>
              <a:t>The jaw of the collimators has 2 button pick-up that allows</a:t>
            </a:r>
          </a:p>
          <a:p>
            <a:pPr marL="610065" indent="-609585">
              <a:buFont typeface="+mj-lt"/>
              <a:buAutoNum type="arabicPeriod"/>
            </a:pPr>
            <a:r>
              <a:rPr lang="en-US" dirty="0"/>
              <a:t>to center the beam within jaws,</a:t>
            </a:r>
          </a:p>
          <a:p>
            <a:pPr marL="610065" indent="-609585">
              <a:buFont typeface="+mj-lt"/>
              <a:buAutoNum type="arabicPeriod"/>
            </a:pPr>
            <a:r>
              <a:rPr lang="en-US" dirty="0"/>
              <a:t>to align the wire and the beam.</a:t>
            </a:r>
          </a:p>
        </p:txBody>
      </p:sp>
      <p:pic>
        <p:nvPicPr>
          <p:cNvPr id="4" name="Picture 3"/>
          <p:cNvPicPr>
            <a:picLocks noChangeAspect="1"/>
          </p:cNvPicPr>
          <p:nvPr/>
        </p:nvPicPr>
        <p:blipFill>
          <a:blip r:embed="rId3"/>
          <a:stretch>
            <a:fillRect/>
          </a:stretch>
        </p:blipFill>
        <p:spPr>
          <a:xfrm>
            <a:off x="1333314" y="2740938"/>
            <a:ext cx="3064276" cy="2301351"/>
          </a:xfrm>
          <a:prstGeom prst="rect">
            <a:avLst/>
          </a:prstGeom>
        </p:spPr>
      </p:pic>
      <p:pic>
        <p:nvPicPr>
          <p:cNvPr id="56" name="Picture 55"/>
          <p:cNvPicPr>
            <a:picLocks noChangeAspect="1"/>
          </p:cNvPicPr>
          <p:nvPr/>
        </p:nvPicPr>
        <p:blipFill>
          <a:blip r:embed="rId3"/>
          <a:stretch>
            <a:fillRect/>
          </a:stretch>
        </p:blipFill>
        <p:spPr>
          <a:xfrm flipH="1">
            <a:off x="4397274" y="2735912"/>
            <a:ext cx="3011978" cy="2301351"/>
          </a:xfrm>
          <a:prstGeom prst="rect">
            <a:avLst/>
          </a:prstGeom>
        </p:spPr>
      </p:pic>
      <p:cxnSp>
        <p:nvCxnSpPr>
          <p:cNvPr id="43" name="Straight Arrow Connector 42"/>
          <p:cNvCxnSpPr/>
          <p:nvPr/>
        </p:nvCxnSpPr>
        <p:spPr>
          <a:xfrm flipV="1">
            <a:off x="4157037" y="3825426"/>
            <a:ext cx="851620" cy="0"/>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cxnSp>
        <p:nvCxnSpPr>
          <p:cNvPr id="44" name="Straight Arrow Connector 43"/>
          <p:cNvCxnSpPr/>
          <p:nvPr/>
        </p:nvCxnSpPr>
        <p:spPr>
          <a:xfrm flipH="1" flipV="1">
            <a:off x="4367124" y="3135422"/>
            <a:ext cx="0" cy="852485"/>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46" name="Oval 45"/>
          <p:cNvSpPr/>
          <p:nvPr/>
        </p:nvSpPr>
        <p:spPr>
          <a:xfrm>
            <a:off x="4294776" y="3740857"/>
            <a:ext cx="136965" cy="136965"/>
          </a:xfrm>
          <a:prstGeom prst="ellipse">
            <a:avLst/>
          </a:prstGeom>
          <a:solidFill>
            <a:srgbClr val="00B050"/>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47" name="Oval 46"/>
          <p:cNvSpPr/>
          <p:nvPr/>
        </p:nvSpPr>
        <p:spPr>
          <a:xfrm>
            <a:off x="4684207" y="3299533"/>
            <a:ext cx="136965" cy="136965"/>
          </a:xfrm>
          <a:prstGeom prst="ellipse">
            <a:avLst/>
          </a:prstGeom>
          <a:solidFill>
            <a:srgbClr val="FF0000"/>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cxnSp>
        <p:nvCxnSpPr>
          <p:cNvPr id="48" name="Straight Arrow Connector 47"/>
          <p:cNvCxnSpPr/>
          <p:nvPr/>
        </p:nvCxnSpPr>
        <p:spPr>
          <a:xfrm flipH="1">
            <a:off x="4431745" y="3441524"/>
            <a:ext cx="252462" cy="286251"/>
          </a:xfrm>
          <a:prstGeom prst="straightConnector1">
            <a:avLst/>
          </a:prstGeom>
          <a:ln>
            <a:gradFill flip="none" rotWithShape="1">
              <a:gsLst>
                <a:gs pos="0">
                  <a:srgbClr val="FF0000"/>
                </a:gs>
                <a:gs pos="100000">
                  <a:srgbClr val="00B050"/>
                </a:gs>
              </a:gsLst>
              <a:lin ang="5400000" scaled="1"/>
              <a:tileRect/>
            </a:gradFill>
            <a:tailEnd type="triangle"/>
          </a:ln>
        </p:spPr>
        <p:style>
          <a:lnRef idx="2">
            <a:schemeClr val="accent1"/>
          </a:lnRef>
          <a:fillRef idx="0">
            <a:schemeClr val="accent1"/>
          </a:fillRef>
          <a:effectRef idx="1">
            <a:schemeClr val="accent1"/>
          </a:effectRef>
          <a:fontRef idx="minor">
            <a:schemeClr val="tx1"/>
          </a:fontRef>
        </p:style>
      </p:cxnSp>
      <p:sp>
        <p:nvSpPr>
          <p:cNvPr id="37" name="TextBox 36"/>
          <p:cNvSpPr txBox="1"/>
          <p:nvPr/>
        </p:nvSpPr>
        <p:spPr>
          <a:xfrm>
            <a:off x="1385928" y="2735912"/>
            <a:ext cx="1271112" cy="830997"/>
          </a:xfrm>
          <a:prstGeom prst="rect">
            <a:avLst/>
          </a:prstGeom>
          <a:noFill/>
          <a:ln>
            <a:noFill/>
          </a:ln>
        </p:spPr>
        <p:txBody>
          <a:bodyPr wrap="square" rtlCol="0">
            <a:spAutoFit/>
          </a:bodyPr>
          <a:lstStyle/>
          <a:p>
            <a:pPr algn="ctr"/>
            <a:r>
              <a:rPr lang="en-US" sz="2400" b="1" spc="-1" dirty="0">
                <a:solidFill>
                  <a:schemeClr val="bg1"/>
                </a:solidFill>
                <a:uFill>
                  <a:solidFill>
                    <a:srgbClr val="FFFFFF"/>
                  </a:solidFill>
                </a:uFill>
              </a:rPr>
              <a:t>button</a:t>
            </a:r>
          </a:p>
          <a:p>
            <a:pPr algn="ctr"/>
            <a:r>
              <a:rPr lang="en-US" sz="2400" b="1" spc="-1" dirty="0">
                <a:solidFill>
                  <a:schemeClr val="bg1"/>
                </a:solidFill>
                <a:uFill>
                  <a:solidFill>
                    <a:srgbClr val="FFFFFF"/>
                  </a:solidFill>
                </a:uFill>
              </a:rPr>
              <a:t>pick-up</a:t>
            </a:r>
          </a:p>
        </p:txBody>
      </p:sp>
      <p:pic>
        <p:nvPicPr>
          <p:cNvPr id="9" name="Picture 8"/>
          <p:cNvPicPr>
            <a:picLocks noChangeAspect="1"/>
          </p:cNvPicPr>
          <p:nvPr/>
        </p:nvPicPr>
        <p:blipFill>
          <a:blip r:embed="rId4"/>
          <a:stretch>
            <a:fillRect/>
          </a:stretch>
        </p:blipFill>
        <p:spPr>
          <a:xfrm>
            <a:off x="5429955" y="882371"/>
            <a:ext cx="3513959" cy="2527419"/>
          </a:xfrm>
          <a:prstGeom prst="rect">
            <a:avLst/>
          </a:prstGeom>
        </p:spPr>
      </p:pic>
      <p:sp>
        <p:nvSpPr>
          <p:cNvPr id="60" name="TextBox 59"/>
          <p:cNvSpPr txBox="1"/>
          <p:nvPr/>
        </p:nvSpPr>
        <p:spPr>
          <a:xfrm>
            <a:off x="5847207" y="2536695"/>
            <a:ext cx="1586845" cy="276999"/>
          </a:xfrm>
          <a:prstGeom prst="rect">
            <a:avLst/>
          </a:prstGeom>
          <a:noFill/>
        </p:spPr>
        <p:txBody>
          <a:bodyPr wrap="none" rtlCol="0">
            <a:spAutoFit/>
          </a:bodyPr>
          <a:lstStyle/>
          <a:p>
            <a:r>
              <a:rPr lang="en-US" sz="1200" dirty="0"/>
              <a:t>Courtesy of A. </a:t>
            </a:r>
            <a:r>
              <a:rPr lang="en-US" sz="1200" dirty="0" err="1"/>
              <a:t>Poyet</a:t>
            </a:r>
            <a:endParaRPr lang="en-US" sz="1200" dirty="0"/>
          </a:p>
        </p:txBody>
      </p:sp>
      <p:cxnSp>
        <p:nvCxnSpPr>
          <p:cNvPr id="11" name="Straight Connector 10"/>
          <p:cNvCxnSpPr/>
          <p:nvPr/>
        </p:nvCxnSpPr>
        <p:spPr>
          <a:xfrm flipV="1">
            <a:off x="3252394" y="3151410"/>
            <a:ext cx="904643" cy="554047"/>
          </a:xfrm>
          <a:prstGeom prst="line">
            <a:avLst/>
          </a:prstGeom>
          <a:ln>
            <a:solidFill>
              <a:schemeClr val="bg1">
                <a:alpha val="64000"/>
              </a:schemeClr>
            </a:solidFill>
          </a:ln>
        </p:spPr>
        <p:style>
          <a:lnRef idx="2">
            <a:schemeClr val="accent1"/>
          </a:lnRef>
          <a:fillRef idx="0">
            <a:schemeClr val="accent1"/>
          </a:fillRef>
          <a:effectRef idx="1">
            <a:schemeClr val="accent1"/>
          </a:effectRef>
          <a:fontRef idx="minor">
            <a:schemeClr val="tx1"/>
          </a:fontRef>
        </p:style>
      </p:cxnSp>
      <p:cxnSp>
        <p:nvCxnSpPr>
          <p:cNvPr id="61" name="Straight Connector 60"/>
          <p:cNvCxnSpPr/>
          <p:nvPr/>
        </p:nvCxnSpPr>
        <p:spPr>
          <a:xfrm flipH="1" flipV="1">
            <a:off x="4644008" y="3151411"/>
            <a:ext cx="864096" cy="500459"/>
          </a:xfrm>
          <a:prstGeom prst="line">
            <a:avLst/>
          </a:prstGeom>
          <a:ln>
            <a:solidFill>
              <a:schemeClr val="bg1">
                <a:alpha val="64000"/>
              </a:schemeClr>
            </a:solidFill>
          </a:ln>
        </p:spPr>
        <p:style>
          <a:lnRef idx="2">
            <a:schemeClr val="accent1"/>
          </a:lnRef>
          <a:fillRef idx="0">
            <a:schemeClr val="accent1"/>
          </a:fillRef>
          <a:effectRef idx="1">
            <a:schemeClr val="accent1"/>
          </a:effectRef>
          <a:fontRef idx="minor">
            <a:schemeClr val="tx1"/>
          </a:fontRef>
        </p:style>
      </p:cxnSp>
      <p:sp>
        <p:nvSpPr>
          <p:cNvPr id="69" name="TextBox 68"/>
          <p:cNvSpPr txBox="1"/>
          <p:nvPr/>
        </p:nvSpPr>
        <p:spPr>
          <a:xfrm>
            <a:off x="3141834" y="4760264"/>
            <a:ext cx="2442848" cy="276999"/>
          </a:xfrm>
          <a:prstGeom prst="rect">
            <a:avLst/>
          </a:prstGeom>
          <a:noFill/>
        </p:spPr>
        <p:txBody>
          <a:bodyPr wrap="none" rtlCol="0">
            <a:spAutoFit/>
          </a:bodyPr>
          <a:lstStyle/>
          <a:p>
            <a:r>
              <a:rPr lang="en-US" sz="1200" dirty="0"/>
              <a:t>Courtesy of </a:t>
            </a:r>
            <a:r>
              <a:rPr lang="en-US" sz="1200" dirty="0" smtClean="0"/>
              <a:t>the </a:t>
            </a:r>
            <a:r>
              <a:rPr lang="en-US" sz="1200" smtClean="0"/>
              <a:t>Collimation Team</a:t>
            </a:r>
            <a:endParaRPr lang="en-US" sz="1200" dirty="0"/>
          </a:p>
        </p:txBody>
      </p:sp>
    </p:spTree>
    <p:extLst>
      <p:ext uri="{BB962C8B-B14F-4D97-AF65-F5344CB8AC3E}">
        <p14:creationId xmlns:p14="http://schemas.microsoft.com/office/powerpoint/2010/main" val="637229604"/>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HLU-Pres-test01.thmx</Template>
  <TotalTime>25663</TotalTime>
  <Words>2804</Words>
  <Application>Microsoft Macintosh PowerPoint</Application>
  <PresentationFormat>On-screen Show (16:9)</PresentationFormat>
  <Paragraphs>391</Paragraphs>
  <Slides>26</Slides>
  <Notes>21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Calibri</vt:lpstr>
      <vt:lpstr>Symbol</vt:lpstr>
      <vt:lpstr>Times New Roman</vt:lpstr>
      <vt:lpstr>Wingdings</vt:lpstr>
      <vt:lpstr>Arial</vt:lpstr>
      <vt:lpstr>Thème Office</vt:lpstr>
      <vt:lpstr>MD results during LHC Run-II &amp; plans for Run-III</vt:lpstr>
      <vt:lpstr>Outlook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Outlook</vt:lpstr>
      <vt:lpstr>PowerPoint Presentation</vt:lpstr>
      <vt:lpstr>PowerPoint Presentation</vt:lpstr>
      <vt:lpstr>PowerPoint Presentation</vt:lpstr>
      <vt:lpstr>HI experiment (operational conditions)</vt:lpstr>
      <vt:lpstr>Bunch-by-bunch analysis (I)</vt:lpstr>
      <vt:lpstr>Bunch-by-bunch analysis (II)</vt:lpstr>
      <vt:lpstr>Run-II (2018) Fill Profile</vt:lpstr>
      <vt:lpstr>Outlook</vt:lpstr>
      <vt:lpstr>PowerPoint Presentation</vt:lpstr>
      <vt:lpstr>PowerPoint Presentation</vt:lpstr>
      <vt:lpstr>Summary</vt:lpstr>
      <vt:lpstr>PowerPoint Presentation</vt:lpstr>
      <vt:lpstr>PowerPoint Presentation</vt:lpstr>
      <vt:lpstr>PowerPoint Presentation</vt:lpstr>
      <vt:lpstr>HI experiment (operational conditions)</vt:lpstr>
    </vt:vector>
  </TitlesOfParts>
  <Company>APO</Company>
  <LinksUpToDate>false</LinksUpToDate>
  <SharedDoc>false</SharedDoc>
  <HyperlinksChanged>false</HyperlinksChanged>
  <AppVersion>15.0030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Microsoft Office User</cp:lastModifiedBy>
  <cp:revision>259</cp:revision>
  <cp:lastPrinted>2019-05-14T05:50:10Z</cp:lastPrinted>
  <dcterms:created xsi:type="dcterms:W3CDTF">2016-02-12T09:02:01Z</dcterms:created>
  <dcterms:modified xsi:type="dcterms:W3CDTF">2019-10-16T12:36:07Z</dcterms:modified>
</cp:coreProperties>
</file>