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63" r:id="rId5"/>
    <p:sldId id="262" r:id="rId6"/>
    <p:sldId id="281" r:id="rId7"/>
    <p:sldId id="267" r:id="rId8"/>
    <p:sldId id="282" r:id="rId9"/>
    <p:sldId id="269" r:id="rId10"/>
    <p:sldId id="283" r:id="rId11"/>
    <p:sldId id="270" r:id="rId12"/>
    <p:sldId id="272" r:id="rId13"/>
    <p:sldId id="271" r:id="rId14"/>
    <p:sldId id="284" r:id="rId15"/>
    <p:sldId id="273" r:id="rId16"/>
    <p:sldId id="274" r:id="rId17"/>
    <p:sldId id="275" r:id="rId18"/>
    <p:sldId id="280" r:id="rId19"/>
    <p:sldId id="266" r:id="rId20"/>
    <p:sldId id="268" r:id="rId2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1"/>
    <p:restoredTop sz="94648"/>
  </p:normalViewPr>
  <p:slideViewPr>
    <p:cSldViewPr snapToObjects="1" showGuides="1">
      <p:cViewPr>
        <p:scale>
          <a:sx n="150" d="100"/>
          <a:sy n="150" d="100"/>
        </p:scale>
        <p:origin x="904" y="3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924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750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959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232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919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26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Poyet - HL-LHC Satellite Meeting - Fermilab - 10/17/19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14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95686"/>
            <a:ext cx="7200000" cy="1350000"/>
          </a:xfrm>
        </p:spPr>
        <p:txBody>
          <a:bodyPr/>
          <a:lstStyle/>
          <a:p>
            <a:r>
              <a:rPr lang="en-GB" dirty="0" smtClean="0"/>
              <a:t>Modelling of MD Results and Effects of Crossing Angle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075806"/>
            <a:ext cx="6480000" cy="742950"/>
          </a:xfrm>
        </p:spPr>
        <p:txBody>
          <a:bodyPr/>
          <a:lstStyle/>
          <a:p>
            <a:r>
              <a:rPr lang="en-GB" dirty="0" smtClean="0"/>
              <a:t>A. </a:t>
            </a:r>
            <a:r>
              <a:rPr lang="en-GB" dirty="0" err="1" smtClean="0"/>
              <a:t>Poyet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HL-LHC Satellite Meeting: Wire Compensation </a:t>
            </a:r>
            <a:r>
              <a:rPr lang="mr-IN" b="0" i="0" dirty="0" smtClean="0">
                <a:solidFill>
                  <a:schemeClr val="bg2"/>
                </a:solidFill>
              </a:rPr>
              <a:t>–</a:t>
            </a:r>
            <a:r>
              <a:rPr lang="en-GB" b="0" i="0" dirty="0" smtClean="0">
                <a:solidFill>
                  <a:schemeClr val="bg2"/>
                </a:solidFill>
              </a:rPr>
              <a:t> </a:t>
            </a:r>
            <a:r>
              <a:rPr lang="en-GB" b="0" i="0" dirty="0" err="1" smtClean="0">
                <a:solidFill>
                  <a:schemeClr val="bg2"/>
                </a:solidFill>
              </a:rPr>
              <a:t>Fermilab</a:t>
            </a:r>
            <a:r>
              <a:rPr lang="en-GB" b="0" i="0" dirty="0" smtClean="0">
                <a:solidFill>
                  <a:schemeClr val="bg2"/>
                </a:solidFill>
              </a:rPr>
              <a:t> </a:t>
            </a:r>
            <a:r>
              <a:rPr lang="mr-IN" b="0" i="0" dirty="0" smtClean="0">
                <a:solidFill>
                  <a:schemeClr val="bg2"/>
                </a:solidFill>
              </a:rPr>
              <a:t>–</a:t>
            </a:r>
            <a:r>
              <a:rPr lang="en-GB" b="0" i="0" dirty="0" smtClean="0">
                <a:solidFill>
                  <a:schemeClr val="bg2"/>
                </a:solidFill>
              </a:rPr>
              <a:t> 17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October 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the MD setup: MD#4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20" y="675000"/>
            <a:ext cx="3527952" cy="3168352"/>
          </a:xfrm>
        </p:spPr>
        <p:txBody>
          <a:bodyPr>
            <a:normAutofit fontScale="55000" lnSpcReduction="20000"/>
          </a:bodyPr>
          <a:lstStyle/>
          <a:p>
            <a:pPr lvl="1" algn="l"/>
            <a:r>
              <a:rPr lang="en-US" dirty="0" smtClean="0"/>
              <a:t>Second experimental setup: </a:t>
            </a:r>
            <a:r>
              <a:rPr lang="en-US" b="1" dirty="0" smtClean="0"/>
              <a:t>2-jaws powering</a:t>
            </a:r>
            <a:r>
              <a:rPr lang="en-US" dirty="0" smtClean="0"/>
              <a:t> configuration</a:t>
            </a:r>
          </a:p>
          <a:p>
            <a:pPr lvl="2" algn="l"/>
            <a:r>
              <a:rPr lang="en-US" dirty="0" smtClean="0"/>
              <a:t>Both internal/external wires powered</a:t>
            </a:r>
          </a:p>
          <a:p>
            <a:pPr lvl="2" algn="l"/>
            <a:r>
              <a:rPr lang="en-US" dirty="0" smtClean="0"/>
              <a:t>Only 1 collimator per IP</a:t>
            </a:r>
          </a:p>
          <a:p>
            <a:pPr lvl="2" algn="l"/>
            <a:r>
              <a:rPr lang="en-US" dirty="0" smtClean="0"/>
              <a:t>Non-safe beam: </a:t>
            </a:r>
            <a:r>
              <a:rPr lang="en-US" b="1" dirty="0" smtClean="0"/>
              <a:t>collimators opened at </a:t>
            </a:r>
            <a:r>
              <a:rPr lang="en-US" b="1" dirty="0"/>
              <a:t>8</a:t>
            </a:r>
            <a:r>
              <a:rPr lang="en-US" b="1" dirty="0" smtClean="0"/>
              <a:t>.5𝜎 (operational settings)</a:t>
            </a:r>
          </a:p>
          <a:p>
            <a:pPr lvl="2" algn="l"/>
            <a:r>
              <a:rPr lang="en-US" dirty="0" smtClean="0"/>
              <a:t>Wires powered up to their maximal possible currents</a:t>
            </a:r>
          </a:p>
          <a:p>
            <a:pPr lvl="2" algn="l"/>
            <a:endParaRPr lang="en-US" dirty="0" smtClean="0"/>
          </a:p>
          <a:p>
            <a:pPr lvl="1" algn="l"/>
            <a:r>
              <a:rPr lang="en-US" dirty="0" smtClean="0"/>
              <a:t>From the scan, similar possible improvements (not reachable experimentally)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In configuration space, effect not so visible but still ~0.8</a:t>
            </a:r>
            <a:r>
              <a:rPr lang="en-US" b="1" dirty="0" smtClean="0"/>
              <a:t>𝜎 gain in minimum DA</a:t>
            </a:r>
            <a:endParaRPr lang="en-US" dirty="0" smtClean="0"/>
          </a:p>
          <a:p>
            <a:pPr lvl="2" algn="l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6" t="21948" r="10593" b="20571"/>
          <a:stretch/>
        </p:blipFill>
        <p:spPr>
          <a:xfrm>
            <a:off x="1115616" y="3440257"/>
            <a:ext cx="1872208" cy="9361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00493"/>
            <a:ext cx="2456920" cy="21104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848" y="2430065"/>
            <a:ext cx="2223600" cy="23273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44208" y="752010"/>
            <a:ext cx="1871768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dependency on wires current/position (2-jaws powering </a:t>
            </a:r>
            <a:r>
              <a:rPr lang="en-US" sz="1000" dirty="0" err="1" smtClean="0"/>
              <a:t>config</a:t>
            </a:r>
            <a:r>
              <a:rPr lang="en-US" sz="1000" dirty="0" smtClean="0"/>
              <a:t>.)</a:t>
            </a:r>
            <a:endParaRPr lang="en-US" sz="1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615924" y="3719731"/>
            <a:ext cx="2440668" cy="796235"/>
            <a:chOff x="3462711" y="3526170"/>
            <a:chExt cx="2153076" cy="65663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/>
            <a:srcRect l="1" r="40815"/>
            <a:stretch/>
          </p:blipFill>
          <p:spPr>
            <a:xfrm>
              <a:off x="3462711" y="3526170"/>
              <a:ext cx="1613345" cy="65629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76056" y="3526170"/>
              <a:ext cx="539731" cy="656631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4584804" y="2920000"/>
            <a:ext cx="18717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in configuration space for MD#4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5436096" y="3734886"/>
            <a:ext cx="636772" cy="78066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436096" y="1707654"/>
            <a:ext cx="72008" cy="21102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4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Introduction and simulations parameters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BBCW in an ideal setup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Simulating the MD setup in the LHC</a:t>
            </a:r>
          </a:p>
          <a:p>
            <a:pPr lvl="1" algn="l"/>
            <a:r>
              <a:rPr lang="en-GB" dirty="0" smtClean="0"/>
              <a:t>1-jaw powering </a:t>
            </a:r>
            <a:r>
              <a:rPr lang="en-GB" dirty="0" smtClean="0"/>
              <a:t>configuration (MD#3)</a:t>
            </a:r>
          </a:p>
          <a:p>
            <a:pPr lvl="1" algn="l"/>
            <a:r>
              <a:rPr lang="en-GB" dirty="0" smtClean="0"/>
              <a:t>2-jaws powering </a:t>
            </a:r>
            <a:r>
              <a:rPr lang="en-GB" dirty="0"/>
              <a:t>configuration (</a:t>
            </a:r>
            <a:r>
              <a:rPr lang="en-GB" dirty="0" smtClean="0"/>
              <a:t>MD#4)</a:t>
            </a:r>
          </a:p>
          <a:p>
            <a:pPr lvl="1" algn="l"/>
            <a:endParaRPr lang="en-GB" dirty="0" smtClean="0"/>
          </a:p>
          <a:p>
            <a:pPr algn="l"/>
            <a:r>
              <a:rPr lang="en-GB" b="1" dirty="0" smtClean="0"/>
              <a:t>BBCW: Towards an implementation in operation during the LHC Run III</a:t>
            </a:r>
          </a:p>
          <a:p>
            <a:pPr lvl="1" algn="l"/>
            <a:r>
              <a:rPr lang="en-GB" dirty="0" smtClean="0"/>
              <a:t>Tune optimization</a:t>
            </a:r>
          </a:p>
          <a:p>
            <a:pPr lvl="1" algn="l"/>
            <a:r>
              <a:rPr lang="en-GB" dirty="0" smtClean="0"/>
              <a:t>Octupoles and wires compromise</a:t>
            </a:r>
          </a:p>
          <a:p>
            <a:pPr lvl="1" algn="l"/>
            <a:r>
              <a:rPr lang="en-GB" dirty="0" smtClean="0"/>
              <a:t>Effect of the crossing angle</a:t>
            </a:r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8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Run III: Wires and tune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77388"/>
            <a:ext cx="3527952" cy="3768958"/>
          </a:xfrm>
        </p:spPr>
        <p:txBody>
          <a:bodyPr>
            <a:normAutofit fontScale="62500" lnSpcReduction="20000"/>
          </a:bodyPr>
          <a:lstStyle/>
          <a:p>
            <a:pPr lvl="1" algn="l"/>
            <a:r>
              <a:rPr lang="en-US" dirty="0" smtClean="0"/>
              <a:t>Wires are now prepared to be used in operation during the LHC Run III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In those conditions, tertiary collimators are foreseen to be opened at 8.5</a:t>
            </a:r>
            <a:r>
              <a:rPr lang="en-US" b="1" dirty="0" smtClean="0"/>
              <a:t>𝜎</a:t>
            </a:r>
            <a:r>
              <a:rPr lang="en-US" baseline="30000" dirty="0" smtClean="0"/>
              <a:t>1</a:t>
            </a:r>
            <a:endParaRPr lang="en-US" b="1" baseline="30000" dirty="0" smtClean="0"/>
          </a:p>
          <a:p>
            <a:pPr lvl="1" algn="l"/>
            <a:endParaRPr lang="en-US" b="1" dirty="0" smtClean="0"/>
          </a:p>
          <a:p>
            <a:pPr lvl="1" algn="l"/>
            <a:r>
              <a:rPr lang="en-US" dirty="0" smtClean="0"/>
              <a:t>It is known that DA can be optimized by adjusting the tunes [5]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Wires open the tune space</a:t>
            </a:r>
          </a:p>
          <a:p>
            <a:pPr lvl="2" algn="l"/>
            <a:r>
              <a:rPr lang="en-US" dirty="0" smtClean="0"/>
              <a:t>Especially around the 3</a:t>
            </a:r>
            <a:r>
              <a:rPr lang="en-US" baseline="30000" dirty="0" smtClean="0"/>
              <a:t>rd</a:t>
            </a:r>
            <a:r>
              <a:rPr lang="en-US" dirty="0"/>
              <a:t> </a:t>
            </a:r>
            <a:r>
              <a:rPr lang="en-US" dirty="0" smtClean="0"/>
              <a:t>integer resonance</a:t>
            </a:r>
          </a:p>
          <a:p>
            <a:pPr lvl="2" algn="l"/>
            <a:r>
              <a:rPr lang="en-US" dirty="0" smtClean="0"/>
              <a:t>Interesting to accommodate additional non-linear effects (e-cloud)</a:t>
            </a:r>
          </a:p>
          <a:p>
            <a:pPr lvl="2" algn="l"/>
            <a:endParaRPr lang="en-US" dirty="0" smtClean="0"/>
          </a:p>
          <a:p>
            <a:pPr lvl="2" algn="l"/>
            <a:endParaRPr lang="en-US" dirty="0" smtClean="0"/>
          </a:p>
          <a:p>
            <a:pPr lvl="1" algn="l"/>
            <a:endParaRPr lang="en-US" dirty="0" smtClean="0"/>
          </a:p>
          <a:p>
            <a:pPr lvl="2" algn="l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18819"/>
            <a:ext cx="2419480" cy="20386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427734"/>
            <a:ext cx="2674640" cy="22451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27984" y="1351312"/>
            <a:ext cx="168606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dependency on tunes (</a:t>
            </a:r>
            <a:r>
              <a:rPr lang="en-US" sz="1000" smtClean="0"/>
              <a:t>no wires)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875373" y="3363838"/>
            <a:ext cx="168606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dependency on tunes (2 wires, coll. at 8.5</a:t>
            </a:r>
            <a:r>
              <a:rPr lang="en-US" sz="1000" b="1" dirty="0" smtClean="0"/>
              <a:t>𝜎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462448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comparison, the case with the collimators opened at 7.5</a:t>
            </a:r>
            <a:r>
              <a:rPr 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𝜎</a:t>
            </a: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was also studied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Run III: Compromise wires/octupoles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77388"/>
            <a:ext cx="3527952" cy="3768958"/>
          </a:xfrm>
        </p:spPr>
        <p:txBody>
          <a:bodyPr>
            <a:normAutofit fontScale="70000" lnSpcReduction="20000"/>
          </a:bodyPr>
          <a:lstStyle/>
          <a:p>
            <a:pPr lvl="1" algn="l"/>
            <a:r>
              <a:rPr lang="en-US" dirty="0" smtClean="0"/>
              <a:t>Experimentally, it has been shown that </a:t>
            </a:r>
            <a:r>
              <a:rPr lang="en-US" b="1" dirty="0" smtClean="0"/>
              <a:t>octupoles can be used to mitigate BBLR</a:t>
            </a:r>
            <a:r>
              <a:rPr lang="en-US" dirty="0" smtClean="0"/>
              <a:t> interactions (with high tele-index) [6]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Octupoles are needed for </a:t>
            </a:r>
            <a:r>
              <a:rPr lang="en-US" b="1" dirty="0" smtClean="0"/>
              <a:t>coherent stability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A </a:t>
            </a:r>
            <a:r>
              <a:rPr lang="en-US" b="1" dirty="0" smtClean="0"/>
              <a:t>compromise</a:t>
            </a:r>
            <a:r>
              <a:rPr lang="en-US" dirty="0" smtClean="0"/>
              <a:t> between wires and octupoles can be considered</a:t>
            </a:r>
          </a:p>
          <a:p>
            <a:pPr lvl="1" algn="l"/>
            <a:endParaRPr lang="en-US" dirty="0"/>
          </a:p>
          <a:p>
            <a:pPr lvl="1" algn="l"/>
            <a:r>
              <a:rPr lang="en-US" b="1" dirty="0" smtClean="0"/>
              <a:t>Negative octupoles</a:t>
            </a:r>
            <a:r>
              <a:rPr lang="en-US" dirty="0" smtClean="0"/>
              <a:t> could help the compensation scheme of the wires</a:t>
            </a:r>
          </a:p>
          <a:p>
            <a:pPr lvl="2" algn="l"/>
            <a:endParaRPr lang="en-US" dirty="0" smtClean="0"/>
          </a:p>
          <a:p>
            <a:pPr lvl="2" algn="l"/>
            <a:endParaRPr lang="en-US" dirty="0" smtClean="0"/>
          </a:p>
          <a:p>
            <a:pPr lvl="1" algn="l"/>
            <a:endParaRPr lang="en-US" dirty="0" smtClean="0"/>
          </a:p>
          <a:p>
            <a:pPr lvl="2" algn="l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15952"/>
            <a:ext cx="3774870" cy="32918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76056" y="1851670"/>
            <a:ext cx="1008112" cy="7806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55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III: Effect on the crossing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187" y="805185"/>
            <a:ext cx="3527952" cy="3768958"/>
          </a:xfrm>
        </p:spPr>
        <p:txBody>
          <a:bodyPr>
            <a:normAutofit fontScale="55000" lnSpcReduction="20000"/>
          </a:bodyPr>
          <a:lstStyle/>
          <a:p>
            <a:pPr lvl="1" algn="l"/>
            <a:r>
              <a:rPr lang="en-US" dirty="0" smtClean="0"/>
              <a:t>Experimentally, </a:t>
            </a:r>
            <a:r>
              <a:rPr lang="en-US" b="1" dirty="0" smtClean="0"/>
              <a:t>we observed that it is possible to reduce the crossing angle</a:t>
            </a:r>
            <a:r>
              <a:rPr lang="en-US" dirty="0" smtClean="0"/>
              <a:t>, without increasing the losses [1]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DA dependency on crossing angle and bunch intensity confirms this result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Run III scenario: </a:t>
            </a:r>
            <a:r>
              <a:rPr lang="en-US" b="1" dirty="0" smtClean="0"/>
              <a:t>crossing angle anti-levelling up to 162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𝜇</a:t>
            </a:r>
            <a:r>
              <a:rPr lang="en-US" b="1" dirty="0" smtClean="0"/>
              <a:t>rad [7]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Possible use of the wires: power at the </a:t>
            </a:r>
            <a:r>
              <a:rPr lang="en-US" b="1" dirty="0" smtClean="0"/>
              <a:t>end of the fill to reduce the crossing angle</a:t>
            </a:r>
            <a:r>
              <a:rPr lang="en-US" dirty="0" smtClean="0"/>
              <a:t>, keeping the DA ~ 5</a:t>
            </a:r>
            <a:r>
              <a:rPr lang="en-US" b="1" dirty="0" smtClean="0"/>
              <a:t>𝜎</a:t>
            </a:r>
          </a:p>
          <a:p>
            <a:pPr lvl="1" algn="l"/>
            <a:endParaRPr lang="en-US" b="1" dirty="0"/>
          </a:p>
          <a:p>
            <a:pPr lvl="1" algn="l"/>
            <a:r>
              <a:rPr lang="en-US" b="1" dirty="0" smtClean="0">
                <a:solidFill>
                  <a:srgbClr val="00B050"/>
                </a:solidFill>
              </a:rPr>
              <a:t>Clear possible gain: </a:t>
            </a:r>
          </a:p>
          <a:p>
            <a:pPr lvl="2" algn="l"/>
            <a:r>
              <a:rPr lang="en-US" b="1" dirty="0" smtClean="0">
                <a:solidFill>
                  <a:srgbClr val="00B050"/>
                </a:solidFill>
              </a:rPr>
              <a:t>1.2e11 p </a:t>
            </a:r>
            <a:r>
              <a:rPr lang="en-US" b="1" dirty="0" smtClean="0">
                <a:solidFill>
                  <a:srgbClr val="00B050"/>
                </a:solidFill>
                <a:sym typeface="Wingdings"/>
              </a:rPr>
              <a:t> 150 </a:t>
            </a:r>
            <a:r>
              <a:rPr lang="en-US" b="1" dirty="0" smtClean="0">
                <a:solidFill>
                  <a:srgbClr val="00B050"/>
                </a:solidFill>
              </a:rPr>
              <a:t>𝜇rad</a:t>
            </a:r>
          </a:p>
          <a:p>
            <a:pPr lvl="2" algn="l"/>
            <a:r>
              <a:rPr lang="en-US" b="1" dirty="0" smtClean="0">
                <a:solidFill>
                  <a:srgbClr val="00B050"/>
                </a:solidFill>
              </a:rPr>
              <a:t>0.8e11 </a:t>
            </a:r>
            <a:r>
              <a:rPr lang="en-US" b="1" dirty="0">
                <a:solidFill>
                  <a:srgbClr val="00B050"/>
                </a:solidFill>
              </a:rPr>
              <a:t>p </a:t>
            </a:r>
            <a:r>
              <a:rPr lang="en-US" b="1">
                <a:solidFill>
                  <a:srgbClr val="00B050"/>
                </a:solidFill>
                <a:sym typeface="Wingdings"/>
              </a:rPr>
              <a:t> </a:t>
            </a:r>
            <a:r>
              <a:rPr lang="en-US" b="1" smtClean="0">
                <a:solidFill>
                  <a:srgbClr val="00B050"/>
                </a:solidFill>
                <a:sym typeface="Wingdings"/>
              </a:rPr>
              <a:t>135 </a:t>
            </a:r>
            <a:r>
              <a:rPr lang="en-US" b="1" smtClean="0">
                <a:solidFill>
                  <a:srgbClr val="00B050"/>
                </a:solidFill>
              </a:rPr>
              <a:t>𝜇</a:t>
            </a:r>
            <a:r>
              <a:rPr lang="en-US" b="1" dirty="0">
                <a:solidFill>
                  <a:srgbClr val="00B050"/>
                </a:solidFill>
              </a:rPr>
              <a:t>rad</a:t>
            </a:r>
            <a:endParaRPr lang="en-US" dirty="0" smtClean="0">
              <a:solidFill>
                <a:srgbClr val="00B050"/>
              </a:solidFill>
            </a:endParaRPr>
          </a:p>
          <a:p>
            <a:pPr lvl="1" algn="l"/>
            <a:endParaRPr lang="en-US" dirty="0" smtClean="0"/>
          </a:p>
          <a:p>
            <a:pPr lvl="1" algn="l"/>
            <a:endParaRPr lang="en-US" b="1" dirty="0" smtClean="0">
              <a:solidFill>
                <a:srgbClr val="00B050"/>
              </a:solidFill>
            </a:endParaRPr>
          </a:p>
          <a:p>
            <a:pPr lvl="2" algn="l"/>
            <a:endParaRPr lang="en-US" dirty="0" smtClean="0"/>
          </a:p>
          <a:p>
            <a:pPr lvl="2" algn="l"/>
            <a:endParaRPr lang="en-US" dirty="0" smtClean="0"/>
          </a:p>
          <a:p>
            <a:pPr lvl="1" algn="l"/>
            <a:endParaRPr lang="en-US" dirty="0" smtClean="0"/>
          </a:p>
          <a:p>
            <a:pPr lvl="2" algn="l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Poyet - HL-LHC Satellite Meeting - </a:t>
            </a:r>
            <a:r>
              <a:rPr lang="fr-FR" noProof="0" dirty="0" err="1" smtClean="0"/>
              <a:t>Fermilab</a:t>
            </a:r>
            <a:r>
              <a:rPr lang="fr-FR" noProof="0" dirty="0" smtClean="0"/>
              <a:t> - 10/17/19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070" y="661547"/>
            <a:ext cx="2474280" cy="21015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83" y="2643758"/>
            <a:ext cx="2581185" cy="22580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38283" y="1288527"/>
            <a:ext cx="1205585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as a function of wire currents (coll. </a:t>
            </a:r>
            <a:r>
              <a:rPr lang="en-US" sz="1000" dirty="0"/>
              <a:t>a</a:t>
            </a:r>
            <a:r>
              <a:rPr lang="en-US" sz="1000" dirty="0" smtClean="0"/>
              <a:t>t 8.5</a:t>
            </a:r>
            <a:r>
              <a:rPr lang="en-US" sz="1000" b="1" dirty="0"/>
              <a:t> </a:t>
            </a:r>
            <a:r>
              <a:rPr lang="en-US" sz="1000" b="1" dirty="0" smtClean="0"/>
              <a:t>𝜎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818613" y="3467198"/>
            <a:ext cx="116681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with 2 wires (</a:t>
            </a:r>
            <a:r>
              <a:rPr lang="en-US" sz="1000" dirty="0" err="1" smtClean="0"/>
              <a:t>coll</a:t>
            </a:r>
            <a:r>
              <a:rPr lang="en-US" sz="1000" dirty="0" smtClean="0"/>
              <a:t> at 8.5 </a:t>
            </a:r>
            <a:r>
              <a:rPr lang="en-US" sz="1000" b="1" dirty="0"/>
              <a:t>𝜎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7596336" y="1332925"/>
            <a:ext cx="144016" cy="158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59532" y="822104"/>
            <a:ext cx="8424936" cy="3768958"/>
          </a:xfrm>
        </p:spPr>
        <p:txBody>
          <a:bodyPr>
            <a:normAutofit fontScale="62500" lnSpcReduction="20000"/>
          </a:bodyPr>
          <a:lstStyle/>
          <a:p>
            <a:pPr lvl="1" algn="l"/>
            <a:r>
              <a:rPr lang="en-US" dirty="0" smtClean="0"/>
              <a:t>Simulations are </a:t>
            </a:r>
            <a:r>
              <a:rPr lang="en-US" b="1" dirty="0" smtClean="0"/>
              <a:t>reproducing the observations</a:t>
            </a:r>
            <a:r>
              <a:rPr lang="en-US" dirty="0" smtClean="0"/>
              <a:t> made during the experiments, showing a beneficial effect of the BBCW</a:t>
            </a:r>
          </a:p>
          <a:p>
            <a:pPr lvl="1" algn="l"/>
            <a:endParaRPr lang="en-US" b="1" dirty="0">
              <a:solidFill>
                <a:srgbClr val="00B050"/>
              </a:solidFill>
            </a:endParaRPr>
          </a:p>
          <a:p>
            <a:pPr lvl="1" algn="l"/>
            <a:r>
              <a:rPr lang="en-US" dirty="0" smtClean="0"/>
              <a:t>In an</a:t>
            </a:r>
            <a:r>
              <a:rPr lang="en-US" dirty="0"/>
              <a:t> </a:t>
            </a:r>
            <a:r>
              <a:rPr lang="en-US" dirty="0" smtClean="0"/>
              <a:t>ideal </a:t>
            </a:r>
            <a:r>
              <a:rPr lang="en-US" dirty="0" smtClean="0"/>
              <a:t>setup (i.e., compensation of all RDTs), </a:t>
            </a:r>
            <a:r>
              <a:rPr lang="en-US" dirty="0" smtClean="0"/>
              <a:t>the wires can bring up a </a:t>
            </a:r>
            <a:r>
              <a:rPr lang="en-US" b="1" dirty="0" smtClean="0"/>
              <a:t>DA improvement up to 1.5 </a:t>
            </a:r>
            <a:r>
              <a:rPr lang="en-US" b="1" dirty="0"/>
              <a:t>𝜎</a:t>
            </a:r>
            <a:r>
              <a:rPr lang="en-US" dirty="0" smtClean="0"/>
              <a:t>.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But the </a:t>
            </a:r>
            <a:r>
              <a:rPr lang="en-US" b="1" dirty="0" smtClean="0"/>
              <a:t>BBCW are flexible</a:t>
            </a:r>
            <a:r>
              <a:rPr lang="en-US" dirty="0" smtClean="0"/>
              <a:t> </a:t>
            </a:r>
            <a:r>
              <a:rPr lang="en-US" dirty="0" smtClean="0"/>
              <a:t>(i.e., no need to compensate all RDTs) and </a:t>
            </a:r>
            <a:r>
              <a:rPr lang="en-US" dirty="0" smtClean="0"/>
              <a:t>even further form this ideal setup, improvements </a:t>
            </a:r>
            <a:r>
              <a:rPr lang="en-US" b="1" dirty="0" smtClean="0"/>
              <a:t>above 1 𝜎 </a:t>
            </a:r>
            <a:r>
              <a:rPr lang="en-US" dirty="0" smtClean="0"/>
              <a:t>are observed.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Going closer to operation, effects on DA are less visible (&lt; 1 </a:t>
            </a:r>
            <a:r>
              <a:rPr lang="en-US" b="1" dirty="0"/>
              <a:t>𝜎</a:t>
            </a:r>
            <a:r>
              <a:rPr lang="en-US" dirty="0" smtClean="0"/>
              <a:t>) but simulations show the possibility of </a:t>
            </a:r>
            <a:r>
              <a:rPr lang="en-US" b="1" dirty="0" smtClean="0"/>
              <a:t>closing the crossing angle</a:t>
            </a:r>
            <a:r>
              <a:rPr lang="en-US" dirty="0" smtClean="0"/>
              <a:t>. 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 smtClean="0"/>
              <a:t>The BBCW are promising and their </a:t>
            </a:r>
            <a:r>
              <a:rPr lang="en-US" b="1" dirty="0" smtClean="0"/>
              <a:t>implementation in operation during the LHC Run III</a:t>
            </a:r>
            <a:r>
              <a:rPr lang="en-US" dirty="0" smtClean="0"/>
              <a:t> should give us more </a:t>
            </a:r>
            <a:r>
              <a:rPr lang="en-US" b="1" dirty="0" smtClean="0"/>
              <a:t>experience in operating those devices in view of HL-LHC.</a:t>
            </a:r>
          </a:p>
          <a:p>
            <a:pPr lvl="1" algn="l"/>
            <a:endParaRPr lang="en-US" b="1" dirty="0"/>
          </a:p>
          <a:p>
            <a:pPr lvl="1" algn="l"/>
            <a:r>
              <a:rPr lang="en-US" dirty="0" smtClean="0"/>
              <a:t>Next steps: continuing to </a:t>
            </a:r>
            <a:r>
              <a:rPr lang="en-US" b="1" dirty="0" smtClean="0"/>
              <a:t>explore scenario for Run III</a:t>
            </a:r>
            <a:r>
              <a:rPr lang="en-US" dirty="0" smtClean="0"/>
              <a:t> (in terms of intensity, beta star, crossing angle</a:t>
            </a:r>
            <a:r>
              <a:rPr lang="mr-IN" dirty="0" smtClean="0"/>
              <a:t>…</a:t>
            </a:r>
            <a:r>
              <a:rPr lang="en-US" dirty="0" smtClean="0"/>
              <a:t>) and </a:t>
            </a:r>
            <a:r>
              <a:rPr lang="en-US" b="1" dirty="0" smtClean="0"/>
              <a:t>take into consideration collisions in IP2/8.</a:t>
            </a:r>
          </a:p>
          <a:p>
            <a:pPr lvl="2" algn="l"/>
            <a:endParaRPr lang="en-US" dirty="0" smtClean="0"/>
          </a:p>
          <a:p>
            <a:pPr lvl="1" algn="l"/>
            <a:endParaRPr lang="en-US" dirty="0" smtClean="0"/>
          </a:p>
          <a:p>
            <a:pPr lvl="2"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00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Credits to the wire team, and to the ABP-HSI section for the work on the simulations!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47500" lnSpcReduction="20000"/>
          </a:bodyPr>
          <a:lstStyle/>
          <a:p>
            <a:pPr marL="0" indent="0" algn="l">
              <a:buNone/>
            </a:pPr>
            <a:r>
              <a:rPr lang="en-GB" dirty="0" smtClean="0"/>
              <a:t>[1] G. </a:t>
            </a:r>
            <a:r>
              <a:rPr lang="en-GB" dirty="0" err="1" smtClean="0"/>
              <a:t>Sterbini</a:t>
            </a:r>
            <a:r>
              <a:rPr lang="en-GB" dirty="0" smtClean="0"/>
              <a:t>, </a:t>
            </a:r>
            <a:r>
              <a:rPr lang="en-GB" i="1" dirty="0" smtClean="0"/>
              <a:t>MD results during LHC Run II, and plans for Run III</a:t>
            </a:r>
            <a:r>
              <a:rPr lang="en-GB" dirty="0" smtClean="0"/>
              <a:t>, this meeting</a:t>
            </a:r>
          </a:p>
          <a:p>
            <a:pPr marL="0" indent="0" algn="l">
              <a:buNone/>
            </a:pPr>
            <a:endParaRPr lang="en-GB" dirty="0" smtClean="0"/>
          </a:p>
          <a:p>
            <a:pPr marL="0" indent="0" algn="l">
              <a:buNone/>
            </a:pPr>
            <a:r>
              <a:rPr lang="en-GB" dirty="0" smtClean="0"/>
              <a:t>[2] S. </a:t>
            </a:r>
            <a:r>
              <a:rPr lang="en-GB" dirty="0" err="1" smtClean="0"/>
              <a:t>Fartoukh</a:t>
            </a:r>
            <a:r>
              <a:rPr lang="en-GB" dirty="0" smtClean="0"/>
              <a:t>, </a:t>
            </a:r>
            <a:r>
              <a:rPr lang="en-GB" i="1" dirty="0" smtClean="0"/>
              <a:t>An Achromatic Telescopic Squeezing (ATS) Scheme for the LHC Upgrade</a:t>
            </a:r>
            <a:r>
              <a:rPr lang="en-GB" dirty="0" smtClean="0"/>
              <a:t>, IPAC 2011</a:t>
            </a:r>
          </a:p>
          <a:p>
            <a:pPr marL="0" indent="0" algn="l">
              <a:buNone/>
            </a:pPr>
            <a:endParaRPr lang="en-GB" dirty="0" smtClean="0"/>
          </a:p>
          <a:p>
            <a:pPr marL="0" indent="0" algn="l">
              <a:buNone/>
            </a:pPr>
            <a:r>
              <a:rPr lang="en-GB" dirty="0" smtClean="0"/>
              <a:t>[3] S. </a:t>
            </a:r>
            <a:r>
              <a:rPr lang="en-GB" dirty="0" err="1" smtClean="0"/>
              <a:t>Fartoukh</a:t>
            </a:r>
            <a:r>
              <a:rPr lang="en-GB" dirty="0" smtClean="0"/>
              <a:t> and al., </a:t>
            </a:r>
            <a:r>
              <a:rPr lang="en-GB" i="1" dirty="0" smtClean="0"/>
              <a:t>Compensation of the bean-beam long-range interaction as a path towards new configurations for the high-luminosity LHC</a:t>
            </a:r>
            <a:r>
              <a:rPr lang="en-GB" dirty="0" smtClean="0"/>
              <a:t>, PRAB, </a:t>
            </a:r>
            <a:r>
              <a:rPr lang="cs-CZ" b="1" dirty="0" smtClean="0"/>
              <a:t>18</a:t>
            </a:r>
            <a:r>
              <a:rPr lang="cs-CZ" dirty="0"/>
              <a:t>, </a:t>
            </a:r>
            <a:r>
              <a:rPr lang="cs-CZ" dirty="0" smtClean="0"/>
              <a:t>121001, 2015</a:t>
            </a:r>
          </a:p>
          <a:p>
            <a:pPr marL="0" indent="0" algn="l">
              <a:buNone/>
            </a:pPr>
            <a:endParaRPr lang="cs-CZ" dirty="0" smtClean="0"/>
          </a:p>
          <a:p>
            <a:pPr marL="0" indent="0" algn="l">
              <a:buNone/>
            </a:pPr>
            <a:r>
              <a:rPr lang="en-US" dirty="0" smtClean="0"/>
              <a:t>[4] A. </a:t>
            </a:r>
            <a:r>
              <a:rPr lang="en-US" dirty="0" err="1" smtClean="0"/>
              <a:t>Poyet</a:t>
            </a:r>
            <a:r>
              <a:rPr lang="en-US" dirty="0" smtClean="0"/>
              <a:t> and al., </a:t>
            </a:r>
            <a:r>
              <a:rPr lang="en-US" i="1" dirty="0" smtClean="0"/>
              <a:t>MD3263: Beam-Beam Long-Range Compensation using DC wires in the LHC</a:t>
            </a:r>
            <a:r>
              <a:rPr lang="en-US" dirty="0" smtClean="0"/>
              <a:t>, not published yet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[5] D. Pellegrini and al., </a:t>
            </a:r>
            <a:r>
              <a:rPr lang="en-US" i="1" dirty="0" smtClean="0"/>
              <a:t>Multi-parametric response of the LHC Dynamic Aperture in presence of beam-beam effects</a:t>
            </a:r>
            <a:r>
              <a:rPr lang="en-US" dirty="0" smtClean="0"/>
              <a:t>, IPAC17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dirty="0" smtClean="0"/>
              <a:t>[6] S. </a:t>
            </a:r>
            <a:r>
              <a:rPr lang="en-US" dirty="0" err="1" smtClean="0"/>
              <a:t>Fartoukh</a:t>
            </a:r>
            <a:r>
              <a:rPr lang="en-US" dirty="0" smtClean="0"/>
              <a:t>, </a:t>
            </a:r>
            <a:r>
              <a:rPr lang="en-US" i="1" dirty="0" smtClean="0"/>
              <a:t>Round Telescopic Optics with Large Telescopic Index</a:t>
            </a:r>
            <a:r>
              <a:rPr lang="en-US" dirty="0" smtClean="0"/>
              <a:t>, </a:t>
            </a:r>
            <a:r>
              <a:rPr lang="de-DE" dirty="0" smtClean="0"/>
              <a:t>CERN-ACC-2018-0032</a:t>
            </a:r>
          </a:p>
          <a:p>
            <a:pPr marL="0" indent="0" algn="l">
              <a:buNone/>
            </a:pPr>
            <a:endParaRPr lang="de-DE" dirty="0"/>
          </a:p>
          <a:p>
            <a:pPr marL="0" indent="0" algn="l">
              <a:buNone/>
            </a:pPr>
            <a:r>
              <a:rPr lang="de-DE" dirty="0" smtClean="0"/>
              <a:t>[7] N. </a:t>
            </a:r>
            <a:r>
              <a:rPr lang="de-DE" dirty="0" err="1" smtClean="0"/>
              <a:t>Karastathis</a:t>
            </a:r>
            <a:r>
              <a:rPr lang="de-DE" dirty="0" smtClean="0"/>
              <a:t>, </a:t>
            </a:r>
            <a:r>
              <a:rPr lang="de-DE" i="1" dirty="0" smtClean="0"/>
              <a:t>Beam-Beam Bases </a:t>
            </a:r>
            <a:r>
              <a:rPr lang="de-DE" i="1" dirty="0" err="1" smtClean="0"/>
              <a:t>Optimization</a:t>
            </a:r>
            <a:r>
              <a:rPr lang="de-DE" i="1" dirty="0" smtClean="0"/>
              <a:t> </a:t>
            </a:r>
            <a:r>
              <a:rPr lang="de-DE" i="1" dirty="0" err="1" smtClean="0"/>
              <a:t>of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LHC Performances: A View </a:t>
            </a:r>
            <a:r>
              <a:rPr lang="de-DE" i="1" dirty="0" err="1" smtClean="0"/>
              <a:t>Towards</a:t>
            </a:r>
            <a:r>
              <a:rPr lang="de-DE" i="1" dirty="0" smtClean="0"/>
              <a:t> Run III</a:t>
            </a:r>
            <a:r>
              <a:rPr lang="de-DE" dirty="0" smtClean="0"/>
              <a:t>, Beam-Beam &amp; </a:t>
            </a:r>
            <a:r>
              <a:rPr lang="de-DE" dirty="0" err="1" smtClean="0"/>
              <a:t>Luminosity</a:t>
            </a:r>
            <a:r>
              <a:rPr lang="de-DE" dirty="0"/>
              <a:t> WG, May 2019, https://</a:t>
            </a:r>
            <a:r>
              <a:rPr lang="de-DE" dirty="0" err="1"/>
              <a:t>indico.cern.ch</a:t>
            </a:r>
            <a:r>
              <a:rPr lang="de-DE" dirty="0"/>
              <a:t>/</a:t>
            </a:r>
            <a:r>
              <a:rPr lang="de-DE" dirty="0" err="1"/>
              <a:t>event</a:t>
            </a:r>
            <a:r>
              <a:rPr lang="de-DE" dirty="0"/>
              <a:t>/817173/</a:t>
            </a:r>
            <a:r>
              <a:rPr lang="de-DE" dirty="0" err="1"/>
              <a:t>contributions</a:t>
            </a:r>
            <a:r>
              <a:rPr lang="de-DE" dirty="0"/>
              <a:t>/3445803/</a:t>
            </a:r>
            <a:r>
              <a:rPr lang="de-DE" dirty="0" err="1"/>
              <a:t>attachments</a:t>
            </a:r>
            <a:r>
              <a:rPr lang="de-DE" dirty="0"/>
              <a:t>/1858856/3054202/nkarast_BBLS_31052019.pdf</a:t>
            </a:r>
            <a:endParaRPr lang="en-US" dirty="0" smtClean="0"/>
          </a:p>
          <a:p>
            <a:pPr marL="0" indent="0" algn="l">
              <a:buNone/>
            </a:pPr>
            <a:endParaRPr lang="en-GB" dirty="0" smtClean="0"/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Introduction and simulations parameters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BBCW in an ideal setup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Simulating the MD setup in the LHC</a:t>
            </a:r>
          </a:p>
          <a:p>
            <a:pPr lvl="1" algn="l"/>
            <a:r>
              <a:rPr lang="en-GB" dirty="0" smtClean="0"/>
              <a:t>1-jaw powering </a:t>
            </a:r>
            <a:r>
              <a:rPr lang="en-GB" dirty="0" smtClean="0"/>
              <a:t>configuration (MD#3)</a:t>
            </a:r>
          </a:p>
          <a:p>
            <a:pPr lvl="1" algn="l"/>
            <a:r>
              <a:rPr lang="en-GB" dirty="0" smtClean="0"/>
              <a:t>2-jaws powering </a:t>
            </a:r>
            <a:r>
              <a:rPr lang="en-GB" dirty="0"/>
              <a:t>configuration (</a:t>
            </a:r>
            <a:r>
              <a:rPr lang="en-GB" dirty="0" smtClean="0"/>
              <a:t>MD#4)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BBCW: Towards an implementation in operation during the LHC Run III</a:t>
            </a:r>
          </a:p>
          <a:p>
            <a:pPr lvl="1" algn="l"/>
            <a:r>
              <a:rPr lang="en-GB" dirty="0" smtClean="0"/>
              <a:t>Tune optimization</a:t>
            </a:r>
          </a:p>
          <a:p>
            <a:pPr lvl="1" algn="l"/>
            <a:r>
              <a:rPr lang="en-GB" dirty="0" smtClean="0"/>
              <a:t>Octupoles and wires compromise</a:t>
            </a:r>
          </a:p>
          <a:p>
            <a:pPr lvl="1" algn="l"/>
            <a:r>
              <a:rPr lang="en-GB" dirty="0" smtClean="0"/>
              <a:t>Effect of the crossing angle</a:t>
            </a:r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b="1" dirty="0" smtClean="0"/>
              <a:t>Introduction and simulations parameters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BBCW in an ideal setup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Simulating the MD setup in the LHC</a:t>
            </a:r>
          </a:p>
          <a:p>
            <a:pPr lvl="1" algn="l"/>
            <a:r>
              <a:rPr lang="en-GB" dirty="0" smtClean="0"/>
              <a:t>1-jaw powering </a:t>
            </a:r>
            <a:r>
              <a:rPr lang="en-GB" dirty="0" smtClean="0"/>
              <a:t>configuration (MD#3)</a:t>
            </a:r>
          </a:p>
          <a:p>
            <a:pPr lvl="1" algn="l"/>
            <a:r>
              <a:rPr lang="en-GB" dirty="0" smtClean="0"/>
              <a:t>2-jaws powering </a:t>
            </a:r>
            <a:r>
              <a:rPr lang="en-GB" dirty="0"/>
              <a:t>configuration (</a:t>
            </a:r>
            <a:r>
              <a:rPr lang="en-GB" dirty="0" smtClean="0"/>
              <a:t>MD#4)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BBCW: Towards an implementation in operation during the LHC Run III</a:t>
            </a:r>
          </a:p>
          <a:p>
            <a:pPr lvl="1" algn="l"/>
            <a:r>
              <a:rPr lang="en-GB" dirty="0" smtClean="0"/>
              <a:t>Tune optimization</a:t>
            </a:r>
          </a:p>
          <a:p>
            <a:pPr lvl="1" algn="l"/>
            <a:r>
              <a:rPr lang="en-GB" dirty="0" smtClean="0"/>
              <a:t>Octupoles and wires compromise</a:t>
            </a:r>
          </a:p>
          <a:p>
            <a:pPr lvl="1" algn="l"/>
            <a:r>
              <a:rPr lang="en-GB" dirty="0" smtClean="0"/>
              <a:t>Effect of the crossing angle</a:t>
            </a:r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6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the BBCW in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0"/>
            <a:ext cx="3455944" cy="4033613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BBCW are </a:t>
            </a:r>
            <a:r>
              <a:rPr lang="en-US" b="1" dirty="0" smtClean="0"/>
              <a:t>currently installed and have been tested in the LHC</a:t>
            </a:r>
            <a:r>
              <a:rPr lang="en-US" dirty="0" smtClean="0"/>
              <a:t> [1]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For further studies, simulations are required 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The observable is </a:t>
            </a:r>
            <a:r>
              <a:rPr lang="en-US" b="1" dirty="0" smtClean="0"/>
              <a:t>DA</a:t>
            </a:r>
            <a:r>
              <a:rPr lang="en-US" dirty="0" smtClean="0"/>
              <a:t>, obtained by running MAD-X and </a:t>
            </a:r>
            <a:r>
              <a:rPr lang="en-US" dirty="0" err="1" smtClean="0"/>
              <a:t>SixTrack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LHC Machine with novel optics scheme: </a:t>
            </a:r>
            <a:r>
              <a:rPr lang="en-US" b="1" dirty="0" smtClean="0"/>
              <a:t>ATS Optics</a:t>
            </a:r>
            <a:r>
              <a:rPr lang="en-US" dirty="0" smtClean="0"/>
              <a:t> [2]</a:t>
            </a:r>
          </a:p>
          <a:p>
            <a:pPr algn="l"/>
            <a:endParaRPr lang="en-US" dirty="0"/>
          </a:p>
          <a:p>
            <a:pPr algn="l"/>
            <a:r>
              <a:rPr lang="en-US" b="1" dirty="0" smtClean="0"/>
              <a:t>Only B1 is simulated</a:t>
            </a:r>
            <a:r>
              <a:rPr lang="en-US" dirty="0" smtClean="0"/>
              <a:t> and the wires are therefore installed on this beam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7" t="8186" r="8303" b="10289"/>
          <a:stretch/>
        </p:blipFill>
        <p:spPr>
          <a:xfrm>
            <a:off x="4860032" y="627534"/>
            <a:ext cx="2664296" cy="2688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589" y="3311944"/>
            <a:ext cx="3035182" cy="14553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88264" y="4527863"/>
            <a:ext cx="172819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Simulation reference parameters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714345"/>
            <a:ext cx="1728192" cy="2462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LHC Ring and the BBCW</a:t>
            </a:r>
            <a:endParaRPr lang="en-US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443181"/>
            <a:ext cx="1440160" cy="1086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0"/>
          <p:cNvSpPr/>
          <p:nvPr/>
        </p:nvSpPr>
        <p:spPr>
          <a:xfrm>
            <a:off x="6156176" y="1059582"/>
            <a:ext cx="360040" cy="144016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3"/>
            <a:endCxn id="10" idx="1"/>
          </p:cNvCxnSpPr>
          <p:nvPr/>
        </p:nvCxnSpPr>
        <p:spPr>
          <a:xfrm flipV="1">
            <a:off x="6516216" y="986445"/>
            <a:ext cx="1008112" cy="1451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42272" y="1591668"/>
            <a:ext cx="1304528" cy="2462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Wires </a:t>
            </a:r>
            <a:r>
              <a:rPr lang="en-US" sz="1000" smtClean="0"/>
              <a:t>in collimator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84889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Introduction and simulations parameters</a:t>
            </a:r>
          </a:p>
          <a:p>
            <a:pPr algn="l"/>
            <a:endParaRPr lang="en-GB" dirty="0" smtClean="0"/>
          </a:p>
          <a:p>
            <a:pPr algn="l"/>
            <a:r>
              <a:rPr lang="en-GB" b="1" dirty="0" smtClean="0"/>
              <a:t>BBCW in an ideal setup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Simulating the MD setup in the LHC</a:t>
            </a:r>
          </a:p>
          <a:p>
            <a:pPr lvl="1" algn="l"/>
            <a:r>
              <a:rPr lang="en-GB" dirty="0" smtClean="0"/>
              <a:t>1-jaw powering </a:t>
            </a:r>
            <a:r>
              <a:rPr lang="en-GB" dirty="0" smtClean="0"/>
              <a:t>configuration (MD#3)</a:t>
            </a:r>
          </a:p>
          <a:p>
            <a:pPr lvl="1" algn="l"/>
            <a:r>
              <a:rPr lang="en-GB" dirty="0" smtClean="0"/>
              <a:t>2-jaws powering </a:t>
            </a:r>
            <a:r>
              <a:rPr lang="en-GB" dirty="0"/>
              <a:t>configuration (</a:t>
            </a:r>
            <a:r>
              <a:rPr lang="en-GB" dirty="0" smtClean="0"/>
              <a:t>MD#4)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BBCW: Towards an implementation in operation during the LHC Run III</a:t>
            </a:r>
          </a:p>
          <a:p>
            <a:pPr lvl="1" algn="l"/>
            <a:r>
              <a:rPr lang="en-GB" dirty="0" smtClean="0"/>
              <a:t>Tune optimization</a:t>
            </a:r>
          </a:p>
          <a:p>
            <a:pPr lvl="1" algn="l"/>
            <a:r>
              <a:rPr lang="en-GB" dirty="0" smtClean="0"/>
              <a:t>Octupoles and wires compromise</a:t>
            </a:r>
          </a:p>
          <a:p>
            <a:pPr lvl="1" algn="l"/>
            <a:r>
              <a:rPr lang="en-GB" dirty="0" smtClean="0"/>
              <a:t>Effect of the crossing angle</a:t>
            </a:r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BBCW in an ideal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99542"/>
            <a:ext cx="3527952" cy="288032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In 2015, it has been shown that </a:t>
            </a:r>
            <a:r>
              <a:rPr lang="en-US" b="1" dirty="0" smtClean="0"/>
              <a:t>compensating 2 RDTs lead to the minimization of all</a:t>
            </a:r>
            <a:r>
              <a:rPr lang="en-US" dirty="0" smtClean="0"/>
              <a:t> [3]:</a:t>
            </a:r>
          </a:p>
          <a:p>
            <a:pPr lvl="1" algn="l"/>
            <a:r>
              <a:rPr lang="en-US" dirty="0" smtClean="0"/>
              <a:t>Proposed for HL-LHC</a:t>
            </a:r>
          </a:p>
          <a:p>
            <a:pPr lvl="1" algn="l"/>
            <a:r>
              <a:rPr lang="en-US" dirty="0" smtClean="0"/>
              <a:t>2 wires per IP per beam</a:t>
            </a:r>
          </a:p>
          <a:p>
            <a:pPr lvl="1" algn="l"/>
            <a:r>
              <a:rPr lang="en-US" dirty="0" smtClean="0"/>
              <a:t>Located at a given aspect </a:t>
            </a:r>
            <a:r>
              <a:rPr lang="en-US" dirty="0" smtClean="0"/>
              <a:t>ratio</a:t>
            </a:r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Resonances compensation lines cross at the predicted </a:t>
            </a:r>
            <a:r>
              <a:rPr lang="en-US" dirty="0" smtClean="0"/>
              <a:t>point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Large “blue” area </a:t>
            </a:r>
            <a:r>
              <a:rPr lang="en-US" dirty="0" smtClean="0">
                <a:sym typeface="Wingdings"/>
              </a:rPr>
              <a:t></a:t>
            </a:r>
            <a:r>
              <a:rPr lang="en-US" b="1" dirty="0" smtClean="0">
                <a:sym typeface="Wingdings"/>
              </a:rPr>
              <a:t> Do we need a compensation of all RDTs? </a:t>
            </a:r>
            <a:endParaRPr lang="en-US" b="1" dirty="0" smtClean="0"/>
          </a:p>
          <a:p>
            <a:pPr lvl="1" algn="l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91830"/>
            <a:ext cx="3702171" cy="10024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298" y="627534"/>
            <a:ext cx="2038403" cy="195135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216" y="1148005"/>
            <a:ext cx="18717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Residual after compensation of the (4,0)-(6,0) RDTs</a:t>
            </a:r>
            <a:endParaRPr lang="en-US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477" y="2476400"/>
            <a:ext cx="2666923" cy="229087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54680" y="3291830"/>
            <a:ext cx="1410397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DA results for the ideal setup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9374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84984"/>
            <a:ext cx="7920000" cy="368022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dirty="0" smtClean="0"/>
              <a:t>Introduction and simulations parameters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BBCW in an ideal setup</a:t>
            </a:r>
          </a:p>
          <a:p>
            <a:pPr algn="l"/>
            <a:endParaRPr lang="en-GB" dirty="0" smtClean="0"/>
          </a:p>
          <a:p>
            <a:pPr algn="l"/>
            <a:r>
              <a:rPr lang="en-GB" b="1" dirty="0" smtClean="0"/>
              <a:t>Simulating the MD setup in the LHC</a:t>
            </a:r>
          </a:p>
          <a:p>
            <a:pPr lvl="1" algn="l"/>
            <a:r>
              <a:rPr lang="en-GB" dirty="0" smtClean="0"/>
              <a:t>1-jaw powering </a:t>
            </a:r>
            <a:r>
              <a:rPr lang="en-GB" dirty="0" smtClean="0"/>
              <a:t>configuration (MD#3)</a:t>
            </a:r>
          </a:p>
          <a:p>
            <a:pPr lvl="1" algn="l"/>
            <a:r>
              <a:rPr lang="en-GB" dirty="0" smtClean="0"/>
              <a:t>2-jaws powering </a:t>
            </a:r>
            <a:r>
              <a:rPr lang="en-GB" dirty="0"/>
              <a:t>configuration (</a:t>
            </a:r>
            <a:r>
              <a:rPr lang="en-GB" dirty="0" smtClean="0"/>
              <a:t>MD#4)</a:t>
            </a:r>
          </a:p>
          <a:p>
            <a:pPr lvl="1" algn="l"/>
            <a:endParaRPr lang="en-GB" dirty="0" smtClean="0"/>
          </a:p>
          <a:p>
            <a:pPr algn="l"/>
            <a:r>
              <a:rPr lang="en-GB" dirty="0" smtClean="0"/>
              <a:t>BBCW: Towards an implementation in operation during the LHC Run III</a:t>
            </a:r>
          </a:p>
          <a:p>
            <a:pPr lvl="1" algn="l"/>
            <a:r>
              <a:rPr lang="en-GB" dirty="0" smtClean="0"/>
              <a:t>Tune optimization</a:t>
            </a:r>
          </a:p>
          <a:p>
            <a:pPr lvl="1" algn="l"/>
            <a:r>
              <a:rPr lang="en-GB" dirty="0" smtClean="0"/>
              <a:t>Octupoles and wires compromise</a:t>
            </a:r>
          </a:p>
          <a:p>
            <a:pPr lvl="1" algn="l"/>
            <a:r>
              <a:rPr lang="en-GB" dirty="0" smtClean="0"/>
              <a:t>Effect of the crossing angle</a:t>
            </a:r>
          </a:p>
          <a:p>
            <a:pPr lvl="1" algn="l"/>
            <a:endParaRPr lang="en-GB" dirty="0" smtClean="0"/>
          </a:p>
          <a:p>
            <a:pPr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the MD setup: MD#3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20" y="675000"/>
            <a:ext cx="3527952" cy="3168352"/>
          </a:xfrm>
        </p:spPr>
        <p:txBody>
          <a:bodyPr>
            <a:normAutofit fontScale="62500" lnSpcReduction="20000"/>
          </a:bodyPr>
          <a:lstStyle/>
          <a:p>
            <a:pPr lvl="1" algn="l"/>
            <a:r>
              <a:rPr lang="en-US" dirty="0" smtClean="0"/>
              <a:t>First experimental setup: </a:t>
            </a:r>
            <a:r>
              <a:rPr lang="en-US" b="1" dirty="0" smtClean="0"/>
              <a:t>1-jaw powering</a:t>
            </a:r>
            <a:r>
              <a:rPr lang="en-US" dirty="0" smtClean="0"/>
              <a:t> configuration</a:t>
            </a:r>
          </a:p>
          <a:p>
            <a:pPr lvl="2" algn="l"/>
            <a:r>
              <a:rPr lang="en-US" dirty="0" smtClean="0"/>
              <a:t>Only internal wire powered</a:t>
            </a:r>
          </a:p>
          <a:p>
            <a:pPr lvl="2" algn="l"/>
            <a:r>
              <a:rPr lang="en-US" dirty="0" smtClean="0"/>
              <a:t>Safe beam: </a:t>
            </a:r>
            <a:r>
              <a:rPr lang="en-US" b="1" dirty="0" smtClean="0"/>
              <a:t>collimators closed at 5.5𝜎 </a:t>
            </a:r>
          </a:p>
          <a:p>
            <a:pPr lvl="2" algn="l"/>
            <a:r>
              <a:rPr lang="en-US" dirty="0" smtClean="0"/>
              <a:t>Wires powered to compensate the </a:t>
            </a:r>
            <a:r>
              <a:rPr lang="en-US" b="1" dirty="0" smtClean="0"/>
              <a:t>(4,0)-(0,4) RDT</a:t>
            </a:r>
          </a:p>
          <a:p>
            <a:pPr lvl="2" algn="l"/>
            <a:endParaRPr lang="en-US" dirty="0" smtClean="0"/>
          </a:p>
          <a:p>
            <a:pPr lvl="1" algn="l"/>
            <a:r>
              <a:rPr lang="en-US" dirty="0" smtClean="0"/>
              <a:t>DA analysis: no more crossing of the RDT lines but still </a:t>
            </a:r>
            <a:r>
              <a:rPr lang="en-US" b="1" dirty="0"/>
              <a:t>~1.3 </a:t>
            </a:r>
            <a:r>
              <a:rPr lang="en-US" b="1" dirty="0" smtClean="0"/>
              <a:t>𝜎 DA gain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Better gain in the vertical plane due to </a:t>
            </a:r>
            <a:r>
              <a:rPr lang="en-US" b="1" dirty="0" smtClean="0"/>
              <a:t>asymmetric DA in the bare machine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1" name="Picture 10" title="(a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6" t="21947" r="11863" b="21738"/>
          <a:stretch/>
        </p:blipFill>
        <p:spPr>
          <a:xfrm>
            <a:off x="953708" y="3651870"/>
            <a:ext cx="1763976" cy="864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620" y="627534"/>
            <a:ext cx="2376264" cy="2041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832" y="2355726"/>
            <a:ext cx="2247776" cy="23497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72168" y="745413"/>
            <a:ext cx="1871768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dependency on wires current/position (1-jaw powering </a:t>
            </a:r>
            <a:r>
              <a:rPr lang="en-US" sz="1000" dirty="0" err="1" smtClean="0"/>
              <a:t>config</a:t>
            </a:r>
            <a:r>
              <a:rPr lang="en-US" sz="1000" dirty="0" smtClean="0"/>
              <a:t>.)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584804" y="2920000"/>
            <a:ext cx="18717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</a:t>
            </a:r>
            <a:r>
              <a:rPr lang="en-US" sz="1000" smtClean="0"/>
              <a:t>in configuration space for MD#3</a:t>
            </a:r>
            <a:endParaRPr lang="en-US" sz="1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2711" y="3526170"/>
            <a:ext cx="2725936" cy="65629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061706" y="3530864"/>
            <a:ext cx="1166478" cy="64668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436096" y="1707654"/>
            <a:ext cx="288032" cy="21102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15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a 5</a:t>
            </a:r>
            <a:r>
              <a:rPr lang="en-US" baseline="30000" dirty="0" smtClean="0"/>
              <a:t>th</a:t>
            </a:r>
            <a:r>
              <a:rPr lang="en-US" dirty="0" smtClean="0"/>
              <a:t>-axis misalignment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43558"/>
            <a:ext cx="4212248" cy="3696950"/>
          </a:xfrm>
        </p:spPr>
        <p:txBody>
          <a:bodyPr>
            <a:normAutofit fontScale="62500" lnSpcReduction="20000"/>
          </a:bodyPr>
          <a:lstStyle/>
          <a:p>
            <a:pPr lvl="1" algn="l"/>
            <a:r>
              <a:rPr lang="en-US" dirty="0" smtClean="0"/>
              <a:t>After installing the wire prototypes in IR1, </a:t>
            </a:r>
            <a:r>
              <a:rPr lang="en-US" b="1" dirty="0" smtClean="0"/>
              <a:t>a misalignment of the 5</a:t>
            </a:r>
            <a:r>
              <a:rPr lang="en-US" b="1" baseline="30000" dirty="0" smtClean="0"/>
              <a:t>th</a:t>
            </a:r>
            <a:r>
              <a:rPr lang="en-US" b="1" dirty="0" smtClean="0"/>
              <a:t>-axis was observed (~2mm) </a:t>
            </a:r>
            <a:r>
              <a:rPr lang="en-US" dirty="0" smtClean="0"/>
              <a:t>[4]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The first MD was an opportunity to </a:t>
            </a:r>
            <a:r>
              <a:rPr lang="en-US" b="1" dirty="0" smtClean="0"/>
              <a:t>measure</a:t>
            </a:r>
            <a:r>
              <a:rPr lang="en-US" dirty="0" smtClean="0"/>
              <a:t> this misalignment and to </a:t>
            </a:r>
            <a:r>
              <a:rPr lang="en-US" b="1" dirty="0" smtClean="0"/>
              <a:t>partially realign</a:t>
            </a:r>
            <a:r>
              <a:rPr lang="en-US" dirty="0" smtClean="0"/>
              <a:t> the collimator during the following technical stop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DA study was done to understand </a:t>
            </a:r>
            <a:r>
              <a:rPr lang="en-US" b="1" dirty="0" smtClean="0"/>
              <a:t>the sensitivity</a:t>
            </a:r>
            <a:r>
              <a:rPr lang="en-US" dirty="0" smtClean="0"/>
              <a:t> on this alignment</a:t>
            </a:r>
          </a:p>
          <a:p>
            <a:pPr lvl="1" algn="l"/>
            <a:endParaRPr lang="en-US" dirty="0"/>
          </a:p>
          <a:p>
            <a:pPr lvl="1" algn="l"/>
            <a:r>
              <a:rPr lang="en-US" b="1" dirty="0" smtClean="0"/>
              <a:t>Below ~1mm</a:t>
            </a:r>
            <a:r>
              <a:rPr lang="en-US" dirty="0" smtClean="0"/>
              <a:t> misalignment, the effect on DA is negligible </a:t>
            </a:r>
          </a:p>
          <a:p>
            <a:pPr lvl="1" algn="l"/>
            <a:endParaRPr lang="en-US" dirty="0"/>
          </a:p>
          <a:p>
            <a:pPr lvl="1" algn="l"/>
            <a:r>
              <a:rPr lang="en-US" dirty="0"/>
              <a:t>Results obtained after the re-alignment showed that it had a beneficial </a:t>
            </a:r>
            <a:r>
              <a:rPr lang="en-US" dirty="0" smtClean="0"/>
              <a:t>effect (misalignment &lt; 1mm)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Poyet - HL-LHC Satellite Meeting - Fermilab - 10/17/19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" t="4132" r="7140" b="1001"/>
          <a:stretch/>
        </p:blipFill>
        <p:spPr>
          <a:xfrm>
            <a:off x="7020272" y="712809"/>
            <a:ext cx="1944216" cy="14581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038" y="2316669"/>
            <a:ext cx="2739432" cy="24277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04048" y="1172529"/>
            <a:ext cx="18717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Alignment procedure during the MD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092720" y="2571750"/>
            <a:ext cx="1871768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DA dependency on </a:t>
            </a:r>
            <a:r>
              <a:rPr lang="en-US" sz="1000" smtClean="0"/>
              <a:t>the misalignment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254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animBg="1"/>
      <p:bldP spid="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4356</TotalTime>
  <Words>1540</Words>
  <Application>Microsoft Macintosh PowerPoint</Application>
  <PresentationFormat>On-screen Show (16:9)</PresentationFormat>
  <Paragraphs>238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Mangal</vt:lpstr>
      <vt:lpstr>Wingdings</vt:lpstr>
      <vt:lpstr>Arial</vt:lpstr>
      <vt:lpstr>Thème Office</vt:lpstr>
      <vt:lpstr>Modelling of MD Results and Effects of Crossing Angle</vt:lpstr>
      <vt:lpstr>Outline</vt:lpstr>
      <vt:lpstr>Outline</vt:lpstr>
      <vt:lpstr>Simulating the BBCW in the LHC</vt:lpstr>
      <vt:lpstr>Outline</vt:lpstr>
      <vt:lpstr>BBCW in an ideal setup</vt:lpstr>
      <vt:lpstr>Outline</vt:lpstr>
      <vt:lpstr>Simulating the MD setup: MD#3</vt:lpstr>
      <vt:lpstr>Effect of a 5th-axis misalignment</vt:lpstr>
      <vt:lpstr>Simulating the MD setup: MD#4</vt:lpstr>
      <vt:lpstr>Outline</vt:lpstr>
      <vt:lpstr>Towards Run III: Wires and tune optimization</vt:lpstr>
      <vt:lpstr>Towards Run III: Compromise wires/octupoles</vt:lpstr>
      <vt:lpstr>Run III: Effect on the crossing angle</vt:lpstr>
      <vt:lpstr>Conclusions</vt:lpstr>
      <vt:lpstr>Thank you for your attention</vt:lpstr>
      <vt:lpstr>References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Microsoft Office User</cp:lastModifiedBy>
  <cp:revision>94</cp:revision>
  <dcterms:created xsi:type="dcterms:W3CDTF">2016-02-12T09:02:01Z</dcterms:created>
  <dcterms:modified xsi:type="dcterms:W3CDTF">2019-10-16T19:55:50Z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