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3" r:id="rId5"/>
    <p:sldId id="644" r:id="rId6"/>
    <p:sldId id="645" r:id="rId7"/>
    <p:sldId id="629" r:id="rId8"/>
    <p:sldId id="631" r:id="rId9"/>
    <p:sldId id="628" r:id="rId10"/>
    <p:sldId id="646" r:id="rId11"/>
    <p:sldId id="639" r:id="rId12"/>
    <p:sldId id="635" r:id="rId13"/>
    <p:sldId id="647" r:id="rId14"/>
    <p:sldId id="641" r:id="rId15"/>
    <p:sldId id="640" r:id="rId16"/>
    <p:sldId id="636" r:id="rId17"/>
    <p:sldId id="649" r:id="rId18"/>
    <p:sldId id="637" r:id="rId19"/>
    <p:sldId id="643" r:id="rId20"/>
    <p:sldId id="638" r:id="rId21"/>
    <p:sldId id="630" r:id="rId22"/>
    <p:sldId id="625" r:id="rId23"/>
    <p:sldId id="648" r:id="rId24"/>
    <p:sldId id="622" r:id="rId25"/>
    <p:sldId id="650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8E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08" autoAdjust="0"/>
    <p:restoredTop sz="93590" autoAdjust="0"/>
  </p:normalViewPr>
  <p:slideViewPr>
    <p:cSldViewPr snapToObjects="1" showGuides="1">
      <p:cViewPr varScale="1">
        <p:scale>
          <a:sx n="98" d="100"/>
          <a:sy n="98" d="100"/>
        </p:scale>
        <p:origin x="1956" y="78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4484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5256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3015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266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843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5828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72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smtClean="0"/>
                <a:t>logo</a:t>
              </a:r>
            </a:p>
            <a:p>
              <a:pPr algn="ctr"/>
              <a:r>
                <a:rPr lang="en-GB" sz="900" smtClean="0"/>
                <a:t>area</a:t>
              </a:r>
              <a:endParaRPr lang="en-GB" sz="90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</a:lstStyle>
          <a:p>
            <a:r>
              <a:rPr lang="fr-FR" smtClean="0"/>
              <a:t>Y.Papaphilippou - 11/15/2016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Bookman Old Style" charset="0"/>
          <a:ea typeface="Bookman Old Style" charset="0"/>
          <a:cs typeface="Bookman Old Style" charset="0"/>
        </a:defRPr>
      </a:lvl1pPr>
    </p:titleStyle>
    <p:bodyStyle>
      <a:lvl1pPr marL="342900" indent="-342900" algn="l" defTabSz="457200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1pPr>
      <a:lvl2pPr marL="742950" indent="-285750" algn="l" defTabSz="457200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3pPr>
      <a:lvl4pPr marL="1600200" indent="-228600" algn="l" defTabSz="457200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4pPr>
      <a:lvl5pPr marL="2057400" indent="-228600" algn="l" defTabSz="457200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0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03188" y="980728"/>
            <a:ext cx="7416824" cy="1224136"/>
          </a:xfrm>
        </p:spPr>
        <p:txBody>
          <a:bodyPr/>
          <a:lstStyle/>
          <a:p>
            <a:pPr algn="ctr"/>
            <a:r>
              <a:rPr lang="en-GB" dirty="0" smtClean="0"/>
              <a:t>Correction of Hamiltonian driving terms with wires 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6336" y="3361702"/>
            <a:ext cx="6480000" cy="990600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GB" sz="1600" b="1" dirty="0" smtClean="0"/>
              <a:t>With many thanks for the discussions:</a:t>
            </a:r>
            <a:r>
              <a:rPr lang="en-GB" sz="1600" b="1" i="1" dirty="0" smtClean="0"/>
              <a:t> </a:t>
            </a:r>
            <a:r>
              <a:rPr lang="en-GB" sz="1600" b="1" i="1" dirty="0" err="1" smtClean="0"/>
              <a:t>Yannis</a:t>
            </a:r>
            <a:r>
              <a:rPr lang="en-GB" sz="1600" b="1" i="1" dirty="0" smtClean="0"/>
              <a:t> </a:t>
            </a:r>
            <a:r>
              <a:rPr lang="en-GB" sz="1600" b="1" i="1" dirty="0" err="1" smtClean="0"/>
              <a:t>Papaphilippou</a:t>
            </a:r>
            <a:r>
              <a:rPr lang="en-GB" sz="1600" b="1" i="1" dirty="0" smtClean="0"/>
              <a:t>, Stephane </a:t>
            </a:r>
            <a:r>
              <a:rPr lang="en-GB" sz="1600" b="1" i="1" dirty="0" err="1" smtClean="0"/>
              <a:t>Fartoukh</a:t>
            </a:r>
            <a:r>
              <a:rPr lang="en-GB" sz="1600" b="1" i="1" dirty="0" smtClean="0"/>
              <a:t>, Kyriacos and  Nikos </a:t>
            </a:r>
            <a:endParaRPr lang="en-GB" sz="1600" b="1" i="1" dirty="0" smtClean="0">
              <a:latin typeface="Arial Narrow" panose="020B0606020202030204" pitchFamily="34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2051720" y="6381327"/>
            <a:ext cx="5544616" cy="223555"/>
          </a:xfrm>
        </p:spPr>
        <p:txBody>
          <a:bodyPr>
            <a:normAutofit fontScale="85000" lnSpcReduction="20000"/>
          </a:bodyPr>
          <a:lstStyle/>
          <a:p>
            <a:r>
              <a:rPr lang="en-GB" sz="2000" b="1" dirty="0" err="1" smtClean="0"/>
              <a:t>Fermilab</a:t>
            </a:r>
            <a:r>
              <a:rPr lang="en-GB" sz="2000" b="1" dirty="0" smtClean="0"/>
              <a:t> 2019 meeting on Wire Compensation</a:t>
            </a:r>
            <a:endParaRPr lang="en-GB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3028982" y="2452826"/>
            <a:ext cx="37032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Dobrin Kaltchev, TRIUMF 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755576" y="122937"/>
                <a:ext cx="7756140" cy="497751"/>
              </a:xfrm>
            </p:spPr>
            <p:txBody>
              <a:bodyPr/>
              <a:lstStyle/>
              <a:p>
                <a:r>
                  <a:rPr lang="en-US" sz="2000" dirty="0" smtClean="0">
                    <a:solidFill>
                      <a:srgbClr val="0070C0"/>
                    </a:solidFill>
                  </a:rPr>
                  <a:t> Wire 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coef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sup>
                    </m:sSubSup>
                  </m:oMath>
                </a14:m>
                <a:r>
                  <a:rPr lang="en-US" sz="2000" dirty="0" smtClean="0">
                    <a:solidFill>
                      <a:srgbClr val="0070C0"/>
                    </a:solidFill>
                  </a:rPr>
                  <a:t> is just the asymptotic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  <m:sup>
                        <m:r>
                          <a:rPr lang="en-US" sz="20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p>
                    </m:sSubSup>
                  </m:oMath>
                </a14:m>
                <a:r>
                  <a:rPr lang="en-US" sz="2000" dirty="0" smtClean="0">
                    <a:solidFill>
                      <a:srgbClr val="0070C0"/>
                    </a:solidFill>
                  </a:rPr>
                  <a:t> </a:t>
                </a:r>
                <a:endParaRPr lang="en-US" sz="2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55576" y="122937"/>
                <a:ext cx="7756140" cy="497751"/>
              </a:xfrm>
              <a:blipFill>
                <a:blip r:embed="rId3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9" name="TextBox 18"/>
          <p:cNvSpPr txBox="1"/>
          <p:nvPr/>
        </p:nvSpPr>
        <p:spPr>
          <a:xfrm>
            <a:off x="6623144" y="3701931"/>
            <a:ext cx="1990686" cy="2031325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800" dirty="0" smtClean="0"/>
              <a:t> For ax  “well between orbits” the only difference is in form factor g under int.</a:t>
            </a:r>
          </a:p>
          <a:p>
            <a:endParaRPr lang="en-US" sz="18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249311" y="2852936"/>
            <a:ext cx="172819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238747" y="1469922"/>
            <a:ext cx="0" cy="13830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249311" y="1215497"/>
            <a:ext cx="747667" cy="163743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7549956" y="1995705"/>
                <a:ext cx="1561171" cy="281167"/>
              </a:xfrm>
              <a:prstGeom prst="rect">
                <a:avLst/>
              </a:prstGeom>
              <a:noFill/>
              <a:ln w="28575">
                <a:solidFill>
                  <a:srgbClr val="5EB5D2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050" b="1" spc="-1">
                    <a:solidFill>
                      <a:srgbClr val="5A5A5A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12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  <m:sup>
                        <m:r>
                          <a:rPr lang="en-US" sz="1200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p>
                    </m:sSubSup>
                  </m:oMath>
                </a14:m>
                <a:r>
                  <a:rPr lang="en-US" sz="1200" dirty="0" smtClean="0"/>
                  <a:t> </a:t>
                </a:r>
                <a:r>
                  <a:rPr lang="en-US" sz="1200" dirty="0" smtClean="0">
                    <a:solidFill>
                      <a:schemeClr val="accent4"/>
                    </a:solidFill>
                  </a:rPr>
                  <a:t>contour</a:t>
                </a:r>
                <a:endParaRPr lang="en-US" sz="18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9956" y="1995705"/>
                <a:ext cx="1561171" cy="281167"/>
              </a:xfrm>
              <a:prstGeom prst="rect">
                <a:avLst/>
              </a:prstGeom>
              <a:blipFill>
                <a:blip r:embed="rId4"/>
                <a:stretch>
                  <a:fillRect b="-5769"/>
                </a:stretch>
              </a:blipFill>
              <a:ln w="28575">
                <a:solidFill>
                  <a:srgbClr val="5EB5D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136429" y="843197"/>
                <a:ext cx="1774781" cy="464999"/>
              </a:xfrm>
              <a:prstGeom prst="rect">
                <a:avLst/>
              </a:prstGeom>
              <a:noFill/>
              <a:ln w="28575">
                <a:solidFill>
                  <a:srgbClr val="5EB5D2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050" b="1" spc="-1">
                    <a:solidFill>
                      <a:srgbClr val="5A5A5A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1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  <m:sup>
                        <m:r>
                          <a:rPr lang="en-US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sup>
                    </m:sSubSup>
                  </m:oMath>
                </a14:m>
                <a:r>
                  <a:rPr lang="en-US" sz="1200" dirty="0" smtClean="0">
                    <a:solidFill>
                      <a:srgbClr val="0070C0"/>
                    </a:solidFill>
                  </a:rPr>
                  <a:t> contour is just a line</a:t>
                </a:r>
                <a:endParaRPr lang="en-US" sz="18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6429" y="843197"/>
                <a:ext cx="1774781" cy="464999"/>
              </a:xfrm>
              <a:prstGeom prst="rect">
                <a:avLst/>
              </a:prstGeom>
              <a:blipFill>
                <a:blip r:embed="rId5"/>
                <a:stretch>
                  <a:fillRect b="-3659"/>
                </a:stretch>
              </a:blipFill>
              <a:ln w="28575">
                <a:solidFill>
                  <a:srgbClr val="5EB5D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/>
          <p:cNvCxnSpPr/>
          <p:nvPr/>
        </p:nvCxnSpPr>
        <p:spPr>
          <a:xfrm flipH="1">
            <a:off x="6920678" y="1408663"/>
            <a:ext cx="269029" cy="13468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7915675" y="2843644"/>
                <a:ext cx="63389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  <m:sup/>
                    </m:sSubSup>
                  </m:oMath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5675" y="2843644"/>
                <a:ext cx="63389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263" y="787293"/>
            <a:ext cx="1201863" cy="68262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1" y="1832212"/>
            <a:ext cx="4975734" cy="3981367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H="1" flipV="1">
            <a:off x="3923928" y="3151035"/>
            <a:ext cx="2647644" cy="88310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6505127" y="1231900"/>
            <a:ext cx="1503948" cy="1466888"/>
          </a:xfrm>
          <a:custGeom>
            <a:avLst/>
            <a:gdLst>
              <a:gd name="connsiteX0" fmla="*/ 479873 w 1503948"/>
              <a:gd name="connsiteY0" fmla="*/ 0 h 1466888"/>
              <a:gd name="connsiteX1" fmla="*/ 403673 w 1503948"/>
              <a:gd name="connsiteY1" fmla="*/ 203200 h 1466888"/>
              <a:gd name="connsiteX2" fmla="*/ 327473 w 1503948"/>
              <a:gd name="connsiteY2" fmla="*/ 349250 h 1466888"/>
              <a:gd name="connsiteX3" fmla="*/ 257623 w 1503948"/>
              <a:gd name="connsiteY3" fmla="*/ 539750 h 1466888"/>
              <a:gd name="connsiteX4" fmla="*/ 175073 w 1503948"/>
              <a:gd name="connsiteY4" fmla="*/ 768350 h 1466888"/>
              <a:gd name="connsiteX5" fmla="*/ 86173 w 1503948"/>
              <a:gd name="connsiteY5" fmla="*/ 977900 h 1466888"/>
              <a:gd name="connsiteX6" fmla="*/ 3623 w 1503948"/>
              <a:gd name="connsiteY6" fmla="*/ 1206500 h 1466888"/>
              <a:gd name="connsiteX7" fmla="*/ 29023 w 1503948"/>
              <a:gd name="connsiteY7" fmla="*/ 1422400 h 1466888"/>
              <a:gd name="connsiteX8" fmla="*/ 156023 w 1503948"/>
              <a:gd name="connsiteY8" fmla="*/ 1466850 h 1466888"/>
              <a:gd name="connsiteX9" fmla="*/ 460823 w 1503948"/>
              <a:gd name="connsiteY9" fmla="*/ 1428750 h 1466888"/>
              <a:gd name="connsiteX10" fmla="*/ 778323 w 1503948"/>
              <a:gd name="connsiteY10" fmla="*/ 1358900 h 1466888"/>
              <a:gd name="connsiteX11" fmla="*/ 1140273 w 1503948"/>
              <a:gd name="connsiteY11" fmla="*/ 1270000 h 1466888"/>
              <a:gd name="connsiteX12" fmla="*/ 1495873 w 1503948"/>
              <a:gd name="connsiteY12" fmla="*/ 1174750 h 1466888"/>
              <a:gd name="connsiteX13" fmla="*/ 1394273 w 1503948"/>
              <a:gd name="connsiteY13" fmla="*/ 1193800 h 146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03948" h="1466888">
                <a:moveTo>
                  <a:pt x="479873" y="0"/>
                </a:moveTo>
                <a:cubicBezTo>
                  <a:pt x="454473" y="72496"/>
                  <a:pt x="429073" y="144992"/>
                  <a:pt x="403673" y="203200"/>
                </a:cubicBezTo>
                <a:cubicBezTo>
                  <a:pt x="378273" y="261408"/>
                  <a:pt x="351815" y="293158"/>
                  <a:pt x="327473" y="349250"/>
                </a:cubicBezTo>
                <a:cubicBezTo>
                  <a:pt x="303131" y="405342"/>
                  <a:pt x="283023" y="469900"/>
                  <a:pt x="257623" y="539750"/>
                </a:cubicBezTo>
                <a:cubicBezTo>
                  <a:pt x="232223" y="609600"/>
                  <a:pt x="203648" y="695325"/>
                  <a:pt x="175073" y="768350"/>
                </a:cubicBezTo>
                <a:cubicBezTo>
                  <a:pt x="146498" y="841375"/>
                  <a:pt x="114748" y="904875"/>
                  <a:pt x="86173" y="977900"/>
                </a:cubicBezTo>
                <a:cubicBezTo>
                  <a:pt x="57598" y="1050925"/>
                  <a:pt x="13148" y="1132417"/>
                  <a:pt x="3623" y="1206500"/>
                </a:cubicBezTo>
                <a:cubicBezTo>
                  <a:pt x="-5902" y="1280583"/>
                  <a:pt x="3623" y="1379009"/>
                  <a:pt x="29023" y="1422400"/>
                </a:cubicBezTo>
                <a:cubicBezTo>
                  <a:pt x="54423" y="1465791"/>
                  <a:pt x="84056" y="1465792"/>
                  <a:pt x="156023" y="1466850"/>
                </a:cubicBezTo>
                <a:cubicBezTo>
                  <a:pt x="227990" y="1467908"/>
                  <a:pt x="357106" y="1446742"/>
                  <a:pt x="460823" y="1428750"/>
                </a:cubicBezTo>
                <a:cubicBezTo>
                  <a:pt x="564540" y="1410758"/>
                  <a:pt x="665081" y="1385358"/>
                  <a:pt x="778323" y="1358900"/>
                </a:cubicBezTo>
                <a:cubicBezTo>
                  <a:pt x="891565" y="1332442"/>
                  <a:pt x="1020681" y="1300692"/>
                  <a:pt x="1140273" y="1270000"/>
                </a:cubicBezTo>
                <a:cubicBezTo>
                  <a:pt x="1259865" y="1239308"/>
                  <a:pt x="1453540" y="1187450"/>
                  <a:pt x="1495873" y="1174750"/>
                </a:cubicBezTo>
                <a:cubicBezTo>
                  <a:pt x="1538206" y="1162050"/>
                  <a:pt x="1400623" y="1191683"/>
                  <a:pt x="1394273" y="1193800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4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02948"/>
            <a:ext cx="7245541" cy="681982"/>
          </a:xfrm>
        </p:spPr>
        <p:txBody>
          <a:bodyPr/>
          <a:lstStyle/>
          <a:p>
            <a:r>
              <a:rPr lang="en-US" sz="2000" dirty="0" smtClean="0">
                <a:solidFill>
                  <a:srgbClr val="0070C0"/>
                </a:solidFill>
              </a:rPr>
              <a:t>Well between orbits wire </a:t>
            </a:r>
            <a:r>
              <a:rPr lang="en-US" sz="2000" dirty="0" err="1" smtClean="0">
                <a:solidFill>
                  <a:srgbClr val="0070C0"/>
                </a:solidFill>
              </a:rPr>
              <a:t>coef</a:t>
            </a:r>
            <a:r>
              <a:rPr lang="en-US" sz="2000" dirty="0" smtClean="0">
                <a:solidFill>
                  <a:srgbClr val="0070C0"/>
                </a:solidFill>
              </a:rPr>
              <a:t>. depends only on </a:t>
            </a:r>
            <a:r>
              <a:rPr lang="en-US" sz="2000" dirty="0" err="1" smtClean="0">
                <a:solidFill>
                  <a:srgbClr val="0070C0"/>
                </a:solidFill>
              </a:rPr>
              <a:t>param</a:t>
            </a:r>
            <a:r>
              <a:rPr lang="en-US" sz="2000" dirty="0" smtClean="0">
                <a:solidFill>
                  <a:srgbClr val="0070C0"/>
                </a:solidFill>
              </a:rPr>
              <a:t> line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986" y="5274961"/>
            <a:ext cx="2531305" cy="7287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53" y="2132856"/>
            <a:ext cx="4454636" cy="29846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059" y="1722505"/>
            <a:ext cx="2356349" cy="284706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98815" y="62192"/>
            <a:ext cx="70168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 </a:t>
            </a:r>
            <a:endParaRPr lang="en-US" sz="1600" b="1" dirty="0">
              <a:solidFill>
                <a:srgbClr val="0070C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7596336" y="2132856"/>
            <a:ext cx="0" cy="24699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771800" y="893713"/>
                <a:ext cx="3794054" cy="1081643"/>
              </a:xfrm>
              <a:prstGeom prst="rect">
                <a:avLst/>
              </a:prstGeom>
              <a:noFill/>
              <a:ln w="28575">
                <a:solidFill>
                  <a:srgbClr val="5EB5D2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050" b="1" spc="-1">
                    <a:solidFill>
                      <a:srgbClr val="5A5A5A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  <m:sup>
                        <m:r>
                          <a:rPr lang="en-US" sz="1600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sup>
                    </m:sSubSup>
                  </m:oMath>
                </a14:m>
                <a:r>
                  <a:rPr lang="en-US" sz="1600" dirty="0" smtClean="0"/>
                  <a:t> surface “well between orbits”</a:t>
                </a:r>
              </a:p>
              <a:p>
                <a:r>
                  <a:rPr lang="en-US" sz="1600" dirty="0" smtClean="0"/>
                  <a:t>(above diagonal). Any contour of const. value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  <m:sup>
                        <m:r>
                          <a:rPr lang="en-US" sz="16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sup>
                    </m:sSubSup>
                  </m:oMath>
                </a14:m>
                <a:r>
                  <a:rPr lang="en-US" sz="1600" dirty="0" smtClean="0"/>
                  <a:t> coincides with its </a:t>
                </a:r>
                <a:r>
                  <a:rPr lang="en-US" sz="1600" dirty="0" err="1" smtClean="0"/>
                  <a:t>param</a:t>
                </a:r>
                <a:r>
                  <a:rPr lang="en-US" sz="1600" dirty="0" smtClean="0"/>
                  <a:t> line.</a:t>
                </a:r>
                <a:endParaRPr lang="en-US" sz="2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893713"/>
                <a:ext cx="3794054" cy="1081643"/>
              </a:xfrm>
              <a:prstGeom prst="rect">
                <a:avLst/>
              </a:prstGeom>
              <a:blipFill>
                <a:blip r:embed="rId6"/>
                <a:stretch>
                  <a:fillRect r="-797" b="-5495"/>
                </a:stretch>
              </a:blipFill>
              <a:ln w="28575">
                <a:solidFill>
                  <a:srgbClr val="5EB5D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 flipH="1">
            <a:off x="2662919" y="2041567"/>
            <a:ext cx="553906" cy="1230897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65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63246"/>
            <a:ext cx="7756140" cy="497751"/>
          </a:xfrm>
        </p:spPr>
        <p:txBody>
          <a:bodyPr/>
          <a:lstStyle/>
          <a:p>
            <a:r>
              <a:rPr lang="en-US" sz="1800" dirty="0" smtClean="0"/>
              <a:t> Detour: Single CP and Wire both at same norm </a:t>
            </a:r>
            <a:r>
              <a:rPr lang="en-US" sz="1800" dirty="0" err="1" smtClean="0"/>
              <a:t>sep</a:t>
            </a:r>
            <a:r>
              <a:rPr lang="en-US" sz="1800" dirty="0" smtClean="0"/>
              <a:t> </a:t>
            </a:r>
            <a:br>
              <a:rPr lang="en-US" sz="1800" dirty="0" smtClean="0"/>
            </a:b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739" y="1644470"/>
            <a:ext cx="3499674" cy="25178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036" y="2132856"/>
            <a:ext cx="1585680" cy="191590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6902" y="2213645"/>
            <a:ext cx="1545230" cy="1754326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600" dirty="0" smtClean="0"/>
              <a:t> Showing  sections here </a:t>
            </a:r>
          </a:p>
          <a:p>
            <a:r>
              <a:rPr lang="en-US" sz="1600" dirty="0" smtClean="0"/>
              <a:t>of the two surfaces:</a:t>
            </a:r>
          </a:p>
          <a:p>
            <a:r>
              <a:rPr lang="en-US" sz="1600" dirty="0" smtClean="0"/>
              <a:t>CP (red) and wire (blue) </a:t>
            </a:r>
            <a:endParaRPr lang="en-US" sz="1200" dirty="0" smtClean="0"/>
          </a:p>
          <a:p>
            <a:endParaRPr lang="en-US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156790" y="2636912"/>
            <a:ext cx="585759" cy="19056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17353" y="4653136"/>
            <a:ext cx="1431337" cy="600164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100" dirty="0" smtClean="0"/>
              <a:t> </a:t>
            </a:r>
            <a:r>
              <a:rPr lang="en-US" sz="1000" dirty="0" smtClean="0"/>
              <a:t>ax  “well between orbits</a:t>
            </a:r>
            <a:r>
              <a:rPr lang="en-US" sz="800" dirty="0" smtClean="0"/>
              <a:t>” </a:t>
            </a:r>
          </a:p>
          <a:p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7380312" y="4509120"/>
            <a:ext cx="961523" cy="754053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100" dirty="0" smtClean="0"/>
              <a:t> </a:t>
            </a:r>
            <a:r>
              <a:rPr lang="en-US" sz="1000" dirty="0" smtClean="0"/>
              <a:t>ax  near strong beam core</a:t>
            </a:r>
            <a:r>
              <a:rPr lang="en-US" sz="800" dirty="0" smtClean="0"/>
              <a:t> </a:t>
            </a:r>
          </a:p>
          <a:p>
            <a:endParaRPr lang="en-US" sz="1200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233022" y="4255283"/>
            <a:ext cx="0" cy="394589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7826840" y="4180912"/>
            <a:ext cx="0" cy="394589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2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43990"/>
            <a:ext cx="7756140" cy="608375"/>
          </a:xfrm>
        </p:spPr>
        <p:txBody>
          <a:bodyPr/>
          <a:lstStyle/>
          <a:p>
            <a:r>
              <a:rPr lang="en-US" sz="2000" dirty="0" smtClean="0">
                <a:solidFill>
                  <a:srgbClr val="0070C0"/>
                </a:solidFill>
              </a:rPr>
              <a:t>Need to solve </a:t>
            </a:r>
            <a:r>
              <a:rPr lang="en-US" sz="2000" dirty="0" smtClean="0">
                <a:solidFill>
                  <a:schemeClr val="accent3"/>
                </a:solidFill>
              </a:rPr>
              <a:t>this</a:t>
            </a:r>
            <a:r>
              <a:rPr lang="en-US" sz="2000" dirty="0" smtClean="0">
                <a:solidFill>
                  <a:srgbClr val="0070C0"/>
                </a:solidFill>
              </a:rPr>
              <a:t> Equation for IR5 Left or Right.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(intensity 2.2 E11,  250 </a:t>
            </a:r>
            <a:r>
              <a:rPr lang="en-US" sz="2000" dirty="0" err="1" smtClean="0">
                <a:solidFill>
                  <a:srgbClr val="0070C0"/>
                </a:solidFill>
              </a:rPr>
              <a:t>mkrad</a:t>
            </a:r>
            <a:r>
              <a:rPr lang="en-US" sz="2000" dirty="0" smtClean="0">
                <a:solidFill>
                  <a:srgbClr val="0070C0"/>
                </a:solidFill>
              </a:rPr>
              <a:t>) 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29" name="TextBox 28"/>
          <p:cNvSpPr txBox="1"/>
          <p:nvPr/>
        </p:nvSpPr>
        <p:spPr>
          <a:xfrm>
            <a:off x="2629667" y="6509627"/>
            <a:ext cx="10070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rgbClr val="00B0F0"/>
                </a:solidFill>
                <a:latin typeface="Bookman Old Style" charset="0"/>
                <a:ea typeface="Bookman Old Style" charset="0"/>
                <a:cs typeface="Bookman Old Style" charset="0"/>
              </a:rPr>
              <a:t>D. Kaltchev</a:t>
            </a:r>
            <a:endParaRPr lang="en-US" sz="1050" b="1" dirty="0">
              <a:solidFill>
                <a:srgbClr val="00B0F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89" y="1481607"/>
            <a:ext cx="3846239" cy="14677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2070"/>
            <a:ext cx="8159969" cy="20034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373" y="2137972"/>
            <a:ext cx="2127827" cy="21104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959947"/>
            <a:ext cx="1228576" cy="697802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1825445" y="3273061"/>
            <a:ext cx="3600400" cy="610986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56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98" y="200777"/>
            <a:ext cx="7756140" cy="497751"/>
          </a:xfrm>
        </p:spPr>
        <p:txBody>
          <a:bodyPr/>
          <a:lstStyle/>
          <a:p>
            <a:r>
              <a:rPr lang="en-US" sz="2000" dirty="0" smtClean="0">
                <a:solidFill>
                  <a:srgbClr val="0070C0"/>
                </a:solidFill>
              </a:rPr>
              <a:t> Illustration for m=4, ax=6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29" name="TextBox 28"/>
          <p:cNvSpPr txBox="1"/>
          <p:nvPr/>
        </p:nvSpPr>
        <p:spPr>
          <a:xfrm>
            <a:off x="2629667" y="6509627"/>
            <a:ext cx="10070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rgbClr val="00B0F0"/>
                </a:solidFill>
                <a:latin typeface="Bookman Old Style" charset="0"/>
                <a:ea typeface="Bookman Old Style" charset="0"/>
                <a:cs typeface="Bookman Old Style" charset="0"/>
              </a:rPr>
              <a:t>D. Kaltchev</a:t>
            </a:r>
            <a:endParaRPr lang="en-US" sz="1050" b="1" dirty="0">
              <a:solidFill>
                <a:srgbClr val="00B0F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667" y="1769573"/>
            <a:ext cx="4438822" cy="44025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85" y="5013176"/>
            <a:ext cx="1416348" cy="8044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918434" y="905658"/>
                <a:ext cx="2602632" cy="9087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1600" b="1" dirty="0" smtClean="0">
                    <a:solidFill>
                      <a:srgbClr val="0070C0"/>
                    </a:solidFill>
                  </a:rPr>
                  <a:t>Blue line </a:t>
                </a:r>
                <a:r>
                  <a:rPr lang="en-US" sz="1600" b="1" dirty="0" err="1" smtClean="0">
                    <a:solidFill>
                      <a:srgbClr val="0070C0"/>
                    </a:solidFill>
                  </a:rPr>
                  <a:t>repr</a:t>
                </a:r>
                <a:r>
                  <a:rPr lang="en-US" sz="1600" b="1" dirty="0" smtClean="0">
                    <a:solidFill>
                      <a:srgbClr val="0070C0"/>
                    </a:solidFill>
                  </a:rPr>
                  <a:t>. wire</a:t>
                </a:r>
              </a:p>
              <a:p>
                <a:r>
                  <a:rPr lang="en-US" sz="1600" b="1" dirty="0" smtClean="0">
                    <a:solidFill>
                      <a:srgbClr val="0070C0"/>
                    </a:solidFill>
                  </a:rPr>
                  <a:t> solution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l-GR" sz="1600" b="1" dirty="0">
                            <a:solidFill>
                              <a:srgbClr val="0070C0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rPr>
                          <m:t>Ψ</m:t>
                        </m:r>
                      </m:e>
                      <m:sub/>
                      <m:sup/>
                    </m:sSubSup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/>
                      <m:sup>
                        <m:r>
                          <a:rPr lang="en-US" sz="1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  <m:r>
                          <a:rPr lang="en-US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</a:rPr>
                  <a:t>for </a:t>
                </a:r>
              </a:p>
              <a:p>
                <a:r>
                  <a:rPr lang="en-US" sz="1600" b="1" dirty="0" smtClean="0">
                    <a:solidFill>
                      <a:srgbClr val="0070C0"/>
                    </a:solidFill>
                  </a:rPr>
                  <a:t>this m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434" y="905658"/>
                <a:ext cx="2602632" cy="908710"/>
              </a:xfrm>
              <a:prstGeom prst="rect">
                <a:avLst/>
              </a:prstGeom>
              <a:blipFill>
                <a:blip r:embed="rId4"/>
                <a:stretch>
                  <a:fillRect l="-1405" b="-8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513467" y="949858"/>
            <a:ext cx="224532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Red points represent </a:t>
            </a:r>
          </a:p>
          <a:p>
            <a:r>
              <a:rPr lang="en-US" sz="1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18 CP</a:t>
            </a:r>
            <a:r>
              <a:rPr lang="en-US" sz="1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(stay same on plot for any m)</a:t>
            </a:r>
          </a:p>
          <a:p>
            <a:endParaRPr lang="en-US" sz="14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sz="1400" b="1" dirty="0" smtClean="0"/>
              <a:t>Black lines </a:t>
            </a:r>
            <a:r>
              <a:rPr lang="en-US" sz="1400" b="1" dirty="0" err="1" smtClean="0"/>
              <a:t>repr</a:t>
            </a:r>
            <a:r>
              <a:rPr lang="en-US" sz="1400" b="1" dirty="0" smtClean="0"/>
              <a:t>. wire contours for red-point values. They deviate slightly from red pts because of factors g.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78051" y="1988840"/>
            <a:ext cx="1452765" cy="1384995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800" dirty="0" smtClean="0"/>
              <a:t> </a:t>
            </a:r>
            <a:r>
              <a:rPr lang="en-US" sz="1400" dirty="0" smtClean="0"/>
              <a:t> “well </a:t>
            </a:r>
            <a:r>
              <a:rPr lang="en-US" sz="1400" dirty="0" err="1" smtClean="0"/>
              <a:t>betw</a:t>
            </a:r>
            <a:r>
              <a:rPr lang="en-US" sz="1400" dirty="0" smtClean="0"/>
              <a:t> orbits” means above diagonal </a:t>
            </a:r>
            <a:endParaRPr lang="en-US" sz="1200" dirty="0" smtClean="0"/>
          </a:p>
          <a:p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758970" y="4460678"/>
            <a:ext cx="1206786" cy="708843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436096" y="5905426"/>
            <a:ext cx="29523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A</a:t>
            </a:r>
            <a:r>
              <a:rPr lang="en-US" b="1" dirty="0" smtClean="0">
                <a:solidFill>
                  <a:schemeClr val="tx2"/>
                </a:solidFill>
              </a:rPr>
              <a:t>ny ax “well between orb”  will give the same</a:t>
            </a:r>
            <a:endParaRPr lang="en-US" b="1" dirty="0" smtClean="0">
              <a:solidFill>
                <a:schemeClr val="bg2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292080" y="1769573"/>
            <a:ext cx="626354" cy="587244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740922" y="2694345"/>
            <a:ext cx="1634748" cy="180609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45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110660" y="124238"/>
                <a:ext cx="7756140" cy="784716"/>
              </a:xfrm>
            </p:spPr>
            <p:txBody>
              <a:bodyPr/>
              <a:lstStyle/>
              <a:p>
                <a:r>
                  <a:rPr lang="en-US" sz="1800" dirty="0" smtClean="0">
                    <a:solidFill>
                      <a:srgbClr val="0070C0"/>
                    </a:solidFill>
                  </a:rPr>
                  <a:t>Solving numerically for several values of m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/>
                      <m:sup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US" sz="1800" dirty="0"/>
                  <a:t> </a:t>
                </a:r>
                <a:r>
                  <a:rPr lang="en-US" sz="1800" dirty="0">
                    <a:solidFill>
                      <a:srgbClr val="0070C0"/>
                    </a:solidFill>
                  </a:rPr>
                  <a:t>shows 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that there exist</a:t>
                </a:r>
                <a:r>
                  <a:rPr lang="en-US" sz="1800" dirty="0" smtClean="0"/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l-GR" sz="1800" dirty="0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rPr>
                          <m:t>Ψ</m:t>
                        </m:r>
                      </m:e>
                      <m:sub/>
                      <m:sup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𝑨𝑳𝑳</m:t>
                        </m:r>
                      </m:sup>
                    </m:sSubSup>
                    <m:r>
                      <a:rPr lang="en-US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𝒂𝒏𝒅</m:t>
                        </m:r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/>
                      <m:sup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𝑨𝑳𝑳</m:t>
                        </m:r>
                      </m:sup>
                    </m:sSubSup>
                  </m:oMath>
                </a14:m>
                <a:r>
                  <a:rPr lang="en-US" sz="1800" dirty="0" smtClean="0">
                    <a:solidFill>
                      <a:srgbClr val="0070C0"/>
                    </a:solidFill>
                  </a:rPr>
                  <a:t>  </a:t>
                </a:r>
                <a:endParaRPr lang="en-US" sz="1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10660" y="124238"/>
                <a:ext cx="7756140" cy="784716"/>
              </a:xfrm>
              <a:blipFill>
                <a:blip r:embed="rId2"/>
                <a:stretch>
                  <a:fillRect l="-157" r="-1021"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340768"/>
            <a:ext cx="5252679" cy="52173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44512" y="4221088"/>
                <a:ext cx="2479653" cy="680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chemeClr val="bg2"/>
                    </a:solidFill>
                  </a:rPr>
                  <a:t>Wire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/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𝑾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US" b="1" dirty="0" smtClean="0">
                    <a:solidFill>
                      <a:schemeClr val="bg2"/>
                    </a:solidFill>
                  </a:rPr>
                  <a:t> installed </a:t>
                </a:r>
              </a:p>
              <a:p>
                <a:r>
                  <a:rPr lang="en-US" b="1" dirty="0">
                    <a:solidFill>
                      <a:schemeClr val="bg2"/>
                    </a:solidFill>
                  </a:rPr>
                  <a:t>h</a:t>
                </a:r>
                <a:r>
                  <a:rPr lang="en-US" b="1" dirty="0" smtClean="0">
                    <a:solidFill>
                      <a:schemeClr val="bg2"/>
                    </a:solidFill>
                  </a:rPr>
                  <a:t>ere cancels all m</a:t>
                </a:r>
                <a:endParaRPr lang="en-US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12" y="4221088"/>
                <a:ext cx="2479653" cy="680892"/>
              </a:xfrm>
              <a:prstGeom prst="rect">
                <a:avLst/>
              </a:prstGeom>
              <a:blipFill>
                <a:blip r:embed="rId4"/>
                <a:stretch>
                  <a:fillRect l="-2217" t="-893" r="-1232" b="-13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>
            <a:off x="1268604" y="5085184"/>
            <a:ext cx="1246105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40038" y="2391388"/>
            <a:ext cx="181331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 </a:t>
            </a:r>
            <a:r>
              <a:rPr lang="en-US" b="1" dirty="0" smtClean="0">
                <a:solidFill>
                  <a:schemeClr val="bg2"/>
                </a:solidFill>
              </a:rPr>
              <a:t>m=1, m=2 </a:t>
            </a:r>
          </a:p>
          <a:p>
            <a:r>
              <a:rPr lang="en-US" b="1" dirty="0" smtClean="0">
                <a:solidFill>
                  <a:schemeClr val="bg2"/>
                </a:solidFill>
              </a:rPr>
              <a:t>excluded </a:t>
            </a:r>
            <a:endParaRPr lang="en-US" b="1" dirty="0">
              <a:solidFill>
                <a:schemeClr val="bg2"/>
              </a:solidFill>
            </a:endParaRPr>
          </a:p>
          <a:p>
            <a:r>
              <a:rPr lang="en-US" b="1" dirty="0" smtClean="0">
                <a:solidFill>
                  <a:schemeClr val="bg2"/>
                </a:solidFill>
              </a:rPr>
              <a:t>(lin. and quad. </a:t>
            </a:r>
          </a:p>
          <a:p>
            <a:r>
              <a:rPr lang="en-US" b="1" dirty="0" smtClean="0">
                <a:solidFill>
                  <a:schemeClr val="bg2"/>
                </a:solidFill>
              </a:rPr>
              <a:t>terms in H)</a:t>
            </a:r>
          </a:p>
        </p:txBody>
      </p:sp>
    </p:spTree>
    <p:extLst>
      <p:ext uri="{BB962C8B-B14F-4D97-AF65-F5344CB8AC3E}">
        <p14:creationId xmlns:p14="http://schemas.microsoft.com/office/powerpoint/2010/main" val="357936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755576" y="124238"/>
                <a:ext cx="7756140" cy="497751"/>
              </a:xfrm>
            </p:spPr>
            <p:txBody>
              <a:bodyPr/>
              <a:lstStyle/>
              <a:p>
                <a:r>
                  <a:rPr lang="en-US" sz="2000" dirty="0" smtClean="0">
                    <a:solidFill>
                      <a:srgbClr val="0070C0"/>
                    </a:solidFill>
                  </a:rPr>
                  <a:t>Recursion property of wire Fourier coefficient.  </a:t>
                </a:r>
                <a:br>
                  <a:rPr lang="en-US" sz="2000" dirty="0" smtClean="0">
                    <a:solidFill>
                      <a:srgbClr val="0070C0"/>
                    </a:solidFill>
                  </a:rPr>
                </a:br>
                <a:r>
                  <a:rPr lang="en-US" sz="2000" dirty="0" smtClean="0">
                    <a:solidFill>
                      <a:srgbClr val="0070C0"/>
                    </a:solidFill>
                  </a:rPr>
                  <a:t>It explains existence of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l-GR" sz="2000" dirty="0">
                            <a:solidFill>
                              <a:schemeClr val="tx1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rPr>
                          <m:t>Ψ</m:t>
                        </m:r>
                      </m:e>
                      <m:sub/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𝑨𝑳𝑳</m:t>
                        </m:r>
                      </m:sup>
                    </m:sSubSup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𝒂𝒏𝒅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/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𝑨𝑳𝑳</m:t>
                        </m:r>
                      </m:sup>
                    </m:sSub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55576" y="124238"/>
                <a:ext cx="7756140" cy="497751"/>
              </a:xfrm>
              <a:blipFill>
                <a:blip r:embed="rId2"/>
                <a:stretch>
                  <a:fillRect t="-30488" b="-45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29" name="TextBox 28"/>
          <p:cNvSpPr txBox="1"/>
          <p:nvPr/>
        </p:nvSpPr>
        <p:spPr>
          <a:xfrm>
            <a:off x="2629667" y="6509627"/>
            <a:ext cx="10070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rgbClr val="00B0F0"/>
                </a:solidFill>
                <a:latin typeface="Bookman Old Style" charset="0"/>
                <a:ea typeface="Bookman Old Style" charset="0"/>
                <a:cs typeface="Bookman Old Style" charset="0"/>
              </a:rPr>
              <a:t>D. Kaltchev</a:t>
            </a:r>
            <a:endParaRPr lang="en-US" sz="1050" b="1" dirty="0">
              <a:solidFill>
                <a:srgbClr val="00B0F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92" y="1052736"/>
            <a:ext cx="7945042" cy="430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56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759724" y="295617"/>
                <a:ext cx="7756140" cy="610886"/>
              </a:xfrm>
            </p:spPr>
            <p:txBody>
              <a:bodyPr/>
              <a:lstStyle/>
              <a:p>
                <a:r>
                  <a:rPr lang="en-US" sz="2000" dirty="0" smtClean="0">
                    <a:solidFill>
                      <a:srgbClr val="0070C0"/>
                    </a:solidFill>
                  </a:rPr>
                  <a:t>Solving (numerically) </a:t>
                </a:r>
                <a:r>
                  <a:rPr lang="en-US" sz="2000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this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equation to find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l-GR" sz="2000" dirty="0">
                            <a:solidFill>
                              <a:srgbClr val="0070C0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rPr>
                          <m:t>Ψ</m:t>
                        </m:r>
                      </m:e>
                      <m:sub/>
                      <m:sup>
                        <m:r>
                          <a:rPr lang="en-US" sz="20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Gulim" panose="020B0600000101010101" pitchFamily="34" charset="-127"/>
                          </a:rPr>
                          <m:t>𝑨𝑳𝑳</m:t>
                        </m:r>
                      </m:sup>
                    </m:sSubSup>
                  </m:oMath>
                </a14:m>
                <a:r>
                  <a:rPr lang="en-US" sz="2000" dirty="0" smtClean="0">
                    <a:solidFill>
                      <a:srgbClr val="0070C0"/>
                    </a:solidFill>
                  </a:rPr>
                  <a:t> </a:t>
                </a:r>
                <a:br>
                  <a:rPr lang="en-US" sz="2000" dirty="0" smtClean="0">
                    <a:solidFill>
                      <a:srgbClr val="0070C0"/>
                    </a:solidFill>
                  </a:rPr>
                </a:br>
                <a:r>
                  <a:rPr lang="en-US" sz="2000" dirty="0" smtClean="0">
                    <a:solidFill>
                      <a:srgbClr val="0070C0"/>
                    </a:solidFill>
                  </a:rPr>
                  <a:t>(arbitrary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srgbClr val="0070C0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rPr>
                          <m:t>m</m:t>
                        </m:r>
                      </m:e>
                      <m:sub>
                        <m:r>
                          <a:rPr lang="en-US" sz="20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Gulim" panose="020B0600000101010101" pitchFamily="34" charset="-127"/>
                          </a:rPr>
                          <m:t>𝟏</m:t>
                        </m:r>
                      </m:sub>
                      <m:sup/>
                    </m:sSubSup>
                  </m:oMath>
                </a14:m>
                <a:r>
                  <a:rPr lang="en-US" sz="2000" dirty="0" smtClean="0">
                    <a:solidFill>
                      <a:srgbClr val="0070C0"/>
                    </a:solidFill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rgbClr val="0070C0"/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rPr>
                          <m:t>m</m:t>
                        </m:r>
                      </m:e>
                      <m:sub>
                        <m:r>
                          <a:rPr lang="en-US" sz="20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Gulim" panose="020B0600000101010101" pitchFamily="34" charset="-127"/>
                          </a:rPr>
                          <m:t>𝟐</m:t>
                        </m:r>
                      </m:sub>
                      <m:sup/>
                    </m:sSubSup>
                  </m:oMath>
                </a14:m>
                <a:r>
                  <a:rPr lang="en-US" sz="2000" dirty="0" smtClean="0">
                    <a:solidFill>
                      <a:srgbClr val="0070C0"/>
                    </a:solidFill>
                  </a:rPr>
                  <a:t>)</a:t>
                </a:r>
                <a:endParaRPr lang="en-US" sz="2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59724" y="295617"/>
                <a:ext cx="7756140" cy="610886"/>
              </a:xfrm>
              <a:blipFill>
                <a:blip r:embed="rId2"/>
                <a:stretch>
                  <a:fillRect t="-13861" b="-316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817" y="1412776"/>
            <a:ext cx="4910169" cy="7481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86955"/>
            <a:ext cx="8461869" cy="28636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20072" y="5877113"/>
            <a:ext cx="1707413" cy="461665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200" dirty="0" smtClean="0"/>
              <a:t>S</a:t>
            </a:r>
            <a:r>
              <a:rPr lang="en-US" sz="1200" dirty="0"/>
              <a:t>. </a:t>
            </a:r>
            <a:r>
              <a:rPr lang="en-US" sz="1200" dirty="0" err="1"/>
              <a:t>Fartoukh</a:t>
            </a:r>
            <a:r>
              <a:rPr lang="en-US" sz="1200" dirty="0"/>
              <a:t> et al.</a:t>
            </a:r>
          </a:p>
          <a:p>
            <a:r>
              <a:rPr lang="en-US" sz="1200" dirty="0"/>
              <a:t>PRST-AB 18, 121001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425845" y="5059041"/>
            <a:ext cx="1794227" cy="84442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ounded Rectangle 2"/>
          <p:cNvSpPr/>
          <p:nvPr/>
        </p:nvSpPr>
        <p:spPr>
          <a:xfrm>
            <a:off x="2123728" y="1268760"/>
            <a:ext cx="5328592" cy="1008112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9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84383"/>
            <a:ext cx="6445162" cy="50401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47711" y="4796522"/>
            <a:ext cx="1208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With wire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876701" y="3673052"/>
            <a:ext cx="648074" cy="168395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42866" y="3472115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wire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755637" y="4468585"/>
            <a:ext cx="890202" cy="247382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692156" y="116633"/>
                <a:ext cx="6192211" cy="746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0070C0"/>
                    </a:solidFill>
                  </a:rPr>
                  <a:t>Testing with </a:t>
                </a:r>
                <a:r>
                  <a:rPr lang="en-US" sz="2000" b="1" dirty="0" err="1" smtClean="0">
                    <a:solidFill>
                      <a:srgbClr val="0070C0"/>
                    </a:solidFill>
                  </a:rPr>
                  <a:t>MadX</a:t>
                </a:r>
                <a:r>
                  <a:rPr lang="en-US" sz="2000" b="1" dirty="0" smtClean="0">
                    <a:solidFill>
                      <a:srgbClr val="0070C0"/>
                    </a:solidFill>
                  </a:rPr>
                  <a:t> tracking. Wires installed at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l-GR" sz="2000" b="1" dirty="0">
                            <a:latin typeface="Gulim" panose="020B0600000101010101" pitchFamily="34" charset="-127"/>
                            <a:ea typeface="Gulim" panose="020B0600000101010101" pitchFamily="34" charset="-127"/>
                          </a:rPr>
                          <m:t>Ψ</m:t>
                        </m:r>
                      </m:e>
                      <m:sub/>
                      <m: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𝑨𝑳𝑳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𝒂𝒏𝒅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/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𝑾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𝑨𝑳𝑳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0070C0"/>
                    </a:solidFill>
                  </a:rPr>
                  <a:t> </a:t>
                </a:r>
                <a:r>
                  <a:rPr lang="en-US" sz="2000" b="1" dirty="0" smtClean="0">
                    <a:solidFill>
                      <a:srgbClr val="0070C0"/>
                    </a:solidFill>
                  </a:rPr>
                  <a:t>as in Table 1  (x-plane)</a:t>
                </a:r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156" y="116633"/>
                <a:ext cx="6192211" cy="746936"/>
              </a:xfrm>
              <a:prstGeom prst="rect">
                <a:avLst/>
              </a:prstGeom>
              <a:blipFill>
                <a:blip r:embed="rId3"/>
                <a:stretch>
                  <a:fillRect l="-1084" t="-3252" b="-12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469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915816" y="2621924"/>
            <a:ext cx="2376264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000" spc="-1" dirty="0" smtClean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000" spc="-1" dirty="0" smtClean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 err="1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ll</a:t>
            </a:r>
            <a:endParaRPr lang="en-US" sz="2000" spc="-1" dirty="0" smtClean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000" spc="-1" dirty="0" smtClean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T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he </a:t>
            </a:r>
            <a:r>
              <a:rPr lang="en-US" sz="2000" spc="-1" dirty="0" err="1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octupolar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058" y="1268760"/>
            <a:ext cx="5187184" cy="410307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5576" y="2265736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wire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528116" y="220259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wire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835696" y="249289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728858" y="2780928"/>
            <a:ext cx="2160240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7020272" y="245040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868144" y="2635068"/>
            <a:ext cx="2016224" cy="2088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1585870" y="3859204"/>
                <a:ext cx="1285865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𝒂𝒄𝒕𝒊𝒐𝒏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5870" y="3859204"/>
                <a:ext cx="1285865" cy="392993"/>
              </a:xfrm>
              <a:prstGeom prst="rect">
                <a:avLst/>
              </a:prstGeom>
              <a:blipFill>
                <a:blip r:embed="rId3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4447842" y="5301208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 angle 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233022" y="4553919"/>
            <a:ext cx="0" cy="394589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017826" y="168370"/>
            <a:ext cx="58665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T</a:t>
            </a:r>
            <a:r>
              <a:rPr lang="en-US" sz="2400" b="1" dirty="0" smtClean="0">
                <a:solidFill>
                  <a:srgbClr val="0070C0"/>
                </a:solidFill>
              </a:rPr>
              <a:t>esting with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BB Invariant (x plane)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3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892" y="1270170"/>
            <a:ext cx="2233403" cy="5104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09" y="3465350"/>
            <a:ext cx="2712130" cy="12265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28810" y="5355065"/>
                <a:ext cx="2325062" cy="5648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𝑲𝒏𝒐𝒘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𝒓𝒆𝒂𝒍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𝒔𝒆𝒑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𝒂𝒏𝒅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𝒂𝒔𝒑𝒆𝒄𝒕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i="1" dirty="0" smtClean="0">
                  <a:solidFill>
                    <a:srgbClr val="00B0F0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𝒓𝒂𝒕𝒊𝒐𝒔</m:t>
                    </m:r>
                    <m:r>
                      <a:rPr lang="en-US" sz="1600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:   </m:t>
                    </m:r>
                    <m:sSubSup>
                      <m:sSubSupPr>
                        <m:ctrlPr>
                          <a:rPr lang="en-US" sz="16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  <m:sup>
                        <m:r>
                          <a:rPr lang="en-US" sz="16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n-US" sz="16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sz="1600" b="1" dirty="0" smtClean="0">
                    <a:solidFill>
                      <a:schemeClr val="accent4">
                        <a:lumMod val="75000"/>
                      </a:schemeClr>
                    </a:solidFill>
                    <a:latin typeface="Berlin Sans FB" panose="020E0602020502020306" pitchFamily="34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/>
                      <m:sup>
                        <m:r>
                          <a:rPr lang="en-US" sz="16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n-US" sz="16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endParaRPr lang="en-US" b="1" dirty="0">
                  <a:latin typeface="Berlin Sans FB" panose="020E0602020502020306" pitchFamily="34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810" y="5355065"/>
                <a:ext cx="2325062" cy="564898"/>
              </a:xfrm>
              <a:prstGeom prst="rect">
                <a:avLst/>
              </a:prstGeom>
              <a:blipFill>
                <a:blip r:embed="rId4"/>
                <a:stretch>
                  <a:fillRect l="-3150" r="-16535" b="-17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067944" y="5384249"/>
                <a:ext cx="424847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i="1" dirty="0" smtClean="0">
                    <a:solidFill>
                      <a:srgbClr val="00B0F0"/>
                    </a:solidFill>
                    <a:latin typeface="Cambria Math" panose="02040503050406030204" pitchFamily="18" charset="0"/>
                  </a:rPr>
                  <a:t>  Want  these: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sz="16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16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𝑾</m:t>
                            </m:r>
                          </m:sup>
                        </m:sSubSup>
                        <m:r>
                          <a:rPr lang="en-US" sz="16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,   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/>
                      <m:sup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sup>
                    </m:sSubSup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=?</m:t>
                    </m:r>
                    <m:r>
                      <a:rPr lang="en-US" sz="1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b="1" dirty="0" smtClean="0">
                    <a:solidFill>
                      <a:srgbClr val="C00000"/>
                    </a:solidFill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/>
                      <m:sup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sup>
                    </m:sSubSup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=?</m:t>
                    </m:r>
                  </m:oMath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5384249"/>
                <a:ext cx="4248472" cy="276999"/>
              </a:xfrm>
              <a:prstGeom prst="rect">
                <a:avLst/>
              </a:prstGeom>
              <a:blipFill>
                <a:blip r:embed="rId5"/>
                <a:stretch>
                  <a:fillRect l="-717" t="-15217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3845841" y="1963368"/>
            <a:ext cx="5046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Left-right independent optimization of two wires </a:t>
            </a:r>
          </a:p>
          <a:p>
            <a:r>
              <a:rPr lang="en-US" sz="1400" b="1" dirty="0" smtClean="0"/>
              <a:t>in the plane of separation (x). So k=0.  </a:t>
            </a:r>
          </a:p>
          <a:p>
            <a:r>
              <a:rPr lang="en-US" sz="1400" b="1" dirty="0" smtClean="0"/>
              <a:t>Wish to install a wire than cancels this sum </a:t>
            </a:r>
          </a:p>
          <a:p>
            <a:r>
              <a:rPr lang="en-US" sz="1400" b="1" dirty="0" smtClean="0"/>
              <a:t>for some m.  </a:t>
            </a:r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212080" y="3255266"/>
                <a:ext cx="1035250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100" b="1" i="1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𝟏𝟖</m:t>
                    </m:r>
                  </m:oMath>
                </a14:m>
                <a:r>
                  <a:rPr lang="en-US" sz="1100" b="1" dirty="0"/>
                  <a:t> </a:t>
                </a:r>
                <a:r>
                  <a:rPr lang="en-US" sz="1100" b="1" dirty="0" smtClean="0"/>
                  <a:t>CPs right </a:t>
                </a:r>
                <a:endParaRPr lang="en-US" sz="1100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2080" y="3255266"/>
                <a:ext cx="1035250" cy="261610"/>
              </a:xfrm>
              <a:prstGeom prst="rect">
                <a:avLst/>
              </a:prstGeom>
              <a:blipFill>
                <a:blip r:embed="rId6"/>
                <a:stretch>
                  <a:fillRect t="-2326" r="-588" b="-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850" y="3068326"/>
            <a:ext cx="3086961" cy="18239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528891" y="1174788"/>
                <a:ext cx="3449900" cy="639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/>
                  <a:t>different </a:t>
                </a:r>
                <a:r>
                  <a:rPr lang="en-US" sz="1600" b="1" dirty="0" err="1" smtClean="0"/>
                  <a:t>dr</a:t>
                </a:r>
                <a:r>
                  <a:rPr lang="en-US" sz="1600" b="1" dirty="0" smtClean="0"/>
                  <a:t> terms </a:t>
                </a:r>
                <a:r>
                  <a:rPr lang="en-US" sz="1600" b="1" i="1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𝒎𝒏</m:t>
                        </m:r>
                      </m:sub>
                      <m:sup/>
                    </m:sSubSup>
                  </m:oMath>
                </a14:m>
                <a:r>
                  <a:rPr lang="en-US" sz="1600" b="1" dirty="0"/>
                  <a:t> </a:t>
                </a:r>
                <a:r>
                  <a:rPr lang="en-US" sz="1600" b="1" dirty="0" smtClean="0"/>
                  <a:t>(expansion </a:t>
                </a:r>
                <a:r>
                  <a:rPr lang="en-US" sz="1600" b="1" dirty="0" smtClean="0">
                    <a:solidFill>
                      <a:srgbClr val="00B0F0"/>
                    </a:solidFill>
                  </a:rPr>
                  <a:t>of the kick, not H)</a:t>
                </a:r>
                <a:endParaRPr lang="en-US" sz="16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8891" y="1174788"/>
                <a:ext cx="3449900" cy="639214"/>
              </a:xfrm>
              <a:prstGeom prst="rect">
                <a:avLst/>
              </a:prstGeom>
              <a:blipFill>
                <a:blip r:embed="rId8"/>
                <a:stretch>
                  <a:fillRect l="-1060" b="-1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itle 1"/>
              <p:cNvSpPr txBox="1">
                <a:spLocks/>
              </p:cNvSpPr>
              <p:nvPr/>
            </p:nvSpPr>
            <p:spPr>
              <a:xfrm>
                <a:off x="1115836" y="111775"/>
                <a:ext cx="6624296" cy="727571"/>
              </a:xfrm>
              <a:prstGeom prst="rect">
                <a:avLst/>
              </a:prstGeom>
            </p:spPr>
            <p:txBody>
              <a:bodyPr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bg2"/>
                    </a:solidFill>
                    <a:latin typeface="Bookman Old Style" charset="0"/>
                    <a:ea typeface="Bookman Old Style" charset="0"/>
                    <a:cs typeface="Bookman Old Style" charset="0"/>
                  </a:defRPr>
                </a:lvl1pPr>
              </a:lstStyle>
              <a:p>
                <a:r>
                  <a:rPr lang="en-US" sz="2000" dirty="0" smtClean="0"/>
                  <a:t>Wire correction using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Hamiltonian</a:t>
                </a:r>
                <a:r>
                  <a:rPr lang="en-US" sz="2000" dirty="0" smtClean="0"/>
                  <a:t> Fourier Coefficients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/>
                    </m:sSubSup>
                  </m:oMath>
                </a14:m>
                <a:r>
                  <a:rPr lang="en-US" sz="2000" dirty="0" smtClean="0"/>
                  <a:t>  (Hamiltonian dr. terms)</a:t>
                </a:r>
                <a:endParaRPr lang="en-US" sz="2000" dirty="0"/>
              </a:p>
            </p:txBody>
          </p:sp>
        </mc:Choice>
        <mc:Fallback xmlns="">
          <p:sp>
            <p:nvSpPr>
              <p:cNvPr id="17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836" y="111775"/>
                <a:ext cx="6624296" cy="727571"/>
              </a:xfrm>
              <a:prstGeom prst="rect">
                <a:avLst/>
              </a:prstGeom>
              <a:blipFill>
                <a:blip r:embed="rId9"/>
                <a:stretch>
                  <a:fillRect t="-4167" b="-3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>
            <a:off x="2627784" y="3889414"/>
            <a:ext cx="0" cy="349619"/>
          </a:xfrm>
          <a:prstGeom prst="straightConnector1">
            <a:avLst/>
          </a:prstGeom>
          <a:ln>
            <a:prstDash val="sysDash"/>
            <a:headEnd type="triangle" w="lg" len="lg"/>
            <a:tailEnd type="triangle" w="lg" len="lg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2257190" y="4293304"/>
                <a:ext cx="655024" cy="3907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  <m:sup>
                          <m:r>
                            <a:rPr lang="en-US" sz="16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16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7190" y="4293304"/>
                <a:ext cx="655024" cy="39074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2257190" y="4657651"/>
                <a:ext cx="1210973" cy="4692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  <m:sup>
                          <m:d>
                            <m:dPr>
                              <m:ctrlPr>
                                <a:rPr lang="en-US" b="1" i="1">
                                  <a:solidFill>
                                    <a:schemeClr val="accent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solidFill>
                                    <a:schemeClr val="accent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e>
                          </m:d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𝒔𝒕𝒓𝒐𝒏𝒈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7190" y="4657651"/>
                <a:ext cx="1210973" cy="469231"/>
              </a:xfrm>
              <a:prstGeom prst="rect">
                <a:avLst/>
              </a:prstGeom>
              <a:blipFill>
                <a:blip r:embed="rId11"/>
                <a:stretch>
                  <a:fillRect b="-38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483768" y="5882190"/>
                <a:ext cx="3014095" cy="6279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  “sigma” aspect ratio:  </a:t>
                </a:r>
                <a:r>
                  <a:rPr lang="en-US" sz="2000" b="1" i="1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r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0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sub>
                          <m:sup>
                            <m:r>
                              <a:rPr lang="en-US" sz="20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𝒔𝒕𝒓𝒐𝒏𝒈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sz="20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  <m:sup>
                            <m:r>
                              <a:rPr lang="en-US" sz="20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𝒔𝒕𝒓𝒐𝒏𝒈</m:t>
                            </m:r>
                          </m:sup>
                        </m:sSubSup>
                      </m:den>
                    </m:f>
                  </m:oMath>
                </a14:m>
                <a:endParaRPr lang="en-US" b="1" i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5882190"/>
                <a:ext cx="3014095" cy="627929"/>
              </a:xfrm>
              <a:prstGeom prst="rect">
                <a:avLst/>
              </a:prstGeom>
              <a:blipFill>
                <a:blip r:embed="rId12"/>
                <a:stretch>
                  <a:fillRect l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679764" y="1294581"/>
            <a:ext cx="1707413" cy="461665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200" dirty="0" smtClean="0"/>
              <a:t>S</a:t>
            </a:r>
            <a:r>
              <a:rPr lang="en-US" sz="1200" dirty="0"/>
              <a:t>. </a:t>
            </a:r>
            <a:r>
              <a:rPr lang="en-US" sz="1200" dirty="0" err="1"/>
              <a:t>Fartoukh</a:t>
            </a:r>
            <a:r>
              <a:rPr lang="en-US" sz="1200" dirty="0"/>
              <a:t> et al.</a:t>
            </a:r>
          </a:p>
          <a:p>
            <a:r>
              <a:rPr lang="en-US" sz="1200" dirty="0"/>
              <a:t>PRST-AB 18, 121001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932040" y="1538483"/>
            <a:ext cx="463136" cy="0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stomShape 7"/>
          <p:cNvSpPr/>
          <p:nvPr/>
        </p:nvSpPr>
        <p:spPr>
          <a:xfrm>
            <a:off x="646778" y="2122536"/>
            <a:ext cx="2424098" cy="681506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onsider 1D correction </a:t>
            </a:r>
          </a:p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X-plane in IR5   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203848" y="2471129"/>
            <a:ext cx="548641" cy="1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1119112" y="3255266"/>
                <a:ext cx="1019062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100" b="1" i="1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𝟏𝟖</m:t>
                    </m:r>
                  </m:oMath>
                </a14:m>
                <a:r>
                  <a:rPr lang="en-US" sz="1100" b="1" dirty="0"/>
                  <a:t> </a:t>
                </a:r>
                <a:r>
                  <a:rPr lang="en-US" sz="1100" b="1" dirty="0" smtClean="0"/>
                  <a:t>CPs left </a:t>
                </a:r>
                <a:endParaRPr lang="en-US" sz="1100" b="1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112" y="3255266"/>
                <a:ext cx="1019062" cy="261610"/>
              </a:xfrm>
              <a:prstGeom prst="rect">
                <a:avLst/>
              </a:prstGeom>
              <a:blipFill>
                <a:blip r:embed="rId13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/>
          <p:cNvSpPr/>
          <p:nvPr/>
        </p:nvSpPr>
        <p:spPr>
          <a:xfrm>
            <a:off x="1228173" y="2902296"/>
            <a:ext cx="20580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Collision points (CP)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7848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660" y="124238"/>
            <a:ext cx="7756140" cy="784716"/>
          </a:xfrm>
        </p:spPr>
        <p:txBody>
          <a:bodyPr/>
          <a:lstStyle/>
          <a:p>
            <a:r>
              <a:rPr lang="en-US" sz="1800" dirty="0" smtClean="0"/>
              <a:t>Summary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34" y="1124744"/>
            <a:ext cx="8053693" cy="45231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331" y="5625261"/>
            <a:ext cx="1604098" cy="91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36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Many Thanks for your attention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145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660" y="124238"/>
            <a:ext cx="7576140" cy="424442"/>
          </a:xfrm>
        </p:spPr>
        <p:txBody>
          <a:bodyPr/>
          <a:lstStyle/>
          <a:p>
            <a:r>
              <a:rPr lang="en-US" sz="1800" dirty="0" smtClean="0"/>
              <a:t>--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704"/>
            <a:ext cx="7520667" cy="654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27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itle 1"/>
              <p:cNvSpPr txBox="1">
                <a:spLocks/>
              </p:cNvSpPr>
              <p:nvPr/>
            </p:nvSpPr>
            <p:spPr>
              <a:xfrm>
                <a:off x="1115836" y="111776"/>
                <a:ext cx="6624296" cy="517262"/>
              </a:xfrm>
              <a:prstGeom prst="rect">
                <a:avLst/>
              </a:prstGeom>
            </p:spPr>
            <p:txBody>
              <a:bodyPr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bg2"/>
                    </a:solidFill>
                    <a:latin typeface="Bookman Old Style" charset="0"/>
                    <a:ea typeface="Bookman Old Style" charset="0"/>
                    <a:cs typeface="Bookman Old Style" charset="0"/>
                  </a:defRPr>
                </a:lvl1pPr>
              </a:lstStyle>
              <a:p>
                <a:r>
                  <a:rPr lang="en-US" sz="2400" dirty="0" smtClean="0"/>
                  <a:t> Comparison of approaches: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sz="2400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/>
                    </m:sSubSup>
                    <m:r>
                      <a:rPr lang="en-US" sz="2400" b="1" i="1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1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𝒂𝒏𝒅</m:t>
                    </m:r>
                    <m:r>
                      <a:rPr lang="en-US" sz="2400" b="1" i="1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4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sz="2400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/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836" y="111776"/>
                <a:ext cx="6624296" cy="517262"/>
              </a:xfrm>
              <a:prstGeom prst="rect">
                <a:avLst/>
              </a:prstGeom>
              <a:blipFill>
                <a:blip r:embed="rId2"/>
                <a:stretch>
                  <a:fillRect b="-2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238" y="2996952"/>
            <a:ext cx="1486873" cy="402361"/>
          </a:xfrm>
          <a:prstGeom prst="rect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480520" y="2420888"/>
            <a:ext cx="2808311" cy="50893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076056" y="939194"/>
            <a:ext cx="3813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Here </a:t>
            </a:r>
            <a:r>
              <a:rPr lang="en-US" b="1" dirty="0" smtClean="0">
                <a:solidFill>
                  <a:srgbClr val="0070C0"/>
                </a:solidFill>
              </a:rPr>
              <a:t>everything depends on strong beam (Ham. approach)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715774"/>
            <a:ext cx="4273146" cy="5581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116" y="604476"/>
            <a:ext cx="3969816" cy="36352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153071" y="3551798"/>
            <a:ext cx="4041949" cy="52527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</a:rPr>
              <a:t>O</a:t>
            </a:r>
            <a:r>
              <a:rPr lang="en-US" sz="1400" b="1" dirty="0" smtClean="0">
                <a:solidFill>
                  <a:srgbClr val="0070C0"/>
                </a:solidFill>
              </a:rPr>
              <a:t>ptimization in 2D produces these  </a:t>
            </a: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541780" y="1703064"/>
            <a:ext cx="3814196" cy="4305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70C0"/>
                </a:solidFill>
              </a:rPr>
              <a:t>CP participates with beta aspect ratio at its location:  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25986" y="3939968"/>
            <a:ext cx="3744416" cy="112756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46908" y="2715864"/>
            <a:ext cx="2672538" cy="4251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70C0"/>
                </a:solidFill>
              </a:rPr>
              <a:t>Exact anti-symmetry: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294" y="2199528"/>
            <a:ext cx="1025559" cy="47132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896" y="2236032"/>
            <a:ext cx="1156035" cy="48626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p:sp>
        <p:nvSpPr>
          <p:cNvPr id="34" name="Content Placeholder 2"/>
          <p:cNvSpPr txBox="1">
            <a:spLocks/>
          </p:cNvSpPr>
          <p:nvPr/>
        </p:nvSpPr>
        <p:spPr>
          <a:xfrm>
            <a:off x="4505326" y="3845255"/>
            <a:ext cx="4247765" cy="7216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4216957" y="4852472"/>
            <a:ext cx="5017179" cy="5927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70C0"/>
                </a:solidFill>
              </a:rPr>
              <a:t>For now Left-Right independent.  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690893" y="1734555"/>
            <a:ext cx="3957045" cy="3321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70C0"/>
                </a:solidFill>
              </a:rPr>
              <a:t>CP participates with sigma aspect ratio: 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557002" y="1043442"/>
            <a:ext cx="1790862" cy="461665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200" dirty="0" smtClean="0"/>
              <a:t>S</a:t>
            </a:r>
            <a:r>
              <a:rPr lang="en-US" sz="1200" dirty="0"/>
              <a:t>. </a:t>
            </a:r>
            <a:r>
              <a:rPr lang="en-US" sz="1200" dirty="0" err="1"/>
              <a:t>Fartoukh</a:t>
            </a:r>
            <a:r>
              <a:rPr lang="en-US" sz="1200" dirty="0"/>
              <a:t> et al.</a:t>
            </a:r>
          </a:p>
          <a:p>
            <a:r>
              <a:rPr lang="en-US" sz="1200" dirty="0"/>
              <a:t>PRST-AB 18, 121001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414" y="2246785"/>
            <a:ext cx="791518" cy="48626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90" y="3361207"/>
            <a:ext cx="1156035" cy="37571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5004048" y="2924944"/>
            <a:ext cx="2672538" cy="4251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70C0"/>
                </a:solidFill>
              </a:rPr>
              <a:t>Exact anti-symmetry:</a:t>
            </a:r>
          </a:p>
        </p:txBody>
      </p:sp>
      <p:pic>
        <p:nvPicPr>
          <p:cNvPr id="22" name="Picture 4"/>
          <p:cNvPicPr/>
          <p:nvPr/>
        </p:nvPicPr>
        <p:blipFill rotWithShape="1">
          <a:blip r:embed="rId10"/>
          <a:srcRect r="9465"/>
          <a:stretch/>
        </p:blipFill>
        <p:spPr>
          <a:xfrm>
            <a:off x="540721" y="4233604"/>
            <a:ext cx="2292901" cy="884199"/>
          </a:xfrm>
          <a:prstGeom prst="rect">
            <a:avLst/>
          </a:prstGeom>
          <a:ln>
            <a:noFill/>
          </a:ln>
        </p:spPr>
      </p:pic>
      <p:pic>
        <p:nvPicPr>
          <p:cNvPr id="24" name="Picture 3"/>
          <p:cNvPicPr/>
          <p:nvPr/>
        </p:nvPicPr>
        <p:blipFill>
          <a:blip r:embed="rId11"/>
          <a:srcRect r="44846"/>
          <a:stretch/>
        </p:blipFill>
        <p:spPr>
          <a:xfrm>
            <a:off x="628895" y="5127666"/>
            <a:ext cx="2116551" cy="85091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357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itle 1"/>
              <p:cNvSpPr txBox="1">
                <a:spLocks/>
              </p:cNvSpPr>
              <p:nvPr/>
            </p:nvSpPr>
            <p:spPr>
              <a:xfrm>
                <a:off x="1115836" y="111776"/>
                <a:ext cx="6624296" cy="517262"/>
              </a:xfrm>
              <a:prstGeom prst="rect">
                <a:avLst/>
              </a:prstGeom>
            </p:spPr>
            <p:txBody>
              <a:bodyPr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bg2"/>
                    </a:solidFill>
                    <a:latin typeface="Bookman Old Style" charset="0"/>
                    <a:ea typeface="Bookman Old Style" charset="0"/>
                    <a:cs typeface="Bookman Old Style" charset="0"/>
                  </a:defRPr>
                </a:lvl1pPr>
              </a:lstStyle>
              <a:p>
                <a:r>
                  <a:rPr lang="en-US" sz="2400" dirty="0" smtClean="0"/>
                  <a:t> Comparison of approaches: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sz="2400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/>
                    </m:sSubSup>
                    <m:r>
                      <a:rPr lang="en-US" sz="2400" b="1" i="1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𝒂𝒏𝒅</m:t>
                    </m:r>
                    <m:r>
                      <a:rPr lang="en-US" sz="2400" b="1" i="1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4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sz="2400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/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836" y="111776"/>
                <a:ext cx="6624296" cy="517262"/>
              </a:xfrm>
              <a:prstGeom prst="rect">
                <a:avLst/>
              </a:prstGeom>
              <a:blipFill>
                <a:blip r:embed="rId2"/>
                <a:stretch>
                  <a:fillRect b="-2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ontent Placeholder 2"/>
          <p:cNvSpPr txBox="1">
            <a:spLocks/>
          </p:cNvSpPr>
          <p:nvPr/>
        </p:nvSpPr>
        <p:spPr>
          <a:xfrm>
            <a:off x="480520" y="2420888"/>
            <a:ext cx="2808311" cy="50893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936754" y="106749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Here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20596" y="1985107"/>
            <a:ext cx="2639235" cy="65839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0070C0"/>
                </a:solidFill>
              </a:rPr>
              <a:t>No dependence on amplitude  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4505326" y="3845255"/>
            <a:ext cx="4247765" cy="7216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851920" y="3315445"/>
            <a:ext cx="4402832" cy="47359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0070C0"/>
                </a:solidFill>
              </a:rPr>
              <a:t>Define amplitude region:  </a:t>
            </a:r>
            <a:r>
              <a:rPr lang="en-US" sz="1600" b="1" dirty="0" smtClean="0">
                <a:solidFill>
                  <a:schemeClr val="accent4">
                    <a:lumMod val="75000"/>
                  </a:schemeClr>
                </a:solidFill>
              </a:rPr>
              <a:t>well between orbits </a:t>
            </a: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480519" y="3399414"/>
            <a:ext cx="4247765" cy="7216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 smtClean="0">
                <a:solidFill>
                  <a:srgbClr val="00B0F0"/>
                </a:solidFill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2819" y="1226265"/>
            <a:ext cx="1790862" cy="461665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200" dirty="0" smtClean="0"/>
              <a:t>S</a:t>
            </a:r>
            <a:r>
              <a:rPr lang="en-US" sz="1200" dirty="0"/>
              <a:t>. </a:t>
            </a:r>
            <a:r>
              <a:rPr lang="en-US" sz="1200" dirty="0" err="1"/>
              <a:t>Fartoukh</a:t>
            </a:r>
            <a:r>
              <a:rPr lang="en-US" sz="1200" dirty="0"/>
              <a:t> et al.</a:t>
            </a:r>
          </a:p>
          <a:p>
            <a:r>
              <a:rPr lang="en-US" sz="1200" dirty="0"/>
              <a:t>PRST-AB 18, 121001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462" y="4149080"/>
            <a:ext cx="5743338" cy="132156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818" y="1945111"/>
            <a:ext cx="4383231" cy="7678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860032" y="1441445"/>
                <a:ext cx="2853602" cy="424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  <m:sup/>
                    </m:sSubSup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 smtClean="0"/>
                  <a:t> n-sigma amplitudes</a:t>
                </a:r>
                <a:endParaRPr lang="en-US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1441445"/>
                <a:ext cx="2853602" cy="424796"/>
              </a:xfrm>
              <a:prstGeom prst="rect">
                <a:avLst/>
              </a:prstGeom>
              <a:blipFill>
                <a:blip r:embed="rId5"/>
                <a:stretch>
                  <a:fillRect r="-1496" b="-1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153" y="6021288"/>
            <a:ext cx="4383231" cy="34282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96004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115836" y="111776"/>
            <a:ext cx="6624296" cy="51726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</a:lstStyle>
          <a:p>
            <a:r>
              <a:rPr lang="en-US" sz="2400" dirty="0" smtClean="0"/>
              <a:t> Comparison of results</a:t>
            </a:r>
            <a:endParaRPr lang="en-US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80520" y="2420888"/>
            <a:ext cx="2808311" cy="50893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936754" y="106749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Here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4505326" y="3845255"/>
            <a:ext cx="4247765" cy="7216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480519" y="3399414"/>
            <a:ext cx="4247765" cy="7216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 smtClean="0">
                <a:solidFill>
                  <a:srgbClr val="00B0F0"/>
                </a:solidFill>
              </a:rPr>
              <a:t> </a:t>
            </a: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23611" y="4420850"/>
            <a:ext cx="2808229" cy="152843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70C0"/>
                </a:solidFill>
              </a:rPr>
              <a:t>Verified with: 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</a:rPr>
              <a:t> </a:t>
            </a:r>
            <a:r>
              <a:rPr lang="en-US" sz="1400" b="1" dirty="0" smtClean="0">
                <a:solidFill>
                  <a:srgbClr val="0070C0"/>
                </a:solidFill>
              </a:rPr>
              <a:t>          tune-shifts 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rgbClr val="0070C0"/>
                </a:solidFill>
              </a:rPr>
              <a:t>           </a:t>
            </a:r>
            <a:r>
              <a:rPr lang="en-US" sz="1400" b="1" dirty="0" err="1" smtClean="0">
                <a:solidFill>
                  <a:srgbClr val="0070C0"/>
                </a:solidFill>
              </a:rPr>
              <a:t>MadX</a:t>
            </a:r>
            <a:r>
              <a:rPr lang="en-US" sz="1400" b="1" dirty="0" smtClean="0">
                <a:solidFill>
                  <a:srgbClr val="0070C0"/>
                </a:solidFill>
              </a:rPr>
              <a:t>, </a:t>
            </a:r>
            <a:r>
              <a:rPr lang="en-US" sz="1400" b="1" dirty="0" err="1" smtClean="0">
                <a:solidFill>
                  <a:srgbClr val="0070C0"/>
                </a:solidFill>
              </a:rPr>
              <a:t>SixTrack</a:t>
            </a:r>
            <a:r>
              <a:rPr lang="en-US" sz="1400" b="1" dirty="0" smtClean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rgbClr val="0070C0"/>
                </a:solidFill>
              </a:rPr>
              <a:t>           FMA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rgbClr val="0070C0"/>
                </a:solidFill>
              </a:rPr>
              <a:t>           DA</a:t>
            </a: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4427985" y="4339877"/>
            <a:ext cx="4325106" cy="104695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70C0"/>
                </a:solidFill>
              </a:rPr>
              <a:t>Verified with 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</a:rPr>
              <a:t> </a:t>
            </a:r>
            <a:r>
              <a:rPr lang="en-US" sz="1400" b="1" dirty="0" smtClean="0">
                <a:solidFill>
                  <a:srgbClr val="0070C0"/>
                </a:solidFill>
              </a:rPr>
              <a:t>       </a:t>
            </a:r>
            <a:r>
              <a:rPr lang="en-US" sz="1400" b="1" dirty="0" err="1" smtClean="0">
                <a:solidFill>
                  <a:srgbClr val="0070C0"/>
                </a:solidFill>
              </a:rPr>
              <a:t>MadX</a:t>
            </a:r>
            <a:r>
              <a:rPr lang="en-US" sz="1400" b="1" dirty="0" smtClean="0">
                <a:solidFill>
                  <a:srgbClr val="0070C0"/>
                </a:solidFill>
              </a:rPr>
              <a:t> tracking</a:t>
            </a:r>
            <a:r>
              <a:rPr lang="en-US" sz="1400" b="1" dirty="0">
                <a:solidFill>
                  <a:srgbClr val="0070C0"/>
                </a:solidFill>
              </a:rPr>
              <a:t> </a:t>
            </a:r>
            <a:r>
              <a:rPr lang="en-US" sz="1400" b="1" dirty="0" smtClean="0">
                <a:solidFill>
                  <a:srgbClr val="0070C0"/>
                </a:solidFill>
              </a:rPr>
              <a:t>and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</a:rPr>
              <a:t> </a:t>
            </a:r>
            <a:r>
              <a:rPr lang="en-US" sz="1400" b="1" dirty="0" smtClean="0">
                <a:solidFill>
                  <a:srgbClr val="0070C0"/>
                </a:solidFill>
              </a:rPr>
              <a:t>       Effective Hamiltonian 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</a:rPr>
              <a:t> </a:t>
            </a:r>
            <a:r>
              <a:rPr lang="en-US" sz="1400" b="1" dirty="0" smtClean="0">
                <a:solidFill>
                  <a:srgbClr val="0070C0"/>
                </a:solidFill>
              </a:rPr>
              <a:t>       (beam-beam invariant)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30090" y="1125329"/>
            <a:ext cx="1790862" cy="461665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200" dirty="0" smtClean="0"/>
              <a:t>S</a:t>
            </a:r>
            <a:r>
              <a:rPr lang="en-US" sz="1200" dirty="0"/>
              <a:t>. </a:t>
            </a:r>
            <a:r>
              <a:rPr lang="en-US" sz="1200" dirty="0" err="1"/>
              <a:t>Fartoukh</a:t>
            </a:r>
            <a:r>
              <a:rPr lang="en-US" sz="1200" dirty="0"/>
              <a:t> et al.</a:t>
            </a:r>
          </a:p>
          <a:p>
            <a:r>
              <a:rPr lang="en-US" sz="1200" dirty="0"/>
              <a:t>PRST-AB 18, 121001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23611" y="2146233"/>
            <a:ext cx="4247765" cy="7216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70C0"/>
                </a:solidFill>
              </a:rPr>
              <a:t>If for a pair </a:t>
            </a:r>
            <a:r>
              <a:rPr lang="en-US" sz="1400" b="1" dirty="0" err="1" smtClean="0">
                <a:solidFill>
                  <a:srgbClr val="0070C0"/>
                </a:solidFill>
              </a:rPr>
              <a:t>m,k</a:t>
            </a:r>
            <a:r>
              <a:rPr lang="en-US" sz="1400" b="1" dirty="0" smtClean="0">
                <a:solidFill>
                  <a:srgbClr val="0070C0"/>
                </a:solidFill>
              </a:rPr>
              <a:t> canceled, then all are approximately canceled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702902" y="2126779"/>
            <a:ext cx="4181091" cy="7829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70C0"/>
                </a:solidFill>
              </a:rPr>
              <a:t>Confirmed that all can be canceled in single plane (of collision)  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and working on 2D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2"/>
              <p:cNvSpPr txBox="1">
                <a:spLocks/>
              </p:cNvSpPr>
              <p:nvPr/>
            </p:nvSpPr>
            <p:spPr>
              <a:xfrm>
                <a:off x="323611" y="3203014"/>
                <a:ext cx="4003821" cy="686327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defTabSz="457200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Bookman Old Style" charset="0"/>
                    <a:ea typeface="Bookman Old Style" charset="0"/>
                    <a:cs typeface="Bookman Old Style" charset="0"/>
                  </a:defRPr>
                </a:lvl1pPr>
                <a:lvl2pPr marL="742950" indent="-285750" algn="l" defTabSz="457200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Bookman Old Style" charset="0"/>
                    <a:ea typeface="Bookman Old Style" charset="0"/>
                    <a:cs typeface="Bookman Old Style" charset="0"/>
                  </a:defRPr>
                </a:lvl2pPr>
                <a:lvl3pPr marL="1143000" indent="-228600" algn="l" defTabSz="457200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Bookman Old Style" charset="0"/>
                    <a:ea typeface="Bookman Old Style" charset="0"/>
                    <a:cs typeface="Bookman Old Style" charset="0"/>
                  </a:defRPr>
                </a:lvl3pPr>
                <a:lvl4pPr marL="1600200" indent="-228600" algn="l" defTabSz="457200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Bookman Old Style" charset="0"/>
                    <a:ea typeface="Bookman Old Style" charset="0"/>
                    <a:cs typeface="Bookman Old Style" charset="0"/>
                  </a:defRPr>
                </a:lvl4pPr>
                <a:lvl5pPr marL="2057400" indent="-228600" algn="l" defTabSz="457200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Bookman Old Style" charset="0"/>
                    <a:ea typeface="Bookman Old Style" charset="0"/>
                    <a:cs typeface="Bookman Old Style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b="1" dirty="0" smtClean="0">
                    <a:solidFill>
                      <a:srgbClr val="0070C0"/>
                    </a:solidFill>
                  </a:rPr>
                  <a:t>above true for locations with </a:t>
                </a:r>
              </a:p>
              <a:p>
                <a:pPr marL="0" indent="0">
                  <a:buNone/>
                </a:pPr>
                <a:r>
                  <a:rPr lang="en-US" sz="1600" b="1" dirty="0" smtClean="0">
                    <a:solidFill>
                      <a:srgbClr val="0070C0"/>
                    </a:solidFill>
                  </a:rPr>
                  <a:t>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sup>
                    </m:sSup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</a:rPr>
                  <a:t> ~ 2 or 1/2 </a:t>
                </a:r>
              </a:p>
            </p:txBody>
          </p:sp>
        </mc:Choice>
        <mc:Fallback xmlns="">
          <p:sp>
            <p:nvSpPr>
              <p:cNvPr id="1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611" y="3203014"/>
                <a:ext cx="4003821" cy="686327"/>
              </a:xfrm>
              <a:prstGeom prst="rect">
                <a:avLst/>
              </a:prstGeom>
              <a:blipFill>
                <a:blip r:embed="rId2"/>
                <a:stretch>
                  <a:fillRect l="-609" t="-2655" b="-2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ontent Placeholder 2"/>
          <p:cNvSpPr txBox="1">
            <a:spLocks/>
          </p:cNvSpPr>
          <p:nvPr/>
        </p:nvSpPr>
        <p:spPr>
          <a:xfrm>
            <a:off x="4583426" y="3106135"/>
            <a:ext cx="4021022" cy="62972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70C0"/>
                </a:solidFill>
              </a:rPr>
              <a:t> For single plane any location  works 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and working on 2D</a:t>
            </a:r>
          </a:p>
        </p:txBody>
      </p:sp>
    </p:spTree>
    <p:extLst>
      <p:ext uri="{BB962C8B-B14F-4D97-AF65-F5344CB8AC3E}">
        <p14:creationId xmlns:p14="http://schemas.microsoft.com/office/powerpoint/2010/main" val="28345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889329" y="121044"/>
            <a:ext cx="7570964" cy="111624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</a:lstStyle>
          <a:p>
            <a:r>
              <a:rPr lang="en-US" sz="1600" dirty="0" smtClean="0"/>
              <a:t> </a:t>
            </a:r>
            <a:r>
              <a:rPr lang="en-US" sz="1800" dirty="0" smtClean="0"/>
              <a:t>2D Fourier coefficient (modulo) as an integral along parametrized curve. It depends only on aspect ratio </a:t>
            </a:r>
            <a:r>
              <a:rPr lang="en-US" sz="1800" dirty="0" smtClean="0">
                <a:solidFill>
                  <a:schemeClr val="tx1"/>
                </a:solidFill>
              </a:rPr>
              <a:t>r</a:t>
            </a:r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rgbClr val="0070C0"/>
                </a:solidFill>
              </a:rPr>
              <a:t>and </a:t>
            </a:r>
          </a:p>
          <a:p>
            <a:r>
              <a:rPr lang="en-US" sz="1800" dirty="0">
                <a:solidFill>
                  <a:schemeClr val="tx1"/>
                </a:solidFill>
              </a:rPr>
              <a:t>normalized separation to </a:t>
            </a:r>
            <a:r>
              <a:rPr lang="en-US" sz="1800" dirty="0" smtClean="0">
                <a:solidFill>
                  <a:schemeClr val="tx1"/>
                </a:solidFill>
              </a:rPr>
              <a:t>weak-beam sigma:</a:t>
            </a:r>
          </a:p>
          <a:p>
            <a:endParaRPr lang="en-US" sz="1800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80520" y="2420888"/>
            <a:ext cx="2808311" cy="50893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 smtClean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602533" y="2311808"/>
            <a:ext cx="5330320" cy="34134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CP lattice location participates only via r and norm. </a:t>
            </a:r>
            <a:r>
              <a:rPr lang="en-US" sz="2000" b="1" dirty="0" err="1" smtClean="0">
                <a:solidFill>
                  <a:srgbClr val="0070C0"/>
                </a:solidFill>
              </a:rPr>
              <a:t>sep</a:t>
            </a:r>
            <a:r>
              <a:rPr lang="en-US" sz="2000" b="1" dirty="0" smtClean="0">
                <a:solidFill>
                  <a:srgbClr val="0070C0"/>
                </a:solidFill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459382" y="2622549"/>
                <a:ext cx="1830822" cy="410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</m:sSubSup>
                      <m:r>
                        <a:rPr lang="en-US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b="1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b="1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9382" y="2622549"/>
                <a:ext cx="1830822" cy="410177"/>
              </a:xfrm>
              <a:prstGeom prst="rect">
                <a:avLst/>
              </a:prstGeom>
              <a:blipFill>
                <a:blip r:embed="rId2"/>
                <a:stretch>
                  <a:fillRect b="-13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3980735" y="2584330"/>
                <a:ext cx="1837106" cy="4515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0735" y="2584330"/>
                <a:ext cx="1837106" cy="451534"/>
              </a:xfrm>
              <a:prstGeom prst="rect">
                <a:avLst/>
              </a:prstGeom>
              <a:blipFill>
                <a:blip r:embed="rId3"/>
                <a:stretch>
                  <a:fillRect b="-5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>
            <a:off x="3021656" y="3192924"/>
            <a:ext cx="542232" cy="3084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985" y="3119598"/>
            <a:ext cx="7225439" cy="18271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82" y="5155951"/>
            <a:ext cx="2338084" cy="3848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132121"/>
            <a:ext cx="5483738" cy="4032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668" y="1399038"/>
            <a:ext cx="1798050" cy="634712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5921661" y="2810097"/>
            <a:ext cx="389004" cy="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38800" y="1499682"/>
            <a:ext cx="1790862" cy="461665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200" dirty="0" smtClean="0"/>
              <a:t>S</a:t>
            </a:r>
            <a:r>
              <a:rPr lang="en-US" sz="1200" dirty="0"/>
              <a:t>. </a:t>
            </a:r>
            <a:r>
              <a:rPr lang="en-US" sz="1200" dirty="0" err="1"/>
              <a:t>Fartoukh</a:t>
            </a:r>
            <a:r>
              <a:rPr lang="en-US" sz="1200" dirty="0"/>
              <a:t> et al.</a:t>
            </a:r>
          </a:p>
          <a:p>
            <a:r>
              <a:rPr lang="en-US" sz="1200" dirty="0"/>
              <a:t>PRST-AB 18, 121001</a:t>
            </a:r>
          </a:p>
        </p:txBody>
      </p:sp>
      <p:sp>
        <p:nvSpPr>
          <p:cNvPr id="6" name="Rectangle 5"/>
          <p:cNvSpPr/>
          <p:nvPr/>
        </p:nvSpPr>
        <p:spPr>
          <a:xfrm>
            <a:off x="683568" y="5685430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“well-between beams” parametric </a:t>
            </a:r>
            <a:r>
              <a:rPr lang="en-US" dirty="0"/>
              <a:t>curves </a:t>
            </a:r>
            <a:r>
              <a:rPr lang="en-US" dirty="0" smtClean="0"/>
              <a:t>become parametric  </a:t>
            </a:r>
            <a:r>
              <a:rPr lang="en-US" dirty="0"/>
              <a:t>lines</a:t>
            </a:r>
          </a:p>
        </p:txBody>
      </p:sp>
      <p:sp>
        <p:nvSpPr>
          <p:cNvPr id="7" name="Rectangle 6"/>
          <p:cNvSpPr/>
          <p:nvPr/>
        </p:nvSpPr>
        <p:spPr>
          <a:xfrm>
            <a:off x="6938803" y="1113494"/>
            <a:ext cx="2223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for wire, also observed in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7246640" y="4005064"/>
            <a:ext cx="14401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p</a:t>
            </a:r>
            <a:r>
              <a:rPr lang="en-US" sz="1400" dirty="0" smtClean="0">
                <a:solidFill>
                  <a:srgbClr val="0070C0"/>
                </a:solidFill>
              </a:rPr>
              <a:t>refer to work with the modulo D=|C|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398824" y="2857199"/>
            <a:ext cx="389004" cy="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72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115836" y="111777"/>
            <a:ext cx="7930964" cy="53102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</a:lstStyle>
          <a:p>
            <a:r>
              <a:rPr lang="en-US" sz="2000" dirty="0"/>
              <a:t>U</a:t>
            </a:r>
            <a:r>
              <a:rPr lang="en-US" sz="2000" dirty="0" smtClean="0"/>
              <a:t>sing  novel basis: Generalized 2D Bessel functions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80520" y="2420888"/>
            <a:ext cx="2808311" cy="50893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man Old Style" charset="0"/>
                <a:ea typeface="Bookman Old Style" charset="0"/>
                <a:cs typeface="Bookman Old Style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058" y="876592"/>
            <a:ext cx="4460001" cy="5606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280" y="5651687"/>
            <a:ext cx="5483738" cy="40321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675" y="2675355"/>
            <a:ext cx="4632095" cy="186733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19" y="1728250"/>
            <a:ext cx="7817463" cy="99837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64275" y="4614856"/>
            <a:ext cx="3751364" cy="94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it turns out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these</a:t>
            </a:r>
            <a:r>
              <a:rPr lang="en-US" dirty="0" smtClean="0"/>
              <a:t> W are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known</a:t>
            </a:r>
            <a:r>
              <a:rPr lang="en-US" dirty="0" smtClean="0"/>
              <a:t> objects called </a:t>
            </a:r>
            <a:r>
              <a:rPr lang="en-US" dirty="0" smtClean="0">
                <a:solidFill>
                  <a:srgbClr val="0070C0"/>
                </a:solidFill>
              </a:rPr>
              <a:t>2D </a:t>
            </a:r>
            <a:r>
              <a:rPr lang="en-US" dirty="0" err="1" smtClean="0">
                <a:solidFill>
                  <a:srgbClr val="0070C0"/>
                </a:solidFill>
              </a:rPr>
              <a:t>Bessels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</a:p>
          <a:p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711" y="4319474"/>
            <a:ext cx="4447121" cy="873431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flipV="1">
            <a:off x="1884675" y="4095892"/>
            <a:ext cx="179489" cy="614150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207871" y="5088813"/>
            <a:ext cx="598991" cy="400977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704162" y="4525940"/>
            <a:ext cx="964385" cy="232590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3806862" y="5562770"/>
            <a:ext cx="494196" cy="571871"/>
          </a:xfrm>
          <a:prstGeom prst="roundRect">
            <a:avLst/>
          </a:prstGeom>
          <a:noFill/>
          <a:ln w="127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694411" y="6223558"/>
            <a:ext cx="30053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Gaussian factor (near strong beam core)</a:t>
            </a:r>
          </a:p>
          <a:p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5725728" y="5562770"/>
            <a:ext cx="494196" cy="571871"/>
          </a:xfrm>
          <a:prstGeom prst="roundRect">
            <a:avLst/>
          </a:prstGeom>
          <a:noFill/>
          <a:ln w="127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61065" y="814466"/>
            <a:ext cx="3434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Q</a:t>
            </a:r>
            <a:r>
              <a:rPr lang="en-US" dirty="0" smtClean="0"/>
              <a:t> above are the </a:t>
            </a:r>
            <a:r>
              <a:rPr lang="en-US" b="1" dirty="0" smtClean="0"/>
              <a:t>W</a:t>
            </a:r>
            <a:r>
              <a:rPr lang="en-US" dirty="0" smtClean="0"/>
              <a:t> in this paper</a:t>
            </a:r>
            <a:endParaRPr lang="en-US" sz="20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372621" y="1212341"/>
            <a:ext cx="813733" cy="87346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81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10945"/>
            <a:ext cx="7756140" cy="497751"/>
          </a:xfrm>
        </p:spPr>
        <p:txBody>
          <a:bodyPr/>
          <a:lstStyle/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Wire Fourier coefficient 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83" y="1772816"/>
            <a:ext cx="8287817" cy="1800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913200"/>
            <a:ext cx="1008112" cy="8414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619672" y="3994221"/>
                <a:ext cx="5246157" cy="685829"/>
              </a:xfrm>
              <a:prstGeom prst="rect">
                <a:avLst/>
              </a:prstGeom>
              <a:noFill/>
              <a:ln w="28575">
                <a:solidFill>
                  <a:srgbClr val="5EB5D2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050" b="1" spc="-1">
                    <a:solidFill>
                      <a:srgbClr val="5A5A5A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𝑬𝒙𝒑𝒆𝒄𝒕𝒂𝒕𝒐𝒏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  <m:sup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𝑾</m:t>
                          </m:r>
                        </m:sup>
                      </m:sSubSup>
                      <m:r>
                        <a:rPr lang="en-US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𝒔𝒉𝒐𝒖𝒍𝒅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𝒏𝒐𝒕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𝒅𝒆𝒑𝒆𝒏𝒅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𝒐𝒏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𝒕𝒉𝒆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800" i="1" dirty="0" smtClean="0">
                  <a:solidFill>
                    <a:schemeClr val="tx1"/>
                  </a:solidFill>
                  <a:latin typeface="Arial Black" panose="020B0A040201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𝒗𝒂𝒍𝒖𝒆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𝒐𝒇</m:t>
                      </m:r>
                      <m:sSubSup>
                        <m:sSubSup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𝑾</m:t>
                          </m:r>
                        </m:sub>
                        <m:sup/>
                      </m:sSubSup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  <a:latin typeface="Arial Black" panose="020B0A04020102020204" pitchFamily="34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3994221"/>
                <a:ext cx="5246157" cy="685829"/>
              </a:xfrm>
              <a:prstGeom prst="rect">
                <a:avLst/>
              </a:prstGeom>
              <a:blipFill>
                <a:blip r:embed="rId5"/>
                <a:stretch>
                  <a:fillRect b="-4237"/>
                </a:stretch>
              </a:blipFill>
              <a:ln w="28575">
                <a:solidFill>
                  <a:srgbClr val="5EB5D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866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02948"/>
            <a:ext cx="7245541" cy="681982"/>
          </a:xfrm>
        </p:spPr>
        <p:txBody>
          <a:bodyPr/>
          <a:lstStyle/>
          <a:p>
            <a:r>
              <a:rPr lang="en-US" sz="2000" dirty="0" smtClean="0">
                <a:solidFill>
                  <a:srgbClr val="0070C0"/>
                </a:solidFill>
              </a:rPr>
              <a:t>X-plane. CP </a:t>
            </a:r>
            <a:r>
              <a:rPr lang="en-US" sz="2000" dirty="0">
                <a:solidFill>
                  <a:srgbClr val="0070C0"/>
                </a:solidFill>
              </a:rPr>
              <a:t>and </a:t>
            </a:r>
            <a:r>
              <a:rPr lang="en-US" sz="2000" dirty="0" smtClean="0">
                <a:solidFill>
                  <a:srgbClr val="0070C0"/>
                </a:solidFill>
              </a:rPr>
              <a:t>Wire Fourier </a:t>
            </a:r>
            <a:r>
              <a:rPr lang="en-US" sz="2000" dirty="0" err="1" smtClean="0">
                <a:solidFill>
                  <a:srgbClr val="0070C0"/>
                </a:solidFill>
              </a:rPr>
              <a:t>coef</a:t>
            </a:r>
            <a:r>
              <a:rPr lang="en-US" sz="2000" dirty="0" smtClean="0">
                <a:solidFill>
                  <a:srgbClr val="0070C0"/>
                </a:solidFill>
              </a:rPr>
              <a:t>. modulo D=|</a:t>
            </a:r>
            <a:r>
              <a:rPr lang="en-US" sz="2000" dirty="0">
                <a:solidFill>
                  <a:srgbClr val="0070C0"/>
                </a:solidFill>
              </a:rPr>
              <a:t>C</a:t>
            </a:r>
            <a:r>
              <a:rPr lang="en-US" sz="2000" dirty="0" smtClean="0">
                <a:solidFill>
                  <a:srgbClr val="0070C0"/>
                </a:solidFill>
              </a:rPr>
              <a:t>|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as an integral </a:t>
            </a:r>
            <a:r>
              <a:rPr lang="en-US" sz="2000" dirty="0">
                <a:solidFill>
                  <a:srgbClr val="0070C0"/>
                </a:solidFill>
              </a:rPr>
              <a:t>along </a:t>
            </a:r>
            <a:r>
              <a:rPr lang="en-US" sz="2000" dirty="0" smtClean="0">
                <a:solidFill>
                  <a:srgbClr val="0070C0"/>
                </a:solidFill>
              </a:rPr>
              <a:t>parametrized line  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1" y="1832212"/>
            <a:ext cx="4975734" cy="39813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195" y="1432488"/>
            <a:ext cx="3285148" cy="24189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98815" y="62192"/>
            <a:ext cx="70168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 </a:t>
            </a:r>
            <a:endParaRPr lang="en-US" sz="1600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248655" y="1069785"/>
                <a:ext cx="2037983" cy="292837"/>
              </a:xfrm>
              <a:prstGeom prst="rect">
                <a:avLst/>
              </a:prstGeom>
              <a:noFill/>
              <a:ln w="28575">
                <a:solidFill>
                  <a:srgbClr val="5EB5D2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050" b="1" spc="-1">
                    <a:solidFill>
                      <a:srgbClr val="5A5A5A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2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  <m:sup/>
                    </m:sSubSup>
                  </m:oMath>
                </a14:m>
                <a:r>
                  <a:rPr lang="en-US" sz="1200" dirty="0" smtClean="0"/>
                  <a:t> surface</a:t>
                </a:r>
                <a:endParaRPr lang="en-US" sz="18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655" y="1069785"/>
                <a:ext cx="2037983" cy="292837"/>
              </a:xfrm>
              <a:prstGeom prst="rect">
                <a:avLst/>
              </a:prstGeom>
              <a:blipFill>
                <a:blip r:embed="rId5"/>
                <a:stretch>
                  <a:fillRect b="-5556"/>
                </a:stretch>
              </a:blipFill>
              <a:ln w="28575">
                <a:solidFill>
                  <a:srgbClr val="5EB5D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 flipV="1">
            <a:off x="6318374" y="2420888"/>
            <a:ext cx="1277962" cy="28803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96336" y="2132856"/>
            <a:ext cx="0" cy="24699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098090"/>
            <a:ext cx="4404761" cy="64377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719352" y="2438917"/>
            <a:ext cx="10965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1200" b="1" dirty="0" err="1" smtClean="0">
                <a:solidFill>
                  <a:schemeClr val="accent1"/>
                </a:solidFill>
              </a:rPr>
              <a:t>param</a:t>
            </a:r>
            <a:r>
              <a:rPr lang="en-US" sz="1200" b="1" dirty="0" err="1">
                <a:solidFill>
                  <a:schemeClr val="accent1"/>
                </a:solidFill>
              </a:rPr>
              <a:t>.</a:t>
            </a:r>
            <a:r>
              <a:rPr lang="en-US" sz="1200" b="1" dirty="0" err="1" smtClean="0">
                <a:solidFill>
                  <a:schemeClr val="accent1"/>
                </a:solidFill>
              </a:rPr>
              <a:t>line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85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6fab682d02d32f3818012531b33daef7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96a9c0ce77d80681a706755b52ae3ca6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5F1974-8BF4-40F8-A094-6D0042E24DA8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8946e33d-fd2f-4ae4-8ee9-d90c129cdf9e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872C54E-84E5-44B5-A4E6-E63841D57A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1DC92C-1DAB-41B2-9382-84FE6FF6EC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30935</TotalTime>
  <Words>716</Words>
  <Application>Microsoft Office PowerPoint</Application>
  <PresentationFormat>On-screen Show (4:3)</PresentationFormat>
  <Paragraphs>167</Paragraphs>
  <Slides>22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Gulim</vt:lpstr>
      <vt:lpstr>Arial</vt:lpstr>
      <vt:lpstr>Arial Black</vt:lpstr>
      <vt:lpstr>Arial Narrow</vt:lpstr>
      <vt:lpstr>Berlin Sans FB</vt:lpstr>
      <vt:lpstr>Bookman Old Style</vt:lpstr>
      <vt:lpstr>Calibri</vt:lpstr>
      <vt:lpstr>Cambria Math</vt:lpstr>
      <vt:lpstr>Wingdings</vt:lpstr>
      <vt:lpstr>Thème Office</vt:lpstr>
      <vt:lpstr>Correction of Hamiltonian driving terms with wires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Wire Fourier coefficient   </vt:lpstr>
      <vt:lpstr>X-plane. CP and Wire Fourier coef. modulo D=|C| as an integral along parametrized line  </vt:lpstr>
      <vt:lpstr> Wire coef D_m^W is just the asymptotic of D_m^CP </vt:lpstr>
      <vt:lpstr>Well between orbits wire coef. depends only on param line</vt:lpstr>
      <vt:lpstr> Detour: Single CP and Wire both at same norm sep  </vt:lpstr>
      <vt:lpstr>Need to solve this Equation for IR5 Left or Right. (intensity 2.2 E11,  250 mkrad) </vt:lpstr>
      <vt:lpstr> Illustration for m=4, ax=6</vt:lpstr>
      <vt:lpstr>Solving numerically for several values of m and N_^(W ) shows that there exist  "Ψ" _^( ALL)  〖and N〗_^(W ALL)  </vt:lpstr>
      <vt:lpstr>Recursion property of wire Fourier coefficient.   It explains existence of  "Ψ" _^( ALL)  〖and N〗_^(W ALL)</vt:lpstr>
      <vt:lpstr>Solving (numerically) this equation to find "Ψ" _^ALL  (arbitrary "m" _1^  and "m" _2^ )</vt:lpstr>
      <vt:lpstr>PowerPoint Presentation</vt:lpstr>
      <vt:lpstr>PowerPoint Presentation</vt:lpstr>
      <vt:lpstr>Summary</vt:lpstr>
      <vt:lpstr>Many Thanks for your attention</vt:lpstr>
      <vt:lpstr>--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Dobrin Kaltchev</cp:lastModifiedBy>
  <cp:revision>1392</cp:revision>
  <cp:lastPrinted>2017-01-26T06:50:50Z</cp:lastPrinted>
  <dcterms:created xsi:type="dcterms:W3CDTF">2016-02-12T10:02:27Z</dcterms:created>
  <dcterms:modified xsi:type="dcterms:W3CDTF">2019-10-17T08:07:51Z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