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11"/>
  </p:notesMasterIdLst>
  <p:handoutMasterIdLst>
    <p:handoutMasterId r:id="rId12"/>
  </p:handoutMasterIdLst>
  <p:sldIdLst>
    <p:sldId id="278" r:id="rId2"/>
    <p:sldId id="364" r:id="rId3"/>
    <p:sldId id="536" r:id="rId4"/>
    <p:sldId id="537" r:id="rId5"/>
    <p:sldId id="539" r:id="rId6"/>
    <p:sldId id="256" r:id="rId7"/>
    <p:sldId id="257" r:id="rId8"/>
    <p:sldId id="258" r:id="rId9"/>
    <p:sldId id="53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B9F2"/>
    <a:srgbClr val="039BE7"/>
    <a:srgbClr val="FFFFFF"/>
    <a:srgbClr val="B2B2B2"/>
    <a:srgbClr val="04B3EA"/>
    <a:srgbClr val="04ADE2"/>
    <a:srgbClr val="04B9F2"/>
    <a:srgbClr val="04A7DA"/>
    <a:srgbClr val="05B9F1"/>
    <a:srgbClr val="0EC2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02"/>
    <p:restoredTop sz="94650"/>
  </p:normalViewPr>
  <p:slideViewPr>
    <p:cSldViewPr snapToGrid="0" snapToObjects="1">
      <p:cViewPr varScale="1">
        <p:scale>
          <a:sx n="60" d="100"/>
          <a:sy n="60" d="100"/>
        </p:scale>
        <p:origin x="380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37" d="100"/>
          <a:sy n="137" d="100"/>
        </p:scale>
        <p:origin x="17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C03A-79D8-174C-8A65-8B724BE9D7B5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49E93-5542-D14B-A07B-05AD65D6EB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204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3967B-E13D-644C-B749-25F5E6C5117C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A6A82-C43D-0E45-8BBC-3BA89641B4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6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273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662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256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203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625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218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2019-10-17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A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A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A9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2019-10-17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13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2019-10-17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2019-10-17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2019-10-17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yriad Pro SemiExt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Myriad Pro" pitchFamily="34" charset="0"/>
                <a:cs typeface="+mn-cs"/>
              </a:defRPr>
            </a:lvl1pPr>
          </a:lstStyle>
          <a:p>
            <a:pPr>
              <a:defRPr/>
            </a:pPr>
            <a:fld id="{AC3CB1F7-3D85-4E70-B970-F43BFB4D5C5B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Myriad Pro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6183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Myriad Pro" pitchFamily="34" charset="0"/>
                <a:cs typeface="+mn-cs"/>
              </a:defRPr>
            </a:lvl1pPr>
          </a:lstStyle>
          <a:p>
            <a:pPr>
              <a:defRPr/>
            </a:pPr>
            <a:fld id="{7E419940-DF97-4214-8C45-0DAF7D773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423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fr-FR" noProof="0"/>
              <a:t>Y.Papaphilippou - 11/15/2016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289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C189D-2854-4322-A1FA-DEC1564AA5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72E383-3135-4FA9-9112-F1103673A4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01495-9B23-4486-8314-380EE303C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1AAF-6008-47A3-A9F9-B2CEB452CB3B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78753-2FE2-47F7-A34E-3F6F8CD47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3A944-62AC-4D03-AF8C-98F005A14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A9C19-6E65-404E-AE6C-1A8A30D09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062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A9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785" r:id="rId20"/>
    <p:sldLayoutId id="2147483790" r:id="rId21"/>
    <p:sldLayoutId id="2147483791" r:id="rId22"/>
    <p:sldLayoutId id="2147483793" r:id="rId23"/>
    <p:sldLayoutId id="2147483794" r:id="rId24"/>
    <p:sldLayoutId id="2147483795" r:id="rId25"/>
    <p:sldLayoutId id="2147483798" r:id="rId26"/>
    <p:sldLayoutId id="2147483799" r:id="rId27"/>
    <p:sldLayoutId id="2147483800" r:id="rId28"/>
    <p:sldLayoutId id="2147483801" r:id="rId29"/>
    <p:sldLayoutId id="2147483802" r:id="rId30"/>
    <p:sldLayoutId id="2147483803" r:id="rId31"/>
    <p:sldLayoutId id="2147483804" r:id="rId32"/>
    <p:sldLayoutId id="2147483805" r:id="rId33"/>
    <p:sldLayoutId id="2147483806" r:id="rId34"/>
    <p:sldLayoutId id="2147483807" r:id="rId35"/>
    <p:sldLayoutId id="2147483808" r:id="rId36"/>
    <p:sldLayoutId id="2147483809" r:id="rId37"/>
    <p:sldLayoutId id="2147483810" r:id="rId38"/>
    <p:sldLayoutId id="2147483811" r:id="rId39"/>
    <p:sldLayoutId id="2147483812" r:id="rId40"/>
    <p:sldLayoutId id="2147483813" r:id="rId41"/>
    <p:sldLayoutId id="2147483796" r:id="rId42"/>
    <p:sldLayoutId id="2147483821" r:id="rId43"/>
    <p:sldLayoutId id="2147483823" r:id="rId44"/>
    <p:sldLayoutId id="2147483819" r:id="rId45"/>
    <p:sldLayoutId id="2147483820" r:id="rId46"/>
    <p:sldLayoutId id="2147483814" r:id="rId47"/>
    <p:sldLayoutId id="2147483815" r:id="rId48"/>
    <p:sldLayoutId id="2147483816" r:id="rId49"/>
    <p:sldLayoutId id="2147483824" r:id="rId50"/>
    <p:sldLayoutId id="2147483826" r:id="rId51"/>
    <p:sldLayoutId id="2147483827" r:id="rId52"/>
    <p:sldLayoutId id="2147483828" r:id="rId5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Potential Canadian contribution to the wire corrector project for </a:t>
            </a:r>
            <a:br>
              <a:rPr lang="en-CA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CA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HL-LHC</a:t>
            </a:r>
            <a:br>
              <a:rPr lang="en-CA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en-CA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sz="3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69925" y="4341943"/>
            <a:ext cx="3938833" cy="1766591"/>
          </a:xfrm>
        </p:spPr>
        <p:txBody>
          <a:bodyPr>
            <a:normAutofit/>
          </a:bodyPr>
          <a:lstStyle/>
          <a:p>
            <a:r>
              <a:rPr lang="en-US" dirty="0"/>
              <a:t>Oliver Kester</a:t>
            </a:r>
            <a:br>
              <a:rPr lang="en-US" dirty="0"/>
            </a:br>
            <a:r>
              <a:rPr lang="en-US" dirty="0"/>
              <a:t>ALD Accelerator Division</a:t>
            </a:r>
          </a:p>
          <a:p>
            <a:r>
              <a:rPr lang="en-US" dirty="0"/>
              <a:t>October 17, 2019</a:t>
            </a:r>
          </a:p>
          <a:p>
            <a:r>
              <a:rPr lang="en-US" b="1" dirty="0"/>
              <a:t>TRIUMF</a:t>
            </a:r>
          </a:p>
        </p:txBody>
      </p:sp>
      <p:sp>
        <p:nvSpPr>
          <p:cNvPr id="2" name="AutoShape 2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36512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5" name="AutoShape 6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51752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AutoShape 8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66992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10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82232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9" name="AutoShape 12" descr="data:image/jpg;base64,%20/9j/4AAQSkZJRgABAQEAYABgAAD/2wBDAAUDBAQEAwUEBAQFBQUGBwwIBwcHBw8LCwkMEQ8SEhEPERETFhwXExQaFRERGCEYGh0dHx8fExciJCIeJBweHx7/2wBDAQUFBQcGBw4ICA4eFBEUHh4eHh4eHh4eHh4eHh4eHh4eHh4eHh4eHh4eHh4eHh4eHh4eHh4eHh4eHh4eHh4eHh7/wAARCAIKAa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HmRmLPzodyUufMjDKAGXkjPQ9xSyhVlW4jHJ9unNBUQ3QI4jm6ex9K/MD60a3+p+VgGU7kpZEWe3bHAcfkaTG1/lzjqBj86dDmN3j6g/Mn070egyvY7pcbnZXiyhXPDe5FSq+2J02sWXkL3NMmXybtZuiv8rfXtU1wdpSYAnLY6fnVS1YPUdA25Sp47ge1QzJlWj/iT5l+lSIWYqyEFDyGHcdqJly6y9McGoWjJW5XifgFm5PBzUysWBTkHoKrqoV3V8YzlSfSpkRgQxY9ea0kkORIjfvR/tDn61XvGZGDD72alk4VmwAAcrg0XKiSAMpGCMjNStGmSiO4wyiTGRigv8o+lMjbNs3GSOMUKg+Y5GegNXboAMx2Ha2CCD07UMzh0kXox5PpUcW5WKtyPYUI263PXKnpVWERv/rpV5+T+tOjYkDnqQaZcPtukb/nqmMVHbMcBSfmyQa05fduJ7BK22Y54HuOtb/w3s21Dx1odq3Ia+jY49FO7P6VzV2D9oIbkYJHHSvRP2d7X7Z8SLeUrlbS2lmP127B+riuzCU+etBeaM6suWDl5H0ufvH603+KnUDt9K+6ufNHlf7UF0Ifhz5JP+tkY49cIf/iq+M9N1iK1SEXTIpVflyG6fhX2H+0nH9r0yzsw65EE8uw9TjaP8a+cPHvgrRrHW7a0ufFei6RJFYQB4LlZS+SuS3yoRzn1rjrQU5NNHXScowunY55fEmlnh3jPqfLep08WaWi7RKuPTyHoXwt4V/j+Jnh9fpbXJ/8AadSL4Z8GgfN8UNF/Cwuj/wCyVzPB030f9fI19pV/mX3/APBIH8WaTjG7qe1u39TSv4r0thgsWHp9mb/Gifwv4JZk/wCLoaXgNk40y6P/ALLUh8O+BcY/4WhYfhpF1/8AE0fUaWmj/r5B7Sr/ADL7/wDgkR8VaXjhnz7W5/xpG8V6ftAzIR/17f8A16sjQPAI6/E61P00e6/wpraD8P8AGP8AhZsP/gluf8KFg6f8r/r5B7Sp/Mvv/wCCUm8Vaaz/AHXJ65NsM5/OlbxRpzdVlPv9lH+NSJoHw/Wd2PxJTDdhotxV6z8L+CbwuLTx5dXBTBbytAuX2/XHSreEproJTqP7S+8yZvFFmy4Xzf8AwGH+NU5dX+2n7NZ+Z5rg4HkAds+tdQ/gvwsFP/FX6kf+5cuv8KveCPC/hu18baQ6eIr26JuVjEUuizRLIWBUKWbgdeppxw9NbIG6nVnrX7Jl15V3HZtkGWycAEdSNr/yFfRkg/dt9K+ffg/Yx6L4z06JpNjrcy2+zacYIdQM/Ra+hPWu6Gxy1PiIz9zPpXgvxHsltfGOpoqEbpfMUD0YBv6170gzFj2xXmfxR07f4giu1X/XW6/iVJH8sVpGVmZyjzI8fuYXbPb3rNntjzxmu9vdPWOElo/mrm7+FVzjANdNOpc5alOxzU0YXtVZ0Fad2FB5qlKUHStzBozpVwfWq0iAHtV24YN0qrIuaCWVxHyeBUyQhqAvPtV21XkcUmyolUW3OcVYgtezCt7TtOFynyCtBNF6tg/lWMqqWh0RpN6mBDYu2MLWhDp8mNu3HrXRadZKo5HA9RVudLaEcEZI5rCVR9DeNNdTlXstq8EZqFbdcnzAR6EVr6nJAo+Qgk1gTXRJPJNON2S7IdPBCQdr4x2qi0OD2qV5fkOTUQmX2q1clm9EyyxsgGT/AA5GBn0/pSPH50DQnIcfMh9CKIR5cm3+B+V9j6VLNwRKvTvX5K3Z6H2PUrpIZbZXbG8cMP8AaHWmSlsqycbPmH+FSsfLnEijMc4wR2DdqSRSuU9elUnqUhZo1lg4/iGR9ajs5PNjKvndjp6EdafbMELQtn+8ufSopAbe839Fk6n0amlvEVuhJGOe+U+X8KlILR8YPqDULjy7gSE5UjGT6VMpwdu7PrUvuJlObdwxHygdaUsfXn6cGpphwVPRv0NVo2+VvvEj0rWOqH0HpuZfmODnmlR827xlQ23ORUYbbIA3T69adGQs2ST83B5oaERQMRNtGMHtTVUCQdcAjOaS6AhlDcgD9KdNgnjPTrWnmJsjbKzkE4AHIpFx9okXJw3P6VHcjyo1YAngg+pP/wCumiQfu5hkEcGtFHQkS6fbarJuB8p+/p6VEW23DEZI3Z496luVDCaPHH3vrVOCQSLGyk8gofqK1gvdFcs3pIKuMZyK9i/ZXsmbUNc1Bh/q4Y4VI/2mJP8A6CK8Wnc+WAetfRn7L1n5Xga9vipBu9QIHuqIv9WavTymnevHyuc2Llaiz1h4vlPzdqeID/f/AEpx+6B7ipf8K+sPCPGfjCguvGsdmfmWLTY1PHeSVx/JRXy7+0ddx/8AC5dbixuFv5MAI7bYlr6w8dRxy+PZJNpZ5JbeD6BQW/qa+e7Dwro/jf4heONR1qGWbydVMUTJKV6Fwensq1ny3kzVu0UeL/arfaDs/KlN5Dt/1ePTGK+gv+FT+CVH/IOnOPWdqX/hWPglf+YSx+spoWHTJ5/M+eGmSZw2APLG4/mKcb6Pps4r3PV/Avg+01fRLeLSE2XV26SqWJ3KIXbH5gflWu/w98FkLnQ4MAYHzH/GqeH7gpnzt9tj7L+tI19F/wA8/wBa+iB4B8EqR/xILY/i3+NSDwH4Jbn+wLVfpn/Gp9gg5z5uNyisZguSxxjPpXq/7NeqL/bur2r/AC+bbRsOf7rH/wCKrrl8F+Cz4imsTodt5f8AZ8cyDB4bzXDH8tv5V2/wp8G+E9O8RtJbaNbrI8RXJyeMinKimiZSutye5YFa57VZPJlguj0guIpj9EdW/pX0F/wjOgsg3aXb9PQ/41y3xC8L6MNFP2fT4otxZXK5zgqcfrisVQIXqctcxf2b41aXGPK1NJCfQFwT+j17WfvH615NqUK3V39okXLXFrDOfqyD/wCJFerwv5kUcn99A35it47Gk9xI+Nw9Ca5bx7b77W1m25KuyfmM/wBK6of6xh9DWL4uj83RLjjJidHAH5f1NNq4k7anlutK3lFSQDXH6jaP8xPIxXoclg855XnvUWqaRZ29kXmZS2OFFXCahoRODnqePXkLHORWVPG3auw1O0LTsIxxms19Lk+8wruU0cTgzmjCxGe9MeJh/SuglstvH8qrzWoVSx5p8xPIYXl881btkwRmnSrh91WrVY2HXmpk9Cox1NPSpJInXaxCHriultrxWUK3tXO28m0hQCfTArRQEIXbFck4ps64Sa2Nq9mgiTcG59Kybu6g8olj1rMubwsSvSqby7/lC80krIpybYy+uhJkIuMVjysS/HArSntyarPbNnoarmSJ5Wyg+4560ikgVfW2YnlTmnfY884NL2iGqbNuWMOpQZUHlfrToX3LhlIDcMMdDT15UD8Qe+ahkJjlEn3UfhvY+tfk610PrrDmUENA/fpn1pikyRc5Lr1+tSzruQMw5B5qKaTy5opB9yU7HP8AdbsacdRdCGff8sqD7nOO+PSnXAW5gZUOWAytSthJMZwCeg6fSmWxEbNFnODlT7Vd9L9ir6EULrNbBmbnHf8AWnQZIYt1BxgVCw8m/KHIjl+Zfr3FOIWFtqnaCcDn1qml06gyWfBQE56jGPWqzEJLnsw/WrP3lIz0qrcA+W3+yd1OHYSGSg43E98U5gfK5JJ6g0wNvXdu+8OnbNAcGNhkHHofatbMTHXW2aIPxxUMbboQeqjikgkEts6ggkHI/wA/Wobd+HjY4OOnbj/61Wo2TXYlj23PbnJO5eaqS4kgfr/exUwZg20t97rj1quDsJ9M4raKJuWS+RE+Nwb5Sc1QOVSVRwyvxUtu2LZkYgtGfyqtPuN6zrjY6ZHua0hGzaJbJSd0RIz9K+tvgXYfYPhXocZGGliec/8AA3Yj9DXyLGdyEV9weGbH+zvD2maeBj7NZxREe4QA/qDXt5PD95JnDjpe4l5mn/Gg9yf0/wDr1J/9ao1/1w9l/rUo68+tfQHlHlWqYuvHIY/dOoOT/wAARv6rXhvwXuPPsfEOoE5N3rMz59RgH/2Y17G9zi/uL4niO1vbrPoQCR/OvE/gyrweBo5G48+6mk+vzY/pUw3ZVTZHoMk4qtLOueWqrLNxVaSX3rphuZMzfFFxH/wk/hlF3H/SZ2P4Qt/jW4JNx9a4zxBKW8ZeHl9PtLf+Q8f1roGmYd60khJmg06r3yaT7QM1lyXJJ7CmfaGxjNQ0UiKe6I+IdqB0fSZB+UoP9a9B+H1xt8SQbu6NXlF5ceX480lieXsp15/3lNd94Nnkj8UWGeNxIH5VMloSfQqNmNT7Vi+L083RZB2DKT+datuf9HT6Vn+IV3aRcj/Yz+RrAEcLHmSx0ibH+s05VP1Vitej6DL52i2Uh6mJc/hxXnNn82h6Y3/POe7hPsBLlR+Vd34Nk36BCp6xs6fkxP8AWlE2etjYPEg9xUFzGJBNG3IeI8fSp3+8p/CmvxPG3rkH/P4U2JHGXMLDPlDArB8RWcrWrStkZHWt6/1CGyndGbJRypz7GuZ8S+Ike3ZU2gY6VlCE7o0nUhZ3OIu02uy9TVGVsEDt3zUGo6pJJO23A54xWdc3km7LE/hXpKDPLc+xqzxxvHn5QcdM96xrxcbl5qM3UhP3jjtTPMkbOcmmlYadyjNGfr7VPaxOQNtTmNnPr9atW0ZUA7OamUtC4odalo1GVFW1ZWBDPx1xQsBPOKmSz6HHNYM2iUmtfMkJAJHtTvsWD8qmtmzs/m3fzq19nLHoB6Vi5M3jFHP/AGUnquRTnsuPu10KW64+7+NRtBk9KzuzZKJgixGPu89qY1qM8Liug+z8dKabdc/dBpalXijnFyU4+TPTNLL8yHPIYYP19aYRj5WG4GlGFBLHvz7V+ZWPorDY2KrhsHZ8rr6jsaRVGWhbJV+mf0NRSs0cvm5LAfKwA7etTSNujDDkr0x6VTQNdRAS0TK3+tQ4P4VDIN0Sy/xRnn6U+WQiRLgfdb5JP6GmOyxy/MMqeCKpJghupRmS23o2WQ70NQtK1xaiRVBHGR/Wp42K74mOQv3cdwaoWj+TctbtnY2SB6g1rBaegJFuObO085A5olGSdv3SOBjpVVGZJXjZe+MGps/IVJ5HIpuNmS0UkLJIYsD5TlaUFlmbZ0cZHNMu32yJJnrwTTZnyEcAEoa6ErgyeP5ZVOAoYYb61UuGaO43ds1JcP8AIcd+R/n8qhu3EkYkPcdBVQjqZsddMwClSAODnH+fSq8zHBwcK3b+tSk77Ybuo4/z+lVXbMa+qn8q1giR0Dt5pXtIv602U4hVxj5TiojKEKEjgNg1JdRoyyx9e/BrW1miGaXgux/tHxfpWmkbhcX0UZH+yWGf0Br7iXl2PvXyD+z/AGZvvi5o28ArCZLk+g2ISP1r6/i+72r6HKoWpyl3Z5uOlqkLH/rHP0H9f6029fy7GeX+5E7fkDT4ejH1Y1S8SSeVoF8/Q+Qw/E8V6jOA8iv4pR4U8QSxqTLHocip6734xXAeBfBviWx8HabayabLvCMzDI4y5PrXp14wHh7Wh2L2kH13SgEfka7zRI1XSrVWUZES/wAqmDsOq9UeH/8ACJ+JG6aXJ/30P8aG8FeJm/5hpH/A1/xr6ACJj7o/KnbV/uitlUaMtz5S1rwj4hT4geH7drAiRre7dRuXoFQHv/tCujPgnxIf+XIf99r/AI17Hq0cL/ErQt0all0+9IOPVoRXS+VH/cX8qbqyBKx86/8ACB+JCf8Aj0X/AL7FMl8A+JwcrYg/SQV9GeXH/cX8qUqmOFH5VLqsVz5V1HwP4kTx54bjexw8sd0o+cfwqpNei+FfAevQ+IbS9vI1SGF9xwwJxiu+8ShU8ZeFZdo/4+LiP/vqBj/7LXUnGO1JzYNlcLsQL6VV1JfMsp0/vRsP0q3Ieagn5Rh6ipQ0ec6Yd2jXS/8APDVyw9leBR/6Fmuz8CPmyuo/7s+fzA/wrjdIGF12Fv4XtpsfQsv9K6bwNNsu7yEgksiOMfiKlbm3RHXN93PuKSbgBvQilkzsNLJ80Rx6VQjx/wCItz9j8S3turbSWDgezKDXBahNJM3JP0Nd98Z7Yp4jtrtcgXFooORjJUkfyK1wbLuIzkmu+lFcqZ5laT53Ex5Y9rEgVWmhZjz29q3Gt1YnKmhbTc3QitGRFmHFaMScVp2mmqQMrzWlb2ODlulWxCg4TrWcrs1i7bmcdNRRwATSraBetaKxt3GT9ae0RJ+ZenqKXsmP2sUZZi2GpY+cd6tPEACdv1psQw3AqfZD9r2JYFbG0AirYTAApLeRUPzA4pryHJ29O1aLDpmcsTyjtvNJtQck5NQHe3emlXwaf1SPclY2VtiywVj1Ap2y37sc1S2sadtkx96h4aC6jWLm+hxzPuA6+9N8wbs8Z6E+opkh8uQr680xpOc4BK1+QKJ+hWJJ246ex+lRW0+0mPpt6Z7ilJz8uT7H1FVZ3ZWDJjcnP19quMb6DSvoXSVRzE3+rcfpULbmVom+8hx+P/16UyCeAbeeMrTFkJKy9/uP/Q0JEkZlO1ZRjKHDD/ZqHUuVE8eCYzng9R3p8p8uYgfdc9P50gACNC2CV9uoraOlmMiuJlaNJVYAkAZz19Kkjl3APjjuM9qz7cbZJLR/X5T7dqmtmKsYWwPatZQSViJLQfdr8rx461UibK+W/JPFXJ1LRK2cFThuKoXKmKUFcYODV09VYjoSxuWg2sBuTINRj5oSvGVPrTshZs4GHXp700FVcEdGGMf5/CrSIZXtX3AjuM8Z79KUhcuvXPTFQuTDdvgZz82PbvVi5HzhgRjH6Vs1r6kMqzfxA913D6ipUcOqPkZZdtNccjOCFb+dNtMLC0feN+uO1W9UZs9g/ZM08zeMdT1BwGFpp5jDY7yOP6Kfzr6ejGFA6V4b+yZp4h8Pa7qO3/X3kcKn2RNx/wDQxXuLHELHvg4r6XARtQXmeVi3epYdB/qV9xn8+ax/HDbfD8w/vvGv/jwP9K21GAB2HFc18QpNul28f/PS5H6KTXY9jmW5wGpkjw3P/wBPGtRx/gkO7+aV6RZqEt406bUA/SvOL4b9I0SEci41W4k/L5R/M16PGcAVENhVdyyDTqjVvY/lSs3sfyqkzFXOavW3fFHTF/uaRct+csQ/pXT5rk5fMb4qwt5cnlrob/NtOMmdeM+vFdSC2Put+VDY3cUmjJpDu/uN+VNJb+435UhWZzHjV9niDwi4/wCgqy/nby10xbjrXLeO45muvDU0cMreTrMRbahOFMci5+nNdCJCxwFb8jVDcXoSs1RPyaU7/wC63/fNMfd/db8qBpWODsl2a7r1v3fT3cD/AK5SZ/8AZ61/CL7PEKrwPMt3X8iDVOKFk+IRRo38u5guISdpxhkD/wDslJ4clZdZ0yXn5mKMf95KhbmsfhR6NjKmmx/6ofSnIcrTY+jL7mrA4P4v6ebrTtNuUUlopmiJHowyP/Qa86bS5EXcwwK9i8dozeFbuRfvwMko/A4P6E15NcahJJ95s4r0sJeVM8nGuMKuvUppZqv3iP61JGkaNzzUMkhY55zTkY45rpVNNnJKvyrQe6qrYUHNIEy3oO9O9MUjKfxrdYZdDkeOezHtsTlTk/So97dAaTbzSlfTFH1dh9dQ1sY9ajUck1IV55zSYzxioWHbexo8bFR3Eznmk7cUAEUhOBWzoHMsX3F7UhbmjnrTefaoeHLWOQu7n3oD00gmk2t64oWHXUbxz6HD7vNjIb74PFRM2RuHLKagW+t1bI8xsHgrExz+lPkvYXdWjhuWz1Agf/CvyRZXiV9k/Ufr1HuSqxYAr16jP8qbOCyZA68j2qMykH5bW7weeIG/wpv2iQAj7Jd+vMJGKP7MxK+yNY2j3EtXZHKYOM7l9j3FWJGWNw3WOTqPSqVzJNgPHZ3BIORhOc0r3k8kRX+z7oZGcELwfzoll2IbvyjeMovqWZUZo2Q48xTwfX0NMDfKswBynyuP9mq32i42J/oMilRtILqOO3ekimuzKxFnmNhhv3ydfzqo5biP5SHjKPcTUIysgmXGAfm+lPmiJZLhcfOOfqKjaa8MRiayQ8EAm4Tp+dQQ3WoRwGOS3tWHbN0ordZbibLQh46l3NNUDHbxhx+tUr6I+STjmM5+oqqNQu1x8tiuOmbxf8Kjn1Sd9259LXI5zeD/AApQyvEp7fiZ/XaXctBQ8S+o5BpHjB3bcdiPY1kW19djen2jTRg4KtOf8KHvrwDH2jTj9C5/kK3/ALMr3JeOpGheJ86Sd/6GnOAU5bqOP8/nWLLdag0ZH2mz69opCf5VALq/C4+1Qn6WshrRZZVtuZvG0zaZBhj8pyP1FQwsBdHGP3ij86zBLff8/qHPYWclVhNcySM6XT7ojj5bcn0Naf2dUSepH1yB9p/s7WX2P4VaY5Xa11NNcEfVioP5Itejyf6sL6kD9a534cWLab4E8P2D/fh06Hfxj5ioJ4+pNdG334x/tZ/If44r3qMOSmo9kcFWXNNsm9K4b4nzXCzaXHFIEjBmklBGSQFAGPTk13P+Fee/EyZRqkSN92KyZj/wJj/8TVT2M47nDa+PFc9j4M0nw54kbRJLmCWa7mS2jlLguuMBwcfeJrVh8H/EnHzfF7Vh/u6baj/2Sp1j/wCK20CzP/LrpFv+ZMmf/QBXoCUoLQJ1GpOx59/whvxCIO74weIP+A2lsP8A2SvMtfn+KFtqNzbQfFfWmSNyqlljBOD7KK+kSRsP0r5w8Qzb9Xu2HVpWP61rTimzCdSVjmF134qf8JE2mN8Utd2raLcs6y+rlcYx7V7D4b8J+M9U0S1vZPjB4yDSoGYJLHgH2+WvFY33eMr7LZKafCuPTMjGvpf4Xtnwhp4/6YrTnFJaBGpK5hnwF4v/AOiweNv+/wDH/wDE1j+LPCXjLS9Dub2D4u+NGkiTcoe5XHXvgV68K5z4iKG8KaiP+mDH9KzW5ftJHzJ4k134m6ZbQTL8VPEsiy3UUDA3JGA7bc8elTLefE9X/wCSq+If/Ahv8azfHEjNonHVLy2YfhKtaksp3EVq4E+0PR/A3h3xtrmjC7uPi94xSXcVIjuFxx9RW6/gLxhj/kr/AIzP1mj/APiah+BV35mj3MLH7k5/UCvTGxismiudnlOj6X4s8P8AxD0YX3xA13WtPlnWKW2vHUq+9WGTgDocGrlq19b6kjLdsgttVwy4GDH5rDH/AHyV/KtPx0fs+r6bddPLurds+3nKD+hNVtfj8nVNXVev2gy/+gkVPU0jK8WerR9PxNNX77fgajs5RLbpKOjqrfmKe3+t+oqkOxV1a3+16Ze2uM+dA6ge+Dj9a8KEftmvf0+WZT7147q1ottqt3bAACOZlA9snH6V6mWWfNFnh503DkkjDMJpyR7RjbWj5a4wDTRBnpivXUYo8GVZyVioE4oMfGcVdWDnrTzCuKvnMeUzTHTRHWjIijOFqsU7U1K5m1YqstIVq2Yc+1BhGKLoWpSZfam+WfSrZiJxSmAgdqHILMplaQr+FW/JyevNL9lLdOlJspJlIj2pfwFXvshUD5hR9hU/xVDaLUJHmn9nLjm4uv8Av6R/Kl/s+LvNdH/t5f8Axrlz4u0c/wDLHU2/7eoR/Kakbxdo+3/kH6gfrfqP/apr5DlZ99c6f+zbc9XnP1uJP/iqRtMs+6E/WVj/AFrndM8Raff36WqaXcICCzSNfbgigZLEAnsKxoPFFurymWxW5VmJQG827R2H3eaOVhc7ltM0/vbxn6k1H/Zumj/l2grjz4osz93w/Cf+3lm/klMPiaM/c8O235yn+SUcjC51psrCKRt0Nq6feU45H+yf8feqmk2lo32i4uo4A8kpCK4HyovAHPbgn8ax4NT83Q9S1KTS7e1+zIBEyq4Jc8D7wHcjp61xyWscdupkXe3cknJPemohc9WeDSl6rZj/AIAtQsdIjPMlmv4LXlRht8/6pMfSmNDbgH90n4LRyBc9Ta/0eM/8flov/A1FRS6tpbKVi1C2Zz91VkBJP515SywjPyLn/dq3oyqr3V4EGLW3eTOP4j8q/qaORC5jtdIvtMtrZ/O1OyWV5WdwJl7ngfkBVl9Y0YA/8Ta0x/10FeWqoVQMdqTcPQCq5EHMz0qTW9FwR/alt/31VZ9a0UZ/4mcH5H/CvPS30phkPtRyC5jvm1jRHmQx6gpmyVG0N8wP8OMeuOak8JS6bfataaOLotdX1+kIQRscM7hQM/lXE6Chn1eFWAKpukb6KCT/ACrt/wBmuxbVvjd4ZgYbkS8N1IMdo1Z/6UOKGmfoPCqqxRBhVwqgdgKlxm4X2Qn8yKjtuST6k/5/SpY+bh/YKP5//Wqhj2715h8RG8/X72MngQRQ/wDfX/12r1BuQfrXk/iVhc+J7tOvm6lFCv4Ff8DUT2Lhugth5nxTveM/Z4Iox9PJDfzc12yZrivDp8/4heI7gdFuWjH0AQD+VdpGaqOxi3dsdcybLZ2PGAa+Z9VuA17O3q5P619G65N5WlXL+kTH9DXyxc3Zd3Y9ya0p7mNR2RRtZA3i3VX4wLS2UfiZDX038L/+RT04/wDTun8q+U9Om3+JNYKqQPLtVJxjkLJ/jX1j8M49ng7S/e1jP/jop1GKJ01c949+bwzqSjk/Zn/9BNdDisLxiudDvh628n/oJrJFo+S/G7f8U7d9co8TflKtae752Bz1NZ3jxR/wjmqH0RSMezrWgm0xof7wzWrkFj1b4Dtt+3Rg9JFb8x/9avXm6V4p8A5s6vqUWc/LGf1Ne2N0rN7gcH8Www0dpY87lhkKkeoGR+tTeK1WTWbmRMFLiFZQfYoQP/QatfEaDzdH4/2hj6qf8Kozt52n6DcZz52lW+4+pUBT/M1mzai9Gd14Wl8/QLGTOSYFz+HFaT/6xD74/Suf+H0m/wAN2655jaSM/gx/+tW/McAN6EH9ao0Ww6Xgqa828dW6w+Jrk4/1gWQfiP8AHNekyDclcZ8Q7fdeWdyBy8JU/gc/1ruy+fLWt3PKzinzYe/ZnHGM446VG3BPFXzHxjB/KmGA56V7lz5ezM9g3VSc0xjL05/GtD7O4/hNKLWRgPlxQHvPoZwEmcMQaeuBg7auNZyf3T+VMNu4WndEtPsRABj0pwiGOBTvLZf/ANVWLRIhumuZAIk5255Y1Mpcquy6VNzkojbe28z5UjLH0AyatnS2UfvIyvGcEYqqPFltZgLaQLDjqVGSfrms/V/GdxL/AKuRmyP4jzXD9YqSlZLQ9VYSjGF5SuzaTT4SD+73c9qhkht4mKtFhu45rM074hXFrCIvLiwOny459fenReL5LmdpPOCO/XanWrjUqOVmtPUidOhGCaevoXGaFR8qYP0qMyk/dVQKa9wZjvdsk9TSCRPT8q6Ujic+zPlZoLgcNHcj6rKP5otNMbjq0g+rMP5yLUgSyx8otP8AgCQf+yxGpUhViPLQk9tsR/8AZbc180fZl2xT7H4bvL95DvumFrDmTt1cjNxg9hwQRmsFuh/eY/7b/wD3Sa7bxlZz2jWWhww3BFjABLsjmw0rfM5yluynqBkHt0rnzZ3in/j2vvwiuf8A5GFKwGIwjP3pEP1lQ/zlNRlLf+L7MfqYT/PNbTQXS8+Xege8dwP/AGVataFptzqms2mnoLnM8yoctOMDPJ/1gxxntQBY1uyXTfBuh6WqokuoSNeyhVUfIuNv3QBySO3b2rHv7Y4UL0Uc12fjUpf+Or8Q5NtpqrYQ9x+7Hz/+PlvyrGaEEHcDz7VIHNfYt3TpTJbFj0BroBDtJHp0oaMU7gcpcWbR5Yqcd60zZ/ZfBDzbf3mpXywxn1SMbm/Uj9Kv3MIZGDcjHpWj42svsCeHNDPD2OmC5mH/AE1nYufxChR+FFwOIOnsR90571G1i2OldD5fHTioZFH+RSuIwjYkD7tQtZMAeK25wByP5VQlMm44Ap3AseHLQx2Ot6gQMW1gVH+9IwUfpmvWv2KdIM3xUudQYZWw0uVgfRnZEH6Fq87t4Wt/hVqN02A1/q0NqnusaGRv1x+de9fsN6efsXirWCvLPBaqfoGc/wAxTGj6dtR8o+lSW/LSN6yH9MD+lNg4HtTrXiAN65b9aZTH9cfWvIrU/a/FFmcZ87VXlH/AWZv5LXrN1J5Ns8v/ADzjZvyGa8k8Hr5nibR3c/Kkc05/75wf0esqhcNx/wAPW87WNeueu++nwfYTOB+iiu3TiuC+D+6TRHum+9Ntkb6tlj+rV3i9quLORS1K2t28l1ps8EeN0kbKM9MkYrxZ/g/r7Elb6xAJ7l/8K92XH1qQ9PSrTaegSgpbnzL4T+F+r3njXxLp73lon2F7VZG+YhiY2YY49DX0d4esf7M0a0schjBCkZI6HAxXJeAvm+IPj6T01C1T8rVD/Wu7Aok7hypDjVDW7M32n3Fsp2mWJkBPbIxV4+lMbg1CBHzd8T/hbrGn+Btdv2vraSOC0aUqobJC/Mf5Vqad8JdbuNJs5hqVp88CNkhu6g+leq/FVPO+GfiiPHXSLr/0U1X/AAhJ53hPR5c/fsIG/wDIa02NnG/DDwDfeFtSubu8vIJxNGFAQHg5z3r0Q9KeaY1SyWYHjJd+kN7MDXO2BMngnw7J3ihnt2PvHJjH5g11XiVN2kzj/Zz+tcpoR3+CIk/59dZuIz9HDSf+1FqWa0HqdT8OHxYXUP8Acud2P95R/hXVTDMbAdcHFcX4Ck26hqMPYpFIPyxXbPVGyHHBiBHAIBrl/H526NbT9o59hPpkH/Culi5gX6Y/KuZ+JMDz+BdT8vIeILMP+AsCf0zW1CfLUiznxVPnoyicxalH5JBq7sVQG+XmuF0HVmVfLZiWA6k8VvRX7yoNhLEflXt8zZ81yKJvxLFmnvJboOw+prDDXLAF5wgPYdacsIBDtKXPbc1K1xqVjSluoN23zBk+gqJmgY7crntk1WmXKAjBPbFU0imaXeWCgU0iZMs3bxxfKE3N2xXP6mLiQlUBwetdEirg723E+1QXojiQjaeepPeqvcjZ3OFubGU9yahXTpj64rsdlu5Hy5/2RVW/ukhAWK3yx9aaihObOWOmvnmrtpps8Pzx4q2gu5Zt3ln8BW/bW9yLcO0cap3dhjFDcY7sSVSeiVzKhllTCOn4irsZiK55/OnSpZj5rjULdABkruArObxF4UiPltK7EdSp4qfrMOmpf1Cpu7I8Bkd26vN9Glk/rfVueANOt7nxCt9eBTaabG15Pu2gYTlRu+0vtJbABIxXNfabQdLyz/4DdW3/ALLAa7a2kh0X4Ym7adUuNduCkTecMm3i6kMlseC5wQV7da8A+sON1cpqGo3F9dR2rSzyNI7NFZkkk57yGqZhscfc08fWOxH+NaiSQscrcSE/7Ek3/stjUoS5b/VtesPZr3+loKAMXytNU8vpy/8AArH/AArv/g7a2Nncav4tkFvJb6JZPMDH9nYeYVO0fu1BBOMdec1zPk6oT+7OqFf9kaif5RrXomoWs2lfB/SdKmkmN34hv/OmWV5mYQRYYjEpLLkiMEe/Tmhgcfp1rLHpvnXDFp5SXlY9S7Hcx/M1HJGMdhW1qkflxRwj0yRWS8dZgUpI1zk4471EwjwRuT86ttDuzkcVWltyBxzSAm8P6f8A2v4j07SomUvd3UcOPYsAf0zUHj+9j1Lx1rWpRSD7O160MI/6ZR/u0/RM/jXU/CqFLHWdT8RyKDHomlXN6P8Arps2IPqWYCuGa3dUVJCGYKNx9T1J/PNMCEyQgj94Killhwf3gI+lPkiH92q8sPX5aQEbxrKp2t364qrParj7x+oFbcNmBbocc7cniq09sQhwT7UJ6iNLxpbrY/DfwXpxJDXP2vUpOxO5wif+OqK+mf2O9L+xfB6O6ZcNqGpTTZ9VXbGP1Rq+ePjjEtr4ms9FHA0fQrO1K+jsnmN/6GPyr67+Bemf2V8JPC9jt2sLBZnH+0+XP6tWg1udyTsgZz2Ut+lSxrst1T+6oX9KZP8A6gr64H61M/QfUUFGX4tm+z+G9SmzjZavj64xXlmjsbaS/uFPzWehTyD2JXj9VFeh/EuXy/B18OhkKRj8XH9M15rdN5fhzxbcbeY9NWFeeu8msp7oqHU1vhbD5XhuMYx0H5KK7EdK53wNGI9BiA6bj/PH9K6IdKpHGtxyint0oTtSt0rQ0ucL8Nju8Y+P5D/0G41H4WkNd52rg/haQ2v+O3HfxEw/K3hH9K7vNDExR0pjdacTgUxqSBIxfHEfn+DNchx/rNOuF/ONhVX4YzfaPhx4bmznfpduf/IYrW1tBLpF7F/ftpF/NTXN/BSTzPhJ4Vb/AKhcK/koH9KGEjsDTGp9NaoM2Z+sJv064X1jb+VcT4Yb/inPEUOeLfUre5x6BlVf/add7druhdfUEVwPhYfvPFlqf4rCG4x7oz/4UmaUH76Njwg5j8WmMniWyI/FW/wzXoH8I+grzPRJDH4v09/XdGf+BA/1r0pD+7X6UzoQtv8AdYejH/H+tVtStlvNOvLNxkTwOmPXIIqeA/PIPof8/pS7ttwppp2Y2rpo+fw9jZgER+Y3TFOPiDaSIYQh7cVoa1orxaveweWNsc7qo9snH6YqqmlR7T5jhT6Yr2lJtHzrgk7MzJddvSxyxYHtinJq1y7gMWUd6t3dhYQ/8t8kj8Kz5FgjO7O407y7k8sL7G5bXsz8K2T2GetTx3E2/M2QvtXNR6oYWHlHBHpUl/4ovpowrTKcdBtAxSc5LYapRe51a3TnBiSTH95hgVPdy28NsZby7gDY4Tdya86n1nUJTsaYkfXisq8ubhwxlnJNS6k77lRo00tjtpfFVjbsVWMMM8+wqre+OtPRSI9PMjfXFefvIx/iY1BKzkYHNX7VmX1ZHZRePWWfcbWNU/uqf61l6741vr1WQSsqE9AeK5eRWz0qvIp6YpOpcuGHUXoWLnUJ5VO6RueozVJpmz3NKUamlT/k1PMbeyL1jZ+ILy8gs4Y9TaSeVY03/wBsbcscDJJUAc9a6X4rvcx+Ik0azt9Te00uBLNJBBqDByg+ZtyTKr5Yn5jk+pNW/gvosNlrGo+LLrTlWPQbN7iLdpnlM1w3yxBWadgTkk4OM461wt7p8tzdzXE+ko8krlmd9GtgWJPJO6evKPZGvbzMP3lnfMfRrW//APZrwVWbTlYc2Lj/AHrGQ/8AoV5Uv9lxqPm0mD8dMsB/OaoXtbNT/wAekEZ/69dMX+clMCbQPDo1PXLPTYdPhL3Eyx5bTYjjJ5PNwx4Hsa9X+IPk3PxAGl2qqtloNlFp8Sr91XIDyY/Dy1/4DVD9nbRtPHiHUPFF0sH2PQ7R5nYRWJCuQccwksp2hzzjNR6U01xbT6teAi5vpJLuUHs0rFsfgCB+FJiMjUstcuRyOlZksfNbE6HcT3NVmjXIzjHvU2EZrRfLVaSI1sukePvVUlWPOBzSsM2tOtxY/CXU5W+V9c1WCyU+sMIM0n6gD8K4KaNizPzjJNel/ECMafoXhbQfuta6S99OvQ+bdPxkeoRP1rgpYuMbjj0osO5n2NvDNqEEV1M0UDyKskijJRSeSB3wK7L40/Dc+DZ9Jnsbxr3T9Tt98U23GHBwyfhwfxrlxayM2Uhlb0whNe42N1D4u/Z+ms9VWUahoNxG9uWQ7mOQuOfVCPxUmoldO41ZpniMlqViX5Tt6A+uKl8N6SNU8UaVpmzP2q9iiPH8JcZ/TNadzZ3C9IZQB6qa6L4Q2TL4+tNSuYnFvpsM97IxU4AjiY9aI7iOC+Jkx134meIbqPLi51l4Ysf3UOwD/wAdr7u0ezWwsbSwT7trbxwDHoqhf6V8QfCnT21vx94Yjm+eS61AXUwznJMgds/rX3ZCMyMff+n/ANetUERZesa+rj9Mn+lSt1WmMMzxj0BP8v8A69SH7w+lBRxnxYkxolnb95r5PyAJrz3XWSLwB4gmduJtQtLY/TzYs/o5rtviwk01zosMbhVSSSVwe4C4/nXmHxP0vUdW+FMWmaRcC2vdS18Ksh6KI1kYn/yEP0rGT94afuyPQfCl9ZroNpiVfmTd+ZrZXUbT/noK818P/C7xxbaLZWw8VRgxwIpPlnrtGa0T8L/HRAP/AAmQX6RGhSZw3l2O9XUbX/noKd/aFtt5kXFedN8KfiCybR4+ZDuzkRHp6USfCfx+xf8A4uE6gn5f3R+Xn61akXFyLPwhv7WS78ZyiQZfxLdd+uAi/wBK7431vx+8H5185fAvwR4y16DxJcQeJpbBYtZuYn35/eyA4Z+PevRB8JfHWEB8fNwxJ+9z7daHKzBuXQ9JN7b9pBTTeW3/AD1FcFH8LfGSwMjeNtzk8NhuP1qjL8I/HLTq4+IDhQMFcNz19/pS52LmmeiXt7a/Y5t0gwY2/lXGfAbULZvhL4fUyDMdu0f/AHzIy/0rB1b4UePItMlZPH0sjRo7FQGy/HTr7Vw3wI8B+N9e+HUd5Y+KpNNi+0zRJC275Skh3H8TuoctLjd7H0eb62/56CmNf2//AD0FeXL8K/iGrgt4+yNoGMN1x1qVPhf49TBbxsX9eG5qHN9iHfseiTX9sQR5grjfCTRSePb6zVsrdaXcxnH+zJHgfk7Vnn4a+OM/N4tBHfhq574deEPFHhP432VxrGv/ANo2F491bpHz8jNEzg8/7lClc0pN86Ous5ik2nXh4bzYC34nmvVIv9Wfqa8n1S0mbT7hYHCSROdv1WQ/0xXqtm/mQh+zKGH4/wD66tbHX9pj0/4+B7qf50s3DKfem9JUb3x+lOn+4aYzlPFNrDFqE1xNsEb4bkc5IFcLq17b+YyRxgr2PrXWfE6ZoZ7RuSskRHXjIP8A9cV5nd3Xznf1J9ea9GlUvBHkVqSU2V7+eVicRDH1rCv5584EbVqXExYADNVzt3bWIFa85kqRjxtcYyyqo96hl8zJOPxBrfNtuXIwRUHkBjt/pmo9qWqNjn2lkycbhTMSMwzkiuoTT2I+VVx9KcNPxldir+FQ6yNFh2c2luT1BFNMTY+7XVx6arEY6+9aEeiwLFukCs56CspVjaOHuedywtjoR9ag+z5zk4+grurzRVYFk4A7AVQ/slUHzYFCroHh5HKG1HcnioTDg8V1UunjPA4+lVmsFz1qlXJ9gzu7bw74Ws/hrL4VtPGnhOG5vb37Tfzx2UJjkRRiNPL6HHJz6muXT4a+FFGT8RvDgP8AsaDbH+hr6DW3jHSNB9FFO8n/AGQPoK57HXz+R8+r8PvCuf8Akpmlj2j8OW3/AMbNSjwD4YB/5KLG3/XPw/CP5W5r34q46E0hV/7zfnSsHMeYDTLHSfhHc+H9B1C41W417UxayXAslhcxhQ0ihQkeQI1bkjrJ1pLHw2FKG60vXLiMHJiSCFAw9MmXNdtqQ+1eOorfO6PRtPAb/rvcHcfxEaL/AN91rpGT06UAzjI7HT4R+68BXpx/eW3P85DVhFKAeV4InT2/0df5NXXeS1J5LUxHK+dfL9zwfL+NxCP61JaSatNeQwr4SEayOqljeRfKCcZxjmul8hvWlEy6ZBdatIRssLaW6P8AwBSR+tAHnur215q3irW9Sj8Px6jbtfNDbySXEKgxwARAYZC2NyOever0C6xCuLfwZpkPst8i/wAkra8L2ElroNjbScSpAvmZ67yMt+pNav2f3oA5LzvFOPl8NaYvpnUj/SOhZ/FQbLaBo5+uov8A/G66w2vvTTar35oA5b7R4nI/5F/QF+t/Kf8A2nTNRk1yTwf4hjvNP0q1ae0FnA1rcyMWaZwhBJQYG0nkZNdPJbBRms/xAgXSNOtuv2vVVJ/3Yo3k/mFH40mCZzPwk8C/YPiBaarPpmmI8KSO00V3PLJu2nB+YAE5PJNe924yC3PJPb3rkPh/bAXlzcf3Yto/E/8A1q7OEfL+FIqOw1Rm4b2QfqT/AIU5yAWJ6AUkf+slP+0B+g/qTSn+I+9BR5n8SrjzPFtnbqxxFZFiPdmI/pXK+JTjQPCUKggzXFzcEeh24/8AZjWx4/l3+OtQZesVrFGCfpn+ZNZfiNd2reD7Trt095T9WeMf41g/iFJ/u2d9aMywquTwAOtWlZsdTVWAfLVhelaHGSqzY6mgsemaQdKUckVUS4bHC/BLnw5rEg/5aeItSb/yYau8ycd64H4E5bwPNKf+Wur38n53D13oplbsXccUmaKKTTFKLEGdw+tcD8Cvl8GXVv8A88NZ1CP/AMmXP9a741wXwU+XSvEcP/PLxNqC4/7aA/1qSejO7OaTmnGmmkIZIa4HXXNt4+0efdgDUYC30b5f613r9K8++IzfZ72C85AhkgmJ9klDH9BSY09UWtfjKXmrQDgiWU/n8w/Su18JzvcaJYTEcPbLznnIA/wrmPFMe3xXqEXTzBHIR7Mmz/2U1s/DyXzPDVmO6F4z+DGiOx3S+I6CU4APoQf1qR8FTnpUU/KtjqRxT92Y8juMiqGecfG+Sa38O6fdRhlKXBiY8c5X/wCxrwy91G4aQt5jZ7819C/GG1+1/D7UMDJt5I5h+DgH9GNfOM8XPf8AKuuhNKJ5+Jp3mNe+uD/y0I/GmC4mbkOc/WoxE2cVPBAx6DvW3tUc/siSGa4BGZ2HPrXVeFGSaZYpZUkdj93jNc/HYs6luce4xU1vpM3mhoZGD5zkHFZzamrGlOLg7o9SWxtk/wCWAbjg4xisbU5ooZtiRDI/nVTw/wCZGfLvdUjRT1DSV0sWm2kirsuoyGGSCwya4eTlerPQ9pzLRDfDtv50hNxCkYA++V4ql4h1KwsC4dAxUkcY5rSvbG4eLy7WUANxgHA/OuM8S6fBbSNHI6O4+9tcHmlGmnK8mVKpJRtFGffeNJASkNpCFzxkE5rNk8T3FywD20SD/YFINL86QbIWKk9xXS6boMaQ/NaqxHqtdEvZRWiOaPtpPWRjw6hFMgDK+71C1aTySM+Ru9yTWk+nFCWWIKB7VGXmU48v9Kyc7bGsYX3PdwO1FYZ126HTw9qR/wCBRj/2amnXr89PDeofjNEP/Zq0sTc3KltIlluY0bAXOWJ6ADkmucOu6l28M3n43MQ/rVbX9a1IeCtZkGkz2V1cKmn2YadGMkk7bOMHjCljz6UMa3DwfI2oW93rjghtWu5Lxc9fKJ2xD/v2qV0aLgVytlfaxaWsVvb+GHWOJBGg+2xjCgYFTf2x4k/h8Mxj/e1BP6CgVzp+aQ1zDav4pz8vhq0/4FqQ/olN/tbxb28O6aPrqh/+N0AdSelZfi3nwu1n/Fqd9b2WPVN3mS/miEfjWSdU8YH/AJgOkD/uJv8A/Gqh8VXniB7rw3a29hpxvYLWfULqF7pxGhkbyoiGCZJ2iTsKBo6eEetTAVx41DxtjA0vQB/2+yn/ANp0NqHjvHFl4cX6zzH/ANlFAjrzTTXHNfeP8f6nwwP+/wCf61G198QOf+RWX/tlcH/2eiwrnZSYIxWV4hG7VtEtf+eNjPct9ZJFUfpGfzrnJLz4iMMLceFV/wC3a4P/ALUqbxefE8njS5XS7zR4hZ2VraTi5tpH/eiPzG27XGB+8Xg5NJoEeneCYtumzyd3faPwH/166VBxXOfD+O/j8J2X9qSW0t3IzPI1vGUjI3HGASSOAO9dIOEH0pGi0RHByhb1Yn9aO31NLbf8e6H/AGc00dFoGeF+O7ndrniO4BPEwjH0AxVrxBGP+FnabagfLa6Xbrx7ySk/oi1lXsi3d9dM/wAy3eq7fqGlAH861pz5/wAXtTOOII4IgfpAG/m5rn3ZFT+EdxEMKKmU8VBEflFTL61qcpKppV++v1FNWlc4XPpTTHFnCfAM7vhlYyf37m7f87mSu9rgf2flI+Euin+8J2/OeSu+oe45PUKKKKVybiN0rgfhEQt742gH/LPxPdHH+8qGu+JGK8/+F/yeLPiDD/d14P8A99W8bf1oGtjviaaabNKkUbO54UZOOtMt547iISRnK5xU3EK9cF8VLczaZKq5y9tKgx64/wDr13j1y3j2HzLFOO7L+Y/+tQxMZ4pukm8Q6bdg/wDH/piT/gGUj9HNafw6bbp91D/zyvX/ACOP/r1gTD7R4b8G3mf+YY0RI/2EVQPz/lWx4GfbqOrwDu6Sj8QaInfLdM7KWmw/6pPpiny8nNRwfdYejH/GqLKHiK1W+0DUrJhkTWsi4/4Cf8K+bZrONjhQR9RX1AcCUZ5Gea8N1DRTa6lcwkcRzOo464JFTKpyC9nzs5CKwjVdzLn07U5bVFOQuTnjHQV0E1kc4WL8cVEbOVT8sePwqfrKD6tIyvIupNoPC9qlGjzyJuN1t9hV4w3OduCRQ0F1t53D2FL6yP6q+qMs6MxJLXa4HUk1b0qCGN/lvZVx3VsCmT2cv3iGNVGjlX5Qhz9Kf1jm6i+rNdDu9MnZIwqzRyx98tyKh1K1t3DFVQbjkH1NclbrfgDy9y/SrcceqysP3kzEepNYuaT3No05djRaCS3cbSSP9k0+fULocZCrjoKtaXp+pMq+ZEz+m45rQ/4Ry+uHyYlUfSspYmHVm0cLPdHNfbbhhgHI9asK7soLYz7rXW2nguZsGTH5YrSTwaoXDDP4VzyxkOhtDDSW7N/aKbtHvVry19KDGPSvcPGKjBcVleIh9o1/w/pA+7axS6tcD/abMMOfwMp/Cuhht/OmSFRy7Ba5/SGXU/EWv60vMct59jtj/wBMbceWMexfzD+NA1saKqvpTsL6VMkeKkEa+lAioQvpTSo9Ku+WvpSGNfQUAUkj3yLGq8sQB+NZ1ywuvGWvXK8xwSxafF6bYYxu/wDH3f8AEGum0tYY71bibAht1aeQ+ioCx/lXKeEYpJNBt7y4yJ7wvdze7zMZG/VqXUfQvjH92l4/u1ZSMU/y19KYigxH90VG3+7WiYhTGjX0oAqabB9o1S1twufMlVf1rLSYXeq6vfgbvtOpTsp9VVvLT/x1FrqdD2W+oG8chUtYpJ2b0CqTmuY8IWjNpemLIuJZ0RnHoz/Mf1Y0gPV9Kh8nTrSHGNkI4/D/AOvVy5OLd8ddpApqffwOgwKW5/1YX+8yj9aRoOb5Yzj04qC8kEFtLMxAEcbOSewAz/SppfufiKw/Hc32fwdrUvpYyj81I/rSYPY8Z0iBJL7R4knjm33yu5Rsjjcw/VRW19p8Kab421i/1Lx14etZ55yWtprxEkhwqrtYFuuFrjfAkf2DUtAgjj4SN3IHqAT/AOz14DfaXd+Mviv4s8iya9mbUJtqhc/8tSB9OBWFNXbKqqPKux9mReMPh+F+b4ieGB/3EIv/AIqrKeMPh0B83xI8LD/uIRf/ABVeH/D74EaZFbifxHYW1xKeRCikKv1PU/pXqukfDnwjZQCNPDumBR0H2Zf8K1fkcl4djc/4TT4aj73xM8LD/t/i/wDiqZP42+GTROo+J/hYEqQD9ui44/3qrr4J8Kj/AJl7TP8AwGT/AAqLVPBvhePTLuQaBpgKQSMD9mTghT7UBePYo/D/AFr4Y+F/B2naB/wtjwtdfY0ZTN9siTfl2bON5x971rZm+IHwvjOD8S/DTfS9jP8A7NXF/BHwvoVz8J/DlxdaRYzTS2Yd3eBSzEknk4qPx58EPCPiINPa2Fvp15jiSCIAE/7S9D+lN7jbjfY7dfiF8LWH/JTPDY/7fE/+KpT8QPhb/wBFM8Nf+Bif/FV8q+LPhPd+GDM2o6fA0CYEc0UWUk59ex9jXLR6LpZfBsIceu0UtCXOmuh9on4gfC7/AKKZ4a/8DE/+KrA8Na58MNI1/wARaovxW8MzDWruO58s3Ma+TshWPGd/zZ257da+cPDPw9j8QXsdrY6fCSQDJIYvljHqa9Z+EHgvR9H8feL9Dn0+1mit4LCSPzYVON0bBiOOMlSaSkmtAjOD2R6beeMvhvcjanxP8LINpB/0yI8H/gdR2Hiz4d2qGNPid4VdC2Tm8jz/AOh1geKPCfhm8uDHJomnERZGxrZcEY5PSsmz8C+D0nR28O6aF3g4FsoA9+lYuavsNyh2/r7z0A+Nvhyfu/Efwwf+4hF/8VWVrvib4f6hbCFPiJ4YUhg2ft8R/wDZqtReEvDMsKuug6bhhkf6On+FZHizwR4Xl0W4DaFpwGASRbqOhHtWvQLw7F2KKwTwN4eGnatZ6raQXUkSXdq4aN1PmcAgkcEAH3FT+EWhTxHOI7iN2ltFJVTz8pAz9Otcz8PG0yX4WXtto7wtaadrzonkj5FGY3YD2zI1aPhxI4fGenTKoDPBLASPQbiB+dC3OrRxTPTesSn/AGR/n9Kitz88g+hqRP8AUj8aghP+kn3X+RqiiSX7wP8An/PSsq/8Mm9uZLqOMESnd071qy9M10fhvy5LAhsko5H4Vz4mHPHQ2oz5JHnJ8Guz4K/pTm8Dtx8lereTbryVGaZJLEoyFH5V5/1eXc6liV0R5UvgORm/1Y/Kp1+H7Y5UflXost4w4SL8cU1pp9uSvFT9Wfcf1nyPOpPh/Gq/MgJ+lVv+EAtQ251QD3xXdaldTkFUBz6CucvLmcdcg+5qvq7XUf1ky28J6bEnWMVYs9C06LDBAffFQvLNuy0igfXNOWeQdGJqJYdlLEm1BZacoHyAfhVmL7CvAiH41zv2iepEe6f7qk1k6I/bXOm8y0Ubtq4pRe2vZR+Vc232n+JW/GlHn/8APM/nS9kS6hPuX1FBK+o/OqOT/dP5UmW/un8q+mPFJ9U1L+xdC1XW1wz2No8kS/3pSNsY/FiKoeFrBdJ8P2WnlgzQQqjserNj5mPuTk/jVbxarzWeh6MqMRqGofa7jA/5Y2w3AH6yGP8AI1o7ZM/cb8qQ3sWgyk/eH50u5P76/nVM+Z/zzb/vk0hWUn/VP/3yaYi75kfZ1/OkMsefvj86olJ/+eMn/fJpPLuD/wAu8v8A3waAsL4nmMfgnWTC/wC9u1j06IjruncISPopJ/Clh8qOFI48KqgAD0HYVU8TbgnhvTGUqZbqfUZVIwdsSbFz/wAClFKWOOgpIbLyyRj+MUGaP+8KoKxJ5xQ5bHFMReM8f98Uxpov74rPLNjtTGkf2oAu6vKF8GeIpUbDSWYs1I65ncR8fgxNWfDCLJrFpEBwrZx6ADNZmslh4TtYWAze6xEv1WJGlP8A6BW34EhZtXMjfwQk/icD+tIZ3MX3j9f5D/69E/8ArIl/28n8Af64og6A/U/rQ/N0g/uoT+ZH+FI0HSfw/WuT+LM3keANVb++ix/99OBXVv8A6xfoa4D45z+X4H8kHme8iTH/AH03/soqJvRilscP4BtoZPFFqJBnyrUt9BhQao/AfQ9MtdJuNTt7VFuNQkFxPKRlnZyW5P8AwLpV/wALyi2/t+96Gz0qSQN/wFz/AOyVofCCHyvC0K+iov5ItYw3IxGyR20SiplFMSpV61qcooFUPEzeV4a1ST+7ZTH/AMcNXjIqg5YVgePb2GPwNr0okU7NOnPX/pmaYIzfghGF+EPhQeulQN+aA/1rs8VyfweUJ8KfCqDtpFr/AOilrrKHuN7lXVNPtNSspbS9gjnhkUqyOMgivB9f+C2pR+Ko10WZTpVw5LNKebcdSD/e9v19a+gTRUNXIaT3MTwp4a03w7pcdlZxD5QN7kfM59TXHaOn/F9PGFv2n0WwfrjoZhXpLn8q8ktr4N+0NrkcEuHn8OW7R8ZyUlbI/I0aJFRSSsdJeSSOds24SLgEkdfeqrltn3R8ven3EjOF3ZOBjmqOsX9lpmn3GoX1ylrZwrvkkkbAArl3ZNzotJvJPtCLJIghhiJyDhVHcmuC+LfipdV8Ga7baTOGhjtZVaSNuWKjJHHQfzrwT4ofF/VPEk0+laA81jo5OCVO2a4A6liOin+6PxrU+Gt80vhzU7LUNQiULp7jyE+YsJQQhJ7sO/fpXQk4rUpwasz0j9ky6F58L/Ftkf8AlhfJKB6Boxn/ANAruIZzbeJtJkPA+3Mh+jAH+teYfsVyNJF410sn/WWkMqj3+df8K9A8QSFIbW+HHl3UE34c/wD1q0fxHal+7PZYj+7K98/0/wDrVBnF0nvkfp/9apLc5LD6VDP8syN2DD+dMtFiX7lanhm4dVmRRnIDdKypvuGjSriSF28okNgjj61M/hY+qOrklnYfdP5VCWmbowH41lNdX2CdrYqtJc37/KqsPwrickbKLNdpip+aUn6Cqs99IH2qHK5596pQrfSNtaRgfQVbGmybg1w8gHc7qTaKSKd/qe0ERQ7fcmsSWSW4Ys671z0Arq20a0uVLAM3uDWbcWzWrPDbwkD+8wzWdrGl7mE9vGWy0ZWpYlh7qoFNv7e8yXXe6+y1lnz8/MJPyp6kPc2/Mt8j5F/DvVu2uFQYAVR7KM1gQpMQGEUhHrirsMd2cYhYj61lJXLi7GpM0UwHUEdyagEK/wDPQmqzrcxDMkezPqage6KtjJqOVlXMPz/EP/Q4av8AhBa//GaFk8RMwVfGWt7mOABFa9f+/NTY4q1pAigvft14QlrZxPdTMeyIu4mvf0PJWpl6pq2vXnizU7C18SalbWekRwWRaBYd09xs3yuxaM8/OgwMDg8U3zde/wChx1//AL6gH/tKs7wes7eHor+7Urd6lJJqFwD1DzMXx+AIH4VqMDRYbbuRtJrnfxd4hP0miH8o6YW1jv4t8SfhdIP5JU1IaLIVyBm1Tv4s8UH6ahj/ANlpgfUt2B4p8VknoP7Tbr+VWUhklbbHGzn2Favh7Q7i41e0WYKiearMCecA5P8AKloF9SvqIkl8aXUck01x/ZenW1gJJnLuzkGWRiT1J3Jk/wCzU2wnoCfpR4TVNTgvdadS39p3890hPdC5WP8A8hqldTbxKiYVQPoKXNYiVSzOW8pufkb8qPLkxjYw/Cut2imlaXOR7XyOTNvJ/wA82/KmfZ5P+ebflXYEUxxwafOCq+RyevQt5vhyxCn93bXV44/2nZI0P/fPmV1Pg2Dy1uZSMcKo/U1k6hiXx3eAcrZafa2w9id8hH/jw/Oun0ZMWDf7TY/pSvqaLWZqw/d/Afypq83ch9EUfzp6dCfc1HDy8rer4/ID+uaZuOY/vfoteX/Hyb/iX6JaD/lreFiPoB/jXpzn53+gFeP/AB4nz4j8O2oPCpJKR+I/wNZ1H7omYdvJ5PgXxjd5C4smjU/7y/8A2VdP8OI/L8PRL/tH+g/pXH3GY/hR4ickZuL2K357gyRp/Wu88DR7PD9tx1yf1rKG6MsS/eR0KVR8Qata6Lpct9duFjQcDONx7Cr615h8cr50t7W0VsKwZyPU9B/WrnLlVzlnKyued+MPH+qaxeuq6gsUGTtijkwo/LrXI+LL3W4fB2p3KXUqxPasGZZjyrYH9aveTzu71leOLg23gjWYmG7zoVQE/wAP7xTXJGbc0YUneauz3T9nvxLNeeD9K0u7jCtBYwrC4P31CLxj1Fesdq+bvgl4g+zWfh6xFouWggjMmRk5Uc9M9/WvpCLmIGuqlNyvddTqdujuFITSmo3NaEkN1II4XdhkBTx614MsrJ+0S5Q7fM0HIxxjEvb869w1OXy7OVsA4XoelfP/AIr1Sy8P/GiLWNSmENpF4eleVu5xIMAepJwAPesp6uxUdbnf+Jte0vw/pUmpaxdJb26YXJ+87dlUd2r5S+KvxA1bxtqBR3FppUL5t7MN/wCPP6t+g7Vn/EvxxqnjbxA9/dO8NrGStpahvlhT+rHua5Ri+47ic+9aU6XLq9zSELasBwev5GtPw5qkumatFOkpijZgsoHQpnkVlipVkX5f3SEgEHOeSe9bNXVi2rn0h+xdPGvxG1S2U5W50mTj3SWMj9GNem+J4P8AiRXCd441/wDHHxXkf7J8623xY0Uj5VubS5hOO58okfrHXt3iiH5dTgxzm4Qfgd39Kwe5rT1gz0LQ5vtGn203/PSBHJ+oBp1/wCR1HNZXgCb7R4V0uTPJtwp/DIrXveRn15qlsVHYlk+YH3FJoTqutW+/7rSjI9j/APrpkTZto26/KKqxyeVeJJ3Uhh+Boauhs9TS0hUY8vP1FC28ajCwp+IqaKXeAeSCM5p/fniublRXMyo9ohbd5UeT7YpptUOd+D7ZqaSRRklyfQDiqzzQsfmBX1+aofKmaR5mNmtf3XlwuEHbkVgahpdzG5k3An1B6VqXeo2EKnG98dguc1kS67vVl8q5Ve22MdPxrCpKHRm0Iy6ozzZl0Pm3Tkf3RVWSCCEMJpJD/dFXmugwLpFP9WwtYWqXF00m6MMR3BI/oK5+fU6FTYNNCCVUO341GHkZv3cch+mapy6lqMIY21kJvUYC4+pJrMvPGuuWgMcfh+0b/aMhP8jVq7+ElxtudCst0w2C159XJqu1tcMxLPAh9DXITfETxNsZY/D9mjZ4YRk4/OsO88R+Nr2czrGsQPG1YlAH6U/Z1O6Epw7P7jvvtevf9AHw9/3+npus6lc2vhl4b7QNGmn1a6TTYbZJJfLlRgWlLk84CKx464xWkZUHY1k6432vx1ptgOYtH05rmQek1w21fxCI3/fVe2zyE+pPFPr21Y49B8NYOFUZn/AdaBea+r7hofhncO588/1rTt7iNHD7TkA4+uOKjWRcY5pGfMzNa710/e0Twt+Kzn/2ahJfEDcx6H4TOP8ApnP/APFVottZ/oKu2iosIJIGeetDByZlJd+LgNq6T4VVfaKf/wCLqS41TxBY+HNd1LUrTRoBb6fJ5Bso5FczMNqDLMR1IrYM0Kjrn6Vj+M5PO0bSdNXrqOrRlx6xQAzH/wAeRPzpDhK71LegWS6fpFlYrjEEKR/98qB/SthBWfbGQ4Cr+Jq6EmI++v5VHU53qyTHNN71GVn/AL6flUiZxycnvSEFLGnmTRp/eYD9aSptOZVvo5G+7HmRvoBmmtxxV2jmNOb7Vruv33OJtUlRT7RBYR/6Kz+Ndjpy7bSAepyf51w3gfL+HbWduWuQ1wT6mRi+f1rvYhtjRf7qH+WP61S3OinrJstJ9xfpUVqSYd395mb9TUjfKv0FRWf/AB6xepQE/U81RuKejH1avDvjPN53xJtYc/8AHvpw/Akv/iK9uX7g9ya+f/iVP9o+K2rY5EMMUQ9vlX+uaxqvQXVBrbFfhVaqQAbvW4lIP+y7P/7Sr0bwomzQrNf+mYNeb+KTt8DeELdhzNftcH6iKT/45XqGhrs0y2XpiJR+lRHcwxGszRUcV478cW3atbLu6Q5/8eNexA/LXiPxynCeIY1PaFf5k1Nd+4clVe6cATgelcz8RpF/4RC/BPVVA+u9a2Jbtc9a5f4g3Afwvdr67f8A0IVzUbuaMacbTR2nwmbbfeHY845tx+i19YWpzCPpXyT8L5P+Kg0FcYPmQDHp0r6wsGzAv0rqpXuzWm9WTtUMnSpWqCY4Ukc8VqamVr8nl2THKkE4II6ivjv9prWob/xyLC22sLG1FvK/q5beR7Y4H519UeLNTij05r/cBHDE0kwJ6bQTyK+Fdav5dQlGpTfNPdSzyyE9cs2aVPWdy6S1uYlFKfmYknk0pb5QuBgHrjmuk3JpbcxrGTJGS/IAOcfWrSyfZ0iP2SAmMH7x3bif4iM4PtVSKJpE/d7nYclQhNDxun3sg4yAeuPWpauB7T+zpdC3+IHg+45A+3rCeezKyn/0OvpbxRD/AMT2/iP8Vxj8Hjz/AOzV8j/CDUFtdX0CY8eRqtsSc/8ATdc/pX2J40XZ4muD/eEEg/Mr/QVz/wCZpS2YfCqbd4RtFPWKV0Pt8xP9a6q86D6Vxfwzby9O1G2/543z4HsQMfyrtLsfL+daIa2I7Vv9FUehI/Wq04/ej8R/I/1qWzb926/7X9Kbcjv9P6//AFqZR6Vol2ZNHtJPKkk/cqCQPQY/pU76hGrgPG0Y/wBoD/GsjwXqVtH4eijuJVV43ZcEds1pS6zp+4qrR5HclR/M1x1Jxi/jLhBtfCTyajZKobzUOf7ozUDahDhirpjPQxmszUdYuBEGs5LLBP8AHMi/yNc5eeINcTJS50sDPQy5rlnitd/6+86aeGbW34nWyXdrIS0n2dsdzG3Wqc1wnIhhib022/8AjXFXXjbxBG4j8zSkPrksKRfGuteWWbVtFBzjBVh+lZSqX/r/AIJsqLX/AA5098+rMB5FmyZHJ8hayLzT/FNzEVjlliDfRTWWnjzVIWYSX2kzY6bWcZqO5+IWqqw/d6ewI42FjUWuaK66IgvPBfiSRT5upS89g7Gsq5+Heuygr/aTqvoe/wCtaR8daqVOWsgDzgbs/wAqRPFOrXClkbTx3w5ck/pT5pLqO1+hzx+E+oP/AK3XfL5+6OakX4OlhmTxHJn2jP8AjWwPFOqI5EgtPqsTmtG28U6g0IP2azPuVdT+VN15rqT7FP7Jh6Jq11qOsWtk/h3VbdJZAGll8rag7k4cnFYOjeILi61DW9bi0HVLtNS1GRoZohFtaGPEUeNzg42pnp/Ea6bxBfyaN4P1rVrfi5jtjBaf9d5SI4//AB5hRoOnRaXo1lpsK/u7WBIV99qgZr6A8TRRMtdevv8AoVda/wDIH/xyl/t6+A/5FXWv/IH/AMcrplVfJdiOSQo/nTPl+7tH5UEXRzn9v3//AEKutf8AkD/45T4/EWog/wDIq61j6wf/AByt445NXoYY1QfKCT3NJsTaOWfxNfKOfCeufh5B/wDalN8Va1cW/ivRYY9B1S++w6ObiWK3Ee6GW4cYD7nAyFiYcE/ersYYEkmSPYvzMB0rB011vfFHiTVMBlfUDaxH/YgVYv8A0IPU3ErKL0KkfjK+Xn/hCPEZ+gt//jtSjxxfgf8AIjeJP/Jb/wCO10UMIYZIFP8As6egqOZGd12OZbx1fY/5EXxKfoLf/wCO1EfHt+P+ZC8Tk/7tv/8AHa6z7MtNa1Wi6Hp2OQk+IGoD/mn/AIoP4W3/AMdqxB4wvbzwx4num8Ma1pclnpMrwtdiICSRgVRF2O3OSOuK6N7VcdKzvE8Sp4Tkt1632pWlv9QJBIf/AEGmmuw4Wvsc14V8VX3m6dpQ8DeI7eItHbiWX7PsjXhdzYlJwBycA166v+sP4D9f/rVzOkW6fboTtHBzXTR/f/4F/If/AF6aaZrS2bFvWItJcddhA+pHFScKvoAKgvT+7Vf7zqP1FPnbEL/Q0zUan3VHtXzX4rn+0ePfE90G4+1MoPptz/8AE19KD7wr5VmmFzeazdFuJ72Vs+xJ/wDiqwq9BrdHUeN1CReCbHn5LaeT/wAdjX+teq2K7LdF9FAryzxr8/jrw3Zgn9xpnI/3pVH/ALIa9Vg+4KUNzmrv94yyD8tfPnx6uQfFbpuHyxoP0r6AY4jJ9q+Y/jbK7eN73dnaCqj/AL5FKqrqxy1n7pyCvuJHNYnj2Nl8K3Mh6b4x/wCPVoRSlTuFZPj24eTwvOp6ebH/ADNKnH3kY0fjR3HwvyfF+jr1/wBIj6V9Z2ClYF+lfKfwft5G8b6ThSVEwOce1fWMIxGBWkFubU+or1BJ0PbipnqrcSqreWWIYqSo9fpVs0PJ/iyzW/grxEEcErYXHzL7xtXxhJn7Db47Fx/KvtD4rbp/BfiNmJZjp9zzjriNq+LgzG0jVeodu3qBU4fqa0XoyuKSlGM85oPOcA10mpdtJpwknkyRxAryu7aWwR09+/4U+5aWSbzZZSxZPldF4PqPzzmrPhPU49L1DzpoIJomBRlkXLAEEZU9jz1qvqt7HO8TWsAtkSJYyiDAyOeT3J65qOuwGl4aumt7UyJndBKJB9QQR/KvvDxywk1OO6TkTWW5fwfP9a+CPD6vcQ3SD+5n+n9a+6ZJvt3hLwnf9ftGkpk+5ijP881nLculu0R+BG8vWdct+xlWQfjmu5l+aBW9gf0/+tXAeE22eLbte01nG/4jA/qa70HdZqfQf40IqJXtDiSRfYGnzDKn6f1qGDIuD7qasMDjH1/lTKOm8AW0N5a3cMgBaN1ZfoR/9atq80G2wT5QbP8As1zfw/ultdTuA5wrw/qDXV3WtRrwrAGuDFRwy+Pc3oSr/Y2OZ1PSXRf3FjK594+KwLrQtWlyFtDGD/0yFdZfeIZUztbP0NY83iKVmP8ApAjP+0xryH7O/u3PVhKrbVI58+ENYcfLExPtGKePBusFNj/ZkDdT5IyPqcVoT6yzAltUUH0Ack/pVI6jbu377U5QD1xCf60e0Y9TPm8E31ucx31vvHOAgqpL4f1w523UWPZhWpdXGkkcapcNz08qovO8Pg/67UJj7FEH601Vn/SDlRlnQ9QYbbi/gjx/01X/AAp66I0XXXgPYYP9KuvfaDGeLGdueS9xn+QpV1nw6vyHT0GP4sM5pOdR9B2SKh0ezY5l1+5z/sECkOh6J/Frd6T7yCmahqmhSDEcLJ/uRYrMM+jk/wCuux7eWv8AjVRU3vdfImUorqix4wb7Rd+F9BHSe5k1W5H/AEzgG2MH6yOp/wCA1sLKBxmsBJVv/iDr9+vMGnrDpFsf+ua75T/33Jj/AIBWsDX1KPnZFzz/AJQueASfxpDKDVTNG6ixNkW4judV9TWiZVUcsBWHuIOQcH1p6TZPzHmk1cmUbm7Y30Nq89/LzFZQSXL59EUmuY8DLLb+FrHz8+fLF58xPUySEu5/76Y1J4pkZPAOqxocSajLBpkf/bWQB/yQsfwqdJUjQIvAAwAKXLoDT5bGgJ2/vH86UTv/AH2/Os03B7L+dRmaQ/xY+lLkIUGa5mf++350hmk/vt+dZUcsm7G4n8akDSf3j+dJxBxaLxmb++351X8SOWTwzaZJMl1c3re6xx+WP/HpVNV3eQH7x/OjxAzf8JNp9vn/AI8tGTPs0shJ/SNaFGw4x0Z0Hh7c18STkKhNdDCeR+J/X/61YHhcY8+T2AFbkH3R7Kv+NCNaS90Lo5lt19ZP5KT/AEp1w2Y8epA/WopOb6If3Uc/qAP606Y8oPVv/r0GpHfz/Z7G5uDx5UTv+Sk18q6QPMsIg3JnuAp/F1FfS3ji4+zeDdan6bbKX9Vx/WvnXw1Gpk0iErkyzJge+Wb/ANlrCq9UOPxHS6u32n4wQR5yILC1jx6EvKx/QivVIG4ryi1zP8aNUbAxEYIxj/ZgU/zJr1SHtTh1OOq7zZaDcYrmtb8DeHdZupLq+05ZZpDlmLsM/ka6MVItaWTMmk9zi4/hb4NX/mDp/wB/H/xrz/8AaB8A+GtN8Bxy2OnLDLJqdpDkOx4aQAjr6E17uK8x/aRwfBelxf8APTX7Bf8AyLVRSuioxSa0Oo0DwT4d0qeK5s9PSKaI5VgzHB6etdRnAqNOpp2aQgbpWXr0LyWnmRnDxndnvitJ2VRljgZxVDULtYlaMsiNtyN/3WHcVMrW1Ezi9Xt4dTs7m3vEEkM8bRzJyN6sMHOPY9a8O+J3gbwlous+E4bDSUggvNUEN0gkch0IHByf5V7wxOHC8BuSK8n+Op23XhGbn5NdgH4VzwbUhQbvY1X+E/gHqvh+IfSaT/4qov8AhU3gPJ/4kMf/AH+k/wDiq76P5kFGF71PPLuJuXc4WP4TeAgf+QDGcjB/fSf/ABVTL8H/AANcOfL0CLd3/fSf/FV2q1LHLsIAZowRhmXriqU3fcOZ9zi9M+GHgmymmSLRYssNpIkfn8zXoWkRqPhx4VWMALa5t8eijzEA/wDHVrPiOZewO3AGP1rS8Pc/DzacZtdUnH0Hntj9GFaxd0dGFb5mRaXGkfiO1kAwXt2jJ+mTXaQNusyPQn+Y/wAa4xP3erWLekrIfxrrrFsxSL7/ANDWnU6Y9SJGxdJ9cfmKuE9D3yKz5G2yq3ow/nV7qpFNFGV4obUIPDepS6TdvZ3scJaGZACVIOeh4IPSvK4fFnjCYoz+J7ny/lc/uIuVIhc/w/3Hk/ECvY71BNaXMXZ42/UV4Dbht62/fDQfl58X9Ia4MXH3kyJ1JRtZnQLrvjB0dW8SzmZEYHFvDguFlH93+/C34HFSpq/iOWQ58QTlfMCjMEXCmRR/d/uyx/8AfJ9azLW4UX3nHlGbzT7jdFL/AOgySfnT4A4iktyTvEZj/wCBBHj/APQoB+lchn7efcuDVvEC2yXDa3ORsDsvkRf881cj7v8Asyj8R6UybVPECM0H9tSM+WQN9ni+8PNUHG31RD/wKmqyybs4CGT8lMmT+SXP/jtU7qRo1juCCXVVkI9wiOR/31Aw/E0ai9tPuaH9pa1Jc7V1h1RnGM28R+UsuP4PSWP/AL5NRJqmueX5j6s+FTcw+zQ9lRiPu+izD8vSq0gKukSt/CYgfcb4wf0iP4ipI5Ea7LNxG7b+eysQx/8AHZ3/AO+KE5dx+1l3J2v9eEbf8TYs4yuPssOCwDr/AHf76D8DTjfauXAXVDtdsKTbxcAtgH7v92SI/garQM6xOCuZFXdt9WUBsf8AfULj/gRpWXdD5aN91tit/wB9Rg/rE35U7vuL2s+5ML/VCyl9Qwvyuf8AR4vu4RiPu+nm/wDfNRtrGoWh8u6unlf1WCEYI+Uj7n95WP40ZEzxOqEiQ/cUZOCQ2P8AvmZx/wABNdHY+GLiSHzbwW4lfDFJM5U4Genq24/jTXM+oueT6lnwLb3Fv4Ws2vOL273Xl1/11lYyMPwLY/CtzdUY4+X0oJ4r3ix+7mnAp/ExFQ7qTOaAJHbnjpTd1MJ4pMMxCryScCgA8TNubwppn96W51OUeyJ5afrLUu6q+st5nj/UFU5j0vT7bT09mIMsn/oUY/Cn7qSGy5bW1zcpLJBEZBEu58dhVctS2t5NZTLcQSNG68gipZNT0/V7IX0MRt7neVkjQfu3x/EP7p9qV2nYWhNpMIuJXzkAKOlWmtJsnbE5GeuKj0iKI2ckkgB+bj1FOvhDDGFGd7fdwTx71MmYTepm30N//aVvbRwOAXXccdQTVfxBfKPG3iCQE7LaS3ticfwpEpx+ch/Krmi6csviPT0Pzt56tu3E4wc+vtXHidr06vqrZdrrWZ2hIH3U844+vygflWXM7XBP3bnrPh/jTHkXPzkkcY7cVsx8b/Tdj8uKxvDfOiWe5gxfDZBznLZ/lWtG3yZ9ST+taJ6HXBWihqnN+/8AsxKPzJNLKSZYx9T/AJ/OmWp3XNy3oyp+Sg/+zVKR+/Hsv9aCjkfjBcfZ/htrLdC8Qj/76cCvGPB0Xm67oqf3CH/JD/8AFV6l8f5/L+HM8fea5iQfmW/9lrzbwGu7xvZRdoYXb9FWuep8Q4fEXPCB+0/FfxFMBwt9KB9FVVr1WIcCvKPhL/pPivXrvrvvbo5P/XYj+lesIRV09jgnrJk46VIpFQqwNO3VoQTZFeU/tIXEaaN4ZtmzmXxHZnj0ViTXqOa8n/aHXzH8ER4zu8S2w/Q01voVHc9ItdYtZXVf3iFumRxmtINWNoEIhsUd1Bkf5iccgdhWi8xUhU2+YRkBulSm7akkWpyxvbyw+bsdQGrmbq5kk4kYPhshiKsauXjuH3BfXC54rNMxDh+M5zzXPOV2S2LM7+aXZcNnJBHGa8q+Po/4l+gzDpHrVu36mvUri4abG48AcDHSvLvj/wAeFbKTump25/8AHqUPiHDc9KgP7tfpTiaZbDMCc9hUpGBUoloaDToxlwGwB0ye1NHFDnigBIvlueDng81reFhv8JeJIjwIdSLj6NFC38y1Y0RP2hPStnwgpe08YWmOsEMq+5McgP8A6AtbQ2Z0YZ++V7ptskEx/huFJ/ED/CuysOHf3x/OuJvyXsGkH/TNx/KuzsmyiyjuMj8s1odMd2QXXAPqKvqQQCOh6VRvvld19CRVm2bdBGf9kD8uKZoSj74z0wP8P6V4DranT9dvlwc293K35GKb+aNXvrcYP1H+fzrxL4j2xXxrfwjgTtEw/wCBiSI/rKn5Vy4vZMxqq8SgPkmSAc4/cg/Tzof6Q/nVyG6Vb77Qfuk+cfpmKX+TS/nWQ1x/o8d4vXaJx9dsM4/WNv1q66KtzFCv3ciH8N0sP8nhrgMC3ApHm2mctsMX47ZIv5xKfxFR3bq481sBS+8/7pdXP/jtxJ/3zRHN5d39oHp536RTf+yyfmaS4hXbJac4B8kf+RIf/jX5imJEHmSC0RwP3kYBx/tBAcf992+Pzqd9rSIik7G/dA+2WjB/75liqtbzBommcfL/AK4/TKSn9Hmp5RzaiIH96v7sY/v7Wj/9DhSpGWoZwt357dGxKePXbIf5z1d0jSry+kktbdT8gKNK33UZQUyfo0UZxVmHS7WG2Ora3cLYaeg3YdtpZSWKg/VZCuOvFZOs+LL7VUOnaGkmk6V0a4Hy3EwPUj/nmMDOfvHI6ciqUerKjDqzd1PXdE8JSf2fp0J1bWznEanCw88b35CffAwMscjiuWurvxZqk7XTa1dIzH7lqxiiQHlQqg5+6VJJJOSearabYxWlukUKbGXn/gR4JPr8zr/3zV9YryRQbLIQcEZ/L/x3bTc+xfM1pE9O3UE+9XBaw46N+dOgs4WV2bdgHA5r3hmexpN1Xhaws3O4D608Wdv/ALX/AH1QFzOLZFXfD0H2rW7SHGQZAT9Bz/SpTp8GORKB654pt1Pb6H4f1vWoZCZbLTpXUFgcOVIX9cUmwTVzntDuPt39pawTn+0tSuLhT6xh9kf/AI4in8aveYuGbOAOtReGtOht9DsbHzMC3t448qRyQoBq7NBboBtbHPQnrQ3ZEuVjJ1HUYreLaJtjspZfk3ZxVbw1KNjIx5YbzjpzW1f2dlNaMDbrIpx98E5/Gnaba6fFIJGjijYg/wCrXtUOWpm5a3LyTeTZQxqoJYZPPr7Ul7Mlw6MzR7lXGxTuNZ8pjjk2rI3ynj0H4VdRrY2qzMySS/wjG3r9KybuZN3ZPoBaz1C4v5MJDa2ktwSH6bU7/TNebeHbq6sNB0KFju+1kuTycEjPHpyTXeasBH4D8TTCRhJc2n2IEDoZ2EYI/wC+h+VcTNGk3ibSNKt2EKQQoyxtklssR1/KpadjT7MUe16av2ewtI8YCRD9FzVxOI1HfAqqx+YqOgjI/MgD+tWN2K2O0bp7fLK396Z/0OB+gFTb8yyH0A/rVTTj/oUeepBP5nNPRuZT6t/QUAeb/tBs8nhzTLVFZvNvwSB6BSP/AGauP+HKBvGUjMMNHA2SfRn/APsTWx+0NrlxYar4X0+3VCbmWQtuHQfKK43wbrjRPreq/KHgsQfbIDOP0IrlqfEaU11Nf4KfaoI7ye8s7mF5CXPmRMpJZ2Y9R716Q98cjEUh/wCAGvk6y+PPj64V3H9lgKQMGFv/AIqrsfx+8fxf8sdHb6wyf/F1soSSOSVKn/MfVUF2x+9FL/3walk1COM4aOfPtEx/pXywv7Sfju3wHt9CGfWCY/ykpH/al8eqxC6doLD18qYf+1KvlkL2MP5j6iGsRE48m6H/AGwb/CvOPjbJNf33gl7W1vJUg8QwyTbbdztUKfmPHA968kH7U/j4ddK0E/8AbOb/AOOVYi/ak8esU26X4fy5Ix5c/H/kShKaY1SinufQ+k6jskffa3aqwHJhbjA+lPn1COK9WRLW7kAbLERsQfpxXzpH+1d48VhnRdAI/wByf/45U0n7WXjgMQmh+H2HrsnH/tSp9nK1ifYR/mPdL++adUCWV2u2PbzEx7/SqY89v+XS5/78t/hXiv8Aw1j47xn+wfD/AP3zP/8AHK0NI/aj+JGoTrBZeFdDuJGOAqpOSf8AyJWboS3bF7CP8x635Ny3/Lrc/wDfpv8ACuA+O+m6hdeB2Ftp17NKl3A4WO3djgPycAVv2nxh+M0kSu3hPwvGWGdrNPkfXD1Q8U/Hb4seHtHk1W+8M+FhAjKrbDcE8nA/5aVEOXmWoo04J/EdlbW9z5MeLW4+6P8Alk3+FTNbXJ/5dbj/AL9N/hXM2fxc+MdxbQzJ4b8JBZUDjLXHAIz/AH6kf4r/ABlX/mXfCJ57G4/+LotHuHs4fzHQ/Zrr/n1uP+/Tf4UjW1zj/j1uP+/Tf4Vzp+K3xm3ceHvCWP8At4/+OUN8UPjKeug+ER+Fx/8AHKHy9xezh/MbqW9yJVP2acDP/PNv8K3PA0Eo8S6zHJDKkdxp0fzMhCkh2GM+uGrgG+JnxiZtp0bwmP8AgNx/8crrPhp4x8a6r4wbR/FNpo0dvJYSTwPYpKrb0eMEHe7DGH/Srp26MulGEZaMRFaTRl4JJtl6eqmus0iTOm2xPXYv8sVy0c8kMUsMYXMbTxjPqpJFa2hXjy6LazPgMTggezYq+h0/aNO+/wBafU4P6VLYt/o6+xI/Worz7+f9kUti37sj0b+gqhluT7n4/wBP/rCvIvjLGYfEUV0vBeyZh9UKuP8A0Wa9bLfIfw/nXnHxktfNl0iTHDu0DH2cFB/6MrnxK9wiorxOBRFMf2f+ESeUPp5ssI/8dlj/ACp/2hn0+K4T7+zzB/veVHKP/HoTXKeJtX1bT9Pt5dNsorqS4YBldipUvFFJkfRkP5Vn6H4s8QT67Y6XqGj2ttBcTKGZZWJVSz5x9BIw+gFcSpya5jBQbVz0yRYxeRKP9WXEY+nmNH/6DPH+VJcuxBlH3zF5o/3vLST/ANCgP5mqJaSTS436S+V+TmHP/ocH6Vq3Tadp9quq6xepZ2QJKAnLSAs7qFA5OVlYYHPSoIV2yDS7Ca7v5bW2iLxhmQn+EJl15P8A1zljOParl5rWi+GXa1gA1nXAMtEh/dwtgE7m6L8ykjq2SeBXLap4s1LVIzYaRE+jaSCFJU4uZwBgZYfcHy44+bpzVXT7WG0hWOGNVCkHgdT1H+FJyUTRJI0bqW+1m9W+1q6NxJgiONRiGEHrsXtgYGTyeeasR42ncOB976EZP6AfnVZCFVlzwP5fxVMj/Oc85GT7/wAR/kB+NZSk3uD3LYYlwpOGbv7njP8A303/AI7QrXjZNpuC9wD68j/x0rWRq+rafpNl52o3iW/UDJyxPIyB1Jyzf981w2pfFJ/tTf2bp+IOxkkIJ59B7YH4VpCEp/ChqDfQ+qg0g/iP505Wl7McelV7S6RlAkbDep71eXGO1fQ3BO5FmX+8aUNMDw5BqXigYIBHegZQ1S4uhbFRLJk9wM1j6/uPgJbOY721nV4LdgR1ijPmv+iMPxrU1iV1Plj7vHA6k1R8RqZNV8M6Wo4tNPm1CQejSsqJ+nmflUfaJjuznxNeWN5NHAxCI3yjPSrP9r6rLGBIyA5+YgDJH+FOuZF8ydfK+d5W59hxx+INEEe+VRJnAxn1xWT3sYvcsyX14Ps/PG75uFBPHH+TS6ldXscELrMsTsD/AAc49eOKuQRw/b4/LRnEa5wBknNV9cCzTAJGwAA5zwKHsLoc8dS1kybfOXHqygCnHV9Wi2+XOFLofuxj+tTvGA3br19KfJC8Ubw/Z1lkc8SY6D0rMmw/Xr+8/wCFSbriUrLf65BCpPHyxjzD0/3aoeE5LvUPHumzzLbu5dPmCkYVQTgDPHIq58TVlbw/4M0iKGNZZZLq+aIHA+QBBg9M4k/Srnw0htJPFvmQrKBDblgHAyG6HP51TWqNmvfij1hCd7ZOclR/M1JcyCO3lk/uoW/IVXgOW/4GT+AAH9aXUD/oUq/3gE/76IH9a1OyxNDmK3ij7qir+QqOGQkcc7mPU+9SnmoYV2wqfagDwT9ou4MnxN8PQHpa2Ek/5lj/AOyVwVncG18E+KbjPH2YJ+Ii2n+ldT8dJxcfGC4Xr9m0cL+YJ/8AalcVrTfZvhR4jk/56zuo+h2j+ZNck9WaU9m/U8Z0JN0Mp/2h/Kp7qaCJyjSAMvUU7w78tozFdwMh7+wqbWrGGRPNht2NxIAcBie+OnrXZJq9mcEmuazMnUTHJCksbBucH1FUD0qSWGSJisiMpBwQR3qOrRaVgpVOCKlb7OYl2iQSd8kbf89aYcbBgjqaYxq0KrM21QSfQVc0jTbzVLpbOxtZrid+FWMZ/E+1e8/C74Nw2jxal4h2zzcMIByi/X1P6VnOrGG5MpqJ558PfhjrHiN0mlja3syQTIw6j29a+i/BngnSPDVosVnbqZcfPKwyzfjXSW9vDbxCKCNURRgADFTj7tck5ue5zSk5Efkx7cbRXnnx+tlb4X6q23lPLb/x8V6P3rh/jrHu+Fmud8Qqf/H1pQ+JCh8SNzwoFm8OabJtHzWkR/8AHRWmYU/u1k/D8mTwdpDHvZRf+git5hgUPcVisYl/u0GJcdBU5XIOKaRxQTYptEu7pWj4dIh8eaLIOPNFxDx3zCz/APtMVTkHSp7N/K8S+H5umL9U/wC+0dP/AGatIGtJ++iaT5df1G2/uXZP/fe7/CrHh/8AeaWsbyMojlbAX8D/AFqDVV8vxtqvUbjDJj8P/r1LoAwl5H/dnP6//qqnsd7+M6W7xhfof8/rTbJsFx9KSY7reNv88gf4VHbN+8I9qsuxeZuCB/dP+P8ASuI+Loc+F1uupt5lfIHp83/stdnG2SPrXPePLb7X4O1GHGT5eR+eD+hNZVleDJaurHz/AONlWPTZmB2i3nVg2cYCTyL/AOgzJXGf2hFL4g0+6SRfkcJjzVJ547Gu9vpBLA0sihldBIVPIOYopf5xNW98RdE0pPCNzeWljDHJCFmRkQA8EH+Vc1KPNFmVJ6WHRTIqSM4+SOcuf90TLIf/AByd/wAq5LW7XdrNvPdSSzutuIlEjlhGUJRlUH7v3D09a27acTW7J/z2hXHP9+J4/wCcYrCvrr7ROJQeRKW/CRVf/wBCzXG2+UxWjZbtzwcdxnPv/wDrAP41cR9xyO4yPr1/nmsea8tbODzrudIYlJBZ2xx/+oj8q4/XfiKsYMOjwbmwR58w4564X/Gpp0Z1H7qNVG56Ne6jZafAbm9uI4IdvVzjOOoHrziuD8RfExv9TocO0jI+0yjnrnhfy6+ledanqd5qNybi+uZJ5D3Zs4+g7VS8zk9q9GlglHWWpSSRoX+oXF7cNcXlxJPK3VnYk1BHLuXKrke5pLK1urxilrbySnuQOB9TTY7RzuBYAqxBHvXZypIq59jW3iKBePttq47fvlrW0/xDbtKka38K7mAx5q4rzz/hA/CRP/IEtR9Mj+tSx+CfDEfEekwgemWP8zTTOVWPZWvtPeE7L+IN7SqafFNZ+QgF4mcdmBrxh/BXhp1KnS4QD/dyD+Y5qOXwP4b2g/YMBegWVh/WnzD5j1uWITSBUnLSPiNeRxnjP5VWlmhvPHfiG43gJaiGwjxzhYo9xx/wOVvyrhPhp4I0GLxvp17DDLF9iY3BJuHKjaCQSCcHnHWuLTw9Y+JLy61+7e983U7qe7IW5ZRtdyUGAf7u2pUktS42jG57Qlkski+ZI7BVJUbOrHJ/mazNSE2nN5iTKcDJ3CuCtfh7oUtrMILjUzOg5K3rAMe4H04rGu/B+mlShvtbB7Zviaycl3M7LuekQ67Isbs7BWY7c46irD6tHGHQQwydlcnljXkUfgq1aVVTV9YjycZ+1mrut+B41uFjh8Ta3I0aDeftbNg+gz6URkn1BpJbnff2hMySGSMblyRwcD0/lVOLWLrzMIyIw6dfpx781wuleGbjT7z7QPEniFlIwyLeMmR9RUlt4WuL7xDaQx+Itc3T3cabZLgsGBYDB/Om4rTUhWbWp6h8TbiOH4g6LYFkCafocakMcKDIzEnPb7i1tfB4QzSaheRlSVAi4bJ5OefyrzT4zebqnxK8QtBql9Zx27w2q/Z3GGCQqcYI/vOR+Fd1+ztp32Dwpfz/AG67uzPdYD3JBYbVHAx2yaatc6FZ1D1q1Pyp/ulvzai8bKxJ/emQfrn+lMtjgY9EUfpn+tJO2bu1X/bZvwCn+pFaHQaLfLEzegJqKT5Y0X0H9KSV/wBy3uMfnTJ2+cChgfL3xVuBN8WfE02f9UkUA/AKP6VxfjW6KfCC4jDf667P4gzZ/kK3vHE5uPGfiq77NqO38FJP/stcT4+kMXwu0yAn5nnU/X7/AP8AWrj+3H1NI/A/Q4/RsLpcZxyztn9Kdr09zAYPJ4xGh3DqD1pNPZV0y3UnGVLfr/8AWpmpajbG9CrukVNvKnHRRXY/i2POestjFnuJ53Z5pGdiSTk1DTj8wZs1reGvDWr+IbtbbTLV5Dn5pCMIg9zWjaS1NbpIoCGSeWKKOI72UAAc5rrdE8A38nirRNH1NXtf7SDScj5gijOcdq9u+F/wr03w/wCXf36i8vwAQ7r8qHH8I/qeabryB/2gtBXHCaXKwHpywrnde/wmfO3sdX4M8E6H4as1isbVA2PmkYZZj7murjVRjAFNiUbBUi+grnZi0I2KO1DA0o4FJEiVx3xqXd8L9eH/AE6n9CDXY1yvxcQv8NtfX/pykP5DNVHdDh8RL8K5PM+H+hv62UX/AKCK6hhxXI/Bs7/hroDd/sUf8q7DFN7j6jQtRsOtTU1sc0gsU5Kiu38uXTLj/njf2z5/7aqP61ZkwRWdr7bNGkl/54skv/fDhv6VpB6ihpJG/wCLFEPjG6P/AD0tEf8A75bFN0c7dQv4/Uq1P8c/8jVayD/ltaOh/DLVW0lv+JxL/twK38qvoelL4kdKTusl9sf1qCI/vR+P8qkhObNh6f4j/GoAdsin/aFCKL6HAz6c1W1eHztNvrf+/DIv44NToeKV8NJhuhxn8Rz/AFpyV0I+aXTISFunEX5Syw/ymT8q7obdW8AIGwTcaeAfrs5/WuG8Qq1pqN/AOGguLhR9QqSD9YzXS+FdY02Dw99jur62heGWaPZJIFO3exXj6EVyYSWrRhFWZxWjXjDTdPlbORAQ3PeN0b+W/wDOsa+lmiuWtYJFjdnWIOy7tu13QHH02/nVm2dRavHGQyR38sSsDwVfeBg/itYmvTMk5mU8/wCsH1Ko/wDNTXMo+80KStJnPa3pl1cSma91OaeQZ4ZeARngDPHT9a5m9hNvNs37h64ru9ZXbdSgHIMhZT6hsEfzFcnq8IK7h+H+fyrvoVHsylqad34Xih0U38V47nYHClBg5rn7aGMkFssDXa6ZfW8/hVIZJFD+UUIPt0/pXFxsEbafUjpW0ZN3LlHY6Xw/Ows5IFwqg5wOOv8A+que1ANBeyoAcbs1f0x77e32WAfNxuk6CrzeHrm5YzXF4nmN1wOKlSUXqylHmjY+n9nPHFJ83tS7vXikJFO5xC54qvcM+DzxVkVSueGbk4zUyHYvWN22l+CvF+uKcSQ6cbeA/wDTSX5V/Uiua0SBYbaCDeES3hVD9AK1/GLfZ/hhptgDhtZ1tWYesUI3n9Y1/OsVHKjOR78UpuyRpNWSRrS3CqifY2aLylLgnqxJ6VkzSb5C4UDcOfrTZ5ZJJAxkJbGPpUW49uRWN7mVxwLbgVFbHhqzbULmeJVBbaG5+v8A9esaMmSQKWwPWui8BzLb6rJu53RHp9RSW4rmq/hi4IAbbwO1XfB3hhx4s0yR1XbHOJD/AMBBI/UCr9/eNc2xhXfETj5l61o+FrxLWK6mcsRY2Msxduvyjqa1j2FCPvpniuvSfbbjXNZzlbvV7gqfUGRsfoBXsHwlt/I+H9jxtM7SSH6lyoP5AV41eN5XgbRrdhiWUvcyj3IH+Jr3vwbb/ZPDGjWuMFLaIH64yacNZM1or35M6SM5aQ/7R/w/pUe7dqUf+zC5P4lf8DSQH92D6kn9aZbndqMzf3YkX8yTW51F2ZvlUerimTP+847UydsNH/vf0NVL2fyrK5m/uRu/5KTSYHybqUv2htYuj/y3v5mH5H/4quV+LH7vwd4fhxguA/8A44D/AFrp7q2kXw5cPyGZpZP1x/SsP4/wmztPD1njGIXP5BRXLBXqI0v+7Z59a7vs0KyOuAoAUnsSf8aTV7WFNfmt7GNpEWVkULzk9OKueDvCeq+JLtY7SFhFn5pSPlFfQHgT4b6XoMaXEkYuLzvI45H09K6p1FE4JSUWeeeCfg3e3i293rT+TA4DCFfvkf7X93+f0r3bwx4e0zRLFLaxtY4kUcBRWhDCIxtVcDoKniU4Brlm3LcxbcnqTDpXlWryf8ZFaUD/ANAhwP8Avpq9XC8V5Pq3zftE6aP7ukOf/Hmoh1LierxZKCpUXvUdv90VYXipZG4w05V+U0uBkmnDpQJIYVrmPimu74ea+v8A1D5v/QDXT55rA+IaeZ4H1xfWwnH/AJDamt0OO5mfBFt3wx0L/r1Ufzrta4L4Dvu+FuiH/piR+TsK7sniqluymBqORhRI1eJ/HL4m634d1j/hHdFjjtZHtxK14fmcBs8KDwDx1OacYuQJX0PQPHPjbw/4Sti+qXg+0MMx2sXzSv8Ah2HucCvn7x58Vde8TRyW0TnTdPzxbwt8zgH+NurfQYFef3V5c3k8lzdzyzzyNueSRizMfUk9aWNR5DNnrkVvGHKbRgon3X4kuheNoeoL0nhbH/AlU/yNZ+jXP/E/tI26SWh/MZ/wFU9NuDc+BPCF3u3f6PAM+pMIH8xUVm/l+IdHb/aliP8A31U9zqlsmeg2hzBIv1/lUEhwM+nNSWTfOy9uKhk6UuhReRuaV25U+39TUEbnYp9QKWRuF/EfyNU9iTwb4jQeT471WI/dkuIpOfSTch/9GCuLvI5pbYTfaJ1eSMEASEYJh4A+jIfzNegfHCS2tPF5kkureF57BXUSSqpJVgR1Pqhrz+71TSo+P7SsiqyEgC4ToJiR3/uufyrypxfM7LqYtNSZVlR7cNIk0rJl5ArSEjgpIvB9sj6Vm66nzD0BC/grlf5OKtPqmmNaJG2oWeQFU/v1/ush7+m01kanqdlJbY+2Qb8HpIp5KD3/ALy1cISvsRZiXG57e3lZsl4Ez7Fcrj8AB+VZl9b74n49/wCv+P5Vft7q3uoFjinjkKPINqnkK3zA/mSPwpzRgqeOq5/Ef5P51rdxZezIPDnh2S9sVlkvTHb7j8oOPr/nNXdY0zSbXTXt7HM90GVlCDcSQenFQ2FliLbukMRO7az8H8Bj+tdB4W0ePUtdtNKedoEuJAhkEe4IT0O0EZ/MUpVG5bnT7SMY6Iw4Yb6ZdoWCyj7Bj5kg/wCArwPxq2ui27DdNc6hK397zhHn6KAcfnXUyeGNStL6a1aARCCRk3ykRhtpIyAeTyM8Zq9b+H7dY9s96pYEj93EzAevPHfNQ6lToZ8zuehtMn94fnTDIrHhhn61yKfHDX/4tM0R/rbEf1qZfjfq5+/oOgPxz+6Yf1rv5o9zH2PmdSJlBwWGPrVW+lQNkOvI55rFf41Xi2wlk8L6AVz/AHHwB60nhX4zS+IPFOn6GvgnQ83tykAkBbIBOC2MemTU8yfUFQu7XN74j5XX/DOidF07SDcSD0kmbH54R/zqpLbsAPLtzsxgNJ8ozUevXT6p8SvEV7Ed6w3CWcX+7EgB/wDHi1JfXdw8QjkKnvnvRUauRVd2QSosRx5iu+eQvT86ck3mSs8wyuBuCgDI9Kp7jUxiZbdZVbIPXg8GstjG9ye9ksGVRbQPGw6szZ/CtbwAEbxLCjdHRx+lc3k5PGK3PBEpj8U2HTlyPzBqV8Qk0erNZQmQLsHA9KzfGQXTfh14nuY8I8tibZW95T5Y/VxXQJhssOa5f4uybfA0NmpAN7qlvF9Qp3n/ANArfbUunueW+KbcC60vT4xyLaIEe7GvoC3RYTFEPuxJgfQDFeMNAt98SLaH7wju4o8DpiPGR/46a9lByz/7mPzP/wBaij1NsOtGy4jbY1HsKbYNuuLtz/z0VPyQH/2Y0ZqPTG/dSN/emk/RiB+gFbnQWLlv3iD0B/pWT4ll8nw1qUnTFtJ+oI/rWhO2ZT7LWB4/l8nwTqTZ6xBfzIFRJ6C6HhWo26yaNFHgfMUB+jOM/wA6n+Jnhey8QeMtKgvgzQ2diZDGDgMXcjn/AL5ouwWOnQr0e4hU/TOf54rd1ZvM8dXXOfLsrdPpzI3/ALMK5721QqrtSNPwzo9nYWixW0EcSqMAKMACuhhhUAZrDsp2QVo/aWcY6CpR5rRfeSPpxkUiNlRgVTjNWofu02BOTxXlVwof9o63/wBnRW/9CNepnpXlkbb/ANo2T/Y0XH5tTj1NYo9Wi4QGrA5AzUUX+rWpRSZLFIPNGOKAaKQrCY5rF8bx7vCerIP4rOYfmhrYZsVn+Il8zQ71D0MDgj/gJqluOK1OQ/Z9YN8KdGPosg/8iNXfNXnP7OD7/hVpw/uyTL/5EavRzVSXvMp7kUg4NfM37TFvj4i2Lgj95pyg/g0n+NfTb9K+df2mxGPGugOFBLW7Kf8Avv8A+vVU3qOn8R4tCm6KQ7h8oB/XFWIF/wBGzx9/H6VHZ48u5H/TL/2ZantsGyfjBWVf1BrpbNmfW3gO4+0fBfwtcd4UhB/4CWWp7pvK1DT5Onl6iVP4gGsf4OyfaPgJZn/nhM6n/gNwT/KtPXWwskneO7ik/MYrLqzdv3Uek2rYnP5/kajuOHYehNFu26YHswNLdn963uc/nzUoodE37paWRvl+hH9aigP7v6EinN9xvoD+tMD50/bCsx9v8O6jt+9DNbsf91lYf+hmvAG29sV9SftZaXNeeBtNuoIWlkttQAwoycOhH8wK8B1/wbdaXqSW/wBrikhkt4p0lYYJDoG+6M9CSPwq4tW1FJN7I5c1Pp1pJf6hbWMLIslxKsSF2woZjgZPYc1vWnh+1yDNJLMfbCA/zP8AKtvT7GOwmSe3tYYfLZWDlRng5+8307U3URHIynoPhzWLLU7yzms2WW3mMTux2puUkHDHAPNdVY+HCxT7TexpyVxEpc/mcD9a6rxgqL4xvbghgLpUnQbc8MqtkHOMZJqjayqJG2R5wQ2Wbv8Ah+FcVXWVwaQ7SdH0yCEbLZpmU8Gd88/QYragM1tLbyWy+SisDiNAoyDxnHt61XsnmM0ixrgdRsT8evWnXER8oebKg2tjLPkjP8u9RawLY6DxksP/AAkMtyuEWZUlxjk7gG4x1zk1jt9kVisi3D44HlqNoA7dfXP51s600c+g6NfFiSIjCzIufutjHPf5h+VYbNb5+aKduw2sMDHHp6g1crcwI8p2Nu4YflUU4dg21QWA45r02X4J/E5AceFbgnH8MiH+tecaxa32kane6XqVu9tfWkhinif7yMOxrOFaFR2i7sp6GTNeSiP7MzFWH3/m4xXe/s4WtvN8Skvpl/c6XbTXkj5GMBNv/s2fwry+7LSTb8HJ616t8II3034XeOdd2lJbiKLTLdv9qQgHH/fa11wirgmdL4WuJJtJ+2uMT38sl1K3cmRi+P8Ax6tCQk8AZ9arafEILSKBBhY0CgewFadlpuqagjSWWn3VyinDGGBnAPoSBWM5Lds49W9Cg23PTkU5pSsfl7sr6VoSeH9d5zo+oqPe1cf0rOvbO4s5PLuYZYXxkLIhU4+hrNSjLZktNdBowSK0PDsyQ+IrGQnGJ05J96zUOMetWtJUS38cfGC3P4c1S3JR7naSxtEGB681yXxRlWTVPCOnk/Ibqa7cZ/hRQuf/ACLXMTGRVwssnHQbjUnxFk2+KdOtAxxp+hLn/ediT+iLWvPdMum/dbF+HzJeeM/PyCf3s348/wCNeqRn5m/3lH9a8l+C6tLr1/cN0jtgvTuzD/A16xAePq5P5DFOhHlR1UfgRa3AcnoKi0vjT4c9SuT+JzTLqQR2ssh6KjMfwFPtQYrWGM9UjVT+AAroNR5+aR/wFct8VpfL8Fzpn/WSRr+uf6V04b759W/+tXGfF9/+JDaw/wDPS6H6A/41nPYmWx5hydb0mHqPtSn/AL5wf6GtRj5vjDWpOoV4Yx+EKf1JrOs23+LNMi9Hkk/JGH/swrS0hPO13Wpv72oSL/3yAv8ASudk1/4fzNa3U4/DNXoB8oPvSwW/8sVegt8Y6UJWPPukRxqeeOlTxZGKseSCRgYqRIMKKBkR+7XlWnfP+0VqPqmkoP1FetvFhTXkugru/aK1v/Z0yMf+g1UOppBHrUY/drUgDdgcU6OL90O1Z+tataaVZvcXVzFBEg+Z5GAUfnU3QtS47iNTuIH41zfivxjo/h2ya61K9it052hmyzn0VRyTXmnjn4matcRyQeFbVXByPttxhV/4Ah5P1P5V4/qOheKtavGvdQuBdXEnV5ZwT9PYe1JTp/akkaKlLqdj48+N2tapvs/DytplqcgznBmce3ZPw5969k+GV1Nf/CTTpbiRpXNgVZ3bLMcHkmvmJvBetDPy25x6TCvqf4UaXcWfwo021uFUSi1YMAcjOWrV1KTSUGmOcLW0ML9mgk/DCBf7l1Mv/j1eoYrzH9maNm8B3EXH7rUZ1/UV6sLZj6fnSn8TMpJ3KjL8vWvnj9p3yYdZ0S6mjeTaJANr45BU19Im1fH8P514n+0H4Wn1htKMce8RySb8ShDghfX6UlOMHeWxUF7x8+W15pEQkzY3J8xSpxcAYBP09qsRXelNbyQx2NwN5BBNznkZx/D7116fDmMY8yG49/8ASU4/SpV8AWe3YtpcZ5+Y3Y/kBS+tUW92bWPXvgIN/wAEdXg6tDdzgD0GyNx/6FW1rTK1pdtj/lnFJ+TVl/AC0e08I+KNHkxmORWUBs8PDgc/8ArYMIuNLX/ppZAH61unfU2XwI7jS5N1tayf3o0/kKsXf3wfUCs/Qm/4lNmfRAKvXnVT7f1pIqOwyA8MPcf5/SpAeo9Qf5VBCfmP0qZD84+tMDivjnardfC/U2K7vIaKcD6OB/JjXg/iQST6X4fvgvmefpqxHIJIMbMmOPoK+k/HFqb3wLrloPvPp8oX6hSR+or5ivZIbn4f6RIzO5t724g+7nghXHXHqanqaRehmWTNgq06x44wCB/Ln86ldbfziS8jkjsmc/icVUtGRbhlWInPOCwH8hVwmQyIyW6DB67Sx5/z6U2S2ela9J9q0jw3qSxhvMsFhYse65Q5x9KyYftBnVkjKhlOSiYx+NTWl0bj4d6cN7JJa38kJGPL4YBvb0P61RuBHuRpJlbbJzkljWU1qZPY2FDeajSzpgrzvkB5+lSlYcyqZh86Z+RST0/Dvms1nt47dHaWQhCclIiTj8cVUXxFp5kTybW/mYZB2xqOv4mocbq6BXZ3OnyxXXgy5iXeTZ3KyDOAVDqR79wPzrFF1Zp8ssMgPYKxOB78dc5p3gy9kvJdS0+PTbi28+yd4zJKDvZMMAQBx0rBivtSlUmPSLcqpKj5nJ/HDDmr0sm2NQb6Hdt4k+Gw/wCYr4yhHtfSn/2c1zmqf8KPurqS5vdT8SmeU5eSQu7MfclSTXlc2oTEc7cf7i1nXl0rt+8YA9hgVnThZ35UaSnff82epNpnwDkP/IxeIY/rG3/xqun8QWHh3SfAHhnRvCtxcXOm6rqjagstwPnkWNDyRgcbtg6dhXzw5aZ9kWSzkKoA6k9K+h/FEC23ijRdBj5j0PQ4ojjoJJDz+kYP411La5lNpQbQhJVfp0rZ8P8AiDV9HjdNN1Ke0WQhnWM8E1jS5AHH0qvJHKWDEsoz3FYSpqSszkhNwd4ux3Q8deKgPl16c/7yKf5iud8TatqWt3Udzql6biWNNisUVcLnOOAPWs+Nmbv0GTUbl2PQ/lWMKEYO6SLqVpTVpO69SM9eD071oeHU3aju67UY1mt90nnORW14Uj/eXEhUnCgZ9P8AOK25Tn3NuGPzryCEdZJFX8yKzvHlyJvGnie4XkQLDar+Ean/ANnNb/huITeJLBAOku78gT/MVxmo3C3Sa5fZ4u9VnZT/ALIkZV/8dUUWtEtfw2dZ8EYj9i1O5I+9Mkf5An/2avR4D8qf7pY/ia4v4UxCHwiZsAGWeR8+wwP6Guyi449FUVvTWh201aKG6oc2EydnAj/76IX+tXN2eaz745WFOzzoP1z/AEq4W4zVljQ+E+rH+dcH8XJsppkPq7t/Ku1DcIPavPPivJu1bT4/7kLMfxP/ANas57CaOQ0Nlk8ZWq90t5GP4soH8jWh4Rk3i7myT5l7O2f+2jD+lZ3hZd3i+V+PltQPplqveBfm0WCU/wDLTdJ/30xP9awIxHwI662kGe9aUUi8+1ZdsvAq/CtBwOJbWUcVKs3tVbvUq9KRpGOg+SX5TXkHhi4jX4/eKLiVwiRWEYJY4A+7Xaar478IWepDTbvxBawyLII52XL+T6k46keleF21r4V8W/G3xHY638QE0fw/MZdmrrCQlwqMojBTPcevpSp1Ityj2XY2jRla/c9J8dfGzRtLLWGh41C7HymTnyUPuR978PzryPVfGD63efa9a1RrmQHKoY2Ecf8AurjH49a9CPwg+B/Vf2grD/gVn/8AXpk3wj+Csabz+0FpuPQWRY/kDmnKMJ6amqhKHQ4L/hI9L6tdc+vlt/hU0PibSAObwD/tm3+Fd0vwb+DsqfJ+0HoxGM/NbAf+zU5Pg18IZAVj/aA0En/agA/9mrB4Oj5lrnfQ4pPFWinCm8VRu6+W3+FfR/gC8t7/AMA2FzayeZDJC21tpGcMR0P0ryy3+CfwqWRWb49+HmXOceUoz/49XrnhPTNJ0Xw/BpOh65ba5p1upWG+t8bJskk4x6EkfhSp0adOV4XJqQlbVWOA/Znfb4Z1eP8AuavP/wCy166JfXFeO/s3NtsfEcWR8mszj9a9hyMfeWuyfxGDWopmGO1ebfGjUbTTdOtLq7kESG42BtpPJUnt9K9GJXH3lryH9qVWX4eR3MTqGjvo8/Lngq4rOUPaLlHFWZxf/CYaDjP21j/2xb/CkHjLw8p5vJO//LBv8K8S+23P/PQf98CnJdyswDsfYgCmsDFdSmfVXwC1iw1XV/EYsJTJG0FuWypXkGQdD7EVuaWcaZaq3XY8Z/DNeW/sl3BXxPqsBbPm2G767ZF/+Kr1CA+Wm3+5eyrj23EVuly6GsfhOl8NyiXRIGU8DI/WtS6bKqfc/wBK53wM+dFeMnmOd1/z+VdA5zbj6ihFR2Ioj+8HuCP8/lUynkGq6/fX6/8A1qlDc0xkkkInjntm6SK8f4EEf1r5z0LwZ9o0GTTZ9QRM3wkUpFnYV3IRgnnoK+jkbE2fof0rwTUv7R0/xJ4ps4LucKkkz2yjH7o+YGyP+AsamW5UVdHKR+HYYryJZL5xuDBsADBU1g3caq8kcl1uCMRglmHB+ldPbTv5kZkWSRllfJLDknk/zrB1jamoXCm26vnPmHvz6UIGjofBCwnwd4is0zJ5FzBcjanTOVOM49RTbqSEp/q5SSAw+Yckf/qo+F8vm6nq+nLCqm70t9oJJBZOR+opk8jeWN0cYwSOF/xNKd2YvYvQTRtD/qHPQ8yYz69qf4chiOq3VstvEnAcbmJ/wqrp08uxVVY8bcf6pT/StDSJrhfEcDALiVCpxEAf5VjUTcWi6M0pHbaDCtvqlrKY4lUPtOByQeD1+tc3dyy6TqF3Z70XE7HAhX6Z6e1dRbSXDR7l3Aj2FY3jP7UuvSSRt8k6JKB6ZUZ/UGpp024OLNZzje54MzMc4Un39Kx59zXRJB616ivwn8exxESeGrhnP92RGA/JqypfhT4+R8/8IvqJ+iqf5GuiGhztp9Sj8LNH/tj4g6HYsMobtJH/AN1fm/pXrVxcDUfGniDUskiW/aBMf3YsRgfmpqh8HfCOteF/ENz4g13Rr2xtdP06aYPcLgNJt6L/AMB3fnVnwbHHH4fsprr5p5V89yTyXclj+pqk7LUmrblSRevmIl2J6dqjZSkOwnknJqUuPtPmBcjPeoWYNLlmx71LZyWBWUIw5zwAaRD8wct0PSlbYI8BwxJz0qZYA0a/vFxU3CzuVtvmEAdSa7Lw5tjtZyqrt3YwBwcCuYESpiTcCF54PNdFpEif2aoUsGJJwcetc9SnzscdEzZ8LMIdTuL9uFtbWWUnsMCvOLYMPCVhuX55QJD9SM/1rutQk+x+BPE92hw5sTAn+9JlR+rLXMapAy2VpBEu4JHgY7dv6VrN8sUhzVoJHo3gqE2/g3ToiMFoQx+rsT/7NXRq2Wc+9Z2nxiGws7ccbERfyH/1qvR/dz6kmumC0O1aIiuWzd2i9vMJP4I39cVakfEbH0Bqm/OpQj+7C5P1JXH8jU0zfum9+KoYg4YewrzT4lyl/E+3tHbKPzyf616QWwa8q8dy+Z4qvT/dCp+QFZTB9DB8MSGPVNaum/5Y268/Tef6CtrwTH5Xh+wjxjbbxj/x0VzmlyY0fxTc5IPlPGD6fuf8WrrvD6eXYwp/dRR+lYmWI2RuwdBV6Dp+NUYOg57VaSTGNtByMtHrUq9Krxtmp1NSy0ch478AaF4mR7iWH7JqGPlu4VAYn/bHRh+vvXyzr3h2/sde1qzEbXC6fKRPNEh2KCeCfTNfac3+rNeSfCKNZPir49d1DoZUjIYZBBLcEfhWtN8qbRcWz5sljZVOQahbpX1J8SPgvo+tRTXnh0ppl8w3GE5+zyH6DlD9OPavnHxV4d1nw1qLWGs2EtpMPu7hlXHqrDhh9K6KVVS06lXRnW5PlTANgbOR681Ggy3Ap0OcP9OaRG2tmtO4y7bXlzAnloI3TO7bJGrgH8RX1x+z9NJc/CnSpZdu8mbO1Qo/1r9hxXyArKc9a+t/2cJA/wAJtPx/DJMP/Ih/xrlrRSV7DZj/ALO2Vn8XR/3dalr2HnFeQfAgiPxL44g6bdZc/wA69eDcVM3qRbVjHzXmf7SEPm/Cq/bGTHPC3T/bA/rXpj1wXx3jWX4Wa2HJwsaPx7OpqYvUaWp8eDPp+lSRA5HFAEfZm/GpIwD3H512NgevfsvXPk/EcREnE1jOmPfKN/7Ka9lu/wB3c369Nl/kfQ4P/s1eB/s/XH2f4qaPzgSGaP8A76if+uK991r5dU1dPR45PzRf8Kye5tD4S54IciXU4PSfd+ef8a6oHNsfX/69cV4Qm2+JNSh/vxK4/SuzjP7pl9j/AI0upUSJqlHWoG+6R7VKG7iqKsSk4ZT/ALP8jXinjq1mX4n6tH/aKxrdwgpAeDl4QNw78Fc17O5+VD7kV4h8cj9g+J3h/UjCGjkiiEj7TkbZCp5/3SKzqRb2ZVNpXucG80yajcWkfiKE+RIo3kr82QMmq+ovceeQ+ppM20Hf5gANc3r88drqV/apbmPZOwyH6c+46VXs9SRjhhIOOi4xWvLoTKXQ7/wBdS2fjXTJGuQ0UkjQsBKMHcMD+dXLyOeCeeE3EimOUqFNxyOcev0rirG+t47qzu2aWPyLmOTJUHHP1r0PxnHbR+I75g77JSJhtQNwwDevvWctiDOs2ulkAW4lBz/z36/rUmoDWPMtjZ30sUgcgsZt3YnpmqMRtxJ/rgFPILIf6Z96tXVvZ3USxPMjhjkFJGjKn6laiOjTJV0zUsofGrBwviR15HPlA8e1d9oVjdX+i2japPLLdwoYpJFyu7DEg49cEV5KmnRrNiDUb9PlHS8jYD6Diuo8LaxeaNpz2ovL6VWlMgMhRiAQB1z7frW0ZIbk1qbX9oeJEX5fFGrA/wDXbP8AMUg1bxap+XxXqntl1P8ASoHuPQUwzZHIqbHIqs+5ra5qett8Jddk1TVbi9lvZo9PtvNxld7KrYwB2Y/981lW6NDCsXGFAUYq147k8nw/4O0cDme4l1CVfZFO39ZBVE3Cn+E05LRIuq+jHszZ60w9e9MMhJwFYU5FyMtkVHKzKwfzp3mYwOacFhA7k+9PRlXHyClyisMIfyi5ztrprJPKs4FXhgg/PFc1dXG4xQbfvuFrsUCjdxwOBRYTQ3XpH/4QOGF2O6+1iCPnuqMHP/oFVboCXVbaBerFF/M1P4uYCLwnYf35p7sj/dTaP/RgqtpP+keM7aPHCzA/98jP9KGrtG73ij0vP75MdBk/p/8AXqeM4RfpVXPzsfRD+p/+tU+e1brY6SONs6nK392FF/VjUsp+UfUVWtWzdXb/AO2qfkoP/s1SyNyv1/pQMUMCxBrx7xPP53iDUXH/AD3I/I164DyTXil9J5t3czdnnZs/jWMxPdFGwbd4M1yZefPnZR+LIv8ASu501dsKiuG09QvgRE/57X6KMdwbgf4V3dmp8tW7VkZYjoaMR4FWYzzVKFqtRnvQcxeixU69KqRt0qwrcUmhp6CzEeWa8p+C/wA3xB8dyD/n+RfyL16lO37s15Z8Czv8W+N5vXVCv5Fq0ivdZUWexEcVk+JdB0rXtOaw1exhu7dv4ZF6H1B6g+4rXHQfSkcZxWdgb01Pm7x78Db/AE1bi/8ACsj39vgk2bkecg/2T0f6dfrXi9xDLb3DwXETxSxsVdHUqyn0IPSvvXbXH/EH4eeHfGUJbULbyb4DCXkICyr6Z/vD2P6VvCq18Q1Jo+OhtwetfWH7MrhvhVbjPS5nH/j1eC/EP4X+JPB7PcSRfb9MB4u4FJCj/bXqv8vevcf2YC3/AAq9PQXk4/lVVWpQuinJPYh+DDBPiB49h9NULfmWr14EY71458JW2fFfx7H63aN+e6vXtxxWU1qK45ivvXHfGGJZvhn4gTB/482P5EGuuZjzXOfEUGTwLrq466fMfyQn+lStwjJXPijoe9SRnmpUkZm6Z/CrNuTuBKA8+ldbZZ1Hwln+zfEjw7LnA+3IpPscj+tfS2vrjXb9f+elrG/5Fh/Svlrw5MLXxfpNx0EeoQNx6b1r6p8RY/t9WH/LWzYf98sf/iqz7GkNmZvht9njRT/z2sz/AJ/8drvLfncPX/CvO9Jfy/FOlv03xtH/ADH9a9Ct2w+KXUuHUYaeh+VfpimHrQpwv41RTHufk+jD/P614/8AtL2AlsND1IOyPBNImQOudrf+y169n5G+mf1rh/jjptpqPggG7leKOC6Rt69sgr37c1nVdlccFd2Pnnxhp0jarqEyzg+ZJuRS/TPzd+2DXNW9vcCUMVDKD1wpP6V2epQW95fLNp9zJIfICFlIcMEAXPrnjpiqkcEfnJsktG28hXBRie/BrCOI5dNxyoy3sZBhuDp8263BG3IyhXkHPbFei6jcfbBpNwY0ZbzTIQxDEHcoKH9RXNxwzwRJItqDGDhmVyc555PpW9HJbv4c0yVWlt2geWHbgngkP369SR+NONfmuZ8uplLKinLQypyV4cNz+Qq5FNausbFpkI6EoG/rTnksZpCFeI9mbYQQc9SM0+CyMh2yQpGqAYlWXAb6DnNQq8XuTyEkbW3nKy3SDGQN8bDr9AacNgHyzwY92AJ9+aWW1t2Uz7bmOHOATGMA+vWkS2lZd8cisrcjKN/QGj2kdxcp1UaSN1Un3qeK1kldIs/M7BRj1PFO3YHStTwnCbnxJZRkZUSeYfooz/Su+xyQjd2M7x2yXXxKa1TPk6PpkNsoHZny5/8AHdlVtqqMAYFU7a7/ALQ1zXtY3ZF3qUuw+qIdi/ouatM/FNlTd2L8vTFGfwqLec01mbNZ9SGTkj6igNUAY+lORs9qGS2WtPhE+qWxPVXBGD6c11jqVDY71zfh1d2qLx91S1dPEpkuYo/78ir+tSwWrRV8VYfx1p1qp+Ww0hcj0aR/8IxTfAy+d4seXrsSRv6f1qDUZ/tHxA8Q3HUQCG3B9liDfzervwvQve31wR0jVfzJP9KOp0PWqd8h+d/+AipC1Qxngn1c/oKdu5rZHQMsj8kr92mf9Dt/9lqSQ/OPoahsP+POM9zlj+JzTnb5/wAKQ0MupfKtZpD/AAIzfkK8SLf6MxPcN+or13xDP5Wg6hJnpbv+ox/WvGr2YR6ZK4/hiZvyyaxmLqT2Q2+ENATp515ExHrw8n9K7uyYrEMVwl5dWmm6X4ThvJkhQyqAznA3CAgDP/Aq7m0K+WuKzMsR8ZfjZSfmUflVmNUOMZFVYzViOixzMsojdmBqVQ+OmagUnsTUyO2KBDLhiIznjivMfgB82r+MpNvB1iT+Zr065k/dN9K8w/Z1k3t4ql7PrEhFaJe4xxPYQenXpSjk0iyetG75s1mVcQdaAB3pSw3Zp4ZfT9KBXInRGUqyhlIwQRkEVV0fSdN0a1lttLs4rOCSVpmjiXau9sZIHbOOgq/uXPQflSkrjt+VAHjfw2/d/G3xxH/eMLfp/wDXr2BDxXkXgbYnx98ZJgfNDAw/75X/ABr2KMx8cD8q1qDe5Cx5rH8Wx+d4Z1WPqHsZ1/ONq6EtD/dH5VXvPs8lrNGyKQyMpG31FZiW58DxnBHNW7dyWA3jOa35NR0dLoEW9uQOo8gf4Vej1TQfOyLO1IP/AE7r/hWkqr/lZ0crOeEjQTJMDkxSK4P0Oa+utcYNfaZMP+WkMif+gn+lfKPiWa0uZ5JrJESIxjhE2jI68V9Q+cZtD8MXucmSNMn/AH4c/wBKpO8Uy4dTKZ/J1rR5f7lxt/UV6VH8r+9eXa1lBBKP+WF2GP5//Wr1CM5YNQ90VHdjpuJG+ppgPX606f7/AOVMH+f8/jTLJF5yPUH+VYvjmNZvBmpZXdthEgB/2SD/AEraj++v1qnq8P2jQ762/wCeltImP+AkVFRXi0ODtJHzRodpbTLOklnBIEnLBtmGUemRzUvi/wAOwwPYXWntPEzSlX+cuB6cNmqmk3xiuphnGUOR6ng1v6zqlvJoUbcmRHRgMdDXk80lI9BxTONn0nUbLVfs9lMk2I96scpwQT1HetNNe1i3DaXc2E+LYmSUiTzAyMQOQ3XrwRVuOUtc20wTLNCEbB6YO0/pmrcm19at9+CL202dOAwyR+oFbKp3Rm4eZhQeIms7lItQ0yBUGVPmQtFtI/TqPSrdvd6RJHIHSeBOMNHIrryfwOOfatLxZC9xpwdWLBkfn1JXj9TVDw5oenX9pGlxZxmTLpuUlW5G5TkdetFoNX2MpQ8iTzbC6iMdnrksarx5MylVUk++R29aJdO1i4fzk1i1Ib0mUD9DWEmk3FrcW7W15NGtwxjZ2AcffHOD9Vq2dJ1SGaWGRNNmZJGUs6sD19Afx/Gq9mns7+qIcEekGST+42PpW34bujpun63rkgIFhYSOpI/ixkfyFJ53FQ+MZvL+HElsv+s1bUIbUD1XcC3/AI6r16aPNp73OV8Owta+H7KGRD5giBfP948n9TV4uMDkD2zXQRMAu0qoApT5JGTGp/AUSIlqzn425+9Tyc9K3gIT/wAsE/IUuyDvCn/fIqQsYX4Uc5HGK3Cbcf8ALJAPoKQTW/8AzzU/gKQrMPC6fv5pPRAPzP8A9aun0lPM1e2XGcNu/IVl6NNmCRlVUBbHArW0mYRXFxdMRi3t3kJ+gqepVNe8jjtPuBMviDUe1xf3LKfYOUX9FFdX8L0xpl1N/fmC/gB/9euN0HMfgm3LfeljV2+rfMf5133gaMQ+GY26eY7yH88f0px3NKes2dDE3yL7gn8zSyttidvRSaZH91fZRTLzm0lUdWXb+fH9a1OkmtxttolPUIoP1xUbtyalY1XY8H60MDA+Itx9n8E6lJ0JRV/NgK8b1B2Ph6bn5mtj+Z4/rXqXxkl8vwJOv/PSeNf1z/SvLrpQ2nJD3doI/wA2UViwS1M74+t5dhoFr2DyNj6Koql8N/iTcaKYtN1xpLnTuFSb70kH/wAUvt1H6VN+0I//ABNtEgB+5byufxYf4V5jJ0pxScUiKmsmfX2nXdte2kV1ZzxzwSruSSNsqw+tXlYivlXwF451bwjefuGNzYO2ZrR2+U+6n+Fvfv3r6O8I+JdJ8TaYt/pVyJF6SRtw8TejDt/I1MoNHNKNjoY3b04qdWbFVo2qZTxUIzFn/wBUQa8z/ZtA/srXZP72qyfyFekXTbYGPoK82/Zr/wCRa1KT/npqUh/QVp9hjjsz19TS/wAXtUamn7vlAxz61kAvenio1bginA0wH0pAxTQaXNCGjyHw0oj/AGi/Ey/3rCFv0jr1xOleR6X+7/aR1kf89NKRvyKD+letR9K1n0HIeailGVqWkbpUEnwtq0HkandQkEGOd0I9MMRUcPWvrL4hfDTw/wCLVe4ki+xajj5buBRk/wC+vRh+vvXz1418Ba94SuT9vt/MtScR3cIJif8AH+E+xrZSNlNM5zGYHHsa+nPDlwLj4YeFbnrsW2yfwKf1r5nAAiYEc4NfQnw6m8/4K6W2f9QyD/vifmk9jWnuaGtpuhuV7CVW/UD+teh2EnmWlvJ/ejVvzFcDq65a646xhvy5/pXbaI27SLVv+mYH5cf0okiovU0ZvvD6UwU+bkL9KZ6UFj16inBQXZT03HP0pgp5Pzn3AP8An8qHsI+adf8AB91a61ctYOXKzOPKbsMkdayJ4L+CzuLW7tZI1EJwxHGRn/61e4+KPC8E2pz3cF8YJHcuynpk81zdzbX1ruBuBOuCOgxivEnOcZWktD0otbnj+n3r5snLlSrsufrz/WtDUNRaCbTb4sMQXAU/TcD/AI1oeINLs97STWcltKHDZhKhSfXHSub1mCRbOVQTKuQ4O3GCD6VvCcJyQpRaizo7y/lWzuLINuKSbVA9CWX+e2r/AICuo5NIkmdvmt5YTx6AkY+nSuTF9CXlmduJLbcTjlXAVuR9V/WrPhK6W3GoWaZAeMscdeDkH8wBWns7JkOV2dDriLBLfW6EBra4E0RPoeR/6CprO8duya+ZrXeY7iGOX5T7Y/koP41N42bF3b3cKl47u0XkHkMoxn8lrodD0ka5odjfRtGGEPlSZ5+ZCV/kBTWhOj3OjaTap4pnjZ/+Jl4U0f8A54wy30o9yAq5/wC+m/KtUeHdaMqebp06R7hvbKYUZ5P3qiv/AA7ruqfEK+vlsHWzW2ht7WZ2AQqMs3fP3mPbtXo3seVGLsyl5hpwY9ciukk8F3/l8X1qrY/iVsVmXnhHXIE8z7XZTEsFVU3ZYnpjIrNtdw9lLsZ5lVR1zTWnbsAKuw+Ftekufs7C3jfYXG9jggHHbPrVk+DfEKn/AJcn/wC23/1qV0L2cuxhO7EjLZJpUXJxn8jW0PB/iTP/AB7WjfS4FPTwj4i3fPaQgf7MwNF0S6cuxWspvJtQvuSamv7ow+CPEl2p+b7GYUP+04Kj9WWpn8M+IFXC6duA/wCmq/41HrGha9J4Ll0+PTHe4uL+FpI1df8AVK6sTnOP4aasOnCSeqMWcrFpcNqpxsCr+Qr0bw9GYfDdlGevkLn6t/8ArrgLzQ/EDoF/sa65JyRjj9a9LiTy7aCHptCr+Q/+tRBF0k7tsuLg57VBcH5UX+9Iv88/0pytgdcVHKcywj/aJ/IGtToJ2NQ9fzqRjxUS9qGB5/8AHeUjw3Y2y9ZbvOPopH/s1cOVEl5ZRjkPfRLj6MD/AErq/jnPm60K0HUyNJj2yo/pXM6Wvma/pMeODcNJ/wB8o/8A9asJjgcf8fJN3jW0i/556ep/N3/wrzx67j42SeZ8R7pBz5VtCn0+Xd/WuJkOB0rSOyMpbsrS1c8O67qnh7VE1HSbpoJ14PdXH91h0IqlJUTVqiD6i+GnxF0vxbAtvJts9VVfntmbh/VkPce3UfrXeo4r4it55redJ4JHiljYMjoxDKR3BFe7/Cz4uR3hi0jxTKkN0cLFenhJPQP/AHT79D7VlKn1RnKF9j2HUW22MzekbH9K8+/ZsA/4QqZ+7X0p/lXcaxJ/xJ7tweBA5z/wE1xX7OHHw7jf+9dSn9an7LIWzPVQafmoFang+9ZCJBThUWfepFNMExwNPXrUdPWiwI8hz5f7S1wP+emjj+Y/wr1uOvIdRzH+0xbkf8tNIx9cZr1yI8CtZbIciakpCaTNQSDCqt7bQ3NvJb3EMc0Mg2vG6hlYehB61Zpj9aYHifxC+EETiS/8LERNyWs3b5T/ALjHp9Dx7ir/AMLLS9tfg/f2d7byQT2klwjRyDDKQ2/p+NesSD5DXOWke+28T2v96YsB7NboP5g1XQ6KDfNYp3cPnSkj7rx4/Sun0L/kFQr6Liuc09/MsLKTqWt0J/If410Ogt/oO30Y1UtjSPxGq3MY+tM7fiKcvMVNboaEajh0pzH5lP8As0yhj8qn3IoYHMeL9K1y7uvtGmwGSLaASo5zXLtpGsq3+k6bcg+pQ4r2zwsFkinRuqsCPxH/ANatVrZDnKg/UV51XDKUm7nRCb5UfNl5o7b2FxZFSe7JUFz4diuIWVbWPJGMqK+kJ9OtZQVeBCPdc1j3/hWwnU+XCin2WsXhLbM09pI+bb3wMk8SBU2MoIPFYcfgrVdNvPOt5cuU2kyAla+hdT8EXaEtbNuA7GsOXw9qcE2JLeQL9MinH2kNCXJPc8T1q01WLQLSGWxeSSz3J5kZ3BlI/POQPzNM8B+LDomjSWMwZCJ2YK4wQCB/XNe0XOi5idGtyuTnlcVy994N865aT7NGc/7QrRVWlZoiSvsz2P7RIwwzHb/OlSTP3c/lUbhw+fK4Pt0FJLIyjBaNF/vM2Mmuptkosjy/4pHz7UNHBIFDfNtOVz2PtVd0ZY8+ZkkcYGaEtX8rJkG49z1NTcZbjggWUSlEL42hu+PSpmdQPX6cCqMcdwTzOCB24pDHIso2zDnsecUwL7OgALEj3HSkR/N/5aOF7ZHaoG8xEDBwSO5GTQJJGwjOw3Dkoo2/jQMfuVpNvm9s0oOMn+lNiljVWjRlcg4OFA5p3nFFKpjd6+lIBGfah78VTJ/eJ+J/SpJc92Of51F/y0+in9f/ANVb0kY1NyQdBUZ/4+U9lY/qP/r0+o1/4+W9kA/U1sRckc8H6Uwffpz9KaPvUmB5J8ZJRJ460iH/AJ5W2782b/CqHhyPd4n04ZBCxTSfoF/rUnxMm834lyoekNqi/T5c/wA3p/hBd3ipf+mVkR/30yn+hrCZUGeUfFaTzfiTrZ/uSJH/AN8oBXKSGt3xzN9o8b67N/evZB+Rx/SuflNapGLZDKajNOk60w1qiRKWkopiPRPAnxO1DR9Kn0PVjJe6dJA8cLk5ktyVIGM9V9u3b0r1v9nplHw3tFV1b99JnBztO7ofQ18wHpXQeCPFuseEtSF5pc3yMf31u/Mco9CPX3HIqJRuhNJn2QrVKrcVxfw+8c6P4vsfMspPJvEXM9pI3zx+4/vL7j8cV16MDXO42MWmtywGqRTVcNxUinilYRMDUgPSoRTwaY0zyHxF8n7SGjv/AH9Ncfo9etRHgV5J4wbZ+0J4bY8brORf/Qq9Zj6Vo9kOXQm3UuaYDRuqCR5NRtS5prVVgsMc/KawtL48Ra1CRw8Fs/1/1qn+Qrbc9aw7b5PGNwMf63T1OfdZP/sqq2hrSfvGXoJP9h2Qbqsew/hx/Suk8PHMcy+jf41zWlArYun9y6mUfTe1dB4bb99MvsDQ9jb7Rup/qmptOj6EfWm0GoL90euBQ/8Aq/oQaE6fnStyrD2oGbXg5lF9LG+cNHn8jXWiCJjtDsfpzXC6BIY9UjK/xAr+ldbBO0cwbH6VyVZWkdVCClEvrYRSLuSQOvtUcmmoDnJ461Zjlhn5Vtknqpxn/GmlJEJLcr6ipU0W6bKLWka/8tPzFI1nD/ER+Iq6zooy2MeoqBiCSVwRTbEo3KEumWMmdwiIPsKrN4f0wtnZD+QrWOxgQ25T7c00rz91T77sUgdNHAtnqFLfWkByeRgj0FSv9xvpSR/6ofStWc5GRkdAB70hUEcMT7dBT2/1hoP3D9KTKQ1dwUZZFPoozSMsmcLjB7nrSw/dpw++30oAQIcBSwIHtUh5XHAH0pqdT9aE6t7UDHrtC+/rilUd8ZqMf6lj32k5rI0SaaTbvlkbhurE9xQikro17hflDFSMmq4++/4Cr+p/cjqgvV/97+ldFNaHNPcfUcX+slb3A/If/Xp5psXWX/f/AKCtGQObpTUHNObt9aVOv40mM8M8YsZviJrMvBAIjH4YH/stangkZ8QXkn9y2iT8dzH/AArE1rnxnrR7/aT/ADat3wJ/yE9W+sX/AKBWEyoHgetNLc6zqc0KNKZLyV/lXPBc1ntbX3/PrN/3wa3/AA9zdXOff/0I1qv2+tU6nK7WMbXOHe1uw2Gt5QcZxtqM29z3hf8AKutm/wBfP9QKgkA44FWqjJscyLW5I4hf8qX7LdcfuW5OBXSKB5Z4HWhgPNh4HU/yNP2jHY5uWzukQu8LBQOTUSq5XhWI+ldPf/8AHjP/ALhqLR/+QZD+P86FUfLcT0MfS7zUNLv4r/T5p7a5hbckseQVP+e1fRPwo+Klr4gMWk66qWWqnCo5+WK4Pt/db279vSvErz/UvVafp9OlLm5ugmr6H2aqyf3TUirJj7prn/hXPPc/D7RpriaSaVrYbnkYsx5PUmupFZswkrSaItr/AN2nbXx901KOpp1AJHjXxAjZfjt4ObafmikH5bq9ZiV8fdNeX/Ej/kt3gf6S/wBa9Yi6itJbIcug3ynx0H50eS/oPzqyOlFRckreS/tTWifHarTdKYadwKjxNz0rnpm8vxlZf9NLKdfyaM/411D1y2o/8jVpP+7cf+giqWxdP4kZ1p8suox/3L5sfjhv/Zq2vDh237j1WsaL/kJar/19D/0XHWpoP/IST/dP8jTXwnRL4zqI/vEUmKI/vUvrSNUNHU/WlAyfrxSL95qd/EKYyTSm2X1u/o4rr8Ddnv61xlt/r0/3/wCtdp3rixG6OzCPRj4iVIOPyrStrhWwrZHvms+HoakP3hWCZ1NGg8OSWDAE9OOPyqMouR5q+W3ZgODT7Qko2easdcA8g9apaGclcpPCPvZOP7w6U0wj+9n8KXpOwHA3Hiq9wzLIQrED2Naoxd+5/9k="/>
          <p:cNvSpPr>
            <a:spLocks noChangeAspect="1" noChangeArrowheads="1"/>
          </p:cNvSpPr>
          <p:nvPr/>
        </p:nvSpPr>
        <p:spPr bwMode="auto">
          <a:xfrm>
            <a:off x="97472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7792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83100" y="445300"/>
            <a:ext cx="9789600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b="1" dirty="0" err="1"/>
              <a:t>Candian</a:t>
            </a:r>
            <a:r>
              <a:rPr lang="en-CA" b="1" dirty="0"/>
              <a:t> contribution via TRIUMF - Overview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575" y="1462504"/>
            <a:ext cx="107611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Canada contributes via TRIUMF beam physics support and the cryomodules for the RFD crab cavities that will be produced within the US AUP.</a:t>
            </a:r>
          </a:p>
          <a:p>
            <a:pPr>
              <a:spcBef>
                <a:spcPts val="600"/>
              </a:spcBef>
            </a:pPr>
            <a:endParaRPr lang="en-US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Beam physics studies (Dobrin Kaltchev, Rick Baartman) focus on the </a:t>
            </a:r>
            <a:r>
              <a:rPr lang="en-CA" sz="2000" dirty="0"/>
              <a:t>general understanding of the impact of resonances to the choice of the optimal working point at collision.</a:t>
            </a:r>
            <a:br>
              <a:rPr lang="en-CA" sz="2000" dirty="0"/>
            </a:br>
            <a:r>
              <a:rPr lang="en-CA" sz="2000" dirty="0">
                <a:sym typeface="Wingdings" panose="05000000000000000000" pitchFamily="2" charset="2"/>
              </a:rPr>
              <a:t>  </a:t>
            </a:r>
            <a:r>
              <a:rPr lang="en-CA" sz="2000" dirty="0"/>
              <a:t>HL-LHC optimization at collision including the option of flat optics and investigations of </a:t>
            </a:r>
            <a:br>
              <a:rPr lang="en-CA" sz="2000" dirty="0"/>
            </a:br>
            <a:r>
              <a:rPr lang="en-CA" sz="2000" dirty="0"/>
              <a:t>      wire compensation</a:t>
            </a:r>
            <a:br>
              <a:rPr lang="en-CA" sz="2000" dirty="0">
                <a:solidFill>
                  <a:srgbClr val="00B0F0"/>
                </a:solidFill>
              </a:rPr>
            </a:br>
            <a:endParaRPr lang="en-CA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Scope on the crab cavity (CC) cryomodules (HL-LHC-WP4) includes string assembly, fabrication of the cryostats, integration and cold tests (including RF power tests)</a:t>
            </a:r>
            <a:br>
              <a:rPr lang="en-US" sz="2000" dirty="0"/>
            </a:br>
            <a:r>
              <a:rPr lang="en-US" sz="2000" dirty="0">
                <a:sym typeface="Wingdings" panose="05000000000000000000" pitchFamily="2" charset="2"/>
              </a:rPr>
              <a:t> Qualified RFD CC will be provided by Fermilab</a:t>
            </a:r>
            <a:endParaRPr lang="en-US" sz="2000" dirty="0"/>
          </a:p>
          <a:p>
            <a:pPr>
              <a:spcBef>
                <a:spcPts val="600"/>
              </a:spcBef>
            </a:pPr>
            <a:endParaRPr lang="en-CA" sz="2000" dirty="0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9067800" y="6546851"/>
            <a:ext cx="2844800" cy="36618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420971A8-BAEC-4833-8872-3B095E36DD2F}" type="slidenum">
              <a:rPr lang="en-US" sz="1600" smtClean="0"/>
              <a:pPr algn="r">
                <a:defRPr/>
              </a:pPr>
              <a:t>2</a:t>
            </a:fld>
            <a:endParaRPr lang="en-US" sz="16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334B410-EFF7-4160-83C2-3FB5998B21EE}"/>
              </a:ext>
            </a:extLst>
          </p:cNvPr>
          <p:cNvGrpSpPr/>
          <p:nvPr/>
        </p:nvGrpSpPr>
        <p:grpSpPr>
          <a:xfrm>
            <a:off x="9662172" y="30480"/>
            <a:ext cx="2435616" cy="482600"/>
            <a:chOff x="8722554" y="-1944"/>
            <a:chExt cx="3463094" cy="644756"/>
          </a:xfrm>
        </p:grpSpPr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D5FF33D4-92A2-40DD-9932-E9F549512E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2554" y="-1944"/>
              <a:ext cx="1885945" cy="644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7">
              <a:extLst>
                <a:ext uri="{FF2B5EF4-FFF2-40B4-BE49-F238E27FC236}">
                  <a16:creationId xmlns:a16="http://schemas.microsoft.com/office/drawing/2014/main" id="{6BC0D46D-5DF4-402B-B0E4-2425F0AF1C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25149" y="32454"/>
              <a:ext cx="1460499" cy="610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05063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44460" y="665002"/>
            <a:ext cx="10257600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b="1" dirty="0"/>
              <a:t>Beam physics involvement in the </a:t>
            </a:r>
            <a:r>
              <a:rPr lang="en-US" b="1" dirty="0"/>
              <a:t>long-range beam-beam interactions compensation using DC wires</a:t>
            </a:r>
            <a:endParaRPr lang="en-C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5425" y="1719679"/>
            <a:ext cx="10761150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Canada contributes via TRIUMF beam physics support and Dobrin Kaltchev participates in the beam physics modelling of the wire compensation of the long-range beam-beam effects in the LHC. </a:t>
            </a:r>
            <a:endParaRPr lang="en-US" sz="2000" dirty="0"/>
          </a:p>
          <a:p>
            <a:pPr>
              <a:spcBef>
                <a:spcPts val="600"/>
              </a:spcBef>
            </a:pPr>
            <a:endParaRPr lang="en-CA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63E245-8EA0-4D68-B179-8CEFC9F23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103" y="3051113"/>
            <a:ext cx="6908957" cy="33727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BBBD30-893F-4890-8961-FD4569908AC8}"/>
              </a:ext>
            </a:extLst>
          </p:cNvPr>
          <p:cNvSpPr txBox="1"/>
          <p:nvPr/>
        </p:nvSpPr>
        <p:spPr>
          <a:xfrm>
            <a:off x="744460" y="3647691"/>
            <a:ext cx="3221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Wire corrector modelled as element of the beam-beam Hamiltonian</a:t>
            </a:r>
          </a:p>
          <a:p>
            <a:r>
              <a:rPr lang="en-US" dirty="0">
                <a:sym typeface="Wingdings" panose="05000000000000000000" pitchFamily="2" charset="2"/>
              </a:rPr>
              <a:t> Compensation of the full beam-beam potential.</a:t>
            </a: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12709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44460" y="477959"/>
            <a:ext cx="9789600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b="1" dirty="0"/>
              <a:t>Canadian interest to contribute via TRIUMF to the wire compensation project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0362" y="1623986"/>
            <a:ext cx="1153632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Canada contributes via TRIUMF beam physics support including the wire compensation activities in the LHC. </a:t>
            </a:r>
          </a:p>
          <a:p>
            <a:pPr>
              <a:spcBef>
                <a:spcPts val="600"/>
              </a:spcBef>
            </a:pPr>
            <a:endParaRPr lang="en-US" sz="2400" dirty="0"/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Dobrin work on wire optimization with H driving terms – extension into 2D</a:t>
            </a:r>
            <a:br>
              <a:rPr lang="en-US" sz="2400" dirty="0"/>
            </a:br>
            <a:r>
              <a:rPr lang="en-US" sz="2400" dirty="0"/>
              <a:t>Short-term tracking test with </a:t>
            </a:r>
            <a:r>
              <a:rPr lang="en-US" sz="2400" dirty="0" err="1"/>
              <a:t>MadX</a:t>
            </a:r>
            <a:r>
              <a:rPr lang="en-US" sz="2400" dirty="0"/>
              <a:t> and the BB Invariant.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Testing wire on </a:t>
            </a:r>
            <a:r>
              <a:rPr lang="en-US" sz="2400" dirty="0" err="1"/>
              <a:t>sixtrack</a:t>
            </a:r>
            <a:r>
              <a:rPr lang="en-US" sz="2400" dirty="0"/>
              <a:t> (long term track and DA tune-scans)</a:t>
            </a:r>
            <a:br>
              <a:rPr lang="en-US" sz="2400" dirty="0"/>
            </a:br>
            <a:r>
              <a:rPr lang="en-US" sz="2400" dirty="0"/>
              <a:t>Support for Yannis, Kyriacos and Nikos who are running DA calculations with wire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In the long term </a:t>
            </a:r>
            <a:r>
              <a:rPr lang="en-US" sz="2400" dirty="0">
                <a:sym typeface="Wingdings" panose="05000000000000000000" pitchFamily="2" charset="2"/>
              </a:rPr>
              <a:t> m</a:t>
            </a:r>
            <a:r>
              <a:rPr lang="en-US" sz="2400" dirty="0"/>
              <a:t>oving to flat-beam optics scenario for both 1. and 2. above. </a:t>
            </a:r>
          </a:p>
          <a:p>
            <a:pPr>
              <a:spcBef>
                <a:spcPts val="600"/>
              </a:spcBef>
            </a:pPr>
            <a:endParaRPr lang="en-US" sz="2400" dirty="0"/>
          </a:p>
          <a:p>
            <a:pPr>
              <a:spcBef>
                <a:spcPts val="600"/>
              </a:spcBef>
            </a:pPr>
            <a:r>
              <a:rPr lang="en-US" sz="2000" dirty="0"/>
              <a:t>Work is supported by the Natural Sciences and Engineering Research Council of Canada (NSERC)</a:t>
            </a:r>
          </a:p>
        </p:txBody>
      </p:sp>
    </p:spTree>
    <p:extLst>
      <p:ext uri="{BB962C8B-B14F-4D97-AF65-F5344CB8AC3E}">
        <p14:creationId xmlns:p14="http://schemas.microsoft.com/office/powerpoint/2010/main" val="1899648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44460" y="626815"/>
            <a:ext cx="9789600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b="1" dirty="0"/>
              <a:t>Canadian interest to contribute via TRIUMF to the wire compensation project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4460" y="2316310"/>
            <a:ext cx="1076115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First beam tests with DC wire prototypes in LHC have been run successfully and TRIUMF would like to participate in future beam tests.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Canadian community via TRIUMF could contribute to the construction and realization of a wire compensation system for HL-LHC via technical expert groups.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Will need to go through TRIUMF’s Policy and Planning Advisory Committee (PPAC) before we apply for funds from Canadian Foundation for Innovation (CFI) for instance.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059310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D214608-7D4F-4A0B-B431-6B8CA43527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30715" y="1189937"/>
            <a:ext cx="2493878" cy="21779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5968F4-3F00-42C7-A71C-09ED9D6B9B8C}"/>
              </a:ext>
            </a:extLst>
          </p:cNvPr>
          <p:cNvSpPr txBox="1"/>
          <p:nvPr/>
        </p:nvSpPr>
        <p:spPr>
          <a:xfrm>
            <a:off x="467407" y="1231606"/>
            <a:ext cx="851632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Beam optics design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Hardware design, engineering and installation of  electrostatic and magnetic beam line systems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OPERA® Elektra calculation for electric field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Custom feedthrough developed in collaboration with vender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UHV assembly procedure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C64DA8-A4C1-4792-9A3F-740506F5C2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" y="3536753"/>
            <a:ext cx="11978640" cy="307893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0E35865-F8D4-4C50-B150-E7D10DEF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027" y="242308"/>
            <a:ext cx="8953827" cy="650329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Expertise in beam transport and accelerator systems</a:t>
            </a:r>
            <a:br>
              <a:rPr lang="en-US" sz="2400" dirty="0"/>
            </a:br>
            <a:r>
              <a:rPr lang="en-US" sz="2400" dirty="0"/>
              <a:t>Beam line engineering physics group (M. Marchetto)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015395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DE47C3-05EF-49A0-9F82-4EA2AE7281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" y="4863606"/>
            <a:ext cx="11978640" cy="17669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91A4C4-D6E1-4BC1-A185-883B13109872}"/>
              </a:ext>
            </a:extLst>
          </p:cNvPr>
          <p:cNvSpPr txBox="1"/>
          <p:nvPr/>
        </p:nvSpPr>
        <p:spPr>
          <a:xfrm>
            <a:off x="293139" y="908499"/>
            <a:ext cx="498061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Ion source design and engineering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Optics and magnetic dipole design of the high resolution mass separator system (20,000 resolving power for 3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 transmitted emittance)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Design of multipole corrector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OPERA® Tosca calculation for magnetic field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High manufacturing tolerances</a:t>
            </a:r>
            <a:br>
              <a:rPr lang="en-US" sz="2000" dirty="0"/>
            </a:br>
            <a:r>
              <a:rPr lang="en-US" sz="2000" dirty="0"/>
              <a:t>(less than 10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m)</a:t>
            </a:r>
          </a:p>
        </p:txBody>
      </p:sp>
      <p:pic>
        <p:nvPicPr>
          <p:cNvPr id="1027" name="x_F5B4307C-241A-4C75-A559-79D1E684608B" descr="Image">
            <a:extLst>
              <a:ext uri="{FF2B5EF4-FFF2-40B4-BE49-F238E27FC236}">
                <a16:creationId xmlns:a16="http://schemas.microsoft.com/office/drawing/2014/main" id="{D45E0A56-52B5-46DE-A19A-00259CF2F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2011" y="1110937"/>
            <a:ext cx="4603685" cy="3478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5ADB06-27B0-4982-B24E-F28D7EE37A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3495" y="1287702"/>
            <a:ext cx="1781934" cy="32004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67AC6FAB-362F-4AA7-ABFF-125CDAABD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027" y="242308"/>
            <a:ext cx="8953827" cy="650329"/>
          </a:xfrm>
        </p:spPr>
        <p:txBody>
          <a:bodyPr>
            <a:normAutofit/>
          </a:bodyPr>
          <a:lstStyle/>
          <a:p>
            <a:r>
              <a:rPr lang="en-US" sz="2400" dirty="0"/>
              <a:t>Expertise in special element’s design and construction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28350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DAFDF0-B941-40A0-ADC1-0EDC031A77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894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A42F54-A73F-43E5-AFCF-26D4EA23B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743" y="2032776"/>
            <a:ext cx="2506759" cy="1581961"/>
          </a:xfrm>
        </p:spPr>
        <p:txBody>
          <a:bodyPr>
            <a:normAutofit/>
          </a:bodyPr>
          <a:lstStyle/>
          <a:p>
            <a:r>
              <a:rPr lang="en-US" sz="3600" dirty="0"/>
              <a:t>Thank you!</a:t>
            </a:r>
            <a:endParaRPr lang="en-CA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B82EED-B4DF-4AE1-B805-7EBB02CD813D}"/>
              </a:ext>
            </a:extLst>
          </p:cNvPr>
          <p:cNvSpPr txBox="1"/>
          <p:nvPr/>
        </p:nvSpPr>
        <p:spPr>
          <a:xfrm>
            <a:off x="661743" y="3943411"/>
            <a:ext cx="47439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www.triumf.ca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TRIUMFLab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4B4153-1111-4549-AD32-5370871406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47" y="5165436"/>
            <a:ext cx="411481" cy="411481"/>
          </a:xfrm>
          <a:prstGeom prst="rect">
            <a:avLst/>
          </a:prstGeom>
          <a:solidFill>
            <a:srgbClr val="3AB9F2"/>
          </a:solidFill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904BBF-276F-4749-92E1-1A65FB7750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116" y="5168484"/>
            <a:ext cx="408433" cy="408433"/>
          </a:xfrm>
          <a:prstGeom prst="rect">
            <a:avLst/>
          </a:prstGeom>
          <a:solidFill>
            <a:srgbClr val="3AB9F2"/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1DDAE7-44D7-4BF7-9B36-4FABDD33D9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639" y="5165436"/>
            <a:ext cx="411481" cy="411481"/>
          </a:xfrm>
          <a:prstGeom prst="rect">
            <a:avLst/>
          </a:prstGeom>
          <a:solidFill>
            <a:srgbClr val="3AB9F2"/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4922F5-B431-4F6E-BAF1-B92B93097FE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01"/>
          <a:stretch/>
        </p:blipFill>
        <p:spPr>
          <a:xfrm>
            <a:off x="3381153" y="0"/>
            <a:ext cx="88830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989039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Template (1)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Light_03" id="{4D894E19-41A3-8842-A464-3F12065EEF05}" vid="{B960C763-9EE8-8C4A-B0B5-CE3D986AFA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(1)</Template>
  <TotalTime>5328</TotalTime>
  <Words>363</Words>
  <Application>Microsoft Office PowerPoint</Application>
  <PresentationFormat>Widescreen</PresentationFormat>
  <Paragraphs>47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Arial Black</vt:lpstr>
      <vt:lpstr>Arial Unicode MS</vt:lpstr>
      <vt:lpstr>Calibri</vt:lpstr>
      <vt:lpstr>Myriad Pro</vt:lpstr>
      <vt:lpstr>Myriad Pro SemiExt</vt:lpstr>
      <vt:lpstr>Symbol</vt:lpstr>
      <vt:lpstr>Wingdings</vt:lpstr>
      <vt:lpstr>PowerPoint Template (1)</vt:lpstr>
      <vt:lpstr>Potential Canadian contribution to the wire corrector project for  HL-LHC  </vt:lpstr>
      <vt:lpstr>PowerPoint Presentation</vt:lpstr>
      <vt:lpstr>PowerPoint Presentation</vt:lpstr>
      <vt:lpstr>PowerPoint Presentation</vt:lpstr>
      <vt:lpstr>PowerPoint Presentation</vt:lpstr>
      <vt:lpstr>Expertise in beam transport and accelerator systems Beam line engineering physics group (M. Marchetto)</vt:lpstr>
      <vt:lpstr>Expertise in special element’s design and construction</vt:lpstr>
      <vt:lpstr>PowerPoint Presentation</vt:lpstr>
      <vt:lpstr>Thank you!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Canadian contribution to HiLumi (and outlook to accelerator R&amp;D)</dc:title>
  <dc:creator>Robert Laxdal</dc:creator>
  <cp:lastModifiedBy>Oliver Kester</cp:lastModifiedBy>
  <cp:revision>107</cp:revision>
  <dcterms:created xsi:type="dcterms:W3CDTF">2018-10-10T23:48:01Z</dcterms:created>
  <dcterms:modified xsi:type="dcterms:W3CDTF">2019-10-17T14:31:03Z</dcterms:modified>
</cp:coreProperties>
</file>