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63" r:id="rId5"/>
    <p:sldId id="262" r:id="rId6"/>
    <p:sldId id="278" r:id="rId7"/>
    <p:sldId id="293" r:id="rId8"/>
    <p:sldId id="261" r:id="rId9"/>
    <p:sldId id="286" r:id="rId10"/>
    <p:sldId id="281" r:id="rId11"/>
    <p:sldId id="291" r:id="rId12"/>
    <p:sldId id="292" r:id="rId13"/>
    <p:sldId id="295" r:id="rId14"/>
    <p:sldId id="296" r:id="rId15"/>
    <p:sldId id="297" r:id="rId16"/>
    <p:sldId id="301" r:id="rId17"/>
    <p:sldId id="299" r:id="rId18"/>
    <p:sldId id="298" r:id="rId19"/>
    <p:sldId id="270" r:id="rId2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44" d="100"/>
          <a:sy n="144" d="100"/>
        </p:scale>
        <p:origin x="654" y="11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04/09/2019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04/09/2019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7729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MCBXFBP1_d - august 2019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MCBXFBP1_d - august 2019 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MCBXFBP1_d - august 2019 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MCBXFBP1_d - august 2019 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MCBXFBP1_d - august 2019 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MCBXFBP1_d - august 2019 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 smtClean="0"/>
              <a:t>MCBXFBP1_d - august 2019 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MCBXFBP1_d - august 2019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Test </a:t>
            </a:r>
            <a:r>
              <a:rPr lang="en-GB"/>
              <a:t>results </a:t>
            </a:r>
            <a:r>
              <a:rPr lang="en-GB" smtClean="0"/>
              <a:t>MCBXFBP1d</a:t>
            </a:r>
            <a:r>
              <a:rPr lang="en-GB"/>
              <a:t/>
            </a:r>
            <a:br>
              <a:rPr lang="en-GB"/>
            </a:br>
            <a:r>
              <a:rPr lang="en-US" smtClean="0"/>
              <a:t>HCMCBXFB001-E9000014</a:t>
            </a:r>
            <a:r>
              <a:rPr lang="en-US"/>
              <a:t/>
            </a:r>
            <a:br>
              <a:rPr lang="en-US"/>
            </a:br>
            <a:endParaRPr lang="en-GB" sz="1800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3796748"/>
            <a:ext cx="6480000" cy="546652"/>
          </a:xfrm>
        </p:spPr>
        <p:txBody>
          <a:bodyPr>
            <a:normAutofit/>
          </a:bodyPr>
          <a:lstStyle/>
          <a:p>
            <a:r>
              <a:rPr lang="en-GB" sz="1400" dirty="0" smtClean="0"/>
              <a:t>G</a:t>
            </a:r>
            <a:r>
              <a:rPr lang="en-GB" sz="1400" dirty="0"/>
              <a:t>. </a:t>
            </a:r>
            <a:r>
              <a:rPr lang="en-GB" sz="1400" dirty="0" smtClean="0"/>
              <a:t>Willering, F</a:t>
            </a:r>
            <a:r>
              <a:rPr lang="en-GB" sz="1400" dirty="0"/>
              <a:t>. Toral, J.C. Perez</a:t>
            </a:r>
            <a:r>
              <a:rPr lang="en-GB" sz="1400"/>
              <a:t>, </a:t>
            </a:r>
            <a:r>
              <a:rPr lang="en-GB" sz="1400" smtClean="0"/>
              <a:t>M</a:t>
            </a:r>
            <a:r>
              <a:rPr lang="en-GB" sz="1400" dirty="0"/>
              <a:t>. Bajko, </a:t>
            </a:r>
            <a:r>
              <a:rPr lang="en-GB" sz="1400" dirty="0" smtClean="0"/>
              <a:t>J. Feuvrier, R. Bouvier, J.L. Guyon and with support from many others. </a:t>
            </a:r>
            <a:endParaRPr lang="en-GB" sz="1400" dirty="0"/>
          </a:p>
          <a:p>
            <a:endParaRPr lang="en-GB" sz="110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TE-MSC-TF SM18 magnet test facility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409073" y="4370665"/>
            <a:ext cx="1364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04-09-2019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nl-NL" smtClean="0"/>
              <a:t>Combined powering – changing torque direction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MCBXFBP1_d - august 2019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17" y="588861"/>
            <a:ext cx="5001513" cy="22701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999" y="2896724"/>
            <a:ext cx="4483461" cy="18705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58702" y="715319"/>
            <a:ext cx="250883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smtClean="0"/>
              <a:t>Training 1 was rather fast</a:t>
            </a:r>
          </a:p>
          <a:p>
            <a:endParaRPr lang="nl-NL" sz="1400" i="1" smtClean="0"/>
          </a:p>
          <a:p>
            <a:r>
              <a:rPr lang="nl-NL" sz="1400" smtClean="0"/>
              <a:t>Training 2 in the other quadrant (different torque direction) started at a lower current, but still reached nominal current.</a:t>
            </a:r>
          </a:p>
          <a:p>
            <a:endParaRPr lang="nl-NL" sz="1400" i="1"/>
          </a:p>
          <a:p>
            <a:r>
              <a:rPr lang="nl-NL" sz="1400" smtClean="0"/>
              <a:t>Retraining in the first quadrant, started at a lower current than training 1, but was increasing faster.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000" y="3499336"/>
            <a:ext cx="9730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smtClean="0"/>
              <a:t>Training 1</a:t>
            </a:r>
            <a:endParaRPr lang="en-US" sz="1400"/>
          </a:p>
        </p:txBody>
      </p:sp>
      <p:sp>
        <p:nvSpPr>
          <p:cNvPr id="11" name="TextBox 10"/>
          <p:cNvSpPr txBox="1"/>
          <p:nvPr/>
        </p:nvSpPr>
        <p:spPr>
          <a:xfrm>
            <a:off x="1869111" y="3680503"/>
            <a:ext cx="9730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smtClean="0"/>
              <a:t>Training 2</a:t>
            </a:r>
          </a:p>
          <a:p>
            <a:r>
              <a:rPr lang="nl-NL" sz="1400" smtClean="0"/>
              <a:t>Inversed</a:t>
            </a:r>
            <a:endParaRPr lang="en-US" sz="1400"/>
          </a:p>
        </p:txBody>
      </p:sp>
      <p:sp>
        <p:nvSpPr>
          <p:cNvPr id="12" name="TextBox 11"/>
          <p:cNvSpPr txBox="1"/>
          <p:nvPr/>
        </p:nvSpPr>
        <p:spPr>
          <a:xfrm>
            <a:off x="2914976" y="3680503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smtClean="0"/>
              <a:t>Retraining</a:t>
            </a:r>
            <a:endParaRPr lang="en-US" sz="1400"/>
          </a:p>
        </p:txBody>
      </p:sp>
      <p:sp>
        <p:nvSpPr>
          <p:cNvPr id="14" name="Rectangle 13"/>
          <p:cNvSpPr/>
          <p:nvPr/>
        </p:nvSpPr>
        <p:spPr>
          <a:xfrm>
            <a:off x="3829878" y="3392975"/>
            <a:ext cx="1265582" cy="900729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4" idx="3"/>
          </p:cNvCxnSpPr>
          <p:nvPr/>
        </p:nvCxnSpPr>
        <p:spPr>
          <a:xfrm flipV="1">
            <a:off x="5095460" y="3831993"/>
            <a:ext cx="710090" cy="11347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805550" y="3499336"/>
            <a:ext cx="2508839" cy="1169551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1400" smtClean="0"/>
              <a:t>Special training, switching torque direction each powering cycle, see next slide</a:t>
            </a:r>
          </a:p>
          <a:p>
            <a:endParaRPr lang="nl-NL" sz="1400" i="1" smtClean="0"/>
          </a:p>
        </p:txBody>
      </p:sp>
    </p:spTree>
    <p:extLst>
      <p:ext uri="{BB962C8B-B14F-4D97-AF65-F5344CB8AC3E}">
        <p14:creationId xmlns:p14="http://schemas.microsoft.com/office/powerpoint/2010/main" val="351774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Changing torque direction from test to tests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MCBXFBP1_d - august 2019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735" y="675000"/>
            <a:ext cx="4863256" cy="24953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1745" y="675000"/>
            <a:ext cx="3695055" cy="19091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73300" y="2697933"/>
            <a:ext cx="31802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smtClean="0"/>
              <a:t>With various directions of current </a:t>
            </a:r>
          </a:p>
          <a:p>
            <a:r>
              <a:rPr lang="nl-NL" sz="1400" smtClean="0"/>
              <a:t>(I</a:t>
            </a:r>
            <a:r>
              <a:rPr lang="nl-NL" sz="1400" baseline="-25000" smtClean="0"/>
              <a:t>ID</a:t>
            </a:r>
            <a:r>
              <a:rPr lang="nl-NL" sz="1400" smtClean="0"/>
              <a:t> = 0.5 I</a:t>
            </a:r>
            <a:r>
              <a:rPr lang="nl-NL" sz="1400" baseline="-25000" smtClean="0"/>
              <a:t>OD</a:t>
            </a:r>
            <a:r>
              <a:rPr lang="nl-NL" sz="1400" smtClean="0"/>
              <a:t> , I</a:t>
            </a:r>
            <a:r>
              <a:rPr lang="nl-NL" sz="1400" baseline="-25000" smtClean="0"/>
              <a:t>ID</a:t>
            </a:r>
            <a:r>
              <a:rPr lang="nl-NL" sz="1400" smtClean="0"/>
              <a:t> = I</a:t>
            </a:r>
            <a:r>
              <a:rPr lang="nl-NL" sz="1400" baseline="-25000" smtClean="0"/>
              <a:t>OD</a:t>
            </a:r>
            <a:r>
              <a:rPr lang="nl-NL" sz="1400" smtClean="0"/>
              <a:t> and I</a:t>
            </a:r>
            <a:r>
              <a:rPr lang="nl-NL" sz="1400" baseline="-25000" smtClean="0"/>
              <a:t>ID</a:t>
            </a:r>
            <a:r>
              <a:rPr lang="nl-NL" sz="1400" smtClean="0"/>
              <a:t> = 2 I</a:t>
            </a:r>
            <a:r>
              <a:rPr lang="nl-NL" sz="1400" baseline="-25000" smtClean="0"/>
              <a:t>OD</a:t>
            </a:r>
            <a:r>
              <a:rPr lang="nl-NL" sz="1400" smtClean="0"/>
              <a:t>)</a:t>
            </a:r>
          </a:p>
          <a:p>
            <a:endParaRPr lang="nl-NL" sz="1400"/>
          </a:p>
          <a:p>
            <a:r>
              <a:rPr lang="nl-NL" sz="1400" smtClean="0"/>
              <a:t>In Quadrant 1 and 3 the quenches occur at a torque of 40 to 73 % and in quadrant 2 and 4 between 36 and 50 % of the torque. </a:t>
            </a:r>
          </a:p>
          <a:p>
            <a:endParaRPr lang="nl-NL" sz="1400" smtClean="0"/>
          </a:p>
          <a:p>
            <a:r>
              <a:rPr lang="nl-NL" sz="1400" smtClean="0"/>
              <a:t>Possibly some training effect seen.</a:t>
            </a:r>
          </a:p>
          <a:p>
            <a:endParaRPr lang="nl-NL" sz="1400" smtClean="0"/>
          </a:p>
        </p:txBody>
      </p:sp>
      <p:sp>
        <p:nvSpPr>
          <p:cNvPr id="9" name="TextBox 8"/>
          <p:cNvSpPr txBox="1"/>
          <p:nvPr/>
        </p:nvSpPr>
        <p:spPr>
          <a:xfrm>
            <a:off x="2038245" y="3794305"/>
            <a:ext cx="31802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smtClean="0"/>
              <a:t>Very laborious work, since we do not have bi-polar power converters yet. Manual invertion of the powering cables needed.</a:t>
            </a:r>
          </a:p>
        </p:txBody>
      </p:sp>
    </p:spTree>
    <p:extLst>
      <p:ext uri="{BB962C8B-B14F-4D97-AF65-F5344CB8AC3E}">
        <p14:creationId xmlns:p14="http://schemas.microsoft.com/office/powerpoint/2010/main" val="3210409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No quench cycle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MCBXFBP1_d - august 2019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461" y="1067292"/>
            <a:ext cx="6225340" cy="31520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66452" y="1073917"/>
            <a:ext cx="23257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A cycle was made to shown a non-quench surface. </a:t>
            </a:r>
          </a:p>
          <a:p>
            <a:r>
              <a:rPr lang="nl-NL" sz="1200" smtClean="0"/>
              <a:t>It follows the 40 % torque line in quadrant 1 and 3 and 30 % torque line in quadrant 2 and 4.</a:t>
            </a:r>
          </a:p>
          <a:p>
            <a:endParaRPr lang="nl-NL" sz="1200"/>
          </a:p>
          <a:p>
            <a:r>
              <a:rPr lang="nl-NL" sz="1200" smtClean="0"/>
              <a:t>No quench was recorded, so this is a stable zone.  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39267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No quench cycle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MCBXFBP1_d - august 2019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6566452" y="1073917"/>
            <a:ext cx="23257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A second cycle is defined following input from our beams colleagues. </a:t>
            </a:r>
          </a:p>
          <a:p>
            <a:endParaRPr lang="nl-NL" sz="1200"/>
          </a:p>
          <a:p>
            <a:r>
              <a:rPr lang="nl-NL" sz="1200" smtClean="0"/>
              <a:t>The cycle in orange is foreseen to be done today.</a:t>
            </a:r>
            <a:endParaRPr lang="en-US" sz="12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08" y="1073917"/>
            <a:ext cx="5562001" cy="28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1968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30510" y="1851670"/>
            <a:ext cx="7920000" cy="540000"/>
          </a:xfrm>
        </p:spPr>
        <p:txBody>
          <a:bodyPr/>
          <a:lstStyle/>
          <a:p>
            <a:r>
              <a:rPr lang="en-US" smtClean="0"/>
              <a:t>Termal cycle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MCBXFBP1_d - august 2019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517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Retraining after thermal cycle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MCBXFBP1_d - august 2019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454" y="675000"/>
            <a:ext cx="3954041" cy="23830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4879" y="675000"/>
            <a:ext cx="3444339" cy="23830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5454" y="3134139"/>
            <a:ext cx="39540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CD 1 training: ramp inner, then outer dipole</a:t>
            </a:r>
          </a:p>
          <a:p>
            <a:r>
              <a:rPr lang="nl-NL" sz="1200" smtClean="0"/>
              <a:t>CD 2 training: simultaneous ramp</a:t>
            </a:r>
          </a:p>
          <a:p>
            <a:r>
              <a:rPr lang="nl-NL" sz="1050" smtClean="0"/>
              <a:t>(with quenches mainly in the inner coil, the diagonal may give a slight advantage in quench margin).</a:t>
            </a:r>
          </a:p>
          <a:p>
            <a:endParaRPr lang="nl-NL" sz="1200"/>
          </a:p>
          <a:p>
            <a:r>
              <a:rPr lang="nl-NL" sz="1200" smtClean="0"/>
              <a:t>Note: Cool down 1 ended with a fully trained magnet in Quadrant 1.</a:t>
            </a:r>
            <a:endParaRPr lang="en-US" sz="1200"/>
          </a:p>
        </p:txBody>
      </p:sp>
      <p:sp>
        <p:nvSpPr>
          <p:cNvPr id="10" name="TextBox 9"/>
          <p:cNvSpPr txBox="1"/>
          <p:nvPr/>
        </p:nvSpPr>
        <p:spPr>
          <a:xfrm>
            <a:off x="4427367" y="3134139"/>
            <a:ext cx="42594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Fraction of torque for easier characterization: </a:t>
            </a:r>
          </a:p>
          <a:p>
            <a:pPr marL="171450" indent="-171450">
              <a:buFontTx/>
              <a:buChar char="-"/>
            </a:pPr>
            <a:r>
              <a:rPr lang="nl-NL" sz="1200" smtClean="0"/>
              <a:t>Virgin training in quadrant 1 started at rather high torque for first quench.</a:t>
            </a:r>
          </a:p>
          <a:p>
            <a:pPr marL="171450" indent="-171450">
              <a:buFontTx/>
              <a:buChar char="-"/>
            </a:pPr>
            <a:r>
              <a:rPr lang="nl-NL" sz="1200" smtClean="0"/>
              <a:t>Cool down 2 retraining is in about the same rate as virgin training: loss of memory.</a:t>
            </a:r>
          </a:p>
          <a:p>
            <a:pPr marL="171450" indent="-171450">
              <a:buFontTx/>
              <a:buChar char="-"/>
            </a:pPr>
            <a:r>
              <a:rPr lang="nl-NL" sz="1200" smtClean="0"/>
              <a:t>Training in quadrant 1 after having a fully trained magnet in quadrant 2 leads to longer retraining than thermal cycle.</a:t>
            </a:r>
          </a:p>
          <a:p>
            <a:pPr marL="171450" indent="-171450">
              <a:buFontTx/>
              <a:buChar char="-"/>
            </a:pPr>
            <a:endParaRPr lang="nl-NL" sz="1200" smtClean="0"/>
          </a:p>
        </p:txBody>
      </p:sp>
    </p:spTree>
    <p:extLst>
      <p:ext uri="{BB962C8B-B14F-4D97-AF65-F5344CB8AC3E}">
        <p14:creationId xmlns:p14="http://schemas.microsoft.com/office/powerpoint/2010/main" val="84601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MCBXFBP1_d - august 2019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577351" y="1178164"/>
            <a:ext cx="82923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sz="1200" dirty="0" err="1" smtClean="0"/>
              <a:t>Individual</a:t>
            </a:r>
            <a:r>
              <a:rPr lang="nl-NL" sz="1200" dirty="0" smtClean="0"/>
              <a:t> </a:t>
            </a:r>
            <a:r>
              <a:rPr lang="nl-NL" sz="1200" dirty="0" err="1" smtClean="0"/>
              <a:t>powering</a:t>
            </a:r>
            <a:r>
              <a:rPr lang="nl-NL" sz="1200" smtClean="0"/>
              <a:t>: Great performance. No quenches in assembly d.</a:t>
            </a:r>
            <a:endParaRPr lang="nl-NL" sz="1200" dirty="0" smtClean="0"/>
          </a:p>
          <a:p>
            <a:pPr marL="285750" indent="-285750">
              <a:buFontTx/>
              <a:buChar char="-"/>
            </a:pPr>
            <a:endParaRPr lang="nl-NL" sz="1200" dirty="0" smtClean="0"/>
          </a:p>
          <a:p>
            <a:pPr marL="285750" indent="-285750">
              <a:buFontTx/>
              <a:buChar char="-"/>
            </a:pPr>
            <a:r>
              <a:rPr lang="nl-NL" sz="1200" smtClean="0"/>
              <a:t>Combined powering: First magnet trained to 102 % of nominal current and 104 % of nominal torque!! Good performance. </a:t>
            </a:r>
          </a:p>
          <a:p>
            <a:pPr marL="285750" indent="-285750">
              <a:buFontTx/>
              <a:buChar char="-"/>
            </a:pPr>
            <a:endParaRPr lang="nl-NL" sz="1200"/>
          </a:p>
          <a:p>
            <a:pPr marL="285750" indent="-285750">
              <a:buFontTx/>
              <a:buChar char="-"/>
            </a:pPr>
            <a:r>
              <a:rPr lang="nl-NL" sz="1200" smtClean="0"/>
              <a:t>Swapping torque directions creates significant detraining. This is is a main remaining challenge for this magnet.</a:t>
            </a:r>
          </a:p>
          <a:p>
            <a:pPr marL="285750" indent="-285750">
              <a:buFontTx/>
              <a:buChar char="-"/>
            </a:pPr>
            <a:endParaRPr lang="nl-NL" sz="1200"/>
          </a:p>
          <a:p>
            <a:pPr marL="285750" indent="-285750">
              <a:buFontTx/>
              <a:buChar char="-"/>
            </a:pPr>
            <a:r>
              <a:rPr lang="nl-NL" sz="1200" smtClean="0"/>
              <a:t>Thermal cycle shows loss of memory, but reached again nominal current in combined powering.</a:t>
            </a:r>
          </a:p>
          <a:p>
            <a:pPr marL="285750" indent="-285750">
              <a:buFontTx/>
              <a:buChar char="-"/>
            </a:pPr>
            <a:endParaRPr lang="nl-NL" sz="120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endParaRPr lang="nl-NL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58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 program and parameters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MCBXFBP1_d - august 2019 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2000" y="702133"/>
            <a:ext cx="43397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Test program outlined in EDMS </a:t>
            </a:r>
            <a:r>
              <a:rPr lang="en-GB" dirty="0" smtClean="0"/>
              <a:t>2166022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" name="Picture 9" descr="MCBXFB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3" y="2146295"/>
            <a:ext cx="2102642" cy="1577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763" y="1780822"/>
            <a:ext cx="2127250" cy="28359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9031" y="1797400"/>
            <a:ext cx="4145550" cy="2797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Electrical Layout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MCBXFBP1_d - august 2019 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2DD1275-9F2D-47D2-B923-2FEB4FB26AB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5536" y="878324"/>
            <a:ext cx="6293262" cy="32337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732240" y="1275606"/>
            <a:ext cx="2232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Two</a:t>
            </a:r>
            <a:r>
              <a:rPr lang="nl-NL" dirty="0" smtClean="0"/>
              <a:t> </a:t>
            </a:r>
            <a:r>
              <a:rPr lang="nl-NL" dirty="0" err="1" smtClean="0"/>
              <a:t>independently</a:t>
            </a:r>
            <a:r>
              <a:rPr lang="nl-NL" dirty="0" smtClean="0"/>
              <a:t> </a:t>
            </a:r>
            <a:r>
              <a:rPr lang="nl-NL" dirty="0" err="1" smtClean="0"/>
              <a:t>powered</a:t>
            </a:r>
            <a:r>
              <a:rPr lang="nl-NL" dirty="0" smtClean="0"/>
              <a:t> </a:t>
            </a:r>
            <a:r>
              <a:rPr lang="nl-NL" dirty="0" err="1" smtClean="0"/>
              <a:t>nested</a:t>
            </a:r>
            <a:r>
              <a:rPr lang="nl-NL" dirty="0" smtClean="0"/>
              <a:t> </a:t>
            </a:r>
            <a:r>
              <a:rPr lang="nl-NL" dirty="0" err="1" smtClean="0"/>
              <a:t>dipoles</a:t>
            </a:r>
            <a:r>
              <a:rPr lang="nl-NL" dirty="0"/>
              <a:t>.</a:t>
            </a:r>
            <a:endParaRPr lang="nl-NL" dirty="0" smtClean="0"/>
          </a:p>
          <a:p>
            <a:endParaRPr lang="nl-NL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57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30510" y="1851670"/>
            <a:ext cx="7920000" cy="540000"/>
          </a:xfrm>
        </p:spPr>
        <p:txBody>
          <a:bodyPr/>
          <a:lstStyle/>
          <a:p>
            <a:r>
              <a:rPr lang="en-US" dirty="0" smtClean="0"/>
              <a:t>Individual powering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MCBXFBP1_d - august 2019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6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MCBXFBP1_d - august 2019 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9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Individual training Inner and outer </a:t>
            </a:r>
            <a:r>
              <a:rPr lang="en-US" dirty="0"/>
              <a:t>Dipole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3568" y="3125387"/>
            <a:ext cx="36004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The inner dipole never quenched during individual powering.</a:t>
            </a:r>
            <a:endParaRPr lang="en-US" sz="1100" dirty="0"/>
          </a:p>
          <a:p>
            <a:endParaRPr lang="nl-NL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Ramp </a:t>
            </a:r>
            <a:r>
              <a:rPr lang="en-US" sz="1100" dirty="0"/>
              <a:t>rates:</a:t>
            </a:r>
          </a:p>
          <a:p>
            <a:r>
              <a:rPr lang="en-US" sz="1100" dirty="0"/>
              <a:t>At 1.9 K to 1755 A no quench at 2 </a:t>
            </a:r>
            <a:r>
              <a:rPr lang="en-US" sz="1100" dirty="0" smtClean="0"/>
              <a:t>A/s</a:t>
            </a:r>
          </a:p>
          <a:p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5201733" y="3179136"/>
            <a:ext cx="36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11 Quenches in first cool down during initial training in assembly b</a:t>
            </a:r>
          </a:p>
          <a:p>
            <a:r>
              <a:rPr lang="en-US" sz="1100" dirty="0" smtClean="0"/>
              <a:t>3 Quenches in first cool down of assembly </a:t>
            </a:r>
            <a:r>
              <a:rPr lang="en-US" sz="1100" smtClean="0"/>
              <a:t>c </a:t>
            </a:r>
          </a:p>
          <a:p>
            <a:r>
              <a:rPr lang="nl-NL" sz="1100" smtClean="0"/>
              <a:t>0 quenches in assembly d</a:t>
            </a:r>
            <a:endParaRPr lang="en-US" sz="11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5318614" y="4255897"/>
            <a:ext cx="3576141" cy="600164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/>
              <a:t>No detraining quenches </a:t>
            </a:r>
            <a:r>
              <a:rPr lang="en-US" sz="1100" dirty="0" smtClean="0"/>
              <a:t>following </a:t>
            </a:r>
            <a:r>
              <a:rPr lang="en-US" sz="1100" dirty="0"/>
              <a:t>combined powering </a:t>
            </a:r>
            <a:r>
              <a:rPr lang="en-US" sz="1100"/>
              <a:t>tests</a:t>
            </a:r>
            <a:r>
              <a:rPr lang="en-US" sz="1100" smtClean="0"/>
              <a:t>.</a:t>
            </a:r>
          </a:p>
          <a:p>
            <a:r>
              <a:rPr lang="nl-NL" sz="1100" smtClean="0"/>
              <a:t>Coil memory very good.</a:t>
            </a:r>
            <a:endParaRPr lang="en-US" sz="11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218" y="652816"/>
            <a:ext cx="3060560" cy="249379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0165" y="578607"/>
            <a:ext cx="3185574" cy="2600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55113"/>
            <a:ext cx="7920000" cy="540000"/>
          </a:xfrm>
        </p:spPr>
        <p:txBody>
          <a:bodyPr/>
          <a:lstStyle/>
          <a:p>
            <a:r>
              <a:rPr lang="nl-NL" sz="2400" dirty="0" err="1" smtClean="0"/>
              <a:t>Quench</a:t>
            </a:r>
            <a:r>
              <a:rPr lang="nl-NL" sz="2400" dirty="0" smtClean="0"/>
              <a:t> </a:t>
            </a:r>
            <a:r>
              <a:rPr lang="nl-NL" sz="2400" dirty="0" err="1" smtClean="0"/>
              <a:t>locations</a:t>
            </a:r>
            <a:r>
              <a:rPr lang="nl-NL" sz="2400" dirty="0" smtClean="0"/>
              <a:t> </a:t>
            </a:r>
            <a:r>
              <a:rPr lang="nl-NL" sz="2400" dirty="0" err="1" smtClean="0"/>
              <a:t>Individually</a:t>
            </a:r>
            <a:r>
              <a:rPr lang="nl-NL" sz="2400" dirty="0" smtClean="0"/>
              <a:t> </a:t>
            </a:r>
            <a:r>
              <a:rPr lang="nl-NL" sz="2400" dirty="0" err="1" smtClean="0"/>
              <a:t>powered</a:t>
            </a:r>
            <a:r>
              <a:rPr lang="nl-NL" sz="2400" dirty="0" smtClean="0"/>
              <a:t> </a:t>
            </a:r>
            <a:r>
              <a:rPr lang="nl-NL" sz="2400" dirty="0" err="1" smtClean="0"/>
              <a:t>outer</a:t>
            </a:r>
            <a:r>
              <a:rPr lang="nl-NL" sz="2400" dirty="0" smtClean="0"/>
              <a:t> </a:t>
            </a:r>
            <a:r>
              <a:rPr lang="nl-NL" sz="2400" dirty="0" err="1" smtClean="0"/>
              <a:t>dipole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MCBXFBP1_d - august 2019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52" y="847563"/>
            <a:ext cx="3851721" cy="20107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0468" y="3328263"/>
            <a:ext cx="1904135" cy="10590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983" y="3358494"/>
            <a:ext cx="1840623" cy="9388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0945" y="4204653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Outer layer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87690" y="4216341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Inner layer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611052" y="39806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2"/>
                </a:solidFill>
              </a:rPr>
              <a:t>V3</a:t>
            </a:r>
            <a:endParaRPr lang="en-US" dirty="0">
              <a:solidFill>
                <a:schemeClr val="bg2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2820216" y="703547"/>
            <a:ext cx="72008" cy="360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175561" y="828574"/>
            <a:ext cx="397033" cy="3865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404330" y="528003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2"/>
                </a:solidFill>
              </a:rPr>
              <a:t>V7</a:t>
            </a:r>
            <a:endParaRPr lang="en-US" dirty="0">
              <a:solidFill>
                <a:schemeClr val="bg2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433568" y="750394"/>
            <a:ext cx="156607" cy="4266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72392" y="381062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2"/>
                </a:solidFill>
              </a:rPr>
              <a:t>V4-V6</a:t>
            </a:r>
            <a:endParaRPr lang="en-US" dirty="0">
              <a:solidFill>
                <a:schemeClr val="bg2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054984" y="921062"/>
            <a:ext cx="197996" cy="4266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89410" y="1717066"/>
            <a:ext cx="197996" cy="4266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4146299" y="2647763"/>
            <a:ext cx="311909" cy="1757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274482" y="2394504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2"/>
                </a:solidFill>
              </a:rPr>
              <a:t>V10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11501" y="61410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2"/>
                </a:solidFill>
              </a:rPr>
              <a:t>V8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44622" y="1368989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2"/>
                </a:solidFill>
              </a:rPr>
              <a:t>V9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5411" y="306729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2"/>
                </a:solidFill>
              </a:rPr>
              <a:t>V1</a:t>
            </a:r>
            <a:endParaRPr lang="en-US" dirty="0">
              <a:solidFill>
                <a:schemeClr val="bg2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687406" y="2858354"/>
            <a:ext cx="263426" cy="2433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534310" y="3432447"/>
            <a:ext cx="312450" cy="2154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V1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804248" y="3169657"/>
            <a:ext cx="288032" cy="1221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244503" y="1585481"/>
            <a:ext cx="288032" cy="1221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646280"/>
              </p:ext>
            </p:extLst>
          </p:nvPr>
        </p:nvGraphicFramePr>
        <p:xfrm>
          <a:off x="4777527" y="1084986"/>
          <a:ext cx="4053441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155">
                  <a:extLst>
                    <a:ext uri="{9D8B030D-6E8A-4147-A177-3AD203B41FA5}">
                      <a16:colId xmlns:a16="http://schemas.microsoft.com/office/drawing/2014/main" val="2802903527"/>
                    </a:ext>
                  </a:extLst>
                </a:gridCol>
                <a:gridCol w="526419">
                  <a:extLst>
                    <a:ext uri="{9D8B030D-6E8A-4147-A177-3AD203B41FA5}">
                      <a16:colId xmlns:a16="http://schemas.microsoft.com/office/drawing/2014/main" val="3526580805"/>
                    </a:ext>
                  </a:extLst>
                </a:gridCol>
                <a:gridCol w="1865826">
                  <a:extLst>
                    <a:ext uri="{9D8B030D-6E8A-4147-A177-3AD203B41FA5}">
                      <a16:colId xmlns:a16="http://schemas.microsoft.com/office/drawing/2014/main" val="3583213981"/>
                    </a:ext>
                  </a:extLst>
                </a:gridCol>
                <a:gridCol w="1056041">
                  <a:extLst>
                    <a:ext uri="{9D8B030D-6E8A-4147-A177-3AD203B41FA5}">
                      <a16:colId xmlns:a16="http://schemas.microsoft.com/office/drawing/2014/main" val="3151963370"/>
                    </a:ext>
                  </a:extLst>
                </a:gridCol>
              </a:tblGrid>
              <a:tr h="189490">
                <a:tc>
                  <a:txBody>
                    <a:bodyPr/>
                    <a:lstStyle/>
                    <a:p>
                      <a:r>
                        <a:rPr lang="nl-NL" sz="900" dirty="0" err="1" smtClean="0"/>
                        <a:t>Dipole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err="1" smtClean="0"/>
                        <a:t>Coil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Segment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# </a:t>
                      </a:r>
                      <a:r>
                        <a:rPr lang="nl-NL" sz="900" dirty="0" err="1" smtClean="0"/>
                        <a:t>quenches</a:t>
                      </a:r>
                      <a:endParaRPr 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687250"/>
                  </a:ext>
                </a:extLst>
              </a:tr>
              <a:tr h="189490"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Outer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Inner layer (V1-V3)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2</a:t>
                      </a:r>
                      <a:endParaRPr 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3703511"/>
                  </a:ext>
                </a:extLst>
              </a:tr>
              <a:tr h="18949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900" dirty="0" smtClean="0"/>
                        <a:t>Outer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2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Inner layer (V1-V3)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3</a:t>
                      </a:r>
                      <a:endParaRPr 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6011482"/>
                  </a:ext>
                </a:extLst>
              </a:tr>
              <a:tr h="18949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900" dirty="0" smtClean="0"/>
                        <a:t>Outer</a:t>
                      </a:r>
                      <a:endParaRPr 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Outer </a:t>
                      </a:r>
                      <a:r>
                        <a:rPr lang="nl-NL" sz="900" dirty="0" err="1" smtClean="0"/>
                        <a:t>pole</a:t>
                      </a:r>
                      <a:r>
                        <a:rPr lang="nl-NL" sz="900" baseline="0" dirty="0" smtClean="0"/>
                        <a:t> turn </a:t>
                      </a:r>
                      <a:r>
                        <a:rPr lang="nl-NL" sz="900" baseline="0" dirty="0" err="1" smtClean="0"/>
                        <a:t>head</a:t>
                      </a:r>
                      <a:r>
                        <a:rPr lang="nl-NL" sz="900" baseline="0" dirty="0" smtClean="0"/>
                        <a:t> (V6-V7)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3</a:t>
                      </a:r>
                      <a:endParaRPr 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388135"/>
                  </a:ext>
                </a:extLst>
              </a:tr>
              <a:tr h="18949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900" dirty="0" smtClean="0"/>
                        <a:t>Outer</a:t>
                      </a:r>
                      <a:endParaRPr 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2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900" dirty="0" smtClean="0"/>
                        <a:t>Outer </a:t>
                      </a:r>
                      <a:r>
                        <a:rPr lang="nl-NL" sz="900" dirty="0" err="1" smtClean="0"/>
                        <a:t>pole</a:t>
                      </a:r>
                      <a:r>
                        <a:rPr lang="nl-NL" sz="900" dirty="0" smtClean="0"/>
                        <a:t> turn</a:t>
                      </a:r>
                      <a:r>
                        <a:rPr lang="nl-NL" sz="900" baseline="0" dirty="0" smtClean="0"/>
                        <a:t> </a:t>
                      </a:r>
                      <a:r>
                        <a:rPr lang="nl-NL" sz="900" baseline="0" dirty="0" err="1" smtClean="0"/>
                        <a:t>head</a:t>
                      </a:r>
                      <a:r>
                        <a:rPr lang="nl-NL" sz="900" baseline="0" dirty="0" smtClean="0"/>
                        <a:t> (V6-V7)</a:t>
                      </a:r>
                      <a:endParaRPr 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1</a:t>
                      </a:r>
                      <a:endParaRPr 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9709776"/>
                  </a:ext>
                </a:extLst>
              </a:tr>
              <a:tr h="18949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900" dirty="0" smtClean="0"/>
                        <a:t>Outer</a:t>
                      </a:r>
                      <a:endParaRPr 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Outer</a:t>
                      </a:r>
                      <a:r>
                        <a:rPr lang="nl-NL" sz="900" baseline="0" dirty="0" smtClean="0"/>
                        <a:t> </a:t>
                      </a:r>
                      <a:r>
                        <a:rPr lang="nl-NL" sz="900" baseline="0" dirty="0" err="1" smtClean="0"/>
                        <a:t>multiturn</a:t>
                      </a:r>
                      <a:r>
                        <a:rPr lang="nl-NL" sz="900" baseline="0" dirty="0" smtClean="0"/>
                        <a:t> (V8-V9)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1</a:t>
                      </a:r>
                      <a:endParaRPr 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083525"/>
                  </a:ext>
                </a:extLst>
              </a:tr>
              <a:tr h="18949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900" dirty="0" smtClean="0"/>
                        <a:t>Outer</a:t>
                      </a:r>
                      <a:endParaRPr 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2 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Outer </a:t>
                      </a:r>
                      <a:r>
                        <a:rPr lang="nl-NL" sz="900" dirty="0" err="1" smtClean="0"/>
                        <a:t>multiturn</a:t>
                      </a:r>
                      <a:r>
                        <a:rPr lang="nl-NL" sz="900" dirty="0" smtClean="0"/>
                        <a:t> (V7-V8)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1</a:t>
                      </a:r>
                      <a:endParaRPr 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1604662"/>
                  </a:ext>
                </a:extLst>
              </a:tr>
              <a:tr h="18949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Total 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11</a:t>
                      </a:r>
                      <a:endParaRPr 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5507424"/>
                  </a:ext>
                </a:extLst>
              </a:tr>
            </a:tbl>
          </a:graphicData>
        </a:graphic>
      </p:graphicFrame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84833"/>
              </p:ext>
            </p:extLst>
          </p:nvPr>
        </p:nvGraphicFramePr>
        <p:xfrm>
          <a:off x="4813359" y="3498398"/>
          <a:ext cx="4053441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155">
                  <a:extLst>
                    <a:ext uri="{9D8B030D-6E8A-4147-A177-3AD203B41FA5}">
                      <a16:colId xmlns:a16="http://schemas.microsoft.com/office/drawing/2014/main" val="2802903527"/>
                    </a:ext>
                  </a:extLst>
                </a:gridCol>
                <a:gridCol w="526419">
                  <a:extLst>
                    <a:ext uri="{9D8B030D-6E8A-4147-A177-3AD203B41FA5}">
                      <a16:colId xmlns:a16="http://schemas.microsoft.com/office/drawing/2014/main" val="3526580805"/>
                    </a:ext>
                  </a:extLst>
                </a:gridCol>
                <a:gridCol w="1865826">
                  <a:extLst>
                    <a:ext uri="{9D8B030D-6E8A-4147-A177-3AD203B41FA5}">
                      <a16:colId xmlns:a16="http://schemas.microsoft.com/office/drawing/2014/main" val="3583213981"/>
                    </a:ext>
                  </a:extLst>
                </a:gridCol>
                <a:gridCol w="1056041">
                  <a:extLst>
                    <a:ext uri="{9D8B030D-6E8A-4147-A177-3AD203B41FA5}">
                      <a16:colId xmlns:a16="http://schemas.microsoft.com/office/drawing/2014/main" val="31519633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sz="900" dirty="0" err="1" smtClean="0"/>
                        <a:t>Dipole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err="1" smtClean="0"/>
                        <a:t>Coil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Segment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# </a:t>
                      </a:r>
                      <a:r>
                        <a:rPr lang="nl-NL" sz="900" dirty="0" err="1" smtClean="0"/>
                        <a:t>quenches</a:t>
                      </a:r>
                      <a:endParaRPr 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68725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Outer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Inner layer (V7-V8)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3</a:t>
                      </a:r>
                      <a:endParaRPr 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370351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Total 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900" dirty="0" smtClean="0"/>
                        <a:t>3</a:t>
                      </a:r>
                      <a:endParaRPr 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5507424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4680513" y="776703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Assembly b – CD 1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4734695" y="3168566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Assembly c – CD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58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30510" y="1851670"/>
            <a:ext cx="7920000" cy="540000"/>
          </a:xfrm>
        </p:spPr>
        <p:txBody>
          <a:bodyPr/>
          <a:lstStyle/>
          <a:p>
            <a:r>
              <a:rPr lang="en-US" dirty="0" smtClean="0"/>
              <a:t>Combined powering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MCBXFBP1_d - august 2019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5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8185"/>
            <a:ext cx="7920000" cy="540000"/>
          </a:xfrm>
        </p:spPr>
        <p:txBody>
          <a:bodyPr/>
          <a:lstStyle/>
          <a:p>
            <a:r>
              <a:rPr lang="nl-NL" dirty="0" err="1" smtClean="0"/>
              <a:t>Overview</a:t>
            </a:r>
            <a:r>
              <a:rPr lang="nl-NL" dirty="0" smtClean="0"/>
              <a:t> </a:t>
            </a:r>
            <a:r>
              <a:rPr lang="nl-NL" dirty="0" err="1" smtClean="0"/>
              <a:t>all</a:t>
            </a:r>
            <a:r>
              <a:rPr lang="nl-NL" dirty="0" smtClean="0"/>
              <a:t> </a:t>
            </a:r>
            <a:r>
              <a:rPr lang="nl-NL" dirty="0" err="1" smtClean="0"/>
              <a:t>powering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MCBXFBP1_d - august 2019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830" y="483478"/>
            <a:ext cx="8788918" cy="414793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07978" y="4661128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mtClean="0"/>
              <a:t>For completeness.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89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113" y="135000"/>
            <a:ext cx="8988887" cy="540000"/>
          </a:xfrm>
        </p:spPr>
        <p:txBody>
          <a:bodyPr/>
          <a:lstStyle/>
          <a:p>
            <a:r>
              <a:rPr lang="nl-NL" smtClean="0"/>
              <a:t>Combined powering. Assembly b, c and d compared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MCBXFBP1_d - august 2019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6537961" y="981680"/>
            <a:ext cx="25088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smtClean="0"/>
              <a:t>Assembly b and c had limited performance. Highest percentage of about 50 % of the nominal torque reached. </a:t>
            </a:r>
          </a:p>
          <a:p>
            <a:endParaRPr lang="nl-NL" sz="1400"/>
          </a:p>
          <a:p>
            <a:r>
              <a:rPr lang="nl-NL" sz="1400" smtClean="0"/>
              <a:t>Assembly d trained to nominal current in both dipoles. Later a maximum of 104 % of nominal torque was reached (102 % </a:t>
            </a:r>
            <a:r>
              <a:rPr lang="nl-NL" sz="1400" i="1" smtClean="0"/>
              <a:t>I</a:t>
            </a:r>
            <a:r>
              <a:rPr lang="nl-NL" sz="1400" i="1" baseline="-25000" smtClean="0"/>
              <a:t>nom</a:t>
            </a:r>
            <a:r>
              <a:rPr lang="nl-NL" sz="1400" i="1" smtClean="0"/>
              <a:t>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13" y="772486"/>
            <a:ext cx="6382848" cy="328114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37960" y="3727555"/>
            <a:ext cx="2508839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nl-NL" sz="1400" b="1" smtClean="0"/>
              <a:t>Main conclusion</a:t>
            </a:r>
          </a:p>
          <a:p>
            <a:r>
              <a:rPr lang="nl-NL" sz="1400" b="1" i="1" smtClean="0"/>
              <a:t>First assembly reaching nominal!</a:t>
            </a:r>
          </a:p>
        </p:txBody>
      </p:sp>
    </p:spTree>
    <p:extLst>
      <p:ext uri="{BB962C8B-B14F-4D97-AF65-F5344CB8AC3E}">
        <p14:creationId xmlns:p14="http://schemas.microsoft.com/office/powerpoint/2010/main" val="311399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1CD65B3-E8D1-4001-8E0C-4AF8A697297C}">
  <ds:schemaRefs>
    <ds:schemaRef ds:uri="http://purl.org/dc/dcmitype/"/>
    <ds:schemaRef ds:uri="http://schemas.microsoft.com/office/infopath/2007/PartnerControls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5756</TotalTime>
  <Words>799</Words>
  <Application>Microsoft Office PowerPoint</Application>
  <PresentationFormat>On-screen Show (16:9)</PresentationFormat>
  <Paragraphs>160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Thème Office</vt:lpstr>
      <vt:lpstr>Test results MCBXFBP1d HCMCBXFB001-E9000014 </vt:lpstr>
      <vt:lpstr>Test program and parameters</vt:lpstr>
      <vt:lpstr>Electrical Layout</vt:lpstr>
      <vt:lpstr>Individual powering </vt:lpstr>
      <vt:lpstr>PowerPoint Presentation</vt:lpstr>
      <vt:lpstr>Quench locations Individually powered outer dipole</vt:lpstr>
      <vt:lpstr>Combined powering </vt:lpstr>
      <vt:lpstr>Overview all powering</vt:lpstr>
      <vt:lpstr>Combined powering. Assembly b, c and d compared</vt:lpstr>
      <vt:lpstr>Combined powering – changing torque direction</vt:lpstr>
      <vt:lpstr>Changing torque direction from test to tests</vt:lpstr>
      <vt:lpstr>No quench cycle</vt:lpstr>
      <vt:lpstr>No quench cycle</vt:lpstr>
      <vt:lpstr>Termal cycle</vt:lpstr>
      <vt:lpstr>Retraining after thermal cycle</vt:lpstr>
      <vt:lpstr>Conclusion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Gerard Willering</cp:lastModifiedBy>
  <cp:revision>114</cp:revision>
  <dcterms:created xsi:type="dcterms:W3CDTF">2016-02-12T09:02:01Z</dcterms:created>
  <dcterms:modified xsi:type="dcterms:W3CDTF">2019-09-04T06:14:29Z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