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20"/>
  </p:notesMasterIdLst>
  <p:handoutMasterIdLst>
    <p:handoutMasterId r:id="rId21"/>
  </p:handoutMasterIdLst>
  <p:sldIdLst>
    <p:sldId id="263" r:id="rId2"/>
    <p:sldId id="371" r:id="rId3"/>
    <p:sldId id="375" r:id="rId4"/>
    <p:sldId id="451" r:id="rId5"/>
    <p:sldId id="464" r:id="rId6"/>
    <p:sldId id="474" r:id="rId7"/>
    <p:sldId id="482" r:id="rId8"/>
    <p:sldId id="481" r:id="rId9"/>
    <p:sldId id="476" r:id="rId10"/>
    <p:sldId id="483" r:id="rId11"/>
    <p:sldId id="446" r:id="rId12"/>
    <p:sldId id="477" r:id="rId13"/>
    <p:sldId id="471" r:id="rId14"/>
    <p:sldId id="472" r:id="rId15"/>
    <p:sldId id="473" r:id="rId16"/>
    <p:sldId id="463" r:id="rId17"/>
    <p:sldId id="458" r:id="rId18"/>
    <p:sldId id="467" r:id="rId19"/>
  </p:sldIdLst>
  <p:sldSz cx="9144000" cy="6858000" type="screen4x3"/>
  <p:notesSz cx="6669088"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5F1"/>
    <a:srgbClr val="B8CCE4"/>
    <a:srgbClr val="99CCFF"/>
    <a:srgbClr val="9999FF"/>
    <a:srgbClr val="39E756"/>
    <a:srgbClr val="00D05E"/>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94" autoAdjust="0"/>
    <p:restoredTop sz="90192" autoAdjust="0"/>
  </p:normalViewPr>
  <p:slideViewPr>
    <p:cSldViewPr snapToObjects="1" showGuides="1">
      <p:cViewPr varScale="1">
        <p:scale>
          <a:sx n="132" d="100"/>
          <a:sy n="132" d="100"/>
        </p:scale>
        <p:origin x="126" y="132"/>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03/09/2019</a:t>
            </a:fld>
            <a:endParaRPr lang="fr-FR"/>
          </a:p>
        </p:txBody>
      </p:sp>
      <p:sp>
        <p:nvSpPr>
          <p:cNvPr id="4" name="Espace réservé du pied de page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‹Nº›</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03/09/2019</a:t>
            </a:fld>
            <a:endParaRPr lang="fr-FR"/>
          </a:p>
        </p:txBody>
      </p:sp>
      <p:sp>
        <p:nvSpPr>
          <p:cNvPr id="4" name="Espace réservé de l'image des diapositives 3"/>
          <p:cNvSpPr>
            <a:spLocks noGrp="1" noRot="1" noChangeAspect="1"/>
          </p:cNvSpPr>
          <p:nvPr>
            <p:ph type="sldImg" idx="2"/>
          </p:nvPr>
        </p:nvSpPr>
        <p:spPr>
          <a:xfrm>
            <a:off x="852488" y="744538"/>
            <a:ext cx="4964112"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‹Nº›</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322239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2488" y="744538"/>
            <a:ext cx="4964112" cy="37226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361971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2488" y="744538"/>
            <a:ext cx="4964112" cy="37226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1361971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2488" y="744538"/>
            <a:ext cx="4964112" cy="37226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1361971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2488" y="744538"/>
            <a:ext cx="4964112"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592512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2493656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52488" y="744538"/>
            <a:ext cx="4964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24936563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dirty="0" smtClean="0"/>
              <a:t>2nd MCBXFB Steering Committee - Jesús A. García Matos - 21st April 2016</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‹Nº›</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1" name="10 Grupo"/>
          <p:cNvGrpSpPr>
            <a:grpSpLocks noChangeAspect="1"/>
          </p:cNvGrpSpPr>
          <p:nvPr userDrawn="1"/>
        </p:nvGrpSpPr>
        <p:grpSpPr>
          <a:xfrm>
            <a:off x="115818" y="6066275"/>
            <a:ext cx="1431845" cy="666780"/>
            <a:chOff x="9602510" y="1982045"/>
            <a:chExt cx="4919316" cy="2876553"/>
          </a:xfrm>
        </p:grpSpPr>
        <p:pic>
          <p:nvPicPr>
            <p:cNvPr id="13"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2"/>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439629" y="6356350"/>
            <a:ext cx="6092371" cy="360000"/>
          </a:xfrm>
        </p:spPr>
        <p:txBody>
          <a:bodyPr/>
          <a:lstStyle/>
          <a:p>
            <a:r>
              <a:rPr lang="en-GB" dirty="0" smtClean="0"/>
              <a:t>MCBXFB Steering Committee - Jesús A. </a:t>
            </a:r>
            <a:r>
              <a:rPr lang="en-GB" dirty="0" err="1" smtClean="0"/>
              <a:t>García</a:t>
            </a:r>
            <a:r>
              <a:rPr lang="en-GB" dirty="0" smtClean="0"/>
              <a:t> Matos - 21st April 2017</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‹Nº›</a:t>
            </a:fld>
            <a:endParaRPr lang="fr-FR"/>
          </a:p>
        </p:txBody>
      </p:sp>
      <p:grpSp>
        <p:nvGrpSpPr>
          <p:cNvPr id="9" name="8 Grupo"/>
          <p:cNvGrpSpPr>
            <a:grpSpLocks noChangeAspect="1"/>
          </p:cNvGrpSpPr>
          <p:nvPr userDrawn="1"/>
        </p:nvGrpSpPr>
        <p:grpSpPr>
          <a:xfrm>
            <a:off x="1281403" y="6193665"/>
            <a:ext cx="1140290" cy="666780"/>
            <a:chOff x="9602510" y="1982045"/>
            <a:chExt cx="4919316" cy="2876553"/>
          </a:xfrm>
        </p:grpSpPr>
        <p:pic>
          <p:nvPicPr>
            <p:cNvPr id="10"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‹Nº›</a:t>
            </a:fld>
            <a:endParaRPr lang="fr-FR"/>
          </a:p>
        </p:txBody>
      </p:sp>
      <p:sp>
        <p:nvSpPr>
          <p:cNvPr id="15" name="Espace réservé du pied de page 4"/>
          <p:cNvSpPr>
            <a:spLocks noGrp="1"/>
          </p:cNvSpPr>
          <p:nvPr>
            <p:ph type="ftr" sz="quarter" idx="11"/>
          </p:nvPr>
        </p:nvSpPr>
        <p:spPr>
          <a:xfrm>
            <a:off x="2439629" y="6356350"/>
            <a:ext cx="6092371" cy="360000"/>
          </a:xfrm>
        </p:spPr>
        <p:txBody>
          <a:bodyPr/>
          <a:lstStyle/>
          <a:p>
            <a:r>
              <a:rPr lang="en-GB" noProof="0" dirty="0" smtClean="0"/>
              <a:t>2nd MCBXFB Steering Committee - Jesús A. García Matos - 21st April 2016</a:t>
            </a:r>
            <a:endParaRPr lang="en-GB" noProof="0" dirty="0"/>
          </a:p>
        </p:txBody>
      </p:sp>
      <p:grpSp>
        <p:nvGrpSpPr>
          <p:cNvPr id="12" name="11 Grupo"/>
          <p:cNvGrpSpPr>
            <a:grpSpLocks noChangeAspect="1"/>
          </p:cNvGrpSpPr>
          <p:nvPr userDrawn="1"/>
        </p:nvGrpSpPr>
        <p:grpSpPr>
          <a:xfrm>
            <a:off x="1281403" y="6193665"/>
            <a:ext cx="1140290" cy="666780"/>
            <a:chOff x="9602510" y="1982045"/>
            <a:chExt cx="4919316" cy="2876553"/>
          </a:xfrm>
        </p:grpSpPr>
        <p:pic>
          <p:nvPicPr>
            <p:cNvPr id="13"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‹Nº›</a:t>
            </a:fld>
            <a:endParaRPr lang="fr-FR"/>
          </a:p>
        </p:txBody>
      </p:sp>
      <p:sp>
        <p:nvSpPr>
          <p:cNvPr id="11" name="Espace réservé du pied de page 4"/>
          <p:cNvSpPr>
            <a:spLocks noGrp="1"/>
          </p:cNvSpPr>
          <p:nvPr>
            <p:ph type="ftr" sz="quarter" idx="11"/>
          </p:nvPr>
        </p:nvSpPr>
        <p:spPr>
          <a:xfrm>
            <a:off x="2439629" y="6356350"/>
            <a:ext cx="6092371" cy="360000"/>
          </a:xfrm>
        </p:spPr>
        <p:txBody>
          <a:bodyPr/>
          <a:lstStyle/>
          <a:p>
            <a:r>
              <a:rPr lang="en-GB" noProof="0" dirty="0" smtClean="0"/>
              <a:t>2nd MCBXFB Steering Committee - Jesús A. García Matos - 21st April 2016</a:t>
            </a:r>
            <a:endParaRPr lang="en-GB" noProof="0" dirty="0"/>
          </a:p>
        </p:txBody>
      </p:sp>
      <p:grpSp>
        <p:nvGrpSpPr>
          <p:cNvPr id="8" name="7 Grupo"/>
          <p:cNvGrpSpPr>
            <a:grpSpLocks noChangeAspect="1"/>
          </p:cNvGrpSpPr>
          <p:nvPr userDrawn="1"/>
        </p:nvGrpSpPr>
        <p:grpSpPr>
          <a:xfrm>
            <a:off x="1281403" y="6193665"/>
            <a:ext cx="1140290" cy="666780"/>
            <a:chOff x="9602510" y="1982045"/>
            <a:chExt cx="4919316" cy="2876553"/>
          </a:xfrm>
        </p:grpSpPr>
        <p:pic>
          <p:nvPicPr>
            <p:cNvPr id="9"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‹Nº›</a:t>
            </a:fld>
            <a:endParaRPr lang="fr-FR"/>
          </a:p>
        </p:txBody>
      </p:sp>
      <p:sp>
        <p:nvSpPr>
          <p:cNvPr id="10" name="Espace réservé du pied de page 4"/>
          <p:cNvSpPr>
            <a:spLocks noGrp="1"/>
          </p:cNvSpPr>
          <p:nvPr>
            <p:ph type="ftr" sz="quarter" idx="11"/>
          </p:nvPr>
        </p:nvSpPr>
        <p:spPr>
          <a:xfrm>
            <a:off x="2439629" y="6356350"/>
            <a:ext cx="6092371" cy="360000"/>
          </a:xfrm>
        </p:spPr>
        <p:txBody>
          <a:bodyPr/>
          <a:lstStyle/>
          <a:p>
            <a:r>
              <a:rPr lang="en-GB" noProof="0" dirty="0" smtClean="0"/>
              <a:t>2nd MCBXFB Steering Committee - Jesús A. García Matos - 21st April 2016</a:t>
            </a:r>
            <a:endParaRPr lang="en-GB" noProof="0" dirty="0"/>
          </a:p>
        </p:txBody>
      </p:sp>
      <p:grpSp>
        <p:nvGrpSpPr>
          <p:cNvPr id="7" name="6 Grupo"/>
          <p:cNvGrpSpPr>
            <a:grpSpLocks noChangeAspect="1"/>
          </p:cNvGrpSpPr>
          <p:nvPr userDrawn="1"/>
        </p:nvGrpSpPr>
        <p:grpSpPr>
          <a:xfrm>
            <a:off x="1281403" y="6193665"/>
            <a:ext cx="1140290" cy="666780"/>
            <a:chOff x="9602510" y="1982045"/>
            <a:chExt cx="4919316" cy="2876553"/>
          </a:xfrm>
        </p:grpSpPr>
        <p:pic>
          <p:nvPicPr>
            <p:cNvPr id="8"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‹Nº›</a:t>
            </a:fld>
            <a:endParaRPr lang="fr-FR"/>
          </a:p>
        </p:txBody>
      </p:sp>
      <p:sp>
        <p:nvSpPr>
          <p:cNvPr id="9" name="Espace réservé du contenu 8"/>
          <p:cNvSpPr>
            <a:spLocks noGrp="1"/>
          </p:cNvSpPr>
          <p:nvPr>
            <p:ph sz="quarter" idx="14" hasCustomPrompt="1"/>
          </p:nvPr>
        </p:nvSpPr>
        <p:spPr>
          <a:xfrm>
            <a:off x="613551"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
        <p:nvSpPr>
          <p:cNvPr id="14" name="Espace réservé du pied de page 4"/>
          <p:cNvSpPr>
            <a:spLocks noGrp="1"/>
          </p:cNvSpPr>
          <p:nvPr>
            <p:ph type="ftr" sz="quarter" idx="11"/>
          </p:nvPr>
        </p:nvSpPr>
        <p:spPr>
          <a:xfrm>
            <a:off x="2439629" y="6356350"/>
            <a:ext cx="6092371" cy="360000"/>
          </a:xfrm>
        </p:spPr>
        <p:txBody>
          <a:bodyPr/>
          <a:lstStyle/>
          <a:p>
            <a:r>
              <a:rPr lang="en-GB" noProof="0" dirty="0" smtClean="0"/>
              <a:t>2nd MCBXFB Steering Committee - Jesús A. García Matos - 21st April 2016</a:t>
            </a:r>
            <a:endParaRPr lang="en-GB" noProof="0" dirty="0"/>
          </a:p>
        </p:txBody>
      </p:sp>
      <p:grpSp>
        <p:nvGrpSpPr>
          <p:cNvPr id="10" name="9 Grupo"/>
          <p:cNvGrpSpPr>
            <a:grpSpLocks noChangeAspect="1"/>
          </p:cNvGrpSpPr>
          <p:nvPr userDrawn="1"/>
        </p:nvGrpSpPr>
        <p:grpSpPr>
          <a:xfrm>
            <a:off x="1281403" y="6193665"/>
            <a:ext cx="1140290" cy="666780"/>
            <a:chOff x="9602510" y="1982045"/>
            <a:chExt cx="4919316" cy="2876553"/>
          </a:xfrm>
        </p:grpSpPr>
        <p:pic>
          <p:nvPicPr>
            <p:cNvPr id="11"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dirty="0" smtClean="0"/>
              <a:t>2nd MCBXFB Steering Committee - Jesús A. García Matos - 21st April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‹Nº›</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10" name="9 Grupo"/>
          <p:cNvGrpSpPr>
            <a:grpSpLocks noChangeAspect="1"/>
          </p:cNvGrpSpPr>
          <p:nvPr userDrawn="1"/>
        </p:nvGrpSpPr>
        <p:grpSpPr>
          <a:xfrm>
            <a:off x="144282" y="6066275"/>
            <a:ext cx="1140290" cy="666780"/>
            <a:chOff x="9602510" y="1982045"/>
            <a:chExt cx="4919316" cy="2876553"/>
          </a:xfrm>
        </p:grpSpPr>
        <p:pic>
          <p:nvPicPr>
            <p:cNvPr id="11"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1"/>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dirty="0" smtClean="0"/>
              <a:t>MCBXFB Steering Committee - Jesús A. </a:t>
            </a:r>
            <a:r>
              <a:rPr lang="en-GB" dirty="0" err="1" smtClean="0"/>
              <a:t>García</a:t>
            </a:r>
            <a:r>
              <a:rPr lang="en-GB" dirty="0" smtClean="0"/>
              <a:t> Matos - 21st April 2017</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‹Nº›</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95536" y="2709120"/>
            <a:ext cx="8280920" cy="1800000"/>
          </a:xfrm>
        </p:spPr>
        <p:txBody>
          <a:bodyPr/>
          <a:lstStyle/>
          <a:p>
            <a:pPr algn="ctr"/>
            <a:r>
              <a:rPr lang="en-GB" sz="4000" dirty="0" smtClean="0"/>
              <a:t>MCBXFBP1 </a:t>
            </a:r>
            <a:r>
              <a:rPr lang="en-GB" sz="4000" dirty="0" smtClean="0"/>
              <a:t>magnet protection</a:t>
            </a:r>
            <a:endParaRPr lang="en-GB" sz="4000" dirty="0"/>
          </a:p>
        </p:txBody>
      </p:sp>
      <p:sp>
        <p:nvSpPr>
          <p:cNvPr id="3" name="Sous-titre 2"/>
          <p:cNvSpPr>
            <a:spLocks noGrp="1"/>
          </p:cNvSpPr>
          <p:nvPr>
            <p:ph type="subTitle" idx="1"/>
          </p:nvPr>
        </p:nvSpPr>
        <p:spPr>
          <a:xfrm>
            <a:off x="1371600" y="4653136"/>
            <a:ext cx="6480000" cy="990600"/>
          </a:xfrm>
        </p:spPr>
        <p:txBody>
          <a:bodyPr>
            <a:noAutofit/>
          </a:bodyPr>
          <a:lstStyle/>
          <a:p>
            <a:pPr algn="ctr"/>
            <a:r>
              <a:rPr lang="en-GB" sz="1600" dirty="0" smtClean="0"/>
              <a:t>Alejandro </a:t>
            </a:r>
            <a:r>
              <a:rPr lang="en-GB" sz="1600" dirty="0"/>
              <a:t>F</a:t>
            </a:r>
            <a:r>
              <a:rPr lang="en-GB" sz="1600" dirty="0" smtClean="0"/>
              <a:t>ernandez </a:t>
            </a:r>
            <a:r>
              <a:rPr lang="en-GB" sz="1600" dirty="0"/>
              <a:t>N</a:t>
            </a:r>
            <a:r>
              <a:rPr lang="en-GB" sz="1600" dirty="0" smtClean="0"/>
              <a:t>avarro and </a:t>
            </a:r>
            <a:r>
              <a:rPr lang="en-GB" sz="1600" dirty="0"/>
              <a:t>F</a:t>
            </a:r>
            <a:r>
              <a:rPr lang="en-GB" sz="1600" dirty="0" smtClean="0"/>
              <a:t>ernando Toral Fernandez</a:t>
            </a:r>
          </a:p>
          <a:p>
            <a:pPr algn="ctr"/>
            <a:r>
              <a:rPr lang="en-GB" sz="1600" dirty="0" smtClean="0"/>
              <a:t>(CIEMAT)</a:t>
            </a:r>
            <a:endParaRPr lang="en-GB" sz="1600" dirty="0"/>
          </a:p>
        </p:txBody>
      </p:sp>
      <p:sp>
        <p:nvSpPr>
          <p:cNvPr id="4" name="Espace réservé du texte 3"/>
          <p:cNvSpPr>
            <a:spLocks noGrp="1"/>
          </p:cNvSpPr>
          <p:nvPr>
            <p:ph type="body" sz="quarter" idx="14"/>
          </p:nvPr>
        </p:nvSpPr>
        <p:spPr/>
        <p:txBody>
          <a:bodyPr/>
          <a:lstStyle/>
          <a:p>
            <a:pPr algn="r"/>
            <a:r>
              <a:rPr lang="en-GB" dirty="0" smtClean="0"/>
              <a:t>  </a:t>
            </a:r>
            <a:r>
              <a:rPr lang="en-GB" dirty="0" smtClean="0"/>
              <a:t>4</a:t>
            </a:r>
            <a:r>
              <a:rPr lang="en-GB" baseline="30000" dirty="0" smtClean="0"/>
              <a:t>th</a:t>
            </a:r>
            <a:r>
              <a:rPr lang="en-GB" dirty="0" smtClean="0"/>
              <a:t>  September 2019</a:t>
            </a:r>
            <a:endParaRPr lang="en-GB"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6062203"/>
            <a:ext cx="3888432" cy="795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1594" y="1052657"/>
            <a:ext cx="3283130" cy="2880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10</a:t>
            </a:fld>
            <a:endParaRPr lang="fr-FR"/>
          </a:p>
        </p:txBody>
      </p:sp>
      <mc:AlternateContent xmlns:mc="http://schemas.openxmlformats.org/markup-compatibility/2006" xmlns:a14="http://schemas.microsoft.com/office/drawing/2010/main">
        <mc:Choice Requires="a14">
          <p:sp>
            <p:nvSpPr>
              <p:cNvPr id="9" name="5 Marcador de contenido"/>
              <p:cNvSpPr txBox="1">
                <a:spLocks/>
              </p:cNvSpPr>
              <p:nvPr/>
            </p:nvSpPr>
            <p:spPr>
              <a:xfrm>
                <a:off x="251519" y="1010069"/>
                <a:ext cx="5256585" cy="5184205"/>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1600" b="1" dirty="0" smtClean="0">
                    <a:solidFill>
                      <a:schemeClr val="tx1"/>
                    </a:solidFill>
                  </a:rPr>
                  <a:t>Hot-spot temperature calculated from the current and voltage measurements, </a:t>
                </a:r>
                <a:r>
                  <a:rPr lang="en-GB" sz="1600" dirty="0" smtClean="0"/>
                  <a:t>from the initial quench until dump resistor triggering (afterwards the voltage signal is distorted). </a:t>
                </a:r>
                <a:r>
                  <a:rPr lang="en-GB" sz="1400" dirty="0" smtClean="0"/>
                  <a:t>Assuming uniform temperature in the cable section EEOC1.6 to EEOC1.7.                                             </a:t>
                </a:r>
              </a:p>
              <a:p>
                <a:pPr marL="400050" lvl="1" indent="0" algn="just">
                  <a:buNone/>
                </a:pPr>
                <a14:m>
                  <m:oMath xmlns:m="http://schemas.openxmlformats.org/officeDocument/2006/math">
                    <m:sSub>
                      <m:sSubPr>
                        <m:ctrlPr>
                          <a:rPr lang="es-ES" sz="1600" b="0" i="1" smtClean="0">
                            <a:latin typeface="Cambria Math" panose="02040503050406030204" pitchFamily="18" charset="0"/>
                          </a:rPr>
                        </m:ctrlPr>
                      </m:sSubPr>
                      <m:e>
                        <m:r>
                          <m:rPr>
                            <m:sty m:val="p"/>
                          </m:rPr>
                          <a:rPr lang="es-ES" sz="1600" b="0" i="0" smtClean="0">
                            <a:latin typeface="Cambria Math"/>
                          </a:rPr>
                          <m:t>U</m:t>
                        </m:r>
                      </m:e>
                      <m:sub>
                        <m:r>
                          <m:rPr>
                            <m:sty m:val="p"/>
                          </m:rPr>
                          <a:rPr lang="es-ES" sz="1600" b="0" i="0" smtClean="0">
                            <a:latin typeface="Cambria Math"/>
                          </a:rPr>
                          <m:t>EEOC</m:t>
                        </m:r>
                        <m:r>
                          <a:rPr lang="es-ES" sz="1600" b="0" i="0" smtClean="0">
                            <a:latin typeface="Cambria Math"/>
                          </a:rPr>
                          <m:t>1.7</m:t>
                        </m:r>
                      </m:sub>
                    </m:sSub>
                    <m:r>
                      <a:rPr lang="es-ES" sz="1600" b="0" i="0" smtClean="0">
                        <a:latin typeface="Cambria Math"/>
                      </a:rPr>
                      <m:t>−</m:t>
                    </m:r>
                    <m:sSub>
                      <m:sSubPr>
                        <m:ctrlPr>
                          <a:rPr lang="es-ES" sz="1600" b="0" i="1" smtClean="0">
                            <a:latin typeface="Cambria Math" panose="02040503050406030204" pitchFamily="18" charset="0"/>
                          </a:rPr>
                        </m:ctrlPr>
                      </m:sSubPr>
                      <m:e>
                        <m:r>
                          <m:rPr>
                            <m:sty m:val="p"/>
                          </m:rPr>
                          <a:rPr lang="es-ES" sz="1600" b="0" i="0" smtClean="0">
                            <a:latin typeface="Cambria Math"/>
                          </a:rPr>
                          <m:t>U</m:t>
                        </m:r>
                      </m:e>
                      <m:sub>
                        <m:r>
                          <m:rPr>
                            <m:sty m:val="p"/>
                          </m:rPr>
                          <a:rPr lang="es-ES" sz="1600" b="0" i="0" smtClean="0">
                            <a:latin typeface="Cambria Math"/>
                          </a:rPr>
                          <m:t>EEOC</m:t>
                        </m:r>
                        <m:r>
                          <a:rPr lang="es-ES" sz="1600" b="0" i="0" smtClean="0">
                            <a:latin typeface="Cambria Math"/>
                          </a:rPr>
                          <m:t>1.6</m:t>
                        </m:r>
                      </m:sub>
                    </m:sSub>
                  </m:oMath>
                </a14:m>
                <a:r>
                  <a:rPr lang="en-GB" sz="1600" dirty="0" smtClean="0"/>
                  <a:t>=0.49 V and </a:t>
                </a:r>
                <a14:m>
                  <m:oMath xmlns:m="http://schemas.openxmlformats.org/officeDocument/2006/math">
                    <m:sSub>
                      <m:sSubPr>
                        <m:ctrlPr>
                          <a:rPr lang="es-ES" sz="1600" b="0" i="1" smtClean="0">
                            <a:latin typeface="Cambria Math" panose="02040503050406030204" pitchFamily="18" charset="0"/>
                          </a:rPr>
                        </m:ctrlPr>
                      </m:sSubPr>
                      <m:e>
                        <m:r>
                          <m:rPr>
                            <m:sty m:val="p"/>
                          </m:rPr>
                          <a:rPr lang="es-ES" sz="1600" b="0" i="0" smtClean="0">
                            <a:latin typeface="Cambria Math"/>
                          </a:rPr>
                          <m:t>I</m:t>
                        </m:r>
                      </m:e>
                      <m:sub>
                        <m:r>
                          <m:rPr>
                            <m:sty m:val="p"/>
                          </m:rPr>
                          <a:rPr lang="es-ES" sz="1600" b="0" i="0" smtClean="0">
                            <a:latin typeface="Cambria Math"/>
                          </a:rPr>
                          <m:t>OD</m:t>
                        </m:r>
                      </m:sub>
                    </m:sSub>
                  </m:oMath>
                </a14:m>
                <a:r>
                  <a:rPr lang="en-GB" sz="1600" dirty="0" smtClean="0"/>
                  <a:t>=1304 A before Dump resistor triggering at 334 </a:t>
                </a:r>
                <a:r>
                  <a:rPr lang="en-GB" sz="1600" dirty="0" err="1" smtClean="0"/>
                  <a:t>ms</a:t>
                </a:r>
                <a:r>
                  <a:rPr lang="en-GB" sz="1600" dirty="0" smtClean="0"/>
                  <a:t> from quench.    </a:t>
                </a:r>
                <a14:m>
                  <m:oMath xmlns:m="http://schemas.openxmlformats.org/officeDocument/2006/math">
                    <m:sSub>
                      <m:sSubPr>
                        <m:ctrlPr>
                          <a:rPr lang="es-ES" sz="1600" b="0" i="1" smtClean="0">
                            <a:latin typeface="Cambria Math" panose="02040503050406030204" pitchFamily="18" charset="0"/>
                          </a:rPr>
                        </m:ctrlPr>
                      </m:sSubPr>
                      <m:e>
                        <m:r>
                          <m:rPr>
                            <m:sty m:val="p"/>
                          </m:rPr>
                          <a:rPr lang="es-ES" sz="1600" b="0" i="0" smtClean="0">
                            <a:latin typeface="Cambria Math"/>
                          </a:rPr>
                          <m:t>R</m:t>
                        </m:r>
                      </m:e>
                      <m:sub>
                        <m:r>
                          <m:rPr>
                            <m:sty m:val="p"/>
                          </m:rPr>
                          <a:rPr lang="es-ES" sz="1600" b="0" i="0" smtClean="0">
                            <a:latin typeface="Cambria Math"/>
                          </a:rPr>
                          <m:t>Cu</m:t>
                        </m:r>
                      </m:sub>
                    </m:sSub>
                    <m:r>
                      <a:rPr lang="es-ES" sz="1600" b="0" i="0" smtClean="0">
                        <a:latin typeface="Cambria Math"/>
                      </a:rPr>
                      <m:t>=</m:t>
                    </m:r>
                    <m:sSub>
                      <m:sSubPr>
                        <m:ctrlPr>
                          <a:rPr lang="es-ES" sz="1600" i="1">
                            <a:latin typeface="Cambria Math" panose="02040503050406030204" pitchFamily="18" charset="0"/>
                          </a:rPr>
                        </m:ctrlPr>
                      </m:sSubPr>
                      <m:e>
                        <m:r>
                          <a:rPr lang="es-ES" sz="1600" b="0" i="0" smtClean="0">
                            <a:latin typeface="Cambria Math"/>
                          </a:rPr>
                          <m:t>(</m:t>
                        </m:r>
                        <m:r>
                          <m:rPr>
                            <m:sty m:val="p"/>
                          </m:rPr>
                          <a:rPr lang="es-ES" sz="1600" i="0">
                            <a:latin typeface="Cambria Math"/>
                          </a:rPr>
                          <m:t>U</m:t>
                        </m:r>
                      </m:e>
                      <m:sub>
                        <m:r>
                          <m:rPr>
                            <m:sty m:val="p"/>
                          </m:rPr>
                          <a:rPr lang="es-ES" sz="1600" i="0">
                            <a:latin typeface="Cambria Math"/>
                          </a:rPr>
                          <m:t>EE</m:t>
                        </m:r>
                        <m:r>
                          <m:rPr>
                            <m:sty m:val="p"/>
                          </m:rPr>
                          <a:rPr lang="es-ES" sz="1600" b="0" i="0" smtClean="0">
                            <a:latin typeface="Cambria Math"/>
                          </a:rPr>
                          <m:t>O</m:t>
                        </m:r>
                        <m:r>
                          <m:rPr>
                            <m:sty m:val="p"/>
                          </m:rPr>
                          <a:rPr lang="es-ES" sz="1600" i="0">
                            <a:latin typeface="Cambria Math"/>
                          </a:rPr>
                          <m:t>C</m:t>
                        </m:r>
                        <m:r>
                          <a:rPr lang="es-ES" sz="1600" b="0" i="0" smtClean="0">
                            <a:latin typeface="Cambria Math"/>
                          </a:rPr>
                          <m:t>1.7</m:t>
                        </m:r>
                      </m:sub>
                    </m:sSub>
                    <m:r>
                      <a:rPr lang="es-ES" sz="1600" i="0">
                        <a:latin typeface="Cambria Math"/>
                      </a:rPr>
                      <m:t>−</m:t>
                    </m:r>
                    <m:sSub>
                      <m:sSubPr>
                        <m:ctrlPr>
                          <a:rPr lang="es-ES" sz="1600" i="1">
                            <a:latin typeface="Cambria Math" panose="02040503050406030204" pitchFamily="18" charset="0"/>
                          </a:rPr>
                        </m:ctrlPr>
                      </m:sSubPr>
                      <m:e>
                        <m:r>
                          <m:rPr>
                            <m:sty m:val="p"/>
                          </m:rPr>
                          <a:rPr lang="es-ES" sz="1600" i="0">
                            <a:latin typeface="Cambria Math"/>
                          </a:rPr>
                          <m:t>U</m:t>
                        </m:r>
                      </m:e>
                      <m:sub>
                        <m:r>
                          <m:rPr>
                            <m:sty m:val="p"/>
                          </m:rPr>
                          <a:rPr lang="es-ES" sz="1600" i="0">
                            <a:latin typeface="Cambria Math"/>
                          </a:rPr>
                          <m:t>EE</m:t>
                        </m:r>
                        <m:r>
                          <m:rPr>
                            <m:sty m:val="p"/>
                          </m:rPr>
                          <a:rPr lang="es-ES" sz="1600" b="0" i="0" smtClean="0">
                            <a:latin typeface="Cambria Math"/>
                          </a:rPr>
                          <m:t>O</m:t>
                        </m:r>
                        <m:r>
                          <m:rPr>
                            <m:sty m:val="p"/>
                          </m:rPr>
                          <a:rPr lang="es-ES" sz="1600" i="0">
                            <a:latin typeface="Cambria Math"/>
                          </a:rPr>
                          <m:t>C</m:t>
                        </m:r>
                        <m:r>
                          <a:rPr lang="es-ES" sz="1600" b="0" i="0" smtClean="0">
                            <a:latin typeface="Cambria Math"/>
                          </a:rPr>
                          <m:t>1.6</m:t>
                        </m:r>
                      </m:sub>
                    </m:sSub>
                    <m:r>
                      <a:rPr lang="es-ES" sz="1600" b="0" i="0" smtClean="0">
                        <a:latin typeface="Cambria Math"/>
                      </a:rPr>
                      <m:t>)/</m:t>
                    </m:r>
                    <m:sSub>
                      <m:sSubPr>
                        <m:ctrlPr>
                          <a:rPr lang="es-ES" sz="1600" i="1">
                            <a:latin typeface="Cambria Math" panose="02040503050406030204" pitchFamily="18" charset="0"/>
                          </a:rPr>
                        </m:ctrlPr>
                      </m:sSubPr>
                      <m:e>
                        <m:r>
                          <m:rPr>
                            <m:sty m:val="p"/>
                          </m:rPr>
                          <a:rPr lang="es-ES" sz="1600" i="0">
                            <a:latin typeface="Cambria Math"/>
                          </a:rPr>
                          <m:t>I</m:t>
                        </m:r>
                      </m:e>
                      <m:sub>
                        <m:r>
                          <m:rPr>
                            <m:sty m:val="p"/>
                          </m:rPr>
                          <a:rPr lang="es-ES" sz="1600" b="0" i="0" smtClean="0">
                            <a:latin typeface="Cambria Math"/>
                          </a:rPr>
                          <m:t>ID</m:t>
                        </m:r>
                      </m:sub>
                    </m:sSub>
                  </m:oMath>
                </a14:m>
                <a:r>
                  <a:rPr lang="en-GB" sz="1600" dirty="0" smtClean="0"/>
                  <a:t>=0.38 </a:t>
                </a:r>
                <a:r>
                  <a:rPr lang="en-GB" sz="1600" dirty="0" err="1" smtClean="0"/>
                  <a:t>mOhm</a:t>
                </a:r>
                <a:r>
                  <a:rPr lang="en-GB" sz="1600" dirty="0" smtClean="0"/>
                  <a:t>.</a:t>
                </a:r>
              </a:p>
              <a:p>
                <a:pPr marL="400050" lvl="1" indent="0" algn="just">
                  <a:buNone/>
                </a:pPr>
                <a14:m>
                  <m:oMath xmlns:m="http://schemas.openxmlformats.org/officeDocument/2006/math">
                    <m:sSub>
                      <m:sSubPr>
                        <m:ctrlPr>
                          <a:rPr lang="es-ES" sz="1600" b="0" i="1" smtClean="0">
                            <a:latin typeface="Cambria Math" panose="02040503050406030204" pitchFamily="18" charset="0"/>
                            <a:ea typeface="Cambria Math"/>
                          </a:rPr>
                        </m:ctrlPr>
                      </m:sSubPr>
                      <m:e>
                        <m:r>
                          <m:rPr>
                            <m:sty m:val="p"/>
                          </m:rPr>
                          <a:rPr lang="en-GB" sz="1600" i="0" smtClean="0">
                            <a:latin typeface="Cambria Math"/>
                            <a:ea typeface="Cambria Math"/>
                          </a:rPr>
                          <m:t>ρ</m:t>
                        </m:r>
                      </m:e>
                      <m:sub>
                        <m:r>
                          <m:rPr>
                            <m:sty m:val="p"/>
                          </m:rPr>
                          <a:rPr lang="es-ES" sz="1600" b="0" i="0" smtClean="0">
                            <a:latin typeface="Cambria Math"/>
                            <a:ea typeface="Cambria Math"/>
                          </a:rPr>
                          <m:t>Cu</m:t>
                        </m:r>
                      </m:sub>
                    </m:sSub>
                    <m:r>
                      <a:rPr lang="es-ES" sz="1600" b="0" i="0" smtClean="0">
                        <a:latin typeface="Cambria Math"/>
                        <a:ea typeface="Cambria Math"/>
                      </a:rPr>
                      <m:t>=</m:t>
                    </m:r>
                    <m:sSub>
                      <m:sSubPr>
                        <m:ctrlPr>
                          <a:rPr lang="es-ES" sz="1600" b="0" i="1" smtClean="0">
                            <a:latin typeface="Cambria Math" panose="02040503050406030204" pitchFamily="18" charset="0"/>
                            <a:ea typeface="Cambria Math"/>
                          </a:rPr>
                        </m:ctrlPr>
                      </m:sSubPr>
                      <m:e>
                        <m:r>
                          <m:rPr>
                            <m:sty m:val="p"/>
                          </m:rPr>
                          <a:rPr lang="es-ES" sz="1600" b="0" i="0" smtClean="0">
                            <a:latin typeface="Cambria Math"/>
                            <a:ea typeface="Cambria Math"/>
                          </a:rPr>
                          <m:t>R</m:t>
                        </m:r>
                      </m:e>
                      <m:sub>
                        <m:r>
                          <m:rPr>
                            <m:sty m:val="p"/>
                          </m:rPr>
                          <a:rPr lang="es-ES" sz="1600" b="0" i="0" smtClean="0">
                            <a:latin typeface="Cambria Math"/>
                            <a:ea typeface="Cambria Math"/>
                          </a:rPr>
                          <m:t>Cu</m:t>
                        </m:r>
                      </m:sub>
                    </m:sSub>
                    <m:r>
                      <a:rPr lang="es-ES" sz="1600" b="0" i="0" smtClean="0">
                        <a:latin typeface="Cambria Math"/>
                        <a:ea typeface="Cambria Math"/>
                      </a:rPr>
                      <m:t>∗</m:t>
                    </m:r>
                    <m:sSub>
                      <m:sSubPr>
                        <m:ctrlPr>
                          <a:rPr lang="es-ES" sz="1600" b="0" i="1" smtClean="0">
                            <a:latin typeface="Cambria Math" panose="02040503050406030204" pitchFamily="18" charset="0"/>
                            <a:ea typeface="Cambria Math"/>
                          </a:rPr>
                        </m:ctrlPr>
                      </m:sSubPr>
                      <m:e>
                        <m:r>
                          <m:rPr>
                            <m:sty m:val="p"/>
                          </m:rPr>
                          <a:rPr lang="es-ES" sz="1600" b="0" i="0" smtClean="0">
                            <a:latin typeface="Cambria Math"/>
                            <a:ea typeface="Cambria Math"/>
                          </a:rPr>
                          <m:t>S</m:t>
                        </m:r>
                      </m:e>
                      <m:sub>
                        <m:r>
                          <m:rPr>
                            <m:sty m:val="p"/>
                          </m:rPr>
                          <a:rPr lang="es-ES" sz="1600" b="0" i="0" smtClean="0">
                            <a:latin typeface="Cambria Math"/>
                            <a:ea typeface="Cambria Math"/>
                          </a:rPr>
                          <m:t>Cu</m:t>
                        </m:r>
                      </m:sub>
                    </m:sSub>
                    <m:r>
                      <a:rPr lang="es-ES" sz="1600" b="0" i="0" smtClean="0">
                        <a:latin typeface="Cambria Math"/>
                        <a:ea typeface="Cambria Math"/>
                      </a:rPr>
                      <m:t>/</m:t>
                    </m:r>
                    <m:sSub>
                      <m:sSubPr>
                        <m:ctrlPr>
                          <a:rPr lang="es-ES" sz="1600" b="0" i="1" smtClean="0">
                            <a:latin typeface="Cambria Math" panose="02040503050406030204" pitchFamily="18" charset="0"/>
                            <a:ea typeface="Cambria Math"/>
                          </a:rPr>
                        </m:ctrlPr>
                      </m:sSubPr>
                      <m:e>
                        <m:r>
                          <m:rPr>
                            <m:sty m:val="p"/>
                          </m:rPr>
                          <a:rPr lang="es-ES" sz="1600" b="0" i="0" smtClean="0">
                            <a:latin typeface="Cambria Math"/>
                            <a:ea typeface="Cambria Math"/>
                          </a:rPr>
                          <m:t>l</m:t>
                        </m:r>
                      </m:e>
                      <m:sub>
                        <m:r>
                          <a:rPr lang="es-ES" sz="1600" b="0" i="0" smtClean="0">
                            <a:latin typeface="Cambria Math"/>
                            <a:ea typeface="Cambria Math"/>
                          </a:rPr>
                          <m:t>67</m:t>
                        </m:r>
                      </m:sub>
                    </m:sSub>
                  </m:oMath>
                </a14:m>
                <a:r>
                  <a:rPr lang="en-GB" sz="1600" dirty="0" smtClean="0"/>
                  <a:t> </a:t>
                </a:r>
                <a:r>
                  <a:rPr lang="en-GB" sz="1400" dirty="0" smtClean="0"/>
                  <a:t>(being </a:t>
                </a:r>
                <a14:m>
                  <m:oMath xmlns:m="http://schemas.openxmlformats.org/officeDocument/2006/math">
                    <m:sSub>
                      <m:sSubPr>
                        <m:ctrlPr>
                          <a:rPr lang="es-ES" sz="1400" i="1">
                            <a:latin typeface="Cambria Math" panose="02040503050406030204" pitchFamily="18" charset="0"/>
                            <a:ea typeface="Cambria Math"/>
                          </a:rPr>
                        </m:ctrlPr>
                      </m:sSubPr>
                      <m:e>
                        <m:r>
                          <m:rPr>
                            <m:sty m:val="p"/>
                          </m:rPr>
                          <a:rPr lang="es-ES" sz="1400" i="0">
                            <a:latin typeface="Cambria Math"/>
                            <a:ea typeface="Cambria Math"/>
                          </a:rPr>
                          <m:t>S</m:t>
                        </m:r>
                      </m:e>
                      <m:sub>
                        <m:r>
                          <m:rPr>
                            <m:sty m:val="p"/>
                          </m:rPr>
                          <a:rPr lang="es-ES" sz="1400" i="0">
                            <a:latin typeface="Cambria Math"/>
                            <a:ea typeface="Cambria Math"/>
                          </a:rPr>
                          <m:t>Cu</m:t>
                        </m:r>
                      </m:sub>
                    </m:sSub>
                  </m:oMath>
                </a14:m>
                <a:r>
                  <a:rPr lang="en-GB" sz="1400" dirty="0" smtClean="0"/>
                  <a:t> the Cu area in the cable and </a:t>
                </a:r>
                <a14:m>
                  <m:oMath xmlns:m="http://schemas.openxmlformats.org/officeDocument/2006/math">
                    <m:sSub>
                      <m:sSubPr>
                        <m:ctrlPr>
                          <a:rPr lang="es-ES" sz="1400" i="1">
                            <a:latin typeface="Cambria Math" panose="02040503050406030204" pitchFamily="18" charset="0"/>
                            <a:ea typeface="Cambria Math"/>
                          </a:rPr>
                        </m:ctrlPr>
                      </m:sSubPr>
                      <m:e>
                        <m:r>
                          <m:rPr>
                            <m:sty m:val="p"/>
                          </m:rPr>
                          <a:rPr lang="es-ES" sz="1400" i="0">
                            <a:latin typeface="Cambria Math"/>
                            <a:ea typeface="Cambria Math"/>
                          </a:rPr>
                          <m:t>l</m:t>
                        </m:r>
                      </m:e>
                      <m:sub>
                        <m:r>
                          <a:rPr lang="es-ES" sz="1400" i="0">
                            <a:latin typeface="Cambria Math"/>
                            <a:ea typeface="Cambria Math"/>
                          </a:rPr>
                          <m:t>67</m:t>
                        </m:r>
                      </m:sub>
                    </m:sSub>
                  </m:oMath>
                </a14:m>
                <a:r>
                  <a:rPr lang="en-GB" sz="1400" dirty="0" smtClean="0"/>
                  <a:t> the length between EEOC1.6 and EEOC1.7). </a:t>
                </a:r>
              </a:p>
              <a:p>
                <a:pPr marL="400050" lvl="1" indent="0" algn="just">
                  <a:buNone/>
                </a:pPr>
                <a14:m>
                  <m:oMath xmlns:m="http://schemas.openxmlformats.org/officeDocument/2006/math">
                    <m:sSub>
                      <m:sSubPr>
                        <m:ctrlPr>
                          <a:rPr lang="es-ES" sz="1600" i="1">
                            <a:latin typeface="Cambria Math" panose="02040503050406030204" pitchFamily="18" charset="0"/>
                            <a:ea typeface="Cambria Math"/>
                          </a:rPr>
                        </m:ctrlPr>
                      </m:sSubPr>
                      <m:e>
                        <m:r>
                          <m:rPr>
                            <m:sty m:val="p"/>
                          </m:rPr>
                          <a:rPr lang="en-GB" sz="1600" i="0">
                            <a:latin typeface="Cambria Math"/>
                            <a:ea typeface="Cambria Math"/>
                          </a:rPr>
                          <m:t>ρ</m:t>
                        </m:r>
                      </m:e>
                      <m:sub>
                        <m:r>
                          <m:rPr>
                            <m:sty m:val="p"/>
                          </m:rPr>
                          <a:rPr lang="es-ES" sz="1600" i="0">
                            <a:latin typeface="Cambria Math"/>
                            <a:ea typeface="Cambria Math"/>
                          </a:rPr>
                          <m:t>Cu</m:t>
                        </m:r>
                      </m:sub>
                    </m:sSub>
                    <m:r>
                      <a:rPr lang="es-ES" sz="1600" b="0" i="0" smtClean="0">
                        <a:latin typeface="Cambria Math"/>
                        <a:ea typeface="Cambria Math"/>
                      </a:rPr>
                      <m:t>=4.79∗</m:t>
                    </m:r>
                    <m:sSup>
                      <m:sSupPr>
                        <m:ctrlPr>
                          <a:rPr lang="es-ES" sz="1600" b="0" i="1" smtClean="0">
                            <a:latin typeface="Cambria Math" panose="02040503050406030204" pitchFamily="18" charset="0"/>
                            <a:ea typeface="Cambria Math"/>
                          </a:rPr>
                        </m:ctrlPr>
                      </m:sSupPr>
                      <m:e>
                        <m:r>
                          <a:rPr lang="es-ES" sz="1600" b="0" i="0" smtClean="0">
                            <a:latin typeface="Cambria Math"/>
                            <a:ea typeface="Cambria Math"/>
                          </a:rPr>
                          <m:t>10</m:t>
                        </m:r>
                      </m:e>
                      <m:sup>
                        <m:r>
                          <a:rPr lang="es-ES" sz="1600" b="0" i="0" smtClean="0">
                            <a:latin typeface="Cambria Math"/>
                            <a:ea typeface="Cambria Math"/>
                          </a:rPr>
                          <m:t>−9</m:t>
                        </m:r>
                      </m:sup>
                    </m:sSup>
                  </m:oMath>
                </a14:m>
                <a:r>
                  <a:rPr lang="en-GB" sz="1600" dirty="0" smtClean="0"/>
                  <a:t>Ohm*m.                                     </a:t>
                </a:r>
              </a:p>
              <a:p>
                <a:pPr algn="just"/>
                <a:r>
                  <a:rPr lang="en-GB" sz="1600" dirty="0" smtClean="0"/>
                  <a:t>CERN’s formula:                               </a:t>
                </a:r>
              </a:p>
              <a:p>
                <a:pPr marL="0" indent="0" algn="just">
                  <a:buNone/>
                </a:pPr>
                <a:r>
                  <a:rPr lang="en-GB" sz="1600" dirty="0"/>
                  <a:t> </a:t>
                </a:r>
                <a:r>
                  <a:rPr lang="en-GB" sz="1600" dirty="0" smtClean="0"/>
                  <a:t>     </a:t>
                </a:r>
                <a14:m>
                  <m:oMath xmlns:m="http://schemas.openxmlformats.org/officeDocument/2006/math">
                    <m:sSub>
                      <m:sSubPr>
                        <m:ctrlPr>
                          <a:rPr lang="es-ES" sz="1600" i="1">
                            <a:latin typeface="Cambria Math" panose="02040503050406030204" pitchFamily="18" charset="0"/>
                            <a:ea typeface="Cambria Math"/>
                          </a:rPr>
                        </m:ctrlPr>
                      </m:sSubPr>
                      <m:e>
                        <m:r>
                          <m:rPr>
                            <m:sty m:val="p"/>
                          </m:rPr>
                          <a:rPr lang="en-GB" sz="1600" i="0">
                            <a:latin typeface="Cambria Math"/>
                            <a:ea typeface="Cambria Math"/>
                          </a:rPr>
                          <m:t>ρ</m:t>
                        </m:r>
                      </m:e>
                      <m:sub>
                        <m:r>
                          <m:rPr>
                            <m:sty m:val="p"/>
                          </m:rPr>
                          <a:rPr lang="es-ES" sz="1600" i="0">
                            <a:latin typeface="Cambria Math"/>
                            <a:ea typeface="Cambria Math"/>
                          </a:rPr>
                          <m:t>Cu</m:t>
                        </m:r>
                      </m:sub>
                    </m:sSub>
                    <m:r>
                      <a:rPr lang="es-ES" sz="1600" b="0" i="0" smtClean="0">
                        <a:latin typeface="Cambria Math"/>
                        <a:ea typeface="Cambria Math"/>
                      </a:rPr>
                      <m:t>(</m:t>
                    </m:r>
                    <m:r>
                      <m:rPr>
                        <m:sty m:val="p"/>
                      </m:rPr>
                      <a:rPr lang="es-ES" sz="1600" b="0" i="0" smtClean="0">
                        <a:latin typeface="Cambria Math"/>
                        <a:ea typeface="Cambria Math"/>
                      </a:rPr>
                      <m:t>B</m:t>
                    </m:r>
                    <m:r>
                      <a:rPr lang="es-ES" sz="1600" b="0" i="0" smtClean="0">
                        <a:latin typeface="Cambria Math"/>
                        <a:ea typeface="Cambria Math"/>
                      </a:rPr>
                      <m:t>, </m:t>
                    </m:r>
                    <m:r>
                      <m:rPr>
                        <m:sty m:val="p"/>
                      </m:rPr>
                      <a:rPr lang="es-ES" sz="1600" b="0" i="0" smtClean="0">
                        <a:latin typeface="Cambria Math"/>
                        <a:ea typeface="Cambria Math"/>
                      </a:rPr>
                      <m:t>T</m:t>
                    </m:r>
                    <m:r>
                      <a:rPr lang="es-ES" sz="1600" b="0" i="0" smtClean="0">
                        <a:latin typeface="Cambria Math"/>
                        <a:ea typeface="Cambria Math"/>
                      </a:rPr>
                      <m:t>)=[</m:t>
                    </m:r>
                    <m:r>
                      <m:rPr>
                        <m:sty m:val="p"/>
                      </m:rPr>
                      <a:rPr lang="es-ES" sz="1600" i="0">
                        <a:latin typeface="Cambria Math"/>
                      </a:rPr>
                      <m:t>c</m:t>
                    </m:r>
                    <m:r>
                      <a:rPr lang="es-ES" sz="1600" i="0">
                        <a:latin typeface="Cambria Math"/>
                      </a:rPr>
                      <m:t>0/</m:t>
                    </m:r>
                    <m:r>
                      <m:rPr>
                        <m:sty m:val="p"/>
                      </m:rPr>
                      <a:rPr lang="es-ES" sz="1600" i="0">
                        <a:latin typeface="Cambria Math"/>
                      </a:rPr>
                      <m:t>RRR</m:t>
                    </m:r>
                    <m:r>
                      <a:rPr lang="es-ES" sz="1600" i="0">
                        <a:latin typeface="Cambria Math"/>
                      </a:rPr>
                      <m:t> + 1/(</m:t>
                    </m:r>
                    <m:r>
                      <m:rPr>
                        <m:sty m:val="p"/>
                      </m:rPr>
                      <a:rPr lang="es-ES" sz="1600" i="0">
                        <a:latin typeface="Cambria Math"/>
                      </a:rPr>
                      <m:t>c</m:t>
                    </m:r>
                    <m:r>
                      <a:rPr lang="es-ES" sz="1600" i="0">
                        <a:latin typeface="Cambria Math"/>
                      </a:rPr>
                      <m:t>1/</m:t>
                    </m:r>
                    <m:sSup>
                      <m:sSupPr>
                        <m:ctrlPr>
                          <a:rPr lang="es-ES" sz="1600" b="0" i="1" smtClean="0">
                            <a:latin typeface="Cambria Math" panose="02040503050406030204" pitchFamily="18" charset="0"/>
                          </a:rPr>
                        </m:ctrlPr>
                      </m:sSupPr>
                      <m:e>
                        <m:r>
                          <m:rPr>
                            <m:sty m:val="p"/>
                          </m:rPr>
                          <a:rPr lang="es-ES" sz="1600" i="0">
                            <a:latin typeface="Cambria Math"/>
                          </a:rPr>
                          <m:t>T</m:t>
                        </m:r>
                      </m:e>
                      <m:sup>
                        <m:r>
                          <a:rPr lang="es-ES" sz="1600" b="0" i="0" smtClean="0">
                            <a:latin typeface="Cambria Math"/>
                          </a:rPr>
                          <m:t>5</m:t>
                        </m:r>
                      </m:sup>
                    </m:sSup>
                    <m:r>
                      <a:rPr lang="es-ES" sz="1600" i="0">
                        <a:latin typeface="Cambria Math"/>
                      </a:rPr>
                      <m:t>+</m:t>
                    </m:r>
                    <m:r>
                      <m:rPr>
                        <m:sty m:val="p"/>
                      </m:rPr>
                      <a:rPr lang="es-ES" sz="1600" i="0">
                        <a:latin typeface="Cambria Math"/>
                      </a:rPr>
                      <m:t>c</m:t>
                    </m:r>
                    <m:r>
                      <a:rPr lang="es-ES" sz="1600" i="0">
                        <a:latin typeface="Cambria Math"/>
                      </a:rPr>
                      <m:t>2/</m:t>
                    </m:r>
                    <m:sSup>
                      <m:sSupPr>
                        <m:ctrlPr>
                          <a:rPr lang="es-ES" sz="1600" b="0" i="1" smtClean="0">
                            <a:latin typeface="Cambria Math" panose="02040503050406030204" pitchFamily="18" charset="0"/>
                          </a:rPr>
                        </m:ctrlPr>
                      </m:sSupPr>
                      <m:e>
                        <m:r>
                          <m:rPr>
                            <m:sty m:val="p"/>
                          </m:rPr>
                          <a:rPr lang="es-ES" sz="1600" i="0">
                            <a:latin typeface="Cambria Math"/>
                          </a:rPr>
                          <m:t>T</m:t>
                        </m:r>
                      </m:e>
                      <m:sup>
                        <m:r>
                          <a:rPr lang="es-ES" sz="1600" b="0" i="0" smtClean="0">
                            <a:latin typeface="Cambria Math"/>
                          </a:rPr>
                          <m:t>3</m:t>
                        </m:r>
                      </m:sup>
                    </m:sSup>
                    <m:r>
                      <a:rPr lang="es-ES" sz="1600" i="0">
                        <a:latin typeface="Cambria Math"/>
                      </a:rPr>
                      <m:t>+</m:t>
                    </m:r>
                    <m:r>
                      <m:rPr>
                        <m:sty m:val="p"/>
                      </m:rPr>
                      <a:rPr lang="es-ES" sz="1600" i="0">
                        <a:latin typeface="Cambria Math"/>
                      </a:rPr>
                      <m:t>c</m:t>
                    </m:r>
                    <m:r>
                      <a:rPr lang="es-ES" sz="1600" i="0">
                        <a:latin typeface="Cambria Math"/>
                      </a:rPr>
                      <m:t>3/</m:t>
                    </m:r>
                    <m:r>
                      <m:rPr>
                        <m:sty m:val="p"/>
                      </m:rPr>
                      <a:rPr lang="es-ES" sz="1600" i="0">
                        <a:latin typeface="Cambria Math"/>
                      </a:rPr>
                      <m:t>T</m:t>
                    </m:r>
                    <m:r>
                      <a:rPr lang="es-ES" sz="1600" i="0">
                        <a:latin typeface="Cambria Math"/>
                      </a:rPr>
                      <m:t>)]·</m:t>
                    </m:r>
                    <m:sSup>
                      <m:sSupPr>
                        <m:ctrlPr>
                          <a:rPr lang="es-ES" sz="1600" b="0" i="1" smtClean="0">
                            <a:latin typeface="Cambria Math" panose="02040503050406030204" pitchFamily="18" charset="0"/>
                          </a:rPr>
                        </m:ctrlPr>
                      </m:sSupPr>
                      <m:e>
                        <m:r>
                          <a:rPr lang="es-ES" sz="1600" b="0" i="0" smtClean="0">
                            <a:latin typeface="Cambria Math"/>
                          </a:rPr>
                          <m:t>        </m:t>
                        </m:r>
                        <m:r>
                          <a:rPr lang="es-ES" sz="1600" i="0">
                            <a:latin typeface="Cambria Math"/>
                          </a:rPr>
                          <m:t>10</m:t>
                        </m:r>
                      </m:e>
                      <m:sup>
                        <m:r>
                          <a:rPr lang="es-ES" sz="1600" b="0" i="0" smtClean="0">
                            <a:latin typeface="Cambria Math"/>
                          </a:rPr>
                          <m:t>−8</m:t>
                        </m:r>
                      </m:sup>
                    </m:sSup>
                    <m:r>
                      <a:rPr lang="es-ES" sz="1600" i="0">
                        <a:latin typeface="Cambria Math"/>
                      </a:rPr>
                      <m:t> + (0.37+0.0005·</m:t>
                    </m:r>
                    <m:r>
                      <m:rPr>
                        <m:sty m:val="p"/>
                      </m:rPr>
                      <a:rPr lang="es-ES" sz="1600" i="0">
                        <a:latin typeface="Cambria Math"/>
                      </a:rPr>
                      <m:t>RRR</m:t>
                    </m:r>
                    <m:r>
                      <a:rPr lang="es-ES" sz="1600" i="0">
                        <a:latin typeface="Cambria Math"/>
                      </a:rPr>
                      <m:t>) ·</m:t>
                    </m:r>
                    <m:sSup>
                      <m:sSupPr>
                        <m:ctrlPr>
                          <a:rPr lang="es-ES" sz="1600" b="0" i="1" smtClean="0">
                            <a:latin typeface="Cambria Math" panose="02040503050406030204" pitchFamily="18" charset="0"/>
                          </a:rPr>
                        </m:ctrlPr>
                      </m:sSupPr>
                      <m:e>
                        <m:r>
                          <a:rPr lang="es-ES" sz="1600" i="0">
                            <a:latin typeface="Cambria Math"/>
                          </a:rPr>
                          <m:t>10</m:t>
                        </m:r>
                      </m:e>
                      <m:sup>
                        <m:r>
                          <a:rPr lang="es-ES" sz="1600" b="0" i="0" smtClean="0">
                            <a:latin typeface="Cambria Math"/>
                          </a:rPr>
                          <m:t>−10</m:t>
                        </m:r>
                      </m:sup>
                    </m:sSup>
                    <m:r>
                      <a:rPr lang="es-ES" sz="1600" i="0">
                        <a:latin typeface="Cambria Math"/>
                      </a:rPr>
                      <m:t>·</m:t>
                    </m:r>
                    <m:r>
                      <m:rPr>
                        <m:sty m:val="p"/>
                      </m:rPr>
                      <a:rPr lang="es-ES" sz="1600" i="0">
                        <a:latin typeface="Cambria Math"/>
                      </a:rPr>
                      <m:t>B</m:t>
                    </m:r>
                  </m:oMath>
                </a14:m>
                <a:r>
                  <a:rPr lang="en-GB" sz="1600" dirty="0" smtClean="0"/>
                  <a:t>; </a:t>
                </a:r>
              </a:p>
              <a:p>
                <a:pPr marL="400050" lvl="1" indent="0" algn="just">
                  <a:buNone/>
                </a:pPr>
                <a:r>
                  <a:rPr lang="en-GB" sz="1400" dirty="0" smtClean="0"/>
                  <a:t>where RRR=140, and B</a:t>
                </a:r>
                <a14:m>
                  <m:oMath xmlns:m="http://schemas.openxmlformats.org/officeDocument/2006/math">
                    <m:r>
                      <a:rPr lang="es-ES" sz="1400">
                        <a:latin typeface="Cambria Math"/>
                        <a:ea typeface="Cambria Math"/>
                      </a:rPr>
                      <m:t>~</m:t>
                    </m:r>
                  </m:oMath>
                </a14:m>
                <a:r>
                  <a:rPr lang="en-GB" sz="1400" dirty="0" smtClean="0"/>
                  <a:t>2.9 T is the combined field at     </a:t>
                </a:r>
                <a14:m>
                  <m:oMath xmlns:m="http://schemas.openxmlformats.org/officeDocument/2006/math">
                    <m:sSub>
                      <m:sSubPr>
                        <m:ctrlPr>
                          <a:rPr lang="es-ES" sz="1400" i="1">
                            <a:latin typeface="Cambria Math" panose="02040503050406030204" pitchFamily="18" charset="0"/>
                          </a:rPr>
                        </m:ctrlPr>
                      </m:sSubPr>
                      <m:e>
                        <m:r>
                          <m:rPr>
                            <m:sty m:val="p"/>
                          </m:rPr>
                          <a:rPr lang="es-ES" sz="1400" i="0">
                            <a:latin typeface="Cambria Math"/>
                          </a:rPr>
                          <m:t>I</m:t>
                        </m:r>
                      </m:e>
                      <m:sub>
                        <m:r>
                          <m:rPr>
                            <m:sty m:val="p"/>
                          </m:rPr>
                          <a:rPr lang="es-ES" sz="1400" b="0" i="0" smtClean="0">
                            <a:latin typeface="Cambria Math"/>
                          </a:rPr>
                          <m:t>O</m:t>
                        </m:r>
                        <m:r>
                          <m:rPr>
                            <m:sty m:val="p"/>
                          </m:rPr>
                          <a:rPr lang="es-ES" sz="1400" i="0">
                            <a:latin typeface="Cambria Math"/>
                          </a:rPr>
                          <m:t>D</m:t>
                        </m:r>
                      </m:sub>
                    </m:sSub>
                  </m:oMath>
                </a14:m>
                <a:r>
                  <a:rPr lang="en-GB" sz="1400" dirty="0" smtClean="0"/>
                  <a:t>=1304 A. </a:t>
                </a:r>
                <a:r>
                  <a:rPr lang="en-GB" sz="1600" dirty="0" smtClean="0"/>
                  <a:t>Using Excel, the temperature                                                                        for the calculated </a:t>
                </a:r>
                <a14:m>
                  <m:oMath xmlns:m="http://schemas.openxmlformats.org/officeDocument/2006/math">
                    <m:sSub>
                      <m:sSubPr>
                        <m:ctrlPr>
                          <a:rPr lang="es-ES" sz="1600" i="1">
                            <a:latin typeface="Cambria Math" panose="02040503050406030204" pitchFamily="18" charset="0"/>
                            <a:ea typeface="Cambria Math"/>
                          </a:rPr>
                        </m:ctrlPr>
                      </m:sSubPr>
                      <m:e>
                        <m:r>
                          <m:rPr>
                            <m:sty m:val="p"/>
                          </m:rPr>
                          <a:rPr lang="en-GB" sz="1600" i="0">
                            <a:latin typeface="Cambria Math"/>
                            <a:ea typeface="Cambria Math"/>
                          </a:rPr>
                          <m:t>ρ</m:t>
                        </m:r>
                      </m:e>
                      <m:sub>
                        <m:r>
                          <m:rPr>
                            <m:sty m:val="p"/>
                          </m:rPr>
                          <a:rPr lang="es-ES" sz="1600" i="0">
                            <a:latin typeface="Cambria Math"/>
                            <a:ea typeface="Cambria Math"/>
                          </a:rPr>
                          <m:t>Cu</m:t>
                        </m:r>
                      </m:sub>
                    </m:sSub>
                  </m:oMath>
                </a14:m>
                <a:r>
                  <a:rPr lang="en-GB" sz="1600" dirty="0" smtClean="0"/>
                  <a:t> is</a:t>
                </a:r>
                <a:r>
                  <a:rPr lang="en-GB" sz="1200" dirty="0" smtClean="0"/>
                  <a:t>: </a:t>
                </a:r>
                <a:r>
                  <a:rPr lang="en-GB" sz="1800" b="1" dirty="0" smtClean="0">
                    <a:solidFill>
                      <a:schemeClr val="tx1"/>
                    </a:solidFill>
                  </a:rPr>
                  <a:t>106 K.  </a:t>
                </a:r>
              </a:p>
              <a:p>
                <a:pPr algn="just"/>
                <a:r>
                  <a:rPr lang="en-GB" sz="1600" b="1" dirty="0" smtClean="0">
                    <a:solidFill>
                      <a:schemeClr val="tx2">
                        <a:lumMod val="60000"/>
                        <a:lumOff val="40000"/>
                      </a:schemeClr>
                    </a:solidFill>
                  </a:rPr>
                  <a:t>SQUID: </a:t>
                </a:r>
                <a:r>
                  <a:rPr lang="en-GB" sz="1800" b="1" dirty="0" smtClean="0">
                    <a:solidFill>
                      <a:schemeClr val="tx2">
                        <a:lumMod val="60000"/>
                        <a:lumOff val="40000"/>
                      </a:schemeClr>
                    </a:solidFill>
                  </a:rPr>
                  <a:t>103 K </a:t>
                </a:r>
                <a:r>
                  <a:rPr lang="en-GB" sz="1400" dirty="0" smtClean="0">
                    <a:solidFill>
                      <a:schemeClr val="tx2">
                        <a:lumMod val="60000"/>
                        <a:lumOff val="40000"/>
                      </a:schemeClr>
                    </a:solidFill>
                  </a:rPr>
                  <a:t>before dump resistor triggering (note that SQUID calculates 0.009 </a:t>
                </a:r>
                <a:r>
                  <a:rPr lang="en-GB" sz="1400" dirty="0" err="1" smtClean="0">
                    <a:solidFill>
                      <a:schemeClr val="tx2">
                        <a:lumMod val="60000"/>
                        <a:lumOff val="40000"/>
                      </a:schemeClr>
                    </a:solidFill>
                  </a:rPr>
                  <a:t>MIIts</a:t>
                </a:r>
                <a:r>
                  <a:rPr lang="en-GB" sz="1400" dirty="0" smtClean="0">
                    <a:solidFill>
                      <a:schemeClr val="tx2">
                        <a:lumMod val="60000"/>
                        <a:lumOff val="40000"/>
                      </a:schemeClr>
                    </a:solidFill>
                  </a:rPr>
                  <a:t> less than measurements, to compare with the same </a:t>
                </a:r>
                <a:r>
                  <a:rPr lang="en-GB" sz="1400" dirty="0" err="1" smtClean="0">
                    <a:solidFill>
                      <a:schemeClr val="tx2">
                        <a:lumMod val="60000"/>
                        <a:lumOff val="40000"/>
                      </a:schemeClr>
                    </a:solidFill>
                  </a:rPr>
                  <a:t>MIIts</a:t>
                </a:r>
                <a:r>
                  <a:rPr lang="en-GB" sz="1600" dirty="0" smtClean="0">
                    <a:solidFill>
                      <a:schemeClr val="tx2">
                        <a:lumMod val="60000"/>
                        <a:lumOff val="40000"/>
                      </a:schemeClr>
                    </a:solidFill>
                  </a:rPr>
                  <a:t>, </a:t>
                </a:r>
                <a:r>
                  <a:rPr lang="en-GB" sz="1600" b="1" dirty="0" smtClean="0">
                    <a:solidFill>
                      <a:schemeClr val="tx2">
                        <a:lumMod val="60000"/>
                        <a:lumOff val="40000"/>
                      </a:schemeClr>
                    </a:solidFill>
                  </a:rPr>
                  <a:t>SQUID calculates 110 K</a:t>
                </a:r>
                <a:r>
                  <a:rPr lang="en-GB" sz="1600" dirty="0" smtClean="0">
                    <a:solidFill>
                      <a:schemeClr val="tx2">
                        <a:lumMod val="60000"/>
                        <a:lumOff val="40000"/>
                      </a:schemeClr>
                    </a:solidFill>
                  </a:rPr>
                  <a:t>).</a:t>
                </a:r>
              </a:p>
              <a:p>
                <a:pPr marL="0" indent="0">
                  <a:buNone/>
                </a:pPr>
                <a:endParaRPr lang="en-GB" sz="1400" b="1" dirty="0" smtClean="0">
                  <a:solidFill>
                    <a:schemeClr val="tx1"/>
                  </a:solidFill>
                </a:endParaRPr>
              </a:p>
              <a:p>
                <a:pPr marL="0" indent="0">
                  <a:buNone/>
                </a:pPr>
                <a:endParaRPr lang="en-GB" sz="1400" dirty="0"/>
              </a:p>
            </p:txBody>
          </p:sp>
        </mc:Choice>
        <mc:Fallback xmlns="">
          <p:sp>
            <p:nvSpPr>
              <p:cNvPr id="9" name="5 Marcador de contenido"/>
              <p:cNvSpPr txBox="1">
                <a:spLocks noRot="1" noChangeAspect="1" noMove="1" noResize="1" noEditPoints="1" noAdjustHandles="1" noChangeArrowheads="1" noChangeShapeType="1" noTextEdit="1"/>
              </p:cNvSpPr>
              <p:nvPr/>
            </p:nvSpPr>
            <p:spPr>
              <a:xfrm>
                <a:off x="251519" y="1010069"/>
                <a:ext cx="5256585" cy="5184205"/>
              </a:xfrm>
              <a:prstGeom prst="rect">
                <a:avLst/>
              </a:prstGeom>
              <a:blipFill rotWithShape="1">
                <a:blip r:embed="rId4"/>
                <a:stretch>
                  <a:fillRect l="-2086" t="-1294" r="-2317" b="-2000"/>
                </a:stretch>
              </a:blipFill>
            </p:spPr>
            <p:txBody>
              <a:bodyPr/>
              <a:lstStyle/>
              <a:p>
                <a:r>
                  <a:rPr lang="en-US">
                    <a:noFill/>
                  </a:rPr>
                  <a:t> </a:t>
                </a:r>
              </a:p>
            </p:txBody>
          </p:sp>
        </mc:Fallback>
      </mc:AlternateContent>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itle 1"/>
          <p:cNvSpPr>
            <a:spLocks noGrp="1"/>
          </p:cNvSpPr>
          <p:nvPr>
            <p:ph type="title"/>
          </p:nvPr>
        </p:nvSpPr>
        <p:spPr>
          <a:xfrm>
            <a:off x="620263" y="332656"/>
            <a:ext cx="7920000" cy="720000"/>
          </a:xfrm>
        </p:spPr>
        <p:txBody>
          <a:bodyPr/>
          <a:lstStyle/>
          <a:p>
            <a:r>
              <a:rPr lang="en-US" dirty="0" smtClean="0"/>
              <a:t>Q4: Quench in OD at 1328 A. Hot-spot temperature</a:t>
            </a:r>
            <a:br>
              <a:rPr lang="en-US" dirty="0" smtClean="0"/>
            </a:br>
            <a:endParaRPr lang="en-US" dirty="0"/>
          </a:p>
        </p:txBody>
      </p:sp>
      <p:sp>
        <p:nvSpPr>
          <p:cNvPr id="61" name="5 Marcador de contenido"/>
          <p:cNvSpPr txBox="1">
            <a:spLocks/>
          </p:cNvSpPr>
          <p:nvPr/>
        </p:nvSpPr>
        <p:spPr>
          <a:xfrm>
            <a:off x="5784788" y="4223859"/>
            <a:ext cx="3101862" cy="172819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tx1"/>
                </a:solidFill>
              </a:rPr>
              <a:t>SQUID accurately estimates the hot-spot temperature of the MCBXFB-OD, being conservative by ~4 %. </a:t>
            </a:r>
          </a:p>
          <a:p>
            <a:pPr marL="0" indent="0">
              <a:buNone/>
            </a:pPr>
            <a:endParaRPr lang="en-GB" sz="2000" dirty="0"/>
          </a:p>
        </p:txBody>
      </p:sp>
      <p:sp>
        <p:nvSpPr>
          <p:cNvPr id="16" name="5 Marcador de contenido"/>
          <p:cNvSpPr txBox="1">
            <a:spLocks/>
          </p:cNvSpPr>
          <p:nvPr/>
        </p:nvSpPr>
        <p:spPr>
          <a:xfrm>
            <a:off x="8024526" y="3201866"/>
            <a:ext cx="1080852"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00B0F0"/>
                </a:solidFill>
              </a:rPr>
              <a:t>EEOC1.7</a:t>
            </a:r>
          </a:p>
          <a:p>
            <a:endParaRPr lang="en-GB" sz="2000" dirty="0"/>
          </a:p>
        </p:txBody>
      </p:sp>
      <p:sp>
        <p:nvSpPr>
          <p:cNvPr id="21" name="20 Estrella de 5 puntas"/>
          <p:cNvSpPr/>
          <p:nvPr/>
        </p:nvSpPr>
        <p:spPr>
          <a:xfrm>
            <a:off x="7822663" y="2340518"/>
            <a:ext cx="432048" cy="396044"/>
          </a:xfrm>
          <a:prstGeom prst="star5">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21 Elipse"/>
          <p:cNvSpPr/>
          <p:nvPr/>
        </p:nvSpPr>
        <p:spPr>
          <a:xfrm>
            <a:off x="8615043" y="1960944"/>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5 Marcador de contenido"/>
          <p:cNvSpPr txBox="1">
            <a:spLocks/>
          </p:cNvSpPr>
          <p:nvPr/>
        </p:nvSpPr>
        <p:spPr>
          <a:xfrm>
            <a:off x="7574476" y="2736562"/>
            <a:ext cx="900100" cy="259610"/>
          </a:xfrm>
          <a:prstGeom prst="rect">
            <a:avLst/>
          </a:prstGeom>
          <a:noFill/>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FF0000"/>
                </a:solidFill>
              </a:rPr>
              <a:t>Quench</a:t>
            </a:r>
          </a:p>
          <a:p>
            <a:endParaRPr lang="en-GB" sz="2000" dirty="0">
              <a:ln>
                <a:solidFill>
                  <a:schemeClr val="tx1"/>
                </a:solidFill>
              </a:ln>
            </a:endParaRPr>
          </a:p>
        </p:txBody>
      </p:sp>
      <p:sp>
        <p:nvSpPr>
          <p:cNvPr id="24" name="23 Elipse"/>
          <p:cNvSpPr/>
          <p:nvPr/>
        </p:nvSpPr>
        <p:spPr>
          <a:xfrm>
            <a:off x="8615043" y="2959098"/>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5 Marcador de contenido"/>
          <p:cNvSpPr txBox="1">
            <a:spLocks/>
          </p:cNvSpPr>
          <p:nvPr/>
        </p:nvSpPr>
        <p:spPr>
          <a:xfrm>
            <a:off x="8038687" y="2227183"/>
            <a:ext cx="1080852"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00B0F0"/>
                </a:solidFill>
              </a:rPr>
              <a:t>EEOC1.6</a:t>
            </a:r>
          </a:p>
          <a:p>
            <a:endParaRPr lang="en-GB" sz="2000" dirty="0"/>
          </a:p>
        </p:txBody>
      </p:sp>
    </p:spTree>
    <p:extLst>
      <p:ext uri="{BB962C8B-B14F-4D97-AF65-F5344CB8AC3E}">
        <p14:creationId xmlns:p14="http://schemas.microsoft.com/office/powerpoint/2010/main" val="1763104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1" y="260648"/>
            <a:ext cx="7920000" cy="720000"/>
          </a:xfrm>
        </p:spPr>
        <p:txBody>
          <a:bodyPr/>
          <a:lstStyle/>
          <a:p>
            <a:r>
              <a:rPr lang="en-GB" dirty="0" smtClean="0"/>
              <a:t>Conclusions</a:t>
            </a:r>
            <a:br>
              <a:rPr lang="en-GB" dirty="0" smtClean="0"/>
            </a:b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11</a:t>
            </a:fld>
            <a:endParaRPr lang="fr-FR"/>
          </a:p>
        </p:txBody>
      </p:sp>
      <p:sp>
        <p:nvSpPr>
          <p:cNvPr id="6" name="5 Marcador de contenido"/>
          <p:cNvSpPr>
            <a:spLocks noGrp="1"/>
          </p:cNvSpPr>
          <p:nvPr>
            <p:ph idx="1"/>
          </p:nvPr>
        </p:nvSpPr>
        <p:spPr>
          <a:xfrm>
            <a:off x="539552" y="980649"/>
            <a:ext cx="7920880" cy="5040640"/>
          </a:xfrm>
        </p:spPr>
        <p:txBody>
          <a:bodyPr>
            <a:normAutofit/>
          </a:bodyPr>
          <a:lstStyle/>
          <a:p>
            <a:pPr algn="just"/>
            <a:r>
              <a:rPr lang="en-GB" sz="1900" dirty="0" smtClean="0">
                <a:solidFill>
                  <a:schemeClr val="tx1"/>
                </a:solidFill>
              </a:rPr>
              <a:t>Electro-thermal </a:t>
            </a:r>
            <a:r>
              <a:rPr lang="en-GB" sz="1900" dirty="0">
                <a:solidFill>
                  <a:schemeClr val="tx1"/>
                </a:solidFill>
              </a:rPr>
              <a:t>numerical </a:t>
            </a:r>
            <a:r>
              <a:rPr lang="en-GB" sz="1900" dirty="0" smtClean="0">
                <a:solidFill>
                  <a:schemeClr val="tx1"/>
                </a:solidFill>
              </a:rPr>
              <a:t>models of the MCBXFB magnet for quench simulation were developed in SQUID and ROXIE. </a:t>
            </a:r>
            <a:endParaRPr lang="en-GB" sz="1900" dirty="0" smtClean="0">
              <a:solidFill>
                <a:schemeClr val="tx1"/>
              </a:solidFill>
            </a:endParaRPr>
          </a:p>
          <a:p>
            <a:pPr algn="just"/>
            <a:r>
              <a:rPr lang="en-GB" sz="1900" dirty="0" smtClean="0">
                <a:solidFill>
                  <a:schemeClr val="tx1"/>
                </a:solidFill>
              </a:rPr>
              <a:t>The </a:t>
            </a:r>
            <a:r>
              <a:rPr lang="en-GB" sz="1900" dirty="0" smtClean="0">
                <a:solidFill>
                  <a:schemeClr val="tx1"/>
                </a:solidFill>
              </a:rPr>
              <a:t>models predictions were compared to the MCBXFB1 measurements in April and again with the last measurements in August, for different quench scenarios. </a:t>
            </a:r>
            <a:endParaRPr lang="en-GB" sz="1900" dirty="0" smtClean="0">
              <a:solidFill>
                <a:schemeClr val="tx1"/>
              </a:solidFill>
            </a:endParaRPr>
          </a:p>
          <a:p>
            <a:pPr algn="just"/>
            <a:r>
              <a:rPr lang="en-GB" sz="1900" dirty="0" smtClean="0">
                <a:solidFill>
                  <a:schemeClr val="tx1"/>
                </a:solidFill>
              </a:rPr>
              <a:t>The </a:t>
            </a:r>
            <a:r>
              <a:rPr lang="en-GB" sz="1900" dirty="0" smtClean="0">
                <a:solidFill>
                  <a:schemeClr val="tx1"/>
                </a:solidFill>
              </a:rPr>
              <a:t>corrected SQUID model with the increased resin thickness from 0.002 mm to 0.08 m predicts very well the cases. SQUID is conservative in the hot-spot temperature calculation for given </a:t>
            </a:r>
            <a:r>
              <a:rPr lang="en-GB" sz="1900" dirty="0" err="1" smtClean="0">
                <a:solidFill>
                  <a:schemeClr val="tx1"/>
                </a:solidFill>
              </a:rPr>
              <a:t>MIIts</a:t>
            </a:r>
            <a:r>
              <a:rPr lang="en-GB" sz="1900" dirty="0" smtClean="0">
                <a:solidFill>
                  <a:schemeClr val="tx1"/>
                </a:solidFill>
              </a:rPr>
              <a:t> (see Annex T Vs. QL), while ROXIE is more conservative in </a:t>
            </a:r>
            <a:r>
              <a:rPr lang="en-GB" sz="1900" dirty="0" err="1" smtClean="0">
                <a:solidFill>
                  <a:schemeClr val="tx1"/>
                </a:solidFill>
              </a:rPr>
              <a:t>MIIts</a:t>
            </a:r>
            <a:r>
              <a:rPr lang="en-GB" sz="1900" dirty="0" smtClean="0">
                <a:solidFill>
                  <a:schemeClr val="tx1"/>
                </a:solidFill>
              </a:rPr>
              <a:t> for a given quench case. </a:t>
            </a:r>
            <a:endParaRPr lang="en-GB" sz="1900" dirty="0" smtClean="0">
              <a:solidFill>
                <a:schemeClr val="tx1"/>
              </a:solidFill>
            </a:endParaRPr>
          </a:p>
          <a:p>
            <a:pPr algn="just"/>
            <a:r>
              <a:rPr lang="en-GB" sz="1900" dirty="0" smtClean="0">
                <a:solidFill>
                  <a:schemeClr val="tx1"/>
                </a:solidFill>
              </a:rPr>
              <a:t>We are still working on the models, trying to refine the predictions for higher currents.</a:t>
            </a:r>
          </a:p>
          <a:p>
            <a:pPr algn="just"/>
            <a:r>
              <a:rPr lang="en-GB" sz="1900" dirty="0" smtClean="0">
                <a:solidFill>
                  <a:schemeClr val="tx1"/>
                </a:solidFill>
              </a:rPr>
              <a:t>More tests are ongoing with increased delays in the energy extraction.</a:t>
            </a:r>
            <a:endParaRPr lang="en-GB" sz="1900" dirty="0" smtClean="0">
              <a:solidFill>
                <a:schemeClr val="tx1"/>
              </a:solidFill>
            </a:endParaRPr>
          </a:p>
          <a:p>
            <a:pPr marL="0" indent="0" algn="just">
              <a:buNone/>
            </a:pPr>
            <a:endParaRPr lang="en-GB" sz="1000" dirty="0" smtClean="0">
              <a:solidFill>
                <a:schemeClr val="tx1"/>
              </a:solidFill>
            </a:endParaRPr>
          </a:p>
          <a:p>
            <a:pPr algn="just"/>
            <a:endParaRPr lang="en-GB" sz="1500" dirty="0" smtClean="0">
              <a:solidFill>
                <a:schemeClr val="tx1"/>
              </a:solidFill>
            </a:endParaRPr>
          </a:p>
        </p:txBody>
      </p:sp>
      <p:sp>
        <p:nvSpPr>
          <p:cNvPr id="7" name="Espace réservé du pied de page 3"/>
          <p:cNvSpPr>
            <a:spLocks noGrp="1"/>
          </p:cNvSpPr>
          <p:nvPr>
            <p:ph type="ftr" sz="quarter" idx="11"/>
          </p:nvPr>
        </p:nvSpPr>
        <p:spPr>
          <a:xfrm>
            <a:off x="2439630" y="6356350"/>
            <a:ext cx="6092371" cy="360000"/>
          </a:xfrm>
        </p:spPr>
        <p:txBody>
          <a:bodyPr/>
          <a:lstStyle/>
          <a:p>
            <a:r>
              <a:rPr lang="en-GB" noProof="0" dirty="0" smtClean="0"/>
              <a:t>Alejandro Fernandez </a:t>
            </a:r>
            <a:r>
              <a:rPr lang="en-GB" dirty="0"/>
              <a:t>N</a:t>
            </a:r>
            <a:r>
              <a:rPr lang="en-GB" noProof="0" dirty="0" err="1" smtClean="0"/>
              <a:t>avarro</a:t>
            </a:r>
            <a:r>
              <a:rPr lang="en-GB" noProof="0" dirty="0" smtClean="0"/>
              <a:t> – </a:t>
            </a:r>
            <a:r>
              <a:rPr lang="en-GB" noProof="0" dirty="0" smtClean="0"/>
              <a:t>4</a:t>
            </a:r>
            <a:r>
              <a:rPr lang="en-GB" baseline="30000" noProof="0" dirty="0" smtClean="0"/>
              <a:t>th</a:t>
            </a:r>
            <a:r>
              <a:rPr lang="en-GB" noProof="0" dirty="0" smtClean="0"/>
              <a:t>  September 2019</a:t>
            </a:r>
            <a:endParaRPr lang="en-GB" noProof="0"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27091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263" y="332656"/>
            <a:ext cx="7920000" cy="720000"/>
          </a:xfrm>
        </p:spPr>
        <p:txBody>
          <a:bodyPr/>
          <a:lstStyle/>
          <a:p>
            <a:r>
              <a:rPr lang="en-US" dirty="0" smtClean="0"/>
              <a:t>Annex: Impact of the combined magnetic field in Q21 (August 2019)</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12</a:t>
            </a:fld>
            <a:endParaRPr lang="fr-F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5 Marcador de contenido"/>
          <p:cNvSpPr txBox="1">
            <a:spLocks/>
          </p:cNvSpPr>
          <p:nvPr/>
        </p:nvSpPr>
        <p:spPr>
          <a:xfrm>
            <a:off x="185493" y="1075853"/>
            <a:ext cx="3383385" cy="5164444"/>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smtClean="0">
                <a:solidFill>
                  <a:schemeClr val="tx1"/>
                </a:solidFill>
              </a:rPr>
              <a:t>Quench in the pole turn of the Inner Dipole at nominal current, 1625 A, with OD at 1376 A.</a:t>
            </a:r>
          </a:p>
          <a:p>
            <a:pPr marL="0" indent="0" algn="just">
              <a:buFont typeface="Wingdings" charset="2"/>
              <a:buNone/>
            </a:pPr>
            <a:endParaRPr lang="en-US" sz="800" dirty="0" smtClean="0">
              <a:solidFill>
                <a:schemeClr val="tx1"/>
              </a:solidFill>
            </a:endParaRPr>
          </a:p>
          <a:p>
            <a:pPr algn="just"/>
            <a:r>
              <a:rPr lang="en-GB" sz="1600" dirty="0" smtClean="0">
                <a:solidFill>
                  <a:schemeClr val="tx1"/>
                </a:solidFill>
              </a:rPr>
              <a:t>t=0 at the initial quench. 13 </a:t>
            </a:r>
            <a:r>
              <a:rPr lang="en-GB" sz="1600" dirty="0" err="1" smtClean="0">
                <a:solidFill>
                  <a:schemeClr val="tx1"/>
                </a:solidFill>
              </a:rPr>
              <a:t>ms</a:t>
            </a:r>
            <a:r>
              <a:rPr lang="en-GB" sz="1600" dirty="0" smtClean="0">
                <a:solidFill>
                  <a:schemeClr val="tx1"/>
                </a:solidFill>
              </a:rPr>
              <a:t> for quench detection plus 10 </a:t>
            </a:r>
            <a:r>
              <a:rPr lang="en-GB" sz="1600" dirty="0" err="1" smtClean="0">
                <a:solidFill>
                  <a:schemeClr val="tx1"/>
                </a:solidFill>
              </a:rPr>
              <a:t>ms</a:t>
            </a:r>
            <a:r>
              <a:rPr lang="en-GB" sz="1600" dirty="0" smtClean="0">
                <a:solidFill>
                  <a:schemeClr val="tx1"/>
                </a:solidFill>
              </a:rPr>
              <a:t> for quench validation.</a:t>
            </a:r>
          </a:p>
          <a:p>
            <a:pPr marL="0" indent="0" algn="just">
              <a:buNone/>
            </a:pPr>
            <a:endParaRPr lang="en-GB" sz="800" dirty="0" smtClean="0">
              <a:solidFill>
                <a:schemeClr val="tx1"/>
              </a:solidFill>
            </a:endParaRPr>
          </a:p>
          <a:p>
            <a:pPr algn="just"/>
            <a:r>
              <a:rPr lang="en-GB" sz="1600" dirty="0" smtClean="0">
                <a:solidFill>
                  <a:schemeClr val="tx1"/>
                </a:solidFill>
              </a:rPr>
              <a:t>0.3 Ohm dump resistor with 300 </a:t>
            </a:r>
            <a:r>
              <a:rPr lang="en-GB" sz="1600" dirty="0" err="1" smtClean="0">
                <a:solidFill>
                  <a:schemeClr val="tx1"/>
                </a:solidFill>
              </a:rPr>
              <a:t>ms</a:t>
            </a:r>
            <a:r>
              <a:rPr lang="en-GB" sz="1600" dirty="0" smtClean="0">
                <a:solidFill>
                  <a:schemeClr val="tx1"/>
                </a:solidFill>
              </a:rPr>
              <a:t> delay from validated quench.</a:t>
            </a:r>
          </a:p>
          <a:p>
            <a:pPr algn="just"/>
            <a:endParaRPr lang="en-GB" sz="800" dirty="0" smtClean="0">
              <a:solidFill>
                <a:schemeClr val="tx1"/>
              </a:solidFill>
            </a:endParaRPr>
          </a:p>
          <a:p>
            <a:pPr algn="just"/>
            <a:r>
              <a:rPr lang="en-GB" sz="1600" dirty="0" smtClean="0">
                <a:solidFill>
                  <a:schemeClr val="tx1"/>
                </a:solidFill>
              </a:rPr>
              <a:t>Measured RRR=140.</a:t>
            </a:r>
          </a:p>
          <a:p>
            <a:pPr algn="just"/>
            <a:endParaRPr lang="en-GB" sz="800" dirty="0" smtClean="0">
              <a:solidFill>
                <a:schemeClr val="tx1"/>
              </a:solidFill>
            </a:endParaRPr>
          </a:p>
          <a:p>
            <a:pPr algn="just"/>
            <a:r>
              <a:rPr lang="en-GB" sz="1600" b="1" dirty="0" smtClean="0">
                <a:solidFill>
                  <a:schemeClr val="tx1"/>
                </a:solidFill>
              </a:rPr>
              <a:t>Used SQUID with 0.06 mm resin thickness.</a:t>
            </a:r>
          </a:p>
          <a:p>
            <a:pPr marL="0" indent="0" algn="just">
              <a:buNone/>
            </a:pPr>
            <a:endParaRPr lang="en-GB" sz="800" dirty="0" smtClean="0">
              <a:solidFill>
                <a:schemeClr val="tx1"/>
              </a:solidFill>
            </a:endParaRPr>
          </a:p>
          <a:p>
            <a:pPr algn="just"/>
            <a:r>
              <a:rPr lang="en-GB" sz="1600" b="1" dirty="0" smtClean="0">
                <a:solidFill>
                  <a:schemeClr val="tx1"/>
                </a:solidFill>
              </a:rPr>
              <a:t>The impact of the combined magnetic field in SQUID is comparable to the impact of a factor HETRTR=4 in ROXIE. Therefore, ROXIE with HETRTR=8 approximately would fit the measurements.</a:t>
            </a:r>
            <a:endParaRPr lang="en-GB" sz="2000" dirty="0" smtClean="0">
              <a:solidFill>
                <a:schemeClr val="tx1"/>
              </a:solidFill>
            </a:endParaRPr>
          </a:p>
          <a:p>
            <a:endParaRPr lang="en-GB" sz="2000" dirty="0"/>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1122095"/>
            <a:ext cx="5679356" cy="425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8000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548680"/>
            <a:ext cx="7920000" cy="720000"/>
          </a:xfrm>
        </p:spPr>
        <p:txBody>
          <a:bodyPr/>
          <a:lstStyle/>
          <a:p>
            <a:r>
              <a:rPr lang="en-US" dirty="0" smtClean="0"/>
              <a:t>Annex: </a:t>
            </a:r>
            <a:r>
              <a:rPr lang="en-US" dirty="0"/>
              <a:t>T</a:t>
            </a:r>
            <a:r>
              <a:rPr lang="en-US" dirty="0" smtClean="0"/>
              <a:t> Vs. QL comparison</a:t>
            </a:r>
            <a:br>
              <a:rPr lang="en-US" dirty="0" smtClean="0"/>
            </a:br>
            <a:r>
              <a:rPr lang="en-US" dirty="0" smtClean="0"/>
              <a:t>Assumptions</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13</a:t>
            </a:fld>
            <a:endParaRPr lang="fr-FR"/>
          </a:p>
        </p:txBody>
      </p:sp>
      <p:sp>
        <p:nvSpPr>
          <p:cNvPr id="10" name="5 Marcador de contenido"/>
          <p:cNvSpPr txBox="1">
            <a:spLocks/>
          </p:cNvSpPr>
          <p:nvPr/>
        </p:nvSpPr>
        <p:spPr>
          <a:xfrm>
            <a:off x="542077" y="1412776"/>
            <a:ext cx="8422409" cy="4248472"/>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b="1" dirty="0" smtClean="0"/>
              <a:t>The calculations from SM18 </a:t>
            </a:r>
            <a:r>
              <a:rPr lang="en-US" sz="2400" dirty="0" smtClean="0"/>
              <a:t>are done through an Excel sheet and the </a:t>
            </a:r>
            <a:r>
              <a:rPr lang="en-US" sz="2400" dirty="0" err="1" smtClean="0"/>
              <a:t>DIAdem</a:t>
            </a:r>
            <a:r>
              <a:rPr lang="en-US" sz="2400" dirty="0" smtClean="0"/>
              <a:t> code assuming RRR=200 and fixed magnetic field through the discharge. There are 6 models depending on the simplifications</a:t>
            </a:r>
            <a:r>
              <a:rPr lang="en-US" sz="2400" dirty="0"/>
              <a:t> </a:t>
            </a:r>
            <a:r>
              <a:rPr lang="en-US" sz="2400" dirty="0" smtClean="0"/>
              <a:t>assumed: With and without cable insulation at 0 T magnetic field</a:t>
            </a:r>
            <a:r>
              <a:rPr lang="en-US" sz="2400" dirty="0"/>
              <a:t>; with </a:t>
            </a:r>
            <a:r>
              <a:rPr lang="en-US" sz="2400" dirty="0" smtClean="0"/>
              <a:t>and without insulation </a:t>
            </a:r>
            <a:r>
              <a:rPr lang="en-US" sz="2400" dirty="0"/>
              <a:t>at 2.4 T</a:t>
            </a:r>
            <a:r>
              <a:rPr lang="en-US" sz="2400" dirty="0" smtClean="0"/>
              <a:t>; and with and without insulation at 4 T.</a:t>
            </a:r>
          </a:p>
          <a:p>
            <a:r>
              <a:rPr lang="es-ES" sz="2400" dirty="0" smtClean="0"/>
              <a:t>2.4 T approximately corresponds to </a:t>
            </a:r>
            <a:r>
              <a:rPr lang="es-ES" sz="2400" dirty="0" err="1" smtClean="0"/>
              <a:t>the</a:t>
            </a:r>
            <a:r>
              <a:rPr lang="es-ES" sz="2400" dirty="0" smtClean="0"/>
              <a:t> </a:t>
            </a:r>
            <a:r>
              <a:rPr lang="es-ES" sz="2400" dirty="0" err="1" smtClean="0"/>
              <a:t>peak</a:t>
            </a:r>
            <a:r>
              <a:rPr lang="es-ES" sz="2400" dirty="0" smtClean="0"/>
              <a:t> </a:t>
            </a:r>
            <a:r>
              <a:rPr lang="es-ES" sz="2400" dirty="0" err="1" smtClean="0"/>
              <a:t>magnetic</a:t>
            </a:r>
            <a:r>
              <a:rPr lang="es-ES" sz="2400" dirty="0" smtClean="0"/>
              <a:t> </a:t>
            </a:r>
            <a:r>
              <a:rPr lang="es-ES" sz="2400" dirty="0" err="1" smtClean="0"/>
              <a:t>field</a:t>
            </a:r>
            <a:r>
              <a:rPr lang="es-ES" sz="2400" dirty="0" smtClean="0"/>
              <a:t> </a:t>
            </a:r>
            <a:r>
              <a:rPr lang="es-ES" sz="2400" dirty="0" err="1" smtClean="0"/>
              <a:t>for</a:t>
            </a:r>
            <a:r>
              <a:rPr lang="es-ES" sz="2400" dirty="0" smtClean="0"/>
              <a:t> nominal </a:t>
            </a:r>
            <a:r>
              <a:rPr lang="es-ES" sz="2400" dirty="0" err="1" smtClean="0"/>
              <a:t>current</a:t>
            </a:r>
            <a:r>
              <a:rPr lang="es-ES" sz="2400" dirty="0" smtClean="0"/>
              <a:t> of </a:t>
            </a:r>
            <a:r>
              <a:rPr lang="es-ES" sz="2400" dirty="0" err="1" smtClean="0"/>
              <a:t>the</a:t>
            </a:r>
            <a:r>
              <a:rPr lang="es-ES" sz="2400" dirty="0" smtClean="0"/>
              <a:t> </a:t>
            </a:r>
            <a:r>
              <a:rPr lang="es-ES" sz="2400" dirty="0" err="1" smtClean="0"/>
              <a:t>independently</a:t>
            </a:r>
            <a:r>
              <a:rPr lang="es-ES" sz="2400" dirty="0" smtClean="0"/>
              <a:t> </a:t>
            </a:r>
            <a:r>
              <a:rPr lang="es-ES" sz="2400" dirty="0" err="1" smtClean="0"/>
              <a:t>powered</a:t>
            </a:r>
            <a:r>
              <a:rPr lang="es-ES" sz="2400" dirty="0" smtClean="0"/>
              <a:t> </a:t>
            </a:r>
            <a:r>
              <a:rPr lang="es-ES" sz="2400" dirty="0" err="1" smtClean="0"/>
              <a:t>dipoles</a:t>
            </a:r>
            <a:r>
              <a:rPr lang="es-ES" sz="2400" dirty="0" smtClean="0"/>
              <a:t>. 4 </a:t>
            </a:r>
            <a:r>
              <a:rPr lang="es-ES" sz="2400" dirty="0"/>
              <a:t>T </a:t>
            </a:r>
            <a:r>
              <a:rPr lang="es-ES" sz="2400" dirty="0" smtClean="0"/>
              <a:t>approximately </a:t>
            </a:r>
            <a:r>
              <a:rPr lang="es-ES" sz="2400" dirty="0"/>
              <a:t>corresponds to </a:t>
            </a:r>
            <a:r>
              <a:rPr lang="es-ES" sz="2400" dirty="0" err="1"/>
              <a:t>the</a:t>
            </a:r>
            <a:r>
              <a:rPr lang="es-ES" sz="2400" dirty="0"/>
              <a:t> </a:t>
            </a:r>
            <a:r>
              <a:rPr lang="es-ES" sz="2400" dirty="0" err="1"/>
              <a:t>peak</a:t>
            </a:r>
            <a:r>
              <a:rPr lang="es-ES" sz="2400" dirty="0"/>
              <a:t> </a:t>
            </a:r>
            <a:r>
              <a:rPr lang="es-ES" sz="2400" dirty="0" err="1"/>
              <a:t>magnetic</a:t>
            </a:r>
            <a:r>
              <a:rPr lang="es-ES" sz="2400" dirty="0"/>
              <a:t> </a:t>
            </a:r>
            <a:r>
              <a:rPr lang="es-ES" sz="2400" dirty="0" err="1"/>
              <a:t>field</a:t>
            </a:r>
            <a:r>
              <a:rPr lang="es-ES" sz="2400" dirty="0"/>
              <a:t> </a:t>
            </a:r>
            <a:r>
              <a:rPr lang="es-ES" sz="2400" dirty="0" err="1"/>
              <a:t>for</a:t>
            </a:r>
            <a:r>
              <a:rPr lang="es-ES" sz="2400" dirty="0"/>
              <a:t> </a:t>
            </a:r>
            <a:r>
              <a:rPr lang="es-ES" sz="2400" dirty="0" err="1" smtClean="0"/>
              <a:t>combined</a:t>
            </a:r>
            <a:r>
              <a:rPr lang="es-ES" sz="2400" dirty="0" smtClean="0"/>
              <a:t> </a:t>
            </a:r>
            <a:r>
              <a:rPr lang="es-ES" sz="2400" dirty="0" err="1" smtClean="0"/>
              <a:t>powering</a:t>
            </a:r>
            <a:r>
              <a:rPr lang="es-ES" sz="2400" dirty="0" smtClean="0"/>
              <a:t> at nominal </a:t>
            </a:r>
            <a:r>
              <a:rPr lang="es-ES" sz="2400" dirty="0" err="1" smtClean="0"/>
              <a:t>current</a:t>
            </a:r>
            <a:r>
              <a:rPr lang="es-ES" sz="2400" dirty="0" smtClean="0"/>
              <a:t>. </a:t>
            </a:r>
            <a:r>
              <a:rPr lang="es-ES" sz="2400" dirty="0" err="1" smtClean="0"/>
              <a:t>Considering</a:t>
            </a:r>
            <a:r>
              <a:rPr lang="es-ES" sz="2400" dirty="0" smtClean="0"/>
              <a:t> </a:t>
            </a:r>
            <a:r>
              <a:rPr lang="es-ES" sz="2400" dirty="0" err="1" smtClean="0"/>
              <a:t>the</a:t>
            </a:r>
            <a:r>
              <a:rPr lang="es-ES" sz="2400" dirty="0" smtClean="0"/>
              <a:t> cable </a:t>
            </a:r>
            <a:r>
              <a:rPr lang="es-ES" sz="2400" dirty="0" err="1" smtClean="0"/>
              <a:t>insulation</a:t>
            </a:r>
            <a:r>
              <a:rPr lang="es-ES" sz="2400" dirty="0" smtClean="0"/>
              <a:t> in </a:t>
            </a:r>
            <a:r>
              <a:rPr lang="es-ES" sz="2400" dirty="0" err="1" smtClean="0"/>
              <a:t>the</a:t>
            </a:r>
            <a:r>
              <a:rPr lang="es-ES" sz="2400" dirty="0" smtClean="0"/>
              <a:t> </a:t>
            </a:r>
            <a:r>
              <a:rPr lang="es-ES" sz="2400" dirty="0" err="1" smtClean="0"/>
              <a:t>model</a:t>
            </a:r>
            <a:r>
              <a:rPr lang="es-ES" sz="2400" dirty="0" smtClean="0"/>
              <a:t> </a:t>
            </a:r>
            <a:r>
              <a:rPr lang="es-ES" sz="2400" dirty="0" err="1" smtClean="0"/>
              <a:t>should</a:t>
            </a:r>
            <a:r>
              <a:rPr lang="es-ES" sz="2400" dirty="0" smtClean="0"/>
              <a:t> be </a:t>
            </a:r>
            <a:r>
              <a:rPr lang="es-ES" sz="2400" dirty="0" err="1" smtClean="0"/>
              <a:t>realistic</a:t>
            </a:r>
            <a:r>
              <a:rPr lang="es-ES" sz="2400" dirty="0" smtClean="0"/>
              <a:t>, </a:t>
            </a:r>
            <a:r>
              <a:rPr lang="es-ES" sz="2400" dirty="0" err="1" smtClean="0"/>
              <a:t>while</a:t>
            </a:r>
            <a:r>
              <a:rPr lang="es-ES" sz="2400" dirty="0" smtClean="0"/>
              <a:t> </a:t>
            </a:r>
            <a:r>
              <a:rPr lang="es-ES" sz="2400" dirty="0" err="1" smtClean="0"/>
              <a:t>not</a:t>
            </a:r>
            <a:r>
              <a:rPr lang="es-ES" sz="2400" dirty="0" smtClean="0"/>
              <a:t> </a:t>
            </a:r>
            <a:r>
              <a:rPr lang="es-ES" sz="2400" dirty="0" err="1" smtClean="0"/>
              <a:t>considering</a:t>
            </a:r>
            <a:r>
              <a:rPr lang="es-ES" sz="2400" dirty="0" smtClean="0"/>
              <a:t> </a:t>
            </a:r>
            <a:r>
              <a:rPr lang="es-ES" sz="2400" dirty="0" err="1" smtClean="0"/>
              <a:t>it</a:t>
            </a:r>
            <a:r>
              <a:rPr lang="es-ES" sz="2400" dirty="0" smtClean="0"/>
              <a:t> </a:t>
            </a:r>
            <a:r>
              <a:rPr lang="es-ES" sz="2400" dirty="0" err="1" smtClean="0"/>
              <a:t>is</a:t>
            </a:r>
            <a:r>
              <a:rPr lang="es-ES" sz="2400" dirty="0" smtClean="0"/>
              <a:t> a </a:t>
            </a:r>
            <a:r>
              <a:rPr lang="es-ES" sz="2400" dirty="0" err="1" smtClean="0"/>
              <a:t>conservative</a:t>
            </a:r>
            <a:r>
              <a:rPr lang="es-ES" sz="2400" dirty="0" smtClean="0"/>
              <a:t> </a:t>
            </a:r>
            <a:r>
              <a:rPr lang="es-ES" sz="2400" dirty="0" err="1" smtClean="0"/>
              <a:t>assumption</a:t>
            </a:r>
            <a:r>
              <a:rPr lang="es-ES" sz="2400" dirty="0" smtClean="0"/>
              <a:t>.</a:t>
            </a:r>
          </a:p>
          <a:p>
            <a:endParaRPr lang="en-US" sz="1500" dirty="0"/>
          </a:p>
          <a:p>
            <a:r>
              <a:rPr lang="en-US" sz="2400" b="1" dirty="0" smtClean="0"/>
              <a:t>The calculations in SQUID and ROXIE </a:t>
            </a:r>
            <a:r>
              <a:rPr lang="en-US" sz="2400" dirty="0" smtClean="0"/>
              <a:t>assume as well RRR=200 for comparison. The cases studied assume the magnet (either the Inner Dipole or the Outer Dipole) discharged through free quench propagation only, without other active means of quench protection. The initial currents are 70%, 80 % of nominal current, nominal current and ultimate current.</a:t>
            </a:r>
          </a:p>
          <a:p>
            <a:pPr marL="0" indent="0">
              <a:buNone/>
            </a:pPr>
            <a:endParaRPr lang="en-US" sz="900" dirty="0" smtClean="0"/>
          </a:p>
          <a:p>
            <a:pPr marL="0" indent="0">
              <a:buNone/>
            </a:pPr>
            <a:endParaRPr lang="es-ES" sz="900" dirty="0" smtClean="0"/>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7545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32656"/>
            <a:ext cx="7920000" cy="720000"/>
          </a:xfrm>
        </p:spPr>
        <p:txBody>
          <a:bodyPr/>
          <a:lstStyle/>
          <a:p>
            <a:r>
              <a:rPr lang="en-US" dirty="0" smtClean="0"/>
              <a:t>Annex: Temperature </a:t>
            </a:r>
            <a:r>
              <a:rPr lang="en-US" dirty="0"/>
              <a:t>Vs. </a:t>
            </a:r>
            <a:r>
              <a:rPr lang="en-US" dirty="0" smtClean="0"/>
              <a:t>Quench </a:t>
            </a:r>
            <a:r>
              <a:rPr lang="en-US" dirty="0"/>
              <a:t>Load </a:t>
            </a:r>
            <a:r>
              <a:rPr lang="en-US" dirty="0" smtClean="0"/>
              <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14</a:t>
            </a:fld>
            <a:endParaRPr lang="fr-F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8713" y="702543"/>
            <a:ext cx="7082557" cy="5491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92848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1" y="332656"/>
            <a:ext cx="7920000" cy="720000"/>
          </a:xfrm>
        </p:spPr>
        <p:txBody>
          <a:bodyPr/>
          <a:lstStyle/>
          <a:p>
            <a:r>
              <a:rPr lang="en-GB" dirty="0" smtClean="0"/>
              <a:t>Annex: T Vs. QL Conclusions</a:t>
            </a:r>
            <a:br>
              <a:rPr lang="en-GB" dirty="0" smtClean="0"/>
            </a:b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15</a:t>
            </a:fld>
            <a:endParaRPr lang="fr-FR"/>
          </a:p>
        </p:txBody>
      </p:sp>
      <mc:AlternateContent xmlns:mc="http://schemas.openxmlformats.org/markup-compatibility/2006" xmlns:a14="http://schemas.microsoft.com/office/drawing/2010/main">
        <mc:Choice Requires="a14">
          <p:sp>
            <p:nvSpPr>
              <p:cNvPr id="6" name="5 Marcador de contenido"/>
              <p:cNvSpPr>
                <a:spLocks noGrp="1"/>
              </p:cNvSpPr>
              <p:nvPr>
                <p:ph idx="1"/>
              </p:nvPr>
            </p:nvSpPr>
            <p:spPr>
              <a:xfrm>
                <a:off x="395536" y="943831"/>
                <a:ext cx="8291264" cy="5238524"/>
              </a:xfrm>
            </p:spPr>
            <p:txBody>
              <a:bodyPr>
                <a:normAutofit fontScale="25000" lnSpcReduction="20000"/>
              </a:bodyPr>
              <a:lstStyle/>
              <a:p>
                <a:pPr algn="just"/>
                <a:r>
                  <a:rPr lang="en-GB" sz="6800" dirty="0" smtClean="0">
                    <a:solidFill>
                      <a:schemeClr val="tx1"/>
                    </a:solidFill>
                  </a:rPr>
                  <a:t>The SQUID and ROXIE results are coherent between them, but being SQUID more conservative in temperature for a given QL. (On the other hand, for a given quench scenario, SQUID shows a faster discharge and globally more optimistic results).</a:t>
                </a:r>
                <a:endParaRPr lang="en-GB" sz="6800" dirty="0">
                  <a:solidFill>
                    <a:schemeClr val="tx1"/>
                  </a:solidFill>
                </a:endParaRPr>
              </a:p>
              <a:p>
                <a:pPr marL="0" indent="0" algn="just">
                  <a:buNone/>
                </a:pPr>
                <a:endParaRPr lang="en-GB" sz="4000" dirty="0">
                  <a:solidFill>
                    <a:schemeClr val="tx1"/>
                  </a:solidFill>
                </a:endParaRPr>
              </a:p>
              <a:p>
                <a:pPr algn="just"/>
                <a:r>
                  <a:rPr lang="en-GB" sz="6800" dirty="0" smtClean="0">
                    <a:solidFill>
                      <a:schemeClr val="tx1"/>
                    </a:solidFill>
                  </a:rPr>
                  <a:t>The SQUID and ROXIE results approximately match the SM18 results for the two intermediate curves (not counting the 4 T curves intended for combined powering): the model with insulation and 2.4 T, and the model without insulation at 0 T.</a:t>
                </a:r>
              </a:p>
              <a:p>
                <a:pPr marL="0" indent="0" algn="just">
                  <a:buNone/>
                </a:pPr>
                <a:endParaRPr lang="en-GB" sz="4000" dirty="0" smtClean="0">
                  <a:solidFill>
                    <a:schemeClr val="tx1"/>
                  </a:solidFill>
                </a:endParaRPr>
              </a:p>
              <a:p>
                <a:pPr algn="just"/>
                <a:r>
                  <a:rPr lang="en-GB" sz="6800" dirty="0" smtClean="0">
                    <a:solidFill>
                      <a:schemeClr val="tx1"/>
                    </a:solidFill>
                  </a:rPr>
                  <a:t>The more realistic SM18 model (for the cases of individual powering of the dipoles around nominal current), matching the SQUID and ROXIE results, is the one with the more realistic assumptions, closer to the SQUID and ROXIE assumptions</a:t>
                </a:r>
                <a:r>
                  <a:rPr lang="en-GB" sz="6800" dirty="0">
                    <a:solidFill>
                      <a:schemeClr val="tx1"/>
                    </a:solidFill>
                  </a:rPr>
                  <a:t>: </a:t>
                </a:r>
                <a:r>
                  <a:rPr lang="en-GB" sz="6800" b="1" dirty="0">
                    <a:solidFill>
                      <a:schemeClr val="tx1"/>
                    </a:solidFill>
                  </a:rPr>
                  <a:t>the model with insulation and 2.4 </a:t>
                </a:r>
                <a:r>
                  <a:rPr lang="en-GB" sz="6800" b="1" dirty="0" smtClean="0">
                    <a:solidFill>
                      <a:schemeClr val="tx1"/>
                    </a:solidFill>
                  </a:rPr>
                  <a:t>T</a:t>
                </a:r>
                <a:r>
                  <a:rPr lang="en-GB" sz="6800" dirty="0" smtClean="0">
                    <a:solidFill>
                      <a:schemeClr val="tx1"/>
                    </a:solidFill>
                  </a:rPr>
                  <a:t>. The insulation of cables plays an important role and it is also considered in SQUID and ROXIE. SQUID and ROXIE scale the magnetic field with the current, but the main contribution to the QL, as it is </a:t>
                </a:r>
                <a14:m>
                  <m:oMath xmlns:m="http://schemas.openxmlformats.org/officeDocument/2006/math">
                    <m:sSup>
                      <m:sSupPr>
                        <m:ctrlPr>
                          <a:rPr lang="es-ES" sz="6800" b="0" i="1" smtClean="0">
                            <a:solidFill>
                              <a:schemeClr val="tx1"/>
                            </a:solidFill>
                            <a:latin typeface="Cambria Math" panose="02040503050406030204" pitchFamily="18" charset="0"/>
                          </a:rPr>
                        </m:ctrlPr>
                      </m:sSupPr>
                      <m:e>
                        <m:r>
                          <a:rPr lang="es-ES" sz="6800" b="0" i="1" smtClean="0">
                            <a:solidFill>
                              <a:schemeClr val="tx1"/>
                            </a:solidFill>
                            <a:latin typeface="Cambria Math"/>
                            <a:ea typeface="Cambria Math"/>
                          </a:rPr>
                          <m:t>∝</m:t>
                        </m:r>
                        <m:r>
                          <a:rPr lang="es-ES" sz="6800" b="0" i="1" smtClean="0">
                            <a:solidFill>
                              <a:schemeClr val="tx1"/>
                            </a:solidFill>
                            <a:latin typeface="Cambria Math"/>
                          </a:rPr>
                          <m:t>𝐼</m:t>
                        </m:r>
                      </m:e>
                      <m:sup>
                        <m:r>
                          <a:rPr lang="es-ES" sz="6800" b="0" i="1" smtClean="0">
                            <a:solidFill>
                              <a:schemeClr val="tx1"/>
                            </a:solidFill>
                            <a:latin typeface="Cambria Math"/>
                          </a:rPr>
                          <m:t>2</m:t>
                        </m:r>
                      </m:sup>
                    </m:sSup>
                  </m:oMath>
                </a14:m>
                <a:r>
                  <a:rPr lang="en-GB" sz="6800" dirty="0" smtClean="0">
                    <a:solidFill>
                      <a:schemeClr val="tx1"/>
                    </a:solidFill>
                  </a:rPr>
                  <a:t>, is at the beginning of the discharge, when the magnetic field is closer to 2.4 T than to 0 T. Therefore, assuming 2.4 T fixed field is a conservative assumption but more realistic than 0 T.</a:t>
                </a:r>
                <a:endParaRPr lang="en-GB" sz="6800" dirty="0">
                  <a:solidFill>
                    <a:schemeClr val="tx1"/>
                  </a:solidFill>
                </a:endParaRPr>
              </a:p>
              <a:p>
                <a:pPr marL="0" indent="0" algn="just">
                  <a:buNone/>
                </a:pPr>
                <a:endParaRPr lang="en-GB" sz="4000" dirty="0" smtClean="0">
                  <a:solidFill>
                    <a:schemeClr val="tx1"/>
                  </a:solidFill>
                </a:endParaRPr>
              </a:p>
              <a:p>
                <a:pPr algn="just"/>
                <a:r>
                  <a:rPr lang="en-GB" sz="6800" dirty="0" smtClean="0">
                    <a:solidFill>
                      <a:schemeClr val="tx1"/>
                    </a:solidFill>
                  </a:rPr>
                  <a:t>The SM18 model with insulation and 0 T is considered too optimistic and should not being taken into account. On the other hand, the model without insulation and 2.4 T is considered too pessimistic and would lead to too conservative predictions.</a:t>
                </a:r>
              </a:p>
              <a:p>
                <a:pPr algn="just"/>
                <a:endParaRPr lang="en-GB" sz="4000" dirty="0">
                  <a:solidFill>
                    <a:schemeClr val="tx1"/>
                  </a:solidFill>
                </a:endParaRPr>
              </a:p>
              <a:p>
                <a:pPr algn="just"/>
                <a:r>
                  <a:rPr lang="en-GB" sz="6800" dirty="0" smtClean="0">
                    <a:solidFill>
                      <a:schemeClr val="tx1"/>
                    </a:solidFill>
                  </a:rPr>
                  <a:t>For combined powering, the model with insulation and 4 T should be the more realistic one.</a:t>
                </a:r>
                <a:endParaRPr lang="en-GB" sz="6800" dirty="0">
                  <a:solidFill>
                    <a:schemeClr val="tx1"/>
                  </a:solidFill>
                </a:endParaRPr>
              </a:p>
            </p:txBody>
          </p:sp>
        </mc:Choice>
        <mc:Fallback xmlns="">
          <p:sp>
            <p:nvSpPr>
              <p:cNvPr id="6" name="5 Marcador de contenido"/>
              <p:cNvSpPr>
                <a:spLocks noGrp="1" noRot="1" noChangeAspect="1" noMove="1" noResize="1" noEditPoints="1" noAdjustHandles="1" noChangeArrowheads="1" noChangeShapeType="1" noTextEdit="1"/>
              </p:cNvSpPr>
              <p:nvPr>
                <p:ph idx="1"/>
              </p:nvPr>
            </p:nvSpPr>
            <p:spPr>
              <a:xfrm>
                <a:off x="395536" y="943831"/>
                <a:ext cx="8291264" cy="5238524"/>
              </a:xfrm>
              <a:blipFill rotWithShape="1">
                <a:blip r:embed="rId3"/>
                <a:stretch>
                  <a:fillRect l="-1471" t="-2212" r="-1544" b="-1164"/>
                </a:stretch>
              </a:blipFill>
            </p:spPr>
            <p:txBody>
              <a:bodyPr/>
              <a:lstStyle/>
              <a:p>
                <a:r>
                  <a:rPr lang="en-US">
                    <a:noFill/>
                  </a:rPr>
                  <a:t> </a:t>
                </a:r>
              </a:p>
            </p:txBody>
          </p:sp>
        </mc:Fallback>
      </mc:AlternateContent>
      <p:sp>
        <p:nvSpPr>
          <p:cNvPr id="7" name="Espace réservé du pied de page 3"/>
          <p:cNvSpPr>
            <a:spLocks noGrp="1"/>
          </p:cNvSpPr>
          <p:nvPr>
            <p:ph type="ftr" sz="quarter" idx="11"/>
          </p:nvPr>
        </p:nvSpPr>
        <p:spPr>
          <a:xfrm>
            <a:off x="2439630" y="6356350"/>
            <a:ext cx="6092371" cy="360000"/>
          </a:xfrm>
        </p:spPr>
        <p:txBody>
          <a:bodyPr/>
          <a:lstStyle/>
          <a:p>
            <a:r>
              <a:rPr lang="en-GB" noProof="0" dirty="0" smtClean="0"/>
              <a:t>Alejandro Fernandez </a:t>
            </a:r>
            <a:r>
              <a:rPr lang="en-GB" dirty="0"/>
              <a:t>N</a:t>
            </a:r>
            <a:r>
              <a:rPr lang="en-GB" noProof="0" dirty="0" err="1" smtClean="0"/>
              <a:t>avarro</a:t>
            </a:r>
            <a:r>
              <a:rPr lang="en-GB" noProof="0" dirty="0" smtClean="0"/>
              <a:t> – </a:t>
            </a:r>
            <a:r>
              <a:rPr lang="en-GB" dirty="0"/>
              <a:t>5</a:t>
            </a:r>
            <a:r>
              <a:rPr lang="en-GB" baseline="30000" noProof="0" dirty="0" err="1" smtClean="0"/>
              <a:t>th</a:t>
            </a:r>
            <a:r>
              <a:rPr lang="en-GB" noProof="0" dirty="0" smtClean="0"/>
              <a:t> August 2019</a:t>
            </a:r>
            <a:endParaRPr lang="en-GB" noProof="0" dirty="0"/>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3447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440" y="1909375"/>
            <a:ext cx="4325863" cy="30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5 Marcador de contenido"/>
          <p:cNvSpPr txBox="1">
            <a:spLocks/>
          </p:cNvSpPr>
          <p:nvPr/>
        </p:nvSpPr>
        <p:spPr>
          <a:xfrm>
            <a:off x="3391438" y="3656175"/>
            <a:ext cx="1080852"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00B0F0"/>
                </a:solidFill>
              </a:rPr>
              <a:t>EEOC2.7</a:t>
            </a:r>
          </a:p>
          <a:p>
            <a:endParaRPr lang="en-GB" sz="2000" dirty="0"/>
          </a:p>
        </p:txBody>
      </p:sp>
      <p:sp>
        <p:nvSpPr>
          <p:cNvPr id="2" name="Title 1"/>
          <p:cNvSpPr>
            <a:spLocks noGrp="1"/>
          </p:cNvSpPr>
          <p:nvPr>
            <p:ph type="title"/>
          </p:nvPr>
        </p:nvSpPr>
        <p:spPr>
          <a:xfrm>
            <a:off x="612000" y="332656"/>
            <a:ext cx="7920000" cy="720000"/>
          </a:xfrm>
        </p:spPr>
        <p:txBody>
          <a:bodyPr/>
          <a:lstStyle/>
          <a:p>
            <a:r>
              <a:rPr lang="en-US" dirty="0" smtClean="0"/>
              <a:t>Annex: Quench in the Outer Dipole at 1165 A </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16</a:t>
            </a:fld>
            <a:endParaRPr lang="fr-FR"/>
          </a:p>
        </p:txBody>
      </p:sp>
      <p:sp>
        <p:nvSpPr>
          <p:cNvPr id="9" name="5 Marcador de contenido"/>
          <p:cNvSpPr txBox="1">
            <a:spLocks/>
          </p:cNvSpPr>
          <p:nvPr/>
        </p:nvSpPr>
        <p:spPr>
          <a:xfrm>
            <a:off x="253082" y="4953750"/>
            <a:ext cx="4498671" cy="153840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tx1"/>
                </a:solidFill>
              </a:rPr>
              <a:t>Longitudinal quench propagation velocity </a:t>
            </a:r>
            <a:r>
              <a:rPr lang="en-GB" sz="1800" dirty="0" smtClean="0"/>
              <a:t>calculated with the voltage taps information plus geometry: </a:t>
            </a:r>
            <a:r>
              <a:rPr lang="en-GB" sz="1800" b="1" dirty="0" smtClean="0">
                <a:solidFill>
                  <a:schemeClr val="tx1"/>
                </a:solidFill>
              </a:rPr>
              <a:t>6.4 m/s.</a:t>
            </a:r>
          </a:p>
          <a:p>
            <a:pPr marL="0" indent="0">
              <a:buNone/>
            </a:pPr>
            <a:r>
              <a:rPr lang="en-GB" sz="1800" b="1" dirty="0">
                <a:solidFill>
                  <a:schemeClr val="tx1"/>
                </a:solidFill>
              </a:rPr>
              <a:t> </a:t>
            </a:r>
            <a:r>
              <a:rPr lang="en-GB" sz="1800" b="1" dirty="0" smtClean="0">
                <a:solidFill>
                  <a:schemeClr val="tx1"/>
                </a:solidFill>
              </a:rPr>
              <a:t>     </a:t>
            </a:r>
            <a:r>
              <a:rPr lang="en-GB" sz="1800" b="1" dirty="0" smtClean="0">
                <a:solidFill>
                  <a:schemeClr val="tx2">
                    <a:lumMod val="60000"/>
                    <a:lumOff val="40000"/>
                  </a:schemeClr>
                </a:solidFill>
              </a:rPr>
              <a:t>SQUID: 2.7 m/s.</a:t>
            </a:r>
          </a:p>
          <a:p>
            <a:pPr marL="0" indent="0">
              <a:buNone/>
            </a:pPr>
            <a:endParaRPr lang="en-GB" sz="1800" b="1" dirty="0" smtClean="0">
              <a:solidFill>
                <a:schemeClr val="tx1"/>
              </a:solidFill>
            </a:endParaRPr>
          </a:p>
          <a:p>
            <a:pPr marL="0" indent="0">
              <a:buNone/>
            </a:pPr>
            <a:endParaRPr lang="en-GB" sz="2000" dirty="0"/>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Estrella de 5 puntas"/>
          <p:cNvSpPr/>
          <p:nvPr/>
        </p:nvSpPr>
        <p:spPr>
          <a:xfrm>
            <a:off x="2813452" y="2817663"/>
            <a:ext cx="432048" cy="396044"/>
          </a:xfrm>
          <a:prstGeom prst="star5">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1753" y="979264"/>
            <a:ext cx="4174985" cy="3169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13 Elipse"/>
          <p:cNvSpPr/>
          <p:nvPr/>
        </p:nvSpPr>
        <p:spPr>
          <a:xfrm>
            <a:off x="3440242" y="2799661"/>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5 Marcador de contenido"/>
          <p:cNvSpPr txBox="1">
            <a:spLocks/>
          </p:cNvSpPr>
          <p:nvPr/>
        </p:nvSpPr>
        <p:spPr>
          <a:xfrm>
            <a:off x="2672326" y="3215338"/>
            <a:ext cx="900100" cy="259610"/>
          </a:xfrm>
          <a:prstGeom prst="rect">
            <a:avLst/>
          </a:prstGeom>
          <a:noFill/>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FF0000"/>
                </a:solidFill>
              </a:rPr>
              <a:t>Quench</a:t>
            </a:r>
          </a:p>
          <a:p>
            <a:endParaRPr lang="en-GB" sz="2000" dirty="0">
              <a:ln>
                <a:solidFill>
                  <a:schemeClr val="tx1"/>
                </a:solidFill>
              </a:ln>
            </a:endParaRPr>
          </a:p>
        </p:txBody>
      </p:sp>
      <p:sp>
        <p:nvSpPr>
          <p:cNvPr id="18" name="17 Elipse"/>
          <p:cNvSpPr/>
          <p:nvPr/>
        </p:nvSpPr>
        <p:spPr>
          <a:xfrm>
            <a:off x="3421353" y="3915785"/>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5 Marcador de contenido"/>
          <p:cNvSpPr txBox="1">
            <a:spLocks/>
          </p:cNvSpPr>
          <p:nvPr/>
        </p:nvSpPr>
        <p:spPr>
          <a:xfrm>
            <a:off x="3391438" y="3021327"/>
            <a:ext cx="1080852"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00B0F0"/>
                </a:solidFill>
              </a:rPr>
              <a:t>EEOC2.6</a:t>
            </a:r>
          </a:p>
          <a:p>
            <a:endParaRPr lang="en-GB" sz="2000" dirty="0"/>
          </a:p>
        </p:txBody>
      </p:sp>
      <p:sp>
        <p:nvSpPr>
          <p:cNvPr id="28" name="27 Estrella de 5 puntas"/>
          <p:cNvSpPr/>
          <p:nvPr/>
        </p:nvSpPr>
        <p:spPr>
          <a:xfrm>
            <a:off x="6120172" y="2801628"/>
            <a:ext cx="360040" cy="344742"/>
          </a:xfrm>
          <a:prstGeom prst="star5">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33 Conector recto"/>
          <p:cNvCxnSpPr/>
          <p:nvPr/>
        </p:nvCxnSpPr>
        <p:spPr>
          <a:xfrm>
            <a:off x="6300192" y="3100342"/>
            <a:ext cx="1329" cy="655392"/>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36" name="35 Conector recto"/>
          <p:cNvCxnSpPr/>
          <p:nvPr/>
        </p:nvCxnSpPr>
        <p:spPr>
          <a:xfrm>
            <a:off x="6839246" y="2844147"/>
            <a:ext cx="0" cy="623555"/>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40" name="5 Marcador de contenido"/>
          <p:cNvSpPr txBox="1">
            <a:spLocks/>
          </p:cNvSpPr>
          <p:nvPr/>
        </p:nvSpPr>
        <p:spPr>
          <a:xfrm>
            <a:off x="6309995" y="3152120"/>
            <a:ext cx="529251"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a:solidFill>
                  <a:schemeClr val="tx1">
                    <a:lumMod val="50000"/>
                    <a:lumOff val="50000"/>
                  </a:schemeClr>
                </a:solidFill>
              </a:rPr>
              <a:t>9</a:t>
            </a:r>
            <a:r>
              <a:rPr lang="en-GB" sz="1800" dirty="0" smtClean="0">
                <a:solidFill>
                  <a:schemeClr val="tx1">
                    <a:lumMod val="50000"/>
                    <a:lumOff val="50000"/>
                  </a:schemeClr>
                </a:solidFill>
              </a:rPr>
              <a:t> </a:t>
            </a:r>
            <a:r>
              <a:rPr lang="en-GB" sz="1800" dirty="0" err="1" smtClean="0">
                <a:solidFill>
                  <a:schemeClr val="tx1">
                    <a:lumMod val="50000"/>
                    <a:lumOff val="50000"/>
                  </a:schemeClr>
                </a:solidFill>
              </a:rPr>
              <a:t>ms</a:t>
            </a:r>
            <a:endParaRPr lang="en-GB" sz="1800" dirty="0" smtClean="0">
              <a:solidFill>
                <a:schemeClr val="tx1">
                  <a:lumMod val="50000"/>
                  <a:lumOff val="50000"/>
                </a:schemeClr>
              </a:solidFill>
            </a:endParaRPr>
          </a:p>
          <a:p>
            <a:endParaRPr lang="en-GB" sz="2000" dirty="0">
              <a:solidFill>
                <a:schemeClr val="tx1">
                  <a:lumMod val="50000"/>
                  <a:lumOff val="50000"/>
                </a:schemeClr>
              </a:solidFill>
            </a:endParaRPr>
          </a:p>
        </p:txBody>
      </p:sp>
      <p:cxnSp>
        <p:nvCxnSpPr>
          <p:cNvPr id="39" name="38 Conector recto de flecha"/>
          <p:cNvCxnSpPr/>
          <p:nvPr/>
        </p:nvCxnSpPr>
        <p:spPr>
          <a:xfrm>
            <a:off x="6309995" y="3411730"/>
            <a:ext cx="518118" cy="0"/>
          </a:xfrm>
          <a:prstGeom prst="straightConnector1">
            <a:avLst/>
          </a:prstGeom>
          <a:ln>
            <a:solidFill>
              <a:schemeClr val="tx1">
                <a:lumMod val="50000"/>
                <a:lumOff val="50000"/>
              </a:schemeClr>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4" name="43 Conector recto"/>
          <p:cNvCxnSpPr/>
          <p:nvPr/>
        </p:nvCxnSpPr>
        <p:spPr>
          <a:xfrm>
            <a:off x="7437762" y="2844147"/>
            <a:ext cx="0" cy="911587"/>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46" name="45 Conector recto de flecha"/>
          <p:cNvCxnSpPr/>
          <p:nvPr/>
        </p:nvCxnSpPr>
        <p:spPr>
          <a:xfrm>
            <a:off x="6309995" y="3683726"/>
            <a:ext cx="1127767" cy="0"/>
          </a:xfrm>
          <a:prstGeom prst="straightConnector1">
            <a:avLst/>
          </a:prstGeom>
          <a:ln>
            <a:solidFill>
              <a:schemeClr val="tx1">
                <a:lumMod val="50000"/>
                <a:lumOff val="50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9" name="5 Marcador de contenido"/>
          <p:cNvSpPr txBox="1">
            <a:spLocks/>
          </p:cNvSpPr>
          <p:nvPr/>
        </p:nvSpPr>
        <p:spPr>
          <a:xfrm>
            <a:off x="6588224" y="3467702"/>
            <a:ext cx="632641"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solidFill>
                  <a:schemeClr val="tx1">
                    <a:lumMod val="50000"/>
                    <a:lumOff val="50000"/>
                  </a:schemeClr>
                </a:solidFill>
              </a:rPr>
              <a:t>19 </a:t>
            </a:r>
            <a:r>
              <a:rPr lang="en-GB" sz="1800" dirty="0" err="1" smtClean="0">
                <a:solidFill>
                  <a:schemeClr val="tx1">
                    <a:lumMod val="50000"/>
                    <a:lumOff val="50000"/>
                  </a:schemeClr>
                </a:solidFill>
              </a:rPr>
              <a:t>ms</a:t>
            </a:r>
            <a:endParaRPr lang="en-GB" sz="1800" dirty="0" smtClean="0">
              <a:solidFill>
                <a:schemeClr val="tx1">
                  <a:lumMod val="50000"/>
                  <a:lumOff val="50000"/>
                </a:schemeClr>
              </a:solidFill>
            </a:endParaRPr>
          </a:p>
          <a:p>
            <a:endParaRPr lang="en-GB" sz="2000" dirty="0">
              <a:solidFill>
                <a:schemeClr val="tx1">
                  <a:lumMod val="50000"/>
                  <a:lumOff val="50000"/>
                </a:schemeClr>
              </a:solidFill>
            </a:endParaRPr>
          </a:p>
        </p:txBody>
      </p:sp>
      <p:pic>
        <p:nvPicPr>
          <p:cNvPr id="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2689" y="4330773"/>
            <a:ext cx="4153114" cy="252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1" name="30 Conector recto"/>
          <p:cNvCxnSpPr/>
          <p:nvPr/>
        </p:nvCxnSpPr>
        <p:spPr>
          <a:xfrm>
            <a:off x="7332544" y="5226356"/>
            <a:ext cx="6205" cy="7803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2" name="5 Marcador de contenido"/>
          <p:cNvSpPr txBox="1">
            <a:spLocks/>
          </p:cNvSpPr>
          <p:nvPr/>
        </p:nvSpPr>
        <p:spPr>
          <a:xfrm>
            <a:off x="6470782" y="5360651"/>
            <a:ext cx="715058"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b="1" dirty="0" smtClean="0">
                <a:solidFill>
                  <a:schemeClr val="tx1"/>
                </a:solidFill>
              </a:rPr>
              <a:t>17 </a:t>
            </a:r>
            <a:r>
              <a:rPr lang="en-GB" sz="1800" b="1" dirty="0" err="1" smtClean="0">
                <a:solidFill>
                  <a:schemeClr val="tx1"/>
                </a:solidFill>
              </a:rPr>
              <a:t>ms</a:t>
            </a:r>
            <a:endParaRPr lang="en-GB" sz="1800" b="1" dirty="0" smtClean="0">
              <a:solidFill>
                <a:schemeClr val="tx1"/>
              </a:solidFill>
            </a:endParaRPr>
          </a:p>
          <a:p>
            <a:endParaRPr lang="en-GB" sz="2000" dirty="0"/>
          </a:p>
        </p:txBody>
      </p:sp>
      <p:cxnSp>
        <p:nvCxnSpPr>
          <p:cNvPr id="35" name="34 Conector recto de flecha"/>
          <p:cNvCxnSpPr/>
          <p:nvPr/>
        </p:nvCxnSpPr>
        <p:spPr>
          <a:xfrm>
            <a:off x="6333538" y="5620261"/>
            <a:ext cx="1011416" cy="17115"/>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7" name="36 Conector recto"/>
          <p:cNvCxnSpPr/>
          <p:nvPr/>
        </p:nvCxnSpPr>
        <p:spPr>
          <a:xfrm>
            <a:off x="8377489" y="5849911"/>
            <a:ext cx="0" cy="1567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37 Conector recto de flecha"/>
          <p:cNvCxnSpPr/>
          <p:nvPr/>
        </p:nvCxnSpPr>
        <p:spPr>
          <a:xfrm>
            <a:off x="7344954" y="5969109"/>
            <a:ext cx="1019319"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1" name="5 Marcador de contenido"/>
          <p:cNvSpPr txBox="1">
            <a:spLocks/>
          </p:cNvSpPr>
          <p:nvPr/>
        </p:nvSpPr>
        <p:spPr>
          <a:xfrm>
            <a:off x="7525881" y="5720106"/>
            <a:ext cx="632641" cy="259610"/>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b="1" dirty="0" smtClean="0">
                <a:solidFill>
                  <a:schemeClr val="tx1"/>
                </a:solidFill>
              </a:rPr>
              <a:t>18 </a:t>
            </a:r>
            <a:r>
              <a:rPr lang="en-GB" sz="1800" b="1" dirty="0" err="1" smtClean="0">
                <a:solidFill>
                  <a:schemeClr val="tx1"/>
                </a:solidFill>
              </a:rPr>
              <a:t>ms</a:t>
            </a:r>
            <a:endParaRPr lang="en-GB" sz="1800" b="1" dirty="0" smtClean="0">
              <a:solidFill>
                <a:schemeClr val="tx1"/>
              </a:solidFill>
            </a:endParaRPr>
          </a:p>
          <a:p>
            <a:endParaRPr lang="en-GB" sz="2000" dirty="0"/>
          </a:p>
        </p:txBody>
      </p:sp>
      <p:sp>
        <p:nvSpPr>
          <p:cNvPr id="43" name="5 Marcador de contenido"/>
          <p:cNvSpPr txBox="1">
            <a:spLocks/>
          </p:cNvSpPr>
          <p:nvPr/>
        </p:nvSpPr>
        <p:spPr>
          <a:xfrm>
            <a:off x="5440182" y="4132301"/>
            <a:ext cx="3178696" cy="33231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tx1"/>
                </a:solidFill>
              </a:rPr>
              <a:t>Turn-to-turn </a:t>
            </a:r>
            <a:r>
              <a:rPr lang="en-GB" sz="1800" b="1" dirty="0" err="1" smtClean="0">
                <a:solidFill>
                  <a:schemeClr val="tx1"/>
                </a:solidFill>
              </a:rPr>
              <a:t>propag</a:t>
            </a:r>
            <a:r>
              <a:rPr lang="en-GB" sz="1800" b="1" dirty="0" smtClean="0">
                <a:solidFill>
                  <a:schemeClr val="tx1"/>
                </a:solidFill>
              </a:rPr>
              <a:t>. time</a:t>
            </a:r>
          </a:p>
        </p:txBody>
      </p:sp>
      <p:sp>
        <p:nvSpPr>
          <p:cNvPr id="45" name="5 Marcador de contenido"/>
          <p:cNvSpPr txBox="1">
            <a:spLocks/>
          </p:cNvSpPr>
          <p:nvPr/>
        </p:nvSpPr>
        <p:spPr>
          <a:xfrm>
            <a:off x="359532" y="1124744"/>
            <a:ext cx="4285771" cy="1039494"/>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smtClean="0">
                <a:solidFill>
                  <a:schemeClr val="tx1"/>
                </a:solidFill>
              </a:rPr>
              <a:t>Quench in the coil end pole turn of the Outer Dipole powered alone at 1165 A. 0.3 Ohm dump resistor with no delay.</a:t>
            </a:r>
            <a:endParaRPr lang="en-GB" sz="2000" dirty="0" smtClean="0">
              <a:solidFill>
                <a:schemeClr val="tx1"/>
              </a:solidFill>
            </a:endParaRPr>
          </a:p>
          <a:p>
            <a:endParaRPr lang="en-GB" sz="2000" dirty="0"/>
          </a:p>
        </p:txBody>
      </p:sp>
      <p:sp>
        <p:nvSpPr>
          <p:cNvPr id="50" name="5 Marcador de contenido"/>
          <p:cNvSpPr txBox="1">
            <a:spLocks/>
          </p:cNvSpPr>
          <p:nvPr/>
        </p:nvSpPr>
        <p:spPr>
          <a:xfrm>
            <a:off x="5497169" y="5721061"/>
            <a:ext cx="3178696" cy="78695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b="1" dirty="0" smtClean="0">
                <a:solidFill>
                  <a:schemeClr val="tx2">
                    <a:lumMod val="60000"/>
                    <a:lumOff val="40000"/>
                  </a:schemeClr>
                </a:solidFill>
              </a:rPr>
              <a:t>SQUID: 2 </a:t>
            </a:r>
            <a:r>
              <a:rPr lang="en-GB" sz="1800" b="1" dirty="0" err="1" smtClean="0">
                <a:solidFill>
                  <a:schemeClr val="tx2">
                    <a:lumMod val="60000"/>
                    <a:lumOff val="40000"/>
                  </a:schemeClr>
                </a:solidFill>
              </a:rPr>
              <a:t>ms</a:t>
            </a:r>
            <a:endParaRPr lang="en-GB" sz="1800" b="1" dirty="0" smtClean="0">
              <a:solidFill>
                <a:schemeClr val="tx2">
                  <a:lumMod val="60000"/>
                  <a:lumOff val="40000"/>
                </a:schemeClr>
              </a:solidFill>
            </a:endParaRPr>
          </a:p>
          <a:p>
            <a:pPr marL="0" indent="0">
              <a:buFont typeface="Wingdings" charset="2"/>
              <a:buNone/>
            </a:pPr>
            <a:r>
              <a:rPr lang="en-GB" sz="1800" b="1" dirty="0" smtClean="0">
                <a:solidFill>
                  <a:schemeClr val="tx2">
                    <a:lumMod val="60000"/>
                    <a:lumOff val="40000"/>
                  </a:schemeClr>
                </a:solidFill>
              </a:rPr>
              <a:t>ROXIE 2D: 12 </a:t>
            </a:r>
            <a:r>
              <a:rPr lang="en-GB" sz="1800" b="1" dirty="0" err="1" smtClean="0">
                <a:solidFill>
                  <a:schemeClr val="tx2">
                    <a:lumMod val="60000"/>
                    <a:lumOff val="40000"/>
                  </a:schemeClr>
                </a:solidFill>
              </a:rPr>
              <a:t>ms</a:t>
            </a:r>
            <a:endParaRPr lang="en-GB" sz="1800" b="1" dirty="0" smtClean="0">
              <a:solidFill>
                <a:schemeClr val="tx2">
                  <a:lumMod val="60000"/>
                  <a:lumOff val="40000"/>
                </a:schemeClr>
              </a:solidFill>
            </a:endParaRPr>
          </a:p>
        </p:txBody>
      </p:sp>
    </p:spTree>
    <p:extLst>
      <p:ext uri="{BB962C8B-B14F-4D97-AF65-F5344CB8AC3E}">
        <p14:creationId xmlns:p14="http://schemas.microsoft.com/office/powerpoint/2010/main" val="15895916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32656"/>
            <a:ext cx="7920000" cy="720000"/>
          </a:xfrm>
        </p:spPr>
        <p:txBody>
          <a:bodyPr/>
          <a:lstStyle/>
          <a:p>
            <a:r>
              <a:rPr lang="en-US" dirty="0" smtClean="0"/>
              <a:t>Annex: Quench with dump resistor with 900 </a:t>
            </a:r>
            <a:r>
              <a:rPr lang="en-US" dirty="0" err="1" smtClean="0"/>
              <a:t>ms</a:t>
            </a:r>
            <a:r>
              <a:rPr lang="en-US" dirty="0" smtClean="0"/>
              <a:t> delay</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17</a:t>
            </a:fld>
            <a:endParaRPr lang="fr-F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5 Marcador de contenido"/>
          <p:cNvSpPr txBox="1">
            <a:spLocks/>
          </p:cNvSpPr>
          <p:nvPr/>
        </p:nvSpPr>
        <p:spPr>
          <a:xfrm>
            <a:off x="612000" y="942302"/>
            <a:ext cx="7544348" cy="111854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smtClean="0">
                <a:solidFill>
                  <a:schemeClr val="tx1"/>
                </a:solidFill>
              </a:rPr>
              <a:t>Quench in the Inner Dipole with both dipoles powered at 870 A.</a:t>
            </a:r>
          </a:p>
          <a:p>
            <a:pPr marL="0" indent="0" algn="just">
              <a:buFont typeface="Wingdings" charset="2"/>
              <a:buNone/>
            </a:pPr>
            <a:endParaRPr lang="en-US" sz="800" dirty="0" smtClean="0">
              <a:solidFill>
                <a:schemeClr val="tx1"/>
              </a:solidFill>
            </a:endParaRPr>
          </a:p>
          <a:p>
            <a:pPr algn="just"/>
            <a:r>
              <a:rPr lang="en-GB" sz="1600" dirty="0" smtClean="0">
                <a:solidFill>
                  <a:schemeClr val="tx1"/>
                </a:solidFill>
              </a:rPr>
              <a:t>t=0 at the initial quench. 60 </a:t>
            </a:r>
            <a:r>
              <a:rPr lang="en-GB" sz="1600" dirty="0" err="1" smtClean="0">
                <a:solidFill>
                  <a:schemeClr val="tx1"/>
                </a:solidFill>
              </a:rPr>
              <a:t>ms</a:t>
            </a:r>
            <a:r>
              <a:rPr lang="en-GB" sz="1600" dirty="0" smtClean="0">
                <a:solidFill>
                  <a:schemeClr val="tx1"/>
                </a:solidFill>
              </a:rPr>
              <a:t> for quench detection (100 mV) plus 10 </a:t>
            </a:r>
            <a:r>
              <a:rPr lang="en-GB" sz="1600" dirty="0" err="1" smtClean="0">
                <a:solidFill>
                  <a:schemeClr val="tx1"/>
                </a:solidFill>
              </a:rPr>
              <a:t>ms</a:t>
            </a:r>
            <a:r>
              <a:rPr lang="en-GB" sz="1600" dirty="0" smtClean="0">
                <a:solidFill>
                  <a:schemeClr val="tx1"/>
                </a:solidFill>
              </a:rPr>
              <a:t> for quench validation.</a:t>
            </a:r>
            <a:endParaRPr lang="en-GB" sz="2000" dirty="0" smtClean="0">
              <a:solidFill>
                <a:schemeClr val="tx1"/>
              </a:solidFill>
            </a:endParaRPr>
          </a:p>
          <a:p>
            <a:endParaRPr lang="en-GB" sz="2000"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7" y="2167826"/>
            <a:ext cx="5370644" cy="4026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7 Conector recto"/>
          <p:cNvCxnSpPr/>
          <p:nvPr/>
        </p:nvCxnSpPr>
        <p:spPr>
          <a:xfrm>
            <a:off x="4072320" y="3068960"/>
            <a:ext cx="3103" cy="111209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9" name="5 Marcador de contenido"/>
          <p:cNvSpPr txBox="1">
            <a:spLocks/>
          </p:cNvSpPr>
          <p:nvPr/>
        </p:nvSpPr>
        <p:spPr>
          <a:xfrm>
            <a:off x="3059832" y="3114366"/>
            <a:ext cx="715058"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b="1" dirty="0" smtClean="0">
                <a:solidFill>
                  <a:schemeClr val="tx1"/>
                </a:solidFill>
              </a:rPr>
              <a:t>22 </a:t>
            </a:r>
            <a:r>
              <a:rPr lang="en-GB" sz="1800" b="1" dirty="0" err="1" smtClean="0">
                <a:solidFill>
                  <a:schemeClr val="tx1"/>
                </a:solidFill>
              </a:rPr>
              <a:t>ms</a:t>
            </a:r>
            <a:endParaRPr lang="en-GB" sz="1800" b="1" dirty="0" smtClean="0">
              <a:solidFill>
                <a:schemeClr val="tx1"/>
              </a:solidFill>
            </a:endParaRPr>
          </a:p>
          <a:p>
            <a:endParaRPr lang="en-GB" sz="2000" dirty="0"/>
          </a:p>
        </p:txBody>
      </p:sp>
      <p:cxnSp>
        <p:nvCxnSpPr>
          <p:cNvPr id="10" name="9 Conector recto de flecha"/>
          <p:cNvCxnSpPr/>
          <p:nvPr/>
        </p:nvCxnSpPr>
        <p:spPr>
          <a:xfrm>
            <a:off x="2785873" y="3374014"/>
            <a:ext cx="1282071" cy="17115"/>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10 Conector recto"/>
          <p:cNvCxnSpPr/>
          <p:nvPr/>
        </p:nvCxnSpPr>
        <p:spPr>
          <a:xfrm>
            <a:off x="5148064" y="3898930"/>
            <a:ext cx="0" cy="61019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13 Conector recto de flecha"/>
          <p:cNvCxnSpPr/>
          <p:nvPr/>
        </p:nvCxnSpPr>
        <p:spPr>
          <a:xfrm>
            <a:off x="4061995" y="4107110"/>
            <a:ext cx="1086069"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5" name="5 Marcador de contenido"/>
          <p:cNvSpPr txBox="1">
            <a:spLocks/>
          </p:cNvSpPr>
          <p:nvPr/>
        </p:nvSpPr>
        <p:spPr>
          <a:xfrm>
            <a:off x="4295932" y="3847619"/>
            <a:ext cx="632641" cy="259610"/>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b="1" dirty="0" smtClean="0">
                <a:solidFill>
                  <a:schemeClr val="tx1"/>
                </a:solidFill>
              </a:rPr>
              <a:t>20 </a:t>
            </a:r>
            <a:r>
              <a:rPr lang="en-GB" sz="1800" b="1" dirty="0" err="1" smtClean="0">
                <a:solidFill>
                  <a:schemeClr val="tx1"/>
                </a:solidFill>
              </a:rPr>
              <a:t>ms</a:t>
            </a:r>
            <a:endParaRPr lang="en-GB" sz="1800" b="1" dirty="0" smtClean="0">
              <a:solidFill>
                <a:schemeClr val="tx1"/>
              </a:solidFill>
            </a:endParaRPr>
          </a:p>
          <a:p>
            <a:endParaRPr lang="en-GB" sz="2000" dirty="0"/>
          </a:p>
        </p:txBody>
      </p:sp>
      <p:sp>
        <p:nvSpPr>
          <p:cNvPr id="16" name="5 Marcador de contenido"/>
          <p:cNvSpPr txBox="1">
            <a:spLocks/>
          </p:cNvSpPr>
          <p:nvPr/>
        </p:nvSpPr>
        <p:spPr>
          <a:xfrm>
            <a:off x="2660857" y="1993605"/>
            <a:ext cx="3821596" cy="33231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tx1"/>
                </a:solidFill>
              </a:rPr>
              <a:t>Turn-to-turn propagation time</a:t>
            </a:r>
          </a:p>
        </p:txBody>
      </p:sp>
      <p:cxnSp>
        <p:nvCxnSpPr>
          <p:cNvPr id="17" name="16 Conector recto"/>
          <p:cNvCxnSpPr/>
          <p:nvPr/>
        </p:nvCxnSpPr>
        <p:spPr>
          <a:xfrm>
            <a:off x="6157898" y="4372004"/>
            <a:ext cx="1" cy="8370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17 Conector recto de flecha"/>
          <p:cNvCxnSpPr/>
          <p:nvPr/>
        </p:nvCxnSpPr>
        <p:spPr>
          <a:xfrm>
            <a:off x="5150278" y="4437112"/>
            <a:ext cx="1019319"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9" name="5 Marcador de contenido"/>
          <p:cNvSpPr txBox="1">
            <a:spLocks/>
          </p:cNvSpPr>
          <p:nvPr/>
        </p:nvSpPr>
        <p:spPr>
          <a:xfrm>
            <a:off x="5377306" y="4112394"/>
            <a:ext cx="632641" cy="259610"/>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b="1" dirty="0" smtClean="0">
                <a:solidFill>
                  <a:schemeClr val="tx1"/>
                </a:solidFill>
              </a:rPr>
              <a:t>18 </a:t>
            </a:r>
            <a:r>
              <a:rPr lang="en-GB" sz="1800" b="1" dirty="0" err="1" smtClean="0">
                <a:solidFill>
                  <a:schemeClr val="tx1"/>
                </a:solidFill>
              </a:rPr>
              <a:t>ms</a:t>
            </a:r>
            <a:endParaRPr lang="en-GB" sz="1800" b="1" dirty="0" smtClean="0">
              <a:solidFill>
                <a:schemeClr val="tx1"/>
              </a:solidFill>
            </a:endParaRPr>
          </a:p>
          <a:p>
            <a:endParaRPr lang="en-GB" sz="2000" dirty="0"/>
          </a:p>
        </p:txBody>
      </p:sp>
      <p:sp>
        <p:nvSpPr>
          <p:cNvPr id="20" name="5 Marcador de contenido"/>
          <p:cNvSpPr txBox="1">
            <a:spLocks/>
          </p:cNvSpPr>
          <p:nvPr/>
        </p:nvSpPr>
        <p:spPr>
          <a:xfrm>
            <a:off x="2879812" y="4653136"/>
            <a:ext cx="3178696" cy="78695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2000" b="1" dirty="0" smtClean="0">
                <a:solidFill>
                  <a:schemeClr val="tx2">
                    <a:lumMod val="60000"/>
                    <a:lumOff val="40000"/>
                  </a:schemeClr>
                </a:solidFill>
              </a:rPr>
              <a:t>SQUID: 3 </a:t>
            </a:r>
            <a:r>
              <a:rPr lang="en-GB" sz="2000" b="1" dirty="0" err="1" smtClean="0">
                <a:solidFill>
                  <a:schemeClr val="tx2">
                    <a:lumMod val="60000"/>
                    <a:lumOff val="40000"/>
                  </a:schemeClr>
                </a:solidFill>
              </a:rPr>
              <a:t>ms</a:t>
            </a:r>
            <a:endParaRPr lang="en-GB" sz="2000" b="1" dirty="0" smtClean="0">
              <a:solidFill>
                <a:schemeClr val="tx2">
                  <a:lumMod val="60000"/>
                  <a:lumOff val="40000"/>
                </a:schemeClr>
              </a:solidFill>
            </a:endParaRPr>
          </a:p>
          <a:p>
            <a:pPr marL="0" indent="0">
              <a:buFont typeface="Wingdings" charset="2"/>
              <a:buNone/>
            </a:pPr>
            <a:r>
              <a:rPr lang="en-GB" sz="2000" b="1" dirty="0" smtClean="0">
                <a:solidFill>
                  <a:schemeClr val="tx2">
                    <a:lumMod val="60000"/>
                    <a:lumOff val="40000"/>
                  </a:schemeClr>
                </a:solidFill>
              </a:rPr>
              <a:t>ROXIE 2D: 26 </a:t>
            </a:r>
            <a:r>
              <a:rPr lang="en-GB" sz="2000" b="1" dirty="0" err="1" smtClean="0">
                <a:solidFill>
                  <a:schemeClr val="tx2">
                    <a:lumMod val="60000"/>
                    <a:lumOff val="40000"/>
                  </a:schemeClr>
                </a:solidFill>
              </a:rPr>
              <a:t>ms</a:t>
            </a:r>
            <a:endParaRPr lang="en-GB" sz="2000" b="1" dirty="0" smtClean="0">
              <a:solidFill>
                <a:schemeClr val="tx2">
                  <a:lumMod val="60000"/>
                  <a:lumOff val="40000"/>
                </a:schemeClr>
              </a:solidFill>
            </a:endParaRPr>
          </a:p>
        </p:txBody>
      </p:sp>
    </p:spTree>
    <p:extLst>
      <p:ext uri="{BB962C8B-B14F-4D97-AF65-F5344CB8AC3E}">
        <p14:creationId xmlns:p14="http://schemas.microsoft.com/office/powerpoint/2010/main" val="3223812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1" y="260648"/>
            <a:ext cx="7920000" cy="720000"/>
          </a:xfrm>
        </p:spPr>
        <p:txBody>
          <a:bodyPr/>
          <a:lstStyle/>
          <a:p>
            <a:r>
              <a:rPr lang="en-GB" dirty="0" smtClean="0"/>
              <a:t>Annex: Conclusions for quench propagation velocity</a:t>
            </a:r>
            <a:br>
              <a:rPr lang="en-GB" dirty="0" smtClean="0"/>
            </a:b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18</a:t>
            </a:fld>
            <a:endParaRPr lang="fr-FR"/>
          </a:p>
        </p:txBody>
      </p:sp>
      <p:sp>
        <p:nvSpPr>
          <p:cNvPr id="6" name="5 Marcador de contenido"/>
          <p:cNvSpPr>
            <a:spLocks noGrp="1"/>
          </p:cNvSpPr>
          <p:nvPr>
            <p:ph idx="1"/>
          </p:nvPr>
        </p:nvSpPr>
        <p:spPr>
          <a:xfrm>
            <a:off x="539552" y="980648"/>
            <a:ext cx="8147248" cy="5375702"/>
          </a:xfrm>
        </p:spPr>
        <p:txBody>
          <a:bodyPr>
            <a:normAutofit fontScale="55000" lnSpcReduction="20000"/>
          </a:bodyPr>
          <a:lstStyle/>
          <a:p>
            <a:pPr algn="just"/>
            <a:r>
              <a:rPr lang="en-GB" sz="2900" dirty="0" smtClean="0">
                <a:solidFill>
                  <a:schemeClr val="tx1"/>
                </a:solidFill>
              </a:rPr>
              <a:t>Electro-thermal numerical models of the MCBXFB magnet for quench simulation were developed in SQUID and ROXIE with an estimated RRR=120.</a:t>
            </a:r>
          </a:p>
          <a:p>
            <a:pPr marL="0" indent="0" algn="just">
              <a:buNone/>
            </a:pPr>
            <a:endParaRPr lang="en-GB" sz="800" dirty="0" smtClean="0">
              <a:solidFill>
                <a:schemeClr val="tx1"/>
              </a:solidFill>
            </a:endParaRPr>
          </a:p>
          <a:p>
            <a:pPr algn="just"/>
            <a:r>
              <a:rPr lang="en-GB" sz="2900" dirty="0" smtClean="0">
                <a:solidFill>
                  <a:schemeClr val="tx1"/>
                </a:solidFill>
              </a:rPr>
              <a:t>SQUID and ROXIE predictions have been compared to the MCBXFB1 measurements for two tests with free quench propagation (dump resistor delays of 900 </a:t>
            </a:r>
            <a:r>
              <a:rPr lang="en-GB" sz="2900" dirty="0" err="1" smtClean="0">
                <a:solidFill>
                  <a:schemeClr val="tx1"/>
                </a:solidFill>
              </a:rPr>
              <a:t>ms</a:t>
            </a:r>
            <a:r>
              <a:rPr lang="en-GB" sz="2900" dirty="0" smtClean="0">
                <a:solidFill>
                  <a:schemeClr val="tx1"/>
                </a:solidFill>
              </a:rPr>
              <a:t> and 1000 </a:t>
            </a:r>
            <a:r>
              <a:rPr lang="en-GB" sz="2900" dirty="0" err="1" smtClean="0">
                <a:solidFill>
                  <a:schemeClr val="tx1"/>
                </a:solidFill>
              </a:rPr>
              <a:t>ms</a:t>
            </a:r>
            <a:r>
              <a:rPr lang="en-GB" sz="2900" dirty="0" smtClean="0">
                <a:solidFill>
                  <a:schemeClr val="tx1"/>
                </a:solidFill>
              </a:rPr>
              <a:t>).</a:t>
            </a:r>
          </a:p>
          <a:p>
            <a:pPr marL="0" indent="0" algn="just">
              <a:buNone/>
            </a:pPr>
            <a:endParaRPr lang="en-GB" sz="800" dirty="0" smtClean="0">
              <a:solidFill>
                <a:schemeClr val="tx1"/>
              </a:solidFill>
            </a:endParaRPr>
          </a:p>
          <a:p>
            <a:pPr algn="just"/>
            <a:r>
              <a:rPr lang="en-GB" sz="2900" dirty="0" smtClean="0">
                <a:solidFill>
                  <a:schemeClr val="tx1"/>
                </a:solidFill>
              </a:rPr>
              <a:t>SQUID overestimates the transversal quench propagation velocity while underestimates the longitudinal propagation. The current discharge is faster than measurements at the beginning of the discharge being the model slightly optimistic.</a:t>
            </a:r>
          </a:p>
          <a:p>
            <a:pPr algn="just"/>
            <a:endParaRPr lang="en-GB" sz="800" dirty="0">
              <a:solidFill>
                <a:schemeClr val="tx1"/>
              </a:solidFill>
            </a:endParaRPr>
          </a:p>
          <a:p>
            <a:pPr algn="just"/>
            <a:r>
              <a:rPr lang="en-GB" sz="2900" dirty="0" smtClean="0">
                <a:solidFill>
                  <a:schemeClr val="tx1"/>
                </a:solidFill>
              </a:rPr>
              <a:t>ROXIE’s model is more conservative, underestimating mainly the transversal quench propagation velocity. The current discharge is slower than measurements, </a:t>
            </a:r>
            <a:r>
              <a:rPr lang="en-GB" sz="2900" dirty="0" err="1" smtClean="0">
                <a:solidFill>
                  <a:schemeClr val="tx1"/>
                </a:solidFill>
              </a:rPr>
              <a:t>MIIts</a:t>
            </a:r>
            <a:r>
              <a:rPr lang="en-GB" sz="2900" dirty="0" smtClean="0">
                <a:solidFill>
                  <a:schemeClr val="tx1"/>
                </a:solidFill>
              </a:rPr>
              <a:t> are pessimistic.</a:t>
            </a:r>
          </a:p>
          <a:p>
            <a:pPr marL="0" indent="0" algn="just">
              <a:buNone/>
            </a:pPr>
            <a:endParaRPr lang="en-GB" sz="800" dirty="0" smtClean="0">
              <a:solidFill>
                <a:schemeClr val="tx1"/>
              </a:solidFill>
            </a:endParaRPr>
          </a:p>
          <a:p>
            <a:pPr algn="just"/>
            <a:r>
              <a:rPr lang="en-GB" sz="2900" dirty="0" smtClean="0">
                <a:solidFill>
                  <a:schemeClr val="tx1"/>
                </a:solidFill>
              </a:rPr>
              <a:t>The ROXIE model has been improved by introducing a correction factor of 2 in the transversal heat transfer coefficient in ROXIE.</a:t>
            </a:r>
          </a:p>
          <a:p>
            <a:pPr algn="just"/>
            <a:endParaRPr lang="en-GB" sz="800" dirty="0">
              <a:solidFill>
                <a:schemeClr val="tx1"/>
              </a:solidFill>
            </a:endParaRPr>
          </a:p>
          <a:p>
            <a:pPr algn="just"/>
            <a:r>
              <a:rPr lang="en-GB" sz="2900" dirty="0" smtClean="0">
                <a:solidFill>
                  <a:schemeClr val="tx1"/>
                </a:solidFill>
              </a:rPr>
              <a:t>The corrected models match the test current during the first 600 </a:t>
            </a:r>
            <a:r>
              <a:rPr lang="en-GB" sz="2900" dirty="0" err="1" smtClean="0">
                <a:solidFill>
                  <a:schemeClr val="tx1"/>
                </a:solidFill>
              </a:rPr>
              <a:t>ms</a:t>
            </a:r>
            <a:r>
              <a:rPr lang="en-GB" sz="2900" dirty="0" smtClean="0">
                <a:solidFill>
                  <a:schemeClr val="tx1"/>
                </a:solidFill>
              </a:rPr>
              <a:t> of the discharge, but their current decrease is slower afterwards. Therefore, the calculated results should be considered as conservative.</a:t>
            </a:r>
          </a:p>
          <a:p>
            <a:pPr algn="just"/>
            <a:endParaRPr lang="en-GB" sz="1000" dirty="0" smtClean="0">
              <a:solidFill>
                <a:schemeClr val="tx1"/>
              </a:solidFill>
            </a:endParaRPr>
          </a:p>
          <a:p>
            <a:pPr algn="just"/>
            <a:r>
              <a:rPr lang="en-GB" sz="2900" dirty="0" smtClean="0">
                <a:solidFill>
                  <a:schemeClr val="tx1"/>
                </a:solidFill>
              </a:rPr>
              <a:t>The reason for the faster measured discharge after 600 </a:t>
            </a:r>
            <a:r>
              <a:rPr lang="en-GB" sz="2900" dirty="0" err="1" smtClean="0">
                <a:solidFill>
                  <a:schemeClr val="tx1"/>
                </a:solidFill>
              </a:rPr>
              <a:t>ms</a:t>
            </a:r>
            <a:r>
              <a:rPr lang="en-GB" sz="2900" dirty="0" smtClean="0">
                <a:solidFill>
                  <a:schemeClr val="tx1"/>
                </a:solidFill>
              </a:rPr>
              <a:t> could be the quench back effect (Eddy currents), not accounted in the numerical models. However, a preliminary calculation with ROXIE shows that the impact of this effect is negligible.</a:t>
            </a:r>
            <a:endParaRPr lang="en-GB" sz="2900" dirty="0">
              <a:solidFill>
                <a:schemeClr val="tx1"/>
              </a:solidFill>
            </a:endParaRPr>
          </a:p>
        </p:txBody>
      </p:sp>
      <p:sp>
        <p:nvSpPr>
          <p:cNvPr id="7" name="Espace réservé du pied de page 3"/>
          <p:cNvSpPr>
            <a:spLocks noGrp="1"/>
          </p:cNvSpPr>
          <p:nvPr>
            <p:ph type="ftr" sz="quarter" idx="11"/>
          </p:nvPr>
        </p:nvSpPr>
        <p:spPr>
          <a:xfrm>
            <a:off x="2439630" y="6356350"/>
            <a:ext cx="6092371" cy="360000"/>
          </a:xfrm>
        </p:spPr>
        <p:txBody>
          <a:bodyPr/>
          <a:lstStyle/>
          <a:p>
            <a:r>
              <a:rPr lang="en-GB" noProof="0" dirty="0" smtClean="0"/>
              <a:t>Alejandro Fernandez </a:t>
            </a:r>
            <a:r>
              <a:rPr lang="en-GB" dirty="0"/>
              <a:t>N</a:t>
            </a:r>
            <a:r>
              <a:rPr lang="en-GB" noProof="0" dirty="0" err="1" smtClean="0"/>
              <a:t>avarro</a:t>
            </a:r>
            <a:r>
              <a:rPr lang="en-GB" noProof="0" dirty="0" smtClean="0"/>
              <a:t> – </a:t>
            </a:r>
            <a:r>
              <a:rPr lang="en-GB" dirty="0"/>
              <a:t>8</a:t>
            </a:r>
            <a:r>
              <a:rPr lang="en-GB" baseline="30000" noProof="0" dirty="0" err="1" smtClean="0"/>
              <a:t>th</a:t>
            </a:r>
            <a:r>
              <a:rPr lang="en-GB" noProof="0" dirty="0" smtClean="0"/>
              <a:t> August 2019</a:t>
            </a:r>
            <a:endParaRPr lang="en-GB" noProof="0"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62787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2000" y="1219202"/>
            <a:ext cx="8280480" cy="4906963"/>
          </a:xfrm>
        </p:spPr>
        <p:txBody>
          <a:bodyPr>
            <a:normAutofit/>
          </a:bodyPr>
          <a:lstStyle/>
          <a:p>
            <a:r>
              <a:rPr lang="en-GB" dirty="0" smtClean="0">
                <a:solidFill>
                  <a:schemeClr val="tx1"/>
                </a:solidFill>
              </a:rPr>
              <a:t>Magnet and conductor specifications</a:t>
            </a:r>
          </a:p>
          <a:p>
            <a:pPr marL="0" indent="0">
              <a:buNone/>
            </a:pPr>
            <a:endParaRPr lang="en-GB" sz="800" dirty="0">
              <a:solidFill>
                <a:schemeClr val="tx1"/>
              </a:solidFill>
            </a:endParaRPr>
          </a:p>
          <a:p>
            <a:r>
              <a:rPr lang="en-GB" dirty="0" smtClean="0">
                <a:solidFill>
                  <a:schemeClr val="tx1"/>
                </a:solidFill>
              </a:rPr>
              <a:t>Electro-thermal models for quench simulation</a:t>
            </a:r>
          </a:p>
          <a:p>
            <a:pPr marL="0" indent="0">
              <a:buNone/>
            </a:pPr>
            <a:endParaRPr lang="en-GB" sz="800" dirty="0" smtClean="0">
              <a:solidFill>
                <a:schemeClr val="tx1"/>
              </a:solidFill>
            </a:endParaRPr>
          </a:p>
          <a:p>
            <a:r>
              <a:rPr lang="en-GB" dirty="0" smtClean="0">
                <a:solidFill>
                  <a:schemeClr val="tx1"/>
                </a:solidFill>
              </a:rPr>
              <a:t>Models comparison to </a:t>
            </a:r>
            <a:r>
              <a:rPr lang="en-GB" dirty="0" err="1" smtClean="0">
                <a:solidFill>
                  <a:schemeClr val="tx1"/>
                </a:solidFill>
              </a:rPr>
              <a:t>measuremenets</a:t>
            </a:r>
            <a:r>
              <a:rPr lang="en-GB" dirty="0" smtClean="0">
                <a:solidFill>
                  <a:schemeClr val="tx1"/>
                </a:solidFill>
              </a:rPr>
              <a:t> and correction</a:t>
            </a:r>
          </a:p>
          <a:p>
            <a:pPr marL="0" indent="0">
              <a:buNone/>
            </a:pPr>
            <a:endParaRPr lang="en-GB" sz="800" dirty="0" smtClean="0">
              <a:solidFill>
                <a:schemeClr val="tx1"/>
              </a:solidFill>
            </a:endParaRPr>
          </a:p>
          <a:p>
            <a:r>
              <a:rPr lang="en-GB" dirty="0" smtClean="0">
                <a:solidFill>
                  <a:schemeClr val="tx1"/>
                </a:solidFill>
              </a:rPr>
              <a:t>Reference test predictions for the ID</a:t>
            </a:r>
          </a:p>
          <a:p>
            <a:endParaRPr lang="en-GB" sz="800" dirty="0" smtClean="0">
              <a:solidFill>
                <a:schemeClr val="tx1"/>
              </a:solidFill>
            </a:endParaRPr>
          </a:p>
          <a:p>
            <a:r>
              <a:rPr lang="en-GB" dirty="0" smtClean="0">
                <a:solidFill>
                  <a:schemeClr val="tx1"/>
                </a:solidFill>
              </a:rPr>
              <a:t>Reference test predictions for the OD</a:t>
            </a:r>
          </a:p>
          <a:p>
            <a:pPr marL="0" indent="0">
              <a:buNone/>
            </a:pPr>
            <a:endParaRPr lang="en-GB" sz="800" dirty="0">
              <a:solidFill>
                <a:schemeClr val="tx1"/>
              </a:solidFill>
            </a:endParaRPr>
          </a:p>
          <a:p>
            <a:r>
              <a:rPr lang="en-GB" dirty="0" smtClean="0">
                <a:solidFill>
                  <a:schemeClr val="tx1"/>
                </a:solidFill>
              </a:rPr>
              <a:t>Conclusions</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
        <p:nvSpPr>
          <p:cNvPr id="4" name="3 Título"/>
          <p:cNvSpPr>
            <a:spLocks noGrp="1"/>
          </p:cNvSpPr>
          <p:nvPr>
            <p:ph type="title"/>
          </p:nvPr>
        </p:nvSpPr>
        <p:spPr/>
        <p:txBody>
          <a:bodyPr/>
          <a:lstStyle/>
          <a:p>
            <a:r>
              <a:rPr lang="en-GB" dirty="0" smtClean="0"/>
              <a:t>Outline</a:t>
            </a:r>
            <a:br>
              <a:rPr lang="en-GB" dirty="0" smtClean="0"/>
            </a:br>
            <a:endParaRPr lang="en-GB"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09138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Magnet and conductor specifications</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3</a:t>
            </a:fld>
            <a:endParaRPr lang="fr-FR" dirty="0"/>
          </a:p>
        </p:txBody>
      </p:sp>
      <p:pic>
        <p:nvPicPr>
          <p:cNvPr id="24" name="Imagen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52120" y="3973336"/>
            <a:ext cx="2764722" cy="2741872"/>
          </a:xfrm>
          <a:prstGeom prst="rect">
            <a:avLst/>
          </a:prstGeom>
        </p:spPr>
      </p:pic>
      <p:graphicFrame>
        <p:nvGraphicFramePr>
          <p:cNvPr id="8" name="7 Tabla"/>
          <p:cNvGraphicFramePr>
            <a:graphicFrameLocks noGrp="1"/>
          </p:cNvGraphicFramePr>
          <p:nvPr>
            <p:extLst>
              <p:ext uri="{D42A27DB-BD31-4B8C-83A1-F6EECF244321}">
                <p14:modId xmlns:p14="http://schemas.microsoft.com/office/powerpoint/2010/main" val="296834698"/>
              </p:ext>
            </p:extLst>
          </p:nvPr>
        </p:nvGraphicFramePr>
        <p:xfrm>
          <a:off x="617036" y="3926185"/>
          <a:ext cx="4464496" cy="2520001"/>
        </p:xfrm>
        <a:graphic>
          <a:graphicData uri="http://schemas.openxmlformats.org/drawingml/2006/table">
            <a:tbl>
              <a:tblPr firstRow="1" firstCol="1" bandRow="1"/>
              <a:tblGrid>
                <a:gridCol w="2179502"/>
                <a:gridCol w="557530"/>
                <a:gridCol w="1727464"/>
              </a:tblGrid>
              <a:tr h="216241">
                <a:tc>
                  <a:txBody>
                    <a:bodyPr/>
                    <a:lstStyle/>
                    <a:p>
                      <a:pPr algn="ctr">
                        <a:lnSpc>
                          <a:spcPct val="115000"/>
                        </a:lnSpc>
                        <a:spcAft>
                          <a:spcPts val="0"/>
                        </a:spcAft>
                      </a:pPr>
                      <a:r>
                        <a:rPr lang="en-US" sz="1100" b="1" dirty="0" smtClean="0">
                          <a:effectLst/>
                          <a:latin typeface="+mn-lt"/>
                          <a:ea typeface="Calibri"/>
                          <a:cs typeface="Times New Roman"/>
                        </a:rPr>
                        <a:t>Conductor Parameters</a:t>
                      </a:r>
                      <a:endParaRPr lang="en-US" sz="1100" dirty="0">
                        <a:effectLst/>
                        <a:latin typeface="+mn-lt"/>
                        <a:ea typeface="Calibri"/>
                        <a:cs typeface="Times New Roman"/>
                      </a:endParaRPr>
                    </a:p>
                  </a:txBody>
                  <a:tcPr marL="68580" marR="68580" marT="0" marB="0" anchor="ctr">
                    <a:lnL>
                      <a:noFill/>
                    </a:lnL>
                    <a:lnR>
                      <a:noFill/>
                    </a:lnR>
                    <a:lnT>
                      <a:noFill/>
                    </a:lnT>
                    <a:lnB>
                      <a:noFill/>
                    </a:lnB>
                    <a:solidFill>
                      <a:srgbClr val="9691BD"/>
                    </a:solidFill>
                  </a:tcPr>
                </a:tc>
                <a:tc>
                  <a:txBody>
                    <a:bodyPr/>
                    <a:lstStyle/>
                    <a:p>
                      <a:pPr algn="ctr">
                        <a:lnSpc>
                          <a:spcPct val="115000"/>
                        </a:lnSpc>
                        <a:spcAft>
                          <a:spcPts val="0"/>
                        </a:spcAft>
                      </a:pPr>
                      <a:r>
                        <a:rPr lang="en-US" sz="1100" b="1" dirty="0">
                          <a:effectLst/>
                          <a:latin typeface="+mn-lt"/>
                          <a:ea typeface="Calibri"/>
                          <a:cs typeface="Times New Roman"/>
                        </a:rPr>
                        <a:t>Units</a:t>
                      </a:r>
                      <a:endParaRPr lang="en-US" sz="1100" dirty="0">
                        <a:effectLst/>
                        <a:latin typeface="+mn-lt"/>
                        <a:ea typeface="Calibri"/>
                        <a:cs typeface="Times New Roman"/>
                      </a:endParaRPr>
                    </a:p>
                  </a:txBody>
                  <a:tcPr marL="68580" marR="68580" marT="0" marB="0" anchor="ctr">
                    <a:lnL>
                      <a:noFill/>
                    </a:lnL>
                    <a:lnR>
                      <a:noFill/>
                    </a:lnR>
                    <a:lnT>
                      <a:noFill/>
                    </a:lnT>
                    <a:lnB>
                      <a:noFill/>
                    </a:lnB>
                    <a:solidFill>
                      <a:srgbClr val="9691BD"/>
                    </a:solidFill>
                  </a:tcPr>
                </a:tc>
                <a:tc>
                  <a:txBody>
                    <a:bodyPr/>
                    <a:lstStyle/>
                    <a:p>
                      <a:pPr algn="ctr">
                        <a:lnSpc>
                          <a:spcPct val="115000"/>
                        </a:lnSpc>
                        <a:spcAft>
                          <a:spcPts val="0"/>
                        </a:spcAft>
                      </a:pPr>
                      <a:r>
                        <a:rPr lang="en-US" sz="1100" b="1" dirty="0">
                          <a:effectLst/>
                          <a:latin typeface="+mn-lt"/>
                          <a:ea typeface="Calibri"/>
                          <a:cs typeface="Times New Roman"/>
                        </a:rPr>
                        <a:t>Value</a:t>
                      </a:r>
                      <a:endParaRPr lang="en-US" sz="1100" dirty="0">
                        <a:effectLst/>
                        <a:latin typeface="+mn-lt"/>
                        <a:ea typeface="Calibri"/>
                        <a:cs typeface="Times New Roman"/>
                      </a:endParaRPr>
                    </a:p>
                  </a:txBody>
                  <a:tcPr marL="68580" marR="68580" marT="0" marB="0" anchor="ctr">
                    <a:lnL>
                      <a:noFill/>
                    </a:lnL>
                    <a:lnR>
                      <a:noFill/>
                    </a:lnR>
                    <a:lnT>
                      <a:noFill/>
                    </a:lnT>
                    <a:lnB>
                      <a:noFill/>
                    </a:lnB>
                    <a:solidFill>
                      <a:srgbClr val="9691BD"/>
                    </a:solidFill>
                  </a:tcPr>
                </a:tc>
              </a:tr>
              <a:tr h="198210">
                <a:tc>
                  <a:txBody>
                    <a:bodyPr/>
                    <a:lstStyle/>
                    <a:p>
                      <a:pPr>
                        <a:lnSpc>
                          <a:spcPct val="115000"/>
                        </a:lnSpc>
                        <a:spcAft>
                          <a:spcPts val="0"/>
                        </a:spcAft>
                      </a:pPr>
                      <a:r>
                        <a:rPr lang="en-US" sz="1000" b="1" dirty="0">
                          <a:effectLst/>
                          <a:latin typeface="+mn-lt"/>
                          <a:ea typeface="Calibri"/>
                          <a:cs typeface="Times New Roman"/>
                        </a:rPr>
                        <a:t>Cable type</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dirty="0">
                          <a:effectLst/>
                          <a:latin typeface="+mn-lt"/>
                          <a:ea typeface="Calibri"/>
                          <a:cs typeface="Times New Roman"/>
                        </a:rPr>
                        <a:t>-</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dirty="0">
                          <a:effectLst/>
                          <a:latin typeface="+mn-lt"/>
                          <a:ea typeface="Calibri"/>
                          <a:cs typeface="Times New Roman"/>
                        </a:rPr>
                        <a:t>Rutherford</a:t>
                      </a:r>
                    </a:p>
                  </a:txBody>
                  <a:tcPr marL="68580" marR="68580" marT="0" marB="0" anchor="ctr">
                    <a:lnL>
                      <a:noFill/>
                    </a:lnL>
                    <a:lnR>
                      <a:noFill/>
                    </a:lnR>
                    <a:lnT>
                      <a:noFill/>
                    </a:lnT>
                    <a:lnB>
                      <a:noFill/>
                    </a:lnB>
                    <a:solidFill>
                      <a:srgbClr val="DBE5F1"/>
                    </a:solidFill>
                  </a:tcPr>
                </a:tc>
              </a:tr>
              <a:tr h="210555">
                <a:tc>
                  <a:txBody>
                    <a:bodyPr/>
                    <a:lstStyle/>
                    <a:p>
                      <a:pPr>
                        <a:lnSpc>
                          <a:spcPct val="115000"/>
                        </a:lnSpc>
                        <a:spcAft>
                          <a:spcPts val="0"/>
                        </a:spcAft>
                      </a:pPr>
                      <a:r>
                        <a:rPr lang="en-US" sz="1000" b="1" dirty="0">
                          <a:effectLst/>
                          <a:latin typeface="+mn-lt"/>
                          <a:ea typeface="Calibri"/>
                          <a:cs typeface="Times New Roman"/>
                        </a:rPr>
                        <a:t>Number of strands</a:t>
                      </a:r>
                    </a:p>
                  </a:txBody>
                  <a:tcPr marL="68580" marR="68580" marT="0" marB="0">
                    <a:lnL>
                      <a:noFill/>
                    </a:lnL>
                    <a:lnR>
                      <a:noFill/>
                    </a:lnR>
                    <a:lnT>
                      <a:noFill/>
                    </a:lnT>
                    <a:lnB>
                      <a:noFill/>
                    </a:lnB>
                    <a:solidFill>
                      <a:srgbClr val="B8CCE4"/>
                    </a:solidFill>
                  </a:tcPr>
                </a:tc>
                <a:tc>
                  <a:txBody>
                    <a:bodyPr/>
                    <a:lstStyle/>
                    <a:p>
                      <a:pPr algn="ctr">
                        <a:lnSpc>
                          <a:spcPct val="115000"/>
                        </a:lnSpc>
                        <a:spcAft>
                          <a:spcPts val="0"/>
                        </a:spcAft>
                      </a:pPr>
                      <a:r>
                        <a:rPr lang="en-US" sz="1000" b="1" dirty="0">
                          <a:effectLst/>
                          <a:latin typeface="+mn-lt"/>
                          <a:ea typeface="Calibri"/>
                          <a:cs typeface="Times New Roman"/>
                        </a:rPr>
                        <a:t>-</a:t>
                      </a:r>
                    </a:p>
                  </a:txBody>
                  <a:tcPr marL="68580" marR="68580" marT="0" marB="0">
                    <a:lnL>
                      <a:noFill/>
                    </a:lnL>
                    <a:lnR>
                      <a:noFill/>
                    </a:lnR>
                    <a:lnT>
                      <a:noFill/>
                    </a:lnT>
                    <a:lnB>
                      <a:noFill/>
                    </a:lnB>
                    <a:solidFill>
                      <a:srgbClr val="B8CCE4"/>
                    </a:solidFill>
                  </a:tcPr>
                </a:tc>
                <a:tc>
                  <a:txBody>
                    <a:bodyPr/>
                    <a:lstStyle/>
                    <a:p>
                      <a:pPr algn="ctr">
                        <a:lnSpc>
                          <a:spcPct val="115000"/>
                        </a:lnSpc>
                        <a:spcAft>
                          <a:spcPts val="0"/>
                        </a:spcAft>
                      </a:pPr>
                      <a:r>
                        <a:rPr lang="en-US" sz="1000" b="1" dirty="0">
                          <a:effectLst/>
                          <a:latin typeface="+mn-lt"/>
                          <a:ea typeface="Calibri"/>
                          <a:cs typeface="Times New Roman"/>
                        </a:rPr>
                        <a:t>18</a:t>
                      </a:r>
                    </a:p>
                  </a:txBody>
                  <a:tcPr marL="68580" marR="68580" marT="0" marB="0" anchor="ctr">
                    <a:lnL>
                      <a:noFill/>
                    </a:lnL>
                    <a:lnR>
                      <a:noFill/>
                    </a:lnR>
                    <a:lnT>
                      <a:noFill/>
                    </a:lnT>
                    <a:lnB>
                      <a:noFill/>
                    </a:lnB>
                    <a:solidFill>
                      <a:srgbClr val="B8CCE4"/>
                    </a:solidFill>
                  </a:tcPr>
                </a:tc>
              </a:tr>
              <a:tr h="210555">
                <a:tc>
                  <a:txBody>
                    <a:bodyPr/>
                    <a:lstStyle/>
                    <a:p>
                      <a:pPr>
                        <a:lnSpc>
                          <a:spcPct val="115000"/>
                        </a:lnSpc>
                        <a:spcAft>
                          <a:spcPts val="0"/>
                        </a:spcAft>
                      </a:pPr>
                      <a:r>
                        <a:rPr lang="en-US" sz="1000" b="1" dirty="0">
                          <a:effectLst/>
                          <a:latin typeface="+mn-lt"/>
                          <a:ea typeface="Calibri"/>
                          <a:cs typeface="Times New Roman"/>
                        </a:rPr>
                        <a:t>Strand diameter</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dirty="0">
                          <a:effectLst/>
                          <a:latin typeface="+mn-lt"/>
                          <a:ea typeface="Calibri"/>
                          <a:cs typeface="Times New Roman"/>
                        </a:rPr>
                        <a:t>mm</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dirty="0">
                          <a:effectLst/>
                          <a:latin typeface="+mn-lt"/>
                          <a:ea typeface="Calibri"/>
                          <a:cs typeface="Times New Roman"/>
                        </a:rPr>
                        <a:t>0.48</a:t>
                      </a:r>
                    </a:p>
                  </a:txBody>
                  <a:tcPr marL="68580" marR="68580" marT="0" marB="0" anchor="ctr">
                    <a:lnL>
                      <a:noFill/>
                    </a:lnL>
                    <a:lnR>
                      <a:noFill/>
                    </a:lnR>
                    <a:lnT>
                      <a:noFill/>
                    </a:lnT>
                    <a:lnB>
                      <a:noFill/>
                    </a:lnB>
                    <a:solidFill>
                      <a:srgbClr val="DBE5F1"/>
                    </a:solidFill>
                  </a:tcPr>
                </a:tc>
              </a:tr>
              <a:tr h="210555">
                <a:tc>
                  <a:txBody>
                    <a:bodyPr/>
                    <a:lstStyle/>
                    <a:p>
                      <a:pPr>
                        <a:lnSpc>
                          <a:spcPct val="115000"/>
                        </a:lnSpc>
                        <a:spcAft>
                          <a:spcPts val="0"/>
                        </a:spcAft>
                      </a:pPr>
                      <a:r>
                        <a:rPr lang="en-US" sz="1000" b="1">
                          <a:effectLst/>
                          <a:latin typeface="+mn-lt"/>
                          <a:ea typeface="Calibri"/>
                          <a:cs typeface="Times New Roman"/>
                        </a:rPr>
                        <a:t>Cu/Sc</a:t>
                      </a:r>
                    </a:p>
                  </a:txBody>
                  <a:tcPr marL="68580" marR="68580" marT="0" marB="0">
                    <a:lnL>
                      <a:noFill/>
                    </a:lnL>
                    <a:lnR>
                      <a:noFill/>
                    </a:lnR>
                    <a:lnT>
                      <a:noFill/>
                    </a:lnT>
                    <a:lnB>
                      <a:noFill/>
                    </a:lnB>
                    <a:solidFill>
                      <a:srgbClr val="B8CCE4"/>
                    </a:solidFill>
                  </a:tcPr>
                </a:tc>
                <a:tc>
                  <a:txBody>
                    <a:bodyPr/>
                    <a:lstStyle/>
                    <a:p>
                      <a:pPr algn="ctr">
                        <a:lnSpc>
                          <a:spcPct val="115000"/>
                        </a:lnSpc>
                        <a:spcAft>
                          <a:spcPts val="0"/>
                        </a:spcAft>
                      </a:pPr>
                      <a:r>
                        <a:rPr lang="en-US" sz="1000" b="1">
                          <a:effectLst/>
                          <a:latin typeface="+mn-lt"/>
                          <a:ea typeface="Calibri"/>
                          <a:cs typeface="Times New Roman"/>
                        </a:rPr>
                        <a:t>-</a:t>
                      </a:r>
                    </a:p>
                  </a:txBody>
                  <a:tcPr marL="68580" marR="68580" marT="0" marB="0">
                    <a:lnL>
                      <a:noFill/>
                    </a:lnL>
                    <a:lnR>
                      <a:noFill/>
                    </a:lnR>
                    <a:lnT>
                      <a:noFill/>
                    </a:lnT>
                    <a:lnB>
                      <a:noFill/>
                    </a:lnB>
                    <a:solidFill>
                      <a:srgbClr val="B8CCE4"/>
                    </a:solidFill>
                  </a:tcPr>
                </a:tc>
                <a:tc>
                  <a:txBody>
                    <a:bodyPr/>
                    <a:lstStyle/>
                    <a:p>
                      <a:pPr algn="ctr">
                        <a:lnSpc>
                          <a:spcPct val="115000"/>
                        </a:lnSpc>
                        <a:spcAft>
                          <a:spcPts val="0"/>
                        </a:spcAft>
                      </a:pPr>
                      <a:r>
                        <a:rPr lang="en-US" sz="1000" b="1" dirty="0">
                          <a:effectLst/>
                          <a:latin typeface="+mn-lt"/>
                          <a:ea typeface="Calibri"/>
                          <a:cs typeface="Times New Roman"/>
                        </a:rPr>
                        <a:t>1.75</a:t>
                      </a:r>
                    </a:p>
                  </a:txBody>
                  <a:tcPr marL="68580" marR="68580" marT="0" marB="0" anchor="ctr">
                    <a:lnL>
                      <a:noFill/>
                    </a:lnL>
                    <a:lnR>
                      <a:noFill/>
                    </a:lnR>
                    <a:lnT>
                      <a:noFill/>
                    </a:lnT>
                    <a:lnB>
                      <a:noFill/>
                    </a:lnB>
                    <a:solidFill>
                      <a:srgbClr val="B8CCE4"/>
                    </a:solidFill>
                  </a:tcPr>
                </a:tc>
              </a:tr>
              <a:tr h="210555">
                <a:tc>
                  <a:txBody>
                    <a:bodyPr/>
                    <a:lstStyle/>
                    <a:p>
                      <a:pPr>
                        <a:lnSpc>
                          <a:spcPct val="115000"/>
                        </a:lnSpc>
                        <a:spcAft>
                          <a:spcPts val="0"/>
                        </a:spcAft>
                      </a:pPr>
                      <a:r>
                        <a:rPr lang="en-US" sz="1000" b="1" dirty="0">
                          <a:effectLst/>
                          <a:latin typeface="+mn-lt"/>
                          <a:ea typeface="Calibri"/>
                          <a:cs typeface="Times New Roman"/>
                        </a:rPr>
                        <a:t>RRR</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a:effectLst/>
                          <a:latin typeface="+mn-lt"/>
                          <a:ea typeface="Calibri"/>
                          <a:cs typeface="Times New Roman"/>
                        </a:rPr>
                        <a:t>-</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s-ES" sz="1000" b="1" baseline="0" dirty="0" smtClean="0">
                          <a:effectLst/>
                          <a:latin typeface="+mn-lt"/>
                          <a:ea typeface="Calibri"/>
                          <a:cs typeface="Times New Roman"/>
                        </a:rPr>
                        <a:t>140 (meas.)</a:t>
                      </a:r>
                      <a:endParaRPr lang="en-US" sz="1000" b="1" dirty="0">
                        <a:effectLst/>
                        <a:latin typeface="+mn-lt"/>
                        <a:ea typeface="Calibri"/>
                        <a:cs typeface="Times New Roman"/>
                      </a:endParaRPr>
                    </a:p>
                  </a:txBody>
                  <a:tcPr marL="68580" marR="68580" marT="0" marB="0" anchor="ctr">
                    <a:lnL>
                      <a:noFill/>
                    </a:lnL>
                    <a:lnR>
                      <a:noFill/>
                    </a:lnR>
                    <a:lnT>
                      <a:noFill/>
                    </a:lnT>
                    <a:lnB>
                      <a:noFill/>
                    </a:lnB>
                    <a:solidFill>
                      <a:srgbClr val="DBE5F1"/>
                    </a:solidFill>
                  </a:tcPr>
                </a:tc>
              </a:tr>
              <a:tr h="210555">
                <a:tc>
                  <a:txBody>
                    <a:bodyPr/>
                    <a:lstStyle/>
                    <a:p>
                      <a:pPr>
                        <a:lnSpc>
                          <a:spcPct val="115000"/>
                        </a:lnSpc>
                        <a:spcAft>
                          <a:spcPts val="0"/>
                        </a:spcAft>
                      </a:pPr>
                      <a:r>
                        <a:rPr lang="en-US" sz="1000" b="1">
                          <a:effectLst/>
                          <a:latin typeface="+mn-lt"/>
                          <a:ea typeface="Calibri"/>
                          <a:cs typeface="Times New Roman"/>
                        </a:rPr>
                        <a:t>Bare cable width</a:t>
                      </a:r>
                    </a:p>
                  </a:txBody>
                  <a:tcPr marL="68580" marR="68580" marT="0" marB="0">
                    <a:lnL>
                      <a:noFill/>
                    </a:lnL>
                    <a:lnR>
                      <a:noFill/>
                    </a:lnR>
                    <a:lnT>
                      <a:noFill/>
                    </a:lnT>
                    <a:lnB>
                      <a:noFill/>
                    </a:lnB>
                    <a:solidFill>
                      <a:srgbClr val="B8CCE4"/>
                    </a:solidFill>
                  </a:tcPr>
                </a:tc>
                <a:tc>
                  <a:txBody>
                    <a:bodyPr/>
                    <a:lstStyle/>
                    <a:p>
                      <a:pPr algn="ctr">
                        <a:lnSpc>
                          <a:spcPct val="115000"/>
                        </a:lnSpc>
                        <a:spcAft>
                          <a:spcPts val="0"/>
                        </a:spcAft>
                      </a:pPr>
                      <a:r>
                        <a:rPr lang="en-US" sz="1000" b="1">
                          <a:effectLst/>
                          <a:latin typeface="+mn-lt"/>
                          <a:ea typeface="Calibri"/>
                          <a:cs typeface="Times New Roman"/>
                        </a:rPr>
                        <a:t>mm</a:t>
                      </a:r>
                    </a:p>
                  </a:txBody>
                  <a:tcPr marL="68580" marR="68580" marT="0" marB="0">
                    <a:lnL>
                      <a:noFill/>
                    </a:lnL>
                    <a:lnR>
                      <a:noFill/>
                    </a:lnR>
                    <a:lnT>
                      <a:noFill/>
                    </a:lnT>
                    <a:lnB>
                      <a:noFill/>
                    </a:lnB>
                    <a:solidFill>
                      <a:srgbClr val="B8CCE4"/>
                    </a:solidFill>
                  </a:tcPr>
                </a:tc>
                <a:tc>
                  <a:txBody>
                    <a:bodyPr/>
                    <a:lstStyle/>
                    <a:p>
                      <a:pPr algn="ctr">
                        <a:lnSpc>
                          <a:spcPct val="115000"/>
                        </a:lnSpc>
                        <a:spcAft>
                          <a:spcPts val="0"/>
                        </a:spcAft>
                      </a:pPr>
                      <a:r>
                        <a:rPr lang="en-US" sz="1000" b="1" dirty="0">
                          <a:effectLst/>
                          <a:latin typeface="+mn-lt"/>
                          <a:ea typeface="Calibri"/>
                          <a:cs typeface="Times New Roman"/>
                        </a:rPr>
                        <a:t>4.37</a:t>
                      </a:r>
                    </a:p>
                  </a:txBody>
                  <a:tcPr marL="68580" marR="68580" marT="0" marB="0" anchor="ctr">
                    <a:lnL>
                      <a:noFill/>
                    </a:lnL>
                    <a:lnR>
                      <a:noFill/>
                    </a:lnR>
                    <a:lnT>
                      <a:noFill/>
                    </a:lnT>
                    <a:lnB>
                      <a:noFill/>
                    </a:lnB>
                    <a:solidFill>
                      <a:srgbClr val="B8CCE4"/>
                    </a:solidFill>
                  </a:tcPr>
                </a:tc>
              </a:tr>
              <a:tr h="210555">
                <a:tc>
                  <a:txBody>
                    <a:bodyPr/>
                    <a:lstStyle/>
                    <a:p>
                      <a:pPr>
                        <a:lnSpc>
                          <a:spcPct val="115000"/>
                        </a:lnSpc>
                        <a:spcAft>
                          <a:spcPts val="0"/>
                        </a:spcAft>
                      </a:pPr>
                      <a:r>
                        <a:rPr lang="en-US" sz="1000" b="1" dirty="0">
                          <a:effectLst/>
                          <a:latin typeface="+mn-lt"/>
                          <a:ea typeface="Calibri"/>
                          <a:cs typeface="Times New Roman"/>
                        </a:rPr>
                        <a:t>Bare cable mid-thickness</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a:effectLst/>
                          <a:latin typeface="+mn-lt"/>
                          <a:ea typeface="Calibri"/>
                          <a:cs typeface="Times New Roman"/>
                        </a:rPr>
                        <a:t>mm</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dirty="0">
                          <a:effectLst/>
                          <a:latin typeface="+mn-lt"/>
                          <a:ea typeface="Calibri"/>
                          <a:cs typeface="Times New Roman"/>
                        </a:rPr>
                        <a:t>0.86</a:t>
                      </a:r>
                    </a:p>
                  </a:txBody>
                  <a:tcPr marL="68580" marR="68580" marT="0" marB="0" anchor="ctr">
                    <a:lnL>
                      <a:noFill/>
                    </a:lnL>
                    <a:lnR>
                      <a:noFill/>
                    </a:lnR>
                    <a:lnT>
                      <a:noFill/>
                    </a:lnT>
                    <a:lnB>
                      <a:noFill/>
                    </a:lnB>
                    <a:solidFill>
                      <a:srgbClr val="DBE5F1"/>
                    </a:solidFill>
                  </a:tcPr>
                </a:tc>
              </a:tr>
              <a:tr h="210555">
                <a:tc>
                  <a:txBody>
                    <a:bodyPr/>
                    <a:lstStyle/>
                    <a:p>
                      <a:pPr>
                        <a:lnSpc>
                          <a:spcPct val="115000"/>
                        </a:lnSpc>
                        <a:spcAft>
                          <a:spcPts val="0"/>
                        </a:spcAft>
                      </a:pPr>
                      <a:r>
                        <a:rPr lang="en-US" sz="1000" b="1">
                          <a:effectLst/>
                          <a:latin typeface="+mn-lt"/>
                          <a:ea typeface="Calibri"/>
                          <a:cs typeface="Times New Roman"/>
                        </a:rPr>
                        <a:t>Cable insulation type</a:t>
                      </a:r>
                    </a:p>
                  </a:txBody>
                  <a:tcPr marL="68580" marR="68580" marT="0" marB="0" anchor="ctr">
                    <a:lnL>
                      <a:noFill/>
                    </a:lnL>
                    <a:lnR>
                      <a:noFill/>
                    </a:lnR>
                    <a:lnT>
                      <a:noFill/>
                    </a:lnT>
                    <a:lnB>
                      <a:noFill/>
                    </a:lnB>
                    <a:solidFill>
                      <a:srgbClr val="B8CCE4"/>
                    </a:solidFill>
                  </a:tcPr>
                </a:tc>
                <a:tc>
                  <a:txBody>
                    <a:bodyPr/>
                    <a:lstStyle/>
                    <a:p>
                      <a:pPr algn="ctr">
                        <a:lnSpc>
                          <a:spcPct val="115000"/>
                        </a:lnSpc>
                        <a:spcAft>
                          <a:spcPts val="0"/>
                        </a:spcAft>
                      </a:pPr>
                      <a:r>
                        <a:rPr lang="en-US" sz="1000" b="1">
                          <a:effectLst/>
                          <a:latin typeface="+mn-lt"/>
                          <a:ea typeface="Calibri"/>
                          <a:cs typeface="Times New Roman"/>
                        </a:rPr>
                        <a:t>-</a:t>
                      </a:r>
                    </a:p>
                  </a:txBody>
                  <a:tcPr marL="68580" marR="68580" marT="0" marB="0" anchor="ctr">
                    <a:lnL>
                      <a:noFill/>
                    </a:lnL>
                    <a:lnR>
                      <a:noFill/>
                    </a:lnR>
                    <a:lnT>
                      <a:noFill/>
                    </a:lnT>
                    <a:lnB>
                      <a:noFill/>
                    </a:lnB>
                    <a:solidFill>
                      <a:srgbClr val="B8CCE4"/>
                    </a:solidFill>
                  </a:tcPr>
                </a:tc>
                <a:tc>
                  <a:txBody>
                    <a:bodyPr/>
                    <a:lstStyle/>
                    <a:p>
                      <a:pPr algn="ctr">
                        <a:lnSpc>
                          <a:spcPct val="115000"/>
                        </a:lnSpc>
                        <a:spcAft>
                          <a:spcPts val="0"/>
                        </a:spcAft>
                      </a:pPr>
                      <a:r>
                        <a:rPr lang="en-US" sz="1000" b="1" dirty="0">
                          <a:effectLst/>
                          <a:latin typeface="+mn-lt"/>
                          <a:ea typeface="Calibri"/>
                          <a:cs typeface="Times New Roman"/>
                        </a:rPr>
                        <a:t>66TEX933 fiberglass</a:t>
                      </a:r>
                    </a:p>
                  </a:txBody>
                  <a:tcPr marL="68580" marR="68580" marT="0" marB="0" anchor="ctr">
                    <a:lnL>
                      <a:noFill/>
                    </a:lnL>
                    <a:lnR>
                      <a:noFill/>
                    </a:lnR>
                    <a:lnT>
                      <a:noFill/>
                    </a:lnT>
                    <a:lnB>
                      <a:noFill/>
                    </a:lnB>
                    <a:solidFill>
                      <a:srgbClr val="B8CCE4"/>
                    </a:solidFill>
                  </a:tcPr>
                </a:tc>
              </a:tr>
              <a:tr h="210555">
                <a:tc>
                  <a:txBody>
                    <a:bodyPr/>
                    <a:lstStyle/>
                    <a:p>
                      <a:pPr>
                        <a:lnSpc>
                          <a:spcPct val="115000"/>
                        </a:lnSpc>
                        <a:spcAft>
                          <a:spcPts val="0"/>
                        </a:spcAft>
                      </a:pPr>
                      <a:r>
                        <a:rPr lang="en-US" sz="1000" b="1">
                          <a:effectLst/>
                          <a:latin typeface="+mn-lt"/>
                          <a:ea typeface="Calibri"/>
                          <a:cs typeface="Times New Roman"/>
                        </a:rPr>
                        <a:t>Cable insulation thickness</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a:effectLst/>
                          <a:latin typeface="+mn-lt"/>
                          <a:ea typeface="Calibri"/>
                          <a:cs typeface="Times New Roman"/>
                        </a:rPr>
                        <a:t>mm</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dirty="0">
                          <a:effectLst/>
                          <a:latin typeface="+mn-lt"/>
                          <a:ea typeface="Calibri"/>
                          <a:cs typeface="Times New Roman"/>
                        </a:rPr>
                        <a:t>0.135</a:t>
                      </a:r>
                    </a:p>
                  </a:txBody>
                  <a:tcPr marL="68580" marR="68580" marT="0" marB="0" anchor="ctr">
                    <a:lnL>
                      <a:noFill/>
                    </a:lnL>
                    <a:lnR>
                      <a:noFill/>
                    </a:lnR>
                    <a:lnT>
                      <a:noFill/>
                    </a:lnT>
                    <a:lnB>
                      <a:noFill/>
                    </a:lnB>
                    <a:solidFill>
                      <a:srgbClr val="DBE5F1"/>
                    </a:solidFill>
                  </a:tcPr>
                </a:tc>
              </a:tr>
              <a:tr h="210555">
                <a:tc>
                  <a:txBody>
                    <a:bodyPr/>
                    <a:lstStyle/>
                    <a:p>
                      <a:pPr>
                        <a:lnSpc>
                          <a:spcPct val="115000"/>
                        </a:lnSpc>
                        <a:spcAft>
                          <a:spcPts val="0"/>
                        </a:spcAft>
                      </a:pPr>
                      <a:r>
                        <a:rPr lang="en-US" sz="1000" b="1" dirty="0">
                          <a:effectLst/>
                          <a:latin typeface="+mn-lt"/>
                          <a:ea typeface="Calibri"/>
                          <a:cs typeface="Times New Roman"/>
                        </a:rPr>
                        <a:t>Key-stone angle</a:t>
                      </a:r>
                    </a:p>
                  </a:txBody>
                  <a:tcPr marL="68580" marR="68580" marT="0" marB="0">
                    <a:lnL>
                      <a:noFill/>
                    </a:lnL>
                    <a:lnR>
                      <a:noFill/>
                    </a:lnR>
                    <a:lnT>
                      <a:noFill/>
                    </a:lnT>
                    <a:lnB>
                      <a:noFill/>
                    </a:lnB>
                    <a:solidFill>
                      <a:srgbClr val="B8CCE4"/>
                    </a:solidFill>
                  </a:tcPr>
                </a:tc>
                <a:tc>
                  <a:txBody>
                    <a:bodyPr/>
                    <a:lstStyle/>
                    <a:p>
                      <a:pPr algn="ctr">
                        <a:lnSpc>
                          <a:spcPct val="115000"/>
                        </a:lnSpc>
                        <a:spcAft>
                          <a:spcPts val="0"/>
                        </a:spcAft>
                      </a:pPr>
                      <a:r>
                        <a:rPr lang="en-US" sz="1000" b="1">
                          <a:effectLst/>
                          <a:latin typeface="+mn-lt"/>
                          <a:ea typeface="Calibri"/>
                          <a:cs typeface="Times New Roman"/>
                        </a:rPr>
                        <a:t>deg</a:t>
                      </a:r>
                    </a:p>
                  </a:txBody>
                  <a:tcPr marL="68580" marR="68580" marT="0" marB="0">
                    <a:lnL>
                      <a:noFill/>
                    </a:lnL>
                    <a:lnR>
                      <a:noFill/>
                    </a:lnR>
                    <a:lnT>
                      <a:noFill/>
                    </a:lnT>
                    <a:lnB>
                      <a:noFill/>
                    </a:lnB>
                    <a:solidFill>
                      <a:srgbClr val="B8CCE4"/>
                    </a:solidFill>
                  </a:tcPr>
                </a:tc>
                <a:tc>
                  <a:txBody>
                    <a:bodyPr/>
                    <a:lstStyle/>
                    <a:p>
                      <a:pPr algn="ctr">
                        <a:lnSpc>
                          <a:spcPct val="115000"/>
                        </a:lnSpc>
                        <a:spcAft>
                          <a:spcPts val="0"/>
                        </a:spcAft>
                      </a:pPr>
                      <a:r>
                        <a:rPr lang="en-US" sz="1000" b="1" dirty="0">
                          <a:effectLst/>
                          <a:latin typeface="+mn-lt"/>
                          <a:ea typeface="Calibri"/>
                          <a:cs typeface="Times New Roman"/>
                        </a:rPr>
                        <a:t>0.67</a:t>
                      </a:r>
                    </a:p>
                  </a:txBody>
                  <a:tcPr marL="68580" marR="68580" marT="0" marB="0" anchor="ctr">
                    <a:lnL>
                      <a:noFill/>
                    </a:lnL>
                    <a:lnR>
                      <a:noFill/>
                    </a:lnR>
                    <a:lnT>
                      <a:noFill/>
                    </a:lnT>
                    <a:lnB>
                      <a:noFill/>
                    </a:lnB>
                    <a:solidFill>
                      <a:srgbClr val="B8CCE4"/>
                    </a:solidFill>
                  </a:tcPr>
                </a:tc>
              </a:tr>
              <a:tr h="210555">
                <a:tc>
                  <a:txBody>
                    <a:bodyPr/>
                    <a:lstStyle/>
                    <a:p>
                      <a:pPr>
                        <a:lnSpc>
                          <a:spcPct val="115000"/>
                        </a:lnSpc>
                        <a:spcAft>
                          <a:spcPts val="0"/>
                        </a:spcAft>
                      </a:pPr>
                      <a:r>
                        <a:rPr lang="en-US" sz="1000" b="1">
                          <a:effectLst/>
                          <a:latin typeface="+mn-lt"/>
                          <a:ea typeface="Calibri"/>
                          <a:cs typeface="Times New Roman"/>
                        </a:rPr>
                        <a:t>Cable twist-pitch</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a:effectLst/>
                          <a:latin typeface="+mn-lt"/>
                          <a:ea typeface="Calibri"/>
                          <a:cs typeface="Times New Roman"/>
                        </a:rPr>
                        <a:t>mm</a:t>
                      </a:r>
                    </a:p>
                  </a:txBody>
                  <a:tcPr marL="68580" marR="68580" marT="0" marB="0">
                    <a:lnL>
                      <a:noFill/>
                    </a:lnL>
                    <a:lnR>
                      <a:noFill/>
                    </a:lnR>
                    <a:lnT>
                      <a:noFill/>
                    </a:lnT>
                    <a:lnB>
                      <a:noFill/>
                    </a:lnB>
                    <a:solidFill>
                      <a:srgbClr val="DBE5F1"/>
                    </a:solidFill>
                  </a:tcPr>
                </a:tc>
                <a:tc>
                  <a:txBody>
                    <a:bodyPr/>
                    <a:lstStyle/>
                    <a:p>
                      <a:pPr algn="ctr">
                        <a:lnSpc>
                          <a:spcPct val="115000"/>
                        </a:lnSpc>
                        <a:spcAft>
                          <a:spcPts val="0"/>
                        </a:spcAft>
                      </a:pPr>
                      <a:r>
                        <a:rPr lang="en-US" sz="1000" b="1" dirty="0">
                          <a:effectLst/>
                          <a:latin typeface="+mn-lt"/>
                          <a:ea typeface="Calibri"/>
                          <a:cs typeface="Times New Roman"/>
                        </a:rPr>
                        <a:t>66</a:t>
                      </a:r>
                    </a:p>
                  </a:txBody>
                  <a:tcPr marL="68580" marR="68580" marT="0" marB="0" anchor="ctr">
                    <a:lnL>
                      <a:noFill/>
                    </a:lnL>
                    <a:lnR>
                      <a:noFill/>
                    </a:lnR>
                    <a:lnT>
                      <a:noFill/>
                    </a:lnT>
                    <a:lnB>
                      <a:noFill/>
                    </a:lnB>
                    <a:solidFill>
                      <a:srgbClr val="DBE5F1"/>
                    </a:solidFill>
                  </a:tcPr>
                </a:tc>
              </a:tr>
            </a:tbl>
          </a:graphicData>
        </a:graphic>
      </p:graphicFrame>
      <p:graphicFrame>
        <p:nvGraphicFramePr>
          <p:cNvPr id="12" name="11 Tabla"/>
          <p:cNvGraphicFramePr>
            <a:graphicFrameLocks noGrp="1"/>
          </p:cNvGraphicFramePr>
          <p:nvPr>
            <p:extLst>
              <p:ext uri="{D42A27DB-BD31-4B8C-83A1-F6EECF244321}">
                <p14:modId xmlns:p14="http://schemas.microsoft.com/office/powerpoint/2010/main" val="4125041840"/>
              </p:ext>
            </p:extLst>
          </p:nvPr>
        </p:nvGraphicFramePr>
        <p:xfrm>
          <a:off x="612000" y="548680"/>
          <a:ext cx="7629896" cy="3377505"/>
        </p:xfrm>
        <a:graphic>
          <a:graphicData uri="http://schemas.openxmlformats.org/drawingml/2006/table">
            <a:tbl>
              <a:tblPr firstRow="1" firstCol="1" bandRow="1"/>
              <a:tblGrid>
                <a:gridCol w="2736303"/>
                <a:gridCol w="720080"/>
                <a:gridCol w="1008112"/>
                <a:gridCol w="1008112"/>
                <a:gridCol w="1070417"/>
                <a:gridCol w="1086872"/>
              </a:tblGrid>
              <a:tr h="223490">
                <a:tc rowSpan="2">
                  <a:txBody>
                    <a:bodyPr/>
                    <a:lstStyle/>
                    <a:p>
                      <a:pPr algn="ctr">
                        <a:lnSpc>
                          <a:spcPct val="115000"/>
                        </a:lnSpc>
                        <a:spcAft>
                          <a:spcPts val="0"/>
                        </a:spcAft>
                      </a:pPr>
                      <a:r>
                        <a:rPr lang="en-US" sz="1100" b="1" kern="1200" dirty="0">
                          <a:solidFill>
                            <a:srgbClr val="000000"/>
                          </a:solidFill>
                          <a:effectLst/>
                          <a:latin typeface="+mn-lt"/>
                          <a:ea typeface="Calibri"/>
                          <a:cs typeface="Times New Roman"/>
                        </a:rPr>
                        <a:t>Magnet Parameters</a:t>
                      </a:r>
                      <a:endParaRPr lang="en-US" sz="1100" b="1" dirty="0">
                        <a:effectLst/>
                        <a:latin typeface="+mn-lt"/>
                        <a:ea typeface="Calibri"/>
                        <a:cs typeface="Times New Roman"/>
                      </a:endParaRPr>
                    </a:p>
                  </a:txBody>
                  <a:tcPr marL="68580" marR="68580" marT="9525" marB="0" anchor="ctr">
                    <a:lnL>
                      <a:noFill/>
                    </a:lnL>
                    <a:lnR>
                      <a:noFill/>
                    </a:lnR>
                    <a:lnT>
                      <a:noFill/>
                    </a:lnT>
                    <a:lnB>
                      <a:noFill/>
                    </a:lnB>
                    <a:solidFill>
                      <a:srgbClr val="9691BD"/>
                    </a:solidFill>
                  </a:tcPr>
                </a:tc>
                <a:tc rowSpan="2">
                  <a:txBody>
                    <a:bodyPr/>
                    <a:lstStyle/>
                    <a:p>
                      <a:pPr algn="ctr">
                        <a:lnSpc>
                          <a:spcPct val="115000"/>
                        </a:lnSpc>
                        <a:spcAft>
                          <a:spcPts val="0"/>
                        </a:spcAft>
                      </a:pPr>
                      <a:r>
                        <a:rPr lang="en-US" sz="1100" b="1" kern="1200" dirty="0">
                          <a:solidFill>
                            <a:srgbClr val="000000"/>
                          </a:solidFill>
                          <a:effectLst/>
                          <a:latin typeface="+mn-lt"/>
                          <a:ea typeface="Calibri"/>
                          <a:cs typeface="Times New Roman"/>
                        </a:rPr>
                        <a:t>Units</a:t>
                      </a:r>
                      <a:endParaRPr lang="en-US" sz="1100" b="1" dirty="0">
                        <a:effectLst/>
                        <a:latin typeface="+mn-lt"/>
                        <a:ea typeface="Calibri"/>
                        <a:cs typeface="Times New Roman"/>
                      </a:endParaRPr>
                    </a:p>
                  </a:txBody>
                  <a:tcPr marL="68580" marR="68580" marT="9525" marB="0" anchor="ctr">
                    <a:lnL>
                      <a:noFill/>
                    </a:lnL>
                    <a:lnR>
                      <a:noFill/>
                    </a:lnR>
                    <a:lnT>
                      <a:noFill/>
                    </a:lnT>
                    <a:lnB>
                      <a:noFill/>
                    </a:lnB>
                    <a:solidFill>
                      <a:srgbClr val="9691BD"/>
                    </a:solidFill>
                  </a:tcPr>
                </a:tc>
                <a:tc gridSpan="2">
                  <a:txBody>
                    <a:bodyPr/>
                    <a:lstStyle/>
                    <a:p>
                      <a:pPr algn="ctr">
                        <a:lnSpc>
                          <a:spcPct val="115000"/>
                        </a:lnSpc>
                        <a:spcAft>
                          <a:spcPts val="0"/>
                        </a:spcAft>
                      </a:pPr>
                      <a:r>
                        <a:rPr lang="es-ES" sz="1100" b="1" kern="1200" dirty="0">
                          <a:solidFill>
                            <a:srgbClr val="000000"/>
                          </a:solidFill>
                          <a:effectLst/>
                          <a:latin typeface="+mn-lt"/>
                          <a:ea typeface="Calibri"/>
                          <a:cs typeface="Times New Roman"/>
                        </a:rPr>
                        <a:t>MCBXFA</a:t>
                      </a:r>
                      <a:endParaRPr lang="en-US" sz="1100" b="1" dirty="0">
                        <a:effectLst/>
                        <a:latin typeface="+mn-lt"/>
                        <a:ea typeface="Calibri"/>
                        <a:cs typeface="Times New Roman"/>
                      </a:endParaRPr>
                    </a:p>
                  </a:txBody>
                  <a:tcPr marL="68580" marR="68580" marT="9525" marB="0" anchor="ctr">
                    <a:lnL>
                      <a:noFill/>
                    </a:lnL>
                    <a:lnR>
                      <a:noFill/>
                    </a:lnR>
                    <a:lnT>
                      <a:noFill/>
                    </a:lnT>
                    <a:lnB>
                      <a:noFill/>
                    </a:lnB>
                    <a:solidFill>
                      <a:srgbClr val="9691BD"/>
                    </a:solidFill>
                  </a:tcPr>
                </a:tc>
                <a:tc hMerge="1">
                  <a:txBody>
                    <a:bodyPr/>
                    <a:lstStyle/>
                    <a:p>
                      <a:endParaRPr lang="en-US"/>
                    </a:p>
                  </a:txBody>
                  <a:tcPr/>
                </a:tc>
                <a:tc gridSpan="2">
                  <a:txBody>
                    <a:bodyPr/>
                    <a:lstStyle/>
                    <a:p>
                      <a:pPr algn="ctr">
                        <a:lnSpc>
                          <a:spcPct val="115000"/>
                        </a:lnSpc>
                        <a:spcAft>
                          <a:spcPts val="0"/>
                        </a:spcAft>
                      </a:pPr>
                      <a:r>
                        <a:rPr lang="es-ES" sz="1100" b="1" kern="1200">
                          <a:solidFill>
                            <a:srgbClr val="000000"/>
                          </a:solidFill>
                          <a:effectLst/>
                          <a:latin typeface="+mn-lt"/>
                          <a:ea typeface="Calibri"/>
                          <a:cs typeface="Times New Roman"/>
                        </a:rPr>
                        <a:t>MCBXFB</a:t>
                      </a:r>
                      <a:endParaRPr lang="en-US" sz="1100" b="1">
                        <a:effectLst/>
                        <a:latin typeface="+mn-lt"/>
                        <a:ea typeface="Calibri"/>
                        <a:cs typeface="Times New Roman"/>
                      </a:endParaRPr>
                    </a:p>
                  </a:txBody>
                  <a:tcPr marL="68580" marR="68580" marT="9525" marB="0" anchor="ctr">
                    <a:lnL>
                      <a:noFill/>
                    </a:lnL>
                    <a:lnR>
                      <a:noFill/>
                    </a:lnR>
                    <a:lnT>
                      <a:noFill/>
                    </a:lnT>
                    <a:lnB>
                      <a:noFill/>
                    </a:lnB>
                    <a:solidFill>
                      <a:srgbClr val="9691BD"/>
                    </a:solidFill>
                  </a:tcPr>
                </a:tc>
                <a:tc hMerge="1">
                  <a:txBody>
                    <a:bodyPr/>
                    <a:lstStyle/>
                    <a:p>
                      <a:endParaRPr lang="en-US"/>
                    </a:p>
                  </a:txBody>
                  <a:tcPr/>
                </a:tc>
              </a:tr>
              <a:tr h="223490">
                <a:tc vMerge="1">
                  <a:txBody>
                    <a:bodyPr/>
                    <a:lstStyle/>
                    <a:p>
                      <a:endParaRPr lang="en-US"/>
                    </a:p>
                  </a:txBody>
                  <a:tcPr/>
                </a:tc>
                <a:tc vMerge="1">
                  <a:txBody>
                    <a:bodyPr/>
                    <a:lstStyle/>
                    <a:p>
                      <a:endParaRPr lang="en-US"/>
                    </a:p>
                  </a:txBody>
                  <a:tcPr/>
                </a:tc>
                <a:tc>
                  <a:txBody>
                    <a:bodyPr/>
                    <a:lstStyle/>
                    <a:p>
                      <a:pPr algn="ctr">
                        <a:lnSpc>
                          <a:spcPct val="115000"/>
                        </a:lnSpc>
                        <a:spcAft>
                          <a:spcPts val="0"/>
                        </a:spcAft>
                      </a:pPr>
                      <a:r>
                        <a:rPr lang="en-US" sz="1100" b="1" kern="1200" dirty="0">
                          <a:solidFill>
                            <a:srgbClr val="000000"/>
                          </a:solidFill>
                          <a:effectLst/>
                          <a:latin typeface="+mn-lt"/>
                          <a:ea typeface="Calibri"/>
                          <a:cs typeface="Times New Roman"/>
                        </a:rPr>
                        <a:t>Inner Dipole</a:t>
                      </a:r>
                      <a:endParaRPr lang="en-US" sz="1100" b="1" dirty="0">
                        <a:effectLst/>
                        <a:latin typeface="+mn-lt"/>
                        <a:ea typeface="Calibri"/>
                        <a:cs typeface="Times New Roman"/>
                      </a:endParaRPr>
                    </a:p>
                  </a:txBody>
                  <a:tcPr marL="68580" marR="68580" marT="9525" marB="0" anchor="ctr">
                    <a:lnL>
                      <a:noFill/>
                    </a:lnL>
                    <a:lnR>
                      <a:noFill/>
                    </a:lnR>
                    <a:lnT>
                      <a:noFill/>
                    </a:lnT>
                    <a:lnB>
                      <a:noFill/>
                    </a:lnB>
                    <a:solidFill>
                      <a:srgbClr val="9691BD"/>
                    </a:solidFill>
                  </a:tcPr>
                </a:tc>
                <a:tc>
                  <a:txBody>
                    <a:bodyPr/>
                    <a:lstStyle/>
                    <a:p>
                      <a:pPr algn="ctr">
                        <a:lnSpc>
                          <a:spcPct val="115000"/>
                        </a:lnSpc>
                        <a:spcAft>
                          <a:spcPts val="0"/>
                        </a:spcAft>
                      </a:pPr>
                      <a:r>
                        <a:rPr lang="en-US" sz="1100" b="1" kern="1200" dirty="0">
                          <a:solidFill>
                            <a:srgbClr val="000000"/>
                          </a:solidFill>
                          <a:effectLst/>
                          <a:latin typeface="+mn-lt"/>
                          <a:ea typeface="Calibri"/>
                          <a:cs typeface="Times New Roman"/>
                        </a:rPr>
                        <a:t>Outer Dipole</a:t>
                      </a:r>
                      <a:endParaRPr lang="en-US" sz="1100" b="1" dirty="0">
                        <a:effectLst/>
                        <a:latin typeface="+mn-lt"/>
                        <a:ea typeface="Calibri"/>
                        <a:cs typeface="Times New Roman"/>
                      </a:endParaRPr>
                    </a:p>
                  </a:txBody>
                  <a:tcPr marL="68580" marR="68580" marT="9525" marB="0" anchor="ctr">
                    <a:lnL>
                      <a:noFill/>
                    </a:lnL>
                    <a:lnR>
                      <a:noFill/>
                    </a:lnR>
                    <a:lnT>
                      <a:noFill/>
                    </a:lnT>
                    <a:lnB>
                      <a:noFill/>
                    </a:lnB>
                    <a:solidFill>
                      <a:srgbClr val="9691BD"/>
                    </a:solidFill>
                  </a:tcPr>
                </a:tc>
                <a:tc>
                  <a:txBody>
                    <a:bodyPr/>
                    <a:lstStyle/>
                    <a:p>
                      <a:pPr algn="ctr">
                        <a:lnSpc>
                          <a:spcPct val="115000"/>
                        </a:lnSpc>
                        <a:spcAft>
                          <a:spcPts val="0"/>
                        </a:spcAft>
                      </a:pPr>
                      <a:r>
                        <a:rPr lang="en-US" sz="1100" b="1" kern="1200">
                          <a:solidFill>
                            <a:srgbClr val="000000"/>
                          </a:solidFill>
                          <a:effectLst/>
                          <a:latin typeface="+mn-lt"/>
                          <a:ea typeface="Calibri"/>
                          <a:cs typeface="Times New Roman"/>
                        </a:rPr>
                        <a:t>Inner Dipole</a:t>
                      </a:r>
                      <a:endParaRPr lang="en-US" sz="1100" b="1">
                        <a:effectLst/>
                        <a:latin typeface="+mn-lt"/>
                        <a:ea typeface="Calibri"/>
                        <a:cs typeface="Times New Roman"/>
                      </a:endParaRPr>
                    </a:p>
                  </a:txBody>
                  <a:tcPr marL="68580" marR="68580" marT="9525" marB="0" anchor="ctr">
                    <a:lnL>
                      <a:noFill/>
                    </a:lnL>
                    <a:lnR>
                      <a:noFill/>
                    </a:lnR>
                    <a:lnT>
                      <a:noFill/>
                    </a:lnT>
                    <a:lnB>
                      <a:noFill/>
                    </a:lnB>
                    <a:solidFill>
                      <a:srgbClr val="9691BD"/>
                    </a:solidFill>
                  </a:tcPr>
                </a:tc>
                <a:tc>
                  <a:txBody>
                    <a:bodyPr/>
                    <a:lstStyle/>
                    <a:p>
                      <a:pPr algn="ctr">
                        <a:lnSpc>
                          <a:spcPct val="115000"/>
                        </a:lnSpc>
                        <a:spcAft>
                          <a:spcPts val="0"/>
                        </a:spcAft>
                      </a:pPr>
                      <a:r>
                        <a:rPr lang="en-US" sz="1100" b="1" kern="1200" dirty="0">
                          <a:solidFill>
                            <a:srgbClr val="000000"/>
                          </a:solidFill>
                          <a:effectLst/>
                          <a:latin typeface="+mn-lt"/>
                          <a:ea typeface="Calibri"/>
                          <a:cs typeface="Times New Roman"/>
                        </a:rPr>
                        <a:t>Outer Dipole</a:t>
                      </a:r>
                      <a:endParaRPr lang="en-US" sz="1100" b="1" dirty="0">
                        <a:effectLst/>
                        <a:latin typeface="+mn-lt"/>
                        <a:ea typeface="Calibri"/>
                        <a:cs typeface="Times New Roman"/>
                      </a:endParaRPr>
                    </a:p>
                  </a:txBody>
                  <a:tcPr marL="68580" marR="68580" marT="9525" marB="0" anchor="ctr">
                    <a:lnL>
                      <a:noFill/>
                    </a:lnL>
                    <a:lnR>
                      <a:noFill/>
                    </a:lnR>
                    <a:lnT>
                      <a:noFill/>
                    </a:lnT>
                    <a:lnB>
                      <a:noFill/>
                    </a:lnB>
                    <a:solidFill>
                      <a:srgbClr val="9691BD"/>
                    </a:solidFill>
                  </a:tcPr>
                </a:tc>
              </a:tr>
              <a:tr h="216000">
                <a:tc>
                  <a:txBody>
                    <a:bodyPr/>
                    <a:lstStyle/>
                    <a:p>
                      <a:pPr>
                        <a:lnSpc>
                          <a:spcPts val="1650"/>
                        </a:lnSpc>
                        <a:spcAft>
                          <a:spcPts val="0"/>
                        </a:spcAft>
                      </a:pPr>
                      <a:r>
                        <a:rPr lang="en-US" sz="1000" b="1" kern="1200" dirty="0">
                          <a:solidFill>
                            <a:srgbClr val="000000"/>
                          </a:solidFill>
                          <a:effectLst/>
                          <a:latin typeface="+mn-lt"/>
                          <a:ea typeface="Calibri"/>
                          <a:cs typeface="Times New Roman"/>
                        </a:rPr>
                        <a:t>Nominal current</a:t>
                      </a:r>
                      <a:endParaRPr lang="en-US" sz="1000" b="1" dirty="0">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A</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1584</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1402</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1625</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1474</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DBE5F1"/>
                    </a:solidFill>
                  </a:tcPr>
                </a:tc>
              </a:tr>
              <a:tr h="216000">
                <a:tc>
                  <a:txBody>
                    <a:bodyPr/>
                    <a:lstStyle/>
                    <a:p>
                      <a:pPr>
                        <a:lnSpc>
                          <a:spcPts val="1650"/>
                        </a:lnSpc>
                        <a:spcAft>
                          <a:spcPts val="0"/>
                        </a:spcAft>
                      </a:pPr>
                      <a:r>
                        <a:rPr lang="en-US" sz="1000" b="1" kern="1200">
                          <a:solidFill>
                            <a:srgbClr val="000000"/>
                          </a:solidFill>
                          <a:effectLst/>
                          <a:latin typeface="+mn-lt"/>
                          <a:ea typeface="Calibri"/>
                          <a:cs typeface="Times New Roman"/>
                        </a:rPr>
                        <a:t>Bore nominal field</a:t>
                      </a:r>
                      <a:endParaRPr lang="en-US" sz="1000" b="1">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T</a:t>
                      </a:r>
                      <a:endParaRPr lang="en-US" sz="1000" b="1">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2.18</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2.20</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n-US" sz="1000" b="1" kern="1200" dirty="0">
                          <a:effectLst/>
                          <a:latin typeface="+mn-lt"/>
                          <a:ea typeface="Calibri"/>
                          <a:cs typeface="Times New Roman"/>
                        </a:rPr>
                        <a:t>2.23</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n-US" sz="1000" b="1" kern="1200">
                          <a:effectLst/>
                          <a:latin typeface="+mn-lt"/>
                          <a:ea typeface="Calibri"/>
                          <a:cs typeface="Times New Roman"/>
                        </a:rPr>
                        <a:t>2.31</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B8CCE4"/>
                    </a:solidFill>
                  </a:tcPr>
                </a:tc>
              </a:tr>
              <a:tr h="216000">
                <a:tc>
                  <a:txBody>
                    <a:bodyPr/>
                    <a:lstStyle/>
                    <a:p>
                      <a:pPr>
                        <a:lnSpc>
                          <a:spcPts val="1650"/>
                        </a:lnSpc>
                        <a:spcAft>
                          <a:spcPts val="0"/>
                        </a:spcAft>
                      </a:pPr>
                      <a:r>
                        <a:rPr lang="en-US" sz="1000" b="1" kern="1200">
                          <a:solidFill>
                            <a:srgbClr val="000000"/>
                          </a:solidFill>
                          <a:effectLst/>
                          <a:latin typeface="+mn-lt"/>
                          <a:ea typeface="Calibri"/>
                          <a:cs typeface="Times New Roman"/>
                        </a:rPr>
                        <a:t>Bore nominal field (ID + OD)</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T</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gridSpan="2">
                  <a:txBody>
                    <a:bodyPr/>
                    <a:lstStyle/>
                    <a:p>
                      <a:pPr algn="ctr">
                        <a:lnSpc>
                          <a:spcPts val="1650"/>
                        </a:lnSpc>
                        <a:spcAft>
                          <a:spcPts val="0"/>
                        </a:spcAft>
                      </a:pPr>
                      <a:r>
                        <a:rPr lang="es-ES" sz="1000" b="1" kern="1200" dirty="0">
                          <a:solidFill>
                            <a:srgbClr val="000000"/>
                          </a:solidFill>
                          <a:effectLst/>
                          <a:latin typeface="+mn-lt"/>
                          <a:ea typeface="Calibri"/>
                          <a:cs typeface="Times New Roman"/>
                        </a:rPr>
                        <a:t>2.92</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hMerge="1">
                  <a:txBody>
                    <a:bodyPr/>
                    <a:lstStyle/>
                    <a:p>
                      <a:endParaRPr lang="en-US"/>
                    </a:p>
                  </a:txBody>
                  <a:tcPr/>
                </a:tc>
                <a:tc gridSpan="2">
                  <a:txBody>
                    <a:bodyPr/>
                    <a:lstStyle/>
                    <a:p>
                      <a:pPr algn="ctr">
                        <a:lnSpc>
                          <a:spcPts val="1650"/>
                        </a:lnSpc>
                        <a:spcAft>
                          <a:spcPts val="0"/>
                        </a:spcAft>
                      </a:pPr>
                      <a:r>
                        <a:rPr lang="en-US" sz="1000" b="1" kern="1200" dirty="0">
                          <a:solidFill>
                            <a:srgbClr val="000000"/>
                          </a:solidFill>
                          <a:effectLst/>
                          <a:latin typeface="+mn-lt"/>
                          <a:ea typeface="Calibri"/>
                          <a:cs typeface="Times New Roman"/>
                        </a:rPr>
                        <a:t>3.06</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hMerge="1">
                  <a:txBody>
                    <a:bodyPr/>
                    <a:lstStyle/>
                    <a:p>
                      <a:endParaRPr lang="en-US"/>
                    </a:p>
                  </a:txBody>
                  <a:tcPr/>
                </a:tc>
              </a:tr>
              <a:tr h="216000">
                <a:tc>
                  <a:txBody>
                    <a:bodyPr/>
                    <a:lstStyle/>
                    <a:p>
                      <a:pPr>
                        <a:lnSpc>
                          <a:spcPts val="1650"/>
                        </a:lnSpc>
                        <a:spcAft>
                          <a:spcPts val="0"/>
                        </a:spcAft>
                      </a:pPr>
                      <a:r>
                        <a:rPr lang="en-US" sz="1000" b="1" kern="1200" dirty="0">
                          <a:solidFill>
                            <a:srgbClr val="000000"/>
                          </a:solidFill>
                          <a:effectLst/>
                          <a:latin typeface="+mn-lt"/>
                          <a:ea typeface="Calibri"/>
                          <a:cs typeface="Times New Roman"/>
                        </a:rPr>
                        <a:t>Ultimate </a:t>
                      </a:r>
                      <a:r>
                        <a:rPr lang="en-US" sz="1000" b="1" kern="1200" dirty="0" smtClean="0">
                          <a:solidFill>
                            <a:srgbClr val="000000"/>
                          </a:solidFill>
                          <a:effectLst/>
                          <a:latin typeface="+mn-lt"/>
                          <a:ea typeface="Calibri"/>
                          <a:cs typeface="Times New Roman"/>
                        </a:rPr>
                        <a:t>current (2D ROXIE calculation)</a:t>
                      </a:r>
                      <a:endParaRPr lang="en-US" sz="1000" b="1" dirty="0">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A</a:t>
                      </a:r>
                      <a:endParaRPr lang="en-US" sz="1000" b="1">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s-ES" sz="1000" b="1" kern="1200">
                          <a:solidFill>
                            <a:srgbClr val="000000"/>
                          </a:solidFill>
                          <a:effectLst/>
                          <a:latin typeface="+mn-lt"/>
                          <a:ea typeface="Calibri"/>
                          <a:cs typeface="Times New Roman"/>
                        </a:rPr>
                        <a:t>1697</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1514</a:t>
                      </a:r>
                      <a:endParaRPr lang="en-US" sz="1000" b="1" dirty="0">
                        <a:effectLst/>
                        <a:latin typeface="+mn-lt"/>
                        <a:ea typeface="Calibri"/>
                        <a:cs typeface="Times New Roman"/>
                      </a:endParaRPr>
                    </a:p>
                  </a:txBody>
                  <a:tcPr marL="0" marR="0" marT="0" marB="0" anchor="ctr">
                    <a:lnL>
                      <a:noFill/>
                    </a:lnL>
                    <a:lnR>
                      <a:noFill/>
                    </a:lnR>
                    <a:lnT>
                      <a:noFill/>
                    </a:lnT>
                    <a:lnB>
                      <a:noFill/>
                    </a:lnB>
                    <a:solidFill>
                      <a:srgbClr val="B8CCE4"/>
                    </a:solidFill>
                  </a:tcPr>
                </a:tc>
                <a:tc>
                  <a:txBody>
                    <a:bodyPr/>
                    <a:lstStyle/>
                    <a:p>
                      <a:pPr algn="ctr">
                        <a:lnSpc>
                          <a:spcPts val="1650"/>
                        </a:lnSpc>
                        <a:spcAft>
                          <a:spcPts val="0"/>
                        </a:spcAft>
                      </a:pPr>
                      <a:r>
                        <a:rPr lang="en-US" sz="1000" b="1" kern="1200" dirty="0">
                          <a:solidFill>
                            <a:srgbClr val="000000"/>
                          </a:solidFill>
                          <a:effectLst/>
                          <a:latin typeface="+mn-lt"/>
                          <a:ea typeface="Calibri"/>
                          <a:cs typeface="Times New Roman"/>
                        </a:rPr>
                        <a:t>1742</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1594</a:t>
                      </a:r>
                      <a:endParaRPr lang="en-US" sz="1000" b="1">
                        <a:effectLst/>
                        <a:latin typeface="+mn-lt"/>
                        <a:ea typeface="Calibri"/>
                        <a:cs typeface="Times New Roman"/>
                      </a:endParaRPr>
                    </a:p>
                  </a:txBody>
                  <a:tcPr marL="0" marR="0" marT="0" marB="0" anchor="ctr">
                    <a:lnL>
                      <a:noFill/>
                    </a:lnL>
                    <a:lnR>
                      <a:noFill/>
                    </a:lnR>
                    <a:lnT>
                      <a:noFill/>
                    </a:lnT>
                    <a:lnB>
                      <a:noFill/>
                    </a:lnB>
                    <a:solidFill>
                      <a:srgbClr val="B8CCE4"/>
                    </a:solidFill>
                  </a:tcPr>
                </a:tc>
              </a:tr>
              <a:tr h="216000">
                <a:tc>
                  <a:txBody>
                    <a:bodyPr/>
                    <a:lstStyle/>
                    <a:p>
                      <a:pPr>
                        <a:lnSpc>
                          <a:spcPts val="1650"/>
                        </a:lnSpc>
                        <a:spcAft>
                          <a:spcPts val="0"/>
                        </a:spcAft>
                      </a:pPr>
                      <a:r>
                        <a:rPr lang="en-US" sz="1000" b="1" kern="1200" dirty="0">
                          <a:solidFill>
                            <a:srgbClr val="000000"/>
                          </a:solidFill>
                          <a:effectLst/>
                          <a:latin typeface="+mn-lt"/>
                          <a:ea typeface="Calibri"/>
                          <a:cs typeface="Times New Roman"/>
                        </a:rPr>
                        <a:t>Bore ultimate field (factor 7.5/7)</a:t>
                      </a:r>
                      <a:endParaRPr lang="en-US" sz="1000" b="1" dirty="0">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T</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s-ES" sz="1000" b="1" kern="1200">
                          <a:solidFill>
                            <a:srgbClr val="000000"/>
                          </a:solidFill>
                          <a:effectLst/>
                          <a:latin typeface="+mn-lt"/>
                          <a:ea typeface="Calibri"/>
                          <a:cs typeface="Times New Roman"/>
                        </a:rPr>
                        <a:t>2.33</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s-ES" sz="1000" b="1" kern="1200">
                          <a:solidFill>
                            <a:srgbClr val="000000"/>
                          </a:solidFill>
                          <a:effectLst/>
                          <a:latin typeface="+mn-lt"/>
                          <a:ea typeface="Calibri"/>
                          <a:cs typeface="Times New Roman"/>
                        </a:rPr>
                        <a:t>2.36</a:t>
                      </a:r>
                      <a:endParaRPr lang="en-US" sz="1000" b="1">
                        <a:effectLst/>
                        <a:latin typeface="+mn-lt"/>
                        <a:ea typeface="Calibri"/>
                        <a:cs typeface="Times New Roman"/>
                      </a:endParaRPr>
                    </a:p>
                  </a:txBody>
                  <a:tcPr marL="0" marR="0" marT="0" marB="0" anchor="ctr">
                    <a:lnL>
                      <a:noFill/>
                    </a:lnL>
                    <a:lnR>
                      <a:noFill/>
                    </a:lnR>
                    <a:lnT>
                      <a:noFill/>
                    </a:lnT>
                    <a:lnB>
                      <a:noFill/>
                    </a:lnB>
                    <a:solidFill>
                      <a:srgbClr val="DBE5F1"/>
                    </a:solidFill>
                  </a:tcPr>
                </a:tc>
                <a:tc>
                  <a:txBody>
                    <a:bodyPr/>
                    <a:lstStyle/>
                    <a:p>
                      <a:pPr algn="ctr">
                        <a:lnSpc>
                          <a:spcPts val="1650"/>
                        </a:lnSpc>
                        <a:spcAft>
                          <a:spcPts val="0"/>
                        </a:spcAft>
                      </a:pPr>
                      <a:r>
                        <a:rPr lang="en-US" sz="1000" b="1" kern="1200" dirty="0">
                          <a:solidFill>
                            <a:srgbClr val="000000"/>
                          </a:solidFill>
                          <a:effectLst/>
                          <a:latin typeface="+mn-lt"/>
                          <a:ea typeface="Calibri"/>
                          <a:cs typeface="Times New Roman"/>
                        </a:rPr>
                        <a:t>2.39</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2.47</a:t>
                      </a:r>
                      <a:endParaRPr lang="en-US" sz="1000" b="1">
                        <a:effectLst/>
                        <a:latin typeface="+mn-lt"/>
                        <a:ea typeface="Calibri"/>
                        <a:cs typeface="Times New Roman"/>
                      </a:endParaRPr>
                    </a:p>
                  </a:txBody>
                  <a:tcPr marL="0" marR="0" marT="0" marB="0" anchor="ctr">
                    <a:lnL>
                      <a:noFill/>
                    </a:lnL>
                    <a:lnR>
                      <a:noFill/>
                    </a:lnR>
                    <a:lnT>
                      <a:noFill/>
                    </a:lnT>
                    <a:lnB>
                      <a:noFill/>
                    </a:lnB>
                    <a:solidFill>
                      <a:srgbClr val="DBE5F1"/>
                    </a:solidFill>
                  </a:tcPr>
                </a:tc>
              </a:tr>
              <a:tr h="216000">
                <a:tc>
                  <a:txBody>
                    <a:bodyPr/>
                    <a:lstStyle/>
                    <a:p>
                      <a:pPr>
                        <a:lnSpc>
                          <a:spcPts val="1650"/>
                        </a:lnSpc>
                        <a:spcAft>
                          <a:spcPts val="0"/>
                        </a:spcAft>
                      </a:pPr>
                      <a:r>
                        <a:rPr lang="en-US" sz="1000" b="1" kern="1200">
                          <a:solidFill>
                            <a:srgbClr val="000000"/>
                          </a:solidFill>
                          <a:effectLst/>
                          <a:latin typeface="+mn-lt"/>
                          <a:ea typeface="Calibri"/>
                          <a:cs typeface="Times New Roman"/>
                        </a:rPr>
                        <a:t>Superconductor</a:t>
                      </a:r>
                      <a:endParaRPr lang="en-US" sz="1000" b="1">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a:t>
                      </a:r>
                      <a:endParaRPr lang="en-US" sz="1000" b="1">
                        <a:effectLst/>
                        <a:latin typeface="+mn-lt"/>
                        <a:ea typeface="Calibri"/>
                        <a:cs typeface="Times New Roman"/>
                      </a:endParaRPr>
                    </a:p>
                  </a:txBody>
                  <a:tcPr marL="68580" marR="68580" marT="9525" marB="0">
                    <a:lnL>
                      <a:noFill/>
                    </a:lnL>
                    <a:lnR>
                      <a:noFill/>
                    </a:lnR>
                    <a:lnT>
                      <a:noFill/>
                    </a:lnT>
                    <a:lnB>
                      <a:noFill/>
                    </a:lnB>
                    <a:solidFill>
                      <a:srgbClr val="B8CCE4"/>
                    </a:solidFill>
                  </a:tcPr>
                </a:tc>
                <a:tc gridSpan="2">
                  <a:txBody>
                    <a:bodyPr/>
                    <a:lstStyle/>
                    <a:p>
                      <a:pPr algn="ctr">
                        <a:lnSpc>
                          <a:spcPts val="1650"/>
                        </a:lnSpc>
                        <a:spcAft>
                          <a:spcPts val="0"/>
                        </a:spcAft>
                      </a:pPr>
                      <a:r>
                        <a:rPr lang="es-ES" sz="1000" b="1" kern="1200" dirty="0">
                          <a:solidFill>
                            <a:srgbClr val="000000"/>
                          </a:solidFill>
                          <a:effectLst/>
                          <a:latin typeface="+mn-lt"/>
                          <a:ea typeface="Calibri"/>
                          <a:cs typeface="Times New Roman"/>
                        </a:rPr>
                        <a:t>Nb-Ti</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hMerge="1">
                  <a:txBody>
                    <a:bodyPr/>
                    <a:lstStyle/>
                    <a:p>
                      <a:endParaRPr lang="en-US"/>
                    </a:p>
                  </a:txBody>
                  <a:tcPr/>
                </a:tc>
                <a:tc gridSpan="2">
                  <a:txBody>
                    <a:bodyPr/>
                    <a:lstStyle/>
                    <a:p>
                      <a:pPr algn="ctr">
                        <a:lnSpc>
                          <a:spcPts val="1650"/>
                        </a:lnSpc>
                        <a:spcAft>
                          <a:spcPts val="0"/>
                        </a:spcAft>
                      </a:pPr>
                      <a:r>
                        <a:rPr lang="en-US" sz="1000" b="1" kern="1200" dirty="0" err="1">
                          <a:solidFill>
                            <a:srgbClr val="000000"/>
                          </a:solidFill>
                          <a:effectLst/>
                          <a:latin typeface="+mn-lt"/>
                          <a:ea typeface="Calibri"/>
                          <a:cs typeface="Times New Roman"/>
                        </a:rPr>
                        <a:t>Nb</a:t>
                      </a:r>
                      <a:r>
                        <a:rPr lang="en-US" sz="1000" b="1" kern="1200" dirty="0">
                          <a:solidFill>
                            <a:srgbClr val="000000"/>
                          </a:solidFill>
                          <a:effectLst/>
                          <a:latin typeface="+mn-lt"/>
                          <a:ea typeface="Calibri"/>
                          <a:cs typeface="Times New Roman"/>
                        </a:rPr>
                        <a:t>-Ti</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hMerge="1">
                  <a:txBody>
                    <a:bodyPr/>
                    <a:lstStyle/>
                    <a:p>
                      <a:endParaRPr lang="en-US"/>
                    </a:p>
                  </a:txBody>
                  <a:tcPr/>
                </a:tc>
              </a:tr>
              <a:tr h="216000">
                <a:tc>
                  <a:txBody>
                    <a:bodyPr/>
                    <a:lstStyle/>
                    <a:p>
                      <a:pPr>
                        <a:lnSpc>
                          <a:spcPts val="1650"/>
                        </a:lnSpc>
                        <a:spcAft>
                          <a:spcPts val="0"/>
                        </a:spcAft>
                      </a:pPr>
                      <a:r>
                        <a:rPr lang="en-US" sz="1000" b="1" kern="1200">
                          <a:solidFill>
                            <a:srgbClr val="000000"/>
                          </a:solidFill>
                          <a:effectLst/>
                          <a:latin typeface="+mn-lt"/>
                          <a:ea typeface="Calibri"/>
                          <a:cs typeface="Times New Roman"/>
                        </a:rPr>
                        <a:t>Operating temperature</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K</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gridSpan="2">
                  <a:txBody>
                    <a:bodyPr/>
                    <a:lstStyle/>
                    <a:p>
                      <a:pPr algn="ctr">
                        <a:lnSpc>
                          <a:spcPts val="1650"/>
                        </a:lnSpc>
                        <a:spcAft>
                          <a:spcPts val="0"/>
                        </a:spcAft>
                      </a:pPr>
                      <a:r>
                        <a:rPr lang="es-ES" sz="1000" b="1" kern="1200">
                          <a:solidFill>
                            <a:srgbClr val="000000"/>
                          </a:solidFill>
                          <a:effectLst/>
                          <a:latin typeface="+mn-lt"/>
                          <a:ea typeface="Calibri"/>
                          <a:cs typeface="Times New Roman"/>
                        </a:rPr>
                        <a:t>1.9</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hMerge="1">
                  <a:txBody>
                    <a:bodyPr/>
                    <a:lstStyle/>
                    <a:p>
                      <a:endParaRPr lang="en-US"/>
                    </a:p>
                  </a:txBody>
                  <a:tcPr/>
                </a:tc>
                <a:tc gridSpan="2">
                  <a:txBody>
                    <a:bodyPr/>
                    <a:lstStyle/>
                    <a:p>
                      <a:pPr algn="ctr">
                        <a:lnSpc>
                          <a:spcPts val="1650"/>
                        </a:lnSpc>
                        <a:spcAft>
                          <a:spcPts val="0"/>
                        </a:spcAft>
                      </a:pPr>
                      <a:r>
                        <a:rPr lang="en-US" sz="1000" b="1" kern="1200" dirty="0">
                          <a:solidFill>
                            <a:srgbClr val="000000"/>
                          </a:solidFill>
                          <a:effectLst/>
                          <a:latin typeface="+mn-lt"/>
                          <a:ea typeface="Calibri"/>
                          <a:cs typeface="Times New Roman"/>
                        </a:rPr>
                        <a:t>1.9</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hMerge="1">
                  <a:txBody>
                    <a:bodyPr/>
                    <a:lstStyle/>
                    <a:p>
                      <a:endParaRPr lang="en-US"/>
                    </a:p>
                  </a:txBody>
                  <a:tcPr/>
                </a:tc>
              </a:tr>
              <a:tr h="216000">
                <a:tc>
                  <a:txBody>
                    <a:bodyPr/>
                    <a:lstStyle/>
                    <a:p>
                      <a:pPr>
                        <a:lnSpc>
                          <a:spcPts val="1650"/>
                        </a:lnSpc>
                        <a:spcAft>
                          <a:spcPts val="0"/>
                        </a:spcAft>
                      </a:pPr>
                      <a:r>
                        <a:rPr lang="en-US" sz="1000" b="1" kern="1200">
                          <a:solidFill>
                            <a:srgbClr val="000000"/>
                          </a:solidFill>
                          <a:effectLst/>
                          <a:latin typeface="+mn-lt"/>
                          <a:ea typeface="Calibri"/>
                          <a:cs typeface="Times New Roman"/>
                        </a:rPr>
                        <a:t>Aperture</a:t>
                      </a:r>
                      <a:endParaRPr lang="en-US" sz="1000" b="1">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mm</a:t>
                      </a:r>
                      <a:endParaRPr lang="en-US" sz="1000" b="1">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156</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230</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156</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n-US" sz="1000" b="1" kern="1200" dirty="0">
                          <a:solidFill>
                            <a:srgbClr val="000000"/>
                          </a:solidFill>
                          <a:effectLst/>
                          <a:latin typeface="+mn-lt"/>
                          <a:ea typeface="Calibri"/>
                          <a:cs typeface="Times New Roman"/>
                        </a:rPr>
                        <a:t>230</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r>
              <a:tr h="216000">
                <a:tc>
                  <a:txBody>
                    <a:bodyPr/>
                    <a:lstStyle/>
                    <a:p>
                      <a:pPr>
                        <a:lnSpc>
                          <a:spcPts val="1650"/>
                        </a:lnSpc>
                        <a:spcAft>
                          <a:spcPts val="0"/>
                        </a:spcAft>
                      </a:pPr>
                      <a:r>
                        <a:rPr lang="en-US" sz="1000" b="1" kern="1200" dirty="0">
                          <a:solidFill>
                            <a:srgbClr val="000000"/>
                          </a:solidFill>
                          <a:effectLst/>
                          <a:latin typeface="+mn-lt"/>
                          <a:ea typeface="Calibri"/>
                          <a:cs typeface="Times New Roman"/>
                        </a:rPr>
                        <a:t>Magnetic length</a:t>
                      </a:r>
                      <a:endParaRPr lang="en-US" sz="1000" b="1" dirty="0">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m</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gridSpan="2">
                  <a:txBody>
                    <a:bodyPr/>
                    <a:lstStyle/>
                    <a:p>
                      <a:pPr algn="ctr">
                        <a:lnSpc>
                          <a:spcPts val="1650"/>
                        </a:lnSpc>
                        <a:spcAft>
                          <a:spcPts val="0"/>
                        </a:spcAft>
                      </a:pPr>
                      <a:r>
                        <a:rPr lang="es-ES" sz="1000" b="1" kern="1200" dirty="0">
                          <a:solidFill>
                            <a:srgbClr val="000000"/>
                          </a:solidFill>
                          <a:effectLst/>
                          <a:latin typeface="+mn-lt"/>
                          <a:ea typeface="Calibri"/>
                          <a:cs typeface="Times New Roman"/>
                        </a:rPr>
                        <a:t>2.2</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hMerge="1">
                  <a:txBody>
                    <a:bodyPr/>
                    <a:lstStyle/>
                    <a:p>
                      <a:endParaRPr lang="en-US"/>
                    </a:p>
                  </a:txBody>
                  <a:tcPr/>
                </a:tc>
                <a:tc gridSpan="2">
                  <a:txBody>
                    <a:bodyPr/>
                    <a:lstStyle/>
                    <a:p>
                      <a:pPr algn="ctr">
                        <a:lnSpc>
                          <a:spcPts val="1650"/>
                        </a:lnSpc>
                        <a:spcAft>
                          <a:spcPts val="0"/>
                        </a:spcAft>
                      </a:pPr>
                      <a:r>
                        <a:rPr lang="en-US" sz="1000" b="1" kern="1200" dirty="0">
                          <a:solidFill>
                            <a:srgbClr val="000000"/>
                          </a:solidFill>
                          <a:effectLst/>
                          <a:latin typeface="+mn-lt"/>
                          <a:ea typeface="Calibri"/>
                          <a:cs typeface="Times New Roman"/>
                        </a:rPr>
                        <a:t>1.2</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hMerge="1">
                  <a:txBody>
                    <a:bodyPr/>
                    <a:lstStyle/>
                    <a:p>
                      <a:endParaRPr lang="en-US"/>
                    </a:p>
                  </a:txBody>
                  <a:tcPr/>
                </a:tc>
              </a:tr>
              <a:tr h="216000">
                <a:tc>
                  <a:txBody>
                    <a:bodyPr/>
                    <a:lstStyle/>
                    <a:p>
                      <a:pPr>
                        <a:lnSpc>
                          <a:spcPts val="1650"/>
                        </a:lnSpc>
                        <a:spcAft>
                          <a:spcPts val="0"/>
                        </a:spcAft>
                      </a:pPr>
                      <a:r>
                        <a:rPr lang="en-US" sz="1000" b="1" kern="1200">
                          <a:solidFill>
                            <a:srgbClr val="000000"/>
                          </a:solidFill>
                          <a:effectLst/>
                          <a:latin typeface="+mn-lt"/>
                          <a:ea typeface="Calibri"/>
                          <a:cs typeface="Times New Roman"/>
                        </a:rPr>
                        <a:t>Differential inductance at nominal current</a:t>
                      </a:r>
                      <a:endParaRPr lang="en-US" sz="1000" b="1">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mH</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s-ES" sz="1000" b="1" kern="1200">
                          <a:solidFill>
                            <a:srgbClr val="000000"/>
                          </a:solidFill>
                          <a:effectLst/>
                          <a:latin typeface="+mn-lt"/>
                          <a:ea typeface="Calibri"/>
                          <a:cs typeface="Times New Roman"/>
                        </a:rPr>
                        <a:t>107.1</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232.3</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s-ES" sz="1000" b="1" kern="1200">
                          <a:solidFill>
                            <a:srgbClr val="000000"/>
                          </a:solidFill>
                          <a:effectLst/>
                          <a:latin typeface="+mn-lt"/>
                          <a:ea typeface="Calibri"/>
                          <a:cs typeface="Times New Roman"/>
                        </a:rPr>
                        <a:t>58.4</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124.8</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r>
              <a:tr h="216000">
                <a:tc>
                  <a:txBody>
                    <a:bodyPr/>
                    <a:lstStyle/>
                    <a:p>
                      <a:pPr>
                        <a:lnSpc>
                          <a:spcPts val="1650"/>
                        </a:lnSpc>
                        <a:spcAft>
                          <a:spcPts val="0"/>
                        </a:spcAft>
                      </a:pPr>
                      <a:r>
                        <a:rPr lang="en-US" sz="1000" b="1" kern="1200">
                          <a:solidFill>
                            <a:srgbClr val="000000"/>
                          </a:solidFill>
                          <a:effectLst/>
                          <a:latin typeface="+mn-lt"/>
                          <a:ea typeface="Calibri"/>
                          <a:cs typeface="Times New Roman"/>
                        </a:rPr>
                        <a:t>Stored energy at nominal current</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kJ</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s-ES" sz="1000" b="1" kern="1200">
                          <a:solidFill>
                            <a:srgbClr val="000000"/>
                          </a:solidFill>
                          <a:effectLst/>
                          <a:latin typeface="+mn-lt"/>
                          <a:ea typeface="Calibri"/>
                          <a:cs typeface="Times New Roman"/>
                        </a:rPr>
                        <a:t>133.8</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s-ES" sz="1000" b="1" kern="1200">
                          <a:solidFill>
                            <a:srgbClr val="000000"/>
                          </a:solidFill>
                          <a:effectLst/>
                          <a:latin typeface="+mn-lt"/>
                          <a:ea typeface="Calibri"/>
                          <a:cs typeface="Times New Roman"/>
                        </a:rPr>
                        <a:t>239.4</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76.8</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n-US" sz="1000" b="1" kern="1200" dirty="0">
                          <a:solidFill>
                            <a:srgbClr val="000000"/>
                          </a:solidFill>
                          <a:effectLst/>
                          <a:latin typeface="+mn-lt"/>
                          <a:ea typeface="Calibri"/>
                          <a:cs typeface="Times New Roman"/>
                        </a:rPr>
                        <a:t>143.2</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r>
              <a:tr h="216000">
                <a:tc>
                  <a:txBody>
                    <a:bodyPr/>
                    <a:lstStyle/>
                    <a:p>
                      <a:pPr>
                        <a:lnSpc>
                          <a:spcPts val="1650"/>
                        </a:lnSpc>
                        <a:spcAft>
                          <a:spcPts val="0"/>
                        </a:spcAft>
                      </a:pPr>
                      <a:r>
                        <a:rPr lang="en-US" sz="1000" b="1" kern="1200" dirty="0">
                          <a:solidFill>
                            <a:srgbClr val="000000"/>
                          </a:solidFill>
                          <a:effectLst/>
                          <a:latin typeface="+mn-lt"/>
                          <a:ea typeface="Calibri"/>
                          <a:cs typeface="Times New Roman"/>
                        </a:rPr>
                        <a:t>Number of layers per coil</a:t>
                      </a:r>
                      <a:endParaRPr lang="en-US" sz="1000" b="1" dirty="0">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a:t>
                      </a:r>
                      <a:endParaRPr lang="en-US" sz="1000" b="1">
                        <a:effectLst/>
                        <a:latin typeface="+mn-lt"/>
                        <a:ea typeface="Calibri"/>
                        <a:cs typeface="Times New Roman"/>
                      </a:endParaRPr>
                    </a:p>
                  </a:txBody>
                  <a:tcPr marL="68580" marR="68580" marT="9525" marB="0">
                    <a:lnL>
                      <a:noFill/>
                    </a:lnL>
                    <a:lnR>
                      <a:noFill/>
                    </a:lnR>
                    <a:lnT>
                      <a:noFill/>
                    </a:lnT>
                    <a:lnB>
                      <a:noFill/>
                    </a:lnB>
                    <a:solidFill>
                      <a:srgbClr val="B8CCE4"/>
                    </a:solidFill>
                  </a:tcPr>
                </a:tc>
                <a:tc>
                  <a:txBody>
                    <a:bodyPr/>
                    <a:lstStyle/>
                    <a:p>
                      <a:pPr algn="ctr">
                        <a:lnSpc>
                          <a:spcPts val="1650"/>
                        </a:lnSpc>
                        <a:spcAft>
                          <a:spcPts val="0"/>
                        </a:spcAft>
                      </a:pPr>
                      <a:r>
                        <a:rPr lang="es-ES" sz="1000" b="1" kern="1200">
                          <a:solidFill>
                            <a:srgbClr val="000000"/>
                          </a:solidFill>
                          <a:effectLst/>
                          <a:latin typeface="+mn-lt"/>
                          <a:ea typeface="Calibri"/>
                          <a:cs typeface="Times New Roman"/>
                        </a:rPr>
                        <a:t>2</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s-ES" sz="1000" b="1" kern="1200">
                          <a:solidFill>
                            <a:srgbClr val="000000"/>
                          </a:solidFill>
                          <a:effectLst/>
                          <a:latin typeface="+mn-lt"/>
                          <a:ea typeface="Calibri"/>
                          <a:cs typeface="Times New Roman"/>
                        </a:rPr>
                        <a:t>2</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2</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B8CCE4"/>
                    </a:solidFill>
                  </a:tcPr>
                </a:tc>
                <a:tc>
                  <a:txBody>
                    <a:bodyPr/>
                    <a:lstStyle/>
                    <a:p>
                      <a:pPr algn="ctr">
                        <a:lnSpc>
                          <a:spcPts val="1650"/>
                        </a:lnSpc>
                        <a:spcAft>
                          <a:spcPts val="0"/>
                        </a:spcAft>
                      </a:pPr>
                      <a:r>
                        <a:rPr lang="en-US" sz="1000" b="1" kern="1200" dirty="0">
                          <a:solidFill>
                            <a:srgbClr val="000000"/>
                          </a:solidFill>
                          <a:effectLst/>
                          <a:latin typeface="+mn-lt"/>
                          <a:ea typeface="Calibri"/>
                          <a:cs typeface="Times New Roman"/>
                        </a:rPr>
                        <a:t>2</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B8CCE4"/>
                    </a:solidFill>
                  </a:tcPr>
                </a:tc>
              </a:tr>
              <a:tr h="216000">
                <a:tc>
                  <a:txBody>
                    <a:bodyPr/>
                    <a:lstStyle/>
                    <a:p>
                      <a:pPr>
                        <a:lnSpc>
                          <a:spcPts val="1650"/>
                        </a:lnSpc>
                        <a:spcAft>
                          <a:spcPts val="0"/>
                        </a:spcAft>
                      </a:pPr>
                      <a:r>
                        <a:rPr lang="en-US" sz="1000" b="1" kern="1200">
                          <a:solidFill>
                            <a:srgbClr val="000000"/>
                          </a:solidFill>
                          <a:effectLst/>
                          <a:latin typeface="+mn-lt"/>
                          <a:ea typeface="Calibri"/>
                          <a:cs typeface="Times New Roman"/>
                        </a:rPr>
                        <a:t>Number of turns per coil</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a:t>
                      </a:r>
                      <a:endParaRPr lang="en-US" sz="1000" b="1">
                        <a:effectLst/>
                        <a:latin typeface="+mn-lt"/>
                        <a:ea typeface="Calibri"/>
                        <a:cs typeface="Times New Roman"/>
                      </a:endParaRPr>
                    </a:p>
                  </a:txBody>
                  <a:tcPr marL="68580" marR="68580" marT="9525" marB="0">
                    <a:lnL>
                      <a:noFill/>
                    </a:lnL>
                    <a:lnR>
                      <a:noFill/>
                    </a:lnR>
                    <a:lnT>
                      <a:noFill/>
                    </a:lnT>
                    <a:lnB>
                      <a:noFill/>
                    </a:lnB>
                    <a:solidFill>
                      <a:srgbClr val="DBE5F1"/>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140</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s-ES" sz="1000" b="1" kern="1200" dirty="0">
                          <a:solidFill>
                            <a:srgbClr val="000000"/>
                          </a:solidFill>
                          <a:effectLst/>
                          <a:latin typeface="+mn-lt"/>
                          <a:ea typeface="Calibri"/>
                          <a:cs typeface="Times New Roman"/>
                        </a:rPr>
                        <a:t>191</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n-US" sz="1000" b="1" kern="1200">
                          <a:solidFill>
                            <a:srgbClr val="000000"/>
                          </a:solidFill>
                          <a:effectLst/>
                          <a:latin typeface="+mn-lt"/>
                          <a:ea typeface="Calibri"/>
                          <a:cs typeface="Times New Roman"/>
                        </a:rPr>
                        <a:t>140</a:t>
                      </a:r>
                      <a:endParaRPr lang="en-US" sz="1000" b="1">
                        <a:effectLst/>
                        <a:latin typeface="+mn-lt"/>
                        <a:ea typeface="Calibri"/>
                        <a:cs typeface="Times New Roman"/>
                      </a:endParaRPr>
                    </a:p>
                  </a:txBody>
                  <a:tcPr marL="68580" marR="68580" marT="9525" marB="0" anchor="ctr">
                    <a:lnL>
                      <a:noFill/>
                    </a:lnL>
                    <a:lnR>
                      <a:noFill/>
                    </a:lnR>
                    <a:lnT>
                      <a:noFill/>
                    </a:lnT>
                    <a:lnB>
                      <a:noFill/>
                    </a:lnB>
                    <a:solidFill>
                      <a:srgbClr val="DBE5F1"/>
                    </a:solidFill>
                  </a:tcPr>
                </a:tc>
                <a:tc>
                  <a:txBody>
                    <a:bodyPr/>
                    <a:lstStyle/>
                    <a:p>
                      <a:pPr algn="ctr">
                        <a:lnSpc>
                          <a:spcPts val="1650"/>
                        </a:lnSpc>
                        <a:spcAft>
                          <a:spcPts val="0"/>
                        </a:spcAft>
                      </a:pPr>
                      <a:r>
                        <a:rPr lang="en-US" sz="1000" b="1" kern="1200" dirty="0">
                          <a:solidFill>
                            <a:srgbClr val="000000"/>
                          </a:solidFill>
                          <a:effectLst/>
                          <a:latin typeface="+mn-lt"/>
                          <a:ea typeface="Calibri"/>
                          <a:cs typeface="Times New Roman"/>
                        </a:rPr>
                        <a:t>191</a:t>
                      </a:r>
                      <a:endParaRPr lang="en-US" sz="1000" b="1" dirty="0">
                        <a:effectLst/>
                        <a:latin typeface="+mn-lt"/>
                        <a:ea typeface="Calibri"/>
                        <a:cs typeface="Times New Roman"/>
                      </a:endParaRPr>
                    </a:p>
                  </a:txBody>
                  <a:tcPr marL="68580" marR="68580" marT="9525" marB="0" anchor="ctr">
                    <a:lnL>
                      <a:noFill/>
                    </a:lnL>
                    <a:lnR>
                      <a:noFill/>
                    </a:lnR>
                    <a:lnT>
                      <a:noFill/>
                    </a:lnT>
                    <a:lnB>
                      <a:noFill/>
                    </a:lnB>
                    <a:solidFill>
                      <a:srgbClr val="DBE5F1"/>
                    </a:solidFill>
                  </a:tcPr>
                </a:tc>
              </a:tr>
            </a:tbl>
          </a:graphicData>
        </a:graphic>
      </p:graphicFrame>
    </p:spTree>
    <p:extLst>
      <p:ext uri="{BB962C8B-B14F-4D97-AF65-F5344CB8AC3E}">
        <p14:creationId xmlns:p14="http://schemas.microsoft.com/office/powerpoint/2010/main" val="1171533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32656"/>
            <a:ext cx="7920000" cy="720000"/>
          </a:xfrm>
        </p:spPr>
        <p:txBody>
          <a:bodyPr/>
          <a:lstStyle/>
          <a:p>
            <a:r>
              <a:rPr lang="en-US" dirty="0" smtClean="0"/>
              <a:t>Electro-thermal models for quench simulation</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4</a:t>
            </a:fld>
            <a:endParaRPr lang="fr-FR"/>
          </a:p>
        </p:txBody>
      </p:sp>
      <p:sp>
        <p:nvSpPr>
          <p:cNvPr id="4" name="Espace réservé du contenu 2"/>
          <p:cNvSpPr>
            <a:spLocks noGrp="1"/>
          </p:cNvSpPr>
          <p:nvPr>
            <p:ph idx="1"/>
          </p:nvPr>
        </p:nvSpPr>
        <p:spPr>
          <a:xfrm>
            <a:off x="1429866" y="4946638"/>
            <a:ext cx="2087792" cy="400719"/>
          </a:xfrm>
        </p:spPr>
        <p:txBody>
          <a:bodyPr>
            <a:normAutofit/>
          </a:bodyPr>
          <a:lstStyle/>
          <a:p>
            <a:pPr marL="0" indent="0">
              <a:buNone/>
            </a:pPr>
            <a:r>
              <a:rPr lang="en-GB" sz="2400" b="1" u="sng" dirty="0" smtClean="0">
                <a:solidFill>
                  <a:schemeClr val="tx1"/>
                </a:solidFill>
              </a:rPr>
              <a:t>SQUID</a:t>
            </a:r>
            <a:endParaRPr lang="en-GB" sz="2400" b="1" u="sng" dirty="0">
              <a:solidFill>
                <a:schemeClr val="tx1"/>
              </a:solidFill>
            </a:endParaRPr>
          </a:p>
        </p:txBody>
      </p:sp>
      <p:sp>
        <p:nvSpPr>
          <p:cNvPr id="6" name="Espace réservé du contenu 2"/>
          <p:cNvSpPr txBox="1">
            <a:spLocks/>
          </p:cNvSpPr>
          <p:nvPr/>
        </p:nvSpPr>
        <p:spPr>
          <a:xfrm>
            <a:off x="5685799" y="4946638"/>
            <a:ext cx="2087792" cy="40071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400" b="1" u="sng" dirty="0" smtClean="0">
                <a:solidFill>
                  <a:schemeClr val="tx1"/>
                </a:solidFill>
              </a:rPr>
              <a:t>ROXIE</a:t>
            </a:r>
            <a:endParaRPr lang="en-GB" sz="2400" b="1" u="sng" dirty="0">
              <a:solidFill>
                <a:schemeClr val="tx1"/>
              </a:solidFill>
            </a:endParaRPr>
          </a:p>
        </p:txBody>
      </p:sp>
      <p:sp>
        <p:nvSpPr>
          <p:cNvPr id="7" name="5 Marcador de contenido"/>
          <p:cNvSpPr txBox="1">
            <a:spLocks/>
          </p:cNvSpPr>
          <p:nvPr/>
        </p:nvSpPr>
        <p:spPr>
          <a:xfrm>
            <a:off x="510657" y="5445224"/>
            <a:ext cx="4152152" cy="98989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ES" sz="1800" dirty="0" smtClean="0"/>
              <a:t>CIEMAT in-</a:t>
            </a:r>
            <a:r>
              <a:rPr lang="es-ES" sz="1800" dirty="0" err="1" smtClean="0"/>
              <a:t>house</a:t>
            </a:r>
            <a:r>
              <a:rPr lang="es-ES" sz="1800" dirty="0" smtClean="0"/>
              <a:t> </a:t>
            </a:r>
            <a:r>
              <a:rPr lang="es-ES" sz="1800" dirty="0" err="1" smtClean="0"/>
              <a:t>code</a:t>
            </a:r>
            <a:r>
              <a:rPr lang="es-ES" sz="1800" dirty="0" smtClean="0"/>
              <a:t> in </a:t>
            </a:r>
            <a:r>
              <a:rPr lang="es-ES" sz="1800" dirty="0" err="1" smtClean="0"/>
              <a:t>Matlab</a:t>
            </a:r>
            <a:r>
              <a:rPr lang="es-ES" sz="1800" dirty="0" smtClean="0"/>
              <a:t> </a:t>
            </a:r>
            <a:r>
              <a:rPr lang="es-ES" sz="1800" dirty="0" err="1" smtClean="0"/>
              <a:t>language</a:t>
            </a:r>
            <a:r>
              <a:rPr lang="es-ES" sz="1800" dirty="0" smtClean="0"/>
              <a:t>. </a:t>
            </a:r>
            <a:r>
              <a:rPr lang="es-ES" sz="1800" dirty="0" err="1" smtClean="0"/>
              <a:t>Finite</a:t>
            </a:r>
            <a:r>
              <a:rPr lang="es-ES" sz="1800" dirty="0" smtClean="0"/>
              <a:t> </a:t>
            </a:r>
            <a:r>
              <a:rPr lang="es-ES" sz="1800" dirty="0" err="1" smtClean="0"/>
              <a:t>differences</a:t>
            </a:r>
            <a:r>
              <a:rPr lang="es-ES" sz="1800" dirty="0" smtClean="0"/>
              <a:t> </a:t>
            </a:r>
            <a:r>
              <a:rPr lang="es-ES" sz="1800" dirty="0" err="1" smtClean="0"/>
              <a:t>method</a:t>
            </a:r>
            <a:r>
              <a:rPr lang="es-ES" sz="1800" dirty="0" smtClean="0"/>
              <a:t>.</a:t>
            </a:r>
          </a:p>
          <a:p>
            <a:pPr marL="0" indent="0">
              <a:buNone/>
            </a:pPr>
            <a:endParaRPr lang="es-ES" sz="800" dirty="0" smtClean="0"/>
          </a:p>
        </p:txBody>
      </p:sp>
      <p:sp>
        <p:nvSpPr>
          <p:cNvPr id="9" name="5 Marcador de contenido"/>
          <p:cNvSpPr txBox="1">
            <a:spLocks/>
          </p:cNvSpPr>
          <p:nvPr/>
        </p:nvSpPr>
        <p:spPr>
          <a:xfrm>
            <a:off x="5000700" y="5434656"/>
            <a:ext cx="3816424" cy="75961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ES" sz="1800" dirty="0" smtClean="0"/>
              <a:t>CERN in-</a:t>
            </a:r>
            <a:r>
              <a:rPr lang="es-ES" sz="1800" dirty="0" err="1" smtClean="0"/>
              <a:t>house</a:t>
            </a:r>
            <a:r>
              <a:rPr lang="es-ES" sz="1800" dirty="0" smtClean="0"/>
              <a:t> </a:t>
            </a:r>
            <a:r>
              <a:rPr lang="es-ES" sz="1800" dirty="0" err="1" smtClean="0"/>
              <a:t>code</a:t>
            </a:r>
            <a:r>
              <a:rPr lang="es-ES" sz="1800" dirty="0" smtClean="0"/>
              <a:t>. BEM-FEM.</a:t>
            </a:r>
          </a:p>
          <a:p>
            <a:pPr marL="0" indent="0">
              <a:buNone/>
            </a:pPr>
            <a:endParaRPr lang="es-ES" sz="800" dirty="0" smtClean="0"/>
          </a:p>
        </p:txBody>
      </p:sp>
      <p:sp>
        <p:nvSpPr>
          <p:cNvPr id="10" name="5 Marcador de contenido"/>
          <p:cNvSpPr txBox="1">
            <a:spLocks/>
          </p:cNvSpPr>
          <p:nvPr/>
        </p:nvSpPr>
        <p:spPr>
          <a:xfrm>
            <a:off x="542077" y="999327"/>
            <a:ext cx="8422409" cy="3930008"/>
          </a:xfrm>
          <a:prstGeom prst="rect">
            <a:avLst/>
          </a:prstGeom>
        </p:spPr>
        <p:txBody>
          <a:bodyPr vert="horz" lIns="0" tIns="0" rIns="0" bIns="0" rtlCol="0">
            <a:normAutofit fontScale="6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000" dirty="0" smtClean="0"/>
              <a:t>Modeled and simulated each dipole magnet independently (inners/Outers). Conservative assumption.</a:t>
            </a:r>
          </a:p>
          <a:p>
            <a:endParaRPr lang="en-US" sz="900" dirty="0" smtClean="0"/>
          </a:p>
          <a:p>
            <a:r>
              <a:rPr lang="en-US" sz="3000" dirty="0" smtClean="0"/>
              <a:t>Induced currents (quench back) not modeled. Conservative assumption.</a:t>
            </a:r>
          </a:p>
          <a:p>
            <a:pPr marL="0" indent="0">
              <a:buNone/>
            </a:pPr>
            <a:endParaRPr lang="en-US" sz="900" dirty="0" smtClean="0"/>
          </a:p>
          <a:p>
            <a:r>
              <a:rPr lang="en-US" sz="3000" dirty="0" smtClean="0"/>
              <a:t>Modeled both transversal and longitudinal quench propagation.</a:t>
            </a:r>
          </a:p>
          <a:p>
            <a:pPr marL="0" indent="0">
              <a:buNone/>
            </a:pPr>
            <a:endParaRPr lang="en-US" sz="900" dirty="0" smtClean="0"/>
          </a:p>
          <a:p>
            <a:r>
              <a:rPr lang="en-US" sz="3000" dirty="0" smtClean="0"/>
              <a:t>Cables adiabatic to the He bath (fiber glass impregnated cables).</a:t>
            </a:r>
          </a:p>
          <a:p>
            <a:endParaRPr lang="en-US" sz="1100" dirty="0" smtClean="0"/>
          </a:p>
          <a:p>
            <a:r>
              <a:rPr lang="es-ES" sz="3000" dirty="0" err="1" smtClean="0"/>
              <a:t>Quench</a:t>
            </a:r>
            <a:r>
              <a:rPr lang="es-ES" sz="3000" dirty="0" smtClean="0"/>
              <a:t> integral </a:t>
            </a:r>
            <a:r>
              <a:rPr lang="es-ES" sz="3000" dirty="0" err="1" smtClean="0"/>
              <a:t>calculated</a:t>
            </a:r>
            <a:r>
              <a:rPr lang="es-ES" sz="3000" dirty="0" smtClean="0"/>
              <a:t> </a:t>
            </a:r>
            <a:r>
              <a:rPr lang="es-ES" sz="3000" dirty="0" err="1" smtClean="0"/>
              <a:t>from</a:t>
            </a:r>
            <a:r>
              <a:rPr lang="es-ES" sz="3000" dirty="0" smtClean="0"/>
              <a:t> </a:t>
            </a:r>
            <a:r>
              <a:rPr lang="es-ES" sz="3000" dirty="0" err="1" smtClean="0"/>
              <a:t>the</a:t>
            </a:r>
            <a:r>
              <a:rPr lang="es-ES" sz="3000" dirty="0" smtClean="0"/>
              <a:t> </a:t>
            </a:r>
            <a:r>
              <a:rPr lang="es-ES" sz="3000" dirty="0" err="1" smtClean="0"/>
              <a:t>moment</a:t>
            </a:r>
            <a:r>
              <a:rPr lang="es-ES" sz="3000" dirty="0" smtClean="0"/>
              <a:t> of </a:t>
            </a:r>
            <a:r>
              <a:rPr lang="es-ES" sz="3000" dirty="0" err="1" smtClean="0"/>
              <a:t>the</a:t>
            </a:r>
            <a:r>
              <a:rPr lang="es-ES" sz="3000" dirty="0" smtClean="0"/>
              <a:t> </a:t>
            </a:r>
            <a:r>
              <a:rPr lang="es-ES" sz="3000" dirty="0" err="1" smtClean="0"/>
              <a:t>initial</a:t>
            </a:r>
            <a:r>
              <a:rPr lang="es-ES" sz="3000" dirty="0" smtClean="0"/>
              <a:t> </a:t>
            </a:r>
            <a:r>
              <a:rPr lang="es-ES" sz="3000" dirty="0" err="1" smtClean="0"/>
              <a:t>quench</a:t>
            </a:r>
            <a:r>
              <a:rPr lang="es-ES" sz="3000" dirty="0" smtClean="0"/>
              <a:t>.</a:t>
            </a:r>
            <a:endParaRPr lang="en-US" sz="3000" dirty="0" smtClean="0"/>
          </a:p>
          <a:p>
            <a:pPr marL="0" indent="0">
              <a:buNone/>
            </a:pPr>
            <a:endParaRPr lang="en-US" sz="900" dirty="0" smtClean="0"/>
          </a:p>
          <a:p>
            <a:r>
              <a:rPr lang="en-US" sz="3000" dirty="0" smtClean="0"/>
              <a:t>Quench detection parameters: for model validation, quench detection time from measurements. For test predictions, detection voltage 100 mV and minimum detection time 20 </a:t>
            </a:r>
            <a:r>
              <a:rPr lang="en-US" sz="3000" dirty="0" err="1" smtClean="0"/>
              <a:t>ms.</a:t>
            </a:r>
            <a:r>
              <a:rPr lang="en-US" sz="3000" dirty="0" smtClean="0"/>
              <a:t> Quench validation time: 10 </a:t>
            </a:r>
            <a:r>
              <a:rPr lang="en-US" sz="3000" dirty="0" err="1" smtClean="0"/>
              <a:t>ms.</a:t>
            </a:r>
            <a:endParaRPr lang="en-US" sz="3000" dirty="0" smtClean="0"/>
          </a:p>
          <a:p>
            <a:endParaRPr lang="en-US" sz="1000" dirty="0" smtClean="0"/>
          </a:p>
          <a:p>
            <a:r>
              <a:rPr lang="es-ES" sz="3000" dirty="0" err="1" smtClean="0"/>
              <a:t>For</a:t>
            </a:r>
            <a:r>
              <a:rPr lang="es-ES" sz="3000" dirty="0" smtClean="0"/>
              <a:t> test </a:t>
            </a:r>
            <a:r>
              <a:rPr lang="es-ES" sz="3000" dirty="0" err="1" smtClean="0"/>
              <a:t>predictions</a:t>
            </a:r>
            <a:r>
              <a:rPr lang="es-ES" sz="3000" dirty="0" smtClean="0"/>
              <a:t> </a:t>
            </a:r>
            <a:r>
              <a:rPr lang="es-ES" sz="3000" dirty="0" err="1" smtClean="0"/>
              <a:t>initial</a:t>
            </a:r>
            <a:r>
              <a:rPr lang="es-ES" sz="3000" dirty="0" smtClean="0"/>
              <a:t> </a:t>
            </a:r>
            <a:r>
              <a:rPr lang="es-ES" sz="3000" dirty="0" err="1"/>
              <a:t>quench</a:t>
            </a:r>
            <a:r>
              <a:rPr lang="es-ES" sz="3000" dirty="0"/>
              <a:t> in </a:t>
            </a:r>
            <a:r>
              <a:rPr lang="es-ES" sz="3000" dirty="0" err="1"/>
              <a:t>the</a:t>
            </a:r>
            <a:r>
              <a:rPr lang="es-ES" sz="3000" dirty="0"/>
              <a:t> pole </a:t>
            </a:r>
            <a:r>
              <a:rPr lang="es-ES" sz="3000" dirty="0" err="1"/>
              <a:t>turn</a:t>
            </a:r>
            <a:r>
              <a:rPr lang="es-ES" sz="3000" dirty="0"/>
              <a:t> conductor (</a:t>
            </a:r>
            <a:r>
              <a:rPr lang="es-ES" sz="3000" dirty="0" err="1"/>
              <a:t>highest</a:t>
            </a:r>
            <a:r>
              <a:rPr lang="es-ES" sz="3000" dirty="0"/>
              <a:t> </a:t>
            </a:r>
            <a:r>
              <a:rPr lang="es-ES" sz="3000" dirty="0" err="1"/>
              <a:t>field</a:t>
            </a:r>
            <a:r>
              <a:rPr lang="es-ES" sz="3000" dirty="0" smtClean="0"/>
              <a:t>).</a:t>
            </a:r>
            <a:endParaRPr lang="en-US" sz="3000" dirty="0" smtClean="0"/>
          </a:p>
          <a:p>
            <a:endParaRPr lang="en-US" sz="900" dirty="0" smtClean="0"/>
          </a:p>
          <a:p>
            <a:r>
              <a:rPr lang="en-US" sz="3000" b="1" dirty="0" smtClean="0"/>
              <a:t>Initially assumed RRR=120. Measured RRR≈140 for both ID and OD.</a:t>
            </a:r>
          </a:p>
          <a:p>
            <a:pPr marL="0" indent="0">
              <a:buNone/>
            </a:pPr>
            <a:endParaRPr lang="es-ES" sz="900" dirty="0" smtClean="0"/>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253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0877" y="943609"/>
            <a:ext cx="5847302" cy="4383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20263" y="332656"/>
            <a:ext cx="7920000" cy="720000"/>
          </a:xfrm>
        </p:spPr>
        <p:txBody>
          <a:bodyPr/>
          <a:lstStyle/>
          <a:p>
            <a:r>
              <a:rPr lang="en-US" dirty="0" smtClean="0"/>
              <a:t>Quench with dump resistor with 900 </a:t>
            </a:r>
            <a:r>
              <a:rPr lang="en-US" dirty="0" err="1" smtClean="0"/>
              <a:t>ms</a:t>
            </a:r>
            <a:r>
              <a:rPr lang="en-US" dirty="0" smtClean="0"/>
              <a:t> delay</a:t>
            </a:r>
            <a:br>
              <a:rPr lang="en-US" dirty="0" smtClean="0"/>
            </a:br>
            <a:r>
              <a:rPr lang="en-US" dirty="0" smtClean="0"/>
              <a:t>(April 2019)</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5</a:t>
            </a:fld>
            <a:endParaRPr lang="fr-F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5 Marcador de contenido"/>
          <p:cNvSpPr txBox="1">
            <a:spLocks/>
          </p:cNvSpPr>
          <p:nvPr/>
        </p:nvSpPr>
        <p:spPr>
          <a:xfrm>
            <a:off x="178509" y="1151197"/>
            <a:ext cx="3312368" cy="5071379"/>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smtClean="0">
                <a:solidFill>
                  <a:schemeClr val="tx1"/>
                </a:solidFill>
              </a:rPr>
              <a:t>Quench in the end coil </a:t>
            </a:r>
            <a:r>
              <a:rPr lang="en-US" sz="1600" dirty="0" err="1" smtClean="0">
                <a:solidFill>
                  <a:schemeClr val="tx1"/>
                </a:solidFill>
              </a:rPr>
              <a:t>midplane</a:t>
            </a:r>
            <a:r>
              <a:rPr lang="en-US" sz="1600" dirty="0" smtClean="0">
                <a:solidFill>
                  <a:schemeClr val="tx1"/>
                </a:solidFill>
              </a:rPr>
              <a:t> of the Inner Dipole with both dipoles powered at 870 A.</a:t>
            </a:r>
          </a:p>
          <a:p>
            <a:pPr marL="0" indent="0" algn="just">
              <a:buFont typeface="Wingdings" charset="2"/>
              <a:buNone/>
            </a:pPr>
            <a:endParaRPr lang="en-US" sz="800" dirty="0" smtClean="0">
              <a:solidFill>
                <a:schemeClr val="tx1"/>
              </a:solidFill>
            </a:endParaRPr>
          </a:p>
          <a:p>
            <a:pPr algn="just"/>
            <a:r>
              <a:rPr lang="en-GB" sz="1600" dirty="0" smtClean="0">
                <a:solidFill>
                  <a:schemeClr val="tx1"/>
                </a:solidFill>
              </a:rPr>
              <a:t>t=0 at the initial quench. 60 </a:t>
            </a:r>
            <a:r>
              <a:rPr lang="en-GB" sz="1600" dirty="0" err="1" smtClean="0">
                <a:solidFill>
                  <a:schemeClr val="tx1"/>
                </a:solidFill>
              </a:rPr>
              <a:t>ms</a:t>
            </a:r>
            <a:r>
              <a:rPr lang="en-GB" sz="1600" dirty="0" smtClean="0">
                <a:solidFill>
                  <a:schemeClr val="tx1"/>
                </a:solidFill>
              </a:rPr>
              <a:t> for quench detection plus 10 </a:t>
            </a:r>
            <a:r>
              <a:rPr lang="en-GB" sz="1600" dirty="0" err="1" smtClean="0">
                <a:solidFill>
                  <a:schemeClr val="tx1"/>
                </a:solidFill>
              </a:rPr>
              <a:t>ms</a:t>
            </a:r>
            <a:r>
              <a:rPr lang="en-GB" sz="1600" dirty="0" smtClean="0">
                <a:solidFill>
                  <a:schemeClr val="tx1"/>
                </a:solidFill>
              </a:rPr>
              <a:t> for quench validation.</a:t>
            </a:r>
          </a:p>
          <a:p>
            <a:pPr marL="0" indent="0" algn="just">
              <a:buNone/>
            </a:pPr>
            <a:endParaRPr lang="en-GB" sz="800" dirty="0" smtClean="0">
              <a:solidFill>
                <a:schemeClr val="tx1"/>
              </a:solidFill>
            </a:endParaRPr>
          </a:p>
          <a:p>
            <a:pPr algn="just"/>
            <a:r>
              <a:rPr lang="en-GB" sz="1600" dirty="0" smtClean="0">
                <a:solidFill>
                  <a:schemeClr val="tx1"/>
                </a:solidFill>
              </a:rPr>
              <a:t>0.3 Ohm dump resistor with 900 </a:t>
            </a:r>
            <a:r>
              <a:rPr lang="en-GB" sz="1600" dirty="0" err="1" smtClean="0">
                <a:solidFill>
                  <a:schemeClr val="tx1"/>
                </a:solidFill>
              </a:rPr>
              <a:t>ms</a:t>
            </a:r>
            <a:r>
              <a:rPr lang="en-GB" sz="1600" dirty="0" smtClean="0">
                <a:solidFill>
                  <a:schemeClr val="tx1"/>
                </a:solidFill>
              </a:rPr>
              <a:t> delay from validated quench.</a:t>
            </a:r>
          </a:p>
          <a:p>
            <a:pPr algn="just"/>
            <a:endParaRPr lang="en-GB" sz="800" dirty="0" smtClean="0">
              <a:solidFill>
                <a:schemeClr val="tx1"/>
              </a:solidFill>
            </a:endParaRPr>
          </a:p>
          <a:p>
            <a:pPr algn="just"/>
            <a:r>
              <a:rPr lang="en-GB" sz="1600" dirty="0" smtClean="0">
                <a:solidFill>
                  <a:schemeClr val="tx1"/>
                </a:solidFill>
              </a:rPr>
              <a:t>Assumed RRR=120.</a:t>
            </a:r>
          </a:p>
          <a:p>
            <a:pPr algn="just"/>
            <a:endParaRPr lang="en-GB" sz="800" dirty="0" smtClean="0">
              <a:solidFill>
                <a:schemeClr val="tx1"/>
              </a:solidFill>
            </a:endParaRPr>
          </a:p>
          <a:p>
            <a:pPr algn="just"/>
            <a:r>
              <a:rPr lang="en-GB" sz="1600" b="1" dirty="0" smtClean="0">
                <a:solidFill>
                  <a:schemeClr val="tx1"/>
                </a:solidFill>
              </a:rPr>
              <a:t>SQUID model corrected by increasing the resin thickness between cables from 0.002 mm to 0.08 mm (separation in cables with higher resin amount have been observed in the pole region of the actual manufactured coils, where the quench starts). Magnetic field from both dipoles taken into account.</a:t>
            </a:r>
          </a:p>
          <a:p>
            <a:pPr marL="0" indent="0" algn="just">
              <a:buNone/>
            </a:pPr>
            <a:endParaRPr lang="en-GB" sz="800" dirty="0" smtClean="0">
              <a:solidFill>
                <a:schemeClr val="tx1"/>
              </a:solidFill>
            </a:endParaRPr>
          </a:p>
          <a:p>
            <a:pPr algn="just"/>
            <a:r>
              <a:rPr lang="en-GB" sz="1600" b="1" dirty="0" smtClean="0">
                <a:solidFill>
                  <a:schemeClr val="tx1"/>
                </a:solidFill>
              </a:rPr>
              <a:t>ROXIE </a:t>
            </a:r>
            <a:r>
              <a:rPr lang="en-GB" sz="1600" b="1" dirty="0">
                <a:solidFill>
                  <a:schemeClr val="tx1"/>
                </a:solidFill>
              </a:rPr>
              <a:t>matches the test measurements the first 600 </a:t>
            </a:r>
            <a:r>
              <a:rPr lang="en-GB" sz="1600" b="1" dirty="0" err="1">
                <a:solidFill>
                  <a:schemeClr val="tx1"/>
                </a:solidFill>
              </a:rPr>
              <a:t>ms</a:t>
            </a:r>
            <a:r>
              <a:rPr lang="en-GB" sz="1600" b="1" dirty="0" err="1" smtClean="0">
                <a:solidFill>
                  <a:schemeClr val="tx1"/>
                </a:solidFill>
              </a:rPr>
              <a:t>.</a:t>
            </a:r>
            <a:r>
              <a:rPr lang="en-GB" sz="1600" b="1" dirty="0" smtClean="0">
                <a:solidFill>
                  <a:schemeClr val="tx1"/>
                </a:solidFill>
              </a:rPr>
              <a:t> Good prediction without correction factors for low current and quench in the </a:t>
            </a:r>
            <a:r>
              <a:rPr lang="en-GB" sz="1600" b="1" dirty="0" err="1" smtClean="0">
                <a:solidFill>
                  <a:schemeClr val="tx1"/>
                </a:solidFill>
              </a:rPr>
              <a:t>midplane</a:t>
            </a:r>
            <a:r>
              <a:rPr lang="en-GB" sz="1600" b="1" dirty="0" smtClean="0">
                <a:solidFill>
                  <a:schemeClr val="tx1"/>
                </a:solidFill>
              </a:rPr>
              <a:t>.</a:t>
            </a:r>
            <a:endParaRPr lang="en-GB" sz="2000" dirty="0" smtClean="0">
              <a:solidFill>
                <a:schemeClr val="tx1"/>
              </a:solidFill>
            </a:endParaRPr>
          </a:p>
          <a:p>
            <a:endParaRPr lang="en-GB" sz="2000" dirty="0"/>
          </a:p>
        </p:txBody>
      </p:sp>
      <p:sp>
        <p:nvSpPr>
          <p:cNvPr id="8" name="5 Marcador de contenido"/>
          <p:cNvSpPr txBox="1">
            <a:spLocks/>
          </p:cNvSpPr>
          <p:nvPr/>
        </p:nvSpPr>
        <p:spPr>
          <a:xfrm>
            <a:off x="3921470" y="5359150"/>
            <a:ext cx="4752528" cy="835125"/>
          </a:xfrm>
          <a:prstGeom prst="rect">
            <a:avLst/>
          </a:prstGeom>
        </p:spPr>
        <p:txBody>
          <a:bodyPr vert="horz" lIns="0" tIns="0" rIns="0" bIns="0" rtlCol="0">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endParaRPr lang="es-ES" sz="600" dirty="0" smtClean="0">
              <a:solidFill>
                <a:schemeClr val="tx1"/>
              </a:solidFill>
            </a:endParaRPr>
          </a:p>
          <a:p>
            <a:pPr algn="just"/>
            <a:r>
              <a:rPr lang="es-ES" sz="1800" b="1" dirty="0" err="1" smtClean="0">
                <a:solidFill>
                  <a:schemeClr val="tx1">
                    <a:lumMod val="65000"/>
                    <a:lumOff val="35000"/>
                  </a:schemeClr>
                </a:solidFill>
              </a:rPr>
              <a:t>The</a:t>
            </a:r>
            <a:r>
              <a:rPr lang="es-ES" sz="1800" b="1" dirty="0" smtClean="0">
                <a:solidFill>
                  <a:schemeClr val="tx1">
                    <a:lumMod val="65000"/>
                    <a:lumOff val="35000"/>
                  </a:schemeClr>
                </a:solidFill>
              </a:rPr>
              <a:t> ROXIE </a:t>
            </a:r>
            <a:r>
              <a:rPr lang="es-ES" sz="1800" b="1" dirty="0" err="1" smtClean="0">
                <a:solidFill>
                  <a:schemeClr val="tx1">
                    <a:lumMod val="65000"/>
                    <a:lumOff val="35000"/>
                  </a:schemeClr>
                </a:solidFill>
              </a:rPr>
              <a:t>model</a:t>
            </a:r>
            <a:r>
              <a:rPr lang="es-ES" sz="1800" b="1" dirty="0" smtClean="0">
                <a:solidFill>
                  <a:schemeClr val="tx1">
                    <a:lumMod val="65000"/>
                    <a:lumOff val="35000"/>
                  </a:schemeClr>
                </a:solidFill>
              </a:rPr>
              <a:t> and </a:t>
            </a:r>
            <a:r>
              <a:rPr lang="es-ES" sz="1800" b="1" dirty="0" err="1" smtClean="0">
                <a:solidFill>
                  <a:schemeClr val="tx1">
                    <a:lumMod val="65000"/>
                    <a:lumOff val="35000"/>
                  </a:schemeClr>
                </a:solidFill>
              </a:rPr>
              <a:t>the</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corrected</a:t>
            </a:r>
            <a:r>
              <a:rPr lang="es-ES" sz="1800" b="1" dirty="0" smtClean="0">
                <a:solidFill>
                  <a:schemeClr val="tx1">
                    <a:lumMod val="65000"/>
                    <a:lumOff val="35000"/>
                  </a:schemeClr>
                </a:solidFill>
              </a:rPr>
              <a:t> SQUID </a:t>
            </a:r>
            <a:r>
              <a:rPr lang="es-ES" sz="1800" b="1" dirty="0" err="1" smtClean="0">
                <a:solidFill>
                  <a:schemeClr val="tx1">
                    <a:lumMod val="65000"/>
                    <a:lumOff val="35000"/>
                  </a:schemeClr>
                </a:solidFill>
              </a:rPr>
              <a:t>model</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still</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should</a:t>
            </a:r>
            <a:r>
              <a:rPr lang="es-ES" sz="1800" b="1" dirty="0" smtClean="0">
                <a:solidFill>
                  <a:schemeClr val="tx1">
                    <a:lumMod val="65000"/>
                    <a:lumOff val="35000"/>
                  </a:schemeClr>
                </a:solidFill>
              </a:rPr>
              <a:t> be </a:t>
            </a:r>
            <a:r>
              <a:rPr lang="es-ES" sz="1800" b="1" dirty="0" err="1" smtClean="0">
                <a:solidFill>
                  <a:schemeClr val="tx1">
                    <a:lumMod val="65000"/>
                    <a:lumOff val="35000"/>
                  </a:schemeClr>
                </a:solidFill>
              </a:rPr>
              <a:t>considered</a:t>
            </a:r>
            <a:r>
              <a:rPr lang="es-ES" sz="1800" b="1" dirty="0" smtClean="0">
                <a:solidFill>
                  <a:schemeClr val="tx1">
                    <a:lumMod val="65000"/>
                    <a:lumOff val="35000"/>
                  </a:schemeClr>
                </a:solidFill>
              </a:rPr>
              <a:t> as </a:t>
            </a:r>
            <a:r>
              <a:rPr lang="es-ES" sz="1800" b="1" dirty="0" err="1" smtClean="0">
                <a:solidFill>
                  <a:schemeClr val="tx1">
                    <a:lumMod val="65000"/>
                    <a:lumOff val="35000"/>
                  </a:schemeClr>
                </a:solidFill>
              </a:rPr>
              <a:t>conservative</a:t>
            </a:r>
            <a:r>
              <a:rPr lang="es-ES" sz="1800" b="1" dirty="0" smtClean="0">
                <a:solidFill>
                  <a:schemeClr val="tx1">
                    <a:lumMod val="65000"/>
                    <a:lumOff val="35000"/>
                  </a:schemeClr>
                </a:solidFill>
              </a:rPr>
              <a:t>. </a:t>
            </a:r>
            <a:endParaRPr lang="en-US" sz="800" b="1" dirty="0" smtClean="0">
              <a:solidFill>
                <a:schemeClr val="tx1">
                  <a:lumMod val="65000"/>
                  <a:lumOff val="35000"/>
                </a:schemeClr>
              </a:solidFill>
            </a:endParaRPr>
          </a:p>
          <a:p>
            <a:pPr marL="0" indent="0" algn="just">
              <a:buFont typeface="Wingdings" charset="2"/>
              <a:buNone/>
            </a:pPr>
            <a:endParaRPr lang="en-GB" sz="800" dirty="0" smtClean="0">
              <a:solidFill>
                <a:schemeClr val="tx1"/>
              </a:solidFill>
            </a:endParaRPr>
          </a:p>
          <a:p>
            <a:pPr marL="0" indent="0">
              <a:buNone/>
            </a:pPr>
            <a:endParaRPr lang="en-GB" sz="2000" dirty="0" smtClean="0">
              <a:solidFill>
                <a:schemeClr val="tx1"/>
              </a:solidFill>
            </a:endParaRPr>
          </a:p>
        </p:txBody>
      </p:sp>
    </p:spTree>
    <p:extLst>
      <p:ext uri="{BB962C8B-B14F-4D97-AF65-F5344CB8AC3E}">
        <p14:creationId xmlns:p14="http://schemas.microsoft.com/office/powerpoint/2010/main" val="42168232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8878" y="1044846"/>
            <a:ext cx="5839806" cy="437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20263" y="332656"/>
            <a:ext cx="7920000" cy="720000"/>
          </a:xfrm>
        </p:spPr>
        <p:txBody>
          <a:bodyPr/>
          <a:lstStyle/>
          <a:p>
            <a:r>
              <a:rPr lang="en-US" dirty="0" smtClean="0"/>
              <a:t>Q21: Quench in ID at 1625 A with dump resistor with 300 </a:t>
            </a:r>
            <a:r>
              <a:rPr lang="en-US" dirty="0" err="1" smtClean="0"/>
              <a:t>ms</a:t>
            </a:r>
            <a:r>
              <a:rPr lang="en-US" dirty="0" smtClean="0"/>
              <a:t> delay (August 2019)</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6</a:t>
            </a:fld>
            <a:endParaRPr lang="fr-F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5 Marcador de contenido"/>
          <p:cNvSpPr txBox="1">
            <a:spLocks/>
          </p:cNvSpPr>
          <p:nvPr/>
        </p:nvSpPr>
        <p:spPr>
          <a:xfrm>
            <a:off x="185493" y="1075853"/>
            <a:ext cx="3383385" cy="5164444"/>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smtClean="0">
                <a:solidFill>
                  <a:schemeClr val="tx1"/>
                </a:solidFill>
              </a:rPr>
              <a:t>Quench in the pole turn of the Inner Dipole at nominal current with OD at 1376 A.</a:t>
            </a:r>
          </a:p>
          <a:p>
            <a:pPr marL="0" indent="0" algn="just">
              <a:buFont typeface="Wingdings" charset="2"/>
              <a:buNone/>
            </a:pPr>
            <a:endParaRPr lang="en-US" sz="800" dirty="0" smtClean="0">
              <a:solidFill>
                <a:schemeClr val="tx1"/>
              </a:solidFill>
            </a:endParaRPr>
          </a:p>
          <a:p>
            <a:pPr algn="just"/>
            <a:r>
              <a:rPr lang="en-GB" sz="1600" dirty="0" smtClean="0">
                <a:solidFill>
                  <a:schemeClr val="tx1"/>
                </a:solidFill>
              </a:rPr>
              <a:t>t=0 at the initial quench. 13 </a:t>
            </a:r>
            <a:r>
              <a:rPr lang="en-GB" sz="1600" dirty="0" err="1" smtClean="0">
                <a:solidFill>
                  <a:schemeClr val="tx1"/>
                </a:solidFill>
              </a:rPr>
              <a:t>ms</a:t>
            </a:r>
            <a:r>
              <a:rPr lang="en-GB" sz="1600" dirty="0" smtClean="0">
                <a:solidFill>
                  <a:schemeClr val="tx1"/>
                </a:solidFill>
              </a:rPr>
              <a:t> for quench detection plus 10 </a:t>
            </a:r>
            <a:r>
              <a:rPr lang="en-GB" sz="1600" dirty="0" err="1" smtClean="0">
                <a:solidFill>
                  <a:schemeClr val="tx1"/>
                </a:solidFill>
              </a:rPr>
              <a:t>ms</a:t>
            </a:r>
            <a:r>
              <a:rPr lang="en-GB" sz="1600" dirty="0" smtClean="0">
                <a:solidFill>
                  <a:schemeClr val="tx1"/>
                </a:solidFill>
              </a:rPr>
              <a:t> for quench validation.</a:t>
            </a:r>
          </a:p>
          <a:p>
            <a:pPr marL="0" indent="0" algn="just">
              <a:buNone/>
            </a:pPr>
            <a:endParaRPr lang="en-GB" sz="800" dirty="0" smtClean="0">
              <a:solidFill>
                <a:schemeClr val="tx1"/>
              </a:solidFill>
            </a:endParaRPr>
          </a:p>
          <a:p>
            <a:pPr algn="just"/>
            <a:r>
              <a:rPr lang="en-GB" sz="1600" dirty="0" smtClean="0">
                <a:solidFill>
                  <a:schemeClr val="tx1"/>
                </a:solidFill>
              </a:rPr>
              <a:t>0.3 Ohm dump resistor with 300 </a:t>
            </a:r>
            <a:r>
              <a:rPr lang="en-GB" sz="1600" dirty="0" err="1" smtClean="0">
                <a:solidFill>
                  <a:schemeClr val="tx1"/>
                </a:solidFill>
              </a:rPr>
              <a:t>ms</a:t>
            </a:r>
            <a:r>
              <a:rPr lang="en-GB" sz="1600" dirty="0" smtClean="0">
                <a:solidFill>
                  <a:schemeClr val="tx1"/>
                </a:solidFill>
              </a:rPr>
              <a:t> delay from validated quench.</a:t>
            </a:r>
          </a:p>
          <a:p>
            <a:pPr algn="just"/>
            <a:endParaRPr lang="en-GB" sz="800" dirty="0" smtClean="0">
              <a:solidFill>
                <a:schemeClr val="tx1"/>
              </a:solidFill>
            </a:endParaRPr>
          </a:p>
          <a:p>
            <a:pPr algn="just"/>
            <a:r>
              <a:rPr lang="en-GB" sz="1600" dirty="0" smtClean="0">
                <a:solidFill>
                  <a:schemeClr val="tx1"/>
                </a:solidFill>
              </a:rPr>
              <a:t>Measured RRR=140.</a:t>
            </a:r>
          </a:p>
          <a:p>
            <a:pPr algn="just"/>
            <a:endParaRPr lang="en-GB" sz="800" dirty="0" smtClean="0">
              <a:solidFill>
                <a:schemeClr val="tx1"/>
              </a:solidFill>
            </a:endParaRPr>
          </a:p>
          <a:p>
            <a:pPr algn="just"/>
            <a:r>
              <a:rPr lang="en-GB" sz="1600" b="1" dirty="0" smtClean="0">
                <a:solidFill>
                  <a:schemeClr val="tx1"/>
                </a:solidFill>
              </a:rPr>
              <a:t>Used SQUID and ROXIE models corrected with April data. SQUID with 0.08 mm resin </a:t>
            </a:r>
            <a:r>
              <a:rPr lang="en-GB" sz="1600" b="1" dirty="0" err="1" smtClean="0">
                <a:solidFill>
                  <a:schemeClr val="tx1"/>
                </a:solidFill>
              </a:rPr>
              <a:t>thicknes</a:t>
            </a:r>
            <a:r>
              <a:rPr lang="en-GB" sz="1600" b="1" dirty="0" smtClean="0">
                <a:solidFill>
                  <a:schemeClr val="tx1"/>
                </a:solidFill>
              </a:rPr>
              <a:t>, ROXIE without correction factors.</a:t>
            </a:r>
            <a:endParaRPr lang="en-GB" sz="1600" dirty="0" smtClean="0">
              <a:solidFill>
                <a:schemeClr val="tx1"/>
              </a:solidFill>
            </a:endParaRPr>
          </a:p>
          <a:p>
            <a:pPr algn="just"/>
            <a:endParaRPr lang="en-GB" sz="800" dirty="0" smtClean="0">
              <a:solidFill>
                <a:schemeClr val="tx1"/>
              </a:solidFill>
            </a:endParaRPr>
          </a:p>
          <a:p>
            <a:pPr algn="just"/>
            <a:r>
              <a:rPr lang="en-GB" sz="1600" b="1" dirty="0" smtClean="0">
                <a:solidFill>
                  <a:schemeClr val="tx1"/>
                </a:solidFill>
              </a:rPr>
              <a:t>SQUID predicts very good the discharge.</a:t>
            </a:r>
          </a:p>
          <a:p>
            <a:pPr marL="0" indent="0" algn="just">
              <a:buNone/>
            </a:pPr>
            <a:endParaRPr lang="en-GB" sz="800" dirty="0" smtClean="0">
              <a:solidFill>
                <a:schemeClr val="tx1"/>
              </a:solidFill>
            </a:endParaRPr>
          </a:p>
          <a:p>
            <a:pPr algn="just"/>
            <a:r>
              <a:rPr lang="en-GB" sz="1600" b="1" dirty="0">
                <a:solidFill>
                  <a:schemeClr val="tx1"/>
                </a:solidFill>
              </a:rPr>
              <a:t>ROXIE for higher currents and quench in the pole turn is much more conservative than in the previous case </a:t>
            </a:r>
            <a:r>
              <a:rPr lang="en-GB" sz="1600" b="1" dirty="0" smtClean="0">
                <a:solidFill>
                  <a:schemeClr val="tx1"/>
                </a:solidFill>
              </a:rPr>
              <a:t>studied. The impact of the combined field would accelerate the discharge, but still at least a correction factor of HETRTR=4 is needed (see impact of combined magnetic field in Annex).</a:t>
            </a:r>
            <a:endParaRPr lang="en-GB" sz="2000" dirty="0" smtClean="0">
              <a:solidFill>
                <a:schemeClr val="tx1"/>
              </a:solidFill>
            </a:endParaRPr>
          </a:p>
          <a:p>
            <a:endParaRPr lang="en-GB" sz="2000" dirty="0"/>
          </a:p>
        </p:txBody>
      </p:sp>
      <p:sp>
        <p:nvSpPr>
          <p:cNvPr id="8" name="5 Marcador de contenido"/>
          <p:cNvSpPr txBox="1">
            <a:spLocks/>
          </p:cNvSpPr>
          <p:nvPr/>
        </p:nvSpPr>
        <p:spPr>
          <a:xfrm>
            <a:off x="3921470" y="5359150"/>
            <a:ext cx="4752528" cy="835125"/>
          </a:xfrm>
          <a:prstGeom prst="rect">
            <a:avLst/>
          </a:prstGeom>
        </p:spPr>
        <p:txBody>
          <a:bodyPr vert="horz" lIns="0" tIns="0" rIns="0" bIns="0" rtlCol="0">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endParaRPr lang="es-ES" sz="600" dirty="0" smtClean="0">
              <a:solidFill>
                <a:schemeClr val="tx1"/>
              </a:solidFill>
            </a:endParaRPr>
          </a:p>
          <a:p>
            <a:pPr algn="just"/>
            <a:r>
              <a:rPr lang="es-ES" sz="1800" b="1" dirty="0" smtClean="0">
                <a:solidFill>
                  <a:schemeClr val="tx1">
                    <a:lumMod val="65000"/>
                    <a:lumOff val="35000"/>
                  </a:schemeClr>
                </a:solidFill>
              </a:rPr>
              <a:t>SQUID </a:t>
            </a:r>
            <a:r>
              <a:rPr lang="es-ES" sz="1800" b="1" dirty="0" err="1" smtClean="0">
                <a:solidFill>
                  <a:schemeClr val="tx1">
                    <a:lumMod val="65000"/>
                    <a:lumOff val="35000"/>
                  </a:schemeClr>
                </a:solidFill>
              </a:rPr>
              <a:t>corrected</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model</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is</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considered</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realistic</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while</a:t>
            </a:r>
            <a:r>
              <a:rPr lang="es-ES" sz="1800" b="1" dirty="0" smtClean="0">
                <a:solidFill>
                  <a:schemeClr val="tx1">
                    <a:lumMod val="65000"/>
                    <a:lumOff val="35000"/>
                  </a:schemeClr>
                </a:solidFill>
              </a:rPr>
              <a:t> ROXIE </a:t>
            </a:r>
            <a:r>
              <a:rPr lang="es-ES" sz="1800" b="1" dirty="0" err="1" smtClean="0">
                <a:solidFill>
                  <a:schemeClr val="tx1">
                    <a:lumMod val="65000"/>
                    <a:lumOff val="35000"/>
                  </a:schemeClr>
                </a:solidFill>
              </a:rPr>
              <a:t>model</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with</a:t>
            </a:r>
            <a:r>
              <a:rPr lang="es-ES" sz="1800" b="1" dirty="0" smtClean="0">
                <a:solidFill>
                  <a:schemeClr val="tx1">
                    <a:lumMod val="65000"/>
                    <a:lumOff val="35000"/>
                  </a:schemeClr>
                </a:solidFill>
              </a:rPr>
              <a:t> HETRTR=4 </a:t>
            </a:r>
            <a:r>
              <a:rPr lang="es-ES" sz="1800" b="1" dirty="0" err="1" smtClean="0">
                <a:solidFill>
                  <a:schemeClr val="tx1">
                    <a:lumMod val="65000"/>
                    <a:lumOff val="35000"/>
                  </a:schemeClr>
                </a:solidFill>
              </a:rPr>
              <a:t>still</a:t>
            </a:r>
            <a:r>
              <a:rPr lang="es-ES" sz="1800" b="1" dirty="0" smtClean="0">
                <a:solidFill>
                  <a:schemeClr val="tx1">
                    <a:lumMod val="65000"/>
                    <a:lumOff val="35000"/>
                  </a:schemeClr>
                </a:solidFill>
              </a:rPr>
              <a:t> </a:t>
            </a:r>
            <a:r>
              <a:rPr lang="es-ES" sz="1800" b="1" dirty="0" err="1" smtClean="0">
                <a:solidFill>
                  <a:schemeClr val="tx1">
                    <a:lumMod val="65000"/>
                    <a:lumOff val="35000"/>
                  </a:schemeClr>
                </a:solidFill>
              </a:rPr>
              <a:t>should</a:t>
            </a:r>
            <a:r>
              <a:rPr lang="es-ES" sz="1800" b="1" dirty="0" smtClean="0">
                <a:solidFill>
                  <a:schemeClr val="tx1">
                    <a:lumMod val="65000"/>
                    <a:lumOff val="35000"/>
                  </a:schemeClr>
                </a:solidFill>
              </a:rPr>
              <a:t> be </a:t>
            </a:r>
            <a:r>
              <a:rPr lang="es-ES" sz="1800" b="1" dirty="0" err="1" smtClean="0">
                <a:solidFill>
                  <a:schemeClr val="tx1">
                    <a:lumMod val="65000"/>
                    <a:lumOff val="35000"/>
                  </a:schemeClr>
                </a:solidFill>
              </a:rPr>
              <a:t>conservative</a:t>
            </a:r>
            <a:r>
              <a:rPr lang="es-ES" sz="1800" b="1" dirty="0" smtClean="0">
                <a:solidFill>
                  <a:schemeClr val="tx1">
                    <a:lumMod val="65000"/>
                    <a:lumOff val="35000"/>
                  </a:schemeClr>
                </a:solidFill>
              </a:rPr>
              <a:t>. </a:t>
            </a:r>
            <a:endParaRPr lang="en-US" sz="800" b="1" dirty="0" smtClean="0">
              <a:solidFill>
                <a:schemeClr val="tx1">
                  <a:lumMod val="65000"/>
                  <a:lumOff val="35000"/>
                </a:schemeClr>
              </a:solidFill>
            </a:endParaRPr>
          </a:p>
          <a:p>
            <a:pPr marL="0" indent="0" algn="just">
              <a:buFont typeface="Wingdings" charset="2"/>
              <a:buNone/>
            </a:pPr>
            <a:endParaRPr lang="en-GB" sz="800" dirty="0" smtClean="0">
              <a:solidFill>
                <a:schemeClr val="tx1"/>
              </a:solidFill>
            </a:endParaRPr>
          </a:p>
          <a:p>
            <a:pPr marL="0" indent="0">
              <a:buNone/>
            </a:pPr>
            <a:endParaRPr lang="en-GB" sz="2000" dirty="0" smtClean="0">
              <a:solidFill>
                <a:schemeClr val="tx1"/>
              </a:solidFill>
            </a:endParaRPr>
          </a:p>
        </p:txBody>
      </p:sp>
    </p:spTree>
    <p:extLst>
      <p:ext uri="{BB962C8B-B14F-4D97-AF65-F5344CB8AC3E}">
        <p14:creationId xmlns:p14="http://schemas.microsoft.com/office/powerpoint/2010/main" val="39575984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5003" y="4393098"/>
            <a:ext cx="3147738" cy="2359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837924" y="808869"/>
            <a:ext cx="4383212" cy="3286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4541" y="2680417"/>
            <a:ext cx="3234529" cy="2723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5 Marcador de contenido"/>
          <p:cNvSpPr txBox="1">
            <a:spLocks/>
          </p:cNvSpPr>
          <p:nvPr/>
        </p:nvSpPr>
        <p:spPr>
          <a:xfrm>
            <a:off x="3635896" y="4722511"/>
            <a:ext cx="1080852"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00B0F0"/>
                </a:solidFill>
              </a:rPr>
              <a:t>EEIC2.7</a:t>
            </a:r>
          </a:p>
          <a:p>
            <a:endParaRPr lang="en-GB" sz="2000"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7</a:t>
            </a:fld>
            <a:endParaRPr lang="fr-FR"/>
          </a:p>
        </p:txBody>
      </p:sp>
      <p:sp>
        <p:nvSpPr>
          <p:cNvPr id="9" name="5 Marcador de contenido"/>
          <p:cNvSpPr txBox="1">
            <a:spLocks/>
          </p:cNvSpPr>
          <p:nvPr/>
        </p:nvSpPr>
        <p:spPr>
          <a:xfrm>
            <a:off x="168289" y="1010071"/>
            <a:ext cx="4586404" cy="153840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1800" b="1" dirty="0" smtClean="0">
                <a:solidFill>
                  <a:schemeClr val="tx1"/>
                </a:solidFill>
              </a:rPr>
              <a:t>Longitudinal quench propagation velocity </a:t>
            </a:r>
            <a:r>
              <a:rPr lang="en-GB" sz="1800" dirty="0" smtClean="0"/>
              <a:t>calculated with the voltage taps information plus geometry </a:t>
            </a:r>
            <a:r>
              <a:rPr lang="en-GB" sz="1400" dirty="0" smtClean="0"/>
              <a:t>(assuming velocity from quench to EEIC2.6 equals velocity to EEIC2.7)</a:t>
            </a:r>
            <a:r>
              <a:rPr lang="en-GB" sz="1800" dirty="0" smtClean="0"/>
              <a:t>: </a:t>
            </a:r>
            <a:r>
              <a:rPr lang="en-GB" sz="1800" b="1" dirty="0" smtClean="0">
                <a:solidFill>
                  <a:schemeClr val="tx1"/>
                </a:solidFill>
              </a:rPr>
              <a:t> 12.6 m/s.          </a:t>
            </a:r>
            <a:r>
              <a:rPr lang="en-GB" sz="1800" b="1" dirty="0" smtClean="0">
                <a:solidFill>
                  <a:schemeClr val="tx2">
                    <a:lumMod val="60000"/>
                    <a:lumOff val="40000"/>
                  </a:schemeClr>
                </a:solidFill>
              </a:rPr>
              <a:t>SQUID: 7.4 m/s.</a:t>
            </a:r>
          </a:p>
          <a:p>
            <a:pPr marL="0" indent="0">
              <a:buNone/>
            </a:pPr>
            <a:endParaRPr lang="en-GB" sz="1800" b="1" dirty="0" smtClean="0">
              <a:solidFill>
                <a:schemeClr val="tx1"/>
              </a:solidFill>
            </a:endParaRPr>
          </a:p>
          <a:p>
            <a:pPr marL="0" indent="0">
              <a:buNone/>
            </a:pPr>
            <a:endParaRPr lang="en-GB" sz="2000" dirty="0"/>
          </a:p>
        </p:txBody>
      </p:sp>
      <p:pic>
        <p:nvPicPr>
          <p:cNvPr id="1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Estrella de 5 puntas"/>
          <p:cNvSpPr/>
          <p:nvPr/>
        </p:nvSpPr>
        <p:spPr>
          <a:xfrm>
            <a:off x="3387525" y="3537485"/>
            <a:ext cx="432048" cy="396044"/>
          </a:xfrm>
          <a:prstGeom prst="star5">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13 Elipse"/>
          <p:cNvSpPr/>
          <p:nvPr/>
        </p:nvSpPr>
        <p:spPr>
          <a:xfrm>
            <a:off x="3872383" y="3618029"/>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5 Marcador de contenido"/>
          <p:cNvSpPr txBox="1">
            <a:spLocks/>
          </p:cNvSpPr>
          <p:nvPr/>
        </p:nvSpPr>
        <p:spPr>
          <a:xfrm>
            <a:off x="3217254" y="3296686"/>
            <a:ext cx="900100" cy="259610"/>
          </a:xfrm>
          <a:prstGeom prst="rect">
            <a:avLst/>
          </a:prstGeom>
          <a:noFill/>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FF0000"/>
                </a:solidFill>
              </a:rPr>
              <a:t>Quench</a:t>
            </a:r>
          </a:p>
          <a:p>
            <a:endParaRPr lang="en-GB" sz="2000" dirty="0">
              <a:ln>
                <a:solidFill>
                  <a:schemeClr val="tx1"/>
                </a:solidFill>
              </a:ln>
            </a:endParaRPr>
          </a:p>
        </p:txBody>
      </p:sp>
      <p:sp>
        <p:nvSpPr>
          <p:cNvPr id="18" name="17 Elipse"/>
          <p:cNvSpPr/>
          <p:nvPr/>
        </p:nvSpPr>
        <p:spPr>
          <a:xfrm>
            <a:off x="3878392" y="4463254"/>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5 Marcador de contenido"/>
          <p:cNvSpPr txBox="1">
            <a:spLocks/>
          </p:cNvSpPr>
          <p:nvPr/>
        </p:nvSpPr>
        <p:spPr>
          <a:xfrm>
            <a:off x="3603549" y="3873257"/>
            <a:ext cx="1080852"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00B0F0"/>
                </a:solidFill>
              </a:rPr>
              <a:t>EEIC2.6</a:t>
            </a:r>
          </a:p>
          <a:p>
            <a:endParaRPr lang="en-GB" sz="2000" dirty="0"/>
          </a:p>
        </p:txBody>
      </p:sp>
      <p:sp>
        <p:nvSpPr>
          <p:cNvPr id="28" name="27 Estrella de 5 puntas"/>
          <p:cNvSpPr/>
          <p:nvPr/>
        </p:nvSpPr>
        <p:spPr>
          <a:xfrm>
            <a:off x="6064382" y="3365114"/>
            <a:ext cx="360040" cy="344742"/>
          </a:xfrm>
          <a:prstGeom prst="star5">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33 Conector recto"/>
          <p:cNvCxnSpPr/>
          <p:nvPr/>
        </p:nvCxnSpPr>
        <p:spPr>
          <a:xfrm>
            <a:off x="6243073" y="2704191"/>
            <a:ext cx="1329" cy="6553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35 Conector recto"/>
          <p:cNvCxnSpPr/>
          <p:nvPr/>
        </p:nvCxnSpPr>
        <p:spPr>
          <a:xfrm>
            <a:off x="6460238" y="2720109"/>
            <a:ext cx="0" cy="6235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0" name="5 Marcador de contenido"/>
          <p:cNvSpPr txBox="1">
            <a:spLocks/>
          </p:cNvSpPr>
          <p:nvPr/>
        </p:nvSpPr>
        <p:spPr>
          <a:xfrm>
            <a:off x="6116535" y="2420807"/>
            <a:ext cx="529251"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a:solidFill>
                  <a:schemeClr val="tx1"/>
                </a:solidFill>
              </a:rPr>
              <a:t>2</a:t>
            </a:r>
            <a:r>
              <a:rPr lang="en-GB" sz="1800" dirty="0" smtClean="0">
                <a:solidFill>
                  <a:schemeClr val="tx1"/>
                </a:solidFill>
              </a:rPr>
              <a:t> </a:t>
            </a:r>
            <a:r>
              <a:rPr lang="en-GB" sz="1800" dirty="0" err="1" smtClean="0">
                <a:solidFill>
                  <a:schemeClr val="tx1"/>
                </a:solidFill>
              </a:rPr>
              <a:t>ms</a:t>
            </a:r>
            <a:endParaRPr lang="en-GB" sz="1800" dirty="0" smtClean="0">
              <a:solidFill>
                <a:schemeClr val="tx1"/>
              </a:solidFill>
            </a:endParaRPr>
          </a:p>
          <a:p>
            <a:endParaRPr lang="en-GB" sz="2000" dirty="0">
              <a:solidFill>
                <a:schemeClr val="tx1"/>
              </a:solidFill>
            </a:endParaRPr>
          </a:p>
        </p:txBody>
      </p:sp>
      <p:cxnSp>
        <p:nvCxnSpPr>
          <p:cNvPr id="39" name="38 Conector recto de flecha"/>
          <p:cNvCxnSpPr/>
          <p:nvPr/>
        </p:nvCxnSpPr>
        <p:spPr>
          <a:xfrm>
            <a:off x="6243073" y="2774910"/>
            <a:ext cx="217165" cy="1426"/>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4" name="43 Conector recto"/>
          <p:cNvCxnSpPr/>
          <p:nvPr/>
        </p:nvCxnSpPr>
        <p:spPr>
          <a:xfrm>
            <a:off x="7024549" y="2170422"/>
            <a:ext cx="0" cy="11946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45 Conector recto de flecha"/>
          <p:cNvCxnSpPr/>
          <p:nvPr/>
        </p:nvCxnSpPr>
        <p:spPr>
          <a:xfrm>
            <a:off x="6244402" y="2277701"/>
            <a:ext cx="780147"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9" name="5 Marcador de contenido"/>
          <p:cNvSpPr txBox="1">
            <a:spLocks/>
          </p:cNvSpPr>
          <p:nvPr/>
        </p:nvSpPr>
        <p:spPr>
          <a:xfrm>
            <a:off x="6379823" y="1983551"/>
            <a:ext cx="632641"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solidFill>
                  <a:schemeClr val="tx1"/>
                </a:solidFill>
              </a:rPr>
              <a:t>9 </a:t>
            </a:r>
            <a:r>
              <a:rPr lang="en-GB" sz="1800" dirty="0" err="1" smtClean="0">
                <a:solidFill>
                  <a:schemeClr val="tx1"/>
                </a:solidFill>
              </a:rPr>
              <a:t>ms</a:t>
            </a:r>
            <a:endParaRPr lang="en-GB" sz="1800" dirty="0" smtClean="0">
              <a:solidFill>
                <a:schemeClr val="tx1"/>
              </a:solidFill>
            </a:endParaRPr>
          </a:p>
          <a:p>
            <a:endParaRPr lang="en-GB" sz="2000" dirty="0">
              <a:solidFill>
                <a:schemeClr val="tx1"/>
              </a:solidFill>
            </a:endParaRPr>
          </a:p>
        </p:txBody>
      </p:sp>
      <p:cxnSp>
        <p:nvCxnSpPr>
          <p:cNvPr id="31" name="30 Conector recto"/>
          <p:cNvCxnSpPr/>
          <p:nvPr/>
        </p:nvCxnSpPr>
        <p:spPr>
          <a:xfrm flipH="1">
            <a:off x="7169646" y="5887503"/>
            <a:ext cx="10103" cy="5854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2" name="5 Marcador de contenido"/>
          <p:cNvSpPr txBox="1">
            <a:spLocks/>
          </p:cNvSpPr>
          <p:nvPr/>
        </p:nvSpPr>
        <p:spPr>
          <a:xfrm>
            <a:off x="6518955" y="5640332"/>
            <a:ext cx="715058"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b="1" dirty="0" smtClean="0">
                <a:solidFill>
                  <a:schemeClr val="tx1"/>
                </a:solidFill>
              </a:rPr>
              <a:t> 10 </a:t>
            </a:r>
            <a:r>
              <a:rPr lang="en-GB" sz="1800" b="1" dirty="0" err="1" smtClean="0">
                <a:solidFill>
                  <a:schemeClr val="tx1"/>
                </a:solidFill>
              </a:rPr>
              <a:t>ms</a:t>
            </a:r>
            <a:endParaRPr lang="en-GB" sz="1800" b="1" dirty="0" smtClean="0">
              <a:solidFill>
                <a:schemeClr val="tx1"/>
              </a:solidFill>
            </a:endParaRPr>
          </a:p>
          <a:p>
            <a:endParaRPr lang="en-GB" sz="2000" dirty="0"/>
          </a:p>
        </p:txBody>
      </p:sp>
      <p:cxnSp>
        <p:nvCxnSpPr>
          <p:cNvPr id="38" name="37 Conector recto de flecha"/>
          <p:cNvCxnSpPr/>
          <p:nvPr/>
        </p:nvCxnSpPr>
        <p:spPr>
          <a:xfrm>
            <a:off x="6573219" y="5959511"/>
            <a:ext cx="606530"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3" name="5 Marcador de contenido"/>
          <p:cNvSpPr txBox="1">
            <a:spLocks/>
          </p:cNvSpPr>
          <p:nvPr/>
        </p:nvSpPr>
        <p:spPr>
          <a:xfrm>
            <a:off x="5342278" y="4122565"/>
            <a:ext cx="3622209" cy="33231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tx1"/>
                </a:solidFill>
              </a:rPr>
              <a:t>Turn-to-turn propagation time</a:t>
            </a:r>
          </a:p>
        </p:txBody>
      </p:sp>
      <p:sp>
        <p:nvSpPr>
          <p:cNvPr id="45" name="5 Marcador de contenido"/>
          <p:cNvSpPr txBox="1">
            <a:spLocks/>
          </p:cNvSpPr>
          <p:nvPr/>
        </p:nvSpPr>
        <p:spPr>
          <a:xfrm>
            <a:off x="468922" y="2414357"/>
            <a:ext cx="4285771" cy="1039494"/>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smtClean="0">
                <a:solidFill>
                  <a:schemeClr val="tx1"/>
                </a:solidFill>
              </a:rPr>
              <a:t>Quench in the coil end pole turn.</a:t>
            </a:r>
            <a:endParaRPr lang="en-GB" sz="2000" dirty="0" smtClean="0">
              <a:solidFill>
                <a:schemeClr val="tx1"/>
              </a:solidFill>
            </a:endParaRPr>
          </a:p>
          <a:p>
            <a:endParaRPr lang="en-GB" sz="2000" dirty="0"/>
          </a:p>
        </p:txBody>
      </p:sp>
      <p:sp>
        <p:nvSpPr>
          <p:cNvPr id="50" name="5 Marcador de contenido"/>
          <p:cNvSpPr txBox="1">
            <a:spLocks/>
          </p:cNvSpPr>
          <p:nvPr/>
        </p:nvSpPr>
        <p:spPr>
          <a:xfrm>
            <a:off x="6036691" y="4983184"/>
            <a:ext cx="3178696" cy="78695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b="1" dirty="0" smtClean="0">
                <a:solidFill>
                  <a:schemeClr val="tx2">
                    <a:lumMod val="60000"/>
                    <a:lumOff val="40000"/>
                  </a:schemeClr>
                </a:solidFill>
              </a:rPr>
              <a:t>SQUID:  1.5 </a:t>
            </a:r>
            <a:r>
              <a:rPr lang="en-GB" sz="1800" b="1" dirty="0" err="1" smtClean="0">
                <a:solidFill>
                  <a:schemeClr val="tx2">
                    <a:lumMod val="60000"/>
                    <a:lumOff val="40000"/>
                  </a:schemeClr>
                </a:solidFill>
              </a:rPr>
              <a:t>ms</a:t>
            </a:r>
            <a:endParaRPr lang="en-GB" sz="1800" b="1" dirty="0" smtClean="0">
              <a:solidFill>
                <a:schemeClr val="tx2">
                  <a:lumMod val="60000"/>
                  <a:lumOff val="40000"/>
                </a:schemeClr>
              </a:solidFill>
            </a:endParaRPr>
          </a:p>
        </p:txBody>
      </p:sp>
      <p:sp>
        <p:nvSpPr>
          <p:cNvPr id="33" name="Title 1"/>
          <p:cNvSpPr>
            <a:spLocks noGrp="1"/>
          </p:cNvSpPr>
          <p:nvPr>
            <p:ph type="title"/>
          </p:nvPr>
        </p:nvSpPr>
        <p:spPr>
          <a:xfrm>
            <a:off x="620263" y="332656"/>
            <a:ext cx="7920000" cy="720000"/>
          </a:xfrm>
        </p:spPr>
        <p:txBody>
          <a:bodyPr/>
          <a:lstStyle/>
          <a:p>
            <a:r>
              <a:rPr lang="en-US" dirty="0" smtClean="0"/>
              <a:t>Q21: Quench in ID at 1625 A. Quench propagation velocity</a:t>
            </a:r>
            <a:br>
              <a:rPr lang="en-US" dirty="0" smtClean="0"/>
            </a:br>
            <a:endParaRPr lang="en-US" dirty="0"/>
          </a:p>
        </p:txBody>
      </p:sp>
      <p:cxnSp>
        <p:nvCxnSpPr>
          <p:cNvPr id="47" name="46 Conector recto"/>
          <p:cNvCxnSpPr/>
          <p:nvPr/>
        </p:nvCxnSpPr>
        <p:spPr>
          <a:xfrm>
            <a:off x="6247145" y="2170422"/>
            <a:ext cx="0" cy="25038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5" name="54 Conector recto"/>
          <p:cNvCxnSpPr/>
          <p:nvPr/>
        </p:nvCxnSpPr>
        <p:spPr>
          <a:xfrm>
            <a:off x="6563116" y="5887503"/>
            <a:ext cx="1" cy="5854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1" name="5 Marcador de contenido"/>
          <p:cNvSpPr txBox="1">
            <a:spLocks/>
          </p:cNvSpPr>
          <p:nvPr/>
        </p:nvSpPr>
        <p:spPr>
          <a:xfrm>
            <a:off x="371707" y="5425812"/>
            <a:ext cx="4970571" cy="769200"/>
          </a:xfrm>
          <a:prstGeom prst="rect">
            <a:avLst/>
          </a:prstGeom>
        </p:spPr>
        <p:txBody>
          <a:bodyPr vert="horz" lIns="0" tIns="0" rIns="0" bIns="0" rtlCol="0">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1800" b="1" dirty="0" smtClean="0">
                <a:solidFill>
                  <a:schemeClr val="tx1"/>
                </a:solidFill>
              </a:rPr>
              <a:t>The SQUID underestimation of the initial longitudinal quench velocity compensates the overestimation of the transversal velocity. </a:t>
            </a:r>
          </a:p>
          <a:p>
            <a:pPr marL="0" indent="0">
              <a:buNone/>
            </a:pPr>
            <a:endParaRPr lang="en-GB" sz="2000" dirty="0"/>
          </a:p>
        </p:txBody>
      </p:sp>
    </p:spTree>
    <p:extLst>
      <p:ext uri="{BB962C8B-B14F-4D97-AF65-F5344CB8AC3E}">
        <p14:creationId xmlns:p14="http://schemas.microsoft.com/office/powerpoint/2010/main" val="659695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1073587"/>
            <a:ext cx="3234529" cy="2723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5 Marcador de contenido"/>
          <p:cNvSpPr txBox="1">
            <a:spLocks/>
          </p:cNvSpPr>
          <p:nvPr/>
        </p:nvSpPr>
        <p:spPr>
          <a:xfrm>
            <a:off x="8293475" y="3115681"/>
            <a:ext cx="1080852"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00B0F0"/>
                </a:solidFill>
              </a:rPr>
              <a:t>EEIC2.7</a:t>
            </a:r>
          </a:p>
          <a:p>
            <a:endParaRPr lang="en-GB" sz="2000"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8</a:t>
            </a:fld>
            <a:endParaRPr lang="fr-FR"/>
          </a:p>
        </p:txBody>
      </p:sp>
      <mc:AlternateContent xmlns:mc="http://schemas.openxmlformats.org/markup-compatibility/2006" xmlns:a14="http://schemas.microsoft.com/office/drawing/2010/main">
        <mc:Choice Requires="a14">
          <p:sp>
            <p:nvSpPr>
              <p:cNvPr id="9" name="5 Marcador de contenido"/>
              <p:cNvSpPr txBox="1">
                <a:spLocks/>
              </p:cNvSpPr>
              <p:nvPr/>
            </p:nvSpPr>
            <p:spPr>
              <a:xfrm>
                <a:off x="251519" y="1010069"/>
                <a:ext cx="5303483" cy="5184205"/>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1600" b="1" dirty="0" smtClean="0">
                    <a:solidFill>
                      <a:schemeClr val="tx1"/>
                    </a:solidFill>
                  </a:rPr>
                  <a:t>Hot-spot temperature calculated from the current and voltage measurements, </a:t>
                </a:r>
                <a:r>
                  <a:rPr lang="en-GB" sz="1600" dirty="0" smtClean="0"/>
                  <a:t>from the initial quench until dump resistor triggering (afterwards the voltage signal is distorted). </a:t>
                </a:r>
                <a:r>
                  <a:rPr lang="en-GB" sz="1400" dirty="0" smtClean="0"/>
                  <a:t>Assuming uniform temperature in the cable section EEIC2.6 to EEIC2.7.                                             </a:t>
                </a:r>
              </a:p>
              <a:p>
                <a:pPr marL="400050" lvl="1" indent="0" algn="just">
                  <a:buNone/>
                </a:pPr>
                <a14:m>
                  <m:oMath xmlns:m="http://schemas.openxmlformats.org/officeDocument/2006/math">
                    <m:sSub>
                      <m:sSubPr>
                        <m:ctrlPr>
                          <a:rPr lang="es-ES" sz="1600" b="0" i="1" smtClean="0">
                            <a:latin typeface="Cambria Math" panose="02040503050406030204" pitchFamily="18" charset="0"/>
                          </a:rPr>
                        </m:ctrlPr>
                      </m:sSubPr>
                      <m:e>
                        <m:r>
                          <m:rPr>
                            <m:sty m:val="p"/>
                          </m:rPr>
                          <a:rPr lang="es-ES" sz="1600" b="0" i="0" smtClean="0">
                            <a:latin typeface="Cambria Math"/>
                          </a:rPr>
                          <m:t>U</m:t>
                        </m:r>
                      </m:e>
                      <m:sub>
                        <m:r>
                          <m:rPr>
                            <m:sty m:val="p"/>
                          </m:rPr>
                          <a:rPr lang="es-ES" sz="1600" b="0" i="0" smtClean="0">
                            <a:latin typeface="Cambria Math"/>
                          </a:rPr>
                          <m:t>EEIC</m:t>
                        </m:r>
                        <m:r>
                          <a:rPr lang="es-ES" sz="1600" b="0" i="0" smtClean="0">
                            <a:latin typeface="Cambria Math"/>
                          </a:rPr>
                          <m:t>2.6</m:t>
                        </m:r>
                      </m:sub>
                    </m:sSub>
                    <m:r>
                      <a:rPr lang="es-ES" sz="1600" b="0" i="0" smtClean="0">
                        <a:latin typeface="Cambria Math"/>
                      </a:rPr>
                      <m:t>−</m:t>
                    </m:r>
                    <m:sSub>
                      <m:sSubPr>
                        <m:ctrlPr>
                          <a:rPr lang="es-ES" sz="1600" b="0" i="1" smtClean="0">
                            <a:latin typeface="Cambria Math" panose="02040503050406030204" pitchFamily="18" charset="0"/>
                          </a:rPr>
                        </m:ctrlPr>
                      </m:sSubPr>
                      <m:e>
                        <m:r>
                          <m:rPr>
                            <m:sty m:val="p"/>
                          </m:rPr>
                          <a:rPr lang="es-ES" sz="1600" b="0" i="0" smtClean="0">
                            <a:latin typeface="Cambria Math"/>
                          </a:rPr>
                          <m:t>U</m:t>
                        </m:r>
                      </m:e>
                      <m:sub>
                        <m:r>
                          <m:rPr>
                            <m:sty m:val="p"/>
                          </m:rPr>
                          <a:rPr lang="es-ES" sz="1600" b="0" i="0" smtClean="0">
                            <a:latin typeface="Cambria Math"/>
                          </a:rPr>
                          <m:t>EEIC</m:t>
                        </m:r>
                        <m:r>
                          <a:rPr lang="es-ES" sz="1600" b="0" i="0" smtClean="0">
                            <a:latin typeface="Cambria Math"/>
                          </a:rPr>
                          <m:t>2.7</m:t>
                        </m:r>
                      </m:sub>
                    </m:sSub>
                  </m:oMath>
                </a14:m>
                <a:r>
                  <a:rPr lang="en-GB" sz="1600" dirty="0" smtClean="0"/>
                  <a:t>=0.69 V and </a:t>
                </a:r>
                <a14:m>
                  <m:oMath xmlns:m="http://schemas.openxmlformats.org/officeDocument/2006/math">
                    <m:sSub>
                      <m:sSubPr>
                        <m:ctrlPr>
                          <a:rPr lang="es-ES" sz="1600" b="0" i="1" smtClean="0">
                            <a:latin typeface="Cambria Math" panose="02040503050406030204" pitchFamily="18" charset="0"/>
                          </a:rPr>
                        </m:ctrlPr>
                      </m:sSubPr>
                      <m:e>
                        <m:r>
                          <m:rPr>
                            <m:sty m:val="p"/>
                          </m:rPr>
                          <a:rPr lang="es-ES" sz="1600" b="0" i="0" smtClean="0">
                            <a:latin typeface="Cambria Math"/>
                          </a:rPr>
                          <m:t>I</m:t>
                        </m:r>
                      </m:e>
                      <m:sub>
                        <m:r>
                          <m:rPr>
                            <m:sty m:val="p"/>
                          </m:rPr>
                          <a:rPr lang="es-ES" sz="1600" b="0" i="0" smtClean="0">
                            <a:latin typeface="Cambria Math"/>
                          </a:rPr>
                          <m:t>ID</m:t>
                        </m:r>
                      </m:sub>
                    </m:sSub>
                  </m:oMath>
                </a14:m>
                <a:r>
                  <a:rPr lang="en-GB" sz="1600" dirty="0" smtClean="0"/>
                  <a:t>=1328 A before Dump resistor triggering at 323 </a:t>
                </a:r>
                <a:r>
                  <a:rPr lang="en-GB" sz="1600" dirty="0" err="1" smtClean="0"/>
                  <a:t>ms</a:t>
                </a:r>
                <a:r>
                  <a:rPr lang="en-GB" sz="1600" dirty="0" smtClean="0"/>
                  <a:t> from initial quench.    </a:t>
                </a:r>
                <a14:m>
                  <m:oMath xmlns:m="http://schemas.openxmlformats.org/officeDocument/2006/math">
                    <m:sSub>
                      <m:sSubPr>
                        <m:ctrlPr>
                          <a:rPr lang="es-ES" sz="1600" b="0" i="1" smtClean="0">
                            <a:latin typeface="Cambria Math" panose="02040503050406030204" pitchFamily="18" charset="0"/>
                          </a:rPr>
                        </m:ctrlPr>
                      </m:sSubPr>
                      <m:e>
                        <m:r>
                          <m:rPr>
                            <m:sty m:val="p"/>
                          </m:rPr>
                          <a:rPr lang="es-ES" sz="1600" b="0" i="0" smtClean="0">
                            <a:latin typeface="Cambria Math"/>
                          </a:rPr>
                          <m:t>R</m:t>
                        </m:r>
                      </m:e>
                      <m:sub>
                        <m:r>
                          <m:rPr>
                            <m:sty m:val="p"/>
                          </m:rPr>
                          <a:rPr lang="es-ES" sz="1600" b="0" i="0" smtClean="0">
                            <a:latin typeface="Cambria Math"/>
                          </a:rPr>
                          <m:t>Cu</m:t>
                        </m:r>
                      </m:sub>
                    </m:sSub>
                    <m:r>
                      <a:rPr lang="es-ES" sz="1600" b="0" i="0" smtClean="0">
                        <a:latin typeface="Cambria Math"/>
                      </a:rPr>
                      <m:t>=</m:t>
                    </m:r>
                    <m:sSub>
                      <m:sSubPr>
                        <m:ctrlPr>
                          <a:rPr lang="es-ES" sz="1600" i="1">
                            <a:latin typeface="Cambria Math" panose="02040503050406030204" pitchFamily="18" charset="0"/>
                          </a:rPr>
                        </m:ctrlPr>
                      </m:sSubPr>
                      <m:e>
                        <m:r>
                          <a:rPr lang="es-ES" sz="1600" b="0" i="0" smtClean="0">
                            <a:latin typeface="Cambria Math"/>
                          </a:rPr>
                          <m:t>(</m:t>
                        </m:r>
                        <m:r>
                          <m:rPr>
                            <m:sty m:val="p"/>
                          </m:rPr>
                          <a:rPr lang="es-ES" sz="1600" i="0">
                            <a:latin typeface="Cambria Math"/>
                          </a:rPr>
                          <m:t>U</m:t>
                        </m:r>
                      </m:e>
                      <m:sub>
                        <m:r>
                          <m:rPr>
                            <m:sty m:val="p"/>
                          </m:rPr>
                          <a:rPr lang="es-ES" sz="1600" i="0">
                            <a:latin typeface="Cambria Math"/>
                          </a:rPr>
                          <m:t>EEIC</m:t>
                        </m:r>
                        <m:r>
                          <a:rPr lang="es-ES" sz="1600" i="0">
                            <a:latin typeface="Cambria Math"/>
                          </a:rPr>
                          <m:t>2.6</m:t>
                        </m:r>
                      </m:sub>
                    </m:sSub>
                    <m:r>
                      <a:rPr lang="es-ES" sz="1600" i="0">
                        <a:latin typeface="Cambria Math"/>
                      </a:rPr>
                      <m:t>−</m:t>
                    </m:r>
                    <m:sSub>
                      <m:sSubPr>
                        <m:ctrlPr>
                          <a:rPr lang="es-ES" sz="1600" i="1">
                            <a:latin typeface="Cambria Math" panose="02040503050406030204" pitchFamily="18" charset="0"/>
                          </a:rPr>
                        </m:ctrlPr>
                      </m:sSubPr>
                      <m:e>
                        <m:r>
                          <m:rPr>
                            <m:sty m:val="p"/>
                          </m:rPr>
                          <a:rPr lang="es-ES" sz="1600" i="0">
                            <a:latin typeface="Cambria Math"/>
                          </a:rPr>
                          <m:t>U</m:t>
                        </m:r>
                      </m:e>
                      <m:sub>
                        <m:r>
                          <m:rPr>
                            <m:sty m:val="p"/>
                          </m:rPr>
                          <a:rPr lang="es-ES" sz="1600" i="0">
                            <a:latin typeface="Cambria Math"/>
                          </a:rPr>
                          <m:t>EEIC</m:t>
                        </m:r>
                        <m:r>
                          <a:rPr lang="es-ES" sz="1600" i="0">
                            <a:latin typeface="Cambria Math"/>
                          </a:rPr>
                          <m:t>2.7</m:t>
                        </m:r>
                      </m:sub>
                    </m:sSub>
                    <m:r>
                      <a:rPr lang="es-ES" sz="1600" b="0" i="0" smtClean="0">
                        <a:latin typeface="Cambria Math"/>
                      </a:rPr>
                      <m:t>)/</m:t>
                    </m:r>
                    <m:sSub>
                      <m:sSubPr>
                        <m:ctrlPr>
                          <a:rPr lang="es-ES" sz="1600" i="1">
                            <a:latin typeface="Cambria Math" panose="02040503050406030204" pitchFamily="18" charset="0"/>
                          </a:rPr>
                        </m:ctrlPr>
                      </m:sSubPr>
                      <m:e>
                        <m:r>
                          <m:rPr>
                            <m:sty m:val="p"/>
                          </m:rPr>
                          <a:rPr lang="es-ES" sz="1600" i="0">
                            <a:latin typeface="Cambria Math"/>
                          </a:rPr>
                          <m:t>I</m:t>
                        </m:r>
                      </m:e>
                      <m:sub>
                        <m:r>
                          <m:rPr>
                            <m:sty m:val="p"/>
                          </m:rPr>
                          <a:rPr lang="es-ES" sz="1600" b="0" i="0" smtClean="0">
                            <a:latin typeface="Cambria Math"/>
                          </a:rPr>
                          <m:t>ID</m:t>
                        </m:r>
                      </m:sub>
                    </m:sSub>
                  </m:oMath>
                </a14:m>
                <a:r>
                  <a:rPr lang="en-GB" sz="1600" dirty="0" smtClean="0"/>
                  <a:t>=0.52 </a:t>
                </a:r>
                <a:r>
                  <a:rPr lang="en-GB" sz="1600" dirty="0" err="1" smtClean="0"/>
                  <a:t>mOhm</a:t>
                </a:r>
                <a:r>
                  <a:rPr lang="en-GB" sz="1600" dirty="0" smtClean="0"/>
                  <a:t>.</a:t>
                </a:r>
              </a:p>
              <a:p>
                <a:pPr marL="400050" lvl="1" indent="0" algn="just">
                  <a:buNone/>
                </a:pPr>
                <a14:m>
                  <m:oMath xmlns:m="http://schemas.openxmlformats.org/officeDocument/2006/math">
                    <m:sSub>
                      <m:sSubPr>
                        <m:ctrlPr>
                          <a:rPr lang="es-ES" sz="1600" b="0" i="1" smtClean="0">
                            <a:latin typeface="Cambria Math" panose="02040503050406030204" pitchFamily="18" charset="0"/>
                            <a:ea typeface="Cambria Math"/>
                          </a:rPr>
                        </m:ctrlPr>
                      </m:sSubPr>
                      <m:e>
                        <m:r>
                          <m:rPr>
                            <m:sty m:val="p"/>
                          </m:rPr>
                          <a:rPr lang="en-GB" sz="1600" i="0" smtClean="0">
                            <a:latin typeface="Cambria Math"/>
                            <a:ea typeface="Cambria Math"/>
                          </a:rPr>
                          <m:t>ρ</m:t>
                        </m:r>
                      </m:e>
                      <m:sub>
                        <m:r>
                          <m:rPr>
                            <m:sty m:val="p"/>
                          </m:rPr>
                          <a:rPr lang="es-ES" sz="1600" b="0" i="0" smtClean="0">
                            <a:latin typeface="Cambria Math"/>
                            <a:ea typeface="Cambria Math"/>
                          </a:rPr>
                          <m:t>Cu</m:t>
                        </m:r>
                      </m:sub>
                    </m:sSub>
                    <m:r>
                      <a:rPr lang="es-ES" sz="1600" b="0" i="0" smtClean="0">
                        <a:latin typeface="Cambria Math"/>
                        <a:ea typeface="Cambria Math"/>
                      </a:rPr>
                      <m:t>=</m:t>
                    </m:r>
                    <m:sSub>
                      <m:sSubPr>
                        <m:ctrlPr>
                          <a:rPr lang="es-ES" sz="1600" b="0" i="1" smtClean="0">
                            <a:latin typeface="Cambria Math" panose="02040503050406030204" pitchFamily="18" charset="0"/>
                            <a:ea typeface="Cambria Math"/>
                          </a:rPr>
                        </m:ctrlPr>
                      </m:sSubPr>
                      <m:e>
                        <m:r>
                          <m:rPr>
                            <m:sty m:val="p"/>
                          </m:rPr>
                          <a:rPr lang="es-ES" sz="1600" b="0" i="0" smtClean="0">
                            <a:latin typeface="Cambria Math"/>
                            <a:ea typeface="Cambria Math"/>
                          </a:rPr>
                          <m:t>R</m:t>
                        </m:r>
                      </m:e>
                      <m:sub>
                        <m:r>
                          <m:rPr>
                            <m:sty m:val="p"/>
                          </m:rPr>
                          <a:rPr lang="es-ES" sz="1600" b="0" i="0" smtClean="0">
                            <a:latin typeface="Cambria Math"/>
                            <a:ea typeface="Cambria Math"/>
                          </a:rPr>
                          <m:t>Cu</m:t>
                        </m:r>
                      </m:sub>
                    </m:sSub>
                    <m:r>
                      <a:rPr lang="es-ES" sz="1600" b="0" i="0" smtClean="0">
                        <a:latin typeface="Cambria Math"/>
                        <a:ea typeface="Cambria Math"/>
                      </a:rPr>
                      <m:t>∗</m:t>
                    </m:r>
                    <m:sSub>
                      <m:sSubPr>
                        <m:ctrlPr>
                          <a:rPr lang="es-ES" sz="1600" b="0" i="1" smtClean="0">
                            <a:latin typeface="Cambria Math" panose="02040503050406030204" pitchFamily="18" charset="0"/>
                            <a:ea typeface="Cambria Math"/>
                          </a:rPr>
                        </m:ctrlPr>
                      </m:sSubPr>
                      <m:e>
                        <m:r>
                          <m:rPr>
                            <m:sty m:val="p"/>
                          </m:rPr>
                          <a:rPr lang="es-ES" sz="1600" b="0" i="0" smtClean="0">
                            <a:latin typeface="Cambria Math"/>
                            <a:ea typeface="Cambria Math"/>
                          </a:rPr>
                          <m:t>S</m:t>
                        </m:r>
                      </m:e>
                      <m:sub>
                        <m:r>
                          <m:rPr>
                            <m:sty m:val="p"/>
                          </m:rPr>
                          <a:rPr lang="es-ES" sz="1600" b="0" i="0" smtClean="0">
                            <a:latin typeface="Cambria Math"/>
                            <a:ea typeface="Cambria Math"/>
                          </a:rPr>
                          <m:t>Cu</m:t>
                        </m:r>
                      </m:sub>
                    </m:sSub>
                    <m:r>
                      <a:rPr lang="es-ES" sz="1600" b="0" i="0" smtClean="0">
                        <a:latin typeface="Cambria Math"/>
                        <a:ea typeface="Cambria Math"/>
                      </a:rPr>
                      <m:t>/</m:t>
                    </m:r>
                    <m:sSub>
                      <m:sSubPr>
                        <m:ctrlPr>
                          <a:rPr lang="es-ES" sz="1600" b="0" i="1" smtClean="0">
                            <a:latin typeface="Cambria Math" panose="02040503050406030204" pitchFamily="18" charset="0"/>
                            <a:ea typeface="Cambria Math"/>
                          </a:rPr>
                        </m:ctrlPr>
                      </m:sSubPr>
                      <m:e>
                        <m:r>
                          <m:rPr>
                            <m:sty m:val="p"/>
                          </m:rPr>
                          <a:rPr lang="es-ES" sz="1600" b="0" i="0" smtClean="0">
                            <a:latin typeface="Cambria Math"/>
                            <a:ea typeface="Cambria Math"/>
                          </a:rPr>
                          <m:t>l</m:t>
                        </m:r>
                      </m:e>
                      <m:sub>
                        <m:r>
                          <a:rPr lang="es-ES" sz="1600" b="0" i="0" smtClean="0">
                            <a:latin typeface="Cambria Math"/>
                            <a:ea typeface="Cambria Math"/>
                          </a:rPr>
                          <m:t>67</m:t>
                        </m:r>
                      </m:sub>
                    </m:sSub>
                  </m:oMath>
                </a14:m>
                <a:r>
                  <a:rPr lang="en-GB" sz="1600" dirty="0" smtClean="0"/>
                  <a:t> </a:t>
                </a:r>
                <a:r>
                  <a:rPr lang="en-GB" sz="1400" dirty="0" smtClean="0"/>
                  <a:t>(being </a:t>
                </a:r>
                <a14:m>
                  <m:oMath xmlns:m="http://schemas.openxmlformats.org/officeDocument/2006/math">
                    <m:sSub>
                      <m:sSubPr>
                        <m:ctrlPr>
                          <a:rPr lang="es-ES" sz="1400" i="1">
                            <a:latin typeface="Cambria Math" panose="02040503050406030204" pitchFamily="18" charset="0"/>
                            <a:ea typeface="Cambria Math"/>
                          </a:rPr>
                        </m:ctrlPr>
                      </m:sSubPr>
                      <m:e>
                        <m:r>
                          <m:rPr>
                            <m:sty m:val="p"/>
                          </m:rPr>
                          <a:rPr lang="es-ES" sz="1400" i="0">
                            <a:latin typeface="Cambria Math"/>
                            <a:ea typeface="Cambria Math"/>
                          </a:rPr>
                          <m:t>S</m:t>
                        </m:r>
                      </m:e>
                      <m:sub>
                        <m:r>
                          <m:rPr>
                            <m:sty m:val="p"/>
                          </m:rPr>
                          <a:rPr lang="es-ES" sz="1400" i="0">
                            <a:latin typeface="Cambria Math"/>
                            <a:ea typeface="Cambria Math"/>
                          </a:rPr>
                          <m:t>Cu</m:t>
                        </m:r>
                      </m:sub>
                    </m:sSub>
                  </m:oMath>
                </a14:m>
                <a:r>
                  <a:rPr lang="en-GB" sz="1400" dirty="0" smtClean="0"/>
                  <a:t> the Cu area in the cable and </a:t>
                </a:r>
                <a14:m>
                  <m:oMath xmlns:m="http://schemas.openxmlformats.org/officeDocument/2006/math">
                    <m:sSub>
                      <m:sSubPr>
                        <m:ctrlPr>
                          <a:rPr lang="es-ES" sz="1400" i="1">
                            <a:latin typeface="Cambria Math" panose="02040503050406030204" pitchFamily="18" charset="0"/>
                            <a:ea typeface="Cambria Math"/>
                          </a:rPr>
                        </m:ctrlPr>
                      </m:sSubPr>
                      <m:e>
                        <m:r>
                          <m:rPr>
                            <m:sty m:val="p"/>
                          </m:rPr>
                          <a:rPr lang="es-ES" sz="1400" i="0">
                            <a:latin typeface="Cambria Math"/>
                            <a:ea typeface="Cambria Math"/>
                          </a:rPr>
                          <m:t>l</m:t>
                        </m:r>
                      </m:e>
                      <m:sub>
                        <m:r>
                          <a:rPr lang="es-ES" sz="1400" i="0">
                            <a:latin typeface="Cambria Math"/>
                            <a:ea typeface="Cambria Math"/>
                          </a:rPr>
                          <m:t>67</m:t>
                        </m:r>
                      </m:sub>
                    </m:sSub>
                  </m:oMath>
                </a14:m>
                <a:r>
                  <a:rPr lang="en-GB" sz="1400" dirty="0" smtClean="0"/>
                  <a:t> the length between EEIC2.6 and EEIC2.7). </a:t>
                </a:r>
              </a:p>
              <a:p>
                <a:pPr marL="400050" lvl="1" indent="0" algn="just">
                  <a:buNone/>
                </a:pPr>
                <a14:m>
                  <m:oMath xmlns:m="http://schemas.openxmlformats.org/officeDocument/2006/math">
                    <m:sSub>
                      <m:sSubPr>
                        <m:ctrlPr>
                          <a:rPr lang="es-ES" sz="1600" i="1">
                            <a:latin typeface="Cambria Math" panose="02040503050406030204" pitchFamily="18" charset="0"/>
                            <a:ea typeface="Cambria Math"/>
                          </a:rPr>
                        </m:ctrlPr>
                      </m:sSubPr>
                      <m:e>
                        <m:r>
                          <m:rPr>
                            <m:sty m:val="p"/>
                          </m:rPr>
                          <a:rPr lang="en-GB" sz="1600" i="0">
                            <a:latin typeface="Cambria Math"/>
                            <a:ea typeface="Cambria Math"/>
                          </a:rPr>
                          <m:t>ρ</m:t>
                        </m:r>
                      </m:e>
                      <m:sub>
                        <m:r>
                          <m:rPr>
                            <m:sty m:val="p"/>
                          </m:rPr>
                          <a:rPr lang="es-ES" sz="1600" i="0">
                            <a:latin typeface="Cambria Math"/>
                            <a:ea typeface="Cambria Math"/>
                          </a:rPr>
                          <m:t>Cu</m:t>
                        </m:r>
                      </m:sub>
                    </m:sSub>
                    <m:r>
                      <a:rPr lang="es-ES" sz="1600" b="0" i="0" smtClean="0">
                        <a:latin typeface="Cambria Math"/>
                        <a:ea typeface="Cambria Math"/>
                      </a:rPr>
                      <m:t>=7.98∗</m:t>
                    </m:r>
                    <m:sSup>
                      <m:sSupPr>
                        <m:ctrlPr>
                          <a:rPr lang="es-ES" sz="1600" b="0" i="1" smtClean="0">
                            <a:latin typeface="Cambria Math" panose="02040503050406030204" pitchFamily="18" charset="0"/>
                            <a:ea typeface="Cambria Math"/>
                          </a:rPr>
                        </m:ctrlPr>
                      </m:sSupPr>
                      <m:e>
                        <m:r>
                          <a:rPr lang="es-ES" sz="1600" b="0" i="0" smtClean="0">
                            <a:latin typeface="Cambria Math"/>
                            <a:ea typeface="Cambria Math"/>
                          </a:rPr>
                          <m:t>10</m:t>
                        </m:r>
                      </m:e>
                      <m:sup>
                        <m:r>
                          <a:rPr lang="es-ES" sz="1600" b="0" i="0" smtClean="0">
                            <a:latin typeface="Cambria Math"/>
                            <a:ea typeface="Cambria Math"/>
                          </a:rPr>
                          <m:t>−9</m:t>
                        </m:r>
                      </m:sup>
                    </m:sSup>
                  </m:oMath>
                </a14:m>
                <a:r>
                  <a:rPr lang="en-GB" sz="1600" dirty="0" smtClean="0"/>
                  <a:t>Ohm*m.                                     </a:t>
                </a:r>
              </a:p>
              <a:p>
                <a:pPr algn="just"/>
                <a:r>
                  <a:rPr lang="en-GB" sz="1600" dirty="0" smtClean="0"/>
                  <a:t>CERN’s formula:                               </a:t>
                </a:r>
              </a:p>
              <a:p>
                <a:pPr marL="0" indent="0" algn="just">
                  <a:buNone/>
                </a:pPr>
                <a:r>
                  <a:rPr lang="en-GB" sz="1600" dirty="0"/>
                  <a:t> </a:t>
                </a:r>
                <a:r>
                  <a:rPr lang="en-GB" sz="1600" dirty="0" smtClean="0"/>
                  <a:t>     </a:t>
                </a:r>
                <a14:m>
                  <m:oMath xmlns:m="http://schemas.openxmlformats.org/officeDocument/2006/math">
                    <m:sSub>
                      <m:sSubPr>
                        <m:ctrlPr>
                          <a:rPr lang="es-ES" sz="1600" i="1">
                            <a:latin typeface="Cambria Math" panose="02040503050406030204" pitchFamily="18" charset="0"/>
                            <a:ea typeface="Cambria Math"/>
                          </a:rPr>
                        </m:ctrlPr>
                      </m:sSubPr>
                      <m:e>
                        <m:r>
                          <m:rPr>
                            <m:sty m:val="p"/>
                          </m:rPr>
                          <a:rPr lang="en-GB" sz="1600" i="0">
                            <a:latin typeface="Cambria Math"/>
                            <a:ea typeface="Cambria Math"/>
                          </a:rPr>
                          <m:t>ρ</m:t>
                        </m:r>
                      </m:e>
                      <m:sub>
                        <m:r>
                          <m:rPr>
                            <m:sty m:val="p"/>
                          </m:rPr>
                          <a:rPr lang="es-ES" sz="1600" i="0">
                            <a:latin typeface="Cambria Math"/>
                            <a:ea typeface="Cambria Math"/>
                          </a:rPr>
                          <m:t>Cu</m:t>
                        </m:r>
                      </m:sub>
                    </m:sSub>
                    <m:r>
                      <a:rPr lang="es-ES" sz="1600" b="0" i="0" smtClean="0">
                        <a:latin typeface="Cambria Math"/>
                        <a:ea typeface="Cambria Math"/>
                      </a:rPr>
                      <m:t>(</m:t>
                    </m:r>
                    <m:r>
                      <m:rPr>
                        <m:sty m:val="p"/>
                      </m:rPr>
                      <a:rPr lang="es-ES" sz="1600" b="0" i="0" smtClean="0">
                        <a:latin typeface="Cambria Math"/>
                        <a:ea typeface="Cambria Math"/>
                      </a:rPr>
                      <m:t>B</m:t>
                    </m:r>
                    <m:r>
                      <a:rPr lang="es-ES" sz="1600" b="0" i="0" smtClean="0">
                        <a:latin typeface="Cambria Math"/>
                        <a:ea typeface="Cambria Math"/>
                      </a:rPr>
                      <m:t>, </m:t>
                    </m:r>
                    <m:r>
                      <m:rPr>
                        <m:sty m:val="p"/>
                      </m:rPr>
                      <a:rPr lang="es-ES" sz="1600" b="0" i="0" smtClean="0">
                        <a:latin typeface="Cambria Math"/>
                        <a:ea typeface="Cambria Math"/>
                      </a:rPr>
                      <m:t>T</m:t>
                    </m:r>
                    <m:r>
                      <a:rPr lang="es-ES" sz="1600" b="0" i="0" smtClean="0">
                        <a:latin typeface="Cambria Math"/>
                        <a:ea typeface="Cambria Math"/>
                      </a:rPr>
                      <m:t>)=[</m:t>
                    </m:r>
                    <m:r>
                      <m:rPr>
                        <m:sty m:val="p"/>
                      </m:rPr>
                      <a:rPr lang="es-ES" sz="1600" i="0">
                        <a:latin typeface="Cambria Math"/>
                      </a:rPr>
                      <m:t>c</m:t>
                    </m:r>
                    <m:r>
                      <a:rPr lang="es-ES" sz="1600" i="0">
                        <a:latin typeface="Cambria Math"/>
                      </a:rPr>
                      <m:t>0/</m:t>
                    </m:r>
                    <m:r>
                      <m:rPr>
                        <m:sty m:val="p"/>
                      </m:rPr>
                      <a:rPr lang="es-ES" sz="1600" i="0">
                        <a:latin typeface="Cambria Math"/>
                      </a:rPr>
                      <m:t>RRR</m:t>
                    </m:r>
                    <m:r>
                      <a:rPr lang="es-ES" sz="1600" i="0">
                        <a:latin typeface="Cambria Math"/>
                      </a:rPr>
                      <m:t> + 1/(</m:t>
                    </m:r>
                    <m:r>
                      <m:rPr>
                        <m:sty m:val="p"/>
                      </m:rPr>
                      <a:rPr lang="es-ES" sz="1600" i="0">
                        <a:latin typeface="Cambria Math"/>
                      </a:rPr>
                      <m:t>c</m:t>
                    </m:r>
                    <m:r>
                      <a:rPr lang="es-ES" sz="1600" i="0">
                        <a:latin typeface="Cambria Math"/>
                      </a:rPr>
                      <m:t>1/</m:t>
                    </m:r>
                    <m:sSup>
                      <m:sSupPr>
                        <m:ctrlPr>
                          <a:rPr lang="es-ES" sz="1600" b="0" i="1" smtClean="0">
                            <a:latin typeface="Cambria Math" panose="02040503050406030204" pitchFamily="18" charset="0"/>
                          </a:rPr>
                        </m:ctrlPr>
                      </m:sSupPr>
                      <m:e>
                        <m:r>
                          <m:rPr>
                            <m:sty m:val="p"/>
                          </m:rPr>
                          <a:rPr lang="es-ES" sz="1600" i="0">
                            <a:latin typeface="Cambria Math"/>
                          </a:rPr>
                          <m:t>T</m:t>
                        </m:r>
                      </m:e>
                      <m:sup>
                        <m:r>
                          <a:rPr lang="es-ES" sz="1600" b="0" i="0" smtClean="0">
                            <a:latin typeface="Cambria Math"/>
                          </a:rPr>
                          <m:t>5</m:t>
                        </m:r>
                      </m:sup>
                    </m:sSup>
                    <m:r>
                      <a:rPr lang="es-ES" sz="1600" i="0">
                        <a:latin typeface="Cambria Math"/>
                      </a:rPr>
                      <m:t>+</m:t>
                    </m:r>
                    <m:r>
                      <m:rPr>
                        <m:sty m:val="p"/>
                      </m:rPr>
                      <a:rPr lang="es-ES" sz="1600" i="0">
                        <a:latin typeface="Cambria Math"/>
                      </a:rPr>
                      <m:t>c</m:t>
                    </m:r>
                    <m:r>
                      <a:rPr lang="es-ES" sz="1600" i="0">
                        <a:latin typeface="Cambria Math"/>
                      </a:rPr>
                      <m:t>2/</m:t>
                    </m:r>
                    <m:sSup>
                      <m:sSupPr>
                        <m:ctrlPr>
                          <a:rPr lang="es-ES" sz="1600" b="0" i="1" smtClean="0">
                            <a:latin typeface="Cambria Math" panose="02040503050406030204" pitchFamily="18" charset="0"/>
                          </a:rPr>
                        </m:ctrlPr>
                      </m:sSupPr>
                      <m:e>
                        <m:r>
                          <m:rPr>
                            <m:sty m:val="p"/>
                          </m:rPr>
                          <a:rPr lang="es-ES" sz="1600" i="0">
                            <a:latin typeface="Cambria Math"/>
                          </a:rPr>
                          <m:t>T</m:t>
                        </m:r>
                      </m:e>
                      <m:sup>
                        <m:r>
                          <a:rPr lang="es-ES" sz="1600" b="0" i="0" smtClean="0">
                            <a:latin typeface="Cambria Math"/>
                          </a:rPr>
                          <m:t>3</m:t>
                        </m:r>
                      </m:sup>
                    </m:sSup>
                    <m:r>
                      <a:rPr lang="es-ES" sz="1600" i="0">
                        <a:latin typeface="Cambria Math"/>
                      </a:rPr>
                      <m:t>+</m:t>
                    </m:r>
                    <m:r>
                      <m:rPr>
                        <m:sty m:val="p"/>
                      </m:rPr>
                      <a:rPr lang="es-ES" sz="1600" i="0">
                        <a:latin typeface="Cambria Math"/>
                      </a:rPr>
                      <m:t>c</m:t>
                    </m:r>
                    <m:r>
                      <a:rPr lang="es-ES" sz="1600" i="0">
                        <a:latin typeface="Cambria Math"/>
                      </a:rPr>
                      <m:t>3/</m:t>
                    </m:r>
                    <m:r>
                      <m:rPr>
                        <m:sty m:val="p"/>
                      </m:rPr>
                      <a:rPr lang="es-ES" sz="1600" i="0">
                        <a:latin typeface="Cambria Math"/>
                      </a:rPr>
                      <m:t>T</m:t>
                    </m:r>
                    <m:r>
                      <a:rPr lang="es-ES" sz="1600" i="0">
                        <a:latin typeface="Cambria Math"/>
                      </a:rPr>
                      <m:t>)]·</m:t>
                    </m:r>
                    <m:sSup>
                      <m:sSupPr>
                        <m:ctrlPr>
                          <a:rPr lang="es-ES" sz="1600" b="0" i="1" smtClean="0">
                            <a:latin typeface="Cambria Math" panose="02040503050406030204" pitchFamily="18" charset="0"/>
                          </a:rPr>
                        </m:ctrlPr>
                      </m:sSupPr>
                      <m:e>
                        <m:r>
                          <a:rPr lang="es-ES" sz="1600" b="0" i="0" smtClean="0">
                            <a:latin typeface="Cambria Math"/>
                          </a:rPr>
                          <m:t>        </m:t>
                        </m:r>
                        <m:r>
                          <a:rPr lang="es-ES" sz="1600" i="0">
                            <a:latin typeface="Cambria Math"/>
                          </a:rPr>
                          <m:t>10</m:t>
                        </m:r>
                      </m:e>
                      <m:sup>
                        <m:r>
                          <a:rPr lang="es-ES" sz="1600" b="0" i="0" smtClean="0">
                            <a:latin typeface="Cambria Math"/>
                          </a:rPr>
                          <m:t>−8</m:t>
                        </m:r>
                      </m:sup>
                    </m:sSup>
                    <m:r>
                      <a:rPr lang="es-ES" sz="1600" i="0">
                        <a:latin typeface="Cambria Math"/>
                      </a:rPr>
                      <m:t> + (0.37+0.0005·</m:t>
                    </m:r>
                    <m:r>
                      <m:rPr>
                        <m:sty m:val="p"/>
                      </m:rPr>
                      <a:rPr lang="es-ES" sz="1600" i="0">
                        <a:latin typeface="Cambria Math"/>
                      </a:rPr>
                      <m:t>RRR</m:t>
                    </m:r>
                    <m:r>
                      <a:rPr lang="es-ES" sz="1600" i="0">
                        <a:latin typeface="Cambria Math"/>
                      </a:rPr>
                      <m:t>) ·</m:t>
                    </m:r>
                    <m:sSup>
                      <m:sSupPr>
                        <m:ctrlPr>
                          <a:rPr lang="es-ES" sz="1600" b="0" i="1" smtClean="0">
                            <a:latin typeface="Cambria Math" panose="02040503050406030204" pitchFamily="18" charset="0"/>
                          </a:rPr>
                        </m:ctrlPr>
                      </m:sSupPr>
                      <m:e>
                        <m:r>
                          <a:rPr lang="es-ES" sz="1600" i="0">
                            <a:latin typeface="Cambria Math"/>
                          </a:rPr>
                          <m:t>10</m:t>
                        </m:r>
                      </m:e>
                      <m:sup>
                        <m:r>
                          <a:rPr lang="es-ES" sz="1600" b="0" i="0" smtClean="0">
                            <a:latin typeface="Cambria Math"/>
                          </a:rPr>
                          <m:t>−10</m:t>
                        </m:r>
                      </m:sup>
                    </m:sSup>
                    <m:r>
                      <a:rPr lang="es-ES" sz="1600" i="0">
                        <a:latin typeface="Cambria Math"/>
                      </a:rPr>
                      <m:t>·</m:t>
                    </m:r>
                    <m:r>
                      <m:rPr>
                        <m:sty m:val="p"/>
                      </m:rPr>
                      <a:rPr lang="es-ES" sz="1600" i="0">
                        <a:latin typeface="Cambria Math"/>
                      </a:rPr>
                      <m:t>B</m:t>
                    </m:r>
                  </m:oMath>
                </a14:m>
                <a:r>
                  <a:rPr lang="en-GB" sz="1600" dirty="0" smtClean="0"/>
                  <a:t>; </a:t>
                </a:r>
              </a:p>
              <a:p>
                <a:pPr marL="400050" lvl="1" indent="0" algn="just">
                  <a:buNone/>
                </a:pPr>
                <a:r>
                  <a:rPr lang="en-GB" sz="1400" dirty="0" smtClean="0"/>
                  <a:t>where RRR=140, and B</a:t>
                </a:r>
                <a14:m>
                  <m:oMath xmlns:m="http://schemas.openxmlformats.org/officeDocument/2006/math">
                    <m:r>
                      <a:rPr lang="es-ES" sz="1400">
                        <a:latin typeface="Cambria Math"/>
                        <a:ea typeface="Cambria Math"/>
                      </a:rPr>
                      <m:t>~</m:t>
                    </m:r>
                  </m:oMath>
                </a14:m>
                <a:r>
                  <a:rPr lang="en-GB" sz="1400" dirty="0" smtClean="0"/>
                  <a:t>2.57 T is the combined field at     </a:t>
                </a:r>
                <a14:m>
                  <m:oMath xmlns:m="http://schemas.openxmlformats.org/officeDocument/2006/math">
                    <m:sSub>
                      <m:sSubPr>
                        <m:ctrlPr>
                          <a:rPr lang="es-ES" sz="1400" i="1">
                            <a:latin typeface="Cambria Math" panose="02040503050406030204" pitchFamily="18" charset="0"/>
                          </a:rPr>
                        </m:ctrlPr>
                      </m:sSubPr>
                      <m:e>
                        <m:r>
                          <m:rPr>
                            <m:sty m:val="p"/>
                          </m:rPr>
                          <a:rPr lang="es-ES" sz="1400" i="0">
                            <a:latin typeface="Cambria Math"/>
                          </a:rPr>
                          <m:t>I</m:t>
                        </m:r>
                      </m:e>
                      <m:sub>
                        <m:r>
                          <m:rPr>
                            <m:sty m:val="p"/>
                          </m:rPr>
                          <a:rPr lang="es-ES" sz="1400" i="0">
                            <a:latin typeface="Cambria Math"/>
                          </a:rPr>
                          <m:t>ID</m:t>
                        </m:r>
                      </m:sub>
                    </m:sSub>
                  </m:oMath>
                </a14:m>
                <a:r>
                  <a:rPr lang="en-GB" sz="1400" dirty="0"/>
                  <a:t>=1328 </a:t>
                </a:r>
                <a:r>
                  <a:rPr lang="en-GB" sz="1400" dirty="0" smtClean="0"/>
                  <a:t>A. </a:t>
                </a:r>
                <a:r>
                  <a:rPr lang="en-GB" sz="1600" dirty="0" smtClean="0"/>
                  <a:t>Using Excel, the temperature                                                                        for the calculated </a:t>
                </a:r>
                <a14:m>
                  <m:oMath xmlns:m="http://schemas.openxmlformats.org/officeDocument/2006/math">
                    <m:sSub>
                      <m:sSubPr>
                        <m:ctrlPr>
                          <a:rPr lang="es-ES" sz="1600" i="1">
                            <a:latin typeface="Cambria Math" panose="02040503050406030204" pitchFamily="18" charset="0"/>
                            <a:ea typeface="Cambria Math"/>
                          </a:rPr>
                        </m:ctrlPr>
                      </m:sSubPr>
                      <m:e>
                        <m:r>
                          <m:rPr>
                            <m:sty m:val="p"/>
                          </m:rPr>
                          <a:rPr lang="en-GB" sz="1600" i="0">
                            <a:latin typeface="Cambria Math"/>
                            <a:ea typeface="Cambria Math"/>
                          </a:rPr>
                          <m:t>ρ</m:t>
                        </m:r>
                      </m:e>
                      <m:sub>
                        <m:r>
                          <m:rPr>
                            <m:sty m:val="p"/>
                          </m:rPr>
                          <a:rPr lang="es-ES" sz="1600" i="0">
                            <a:latin typeface="Cambria Math"/>
                            <a:ea typeface="Cambria Math"/>
                          </a:rPr>
                          <m:t>Cu</m:t>
                        </m:r>
                      </m:sub>
                    </m:sSub>
                  </m:oMath>
                </a14:m>
                <a:r>
                  <a:rPr lang="en-GB" sz="1600" dirty="0" smtClean="0"/>
                  <a:t> is</a:t>
                </a:r>
                <a:r>
                  <a:rPr lang="en-GB" sz="1200" dirty="0" smtClean="0"/>
                  <a:t>: </a:t>
                </a:r>
                <a:r>
                  <a:rPr lang="en-GB" sz="1800" b="1" dirty="0" smtClean="0">
                    <a:solidFill>
                      <a:schemeClr val="tx1"/>
                    </a:solidFill>
                  </a:rPr>
                  <a:t>159 K.  </a:t>
                </a:r>
              </a:p>
              <a:p>
                <a:pPr algn="just"/>
                <a:r>
                  <a:rPr lang="en-GB" sz="1600" b="1" dirty="0" smtClean="0">
                    <a:solidFill>
                      <a:schemeClr val="tx2">
                        <a:lumMod val="60000"/>
                        <a:lumOff val="40000"/>
                      </a:schemeClr>
                    </a:solidFill>
                  </a:rPr>
                  <a:t>SQUID: </a:t>
                </a:r>
                <a:r>
                  <a:rPr lang="en-GB" sz="1800" b="1" dirty="0" smtClean="0">
                    <a:solidFill>
                      <a:schemeClr val="tx2">
                        <a:lumMod val="60000"/>
                        <a:lumOff val="40000"/>
                      </a:schemeClr>
                    </a:solidFill>
                  </a:rPr>
                  <a:t>169 K </a:t>
                </a:r>
                <a:r>
                  <a:rPr lang="en-GB" sz="1600" dirty="0" smtClean="0">
                    <a:solidFill>
                      <a:schemeClr val="tx2">
                        <a:lumMod val="60000"/>
                        <a:lumOff val="40000"/>
                      </a:schemeClr>
                    </a:solidFill>
                  </a:rPr>
                  <a:t>before dump resistor triggering </a:t>
                </a:r>
                <a:r>
                  <a:rPr lang="en-GB" sz="1400" dirty="0" smtClean="0">
                    <a:solidFill>
                      <a:schemeClr val="tx2">
                        <a:lumMod val="60000"/>
                        <a:lumOff val="40000"/>
                      </a:schemeClr>
                    </a:solidFill>
                  </a:rPr>
                  <a:t>(note that SQUID calculates 0.006 </a:t>
                </a:r>
                <a:r>
                  <a:rPr lang="en-GB" sz="1400" dirty="0" err="1" smtClean="0">
                    <a:solidFill>
                      <a:schemeClr val="tx2">
                        <a:lumMod val="60000"/>
                        <a:lumOff val="40000"/>
                      </a:schemeClr>
                    </a:solidFill>
                  </a:rPr>
                  <a:t>MIIts</a:t>
                </a:r>
                <a:r>
                  <a:rPr lang="en-GB" sz="1400" dirty="0" smtClean="0">
                    <a:solidFill>
                      <a:schemeClr val="tx2">
                        <a:lumMod val="60000"/>
                        <a:lumOff val="40000"/>
                      </a:schemeClr>
                    </a:solidFill>
                  </a:rPr>
                  <a:t> less than measurements, to compare with the same </a:t>
                </a:r>
                <a:r>
                  <a:rPr lang="en-GB" sz="1400" dirty="0" err="1" smtClean="0">
                    <a:solidFill>
                      <a:schemeClr val="tx2">
                        <a:lumMod val="60000"/>
                        <a:lumOff val="40000"/>
                      </a:schemeClr>
                    </a:solidFill>
                  </a:rPr>
                  <a:t>MIIts</a:t>
                </a:r>
                <a:r>
                  <a:rPr lang="en-GB" sz="1400" dirty="0" smtClean="0">
                    <a:solidFill>
                      <a:schemeClr val="tx2">
                        <a:lumMod val="60000"/>
                        <a:lumOff val="40000"/>
                      </a:schemeClr>
                    </a:solidFill>
                  </a:rPr>
                  <a:t>, </a:t>
                </a:r>
                <a:r>
                  <a:rPr lang="en-GB" sz="1600" b="1" dirty="0" smtClean="0">
                    <a:solidFill>
                      <a:schemeClr val="tx2">
                        <a:lumMod val="60000"/>
                        <a:lumOff val="40000"/>
                      </a:schemeClr>
                    </a:solidFill>
                  </a:rPr>
                  <a:t>SQUID calculates 173 K</a:t>
                </a:r>
                <a:r>
                  <a:rPr lang="en-GB" sz="1400" dirty="0" smtClean="0">
                    <a:solidFill>
                      <a:schemeClr val="tx2">
                        <a:lumMod val="60000"/>
                        <a:lumOff val="40000"/>
                      </a:schemeClr>
                    </a:solidFill>
                  </a:rPr>
                  <a:t>).</a:t>
                </a:r>
              </a:p>
              <a:p>
                <a:pPr marL="0" indent="0">
                  <a:buNone/>
                </a:pPr>
                <a:endParaRPr lang="en-GB" sz="1400" b="1" dirty="0" smtClean="0">
                  <a:solidFill>
                    <a:schemeClr val="tx1"/>
                  </a:solidFill>
                </a:endParaRPr>
              </a:p>
              <a:p>
                <a:pPr marL="0" indent="0">
                  <a:buNone/>
                </a:pPr>
                <a:endParaRPr lang="en-GB" sz="1400" dirty="0"/>
              </a:p>
            </p:txBody>
          </p:sp>
        </mc:Choice>
        <mc:Fallback xmlns="">
          <p:sp>
            <p:nvSpPr>
              <p:cNvPr id="9" name="5 Marcador de contenido"/>
              <p:cNvSpPr txBox="1">
                <a:spLocks noRot="1" noChangeAspect="1" noMove="1" noResize="1" noEditPoints="1" noAdjustHandles="1" noChangeArrowheads="1" noChangeShapeType="1" noTextEdit="1"/>
              </p:cNvSpPr>
              <p:nvPr/>
            </p:nvSpPr>
            <p:spPr>
              <a:xfrm>
                <a:off x="251519" y="1010069"/>
                <a:ext cx="5303483" cy="5184205"/>
              </a:xfrm>
              <a:prstGeom prst="rect">
                <a:avLst/>
              </a:prstGeom>
              <a:blipFill rotWithShape="1">
                <a:blip r:embed="rId4"/>
                <a:stretch>
                  <a:fillRect l="-2069" t="-1294" r="-2414" b="-2000"/>
                </a:stretch>
              </a:blipFill>
            </p:spPr>
            <p:txBody>
              <a:bodyPr/>
              <a:lstStyle/>
              <a:p>
                <a:r>
                  <a:rPr lang="en-US">
                    <a:noFill/>
                  </a:rPr>
                  <a:t> </a:t>
                </a:r>
              </a:p>
            </p:txBody>
          </p:sp>
        </mc:Fallback>
      </mc:AlternateContent>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Estrella de 5 puntas"/>
          <p:cNvSpPr/>
          <p:nvPr/>
        </p:nvSpPr>
        <p:spPr>
          <a:xfrm>
            <a:off x="8045104" y="1930655"/>
            <a:ext cx="432048" cy="396044"/>
          </a:xfrm>
          <a:prstGeom prst="star5">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13 Elipse"/>
          <p:cNvSpPr/>
          <p:nvPr/>
        </p:nvSpPr>
        <p:spPr>
          <a:xfrm>
            <a:off x="8529962" y="2011199"/>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5 Marcador de contenido"/>
          <p:cNvSpPr txBox="1">
            <a:spLocks/>
          </p:cNvSpPr>
          <p:nvPr/>
        </p:nvSpPr>
        <p:spPr>
          <a:xfrm>
            <a:off x="7874833" y="1689856"/>
            <a:ext cx="900100" cy="259610"/>
          </a:xfrm>
          <a:prstGeom prst="rect">
            <a:avLst/>
          </a:prstGeom>
          <a:noFill/>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FF0000"/>
                </a:solidFill>
              </a:rPr>
              <a:t>Quench</a:t>
            </a:r>
          </a:p>
          <a:p>
            <a:endParaRPr lang="en-GB" sz="2000" dirty="0">
              <a:ln>
                <a:solidFill>
                  <a:schemeClr val="tx1"/>
                </a:solidFill>
              </a:ln>
            </a:endParaRPr>
          </a:p>
        </p:txBody>
      </p:sp>
      <p:sp>
        <p:nvSpPr>
          <p:cNvPr id="18" name="17 Elipse"/>
          <p:cNvSpPr/>
          <p:nvPr/>
        </p:nvSpPr>
        <p:spPr>
          <a:xfrm>
            <a:off x="8535971" y="2856424"/>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5 Marcador de contenido"/>
          <p:cNvSpPr txBox="1">
            <a:spLocks/>
          </p:cNvSpPr>
          <p:nvPr/>
        </p:nvSpPr>
        <p:spPr>
          <a:xfrm>
            <a:off x="8261128" y="2266427"/>
            <a:ext cx="1080852" cy="25961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800" dirty="0" smtClean="0">
                <a:ln>
                  <a:solidFill>
                    <a:schemeClr val="tx1"/>
                  </a:solidFill>
                </a:ln>
                <a:solidFill>
                  <a:srgbClr val="00B0F0"/>
                </a:solidFill>
              </a:rPr>
              <a:t>EEIC2.6</a:t>
            </a:r>
          </a:p>
          <a:p>
            <a:endParaRPr lang="en-GB" sz="2000" dirty="0"/>
          </a:p>
        </p:txBody>
      </p:sp>
      <p:sp>
        <p:nvSpPr>
          <p:cNvPr id="33" name="Title 1"/>
          <p:cNvSpPr>
            <a:spLocks noGrp="1"/>
          </p:cNvSpPr>
          <p:nvPr>
            <p:ph type="title"/>
          </p:nvPr>
        </p:nvSpPr>
        <p:spPr>
          <a:xfrm>
            <a:off x="620263" y="332656"/>
            <a:ext cx="7920000" cy="720000"/>
          </a:xfrm>
        </p:spPr>
        <p:txBody>
          <a:bodyPr/>
          <a:lstStyle/>
          <a:p>
            <a:r>
              <a:rPr lang="en-US" dirty="0" smtClean="0"/>
              <a:t>Q21: Quench in ID at 1625 A. Hot-spot temperature</a:t>
            </a:r>
            <a:br>
              <a:rPr lang="en-US" dirty="0" smtClean="0"/>
            </a:br>
            <a:endParaRPr lang="en-US" dirty="0"/>
          </a:p>
        </p:txBody>
      </p:sp>
      <p:sp>
        <p:nvSpPr>
          <p:cNvPr id="61" name="5 Marcador de contenido"/>
          <p:cNvSpPr txBox="1">
            <a:spLocks/>
          </p:cNvSpPr>
          <p:nvPr/>
        </p:nvSpPr>
        <p:spPr>
          <a:xfrm>
            <a:off x="5784788" y="4223859"/>
            <a:ext cx="3101862" cy="172819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tx1"/>
                </a:solidFill>
              </a:rPr>
              <a:t>SQUID </a:t>
            </a:r>
            <a:r>
              <a:rPr lang="en-GB" sz="1800" b="1" dirty="0">
                <a:solidFill>
                  <a:schemeClr val="tx1"/>
                </a:solidFill>
              </a:rPr>
              <a:t>acceptably </a:t>
            </a:r>
            <a:r>
              <a:rPr lang="en-GB" sz="1800" b="1" dirty="0" smtClean="0">
                <a:solidFill>
                  <a:schemeClr val="tx1"/>
                </a:solidFill>
              </a:rPr>
              <a:t>estimates the hot-spot temperature of the MCBXFB-ID, being conservative by ~8 %. </a:t>
            </a:r>
          </a:p>
          <a:p>
            <a:pPr marL="0" indent="0">
              <a:buNone/>
            </a:pPr>
            <a:endParaRPr lang="en-GB" sz="2000" dirty="0"/>
          </a:p>
        </p:txBody>
      </p:sp>
    </p:spTree>
    <p:extLst>
      <p:ext uri="{BB962C8B-B14F-4D97-AF65-F5344CB8AC3E}">
        <p14:creationId xmlns:p14="http://schemas.microsoft.com/office/powerpoint/2010/main" val="18613242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263" y="332656"/>
            <a:ext cx="7920000" cy="720000"/>
          </a:xfrm>
        </p:spPr>
        <p:txBody>
          <a:bodyPr/>
          <a:lstStyle/>
          <a:p>
            <a:r>
              <a:rPr lang="en-US" dirty="0" smtClean="0"/>
              <a:t>Q4: Quench in OD at 1328 A with dump resistor with 300 </a:t>
            </a:r>
            <a:r>
              <a:rPr lang="en-US" dirty="0" err="1" smtClean="0"/>
              <a:t>ms</a:t>
            </a:r>
            <a:r>
              <a:rPr lang="en-US" dirty="0" smtClean="0"/>
              <a:t> delay (August 2019)</a:t>
            </a:r>
            <a:br>
              <a:rPr lang="en-US" dirty="0" smtClean="0"/>
            </a:br>
            <a:endParaRPr lang="en-US" dirty="0"/>
          </a:p>
        </p:txBody>
      </p:sp>
      <p:sp>
        <p:nvSpPr>
          <p:cNvPr id="5" name="Slide Number Placeholder 4"/>
          <p:cNvSpPr>
            <a:spLocks noGrp="1"/>
          </p:cNvSpPr>
          <p:nvPr>
            <p:ph type="sldNum" sz="quarter" idx="12"/>
          </p:nvPr>
        </p:nvSpPr>
        <p:spPr>
          <a:xfrm>
            <a:off x="8686800" y="6350510"/>
            <a:ext cx="360000" cy="360000"/>
          </a:xfrm>
        </p:spPr>
        <p:txBody>
          <a:bodyPr/>
          <a:lstStyle/>
          <a:p>
            <a:fld id="{BFDCA1C4-9514-7B4F-976F-D92F7E296653}" type="slidenum">
              <a:rPr lang="fr-FR" smtClean="0"/>
              <a:pPr/>
              <a:t>9</a:t>
            </a:fld>
            <a:endParaRPr lang="fr-F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194275"/>
            <a:ext cx="3240360" cy="66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5 Marcador de contenido"/>
          <p:cNvSpPr txBox="1">
            <a:spLocks/>
          </p:cNvSpPr>
          <p:nvPr/>
        </p:nvSpPr>
        <p:spPr>
          <a:xfrm>
            <a:off x="185493" y="1075853"/>
            <a:ext cx="3383385" cy="5164444"/>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smtClean="0">
                <a:solidFill>
                  <a:schemeClr val="tx1"/>
                </a:solidFill>
              </a:rPr>
              <a:t>Quench in the pole turn of the Outer Dipole at 1328 A with the Inner Dipole at nominal current, 1625 A.</a:t>
            </a:r>
          </a:p>
          <a:p>
            <a:pPr marL="0" indent="0" algn="just">
              <a:buFont typeface="Wingdings" charset="2"/>
              <a:buNone/>
            </a:pPr>
            <a:endParaRPr lang="en-US" sz="800" dirty="0" smtClean="0">
              <a:solidFill>
                <a:schemeClr val="tx1"/>
              </a:solidFill>
            </a:endParaRPr>
          </a:p>
          <a:p>
            <a:pPr algn="just"/>
            <a:r>
              <a:rPr lang="en-GB" sz="1600" dirty="0" smtClean="0">
                <a:solidFill>
                  <a:schemeClr val="tx1"/>
                </a:solidFill>
              </a:rPr>
              <a:t>t=0 at the initial quench. 20 </a:t>
            </a:r>
            <a:r>
              <a:rPr lang="en-GB" sz="1600" dirty="0" err="1" smtClean="0">
                <a:solidFill>
                  <a:schemeClr val="tx1"/>
                </a:solidFill>
              </a:rPr>
              <a:t>ms</a:t>
            </a:r>
            <a:r>
              <a:rPr lang="en-GB" sz="1600" dirty="0" smtClean="0">
                <a:solidFill>
                  <a:schemeClr val="tx1"/>
                </a:solidFill>
              </a:rPr>
              <a:t> for quench detection plus 10 </a:t>
            </a:r>
            <a:r>
              <a:rPr lang="en-GB" sz="1600" dirty="0" err="1" smtClean="0">
                <a:solidFill>
                  <a:schemeClr val="tx1"/>
                </a:solidFill>
              </a:rPr>
              <a:t>ms</a:t>
            </a:r>
            <a:r>
              <a:rPr lang="en-GB" sz="1600" dirty="0" smtClean="0">
                <a:solidFill>
                  <a:schemeClr val="tx1"/>
                </a:solidFill>
              </a:rPr>
              <a:t> for quench validation.</a:t>
            </a:r>
          </a:p>
          <a:p>
            <a:pPr marL="0" indent="0" algn="just">
              <a:buNone/>
            </a:pPr>
            <a:endParaRPr lang="en-GB" sz="800" dirty="0" smtClean="0">
              <a:solidFill>
                <a:schemeClr val="tx1"/>
              </a:solidFill>
            </a:endParaRPr>
          </a:p>
          <a:p>
            <a:pPr algn="just"/>
            <a:r>
              <a:rPr lang="en-GB" sz="1600" dirty="0" smtClean="0">
                <a:solidFill>
                  <a:schemeClr val="tx1"/>
                </a:solidFill>
              </a:rPr>
              <a:t>0.3 Ohm dump resistor with 300 </a:t>
            </a:r>
            <a:r>
              <a:rPr lang="en-GB" sz="1600" dirty="0" err="1" smtClean="0">
                <a:solidFill>
                  <a:schemeClr val="tx1"/>
                </a:solidFill>
              </a:rPr>
              <a:t>ms</a:t>
            </a:r>
            <a:r>
              <a:rPr lang="en-GB" sz="1600" dirty="0" smtClean="0">
                <a:solidFill>
                  <a:schemeClr val="tx1"/>
                </a:solidFill>
              </a:rPr>
              <a:t> delay from validated quench.</a:t>
            </a:r>
          </a:p>
          <a:p>
            <a:pPr algn="just"/>
            <a:endParaRPr lang="en-GB" sz="800" dirty="0" smtClean="0">
              <a:solidFill>
                <a:schemeClr val="tx1"/>
              </a:solidFill>
            </a:endParaRPr>
          </a:p>
          <a:p>
            <a:pPr algn="just"/>
            <a:r>
              <a:rPr lang="en-GB" sz="1600" dirty="0" smtClean="0">
                <a:solidFill>
                  <a:schemeClr val="tx1"/>
                </a:solidFill>
              </a:rPr>
              <a:t>Measured RRR=140.</a:t>
            </a:r>
          </a:p>
          <a:p>
            <a:pPr algn="just"/>
            <a:endParaRPr lang="en-GB" sz="800" dirty="0" smtClean="0">
              <a:solidFill>
                <a:schemeClr val="tx1"/>
              </a:solidFill>
            </a:endParaRPr>
          </a:p>
          <a:p>
            <a:pPr algn="just"/>
            <a:r>
              <a:rPr lang="en-GB" sz="1600" b="1" dirty="0" smtClean="0">
                <a:solidFill>
                  <a:schemeClr val="tx1"/>
                </a:solidFill>
              </a:rPr>
              <a:t>Used SQUID and ROXIE models corrected with April data. SQUID with 0.08 mm resin thickness, ROXIE without correction factors.</a:t>
            </a:r>
            <a:endParaRPr lang="en-GB" sz="1600" dirty="0" smtClean="0">
              <a:solidFill>
                <a:schemeClr val="tx1"/>
              </a:solidFill>
            </a:endParaRPr>
          </a:p>
          <a:p>
            <a:pPr algn="just"/>
            <a:endParaRPr lang="en-GB" sz="800" dirty="0" smtClean="0">
              <a:solidFill>
                <a:schemeClr val="tx1"/>
              </a:solidFill>
            </a:endParaRPr>
          </a:p>
          <a:p>
            <a:pPr algn="just"/>
            <a:r>
              <a:rPr lang="en-GB" sz="1600" b="1" dirty="0" smtClean="0">
                <a:solidFill>
                  <a:schemeClr val="tx1"/>
                </a:solidFill>
              </a:rPr>
              <a:t>SQUID still seems to be slightly optimistic, but more delay of the dump resistor is needed for a proper comparison.</a:t>
            </a:r>
          </a:p>
          <a:p>
            <a:pPr marL="0" indent="0" algn="just">
              <a:buNone/>
            </a:pPr>
            <a:endParaRPr lang="en-GB" sz="800" dirty="0" smtClean="0">
              <a:solidFill>
                <a:schemeClr val="tx1"/>
              </a:solidFill>
            </a:endParaRPr>
          </a:p>
          <a:p>
            <a:endParaRPr lang="en-GB" sz="20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5940" y="1268760"/>
            <a:ext cx="5806712" cy="435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4385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2057</Words>
  <Application>Microsoft Office PowerPoint</Application>
  <PresentationFormat>Presentación en pantalla (4:3)</PresentationFormat>
  <Paragraphs>341</Paragraphs>
  <Slides>18</Slides>
  <Notes>18</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vt:i4>
      </vt:variant>
    </vt:vector>
  </HeadingPairs>
  <TitlesOfParts>
    <vt:vector size="24" baseType="lpstr">
      <vt:lpstr>Arial</vt:lpstr>
      <vt:lpstr>Calibri</vt:lpstr>
      <vt:lpstr>Cambria Math</vt:lpstr>
      <vt:lpstr>Times New Roman</vt:lpstr>
      <vt:lpstr>Wingdings</vt:lpstr>
      <vt:lpstr>Thème Office</vt:lpstr>
      <vt:lpstr>MCBXFBP1 magnet protection</vt:lpstr>
      <vt:lpstr>Outline </vt:lpstr>
      <vt:lpstr>Magnet and conductor specifications </vt:lpstr>
      <vt:lpstr>Electro-thermal models for quench simulation </vt:lpstr>
      <vt:lpstr>Quench with dump resistor with 900 ms delay (April 2019) </vt:lpstr>
      <vt:lpstr>Q21: Quench in ID at 1625 A with dump resistor with 300 ms delay (August 2019) </vt:lpstr>
      <vt:lpstr>Q21: Quench in ID at 1625 A. Quench propagation velocity </vt:lpstr>
      <vt:lpstr>Q21: Quench in ID at 1625 A. Hot-spot temperature </vt:lpstr>
      <vt:lpstr>Q4: Quench in OD at 1328 A with dump resistor with 300 ms delay (August 2019) </vt:lpstr>
      <vt:lpstr>Q4: Quench in OD at 1328 A. Hot-spot temperature </vt:lpstr>
      <vt:lpstr>Conclusions </vt:lpstr>
      <vt:lpstr>Annex: Impact of the combined magnetic field in Q21 (August 2019) </vt:lpstr>
      <vt:lpstr>Annex: T Vs. QL comparison Assumptions </vt:lpstr>
      <vt:lpstr>Annex: Temperature Vs. Quench Load  </vt:lpstr>
      <vt:lpstr>Annex: T Vs. QL Conclusions </vt:lpstr>
      <vt:lpstr>Annex: Quench in the Outer Dipole at 1165 A  </vt:lpstr>
      <vt:lpstr>Annex: Quench with dump resistor with 900 ms delay </vt:lpstr>
      <vt:lpstr>Annex: Conclusions for quench propagation velocity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2016-04-21T14:50:33Z</dcterms:created>
  <dcterms:modified xsi:type="dcterms:W3CDTF">2019-09-03T15:43:44Z</dcterms:modified>
</cp:coreProperties>
</file>