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4"/>
  </p:notesMasterIdLst>
  <p:handoutMasterIdLst>
    <p:handoutMasterId r:id="rId45"/>
  </p:handoutMasterIdLst>
  <p:sldIdLst>
    <p:sldId id="263" r:id="rId5"/>
    <p:sldId id="262" r:id="rId6"/>
    <p:sldId id="304" r:id="rId7"/>
    <p:sldId id="305" r:id="rId8"/>
    <p:sldId id="307" r:id="rId9"/>
    <p:sldId id="272" r:id="rId10"/>
    <p:sldId id="268" r:id="rId11"/>
    <p:sldId id="308" r:id="rId12"/>
    <p:sldId id="277" r:id="rId13"/>
    <p:sldId id="265" r:id="rId14"/>
    <p:sldId id="300" r:id="rId15"/>
    <p:sldId id="293" r:id="rId16"/>
    <p:sldId id="294" r:id="rId17"/>
    <p:sldId id="295" r:id="rId18"/>
    <p:sldId id="296" r:id="rId19"/>
    <p:sldId id="297" r:id="rId20"/>
    <p:sldId id="282" r:id="rId21"/>
    <p:sldId id="301" r:id="rId22"/>
    <p:sldId id="313" r:id="rId23"/>
    <p:sldId id="284" r:id="rId24"/>
    <p:sldId id="286" r:id="rId25"/>
    <p:sldId id="316" r:id="rId26"/>
    <p:sldId id="288" r:id="rId27"/>
    <p:sldId id="302" r:id="rId28"/>
    <p:sldId id="312" r:id="rId29"/>
    <p:sldId id="266" r:id="rId30"/>
    <p:sldId id="303" r:id="rId31"/>
    <p:sldId id="311" r:id="rId32"/>
    <p:sldId id="314" r:id="rId33"/>
    <p:sldId id="315" r:id="rId34"/>
    <p:sldId id="271" r:id="rId35"/>
    <p:sldId id="270" r:id="rId36"/>
    <p:sldId id="273" r:id="rId37"/>
    <p:sldId id="291" r:id="rId38"/>
    <p:sldId id="275" r:id="rId39"/>
    <p:sldId id="276" r:id="rId40"/>
    <p:sldId id="309" r:id="rId41"/>
    <p:sldId id="310" r:id="rId42"/>
    <p:sldId id="292" r:id="rId4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/>
    <p:restoredTop sz="94727"/>
  </p:normalViewPr>
  <p:slideViewPr>
    <p:cSldViewPr snapToObjects="1" showGuides="1">
      <p:cViewPr>
        <p:scale>
          <a:sx n="89" d="100"/>
          <a:sy n="89" d="100"/>
        </p:scale>
        <p:origin x="52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728169-B62C-9446-9DD8-4F77031A5100}" type="doc">
      <dgm:prSet loTypeId="urn:microsoft.com/office/officeart/2005/8/layout/process2" loCatId="" qsTypeId="urn:microsoft.com/office/officeart/2005/8/quickstyle/simple1" qsCatId="simple" csTypeId="urn:microsoft.com/office/officeart/2005/8/colors/accent1_2" csCatId="accent1" phldr="1"/>
      <dgm:spPr/>
    </dgm:pt>
    <dgm:pt modelId="{82DF05BA-41A6-B04D-8F91-E91A1B723DE1}">
      <dgm:prSet phldrT="[Text]" custT="1"/>
      <dgm:spPr/>
      <dgm:t>
        <a:bodyPr/>
        <a:lstStyle/>
        <a:p>
          <a:r>
            <a:rPr lang="en-US" sz="2400" dirty="0" smtClean="0"/>
            <a:t>Azimuthal cable insulation thickness : 0.122 mm (GFRP E=31.5 </a:t>
          </a:r>
          <a:r>
            <a:rPr lang="en-US" sz="2400" dirty="0" err="1" smtClean="0"/>
            <a:t>GPa</a:t>
          </a:r>
          <a:r>
            <a:rPr lang="en-US" sz="2400" dirty="0" smtClean="0"/>
            <a:t>)</a:t>
          </a:r>
          <a:endParaRPr lang="en-US" sz="2400" dirty="0"/>
        </a:p>
      </dgm:t>
    </dgm:pt>
    <dgm:pt modelId="{59A61414-A1B1-5944-9063-831F255097EE}" type="parTrans" cxnId="{0E930108-F948-F345-B8C3-50EE55FDAEB6}">
      <dgm:prSet/>
      <dgm:spPr/>
      <dgm:t>
        <a:bodyPr/>
        <a:lstStyle/>
        <a:p>
          <a:endParaRPr lang="en-US" sz="2400"/>
        </a:p>
      </dgm:t>
    </dgm:pt>
    <dgm:pt modelId="{EF9F5338-1A97-A94D-A997-5E0F45A0CFEB}" type="sibTrans" cxnId="{0E930108-F948-F345-B8C3-50EE55FDAEB6}">
      <dgm:prSet custT="1"/>
      <dgm:spPr/>
      <dgm:t>
        <a:bodyPr/>
        <a:lstStyle/>
        <a:p>
          <a:endParaRPr lang="en-US" sz="2400"/>
        </a:p>
      </dgm:t>
    </dgm:pt>
    <dgm:pt modelId="{EBAFC65E-2F1B-984F-A650-E472142DB4C9}">
      <dgm:prSet phldrT="[Text]" custT="1"/>
      <dgm:spPr/>
      <dgm:t>
        <a:bodyPr/>
        <a:lstStyle/>
        <a:p>
          <a:r>
            <a:rPr lang="en-US" sz="2400" dirty="0" smtClean="0"/>
            <a:t>ROXIE2D design optimization </a:t>
          </a:r>
        </a:p>
        <a:p>
          <a:r>
            <a:rPr lang="en-US" sz="2400" dirty="0" smtClean="0"/>
            <a:t>at I=3 kA and T=1.9 K</a:t>
          </a:r>
          <a:endParaRPr lang="en-US" sz="2400" dirty="0"/>
        </a:p>
      </dgm:t>
    </dgm:pt>
    <dgm:pt modelId="{C82D3FB4-3E24-994B-9E85-0B5D18177A2A}" type="parTrans" cxnId="{E84212EE-CD92-044B-A1C4-15B009A94F31}">
      <dgm:prSet/>
      <dgm:spPr/>
      <dgm:t>
        <a:bodyPr/>
        <a:lstStyle/>
        <a:p>
          <a:endParaRPr lang="en-US" sz="2400"/>
        </a:p>
      </dgm:t>
    </dgm:pt>
    <dgm:pt modelId="{C450C2A3-873F-0041-A6DD-17365699EA6D}" type="sibTrans" cxnId="{E84212EE-CD92-044B-A1C4-15B009A94F31}">
      <dgm:prSet custT="1"/>
      <dgm:spPr/>
      <dgm:t>
        <a:bodyPr/>
        <a:lstStyle/>
        <a:p>
          <a:endParaRPr lang="en-US" sz="2400"/>
        </a:p>
      </dgm:t>
    </dgm:pt>
    <dgm:pt modelId="{717B6DC5-4D24-864C-93E0-B9555AD6001B}">
      <dgm:prSet phldrT="[Text]" custT="1"/>
      <dgm:spPr/>
      <dgm:t>
        <a:bodyPr/>
        <a:lstStyle/>
        <a:p>
          <a:r>
            <a:rPr lang="en-US" sz="2400" dirty="0" smtClean="0"/>
            <a:t>OPERA3D </a:t>
          </a:r>
          <a:r>
            <a:rPr lang="en-US" sz="2400" dirty="0" smtClean="0"/>
            <a:t>calculation*</a:t>
          </a:r>
          <a:endParaRPr lang="en-US" sz="2400" dirty="0"/>
        </a:p>
      </dgm:t>
    </dgm:pt>
    <dgm:pt modelId="{3631F2EA-2AE7-5642-9D4B-0891C1B489C2}" type="parTrans" cxnId="{29ACF367-4EDA-AF46-908F-F6CA8B9DBF66}">
      <dgm:prSet/>
      <dgm:spPr/>
      <dgm:t>
        <a:bodyPr/>
        <a:lstStyle/>
        <a:p>
          <a:endParaRPr lang="en-US" sz="2400"/>
        </a:p>
      </dgm:t>
    </dgm:pt>
    <dgm:pt modelId="{50AE2C79-8A79-D84F-8AB8-FF9131B39EE1}" type="sibTrans" cxnId="{29ACF367-4EDA-AF46-908F-F6CA8B9DBF66}">
      <dgm:prSet custT="1"/>
      <dgm:spPr/>
      <dgm:t>
        <a:bodyPr/>
        <a:lstStyle/>
        <a:p>
          <a:endParaRPr lang="en-US" sz="2400"/>
        </a:p>
      </dgm:t>
    </dgm:pt>
    <dgm:pt modelId="{A2AA4785-6235-944B-A60D-86C8D2CD6317}">
      <dgm:prSet custT="1"/>
      <dgm:spPr/>
      <dgm:t>
        <a:bodyPr/>
        <a:lstStyle/>
        <a:p>
          <a:r>
            <a:rPr lang="en-US" sz="2400" dirty="0" smtClean="0"/>
            <a:t>Verify integral </a:t>
          </a:r>
          <a:r>
            <a:rPr lang="en-US" sz="2400" b="1" i="1" dirty="0" err="1" smtClean="0"/>
            <a:t>b</a:t>
          </a:r>
          <a:r>
            <a:rPr lang="en-US" sz="2400" b="1" i="1" baseline="-25000" dirty="0" err="1" smtClean="0"/>
            <a:t>n</a:t>
          </a:r>
          <a:r>
            <a:rPr lang="en-US" sz="2400" b="1" i="1" baseline="-25000" dirty="0" smtClean="0"/>
            <a:t> </a:t>
          </a:r>
          <a:r>
            <a:rPr lang="en-US" sz="2400" b="0" i="0" baseline="0" dirty="0" smtClean="0"/>
            <a:t>at I=12 kA</a:t>
          </a:r>
          <a:r>
            <a:rPr lang="en-US" sz="2400" dirty="0" smtClean="0"/>
            <a:t> </a:t>
          </a:r>
          <a:endParaRPr lang="en-US" sz="2400" dirty="0"/>
        </a:p>
      </dgm:t>
    </dgm:pt>
    <dgm:pt modelId="{80EF294D-AEBB-014B-BBF4-185D9BF3EA53}" type="parTrans" cxnId="{C42E0589-7FBF-3247-8378-3DF842AFABE3}">
      <dgm:prSet/>
      <dgm:spPr/>
      <dgm:t>
        <a:bodyPr/>
        <a:lstStyle/>
        <a:p>
          <a:endParaRPr lang="en-US" sz="2400"/>
        </a:p>
      </dgm:t>
    </dgm:pt>
    <dgm:pt modelId="{A9DD1DDC-FA31-D544-93CA-1D7E94ED78DF}" type="sibTrans" cxnId="{C42E0589-7FBF-3247-8378-3DF842AFABE3}">
      <dgm:prSet/>
      <dgm:spPr/>
      <dgm:t>
        <a:bodyPr/>
        <a:lstStyle/>
        <a:p>
          <a:endParaRPr lang="en-US" sz="2400"/>
        </a:p>
      </dgm:t>
    </dgm:pt>
    <dgm:pt modelId="{E0B63B9E-9F9B-8C42-8283-F1DAB392A12C}" type="pres">
      <dgm:prSet presAssocID="{E2728169-B62C-9446-9DD8-4F77031A5100}" presName="linearFlow" presStyleCnt="0">
        <dgm:presLayoutVars>
          <dgm:resizeHandles val="exact"/>
        </dgm:presLayoutVars>
      </dgm:prSet>
      <dgm:spPr/>
    </dgm:pt>
    <dgm:pt modelId="{D32A69C6-21B0-1146-821D-65C7207200B4}" type="pres">
      <dgm:prSet presAssocID="{82DF05BA-41A6-B04D-8F91-E91A1B723DE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424517-C5E0-4F4A-B055-FC7FEE04E992}" type="pres">
      <dgm:prSet presAssocID="{EF9F5338-1A97-A94D-A997-5E0F45A0CFEB}" presName="sibTrans" presStyleLbl="sibTrans2D1" presStyleIdx="0" presStyleCnt="3" custScaleX="133807"/>
      <dgm:spPr/>
      <dgm:t>
        <a:bodyPr/>
        <a:lstStyle/>
        <a:p>
          <a:endParaRPr lang="en-US"/>
        </a:p>
      </dgm:t>
    </dgm:pt>
    <dgm:pt modelId="{B5472A8E-E07D-7348-B7CD-BE8F30937A5E}" type="pres">
      <dgm:prSet presAssocID="{EF9F5338-1A97-A94D-A997-5E0F45A0CFE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B0C0BF0F-E660-2447-93F2-42FD103A7949}" type="pres">
      <dgm:prSet presAssocID="{EBAFC65E-2F1B-984F-A650-E472142DB4C9}" presName="node" presStyleLbl="node1" presStyleIdx="1" presStyleCnt="4" custScaleY="59550" custLinFactNeighborY="544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FCFE71-377D-BF41-9E6F-6BDE121BE778}" type="pres">
      <dgm:prSet presAssocID="{C450C2A3-873F-0041-A6DD-17365699EA6D}" presName="sibTrans" presStyleLbl="sibTrans2D1" presStyleIdx="1" presStyleCnt="3" custScaleX="82021" custLinFactNeighborY="-4112"/>
      <dgm:spPr/>
      <dgm:t>
        <a:bodyPr/>
        <a:lstStyle/>
        <a:p>
          <a:endParaRPr lang="en-US"/>
        </a:p>
      </dgm:t>
    </dgm:pt>
    <dgm:pt modelId="{35E175BD-1A69-294D-B9ED-77D91C3910CE}" type="pres">
      <dgm:prSet presAssocID="{C450C2A3-873F-0041-A6DD-17365699EA6D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9515940B-E22B-1D49-B189-C75957B1ABB1}" type="pres">
      <dgm:prSet presAssocID="{717B6DC5-4D24-864C-93E0-B9555AD6001B}" presName="node" presStyleLbl="node1" presStyleIdx="2" presStyleCnt="4" custScaleY="46057" custLinFactNeighborY="290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EE92CC-5F2A-4D4A-8DBD-D6B6A78B9439}" type="pres">
      <dgm:prSet presAssocID="{50AE2C79-8A79-D84F-8AB8-FF9131B39EE1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41748C9-00DE-C041-8D01-B9C2EAF612FA}" type="pres">
      <dgm:prSet presAssocID="{50AE2C79-8A79-D84F-8AB8-FF9131B39EE1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480C03E8-252B-AA4B-8B7C-FCE48682FB01}" type="pres">
      <dgm:prSet presAssocID="{A2AA4785-6235-944B-A60D-86C8D2CD6317}" presName="node" presStyleLbl="node1" presStyleIdx="3" presStyleCnt="4" custScaleY="400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2B7512-644C-274B-82BB-D81F6838D9BC}" type="presOf" srcId="{A2AA4785-6235-944B-A60D-86C8D2CD6317}" destId="{480C03E8-252B-AA4B-8B7C-FCE48682FB01}" srcOrd="0" destOrd="0" presId="urn:microsoft.com/office/officeart/2005/8/layout/process2"/>
    <dgm:cxn modelId="{08FD2A85-5BEF-154E-8C60-B6362C3A8F18}" type="presOf" srcId="{EBAFC65E-2F1B-984F-A650-E472142DB4C9}" destId="{B0C0BF0F-E660-2447-93F2-42FD103A7949}" srcOrd="0" destOrd="0" presId="urn:microsoft.com/office/officeart/2005/8/layout/process2"/>
    <dgm:cxn modelId="{0E930108-F948-F345-B8C3-50EE55FDAEB6}" srcId="{E2728169-B62C-9446-9DD8-4F77031A5100}" destId="{82DF05BA-41A6-B04D-8F91-E91A1B723DE1}" srcOrd="0" destOrd="0" parTransId="{59A61414-A1B1-5944-9063-831F255097EE}" sibTransId="{EF9F5338-1A97-A94D-A997-5E0F45A0CFEB}"/>
    <dgm:cxn modelId="{A0A91F75-B158-6E43-A314-3AC59D08B7A0}" type="presOf" srcId="{50AE2C79-8A79-D84F-8AB8-FF9131B39EE1}" destId="{B41748C9-00DE-C041-8D01-B9C2EAF612FA}" srcOrd="1" destOrd="0" presId="urn:microsoft.com/office/officeart/2005/8/layout/process2"/>
    <dgm:cxn modelId="{976CAD3B-9816-694F-B32F-C50CC4C3C02E}" type="presOf" srcId="{50AE2C79-8A79-D84F-8AB8-FF9131B39EE1}" destId="{3EEE92CC-5F2A-4D4A-8DBD-D6B6A78B9439}" srcOrd="0" destOrd="0" presId="urn:microsoft.com/office/officeart/2005/8/layout/process2"/>
    <dgm:cxn modelId="{040355A0-3470-BD4B-B2AD-37DB45DA54C1}" type="presOf" srcId="{EF9F5338-1A97-A94D-A997-5E0F45A0CFEB}" destId="{AF424517-C5E0-4F4A-B055-FC7FEE04E992}" srcOrd="0" destOrd="0" presId="urn:microsoft.com/office/officeart/2005/8/layout/process2"/>
    <dgm:cxn modelId="{7831C8E8-9D81-4C41-B442-240ED3D941DE}" type="presOf" srcId="{C450C2A3-873F-0041-A6DD-17365699EA6D}" destId="{F9FCFE71-377D-BF41-9E6F-6BDE121BE778}" srcOrd="0" destOrd="0" presId="urn:microsoft.com/office/officeart/2005/8/layout/process2"/>
    <dgm:cxn modelId="{29ACF367-4EDA-AF46-908F-F6CA8B9DBF66}" srcId="{E2728169-B62C-9446-9DD8-4F77031A5100}" destId="{717B6DC5-4D24-864C-93E0-B9555AD6001B}" srcOrd="2" destOrd="0" parTransId="{3631F2EA-2AE7-5642-9D4B-0891C1B489C2}" sibTransId="{50AE2C79-8A79-D84F-8AB8-FF9131B39EE1}"/>
    <dgm:cxn modelId="{C06A6D3D-1F44-9C43-8FDB-C74967FC7571}" type="presOf" srcId="{717B6DC5-4D24-864C-93E0-B9555AD6001B}" destId="{9515940B-E22B-1D49-B189-C75957B1ABB1}" srcOrd="0" destOrd="0" presId="urn:microsoft.com/office/officeart/2005/8/layout/process2"/>
    <dgm:cxn modelId="{3AD7E833-62A6-DE41-B042-D132E0FAD883}" type="presOf" srcId="{EF9F5338-1A97-A94D-A997-5E0F45A0CFEB}" destId="{B5472A8E-E07D-7348-B7CD-BE8F30937A5E}" srcOrd="1" destOrd="0" presId="urn:microsoft.com/office/officeart/2005/8/layout/process2"/>
    <dgm:cxn modelId="{E84212EE-CD92-044B-A1C4-15B009A94F31}" srcId="{E2728169-B62C-9446-9DD8-4F77031A5100}" destId="{EBAFC65E-2F1B-984F-A650-E472142DB4C9}" srcOrd="1" destOrd="0" parTransId="{C82D3FB4-3E24-994B-9E85-0B5D18177A2A}" sibTransId="{C450C2A3-873F-0041-A6DD-17365699EA6D}"/>
    <dgm:cxn modelId="{EDBC729E-2F64-BF4B-AF75-473DC2306575}" type="presOf" srcId="{E2728169-B62C-9446-9DD8-4F77031A5100}" destId="{E0B63B9E-9F9B-8C42-8283-F1DAB392A12C}" srcOrd="0" destOrd="0" presId="urn:microsoft.com/office/officeart/2005/8/layout/process2"/>
    <dgm:cxn modelId="{3D74A3FE-A73C-0841-9AC3-DBFC3623B30E}" type="presOf" srcId="{82DF05BA-41A6-B04D-8F91-E91A1B723DE1}" destId="{D32A69C6-21B0-1146-821D-65C7207200B4}" srcOrd="0" destOrd="0" presId="urn:microsoft.com/office/officeart/2005/8/layout/process2"/>
    <dgm:cxn modelId="{C42E0589-7FBF-3247-8378-3DF842AFABE3}" srcId="{E2728169-B62C-9446-9DD8-4F77031A5100}" destId="{A2AA4785-6235-944B-A60D-86C8D2CD6317}" srcOrd="3" destOrd="0" parTransId="{80EF294D-AEBB-014B-BBF4-185D9BF3EA53}" sibTransId="{A9DD1DDC-FA31-D544-93CA-1D7E94ED78DF}"/>
    <dgm:cxn modelId="{9F77E963-813C-D04E-B882-592DCB893882}" type="presOf" srcId="{C450C2A3-873F-0041-A6DD-17365699EA6D}" destId="{35E175BD-1A69-294D-B9ED-77D91C3910CE}" srcOrd="1" destOrd="0" presId="urn:microsoft.com/office/officeart/2005/8/layout/process2"/>
    <dgm:cxn modelId="{09DCFFB9-A3FC-554A-9CA6-129399CB7A60}" type="presParOf" srcId="{E0B63B9E-9F9B-8C42-8283-F1DAB392A12C}" destId="{D32A69C6-21B0-1146-821D-65C7207200B4}" srcOrd="0" destOrd="0" presId="urn:microsoft.com/office/officeart/2005/8/layout/process2"/>
    <dgm:cxn modelId="{CEB6FE95-2C74-1D40-B3EA-D5A634AF07F0}" type="presParOf" srcId="{E0B63B9E-9F9B-8C42-8283-F1DAB392A12C}" destId="{AF424517-C5E0-4F4A-B055-FC7FEE04E992}" srcOrd="1" destOrd="0" presId="urn:microsoft.com/office/officeart/2005/8/layout/process2"/>
    <dgm:cxn modelId="{5C6AF5CC-FDFB-6A4A-898E-310BCAFB5BAC}" type="presParOf" srcId="{AF424517-C5E0-4F4A-B055-FC7FEE04E992}" destId="{B5472A8E-E07D-7348-B7CD-BE8F30937A5E}" srcOrd="0" destOrd="0" presId="urn:microsoft.com/office/officeart/2005/8/layout/process2"/>
    <dgm:cxn modelId="{873B6B11-082C-C84D-9CFF-669F0539D627}" type="presParOf" srcId="{E0B63B9E-9F9B-8C42-8283-F1DAB392A12C}" destId="{B0C0BF0F-E660-2447-93F2-42FD103A7949}" srcOrd="2" destOrd="0" presId="urn:microsoft.com/office/officeart/2005/8/layout/process2"/>
    <dgm:cxn modelId="{BD7B90D9-B3B8-B940-B204-BE259359238C}" type="presParOf" srcId="{E0B63B9E-9F9B-8C42-8283-F1DAB392A12C}" destId="{F9FCFE71-377D-BF41-9E6F-6BDE121BE778}" srcOrd="3" destOrd="0" presId="urn:microsoft.com/office/officeart/2005/8/layout/process2"/>
    <dgm:cxn modelId="{605EE3A6-F73D-424E-A68A-074E73395370}" type="presParOf" srcId="{F9FCFE71-377D-BF41-9E6F-6BDE121BE778}" destId="{35E175BD-1A69-294D-B9ED-77D91C3910CE}" srcOrd="0" destOrd="0" presId="urn:microsoft.com/office/officeart/2005/8/layout/process2"/>
    <dgm:cxn modelId="{8E3956AF-20BE-BC49-A4D0-3E9CB61ADC30}" type="presParOf" srcId="{E0B63B9E-9F9B-8C42-8283-F1DAB392A12C}" destId="{9515940B-E22B-1D49-B189-C75957B1ABB1}" srcOrd="4" destOrd="0" presId="urn:microsoft.com/office/officeart/2005/8/layout/process2"/>
    <dgm:cxn modelId="{296DA92D-EDCB-9448-9FEB-EF3A0FC8953E}" type="presParOf" srcId="{E0B63B9E-9F9B-8C42-8283-F1DAB392A12C}" destId="{3EEE92CC-5F2A-4D4A-8DBD-D6B6A78B9439}" srcOrd="5" destOrd="0" presId="urn:microsoft.com/office/officeart/2005/8/layout/process2"/>
    <dgm:cxn modelId="{178E60A5-D771-F442-B189-1B8F7B26B13D}" type="presParOf" srcId="{3EEE92CC-5F2A-4D4A-8DBD-D6B6A78B9439}" destId="{B41748C9-00DE-C041-8D01-B9C2EAF612FA}" srcOrd="0" destOrd="0" presId="urn:microsoft.com/office/officeart/2005/8/layout/process2"/>
    <dgm:cxn modelId="{7C31E7FE-3AC4-E049-91AE-B2DFF5876EB0}" type="presParOf" srcId="{E0B63B9E-9F9B-8C42-8283-F1DAB392A12C}" destId="{480C03E8-252B-AA4B-8B7C-FCE48682FB01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728169-B62C-9446-9DD8-4F77031A5100}" type="doc">
      <dgm:prSet loTypeId="urn:microsoft.com/office/officeart/2005/8/layout/process2" loCatId="" qsTypeId="urn:microsoft.com/office/officeart/2005/8/quickstyle/simple1" qsCatId="simple" csTypeId="urn:microsoft.com/office/officeart/2005/8/colors/accent1_2" csCatId="accent1" phldr="1"/>
      <dgm:spPr/>
    </dgm:pt>
    <dgm:pt modelId="{82DF05BA-41A6-B04D-8F91-E91A1B723DE1}">
      <dgm:prSet phldrT="[Text]" custT="1"/>
      <dgm:spPr/>
      <dgm:t>
        <a:bodyPr/>
        <a:lstStyle/>
        <a:p>
          <a:r>
            <a:rPr lang="en-US" sz="2400" dirty="0" smtClean="0"/>
            <a:t>Azimuthal cable insulation thickness : 0.122 mm (GFRP E=31.5 </a:t>
          </a:r>
          <a:r>
            <a:rPr lang="en-US" sz="2400" dirty="0" err="1" smtClean="0"/>
            <a:t>GPa</a:t>
          </a:r>
          <a:r>
            <a:rPr lang="en-US" sz="2400" dirty="0" smtClean="0"/>
            <a:t>)</a:t>
          </a:r>
          <a:endParaRPr lang="en-US" sz="2400" dirty="0"/>
        </a:p>
      </dgm:t>
    </dgm:pt>
    <dgm:pt modelId="{59A61414-A1B1-5944-9063-831F255097EE}" type="parTrans" cxnId="{0E930108-F948-F345-B8C3-50EE55FDAEB6}">
      <dgm:prSet/>
      <dgm:spPr/>
      <dgm:t>
        <a:bodyPr/>
        <a:lstStyle/>
        <a:p>
          <a:endParaRPr lang="en-US" sz="2400"/>
        </a:p>
      </dgm:t>
    </dgm:pt>
    <dgm:pt modelId="{EF9F5338-1A97-A94D-A997-5E0F45A0CFEB}" type="sibTrans" cxnId="{0E930108-F948-F345-B8C3-50EE55FDAEB6}">
      <dgm:prSet custT="1"/>
      <dgm:spPr/>
      <dgm:t>
        <a:bodyPr/>
        <a:lstStyle/>
        <a:p>
          <a:endParaRPr lang="en-US" sz="2400"/>
        </a:p>
      </dgm:t>
    </dgm:pt>
    <dgm:pt modelId="{EBAFC65E-2F1B-984F-A650-E472142DB4C9}">
      <dgm:prSet phldrT="[Text]" custT="1"/>
      <dgm:spPr/>
      <dgm:t>
        <a:bodyPr/>
        <a:lstStyle/>
        <a:p>
          <a:r>
            <a:rPr lang="en-US" sz="2400" dirty="0" smtClean="0"/>
            <a:t>ROXIE2D design optimization </a:t>
          </a:r>
        </a:p>
        <a:p>
          <a:r>
            <a:rPr lang="en-US" sz="2400" dirty="0" smtClean="0"/>
            <a:t>at I=3 kA and T=1.9 K</a:t>
          </a:r>
          <a:endParaRPr lang="en-US" sz="2400" dirty="0"/>
        </a:p>
      </dgm:t>
    </dgm:pt>
    <dgm:pt modelId="{C82D3FB4-3E24-994B-9E85-0B5D18177A2A}" type="parTrans" cxnId="{E84212EE-CD92-044B-A1C4-15B009A94F31}">
      <dgm:prSet/>
      <dgm:spPr/>
      <dgm:t>
        <a:bodyPr/>
        <a:lstStyle/>
        <a:p>
          <a:endParaRPr lang="en-US" sz="2400"/>
        </a:p>
      </dgm:t>
    </dgm:pt>
    <dgm:pt modelId="{C450C2A3-873F-0041-A6DD-17365699EA6D}" type="sibTrans" cxnId="{E84212EE-CD92-044B-A1C4-15B009A94F31}">
      <dgm:prSet custT="1"/>
      <dgm:spPr/>
      <dgm:t>
        <a:bodyPr/>
        <a:lstStyle/>
        <a:p>
          <a:endParaRPr lang="en-US" sz="2400"/>
        </a:p>
      </dgm:t>
    </dgm:pt>
    <dgm:pt modelId="{717B6DC5-4D24-864C-93E0-B9555AD6001B}">
      <dgm:prSet phldrT="[Text]" custT="1"/>
      <dgm:spPr/>
      <dgm:t>
        <a:bodyPr/>
        <a:lstStyle/>
        <a:p>
          <a:r>
            <a:rPr lang="en-US" sz="2400" dirty="0" smtClean="0"/>
            <a:t>OPERA3D </a:t>
          </a:r>
          <a:r>
            <a:rPr lang="en-US" sz="2400" dirty="0" smtClean="0"/>
            <a:t>calculation*</a:t>
          </a:r>
          <a:endParaRPr lang="en-US" sz="2400" dirty="0"/>
        </a:p>
      </dgm:t>
    </dgm:pt>
    <dgm:pt modelId="{3631F2EA-2AE7-5642-9D4B-0891C1B489C2}" type="parTrans" cxnId="{29ACF367-4EDA-AF46-908F-F6CA8B9DBF66}">
      <dgm:prSet/>
      <dgm:spPr/>
      <dgm:t>
        <a:bodyPr/>
        <a:lstStyle/>
        <a:p>
          <a:endParaRPr lang="en-US" sz="2400"/>
        </a:p>
      </dgm:t>
    </dgm:pt>
    <dgm:pt modelId="{50AE2C79-8A79-D84F-8AB8-FF9131B39EE1}" type="sibTrans" cxnId="{29ACF367-4EDA-AF46-908F-F6CA8B9DBF66}">
      <dgm:prSet custT="1"/>
      <dgm:spPr/>
      <dgm:t>
        <a:bodyPr/>
        <a:lstStyle/>
        <a:p>
          <a:endParaRPr lang="en-US" sz="2400"/>
        </a:p>
      </dgm:t>
    </dgm:pt>
    <dgm:pt modelId="{A2AA4785-6235-944B-A60D-86C8D2CD6317}">
      <dgm:prSet custT="1"/>
      <dgm:spPr/>
      <dgm:t>
        <a:bodyPr/>
        <a:lstStyle/>
        <a:p>
          <a:r>
            <a:rPr lang="en-US" sz="2400" dirty="0" smtClean="0"/>
            <a:t>Verify integral </a:t>
          </a:r>
          <a:r>
            <a:rPr lang="en-US" sz="2400" b="1" i="1" dirty="0" err="1" smtClean="0"/>
            <a:t>b</a:t>
          </a:r>
          <a:r>
            <a:rPr lang="en-US" sz="2400" b="1" i="1" baseline="-25000" dirty="0" err="1" smtClean="0"/>
            <a:t>n</a:t>
          </a:r>
          <a:r>
            <a:rPr lang="en-US" sz="2400" b="1" i="1" baseline="-25000" dirty="0" smtClean="0"/>
            <a:t> </a:t>
          </a:r>
          <a:r>
            <a:rPr lang="en-US" sz="2400" b="0" i="0" baseline="0" dirty="0" smtClean="0"/>
            <a:t>at I=12 kA</a:t>
          </a:r>
          <a:r>
            <a:rPr lang="en-US" sz="2400" dirty="0" smtClean="0"/>
            <a:t> </a:t>
          </a:r>
          <a:endParaRPr lang="en-US" sz="2400" dirty="0"/>
        </a:p>
      </dgm:t>
    </dgm:pt>
    <dgm:pt modelId="{80EF294D-AEBB-014B-BBF4-185D9BF3EA53}" type="parTrans" cxnId="{C42E0589-7FBF-3247-8378-3DF842AFABE3}">
      <dgm:prSet/>
      <dgm:spPr/>
      <dgm:t>
        <a:bodyPr/>
        <a:lstStyle/>
        <a:p>
          <a:endParaRPr lang="en-US" sz="2400"/>
        </a:p>
      </dgm:t>
    </dgm:pt>
    <dgm:pt modelId="{A9DD1DDC-FA31-D544-93CA-1D7E94ED78DF}" type="sibTrans" cxnId="{C42E0589-7FBF-3247-8378-3DF842AFABE3}">
      <dgm:prSet/>
      <dgm:spPr/>
      <dgm:t>
        <a:bodyPr/>
        <a:lstStyle/>
        <a:p>
          <a:endParaRPr lang="en-US" sz="2400"/>
        </a:p>
      </dgm:t>
    </dgm:pt>
    <dgm:pt modelId="{E0B63B9E-9F9B-8C42-8283-F1DAB392A12C}" type="pres">
      <dgm:prSet presAssocID="{E2728169-B62C-9446-9DD8-4F77031A5100}" presName="linearFlow" presStyleCnt="0">
        <dgm:presLayoutVars>
          <dgm:resizeHandles val="exact"/>
        </dgm:presLayoutVars>
      </dgm:prSet>
      <dgm:spPr/>
    </dgm:pt>
    <dgm:pt modelId="{D32A69C6-21B0-1146-821D-65C7207200B4}" type="pres">
      <dgm:prSet presAssocID="{82DF05BA-41A6-B04D-8F91-E91A1B723DE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424517-C5E0-4F4A-B055-FC7FEE04E992}" type="pres">
      <dgm:prSet presAssocID="{EF9F5338-1A97-A94D-A997-5E0F45A0CFEB}" presName="sibTrans" presStyleLbl="sibTrans2D1" presStyleIdx="0" presStyleCnt="3" custScaleX="133807"/>
      <dgm:spPr/>
      <dgm:t>
        <a:bodyPr/>
        <a:lstStyle/>
        <a:p>
          <a:endParaRPr lang="en-US"/>
        </a:p>
      </dgm:t>
    </dgm:pt>
    <dgm:pt modelId="{B5472A8E-E07D-7348-B7CD-BE8F30937A5E}" type="pres">
      <dgm:prSet presAssocID="{EF9F5338-1A97-A94D-A997-5E0F45A0CFE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B0C0BF0F-E660-2447-93F2-42FD103A7949}" type="pres">
      <dgm:prSet presAssocID="{EBAFC65E-2F1B-984F-A650-E472142DB4C9}" presName="node" presStyleLbl="node1" presStyleIdx="1" presStyleCnt="4" custScaleY="59550" custLinFactNeighborY="544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FCFE71-377D-BF41-9E6F-6BDE121BE778}" type="pres">
      <dgm:prSet presAssocID="{C450C2A3-873F-0041-A6DD-17365699EA6D}" presName="sibTrans" presStyleLbl="sibTrans2D1" presStyleIdx="1" presStyleCnt="3" custScaleX="82021" custLinFactNeighborY="-4112"/>
      <dgm:spPr/>
      <dgm:t>
        <a:bodyPr/>
        <a:lstStyle/>
        <a:p>
          <a:endParaRPr lang="en-US"/>
        </a:p>
      </dgm:t>
    </dgm:pt>
    <dgm:pt modelId="{35E175BD-1A69-294D-B9ED-77D91C3910CE}" type="pres">
      <dgm:prSet presAssocID="{C450C2A3-873F-0041-A6DD-17365699EA6D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9515940B-E22B-1D49-B189-C75957B1ABB1}" type="pres">
      <dgm:prSet presAssocID="{717B6DC5-4D24-864C-93E0-B9555AD6001B}" presName="node" presStyleLbl="node1" presStyleIdx="2" presStyleCnt="4" custScaleY="46057" custLinFactNeighborY="290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EE92CC-5F2A-4D4A-8DBD-D6B6A78B9439}" type="pres">
      <dgm:prSet presAssocID="{50AE2C79-8A79-D84F-8AB8-FF9131B39EE1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41748C9-00DE-C041-8D01-B9C2EAF612FA}" type="pres">
      <dgm:prSet presAssocID="{50AE2C79-8A79-D84F-8AB8-FF9131B39EE1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480C03E8-252B-AA4B-8B7C-FCE48682FB01}" type="pres">
      <dgm:prSet presAssocID="{A2AA4785-6235-944B-A60D-86C8D2CD6317}" presName="node" presStyleLbl="node1" presStyleIdx="3" presStyleCnt="4" custScaleY="400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CE32C9-565E-CD47-A3CE-A6066F9854FA}" type="presOf" srcId="{A2AA4785-6235-944B-A60D-86C8D2CD6317}" destId="{480C03E8-252B-AA4B-8B7C-FCE48682FB01}" srcOrd="0" destOrd="0" presId="urn:microsoft.com/office/officeart/2005/8/layout/process2"/>
    <dgm:cxn modelId="{1EA130AA-7FDD-3D48-9E49-1160F4710B13}" type="presOf" srcId="{50AE2C79-8A79-D84F-8AB8-FF9131B39EE1}" destId="{3EEE92CC-5F2A-4D4A-8DBD-D6B6A78B9439}" srcOrd="0" destOrd="0" presId="urn:microsoft.com/office/officeart/2005/8/layout/process2"/>
    <dgm:cxn modelId="{0E930108-F948-F345-B8C3-50EE55FDAEB6}" srcId="{E2728169-B62C-9446-9DD8-4F77031A5100}" destId="{82DF05BA-41A6-B04D-8F91-E91A1B723DE1}" srcOrd="0" destOrd="0" parTransId="{59A61414-A1B1-5944-9063-831F255097EE}" sibTransId="{EF9F5338-1A97-A94D-A997-5E0F45A0CFEB}"/>
    <dgm:cxn modelId="{9F25489F-985A-C146-BA82-6516E9B4D9C6}" type="presOf" srcId="{717B6DC5-4D24-864C-93E0-B9555AD6001B}" destId="{9515940B-E22B-1D49-B189-C75957B1ABB1}" srcOrd="0" destOrd="0" presId="urn:microsoft.com/office/officeart/2005/8/layout/process2"/>
    <dgm:cxn modelId="{5BBFC13C-CA05-C644-ABED-127441B77E82}" type="presOf" srcId="{EF9F5338-1A97-A94D-A997-5E0F45A0CFEB}" destId="{B5472A8E-E07D-7348-B7CD-BE8F30937A5E}" srcOrd="1" destOrd="0" presId="urn:microsoft.com/office/officeart/2005/8/layout/process2"/>
    <dgm:cxn modelId="{04C16C03-71F4-5940-802D-70CE09664481}" type="presOf" srcId="{C450C2A3-873F-0041-A6DD-17365699EA6D}" destId="{35E175BD-1A69-294D-B9ED-77D91C3910CE}" srcOrd="1" destOrd="0" presId="urn:microsoft.com/office/officeart/2005/8/layout/process2"/>
    <dgm:cxn modelId="{3E68BD05-04E9-9D4F-B7AE-EA7CCFE15063}" type="presOf" srcId="{EBAFC65E-2F1B-984F-A650-E472142DB4C9}" destId="{B0C0BF0F-E660-2447-93F2-42FD103A7949}" srcOrd="0" destOrd="0" presId="urn:microsoft.com/office/officeart/2005/8/layout/process2"/>
    <dgm:cxn modelId="{29ACF367-4EDA-AF46-908F-F6CA8B9DBF66}" srcId="{E2728169-B62C-9446-9DD8-4F77031A5100}" destId="{717B6DC5-4D24-864C-93E0-B9555AD6001B}" srcOrd="2" destOrd="0" parTransId="{3631F2EA-2AE7-5642-9D4B-0891C1B489C2}" sibTransId="{50AE2C79-8A79-D84F-8AB8-FF9131B39EE1}"/>
    <dgm:cxn modelId="{5C600E91-EB10-2A4E-9AC3-BCD543DB812A}" type="presOf" srcId="{82DF05BA-41A6-B04D-8F91-E91A1B723DE1}" destId="{D32A69C6-21B0-1146-821D-65C7207200B4}" srcOrd="0" destOrd="0" presId="urn:microsoft.com/office/officeart/2005/8/layout/process2"/>
    <dgm:cxn modelId="{8FDA5B30-C804-FF42-80D4-9F60656208FC}" type="presOf" srcId="{E2728169-B62C-9446-9DD8-4F77031A5100}" destId="{E0B63B9E-9F9B-8C42-8283-F1DAB392A12C}" srcOrd="0" destOrd="0" presId="urn:microsoft.com/office/officeart/2005/8/layout/process2"/>
    <dgm:cxn modelId="{E84212EE-CD92-044B-A1C4-15B009A94F31}" srcId="{E2728169-B62C-9446-9DD8-4F77031A5100}" destId="{EBAFC65E-2F1B-984F-A650-E472142DB4C9}" srcOrd="1" destOrd="0" parTransId="{C82D3FB4-3E24-994B-9E85-0B5D18177A2A}" sibTransId="{C450C2A3-873F-0041-A6DD-17365699EA6D}"/>
    <dgm:cxn modelId="{8975EE3C-7A0D-E24B-802B-394BD0DC6824}" type="presOf" srcId="{50AE2C79-8A79-D84F-8AB8-FF9131B39EE1}" destId="{B41748C9-00DE-C041-8D01-B9C2EAF612FA}" srcOrd="1" destOrd="0" presId="urn:microsoft.com/office/officeart/2005/8/layout/process2"/>
    <dgm:cxn modelId="{C42E0589-7FBF-3247-8378-3DF842AFABE3}" srcId="{E2728169-B62C-9446-9DD8-4F77031A5100}" destId="{A2AA4785-6235-944B-A60D-86C8D2CD6317}" srcOrd="3" destOrd="0" parTransId="{80EF294D-AEBB-014B-BBF4-185D9BF3EA53}" sibTransId="{A9DD1DDC-FA31-D544-93CA-1D7E94ED78DF}"/>
    <dgm:cxn modelId="{97BB4625-DA57-2E46-A53F-862B3E29F6BA}" type="presOf" srcId="{C450C2A3-873F-0041-A6DD-17365699EA6D}" destId="{F9FCFE71-377D-BF41-9E6F-6BDE121BE778}" srcOrd="0" destOrd="0" presId="urn:microsoft.com/office/officeart/2005/8/layout/process2"/>
    <dgm:cxn modelId="{0BF77BCB-C31F-9C4A-A41F-8855D3C090E8}" type="presOf" srcId="{EF9F5338-1A97-A94D-A997-5E0F45A0CFEB}" destId="{AF424517-C5E0-4F4A-B055-FC7FEE04E992}" srcOrd="0" destOrd="0" presId="urn:microsoft.com/office/officeart/2005/8/layout/process2"/>
    <dgm:cxn modelId="{C2709E91-DD81-9F43-91F6-6881E3484139}" type="presParOf" srcId="{E0B63B9E-9F9B-8C42-8283-F1DAB392A12C}" destId="{D32A69C6-21B0-1146-821D-65C7207200B4}" srcOrd="0" destOrd="0" presId="urn:microsoft.com/office/officeart/2005/8/layout/process2"/>
    <dgm:cxn modelId="{D16FDA42-CE36-944D-9959-732669DF5C0E}" type="presParOf" srcId="{E0B63B9E-9F9B-8C42-8283-F1DAB392A12C}" destId="{AF424517-C5E0-4F4A-B055-FC7FEE04E992}" srcOrd="1" destOrd="0" presId="urn:microsoft.com/office/officeart/2005/8/layout/process2"/>
    <dgm:cxn modelId="{DF20A000-C2B1-5B44-B34F-4B7558DD4AAC}" type="presParOf" srcId="{AF424517-C5E0-4F4A-B055-FC7FEE04E992}" destId="{B5472A8E-E07D-7348-B7CD-BE8F30937A5E}" srcOrd="0" destOrd="0" presId="urn:microsoft.com/office/officeart/2005/8/layout/process2"/>
    <dgm:cxn modelId="{2BB94BF2-857F-D947-8956-439E35AC0BED}" type="presParOf" srcId="{E0B63B9E-9F9B-8C42-8283-F1DAB392A12C}" destId="{B0C0BF0F-E660-2447-93F2-42FD103A7949}" srcOrd="2" destOrd="0" presId="urn:microsoft.com/office/officeart/2005/8/layout/process2"/>
    <dgm:cxn modelId="{176D72A6-AE63-D942-B47E-76565877A34C}" type="presParOf" srcId="{E0B63B9E-9F9B-8C42-8283-F1DAB392A12C}" destId="{F9FCFE71-377D-BF41-9E6F-6BDE121BE778}" srcOrd="3" destOrd="0" presId="urn:microsoft.com/office/officeart/2005/8/layout/process2"/>
    <dgm:cxn modelId="{0C101E15-1134-E746-B221-2DB671E8CFB2}" type="presParOf" srcId="{F9FCFE71-377D-BF41-9E6F-6BDE121BE778}" destId="{35E175BD-1A69-294D-B9ED-77D91C3910CE}" srcOrd="0" destOrd="0" presId="urn:microsoft.com/office/officeart/2005/8/layout/process2"/>
    <dgm:cxn modelId="{D408F033-D211-FD4A-94BA-914FA8B71062}" type="presParOf" srcId="{E0B63B9E-9F9B-8C42-8283-F1DAB392A12C}" destId="{9515940B-E22B-1D49-B189-C75957B1ABB1}" srcOrd="4" destOrd="0" presId="urn:microsoft.com/office/officeart/2005/8/layout/process2"/>
    <dgm:cxn modelId="{C24B5F3C-B050-3A43-83D4-ADEB6FF9C95B}" type="presParOf" srcId="{E0B63B9E-9F9B-8C42-8283-F1DAB392A12C}" destId="{3EEE92CC-5F2A-4D4A-8DBD-D6B6A78B9439}" srcOrd="5" destOrd="0" presId="urn:microsoft.com/office/officeart/2005/8/layout/process2"/>
    <dgm:cxn modelId="{236F6751-F875-2447-985A-82582A02D375}" type="presParOf" srcId="{3EEE92CC-5F2A-4D4A-8DBD-D6B6A78B9439}" destId="{B41748C9-00DE-C041-8D01-B9C2EAF612FA}" srcOrd="0" destOrd="0" presId="urn:microsoft.com/office/officeart/2005/8/layout/process2"/>
    <dgm:cxn modelId="{4887E03F-3E51-1D40-A8B9-644FC90EBFB5}" type="presParOf" srcId="{E0B63B9E-9F9B-8C42-8283-F1DAB392A12C}" destId="{480C03E8-252B-AA4B-8B7C-FCE48682FB01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728169-B62C-9446-9DD8-4F77031A5100}" type="doc">
      <dgm:prSet loTypeId="urn:microsoft.com/office/officeart/2005/8/layout/process2" loCatId="" qsTypeId="urn:microsoft.com/office/officeart/2005/8/quickstyle/simple1" qsCatId="simple" csTypeId="urn:microsoft.com/office/officeart/2005/8/colors/accent1_2" csCatId="accent1" phldr="1"/>
      <dgm:spPr/>
    </dgm:pt>
    <dgm:pt modelId="{82DF05BA-41A6-B04D-8F91-E91A1B723DE1}">
      <dgm:prSet phldrT="[Text]" custT="1"/>
      <dgm:spPr/>
      <dgm:t>
        <a:bodyPr/>
        <a:lstStyle/>
        <a:p>
          <a:r>
            <a:rPr lang="en-US" sz="2400" dirty="0" smtClean="0"/>
            <a:t>Azimuthal cable insulation thickness : 0.122 mm (GFRP E=31.5 </a:t>
          </a:r>
          <a:r>
            <a:rPr lang="en-US" sz="2400" dirty="0" err="1" smtClean="0"/>
            <a:t>GPa</a:t>
          </a:r>
          <a:r>
            <a:rPr lang="en-US" sz="2400" dirty="0" smtClean="0"/>
            <a:t>)</a:t>
          </a:r>
          <a:endParaRPr lang="en-US" sz="2400" dirty="0"/>
        </a:p>
      </dgm:t>
    </dgm:pt>
    <dgm:pt modelId="{59A61414-A1B1-5944-9063-831F255097EE}" type="parTrans" cxnId="{0E930108-F948-F345-B8C3-50EE55FDAEB6}">
      <dgm:prSet/>
      <dgm:spPr/>
      <dgm:t>
        <a:bodyPr/>
        <a:lstStyle/>
        <a:p>
          <a:endParaRPr lang="en-US" sz="2400"/>
        </a:p>
      </dgm:t>
    </dgm:pt>
    <dgm:pt modelId="{EF9F5338-1A97-A94D-A997-5E0F45A0CFEB}" type="sibTrans" cxnId="{0E930108-F948-F345-B8C3-50EE55FDAEB6}">
      <dgm:prSet custT="1"/>
      <dgm:spPr/>
      <dgm:t>
        <a:bodyPr/>
        <a:lstStyle/>
        <a:p>
          <a:endParaRPr lang="en-US" sz="2400"/>
        </a:p>
      </dgm:t>
    </dgm:pt>
    <dgm:pt modelId="{EBAFC65E-2F1B-984F-A650-E472142DB4C9}">
      <dgm:prSet phldrT="[Text]" custT="1"/>
      <dgm:spPr/>
      <dgm:t>
        <a:bodyPr/>
        <a:lstStyle/>
        <a:p>
          <a:r>
            <a:rPr lang="en-US" sz="2400" dirty="0" smtClean="0"/>
            <a:t>ROXIE2D design optimization </a:t>
          </a:r>
        </a:p>
        <a:p>
          <a:r>
            <a:rPr lang="en-US" sz="2400" dirty="0" smtClean="0"/>
            <a:t>at I=3 kA and T=1.9 K</a:t>
          </a:r>
          <a:endParaRPr lang="en-US" sz="2400" dirty="0"/>
        </a:p>
      </dgm:t>
    </dgm:pt>
    <dgm:pt modelId="{C82D3FB4-3E24-994B-9E85-0B5D18177A2A}" type="parTrans" cxnId="{E84212EE-CD92-044B-A1C4-15B009A94F31}">
      <dgm:prSet/>
      <dgm:spPr/>
      <dgm:t>
        <a:bodyPr/>
        <a:lstStyle/>
        <a:p>
          <a:endParaRPr lang="en-US" sz="2400"/>
        </a:p>
      </dgm:t>
    </dgm:pt>
    <dgm:pt modelId="{C450C2A3-873F-0041-A6DD-17365699EA6D}" type="sibTrans" cxnId="{E84212EE-CD92-044B-A1C4-15B009A94F31}">
      <dgm:prSet custT="1"/>
      <dgm:spPr/>
      <dgm:t>
        <a:bodyPr/>
        <a:lstStyle/>
        <a:p>
          <a:endParaRPr lang="en-US" sz="2400"/>
        </a:p>
      </dgm:t>
    </dgm:pt>
    <dgm:pt modelId="{717B6DC5-4D24-864C-93E0-B9555AD6001B}">
      <dgm:prSet phldrT="[Text]" custT="1"/>
      <dgm:spPr/>
      <dgm:t>
        <a:bodyPr/>
        <a:lstStyle/>
        <a:p>
          <a:r>
            <a:rPr lang="en-US" sz="2400" dirty="0" smtClean="0"/>
            <a:t>OPERA3D </a:t>
          </a:r>
          <a:r>
            <a:rPr lang="en-US" sz="2400" dirty="0" smtClean="0"/>
            <a:t>calculation*</a:t>
          </a:r>
          <a:endParaRPr lang="en-US" sz="2400" dirty="0"/>
        </a:p>
      </dgm:t>
    </dgm:pt>
    <dgm:pt modelId="{3631F2EA-2AE7-5642-9D4B-0891C1B489C2}" type="parTrans" cxnId="{29ACF367-4EDA-AF46-908F-F6CA8B9DBF66}">
      <dgm:prSet/>
      <dgm:spPr/>
      <dgm:t>
        <a:bodyPr/>
        <a:lstStyle/>
        <a:p>
          <a:endParaRPr lang="en-US" sz="2400"/>
        </a:p>
      </dgm:t>
    </dgm:pt>
    <dgm:pt modelId="{50AE2C79-8A79-D84F-8AB8-FF9131B39EE1}" type="sibTrans" cxnId="{29ACF367-4EDA-AF46-908F-F6CA8B9DBF66}">
      <dgm:prSet custT="1"/>
      <dgm:spPr/>
      <dgm:t>
        <a:bodyPr/>
        <a:lstStyle/>
        <a:p>
          <a:endParaRPr lang="en-US" sz="2400"/>
        </a:p>
      </dgm:t>
    </dgm:pt>
    <dgm:pt modelId="{A2AA4785-6235-944B-A60D-86C8D2CD6317}">
      <dgm:prSet custT="1"/>
      <dgm:spPr/>
      <dgm:t>
        <a:bodyPr/>
        <a:lstStyle/>
        <a:p>
          <a:r>
            <a:rPr lang="en-US" sz="2400" dirty="0" smtClean="0"/>
            <a:t>Verify integral </a:t>
          </a:r>
          <a:r>
            <a:rPr lang="en-US" sz="2400" b="1" i="1" dirty="0" err="1" smtClean="0"/>
            <a:t>b</a:t>
          </a:r>
          <a:r>
            <a:rPr lang="en-US" sz="2400" b="1" i="1" baseline="-25000" dirty="0" err="1" smtClean="0"/>
            <a:t>n</a:t>
          </a:r>
          <a:r>
            <a:rPr lang="en-US" sz="2400" b="1" i="1" baseline="-25000" dirty="0" smtClean="0"/>
            <a:t> </a:t>
          </a:r>
          <a:r>
            <a:rPr lang="en-US" sz="2400" b="0" i="0" baseline="0" dirty="0" smtClean="0"/>
            <a:t>at I=12 kA</a:t>
          </a:r>
          <a:r>
            <a:rPr lang="en-US" sz="2400" dirty="0" smtClean="0"/>
            <a:t> </a:t>
          </a:r>
          <a:endParaRPr lang="en-US" sz="2400" dirty="0"/>
        </a:p>
      </dgm:t>
    </dgm:pt>
    <dgm:pt modelId="{80EF294D-AEBB-014B-BBF4-185D9BF3EA53}" type="parTrans" cxnId="{C42E0589-7FBF-3247-8378-3DF842AFABE3}">
      <dgm:prSet/>
      <dgm:spPr/>
      <dgm:t>
        <a:bodyPr/>
        <a:lstStyle/>
        <a:p>
          <a:endParaRPr lang="en-US" sz="2400"/>
        </a:p>
      </dgm:t>
    </dgm:pt>
    <dgm:pt modelId="{A9DD1DDC-FA31-D544-93CA-1D7E94ED78DF}" type="sibTrans" cxnId="{C42E0589-7FBF-3247-8378-3DF842AFABE3}">
      <dgm:prSet/>
      <dgm:spPr/>
      <dgm:t>
        <a:bodyPr/>
        <a:lstStyle/>
        <a:p>
          <a:endParaRPr lang="en-US" sz="2400"/>
        </a:p>
      </dgm:t>
    </dgm:pt>
    <dgm:pt modelId="{E0B63B9E-9F9B-8C42-8283-F1DAB392A12C}" type="pres">
      <dgm:prSet presAssocID="{E2728169-B62C-9446-9DD8-4F77031A5100}" presName="linearFlow" presStyleCnt="0">
        <dgm:presLayoutVars>
          <dgm:resizeHandles val="exact"/>
        </dgm:presLayoutVars>
      </dgm:prSet>
      <dgm:spPr/>
    </dgm:pt>
    <dgm:pt modelId="{D32A69C6-21B0-1146-821D-65C7207200B4}" type="pres">
      <dgm:prSet presAssocID="{82DF05BA-41A6-B04D-8F91-E91A1B723DE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424517-C5E0-4F4A-B055-FC7FEE04E992}" type="pres">
      <dgm:prSet presAssocID="{EF9F5338-1A97-A94D-A997-5E0F45A0CFEB}" presName="sibTrans" presStyleLbl="sibTrans2D1" presStyleIdx="0" presStyleCnt="3" custScaleX="133807"/>
      <dgm:spPr/>
      <dgm:t>
        <a:bodyPr/>
        <a:lstStyle/>
        <a:p>
          <a:endParaRPr lang="en-US"/>
        </a:p>
      </dgm:t>
    </dgm:pt>
    <dgm:pt modelId="{B5472A8E-E07D-7348-B7CD-BE8F30937A5E}" type="pres">
      <dgm:prSet presAssocID="{EF9F5338-1A97-A94D-A997-5E0F45A0CFE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B0C0BF0F-E660-2447-93F2-42FD103A7949}" type="pres">
      <dgm:prSet presAssocID="{EBAFC65E-2F1B-984F-A650-E472142DB4C9}" presName="node" presStyleLbl="node1" presStyleIdx="1" presStyleCnt="4" custScaleY="59550" custLinFactNeighborY="544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FCFE71-377D-BF41-9E6F-6BDE121BE778}" type="pres">
      <dgm:prSet presAssocID="{C450C2A3-873F-0041-A6DD-17365699EA6D}" presName="sibTrans" presStyleLbl="sibTrans2D1" presStyleIdx="1" presStyleCnt="3" custScaleX="82021" custLinFactNeighborY="-4112"/>
      <dgm:spPr/>
      <dgm:t>
        <a:bodyPr/>
        <a:lstStyle/>
        <a:p>
          <a:endParaRPr lang="en-US"/>
        </a:p>
      </dgm:t>
    </dgm:pt>
    <dgm:pt modelId="{35E175BD-1A69-294D-B9ED-77D91C3910CE}" type="pres">
      <dgm:prSet presAssocID="{C450C2A3-873F-0041-A6DD-17365699EA6D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9515940B-E22B-1D49-B189-C75957B1ABB1}" type="pres">
      <dgm:prSet presAssocID="{717B6DC5-4D24-864C-93E0-B9555AD6001B}" presName="node" presStyleLbl="node1" presStyleIdx="2" presStyleCnt="4" custScaleY="46057" custLinFactNeighborY="290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EE92CC-5F2A-4D4A-8DBD-D6B6A78B9439}" type="pres">
      <dgm:prSet presAssocID="{50AE2C79-8A79-D84F-8AB8-FF9131B39EE1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41748C9-00DE-C041-8D01-B9C2EAF612FA}" type="pres">
      <dgm:prSet presAssocID="{50AE2C79-8A79-D84F-8AB8-FF9131B39EE1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480C03E8-252B-AA4B-8B7C-FCE48682FB01}" type="pres">
      <dgm:prSet presAssocID="{A2AA4785-6235-944B-A60D-86C8D2CD6317}" presName="node" presStyleLbl="node1" presStyleIdx="3" presStyleCnt="4" custScaleY="400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5AFB22-55FA-214E-89A5-CF0E8B512167}" type="presOf" srcId="{C450C2A3-873F-0041-A6DD-17365699EA6D}" destId="{F9FCFE71-377D-BF41-9E6F-6BDE121BE778}" srcOrd="0" destOrd="0" presId="urn:microsoft.com/office/officeart/2005/8/layout/process2"/>
    <dgm:cxn modelId="{0E930108-F948-F345-B8C3-50EE55FDAEB6}" srcId="{E2728169-B62C-9446-9DD8-4F77031A5100}" destId="{82DF05BA-41A6-B04D-8F91-E91A1B723DE1}" srcOrd="0" destOrd="0" parTransId="{59A61414-A1B1-5944-9063-831F255097EE}" sibTransId="{EF9F5338-1A97-A94D-A997-5E0F45A0CFEB}"/>
    <dgm:cxn modelId="{C42E0589-7FBF-3247-8378-3DF842AFABE3}" srcId="{E2728169-B62C-9446-9DD8-4F77031A5100}" destId="{A2AA4785-6235-944B-A60D-86C8D2CD6317}" srcOrd="3" destOrd="0" parTransId="{80EF294D-AEBB-014B-BBF4-185D9BF3EA53}" sibTransId="{A9DD1DDC-FA31-D544-93CA-1D7E94ED78DF}"/>
    <dgm:cxn modelId="{D060B1EB-4B52-3546-B3F5-3223CD114104}" type="presOf" srcId="{A2AA4785-6235-944B-A60D-86C8D2CD6317}" destId="{480C03E8-252B-AA4B-8B7C-FCE48682FB01}" srcOrd="0" destOrd="0" presId="urn:microsoft.com/office/officeart/2005/8/layout/process2"/>
    <dgm:cxn modelId="{6C83D418-B032-6245-89AF-FE0474503C86}" type="presOf" srcId="{EF9F5338-1A97-A94D-A997-5E0F45A0CFEB}" destId="{B5472A8E-E07D-7348-B7CD-BE8F30937A5E}" srcOrd="1" destOrd="0" presId="urn:microsoft.com/office/officeart/2005/8/layout/process2"/>
    <dgm:cxn modelId="{A4590A21-4C5F-B949-84EA-3EA730EBA74D}" type="presOf" srcId="{82DF05BA-41A6-B04D-8F91-E91A1B723DE1}" destId="{D32A69C6-21B0-1146-821D-65C7207200B4}" srcOrd="0" destOrd="0" presId="urn:microsoft.com/office/officeart/2005/8/layout/process2"/>
    <dgm:cxn modelId="{6D2670E8-1006-BE46-ABEC-16962FEE4B16}" type="presOf" srcId="{50AE2C79-8A79-D84F-8AB8-FF9131B39EE1}" destId="{3EEE92CC-5F2A-4D4A-8DBD-D6B6A78B9439}" srcOrd="0" destOrd="0" presId="urn:microsoft.com/office/officeart/2005/8/layout/process2"/>
    <dgm:cxn modelId="{E84212EE-CD92-044B-A1C4-15B009A94F31}" srcId="{E2728169-B62C-9446-9DD8-4F77031A5100}" destId="{EBAFC65E-2F1B-984F-A650-E472142DB4C9}" srcOrd="1" destOrd="0" parTransId="{C82D3FB4-3E24-994B-9E85-0B5D18177A2A}" sibTransId="{C450C2A3-873F-0041-A6DD-17365699EA6D}"/>
    <dgm:cxn modelId="{94BA3D35-1F1C-2442-9BF7-69624A49CA9F}" type="presOf" srcId="{EBAFC65E-2F1B-984F-A650-E472142DB4C9}" destId="{B0C0BF0F-E660-2447-93F2-42FD103A7949}" srcOrd="0" destOrd="0" presId="urn:microsoft.com/office/officeart/2005/8/layout/process2"/>
    <dgm:cxn modelId="{D2112536-5952-854C-B061-F7217A7B648C}" type="presOf" srcId="{E2728169-B62C-9446-9DD8-4F77031A5100}" destId="{E0B63B9E-9F9B-8C42-8283-F1DAB392A12C}" srcOrd="0" destOrd="0" presId="urn:microsoft.com/office/officeart/2005/8/layout/process2"/>
    <dgm:cxn modelId="{4D0F7B46-72F7-F34D-9844-3C68C386F55C}" type="presOf" srcId="{717B6DC5-4D24-864C-93E0-B9555AD6001B}" destId="{9515940B-E22B-1D49-B189-C75957B1ABB1}" srcOrd="0" destOrd="0" presId="urn:microsoft.com/office/officeart/2005/8/layout/process2"/>
    <dgm:cxn modelId="{BC7A387F-5383-6648-8CF2-628C9A49CBCD}" type="presOf" srcId="{C450C2A3-873F-0041-A6DD-17365699EA6D}" destId="{35E175BD-1A69-294D-B9ED-77D91C3910CE}" srcOrd="1" destOrd="0" presId="urn:microsoft.com/office/officeart/2005/8/layout/process2"/>
    <dgm:cxn modelId="{29ACF367-4EDA-AF46-908F-F6CA8B9DBF66}" srcId="{E2728169-B62C-9446-9DD8-4F77031A5100}" destId="{717B6DC5-4D24-864C-93E0-B9555AD6001B}" srcOrd="2" destOrd="0" parTransId="{3631F2EA-2AE7-5642-9D4B-0891C1B489C2}" sibTransId="{50AE2C79-8A79-D84F-8AB8-FF9131B39EE1}"/>
    <dgm:cxn modelId="{35319154-B071-E04E-81CC-794BEC5857E5}" type="presOf" srcId="{EF9F5338-1A97-A94D-A997-5E0F45A0CFEB}" destId="{AF424517-C5E0-4F4A-B055-FC7FEE04E992}" srcOrd="0" destOrd="0" presId="urn:microsoft.com/office/officeart/2005/8/layout/process2"/>
    <dgm:cxn modelId="{B8AF0508-A76D-8E40-91E9-42008901E724}" type="presOf" srcId="{50AE2C79-8A79-D84F-8AB8-FF9131B39EE1}" destId="{B41748C9-00DE-C041-8D01-B9C2EAF612FA}" srcOrd="1" destOrd="0" presId="urn:microsoft.com/office/officeart/2005/8/layout/process2"/>
    <dgm:cxn modelId="{A7BA4257-6A19-2B44-9849-4740D56F3BC6}" type="presParOf" srcId="{E0B63B9E-9F9B-8C42-8283-F1DAB392A12C}" destId="{D32A69C6-21B0-1146-821D-65C7207200B4}" srcOrd="0" destOrd="0" presId="urn:microsoft.com/office/officeart/2005/8/layout/process2"/>
    <dgm:cxn modelId="{AC8AE80B-4DCF-4F44-B106-0FA2F2E1C1E1}" type="presParOf" srcId="{E0B63B9E-9F9B-8C42-8283-F1DAB392A12C}" destId="{AF424517-C5E0-4F4A-B055-FC7FEE04E992}" srcOrd="1" destOrd="0" presId="urn:microsoft.com/office/officeart/2005/8/layout/process2"/>
    <dgm:cxn modelId="{43892811-4487-DF49-B6AB-52A667A5FC36}" type="presParOf" srcId="{AF424517-C5E0-4F4A-B055-FC7FEE04E992}" destId="{B5472A8E-E07D-7348-B7CD-BE8F30937A5E}" srcOrd="0" destOrd="0" presId="urn:microsoft.com/office/officeart/2005/8/layout/process2"/>
    <dgm:cxn modelId="{035A1CAA-C056-0E4B-BA23-77B157299B6B}" type="presParOf" srcId="{E0B63B9E-9F9B-8C42-8283-F1DAB392A12C}" destId="{B0C0BF0F-E660-2447-93F2-42FD103A7949}" srcOrd="2" destOrd="0" presId="urn:microsoft.com/office/officeart/2005/8/layout/process2"/>
    <dgm:cxn modelId="{A9432E6C-0A7B-4145-8B1F-D1F3D91A33A8}" type="presParOf" srcId="{E0B63B9E-9F9B-8C42-8283-F1DAB392A12C}" destId="{F9FCFE71-377D-BF41-9E6F-6BDE121BE778}" srcOrd="3" destOrd="0" presId="urn:microsoft.com/office/officeart/2005/8/layout/process2"/>
    <dgm:cxn modelId="{0954EE1A-2BF7-C24B-92F1-7F0518AD4CFE}" type="presParOf" srcId="{F9FCFE71-377D-BF41-9E6F-6BDE121BE778}" destId="{35E175BD-1A69-294D-B9ED-77D91C3910CE}" srcOrd="0" destOrd="0" presId="urn:microsoft.com/office/officeart/2005/8/layout/process2"/>
    <dgm:cxn modelId="{CD005622-9027-5E40-AFCB-40C50ABEFDE9}" type="presParOf" srcId="{E0B63B9E-9F9B-8C42-8283-F1DAB392A12C}" destId="{9515940B-E22B-1D49-B189-C75957B1ABB1}" srcOrd="4" destOrd="0" presId="urn:microsoft.com/office/officeart/2005/8/layout/process2"/>
    <dgm:cxn modelId="{E713483A-7C5B-9B41-B624-53C26211E8A6}" type="presParOf" srcId="{E0B63B9E-9F9B-8C42-8283-F1DAB392A12C}" destId="{3EEE92CC-5F2A-4D4A-8DBD-D6B6A78B9439}" srcOrd="5" destOrd="0" presId="urn:microsoft.com/office/officeart/2005/8/layout/process2"/>
    <dgm:cxn modelId="{70543503-7A36-974A-8B77-D45D5B3973AD}" type="presParOf" srcId="{3EEE92CC-5F2A-4D4A-8DBD-D6B6A78B9439}" destId="{B41748C9-00DE-C041-8D01-B9C2EAF612FA}" srcOrd="0" destOrd="0" presId="urn:microsoft.com/office/officeart/2005/8/layout/process2"/>
    <dgm:cxn modelId="{071F035D-06C0-3147-ACBB-A60B184E0962}" type="presParOf" srcId="{E0B63B9E-9F9B-8C42-8283-F1DAB392A12C}" destId="{480C03E8-252B-AA4B-8B7C-FCE48682FB01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A69C6-21B0-1146-821D-65C7207200B4}">
      <dsp:nvSpPr>
        <dsp:cNvPr id="0" name=""/>
        <dsp:cNvSpPr/>
      </dsp:nvSpPr>
      <dsp:spPr>
        <a:xfrm>
          <a:off x="409231" y="5717"/>
          <a:ext cx="5277536" cy="13193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Azimuthal cable insulation thickness : 0.122 mm (GFRP E=31.5 </a:t>
          </a:r>
          <a:r>
            <a:rPr lang="en-US" sz="2400" kern="1200" dirty="0" err="1" smtClean="0"/>
            <a:t>GPa</a:t>
          </a:r>
          <a:r>
            <a:rPr lang="en-US" sz="2400" kern="1200" dirty="0" smtClean="0"/>
            <a:t>)</a:t>
          </a:r>
          <a:endParaRPr lang="en-US" sz="2400" kern="1200" dirty="0"/>
        </a:p>
      </dsp:txBody>
      <dsp:txXfrm>
        <a:off x="447874" y="44360"/>
        <a:ext cx="5200250" cy="1242098"/>
      </dsp:txXfrm>
    </dsp:sp>
    <dsp:sp modelId="{AF424517-C5E0-4F4A-B055-FC7FEE04E992}">
      <dsp:nvSpPr>
        <dsp:cNvPr id="0" name=""/>
        <dsp:cNvSpPr/>
      </dsp:nvSpPr>
      <dsp:spPr>
        <a:xfrm rot="5400000">
          <a:off x="2536888" y="1537542"/>
          <a:ext cx="1022222" cy="593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-5400000">
        <a:off x="2869882" y="1323293"/>
        <a:ext cx="356234" cy="844105"/>
      </dsp:txXfrm>
    </dsp:sp>
    <dsp:sp modelId="{B0C0BF0F-E660-2447-93F2-42FD103A7949}">
      <dsp:nvSpPr>
        <dsp:cNvPr id="0" name=""/>
        <dsp:cNvSpPr/>
      </dsp:nvSpPr>
      <dsp:spPr>
        <a:xfrm>
          <a:off x="409231" y="2343705"/>
          <a:ext cx="5277536" cy="785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ROXIE2D design optimization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at I=3 kA and T=1.9 K</a:t>
          </a:r>
          <a:endParaRPr lang="en-US" sz="2400" kern="1200" dirty="0"/>
        </a:p>
      </dsp:txBody>
      <dsp:txXfrm>
        <a:off x="432243" y="2366717"/>
        <a:ext cx="5231512" cy="739669"/>
      </dsp:txXfrm>
    </dsp:sp>
    <dsp:sp modelId="{F9FCFE71-377D-BF41-9E6F-6BDE121BE778}">
      <dsp:nvSpPr>
        <dsp:cNvPr id="0" name=""/>
        <dsp:cNvSpPr/>
      </dsp:nvSpPr>
      <dsp:spPr>
        <a:xfrm rot="5400000">
          <a:off x="2896479" y="3054436"/>
          <a:ext cx="303041" cy="593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-5400000">
        <a:off x="2869883" y="3199776"/>
        <a:ext cx="356234" cy="212129"/>
      </dsp:txXfrm>
    </dsp:sp>
    <dsp:sp modelId="{9515940B-E22B-1D49-B189-C75957B1ABB1}">
      <dsp:nvSpPr>
        <dsp:cNvPr id="0" name=""/>
        <dsp:cNvSpPr/>
      </dsp:nvSpPr>
      <dsp:spPr>
        <a:xfrm>
          <a:off x="409231" y="3622024"/>
          <a:ext cx="5277536" cy="6076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OPERA3D </a:t>
          </a:r>
          <a:r>
            <a:rPr lang="en-US" sz="2400" kern="1200" dirty="0" smtClean="0"/>
            <a:t>calculation*</a:t>
          </a:r>
          <a:endParaRPr lang="en-US" sz="2400" kern="1200" dirty="0"/>
        </a:p>
      </dsp:txBody>
      <dsp:txXfrm>
        <a:off x="427029" y="3639822"/>
        <a:ext cx="5241940" cy="572072"/>
      </dsp:txXfrm>
    </dsp:sp>
    <dsp:sp modelId="{3EEE92CC-5F2A-4D4A-8DBD-D6B6A78B9439}">
      <dsp:nvSpPr>
        <dsp:cNvPr id="0" name=""/>
        <dsp:cNvSpPr/>
      </dsp:nvSpPr>
      <dsp:spPr>
        <a:xfrm rot="5400000">
          <a:off x="2872557" y="4166754"/>
          <a:ext cx="350885" cy="593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-5400000">
        <a:off x="2869883" y="4288173"/>
        <a:ext cx="356234" cy="245620"/>
      </dsp:txXfrm>
    </dsp:sp>
    <dsp:sp modelId="{480C03E8-252B-AA4B-8B7C-FCE48682FB01}">
      <dsp:nvSpPr>
        <dsp:cNvPr id="0" name=""/>
        <dsp:cNvSpPr/>
      </dsp:nvSpPr>
      <dsp:spPr>
        <a:xfrm>
          <a:off x="409231" y="4697539"/>
          <a:ext cx="5277536" cy="5283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Verify integral </a:t>
          </a:r>
          <a:r>
            <a:rPr lang="en-US" sz="2400" b="1" i="1" kern="1200" dirty="0" err="1" smtClean="0"/>
            <a:t>b</a:t>
          </a:r>
          <a:r>
            <a:rPr lang="en-US" sz="2400" b="1" i="1" kern="1200" baseline="-25000" dirty="0" err="1" smtClean="0"/>
            <a:t>n</a:t>
          </a:r>
          <a:r>
            <a:rPr lang="en-US" sz="2400" b="1" i="1" kern="1200" baseline="-25000" dirty="0" smtClean="0"/>
            <a:t> </a:t>
          </a:r>
          <a:r>
            <a:rPr lang="en-US" sz="2400" b="0" i="0" kern="1200" baseline="0" dirty="0" smtClean="0"/>
            <a:t>at I=12 kA</a:t>
          </a:r>
          <a:r>
            <a:rPr lang="en-US" sz="2400" kern="1200" dirty="0" smtClean="0"/>
            <a:t> </a:t>
          </a:r>
          <a:endParaRPr lang="en-US" sz="2400" kern="1200" dirty="0"/>
        </a:p>
      </dsp:txBody>
      <dsp:txXfrm>
        <a:off x="424706" y="4713014"/>
        <a:ext cx="5246586" cy="4973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A69C6-21B0-1146-821D-65C7207200B4}">
      <dsp:nvSpPr>
        <dsp:cNvPr id="0" name=""/>
        <dsp:cNvSpPr/>
      </dsp:nvSpPr>
      <dsp:spPr>
        <a:xfrm>
          <a:off x="409231" y="5717"/>
          <a:ext cx="5277536" cy="13193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Azimuthal cable insulation thickness : 0.122 mm (GFRP E=31.5 </a:t>
          </a:r>
          <a:r>
            <a:rPr lang="en-US" sz="2400" kern="1200" dirty="0" err="1" smtClean="0"/>
            <a:t>GPa</a:t>
          </a:r>
          <a:r>
            <a:rPr lang="en-US" sz="2400" kern="1200" dirty="0" smtClean="0"/>
            <a:t>)</a:t>
          </a:r>
          <a:endParaRPr lang="en-US" sz="2400" kern="1200" dirty="0"/>
        </a:p>
      </dsp:txBody>
      <dsp:txXfrm>
        <a:off x="447874" y="44360"/>
        <a:ext cx="5200250" cy="1242098"/>
      </dsp:txXfrm>
    </dsp:sp>
    <dsp:sp modelId="{AF424517-C5E0-4F4A-B055-FC7FEE04E992}">
      <dsp:nvSpPr>
        <dsp:cNvPr id="0" name=""/>
        <dsp:cNvSpPr/>
      </dsp:nvSpPr>
      <dsp:spPr>
        <a:xfrm rot="5400000">
          <a:off x="2536888" y="1537542"/>
          <a:ext cx="1022222" cy="593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-5400000">
        <a:off x="2869882" y="1323293"/>
        <a:ext cx="356234" cy="844105"/>
      </dsp:txXfrm>
    </dsp:sp>
    <dsp:sp modelId="{B0C0BF0F-E660-2447-93F2-42FD103A7949}">
      <dsp:nvSpPr>
        <dsp:cNvPr id="0" name=""/>
        <dsp:cNvSpPr/>
      </dsp:nvSpPr>
      <dsp:spPr>
        <a:xfrm>
          <a:off x="409231" y="2343705"/>
          <a:ext cx="5277536" cy="785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ROXIE2D design optimization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at I=3 kA and T=1.9 K</a:t>
          </a:r>
          <a:endParaRPr lang="en-US" sz="2400" kern="1200" dirty="0"/>
        </a:p>
      </dsp:txBody>
      <dsp:txXfrm>
        <a:off x="432243" y="2366717"/>
        <a:ext cx="5231512" cy="739669"/>
      </dsp:txXfrm>
    </dsp:sp>
    <dsp:sp modelId="{F9FCFE71-377D-BF41-9E6F-6BDE121BE778}">
      <dsp:nvSpPr>
        <dsp:cNvPr id="0" name=""/>
        <dsp:cNvSpPr/>
      </dsp:nvSpPr>
      <dsp:spPr>
        <a:xfrm rot="5400000">
          <a:off x="2896479" y="3054436"/>
          <a:ext cx="303041" cy="593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-5400000">
        <a:off x="2869883" y="3199776"/>
        <a:ext cx="356234" cy="212129"/>
      </dsp:txXfrm>
    </dsp:sp>
    <dsp:sp modelId="{9515940B-E22B-1D49-B189-C75957B1ABB1}">
      <dsp:nvSpPr>
        <dsp:cNvPr id="0" name=""/>
        <dsp:cNvSpPr/>
      </dsp:nvSpPr>
      <dsp:spPr>
        <a:xfrm>
          <a:off x="409231" y="3622024"/>
          <a:ext cx="5277536" cy="6076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OPERA3D </a:t>
          </a:r>
          <a:r>
            <a:rPr lang="en-US" sz="2400" kern="1200" dirty="0" smtClean="0"/>
            <a:t>calculation*</a:t>
          </a:r>
          <a:endParaRPr lang="en-US" sz="2400" kern="1200" dirty="0"/>
        </a:p>
      </dsp:txBody>
      <dsp:txXfrm>
        <a:off x="427029" y="3639822"/>
        <a:ext cx="5241940" cy="572072"/>
      </dsp:txXfrm>
    </dsp:sp>
    <dsp:sp modelId="{3EEE92CC-5F2A-4D4A-8DBD-D6B6A78B9439}">
      <dsp:nvSpPr>
        <dsp:cNvPr id="0" name=""/>
        <dsp:cNvSpPr/>
      </dsp:nvSpPr>
      <dsp:spPr>
        <a:xfrm rot="5400000">
          <a:off x="2872557" y="4166754"/>
          <a:ext cx="350885" cy="593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-5400000">
        <a:off x="2869883" y="4288173"/>
        <a:ext cx="356234" cy="245620"/>
      </dsp:txXfrm>
    </dsp:sp>
    <dsp:sp modelId="{480C03E8-252B-AA4B-8B7C-FCE48682FB01}">
      <dsp:nvSpPr>
        <dsp:cNvPr id="0" name=""/>
        <dsp:cNvSpPr/>
      </dsp:nvSpPr>
      <dsp:spPr>
        <a:xfrm>
          <a:off x="409231" y="4697539"/>
          <a:ext cx="5277536" cy="5283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Verify integral </a:t>
          </a:r>
          <a:r>
            <a:rPr lang="en-US" sz="2400" b="1" i="1" kern="1200" dirty="0" err="1" smtClean="0"/>
            <a:t>b</a:t>
          </a:r>
          <a:r>
            <a:rPr lang="en-US" sz="2400" b="1" i="1" kern="1200" baseline="-25000" dirty="0" err="1" smtClean="0"/>
            <a:t>n</a:t>
          </a:r>
          <a:r>
            <a:rPr lang="en-US" sz="2400" b="1" i="1" kern="1200" baseline="-25000" dirty="0" smtClean="0"/>
            <a:t> </a:t>
          </a:r>
          <a:r>
            <a:rPr lang="en-US" sz="2400" b="0" i="0" kern="1200" baseline="0" dirty="0" smtClean="0"/>
            <a:t>at I=12 kA</a:t>
          </a:r>
          <a:r>
            <a:rPr lang="en-US" sz="2400" kern="1200" dirty="0" smtClean="0"/>
            <a:t> </a:t>
          </a:r>
          <a:endParaRPr lang="en-US" sz="2400" kern="1200" dirty="0"/>
        </a:p>
      </dsp:txBody>
      <dsp:txXfrm>
        <a:off x="424706" y="4713014"/>
        <a:ext cx="5246586" cy="4973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A69C6-21B0-1146-821D-65C7207200B4}">
      <dsp:nvSpPr>
        <dsp:cNvPr id="0" name=""/>
        <dsp:cNvSpPr/>
      </dsp:nvSpPr>
      <dsp:spPr>
        <a:xfrm>
          <a:off x="409231" y="5717"/>
          <a:ext cx="5277536" cy="13193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Azimuthal cable insulation thickness : 0.122 mm (GFRP E=31.5 </a:t>
          </a:r>
          <a:r>
            <a:rPr lang="en-US" sz="2400" kern="1200" dirty="0" err="1" smtClean="0"/>
            <a:t>GPa</a:t>
          </a:r>
          <a:r>
            <a:rPr lang="en-US" sz="2400" kern="1200" dirty="0" smtClean="0"/>
            <a:t>)</a:t>
          </a:r>
          <a:endParaRPr lang="en-US" sz="2400" kern="1200" dirty="0"/>
        </a:p>
      </dsp:txBody>
      <dsp:txXfrm>
        <a:off x="447874" y="44360"/>
        <a:ext cx="5200250" cy="1242098"/>
      </dsp:txXfrm>
    </dsp:sp>
    <dsp:sp modelId="{AF424517-C5E0-4F4A-B055-FC7FEE04E992}">
      <dsp:nvSpPr>
        <dsp:cNvPr id="0" name=""/>
        <dsp:cNvSpPr/>
      </dsp:nvSpPr>
      <dsp:spPr>
        <a:xfrm rot="5400000">
          <a:off x="2536888" y="1537542"/>
          <a:ext cx="1022222" cy="593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-5400000">
        <a:off x="2869882" y="1323293"/>
        <a:ext cx="356234" cy="844105"/>
      </dsp:txXfrm>
    </dsp:sp>
    <dsp:sp modelId="{B0C0BF0F-E660-2447-93F2-42FD103A7949}">
      <dsp:nvSpPr>
        <dsp:cNvPr id="0" name=""/>
        <dsp:cNvSpPr/>
      </dsp:nvSpPr>
      <dsp:spPr>
        <a:xfrm>
          <a:off x="409231" y="2343705"/>
          <a:ext cx="5277536" cy="785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ROXIE2D design optimization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at I=3 kA and T=1.9 K</a:t>
          </a:r>
          <a:endParaRPr lang="en-US" sz="2400" kern="1200" dirty="0"/>
        </a:p>
      </dsp:txBody>
      <dsp:txXfrm>
        <a:off x="432243" y="2366717"/>
        <a:ext cx="5231512" cy="739669"/>
      </dsp:txXfrm>
    </dsp:sp>
    <dsp:sp modelId="{F9FCFE71-377D-BF41-9E6F-6BDE121BE778}">
      <dsp:nvSpPr>
        <dsp:cNvPr id="0" name=""/>
        <dsp:cNvSpPr/>
      </dsp:nvSpPr>
      <dsp:spPr>
        <a:xfrm rot="5400000">
          <a:off x="2896479" y="3054436"/>
          <a:ext cx="303041" cy="593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-5400000">
        <a:off x="2869883" y="3199776"/>
        <a:ext cx="356234" cy="212129"/>
      </dsp:txXfrm>
    </dsp:sp>
    <dsp:sp modelId="{9515940B-E22B-1D49-B189-C75957B1ABB1}">
      <dsp:nvSpPr>
        <dsp:cNvPr id="0" name=""/>
        <dsp:cNvSpPr/>
      </dsp:nvSpPr>
      <dsp:spPr>
        <a:xfrm>
          <a:off x="409231" y="3622024"/>
          <a:ext cx="5277536" cy="6076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OPERA3D </a:t>
          </a:r>
          <a:r>
            <a:rPr lang="en-US" sz="2400" kern="1200" dirty="0" smtClean="0"/>
            <a:t>calculation*</a:t>
          </a:r>
          <a:endParaRPr lang="en-US" sz="2400" kern="1200" dirty="0"/>
        </a:p>
      </dsp:txBody>
      <dsp:txXfrm>
        <a:off x="427029" y="3639822"/>
        <a:ext cx="5241940" cy="572072"/>
      </dsp:txXfrm>
    </dsp:sp>
    <dsp:sp modelId="{3EEE92CC-5F2A-4D4A-8DBD-D6B6A78B9439}">
      <dsp:nvSpPr>
        <dsp:cNvPr id="0" name=""/>
        <dsp:cNvSpPr/>
      </dsp:nvSpPr>
      <dsp:spPr>
        <a:xfrm rot="5400000">
          <a:off x="2872557" y="4166754"/>
          <a:ext cx="350885" cy="593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-5400000">
        <a:off x="2869883" y="4288173"/>
        <a:ext cx="356234" cy="245620"/>
      </dsp:txXfrm>
    </dsp:sp>
    <dsp:sp modelId="{480C03E8-252B-AA4B-8B7C-FCE48682FB01}">
      <dsp:nvSpPr>
        <dsp:cNvPr id="0" name=""/>
        <dsp:cNvSpPr/>
      </dsp:nvSpPr>
      <dsp:spPr>
        <a:xfrm>
          <a:off x="409231" y="4697539"/>
          <a:ext cx="5277536" cy="5283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Verify integral </a:t>
          </a:r>
          <a:r>
            <a:rPr lang="en-US" sz="2400" b="1" i="1" kern="1200" dirty="0" err="1" smtClean="0"/>
            <a:t>b</a:t>
          </a:r>
          <a:r>
            <a:rPr lang="en-US" sz="2400" b="1" i="1" kern="1200" baseline="-25000" dirty="0" err="1" smtClean="0"/>
            <a:t>n</a:t>
          </a:r>
          <a:r>
            <a:rPr lang="en-US" sz="2400" b="1" i="1" kern="1200" baseline="-25000" dirty="0" smtClean="0"/>
            <a:t> </a:t>
          </a:r>
          <a:r>
            <a:rPr lang="en-US" sz="2400" b="0" i="0" kern="1200" baseline="0" dirty="0" smtClean="0"/>
            <a:t>at I=12 kA</a:t>
          </a:r>
          <a:r>
            <a:rPr lang="en-US" sz="2400" kern="1200" dirty="0" smtClean="0"/>
            <a:t> </a:t>
          </a:r>
          <a:endParaRPr lang="en-US" sz="2400" kern="1200" dirty="0"/>
        </a:p>
      </dsp:txBody>
      <dsp:txXfrm>
        <a:off x="424706" y="4713014"/>
        <a:ext cx="5246586" cy="4973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98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871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248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3363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.AppleSystemUIFont" charset="-120"/>
        <a:buChar char="-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ü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SzPct val="80000"/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Arial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tiff"/><Relationship Id="rId5" Type="http://schemas.openxmlformats.org/officeDocument/2006/relationships/image" Target="../media/image21.png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tiff"/><Relationship Id="rId3" Type="http://schemas.openxmlformats.org/officeDocument/2006/relationships/image" Target="../media/image27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4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tiff"/><Relationship Id="rId3" Type="http://schemas.openxmlformats.org/officeDocument/2006/relationships/image" Target="../media/image38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png"/><Relationship Id="rId3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png"/><Relationship Id="rId5" Type="http://schemas.openxmlformats.org/officeDocument/2006/relationships/image" Target="../media/image7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png"/><Relationship Id="rId3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png"/><Relationship Id="rId3" Type="http://schemas.openxmlformats.org/officeDocument/2006/relationships/image" Target="../media/image52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tiff"/><Relationship Id="rId3" Type="http://schemas.openxmlformats.org/officeDocument/2006/relationships/image" Target="../media/image13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4" Type="http://schemas.openxmlformats.org/officeDocument/2006/relationships/image" Target="../media/image56.tiff"/><Relationship Id="rId5" Type="http://schemas.openxmlformats.org/officeDocument/2006/relationships/image" Target="../media/image57.jpg"/><Relationship Id="rId6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26.png"/><Relationship Id="rId5" Type="http://schemas.openxmlformats.org/officeDocument/2006/relationships/image" Target="../media/image20.tiff"/><Relationship Id="rId6" Type="http://schemas.openxmlformats.org/officeDocument/2006/relationships/image" Target="../media/image28.png"/><Relationship Id="rId7" Type="http://schemas.openxmlformats.org/officeDocument/2006/relationships/image" Target="../media/image22.emf"/><Relationship Id="rId8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tif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Designing the cross section </a:t>
            </a:r>
            <a:br>
              <a:rPr lang="en-GB" dirty="0" smtClean="0"/>
            </a:br>
            <a:r>
              <a:rPr lang="en-GB" dirty="0" smtClean="0"/>
              <a:t>of the MBXF prototype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Kento Suzuki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mtClean="0"/>
              <a:t>WP3 meeting, 04/09/2019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71400"/>
            <a:ext cx="7920000" cy="720000"/>
          </a:xfrm>
        </p:spPr>
        <p:txBody>
          <a:bodyPr/>
          <a:lstStyle/>
          <a:p>
            <a:r>
              <a:rPr lang="en-US" dirty="0" smtClean="0"/>
              <a:t>Modeling coil inner</a:t>
            </a:r>
            <a:r>
              <a:rPr lang="en-US" dirty="0"/>
              <a:t> </a:t>
            </a:r>
            <a:r>
              <a:rPr lang="en-US" dirty="0" smtClean="0"/>
              <a:t>surface 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737933"/>
            <a:ext cx="4464496" cy="308845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786007" y="3043589"/>
                <a:ext cx="223798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tx2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/ </a:t>
                </a:r>
                <a:r>
                  <a:rPr lang="en-US" dirty="0" err="1">
                    <a:solidFill>
                      <a:schemeClr val="tx2"/>
                    </a:solidFill>
                  </a:rPr>
                  <a:t>n.d.f</a:t>
                </a:r>
                <a:r>
                  <a:rPr lang="en-US" dirty="0">
                    <a:solidFill>
                      <a:schemeClr val="tx2"/>
                    </a:solidFill>
                  </a:rPr>
                  <a:t> = 2252/410</a:t>
                </a: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007" y="3043589"/>
                <a:ext cx="2237985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8197" r="-163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3391" y="796375"/>
            <a:ext cx="4350609" cy="28803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6989126" y="2927871"/>
                <a:ext cx="210974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tx2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/ </a:t>
                </a:r>
                <a:r>
                  <a:rPr lang="en-US" dirty="0" err="1">
                    <a:solidFill>
                      <a:schemeClr val="tx2"/>
                    </a:solidFill>
                  </a:rPr>
                  <a:t>n.d.f</a:t>
                </a:r>
                <a:r>
                  <a:rPr lang="en-US" dirty="0">
                    <a:solidFill>
                      <a:schemeClr val="tx2"/>
                    </a:solidFill>
                  </a:rPr>
                  <a:t> =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956/193</a:t>
                </a:r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9126" y="2927871"/>
                <a:ext cx="2109745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8197" r="-1734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3025" y="476672"/>
            <a:ext cx="1968609" cy="92333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12" name="TextBox 11"/>
          <p:cNvSpPr txBox="1"/>
          <p:nvPr/>
        </p:nvSpPr>
        <p:spPr>
          <a:xfrm rot="16200000">
            <a:off x="-984151" y="166640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diameter (mm)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3604538" y="152070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diameter (mm)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989126" y="364172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angle (degree)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37076" y="3704829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angle </a:t>
            </a:r>
            <a:r>
              <a:rPr lang="en-US" smtClean="0"/>
              <a:t>(degree)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155899" y="1012194"/>
            <a:ext cx="188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a=167 um</a:t>
            </a:r>
            <a:endParaRPr lang="en-US" b="1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921002"/>
              </p:ext>
            </p:extLst>
          </p:nvPr>
        </p:nvGraphicFramePr>
        <p:xfrm>
          <a:off x="179513" y="4696681"/>
          <a:ext cx="8790770" cy="1996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1554"/>
                <a:gridCol w="1296144"/>
                <a:gridCol w="1296144"/>
                <a:gridCol w="1872208"/>
                <a:gridCol w="1584176"/>
                <a:gridCol w="2170544"/>
              </a:tblGrid>
              <a:tr h="215900">
                <a:tc rowSpan="2">
                  <a:txBody>
                    <a:bodyPr/>
                    <a:lstStyle/>
                    <a:p>
                      <a:pPr algn="l" fontAlgn="b"/>
                      <a:r>
                        <a:rPr lang="sk-SK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MBXFS2</a:t>
                      </a:r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1.9 K, </a:t>
                      </a:r>
                      <a:r>
                        <a:rPr lang="en-US" sz="1800" b="1" u="none" strike="noStrike" dirty="0"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I=3 kA</a:t>
                      </a:r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</a:t>
                      </a:r>
                      <a:r>
                        <a:rPr lang="en-US" sz="18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(ROXIE2D)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sk-SK" sz="18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MBXFS2</a:t>
                      </a:r>
                    </a:p>
                    <a:p>
                      <a:pPr algn="l" fontAlgn="b"/>
                      <a:r>
                        <a:rPr lang="sk-SK" sz="1800" u="none" strike="noStrike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Data</a:t>
                      </a:r>
                      <a:r>
                        <a:rPr lang="sk-SK" sz="18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at I=3</a:t>
                      </a:r>
                      <a:r>
                        <a:rPr lang="sk-SK" sz="1800" u="none" strike="noStrike" baseline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sk-SK" sz="1800" u="none" strike="noStrike" baseline="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kA</a:t>
                      </a:r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/>
                      </a:r>
                      <a:b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average </a:t>
                      </a:r>
                      <a:r>
                        <a:rPr lang="en-US" sz="18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up/down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100">
                <a:tc vMerge="1">
                  <a:txBody>
                    <a:bodyPr/>
                    <a:lstStyle/>
                    <a:p>
                      <a:pPr algn="l" fontAlgn="b"/>
                      <a:endParaRPr lang="fi-FI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Wrong </a:t>
                      </a:r>
                    </a:p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wedge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Actual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</a:p>
                    <a:p>
                      <a:pPr algn="l" fontAlgn="b"/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wedge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Actual wedge</a:t>
                      </a:r>
                    </a:p>
                    <a:p>
                      <a:pPr algn="l" fontAlgn="b"/>
                      <a:r>
                        <a:rPr lang="en-US" sz="18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Oval: (a=167um</a:t>
                      </a:r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Actual</a:t>
                      </a:r>
                      <a:r>
                        <a:rPr lang="en-US" sz="1800" b="1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wedge</a:t>
                      </a: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/>
                      </a:r>
                      <a:b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lang="en-US" sz="18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Polynomial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2.12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17.02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21.50</a:t>
                      </a:r>
                      <a:endParaRPr lang="nb-NO" sz="1800" b="1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20.53</a:t>
                      </a:r>
                      <a:endParaRPr lang="nb-NO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20.89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-3.18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-3.12</a:t>
                      </a:r>
                      <a:endParaRPr lang="mr-IN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-4.05</a:t>
                      </a:r>
                      <a:endParaRPr lang="mr-IN" sz="1800" b="1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-3.16</a:t>
                      </a:r>
                      <a:endParaRPr lang="mr-IN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-1.95</a:t>
                      </a:r>
                      <a:endParaRPr lang="mr-IN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-0.03</a:t>
                      </a:r>
                      <a:endParaRPr lang="mr-IN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  <a:endParaRPr lang="mr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  <a:endParaRPr lang="mr-IN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-0.15</a:t>
                      </a:r>
                      <a:endParaRPr lang="mr-IN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-0.13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  <a:endParaRPr lang="mr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-0.25</a:t>
                      </a:r>
                      <a:endParaRPr lang="mr-IN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0.08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536369" y="476672"/>
            <a:ext cx="1555911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Polynomial: 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07504" y="656051"/>
            <a:ext cx="89945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Oval :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7118" y="653140"/>
            <a:ext cx="3946701" cy="349351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2" name="Curved Up Arrow 21"/>
          <p:cNvSpPr/>
          <p:nvPr/>
        </p:nvSpPr>
        <p:spPr>
          <a:xfrm>
            <a:off x="3203849" y="5848708"/>
            <a:ext cx="2880319" cy="300982"/>
          </a:xfrm>
          <a:prstGeom prst="curvedUpArrow">
            <a:avLst/>
          </a:prstGeom>
          <a:solidFill>
            <a:schemeClr val="accent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67284" y="6060951"/>
            <a:ext cx="858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+3.51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30" y="-104183"/>
            <a:ext cx="8964488" cy="720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Determination of geometrical correction: </a:t>
            </a:r>
            <a:r>
              <a:rPr lang="en-US" altLang="ja-JP" dirty="0" smtClean="0"/>
              <a:t>Δb</a:t>
            </a:r>
            <a:r>
              <a:rPr lang="en-US" altLang="ja-JP" baseline="-25000" dirty="0" smtClean="0"/>
              <a:t>3</a:t>
            </a:r>
            <a:r>
              <a:rPr lang="en-US" altLang="ja-JP" baseline="30000" dirty="0" smtClean="0"/>
              <a:t>geom</a:t>
            </a:r>
            <a:endParaRPr lang="en-US" baseline="30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8830" y="515814"/>
                <a:ext cx="8947970" cy="401048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Deviation from the ideal circular model is taken into account by introducing the corresponding correction amount of </a:t>
                </a:r>
                <a:r>
                  <a:rPr lang="en-US" altLang="ja-JP" dirty="0" smtClean="0"/>
                  <a:t>Δb</a:t>
                </a:r>
                <a:r>
                  <a:rPr lang="en-US" altLang="ja-JP" baseline="-25000" dirty="0" smtClean="0"/>
                  <a:t>3</a:t>
                </a:r>
                <a:r>
                  <a:rPr lang="en-US" altLang="ja-JP" dirty="0" smtClean="0"/>
                  <a:t> (=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sSubSup>
                      <m:sSubSupPr>
                        <m:ctrlPr>
                          <a:rPr lang="en-US" altLang="ja-JP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altLang="ja-JP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𝑏</m:t>
                        </m:r>
                      </m:e>
                      <m:sub>
                        <m:r>
                          <a:rPr lang="en-US" altLang="ja-JP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3</m:t>
                        </m:r>
                      </m:sub>
                      <m:sup>
                        <m:r>
                          <a:rPr lang="en-US" altLang="ja-JP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𝑔𝑒𝑜𝑚</m:t>
                        </m:r>
                        <m:r>
                          <a:rPr lang="en-US" altLang="ja-JP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US" altLang="ja-JP" dirty="0" smtClean="0"/>
                  <a:t>)</a:t>
                </a:r>
              </a:p>
              <a:p>
                <a:r>
                  <a:rPr lang="en-US" dirty="0" smtClean="0"/>
                  <a:t>As </a:t>
                </a:r>
                <a:r>
                  <a:rPr lang="en-US" dirty="0" smtClean="0"/>
                  <a:t>described, </a:t>
                </a:r>
                <a:r>
                  <a:rPr lang="en-US" dirty="0" smtClean="0"/>
                  <a:t>we chose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sSubSup>
                      <m:sSubSupPr>
                        <m:ctrlPr>
                          <a:rPr lang="en-US" altLang="ja-JP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𝑏</m:t>
                        </m:r>
                      </m:e>
                      <m:sub>
                        <m:r>
                          <a:rPr lang="en-US" altLang="ja-JP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3</m:t>
                        </m:r>
                      </m:sub>
                      <m:sup>
                        <m:r>
                          <a:rPr lang="en-US" altLang="ja-JP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𝑔𝑒𝑜𝑚</m:t>
                        </m:r>
                        <m:r>
                          <a:rPr lang="en-US" altLang="ja-JP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</m:sup>
                    </m:sSubSup>
                    <m:r>
                      <a:rPr lang="en-US" altLang="ja-JP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=3.51</m:t>
                    </m:r>
                  </m:oMath>
                </a14:m>
                <a:r>
                  <a:rPr lang="en-US" dirty="0" smtClean="0"/>
                  <a:t> unit as the baseline after comparison with </a:t>
                </a:r>
                <a:r>
                  <a:rPr lang="en-US" dirty="0" smtClean="0"/>
                  <a:t>MBXFS2. </a:t>
                </a:r>
              </a:p>
              <a:p>
                <a:pPr lvl="1"/>
                <a:r>
                  <a:rPr lang="en-US" b="1" i="1" dirty="0" smtClean="0"/>
                  <a:t>b</a:t>
                </a:r>
                <a:r>
                  <a:rPr lang="en-US" b="1" i="1" baseline="-25000" dirty="0" smtClean="0"/>
                  <a:t>3</a:t>
                </a:r>
                <a:r>
                  <a:rPr lang="en-US" dirty="0" smtClean="0"/>
                  <a:t> </a:t>
                </a:r>
                <a:r>
                  <a:rPr lang="en-US" dirty="0" smtClean="0"/>
                  <a:t>difference between the different models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3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</a:rPr>
                          <m:t>𝑜𝑣𝑎𝑙</m:t>
                        </m:r>
                      </m:sup>
                    </m:sSubSup>
                    <m:r>
                      <a:rPr lang="en-US" b="0" i="1" smtClean="0">
                        <a:latin typeface="Cambria Math" charset="0"/>
                      </a:rPr>
                      <m:t> −</m:t>
                    </m:r>
                    <m:sSubSup>
                      <m:sSubSup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3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</a:rPr>
                          <m:t>𝑝𝑜𝑙𝑦</m:t>
                        </m:r>
                      </m:sup>
                    </m:sSubSup>
                    <m:r>
                      <a:rPr lang="en-US" b="0" i="1" smtClean="0">
                        <a:latin typeface="Cambria Math" charset="0"/>
                      </a:rPr>
                      <m:t>=0.97 </m:t>
                    </m:r>
                  </m:oMath>
                </a14:m>
                <a:r>
                  <a:rPr lang="en-US" dirty="0" smtClean="0"/>
                  <a:t>unit) were taken as uncertainty</a:t>
                </a:r>
              </a:p>
              <a:p>
                <a:r>
                  <a:rPr lang="en-US" dirty="0" smtClean="0"/>
                  <a:t>We already measured </a:t>
                </a:r>
                <a:r>
                  <a:rPr lang="en-US" b="1" i="1" dirty="0" smtClean="0"/>
                  <a:t>b</a:t>
                </a:r>
                <a:r>
                  <a:rPr lang="en-US" b="1" i="1" baseline="-25000" dirty="0" smtClean="0"/>
                  <a:t>3</a:t>
                </a:r>
                <a:r>
                  <a:rPr lang="en-US" dirty="0" smtClean="0"/>
                  <a:t> of MBXFS3 whose coil cross section is identical to that of MBXFS2</a:t>
                </a:r>
                <a:r>
                  <a:rPr lang="en-US" dirty="0"/>
                  <a:t>.</a:t>
                </a:r>
                <a:r>
                  <a:rPr lang="en-US" dirty="0" smtClean="0"/>
                  <a:t> Nevertheless the measured </a:t>
                </a:r>
                <a:r>
                  <a:rPr lang="en-US" b="1" i="1" dirty="0" smtClean="0"/>
                  <a:t>b</a:t>
                </a:r>
                <a:r>
                  <a:rPr lang="en-US" b="1" i="1" baseline="-25000" dirty="0" smtClean="0"/>
                  <a:t>3</a:t>
                </a:r>
                <a:r>
                  <a:rPr lang="en-US" dirty="0" smtClean="0"/>
                  <a:t> of MBXFS3 is 3 unit larger than MBXFS2 as shown in the bottom </a:t>
                </a:r>
                <a:r>
                  <a:rPr lang="en-US" dirty="0" smtClean="0"/>
                  <a:t>table</a:t>
                </a:r>
                <a:endParaRPr lang="en-US" dirty="0" smtClean="0"/>
              </a:p>
              <a:p>
                <a:r>
                  <a:rPr lang="en-US" b="1" dirty="0" smtClean="0"/>
                  <a:t>Therefore, we target an average of b</a:t>
                </a:r>
                <a:r>
                  <a:rPr lang="en-US" b="1" baseline="-25000" dirty="0" smtClean="0"/>
                  <a:t>3</a:t>
                </a:r>
                <a:r>
                  <a:rPr lang="en-US" b="1" baseline="30000" dirty="0" smtClean="0"/>
                  <a:t>MBXFS2</a:t>
                </a:r>
                <a:r>
                  <a:rPr lang="en-US" b="1" dirty="0" smtClean="0"/>
                  <a:t> and b</a:t>
                </a:r>
                <a:r>
                  <a:rPr lang="en-US" b="1" baseline="-25000" dirty="0" smtClean="0"/>
                  <a:t>3</a:t>
                </a:r>
                <a:r>
                  <a:rPr lang="en-US" b="1" baseline="30000" dirty="0" smtClean="0"/>
                  <a:t>MBXFS3</a:t>
                </a:r>
              </a:p>
              <a:p>
                <a:r>
                  <a:rPr lang="en-US" dirty="0" smtClean="0"/>
                  <a:t>The total correction amount related to the coil geometry is: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3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</a:rPr>
                          <m:t>𝑔𝑒𝑜𝑚</m:t>
                        </m:r>
                      </m:sup>
                    </m:sSubSup>
                    <m:r>
                      <a:rPr lang="en-US" b="0" i="1" smtClean="0">
                        <a:latin typeface="Cambria Math" charset="0"/>
                      </a:rPr>
                      <m:t>=3.51+1.50=5. 01 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±</m:t>
                    </m:r>
                    <m:sSubSup>
                      <m:sSubSupPr>
                        <m:ctrlP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1.50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−0.00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+0.97</m:t>
                        </m:r>
                      </m:sup>
                    </m:sSubSup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8830" y="515814"/>
                <a:ext cx="8947970" cy="4010486"/>
              </a:xfrm>
              <a:blipFill rotWithShape="0">
                <a:blip r:embed="rId2"/>
                <a:stretch>
                  <a:fillRect l="-1635" t="-3495" r="-1499" b="-97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6" name="Content Placeholder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96742"/>
              </p:ext>
            </p:extLst>
          </p:nvPr>
        </p:nvGraphicFramePr>
        <p:xfrm>
          <a:off x="453716" y="5276672"/>
          <a:ext cx="8233084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8271"/>
                <a:gridCol w="2058271"/>
                <a:gridCol w="2058271"/>
                <a:gridCol w="2058271"/>
              </a:tblGrid>
              <a:tr h="370840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MBXFS2 (z=0)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MBXFS3 ( z=~-300)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After cold 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After yoking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After shell welding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18.88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21.96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21.88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-2.57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547047" y="4908273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smtClean="0"/>
              <a:t>Warm </a:t>
            </a:r>
            <a:r>
              <a:rPr lang="en-US" b="1" i="1" smtClean="0"/>
              <a:t>measurement</a:t>
            </a:r>
            <a:endParaRPr lang="en-US" b="1" i="1"/>
          </a:p>
        </p:txBody>
      </p:sp>
      <p:sp>
        <p:nvSpPr>
          <p:cNvPr id="9" name="TextBox 8"/>
          <p:cNvSpPr txBox="1"/>
          <p:nvPr/>
        </p:nvSpPr>
        <p:spPr>
          <a:xfrm>
            <a:off x="3995936" y="445610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Production uncertainty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0112" y="44371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Coil model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uncertainty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788024" y="4331079"/>
            <a:ext cx="0" cy="250049"/>
          </a:xfrm>
          <a:prstGeom prst="line">
            <a:avLst/>
          </a:prstGeom>
          <a:ln w="127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415909" y="4410607"/>
            <a:ext cx="72009" cy="125025"/>
          </a:xfrm>
          <a:prstGeom prst="line">
            <a:avLst/>
          </a:prstGeom>
          <a:ln w="127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64905" y="439901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Average </a:t>
            </a:r>
            <a:r>
              <a:rPr lang="en-US" smtClean="0">
                <a:solidFill>
                  <a:srgbClr val="FF0000"/>
                </a:solidFill>
              </a:rPr>
              <a:t>of Model#2 and 3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2977481" y="4331079"/>
            <a:ext cx="82351" cy="195221"/>
          </a:xfrm>
          <a:prstGeom prst="line">
            <a:avLst/>
          </a:prstGeom>
          <a:ln w="127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730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 MBXFP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050808306"/>
              </p:ext>
            </p:extLst>
          </p:nvPr>
        </p:nvGraphicFramePr>
        <p:xfrm>
          <a:off x="2980266" y="1016878"/>
          <a:ext cx="6096000" cy="5231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ight Arrow Callout 9"/>
          <p:cNvSpPr/>
          <p:nvPr/>
        </p:nvSpPr>
        <p:spPr>
          <a:xfrm>
            <a:off x="0" y="1556792"/>
            <a:ext cx="5796136" cy="2520279"/>
          </a:xfrm>
          <a:prstGeom prst="rightArrowCallout">
            <a:avLst>
              <a:gd name="adj1" fmla="val 9356"/>
              <a:gd name="adj2" fmla="val 11964"/>
              <a:gd name="adj3" fmla="val 15874"/>
              <a:gd name="adj4" fmla="val 56380"/>
            </a:avLst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Correction on </a:t>
            </a:r>
            <a:r>
              <a:rPr lang="en-US" b="1" i="1" dirty="0" smtClean="0">
                <a:solidFill>
                  <a:schemeClr val="tx1"/>
                </a:solidFill>
              </a:rPr>
              <a:t>b</a:t>
            </a:r>
            <a:r>
              <a:rPr lang="en-US" b="1" i="1" baseline="-25000" dirty="0" smtClean="0">
                <a:solidFill>
                  <a:schemeClr val="tx1"/>
                </a:solidFill>
              </a:rPr>
              <a:t>3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from 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Coil deformation (</a:t>
            </a:r>
            <a:r>
              <a:rPr lang="en-US" altLang="ja-JP" dirty="0" smtClean="0">
                <a:solidFill>
                  <a:schemeClr val="tx1"/>
                </a:solidFill>
              </a:rPr>
              <a:t>Δb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=</a:t>
            </a:r>
            <a:r>
              <a:rPr lang="en-US" dirty="0" smtClean="0">
                <a:solidFill>
                  <a:schemeClr val="tx1"/>
                </a:solidFill>
              </a:rPr>
              <a:t>+5.01)</a:t>
            </a:r>
          </a:p>
          <a:p>
            <a:pPr marL="285750" indent="-285750">
              <a:buFontTx/>
              <a:buChar char="-"/>
            </a:pPr>
            <a:r>
              <a:rPr lang="en-US" sz="2400" b="1" dirty="0" smtClean="0">
                <a:solidFill>
                  <a:srgbClr val="FF0000"/>
                </a:solidFill>
              </a:rPr>
              <a:t>Correction </a:t>
            </a:r>
            <a:r>
              <a:rPr lang="en-US" sz="2400" b="1" dirty="0" smtClean="0">
                <a:solidFill>
                  <a:srgbClr val="FF0000"/>
                </a:solidFill>
              </a:rPr>
              <a:t>at I=12kA</a:t>
            </a:r>
          </a:p>
          <a:p>
            <a:pPr marL="285750" indent="-285750">
              <a:buFontTx/>
              <a:buChar char="-"/>
            </a:pPr>
            <a:r>
              <a:rPr lang="en-US" sz="2400" b="1" dirty="0" smtClean="0">
                <a:solidFill>
                  <a:srgbClr val="FF0000"/>
                </a:solidFill>
              </a:rPr>
              <a:t>3D </a:t>
            </a:r>
            <a:r>
              <a:rPr lang="en-US" sz="2400" b="1" dirty="0" smtClean="0">
                <a:solidFill>
                  <a:srgbClr val="FF0000"/>
                </a:solidFill>
              </a:rPr>
              <a:t>effects 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-25642" y="4869160"/>
            <a:ext cx="5796136" cy="1215519"/>
          </a:xfrm>
          <a:prstGeom prst="rightArrowCallout">
            <a:avLst>
              <a:gd name="adj1" fmla="val 9356"/>
              <a:gd name="adj2" fmla="val 11964"/>
              <a:gd name="adj3" fmla="val 15874"/>
              <a:gd name="adj4" fmla="val 56380"/>
            </a:avLst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Correction to get final </a:t>
            </a:r>
            <a:r>
              <a:rPr lang="en-US" b="1" i="1" dirty="0" smtClean="0">
                <a:solidFill>
                  <a:schemeClr val="tx1"/>
                </a:solidFill>
              </a:rPr>
              <a:t>b</a:t>
            </a:r>
            <a:r>
              <a:rPr lang="en-US" b="1" i="1" baseline="-25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- Coil deformation (</a:t>
            </a:r>
            <a:r>
              <a:rPr lang="en-US" altLang="ja-JP" dirty="0" smtClean="0">
                <a:solidFill>
                  <a:schemeClr val="tx1"/>
                </a:solidFill>
              </a:rPr>
              <a:t>Δb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=+5.01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- Correction at 12 kA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6225543"/>
            <a:ext cx="416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(*) 3D effects </a:t>
            </a:r>
            <a:r>
              <a:rPr lang="en-US" smtClean="0"/>
              <a:t>are already </a:t>
            </a:r>
            <a:r>
              <a:rPr lang="en-US" dirty="0" smtClean="0"/>
              <a:t>included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957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462" y="332656"/>
            <a:ext cx="5308842" cy="35019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71320"/>
            <a:ext cx="7920000" cy="720000"/>
          </a:xfrm>
        </p:spPr>
        <p:txBody>
          <a:bodyPr/>
          <a:lstStyle/>
          <a:p>
            <a:r>
              <a:rPr lang="en-US" dirty="0" smtClean="0"/>
              <a:t>Correction at I=12 kA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970532" y="3717032"/>
          <a:ext cx="7058920" cy="207218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31745"/>
                <a:gridCol w="2270599"/>
                <a:gridCol w="3056576"/>
              </a:tblGrid>
              <a:tr h="4773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b3 at the center OEPRA fine</a:t>
                      </a:r>
                      <a:r>
                        <a:rPr lang="en-US" baseline="0" dirty="0" smtClean="0"/>
                        <a:t> model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b3 at the center</a:t>
                      </a:r>
                    </a:p>
                    <a:p>
                      <a:r>
                        <a:rPr lang="en-US" dirty="0" smtClean="0"/>
                        <a:t>Data (MBXFS2)</a:t>
                      </a:r>
                    </a:p>
                  </a:txBody>
                  <a:tcPr/>
                </a:tc>
              </a:tr>
              <a:tr h="477367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3kA (</a:t>
                      </a:r>
                      <a:r>
                        <a:rPr lang="en-US" baseline="0" dirty="0" err="1" smtClean="0"/>
                        <a:t>Geom</a:t>
                      </a:r>
                      <a:r>
                        <a:rPr lang="en-US" baseline="0" dirty="0" smtClean="0"/>
                        <a:t>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2.04 (I=3kA)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20.89 (average of up/down)</a:t>
                      </a:r>
                      <a:endParaRPr lang="en-US" dirty="0" smtClean="0"/>
                    </a:p>
                  </a:txBody>
                  <a:tcPr/>
                </a:tc>
              </a:tr>
              <a:tr h="477367">
                <a:tc>
                  <a:txBody>
                    <a:bodyPr/>
                    <a:lstStyle/>
                    <a:p>
                      <a:r>
                        <a:rPr lang="en-US" dirty="0" smtClean="0"/>
                        <a:t>12 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36.04 (average of up/down)</a:t>
                      </a:r>
                      <a:endParaRPr lang="en-US" dirty="0"/>
                    </a:p>
                  </a:txBody>
                  <a:tcPr/>
                </a:tc>
              </a:tr>
              <a:tr h="477367">
                <a:tc>
                  <a:txBody>
                    <a:bodyPr/>
                    <a:lstStyle/>
                    <a:p>
                      <a:r>
                        <a:rPr lang="en-US" dirty="0" smtClean="0"/>
                        <a:t>12 kA </a:t>
                      </a:r>
                      <a:r>
                        <a:rPr lang="mr-IN" dirty="0" smtClean="0"/>
                        <a:t>–</a:t>
                      </a:r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 3 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15.15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Curved Down Arrow 18"/>
          <p:cNvSpPr/>
          <p:nvPr/>
        </p:nvSpPr>
        <p:spPr>
          <a:xfrm>
            <a:off x="2987824" y="5157192"/>
            <a:ext cx="2736304" cy="226388"/>
          </a:xfrm>
          <a:prstGeom prst="curvedDownArrow">
            <a:avLst>
              <a:gd name="adj1" fmla="val 41002"/>
              <a:gd name="adj2" fmla="val 172905"/>
              <a:gd name="adj3" fmla="val 33128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63888" y="4931876"/>
            <a:ext cx="1430285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Δ</a:t>
            </a:r>
            <a:r>
              <a:rPr lang="en-US" altLang="ja-JP" b="1" i="1" dirty="0" smtClean="0">
                <a:solidFill>
                  <a:srgbClr val="FF0000"/>
                </a:solidFill>
              </a:rPr>
              <a:t>b</a:t>
            </a:r>
            <a:r>
              <a:rPr lang="en-US" altLang="ja-JP" b="1" i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ja-JP" b="1" dirty="0" smtClean="0">
                <a:solidFill>
                  <a:srgbClr val="FF0000"/>
                </a:solidFill>
              </a:rPr>
              <a:t>= </a:t>
            </a:r>
            <a:r>
              <a:rPr lang="en-US" b="1" dirty="0" smtClean="0">
                <a:solidFill>
                  <a:srgbClr val="FF0000"/>
                </a:solidFill>
              </a:rPr>
              <a:t>+2.02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076056" y="836712"/>
            <a:ext cx="2016224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5076056" y="332656"/>
            <a:ext cx="2016224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3066" y="5802596"/>
            <a:ext cx="8203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OPERA3D does not reproduce ‘b</a:t>
            </a:r>
            <a:r>
              <a:rPr lang="en-US" i="1" baseline="-25000" dirty="0" smtClean="0"/>
              <a:t>3</a:t>
            </a:r>
            <a:r>
              <a:rPr lang="en-US" i="1" dirty="0" smtClean="0"/>
              <a:t> increase’  (b</a:t>
            </a:r>
            <a:r>
              <a:rPr lang="en-US" i="1" baseline="-25000" dirty="0" smtClean="0"/>
              <a:t>3</a:t>
            </a:r>
            <a:r>
              <a:rPr lang="en-US" i="1" baseline="30000" dirty="0" smtClean="0"/>
              <a:t>12kA</a:t>
            </a:r>
            <a:r>
              <a:rPr lang="en-US" i="1" dirty="0" smtClean="0"/>
              <a:t>-b</a:t>
            </a:r>
            <a:r>
              <a:rPr lang="en-US" i="1" baseline="-25000" dirty="0" smtClean="0"/>
              <a:t>3</a:t>
            </a:r>
            <a:r>
              <a:rPr lang="en-US" i="1" baseline="30000" dirty="0" smtClean="0"/>
              <a:t>3kA</a:t>
            </a:r>
            <a:r>
              <a:rPr lang="en-US" i="1" dirty="0" smtClean="0"/>
              <a:t>) : </a:t>
            </a:r>
          </a:p>
          <a:p>
            <a:pPr marL="285750" indent="-285750">
              <a:buFontTx/>
              <a:buChar char="-"/>
            </a:pPr>
            <a:r>
              <a:rPr lang="en-US" i="1" dirty="0" smtClean="0"/>
              <a:t>Iron saturation and cable displacement due to the </a:t>
            </a:r>
            <a:r>
              <a:rPr lang="en-US" i="1" dirty="0"/>
              <a:t>L</a:t>
            </a:r>
            <a:r>
              <a:rPr lang="en-US" i="1" dirty="0" smtClean="0"/>
              <a:t>orentz force</a:t>
            </a:r>
          </a:p>
          <a:p>
            <a:pPr marL="285750" indent="-285750">
              <a:buFontTx/>
              <a:buChar char="-"/>
            </a:pPr>
            <a:r>
              <a:rPr lang="en-US" i="1" dirty="0" smtClean="0"/>
              <a:t>The data-calc. difference is simply assigned to the correction (</a:t>
            </a:r>
            <a:r>
              <a:rPr lang="en-US" b="1" i="1" dirty="0" smtClean="0">
                <a:solidFill>
                  <a:srgbClr val="FF0000"/>
                </a:solidFill>
              </a:rPr>
              <a:t>2.02 unit</a:t>
            </a:r>
            <a:r>
              <a:rPr lang="en-US" i="1" dirty="0" smtClean="0"/>
              <a:t>)  </a:t>
            </a:r>
          </a:p>
          <a:p>
            <a:r>
              <a:rPr lang="en-US" i="1" dirty="0" smtClean="0"/>
              <a:t> </a:t>
            </a:r>
            <a:endParaRPr lang="en-US" i="1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987824" y="2780928"/>
            <a:ext cx="3456384" cy="0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228184" y="2204864"/>
            <a:ext cx="0" cy="576064"/>
          </a:xfrm>
          <a:prstGeom prst="straightConnector1">
            <a:avLst/>
          </a:prstGeom>
          <a:ln w="15875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009936" y="2204864"/>
            <a:ext cx="3456384" cy="0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987824" y="1412776"/>
            <a:ext cx="3456384" cy="0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987824" y="2060848"/>
            <a:ext cx="3456384" cy="0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228184" y="1484784"/>
            <a:ext cx="0" cy="576064"/>
          </a:xfrm>
          <a:prstGeom prst="straightConnector1">
            <a:avLst/>
          </a:prstGeom>
          <a:ln w="15875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88500" y="1553772"/>
            <a:ext cx="239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15.15 for data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285474" y="2334943"/>
            <a:ext cx="2410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13.13 for calc.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14922" y="602724"/>
            <a:ext cx="1171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Previous model</a:t>
            </a: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7089751" y="762555"/>
            <a:ext cx="397899" cy="74157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001343" y="908246"/>
            <a:ext cx="486307" cy="122654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879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US" dirty="0" smtClean="0"/>
              <a:t>3D effect: Transition from 2D to 3D at I=3kA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132195" y="3212975"/>
          <a:ext cx="6320125" cy="2590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64096"/>
                <a:gridCol w="2736304"/>
                <a:gridCol w="2719725"/>
              </a:tblGrid>
              <a:tr h="531165"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FQ at </a:t>
                      </a:r>
                    </a:p>
                    <a:p>
                      <a:r>
                        <a:rPr lang="en-US" sz="1600" dirty="0" smtClean="0"/>
                        <a:t>z=0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ROXIE 2D </a:t>
                      </a:r>
                    </a:p>
                    <a:p>
                      <a:r>
                        <a:rPr lang="en-US" sz="1600" dirty="0" smtClean="0"/>
                        <a:t>w/o</a:t>
                      </a:r>
                      <a:r>
                        <a:rPr lang="en-US" sz="1600" baseline="0" dirty="0" smtClean="0"/>
                        <a:t> persistent current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OPERA 3D  7m</a:t>
                      </a:r>
                    </a:p>
                    <a:p>
                      <a:r>
                        <a:rPr lang="en-US" sz="1600" dirty="0" smtClean="0"/>
                        <a:t>simplified* yoke </a:t>
                      </a:r>
                    </a:p>
                  </a:txBody>
                  <a:tcPr/>
                </a:tc>
              </a:tr>
              <a:tr h="30751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3kA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3kA </a:t>
                      </a:r>
                      <a:endParaRPr lang="en-US" sz="1600" b="1" dirty="0"/>
                    </a:p>
                  </a:txBody>
                  <a:tcPr/>
                </a:tc>
              </a:tr>
              <a:tr h="3075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2.12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2.09</a:t>
                      </a:r>
                      <a:endParaRPr lang="en-US" sz="1600" b="1" dirty="0"/>
                    </a:p>
                  </a:txBody>
                  <a:tcPr/>
                </a:tc>
              </a:tr>
              <a:tr h="3075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-3.18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-3.24</a:t>
                      </a:r>
                      <a:endParaRPr lang="en-US" sz="1600" b="1" dirty="0"/>
                    </a:p>
                  </a:txBody>
                  <a:tcPr/>
                </a:tc>
              </a:tr>
              <a:tr h="3075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0.40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0.43</a:t>
                      </a:r>
                      <a:endParaRPr lang="en-US" sz="1600" b="1" dirty="0"/>
                    </a:p>
                  </a:txBody>
                  <a:tcPr/>
                </a:tc>
              </a:tr>
              <a:tr h="3075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-0.27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-0.29</a:t>
                      </a:r>
                      <a:endParaRPr lang="en-US" sz="1600" b="1" dirty="0"/>
                    </a:p>
                  </a:txBody>
                  <a:tcPr/>
                </a:tc>
              </a:tr>
              <a:tr h="3075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0.18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0.20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" y="6079383"/>
            <a:ext cx="903649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2D model predicts the 3D-geometrical FQ well</a:t>
            </a:r>
          </a:p>
          <a:p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No correction is necessary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for transition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from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b</a:t>
            </a:r>
            <a:r>
              <a:rPr lang="en-US" sz="2000" b="1" baseline="-25000" dirty="0" smtClean="0">
                <a:solidFill>
                  <a:schemeClr val="bg2">
                    <a:lumMod val="75000"/>
                  </a:schemeClr>
                </a:solidFill>
              </a:rPr>
              <a:t>3</a:t>
            </a:r>
            <a:r>
              <a:rPr lang="en-US" sz="2000" b="1" baseline="30000" dirty="0" smtClean="0">
                <a:solidFill>
                  <a:schemeClr val="bg2">
                    <a:lumMod val="75000"/>
                  </a:schemeClr>
                </a:solidFill>
              </a:rPr>
              <a:t>2D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 to b</a:t>
            </a:r>
            <a:r>
              <a:rPr lang="en-US" sz="2000" b="1" baseline="-25000" dirty="0" smtClean="0">
                <a:solidFill>
                  <a:schemeClr val="bg2">
                    <a:lumMod val="75000"/>
                  </a:schemeClr>
                </a:solidFill>
              </a:rPr>
              <a:t>3</a:t>
            </a:r>
            <a:r>
              <a:rPr lang="en-US" sz="2000" b="1" baseline="30000" dirty="0" smtClean="0">
                <a:solidFill>
                  <a:schemeClr val="bg2">
                    <a:lumMod val="75000"/>
                  </a:schemeClr>
                </a:solidFill>
              </a:rPr>
              <a:t>3D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   </a:t>
            </a:r>
            <a:endParaRPr lang="en-US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123" y="624048"/>
            <a:ext cx="2572309" cy="2552245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3563888" y="1700808"/>
            <a:ext cx="935802" cy="49149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91" y="595840"/>
            <a:ext cx="3127253" cy="259090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09729" y="5772965"/>
            <a:ext cx="81387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(*) Assume no difference in FQ for lower field current between simplified and fine yoke models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18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105" y="692696"/>
            <a:ext cx="6117273" cy="29965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4149080"/>
            <a:ext cx="5876430" cy="29629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US" dirty="0" smtClean="0"/>
              <a:t>3D effect : b</a:t>
            </a:r>
            <a:r>
              <a:rPr lang="en-US" baseline="-25000" dirty="0" smtClean="0"/>
              <a:t>3</a:t>
            </a:r>
            <a:r>
              <a:rPr lang="en-US" dirty="0" smtClean="0"/>
              <a:t> profile along the beam axis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619672" y="1268760"/>
            <a:ext cx="0" cy="20162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572000" y="1268760"/>
            <a:ext cx="0" cy="20162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899592" y="3284984"/>
            <a:ext cx="720080" cy="1008112"/>
          </a:xfrm>
          <a:prstGeom prst="line">
            <a:avLst/>
          </a:prstGeom>
          <a:ln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81533" y="3284984"/>
            <a:ext cx="636967" cy="1008112"/>
          </a:xfrm>
          <a:prstGeom prst="line">
            <a:avLst/>
          </a:prstGeom>
          <a:ln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1619672" y="4941168"/>
            <a:ext cx="432048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923928" y="4869160"/>
            <a:ext cx="432048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71600" y="3717032"/>
            <a:ext cx="4246900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b</a:t>
            </a:r>
            <a:r>
              <a:rPr lang="en-US" b="1" i="1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 contribution from the coil-end region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due to highly saturated yoke at nominal current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220072" y="4097392"/>
                <a:ext cx="4104456" cy="132594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dirty="0" smtClean="0"/>
                  <a:t>Δ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ja-JP" sz="2400" i="1" smtClean="0">
                            <a:latin typeface="Cambria Math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altLang="ja-JP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 smtClean="0">
                                <a:latin typeface="Cambria Math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 charset="0"/>
                              </a:rPr>
                              <m:t>3,</m:t>
                            </m:r>
                            <m:r>
                              <a:rPr lang="en-US" altLang="ja-JP" sz="2400" b="0" i="1" smtClean="0">
                                <a:latin typeface="Cambria Math" charset="0"/>
                              </a:rPr>
                              <m:t>𝑆𝑆</m:t>
                            </m:r>
                          </m:sub>
                        </m:sSub>
                      </m:e>
                    </m:bar>
                  </m:oMath>
                </a14:m>
                <a:r>
                  <a:rPr lang="en-US" sz="2400" dirty="0" smtClean="0"/>
                  <a:t> </a:t>
                </a:r>
                <a:endParaRPr lang="en-US" sz="2000" dirty="0" smtClean="0"/>
              </a:p>
              <a:p>
                <a:r>
                  <a:rPr lang="en-US" sz="2400" dirty="0" smtClean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𝑟𝑒𝑓</m:t>
                        </m:r>
                      </m:sub>
                    </m:sSub>
                    <m:r>
                      <a:rPr lang="en-US" sz="2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f>
                      <m:fPr>
                        <m:ctrlPr>
                          <a:rPr lang="mr-IN" sz="24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ctrlPr>
                              <a:rPr lang="is-I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2810</m:t>
                            </m:r>
                          </m:sub>
                          <m:sup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2810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{</m:t>
                                </m:r>
                                <m: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3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𝑧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3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𝑧</m:t>
                                </m:r>
                                <m:r>
                                  <a:rPr lang="en-US" sz="24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=0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}</m:t>
                            </m:r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𝑑𝑧</m:t>
                            </m:r>
                          </m:e>
                        </m:nary>
                      </m:num>
                      <m:den>
                        <m:nary>
                          <m:naryPr>
                            <m:limLoc m:val="undOvr"/>
                            <m:ctrlPr>
                              <a:rPr lang="is-I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400</m:t>
                            </m:r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400</m:t>
                            </m:r>
                            <m:r>
                              <a:rPr lang="en-US" sz="240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24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(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𝑧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  <m:r>
                              <a:rPr lang="en-US" sz="2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𝑑𝑧</m:t>
                            </m:r>
                          </m:e>
                        </m:nary>
                      </m:den>
                    </m:f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4097392"/>
                <a:ext cx="4104456" cy="1325940"/>
              </a:xfrm>
              <a:prstGeom prst="rect">
                <a:avLst/>
              </a:prstGeom>
              <a:blipFill rotWithShape="0">
                <a:blip r:embed="rId4"/>
                <a:stretch>
                  <a:fillRect l="-2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5292080" y="5589240"/>
            <a:ext cx="3077875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= 4.10 units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83493" y="1052736"/>
            <a:ext cx="34587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At I=12kA</a:t>
            </a:r>
            <a:r>
              <a:rPr lang="en-US" b="1" i="1" dirty="0" smtClean="0"/>
              <a:t>, b</a:t>
            </a:r>
            <a:r>
              <a:rPr lang="en-US" b="1" i="1" baseline="-25000" dirty="0" smtClean="0"/>
              <a:t>3</a:t>
            </a:r>
            <a:r>
              <a:rPr lang="en-US" dirty="0" smtClean="0"/>
              <a:t> in the straight part is affected by highly saturated yoke at the coil end even </a:t>
            </a:r>
            <a:r>
              <a:rPr lang="en-US" b="1" dirty="0" smtClean="0"/>
              <a:t>for 7m-long (MBXFS2-3 cross section model)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The following shape difference at nominal current operation is taken into account for the correction amount </a:t>
            </a:r>
            <a:r>
              <a:rPr lang="en-US" altLang="ja-JP" b="1" i="1" dirty="0" smtClean="0"/>
              <a:t>Δb</a:t>
            </a:r>
            <a:r>
              <a:rPr lang="en-US" altLang="ja-JP" b="1" i="1" baseline="-25000" dirty="0" smtClean="0"/>
              <a:t>3</a:t>
            </a:r>
            <a:endParaRPr lang="en-US" b="1" i="1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2548744" y="5977623"/>
            <a:ext cx="337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3000 A (no saturation)</a:t>
            </a:r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2309020" y="5407353"/>
            <a:ext cx="1254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12047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1140" y="6156012"/>
            <a:ext cx="1442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SS</a:t>
            </a:r>
            <a:endParaRPr lang="en-US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9577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smtClean="0"/>
              <a:t>Summary of the correction to the b3 integral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 dirty="0"/>
          </a:p>
        </p:txBody>
      </p:sp>
      <p:sp>
        <p:nvSpPr>
          <p:cNvPr id="8" name="Rectangle 7"/>
          <p:cNvSpPr/>
          <p:nvPr/>
        </p:nvSpPr>
        <p:spPr>
          <a:xfrm>
            <a:off x="3403741" y="980728"/>
            <a:ext cx="2608419" cy="1160848"/>
          </a:xfrm>
          <a:prstGeom prst="rect">
            <a:avLst/>
          </a:prstGeom>
          <a:noFill/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49112" y="980728"/>
            <a:ext cx="2987384" cy="1160848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26740" y="20608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LE</a:t>
            </a:r>
            <a:endParaRPr lang="en-US" b="1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02" y="1124744"/>
            <a:ext cx="8636662" cy="7650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83768" y="20608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</a:t>
            </a:r>
            <a:r>
              <a:rPr lang="en-US" b="1" dirty="0" smtClean="0"/>
              <a:t>E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683568" y="972008"/>
            <a:ext cx="2591848" cy="1160848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262488" y="2078457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SS</a:t>
            </a:r>
            <a:endParaRPr lang="en-US" b="1" dirty="0"/>
          </a:p>
        </p:txBody>
      </p:sp>
      <p:sp>
        <p:nvSpPr>
          <p:cNvPr id="17" name="Down Arrow 16"/>
          <p:cNvSpPr/>
          <p:nvPr/>
        </p:nvSpPr>
        <p:spPr>
          <a:xfrm>
            <a:off x="4430133" y="2132856"/>
            <a:ext cx="277817" cy="990074"/>
          </a:xfrm>
          <a:prstGeom prst="downArrow">
            <a:avLst/>
          </a:prstGeom>
          <a:solidFill>
            <a:srgbClr val="C0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739691" y="2451817"/>
            <a:ext cx="1482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</a:t>
            </a:r>
            <a:r>
              <a:rPr lang="en-US" smtClean="0"/>
              <a:t>umerator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421" y="2538848"/>
            <a:ext cx="2542654" cy="281400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54778" y="2959310"/>
            <a:ext cx="9053726" cy="3898690"/>
          </a:xfrm>
          <a:prstGeom prst="rect">
            <a:avLst/>
          </a:prstGeom>
          <a:noFill/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947557" y="2679548"/>
            <a:ext cx="1482576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83568" y="620688"/>
            <a:ext cx="2939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OPERA3D prediction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6267993" y="667303"/>
            <a:ext cx="237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OPERA3D prediction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6" name="TextBox 15"/>
          <p:cNvSpPr txBox="1"/>
          <p:nvPr/>
        </p:nvSpPr>
        <p:spPr>
          <a:xfrm>
            <a:off x="3042484" y="5261787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Input from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ROXIE2D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631761" y="5262026"/>
            <a:ext cx="1272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Transition </a:t>
            </a:r>
          </a:p>
          <a:p>
            <a:r>
              <a:rPr lang="en-US" dirty="0" smtClean="0"/>
              <a:t>from </a:t>
            </a:r>
          </a:p>
          <a:p>
            <a:r>
              <a:rPr lang="en-US" dirty="0" smtClean="0"/>
              <a:t>2D to 3D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283968" y="5246973"/>
            <a:ext cx="1509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Geometrical correction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3205416"/>
            <a:ext cx="8632604" cy="2206378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780878" y="5293140"/>
            <a:ext cx="1272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Correction at 12 kA</a:t>
            </a:r>
            <a:endParaRPr lang="en-US" dirty="0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3590" y="6231113"/>
            <a:ext cx="1122346" cy="366239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2843808" y="657113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3D shape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430133" y="5861952"/>
            <a:ext cx="1201628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mtClean="0"/>
              <a:t>5.01 unit</a:t>
            </a:r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6170504" y="6123633"/>
            <a:ext cx="923812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0 unit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7330372" y="5924400"/>
            <a:ext cx="1201628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2.02 unit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3977206" y="6386468"/>
            <a:ext cx="1201628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.10 unit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563888" y="4725144"/>
            <a:ext cx="720080" cy="567996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62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300" y="922017"/>
            <a:ext cx="8572500" cy="5346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Determination of correction </a:t>
            </a:r>
            <a:r>
              <a:rPr lang="en-US" i="1" dirty="0" smtClean="0"/>
              <a:t>b</a:t>
            </a:r>
            <a:r>
              <a:rPr lang="en-US" i="1" baseline="-25000" dirty="0" smtClean="0"/>
              <a:t>3</a:t>
            </a:r>
            <a:endParaRPr lang="en-US" i="1" baseline="-25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364088" y="3501008"/>
            <a:ext cx="0" cy="187220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24128" y="4757797"/>
            <a:ext cx="296267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T</a:t>
            </a:r>
            <a:r>
              <a:rPr lang="en-US" sz="3200" dirty="0" smtClean="0"/>
              <a:t>arget: -4 unit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97108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33" y="584962"/>
            <a:ext cx="8168867" cy="61313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067944" y="206226"/>
            <a:ext cx="655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K</a:t>
            </a:r>
            <a:r>
              <a:rPr lang="en-US" dirty="0" smtClean="0"/>
              <a:t>. Suzuki, D1 technical meeting on 10/07/19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7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48" y="-171400"/>
            <a:ext cx="7920000" cy="720000"/>
          </a:xfrm>
          <a:noFill/>
        </p:spPr>
        <p:txBody>
          <a:bodyPr/>
          <a:lstStyle/>
          <a:p>
            <a:r>
              <a:rPr lang="en-US" altLang="ja-JP" dirty="0" smtClean="0"/>
              <a:t>Optimization result </a:t>
            </a:r>
            <a:r>
              <a:rPr lang="en-US" altLang="ja-JP" smtClean="0"/>
              <a:t>: </a:t>
            </a:r>
            <a:r>
              <a:rPr lang="en-US" altLang="ja-JP" i="1" smtClean="0"/>
              <a:t>Δb</a:t>
            </a:r>
            <a:r>
              <a:rPr lang="en-US" altLang="ja-JP" i="1" baseline="-25000" smtClean="0"/>
              <a:t>3</a:t>
            </a:r>
            <a:r>
              <a:rPr lang="en-US" altLang="ja-JP" smtClean="0"/>
              <a:t>=-4 </a:t>
            </a:r>
            <a:r>
              <a:rPr lang="en-US" altLang="ja-JP" dirty="0" smtClean="0"/>
              <a:t>unit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</p:spPr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491068"/>
              </p:ext>
            </p:extLst>
          </p:nvPr>
        </p:nvGraphicFramePr>
        <p:xfrm>
          <a:off x="755576" y="404664"/>
          <a:ext cx="7776424" cy="2926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87841"/>
                <a:gridCol w="2167767"/>
                <a:gridCol w="2064542"/>
                <a:gridCol w="2356274"/>
              </a:tblGrid>
              <a:tr h="364624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800" dirty="0" smtClean="0"/>
                        <a:t>For prototype design</a:t>
                      </a:r>
                      <a:r>
                        <a:rPr lang="en-US" sz="1800" baseline="0" dirty="0" smtClean="0"/>
                        <a:t> (2D_v6.a) </a:t>
                      </a:r>
                      <a:endParaRPr lang="en-US" sz="18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23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Objectives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3000</a:t>
                      </a:r>
                      <a:r>
                        <a:rPr lang="en-US" b="0" baseline="0" dirty="0" smtClean="0"/>
                        <a:t> A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12070</a:t>
                      </a:r>
                      <a:r>
                        <a:rPr lang="en-US" b="1" baseline="0" dirty="0" smtClean="0"/>
                        <a:t> A</a:t>
                      </a:r>
                      <a:endParaRPr lang="en-US" b="1" dirty="0"/>
                    </a:p>
                  </a:txBody>
                  <a:tcPr/>
                </a:tc>
              </a:tr>
              <a:tr h="332346">
                <a:tc>
                  <a:txBody>
                    <a:bodyPr/>
                    <a:lstStyle/>
                    <a:p>
                      <a:r>
                        <a:rPr lang="en-US" dirty="0" smtClean="0"/>
                        <a:t>B1 (T)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1.559041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5.569903</a:t>
                      </a:r>
                      <a:endParaRPr lang="en-US" b="0" dirty="0"/>
                    </a:p>
                  </a:txBody>
                  <a:tcPr/>
                </a:tc>
              </a:tr>
              <a:tr h="332346">
                <a:tc>
                  <a:txBody>
                    <a:bodyPr/>
                    <a:lstStyle/>
                    <a:p>
                      <a:r>
                        <a:rPr lang="en-US" dirty="0" smtClean="0"/>
                        <a:t>b3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-3.99870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-6.03259</a:t>
                      </a:r>
                      <a:endParaRPr lang="en-US" b="0" dirty="0"/>
                    </a:p>
                  </a:txBody>
                  <a:tcPr/>
                </a:tc>
              </a:tr>
              <a:tr h="332346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-3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-3.00004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0.36068</a:t>
                      </a:r>
                      <a:endParaRPr lang="en-US" b="0" dirty="0"/>
                    </a:p>
                  </a:txBody>
                  <a:tcPr/>
                </a:tc>
              </a:tr>
              <a:tr h="332346">
                <a:tc>
                  <a:txBody>
                    <a:bodyPr/>
                    <a:lstStyle/>
                    <a:p>
                      <a:r>
                        <a:rPr lang="en-US" dirty="0" smtClean="0"/>
                        <a:t>b7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-0.00541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-0.48401</a:t>
                      </a:r>
                      <a:endParaRPr lang="en-US" b="0" dirty="0"/>
                    </a:p>
                  </a:txBody>
                  <a:tcPr/>
                </a:tc>
              </a:tr>
              <a:tr h="332346">
                <a:tc>
                  <a:txBody>
                    <a:bodyPr/>
                    <a:lstStyle/>
                    <a:p>
                      <a:r>
                        <a:rPr lang="en-US" dirty="0" smtClean="0"/>
                        <a:t>b9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-0.05577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0.37743</a:t>
                      </a:r>
                      <a:endParaRPr lang="en-US" b="0" dirty="0"/>
                    </a:p>
                  </a:txBody>
                  <a:tcPr/>
                </a:tc>
              </a:tr>
              <a:tr h="332346">
                <a:tc>
                  <a:txBody>
                    <a:bodyPr/>
                    <a:lstStyle/>
                    <a:p>
                      <a:r>
                        <a:rPr lang="en-US" dirty="0" smtClean="0"/>
                        <a:t>b11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-0.09511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-0.13606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aphicFrame>
        <p:nvGraphicFramePr>
          <p:cNvPr id="8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197983"/>
              </p:ext>
            </p:extLst>
          </p:nvPr>
        </p:nvGraphicFramePr>
        <p:xfrm>
          <a:off x="2705159" y="3444240"/>
          <a:ext cx="6189620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4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410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86099"/>
              </a:tblGrid>
              <a:tr h="234949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MBXFS2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and 3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Prototype</a:t>
                      </a:r>
                      <a:r>
                        <a:rPr kumimoji="1" lang="en-US" altLang="ja-JP" sz="1600" b="1" baseline="0" dirty="0" smtClean="0">
                          <a:solidFill>
                            <a:srgbClr val="FF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(proposal)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786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600" dirty="0">
                          <a:latin typeface="Arial"/>
                          <a:cs typeface="Arial"/>
                        </a:rPr>
                        <a:t>1</a:t>
                      </a:r>
                      <a:endParaRPr kumimoji="1" lang="ja-JP" altLang="en-US" sz="16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altLang="ja-JP" sz="1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1.1346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1.2957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786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600" dirty="0">
                          <a:latin typeface="+mn-lt"/>
                          <a:ea typeface="+mn-ea"/>
                          <a:cs typeface="Arial"/>
                        </a:rPr>
                        <a:t>2</a:t>
                      </a:r>
                      <a:endParaRPr kumimoji="1" lang="ja-JP" altLang="en-US" sz="16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i-FI" altLang="ja-JP" sz="1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27.8721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27.9748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786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600" dirty="0">
                          <a:latin typeface="+mn-lt"/>
                          <a:ea typeface="+mn-ea"/>
                          <a:cs typeface="Arial"/>
                        </a:rPr>
                        <a:t>3</a:t>
                      </a:r>
                      <a:endParaRPr kumimoji="1" lang="ja-JP" altLang="en-US" sz="16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b-NO" altLang="ja-JP" sz="1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50.2969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50.4723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786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600" dirty="0">
                          <a:latin typeface="+mn-lt"/>
                          <a:ea typeface="+mn-ea"/>
                          <a:cs typeface="Arial"/>
                        </a:rPr>
                        <a:t>4</a:t>
                      </a:r>
                      <a:endParaRPr kumimoji="1" lang="ja-JP" altLang="en-US" sz="16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b-NO" altLang="ja-JP" sz="1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70.6992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70.8718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786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kumimoji="1" lang="en-US" altLang="ja-JP" sz="1600" dirty="0">
                          <a:latin typeface="+mn-lt"/>
                          <a:ea typeface="+mn-ea"/>
                          <a:cs typeface="Arial"/>
                        </a:rPr>
                        <a:t>2</a:t>
                      </a:r>
                      <a:endParaRPr kumimoji="1" lang="ja-JP" altLang="en-US" sz="16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26.0000</a:t>
                      </a:r>
                      <a:endParaRPr lang="hr-HR" sz="16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27.2648</a:t>
                      </a:r>
                      <a:endParaRPr lang="hr-HR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786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kumimoji="1" lang="en-US" altLang="ja-JP" sz="1600" dirty="0">
                          <a:latin typeface="+mn-lt"/>
                          <a:ea typeface="+mn-ea"/>
                          <a:cs typeface="Arial"/>
                        </a:rPr>
                        <a:t>3</a:t>
                      </a:r>
                      <a:endParaRPr kumimoji="1" lang="ja-JP" altLang="en-US" sz="16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52.4212</a:t>
                      </a:r>
                      <a:endParaRPr lang="nb-NO" sz="16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52.3461</a:t>
                      </a:r>
                      <a:endParaRPr lang="nb-NO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786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kumimoji="1" lang="en-US" altLang="ja-JP" sz="1600" dirty="0">
                          <a:latin typeface="+mn-lt"/>
                          <a:ea typeface="+mn-ea"/>
                          <a:cs typeface="Arial"/>
                        </a:rPr>
                        <a:t>4</a:t>
                      </a:r>
                      <a:endParaRPr kumimoji="1" lang="ja-JP" altLang="en-US" sz="16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68.0015</a:t>
                      </a:r>
                      <a:endParaRPr lang="is-IS" sz="16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69.0283</a:t>
                      </a:r>
                      <a:endParaRPr lang="is-I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301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Azimuthal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insulation thickness (mm)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100" dirty="0" smtClean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0.130</a:t>
                      </a:r>
                      <a:endParaRPr lang="ja-JP" sz="1600" b="1" kern="100" dirty="0">
                        <a:effectLst/>
                        <a:latin typeface="+mn-lt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1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0.122</a:t>
                      </a:r>
                      <a:endParaRPr lang="ja-JP" sz="1600" b="1" kern="100" dirty="0">
                        <a:solidFill>
                          <a:srgbClr val="FF0000"/>
                        </a:solidFill>
                        <a:effectLst/>
                        <a:latin typeface="+mn-lt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7" y="4092312"/>
            <a:ext cx="2558669" cy="241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26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Review of d</a:t>
            </a:r>
            <a:r>
              <a:rPr lang="en-GB" sz="2400" dirty="0" smtClean="0"/>
              <a:t>esign procedure for MBXFS2 and 3</a:t>
            </a:r>
          </a:p>
          <a:p>
            <a:pPr lvl="1"/>
            <a:r>
              <a:rPr lang="en-GB" sz="2400" dirty="0" smtClean="0"/>
              <a:t>Supplemental</a:t>
            </a:r>
            <a:r>
              <a:rPr lang="en-GB" sz="2400" dirty="0" smtClean="0"/>
              <a:t> slides can be found at</a:t>
            </a:r>
          </a:p>
          <a:p>
            <a:pPr lvl="2"/>
            <a:r>
              <a:rPr lang="en-GB" dirty="0"/>
              <a:t>https://</a:t>
            </a:r>
            <a:r>
              <a:rPr lang="en-GB" dirty="0" err="1"/>
              <a:t>indico.cern.ch</a:t>
            </a:r>
            <a:r>
              <a:rPr lang="en-GB" dirty="0"/>
              <a:t>/event/844249/contributions/3552239/attachments/1901676/3140152/20190725_CERN-KEK_meetingv2.pdf  </a:t>
            </a:r>
            <a:endParaRPr lang="en-GB" dirty="0" smtClean="0"/>
          </a:p>
          <a:p>
            <a:r>
              <a:rPr lang="en-GB" sz="2400" dirty="0" smtClean="0"/>
              <a:t>Determination of the correction </a:t>
            </a:r>
            <a:r>
              <a:rPr lang="en-GB" sz="2400" b="1" i="1" dirty="0" smtClean="0"/>
              <a:t>b</a:t>
            </a:r>
            <a:r>
              <a:rPr lang="en-GB" sz="2400" b="1" i="1" baseline="-25000" dirty="0" smtClean="0"/>
              <a:t>3</a:t>
            </a:r>
          </a:p>
          <a:p>
            <a:pPr lvl="1"/>
            <a:r>
              <a:rPr lang="en-GB" sz="2400" dirty="0" smtClean="0"/>
              <a:t>Coil deformation</a:t>
            </a:r>
          </a:p>
          <a:p>
            <a:pPr lvl="1"/>
            <a:r>
              <a:rPr lang="en-GB" sz="2400" dirty="0" smtClean="0"/>
              <a:t>Data</a:t>
            </a:r>
            <a:r>
              <a:rPr lang="mr-IN" sz="2400" dirty="0" smtClean="0"/>
              <a:t>–</a:t>
            </a:r>
            <a:r>
              <a:rPr lang="en-GB" sz="2400" dirty="0" smtClean="0"/>
              <a:t> calc. discrepancy at nominal current</a:t>
            </a:r>
          </a:p>
          <a:p>
            <a:pPr lvl="1"/>
            <a:r>
              <a:rPr lang="en-GB" sz="2400" dirty="0" smtClean="0"/>
              <a:t>3D effect</a:t>
            </a:r>
          </a:p>
          <a:p>
            <a:r>
              <a:rPr lang="en-GB" sz="2400" dirty="0" smtClean="0"/>
              <a:t>Expected b3 integral of the prototype</a:t>
            </a:r>
            <a:endParaRPr lang="en-GB" sz="24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16589"/>
            <a:ext cx="6365761" cy="50185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 3D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6684" y="1340768"/>
            <a:ext cx="3527952" cy="3916858"/>
          </a:xfrm>
        </p:spPr>
        <p:txBody>
          <a:bodyPr/>
          <a:lstStyle/>
          <a:p>
            <a:r>
              <a:rPr lang="en-US" dirty="0" smtClean="0"/>
              <a:t>7M model w/ CERN cryostat (perfect alignment)</a:t>
            </a:r>
          </a:p>
          <a:p>
            <a:endParaRPr lang="en-US" dirty="0" smtClean="0"/>
          </a:p>
          <a:p>
            <a:r>
              <a:rPr lang="en-US" dirty="0" smtClean="0"/>
              <a:t>Estimated BL: 35.005 Tm @ 12.07 kA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117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3842864"/>
            <a:ext cx="5940152" cy="289171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32" y="668758"/>
            <a:ext cx="6840760" cy="32846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US" dirty="0" smtClean="0"/>
              <a:t>Field profile b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275856" y="1628800"/>
            <a:ext cx="2520280" cy="648072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2555776" y="2276872"/>
            <a:ext cx="720080" cy="1944216"/>
          </a:xfrm>
          <a:prstGeom prst="line">
            <a:avLst/>
          </a:prstGeom>
          <a:ln w="12700">
            <a:solidFill>
              <a:schemeClr val="tx2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791582" y="2276872"/>
            <a:ext cx="796642" cy="1944216"/>
          </a:xfrm>
          <a:prstGeom prst="line">
            <a:avLst/>
          </a:prstGeom>
          <a:ln w="12700">
            <a:solidFill>
              <a:schemeClr val="tx2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9164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 MBXFP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2980266" y="1016878"/>
          <a:ext cx="6096000" cy="5231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ight Arrow Callout 9"/>
          <p:cNvSpPr/>
          <p:nvPr/>
        </p:nvSpPr>
        <p:spPr>
          <a:xfrm>
            <a:off x="0" y="1556792"/>
            <a:ext cx="5796136" cy="2520279"/>
          </a:xfrm>
          <a:prstGeom prst="rightArrowCallout">
            <a:avLst>
              <a:gd name="adj1" fmla="val 9356"/>
              <a:gd name="adj2" fmla="val 11964"/>
              <a:gd name="adj3" fmla="val 15874"/>
              <a:gd name="adj4" fmla="val 56380"/>
            </a:avLst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Correction on </a:t>
            </a:r>
            <a:r>
              <a:rPr lang="en-US" b="1" i="1" dirty="0" smtClean="0">
                <a:solidFill>
                  <a:schemeClr val="tx1"/>
                </a:solidFill>
              </a:rPr>
              <a:t>b</a:t>
            </a:r>
            <a:r>
              <a:rPr lang="en-US" b="1" i="1" baseline="-25000" dirty="0" smtClean="0">
                <a:solidFill>
                  <a:schemeClr val="tx1"/>
                </a:solidFill>
              </a:rPr>
              <a:t>3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from 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Coil deformation (</a:t>
            </a:r>
            <a:r>
              <a:rPr lang="en-US" altLang="ja-JP" dirty="0" smtClean="0">
                <a:solidFill>
                  <a:schemeClr val="tx1"/>
                </a:solidFill>
              </a:rPr>
              <a:t>Δb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=</a:t>
            </a:r>
            <a:r>
              <a:rPr lang="en-US" dirty="0" smtClean="0">
                <a:solidFill>
                  <a:schemeClr val="tx1"/>
                </a:solidFill>
              </a:rPr>
              <a:t>+5.01)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Correction </a:t>
            </a:r>
            <a:r>
              <a:rPr lang="en-US" dirty="0" smtClean="0">
                <a:solidFill>
                  <a:schemeClr val="tx1"/>
                </a:solidFill>
              </a:rPr>
              <a:t>at </a:t>
            </a:r>
            <a:r>
              <a:rPr lang="en-US" dirty="0" smtClean="0">
                <a:solidFill>
                  <a:schemeClr val="tx1"/>
                </a:solidFill>
              </a:rPr>
              <a:t>I=12kA (</a:t>
            </a:r>
            <a:r>
              <a:rPr lang="en-US" altLang="ja-JP" dirty="0" smtClean="0">
                <a:solidFill>
                  <a:schemeClr val="tx1"/>
                </a:solidFill>
              </a:rPr>
              <a:t>Δ</a:t>
            </a:r>
            <a:r>
              <a:rPr lang="en-US" altLang="ja-JP" dirty="0" smtClean="0">
                <a:solidFill>
                  <a:schemeClr val="tx1"/>
                </a:solidFill>
              </a:rPr>
              <a:t>b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=+2.02)</a:t>
            </a:r>
            <a:endParaRPr lang="en-US" dirty="0" smtClean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3D </a:t>
            </a:r>
            <a:r>
              <a:rPr lang="en-US" dirty="0" smtClean="0">
                <a:solidFill>
                  <a:schemeClr val="tx1"/>
                </a:solidFill>
              </a:rPr>
              <a:t>effects (</a:t>
            </a:r>
            <a:r>
              <a:rPr lang="en-US" altLang="ja-JP" dirty="0" smtClean="0">
                <a:solidFill>
                  <a:schemeClr val="tx1"/>
                </a:solidFill>
              </a:rPr>
              <a:t>Δb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3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shape</a:t>
            </a:r>
            <a:r>
              <a:rPr lang="en-US" altLang="ja-JP" dirty="0" smtClean="0">
                <a:solidFill>
                  <a:schemeClr val="tx1"/>
                </a:solidFill>
              </a:rPr>
              <a:t>=+4.01)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-25642" y="4725144"/>
            <a:ext cx="5796136" cy="1467694"/>
          </a:xfrm>
          <a:prstGeom prst="rightArrowCallout">
            <a:avLst>
              <a:gd name="adj1" fmla="val 9356"/>
              <a:gd name="adj2" fmla="val 11964"/>
              <a:gd name="adj3" fmla="val 15874"/>
              <a:gd name="adj4" fmla="val 56380"/>
            </a:avLst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Correction to get final </a:t>
            </a:r>
            <a:r>
              <a:rPr lang="en-US" b="1" i="1" dirty="0" smtClean="0">
                <a:solidFill>
                  <a:schemeClr val="tx1"/>
                </a:solidFill>
              </a:rPr>
              <a:t>b</a:t>
            </a:r>
            <a:r>
              <a:rPr lang="en-US" b="1" i="1" baseline="-25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Coil deformation (</a:t>
            </a:r>
            <a:r>
              <a:rPr lang="en-US" altLang="ja-JP" dirty="0" smtClean="0">
                <a:solidFill>
                  <a:schemeClr val="tx1"/>
                </a:solidFill>
              </a:rPr>
              <a:t>Δb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=+5.01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Correction at 12kA (</a:t>
            </a:r>
            <a:r>
              <a:rPr lang="en-US" altLang="ja-JP" dirty="0">
                <a:solidFill>
                  <a:schemeClr val="tx1"/>
                </a:solidFill>
              </a:rPr>
              <a:t>Δb</a:t>
            </a:r>
            <a:r>
              <a:rPr lang="en-US" altLang="ja-JP" baseline="-25000" dirty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=+2.02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60032" y="6225543"/>
            <a:ext cx="416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(*) 3D effects </a:t>
            </a:r>
            <a:r>
              <a:rPr lang="en-US" smtClean="0"/>
              <a:t>are already </a:t>
            </a:r>
            <a:r>
              <a:rPr lang="en-US" dirty="0" smtClean="0"/>
              <a:t>included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9315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 smtClean="0"/>
              <a:t>Final </a:t>
            </a:r>
            <a:r>
              <a:rPr lang="en-US" i="1" dirty="0" smtClean="0"/>
              <a:t>b</a:t>
            </a:r>
            <a:r>
              <a:rPr lang="en-US" i="1" baseline="-25000" dirty="0" smtClean="0"/>
              <a:t>3</a:t>
            </a:r>
            <a:r>
              <a:rPr lang="en-US" dirty="0" smtClean="0"/>
              <a:t> integral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69" y="900000"/>
            <a:ext cx="8636662" cy="76501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63888" y="836712"/>
            <a:ext cx="2592288" cy="9448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511134" y="3362482"/>
                <a:ext cx="1116632" cy="380553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5.01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−1.50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+1.80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134" y="3362482"/>
                <a:ext cx="1116632" cy="380553"/>
              </a:xfrm>
              <a:prstGeom prst="rect">
                <a:avLst/>
              </a:prstGeom>
              <a:blipFill rotWithShape="0">
                <a:blip r:embed="rId3"/>
                <a:stretch>
                  <a:fillRect b="-312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Down Arrow 17"/>
          <p:cNvSpPr/>
          <p:nvPr/>
        </p:nvSpPr>
        <p:spPr>
          <a:xfrm>
            <a:off x="4193958" y="4728564"/>
            <a:ext cx="756084" cy="33360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-36512" y="3930765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Before correction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716" y="5109520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</a:t>
            </a:r>
          </a:p>
          <a:p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020492" y="2176075"/>
            <a:ext cx="1583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( </a:t>
            </a:r>
            <a:r>
              <a:rPr lang="en-US" b="1" i="1" dirty="0" smtClean="0"/>
              <a:t>I</a:t>
            </a:r>
            <a:r>
              <a:rPr lang="en-US" b="1" dirty="0" smtClean="0"/>
              <a:t> = 12 kA )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726904" y="2816382"/>
            <a:ext cx="1583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( </a:t>
            </a:r>
            <a:r>
              <a:rPr lang="en-US" b="1" i="1" dirty="0" smtClean="0"/>
              <a:t>I</a:t>
            </a:r>
            <a:r>
              <a:rPr lang="en-US" b="1" dirty="0" smtClean="0"/>
              <a:t> = 12 kA )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84009101"/>
                  </p:ext>
                </p:extLst>
              </p:nvPr>
            </p:nvGraphicFramePr>
            <p:xfrm>
              <a:off x="2198701" y="3742182"/>
              <a:ext cx="4895271" cy="980631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978441"/>
                    <a:gridCol w="978441"/>
                    <a:gridCol w="978441"/>
                    <a:gridCol w="982231"/>
                    <a:gridCol w="977717"/>
                  </a:tblGrid>
                  <a:tr h="258029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b="1" i="1" smtClean="0">
                                      <a:latin typeface="Cambria Math" charset="0"/>
                                    </a:rPr>
                                    <m:t>𝒃</m:t>
                                  </m:r>
                                </m:e>
                                <m:sub>
                                  <m:r>
                                    <a:rPr lang="en-US" sz="1500" b="1" i="1" smtClean="0">
                                      <a:latin typeface="Cambria Math" charset="0"/>
                                    </a:rPr>
                                    <m:t>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dirty="0" smtClean="0"/>
                            <a:t> (unit)</a:t>
                          </a:r>
                          <a:endParaRPr lang="en-US" sz="15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1500" i="1" smtClean="0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500" b="1" i="1" smtClean="0"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500" b="1" i="1" smtClean="0">
                                      <a:latin typeface="Cambria Math" charset="0"/>
                                    </a:rPr>
                                    <m:t>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dirty="0" smtClean="0"/>
                            <a:t> (unit)</a:t>
                          </a:r>
                          <a:endParaRPr lang="en-US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</a:tr>
                  <a:tr h="258029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Z=0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RE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SS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LE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Total</a:t>
                          </a:r>
                          <a:endParaRPr lang="en-US" sz="1500" dirty="0"/>
                        </a:p>
                      </a:txBody>
                      <a:tcPr/>
                    </a:tc>
                  </a:tr>
                  <a:tr h="258029"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-3.40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-3.50 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1.05 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-2.82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-5.26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84009101"/>
                  </p:ext>
                </p:extLst>
              </p:nvPr>
            </p:nvGraphicFramePr>
            <p:xfrm>
              <a:off x="2198701" y="3742182"/>
              <a:ext cx="4895271" cy="980631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978441"/>
                    <a:gridCol w="978441"/>
                    <a:gridCol w="978441"/>
                    <a:gridCol w="982231"/>
                    <a:gridCol w="977717"/>
                  </a:tblGrid>
                  <a:tr h="32531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621" t="-1852" r="-401863" b="-224074"/>
                          </a:stretch>
                        </a:blipFill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5194" t="-1852" r="-622" b="-22407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Z=0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RE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SS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LE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Total</a:t>
                          </a:r>
                          <a:endParaRPr lang="en-US" sz="1500" dirty="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-3.40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-3.50 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1.05 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2.82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5.26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Table 2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5884249"/>
                  </p:ext>
                </p:extLst>
              </p:nvPr>
            </p:nvGraphicFramePr>
            <p:xfrm>
              <a:off x="2051720" y="5062168"/>
              <a:ext cx="5328592" cy="998729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936301"/>
                    <a:gridCol w="936301"/>
                    <a:gridCol w="1100703"/>
                    <a:gridCol w="1018503"/>
                    <a:gridCol w="1336784"/>
                  </a:tblGrid>
                  <a:tr h="258029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b="1" i="1" smtClean="0">
                                      <a:latin typeface="Cambria Math" charset="0"/>
                                    </a:rPr>
                                    <m:t>𝒃</m:t>
                                  </m:r>
                                </m:e>
                                <m:sub>
                                  <m:r>
                                    <a:rPr lang="en-US" sz="1500" b="1" i="1" smtClean="0">
                                      <a:latin typeface="Cambria Math" charset="0"/>
                                    </a:rPr>
                                    <m:t>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dirty="0" smtClean="0"/>
                            <a:t> (unit)</a:t>
                          </a:r>
                          <a:endParaRPr lang="en-US" sz="15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1500" i="1" smtClean="0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500" b="1" i="1" smtClean="0"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500" b="1" i="1" smtClean="0">
                                      <a:latin typeface="Cambria Math" charset="0"/>
                                    </a:rPr>
                                    <m:t>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dirty="0" smtClean="0"/>
                            <a:t> (unit)</a:t>
                          </a:r>
                          <a:endParaRPr lang="en-US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</a:tr>
                  <a:tr h="258029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Z=0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RE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SS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LE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Total</a:t>
                          </a:r>
                          <a:endParaRPr lang="en-US" sz="1500" dirty="0"/>
                        </a:p>
                      </a:txBody>
                      <a:tcPr/>
                    </a:tc>
                  </a:tr>
                  <a:tr h="258029">
                    <a:tc>
                      <a:txBody>
                        <a:bodyPr/>
                        <a:lstStyle/>
                        <a:p>
                          <a:r>
                            <a:rPr lang="en-US" sz="1600" b="1" dirty="0" smtClean="0">
                              <a:solidFill>
                                <a:srgbClr val="0070C0"/>
                              </a:solidFill>
                            </a:rPr>
                            <a:t>3.63</a:t>
                          </a:r>
                          <a:endParaRPr lang="en-US" sz="1600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-3.50 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𝟕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.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𝟐𝟗</m:t>
                                  </m:r>
                                </m:e>
                                <m:sub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𝟏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.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𝟎𝟔</m:t>
                                  </m:r>
                                </m:sub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+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𝟏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.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𝟔𝟏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b="1" dirty="0" smtClean="0">
                              <a:solidFill>
                                <a:srgbClr val="0070C0"/>
                              </a:solidFill>
                            </a:rPr>
                            <a:t> </a:t>
                          </a:r>
                          <a:endParaRPr lang="en-US" sz="1600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-2.82 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.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𝟗𝟔</m:t>
                                  </m:r>
                                </m:e>
                                <m:sub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 −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𝟏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.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𝟎𝟔</m:t>
                                  </m:r>
                                </m:sub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+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𝟏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.</m:t>
                                  </m:r>
                                  <m:r>
                                    <a:rPr lang="en-US" altLang="ja-JP" sz="1600" b="1" i="1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𝟔𝟏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b="1" dirty="0" smtClean="0">
                              <a:solidFill>
                                <a:srgbClr val="0070C0"/>
                              </a:solidFill>
                            </a:rPr>
                            <a:t> </a:t>
                          </a:r>
                          <a:endParaRPr lang="en-US" sz="1600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Table 2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5884249"/>
                  </p:ext>
                </p:extLst>
              </p:nvPr>
            </p:nvGraphicFramePr>
            <p:xfrm>
              <a:off x="2051720" y="5062168"/>
              <a:ext cx="5328592" cy="998729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936301"/>
                    <a:gridCol w="936301"/>
                    <a:gridCol w="1100703"/>
                    <a:gridCol w="1018503"/>
                    <a:gridCol w="1336784"/>
                  </a:tblGrid>
                  <a:tr h="32531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5"/>
                          <a:stretch>
                            <a:fillRect l="-649" t="-3704" r="-470779" b="-298148"/>
                          </a:stretch>
                        </a:blipFill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5"/>
                          <a:stretch>
                            <a:fillRect l="-21498" t="-3704" r="-555" b="-29814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500" dirty="0"/>
                        </a:p>
                      </a:txBody>
                      <a:tcPr/>
                    </a:tc>
                  </a:tr>
                  <a:tr h="320040"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Z=0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RE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SS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LE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 smtClean="0"/>
                            <a:t>Total</a:t>
                          </a:r>
                          <a:endParaRPr lang="en-US" sz="1500" dirty="0"/>
                        </a:p>
                      </a:txBody>
                      <a:tcPr/>
                    </a:tc>
                  </a:tr>
                  <a:tr h="353378">
                    <a:tc>
                      <a:txBody>
                        <a:bodyPr/>
                        <a:lstStyle/>
                        <a:p>
                          <a:r>
                            <a:rPr lang="en-US" sz="1600" b="1" dirty="0" smtClean="0">
                              <a:solidFill>
                                <a:srgbClr val="0070C0"/>
                              </a:solidFill>
                            </a:rPr>
                            <a:t>3.63</a:t>
                          </a:r>
                          <a:endParaRPr lang="en-US" sz="1600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-3.50 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5"/>
                          <a:stretch>
                            <a:fillRect l="-170166" t="-187931" r="-216022" b="-862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-2.82 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5"/>
                          <a:stretch>
                            <a:fillRect l="-298182" t="-187931" r="-1818" b="-8620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234165" y="6262025"/>
            <a:ext cx="865616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Final </a:t>
            </a:r>
            <a:r>
              <a:rPr lang="en-US" sz="2400" b="1" i="1" dirty="0" smtClean="0">
                <a:solidFill>
                  <a:srgbClr val="0070C0"/>
                </a:solidFill>
              </a:rPr>
              <a:t>b</a:t>
            </a:r>
            <a:r>
              <a:rPr lang="en-US" sz="2400" b="1" i="1" baseline="-25000" dirty="0" smtClean="0">
                <a:solidFill>
                  <a:srgbClr val="0070C0"/>
                </a:solidFill>
              </a:rPr>
              <a:t>3</a:t>
            </a:r>
            <a:r>
              <a:rPr lang="en-US" sz="2400" b="1" dirty="0" smtClean="0">
                <a:solidFill>
                  <a:srgbClr val="0070C0"/>
                </a:solidFill>
              </a:rPr>
              <a:t> integral is expected to be within the requirement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3146" y="2255816"/>
            <a:ext cx="1267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Expected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final </a:t>
            </a:r>
            <a:r>
              <a:rPr lang="en-US" b="1" i="1" dirty="0" smtClean="0">
                <a:solidFill>
                  <a:srgbClr val="0070C0"/>
                </a:solidFill>
              </a:rPr>
              <a:t>b</a:t>
            </a:r>
            <a:r>
              <a:rPr lang="en-US" b="1" i="1" baseline="-25000" dirty="0" smtClean="0">
                <a:solidFill>
                  <a:srgbClr val="0070C0"/>
                </a:solidFill>
              </a:rPr>
              <a:t>3,SS</a:t>
            </a:r>
            <a:endParaRPr lang="en-US" b="1" i="1" baseline="-25000" dirty="0">
              <a:solidFill>
                <a:srgbClr val="0070C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26" name="TextBox 25"/>
          <p:cNvSpPr txBox="1"/>
          <p:nvPr/>
        </p:nvSpPr>
        <p:spPr>
          <a:xfrm>
            <a:off x="6029834" y="3356992"/>
            <a:ext cx="77434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2.02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0510" y="2114342"/>
            <a:ext cx="6171654" cy="136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296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39831"/>
            <a:ext cx="7920000" cy="720000"/>
          </a:xfrm>
        </p:spPr>
        <p:txBody>
          <a:bodyPr/>
          <a:lstStyle/>
          <a:p>
            <a:r>
              <a:rPr lang="en-US" dirty="0" smtClean="0"/>
              <a:t>Expected integral for MBXFP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639825"/>
                  </p:ext>
                </p:extLst>
              </p:nvPr>
            </p:nvGraphicFramePr>
            <p:xfrm>
              <a:off x="1079832" y="680169"/>
              <a:ext cx="6984335" cy="605542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27456"/>
                    <a:gridCol w="1852293"/>
                    <a:gridCol w="1852293"/>
                    <a:gridCol w="1852293"/>
                  </a:tblGrid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400" dirty="0" smtClean="0">
                              <a:effectLst/>
                              <a:latin typeface="Calibri" charset="0"/>
                              <a:ea typeface="Times New Roman" charset="0"/>
                              <a:cs typeface="Times New Roman" charset="0"/>
                            </a:rPr>
                            <a:t>Acceptance criteria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en-US" sz="16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400" dirty="0" smtClean="0">
                              <a:effectLst/>
                              <a:latin typeface="Calibri" charset="0"/>
                              <a:ea typeface="Times New Roman" charset="0"/>
                              <a:cs typeface="Times New Roman" charset="0"/>
                            </a:rPr>
                            <a:t>Expected</a:t>
                          </a:r>
                          <a:r>
                            <a:rPr lang="en-US" sz="1800" kern="1400" baseline="0" dirty="0" smtClean="0">
                              <a:effectLst/>
                              <a:latin typeface="Calibri" charset="0"/>
                              <a:ea typeface="Times New Roman" charset="0"/>
                              <a:cs typeface="Times New Roman" charset="0"/>
                            </a:rPr>
                            <a:t> integral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 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lower limit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upper limit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2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-0.800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0.800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-0.01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3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-2.900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2.900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  <m:t>𝟎</m:t>
                                    </m:r>
                                    <m: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  <m:t>.</m:t>
                                    </m:r>
                                    <m: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  <m:t>𝟗𝟔</m:t>
                                    </m:r>
                                  </m:e>
                                  <m:sub>
                                    <m: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  <m:t>−</m:t>
                                    </m:r>
                                    <m: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  <m:t>𝟏</m:t>
                                    </m:r>
                                    <m: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  <m:t>.</m:t>
                                    </m:r>
                                    <m: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  <m:t>𝟎𝟔</m:t>
                                    </m:r>
                                  </m:sub>
                                  <m:sup>
                                    <m: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  <m:t>+</m:t>
                                    </m:r>
                                    <m: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  <m:t>𝟏</m:t>
                                    </m:r>
                                    <m: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  <m:t>.</m:t>
                                    </m:r>
                                    <m:r>
                                      <a:rPr lang="en-US" sz="1800" b="1" i="1" kern="1400" smtClean="0">
                                        <a:effectLst/>
                                        <a:latin typeface="Cambria Math" charset="0"/>
                                        <a:ea typeface="Times New Roman" charset="0"/>
                                        <a:cs typeface="Times New Roman" charset="0"/>
                                      </a:rPr>
                                      <m:t>𝟔𝟏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800" b="1" kern="1400" baseline="-250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4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5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-1.500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1.500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0.19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6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-0.240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0.240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7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-0.660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0.660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-0.81</a:t>
                          </a:r>
                          <a:endParaRPr lang="en-US" sz="1800" b="1" kern="1400" dirty="0">
                            <a:solidFill>
                              <a:srgbClr val="00B050"/>
                            </a:solidFill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8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-0.110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0.110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9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-0.260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0.260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-0.18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10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-0.030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0.030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11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-0.076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0.076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-0.34</a:t>
                          </a:r>
                          <a:endParaRPr lang="en-US" sz="1800" b="1" kern="1400" dirty="0">
                            <a:solidFill>
                              <a:srgbClr val="00B050"/>
                            </a:solidFill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2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-0.800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0.800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-0.03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3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-2.900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2.900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1.59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4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0.01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5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-1.500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1.500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-0.15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6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-0.240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0.240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7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-0.660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0.660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0.14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8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-0.110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0.110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9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-0.260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0.260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-0.02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10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-0.030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0.030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-0.01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001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11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-0.076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0.076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0.02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639825"/>
                  </p:ext>
                </p:extLst>
              </p:nvPr>
            </p:nvGraphicFramePr>
            <p:xfrm>
              <a:off x="1079832" y="680169"/>
              <a:ext cx="6984335" cy="605542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27456"/>
                    <a:gridCol w="1852293"/>
                    <a:gridCol w="1852293"/>
                    <a:gridCol w="1852293"/>
                  </a:tblGrid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400" dirty="0" smtClean="0">
                              <a:effectLst/>
                              <a:latin typeface="Calibri" charset="0"/>
                              <a:ea typeface="Times New Roman" charset="0"/>
                              <a:cs typeface="Times New Roman" charset="0"/>
                            </a:rPr>
                            <a:t>Acceptance criteria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en-US" sz="16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400" dirty="0" smtClean="0">
                              <a:effectLst/>
                              <a:latin typeface="Calibri" charset="0"/>
                              <a:ea typeface="Times New Roman" charset="0"/>
                              <a:cs typeface="Times New Roman" charset="0"/>
                            </a:rPr>
                            <a:t>Expected</a:t>
                          </a:r>
                          <a:r>
                            <a:rPr lang="en-US" sz="1800" kern="1400" baseline="0" dirty="0" smtClean="0">
                              <a:effectLst/>
                              <a:latin typeface="Calibri" charset="0"/>
                              <a:ea typeface="Times New Roman" charset="0"/>
                              <a:cs typeface="Times New Roman" charset="0"/>
                            </a:rPr>
                            <a:t> integral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 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lower limit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upper limit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2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-0.800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0.800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</a:t>
                          </a: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0.01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9470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3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-2.900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2.900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77303" t="-306250" r="-1645" b="-1737500"/>
                          </a:stretch>
                        </a:blipFill>
                      </a:tcPr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4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</a:t>
                          </a: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5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-1.500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1.500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0.19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6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-0.240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0.240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7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-0.660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0.660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</a:t>
                          </a:r>
                          <a:r>
                            <a:rPr lang="en-US" sz="1800" b="1" kern="1400" dirty="0" smtClean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0.81</a:t>
                          </a:r>
                          <a:endParaRPr lang="en-US" sz="1800" b="1" kern="1400" dirty="0">
                            <a:solidFill>
                              <a:srgbClr val="00B050"/>
                            </a:solidFill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8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-0.110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0.110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9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-0.260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0.260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</a:t>
                          </a: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0.18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10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-0.030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0.030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008F00"/>
                              </a:solidFill>
                              <a:effectLst/>
                            </a:rPr>
                            <a:t>b</a:t>
                          </a:r>
                          <a:r>
                            <a:rPr lang="en-GB" sz="1800" kern="1400" baseline="-25000" dirty="0">
                              <a:solidFill>
                                <a:srgbClr val="008F00"/>
                              </a:solidFill>
                              <a:effectLst/>
                            </a:rPr>
                            <a:t>11</a:t>
                          </a:r>
                          <a:endParaRPr lang="en-US" sz="1800" kern="1400" dirty="0">
                            <a:solidFill>
                              <a:srgbClr val="008F00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-0.076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0.076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solidFill>
                                <a:srgbClr val="00B050"/>
                              </a:solidFill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-0.34</a:t>
                          </a:r>
                          <a:endParaRPr lang="en-US" sz="1800" b="1" kern="1400" dirty="0">
                            <a:solidFill>
                              <a:srgbClr val="00B050"/>
                            </a:solidFill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2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-0.800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0.800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</a:t>
                          </a: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0.03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3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-2.900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2.900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1.59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4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0.01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5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-1.500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1.500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</a:t>
                          </a: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0.15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6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-0.240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0.240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7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-0.660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0.660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0.14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8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-0.110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0.110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0.00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9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-0.260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0.260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</a:t>
                          </a: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0.02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10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-0.030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0.030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-0.01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solidFill>
                                <a:srgbClr val="9437FF"/>
                              </a:solidFill>
                              <a:effectLst/>
                            </a:rPr>
                            <a:t>a</a:t>
                          </a:r>
                          <a:r>
                            <a:rPr lang="en-GB" sz="1800" kern="1400" baseline="-25000" dirty="0">
                              <a:solidFill>
                                <a:srgbClr val="9437FF"/>
                              </a:solidFill>
                              <a:effectLst/>
                            </a:rPr>
                            <a:t>11</a:t>
                          </a:r>
                          <a:endParaRPr lang="en-US" sz="1800" kern="1400" dirty="0">
                            <a:solidFill>
                              <a:srgbClr val="9437FF"/>
                            </a:solidFill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>
                              <a:effectLst/>
                            </a:rPr>
                            <a:t>-0.076</a:t>
                          </a:r>
                          <a:endParaRPr lang="en-US" sz="1800" kern="140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800" kern="1400" dirty="0">
                              <a:effectLst/>
                            </a:rPr>
                            <a:t>0.076</a:t>
                          </a:r>
                          <a:endParaRPr lang="en-US" sz="1800" kern="1400" dirty="0">
                            <a:effectLst/>
                            <a:latin typeface="Calibri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b="1" kern="1400" dirty="0" smtClean="0">
                              <a:effectLst/>
                              <a:latin typeface="+mn-lt"/>
                              <a:ea typeface="Times New Roman" charset="0"/>
                              <a:cs typeface="Times New Roman" charset="0"/>
                            </a:rPr>
                            <a:t>0.02</a:t>
                          </a:r>
                          <a:endParaRPr lang="en-US" sz="1800" b="1" kern="1400" dirty="0">
                            <a:effectLst/>
                            <a:latin typeface="+mn-lt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/>
          <p:cNvSpPr/>
          <p:nvPr/>
        </p:nvSpPr>
        <p:spPr>
          <a:xfrm>
            <a:off x="612000" y="1412776"/>
            <a:ext cx="7920000" cy="432048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233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Reviewed our design procedure found to be inadequate </a:t>
            </a:r>
          </a:p>
          <a:p>
            <a:r>
              <a:rPr lang="en-US" dirty="0" smtClean="0"/>
              <a:t>Performed the measurement of coil deformation to define a correction amount of b3</a:t>
            </a:r>
          </a:p>
          <a:p>
            <a:r>
              <a:rPr lang="en-US" dirty="0" smtClean="0"/>
              <a:t>Further corrections were considered for designing the cross section of the prototype </a:t>
            </a:r>
          </a:p>
          <a:p>
            <a:r>
              <a:rPr lang="en-US" dirty="0" smtClean="0"/>
              <a:t>Evaluated field quality with the new cross section, and resultant </a:t>
            </a:r>
            <a:r>
              <a:rPr lang="en-US" b="1" i="1" dirty="0" smtClean="0"/>
              <a:t>b</a:t>
            </a:r>
            <a:r>
              <a:rPr lang="en-US" b="1" i="1" baseline="-25000" dirty="0" smtClean="0"/>
              <a:t>3</a:t>
            </a:r>
            <a:r>
              <a:rPr lang="en-US" dirty="0" smtClean="0"/>
              <a:t> is confirmed to be within 2.9 units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1086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field integral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3962060"/>
              </p:ext>
            </p:extLst>
          </p:nvPr>
        </p:nvGraphicFramePr>
        <p:xfrm>
          <a:off x="107504" y="1615400"/>
          <a:ext cx="8856985" cy="26822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80120"/>
                <a:gridCol w="713289"/>
                <a:gridCol w="1434722"/>
                <a:gridCol w="1434722"/>
                <a:gridCol w="1440280"/>
                <a:gridCol w="1433661"/>
                <a:gridCol w="1320191"/>
              </a:tblGrid>
              <a:tr h="258029">
                <a:tc rowSpan="2" gridSpan="2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lang="en-US" sz="1600" dirty="0" smtClean="0"/>
                        <a:t>OPERA</a:t>
                      </a:r>
                      <a:r>
                        <a:rPr lang="en-US" sz="1600" baseline="0" dirty="0" smtClean="0"/>
                        <a:t> Fine  Yoke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58029">
                <a:tc gridSpan="2" vMerge="1"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z=0</a:t>
                      </a:r>
                      <a:endParaRPr lang="en-US" sz="1600" dirty="0"/>
                    </a:p>
                  </a:txBody>
                  <a:tcPr/>
                </a:tc>
              </a:tr>
              <a:tr h="258029">
                <a:tc rowSpan="6">
                  <a:txBody>
                    <a:bodyPr/>
                    <a:lstStyle/>
                    <a:p>
                      <a:r>
                        <a:rPr lang="en-US" sz="1600" dirty="0" smtClean="0"/>
                        <a:t>ver.6.1.0</a:t>
                      </a:r>
                    </a:p>
                    <a:p>
                      <a:r>
                        <a:rPr lang="en-US" sz="1600" dirty="0" smtClean="0"/>
                        <a:t>12070</a:t>
                      </a:r>
                      <a:r>
                        <a:rPr lang="en-US" sz="1600" baseline="0" dirty="0" smtClean="0"/>
                        <a:t> 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1.778 Tm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31.456 Tm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1.771 Tm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35.005</a:t>
                      </a:r>
                      <a:r>
                        <a:rPr lang="en-US" sz="1500" b="1" baseline="0" dirty="0" smtClean="0">
                          <a:solidFill>
                            <a:schemeClr val="tx1"/>
                          </a:solidFill>
                        </a:rPr>
                        <a:t> Tm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5.577 T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8029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-3.50 units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7.29 units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-2.83 units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0.96 units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baseline="0" dirty="0" smtClean="0">
                          <a:solidFill>
                            <a:schemeClr val="tx1"/>
                          </a:solidFill>
                        </a:rPr>
                        <a:t>3.63 units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8029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-0.24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0.19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0.24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0.19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-0.18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8029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-0.31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-0.41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-0.10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-0.81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0.05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8029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-0.28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0.29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-0.19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-0.18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0.11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8029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-0.13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-0.12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-0.09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-0.34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0.18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68693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US" dirty="0" smtClean="0"/>
              <a:t>Field profile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i="1" baseline="-25000" dirty="0" smtClean="0"/>
              <a:t>5</a:t>
            </a:r>
            <a:endParaRPr lang="en-US" i="1" baseline="-25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40" y="596240"/>
            <a:ext cx="7072320" cy="33051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892" y="3949367"/>
            <a:ext cx="6282444" cy="293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301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US" dirty="0" smtClean="0"/>
              <a:t>Field profile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i="1" baseline="-25000" dirty="0"/>
              <a:t>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88" y="476672"/>
            <a:ext cx="7236296" cy="33817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144" y="3861048"/>
            <a:ext cx="6084168" cy="284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900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US" dirty="0" smtClean="0"/>
              <a:t>MBXF short models so far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733426"/>
            <a:ext cx="2777648" cy="2755982"/>
          </a:xfrm>
          <a:prstGeom prst="rect">
            <a:avLst/>
          </a:prstGeom>
        </p:spPr>
      </p:pic>
      <p:grpSp>
        <p:nvGrpSpPr>
          <p:cNvPr id="6" name="図形グループ 49"/>
          <p:cNvGrpSpPr/>
          <p:nvPr/>
        </p:nvGrpSpPr>
        <p:grpSpPr>
          <a:xfrm>
            <a:off x="-5681" y="737832"/>
            <a:ext cx="3185602" cy="2730836"/>
            <a:chOff x="4125391" y="2589379"/>
            <a:chExt cx="4380032" cy="3772831"/>
          </a:xfrm>
        </p:grpSpPr>
        <p:pic>
          <p:nvPicPr>
            <p:cNvPr id="7" name="図 5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8999" y="2589379"/>
              <a:ext cx="3816424" cy="3772831"/>
            </a:xfrm>
            <a:prstGeom prst="rect">
              <a:avLst/>
            </a:prstGeom>
          </p:spPr>
        </p:pic>
        <p:sp>
          <p:nvSpPr>
            <p:cNvPr id="8" name="テキスト ボックス 51"/>
            <p:cNvSpPr txBox="1"/>
            <p:nvPr/>
          </p:nvSpPr>
          <p:spPr>
            <a:xfrm>
              <a:off x="5576423" y="4855051"/>
              <a:ext cx="790005" cy="359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smtClean="0">
                  <a:solidFill>
                    <a:srgbClr val="FFFFFF"/>
                  </a:solidFill>
                  <a:latin typeface="Arial"/>
                  <a:cs typeface="Arial"/>
                </a:rPr>
                <a:t>Yoke</a:t>
              </a:r>
              <a:endParaRPr kumimoji="1" lang="ja-JP" altLang="en-US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9" name="テキスト ボックス 60"/>
            <p:cNvSpPr txBox="1"/>
            <p:nvPr/>
          </p:nvSpPr>
          <p:spPr>
            <a:xfrm>
              <a:off x="5004308" y="5127065"/>
              <a:ext cx="787395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dirty="0">
                  <a:solidFill>
                    <a:schemeClr val="bg1"/>
                  </a:solidFill>
                  <a:latin typeface="Arial"/>
                  <a:cs typeface="Arial"/>
                </a:rPr>
                <a:t>C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Arial"/>
                  <a:cs typeface="Arial"/>
                </a:rPr>
                <a:t>ollar</a:t>
              </a:r>
            </a:p>
          </p:txBody>
        </p:sp>
        <p:cxnSp>
          <p:nvCxnSpPr>
            <p:cNvPr id="10" name="直線矢印コネクタ 61"/>
            <p:cNvCxnSpPr/>
            <p:nvPr/>
          </p:nvCxnSpPr>
          <p:spPr>
            <a:xfrm flipH="1">
              <a:off x="6845706" y="2909442"/>
              <a:ext cx="287016" cy="375215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62"/>
            <p:cNvSpPr txBox="1"/>
            <p:nvPr/>
          </p:nvSpPr>
          <p:spPr>
            <a:xfrm>
              <a:off x="6874067" y="2670803"/>
              <a:ext cx="1043876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dirty="0">
                  <a:solidFill>
                    <a:srgbClr val="FFFFFF"/>
                  </a:solidFill>
                  <a:latin typeface="Arial"/>
                  <a:cs typeface="Arial"/>
                </a:rPr>
                <a:t>C</a:t>
              </a:r>
              <a:r>
                <a:rPr kumimoji="1" lang="en-US" altLang="ja-JP" dirty="0" smtClean="0">
                  <a:solidFill>
                    <a:srgbClr val="FFFFFF"/>
                  </a:solidFill>
                  <a:latin typeface="Arial"/>
                  <a:cs typeface="Arial"/>
                </a:rPr>
                <a:t>ryostat</a:t>
              </a:r>
              <a:endParaRPr kumimoji="1" lang="ja-JP" altLang="en-US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cxnSp>
          <p:nvCxnSpPr>
            <p:cNvPr id="12" name="直線矢印コネクタ 63"/>
            <p:cNvCxnSpPr/>
            <p:nvPr/>
          </p:nvCxnSpPr>
          <p:spPr>
            <a:xfrm flipV="1">
              <a:off x="4876750" y="5840327"/>
              <a:ext cx="199605" cy="25374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64"/>
            <p:cNvSpPr txBox="1"/>
            <p:nvPr/>
          </p:nvSpPr>
          <p:spPr>
            <a:xfrm>
              <a:off x="4125391" y="5931418"/>
              <a:ext cx="1145695" cy="3253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  <a:latin typeface="Arial"/>
                  <a:cs typeface="Arial"/>
                </a:rPr>
                <a:t>Coil blocks</a:t>
              </a:r>
              <a:endParaRPr kumimoji="1" lang="ja-JP" altLang="en-US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14" name="直線矢印コネクタ 65"/>
            <p:cNvCxnSpPr/>
            <p:nvPr/>
          </p:nvCxnSpPr>
          <p:spPr>
            <a:xfrm flipH="1">
              <a:off x="4788024" y="4008143"/>
              <a:ext cx="443234" cy="78723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66"/>
            <p:cNvSpPr txBox="1"/>
            <p:nvPr/>
          </p:nvSpPr>
          <p:spPr>
            <a:xfrm>
              <a:off x="5025604" y="3716650"/>
              <a:ext cx="1152089" cy="613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HX hole</a:t>
              </a:r>
            </a:p>
            <a:p>
              <a:pPr>
                <a:lnSpc>
                  <a:spcPct val="80000"/>
                </a:lnSpc>
              </a:pPr>
              <a:endParaRPr kumimoji="1" lang="ja-JP" altLang="en-US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cxnSp>
          <p:nvCxnSpPr>
            <p:cNvPr id="16" name="直線矢印コネクタ 68"/>
            <p:cNvCxnSpPr/>
            <p:nvPr/>
          </p:nvCxnSpPr>
          <p:spPr>
            <a:xfrm flipH="1">
              <a:off x="5004309" y="5364219"/>
              <a:ext cx="113473" cy="23368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919891" y="436431"/>
            <a:ext cx="2278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MBXFS1 (80 MPa) 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07904" y="436544"/>
            <a:ext cx="2257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MBXFS2 (115 MPa) </a:t>
            </a:r>
            <a:endParaRPr lang="en-US" b="1" dirty="0"/>
          </a:p>
        </p:txBody>
      </p:sp>
      <p:pic>
        <p:nvPicPr>
          <p:cNvPr id="19" name="図 5" descr="case1_FTH11_T90f34R190_T25f34R180_2Dpreview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3" t="6064" r="15565" b="21323"/>
          <a:stretch/>
        </p:blipFill>
        <p:spPr>
          <a:xfrm>
            <a:off x="3173184" y="733426"/>
            <a:ext cx="2892246" cy="275395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45404" y="404664"/>
            <a:ext cx="2414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MBXFS3 (115 MPa)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140299" y="1896511"/>
            <a:ext cx="1522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HX </a:t>
            </a:r>
            <a:r>
              <a:rPr lang="en-US" altLang="ja-JP" dirty="0" err="1" smtClean="0">
                <a:solidFill>
                  <a:schemeClr val="bg1"/>
                </a:solidFill>
              </a:rPr>
              <a:t>Φ</a:t>
            </a:r>
            <a:r>
              <a:rPr lang="en-US" altLang="ja-JP" dirty="0" smtClean="0">
                <a:solidFill>
                  <a:schemeClr val="bg1"/>
                </a:solidFill>
              </a:rPr>
              <a:t> 61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789" y="1851847"/>
            <a:ext cx="1522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HX </a:t>
            </a:r>
            <a:r>
              <a:rPr lang="en-US" altLang="ja-JP" dirty="0" err="1" smtClean="0">
                <a:solidFill>
                  <a:schemeClr val="bg1"/>
                </a:solidFill>
              </a:rPr>
              <a:t>Φ</a:t>
            </a:r>
            <a:r>
              <a:rPr lang="en-US" altLang="ja-JP" dirty="0" smtClean="0">
                <a:solidFill>
                  <a:schemeClr val="bg1"/>
                </a:solidFill>
              </a:rPr>
              <a:t> 60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4341847" y="2221179"/>
            <a:ext cx="214273" cy="15658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166665" y="2227987"/>
            <a:ext cx="214273" cy="15658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08856" y="3429000"/>
            <a:ext cx="2811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Tested in 2016-2017</a:t>
            </a:r>
            <a:endParaRPr lang="en-US" i="1"/>
          </a:p>
        </p:txBody>
      </p:sp>
      <p:sp>
        <p:nvSpPr>
          <p:cNvPr id="26" name="TextBox 25"/>
          <p:cNvSpPr txBox="1"/>
          <p:nvPr/>
        </p:nvSpPr>
        <p:spPr>
          <a:xfrm>
            <a:off x="3750421" y="3429000"/>
            <a:ext cx="2811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Tested in 2018</a:t>
            </a:r>
            <a:endParaRPr lang="en-US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6948264" y="3429000"/>
            <a:ext cx="2811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Under testing</a:t>
            </a:r>
            <a:endParaRPr lang="en-US" i="1" dirty="0"/>
          </a:p>
        </p:txBody>
      </p:sp>
      <p:graphicFrame>
        <p:nvGraphicFramePr>
          <p:cNvPr id="29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465528"/>
              </p:ext>
            </p:extLst>
          </p:nvPr>
        </p:nvGraphicFramePr>
        <p:xfrm>
          <a:off x="2863664" y="3861048"/>
          <a:ext cx="6244840" cy="30175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86312"/>
                <a:gridCol w="1078230"/>
                <a:gridCol w="238029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r>
                        <a:rPr lang="en-US" sz="1800" kern="100" dirty="0" smtClean="0">
                          <a:effectLst/>
                        </a:rPr>
                        <a:t>ROXIE 2D input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MBXFS1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MBXFS2 and</a:t>
                      </a:r>
                      <a:r>
                        <a:rPr lang="en-US" sz="1800" kern="100" baseline="0" dirty="0" smtClean="0">
                          <a:effectLst/>
                        </a:rPr>
                        <a:t> 3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lang="en-US" sz="1800" kern="100" baseline="-25000" dirty="0">
                          <a:effectLst/>
                        </a:rPr>
                        <a:t>1</a:t>
                      </a:r>
                      <a:r>
                        <a:rPr lang="en-US" sz="1800" kern="100" dirty="0">
                          <a:effectLst/>
                        </a:rPr>
                        <a:t> (</a:t>
                      </a:r>
                      <a:r>
                        <a:rPr lang="en-US" sz="1800" kern="100" dirty="0" err="1">
                          <a:effectLst/>
                        </a:rPr>
                        <a:t>deg</a:t>
                      </a:r>
                      <a:r>
                        <a:rPr lang="en-US" sz="1800" kern="100" dirty="0">
                          <a:effectLst/>
                        </a:rPr>
                        <a:t>)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1.026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1.135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f </a:t>
                      </a:r>
                      <a:r>
                        <a:rPr lang="en-US" sz="1800" kern="100" baseline="-25000" dirty="0">
                          <a:effectLst/>
                        </a:rPr>
                        <a:t>2</a:t>
                      </a:r>
                      <a:r>
                        <a:rPr lang="en-US" sz="1800" kern="100" dirty="0">
                          <a:effectLst/>
                        </a:rPr>
                        <a:t> (</a:t>
                      </a:r>
                      <a:r>
                        <a:rPr lang="en-US" sz="1800" kern="100" dirty="0" err="1">
                          <a:effectLst/>
                        </a:rPr>
                        <a:t>deg</a:t>
                      </a:r>
                      <a:r>
                        <a:rPr lang="en-US" sz="1800" kern="100" dirty="0">
                          <a:effectLst/>
                        </a:rPr>
                        <a:t>)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27.852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27.872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lang="en-US" sz="1800" kern="100" baseline="-25000" dirty="0">
                          <a:effectLst/>
                        </a:rPr>
                        <a:t>3</a:t>
                      </a:r>
                      <a:r>
                        <a:rPr lang="en-US" sz="1800" kern="100" dirty="0">
                          <a:effectLst/>
                        </a:rPr>
                        <a:t> (</a:t>
                      </a:r>
                      <a:r>
                        <a:rPr lang="en-US" sz="1800" kern="100" dirty="0" err="1">
                          <a:effectLst/>
                        </a:rPr>
                        <a:t>deg</a:t>
                      </a:r>
                      <a:r>
                        <a:rPr lang="en-US" sz="1800" kern="100" dirty="0">
                          <a:effectLst/>
                        </a:rPr>
                        <a:t>)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50.308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50.297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lang="en-US" sz="1800" kern="100" baseline="-25000" dirty="0">
                          <a:effectLst/>
                        </a:rPr>
                        <a:t>4</a:t>
                      </a:r>
                      <a:r>
                        <a:rPr lang="en-US" sz="1800" kern="100" dirty="0">
                          <a:effectLst/>
                        </a:rPr>
                        <a:t> (</a:t>
                      </a:r>
                      <a:r>
                        <a:rPr lang="en-US" sz="1800" kern="100" dirty="0" err="1">
                          <a:effectLst/>
                        </a:rPr>
                        <a:t>deg</a:t>
                      </a:r>
                      <a:r>
                        <a:rPr lang="en-US" sz="1800" kern="100" dirty="0">
                          <a:effectLst/>
                        </a:rPr>
                        <a:t>)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70.635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70.699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lang="en-US" sz="1800" kern="100" baseline="-25000" dirty="0">
                          <a:effectLst/>
                        </a:rPr>
                        <a:t>1</a:t>
                      </a:r>
                      <a:r>
                        <a:rPr lang="en-US" sz="1800" kern="100" dirty="0">
                          <a:effectLst/>
                        </a:rPr>
                        <a:t> (</a:t>
                      </a:r>
                      <a:r>
                        <a:rPr lang="en-US" sz="1800" kern="100" dirty="0" err="1">
                          <a:effectLst/>
                        </a:rPr>
                        <a:t>deg</a:t>
                      </a:r>
                      <a:r>
                        <a:rPr lang="en-US" sz="1800" kern="100" dirty="0">
                          <a:effectLst/>
                        </a:rPr>
                        <a:t>)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lang="en-US" sz="1800" kern="100" baseline="-25000" dirty="0">
                          <a:effectLst/>
                        </a:rPr>
                        <a:t>2</a:t>
                      </a:r>
                      <a:r>
                        <a:rPr lang="en-US" sz="1800" kern="100" dirty="0">
                          <a:effectLst/>
                        </a:rPr>
                        <a:t> (</a:t>
                      </a:r>
                      <a:r>
                        <a:rPr lang="en-US" sz="1800" kern="100" dirty="0" err="1">
                          <a:effectLst/>
                        </a:rPr>
                        <a:t>deg</a:t>
                      </a:r>
                      <a:r>
                        <a:rPr lang="en-US" sz="1800" kern="100" dirty="0">
                          <a:effectLst/>
                        </a:rPr>
                        <a:t>)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26.000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26.000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lang="en-US" sz="1800" kern="100" baseline="-25000" dirty="0">
                          <a:effectLst/>
                        </a:rPr>
                        <a:t>3</a:t>
                      </a:r>
                      <a:r>
                        <a:rPr lang="en-US" sz="1800" kern="100" dirty="0">
                          <a:effectLst/>
                        </a:rPr>
                        <a:t> (</a:t>
                      </a:r>
                      <a:r>
                        <a:rPr lang="en-US" sz="1800" kern="100" dirty="0" err="1">
                          <a:effectLst/>
                        </a:rPr>
                        <a:t>deg</a:t>
                      </a:r>
                      <a:r>
                        <a:rPr lang="en-US" sz="1800" kern="100" dirty="0">
                          <a:effectLst/>
                        </a:rPr>
                        <a:t>)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52.351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52.421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lang="en-US" sz="1800" kern="100" baseline="-25000" dirty="0">
                          <a:effectLst/>
                        </a:rPr>
                        <a:t>4</a:t>
                      </a:r>
                      <a:r>
                        <a:rPr lang="en-US" sz="1800" kern="100" dirty="0">
                          <a:effectLst/>
                        </a:rPr>
                        <a:t> (</a:t>
                      </a:r>
                      <a:r>
                        <a:rPr lang="en-US" sz="1800" kern="100" dirty="0" err="1">
                          <a:effectLst/>
                        </a:rPr>
                        <a:t>deg</a:t>
                      </a:r>
                      <a:r>
                        <a:rPr lang="en-US" sz="1800" kern="100" dirty="0">
                          <a:effectLst/>
                        </a:rPr>
                        <a:t>)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68.002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68.002</a:t>
                      </a:r>
                      <a:endParaRPr lang="ja-JP" sz="1800" kern="100" dirty="0">
                        <a:effectLst/>
                        <a:latin typeface="游明朝" charset="-128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kern="100" dirty="0" smtClean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Azimuthal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kern="100" dirty="0" smtClean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insulation </a:t>
                      </a:r>
                      <a:r>
                        <a:rPr lang="en-US" altLang="ja-JP" sz="1800" kern="100" dirty="0" smtClean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thickness (mm)</a:t>
                      </a:r>
                      <a:endParaRPr lang="en-US" altLang="ja-JP" sz="1800" kern="100" dirty="0" smtClean="0">
                        <a:effectLst/>
                        <a:latin typeface="+mn-lt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b="1" kern="100" dirty="0" smtClean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0.135</a:t>
                      </a:r>
                      <a:endParaRPr lang="ja-JP" sz="1800" b="1" kern="100" dirty="0">
                        <a:effectLst/>
                        <a:latin typeface="+mn-lt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b="1" kern="100" dirty="0" smtClean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0.130</a:t>
                      </a:r>
                      <a:endParaRPr lang="ja-JP" sz="1800" b="1" kern="100" dirty="0">
                        <a:effectLst/>
                        <a:latin typeface="+mn-lt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3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77" y="4499210"/>
            <a:ext cx="2558669" cy="241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024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US" dirty="0" smtClean="0"/>
              <a:t>Field profile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i="1" baseline="-25000" dirty="0" smtClean="0"/>
              <a:t>9</a:t>
            </a:r>
            <a:endParaRPr lang="en-US" i="1" baseline="-25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52" y="476672"/>
            <a:ext cx="7236296" cy="3381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896" y="3707017"/>
            <a:ext cx="6444208" cy="301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0138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" y="419664"/>
            <a:ext cx="8261350" cy="62966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676787" y="57333"/>
            <a:ext cx="4990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M. Sugano, F2F meeting on 25/07/19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5576" y="5085184"/>
            <a:ext cx="7632848" cy="288032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16216" y="5373216"/>
            <a:ext cx="3314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for GFRP E=27GPa</a:t>
            </a:r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428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 rot="21186429">
            <a:off x="5250546" y="908411"/>
            <a:ext cx="2592000" cy="1657882"/>
          </a:xfrm>
          <a:custGeom>
            <a:avLst/>
            <a:gdLst>
              <a:gd name="connsiteX0" fmla="*/ 0 w 2665708"/>
              <a:gd name="connsiteY0" fmla="*/ 278970 h 991892"/>
              <a:gd name="connsiteX1" fmla="*/ 0 w 2665708"/>
              <a:gd name="connsiteY1" fmla="*/ 821411 h 991892"/>
              <a:gd name="connsiteX2" fmla="*/ 2665708 w 2665708"/>
              <a:gd name="connsiteY2" fmla="*/ 991892 h 991892"/>
              <a:gd name="connsiteX3" fmla="*/ 2619213 w 2665708"/>
              <a:gd name="connsiteY3" fmla="*/ 0 h 991892"/>
              <a:gd name="connsiteX4" fmla="*/ 0 w 2665708"/>
              <a:gd name="connsiteY4" fmla="*/ 278970 h 991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5708" h="991892">
                <a:moveTo>
                  <a:pt x="0" y="278970"/>
                </a:moveTo>
                <a:lnTo>
                  <a:pt x="0" y="821411"/>
                </a:lnTo>
                <a:lnTo>
                  <a:pt x="2665708" y="991892"/>
                </a:lnTo>
                <a:lnTo>
                  <a:pt x="2619213" y="0"/>
                </a:lnTo>
                <a:lnTo>
                  <a:pt x="0" y="278970"/>
                </a:lnTo>
                <a:close/>
              </a:path>
            </a:pathLst>
          </a:custGeom>
          <a:solidFill>
            <a:schemeClr val="accent1">
              <a:lumMod val="75000"/>
              <a:alpha val="22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21186429">
            <a:off x="5253348" y="1129244"/>
            <a:ext cx="2597303" cy="1285883"/>
          </a:xfrm>
          <a:custGeom>
            <a:avLst/>
            <a:gdLst>
              <a:gd name="connsiteX0" fmla="*/ 0 w 2665708"/>
              <a:gd name="connsiteY0" fmla="*/ 278970 h 991892"/>
              <a:gd name="connsiteX1" fmla="*/ 0 w 2665708"/>
              <a:gd name="connsiteY1" fmla="*/ 821411 h 991892"/>
              <a:gd name="connsiteX2" fmla="*/ 2665708 w 2665708"/>
              <a:gd name="connsiteY2" fmla="*/ 991892 h 991892"/>
              <a:gd name="connsiteX3" fmla="*/ 2619213 w 2665708"/>
              <a:gd name="connsiteY3" fmla="*/ 0 h 991892"/>
              <a:gd name="connsiteX4" fmla="*/ 0 w 2665708"/>
              <a:gd name="connsiteY4" fmla="*/ 278970 h 991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5708" h="991892">
                <a:moveTo>
                  <a:pt x="0" y="278970"/>
                </a:moveTo>
                <a:lnTo>
                  <a:pt x="0" y="821411"/>
                </a:lnTo>
                <a:lnTo>
                  <a:pt x="2665708" y="991892"/>
                </a:lnTo>
                <a:lnTo>
                  <a:pt x="2619213" y="0"/>
                </a:lnTo>
                <a:lnTo>
                  <a:pt x="0" y="27897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056" y="-84255"/>
            <a:ext cx="8532000" cy="720000"/>
          </a:xfrm>
        </p:spPr>
        <p:txBody>
          <a:bodyPr/>
          <a:lstStyle/>
          <a:p>
            <a:r>
              <a:rPr lang="en-US" dirty="0" smtClean="0"/>
              <a:t>Procedure of designing the MBXFP cross section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6" name="Freeform 5"/>
          <p:cNvSpPr/>
          <p:nvPr/>
        </p:nvSpPr>
        <p:spPr>
          <a:xfrm rot="21186429">
            <a:off x="5433932" y="1250581"/>
            <a:ext cx="2160240" cy="1048693"/>
          </a:xfrm>
          <a:custGeom>
            <a:avLst/>
            <a:gdLst>
              <a:gd name="connsiteX0" fmla="*/ 0 w 2665708"/>
              <a:gd name="connsiteY0" fmla="*/ 278970 h 991892"/>
              <a:gd name="connsiteX1" fmla="*/ 0 w 2665708"/>
              <a:gd name="connsiteY1" fmla="*/ 821411 h 991892"/>
              <a:gd name="connsiteX2" fmla="*/ 2665708 w 2665708"/>
              <a:gd name="connsiteY2" fmla="*/ 991892 h 991892"/>
              <a:gd name="connsiteX3" fmla="*/ 2619213 w 2665708"/>
              <a:gd name="connsiteY3" fmla="*/ 0 h 991892"/>
              <a:gd name="connsiteX4" fmla="*/ 0 w 2665708"/>
              <a:gd name="connsiteY4" fmla="*/ 278970 h 991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5708" h="991892">
                <a:moveTo>
                  <a:pt x="0" y="278970"/>
                </a:moveTo>
                <a:lnTo>
                  <a:pt x="0" y="821411"/>
                </a:lnTo>
                <a:lnTo>
                  <a:pt x="2665708" y="991892"/>
                </a:lnTo>
                <a:lnTo>
                  <a:pt x="2619213" y="0"/>
                </a:lnTo>
                <a:lnTo>
                  <a:pt x="0" y="278970"/>
                </a:lnTo>
                <a:close/>
              </a:path>
            </a:pathLst>
          </a:cu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42761" y="548680"/>
                <a:ext cx="4320480" cy="618630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u="sng" dirty="0" smtClean="0">
                    <a:solidFill>
                      <a:srgbClr val="0070C0"/>
                    </a:solidFill>
                  </a:rPr>
                  <a:t>GFRP oversize has to be 0.82 mm to achieve pre-stress of 115 MPa </a:t>
                </a:r>
              </a:p>
              <a:p>
                <a:pPr marL="285750" indent="-285750">
                  <a:buFont typeface="Symbol" charset="2"/>
                  <a:buChar char="Þ"/>
                </a:pPr>
                <a:r>
                  <a:rPr lang="en-US" dirty="0" smtClean="0"/>
                  <a:t>Assuming young’s modulus of GFRP is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31.5 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GPa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/>
                  <a:t>(MBXFS3) Cable-insulation </a:t>
                </a:r>
                <a:r>
                  <a:rPr lang="en-US" dirty="0" smtClean="0"/>
                  <a:t>thickness in the azimuthal direction </a:t>
                </a:r>
                <a:r>
                  <a:rPr lang="en-US" b="1" dirty="0" smtClean="0"/>
                  <a:t>shrinks</a:t>
                </a:r>
                <a:r>
                  <a:rPr lang="en-US" dirty="0" smtClean="0"/>
                  <a:t> </a:t>
                </a:r>
                <a:r>
                  <a:rPr lang="en-US" dirty="0" smtClean="0"/>
                  <a:t>0.122 </a:t>
                </a:r>
                <a:r>
                  <a:rPr lang="en-US" dirty="0" smtClean="0"/>
                  <a:t>mm </a:t>
                </a:r>
                <a:endParaRPr lang="en-US" dirty="0" smtClean="0"/>
              </a:p>
              <a:p>
                <a:r>
                  <a:rPr lang="en-US" b="1" u="sng" dirty="0" smtClean="0">
                    <a:solidFill>
                      <a:srgbClr val="0070C0"/>
                    </a:solidFill>
                  </a:rPr>
                  <a:t>Design </a:t>
                </a:r>
                <a:r>
                  <a:rPr lang="en-US" b="1" u="sng" dirty="0" smtClean="0">
                    <a:solidFill>
                      <a:srgbClr val="0070C0"/>
                    </a:solidFill>
                  </a:rPr>
                  <a:t>has to start from the FINAL cross section in ROXIE2D</a:t>
                </a:r>
              </a:p>
              <a:p>
                <a:pPr marL="285750" indent="-285750">
                  <a:buFont typeface="Symbol" charset="2"/>
                  <a:buChar char="Þ"/>
                </a:pPr>
                <a:r>
                  <a:rPr lang="en-US" dirty="0" smtClean="0"/>
                  <a:t>In the cable data, 0.122 </a:t>
                </a:r>
                <a:r>
                  <a:rPr lang="en-US" dirty="0" smtClean="0"/>
                  <a:t>mm </a:t>
                </a:r>
                <a:r>
                  <a:rPr lang="en-US" dirty="0" smtClean="0"/>
                  <a:t>must be adopted for azimuthal cable-insulation </a:t>
                </a:r>
                <a:r>
                  <a:rPr lang="en-US" dirty="0" smtClean="0"/>
                  <a:t>thickness. </a:t>
                </a:r>
                <a:r>
                  <a:rPr lang="en-US" dirty="0"/>
                  <a:t>T</a:t>
                </a:r>
                <a:r>
                  <a:rPr lang="en-US" dirty="0" smtClean="0"/>
                  <a:t>hen </a:t>
                </a:r>
                <a:r>
                  <a:rPr lang="en-US" dirty="0" smtClean="0"/>
                  <a:t>the cable position is determined by using optimization algorithm in ROXIE2D</a:t>
                </a:r>
              </a:p>
              <a:p>
                <a:r>
                  <a:rPr lang="en-US" b="1" u="sng" dirty="0" smtClean="0">
                    <a:solidFill>
                      <a:srgbClr val="0070C0"/>
                    </a:solidFill>
                  </a:rPr>
                  <a:t>Deduce the bare size of wedges (mechanical work) </a:t>
                </a:r>
              </a:p>
              <a:p>
                <a:pPr marL="285750" indent="-285750">
                  <a:buFont typeface="Symbol" charset="2"/>
                  <a:buChar char="Þ"/>
                </a:pPr>
                <a:r>
                  <a:rPr lang="en-US" dirty="0" smtClean="0"/>
                  <a:t>Calculate </a:t>
                </a:r>
                <a:r>
                  <a:rPr lang="en-US" dirty="0"/>
                  <a:t>arc lengths of GFRP wedges </a:t>
                </a:r>
                <a:r>
                  <a:rPr lang="en-US" dirty="0" smtClean="0"/>
                  <a:t>from the final cross section</a:t>
                </a:r>
                <a:r>
                  <a:rPr lang="en-US" dirty="0"/>
                  <a:t> at the room temperature</a:t>
                </a:r>
                <a:r>
                  <a:rPr lang="en-US" dirty="0" smtClean="0"/>
                  <a:t>, </a:t>
                </a:r>
                <a:r>
                  <a:rPr lang="en-US" dirty="0"/>
                  <a:t>and stretch it according to the Hooke’s law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𝜀</m:t>
                    </m:r>
                    <m:r>
                      <a:rPr lang="mr-IN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mr-IN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𝑃</m:t>
                        </m:r>
                      </m:num>
                      <m:den>
                        <m:r>
                          <a:rPr lang="en-US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𝐸</m:t>
                        </m:r>
                      </m:den>
                    </m:f>
                  </m:oMath>
                </a14:m>
                <a:r>
                  <a:rPr lang="en-US" dirty="0"/>
                  <a:t>) where P=115 MPa and </a:t>
                </a:r>
                <a:r>
                  <a:rPr lang="en-US" dirty="0" smtClean="0"/>
                  <a:t>E=31.5 </a:t>
                </a:r>
                <a:r>
                  <a:rPr lang="en-US" dirty="0" err="1"/>
                  <a:t>GPa</a:t>
                </a:r>
                <a:endParaRPr lang="en-US" dirty="0"/>
              </a:p>
              <a:p>
                <a:pPr marL="285750" indent="-285750">
                  <a:buFont typeface="Symbol" charset="2"/>
                  <a:buChar char="Þ"/>
                </a:pPr>
                <a:endParaRPr lang="en-US" dirty="0" smtClean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761" y="548680"/>
                <a:ext cx="4320480" cy="6186309"/>
              </a:xfrm>
              <a:prstGeom prst="rect">
                <a:avLst/>
              </a:prstGeom>
              <a:blipFill rotWithShape="0">
                <a:blip r:embed="rId2"/>
                <a:stretch>
                  <a:fillRect l="-1128" t="-493" r="-2539" b="-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374" y="3909915"/>
            <a:ext cx="2508795" cy="249377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6341949" y="1340768"/>
            <a:ext cx="30251" cy="12814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300192" y="1124742"/>
            <a:ext cx="50440" cy="22597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372200" y="1430810"/>
            <a:ext cx="41757" cy="25413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536934" y="898765"/>
            <a:ext cx="50440" cy="22597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587374" y="1129665"/>
            <a:ext cx="47801" cy="221054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643858" y="1341849"/>
            <a:ext cx="41757" cy="25413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847856" y="219243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Rutherford cable</a:t>
            </a:r>
            <a:endParaRPr lang="en-US" b="1"/>
          </a:p>
        </p:txBody>
      </p:sp>
      <p:sp>
        <p:nvSpPr>
          <p:cNvPr id="29" name="Right Arrow 28"/>
          <p:cNvSpPr/>
          <p:nvPr/>
        </p:nvSpPr>
        <p:spPr>
          <a:xfrm>
            <a:off x="4999096" y="5475051"/>
            <a:ext cx="1081063" cy="881299"/>
          </a:xfrm>
          <a:prstGeom prst="rightArrow">
            <a:avLst/>
          </a:prstGeom>
          <a:solidFill>
            <a:schemeClr val="accent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581612" y="4274722"/>
            <a:ext cx="1964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way</a:t>
            </a:r>
            <a:r>
              <a:rPr lang="en-US" smtClean="0"/>
              <a:t>, eventually we </a:t>
            </a:r>
            <a:r>
              <a:rPr lang="en-US" dirty="0" smtClean="0"/>
              <a:t>will get the target coil cross section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639614" y="1704853"/>
            <a:ext cx="189552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0.122 /0.123</a:t>
            </a:r>
          </a:p>
          <a:p>
            <a:r>
              <a:rPr lang="en-US" dirty="0" smtClean="0"/>
              <a:t> at 115 MPa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86474" y="1239075"/>
            <a:ext cx="1895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0.155 at 0 MPa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83962" y="1498962"/>
            <a:ext cx="1188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Bare size 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11761070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of the coil inner surface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Kento Suzuki, WP3 meeting, 04/09/19</a:t>
            </a:r>
            <a:endParaRPr lang="en-GB" noProof="0"/>
          </a:p>
        </p:txBody>
      </p:sp>
      <p:sp>
        <p:nvSpPr>
          <p:cNvPr id="5" name="Oval 4"/>
          <p:cNvSpPr/>
          <p:nvPr/>
        </p:nvSpPr>
        <p:spPr>
          <a:xfrm>
            <a:off x="1905000" y="2161772"/>
            <a:ext cx="4856944" cy="4483237"/>
          </a:xfrm>
          <a:prstGeom prst="ellipse">
            <a:avLst/>
          </a:prstGeom>
          <a:solidFill>
            <a:srgbClr val="929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945092" y="3058450"/>
            <a:ext cx="2722121" cy="259451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20262010">
            <a:off x="4657278" y="3660244"/>
            <a:ext cx="390293" cy="69307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1630115">
            <a:off x="5018953" y="3786993"/>
            <a:ext cx="507473" cy="410525"/>
          </a:xfrm>
          <a:custGeom>
            <a:avLst/>
            <a:gdLst>
              <a:gd name="connsiteX0" fmla="*/ 156117 w 557561"/>
              <a:gd name="connsiteY0" fmla="*/ 401444 h 401444"/>
              <a:gd name="connsiteX1" fmla="*/ 557561 w 557561"/>
              <a:gd name="connsiteY1" fmla="*/ 0 h 401444"/>
              <a:gd name="connsiteX2" fmla="*/ 0 w 557561"/>
              <a:gd name="connsiteY2" fmla="*/ 0 h 40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561" h="401444">
                <a:moveTo>
                  <a:pt x="156117" y="401444"/>
                </a:moveTo>
                <a:lnTo>
                  <a:pt x="557561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02904" y="3573421"/>
            <a:ext cx="1728439" cy="1656057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268635" y="4177600"/>
            <a:ext cx="724919" cy="2918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99907" y="3771391"/>
            <a:ext cx="1337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Emitter axis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73290" y="2637666"/>
            <a:ext cx="1059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Coil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570715" y="3198980"/>
            <a:ext cx="2771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chemeClr val="accent6"/>
                </a:solidFill>
              </a:rPr>
              <a:t>LDM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253803" y="4323392"/>
            <a:ext cx="175010" cy="20516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333472" y="3242780"/>
            <a:ext cx="0" cy="19459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338781" y="4425973"/>
            <a:ext cx="206879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42380" y="3096399"/>
            <a:ext cx="548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y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140395" y="4425973"/>
            <a:ext cx="548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x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4156473" y="3575269"/>
            <a:ext cx="241717" cy="6557"/>
          </a:xfrm>
          <a:prstGeom prst="line">
            <a:avLst/>
          </a:prstGeom>
          <a:ln w="4445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135451" y="5193867"/>
            <a:ext cx="241717" cy="6557"/>
          </a:xfrm>
          <a:prstGeom prst="line">
            <a:avLst/>
          </a:prstGeom>
          <a:ln w="4445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12000" y="829776"/>
            <a:ext cx="843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/>
              <a:t>C</a:t>
            </a:r>
            <a:r>
              <a:rPr lang="en-US" b="1" dirty="0" smtClean="0"/>
              <a:t>oil inner surface was measured using an laser displacement meter (LDM)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The LDM is fixed to the rotary table, and placed inside the magnet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As the table rotates we can measure distance to the coil inner at each angle step 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179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d(</a:t>
            </a:r>
            <a:r>
              <a:rPr lang="en-US" altLang="ja-JP" i="1" dirty="0" err="1" smtClean="0"/>
              <a:t>θ</a:t>
            </a:r>
            <a:r>
              <a:rPr lang="en-US" i="1" dirty="0" smtClean="0"/>
              <a:t>)</a:t>
            </a:r>
            <a:r>
              <a:rPr lang="en-US" dirty="0" smtClean="0"/>
              <a:t> measurement for MBXFS2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213" y="3779465"/>
            <a:ext cx="5103905" cy="236752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LDM was positioned to z=-14 ( the magnet center is at z=0)</a:t>
            </a:r>
          </a:p>
          <a:p>
            <a:r>
              <a:rPr lang="en-US" dirty="0" smtClean="0"/>
              <a:t>Measurement procedure:</a:t>
            </a:r>
          </a:p>
          <a:p>
            <a:pPr lvl="1"/>
            <a:r>
              <a:rPr lang="en-US" dirty="0" smtClean="0"/>
              <a:t>Rotation angle step was set to 0.18 degree </a:t>
            </a:r>
          </a:p>
          <a:p>
            <a:pPr lvl="1"/>
            <a:r>
              <a:rPr lang="en-US" dirty="0" smtClean="0"/>
              <a:t>Took an average of 1000 samples at each angle</a:t>
            </a:r>
          </a:p>
          <a:p>
            <a:pPr lvl="1"/>
            <a:r>
              <a:rPr lang="en-US" b="1" dirty="0" smtClean="0"/>
              <a:t>29</a:t>
            </a:r>
            <a:r>
              <a:rPr lang="en-US" dirty="0" smtClean="0"/>
              <a:t> rotations in total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4176" y="836712"/>
            <a:ext cx="6228184" cy="23429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4440" y="1665306"/>
            <a:ext cx="1126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99602" y="1714844"/>
            <a:ext cx="675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</a:t>
            </a:r>
          </a:p>
        </p:txBody>
      </p:sp>
      <p:sp>
        <p:nvSpPr>
          <p:cNvPr id="9" name="5-Point Star 8"/>
          <p:cNvSpPr/>
          <p:nvPr/>
        </p:nvSpPr>
        <p:spPr>
          <a:xfrm>
            <a:off x="4283968" y="2132856"/>
            <a:ext cx="288032" cy="21602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44008" y="918759"/>
            <a:ext cx="0" cy="2510241"/>
          </a:xfrm>
          <a:prstGeom prst="line">
            <a:avLst/>
          </a:prstGeom>
          <a:ln w="12700">
            <a:solidFill>
              <a:schemeClr val="tx1"/>
            </a:solidFill>
            <a:prstDash val="dash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331640" y="3140968"/>
            <a:ext cx="676875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427984" y="2276872"/>
            <a:ext cx="0" cy="902747"/>
          </a:xfrm>
          <a:prstGeom prst="line">
            <a:avLst/>
          </a:prstGeom>
          <a:ln w="12700">
            <a:solidFill>
              <a:schemeClr val="tx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100392" y="2956302"/>
            <a:ext cx="888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Z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139568" y="3125058"/>
            <a:ext cx="531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-14</a:t>
            </a:r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23" y="3743978"/>
            <a:ext cx="3251330" cy="2438498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4427984" y="2268842"/>
            <a:ext cx="1082143" cy="1445233"/>
          </a:xfrm>
          <a:prstGeom prst="line">
            <a:avLst/>
          </a:prstGeom>
          <a:ln w="12700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496958" y="2328041"/>
            <a:ext cx="4189842" cy="1386034"/>
          </a:xfrm>
          <a:prstGeom prst="line">
            <a:avLst/>
          </a:prstGeom>
          <a:ln w="12700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>
            <a:off x="7020272" y="4653136"/>
            <a:ext cx="576064" cy="561309"/>
          </a:xfrm>
          <a:prstGeom prst="arc">
            <a:avLst>
              <a:gd name="adj1" fmla="val 4411493"/>
              <a:gd name="adj2" fmla="val 0"/>
            </a:avLst>
          </a:prstGeom>
          <a:noFill/>
          <a:ln w="28575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22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05" y="1193022"/>
            <a:ext cx="4022034" cy="3016526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48835" y="210978"/>
            <a:ext cx="78867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chemeClr val="accent1">
                    <a:lumMod val="75000"/>
                  </a:schemeClr>
                </a:solidFill>
                <a:latin typeface="Hiragino Kaku Gothic ProN W6" charset="-128"/>
                <a:ea typeface="Hiragino Kaku Gothic ProN W6" charset="-128"/>
                <a:cs typeface="Hiragino Kaku Gothic ProN W6" charset="-128"/>
              </a:defRPr>
            </a:lvl1pPr>
          </a:lstStyle>
          <a:p>
            <a:r>
              <a:rPr lang="en-US" dirty="0" smtClean="0"/>
              <a:t>Setup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812" y="1193022"/>
            <a:ext cx="3935896" cy="29519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13483" y="1760769"/>
            <a:ext cx="1527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LDM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(CD22-35 )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30043" y="1899912"/>
            <a:ext cx="152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Tilt sensor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98605" y="1311671"/>
            <a:ext cx="164963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Reference</a:t>
            </a:r>
          </a:p>
          <a:p>
            <a:r>
              <a:rPr lang="en-US" dirty="0" smtClean="0"/>
              <a:t>gauge (R=75)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7483" y="4763650"/>
            <a:ext cx="85294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Measurement was performed in this summer.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 </a:t>
            </a:r>
            <a:r>
              <a:rPr lang="en-US" dirty="0" smtClean="0"/>
              <a:t>reference gauge (R=75) is put in front of the magnet to ensure an effect from inclination of LDM, which might result in overestimation of the oval size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Tilt sensor is also attached to the rotary table as well as LDM, which is used to monitor the inclination of the table throughout the measurement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490741" y="2269244"/>
            <a:ext cx="419725" cy="43204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563938" y="2269244"/>
            <a:ext cx="307226" cy="44845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699792" y="1899912"/>
            <a:ext cx="268260" cy="555372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92412" y="1576103"/>
            <a:ext cx="138190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mtClean="0"/>
              <a:t>MBXFS2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637060" y="1292230"/>
            <a:ext cx="152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Rotary table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7235796" y="1749382"/>
            <a:ext cx="116874" cy="47190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065333" y="1899912"/>
            <a:ext cx="132676" cy="255335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340659"/>
            <a:ext cx="7886700" cy="1325563"/>
          </a:xfrm>
        </p:spPr>
        <p:txBody>
          <a:bodyPr/>
          <a:lstStyle/>
          <a:p>
            <a:r>
              <a:rPr lang="en-US" dirty="0" smtClean="0"/>
              <a:t>Analysis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548680"/>
            <a:ext cx="7886700" cy="435133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To eliminate an effect from ‘off-center’ of the LDM, the coil inner diameter is reconstructed as follow: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Performed an analysis validation using the reference gauge (R=75) and reconstructed </a:t>
            </a:r>
            <a:r>
              <a:rPr lang="en-US" altLang="ja-JP" i="1" dirty="0" smtClean="0"/>
              <a:t>d(</a:t>
            </a:r>
            <a:r>
              <a:rPr lang="en-US" altLang="ja-JP" i="1" dirty="0" err="1" smtClean="0"/>
              <a:t>θ</a:t>
            </a:r>
            <a:r>
              <a:rPr lang="en-US" altLang="ja-JP" i="1" dirty="0" smtClean="0"/>
              <a:t>)</a:t>
            </a:r>
            <a:r>
              <a:rPr lang="en-US" altLang="ja-JP" dirty="0" smtClean="0"/>
              <a:t> from the measured </a:t>
            </a:r>
            <a:r>
              <a:rPr lang="en-US" altLang="ja-JP" i="1" dirty="0" smtClean="0"/>
              <a:t>r(</a:t>
            </a:r>
            <a:r>
              <a:rPr lang="en-US" altLang="ja-JP" i="1" dirty="0" err="1" smtClean="0"/>
              <a:t>θ</a:t>
            </a:r>
            <a:r>
              <a:rPr lang="en-US" altLang="ja-JP" i="1" dirty="0" smtClean="0"/>
              <a:t>)</a:t>
            </a:r>
          </a:p>
          <a:p>
            <a:pPr lvl="1"/>
            <a:r>
              <a:rPr lang="en-US" altLang="ja-JP" dirty="0" smtClean="0"/>
              <a:t>Oval size </a:t>
            </a:r>
            <a:r>
              <a:rPr lang="en-US" altLang="ja-JP" b="1" i="1" dirty="0" smtClean="0"/>
              <a:t>a</a:t>
            </a:r>
            <a:r>
              <a:rPr lang="en-US" altLang="ja-JP" dirty="0" smtClean="0"/>
              <a:t> is derived by a fit of </a:t>
            </a:r>
            <a:r>
              <a:rPr lang="en-US" altLang="ja-JP" i="1" dirty="0" smtClean="0"/>
              <a:t>d(</a:t>
            </a:r>
            <a:r>
              <a:rPr lang="en-US" altLang="ja-JP" i="1" dirty="0" err="1" smtClean="0"/>
              <a:t>θ</a:t>
            </a:r>
            <a:r>
              <a:rPr lang="en-US" altLang="ja-JP" i="1" dirty="0" smtClean="0"/>
              <a:t>)</a:t>
            </a:r>
            <a:r>
              <a:rPr lang="en-US" altLang="ja-JP" dirty="0" smtClean="0"/>
              <a:t> using a </a:t>
            </a:r>
            <a:r>
              <a:rPr lang="en-US" altLang="ja-JP" i="1" dirty="0" smtClean="0"/>
              <a:t>cos</a:t>
            </a:r>
            <a:r>
              <a:rPr lang="en-US" altLang="ja-JP" dirty="0" smtClean="0"/>
              <a:t> function</a:t>
            </a:r>
          </a:p>
          <a:p>
            <a:pPr lvl="1"/>
            <a:r>
              <a:rPr lang="en-US" altLang="ja-JP" dirty="0" smtClean="0"/>
              <a:t>From the fitting we evaluated the measured oval </a:t>
            </a:r>
            <a:r>
              <a:rPr lang="en-US" altLang="ja-JP" b="1" i="1" dirty="0" smtClean="0"/>
              <a:t>a</a:t>
            </a:r>
            <a:r>
              <a:rPr lang="en-US" altLang="ja-JP" dirty="0" smtClean="0"/>
              <a:t> is less than 10 um, and confirmed validity of the analysis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1300008"/>
            <a:ext cx="4622800" cy="3144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788" y="3864697"/>
            <a:ext cx="2742448" cy="25645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7962" y="3908978"/>
            <a:ext cx="2687109" cy="25645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50699" y="4262979"/>
            <a:ext cx="669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r(</a:t>
            </a:r>
            <a:r>
              <a:rPr lang="en-US" altLang="ja-JP" i="1" dirty="0" err="1" smtClean="0"/>
              <a:t>θ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383866" y="5556519"/>
            <a:ext cx="669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(</a:t>
            </a:r>
            <a:r>
              <a:rPr lang="en-US" altLang="ja-JP" dirty="0" err="1" smtClean="0"/>
              <a:t>θ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4700282" y="4825085"/>
            <a:ext cx="925233" cy="6437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326603" y="5359755"/>
            <a:ext cx="17443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r>
              <a:rPr lang="en-US" baseline="-25000" dirty="0" smtClean="0"/>
              <a:t>0</a:t>
            </a:r>
            <a:r>
              <a:rPr lang="en-US" dirty="0" smtClean="0"/>
              <a:t>=149.12 mm</a:t>
            </a:r>
          </a:p>
          <a:p>
            <a:r>
              <a:rPr lang="en-US" dirty="0"/>
              <a:t>a</a:t>
            </a:r>
            <a:r>
              <a:rPr lang="en-US" dirty="0" smtClean="0"/>
              <a:t>=-8.97 um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26" y="3995472"/>
            <a:ext cx="1573905" cy="20985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2052" y="3366727"/>
            <a:ext cx="1998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Reference gauge (R=75)</a:t>
            </a:r>
            <a:r>
              <a:rPr lang="en-US" smtClean="0"/>
              <a:t> </a:t>
            </a:r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9347" y="3814954"/>
            <a:ext cx="2497653" cy="2210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433051" y="3366728"/>
            <a:ext cx="2549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Sinusoidal curve due to ‘off-center’ of LDM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68143" y="3485189"/>
            <a:ext cx="1458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 function: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471783" y="4265374"/>
            <a:ext cx="1443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Reconstruct </a:t>
            </a:r>
            <a:r>
              <a:rPr lang="en-US" i="1" dirty="0" smtClean="0"/>
              <a:t>d(</a:t>
            </a:r>
            <a:r>
              <a:rPr lang="en-US" altLang="ja-JP" i="1" dirty="0" err="1" smtClean="0"/>
              <a:t>θ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054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71400"/>
            <a:ext cx="7920000" cy="720000"/>
          </a:xfrm>
        </p:spPr>
        <p:txBody>
          <a:bodyPr/>
          <a:lstStyle/>
          <a:p>
            <a:r>
              <a:rPr lang="en-US" dirty="0" smtClean="0"/>
              <a:t>Modeling coil inner</a:t>
            </a:r>
            <a:r>
              <a:rPr lang="en-US" dirty="0"/>
              <a:t> </a:t>
            </a:r>
            <a:r>
              <a:rPr lang="en-US" dirty="0" smtClean="0"/>
              <a:t>surface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4235145"/>
                <a:ext cx="7920000" cy="2455562"/>
              </a:xfrm>
              <a:solidFill>
                <a:schemeClr val="bg1"/>
              </a:solidFill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To model the shape of the inner surface following two formulas are introduced:</a:t>
                </a:r>
              </a:p>
              <a:p>
                <a:pPr lvl="1"/>
                <a:r>
                  <a:rPr lang="en-US" dirty="0" smtClean="0"/>
                  <a:t>Oval model 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𝑑</m:t>
                    </m:r>
                    <m:d>
                      <m:d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+2</m:t>
                    </m:r>
                    <m:r>
                      <a:rPr lang="en-US" b="0" i="1" smtClean="0">
                        <a:latin typeface="Cambria Math" charset="0"/>
                      </a:rPr>
                      <m:t>𝑎</m:t>
                    </m:r>
                    <m:func>
                      <m:func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charset="0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 charset="0"/>
                          </a:rPr>
                          <m:t>(2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charset="0"/>
                          </a:rPr>
                          <m:t>)</m:t>
                        </m:r>
                      </m:e>
                    </m:func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Polynomial model 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𝑑</m:t>
                    </m:r>
                    <m:d>
                      <m:d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𝜃</m:t>
                    </m:r>
                    <m:r>
                      <a:rPr lang="en-US" b="0" i="1" smtClean="0">
                        <a:latin typeface="Cambria Math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4  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4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Well describe the inner surface shape of the mechanical short model (see </a:t>
                </a:r>
                <a:r>
                  <a:rPr lang="en-US" dirty="0" smtClean="0"/>
                  <a:t>p.39) 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p</a:t>
                </a:r>
                <a:r>
                  <a:rPr lang="en-US" baseline="-25000" dirty="0" smtClean="0"/>
                  <a:t>1</a:t>
                </a:r>
                <a:r>
                  <a:rPr lang="en-US" dirty="0" smtClean="0"/>
                  <a:t>-p</a:t>
                </a:r>
                <a:r>
                  <a:rPr lang="en-US" baseline="-25000" dirty="0" smtClean="0"/>
                  <a:t>4</a:t>
                </a:r>
                <a:r>
                  <a:rPr lang="en-US" dirty="0" smtClean="0"/>
                  <a:t> were derived from fitting the mechanical short model and reused for MBXFS2</a:t>
                </a:r>
              </a:p>
              <a:p>
                <a:r>
                  <a:rPr lang="en-US" dirty="0" smtClean="0"/>
                  <a:t>Fit regions are limited to CB1,2 and 3</a:t>
                </a:r>
              </a:p>
              <a:p>
                <a:r>
                  <a:rPr lang="en-US" dirty="0" smtClean="0"/>
                  <a:t>Similar reduced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dirty="0" smtClean="0"/>
                  <a:t>was obtained for both model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4235145"/>
                <a:ext cx="7920000" cy="2455562"/>
              </a:xfrm>
              <a:blipFill rotWithShape="0">
                <a:blip r:embed="rId2"/>
                <a:stretch>
                  <a:fillRect l="-1462" t="-3722" r="-1385" b="-16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3" y="737933"/>
            <a:ext cx="4464496" cy="30884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7635" y="3717546"/>
                <a:ext cx="22379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tx2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/ </a:t>
                </a:r>
                <a:r>
                  <a:rPr lang="en-US" dirty="0" err="1">
                    <a:solidFill>
                      <a:schemeClr val="tx2"/>
                    </a:solidFill>
                  </a:rPr>
                  <a:t>n.d.f</a:t>
                </a:r>
                <a:r>
                  <a:rPr lang="en-US" dirty="0">
                    <a:solidFill>
                      <a:schemeClr val="tx2"/>
                    </a:solidFill>
                  </a:rPr>
                  <a:t> = 2252/410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35" y="3717546"/>
                <a:ext cx="2237985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10000" r="-190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3391" y="796375"/>
            <a:ext cx="4350609" cy="2880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869476" y="3599606"/>
                <a:ext cx="210974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tx2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/ </a:t>
                </a:r>
                <a:r>
                  <a:rPr lang="en-US" dirty="0" err="1">
                    <a:solidFill>
                      <a:schemeClr val="tx2"/>
                    </a:solidFill>
                  </a:rPr>
                  <a:t>n.d.f</a:t>
                </a:r>
                <a:r>
                  <a:rPr lang="en-US" dirty="0">
                    <a:solidFill>
                      <a:schemeClr val="tx2"/>
                    </a:solidFill>
                  </a:rPr>
                  <a:t> =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956/193</a:t>
                </a:r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9476" y="3599606"/>
                <a:ext cx="2109745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8197" r="-1734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2235" y="404664"/>
            <a:ext cx="1656491" cy="77693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12" name="TextBox 11"/>
          <p:cNvSpPr txBox="1"/>
          <p:nvPr/>
        </p:nvSpPr>
        <p:spPr>
          <a:xfrm rot="16200000">
            <a:off x="-984151" y="166640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diameter (mm)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3604538" y="152070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diameter (mm)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989126" y="364172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angle (degree)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37076" y="3704829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angle </a:t>
            </a:r>
            <a:r>
              <a:rPr lang="en-US" smtClean="0"/>
              <a:t>(degree)</a:t>
            </a:r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8745" y="703335"/>
            <a:ext cx="3271228" cy="28956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17" name="TextBox 16"/>
          <p:cNvSpPr txBox="1"/>
          <p:nvPr/>
        </p:nvSpPr>
        <p:spPr>
          <a:xfrm>
            <a:off x="2904387" y="3036507"/>
            <a:ext cx="188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a=167 um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7546111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US" dirty="0" smtClean="0"/>
              <a:t>ROXIE2D prediction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64642" y="826645"/>
            <a:ext cx="5127438" cy="302649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Implement the two models (oval and poly.) into ROXIE2D and calculate the corresponding multipoles </a:t>
            </a:r>
          </a:p>
          <a:p>
            <a:r>
              <a:rPr lang="en-US" dirty="0" smtClean="0"/>
              <a:t>As shown in the table, we got a good agreement with the measured b3 when poly. model was used</a:t>
            </a:r>
          </a:p>
          <a:p>
            <a:r>
              <a:rPr lang="en-US" b="1" dirty="0" smtClean="0"/>
              <a:t>Baseline is to use the polynomial model</a:t>
            </a:r>
          </a:p>
          <a:p>
            <a:pPr lvl="1"/>
            <a:r>
              <a:rPr lang="en-US" altLang="ja-JP" b="1" dirty="0" smtClean="0"/>
              <a:t>Δb</a:t>
            </a:r>
            <a:r>
              <a:rPr lang="en-US" altLang="ja-JP" b="1" baseline="-25000" dirty="0" smtClean="0"/>
              <a:t>3</a:t>
            </a:r>
            <a:r>
              <a:rPr lang="en-US" altLang="ja-JP" b="1" dirty="0" smtClean="0"/>
              <a:t> = </a:t>
            </a:r>
            <a:r>
              <a:rPr lang="en-US" altLang="ja-JP" b="1" dirty="0" smtClean="0"/>
              <a:t>+3.51</a:t>
            </a:r>
            <a:r>
              <a:rPr lang="en-US" b="1" dirty="0" smtClean="0"/>
              <a:t> </a:t>
            </a:r>
            <a:endParaRPr lang="en-US" b="1" dirty="0" smtClean="0"/>
          </a:p>
          <a:p>
            <a:r>
              <a:rPr lang="en-US" dirty="0" smtClean="0"/>
              <a:t>Difference between b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oval</a:t>
            </a:r>
            <a:r>
              <a:rPr lang="en-US" dirty="0" smtClean="0"/>
              <a:t> and b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poly</a:t>
            </a:r>
            <a:r>
              <a:rPr lang="en-US" dirty="0" smtClean="0"/>
              <a:t> is taken as uncertainty in modeling the coil inner shape</a:t>
            </a:r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51520" y="3968667"/>
          <a:ext cx="8466326" cy="2270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4786"/>
                <a:gridCol w="1184537"/>
                <a:gridCol w="1408976"/>
                <a:gridCol w="1758104"/>
                <a:gridCol w="1346633"/>
                <a:gridCol w="1683290"/>
              </a:tblGrid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MBXFS2, 1.9 K, </a:t>
                      </a:r>
                      <a:r>
                        <a:rPr lang="en-US" sz="1800" b="1" u="none" strike="noStrike" dirty="0"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I=3 kA</a:t>
                      </a:r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</a:t>
                      </a:r>
                      <a:r>
                        <a:rPr lang="en-US" sz="1800" u="none" strike="noStrike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phi_R</a:t>
                      </a:r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and </a:t>
                      </a:r>
                      <a:r>
                        <a:rPr lang="en-US" sz="1800" u="none" strike="noStrike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alpha_R</a:t>
                      </a:r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are set to 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419100">
                <a:tc>
                  <a:txBody>
                    <a:bodyPr/>
                    <a:lstStyle/>
                    <a:p>
                      <a:pPr algn="l" fontAlgn="b"/>
                      <a:endParaRPr lang="fi-FI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original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modified </a:t>
                      </a:r>
                      <a:r>
                        <a:rPr lang="en-US" sz="1800" u="none" strike="noStrike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xsec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modified xsec</a:t>
                      </a:r>
                      <a:br>
                        <a:rPr lang="en-US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lang="en-US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w/ oval (a=167um)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modified </a:t>
                      </a:r>
                      <a:r>
                        <a:rPr lang="en-US" sz="1800" b="1" u="none" strike="noStrike" dirty="0" err="1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xsec</a:t>
                      </a: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/>
                      </a:r>
                      <a:b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w/ poly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MBXFS2</a:t>
                      </a:r>
                      <a:r>
                        <a:rPr lang="en-US" sz="18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data</a:t>
                      </a:r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/>
                      </a:r>
                      <a:b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average </a:t>
                      </a:r>
                      <a:r>
                        <a:rPr lang="en-US" sz="1800" u="none" strike="noStrike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up/down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2.12</a:t>
                      </a:r>
                      <a:endParaRPr lang="hr-HR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17.02</a:t>
                      </a:r>
                      <a:endParaRPr lang="nb-NO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21.50</a:t>
                      </a:r>
                      <a:endParaRPr lang="nb-NO" sz="1800" b="1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20.53</a:t>
                      </a:r>
                      <a:endParaRPr lang="nb-NO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20.89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-3.18</a:t>
                      </a:r>
                      <a:endParaRPr lang="mr-IN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-3.12</a:t>
                      </a:r>
                      <a:endParaRPr lang="mr-IN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-4.05</a:t>
                      </a:r>
                      <a:endParaRPr lang="mr-IN" sz="1800" b="1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-3.16</a:t>
                      </a:r>
                      <a:endParaRPr lang="mr-IN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-1.95</a:t>
                      </a:r>
                      <a:endParaRPr lang="mr-IN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  <a:endParaRPr lang="nb-NO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-0.03</a:t>
                      </a:r>
                      <a:endParaRPr lang="mr-IN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  <a:endParaRPr lang="mr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  <a:endParaRPr lang="mr-IN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-0.15</a:t>
                      </a:r>
                      <a:endParaRPr lang="mr-IN" sz="18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-0.13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  <a:endParaRPr lang="mr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-0.25</a:t>
                      </a:r>
                      <a:endParaRPr lang="mr-IN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0.08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75097" y="6283233"/>
            <a:ext cx="3196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Design </a:t>
            </a:r>
            <a:r>
              <a:rPr lang="en-US" altLang="ja-JP" smtClean="0"/>
              <a:t>variables: Φ</a:t>
            </a:r>
            <a:r>
              <a:rPr lang="en-US" altLang="ja-JP" baseline="-25000" smtClean="0"/>
              <a:t>R</a:t>
            </a:r>
            <a:r>
              <a:rPr lang="en-US" altLang="ja-JP" smtClean="0"/>
              <a:t>=α</a:t>
            </a:r>
            <a:r>
              <a:rPr lang="en-US" altLang="ja-JP" baseline="-25000" smtClean="0"/>
              <a:t>R</a:t>
            </a:r>
            <a:r>
              <a:rPr lang="en-US" altLang="ja-JP" smtClean="0"/>
              <a:t>=0</a:t>
            </a:r>
            <a:endParaRPr lang="en-US" dirty="0"/>
          </a:p>
        </p:txBody>
      </p:sp>
      <p:sp>
        <p:nvSpPr>
          <p:cNvPr id="7" name="Left-Right Arrow 6"/>
          <p:cNvSpPr/>
          <p:nvPr/>
        </p:nvSpPr>
        <p:spPr>
          <a:xfrm>
            <a:off x="7192427" y="5157192"/>
            <a:ext cx="619933" cy="18598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0" y="6354959"/>
            <a:ext cx="4721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Cable insulation thickness : 0.123 mm 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798" y="840927"/>
            <a:ext cx="2516991" cy="31806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84912" y="457313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position for </a:t>
            </a:r>
            <a:r>
              <a:rPr lang="en-US" smtClean="0"/>
              <a:t>each cable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5952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to the inner diameter </a:t>
            </a:r>
            <a:br>
              <a:rPr lang="en-US" dirty="0" smtClean="0"/>
            </a:br>
            <a:r>
              <a:rPr lang="en-US" dirty="0" smtClean="0"/>
              <a:t>of the mechanical short model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745" y="1030621"/>
            <a:ext cx="7232510" cy="54864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47254" y="2171518"/>
            <a:ext cx="3378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Polynomial function</a:t>
            </a:r>
          </a:p>
          <a:p>
            <a:r>
              <a:rPr lang="en-US" dirty="0" smtClean="0"/>
              <a:t>f=</a:t>
            </a:r>
            <a:r>
              <a:rPr lang="en-US" altLang="ja-JP" dirty="0" err="1" smtClean="0"/>
              <a:t>Σpi</a:t>
            </a:r>
            <a:r>
              <a:rPr lang="en-US" altLang="ja-JP" dirty="0" smtClean="0"/>
              <a:t> x </a:t>
            </a:r>
            <a:r>
              <a:rPr lang="en-US" altLang="ja-JP" dirty="0" err="1" smtClean="0"/>
              <a:t>θ</a:t>
            </a:r>
            <a:r>
              <a:rPr lang="en-US" altLang="ja-JP" baseline="30000" dirty="0" err="1" smtClean="0"/>
              <a:t>i</a:t>
            </a:r>
            <a:r>
              <a:rPr lang="en-US" altLang="ja-JP" baseline="30000" dirty="0" smtClean="0"/>
              <a:t> 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=0-4)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908096" y="2990071"/>
            <a:ext cx="3040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Diameter (mm)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6286203"/>
            <a:ext cx="3040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Angle (degree)</a:t>
            </a:r>
            <a:endParaRPr lang="en-US" sz="240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06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09101"/>
            <a:ext cx="4698390" cy="35119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020" y="836712"/>
            <a:ext cx="4604980" cy="3455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smtClean="0"/>
              <a:t>MFM results for Model#2 and #3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idx="1"/>
            <p:extLst/>
          </p:nvPr>
        </p:nvGraphicFramePr>
        <p:xfrm>
          <a:off x="542821" y="4365104"/>
          <a:ext cx="7918448" cy="175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796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796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796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796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MBXFS2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MBXFS3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After</a:t>
                      </a:r>
                      <a:r>
                        <a:rPr lang="en-US" baseline="0" dirty="0" smtClean="0"/>
                        <a:t> the cold test</a:t>
                      </a:r>
                    </a:p>
                    <a:p>
                      <a:r>
                        <a:rPr lang="en-US" baseline="0" dirty="0" smtClean="0"/>
                        <a:t>(warm, z=0)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After yoking</a:t>
                      </a:r>
                    </a:p>
                    <a:p>
                      <a:r>
                        <a:rPr lang="en-US" dirty="0"/>
                        <a:t>(z=-321.5)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After shell weld.</a:t>
                      </a:r>
                    </a:p>
                    <a:p>
                      <a:r>
                        <a:rPr lang="en-US" dirty="0"/>
                        <a:t>(z=-312.6)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18.88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21.96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21.88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-2.31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-2.57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850931" y="1653985"/>
            <a:ext cx="1010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6732240" y="1750384"/>
            <a:ext cx="0" cy="2110664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62845" y="1732401"/>
            <a:ext cx="63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732240" y="2159999"/>
            <a:ext cx="81234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259632" y="6277231"/>
            <a:ext cx="705678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We saw ~20 units offset in </a:t>
            </a:r>
            <a:r>
              <a:rPr lang="en-US" altLang="ja-JP" sz="2000" b="1" i="1" dirty="0" smtClean="0">
                <a:solidFill>
                  <a:srgbClr val="FF0000"/>
                </a:solidFill>
              </a:rPr>
              <a:t>b</a:t>
            </a:r>
            <a:r>
              <a:rPr lang="en-US" altLang="ja-JP" sz="2000" b="1" i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for both Model#2 and 3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051720" y="2132856"/>
            <a:ext cx="864096" cy="36004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915816" y="1268760"/>
            <a:ext cx="2376264" cy="86409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915816" y="2492896"/>
            <a:ext cx="2376264" cy="122413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Up-Down Arrow 6"/>
          <p:cNvSpPr/>
          <p:nvPr/>
        </p:nvSpPr>
        <p:spPr>
          <a:xfrm>
            <a:off x="7400573" y="2996952"/>
            <a:ext cx="339779" cy="589772"/>
          </a:xfrm>
          <a:prstGeom prst="upDownArrow">
            <a:avLst/>
          </a:prstGeom>
          <a:solidFill>
            <a:schemeClr val="accent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51807" y="3009675"/>
            <a:ext cx="1007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~20 units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33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174" y="401216"/>
            <a:ext cx="7465226" cy="55640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676787" y="57333"/>
            <a:ext cx="4990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M. Sugano, F2F meeting on 25/07/19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75D3133C-02B1-C448-A707-3D827E301B2C}"/>
              </a:ext>
            </a:extLst>
          </p:cNvPr>
          <p:cNvSpPr txBox="1"/>
          <p:nvPr/>
        </p:nvSpPr>
        <p:spPr>
          <a:xfrm>
            <a:off x="605621" y="5011118"/>
            <a:ext cx="7928779" cy="190821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solidFill>
                  <a:srgbClr val="FF0000"/>
                </a:solidFill>
              </a:rPr>
              <a:t>It was found that the wedge design in Model #2 and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#3 </a:t>
            </a:r>
            <a:r>
              <a:rPr kumimoji="1" lang="en-US" altLang="ja-JP" dirty="0">
                <a:solidFill>
                  <a:srgbClr val="FF0000"/>
                </a:solidFill>
              </a:rPr>
              <a:t>was inadequate.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solidFill>
                  <a:srgbClr val="FF0000"/>
                </a:solidFill>
              </a:rPr>
              <a:t>The detailed explanation can be found </a:t>
            </a:r>
            <a:r>
              <a:rPr kumimoji="1" lang="en-US" altLang="ja-JP" dirty="0">
                <a:solidFill>
                  <a:srgbClr val="FF0000"/>
                </a:solidFill>
              </a:rPr>
              <a:t>in 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sz="1400" dirty="0" smtClean="0">
                <a:solidFill>
                  <a:schemeClr val="tx2"/>
                </a:solidFill>
              </a:rPr>
              <a:t>https</a:t>
            </a:r>
            <a:r>
              <a:rPr kumimoji="1" lang="en-US" altLang="ja-JP" sz="1400" dirty="0">
                <a:solidFill>
                  <a:schemeClr val="tx2"/>
                </a:solidFill>
              </a:rPr>
              <a:t>://</a:t>
            </a:r>
            <a:r>
              <a:rPr kumimoji="1" lang="en-US" altLang="ja-JP" sz="1400" dirty="0" err="1">
                <a:solidFill>
                  <a:schemeClr val="tx2"/>
                </a:solidFill>
              </a:rPr>
              <a:t>indico.cern.ch</a:t>
            </a:r>
            <a:r>
              <a:rPr kumimoji="1" lang="en-US" altLang="ja-JP" sz="1400" dirty="0">
                <a:solidFill>
                  <a:schemeClr val="tx2"/>
                </a:solidFill>
              </a:rPr>
              <a:t>/event/844249/contributions/3552239/attachments/1901676/3140152/20190725_CERN-KEK_meetingv2.pdf</a:t>
            </a:r>
            <a:endParaRPr kumimoji="1" lang="en-US" altLang="ja-JP" sz="14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FF0000"/>
                </a:solidFill>
              </a:rPr>
              <a:t>For MBXFP: azimuthal cable insulation thickness : 0.122 mm (GFRP E=31.5 </a:t>
            </a:r>
            <a:r>
              <a:rPr lang="en-US" altLang="ja-JP" dirty="0" err="1">
                <a:solidFill>
                  <a:srgbClr val="FF0000"/>
                </a:solidFill>
              </a:rPr>
              <a:t>GPa</a:t>
            </a:r>
            <a:r>
              <a:rPr lang="en-US" altLang="ja-JP" dirty="0" smtClean="0">
                <a:solidFill>
                  <a:srgbClr val="FF0000"/>
                </a:solidFill>
              </a:rPr>
              <a:t>) in the ROXIE2D design</a:t>
            </a:r>
            <a:endParaRPr lang="en-US" altLang="ja-JP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</a:rPr>
              <a:t>Ref.) 0.130 mm </a:t>
            </a:r>
            <a:r>
              <a:rPr lang="en-US" altLang="ja-JP" dirty="0">
                <a:solidFill>
                  <a:srgbClr val="FF0000"/>
                </a:solidFill>
              </a:rPr>
              <a:t>for </a:t>
            </a:r>
            <a:r>
              <a:rPr kumimoji="1" lang="en-US" altLang="ja-JP" dirty="0">
                <a:solidFill>
                  <a:srgbClr val="FF0000"/>
                </a:solidFill>
              </a:rPr>
              <a:t>Model #2 </a:t>
            </a:r>
            <a:r>
              <a:rPr kumimoji="1" lang="en-US" altLang="ja-JP" dirty="0" smtClean="0">
                <a:solidFill>
                  <a:srgbClr val="FF0000"/>
                </a:solidFill>
              </a:rPr>
              <a:t>and #3 </a:t>
            </a:r>
            <a:endParaRPr lang="en-US" altLang="ja-JP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512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152" y="-99312"/>
            <a:ext cx="7920000" cy="720000"/>
          </a:xfrm>
        </p:spPr>
        <p:txBody>
          <a:bodyPr/>
          <a:lstStyle/>
          <a:p>
            <a:r>
              <a:rPr lang="en-US" dirty="0" smtClean="0"/>
              <a:t>Secondary effect: coil deformation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72" y="829875"/>
            <a:ext cx="7884368" cy="58864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 rot="476043">
            <a:off x="1429293" y="2488876"/>
            <a:ext cx="6624736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 have evidence that the coil is deviated from the perfect circular model 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06513" y="436023"/>
            <a:ext cx="655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M. Sugano and K. Suzuki, D1 technical meeting on 10/07/19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576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 MBXFP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738382389"/>
              </p:ext>
            </p:extLst>
          </p:nvPr>
        </p:nvGraphicFramePr>
        <p:xfrm>
          <a:off x="2980266" y="1016878"/>
          <a:ext cx="6096000" cy="5231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ight Arrow Callout 9"/>
          <p:cNvSpPr/>
          <p:nvPr/>
        </p:nvSpPr>
        <p:spPr>
          <a:xfrm>
            <a:off x="0" y="1700809"/>
            <a:ext cx="5796136" cy="1927366"/>
          </a:xfrm>
          <a:prstGeom prst="rightArrowCallout">
            <a:avLst>
              <a:gd name="adj1" fmla="val 9356"/>
              <a:gd name="adj2" fmla="val 11964"/>
              <a:gd name="adj3" fmla="val 15874"/>
              <a:gd name="adj4" fmla="val 56380"/>
            </a:avLst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Correction on </a:t>
            </a:r>
            <a:r>
              <a:rPr lang="en-US" b="1" i="1" dirty="0" smtClean="0">
                <a:solidFill>
                  <a:schemeClr val="tx1"/>
                </a:solidFill>
              </a:rPr>
              <a:t>b</a:t>
            </a:r>
            <a:r>
              <a:rPr lang="en-US" b="1" i="1" baseline="-25000" dirty="0" smtClean="0">
                <a:solidFill>
                  <a:schemeClr val="tx1"/>
                </a:solidFill>
              </a:rPr>
              <a:t>3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from :</a:t>
            </a:r>
          </a:p>
          <a:p>
            <a:pPr marL="285750" indent="-285750">
              <a:buFontTx/>
              <a:buChar char="-"/>
            </a:pPr>
            <a:r>
              <a:rPr lang="en-US" sz="2400" b="1" dirty="0" smtClean="0">
                <a:solidFill>
                  <a:srgbClr val="FF0000"/>
                </a:solidFill>
              </a:rPr>
              <a:t>Coil deformation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Data-calc</a:t>
            </a:r>
            <a:r>
              <a:rPr lang="en-US" dirty="0" smtClean="0">
                <a:solidFill>
                  <a:schemeClr val="tx1"/>
                </a:solidFill>
              </a:rPr>
              <a:t>. difference at 12 kA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3D </a:t>
            </a:r>
            <a:r>
              <a:rPr lang="en-US" dirty="0" smtClean="0">
                <a:solidFill>
                  <a:schemeClr val="tx1"/>
                </a:solidFill>
              </a:rPr>
              <a:t>effects 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Right Arrow Callout 6"/>
          <p:cNvSpPr/>
          <p:nvPr/>
        </p:nvSpPr>
        <p:spPr>
          <a:xfrm>
            <a:off x="-25642" y="4869160"/>
            <a:ext cx="5796136" cy="1215519"/>
          </a:xfrm>
          <a:prstGeom prst="rightArrowCallout">
            <a:avLst>
              <a:gd name="adj1" fmla="val 9356"/>
              <a:gd name="adj2" fmla="val 11964"/>
              <a:gd name="adj3" fmla="val 15874"/>
              <a:gd name="adj4" fmla="val 56380"/>
            </a:avLst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Correction to get final </a:t>
            </a:r>
            <a:r>
              <a:rPr lang="en-US" b="1" i="1" dirty="0" smtClean="0">
                <a:solidFill>
                  <a:schemeClr val="tx1"/>
                </a:solidFill>
              </a:rPr>
              <a:t>b</a:t>
            </a:r>
            <a:r>
              <a:rPr lang="en-US" b="1" i="1" baseline="-25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- Coil deformation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- Data-calc. different at 12 kA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6225543"/>
            <a:ext cx="416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(*) 3D effects </a:t>
            </a:r>
            <a:r>
              <a:rPr lang="en-US" smtClean="0"/>
              <a:t>are already </a:t>
            </a:r>
            <a:r>
              <a:rPr lang="en-US" dirty="0" smtClean="0"/>
              <a:t>included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62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-171320"/>
            <a:ext cx="7920000" cy="720000"/>
          </a:xfrm>
        </p:spPr>
        <p:txBody>
          <a:bodyPr/>
          <a:lstStyle/>
          <a:p>
            <a:r>
              <a:rPr lang="en-US" dirty="0" smtClean="0"/>
              <a:t>Measurement of the coil deformation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5" y="3764428"/>
            <a:ext cx="3972068" cy="297905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436" y="3764428"/>
            <a:ext cx="3935896" cy="295192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552107" y="4332175"/>
            <a:ext cx="1527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LDM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(CD22-35 )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68667" y="4471318"/>
            <a:ext cx="152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Tilt sensor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37229" y="3883077"/>
            <a:ext cx="164963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Reference</a:t>
            </a:r>
          </a:p>
          <a:p>
            <a:r>
              <a:rPr lang="en-US" dirty="0" smtClean="0"/>
              <a:t>gauge (R=75) 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429365" y="4840650"/>
            <a:ext cx="419725" cy="43204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502562" y="4840650"/>
            <a:ext cx="307226" cy="44845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638416" y="4471318"/>
            <a:ext cx="268260" cy="555372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531036" y="4147509"/>
            <a:ext cx="138190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mtClean="0"/>
              <a:t>MBXFS2</a:t>
            </a:r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575684" y="3863636"/>
            <a:ext cx="152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Rotary table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7174420" y="4320788"/>
            <a:ext cx="116874" cy="47190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4003957" y="4471318"/>
            <a:ext cx="132676" cy="255335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715" y="554958"/>
            <a:ext cx="8745805" cy="319182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016749" y="1902313"/>
            <a:ext cx="2144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Laser Displacement meter (LDM)</a:t>
            </a:r>
            <a:endParaRPr lang="en-US" b="1" dirty="0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1405065" y="885242"/>
            <a:ext cx="215777" cy="99943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405065" y="893679"/>
            <a:ext cx="1367481" cy="990993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658410" y="260632"/>
            <a:ext cx="2144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Stepping motor </a:t>
            </a:r>
            <a:endParaRPr lang="en-US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6905175" y="1179374"/>
            <a:ext cx="2144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XZ stage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7977230" y="1199046"/>
            <a:ext cx="379944" cy="184305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8357174" y="529181"/>
            <a:ext cx="173421" cy="24479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478856" y="1252730"/>
            <a:ext cx="1734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CFRP pipe</a:t>
            </a:r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4894580" y="989142"/>
            <a:ext cx="36727" cy="260449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12471" y="21839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Rotary table</a:t>
            </a:r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1253171" y="643050"/>
            <a:ext cx="311491" cy="91882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13256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1"/>
            <a:ext cx="7920000" cy="720000"/>
          </a:xfrm>
        </p:spPr>
        <p:txBody>
          <a:bodyPr/>
          <a:lstStyle/>
          <a:p>
            <a:r>
              <a:rPr lang="en-US" dirty="0" smtClean="0"/>
              <a:t>Measured inner diameter of</a:t>
            </a:r>
            <a:r>
              <a:rPr lang="en-US" dirty="0" smtClean="0"/>
              <a:t> MBXFS2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Kento Suzuki, WP3 meeting, 04/09/19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51512"/>
            <a:ext cx="5475987" cy="39369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813" y="2962582"/>
            <a:ext cx="3179987" cy="338240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6444208" y="4434091"/>
            <a:ext cx="1800200" cy="432048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488513" y="4218067"/>
            <a:ext cx="1755895" cy="845880"/>
          </a:xfrm>
          <a:prstGeom prst="straightConnector1">
            <a:avLst/>
          </a:prstGeom>
          <a:ln w="12700"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578858" y="4074051"/>
            <a:ext cx="1521534" cy="1168932"/>
          </a:xfrm>
          <a:prstGeom prst="straightConnector1">
            <a:avLst/>
          </a:prstGeom>
          <a:ln w="12700">
            <a:solidFill>
              <a:schemeClr val="accent4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660232" y="3959988"/>
            <a:ext cx="1319162" cy="1410207"/>
          </a:xfrm>
          <a:prstGeom prst="straightConnector1">
            <a:avLst/>
          </a:prstGeom>
          <a:ln w="12700">
            <a:solidFill>
              <a:schemeClr val="accent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784619" y="3858027"/>
            <a:ext cx="1129396" cy="1584177"/>
          </a:xfrm>
          <a:prstGeom prst="straightConnector1">
            <a:avLst/>
          </a:prstGeom>
          <a:ln w="12700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961770" y="3786019"/>
            <a:ext cx="778439" cy="1758147"/>
          </a:xfrm>
          <a:prstGeom prst="straightConnector1">
            <a:avLst/>
          </a:prstGeom>
          <a:ln w="12700">
            <a:solidFill>
              <a:srgbClr val="00B05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771800" y="91330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Insulation</a:t>
            </a:r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917505" y="1208075"/>
            <a:ext cx="142327" cy="49273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526196" y="1164488"/>
            <a:ext cx="37692" cy="53632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1864" y="522826"/>
            <a:ext cx="2691062" cy="257538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023820" y="2236219"/>
            <a:ext cx="67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CB1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684407" y="1509856"/>
            <a:ext cx="67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CB2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241828" y="1005478"/>
            <a:ext cx="67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CB3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656132" y="679481"/>
            <a:ext cx="67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CB4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7344000" y="3684057"/>
            <a:ext cx="0" cy="1908000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796136" y="4725144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5868144" y="5024209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84168" y="5240233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4"/>
                </a:solidFill>
              </a:rPr>
              <a:t>3</a:t>
            </a:r>
            <a:endParaRPr lang="en-US" sz="1200" dirty="0">
              <a:solidFill>
                <a:schemeClr val="accent4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28184" y="5456257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517547" y="5589240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5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90767" y="5816297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6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32971" y="1533579"/>
            <a:ext cx="2867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1567840" y="1540633"/>
            <a:ext cx="2867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835696" y="1537047"/>
            <a:ext cx="2867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4"/>
                </a:solidFill>
              </a:rPr>
              <a:t>3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078904" y="1537047"/>
            <a:ext cx="2608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267744" y="1538946"/>
            <a:ext cx="23436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5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30384" y="1510350"/>
            <a:ext cx="2867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483768" y="1537047"/>
            <a:ext cx="23436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6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212103" y="5877272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35452" y="5342769"/>
            <a:ext cx="5885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CB4 region is hidden by the insulation and could not be </a:t>
            </a:r>
            <a:r>
              <a:rPr lang="en-US" dirty="0" smtClean="0"/>
              <a:t>measured</a:t>
            </a:r>
          </a:p>
          <a:p>
            <a:r>
              <a:rPr lang="ja-JP" altLang="en-US" b="1" dirty="0" smtClean="0">
                <a:solidFill>
                  <a:srgbClr val="00B050"/>
                </a:solidFill>
              </a:rPr>
              <a:t>→</a:t>
            </a:r>
            <a:r>
              <a:rPr lang="en-US" altLang="ja-JP" b="1" dirty="0" smtClean="0">
                <a:solidFill>
                  <a:srgbClr val="00B050"/>
                </a:solidFill>
              </a:rPr>
              <a:t> Regions of CB1,2 and 3 are used in the analysis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46705" y="3007401"/>
            <a:ext cx="745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CB</a:t>
            </a:r>
            <a:r>
              <a:rPr lang="ja-JP" altLang="en-US" dirty="0" smtClean="0"/>
              <a:t>１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619671" y="3416687"/>
            <a:ext cx="745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CB2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2097875" y="3059668"/>
            <a:ext cx="745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mtClean="0"/>
              <a:t>CB</a:t>
            </a:r>
            <a:r>
              <a:rPr lang="en-US" altLang="ja-JP" dirty="0"/>
              <a:t>3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1569726" y="2709421"/>
            <a:ext cx="0" cy="41627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2" idx="0"/>
          </p:cNvCxnSpPr>
          <p:nvPr/>
        </p:nvCxnSpPr>
        <p:spPr>
          <a:xfrm flipH="1" flipV="1">
            <a:off x="1979046" y="2643396"/>
            <a:ext cx="13592" cy="77329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3" idx="0"/>
          </p:cNvCxnSpPr>
          <p:nvPr/>
        </p:nvCxnSpPr>
        <p:spPr>
          <a:xfrm flipH="1" flipV="1">
            <a:off x="2401957" y="2500589"/>
            <a:ext cx="68885" cy="55907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8532440" y="4221088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smtClean="0"/>
              <a:t>1</a:t>
            </a:r>
            <a:endParaRPr lang="en-US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8533771" y="4005064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317747" y="3728065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4"/>
                </a:solidFill>
              </a:rPr>
              <a:t>3</a:t>
            </a:r>
            <a:endParaRPr lang="en-US" sz="1200" dirty="0">
              <a:solidFill>
                <a:schemeClr val="accent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101723" y="3512041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813691" y="3296017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5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24328" y="3212976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6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237627" y="3224009"/>
            <a:ext cx="2867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841370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_ks_v1" id="{D78322D8-35BF-6949-8A62-90C9401C4A55}" vid="{70D7F322-B39C-CD4D-86B5-F5CA00B126B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Hilumi_ks_v1</Template>
  <TotalTime>3965</TotalTime>
  <Words>2917</Words>
  <Application>Microsoft Macintosh PowerPoint</Application>
  <PresentationFormat>On-screen Show (4:3)</PresentationFormat>
  <Paragraphs>763</Paragraphs>
  <Slides>39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1" baseType="lpstr">
      <vt:lpstr>.AppleSystemUIFont</vt:lpstr>
      <vt:lpstr>Calibri</vt:lpstr>
      <vt:lpstr>Cambria Math</vt:lpstr>
      <vt:lpstr>Hiragino Kaku Gothic ProN W6</vt:lpstr>
      <vt:lpstr>Mangal</vt:lpstr>
      <vt:lpstr>ＭＳ Ｐゴシック</vt:lpstr>
      <vt:lpstr>Symbol</vt:lpstr>
      <vt:lpstr>Times New Roman</vt:lpstr>
      <vt:lpstr>Wingdings</vt:lpstr>
      <vt:lpstr>游明朝</vt:lpstr>
      <vt:lpstr>Arial</vt:lpstr>
      <vt:lpstr>Thème Office</vt:lpstr>
      <vt:lpstr>Designing the cross section  of the MBXF prototype</vt:lpstr>
      <vt:lpstr>Contents</vt:lpstr>
      <vt:lpstr>MBXF short models so far</vt:lpstr>
      <vt:lpstr>MFM results for Model#2 and #3</vt:lpstr>
      <vt:lpstr>PowerPoint Presentation</vt:lpstr>
      <vt:lpstr>Secondary effect: coil deformation</vt:lpstr>
      <vt:lpstr>Designing  MBXFP</vt:lpstr>
      <vt:lpstr>Measurement of the coil deformation</vt:lpstr>
      <vt:lpstr>Measured inner diameter of MBXFS2</vt:lpstr>
      <vt:lpstr>Modeling coil inner surface </vt:lpstr>
      <vt:lpstr>Determination of geometrical correction: Δb3geom</vt:lpstr>
      <vt:lpstr>Designing  MBXFP</vt:lpstr>
      <vt:lpstr>Correction at I=12 kA   </vt:lpstr>
      <vt:lpstr>3D effect: Transition from 2D to 3D at I=3kA</vt:lpstr>
      <vt:lpstr>3D effect : b3 profile along the beam axis</vt:lpstr>
      <vt:lpstr>Summary of the correction to the b3 integral</vt:lpstr>
      <vt:lpstr>Determination of correction b3</vt:lpstr>
      <vt:lpstr>PowerPoint Presentation</vt:lpstr>
      <vt:lpstr>Optimization result : Δb3=-4 unit </vt:lpstr>
      <vt:lpstr>OPERA 3D model</vt:lpstr>
      <vt:lpstr>Field profile b3</vt:lpstr>
      <vt:lpstr>Designing  MBXFP</vt:lpstr>
      <vt:lpstr>Final b3 integral</vt:lpstr>
      <vt:lpstr>Expected integral for MBXFP</vt:lpstr>
      <vt:lpstr>Conclusion</vt:lpstr>
      <vt:lpstr>PowerPoint Presentation</vt:lpstr>
      <vt:lpstr>Summary of the field integral </vt:lpstr>
      <vt:lpstr>Field profile – b5</vt:lpstr>
      <vt:lpstr>Field profile – b7</vt:lpstr>
      <vt:lpstr>Field profile – b9</vt:lpstr>
      <vt:lpstr>PowerPoint Presentation</vt:lpstr>
      <vt:lpstr>Procedure of designing the MBXFP cross section</vt:lpstr>
      <vt:lpstr>Measurement of the coil inner surface  </vt:lpstr>
      <vt:lpstr>d(θ) measurement for MBXFS2</vt:lpstr>
      <vt:lpstr>PowerPoint Presentation</vt:lpstr>
      <vt:lpstr>Analysis method</vt:lpstr>
      <vt:lpstr>Modeling coil inner surface </vt:lpstr>
      <vt:lpstr>ROXIE2D prediction</vt:lpstr>
      <vt:lpstr>Fitting to the inner diameter  of the mechanical short model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MBXFP cross section</dc:title>
  <dc:creator>Kento Suzuki</dc:creator>
  <cp:lastModifiedBy>Kento Suzuki</cp:lastModifiedBy>
  <cp:revision>299</cp:revision>
  <dcterms:created xsi:type="dcterms:W3CDTF">2019-08-27T10:07:11Z</dcterms:created>
  <dcterms:modified xsi:type="dcterms:W3CDTF">2019-09-04T06:33:03Z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