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8"/>
  </p:notesMasterIdLst>
  <p:sldIdLst>
    <p:sldId id="266" r:id="rId2"/>
    <p:sldId id="256" r:id="rId3"/>
    <p:sldId id="312" r:id="rId4"/>
    <p:sldId id="276" r:id="rId5"/>
    <p:sldId id="258" r:id="rId6"/>
    <p:sldId id="259" r:id="rId7"/>
    <p:sldId id="260" r:id="rId8"/>
    <p:sldId id="261" r:id="rId9"/>
    <p:sldId id="262" r:id="rId10"/>
    <p:sldId id="263" r:id="rId11"/>
    <p:sldId id="313" r:id="rId12"/>
    <p:sldId id="300" r:id="rId13"/>
    <p:sldId id="314" r:id="rId14"/>
    <p:sldId id="302" r:id="rId15"/>
    <p:sldId id="308" r:id="rId16"/>
    <p:sldId id="317" r:id="rId17"/>
    <p:sldId id="321" r:id="rId18"/>
    <p:sldId id="304" r:id="rId19"/>
    <p:sldId id="307" r:id="rId20"/>
    <p:sldId id="318" r:id="rId21"/>
    <p:sldId id="319" r:id="rId22"/>
    <p:sldId id="305" r:id="rId23"/>
    <p:sldId id="306" r:id="rId24"/>
    <p:sldId id="320" r:id="rId25"/>
    <p:sldId id="322" r:id="rId26"/>
    <p:sldId id="324" r:id="rId27"/>
    <p:sldId id="316" r:id="rId28"/>
    <p:sldId id="315" r:id="rId29"/>
    <p:sldId id="281" r:id="rId30"/>
    <p:sldId id="310" r:id="rId31"/>
    <p:sldId id="311" r:id="rId32"/>
    <p:sldId id="272" r:id="rId33"/>
    <p:sldId id="277" r:id="rId34"/>
    <p:sldId id="273" r:id="rId35"/>
    <p:sldId id="274" r:id="rId36"/>
    <p:sldId id="287" r:id="rId37"/>
    <p:sldId id="275" r:id="rId38"/>
    <p:sldId id="299" r:id="rId39"/>
    <p:sldId id="291" r:id="rId40"/>
    <p:sldId id="292" r:id="rId41"/>
    <p:sldId id="293" r:id="rId42"/>
    <p:sldId id="294" r:id="rId43"/>
    <p:sldId id="296" r:id="rId44"/>
    <p:sldId id="297" r:id="rId45"/>
    <p:sldId id="264" r:id="rId46"/>
    <p:sldId id="265"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7994" autoAdjust="0"/>
    <p:restoredTop sz="94660"/>
  </p:normalViewPr>
  <p:slideViewPr>
    <p:cSldViewPr snapToGrid="0" showGuides="1">
      <p:cViewPr varScale="1">
        <p:scale>
          <a:sx n="102" d="100"/>
          <a:sy n="102" d="100"/>
        </p:scale>
        <p:origin x="484" y="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273745-AAAA-4A31-BA6E-7F5258AE8339}" type="datetimeFigureOut">
              <a:rPr lang="en-GB" smtClean="0"/>
              <a:t>07/09/2019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95D28A-BF76-41ED-9A8B-5338325C069E}" type="slidenum">
              <a:rPr lang="en-GB" smtClean="0"/>
              <a:t>‹#›</a:t>
            </a:fld>
            <a:endParaRPr lang="en-GB"/>
          </a:p>
        </p:txBody>
      </p:sp>
    </p:spTree>
    <p:extLst>
      <p:ext uri="{BB962C8B-B14F-4D97-AF65-F5344CB8AC3E}">
        <p14:creationId xmlns:p14="http://schemas.microsoft.com/office/powerpoint/2010/main" val="431780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60Mhit/s</a:t>
            </a:r>
            <a:r>
              <a:rPr lang="en-US" baseline="0" dirty="0" smtClean="0"/>
              <a:t> </a:t>
            </a:r>
            <a:r>
              <a:rPr lang="en-US" baseline="0" dirty="0" err="1" smtClean="0"/>
              <a:t>badwidth</a:t>
            </a:r>
            <a:r>
              <a:rPr lang="en-US" baseline="0" dirty="0" smtClean="0"/>
              <a:t> </a:t>
            </a:r>
            <a:endParaRPr lang="en-GB" dirty="0"/>
          </a:p>
        </p:txBody>
      </p:sp>
      <p:sp>
        <p:nvSpPr>
          <p:cNvPr id="4" name="Slide Number Placeholder 3"/>
          <p:cNvSpPr>
            <a:spLocks noGrp="1"/>
          </p:cNvSpPr>
          <p:nvPr>
            <p:ph type="sldNum" sz="quarter" idx="5"/>
          </p:nvPr>
        </p:nvSpPr>
        <p:spPr/>
        <p:txBody>
          <a:bodyPr/>
          <a:lstStyle/>
          <a:p>
            <a:fld id="{4D39D3F9-8874-40AB-81B7-FD1E2DBCA29D}" type="slidenum">
              <a:rPr lang="en-GB" smtClean="0"/>
              <a:t>5</a:t>
            </a:fld>
            <a:endParaRPr lang="en-GB"/>
          </a:p>
        </p:txBody>
      </p:sp>
    </p:spTree>
    <p:extLst>
      <p:ext uri="{BB962C8B-B14F-4D97-AF65-F5344CB8AC3E}">
        <p14:creationId xmlns:p14="http://schemas.microsoft.com/office/powerpoint/2010/main" val="1928685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60Mhit/s</a:t>
            </a:r>
            <a:r>
              <a:rPr lang="en-US" baseline="0" dirty="0" smtClean="0"/>
              <a:t> </a:t>
            </a:r>
            <a:r>
              <a:rPr lang="en-US" baseline="0" dirty="0" err="1" smtClean="0"/>
              <a:t>badwidth</a:t>
            </a:r>
            <a:r>
              <a:rPr lang="en-US" baseline="0" dirty="0" smtClean="0"/>
              <a:t> </a:t>
            </a:r>
            <a:endParaRPr lang="en-GB" dirty="0"/>
          </a:p>
        </p:txBody>
      </p:sp>
      <p:sp>
        <p:nvSpPr>
          <p:cNvPr id="4" name="Slide Number Placeholder 3"/>
          <p:cNvSpPr>
            <a:spLocks noGrp="1"/>
          </p:cNvSpPr>
          <p:nvPr>
            <p:ph type="sldNum" sz="quarter" idx="5"/>
          </p:nvPr>
        </p:nvSpPr>
        <p:spPr/>
        <p:txBody>
          <a:bodyPr/>
          <a:lstStyle/>
          <a:p>
            <a:fld id="{4D39D3F9-8874-40AB-81B7-FD1E2DBCA29D}" type="slidenum">
              <a:rPr lang="en-GB" smtClean="0"/>
              <a:t>6</a:t>
            </a:fld>
            <a:endParaRPr lang="en-GB"/>
          </a:p>
        </p:txBody>
      </p:sp>
    </p:spTree>
    <p:extLst>
      <p:ext uri="{BB962C8B-B14F-4D97-AF65-F5344CB8AC3E}">
        <p14:creationId xmlns:p14="http://schemas.microsoft.com/office/powerpoint/2010/main" val="4076348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B903C3-7739-43D9-914F-BE6B9D8454B6}" type="slidenum">
              <a:rPr lang="en-GB" smtClean="0"/>
              <a:t>9</a:t>
            </a:fld>
            <a:endParaRPr lang="en-GB"/>
          </a:p>
        </p:txBody>
      </p:sp>
    </p:spTree>
    <p:extLst>
      <p:ext uri="{BB962C8B-B14F-4D97-AF65-F5344CB8AC3E}">
        <p14:creationId xmlns:p14="http://schemas.microsoft.com/office/powerpoint/2010/main" val="2411014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outermost layer of he </a:t>
            </a:r>
            <a:r>
              <a:rPr lang="en-US" dirty="0" err="1" smtClean="0"/>
              <a:t>Itk</a:t>
            </a:r>
            <a:r>
              <a:rPr lang="en-US" baseline="0" dirty="0" smtClean="0"/>
              <a:t> pixel barrel covers an area of 3 square meters, around 45 % of the all barrel. The cost of assembly of the sensor modules is quite relevant in the case of </a:t>
            </a:r>
            <a:r>
              <a:rPr lang="en-US" baseline="0" dirty="0" err="1" smtClean="0"/>
              <a:t>Hbrid</a:t>
            </a:r>
            <a:r>
              <a:rPr lang="en-US" baseline="0" dirty="0" smtClean="0"/>
              <a:t> pixels. For this reason some R&amp;D are on going to study the possibility of using </a:t>
            </a:r>
            <a:r>
              <a:rPr lang="en-US" baseline="0" dirty="0" err="1" smtClean="0"/>
              <a:t>Monolitics</a:t>
            </a:r>
            <a:r>
              <a:rPr lang="en-US" baseline="0" dirty="0" smtClean="0"/>
              <a:t> pixels, with a compatible drop in solution for the outermost layer, reducing cost and assembly time.</a:t>
            </a:r>
            <a:endParaRPr lang="en-GB" dirty="0"/>
          </a:p>
        </p:txBody>
      </p:sp>
      <p:sp>
        <p:nvSpPr>
          <p:cNvPr id="4" name="Slide Number Placeholder 3"/>
          <p:cNvSpPr>
            <a:spLocks noGrp="1"/>
          </p:cNvSpPr>
          <p:nvPr>
            <p:ph type="sldNum" sz="quarter" idx="10"/>
          </p:nvPr>
        </p:nvSpPr>
        <p:spPr/>
        <p:txBody>
          <a:bodyPr/>
          <a:lstStyle/>
          <a:p>
            <a:fld id="{BEB903C3-7739-43D9-914F-BE6B9D8454B6}" type="slidenum">
              <a:rPr lang="en-GB" smtClean="0"/>
              <a:t>15</a:t>
            </a:fld>
            <a:endParaRPr lang="en-GB"/>
          </a:p>
        </p:txBody>
      </p:sp>
    </p:spTree>
    <p:extLst>
      <p:ext uri="{BB962C8B-B14F-4D97-AF65-F5344CB8AC3E}">
        <p14:creationId xmlns:p14="http://schemas.microsoft.com/office/powerpoint/2010/main" val="1039742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outermost layer of he </a:t>
            </a:r>
            <a:r>
              <a:rPr lang="en-US" dirty="0" err="1" smtClean="0"/>
              <a:t>Itk</a:t>
            </a:r>
            <a:r>
              <a:rPr lang="en-US" baseline="0" dirty="0" smtClean="0"/>
              <a:t> pixel barrel covers an area of 3 square meters, around 45 % of the all barrel. The cost of assembly of the sensor modules is quite relevant in the case of </a:t>
            </a:r>
            <a:r>
              <a:rPr lang="en-US" baseline="0" dirty="0" err="1" smtClean="0"/>
              <a:t>Hbrid</a:t>
            </a:r>
            <a:r>
              <a:rPr lang="en-US" baseline="0" dirty="0" smtClean="0"/>
              <a:t> pixels. For this reason some R&amp;D are on going to study the possibility of using </a:t>
            </a:r>
            <a:r>
              <a:rPr lang="en-US" baseline="0" dirty="0" err="1" smtClean="0"/>
              <a:t>Monolitics</a:t>
            </a:r>
            <a:r>
              <a:rPr lang="en-US" baseline="0" dirty="0" smtClean="0"/>
              <a:t> pixels, with a compatible drop in solution for the outermost layer, reducing cost and assembly time.</a:t>
            </a:r>
            <a:endParaRPr lang="en-GB" dirty="0"/>
          </a:p>
        </p:txBody>
      </p:sp>
      <p:sp>
        <p:nvSpPr>
          <p:cNvPr id="4" name="Slide Number Placeholder 3"/>
          <p:cNvSpPr>
            <a:spLocks noGrp="1"/>
          </p:cNvSpPr>
          <p:nvPr>
            <p:ph type="sldNum" sz="quarter" idx="10"/>
          </p:nvPr>
        </p:nvSpPr>
        <p:spPr/>
        <p:txBody>
          <a:bodyPr/>
          <a:lstStyle/>
          <a:p>
            <a:fld id="{BEB903C3-7739-43D9-914F-BE6B9D8454B6}" type="slidenum">
              <a:rPr lang="en-GB" smtClean="0"/>
              <a:t>16</a:t>
            </a:fld>
            <a:endParaRPr lang="en-GB"/>
          </a:p>
        </p:txBody>
      </p:sp>
    </p:spTree>
    <p:extLst>
      <p:ext uri="{BB962C8B-B14F-4D97-AF65-F5344CB8AC3E}">
        <p14:creationId xmlns:p14="http://schemas.microsoft.com/office/powerpoint/2010/main" val="304247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outermost layer of he </a:t>
            </a:r>
            <a:r>
              <a:rPr lang="en-US" dirty="0" err="1" smtClean="0"/>
              <a:t>Itk</a:t>
            </a:r>
            <a:r>
              <a:rPr lang="en-US" baseline="0" dirty="0" smtClean="0"/>
              <a:t> pixel barrel covers an area of 3 square meters, around 45 % of the all barrel. The cost of assembly of the sensor modules is quite relevant in the case of </a:t>
            </a:r>
            <a:r>
              <a:rPr lang="en-US" baseline="0" dirty="0" err="1" smtClean="0"/>
              <a:t>Hbrid</a:t>
            </a:r>
            <a:r>
              <a:rPr lang="en-US" baseline="0" dirty="0" smtClean="0"/>
              <a:t> pixels. For this reason some R&amp;D are on going to study the possibility of using </a:t>
            </a:r>
            <a:r>
              <a:rPr lang="en-US" baseline="0" dirty="0" err="1" smtClean="0"/>
              <a:t>Monolitics</a:t>
            </a:r>
            <a:r>
              <a:rPr lang="en-US" baseline="0" dirty="0" smtClean="0"/>
              <a:t> pixels, with a compatible drop in solution for the outermost layer, reducing cost and assembly time.</a:t>
            </a:r>
            <a:endParaRPr lang="en-GB" dirty="0"/>
          </a:p>
        </p:txBody>
      </p:sp>
      <p:sp>
        <p:nvSpPr>
          <p:cNvPr id="4" name="Slide Number Placeholder 3"/>
          <p:cNvSpPr>
            <a:spLocks noGrp="1"/>
          </p:cNvSpPr>
          <p:nvPr>
            <p:ph type="sldNum" sz="quarter" idx="10"/>
          </p:nvPr>
        </p:nvSpPr>
        <p:spPr/>
        <p:txBody>
          <a:bodyPr/>
          <a:lstStyle/>
          <a:p>
            <a:fld id="{BEB903C3-7739-43D9-914F-BE6B9D8454B6}" type="slidenum">
              <a:rPr lang="en-GB" smtClean="0"/>
              <a:t>17</a:t>
            </a:fld>
            <a:endParaRPr lang="en-GB"/>
          </a:p>
        </p:txBody>
      </p:sp>
    </p:spTree>
    <p:extLst>
      <p:ext uri="{BB962C8B-B14F-4D97-AF65-F5344CB8AC3E}">
        <p14:creationId xmlns:p14="http://schemas.microsoft.com/office/powerpoint/2010/main" val="1732227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cxnSp>
        <p:nvCxnSpPr>
          <p:cNvPr id="9" name="Straight Connector 8"/>
          <p:cNvCxnSpPr/>
          <p:nvPr/>
        </p:nvCxnSpPr>
        <p:spPr>
          <a:xfrm>
            <a:off x="1207659"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43015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45909" y="-725379"/>
            <a:ext cx="10058400" cy="1450757"/>
          </a:xfrm>
        </p:spPr>
        <p:txBody>
          <a:bodyPr/>
          <a:lstStyle>
            <a:lvl1pPr>
              <a:defRPr b="1">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marL="384048" indent="-182880">
              <a:buFont typeface="Arial" panose="020B0604020202020204" pitchFamily="34" charset="0"/>
              <a:buChar char="•"/>
              <a:defRPr/>
            </a:lvl2pPr>
            <a:lvl3pPr marL="566928" indent="-182880">
              <a:buFont typeface="Arial" panose="020B0604020202020204" pitchFamily="34" charset="0"/>
              <a:buChar char="•"/>
              <a:defRPr/>
            </a:lvl3pPr>
            <a:lvl4pPr marL="749808" indent="-182880">
              <a:buFont typeface="Arial" panose="020B0604020202020204" pitchFamily="34" charset="0"/>
              <a:buChar char="•"/>
              <a:defRPr/>
            </a:lvl4pPr>
            <a:lvl5pPr marL="932688" indent="-182880">
              <a:buFont typeface="Arial" panose="020B0604020202020204" pitchFamily="34" charset="0"/>
              <a:buChar cha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24/01/2019</a:t>
            </a:r>
            <a:endParaRPr lang="en-GB"/>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a:t>
            </a:fld>
            <a:endParaRPr lang="en-GB"/>
          </a:p>
        </p:txBody>
      </p:sp>
    </p:spTree>
    <p:extLst>
      <p:ext uri="{BB962C8B-B14F-4D97-AF65-F5344CB8AC3E}">
        <p14:creationId xmlns:p14="http://schemas.microsoft.com/office/powerpoint/2010/main" val="8202079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24/01/2019</a:t>
            </a:r>
            <a:endParaRPr lang="en-GB"/>
          </a:p>
        </p:txBody>
      </p:sp>
      <p:sp>
        <p:nvSpPr>
          <p:cNvPr id="6" name="Footer Placeholder 5"/>
          <p:cNvSpPr>
            <a:spLocks noGrp="1"/>
          </p:cNvSpPr>
          <p:nvPr>
            <p:ph type="ftr" sz="quarter" idx="11"/>
          </p:nvPr>
        </p:nvSpPr>
        <p:spPr/>
        <p:txBody>
          <a:bodyPr/>
          <a:lstStyle/>
          <a:p>
            <a:r>
              <a:rPr lang="en-GB" smtClean="0"/>
              <a:t>Roberto Cardella roberto.cardella@cern.ch</a:t>
            </a:r>
            <a:endParaRPr lang="en-GB"/>
          </a:p>
        </p:txBody>
      </p:sp>
      <p:sp>
        <p:nvSpPr>
          <p:cNvPr id="7" name="Slide Number Placeholder 6"/>
          <p:cNvSpPr>
            <a:spLocks noGrp="1"/>
          </p:cNvSpPr>
          <p:nvPr>
            <p:ph type="sldNum" sz="quarter" idx="12"/>
          </p:nvPr>
        </p:nvSpPr>
        <p:spPr/>
        <p:txBody>
          <a:bodyPr/>
          <a:lstStyle/>
          <a:p>
            <a:fld id="{A4384AD5-82DD-4DC0-8482-558C1A11E9DF}" type="slidenum">
              <a:rPr lang="en-GB" smtClean="0"/>
              <a:t>‹#›</a:t>
            </a:fld>
            <a:endParaRPr lang="en-GB"/>
          </a:p>
        </p:txBody>
      </p:sp>
    </p:spTree>
    <p:extLst>
      <p:ext uri="{BB962C8B-B14F-4D97-AF65-F5344CB8AC3E}">
        <p14:creationId xmlns:p14="http://schemas.microsoft.com/office/powerpoint/2010/main" val="126198726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24/01/2019</a:t>
            </a:r>
            <a:endParaRPr lang="en-GB"/>
          </a:p>
        </p:txBody>
      </p:sp>
      <p:sp>
        <p:nvSpPr>
          <p:cNvPr id="8" name="Footer Placeholder 7"/>
          <p:cNvSpPr>
            <a:spLocks noGrp="1"/>
          </p:cNvSpPr>
          <p:nvPr>
            <p:ph type="ftr" sz="quarter" idx="11"/>
          </p:nvPr>
        </p:nvSpPr>
        <p:spPr/>
        <p:txBody>
          <a:bodyPr/>
          <a:lstStyle/>
          <a:p>
            <a:r>
              <a:rPr lang="en-GB" smtClean="0"/>
              <a:t>Roberto Cardella roberto.cardella@cern.ch</a:t>
            </a:r>
            <a:endParaRPr lang="en-GB"/>
          </a:p>
        </p:txBody>
      </p:sp>
      <p:sp>
        <p:nvSpPr>
          <p:cNvPr id="9" name="Slide Number Placeholder 8"/>
          <p:cNvSpPr>
            <a:spLocks noGrp="1"/>
          </p:cNvSpPr>
          <p:nvPr>
            <p:ph type="sldNum" sz="quarter" idx="12"/>
          </p:nvPr>
        </p:nvSpPr>
        <p:spPr/>
        <p:txBody>
          <a:bodyPr/>
          <a:lstStyle/>
          <a:p>
            <a:fld id="{A4384AD5-82DD-4DC0-8482-558C1A11E9DF}" type="slidenum">
              <a:rPr lang="en-GB" smtClean="0"/>
              <a:t>‹#›</a:t>
            </a:fld>
            <a:endParaRPr lang="en-GB"/>
          </a:p>
        </p:txBody>
      </p:sp>
    </p:spTree>
    <p:extLst>
      <p:ext uri="{BB962C8B-B14F-4D97-AF65-F5344CB8AC3E}">
        <p14:creationId xmlns:p14="http://schemas.microsoft.com/office/powerpoint/2010/main" val="20149664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24/01/2019</a:t>
            </a:r>
            <a:endParaRPr lang="en-GB"/>
          </a:p>
        </p:txBody>
      </p:sp>
      <p:sp>
        <p:nvSpPr>
          <p:cNvPr id="4" name="Footer Placeholder 3"/>
          <p:cNvSpPr>
            <a:spLocks noGrp="1"/>
          </p:cNvSpPr>
          <p:nvPr>
            <p:ph type="ftr" sz="quarter" idx="11"/>
          </p:nvPr>
        </p:nvSpPr>
        <p:spPr/>
        <p:txBody>
          <a:bodyPr/>
          <a:lstStyle/>
          <a:p>
            <a:r>
              <a:rPr lang="en-GB" smtClean="0"/>
              <a:t>Roberto Cardella roberto.cardella@cern.ch</a:t>
            </a:r>
            <a:endParaRPr lang="en-GB"/>
          </a:p>
        </p:txBody>
      </p:sp>
      <p:sp>
        <p:nvSpPr>
          <p:cNvPr id="5" name="Slide Number Placeholder 4"/>
          <p:cNvSpPr>
            <a:spLocks noGrp="1"/>
          </p:cNvSpPr>
          <p:nvPr>
            <p:ph type="sldNum" sz="quarter" idx="12"/>
          </p:nvPr>
        </p:nvSpPr>
        <p:spPr/>
        <p:txBody>
          <a:bodyPr/>
          <a:lstStyle/>
          <a:p>
            <a:fld id="{A4384AD5-82DD-4DC0-8482-558C1A11E9DF}" type="slidenum">
              <a:rPr lang="en-GB" smtClean="0"/>
              <a:t>‹#›</a:t>
            </a:fld>
            <a:endParaRPr lang="en-GB"/>
          </a:p>
        </p:txBody>
      </p:sp>
    </p:spTree>
    <p:extLst>
      <p:ext uri="{BB962C8B-B14F-4D97-AF65-F5344CB8AC3E}">
        <p14:creationId xmlns:p14="http://schemas.microsoft.com/office/powerpoint/2010/main" val="265768136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8"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3" y="6459787"/>
            <a:ext cx="2618511" cy="365125"/>
          </a:xfrm>
        </p:spPr>
        <p:txBody>
          <a:bodyPr/>
          <a:lstStyle>
            <a:lvl1pPr algn="l">
              <a:defRPr/>
            </a:lvl1pPr>
          </a:lstStyle>
          <a:p>
            <a:r>
              <a:rPr lang="en-US" smtClean="0"/>
              <a:t>24/01/2019</a:t>
            </a:r>
            <a:endParaRPr lang="en-GB"/>
          </a:p>
        </p:txBody>
      </p:sp>
      <p:sp>
        <p:nvSpPr>
          <p:cNvPr id="6" name="Footer Placeholder 5"/>
          <p:cNvSpPr>
            <a:spLocks noGrp="1"/>
          </p:cNvSpPr>
          <p:nvPr>
            <p:ph type="ftr" sz="quarter" idx="11"/>
          </p:nvPr>
        </p:nvSpPr>
        <p:spPr>
          <a:xfrm>
            <a:off x="4800600" y="6459787"/>
            <a:ext cx="4648200" cy="365125"/>
          </a:xfrm>
        </p:spPr>
        <p:txBody>
          <a:bodyPr/>
          <a:lstStyle>
            <a:lvl1pPr algn="l">
              <a:defRPr>
                <a:solidFill>
                  <a:schemeClr val="tx2"/>
                </a:solidFill>
              </a:defRPr>
            </a:lvl1pPr>
          </a:lstStyle>
          <a:p>
            <a:r>
              <a:rPr lang="en-GB" smtClean="0"/>
              <a:t>Roberto Cardella roberto.cardella@cern.ch</a:t>
            </a:r>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4384AD5-82DD-4DC0-8482-558C1A11E9DF}" type="slidenum">
              <a:rPr lang="en-GB" smtClean="0"/>
              <a:t>‹#›</a:t>
            </a:fld>
            <a:endParaRPr lang="en-GB"/>
          </a:p>
        </p:txBody>
      </p:sp>
    </p:spTree>
    <p:extLst>
      <p:ext uri="{BB962C8B-B14F-4D97-AF65-F5344CB8AC3E}">
        <p14:creationId xmlns:p14="http://schemas.microsoft.com/office/powerpoint/2010/main" val="211547485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1"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7"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24/01/2019</a:t>
            </a:r>
            <a:endParaRPr lang="en-GB"/>
          </a:p>
        </p:txBody>
      </p:sp>
      <p:sp>
        <p:nvSpPr>
          <p:cNvPr id="6" name="Footer Placeholder 5"/>
          <p:cNvSpPr>
            <a:spLocks noGrp="1"/>
          </p:cNvSpPr>
          <p:nvPr>
            <p:ph type="ftr" sz="quarter" idx="11"/>
          </p:nvPr>
        </p:nvSpPr>
        <p:spPr/>
        <p:txBody>
          <a:bodyPr/>
          <a:lstStyle/>
          <a:p>
            <a:r>
              <a:rPr lang="en-GB" smtClean="0"/>
              <a:t>Roberto Cardella roberto.cardella@cern.ch</a:t>
            </a:r>
            <a:endParaRPr lang="en-GB"/>
          </a:p>
        </p:txBody>
      </p:sp>
      <p:sp>
        <p:nvSpPr>
          <p:cNvPr id="7" name="Slide Number Placeholder 6"/>
          <p:cNvSpPr>
            <a:spLocks noGrp="1"/>
          </p:cNvSpPr>
          <p:nvPr>
            <p:ph type="sldNum" sz="quarter" idx="12"/>
          </p:nvPr>
        </p:nvSpPr>
        <p:spPr/>
        <p:txBody>
          <a:bodyPr/>
          <a:lstStyle/>
          <a:p>
            <a:fld id="{A4384AD5-82DD-4DC0-8482-558C1A11E9DF}" type="slidenum">
              <a:rPr lang="en-GB" smtClean="0"/>
              <a:t>‹#›</a:t>
            </a:fld>
            <a:endParaRPr lang="en-GB"/>
          </a:p>
        </p:txBody>
      </p:sp>
    </p:spTree>
    <p:extLst>
      <p:ext uri="{BB962C8B-B14F-4D97-AF65-F5344CB8AC3E}">
        <p14:creationId xmlns:p14="http://schemas.microsoft.com/office/powerpoint/2010/main" val="296604283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24/01/2019</a:t>
            </a:r>
            <a:endParaRPr lang="en-GB"/>
          </a:p>
        </p:txBody>
      </p:sp>
      <p:sp>
        <p:nvSpPr>
          <p:cNvPr id="5" name="Footer Placeholder 4"/>
          <p:cNvSpPr>
            <a:spLocks noGrp="1"/>
          </p:cNvSpPr>
          <p:nvPr>
            <p:ph type="ftr" sz="quarter" idx="11"/>
          </p:nvPr>
        </p:nvSpPr>
        <p:spPr/>
        <p:txBody>
          <a:bodyPr/>
          <a:lstStyle/>
          <a:p>
            <a:r>
              <a:rPr lang="en-GB" smtClean="0"/>
              <a:t>Roberto Cardella roberto.cardella@cern.ch</a:t>
            </a:r>
            <a:endParaRPr lang="en-GB"/>
          </a:p>
        </p:txBody>
      </p:sp>
      <p:sp>
        <p:nvSpPr>
          <p:cNvPr id="6" name="Slide Number Placeholder 5"/>
          <p:cNvSpPr>
            <a:spLocks noGrp="1"/>
          </p:cNvSpPr>
          <p:nvPr>
            <p:ph type="sldNum" sz="quarter" idx="12"/>
          </p:nvPr>
        </p:nvSpPr>
        <p:spPr/>
        <p:txBody>
          <a:bodyPr/>
          <a:lstStyle/>
          <a:p>
            <a:fld id="{A4384AD5-82DD-4DC0-8482-558C1A11E9DF}" type="slidenum">
              <a:rPr lang="en-GB" smtClean="0"/>
              <a:t>‹#›</a:t>
            </a:fld>
            <a:endParaRPr lang="en-GB"/>
          </a:p>
        </p:txBody>
      </p:sp>
    </p:spTree>
    <p:extLst>
      <p:ext uri="{BB962C8B-B14F-4D97-AF65-F5344CB8AC3E}">
        <p14:creationId xmlns:p14="http://schemas.microsoft.com/office/powerpoint/2010/main" val="350262782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14780"/>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5252000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7" name="Rectangle 66"/>
          <p:cNvSpPr/>
          <p:nvPr/>
        </p:nvSpPr>
        <p:spPr>
          <a:xfrm>
            <a:off x="-31259" y="670676"/>
            <a:ext cx="12202420" cy="282566"/>
          </a:xfrm>
          <a:prstGeom prst="rect">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3" name="Rectangle 52"/>
          <p:cNvSpPr/>
          <p:nvPr/>
        </p:nvSpPr>
        <p:spPr>
          <a:xfrm rot="16200000">
            <a:off x="8511208" y="3229676"/>
            <a:ext cx="6876000" cy="36502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0" y="6528262"/>
            <a:ext cx="12192000" cy="27376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0420" y="6596697"/>
            <a:ext cx="12192000" cy="12885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3224549" y="6600593"/>
            <a:ext cx="5806404" cy="1294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2908347" y="6528262"/>
            <a:ext cx="5784868"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3735235" y="6730028"/>
            <a:ext cx="5622144"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874535" y="6600593"/>
            <a:ext cx="960000" cy="1294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33851" y="6528263"/>
            <a:ext cx="1029147" cy="72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1061589" y="1691403"/>
            <a:ext cx="10058401"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Rectangle 12"/>
          <p:cNvSpPr/>
          <p:nvPr/>
        </p:nvSpPr>
        <p:spPr>
          <a:xfrm>
            <a:off x="985297" y="6729698"/>
            <a:ext cx="1149984" cy="72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3"/>
          <p:cNvSpPr>
            <a:spLocks noGrp="1"/>
          </p:cNvSpPr>
          <p:nvPr>
            <p:ph type="dt" sz="half" idx="2"/>
          </p:nvPr>
        </p:nvSpPr>
        <p:spPr>
          <a:xfrm>
            <a:off x="821253" y="6578239"/>
            <a:ext cx="997827" cy="167060"/>
          </a:xfrm>
          <a:prstGeom prst="rect">
            <a:avLst/>
          </a:prstGeom>
        </p:spPr>
        <p:txBody>
          <a:bodyPr vert="horz" lIns="91440" tIns="45720" rIns="91440" bIns="45720" rtlCol="0" anchor="ctr"/>
          <a:lstStyle>
            <a:lvl1pPr algn="l">
              <a:defRPr sz="900">
                <a:solidFill>
                  <a:srgbClr val="FFFFFF"/>
                </a:solidFill>
              </a:defRPr>
            </a:lvl1pPr>
          </a:lstStyle>
          <a:p>
            <a:r>
              <a:rPr lang="en-US" dirty="0" smtClean="0"/>
              <a:t>17/09/2019</a:t>
            </a:r>
            <a:endParaRPr lang="en-GB" dirty="0"/>
          </a:p>
        </p:txBody>
      </p:sp>
      <p:sp>
        <p:nvSpPr>
          <p:cNvPr id="19" name="Rectangle 18"/>
          <p:cNvSpPr/>
          <p:nvPr/>
        </p:nvSpPr>
        <p:spPr>
          <a:xfrm>
            <a:off x="10193092" y="6596449"/>
            <a:ext cx="960000" cy="1294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9952408" y="6524119"/>
            <a:ext cx="1029147" cy="72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0303855" y="6725554"/>
            <a:ext cx="1149984" cy="72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Footer Placeholder 4"/>
          <p:cNvSpPr>
            <a:spLocks noGrp="1"/>
          </p:cNvSpPr>
          <p:nvPr>
            <p:ph type="ftr" sz="quarter" idx="3"/>
          </p:nvPr>
        </p:nvSpPr>
        <p:spPr>
          <a:xfrm>
            <a:off x="3513837" y="6578239"/>
            <a:ext cx="4822804" cy="167060"/>
          </a:xfrm>
          <a:prstGeom prst="rect">
            <a:avLst/>
          </a:prstGeom>
        </p:spPr>
        <p:txBody>
          <a:bodyPr vert="horz" lIns="91440" tIns="45720" rIns="91440" bIns="45720" rtlCol="0" anchor="ctr"/>
          <a:lstStyle>
            <a:lvl1pPr algn="ctr">
              <a:defRPr sz="900" cap="all" baseline="0">
                <a:solidFill>
                  <a:srgbClr val="FFFFFF"/>
                </a:solidFill>
              </a:defRPr>
            </a:lvl1pPr>
          </a:lstStyle>
          <a:p>
            <a:r>
              <a:rPr lang="en-GB" smtClean="0"/>
              <a:t>Roberto Cardella roberto.cardella@cern.ch</a:t>
            </a:r>
            <a:endParaRPr lang="en-GB" dirty="0"/>
          </a:p>
        </p:txBody>
      </p:sp>
      <p:sp>
        <p:nvSpPr>
          <p:cNvPr id="6" name="Slide Number Placeholder 5"/>
          <p:cNvSpPr>
            <a:spLocks noGrp="1"/>
          </p:cNvSpPr>
          <p:nvPr>
            <p:ph type="sldNum" sz="quarter" idx="4"/>
          </p:nvPr>
        </p:nvSpPr>
        <p:spPr>
          <a:xfrm>
            <a:off x="9692285" y="6577595"/>
            <a:ext cx="1312025" cy="167060"/>
          </a:xfrm>
          <a:prstGeom prst="rect">
            <a:avLst/>
          </a:prstGeom>
        </p:spPr>
        <p:txBody>
          <a:bodyPr vert="horz" lIns="91440" tIns="45720" rIns="91440" bIns="45720" rtlCol="0" anchor="ctr"/>
          <a:lstStyle>
            <a:lvl1pPr algn="r">
              <a:defRPr sz="1050">
                <a:solidFill>
                  <a:srgbClr val="FFFFFF"/>
                </a:solidFill>
              </a:defRPr>
            </a:lvl1pPr>
          </a:lstStyle>
          <a:p>
            <a:fld id="{A4384AD5-82DD-4DC0-8482-558C1A11E9DF}" type="slidenum">
              <a:rPr lang="en-GB" smtClean="0"/>
              <a:t>‹#›</a:t>
            </a:fld>
            <a:endParaRPr lang="en-GB" dirty="0"/>
          </a:p>
        </p:txBody>
      </p:sp>
      <p:sp>
        <p:nvSpPr>
          <p:cNvPr id="54" name="Rectangle 53"/>
          <p:cNvSpPr/>
          <p:nvPr/>
        </p:nvSpPr>
        <p:spPr>
          <a:xfrm rot="16200000">
            <a:off x="8505848" y="3336833"/>
            <a:ext cx="6876000" cy="17180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 name="Rectangle 54"/>
          <p:cNvSpPr/>
          <p:nvPr/>
        </p:nvSpPr>
        <p:spPr>
          <a:xfrm rot="16200000">
            <a:off x="10313514" y="3535775"/>
            <a:ext cx="3271828" cy="1725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 name="Rectangle 55"/>
          <p:cNvSpPr/>
          <p:nvPr/>
        </p:nvSpPr>
        <p:spPr>
          <a:xfrm rot="16200000">
            <a:off x="10184851" y="3819292"/>
            <a:ext cx="3259693" cy="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 name="Rectangle 56"/>
          <p:cNvSpPr/>
          <p:nvPr/>
        </p:nvSpPr>
        <p:spPr>
          <a:xfrm rot="16200000">
            <a:off x="10499719" y="3260148"/>
            <a:ext cx="3168000" cy="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 name="Footer Placeholder 4"/>
          <p:cNvSpPr txBox="1">
            <a:spLocks/>
          </p:cNvSpPr>
          <p:nvPr/>
        </p:nvSpPr>
        <p:spPr>
          <a:xfrm rot="16200000">
            <a:off x="10134687" y="3141812"/>
            <a:ext cx="3617103" cy="222747"/>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smtClean="0"/>
              <a:t>STREAM</a:t>
            </a:r>
            <a:r>
              <a:rPr lang="en-GB" baseline="0" dirty="0" smtClean="0"/>
              <a:t> Final Conference- CERN</a:t>
            </a:r>
            <a:r>
              <a:rPr lang="en-GB" dirty="0" smtClean="0"/>
              <a:t> </a:t>
            </a:r>
          </a:p>
        </p:txBody>
      </p:sp>
      <p:sp>
        <p:nvSpPr>
          <p:cNvPr id="12" name="Rectangle 11"/>
          <p:cNvSpPr/>
          <p:nvPr/>
        </p:nvSpPr>
        <p:spPr>
          <a:xfrm>
            <a:off x="-20839" y="754636"/>
            <a:ext cx="12202420" cy="106166"/>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Placeholder 1"/>
          <p:cNvSpPr>
            <a:spLocks noGrp="1"/>
          </p:cNvSpPr>
          <p:nvPr>
            <p:ph type="title"/>
          </p:nvPr>
        </p:nvSpPr>
        <p:spPr>
          <a:xfrm>
            <a:off x="771580" y="-774244"/>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pic>
        <p:nvPicPr>
          <p:cNvPr id="27" name="Picture 26"/>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56625" y="37700"/>
            <a:ext cx="506642" cy="627102"/>
          </a:xfrm>
          <a:prstGeom prst="rect">
            <a:avLst/>
          </a:prstGeom>
        </p:spPr>
      </p:pic>
      <p:pic>
        <p:nvPicPr>
          <p:cNvPr id="29" name="Picture 2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122740" y="38539"/>
            <a:ext cx="584951" cy="583978"/>
          </a:xfrm>
          <a:prstGeom prst="rect">
            <a:avLst/>
          </a:prstGeom>
        </p:spPr>
      </p:pic>
      <p:pic>
        <p:nvPicPr>
          <p:cNvPr id="30" name="Picture 2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296641" y="26344"/>
            <a:ext cx="624586" cy="624586"/>
          </a:xfrm>
          <a:prstGeom prst="rect">
            <a:avLst/>
          </a:prstGeom>
        </p:spPr>
      </p:pic>
      <p:pic>
        <p:nvPicPr>
          <p:cNvPr id="31" name="Picture 30" descr="G:\Projects\RADSAGA\Training\Initial Training workshop\document to ESRs\flag_yellow_high.jpg"/>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622273" y="37700"/>
            <a:ext cx="775970" cy="517525"/>
          </a:xfrm>
          <a:prstGeom prst="rect">
            <a:avLst/>
          </a:prstGeom>
          <a:noFill/>
          <a:ln>
            <a:noFill/>
          </a:ln>
        </p:spPr>
      </p:pic>
    </p:spTree>
    <p:extLst>
      <p:ext uri="{BB962C8B-B14F-4D97-AF65-F5344CB8AC3E}">
        <p14:creationId xmlns:p14="http://schemas.microsoft.com/office/powerpoint/2010/main" val="3292056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6" r:id="rId3"/>
    <p:sldLayoutId id="2147483677" r:id="rId4"/>
    <p:sldLayoutId id="2147483678" r:id="rId5"/>
    <p:sldLayoutId id="2147483680" r:id="rId6"/>
    <p:sldLayoutId id="2147483681" r:id="rId7"/>
    <p:sldLayoutId id="2147483682" r:id="rId8"/>
    <p:sldLayoutId id="2147483683" r:id="rId9"/>
  </p:sldLayoutIdLst>
  <p:timing>
    <p:tnLst>
      <p:par>
        <p:cTn id="1" dur="indefinite" restart="never" nodeType="tmRoot"/>
      </p:par>
    </p:tnLst>
  </p:timing>
  <p:hf hdr="0"/>
  <p:txStyles>
    <p:titleStyle>
      <a:lvl1pPr algn="ctr" defTabSz="914400" rtl="0" eaLnBrk="1" latinLnBrk="0" hangingPunct="1">
        <a:lnSpc>
          <a:spcPct val="85000"/>
        </a:lnSpc>
        <a:spcBef>
          <a:spcPct val="0"/>
        </a:spcBef>
        <a:buNone/>
        <a:defRPr sz="36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7.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7.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10" Type="http://schemas.openxmlformats.org/officeDocument/2006/relationships/image" Target="../media/image49.jpeg"/><Relationship Id="rId4" Type="http://schemas.openxmlformats.org/officeDocument/2006/relationships/image" Target="../media/image43.png"/><Relationship Id="rId9" Type="http://schemas.openxmlformats.org/officeDocument/2006/relationships/image" Target="../media/image48.jpeg"/></Relationships>
</file>

<file path=ppt/slides/_rels/slide1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g"/><Relationship Id="rId1" Type="http://schemas.openxmlformats.org/officeDocument/2006/relationships/slideLayout" Target="../slideLayouts/slideLayout2.xml"/><Relationship Id="rId4" Type="http://schemas.openxmlformats.org/officeDocument/2006/relationships/image" Target="../media/image58.gif"/></Relationships>
</file>

<file path=ppt/slides/_rels/slide2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32.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png"/><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71.png"/></Relationships>
</file>

<file path=ppt/slides/_rels/slide3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71.png"/><Relationship Id="rId4" Type="http://schemas.openxmlformats.org/officeDocument/2006/relationships/image" Target="../media/image74.png"/></Relationships>
</file>

<file path=ppt/slides/_rels/slide34.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image" Target="../media/image75.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86.jpeg"/><Relationship Id="rId3" Type="http://schemas.openxmlformats.org/officeDocument/2006/relationships/image" Target="../media/image81.jpeg"/><Relationship Id="rId7" Type="http://schemas.openxmlformats.org/officeDocument/2006/relationships/image" Target="../media/image85.jpg"/><Relationship Id="rId2" Type="http://schemas.openxmlformats.org/officeDocument/2006/relationships/image" Target="../media/image80.jpeg"/><Relationship Id="rId1" Type="http://schemas.openxmlformats.org/officeDocument/2006/relationships/slideLayout" Target="../slideLayouts/slideLayout2.xml"/><Relationship Id="rId6" Type="http://schemas.openxmlformats.org/officeDocument/2006/relationships/image" Target="../media/image84.jpeg"/><Relationship Id="rId5" Type="http://schemas.openxmlformats.org/officeDocument/2006/relationships/image" Target="../media/image83.jpeg"/><Relationship Id="rId4" Type="http://schemas.openxmlformats.org/officeDocument/2006/relationships/image" Target="../media/image82.jpeg"/></Relationships>
</file>

<file path=ppt/slides/_rels/slide38.xml.rels><?xml version="1.0" encoding="UTF-8" standalone="yes"?>
<Relationships xmlns="http://schemas.openxmlformats.org/package/2006/relationships"><Relationship Id="rId8" Type="http://schemas.openxmlformats.org/officeDocument/2006/relationships/image" Target="../media/image86.jpeg"/><Relationship Id="rId3" Type="http://schemas.openxmlformats.org/officeDocument/2006/relationships/image" Target="../media/image81.jpeg"/><Relationship Id="rId7" Type="http://schemas.openxmlformats.org/officeDocument/2006/relationships/image" Target="../media/image85.jpg"/><Relationship Id="rId2" Type="http://schemas.openxmlformats.org/officeDocument/2006/relationships/image" Target="../media/image80.jpeg"/><Relationship Id="rId1" Type="http://schemas.openxmlformats.org/officeDocument/2006/relationships/slideLayout" Target="../slideLayouts/slideLayout2.xml"/><Relationship Id="rId6" Type="http://schemas.openxmlformats.org/officeDocument/2006/relationships/image" Target="../media/image84.jpeg"/><Relationship Id="rId5" Type="http://schemas.openxmlformats.org/officeDocument/2006/relationships/image" Target="../media/image83.jpeg"/><Relationship Id="rId4" Type="http://schemas.openxmlformats.org/officeDocument/2006/relationships/image" Target="../media/image82.jpeg"/></Relationships>
</file>

<file path=ppt/slides/_rels/slide39.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1.png"/><Relationship Id="rId4" Type="http://schemas.openxmlformats.org/officeDocument/2006/relationships/image" Target="../media/image90.emf"/></Relationships>
</file>

<file path=ppt/slides/_rels/slide42.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75.jp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94.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tiff"/><Relationship Id="rId1" Type="http://schemas.openxmlformats.org/officeDocument/2006/relationships/slideLayout" Target="../slideLayouts/slideLayout2.xml"/><Relationship Id="rId6" Type="http://schemas.openxmlformats.org/officeDocument/2006/relationships/image" Target="../media/image21.tiff"/><Relationship Id="rId5" Type="http://schemas.openxmlformats.org/officeDocument/2006/relationships/image" Target="../media/image20.tiff"/><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1.tiff"/><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24/01/2019</a:t>
            </a:r>
            <a:endParaRPr lang="en-GB"/>
          </a:p>
        </p:txBody>
      </p:sp>
      <p:sp>
        <p:nvSpPr>
          <p:cNvPr id="5" name="Footer Placeholder 4"/>
          <p:cNvSpPr>
            <a:spLocks noGrp="1"/>
          </p:cNvSpPr>
          <p:nvPr>
            <p:ph type="ftr" sz="quarter" idx="11"/>
          </p:nvPr>
        </p:nvSpPr>
        <p:spPr/>
        <p:txBody>
          <a:bodyPr/>
          <a:lstStyle/>
          <a:p>
            <a:r>
              <a:rPr lang="en-GB" smtClean="0"/>
              <a:t>Roberto Cardella roberto.cardella@cern.ch</a:t>
            </a:r>
            <a:endParaRPr lang="en-GB"/>
          </a:p>
        </p:txBody>
      </p:sp>
      <p:sp>
        <p:nvSpPr>
          <p:cNvPr id="3" name="Slide Number Placeholder 2"/>
          <p:cNvSpPr>
            <a:spLocks noGrp="1"/>
          </p:cNvSpPr>
          <p:nvPr>
            <p:ph type="sldNum" sz="quarter" idx="12"/>
          </p:nvPr>
        </p:nvSpPr>
        <p:spPr/>
        <p:txBody>
          <a:bodyPr/>
          <a:lstStyle/>
          <a:p>
            <a:fld id="{A4384AD5-82DD-4DC0-8482-558C1A11E9DF}" type="slidenum">
              <a:rPr lang="en-GB" smtClean="0"/>
              <a:t>1</a:t>
            </a:fld>
            <a:endParaRPr lang="en-GB" dirty="0"/>
          </a:p>
        </p:txBody>
      </p:sp>
      <p:sp>
        <p:nvSpPr>
          <p:cNvPr id="7" name="Rectangle 6"/>
          <p:cNvSpPr/>
          <p:nvPr/>
        </p:nvSpPr>
        <p:spPr>
          <a:xfrm>
            <a:off x="1663851" y="4352845"/>
            <a:ext cx="8358691" cy="2215991"/>
          </a:xfrm>
          <a:prstGeom prst="rect">
            <a:avLst/>
          </a:prstGeom>
        </p:spPr>
        <p:txBody>
          <a:bodyPr wrap="square">
            <a:spAutoFit/>
          </a:bodyPr>
          <a:lstStyle/>
          <a:p>
            <a:pPr lvl="1" algn="ctr"/>
            <a:r>
              <a:rPr lang="en-GB" sz="2000" dirty="0"/>
              <a:t>Roberto Cardella</a:t>
            </a:r>
          </a:p>
          <a:p>
            <a:pPr lvl="1" algn="ctr"/>
            <a:r>
              <a:rPr lang="en-US" sz="2000" dirty="0"/>
              <a:t>ESR 9</a:t>
            </a:r>
          </a:p>
          <a:p>
            <a:pPr lvl="1" algn="ctr"/>
            <a:r>
              <a:rPr lang="en-US" sz="2000" dirty="0" err="1"/>
              <a:t>Sv</a:t>
            </a:r>
            <a:r>
              <a:rPr lang="en-US" sz="2000" dirty="0"/>
              <a:t>.  Petra Riedler (CERN)</a:t>
            </a:r>
          </a:p>
          <a:p>
            <a:pPr lvl="1" algn="ctr"/>
            <a:r>
              <a:rPr lang="en-US" sz="2000" dirty="0" err="1"/>
              <a:t>Sv</a:t>
            </a:r>
            <a:r>
              <a:rPr lang="en-US" sz="2000" dirty="0"/>
              <a:t>. Heidi Sandaker (</a:t>
            </a:r>
            <a:r>
              <a:rPr lang="en-US" sz="2000" dirty="0" err="1"/>
              <a:t>UiO</a:t>
            </a:r>
            <a:r>
              <a:rPr lang="en-US" sz="2000" dirty="0"/>
              <a:t>)</a:t>
            </a:r>
            <a:endParaRPr lang="en-GB" sz="2000" dirty="0"/>
          </a:p>
          <a:p>
            <a:pPr lvl="1" algn="ctr"/>
            <a:r>
              <a:rPr lang="en-GB" sz="2000" dirty="0"/>
              <a:t>CERN EP-DT-DD</a:t>
            </a:r>
          </a:p>
          <a:p>
            <a:pPr lvl="1"/>
            <a:endParaRPr lang="en-GB" sz="2000" dirty="0"/>
          </a:p>
          <a:p>
            <a:endParaRPr lang="en-GB" dirty="0"/>
          </a:p>
        </p:txBody>
      </p:sp>
      <p:sp>
        <p:nvSpPr>
          <p:cNvPr id="10" name="Title 1"/>
          <p:cNvSpPr txBox="1">
            <a:spLocks/>
          </p:cNvSpPr>
          <p:nvPr/>
        </p:nvSpPr>
        <p:spPr>
          <a:xfrm>
            <a:off x="2014966" y="1297675"/>
            <a:ext cx="8162069" cy="2891037"/>
          </a:xfrm>
          <a:prstGeom prst="rect">
            <a:avLst/>
          </a:prstGeom>
        </p:spPr>
        <p:txBody>
          <a:bodyPr vert="horz" lIns="91440" tIns="45720" rIns="91440" bIns="45720" rtlCol="0" anchor="ctr">
            <a:normAutofit/>
          </a:bodyPr>
          <a:lstStyle>
            <a:lvl1pPr algn="ctr" defTabSz="914400" rtl="0" eaLnBrk="1" latinLnBrk="0" hangingPunct="1">
              <a:lnSpc>
                <a:spcPct val="85000"/>
              </a:lnSpc>
              <a:spcBef>
                <a:spcPct val="0"/>
              </a:spcBef>
              <a:buNone/>
              <a:defRPr sz="3600" b="1" kern="1200" spc="-50" baseline="0">
                <a:solidFill>
                  <a:schemeClr val="accent3"/>
                </a:solidFill>
                <a:latin typeface="+mj-lt"/>
                <a:ea typeface="+mj-ea"/>
                <a:cs typeface="+mj-cs"/>
              </a:defRPr>
            </a:lvl1pPr>
          </a:lstStyle>
          <a:p>
            <a:pPr>
              <a:lnSpc>
                <a:spcPct val="150000"/>
              </a:lnSpc>
            </a:pPr>
            <a:r>
              <a:rPr lang="en-GB" dirty="0"/>
              <a:t>Advances on </a:t>
            </a:r>
            <a:r>
              <a:rPr lang="en-GB" dirty="0" smtClean="0"/>
              <a:t>Integration </a:t>
            </a:r>
            <a:r>
              <a:rPr lang="en-GB" dirty="0"/>
              <a:t>of Monolithic Silicon Sensors in Pixel </a:t>
            </a:r>
            <a:r>
              <a:rPr lang="en-GB" dirty="0" smtClean="0"/>
              <a:t>Trackers</a:t>
            </a:r>
            <a:endParaRPr lang="en-GB" sz="4000" dirty="0"/>
          </a:p>
        </p:txBody>
      </p:sp>
    </p:spTree>
    <p:extLst>
      <p:ext uri="{BB962C8B-B14F-4D97-AF65-F5344CB8AC3E}">
        <p14:creationId xmlns:p14="http://schemas.microsoft.com/office/powerpoint/2010/main" val="2474211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Mini MALTA pixel matrix </a:t>
            </a:r>
          </a:p>
        </p:txBody>
      </p:sp>
      <p:sp>
        <p:nvSpPr>
          <p:cNvPr id="8" name="Content Placeholder 7"/>
          <p:cNvSpPr>
            <a:spLocks noGrp="1"/>
          </p:cNvSpPr>
          <p:nvPr>
            <p:ph idx="1"/>
          </p:nvPr>
        </p:nvSpPr>
        <p:spPr>
          <a:xfrm>
            <a:off x="237126" y="1306509"/>
            <a:ext cx="5858873" cy="4465747"/>
          </a:xfrm>
        </p:spPr>
        <p:txBody>
          <a:bodyPr/>
          <a:lstStyle/>
          <a:p>
            <a:pPr marL="300038" indent="-214313" defTabSz="457200">
              <a:spcBef>
                <a:spcPts val="150"/>
              </a:spcBef>
              <a:spcAft>
                <a:spcPts val="300"/>
              </a:spcAft>
              <a:buClr>
                <a:schemeClr val="accent3">
                  <a:lumMod val="75000"/>
                </a:schemeClr>
              </a:buClr>
              <a:buFont typeface="Arial" panose="020B0604020202020204" pitchFamily="34" charset="0"/>
              <a:buChar char="•"/>
            </a:pPr>
            <a:r>
              <a:rPr lang="en-US" dirty="0">
                <a:solidFill>
                  <a:schemeClr val="tx1"/>
                </a:solidFill>
              </a:rPr>
              <a:t>Pixel size: 36.4 </a:t>
            </a:r>
            <a:r>
              <a:rPr lang="en-US" dirty="0" err="1">
                <a:solidFill>
                  <a:schemeClr val="tx1"/>
                </a:solidFill>
              </a:rPr>
              <a:t>μm</a:t>
            </a:r>
            <a:r>
              <a:rPr lang="en-US" dirty="0">
                <a:solidFill>
                  <a:schemeClr val="tx1"/>
                </a:solidFill>
              </a:rPr>
              <a:t> x 36.4 </a:t>
            </a:r>
            <a:r>
              <a:rPr lang="en-US" dirty="0" err="1">
                <a:solidFill>
                  <a:schemeClr val="tx1"/>
                </a:solidFill>
              </a:rPr>
              <a:t>μm</a:t>
            </a:r>
            <a:r>
              <a:rPr lang="en-US" dirty="0">
                <a:solidFill>
                  <a:schemeClr val="tx1"/>
                </a:solidFill>
              </a:rPr>
              <a:t> </a:t>
            </a:r>
          </a:p>
          <a:p>
            <a:pPr marL="300038" indent="-214313" defTabSz="457200">
              <a:spcBef>
                <a:spcPts val="150"/>
              </a:spcBef>
              <a:spcAft>
                <a:spcPts val="300"/>
              </a:spcAft>
              <a:buClr>
                <a:schemeClr val="accent3">
                  <a:lumMod val="75000"/>
                </a:schemeClr>
              </a:buClr>
              <a:buFont typeface="Arial" panose="020B0604020202020204" pitchFamily="34" charset="0"/>
              <a:buChar char="•"/>
            </a:pPr>
            <a:r>
              <a:rPr lang="en-US" dirty="0" smtClean="0">
                <a:solidFill>
                  <a:schemeClr val="tx1"/>
                </a:solidFill>
              </a:rPr>
              <a:t>64x16 </a:t>
            </a:r>
            <a:r>
              <a:rPr lang="en-US" dirty="0">
                <a:solidFill>
                  <a:schemeClr val="tx1"/>
                </a:solidFill>
              </a:rPr>
              <a:t>pixel matrix includes 8 sectors with splits on analogue front-end design, reset mechanism and process</a:t>
            </a:r>
          </a:p>
          <a:p>
            <a:endParaRPr lang="en-GB"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06711" y="1127277"/>
            <a:ext cx="3584449" cy="4470401"/>
          </a:xfrm>
          <a:prstGeom prst="rect">
            <a:avLst/>
          </a:prstGeom>
        </p:spPr>
      </p:pic>
      <p:sp>
        <p:nvSpPr>
          <p:cNvPr id="23" name="Rectangle 22"/>
          <p:cNvSpPr/>
          <p:nvPr/>
        </p:nvSpPr>
        <p:spPr>
          <a:xfrm>
            <a:off x="1260717" y="5256961"/>
            <a:ext cx="5544818" cy="830997"/>
          </a:xfrm>
          <a:prstGeom prst="rect">
            <a:avLst/>
          </a:prstGeom>
        </p:spPr>
        <p:txBody>
          <a:bodyPr wrap="square">
            <a:spAutoFit/>
          </a:bodyPr>
          <a:lstStyle/>
          <a:p>
            <a:pPr algn="ctr"/>
            <a:r>
              <a:rPr lang="en-US" sz="2400" dirty="0" err="1" smtClean="0">
                <a:solidFill>
                  <a:schemeClr val="accent3"/>
                </a:solidFill>
                <a:ea typeface="Verdana" panose="020B0604030504040204" pitchFamily="34" charset="0"/>
                <a:cs typeface="Aharoni" panose="02010803020104030203" pitchFamily="2" charset="-79"/>
              </a:rPr>
              <a:t>MiniMALTA</a:t>
            </a:r>
            <a:r>
              <a:rPr lang="en-US" sz="2400" dirty="0" smtClean="0">
                <a:solidFill>
                  <a:schemeClr val="accent3"/>
                </a:solidFill>
                <a:ea typeface="Verdana" panose="020B0604030504040204" pitchFamily="34" charset="0"/>
                <a:cs typeface="Aharoni" panose="02010803020104030203" pitchFamily="2" charset="-79"/>
              </a:rPr>
              <a:t> </a:t>
            </a:r>
            <a:r>
              <a:rPr lang="en-US" sz="2400" dirty="0">
                <a:solidFill>
                  <a:schemeClr val="accent3"/>
                </a:solidFill>
                <a:ea typeface="Verdana" panose="020B0604030504040204" pitchFamily="34" charset="0"/>
                <a:cs typeface="Aharoni" panose="02010803020104030203" pitchFamily="2" charset="-79"/>
              </a:rPr>
              <a:t>with synchronization</a:t>
            </a:r>
            <a:br>
              <a:rPr lang="en-US" sz="2400" dirty="0">
                <a:solidFill>
                  <a:schemeClr val="accent3"/>
                </a:solidFill>
                <a:ea typeface="Verdana" panose="020B0604030504040204" pitchFamily="34" charset="0"/>
                <a:cs typeface="Aharoni" panose="02010803020104030203" pitchFamily="2" charset="-79"/>
              </a:rPr>
            </a:br>
            <a:r>
              <a:rPr lang="en-US" sz="2400" dirty="0">
                <a:solidFill>
                  <a:schemeClr val="accent3"/>
                </a:solidFill>
                <a:ea typeface="Verdana" panose="020B0604030504040204" pitchFamily="34" charset="0"/>
                <a:cs typeface="Aharoni" panose="02010803020104030203" pitchFamily="2" charset="-79"/>
              </a:rPr>
              <a:t>and fixes for improved </a:t>
            </a:r>
            <a:r>
              <a:rPr lang="en-US" sz="2400" dirty="0" smtClean="0">
                <a:solidFill>
                  <a:schemeClr val="accent3"/>
                </a:solidFill>
                <a:ea typeface="Verdana" panose="020B0604030504040204" pitchFamily="34" charset="0"/>
                <a:cs typeface="Aharoni" panose="02010803020104030203" pitchFamily="2" charset="-79"/>
              </a:rPr>
              <a:t>charge collection</a:t>
            </a:r>
            <a:endParaRPr lang="en-US" sz="2400" dirty="0">
              <a:solidFill>
                <a:schemeClr val="accent3"/>
              </a:solidFill>
              <a:ea typeface="Verdana" panose="020B0604030504040204" pitchFamily="34" charset="0"/>
              <a:cs typeface="Aharoni" panose="02010803020104030203" pitchFamily="2" charset="-79"/>
            </a:endParaRPr>
          </a:p>
        </p:txBody>
      </p:sp>
      <p:pic>
        <p:nvPicPr>
          <p:cNvPr id="24" name="Picture 23"/>
          <p:cNvPicPr>
            <a:picLocks noChangeAspect="1"/>
          </p:cNvPicPr>
          <p:nvPr/>
        </p:nvPicPr>
        <p:blipFill>
          <a:blip r:embed="rId3"/>
          <a:stretch>
            <a:fillRect/>
          </a:stretch>
        </p:blipFill>
        <p:spPr>
          <a:xfrm>
            <a:off x="945909" y="2848604"/>
            <a:ext cx="6026060" cy="2158111"/>
          </a:xfrm>
          <a:prstGeom prst="rect">
            <a:avLst/>
          </a:prstGeom>
        </p:spPr>
      </p:pic>
      <p:sp>
        <p:nvSpPr>
          <p:cNvPr id="6" name="Date Placeholder 5"/>
          <p:cNvSpPr>
            <a:spLocks noGrp="1"/>
          </p:cNvSpPr>
          <p:nvPr>
            <p:ph type="dt" sz="half" idx="10"/>
          </p:nvPr>
        </p:nvSpPr>
        <p:spPr/>
        <p:txBody>
          <a:bodyPr/>
          <a:lstStyle/>
          <a:p>
            <a:r>
              <a:rPr lang="en-US" smtClean="0"/>
              <a:t>24/01/2019</a:t>
            </a:r>
            <a:endParaRPr lang="en-GB" dirty="0"/>
          </a:p>
        </p:txBody>
      </p:sp>
      <p:sp>
        <p:nvSpPr>
          <p:cNvPr id="9" name="Slide Number Placeholder 8"/>
          <p:cNvSpPr>
            <a:spLocks noGrp="1"/>
          </p:cNvSpPr>
          <p:nvPr>
            <p:ph type="sldNum" sz="quarter" idx="12"/>
          </p:nvPr>
        </p:nvSpPr>
        <p:spPr/>
        <p:txBody>
          <a:bodyPr/>
          <a:lstStyle/>
          <a:p>
            <a:fld id="{A4384AD5-82DD-4DC0-8482-558C1A11E9DF}" type="slidenum">
              <a:rPr lang="en-GB" smtClean="0"/>
              <a:t>10</a:t>
            </a:fld>
            <a:endParaRPr lang="en-GB" dirty="0"/>
          </a:p>
        </p:txBody>
      </p:sp>
      <p:sp>
        <p:nvSpPr>
          <p:cNvPr id="10" name="Footer Placeholder 9"/>
          <p:cNvSpPr>
            <a:spLocks noGrp="1"/>
          </p:cNvSpPr>
          <p:nvPr>
            <p:ph type="ftr" sz="quarter" idx="11"/>
          </p:nvPr>
        </p:nvSpPr>
        <p:spPr/>
        <p:txBody>
          <a:bodyPr/>
          <a:lstStyle/>
          <a:p>
            <a:r>
              <a:rPr lang="en-GB" smtClean="0"/>
              <a:t>Roberto Cardella roberto.cardella@cern.ch</a:t>
            </a:r>
            <a:endParaRPr lang="en-GB" dirty="0"/>
          </a:p>
        </p:txBody>
      </p:sp>
    </p:spTree>
    <p:extLst>
      <p:ext uri="{BB962C8B-B14F-4D97-AF65-F5344CB8AC3E}">
        <p14:creationId xmlns:p14="http://schemas.microsoft.com/office/powerpoint/2010/main" val="20836013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Testbeam</a:t>
            </a:r>
            <a:r>
              <a:rPr lang="en-US" dirty="0" smtClean="0"/>
              <a:t> campaigns</a:t>
            </a:r>
            <a:endParaRPr lang="en-GB" dirty="0"/>
          </a:p>
        </p:txBody>
      </p:sp>
      <p:sp>
        <p:nvSpPr>
          <p:cNvPr id="4" name="Date Placeholder 3"/>
          <p:cNvSpPr>
            <a:spLocks noGrp="1"/>
          </p:cNvSpPr>
          <p:nvPr>
            <p:ph type="dt" sz="half" idx="10"/>
          </p:nvPr>
        </p:nvSpPr>
        <p:spPr/>
        <p:txBody>
          <a:bodyPr/>
          <a:lstStyle/>
          <a:p>
            <a:r>
              <a:rPr lang="en-US" smtClean="0"/>
              <a:t>08/07/2019</a:t>
            </a:r>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11</a:t>
            </a:fld>
            <a:endParaRPr lang="en-GB" dirty="0"/>
          </a:p>
        </p:txBody>
      </p:sp>
      <p:pic>
        <p:nvPicPr>
          <p:cNvPr id="7" name="Picture 38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620865" y="1481182"/>
            <a:ext cx="4394965" cy="3296225"/>
          </a:xfrm>
          <a:prstGeom prst="rect">
            <a:avLst/>
          </a:prstGeom>
          <a:noFill/>
          <a:extLst/>
        </p:spPr>
      </p:pic>
      <p:pic>
        <p:nvPicPr>
          <p:cNvPr id="8" name="Picture 38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189223" y="1481182"/>
            <a:ext cx="4394965" cy="3296225"/>
          </a:xfrm>
          <a:prstGeom prst="rect">
            <a:avLst/>
          </a:prstGeom>
          <a:noFill/>
          <a:extLst/>
        </p:spPr>
      </p:pic>
      <p:sp>
        <p:nvSpPr>
          <p:cNvPr id="9" name="Rectangle 389"/>
          <p:cNvSpPr/>
          <p:nvPr/>
        </p:nvSpPr>
        <p:spPr>
          <a:xfrm>
            <a:off x="2015170" y="4959731"/>
            <a:ext cx="7514558" cy="246093"/>
          </a:xfrm>
          <a:prstGeom prst="rect">
            <a:avLst/>
          </a:prstGeom>
        </p:spPr>
        <p:txBody>
          <a:bodyPr wrap="none" lIns="0" tIns="0" rIns="0" bIns="0">
            <a:spAutoFit/>
          </a:bodyPr>
          <a:lstStyle/>
          <a:p>
            <a:pPr marL="0">
              <a:tabLst>
                <a:tab pos="5332538" algn="l"/>
              </a:tabLst>
            </a:pPr>
            <a:r>
              <a:rPr lang="en-US" sz="1599" b="0" i="0" spc="0" baseline="0" dirty="0">
                <a:solidFill>
                  <a:srgbClr val="010001"/>
                </a:solidFill>
                <a:latin typeface="Arial"/>
              </a:rPr>
              <a:t>EUDAQ DURAN</a:t>
            </a:r>
            <a:r>
              <a:rPr lang="en-US" sz="1599" b="0" i="0" spc="-121" baseline="0" dirty="0">
                <a:solidFill>
                  <a:srgbClr val="010001"/>
                </a:solidFill>
                <a:latin typeface="Arial"/>
              </a:rPr>
              <a:t>T</a:t>
            </a:r>
            <a:r>
              <a:rPr lang="en-US" sz="1599" b="0" i="0" spc="-65" baseline="0" dirty="0">
                <a:solidFill>
                  <a:srgbClr val="010001"/>
                </a:solidFill>
                <a:latin typeface="Arial"/>
              </a:rPr>
              <a:t>A</a:t>
            </a:r>
            <a:r>
              <a:rPr lang="en-US" sz="1599" b="0" i="0" spc="0" baseline="0" dirty="0">
                <a:solidFill>
                  <a:srgbClr val="010001"/>
                </a:solidFill>
                <a:latin typeface="Arial"/>
              </a:rPr>
              <a:t> telescope in DESY	</a:t>
            </a:r>
            <a:r>
              <a:rPr lang="en-US" sz="1599" b="0" i="0" spc="0" baseline="0" dirty="0" smtClean="0">
                <a:solidFill>
                  <a:srgbClr val="010001"/>
                </a:solidFill>
                <a:latin typeface="Arial"/>
              </a:rPr>
              <a:t>  </a:t>
            </a:r>
            <a:r>
              <a:rPr lang="en-US" sz="2119" b="0" i="0" spc="0" baseline="10285" dirty="0" smtClean="0">
                <a:solidFill>
                  <a:schemeClr val="accent4">
                    <a:lumMod val="75000"/>
                  </a:schemeClr>
                </a:solidFill>
                <a:latin typeface="Arial"/>
              </a:rPr>
              <a:t>MA</a:t>
            </a:r>
            <a:r>
              <a:rPr lang="en-US" sz="2119" b="0" i="0" spc="-110" baseline="10285" dirty="0" smtClean="0">
                <a:solidFill>
                  <a:schemeClr val="accent4">
                    <a:lumMod val="75000"/>
                  </a:schemeClr>
                </a:solidFill>
                <a:latin typeface="Arial"/>
              </a:rPr>
              <a:t>LT</a:t>
            </a:r>
            <a:r>
              <a:rPr lang="en-US" sz="2119" b="0" i="0" spc="-49" baseline="10285" dirty="0" smtClean="0">
                <a:solidFill>
                  <a:schemeClr val="accent4">
                    <a:lumMod val="75000"/>
                  </a:schemeClr>
                </a:solidFill>
                <a:latin typeface="Arial"/>
              </a:rPr>
              <a:t>A</a:t>
            </a:r>
            <a:r>
              <a:rPr lang="en-US" sz="2119" b="0" i="0" spc="0" baseline="10285" dirty="0" smtClean="0">
                <a:solidFill>
                  <a:srgbClr val="010001"/>
                </a:solidFill>
                <a:latin typeface="Arial"/>
              </a:rPr>
              <a:t> </a:t>
            </a:r>
            <a:r>
              <a:rPr lang="en-US" sz="2119" b="0" i="0" spc="0" baseline="10285" dirty="0">
                <a:solidFill>
                  <a:srgbClr val="010001"/>
                </a:solidFill>
                <a:latin typeface="Arial"/>
              </a:rPr>
              <a:t>telescope in ELSA</a:t>
            </a:r>
          </a:p>
        </p:txBody>
      </p:sp>
    </p:spTree>
    <p:extLst>
      <p:ext uri="{BB962C8B-B14F-4D97-AF65-F5344CB8AC3E}">
        <p14:creationId xmlns:p14="http://schemas.microsoft.com/office/powerpoint/2010/main" val="31726937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Mini MALTA </a:t>
            </a:r>
            <a:r>
              <a:rPr lang="en-US" dirty="0" smtClean="0"/>
              <a:t> Collection Efficiency</a:t>
            </a:r>
            <a:endParaRPr lang="en-US" dirty="0"/>
          </a:p>
        </p:txBody>
      </p:sp>
      <p:sp>
        <p:nvSpPr>
          <p:cNvPr id="6" name="Date Placeholder 5"/>
          <p:cNvSpPr>
            <a:spLocks noGrp="1"/>
          </p:cNvSpPr>
          <p:nvPr>
            <p:ph type="dt" sz="half" idx="10"/>
          </p:nvPr>
        </p:nvSpPr>
        <p:spPr/>
        <p:txBody>
          <a:bodyPr/>
          <a:lstStyle/>
          <a:p>
            <a:r>
              <a:rPr lang="en-US" smtClean="0"/>
              <a:t>24/01/2019</a:t>
            </a:r>
            <a:endParaRPr lang="en-GB" dirty="0"/>
          </a:p>
        </p:txBody>
      </p:sp>
      <p:sp>
        <p:nvSpPr>
          <p:cNvPr id="9" name="Slide Number Placeholder 8"/>
          <p:cNvSpPr>
            <a:spLocks noGrp="1"/>
          </p:cNvSpPr>
          <p:nvPr>
            <p:ph type="sldNum" sz="quarter" idx="12"/>
          </p:nvPr>
        </p:nvSpPr>
        <p:spPr/>
        <p:txBody>
          <a:bodyPr/>
          <a:lstStyle/>
          <a:p>
            <a:fld id="{A4384AD5-82DD-4DC0-8482-558C1A11E9DF}" type="slidenum">
              <a:rPr lang="en-GB" smtClean="0"/>
              <a:t>12</a:t>
            </a:fld>
            <a:endParaRPr lang="en-GB" dirty="0"/>
          </a:p>
        </p:txBody>
      </p:sp>
      <p:sp>
        <p:nvSpPr>
          <p:cNvPr id="10" name="Footer Placeholder 9"/>
          <p:cNvSpPr>
            <a:spLocks noGrp="1"/>
          </p:cNvSpPr>
          <p:nvPr>
            <p:ph type="ftr" sz="quarter" idx="11"/>
          </p:nvPr>
        </p:nvSpPr>
        <p:spPr/>
        <p:txBody>
          <a:bodyPr/>
          <a:lstStyle/>
          <a:p>
            <a:r>
              <a:rPr lang="en-GB" smtClean="0"/>
              <a:t>Roberto Cardella roberto.cardella@cern.ch</a:t>
            </a:r>
            <a:endParaRPr lang="en-GB" dirty="0"/>
          </a:p>
        </p:txBody>
      </p:sp>
      <p:pic>
        <p:nvPicPr>
          <p:cNvPr id="12" name="Picture 11"/>
          <p:cNvPicPr>
            <a:picLocks noChangeAspect="1"/>
          </p:cNvPicPr>
          <p:nvPr/>
        </p:nvPicPr>
        <p:blipFill>
          <a:blip r:embed="rId2"/>
          <a:stretch>
            <a:fillRect/>
          </a:stretch>
        </p:blipFill>
        <p:spPr>
          <a:xfrm>
            <a:off x="6813020" y="1238401"/>
            <a:ext cx="4061610" cy="4803245"/>
          </a:xfrm>
          <a:prstGeom prst="rect">
            <a:avLst/>
          </a:prstGeom>
        </p:spPr>
      </p:pic>
      <p:sp>
        <p:nvSpPr>
          <p:cNvPr id="17" name="Title 1"/>
          <p:cNvSpPr txBox="1">
            <a:spLocks/>
          </p:cNvSpPr>
          <p:nvPr/>
        </p:nvSpPr>
        <p:spPr>
          <a:xfrm>
            <a:off x="-1835391" y="436671"/>
            <a:ext cx="10058400" cy="1450757"/>
          </a:xfrm>
          <a:prstGeom prst="rect">
            <a:avLst/>
          </a:prstGeom>
        </p:spPr>
        <p:txBody>
          <a:bodyPr vert="horz" lIns="91440" tIns="45720" rIns="91440" bIns="45720" rtlCol="0" anchor="b">
            <a:normAutofit/>
          </a:bodyPr>
          <a:lstStyle>
            <a:lvl1pPr algn="ctr" defTabSz="914400" rtl="0" eaLnBrk="1" latinLnBrk="0" hangingPunct="1">
              <a:lnSpc>
                <a:spcPct val="85000"/>
              </a:lnSpc>
              <a:spcBef>
                <a:spcPct val="0"/>
              </a:spcBef>
              <a:buNone/>
              <a:defRPr sz="3600" b="1" kern="1200" spc="-50" baseline="0">
                <a:solidFill>
                  <a:schemeClr val="accent3"/>
                </a:solidFill>
                <a:latin typeface="+mj-lt"/>
                <a:ea typeface="+mj-ea"/>
                <a:cs typeface="+mj-cs"/>
              </a:defRPr>
            </a:lvl1pPr>
          </a:lstStyle>
          <a:p>
            <a:r>
              <a:rPr lang="en-US" dirty="0" smtClean="0"/>
              <a:t>Before Irradiation</a:t>
            </a:r>
            <a:endParaRPr lang="en-US" dirty="0"/>
          </a:p>
        </p:txBody>
      </p:sp>
      <p:pic>
        <p:nvPicPr>
          <p:cNvPr id="15" name="Picture 14"/>
          <p:cNvPicPr>
            <a:picLocks noChangeAspect="1"/>
          </p:cNvPicPr>
          <p:nvPr/>
        </p:nvPicPr>
        <p:blipFill>
          <a:blip r:embed="rId3"/>
          <a:stretch>
            <a:fillRect/>
          </a:stretch>
        </p:blipFill>
        <p:spPr>
          <a:xfrm>
            <a:off x="73636" y="2145931"/>
            <a:ext cx="6022364" cy="2584820"/>
          </a:xfrm>
          <a:prstGeom prst="rect">
            <a:avLst/>
          </a:prstGeom>
        </p:spPr>
      </p:pic>
      <p:pic>
        <p:nvPicPr>
          <p:cNvPr id="19" name="Picture 18"/>
          <p:cNvPicPr>
            <a:picLocks noChangeAspect="1"/>
          </p:cNvPicPr>
          <p:nvPr/>
        </p:nvPicPr>
        <p:blipFill>
          <a:blip r:embed="rId4"/>
          <a:stretch>
            <a:fillRect/>
          </a:stretch>
        </p:blipFill>
        <p:spPr>
          <a:xfrm>
            <a:off x="111125" y="4734804"/>
            <a:ext cx="5908676" cy="1773522"/>
          </a:xfrm>
          <a:prstGeom prst="rect">
            <a:avLst/>
          </a:prstGeom>
        </p:spPr>
      </p:pic>
      <p:sp>
        <p:nvSpPr>
          <p:cNvPr id="20" name="Rectangle 19"/>
          <p:cNvSpPr/>
          <p:nvPr/>
        </p:nvSpPr>
        <p:spPr>
          <a:xfrm>
            <a:off x="2014966" y="5612335"/>
            <a:ext cx="3778149" cy="84869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6615209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stretch>
            <a:fillRect/>
          </a:stretch>
        </p:blipFill>
        <p:spPr>
          <a:xfrm>
            <a:off x="111125" y="4734804"/>
            <a:ext cx="5908676" cy="1773522"/>
          </a:xfrm>
          <a:prstGeom prst="rect">
            <a:avLst/>
          </a:prstGeom>
        </p:spPr>
      </p:pic>
      <p:sp>
        <p:nvSpPr>
          <p:cNvPr id="2" name="Title 1"/>
          <p:cNvSpPr>
            <a:spLocks noGrp="1"/>
          </p:cNvSpPr>
          <p:nvPr>
            <p:ph type="title"/>
          </p:nvPr>
        </p:nvSpPr>
        <p:spPr/>
        <p:txBody>
          <a:bodyPr>
            <a:normAutofit/>
          </a:bodyPr>
          <a:lstStyle/>
          <a:p>
            <a:r>
              <a:rPr lang="en-US" dirty="0"/>
              <a:t>Mini MALTA </a:t>
            </a:r>
            <a:r>
              <a:rPr lang="en-US" dirty="0" smtClean="0"/>
              <a:t> Collection Efficiency</a:t>
            </a:r>
            <a:endParaRPr lang="en-US" dirty="0"/>
          </a:p>
        </p:txBody>
      </p:sp>
      <p:sp>
        <p:nvSpPr>
          <p:cNvPr id="6" name="Date Placeholder 5"/>
          <p:cNvSpPr>
            <a:spLocks noGrp="1"/>
          </p:cNvSpPr>
          <p:nvPr>
            <p:ph type="dt" sz="half" idx="10"/>
          </p:nvPr>
        </p:nvSpPr>
        <p:spPr/>
        <p:txBody>
          <a:bodyPr/>
          <a:lstStyle/>
          <a:p>
            <a:r>
              <a:rPr lang="en-US" smtClean="0"/>
              <a:t>24/01/2019</a:t>
            </a:r>
            <a:endParaRPr lang="en-GB" dirty="0"/>
          </a:p>
        </p:txBody>
      </p:sp>
      <p:sp>
        <p:nvSpPr>
          <p:cNvPr id="9" name="Slide Number Placeholder 8"/>
          <p:cNvSpPr>
            <a:spLocks noGrp="1"/>
          </p:cNvSpPr>
          <p:nvPr>
            <p:ph type="sldNum" sz="quarter" idx="12"/>
          </p:nvPr>
        </p:nvSpPr>
        <p:spPr/>
        <p:txBody>
          <a:bodyPr/>
          <a:lstStyle/>
          <a:p>
            <a:fld id="{A4384AD5-82DD-4DC0-8482-558C1A11E9DF}" type="slidenum">
              <a:rPr lang="en-GB" smtClean="0"/>
              <a:t>13</a:t>
            </a:fld>
            <a:endParaRPr lang="en-GB" dirty="0"/>
          </a:p>
        </p:txBody>
      </p:sp>
      <p:sp>
        <p:nvSpPr>
          <p:cNvPr id="10" name="Footer Placeholder 9"/>
          <p:cNvSpPr>
            <a:spLocks noGrp="1"/>
          </p:cNvSpPr>
          <p:nvPr>
            <p:ph type="ftr" sz="quarter" idx="11"/>
          </p:nvPr>
        </p:nvSpPr>
        <p:spPr/>
        <p:txBody>
          <a:bodyPr/>
          <a:lstStyle/>
          <a:p>
            <a:r>
              <a:rPr lang="en-GB" smtClean="0"/>
              <a:t>Roberto Cardella roberto.cardella@cern.ch</a:t>
            </a:r>
            <a:endParaRPr lang="en-GB" dirty="0"/>
          </a:p>
        </p:txBody>
      </p:sp>
      <p:pic>
        <p:nvPicPr>
          <p:cNvPr id="12" name="Picture 11"/>
          <p:cNvPicPr>
            <a:picLocks noChangeAspect="1"/>
          </p:cNvPicPr>
          <p:nvPr/>
        </p:nvPicPr>
        <p:blipFill>
          <a:blip r:embed="rId3"/>
          <a:stretch>
            <a:fillRect/>
          </a:stretch>
        </p:blipFill>
        <p:spPr>
          <a:xfrm>
            <a:off x="6813020" y="1238401"/>
            <a:ext cx="4061610" cy="4803245"/>
          </a:xfrm>
          <a:prstGeom prst="rect">
            <a:avLst/>
          </a:prstGeom>
        </p:spPr>
      </p:pic>
      <p:pic>
        <p:nvPicPr>
          <p:cNvPr id="15" name="Picture 14"/>
          <p:cNvPicPr>
            <a:picLocks noChangeAspect="1"/>
          </p:cNvPicPr>
          <p:nvPr/>
        </p:nvPicPr>
        <p:blipFill>
          <a:blip r:embed="rId4"/>
          <a:stretch>
            <a:fillRect/>
          </a:stretch>
        </p:blipFill>
        <p:spPr>
          <a:xfrm>
            <a:off x="73636" y="2145931"/>
            <a:ext cx="6022364" cy="2584820"/>
          </a:xfrm>
          <a:prstGeom prst="rect">
            <a:avLst/>
          </a:prstGeom>
        </p:spPr>
      </p:pic>
      <p:pic>
        <p:nvPicPr>
          <p:cNvPr id="3" name="Picture 2"/>
          <p:cNvPicPr>
            <a:picLocks noChangeAspect="1"/>
          </p:cNvPicPr>
          <p:nvPr/>
        </p:nvPicPr>
        <p:blipFill>
          <a:blip r:embed="rId5"/>
          <a:stretch>
            <a:fillRect/>
          </a:stretch>
        </p:blipFill>
        <p:spPr>
          <a:xfrm>
            <a:off x="137135" y="5612335"/>
            <a:ext cx="5892751" cy="894121"/>
          </a:xfrm>
          <a:prstGeom prst="rect">
            <a:avLst/>
          </a:prstGeom>
        </p:spPr>
      </p:pic>
      <p:sp>
        <p:nvSpPr>
          <p:cNvPr id="20" name="Rectangle 19"/>
          <p:cNvSpPr/>
          <p:nvPr/>
        </p:nvSpPr>
        <p:spPr>
          <a:xfrm>
            <a:off x="2014967" y="5612336"/>
            <a:ext cx="1823324" cy="596824"/>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11" name="Picture 10"/>
          <p:cNvPicPr>
            <a:picLocks noChangeAspect="1"/>
          </p:cNvPicPr>
          <p:nvPr/>
        </p:nvPicPr>
        <p:blipFill>
          <a:blip r:embed="rId6"/>
          <a:stretch>
            <a:fillRect/>
          </a:stretch>
        </p:blipFill>
        <p:spPr>
          <a:xfrm>
            <a:off x="6812155" y="1249864"/>
            <a:ext cx="4062475" cy="4803245"/>
          </a:xfrm>
          <a:prstGeom prst="rect">
            <a:avLst/>
          </a:prstGeom>
        </p:spPr>
      </p:pic>
      <mc:AlternateContent xmlns:mc="http://schemas.openxmlformats.org/markup-compatibility/2006" xmlns:a14="http://schemas.microsoft.com/office/drawing/2010/main">
        <mc:Choice Requires="a14">
          <p:sp>
            <p:nvSpPr>
              <p:cNvPr id="16" name="Title 1"/>
              <p:cNvSpPr txBox="1">
                <a:spLocks/>
              </p:cNvSpPr>
              <p:nvPr/>
            </p:nvSpPr>
            <p:spPr>
              <a:xfrm>
                <a:off x="137135" y="786476"/>
                <a:ext cx="5958865" cy="1450757"/>
              </a:xfrm>
              <a:prstGeom prst="rect">
                <a:avLst/>
              </a:prstGeom>
            </p:spPr>
            <p:txBody>
              <a:bodyPr vert="horz" lIns="91440" tIns="45720" rIns="91440" bIns="45720" rtlCol="0" anchor="b">
                <a:normAutofit/>
              </a:bodyPr>
              <a:lstStyle>
                <a:lvl1pPr algn="ctr" defTabSz="914400" rtl="0" eaLnBrk="1" latinLnBrk="0" hangingPunct="1">
                  <a:lnSpc>
                    <a:spcPct val="85000"/>
                  </a:lnSpc>
                  <a:spcBef>
                    <a:spcPct val="0"/>
                  </a:spcBef>
                  <a:buNone/>
                  <a:defRPr sz="3600" b="1" kern="1200" spc="-50" baseline="0">
                    <a:solidFill>
                      <a:schemeClr val="accent3"/>
                    </a:solidFill>
                    <a:latin typeface="+mj-lt"/>
                    <a:ea typeface="+mj-ea"/>
                    <a:cs typeface="+mj-cs"/>
                  </a:defRPr>
                </a:lvl1pPr>
              </a:lstStyle>
              <a:p>
                <a:pPr>
                  <a:lnSpc>
                    <a:spcPct val="100000"/>
                  </a:lnSpc>
                </a:pPr>
                <a:r>
                  <a:rPr lang="en-US" dirty="0" smtClean="0"/>
                  <a:t>Neutron Irradiated </a:t>
                </a:r>
              </a:p>
              <a:p>
                <a:pPr>
                  <a:lnSpc>
                    <a:spcPct val="100000"/>
                  </a:lnSpc>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𝟏</m:t>
                      </m:r>
                      <m:r>
                        <a:rPr lang="en-US" sz="2400" b="1" i="1" smtClean="0">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𝟏𝟎</m:t>
                          </m:r>
                        </m:e>
                        <m:sup>
                          <m:r>
                            <a:rPr lang="en-US" sz="2400" b="1" i="1" smtClean="0">
                              <a:latin typeface="Cambria Math" panose="02040503050406030204" pitchFamily="18" charset="0"/>
                            </a:rPr>
                            <m:t>𝟏𝟓</m:t>
                          </m:r>
                        </m:sup>
                      </m:sSup>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𝒏</m:t>
                          </m:r>
                        </m:e>
                        <m:sub>
                          <m:r>
                            <a:rPr lang="en-US" sz="2400" b="1" i="1" smtClean="0">
                              <a:latin typeface="Cambria Math" panose="02040503050406030204" pitchFamily="18" charset="0"/>
                            </a:rPr>
                            <m:t>𝒆𝒒</m:t>
                          </m:r>
                        </m:sub>
                      </m:sSub>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𝒄𝒎</m:t>
                          </m:r>
                        </m:e>
                        <m:sup>
                          <m:r>
                            <a:rPr lang="en-US" sz="2400" b="1" i="1" smtClean="0">
                              <a:latin typeface="Cambria Math" panose="02040503050406030204" pitchFamily="18" charset="0"/>
                            </a:rPr>
                            <m:t>−</m:t>
                          </m:r>
                          <m:r>
                            <a:rPr lang="en-US" sz="2400" b="1" i="1" smtClean="0">
                              <a:latin typeface="Cambria Math" panose="02040503050406030204" pitchFamily="18" charset="0"/>
                            </a:rPr>
                            <m:t>𝟐</m:t>
                          </m:r>
                        </m:sup>
                      </m:sSup>
                    </m:oMath>
                  </m:oMathPara>
                </a14:m>
                <a:endParaRPr lang="en-US" dirty="0"/>
              </a:p>
            </p:txBody>
          </p:sp>
        </mc:Choice>
        <mc:Fallback xmlns="">
          <p:sp>
            <p:nvSpPr>
              <p:cNvPr id="16" name="Title 1"/>
              <p:cNvSpPr txBox="1">
                <a:spLocks noRot="1" noChangeAspect="1" noMove="1" noResize="1" noEditPoints="1" noAdjustHandles="1" noChangeArrowheads="1" noChangeShapeType="1" noTextEdit="1"/>
              </p:cNvSpPr>
              <p:nvPr/>
            </p:nvSpPr>
            <p:spPr>
              <a:xfrm>
                <a:off x="137135" y="786476"/>
                <a:ext cx="5958865" cy="1450757"/>
              </a:xfrm>
              <a:prstGeom prst="rect">
                <a:avLst/>
              </a:prstGeom>
              <a:blipFill>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1217650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stretch>
            <a:fillRect/>
          </a:stretch>
        </p:blipFill>
        <p:spPr>
          <a:xfrm>
            <a:off x="111125" y="4734804"/>
            <a:ext cx="5908676" cy="1773522"/>
          </a:xfrm>
          <a:prstGeom prst="rect">
            <a:avLst/>
          </a:prstGeom>
        </p:spPr>
      </p:pic>
      <p:sp>
        <p:nvSpPr>
          <p:cNvPr id="2" name="Title 1"/>
          <p:cNvSpPr>
            <a:spLocks noGrp="1"/>
          </p:cNvSpPr>
          <p:nvPr>
            <p:ph type="title"/>
          </p:nvPr>
        </p:nvSpPr>
        <p:spPr/>
        <p:txBody>
          <a:bodyPr>
            <a:normAutofit/>
          </a:bodyPr>
          <a:lstStyle/>
          <a:p>
            <a:r>
              <a:rPr lang="en-US" dirty="0"/>
              <a:t>Mini MALTA </a:t>
            </a:r>
            <a:r>
              <a:rPr lang="en-US" dirty="0" smtClean="0"/>
              <a:t> Collection Efficiency</a:t>
            </a:r>
            <a:endParaRPr lang="en-US" dirty="0"/>
          </a:p>
        </p:txBody>
      </p:sp>
      <p:sp>
        <p:nvSpPr>
          <p:cNvPr id="6" name="Date Placeholder 5"/>
          <p:cNvSpPr>
            <a:spLocks noGrp="1"/>
          </p:cNvSpPr>
          <p:nvPr>
            <p:ph type="dt" sz="half" idx="10"/>
          </p:nvPr>
        </p:nvSpPr>
        <p:spPr/>
        <p:txBody>
          <a:bodyPr/>
          <a:lstStyle/>
          <a:p>
            <a:r>
              <a:rPr lang="en-US" smtClean="0"/>
              <a:t>24/01/2019</a:t>
            </a:r>
            <a:endParaRPr lang="en-GB" dirty="0"/>
          </a:p>
        </p:txBody>
      </p:sp>
      <p:sp>
        <p:nvSpPr>
          <p:cNvPr id="9" name="Slide Number Placeholder 8"/>
          <p:cNvSpPr>
            <a:spLocks noGrp="1"/>
          </p:cNvSpPr>
          <p:nvPr>
            <p:ph type="sldNum" sz="quarter" idx="12"/>
          </p:nvPr>
        </p:nvSpPr>
        <p:spPr/>
        <p:txBody>
          <a:bodyPr/>
          <a:lstStyle/>
          <a:p>
            <a:fld id="{A4384AD5-82DD-4DC0-8482-558C1A11E9DF}" type="slidenum">
              <a:rPr lang="en-GB" smtClean="0"/>
              <a:t>14</a:t>
            </a:fld>
            <a:endParaRPr lang="en-GB" dirty="0"/>
          </a:p>
        </p:txBody>
      </p:sp>
      <p:sp>
        <p:nvSpPr>
          <p:cNvPr id="10" name="Footer Placeholder 9"/>
          <p:cNvSpPr>
            <a:spLocks noGrp="1"/>
          </p:cNvSpPr>
          <p:nvPr>
            <p:ph type="ftr" sz="quarter" idx="11"/>
          </p:nvPr>
        </p:nvSpPr>
        <p:spPr/>
        <p:txBody>
          <a:bodyPr/>
          <a:lstStyle/>
          <a:p>
            <a:r>
              <a:rPr lang="en-GB" smtClean="0"/>
              <a:t>Roberto Cardella roberto.cardella@cern.ch</a:t>
            </a:r>
            <a:endParaRPr lang="en-GB" dirty="0"/>
          </a:p>
        </p:txBody>
      </p:sp>
      <p:pic>
        <p:nvPicPr>
          <p:cNvPr id="12" name="Picture 11"/>
          <p:cNvPicPr>
            <a:picLocks noChangeAspect="1"/>
          </p:cNvPicPr>
          <p:nvPr/>
        </p:nvPicPr>
        <p:blipFill>
          <a:blip r:embed="rId3"/>
          <a:stretch>
            <a:fillRect/>
          </a:stretch>
        </p:blipFill>
        <p:spPr>
          <a:xfrm>
            <a:off x="6813020" y="1238401"/>
            <a:ext cx="4061610" cy="4803245"/>
          </a:xfrm>
          <a:prstGeom prst="rect">
            <a:avLst/>
          </a:prstGeom>
        </p:spPr>
      </p:pic>
      <p:pic>
        <p:nvPicPr>
          <p:cNvPr id="15" name="Picture 14"/>
          <p:cNvPicPr>
            <a:picLocks noChangeAspect="1"/>
          </p:cNvPicPr>
          <p:nvPr/>
        </p:nvPicPr>
        <p:blipFill>
          <a:blip r:embed="rId4"/>
          <a:stretch>
            <a:fillRect/>
          </a:stretch>
        </p:blipFill>
        <p:spPr>
          <a:xfrm>
            <a:off x="73636" y="2145931"/>
            <a:ext cx="6022364" cy="2584820"/>
          </a:xfrm>
          <a:prstGeom prst="rect">
            <a:avLst/>
          </a:prstGeom>
        </p:spPr>
      </p:pic>
      <p:pic>
        <p:nvPicPr>
          <p:cNvPr id="3" name="Picture 2"/>
          <p:cNvPicPr>
            <a:picLocks noChangeAspect="1"/>
          </p:cNvPicPr>
          <p:nvPr/>
        </p:nvPicPr>
        <p:blipFill>
          <a:blip r:embed="rId5"/>
          <a:stretch>
            <a:fillRect/>
          </a:stretch>
        </p:blipFill>
        <p:spPr>
          <a:xfrm>
            <a:off x="137135" y="5612335"/>
            <a:ext cx="5892751" cy="894121"/>
          </a:xfrm>
          <a:prstGeom prst="rect">
            <a:avLst/>
          </a:prstGeom>
        </p:spPr>
      </p:pic>
      <p:sp>
        <p:nvSpPr>
          <p:cNvPr id="20" name="Rectangle 19"/>
          <p:cNvSpPr/>
          <p:nvPr/>
        </p:nvSpPr>
        <p:spPr>
          <a:xfrm>
            <a:off x="2014967" y="5612336"/>
            <a:ext cx="1823324" cy="596824"/>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11" name="Picture 10"/>
          <p:cNvPicPr>
            <a:picLocks noChangeAspect="1"/>
          </p:cNvPicPr>
          <p:nvPr/>
        </p:nvPicPr>
        <p:blipFill>
          <a:blip r:embed="rId6"/>
          <a:stretch>
            <a:fillRect/>
          </a:stretch>
        </p:blipFill>
        <p:spPr>
          <a:xfrm>
            <a:off x="6812155" y="1249864"/>
            <a:ext cx="4062475" cy="4803245"/>
          </a:xfrm>
          <a:prstGeom prst="rect">
            <a:avLst/>
          </a:prstGeom>
        </p:spPr>
      </p:pic>
      <mc:AlternateContent xmlns:mc="http://schemas.openxmlformats.org/markup-compatibility/2006" xmlns:a14="http://schemas.microsoft.com/office/drawing/2010/main">
        <mc:Choice Requires="a14">
          <p:sp>
            <p:nvSpPr>
              <p:cNvPr id="16" name="Title 1"/>
              <p:cNvSpPr txBox="1">
                <a:spLocks/>
              </p:cNvSpPr>
              <p:nvPr/>
            </p:nvSpPr>
            <p:spPr>
              <a:xfrm>
                <a:off x="137135" y="786476"/>
                <a:ext cx="5958865" cy="1450757"/>
              </a:xfrm>
              <a:prstGeom prst="rect">
                <a:avLst/>
              </a:prstGeom>
            </p:spPr>
            <p:txBody>
              <a:bodyPr vert="horz" lIns="91440" tIns="45720" rIns="91440" bIns="45720" rtlCol="0" anchor="b">
                <a:normAutofit/>
              </a:bodyPr>
              <a:lstStyle>
                <a:lvl1pPr algn="ctr" defTabSz="914400" rtl="0" eaLnBrk="1" latinLnBrk="0" hangingPunct="1">
                  <a:lnSpc>
                    <a:spcPct val="85000"/>
                  </a:lnSpc>
                  <a:spcBef>
                    <a:spcPct val="0"/>
                  </a:spcBef>
                  <a:buNone/>
                  <a:defRPr sz="3600" b="1" kern="1200" spc="-50" baseline="0">
                    <a:solidFill>
                      <a:schemeClr val="accent3"/>
                    </a:solidFill>
                    <a:latin typeface="+mj-lt"/>
                    <a:ea typeface="+mj-ea"/>
                    <a:cs typeface="+mj-cs"/>
                  </a:defRPr>
                </a:lvl1pPr>
              </a:lstStyle>
              <a:p>
                <a:pPr>
                  <a:lnSpc>
                    <a:spcPct val="100000"/>
                  </a:lnSpc>
                </a:pPr>
                <a:r>
                  <a:rPr lang="en-US" dirty="0" smtClean="0"/>
                  <a:t>Neutron Irradiated </a:t>
                </a:r>
              </a:p>
              <a:p>
                <a:pPr>
                  <a:lnSpc>
                    <a:spcPct val="100000"/>
                  </a:lnSpc>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𝟏</m:t>
                      </m:r>
                      <m:r>
                        <a:rPr lang="en-US" sz="2400" b="1" i="1" smtClean="0">
                          <a:latin typeface="Cambria Math" panose="02040503050406030204" pitchFamily="18" charset="0"/>
                        </a:rPr>
                        <m:t>×</m:t>
                      </m:r>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𝟏𝟎</m:t>
                          </m:r>
                        </m:e>
                        <m:sup>
                          <m:r>
                            <a:rPr lang="en-US" sz="2400" b="1" i="1" smtClean="0">
                              <a:latin typeface="Cambria Math" panose="02040503050406030204" pitchFamily="18" charset="0"/>
                            </a:rPr>
                            <m:t>𝟏𝟓</m:t>
                          </m:r>
                        </m:sup>
                      </m:sSup>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𝒏</m:t>
                          </m:r>
                        </m:e>
                        <m:sub>
                          <m:r>
                            <a:rPr lang="en-US" sz="2400" b="1" i="1" smtClean="0">
                              <a:latin typeface="Cambria Math" panose="02040503050406030204" pitchFamily="18" charset="0"/>
                            </a:rPr>
                            <m:t>𝒆𝒒</m:t>
                          </m:r>
                        </m:sub>
                      </m:sSub>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𝒄𝒎</m:t>
                          </m:r>
                        </m:e>
                        <m:sup>
                          <m:r>
                            <a:rPr lang="en-US" sz="2400" b="1" i="1" smtClean="0">
                              <a:latin typeface="Cambria Math" panose="02040503050406030204" pitchFamily="18" charset="0"/>
                            </a:rPr>
                            <m:t>−</m:t>
                          </m:r>
                          <m:r>
                            <a:rPr lang="en-US" sz="2400" b="1" i="1" smtClean="0">
                              <a:latin typeface="Cambria Math" panose="02040503050406030204" pitchFamily="18" charset="0"/>
                            </a:rPr>
                            <m:t>𝟐</m:t>
                          </m:r>
                        </m:sup>
                      </m:sSup>
                    </m:oMath>
                  </m:oMathPara>
                </a14:m>
                <a:endParaRPr lang="en-US" dirty="0"/>
              </a:p>
            </p:txBody>
          </p:sp>
        </mc:Choice>
        <mc:Fallback xmlns="">
          <p:sp>
            <p:nvSpPr>
              <p:cNvPr id="16" name="Title 1"/>
              <p:cNvSpPr txBox="1">
                <a:spLocks noRot="1" noChangeAspect="1" noMove="1" noResize="1" noEditPoints="1" noAdjustHandles="1" noChangeArrowheads="1" noChangeShapeType="1" noTextEdit="1"/>
              </p:cNvSpPr>
              <p:nvPr/>
            </p:nvSpPr>
            <p:spPr>
              <a:xfrm>
                <a:off x="137135" y="786476"/>
                <a:ext cx="5958865" cy="1450757"/>
              </a:xfrm>
              <a:prstGeom prst="rect">
                <a:avLst/>
              </a:prstGeom>
              <a:blipFill>
                <a:blip r:embed="rId7"/>
                <a:stretch>
                  <a:fillRect/>
                </a:stretch>
              </a:blipFill>
            </p:spPr>
            <p:txBody>
              <a:bodyPr/>
              <a:lstStyle/>
              <a:p>
                <a:r>
                  <a:rPr lang="en-GB">
                    <a:noFill/>
                  </a:rPr>
                  <a:t> </a:t>
                </a:r>
              </a:p>
            </p:txBody>
          </p:sp>
        </mc:Fallback>
      </mc:AlternateContent>
      <p:sp>
        <p:nvSpPr>
          <p:cNvPr id="22" name="Rectangle 21"/>
          <p:cNvSpPr/>
          <p:nvPr/>
        </p:nvSpPr>
        <p:spPr>
          <a:xfrm rot="900000">
            <a:off x="5185231" y="4627805"/>
            <a:ext cx="3493734" cy="7407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Matching ATLAS </a:t>
            </a:r>
            <a:r>
              <a:rPr lang="en-US" sz="2400" dirty="0" err="1" smtClean="0"/>
              <a:t>ITk</a:t>
            </a:r>
            <a:r>
              <a:rPr lang="en-US" sz="2400" dirty="0" smtClean="0"/>
              <a:t> requirements!</a:t>
            </a:r>
          </a:p>
        </p:txBody>
      </p:sp>
      <p:cxnSp>
        <p:nvCxnSpPr>
          <p:cNvPr id="5" name="Straight Arrow Connector 4"/>
          <p:cNvCxnSpPr>
            <a:stCxn id="22" idx="0"/>
          </p:cNvCxnSpPr>
          <p:nvPr/>
        </p:nvCxnSpPr>
        <p:spPr>
          <a:xfrm flipV="1">
            <a:off x="7027958" y="3826576"/>
            <a:ext cx="846411" cy="81384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22" idx="0"/>
          </p:cNvCxnSpPr>
          <p:nvPr/>
        </p:nvCxnSpPr>
        <p:spPr>
          <a:xfrm flipV="1">
            <a:off x="7027958" y="1860287"/>
            <a:ext cx="916919" cy="278013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2" idx="2"/>
          </p:cNvCxnSpPr>
          <p:nvPr/>
        </p:nvCxnSpPr>
        <p:spPr>
          <a:xfrm flipH="1">
            <a:off x="3848376" y="5355937"/>
            <a:ext cx="2987862" cy="58492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89164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4" name="Picture 43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5902960" y="1186183"/>
            <a:ext cx="4701275" cy="2379979"/>
          </a:xfrm>
          <a:prstGeom prst="rect">
            <a:avLst/>
          </a:prstGeom>
          <a:noFill/>
          <a:extLst/>
        </p:spPr>
      </p:pic>
      <p:pic>
        <p:nvPicPr>
          <p:cNvPr id="436" name="Picture 43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a:xfrm>
            <a:off x="7135092" y="5619405"/>
            <a:ext cx="494607" cy="290945"/>
          </a:xfrm>
          <a:prstGeom prst="rect">
            <a:avLst/>
          </a:prstGeom>
          <a:noFill/>
          <a:extLst/>
        </p:spPr>
      </p:pic>
      <p:sp>
        <p:nvSpPr>
          <p:cNvPr id="437" name="Freeform 437"/>
          <p:cNvSpPr/>
          <p:nvPr/>
        </p:nvSpPr>
        <p:spPr>
          <a:xfrm>
            <a:off x="7213598" y="5699761"/>
            <a:ext cx="335280" cy="132080"/>
          </a:xfrm>
          <a:custGeom>
            <a:avLst/>
            <a:gdLst/>
            <a:ahLst/>
            <a:cxnLst/>
            <a:rect l="0" t="0" r="0" b="0"/>
            <a:pathLst>
              <a:path w="335280" h="132080">
                <a:moveTo>
                  <a:pt x="0" y="132080"/>
                </a:moveTo>
                <a:lnTo>
                  <a:pt x="335280" y="132080"/>
                </a:lnTo>
                <a:lnTo>
                  <a:pt x="335280" y="0"/>
                </a:lnTo>
                <a:lnTo>
                  <a:pt x="0" y="0"/>
                </a:lnTo>
                <a:lnTo>
                  <a:pt x="0" y="132080"/>
                </a:lnTo>
                <a:close/>
              </a:path>
            </a:pathLst>
          </a:custGeom>
          <a:solidFill>
            <a:srgbClr val="FFFFFF">
              <a:alpha val="100000"/>
            </a:srgbClr>
          </a:solidFill>
          <a:ln w="12700">
            <a:noFill/>
          </a:ln>
        </p:spPr>
        <p:style>
          <a:lnRef idx="2">
            <a:schemeClr val="accent1">
              <a:shade val="50000"/>
            </a:schemeClr>
          </a:lnRef>
          <a:fillRef idx="1">
            <a:schemeClr val="accent1"/>
          </a:fillRef>
          <a:effectRef idx="0">
            <a:schemeClr val="accent1"/>
          </a:effectRef>
          <a:fontRef idx="minor">
            <a:schemeClr val="lt1"/>
          </a:fontRef>
        </p:style>
      </p:sp>
      <p:pic>
        <p:nvPicPr>
          <p:cNvPr id="438" name="Picture 438"/>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a:xfrm>
            <a:off x="8822575" y="5457307"/>
            <a:ext cx="727363" cy="453043"/>
          </a:xfrm>
          <a:prstGeom prst="rect">
            <a:avLst/>
          </a:prstGeom>
          <a:noFill/>
          <a:extLst/>
        </p:spPr>
      </p:pic>
      <p:sp>
        <p:nvSpPr>
          <p:cNvPr id="439" name="Freeform 439"/>
          <p:cNvSpPr/>
          <p:nvPr/>
        </p:nvSpPr>
        <p:spPr>
          <a:xfrm>
            <a:off x="8805805" y="5468829"/>
            <a:ext cx="758824" cy="431382"/>
          </a:xfrm>
          <a:custGeom>
            <a:avLst/>
            <a:gdLst/>
            <a:ahLst/>
            <a:cxnLst/>
            <a:rect l="0" t="0" r="0" b="0"/>
            <a:pathLst>
              <a:path w="570115" h="294640">
                <a:moveTo>
                  <a:pt x="0" y="294640"/>
                </a:moveTo>
                <a:lnTo>
                  <a:pt x="570115" y="294640"/>
                </a:lnTo>
                <a:lnTo>
                  <a:pt x="570115" y="0"/>
                </a:lnTo>
                <a:lnTo>
                  <a:pt x="0" y="0"/>
                </a:lnTo>
                <a:lnTo>
                  <a:pt x="0" y="294640"/>
                </a:ln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4" name="Title 3"/>
          <p:cNvSpPr>
            <a:spLocks noGrp="1"/>
          </p:cNvSpPr>
          <p:nvPr>
            <p:ph type="title"/>
          </p:nvPr>
        </p:nvSpPr>
        <p:spPr/>
        <p:txBody>
          <a:bodyPr/>
          <a:lstStyle/>
          <a:p>
            <a:r>
              <a:rPr lang="en-GB" dirty="0"/>
              <a:t>CMOS </a:t>
            </a:r>
            <a:r>
              <a:rPr lang="en-GB" dirty="0" smtClean="0"/>
              <a:t>development </a:t>
            </a:r>
            <a:r>
              <a:rPr lang="en-GB" dirty="0"/>
              <a:t>for </a:t>
            </a:r>
            <a:r>
              <a:rPr lang="en-GB" dirty="0" smtClean="0"/>
              <a:t>the ATLAS </a:t>
            </a:r>
            <a:r>
              <a:rPr lang="en-GB" dirty="0" err="1"/>
              <a:t>ITk</a:t>
            </a:r>
            <a:r>
              <a:rPr lang="en-GB" dirty="0"/>
              <a:t> </a:t>
            </a:r>
          </a:p>
        </p:txBody>
      </p:sp>
      <p:sp>
        <p:nvSpPr>
          <p:cNvPr id="5" name="Content Placeholder 4"/>
          <p:cNvSpPr>
            <a:spLocks noGrp="1"/>
          </p:cNvSpPr>
          <p:nvPr>
            <p:ph idx="1"/>
          </p:nvPr>
        </p:nvSpPr>
        <p:spPr>
          <a:xfrm>
            <a:off x="265722" y="1253916"/>
            <a:ext cx="5480217" cy="5002950"/>
          </a:xfrm>
        </p:spPr>
        <p:txBody>
          <a:bodyPr>
            <a:normAutofit/>
          </a:bodyPr>
          <a:lstStyle/>
          <a:p>
            <a:pPr marL="0" indent="0">
              <a:buClrTx/>
              <a:buNone/>
            </a:pPr>
            <a:r>
              <a:rPr lang="en-US" sz="2100" dirty="0">
                <a:solidFill>
                  <a:schemeClr val="accent3">
                    <a:lumMod val="75000"/>
                  </a:schemeClr>
                </a:solidFill>
                <a:latin typeface="Arial"/>
              </a:rPr>
              <a:t>Outermost layer of </a:t>
            </a:r>
            <a:r>
              <a:rPr lang="en-US" sz="2100" dirty="0" err="1">
                <a:solidFill>
                  <a:schemeClr val="accent3">
                    <a:lumMod val="75000"/>
                  </a:schemeClr>
                </a:solidFill>
                <a:latin typeface="Arial"/>
              </a:rPr>
              <a:t>ITk</a:t>
            </a:r>
            <a:r>
              <a:rPr lang="en-US" sz="2100" dirty="0">
                <a:solidFill>
                  <a:schemeClr val="accent3">
                    <a:lumMod val="75000"/>
                  </a:schemeClr>
                </a:solidFill>
                <a:latin typeface="Arial"/>
              </a:rPr>
              <a:t> Pixel Barrel </a:t>
            </a:r>
          </a:p>
          <a:p>
            <a:pPr marL="524880" lvl="2" indent="-342000">
              <a:lnSpc>
                <a:spcPct val="100000"/>
              </a:lnSpc>
              <a:spcAft>
                <a:spcPts val="200"/>
              </a:spcAft>
              <a:buClrTx/>
            </a:pPr>
            <a:r>
              <a:rPr lang="en-US" sz="1800" dirty="0"/>
              <a:t>2016 quad modules </a:t>
            </a:r>
          </a:p>
          <a:p>
            <a:pPr marL="524880" lvl="2" indent="-342000">
              <a:lnSpc>
                <a:spcPct val="100000"/>
              </a:lnSpc>
              <a:spcAft>
                <a:spcPts val="200"/>
              </a:spcAft>
              <a:buClrTx/>
            </a:pPr>
            <a:r>
              <a:rPr lang="en-US" sz="1800" dirty="0"/>
              <a:t>3m</a:t>
            </a:r>
            <a:r>
              <a:rPr lang="en-US" sz="1800" baseline="30000" dirty="0"/>
              <a:t>2</a:t>
            </a:r>
            <a:r>
              <a:rPr lang="en-US" sz="1800" dirty="0"/>
              <a:t> (~45% of outer barrel layers) </a:t>
            </a:r>
          </a:p>
          <a:p>
            <a:pPr marL="0" indent="0">
              <a:buClrTx/>
              <a:buNone/>
            </a:pPr>
            <a:endParaRPr lang="en-US" sz="2100" dirty="0" smtClean="0">
              <a:solidFill>
                <a:schemeClr val="accent3">
                  <a:lumMod val="75000"/>
                </a:schemeClr>
              </a:solidFill>
              <a:latin typeface="Arial"/>
            </a:endParaRPr>
          </a:p>
          <a:p>
            <a:pPr marL="0" indent="0">
              <a:buClrTx/>
              <a:buNone/>
            </a:pPr>
            <a:endParaRPr lang="en-US" sz="2100" dirty="0">
              <a:solidFill>
                <a:schemeClr val="accent3">
                  <a:lumMod val="75000"/>
                </a:schemeClr>
              </a:solidFill>
              <a:latin typeface="Arial"/>
            </a:endParaRPr>
          </a:p>
          <a:p>
            <a:pPr marL="0" indent="0">
              <a:buClrTx/>
              <a:buNone/>
            </a:pPr>
            <a:r>
              <a:rPr lang="en-US" sz="2100" dirty="0" smtClean="0">
                <a:solidFill>
                  <a:schemeClr val="accent3">
                    <a:lumMod val="75000"/>
                  </a:schemeClr>
                </a:solidFill>
                <a:latin typeface="Arial"/>
              </a:rPr>
              <a:t> </a:t>
            </a:r>
          </a:p>
          <a:p>
            <a:pPr marL="0" indent="0">
              <a:buNone/>
            </a:pPr>
            <a:r>
              <a:rPr lang="en-US" dirty="0" smtClean="0">
                <a:solidFill>
                  <a:schemeClr val="accent3">
                    <a:lumMod val="75000"/>
                  </a:schemeClr>
                </a:solidFill>
                <a:latin typeface="Arial"/>
              </a:rPr>
              <a:t>Monolithic </a:t>
            </a:r>
            <a:r>
              <a:rPr lang="en-US" dirty="0">
                <a:solidFill>
                  <a:schemeClr val="accent3">
                    <a:lumMod val="75000"/>
                  </a:schemeClr>
                </a:solidFill>
                <a:latin typeface="Arial"/>
              </a:rPr>
              <a:t>CMOS sensors </a:t>
            </a:r>
            <a:r>
              <a:rPr lang="en-US" dirty="0" smtClean="0">
                <a:solidFill>
                  <a:schemeClr val="accent3">
                    <a:lumMod val="75000"/>
                  </a:schemeClr>
                </a:solidFill>
                <a:latin typeface="Arial"/>
              </a:rPr>
              <a:t>were considered </a:t>
            </a:r>
            <a:r>
              <a:rPr lang="en-US" dirty="0">
                <a:solidFill>
                  <a:schemeClr val="accent3">
                    <a:lumMod val="75000"/>
                  </a:schemeClr>
                </a:solidFill>
                <a:latin typeface="Arial"/>
              </a:rPr>
              <a:t>as option for the </a:t>
            </a:r>
            <a:r>
              <a:rPr lang="en-US" dirty="0" smtClean="0">
                <a:solidFill>
                  <a:schemeClr val="accent3">
                    <a:lumMod val="75000"/>
                  </a:schemeClr>
                </a:solidFill>
                <a:latin typeface="Arial"/>
              </a:rPr>
              <a:t>outermost </a:t>
            </a:r>
            <a:r>
              <a:rPr lang="en-US" dirty="0">
                <a:solidFill>
                  <a:schemeClr val="accent3">
                    <a:lumMod val="75000"/>
                  </a:schemeClr>
                </a:solidFill>
                <a:latin typeface="Arial"/>
              </a:rPr>
              <a:t>layer </a:t>
            </a:r>
          </a:p>
          <a:p>
            <a:pPr marL="524880" lvl="2" indent="-342000">
              <a:lnSpc>
                <a:spcPct val="100000"/>
              </a:lnSpc>
              <a:spcAft>
                <a:spcPts val="200"/>
              </a:spcAft>
              <a:buClrTx/>
            </a:pPr>
            <a:r>
              <a:rPr lang="en-US" sz="1800" dirty="0"/>
              <a:t>Saves bump bonding for ~45% of outer barrel system </a:t>
            </a:r>
          </a:p>
          <a:p>
            <a:pPr marL="524880" lvl="2" indent="-342000">
              <a:lnSpc>
                <a:spcPct val="100000"/>
              </a:lnSpc>
              <a:spcAft>
                <a:spcPts val="200"/>
              </a:spcAft>
              <a:buClrTx/>
            </a:pPr>
            <a:r>
              <a:rPr lang="en-US" sz="1800" dirty="0"/>
              <a:t>Substantial cost reduction and reduced module assembly time </a:t>
            </a:r>
          </a:p>
          <a:p>
            <a:pPr marL="524880" lvl="2" indent="-342000">
              <a:lnSpc>
                <a:spcPct val="100000"/>
              </a:lnSpc>
              <a:spcAft>
                <a:spcPts val="200"/>
              </a:spcAft>
              <a:buClrTx/>
            </a:pPr>
            <a:r>
              <a:rPr lang="en-US" sz="1800" dirty="0"/>
              <a:t>Requires “Drop-In” module compatibility to hybrid module  </a:t>
            </a:r>
          </a:p>
          <a:p>
            <a:endParaRPr lang="en-US" dirty="0">
              <a:solidFill>
                <a:srgbClr val="303E8C"/>
              </a:solidFill>
              <a:latin typeface="Arial"/>
            </a:endParaRPr>
          </a:p>
          <a:p>
            <a:endParaRPr lang="en-GB" dirty="0"/>
          </a:p>
        </p:txBody>
      </p:sp>
      <p:sp>
        <p:nvSpPr>
          <p:cNvPr id="2" name="Date Placeholder 1"/>
          <p:cNvSpPr>
            <a:spLocks noGrp="1"/>
          </p:cNvSpPr>
          <p:nvPr>
            <p:ph type="dt" sz="half" idx="10"/>
          </p:nvPr>
        </p:nvSpPr>
        <p:spPr/>
        <p:txBody>
          <a:bodyPr/>
          <a:lstStyle/>
          <a:p>
            <a:r>
              <a:rPr lang="en-US" smtClean="0"/>
              <a:t>08/07/2019</a:t>
            </a:r>
            <a:endParaRPr lang="en-GB" dirty="0"/>
          </a:p>
        </p:txBody>
      </p:sp>
      <p:sp>
        <p:nvSpPr>
          <p:cNvPr id="3" name="Slide Number Placeholder 2"/>
          <p:cNvSpPr>
            <a:spLocks noGrp="1"/>
          </p:cNvSpPr>
          <p:nvPr>
            <p:ph type="sldNum" sz="quarter" idx="12"/>
          </p:nvPr>
        </p:nvSpPr>
        <p:spPr/>
        <p:txBody>
          <a:bodyPr/>
          <a:lstStyle/>
          <a:p>
            <a:fld id="{A4384AD5-82DD-4DC0-8482-558C1A11E9DF}" type="slidenum">
              <a:rPr lang="en-GB" smtClean="0"/>
              <a:t>15</a:t>
            </a:fld>
            <a:endParaRPr lang="en-GB" dirty="0"/>
          </a:p>
        </p:txBody>
      </p:sp>
      <p:sp>
        <p:nvSpPr>
          <p:cNvPr id="6" name="Footer Placeholder 5"/>
          <p:cNvSpPr>
            <a:spLocks noGrp="1"/>
          </p:cNvSpPr>
          <p:nvPr>
            <p:ph type="ftr" sz="quarter" idx="11"/>
          </p:nvPr>
        </p:nvSpPr>
        <p:spPr/>
        <p:txBody>
          <a:bodyPr/>
          <a:lstStyle/>
          <a:p>
            <a:r>
              <a:rPr lang="en-GB" smtClean="0"/>
              <a:t>Roberto Cardella roberto.cardella@cern.ch</a:t>
            </a:r>
            <a:endParaRPr lang="en-GB" dirty="0"/>
          </a:p>
        </p:txBody>
      </p:sp>
      <p:pic>
        <p:nvPicPr>
          <p:cNvPr id="13" name="Picture 12"/>
          <p:cNvPicPr>
            <a:picLocks noChangeAspect="1"/>
          </p:cNvPicPr>
          <p:nvPr/>
        </p:nvPicPr>
        <p:blipFill rotWithShape="1">
          <a:blip r:embed="rId6"/>
          <a:srcRect b="56898"/>
          <a:stretch/>
        </p:blipFill>
        <p:spPr>
          <a:xfrm>
            <a:off x="6984492" y="3887535"/>
            <a:ext cx="3480865" cy="905529"/>
          </a:xfrm>
          <a:prstGeom prst="rect">
            <a:avLst/>
          </a:prstGeom>
        </p:spPr>
      </p:pic>
      <p:sp>
        <p:nvSpPr>
          <p:cNvPr id="7" name="Down Arrow 6"/>
          <p:cNvSpPr/>
          <p:nvPr/>
        </p:nvSpPr>
        <p:spPr>
          <a:xfrm>
            <a:off x="8541099" y="4783015"/>
            <a:ext cx="183826" cy="3366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7869362" y="3542183"/>
            <a:ext cx="1711126" cy="369332"/>
          </a:xfrm>
          <a:prstGeom prst="rect">
            <a:avLst/>
          </a:prstGeom>
        </p:spPr>
        <p:txBody>
          <a:bodyPr wrap="square">
            <a:spAutoFit/>
          </a:bodyPr>
          <a:lstStyle/>
          <a:p>
            <a:r>
              <a:rPr lang="en-US" dirty="0" smtClean="0">
                <a:solidFill>
                  <a:schemeClr val="accent3">
                    <a:lumMod val="75000"/>
                  </a:schemeClr>
                </a:solidFill>
                <a:latin typeface="Arial"/>
              </a:rPr>
              <a:t>Hybrid Module</a:t>
            </a:r>
            <a:endParaRPr lang="en-US" dirty="0">
              <a:solidFill>
                <a:schemeClr val="accent3">
                  <a:lumMod val="75000"/>
                </a:schemeClr>
              </a:solidFill>
              <a:latin typeface="Arial"/>
            </a:endParaRPr>
          </a:p>
        </p:txBody>
      </p:sp>
      <p:sp>
        <p:nvSpPr>
          <p:cNvPr id="16" name="Rectangle 15"/>
          <p:cNvSpPr/>
          <p:nvPr/>
        </p:nvSpPr>
        <p:spPr>
          <a:xfrm>
            <a:off x="7670600" y="5988412"/>
            <a:ext cx="2108651" cy="369332"/>
          </a:xfrm>
          <a:prstGeom prst="rect">
            <a:avLst/>
          </a:prstGeom>
        </p:spPr>
        <p:txBody>
          <a:bodyPr wrap="square">
            <a:spAutoFit/>
          </a:bodyPr>
          <a:lstStyle/>
          <a:p>
            <a:r>
              <a:rPr lang="en-US" dirty="0" smtClean="0">
                <a:solidFill>
                  <a:schemeClr val="accent3">
                    <a:lumMod val="75000"/>
                  </a:schemeClr>
                </a:solidFill>
                <a:latin typeface="Arial"/>
              </a:rPr>
              <a:t>Monolithic Module</a:t>
            </a:r>
            <a:endParaRPr lang="en-US" dirty="0">
              <a:solidFill>
                <a:schemeClr val="accent3">
                  <a:lumMod val="75000"/>
                </a:schemeClr>
              </a:solidFill>
              <a:latin typeface="Arial"/>
            </a:endParaRPr>
          </a:p>
        </p:txBody>
      </p:sp>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46203" y="5297068"/>
            <a:ext cx="3113515" cy="773520"/>
          </a:xfrm>
          <a:prstGeom prst="rect">
            <a:avLst/>
          </a:prstGeom>
        </p:spPr>
      </p:pic>
    </p:spTree>
    <p:extLst>
      <p:ext uri="{BB962C8B-B14F-4D97-AF65-F5344CB8AC3E}">
        <p14:creationId xmlns:p14="http://schemas.microsoft.com/office/powerpoint/2010/main" val="17580921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Integrating a CMOS Module in a Tracker</a:t>
            </a:r>
            <a:endParaRPr lang="en-GB" dirty="0"/>
          </a:p>
        </p:txBody>
      </p:sp>
      <p:sp>
        <p:nvSpPr>
          <p:cNvPr id="2" name="Date Placeholder 1"/>
          <p:cNvSpPr>
            <a:spLocks noGrp="1"/>
          </p:cNvSpPr>
          <p:nvPr>
            <p:ph type="dt" sz="half" idx="10"/>
          </p:nvPr>
        </p:nvSpPr>
        <p:spPr/>
        <p:txBody>
          <a:bodyPr/>
          <a:lstStyle/>
          <a:p>
            <a:r>
              <a:rPr lang="en-US" smtClean="0"/>
              <a:t>08/07/2019</a:t>
            </a:r>
            <a:endParaRPr lang="en-GB" dirty="0"/>
          </a:p>
        </p:txBody>
      </p:sp>
      <p:sp>
        <p:nvSpPr>
          <p:cNvPr id="3" name="Slide Number Placeholder 2"/>
          <p:cNvSpPr>
            <a:spLocks noGrp="1"/>
          </p:cNvSpPr>
          <p:nvPr>
            <p:ph type="sldNum" sz="quarter" idx="12"/>
          </p:nvPr>
        </p:nvSpPr>
        <p:spPr/>
        <p:txBody>
          <a:bodyPr/>
          <a:lstStyle/>
          <a:p>
            <a:fld id="{A4384AD5-82DD-4DC0-8482-558C1A11E9DF}" type="slidenum">
              <a:rPr lang="en-GB" smtClean="0"/>
              <a:t>16</a:t>
            </a:fld>
            <a:endParaRPr lang="en-GB" dirty="0"/>
          </a:p>
        </p:txBody>
      </p:sp>
      <p:sp>
        <p:nvSpPr>
          <p:cNvPr id="6" name="Footer Placeholder 5"/>
          <p:cNvSpPr>
            <a:spLocks noGrp="1"/>
          </p:cNvSpPr>
          <p:nvPr>
            <p:ph type="ftr" sz="quarter" idx="11"/>
          </p:nvPr>
        </p:nvSpPr>
        <p:spPr/>
        <p:txBody>
          <a:bodyPr/>
          <a:lstStyle/>
          <a:p>
            <a:r>
              <a:rPr lang="en-GB" smtClean="0"/>
              <a:t>Roberto Cardella roberto.cardella@cern.ch</a:t>
            </a:r>
            <a:endParaRPr lang="en-GB" dirty="0"/>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0567" y="4610508"/>
            <a:ext cx="2201833" cy="1457807"/>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51985" y="1477107"/>
            <a:ext cx="1315823" cy="1216002"/>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74915" y="4546083"/>
            <a:ext cx="1791502" cy="1343627"/>
          </a:xfrm>
          <a:prstGeom prst="rect">
            <a:avLst/>
          </a:prstGeom>
        </p:spPr>
      </p:pic>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5708" t="18278" r="6578" b="58523"/>
          <a:stretch/>
        </p:blipFill>
        <p:spPr>
          <a:xfrm>
            <a:off x="7797521" y="5960845"/>
            <a:ext cx="2346290" cy="475124"/>
          </a:xfrm>
          <a:prstGeom prst="rect">
            <a:avLst/>
          </a:prstGeo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53118" y="1522325"/>
            <a:ext cx="2282410" cy="1215850"/>
          </a:xfrm>
          <a:prstGeom prst="rect">
            <a:avLst/>
          </a:prstGeom>
        </p:spPr>
      </p:pic>
      <p:pic>
        <p:nvPicPr>
          <p:cNvPr id="17" name="Picture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93277" y="1705707"/>
            <a:ext cx="2064936" cy="2064936"/>
          </a:xfrm>
          <a:prstGeom prst="rect">
            <a:avLst/>
          </a:prstGeom>
        </p:spPr>
      </p:pic>
      <p:pic>
        <p:nvPicPr>
          <p:cNvPr id="21" name="Picture 20"/>
          <p:cNvPicPr>
            <a:picLocks noChangeAspect="1"/>
          </p:cNvPicPr>
          <p:nvPr/>
        </p:nvPicPr>
        <p:blipFill rotWithShape="1">
          <a:blip r:embed="rId9" cstate="print">
            <a:extLst>
              <a:ext uri="{28A0092B-C50C-407E-A947-70E740481C1C}">
                <a14:useLocalDpi xmlns:a14="http://schemas.microsoft.com/office/drawing/2010/main" val="0"/>
              </a:ext>
            </a:extLst>
          </a:blip>
          <a:srcRect r="-693" b="61099"/>
          <a:stretch/>
        </p:blipFill>
        <p:spPr>
          <a:xfrm>
            <a:off x="7315200" y="1803074"/>
            <a:ext cx="3485245" cy="897018"/>
          </a:xfrm>
          <a:prstGeom prst="rect">
            <a:avLst/>
          </a:prstGeom>
        </p:spPr>
      </p:pic>
      <p:pic>
        <p:nvPicPr>
          <p:cNvPr id="20" name="Picture 1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797521" y="2251583"/>
            <a:ext cx="1948784" cy="1299774"/>
          </a:xfrm>
          <a:prstGeom prst="rect">
            <a:avLst/>
          </a:prstGeom>
        </p:spPr>
      </p:pic>
      <p:sp>
        <p:nvSpPr>
          <p:cNvPr id="28" name="Rectangle 27"/>
          <p:cNvSpPr/>
          <p:nvPr/>
        </p:nvSpPr>
        <p:spPr>
          <a:xfrm>
            <a:off x="2297355" y="1062239"/>
            <a:ext cx="2432963" cy="40381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Module Design</a:t>
            </a:r>
          </a:p>
        </p:txBody>
      </p:sp>
      <p:sp>
        <p:nvSpPr>
          <p:cNvPr id="29" name="Rectangle 28"/>
          <p:cNvSpPr/>
          <p:nvPr/>
        </p:nvSpPr>
        <p:spPr>
          <a:xfrm>
            <a:off x="1651985" y="4153640"/>
            <a:ext cx="2432963" cy="40381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Sensor cooling</a:t>
            </a:r>
          </a:p>
        </p:txBody>
      </p:sp>
      <p:sp>
        <p:nvSpPr>
          <p:cNvPr id="30" name="Rectangle 29"/>
          <p:cNvSpPr/>
          <p:nvPr/>
        </p:nvSpPr>
        <p:spPr>
          <a:xfrm>
            <a:off x="7264474" y="1279600"/>
            <a:ext cx="3412384" cy="40381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Dead Area Minimization</a:t>
            </a:r>
          </a:p>
        </p:txBody>
      </p:sp>
      <p:sp>
        <p:nvSpPr>
          <p:cNvPr id="33" name="Rectangle 32"/>
          <p:cNvSpPr/>
          <p:nvPr/>
        </p:nvSpPr>
        <p:spPr>
          <a:xfrm>
            <a:off x="7285055" y="4032804"/>
            <a:ext cx="3412384" cy="40381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Data Transmission</a:t>
            </a:r>
          </a:p>
        </p:txBody>
      </p:sp>
      <p:sp>
        <p:nvSpPr>
          <p:cNvPr id="22" name="Rectangle 21"/>
          <p:cNvSpPr/>
          <p:nvPr/>
        </p:nvSpPr>
        <p:spPr>
          <a:xfrm>
            <a:off x="1307318" y="3896155"/>
            <a:ext cx="3320980" cy="2432621"/>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7111423" y="3896154"/>
            <a:ext cx="3689022" cy="2595081"/>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310817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Sensor Cooling </a:t>
            </a:r>
            <a:r>
              <a:rPr lang="en-GB" dirty="0" smtClean="0"/>
              <a:t>in HEP</a:t>
            </a:r>
            <a:endParaRPr lang="en-GB" dirty="0"/>
          </a:p>
        </p:txBody>
      </p:sp>
      <p:sp>
        <p:nvSpPr>
          <p:cNvPr id="2" name="Date Placeholder 1"/>
          <p:cNvSpPr>
            <a:spLocks noGrp="1"/>
          </p:cNvSpPr>
          <p:nvPr>
            <p:ph type="dt" sz="half" idx="10"/>
          </p:nvPr>
        </p:nvSpPr>
        <p:spPr/>
        <p:txBody>
          <a:bodyPr/>
          <a:lstStyle/>
          <a:p>
            <a:r>
              <a:rPr lang="en-US" smtClean="0"/>
              <a:t>08/07/2019</a:t>
            </a:r>
            <a:endParaRPr lang="en-GB" dirty="0"/>
          </a:p>
        </p:txBody>
      </p:sp>
      <p:sp>
        <p:nvSpPr>
          <p:cNvPr id="3" name="Slide Number Placeholder 2"/>
          <p:cNvSpPr>
            <a:spLocks noGrp="1"/>
          </p:cNvSpPr>
          <p:nvPr>
            <p:ph type="sldNum" sz="quarter" idx="12"/>
          </p:nvPr>
        </p:nvSpPr>
        <p:spPr/>
        <p:txBody>
          <a:bodyPr/>
          <a:lstStyle/>
          <a:p>
            <a:fld id="{A4384AD5-82DD-4DC0-8482-558C1A11E9DF}" type="slidenum">
              <a:rPr lang="en-GB" smtClean="0"/>
              <a:t>17</a:t>
            </a:fld>
            <a:endParaRPr lang="en-GB" dirty="0"/>
          </a:p>
        </p:txBody>
      </p:sp>
      <p:sp>
        <p:nvSpPr>
          <p:cNvPr id="6" name="Footer Placeholder 5"/>
          <p:cNvSpPr>
            <a:spLocks noGrp="1"/>
          </p:cNvSpPr>
          <p:nvPr>
            <p:ph type="ftr" sz="quarter" idx="11"/>
          </p:nvPr>
        </p:nvSpPr>
        <p:spPr/>
        <p:txBody>
          <a:bodyPr/>
          <a:lstStyle/>
          <a:p>
            <a:r>
              <a:rPr lang="en-GB" dirty="0" smtClean="0"/>
              <a:t>Roberto Cardella roberto.cardella@cern.ch</a:t>
            </a:r>
            <a:endParaRPr lang="en-GB"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893425"/>
            <a:ext cx="5587284" cy="4139075"/>
          </a:xfrm>
          <a:prstGeom prst="rect">
            <a:avLst/>
          </a:prstGeom>
        </p:spPr>
      </p:pic>
      <p:sp>
        <p:nvSpPr>
          <p:cNvPr id="23" name="Title 1"/>
          <p:cNvSpPr txBox="1">
            <a:spLocks/>
          </p:cNvSpPr>
          <p:nvPr/>
        </p:nvSpPr>
        <p:spPr>
          <a:xfrm>
            <a:off x="6173018" y="1368714"/>
            <a:ext cx="5510266" cy="503683"/>
          </a:xfrm>
          <a:prstGeom prst="rect">
            <a:avLst/>
          </a:prstGeom>
        </p:spPr>
        <p:txBody>
          <a:bodyPr vert="horz" lIns="91440" tIns="45720" rIns="91440" bIns="45720" rtlCol="0" anchor="b">
            <a:noAutofit/>
          </a:bodyPr>
          <a:lstStyle>
            <a:lvl1pPr algn="ctr" defTabSz="914400" rtl="0" eaLnBrk="1" latinLnBrk="0" hangingPunct="1">
              <a:lnSpc>
                <a:spcPct val="85000"/>
              </a:lnSpc>
              <a:spcBef>
                <a:spcPct val="0"/>
              </a:spcBef>
              <a:buNone/>
              <a:defRPr sz="3600" b="1" kern="1200" spc="-50" baseline="0">
                <a:solidFill>
                  <a:schemeClr val="accent3"/>
                </a:solidFill>
                <a:latin typeface="+mj-lt"/>
                <a:ea typeface="+mj-ea"/>
                <a:cs typeface="+mj-cs"/>
              </a:defRPr>
            </a:lvl1pPr>
          </a:lstStyle>
          <a:p>
            <a:pPr>
              <a:lnSpc>
                <a:spcPct val="100000"/>
              </a:lnSpc>
            </a:pPr>
            <a:r>
              <a:rPr lang="en-US" sz="2800" dirty="0" smtClean="0">
                <a:solidFill>
                  <a:schemeClr val="accent5"/>
                </a:solidFill>
              </a:rPr>
              <a:t>NA62 Hybrid with Silicon Cooling Plate</a:t>
            </a:r>
            <a:endParaRPr lang="en-US" sz="2800" dirty="0">
              <a:solidFill>
                <a:schemeClr val="accent5"/>
              </a:solidFill>
            </a:endParaRPr>
          </a:p>
        </p:txBody>
      </p:sp>
      <p:sp>
        <p:nvSpPr>
          <p:cNvPr id="25" name="Rectangle 24"/>
          <p:cNvSpPr/>
          <p:nvPr/>
        </p:nvSpPr>
        <p:spPr>
          <a:xfrm>
            <a:off x="262658" y="1541868"/>
            <a:ext cx="8170630" cy="4985467"/>
          </a:xfrm>
          <a:prstGeom prst="rect">
            <a:avLst/>
          </a:prstGeom>
        </p:spPr>
        <p:txBody>
          <a:bodyPr wrap="square">
            <a:spAutoFit/>
          </a:bodyPr>
          <a:lstStyle/>
          <a:p>
            <a:r>
              <a:rPr lang="en-US" sz="2000" dirty="0" smtClean="0">
                <a:latin typeface="Calibri" charset="0"/>
              </a:rPr>
              <a:t>Pixels operated at -30</a:t>
            </a:r>
            <a:r>
              <a:rPr lang="en-US" sz="2000" dirty="0">
                <a:latin typeface="Calibri" charset="0"/>
              </a:rPr>
              <a:t> </a:t>
            </a:r>
            <a:r>
              <a:rPr lang="en-US" sz="2000" dirty="0" smtClean="0">
                <a:latin typeface="Calibri" charset="0"/>
              </a:rPr>
              <a:t>˚C to avoid thermal runaway</a:t>
            </a:r>
            <a:endParaRPr lang="en-US" sz="2000" dirty="0" smtClean="0">
              <a:latin typeface="Calibri" charset="0"/>
            </a:endParaRPr>
          </a:p>
          <a:p>
            <a:endParaRPr lang="en-US" sz="2000" b="1" dirty="0">
              <a:solidFill>
                <a:schemeClr val="accent3">
                  <a:lumMod val="75000"/>
                </a:schemeClr>
              </a:solidFill>
              <a:latin typeface="Calibri" charset="0"/>
            </a:endParaRPr>
          </a:p>
          <a:p>
            <a:r>
              <a:rPr lang="en-US" sz="2000" b="1" dirty="0" smtClean="0">
                <a:solidFill>
                  <a:schemeClr val="accent3">
                    <a:lumMod val="75000"/>
                  </a:schemeClr>
                </a:solidFill>
                <a:latin typeface="Calibri" charset="0"/>
              </a:rPr>
              <a:t>Critical </a:t>
            </a:r>
            <a:r>
              <a:rPr lang="en-US" sz="2400" b="1" dirty="0" smtClean="0">
                <a:solidFill>
                  <a:schemeClr val="accent3">
                    <a:lumMod val="75000"/>
                  </a:schemeClr>
                </a:solidFill>
                <a:latin typeface="Calibri" charset="0"/>
              </a:rPr>
              <a:t>Parameters</a:t>
            </a:r>
            <a:endParaRPr lang="en-US" sz="2000" b="1" dirty="0">
              <a:solidFill>
                <a:schemeClr val="accent3">
                  <a:lumMod val="75000"/>
                </a:schemeClr>
              </a:solidFill>
            </a:endParaRPr>
          </a:p>
          <a:p>
            <a:pPr marL="300038" indent="-214313">
              <a:lnSpc>
                <a:spcPct val="90000"/>
              </a:lnSpc>
              <a:spcBef>
                <a:spcPts val="150"/>
              </a:spcBef>
              <a:spcAft>
                <a:spcPts val="300"/>
              </a:spcAft>
              <a:buClr>
                <a:schemeClr val="accent3">
                  <a:lumMod val="75000"/>
                </a:schemeClr>
              </a:buClr>
              <a:buFont typeface="Arial" panose="020B0604020202020204" pitchFamily="34" charset="0"/>
              <a:buChar char="•"/>
            </a:pPr>
            <a:r>
              <a:rPr lang="en-US" sz="2000" dirty="0" smtClean="0"/>
              <a:t>Good thermal conductivity</a:t>
            </a:r>
          </a:p>
          <a:p>
            <a:pPr marL="300038" indent="-214313">
              <a:lnSpc>
                <a:spcPct val="90000"/>
              </a:lnSpc>
              <a:spcBef>
                <a:spcPts val="150"/>
              </a:spcBef>
              <a:spcAft>
                <a:spcPts val="300"/>
              </a:spcAft>
              <a:buClr>
                <a:schemeClr val="accent3">
                  <a:lumMod val="75000"/>
                </a:schemeClr>
              </a:buClr>
              <a:buFont typeface="Arial" panose="020B0604020202020204" pitchFamily="34" charset="0"/>
              <a:buChar char="•"/>
            </a:pPr>
            <a:r>
              <a:rPr lang="en-GB" sz="2000" dirty="0"/>
              <a:t>Low thermal expansion mismatch between </a:t>
            </a:r>
            <a:r>
              <a:rPr lang="en-GB" sz="2000" dirty="0" smtClean="0"/>
              <a:t>parts</a:t>
            </a:r>
          </a:p>
          <a:p>
            <a:pPr marL="300038" indent="-214313">
              <a:lnSpc>
                <a:spcPct val="90000"/>
              </a:lnSpc>
              <a:spcBef>
                <a:spcPts val="150"/>
              </a:spcBef>
              <a:spcAft>
                <a:spcPts val="300"/>
              </a:spcAft>
              <a:buClr>
                <a:schemeClr val="accent3">
                  <a:lumMod val="75000"/>
                </a:schemeClr>
              </a:buClr>
              <a:buFont typeface="Arial" panose="020B0604020202020204" pitchFamily="34" charset="0"/>
              <a:buChar char="•"/>
            </a:pPr>
            <a:r>
              <a:rPr lang="en-GB" sz="2000" dirty="0">
                <a:solidFill>
                  <a:srgbClr val="010001"/>
                </a:solidFill>
                <a:latin typeface="LMRoman12"/>
              </a:rPr>
              <a:t>Integration with mechanics</a:t>
            </a:r>
          </a:p>
          <a:p>
            <a:pPr marL="85725">
              <a:lnSpc>
                <a:spcPct val="90000"/>
              </a:lnSpc>
              <a:spcBef>
                <a:spcPts val="150"/>
              </a:spcBef>
              <a:spcAft>
                <a:spcPts val="300"/>
              </a:spcAft>
              <a:buClr>
                <a:schemeClr val="accent3">
                  <a:lumMod val="75000"/>
                </a:schemeClr>
              </a:buClr>
            </a:pPr>
            <a:r>
              <a:rPr lang="en-GB" sz="2000" dirty="0" smtClean="0"/>
              <a:t> </a:t>
            </a:r>
            <a:endParaRPr lang="en-US" sz="2400" dirty="0" smtClean="0">
              <a:latin typeface="Calibri" charset="0"/>
            </a:endParaRPr>
          </a:p>
          <a:p>
            <a:endParaRPr lang="en-US" sz="2400" dirty="0" smtClean="0">
              <a:latin typeface="Calibri" charset="0"/>
            </a:endParaRPr>
          </a:p>
          <a:p>
            <a:r>
              <a:rPr lang="en-US" sz="2400" b="1" dirty="0" smtClean="0">
                <a:solidFill>
                  <a:schemeClr val="accent3">
                    <a:lumMod val="75000"/>
                  </a:schemeClr>
                </a:solidFill>
                <a:latin typeface="Calibri" charset="0"/>
              </a:rPr>
              <a:t>Embedding the channels in the sensor!</a:t>
            </a:r>
            <a:endParaRPr lang="en-US" sz="2400" b="1" dirty="0">
              <a:solidFill>
                <a:schemeClr val="accent3">
                  <a:lumMod val="75000"/>
                </a:schemeClr>
              </a:solidFill>
            </a:endParaRPr>
          </a:p>
          <a:p>
            <a:pPr marL="85725">
              <a:lnSpc>
                <a:spcPct val="90000"/>
              </a:lnSpc>
              <a:spcBef>
                <a:spcPts val="150"/>
              </a:spcBef>
              <a:spcAft>
                <a:spcPts val="300"/>
              </a:spcAft>
              <a:buClr>
                <a:schemeClr val="accent3">
                  <a:lumMod val="75000"/>
                </a:schemeClr>
              </a:buClr>
            </a:pPr>
            <a:r>
              <a:rPr lang="en-US" sz="2000" dirty="0" smtClean="0"/>
              <a:t>Could improve all the three parameters</a:t>
            </a:r>
          </a:p>
          <a:p>
            <a:pPr marL="85725">
              <a:lnSpc>
                <a:spcPct val="90000"/>
              </a:lnSpc>
              <a:spcBef>
                <a:spcPts val="150"/>
              </a:spcBef>
              <a:spcAft>
                <a:spcPts val="300"/>
              </a:spcAft>
              <a:buClr>
                <a:schemeClr val="accent3">
                  <a:lumMod val="75000"/>
                </a:schemeClr>
              </a:buClr>
            </a:pPr>
            <a:endParaRPr lang="en-US" sz="2400" dirty="0">
              <a:solidFill>
                <a:srgbClr val="010001"/>
              </a:solidFill>
              <a:latin typeface="LMRoman12"/>
            </a:endParaRPr>
          </a:p>
          <a:p>
            <a:pPr marL="85725">
              <a:lnSpc>
                <a:spcPct val="90000"/>
              </a:lnSpc>
              <a:spcBef>
                <a:spcPts val="150"/>
              </a:spcBef>
              <a:spcAft>
                <a:spcPts val="300"/>
              </a:spcAft>
              <a:buClr>
                <a:schemeClr val="accent3">
                  <a:lumMod val="75000"/>
                </a:schemeClr>
              </a:buClr>
            </a:pPr>
            <a:endParaRPr lang="en-GB" sz="2400" dirty="0">
              <a:solidFill>
                <a:srgbClr val="010001"/>
              </a:solidFill>
              <a:latin typeface="LMRoman12"/>
            </a:endParaRPr>
          </a:p>
          <a:p>
            <a:endParaRPr lang="en-US" sz="2400" b="1" dirty="0">
              <a:latin typeface="Calibri" charset="0"/>
            </a:endParaRPr>
          </a:p>
          <a:p>
            <a:endParaRPr lang="en-US" sz="2000" b="1" dirty="0">
              <a:solidFill>
                <a:schemeClr val="accent3">
                  <a:lumMod val="75000"/>
                </a:schemeClr>
              </a:solidFill>
              <a:latin typeface="ArialMT" charset="0"/>
            </a:endParaRPr>
          </a:p>
        </p:txBody>
      </p:sp>
      <p:sp>
        <p:nvSpPr>
          <p:cNvPr id="26" name="Rectangle 25"/>
          <p:cNvSpPr/>
          <p:nvPr/>
        </p:nvSpPr>
        <p:spPr>
          <a:xfrm>
            <a:off x="413041" y="5373889"/>
            <a:ext cx="5251159" cy="40381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Buried Channels Technology (BCT)</a:t>
            </a:r>
            <a:endParaRPr lang="en-US" sz="2400" dirty="0" smtClean="0"/>
          </a:p>
        </p:txBody>
      </p:sp>
      <p:sp>
        <p:nvSpPr>
          <p:cNvPr id="9" name="Rectangle 8"/>
          <p:cNvSpPr/>
          <p:nvPr/>
        </p:nvSpPr>
        <p:spPr>
          <a:xfrm>
            <a:off x="0" y="5949874"/>
            <a:ext cx="5766002" cy="338554"/>
          </a:xfrm>
          <a:prstGeom prst="rect">
            <a:avLst/>
          </a:prstGeom>
        </p:spPr>
        <p:txBody>
          <a:bodyPr wrap="none">
            <a:spAutoFit/>
          </a:bodyPr>
          <a:lstStyle/>
          <a:p>
            <a:pPr marL="292608" lvl="1" indent="0">
              <a:buNone/>
            </a:pPr>
            <a:r>
              <a:rPr lang="en-US" sz="1600" dirty="0" smtClean="0"/>
              <a:t>J</a:t>
            </a:r>
            <a:r>
              <a:rPr lang="en-US" sz="1600" dirty="0"/>
              <a:t>. Bronuzzi, R. Callegari, </a:t>
            </a:r>
            <a:r>
              <a:rPr lang="en-US" sz="1600" dirty="0" smtClean="0"/>
              <a:t>R. Cardella, C. </a:t>
            </a:r>
            <a:r>
              <a:rPr lang="en-US" sz="1600" dirty="0" err="1" smtClean="0"/>
              <a:t>Lipp</a:t>
            </a:r>
            <a:r>
              <a:rPr lang="en-US" sz="1600" dirty="0" smtClean="0"/>
              <a:t>, A</a:t>
            </a:r>
            <a:r>
              <a:rPr lang="en-US" sz="1600" dirty="0"/>
              <a:t>. Mapelli, </a:t>
            </a:r>
            <a:r>
              <a:rPr lang="en-US" sz="1600" dirty="0" smtClean="0"/>
              <a:t>P</a:t>
            </a:r>
            <a:r>
              <a:rPr lang="en-US" sz="1600" dirty="0"/>
              <a:t>. Riedler</a:t>
            </a:r>
            <a:endParaRPr lang="en-US" sz="1600" dirty="0"/>
          </a:p>
        </p:txBody>
      </p:sp>
    </p:spTree>
    <p:extLst>
      <p:ext uri="{BB962C8B-B14F-4D97-AF65-F5344CB8AC3E}">
        <p14:creationId xmlns:p14="http://schemas.microsoft.com/office/powerpoint/2010/main" val="20386455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BCT Process</a:t>
            </a:r>
            <a:endParaRPr lang="en-GB" dirty="0"/>
          </a:p>
        </p:txBody>
      </p:sp>
      <p:sp>
        <p:nvSpPr>
          <p:cNvPr id="4" name="Date Placeholder 3"/>
          <p:cNvSpPr>
            <a:spLocks noGrp="1"/>
          </p:cNvSpPr>
          <p:nvPr>
            <p:ph type="dt" sz="half" idx="10"/>
          </p:nvPr>
        </p:nvSpPr>
        <p:spPr/>
        <p:txBody>
          <a:bodyPr/>
          <a:lstStyle/>
          <a:p>
            <a:r>
              <a:rPr lang="en-US" smtClean="0"/>
              <a:t>08/07/2019</a:t>
            </a:r>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18</a:t>
            </a:fld>
            <a:endParaRPr lang="en-GB" dirty="0"/>
          </a:p>
        </p:txBody>
      </p:sp>
      <p:grpSp>
        <p:nvGrpSpPr>
          <p:cNvPr id="43" name="Group 42"/>
          <p:cNvGrpSpPr/>
          <p:nvPr/>
        </p:nvGrpSpPr>
        <p:grpSpPr>
          <a:xfrm>
            <a:off x="489633" y="1987550"/>
            <a:ext cx="4831667" cy="4463442"/>
            <a:chOff x="663473" y="1368446"/>
            <a:chExt cx="5592927" cy="5076196"/>
          </a:xfrm>
        </p:grpSpPr>
        <p:pic>
          <p:nvPicPr>
            <p:cNvPr id="8" name="Picture 7"/>
            <p:cNvPicPr>
              <a:picLocks noChangeAspect="1"/>
            </p:cNvPicPr>
            <p:nvPr/>
          </p:nvPicPr>
          <p:blipFill>
            <a:blip r:embed="rId2"/>
            <a:stretch>
              <a:fillRect/>
            </a:stretch>
          </p:blipFill>
          <p:spPr>
            <a:xfrm>
              <a:off x="1077692" y="1368446"/>
              <a:ext cx="5178708" cy="4824069"/>
            </a:xfrm>
            <a:prstGeom prst="rect">
              <a:avLst/>
            </a:prstGeom>
          </p:spPr>
        </p:pic>
        <p:sp>
          <p:nvSpPr>
            <p:cNvPr id="10" name="Rectangle 9"/>
            <p:cNvSpPr/>
            <p:nvPr/>
          </p:nvSpPr>
          <p:spPr>
            <a:xfrm>
              <a:off x="1588919" y="2538039"/>
              <a:ext cx="4094582" cy="369332"/>
            </a:xfrm>
            <a:prstGeom prst="rect">
              <a:avLst/>
            </a:prstGeom>
          </p:spPr>
          <p:txBody>
            <a:bodyPr wrap="none">
              <a:spAutoFit/>
            </a:bodyPr>
            <a:lstStyle/>
            <a:p>
              <a:r>
                <a:rPr lang="en-GB" dirty="0" smtClean="0"/>
                <a:t>DRIE of </a:t>
              </a:r>
              <a:r>
                <a:rPr lang="en-GB" dirty="0"/>
                <a:t>30 </a:t>
              </a:r>
              <a:r>
                <a:rPr lang="en-GB" dirty="0" smtClean="0"/>
                <a:t>µm deep trenches </a:t>
              </a:r>
              <a:r>
                <a:rPr lang="en-GB" dirty="0"/>
                <a:t>(3 x 10 µm)</a:t>
              </a:r>
            </a:p>
          </p:txBody>
        </p:sp>
        <p:sp>
          <p:nvSpPr>
            <p:cNvPr id="11" name="Rectangle 10"/>
            <p:cNvSpPr/>
            <p:nvPr/>
          </p:nvSpPr>
          <p:spPr>
            <a:xfrm>
              <a:off x="1446027" y="4365277"/>
              <a:ext cx="4380366" cy="369332"/>
            </a:xfrm>
            <a:prstGeom prst="rect">
              <a:avLst/>
            </a:prstGeom>
          </p:spPr>
          <p:txBody>
            <a:bodyPr wrap="none">
              <a:spAutoFit/>
            </a:bodyPr>
            <a:lstStyle/>
            <a:p>
              <a:r>
                <a:rPr lang="en-GB" dirty="0"/>
                <a:t>XeF</a:t>
              </a:r>
              <a:r>
                <a:rPr lang="en-GB" baseline="-25000" dirty="0"/>
                <a:t>2</a:t>
              </a:r>
              <a:r>
                <a:rPr lang="en-GB" dirty="0"/>
                <a:t> </a:t>
              </a:r>
              <a:r>
                <a:rPr lang="en-GB" dirty="0" smtClean="0"/>
                <a:t>etching of </a:t>
              </a:r>
              <a:r>
                <a:rPr lang="en-GB" dirty="0" err="1" smtClean="0"/>
                <a:t>microchannels</a:t>
              </a:r>
              <a:r>
                <a:rPr lang="en-GB" dirty="0" smtClean="0"/>
                <a:t> (diam</a:t>
              </a:r>
              <a:r>
                <a:rPr lang="en-GB" dirty="0"/>
                <a:t>. 40 µm)</a:t>
              </a:r>
            </a:p>
          </p:txBody>
        </p:sp>
        <p:sp>
          <p:nvSpPr>
            <p:cNvPr id="13" name="Rectangle 12"/>
            <p:cNvSpPr/>
            <p:nvPr/>
          </p:nvSpPr>
          <p:spPr>
            <a:xfrm>
              <a:off x="1476863" y="6075310"/>
              <a:ext cx="3553922" cy="369332"/>
            </a:xfrm>
            <a:prstGeom prst="rect">
              <a:avLst/>
            </a:prstGeom>
          </p:spPr>
          <p:txBody>
            <a:bodyPr wrap="none">
              <a:spAutoFit/>
            </a:bodyPr>
            <a:lstStyle/>
            <a:p>
              <a:r>
                <a:rPr lang="en-GB" dirty="0" smtClean="0"/>
                <a:t>Trenches filled with </a:t>
              </a:r>
              <a:r>
                <a:rPr lang="en-GB" dirty="0" err="1" smtClean="0"/>
                <a:t>Parylene</a:t>
              </a:r>
              <a:r>
                <a:rPr lang="en-GB" dirty="0" smtClean="0"/>
                <a:t> (5 </a:t>
              </a:r>
              <a:r>
                <a:rPr lang="en-GB" dirty="0"/>
                <a:t>µm)</a:t>
              </a:r>
            </a:p>
          </p:txBody>
        </p:sp>
        <p:cxnSp>
          <p:nvCxnSpPr>
            <p:cNvPr id="17" name="Straight Arrow Connector 16"/>
            <p:cNvCxnSpPr/>
            <p:nvPr/>
          </p:nvCxnSpPr>
          <p:spPr>
            <a:xfrm>
              <a:off x="1077692" y="1510127"/>
              <a:ext cx="6307" cy="1027912"/>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1059901" y="3822700"/>
              <a:ext cx="2003" cy="424153"/>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1083999" y="5265684"/>
              <a:ext cx="0" cy="271165"/>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rot="16200000">
              <a:off x="485944" y="5216600"/>
              <a:ext cx="782587" cy="369332"/>
            </a:xfrm>
            <a:prstGeom prst="rect">
              <a:avLst/>
            </a:prstGeom>
          </p:spPr>
          <p:txBody>
            <a:bodyPr wrap="none">
              <a:spAutoFit/>
            </a:bodyPr>
            <a:lstStyle/>
            <a:p>
              <a:r>
                <a:rPr lang="en-GB" dirty="0" smtClean="0"/>
                <a:t>25 </a:t>
              </a:r>
              <a:r>
                <a:rPr lang="en-GB" dirty="0"/>
                <a:t>µm</a:t>
              </a:r>
            </a:p>
          </p:txBody>
        </p:sp>
        <p:sp>
          <p:nvSpPr>
            <p:cNvPr id="35" name="Rectangle 34"/>
            <p:cNvSpPr/>
            <p:nvPr/>
          </p:nvSpPr>
          <p:spPr>
            <a:xfrm rot="16200000">
              <a:off x="367584" y="3765864"/>
              <a:ext cx="1019302" cy="427523"/>
            </a:xfrm>
            <a:prstGeom prst="rect">
              <a:avLst/>
            </a:prstGeom>
          </p:spPr>
          <p:txBody>
            <a:bodyPr wrap="square">
              <a:spAutoFit/>
            </a:bodyPr>
            <a:lstStyle/>
            <a:p>
              <a:r>
                <a:rPr lang="en-GB" dirty="0" smtClean="0"/>
                <a:t>50 </a:t>
              </a:r>
              <a:r>
                <a:rPr lang="en-GB" dirty="0"/>
                <a:t>µm</a:t>
              </a:r>
            </a:p>
          </p:txBody>
        </p:sp>
        <p:sp>
          <p:nvSpPr>
            <p:cNvPr id="36" name="Rectangle 35"/>
            <p:cNvSpPr/>
            <p:nvPr/>
          </p:nvSpPr>
          <p:spPr>
            <a:xfrm rot="16200000">
              <a:off x="427435" y="1839416"/>
              <a:ext cx="899605" cy="369332"/>
            </a:xfrm>
            <a:prstGeom prst="rect">
              <a:avLst/>
            </a:prstGeom>
          </p:spPr>
          <p:txBody>
            <a:bodyPr wrap="none">
              <a:spAutoFit/>
            </a:bodyPr>
            <a:lstStyle/>
            <a:p>
              <a:r>
                <a:rPr lang="en-GB" dirty="0" smtClean="0"/>
                <a:t>100 </a:t>
              </a:r>
              <a:r>
                <a:rPr lang="en-GB" dirty="0"/>
                <a:t>µm</a:t>
              </a:r>
            </a:p>
          </p:txBody>
        </p:sp>
      </p:grpSp>
      <p:pic>
        <p:nvPicPr>
          <p:cNvPr id="42" name="Picture 4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5779" y="1987550"/>
            <a:ext cx="5946547" cy="4463442"/>
          </a:xfrm>
          <a:prstGeom prst="rect">
            <a:avLst/>
          </a:prstGeom>
        </p:spPr>
      </p:pic>
      <p:sp>
        <p:nvSpPr>
          <p:cNvPr id="44" name="Rectangle 43"/>
          <p:cNvSpPr/>
          <p:nvPr/>
        </p:nvSpPr>
        <p:spPr>
          <a:xfrm>
            <a:off x="3832358" y="1176946"/>
            <a:ext cx="4841390" cy="400110"/>
          </a:xfrm>
          <a:prstGeom prst="rect">
            <a:avLst/>
          </a:prstGeom>
        </p:spPr>
        <p:txBody>
          <a:bodyPr wrap="none">
            <a:spAutoFit/>
          </a:bodyPr>
          <a:lstStyle/>
          <a:p>
            <a:r>
              <a:rPr lang="en-US" sz="2000" dirty="0" smtClean="0">
                <a:solidFill>
                  <a:schemeClr val="accent3">
                    <a:lumMod val="75000"/>
                  </a:schemeClr>
                </a:solidFill>
                <a:latin typeface="Arial"/>
              </a:rPr>
              <a:t>Processed at the CMI – EPFL, Lausanne</a:t>
            </a:r>
            <a:endParaRPr lang="en-US" sz="2000" dirty="0">
              <a:solidFill>
                <a:schemeClr val="accent3">
                  <a:lumMod val="75000"/>
                </a:schemeClr>
              </a:solidFill>
              <a:latin typeface="Arial"/>
            </a:endParaRPr>
          </a:p>
        </p:txBody>
      </p:sp>
    </p:spTree>
    <p:extLst>
      <p:ext uri="{BB962C8B-B14F-4D97-AF65-F5344CB8AC3E}">
        <p14:creationId xmlns:p14="http://schemas.microsoft.com/office/powerpoint/2010/main" val="7592730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MALTA with </a:t>
            </a:r>
            <a:r>
              <a:rPr lang="en-US" dirty="0" smtClean="0"/>
              <a:t>BCT</a:t>
            </a:r>
            <a:endParaRPr lang="en-GB" dirty="0"/>
          </a:p>
        </p:txBody>
      </p:sp>
      <p:sp>
        <p:nvSpPr>
          <p:cNvPr id="4" name="Date Placeholder 3"/>
          <p:cNvSpPr>
            <a:spLocks noGrp="1"/>
          </p:cNvSpPr>
          <p:nvPr>
            <p:ph type="dt" sz="half" idx="10"/>
          </p:nvPr>
        </p:nvSpPr>
        <p:spPr/>
        <p:txBody>
          <a:bodyPr/>
          <a:lstStyle/>
          <a:p>
            <a:r>
              <a:rPr lang="en-US" smtClean="0"/>
              <a:t>08/07/2019</a:t>
            </a:r>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19</a:t>
            </a:fld>
            <a:endParaRPr lang="en-GB"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322" y="1350337"/>
            <a:ext cx="6553627" cy="4806540"/>
          </a:xfrm>
          <a:prstGeom prst="rect">
            <a:avLst/>
          </a:prstGeom>
        </p:spPr>
      </p:pic>
      <p:pic>
        <p:nvPicPr>
          <p:cNvPr id="8" name="Picture 7"/>
          <p:cNvPicPr>
            <a:picLocks noChangeAspect="1"/>
          </p:cNvPicPr>
          <p:nvPr/>
        </p:nvPicPr>
        <p:blipFill>
          <a:blip r:embed="rId3"/>
          <a:stretch>
            <a:fillRect/>
          </a:stretch>
        </p:blipFill>
        <p:spPr>
          <a:xfrm>
            <a:off x="7444014" y="1216195"/>
            <a:ext cx="3628571" cy="2723809"/>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83894" y="3996508"/>
            <a:ext cx="2895205" cy="2160369"/>
          </a:xfrm>
          <a:prstGeom prst="rect">
            <a:avLst/>
          </a:prstGeom>
        </p:spPr>
      </p:pic>
    </p:spTree>
    <p:extLst>
      <p:ext uri="{BB962C8B-B14F-4D97-AF65-F5344CB8AC3E}">
        <p14:creationId xmlns:p14="http://schemas.microsoft.com/office/powerpoint/2010/main" val="19407848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a:xfrm>
            <a:off x="237067" y="1640128"/>
            <a:ext cx="5858933" cy="4023360"/>
          </a:xfrm>
        </p:spPr>
        <p:txBody>
          <a:bodyPr>
            <a:noAutofit/>
          </a:bodyPr>
          <a:lstStyle/>
          <a:p>
            <a:pPr marL="514350" indent="-514350">
              <a:buClr>
                <a:schemeClr val="accent3">
                  <a:lumMod val="75000"/>
                </a:schemeClr>
              </a:buClr>
              <a:buFont typeface="+mj-lt"/>
              <a:buAutoNum type="arabicPeriod"/>
            </a:pPr>
            <a:r>
              <a:rPr lang="en-US" sz="2400" dirty="0" smtClean="0">
                <a:solidFill>
                  <a:schemeClr val="accent3">
                    <a:lumMod val="75000"/>
                  </a:schemeClr>
                </a:solidFill>
              </a:rPr>
              <a:t>MALTA and </a:t>
            </a:r>
            <a:r>
              <a:rPr lang="en-US" sz="2400" dirty="0" err="1" smtClean="0">
                <a:solidFill>
                  <a:schemeClr val="accent3">
                    <a:lumMod val="75000"/>
                  </a:schemeClr>
                </a:solidFill>
              </a:rPr>
              <a:t>MiniMALTA</a:t>
            </a:r>
            <a:r>
              <a:rPr lang="en-US" sz="2400" dirty="0" smtClean="0">
                <a:solidFill>
                  <a:schemeClr val="accent3">
                    <a:lumMod val="75000"/>
                  </a:schemeClr>
                </a:solidFill>
              </a:rPr>
              <a:t> sensors </a:t>
            </a:r>
          </a:p>
          <a:p>
            <a:pPr marL="806958" lvl="1" indent="-514350">
              <a:buClrTx/>
            </a:pPr>
            <a:r>
              <a:rPr lang="en-US" sz="2000" dirty="0" smtClean="0"/>
              <a:t>From Assembly to Efficiency</a:t>
            </a:r>
          </a:p>
          <a:p>
            <a:pPr marL="806958" lvl="1" indent="-514350">
              <a:buClrTx/>
            </a:pPr>
            <a:r>
              <a:rPr lang="en-US" sz="2000" dirty="0" smtClean="0"/>
              <a:t>Rad Hardness studies</a:t>
            </a:r>
          </a:p>
          <a:p>
            <a:pPr marL="806958" lvl="1" indent="-514350">
              <a:buClrTx/>
            </a:pPr>
            <a:r>
              <a:rPr lang="en-US" sz="2000" dirty="0" smtClean="0"/>
              <a:t>Improvements and </a:t>
            </a:r>
            <a:r>
              <a:rPr lang="en-US" sz="2000" dirty="0" err="1" smtClean="0"/>
              <a:t>MiniMalta</a:t>
            </a:r>
            <a:endParaRPr lang="en-US" sz="2000" dirty="0" smtClean="0"/>
          </a:p>
          <a:p>
            <a:pPr marL="514350" indent="-514350">
              <a:buClr>
                <a:schemeClr val="accent3">
                  <a:lumMod val="75000"/>
                </a:schemeClr>
              </a:buClr>
              <a:buFont typeface="+mj-lt"/>
              <a:buAutoNum type="arabicPeriod"/>
            </a:pPr>
            <a:r>
              <a:rPr lang="en-US" sz="2400" dirty="0" smtClean="0">
                <a:solidFill>
                  <a:schemeClr val="accent3">
                    <a:lumMod val="75000"/>
                  </a:schemeClr>
                </a:solidFill>
              </a:rPr>
              <a:t>A large area CMOS module </a:t>
            </a:r>
          </a:p>
          <a:p>
            <a:pPr marL="514350" indent="-514350">
              <a:buClr>
                <a:schemeClr val="accent3">
                  <a:lumMod val="75000"/>
                </a:schemeClr>
              </a:buClr>
              <a:buFont typeface="+mj-lt"/>
              <a:buAutoNum type="arabicPeriod"/>
            </a:pPr>
            <a:r>
              <a:rPr lang="en-US" sz="2400" dirty="0" smtClean="0">
                <a:solidFill>
                  <a:schemeClr val="accent3">
                    <a:lumMod val="75000"/>
                  </a:schemeClr>
                </a:solidFill>
              </a:rPr>
              <a:t>Chip To Chip Communication</a:t>
            </a:r>
          </a:p>
          <a:p>
            <a:pPr marL="514350" indent="-514350">
              <a:buClr>
                <a:schemeClr val="accent3">
                  <a:lumMod val="75000"/>
                </a:schemeClr>
              </a:buClr>
              <a:buFont typeface="+mj-lt"/>
              <a:buAutoNum type="arabicPeriod"/>
            </a:pPr>
            <a:r>
              <a:rPr lang="en-US" sz="2400" dirty="0" smtClean="0">
                <a:solidFill>
                  <a:schemeClr val="accent3">
                    <a:lumMod val="75000"/>
                  </a:schemeClr>
                </a:solidFill>
              </a:rPr>
              <a:t>Buried Microchannel in CMOS Devices</a:t>
            </a:r>
            <a:endParaRPr lang="en-US" sz="2400" dirty="0">
              <a:solidFill>
                <a:schemeClr val="accent3">
                  <a:lumMod val="75000"/>
                </a:schemeClr>
              </a:solidFill>
            </a:endParaRPr>
          </a:p>
          <a:p>
            <a:pPr marL="514350" indent="-514350">
              <a:buClr>
                <a:schemeClr val="accent3">
                  <a:lumMod val="75000"/>
                </a:schemeClr>
              </a:buClr>
              <a:buFont typeface="+mj-lt"/>
              <a:buAutoNum type="arabicPeriod"/>
            </a:pPr>
            <a:r>
              <a:rPr lang="en-US" sz="2400" dirty="0" smtClean="0">
                <a:solidFill>
                  <a:schemeClr val="accent3">
                    <a:lumMod val="75000"/>
                  </a:schemeClr>
                </a:solidFill>
              </a:rPr>
              <a:t>High Speed Data Transmission in Trackers</a:t>
            </a:r>
            <a:endParaRPr lang="en-US" sz="2400" dirty="0" smtClean="0"/>
          </a:p>
          <a:p>
            <a:pPr marL="806958" lvl="1" indent="-514350">
              <a:buClrTx/>
            </a:pPr>
            <a:r>
              <a:rPr lang="en-US" sz="2000" dirty="0" smtClean="0"/>
              <a:t>LAPA </a:t>
            </a:r>
            <a:r>
              <a:rPr lang="en-US" sz="2000" dirty="0" err="1" smtClean="0"/>
              <a:t>testchip</a:t>
            </a:r>
            <a:r>
              <a:rPr lang="en-US" sz="2000" dirty="0" smtClean="0"/>
              <a:t> Results</a:t>
            </a:r>
          </a:p>
          <a:p>
            <a:pPr marL="514350" indent="-514350">
              <a:buClr>
                <a:schemeClr val="accent3">
                  <a:lumMod val="75000"/>
                </a:schemeClr>
              </a:buClr>
              <a:buFont typeface="+mj-lt"/>
              <a:buAutoNum type="arabicPeriod"/>
            </a:pPr>
            <a:r>
              <a:rPr lang="en-US" sz="2400" dirty="0" smtClean="0">
                <a:solidFill>
                  <a:schemeClr val="accent3">
                    <a:lumMod val="75000"/>
                  </a:schemeClr>
                </a:solidFill>
              </a:rPr>
              <a:t>Conclusions</a:t>
            </a:r>
          </a:p>
        </p:txBody>
      </p:sp>
      <p:sp>
        <p:nvSpPr>
          <p:cNvPr id="4" name="Date Placeholder 3"/>
          <p:cNvSpPr>
            <a:spLocks noGrp="1"/>
          </p:cNvSpPr>
          <p:nvPr>
            <p:ph type="dt" sz="half" idx="10"/>
          </p:nvPr>
        </p:nvSpPr>
        <p:spPr>
          <a:xfrm>
            <a:off x="821253" y="6578239"/>
            <a:ext cx="997827" cy="167060"/>
          </a:xfrm>
        </p:spPr>
        <p:txBody>
          <a:bodyPr/>
          <a:lstStyle/>
          <a:p>
            <a:r>
              <a:rPr lang="en-US" smtClean="0"/>
              <a:t>24/01/2019</a:t>
            </a:r>
            <a:endParaRPr lang="en-GB"/>
          </a:p>
        </p:txBody>
      </p:sp>
      <p:sp>
        <p:nvSpPr>
          <p:cNvPr id="6" name="Slide Number Placeholder 5"/>
          <p:cNvSpPr>
            <a:spLocks noGrp="1"/>
          </p:cNvSpPr>
          <p:nvPr>
            <p:ph type="sldNum" sz="quarter" idx="12"/>
          </p:nvPr>
        </p:nvSpPr>
        <p:spPr>
          <a:xfrm>
            <a:off x="9692285" y="6577595"/>
            <a:ext cx="1312025" cy="167060"/>
          </a:xfrm>
        </p:spPr>
        <p:txBody>
          <a:bodyPr/>
          <a:lstStyle/>
          <a:p>
            <a:fld id="{A4384AD5-82DD-4DC0-8482-558C1A11E9DF}" type="slidenum">
              <a:rPr lang="en-GB" smtClean="0"/>
              <a:t>2</a:t>
            </a:fld>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2814" y="1640128"/>
            <a:ext cx="4687064" cy="3329206"/>
          </a:xfrm>
          <a:prstGeom prst="rect">
            <a:avLst/>
          </a:prstGeom>
        </p:spPr>
      </p:pic>
      <p:sp>
        <p:nvSpPr>
          <p:cNvPr id="8" name="Footer Placeholder 7"/>
          <p:cNvSpPr>
            <a:spLocks noGrp="1"/>
          </p:cNvSpPr>
          <p:nvPr>
            <p:ph type="ftr" sz="quarter" idx="11"/>
          </p:nvPr>
        </p:nvSpPr>
        <p:spPr/>
        <p:txBody>
          <a:bodyPr/>
          <a:lstStyle/>
          <a:p>
            <a:r>
              <a:rPr lang="en-GB" smtClean="0"/>
              <a:t>Roberto Cardella roberto.cardella@cern.ch</a:t>
            </a:r>
            <a:endParaRPr lang="en-GB" dirty="0"/>
          </a:p>
        </p:txBody>
      </p:sp>
    </p:spTree>
    <p:extLst>
      <p:ext uri="{BB962C8B-B14F-4D97-AF65-F5344CB8AC3E}">
        <p14:creationId xmlns:p14="http://schemas.microsoft.com/office/powerpoint/2010/main" val="14938601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MALTA with BCT</a:t>
            </a:r>
            <a:endParaRPr lang="en-GB" dirty="0"/>
          </a:p>
        </p:txBody>
      </p:sp>
      <p:sp>
        <p:nvSpPr>
          <p:cNvPr id="4" name="Date Placeholder 3"/>
          <p:cNvSpPr>
            <a:spLocks noGrp="1"/>
          </p:cNvSpPr>
          <p:nvPr>
            <p:ph type="dt" sz="half" idx="10"/>
          </p:nvPr>
        </p:nvSpPr>
        <p:spPr/>
        <p:txBody>
          <a:bodyPr/>
          <a:lstStyle/>
          <a:p>
            <a:r>
              <a:rPr lang="en-US" smtClean="0"/>
              <a:t>24/01/2019</a:t>
            </a:r>
            <a:endParaRPr lang="en-GB"/>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20</a:t>
            </a:fld>
            <a:endParaRPr lang="en-GB"/>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78" y="1588943"/>
            <a:ext cx="4212463" cy="4125086"/>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384498"/>
            <a:ext cx="5219048" cy="4533333"/>
          </a:xfrm>
          <a:prstGeom prst="rect">
            <a:avLst/>
          </a:prstGeom>
        </p:spPr>
      </p:pic>
    </p:spTree>
    <p:extLst>
      <p:ext uri="{BB962C8B-B14F-4D97-AF65-F5344CB8AC3E}">
        <p14:creationId xmlns:p14="http://schemas.microsoft.com/office/powerpoint/2010/main" val="8848710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MALTA with BCT</a:t>
            </a:r>
            <a:endParaRPr lang="en-GB" dirty="0"/>
          </a:p>
        </p:txBody>
      </p:sp>
      <p:sp>
        <p:nvSpPr>
          <p:cNvPr id="4" name="Date Placeholder 3"/>
          <p:cNvSpPr>
            <a:spLocks noGrp="1"/>
          </p:cNvSpPr>
          <p:nvPr>
            <p:ph type="dt" sz="half" idx="10"/>
          </p:nvPr>
        </p:nvSpPr>
        <p:spPr/>
        <p:txBody>
          <a:bodyPr/>
          <a:lstStyle/>
          <a:p>
            <a:r>
              <a:rPr lang="en-US" smtClean="0"/>
              <a:t>24/01/2019</a:t>
            </a:r>
            <a:endParaRPr lang="en-GB"/>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21</a:t>
            </a:fld>
            <a:endParaRPr lang="en-GB"/>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78" y="1588943"/>
            <a:ext cx="4212463" cy="4125086"/>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384498"/>
            <a:ext cx="5219048" cy="453333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1299" y="-652608"/>
            <a:ext cx="4718197" cy="8387905"/>
          </a:xfrm>
          <a:prstGeom prst="rect">
            <a:avLst/>
          </a:prstGeom>
        </p:spPr>
      </p:pic>
    </p:spTree>
    <p:extLst>
      <p:ext uri="{BB962C8B-B14F-4D97-AF65-F5344CB8AC3E}">
        <p14:creationId xmlns:p14="http://schemas.microsoft.com/office/powerpoint/2010/main" val="12706407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MALTA with </a:t>
            </a:r>
            <a:r>
              <a:rPr lang="en-US" dirty="0" smtClean="0"/>
              <a:t>BCT – Functional Test</a:t>
            </a:r>
            <a:endParaRPr lang="en-GB" dirty="0"/>
          </a:p>
        </p:txBody>
      </p:sp>
      <p:sp>
        <p:nvSpPr>
          <p:cNvPr id="4" name="Date Placeholder 3"/>
          <p:cNvSpPr>
            <a:spLocks noGrp="1"/>
          </p:cNvSpPr>
          <p:nvPr>
            <p:ph type="dt" sz="half" idx="10"/>
          </p:nvPr>
        </p:nvSpPr>
        <p:spPr/>
        <p:txBody>
          <a:bodyPr/>
          <a:lstStyle/>
          <a:p>
            <a:r>
              <a:rPr lang="en-US" smtClean="0"/>
              <a:t>08/07/2019</a:t>
            </a:r>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22</a:t>
            </a:fld>
            <a:endParaRPr lang="en-GB" dirty="0"/>
          </a:p>
        </p:txBody>
      </p:sp>
      <p:pic>
        <p:nvPicPr>
          <p:cNvPr id="7" name="Picture 6"/>
          <p:cNvPicPr>
            <a:picLocks noChangeAspect="1"/>
          </p:cNvPicPr>
          <p:nvPr/>
        </p:nvPicPr>
        <p:blipFill>
          <a:blip r:embed="rId2"/>
          <a:stretch>
            <a:fillRect/>
          </a:stretch>
        </p:blipFill>
        <p:spPr>
          <a:xfrm>
            <a:off x="0" y="1588854"/>
            <a:ext cx="7159816" cy="4005262"/>
          </a:xfrm>
          <a:prstGeom prst="rect">
            <a:avLst/>
          </a:prstGeom>
        </p:spPr>
      </p:pic>
      <p:sp>
        <p:nvSpPr>
          <p:cNvPr id="8" name="Content Placeholder 7"/>
          <p:cNvSpPr>
            <a:spLocks noGrp="1"/>
          </p:cNvSpPr>
          <p:nvPr>
            <p:ph idx="1"/>
          </p:nvPr>
        </p:nvSpPr>
        <p:spPr/>
        <p:txBody>
          <a:bodyPr/>
          <a:lstStyle/>
          <a:p>
            <a:endParaRPr lang="en-GB"/>
          </a:p>
        </p:txBody>
      </p:sp>
      <p:sp>
        <p:nvSpPr>
          <p:cNvPr id="9" name="Content Placeholder 2"/>
          <p:cNvSpPr txBox="1">
            <a:spLocks/>
          </p:cNvSpPr>
          <p:nvPr/>
        </p:nvSpPr>
        <p:spPr>
          <a:xfrm>
            <a:off x="7265773" y="1691403"/>
            <a:ext cx="3854217"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2400" baseline="30000" dirty="0" smtClean="0"/>
              <a:t>55</a:t>
            </a:r>
            <a:r>
              <a:rPr lang="en-US" sz="2400" dirty="0" smtClean="0"/>
              <a:t>Fe source scan</a:t>
            </a:r>
          </a:p>
          <a:p>
            <a:pPr lvl="1"/>
            <a:r>
              <a:rPr lang="en-US" dirty="0" smtClean="0"/>
              <a:t>Peaks fit comparable</a:t>
            </a:r>
          </a:p>
          <a:p>
            <a:pPr lvl="1"/>
            <a:r>
              <a:rPr lang="en-US" dirty="0" smtClean="0"/>
              <a:t>Distance of the peaks within the gain dispersion of MALTA</a:t>
            </a:r>
          </a:p>
        </p:txBody>
      </p:sp>
    </p:spTree>
    <p:extLst>
      <p:ext uri="{BB962C8B-B14F-4D97-AF65-F5344CB8AC3E}">
        <p14:creationId xmlns:p14="http://schemas.microsoft.com/office/powerpoint/2010/main" val="31068234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MALTA with BCT – Functional Test</a:t>
            </a:r>
            <a:endParaRPr lang="en-GB" dirty="0"/>
          </a:p>
        </p:txBody>
      </p:sp>
      <p:sp>
        <p:nvSpPr>
          <p:cNvPr id="3" name="Content Placeholder 2"/>
          <p:cNvSpPr>
            <a:spLocks noGrp="1"/>
          </p:cNvSpPr>
          <p:nvPr>
            <p:ph idx="1"/>
          </p:nvPr>
        </p:nvSpPr>
        <p:spPr>
          <a:xfrm>
            <a:off x="7265773" y="1691403"/>
            <a:ext cx="3854217" cy="4023360"/>
          </a:xfrm>
        </p:spPr>
        <p:txBody>
          <a:bodyPr/>
          <a:lstStyle/>
          <a:p>
            <a:r>
              <a:rPr lang="en-US" sz="2400" baseline="30000" dirty="0" smtClean="0"/>
              <a:t>55</a:t>
            </a:r>
            <a:r>
              <a:rPr lang="en-US" sz="2400" dirty="0" smtClean="0"/>
              <a:t>Fe source scan</a:t>
            </a:r>
          </a:p>
          <a:p>
            <a:pPr lvl="1"/>
            <a:r>
              <a:rPr lang="en-US" dirty="0" smtClean="0"/>
              <a:t>Peaks fit comparable</a:t>
            </a:r>
            <a:endParaRPr lang="en-US" dirty="0"/>
          </a:p>
          <a:p>
            <a:pPr lvl="1"/>
            <a:r>
              <a:rPr lang="en-US" dirty="0" smtClean="0"/>
              <a:t>Distance of the peaks within the gain dispersion of MALTA</a:t>
            </a:r>
          </a:p>
          <a:p>
            <a:r>
              <a:rPr lang="en-US" sz="2600" dirty="0" smtClean="0"/>
              <a:t>Collection Efficiency</a:t>
            </a:r>
            <a:endParaRPr lang="en-US" sz="2600" dirty="0"/>
          </a:p>
          <a:p>
            <a:pPr lvl="1"/>
            <a:r>
              <a:rPr lang="en-US" dirty="0" smtClean="0"/>
              <a:t>Readout issue reduced the efficiency of ALL detectors to ~70%</a:t>
            </a:r>
          </a:p>
          <a:p>
            <a:pPr lvl="1"/>
            <a:r>
              <a:rPr lang="en-US" dirty="0" smtClean="0"/>
              <a:t>Comparable efficiency for the different ROIs</a:t>
            </a:r>
          </a:p>
        </p:txBody>
      </p:sp>
      <p:sp>
        <p:nvSpPr>
          <p:cNvPr id="4" name="Date Placeholder 3"/>
          <p:cNvSpPr>
            <a:spLocks noGrp="1"/>
          </p:cNvSpPr>
          <p:nvPr>
            <p:ph type="dt" sz="half" idx="10"/>
          </p:nvPr>
        </p:nvSpPr>
        <p:spPr/>
        <p:txBody>
          <a:bodyPr/>
          <a:lstStyle/>
          <a:p>
            <a:r>
              <a:rPr lang="en-US" smtClean="0"/>
              <a:t>08/07/2019</a:t>
            </a:r>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23</a:t>
            </a:fld>
            <a:endParaRPr lang="en-GB" dirty="0"/>
          </a:p>
        </p:txBody>
      </p:sp>
      <p:pic>
        <p:nvPicPr>
          <p:cNvPr id="8" name="Picture 7"/>
          <p:cNvPicPr>
            <a:picLocks noChangeAspect="1"/>
          </p:cNvPicPr>
          <p:nvPr/>
        </p:nvPicPr>
        <p:blipFill>
          <a:blip r:embed="rId2"/>
          <a:stretch>
            <a:fillRect/>
          </a:stretch>
        </p:blipFill>
        <p:spPr>
          <a:xfrm>
            <a:off x="187450" y="1435100"/>
            <a:ext cx="6652773" cy="4468812"/>
          </a:xfrm>
          <a:prstGeom prst="rect">
            <a:avLst/>
          </a:prstGeom>
        </p:spPr>
      </p:pic>
    </p:spTree>
    <p:extLst>
      <p:ext uri="{BB962C8B-B14F-4D97-AF65-F5344CB8AC3E}">
        <p14:creationId xmlns:p14="http://schemas.microsoft.com/office/powerpoint/2010/main" val="40373938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MALTA with BCT – Functional Test</a:t>
            </a:r>
            <a:endParaRPr lang="en-GB" dirty="0"/>
          </a:p>
        </p:txBody>
      </p:sp>
      <p:sp>
        <p:nvSpPr>
          <p:cNvPr id="3" name="Content Placeholder 2"/>
          <p:cNvSpPr>
            <a:spLocks noGrp="1"/>
          </p:cNvSpPr>
          <p:nvPr>
            <p:ph idx="1"/>
          </p:nvPr>
        </p:nvSpPr>
        <p:spPr>
          <a:xfrm>
            <a:off x="7265773" y="1691403"/>
            <a:ext cx="3854217" cy="4023360"/>
          </a:xfrm>
        </p:spPr>
        <p:txBody>
          <a:bodyPr/>
          <a:lstStyle/>
          <a:p>
            <a:r>
              <a:rPr lang="en-US" sz="2400" baseline="30000" dirty="0" smtClean="0"/>
              <a:t>55</a:t>
            </a:r>
            <a:r>
              <a:rPr lang="en-US" sz="2400" dirty="0" smtClean="0"/>
              <a:t>Fe source scan</a:t>
            </a:r>
          </a:p>
          <a:p>
            <a:pPr lvl="1"/>
            <a:r>
              <a:rPr lang="en-US" dirty="0" smtClean="0"/>
              <a:t>Peaks fit comparable</a:t>
            </a:r>
            <a:endParaRPr lang="en-US" dirty="0"/>
          </a:p>
          <a:p>
            <a:pPr lvl="1"/>
            <a:r>
              <a:rPr lang="en-US" dirty="0" smtClean="0"/>
              <a:t>Distance of the peaks within the gain dispersion of MALTA</a:t>
            </a:r>
          </a:p>
          <a:p>
            <a:r>
              <a:rPr lang="en-US" sz="2600" dirty="0" smtClean="0"/>
              <a:t>Collection Efficiency</a:t>
            </a:r>
            <a:endParaRPr lang="en-US" sz="2600" dirty="0"/>
          </a:p>
          <a:p>
            <a:pPr lvl="1"/>
            <a:r>
              <a:rPr lang="en-US" dirty="0" smtClean="0"/>
              <a:t>Readout issue reduced the efficiency of ALL detectors to ~70%</a:t>
            </a:r>
          </a:p>
          <a:p>
            <a:pPr lvl="1"/>
            <a:r>
              <a:rPr lang="en-US" dirty="0" smtClean="0"/>
              <a:t>Comparable efficiency for the different ROIs</a:t>
            </a:r>
          </a:p>
        </p:txBody>
      </p:sp>
      <p:sp>
        <p:nvSpPr>
          <p:cNvPr id="4" name="Date Placeholder 3"/>
          <p:cNvSpPr>
            <a:spLocks noGrp="1"/>
          </p:cNvSpPr>
          <p:nvPr>
            <p:ph type="dt" sz="half" idx="10"/>
          </p:nvPr>
        </p:nvSpPr>
        <p:spPr/>
        <p:txBody>
          <a:bodyPr/>
          <a:lstStyle/>
          <a:p>
            <a:r>
              <a:rPr lang="en-US" smtClean="0"/>
              <a:t>08/07/2019</a:t>
            </a:r>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24</a:t>
            </a:fld>
            <a:endParaRPr lang="en-GB" dirty="0"/>
          </a:p>
        </p:txBody>
      </p:sp>
      <p:pic>
        <p:nvPicPr>
          <p:cNvPr id="8" name="Picture 7"/>
          <p:cNvPicPr>
            <a:picLocks noChangeAspect="1"/>
          </p:cNvPicPr>
          <p:nvPr/>
        </p:nvPicPr>
        <p:blipFill>
          <a:blip r:embed="rId2"/>
          <a:stretch>
            <a:fillRect/>
          </a:stretch>
        </p:blipFill>
        <p:spPr>
          <a:xfrm>
            <a:off x="187450" y="1435100"/>
            <a:ext cx="6652773" cy="4468812"/>
          </a:xfrm>
          <a:prstGeom prst="rect">
            <a:avLst/>
          </a:prstGeom>
        </p:spPr>
      </p:pic>
      <p:sp>
        <p:nvSpPr>
          <p:cNvPr id="9" name="Rectangle 8"/>
          <p:cNvSpPr/>
          <p:nvPr/>
        </p:nvSpPr>
        <p:spPr>
          <a:xfrm rot="20700000">
            <a:off x="2521447" y="5116932"/>
            <a:ext cx="7743095" cy="61691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BCT process does not change the device performance!</a:t>
            </a:r>
            <a:endParaRPr lang="en-US" sz="2400" dirty="0" smtClean="0"/>
          </a:p>
        </p:txBody>
      </p:sp>
    </p:spTree>
    <p:extLst>
      <p:ext uri="{BB962C8B-B14F-4D97-AF65-F5344CB8AC3E}">
        <p14:creationId xmlns:p14="http://schemas.microsoft.com/office/powerpoint/2010/main" val="8383737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BCT Thermal Test - No Cooling</a:t>
            </a:r>
            <a:endParaRPr lang="en-GB" dirty="0"/>
          </a:p>
        </p:txBody>
      </p:sp>
      <p:sp>
        <p:nvSpPr>
          <p:cNvPr id="4" name="Date Placeholder 3"/>
          <p:cNvSpPr>
            <a:spLocks noGrp="1"/>
          </p:cNvSpPr>
          <p:nvPr>
            <p:ph type="dt" sz="half" idx="10"/>
          </p:nvPr>
        </p:nvSpPr>
        <p:spPr/>
        <p:txBody>
          <a:bodyPr/>
          <a:lstStyle/>
          <a:p>
            <a:r>
              <a:rPr lang="en-US" smtClean="0"/>
              <a:t>24/01/2019</a:t>
            </a:r>
            <a:endParaRPr lang="en-GB"/>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25</a:t>
            </a:fld>
            <a:endParaRPr lang="en-GB"/>
          </a:p>
        </p:txBody>
      </p:sp>
      <p:pic>
        <p:nvPicPr>
          <p:cNvPr id="7" name="Content Placeholder 6"/>
          <p:cNvPicPr>
            <a:picLocks noGrp="1" noChangeAspect="1"/>
          </p:cNvPicPr>
          <p:nvPr>
            <p:ph idx="1"/>
          </p:nvPr>
        </p:nvPicPr>
        <p:blipFill rotWithShape="1">
          <a:blip r:embed="rId2">
            <a:extLst>
              <a:ext uri="{28A0092B-C50C-407E-A947-70E740481C1C}">
                <a14:useLocalDpi xmlns:a14="http://schemas.microsoft.com/office/drawing/2010/main" val="0"/>
              </a:ext>
            </a:extLst>
          </a:blip>
          <a:srcRect l="56256" t="9663" r="-1" b="17813"/>
          <a:stretch/>
        </p:blipFill>
        <p:spPr>
          <a:xfrm>
            <a:off x="4570907" y="1757913"/>
            <a:ext cx="4724400" cy="4568027"/>
          </a:xfrm>
          <a:prstGeom prst="rect">
            <a:avLst/>
          </a:prstGeom>
        </p:spPr>
      </p:pic>
      <p:pic>
        <p:nvPicPr>
          <p:cNvPr id="8" name="Content Placeholder 6"/>
          <p:cNvPicPr>
            <a:picLocks noChangeAspect="1"/>
          </p:cNvPicPr>
          <p:nvPr/>
        </p:nvPicPr>
        <p:blipFill rotWithShape="1">
          <a:blip r:embed="rId2">
            <a:extLst>
              <a:ext uri="{28A0092B-C50C-407E-A947-70E740481C1C}">
                <a14:useLocalDpi xmlns:a14="http://schemas.microsoft.com/office/drawing/2010/main" val="0"/>
              </a:ext>
            </a:extLst>
          </a:blip>
          <a:srcRect l="68" r="88036" b="13561"/>
          <a:stretch/>
        </p:blipFill>
        <p:spPr>
          <a:xfrm>
            <a:off x="3513837" y="1757913"/>
            <a:ext cx="1057070" cy="4568027"/>
          </a:xfrm>
          <a:prstGeom prst="rect">
            <a:avLst/>
          </a:prstGeom>
        </p:spPr>
      </p:pic>
      <p:sp>
        <p:nvSpPr>
          <p:cNvPr id="10" name="Rectangle 9"/>
          <p:cNvSpPr/>
          <p:nvPr/>
        </p:nvSpPr>
        <p:spPr>
          <a:xfrm>
            <a:off x="4854540" y="1170098"/>
            <a:ext cx="2822952" cy="461665"/>
          </a:xfrm>
          <a:prstGeom prst="rect">
            <a:avLst/>
          </a:prstGeom>
        </p:spPr>
        <p:txBody>
          <a:bodyPr wrap="none">
            <a:spAutoFit/>
          </a:bodyPr>
          <a:lstStyle/>
          <a:p>
            <a:r>
              <a:rPr lang="en-US" sz="2400" b="1" dirty="0">
                <a:solidFill>
                  <a:schemeClr val="accent4">
                    <a:lumMod val="75000"/>
                  </a:schemeClr>
                </a:solidFill>
              </a:rPr>
              <a:t>Hot area </a:t>
            </a:r>
            <a:r>
              <a:rPr lang="en-US" sz="2400" b="1" dirty="0" smtClean="0">
                <a:solidFill>
                  <a:schemeClr val="accent4">
                    <a:lumMod val="75000"/>
                  </a:schemeClr>
                </a:solidFill>
              </a:rPr>
              <a:t>about </a:t>
            </a:r>
            <a:r>
              <a:rPr lang="en-US" sz="2400" b="1" dirty="0">
                <a:solidFill>
                  <a:schemeClr val="accent4">
                    <a:lumMod val="75000"/>
                  </a:schemeClr>
                </a:solidFill>
              </a:rPr>
              <a:t>29</a:t>
            </a:r>
            <a:r>
              <a:rPr lang="en-US" sz="2400" b="1" dirty="0">
                <a:solidFill>
                  <a:schemeClr val="accent4">
                    <a:lumMod val="75000"/>
                  </a:schemeClr>
                </a:solidFill>
                <a:latin typeface="Calibri" charset="0"/>
              </a:rPr>
              <a:t>˚C</a:t>
            </a:r>
            <a:r>
              <a:rPr lang="en-US" sz="2400" b="1" dirty="0">
                <a:solidFill>
                  <a:schemeClr val="accent4">
                    <a:lumMod val="75000"/>
                  </a:schemeClr>
                </a:solidFill>
              </a:rPr>
              <a:t> </a:t>
            </a:r>
            <a:endParaRPr lang="en-GB" sz="2400" dirty="0"/>
          </a:p>
        </p:txBody>
      </p:sp>
    </p:spTree>
    <p:extLst>
      <p:ext uri="{BB962C8B-B14F-4D97-AF65-F5344CB8AC3E}">
        <p14:creationId xmlns:p14="http://schemas.microsoft.com/office/powerpoint/2010/main" val="18640736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5ml/min -&gt; 10 ml/min</a:t>
            </a:r>
            <a:endParaRPr lang="en-GB" dirty="0"/>
          </a:p>
        </p:txBody>
      </p:sp>
      <p:sp>
        <p:nvSpPr>
          <p:cNvPr id="4" name="Date Placeholder 3"/>
          <p:cNvSpPr>
            <a:spLocks noGrp="1"/>
          </p:cNvSpPr>
          <p:nvPr>
            <p:ph type="dt" sz="half" idx="10"/>
          </p:nvPr>
        </p:nvSpPr>
        <p:spPr/>
        <p:txBody>
          <a:bodyPr/>
          <a:lstStyle/>
          <a:p>
            <a:fld id="{8F3835F8-1B45-48E0-A9FF-6D5EE263C864}" type="datetime1">
              <a:rPr lang="en-GB" smtClean="0"/>
              <a:t>07/09/2019</a:t>
            </a:fld>
            <a:endParaRPr lang="en-GB"/>
          </a:p>
        </p:txBody>
      </p:sp>
      <p:sp>
        <p:nvSpPr>
          <p:cNvPr id="5" name="Footer Placeholder 4"/>
          <p:cNvSpPr>
            <a:spLocks noGrp="1"/>
          </p:cNvSpPr>
          <p:nvPr>
            <p:ph type="ftr" sz="quarter" idx="11"/>
          </p:nvPr>
        </p:nvSpPr>
        <p:spPr/>
        <p:txBody>
          <a:bodyPr/>
          <a:lstStyle/>
          <a:p>
            <a:r>
              <a:rPr lang="en-GB" smtClean="0"/>
              <a:t>Roberto Cardella</a:t>
            </a:r>
            <a:endParaRPr lang="en-GB"/>
          </a:p>
        </p:txBody>
      </p:sp>
      <p:sp>
        <p:nvSpPr>
          <p:cNvPr id="6" name="Slide Number Placeholder 5"/>
          <p:cNvSpPr>
            <a:spLocks noGrp="1"/>
          </p:cNvSpPr>
          <p:nvPr>
            <p:ph type="sldNum" sz="quarter" idx="12"/>
          </p:nvPr>
        </p:nvSpPr>
        <p:spPr/>
        <p:txBody>
          <a:bodyPr/>
          <a:lstStyle/>
          <a:p>
            <a:fld id="{A4384AD5-82DD-4DC0-8482-558C1A11E9DF}" type="slidenum">
              <a:rPr lang="en-GB" smtClean="0"/>
              <a:t>26</a:t>
            </a:fld>
            <a:endParaRPr lang="en-GB"/>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6159" y="2007577"/>
            <a:ext cx="6975191" cy="4148288"/>
          </a:xfrm>
          <a:prstGeom prst="rect">
            <a:avLst/>
          </a:prstGeom>
        </p:spPr>
      </p:pic>
      <p:sp>
        <p:nvSpPr>
          <p:cNvPr id="3" name="TextBox 2"/>
          <p:cNvSpPr txBox="1"/>
          <p:nvPr/>
        </p:nvSpPr>
        <p:spPr>
          <a:xfrm>
            <a:off x="3028950" y="1354370"/>
            <a:ext cx="6502400" cy="461665"/>
          </a:xfrm>
          <a:prstGeom prst="rect">
            <a:avLst/>
          </a:prstGeom>
          <a:noFill/>
        </p:spPr>
        <p:txBody>
          <a:bodyPr wrap="square" rtlCol="0">
            <a:spAutoFit/>
          </a:bodyPr>
          <a:lstStyle/>
          <a:p>
            <a:r>
              <a:rPr lang="en-US" sz="2400" b="1" dirty="0" smtClean="0">
                <a:solidFill>
                  <a:schemeClr val="accent4">
                    <a:lumMod val="75000"/>
                  </a:schemeClr>
                </a:solidFill>
              </a:rPr>
              <a:t>Hot area from 29</a:t>
            </a:r>
            <a:r>
              <a:rPr lang="en-US" sz="2400" b="1" dirty="0" smtClean="0">
                <a:solidFill>
                  <a:schemeClr val="accent4">
                    <a:lumMod val="75000"/>
                  </a:schemeClr>
                </a:solidFill>
                <a:latin typeface="Calibri" charset="0"/>
              </a:rPr>
              <a:t>˚</a:t>
            </a:r>
            <a:r>
              <a:rPr lang="en-US" sz="2400" b="1" dirty="0">
                <a:solidFill>
                  <a:schemeClr val="accent4">
                    <a:lumMod val="75000"/>
                  </a:schemeClr>
                </a:solidFill>
                <a:latin typeface="Calibri" charset="0"/>
              </a:rPr>
              <a:t>C</a:t>
            </a:r>
            <a:r>
              <a:rPr lang="en-US" sz="2400" b="1" dirty="0" smtClean="0">
                <a:solidFill>
                  <a:schemeClr val="accent4">
                    <a:lumMod val="75000"/>
                  </a:schemeClr>
                </a:solidFill>
              </a:rPr>
              <a:t> to 24</a:t>
            </a:r>
            <a:r>
              <a:rPr lang="en-US" sz="2400" b="1" dirty="0" smtClean="0">
                <a:solidFill>
                  <a:schemeClr val="accent4">
                    <a:lumMod val="75000"/>
                  </a:schemeClr>
                </a:solidFill>
                <a:latin typeface="Calibri" charset="0"/>
              </a:rPr>
              <a:t>˚C, using “fresh” water</a:t>
            </a:r>
            <a:endParaRPr lang="en-GB" sz="2400" b="1" dirty="0">
              <a:solidFill>
                <a:schemeClr val="accent4">
                  <a:lumMod val="75000"/>
                </a:schemeClr>
              </a:solidFill>
            </a:endParaRPr>
          </a:p>
        </p:txBody>
      </p:sp>
    </p:spTree>
    <p:extLst>
      <p:ext uri="{BB962C8B-B14F-4D97-AF65-F5344CB8AC3E}">
        <p14:creationId xmlns:p14="http://schemas.microsoft.com/office/powerpoint/2010/main" val="34651028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Transmission from </a:t>
            </a:r>
            <a:r>
              <a:rPr lang="en-US" dirty="0" smtClean="0"/>
              <a:t>Module</a:t>
            </a:r>
            <a:endParaRPr lang="en-GB" dirty="0"/>
          </a:p>
        </p:txBody>
      </p:sp>
      <p:pic>
        <p:nvPicPr>
          <p:cNvPr id="8" name="Content Placeholder 7"/>
          <p:cNvPicPr>
            <a:picLocks noGrp="1" noChangeAspect="1"/>
          </p:cNvPicPr>
          <p:nvPr>
            <p:ph idx="1"/>
          </p:nvPr>
        </p:nvPicPr>
        <p:blipFill>
          <a:blip r:embed="rId2"/>
          <a:stretch>
            <a:fillRect/>
          </a:stretch>
        </p:blipFill>
        <p:spPr>
          <a:xfrm>
            <a:off x="6028159" y="1745013"/>
            <a:ext cx="4261368" cy="4024312"/>
          </a:xfrm>
          <a:prstGeom prst="rect">
            <a:avLst/>
          </a:prstGeom>
        </p:spPr>
      </p:pic>
      <p:sp>
        <p:nvSpPr>
          <p:cNvPr id="4" name="Date Placeholder 3"/>
          <p:cNvSpPr>
            <a:spLocks noGrp="1"/>
          </p:cNvSpPr>
          <p:nvPr>
            <p:ph type="dt" sz="half" idx="10"/>
          </p:nvPr>
        </p:nvSpPr>
        <p:spPr/>
        <p:txBody>
          <a:bodyPr/>
          <a:lstStyle/>
          <a:p>
            <a:r>
              <a:rPr lang="en-US" smtClean="0"/>
              <a:t>24/01/2019</a:t>
            </a:r>
            <a:endParaRPr lang="en-GB"/>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27</a:t>
            </a:fld>
            <a:endParaRPr lang="en-GB"/>
          </a:p>
        </p:txBody>
      </p:sp>
      <p:cxnSp>
        <p:nvCxnSpPr>
          <p:cNvPr id="10" name="Straight Arrow Connector 9"/>
          <p:cNvCxnSpPr/>
          <p:nvPr/>
        </p:nvCxnSpPr>
        <p:spPr>
          <a:xfrm flipH="1">
            <a:off x="8048731" y="5094044"/>
            <a:ext cx="10048" cy="50241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696201" y="5488388"/>
            <a:ext cx="925285" cy="1200329"/>
          </a:xfrm>
          <a:prstGeom prst="rect">
            <a:avLst/>
          </a:prstGeom>
          <a:noFill/>
        </p:spPr>
        <p:txBody>
          <a:bodyPr wrap="square" rtlCol="0">
            <a:spAutoFit/>
          </a:bodyPr>
          <a:lstStyle/>
          <a:p>
            <a:r>
              <a:rPr lang="en-US" dirty="0" smtClean="0"/>
              <a:t>Merged Output</a:t>
            </a:r>
          </a:p>
          <a:p>
            <a:r>
              <a:rPr lang="en-US" dirty="0" smtClean="0"/>
              <a:t>Data</a:t>
            </a:r>
          </a:p>
          <a:p>
            <a:endParaRPr lang="en-GB" dirty="0"/>
          </a:p>
        </p:txBody>
      </p:sp>
      <p:sp>
        <p:nvSpPr>
          <p:cNvPr id="12" name="TextBox 11"/>
          <p:cNvSpPr txBox="1"/>
          <p:nvPr/>
        </p:nvSpPr>
        <p:spPr>
          <a:xfrm>
            <a:off x="365717" y="1745013"/>
            <a:ext cx="5076233" cy="2554545"/>
          </a:xfrm>
          <a:prstGeom prst="rect">
            <a:avLst/>
          </a:prstGeom>
          <a:noFill/>
        </p:spPr>
        <p:txBody>
          <a:bodyPr wrap="square" rtlCol="0">
            <a:spAutoFit/>
          </a:bodyPr>
          <a:lstStyle/>
          <a:p>
            <a:r>
              <a:rPr lang="en-US" dirty="0" smtClean="0"/>
              <a:t>Several solutions to transmit data from a module to the readout</a:t>
            </a:r>
          </a:p>
          <a:p>
            <a:endParaRPr lang="en-US" dirty="0" smtClean="0"/>
          </a:p>
          <a:p>
            <a:r>
              <a:rPr lang="en-US" sz="2400" b="1" dirty="0" smtClean="0">
                <a:solidFill>
                  <a:schemeClr val="accent4">
                    <a:lumMod val="75000"/>
                  </a:schemeClr>
                </a:solidFill>
              </a:rPr>
              <a:t>Master/Slaves configuration:</a:t>
            </a:r>
          </a:p>
          <a:p>
            <a:pPr marL="300038" indent="-214313">
              <a:lnSpc>
                <a:spcPct val="90000"/>
              </a:lnSpc>
              <a:spcBef>
                <a:spcPts val="150"/>
              </a:spcBef>
              <a:spcAft>
                <a:spcPts val="300"/>
              </a:spcAft>
              <a:buClr>
                <a:schemeClr val="accent3">
                  <a:lumMod val="75000"/>
                </a:schemeClr>
              </a:buClr>
              <a:buFont typeface="Arial" panose="020B0604020202020204" pitchFamily="34" charset="0"/>
              <a:buChar char="•"/>
            </a:pPr>
            <a:r>
              <a:rPr lang="en-US" sz="2000" dirty="0"/>
              <a:t>Avoid large number of output connections</a:t>
            </a:r>
          </a:p>
          <a:p>
            <a:pPr marL="300038" indent="-214313">
              <a:lnSpc>
                <a:spcPct val="90000"/>
              </a:lnSpc>
              <a:spcBef>
                <a:spcPts val="150"/>
              </a:spcBef>
              <a:spcAft>
                <a:spcPts val="300"/>
              </a:spcAft>
              <a:buClr>
                <a:schemeClr val="accent3">
                  <a:lumMod val="75000"/>
                </a:schemeClr>
              </a:buClr>
              <a:buFont typeface="Arial" panose="020B0604020202020204" pitchFamily="34" charset="0"/>
              <a:buChar char="•"/>
            </a:pPr>
            <a:r>
              <a:rPr lang="en-US" sz="2000" dirty="0"/>
              <a:t>Could simplify flex design</a:t>
            </a:r>
          </a:p>
          <a:p>
            <a:pPr marL="300038" indent="-214313">
              <a:lnSpc>
                <a:spcPct val="90000"/>
              </a:lnSpc>
              <a:spcBef>
                <a:spcPts val="150"/>
              </a:spcBef>
              <a:spcAft>
                <a:spcPts val="300"/>
              </a:spcAft>
              <a:buClr>
                <a:schemeClr val="accent3">
                  <a:lumMod val="75000"/>
                </a:schemeClr>
              </a:buClr>
              <a:buFont typeface="Arial" panose="020B0604020202020204" pitchFamily="34" charset="0"/>
              <a:buChar char="•"/>
            </a:pPr>
            <a:r>
              <a:rPr lang="en-US" sz="2000" dirty="0"/>
              <a:t>Only one sensor transmits data over a long distance</a:t>
            </a:r>
          </a:p>
        </p:txBody>
      </p:sp>
      <p:sp>
        <p:nvSpPr>
          <p:cNvPr id="14" name="TextBox 13"/>
          <p:cNvSpPr txBox="1"/>
          <p:nvPr/>
        </p:nvSpPr>
        <p:spPr>
          <a:xfrm rot="18900000">
            <a:off x="8183522" y="2729625"/>
            <a:ext cx="1086484" cy="369332"/>
          </a:xfrm>
          <a:prstGeom prst="rect">
            <a:avLst/>
          </a:prstGeom>
          <a:noFill/>
        </p:spPr>
        <p:txBody>
          <a:bodyPr wrap="square" rtlCol="0">
            <a:spAutoFit/>
          </a:bodyPr>
          <a:lstStyle/>
          <a:p>
            <a:r>
              <a:rPr lang="en-US" dirty="0" smtClean="0"/>
              <a:t>DATA</a:t>
            </a:r>
            <a:endParaRPr lang="en-GB" dirty="0"/>
          </a:p>
        </p:txBody>
      </p:sp>
    </p:spTree>
    <p:extLst>
      <p:ext uri="{BB962C8B-B14F-4D97-AF65-F5344CB8AC3E}">
        <p14:creationId xmlns:p14="http://schemas.microsoft.com/office/powerpoint/2010/main" val="26663932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Chip 2 Chip Communication</a:t>
            </a:r>
            <a:endParaRPr lang="en-GB" dirty="0"/>
          </a:p>
        </p:txBody>
      </p:sp>
      <p:sp>
        <p:nvSpPr>
          <p:cNvPr id="4" name="Date Placeholder 3"/>
          <p:cNvSpPr>
            <a:spLocks noGrp="1"/>
          </p:cNvSpPr>
          <p:nvPr>
            <p:ph type="dt" sz="half" idx="10"/>
          </p:nvPr>
        </p:nvSpPr>
        <p:spPr>
          <a:xfrm>
            <a:off x="821253" y="6578239"/>
            <a:ext cx="997827" cy="167060"/>
          </a:xfrm>
        </p:spPr>
        <p:txBody>
          <a:bodyPr/>
          <a:lstStyle/>
          <a:p>
            <a:r>
              <a:rPr lang="en-US" smtClean="0"/>
              <a:t>24/01/2019</a:t>
            </a:r>
            <a:endParaRPr lang="en-GB" dirty="0"/>
          </a:p>
        </p:txBody>
      </p:sp>
      <p:sp>
        <p:nvSpPr>
          <p:cNvPr id="6" name="Slide Number Placeholder 5"/>
          <p:cNvSpPr>
            <a:spLocks noGrp="1"/>
          </p:cNvSpPr>
          <p:nvPr>
            <p:ph type="sldNum" sz="quarter" idx="12"/>
          </p:nvPr>
        </p:nvSpPr>
        <p:spPr>
          <a:xfrm>
            <a:off x="9692285" y="6577595"/>
            <a:ext cx="1312025" cy="167060"/>
          </a:xfrm>
        </p:spPr>
        <p:txBody>
          <a:bodyPr/>
          <a:lstStyle/>
          <a:p>
            <a:fld id="{A4384AD5-82DD-4DC0-8482-558C1A11E9DF}" type="slidenum">
              <a:rPr lang="en-GB" smtClean="0"/>
              <a:t>28</a:t>
            </a:fld>
            <a:endParaRPr lang="en-GB" dirty="0"/>
          </a:p>
        </p:txBody>
      </p:sp>
      <p:pic>
        <p:nvPicPr>
          <p:cNvPr id="9" name="Content Placeholder 8"/>
          <p:cNvPicPr>
            <a:picLocks noGrp="1" noChangeAspect="1"/>
          </p:cNvPicPr>
          <p:nvPr>
            <p:ph idx="1"/>
          </p:nvPr>
        </p:nvPicPr>
        <p:blipFill>
          <a:blip r:embed="rId2"/>
          <a:stretch>
            <a:fillRect/>
          </a:stretch>
        </p:blipFill>
        <p:spPr>
          <a:xfrm>
            <a:off x="1208262" y="2013355"/>
            <a:ext cx="3524172" cy="2077743"/>
          </a:xfrm>
          <a:prstGeom prst="rect">
            <a:avLst/>
          </a:prstGeom>
        </p:spPr>
      </p:pic>
      <p:pic>
        <p:nvPicPr>
          <p:cNvPr id="10" name="Picture 9"/>
          <p:cNvPicPr>
            <a:picLocks noChangeAspect="1"/>
          </p:cNvPicPr>
          <p:nvPr/>
        </p:nvPicPr>
        <p:blipFill>
          <a:blip r:embed="rId3"/>
          <a:stretch>
            <a:fillRect/>
          </a:stretch>
        </p:blipFill>
        <p:spPr>
          <a:xfrm>
            <a:off x="6926216" y="2071540"/>
            <a:ext cx="4268356" cy="2137518"/>
          </a:xfrm>
          <a:prstGeom prst="rect">
            <a:avLst/>
          </a:prstGeom>
        </p:spPr>
      </p:pic>
      <p:sp>
        <p:nvSpPr>
          <p:cNvPr id="14" name="Rectangle 13"/>
          <p:cNvSpPr/>
          <p:nvPr/>
        </p:nvSpPr>
        <p:spPr>
          <a:xfrm>
            <a:off x="1655300" y="1201347"/>
            <a:ext cx="2630095" cy="7407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err="1" smtClean="0"/>
              <a:t>Wirebond</a:t>
            </a:r>
            <a:r>
              <a:rPr lang="en-US" sz="2400" dirty="0" smtClean="0"/>
              <a:t> connection</a:t>
            </a:r>
          </a:p>
        </p:txBody>
      </p:sp>
      <p:sp>
        <p:nvSpPr>
          <p:cNvPr id="15" name="Rectangle 14"/>
          <p:cNvSpPr/>
          <p:nvPr/>
        </p:nvSpPr>
        <p:spPr>
          <a:xfrm>
            <a:off x="7690125" y="1227903"/>
            <a:ext cx="2851528" cy="7407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Flip chip connection</a:t>
            </a:r>
          </a:p>
        </p:txBody>
      </p:sp>
      <p:sp>
        <p:nvSpPr>
          <p:cNvPr id="19" name="Rectangle 18"/>
          <p:cNvSpPr/>
          <p:nvPr/>
        </p:nvSpPr>
        <p:spPr>
          <a:xfrm>
            <a:off x="496111" y="4466893"/>
            <a:ext cx="5097294" cy="1323439"/>
          </a:xfrm>
          <a:prstGeom prst="rect">
            <a:avLst/>
          </a:prstGeom>
        </p:spPr>
        <p:txBody>
          <a:bodyPr wrap="square">
            <a:spAutoFit/>
          </a:bodyPr>
          <a:lstStyle/>
          <a:p>
            <a:r>
              <a:rPr lang="en-US" sz="2000" dirty="0" smtClean="0"/>
              <a:t>MALTA can transmit power and data asynchronously to a neighboring chip (via CMOS pad), merging the data of multiple pixel matrix in just one parallel output</a:t>
            </a:r>
            <a:endParaRPr lang="en-US" sz="2000" dirty="0"/>
          </a:p>
        </p:txBody>
      </p:sp>
      <p:sp>
        <p:nvSpPr>
          <p:cNvPr id="20" name="Rectangle 19"/>
          <p:cNvSpPr/>
          <p:nvPr/>
        </p:nvSpPr>
        <p:spPr>
          <a:xfrm>
            <a:off x="6096001" y="4383576"/>
            <a:ext cx="5684196" cy="1384995"/>
          </a:xfrm>
          <a:prstGeom prst="rect">
            <a:avLst/>
          </a:prstGeom>
        </p:spPr>
        <p:txBody>
          <a:bodyPr wrap="square">
            <a:spAutoFit/>
          </a:bodyPr>
          <a:lstStyle/>
          <a:p>
            <a:r>
              <a:rPr lang="en-US" sz="2400" dirty="0" smtClean="0"/>
              <a:t>Connection between neighboring chips using flip chip</a:t>
            </a:r>
            <a:endParaRPr lang="en-US" sz="2400" dirty="0"/>
          </a:p>
          <a:p>
            <a:pPr marL="285750" indent="-285750">
              <a:buFont typeface="Arial" charset="0"/>
              <a:buChar char="•"/>
            </a:pPr>
            <a:r>
              <a:rPr lang="en-US" dirty="0">
                <a:latin typeface="Calibri" charset="0"/>
              </a:rPr>
              <a:t>	Better for assembling </a:t>
            </a:r>
          </a:p>
          <a:p>
            <a:pPr marL="285750" indent="-285750">
              <a:buFont typeface="Arial" charset="0"/>
              <a:buChar char="•"/>
            </a:pPr>
            <a:r>
              <a:rPr lang="en-US" dirty="0">
                <a:latin typeface="Calibri" charset="0"/>
              </a:rPr>
              <a:t>	Allow additional electronics in </a:t>
            </a:r>
            <a:r>
              <a:rPr lang="en-US" dirty="0" smtClean="0">
                <a:latin typeface="Calibri" charset="0"/>
              </a:rPr>
              <a:t>the</a:t>
            </a:r>
            <a:r>
              <a:rPr lang="en-US" dirty="0">
                <a:latin typeface="Calibri" charset="0"/>
              </a:rPr>
              <a:t>	</a:t>
            </a:r>
            <a:r>
              <a:rPr lang="en-US" dirty="0" err="1">
                <a:latin typeface="Calibri" charset="0"/>
              </a:rPr>
              <a:t>flipchip</a:t>
            </a:r>
            <a:endParaRPr lang="en-US" dirty="0">
              <a:latin typeface="Calibri" charset="0"/>
            </a:endParaRPr>
          </a:p>
        </p:txBody>
      </p:sp>
      <p:sp>
        <p:nvSpPr>
          <p:cNvPr id="3" name="Footer Placeholder 2"/>
          <p:cNvSpPr>
            <a:spLocks noGrp="1"/>
          </p:cNvSpPr>
          <p:nvPr>
            <p:ph type="ftr" sz="quarter" idx="11"/>
          </p:nvPr>
        </p:nvSpPr>
        <p:spPr/>
        <p:txBody>
          <a:bodyPr/>
          <a:lstStyle/>
          <a:p>
            <a:r>
              <a:rPr lang="en-GB" smtClean="0"/>
              <a:t>Roberto Cardella roberto.cardella@cern.ch</a:t>
            </a:r>
            <a:endParaRPr lang="en-GB" dirty="0"/>
          </a:p>
        </p:txBody>
      </p:sp>
    </p:spTree>
    <p:extLst>
      <p:ext uri="{BB962C8B-B14F-4D97-AF65-F5344CB8AC3E}">
        <p14:creationId xmlns:p14="http://schemas.microsoft.com/office/powerpoint/2010/main" val="1540679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MALTA Chip to Chip Data Transmission</a:t>
            </a:r>
            <a:endParaRPr lang="en-GB" dirty="0"/>
          </a:p>
        </p:txBody>
      </p:sp>
      <p:sp>
        <p:nvSpPr>
          <p:cNvPr id="4" name="Date Placeholder 3"/>
          <p:cNvSpPr>
            <a:spLocks noGrp="1"/>
          </p:cNvSpPr>
          <p:nvPr>
            <p:ph type="dt" sz="half" idx="10"/>
          </p:nvPr>
        </p:nvSpPr>
        <p:spPr>
          <a:xfrm>
            <a:off x="821253" y="6578239"/>
            <a:ext cx="997827" cy="167060"/>
          </a:xfrm>
        </p:spPr>
        <p:txBody>
          <a:bodyPr/>
          <a:lstStyle/>
          <a:p>
            <a:r>
              <a:rPr lang="en-US" smtClean="0"/>
              <a:t>24/01/2019</a:t>
            </a:r>
            <a:endParaRPr lang="en-GB" dirty="0"/>
          </a:p>
        </p:txBody>
      </p:sp>
      <p:sp>
        <p:nvSpPr>
          <p:cNvPr id="6" name="Slide Number Placeholder 5"/>
          <p:cNvSpPr>
            <a:spLocks noGrp="1"/>
          </p:cNvSpPr>
          <p:nvPr>
            <p:ph type="sldNum" sz="quarter" idx="12"/>
          </p:nvPr>
        </p:nvSpPr>
        <p:spPr>
          <a:xfrm>
            <a:off x="9692285" y="6577595"/>
            <a:ext cx="1312025" cy="167060"/>
          </a:xfrm>
        </p:spPr>
        <p:txBody>
          <a:bodyPr/>
          <a:lstStyle/>
          <a:p>
            <a:fld id="{A4384AD5-82DD-4DC0-8482-558C1A11E9DF}" type="slidenum">
              <a:rPr lang="en-GB" smtClean="0"/>
              <a:t>29</a:t>
            </a:fld>
            <a:endParaRPr lang="en-GB" dirty="0"/>
          </a:p>
        </p:txBody>
      </p:sp>
      <p:pic>
        <p:nvPicPr>
          <p:cNvPr id="9" name="Content Placeholder 8"/>
          <p:cNvPicPr>
            <a:picLocks noGrp="1" noChangeAspect="1"/>
          </p:cNvPicPr>
          <p:nvPr>
            <p:ph idx="1"/>
          </p:nvPr>
        </p:nvPicPr>
        <p:blipFill>
          <a:blip r:embed="rId2"/>
          <a:stretch>
            <a:fillRect/>
          </a:stretch>
        </p:blipFill>
        <p:spPr>
          <a:xfrm>
            <a:off x="1208262" y="2013355"/>
            <a:ext cx="3524172" cy="2077743"/>
          </a:xfrm>
          <a:prstGeom prst="rect">
            <a:avLst/>
          </a:prstGeom>
        </p:spPr>
      </p:pic>
      <p:pic>
        <p:nvPicPr>
          <p:cNvPr id="10" name="Picture 9"/>
          <p:cNvPicPr>
            <a:picLocks noChangeAspect="1"/>
          </p:cNvPicPr>
          <p:nvPr/>
        </p:nvPicPr>
        <p:blipFill>
          <a:blip r:embed="rId3"/>
          <a:stretch>
            <a:fillRect/>
          </a:stretch>
        </p:blipFill>
        <p:spPr>
          <a:xfrm>
            <a:off x="6926216" y="2071540"/>
            <a:ext cx="4268356" cy="2137518"/>
          </a:xfrm>
          <a:prstGeom prst="rect">
            <a:avLst/>
          </a:prstGeom>
        </p:spPr>
      </p:pic>
      <p:sp>
        <p:nvSpPr>
          <p:cNvPr id="14" name="Rectangle 13"/>
          <p:cNvSpPr/>
          <p:nvPr/>
        </p:nvSpPr>
        <p:spPr>
          <a:xfrm>
            <a:off x="1655300" y="1201347"/>
            <a:ext cx="2630095" cy="7407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err="1" smtClean="0"/>
              <a:t>Wirebond</a:t>
            </a:r>
            <a:r>
              <a:rPr lang="en-US" sz="2400" dirty="0" smtClean="0"/>
              <a:t> connection</a:t>
            </a:r>
          </a:p>
        </p:txBody>
      </p:sp>
      <p:sp>
        <p:nvSpPr>
          <p:cNvPr id="15" name="Rectangle 14"/>
          <p:cNvSpPr/>
          <p:nvPr/>
        </p:nvSpPr>
        <p:spPr>
          <a:xfrm>
            <a:off x="7690125" y="1227903"/>
            <a:ext cx="2851528" cy="7407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Flip chip connection</a:t>
            </a:r>
          </a:p>
        </p:txBody>
      </p:sp>
      <p:sp>
        <p:nvSpPr>
          <p:cNvPr id="19" name="Rectangle 18"/>
          <p:cNvSpPr/>
          <p:nvPr/>
        </p:nvSpPr>
        <p:spPr>
          <a:xfrm>
            <a:off x="496111" y="4466893"/>
            <a:ext cx="5097294" cy="1323439"/>
          </a:xfrm>
          <a:prstGeom prst="rect">
            <a:avLst/>
          </a:prstGeom>
        </p:spPr>
        <p:txBody>
          <a:bodyPr wrap="square">
            <a:spAutoFit/>
          </a:bodyPr>
          <a:lstStyle/>
          <a:p>
            <a:r>
              <a:rPr lang="en-US" sz="2000" dirty="0" smtClean="0"/>
              <a:t>MALTA can transmit power and data asynchronously to a neighboring chip (via CMOS pad), merging the data of multiple pixel matrix in just one parallel output</a:t>
            </a:r>
            <a:endParaRPr lang="en-US" sz="2000" dirty="0"/>
          </a:p>
        </p:txBody>
      </p:sp>
      <p:sp>
        <p:nvSpPr>
          <p:cNvPr id="20" name="Rectangle 19"/>
          <p:cNvSpPr/>
          <p:nvPr/>
        </p:nvSpPr>
        <p:spPr>
          <a:xfrm>
            <a:off x="6096001" y="4383576"/>
            <a:ext cx="5684196" cy="1384995"/>
          </a:xfrm>
          <a:prstGeom prst="rect">
            <a:avLst/>
          </a:prstGeom>
        </p:spPr>
        <p:txBody>
          <a:bodyPr wrap="square">
            <a:spAutoFit/>
          </a:bodyPr>
          <a:lstStyle/>
          <a:p>
            <a:r>
              <a:rPr lang="en-US" sz="2400" dirty="0" smtClean="0"/>
              <a:t>Connection between neighboring chips using flip chip</a:t>
            </a:r>
            <a:endParaRPr lang="en-US" sz="2400" dirty="0"/>
          </a:p>
          <a:p>
            <a:pPr marL="285750" indent="-285750">
              <a:buFont typeface="Arial" charset="0"/>
              <a:buChar char="•"/>
            </a:pPr>
            <a:r>
              <a:rPr lang="en-US" dirty="0">
                <a:latin typeface="Calibri" charset="0"/>
              </a:rPr>
              <a:t>	Better for assembling </a:t>
            </a:r>
          </a:p>
          <a:p>
            <a:pPr marL="285750" indent="-285750">
              <a:buFont typeface="Arial" charset="0"/>
              <a:buChar char="•"/>
            </a:pPr>
            <a:r>
              <a:rPr lang="en-US" dirty="0">
                <a:latin typeface="Calibri" charset="0"/>
              </a:rPr>
              <a:t>	Allow additional electronics in </a:t>
            </a:r>
            <a:r>
              <a:rPr lang="en-US" dirty="0" smtClean="0">
                <a:latin typeface="Calibri" charset="0"/>
              </a:rPr>
              <a:t>the</a:t>
            </a:r>
            <a:r>
              <a:rPr lang="en-US" dirty="0">
                <a:latin typeface="Calibri" charset="0"/>
              </a:rPr>
              <a:t>	</a:t>
            </a:r>
            <a:r>
              <a:rPr lang="en-US" dirty="0" err="1">
                <a:latin typeface="Calibri" charset="0"/>
              </a:rPr>
              <a:t>flipchip</a:t>
            </a:r>
            <a:endParaRPr lang="en-US" dirty="0">
              <a:latin typeface="Calibri" charset="0"/>
            </a:endParaRPr>
          </a:p>
        </p:txBody>
      </p:sp>
      <p:sp>
        <p:nvSpPr>
          <p:cNvPr id="3" name="Footer Placeholder 2"/>
          <p:cNvSpPr>
            <a:spLocks noGrp="1"/>
          </p:cNvSpPr>
          <p:nvPr>
            <p:ph type="ftr" sz="quarter" idx="11"/>
          </p:nvPr>
        </p:nvSpPr>
        <p:spPr/>
        <p:txBody>
          <a:bodyPr/>
          <a:lstStyle/>
          <a:p>
            <a:r>
              <a:rPr lang="en-GB" smtClean="0"/>
              <a:t>Roberto Cardella roberto.cardella@cern.ch</a:t>
            </a:r>
            <a:endParaRPr lang="en-GB" dirty="0"/>
          </a:p>
        </p:txBody>
      </p:sp>
      <p:sp>
        <p:nvSpPr>
          <p:cNvPr id="12" name="Rectangle 11"/>
          <p:cNvSpPr/>
          <p:nvPr/>
        </p:nvSpPr>
        <p:spPr>
          <a:xfrm rot="20700000">
            <a:off x="3361543" y="3534182"/>
            <a:ext cx="4966321" cy="8891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Can save Power and Reduce the Material Budget!</a:t>
            </a:r>
          </a:p>
        </p:txBody>
      </p:sp>
    </p:spTree>
    <p:extLst>
      <p:ext uri="{BB962C8B-B14F-4D97-AF65-F5344CB8AC3E}">
        <p14:creationId xmlns:p14="http://schemas.microsoft.com/office/powerpoint/2010/main" val="3553979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MALTA: </a:t>
            </a:r>
            <a:r>
              <a:rPr lang="en-US" sz="3200" dirty="0"/>
              <a:t>Monolithic pixel detector from ALICE to </a:t>
            </a:r>
            <a:r>
              <a:rPr lang="en-US" sz="3200" dirty="0" smtClean="0"/>
              <a:t>ATLAS</a:t>
            </a:r>
            <a:endParaRPr lang="en-GB" sz="3200" dirty="0"/>
          </a:p>
        </p:txBody>
      </p:sp>
      <p:sp>
        <p:nvSpPr>
          <p:cNvPr id="4" name="Date Placeholder 3"/>
          <p:cNvSpPr>
            <a:spLocks noGrp="1"/>
          </p:cNvSpPr>
          <p:nvPr>
            <p:ph type="dt" sz="half" idx="10"/>
          </p:nvPr>
        </p:nvSpPr>
        <p:spPr>
          <a:xfrm>
            <a:off x="821253" y="6578239"/>
            <a:ext cx="997827" cy="167060"/>
          </a:xfrm>
        </p:spPr>
        <p:txBody>
          <a:bodyPr/>
          <a:lstStyle/>
          <a:p>
            <a:r>
              <a:rPr lang="en-US" smtClean="0"/>
              <a:t>08/07/2019</a:t>
            </a:r>
            <a:endParaRPr lang="en-GB" dirty="0"/>
          </a:p>
        </p:txBody>
      </p:sp>
      <p:sp>
        <p:nvSpPr>
          <p:cNvPr id="6" name="Slide Number Placeholder 5"/>
          <p:cNvSpPr>
            <a:spLocks noGrp="1"/>
          </p:cNvSpPr>
          <p:nvPr>
            <p:ph type="sldNum" sz="quarter" idx="12"/>
          </p:nvPr>
        </p:nvSpPr>
        <p:spPr>
          <a:xfrm>
            <a:off x="9692285" y="6577595"/>
            <a:ext cx="1312025" cy="167060"/>
          </a:xfrm>
        </p:spPr>
        <p:txBody>
          <a:bodyPr/>
          <a:lstStyle/>
          <a:p>
            <a:fld id="{A4384AD5-82DD-4DC0-8482-558C1A11E9DF}" type="slidenum">
              <a:rPr lang="en-GB" smtClean="0"/>
              <a:t>3</a:t>
            </a:fld>
            <a:endParaRPr lang="en-GB"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15431" y="1826314"/>
            <a:ext cx="5285406" cy="3523603"/>
          </a:xfrm>
          <a:prstGeom prst="rect">
            <a:avLst/>
          </a:prstGeom>
        </p:spPr>
      </p:pic>
      <p:sp>
        <p:nvSpPr>
          <p:cNvPr id="16" name="Slide Number Placeholder 5">
            <a:extLst>
              <a:ext uri="{FF2B5EF4-FFF2-40B4-BE49-F238E27FC236}">
                <a16:creationId xmlns:a16="http://schemas.microsoft.com/office/drawing/2014/main" id="{16DBA346-F5AE-A449-9295-FCF637ECD7BA}"/>
              </a:ext>
            </a:extLst>
          </p:cNvPr>
          <p:cNvSpPr txBox="1">
            <a:spLocks/>
          </p:cNvSpPr>
          <p:nvPr/>
        </p:nvSpPr>
        <p:spPr>
          <a:xfrm>
            <a:off x="4484338" y="6494404"/>
            <a:ext cx="618028"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0DDECE7-1F46-4EE3-8281-CA3ECF044EE9}" type="slidenum">
              <a:rPr lang="en-GB" smtClean="0">
                <a:solidFill>
                  <a:srgbClr val="0055A0">
                    <a:tint val="75000"/>
                  </a:srgbClr>
                </a:solidFill>
              </a:rPr>
              <a:pPr/>
              <a:t>3</a:t>
            </a:fld>
            <a:endParaRPr lang="en-GB">
              <a:solidFill>
                <a:srgbClr val="0055A0">
                  <a:tint val="75000"/>
                </a:srgbClr>
              </a:solidFill>
            </a:endParaRPr>
          </a:p>
        </p:txBody>
      </p:sp>
      <p:cxnSp>
        <p:nvCxnSpPr>
          <p:cNvPr id="18" name="Straight Arrow Connector 17">
            <a:extLst>
              <a:ext uri="{FF2B5EF4-FFF2-40B4-BE49-F238E27FC236}">
                <a16:creationId xmlns:a16="http://schemas.microsoft.com/office/drawing/2014/main" id="{04D5E131-D120-4E25-9B9E-35B897D12E9C}"/>
              </a:ext>
            </a:extLst>
          </p:cNvPr>
          <p:cNvCxnSpPr>
            <a:cxnSpLocks/>
          </p:cNvCxnSpPr>
          <p:nvPr/>
        </p:nvCxnSpPr>
        <p:spPr>
          <a:xfrm flipV="1">
            <a:off x="4320129" y="5403068"/>
            <a:ext cx="651336" cy="420603"/>
          </a:xfrm>
          <a:prstGeom prst="straightConnector1">
            <a:avLst/>
          </a:prstGeom>
          <a:ln w="12700">
            <a:solidFill>
              <a:srgbClr val="1D477A"/>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54C9F8D-E5FA-4C70-BEE6-7C9DD1195F07}"/>
              </a:ext>
            </a:extLst>
          </p:cNvPr>
          <p:cNvSpPr txBox="1"/>
          <p:nvPr/>
        </p:nvSpPr>
        <p:spPr>
          <a:xfrm>
            <a:off x="4903263" y="5211615"/>
            <a:ext cx="1512168" cy="491160"/>
          </a:xfrm>
          <a:prstGeom prst="rect">
            <a:avLst/>
          </a:prstGeom>
          <a:noFill/>
        </p:spPr>
        <p:txBody>
          <a:bodyPr wrap="square" rtlCol="0">
            <a:spAutoFit/>
          </a:bodyPr>
          <a:lstStyle/>
          <a:p>
            <a:pPr>
              <a:lnSpc>
                <a:spcPct val="80000"/>
              </a:lnSpc>
            </a:pPr>
            <a:r>
              <a:rPr lang="en-GB" sz="1600" dirty="0">
                <a:solidFill>
                  <a:srgbClr val="1D477A"/>
                </a:solidFill>
              </a:rPr>
              <a:t>DACs for analogue biases</a:t>
            </a:r>
          </a:p>
        </p:txBody>
      </p:sp>
      <p:cxnSp>
        <p:nvCxnSpPr>
          <p:cNvPr id="22" name="Straight Arrow Connector 21">
            <a:extLst>
              <a:ext uri="{FF2B5EF4-FFF2-40B4-BE49-F238E27FC236}">
                <a16:creationId xmlns:a16="http://schemas.microsoft.com/office/drawing/2014/main" id="{B318023F-89A5-416D-B452-8E34C23C9EEA}"/>
              </a:ext>
            </a:extLst>
          </p:cNvPr>
          <p:cNvCxnSpPr>
            <a:cxnSpLocks/>
          </p:cNvCxnSpPr>
          <p:nvPr/>
        </p:nvCxnSpPr>
        <p:spPr>
          <a:xfrm>
            <a:off x="2847975" y="6163271"/>
            <a:ext cx="205817" cy="153757"/>
          </a:xfrm>
          <a:prstGeom prst="straightConnector1">
            <a:avLst/>
          </a:prstGeom>
          <a:ln w="12700">
            <a:solidFill>
              <a:srgbClr val="1D477A"/>
            </a:solidFill>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1DEABAF-0082-44E4-9AFC-3BAD2FA47256}"/>
              </a:ext>
            </a:extLst>
          </p:cNvPr>
          <p:cNvSpPr txBox="1"/>
          <p:nvPr/>
        </p:nvSpPr>
        <p:spPr>
          <a:xfrm>
            <a:off x="2611347" y="6215902"/>
            <a:ext cx="1512168" cy="338554"/>
          </a:xfrm>
          <a:prstGeom prst="rect">
            <a:avLst/>
          </a:prstGeom>
          <a:noFill/>
        </p:spPr>
        <p:txBody>
          <a:bodyPr wrap="square" rtlCol="0">
            <a:spAutoFit/>
          </a:bodyPr>
          <a:lstStyle/>
          <a:p>
            <a:pPr algn="r"/>
            <a:r>
              <a:rPr lang="en-GB" sz="1600" dirty="0">
                <a:solidFill>
                  <a:srgbClr val="1D477A"/>
                </a:solidFill>
              </a:rPr>
              <a:t>LVDS driver</a:t>
            </a:r>
          </a:p>
        </p:txBody>
      </p:sp>
      <p:cxnSp>
        <p:nvCxnSpPr>
          <p:cNvPr id="24" name="Straight Arrow Connector 23">
            <a:extLst>
              <a:ext uri="{FF2B5EF4-FFF2-40B4-BE49-F238E27FC236}">
                <a16:creationId xmlns:a16="http://schemas.microsoft.com/office/drawing/2014/main" id="{D6AD19C9-B186-48EE-8974-CCEB296FAB3D}"/>
              </a:ext>
            </a:extLst>
          </p:cNvPr>
          <p:cNvCxnSpPr>
            <a:cxnSpLocks/>
          </p:cNvCxnSpPr>
          <p:nvPr/>
        </p:nvCxnSpPr>
        <p:spPr>
          <a:xfrm flipV="1">
            <a:off x="1005242" y="2384448"/>
            <a:ext cx="0" cy="3422919"/>
          </a:xfrm>
          <a:prstGeom prst="straightConnector1">
            <a:avLst/>
          </a:prstGeom>
          <a:ln w="12700">
            <a:solidFill>
              <a:srgbClr val="1D477A"/>
            </a:solidFill>
            <a:headEnd type="triangle"/>
            <a:tailEnd type="triangle"/>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7EADEE12-22ED-4456-B684-A2469BC9BC78}"/>
              </a:ext>
            </a:extLst>
          </p:cNvPr>
          <p:cNvSpPr/>
          <p:nvPr/>
        </p:nvSpPr>
        <p:spPr>
          <a:xfrm rot="16200000">
            <a:off x="361264" y="4130268"/>
            <a:ext cx="919977" cy="294183"/>
          </a:xfrm>
          <a:prstGeom prst="rect">
            <a:avLst/>
          </a:prstGeom>
        </p:spPr>
        <p:txBody>
          <a:bodyPr wrap="square">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n-US" sz="1600" kern="0" dirty="0">
                <a:solidFill>
                  <a:srgbClr val="1D477A"/>
                </a:solidFill>
                <a:ea typeface="Cambria" charset="0"/>
                <a:cs typeface="Cambria" charset="0"/>
              </a:rPr>
              <a:t>18.6 m</a:t>
            </a:r>
            <a:r>
              <a:rPr kumimoji="0" lang="en-US" sz="1600" b="0" i="0" u="none" strike="noStrike" kern="0" cap="none" spc="0" normalizeH="0" baseline="0" noProof="0" dirty="0">
                <a:ln>
                  <a:noFill/>
                </a:ln>
                <a:solidFill>
                  <a:srgbClr val="1D477A"/>
                </a:solidFill>
                <a:effectLst/>
                <a:uLnTx/>
                <a:uFillTx/>
                <a:ea typeface="Cambria" charset="0"/>
                <a:cs typeface="Cambria" charset="0"/>
              </a:rPr>
              <a:t>m</a:t>
            </a:r>
            <a:endParaRPr kumimoji="0" lang="en-US" sz="1600" b="0" i="0" u="none" strike="noStrike" kern="0" cap="none" spc="0" normalizeH="0" baseline="30000" noProof="0" dirty="0">
              <a:ln>
                <a:noFill/>
              </a:ln>
              <a:solidFill>
                <a:srgbClr val="1D477A"/>
              </a:solidFill>
              <a:effectLst/>
              <a:uLnTx/>
              <a:uFillTx/>
              <a:ea typeface="Cambria" charset="0"/>
              <a:cs typeface="Cambria" charset="0"/>
            </a:endParaRPr>
          </a:p>
        </p:txBody>
      </p:sp>
      <mc:AlternateContent xmlns:mc="http://schemas.openxmlformats.org/markup-compatibility/2006" xmlns:a14="http://schemas.microsoft.com/office/drawing/2010/main">
        <mc:Choice Requires="a14">
          <p:sp>
            <p:nvSpPr>
              <p:cNvPr id="10" name="Rectangle 9"/>
              <p:cNvSpPr/>
              <p:nvPr/>
            </p:nvSpPr>
            <p:spPr>
              <a:xfrm>
                <a:off x="-38328" y="1191120"/>
                <a:ext cx="6453759" cy="1200329"/>
              </a:xfrm>
              <a:prstGeom prst="rect">
                <a:avLst/>
              </a:prstGeom>
            </p:spPr>
            <p:txBody>
              <a:bodyPr wrap="square">
                <a:spAutoFit/>
              </a:bodyPr>
              <a:lstStyle/>
              <a:p>
                <a:r>
                  <a:rPr lang="en-US" dirty="0" smtClean="0"/>
                  <a:t>The </a:t>
                </a:r>
                <a:r>
                  <a:rPr lang="en-US" dirty="0"/>
                  <a:t>512x512 pixel </a:t>
                </a:r>
                <a14:m>
                  <m:oMath xmlns:m="http://schemas.openxmlformats.org/officeDocument/2006/math">
                    <m:r>
                      <a:rPr lang="en-US" b="0" i="1" smtClean="0">
                        <a:latin typeface="Cambria Math" panose="02040503050406030204" pitchFamily="18" charset="0"/>
                      </a:rPr>
                      <m:t>36.4 </m:t>
                    </m:r>
                    <m:r>
                      <a:rPr lang="en-US" b="0" i="1" smtClean="0">
                        <a:latin typeface="Cambria Math" panose="02040503050406030204" pitchFamily="18" charset="0"/>
                      </a:rPr>
                      <m:t>𝜇</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2 </m:t>
                        </m:r>
                      </m:sup>
                    </m:sSup>
                  </m:oMath>
                </a14:m>
                <a:r>
                  <a:rPr lang="en-US" dirty="0" smtClean="0"/>
                  <a:t>- 8 sectors</a:t>
                </a:r>
                <a:endParaRPr lang="en-US" dirty="0"/>
              </a:p>
              <a:p>
                <a:pPr marL="285750" indent="-285750">
                  <a:buFont typeface="Arial" panose="020B0604020202020204" pitchFamily="34" charset="0"/>
                  <a:buChar char="•"/>
                </a:pPr>
                <a:r>
                  <a:rPr lang="en-US" dirty="0" smtClean="0"/>
                  <a:t>Small collection electrode sensor (shared with MONOPIX)</a:t>
                </a:r>
              </a:p>
              <a:p>
                <a:pPr marL="285750" indent="-285750">
                  <a:buFont typeface="Arial" panose="020B0604020202020204" pitchFamily="34" charset="0"/>
                  <a:buChar char="•"/>
                </a:pPr>
                <a:r>
                  <a:rPr lang="en-US" dirty="0" smtClean="0"/>
                  <a:t>Low-power front-end </a:t>
                </a:r>
                <a:r>
                  <a:rPr lang="en-US" dirty="0"/>
                  <a:t>(shared with MONOPIX</a:t>
                </a:r>
                <a:r>
                  <a:rPr lang="en-US" dirty="0" smtClean="0"/>
                  <a:t>)</a:t>
                </a:r>
              </a:p>
              <a:p>
                <a:pPr marL="285750" indent="-285750">
                  <a:buFont typeface="Arial" panose="020B0604020202020204" pitchFamily="34" charset="0"/>
                  <a:buChar char="•"/>
                </a:pPr>
                <a:r>
                  <a:rPr lang="en-US" dirty="0"/>
                  <a:t>N</a:t>
                </a:r>
                <a:r>
                  <a:rPr lang="en-US" dirty="0" smtClean="0"/>
                  <a:t>ovel Asynchronous Readout  architecture</a:t>
                </a:r>
              </a:p>
            </p:txBody>
          </p:sp>
        </mc:Choice>
        <mc:Fallback xmlns="">
          <p:sp>
            <p:nvSpPr>
              <p:cNvPr id="10" name="Rectangle 9"/>
              <p:cNvSpPr>
                <a:spLocks noRot="1" noChangeAspect="1" noMove="1" noResize="1" noEditPoints="1" noAdjustHandles="1" noChangeArrowheads="1" noChangeShapeType="1" noTextEdit="1"/>
              </p:cNvSpPr>
              <p:nvPr/>
            </p:nvSpPr>
            <p:spPr>
              <a:xfrm>
                <a:off x="-38328" y="1191120"/>
                <a:ext cx="6453759" cy="1200329"/>
              </a:xfrm>
              <a:prstGeom prst="rect">
                <a:avLst/>
              </a:prstGeom>
              <a:blipFill>
                <a:blip r:embed="rId3"/>
                <a:stretch>
                  <a:fillRect l="-851" t="-2538" b="-7107"/>
                </a:stretch>
              </a:blipFill>
            </p:spPr>
            <p:txBody>
              <a:bodyPr/>
              <a:lstStyle/>
              <a:p>
                <a:r>
                  <a:rPr lang="en-GB">
                    <a:noFill/>
                  </a:rPr>
                  <a:t> </a:t>
                </a:r>
              </a:p>
            </p:txBody>
          </p:sp>
        </mc:Fallback>
      </mc:AlternateContent>
      <p:sp>
        <p:nvSpPr>
          <p:cNvPr id="8" name="Footer Placeholder 7"/>
          <p:cNvSpPr>
            <a:spLocks noGrp="1"/>
          </p:cNvSpPr>
          <p:nvPr>
            <p:ph type="ftr" sz="quarter" idx="11"/>
          </p:nvPr>
        </p:nvSpPr>
        <p:spPr/>
        <p:txBody>
          <a:bodyPr/>
          <a:lstStyle/>
          <a:p>
            <a:r>
              <a:rPr lang="en-GB" smtClean="0"/>
              <a:t>Roberto Cardella roberto.cardella@cern.ch</a:t>
            </a:r>
            <a:endParaRPr lang="en-GB" dirty="0"/>
          </a:p>
        </p:txBody>
      </p:sp>
      <p:pic>
        <p:nvPicPr>
          <p:cNvPr id="5" name="Picture 4"/>
          <p:cNvPicPr>
            <a:picLocks noChangeAspect="1"/>
          </p:cNvPicPr>
          <p:nvPr/>
        </p:nvPicPr>
        <p:blipFill>
          <a:blip r:embed="rId4"/>
          <a:stretch>
            <a:fillRect/>
          </a:stretch>
        </p:blipFill>
        <p:spPr>
          <a:xfrm>
            <a:off x="1045403" y="2329354"/>
            <a:ext cx="3438935" cy="3838811"/>
          </a:xfrm>
          <a:prstGeom prst="rect">
            <a:avLst/>
          </a:prstGeom>
        </p:spPr>
      </p:pic>
      <p:sp>
        <p:nvSpPr>
          <p:cNvPr id="26" name="Rectangle 25"/>
          <p:cNvSpPr/>
          <p:nvPr/>
        </p:nvSpPr>
        <p:spPr>
          <a:xfrm rot="20700000">
            <a:off x="7693376" y="4966028"/>
            <a:ext cx="4373089" cy="123372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For more details see presentation of </a:t>
            </a:r>
            <a:r>
              <a:rPr lang="en-US" sz="2400" dirty="0" err="1" smtClean="0"/>
              <a:t>I.Berdalovic</a:t>
            </a:r>
            <a:r>
              <a:rPr lang="en-US" sz="2400" dirty="0" smtClean="0"/>
              <a:t> and </a:t>
            </a:r>
            <a:r>
              <a:rPr lang="en-US" sz="2400" dirty="0" err="1" smtClean="0"/>
              <a:t>F.Piro</a:t>
            </a:r>
            <a:endParaRPr lang="en-US" sz="2400" dirty="0" smtClean="0"/>
          </a:p>
        </p:txBody>
      </p:sp>
    </p:spTree>
    <p:extLst>
      <p:ext uri="{BB962C8B-B14F-4D97-AF65-F5344CB8AC3E}">
        <p14:creationId xmlns:p14="http://schemas.microsoft.com/office/powerpoint/2010/main" val="7665924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08/07/2019</a:t>
            </a:r>
            <a:endParaRPr lang="en-GB"/>
          </a:p>
        </p:txBody>
      </p:sp>
      <p:sp>
        <p:nvSpPr>
          <p:cNvPr id="5" name="Footer Placeholder 4"/>
          <p:cNvSpPr>
            <a:spLocks noGrp="1"/>
          </p:cNvSpPr>
          <p:nvPr>
            <p:ph type="ftr" sz="quarter" idx="11"/>
          </p:nvPr>
        </p:nvSpPr>
        <p:spPr/>
        <p:txBody>
          <a:bodyPr/>
          <a:lstStyle/>
          <a:p>
            <a:r>
              <a:rPr lang="en-GB" smtClean="0"/>
              <a:t>Roberto Cardella roberto.cardella@cern.ch</a:t>
            </a:r>
            <a:endParaRPr lang="en-GB"/>
          </a:p>
        </p:txBody>
      </p:sp>
      <p:sp>
        <p:nvSpPr>
          <p:cNvPr id="6" name="Slide Number Placeholder 5"/>
          <p:cNvSpPr>
            <a:spLocks noGrp="1"/>
          </p:cNvSpPr>
          <p:nvPr>
            <p:ph type="sldNum" sz="quarter" idx="12"/>
          </p:nvPr>
        </p:nvSpPr>
        <p:spPr>
          <a:xfrm>
            <a:off x="3414117" y="2578544"/>
            <a:ext cx="984019" cy="167060"/>
          </a:xfrm>
        </p:spPr>
        <p:txBody>
          <a:bodyPr/>
          <a:lstStyle/>
          <a:p>
            <a:fld id="{A4384AD5-82DD-4DC0-8482-558C1A11E9DF}" type="slidenum">
              <a:rPr lang="en-GB" smtClean="0"/>
              <a:t>30</a:t>
            </a:fld>
            <a:endParaRPr lang="en-GB"/>
          </a:p>
        </p:txBody>
      </p:sp>
      <p:sp>
        <p:nvSpPr>
          <p:cNvPr id="22" name="Title 1"/>
          <p:cNvSpPr>
            <a:spLocks noGrp="1"/>
          </p:cNvSpPr>
          <p:nvPr>
            <p:ph type="title"/>
          </p:nvPr>
        </p:nvSpPr>
        <p:spPr>
          <a:xfrm>
            <a:off x="2233432" y="-725379"/>
            <a:ext cx="7543800" cy="1450757"/>
          </a:xfrm>
        </p:spPr>
        <p:txBody>
          <a:bodyPr/>
          <a:lstStyle/>
          <a:p>
            <a:r>
              <a:rPr lang="en-US" dirty="0" smtClean="0"/>
              <a:t>MALTA Chip2Chip data transmission</a:t>
            </a:r>
            <a:endParaRPr lang="en-GB" dirty="0"/>
          </a:p>
        </p:txBody>
      </p:sp>
      <p:pic>
        <p:nvPicPr>
          <p:cNvPr id="24" name="Picture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3815" y="1560443"/>
            <a:ext cx="8311346" cy="4552122"/>
          </a:xfrm>
          <a:prstGeom prst="rect">
            <a:avLst/>
          </a:prstGeom>
        </p:spPr>
      </p:pic>
      <p:sp>
        <p:nvSpPr>
          <p:cNvPr id="28" name="Content Placeholder 2"/>
          <p:cNvSpPr>
            <a:spLocks noGrp="1"/>
          </p:cNvSpPr>
          <p:nvPr>
            <p:ph idx="1"/>
          </p:nvPr>
        </p:nvSpPr>
        <p:spPr>
          <a:xfrm>
            <a:off x="3174612" y="6155219"/>
            <a:ext cx="1969530" cy="423020"/>
          </a:xfrm>
        </p:spPr>
        <p:txBody>
          <a:bodyPr/>
          <a:lstStyle/>
          <a:p>
            <a:r>
              <a:rPr lang="en-US" dirty="0" smtClean="0"/>
              <a:t>MALTA_C W7R22</a:t>
            </a:r>
          </a:p>
          <a:p>
            <a:endParaRPr lang="en-GB" dirty="0"/>
          </a:p>
        </p:txBody>
      </p:sp>
      <p:sp>
        <p:nvSpPr>
          <p:cNvPr id="29" name="Content Placeholder 2"/>
          <p:cNvSpPr txBox="1">
            <a:spLocks/>
          </p:cNvSpPr>
          <p:nvPr/>
        </p:nvSpPr>
        <p:spPr>
          <a:xfrm>
            <a:off x="6616864" y="6147115"/>
            <a:ext cx="1969530" cy="42302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dirty="0"/>
              <a:t>MALTA_C W7R23</a:t>
            </a:r>
          </a:p>
          <a:p>
            <a:endParaRPr lang="en-GB" dirty="0"/>
          </a:p>
        </p:txBody>
      </p:sp>
    </p:spTree>
    <p:extLst>
      <p:ext uri="{BB962C8B-B14F-4D97-AF65-F5344CB8AC3E}">
        <p14:creationId xmlns:p14="http://schemas.microsoft.com/office/powerpoint/2010/main" val="27110998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08/07/2019</a:t>
            </a:r>
            <a:endParaRPr lang="en-GB"/>
          </a:p>
        </p:txBody>
      </p:sp>
      <p:sp>
        <p:nvSpPr>
          <p:cNvPr id="5" name="Footer Placeholder 4"/>
          <p:cNvSpPr>
            <a:spLocks noGrp="1"/>
          </p:cNvSpPr>
          <p:nvPr>
            <p:ph type="ftr" sz="quarter" idx="11"/>
          </p:nvPr>
        </p:nvSpPr>
        <p:spPr/>
        <p:txBody>
          <a:bodyPr/>
          <a:lstStyle/>
          <a:p>
            <a:r>
              <a:rPr lang="en-GB" smtClean="0"/>
              <a:t>Roberto Cardella roberto.cardella@cern.ch</a:t>
            </a:r>
            <a:endParaRPr lang="en-GB"/>
          </a:p>
        </p:txBody>
      </p:sp>
      <p:sp>
        <p:nvSpPr>
          <p:cNvPr id="6" name="Slide Number Placeholder 5"/>
          <p:cNvSpPr>
            <a:spLocks noGrp="1"/>
          </p:cNvSpPr>
          <p:nvPr>
            <p:ph type="sldNum" sz="quarter" idx="12"/>
          </p:nvPr>
        </p:nvSpPr>
        <p:spPr>
          <a:xfrm>
            <a:off x="3414117" y="2578544"/>
            <a:ext cx="984019" cy="167060"/>
          </a:xfrm>
        </p:spPr>
        <p:txBody>
          <a:bodyPr/>
          <a:lstStyle/>
          <a:p>
            <a:fld id="{A4384AD5-82DD-4DC0-8482-558C1A11E9DF}" type="slidenum">
              <a:rPr lang="en-GB" smtClean="0"/>
              <a:t>31</a:t>
            </a:fld>
            <a:endParaRPr lang="en-GB"/>
          </a:p>
        </p:txBody>
      </p:sp>
      <p:grpSp>
        <p:nvGrpSpPr>
          <p:cNvPr id="7" name="Group 6"/>
          <p:cNvGrpSpPr/>
          <p:nvPr/>
        </p:nvGrpSpPr>
        <p:grpSpPr>
          <a:xfrm>
            <a:off x="1903815" y="1560443"/>
            <a:ext cx="8311346" cy="4552122"/>
            <a:chOff x="1235465" y="2176393"/>
            <a:chExt cx="6673070" cy="3654839"/>
          </a:xfrm>
        </p:grpSpPr>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5465" y="2176393"/>
              <a:ext cx="6673070" cy="3654839"/>
            </a:xfrm>
            <a:prstGeom prst="rect">
              <a:avLst/>
            </a:prstGeom>
          </p:spPr>
        </p:pic>
        <p:grpSp>
          <p:nvGrpSpPr>
            <p:cNvPr id="18" name="Group 17"/>
            <p:cNvGrpSpPr/>
            <p:nvPr/>
          </p:nvGrpSpPr>
          <p:grpSpPr>
            <a:xfrm>
              <a:off x="2001520" y="2403857"/>
              <a:ext cx="5415280" cy="2495902"/>
              <a:chOff x="2064049" y="2199101"/>
              <a:chExt cx="5365151" cy="2472798"/>
            </a:xfrm>
          </p:grpSpPr>
          <p:pic>
            <p:nvPicPr>
              <p:cNvPr id="15" name="Picture 14"/>
              <p:cNvPicPr>
                <a:picLocks noChangeAspect="1"/>
              </p:cNvPicPr>
              <p:nvPr/>
            </p:nvPicPr>
            <p:blipFill rotWithShape="1">
              <a:blip r:embed="rId3"/>
              <a:srcRect l="4959" r="4276" b="7502"/>
              <a:stretch/>
            </p:blipFill>
            <p:spPr>
              <a:xfrm flipV="1">
                <a:off x="2064049" y="2199101"/>
                <a:ext cx="2563637" cy="2472798"/>
              </a:xfrm>
              <a:prstGeom prst="rect">
                <a:avLst/>
              </a:prstGeom>
            </p:spPr>
          </p:pic>
          <p:pic>
            <p:nvPicPr>
              <p:cNvPr id="16" name="Picture 15"/>
              <p:cNvPicPr>
                <a:picLocks noChangeAspect="1"/>
              </p:cNvPicPr>
              <p:nvPr/>
            </p:nvPicPr>
            <p:blipFill rotWithShape="1">
              <a:blip r:embed="rId4"/>
              <a:srcRect l="12361" t="476" r="-12361" b="5483"/>
              <a:stretch/>
            </p:blipFill>
            <p:spPr>
              <a:xfrm flipV="1">
                <a:off x="4605866" y="2204434"/>
                <a:ext cx="2823334" cy="2467465"/>
              </a:xfrm>
              <a:prstGeom prst="rect">
                <a:avLst/>
              </a:prstGeom>
            </p:spPr>
          </p:pic>
        </p:grpSp>
      </p:grpSp>
      <p:sp>
        <p:nvSpPr>
          <p:cNvPr id="10" name="Title 1"/>
          <p:cNvSpPr>
            <a:spLocks noGrp="1"/>
          </p:cNvSpPr>
          <p:nvPr>
            <p:ph type="title"/>
          </p:nvPr>
        </p:nvSpPr>
        <p:spPr>
          <a:xfrm>
            <a:off x="2233432" y="-725379"/>
            <a:ext cx="7543800" cy="1450757"/>
          </a:xfrm>
        </p:spPr>
        <p:txBody>
          <a:bodyPr/>
          <a:lstStyle/>
          <a:p>
            <a:r>
              <a:rPr lang="en-US" dirty="0" smtClean="0"/>
              <a:t>MALTA </a:t>
            </a:r>
            <a:r>
              <a:rPr lang="en-US" dirty="0" smtClean="0"/>
              <a:t>Chip to Chip Data Transmission</a:t>
            </a:r>
            <a:endParaRPr lang="en-GB" dirty="0"/>
          </a:p>
        </p:txBody>
      </p:sp>
      <p:sp>
        <p:nvSpPr>
          <p:cNvPr id="12" name="Title 1"/>
          <p:cNvSpPr txBox="1">
            <a:spLocks/>
          </p:cNvSpPr>
          <p:nvPr/>
        </p:nvSpPr>
        <p:spPr>
          <a:xfrm>
            <a:off x="2287588" y="201334"/>
            <a:ext cx="7543800" cy="1450757"/>
          </a:xfrm>
          <a:prstGeom prst="rect">
            <a:avLst/>
          </a:prstGeom>
        </p:spPr>
        <p:txBody>
          <a:bodyPr vert="horz" lIns="91440" tIns="45720" rIns="91440" bIns="45720" rtlCol="0" anchor="b">
            <a:normAutofit/>
          </a:bodyPr>
          <a:lstStyle>
            <a:lvl1pPr algn="ctr" defTabSz="914400" rtl="0" eaLnBrk="1" latinLnBrk="0" hangingPunct="1">
              <a:lnSpc>
                <a:spcPct val="85000"/>
              </a:lnSpc>
              <a:spcBef>
                <a:spcPct val="0"/>
              </a:spcBef>
              <a:buNone/>
              <a:defRPr sz="3600" b="1" kern="1200" spc="-50" baseline="0">
                <a:solidFill>
                  <a:schemeClr val="accent3"/>
                </a:solidFill>
                <a:latin typeface="+mj-lt"/>
                <a:ea typeface="+mj-ea"/>
                <a:cs typeface="+mj-cs"/>
              </a:defRPr>
            </a:lvl1pPr>
          </a:lstStyle>
          <a:p>
            <a:r>
              <a:rPr lang="en-US" baseline="30000" dirty="0"/>
              <a:t>90</a:t>
            </a:r>
            <a:r>
              <a:rPr lang="en-US" dirty="0" smtClean="0"/>
              <a:t>Sr </a:t>
            </a:r>
            <a:r>
              <a:rPr lang="en-US" dirty="0"/>
              <a:t>source</a:t>
            </a:r>
            <a:endParaRPr lang="en-GB" dirty="0"/>
          </a:p>
        </p:txBody>
      </p:sp>
      <p:sp>
        <p:nvSpPr>
          <p:cNvPr id="14" name="Content Placeholder 2"/>
          <p:cNvSpPr>
            <a:spLocks noGrp="1"/>
          </p:cNvSpPr>
          <p:nvPr>
            <p:ph idx="1"/>
          </p:nvPr>
        </p:nvSpPr>
        <p:spPr>
          <a:xfrm>
            <a:off x="3174612" y="6155219"/>
            <a:ext cx="1969530" cy="423020"/>
          </a:xfrm>
        </p:spPr>
        <p:txBody>
          <a:bodyPr/>
          <a:lstStyle/>
          <a:p>
            <a:r>
              <a:rPr lang="en-US" dirty="0" smtClean="0"/>
              <a:t>MALTA_C W7R22</a:t>
            </a:r>
          </a:p>
          <a:p>
            <a:endParaRPr lang="en-GB" dirty="0"/>
          </a:p>
        </p:txBody>
      </p:sp>
      <p:sp>
        <p:nvSpPr>
          <p:cNvPr id="19" name="Content Placeholder 2"/>
          <p:cNvSpPr txBox="1">
            <a:spLocks/>
          </p:cNvSpPr>
          <p:nvPr/>
        </p:nvSpPr>
        <p:spPr>
          <a:xfrm>
            <a:off x="6616864" y="6147115"/>
            <a:ext cx="1969530" cy="42302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dirty="0"/>
              <a:t>MALTA_C W7R23</a:t>
            </a:r>
          </a:p>
          <a:p>
            <a:endParaRPr lang="en-GB" dirty="0"/>
          </a:p>
        </p:txBody>
      </p:sp>
      <p:sp>
        <p:nvSpPr>
          <p:cNvPr id="20" name="Rectangle 19"/>
          <p:cNvSpPr/>
          <p:nvPr/>
        </p:nvSpPr>
        <p:spPr>
          <a:xfrm>
            <a:off x="3906125" y="6095481"/>
            <a:ext cx="4926375" cy="41748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Compatible results in both directions </a:t>
            </a:r>
          </a:p>
        </p:txBody>
      </p:sp>
    </p:spTree>
    <p:extLst>
      <p:ext uri="{BB962C8B-B14F-4D97-AF65-F5344CB8AC3E}">
        <p14:creationId xmlns:p14="http://schemas.microsoft.com/office/powerpoint/2010/main" val="5113734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3"/>
                </a:solidFill>
              </a:rPr>
              <a:t>LAPA: pseudo-LVDS for the ATLAS Pixel Apparatus </a:t>
            </a:r>
            <a:endParaRPr lang="en-GB" b="1" dirty="0">
              <a:solidFill>
                <a:schemeClr val="accent3"/>
              </a:solidFill>
            </a:endParaRP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24/01/2019</a:t>
            </a:r>
            <a:endParaRPr kumimoji="0" lang="en-GB"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all" spc="0" normalizeH="0" baseline="0" noProof="0" smtClean="0">
                <a:ln>
                  <a:noFill/>
                </a:ln>
                <a:solidFill>
                  <a:srgbClr val="FFFFFF"/>
                </a:solidFill>
                <a:effectLst/>
                <a:uLnTx/>
                <a:uFillTx/>
                <a:latin typeface="Calibri" panose="020F0502020204030204"/>
                <a:ea typeface="+mn-ea"/>
                <a:cs typeface="+mn-cs"/>
              </a:rPr>
              <a:t>Roberto Cardella roberto.cardella@cern.ch</a:t>
            </a:r>
            <a:endParaRPr kumimoji="0" lang="en-GB" sz="900" b="0" i="0" u="none" strike="noStrike" kern="1200" cap="all" spc="0" normalizeH="0" baseline="0" noProof="0">
              <a:ln>
                <a:noFill/>
              </a:ln>
              <a:solidFill>
                <a:srgbClr val="FFFFFF"/>
              </a:solidFill>
              <a:effectLst/>
              <a:uLnTx/>
              <a:uFillTx/>
              <a:latin typeface="Calibri" panose="020F0502020204030204"/>
              <a:ea typeface="+mn-ea"/>
              <a:cs typeface="+mn-cs"/>
            </a:endParaRPr>
          </a:p>
        </p:txBody>
      </p:sp>
      <p:sp>
        <p:nvSpPr>
          <p:cNvPr id="3" name="Slide Number Placeholder 2"/>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4384AD5-82DD-4DC0-8482-558C1A11E9DF}" type="slidenum">
              <a:rPr kumimoji="0" lang="en-GB"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GB"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Title 1"/>
          <p:cNvSpPr txBox="1">
            <a:spLocks/>
          </p:cNvSpPr>
          <p:nvPr/>
        </p:nvSpPr>
        <p:spPr>
          <a:xfrm>
            <a:off x="3364795" y="293483"/>
            <a:ext cx="5657850" cy="1088068"/>
          </a:xfrm>
          <a:prstGeom prst="rect">
            <a:avLst/>
          </a:prstGeom>
        </p:spPr>
        <p:txBody>
          <a:bodyPr vert="horz" lIns="68580" tIns="34290" rIns="68580" bIns="34290" rtlCol="0" anchor="b">
            <a:normAutofit/>
          </a:bodyPr>
          <a:lstStyle>
            <a:lvl1pPr algn="ctr" defTabSz="914400" rtl="0" eaLnBrk="1" latinLnBrk="0" hangingPunct="1">
              <a:lnSpc>
                <a:spcPct val="85000"/>
              </a:lnSpc>
              <a:spcBef>
                <a:spcPct val="0"/>
              </a:spcBef>
              <a:buNone/>
              <a:defRPr sz="3600" b="1" kern="1200" spc="-50" baseline="0">
                <a:solidFill>
                  <a:schemeClr val="accent3"/>
                </a:solidFill>
                <a:latin typeface="+mj-lt"/>
                <a:ea typeface="+mj-ea"/>
                <a:cs typeface="+mj-cs"/>
              </a:defRPr>
            </a:lvl1pPr>
          </a:lstStyle>
          <a:p>
            <a:pPr marL="0" marR="0" lvl="0" indent="0" algn="ctr" defTabSz="914400" rtl="0" eaLnBrk="1" fontAlgn="auto" latinLnBrk="0" hangingPunct="1">
              <a:lnSpc>
                <a:spcPct val="85000"/>
              </a:lnSpc>
              <a:spcBef>
                <a:spcPct val="0"/>
              </a:spcBef>
              <a:spcAft>
                <a:spcPts val="0"/>
              </a:spcAft>
              <a:buClrTx/>
              <a:buSzTx/>
              <a:buFontTx/>
              <a:buNone/>
              <a:tabLst/>
              <a:defRPr/>
            </a:pPr>
            <a:endParaRPr kumimoji="0" lang="en-GB" sz="2400" b="1" i="0" u="none" strike="noStrike" kern="1200" cap="none" spc="-50" normalizeH="0" baseline="0" noProof="0" dirty="0">
              <a:ln>
                <a:noFill/>
              </a:ln>
              <a:solidFill>
                <a:srgbClr val="63A537">
                  <a:lumMod val="60000"/>
                  <a:lumOff val="40000"/>
                </a:srgbClr>
              </a:solidFill>
              <a:effectLst/>
              <a:uLnTx/>
              <a:uFillTx/>
              <a:latin typeface="Calibri Light" panose="020F0302020204030204"/>
              <a:ea typeface="+mj-ea"/>
              <a:cs typeface="+mj-cs"/>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25588" r="27951"/>
          <a:stretch/>
        </p:blipFill>
        <p:spPr>
          <a:xfrm>
            <a:off x="244928" y="1735352"/>
            <a:ext cx="3921957" cy="4452522"/>
          </a:xfrm>
          <a:prstGeom prst="rect">
            <a:avLst/>
          </a:prstGeom>
        </p:spPr>
      </p:pic>
      <p:sp>
        <p:nvSpPr>
          <p:cNvPr id="8" name="Rectangle 7"/>
          <p:cNvSpPr/>
          <p:nvPr/>
        </p:nvSpPr>
        <p:spPr>
          <a:xfrm>
            <a:off x="4657492" y="1776704"/>
            <a:ext cx="6611641" cy="4279120"/>
          </a:xfrm>
          <a:prstGeom prst="rect">
            <a:avLst/>
          </a:prstGeom>
        </p:spPr>
        <p:txBody>
          <a:bodyPr wrap="square">
            <a:spAutoFit/>
          </a:bodyPr>
          <a:lstStyle/>
          <a:p>
            <a:pPr marL="300038" marR="0" lvl="0" indent="-214313" algn="l" defTabSz="457200" rtl="0" eaLnBrk="1" fontAlgn="auto" latinLnBrk="0" hangingPunct="1">
              <a:lnSpc>
                <a:spcPct val="90000"/>
              </a:lnSpc>
              <a:spcBef>
                <a:spcPts val="150"/>
              </a:spcBef>
              <a:spcAft>
                <a:spcPts val="300"/>
              </a:spcAft>
              <a:buClr>
                <a:srgbClr val="37A76F">
                  <a:lumMod val="75000"/>
                </a:srgbClr>
              </a:buClr>
              <a:buSzTx/>
              <a:buFont typeface="Arial" panose="020B0604020202020204"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280 X 240µm</a:t>
            </a:r>
            <a:r>
              <a:rPr kumimoji="0" lang="en-US" sz="2000" b="0" i="0" u="none" strike="noStrike" kern="1200" cap="none" spc="0" normalizeH="0" baseline="30000" noProof="0" dirty="0" smtClean="0">
                <a:ln>
                  <a:noFill/>
                </a:ln>
                <a:solidFill>
                  <a:prstClr val="black"/>
                </a:solidFill>
                <a:effectLst/>
                <a:uLnTx/>
                <a:uFillTx/>
                <a:latin typeface="Calibri" panose="020F0502020204030204"/>
                <a:ea typeface="+mn-ea"/>
                <a:cs typeface="+mn-cs"/>
              </a:rPr>
              <a:t>2</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(2 pad pixel pitch) </a:t>
            </a:r>
          </a:p>
          <a:p>
            <a:pPr marL="300038" marR="0" lvl="0" indent="-214313" algn="l" defTabSz="457200" rtl="0" eaLnBrk="1" fontAlgn="auto" latinLnBrk="0" hangingPunct="1">
              <a:lnSpc>
                <a:spcPct val="90000"/>
              </a:lnSpc>
              <a:spcBef>
                <a:spcPts val="150"/>
              </a:spcBef>
              <a:spcAft>
                <a:spcPts val="300"/>
              </a:spcAft>
              <a:buClr>
                <a:srgbClr val="37A76F">
                  <a:lumMod val="75000"/>
                </a:srgbClr>
              </a:buClr>
              <a:buSzTx/>
              <a:buFont typeface="Arial" panose="020B0604020202020204"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Tunable DC current (7x 0.8mA )</a:t>
            </a:r>
          </a:p>
          <a:p>
            <a:pPr marL="300038" marR="0" lvl="0" indent="-214313" algn="l" defTabSz="457200" rtl="0" eaLnBrk="1" fontAlgn="auto" latinLnBrk="0" hangingPunct="1">
              <a:lnSpc>
                <a:spcPct val="90000"/>
              </a:lnSpc>
              <a:spcBef>
                <a:spcPts val="150"/>
              </a:spcBef>
              <a:spcAft>
                <a:spcPts val="300"/>
              </a:spcAft>
              <a:buClr>
                <a:srgbClr val="37A76F">
                  <a:lumMod val="75000"/>
                </a:srgbClr>
              </a:buClr>
              <a:buSzTx/>
              <a:buFont typeface="Arial" panose="020B0604020202020204" pitchFamily="34" charset="0"/>
              <a:buChar char="•"/>
              <a:tabLst/>
              <a:defRPr/>
            </a:pPr>
            <a:r>
              <a:rPr kumimoji="0" lang="en-US" sz="2000" b="0" i="0" u="none" strike="noStrike" kern="1200" cap="none" spc="0" normalizeH="0" baseline="0" noProof="0" dirty="0" smtClean="0">
                <a:ln>
                  <a:noFill/>
                </a:ln>
                <a:solidFill>
                  <a:srgbClr val="37A76F"/>
                </a:solidFill>
                <a:effectLst/>
                <a:uLnTx/>
                <a:uFillTx/>
                <a:latin typeface="Calibri" panose="020F0502020204030204"/>
                <a:ea typeface="+mn-ea"/>
                <a:cs typeface="+mn-cs"/>
              </a:rPr>
              <a:t>Modular capacitive coupled pre-emphasis</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16 blocks driving 25fF each.</a:t>
            </a:r>
          </a:p>
          <a:p>
            <a:pPr marL="300038" marR="0" lvl="0" indent="-214313" algn="l" defTabSz="457200" rtl="0" eaLnBrk="1" fontAlgn="auto" latinLnBrk="0" hangingPunct="1">
              <a:lnSpc>
                <a:spcPct val="90000"/>
              </a:lnSpc>
              <a:spcBef>
                <a:spcPts val="150"/>
              </a:spcBef>
              <a:spcAft>
                <a:spcPts val="300"/>
              </a:spcAft>
              <a:buClr>
                <a:srgbClr val="37A76F">
                  <a:lumMod val="75000"/>
                </a:srgbClr>
              </a:buClr>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Vcm feedback control at 0.8V.</a:t>
            </a:r>
          </a:p>
          <a:p>
            <a:pPr marL="300038" marR="0" lvl="0" indent="-214313" algn="l" defTabSz="457200" rtl="0" eaLnBrk="1" fontAlgn="auto" latinLnBrk="0" hangingPunct="1">
              <a:lnSpc>
                <a:spcPct val="90000"/>
              </a:lnSpc>
              <a:spcBef>
                <a:spcPts val="150"/>
              </a:spcBef>
              <a:spcAft>
                <a:spcPts val="300"/>
              </a:spcAft>
              <a:buClr>
                <a:srgbClr val="37A76F">
                  <a:lumMod val="75000"/>
                </a:srgbClr>
              </a:buClr>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External 100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Ω</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differential termination</a:t>
            </a:r>
          </a:p>
          <a:p>
            <a:pPr marL="300038" marR="0" lvl="0" indent="-214313" algn="l" defTabSz="457200" rtl="0" eaLnBrk="1" fontAlgn="auto" latinLnBrk="0" hangingPunct="1">
              <a:lnSpc>
                <a:spcPct val="90000"/>
              </a:lnSpc>
              <a:spcBef>
                <a:spcPts val="150"/>
              </a:spcBef>
              <a:spcAft>
                <a:spcPts val="300"/>
              </a:spcAft>
              <a:buClr>
                <a:srgbClr val="37A76F">
                  <a:lumMod val="75000"/>
                </a:srgbClr>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37A76F"/>
                </a:solidFill>
                <a:effectLst/>
                <a:uLnTx/>
                <a:uFillTx/>
                <a:latin typeface="Calibri" panose="020F0502020204030204"/>
                <a:ea typeface="+mn-ea"/>
                <a:cs typeface="+mn-cs"/>
              </a:rPr>
              <a:t>40 drivers </a:t>
            </a:r>
            <a:r>
              <a:rPr kumimoji="0" lang="en-US" sz="2000" b="0" i="0" u="none" strike="noStrike" kern="1200" cap="none" spc="0" normalizeH="0" baseline="0" noProof="0" dirty="0" smtClean="0">
                <a:ln>
                  <a:noFill/>
                </a:ln>
                <a:solidFill>
                  <a:srgbClr val="37A76F"/>
                </a:solidFill>
                <a:effectLst/>
                <a:uLnTx/>
                <a:uFillTx/>
                <a:latin typeface="Calibri" panose="020F0502020204030204"/>
                <a:ea typeface="+mn-ea"/>
                <a:cs typeface="+mn-cs"/>
              </a:rPr>
              <a:t>integrated </a:t>
            </a:r>
            <a:r>
              <a:rPr kumimoji="0" lang="en-US" sz="2000" b="0" i="0" u="none" strike="noStrike" kern="1200" cap="none" spc="0" normalizeH="0" baseline="0" noProof="0" dirty="0">
                <a:ln>
                  <a:noFill/>
                </a:ln>
                <a:solidFill>
                  <a:srgbClr val="37A76F"/>
                </a:solidFill>
                <a:effectLst/>
                <a:uLnTx/>
                <a:uFillTx/>
                <a:latin typeface="Calibri" panose="020F0502020204030204"/>
                <a:ea typeface="+mn-ea"/>
                <a:cs typeface="+mn-cs"/>
              </a:rPr>
              <a:t>in MALTA</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(up to 2Gb/s</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pPr marL="300038" marR="0" lvl="0" indent="-214313" algn="l" defTabSz="457200" rtl="0" eaLnBrk="1" fontAlgn="auto" latinLnBrk="0" hangingPunct="1">
              <a:lnSpc>
                <a:spcPct val="90000"/>
              </a:lnSpc>
              <a:spcBef>
                <a:spcPts val="150"/>
              </a:spcBef>
              <a:spcAft>
                <a:spcPts val="300"/>
              </a:spcAft>
              <a:buClr>
                <a:srgbClr val="37A76F">
                  <a:lumMod val="75000"/>
                </a:srgbClr>
              </a:buClr>
              <a:buSzTx/>
              <a:buFont typeface="Arial" panose="020B0604020202020204" pitchFamily="34" charset="0"/>
              <a:buChar char="•"/>
              <a:tabLst/>
              <a:defRPr/>
            </a:pPr>
            <a:endPar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300038" marR="0" lvl="0" indent="-214313" algn="l" defTabSz="457200" rtl="0" eaLnBrk="1" fontAlgn="auto" latinLnBrk="0" hangingPunct="1">
              <a:lnSpc>
                <a:spcPct val="90000"/>
              </a:lnSpc>
              <a:spcBef>
                <a:spcPts val="150"/>
              </a:spcBef>
              <a:spcAft>
                <a:spcPts val="300"/>
              </a:spcAft>
              <a:buClr>
                <a:srgbClr val="37A76F">
                  <a:lumMod val="75000"/>
                </a:srgbClr>
              </a:buClr>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85725" marR="0" lvl="0" indent="0" algn="l" defTabSz="457200" rtl="0" eaLnBrk="1" fontAlgn="auto" latinLnBrk="0" hangingPunct="1">
              <a:lnSpc>
                <a:spcPct val="90000"/>
              </a:lnSpc>
              <a:spcBef>
                <a:spcPts val="150"/>
              </a:spcBef>
              <a:spcAft>
                <a:spcPts val="300"/>
              </a:spcAft>
              <a:buClr>
                <a:srgbClr val="37A76F">
                  <a:lumMod val="75000"/>
                </a:srgbClr>
              </a:buClr>
              <a:buSzTx/>
              <a:buFontTx/>
              <a:buNone/>
              <a:tabLst/>
              <a:defRPr/>
            </a:pPr>
            <a:r>
              <a:rPr kumimoji="0" lang="en-US" sz="2800" b="0" i="0" u="none" strike="noStrike" kern="1200" cap="none" spc="0" normalizeH="0" baseline="0" noProof="0" dirty="0" smtClean="0">
                <a:ln>
                  <a:noFill/>
                </a:ln>
                <a:solidFill>
                  <a:srgbClr val="37A76F"/>
                </a:solidFill>
                <a:effectLst/>
                <a:uLnTx/>
                <a:uFillTx/>
                <a:latin typeface="Calibri" panose="020F0502020204030204"/>
                <a:ea typeface="+mn-ea"/>
                <a:cs typeface="+mn-cs"/>
              </a:rPr>
              <a:t>Dedicated </a:t>
            </a:r>
            <a:r>
              <a:rPr kumimoji="0" lang="en-US" sz="2800" b="0" i="0" u="none" strike="noStrike" kern="1200" cap="none" spc="0" normalizeH="0" baseline="0" noProof="0" dirty="0" err="1" smtClean="0">
                <a:ln>
                  <a:noFill/>
                </a:ln>
                <a:solidFill>
                  <a:srgbClr val="37A76F"/>
                </a:solidFill>
                <a:effectLst/>
                <a:uLnTx/>
                <a:uFillTx/>
                <a:latin typeface="Calibri" panose="020F0502020204030204"/>
                <a:ea typeface="+mn-ea"/>
                <a:cs typeface="+mn-cs"/>
              </a:rPr>
              <a:t>testchip</a:t>
            </a:r>
            <a:endParaRPr kumimoji="0" lang="en-GB" sz="2800" b="0" i="0" u="none" strike="noStrike" kern="1200" cap="none" spc="0" normalizeH="0" baseline="0" noProof="0" dirty="0">
              <a:ln>
                <a:noFill/>
              </a:ln>
              <a:solidFill>
                <a:srgbClr val="37A76F"/>
              </a:solidFill>
              <a:effectLst/>
              <a:uLnTx/>
              <a:uFillTx/>
              <a:latin typeface="Calibri" panose="020F0502020204030204"/>
              <a:ea typeface="+mn-ea"/>
              <a:cs typeface="+mn-cs"/>
            </a:endParaRPr>
          </a:p>
          <a:p>
            <a:pPr marL="85725" marR="0" lvl="0" indent="0" algn="l" defTabSz="457200" rtl="0" eaLnBrk="1" fontAlgn="auto" latinLnBrk="0" hangingPunct="1">
              <a:lnSpc>
                <a:spcPct val="90000"/>
              </a:lnSpc>
              <a:spcBef>
                <a:spcPts val="150"/>
              </a:spcBef>
              <a:spcAft>
                <a:spcPts val="300"/>
              </a:spcAft>
              <a:buClr>
                <a:srgbClr val="37A76F">
                  <a:lumMod val="75000"/>
                </a:srgbClr>
              </a:buClr>
              <a:buSzTx/>
              <a:buFontTx/>
              <a:buNone/>
              <a:tabLst/>
              <a:defRPr/>
            </a:pPr>
            <a:endPar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300038" marR="0" lvl="0" indent="-214313" algn="l" defTabSz="457200" rtl="0" eaLnBrk="1" fontAlgn="auto" latinLnBrk="0" hangingPunct="1">
              <a:lnSpc>
                <a:spcPct val="90000"/>
              </a:lnSpc>
              <a:spcBef>
                <a:spcPts val="150"/>
              </a:spcBef>
              <a:spcAft>
                <a:spcPts val="300"/>
              </a:spcAft>
              <a:buClr>
                <a:srgbClr val="37A76F">
                  <a:lumMod val="75000"/>
                </a:srgbClr>
              </a:buClr>
              <a:buSzTx/>
              <a:buFont typeface="Arial" panose="020B0604020202020204" pitchFamily="34" charset="0"/>
              <a:buChar char="•"/>
              <a:tabLst/>
              <a:defRPr/>
            </a:pPr>
            <a:endPar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p:txBody>
      </p:sp>
      <p:sp>
        <p:nvSpPr>
          <p:cNvPr id="10" name="Rectangle 9"/>
          <p:cNvSpPr/>
          <p:nvPr/>
        </p:nvSpPr>
        <p:spPr>
          <a:xfrm>
            <a:off x="5733484" y="1177640"/>
            <a:ext cx="3345761" cy="52251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white"/>
                </a:solidFill>
                <a:effectLst/>
                <a:uLnTx/>
                <a:uFillTx/>
                <a:latin typeface="Calibri" panose="020F0502020204030204"/>
                <a:ea typeface="+mn-ea"/>
                <a:cs typeface="+mn-cs"/>
              </a:rPr>
              <a:t>5Gb/s</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13" name="Straight Arrow Connector 12"/>
          <p:cNvCxnSpPr/>
          <p:nvPr/>
        </p:nvCxnSpPr>
        <p:spPr>
          <a:xfrm>
            <a:off x="304800" y="1642493"/>
            <a:ext cx="3862085" cy="0"/>
          </a:xfrm>
          <a:prstGeom prst="straightConnector1">
            <a:avLst/>
          </a:prstGeom>
          <a:ln w="28575" cap="flat" cmpd="sng" algn="ctr">
            <a:solidFill>
              <a:schemeClr val="accent2"/>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Arrow Connector 16"/>
          <p:cNvCxnSpPr/>
          <p:nvPr/>
        </p:nvCxnSpPr>
        <p:spPr>
          <a:xfrm>
            <a:off x="4255027" y="1726515"/>
            <a:ext cx="0" cy="4461361"/>
          </a:xfrm>
          <a:prstGeom prst="straightConnector1">
            <a:avLst/>
          </a:prstGeom>
          <a:ln w="28575" cap="flat" cmpd="sng" algn="ctr">
            <a:solidFill>
              <a:schemeClr val="accent2"/>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18" name="Rectangle 17"/>
          <p:cNvSpPr/>
          <p:nvPr/>
        </p:nvSpPr>
        <p:spPr>
          <a:xfrm rot="5400000">
            <a:off x="3953078" y="4269198"/>
            <a:ext cx="952505"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280 µm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Rectangle 19"/>
          <p:cNvSpPr/>
          <p:nvPr/>
        </p:nvSpPr>
        <p:spPr>
          <a:xfrm>
            <a:off x="1871399" y="1319591"/>
            <a:ext cx="952505"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240 µm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56704" y="4222568"/>
            <a:ext cx="3040998" cy="2280749"/>
          </a:xfrm>
          <a:prstGeom prst="rect">
            <a:avLst/>
          </a:prstGeom>
        </p:spPr>
      </p:pic>
      <p:pic>
        <p:nvPicPr>
          <p:cNvPr id="15" name="Picture 14"/>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7797"/>
                    </a14:imgEffect>
                    <a14:imgEffect>
                      <a14:saturation sat="400000"/>
                    </a14:imgEffect>
                    <a14:imgEffect>
                      <a14:brightnessContrast contrast="100000"/>
                    </a14:imgEffect>
                  </a14:imgLayer>
                </a14:imgProps>
              </a:ext>
              <a:ext uri="{28A0092B-C50C-407E-A947-70E740481C1C}">
                <a14:useLocalDpi xmlns:a14="http://schemas.microsoft.com/office/drawing/2010/main" val="0"/>
              </a:ext>
            </a:extLst>
          </a:blip>
          <a:stretch>
            <a:fillRect/>
          </a:stretch>
        </p:blipFill>
        <p:spPr>
          <a:xfrm>
            <a:off x="2765290" y="4832476"/>
            <a:ext cx="989704" cy="989704"/>
          </a:xfrm>
          <a:prstGeom prst="rect">
            <a:avLst/>
          </a:prstGeom>
        </p:spPr>
      </p:pic>
      <p:pic>
        <p:nvPicPr>
          <p:cNvPr id="19" name="Picture 18"/>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7797"/>
                    </a14:imgEffect>
                    <a14:imgEffect>
                      <a14:saturation sat="400000"/>
                    </a14:imgEffect>
                    <a14:imgEffect>
                      <a14:brightnessContrast contrast="100000"/>
                    </a14:imgEffect>
                  </a14:imgLayer>
                </a14:imgProps>
              </a:ext>
              <a:ext uri="{28A0092B-C50C-407E-A947-70E740481C1C}">
                <a14:useLocalDpi xmlns:a14="http://schemas.microsoft.com/office/drawing/2010/main" val="0"/>
              </a:ext>
            </a:extLst>
          </a:blip>
          <a:stretch>
            <a:fillRect/>
          </a:stretch>
        </p:blipFill>
        <p:spPr>
          <a:xfrm>
            <a:off x="770832" y="4832476"/>
            <a:ext cx="989704" cy="989704"/>
          </a:xfrm>
          <a:prstGeom prst="rect">
            <a:avLst/>
          </a:prstGeom>
        </p:spPr>
      </p:pic>
    </p:spTree>
    <p:extLst>
      <p:ext uri="{BB962C8B-B14F-4D97-AF65-F5344CB8AC3E}">
        <p14:creationId xmlns:p14="http://schemas.microsoft.com/office/powerpoint/2010/main" val="13657040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LAPA Receiver</a:t>
            </a:r>
            <a:endParaRPr lang="en-GB" dirty="0"/>
          </a:p>
        </p:txBody>
      </p:sp>
      <p:sp>
        <p:nvSpPr>
          <p:cNvPr id="4" name="Date Placeholder 3"/>
          <p:cNvSpPr>
            <a:spLocks noGrp="1"/>
          </p:cNvSpPr>
          <p:nvPr>
            <p:ph type="dt" sz="half" idx="10"/>
          </p:nvPr>
        </p:nvSpPr>
        <p:spPr/>
        <p:txBody>
          <a:bodyPr/>
          <a:lstStyle/>
          <a:p>
            <a:r>
              <a:rPr lang="en-US" smtClean="0"/>
              <a:t>24/01/2019</a:t>
            </a:r>
            <a:endParaRPr lang="en-GB"/>
          </a:p>
        </p:txBody>
      </p:sp>
      <p:sp>
        <p:nvSpPr>
          <p:cNvPr id="5" name="Footer Placeholder 4"/>
          <p:cNvSpPr>
            <a:spLocks noGrp="1"/>
          </p:cNvSpPr>
          <p:nvPr>
            <p:ph type="ftr" sz="quarter" idx="11"/>
          </p:nvPr>
        </p:nvSpPr>
        <p:spPr/>
        <p:txBody>
          <a:bodyPr/>
          <a:lstStyle/>
          <a:p>
            <a:r>
              <a:rPr lang="en-GB" smtClean="0"/>
              <a:t>Roberto Cardella roberto.cardella@cern.ch</a:t>
            </a:r>
            <a:endParaRPr lang="en-GB"/>
          </a:p>
        </p:txBody>
      </p:sp>
      <p:sp>
        <p:nvSpPr>
          <p:cNvPr id="6" name="Slide Number Placeholder 5"/>
          <p:cNvSpPr>
            <a:spLocks noGrp="1"/>
          </p:cNvSpPr>
          <p:nvPr>
            <p:ph type="sldNum" sz="quarter" idx="12"/>
          </p:nvPr>
        </p:nvSpPr>
        <p:spPr/>
        <p:txBody>
          <a:bodyPr/>
          <a:lstStyle/>
          <a:p>
            <a:fld id="{A4384AD5-82DD-4DC0-8482-558C1A11E9DF}" type="slidenum">
              <a:rPr lang="en-GB" smtClean="0"/>
              <a:t>33</a:t>
            </a:fld>
            <a:endParaRPr lang="en-GB"/>
          </a:p>
        </p:txBody>
      </p:sp>
      <p:pic>
        <p:nvPicPr>
          <p:cNvPr id="7" name="Picture 6"/>
          <p:cNvPicPr>
            <a:picLocks noChangeAspect="1"/>
          </p:cNvPicPr>
          <p:nvPr/>
        </p:nvPicPr>
        <p:blipFill>
          <a:blip r:embed="rId2"/>
          <a:stretch>
            <a:fillRect/>
          </a:stretch>
        </p:blipFill>
        <p:spPr>
          <a:xfrm>
            <a:off x="416992" y="1342602"/>
            <a:ext cx="3490865" cy="4812987"/>
          </a:xfrm>
          <a:prstGeom prst="rect">
            <a:avLst/>
          </a:prstGeom>
        </p:spPr>
      </p:pic>
      <p:sp>
        <p:nvSpPr>
          <p:cNvPr id="8" name="Rectangle 7"/>
          <p:cNvSpPr/>
          <p:nvPr/>
        </p:nvSpPr>
        <p:spPr>
          <a:xfrm>
            <a:off x="4883599" y="1909762"/>
            <a:ext cx="5429443" cy="710451"/>
          </a:xfrm>
          <a:prstGeom prst="rect">
            <a:avLst/>
          </a:prstGeom>
        </p:spPr>
        <p:txBody>
          <a:bodyPr wrap="square">
            <a:spAutoFit/>
          </a:bodyPr>
          <a:lstStyle/>
          <a:p>
            <a:pPr marL="300038" indent="-214313">
              <a:lnSpc>
                <a:spcPct val="90000"/>
              </a:lnSpc>
              <a:spcBef>
                <a:spcPts val="150"/>
              </a:spcBef>
              <a:spcAft>
                <a:spcPts val="300"/>
              </a:spcAft>
              <a:buClr>
                <a:schemeClr val="accent3">
                  <a:lumMod val="75000"/>
                </a:schemeClr>
              </a:buClr>
              <a:buFont typeface="Arial" panose="020B0604020202020204" pitchFamily="34" charset="0"/>
              <a:buChar char="•"/>
            </a:pPr>
            <a:r>
              <a:rPr lang="en-US" sz="2000" dirty="0" smtClean="0"/>
              <a:t>320 </a:t>
            </a:r>
            <a:r>
              <a:rPr lang="en-US" sz="2000" dirty="0"/>
              <a:t>X </a:t>
            </a:r>
            <a:r>
              <a:rPr lang="en-US" sz="2000" dirty="0" smtClean="0"/>
              <a:t>240 {</a:t>
            </a:r>
            <a:r>
              <a:rPr lang="en-US" sz="2000" dirty="0"/>
              <a:t>2 pad pixel pitch) </a:t>
            </a:r>
            <a:r>
              <a:rPr lang="en-US" sz="2000" dirty="0" smtClean="0"/>
              <a:t>µm</a:t>
            </a:r>
            <a:r>
              <a:rPr lang="en-US" sz="2000" baseline="30000" dirty="0" smtClean="0"/>
              <a:t>2</a:t>
            </a:r>
          </a:p>
          <a:p>
            <a:pPr marL="300038" indent="-214313">
              <a:lnSpc>
                <a:spcPct val="90000"/>
              </a:lnSpc>
              <a:spcBef>
                <a:spcPts val="150"/>
              </a:spcBef>
              <a:spcAft>
                <a:spcPts val="300"/>
              </a:spcAft>
              <a:buClr>
                <a:schemeClr val="accent3">
                  <a:lumMod val="75000"/>
                </a:schemeClr>
              </a:buClr>
              <a:buFont typeface="Arial" panose="020B0604020202020204" pitchFamily="34" charset="0"/>
              <a:buChar char="•"/>
            </a:pPr>
            <a:r>
              <a:rPr lang="en-US" sz="2000" dirty="0" smtClean="0"/>
              <a:t>Internal selectable 100 </a:t>
            </a:r>
            <a:r>
              <a:rPr lang="el-GR" sz="2000" dirty="0" smtClean="0"/>
              <a:t>Ω</a:t>
            </a:r>
            <a:r>
              <a:rPr lang="en-US" sz="2000" dirty="0" smtClean="0"/>
              <a:t> termination resistor</a:t>
            </a:r>
            <a:endParaRPr lang="en-US" sz="2000" baseline="30000" dirty="0"/>
          </a:p>
        </p:txBody>
      </p:sp>
      <p:pic>
        <p:nvPicPr>
          <p:cNvPr id="10" name="Picture 9"/>
          <p:cNvPicPr>
            <a:picLocks noChangeAspect="1"/>
          </p:cNvPicPr>
          <p:nvPr/>
        </p:nvPicPr>
        <p:blipFill>
          <a:blip r:embed="rId3"/>
          <a:stretch>
            <a:fillRect/>
          </a:stretch>
        </p:blipFill>
        <p:spPr>
          <a:xfrm>
            <a:off x="6044210" y="2723871"/>
            <a:ext cx="3648075" cy="1304925"/>
          </a:xfrm>
          <a:prstGeom prst="rect">
            <a:avLst/>
          </a:prstGeom>
        </p:spPr>
      </p:pic>
      <p:pic>
        <p:nvPicPr>
          <p:cNvPr id="11" name="Picture 10"/>
          <p:cNvPicPr>
            <a:picLocks noChangeAspect="1"/>
          </p:cNvPicPr>
          <p:nvPr/>
        </p:nvPicPr>
        <p:blipFill>
          <a:blip r:embed="rId4"/>
          <a:stretch>
            <a:fillRect/>
          </a:stretch>
        </p:blipFill>
        <p:spPr>
          <a:xfrm>
            <a:off x="5131082" y="4163703"/>
            <a:ext cx="5124450" cy="1638300"/>
          </a:xfrm>
          <a:prstGeom prst="rect">
            <a:avLst/>
          </a:prstGeom>
        </p:spPr>
      </p:pic>
      <p:sp>
        <p:nvSpPr>
          <p:cNvPr id="12" name="Rectangle 11"/>
          <p:cNvSpPr/>
          <p:nvPr/>
        </p:nvSpPr>
        <p:spPr>
          <a:xfrm>
            <a:off x="5733484" y="1177640"/>
            <a:ext cx="3345761" cy="52251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white"/>
                </a:solidFill>
                <a:effectLst/>
                <a:uLnTx/>
                <a:uFillTx/>
                <a:latin typeface="Calibri" panose="020F0502020204030204"/>
                <a:ea typeface="+mn-ea"/>
                <a:cs typeface="+mn-cs"/>
              </a:rPr>
              <a:t>5Gb/s</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3" name="Picture 12"/>
          <p:cNvPicPr>
            <a:picLocks noChangeAspect="1"/>
          </p:cNvPicPr>
          <p:nvPr/>
        </p:nvPicPr>
        <p:blipFill>
          <a:blip r:embed="rId5" cstate="print">
            <a:extLst>
              <a:ext uri="{BEBA8EAE-BF5A-486C-A8C5-ECC9F3942E4B}">
                <a14:imgProps xmlns:a14="http://schemas.microsoft.com/office/drawing/2010/main">
                  <a14:imgLayer r:embed="rId6">
                    <a14:imgEffect>
                      <a14:colorTemperature colorTemp="7797"/>
                    </a14:imgEffect>
                    <a14:imgEffect>
                      <a14:saturation sat="400000"/>
                    </a14:imgEffect>
                    <a14:imgEffect>
                      <a14:brightnessContrast contrast="100000"/>
                    </a14:imgEffect>
                  </a14:imgLayer>
                </a14:imgProps>
              </a:ext>
              <a:ext uri="{28A0092B-C50C-407E-A947-70E740481C1C}">
                <a14:useLocalDpi xmlns:a14="http://schemas.microsoft.com/office/drawing/2010/main" val="0"/>
              </a:ext>
            </a:extLst>
          </a:blip>
          <a:stretch>
            <a:fillRect/>
          </a:stretch>
        </p:blipFill>
        <p:spPr>
          <a:xfrm>
            <a:off x="2561006" y="4705565"/>
            <a:ext cx="989704" cy="989704"/>
          </a:xfrm>
          <a:prstGeom prst="rect">
            <a:avLst/>
          </a:prstGeom>
        </p:spPr>
      </p:pic>
      <p:pic>
        <p:nvPicPr>
          <p:cNvPr id="14" name="Picture 13"/>
          <p:cNvPicPr>
            <a:picLocks noChangeAspect="1"/>
          </p:cNvPicPr>
          <p:nvPr/>
        </p:nvPicPr>
        <p:blipFill>
          <a:blip r:embed="rId5" cstate="print">
            <a:extLst>
              <a:ext uri="{BEBA8EAE-BF5A-486C-A8C5-ECC9F3942E4B}">
                <a14:imgProps xmlns:a14="http://schemas.microsoft.com/office/drawing/2010/main">
                  <a14:imgLayer r:embed="rId6">
                    <a14:imgEffect>
                      <a14:colorTemperature colorTemp="7797"/>
                    </a14:imgEffect>
                    <a14:imgEffect>
                      <a14:saturation sat="400000"/>
                    </a14:imgEffect>
                    <a14:imgEffect>
                      <a14:brightnessContrast contrast="100000"/>
                    </a14:imgEffect>
                  </a14:imgLayer>
                </a14:imgProps>
              </a:ext>
              <a:ext uri="{28A0092B-C50C-407E-A947-70E740481C1C}">
                <a14:useLocalDpi xmlns:a14="http://schemas.microsoft.com/office/drawing/2010/main" val="0"/>
              </a:ext>
            </a:extLst>
          </a:blip>
          <a:stretch>
            <a:fillRect/>
          </a:stretch>
        </p:blipFill>
        <p:spPr>
          <a:xfrm>
            <a:off x="780564" y="4705565"/>
            <a:ext cx="989704" cy="989704"/>
          </a:xfrm>
          <a:prstGeom prst="rect">
            <a:avLst/>
          </a:prstGeom>
        </p:spPr>
      </p:pic>
    </p:spTree>
    <p:extLst>
      <p:ext uri="{BB962C8B-B14F-4D97-AF65-F5344CB8AC3E}">
        <p14:creationId xmlns:p14="http://schemas.microsoft.com/office/powerpoint/2010/main" val="32015758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LAPA eye diagram measurement</a:t>
            </a:r>
            <a:endParaRPr lang="en-GB" dirty="0"/>
          </a:p>
        </p:txBody>
      </p:sp>
      <p:pic>
        <p:nvPicPr>
          <p:cNvPr id="13" name="Content Placeholder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0" y="1728060"/>
            <a:ext cx="5511800" cy="4219972"/>
          </a:xfrm>
        </p:spPr>
      </p:pic>
      <p:sp>
        <p:nvSpPr>
          <p:cNvPr id="4" name="Date Placeholder 3"/>
          <p:cNvSpPr>
            <a:spLocks noGrp="1"/>
          </p:cNvSpPr>
          <p:nvPr>
            <p:ph type="dt" sz="half" idx="10"/>
          </p:nvPr>
        </p:nvSpPr>
        <p:spPr/>
        <p:txBody>
          <a:bodyPr/>
          <a:lstStyle/>
          <a:p>
            <a:r>
              <a:rPr lang="en-US" smtClean="0"/>
              <a:t>24/01/2019</a:t>
            </a:r>
            <a:endParaRPr lang="en-GB"/>
          </a:p>
        </p:txBody>
      </p:sp>
      <p:sp>
        <p:nvSpPr>
          <p:cNvPr id="3" name="Footer Placeholder 2"/>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34</a:t>
            </a:fld>
            <a:endParaRPr lang="en-GB"/>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347" y="1645440"/>
            <a:ext cx="5613652" cy="4297952"/>
          </a:xfrm>
          <a:prstGeom prst="rect">
            <a:avLst/>
          </a:prstGeom>
        </p:spPr>
      </p:pic>
      <p:sp>
        <p:nvSpPr>
          <p:cNvPr id="15" name="Rectangle 14"/>
          <p:cNvSpPr/>
          <p:nvPr/>
        </p:nvSpPr>
        <p:spPr>
          <a:xfrm>
            <a:off x="2244145" y="1122926"/>
            <a:ext cx="2090057" cy="52251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5Gb/s</a:t>
            </a:r>
            <a:endParaRPr lang="en-GB" dirty="0"/>
          </a:p>
        </p:txBody>
      </p:sp>
      <p:sp>
        <p:nvSpPr>
          <p:cNvPr id="16" name="Rectangle 15"/>
          <p:cNvSpPr/>
          <p:nvPr/>
        </p:nvSpPr>
        <p:spPr>
          <a:xfrm>
            <a:off x="7560734" y="1122926"/>
            <a:ext cx="3623733" cy="52251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dirty="0" smtClean="0"/>
              <a:t>1.28Gb/s (</a:t>
            </a:r>
            <a:r>
              <a:rPr lang="en-US" sz="2400" dirty="0" err="1" smtClean="0"/>
              <a:t>ITk</a:t>
            </a:r>
            <a:r>
              <a:rPr lang="en-US" sz="2400" dirty="0" smtClean="0"/>
              <a:t> specification)</a:t>
            </a:r>
            <a:endParaRPr lang="en-GB" sz="2400" dirty="0"/>
          </a:p>
        </p:txBody>
      </p:sp>
      <p:sp>
        <p:nvSpPr>
          <p:cNvPr id="7" name="Rectangle 6"/>
          <p:cNvSpPr/>
          <p:nvPr/>
        </p:nvSpPr>
        <p:spPr>
          <a:xfrm>
            <a:off x="2508606" y="6089356"/>
            <a:ext cx="1561133" cy="341632"/>
          </a:xfrm>
          <a:prstGeom prst="rect">
            <a:avLst/>
          </a:prstGeom>
        </p:spPr>
        <p:txBody>
          <a:bodyPr wrap="none">
            <a:spAutoFit/>
          </a:bodyPr>
          <a:lstStyle/>
          <a:p>
            <a:pPr marL="85725">
              <a:lnSpc>
                <a:spcPct val="90000"/>
              </a:lnSpc>
              <a:spcBef>
                <a:spcPts val="150"/>
              </a:spcBef>
              <a:spcAft>
                <a:spcPts val="300"/>
              </a:spcAft>
              <a:buClr>
                <a:schemeClr val="accent3">
                  <a:lumMod val="75000"/>
                </a:schemeClr>
              </a:buClr>
            </a:pPr>
            <a:r>
              <a:rPr lang="en-US" dirty="0" smtClean="0"/>
              <a:t>Jitter</a:t>
            </a:r>
            <a:r>
              <a:rPr lang="en-US" baseline="-25000" dirty="0" smtClean="0"/>
              <a:t>p-p</a:t>
            </a:r>
            <a:r>
              <a:rPr lang="en-US" dirty="0" smtClean="0"/>
              <a:t>= 71ps</a:t>
            </a:r>
            <a:endParaRPr lang="en-US" dirty="0"/>
          </a:p>
        </p:txBody>
      </p:sp>
      <p:sp>
        <p:nvSpPr>
          <p:cNvPr id="17" name="Rectangle 16"/>
          <p:cNvSpPr/>
          <p:nvPr/>
        </p:nvSpPr>
        <p:spPr>
          <a:xfrm>
            <a:off x="8240482" y="6069795"/>
            <a:ext cx="1561133" cy="341632"/>
          </a:xfrm>
          <a:prstGeom prst="rect">
            <a:avLst/>
          </a:prstGeom>
        </p:spPr>
        <p:txBody>
          <a:bodyPr wrap="none">
            <a:spAutoFit/>
          </a:bodyPr>
          <a:lstStyle/>
          <a:p>
            <a:pPr marL="85725">
              <a:lnSpc>
                <a:spcPct val="90000"/>
              </a:lnSpc>
              <a:spcBef>
                <a:spcPts val="150"/>
              </a:spcBef>
              <a:spcAft>
                <a:spcPts val="300"/>
              </a:spcAft>
              <a:buClr>
                <a:schemeClr val="accent3">
                  <a:lumMod val="75000"/>
                </a:schemeClr>
              </a:buClr>
            </a:pPr>
            <a:r>
              <a:rPr lang="en-US" dirty="0" smtClean="0"/>
              <a:t>Jitter</a:t>
            </a:r>
            <a:r>
              <a:rPr lang="en-US" baseline="-25000" dirty="0" smtClean="0"/>
              <a:t>p-p</a:t>
            </a:r>
            <a:r>
              <a:rPr lang="en-US" dirty="0" smtClean="0"/>
              <a:t>= 38ps</a:t>
            </a:r>
            <a:endParaRPr lang="en-US" dirty="0"/>
          </a:p>
        </p:txBody>
      </p:sp>
    </p:spTree>
    <p:extLst>
      <p:ext uri="{BB962C8B-B14F-4D97-AF65-F5344CB8AC3E}">
        <p14:creationId xmlns:p14="http://schemas.microsoft.com/office/powerpoint/2010/main" val="282411774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LAPA @1.28 </a:t>
            </a:r>
            <a:r>
              <a:rPr lang="en-US" dirty="0" err="1" smtClean="0"/>
              <a:t>Gbit</a:t>
            </a:r>
            <a:r>
              <a:rPr lang="en-US" dirty="0" smtClean="0"/>
              <a:t>/s on FLEX </a:t>
            </a:r>
            <a:r>
              <a:rPr lang="en-US" dirty="0" err="1" smtClean="0"/>
              <a:t>ITk</a:t>
            </a:r>
            <a:r>
              <a:rPr lang="en-US" dirty="0" smtClean="0"/>
              <a:t> prototype</a:t>
            </a:r>
            <a:endParaRPr lang="en-GB" dirty="0"/>
          </a:p>
        </p:txBody>
      </p:sp>
      <p:sp>
        <p:nvSpPr>
          <p:cNvPr id="4" name="Date Placeholder 3"/>
          <p:cNvSpPr>
            <a:spLocks noGrp="1"/>
          </p:cNvSpPr>
          <p:nvPr>
            <p:ph type="dt" sz="half" idx="10"/>
          </p:nvPr>
        </p:nvSpPr>
        <p:spPr/>
        <p:txBody>
          <a:bodyPr/>
          <a:lstStyle/>
          <a:p>
            <a:r>
              <a:rPr lang="en-US" smtClean="0"/>
              <a:t>24/01/2019</a:t>
            </a:r>
            <a:endParaRPr lang="en-GB"/>
          </a:p>
        </p:txBody>
      </p:sp>
      <p:sp>
        <p:nvSpPr>
          <p:cNvPr id="3" name="Footer Placeholder 2"/>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35</a:t>
            </a:fld>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550" y="2147915"/>
            <a:ext cx="5264984" cy="3948738"/>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2266" y="2104986"/>
            <a:ext cx="5209903" cy="3988832"/>
          </a:xfrm>
          <a:prstGeom prst="rect">
            <a:avLst/>
          </a:prstGeom>
        </p:spPr>
      </p:pic>
      <p:sp>
        <p:nvSpPr>
          <p:cNvPr id="14" name="Rectangle 13"/>
          <p:cNvSpPr/>
          <p:nvPr/>
        </p:nvSpPr>
        <p:spPr>
          <a:xfrm>
            <a:off x="268356" y="1279189"/>
            <a:ext cx="10876356" cy="682751"/>
          </a:xfrm>
          <a:prstGeom prst="rect">
            <a:avLst/>
          </a:prstGeom>
        </p:spPr>
        <p:txBody>
          <a:bodyPr wrap="square">
            <a:spAutoFit/>
          </a:bodyPr>
          <a:lstStyle/>
          <a:p>
            <a:pPr marL="300038" indent="-214313">
              <a:lnSpc>
                <a:spcPct val="90000"/>
              </a:lnSpc>
              <a:spcBef>
                <a:spcPts val="150"/>
              </a:spcBef>
              <a:spcAft>
                <a:spcPts val="300"/>
              </a:spcAft>
              <a:buClr>
                <a:schemeClr val="accent3">
                  <a:lumMod val="75000"/>
                </a:schemeClr>
              </a:buClr>
              <a:buFont typeface="Arial" panose="020B0604020202020204" pitchFamily="34" charset="0"/>
              <a:buChar char="•"/>
            </a:pPr>
            <a:endParaRPr lang="en-US" dirty="0"/>
          </a:p>
          <a:p>
            <a:pPr marL="85725">
              <a:lnSpc>
                <a:spcPct val="90000"/>
              </a:lnSpc>
              <a:spcBef>
                <a:spcPts val="150"/>
              </a:spcBef>
              <a:spcAft>
                <a:spcPts val="300"/>
              </a:spcAft>
              <a:buClr>
                <a:schemeClr val="accent3">
                  <a:lumMod val="75000"/>
                </a:schemeClr>
              </a:buClr>
            </a:pPr>
            <a:r>
              <a:rPr lang="en-US" sz="2000" dirty="0" smtClean="0"/>
              <a:t>Flex for data transmission out of the </a:t>
            </a:r>
            <a:r>
              <a:rPr lang="en-US" sz="2000" dirty="0" err="1" smtClean="0"/>
              <a:t>ITk</a:t>
            </a:r>
            <a:r>
              <a:rPr lang="en-US" sz="2000" dirty="0" smtClean="0"/>
              <a:t> system (length~5m)</a:t>
            </a:r>
            <a:endParaRPr lang="en-GB" sz="2000" dirty="0"/>
          </a:p>
        </p:txBody>
      </p:sp>
      <p:sp>
        <p:nvSpPr>
          <p:cNvPr id="15" name="Rectangle 14"/>
          <p:cNvSpPr/>
          <p:nvPr/>
        </p:nvSpPr>
        <p:spPr>
          <a:xfrm>
            <a:off x="6096000" y="1203180"/>
            <a:ext cx="6096000" cy="655051"/>
          </a:xfrm>
          <a:prstGeom prst="rect">
            <a:avLst/>
          </a:prstGeom>
        </p:spPr>
        <p:txBody>
          <a:bodyPr>
            <a:spAutoFit/>
          </a:bodyPr>
          <a:lstStyle/>
          <a:p>
            <a:pPr marL="300038" indent="-214313">
              <a:lnSpc>
                <a:spcPct val="90000"/>
              </a:lnSpc>
              <a:spcBef>
                <a:spcPts val="150"/>
              </a:spcBef>
              <a:spcAft>
                <a:spcPts val="300"/>
              </a:spcAft>
              <a:buClr>
                <a:schemeClr val="accent3">
                  <a:lumMod val="75000"/>
                </a:schemeClr>
              </a:buClr>
              <a:buFont typeface="Arial" panose="020B0604020202020204" pitchFamily="34" charset="0"/>
              <a:buChar char="•"/>
            </a:pPr>
            <a:endParaRPr lang="en-US" dirty="0"/>
          </a:p>
          <a:p>
            <a:pPr marL="85725">
              <a:lnSpc>
                <a:spcPct val="90000"/>
              </a:lnSpc>
              <a:spcBef>
                <a:spcPts val="150"/>
              </a:spcBef>
              <a:spcAft>
                <a:spcPts val="300"/>
              </a:spcAft>
              <a:buClr>
                <a:schemeClr val="accent3">
                  <a:lumMod val="75000"/>
                </a:schemeClr>
              </a:buClr>
            </a:pPr>
            <a:endParaRPr lang="en-GB" dirty="0"/>
          </a:p>
        </p:txBody>
      </p:sp>
    </p:spTree>
    <p:extLst>
      <p:ext uri="{BB962C8B-B14F-4D97-AF65-F5344CB8AC3E}">
        <p14:creationId xmlns:p14="http://schemas.microsoft.com/office/powerpoint/2010/main" val="21162271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GB" dirty="0"/>
          </a:p>
        </p:txBody>
      </p:sp>
      <p:sp>
        <p:nvSpPr>
          <p:cNvPr id="4" name="Date Placeholder 3"/>
          <p:cNvSpPr>
            <a:spLocks noGrp="1"/>
          </p:cNvSpPr>
          <p:nvPr>
            <p:ph type="dt" sz="half" idx="10"/>
          </p:nvPr>
        </p:nvSpPr>
        <p:spPr>
          <a:xfrm>
            <a:off x="821253" y="6578239"/>
            <a:ext cx="997827" cy="167060"/>
          </a:xfrm>
        </p:spPr>
        <p:txBody>
          <a:bodyPr/>
          <a:lstStyle/>
          <a:p>
            <a:r>
              <a:rPr lang="en-US" smtClean="0"/>
              <a:t>11/12/2018</a:t>
            </a:r>
            <a:endParaRPr lang="en-GB"/>
          </a:p>
        </p:txBody>
      </p:sp>
      <p:sp>
        <p:nvSpPr>
          <p:cNvPr id="6" name="Slide Number Placeholder 5"/>
          <p:cNvSpPr>
            <a:spLocks noGrp="1"/>
          </p:cNvSpPr>
          <p:nvPr>
            <p:ph type="sldNum" sz="quarter" idx="12"/>
          </p:nvPr>
        </p:nvSpPr>
        <p:spPr>
          <a:xfrm>
            <a:off x="9692285" y="6577595"/>
            <a:ext cx="1312025" cy="167060"/>
          </a:xfrm>
        </p:spPr>
        <p:txBody>
          <a:bodyPr/>
          <a:lstStyle/>
          <a:p>
            <a:fld id="{A4384AD5-82DD-4DC0-8482-558C1A11E9DF}" type="slidenum">
              <a:rPr lang="en-GB" smtClean="0"/>
              <a:t>36</a:t>
            </a:fld>
            <a:endParaRPr lang="en-GB"/>
          </a:p>
        </p:txBody>
      </p:sp>
      <p:sp>
        <p:nvSpPr>
          <p:cNvPr id="7" name="Footer Placeholder 6"/>
          <p:cNvSpPr>
            <a:spLocks noGrp="1"/>
          </p:cNvSpPr>
          <p:nvPr>
            <p:ph type="ftr" sz="quarter" idx="11"/>
          </p:nvPr>
        </p:nvSpPr>
        <p:spPr/>
        <p:txBody>
          <a:bodyPr/>
          <a:lstStyle/>
          <a:p>
            <a:r>
              <a:rPr lang="en-GB" smtClean="0"/>
              <a:t>Roberto Cardella roberto.cardella@cern.ch</a:t>
            </a:r>
            <a:endParaRPr lang="en-GB" dirty="0"/>
          </a:p>
        </p:txBody>
      </p:sp>
      <p:sp>
        <p:nvSpPr>
          <p:cNvPr id="5" name="Rectangle 4"/>
          <p:cNvSpPr/>
          <p:nvPr/>
        </p:nvSpPr>
        <p:spPr>
          <a:xfrm>
            <a:off x="0" y="3529936"/>
            <a:ext cx="11798913" cy="3053144"/>
          </a:xfrm>
          <a:prstGeom prst="rect">
            <a:avLst/>
          </a:prstGeom>
        </p:spPr>
        <p:txBody>
          <a:bodyPr wrap="square">
            <a:spAutoFit/>
          </a:bodyPr>
          <a:lstStyle/>
          <a:p>
            <a:r>
              <a:rPr lang="en-US" sz="2400" dirty="0">
                <a:solidFill>
                  <a:schemeClr val="accent4">
                    <a:lumMod val="75000"/>
                  </a:schemeClr>
                </a:solidFill>
              </a:rPr>
              <a:t>Several R&amp;D towards the integration of CMOS pixel sensors have been carried on. </a:t>
            </a:r>
          </a:p>
          <a:p>
            <a:pPr marL="300038" indent="-214313">
              <a:lnSpc>
                <a:spcPct val="110000"/>
              </a:lnSpc>
              <a:spcBef>
                <a:spcPts val="150"/>
              </a:spcBef>
              <a:spcAft>
                <a:spcPts val="300"/>
              </a:spcAft>
              <a:buClr>
                <a:schemeClr val="accent3">
                  <a:lumMod val="75000"/>
                </a:schemeClr>
              </a:buClr>
              <a:buFont typeface="Arial" panose="020B0604020202020204" pitchFamily="34" charset="0"/>
              <a:buChar char="•"/>
            </a:pPr>
            <a:r>
              <a:rPr lang="en-US" dirty="0"/>
              <a:t>A CMOS compatible microchannel fabrication process, has been successfully performed with the MALTA sensor. The sensor test demonstrate that the chip performance are not degraded after processing. The preliminary cooling tests demonstrate that this approach could be use in future applications. </a:t>
            </a:r>
          </a:p>
          <a:p>
            <a:pPr marL="300038" indent="-214313">
              <a:lnSpc>
                <a:spcPct val="110000"/>
              </a:lnSpc>
              <a:spcBef>
                <a:spcPts val="150"/>
              </a:spcBef>
              <a:spcAft>
                <a:spcPts val="300"/>
              </a:spcAft>
              <a:buClr>
                <a:schemeClr val="accent3">
                  <a:lumMod val="75000"/>
                </a:schemeClr>
              </a:buClr>
              <a:buFont typeface="Arial" panose="020B0604020202020204" pitchFamily="34" charset="0"/>
              <a:buChar char="•"/>
            </a:pPr>
            <a:r>
              <a:rPr lang="en-US" dirty="0"/>
              <a:t>The data transmission in the tracker has been addressed with the development of a chip to chip communication schema and the design of a 5Gb\s low-power LVDS driver and receiver (LAPA). Both are promising to reduce power consumption, hence the overall material budget. </a:t>
            </a:r>
          </a:p>
          <a:p>
            <a:pPr marL="300038" indent="-214313">
              <a:lnSpc>
                <a:spcPct val="110000"/>
              </a:lnSpc>
              <a:spcBef>
                <a:spcPts val="150"/>
              </a:spcBef>
              <a:spcAft>
                <a:spcPts val="300"/>
              </a:spcAft>
              <a:buClr>
                <a:schemeClr val="accent3">
                  <a:lumMod val="75000"/>
                </a:schemeClr>
              </a:buClr>
              <a:buFont typeface="Arial" panose="020B0604020202020204" pitchFamily="34" charset="0"/>
              <a:buChar char="•"/>
            </a:pPr>
            <a:r>
              <a:rPr lang="en-US" dirty="0"/>
              <a:t>Studies on a CMOS module have been performed, aiming to define the constrains for the future CMOS sensor design, and minimize the dead area.</a:t>
            </a:r>
          </a:p>
        </p:txBody>
      </p:sp>
      <mc:AlternateContent xmlns:mc="http://schemas.openxmlformats.org/markup-compatibility/2006">
        <mc:Choice xmlns:a14="http://schemas.microsoft.com/office/drawing/2010/main" Requires="a14">
          <p:sp>
            <p:nvSpPr>
              <p:cNvPr id="8" name="Rectangle 7"/>
              <p:cNvSpPr/>
              <p:nvPr/>
            </p:nvSpPr>
            <p:spPr>
              <a:xfrm>
                <a:off x="0" y="852942"/>
                <a:ext cx="11716932" cy="2451440"/>
              </a:xfrm>
              <a:prstGeom prst="rect">
                <a:avLst/>
              </a:prstGeom>
            </p:spPr>
            <p:txBody>
              <a:bodyPr wrap="square">
                <a:spAutoFit/>
              </a:bodyPr>
              <a:lstStyle/>
              <a:p>
                <a:pPr marL="85725">
                  <a:lnSpc>
                    <a:spcPct val="110000"/>
                  </a:lnSpc>
                  <a:spcBef>
                    <a:spcPts val="150"/>
                  </a:spcBef>
                  <a:spcAft>
                    <a:spcPts val="300"/>
                  </a:spcAft>
                  <a:buClr>
                    <a:schemeClr val="accent3">
                      <a:lumMod val="75000"/>
                    </a:schemeClr>
                  </a:buClr>
                </a:pPr>
                <a:r>
                  <a:rPr lang="en-US" sz="2000" dirty="0">
                    <a:solidFill>
                      <a:schemeClr val="accent4">
                        <a:lumMod val="75000"/>
                      </a:schemeClr>
                    </a:solidFill>
                  </a:rPr>
                  <a:t>The small collection electrode shows a collection efficiency </a:t>
                </a:r>
                <a:r>
                  <a:rPr lang="en-GB" sz="2000" dirty="0">
                    <a:solidFill>
                      <a:schemeClr val="accent4">
                        <a:lumMod val="75000"/>
                      </a:schemeClr>
                    </a:solidFill>
                  </a:rPr>
                  <a:t>&gt;97% after neutron irradiation </a:t>
                </a:r>
                <a:r>
                  <a:rPr lang="en-GB" sz="2000" dirty="0">
                    <a:solidFill>
                      <a:schemeClr val="accent4">
                        <a:lumMod val="75000"/>
                      </a:schemeClr>
                    </a:solidFill>
                  </a:rPr>
                  <a:t>to</a:t>
                </a:r>
                <a14:m>
                  <m:oMath xmlns:m="http://schemas.openxmlformats.org/officeDocument/2006/math">
                    <m:r>
                      <a:rPr lang="en-US" sz="1400">
                        <a:solidFill>
                          <a:schemeClr val="accent4">
                            <a:lumMod val="75000"/>
                          </a:schemeClr>
                        </a:solidFill>
                        <a:latin typeface="Cambria Math" panose="02040503050406030204" pitchFamily="18" charset="0"/>
                      </a:rPr>
                      <m:t> </m:t>
                    </m:r>
                    <m:r>
                      <a:rPr lang="en-US" sz="1400">
                        <a:solidFill>
                          <a:schemeClr val="accent4">
                            <a:lumMod val="75000"/>
                          </a:schemeClr>
                        </a:solidFill>
                        <a:latin typeface="Cambria Math" panose="02040503050406030204" pitchFamily="18" charset="0"/>
                      </a:rPr>
                      <m:t>𝟏</m:t>
                    </m:r>
                    <m:r>
                      <a:rPr lang="en-US" sz="1400">
                        <a:solidFill>
                          <a:schemeClr val="accent4">
                            <a:lumMod val="75000"/>
                          </a:schemeClr>
                        </a:solidFill>
                        <a:latin typeface="Cambria Math" panose="02040503050406030204" pitchFamily="18" charset="0"/>
                      </a:rPr>
                      <m:t>×</m:t>
                    </m:r>
                    <m:sSup>
                      <m:sSupPr>
                        <m:ctrlPr>
                          <a:rPr lang="en-US" sz="1400" i="1">
                            <a:solidFill>
                              <a:schemeClr val="accent4">
                                <a:lumMod val="75000"/>
                              </a:schemeClr>
                            </a:solidFill>
                            <a:latin typeface="Cambria Math" panose="02040503050406030204" pitchFamily="18" charset="0"/>
                          </a:rPr>
                        </m:ctrlPr>
                      </m:sSupPr>
                      <m:e>
                        <m:r>
                          <a:rPr lang="en-US" sz="1400">
                            <a:solidFill>
                              <a:schemeClr val="accent4">
                                <a:lumMod val="75000"/>
                              </a:schemeClr>
                            </a:solidFill>
                            <a:latin typeface="Cambria Math" panose="02040503050406030204" pitchFamily="18" charset="0"/>
                          </a:rPr>
                          <m:t>𝟏𝟎</m:t>
                        </m:r>
                      </m:e>
                      <m:sup>
                        <m:r>
                          <a:rPr lang="en-US" sz="1400">
                            <a:solidFill>
                              <a:schemeClr val="accent4">
                                <a:lumMod val="75000"/>
                              </a:schemeClr>
                            </a:solidFill>
                            <a:latin typeface="Cambria Math" panose="02040503050406030204" pitchFamily="18" charset="0"/>
                          </a:rPr>
                          <m:t>𝟏𝟓</m:t>
                        </m:r>
                      </m:sup>
                    </m:sSup>
                    <m:sSub>
                      <m:sSubPr>
                        <m:ctrlPr>
                          <a:rPr lang="en-US" sz="1400" i="1">
                            <a:solidFill>
                              <a:schemeClr val="accent4">
                                <a:lumMod val="75000"/>
                              </a:schemeClr>
                            </a:solidFill>
                            <a:latin typeface="Cambria Math" panose="02040503050406030204" pitchFamily="18" charset="0"/>
                          </a:rPr>
                        </m:ctrlPr>
                      </m:sSubPr>
                      <m:e>
                        <m:r>
                          <a:rPr lang="en-US" sz="1400">
                            <a:solidFill>
                              <a:schemeClr val="accent4">
                                <a:lumMod val="75000"/>
                              </a:schemeClr>
                            </a:solidFill>
                            <a:latin typeface="Cambria Math" panose="02040503050406030204" pitchFamily="18" charset="0"/>
                          </a:rPr>
                          <m:t>𝒏</m:t>
                        </m:r>
                      </m:e>
                      <m:sub>
                        <m:r>
                          <a:rPr lang="en-US" sz="1400">
                            <a:solidFill>
                              <a:schemeClr val="accent4">
                                <a:lumMod val="75000"/>
                              </a:schemeClr>
                            </a:solidFill>
                            <a:latin typeface="Cambria Math" panose="02040503050406030204" pitchFamily="18" charset="0"/>
                          </a:rPr>
                          <m:t>𝒆𝒒</m:t>
                        </m:r>
                      </m:sub>
                    </m:sSub>
                    <m:sSup>
                      <m:sSupPr>
                        <m:ctrlPr>
                          <a:rPr lang="en-US" sz="1400" i="1">
                            <a:solidFill>
                              <a:schemeClr val="accent4">
                                <a:lumMod val="75000"/>
                              </a:schemeClr>
                            </a:solidFill>
                            <a:latin typeface="Cambria Math" panose="02040503050406030204" pitchFamily="18" charset="0"/>
                          </a:rPr>
                        </m:ctrlPr>
                      </m:sSupPr>
                      <m:e>
                        <m:r>
                          <a:rPr lang="en-US" sz="1400">
                            <a:solidFill>
                              <a:schemeClr val="accent4">
                                <a:lumMod val="75000"/>
                              </a:schemeClr>
                            </a:solidFill>
                            <a:latin typeface="Cambria Math" panose="02040503050406030204" pitchFamily="18" charset="0"/>
                          </a:rPr>
                          <m:t>𝒄𝒎</m:t>
                        </m:r>
                      </m:e>
                      <m:sup>
                        <m:r>
                          <a:rPr lang="en-US" sz="1400">
                            <a:solidFill>
                              <a:schemeClr val="accent4">
                                <a:lumMod val="75000"/>
                              </a:schemeClr>
                            </a:solidFill>
                            <a:latin typeface="Cambria Math" panose="02040503050406030204" pitchFamily="18" charset="0"/>
                          </a:rPr>
                          <m:t>−</m:t>
                        </m:r>
                        <m:r>
                          <a:rPr lang="en-US" sz="1400">
                            <a:solidFill>
                              <a:schemeClr val="accent4">
                                <a:lumMod val="75000"/>
                              </a:schemeClr>
                            </a:solidFill>
                            <a:latin typeface="Cambria Math" panose="02040503050406030204" pitchFamily="18" charset="0"/>
                          </a:rPr>
                          <m:t>𝟐</m:t>
                        </m:r>
                      </m:sup>
                    </m:sSup>
                  </m:oMath>
                </a14:m>
                <a:r>
                  <a:rPr lang="en-GB" dirty="0">
                    <a:solidFill>
                      <a:schemeClr val="accent4">
                        <a:lumMod val="75000"/>
                      </a:schemeClr>
                    </a:solidFill>
                  </a:rPr>
                  <a:t>.</a:t>
                </a:r>
                <a:endParaRPr lang="en-GB" sz="1200" dirty="0"/>
              </a:p>
              <a:p>
                <a:pPr marL="300038" indent="-214313">
                  <a:lnSpc>
                    <a:spcPct val="110000"/>
                  </a:lnSpc>
                  <a:spcBef>
                    <a:spcPts val="150"/>
                  </a:spcBef>
                  <a:spcAft>
                    <a:spcPts val="300"/>
                  </a:spcAft>
                  <a:buClr>
                    <a:schemeClr val="accent3">
                      <a:lumMod val="75000"/>
                    </a:schemeClr>
                  </a:buClr>
                  <a:buFont typeface="Arial" panose="020B0604020202020204" pitchFamily="34" charset="0"/>
                  <a:buChar char="•"/>
                </a:pPr>
                <a:r>
                  <a:rPr lang="en-GB" dirty="0" smtClean="0"/>
                  <a:t>The first version of the sensor (MALTA), </a:t>
                </a:r>
                <a:r>
                  <a:rPr lang="en-GB" dirty="0"/>
                  <a:t>suffers from degraded efficiency in the pixel corners after </a:t>
                </a:r>
                <a:r>
                  <a:rPr lang="en-GB" dirty="0" smtClean="0"/>
                  <a:t>irradiation.</a:t>
                </a:r>
                <a:endParaRPr lang="en-GB" dirty="0"/>
              </a:p>
              <a:p>
                <a:pPr marL="300038" indent="-214313">
                  <a:lnSpc>
                    <a:spcPct val="110000"/>
                  </a:lnSpc>
                  <a:spcBef>
                    <a:spcPts val="150"/>
                  </a:spcBef>
                  <a:spcAft>
                    <a:spcPts val="300"/>
                  </a:spcAft>
                  <a:buClr>
                    <a:schemeClr val="accent3">
                      <a:lumMod val="75000"/>
                    </a:schemeClr>
                  </a:buClr>
                  <a:buFont typeface="Arial" panose="020B0604020202020204" pitchFamily="34" charset="0"/>
                  <a:buChar char="•"/>
                </a:pPr>
                <a:r>
                  <a:rPr lang="en-US" dirty="0"/>
                  <a:t>Two </a:t>
                </a:r>
                <a:r>
                  <a:rPr lang="en-US" dirty="0"/>
                  <a:t>process modifications have been developed using technology simulations, promising to improve the sensor radiation-hardness.</a:t>
                </a:r>
              </a:p>
              <a:p>
                <a:pPr marL="300038" indent="-214313">
                  <a:lnSpc>
                    <a:spcPct val="110000"/>
                  </a:lnSpc>
                  <a:spcBef>
                    <a:spcPts val="150"/>
                  </a:spcBef>
                  <a:spcAft>
                    <a:spcPts val="300"/>
                  </a:spcAft>
                  <a:buClr>
                    <a:schemeClr val="accent3">
                      <a:lumMod val="75000"/>
                    </a:schemeClr>
                  </a:buClr>
                  <a:buFont typeface="Arial" panose="020B0604020202020204" pitchFamily="34" charset="0"/>
                  <a:buChar char="•"/>
                </a:pPr>
                <a:r>
                  <a:rPr lang="en-US" dirty="0"/>
                  <a:t>The </a:t>
                </a:r>
                <a:r>
                  <a:rPr lang="en-US" dirty="0" smtClean="0"/>
                  <a:t>two new versions </a:t>
                </a:r>
                <a:r>
                  <a:rPr lang="en-US" dirty="0"/>
                  <a:t>of the pixel </a:t>
                </a:r>
                <a:r>
                  <a:rPr lang="en-US" dirty="0" smtClean="0"/>
                  <a:t>have been </a:t>
                </a:r>
                <a:r>
                  <a:rPr lang="en-US" dirty="0"/>
                  <a:t>implemented in the </a:t>
                </a:r>
                <a:r>
                  <a:rPr lang="en-US" dirty="0" err="1"/>
                  <a:t>MiniMALTA</a:t>
                </a:r>
                <a:r>
                  <a:rPr lang="en-US" dirty="0"/>
                  <a:t> sensor, which </a:t>
                </a:r>
                <a:r>
                  <a:rPr lang="en-US" dirty="0" smtClean="0"/>
                  <a:t>confirmed </a:t>
                </a:r>
                <a:r>
                  <a:rPr lang="en-US" dirty="0"/>
                  <a:t>the results of the simulations, achieving </a:t>
                </a:r>
                <a:r>
                  <a:rPr lang="en-US" dirty="0" smtClean="0"/>
                  <a:t>the target radiation hardness, matching </a:t>
                </a:r>
                <a:r>
                  <a:rPr lang="en-US" dirty="0"/>
                  <a:t>the ATLAS </a:t>
                </a:r>
                <a:r>
                  <a:rPr lang="en-US" dirty="0" err="1"/>
                  <a:t>ITk</a:t>
                </a:r>
                <a:r>
                  <a:rPr lang="en-US" dirty="0"/>
                  <a:t> outermost layer requirements. However, the collaboration has chosen to use Hybrid Pixel as baseline solution for the detector upgrade</a:t>
                </a:r>
                <a:r>
                  <a:rPr lang="en-US" dirty="0"/>
                  <a:t>.</a:t>
                </a:r>
                <a:endParaRPr lang="en-US" dirty="0"/>
              </a:p>
            </p:txBody>
          </p:sp>
        </mc:Choice>
        <mc:Fallback>
          <p:sp>
            <p:nvSpPr>
              <p:cNvPr id="8" name="Rectangle 7"/>
              <p:cNvSpPr>
                <a:spLocks noRot="1" noChangeAspect="1" noMove="1" noResize="1" noEditPoints="1" noAdjustHandles="1" noChangeArrowheads="1" noChangeShapeType="1" noTextEdit="1"/>
              </p:cNvSpPr>
              <p:nvPr/>
            </p:nvSpPr>
            <p:spPr>
              <a:xfrm>
                <a:off x="0" y="852942"/>
                <a:ext cx="11716932" cy="2451440"/>
              </a:xfrm>
              <a:prstGeom prst="rect">
                <a:avLst/>
              </a:prstGeom>
              <a:blipFill>
                <a:blip r:embed="rId2"/>
                <a:stretch>
                  <a:fillRect t="-995" b="-2488"/>
                </a:stretch>
              </a:blipFill>
            </p:spPr>
            <p:txBody>
              <a:bodyPr/>
              <a:lstStyle/>
              <a:p>
                <a:r>
                  <a:rPr lang="en-GB">
                    <a:noFill/>
                  </a:rPr>
                  <a:t> </a:t>
                </a:r>
              </a:p>
            </p:txBody>
          </p:sp>
        </mc:Fallback>
      </mc:AlternateContent>
    </p:spTree>
    <p:extLst>
      <p:ext uri="{BB962C8B-B14F-4D97-AF65-F5344CB8AC3E}">
        <p14:creationId xmlns:p14="http://schemas.microsoft.com/office/powerpoint/2010/main" val="13967952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Year</a:t>
            </a:r>
            <a:endParaRPr lang="en-GB" dirty="0"/>
          </a:p>
        </p:txBody>
      </p:sp>
      <p:sp>
        <p:nvSpPr>
          <p:cNvPr id="4" name="Date Placeholder 3"/>
          <p:cNvSpPr>
            <a:spLocks noGrp="1"/>
          </p:cNvSpPr>
          <p:nvPr>
            <p:ph type="dt" sz="half" idx="10"/>
          </p:nvPr>
        </p:nvSpPr>
        <p:spPr/>
        <p:txBody>
          <a:bodyPr/>
          <a:lstStyle/>
          <a:p>
            <a:r>
              <a:rPr lang="en-US" smtClean="0"/>
              <a:t>24/01/2019</a:t>
            </a:r>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37</a:t>
            </a:fld>
            <a:endParaRPr lang="en-GB"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8258200" y="3645231"/>
            <a:ext cx="3138409" cy="2353808"/>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62" y="1006623"/>
            <a:ext cx="4064000" cy="2286000"/>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17361" y="1303204"/>
            <a:ext cx="3832698" cy="2155893"/>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9345" y="3645997"/>
            <a:ext cx="2059006" cy="2745342"/>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412" y="3844520"/>
            <a:ext cx="3563638" cy="2004546"/>
          </a:xfrm>
          <a:prstGeom prst="rect">
            <a:avLst/>
          </a:prstGeom>
        </p:spPr>
      </p:pic>
      <p:sp>
        <p:nvSpPr>
          <p:cNvPr id="15" name="Rectangle 14"/>
          <p:cNvSpPr/>
          <p:nvPr/>
        </p:nvSpPr>
        <p:spPr>
          <a:xfrm rot="20700000">
            <a:off x="5693425" y="5754007"/>
            <a:ext cx="1879176" cy="37813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smtClean="0"/>
              <a:t>Exam @ </a:t>
            </a:r>
            <a:r>
              <a:rPr lang="en-US" sz="2000" dirty="0" err="1" smtClean="0"/>
              <a:t>UiO</a:t>
            </a:r>
            <a:endParaRPr lang="en-GB" sz="1600" dirty="0"/>
          </a:p>
        </p:txBody>
      </p:sp>
      <p:sp>
        <p:nvSpPr>
          <p:cNvPr id="17" name="Rectangle 16"/>
          <p:cNvSpPr/>
          <p:nvPr/>
        </p:nvSpPr>
        <p:spPr>
          <a:xfrm rot="20700000">
            <a:off x="8824361" y="5360708"/>
            <a:ext cx="2145991" cy="5449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smtClean="0"/>
              <a:t>IMEC - COURSE</a:t>
            </a:r>
            <a:endParaRPr lang="en-GB" sz="1600" dirty="0"/>
          </a:p>
        </p:txBody>
      </p:sp>
      <p:pic>
        <p:nvPicPr>
          <p:cNvPr id="7" name="Picture 6"/>
          <p:cNvPicPr>
            <a:picLocks noChangeAspect="1"/>
          </p:cNvPicPr>
          <p:nvPr/>
        </p:nvPicPr>
        <p:blipFill rotWithShape="1">
          <a:blip r:embed="rId7" cstate="print">
            <a:extLst>
              <a:ext uri="{28A0092B-C50C-407E-A947-70E740481C1C}">
                <a14:useLocalDpi xmlns:a14="http://schemas.microsoft.com/office/drawing/2010/main" val="0"/>
              </a:ext>
            </a:extLst>
          </a:blip>
          <a:srcRect l="30176" t="21895" r="8666" b="36000"/>
          <a:stretch/>
        </p:blipFill>
        <p:spPr>
          <a:xfrm>
            <a:off x="7801276" y="715060"/>
            <a:ext cx="4390724" cy="2267155"/>
          </a:xfrm>
          <a:prstGeom prst="rect">
            <a:avLst/>
          </a:prstGeom>
        </p:spPr>
      </p:pic>
      <p:sp>
        <p:nvSpPr>
          <p:cNvPr id="19" name="Rectangle 18"/>
          <p:cNvSpPr/>
          <p:nvPr/>
        </p:nvSpPr>
        <p:spPr>
          <a:xfrm rot="20700000">
            <a:off x="4921677" y="1441683"/>
            <a:ext cx="2345632" cy="34943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smtClean="0"/>
              <a:t>ELSA- TESTBEAM</a:t>
            </a:r>
            <a:endParaRPr lang="en-GB" sz="1600" dirty="0"/>
          </a:p>
        </p:txBody>
      </p:sp>
      <p:pic>
        <p:nvPicPr>
          <p:cNvPr id="20"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83605" y="4618571"/>
            <a:ext cx="2396519" cy="1797389"/>
          </a:xfrm>
          <a:prstGeom prst="rect">
            <a:avLst/>
          </a:prstGeom>
        </p:spPr>
      </p:pic>
      <p:sp>
        <p:nvSpPr>
          <p:cNvPr id="16" name="Rectangle 15"/>
          <p:cNvSpPr/>
          <p:nvPr/>
        </p:nvSpPr>
        <p:spPr>
          <a:xfrm rot="20700000">
            <a:off x="-31329" y="5486167"/>
            <a:ext cx="2145991" cy="5449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smtClean="0"/>
              <a:t>University of Glasgow</a:t>
            </a:r>
            <a:endParaRPr lang="en-GB" sz="1600" dirty="0"/>
          </a:p>
        </p:txBody>
      </p:sp>
      <p:sp>
        <p:nvSpPr>
          <p:cNvPr id="18" name="Rectangle 17"/>
          <p:cNvSpPr/>
          <p:nvPr/>
        </p:nvSpPr>
        <p:spPr>
          <a:xfrm rot="20700000">
            <a:off x="8754408" y="2346450"/>
            <a:ext cx="2145991" cy="5449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smtClean="0"/>
              <a:t>PIXEL2019 </a:t>
            </a:r>
            <a:r>
              <a:rPr lang="en-US" sz="1600" dirty="0"/>
              <a:t>Taipei </a:t>
            </a:r>
            <a:r>
              <a:rPr lang="en-US" sz="1600" dirty="0" smtClean="0"/>
              <a:t> </a:t>
            </a:r>
            <a:endParaRPr lang="en-GB" sz="1600" dirty="0"/>
          </a:p>
        </p:txBody>
      </p:sp>
      <p:sp>
        <p:nvSpPr>
          <p:cNvPr id="21" name="Rectangle 20"/>
          <p:cNvSpPr/>
          <p:nvPr/>
        </p:nvSpPr>
        <p:spPr>
          <a:xfrm rot="20700000">
            <a:off x="215756" y="983487"/>
            <a:ext cx="2145991" cy="5449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smtClean="0"/>
              <a:t>Guiding in ATLAS cavern</a:t>
            </a:r>
            <a:endParaRPr lang="en-GB" sz="1600" dirty="0"/>
          </a:p>
        </p:txBody>
      </p:sp>
    </p:spTree>
    <p:extLst>
      <p:ext uri="{BB962C8B-B14F-4D97-AF65-F5344CB8AC3E}">
        <p14:creationId xmlns:p14="http://schemas.microsoft.com/office/powerpoint/2010/main" val="32652676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Year</a:t>
            </a:r>
            <a:endParaRPr lang="en-GB" dirty="0"/>
          </a:p>
        </p:txBody>
      </p:sp>
      <p:sp>
        <p:nvSpPr>
          <p:cNvPr id="4" name="Date Placeholder 3"/>
          <p:cNvSpPr>
            <a:spLocks noGrp="1"/>
          </p:cNvSpPr>
          <p:nvPr>
            <p:ph type="dt" sz="half" idx="10"/>
          </p:nvPr>
        </p:nvSpPr>
        <p:spPr/>
        <p:txBody>
          <a:bodyPr/>
          <a:lstStyle/>
          <a:p>
            <a:r>
              <a:rPr lang="en-US" smtClean="0"/>
              <a:t>24/01/2019</a:t>
            </a:r>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38</a:t>
            </a:fld>
            <a:endParaRPr lang="en-GB"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8258200" y="3645231"/>
            <a:ext cx="3138409" cy="2353808"/>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62" y="1006623"/>
            <a:ext cx="4064000" cy="2286000"/>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17361" y="1303204"/>
            <a:ext cx="3832698" cy="2155893"/>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9345" y="3645997"/>
            <a:ext cx="2059006" cy="2745342"/>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412" y="3844520"/>
            <a:ext cx="3563638" cy="2004546"/>
          </a:xfrm>
          <a:prstGeom prst="rect">
            <a:avLst/>
          </a:prstGeom>
        </p:spPr>
      </p:pic>
      <p:sp>
        <p:nvSpPr>
          <p:cNvPr id="15" name="Rectangle 14"/>
          <p:cNvSpPr/>
          <p:nvPr/>
        </p:nvSpPr>
        <p:spPr>
          <a:xfrm rot="20700000">
            <a:off x="5693425" y="5754007"/>
            <a:ext cx="1879176" cy="37813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smtClean="0"/>
              <a:t>Exam @ </a:t>
            </a:r>
            <a:r>
              <a:rPr lang="en-US" sz="2000" dirty="0" err="1" smtClean="0"/>
              <a:t>UiO</a:t>
            </a:r>
            <a:endParaRPr lang="en-GB" sz="1600" dirty="0"/>
          </a:p>
        </p:txBody>
      </p:sp>
      <p:sp>
        <p:nvSpPr>
          <p:cNvPr id="17" name="Rectangle 16"/>
          <p:cNvSpPr/>
          <p:nvPr/>
        </p:nvSpPr>
        <p:spPr>
          <a:xfrm rot="20700000">
            <a:off x="8824361" y="5360708"/>
            <a:ext cx="2145991" cy="5449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smtClean="0"/>
              <a:t>IMEC - COURSE</a:t>
            </a:r>
            <a:endParaRPr lang="en-GB" sz="1600" dirty="0"/>
          </a:p>
        </p:txBody>
      </p:sp>
      <p:pic>
        <p:nvPicPr>
          <p:cNvPr id="7" name="Picture 6"/>
          <p:cNvPicPr>
            <a:picLocks noChangeAspect="1"/>
          </p:cNvPicPr>
          <p:nvPr/>
        </p:nvPicPr>
        <p:blipFill rotWithShape="1">
          <a:blip r:embed="rId7" cstate="print">
            <a:extLst>
              <a:ext uri="{28A0092B-C50C-407E-A947-70E740481C1C}">
                <a14:useLocalDpi xmlns:a14="http://schemas.microsoft.com/office/drawing/2010/main" val="0"/>
              </a:ext>
            </a:extLst>
          </a:blip>
          <a:srcRect l="30176" t="21895" r="8666" b="36000"/>
          <a:stretch/>
        </p:blipFill>
        <p:spPr>
          <a:xfrm>
            <a:off x="7801276" y="715060"/>
            <a:ext cx="4390724" cy="2267155"/>
          </a:xfrm>
          <a:prstGeom prst="rect">
            <a:avLst/>
          </a:prstGeom>
        </p:spPr>
      </p:pic>
      <p:sp>
        <p:nvSpPr>
          <p:cNvPr id="19" name="Rectangle 18"/>
          <p:cNvSpPr/>
          <p:nvPr/>
        </p:nvSpPr>
        <p:spPr>
          <a:xfrm rot="20700000">
            <a:off x="4921677" y="1441683"/>
            <a:ext cx="2345632" cy="34943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smtClean="0"/>
              <a:t>ELSA- TESTBEAM</a:t>
            </a:r>
            <a:endParaRPr lang="en-GB" sz="1600" dirty="0"/>
          </a:p>
        </p:txBody>
      </p:sp>
      <p:pic>
        <p:nvPicPr>
          <p:cNvPr id="20"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83605" y="4618571"/>
            <a:ext cx="2396519" cy="1797389"/>
          </a:xfrm>
          <a:prstGeom prst="rect">
            <a:avLst/>
          </a:prstGeom>
        </p:spPr>
      </p:pic>
      <p:sp>
        <p:nvSpPr>
          <p:cNvPr id="16" name="Rectangle 15"/>
          <p:cNvSpPr/>
          <p:nvPr/>
        </p:nvSpPr>
        <p:spPr>
          <a:xfrm rot="20700000">
            <a:off x="-31329" y="5486167"/>
            <a:ext cx="2145991" cy="5449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smtClean="0"/>
              <a:t>University of Glasgow</a:t>
            </a:r>
            <a:endParaRPr lang="en-GB" sz="1600" dirty="0"/>
          </a:p>
        </p:txBody>
      </p:sp>
      <p:sp>
        <p:nvSpPr>
          <p:cNvPr id="18" name="Rectangle 17"/>
          <p:cNvSpPr/>
          <p:nvPr/>
        </p:nvSpPr>
        <p:spPr>
          <a:xfrm rot="20700000">
            <a:off x="8754408" y="2346450"/>
            <a:ext cx="2145991" cy="5449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smtClean="0"/>
              <a:t>PIXEL2019 </a:t>
            </a:r>
            <a:r>
              <a:rPr lang="en-US" sz="1600" dirty="0"/>
              <a:t>Taipei </a:t>
            </a:r>
            <a:r>
              <a:rPr lang="en-US" sz="1600" dirty="0" smtClean="0"/>
              <a:t> </a:t>
            </a:r>
            <a:endParaRPr lang="en-GB" sz="1600" dirty="0"/>
          </a:p>
        </p:txBody>
      </p:sp>
      <p:sp>
        <p:nvSpPr>
          <p:cNvPr id="21" name="Rectangle 20"/>
          <p:cNvSpPr/>
          <p:nvPr/>
        </p:nvSpPr>
        <p:spPr>
          <a:xfrm rot="20700000">
            <a:off x="215756" y="983487"/>
            <a:ext cx="2145991" cy="5449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smtClean="0"/>
              <a:t>Guiding in ATLAS cavern</a:t>
            </a:r>
            <a:endParaRPr lang="en-GB" sz="1600" dirty="0"/>
          </a:p>
        </p:txBody>
      </p:sp>
      <p:sp>
        <p:nvSpPr>
          <p:cNvPr id="22" name="Rectangle 21"/>
          <p:cNvSpPr/>
          <p:nvPr/>
        </p:nvSpPr>
        <p:spPr>
          <a:xfrm rot="20700000">
            <a:off x="2342332" y="2962961"/>
            <a:ext cx="6314027" cy="21112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600" dirty="0" smtClean="0"/>
              <a:t>Thank you for the attention</a:t>
            </a:r>
            <a:endParaRPr lang="en-GB" sz="2800" dirty="0"/>
          </a:p>
        </p:txBody>
      </p:sp>
    </p:spTree>
    <p:extLst>
      <p:ext uri="{BB962C8B-B14F-4D97-AF65-F5344CB8AC3E}">
        <p14:creationId xmlns:p14="http://schemas.microsoft.com/office/powerpoint/2010/main" val="24510728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LAPA H-BRIDGE</a:t>
            </a:r>
            <a:endParaRPr lang="en-GB" dirty="0"/>
          </a:p>
        </p:txBody>
      </p:sp>
      <p:sp>
        <p:nvSpPr>
          <p:cNvPr id="4" name="Date Placeholder 3"/>
          <p:cNvSpPr>
            <a:spLocks noGrp="1"/>
          </p:cNvSpPr>
          <p:nvPr>
            <p:ph type="dt" sz="half" idx="10"/>
          </p:nvPr>
        </p:nvSpPr>
        <p:spPr>
          <a:xfrm>
            <a:off x="2139940" y="6578239"/>
            <a:ext cx="748370" cy="167060"/>
          </a:xfrm>
        </p:spPr>
        <p:txBody>
          <a:bodyPr/>
          <a:lstStyle/>
          <a:p>
            <a:r>
              <a:rPr lang="en-US" smtClean="0"/>
              <a:t>20/06/2018</a:t>
            </a:r>
            <a:endParaRPr lang="en-GB"/>
          </a:p>
        </p:txBody>
      </p:sp>
      <p:sp>
        <p:nvSpPr>
          <p:cNvPr id="43" name="Footer Placeholder 4"/>
          <p:cNvSpPr>
            <a:spLocks noGrp="1"/>
          </p:cNvSpPr>
          <p:nvPr>
            <p:ph type="ftr" sz="quarter" idx="11"/>
          </p:nvPr>
        </p:nvSpPr>
        <p:spPr>
          <a:xfrm>
            <a:off x="4159380" y="6578239"/>
            <a:ext cx="3617103" cy="167060"/>
          </a:xfrm>
        </p:spPr>
        <p:txBody>
          <a:bodyPr/>
          <a:lstStyle/>
          <a:p>
            <a:r>
              <a:rPr lang="en-GB" dirty="0" smtClean="0"/>
              <a:t>Roberto Cardella</a:t>
            </a:r>
            <a:endParaRPr lang="en-GB" dirty="0"/>
          </a:p>
        </p:txBody>
      </p:sp>
      <p:sp>
        <p:nvSpPr>
          <p:cNvPr id="3" name="Slide Number Placeholder 2"/>
          <p:cNvSpPr>
            <a:spLocks noGrp="1"/>
          </p:cNvSpPr>
          <p:nvPr>
            <p:ph type="sldNum" sz="quarter" idx="12"/>
          </p:nvPr>
        </p:nvSpPr>
        <p:spPr/>
        <p:txBody>
          <a:bodyPr/>
          <a:lstStyle/>
          <a:p>
            <a:fld id="{A4384AD5-82DD-4DC0-8482-558C1A11E9DF}" type="slidenum">
              <a:rPr lang="en-GB" smtClean="0"/>
              <a:t>39</a:t>
            </a:fld>
            <a:endParaRPr lang="en-GB" dirty="0"/>
          </a:p>
        </p:txBody>
      </p:sp>
      <p:pic>
        <p:nvPicPr>
          <p:cNvPr id="5" name="Picture 4"/>
          <p:cNvPicPr>
            <a:picLocks noChangeAspect="1"/>
          </p:cNvPicPr>
          <p:nvPr/>
        </p:nvPicPr>
        <p:blipFill>
          <a:blip r:embed="rId2"/>
          <a:stretch>
            <a:fillRect/>
          </a:stretch>
        </p:blipFill>
        <p:spPr>
          <a:xfrm>
            <a:off x="2296283" y="1087684"/>
            <a:ext cx="7599434" cy="4861017"/>
          </a:xfrm>
          <a:prstGeom prst="rect">
            <a:avLst/>
          </a:prstGeom>
        </p:spPr>
      </p:pic>
      <p:sp>
        <p:nvSpPr>
          <p:cNvPr id="9" name="Rectangle 8"/>
          <p:cNvSpPr/>
          <p:nvPr/>
        </p:nvSpPr>
        <p:spPr>
          <a:xfrm>
            <a:off x="1991544" y="5661251"/>
            <a:ext cx="8352928" cy="646331"/>
          </a:xfrm>
          <a:prstGeom prst="rect">
            <a:avLst/>
          </a:prstGeom>
        </p:spPr>
        <p:txBody>
          <a:bodyPr wrap="square">
            <a:spAutoFit/>
          </a:bodyPr>
          <a:lstStyle/>
          <a:p>
            <a:pPr algn="ctr">
              <a:lnSpc>
                <a:spcPct val="150000"/>
              </a:lnSpc>
            </a:pPr>
            <a:r>
              <a:rPr lang="en-US" sz="2400" b="1" dirty="0">
                <a:solidFill>
                  <a:srgbClr val="00B050"/>
                </a:solidFill>
              </a:rPr>
              <a:t>7 HBRIDGE blocks of 0.8mA - max: total 6mA</a:t>
            </a:r>
          </a:p>
        </p:txBody>
      </p:sp>
    </p:spTree>
    <p:extLst>
      <p:ext uri="{BB962C8B-B14F-4D97-AF65-F5344CB8AC3E}">
        <p14:creationId xmlns:p14="http://schemas.microsoft.com/office/powerpoint/2010/main" val="26325737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Collection Efficiency Characterization  - MALTA</a:t>
            </a:r>
            <a:endParaRPr lang="en-GB" dirty="0"/>
          </a:p>
        </p:txBody>
      </p:sp>
      <p:sp>
        <p:nvSpPr>
          <p:cNvPr id="4" name="Date Placeholder 3"/>
          <p:cNvSpPr>
            <a:spLocks noGrp="1"/>
          </p:cNvSpPr>
          <p:nvPr>
            <p:ph type="dt" sz="half" idx="10"/>
          </p:nvPr>
        </p:nvSpPr>
        <p:spPr/>
        <p:txBody>
          <a:bodyPr/>
          <a:lstStyle/>
          <a:p>
            <a:r>
              <a:rPr lang="en-US" smtClean="0"/>
              <a:t>24/01/2019</a:t>
            </a:r>
            <a:endParaRPr lang="en-GB"/>
          </a:p>
        </p:txBody>
      </p:sp>
      <p:sp>
        <p:nvSpPr>
          <p:cNvPr id="5" name="Footer Placeholder 4"/>
          <p:cNvSpPr>
            <a:spLocks noGrp="1"/>
          </p:cNvSpPr>
          <p:nvPr>
            <p:ph type="ftr" sz="quarter" idx="11"/>
          </p:nvPr>
        </p:nvSpPr>
        <p:spPr/>
        <p:txBody>
          <a:bodyPr/>
          <a:lstStyle/>
          <a:p>
            <a:r>
              <a:rPr lang="en-GB" smtClean="0"/>
              <a:t>Roberto Cardella roberto.cardella@cern.ch</a:t>
            </a:r>
            <a:endParaRPr lang="en-GB"/>
          </a:p>
        </p:txBody>
      </p:sp>
      <p:sp>
        <p:nvSpPr>
          <p:cNvPr id="6" name="Slide Number Placeholder 5"/>
          <p:cNvSpPr>
            <a:spLocks noGrp="1"/>
          </p:cNvSpPr>
          <p:nvPr>
            <p:ph type="sldNum" sz="quarter" idx="12"/>
          </p:nvPr>
        </p:nvSpPr>
        <p:spPr/>
        <p:txBody>
          <a:bodyPr/>
          <a:lstStyle/>
          <a:p>
            <a:fld id="{A4384AD5-82DD-4DC0-8482-558C1A11E9DF}" type="slidenum">
              <a:rPr lang="en-GB" smtClean="0"/>
              <a:t>4</a:t>
            </a:fld>
            <a:endParaRPr lang="en-GB"/>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3206" y="1089145"/>
            <a:ext cx="6832910" cy="5124683"/>
          </a:xfrm>
          <a:prstGeom prst="rect">
            <a:avLst/>
          </a:prstGeom>
        </p:spPr>
      </p:pic>
      <mc:AlternateContent xmlns:mc="http://schemas.openxmlformats.org/markup-compatibility/2006" xmlns:a14="http://schemas.microsoft.com/office/drawing/2010/main">
        <mc:Choice Requires="a14">
          <p:sp>
            <p:nvSpPr>
              <p:cNvPr id="9" name="Content Placeholder 9">
                <a:extLst>
                  <a:ext uri="{FF2B5EF4-FFF2-40B4-BE49-F238E27FC236}">
                    <a16:creationId xmlns:a16="http://schemas.microsoft.com/office/drawing/2014/main" id="{6D49EC5E-E6C5-4D6D-AB34-AF0141DC2409}"/>
                  </a:ext>
                </a:extLst>
              </p:cNvPr>
              <p:cNvSpPr txBox="1">
                <a:spLocks/>
              </p:cNvSpPr>
              <p:nvPr/>
            </p:nvSpPr>
            <p:spPr>
              <a:xfrm>
                <a:off x="7334451" y="1299038"/>
                <a:ext cx="4168700" cy="5445617"/>
              </a:xfrm>
              <a:prstGeom prst="rect">
                <a:avLst/>
              </a:prstGeom>
            </p:spPr>
            <p:txBody>
              <a:bodyPr/>
              <a:lstStyle>
                <a:lvl1pPr marL="248400" indent="-248400" algn="l" defTabSz="914400" rtl="0" eaLnBrk="1" latinLnBrk="0" hangingPunct="1">
                  <a:spcBef>
                    <a:spcPts val="600"/>
                  </a:spcBef>
                  <a:buFont typeface="Arial" panose="020B0604020202020204" pitchFamily="34" charset="0"/>
                  <a:buChar char="•"/>
                  <a:defRPr sz="1800" b="0" kern="1200">
                    <a:solidFill>
                      <a:srgbClr val="1D477A"/>
                    </a:solidFill>
                    <a:latin typeface="+mn-lt"/>
                    <a:ea typeface="+mn-ea"/>
                    <a:cs typeface="+mn-cs"/>
                  </a:defRPr>
                </a:lvl1pPr>
                <a:lvl2pPr marL="619200" indent="-248400" algn="l" defTabSz="914400" rtl="0" eaLnBrk="1" latinLnBrk="0" hangingPunct="1">
                  <a:spcBef>
                    <a:spcPct val="20000"/>
                  </a:spcBef>
                  <a:buFont typeface="Arial" panose="020B0604020202020204" pitchFamily="34" charset="0"/>
                  <a:buChar char="–"/>
                  <a:defRPr sz="1600" kern="1200">
                    <a:solidFill>
                      <a:srgbClr val="5A8ED6"/>
                    </a:solidFill>
                    <a:latin typeface="+mn-lt"/>
                    <a:ea typeface="+mn-ea"/>
                    <a:cs typeface="+mn-cs"/>
                  </a:defRPr>
                </a:lvl2pPr>
                <a:lvl3pPr marL="1080000" indent="-212400" algn="l" defTabSz="914400" rtl="0" eaLnBrk="1" latinLnBrk="0" hangingPunct="1">
                  <a:spcBef>
                    <a:spcPct val="20000"/>
                  </a:spcBef>
                  <a:buFont typeface="Arial" panose="020B0604020202020204" pitchFamily="34" charset="0"/>
                  <a:buChar char="•"/>
                  <a:defRPr sz="1400" kern="1200">
                    <a:solidFill>
                      <a:srgbClr val="5A8ED6"/>
                    </a:solidFill>
                    <a:latin typeface="+mn-lt"/>
                    <a:ea typeface="+mn-ea"/>
                    <a:cs typeface="+mn-cs"/>
                  </a:defRPr>
                </a:lvl3pPr>
                <a:lvl4pPr marL="1504800" indent="-212400" algn="l" defTabSz="914400" rtl="0" eaLnBrk="1" latinLnBrk="0" hangingPunct="1">
                  <a:spcBef>
                    <a:spcPct val="20000"/>
                  </a:spcBef>
                  <a:buFont typeface="Arial" panose="020B0604020202020204" pitchFamily="34" charset="0"/>
                  <a:buChar char="–"/>
                  <a:defRPr sz="1200" kern="1200">
                    <a:solidFill>
                      <a:srgbClr val="8999BE"/>
                    </a:solidFill>
                    <a:latin typeface="+mn-lt"/>
                    <a:ea typeface="+mn-ea"/>
                    <a:cs typeface="+mn-cs"/>
                  </a:defRPr>
                </a:lvl4pPr>
                <a:lvl5pPr marL="1929600" indent="-212400" algn="l" defTabSz="914400" rtl="0" eaLnBrk="1" latinLnBrk="0" hangingPunct="1">
                  <a:spcBef>
                    <a:spcPct val="20000"/>
                  </a:spcBef>
                  <a:buFont typeface="Arial" panose="020B0604020202020204" pitchFamily="34" charset="0"/>
                  <a:buChar char="»"/>
                  <a:defRPr sz="1200" kern="1200">
                    <a:solidFill>
                      <a:srgbClr val="8999BE"/>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85725" indent="0" defTabSz="457200">
                  <a:lnSpc>
                    <a:spcPct val="90000"/>
                  </a:lnSpc>
                  <a:spcBef>
                    <a:spcPts val="150"/>
                  </a:spcBef>
                  <a:spcAft>
                    <a:spcPts val="300"/>
                  </a:spcAft>
                  <a:buClr>
                    <a:schemeClr val="accent3">
                      <a:lumMod val="75000"/>
                    </a:schemeClr>
                  </a:buClr>
                  <a:buNone/>
                </a:pPr>
                <a:r>
                  <a:rPr lang="en-GB" sz="2400" b="1" dirty="0" smtClean="0">
                    <a:solidFill>
                      <a:schemeClr val="accent3">
                        <a:lumMod val="75000"/>
                      </a:schemeClr>
                    </a:solidFill>
                  </a:rPr>
                  <a:t>ELSA-BONN</a:t>
                </a:r>
                <a:r>
                  <a:rPr lang="en-GB" sz="2400" dirty="0" smtClean="0">
                    <a:solidFill>
                      <a:schemeClr val="tx1"/>
                    </a:solidFill>
                  </a:rPr>
                  <a:t> </a:t>
                </a:r>
                <a:r>
                  <a:rPr lang="en-GB" sz="2000" dirty="0" smtClean="0">
                    <a:solidFill>
                      <a:schemeClr val="tx1"/>
                    </a:solidFill>
                  </a:rPr>
                  <a:t>Exposed </a:t>
                </a:r>
                <a:r>
                  <a:rPr lang="en-GB" sz="2000" dirty="0">
                    <a:solidFill>
                      <a:schemeClr val="tx1"/>
                    </a:solidFill>
                  </a:rPr>
                  <a:t>MALTA to a 2.5 GeV electron beam during 3 </a:t>
                </a:r>
                <a:r>
                  <a:rPr lang="en-GB" sz="2000" dirty="0" smtClean="0">
                    <a:solidFill>
                      <a:schemeClr val="tx1"/>
                    </a:solidFill>
                  </a:rPr>
                  <a:t>days </a:t>
                </a:r>
              </a:p>
              <a:p>
                <a:pPr marL="85725" indent="0" defTabSz="457200">
                  <a:lnSpc>
                    <a:spcPct val="90000"/>
                  </a:lnSpc>
                  <a:spcBef>
                    <a:spcPts val="150"/>
                  </a:spcBef>
                  <a:spcAft>
                    <a:spcPts val="300"/>
                  </a:spcAft>
                  <a:buClr>
                    <a:schemeClr val="accent3">
                      <a:lumMod val="75000"/>
                    </a:schemeClr>
                  </a:buClr>
                  <a:buNone/>
                </a:pPr>
                <a:endParaRPr lang="en-GB" sz="2400" dirty="0" smtClean="0">
                  <a:solidFill>
                    <a:schemeClr val="tx1"/>
                  </a:solidFill>
                </a:endParaRPr>
              </a:p>
              <a:p>
                <a:pPr marL="85725" indent="0" defTabSz="457200">
                  <a:lnSpc>
                    <a:spcPct val="90000"/>
                  </a:lnSpc>
                  <a:spcBef>
                    <a:spcPts val="150"/>
                  </a:spcBef>
                  <a:spcAft>
                    <a:spcPts val="300"/>
                  </a:spcAft>
                  <a:buClr>
                    <a:schemeClr val="accent3">
                      <a:lumMod val="75000"/>
                    </a:schemeClr>
                  </a:buClr>
                  <a:buNone/>
                </a:pPr>
                <a:endParaRPr lang="en-US" sz="2400" dirty="0">
                  <a:solidFill>
                    <a:schemeClr val="tx1"/>
                  </a:solidFill>
                </a:endParaRPr>
              </a:p>
              <a:p>
                <a:pPr marL="85725" indent="0" defTabSz="457200">
                  <a:lnSpc>
                    <a:spcPct val="90000"/>
                  </a:lnSpc>
                  <a:spcBef>
                    <a:spcPts val="150"/>
                  </a:spcBef>
                  <a:spcAft>
                    <a:spcPts val="300"/>
                  </a:spcAft>
                  <a:buClr>
                    <a:schemeClr val="accent3">
                      <a:lumMod val="75000"/>
                    </a:schemeClr>
                  </a:buClr>
                  <a:buNone/>
                </a:pPr>
                <a:r>
                  <a:rPr lang="en-GB" sz="2400" b="1" dirty="0" smtClean="0">
                    <a:solidFill>
                      <a:schemeClr val="accent3">
                        <a:lumMod val="75000"/>
                      </a:schemeClr>
                    </a:solidFill>
                  </a:rPr>
                  <a:t>SPS- CERN</a:t>
                </a:r>
                <a:r>
                  <a:rPr lang="en-GB" sz="2400" dirty="0" smtClean="0">
                    <a:solidFill>
                      <a:schemeClr val="accent3">
                        <a:lumMod val="75000"/>
                      </a:schemeClr>
                    </a:solidFill>
                  </a:rPr>
                  <a:t> </a:t>
                </a:r>
                <a:r>
                  <a:rPr lang="en-GB" sz="2000" dirty="0" smtClean="0">
                    <a:solidFill>
                      <a:schemeClr val="tx1"/>
                    </a:solidFill>
                  </a:rPr>
                  <a:t>Down to in-pixel efficiency</a:t>
                </a:r>
              </a:p>
              <a:p>
                <a:pPr marL="85725" indent="0" defTabSz="457200">
                  <a:lnSpc>
                    <a:spcPct val="90000"/>
                  </a:lnSpc>
                  <a:spcBef>
                    <a:spcPts val="150"/>
                  </a:spcBef>
                  <a:spcAft>
                    <a:spcPts val="300"/>
                  </a:spcAft>
                  <a:buClr>
                    <a:schemeClr val="accent3">
                      <a:lumMod val="75000"/>
                    </a:schemeClr>
                  </a:buClr>
                  <a:buNone/>
                </a:pPr>
                <a:endParaRPr lang="en-US" sz="2400" dirty="0">
                  <a:solidFill>
                    <a:schemeClr val="tx1"/>
                  </a:solidFill>
                </a:endParaRPr>
              </a:p>
              <a:p>
                <a:pPr marL="85725" indent="0" defTabSz="457200">
                  <a:lnSpc>
                    <a:spcPct val="90000"/>
                  </a:lnSpc>
                  <a:spcBef>
                    <a:spcPts val="150"/>
                  </a:spcBef>
                  <a:spcAft>
                    <a:spcPts val="300"/>
                  </a:spcAft>
                  <a:buClr>
                    <a:schemeClr val="accent3">
                      <a:lumMod val="75000"/>
                    </a:schemeClr>
                  </a:buClr>
                  <a:buNone/>
                </a:pPr>
                <a:r>
                  <a:rPr lang="en-US" sz="2400" b="1" dirty="0" smtClean="0">
                    <a:solidFill>
                      <a:schemeClr val="accent3">
                        <a:lumMod val="75000"/>
                      </a:schemeClr>
                    </a:solidFill>
                  </a:rPr>
                  <a:t>Target Efficiency</a:t>
                </a:r>
              </a:p>
              <a:p>
                <a:pPr marL="85725" indent="0" defTabSz="457200">
                  <a:lnSpc>
                    <a:spcPct val="90000"/>
                  </a:lnSpc>
                  <a:spcBef>
                    <a:spcPts val="150"/>
                  </a:spcBef>
                  <a:spcAft>
                    <a:spcPts val="300"/>
                  </a:spcAft>
                  <a:buClr>
                    <a:schemeClr val="accent3">
                      <a:lumMod val="75000"/>
                    </a:schemeClr>
                  </a:buClr>
                  <a:buNone/>
                </a:pPr>
                <a:r>
                  <a:rPr lang="en-US" sz="2400" dirty="0" smtClean="0">
                    <a:solidFill>
                      <a:schemeClr val="tx1"/>
                    </a:solidFill>
                  </a:rPr>
                  <a:t>&gt;97% after </a:t>
                </a:r>
                <a14:m>
                  <m:oMath xmlns:m="http://schemas.openxmlformats.org/officeDocument/2006/math">
                    <m:r>
                      <a:rPr lang="en-US" sz="2400" b="0" i="1" smtClean="0">
                        <a:solidFill>
                          <a:schemeClr val="tx1"/>
                        </a:solidFill>
                        <a:latin typeface="Cambria Math" panose="02040503050406030204" pitchFamily="18" charset="0"/>
                      </a:rPr>
                      <m:t>1×</m:t>
                    </m:r>
                    <m:sSup>
                      <m:sSupPr>
                        <m:ctrlPr>
                          <a:rPr lang="en-US" sz="2400" i="1">
                            <a:solidFill>
                              <a:schemeClr val="tx1"/>
                            </a:solidFill>
                            <a:latin typeface="Cambria Math" panose="02040503050406030204" pitchFamily="18" charset="0"/>
                          </a:rPr>
                        </m:ctrlPr>
                      </m:sSupPr>
                      <m:e>
                        <m:r>
                          <a:rPr lang="en-US" sz="2400" b="0" i="1">
                            <a:solidFill>
                              <a:schemeClr val="tx1"/>
                            </a:solidFill>
                            <a:latin typeface="Cambria Math" panose="02040503050406030204" pitchFamily="18" charset="0"/>
                          </a:rPr>
                          <m:t>10</m:t>
                        </m:r>
                      </m:e>
                      <m:sup>
                        <m:r>
                          <a:rPr lang="en-US" sz="2400" b="0" i="1">
                            <a:solidFill>
                              <a:schemeClr val="tx1"/>
                            </a:solidFill>
                            <a:latin typeface="Cambria Math" panose="02040503050406030204" pitchFamily="18" charset="0"/>
                          </a:rPr>
                          <m:t>15</m:t>
                        </m:r>
                      </m:sup>
                    </m:sSup>
                    <m:sSub>
                      <m:sSubPr>
                        <m:ctrlPr>
                          <a:rPr lang="en-US" sz="2400" i="1">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 </m:t>
                        </m:r>
                        <m:r>
                          <a:rPr lang="en-US" sz="2400" b="0" i="1">
                            <a:solidFill>
                              <a:schemeClr val="tx1"/>
                            </a:solidFill>
                            <a:latin typeface="Cambria Math" panose="02040503050406030204" pitchFamily="18" charset="0"/>
                          </a:rPr>
                          <m:t>𝑛</m:t>
                        </m:r>
                      </m:e>
                      <m:sub>
                        <m:r>
                          <a:rPr lang="en-US" sz="2400" b="0" i="1">
                            <a:solidFill>
                              <a:schemeClr val="tx1"/>
                            </a:solidFill>
                            <a:latin typeface="Cambria Math" panose="02040503050406030204" pitchFamily="18" charset="0"/>
                          </a:rPr>
                          <m:t>𝑒𝑞</m:t>
                        </m:r>
                      </m:sub>
                    </m:sSub>
                    <m:sSup>
                      <m:sSupPr>
                        <m:ctrlPr>
                          <a:rPr lang="en-US" sz="2400" i="1">
                            <a:solidFill>
                              <a:schemeClr val="tx1"/>
                            </a:solidFill>
                            <a:latin typeface="Cambria Math" panose="02040503050406030204" pitchFamily="18" charset="0"/>
                          </a:rPr>
                        </m:ctrlPr>
                      </m:sSupPr>
                      <m:e>
                        <m:r>
                          <a:rPr lang="en-US" sz="2400" b="0" i="1">
                            <a:solidFill>
                              <a:schemeClr val="tx1"/>
                            </a:solidFill>
                            <a:latin typeface="Cambria Math" panose="02040503050406030204" pitchFamily="18" charset="0"/>
                          </a:rPr>
                          <m:t>𝑐𝑚</m:t>
                        </m:r>
                      </m:e>
                      <m:sup>
                        <m:r>
                          <a:rPr lang="en-US" sz="2400" b="0" i="1">
                            <a:solidFill>
                              <a:schemeClr val="tx1"/>
                            </a:solidFill>
                            <a:latin typeface="Cambria Math" panose="02040503050406030204" pitchFamily="18" charset="0"/>
                          </a:rPr>
                          <m:t>−2</m:t>
                        </m:r>
                      </m:sup>
                    </m:sSup>
                  </m:oMath>
                </a14:m>
                <a:endParaRPr lang="en-US" sz="2400" dirty="0"/>
              </a:p>
              <a:p>
                <a:pPr marL="85725" indent="0" defTabSz="457200">
                  <a:lnSpc>
                    <a:spcPct val="90000"/>
                  </a:lnSpc>
                  <a:spcBef>
                    <a:spcPts val="150"/>
                  </a:spcBef>
                  <a:spcAft>
                    <a:spcPts val="300"/>
                  </a:spcAft>
                  <a:buClr>
                    <a:schemeClr val="accent3">
                      <a:lumMod val="75000"/>
                    </a:schemeClr>
                  </a:buClr>
                  <a:buNone/>
                </a:pPr>
                <a:endParaRPr lang="en-GB" sz="2400" dirty="0">
                  <a:solidFill>
                    <a:schemeClr val="tx1"/>
                  </a:solidFill>
                </a:endParaRPr>
              </a:p>
              <a:p>
                <a:pPr marL="85725" indent="0" defTabSz="457200">
                  <a:lnSpc>
                    <a:spcPct val="90000"/>
                  </a:lnSpc>
                  <a:spcBef>
                    <a:spcPts val="150"/>
                  </a:spcBef>
                  <a:spcAft>
                    <a:spcPts val="300"/>
                  </a:spcAft>
                  <a:buClr>
                    <a:schemeClr val="accent3">
                      <a:lumMod val="75000"/>
                    </a:schemeClr>
                  </a:buClr>
                  <a:buNone/>
                </a:pPr>
                <a:endParaRPr lang="en-US" sz="2400" dirty="0" smtClean="0">
                  <a:solidFill>
                    <a:schemeClr val="tx1"/>
                  </a:solidFill>
                </a:endParaRPr>
              </a:p>
              <a:p>
                <a:pPr marL="300038" indent="-214313" defTabSz="457200">
                  <a:lnSpc>
                    <a:spcPct val="90000"/>
                  </a:lnSpc>
                  <a:spcBef>
                    <a:spcPts val="150"/>
                  </a:spcBef>
                  <a:spcAft>
                    <a:spcPts val="300"/>
                  </a:spcAft>
                  <a:buClr>
                    <a:schemeClr val="accent3">
                      <a:lumMod val="75000"/>
                    </a:schemeClr>
                  </a:buClr>
                </a:pPr>
                <a:endParaRPr lang="en-US" sz="2000" dirty="0" smtClean="0">
                  <a:solidFill>
                    <a:schemeClr val="tx1"/>
                  </a:solidFill>
                </a:endParaRPr>
              </a:p>
            </p:txBody>
          </p:sp>
        </mc:Choice>
        <mc:Fallback xmlns="">
          <p:sp>
            <p:nvSpPr>
              <p:cNvPr id="9" name="Content Placeholder 9">
                <a:extLst>
                  <a:ext uri="{FF2B5EF4-FFF2-40B4-BE49-F238E27FC236}">
                    <a16:creationId xmlns:a16="http://schemas.microsoft.com/office/drawing/2014/main" id="{6D49EC5E-E6C5-4D6D-AB34-AF0141DC2409}"/>
                  </a:ext>
                </a:extLst>
              </p:cNvPr>
              <p:cNvSpPr txBox="1">
                <a:spLocks noRot="1" noChangeAspect="1" noMove="1" noResize="1" noEditPoints="1" noAdjustHandles="1" noChangeArrowheads="1" noChangeShapeType="1" noTextEdit="1"/>
              </p:cNvSpPr>
              <p:nvPr/>
            </p:nvSpPr>
            <p:spPr>
              <a:xfrm>
                <a:off x="7334451" y="1299038"/>
                <a:ext cx="4168700" cy="5445617"/>
              </a:xfrm>
              <a:prstGeom prst="rect">
                <a:avLst/>
              </a:prstGeom>
              <a:blipFill>
                <a:blip r:embed="rId3"/>
                <a:stretch>
                  <a:fillRect l="-146" t="-1568" r="-439"/>
                </a:stretch>
              </a:blipFill>
            </p:spPr>
            <p:txBody>
              <a:bodyPr/>
              <a:lstStyle/>
              <a:p>
                <a:r>
                  <a:rPr lang="en-GB">
                    <a:noFill/>
                  </a:rPr>
                  <a:t> </a:t>
                </a:r>
              </a:p>
            </p:txBody>
          </p:sp>
        </mc:Fallback>
      </mc:AlternateContent>
    </p:spTree>
    <p:extLst>
      <p:ext uri="{BB962C8B-B14F-4D97-AF65-F5344CB8AC3E}">
        <p14:creationId xmlns:p14="http://schemas.microsoft.com/office/powerpoint/2010/main" val="13292218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LAPA-PRE-EMPHASIS</a:t>
            </a:r>
            <a:endParaRPr lang="en-GB" dirty="0"/>
          </a:p>
        </p:txBody>
      </p:sp>
      <p:sp>
        <p:nvSpPr>
          <p:cNvPr id="4" name="Date Placeholder 3"/>
          <p:cNvSpPr>
            <a:spLocks noGrp="1"/>
          </p:cNvSpPr>
          <p:nvPr>
            <p:ph type="dt" sz="half" idx="10"/>
          </p:nvPr>
        </p:nvSpPr>
        <p:spPr>
          <a:xfrm>
            <a:off x="2139940" y="6578239"/>
            <a:ext cx="748370" cy="167060"/>
          </a:xfrm>
        </p:spPr>
        <p:txBody>
          <a:bodyPr/>
          <a:lstStyle/>
          <a:p>
            <a:r>
              <a:rPr lang="en-US" smtClean="0"/>
              <a:t>20/06/2018</a:t>
            </a:r>
            <a:endParaRPr lang="en-GB"/>
          </a:p>
        </p:txBody>
      </p:sp>
      <p:sp>
        <p:nvSpPr>
          <p:cNvPr id="43" name="Footer Placeholder 4"/>
          <p:cNvSpPr>
            <a:spLocks noGrp="1"/>
          </p:cNvSpPr>
          <p:nvPr>
            <p:ph type="ftr" sz="quarter" idx="11"/>
          </p:nvPr>
        </p:nvSpPr>
        <p:spPr>
          <a:xfrm>
            <a:off x="4159380" y="6578239"/>
            <a:ext cx="3617103" cy="167060"/>
          </a:xfrm>
        </p:spPr>
        <p:txBody>
          <a:bodyPr/>
          <a:lstStyle/>
          <a:p>
            <a:r>
              <a:rPr lang="en-GB" dirty="0" smtClean="0"/>
              <a:t>Roberto Cardella</a:t>
            </a:r>
            <a:endParaRPr lang="en-GB" dirty="0"/>
          </a:p>
        </p:txBody>
      </p:sp>
      <p:sp>
        <p:nvSpPr>
          <p:cNvPr id="5" name="Slide Number Placeholder 4"/>
          <p:cNvSpPr>
            <a:spLocks noGrp="1"/>
          </p:cNvSpPr>
          <p:nvPr>
            <p:ph type="sldNum" sz="quarter" idx="12"/>
          </p:nvPr>
        </p:nvSpPr>
        <p:spPr/>
        <p:txBody>
          <a:bodyPr/>
          <a:lstStyle/>
          <a:p>
            <a:fld id="{A4384AD5-82DD-4DC0-8482-558C1A11E9DF}" type="slidenum">
              <a:rPr lang="en-GB" smtClean="0"/>
              <a:t>40</a:t>
            </a:fld>
            <a:endParaRPr lang="en-GB" dirty="0"/>
          </a:p>
        </p:txBody>
      </p:sp>
      <p:pic>
        <p:nvPicPr>
          <p:cNvPr id="37" name="Picture 36"/>
          <p:cNvPicPr>
            <a:picLocks noChangeAspect="1"/>
          </p:cNvPicPr>
          <p:nvPr/>
        </p:nvPicPr>
        <p:blipFill>
          <a:blip r:embed="rId2"/>
          <a:stretch>
            <a:fillRect/>
          </a:stretch>
        </p:blipFill>
        <p:spPr>
          <a:xfrm>
            <a:off x="24311492" y="17886696"/>
            <a:ext cx="8269803" cy="3954848"/>
          </a:xfrm>
          <a:prstGeom prst="rect">
            <a:avLst/>
          </a:prstGeom>
        </p:spPr>
      </p:pic>
      <p:sp>
        <p:nvSpPr>
          <p:cNvPr id="57" name="Rectangle 56"/>
          <p:cNvSpPr/>
          <p:nvPr/>
        </p:nvSpPr>
        <p:spPr>
          <a:xfrm>
            <a:off x="1991544" y="5661251"/>
            <a:ext cx="8352928" cy="646331"/>
          </a:xfrm>
          <a:prstGeom prst="rect">
            <a:avLst/>
          </a:prstGeom>
        </p:spPr>
        <p:txBody>
          <a:bodyPr wrap="square">
            <a:spAutoFit/>
          </a:bodyPr>
          <a:lstStyle/>
          <a:p>
            <a:pPr algn="ctr">
              <a:lnSpc>
                <a:spcPct val="150000"/>
              </a:lnSpc>
            </a:pPr>
            <a:r>
              <a:rPr lang="en-US" sz="2400" b="1" dirty="0">
                <a:solidFill>
                  <a:srgbClr val="00B050"/>
                </a:solidFill>
              </a:rPr>
              <a:t>16 BLOCKS driving 25fF coupled with the output pad</a:t>
            </a:r>
          </a:p>
        </p:txBody>
      </p:sp>
      <p:pic>
        <p:nvPicPr>
          <p:cNvPr id="3" name="Picture 2"/>
          <p:cNvPicPr>
            <a:picLocks noChangeAspect="1"/>
          </p:cNvPicPr>
          <p:nvPr/>
        </p:nvPicPr>
        <p:blipFill>
          <a:blip r:embed="rId3"/>
          <a:stretch>
            <a:fillRect/>
          </a:stretch>
        </p:blipFill>
        <p:spPr>
          <a:xfrm>
            <a:off x="2233435" y="892369"/>
            <a:ext cx="7695339" cy="4902263"/>
          </a:xfrm>
          <a:prstGeom prst="rect">
            <a:avLst/>
          </a:prstGeom>
        </p:spPr>
      </p:pic>
    </p:spTree>
    <p:extLst>
      <p:ext uri="{BB962C8B-B14F-4D97-AF65-F5344CB8AC3E}">
        <p14:creationId xmlns:p14="http://schemas.microsoft.com/office/powerpoint/2010/main" val="33791734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 Emphasis Simulations</a:t>
            </a:r>
            <a:endParaRPr lang="en-GB" dirty="0"/>
          </a:p>
        </p:txBody>
      </p:sp>
      <p:sp>
        <p:nvSpPr>
          <p:cNvPr id="4" name="Date Placeholder 3"/>
          <p:cNvSpPr>
            <a:spLocks noGrp="1"/>
          </p:cNvSpPr>
          <p:nvPr>
            <p:ph type="dt" sz="half" idx="10"/>
          </p:nvPr>
        </p:nvSpPr>
        <p:spPr>
          <a:xfrm>
            <a:off x="2139940" y="6578239"/>
            <a:ext cx="748370" cy="167060"/>
          </a:xfrm>
        </p:spPr>
        <p:txBody>
          <a:bodyPr/>
          <a:lstStyle/>
          <a:p>
            <a:r>
              <a:rPr lang="en-US" smtClean="0"/>
              <a:t>20/06/2018</a:t>
            </a:r>
            <a:endParaRPr lang="en-GB"/>
          </a:p>
        </p:txBody>
      </p:sp>
      <p:sp>
        <p:nvSpPr>
          <p:cNvPr id="5" name="Footer Placeholder 4"/>
          <p:cNvSpPr>
            <a:spLocks noGrp="1"/>
          </p:cNvSpPr>
          <p:nvPr>
            <p:ph type="ftr" sz="quarter" idx="11"/>
          </p:nvPr>
        </p:nvSpPr>
        <p:spPr>
          <a:xfrm>
            <a:off x="4159380" y="6578239"/>
            <a:ext cx="3617103" cy="167060"/>
          </a:xfrm>
        </p:spPr>
        <p:txBody>
          <a:bodyPr/>
          <a:lstStyle/>
          <a:p>
            <a:r>
              <a:rPr lang="en-GB" smtClean="0"/>
              <a:t>Roberto Cardella</a:t>
            </a:r>
            <a:endParaRPr lang="en-GB"/>
          </a:p>
        </p:txBody>
      </p:sp>
      <p:sp>
        <p:nvSpPr>
          <p:cNvPr id="3" name="Slide Number Placeholder 2"/>
          <p:cNvSpPr>
            <a:spLocks noGrp="1"/>
          </p:cNvSpPr>
          <p:nvPr>
            <p:ph type="sldNum" sz="quarter" idx="12"/>
          </p:nvPr>
        </p:nvSpPr>
        <p:spPr/>
        <p:txBody>
          <a:bodyPr/>
          <a:lstStyle/>
          <a:p>
            <a:fld id="{A4384AD5-82DD-4DC0-8482-558C1A11E9DF}" type="slidenum">
              <a:rPr lang="en-GB" smtClean="0"/>
              <a:t>41</a:t>
            </a:fld>
            <a:endParaRPr lang="en-GB" dirty="0"/>
          </a:p>
        </p:txBody>
      </p:sp>
      <p:graphicFrame>
        <p:nvGraphicFramePr>
          <p:cNvPr id="7" name="Object 6"/>
          <p:cNvGraphicFramePr>
            <a:graphicFrameLocks noChangeAspect="1"/>
          </p:cNvGraphicFramePr>
          <p:nvPr>
            <p:extLst/>
          </p:nvPr>
        </p:nvGraphicFramePr>
        <p:xfrm>
          <a:off x="2233432" y="1064878"/>
          <a:ext cx="7499360" cy="3303818"/>
        </p:xfrm>
        <a:graphic>
          <a:graphicData uri="http://schemas.openxmlformats.org/presentationml/2006/ole">
            <mc:AlternateContent xmlns:mc="http://schemas.openxmlformats.org/markup-compatibility/2006">
              <mc:Choice xmlns:v="urn:schemas-microsoft-com:vml" Requires="v">
                <p:oleObj spid="_x0000_s1041" name="Acrobat Document" r:id="rId3" imgW="7783039" imgH="3428775" progId="Acrobat.Document.11">
                  <p:embed/>
                </p:oleObj>
              </mc:Choice>
              <mc:Fallback>
                <p:oleObj name="Acrobat Document" r:id="rId3" imgW="7783039" imgH="3428775" progId="Acrobat.Document.11">
                  <p:embed/>
                  <p:pic>
                    <p:nvPicPr>
                      <p:cNvPr id="7" name="Object 6"/>
                      <p:cNvPicPr/>
                      <p:nvPr/>
                    </p:nvPicPr>
                    <p:blipFill>
                      <a:blip r:embed="rId4"/>
                      <a:stretch>
                        <a:fillRect/>
                      </a:stretch>
                    </p:blipFill>
                    <p:spPr>
                      <a:xfrm>
                        <a:off x="2233432" y="1064878"/>
                        <a:ext cx="7499360" cy="3303818"/>
                      </a:xfrm>
                      <a:prstGeom prst="rect">
                        <a:avLst/>
                      </a:prstGeom>
                    </p:spPr>
                  </p:pic>
                </p:oleObj>
              </mc:Fallback>
            </mc:AlternateContent>
          </a:graphicData>
        </a:graphic>
      </p:graphicFrame>
      <p:pic>
        <p:nvPicPr>
          <p:cNvPr id="8" name="Picture 7"/>
          <p:cNvPicPr>
            <a:picLocks noChangeAspect="1"/>
          </p:cNvPicPr>
          <p:nvPr/>
        </p:nvPicPr>
        <p:blipFill rotWithShape="1">
          <a:blip r:embed="rId5"/>
          <a:srcRect b="35045"/>
          <a:stretch/>
        </p:blipFill>
        <p:spPr>
          <a:xfrm>
            <a:off x="3755740" y="4708199"/>
            <a:ext cx="4680520" cy="1169329"/>
          </a:xfrm>
          <a:prstGeom prst="rect">
            <a:avLst/>
          </a:prstGeom>
        </p:spPr>
      </p:pic>
      <p:sp>
        <p:nvSpPr>
          <p:cNvPr id="9" name="Rectangle 8"/>
          <p:cNvSpPr/>
          <p:nvPr/>
        </p:nvSpPr>
        <p:spPr>
          <a:xfrm>
            <a:off x="1919536" y="5798159"/>
            <a:ext cx="8352928" cy="646331"/>
          </a:xfrm>
          <a:prstGeom prst="rect">
            <a:avLst/>
          </a:prstGeom>
        </p:spPr>
        <p:txBody>
          <a:bodyPr wrap="square">
            <a:spAutoFit/>
          </a:bodyPr>
          <a:lstStyle/>
          <a:p>
            <a:pPr algn="ctr">
              <a:lnSpc>
                <a:spcPct val="150000"/>
              </a:lnSpc>
            </a:pPr>
            <a:r>
              <a:rPr lang="en-US" sz="2400" b="1" dirty="0">
                <a:solidFill>
                  <a:srgbClr val="00B050"/>
                </a:solidFill>
              </a:rPr>
              <a:t>Simulations of the LVDS OUTPUT</a:t>
            </a:r>
          </a:p>
        </p:txBody>
      </p:sp>
    </p:spTree>
    <p:extLst>
      <p:ext uri="{BB962C8B-B14F-4D97-AF65-F5344CB8AC3E}">
        <p14:creationId xmlns:p14="http://schemas.microsoft.com/office/powerpoint/2010/main" val="24928701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LAPA Single Channel Schema</a:t>
            </a:r>
            <a:endParaRPr lang="en-GB" dirty="0"/>
          </a:p>
        </p:txBody>
      </p:sp>
      <p:sp>
        <p:nvSpPr>
          <p:cNvPr id="4" name="Date Placeholder 3"/>
          <p:cNvSpPr>
            <a:spLocks noGrp="1"/>
          </p:cNvSpPr>
          <p:nvPr>
            <p:ph type="dt" sz="half" idx="10"/>
          </p:nvPr>
        </p:nvSpPr>
        <p:spPr>
          <a:xfrm>
            <a:off x="2139940" y="6578239"/>
            <a:ext cx="748370" cy="167060"/>
          </a:xfrm>
        </p:spPr>
        <p:txBody>
          <a:bodyPr/>
          <a:lstStyle/>
          <a:p>
            <a:r>
              <a:rPr lang="en-US" smtClean="0"/>
              <a:t>20/06/2018</a:t>
            </a:r>
            <a:endParaRPr lang="en-GB"/>
          </a:p>
        </p:txBody>
      </p:sp>
      <p:sp>
        <p:nvSpPr>
          <p:cNvPr id="43" name="Footer Placeholder 4"/>
          <p:cNvSpPr>
            <a:spLocks noGrp="1"/>
          </p:cNvSpPr>
          <p:nvPr>
            <p:ph type="ftr" sz="quarter" idx="11"/>
          </p:nvPr>
        </p:nvSpPr>
        <p:spPr>
          <a:xfrm>
            <a:off x="4159380" y="6578239"/>
            <a:ext cx="3617103" cy="167060"/>
          </a:xfrm>
        </p:spPr>
        <p:txBody>
          <a:bodyPr/>
          <a:lstStyle/>
          <a:p>
            <a:r>
              <a:rPr lang="en-GB" dirty="0" smtClean="0"/>
              <a:t>Roberto Cardella</a:t>
            </a:r>
            <a:endParaRPr lang="en-GB" dirty="0"/>
          </a:p>
        </p:txBody>
      </p:sp>
      <p:sp>
        <p:nvSpPr>
          <p:cNvPr id="3" name="Slide Number Placeholder 2"/>
          <p:cNvSpPr>
            <a:spLocks noGrp="1"/>
          </p:cNvSpPr>
          <p:nvPr>
            <p:ph type="sldNum" sz="quarter" idx="12"/>
          </p:nvPr>
        </p:nvSpPr>
        <p:spPr/>
        <p:txBody>
          <a:bodyPr/>
          <a:lstStyle/>
          <a:p>
            <a:fld id="{A4384AD5-82DD-4DC0-8482-558C1A11E9DF}" type="slidenum">
              <a:rPr lang="en-GB" smtClean="0"/>
              <a:t>42</a:t>
            </a:fld>
            <a:endParaRPr lang="en-GB" dirty="0"/>
          </a:p>
        </p:txBody>
      </p:sp>
      <p:pic>
        <p:nvPicPr>
          <p:cNvPr id="10" name="Picture 9"/>
          <p:cNvPicPr>
            <a:picLocks noChangeAspect="1"/>
          </p:cNvPicPr>
          <p:nvPr/>
        </p:nvPicPr>
        <p:blipFill>
          <a:blip r:embed="rId2"/>
          <a:stretch>
            <a:fillRect/>
          </a:stretch>
        </p:blipFill>
        <p:spPr>
          <a:xfrm>
            <a:off x="2155114" y="1989592"/>
            <a:ext cx="7436423" cy="3467167"/>
          </a:xfrm>
          <a:prstGeom prst="rect">
            <a:avLst/>
          </a:prstGeom>
        </p:spPr>
      </p:pic>
      <p:sp>
        <p:nvSpPr>
          <p:cNvPr id="11" name="TextBox 10"/>
          <p:cNvSpPr txBox="1"/>
          <p:nvPr/>
        </p:nvSpPr>
        <p:spPr>
          <a:xfrm>
            <a:off x="2875191" y="4015348"/>
            <a:ext cx="1584176" cy="432048"/>
          </a:xfrm>
          <a:prstGeom prst="rect">
            <a:avLst/>
          </a:prstGeom>
        </p:spPr>
        <p:txBody>
          <a:bodyPr vert="horz" wrap="square" lIns="91440" tIns="45720" rIns="91440" bIns="45720" rtlCol="0">
            <a:noAutofit/>
          </a:bodyPr>
          <a:lstStyle/>
          <a:p>
            <a:pPr algn="ctr">
              <a:lnSpc>
                <a:spcPct val="150000"/>
              </a:lnSpc>
            </a:pPr>
            <a:r>
              <a:rPr lang="en-US" sz="1050" dirty="0">
                <a:latin typeface="Arial" panose="020B0604020202020204" pitchFamily="34" charset="0"/>
                <a:cs typeface="Arial" panose="020B0604020202020204" pitchFamily="34" charset="0"/>
              </a:rPr>
              <a:t>LVDS_IN_P&lt;X&gt;</a:t>
            </a:r>
            <a:endParaRPr lang="en-GB" sz="1050" dirty="0">
              <a:latin typeface="Arial" panose="020B0604020202020204" pitchFamily="34" charset="0"/>
              <a:cs typeface="Arial" panose="020B0604020202020204" pitchFamily="34" charset="0"/>
            </a:endParaRPr>
          </a:p>
        </p:txBody>
      </p:sp>
      <p:sp>
        <p:nvSpPr>
          <p:cNvPr id="12" name="TextBox 11"/>
          <p:cNvSpPr txBox="1"/>
          <p:nvPr/>
        </p:nvSpPr>
        <p:spPr>
          <a:xfrm>
            <a:off x="2875191" y="4749523"/>
            <a:ext cx="1584176" cy="432048"/>
          </a:xfrm>
          <a:prstGeom prst="rect">
            <a:avLst/>
          </a:prstGeom>
        </p:spPr>
        <p:txBody>
          <a:bodyPr vert="horz" wrap="square" lIns="91440" tIns="45720" rIns="91440" bIns="45720" rtlCol="0">
            <a:noAutofit/>
          </a:bodyPr>
          <a:lstStyle/>
          <a:p>
            <a:pPr algn="ctr">
              <a:lnSpc>
                <a:spcPct val="150000"/>
              </a:lnSpc>
            </a:pPr>
            <a:r>
              <a:rPr lang="en-US" sz="1050" dirty="0">
                <a:latin typeface="Arial" panose="020B0604020202020204" pitchFamily="34" charset="0"/>
                <a:cs typeface="Arial" panose="020B0604020202020204" pitchFamily="34" charset="0"/>
              </a:rPr>
              <a:t>LVDS_IN_N&lt;X&gt;</a:t>
            </a:r>
            <a:endParaRPr lang="en-GB" sz="1050" dirty="0">
              <a:latin typeface="Arial" panose="020B0604020202020204" pitchFamily="34" charset="0"/>
              <a:cs typeface="Arial" panose="020B0604020202020204" pitchFamily="34" charset="0"/>
            </a:endParaRPr>
          </a:p>
        </p:txBody>
      </p:sp>
      <p:sp>
        <p:nvSpPr>
          <p:cNvPr id="13" name="TextBox 12"/>
          <p:cNvSpPr txBox="1"/>
          <p:nvPr/>
        </p:nvSpPr>
        <p:spPr>
          <a:xfrm>
            <a:off x="2139940" y="4377668"/>
            <a:ext cx="1584176" cy="432048"/>
          </a:xfrm>
          <a:prstGeom prst="rect">
            <a:avLst/>
          </a:prstGeom>
        </p:spPr>
        <p:txBody>
          <a:bodyPr vert="horz" wrap="square" lIns="91440" tIns="45720" rIns="91440" bIns="45720" rtlCol="0">
            <a:noAutofit/>
          </a:bodyPr>
          <a:lstStyle/>
          <a:p>
            <a:pPr algn="ctr">
              <a:lnSpc>
                <a:spcPct val="150000"/>
              </a:lnSpc>
            </a:pPr>
            <a:r>
              <a:rPr lang="en-US" sz="1050" dirty="0">
                <a:latin typeface="Arial" panose="020B0604020202020204" pitchFamily="34" charset="0"/>
                <a:cs typeface="Arial" panose="020B0604020202020204" pitchFamily="34" charset="0"/>
              </a:rPr>
              <a:t>TR_EN</a:t>
            </a:r>
            <a:endParaRPr lang="en-GB" sz="1050" dirty="0">
              <a:latin typeface="Arial" panose="020B0604020202020204" pitchFamily="34" charset="0"/>
              <a:cs typeface="Arial" panose="020B0604020202020204" pitchFamily="34" charset="0"/>
            </a:endParaRPr>
          </a:p>
        </p:txBody>
      </p:sp>
      <p:sp>
        <p:nvSpPr>
          <p:cNvPr id="14" name="TextBox 13"/>
          <p:cNvSpPr txBox="1"/>
          <p:nvPr/>
        </p:nvSpPr>
        <p:spPr>
          <a:xfrm>
            <a:off x="2843402" y="2549534"/>
            <a:ext cx="1584176" cy="432048"/>
          </a:xfrm>
          <a:prstGeom prst="rect">
            <a:avLst/>
          </a:prstGeom>
        </p:spPr>
        <p:txBody>
          <a:bodyPr vert="horz" wrap="square" lIns="91440" tIns="45720" rIns="91440" bIns="45720" rtlCol="0">
            <a:noAutofit/>
          </a:bodyPr>
          <a:lstStyle/>
          <a:p>
            <a:pPr algn="ctr">
              <a:lnSpc>
                <a:spcPct val="150000"/>
              </a:lnSpc>
            </a:pPr>
            <a:r>
              <a:rPr lang="en-US" sz="1050" dirty="0">
                <a:latin typeface="Arial" panose="020B0604020202020204" pitchFamily="34" charset="0"/>
                <a:cs typeface="Arial" panose="020B0604020202020204" pitchFamily="34" charset="0"/>
              </a:rPr>
              <a:t>CMOS_IN&lt;X&gt;</a:t>
            </a:r>
            <a:endParaRPr lang="en-GB" sz="1050" dirty="0">
              <a:latin typeface="Arial" panose="020B0604020202020204" pitchFamily="34" charset="0"/>
              <a:cs typeface="Arial" panose="020B0604020202020204" pitchFamily="34" charset="0"/>
            </a:endParaRPr>
          </a:p>
        </p:txBody>
      </p:sp>
      <p:sp>
        <p:nvSpPr>
          <p:cNvPr id="15" name="TextBox 14"/>
          <p:cNvSpPr txBox="1"/>
          <p:nvPr/>
        </p:nvSpPr>
        <p:spPr>
          <a:xfrm>
            <a:off x="3667279" y="1926094"/>
            <a:ext cx="1584176" cy="432048"/>
          </a:xfrm>
          <a:prstGeom prst="rect">
            <a:avLst/>
          </a:prstGeom>
        </p:spPr>
        <p:txBody>
          <a:bodyPr vert="horz" wrap="square" lIns="91440" tIns="45720" rIns="91440" bIns="45720" rtlCol="0">
            <a:noAutofit/>
          </a:bodyPr>
          <a:lstStyle/>
          <a:p>
            <a:pPr algn="ctr">
              <a:lnSpc>
                <a:spcPct val="150000"/>
              </a:lnSpc>
            </a:pPr>
            <a:r>
              <a:rPr lang="en-US" sz="1050" dirty="0">
                <a:latin typeface="Arial" panose="020B0604020202020204" pitchFamily="34" charset="0"/>
                <a:cs typeface="Arial" panose="020B0604020202020204" pitchFamily="34" charset="0"/>
              </a:rPr>
              <a:t>LVDS_RX_EN</a:t>
            </a:r>
            <a:endParaRPr lang="en-GB" sz="1050" dirty="0">
              <a:latin typeface="Arial" panose="020B0604020202020204" pitchFamily="34" charset="0"/>
              <a:cs typeface="Arial" panose="020B0604020202020204" pitchFamily="34" charset="0"/>
            </a:endParaRPr>
          </a:p>
        </p:txBody>
      </p:sp>
      <p:sp>
        <p:nvSpPr>
          <p:cNvPr id="17" name="TextBox 16"/>
          <p:cNvSpPr txBox="1"/>
          <p:nvPr/>
        </p:nvSpPr>
        <p:spPr>
          <a:xfrm>
            <a:off x="3739660" y="3460868"/>
            <a:ext cx="1584176" cy="432048"/>
          </a:xfrm>
          <a:prstGeom prst="rect">
            <a:avLst/>
          </a:prstGeom>
        </p:spPr>
        <p:txBody>
          <a:bodyPr vert="horz" wrap="square" lIns="91440" tIns="45720" rIns="91440" bIns="45720" rtlCol="0">
            <a:noAutofit/>
          </a:bodyPr>
          <a:lstStyle/>
          <a:p>
            <a:pPr algn="ctr">
              <a:lnSpc>
                <a:spcPct val="150000"/>
              </a:lnSpc>
            </a:pPr>
            <a:r>
              <a:rPr lang="en-US" sz="1050" dirty="0">
                <a:latin typeface="Arial" panose="020B0604020202020204" pitchFamily="34" charset="0"/>
                <a:cs typeface="Arial" panose="020B0604020202020204" pitchFamily="34" charset="0"/>
              </a:rPr>
              <a:t>LVDS_RX_EN</a:t>
            </a:r>
            <a:endParaRPr lang="en-GB" sz="1050" dirty="0">
              <a:latin typeface="Arial" panose="020B0604020202020204" pitchFamily="34" charset="0"/>
              <a:cs typeface="Arial" panose="020B0604020202020204" pitchFamily="34" charset="0"/>
            </a:endParaRPr>
          </a:p>
        </p:txBody>
      </p:sp>
      <p:sp>
        <p:nvSpPr>
          <p:cNvPr id="18" name="TextBox 17"/>
          <p:cNvSpPr txBox="1"/>
          <p:nvPr/>
        </p:nvSpPr>
        <p:spPr>
          <a:xfrm>
            <a:off x="7195671" y="1845573"/>
            <a:ext cx="2592288" cy="432048"/>
          </a:xfrm>
          <a:prstGeom prst="rect">
            <a:avLst/>
          </a:prstGeom>
        </p:spPr>
        <p:txBody>
          <a:bodyPr vert="horz" wrap="square" lIns="91440" tIns="45720" rIns="91440" bIns="45720" rtlCol="0">
            <a:noAutofit/>
          </a:bodyPr>
          <a:lstStyle/>
          <a:p>
            <a:pPr algn="ctr">
              <a:lnSpc>
                <a:spcPct val="150000"/>
              </a:lnSpc>
            </a:pPr>
            <a:r>
              <a:rPr lang="en-US" sz="1050" dirty="0">
                <a:latin typeface="Arial" panose="020B0604020202020204" pitchFamily="34" charset="0"/>
                <a:cs typeface="Arial" panose="020B0604020202020204" pitchFamily="34" charset="0"/>
              </a:rPr>
              <a:t>LAPA_CMOS_DRIVER_SEL&lt;X&gt;</a:t>
            </a:r>
            <a:endParaRPr lang="en-GB" sz="1050" dirty="0">
              <a:latin typeface="Arial" panose="020B0604020202020204" pitchFamily="34" charset="0"/>
              <a:cs typeface="Arial" panose="020B0604020202020204" pitchFamily="34" charset="0"/>
            </a:endParaRPr>
          </a:p>
        </p:txBody>
      </p:sp>
      <p:sp>
        <p:nvSpPr>
          <p:cNvPr id="19" name="TextBox 18"/>
          <p:cNvSpPr txBox="1"/>
          <p:nvPr/>
        </p:nvSpPr>
        <p:spPr>
          <a:xfrm>
            <a:off x="7483703" y="3388813"/>
            <a:ext cx="2592288" cy="432048"/>
          </a:xfrm>
          <a:prstGeom prst="rect">
            <a:avLst/>
          </a:prstGeom>
        </p:spPr>
        <p:txBody>
          <a:bodyPr vert="horz" wrap="square" lIns="91440" tIns="45720" rIns="91440" bIns="45720" rtlCol="0">
            <a:noAutofit/>
          </a:bodyPr>
          <a:lstStyle/>
          <a:p>
            <a:pPr algn="ctr">
              <a:lnSpc>
                <a:spcPct val="150000"/>
              </a:lnSpc>
            </a:pPr>
            <a:r>
              <a:rPr lang="en-US" sz="1050" dirty="0">
                <a:latin typeface="Arial" panose="020B0604020202020204" pitchFamily="34" charset="0"/>
                <a:cs typeface="Arial" panose="020B0604020202020204" pitchFamily="34" charset="0"/>
              </a:rPr>
              <a:t>LAPA_CMOS_DRIVER_SEL&lt;X&gt;</a:t>
            </a:r>
            <a:endParaRPr lang="en-GB" sz="1050" dirty="0">
              <a:latin typeface="Arial" panose="020B0604020202020204" pitchFamily="34" charset="0"/>
              <a:cs typeface="Arial" panose="020B0604020202020204" pitchFamily="34" charset="0"/>
            </a:endParaRPr>
          </a:p>
        </p:txBody>
      </p:sp>
      <p:sp>
        <p:nvSpPr>
          <p:cNvPr id="20" name="TextBox 19"/>
          <p:cNvSpPr txBox="1"/>
          <p:nvPr/>
        </p:nvSpPr>
        <p:spPr>
          <a:xfrm>
            <a:off x="7776163" y="2461705"/>
            <a:ext cx="2592288" cy="432048"/>
          </a:xfrm>
          <a:prstGeom prst="rect">
            <a:avLst/>
          </a:prstGeom>
        </p:spPr>
        <p:txBody>
          <a:bodyPr vert="horz" wrap="square" lIns="91440" tIns="45720" rIns="91440" bIns="45720" rtlCol="0">
            <a:noAutofit/>
          </a:bodyPr>
          <a:lstStyle/>
          <a:p>
            <a:pPr algn="ctr">
              <a:lnSpc>
                <a:spcPct val="150000"/>
              </a:lnSpc>
            </a:pPr>
            <a:r>
              <a:rPr lang="en-US" sz="1050" dirty="0">
                <a:latin typeface="Arial" panose="020B0604020202020204" pitchFamily="34" charset="0"/>
                <a:cs typeface="Arial" panose="020B0604020202020204" pitchFamily="34" charset="0"/>
              </a:rPr>
              <a:t>CMOS_OUT&lt;X&gt;</a:t>
            </a:r>
            <a:endParaRPr lang="en-GB" sz="1050" dirty="0">
              <a:latin typeface="Arial" panose="020B0604020202020204" pitchFamily="34" charset="0"/>
              <a:cs typeface="Arial" panose="020B0604020202020204" pitchFamily="34" charset="0"/>
            </a:endParaRPr>
          </a:p>
        </p:txBody>
      </p:sp>
      <p:sp>
        <p:nvSpPr>
          <p:cNvPr id="21" name="TextBox 20"/>
          <p:cNvSpPr txBox="1"/>
          <p:nvPr/>
        </p:nvSpPr>
        <p:spPr>
          <a:xfrm>
            <a:off x="7668721" y="4024168"/>
            <a:ext cx="2592288" cy="432048"/>
          </a:xfrm>
          <a:prstGeom prst="rect">
            <a:avLst/>
          </a:prstGeom>
        </p:spPr>
        <p:txBody>
          <a:bodyPr vert="horz" wrap="square" lIns="91440" tIns="45720" rIns="91440" bIns="45720" rtlCol="0">
            <a:noAutofit/>
          </a:bodyPr>
          <a:lstStyle/>
          <a:p>
            <a:pPr algn="ctr">
              <a:lnSpc>
                <a:spcPct val="150000"/>
              </a:lnSpc>
            </a:pPr>
            <a:r>
              <a:rPr lang="en-US" sz="1050" dirty="0">
                <a:latin typeface="Arial" panose="020B0604020202020204" pitchFamily="34" charset="0"/>
                <a:cs typeface="Arial" panose="020B0604020202020204" pitchFamily="34" charset="0"/>
              </a:rPr>
              <a:t>LVDS_OUT_P&lt;X&gt;</a:t>
            </a:r>
            <a:endParaRPr lang="en-GB" sz="1050" dirty="0">
              <a:latin typeface="Arial" panose="020B0604020202020204" pitchFamily="34" charset="0"/>
              <a:cs typeface="Arial" panose="020B0604020202020204" pitchFamily="34" charset="0"/>
            </a:endParaRPr>
          </a:p>
        </p:txBody>
      </p:sp>
      <p:sp>
        <p:nvSpPr>
          <p:cNvPr id="22" name="TextBox 21"/>
          <p:cNvSpPr txBox="1"/>
          <p:nvPr/>
        </p:nvSpPr>
        <p:spPr>
          <a:xfrm>
            <a:off x="7671583" y="4803549"/>
            <a:ext cx="2592288" cy="432048"/>
          </a:xfrm>
          <a:prstGeom prst="rect">
            <a:avLst/>
          </a:prstGeom>
        </p:spPr>
        <p:txBody>
          <a:bodyPr vert="horz" wrap="square" lIns="91440" tIns="45720" rIns="91440" bIns="45720" rtlCol="0">
            <a:noAutofit/>
          </a:bodyPr>
          <a:lstStyle/>
          <a:p>
            <a:pPr algn="ctr">
              <a:lnSpc>
                <a:spcPct val="150000"/>
              </a:lnSpc>
            </a:pPr>
            <a:r>
              <a:rPr lang="en-US" sz="1050" dirty="0">
                <a:latin typeface="Arial" panose="020B0604020202020204" pitchFamily="34" charset="0"/>
                <a:cs typeface="Arial" panose="020B0604020202020204" pitchFamily="34" charset="0"/>
              </a:rPr>
              <a:t>LVDS_OUT_N&lt;X&gt;</a:t>
            </a:r>
            <a:endParaRPr lang="en-GB"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45062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LAPA TESTCHIP SIMULATION</a:t>
            </a:r>
            <a:endParaRPr lang="en-GB" dirty="0"/>
          </a:p>
        </p:txBody>
      </p:sp>
      <p:sp>
        <p:nvSpPr>
          <p:cNvPr id="4" name="Date Placeholder 3"/>
          <p:cNvSpPr>
            <a:spLocks noGrp="1"/>
          </p:cNvSpPr>
          <p:nvPr>
            <p:ph type="dt" sz="half" idx="10"/>
          </p:nvPr>
        </p:nvSpPr>
        <p:spPr/>
        <p:txBody>
          <a:bodyPr/>
          <a:lstStyle/>
          <a:p>
            <a:r>
              <a:rPr lang="en-US" smtClean="0"/>
              <a:t>11/12/2018</a:t>
            </a:r>
            <a:endParaRPr lang="en-GB"/>
          </a:p>
        </p:txBody>
      </p:sp>
      <p:sp>
        <p:nvSpPr>
          <p:cNvPr id="6" name="Footer Placeholder 5"/>
          <p:cNvSpPr>
            <a:spLocks noGrp="1"/>
          </p:cNvSpPr>
          <p:nvPr>
            <p:ph type="ftr" sz="quarter" idx="11"/>
          </p:nvPr>
        </p:nvSpPr>
        <p:spPr/>
        <p:txBody>
          <a:bodyPr/>
          <a:lstStyle/>
          <a:p>
            <a:r>
              <a:rPr lang="en-GB" smtClean="0"/>
              <a:t>Roberto Cardella roberto.cardella@cern.ch</a:t>
            </a:r>
            <a:endParaRPr lang="en-GB" dirty="0"/>
          </a:p>
        </p:txBody>
      </p:sp>
      <p:sp>
        <p:nvSpPr>
          <p:cNvPr id="3" name="Slide Number Placeholder 2"/>
          <p:cNvSpPr>
            <a:spLocks noGrp="1"/>
          </p:cNvSpPr>
          <p:nvPr>
            <p:ph type="sldNum" sz="quarter" idx="12"/>
          </p:nvPr>
        </p:nvSpPr>
        <p:spPr/>
        <p:txBody>
          <a:bodyPr/>
          <a:lstStyle/>
          <a:p>
            <a:fld id="{A4384AD5-82DD-4DC0-8482-558C1A11E9DF}" type="slidenum">
              <a:rPr lang="en-GB" smtClean="0"/>
              <a:t>43</a:t>
            </a:fld>
            <a:endParaRPr lang="en-GB" dirty="0"/>
          </a:p>
        </p:txBody>
      </p:sp>
      <p:pic>
        <p:nvPicPr>
          <p:cNvPr id="8" name="Picture 7"/>
          <p:cNvPicPr>
            <a:picLocks noChangeAspect="1"/>
          </p:cNvPicPr>
          <p:nvPr/>
        </p:nvPicPr>
        <p:blipFill rotWithShape="1">
          <a:blip r:embed="rId2"/>
          <a:srcRect t="5698"/>
          <a:stretch/>
        </p:blipFill>
        <p:spPr>
          <a:xfrm>
            <a:off x="2989787" y="1367494"/>
            <a:ext cx="6366623" cy="3746211"/>
          </a:xfrm>
          <a:prstGeom prst="rect">
            <a:avLst/>
          </a:prstGeom>
        </p:spPr>
      </p:pic>
      <p:sp>
        <p:nvSpPr>
          <p:cNvPr id="9" name="Rectangle 8"/>
          <p:cNvSpPr/>
          <p:nvPr/>
        </p:nvSpPr>
        <p:spPr>
          <a:xfrm>
            <a:off x="1996632" y="5085187"/>
            <a:ext cx="8352928" cy="1200329"/>
          </a:xfrm>
          <a:prstGeom prst="rect">
            <a:avLst/>
          </a:prstGeom>
        </p:spPr>
        <p:txBody>
          <a:bodyPr wrap="square">
            <a:spAutoFit/>
          </a:bodyPr>
          <a:lstStyle/>
          <a:p>
            <a:pPr algn="ctr">
              <a:lnSpc>
                <a:spcPct val="150000"/>
              </a:lnSpc>
            </a:pPr>
            <a:r>
              <a:rPr lang="en-US" sz="2400" b="1" dirty="0">
                <a:solidFill>
                  <a:srgbClr val="00B050"/>
                </a:solidFill>
              </a:rPr>
              <a:t>2.5GHz LVDS IN – LVDS OUT. 100</a:t>
            </a:r>
            <a:r>
              <a:rPr lang="el-GR" sz="2400" b="1" dirty="0">
                <a:solidFill>
                  <a:srgbClr val="00B050"/>
                </a:solidFill>
              </a:rPr>
              <a:t>Ω</a:t>
            </a:r>
            <a:r>
              <a:rPr lang="en-US" sz="2400" b="1" dirty="0">
                <a:solidFill>
                  <a:srgbClr val="00B050"/>
                </a:solidFill>
              </a:rPr>
              <a:t> termination. 1pF load. Simulated jitter=45ps</a:t>
            </a:r>
          </a:p>
        </p:txBody>
      </p:sp>
    </p:spTree>
    <p:extLst>
      <p:ext uri="{BB962C8B-B14F-4D97-AF65-F5344CB8AC3E}">
        <p14:creationId xmlns:p14="http://schemas.microsoft.com/office/powerpoint/2010/main" val="24138096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LAPA</a:t>
            </a:r>
            <a:endParaRPr lang="en-GB" sz="4000" dirty="0"/>
          </a:p>
        </p:txBody>
      </p:sp>
      <p:sp>
        <p:nvSpPr>
          <p:cNvPr id="4" name="Date Placeholder 3"/>
          <p:cNvSpPr>
            <a:spLocks noGrp="1"/>
          </p:cNvSpPr>
          <p:nvPr>
            <p:ph type="dt" sz="half" idx="10"/>
          </p:nvPr>
        </p:nvSpPr>
        <p:spPr/>
        <p:txBody>
          <a:bodyPr/>
          <a:lstStyle/>
          <a:p>
            <a:r>
              <a:rPr lang="en-US" smtClean="0"/>
              <a:t>11/12/2018</a:t>
            </a:r>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3" name="Slide Number Placeholder 2"/>
          <p:cNvSpPr>
            <a:spLocks noGrp="1"/>
          </p:cNvSpPr>
          <p:nvPr>
            <p:ph type="sldNum" sz="quarter" idx="12"/>
          </p:nvPr>
        </p:nvSpPr>
        <p:spPr/>
        <p:txBody>
          <a:bodyPr/>
          <a:lstStyle/>
          <a:p>
            <a:fld id="{A4384AD5-82DD-4DC0-8482-558C1A11E9DF}" type="slidenum">
              <a:rPr lang="en-GB" smtClean="0"/>
              <a:t>44</a:t>
            </a:fld>
            <a:endParaRPr lang="en-GB" dirty="0"/>
          </a:p>
        </p:txBody>
      </p:sp>
      <p:pic>
        <p:nvPicPr>
          <p:cNvPr id="15" name="Content Placeholder 10"/>
          <p:cNvPicPr>
            <a:picLocks noGrp="1" noChangeAspect="1"/>
          </p:cNvPicPr>
          <p:nvPr>
            <p:ph idx="4294967295"/>
          </p:nvPr>
        </p:nvPicPr>
        <p:blipFill rotWithShape="1">
          <a:blip r:embed="rId2">
            <a:extLst>
              <a:ext uri="{28A0092B-C50C-407E-A947-70E740481C1C}">
                <a14:useLocalDpi xmlns:a14="http://schemas.microsoft.com/office/drawing/2010/main" val="0"/>
              </a:ext>
            </a:extLst>
          </a:blip>
          <a:stretch/>
        </p:blipFill>
        <p:spPr>
          <a:xfrm>
            <a:off x="6249546" y="1529174"/>
            <a:ext cx="5257800" cy="4024312"/>
          </a:xfrm>
        </p:spPr>
      </p:pic>
      <p:sp>
        <p:nvSpPr>
          <p:cNvPr id="9" name="Title 1"/>
          <p:cNvSpPr txBox="1">
            <a:spLocks/>
          </p:cNvSpPr>
          <p:nvPr/>
        </p:nvSpPr>
        <p:spPr>
          <a:xfrm>
            <a:off x="3364795" y="293483"/>
            <a:ext cx="5657850" cy="1088068"/>
          </a:xfrm>
          <a:prstGeom prst="rect">
            <a:avLst/>
          </a:prstGeom>
        </p:spPr>
        <p:txBody>
          <a:bodyPr vert="horz" lIns="68580" tIns="34290" rIns="68580" bIns="34290" rtlCol="0" anchor="b">
            <a:normAutofit/>
          </a:bodyPr>
          <a:lstStyle>
            <a:lvl1pPr algn="ctr" defTabSz="914400" rtl="0" eaLnBrk="1" latinLnBrk="0" hangingPunct="1">
              <a:lnSpc>
                <a:spcPct val="85000"/>
              </a:lnSpc>
              <a:spcBef>
                <a:spcPct val="0"/>
              </a:spcBef>
              <a:buNone/>
              <a:defRPr sz="3600" b="1" kern="1200" spc="-50" baseline="0">
                <a:solidFill>
                  <a:schemeClr val="accent3"/>
                </a:solidFill>
                <a:latin typeface="+mj-lt"/>
                <a:ea typeface="+mj-ea"/>
                <a:cs typeface="+mj-cs"/>
              </a:defRPr>
            </a:lvl1pPr>
          </a:lstStyle>
          <a:p>
            <a:r>
              <a:rPr lang="en-US" sz="2800" dirty="0" smtClean="0">
                <a:solidFill>
                  <a:schemeClr val="accent2">
                    <a:lumMod val="60000"/>
                    <a:lumOff val="40000"/>
                  </a:schemeClr>
                </a:solidFill>
              </a:rPr>
              <a:t>Preliminary power consumption</a:t>
            </a:r>
            <a:endParaRPr lang="en-GB" sz="2800" dirty="0">
              <a:solidFill>
                <a:schemeClr val="accent2">
                  <a:lumMod val="60000"/>
                  <a:lumOff val="40000"/>
                </a:schemeClr>
              </a:solidFill>
            </a:endParaRPr>
          </a:p>
        </p:txBody>
      </p:sp>
      <p:sp>
        <p:nvSpPr>
          <p:cNvPr id="8" name="Rectangle 7"/>
          <p:cNvSpPr/>
          <p:nvPr/>
        </p:nvSpPr>
        <p:spPr>
          <a:xfrm>
            <a:off x="720192" y="1706978"/>
            <a:ext cx="4817523" cy="461665"/>
          </a:xfrm>
          <a:prstGeom prst="rect">
            <a:avLst/>
          </a:prstGeom>
        </p:spPr>
        <p:txBody>
          <a:bodyPr wrap="square">
            <a:spAutoFit/>
          </a:bodyPr>
          <a:lstStyle/>
          <a:p>
            <a:r>
              <a:rPr lang="en-US" sz="2400" dirty="0" smtClean="0"/>
              <a:t>Expected static power consumption</a:t>
            </a:r>
            <a:endParaRPr lang="en-GB" sz="2400" dirty="0"/>
          </a:p>
        </p:txBody>
      </p:sp>
      <p:sp>
        <p:nvSpPr>
          <p:cNvPr id="6" name="Rectangle 5"/>
          <p:cNvSpPr/>
          <p:nvPr/>
        </p:nvSpPr>
        <p:spPr>
          <a:xfrm>
            <a:off x="1335002" y="3310498"/>
            <a:ext cx="3587905" cy="461665"/>
          </a:xfrm>
          <a:prstGeom prst="rect">
            <a:avLst/>
          </a:prstGeom>
        </p:spPr>
        <p:txBody>
          <a:bodyPr wrap="none">
            <a:spAutoFit/>
          </a:bodyPr>
          <a:lstStyle/>
          <a:p>
            <a:r>
              <a:rPr lang="en-US" sz="2400" dirty="0" smtClean="0"/>
              <a:t>Measurements on test chip</a:t>
            </a:r>
            <a:endParaRPr lang="en-GB" sz="2400" dirty="0"/>
          </a:p>
        </p:txBody>
      </p:sp>
      <p:graphicFrame>
        <p:nvGraphicFramePr>
          <p:cNvPr id="12" name="Table 11"/>
          <p:cNvGraphicFramePr>
            <a:graphicFrameLocks noGrp="1"/>
          </p:cNvGraphicFramePr>
          <p:nvPr>
            <p:extLst/>
          </p:nvPr>
        </p:nvGraphicFramePr>
        <p:xfrm>
          <a:off x="104882" y="3772163"/>
          <a:ext cx="5646776" cy="1112520"/>
        </p:xfrm>
        <a:graphic>
          <a:graphicData uri="http://schemas.openxmlformats.org/drawingml/2006/table">
            <a:tbl>
              <a:tblPr firstRow="1" bandRow="1">
                <a:tableStyleId>{5C22544A-7EE6-4342-B048-85BDC9FD1C3A}</a:tableStyleId>
              </a:tblPr>
              <a:tblGrid>
                <a:gridCol w="2605898">
                  <a:extLst>
                    <a:ext uri="{9D8B030D-6E8A-4147-A177-3AD203B41FA5}">
                      <a16:colId xmlns:a16="http://schemas.microsoft.com/office/drawing/2014/main" val="2406569149"/>
                    </a:ext>
                  </a:extLst>
                </a:gridCol>
                <a:gridCol w="1433854">
                  <a:extLst>
                    <a:ext uri="{9D8B030D-6E8A-4147-A177-3AD203B41FA5}">
                      <a16:colId xmlns:a16="http://schemas.microsoft.com/office/drawing/2014/main" val="656533751"/>
                    </a:ext>
                  </a:extLst>
                </a:gridCol>
                <a:gridCol w="1607024">
                  <a:extLst>
                    <a:ext uri="{9D8B030D-6E8A-4147-A177-3AD203B41FA5}">
                      <a16:colId xmlns:a16="http://schemas.microsoft.com/office/drawing/2014/main" val="3605101562"/>
                    </a:ext>
                  </a:extLst>
                </a:gridCol>
              </a:tblGrid>
              <a:tr h="370840">
                <a:tc>
                  <a:txBody>
                    <a:bodyPr/>
                    <a:lstStyle/>
                    <a:p>
                      <a:r>
                        <a:rPr lang="en-US" dirty="0" err="1" smtClean="0"/>
                        <a:t>Static</a:t>
                      </a:r>
                      <a:r>
                        <a:rPr lang="en-US" baseline="0" dirty="0" err="1" smtClean="0"/>
                        <a:t>+Dynamic</a:t>
                      </a:r>
                      <a:r>
                        <a:rPr lang="en-US" baseline="0" dirty="0" smtClean="0"/>
                        <a:t> 1.28Gb/s</a:t>
                      </a:r>
                      <a:endParaRPr lang="en-GB" dirty="0"/>
                    </a:p>
                  </a:txBody>
                  <a:tcPr/>
                </a:tc>
                <a:tc>
                  <a:txBody>
                    <a:bodyPr/>
                    <a:lstStyle/>
                    <a:p>
                      <a:r>
                        <a:rPr lang="en-US" dirty="0" smtClean="0"/>
                        <a:t>Current [mA]</a:t>
                      </a:r>
                      <a:endParaRPr lang="en-GB" dirty="0"/>
                    </a:p>
                  </a:txBody>
                  <a:tcPr/>
                </a:tc>
                <a:tc>
                  <a:txBody>
                    <a:bodyPr/>
                    <a:lstStyle/>
                    <a:p>
                      <a:r>
                        <a:rPr lang="en-US" dirty="0" smtClean="0"/>
                        <a:t>Power</a:t>
                      </a:r>
                      <a:r>
                        <a:rPr lang="en-US" baseline="0" dirty="0" smtClean="0"/>
                        <a:t> [</a:t>
                      </a:r>
                      <a:r>
                        <a:rPr lang="en-US" baseline="0" dirty="0" err="1" smtClean="0"/>
                        <a:t>mW</a:t>
                      </a:r>
                      <a:r>
                        <a:rPr lang="en-US" baseline="0" dirty="0" smtClean="0"/>
                        <a:t>]</a:t>
                      </a:r>
                      <a:endParaRPr lang="en-GB" dirty="0"/>
                    </a:p>
                  </a:txBody>
                  <a:tcPr/>
                </a:tc>
                <a:extLst>
                  <a:ext uri="{0D108BD9-81ED-4DB2-BD59-A6C34878D82A}">
                    <a16:rowId xmlns:a16="http://schemas.microsoft.com/office/drawing/2014/main" val="1746075718"/>
                  </a:ext>
                </a:extLst>
              </a:tr>
              <a:tr h="370840">
                <a:tc>
                  <a:txBody>
                    <a:bodyPr/>
                    <a:lstStyle/>
                    <a:p>
                      <a:r>
                        <a:rPr lang="en-US" dirty="0" smtClean="0"/>
                        <a:t>5 </a:t>
                      </a:r>
                      <a:r>
                        <a:rPr lang="en-US" dirty="0" err="1" smtClean="0"/>
                        <a:t>Hbridge</a:t>
                      </a:r>
                      <a:endParaRPr lang="en-GB" dirty="0"/>
                    </a:p>
                  </a:txBody>
                  <a:tcPr/>
                </a:tc>
                <a:tc>
                  <a:txBody>
                    <a:bodyPr/>
                    <a:lstStyle/>
                    <a:p>
                      <a:r>
                        <a:rPr lang="en-US" dirty="0" smtClean="0"/>
                        <a:t>6</a:t>
                      </a:r>
                    </a:p>
                  </a:txBody>
                  <a:tcPr/>
                </a:tc>
                <a:tc>
                  <a:txBody>
                    <a:bodyPr/>
                    <a:lstStyle/>
                    <a:p>
                      <a:r>
                        <a:rPr lang="en-US" dirty="0" smtClean="0"/>
                        <a:t>10.8</a:t>
                      </a:r>
                    </a:p>
                  </a:txBody>
                  <a:tcPr/>
                </a:tc>
                <a:extLst>
                  <a:ext uri="{0D108BD9-81ED-4DB2-BD59-A6C34878D82A}">
                    <a16:rowId xmlns:a16="http://schemas.microsoft.com/office/drawing/2014/main" val="3447515651"/>
                  </a:ext>
                </a:extLst>
              </a:tr>
              <a:tr h="370840">
                <a:tc>
                  <a:txBody>
                    <a:bodyPr/>
                    <a:lstStyle/>
                    <a:p>
                      <a:r>
                        <a:rPr lang="en-US" dirty="0" smtClean="0"/>
                        <a:t>7 </a:t>
                      </a:r>
                      <a:r>
                        <a:rPr lang="en-US" dirty="0" err="1" smtClean="0"/>
                        <a:t>Hbridge</a:t>
                      </a:r>
                      <a:endParaRPr lang="en-GB" dirty="0"/>
                    </a:p>
                  </a:txBody>
                  <a:tcPr/>
                </a:tc>
                <a:tc>
                  <a:txBody>
                    <a:bodyPr/>
                    <a:lstStyle/>
                    <a:p>
                      <a:r>
                        <a:rPr lang="en-US" dirty="0" smtClean="0"/>
                        <a:t>8</a:t>
                      </a:r>
                      <a:endParaRPr lang="en-GB" dirty="0"/>
                    </a:p>
                  </a:txBody>
                  <a:tcPr/>
                </a:tc>
                <a:tc>
                  <a:txBody>
                    <a:bodyPr/>
                    <a:lstStyle/>
                    <a:p>
                      <a:r>
                        <a:rPr lang="en-US" dirty="0" smtClean="0"/>
                        <a:t>14.4</a:t>
                      </a:r>
                    </a:p>
                  </a:txBody>
                  <a:tcPr/>
                </a:tc>
                <a:extLst>
                  <a:ext uri="{0D108BD9-81ED-4DB2-BD59-A6C34878D82A}">
                    <a16:rowId xmlns:a16="http://schemas.microsoft.com/office/drawing/2014/main" val="839789994"/>
                  </a:ext>
                </a:extLst>
              </a:tr>
            </a:tbl>
          </a:graphicData>
        </a:graphic>
      </p:graphicFrame>
      <p:graphicFrame>
        <p:nvGraphicFramePr>
          <p:cNvPr id="13" name="Table 12"/>
          <p:cNvGraphicFramePr>
            <a:graphicFrameLocks noGrp="1"/>
          </p:cNvGraphicFramePr>
          <p:nvPr>
            <p:extLst/>
          </p:nvPr>
        </p:nvGraphicFramePr>
        <p:xfrm>
          <a:off x="104882" y="2123583"/>
          <a:ext cx="5646776" cy="1112520"/>
        </p:xfrm>
        <a:graphic>
          <a:graphicData uri="http://schemas.openxmlformats.org/drawingml/2006/table">
            <a:tbl>
              <a:tblPr firstRow="1" bandRow="1">
                <a:tableStyleId>{5C22544A-7EE6-4342-B048-85BDC9FD1C3A}</a:tableStyleId>
              </a:tblPr>
              <a:tblGrid>
                <a:gridCol w="2605898">
                  <a:extLst>
                    <a:ext uri="{9D8B030D-6E8A-4147-A177-3AD203B41FA5}">
                      <a16:colId xmlns:a16="http://schemas.microsoft.com/office/drawing/2014/main" val="2406569149"/>
                    </a:ext>
                  </a:extLst>
                </a:gridCol>
                <a:gridCol w="1433854">
                  <a:extLst>
                    <a:ext uri="{9D8B030D-6E8A-4147-A177-3AD203B41FA5}">
                      <a16:colId xmlns:a16="http://schemas.microsoft.com/office/drawing/2014/main" val="656533751"/>
                    </a:ext>
                  </a:extLst>
                </a:gridCol>
                <a:gridCol w="1607024">
                  <a:extLst>
                    <a:ext uri="{9D8B030D-6E8A-4147-A177-3AD203B41FA5}">
                      <a16:colId xmlns:a16="http://schemas.microsoft.com/office/drawing/2014/main" val="3605101562"/>
                    </a:ext>
                  </a:extLst>
                </a:gridCol>
              </a:tblGrid>
              <a:tr h="370840">
                <a:tc>
                  <a:txBody>
                    <a:bodyPr/>
                    <a:lstStyle/>
                    <a:p>
                      <a:r>
                        <a:rPr lang="en-US" dirty="0" smtClean="0"/>
                        <a:t>Static</a:t>
                      </a:r>
                      <a:endParaRPr lang="en-GB" dirty="0"/>
                    </a:p>
                  </a:txBody>
                  <a:tcPr/>
                </a:tc>
                <a:tc>
                  <a:txBody>
                    <a:bodyPr/>
                    <a:lstStyle/>
                    <a:p>
                      <a:r>
                        <a:rPr lang="en-US" dirty="0" smtClean="0"/>
                        <a:t>Current [mA]</a:t>
                      </a:r>
                      <a:endParaRPr lang="en-GB" dirty="0"/>
                    </a:p>
                  </a:txBody>
                  <a:tcPr/>
                </a:tc>
                <a:tc>
                  <a:txBody>
                    <a:bodyPr/>
                    <a:lstStyle/>
                    <a:p>
                      <a:r>
                        <a:rPr lang="en-US" dirty="0" smtClean="0"/>
                        <a:t>Power</a:t>
                      </a:r>
                      <a:r>
                        <a:rPr lang="en-US" baseline="0" dirty="0" smtClean="0"/>
                        <a:t> [</a:t>
                      </a:r>
                      <a:r>
                        <a:rPr lang="en-US" baseline="0" dirty="0" err="1" smtClean="0"/>
                        <a:t>mW</a:t>
                      </a:r>
                      <a:r>
                        <a:rPr lang="en-US" baseline="0" dirty="0" smtClean="0"/>
                        <a:t>]</a:t>
                      </a:r>
                      <a:endParaRPr lang="en-GB" dirty="0"/>
                    </a:p>
                  </a:txBody>
                  <a:tcPr/>
                </a:tc>
                <a:extLst>
                  <a:ext uri="{0D108BD9-81ED-4DB2-BD59-A6C34878D82A}">
                    <a16:rowId xmlns:a16="http://schemas.microsoft.com/office/drawing/2014/main" val="1746075718"/>
                  </a:ext>
                </a:extLst>
              </a:tr>
              <a:tr h="370840">
                <a:tc>
                  <a:txBody>
                    <a:bodyPr/>
                    <a:lstStyle/>
                    <a:p>
                      <a:r>
                        <a:rPr lang="en-US" dirty="0" smtClean="0"/>
                        <a:t>5 </a:t>
                      </a:r>
                      <a:r>
                        <a:rPr lang="en-US" dirty="0" err="1" smtClean="0"/>
                        <a:t>Hbridge</a:t>
                      </a:r>
                      <a:endParaRPr lang="en-GB" dirty="0"/>
                    </a:p>
                  </a:txBody>
                  <a:tcPr/>
                </a:tc>
                <a:tc>
                  <a:txBody>
                    <a:bodyPr/>
                    <a:lstStyle/>
                    <a:p>
                      <a:r>
                        <a:rPr lang="en-US" dirty="0" smtClean="0"/>
                        <a:t>4</a:t>
                      </a:r>
                      <a:endParaRPr lang="en-GB" dirty="0"/>
                    </a:p>
                  </a:txBody>
                  <a:tcPr/>
                </a:tc>
                <a:tc>
                  <a:txBody>
                    <a:bodyPr/>
                    <a:lstStyle/>
                    <a:p>
                      <a:r>
                        <a:rPr lang="en-US" dirty="0" smtClean="0"/>
                        <a:t>7.2</a:t>
                      </a:r>
                    </a:p>
                  </a:txBody>
                  <a:tcPr/>
                </a:tc>
                <a:extLst>
                  <a:ext uri="{0D108BD9-81ED-4DB2-BD59-A6C34878D82A}">
                    <a16:rowId xmlns:a16="http://schemas.microsoft.com/office/drawing/2014/main" val="3447515651"/>
                  </a:ext>
                </a:extLst>
              </a:tr>
              <a:tr h="370840">
                <a:tc>
                  <a:txBody>
                    <a:bodyPr/>
                    <a:lstStyle/>
                    <a:p>
                      <a:r>
                        <a:rPr lang="en-US" dirty="0" smtClean="0"/>
                        <a:t>7 </a:t>
                      </a:r>
                      <a:r>
                        <a:rPr lang="en-US" dirty="0" err="1" smtClean="0"/>
                        <a:t>Hbridge</a:t>
                      </a:r>
                      <a:endParaRPr lang="en-GB" dirty="0"/>
                    </a:p>
                  </a:txBody>
                  <a:tcPr/>
                </a:tc>
                <a:tc>
                  <a:txBody>
                    <a:bodyPr/>
                    <a:lstStyle/>
                    <a:p>
                      <a:r>
                        <a:rPr lang="en-US" dirty="0" smtClean="0"/>
                        <a:t>5.2</a:t>
                      </a:r>
                      <a:endParaRPr lang="en-GB" dirty="0"/>
                    </a:p>
                  </a:txBody>
                  <a:tcPr/>
                </a:tc>
                <a:tc>
                  <a:txBody>
                    <a:bodyPr/>
                    <a:lstStyle/>
                    <a:p>
                      <a:r>
                        <a:rPr lang="en-US" dirty="0" smtClean="0"/>
                        <a:t>10</a:t>
                      </a:r>
                    </a:p>
                  </a:txBody>
                  <a:tcPr/>
                </a:tc>
                <a:extLst>
                  <a:ext uri="{0D108BD9-81ED-4DB2-BD59-A6C34878D82A}">
                    <a16:rowId xmlns:a16="http://schemas.microsoft.com/office/drawing/2014/main" val="839789994"/>
                  </a:ext>
                </a:extLst>
              </a:tr>
            </a:tbl>
          </a:graphicData>
        </a:graphic>
      </p:graphicFrame>
    </p:spTree>
    <p:extLst>
      <p:ext uri="{BB962C8B-B14F-4D97-AF65-F5344CB8AC3E}">
        <p14:creationId xmlns:p14="http://schemas.microsoft.com/office/powerpoint/2010/main" val="1210038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First signs </a:t>
            </a:r>
            <a:r>
              <a:rPr lang="en-US" dirty="0" smtClean="0"/>
              <a:t>of life from MALTA</a:t>
            </a:r>
            <a:endParaRPr lang="en-GB"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94359" y="1121575"/>
            <a:ext cx="6971945" cy="5228959"/>
          </a:xfrm>
        </p:spPr>
      </p:pic>
      <p:sp>
        <p:nvSpPr>
          <p:cNvPr id="4" name="Date Placeholder 3"/>
          <p:cNvSpPr>
            <a:spLocks noGrp="1"/>
          </p:cNvSpPr>
          <p:nvPr>
            <p:ph type="dt" sz="half" idx="10"/>
          </p:nvPr>
        </p:nvSpPr>
        <p:spPr/>
        <p:txBody>
          <a:bodyPr/>
          <a:lstStyle/>
          <a:p>
            <a:r>
              <a:rPr lang="en-US" smtClean="0"/>
              <a:t>24/01/2019</a:t>
            </a:r>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45</a:t>
            </a:fld>
            <a:endParaRPr lang="en-GB" dirty="0"/>
          </a:p>
        </p:txBody>
      </p:sp>
      <p:cxnSp>
        <p:nvCxnSpPr>
          <p:cNvPr id="9" name="Straight Arrow Connector 8"/>
          <p:cNvCxnSpPr>
            <a:stCxn id="39" idx="1"/>
          </p:cNvCxnSpPr>
          <p:nvPr/>
        </p:nvCxnSpPr>
        <p:spPr>
          <a:xfrm flipH="1">
            <a:off x="5410200" y="4503867"/>
            <a:ext cx="2156104" cy="26650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40" idx="1"/>
          </p:cNvCxnSpPr>
          <p:nvPr/>
        </p:nvCxnSpPr>
        <p:spPr>
          <a:xfrm flipH="1" flipV="1">
            <a:off x="5120640" y="5890260"/>
            <a:ext cx="2727604" cy="143993"/>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7566304" y="4273034"/>
            <a:ext cx="3173032" cy="461665"/>
          </a:xfrm>
          <a:prstGeom prst="rect">
            <a:avLst/>
          </a:prstGeom>
        </p:spPr>
        <p:txBody>
          <a:bodyPr wrap="square">
            <a:spAutoFit/>
          </a:bodyPr>
          <a:lstStyle/>
          <a:p>
            <a:r>
              <a:rPr lang="en-US" sz="2400" dirty="0" smtClean="0">
                <a:solidFill>
                  <a:srgbClr val="FF0000"/>
                </a:solidFill>
              </a:rPr>
              <a:t>ANALOG pixel output</a:t>
            </a:r>
            <a:endParaRPr lang="en-GB" sz="2400" dirty="0">
              <a:solidFill>
                <a:srgbClr val="FF0000"/>
              </a:solidFill>
            </a:endParaRPr>
          </a:p>
        </p:txBody>
      </p:sp>
      <p:sp>
        <p:nvSpPr>
          <p:cNvPr id="40" name="Rectangle 39"/>
          <p:cNvSpPr/>
          <p:nvPr/>
        </p:nvSpPr>
        <p:spPr>
          <a:xfrm>
            <a:off x="7848244" y="5803420"/>
            <a:ext cx="4054196" cy="461665"/>
          </a:xfrm>
          <a:prstGeom prst="rect">
            <a:avLst/>
          </a:prstGeom>
        </p:spPr>
        <p:txBody>
          <a:bodyPr wrap="square">
            <a:spAutoFit/>
          </a:bodyPr>
          <a:lstStyle/>
          <a:p>
            <a:r>
              <a:rPr lang="en-US" sz="2400" dirty="0" smtClean="0">
                <a:solidFill>
                  <a:schemeClr val="accent6">
                    <a:lumMod val="50000"/>
                  </a:schemeClr>
                </a:solidFill>
              </a:rPr>
              <a:t>Digital signal from read-out</a:t>
            </a:r>
            <a:endParaRPr lang="en-GB" sz="2400" dirty="0">
              <a:solidFill>
                <a:schemeClr val="accent6">
                  <a:lumMod val="50000"/>
                </a:schemeClr>
              </a:solidFill>
            </a:endParaRPr>
          </a:p>
        </p:txBody>
      </p:sp>
      <p:sp>
        <p:nvSpPr>
          <p:cNvPr id="42" name="Rectangle 41"/>
          <p:cNvSpPr/>
          <p:nvPr/>
        </p:nvSpPr>
        <p:spPr>
          <a:xfrm>
            <a:off x="7614387" y="5101787"/>
            <a:ext cx="4288053" cy="461665"/>
          </a:xfrm>
          <a:prstGeom prst="rect">
            <a:avLst/>
          </a:prstGeom>
        </p:spPr>
        <p:txBody>
          <a:bodyPr wrap="square">
            <a:spAutoFit/>
          </a:bodyPr>
          <a:lstStyle/>
          <a:p>
            <a:r>
              <a:rPr lang="en-US" sz="2400" dirty="0" smtClean="0">
                <a:solidFill>
                  <a:schemeClr val="accent3">
                    <a:lumMod val="75000"/>
                  </a:schemeClr>
                </a:solidFill>
              </a:rPr>
              <a:t>MALTA (not the one under test)</a:t>
            </a:r>
            <a:endParaRPr lang="en-GB" sz="2400" dirty="0">
              <a:solidFill>
                <a:schemeClr val="accent3">
                  <a:lumMod val="75000"/>
                </a:schemeClr>
              </a:solidFill>
            </a:endParaRPr>
          </a:p>
        </p:txBody>
      </p:sp>
      <p:cxnSp>
        <p:nvCxnSpPr>
          <p:cNvPr id="43" name="Straight Arrow Connector 42"/>
          <p:cNvCxnSpPr/>
          <p:nvPr/>
        </p:nvCxnSpPr>
        <p:spPr>
          <a:xfrm flipH="1">
            <a:off x="5044086" y="5317233"/>
            <a:ext cx="2598063" cy="32095"/>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469684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First signs </a:t>
            </a:r>
            <a:r>
              <a:rPr lang="en-US" dirty="0" smtClean="0"/>
              <a:t>of life from MALTA</a:t>
            </a:r>
            <a:endParaRPr lang="en-GB"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94359" y="1121575"/>
            <a:ext cx="6971945" cy="5228959"/>
          </a:xfrm>
        </p:spPr>
      </p:pic>
      <p:sp>
        <p:nvSpPr>
          <p:cNvPr id="4" name="Date Placeholder 3"/>
          <p:cNvSpPr>
            <a:spLocks noGrp="1"/>
          </p:cNvSpPr>
          <p:nvPr>
            <p:ph type="dt" sz="half" idx="10"/>
          </p:nvPr>
        </p:nvSpPr>
        <p:spPr/>
        <p:txBody>
          <a:bodyPr/>
          <a:lstStyle/>
          <a:p>
            <a:r>
              <a:rPr lang="en-US" smtClean="0"/>
              <a:t>24/01/2019</a:t>
            </a:r>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
        <p:nvSpPr>
          <p:cNvPr id="6" name="Slide Number Placeholder 5"/>
          <p:cNvSpPr>
            <a:spLocks noGrp="1"/>
          </p:cNvSpPr>
          <p:nvPr>
            <p:ph type="sldNum" sz="quarter" idx="12"/>
          </p:nvPr>
        </p:nvSpPr>
        <p:spPr/>
        <p:txBody>
          <a:bodyPr/>
          <a:lstStyle/>
          <a:p>
            <a:fld id="{A4384AD5-82DD-4DC0-8482-558C1A11E9DF}" type="slidenum">
              <a:rPr lang="en-GB" smtClean="0"/>
              <a:t>46</a:t>
            </a:fld>
            <a:endParaRPr lang="en-GB" dirty="0"/>
          </a:p>
        </p:txBody>
      </p:sp>
      <p:cxnSp>
        <p:nvCxnSpPr>
          <p:cNvPr id="9" name="Straight Arrow Connector 8"/>
          <p:cNvCxnSpPr>
            <a:stCxn id="39" idx="1"/>
          </p:cNvCxnSpPr>
          <p:nvPr/>
        </p:nvCxnSpPr>
        <p:spPr>
          <a:xfrm flipH="1">
            <a:off x="5410200" y="4457700"/>
            <a:ext cx="2156104" cy="31267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2042160" y="2425798"/>
            <a:ext cx="359170" cy="347882"/>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401329" y="2425798"/>
            <a:ext cx="222845" cy="1218835"/>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2417519" y="2425798"/>
            <a:ext cx="1353454" cy="1575439"/>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417519" y="2413207"/>
            <a:ext cx="3461425" cy="826783"/>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1" name="Title 1"/>
          <p:cNvSpPr txBox="1">
            <a:spLocks/>
          </p:cNvSpPr>
          <p:nvPr/>
        </p:nvSpPr>
        <p:spPr>
          <a:xfrm>
            <a:off x="546276" y="1804376"/>
            <a:ext cx="3932949" cy="698707"/>
          </a:xfrm>
          <a:prstGeom prst="rect">
            <a:avLst/>
          </a:prstGeom>
        </p:spPr>
        <p:txBody>
          <a:bodyPr vert="horz" lIns="91440" tIns="45720" rIns="91440" bIns="45720" rtlCol="0" anchor="b">
            <a:normAutofit/>
          </a:bodyPr>
          <a:lstStyle>
            <a:lvl1pPr algn="ctr" defTabSz="914400" rtl="0" eaLnBrk="1" latinLnBrk="0" hangingPunct="1">
              <a:lnSpc>
                <a:spcPct val="85000"/>
              </a:lnSpc>
              <a:spcBef>
                <a:spcPct val="0"/>
              </a:spcBef>
              <a:buNone/>
              <a:defRPr sz="3600" b="1" kern="1200" spc="-50" baseline="0">
                <a:solidFill>
                  <a:schemeClr val="accent3"/>
                </a:solidFill>
                <a:latin typeface="+mj-lt"/>
                <a:ea typeface="+mj-ea"/>
                <a:cs typeface="+mj-cs"/>
              </a:defRPr>
            </a:lvl1pPr>
          </a:lstStyle>
          <a:p>
            <a:r>
              <a:rPr lang="en-US" dirty="0" smtClean="0">
                <a:solidFill>
                  <a:srgbClr val="FFC000"/>
                </a:solidFill>
              </a:rPr>
              <a:t>Happy Designers</a:t>
            </a:r>
            <a:endParaRPr lang="en-GB" dirty="0">
              <a:solidFill>
                <a:srgbClr val="FFC000"/>
              </a:solidFill>
            </a:endParaRPr>
          </a:p>
        </p:txBody>
      </p:sp>
      <p:cxnSp>
        <p:nvCxnSpPr>
          <p:cNvPr id="38" name="Straight Arrow Connector 37"/>
          <p:cNvCxnSpPr>
            <a:stCxn id="40" idx="1"/>
          </p:cNvCxnSpPr>
          <p:nvPr/>
        </p:nvCxnSpPr>
        <p:spPr>
          <a:xfrm flipH="1" flipV="1">
            <a:off x="5120640" y="5890260"/>
            <a:ext cx="2727604" cy="143993"/>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7566304" y="4273034"/>
            <a:ext cx="2222295" cy="369332"/>
          </a:xfrm>
          <a:prstGeom prst="rect">
            <a:avLst/>
          </a:prstGeom>
        </p:spPr>
        <p:txBody>
          <a:bodyPr wrap="square">
            <a:spAutoFit/>
          </a:bodyPr>
          <a:lstStyle/>
          <a:p>
            <a:r>
              <a:rPr lang="en-US" dirty="0" smtClean="0">
                <a:solidFill>
                  <a:srgbClr val="FF0000"/>
                </a:solidFill>
              </a:rPr>
              <a:t>ANALOG pixel output</a:t>
            </a:r>
            <a:endParaRPr lang="en-GB" dirty="0">
              <a:solidFill>
                <a:srgbClr val="FF0000"/>
              </a:solidFill>
            </a:endParaRPr>
          </a:p>
        </p:txBody>
      </p:sp>
      <p:sp>
        <p:nvSpPr>
          <p:cNvPr id="40" name="Rectangle 39"/>
          <p:cNvSpPr/>
          <p:nvPr/>
        </p:nvSpPr>
        <p:spPr>
          <a:xfrm>
            <a:off x="7848244" y="5803420"/>
            <a:ext cx="4054196" cy="461665"/>
          </a:xfrm>
          <a:prstGeom prst="rect">
            <a:avLst/>
          </a:prstGeom>
        </p:spPr>
        <p:txBody>
          <a:bodyPr wrap="square">
            <a:spAutoFit/>
          </a:bodyPr>
          <a:lstStyle/>
          <a:p>
            <a:r>
              <a:rPr lang="en-US" sz="2400" dirty="0" smtClean="0">
                <a:solidFill>
                  <a:schemeClr val="accent6">
                    <a:lumMod val="50000"/>
                  </a:schemeClr>
                </a:solidFill>
              </a:rPr>
              <a:t>Digital signal from read-out</a:t>
            </a:r>
            <a:endParaRPr lang="en-GB" sz="2400" dirty="0">
              <a:solidFill>
                <a:schemeClr val="accent6">
                  <a:lumMod val="50000"/>
                </a:schemeClr>
              </a:solidFill>
            </a:endParaRPr>
          </a:p>
        </p:txBody>
      </p:sp>
      <p:sp>
        <p:nvSpPr>
          <p:cNvPr id="42" name="Rectangle 41"/>
          <p:cNvSpPr/>
          <p:nvPr/>
        </p:nvSpPr>
        <p:spPr>
          <a:xfrm>
            <a:off x="7614387" y="5101787"/>
            <a:ext cx="4288053" cy="461665"/>
          </a:xfrm>
          <a:prstGeom prst="rect">
            <a:avLst/>
          </a:prstGeom>
        </p:spPr>
        <p:txBody>
          <a:bodyPr wrap="square">
            <a:spAutoFit/>
          </a:bodyPr>
          <a:lstStyle/>
          <a:p>
            <a:r>
              <a:rPr lang="en-US" sz="2400" dirty="0" smtClean="0">
                <a:solidFill>
                  <a:schemeClr val="accent3">
                    <a:lumMod val="75000"/>
                  </a:schemeClr>
                </a:solidFill>
              </a:rPr>
              <a:t>MALTA (not the one under test)</a:t>
            </a:r>
            <a:endParaRPr lang="en-GB" sz="2400" dirty="0">
              <a:solidFill>
                <a:schemeClr val="accent3">
                  <a:lumMod val="75000"/>
                </a:schemeClr>
              </a:solidFill>
            </a:endParaRPr>
          </a:p>
        </p:txBody>
      </p:sp>
      <p:cxnSp>
        <p:nvCxnSpPr>
          <p:cNvPr id="43" name="Straight Arrow Connector 42"/>
          <p:cNvCxnSpPr/>
          <p:nvPr/>
        </p:nvCxnSpPr>
        <p:spPr>
          <a:xfrm flipH="1">
            <a:off x="5044086" y="5317233"/>
            <a:ext cx="2598063" cy="32095"/>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4060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6FE59-088E-F145-8CFC-7329C94B72E5}"/>
              </a:ext>
            </a:extLst>
          </p:cNvPr>
          <p:cNvSpPr>
            <a:spLocks noGrp="1"/>
          </p:cNvSpPr>
          <p:nvPr>
            <p:ph type="title"/>
          </p:nvPr>
        </p:nvSpPr>
        <p:spPr/>
        <p:txBody>
          <a:bodyPr>
            <a:normAutofit/>
          </a:bodyPr>
          <a:lstStyle/>
          <a:p>
            <a:r>
              <a:rPr lang="en-US" b="1" dirty="0">
                <a:solidFill>
                  <a:schemeClr val="accent3"/>
                </a:solidFill>
              </a:rPr>
              <a:t>Collection Efficiency Characterization  - MALTA</a:t>
            </a:r>
          </a:p>
        </p:txBody>
      </p:sp>
      <p:sp>
        <p:nvSpPr>
          <p:cNvPr id="3" name="Date Placeholder 2"/>
          <p:cNvSpPr>
            <a:spLocks noGrp="1"/>
          </p:cNvSpPr>
          <p:nvPr>
            <p:ph type="dt" sz="half" idx="10"/>
          </p:nvPr>
        </p:nvSpPr>
        <p:spPr/>
        <p:txBody>
          <a:bodyPr/>
          <a:lstStyle/>
          <a:p>
            <a:r>
              <a:rPr lang="en-US" smtClean="0"/>
              <a:t>24/01/2019</a:t>
            </a:r>
            <a:endParaRPr lang="en-GB"/>
          </a:p>
        </p:txBody>
      </p:sp>
      <p:sp>
        <p:nvSpPr>
          <p:cNvPr id="6" name="Footer Placeholder 5"/>
          <p:cNvSpPr>
            <a:spLocks noGrp="1"/>
          </p:cNvSpPr>
          <p:nvPr>
            <p:ph type="ftr" sz="quarter" idx="11"/>
          </p:nvPr>
        </p:nvSpPr>
        <p:spPr/>
        <p:txBody>
          <a:bodyPr/>
          <a:lstStyle/>
          <a:p>
            <a:r>
              <a:rPr lang="en-GB" smtClean="0"/>
              <a:t>Roberto Cardella roberto.cardella@cern.ch</a:t>
            </a:r>
            <a:endParaRPr lang="en-GB"/>
          </a:p>
        </p:txBody>
      </p:sp>
      <p:sp>
        <p:nvSpPr>
          <p:cNvPr id="5" name="Slide Number Placeholder 4"/>
          <p:cNvSpPr>
            <a:spLocks noGrp="1"/>
          </p:cNvSpPr>
          <p:nvPr>
            <p:ph type="sldNum" sz="quarter" idx="12"/>
          </p:nvPr>
        </p:nvSpPr>
        <p:spPr/>
        <p:txBody>
          <a:bodyPr/>
          <a:lstStyle/>
          <a:p>
            <a:fld id="{A4384AD5-82DD-4DC0-8482-558C1A11E9DF}" type="slidenum">
              <a:rPr lang="en-GB" smtClean="0"/>
              <a:t>5</a:t>
            </a:fld>
            <a:endParaRPr lang="en-GB"/>
          </a:p>
        </p:txBody>
      </p:sp>
      <p:pic>
        <p:nvPicPr>
          <p:cNvPr id="19" name="Content Placeholder 7">
            <a:extLst>
              <a:ext uri="{FF2B5EF4-FFF2-40B4-BE49-F238E27FC236}">
                <a16:creationId xmlns:a16="http://schemas.microsoft.com/office/drawing/2014/main" id="{9B0C85FC-D705-4F5F-A268-90CA8684DFBC}"/>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0" y="941388"/>
            <a:ext cx="2727325" cy="2392362"/>
          </a:xfrm>
        </p:spPr>
      </p:pic>
      <p:pic>
        <p:nvPicPr>
          <p:cNvPr id="10" name="Picture 9" descr="A close up of a logo&#10;&#10;Description automatically generated">
            <a:extLst>
              <a:ext uri="{FF2B5EF4-FFF2-40B4-BE49-F238E27FC236}">
                <a16:creationId xmlns:a16="http://schemas.microsoft.com/office/drawing/2014/main" id="{0B7C3C6D-22B1-4C21-8A11-918F233548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1692" y="967337"/>
            <a:ext cx="2707200" cy="2371424"/>
          </a:xfrm>
          <a:prstGeom prst="rect">
            <a:avLst/>
          </a:prstGeom>
        </p:spPr>
      </p:pic>
      <p:pic>
        <p:nvPicPr>
          <p:cNvPr id="12" name="Picture 11" descr="A close up of a logo&#10;&#10;Description automatically generated">
            <a:extLst>
              <a:ext uri="{FF2B5EF4-FFF2-40B4-BE49-F238E27FC236}">
                <a16:creationId xmlns:a16="http://schemas.microsoft.com/office/drawing/2014/main" id="{0176E855-FEF3-4A2A-BE97-774F5121A3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0045" y="1008262"/>
            <a:ext cx="2661368" cy="2327413"/>
          </a:xfrm>
          <a:prstGeom prst="rect">
            <a:avLst/>
          </a:prstGeom>
        </p:spPr>
      </p:pic>
      <p:cxnSp>
        <p:nvCxnSpPr>
          <p:cNvPr id="13" name="Straight Arrow Connector 12">
            <a:extLst>
              <a:ext uri="{FF2B5EF4-FFF2-40B4-BE49-F238E27FC236}">
                <a16:creationId xmlns:a16="http://schemas.microsoft.com/office/drawing/2014/main" id="{A7A0743E-0DBE-44F7-8BA5-C24A3EC70A4B}"/>
              </a:ext>
            </a:extLst>
          </p:cNvPr>
          <p:cNvCxnSpPr>
            <a:cxnSpLocks/>
          </p:cNvCxnSpPr>
          <p:nvPr/>
        </p:nvCxnSpPr>
        <p:spPr>
          <a:xfrm>
            <a:off x="815413" y="3764241"/>
            <a:ext cx="7878739" cy="6863"/>
          </a:xfrm>
          <a:prstGeom prst="straightConnector1">
            <a:avLst/>
          </a:prstGeom>
          <a:ln w="12700">
            <a:solidFill>
              <a:srgbClr val="1D477A"/>
            </a:solidFill>
            <a:tailEnd type="triangle"/>
          </a:ln>
        </p:spPr>
        <p:style>
          <a:lnRef idx="2">
            <a:schemeClr val="dk1"/>
          </a:lnRef>
          <a:fillRef idx="0">
            <a:schemeClr val="dk1"/>
          </a:fillRef>
          <a:effectRef idx="1">
            <a:schemeClr val="dk1"/>
          </a:effectRef>
          <a:fontRef idx="minor">
            <a:schemeClr val="tx1"/>
          </a:fontRef>
        </p:style>
      </p:cxnSp>
      <p:sp>
        <p:nvSpPr>
          <p:cNvPr id="7" name="Rectangle 6">
            <a:extLst>
              <a:ext uri="{FF2B5EF4-FFF2-40B4-BE49-F238E27FC236}">
                <a16:creationId xmlns:a16="http://schemas.microsoft.com/office/drawing/2014/main" id="{72BB68D2-70DE-4910-8AB5-B23F4226CF73}"/>
              </a:ext>
            </a:extLst>
          </p:cNvPr>
          <p:cNvSpPr/>
          <p:nvPr/>
        </p:nvSpPr>
        <p:spPr>
          <a:xfrm>
            <a:off x="815414" y="3319697"/>
            <a:ext cx="6376426" cy="420564"/>
          </a:xfrm>
          <a:prstGeom prst="rect">
            <a:avLst/>
          </a:prstGeom>
        </p:spPr>
        <p:txBody>
          <a:bodyPr wrap="none">
            <a:spAutoFit/>
          </a:bodyPr>
          <a:lstStyle/>
          <a:p>
            <a:r>
              <a:rPr lang="en-US" sz="2133" dirty="0">
                <a:solidFill>
                  <a:srgbClr val="1D477A"/>
                </a:solidFill>
              </a:rPr>
              <a:t>Decreasing threshold from ~600 e</a:t>
            </a:r>
            <a:r>
              <a:rPr lang="en-US" sz="2133" baseline="30000" dirty="0">
                <a:solidFill>
                  <a:srgbClr val="1D477A"/>
                </a:solidFill>
              </a:rPr>
              <a:t>-</a:t>
            </a:r>
            <a:r>
              <a:rPr lang="en-US" sz="2133" dirty="0">
                <a:solidFill>
                  <a:srgbClr val="1D477A"/>
                </a:solidFill>
              </a:rPr>
              <a:t> to ~250 e</a:t>
            </a:r>
            <a:r>
              <a:rPr lang="en-US" sz="2133" baseline="30000" dirty="0">
                <a:solidFill>
                  <a:srgbClr val="1D477A"/>
                </a:solidFill>
              </a:rPr>
              <a:t>-</a:t>
            </a:r>
            <a:r>
              <a:rPr lang="en-US" sz="2133" dirty="0">
                <a:solidFill>
                  <a:srgbClr val="1D477A"/>
                </a:solidFill>
              </a:rPr>
              <a:t> (</a:t>
            </a:r>
            <a:r>
              <a:rPr lang="en-US" sz="2133" dirty="0" err="1">
                <a:solidFill>
                  <a:srgbClr val="1D477A"/>
                </a:solidFill>
              </a:rPr>
              <a:t>unirrad</a:t>
            </a:r>
            <a:r>
              <a:rPr lang="en-US" sz="2133" dirty="0" smtClean="0">
                <a:solidFill>
                  <a:srgbClr val="1D477A"/>
                </a:solidFill>
              </a:rPr>
              <a:t>.)</a:t>
            </a:r>
            <a:endParaRPr lang="en-GB" sz="2133" dirty="0"/>
          </a:p>
        </p:txBody>
      </p:sp>
      <p:sp>
        <p:nvSpPr>
          <p:cNvPr id="21" name="Content Placeholder 9">
            <a:extLst>
              <a:ext uri="{FF2B5EF4-FFF2-40B4-BE49-F238E27FC236}">
                <a16:creationId xmlns:a16="http://schemas.microsoft.com/office/drawing/2014/main" id="{6D49EC5E-E6C5-4D6D-AB34-AF0141DC2409}"/>
              </a:ext>
            </a:extLst>
          </p:cNvPr>
          <p:cNvSpPr txBox="1">
            <a:spLocks/>
          </p:cNvSpPr>
          <p:nvPr/>
        </p:nvSpPr>
        <p:spPr>
          <a:xfrm>
            <a:off x="9130534" y="1039677"/>
            <a:ext cx="2676179" cy="5445617"/>
          </a:xfrm>
          <a:prstGeom prst="rect">
            <a:avLst/>
          </a:prstGeom>
        </p:spPr>
        <p:txBody>
          <a:bodyPr/>
          <a:lstStyle>
            <a:lvl1pPr marL="248400" indent="-248400" algn="l" defTabSz="914400" rtl="0" eaLnBrk="1" latinLnBrk="0" hangingPunct="1">
              <a:spcBef>
                <a:spcPts val="600"/>
              </a:spcBef>
              <a:buFont typeface="Arial" panose="020B0604020202020204" pitchFamily="34" charset="0"/>
              <a:buChar char="•"/>
              <a:defRPr sz="1800" b="0" kern="1200">
                <a:solidFill>
                  <a:srgbClr val="1D477A"/>
                </a:solidFill>
                <a:latin typeface="+mn-lt"/>
                <a:ea typeface="+mn-ea"/>
                <a:cs typeface="+mn-cs"/>
              </a:defRPr>
            </a:lvl1pPr>
            <a:lvl2pPr marL="619200" indent="-248400" algn="l" defTabSz="914400" rtl="0" eaLnBrk="1" latinLnBrk="0" hangingPunct="1">
              <a:spcBef>
                <a:spcPct val="20000"/>
              </a:spcBef>
              <a:buFont typeface="Arial" panose="020B0604020202020204" pitchFamily="34" charset="0"/>
              <a:buChar char="–"/>
              <a:defRPr sz="1600" kern="1200">
                <a:solidFill>
                  <a:srgbClr val="5A8ED6"/>
                </a:solidFill>
                <a:latin typeface="+mn-lt"/>
                <a:ea typeface="+mn-ea"/>
                <a:cs typeface="+mn-cs"/>
              </a:defRPr>
            </a:lvl2pPr>
            <a:lvl3pPr marL="1080000" indent="-212400" algn="l" defTabSz="914400" rtl="0" eaLnBrk="1" latinLnBrk="0" hangingPunct="1">
              <a:spcBef>
                <a:spcPct val="20000"/>
              </a:spcBef>
              <a:buFont typeface="Arial" panose="020B0604020202020204" pitchFamily="34" charset="0"/>
              <a:buChar char="•"/>
              <a:defRPr sz="1400" kern="1200">
                <a:solidFill>
                  <a:srgbClr val="5A8ED6"/>
                </a:solidFill>
                <a:latin typeface="+mn-lt"/>
                <a:ea typeface="+mn-ea"/>
                <a:cs typeface="+mn-cs"/>
              </a:defRPr>
            </a:lvl3pPr>
            <a:lvl4pPr marL="1504800" indent="-212400" algn="l" defTabSz="914400" rtl="0" eaLnBrk="1" latinLnBrk="0" hangingPunct="1">
              <a:spcBef>
                <a:spcPct val="20000"/>
              </a:spcBef>
              <a:buFont typeface="Arial" panose="020B0604020202020204" pitchFamily="34" charset="0"/>
              <a:buChar char="–"/>
              <a:defRPr sz="1200" kern="1200">
                <a:solidFill>
                  <a:srgbClr val="8999BE"/>
                </a:solidFill>
                <a:latin typeface="+mn-lt"/>
                <a:ea typeface="+mn-ea"/>
                <a:cs typeface="+mn-cs"/>
              </a:defRPr>
            </a:lvl4pPr>
            <a:lvl5pPr marL="1929600" indent="-212400" algn="l" defTabSz="914400" rtl="0" eaLnBrk="1" latinLnBrk="0" hangingPunct="1">
              <a:spcBef>
                <a:spcPct val="20000"/>
              </a:spcBef>
              <a:buFont typeface="Arial" panose="020B0604020202020204" pitchFamily="34" charset="0"/>
              <a:buChar char="»"/>
              <a:defRPr sz="1200" kern="1200">
                <a:solidFill>
                  <a:srgbClr val="8999BE"/>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85725" indent="0" defTabSz="457200">
              <a:lnSpc>
                <a:spcPct val="90000"/>
              </a:lnSpc>
              <a:spcBef>
                <a:spcPts val="150"/>
              </a:spcBef>
              <a:spcAft>
                <a:spcPts val="300"/>
              </a:spcAft>
              <a:buClr>
                <a:schemeClr val="accent3">
                  <a:lumMod val="75000"/>
                </a:schemeClr>
              </a:buClr>
              <a:buNone/>
            </a:pPr>
            <a:r>
              <a:rPr lang="en-GB" sz="2000" b="1" dirty="0" err="1" smtClean="0">
                <a:solidFill>
                  <a:schemeClr val="accent2">
                    <a:lumMod val="75000"/>
                  </a:schemeClr>
                </a:solidFill>
              </a:rPr>
              <a:t>Unirradiated</a:t>
            </a:r>
            <a:r>
              <a:rPr lang="en-GB" sz="2000" dirty="0">
                <a:solidFill>
                  <a:schemeClr val="tx1"/>
                </a:solidFill>
              </a:rPr>
              <a:t>: lowering the threshold gives  full efficiency</a:t>
            </a:r>
          </a:p>
          <a:p>
            <a:pPr marL="85725" indent="0" defTabSz="457200">
              <a:lnSpc>
                <a:spcPct val="90000"/>
              </a:lnSpc>
              <a:spcBef>
                <a:spcPts val="150"/>
              </a:spcBef>
              <a:spcAft>
                <a:spcPts val="300"/>
              </a:spcAft>
              <a:buClr>
                <a:schemeClr val="accent3">
                  <a:lumMod val="75000"/>
                </a:schemeClr>
              </a:buClr>
              <a:buNone/>
            </a:pPr>
            <a:endParaRPr lang="en-US" sz="2000" dirty="0" smtClean="0">
              <a:solidFill>
                <a:schemeClr val="tx1"/>
              </a:solidFill>
            </a:endParaRPr>
          </a:p>
          <a:p>
            <a:pPr marL="300038" indent="-214313" defTabSz="457200">
              <a:lnSpc>
                <a:spcPct val="90000"/>
              </a:lnSpc>
              <a:spcBef>
                <a:spcPts val="150"/>
              </a:spcBef>
              <a:spcAft>
                <a:spcPts val="300"/>
              </a:spcAft>
              <a:buClr>
                <a:schemeClr val="accent3">
                  <a:lumMod val="75000"/>
                </a:schemeClr>
              </a:buClr>
            </a:pPr>
            <a:endParaRPr lang="en-US" sz="2000" dirty="0">
              <a:solidFill>
                <a:schemeClr val="tx1"/>
              </a:solidFill>
            </a:endParaRPr>
          </a:p>
          <a:p>
            <a:pPr marL="300038" indent="-214313" defTabSz="457200">
              <a:lnSpc>
                <a:spcPct val="90000"/>
              </a:lnSpc>
              <a:spcBef>
                <a:spcPts val="150"/>
              </a:spcBef>
              <a:spcAft>
                <a:spcPts val="300"/>
              </a:spcAft>
              <a:buClr>
                <a:schemeClr val="accent3">
                  <a:lumMod val="75000"/>
                </a:schemeClr>
              </a:buClr>
            </a:pPr>
            <a:endParaRPr lang="en-US" sz="2000" dirty="0" smtClean="0">
              <a:solidFill>
                <a:schemeClr val="tx1"/>
              </a:solidFill>
            </a:endParaRPr>
          </a:p>
          <a:p>
            <a:pPr marL="300038" indent="-214313" defTabSz="457200">
              <a:lnSpc>
                <a:spcPct val="90000"/>
              </a:lnSpc>
              <a:spcBef>
                <a:spcPts val="150"/>
              </a:spcBef>
              <a:spcAft>
                <a:spcPts val="300"/>
              </a:spcAft>
              <a:buClr>
                <a:schemeClr val="accent3">
                  <a:lumMod val="75000"/>
                </a:schemeClr>
              </a:buClr>
            </a:pPr>
            <a:endParaRPr lang="en-US" sz="2000" dirty="0" smtClean="0">
              <a:solidFill>
                <a:schemeClr val="tx1"/>
              </a:solidFill>
            </a:endParaRPr>
          </a:p>
          <a:p>
            <a:pPr marL="300038" indent="-214313" defTabSz="457200">
              <a:lnSpc>
                <a:spcPct val="90000"/>
              </a:lnSpc>
              <a:spcBef>
                <a:spcPts val="150"/>
              </a:spcBef>
              <a:spcAft>
                <a:spcPts val="300"/>
              </a:spcAft>
              <a:buClr>
                <a:schemeClr val="accent3">
                  <a:lumMod val="75000"/>
                </a:schemeClr>
              </a:buClr>
            </a:pPr>
            <a:endParaRPr lang="en-US" sz="2000" dirty="0">
              <a:solidFill>
                <a:schemeClr val="tx1"/>
              </a:solidFill>
            </a:endParaRPr>
          </a:p>
        </p:txBody>
      </p:sp>
      <p:sp>
        <p:nvSpPr>
          <p:cNvPr id="4" name="Rectangle 3"/>
          <p:cNvSpPr/>
          <p:nvPr/>
        </p:nvSpPr>
        <p:spPr>
          <a:xfrm>
            <a:off x="4879404" y="3874128"/>
            <a:ext cx="45719" cy="11317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900" dirty="0" smtClean="0"/>
              <a:t>3</a:t>
            </a:r>
            <a:endParaRPr lang="en-GB" dirty="0"/>
          </a:p>
        </p:txBody>
      </p:sp>
      <p:sp>
        <p:nvSpPr>
          <p:cNvPr id="17" name="Rectangle 16"/>
          <p:cNvSpPr/>
          <p:nvPr/>
        </p:nvSpPr>
        <p:spPr>
          <a:xfrm>
            <a:off x="4879403" y="3874127"/>
            <a:ext cx="45719" cy="11317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800" dirty="0" smtClean="0"/>
              <a:t>3</a:t>
            </a:r>
            <a:endParaRPr lang="en-GB" sz="1600" dirty="0"/>
          </a:p>
        </p:txBody>
      </p:sp>
      <p:sp>
        <p:nvSpPr>
          <p:cNvPr id="18" name="Rectangle 17"/>
          <p:cNvSpPr/>
          <p:nvPr/>
        </p:nvSpPr>
        <p:spPr>
          <a:xfrm>
            <a:off x="1684705" y="3874126"/>
            <a:ext cx="45719" cy="11317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800" dirty="0" smtClean="0"/>
              <a:t>3</a:t>
            </a:r>
            <a:endParaRPr lang="en-GB" sz="1600" dirty="0"/>
          </a:p>
        </p:txBody>
      </p:sp>
      <p:sp>
        <p:nvSpPr>
          <p:cNvPr id="22" name="Rectangle 21"/>
          <p:cNvSpPr/>
          <p:nvPr/>
        </p:nvSpPr>
        <p:spPr>
          <a:xfrm>
            <a:off x="1529890" y="954461"/>
            <a:ext cx="66675" cy="8521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700" dirty="0" smtClean="0"/>
              <a:t>3</a:t>
            </a:r>
            <a:endParaRPr lang="en-GB" sz="1400" dirty="0"/>
          </a:p>
        </p:txBody>
      </p:sp>
      <p:sp>
        <p:nvSpPr>
          <p:cNvPr id="23" name="Rectangle 22"/>
          <p:cNvSpPr/>
          <p:nvPr/>
        </p:nvSpPr>
        <p:spPr>
          <a:xfrm>
            <a:off x="4724909" y="976313"/>
            <a:ext cx="45719" cy="8985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700" dirty="0" smtClean="0"/>
              <a:t>3</a:t>
            </a:r>
            <a:endParaRPr lang="en-GB" sz="1400" dirty="0"/>
          </a:p>
        </p:txBody>
      </p:sp>
      <p:sp>
        <p:nvSpPr>
          <p:cNvPr id="25" name="Rectangle 24"/>
          <p:cNvSpPr/>
          <p:nvPr/>
        </p:nvSpPr>
        <p:spPr>
          <a:xfrm>
            <a:off x="7856503" y="1022645"/>
            <a:ext cx="48454" cy="8521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700" dirty="0" smtClean="0"/>
              <a:t>3</a:t>
            </a:r>
            <a:endParaRPr lang="en-GB" sz="1400" dirty="0"/>
          </a:p>
        </p:txBody>
      </p:sp>
      <p:sp>
        <p:nvSpPr>
          <p:cNvPr id="24" name="Rectangle 23"/>
          <p:cNvSpPr/>
          <p:nvPr/>
        </p:nvSpPr>
        <p:spPr>
          <a:xfrm>
            <a:off x="1231218" y="5309888"/>
            <a:ext cx="9824084" cy="830997"/>
          </a:xfrm>
          <a:prstGeom prst="rect">
            <a:avLst/>
          </a:prstGeom>
        </p:spPr>
        <p:txBody>
          <a:bodyPr wrap="square">
            <a:spAutoFit/>
          </a:bodyPr>
          <a:lstStyle/>
          <a:p>
            <a:pPr algn="ctr"/>
            <a:r>
              <a:rPr lang="en-US" sz="2400" dirty="0" smtClean="0">
                <a:solidFill>
                  <a:schemeClr val="accent3"/>
                </a:solidFill>
                <a:ea typeface="Verdana" panose="020B0604030504040204" pitchFamily="34" charset="0"/>
                <a:cs typeface="Aharoni" panose="02010803020104030203" pitchFamily="2" charset="-79"/>
              </a:rPr>
              <a:t>Cannot go lower with threshold because of RTS noise and masking issue</a:t>
            </a:r>
          </a:p>
          <a:p>
            <a:pPr algn="ctr"/>
            <a:r>
              <a:rPr lang="en-US" sz="2400" dirty="0" smtClean="0">
                <a:solidFill>
                  <a:schemeClr val="tx1">
                    <a:lumMod val="50000"/>
                    <a:lumOff val="50000"/>
                  </a:schemeClr>
                </a:solidFill>
                <a:ea typeface="Verdana" panose="020B0604030504040204" pitchFamily="34" charset="0"/>
                <a:cs typeface="Aharoni" panose="02010803020104030203" pitchFamily="2" charset="-79"/>
              </a:rPr>
              <a:t>See </a:t>
            </a:r>
            <a:r>
              <a:rPr lang="en-US" sz="2400" dirty="0" err="1" smtClean="0">
                <a:solidFill>
                  <a:schemeClr val="tx1">
                    <a:lumMod val="50000"/>
                    <a:lumOff val="50000"/>
                  </a:schemeClr>
                </a:solidFill>
                <a:ea typeface="Verdana" panose="020B0604030504040204" pitchFamily="34" charset="0"/>
                <a:cs typeface="Aharoni" panose="02010803020104030203" pitchFamily="2" charset="-79"/>
              </a:rPr>
              <a:t>I.Berdalovic</a:t>
            </a:r>
            <a:r>
              <a:rPr lang="en-US" sz="2400" dirty="0" smtClean="0">
                <a:solidFill>
                  <a:schemeClr val="tx1">
                    <a:lumMod val="50000"/>
                    <a:lumOff val="50000"/>
                  </a:schemeClr>
                </a:solidFill>
                <a:ea typeface="Verdana" panose="020B0604030504040204" pitchFamily="34" charset="0"/>
                <a:cs typeface="Aharoni" panose="02010803020104030203" pitchFamily="2" charset="-79"/>
              </a:rPr>
              <a:t> presentation</a:t>
            </a:r>
          </a:p>
        </p:txBody>
      </p:sp>
    </p:spTree>
    <p:extLst>
      <p:ext uri="{BB962C8B-B14F-4D97-AF65-F5344CB8AC3E}">
        <p14:creationId xmlns:p14="http://schemas.microsoft.com/office/powerpoint/2010/main" val="38318842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6FE59-088E-F145-8CFC-7329C94B72E5}"/>
              </a:ext>
            </a:extLst>
          </p:cNvPr>
          <p:cNvSpPr>
            <a:spLocks noGrp="1"/>
          </p:cNvSpPr>
          <p:nvPr>
            <p:ph type="title"/>
          </p:nvPr>
        </p:nvSpPr>
        <p:spPr/>
        <p:txBody>
          <a:bodyPr>
            <a:normAutofit/>
          </a:bodyPr>
          <a:lstStyle/>
          <a:p>
            <a:r>
              <a:rPr lang="en-US" b="1" dirty="0">
                <a:solidFill>
                  <a:schemeClr val="accent3"/>
                </a:solidFill>
              </a:rPr>
              <a:t>Collection Efficiency Characterization  - MALTA</a:t>
            </a:r>
          </a:p>
        </p:txBody>
      </p:sp>
      <p:pic>
        <p:nvPicPr>
          <p:cNvPr id="19" name="Content Placeholder 7">
            <a:extLst>
              <a:ext uri="{FF2B5EF4-FFF2-40B4-BE49-F238E27FC236}">
                <a16:creationId xmlns:a16="http://schemas.microsoft.com/office/drawing/2014/main" id="{9B0C85FC-D705-4F5F-A268-90CA8684DFBC}"/>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0" y="941388"/>
            <a:ext cx="2727325" cy="2392362"/>
          </a:xfrm>
        </p:spPr>
      </p:pic>
      <p:pic>
        <p:nvPicPr>
          <p:cNvPr id="10" name="Picture 9" descr="A close up of a logo&#10;&#10;Description automatically generated">
            <a:extLst>
              <a:ext uri="{FF2B5EF4-FFF2-40B4-BE49-F238E27FC236}">
                <a16:creationId xmlns:a16="http://schemas.microsoft.com/office/drawing/2014/main" id="{0B7C3C6D-22B1-4C21-8A11-918F233548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1692" y="967337"/>
            <a:ext cx="2707200" cy="2371424"/>
          </a:xfrm>
          <a:prstGeom prst="rect">
            <a:avLst/>
          </a:prstGeom>
        </p:spPr>
      </p:pic>
      <p:pic>
        <p:nvPicPr>
          <p:cNvPr id="12" name="Picture 11" descr="A close up of a logo&#10;&#10;Description automatically generated">
            <a:extLst>
              <a:ext uri="{FF2B5EF4-FFF2-40B4-BE49-F238E27FC236}">
                <a16:creationId xmlns:a16="http://schemas.microsoft.com/office/drawing/2014/main" id="{0176E855-FEF3-4A2A-BE97-774F5121A3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0045" y="1008262"/>
            <a:ext cx="2661368" cy="2327413"/>
          </a:xfrm>
          <a:prstGeom prst="rect">
            <a:avLst/>
          </a:prstGeom>
        </p:spPr>
      </p:pic>
      <p:pic>
        <p:nvPicPr>
          <p:cNvPr id="14" name="Picture 13">
            <a:extLst>
              <a:ext uri="{FF2B5EF4-FFF2-40B4-BE49-F238E27FC236}">
                <a16:creationId xmlns:a16="http://schemas.microsoft.com/office/drawing/2014/main" id="{D7428FB6-B1F9-4599-BB7E-E8C6242DB60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34501" y="3874128"/>
            <a:ext cx="3007257" cy="2624093"/>
          </a:xfrm>
          <a:prstGeom prst="rect">
            <a:avLst/>
          </a:prstGeom>
        </p:spPr>
      </p:pic>
      <p:pic>
        <p:nvPicPr>
          <p:cNvPr id="16" name="Picture 15">
            <a:extLst>
              <a:ext uri="{FF2B5EF4-FFF2-40B4-BE49-F238E27FC236}">
                <a16:creationId xmlns:a16="http://schemas.microsoft.com/office/drawing/2014/main" id="{CA85E747-0B0D-4C50-A046-0BDAA8C061D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5049" y="3877891"/>
            <a:ext cx="3013063" cy="2624093"/>
          </a:xfrm>
          <a:prstGeom prst="rect">
            <a:avLst/>
          </a:prstGeom>
        </p:spPr>
      </p:pic>
      <p:sp>
        <p:nvSpPr>
          <p:cNvPr id="11" name="Text Placeholder 4">
            <a:extLst>
              <a:ext uri="{FF2B5EF4-FFF2-40B4-BE49-F238E27FC236}">
                <a16:creationId xmlns:a16="http://schemas.microsoft.com/office/drawing/2014/main" id="{E27942B3-2C6F-45C3-B833-E1F0F9BFBAEA}"/>
              </a:ext>
            </a:extLst>
          </p:cNvPr>
          <p:cNvSpPr txBox="1">
            <a:spLocks/>
          </p:cNvSpPr>
          <p:nvPr/>
        </p:nvSpPr>
        <p:spPr>
          <a:xfrm>
            <a:off x="6750412" y="4018144"/>
            <a:ext cx="2304256" cy="2256251"/>
          </a:xfrm>
          <a:prstGeom prst="rect">
            <a:avLst/>
          </a:prstGeom>
          <a:solidFill>
            <a:srgbClr val="8999BE">
              <a:alpha val="25000"/>
            </a:srgbClr>
          </a:solidFill>
          <a:ln w="12700">
            <a:solidFill>
              <a:schemeClr val="accent6"/>
            </a:solidFill>
            <a:prstDash val="dash"/>
          </a:ln>
        </p:spPr>
        <p:txBody>
          <a:bodyPr vert="horz" anchor="ctr">
            <a:normAutofit/>
          </a:bodyPr>
          <a:lstStyle>
            <a:lvl1pPr marL="285750" indent="-285750" algn="l" rtl="0" eaLnBrk="1" latinLnBrk="0" hangingPunct="1">
              <a:spcBef>
                <a:spcPct val="20000"/>
              </a:spcBef>
              <a:spcAft>
                <a:spcPts val="600"/>
              </a:spcAft>
              <a:buClr>
                <a:schemeClr val="tx2"/>
              </a:buClr>
              <a:buSzPct val="100000"/>
              <a:buFont typeface="Arial" panose="020B0604020202020204" pitchFamily="34" charset="0"/>
              <a:buChar char="•"/>
              <a:defRPr kumimoji="0" sz="1800" kern="1200">
                <a:solidFill>
                  <a:schemeClr val="tx1"/>
                </a:solidFill>
                <a:latin typeface="+mn-lt"/>
                <a:ea typeface="+mn-ea"/>
                <a:cs typeface="+mn-cs"/>
              </a:defRPr>
            </a:lvl1pPr>
            <a:lvl2pPr marL="457200" indent="0" algn="l" rtl="0" eaLnBrk="1" latinLnBrk="0" hangingPunct="1">
              <a:spcBef>
                <a:spcPct val="20000"/>
              </a:spcBef>
              <a:buClr>
                <a:schemeClr val="tx2"/>
              </a:buClr>
              <a:buSzPct val="100000"/>
              <a:buFont typeface="Arial" panose="020B0604020202020204" pitchFamily="34" charset="0"/>
              <a:buNone/>
              <a:defRPr kumimoji="0" sz="18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buNone/>
            </a:pPr>
            <a:r>
              <a:rPr lang="en-US" sz="1867" dirty="0">
                <a:solidFill>
                  <a:srgbClr val="1D477A"/>
                </a:solidFill>
              </a:rPr>
              <a:t>Could not reach lower </a:t>
            </a:r>
            <a:r>
              <a:rPr lang="en-US" sz="1867" dirty="0" smtClean="0">
                <a:solidFill>
                  <a:srgbClr val="1D477A"/>
                </a:solidFill>
              </a:rPr>
              <a:t>threshold</a:t>
            </a:r>
          </a:p>
          <a:p>
            <a:pPr marL="0" indent="0" algn="ctr">
              <a:buNone/>
            </a:pPr>
            <a:r>
              <a:rPr lang="en-US" sz="1867" dirty="0" smtClean="0">
                <a:solidFill>
                  <a:srgbClr val="1D477A"/>
                </a:solidFill>
              </a:rPr>
              <a:t>(RTS + MASKING ISSUE)</a:t>
            </a:r>
            <a:endParaRPr lang="en-US" sz="1867" dirty="0">
              <a:solidFill>
                <a:srgbClr val="1D477A"/>
              </a:solidFill>
            </a:endParaRPr>
          </a:p>
        </p:txBody>
      </p:sp>
      <p:cxnSp>
        <p:nvCxnSpPr>
          <p:cNvPr id="13" name="Straight Arrow Connector 12">
            <a:extLst>
              <a:ext uri="{FF2B5EF4-FFF2-40B4-BE49-F238E27FC236}">
                <a16:creationId xmlns:a16="http://schemas.microsoft.com/office/drawing/2014/main" id="{A7A0743E-0DBE-44F7-8BA5-C24A3EC70A4B}"/>
              </a:ext>
            </a:extLst>
          </p:cNvPr>
          <p:cNvCxnSpPr>
            <a:cxnSpLocks/>
          </p:cNvCxnSpPr>
          <p:nvPr/>
        </p:nvCxnSpPr>
        <p:spPr>
          <a:xfrm>
            <a:off x="815413" y="3764241"/>
            <a:ext cx="7878739" cy="6863"/>
          </a:xfrm>
          <a:prstGeom prst="straightConnector1">
            <a:avLst/>
          </a:prstGeom>
          <a:ln w="12700">
            <a:solidFill>
              <a:srgbClr val="1D477A"/>
            </a:solidFill>
            <a:tailEnd type="triangle"/>
          </a:ln>
        </p:spPr>
        <p:style>
          <a:lnRef idx="2">
            <a:schemeClr val="dk1"/>
          </a:lnRef>
          <a:fillRef idx="0">
            <a:schemeClr val="dk1"/>
          </a:fillRef>
          <a:effectRef idx="1">
            <a:schemeClr val="dk1"/>
          </a:effectRef>
          <a:fontRef idx="minor">
            <a:schemeClr val="tx1"/>
          </a:fontRef>
        </p:style>
      </p:cxnSp>
      <p:sp>
        <p:nvSpPr>
          <p:cNvPr id="7" name="Rectangle 6">
            <a:extLst>
              <a:ext uri="{FF2B5EF4-FFF2-40B4-BE49-F238E27FC236}">
                <a16:creationId xmlns:a16="http://schemas.microsoft.com/office/drawing/2014/main" id="{72BB68D2-70DE-4910-8AB5-B23F4226CF73}"/>
              </a:ext>
            </a:extLst>
          </p:cNvPr>
          <p:cNvSpPr/>
          <p:nvPr/>
        </p:nvSpPr>
        <p:spPr>
          <a:xfrm>
            <a:off x="815414" y="3319697"/>
            <a:ext cx="7864845" cy="420564"/>
          </a:xfrm>
          <a:prstGeom prst="rect">
            <a:avLst/>
          </a:prstGeom>
        </p:spPr>
        <p:txBody>
          <a:bodyPr wrap="none">
            <a:spAutoFit/>
          </a:bodyPr>
          <a:lstStyle/>
          <a:p>
            <a:r>
              <a:rPr lang="en-US" sz="2133" dirty="0">
                <a:solidFill>
                  <a:srgbClr val="1D477A"/>
                </a:solidFill>
              </a:rPr>
              <a:t>Decreasing threshold from ~600 e</a:t>
            </a:r>
            <a:r>
              <a:rPr lang="en-US" sz="2133" baseline="30000" dirty="0">
                <a:solidFill>
                  <a:srgbClr val="1D477A"/>
                </a:solidFill>
              </a:rPr>
              <a:t>-</a:t>
            </a:r>
            <a:r>
              <a:rPr lang="en-US" sz="2133" dirty="0">
                <a:solidFill>
                  <a:srgbClr val="1D477A"/>
                </a:solidFill>
              </a:rPr>
              <a:t> to ~250 e</a:t>
            </a:r>
            <a:r>
              <a:rPr lang="en-US" sz="2133" baseline="30000" dirty="0">
                <a:solidFill>
                  <a:srgbClr val="1D477A"/>
                </a:solidFill>
              </a:rPr>
              <a:t>-</a:t>
            </a:r>
            <a:r>
              <a:rPr lang="en-US" sz="2133" dirty="0">
                <a:solidFill>
                  <a:srgbClr val="1D477A"/>
                </a:solidFill>
              </a:rPr>
              <a:t> (</a:t>
            </a:r>
            <a:r>
              <a:rPr lang="en-US" sz="2133" dirty="0" err="1">
                <a:solidFill>
                  <a:srgbClr val="1D477A"/>
                </a:solidFill>
              </a:rPr>
              <a:t>unirrad</a:t>
            </a:r>
            <a:r>
              <a:rPr lang="en-US" sz="2133" dirty="0">
                <a:solidFill>
                  <a:srgbClr val="1D477A"/>
                </a:solidFill>
              </a:rPr>
              <a:t>.)/350 e</a:t>
            </a:r>
            <a:r>
              <a:rPr lang="en-US" sz="2133" baseline="30000" dirty="0">
                <a:solidFill>
                  <a:srgbClr val="1D477A"/>
                </a:solidFill>
              </a:rPr>
              <a:t>-</a:t>
            </a:r>
            <a:r>
              <a:rPr lang="en-US" sz="2133" dirty="0">
                <a:solidFill>
                  <a:srgbClr val="1D477A"/>
                </a:solidFill>
              </a:rPr>
              <a:t> (</a:t>
            </a:r>
            <a:r>
              <a:rPr lang="en-US" sz="2133" dirty="0" err="1">
                <a:solidFill>
                  <a:srgbClr val="1D477A"/>
                </a:solidFill>
              </a:rPr>
              <a:t>irrad</a:t>
            </a:r>
            <a:r>
              <a:rPr lang="en-US" sz="2133" dirty="0">
                <a:solidFill>
                  <a:srgbClr val="1D477A"/>
                </a:solidFill>
              </a:rPr>
              <a:t>.)</a:t>
            </a:r>
            <a:endParaRPr lang="en-GB" sz="2133" dirty="0"/>
          </a:p>
        </p:txBody>
      </p:sp>
      <mc:AlternateContent xmlns:mc="http://schemas.openxmlformats.org/markup-compatibility/2006" xmlns:a14="http://schemas.microsoft.com/office/drawing/2010/main">
        <mc:Choice Requires="a14">
          <p:sp>
            <p:nvSpPr>
              <p:cNvPr id="21" name="Content Placeholder 9">
                <a:extLst>
                  <a:ext uri="{FF2B5EF4-FFF2-40B4-BE49-F238E27FC236}">
                    <a16:creationId xmlns:a16="http://schemas.microsoft.com/office/drawing/2014/main" id="{6D49EC5E-E6C5-4D6D-AB34-AF0141DC2409}"/>
                  </a:ext>
                </a:extLst>
              </p:cNvPr>
              <p:cNvSpPr txBox="1">
                <a:spLocks/>
              </p:cNvSpPr>
              <p:nvPr/>
            </p:nvSpPr>
            <p:spPr>
              <a:xfrm>
                <a:off x="9130534" y="1039677"/>
                <a:ext cx="2676179" cy="5445617"/>
              </a:xfrm>
              <a:prstGeom prst="rect">
                <a:avLst/>
              </a:prstGeom>
            </p:spPr>
            <p:txBody>
              <a:bodyPr/>
              <a:lstStyle>
                <a:lvl1pPr marL="248400" indent="-248400" algn="l" defTabSz="914400" rtl="0" eaLnBrk="1" latinLnBrk="0" hangingPunct="1">
                  <a:spcBef>
                    <a:spcPts val="600"/>
                  </a:spcBef>
                  <a:buFont typeface="Arial" panose="020B0604020202020204" pitchFamily="34" charset="0"/>
                  <a:buChar char="•"/>
                  <a:defRPr sz="1800" b="0" kern="1200">
                    <a:solidFill>
                      <a:srgbClr val="1D477A"/>
                    </a:solidFill>
                    <a:latin typeface="+mn-lt"/>
                    <a:ea typeface="+mn-ea"/>
                    <a:cs typeface="+mn-cs"/>
                  </a:defRPr>
                </a:lvl1pPr>
                <a:lvl2pPr marL="619200" indent="-248400" algn="l" defTabSz="914400" rtl="0" eaLnBrk="1" latinLnBrk="0" hangingPunct="1">
                  <a:spcBef>
                    <a:spcPct val="20000"/>
                  </a:spcBef>
                  <a:buFont typeface="Arial" panose="020B0604020202020204" pitchFamily="34" charset="0"/>
                  <a:buChar char="–"/>
                  <a:defRPr sz="1600" kern="1200">
                    <a:solidFill>
                      <a:srgbClr val="5A8ED6"/>
                    </a:solidFill>
                    <a:latin typeface="+mn-lt"/>
                    <a:ea typeface="+mn-ea"/>
                    <a:cs typeface="+mn-cs"/>
                  </a:defRPr>
                </a:lvl2pPr>
                <a:lvl3pPr marL="1080000" indent="-212400" algn="l" defTabSz="914400" rtl="0" eaLnBrk="1" latinLnBrk="0" hangingPunct="1">
                  <a:spcBef>
                    <a:spcPct val="20000"/>
                  </a:spcBef>
                  <a:buFont typeface="Arial" panose="020B0604020202020204" pitchFamily="34" charset="0"/>
                  <a:buChar char="•"/>
                  <a:defRPr sz="1400" kern="1200">
                    <a:solidFill>
                      <a:srgbClr val="5A8ED6"/>
                    </a:solidFill>
                    <a:latin typeface="+mn-lt"/>
                    <a:ea typeface="+mn-ea"/>
                    <a:cs typeface="+mn-cs"/>
                  </a:defRPr>
                </a:lvl3pPr>
                <a:lvl4pPr marL="1504800" indent="-212400" algn="l" defTabSz="914400" rtl="0" eaLnBrk="1" latinLnBrk="0" hangingPunct="1">
                  <a:spcBef>
                    <a:spcPct val="20000"/>
                  </a:spcBef>
                  <a:buFont typeface="Arial" panose="020B0604020202020204" pitchFamily="34" charset="0"/>
                  <a:buChar char="–"/>
                  <a:defRPr sz="1200" kern="1200">
                    <a:solidFill>
                      <a:srgbClr val="8999BE"/>
                    </a:solidFill>
                    <a:latin typeface="+mn-lt"/>
                    <a:ea typeface="+mn-ea"/>
                    <a:cs typeface="+mn-cs"/>
                  </a:defRPr>
                </a:lvl4pPr>
                <a:lvl5pPr marL="1929600" indent="-212400" algn="l" defTabSz="914400" rtl="0" eaLnBrk="1" latinLnBrk="0" hangingPunct="1">
                  <a:spcBef>
                    <a:spcPct val="20000"/>
                  </a:spcBef>
                  <a:buFont typeface="Arial" panose="020B0604020202020204" pitchFamily="34" charset="0"/>
                  <a:buChar char="»"/>
                  <a:defRPr sz="1200" kern="1200">
                    <a:solidFill>
                      <a:srgbClr val="8999BE"/>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85725" indent="0" defTabSz="457200">
                  <a:lnSpc>
                    <a:spcPct val="90000"/>
                  </a:lnSpc>
                  <a:spcBef>
                    <a:spcPts val="150"/>
                  </a:spcBef>
                  <a:spcAft>
                    <a:spcPts val="300"/>
                  </a:spcAft>
                  <a:buClr>
                    <a:schemeClr val="accent3">
                      <a:lumMod val="75000"/>
                    </a:schemeClr>
                  </a:buClr>
                  <a:buNone/>
                </a:pPr>
                <a:r>
                  <a:rPr lang="en-GB" sz="2000" b="1" dirty="0" smtClean="0">
                    <a:solidFill>
                      <a:schemeClr val="accent4">
                        <a:lumMod val="75000"/>
                      </a:schemeClr>
                    </a:solidFill>
                  </a:rPr>
                  <a:t>Unirradiated</a:t>
                </a:r>
                <a:r>
                  <a:rPr lang="en-GB" sz="2000" dirty="0">
                    <a:solidFill>
                      <a:schemeClr val="tx1"/>
                    </a:solidFill>
                  </a:rPr>
                  <a:t>: lowering the threshold gives  full efficiency</a:t>
                </a:r>
              </a:p>
              <a:p>
                <a:pPr marL="85725" indent="0" defTabSz="457200">
                  <a:lnSpc>
                    <a:spcPct val="90000"/>
                  </a:lnSpc>
                  <a:spcBef>
                    <a:spcPts val="150"/>
                  </a:spcBef>
                  <a:spcAft>
                    <a:spcPts val="300"/>
                  </a:spcAft>
                  <a:buClr>
                    <a:schemeClr val="accent3">
                      <a:lumMod val="75000"/>
                    </a:schemeClr>
                  </a:buClr>
                  <a:buNone/>
                </a:pPr>
                <a:endParaRPr lang="en-US" sz="2000" dirty="0" smtClean="0">
                  <a:solidFill>
                    <a:schemeClr val="tx1"/>
                  </a:solidFill>
                </a:endParaRPr>
              </a:p>
              <a:p>
                <a:pPr marL="300038" indent="-214313" defTabSz="457200">
                  <a:lnSpc>
                    <a:spcPct val="90000"/>
                  </a:lnSpc>
                  <a:spcBef>
                    <a:spcPts val="150"/>
                  </a:spcBef>
                  <a:spcAft>
                    <a:spcPts val="300"/>
                  </a:spcAft>
                  <a:buClr>
                    <a:schemeClr val="accent3">
                      <a:lumMod val="75000"/>
                    </a:schemeClr>
                  </a:buClr>
                </a:pPr>
                <a:endParaRPr lang="en-US" sz="2000" dirty="0">
                  <a:solidFill>
                    <a:schemeClr val="tx1"/>
                  </a:solidFill>
                </a:endParaRPr>
              </a:p>
              <a:p>
                <a:pPr marL="300038" indent="-214313" defTabSz="457200">
                  <a:lnSpc>
                    <a:spcPct val="90000"/>
                  </a:lnSpc>
                  <a:spcBef>
                    <a:spcPts val="150"/>
                  </a:spcBef>
                  <a:spcAft>
                    <a:spcPts val="300"/>
                  </a:spcAft>
                  <a:buClr>
                    <a:schemeClr val="accent3">
                      <a:lumMod val="75000"/>
                    </a:schemeClr>
                  </a:buClr>
                </a:pPr>
                <a:endParaRPr lang="en-US" sz="2000" dirty="0" smtClean="0">
                  <a:solidFill>
                    <a:schemeClr val="tx1"/>
                  </a:solidFill>
                </a:endParaRPr>
              </a:p>
              <a:p>
                <a:pPr marL="300038" indent="-214313" defTabSz="457200">
                  <a:lnSpc>
                    <a:spcPct val="90000"/>
                  </a:lnSpc>
                  <a:spcBef>
                    <a:spcPts val="150"/>
                  </a:spcBef>
                  <a:spcAft>
                    <a:spcPts val="300"/>
                  </a:spcAft>
                  <a:buClr>
                    <a:schemeClr val="accent3">
                      <a:lumMod val="75000"/>
                    </a:schemeClr>
                  </a:buClr>
                </a:pPr>
                <a:endParaRPr lang="en-US" sz="2000" dirty="0" smtClean="0">
                  <a:solidFill>
                    <a:schemeClr val="tx1"/>
                  </a:solidFill>
                </a:endParaRPr>
              </a:p>
              <a:p>
                <a:pPr marL="300038" indent="-214313" defTabSz="457200">
                  <a:lnSpc>
                    <a:spcPct val="90000"/>
                  </a:lnSpc>
                  <a:spcBef>
                    <a:spcPts val="150"/>
                  </a:spcBef>
                  <a:spcAft>
                    <a:spcPts val="300"/>
                  </a:spcAft>
                  <a:buClr>
                    <a:schemeClr val="accent3">
                      <a:lumMod val="75000"/>
                    </a:schemeClr>
                  </a:buClr>
                </a:pPr>
                <a:endParaRPr lang="en-US" sz="2000" dirty="0">
                  <a:solidFill>
                    <a:schemeClr val="tx1"/>
                  </a:solidFill>
                </a:endParaRPr>
              </a:p>
              <a:p>
                <a:pPr marL="85725" indent="0" defTabSz="457200">
                  <a:lnSpc>
                    <a:spcPct val="90000"/>
                  </a:lnSpc>
                  <a:spcBef>
                    <a:spcPts val="150"/>
                  </a:spcBef>
                  <a:spcAft>
                    <a:spcPts val="300"/>
                  </a:spcAft>
                  <a:buClr>
                    <a:schemeClr val="accent3">
                      <a:lumMod val="75000"/>
                    </a:schemeClr>
                  </a:buClr>
                  <a:buNone/>
                </a:pPr>
                <a:endParaRPr lang="en-GB" sz="2000" dirty="0">
                  <a:solidFill>
                    <a:schemeClr val="tx1"/>
                  </a:solidFill>
                </a:endParaRPr>
              </a:p>
              <a:p>
                <a:pPr marL="85725" indent="0" defTabSz="457200">
                  <a:lnSpc>
                    <a:spcPct val="90000"/>
                  </a:lnSpc>
                  <a:spcBef>
                    <a:spcPts val="150"/>
                  </a:spcBef>
                  <a:spcAft>
                    <a:spcPts val="300"/>
                  </a:spcAft>
                  <a:buClr>
                    <a:schemeClr val="accent3">
                      <a:lumMod val="75000"/>
                    </a:schemeClr>
                  </a:buClr>
                  <a:buNone/>
                </a:pPr>
                <a:r>
                  <a:rPr lang="en-GB" sz="2000" b="1" dirty="0" smtClean="0">
                    <a:solidFill>
                      <a:schemeClr val="accent4">
                        <a:lumMod val="75000"/>
                      </a:schemeClr>
                    </a:solidFill>
                  </a:rPr>
                  <a:t>Neutron irradiated </a:t>
                </a:r>
              </a:p>
              <a:p>
                <a:pPr marL="85725" indent="0" defTabSz="457200">
                  <a:lnSpc>
                    <a:spcPct val="90000"/>
                  </a:lnSpc>
                  <a:spcBef>
                    <a:spcPts val="150"/>
                  </a:spcBef>
                  <a:spcAft>
                    <a:spcPts val="300"/>
                  </a:spcAft>
                  <a:buClr>
                    <a:schemeClr val="accent3">
                      <a:lumMod val="75000"/>
                    </a:schemeClr>
                  </a:buClr>
                  <a:buNone/>
                </a:pPr>
                <a:r>
                  <a:rPr lang="en-GB" sz="2000" b="1" dirty="0" smtClean="0">
                    <a:solidFill>
                      <a:schemeClr val="accent4">
                        <a:lumMod val="50000"/>
                      </a:schemeClr>
                    </a:solidFill>
                  </a:rPr>
                  <a:t> </a:t>
                </a:r>
              </a:p>
              <a:p>
                <a:pPr marL="85725" indent="0" defTabSz="457200">
                  <a:lnSpc>
                    <a:spcPct val="90000"/>
                  </a:lnSpc>
                  <a:spcBef>
                    <a:spcPts val="150"/>
                  </a:spcBef>
                  <a:spcAft>
                    <a:spcPts val="300"/>
                  </a:spcAft>
                  <a:buClr>
                    <a:schemeClr val="accent3">
                      <a:lumMod val="75000"/>
                    </a:schemeClr>
                  </a:buClr>
                  <a:buNone/>
                </a:pPr>
                <a:r>
                  <a:rPr lang="en-GB" sz="2000" dirty="0" smtClean="0">
                    <a:solidFill>
                      <a:schemeClr val="tx1"/>
                    </a:solidFill>
                  </a:rPr>
                  <a:t>inefficiency </a:t>
                </a:r>
                <a:r>
                  <a:rPr lang="en-GB" sz="2000" dirty="0">
                    <a:solidFill>
                      <a:schemeClr val="tx1"/>
                    </a:solidFill>
                  </a:rPr>
                  <a:t>in pixel corners due to low lateral electric </a:t>
                </a:r>
                <a:r>
                  <a:rPr lang="en-GB" sz="2000" dirty="0" smtClean="0">
                    <a:solidFill>
                      <a:schemeClr val="tx1"/>
                    </a:solidFill>
                  </a:rPr>
                  <a:t>field</a:t>
                </a:r>
                <a:endParaRPr lang="en-GB" sz="2000" dirty="0">
                  <a:solidFill>
                    <a:schemeClr val="tx1"/>
                  </a:solidFill>
                </a:endParaRPr>
              </a:p>
            </p:txBody>
          </p:sp>
        </mc:Choice>
        <mc:Fallback xmlns="">
          <p:sp>
            <p:nvSpPr>
              <p:cNvPr id="21" name="Content Placeholder 9">
                <a:extLst>
                  <a:ext uri="{FF2B5EF4-FFF2-40B4-BE49-F238E27FC236}">
                    <a16:creationId xmlns:a16="http://schemas.microsoft.com/office/drawing/2014/main" id="{6D49EC5E-E6C5-4D6D-AB34-AF0141DC2409}"/>
                  </a:ext>
                </a:extLst>
              </p:cNvPr>
              <p:cNvSpPr txBox="1">
                <a:spLocks noRot="1" noChangeAspect="1" noMove="1" noResize="1" noEditPoints="1" noAdjustHandles="1" noChangeArrowheads="1" noChangeShapeType="1" noTextEdit="1"/>
              </p:cNvSpPr>
              <p:nvPr/>
            </p:nvSpPr>
            <p:spPr>
              <a:xfrm>
                <a:off x="9130534" y="1039677"/>
                <a:ext cx="2676179" cy="5445617"/>
              </a:xfrm>
              <a:prstGeom prst="rect">
                <a:avLst/>
              </a:prstGeom>
              <a:blipFill>
                <a:blip r:embed="rId8"/>
                <a:stretch>
                  <a:fillRect t="-1232" r="-2506"/>
                </a:stretch>
              </a:blipFill>
            </p:spPr>
            <p:txBody>
              <a:bodyPr/>
              <a:lstStyle/>
              <a:p>
                <a:r>
                  <a:rPr lang="en-GB">
                    <a:noFill/>
                  </a:rPr>
                  <a:t> </a:t>
                </a:r>
              </a:p>
            </p:txBody>
          </p:sp>
        </mc:Fallback>
      </mc:AlternateContent>
      <p:sp>
        <p:nvSpPr>
          <p:cNvPr id="4" name="Rectangle 3"/>
          <p:cNvSpPr/>
          <p:nvPr/>
        </p:nvSpPr>
        <p:spPr>
          <a:xfrm>
            <a:off x="4879404" y="3874128"/>
            <a:ext cx="45719" cy="11317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900" dirty="0" smtClean="0"/>
              <a:t>3</a:t>
            </a:r>
            <a:endParaRPr lang="en-GB" dirty="0"/>
          </a:p>
        </p:txBody>
      </p:sp>
      <p:sp>
        <p:nvSpPr>
          <p:cNvPr id="17" name="Rectangle 16"/>
          <p:cNvSpPr/>
          <p:nvPr/>
        </p:nvSpPr>
        <p:spPr>
          <a:xfrm>
            <a:off x="4879403" y="3874127"/>
            <a:ext cx="45719" cy="11317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800" dirty="0" smtClean="0"/>
              <a:t>3</a:t>
            </a:r>
            <a:endParaRPr lang="en-GB" sz="1600" dirty="0"/>
          </a:p>
        </p:txBody>
      </p:sp>
      <p:sp>
        <p:nvSpPr>
          <p:cNvPr id="18" name="Rectangle 17"/>
          <p:cNvSpPr/>
          <p:nvPr/>
        </p:nvSpPr>
        <p:spPr>
          <a:xfrm>
            <a:off x="1684705" y="3874126"/>
            <a:ext cx="45719" cy="11317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800" dirty="0" smtClean="0"/>
              <a:t>3</a:t>
            </a:r>
            <a:endParaRPr lang="en-GB" sz="1600" dirty="0"/>
          </a:p>
        </p:txBody>
      </p:sp>
      <p:sp>
        <p:nvSpPr>
          <p:cNvPr id="22" name="Rectangle 21"/>
          <p:cNvSpPr/>
          <p:nvPr/>
        </p:nvSpPr>
        <p:spPr>
          <a:xfrm>
            <a:off x="1529890" y="954461"/>
            <a:ext cx="66675" cy="8521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700" dirty="0" smtClean="0"/>
              <a:t>3</a:t>
            </a:r>
            <a:endParaRPr lang="en-GB" sz="1400" dirty="0"/>
          </a:p>
        </p:txBody>
      </p:sp>
      <p:sp>
        <p:nvSpPr>
          <p:cNvPr id="23" name="Rectangle 22"/>
          <p:cNvSpPr/>
          <p:nvPr/>
        </p:nvSpPr>
        <p:spPr>
          <a:xfrm>
            <a:off x="4724909" y="976313"/>
            <a:ext cx="45719" cy="8985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700" dirty="0" smtClean="0"/>
              <a:t>3</a:t>
            </a:r>
            <a:endParaRPr lang="en-GB" sz="1400" dirty="0"/>
          </a:p>
        </p:txBody>
      </p:sp>
      <p:sp>
        <p:nvSpPr>
          <p:cNvPr id="25" name="Rectangle 24"/>
          <p:cNvSpPr/>
          <p:nvPr/>
        </p:nvSpPr>
        <p:spPr>
          <a:xfrm>
            <a:off x="7856503" y="1022645"/>
            <a:ext cx="48454" cy="8521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700" dirty="0" smtClean="0"/>
              <a:t>3</a:t>
            </a:r>
            <a:endParaRPr lang="en-GB" sz="1400" dirty="0"/>
          </a:p>
        </p:txBody>
      </p:sp>
      <p:sp>
        <p:nvSpPr>
          <p:cNvPr id="3" name="Date Placeholder 2"/>
          <p:cNvSpPr>
            <a:spLocks noGrp="1"/>
          </p:cNvSpPr>
          <p:nvPr>
            <p:ph type="dt" sz="half" idx="10"/>
          </p:nvPr>
        </p:nvSpPr>
        <p:spPr/>
        <p:txBody>
          <a:bodyPr/>
          <a:lstStyle/>
          <a:p>
            <a:r>
              <a:rPr lang="en-US" smtClean="0"/>
              <a:t>24/01/2019</a:t>
            </a:r>
            <a:endParaRPr lang="en-GB"/>
          </a:p>
        </p:txBody>
      </p:sp>
      <p:sp>
        <p:nvSpPr>
          <p:cNvPr id="5" name="Slide Number Placeholder 4"/>
          <p:cNvSpPr>
            <a:spLocks noGrp="1"/>
          </p:cNvSpPr>
          <p:nvPr>
            <p:ph type="sldNum" sz="quarter" idx="12"/>
          </p:nvPr>
        </p:nvSpPr>
        <p:spPr/>
        <p:txBody>
          <a:bodyPr/>
          <a:lstStyle/>
          <a:p>
            <a:fld id="{A4384AD5-82DD-4DC0-8482-558C1A11E9DF}" type="slidenum">
              <a:rPr lang="en-GB" smtClean="0"/>
              <a:t>6</a:t>
            </a:fld>
            <a:endParaRPr lang="en-GB"/>
          </a:p>
        </p:txBody>
      </p:sp>
      <p:sp>
        <p:nvSpPr>
          <p:cNvPr id="6" name="Footer Placeholder 5"/>
          <p:cNvSpPr>
            <a:spLocks noGrp="1"/>
          </p:cNvSpPr>
          <p:nvPr>
            <p:ph type="ftr" sz="quarter" idx="11"/>
          </p:nvPr>
        </p:nvSpPr>
        <p:spPr/>
        <p:txBody>
          <a:bodyPr/>
          <a:lstStyle/>
          <a:p>
            <a:r>
              <a:rPr lang="en-GB" smtClean="0"/>
              <a:t>Roberto Cardella roberto.cardella@cern.ch</a:t>
            </a:r>
            <a:endParaRPr lang="en-GB"/>
          </a:p>
        </p:txBody>
      </p:sp>
    </p:spTree>
    <p:extLst>
      <p:ext uri="{BB962C8B-B14F-4D97-AF65-F5344CB8AC3E}">
        <p14:creationId xmlns:p14="http://schemas.microsoft.com/office/powerpoint/2010/main" val="732864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C5025-9B6F-5B49-90BA-565AAFC04ECA}"/>
              </a:ext>
            </a:extLst>
          </p:cNvPr>
          <p:cNvSpPr>
            <a:spLocks noGrp="1"/>
          </p:cNvSpPr>
          <p:nvPr>
            <p:ph type="title"/>
          </p:nvPr>
        </p:nvSpPr>
        <p:spPr/>
        <p:txBody>
          <a:bodyPr/>
          <a:lstStyle/>
          <a:p>
            <a:r>
              <a:rPr lang="en-US" dirty="0" smtClean="0"/>
              <a:t>Efficiency </a:t>
            </a:r>
            <a:r>
              <a:rPr lang="en-US" dirty="0"/>
              <a:t>vs. deep p-well coverage</a:t>
            </a:r>
          </a:p>
        </p:txBody>
      </p:sp>
      <p:pic>
        <p:nvPicPr>
          <p:cNvPr id="11" name="Content Placeholder 10">
            <a:extLst>
              <a:ext uri="{FF2B5EF4-FFF2-40B4-BE49-F238E27FC236}">
                <a16:creationId xmlns:a16="http://schemas.microsoft.com/office/drawing/2014/main" id="{845CE050-48CD-D94C-AF82-2D7EA4054EDB}"/>
              </a:ext>
            </a:extLst>
          </p:cNvPr>
          <p:cNvPicPr>
            <a:picLocks noGrp="1" noChangeAspect="1"/>
          </p:cNvPicPr>
          <p:nvPr>
            <p:ph idx="1"/>
          </p:nvPr>
        </p:nvPicPr>
        <p:blipFill>
          <a:blip r:embed="rId2"/>
          <a:stretch>
            <a:fillRect/>
          </a:stretch>
        </p:blipFill>
        <p:spPr>
          <a:xfrm>
            <a:off x="105495" y="1016645"/>
            <a:ext cx="2956605" cy="2601354"/>
          </a:xfrm>
          <a:prstGeom prst="rect">
            <a:avLst/>
          </a:prstGeom>
        </p:spPr>
      </p:pic>
      <p:pic>
        <p:nvPicPr>
          <p:cNvPr id="9" name="Picture 8">
            <a:extLst>
              <a:ext uri="{FF2B5EF4-FFF2-40B4-BE49-F238E27FC236}">
                <a16:creationId xmlns:a16="http://schemas.microsoft.com/office/drawing/2014/main" id="{E286A776-34E6-A44F-96DD-4F9D26FDD00E}"/>
              </a:ext>
            </a:extLst>
          </p:cNvPr>
          <p:cNvPicPr>
            <a:picLocks noChangeAspect="1"/>
          </p:cNvPicPr>
          <p:nvPr/>
        </p:nvPicPr>
        <p:blipFill>
          <a:blip r:embed="rId3">
            <a:extLst/>
          </a:blip>
          <a:stretch>
            <a:fillRect/>
          </a:stretch>
        </p:blipFill>
        <p:spPr>
          <a:xfrm flipV="1">
            <a:off x="3843510" y="4056830"/>
            <a:ext cx="2252489" cy="2252489"/>
          </a:xfrm>
          <a:prstGeom prst="rect">
            <a:avLst/>
          </a:prstGeom>
        </p:spPr>
      </p:pic>
      <p:pic>
        <p:nvPicPr>
          <p:cNvPr id="10" name="Picture 9">
            <a:extLst>
              <a:ext uri="{FF2B5EF4-FFF2-40B4-BE49-F238E27FC236}">
                <a16:creationId xmlns:a16="http://schemas.microsoft.com/office/drawing/2014/main" id="{00EA0B15-47A3-984D-B092-C0BDE2C56B66}"/>
              </a:ext>
            </a:extLst>
          </p:cNvPr>
          <p:cNvPicPr>
            <a:picLocks noChangeAspect="1"/>
          </p:cNvPicPr>
          <p:nvPr/>
        </p:nvPicPr>
        <p:blipFill>
          <a:blip r:embed="rId4">
            <a:extLst/>
          </a:blip>
          <a:stretch>
            <a:fillRect/>
          </a:stretch>
        </p:blipFill>
        <p:spPr>
          <a:xfrm flipV="1">
            <a:off x="3843510" y="1128505"/>
            <a:ext cx="2252489" cy="2252489"/>
          </a:xfrm>
          <a:prstGeom prst="rect">
            <a:avLst/>
          </a:prstGeom>
        </p:spPr>
      </p:pic>
      <p:pic>
        <p:nvPicPr>
          <p:cNvPr id="12" name="Picture 11">
            <a:extLst>
              <a:ext uri="{FF2B5EF4-FFF2-40B4-BE49-F238E27FC236}">
                <a16:creationId xmlns:a16="http://schemas.microsoft.com/office/drawing/2014/main" id="{0CBC6D6D-D2EA-F447-A560-5167C6229D10}"/>
              </a:ext>
            </a:extLst>
          </p:cNvPr>
          <p:cNvPicPr>
            <a:picLocks noChangeAspect="1"/>
          </p:cNvPicPr>
          <p:nvPr/>
        </p:nvPicPr>
        <p:blipFill>
          <a:blip r:embed="rId5"/>
          <a:stretch>
            <a:fillRect/>
          </a:stretch>
        </p:blipFill>
        <p:spPr>
          <a:xfrm>
            <a:off x="105497" y="3944231"/>
            <a:ext cx="2968064" cy="2601353"/>
          </a:xfrm>
          <a:prstGeom prst="rect">
            <a:avLst/>
          </a:prstGeom>
        </p:spPr>
      </p:pic>
      <p:pic>
        <p:nvPicPr>
          <p:cNvPr id="15" name="Picture 14">
            <a:extLst>
              <a:ext uri="{FF2B5EF4-FFF2-40B4-BE49-F238E27FC236}">
                <a16:creationId xmlns:a16="http://schemas.microsoft.com/office/drawing/2014/main" id="{75E45B3B-CA6E-9A4B-B667-ED34C749CD59}"/>
              </a:ext>
            </a:extLst>
          </p:cNvPr>
          <p:cNvPicPr>
            <a:picLocks noChangeAspect="1"/>
          </p:cNvPicPr>
          <p:nvPr/>
        </p:nvPicPr>
        <p:blipFill>
          <a:blip r:embed="rId6"/>
          <a:stretch>
            <a:fillRect/>
          </a:stretch>
        </p:blipFill>
        <p:spPr>
          <a:xfrm>
            <a:off x="7710771" y="4290011"/>
            <a:ext cx="3225454" cy="2019309"/>
          </a:xfrm>
          <a:prstGeom prst="rect">
            <a:avLst/>
          </a:prstGeom>
        </p:spPr>
      </p:pic>
      <p:sp>
        <p:nvSpPr>
          <p:cNvPr id="3" name="Date Placeholder 2"/>
          <p:cNvSpPr>
            <a:spLocks noGrp="1"/>
          </p:cNvSpPr>
          <p:nvPr>
            <p:ph type="dt" sz="half" idx="10"/>
          </p:nvPr>
        </p:nvSpPr>
        <p:spPr/>
        <p:txBody>
          <a:bodyPr/>
          <a:lstStyle/>
          <a:p>
            <a:r>
              <a:rPr lang="en-US" smtClean="0"/>
              <a:t>24/01/2019</a:t>
            </a:r>
            <a:endParaRPr lang="en-GB" dirty="0"/>
          </a:p>
        </p:txBody>
      </p:sp>
      <p:sp>
        <p:nvSpPr>
          <p:cNvPr id="4" name="Slide Number Placeholder 3"/>
          <p:cNvSpPr>
            <a:spLocks noGrp="1"/>
          </p:cNvSpPr>
          <p:nvPr>
            <p:ph type="sldNum" sz="quarter" idx="12"/>
          </p:nvPr>
        </p:nvSpPr>
        <p:spPr/>
        <p:txBody>
          <a:bodyPr/>
          <a:lstStyle/>
          <a:p>
            <a:fld id="{A4384AD5-82DD-4DC0-8482-558C1A11E9DF}" type="slidenum">
              <a:rPr lang="en-GB" smtClean="0"/>
              <a:t>7</a:t>
            </a:fld>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Tree>
    <p:extLst>
      <p:ext uri="{BB962C8B-B14F-4D97-AF65-F5344CB8AC3E}">
        <p14:creationId xmlns:p14="http://schemas.microsoft.com/office/powerpoint/2010/main" val="3872892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C5025-9B6F-5B49-90BA-565AAFC04ECA}"/>
              </a:ext>
            </a:extLst>
          </p:cNvPr>
          <p:cNvSpPr>
            <a:spLocks noGrp="1"/>
          </p:cNvSpPr>
          <p:nvPr>
            <p:ph type="title"/>
          </p:nvPr>
        </p:nvSpPr>
        <p:spPr/>
        <p:txBody>
          <a:bodyPr/>
          <a:lstStyle/>
          <a:p>
            <a:r>
              <a:rPr lang="en-US" dirty="0" smtClean="0"/>
              <a:t>Efficiency </a:t>
            </a:r>
            <a:r>
              <a:rPr lang="en-US" dirty="0"/>
              <a:t>vs. deep p-well coverage</a:t>
            </a:r>
          </a:p>
        </p:txBody>
      </p:sp>
      <p:pic>
        <p:nvPicPr>
          <p:cNvPr id="9" name="Picture 8">
            <a:extLst>
              <a:ext uri="{FF2B5EF4-FFF2-40B4-BE49-F238E27FC236}">
                <a16:creationId xmlns:a16="http://schemas.microsoft.com/office/drawing/2014/main" id="{E286A776-34E6-A44F-96DD-4F9D26FDD00E}"/>
              </a:ext>
            </a:extLst>
          </p:cNvPr>
          <p:cNvPicPr>
            <a:picLocks noChangeAspect="1"/>
          </p:cNvPicPr>
          <p:nvPr/>
        </p:nvPicPr>
        <p:blipFill>
          <a:blip r:embed="rId2">
            <a:extLst/>
          </a:blip>
          <a:stretch>
            <a:fillRect/>
          </a:stretch>
        </p:blipFill>
        <p:spPr>
          <a:xfrm flipV="1">
            <a:off x="3843511" y="4056829"/>
            <a:ext cx="2252490" cy="2252490"/>
          </a:xfrm>
          <a:prstGeom prst="rect">
            <a:avLst/>
          </a:prstGeom>
        </p:spPr>
      </p:pic>
      <p:pic>
        <p:nvPicPr>
          <p:cNvPr id="10" name="Picture 9">
            <a:extLst>
              <a:ext uri="{FF2B5EF4-FFF2-40B4-BE49-F238E27FC236}">
                <a16:creationId xmlns:a16="http://schemas.microsoft.com/office/drawing/2014/main" id="{00EA0B15-47A3-984D-B092-C0BDE2C56B66}"/>
              </a:ext>
            </a:extLst>
          </p:cNvPr>
          <p:cNvPicPr>
            <a:picLocks noChangeAspect="1"/>
          </p:cNvPicPr>
          <p:nvPr/>
        </p:nvPicPr>
        <p:blipFill>
          <a:blip r:embed="rId3">
            <a:extLst/>
          </a:blip>
          <a:stretch>
            <a:fillRect/>
          </a:stretch>
        </p:blipFill>
        <p:spPr>
          <a:xfrm flipV="1">
            <a:off x="3843511" y="1128504"/>
            <a:ext cx="2252490" cy="2252490"/>
          </a:xfrm>
          <a:prstGeom prst="rect">
            <a:avLst/>
          </a:prstGeom>
        </p:spPr>
      </p:pic>
      <p:pic>
        <p:nvPicPr>
          <p:cNvPr id="8" name="Picture 7"/>
          <p:cNvPicPr>
            <a:picLocks noChangeAspect="1"/>
          </p:cNvPicPr>
          <p:nvPr/>
        </p:nvPicPr>
        <p:blipFill>
          <a:blip r:embed="rId4"/>
          <a:stretch>
            <a:fillRect/>
          </a:stretch>
        </p:blipFill>
        <p:spPr>
          <a:xfrm>
            <a:off x="98166" y="3944229"/>
            <a:ext cx="2969836" cy="2601356"/>
          </a:xfrm>
          <a:prstGeom prst="rect">
            <a:avLst/>
          </a:prstGeom>
        </p:spPr>
      </p:pic>
      <p:pic>
        <p:nvPicPr>
          <p:cNvPr id="14" name="Picture 13"/>
          <p:cNvPicPr>
            <a:picLocks noChangeAspect="1"/>
          </p:cNvPicPr>
          <p:nvPr/>
        </p:nvPicPr>
        <p:blipFill>
          <a:blip r:embed="rId5"/>
          <a:stretch>
            <a:fillRect/>
          </a:stretch>
        </p:blipFill>
        <p:spPr>
          <a:xfrm>
            <a:off x="92794" y="1007872"/>
            <a:ext cx="2974331" cy="2610127"/>
          </a:xfrm>
          <a:prstGeom prst="rect">
            <a:avLst/>
          </a:prstGeom>
        </p:spPr>
      </p:pic>
      <p:sp>
        <p:nvSpPr>
          <p:cNvPr id="15" name="Content Placeholder 9">
            <a:extLst>
              <a:ext uri="{FF2B5EF4-FFF2-40B4-BE49-F238E27FC236}">
                <a16:creationId xmlns:a16="http://schemas.microsoft.com/office/drawing/2014/main" id="{189AC715-AEBB-4D66-B20F-4D510F1627F6}"/>
              </a:ext>
            </a:extLst>
          </p:cNvPr>
          <p:cNvSpPr txBox="1">
            <a:spLocks/>
          </p:cNvSpPr>
          <p:nvPr/>
        </p:nvSpPr>
        <p:spPr>
          <a:xfrm>
            <a:off x="6584563" y="1472909"/>
            <a:ext cx="5040560" cy="5544631"/>
          </a:xfrm>
          <a:prstGeom prst="rect">
            <a:avLst/>
          </a:prstGeom>
        </p:spPr>
        <p:txBody>
          <a:bodyPr/>
          <a:lstStyle>
            <a:lvl1pPr marL="248400" indent="-248400" algn="l" defTabSz="914400" rtl="0" eaLnBrk="1" latinLnBrk="0" hangingPunct="1">
              <a:spcBef>
                <a:spcPts val="600"/>
              </a:spcBef>
              <a:buFont typeface="Arial" panose="020B0604020202020204" pitchFamily="34" charset="0"/>
              <a:buChar char="•"/>
              <a:defRPr sz="1800" b="0" kern="1200">
                <a:solidFill>
                  <a:srgbClr val="1D477A"/>
                </a:solidFill>
                <a:latin typeface="+mn-lt"/>
                <a:ea typeface="+mn-ea"/>
                <a:cs typeface="+mn-cs"/>
              </a:defRPr>
            </a:lvl1pPr>
            <a:lvl2pPr marL="619200" indent="-248400" algn="l" defTabSz="914400" rtl="0" eaLnBrk="1" latinLnBrk="0" hangingPunct="1">
              <a:spcBef>
                <a:spcPct val="20000"/>
              </a:spcBef>
              <a:buFont typeface="Arial" panose="020B0604020202020204" pitchFamily="34" charset="0"/>
              <a:buChar char="–"/>
              <a:defRPr sz="1600" kern="1200">
                <a:solidFill>
                  <a:srgbClr val="5A8ED6"/>
                </a:solidFill>
                <a:latin typeface="+mn-lt"/>
                <a:ea typeface="+mn-ea"/>
                <a:cs typeface="+mn-cs"/>
              </a:defRPr>
            </a:lvl2pPr>
            <a:lvl3pPr marL="1080000" indent="-212400" algn="l" defTabSz="914400" rtl="0" eaLnBrk="1" latinLnBrk="0" hangingPunct="1">
              <a:spcBef>
                <a:spcPct val="20000"/>
              </a:spcBef>
              <a:buFont typeface="Arial" panose="020B0604020202020204" pitchFamily="34" charset="0"/>
              <a:buChar char="•"/>
              <a:defRPr sz="1400" kern="1200">
                <a:solidFill>
                  <a:srgbClr val="5A8ED6"/>
                </a:solidFill>
                <a:latin typeface="+mn-lt"/>
                <a:ea typeface="+mn-ea"/>
                <a:cs typeface="+mn-cs"/>
              </a:defRPr>
            </a:lvl3pPr>
            <a:lvl4pPr marL="1504800" indent="-212400" algn="l" defTabSz="914400" rtl="0" eaLnBrk="1" latinLnBrk="0" hangingPunct="1">
              <a:spcBef>
                <a:spcPct val="20000"/>
              </a:spcBef>
              <a:buFont typeface="Arial" panose="020B0604020202020204" pitchFamily="34" charset="0"/>
              <a:buChar char="–"/>
              <a:defRPr sz="1200" kern="1200">
                <a:solidFill>
                  <a:srgbClr val="8999BE"/>
                </a:solidFill>
                <a:latin typeface="+mn-lt"/>
                <a:ea typeface="+mn-ea"/>
                <a:cs typeface="+mn-cs"/>
              </a:defRPr>
            </a:lvl4pPr>
            <a:lvl5pPr marL="1929600" indent="-212400" algn="l" defTabSz="914400" rtl="0" eaLnBrk="1" latinLnBrk="0" hangingPunct="1">
              <a:spcBef>
                <a:spcPct val="20000"/>
              </a:spcBef>
              <a:buFont typeface="Arial" panose="020B0604020202020204" pitchFamily="34" charset="0"/>
              <a:buChar char="»"/>
              <a:defRPr sz="1200" kern="1200">
                <a:solidFill>
                  <a:srgbClr val="8999BE"/>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00038" indent="-214313" defTabSz="457200">
              <a:lnSpc>
                <a:spcPct val="90000"/>
              </a:lnSpc>
              <a:spcBef>
                <a:spcPts val="150"/>
              </a:spcBef>
              <a:spcAft>
                <a:spcPts val="300"/>
              </a:spcAft>
              <a:buClr>
                <a:schemeClr val="accent3">
                  <a:lumMod val="75000"/>
                </a:schemeClr>
              </a:buClr>
            </a:pPr>
            <a:r>
              <a:rPr lang="en-GB" sz="2000" dirty="0">
                <a:solidFill>
                  <a:schemeClr val="tx1"/>
                </a:solidFill>
              </a:rPr>
              <a:t>Deep p-well only needed under n-wells of PMOS transistors</a:t>
            </a:r>
          </a:p>
          <a:p>
            <a:pPr marL="300038" indent="-214313" defTabSz="457200">
              <a:lnSpc>
                <a:spcPct val="90000"/>
              </a:lnSpc>
              <a:spcBef>
                <a:spcPts val="150"/>
              </a:spcBef>
              <a:spcAft>
                <a:spcPts val="300"/>
              </a:spcAft>
              <a:buClr>
                <a:schemeClr val="accent3">
                  <a:lumMod val="75000"/>
                </a:schemeClr>
              </a:buClr>
            </a:pPr>
            <a:r>
              <a:rPr lang="en-GB" sz="2000" dirty="0">
                <a:solidFill>
                  <a:schemeClr val="tx1"/>
                </a:solidFill>
              </a:rPr>
              <a:t>In-pixel efficiency can be correlated to deep p-well coverage around the collection electrode</a:t>
            </a:r>
          </a:p>
          <a:p>
            <a:pPr marL="300038" indent="-214313" defTabSz="457200">
              <a:lnSpc>
                <a:spcPct val="90000"/>
              </a:lnSpc>
              <a:spcBef>
                <a:spcPts val="150"/>
              </a:spcBef>
              <a:spcAft>
                <a:spcPts val="300"/>
              </a:spcAft>
              <a:buClr>
                <a:schemeClr val="accent3">
                  <a:lumMod val="75000"/>
                </a:schemeClr>
              </a:buClr>
            </a:pPr>
            <a:r>
              <a:rPr lang="en-GB" sz="2000" dirty="0">
                <a:solidFill>
                  <a:schemeClr val="tx1"/>
                </a:solidFill>
              </a:rPr>
              <a:t>Removed deep p-well results in higher overall efficiency due to higher lateral electric field</a:t>
            </a:r>
          </a:p>
        </p:txBody>
      </p:sp>
      <p:pic>
        <p:nvPicPr>
          <p:cNvPr id="16" name="Picture 15">
            <a:extLst>
              <a:ext uri="{FF2B5EF4-FFF2-40B4-BE49-F238E27FC236}">
                <a16:creationId xmlns:a16="http://schemas.microsoft.com/office/drawing/2014/main" id="{75E45B3B-CA6E-9A4B-B667-ED34C749CD59}"/>
              </a:ext>
            </a:extLst>
          </p:cNvPr>
          <p:cNvPicPr>
            <a:picLocks noChangeAspect="1"/>
          </p:cNvPicPr>
          <p:nvPr/>
        </p:nvPicPr>
        <p:blipFill>
          <a:blip r:embed="rId6"/>
          <a:stretch>
            <a:fillRect/>
          </a:stretch>
        </p:blipFill>
        <p:spPr>
          <a:xfrm>
            <a:off x="7710771" y="4290011"/>
            <a:ext cx="3225454" cy="2019309"/>
          </a:xfrm>
          <a:prstGeom prst="rect">
            <a:avLst/>
          </a:prstGeom>
        </p:spPr>
      </p:pic>
      <p:sp>
        <p:nvSpPr>
          <p:cNvPr id="3" name="Date Placeholder 2"/>
          <p:cNvSpPr>
            <a:spLocks noGrp="1"/>
          </p:cNvSpPr>
          <p:nvPr>
            <p:ph type="dt" sz="half" idx="10"/>
          </p:nvPr>
        </p:nvSpPr>
        <p:spPr/>
        <p:txBody>
          <a:bodyPr/>
          <a:lstStyle/>
          <a:p>
            <a:r>
              <a:rPr lang="en-US" smtClean="0"/>
              <a:t>24/01/2019</a:t>
            </a:r>
            <a:endParaRPr lang="en-GB" dirty="0"/>
          </a:p>
        </p:txBody>
      </p:sp>
      <p:sp>
        <p:nvSpPr>
          <p:cNvPr id="4" name="Slide Number Placeholder 3"/>
          <p:cNvSpPr>
            <a:spLocks noGrp="1"/>
          </p:cNvSpPr>
          <p:nvPr>
            <p:ph type="sldNum" sz="quarter" idx="12"/>
          </p:nvPr>
        </p:nvSpPr>
        <p:spPr/>
        <p:txBody>
          <a:bodyPr/>
          <a:lstStyle/>
          <a:p>
            <a:fld id="{A4384AD5-82DD-4DC0-8482-558C1A11E9DF}" type="slidenum">
              <a:rPr lang="en-GB" smtClean="0"/>
              <a:t>8</a:t>
            </a:fld>
            <a:endParaRPr lang="en-GB" dirty="0"/>
          </a:p>
        </p:txBody>
      </p:sp>
      <p:sp>
        <p:nvSpPr>
          <p:cNvPr id="5" name="Footer Placeholder 4"/>
          <p:cNvSpPr>
            <a:spLocks noGrp="1"/>
          </p:cNvSpPr>
          <p:nvPr>
            <p:ph type="ftr" sz="quarter" idx="11"/>
          </p:nvPr>
        </p:nvSpPr>
        <p:spPr/>
        <p:txBody>
          <a:bodyPr/>
          <a:lstStyle/>
          <a:p>
            <a:r>
              <a:rPr lang="en-GB" smtClean="0"/>
              <a:t>Roberto Cardella roberto.cardella@cern.ch</a:t>
            </a:r>
            <a:endParaRPr lang="en-GB" dirty="0"/>
          </a:p>
        </p:txBody>
      </p:sp>
    </p:spTree>
    <p:extLst>
      <p:ext uri="{BB962C8B-B14F-4D97-AF65-F5344CB8AC3E}">
        <p14:creationId xmlns:p14="http://schemas.microsoft.com/office/powerpoint/2010/main" val="12779825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3"/>
                </a:solidFill>
              </a:rPr>
              <a:t>Pixel design improvements</a:t>
            </a:r>
          </a:p>
        </p:txBody>
      </p:sp>
      <p:sp>
        <p:nvSpPr>
          <p:cNvPr id="3" name="Date Placeholder 2"/>
          <p:cNvSpPr>
            <a:spLocks noGrp="1"/>
          </p:cNvSpPr>
          <p:nvPr>
            <p:ph type="dt" sz="half" idx="10"/>
          </p:nvPr>
        </p:nvSpPr>
        <p:spPr/>
        <p:txBody>
          <a:bodyPr/>
          <a:lstStyle/>
          <a:p>
            <a:r>
              <a:rPr lang="en-US" smtClean="0"/>
              <a:t>24/01/2019</a:t>
            </a:r>
            <a:endParaRPr lang="en-US"/>
          </a:p>
        </p:txBody>
      </p:sp>
      <p:sp>
        <p:nvSpPr>
          <p:cNvPr id="10" name="Title 1"/>
          <p:cNvSpPr txBox="1">
            <a:spLocks/>
          </p:cNvSpPr>
          <p:nvPr/>
        </p:nvSpPr>
        <p:spPr>
          <a:xfrm>
            <a:off x="1989183" y="3640884"/>
            <a:ext cx="7886700" cy="7572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1"/>
                </a:solidFill>
                <a:latin typeface="Arial Hebrew Scholar" charset="-79"/>
                <a:ea typeface="Arial Hebrew Scholar" charset="-79"/>
                <a:cs typeface="Arial Hebrew Scholar" charset="-79"/>
              </a:defRPr>
            </a:lvl1pPr>
          </a:lstStyle>
          <a:p>
            <a:endParaRPr lang="en-US" sz="1800" dirty="0"/>
          </a:p>
        </p:txBody>
      </p:sp>
      <p:sp>
        <p:nvSpPr>
          <p:cNvPr id="13" name="Rectangle 12"/>
          <p:cNvSpPr/>
          <p:nvPr/>
        </p:nvSpPr>
        <p:spPr>
          <a:xfrm>
            <a:off x="129308" y="1030019"/>
            <a:ext cx="8170630" cy="3259867"/>
          </a:xfrm>
          <a:prstGeom prst="rect">
            <a:avLst/>
          </a:prstGeom>
        </p:spPr>
        <p:txBody>
          <a:bodyPr wrap="square">
            <a:spAutoFit/>
          </a:bodyPr>
          <a:lstStyle/>
          <a:p>
            <a:r>
              <a:rPr lang="en-US" sz="2000" b="1" dirty="0">
                <a:solidFill>
                  <a:schemeClr val="accent3">
                    <a:lumMod val="75000"/>
                  </a:schemeClr>
                </a:solidFill>
                <a:latin typeface="Calibri" charset="0"/>
              </a:rPr>
              <a:t>Additional “extra-deep p-well” layer </a:t>
            </a:r>
            <a:endParaRPr lang="en-US" sz="2000" b="1" dirty="0">
              <a:solidFill>
                <a:schemeClr val="accent3">
                  <a:lumMod val="75000"/>
                </a:schemeClr>
              </a:solidFill>
            </a:endParaRPr>
          </a:p>
          <a:p>
            <a:pPr marL="300038" indent="-214313">
              <a:lnSpc>
                <a:spcPct val="90000"/>
              </a:lnSpc>
              <a:spcBef>
                <a:spcPts val="150"/>
              </a:spcBef>
              <a:spcAft>
                <a:spcPts val="300"/>
              </a:spcAft>
              <a:buClr>
                <a:schemeClr val="accent3">
                  <a:lumMod val="75000"/>
                </a:schemeClr>
              </a:buClr>
              <a:buFont typeface="Arial" panose="020B0604020202020204" pitchFamily="34" charset="0"/>
              <a:buChar char="•"/>
            </a:pPr>
            <a:r>
              <a:rPr lang="en-US" sz="2000" dirty="0"/>
              <a:t>Already known by </a:t>
            </a:r>
            <a:r>
              <a:rPr lang="en-US" sz="2000" dirty="0" err="1"/>
              <a:t>TowerJazz</a:t>
            </a:r>
            <a:r>
              <a:rPr lang="en-US" sz="2000" dirty="0"/>
              <a:t>: no process R&amp;D needed </a:t>
            </a:r>
          </a:p>
          <a:p>
            <a:pPr marL="285750" indent="-285750">
              <a:buFont typeface="Arial" charset="0"/>
              <a:buChar char="•"/>
            </a:pPr>
            <a:endParaRPr lang="en-US" sz="2400" dirty="0">
              <a:latin typeface="Calibri" charset="0"/>
            </a:endParaRPr>
          </a:p>
          <a:p>
            <a:pPr marL="285750" indent="-285750">
              <a:buFont typeface="Arial" charset="0"/>
              <a:buChar char="•"/>
            </a:pPr>
            <a:endParaRPr lang="en-US" sz="2400" dirty="0">
              <a:latin typeface="ArialMT" charset="0"/>
            </a:endParaRPr>
          </a:p>
          <a:p>
            <a:endParaRPr lang="en-US" sz="2400" dirty="0" smtClean="0">
              <a:latin typeface="Calibri" charset="0"/>
            </a:endParaRPr>
          </a:p>
          <a:p>
            <a:endParaRPr lang="en-US" sz="2400" dirty="0" smtClean="0">
              <a:latin typeface="Calibri" charset="0"/>
            </a:endParaRPr>
          </a:p>
          <a:p>
            <a:endParaRPr lang="en-US" sz="2400" dirty="0">
              <a:latin typeface="Calibri" charset="0"/>
            </a:endParaRPr>
          </a:p>
          <a:p>
            <a:r>
              <a:rPr lang="en-US" sz="2000" b="1" dirty="0">
                <a:solidFill>
                  <a:schemeClr val="accent3">
                    <a:lumMod val="75000"/>
                  </a:schemeClr>
                </a:solidFill>
                <a:latin typeface="Calibri" charset="0"/>
              </a:rPr>
              <a:t>Gap in the n- layer </a:t>
            </a:r>
            <a:endParaRPr lang="en-US" sz="2000" b="1" dirty="0">
              <a:solidFill>
                <a:schemeClr val="accent3">
                  <a:lumMod val="75000"/>
                </a:schemeClr>
              </a:solidFill>
              <a:latin typeface="ArialMT" charset="0"/>
            </a:endParaRPr>
          </a:p>
          <a:p>
            <a:pPr marL="300038" indent="-214313">
              <a:lnSpc>
                <a:spcPct val="90000"/>
              </a:lnSpc>
              <a:spcBef>
                <a:spcPts val="150"/>
              </a:spcBef>
              <a:spcAft>
                <a:spcPts val="300"/>
              </a:spcAft>
              <a:buClr>
                <a:schemeClr val="accent3">
                  <a:lumMod val="75000"/>
                </a:schemeClr>
              </a:buClr>
              <a:buFont typeface="Arial" panose="020B0604020202020204" pitchFamily="34" charset="0"/>
              <a:buChar char="•"/>
            </a:pPr>
            <a:r>
              <a:rPr lang="en-US" sz="2000" dirty="0"/>
              <a:t>requires only a change of the existing mask for the n-layer </a:t>
            </a:r>
          </a:p>
        </p:txBody>
      </p:sp>
      <p:sp>
        <p:nvSpPr>
          <p:cNvPr id="7" name="Slide Number Placeholder 6"/>
          <p:cNvSpPr>
            <a:spLocks noGrp="1"/>
          </p:cNvSpPr>
          <p:nvPr>
            <p:ph type="sldNum" sz="quarter" idx="12"/>
          </p:nvPr>
        </p:nvSpPr>
        <p:spPr/>
        <p:txBody>
          <a:bodyPr/>
          <a:lstStyle/>
          <a:p>
            <a:fld id="{A4384AD5-82DD-4DC0-8482-558C1A11E9DF}" type="slidenum">
              <a:rPr lang="en-GB" smtClean="0"/>
              <a:t>9</a:t>
            </a:fld>
            <a:endParaRPr lang="en-GB"/>
          </a:p>
        </p:txBody>
      </p:sp>
      <p:sp>
        <p:nvSpPr>
          <p:cNvPr id="8" name="Footer Placeholder 7"/>
          <p:cNvSpPr>
            <a:spLocks noGrp="1"/>
          </p:cNvSpPr>
          <p:nvPr>
            <p:ph type="ftr" sz="quarter" idx="11"/>
          </p:nvPr>
        </p:nvSpPr>
        <p:spPr/>
        <p:txBody>
          <a:bodyPr/>
          <a:lstStyle/>
          <a:p>
            <a:r>
              <a:rPr lang="en-GB" smtClean="0"/>
              <a:t>Roberto Cardella roberto.cardella@cern.ch</a:t>
            </a:r>
            <a:endParaRPr lang="en-GB"/>
          </a:p>
        </p:txBody>
      </p:sp>
      <p:pic>
        <p:nvPicPr>
          <p:cNvPr id="4" name="Picture 3"/>
          <p:cNvPicPr>
            <a:picLocks noChangeAspect="1"/>
          </p:cNvPicPr>
          <p:nvPr/>
        </p:nvPicPr>
        <p:blipFill>
          <a:blip r:embed="rId3"/>
          <a:stretch>
            <a:fillRect/>
          </a:stretch>
        </p:blipFill>
        <p:spPr>
          <a:xfrm>
            <a:off x="6839633" y="2076687"/>
            <a:ext cx="3932200" cy="3696175"/>
          </a:xfrm>
          <a:prstGeom prst="rect">
            <a:avLst/>
          </a:prstGeom>
        </p:spPr>
      </p:pic>
      <p:sp>
        <p:nvSpPr>
          <p:cNvPr id="5" name="Rectangle 4"/>
          <p:cNvSpPr/>
          <p:nvPr/>
        </p:nvSpPr>
        <p:spPr>
          <a:xfrm>
            <a:off x="8396654" y="6030934"/>
            <a:ext cx="1412246" cy="276999"/>
          </a:xfrm>
          <a:prstGeom prst="rect">
            <a:avLst/>
          </a:prstGeom>
        </p:spPr>
        <p:txBody>
          <a:bodyPr wrap="none">
            <a:spAutoFit/>
          </a:bodyPr>
          <a:lstStyle/>
          <a:p>
            <a:r>
              <a:rPr lang="en-GB" sz="1200" i="1" dirty="0"/>
              <a:t>Magdalena Munker</a:t>
            </a:r>
          </a:p>
        </p:txBody>
      </p:sp>
      <p:sp>
        <p:nvSpPr>
          <p:cNvPr id="9" name="Rectangle 8"/>
          <p:cNvSpPr/>
          <p:nvPr/>
        </p:nvSpPr>
        <p:spPr>
          <a:xfrm>
            <a:off x="6897674" y="1781454"/>
            <a:ext cx="4036298" cy="369332"/>
          </a:xfrm>
          <a:prstGeom prst="rect">
            <a:avLst/>
          </a:prstGeom>
        </p:spPr>
        <p:txBody>
          <a:bodyPr wrap="none">
            <a:spAutoFit/>
          </a:bodyPr>
          <a:lstStyle/>
          <a:p>
            <a:r>
              <a:rPr lang="en-US" b="1" dirty="0" smtClean="0">
                <a:solidFill>
                  <a:schemeClr val="accent3">
                    <a:lumMod val="75000"/>
                  </a:schemeClr>
                </a:solidFill>
                <a:latin typeface="Calibri" charset="0"/>
              </a:rPr>
              <a:t>After irradiation simulated current pulse</a:t>
            </a:r>
            <a:endParaRPr lang="en-US" b="1" dirty="0">
              <a:solidFill>
                <a:schemeClr val="accent3">
                  <a:lumMod val="75000"/>
                </a:schemeClr>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44365" y="1697813"/>
            <a:ext cx="2930681" cy="1766625"/>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44365" y="4508880"/>
            <a:ext cx="2925685" cy="1763614"/>
          </a:xfrm>
          <a:prstGeom prst="rect">
            <a:avLst/>
          </a:prstGeom>
        </p:spPr>
      </p:pic>
    </p:spTree>
    <p:extLst>
      <p:ext uri="{BB962C8B-B14F-4D97-AF65-F5344CB8AC3E}">
        <p14:creationId xmlns:p14="http://schemas.microsoft.com/office/powerpoint/2010/main" val="275307544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_Bob">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Theme_Bob" id="{6FA382A9-4974-4601-B68D-956483AF50E8}" vid="{D56F4A24-DA44-4399-A669-9DA54AB09D6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11475</TotalTime>
  <Words>1870</Words>
  <Application>Microsoft Office PowerPoint</Application>
  <PresentationFormat>Widescreen</PresentationFormat>
  <Paragraphs>452</Paragraphs>
  <Slides>46</Slides>
  <Notes>6</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8" baseType="lpstr">
      <vt:lpstr>Aharoni</vt:lpstr>
      <vt:lpstr>Arial</vt:lpstr>
      <vt:lpstr>Arial Hebrew Scholar</vt:lpstr>
      <vt:lpstr>ArialMT</vt:lpstr>
      <vt:lpstr>Calibri</vt:lpstr>
      <vt:lpstr>Calibri Light</vt:lpstr>
      <vt:lpstr>Cambria</vt:lpstr>
      <vt:lpstr>Cambria Math</vt:lpstr>
      <vt:lpstr>LMRoman12</vt:lpstr>
      <vt:lpstr>Verdana</vt:lpstr>
      <vt:lpstr>Theme_Bob</vt:lpstr>
      <vt:lpstr>Acrobat Document</vt:lpstr>
      <vt:lpstr>PowerPoint Presentation</vt:lpstr>
      <vt:lpstr>Outline</vt:lpstr>
      <vt:lpstr>MALTA: Monolithic pixel detector from ALICE to ATLAS</vt:lpstr>
      <vt:lpstr>Collection Efficiency Characterization  - MALTA</vt:lpstr>
      <vt:lpstr>Collection Efficiency Characterization  - MALTA</vt:lpstr>
      <vt:lpstr>Collection Efficiency Characterization  - MALTA</vt:lpstr>
      <vt:lpstr>Efficiency vs. deep p-well coverage</vt:lpstr>
      <vt:lpstr>Efficiency vs. deep p-well coverage</vt:lpstr>
      <vt:lpstr>Pixel design improvements</vt:lpstr>
      <vt:lpstr>Mini MALTA pixel matrix </vt:lpstr>
      <vt:lpstr>Testbeam campaigns</vt:lpstr>
      <vt:lpstr>Mini MALTA  Collection Efficiency</vt:lpstr>
      <vt:lpstr>Mini MALTA  Collection Efficiency</vt:lpstr>
      <vt:lpstr>Mini MALTA  Collection Efficiency</vt:lpstr>
      <vt:lpstr>CMOS development for the ATLAS ITk </vt:lpstr>
      <vt:lpstr>Integrating a CMOS Module in a Tracker</vt:lpstr>
      <vt:lpstr>Sensor Cooling in HEP</vt:lpstr>
      <vt:lpstr>BCT Process</vt:lpstr>
      <vt:lpstr>MALTA with BCT</vt:lpstr>
      <vt:lpstr>MALTA with BCT</vt:lpstr>
      <vt:lpstr>MALTA with BCT</vt:lpstr>
      <vt:lpstr>MALTA with BCT – Functional Test</vt:lpstr>
      <vt:lpstr>MALTA with BCT – Functional Test</vt:lpstr>
      <vt:lpstr>MALTA with BCT – Functional Test</vt:lpstr>
      <vt:lpstr>BCT Thermal Test - No Cooling</vt:lpstr>
      <vt:lpstr>5ml/min -&gt; 10 ml/min</vt:lpstr>
      <vt:lpstr>Data Transmission from Module</vt:lpstr>
      <vt:lpstr>Chip 2 Chip Communication</vt:lpstr>
      <vt:lpstr>MALTA Chip to Chip Data Transmission</vt:lpstr>
      <vt:lpstr>MALTA Chip2Chip data transmission</vt:lpstr>
      <vt:lpstr>MALTA Chip to Chip Data Transmission</vt:lpstr>
      <vt:lpstr>LAPA: pseudo-LVDS for the ATLAS Pixel Apparatus </vt:lpstr>
      <vt:lpstr>LAPA Receiver</vt:lpstr>
      <vt:lpstr>LAPA eye diagram measurement</vt:lpstr>
      <vt:lpstr>LAPA @1.28 Gbit/s on FLEX ITk prototype</vt:lpstr>
      <vt:lpstr>Conclusions</vt:lpstr>
      <vt:lpstr>My Year</vt:lpstr>
      <vt:lpstr>My Year</vt:lpstr>
      <vt:lpstr>LAPA H-BRIDGE</vt:lpstr>
      <vt:lpstr>LAPA-PRE-EMPHASIS</vt:lpstr>
      <vt:lpstr>Pre Emphasis Simulations</vt:lpstr>
      <vt:lpstr>LAPA Single Channel Schema</vt:lpstr>
      <vt:lpstr>LAPA TESTCHIP SIMULATION</vt:lpstr>
      <vt:lpstr>LAPA</vt:lpstr>
      <vt:lpstr>First signs of life from MALTA</vt:lpstr>
      <vt:lpstr>First signs of life from MALTA</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signs of life from MALTA</dc:title>
  <dc:creator>Roberto Cardella</dc:creator>
  <cp:lastModifiedBy>Roberto Cardella</cp:lastModifiedBy>
  <cp:revision>70</cp:revision>
  <dcterms:created xsi:type="dcterms:W3CDTF">2019-01-17T15:31:11Z</dcterms:created>
  <dcterms:modified xsi:type="dcterms:W3CDTF">2019-09-09T08:17:00Z</dcterms:modified>
</cp:coreProperties>
</file>