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94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63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slides/slide99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emf" ContentType="image/x-emf"/>
  <Override PartName="/ppt/notesSlides/notesSlide46.xml" ContentType="application/vnd.openxmlformats-officedocument.presentationml.notesSlide+xml"/>
  <Override PartName="/ppt/notesSlides/notesSlide64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53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60.xml" ContentType="application/vnd.openxmlformats-officedocument.presentationml.notesSlide+xml"/>
  <Default Extension="gif" ContentType="image/gif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slides/slide89.xml" ContentType="application/vnd.openxmlformats-officedocument.presentationml.slide+xml"/>
  <Override PartName="/ppt/slides/slide49.xml" ContentType="application/vnd.openxmlformats-officedocument.presentationml.slide+xml"/>
  <Override PartName="/ppt/slides/slide78.xml" ContentType="application/vnd.openxmlformats-officedocument.presentationml.slide+xml"/>
  <Override PartName="/ppt/slides/slide96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slides/slide79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Default Extension="jpeg" ContentType="image/jpeg"/>
  <Override PartName="/ppt/notesSlides/notesSlide37.xml" ContentType="application/vnd.openxmlformats-officedocument.presentationml.notesSlide+xml"/>
  <Override PartName="/ppt/notesSlides/notesSlide55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62.xml" ContentType="application/vnd.openxmlformats-officedocument.presentationml.notesSlide+xml"/>
  <Override PartName="/ppt/slides/slide20.xml" ContentType="application/vnd.openxmlformats-officedocument.presentationml.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40.xml" ContentType="application/vnd.openxmlformats-officedocument.presentationml.notesSlide+xml"/>
  <Override PartName="/ppt/slides/slide98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slides/slide87.xml" ContentType="application/vnd.openxmlformats-officedocument.presentationml.slide+xml"/>
  <Override PartName="/ppt/slides/slide29.xml" ContentType="application/vnd.openxmlformats-officedocument.presentationml.slide+xml"/>
  <Override PartName="/ppt/slides/slide7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2" r:id="rId1"/>
  </p:sldMasterIdLst>
  <p:notesMasterIdLst>
    <p:notesMasterId r:id="rId106"/>
  </p:notesMasterIdLst>
  <p:handoutMasterIdLst>
    <p:handoutMasterId r:id="rId107"/>
  </p:handoutMasterIdLst>
  <p:sldIdLst>
    <p:sldId id="256" r:id="rId2"/>
    <p:sldId id="371" r:id="rId3"/>
    <p:sldId id="373" r:id="rId4"/>
    <p:sldId id="294" r:id="rId5"/>
    <p:sldId id="374" r:id="rId6"/>
    <p:sldId id="396" r:id="rId7"/>
    <p:sldId id="267" r:id="rId8"/>
    <p:sldId id="382" r:id="rId9"/>
    <p:sldId id="383" r:id="rId10"/>
    <p:sldId id="384" r:id="rId11"/>
    <p:sldId id="385" r:id="rId12"/>
    <p:sldId id="386" r:id="rId13"/>
    <p:sldId id="387" r:id="rId14"/>
    <p:sldId id="390" r:id="rId15"/>
    <p:sldId id="407" r:id="rId16"/>
    <p:sldId id="413" r:id="rId17"/>
    <p:sldId id="289" r:id="rId18"/>
    <p:sldId id="291" r:id="rId19"/>
    <p:sldId id="292" r:id="rId20"/>
    <p:sldId id="270" r:id="rId21"/>
    <p:sldId id="272" r:id="rId22"/>
    <p:sldId id="274" r:id="rId23"/>
    <p:sldId id="275" r:id="rId24"/>
    <p:sldId id="277" r:id="rId25"/>
    <p:sldId id="295" r:id="rId26"/>
    <p:sldId id="408" r:id="rId27"/>
    <p:sldId id="409" r:id="rId28"/>
    <p:sldId id="410" r:id="rId29"/>
    <p:sldId id="411" r:id="rId30"/>
    <p:sldId id="298" r:id="rId31"/>
    <p:sldId id="299" r:id="rId32"/>
    <p:sldId id="300" r:id="rId33"/>
    <p:sldId id="397" r:id="rId34"/>
    <p:sldId id="391" r:id="rId35"/>
    <p:sldId id="395" r:id="rId36"/>
    <p:sldId id="392" r:id="rId37"/>
    <p:sldId id="393" r:id="rId38"/>
    <p:sldId id="399" r:id="rId39"/>
    <p:sldId id="343" r:id="rId40"/>
    <p:sldId id="303" r:id="rId41"/>
    <p:sldId id="394" r:id="rId42"/>
    <p:sldId id="296" r:id="rId43"/>
    <p:sldId id="307" r:id="rId44"/>
    <p:sldId id="388" r:id="rId45"/>
    <p:sldId id="321" r:id="rId46"/>
    <p:sldId id="336" r:id="rId47"/>
    <p:sldId id="337" r:id="rId48"/>
    <p:sldId id="338" r:id="rId49"/>
    <p:sldId id="376" r:id="rId50"/>
    <p:sldId id="339" r:id="rId51"/>
    <p:sldId id="377" r:id="rId52"/>
    <p:sldId id="279" r:id="rId53"/>
    <p:sldId id="346" r:id="rId54"/>
    <p:sldId id="317" r:id="rId55"/>
    <p:sldId id="318" r:id="rId56"/>
    <p:sldId id="400" r:id="rId57"/>
    <p:sldId id="319" r:id="rId58"/>
    <p:sldId id="320" r:id="rId59"/>
    <p:sldId id="401" r:id="rId60"/>
    <p:sldId id="355" r:id="rId61"/>
    <p:sldId id="381" r:id="rId62"/>
    <p:sldId id="357" r:id="rId63"/>
    <p:sldId id="358" r:id="rId64"/>
    <p:sldId id="359" r:id="rId65"/>
    <p:sldId id="361" r:id="rId66"/>
    <p:sldId id="369" r:id="rId67"/>
    <p:sldId id="362" r:id="rId68"/>
    <p:sldId id="363" r:id="rId69"/>
    <p:sldId id="364" r:id="rId70"/>
    <p:sldId id="365" r:id="rId71"/>
    <p:sldId id="366" r:id="rId72"/>
    <p:sldId id="367" r:id="rId73"/>
    <p:sldId id="368" r:id="rId74"/>
    <p:sldId id="403" r:id="rId75"/>
    <p:sldId id="308" r:id="rId76"/>
    <p:sldId id="353" r:id="rId77"/>
    <p:sldId id="316" r:id="rId78"/>
    <p:sldId id="351" r:id="rId79"/>
    <p:sldId id="348" r:id="rId80"/>
    <p:sldId id="350" r:id="rId81"/>
    <p:sldId id="324" r:id="rId82"/>
    <p:sldId id="402" r:id="rId83"/>
    <p:sldId id="404" r:id="rId84"/>
    <p:sldId id="310" r:id="rId85"/>
    <p:sldId id="370" r:id="rId86"/>
    <p:sldId id="332" r:id="rId87"/>
    <p:sldId id="333" r:id="rId88"/>
    <p:sldId id="406" r:id="rId89"/>
    <p:sldId id="311" r:id="rId90"/>
    <p:sldId id="345" r:id="rId91"/>
    <p:sldId id="352" r:id="rId92"/>
    <p:sldId id="344" r:id="rId93"/>
    <p:sldId id="405" r:id="rId94"/>
    <p:sldId id="312" r:id="rId95"/>
    <p:sldId id="331" r:id="rId96"/>
    <p:sldId id="335" r:id="rId97"/>
    <p:sldId id="398" r:id="rId98"/>
    <p:sldId id="354" r:id="rId99"/>
    <p:sldId id="322" r:id="rId100"/>
    <p:sldId id="412" r:id="rId101"/>
    <p:sldId id="323" r:id="rId102"/>
    <p:sldId id="340" r:id="rId103"/>
    <p:sldId id="380" r:id="rId104"/>
    <p:sldId id="389" r:id="rId105"/>
  </p:sldIdLst>
  <p:sldSz cx="9144000" cy="6858000" type="screen4x3"/>
  <p:notesSz cx="9855200" cy="6731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FF7C80"/>
    <a:srgbClr val="7E0000"/>
    <a:srgbClr val="800000"/>
    <a:srgbClr val="0B731F"/>
    <a:srgbClr val="99CCFF"/>
    <a:srgbClr val="99FF99"/>
    <a:srgbClr val="6F0D71"/>
    <a:srgbClr val="C49500"/>
    <a:srgbClr val="AB9AF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5" autoAdjust="0"/>
    <p:restoredTop sz="83500" autoAdjust="0"/>
  </p:normalViewPr>
  <p:slideViewPr>
    <p:cSldViewPr>
      <p:cViewPr varScale="1">
        <p:scale>
          <a:sx n="108" d="100"/>
          <a:sy n="108" d="100"/>
        </p:scale>
        <p:origin x="-103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67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1" d="100"/>
          <a:sy n="91" d="100"/>
        </p:scale>
        <p:origin x="-3756" y="-120"/>
      </p:cViewPr>
      <p:guideLst>
        <p:guide orient="horz" pos="2120"/>
        <p:guide pos="310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handoutMaster" Target="handoutMasters/handoutMaster1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viewProps" Target="viewProps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69813" cy="3361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83064" y="0"/>
            <a:ext cx="4269813" cy="3361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EBE181-06E3-44EF-BF4C-7572A058A86B}" type="datetimeFigureOut">
              <a:rPr lang="en-US" smtClean="0"/>
              <a:pPr/>
              <a:t>2/9/2010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393800"/>
            <a:ext cx="4269813" cy="3361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83064" y="6393800"/>
            <a:ext cx="4269813" cy="3361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32D64A-779A-484E-9B55-0A97E36F40F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70587" cy="336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82334" y="0"/>
            <a:ext cx="4270587" cy="336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7D5B42-180E-4D0C-B213-405216124378}" type="datetimeFigureOut">
              <a:rPr lang="en-US" smtClean="0"/>
              <a:pPr/>
              <a:t>2/9/2010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44850" y="504825"/>
            <a:ext cx="3365500" cy="25241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5520" y="3197225"/>
            <a:ext cx="7884160" cy="3028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393282"/>
            <a:ext cx="4270587" cy="336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82334" y="6393282"/>
            <a:ext cx="4270587" cy="336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7EC2BE-4B36-4124-93F5-0D2A80DC9D9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3244850" y="511175"/>
            <a:ext cx="3365500" cy="2524125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85519" y="3197105"/>
            <a:ext cx="7883703" cy="2968482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3244850" y="511175"/>
            <a:ext cx="3365500" cy="2524125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85519" y="3197105"/>
            <a:ext cx="7883703" cy="2968482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3244850" y="511175"/>
            <a:ext cx="3365500" cy="2524125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85519" y="3197105"/>
            <a:ext cx="7883703" cy="2968482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3244850" y="511175"/>
            <a:ext cx="3365500" cy="2524125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85519" y="3197105"/>
            <a:ext cx="7883703" cy="2968482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3244850" y="511175"/>
            <a:ext cx="3365500" cy="2524125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85519" y="3197105"/>
            <a:ext cx="7883703" cy="2968482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3244850" y="511175"/>
            <a:ext cx="3365500" cy="2524125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85519" y="3197105"/>
            <a:ext cx="7883703" cy="2968482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30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31</a:t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32</a:t>
            </a:fld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33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34</a:t>
            </a:fld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39</a:t>
            </a:fld>
            <a:endParaRPr lang="en-GB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41</a:t>
            </a:fld>
            <a:endParaRPr lang="en-GB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42</a:t>
            </a:fld>
            <a:endParaRPr lang="en-GB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43</a:t>
            </a:fld>
            <a:endParaRPr lang="en-GB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8C7F81E-8043-4F51-B677-A43FCDABAA0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51</a:t>
            </a:fld>
            <a:endParaRPr lang="en-GB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52</a:t>
            </a:fld>
            <a:endParaRPr lang="en-GB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54</a:t>
            </a:fld>
            <a:endParaRPr lang="en-GB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56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57</a:t>
            </a:fld>
            <a:endParaRPr lang="en-GB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59</a:t>
            </a:fld>
            <a:endParaRPr lang="en-GB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60</a:t>
            </a:fld>
            <a:endParaRPr lang="en-GB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3244850" y="511175"/>
            <a:ext cx="3365500" cy="2524125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85519" y="3197105"/>
            <a:ext cx="7883703" cy="2968482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3244850" y="511175"/>
            <a:ext cx="3365500" cy="2524125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85519" y="3197105"/>
            <a:ext cx="7883703" cy="2968482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3244850" y="511175"/>
            <a:ext cx="3365500" cy="2524125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85519" y="3197105"/>
            <a:ext cx="7883703" cy="2968482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3244850" y="511175"/>
            <a:ext cx="3365500" cy="2524125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85519" y="3197105"/>
            <a:ext cx="7883703" cy="2968482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3244850" y="511175"/>
            <a:ext cx="3365500" cy="2524125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85519" y="3197105"/>
            <a:ext cx="7883703" cy="2968482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3244850" y="511175"/>
            <a:ext cx="3365500" cy="2524125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85519" y="3197105"/>
            <a:ext cx="7883703" cy="2968482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3244850" y="511175"/>
            <a:ext cx="3365500" cy="2524125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85519" y="3197105"/>
            <a:ext cx="7883703" cy="2968482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3244850" y="511175"/>
            <a:ext cx="3365500" cy="2524125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85519" y="3197105"/>
            <a:ext cx="7883703" cy="2968482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72</a:t>
            </a:fld>
            <a:endParaRPr lang="en-GB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73</a:t>
            </a:fld>
            <a:endParaRPr lang="en-GB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74</a:t>
            </a:fld>
            <a:endParaRPr lang="en-GB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75</a:t>
            </a:fld>
            <a:endParaRPr lang="en-GB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81</a:t>
            </a:fld>
            <a:endParaRPr lang="en-GB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82</a:t>
            </a:fld>
            <a:endParaRPr lang="en-GB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83</a:t>
            </a:fld>
            <a:endParaRPr lang="en-GB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84</a:t>
            </a:fld>
            <a:endParaRPr lang="en-GB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85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9B42E8-5689-4AA1-902C-EABBF36AB1CA}" type="slidenum">
              <a:rPr lang="en-US"/>
              <a:pPr/>
              <a:t>86</a:t>
            </a:fld>
            <a:endParaRPr lang="en-US" dirty="0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John Osborne GS-SEM</a:t>
            </a:r>
            <a:endParaRPr lang="en-US" dirty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87</a:t>
            </a:fld>
            <a:endParaRPr lang="en-GB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88</a:t>
            </a:fld>
            <a:endParaRPr lang="en-GB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89</a:t>
            </a:fld>
            <a:endParaRPr lang="en-GB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90</a:t>
            </a:fld>
            <a:endParaRPr lang="en-GB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91</a:t>
            </a:fld>
            <a:endParaRPr lang="en-GB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92</a:t>
            </a:fld>
            <a:endParaRPr lang="en-GB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93</a:t>
            </a:fld>
            <a:endParaRPr lang="en-GB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94</a:t>
            </a:fld>
            <a:endParaRPr lang="en-GB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95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96</a:t>
            </a:fld>
            <a:endParaRPr lang="en-GB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97</a:t>
            </a:fld>
            <a:endParaRPr lang="en-GB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100</a:t>
            </a:fld>
            <a:endParaRPr lang="en-GB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102</a:t>
            </a:fld>
            <a:endParaRPr lang="en-GB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8C7F81E-8043-4F51-B677-A43FCDABAA0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104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1" descr="0508014_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57222" y="0"/>
            <a:ext cx="9906000" cy="690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47"/>
          <p:cNvSpPr>
            <a:spLocks noChangeArrowheads="1"/>
          </p:cNvSpPr>
          <p:nvPr/>
        </p:nvSpPr>
        <p:spPr bwMode="auto">
          <a:xfrm>
            <a:off x="0" y="2057400"/>
            <a:ext cx="9144000" cy="2438400"/>
          </a:xfrm>
          <a:prstGeom prst="rect">
            <a:avLst/>
          </a:prstGeom>
          <a:gradFill rotWithShape="1">
            <a:gsLst>
              <a:gs pos="0">
                <a:srgbClr val="003368">
                  <a:alpha val="70000"/>
                </a:srgbClr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19050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4" name="Picture 29" descr="Logo CERN width=144,      height=1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438400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8"/>
          <p:cNvSpPr txBox="1">
            <a:spLocks noChangeArrowheads="1"/>
          </p:cNvSpPr>
          <p:nvPr/>
        </p:nvSpPr>
        <p:spPr bwMode="auto">
          <a:xfrm>
            <a:off x="0" y="4171842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R2E: www.cern.ch/r2e		                                                </a:t>
            </a:r>
            <a:r>
              <a:rPr lang="en-US" dirty="0" err="1" smtClean="0">
                <a:solidFill>
                  <a:srgbClr val="FFFF00"/>
                </a:solidFill>
                <a:latin typeface="Calibri" pitchFamily="34" charset="0"/>
              </a:rPr>
              <a:t>Feburary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 9</a:t>
            </a:r>
            <a:r>
              <a:rPr lang="en-US" baseline="30000" dirty="0" smtClean="0">
                <a:solidFill>
                  <a:srgbClr val="FFFF00"/>
                </a:solidFill>
                <a:latin typeface="Calibri" pitchFamily="34" charset="0"/>
              </a:rPr>
              <a:t>th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 2010</a:t>
            </a:r>
            <a:endParaRPr lang="en-US" dirty="0">
              <a:solidFill>
                <a:srgbClr val="FFFF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5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7" name="Rectangle 34"/>
          <p:cNvSpPr>
            <a:spLocks noChangeArrowheads="1"/>
          </p:cNvSpPr>
          <p:nvPr userDrawn="1"/>
        </p:nvSpPr>
        <p:spPr bwMode="auto">
          <a:xfrm>
            <a:off x="41275" y="6629424"/>
            <a:ext cx="40020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>
              <a:defRPr/>
            </a:pPr>
            <a:r>
              <a:rPr lang="en-US" sz="1200" b="1" dirty="0" smtClean="0">
                <a:solidFill>
                  <a:srgbClr val="FFFF00"/>
                </a:solidFill>
                <a:latin typeface="Calibri" pitchFamily="34" charset="0"/>
              </a:rPr>
              <a:t>CERN, February 9</a:t>
            </a:r>
            <a:r>
              <a:rPr lang="en-US" sz="1200" b="1" baseline="30000" dirty="0" smtClean="0">
                <a:solidFill>
                  <a:srgbClr val="FFFF00"/>
                </a:solidFill>
                <a:latin typeface="Calibri" pitchFamily="34" charset="0"/>
              </a:rPr>
              <a:t>th</a:t>
            </a:r>
          </a:p>
        </p:txBody>
      </p:sp>
      <p:sp>
        <p:nvSpPr>
          <p:cNvPr id="8" name="Rectangle 34"/>
          <p:cNvSpPr>
            <a:spLocks noChangeArrowheads="1"/>
          </p:cNvSpPr>
          <p:nvPr userDrawn="1"/>
        </p:nvSpPr>
        <p:spPr bwMode="auto">
          <a:xfrm>
            <a:off x="5141913" y="6657975"/>
            <a:ext cx="400208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 eaLnBrk="1" hangingPunct="1">
              <a:defRPr/>
            </a:pPr>
            <a:r>
              <a:rPr lang="en-GB" sz="1200" b="1" dirty="0" smtClean="0">
                <a:solidFill>
                  <a:srgbClr val="FFFF00"/>
                </a:solidFill>
                <a:latin typeface="Calibri" pitchFamily="34" charset="0"/>
              </a:rPr>
              <a:t>Extended R2E Seminar</a:t>
            </a:r>
            <a:r>
              <a:rPr lang="en-GB" sz="1200" b="1" baseline="0" dirty="0" smtClean="0">
                <a:solidFill>
                  <a:srgbClr val="FFFF00"/>
                </a:solidFill>
                <a:latin typeface="Calibri" pitchFamily="34" charset="0"/>
              </a:rPr>
              <a:t> &amp; Workshop Preparation</a:t>
            </a:r>
            <a:endParaRPr lang="en-GB" sz="1200" b="1" dirty="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202039-3293-4EC8-B5F1-A7127E526F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5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9" name="Rectangle 34"/>
          <p:cNvSpPr>
            <a:spLocks noChangeArrowheads="1"/>
          </p:cNvSpPr>
          <p:nvPr userDrawn="1"/>
        </p:nvSpPr>
        <p:spPr bwMode="auto">
          <a:xfrm>
            <a:off x="41275" y="6629424"/>
            <a:ext cx="40020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>
              <a:defRPr/>
            </a:pPr>
            <a:r>
              <a:rPr lang="en-US" sz="1200" b="1" dirty="0" smtClean="0">
                <a:solidFill>
                  <a:srgbClr val="FFFF00"/>
                </a:solidFill>
                <a:latin typeface="Calibri" pitchFamily="34" charset="0"/>
              </a:rPr>
              <a:t>CERN, February 9</a:t>
            </a:r>
            <a:r>
              <a:rPr lang="en-US" sz="1200" b="1" baseline="30000" dirty="0" smtClean="0">
                <a:solidFill>
                  <a:srgbClr val="FFFF00"/>
                </a:solidFill>
                <a:latin typeface="Calibri" pitchFamily="34" charset="0"/>
              </a:rPr>
              <a:t>th</a:t>
            </a:r>
          </a:p>
        </p:txBody>
      </p:sp>
      <p:sp>
        <p:nvSpPr>
          <p:cNvPr id="10" name="Rectangle 34"/>
          <p:cNvSpPr>
            <a:spLocks noChangeArrowheads="1"/>
          </p:cNvSpPr>
          <p:nvPr userDrawn="1"/>
        </p:nvSpPr>
        <p:spPr bwMode="auto">
          <a:xfrm>
            <a:off x="5141913" y="6657975"/>
            <a:ext cx="400208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 eaLnBrk="1" hangingPunct="1">
              <a:defRPr/>
            </a:pPr>
            <a:r>
              <a:rPr lang="en-GB" sz="1200" b="1" dirty="0" smtClean="0">
                <a:solidFill>
                  <a:srgbClr val="FFFF00"/>
                </a:solidFill>
                <a:latin typeface="Calibri" pitchFamily="34" charset="0"/>
              </a:rPr>
              <a:t>Extended R2E Seminar</a:t>
            </a:r>
            <a:r>
              <a:rPr lang="en-GB" sz="1200" b="1" baseline="0" dirty="0" smtClean="0">
                <a:solidFill>
                  <a:srgbClr val="FFFF00"/>
                </a:solidFill>
                <a:latin typeface="Calibri" pitchFamily="34" charset="0"/>
              </a:rPr>
              <a:t> &amp; Workshop Preparation</a:t>
            </a:r>
            <a:endParaRPr lang="en-GB" sz="1200" b="1" dirty="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202039-3293-4EC8-B5F1-A7127E526F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52550" y="3505200"/>
            <a:ext cx="6400800" cy="2324100"/>
          </a:xfrm>
          <a:noFill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 lvl="1">
              <a:defRPr/>
            </a:lvl2pPr>
            <a:lvl3pPr lvl="2">
              <a:defRPr/>
            </a:lvl3pPr>
            <a:lvl4pPr lvl="3">
              <a:defRPr/>
            </a:lvl4pPr>
            <a:lvl5pPr lvl="4">
              <a:defRPr/>
            </a:lvl5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85800" y="2019300"/>
            <a:ext cx="7772400" cy="1143000"/>
          </a:xfrm>
          <a:noFill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5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2" name="Rectangle 34"/>
          <p:cNvSpPr>
            <a:spLocks noChangeArrowheads="1"/>
          </p:cNvSpPr>
          <p:nvPr userDrawn="1"/>
        </p:nvSpPr>
        <p:spPr bwMode="auto">
          <a:xfrm>
            <a:off x="41275" y="6629424"/>
            <a:ext cx="40020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>
              <a:defRPr/>
            </a:pPr>
            <a:r>
              <a:rPr lang="en-US" sz="1200" b="1" dirty="0" smtClean="0">
                <a:solidFill>
                  <a:srgbClr val="FFFF00"/>
                </a:solidFill>
                <a:latin typeface="Calibri" pitchFamily="34" charset="0"/>
              </a:rPr>
              <a:t>CERN, February 9</a:t>
            </a:r>
            <a:r>
              <a:rPr lang="en-US" sz="1200" b="1" baseline="30000" dirty="0" smtClean="0">
                <a:solidFill>
                  <a:srgbClr val="FFFF00"/>
                </a:solidFill>
                <a:latin typeface="Calibri" pitchFamily="34" charset="0"/>
              </a:rPr>
              <a:t>th</a:t>
            </a:r>
          </a:p>
        </p:txBody>
      </p:sp>
      <p:sp>
        <p:nvSpPr>
          <p:cNvPr id="13" name="Rectangle 34"/>
          <p:cNvSpPr>
            <a:spLocks noChangeArrowheads="1"/>
          </p:cNvSpPr>
          <p:nvPr userDrawn="1"/>
        </p:nvSpPr>
        <p:spPr bwMode="auto">
          <a:xfrm>
            <a:off x="5141913" y="6657975"/>
            <a:ext cx="400208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 eaLnBrk="1" hangingPunct="1">
              <a:defRPr/>
            </a:pPr>
            <a:r>
              <a:rPr lang="en-GB" sz="1200" b="1" dirty="0" smtClean="0">
                <a:solidFill>
                  <a:srgbClr val="FFFF00"/>
                </a:solidFill>
                <a:latin typeface="Calibri" pitchFamily="34" charset="0"/>
              </a:rPr>
              <a:t>Extended R2E Seminar</a:t>
            </a:r>
            <a:r>
              <a:rPr lang="en-GB" sz="1200" b="1" baseline="0" dirty="0" smtClean="0">
                <a:solidFill>
                  <a:srgbClr val="FFFF00"/>
                </a:solidFill>
                <a:latin typeface="Calibri" pitchFamily="34" charset="0"/>
              </a:rPr>
              <a:t> &amp; Workshop Preparation</a:t>
            </a:r>
            <a:endParaRPr lang="en-GB" sz="1200" b="1" dirty="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762000" y="0"/>
            <a:ext cx="7620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066800"/>
            <a:ext cx="4267200" cy="2590800"/>
          </a:xfrm>
          <a:noFill/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066800"/>
            <a:ext cx="4267200" cy="2590800"/>
          </a:xfrm>
          <a:noFill/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228600" y="3810000"/>
            <a:ext cx="4267200" cy="2590800"/>
          </a:xfrm>
          <a:noFill/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810000"/>
            <a:ext cx="4267200" cy="2590800"/>
          </a:xfrm>
          <a:noFill/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202039-3293-4EC8-B5F1-A7127E526F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620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334000"/>
          </a:xfrm>
          <a:noFill/>
        </p:spPr>
        <p:txBody>
          <a:bodyPr/>
          <a:lstStyle>
            <a:lvl1pPr>
              <a:defRPr sz="2400"/>
            </a:lvl1pPr>
            <a:lvl2pPr>
              <a:defRPr sz="2000"/>
            </a:lvl2pPr>
            <a:lvl3pPr marL="1201738" indent="-287338">
              <a:defRPr sz="2000"/>
            </a:lvl3pPr>
            <a:lvl4pPr marL="1651000" indent="-279400">
              <a:defRPr sz="2000"/>
            </a:lvl4pPr>
            <a:lvl5pPr marL="2116138" indent="-287338"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202039-3293-4EC8-B5F1-A7127E526F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3550" y="220663"/>
            <a:ext cx="8218488" cy="6223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4244975" y="6642100"/>
            <a:ext cx="1143000" cy="228600"/>
          </a:xfrm>
          <a:ln/>
        </p:spPr>
        <p:txBody>
          <a:bodyPr/>
          <a:lstStyle>
            <a:lvl1pPr>
              <a:defRPr/>
            </a:lvl1pPr>
          </a:lstStyle>
          <a:p>
            <a:fld id="{6D202039-3293-4EC8-B5F1-A7127E526F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noFill/>
        </p:spPr>
        <p:txBody>
          <a:bodyPr/>
          <a:lstStyle>
            <a:lvl1pPr>
              <a:defRPr sz="4400">
                <a:solidFill>
                  <a:srgbClr val="0033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CA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noFill/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202039-3293-4EC8-B5F1-A7127E526F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371600"/>
            <a:ext cx="4038600" cy="47545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7545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ED15DE-981B-4618-9778-FAE5796067EC}" type="slidenum">
              <a:rPr lang="en-US"/>
              <a:pPr>
                <a:defRPr/>
              </a:pPr>
              <a:t>‹#›</a:t>
            </a:fld>
            <a:endParaRPr lang="en-US" i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">
              <a:schemeClr val="bg1"/>
            </a:gs>
            <a:gs pos="80000">
              <a:schemeClr val="bg1">
                <a:tint val="45000"/>
                <a:shade val="99000"/>
                <a:satMod val="350000"/>
                <a:alpha val="70000"/>
              </a:schemeClr>
            </a:gs>
            <a:gs pos="100000">
              <a:srgbClr val="000036">
                <a:alpha val="49804"/>
              </a:srgb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5" name="Rectangle 35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026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244975" y="66421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fld id="{6D202039-3293-4EC8-B5F1-A7127E526F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274" name="Rectangle 34"/>
          <p:cNvSpPr>
            <a:spLocks noChangeArrowheads="1"/>
          </p:cNvSpPr>
          <p:nvPr/>
        </p:nvSpPr>
        <p:spPr bwMode="auto">
          <a:xfrm>
            <a:off x="41275" y="6629424"/>
            <a:ext cx="40020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>
              <a:defRPr/>
            </a:pPr>
            <a:r>
              <a:rPr lang="en-US" sz="1200" b="1" dirty="0" smtClean="0">
                <a:solidFill>
                  <a:srgbClr val="FFFF00"/>
                </a:solidFill>
                <a:latin typeface="Calibri" pitchFamily="34" charset="0"/>
              </a:rPr>
              <a:t>CERN, February 9</a:t>
            </a:r>
            <a:r>
              <a:rPr lang="en-US" sz="1200" b="1" baseline="30000" dirty="0" smtClean="0">
                <a:solidFill>
                  <a:srgbClr val="FFFF00"/>
                </a:solidFill>
                <a:latin typeface="Calibri" pitchFamily="34" charset="0"/>
              </a:rPr>
              <a:t>th</a:t>
            </a:r>
          </a:p>
        </p:txBody>
      </p:sp>
      <p:sp>
        <p:nvSpPr>
          <p:cNvPr id="10276" name="Rectangle 36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031" name="Picture 37" descr="Logo CERN width=144,      height=144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8100" y="381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7620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pic>
        <p:nvPicPr>
          <p:cNvPr id="1033" name="Picture 12" descr="lhcdipol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296275" y="-9525"/>
            <a:ext cx="847725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34"/>
          <p:cNvSpPr>
            <a:spLocks noChangeArrowheads="1"/>
          </p:cNvSpPr>
          <p:nvPr userDrawn="1"/>
        </p:nvSpPr>
        <p:spPr bwMode="auto">
          <a:xfrm>
            <a:off x="5141913" y="6657975"/>
            <a:ext cx="400208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 eaLnBrk="1" hangingPunct="1">
              <a:defRPr/>
            </a:pPr>
            <a:r>
              <a:rPr lang="en-GB" sz="1200" b="1" dirty="0" smtClean="0">
                <a:solidFill>
                  <a:srgbClr val="FFFF00"/>
                </a:solidFill>
                <a:latin typeface="Calibri" pitchFamily="34" charset="0"/>
              </a:rPr>
              <a:t>Extended R2E Seminar</a:t>
            </a:r>
            <a:r>
              <a:rPr lang="en-GB" sz="1200" b="1" baseline="0" dirty="0" smtClean="0">
                <a:solidFill>
                  <a:srgbClr val="FFFF00"/>
                </a:solidFill>
                <a:latin typeface="Calibri" pitchFamily="34" charset="0"/>
              </a:rPr>
              <a:t> &amp; Workshop Preparation</a:t>
            </a:r>
            <a:endParaRPr lang="en-GB" sz="1200" b="1" dirty="0">
              <a:solidFill>
                <a:srgbClr val="FFFF00"/>
              </a:solidFill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</p:sldLayoutIdLst>
  <p:transition spd="med">
    <p:fade thruBlk="1"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alibri" pitchFamily="34" charset="0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Arial Unicode MS" pitchFamily="34" charset="-128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Arial Unicode MS" pitchFamily="34" charset="-128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Arial Unicode MS" pitchFamily="34" charset="-128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Font typeface="Wingdings" pitchFamily="2" charset="2"/>
        <a:buChar char="q"/>
        <a:defRPr sz="2000">
          <a:solidFill>
            <a:srgbClr val="000099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Wingdings" pitchFamily="2" charset="2"/>
        <a:buChar char="q"/>
        <a:defRPr sz="2000">
          <a:solidFill>
            <a:srgbClr val="6666FF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Wingdings" pitchFamily="2" charset="2"/>
        <a:buChar char="q"/>
        <a:defRPr sz="2000">
          <a:solidFill>
            <a:srgbClr val="6666FF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Wingdings" pitchFamily="2" charset="2"/>
        <a:buChar char="q"/>
        <a:defRPr sz="2000">
          <a:solidFill>
            <a:srgbClr val="6666FF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Wingdings" pitchFamily="2" charset="2"/>
        <a:buChar char="q"/>
        <a:defRPr sz="2000">
          <a:solidFill>
            <a:srgbClr val="6666FF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wmf"/><Relationship Id="rId4" Type="http://schemas.openxmlformats.org/officeDocument/2006/relationships/hyperlink" Target="http://www.doodle.com/zw3yrh37mu4dbybq" TargetMode="Externa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jpe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5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6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://r2e.web.cern.ch/R2E/AreaOverview.htm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r2e.web.cern.ch/R2E/AreaOverview.htm" TargetMode="Externa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wmf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r2e.web.cern.ch/R2E/Equipments.htm" TargetMode="External"/><Relationship Id="rId4" Type="http://schemas.openxmlformats.org/officeDocument/2006/relationships/hyperlink" Target="https://espace.cern.ch/info-r2e-documents/Lists/R2E%20Equipment%20Survey%20All%20Areas/AllItems.aspx" TargetMode="Externa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gi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wmf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3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://slwww.cern.ch/~pcrops/releaseinfo/pcropsdist/lhc/lhc-monitoring/PRO/lhc-monitoring.jnlp" TargetMode="External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5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9.jpe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comment/977085" TargetMode="External"/><Relationship Id="rId13" Type="http://schemas.openxmlformats.org/officeDocument/2006/relationships/hyperlink" Target="http://r2e.web.cern.ch/R2E/Related/RadiationTesting/SummaryPCs_24june09_v4.pdf" TargetMode="External"/><Relationship Id="rId3" Type="http://schemas.openxmlformats.org/officeDocument/2006/relationships/hyperlink" Target="http://www.cern.ch/info-r2e-documents" TargetMode="External"/><Relationship Id="rId7" Type="http://schemas.openxmlformats.org/officeDocument/2006/relationships/hyperlink" Target="http://r2e.web.cern.ch/R2E/Related/CERN_Memorandum_IR3_jul2008.pdf" TargetMode="External"/><Relationship Id="rId12" Type="http://schemas.openxmlformats.org/officeDocument/2006/relationships/hyperlink" Target="http://r2e.web.cern.ch/R2E/Reports/memorandum_final.pdf" TargetMode="External"/><Relationship Id="rId17" Type="http://schemas.openxmlformats.org/officeDocument/2006/relationships/hyperlink" Target="http://r2e.web.cern.ch/R2E/Related/R2E_School/ExecutiveSummary.pdf" TargetMode="External"/><Relationship Id="rId2" Type="http://schemas.openxmlformats.org/officeDocument/2006/relationships/hyperlink" Target="http://www.cern.ch/r2e" TargetMode="External"/><Relationship Id="rId16" Type="http://schemas.openxmlformats.org/officeDocument/2006/relationships/hyperlink" Target="http://indico.cern.ch/event/R2E_school_2009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r2e.web.cern.ch/R2E/MitigationOptions.htm" TargetMode="External"/><Relationship Id="rId11" Type="http://schemas.openxmlformats.org/officeDocument/2006/relationships/hyperlink" Target="http://r2e.web.cern.ch/R2E/Reports/MidLongTerm_ActionPlan_final.pdf" TargetMode="External"/><Relationship Id="rId5" Type="http://schemas.openxmlformats.org/officeDocument/2006/relationships/hyperlink" Target="http://r2e.web.cern.ch/R2E/Equipments.htm" TargetMode="External"/><Relationship Id="rId15" Type="http://schemas.openxmlformats.org/officeDocument/2006/relationships/hyperlink" Target="http://r2e.web.cern.ch/R2E/project_manager/projList.php" TargetMode="External"/><Relationship Id="rId10" Type="http://schemas.openxmlformats.org/officeDocument/2006/relationships/hyperlink" Target="https://edms.cern.ch/comment/985313" TargetMode="External"/><Relationship Id="rId4" Type="http://schemas.openxmlformats.org/officeDocument/2006/relationships/hyperlink" Target="http://r2e.web.cern.ch/R2E/AreaOverview.htm" TargetMode="External"/><Relationship Id="rId9" Type="http://schemas.openxmlformats.org/officeDocument/2006/relationships/hyperlink" Target="https://r2e.web.cern.ch/R2E/Reports/r2e_chamonix_2009.pdf" TargetMode="External"/><Relationship Id="rId14" Type="http://schemas.openxmlformats.org/officeDocument/2006/relationships/hyperlink" Target="http://r2e.web.cern.ch/R2E/Reports/LHC-R2E_P8-review_v5.1.pdf" TargetMode="Externa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wmf"/><Relationship Id="rId4" Type="http://schemas.openxmlformats.org/officeDocument/2006/relationships/hyperlink" Target="http://r2e.web.cern.ch/R2E/Related/Commissioning/lossLocations.xlsx" TargetMode="Externa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jpeg"/><Relationship Id="rId5" Type="http://schemas.openxmlformats.org/officeDocument/2006/relationships/image" Target="../media/image57.png"/><Relationship Id="rId4" Type="http://schemas.openxmlformats.org/officeDocument/2006/relationships/image" Target="../media/image56.jpe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hyperlink" Target="http://r2e.web.cern.ch/R2E/Equipments.htm" TargetMode="External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wmf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getFile.py/access?contribId=28&amp;sessionId=6&amp;resId=1&amp;materialId=slides&amp;confId=67839" TargetMode="External"/><Relationship Id="rId2" Type="http://schemas.openxmlformats.org/officeDocument/2006/relationships/hyperlink" Target="http://indico.cern.ch/getFile.py/access?contribId=27&amp;sessionId=6&amp;resId=0&amp;materialId=slides&amp;confId=67839" TargetMode="External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7" Type="http://schemas.openxmlformats.org/officeDocument/2006/relationships/image" Target="../media/image64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3.png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jpeg"/><Relationship Id="rId3" Type="http://schemas.openxmlformats.org/officeDocument/2006/relationships/image" Target="cid:332575815@17092009-1858" TargetMode="External"/><Relationship Id="rId7" Type="http://schemas.openxmlformats.org/officeDocument/2006/relationships/image" Target="../media/image68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7.jpeg"/><Relationship Id="rId5" Type="http://schemas.openxmlformats.org/officeDocument/2006/relationships/image" Target="../media/image47.png"/><Relationship Id="rId4" Type="http://schemas.openxmlformats.org/officeDocument/2006/relationships/image" Target="../media/image66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3.jpeg"/><Relationship Id="rId4" Type="http://schemas.openxmlformats.org/officeDocument/2006/relationships/image" Target="../media/image72.jpe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5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emf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0.jpeg"/><Relationship Id="rId5" Type="http://schemas.openxmlformats.org/officeDocument/2006/relationships/image" Target="../media/image79.jpeg"/><Relationship Id="rId4" Type="http://schemas.openxmlformats.org/officeDocument/2006/relationships/image" Target="../media/image78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2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4.jpe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8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0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wmf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emf"/><Relationship Id="rId1" Type="http://schemas.openxmlformats.org/officeDocument/2006/relationships/slideLayout" Target="../slideLayouts/slideLayout6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wmf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wmf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wmf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6.jpe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wmf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://r2e.web.cern.ch/R2E/Related/CERN_Memorandum_IR3_jul2008.pdf" TargetMode="Externa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8.pn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wmf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5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://r2e.web.cern.ch/R2E/MitigationOptions.htm" TargetMode="Externa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9.png"/><Relationship Id="rId4" Type="http://schemas.openxmlformats.org/officeDocument/2006/relationships/hyperlink" Target="http://r2e.web.cern.ch/R2E/MitigationOptions.htm" TargetMode="Externa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wmf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069451" y="1895349"/>
            <a:ext cx="7929586" cy="3319601"/>
          </a:xfrm>
        </p:spPr>
        <p:txBody>
          <a:bodyPr/>
          <a:lstStyle/>
          <a:p>
            <a:pPr algn="ctr"/>
            <a:r>
              <a:rPr lang="en-GB" sz="3200" b="1" dirty="0" smtClean="0"/>
              <a:t>Radiation To Electronics (R2E)</a:t>
            </a:r>
            <a:br>
              <a:rPr lang="en-GB" sz="3200" b="1" dirty="0" smtClean="0"/>
            </a:br>
            <a:r>
              <a:rPr lang="en-GB" sz="3200" b="1" dirty="0" smtClean="0"/>
              <a:t>Extended Seminar</a:t>
            </a:r>
            <a:br>
              <a:rPr lang="en-GB" sz="3200" b="1" dirty="0" smtClean="0"/>
            </a:br>
            <a:r>
              <a:rPr lang="en-GB" sz="3200" b="1" dirty="0" smtClean="0"/>
              <a:t>Preparation of 2010 Workshop </a:t>
            </a:r>
            <a:r>
              <a:rPr lang="en-GB" sz="3200" dirty="0"/>
              <a:t/>
            </a:r>
            <a:br>
              <a:rPr lang="en-GB" sz="3200" dirty="0"/>
            </a:br>
            <a:r>
              <a:rPr lang="en-GB" sz="1050" dirty="0" smtClean="0"/>
              <a:t> 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sz="2800" b="1" dirty="0">
              <a:effectLst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3177" y="4736625"/>
            <a:ext cx="6001963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bg1"/>
                </a:solidFill>
              </a:rPr>
              <a:t>CERN</a:t>
            </a:r>
            <a:br>
              <a:rPr lang="en-GB" sz="2400" b="1" dirty="0" smtClean="0">
                <a:solidFill>
                  <a:schemeClr val="bg1"/>
                </a:solidFill>
              </a:rPr>
            </a:br>
            <a:r>
              <a:rPr lang="en-GB" sz="2400" b="1" dirty="0" smtClean="0">
                <a:solidFill>
                  <a:schemeClr val="bg1"/>
                </a:solidFill>
              </a:rPr>
              <a:t>February 9</a:t>
            </a:r>
            <a:r>
              <a:rPr lang="en-GB" sz="2400" b="1" baseline="30000" dirty="0" smtClean="0">
                <a:solidFill>
                  <a:schemeClr val="bg1"/>
                </a:solidFill>
              </a:rPr>
              <a:t>th</a:t>
            </a:r>
            <a:r>
              <a:rPr lang="en-GB" sz="2400" b="1" dirty="0" smtClean="0">
                <a:solidFill>
                  <a:schemeClr val="bg1"/>
                </a:solidFill>
              </a:rPr>
              <a:t/>
            </a:r>
            <a:br>
              <a:rPr lang="en-GB" sz="2400" b="1" dirty="0" smtClean="0">
                <a:solidFill>
                  <a:schemeClr val="bg1"/>
                </a:solidFill>
              </a:rPr>
            </a:br>
            <a:r>
              <a:rPr lang="en-GB" sz="800" b="1" dirty="0" smtClean="0">
                <a:solidFill>
                  <a:schemeClr val="bg1"/>
                </a:solidFill>
              </a:rPr>
              <a:t> </a:t>
            </a:r>
            <a:r>
              <a:rPr lang="en-GB" b="1" dirty="0" smtClean="0">
                <a:solidFill>
                  <a:schemeClr val="bg1"/>
                </a:solidFill>
              </a:rPr>
              <a:t/>
            </a:r>
            <a:br>
              <a:rPr lang="en-GB" b="1" dirty="0" smtClean="0">
                <a:solidFill>
                  <a:schemeClr val="bg1"/>
                </a:solidFill>
              </a:rPr>
            </a:br>
            <a:r>
              <a:rPr lang="en-GB" sz="2800" dirty="0" smtClean="0">
                <a:solidFill>
                  <a:schemeClr val="bg1"/>
                </a:solidFill>
              </a:rPr>
              <a:t>M. Brugger for the </a:t>
            </a:r>
            <a:r>
              <a:rPr lang="en-GB" sz="2800" b="1" dirty="0" smtClean="0">
                <a:solidFill>
                  <a:schemeClr val="bg1"/>
                </a:solidFill>
              </a:rPr>
              <a:t>R2E Study Group</a:t>
            </a:r>
            <a:br>
              <a:rPr lang="en-GB" sz="2800" b="1" dirty="0" smtClean="0">
                <a:solidFill>
                  <a:schemeClr val="bg1"/>
                </a:solidFill>
              </a:rPr>
            </a:b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-171953" y="5672096"/>
            <a:ext cx="3958135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!!! Many Thanks To Everybody !!!</a:t>
            </a:r>
            <a:endParaRPr lang="en-GB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10" y="-24"/>
            <a:ext cx="8043890" cy="785818"/>
          </a:xfrm>
        </p:spPr>
        <p:txBody>
          <a:bodyPr/>
          <a:lstStyle/>
          <a:p>
            <a:r>
              <a:rPr lang="en-GB" dirty="0" smtClean="0"/>
              <a:t>The Risk of Low-Energy Neutrons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85794"/>
            <a:ext cx="9144000" cy="571504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GB" sz="2800" dirty="0" smtClean="0"/>
              <a:t>Having a look in literature</a:t>
            </a:r>
          </a:p>
          <a:p>
            <a:pPr>
              <a:spcBef>
                <a:spcPts val="0"/>
              </a:spcBef>
            </a:pPr>
            <a:endParaRPr lang="en-GB" sz="2800" dirty="0" smtClean="0"/>
          </a:p>
          <a:p>
            <a:pPr>
              <a:spcBef>
                <a:spcPts val="0"/>
              </a:spcBef>
            </a:pPr>
            <a:endParaRPr lang="en-GB" sz="2800" dirty="0" smtClean="0"/>
          </a:p>
          <a:p>
            <a:pPr>
              <a:spcBef>
                <a:spcPts val="0"/>
              </a:spcBef>
            </a:pPr>
            <a:endParaRPr lang="en-GB" sz="2800" dirty="0" smtClean="0"/>
          </a:p>
          <a:p>
            <a:pPr>
              <a:spcBef>
                <a:spcPts val="0"/>
              </a:spcBef>
            </a:pPr>
            <a:endParaRPr lang="en-GB" sz="2800" dirty="0" smtClean="0"/>
          </a:p>
          <a:p>
            <a:pPr>
              <a:spcBef>
                <a:spcPts val="0"/>
              </a:spcBef>
            </a:pPr>
            <a:endParaRPr lang="en-GB" sz="2800" dirty="0" smtClean="0"/>
          </a:p>
          <a:p>
            <a:pPr>
              <a:spcBef>
                <a:spcPts val="0"/>
              </a:spcBef>
            </a:pPr>
            <a:endParaRPr lang="en-GB" sz="2800" dirty="0" smtClean="0"/>
          </a:p>
          <a:p>
            <a:pPr>
              <a:spcBef>
                <a:spcPts val="0"/>
              </a:spcBef>
            </a:pPr>
            <a:endParaRPr lang="en-GB" sz="2800" dirty="0" smtClean="0"/>
          </a:p>
          <a:p>
            <a:pPr>
              <a:spcBef>
                <a:spcPts val="0"/>
              </a:spcBef>
            </a:pPr>
            <a:endParaRPr lang="en-GB" sz="2800" dirty="0" smtClean="0"/>
          </a:p>
          <a:p>
            <a:pPr>
              <a:spcBef>
                <a:spcPts val="0"/>
              </a:spcBef>
            </a:pPr>
            <a:endParaRPr lang="en-GB" sz="2800" dirty="0" smtClean="0"/>
          </a:p>
          <a:p>
            <a:pPr>
              <a:spcBef>
                <a:spcPts val="0"/>
              </a:spcBef>
            </a:pPr>
            <a:r>
              <a:rPr lang="en-GB" dirty="0" smtClean="0"/>
              <a:t>Sensitivity ranges over four order of magnitudes</a:t>
            </a:r>
          </a:p>
          <a:p>
            <a:pPr lvl="1">
              <a:spcBef>
                <a:spcPts val="0"/>
              </a:spcBef>
            </a:pPr>
            <a:r>
              <a:rPr lang="en-GB" sz="1800" dirty="0" smtClean="0">
                <a:solidFill>
                  <a:schemeClr val="tx1"/>
                </a:solidFill>
              </a:rPr>
              <a:t>Some: similar or larger xSection</a:t>
            </a:r>
          </a:p>
          <a:p>
            <a:pPr lvl="1">
              <a:spcBef>
                <a:spcPts val="0"/>
              </a:spcBef>
            </a:pPr>
            <a:r>
              <a:rPr lang="en-GB" sz="1800" dirty="0" smtClean="0">
                <a:solidFill>
                  <a:schemeClr val="tx1"/>
                </a:solidFill>
              </a:rPr>
              <a:t>Others: a factor of 10-100 or further below </a:t>
            </a:r>
          </a:p>
          <a:p>
            <a:pPr>
              <a:spcBef>
                <a:spcPts val="0"/>
              </a:spcBef>
            </a:pPr>
            <a:r>
              <a:rPr lang="en-GB" dirty="0" smtClean="0"/>
              <a:t>How does is compare to our particle energy spectra?</a:t>
            </a:r>
            <a:endParaRPr lang="en-GB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endParaRPr lang="en-GB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357298"/>
            <a:ext cx="7461818" cy="3771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6" name="Rectangle 5"/>
          <p:cNvSpPr/>
          <p:nvPr/>
        </p:nvSpPr>
        <p:spPr bwMode="auto">
          <a:xfrm>
            <a:off x="6858016" y="1571612"/>
            <a:ext cx="1285884" cy="2786082"/>
          </a:xfrm>
          <a:prstGeom prst="rect">
            <a:avLst/>
          </a:prstGeom>
          <a:noFill/>
          <a:ln w="50800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6248" y="4300770"/>
            <a:ext cx="49295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 smtClean="0"/>
              <a:t>IEEE Trans. on </a:t>
            </a:r>
            <a:r>
              <a:rPr lang="en-GB" u="sng" dirty="0" err="1" smtClean="0"/>
              <a:t>Nucl</a:t>
            </a:r>
            <a:r>
              <a:rPr lang="en-GB" u="sng" dirty="0" smtClean="0"/>
              <a:t>. Sci., </a:t>
            </a:r>
            <a:r>
              <a:rPr lang="en-GB" u="sng" dirty="0" err="1" smtClean="0"/>
              <a:t>Vol</a:t>
            </a:r>
            <a:r>
              <a:rPr lang="en-GB" u="sng" dirty="0" smtClean="0"/>
              <a:t> 5, p. 3587-3595</a:t>
            </a:r>
          </a:p>
          <a:p>
            <a:endParaRPr lang="en-GB" u="sng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786" y="71438"/>
            <a:ext cx="7500990" cy="714356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Workshop Input Requirements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754798"/>
            <a:ext cx="8715436" cy="5786478"/>
          </a:xfrm>
          <a:noFill/>
        </p:spPr>
        <p:txBody>
          <a:bodyPr>
            <a:noAutofit/>
          </a:bodyPr>
          <a:lstStyle/>
          <a:p>
            <a:pPr>
              <a:spcBef>
                <a:spcPts val="100"/>
              </a:spcBef>
              <a:buNone/>
            </a:pPr>
            <a:r>
              <a:rPr lang="en-US" sz="2800" b="1" u="sng" dirty="0" smtClean="0">
                <a:solidFill>
                  <a:schemeClr val="accent1">
                    <a:lumMod val="25000"/>
                  </a:schemeClr>
                </a:solidFill>
              </a:rPr>
              <a:t>Workshop </a:t>
            </a:r>
            <a:r>
              <a:rPr lang="en-US" sz="2800" b="1" u="sng" dirty="0" err="1" smtClean="0">
                <a:solidFill>
                  <a:schemeClr val="accent1">
                    <a:lumMod val="25000"/>
                  </a:schemeClr>
                </a:solidFill>
              </a:rPr>
              <a:t>Organisation</a:t>
            </a:r>
            <a:r>
              <a:rPr lang="en-US" sz="2800" b="1" u="sng" dirty="0" smtClean="0">
                <a:solidFill>
                  <a:schemeClr val="accent1">
                    <a:lumMod val="25000"/>
                  </a:schemeClr>
                </a:solidFill>
              </a:rPr>
              <a:t>:</a:t>
            </a:r>
          </a:p>
          <a:p>
            <a:pPr>
              <a:spcBef>
                <a:spcPts val="100"/>
              </a:spcBef>
              <a:buNone/>
            </a:pPr>
            <a:endParaRPr lang="en-US" sz="1600" b="1" u="sng" dirty="0" smtClean="0">
              <a:solidFill>
                <a:schemeClr val="accent1">
                  <a:lumMod val="25000"/>
                </a:schemeClr>
              </a:solidFill>
            </a:endParaRPr>
          </a:p>
          <a:p>
            <a:pPr lvl="1">
              <a:spcBef>
                <a:spcPts val="100"/>
              </a:spcBef>
              <a:buBlip>
                <a:blip r:embed="rId3"/>
              </a:buBlip>
            </a:pPr>
            <a:r>
              <a:rPr lang="en-US" sz="2800" b="1" dirty="0" smtClean="0">
                <a:solidFill>
                  <a:srgbClr val="800000"/>
                </a:solidFill>
              </a:rPr>
              <a:t>Your help and contribution is essential</a:t>
            </a:r>
            <a:endParaRPr lang="en-US" sz="2800" b="1" dirty="0" smtClean="0">
              <a:solidFill>
                <a:srgbClr val="800000"/>
              </a:solidFill>
            </a:endParaRPr>
          </a:p>
          <a:p>
            <a:pPr lvl="1">
              <a:spcBef>
                <a:spcPts val="100"/>
              </a:spcBef>
              <a:buBlip>
                <a:blip r:embed="rId3"/>
              </a:buBlip>
            </a:pPr>
            <a:r>
              <a:rPr lang="en-US" sz="2800" dirty="0" smtClean="0">
                <a:solidFill>
                  <a:schemeClr val="tx1"/>
                </a:solidFill>
              </a:rPr>
              <a:t>As already listed in this seminar, the </a:t>
            </a:r>
            <a:r>
              <a:rPr lang="en-US" sz="2800" b="1" dirty="0" smtClean="0">
                <a:solidFill>
                  <a:schemeClr val="tx1"/>
                </a:solidFill>
              </a:rPr>
              <a:t>list of required information/studies and input will be distributed</a:t>
            </a:r>
          </a:p>
          <a:p>
            <a:pPr lvl="1">
              <a:spcBef>
                <a:spcPts val="100"/>
              </a:spcBef>
              <a:buBlip>
                <a:blip r:embed="rId3"/>
              </a:buBlip>
            </a:pPr>
            <a:r>
              <a:rPr lang="en-US" sz="2800" b="1" dirty="0" smtClean="0">
                <a:solidFill>
                  <a:srgbClr val="7E0000"/>
                </a:solidFill>
              </a:rPr>
              <a:t>Intermediate iterations </a:t>
            </a:r>
            <a:r>
              <a:rPr lang="en-US" sz="2800" dirty="0" smtClean="0">
                <a:solidFill>
                  <a:schemeClr val="tx1"/>
                </a:solidFill>
              </a:rPr>
              <a:t>will be </a:t>
            </a:r>
            <a:r>
              <a:rPr lang="en-US" sz="2800" dirty="0" err="1" smtClean="0">
                <a:solidFill>
                  <a:schemeClr val="tx1"/>
                </a:solidFill>
              </a:rPr>
              <a:t>organised</a:t>
            </a:r>
            <a:r>
              <a:rPr lang="en-US" sz="2800" dirty="0" smtClean="0">
                <a:solidFill>
                  <a:schemeClr val="tx1"/>
                </a:solidFill>
              </a:rPr>
              <a:t> through the R2E Study Group</a:t>
            </a:r>
          </a:p>
          <a:p>
            <a:pPr lvl="1">
              <a:spcBef>
                <a:spcPts val="100"/>
              </a:spcBef>
              <a:buBlip>
                <a:blip r:embed="rId3"/>
              </a:buBlip>
            </a:pPr>
            <a:r>
              <a:rPr lang="en-US" sz="2800" dirty="0" smtClean="0">
                <a:solidFill>
                  <a:schemeClr val="tx1"/>
                </a:solidFill>
              </a:rPr>
              <a:t>Please don’t hesitate in </a:t>
            </a:r>
            <a:r>
              <a:rPr lang="en-US" sz="2800" b="1" dirty="0" smtClean="0">
                <a:solidFill>
                  <a:srgbClr val="7E0000"/>
                </a:solidFill>
              </a:rPr>
              <a:t>contacting us in case of questions</a:t>
            </a:r>
          </a:p>
          <a:p>
            <a:pPr lvl="1">
              <a:spcBef>
                <a:spcPts val="100"/>
              </a:spcBef>
              <a:buBlip>
                <a:blip r:embed="rId3"/>
              </a:buBlip>
            </a:pPr>
            <a:endParaRPr lang="en-US" sz="2800" dirty="0" smtClean="0">
              <a:solidFill>
                <a:schemeClr val="tx1"/>
              </a:solidFill>
            </a:endParaRPr>
          </a:p>
          <a:p>
            <a:pPr lvl="1">
              <a:spcBef>
                <a:spcPts val="100"/>
              </a:spcBef>
              <a:buBlip>
                <a:blip r:embed="rId3"/>
              </a:buBlip>
            </a:pPr>
            <a:r>
              <a:rPr lang="en-US" sz="2800" dirty="0" smtClean="0">
                <a:solidFill>
                  <a:schemeClr val="tx1"/>
                </a:solidFill>
              </a:rPr>
              <a:t>A </a:t>
            </a:r>
            <a:r>
              <a:rPr lang="en-US" sz="2800" b="1" dirty="0" smtClean="0">
                <a:solidFill>
                  <a:schemeClr val="tx1"/>
                </a:solidFill>
                <a:hlinkClick r:id="rId4"/>
              </a:rPr>
              <a:t>Doodle Poll </a:t>
            </a:r>
            <a:r>
              <a:rPr lang="en-US" sz="2800" dirty="0" smtClean="0">
                <a:solidFill>
                  <a:schemeClr val="tx1"/>
                </a:solidFill>
              </a:rPr>
              <a:t>has been set up </a:t>
            </a:r>
            <a:r>
              <a:rPr lang="en-US" sz="2800" dirty="0" smtClean="0">
                <a:solidFill>
                  <a:schemeClr val="tx1"/>
                </a:solidFill>
              </a:rPr>
              <a:t>to find the best possible date for the workshop:</a:t>
            </a:r>
          </a:p>
          <a:p>
            <a:pPr lvl="2">
              <a:spcBef>
                <a:spcPts val="100"/>
              </a:spcBef>
              <a:buBlip>
                <a:blip r:embed="rId3"/>
              </a:buBlip>
            </a:pPr>
            <a:r>
              <a:rPr lang="en-GB" sz="2800" u="sng" dirty="0" smtClean="0">
                <a:hlinkClick r:id="rId4"/>
              </a:rPr>
              <a:t>http://</a:t>
            </a:r>
            <a:r>
              <a:rPr lang="en-GB" sz="2800" u="sng" dirty="0" smtClean="0">
                <a:hlinkClick r:id="rId4"/>
              </a:rPr>
              <a:t>www.doodle.com/zw3yrh37mu4dbybq</a:t>
            </a:r>
            <a:endParaRPr lang="en-US" sz="2800" dirty="0" smtClean="0">
              <a:solidFill>
                <a:schemeClr val="tx1"/>
              </a:solidFill>
            </a:endParaRPr>
          </a:p>
          <a:p>
            <a:pPr lvl="1">
              <a:spcBef>
                <a:spcPts val="100"/>
              </a:spcBef>
              <a:buBlip>
                <a:blip r:embed="rId3"/>
              </a:buBlip>
            </a:pPr>
            <a:endParaRPr lang="en-US" sz="2800" dirty="0" smtClean="0">
              <a:solidFill>
                <a:schemeClr val="tx1"/>
              </a:solidFill>
            </a:endParaRPr>
          </a:p>
          <a:p>
            <a:pPr lvl="1">
              <a:spcBef>
                <a:spcPts val="100"/>
              </a:spcBef>
              <a:buBlip>
                <a:blip r:embed="rId3"/>
              </a:buBlip>
            </a:pPr>
            <a:endParaRPr lang="en-US" sz="2800" dirty="0" smtClean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4244975" y="6642100"/>
            <a:ext cx="327025" cy="215900"/>
          </a:xfrm>
        </p:spPr>
        <p:txBody>
          <a:bodyPr/>
          <a:lstStyle/>
          <a:p>
            <a:fld id="{6D202039-3293-4EC8-B5F1-A7127E526F50}" type="slidenum">
              <a:rPr lang="en-GB" smtClean="0"/>
              <a:pPr/>
              <a:t>100</a:t>
            </a:fld>
            <a:endParaRPr lang="en-GB"/>
          </a:p>
        </p:txBody>
      </p:sp>
      <p:pic>
        <p:nvPicPr>
          <p:cNvPr id="5" name="Picture 2" descr="C:\Users\Markus\AppData\Local\Microsoft\Windows\Temporary Internet Files\Content.IE5\EFKRBR8H\MCj0440424000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29521" y="4000504"/>
            <a:ext cx="1714512" cy="141361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starstore.com/acatalog/iceberg-poster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FFB"/>
              </a:clrFrom>
              <a:clrTo>
                <a:srgbClr val="FEFF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1035" y="760850"/>
            <a:ext cx="8841559" cy="5882860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101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500034" y="4071942"/>
            <a:ext cx="81439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3200" b="1" dirty="0" smtClean="0">
                <a:solidFill>
                  <a:srgbClr val="FFFF00"/>
                </a:solidFill>
              </a:rPr>
              <a:t>EN/MEF, EN/HE, EN/EL, BE/OP, DG/PRJ, EN/STI, DGS/RP, EN/CV,  GS/SEM, BE/ABP, TE/ABT , TE/MSC, </a:t>
            </a:r>
            <a:br>
              <a:rPr lang="en-US" sz="3200" b="1" dirty="0" smtClean="0">
                <a:solidFill>
                  <a:srgbClr val="FFFF00"/>
                </a:solidFill>
              </a:rPr>
            </a:br>
            <a:r>
              <a:rPr lang="en-US" sz="3200" b="1" dirty="0" smtClean="0">
                <a:solidFill>
                  <a:srgbClr val="FFFF00"/>
                </a:solidFill>
              </a:rPr>
              <a:t>EN/GMS, TE/EPC, FP/PI, </a:t>
            </a:r>
            <a:br>
              <a:rPr lang="en-US" sz="3200" b="1" dirty="0" smtClean="0">
                <a:solidFill>
                  <a:srgbClr val="FFFF00"/>
                </a:solidFill>
              </a:rPr>
            </a:br>
            <a:r>
              <a:rPr lang="en-US" sz="3200" b="1" dirty="0" smtClean="0">
                <a:solidFill>
                  <a:srgbClr val="FFFF00"/>
                </a:solidFill>
              </a:rPr>
              <a:t>BE/ASR, GS/ASE, PH/ESE,…</a:t>
            </a:r>
            <a:endParaRPr lang="en-GB" sz="3200" b="1" dirty="0">
              <a:solidFill>
                <a:srgbClr val="FFFF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82142" y="3071810"/>
            <a:ext cx="57759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1" indent="-342900">
              <a:spcBef>
                <a:spcPts val="200"/>
              </a:spcBef>
              <a:spcAft>
                <a:spcPts val="100"/>
              </a:spcAft>
              <a:buClr>
                <a:schemeClr val="accent1"/>
              </a:buClr>
              <a:buSzPct val="65000"/>
            </a:pPr>
            <a:r>
              <a:rPr lang="en-US" sz="3600" b="1" dirty="0" smtClean="0">
                <a:solidFill>
                  <a:schemeClr val="bg1"/>
                </a:solidFill>
              </a:rPr>
              <a:t>Many Thanks to Everybody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82668" y="92056"/>
            <a:ext cx="8218488" cy="6223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Your Support Is Essential…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00372"/>
            <a:ext cx="8229600" cy="785818"/>
          </a:xfrm>
        </p:spPr>
        <p:txBody>
          <a:bodyPr>
            <a:noAutofit/>
          </a:bodyPr>
          <a:lstStyle/>
          <a:p>
            <a:pPr algn="ctr"/>
            <a:r>
              <a:rPr lang="en-GB" sz="6600" b="1" dirty="0" smtClean="0">
                <a:solidFill>
                  <a:srgbClr val="640000"/>
                </a:solidFill>
              </a:rPr>
              <a:t>Backup</a:t>
            </a:r>
            <a:endParaRPr lang="en-GB" sz="6600" b="1" dirty="0">
              <a:solidFill>
                <a:srgbClr val="64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102</a:t>
            </a:fld>
            <a:endParaRPr lang="en-GB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30" y="71414"/>
            <a:ext cx="8218488" cy="622300"/>
          </a:xfrm>
        </p:spPr>
        <p:txBody>
          <a:bodyPr/>
          <a:lstStyle/>
          <a:p>
            <a:r>
              <a:rPr lang="en-US" dirty="0" smtClean="0"/>
              <a:t>Mitigation Project Tracking Tool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714356"/>
            <a:ext cx="6715106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ight Arrow 8"/>
          <p:cNvSpPr/>
          <p:nvPr/>
        </p:nvSpPr>
        <p:spPr bwMode="auto">
          <a:xfrm>
            <a:off x="42172" y="3221720"/>
            <a:ext cx="642910" cy="214314"/>
          </a:xfrm>
          <a:prstGeom prst="rightArrow">
            <a:avLst/>
          </a:prstGeom>
          <a:solidFill>
            <a:srgbClr val="99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 bwMode="auto">
          <a:xfrm rot="10800000" flipV="1">
            <a:off x="2357422" y="2428868"/>
            <a:ext cx="4929222" cy="71438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99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7215206" y="2214554"/>
            <a:ext cx="16017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990000"/>
                </a:solidFill>
              </a:rPr>
              <a:t>list of projects</a:t>
            </a:r>
            <a:endParaRPr lang="en-GB" sz="1600" dirty="0">
              <a:solidFill>
                <a:srgbClr val="990000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 bwMode="auto">
          <a:xfrm rot="10800000" flipV="1">
            <a:off x="2428860" y="1643050"/>
            <a:ext cx="4929222" cy="71438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99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7215206" y="1097805"/>
            <a:ext cx="18485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990000"/>
                </a:solidFill>
              </a:rPr>
              <a:t>toggle between</a:t>
            </a:r>
            <a:br>
              <a:rPr lang="en-US" sz="1600" dirty="0" smtClean="0">
                <a:solidFill>
                  <a:srgbClr val="990000"/>
                </a:solidFill>
              </a:rPr>
            </a:br>
            <a:r>
              <a:rPr lang="en-US" sz="1600" dirty="0" smtClean="0">
                <a:solidFill>
                  <a:srgbClr val="990000"/>
                </a:solidFill>
              </a:rPr>
              <a:t>finished and </a:t>
            </a:r>
          </a:p>
          <a:p>
            <a:r>
              <a:rPr lang="en-US" sz="1600" dirty="0" smtClean="0">
                <a:solidFill>
                  <a:srgbClr val="990000"/>
                </a:solidFill>
              </a:rPr>
              <a:t>ongoing projects</a:t>
            </a:r>
            <a:endParaRPr lang="en-GB" sz="1600" dirty="0">
              <a:solidFill>
                <a:srgbClr val="9900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 bwMode="auto">
          <a:xfrm rot="10800000">
            <a:off x="6500826" y="3236238"/>
            <a:ext cx="938218" cy="214313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99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7367606" y="3236236"/>
            <a:ext cx="16321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990000"/>
                </a:solidFill>
              </a:rPr>
              <a:t>acquire status</a:t>
            </a:r>
            <a:br>
              <a:rPr lang="en-US" sz="1600" dirty="0" smtClean="0">
                <a:solidFill>
                  <a:srgbClr val="990000"/>
                </a:solidFill>
              </a:rPr>
            </a:br>
            <a:r>
              <a:rPr lang="en-US" sz="1600" dirty="0" smtClean="0">
                <a:solidFill>
                  <a:srgbClr val="990000"/>
                </a:solidFill>
              </a:rPr>
              <a:t>report</a:t>
            </a:r>
            <a:endParaRPr lang="en-GB" sz="1600" dirty="0">
              <a:solidFill>
                <a:srgbClr val="990000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 bwMode="auto">
          <a:xfrm rot="10800000" flipV="1">
            <a:off x="6500827" y="3450551"/>
            <a:ext cx="938219" cy="21431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99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Straight Arrow Connector 25"/>
          <p:cNvCxnSpPr/>
          <p:nvPr/>
        </p:nvCxnSpPr>
        <p:spPr bwMode="auto">
          <a:xfrm rot="10800000">
            <a:off x="6858017" y="4004330"/>
            <a:ext cx="581029" cy="20104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99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7367607" y="3991058"/>
            <a:ext cx="16321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990000"/>
                </a:solidFill>
              </a:rPr>
              <a:t>check to have </a:t>
            </a:r>
            <a:br>
              <a:rPr lang="en-US" sz="1600" dirty="0" smtClean="0">
                <a:solidFill>
                  <a:srgbClr val="990000"/>
                </a:solidFill>
              </a:rPr>
            </a:br>
            <a:r>
              <a:rPr lang="en-US" sz="1600" dirty="0" smtClean="0">
                <a:solidFill>
                  <a:srgbClr val="990000"/>
                </a:solidFill>
              </a:rPr>
              <a:t>all comments</a:t>
            </a:r>
            <a:endParaRPr lang="en-GB" sz="1600" dirty="0">
              <a:solidFill>
                <a:srgbClr val="990000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 bwMode="auto">
          <a:xfrm rot="10800000" flipV="1">
            <a:off x="6858016" y="4205373"/>
            <a:ext cx="581032" cy="29902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99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1" name="TextBox 30"/>
          <p:cNvSpPr txBox="1"/>
          <p:nvPr/>
        </p:nvSpPr>
        <p:spPr>
          <a:xfrm>
            <a:off x="1428728" y="4149874"/>
            <a:ext cx="4658648" cy="707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/>
              <a:t>- The tool is functional and used in R2E</a:t>
            </a:r>
            <a:br>
              <a:rPr lang="en-US" sz="2000" dirty="0" smtClean="0"/>
            </a:br>
            <a:r>
              <a:rPr lang="en-US" sz="2000" dirty="0" smtClean="0"/>
              <a:t>- 2</a:t>
            </a:r>
            <a:r>
              <a:rPr lang="en-US" sz="2000" baseline="30000" dirty="0" smtClean="0"/>
              <a:t>nd</a:t>
            </a:r>
            <a:r>
              <a:rPr lang="en-US" sz="2000" dirty="0" smtClean="0"/>
              <a:t> version to be uploaded soon</a:t>
            </a:r>
          </a:p>
        </p:txBody>
      </p:sp>
      <p:sp>
        <p:nvSpPr>
          <p:cNvPr id="2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4244975" y="6642100"/>
            <a:ext cx="1143000" cy="228600"/>
          </a:xfrm>
        </p:spPr>
        <p:txBody>
          <a:bodyPr/>
          <a:lstStyle/>
          <a:p>
            <a:fld id="{6D202039-3293-4EC8-B5F1-A7127E526F50}" type="slidenum">
              <a:rPr lang="en-GB" smtClean="0"/>
              <a:pPr/>
              <a:t>103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86410" y="1391350"/>
            <a:ext cx="5386184" cy="233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Content Placeholder 2"/>
          <p:cNvSpPr>
            <a:spLocks noGrp="1"/>
          </p:cNvSpPr>
          <p:nvPr>
            <p:ph sz="quarter" idx="1"/>
          </p:nvPr>
        </p:nvSpPr>
        <p:spPr>
          <a:xfrm>
            <a:off x="140612" y="1372288"/>
            <a:ext cx="8503354" cy="5485736"/>
          </a:xfrm>
          <a:noFill/>
        </p:spPr>
        <p:txBody>
          <a:bodyPr>
            <a:noAutofit/>
          </a:bodyPr>
          <a:lstStyle/>
          <a:p>
            <a:pPr algn="just"/>
            <a:r>
              <a:rPr lang="en-GB" sz="2800" dirty="0" smtClean="0"/>
              <a:t>order approved and purchase started</a:t>
            </a:r>
          </a:p>
          <a:p>
            <a:r>
              <a:rPr lang="en-GB" sz="2800" dirty="0" smtClean="0"/>
              <a:t>supply of 1000 cast iron or steel </a:t>
            </a:r>
            <a:br>
              <a:rPr lang="en-GB" sz="2800" dirty="0" smtClean="0"/>
            </a:br>
            <a:r>
              <a:rPr lang="en-GB" sz="2800" dirty="0" smtClean="0"/>
              <a:t>blocks (800mmx400mmx400mm)</a:t>
            </a:r>
          </a:p>
          <a:p>
            <a:r>
              <a:rPr lang="en-GB" sz="2800" dirty="0" smtClean="0"/>
              <a:t>the total mass of all blocks is </a:t>
            </a:r>
            <a:br>
              <a:rPr lang="en-GB" sz="2800" dirty="0" smtClean="0"/>
            </a:br>
            <a:r>
              <a:rPr lang="en-GB" sz="2800" dirty="0" smtClean="0"/>
              <a:t>about 925 tonnes.</a:t>
            </a:r>
          </a:p>
          <a:p>
            <a:r>
              <a:rPr lang="en-GB" sz="2800" dirty="0" smtClean="0"/>
              <a:t>delivery is foreseen in </a:t>
            </a:r>
            <a:br>
              <a:rPr lang="en-GB" sz="2800" dirty="0" smtClean="0"/>
            </a:br>
            <a:r>
              <a:rPr lang="en-GB" sz="2800" dirty="0" smtClean="0"/>
              <a:t>two batches, one half in about 3 months, the second half to be completed about 3 months later</a:t>
            </a:r>
          </a:p>
          <a:p>
            <a:pPr algn="just"/>
            <a:r>
              <a:rPr lang="en-GB" sz="2800" dirty="0" smtClean="0"/>
              <a:t>storage place identified</a:t>
            </a:r>
          </a:p>
          <a:p>
            <a:pPr algn="just"/>
            <a:endParaRPr lang="en-GB" sz="2800" dirty="0" smtClean="0"/>
          </a:p>
        </p:txBody>
      </p:sp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714412" y="-142900"/>
            <a:ext cx="9144000" cy="990600"/>
          </a:xfrm>
        </p:spPr>
        <p:txBody>
          <a:bodyPr/>
          <a:lstStyle/>
          <a:p>
            <a:r>
              <a:rPr lang="en-US" sz="4400" dirty="0" smtClean="0"/>
              <a:t>Order Of Iron Shielding Blocks</a:t>
            </a:r>
            <a:endParaRPr lang="en-US" sz="4400" b="1" dirty="0" smtClean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4244975" y="6642100"/>
            <a:ext cx="1143000" cy="228600"/>
          </a:xfrm>
        </p:spPr>
        <p:txBody>
          <a:bodyPr/>
          <a:lstStyle/>
          <a:p>
            <a:fld id="{6D202039-3293-4EC8-B5F1-A7127E526F50}" type="slidenum">
              <a:rPr lang="en-GB" smtClean="0"/>
              <a:pPr/>
              <a:t>104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675" y="714356"/>
            <a:ext cx="8384408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Box 31"/>
          <p:cNvSpPr txBox="1"/>
          <p:nvPr/>
        </p:nvSpPr>
        <p:spPr>
          <a:xfrm>
            <a:off x="6170470" y="1812185"/>
            <a:ext cx="22669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/>
              <a:t>Thermal-Neutron </a:t>
            </a:r>
            <a:r>
              <a:rPr lang="en-GB" sz="1600" dirty="0" smtClean="0">
                <a:latin typeface="Symbol" pitchFamily="18" charset="2"/>
              </a:rPr>
              <a:t>F</a:t>
            </a:r>
            <a:endParaRPr lang="en-GB" sz="1600" dirty="0" smtClean="0"/>
          </a:p>
          <a:p>
            <a:pPr algn="ctr"/>
            <a:r>
              <a:rPr lang="en-GB" sz="1600" dirty="0" smtClean="0"/>
              <a:t>divided by</a:t>
            </a:r>
            <a:br>
              <a:rPr lang="en-GB" sz="1600" dirty="0" smtClean="0"/>
            </a:br>
            <a:r>
              <a:rPr lang="en-GB" sz="1600" dirty="0" smtClean="0"/>
              <a:t>High-Energy Hadron </a:t>
            </a:r>
            <a:r>
              <a:rPr lang="en-GB" sz="1600" dirty="0" smtClean="0">
                <a:latin typeface="Symbol" pitchFamily="18" charset="2"/>
              </a:rPr>
              <a:t>F</a:t>
            </a:r>
            <a:endParaRPr lang="en-GB" sz="1600" dirty="0">
              <a:latin typeface="Symbol" pitchFamily="18" charset="2"/>
            </a:endParaRP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862050" y="-24"/>
            <a:ext cx="9067800" cy="792162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What’s about the Critical Areas</a:t>
            </a:r>
          </a:p>
        </p:txBody>
      </p:sp>
      <p:sp>
        <p:nvSpPr>
          <p:cNvPr id="14395" name="Slide Number Placeholder 6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425D4C-F2CA-436B-8F12-28641DAC8648}" type="slidenum">
              <a:rPr lang="en-US" smtClean="0">
                <a:latin typeface="+mj-lt"/>
              </a:rPr>
              <a:pPr>
                <a:defRPr/>
              </a:pPr>
              <a:t>11</a:t>
            </a:fld>
            <a:endParaRPr lang="en-US" i="1" dirty="0" smtClean="0">
              <a:latin typeface="+mj-lt"/>
            </a:endParaRPr>
          </a:p>
        </p:txBody>
      </p:sp>
      <p:cxnSp>
        <p:nvCxnSpPr>
          <p:cNvPr id="17" name="Straight Arrow Connector 16"/>
          <p:cNvCxnSpPr/>
          <p:nvPr/>
        </p:nvCxnSpPr>
        <p:spPr bwMode="auto">
          <a:xfrm rot="5400000" flipH="1" flipV="1">
            <a:off x="1357290" y="3071810"/>
            <a:ext cx="1857388" cy="1588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 flipV="1">
            <a:off x="3428992" y="3071810"/>
            <a:ext cx="1928826" cy="1214446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1716189" y="3997115"/>
            <a:ext cx="24986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740000"/>
                </a:solidFill>
              </a:rPr>
              <a:t>Various ‘typical’ Spectra</a:t>
            </a:r>
            <a:endParaRPr lang="en-GB" b="1" dirty="0">
              <a:solidFill>
                <a:srgbClr val="740000"/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 bwMode="auto">
          <a:xfrm>
            <a:off x="6858016" y="2714620"/>
            <a:ext cx="1143008" cy="1588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0" name="TextBox 29"/>
          <p:cNvSpPr txBox="1"/>
          <p:nvPr/>
        </p:nvSpPr>
        <p:spPr>
          <a:xfrm>
            <a:off x="6786578" y="2702478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R-Factor</a:t>
            </a:r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6786578" y="3143248"/>
            <a:ext cx="2357422" cy="14773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RR13/17:  ~ 10-20</a:t>
            </a:r>
          </a:p>
          <a:p>
            <a:r>
              <a:rPr lang="en-GB" dirty="0" smtClean="0"/>
              <a:t>RR73/77:  ~ 30-60</a:t>
            </a:r>
            <a:br>
              <a:rPr lang="en-GB" dirty="0" smtClean="0"/>
            </a:br>
            <a:r>
              <a:rPr lang="en-GB" dirty="0" smtClean="0"/>
              <a:t>UJ76:	   ~ 1-3</a:t>
            </a:r>
          </a:p>
          <a:p>
            <a:r>
              <a:rPr lang="en-GB" dirty="0" smtClean="0"/>
              <a:t>UJ56:	   ~ 1-3</a:t>
            </a:r>
          </a:p>
          <a:p>
            <a:r>
              <a:rPr lang="en-GB" dirty="0" smtClean="0"/>
              <a:t>UJ14/16:   ~ 1-200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643702" y="5253351"/>
            <a:ext cx="23599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© </a:t>
            </a:r>
            <a:r>
              <a:rPr lang="en-GB" sz="2400" dirty="0" smtClean="0"/>
              <a:t>K. </a:t>
            </a:r>
            <a:r>
              <a:rPr lang="en-GB" sz="2400" dirty="0" err="1" smtClean="0"/>
              <a:t>Roed</a:t>
            </a:r>
            <a:r>
              <a:rPr lang="en-GB" sz="2400" dirty="0" smtClean="0"/>
              <a:t> </a:t>
            </a:r>
            <a:r>
              <a:rPr lang="en-GB" sz="2400" dirty="0" smtClean="0"/>
              <a:t>et al.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0" grpId="0"/>
      <p:bldP spid="3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Risk of Low-Energy Neutrons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14282" y="714356"/>
            <a:ext cx="8643998" cy="5643602"/>
          </a:xfrm>
        </p:spPr>
        <p:txBody>
          <a:bodyPr/>
          <a:lstStyle/>
          <a:p>
            <a:pPr>
              <a:spcBef>
                <a:spcPts val="0"/>
              </a:spcBef>
              <a:buBlip>
                <a:blip r:embed="rId3"/>
              </a:buBlip>
            </a:pP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The </a:t>
            </a:r>
            <a:r>
              <a:rPr lang="en-US" sz="2800" b="1" dirty="0" smtClean="0">
                <a:solidFill>
                  <a:srgbClr val="800000"/>
                </a:solidFill>
              </a:rPr>
              <a:t>Risk of low-energy neutrons can’t be excluded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after shielding </a:t>
            </a:r>
            <a:r>
              <a:rPr lang="en-US" sz="24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and </a:t>
            </a:r>
            <a:r>
              <a:rPr lang="en-US" sz="24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with similar cross-sections dominant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significant contribution even with a cross-section of a factor of 10-100 less</a:t>
            </a:r>
            <a:endParaRPr lang="en-US" dirty="0" smtClean="0">
              <a:solidFill>
                <a:schemeClr val="tx2">
                  <a:lumMod val="95000"/>
                  <a:lumOff val="5000"/>
                </a:schemeClr>
              </a:solidFill>
            </a:endParaRPr>
          </a:p>
          <a:p>
            <a:pPr>
              <a:spcBef>
                <a:spcPts val="0"/>
              </a:spcBef>
              <a:buBlip>
                <a:blip r:embed="rId3"/>
              </a:buBlip>
            </a:pP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Important </a:t>
            </a:r>
            <a:r>
              <a:rPr lang="en-US" sz="2800" b="1" dirty="0" smtClean="0">
                <a:solidFill>
                  <a:srgbClr val="800000"/>
                </a:solidFill>
              </a:rPr>
              <a:t>criteria for shielding and relocation</a:t>
            </a: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 approaches</a:t>
            </a:r>
          </a:p>
          <a:p>
            <a:pPr>
              <a:spcBef>
                <a:spcPts val="0"/>
              </a:spcBef>
              <a:buBlip>
                <a:blip r:embed="rId3"/>
              </a:buBlip>
            </a:pPr>
            <a:r>
              <a:rPr lang="en-US" sz="2800" b="1" dirty="0" smtClean="0">
                <a:solidFill>
                  <a:srgbClr val="800000"/>
                </a:solidFill>
              </a:rPr>
              <a:t>Only preliminarily studied so far</a:t>
            </a: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 (main concern to reduce the high-energy hadron fluence – still helps for low energy neutrons)</a:t>
            </a:r>
          </a:p>
          <a:p>
            <a:pPr>
              <a:spcBef>
                <a:spcPts val="0"/>
              </a:spcBef>
              <a:buBlip>
                <a:blip r:embed="rId3"/>
              </a:buBlip>
            </a:pP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Different </a:t>
            </a:r>
            <a:r>
              <a:rPr lang="en-US" sz="2800" b="1" dirty="0" smtClean="0">
                <a:solidFill>
                  <a:srgbClr val="800000"/>
                </a:solidFill>
              </a:rPr>
              <a:t>shielding strategies </a:t>
            </a: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(Boron, …)</a:t>
            </a:r>
          </a:p>
          <a:p>
            <a:pPr>
              <a:spcBef>
                <a:spcPts val="0"/>
              </a:spcBef>
              <a:buBlip>
                <a:blip r:embed="rId3"/>
              </a:buBlip>
            </a:pPr>
            <a:r>
              <a:rPr lang="en-US" sz="2800" b="1" dirty="0" smtClean="0">
                <a:solidFill>
                  <a:srgbClr val="800000"/>
                </a:solidFill>
              </a:rPr>
              <a:t>Risk: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important for old components possibly containing borated glass</a:t>
            </a:r>
            <a:r>
              <a:rPr lang="en-US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 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also not to be excluded for new COTS, etc…</a:t>
            </a:r>
          </a:p>
          <a:p>
            <a:pPr>
              <a:spcBef>
                <a:spcPts val="0"/>
              </a:spcBef>
            </a:pPr>
            <a:endParaRPr lang="en-US" sz="2800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780147"/>
            <a:ext cx="8215370" cy="5820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862050" y="-24"/>
            <a:ext cx="9067800" cy="792162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And Testing at CNGS?</a:t>
            </a:r>
          </a:p>
        </p:txBody>
      </p:sp>
      <p:sp>
        <p:nvSpPr>
          <p:cNvPr id="14395" name="Slide Number Placeholder 6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425D4C-F2CA-436B-8F12-28641DAC8648}" type="slidenum">
              <a:rPr lang="en-US" smtClean="0">
                <a:latin typeface="+mj-lt"/>
              </a:rPr>
              <a:pPr>
                <a:defRPr/>
              </a:pPr>
              <a:t>13</a:t>
            </a:fld>
            <a:endParaRPr lang="en-US" i="1" dirty="0" smtClean="0">
              <a:latin typeface="+mj-lt"/>
            </a:endParaRPr>
          </a:p>
        </p:txBody>
      </p:sp>
      <p:cxnSp>
        <p:nvCxnSpPr>
          <p:cNvPr id="17" name="Straight Arrow Connector 16"/>
          <p:cNvCxnSpPr/>
          <p:nvPr/>
        </p:nvCxnSpPr>
        <p:spPr bwMode="auto">
          <a:xfrm rot="5400000" flipH="1" flipV="1">
            <a:off x="5072860" y="3785396"/>
            <a:ext cx="1857388" cy="1588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 flipV="1">
            <a:off x="3428992" y="2143116"/>
            <a:ext cx="2786082" cy="2143140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1787627" y="4274114"/>
            <a:ext cx="3713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740000"/>
                </a:solidFill>
              </a:rPr>
              <a:t>CNGS line-of-sight &lt;-&gt; UJ76</a:t>
            </a:r>
            <a:endParaRPr lang="en-GB" b="1" dirty="0">
              <a:solidFill>
                <a:srgbClr val="74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75299" y="2428868"/>
            <a:ext cx="23599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© </a:t>
            </a:r>
            <a:r>
              <a:rPr lang="en-GB" sz="2400" dirty="0" smtClean="0"/>
              <a:t>K. </a:t>
            </a:r>
            <a:r>
              <a:rPr lang="en-GB" sz="2400" dirty="0" err="1" smtClean="0"/>
              <a:t>Roed</a:t>
            </a:r>
            <a:r>
              <a:rPr lang="en-GB" sz="2400" dirty="0" smtClean="0"/>
              <a:t> </a:t>
            </a:r>
            <a:r>
              <a:rPr lang="en-GB" sz="2400" dirty="0" smtClean="0"/>
              <a:t>et al.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00372"/>
            <a:ext cx="8229600" cy="785818"/>
          </a:xfrm>
        </p:spPr>
        <p:txBody>
          <a:bodyPr>
            <a:noAutofit/>
          </a:bodyPr>
          <a:lstStyle/>
          <a:p>
            <a:pPr algn="ctr"/>
            <a:r>
              <a:rPr lang="en-GB" sz="6600" b="1" dirty="0" smtClean="0">
                <a:solidFill>
                  <a:srgbClr val="640000"/>
                </a:solidFill>
              </a:rPr>
              <a:t>Some Examples of FLUKA Calculations</a:t>
            </a:r>
            <a:endParaRPr lang="en-GB" sz="6600" b="1" dirty="0">
              <a:solidFill>
                <a:srgbClr val="64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786" y="0"/>
            <a:ext cx="7500990" cy="714356"/>
          </a:xfrm>
        </p:spPr>
        <p:txBody>
          <a:bodyPr/>
          <a:lstStyle/>
          <a:p>
            <a:r>
              <a:rPr lang="en-GB" dirty="0" smtClean="0"/>
              <a:t>Calculations 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85794"/>
            <a:ext cx="9358346" cy="5786478"/>
          </a:xfrm>
          <a:noFill/>
        </p:spPr>
        <p:txBody>
          <a:bodyPr>
            <a:noAutofit/>
          </a:bodyPr>
          <a:lstStyle/>
          <a:p>
            <a:pPr lvl="0">
              <a:spcBef>
                <a:spcPts val="0"/>
              </a:spcBef>
              <a:buBlip>
                <a:blip r:embed="rId3"/>
              </a:buBlip>
            </a:pPr>
            <a:r>
              <a:rPr lang="en-GB" sz="2200" b="1" dirty="0" smtClean="0">
                <a:solidFill>
                  <a:srgbClr val="800000"/>
                </a:solidFill>
              </a:rPr>
              <a:t>Dedicated </a:t>
            </a:r>
            <a:r>
              <a:rPr lang="en-GB" sz="2200" b="1" dirty="0" smtClean="0">
                <a:solidFill>
                  <a:srgbClr val="800000"/>
                </a:solidFill>
              </a:rPr>
              <a:t>R2E calculations </a:t>
            </a:r>
            <a:r>
              <a:rPr lang="en-GB" sz="2200" dirty="0" smtClean="0">
                <a:solidFill>
                  <a:schemeClr val="accent1">
                    <a:lumMod val="25000"/>
                  </a:schemeClr>
                </a:solidFill>
              </a:rPr>
              <a:t>were performed for: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200" b="1" dirty="0" smtClean="0">
                <a:solidFill>
                  <a:schemeClr val="accent1">
                    <a:lumMod val="25000"/>
                  </a:schemeClr>
                </a:solidFill>
              </a:rPr>
              <a:t>Point 7</a:t>
            </a:r>
            <a:r>
              <a:rPr lang="en-US" sz="2200" dirty="0" smtClean="0">
                <a:solidFill>
                  <a:schemeClr val="accent1">
                    <a:lumMod val="25000"/>
                  </a:schemeClr>
                </a:solidFill>
              </a:rPr>
              <a:t> (UJ76, RR73/77, TZ76)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200" b="1" dirty="0" smtClean="0">
                <a:solidFill>
                  <a:schemeClr val="accent1">
                    <a:lumMod val="25000"/>
                  </a:schemeClr>
                </a:solidFill>
              </a:rPr>
              <a:t>Point 3</a:t>
            </a:r>
            <a:r>
              <a:rPr lang="en-US" sz="2200" dirty="0" smtClean="0">
                <a:solidFill>
                  <a:schemeClr val="accent1">
                    <a:lumMod val="25000"/>
                  </a:schemeClr>
                </a:solidFill>
              </a:rPr>
              <a:t> (UP/UJ33)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200" b="1" dirty="0" smtClean="0">
                <a:solidFill>
                  <a:schemeClr val="accent1">
                    <a:lumMod val="25000"/>
                  </a:schemeClr>
                </a:solidFill>
              </a:rPr>
              <a:t>Point 1</a:t>
            </a:r>
            <a:r>
              <a:rPr lang="en-US" sz="2200" dirty="0" smtClean="0">
                <a:solidFill>
                  <a:schemeClr val="accent1">
                    <a:lumMod val="25000"/>
                  </a:schemeClr>
                </a:solidFill>
              </a:rPr>
              <a:t> (UJ14/16, RR13/17, UPS14/16)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200" b="1" dirty="0" smtClean="0">
                <a:solidFill>
                  <a:schemeClr val="accent1">
                    <a:lumMod val="25000"/>
                  </a:schemeClr>
                </a:solidFill>
              </a:rPr>
              <a:t>Point 5</a:t>
            </a:r>
            <a:r>
              <a:rPr lang="en-US" sz="2200" dirty="0" smtClean="0">
                <a:solidFill>
                  <a:schemeClr val="accent1">
                    <a:lumMod val="25000"/>
                  </a:schemeClr>
                </a:solidFill>
              </a:rPr>
              <a:t> (UJ56, RR57, UPS56)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200" b="1" dirty="0" smtClean="0">
                <a:solidFill>
                  <a:schemeClr val="accent1">
                    <a:lumMod val="25000"/>
                  </a:schemeClr>
                </a:solidFill>
              </a:rPr>
              <a:t>Point 8</a:t>
            </a:r>
            <a:r>
              <a:rPr lang="en-US" sz="2200" dirty="0" smtClean="0">
                <a:solidFill>
                  <a:schemeClr val="accent1">
                    <a:lumMod val="25000"/>
                  </a:schemeClr>
                </a:solidFill>
              </a:rPr>
              <a:t> (UJ84, RA83/UA83)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200" b="1" dirty="0" smtClean="0">
                <a:solidFill>
                  <a:schemeClr val="accent1">
                    <a:lumMod val="25000"/>
                  </a:schemeClr>
                </a:solidFill>
              </a:rPr>
              <a:t>ARC/DS</a:t>
            </a:r>
          </a:p>
          <a:p>
            <a:pPr>
              <a:spcBef>
                <a:spcPts val="0"/>
              </a:spcBef>
              <a:buBlip>
                <a:blip r:embed="rId3"/>
              </a:buBlip>
            </a:pPr>
            <a:r>
              <a:rPr lang="en-US" sz="2200" b="1" dirty="0" smtClean="0">
                <a:solidFill>
                  <a:srgbClr val="800000"/>
                </a:solidFill>
              </a:rPr>
              <a:t>Simplified calculations </a:t>
            </a:r>
            <a:r>
              <a:rPr lang="en-US" sz="2200" dirty="0" smtClean="0">
                <a:solidFill>
                  <a:schemeClr val="accent1">
                    <a:lumMod val="25000"/>
                  </a:schemeClr>
                </a:solidFill>
              </a:rPr>
              <a:t>were performed for: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200" b="1" dirty="0" smtClean="0">
                <a:solidFill>
                  <a:schemeClr val="accent1">
                    <a:lumMod val="25000"/>
                  </a:schemeClr>
                </a:solidFill>
              </a:rPr>
              <a:t>Point 6</a:t>
            </a:r>
            <a:r>
              <a:rPr lang="en-US" sz="2200" dirty="0" smtClean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en-US" sz="2200" dirty="0" smtClean="0">
                <a:solidFill>
                  <a:schemeClr val="accent1">
                    <a:lumMod val="25000"/>
                  </a:schemeClr>
                </a:solidFill>
              </a:rPr>
              <a:t>(TCDQ and scaling towards UA)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200" b="1" dirty="0" smtClean="0">
                <a:solidFill>
                  <a:schemeClr val="accent1">
                    <a:lumMod val="25000"/>
                  </a:schemeClr>
                </a:solidFill>
              </a:rPr>
              <a:t>TI8 Injection test</a:t>
            </a:r>
            <a:r>
              <a:rPr lang="en-US" sz="2200" dirty="0" smtClean="0">
                <a:solidFill>
                  <a:schemeClr val="accent1">
                    <a:lumMod val="25000"/>
                  </a:schemeClr>
                </a:solidFill>
              </a:rPr>
              <a:t> on collimator</a:t>
            </a:r>
          </a:p>
          <a:p>
            <a:pPr>
              <a:spcBef>
                <a:spcPts val="0"/>
              </a:spcBef>
              <a:buBlip>
                <a:blip r:embed="rId3"/>
              </a:buBlip>
            </a:pPr>
            <a:r>
              <a:rPr lang="en-US" sz="2200" b="1" dirty="0" smtClean="0">
                <a:solidFill>
                  <a:srgbClr val="800000"/>
                </a:solidFill>
              </a:rPr>
              <a:t>Existing calculations were reviewed</a:t>
            </a:r>
            <a:r>
              <a:rPr lang="en-US" sz="2200" dirty="0" smtClean="0">
                <a:solidFill>
                  <a:schemeClr val="accent1">
                    <a:lumMod val="25000"/>
                  </a:schemeClr>
                </a:solidFill>
              </a:rPr>
              <a:t>: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200" b="1" dirty="0" smtClean="0">
                <a:solidFill>
                  <a:schemeClr val="accent1">
                    <a:lumMod val="25000"/>
                  </a:schemeClr>
                </a:solidFill>
              </a:rPr>
              <a:t>Point 8</a:t>
            </a:r>
            <a:r>
              <a:rPr lang="en-US" sz="2200" dirty="0" smtClean="0">
                <a:solidFill>
                  <a:schemeClr val="accent1">
                    <a:lumMod val="25000"/>
                  </a:schemeClr>
                </a:solidFill>
              </a:rPr>
              <a:t> (UX/US85)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200" b="1" dirty="0" smtClean="0">
                <a:solidFill>
                  <a:schemeClr val="accent1">
                    <a:lumMod val="25000"/>
                  </a:schemeClr>
                </a:solidFill>
              </a:rPr>
              <a:t>Point 2, 8</a:t>
            </a:r>
            <a:r>
              <a:rPr lang="en-US" sz="2200" dirty="0" smtClean="0">
                <a:solidFill>
                  <a:schemeClr val="accent1">
                    <a:lumMod val="25000"/>
                  </a:schemeClr>
                </a:solidFill>
              </a:rPr>
              <a:t> (TI2/8, UJ22/23/88/87, UA23/87) … only rough scaling possible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200" b="1" dirty="0" smtClean="0">
                <a:solidFill>
                  <a:schemeClr val="accent1">
                    <a:lumMod val="25000"/>
                  </a:schemeClr>
                </a:solidFill>
              </a:rPr>
              <a:t>RE32/38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200" b="1" dirty="0" smtClean="0">
                <a:solidFill>
                  <a:schemeClr val="accent1">
                    <a:lumMod val="25000"/>
                  </a:schemeClr>
                </a:solidFill>
              </a:rPr>
              <a:t>ARC/DS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200" b="1" dirty="0" smtClean="0">
                <a:solidFill>
                  <a:schemeClr val="accent1">
                    <a:lumMod val="25000"/>
                  </a:schemeClr>
                </a:solidFill>
              </a:rPr>
              <a:t>Point 1/5</a:t>
            </a:r>
            <a:r>
              <a:rPr lang="en-US" sz="2200" dirty="0" smtClean="0">
                <a:solidFill>
                  <a:schemeClr val="accent1">
                    <a:lumMod val="25000"/>
                  </a:schemeClr>
                </a:solidFill>
              </a:rPr>
              <a:t> RRs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200" b="1" dirty="0" smtClean="0">
                <a:solidFill>
                  <a:schemeClr val="accent1">
                    <a:lumMod val="25000"/>
                  </a:schemeClr>
                </a:solidFill>
              </a:rPr>
              <a:t>Point 4 </a:t>
            </a:r>
            <a:r>
              <a:rPr lang="en-US" sz="2200" dirty="0" smtClean="0">
                <a:solidFill>
                  <a:schemeClr val="accent1">
                    <a:lumMod val="25000"/>
                  </a:schemeClr>
                </a:solidFill>
              </a:rPr>
              <a:t>(UX45)</a:t>
            </a:r>
            <a:endParaRPr lang="en-GB" sz="2200" dirty="0" smtClean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4244975" y="6642100"/>
            <a:ext cx="327025" cy="215900"/>
          </a:xfrm>
        </p:spPr>
        <p:txBody>
          <a:bodyPr/>
          <a:lstStyle/>
          <a:p>
            <a:fld id="{6D202039-3293-4EC8-B5F1-A7127E526F50}" type="slidenum">
              <a:rPr lang="en-GB" smtClean="0"/>
              <a:pPr/>
              <a:t>15</a:t>
            </a:fld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 bwMode="auto">
          <a:xfrm rot="10800000">
            <a:off x="5214942" y="2000240"/>
            <a:ext cx="1214446" cy="1588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" name="TextBox 5"/>
          <p:cNvSpPr txBox="1"/>
          <p:nvPr/>
        </p:nvSpPr>
        <p:spPr>
          <a:xfrm>
            <a:off x="6786578" y="2285992"/>
            <a:ext cx="2117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Some Examples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 bwMode="auto">
          <a:xfrm rot="10800000">
            <a:off x="5214942" y="2641594"/>
            <a:ext cx="1214446" cy="1588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 rot="10800000">
            <a:off x="5214942" y="2998784"/>
            <a:ext cx="1214446" cy="1588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>
            <a:spLocks noGrp="1" noChangeArrowheads="1"/>
          </p:cNvSpPr>
          <p:nvPr>
            <p:ph type="title"/>
          </p:nvPr>
        </p:nvSpPr>
        <p:spPr>
          <a:xfrm>
            <a:off x="833470" y="142852"/>
            <a:ext cx="8382000" cy="492125"/>
          </a:xfrm>
        </p:spPr>
        <p:txBody>
          <a:bodyPr lIns="0" tIns="0" rIns="0" bIns="0">
            <a:spAutoFit/>
          </a:bodyPr>
          <a:lstStyle/>
          <a:p>
            <a:pPr defTabSz="449263"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3200" dirty="0" smtClean="0"/>
              <a:t>Normalisation &amp; Scaling</a:t>
            </a:r>
            <a:endParaRPr lang="en-GB" sz="3200" baseline="33000" dirty="0"/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218397" y="928670"/>
            <a:ext cx="8711321" cy="5543568"/>
          </a:xfrm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en-GB" b="1" dirty="0" smtClean="0">
                <a:solidFill>
                  <a:srgbClr val="7E0000"/>
                </a:solidFill>
              </a:rPr>
              <a:t>Direct losses </a:t>
            </a:r>
            <a:r>
              <a:rPr lang="en-GB" dirty="0" smtClean="0">
                <a:solidFill>
                  <a:schemeClr val="tx1"/>
                </a:solidFill>
              </a:rPr>
              <a:t>(collimation, TCDQ,…)</a:t>
            </a:r>
          </a:p>
          <a:p>
            <a:pPr lvl="1" eaLnBrk="1" hangingPunct="1">
              <a:defRPr/>
            </a:pPr>
            <a:r>
              <a:rPr lang="en-GB" dirty="0" smtClean="0">
                <a:solidFill>
                  <a:schemeClr val="tx1"/>
                </a:solidFill>
                <a:ea typeface="+mn-ea"/>
                <a:cs typeface="+mn-cs"/>
              </a:rPr>
              <a:t>total losses depend on beam intensity, </a:t>
            </a:r>
            <a:r>
              <a:rPr lang="en-GB" dirty="0" smtClean="0">
                <a:solidFill>
                  <a:schemeClr val="tx1"/>
                </a:solidFill>
                <a:ea typeface="+mn-ea"/>
                <a:cs typeface="+mn-cs"/>
              </a:rPr>
              <a:t>as </a:t>
            </a:r>
            <a:r>
              <a:rPr lang="en-GB" dirty="0" smtClean="0">
                <a:solidFill>
                  <a:schemeClr val="tx1"/>
                </a:solidFill>
                <a:ea typeface="+mn-ea"/>
                <a:cs typeface="+mn-cs"/>
              </a:rPr>
              <a:t>well as on machine performance and stability and required aperture settings</a:t>
            </a:r>
          </a:p>
          <a:p>
            <a:pPr lvl="1" eaLnBrk="1" hangingPunct="1">
              <a:defRPr/>
            </a:pPr>
            <a:r>
              <a:rPr lang="en-GB" dirty="0" smtClean="0">
                <a:solidFill>
                  <a:schemeClr val="tx1"/>
                </a:solidFill>
              </a:rPr>
              <a:t>already in early operation one could possibly "locally" reach levels close to ½ nominal</a:t>
            </a:r>
            <a:r>
              <a:rPr lang="en-GB" dirty="0" smtClean="0">
                <a:solidFill>
                  <a:schemeClr val="tx1"/>
                </a:solidFill>
                <a:ea typeface="+mn-ea"/>
                <a:cs typeface="+mn-cs"/>
              </a:rPr>
              <a:t>	</a:t>
            </a:r>
          </a:p>
          <a:p>
            <a:pPr lvl="1" eaLnBrk="1" hangingPunct="1">
              <a:defRPr/>
            </a:pPr>
            <a:r>
              <a:rPr lang="en-GB" dirty="0" smtClean="0">
                <a:solidFill>
                  <a:schemeClr val="tx1"/>
                </a:solidFill>
                <a:ea typeface="+mn-ea"/>
                <a:cs typeface="+mn-cs"/>
              </a:rPr>
              <a:t>high uncertainty in distribution of losses which can locally raise radiation levels (</a:t>
            </a:r>
            <a:r>
              <a:rPr lang="en-GB" i="1" dirty="0" smtClean="0">
                <a:solidFill>
                  <a:schemeClr val="tx1"/>
                </a:solidFill>
                <a:ea typeface="+mn-ea"/>
                <a:cs typeface="+mn-cs"/>
              </a:rPr>
              <a:t>e.g.</a:t>
            </a:r>
            <a:r>
              <a:rPr lang="en-GB" dirty="0" smtClean="0">
                <a:solidFill>
                  <a:schemeClr val="tx1"/>
                </a:solidFill>
                <a:ea typeface="+mn-ea"/>
                <a:cs typeface="+mn-cs"/>
              </a:rPr>
              <a:t>, TCLA &lt;-&gt; RR77)</a:t>
            </a:r>
          </a:p>
          <a:p>
            <a:pPr eaLnBrk="1" hangingPunct="1">
              <a:defRPr/>
            </a:pPr>
            <a:r>
              <a:rPr lang="en-GB" b="1" dirty="0" smtClean="0">
                <a:solidFill>
                  <a:srgbClr val="7E0000"/>
                </a:solidFill>
              </a:rPr>
              <a:t>Beam-Beam</a:t>
            </a:r>
            <a:r>
              <a:rPr lang="en-GB" dirty="0" smtClean="0">
                <a:solidFill>
                  <a:srgbClr val="7E0000"/>
                </a:solidFill>
              </a:rPr>
              <a:t> </a:t>
            </a:r>
            <a:r>
              <a:rPr lang="en-GB" dirty="0" smtClean="0">
                <a:solidFill>
                  <a:schemeClr val="tx1"/>
                </a:solidFill>
              </a:rPr>
              <a:t>(</a:t>
            </a:r>
            <a:r>
              <a:rPr lang="en-GB" dirty="0" err="1" smtClean="0">
                <a:solidFill>
                  <a:schemeClr val="tx1"/>
                </a:solidFill>
              </a:rPr>
              <a:t>UJs</a:t>
            </a:r>
            <a:r>
              <a:rPr lang="en-GB" dirty="0" smtClean="0">
                <a:solidFill>
                  <a:schemeClr val="tx1"/>
                </a:solidFill>
              </a:rPr>
              <a:t> in IR1, IR5,…)</a:t>
            </a:r>
          </a:p>
          <a:p>
            <a:pPr lvl="1" eaLnBrk="1" hangingPunct="1">
              <a:defRPr/>
            </a:pPr>
            <a:r>
              <a:rPr lang="en-GB" dirty="0" smtClean="0">
                <a:solidFill>
                  <a:schemeClr val="tx1"/>
                </a:solidFill>
              </a:rPr>
              <a:t>luminosity dependent</a:t>
            </a:r>
          </a:p>
          <a:p>
            <a:pPr lvl="1" eaLnBrk="1" hangingPunct="1">
              <a:defRPr/>
            </a:pPr>
            <a:r>
              <a:rPr lang="en-US" dirty="0" smtClean="0">
                <a:solidFill>
                  <a:schemeClr val="tx1"/>
                </a:solidFill>
              </a:rPr>
              <a:t>Failures will occur at constant rate as long as luminosity remains the same</a:t>
            </a:r>
          </a:p>
          <a:p>
            <a:pPr lvl="1" eaLnBrk="1" hangingPunct="1">
              <a:defRPr/>
            </a:pPr>
            <a:r>
              <a:rPr lang="en-US" dirty="0" smtClean="0">
                <a:solidFill>
                  <a:schemeClr val="tx1"/>
                </a:solidFill>
              </a:rPr>
              <a:t>Integrated (e.g., over a year) luminosity allows to estimate the number of expected failures</a:t>
            </a:r>
            <a:endParaRPr lang="en-GB" dirty="0" smtClean="0">
              <a:solidFill>
                <a:schemeClr val="tx1"/>
              </a:solidFill>
            </a:endParaRPr>
          </a:p>
          <a:p>
            <a:pPr eaLnBrk="1" hangingPunct="1">
              <a:defRPr/>
            </a:pPr>
            <a:r>
              <a:rPr lang="en-GB" b="1" dirty="0" smtClean="0">
                <a:solidFill>
                  <a:srgbClr val="7E0000"/>
                </a:solidFill>
              </a:rPr>
              <a:t>Beam-Gas</a:t>
            </a:r>
            <a:r>
              <a:rPr lang="en-GB" dirty="0" smtClean="0">
                <a:solidFill>
                  <a:srgbClr val="7E0000"/>
                </a:solidFill>
              </a:rPr>
              <a:t> </a:t>
            </a:r>
            <a:r>
              <a:rPr lang="en-GB" dirty="0" smtClean="0">
                <a:solidFill>
                  <a:schemeClr val="tx1"/>
                </a:solidFill>
              </a:rPr>
              <a:t>(</a:t>
            </a:r>
            <a:r>
              <a:rPr lang="en-GB" dirty="0" err="1" smtClean="0">
                <a:solidFill>
                  <a:schemeClr val="tx1"/>
                </a:solidFill>
              </a:rPr>
              <a:t>REs</a:t>
            </a:r>
            <a:r>
              <a:rPr lang="en-GB" dirty="0" smtClean="0">
                <a:solidFill>
                  <a:schemeClr val="tx1"/>
                </a:solidFill>
              </a:rPr>
              <a:t>, </a:t>
            </a:r>
            <a:r>
              <a:rPr lang="en-GB" dirty="0" smtClean="0">
                <a:solidFill>
                  <a:schemeClr val="tx1"/>
                </a:solidFill>
              </a:rPr>
              <a:t>UJ32,…)</a:t>
            </a:r>
            <a:endParaRPr lang="en-GB" dirty="0" smtClean="0">
              <a:solidFill>
                <a:schemeClr val="tx1"/>
              </a:solidFill>
            </a:endParaRPr>
          </a:p>
          <a:p>
            <a:pPr lvl="1" eaLnBrk="1" hangingPunct="1">
              <a:defRPr/>
            </a:pPr>
            <a:r>
              <a:rPr lang="en-GB" dirty="0" smtClean="0">
                <a:solidFill>
                  <a:schemeClr val="tx1"/>
                </a:solidFill>
                <a:ea typeface="+mn-ea"/>
                <a:cs typeface="+mn-cs"/>
              </a:rPr>
              <a:t>depend directly on beam-gas densities, the respective gas composition as well as the actual beam </a:t>
            </a:r>
            <a:r>
              <a:rPr lang="en-GB" dirty="0" smtClean="0">
                <a:solidFill>
                  <a:schemeClr val="tx1"/>
                </a:solidFill>
                <a:ea typeface="+mn-ea"/>
                <a:cs typeface="+mn-cs"/>
              </a:rPr>
              <a:t>intensity</a:t>
            </a:r>
          </a:p>
          <a:p>
            <a:pPr lvl="1" eaLnBrk="1" hangingPunct="1">
              <a:defRPr/>
            </a:pPr>
            <a:r>
              <a:rPr lang="en-US" dirty="0" smtClean="0">
                <a:solidFill>
                  <a:schemeClr val="tx1"/>
                </a:solidFill>
                <a:ea typeface="+mn-ea"/>
                <a:cs typeface="+mn-cs"/>
              </a:rPr>
              <a:t>Changes over operational time/intensity and within the machine</a:t>
            </a:r>
            <a:endParaRPr lang="en-GB" dirty="0" smtClean="0">
              <a:solidFill>
                <a:schemeClr val="tx1"/>
              </a:solidFill>
              <a:ea typeface="+mn-ea"/>
              <a:cs typeface="+mn-cs"/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4244975" y="6642100"/>
            <a:ext cx="327025" cy="215900"/>
          </a:xfrm>
        </p:spPr>
        <p:txBody>
          <a:bodyPr/>
          <a:lstStyle/>
          <a:p>
            <a:fld id="{6D202039-3293-4EC8-B5F1-A7127E526F50}" type="slidenum">
              <a:rPr lang="en-GB" smtClean="0"/>
              <a:pPr/>
              <a:t>16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IR1: UJs, RRs and ULs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714356"/>
            <a:ext cx="8643998" cy="5643602"/>
          </a:xfrm>
        </p:spPr>
        <p:txBody>
          <a:bodyPr/>
          <a:lstStyle/>
          <a:p>
            <a:pPr>
              <a:buBlip>
                <a:blip r:embed="rId2"/>
              </a:buBlip>
            </a:pP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LHC Point 1, right side;</a:t>
            </a:r>
          </a:p>
          <a:p>
            <a:pPr>
              <a:buBlip>
                <a:blip r:embed="rId2"/>
              </a:buBlip>
            </a:pP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FLUKA implementation of the ATLAS cavern, the LHC tunnel up to the RR17 with UJ16, UJ17 and UL16 service tunnels;</a:t>
            </a:r>
          </a:p>
          <a:p>
            <a:endParaRPr lang="en-US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102" y="2428868"/>
            <a:ext cx="9061707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6000760" y="785794"/>
            <a:ext cx="30780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© A. Mereghetti et al.</a:t>
            </a:r>
            <a:endParaRPr lang="en-GB" sz="2400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Content Placeholder 13" descr="complete_line_20MeV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153082" y="-24"/>
            <a:ext cx="9082800" cy="6357958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Beam-Beam collisions</a:t>
            </a:r>
            <a:endParaRPr lang="en-US" sz="4800" dirty="0"/>
          </a:p>
        </p:txBody>
      </p:sp>
      <p:sp>
        <p:nvSpPr>
          <p:cNvPr id="10" name="TextBox 9"/>
          <p:cNvSpPr txBox="1"/>
          <p:nvPr/>
        </p:nvSpPr>
        <p:spPr>
          <a:xfrm>
            <a:off x="285720" y="4643446"/>
            <a:ext cx="85010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 smtClean="0"/>
              <a:t> 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dirty="0" smtClean="0"/>
              <a:t>  Hot spots: Triplet, TCL5.R1.B1;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 RR: Consistent with earlier estimates </a:t>
            </a:r>
            <a:r>
              <a:rPr lang="en-US" sz="2400" dirty="0" err="1" smtClean="0"/>
              <a:t>Baishev</a:t>
            </a:r>
            <a:r>
              <a:rPr lang="en-US" sz="2400" dirty="0" smtClean="0"/>
              <a:t> et al.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 UL: long distance to UJ required (+shielding)</a:t>
            </a:r>
            <a:endParaRPr lang="en-US" sz="2400" dirty="0"/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0" y="714356"/>
            <a:ext cx="878684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High energy 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hadron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fluence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[units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of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10</a:t>
            </a:r>
            <a:r>
              <a:rPr kumimoji="0" lang="en-US" sz="2400" b="0" i="0" u="none" strike="noStrike" kern="0" cap="none" spc="0" normalizeH="0" baseline="3000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6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cm</a:t>
            </a:r>
            <a:r>
              <a:rPr kumimoji="0" lang="en-US" sz="2400" b="0" i="0" u="none" strike="noStrike" kern="0" cap="none" spc="0" normalizeH="0" baseline="3000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-2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per 100 fb</a:t>
            </a:r>
            <a:r>
              <a:rPr kumimoji="0" lang="en-US" sz="2400" b="0" i="0" u="none" strike="noStrike" kern="0" cap="none" spc="0" normalizeH="0" baseline="3000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-1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]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 rot="10800000">
            <a:off x="8501090" y="3000372"/>
            <a:ext cx="357190" cy="1588"/>
          </a:xfrm>
          <a:prstGeom prst="straightConnector1">
            <a:avLst/>
          </a:prstGeom>
          <a:solidFill>
            <a:schemeClr val="accent1"/>
          </a:solidFill>
          <a:ln w="41275" cap="flat" cmpd="sng" algn="ctr">
            <a:solidFill>
              <a:srgbClr val="00CC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000760" y="1324261"/>
            <a:ext cx="30780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© A. Mereghetti et al.</a:t>
            </a:r>
            <a:endParaRPr lang="en-GB" sz="2400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96500" y="1000109"/>
            <a:ext cx="4647500" cy="3143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18090" y="3786190"/>
            <a:ext cx="2725909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000504"/>
            <a:ext cx="5000628" cy="822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IR1: UJs, RRs and ULs</a:t>
            </a:r>
            <a:endParaRPr lang="en-US" sz="4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071546"/>
            <a:ext cx="4573613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785786" y="4427580"/>
            <a:ext cx="585791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 UJ:  10</a:t>
            </a:r>
            <a:r>
              <a:rPr lang="en-US" sz="3200" baseline="30000" dirty="0" smtClean="0"/>
              <a:t>9</a:t>
            </a:r>
            <a:r>
              <a:rPr lang="en-US" sz="3200" dirty="0" smtClean="0"/>
              <a:t> – 10</a:t>
            </a:r>
            <a:r>
              <a:rPr lang="en-US" sz="3200" baseline="30000" dirty="0" smtClean="0"/>
              <a:t>10</a:t>
            </a:r>
            <a:r>
              <a:rPr lang="en-US" sz="3200" dirty="0" smtClean="0"/>
              <a:t> 	cm</a:t>
            </a:r>
            <a:r>
              <a:rPr lang="en-US" sz="3200" baseline="30000" dirty="0" smtClean="0"/>
              <a:t>-2</a:t>
            </a:r>
            <a:r>
              <a:rPr lang="en-US" sz="3200" dirty="0" smtClean="0"/>
              <a:t>y</a:t>
            </a:r>
            <a:r>
              <a:rPr lang="en-US" sz="3200" baseline="30000" dirty="0" smtClean="0"/>
              <a:t>-1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 RR: 10</a:t>
            </a:r>
            <a:r>
              <a:rPr lang="en-US" sz="3200" baseline="30000" dirty="0" smtClean="0"/>
              <a:t>8</a:t>
            </a:r>
            <a:r>
              <a:rPr lang="en-US" sz="3200" dirty="0" smtClean="0"/>
              <a:t> – 10</a:t>
            </a:r>
            <a:r>
              <a:rPr lang="en-US" sz="3200" baseline="30000" dirty="0" smtClean="0"/>
              <a:t>9</a:t>
            </a:r>
            <a:r>
              <a:rPr lang="en-US" sz="3200" dirty="0" smtClean="0"/>
              <a:t>	cm</a:t>
            </a:r>
            <a:r>
              <a:rPr lang="en-US" sz="3200" baseline="30000" dirty="0" smtClean="0"/>
              <a:t>-2</a:t>
            </a:r>
            <a:r>
              <a:rPr lang="en-US" sz="3200" dirty="0" smtClean="0"/>
              <a:t>y</a:t>
            </a:r>
            <a:r>
              <a:rPr lang="en-US" sz="3200" baseline="30000" dirty="0" smtClean="0"/>
              <a:t>-1</a:t>
            </a:r>
            <a:endParaRPr lang="en-US" sz="3200" dirty="0" smtClean="0"/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 UL: 10</a:t>
            </a:r>
            <a:r>
              <a:rPr lang="en-US" sz="3200" baseline="30000" dirty="0" smtClean="0"/>
              <a:t>7</a:t>
            </a:r>
            <a:r>
              <a:rPr lang="en-US" sz="3200" dirty="0" smtClean="0"/>
              <a:t> – 10</a:t>
            </a:r>
            <a:r>
              <a:rPr lang="en-US" sz="3200" baseline="30000" dirty="0" smtClean="0"/>
              <a:t>9</a:t>
            </a:r>
            <a:r>
              <a:rPr lang="en-US" sz="3200" dirty="0" smtClean="0"/>
              <a:t> 	cm</a:t>
            </a:r>
            <a:r>
              <a:rPr lang="en-US" sz="3200" baseline="30000" dirty="0" smtClean="0"/>
              <a:t>-2</a:t>
            </a:r>
            <a:r>
              <a:rPr lang="en-US" sz="3200" dirty="0" smtClean="0"/>
              <a:t>y</a:t>
            </a:r>
            <a:r>
              <a:rPr lang="en-US" sz="3200" baseline="30000" dirty="0" smtClean="0"/>
              <a:t>-1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5500694" y="642918"/>
            <a:ext cx="30780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© A. Mereghetti et al.</a:t>
            </a:r>
            <a:endParaRPr lang="en-GB" sz="2400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763492"/>
            <a:ext cx="9001155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1556" y="-24"/>
            <a:ext cx="8229600" cy="703262"/>
          </a:xfrm>
        </p:spPr>
        <p:txBody>
          <a:bodyPr/>
          <a:lstStyle/>
          <a:p>
            <a:r>
              <a:rPr lang="en-US" dirty="0" smtClean="0"/>
              <a:t>Critical Area Overview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6858016" y="3929066"/>
            <a:ext cx="2143140" cy="1714512"/>
          </a:xfrm>
          <a:prstGeom prst="rect">
            <a:avLst/>
          </a:prstGeom>
          <a:noFill/>
          <a:ln w="38100" cap="flat" cmpd="sng" algn="ctr">
            <a:solidFill>
              <a:srgbClr val="99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dirty="0" smtClean="0">
              <a:ln>
                <a:noFill/>
              </a:ln>
              <a:solidFill>
                <a:srgbClr val="990000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20442" y="2983526"/>
            <a:ext cx="4480714" cy="923330"/>
          </a:xfrm>
          <a:prstGeom prst="rect">
            <a:avLst/>
          </a:prstGeom>
          <a:solidFill>
            <a:schemeClr val="bg1"/>
          </a:solidFill>
          <a:ln>
            <a:solidFill>
              <a:srgbClr val="9900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990000"/>
                </a:solidFill>
              </a:rPr>
              <a:t>Collimation Area</a:t>
            </a:r>
            <a:br>
              <a:rPr lang="en-GB" dirty="0" smtClean="0">
                <a:solidFill>
                  <a:srgbClr val="990000"/>
                </a:solidFill>
              </a:rPr>
            </a:br>
            <a:r>
              <a:rPr lang="en-GB" dirty="0" smtClean="0">
                <a:solidFill>
                  <a:srgbClr val="990000"/>
                </a:solidFill>
              </a:rPr>
              <a:t>(high losses possible at an early stage)</a:t>
            </a:r>
          </a:p>
          <a:p>
            <a:endParaRPr lang="en-GB" dirty="0"/>
          </a:p>
        </p:txBody>
      </p:sp>
      <p:sp>
        <p:nvSpPr>
          <p:cNvPr id="9" name="Rectangle 8"/>
          <p:cNvSpPr/>
          <p:nvPr/>
        </p:nvSpPr>
        <p:spPr bwMode="auto">
          <a:xfrm>
            <a:off x="5429256" y="4660292"/>
            <a:ext cx="2143140" cy="1714512"/>
          </a:xfrm>
          <a:prstGeom prst="rect">
            <a:avLst/>
          </a:prstGeom>
          <a:noFill/>
          <a:ln w="38100" cap="flat" cmpd="sng" algn="ctr">
            <a:solidFill>
              <a:srgbClr val="99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dirty="0" smtClean="0">
              <a:ln>
                <a:noFill/>
              </a:ln>
              <a:solidFill>
                <a:srgbClr val="990000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68157" y="3997115"/>
            <a:ext cx="3801041" cy="646331"/>
          </a:xfrm>
          <a:prstGeom prst="rect">
            <a:avLst/>
          </a:prstGeom>
          <a:solidFill>
            <a:schemeClr val="bg1"/>
          </a:solidFill>
          <a:ln>
            <a:solidFill>
              <a:srgbClr val="9900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990000"/>
                </a:solidFill>
              </a:rPr>
              <a:t>LHCb: 	reaches early significant</a:t>
            </a:r>
            <a:endParaRPr lang="en-GB" dirty="0" smtClean="0"/>
          </a:p>
          <a:p>
            <a:r>
              <a:rPr lang="en-GB" dirty="0" smtClean="0">
                <a:solidFill>
                  <a:srgbClr val="990000"/>
                </a:solidFill>
              </a:rPr>
              <a:t>	radiation levels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5429256" y="4812692"/>
            <a:ext cx="642942" cy="1714512"/>
          </a:xfrm>
          <a:prstGeom prst="rect">
            <a:avLst/>
          </a:prstGeom>
          <a:noFill/>
          <a:ln w="38100" cap="flat" cmpd="sng" algn="ctr">
            <a:solidFill>
              <a:srgbClr val="99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dirty="0" smtClean="0">
              <a:ln>
                <a:noFill/>
              </a:ln>
              <a:solidFill>
                <a:srgbClr val="990000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57290" y="4149515"/>
            <a:ext cx="4711546" cy="646331"/>
          </a:xfrm>
          <a:prstGeom prst="rect">
            <a:avLst/>
          </a:prstGeom>
          <a:solidFill>
            <a:schemeClr val="bg1"/>
          </a:solidFill>
          <a:ln>
            <a:solidFill>
              <a:srgbClr val="9900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990000"/>
                </a:solidFill>
              </a:rPr>
              <a:t>Injection &amp; Adjacent Areas: </a:t>
            </a:r>
            <a:br>
              <a:rPr lang="en-GB" dirty="0" smtClean="0">
                <a:solidFill>
                  <a:srgbClr val="990000"/>
                </a:solidFill>
              </a:rPr>
            </a:br>
            <a:r>
              <a:rPr lang="en-GB" dirty="0" smtClean="0">
                <a:solidFill>
                  <a:srgbClr val="990000"/>
                </a:solidFill>
              </a:rPr>
              <a:t>losses on collimators and dumps on TED</a:t>
            </a:r>
          </a:p>
        </p:txBody>
      </p:sp>
      <p:sp>
        <p:nvSpPr>
          <p:cNvPr id="13" name="Rectangle 12"/>
          <p:cNvSpPr/>
          <p:nvPr/>
        </p:nvSpPr>
        <p:spPr bwMode="auto">
          <a:xfrm>
            <a:off x="1370938" y="4786322"/>
            <a:ext cx="642942" cy="1714512"/>
          </a:xfrm>
          <a:prstGeom prst="rect">
            <a:avLst/>
          </a:prstGeom>
          <a:noFill/>
          <a:ln w="38100" cap="flat" cmpd="sng" algn="ctr">
            <a:solidFill>
              <a:srgbClr val="99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dirty="0" smtClean="0">
              <a:ln>
                <a:noFill/>
              </a:ln>
              <a:solidFill>
                <a:srgbClr val="990000"/>
              </a:solidFill>
              <a:effectLst/>
              <a:latin typeface="Arial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2571736" y="4812692"/>
            <a:ext cx="2143140" cy="1714512"/>
          </a:xfrm>
          <a:prstGeom prst="rect">
            <a:avLst/>
          </a:prstGeom>
          <a:noFill/>
          <a:ln w="38100" cap="flat" cmpd="sng" algn="ctr">
            <a:solidFill>
              <a:srgbClr val="99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dirty="0" smtClean="0">
              <a:ln>
                <a:noFill/>
              </a:ln>
              <a:solidFill>
                <a:srgbClr val="990000"/>
              </a:solidFill>
              <a:effectLst/>
              <a:latin typeface="Arial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00298" y="3143248"/>
            <a:ext cx="3454792" cy="646331"/>
          </a:xfrm>
          <a:prstGeom prst="rect">
            <a:avLst/>
          </a:prstGeom>
          <a:solidFill>
            <a:schemeClr val="bg1"/>
          </a:solidFill>
          <a:ln>
            <a:solidFill>
              <a:srgbClr val="9900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990000"/>
                </a:solidFill>
              </a:rPr>
              <a:t>High-Luminosity Experiments</a:t>
            </a:r>
            <a:br>
              <a:rPr lang="en-GB" dirty="0" smtClean="0">
                <a:solidFill>
                  <a:srgbClr val="990000"/>
                </a:solidFill>
              </a:rPr>
            </a:br>
            <a:r>
              <a:rPr lang="en-GB" dirty="0" smtClean="0">
                <a:solidFill>
                  <a:srgbClr val="990000"/>
                </a:solidFill>
              </a:rPr>
              <a:t>(</a:t>
            </a:r>
            <a:r>
              <a:rPr lang="en-GB" dirty="0" err="1" smtClean="0">
                <a:solidFill>
                  <a:srgbClr val="990000"/>
                </a:solidFill>
              </a:rPr>
              <a:t>UJs</a:t>
            </a:r>
            <a:r>
              <a:rPr lang="en-GB" dirty="0" smtClean="0">
                <a:solidFill>
                  <a:srgbClr val="990000"/>
                </a:solidFill>
              </a:rPr>
              <a:t>, </a:t>
            </a:r>
            <a:r>
              <a:rPr lang="en-GB" dirty="0" err="1" smtClean="0">
                <a:solidFill>
                  <a:srgbClr val="990000"/>
                </a:solidFill>
              </a:rPr>
              <a:t>RRs</a:t>
            </a:r>
            <a:r>
              <a:rPr lang="en-GB" dirty="0" smtClean="0">
                <a:solidFill>
                  <a:srgbClr val="990000"/>
                </a:solidFill>
              </a:rPr>
              <a:t>, possibly UPS)</a:t>
            </a:r>
          </a:p>
        </p:txBody>
      </p:sp>
      <p:sp>
        <p:nvSpPr>
          <p:cNvPr id="18" name="Rectangle 17"/>
          <p:cNvSpPr/>
          <p:nvPr/>
        </p:nvSpPr>
        <p:spPr bwMode="auto">
          <a:xfrm>
            <a:off x="4714876" y="571480"/>
            <a:ext cx="2143140" cy="1714512"/>
          </a:xfrm>
          <a:prstGeom prst="rect">
            <a:avLst/>
          </a:prstGeom>
          <a:noFill/>
          <a:ln w="38100" cap="flat" cmpd="sng" algn="ctr">
            <a:solidFill>
              <a:srgbClr val="99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dirty="0" smtClean="0">
              <a:ln>
                <a:noFill/>
              </a:ln>
              <a:solidFill>
                <a:srgbClr val="990000"/>
              </a:solidFill>
              <a:effectLst/>
              <a:latin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643174" y="3143248"/>
            <a:ext cx="2770823" cy="369332"/>
          </a:xfrm>
          <a:prstGeom prst="rect">
            <a:avLst/>
          </a:prstGeom>
          <a:solidFill>
            <a:schemeClr val="bg1"/>
          </a:solidFill>
          <a:ln>
            <a:solidFill>
              <a:srgbClr val="9900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990000"/>
                </a:solidFill>
              </a:rPr>
              <a:t>LHC Tunnel Electronics</a:t>
            </a:r>
          </a:p>
        </p:txBody>
      </p:sp>
      <p:sp>
        <p:nvSpPr>
          <p:cNvPr id="22" name="Oval 21"/>
          <p:cNvSpPr/>
          <p:nvPr/>
        </p:nvSpPr>
        <p:spPr bwMode="auto">
          <a:xfrm>
            <a:off x="142844" y="1500174"/>
            <a:ext cx="8572560" cy="4572032"/>
          </a:xfrm>
          <a:prstGeom prst="ellipse">
            <a:avLst/>
          </a:prstGeom>
          <a:noFill/>
          <a:ln w="38100" cap="flat" cmpd="sng" algn="ctr">
            <a:solidFill>
              <a:srgbClr val="99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6" grpId="0" animBg="1"/>
      <p:bldP spid="17" grpId="0" animBg="1"/>
      <p:bldP spid="18" grpId="0" animBg="1"/>
      <p:bldP spid="20" grpId="0" animBg="1"/>
      <p:bldP spid="2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 txBox="1">
            <a:spLocks/>
          </p:cNvSpPr>
          <p:nvPr/>
        </p:nvSpPr>
        <p:spPr>
          <a:xfrm>
            <a:off x="71406" y="952433"/>
            <a:ext cx="8424059" cy="5119773"/>
          </a:xfrm>
          <a:prstGeom prst="rect">
            <a:avLst/>
          </a:prstGeom>
        </p:spPr>
        <p:txBody>
          <a:bodyPr lIns="82945" tIns="41473" rIns="82945" bIns="41473"/>
          <a:lstStyle/>
          <a:p>
            <a:pPr marL="265149" indent="-265149" defTabSz="829452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en-US" sz="2000" b="1" u="sng" dirty="0" smtClean="0"/>
              <a:t>Beam-Gas calculation assumptions:</a:t>
            </a:r>
          </a:p>
          <a:p>
            <a:pPr marL="446088" lvl="1" indent="-265113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US" sz="2000" dirty="0" smtClean="0"/>
              <a:t>residual gas density: </a:t>
            </a:r>
            <a:r>
              <a:rPr lang="en-US" sz="2000" b="1" dirty="0" smtClean="0">
                <a:solidFill>
                  <a:srgbClr val="800000"/>
                </a:solidFill>
              </a:rPr>
              <a:t>10</a:t>
            </a:r>
            <a:r>
              <a:rPr lang="en-US" sz="2000" b="1" baseline="30000" dirty="0" smtClean="0">
                <a:solidFill>
                  <a:srgbClr val="800000"/>
                </a:solidFill>
              </a:rPr>
              <a:t>15 </a:t>
            </a:r>
            <a:r>
              <a:rPr lang="en-US" sz="2000" b="1" dirty="0" smtClean="0">
                <a:solidFill>
                  <a:srgbClr val="800000"/>
                </a:solidFill>
              </a:rPr>
              <a:t>mol/m</a:t>
            </a:r>
            <a:r>
              <a:rPr lang="en-US" sz="2000" b="1" baseline="30000" dirty="0" smtClean="0">
                <a:solidFill>
                  <a:srgbClr val="800000"/>
                </a:solidFill>
              </a:rPr>
              <a:t>3</a:t>
            </a:r>
            <a:r>
              <a:rPr lang="en-US" sz="2000" b="1" dirty="0" smtClean="0">
                <a:solidFill>
                  <a:srgbClr val="800000"/>
                </a:solidFill>
              </a:rPr>
              <a:t> (H</a:t>
            </a:r>
            <a:r>
              <a:rPr lang="en-US" sz="2000" b="1" baseline="-25000" dirty="0" smtClean="0">
                <a:solidFill>
                  <a:srgbClr val="800000"/>
                </a:solidFill>
              </a:rPr>
              <a:t>2</a:t>
            </a:r>
            <a:r>
              <a:rPr lang="en-US" sz="2000" b="1" dirty="0" smtClean="0">
                <a:solidFill>
                  <a:srgbClr val="800000"/>
                </a:solidFill>
              </a:rPr>
              <a:t>-equivalent)</a:t>
            </a:r>
            <a:endParaRPr lang="en-US" sz="2000" b="1" baseline="30000" dirty="0" smtClean="0">
              <a:solidFill>
                <a:srgbClr val="800000"/>
              </a:solidFill>
            </a:endParaRPr>
          </a:p>
          <a:p>
            <a:pPr marL="446088" lvl="1" indent="-265113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US" sz="2000" dirty="0" smtClean="0"/>
              <a:t>beam 1 only, results scaled by a factor of two</a:t>
            </a:r>
          </a:p>
          <a:p>
            <a:pPr marL="446088" lvl="1" indent="-265113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US" sz="2000" dirty="0" smtClean="0"/>
              <a:t>sampling as from D3 </a:t>
            </a:r>
            <a:br>
              <a:rPr lang="en-US" sz="2000" dirty="0" smtClean="0"/>
            </a:br>
            <a:r>
              <a:rPr lang="en-US" sz="2000" dirty="0" smtClean="0"/>
              <a:t>up to MBC13 (~250m)</a:t>
            </a:r>
          </a:p>
          <a:p>
            <a:pPr marL="446088" lvl="1" indent="-265113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US" sz="2000" dirty="0" smtClean="0"/>
              <a:t>scoring dose in air </a:t>
            </a:r>
          </a:p>
          <a:p>
            <a:pPr marL="265149" indent="-265149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endParaRPr lang="en-US" sz="2000" dirty="0" smtClean="0"/>
          </a:p>
          <a:p>
            <a:pPr marL="265149" indent="-265149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US" sz="2000" b="1" u="sng" dirty="0" err="1" smtClean="0"/>
              <a:t>Normalisation</a:t>
            </a:r>
            <a:r>
              <a:rPr lang="en-US" sz="2000" b="1" u="sng" dirty="0" smtClean="0"/>
              <a:t>:</a:t>
            </a:r>
          </a:p>
          <a:p>
            <a:pPr marL="446088" lvl="1" indent="-265113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US" sz="2000" b="1" dirty="0" smtClean="0">
                <a:solidFill>
                  <a:srgbClr val="800000"/>
                </a:solidFill>
              </a:rPr>
              <a:t>1 nominal LHC year</a:t>
            </a:r>
            <a:endParaRPr lang="en-US" sz="2000" dirty="0" smtClean="0"/>
          </a:p>
          <a:p>
            <a:pPr marL="446088" lvl="2" indent="-265113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US" sz="2000" dirty="0" smtClean="0"/>
              <a:t>10</a:t>
            </a:r>
            <a:r>
              <a:rPr lang="en-US" sz="2000" baseline="30000" dirty="0" smtClean="0"/>
              <a:t>7</a:t>
            </a:r>
            <a:r>
              <a:rPr lang="en-US" sz="2000" dirty="0"/>
              <a:t>s and </a:t>
            </a:r>
            <a:r>
              <a:rPr lang="en-US" sz="2000" dirty="0" smtClean="0"/>
              <a:t>3.64x10</a:t>
            </a:r>
            <a:r>
              <a:rPr lang="en-US" sz="2000" baseline="30000" dirty="0" smtClean="0"/>
              <a:t>18</a:t>
            </a:r>
            <a:r>
              <a:rPr lang="en-US" sz="2000" dirty="0" smtClean="0"/>
              <a:t>p/s</a:t>
            </a:r>
          </a:p>
          <a:p>
            <a:pPr marL="446088" lvl="1" indent="-265113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US" sz="2000" dirty="0" smtClean="0"/>
              <a:t>76mbarn cross-section </a:t>
            </a:r>
            <a:br>
              <a:rPr lang="en-US" sz="2000" dirty="0" smtClean="0"/>
            </a:br>
            <a:r>
              <a:rPr lang="en-US" sz="2000" dirty="0" smtClean="0"/>
              <a:t>[H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]</a:t>
            </a: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20</a:t>
            </a:fld>
            <a:endParaRPr lang="en-GB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71556" y="82532"/>
            <a:ext cx="8229600" cy="70326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Tunnel:</a:t>
            </a:r>
            <a:r>
              <a:rPr kumimoji="0" lang="en-US" sz="3600" b="0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 DS/ARC   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7082" y="2143116"/>
            <a:ext cx="6086918" cy="4497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7286644" y="1785926"/>
            <a:ext cx="17283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© V. Baglin</a:t>
            </a:r>
            <a:endParaRPr lang="en-GB" sz="2400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785794"/>
            <a:ext cx="8715436" cy="5756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21</a:t>
            </a:fld>
            <a:endParaRPr lang="en-GB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71556" y="82532"/>
            <a:ext cx="8229600" cy="70326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Tunnel:</a:t>
            </a:r>
            <a:r>
              <a:rPr kumimoji="0" lang="en-US" sz="3600" b="0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 DS/ARC   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96778" y="1031131"/>
            <a:ext cx="6238850" cy="544381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7286644" y="681319"/>
            <a:ext cx="17443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© Y. Thurel</a:t>
            </a:r>
            <a:endParaRPr lang="en-GB" sz="2400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4371" y="1671943"/>
            <a:ext cx="7737666" cy="4471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 rot="16200000">
            <a:off x="6898182" y="3402984"/>
            <a:ext cx="3024061" cy="422310"/>
          </a:xfrm>
          <a:prstGeom prst="rect">
            <a:avLst/>
          </a:prstGeom>
          <a:noFill/>
        </p:spPr>
        <p:txBody>
          <a:bodyPr wrap="none" lIns="82945" tIns="41473" rIns="82945" bIns="41473" rtlCol="0">
            <a:spAutoFit/>
          </a:bodyPr>
          <a:lstStyle/>
          <a:p>
            <a:r>
              <a:rPr lang="en-US" sz="2200" dirty="0" smtClean="0"/>
              <a:t>Gy / nominal LHC year</a:t>
            </a:r>
            <a:endParaRPr lang="en-GB" sz="2200" dirty="0"/>
          </a:p>
        </p:txBody>
      </p:sp>
      <p:cxnSp>
        <p:nvCxnSpPr>
          <p:cNvPr id="7" name="Straight Arrow Connector 6"/>
          <p:cNvCxnSpPr/>
          <p:nvPr/>
        </p:nvCxnSpPr>
        <p:spPr>
          <a:xfrm rot="5400000">
            <a:off x="4021131" y="2157998"/>
            <a:ext cx="1231338" cy="144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433319" y="1218292"/>
            <a:ext cx="427196" cy="360755"/>
          </a:xfrm>
          <a:prstGeom prst="rect">
            <a:avLst/>
          </a:prstGeom>
          <a:noFill/>
        </p:spPr>
        <p:txBody>
          <a:bodyPr wrap="none" lIns="82945" tIns="41473" rIns="82945" bIns="41473" rtlCol="0">
            <a:spAutoFit/>
          </a:bodyPr>
          <a:lstStyle/>
          <a:p>
            <a:r>
              <a:rPr lang="en-US" dirty="0" smtClean="0"/>
              <a:t>D3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 rot="5400000">
            <a:off x="4872617" y="2157278"/>
            <a:ext cx="1231338" cy="144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284805" y="1217572"/>
            <a:ext cx="427196" cy="360755"/>
          </a:xfrm>
          <a:prstGeom prst="rect">
            <a:avLst/>
          </a:prstGeom>
          <a:noFill/>
        </p:spPr>
        <p:txBody>
          <a:bodyPr wrap="none" lIns="82945" tIns="41473" rIns="82945" bIns="41473" rtlCol="0">
            <a:spAutoFit/>
          </a:bodyPr>
          <a:lstStyle/>
          <a:p>
            <a:r>
              <a:rPr lang="en-US" dirty="0" smtClean="0"/>
              <a:t>D4</a:t>
            </a:r>
            <a:endParaRPr lang="en-GB" dirty="0"/>
          </a:p>
        </p:txBody>
      </p:sp>
      <p:cxnSp>
        <p:nvCxnSpPr>
          <p:cNvPr id="13" name="Straight Arrow Connector 12"/>
          <p:cNvCxnSpPr/>
          <p:nvPr/>
        </p:nvCxnSpPr>
        <p:spPr>
          <a:xfrm rot="5400000">
            <a:off x="5965145" y="2157998"/>
            <a:ext cx="1231338" cy="144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377332" y="1218292"/>
            <a:ext cx="440021" cy="360755"/>
          </a:xfrm>
          <a:prstGeom prst="rect">
            <a:avLst/>
          </a:prstGeom>
          <a:noFill/>
        </p:spPr>
        <p:txBody>
          <a:bodyPr wrap="none" lIns="82945" tIns="41473" rIns="82945" bIns="41473" rtlCol="0">
            <a:spAutoFit/>
          </a:bodyPr>
          <a:lstStyle/>
          <a:p>
            <a:r>
              <a:rPr lang="en-US" dirty="0" smtClean="0"/>
              <a:t>Q7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698427" y="1218292"/>
            <a:ext cx="606733" cy="360755"/>
          </a:xfrm>
          <a:prstGeom prst="rect">
            <a:avLst/>
          </a:prstGeom>
          <a:noFill/>
        </p:spPr>
        <p:txBody>
          <a:bodyPr wrap="none" lIns="82945" tIns="41473" rIns="82945" bIns="41473" rtlCol="0">
            <a:spAutoFit/>
          </a:bodyPr>
          <a:lstStyle/>
          <a:p>
            <a:r>
              <a:rPr lang="en-US" dirty="0" smtClean="0"/>
              <a:t>MB8</a:t>
            </a:r>
            <a:endParaRPr lang="en-GB" dirty="0"/>
          </a:p>
        </p:txBody>
      </p:sp>
      <p:cxnSp>
        <p:nvCxnSpPr>
          <p:cNvPr id="16" name="Straight Arrow Connector 15"/>
          <p:cNvCxnSpPr/>
          <p:nvPr/>
        </p:nvCxnSpPr>
        <p:spPr>
          <a:xfrm rot="5400000">
            <a:off x="6353227" y="2157278"/>
            <a:ext cx="1231338" cy="144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22</a:t>
            </a:fld>
            <a:endParaRPr lang="en-GB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771556" y="82532"/>
            <a:ext cx="8229600" cy="70326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Tunnel:</a:t>
            </a:r>
            <a:r>
              <a:rPr kumimoji="0" lang="en-US" sz="3600" b="0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 DS/ARC   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90856" y="857232"/>
            <a:ext cx="7981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IR7 FLUKA geometry extending from the LSS up to MBC13 (here not shown)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3549739" y="6130196"/>
            <a:ext cx="1879517" cy="299200"/>
          </a:xfrm>
          <a:prstGeom prst="rect">
            <a:avLst/>
          </a:prstGeom>
          <a:noFill/>
        </p:spPr>
        <p:txBody>
          <a:bodyPr wrap="none" lIns="82945" tIns="41473" rIns="82945" bIns="41473" rtlCol="0">
            <a:spAutoFit/>
          </a:bodyPr>
          <a:lstStyle/>
          <a:p>
            <a:r>
              <a:rPr lang="en-US" sz="1400" dirty="0" smtClean="0"/>
              <a:t>Distance from IP / cm</a:t>
            </a:r>
            <a:endParaRPr lang="en-GB" sz="1400" dirty="0"/>
          </a:p>
        </p:txBody>
      </p:sp>
      <p:sp>
        <p:nvSpPr>
          <p:cNvPr id="21" name="TextBox 20"/>
          <p:cNvSpPr txBox="1"/>
          <p:nvPr/>
        </p:nvSpPr>
        <p:spPr>
          <a:xfrm rot="16200000">
            <a:off x="-901982" y="3647654"/>
            <a:ext cx="2674607" cy="299200"/>
          </a:xfrm>
          <a:prstGeom prst="rect">
            <a:avLst/>
          </a:prstGeom>
          <a:noFill/>
        </p:spPr>
        <p:txBody>
          <a:bodyPr wrap="none" lIns="82945" tIns="41473" rIns="82945" bIns="41473" rtlCol="0">
            <a:spAutoFit/>
          </a:bodyPr>
          <a:lstStyle/>
          <a:p>
            <a:r>
              <a:rPr lang="en-US" sz="1400" dirty="0" smtClean="0"/>
              <a:t>horizontal distance from IP / cm</a:t>
            </a:r>
            <a:endParaRPr lang="en-GB" sz="1400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rot="16200000">
            <a:off x="5508996" y="2178906"/>
            <a:ext cx="1076862" cy="422310"/>
          </a:xfrm>
          <a:prstGeom prst="rect">
            <a:avLst/>
          </a:prstGeom>
          <a:noFill/>
        </p:spPr>
        <p:txBody>
          <a:bodyPr wrap="none" lIns="82945" tIns="41473" rIns="82945" bIns="41473" rtlCol="0">
            <a:spAutoFit/>
          </a:bodyPr>
          <a:lstStyle/>
          <a:p>
            <a:r>
              <a:rPr lang="en-US" sz="2200" dirty="0" err="1" smtClean="0"/>
              <a:t>Gy</a:t>
            </a:r>
            <a:r>
              <a:rPr lang="en-US" sz="2200" dirty="0" smtClean="0"/>
              <a:t>/year</a:t>
            </a:r>
            <a:endParaRPr lang="en-GB" sz="2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5170" y="1095938"/>
            <a:ext cx="5545093" cy="3243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554372" y="1225553"/>
            <a:ext cx="1166408" cy="362973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pPr algn="ctr"/>
            <a:r>
              <a:rPr lang="en-US" b="1" dirty="0" smtClean="0"/>
              <a:t>MBB8</a:t>
            </a:r>
            <a:endParaRPr lang="en-GB" b="1" dirty="0"/>
          </a:p>
        </p:txBody>
      </p:sp>
      <p:sp>
        <p:nvSpPr>
          <p:cNvPr id="18" name="Rectangle 17"/>
          <p:cNvSpPr/>
          <p:nvPr/>
        </p:nvSpPr>
        <p:spPr>
          <a:xfrm>
            <a:off x="2563186" y="3169771"/>
            <a:ext cx="777605" cy="324036"/>
          </a:xfrm>
          <a:prstGeom prst="rect">
            <a:avLst/>
          </a:prstGeom>
          <a:solidFill>
            <a:schemeClr val="tx1">
              <a:lumMod val="65000"/>
              <a:lumOff val="35000"/>
              <a:alpha val="4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rtlCol="0" anchor="ctr"/>
          <a:lstStyle/>
          <a:p>
            <a:pPr algn="ctr"/>
            <a:r>
              <a:rPr lang="en-US" dirty="0" err="1" smtClean="0"/>
              <a:t>Avg</a:t>
            </a:r>
            <a:endParaRPr lang="en-GB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95" y="1160745"/>
            <a:ext cx="4665633" cy="2964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 rot="16200000">
            <a:off x="8130981" y="2438135"/>
            <a:ext cx="1076862" cy="422310"/>
          </a:xfrm>
          <a:prstGeom prst="rect">
            <a:avLst/>
          </a:prstGeom>
          <a:noFill/>
        </p:spPr>
        <p:txBody>
          <a:bodyPr wrap="none" lIns="82945" tIns="41473" rIns="82945" bIns="41473" rtlCol="0">
            <a:spAutoFit/>
          </a:bodyPr>
          <a:lstStyle/>
          <a:p>
            <a:r>
              <a:rPr lang="en-US" sz="2200" dirty="0" err="1" smtClean="0"/>
              <a:t>Gy</a:t>
            </a:r>
            <a:r>
              <a:rPr lang="en-US" sz="2200" dirty="0" smtClean="0"/>
              <a:t>/year</a:t>
            </a:r>
            <a:endParaRPr lang="en-GB" sz="2200" dirty="0"/>
          </a:p>
        </p:txBody>
      </p:sp>
      <p:sp>
        <p:nvSpPr>
          <p:cNvPr id="20" name="Rectangle 19"/>
          <p:cNvSpPr/>
          <p:nvPr/>
        </p:nvSpPr>
        <p:spPr>
          <a:xfrm>
            <a:off x="4312798" y="3104963"/>
            <a:ext cx="3564025" cy="324036"/>
          </a:xfrm>
          <a:prstGeom prst="rect">
            <a:avLst/>
          </a:prstGeom>
          <a:solidFill>
            <a:schemeClr val="tx1">
              <a:lumMod val="65000"/>
              <a:lumOff val="35000"/>
              <a:alpha val="4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rtlCol="0" anchor="ctr"/>
          <a:lstStyle/>
          <a:p>
            <a:pPr algn="ctr"/>
            <a:r>
              <a:rPr lang="en-US" dirty="0" err="1" smtClean="0"/>
              <a:t>Avg</a:t>
            </a:r>
            <a:endParaRPr lang="en-GB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8773" y="3817843"/>
            <a:ext cx="3939823" cy="2663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Straight Arrow Connector 22"/>
          <p:cNvCxnSpPr>
            <a:stCxn id="18" idx="2"/>
          </p:cNvCxnSpPr>
          <p:nvPr/>
        </p:nvCxnSpPr>
        <p:spPr>
          <a:xfrm rot="5400000">
            <a:off x="2271543" y="3591048"/>
            <a:ext cx="777687" cy="58320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10800000" flipV="1">
            <a:off x="2822387" y="3429000"/>
            <a:ext cx="3175222" cy="84249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1007975" y="4530723"/>
            <a:ext cx="356402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4766401" y="4595530"/>
            <a:ext cx="1620011" cy="648073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831850" y="5204666"/>
            <a:ext cx="2314444" cy="360755"/>
          </a:xfrm>
          <a:prstGeom prst="rect">
            <a:avLst/>
          </a:prstGeom>
          <a:noFill/>
        </p:spPr>
        <p:txBody>
          <a:bodyPr wrap="none" lIns="82945" tIns="41473" rIns="82945" bIns="41473" rtlCol="0">
            <a:spAutoFit/>
          </a:bodyPr>
          <a:lstStyle/>
          <a:p>
            <a:r>
              <a:rPr lang="en-US" b="1" dirty="0" smtClean="0"/>
              <a:t>Average: 8.6 </a:t>
            </a:r>
            <a:r>
              <a:rPr lang="en-US" b="1" dirty="0" err="1" smtClean="0"/>
              <a:t>Gy</a:t>
            </a:r>
            <a:r>
              <a:rPr lang="en-US" b="1" dirty="0" smtClean="0"/>
              <a:t> (2.7%)</a:t>
            </a:r>
            <a:endParaRPr lang="en-GB" b="1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23</a:t>
            </a:fld>
            <a:endParaRPr lang="en-GB"/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771556" y="82532"/>
            <a:ext cx="8229600" cy="70326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Tunnel:</a:t>
            </a:r>
            <a:r>
              <a:rPr kumimoji="0" lang="en-US" sz="3600" b="0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 DS/ARC   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 animBg="1"/>
      <p:bldP spid="3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 txBox="1">
            <a:spLocks/>
          </p:cNvSpPr>
          <p:nvPr/>
        </p:nvSpPr>
        <p:spPr>
          <a:xfrm>
            <a:off x="3929058" y="1000108"/>
            <a:ext cx="4536031" cy="5119773"/>
          </a:xfrm>
          <a:prstGeom prst="rect">
            <a:avLst/>
          </a:prstGeom>
        </p:spPr>
        <p:txBody>
          <a:bodyPr lIns="82945" tIns="41473" rIns="82945" bIns="41473"/>
          <a:lstStyle/>
          <a:p>
            <a:pPr marL="265149" indent="-265149" defTabSz="829452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en-US" sz="2800" u="sng" dirty="0" smtClean="0"/>
              <a:t>Summary Table:</a:t>
            </a:r>
          </a:p>
          <a:p>
            <a:pPr marL="265149" indent="-265149" defTabSz="829452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endParaRPr lang="en-US" sz="900" dirty="0"/>
          </a:p>
          <a:p>
            <a:pPr marL="265149" indent="-265149" defTabSz="829452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en-US" sz="2800" dirty="0" smtClean="0"/>
              <a:t>Doses highest in change from LSS to bent region</a:t>
            </a:r>
          </a:p>
          <a:p>
            <a:pPr marL="265149" indent="-265149" defTabSz="829452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en-US" sz="2800" dirty="0" smtClean="0"/>
              <a:t>Peaks where </a:t>
            </a:r>
            <a:br>
              <a:rPr lang="en-US" sz="2800" dirty="0" smtClean="0"/>
            </a:br>
            <a:r>
              <a:rPr lang="en-US" sz="2800" dirty="0" smtClean="0"/>
              <a:t>matching is done </a:t>
            </a:r>
            <a:br>
              <a:rPr lang="en-US" sz="2800" dirty="0" smtClean="0"/>
            </a:br>
            <a:r>
              <a:rPr lang="en-US" sz="2800" dirty="0" smtClean="0"/>
              <a:t>(Q8, Q11)</a:t>
            </a:r>
          </a:p>
          <a:p>
            <a:pPr marL="265149" indent="-265149" defTabSz="829452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en-US" sz="2800" dirty="0" smtClean="0"/>
              <a:t>MBB12 worst case </a:t>
            </a:r>
            <a:br>
              <a:rPr lang="en-US" sz="2800" dirty="0" smtClean="0"/>
            </a:br>
            <a:r>
              <a:rPr lang="en-US" sz="2800" dirty="0" smtClean="0"/>
              <a:t>for Power-Converters</a:t>
            </a:r>
          </a:p>
          <a:p>
            <a:pPr marL="265149" indent="-265149" defTabSz="829452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en-US" sz="2800" dirty="0" smtClean="0"/>
              <a:t>&gt;=MBB13: &lt;=1Gy/y</a:t>
            </a:r>
          </a:p>
          <a:p>
            <a:pPr marL="265149" indent="-265149" defTabSz="829452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endParaRPr lang="en-GB" sz="2800" dirty="0" smtClean="0"/>
          </a:p>
          <a:p>
            <a:pPr marL="265149" indent="-265149" defTabSz="829452"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en-GB" sz="2800" dirty="0" smtClean="0"/>
              <a:t>-&gt; what comes from the LSS?</a:t>
            </a:r>
            <a:endParaRPr lang="en-GB" sz="2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42844" y="785798"/>
          <a:ext cx="3500462" cy="5834708"/>
        </p:xfrm>
        <a:graphic>
          <a:graphicData uri="http://schemas.openxmlformats.org/drawingml/2006/table">
            <a:tbl>
              <a:tblPr/>
              <a:tblGrid>
                <a:gridCol w="954671"/>
                <a:gridCol w="1361291"/>
                <a:gridCol w="1184500"/>
              </a:tblGrid>
              <a:tr h="265214"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Magnet</a:t>
                      </a:r>
                    </a:p>
                  </a:txBody>
                  <a:tcPr marL="13259" marR="13259" marT="1326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Dose/Gy/y</a:t>
                      </a:r>
                    </a:p>
                  </a:txBody>
                  <a:tcPr marL="13259" marR="13259" marT="1326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Error / %</a:t>
                      </a:r>
                    </a:p>
                  </a:txBody>
                  <a:tcPr marL="13259" marR="13259" marT="1326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265214"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MQ   7:</a:t>
                      </a:r>
                    </a:p>
                  </a:txBody>
                  <a:tcPr marL="13259" marR="13259" marT="1326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26.3</a:t>
                      </a:r>
                    </a:p>
                  </a:txBody>
                  <a:tcPr marL="13259" marR="13259" marT="1326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6.3%</a:t>
                      </a:r>
                    </a:p>
                  </a:txBody>
                  <a:tcPr marL="13259" marR="13259" marT="1326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65214"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MQ   8:</a:t>
                      </a:r>
                    </a:p>
                  </a:txBody>
                  <a:tcPr marL="13259" marR="13259" marT="1326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37.0</a:t>
                      </a:r>
                    </a:p>
                  </a:txBody>
                  <a:tcPr marL="13259" marR="13259" marT="1326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8.7%</a:t>
                      </a:r>
                    </a:p>
                  </a:txBody>
                  <a:tcPr marL="13259" marR="13259" marT="1326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214"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MBA  8:</a:t>
                      </a:r>
                    </a:p>
                  </a:txBody>
                  <a:tcPr marL="13259" marR="13259" marT="1326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13.9</a:t>
                      </a:r>
                    </a:p>
                  </a:txBody>
                  <a:tcPr marL="13259" marR="13259" marT="1326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2.0%</a:t>
                      </a:r>
                    </a:p>
                  </a:txBody>
                  <a:tcPr marL="13259" marR="13259" marT="1326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65214"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MBB  8:</a:t>
                      </a:r>
                    </a:p>
                  </a:txBody>
                  <a:tcPr marL="13259" marR="13259" marT="1326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8.6</a:t>
                      </a:r>
                    </a:p>
                  </a:txBody>
                  <a:tcPr marL="13259" marR="13259" marT="1326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2.7%</a:t>
                      </a:r>
                    </a:p>
                  </a:txBody>
                  <a:tcPr marL="13259" marR="13259" marT="1326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214"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MQ   9:</a:t>
                      </a:r>
                    </a:p>
                  </a:txBody>
                  <a:tcPr marL="13259" marR="13259" marT="1326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32.9</a:t>
                      </a:r>
                    </a:p>
                  </a:txBody>
                  <a:tcPr marL="13259" marR="13259" marT="1326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6.3%</a:t>
                      </a:r>
                    </a:p>
                  </a:txBody>
                  <a:tcPr marL="13259" marR="13259" marT="1326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65214"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MBA  9:</a:t>
                      </a:r>
                    </a:p>
                  </a:txBody>
                  <a:tcPr marL="13259" marR="13259" marT="1326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7.1</a:t>
                      </a:r>
                    </a:p>
                  </a:txBody>
                  <a:tcPr marL="13259" marR="13259" marT="1326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2.5%</a:t>
                      </a:r>
                    </a:p>
                  </a:txBody>
                  <a:tcPr marL="13259" marR="13259" marT="1326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214"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MBB  9:</a:t>
                      </a:r>
                    </a:p>
                  </a:txBody>
                  <a:tcPr marL="13259" marR="13259" marT="1326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6.7</a:t>
                      </a:r>
                    </a:p>
                  </a:txBody>
                  <a:tcPr marL="13259" marR="13259" marT="1326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2.3%</a:t>
                      </a:r>
                    </a:p>
                  </a:txBody>
                  <a:tcPr marL="13259" marR="13259" marT="1326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65214"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MQ  10:</a:t>
                      </a:r>
                    </a:p>
                  </a:txBody>
                  <a:tcPr marL="13259" marR="13259" marT="1326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34.2</a:t>
                      </a:r>
                    </a:p>
                  </a:txBody>
                  <a:tcPr marL="13259" marR="13259" marT="1326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5.5%</a:t>
                      </a:r>
                    </a:p>
                  </a:txBody>
                  <a:tcPr marL="13259" marR="13259" marT="1326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214"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MBA 10:</a:t>
                      </a:r>
                    </a:p>
                  </a:txBody>
                  <a:tcPr marL="13259" marR="13259" marT="1326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6.9</a:t>
                      </a:r>
                    </a:p>
                  </a:txBody>
                  <a:tcPr marL="13259" marR="13259" marT="1326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2.1%</a:t>
                      </a:r>
                    </a:p>
                  </a:txBody>
                  <a:tcPr marL="13259" marR="13259" marT="1326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65214"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MBB 10:</a:t>
                      </a:r>
                    </a:p>
                  </a:txBody>
                  <a:tcPr marL="13259" marR="13259" marT="1326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6.2</a:t>
                      </a:r>
                    </a:p>
                  </a:txBody>
                  <a:tcPr marL="13259" marR="13259" marT="1326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2.4%</a:t>
                      </a:r>
                    </a:p>
                  </a:txBody>
                  <a:tcPr marL="13259" marR="13259" marT="1326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214"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MQ  11:</a:t>
                      </a:r>
                    </a:p>
                  </a:txBody>
                  <a:tcPr marL="13259" marR="13259" marT="1326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14.4</a:t>
                      </a:r>
                    </a:p>
                  </a:txBody>
                  <a:tcPr marL="13259" marR="13259" marT="1326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4.8%</a:t>
                      </a:r>
                    </a:p>
                  </a:txBody>
                  <a:tcPr marL="13259" marR="13259" marT="1326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65214"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MBA 11:</a:t>
                      </a:r>
                    </a:p>
                  </a:txBody>
                  <a:tcPr marL="13259" marR="13259" marT="1326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6.8</a:t>
                      </a:r>
                    </a:p>
                  </a:txBody>
                  <a:tcPr marL="13259" marR="13259" marT="1326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3.4%</a:t>
                      </a:r>
                    </a:p>
                  </a:txBody>
                  <a:tcPr marL="13259" marR="13259" marT="1326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214"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MBB 11:</a:t>
                      </a:r>
                    </a:p>
                  </a:txBody>
                  <a:tcPr marL="13259" marR="13259" marT="1326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6.3</a:t>
                      </a:r>
                    </a:p>
                  </a:txBody>
                  <a:tcPr marL="13259" marR="13259" marT="1326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3.5%</a:t>
                      </a:r>
                    </a:p>
                  </a:txBody>
                  <a:tcPr marL="13259" marR="13259" marT="1326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65214"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MQ  12:</a:t>
                      </a:r>
                    </a:p>
                  </a:txBody>
                  <a:tcPr marL="13259" marR="13259" marT="1326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2.8</a:t>
                      </a:r>
                    </a:p>
                  </a:txBody>
                  <a:tcPr marL="13259" marR="13259" marT="1326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12.0%</a:t>
                      </a:r>
                    </a:p>
                  </a:txBody>
                  <a:tcPr marL="13259" marR="13259" marT="1326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214"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MBA 12:</a:t>
                      </a:r>
                    </a:p>
                  </a:txBody>
                  <a:tcPr marL="13259" marR="13259" marT="1326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6.1</a:t>
                      </a:r>
                    </a:p>
                  </a:txBody>
                  <a:tcPr marL="13259" marR="13259" marT="1326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2.8%</a:t>
                      </a:r>
                    </a:p>
                  </a:txBody>
                  <a:tcPr marL="13259" marR="13259" marT="1326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65214"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MBB 12:</a:t>
                      </a:r>
                    </a:p>
                  </a:txBody>
                  <a:tcPr marL="13259" marR="13259" marT="1326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1.4</a:t>
                      </a:r>
                    </a:p>
                  </a:txBody>
                  <a:tcPr marL="13259" marR="13259" marT="1326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6.7%</a:t>
                      </a:r>
                    </a:p>
                  </a:txBody>
                  <a:tcPr marL="13259" marR="13259" marT="1326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214"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MBC 12:</a:t>
                      </a:r>
                    </a:p>
                  </a:txBody>
                  <a:tcPr marL="13259" marR="13259" marT="1326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</a:t>
                      </a:r>
                    </a:p>
                  </a:txBody>
                  <a:tcPr marL="13259" marR="13259" marT="1326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10.1%</a:t>
                      </a:r>
                    </a:p>
                  </a:txBody>
                  <a:tcPr marL="13259" marR="13259" marT="1326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65214"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MQ  13:</a:t>
                      </a:r>
                    </a:p>
                  </a:txBody>
                  <a:tcPr marL="13259" marR="13259" marT="1326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3.5</a:t>
                      </a:r>
                    </a:p>
                  </a:txBody>
                  <a:tcPr marL="13259" marR="13259" marT="1326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10.3%</a:t>
                      </a:r>
                    </a:p>
                  </a:txBody>
                  <a:tcPr marL="13259" marR="13259" marT="1326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214"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MBA 13:</a:t>
                      </a:r>
                    </a:p>
                  </a:txBody>
                  <a:tcPr marL="13259" marR="13259" marT="1326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</a:t>
                      </a:r>
                    </a:p>
                  </a:txBody>
                  <a:tcPr marL="13259" marR="13259" marT="1326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7.9%</a:t>
                      </a:r>
                    </a:p>
                  </a:txBody>
                  <a:tcPr marL="13259" marR="13259" marT="1326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65214"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MBB 13:</a:t>
                      </a:r>
                    </a:p>
                  </a:txBody>
                  <a:tcPr marL="13259" marR="13259" marT="1326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</a:t>
                      </a:r>
                    </a:p>
                  </a:txBody>
                  <a:tcPr marL="13259" marR="13259" marT="1326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12.2%</a:t>
                      </a:r>
                    </a:p>
                  </a:txBody>
                  <a:tcPr marL="13259" marR="13259" marT="1326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214"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MBC 13:</a:t>
                      </a:r>
                    </a:p>
                  </a:txBody>
                  <a:tcPr marL="13259" marR="13259" marT="1326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</a:t>
                      </a:r>
                    </a:p>
                  </a:txBody>
                  <a:tcPr marL="13259" marR="13259" marT="1326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10.2%</a:t>
                      </a:r>
                    </a:p>
                  </a:txBody>
                  <a:tcPr marL="13259" marR="13259" marT="1326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24</a:t>
            </a:fld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71556" y="82532"/>
            <a:ext cx="8229600" cy="70326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Tunnel:</a:t>
            </a:r>
            <a:r>
              <a:rPr kumimoji="0" lang="en-US" sz="3600" b="0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 DS/ARC   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42844" y="6072206"/>
            <a:ext cx="3500462" cy="285752"/>
          </a:xfrm>
          <a:prstGeom prst="rect">
            <a:avLst/>
          </a:prstGeom>
          <a:noFill/>
          <a:ln w="38100" cap="flat" cmpd="sng" algn="ctr">
            <a:solidFill>
              <a:srgbClr val="99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dirty="0" smtClean="0">
              <a:ln>
                <a:noFill/>
              </a:ln>
              <a:solidFill>
                <a:srgbClr val="990000"/>
              </a:solidFill>
              <a:effectLst/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153995" y="5022938"/>
            <a:ext cx="3500462" cy="285752"/>
          </a:xfrm>
          <a:prstGeom prst="rect">
            <a:avLst/>
          </a:prstGeom>
          <a:noFill/>
          <a:ln w="38100" cap="flat" cmpd="sng" algn="ctr">
            <a:solidFill>
              <a:srgbClr val="99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dirty="0" smtClean="0">
              <a:ln>
                <a:noFill/>
              </a:ln>
              <a:solidFill>
                <a:srgbClr val="990000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696114" y="1071552"/>
          <a:ext cx="4305042" cy="5581202"/>
        </p:xfrm>
        <a:graphic>
          <a:graphicData uri="http://schemas.openxmlformats.org/drawingml/2006/table">
            <a:tbl>
              <a:tblPr/>
              <a:tblGrid>
                <a:gridCol w="2053112"/>
                <a:gridCol w="2251930"/>
              </a:tblGrid>
              <a:tr h="25369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Collimation Loss IR7 [Gy/y]</a:t>
                      </a:r>
                      <a:endParaRPr lang="en-GB" sz="14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12683" marR="12683" marT="126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All Magnets at Quench [Gy/y]</a:t>
                      </a:r>
                      <a:endParaRPr lang="en-GB" sz="14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12683" marR="12683" marT="12684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253691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bad statistics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111" marR="9111" marT="91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926.2</a:t>
                      </a:r>
                    </a:p>
                  </a:txBody>
                  <a:tcPr marL="9111" marR="9111" marT="9111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53691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417.2</a:t>
                      </a:r>
                    </a:p>
                  </a:txBody>
                  <a:tcPr marL="9111" marR="9111" marT="91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497.7</a:t>
                      </a:r>
                    </a:p>
                  </a:txBody>
                  <a:tcPr marL="9111" marR="9111" marT="9111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691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bad statistics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111" marR="9111" marT="91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277.2</a:t>
                      </a:r>
                    </a:p>
                  </a:txBody>
                  <a:tcPr marL="9111" marR="9111" marT="9111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53691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5.3</a:t>
                      </a:r>
                    </a:p>
                  </a:txBody>
                  <a:tcPr marL="9111" marR="9111" marT="91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69.4</a:t>
                      </a:r>
                    </a:p>
                  </a:txBody>
                  <a:tcPr marL="9111" marR="9111" marT="9111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691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501.9</a:t>
                      </a:r>
                    </a:p>
                  </a:txBody>
                  <a:tcPr marL="9111" marR="9111" marT="91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418.2</a:t>
                      </a:r>
                    </a:p>
                  </a:txBody>
                  <a:tcPr marL="9111" marR="9111" marT="9111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53691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348.2</a:t>
                      </a:r>
                    </a:p>
                  </a:txBody>
                  <a:tcPr marL="9111" marR="9111" marT="91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181.0</a:t>
                      </a:r>
                    </a:p>
                  </a:txBody>
                  <a:tcPr marL="9111" marR="9111" marT="9111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691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258.3</a:t>
                      </a:r>
                    </a:p>
                  </a:txBody>
                  <a:tcPr marL="9111" marR="9111" marT="91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84.7</a:t>
                      </a:r>
                    </a:p>
                  </a:txBody>
                  <a:tcPr marL="9111" marR="9111" marT="9111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53691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349.6</a:t>
                      </a:r>
                    </a:p>
                  </a:txBody>
                  <a:tcPr marL="9111" marR="9111" marT="91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447.6</a:t>
                      </a:r>
                    </a:p>
                  </a:txBody>
                  <a:tcPr marL="9111" marR="9111" marT="9111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691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20.2</a:t>
                      </a:r>
                    </a:p>
                  </a:txBody>
                  <a:tcPr marL="9111" marR="9111" marT="91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264.9</a:t>
                      </a:r>
                    </a:p>
                  </a:txBody>
                  <a:tcPr marL="9111" marR="9111" marT="9111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53691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7.5</a:t>
                      </a:r>
                    </a:p>
                  </a:txBody>
                  <a:tcPr marL="9111" marR="9111" marT="91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78.4</a:t>
                      </a:r>
                    </a:p>
                  </a:txBody>
                  <a:tcPr marL="9111" marR="9111" marT="9111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691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2913.6</a:t>
                      </a:r>
                    </a:p>
                  </a:txBody>
                  <a:tcPr marL="9111" marR="9111" marT="91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1100.3</a:t>
                      </a:r>
                    </a:p>
                  </a:txBody>
                  <a:tcPr marL="9111" marR="9111" marT="9111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53691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321.5</a:t>
                      </a:r>
                    </a:p>
                  </a:txBody>
                  <a:tcPr marL="9111" marR="9111" marT="91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173.9</a:t>
                      </a:r>
                    </a:p>
                  </a:txBody>
                  <a:tcPr marL="9111" marR="9111" marT="9111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691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110.1</a:t>
                      </a:r>
                    </a:p>
                  </a:txBody>
                  <a:tcPr marL="9111" marR="9111" marT="91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74.1</a:t>
                      </a:r>
                    </a:p>
                  </a:txBody>
                  <a:tcPr marL="9111" marR="9111" marT="9111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53691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scoring</a:t>
                      </a:r>
                      <a:r>
                        <a:rPr lang="en-GB" sz="14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problem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111" marR="9111" marT="91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632.2</a:t>
                      </a:r>
                    </a:p>
                  </a:txBody>
                  <a:tcPr marL="9111" marR="9111" marT="9111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691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43.2</a:t>
                      </a:r>
                    </a:p>
                  </a:txBody>
                  <a:tcPr marL="9111" marR="9111" marT="91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252.1</a:t>
                      </a:r>
                    </a:p>
                  </a:txBody>
                  <a:tcPr marL="9111" marR="9111" marT="9111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53691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1.7</a:t>
                      </a:r>
                    </a:p>
                  </a:txBody>
                  <a:tcPr marL="9111" marR="9111" marT="91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45.8</a:t>
                      </a:r>
                    </a:p>
                  </a:txBody>
                  <a:tcPr marL="9111" marR="9111" marT="9111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691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bad statistics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111" marR="9111" marT="91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64.7</a:t>
                      </a:r>
                    </a:p>
                  </a:txBody>
                  <a:tcPr marL="9111" marR="9111" marT="9111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53691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30.2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111" marR="9111" marT="91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527.7</a:t>
                      </a:r>
                    </a:p>
                  </a:txBody>
                  <a:tcPr marL="9111" marR="9111" marT="9111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691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bad statistics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111" marR="9111" marT="91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60.0</a:t>
                      </a:r>
                    </a:p>
                  </a:txBody>
                  <a:tcPr marL="9111" marR="9111" marT="9111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53691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bad statistics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111" marR="9111" marT="91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43.0</a:t>
                      </a:r>
                    </a:p>
                  </a:txBody>
                  <a:tcPr marL="9111" marR="9111" marT="9111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691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bad statistics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111" marR="9111" marT="91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54.1</a:t>
                      </a:r>
                    </a:p>
                  </a:txBody>
                  <a:tcPr marL="9111" marR="9111" marT="9111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14274" y="1071556"/>
          <a:ext cx="2269459" cy="5548950"/>
        </p:xfrm>
        <a:graphic>
          <a:graphicData uri="http://schemas.openxmlformats.org/drawingml/2006/table">
            <a:tbl>
              <a:tblPr/>
              <a:tblGrid>
                <a:gridCol w="683906"/>
                <a:gridCol w="863992"/>
                <a:gridCol w="721561"/>
              </a:tblGrid>
              <a:tr h="2522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Magnet</a:t>
                      </a:r>
                    </a:p>
                  </a:txBody>
                  <a:tcPr marL="12610" marR="12610" marT="1261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Dose/Gy/y</a:t>
                      </a:r>
                    </a:p>
                  </a:txBody>
                  <a:tcPr marL="12610" marR="12610" marT="126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Error / %</a:t>
                      </a:r>
                    </a:p>
                  </a:txBody>
                  <a:tcPr marL="12610" marR="12610" marT="12611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252225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MQ   7:</a:t>
                      </a:r>
                    </a:p>
                  </a:txBody>
                  <a:tcPr marL="12610" marR="12610" marT="1261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26.3</a:t>
                      </a:r>
                    </a:p>
                  </a:txBody>
                  <a:tcPr marL="12610" marR="12610" marT="126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6.3%</a:t>
                      </a:r>
                    </a:p>
                  </a:txBody>
                  <a:tcPr marL="12610" marR="12610" marT="12611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52225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MQ   8:</a:t>
                      </a:r>
                    </a:p>
                  </a:txBody>
                  <a:tcPr marL="12610" marR="12610" marT="1261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37.0</a:t>
                      </a:r>
                    </a:p>
                  </a:txBody>
                  <a:tcPr marL="12610" marR="12610" marT="126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8.7%</a:t>
                      </a:r>
                    </a:p>
                  </a:txBody>
                  <a:tcPr marL="12610" marR="12610" marT="12611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225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MBA  8:</a:t>
                      </a:r>
                    </a:p>
                  </a:txBody>
                  <a:tcPr marL="12610" marR="12610" marT="1261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13.9</a:t>
                      </a:r>
                    </a:p>
                  </a:txBody>
                  <a:tcPr marL="12610" marR="12610" marT="126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2.0%</a:t>
                      </a:r>
                    </a:p>
                  </a:txBody>
                  <a:tcPr marL="12610" marR="12610" marT="12611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52225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MBB  8:</a:t>
                      </a:r>
                    </a:p>
                  </a:txBody>
                  <a:tcPr marL="12610" marR="12610" marT="1261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8.6</a:t>
                      </a:r>
                    </a:p>
                  </a:txBody>
                  <a:tcPr marL="12610" marR="12610" marT="126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2.7%</a:t>
                      </a:r>
                    </a:p>
                  </a:txBody>
                  <a:tcPr marL="12610" marR="12610" marT="12611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225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MQ   9:</a:t>
                      </a:r>
                    </a:p>
                  </a:txBody>
                  <a:tcPr marL="12610" marR="12610" marT="1261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32.9</a:t>
                      </a:r>
                    </a:p>
                  </a:txBody>
                  <a:tcPr marL="12610" marR="12610" marT="126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6.3%</a:t>
                      </a:r>
                    </a:p>
                  </a:txBody>
                  <a:tcPr marL="12610" marR="12610" marT="12611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52225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MBA  9:</a:t>
                      </a:r>
                    </a:p>
                  </a:txBody>
                  <a:tcPr marL="12610" marR="12610" marT="1261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7.1</a:t>
                      </a:r>
                    </a:p>
                  </a:txBody>
                  <a:tcPr marL="12610" marR="12610" marT="126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2.5%</a:t>
                      </a:r>
                    </a:p>
                  </a:txBody>
                  <a:tcPr marL="12610" marR="12610" marT="12611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225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MBB  9:</a:t>
                      </a:r>
                    </a:p>
                  </a:txBody>
                  <a:tcPr marL="12610" marR="12610" marT="1261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6.7</a:t>
                      </a:r>
                    </a:p>
                  </a:txBody>
                  <a:tcPr marL="12610" marR="12610" marT="126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2.3%</a:t>
                      </a:r>
                    </a:p>
                  </a:txBody>
                  <a:tcPr marL="12610" marR="12610" marT="12611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52225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MQ  10:</a:t>
                      </a:r>
                    </a:p>
                  </a:txBody>
                  <a:tcPr marL="12610" marR="12610" marT="1261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34.2</a:t>
                      </a:r>
                    </a:p>
                  </a:txBody>
                  <a:tcPr marL="12610" marR="12610" marT="126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5.5%</a:t>
                      </a:r>
                    </a:p>
                  </a:txBody>
                  <a:tcPr marL="12610" marR="12610" marT="12611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225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MBA 10:</a:t>
                      </a:r>
                    </a:p>
                  </a:txBody>
                  <a:tcPr marL="12610" marR="12610" marT="1261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6.9</a:t>
                      </a:r>
                    </a:p>
                  </a:txBody>
                  <a:tcPr marL="12610" marR="12610" marT="126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2.1%</a:t>
                      </a:r>
                    </a:p>
                  </a:txBody>
                  <a:tcPr marL="12610" marR="12610" marT="12611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52225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MBB 10:</a:t>
                      </a:r>
                    </a:p>
                  </a:txBody>
                  <a:tcPr marL="12610" marR="12610" marT="1261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6.2</a:t>
                      </a:r>
                    </a:p>
                  </a:txBody>
                  <a:tcPr marL="12610" marR="12610" marT="126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2.4%</a:t>
                      </a:r>
                    </a:p>
                  </a:txBody>
                  <a:tcPr marL="12610" marR="12610" marT="12611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225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MQ  11:</a:t>
                      </a:r>
                    </a:p>
                  </a:txBody>
                  <a:tcPr marL="12610" marR="12610" marT="1261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14.4</a:t>
                      </a:r>
                    </a:p>
                  </a:txBody>
                  <a:tcPr marL="12610" marR="12610" marT="126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4.8%</a:t>
                      </a:r>
                    </a:p>
                  </a:txBody>
                  <a:tcPr marL="12610" marR="12610" marT="12611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52225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MBA 11:</a:t>
                      </a:r>
                    </a:p>
                  </a:txBody>
                  <a:tcPr marL="12610" marR="12610" marT="1261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6.8</a:t>
                      </a:r>
                    </a:p>
                  </a:txBody>
                  <a:tcPr marL="12610" marR="12610" marT="126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3.4%</a:t>
                      </a:r>
                    </a:p>
                  </a:txBody>
                  <a:tcPr marL="12610" marR="12610" marT="12611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225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MBB 11:</a:t>
                      </a:r>
                    </a:p>
                  </a:txBody>
                  <a:tcPr marL="12610" marR="12610" marT="1261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6.3</a:t>
                      </a:r>
                    </a:p>
                  </a:txBody>
                  <a:tcPr marL="12610" marR="12610" marT="126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3.5%</a:t>
                      </a:r>
                    </a:p>
                  </a:txBody>
                  <a:tcPr marL="12610" marR="12610" marT="12611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52225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MQ  12:</a:t>
                      </a:r>
                    </a:p>
                  </a:txBody>
                  <a:tcPr marL="12610" marR="12610" marT="1261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2.8</a:t>
                      </a:r>
                    </a:p>
                  </a:txBody>
                  <a:tcPr marL="12610" marR="12610" marT="126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12.0%</a:t>
                      </a:r>
                    </a:p>
                  </a:txBody>
                  <a:tcPr marL="12610" marR="12610" marT="12611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225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MBA 12:</a:t>
                      </a:r>
                    </a:p>
                  </a:txBody>
                  <a:tcPr marL="12610" marR="12610" marT="1261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6.1</a:t>
                      </a:r>
                    </a:p>
                  </a:txBody>
                  <a:tcPr marL="12610" marR="12610" marT="126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2.8%</a:t>
                      </a:r>
                    </a:p>
                  </a:txBody>
                  <a:tcPr marL="12610" marR="12610" marT="12611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52225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MBB 12:</a:t>
                      </a:r>
                    </a:p>
                  </a:txBody>
                  <a:tcPr marL="12610" marR="12610" marT="1261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1.4</a:t>
                      </a:r>
                    </a:p>
                  </a:txBody>
                  <a:tcPr marL="12610" marR="12610" marT="126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6.7%</a:t>
                      </a:r>
                    </a:p>
                  </a:txBody>
                  <a:tcPr marL="12610" marR="12610" marT="12611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225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MBC 12:</a:t>
                      </a:r>
                    </a:p>
                  </a:txBody>
                  <a:tcPr marL="12610" marR="12610" marT="1261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0.4</a:t>
                      </a:r>
                    </a:p>
                  </a:txBody>
                  <a:tcPr marL="12610" marR="12610" marT="126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10.1%</a:t>
                      </a:r>
                    </a:p>
                  </a:txBody>
                  <a:tcPr marL="12610" marR="12610" marT="12611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52225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MQ  13:</a:t>
                      </a:r>
                    </a:p>
                  </a:txBody>
                  <a:tcPr marL="12610" marR="12610" marT="1261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3.5</a:t>
                      </a:r>
                    </a:p>
                  </a:txBody>
                  <a:tcPr marL="12610" marR="12610" marT="126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10.3%</a:t>
                      </a:r>
                    </a:p>
                  </a:txBody>
                  <a:tcPr marL="12610" marR="12610" marT="12611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225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MBA 13:</a:t>
                      </a:r>
                    </a:p>
                  </a:txBody>
                  <a:tcPr marL="12610" marR="12610" marT="1261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0.4</a:t>
                      </a:r>
                    </a:p>
                  </a:txBody>
                  <a:tcPr marL="12610" marR="12610" marT="126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7.9%</a:t>
                      </a:r>
                    </a:p>
                  </a:txBody>
                  <a:tcPr marL="12610" marR="12610" marT="12611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52225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MBB 13:</a:t>
                      </a:r>
                    </a:p>
                  </a:txBody>
                  <a:tcPr marL="12610" marR="12610" marT="1261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</a:t>
                      </a:r>
                    </a:p>
                  </a:txBody>
                  <a:tcPr marL="12610" marR="12610" marT="126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12.2%</a:t>
                      </a:r>
                    </a:p>
                  </a:txBody>
                  <a:tcPr marL="12610" marR="12610" marT="12611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225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MBC 13:</a:t>
                      </a:r>
                    </a:p>
                  </a:txBody>
                  <a:tcPr marL="12610" marR="12610" marT="1261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</a:t>
                      </a:r>
                    </a:p>
                  </a:txBody>
                  <a:tcPr marL="12610" marR="12610" marT="126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10.2%</a:t>
                      </a:r>
                    </a:p>
                  </a:txBody>
                  <a:tcPr marL="12610" marR="12610" marT="12611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25</a:t>
            </a:fld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71556" y="82532"/>
            <a:ext cx="8229600" cy="70326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Tunnel:</a:t>
            </a:r>
            <a:r>
              <a:rPr kumimoji="0" lang="en-US" sz="3600" b="0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 DS/ARC   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>
            <a:off x="2643174" y="3286124"/>
            <a:ext cx="2000264" cy="1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rgbClr val="C00000"/>
            </a:solidFill>
            <a:prstDash val="solid"/>
            <a:round/>
            <a:headEnd type="arrow" w="med" len="med"/>
            <a:tailEnd type="arrow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3071802" y="1059404"/>
            <a:ext cx="15953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C00000"/>
                </a:solidFill>
              </a:rPr>
              <a:t>Scaled with…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406" y="714356"/>
            <a:ext cx="2852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C00000"/>
                </a:solidFill>
              </a:rPr>
              <a:t>Beam-Gas Only as before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2533751" y="1452499"/>
            <a:ext cx="4536031" cy="5119773"/>
          </a:xfrm>
          <a:prstGeom prst="rect">
            <a:avLst/>
          </a:prstGeom>
        </p:spPr>
        <p:txBody>
          <a:bodyPr lIns="82945" tIns="41473" rIns="82945" bIns="41473"/>
          <a:lstStyle/>
          <a:p>
            <a:pPr marL="265149" indent="-265149" defTabSz="829452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en-GB" dirty="0" smtClean="0"/>
              <a:t>Collimation</a:t>
            </a:r>
          </a:p>
          <a:p>
            <a:pPr marL="442913" lvl="1" indent="-265113" defTabSz="829452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en-GB" dirty="0" smtClean="0"/>
              <a:t>horizontal Loss</a:t>
            </a:r>
          </a:p>
          <a:p>
            <a:pPr marL="442913" lvl="1" indent="-265113" defTabSz="829452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en-GB" dirty="0" smtClean="0"/>
              <a:t>limited statistics</a:t>
            </a:r>
          </a:p>
          <a:p>
            <a:pPr marL="265149" indent="-265149" defTabSz="829452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en-GB" dirty="0" smtClean="0"/>
              <a:t>Quench </a:t>
            </a:r>
          </a:p>
          <a:p>
            <a:pPr marL="442913" lvl="1" indent="-265113" defTabSz="829452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en-GB" dirty="0" smtClean="0"/>
              <a:t>1mW/cm3</a:t>
            </a:r>
          </a:p>
          <a:p>
            <a:pPr marL="722349" lvl="1" indent="-265149" defTabSz="829452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2850174" y="4214818"/>
            <a:ext cx="146706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C00000"/>
                </a:solidFill>
              </a:rPr>
              <a:t>!!!</a:t>
            </a:r>
          </a:p>
          <a:p>
            <a:pPr algn="ctr"/>
            <a:r>
              <a:rPr lang="en-GB" b="1" dirty="0" smtClean="0">
                <a:solidFill>
                  <a:srgbClr val="C00000"/>
                </a:solidFill>
              </a:rPr>
              <a:t>only a quick </a:t>
            </a:r>
            <a:br>
              <a:rPr lang="en-GB" b="1" dirty="0" smtClean="0">
                <a:solidFill>
                  <a:srgbClr val="C00000"/>
                </a:solidFill>
              </a:rPr>
            </a:br>
            <a:r>
              <a:rPr lang="en-GB" b="1" dirty="0" smtClean="0">
                <a:solidFill>
                  <a:srgbClr val="C00000"/>
                </a:solidFill>
              </a:rPr>
              <a:t>and rough</a:t>
            </a:r>
            <a:br>
              <a:rPr lang="en-GB" b="1" dirty="0" smtClean="0">
                <a:solidFill>
                  <a:srgbClr val="C00000"/>
                </a:solidFill>
              </a:rPr>
            </a:br>
            <a:r>
              <a:rPr lang="en-GB" b="1" dirty="0" smtClean="0">
                <a:solidFill>
                  <a:srgbClr val="C00000"/>
                </a:solidFill>
              </a:rPr>
              <a:t>estimation </a:t>
            </a:r>
          </a:p>
          <a:p>
            <a:pPr algn="ctr"/>
            <a:r>
              <a:rPr lang="en-GB" b="1" dirty="0" smtClean="0">
                <a:solidFill>
                  <a:srgbClr val="C00000"/>
                </a:solidFill>
              </a:rPr>
              <a:t>!!!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0" y="742874"/>
            <a:ext cx="34018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Thanks to R. Assmann et al.</a:t>
            </a:r>
            <a:endParaRPr lang="en-GB" sz="2000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780215"/>
            <a:ext cx="8286808" cy="5863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IR8: UJ84/86 – UA83/87</a:t>
            </a:r>
            <a:endParaRPr lang="en-US" sz="4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26</a:t>
            </a:fld>
            <a:endParaRPr lang="en-GB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90" y="744947"/>
            <a:ext cx="8358214" cy="5898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IR8: UJ84/86 – UA83/87</a:t>
            </a:r>
            <a:endParaRPr lang="en-US" sz="4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27</a:t>
            </a:fld>
            <a:endParaRPr lang="en-GB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52" y="1157586"/>
            <a:ext cx="8429652" cy="5423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IR8: UJ84/86 – UA83/87</a:t>
            </a:r>
            <a:endParaRPr lang="en-US" sz="4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28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6389720" y="6143644"/>
            <a:ext cx="27542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i="1" dirty="0" smtClean="0"/>
              <a:t>© </a:t>
            </a:r>
            <a:r>
              <a:rPr lang="en-GB" sz="2400" i="1" dirty="0" smtClean="0"/>
              <a:t>R. Appleby </a:t>
            </a:r>
            <a:r>
              <a:rPr lang="en-GB" sz="2400" i="1" dirty="0" smtClean="0"/>
              <a:t>et al.</a:t>
            </a:r>
            <a:endParaRPr lang="en-GB" sz="2400" i="1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14282" y="714356"/>
            <a:ext cx="8643998" cy="5643602"/>
          </a:xfrm>
        </p:spPr>
        <p:txBody>
          <a:bodyPr/>
          <a:lstStyle/>
          <a:p>
            <a:pPr>
              <a:buBlip>
                <a:blip r:embed="rId3"/>
              </a:buBlip>
            </a:pP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Normalized assuming 10</a:t>
            </a:r>
            <a:r>
              <a:rPr lang="en-US" sz="2800" baseline="300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7</a:t>
            </a: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col</a:t>
            </a:r>
            <a:r>
              <a:rPr lang="en-US" sz="2800" dirty="0" err="1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l</a:t>
            </a: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/s (conservative)</a:t>
            </a:r>
            <a:endParaRPr lang="en-US" sz="2800" dirty="0" smtClean="0">
              <a:solidFill>
                <a:schemeClr val="tx2">
                  <a:lumMod val="95000"/>
                  <a:lumOff val="5000"/>
                </a:schemeClr>
              </a:solidFill>
            </a:endParaRPr>
          </a:p>
          <a:p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1714480" y="1424051"/>
            <a:ext cx="5357850" cy="2031325"/>
          </a:xfrm>
          <a:prstGeom prst="rect">
            <a:avLst/>
          </a:prstGeom>
          <a:solidFill>
            <a:schemeClr val="bg1"/>
          </a:solidFill>
          <a:ln>
            <a:solidFill>
              <a:srgbClr val="80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– Tunnel : Typically </a:t>
            </a:r>
            <a:r>
              <a:rPr lang="en-GB" dirty="0" smtClean="0"/>
              <a:t>10</a:t>
            </a:r>
            <a:r>
              <a:rPr lang="en-GB" baseline="30000" dirty="0" smtClean="0"/>
              <a:t>11</a:t>
            </a:r>
            <a:r>
              <a:rPr lang="en-GB" dirty="0" smtClean="0"/>
              <a:t> </a:t>
            </a:r>
            <a:r>
              <a:rPr lang="en-GB" dirty="0" smtClean="0"/>
              <a:t>cm</a:t>
            </a:r>
            <a:r>
              <a:rPr lang="en-GB" baseline="30000" dirty="0" smtClean="0"/>
              <a:t>-2</a:t>
            </a:r>
            <a:r>
              <a:rPr lang="en-GB" dirty="0" smtClean="0"/>
              <a:t> / year</a:t>
            </a:r>
          </a:p>
          <a:p>
            <a:r>
              <a:rPr lang="en-GB" dirty="0" smtClean="0"/>
              <a:t>– Entrance of maze : </a:t>
            </a:r>
            <a:r>
              <a:rPr lang="en-GB" dirty="0" smtClean="0"/>
              <a:t>10</a:t>
            </a:r>
            <a:r>
              <a:rPr lang="en-GB" baseline="30000" dirty="0" smtClean="0"/>
              <a:t>10</a:t>
            </a:r>
            <a:r>
              <a:rPr lang="en-GB" dirty="0" smtClean="0"/>
              <a:t> </a:t>
            </a:r>
            <a:r>
              <a:rPr lang="en-GB" dirty="0" smtClean="0"/>
              <a:t>cm</a:t>
            </a:r>
            <a:r>
              <a:rPr lang="en-GB" baseline="30000" dirty="0" smtClean="0"/>
              <a:t>-2 </a:t>
            </a:r>
            <a:r>
              <a:rPr lang="en-GB" dirty="0" smtClean="0"/>
              <a:t>/ year</a:t>
            </a:r>
          </a:p>
          <a:p>
            <a:r>
              <a:rPr lang="en-GB" dirty="0" smtClean="0"/>
              <a:t>– Exit of maze : </a:t>
            </a:r>
            <a:r>
              <a:rPr lang="en-GB" dirty="0" smtClean="0"/>
              <a:t>~10</a:t>
            </a:r>
            <a:r>
              <a:rPr lang="en-GB" baseline="30000" dirty="0" smtClean="0"/>
              <a:t>7</a:t>
            </a:r>
            <a:r>
              <a:rPr lang="en-GB" dirty="0" smtClean="0"/>
              <a:t> </a:t>
            </a:r>
            <a:r>
              <a:rPr lang="en-GB" dirty="0" smtClean="0"/>
              <a:t>cm</a:t>
            </a:r>
            <a:r>
              <a:rPr lang="en-GB" baseline="30000" dirty="0" smtClean="0"/>
              <a:t>-2</a:t>
            </a:r>
            <a:r>
              <a:rPr lang="en-GB" dirty="0" smtClean="0"/>
              <a:t> / year</a:t>
            </a:r>
          </a:p>
          <a:p>
            <a:r>
              <a:rPr lang="en-GB" dirty="0" smtClean="0"/>
              <a:t>– Entrance of ducts 1 and 2 : </a:t>
            </a:r>
            <a:r>
              <a:rPr lang="en-GB" dirty="0" smtClean="0"/>
              <a:t>5x10</a:t>
            </a:r>
            <a:r>
              <a:rPr lang="en-GB" baseline="30000" dirty="0" smtClean="0"/>
              <a:t>10</a:t>
            </a:r>
            <a:r>
              <a:rPr lang="en-GB" dirty="0" smtClean="0"/>
              <a:t> </a:t>
            </a:r>
            <a:r>
              <a:rPr lang="en-GB" dirty="0" smtClean="0"/>
              <a:t>cm</a:t>
            </a:r>
            <a:r>
              <a:rPr lang="en-GB" baseline="30000" dirty="0" smtClean="0"/>
              <a:t>-2</a:t>
            </a:r>
            <a:r>
              <a:rPr lang="en-GB" dirty="0" smtClean="0"/>
              <a:t> / year</a:t>
            </a:r>
          </a:p>
          <a:p>
            <a:r>
              <a:rPr lang="en-GB" dirty="0" smtClean="0"/>
              <a:t>– Exit of ducts 1 and 2 : </a:t>
            </a:r>
            <a:r>
              <a:rPr lang="en-GB" dirty="0" smtClean="0"/>
              <a:t>~10</a:t>
            </a:r>
            <a:r>
              <a:rPr lang="en-GB" baseline="30000" dirty="0" smtClean="0"/>
              <a:t>7</a:t>
            </a:r>
            <a:r>
              <a:rPr lang="en-GB" dirty="0" smtClean="0"/>
              <a:t> </a:t>
            </a:r>
            <a:r>
              <a:rPr lang="en-GB" dirty="0" smtClean="0"/>
              <a:t>cm</a:t>
            </a:r>
            <a:r>
              <a:rPr lang="en-GB" baseline="30000" dirty="0" smtClean="0"/>
              <a:t>-2</a:t>
            </a:r>
            <a:r>
              <a:rPr lang="en-GB" dirty="0" smtClean="0"/>
              <a:t> / year</a:t>
            </a:r>
          </a:p>
          <a:p>
            <a:r>
              <a:rPr lang="en-GB" dirty="0" smtClean="0"/>
              <a:t>– </a:t>
            </a:r>
            <a:r>
              <a:rPr lang="en-GB" dirty="0" smtClean="0"/>
              <a:t>UJ/UA </a:t>
            </a:r>
            <a:r>
              <a:rPr lang="en-GB" dirty="0" smtClean="0"/>
              <a:t>electronics: </a:t>
            </a:r>
            <a:r>
              <a:rPr lang="en-GB" dirty="0" smtClean="0"/>
              <a:t>10</a:t>
            </a:r>
            <a:r>
              <a:rPr lang="en-GB" baseline="30000" dirty="0" smtClean="0"/>
              <a:t>7</a:t>
            </a:r>
            <a:r>
              <a:rPr lang="en-GB" dirty="0" smtClean="0"/>
              <a:t> </a:t>
            </a:r>
            <a:r>
              <a:rPr lang="en-GB" dirty="0" smtClean="0"/>
              <a:t>cm</a:t>
            </a:r>
            <a:r>
              <a:rPr lang="en-GB" baseline="30000" dirty="0" smtClean="0"/>
              <a:t>-2</a:t>
            </a:r>
            <a:r>
              <a:rPr lang="en-GB" dirty="0" smtClean="0"/>
              <a:t> / year</a:t>
            </a:r>
          </a:p>
          <a:p>
            <a:r>
              <a:rPr lang="en-GB" dirty="0" smtClean="0"/>
              <a:t>– Through shielding plug in UJ: </a:t>
            </a:r>
            <a:r>
              <a:rPr lang="en-GB" dirty="0" smtClean="0"/>
              <a:t>10</a:t>
            </a:r>
            <a:r>
              <a:rPr lang="en-GB" baseline="30000" dirty="0" smtClean="0"/>
              <a:t>8</a:t>
            </a:r>
            <a:r>
              <a:rPr lang="en-GB" dirty="0" smtClean="0"/>
              <a:t>-10</a:t>
            </a:r>
            <a:r>
              <a:rPr lang="en-GB" baseline="30000" dirty="0" smtClean="0"/>
              <a:t>9</a:t>
            </a:r>
            <a:r>
              <a:rPr lang="en-GB" dirty="0" smtClean="0"/>
              <a:t> </a:t>
            </a:r>
            <a:r>
              <a:rPr lang="en-GB" dirty="0" smtClean="0"/>
              <a:t>cm</a:t>
            </a:r>
            <a:r>
              <a:rPr lang="en-GB" baseline="30000" dirty="0" smtClean="0"/>
              <a:t>-2</a:t>
            </a:r>
            <a:r>
              <a:rPr lang="en-GB" dirty="0" smtClean="0"/>
              <a:t> / year</a:t>
            </a:r>
            <a:endParaRPr lang="en-GB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1214422"/>
            <a:ext cx="7339622" cy="5394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IR8: UJ84/86 – UA83/87</a:t>
            </a:r>
            <a:endParaRPr lang="en-US" sz="4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29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6215074" y="785794"/>
            <a:ext cx="27542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i="1" dirty="0" smtClean="0"/>
              <a:t>© </a:t>
            </a:r>
            <a:r>
              <a:rPr lang="en-GB" sz="2400" i="1" dirty="0" smtClean="0"/>
              <a:t>R. Appleby </a:t>
            </a:r>
            <a:r>
              <a:rPr lang="en-GB" sz="2400" i="1" dirty="0" smtClean="0"/>
              <a:t>et al.</a:t>
            </a:r>
            <a:endParaRPr lang="en-GB" sz="2400" i="1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14282" y="714356"/>
            <a:ext cx="8643998" cy="5643602"/>
          </a:xfrm>
        </p:spPr>
        <p:txBody>
          <a:bodyPr/>
          <a:lstStyle/>
          <a:p>
            <a:pPr>
              <a:buBlip>
                <a:blip r:embed="rId3"/>
              </a:buBlip>
            </a:pP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Streaming Through Ducts:</a:t>
            </a:r>
            <a:endParaRPr lang="en-US" sz="2800" dirty="0" smtClean="0">
              <a:solidFill>
                <a:schemeClr val="tx2">
                  <a:lumMod val="95000"/>
                  <a:lumOff val="5000"/>
                </a:schemeClr>
              </a:solidFill>
            </a:endParaRPr>
          </a:p>
          <a:p>
            <a:endParaRPr lang="en-US" sz="2800" dirty="0"/>
          </a:p>
        </p:txBody>
      </p:sp>
      <p:cxnSp>
        <p:nvCxnSpPr>
          <p:cNvPr id="12" name="Straight Connector 11"/>
          <p:cNvCxnSpPr/>
          <p:nvPr/>
        </p:nvCxnSpPr>
        <p:spPr bwMode="auto">
          <a:xfrm rot="5400000" flipH="1" flipV="1">
            <a:off x="1983199" y="4036223"/>
            <a:ext cx="4214842" cy="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 rot="5400000" flipH="1" flipV="1">
            <a:off x="410460" y="4036223"/>
            <a:ext cx="4214842" cy="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 rot="10800000">
            <a:off x="1500166" y="2285992"/>
            <a:ext cx="297329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B731F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 rot="10800000">
            <a:off x="1571605" y="4572008"/>
            <a:ext cx="2901853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B731F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Right Brace 18"/>
          <p:cNvSpPr/>
          <p:nvPr/>
        </p:nvSpPr>
        <p:spPr bwMode="auto">
          <a:xfrm>
            <a:off x="4714876" y="2285992"/>
            <a:ext cx="1143008" cy="2286016"/>
          </a:xfrm>
          <a:prstGeom prst="rightBrace">
            <a:avLst/>
          </a:prstGeom>
          <a:noFill/>
          <a:ln w="25400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929322" y="3214686"/>
            <a:ext cx="2411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7E0000"/>
                </a:solidFill>
              </a:rPr>
              <a:t>Attenuation: 10</a:t>
            </a:r>
            <a:r>
              <a:rPr lang="en-US" b="1" baseline="30000" dirty="0" smtClean="0">
                <a:solidFill>
                  <a:srgbClr val="7E0000"/>
                </a:solidFill>
              </a:rPr>
              <a:t>3 </a:t>
            </a:r>
            <a:r>
              <a:rPr lang="en-US" b="1" dirty="0" smtClean="0">
                <a:solidFill>
                  <a:srgbClr val="7E0000"/>
                </a:solidFill>
              </a:rPr>
              <a:t>- 10</a:t>
            </a:r>
            <a:r>
              <a:rPr lang="en-US" b="1" baseline="30000" dirty="0" smtClean="0">
                <a:solidFill>
                  <a:srgbClr val="7E0000"/>
                </a:solidFill>
              </a:rPr>
              <a:t>4</a:t>
            </a:r>
            <a:r>
              <a:rPr lang="en-US" b="1" dirty="0" smtClean="0">
                <a:solidFill>
                  <a:srgbClr val="7E0000"/>
                </a:solidFill>
              </a:rPr>
              <a:t> </a:t>
            </a:r>
            <a:endParaRPr lang="en-GB" b="1" dirty="0">
              <a:solidFill>
                <a:srgbClr val="7E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460125" y="1500174"/>
            <a:ext cx="17107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7E0000"/>
                </a:solidFill>
              </a:rPr>
              <a:t>Ducts between</a:t>
            </a:r>
            <a:br>
              <a:rPr lang="en-US" b="1" dirty="0" smtClean="0">
                <a:solidFill>
                  <a:srgbClr val="7E0000"/>
                </a:solidFill>
              </a:rPr>
            </a:br>
            <a:r>
              <a:rPr lang="en-US" b="1" dirty="0" smtClean="0">
                <a:solidFill>
                  <a:srgbClr val="7E0000"/>
                </a:solidFill>
              </a:rPr>
              <a:t>RAs and UAs</a:t>
            </a:r>
            <a:endParaRPr lang="en-GB" b="1" dirty="0">
              <a:solidFill>
                <a:srgbClr val="7E0000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786" y="0"/>
            <a:ext cx="7500990" cy="714356"/>
          </a:xfrm>
        </p:spPr>
        <p:txBody>
          <a:bodyPr/>
          <a:lstStyle/>
          <a:p>
            <a:r>
              <a:rPr lang="en-GB" dirty="0" smtClean="0"/>
              <a:t>The Challenge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8" y="785794"/>
            <a:ext cx="9001156" cy="5786478"/>
          </a:xfrm>
          <a:noFill/>
        </p:spPr>
        <p:txBody>
          <a:bodyPr>
            <a:noAutofit/>
          </a:bodyPr>
          <a:lstStyle/>
          <a:p>
            <a:pPr lvl="0">
              <a:spcBef>
                <a:spcPts val="300"/>
              </a:spcBef>
              <a:buBlip>
                <a:blip r:embed="rId3"/>
              </a:buBlip>
            </a:pPr>
            <a:r>
              <a:rPr lang="en-GB" dirty="0" smtClean="0">
                <a:solidFill>
                  <a:schemeClr val="accent1">
                    <a:lumMod val="25000"/>
                  </a:schemeClr>
                </a:solidFill>
              </a:rPr>
              <a:t>About </a:t>
            </a:r>
            <a:r>
              <a:rPr lang="en-GB" b="1" dirty="0" smtClean="0">
                <a:solidFill>
                  <a:srgbClr val="800000"/>
                </a:solidFill>
              </a:rPr>
              <a:t>30 critical areas </a:t>
            </a:r>
            <a:r>
              <a:rPr lang="en-GB" dirty="0" smtClean="0">
                <a:solidFill>
                  <a:schemeClr val="accent1">
                    <a:lumMod val="25000"/>
                  </a:schemeClr>
                </a:solidFill>
              </a:rPr>
              <a:t/>
            </a:r>
            <a:br>
              <a:rPr lang="en-GB" dirty="0" smtClean="0">
                <a:solidFill>
                  <a:schemeClr val="accent1">
                    <a:lumMod val="25000"/>
                  </a:schemeClr>
                </a:solidFill>
              </a:rPr>
            </a:br>
            <a:r>
              <a:rPr lang="en-GB" dirty="0" smtClean="0">
                <a:solidFill>
                  <a:schemeClr val="accent1">
                    <a:lumMod val="25000"/>
                  </a:schemeClr>
                </a:solidFill>
              </a:rPr>
              <a:t>(radiation level 100-100000 more than at surface)</a:t>
            </a:r>
          </a:p>
          <a:p>
            <a:pPr lvl="0">
              <a:spcBef>
                <a:spcPts val="300"/>
              </a:spcBef>
              <a:buBlip>
                <a:blip r:embed="rId3"/>
              </a:buBlip>
            </a:pPr>
            <a:r>
              <a:rPr lang="en-US" b="1" dirty="0" smtClean="0">
                <a:solidFill>
                  <a:srgbClr val="800000"/>
                </a:solidFill>
              </a:rPr>
              <a:t>100s of racks </a:t>
            </a:r>
            <a:r>
              <a:rPr lang="en-US" dirty="0" smtClean="0">
                <a:solidFill>
                  <a:schemeClr val="accent1">
                    <a:lumMod val="25000"/>
                  </a:schemeClr>
                </a:solidFill>
              </a:rPr>
              <a:t>concerned</a:t>
            </a:r>
          </a:p>
          <a:p>
            <a:pPr lvl="0">
              <a:spcBef>
                <a:spcPts val="300"/>
              </a:spcBef>
              <a:buBlip>
                <a:blip r:embed="rId3"/>
              </a:buBlip>
            </a:pPr>
            <a:r>
              <a:rPr lang="en-US" dirty="0" smtClean="0">
                <a:solidFill>
                  <a:schemeClr val="accent1">
                    <a:lumMod val="25000"/>
                  </a:schemeClr>
                </a:solidFill>
              </a:rPr>
              <a:t>Each containing several </a:t>
            </a:r>
            <a:r>
              <a:rPr lang="en-US" b="1" dirty="0" smtClean="0">
                <a:solidFill>
                  <a:srgbClr val="800000"/>
                </a:solidFill>
              </a:rPr>
              <a:t>electronics cards </a:t>
            </a:r>
            <a:r>
              <a:rPr lang="en-US" dirty="0" smtClean="0">
                <a:solidFill>
                  <a:schemeClr val="accent1">
                    <a:lumMod val="25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1">
                    <a:lumMod val="25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25000"/>
                  </a:schemeClr>
                </a:solidFill>
              </a:rPr>
              <a:t>(partly full computers)</a:t>
            </a:r>
          </a:p>
          <a:p>
            <a:pPr lvl="0">
              <a:spcBef>
                <a:spcPts val="300"/>
              </a:spcBef>
              <a:buBlip>
                <a:blip r:embed="rId3"/>
              </a:buBlip>
            </a:pPr>
            <a:r>
              <a:rPr lang="en-US" dirty="0" smtClean="0">
                <a:solidFill>
                  <a:schemeClr val="accent1">
                    <a:lumMod val="25000"/>
                  </a:schemeClr>
                </a:solidFill>
              </a:rPr>
              <a:t>Each of them again containing at least </a:t>
            </a:r>
            <a:br>
              <a:rPr lang="en-US" dirty="0" smtClean="0">
                <a:solidFill>
                  <a:schemeClr val="accent1">
                    <a:lumMod val="25000"/>
                  </a:schemeClr>
                </a:solidFill>
              </a:rPr>
            </a:br>
            <a:r>
              <a:rPr lang="en-US" b="1" dirty="0" smtClean="0">
                <a:solidFill>
                  <a:srgbClr val="800000"/>
                </a:solidFill>
              </a:rPr>
              <a:t>tens of components</a:t>
            </a:r>
          </a:p>
          <a:p>
            <a:pPr lvl="0">
              <a:spcBef>
                <a:spcPts val="300"/>
              </a:spcBef>
              <a:buBlip>
                <a:blip r:embed="rId3"/>
              </a:buBlip>
            </a:pPr>
            <a:r>
              <a:rPr lang="en-US" dirty="0" smtClean="0">
                <a:solidFill>
                  <a:schemeClr val="accent1">
                    <a:lumMod val="25000"/>
                  </a:schemeClr>
                </a:solidFill>
              </a:rPr>
              <a:t>Many (Most) of them being </a:t>
            </a:r>
            <a:r>
              <a:rPr lang="en-US" b="1" dirty="0" smtClean="0">
                <a:solidFill>
                  <a:srgbClr val="800000"/>
                </a:solidFill>
              </a:rPr>
              <a:t>commercial ones</a:t>
            </a:r>
          </a:p>
          <a:p>
            <a:pPr lvl="0">
              <a:spcBef>
                <a:spcPts val="300"/>
              </a:spcBef>
              <a:buBlip>
                <a:blip r:embed="rId3"/>
              </a:buBlip>
            </a:pPr>
            <a:r>
              <a:rPr lang="en-US" dirty="0" smtClean="0">
                <a:solidFill>
                  <a:schemeClr val="accent1">
                    <a:lumMod val="25000"/>
                  </a:schemeClr>
                </a:solidFill>
              </a:rPr>
              <a:t>Failure Cross-sections </a:t>
            </a:r>
            <a:r>
              <a:rPr lang="en-US" b="1" dirty="0" smtClean="0">
                <a:solidFill>
                  <a:srgbClr val="800000"/>
                </a:solidFill>
              </a:rPr>
              <a:t>unknown</a:t>
            </a:r>
          </a:p>
          <a:p>
            <a:pPr lvl="0">
              <a:spcBef>
                <a:spcPts val="300"/>
              </a:spcBef>
              <a:buBlip>
                <a:blip r:embed="rId3"/>
              </a:buBlip>
            </a:pPr>
            <a:r>
              <a:rPr lang="en-US" dirty="0" smtClean="0">
                <a:solidFill>
                  <a:schemeClr val="accent1">
                    <a:lumMod val="25000"/>
                  </a:schemeClr>
                </a:solidFill>
              </a:rPr>
              <a:t>Failure consequences not always clear</a:t>
            </a:r>
          </a:p>
          <a:p>
            <a:pPr lvl="0">
              <a:spcBef>
                <a:spcPts val="300"/>
              </a:spcBef>
              <a:buBlip>
                <a:blip r:embed="rId3"/>
              </a:buBlip>
            </a:pPr>
            <a:r>
              <a:rPr lang="en-US" b="1" dirty="0" smtClean="0">
                <a:solidFill>
                  <a:srgbClr val="800000"/>
                </a:solidFill>
              </a:rPr>
              <a:t>Radiation levels </a:t>
            </a:r>
            <a:r>
              <a:rPr lang="en-US" dirty="0" smtClean="0">
                <a:solidFill>
                  <a:schemeClr val="accent1">
                    <a:lumMod val="25000"/>
                  </a:schemeClr>
                </a:solidFill>
              </a:rPr>
              <a:t>will evolve over time</a:t>
            </a:r>
          </a:p>
          <a:p>
            <a:pPr lvl="0">
              <a:spcBef>
                <a:spcPts val="300"/>
              </a:spcBef>
              <a:buBlip>
                <a:blip r:embed="rId3"/>
              </a:buBlip>
            </a:pPr>
            <a:r>
              <a:rPr lang="en-US" dirty="0" smtClean="0">
                <a:solidFill>
                  <a:schemeClr val="accent1">
                    <a:lumMod val="25000"/>
                  </a:schemeClr>
                </a:solidFill>
              </a:rPr>
              <a:t>Mitigation options are costly, both in </a:t>
            </a:r>
            <a:r>
              <a:rPr lang="en-US" b="1" dirty="0" smtClean="0">
                <a:solidFill>
                  <a:srgbClr val="800000"/>
                </a:solidFill>
              </a:rPr>
              <a:t>time and money</a:t>
            </a:r>
          </a:p>
          <a:p>
            <a:pPr lvl="0">
              <a:spcBef>
                <a:spcPts val="300"/>
              </a:spcBef>
              <a:buBlip>
                <a:blip r:embed="rId3"/>
              </a:buBlip>
            </a:pPr>
            <a:r>
              <a:rPr lang="en-US" b="1" dirty="0" smtClean="0">
                <a:solidFill>
                  <a:srgbClr val="800000"/>
                </a:solidFill>
              </a:rPr>
              <a:t>Optimization</a:t>
            </a:r>
            <a:r>
              <a:rPr lang="en-US" dirty="0" smtClean="0">
                <a:solidFill>
                  <a:schemeClr val="accent1">
                    <a:lumMod val="25000"/>
                  </a:schemeClr>
                </a:solidFill>
              </a:rPr>
              <a:t> critical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4244975" y="6642100"/>
            <a:ext cx="327025" cy="215900"/>
          </a:xfrm>
        </p:spPr>
        <p:txBody>
          <a:bodyPr/>
          <a:lstStyle/>
          <a:p>
            <a:fld id="{6D202039-3293-4EC8-B5F1-A7127E526F50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7429520" y="2285992"/>
            <a:ext cx="1492716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/>
              <a:t>It’s difficult…</a:t>
            </a:r>
            <a:endParaRPr lang="en-GB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7832890" y="1071546"/>
            <a:ext cx="1082348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/>
              <a:t>It’s big…</a:t>
            </a:r>
            <a:endParaRPr lang="en-GB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7065105" y="3571876"/>
            <a:ext cx="1864613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/>
              <a:t>It’s impossible…</a:t>
            </a:r>
            <a:endParaRPr lang="en-GB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6786578" y="4714884"/>
            <a:ext cx="2146742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/>
              <a:t>It’s getting worse…</a:t>
            </a:r>
            <a:endParaRPr lang="en-GB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57158" y="6131502"/>
            <a:ext cx="8786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800000"/>
                </a:solidFill>
              </a:rPr>
              <a:t>“We started yesterday … and should finish by tomorrow…”</a:t>
            </a:r>
            <a:endParaRPr lang="en-GB" sz="2400" b="1" dirty="0">
              <a:solidFill>
                <a:srgbClr val="8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93345" y="5572140"/>
            <a:ext cx="1736373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/>
              <a:t>It’s important…</a:t>
            </a:r>
            <a:endParaRPr lang="en-GB" b="1" dirty="0"/>
          </a:p>
        </p:txBody>
      </p:sp>
      <p:sp>
        <p:nvSpPr>
          <p:cNvPr id="11" name="TextBox 10"/>
          <p:cNvSpPr txBox="1"/>
          <p:nvPr/>
        </p:nvSpPr>
        <p:spPr>
          <a:xfrm flipH="1">
            <a:off x="3571868" y="-24"/>
            <a:ext cx="25260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chemeClr val="bg1"/>
                </a:solidFill>
                <a:latin typeface="Calibri" pitchFamily="34" charset="0"/>
              </a:rPr>
              <a:t> (Problem)</a:t>
            </a:r>
            <a:endParaRPr lang="en-GB" sz="40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4" grpId="0" animBg="1"/>
      <p:bldP spid="25" grpId="0" animBg="1"/>
      <p:bldP spid="26" grpId="0" animBg="1"/>
      <p:bldP spid="13" grpId="0"/>
      <p:bldP spid="14" grpId="0" animBg="1"/>
      <p:bldP spid="1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786" y="-24"/>
            <a:ext cx="7901014" cy="785818"/>
          </a:xfrm>
        </p:spPr>
        <p:txBody>
          <a:bodyPr/>
          <a:lstStyle/>
          <a:p>
            <a:r>
              <a:rPr lang="en-GB" sz="4400" dirty="0" smtClean="0"/>
              <a:t>Scaling With LHC - Operation</a:t>
            </a:r>
            <a:endParaRPr lang="en-GB" sz="4400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30</a:t>
            </a:fld>
            <a:endParaRPr lang="en-GB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71406" y="686878"/>
            <a:ext cx="8643998" cy="5643602"/>
          </a:xfrm>
        </p:spPr>
        <p:txBody>
          <a:bodyPr/>
          <a:lstStyle/>
          <a:p>
            <a:pPr>
              <a:buBlip>
                <a:blip r:embed="rId3"/>
              </a:buBlip>
            </a:pP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Good idea for 2009/10</a:t>
            </a:r>
          </a:p>
          <a:p>
            <a:pPr>
              <a:buBlip>
                <a:blip r:embed="rId3"/>
              </a:buBlip>
            </a:pP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Defined goal </a:t>
            </a: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for 2010/11</a:t>
            </a:r>
          </a:p>
          <a:p>
            <a:pPr>
              <a:buBlip>
                <a:blip r:embed="rId3"/>
              </a:buBlip>
            </a:pP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General problem when putting ‘years’ </a:t>
            </a:r>
            <a:b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</a:b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(longer operational period, etc…)</a:t>
            </a:r>
          </a:p>
          <a:p>
            <a:pPr>
              <a:buBlip>
                <a:blip r:embed="rId3"/>
              </a:buBlip>
            </a:pP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Below table as currently used and easy update possible </a:t>
            </a:r>
          </a:p>
          <a:p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7194459" y="3075043"/>
            <a:ext cx="19495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i="1" dirty="0" smtClean="0"/>
              <a:t>© M. Lamont</a:t>
            </a:r>
            <a:endParaRPr lang="en-GB" sz="2400" i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3417279"/>
            <a:ext cx="9144000" cy="3226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944" y="1000108"/>
            <a:ext cx="9156062" cy="5525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786" y="-24"/>
            <a:ext cx="7901014" cy="785818"/>
          </a:xfrm>
        </p:spPr>
        <p:txBody>
          <a:bodyPr/>
          <a:lstStyle/>
          <a:p>
            <a:r>
              <a:rPr lang="en-GB" sz="4800" dirty="0" smtClean="0"/>
              <a:t>Summary Of Areas</a:t>
            </a:r>
            <a:endParaRPr lang="en-GB" sz="4800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31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071538" y="819564"/>
            <a:ext cx="35814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800000"/>
                </a:solidFill>
              </a:rPr>
              <a:t>See also:  </a:t>
            </a:r>
            <a:r>
              <a:rPr lang="en-GB" sz="2800" dirty="0" smtClean="0">
                <a:solidFill>
                  <a:srgbClr val="800000"/>
                </a:solidFill>
                <a:hlinkClick r:id="rId4"/>
              </a:rPr>
              <a:t>Direct Link</a:t>
            </a:r>
            <a:endParaRPr lang="en-GB" sz="2800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83162" y="770296"/>
            <a:ext cx="7072330" cy="5856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327" y="1355566"/>
            <a:ext cx="9129674" cy="4512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785794"/>
            <a:ext cx="8627558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786" y="-24"/>
            <a:ext cx="7901014" cy="785818"/>
          </a:xfrm>
        </p:spPr>
        <p:txBody>
          <a:bodyPr/>
          <a:lstStyle/>
          <a:p>
            <a:r>
              <a:rPr lang="en-GB" dirty="0" smtClean="0"/>
              <a:t>Summary Of Areas – See </a:t>
            </a:r>
            <a:r>
              <a:rPr lang="en-GB" dirty="0" smtClean="0">
                <a:hlinkClick r:id="rId6"/>
              </a:rPr>
              <a:t>Direct Link</a:t>
            </a:r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32</a:t>
            </a:fld>
            <a:endParaRPr lang="en-GB" dirty="0"/>
          </a:p>
        </p:txBody>
      </p:sp>
      <p:sp>
        <p:nvSpPr>
          <p:cNvPr id="9" name="Rectangle 8"/>
          <p:cNvSpPr/>
          <p:nvPr/>
        </p:nvSpPr>
        <p:spPr bwMode="auto">
          <a:xfrm>
            <a:off x="928662" y="1214422"/>
            <a:ext cx="7929618" cy="928694"/>
          </a:xfrm>
          <a:prstGeom prst="rect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928662" y="2571744"/>
            <a:ext cx="7929618" cy="1143008"/>
          </a:xfrm>
          <a:prstGeom prst="rect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714347" y="1785926"/>
            <a:ext cx="8429653" cy="357190"/>
          </a:xfrm>
          <a:prstGeom prst="rect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714348" y="4342196"/>
            <a:ext cx="8429652" cy="357190"/>
          </a:xfrm>
          <a:prstGeom prst="rect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3" grpId="0" animBg="1"/>
      <p:bldP spid="14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786" y="71438"/>
            <a:ext cx="7500990" cy="714356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Workshop Input Requirements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785794"/>
            <a:ext cx="8715436" cy="5786478"/>
          </a:xfrm>
          <a:noFill/>
        </p:spPr>
        <p:txBody>
          <a:bodyPr>
            <a:noAutofit/>
          </a:bodyPr>
          <a:lstStyle/>
          <a:p>
            <a:pPr>
              <a:spcBef>
                <a:spcPts val="100"/>
              </a:spcBef>
              <a:buNone/>
            </a:pPr>
            <a:r>
              <a:rPr lang="en-US" b="1" u="sng" dirty="0" smtClean="0">
                <a:solidFill>
                  <a:schemeClr val="accent1">
                    <a:lumMod val="25000"/>
                  </a:schemeClr>
                </a:solidFill>
              </a:rPr>
              <a:t>General:</a:t>
            </a:r>
          </a:p>
          <a:p>
            <a:pPr lvl="1">
              <a:spcBef>
                <a:spcPts val="100"/>
              </a:spcBef>
              <a:buBlip>
                <a:blip r:embed="rId3"/>
              </a:buBlip>
            </a:pPr>
            <a:r>
              <a:rPr lang="en-US" sz="2400" b="1" dirty="0" smtClean="0">
                <a:solidFill>
                  <a:srgbClr val="800000"/>
                </a:solidFill>
              </a:rPr>
              <a:t>Thermal neutron problem</a:t>
            </a:r>
          </a:p>
          <a:p>
            <a:pPr lvl="2">
              <a:spcBef>
                <a:spcPts val="10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can one better quantify the thermal neutron contribution in the various areas </a:t>
            </a:r>
          </a:p>
          <a:p>
            <a:pPr lvl="2">
              <a:spcBef>
                <a:spcPts val="10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possibly combined with early measurements?</a:t>
            </a:r>
            <a:endParaRPr lang="en-US" sz="2400" dirty="0" smtClean="0">
              <a:solidFill>
                <a:srgbClr val="7E0000"/>
              </a:solidFill>
            </a:endParaRPr>
          </a:p>
          <a:p>
            <a:pPr lvl="1">
              <a:spcBef>
                <a:spcPts val="100"/>
              </a:spcBef>
              <a:buBlip>
                <a:blip r:embed="rId3"/>
              </a:buBlip>
            </a:pPr>
            <a:r>
              <a:rPr lang="en-US" sz="2400" b="1" dirty="0" smtClean="0">
                <a:solidFill>
                  <a:srgbClr val="7E0000"/>
                </a:solidFill>
              </a:rPr>
              <a:t>Operational Scenarios 2010 and beyond</a:t>
            </a:r>
          </a:p>
          <a:p>
            <a:pPr lvl="2">
              <a:spcBef>
                <a:spcPts val="10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do we need a further refinement?</a:t>
            </a:r>
          </a:p>
          <a:p>
            <a:pPr lvl="2">
              <a:spcBef>
                <a:spcPts val="100"/>
              </a:spcBef>
              <a:buBlip>
                <a:blip r:embed="rId3"/>
              </a:buBlip>
            </a:pPr>
            <a:endParaRPr lang="en-US" sz="1000" dirty="0" smtClean="0">
              <a:solidFill>
                <a:schemeClr val="accent1">
                  <a:lumMod val="25000"/>
                </a:schemeClr>
              </a:solidFill>
            </a:endParaRPr>
          </a:p>
          <a:p>
            <a:pPr>
              <a:spcBef>
                <a:spcPts val="100"/>
              </a:spcBef>
              <a:buNone/>
            </a:pPr>
            <a:r>
              <a:rPr lang="en-US" b="1" u="sng" dirty="0" smtClean="0">
                <a:solidFill>
                  <a:schemeClr val="accent1">
                    <a:lumMod val="25000"/>
                  </a:schemeClr>
                </a:solidFill>
              </a:rPr>
              <a:t>Calculation Requirements:</a:t>
            </a:r>
          </a:p>
          <a:p>
            <a:pPr lvl="1">
              <a:spcBef>
                <a:spcPts val="100"/>
              </a:spcBef>
              <a:buBlip>
                <a:blip r:embed="rId3"/>
              </a:buBlip>
            </a:pPr>
            <a:r>
              <a:rPr lang="en-US" sz="2400" b="1" dirty="0" smtClean="0">
                <a:solidFill>
                  <a:srgbClr val="800000"/>
                </a:solidFill>
              </a:rPr>
              <a:t>Correct scaling between 7TeV and 3.5TeV operation</a:t>
            </a:r>
          </a:p>
          <a:p>
            <a:pPr lvl="2">
              <a:spcBef>
                <a:spcPts val="10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generic calculation to be possibly compared to one dedicated case </a:t>
            </a:r>
          </a:p>
          <a:p>
            <a:pPr lvl="1">
              <a:spcBef>
                <a:spcPts val="100"/>
              </a:spcBef>
              <a:buBlip>
                <a:blip r:embed="rId3"/>
              </a:buBlip>
            </a:pPr>
            <a:r>
              <a:rPr lang="en-US" sz="2400" b="1" dirty="0" smtClean="0">
                <a:solidFill>
                  <a:srgbClr val="7E0000"/>
                </a:solidFill>
              </a:rPr>
              <a:t>Missing calculations:</a:t>
            </a:r>
          </a:p>
          <a:p>
            <a:pPr lvl="2">
              <a:spcBef>
                <a:spcPts val="10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Phase-II collimation impact</a:t>
            </a:r>
          </a:p>
          <a:p>
            <a:pPr lvl="2">
              <a:spcBef>
                <a:spcPts val="10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RR shielding at </a:t>
            </a: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P1/5</a:t>
            </a:r>
          </a:p>
          <a:p>
            <a:pPr lvl="2">
              <a:spcBef>
                <a:spcPts val="10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TI2/8 Shielding</a:t>
            </a:r>
            <a:endParaRPr lang="en-US" sz="2400" dirty="0" smtClean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4244975" y="6642100"/>
            <a:ext cx="327025" cy="215900"/>
          </a:xfrm>
        </p:spPr>
        <p:txBody>
          <a:bodyPr/>
          <a:lstStyle/>
          <a:p>
            <a:fld id="{6D202039-3293-4EC8-B5F1-A7127E526F50}" type="slidenum">
              <a:rPr lang="en-GB" smtClean="0"/>
              <a:pPr/>
              <a:t>33</a:t>
            </a:fld>
            <a:endParaRPr lang="en-GB"/>
          </a:p>
        </p:txBody>
      </p:sp>
      <p:pic>
        <p:nvPicPr>
          <p:cNvPr id="5" name="Picture 2" descr="C:\Users\Markus\AppData\Local\Microsoft\Windows\Temporary Internet Files\Content.IE5\EFKRBR8H\MCj0440424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29521" y="5158657"/>
            <a:ext cx="1714512" cy="141361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00372"/>
            <a:ext cx="8229600" cy="785818"/>
          </a:xfrm>
        </p:spPr>
        <p:txBody>
          <a:bodyPr>
            <a:noAutofit/>
          </a:bodyPr>
          <a:lstStyle/>
          <a:p>
            <a:pPr algn="ctr"/>
            <a:r>
              <a:rPr lang="en-GB" sz="6600" b="1" dirty="0" smtClean="0">
                <a:solidFill>
                  <a:srgbClr val="640000"/>
                </a:solidFill>
              </a:rPr>
              <a:t>Equipment in </a:t>
            </a:r>
            <a:br>
              <a:rPr lang="en-GB" sz="6600" b="1" dirty="0" smtClean="0">
                <a:solidFill>
                  <a:srgbClr val="640000"/>
                </a:solidFill>
              </a:rPr>
            </a:br>
            <a:r>
              <a:rPr lang="en-GB" sz="6600" b="1" dirty="0" smtClean="0">
                <a:solidFill>
                  <a:srgbClr val="640000"/>
                </a:solidFill>
              </a:rPr>
              <a:t>Critical Areas</a:t>
            </a:r>
            <a:endParaRPr lang="en-GB" sz="6600" b="1" dirty="0">
              <a:solidFill>
                <a:srgbClr val="64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34</a:t>
            </a:fld>
            <a:endParaRPr lang="en-GB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35</a:t>
            </a:fld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1" y="813051"/>
            <a:ext cx="4214810" cy="579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-32" y="729854"/>
            <a:ext cx="5286412" cy="5786478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marL="287338" indent="-287338" fontAlgn="base">
              <a:spcBef>
                <a:spcPts val="300"/>
              </a:spcBef>
              <a:spcAft>
                <a:spcPct val="0"/>
              </a:spcAft>
              <a:buClr>
                <a:srgbClr val="6699FF"/>
              </a:buClr>
            </a:pPr>
            <a:r>
              <a:rPr lang="en-US" sz="2400" b="1" u="sng" dirty="0" smtClean="0">
                <a:solidFill>
                  <a:schemeClr val="accent1">
                    <a:lumMod val="25000"/>
                  </a:schemeClr>
                </a:solidFill>
                <a:latin typeface="Calibri" pitchFamily="34" charset="0"/>
              </a:rPr>
              <a:t>Evaluation of the risk:</a:t>
            </a:r>
          </a:p>
          <a:p>
            <a:pPr marL="287338" indent="-287338" fontAlgn="base">
              <a:spcBef>
                <a:spcPts val="300"/>
              </a:spcBef>
              <a:spcAft>
                <a:spcPct val="0"/>
              </a:spcAft>
              <a:buClr>
                <a:srgbClr val="6699FF"/>
              </a:buClr>
              <a:buBlip>
                <a:blip r:embed="rId3"/>
              </a:buBlip>
            </a:pP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  <a:latin typeface="Calibri" pitchFamily="34" charset="0"/>
              </a:rPr>
              <a:t>Personnel and Machine safety </a:t>
            </a:r>
            <a:br>
              <a:rPr lang="en-US" sz="2400" dirty="0" smtClean="0">
                <a:solidFill>
                  <a:schemeClr val="accent1">
                    <a:lumMod val="25000"/>
                  </a:schemeClr>
                </a:solidFill>
                <a:latin typeface="Calibri" pitchFamily="34" charset="0"/>
              </a:rPr>
            </a:b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  <a:latin typeface="Calibri" pitchFamily="34" charset="0"/>
              </a:rPr>
              <a:t>(Priority </a:t>
            </a: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  <a:latin typeface="Calibri" pitchFamily="34" charset="0"/>
              </a:rPr>
              <a:t>1)</a:t>
            </a:r>
          </a:p>
          <a:p>
            <a:pPr marL="287338" indent="-287338" fontAlgn="base">
              <a:spcBef>
                <a:spcPts val="300"/>
              </a:spcBef>
              <a:spcAft>
                <a:spcPct val="0"/>
              </a:spcAft>
              <a:buClr>
                <a:srgbClr val="6699FF"/>
              </a:buClr>
              <a:buBlip>
                <a:blip r:embed="rId3"/>
              </a:buBlip>
            </a:pP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  <a:latin typeface="Calibri" pitchFamily="34" charset="0"/>
              </a:rPr>
              <a:t>Long downtime </a:t>
            </a: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  <a:latin typeface="Calibri" pitchFamily="34" charset="0"/>
              </a:rPr>
              <a:t>(Priority </a:t>
            </a: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  <a:latin typeface="Calibri" pitchFamily="34" charset="0"/>
              </a:rPr>
              <a:t>2)</a:t>
            </a:r>
          </a:p>
          <a:p>
            <a:pPr marL="287338" indent="-287338" fontAlgn="base">
              <a:spcBef>
                <a:spcPts val="300"/>
              </a:spcBef>
              <a:spcAft>
                <a:spcPct val="0"/>
              </a:spcAft>
              <a:buClr>
                <a:srgbClr val="6699FF"/>
              </a:buClr>
              <a:buBlip>
                <a:blip r:embed="rId3"/>
              </a:buBlip>
            </a:pP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  <a:latin typeface="Calibri" pitchFamily="34" charset="0"/>
              </a:rPr>
              <a:t>Beam quality degradation </a:t>
            </a:r>
            <a:br>
              <a:rPr lang="en-US" sz="2400" dirty="0" smtClean="0">
                <a:solidFill>
                  <a:schemeClr val="accent1">
                    <a:lumMod val="25000"/>
                  </a:schemeClr>
                </a:solidFill>
                <a:latin typeface="Calibri" pitchFamily="34" charset="0"/>
              </a:rPr>
            </a:b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  <a:latin typeface="Calibri" pitchFamily="34" charset="0"/>
              </a:rPr>
              <a:t>(Priority </a:t>
            </a: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  <a:latin typeface="Calibri" pitchFamily="34" charset="0"/>
              </a:rPr>
              <a:t>3)</a:t>
            </a:r>
          </a:p>
          <a:p>
            <a:pPr marL="287338" indent="-287338" fontAlgn="base">
              <a:spcBef>
                <a:spcPts val="300"/>
              </a:spcBef>
              <a:spcAft>
                <a:spcPct val="0"/>
              </a:spcAft>
              <a:buClr>
                <a:srgbClr val="6699FF"/>
              </a:buClr>
              <a:buBlip>
                <a:blip r:embed="rId3"/>
              </a:buBlip>
            </a:pP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  <a:latin typeface="Calibri" pitchFamily="34" charset="0"/>
              </a:rPr>
              <a:t>Monitoring or no immediate impact on the machine </a:t>
            </a: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  <a:latin typeface="Calibri" pitchFamily="34" charset="0"/>
              </a:rPr>
              <a:t>(Priority </a:t>
            </a: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  <a:latin typeface="Calibri" pitchFamily="34" charset="0"/>
              </a:rPr>
              <a:t>4)</a:t>
            </a:r>
          </a:p>
          <a:p>
            <a:pPr marL="287338" lvl="1" indent="-287338" fontAlgn="base">
              <a:spcBef>
                <a:spcPts val="300"/>
              </a:spcBef>
              <a:spcAft>
                <a:spcPct val="0"/>
              </a:spcAft>
              <a:buClr>
                <a:srgbClr val="6699FF"/>
              </a:buClr>
            </a:pPr>
            <a:r>
              <a:rPr lang="en-US" sz="2400" b="1" u="sng" dirty="0" smtClean="0">
                <a:solidFill>
                  <a:schemeClr val="accent1">
                    <a:lumMod val="25000"/>
                  </a:schemeClr>
                </a:solidFill>
                <a:latin typeface="Calibri" pitchFamily="34" charset="0"/>
              </a:rPr>
              <a:t>Equipment radiation hardness</a:t>
            </a:r>
          </a:p>
          <a:p>
            <a:pPr marL="287338" indent="-287338" fontAlgn="base">
              <a:spcBef>
                <a:spcPts val="300"/>
              </a:spcBef>
              <a:spcAft>
                <a:spcPct val="0"/>
              </a:spcAft>
              <a:buClr>
                <a:srgbClr val="6699FF"/>
              </a:buClr>
              <a:buBlip>
                <a:blip r:embed="rId3"/>
              </a:buBlip>
            </a:pP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  <a:latin typeface="Calibri" pitchFamily="34" charset="0"/>
              </a:rPr>
              <a:t>Investigate solutions to reduce risk</a:t>
            </a:r>
          </a:p>
          <a:p>
            <a:pPr marL="287338" indent="-287338" fontAlgn="base">
              <a:spcBef>
                <a:spcPts val="300"/>
              </a:spcBef>
              <a:spcAft>
                <a:spcPct val="0"/>
              </a:spcAft>
              <a:buClr>
                <a:srgbClr val="6699FF"/>
              </a:buClr>
              <a:buBlip>
                <a:blip r:embed="rId3"/>
              </a:buBlip>
            </a:pP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  <a:latin typeface="Calibri" pitchFamily="34" charset="0"/>
              </a:rPr>
              <a:t>Assess interdependencies between systems</a:t>
            </a:r>
          </a:p>
          <a:p>
            <a:pPr marL="287338" lvl="1" indent="-287338" fontAlgn="base">
              <a:spcBef>
                <a:spcPts val="300"/>
              </a:spcBef>
              <a:spcAft>
                <a:spcPct val="0"/>
              </a:spcAft>
              <a:buClr>
                <a:srgbClr val="6699FF"/>
              </a:buClr>
            </a:pPr>
            <a:r>
              <a:rPr lang="en-US" sz="2400" b="1" u="sng" dirty="0" smtClean="0">
                <a:solidFill>
                  <a:schemeClr val="accent1">
                    <a:lumMod val="25000"/>
                  </a:schemeClr>
                </a:solidFill>
                <a:latin typeface="Calibri" pitchFamily="34" charset="0"/>
              </a:rPr>
              <a:t>How :</a:t>
            </a:r>
          </a:p>
          <a:p>
            <a:pPr marL="287338" indent="-287338" fontAlgn="base">
              <a:spcBef>
                <a:spcPts val="300"/>
              </a:spcBef>
              <a:spcAft>
                <a:spcPct val="0"/>
              </a:spcAft>
              <a:buClr>
                <a:srgbClr val="6699FF"/>
              </a:buClr>
              <a:buBlip>
                <a:blip r:embed="rId3"/>
              </a:buBlip>
            </a:pP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  <a:latin typeface="Calibri" pitchFamily="34" charset="0"/>
              </a:rPr>
              <a:t>Information from equipment owners via on-line survey (see </a:t>
            </a: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  <a:latin typeface="Calibri" pitchFamily="34" charset="0"/>
                <a:hlinkClick r:id="rId4"/>
              </a:rPr>
              <a:t>link</a:t>
            </a: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  <a:latin typeface="Calibri" pitchFamily="34" charset="0"/>
              </a:rPr>
              <a:t>)</a:t>
            </a:r>
            <a:endParaRPr lang="en-US" sz="2400" dirty="0" smtClean="0">
              <a:solidFill>
                <a:schemeClr val="accent1">
                  <a:lumMod val="25000"/>
                </a:schemeClr>
              </a:solidFill>
              <a:latin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2000232" y="1571612"/>
            <a:ext cx="714380" cy="285752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857620" y="2000240"/>
            <a:ext cx="714380" cy="285752"/>
          </a:xfrm>
          <a:prstGeom prst="rect">
            <a:avLst/>
          </a:prstGeom>
          <a:solidFill>
            <a:srgbClr val="FF7C8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2000232" y="2786058"/>
            <a:ext cx="714380" cy="285752"/>
          </a:xfrm>
          <a:prstGeom prst="rect">
            <a:avLst/>
          </a:prstGeom>
          <a:solidFill>
            <a:srgbClr val="99CC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3929058" y="3515936"/>
            <a:ext cx="714380" cy="285752"/>
          </a:xfrm>
          <a:prstGeom prst="rect">
            <a:avLst/>
          </a:prstGeom>
          <a:solidFill>
            <a:srgbClr val="99FF99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854106" y="71414"/>
            <a:ext cx="8218488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Equipment </a:t>
            </a: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Inventory (see </a:t>
            </a: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  <a:hlinkClick r:id="rId5"/>
              </a:rPr>
              <a:t>link</a:t>
            </a: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)</a:t>
            </a:r>
            <a:endParaRPr kumimoji="0" lang="en-US" sz="4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00364" y="758316"/>
            <a:ext cx="19159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i="1" dirty="0" smtClean="0"/>
              <a:t>© G. Spiezia</a:t>
            </a:r>
            <a:endParaRPr lang="en-GB" sz="24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5143504" y="1571612"/>
            <a:ext cx="3898824" cy="163121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7E0000"/>
                </a:solidFill>
              </a:rPr>
              <a:t>Priorities are assigned not only </a:t>
            </a:r>
            <a:br>
              <a:rPr lang="en-US" sz="2000" b="1" dirty="0" smtClean="0">
                <a:solidFill>
                  <a:srgbClr val="7E0000"/>
                </a:solidFill>
              </a:rPr>
            </a:br>
            <a:r>
              <a:rPr lang="en-US" sz="2000" b="1" dirty="0" smtClean="0">
                <a:solidFill>
                  <a:srgbClr val="7E0000"/>
                </a:solidFill>
              </a:rPr>
              <a:t>taking into account the failure</a:t>
            </a:r>
            <a:br>
              <a:rPr lang="en-US" sz="2000" b="1" dirty="0" smtClean="0">
                <a:solidFill>
                  <a:srgbClr val="7E0000"/>
                </a:solidFill>
              </a:rPr>
            </a:br>
            <a:r>
              <a:rPr lang="en-US" sz="2000" b="1" dirty="0" smtClean="0">
                <a:solidFill>
                  <a:srgbClr val="7E0000"/>
                </a:solidFill>
              </a:rPr>
              <a:t>consequences, but also the area</a:t>
            </a:r>
            <a:br>
              <a:rPr lang="en-US" sz="2000" b="1" dirty="0" smtClean="0">
                <a:solidFill>
                  <a:srgbClr val="7E0000"/>
                </a:solidFill>
              </a:rPr>
            </a:br>
            <a:r>
              <a:rPr lang="en-US" sz="2000" b="1" dirty="0" smtClean="0">
                <a:solidFill>
                  <a:srgbClr val="7E0000"/>
                </a:solidFill>
              </a:rPr>
              <a:t>and possible knowledge about</a:t>
            </a:r>
            <a:br>
              <a:rPr lang="en-US" sz="2000" b="1" dirty="0" smtClean="0">
                <a:solidFill>
                  <a:srgbClr val="7E0000"/>
                </a:solidFill>
              </a:rPr>
            </a:br>
            <a:r>
              <a:rPr lang="en-US" sz="2000" b="1" dirty="0" smtClean="0">
                <a:solidFill>
                  <a:srgbClr val="7E0000"/>
                </a:solidFill>
              </a:rPr>
              <a:t>radiation sensitivity</a:t>
            </a:r>
            <a:endParaRPr lang="en-GB" sz="2000" b="1" dirty="0">
              <a:solidFill>
                <a:srgbClr val="7E0000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1436" y="857232"/>
          <a:ext cx="8929720" cy="357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5944"/>
                <a:gridCol w="1562701"/>
                <a:gridCol w="2009187"/>
                <a:gridCol w="1785944"/>
                <a:gridCol w="178594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Equipment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Ethernet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ProfiBus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Power line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Others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Collimator control</a:t>
                      </a:r>
                      <a:r>
                        <a:rPr lang="en-US" sz="1800" b="1" baseline="0" dirty="0" smtClean="0"/>
                        <a:t> rack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X </a:t>
                      </a:r>
                      <a:r>
                        <a:rPr lang="en-US" sz="1800" dirty="0" smtClean="0"/>
                        <a:t/>
                      </a:r>
                      <a:br>
                        <a:rPr lang="en-US" sz="1800" dirty="0" smtClean="0"/>
                      </a:br>
                      <a:r>
                        <a:rPr lang="en-US" sz="1800" dirty="0" smtClean="0"/>
                        <a:t>(</a:t>
                      </a:r>
                      <a:r>
                        <a:rPr lang="en-US" sz="1800" dirty="0" smtClean="0"/>
                        <a:t>3 outlets)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buFont typeface="Arial" pitchFamily="34" charset="0"/>
                        <a:buChar char="•"/>
                      </a:pPr>
                      <a:r>
                        <a:rPr lang="en-US" sz="1800" dirty="0" smtClean="0"/>
                        <a:t>Remote reset</a:t>
                      </a:r>
                    </a:p>
                    <a:p>
                      <a:pPr algn="just">
                        <a:buFont typeface="Arial" pitchFamily="34" charset="0"/>
                        <a:buChar char="•"/>
                      </a:pPr>
                      <a:r>
                        <a:rPr lang="en-US" sz="1800" dirty="0" smtClean="0"/>
                        <a:t>System under test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9 wires cable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Remote Reset Crate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X 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X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buFont typeface="Arial" pitchFamily="34" charset="0"/>
                        <a:buChar char="•"/>
                      </a:pPr>
                      <a:r>
                        <a:rPr lang="en-US" sz="1800" dirty="0" smtClean="0"/>
                        <a:t>As above</a:t>
                      </a:r>
                      <a:endParaRPr lang="en-US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To be defined</a:t>
                      </a:r>
                    </a:p>
                    <a:p>
                      <a:pPr algn="ctr"/>
                      <a:endParaRPr lang="en-US" sz="18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PIC/WIC</a:t>
                      </a:r>
                      <a:r>
                        <a:rPr lang="en-US" sz="1800" b="1" baseline="30000" dirty="0" smtClean="0"/>
                        <a:t>*</a:t>
                      </a:r>
                      <a:endParaRPr lang="en-US" sz="1800" b="1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X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X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buFont typeface="Arial" pitchFamily="34" charset="0"/>
                        <a:buChar char="•"/>
                      </a:pPr>
                      <a:r>
                        <a:rPr lang="en-US" sz="1800" dirty="0" smtClean="0"/>
                        <a:t>As above</a:t>
                      </a:r>
                      <a:endParaRPr lang="en-US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4 wires cable (NE4)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CV PLCs</a:t>
                      </a:r>
                      <a:endParaRPr lang="en-US" sz="1800" b="1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X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buFont typeface="Arial" pitchFamily="34" charset="0"/>
                        <a:buChar char="•"/>
                      </a:pPr>
                      <a:r>
                        <a:rPr lang="en-US" sz="1800" dirty="0" smtClean="0"/>
                        <a:t>To be defined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To</a:t>
                      </a:r>
                      <a:r>
                        <a:rPr lang="en-US" sz="1800" baseline="0" dirty="0" smtClean="0"/>
                        <a:t> be defined</a:t>
                      </a:r>
                      <a:endParaRPr lang="en-US" sz="18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Fire Detectors</a:t>
                      </a:r>
                      <a:r>
                        <a:rPr lang="en-US" sz="1800" b="1" baseline="30000" dirty="0" smtClean="0"/>
                        <a:t>*</a:t>
                      </a:r>
                      <a:endParaRPr lang="en-US" sz="1800" b="1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buFont typeface="Arial" pitchFamily="34" charset="0"/>
                        <a:buChar char="•"/>
                      </a:pPr>
                      <a:r>
                        <a:rPr lang="en-US" sz="1800" dirty="0" smtClean="0"/>
                        <a:t>To be defined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To be defined</a:t>
                      </a:r>
                      <a:br>
                        <a:rPr lang="en-US" sz="1800" dirty="0" smtClean="0"/>
                      </a:br>
                      <a:endParaRPr lang="en-US" sz="18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04800" y="3071810"/>
            <a:ext cx="14405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 smtClean="0"/>
              <a:t>*</a:t>
            </a:r>
            <a:r>
              <a:rPr lang="en-US" sz="1400" dirty="0" smtClean="0"/>
              <a:t>To be confirmed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4634805"/>
            <a:ext cx="48577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To follow next week (.5day slot on Tuesday)</a:t>
            </a:r>
            <a:endParaRPr lang="en-US" baseline="30000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Ethernet availability</a:t>
            </a:r>
          </a:p>
          <a:p>
            <a:pPr>
              <a:buFont typeface="Arial" pitchFamily="34" charset="0"/>
              <a:buChar char="•"/>
            </a:pPr>
            <a:r>
              <a:rPr lang="en-US" dirty="0" err="1" smtClean="0"/>
              <a:t>ProfiBus</a:t>
            </a:r>
            <a:r>
              <a:rPr lang="en-US" dirty="0" smtClean="0"/>
              <a:t> connection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Independent power supply for each user with a brake-circuit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Cabling and installation of Test-Station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786314" y="4635175"/>
            <a:ext cx="435771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To follow up for next technical stop</a:t>
            </a:r>
            <a:endParaRPr lang="en-US" baseline="30000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Documentation of tests, access,…</a:t>
            </a:r>
            <a:endParaRPr lang="en-US" baseline="30000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Monitoring system for each user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Cabling (profibus, ethernet, power line, NE4, NE9) from UJ23 to the radiation area (~30-50 meters)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Installation/Test of Equipment</a:t>
            </a:r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854106" y="71414"/>
            <a:ext cx="8218488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Equipment Test:</a:t>
            </a:r>
            <a:r>
              <a:rPr kumimoji="0" lang="en-US" sz="4400" b="0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 UJ22</a:t>
            </a:r>
            <a:endParaRPr kumimoji="0" lang="en-US" sz="4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9833" y="4049917"/>
            <a:ext cx="14405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 smtClean="0"/>
              <a:t>*</a:t>
            </a:r>
            <a:r>
              <a:rPr lang="en-US" sz="1400" dirty="0" smtClean="0"/>
              <a:t>To be confirmed</a:t>
            </a:r>
            <a:endParaRPr lang="en-US" sz="1400" dirty="0"/>
          </a:p>
        </p:txBody>
      </p:sp>
      <p:sp>
        <p:nvSpPr>
          <p:cNvPr id="13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4244975" y="6607440"/>
            <a:ext cx="1143000" cy="228600"/>
          </a:xfrm>
          <a:prstGeom prst="rect">
            <a:avLst/>
          </a:prstGeom>
        </p:spPr>
        <p:txBody>
          <a:bodyPr/>
          <a:lstStyle/>
          <a:p>
            <a:fld id="{6D202039-3293-4EC8-B5F1-A7127E526F50}" type="slidenum">
              <a:rPr lang="en-GB" sz="1100" smtClean="0">
                <a:solidFill>
                  <a:schemeClr val="bg1"/>
                </a:solidFill>
              </a:rPr>
              <a:pPr/>
              <a:t>36</a:t>
            </a:fld>
            <a:endParaRPr lang="en-GB" sz="1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786" y="71414"/>
            <a:ext cx="8218488" cy="622300"/>
          </a:xfrm>
        </p:spPr>
        <p:txBody>
          <a:bodyPr/>
          <a:lstStyle/>
          <a:p>
            <a:r>
              <a:rPr lang="en-US" sz="4000" dirty="0" smtClean="0"/>
              <a:t>CNGS requests for 2010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06" y="831863"/>
            <a:ext cx="8229600" cy="4525963"/>
          </a:xfrm>
        </p:spPr>
        <p:txBody>
          <a:bodyPr>
            <a:noAutofit/>
          </a:bodyPr>
          <a:lstStyle/>
          <a:p>
            <a:pPr>
              <a:spcBef>
                <a:spcPts val="200"/>
              </a:spcBef>
            </a:pPr>
            <a:r>
              <a:rPr lang="en-US" sz="2400" b="1" u="sng" dirty="0" smtClean="0">
                <a:solidFill>
                  <a:schemeClr val="tx2"/>
                </a:solidFill>
              </a:rPr>
              <a:t>Cryogenics </a:t>
            </a:r>
          </a:p>
          <a:p>
            <a:pPr lvl="1">
              <a:spcBef>
                <a:spcPts val="200"/>
              </a:spcBef>
            </a:pPr>
            <a:r>
              <a:rPr lang="en-US" sz="2400" dirty="0" smtClean="0">
                <a:solidFill>
                  <a:schemeClr val="tx2"/>
                </a:solidFill>
              </a:rPr>
              <a:t>TSG45, Two crates like in 2009</a:t>
            </a:r>
          </a:p>
          <a:p>
            <a:pPr lvl="1">
              <a:spcBef>
                <a:spcPts val="200"/>
              </a:spcBef>
            </a:pPr>
            <a:r>
              <a:rPr lang="en-US" sz="2400" dirty="0" smtClean="0">
                <a:solidFill>
                  <a:schemeClr val="tx2"/>
                </a:solidFill>
              </a:rPr>
              <a:t>1MHz SUBD + 2xNE48</a:t>
            </a:r>
          </a:p>
          <a:p>
            <a:pPr lvl="1">
              <a:spcBef>
                <a:spcPts val="200"/>
              </a:spcBef>
            </a:pPr>
            <a:r>
              <a:rPr lang="en-US" sz="2400" dirty="0" smtClean="0">
                <a:solidFill>
                  <a:schemeClr val="tx2"/>
                </a:solidFill>
              </a:rPr>
              <a:t>New cards ready for the April/May run</a:t>
            </a:r>
          </a:p>
          <a:p>
            <a:pPr>
              <a:spcBef>
                <a:spcPts val="200"/>
              </a:spcBef>
            </a:pPr>
            <a:r>
              <a:rPr lang="en-US" sz="2400" b="1" u="sng" dirty="0" smtClean="0">
                <a:solidFill>
                  <a:schemeClr val="tx2"/>
                </a:solidFill>
              </a:rPr>
              <a:t>Power Convertors TE/EPC</a:t>
            </a:r>
          </a:p>
          <a:p>
            <a:pPr lvl="1">
              <a:spcBef>
                <a:spcPts val="200"/>
              </a:spcBef>
            </a:pPr>
            <a:r>
              <a:rPr lang="en-US" sz="2400" dirty="0" smtClean="0">
                <a:solidFill>
                  <a:schemeClr val="tx2"/>
                </a:solidFill>
              </a:rPr>
              <a:t>TSG45, The same installation size as in 2009</a:t>
            </a:r>
          </a:p>
          <a:p>
            <a:pPr lvl="1">
              <a:spcBef>
                <a:spcPts val="200"/>
              </a:spcBef>
            </a:pPr>
            <a:r>
              <a:rPr lang="en-US" sz="2400" dirty="0" smtClean="0">
                <a:solidFill>
                  <a:schemeClr val="tx2"/>
                </a:solidFill>
              </a:rPr>
              <a:t>NE48 only</a:t>
            </a:r>
          </a:p>
          <a:p>
            <a:pPr lvl="1">
              <a:spcBef>
                <a:spcPts val="200"/>
              </a:spcBef>
            </a:pPr>
            <a:r>
              <a:rPr lang="en-US" sz="2400" dirty="0" smtClean="0">
                <a:solidFill>
                  <a:schemeClr val="tx2"/>
                </a:solidFill>
              </a:rPr>
              <a:t>PS etc ready 2</a:t>
            </a:r>
            <a:r>
              <a:rPr lang="en-US" sz="2400" baseline="30000" dirty="0" smtClean="0">
                <a:solidFill>
                  <a:schemeClr val="tx2"/>
                </a:solidFill>
              </a:rPr>
              <a:t>nd</a:t>
            </a:r>
            <a:r>
              <a:rPr lang="en-US" sz="2400" dirty="0" smtClean="0">
                <a:solidFill>
                  <a:schemeClr val="tx2"/>
                </a:solidFill>
              </a:rPr>
              <a:t> half of May or June</a:t>
            </a:r>
          </a:p>
          <a:p>
            <a:pPr>
              <a:spcBef>
                <a:spcPts val="200"/>
              </a:spcBef>
            </a:pPr>
            <a:r>
              <a:rPr lang="en-US" sz="2400" b="1" u="sng" dirty="0" smtClean="0">
                <a:solidFill>
                  <a:schemeClr val="tx2"/>
                </a:solidFill>
              </a:rPr>
              <a:t>QPS</a:t>
            </a:r>
          </a:p>
          <a:p>
            <a:pPr lvl="1">
              <a:spcBef>
                <a:spcPts val="200"/>
              </a:spcBef>
            </a:pPr>
            <a:r>
              <a:rPr lang="en-US" sz="2400" dirty="0" smtClean="0">
                <a:solidFill>
                  <a:schemeClr val="tx2"/>
                </a:solidFill>
              </a:rPr>
              <a:t>TSG46</a:t>
            </a:r>
          </a:p>
          <a:p>
            <a:pPr lvl="1">
              <a:spcBef>
                <a:spcPts val="200"/>
              </a:spcBef>
            </a:pPr>
            <a:r>
              <a:rPr lang="en-US" sz="2400" dirty="0" smtClean="0">
                <a:solidFill>
                  <a:schemeClr val="tx2"/>
                </a:solidFill>
              </a:rPr>
              <a:t>1MHz </a:t>
            </a:r>
            <a:r>
              <a:rPr lang="en-US" sz="2400" dirty="0" err="1" smtClean="0">
                <a:solidFill>
                  <a:schemeClr val="tx2"/>
                </a:solidFill>
              </a:rPr>
              <a:t>miniSUBD</a:t>
            </a:r>
            <a:endParaRPr lang="en-US" sz="2400" dirty="0" smtClean="0">
              <a:solidFill>
                <a:schemeClr val="tx2"/>
              </a:solidFill>
            </a:endParaRPr>
          </a:p>
          <a:p>
            <a:pPr lvl="1">
              <a:spcBef>
                <a:spcPts val="200"/>
              </a:spcBef>
            </a:pPr>
            <a:r>
              <a:rPr lang="en-US" sz="2400" dirty="0" smtClean="0">
                <a:solidFill>
                  <a:schemeClr val="tx2"/>
                </a:solidFill>
              </a:rPr>
              <a:t>Later in the year (prototype boards for IP1,5)</a:t>
            </a:r>
          </a:p>
          <a:p>
            <a:pPr>
              <a:spcBef>
                <a:spcPts val="200"/>
              </a:spcBef>
            </a:pPr>
            <a:r>
              <a:rPr lang="en-US" sz="2400" b="1" u="sng" dirty="0" smtClean="0">
                <a:solidFill>
                  <a:schemeClr val="tx2"/>
                </a:solidFill>
              </a:rPr>
              <a:t>Continuation/Extension of UJ22 tests </a:t>
            </a:r>
          </a:p>
          <a:p>
            <a:pPr>
              <a:spcBef>
                <a:spcPts val="200"/>
              </a:spcBef>
            </a:pPr>
            <a:r>
              <a:rPr lang="en-US" sz="2400" b="1" u="sng" dirty="0" smtClean="0">
                <a:solidFill>
                  <a:srgbClr val="800000"/>
                </a:solidFill>
              </a:rPr>
              <a:t>That’s all? Upcoming </a:t>
            </a:r>
            <a:r>
              <a:rPr lang="en-US" sz="2400" b="1" u="sng" dirty="0" err="1" smtClean="0">
                <a:solidFill>
                  <a:srgbClr val="800000"/>
                </a:solidFill>
              </a:rPr>
              <a:t>RadWG</a:t>
            </a:r>
            <a:r>
              <a:rPr lang="en-US" sz="2400" b="1" u="sng" dirty="0" smtClean="0">
                <a:solidFill>
                  <a:srgbClr val="800000"/>
                </a:solidFill>
              </a:rPr>
              <a:t> to collect further needs!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643702" y="785794"/>
            <a:ext cx="18982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i="1" dirty="0" smtClean="0"/>
              <a:t>© D. Kramer</a:t>
            </a:r>
            <a:endParaRPr lang="en-GB" sz="2400" i="1" dirty="0"/>
          </a:p>
        </p:txBody>
      </p:sp>
      <p:sp>
        <p:nvSpPr>
          <p:cNvPr id="5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4244975" y="6633816"/>
            <a:ext cx="1143000" cy="228600"/>
          </a:xfrm>
          <a:prstGeom prst="rect">
            <a:avLst/>
          </a:prstGeom>
        </p:spPr>
        <p:txBody>
          <a:bodyPr/>
          <a:lstStyle/>
          <a:p>
            <a:fld id="{6D202039-3293-4EC8-B5F1-A7127E526F50}" type="slidenum">
              <a:rPr lang="en-GB" sz="1100" smtClean="0">
                <a:solidFill>
                  <a:schemeClr val="bg1"/>
                </a:solidFill>
              </a:rPr>
              <a:pPr/>
              <a:t>37</a:t>
            </a:fld>
            <a:endParaRPr lang="en-GB" sz="1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416" y="71414"/>
            <a:ext cx="8218488" cy="622300"/>
          </a:xfrm>
        </p:spPr>
        <p:txBody>
          <a:bodyPr/>
          <a:lstStyle/>
          <a:p>
            <a:r>
              <a:rPr lang="en-US" sz="4000" dirty="0" smtClean="0"/>
              <a:t>Radiation Sensitivity – Another Way?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06" y="831863"/>
            <a:ext cx="9072594" cy="5811847"/>
          </a:xfrm>
        </p:spPr>
        <p:txBody>
          <a:bodyPr>
            <a:noAutofit/>
          </a:bodyPr>
          <a:lstStyle/>
          <a:p>
            <a:pPr>
              <a:spcBef>
                <a:spcPts val="200"/>
              </a:spcBef>
            </a:pPr>
            <a:r>
              <a:rPr lang="en-US" sz="2400" b="1" u="sng" dirty="0" smtClean="0">
                <a:solidFill>
                  <a:schemeClr val="tx2"/>
                </a:solidFill>
              </a:rPr>
              <a:t>What if?</a:t>
            </a:r>
          </a:p>
          <a:p>
            <a:pPr lvl="1">
              <a:spcBef>
                <a:spcPts val="200"/>
              </a:spcBef>
            </a:pPr>
            <a:r>
              <a:rPr lang="en-US" sz="2400" dirty="0" smtClean="0">
                <a:solidFill>
                  <a:schemeClr val="tx2"/>
                </a:solidFill>
              </a:rPr>
              <a:t>One asks the question: </a:t>
            </a:r>
            <a:br>
              <a:rPr lang="en-US" sz="2400" dirty="0" smtClean="0">
                <a:solidFill>
                  <a:schemeClr val="tx2"/>
                </a:solidFill>
              </a:rPr>
            </a:br>
            <a:r>
              <a:rPr lang="en-US" sz="2400" b="1" dirty="0" smtClean="0">
                <a:solidFill>
                  <a:srgbClr val="800000"/>
                </a:solidFill>
              </a:rPr>
              <a:t>“What is the expected SEE sensitivity of the following equipment?”</a:t>
            </a:r>
          </a:p>
          <a:p>
            <a:pPr>
              <a:spcBef>
                <a:spcPts val="200"/>
              </a:spcBef>
            </a:pPr>
            <a:r>
              <a:rPr lang="en-US" sz="2400" b="1" u="sng" dirty="0" smtClean="0">
                <a:solidFill>
                  <a:schemeClr val="tx2"/>
                </a:solidFill>
              </a:rPr>
              <a:t>What is required:</a:t>
            </a:r>
          </a:p>
          <a:p>
            <a:pPr lvl="1">
              <a:spcBef>
                <a:spcPts val="200"/>
              </a:spcBef>
            </a:pPr>
            <a:r>
              <a:rPr lang="en-US" sz="2400" dirty="0" smtClean="0">
                <a:solidFill>
                  <a:schemeClr val="tx2"/>
                </a:solidFill>
              </a:rPr>
              <a:t>List of equipment, </a:t>
            </a:r>
            <a:r>
              <a:rPr lang="en-US" sz="2400" b="1" dirty="0" smtClean="0">
                <a:solidFill>
                  <a:srgbClr val="800000"/>
                </a:solidFill>
              </a:rPr>
              <a:t>Inventory</a:t>
            </a:r>
          </a:p>
          <a:p>
            <a:pPr lvl="1">
              <a:spcBef>
                <a:spcPts val="200"/>
              </a:spcBef>
            </a:pPr>
            <a:r>
              <a:rPr lang="en-US" sz="2400" b="1" dirty="0" smtClean="0">
                <a:solidFill>
                  <a:srgbClr val="800000"/>
                </a:solidFill>
              </a:rPr>
              <a:t>Some idea</a:t>
            </a:r>
            <a:r>
              <a:rPr lang="en-US" sz="2400" dirty="0" smtClean="0">
                <a:solidFill>
                  <a:schemeClr val="tx2"/>
                </a:solidFill>
              </a:rPr>
              <a:t> of most sensitive parts</a:t>
            </a:r>
          </a:p>
          <a:p>
            <a:pPr lvl="1">
              <a:spcBef>
                <a:spcPts val="200"/>
              </a:spcBef>
            </a:pPr>
            <a:r>
              <a:rPr lang="en-US" sz="2400" dirty="0" smtClean="0">
                <a:solidFill>
                  <a:schemeClr val="tx2"/>
                </a:solidFill>
              </a:rPr>
              <a:t>Ideally some components (and description)</a:t>
            </a:r>
          </a:p>
          <a:p>
            <a:pPr>
              <a:spcBef>
                <a:spcPts val="200"/>
              </a:spcBef>
            </a:pPr>
            <a:r>
              <a:rPr lang="en-US" sz="2400" b="1" u="sng" dirty="0" smtClean="0">
                <a:solidFill>
                  <a:schemeClr val="tx2"/>
                </a:solidFill>
              </a:rPr>
              <a:t>Approach</a:t>
            </a:r>
          </a:p>
          <a:p>
            <a:pPr lvl="1">
              <a:spcBef>
                <a:spcPts val="200"/>
              </a:spcBef>
            </a:pPr>
            <a:r>
              <a:rPr lang="en-US" sz="2400" b="1" dirty="0" smtClean="0">
                <a:solidFill>
                  <a:srgbClr val="800000"/>
                </a:solidFill>
              </a:rPr>
              <a:t>Independent review </a:t>
            </a:r>
            <a:r>
              <a:rPr lang="en-US" sz="2400" dirty="0" smtClean="0">
                <a:solidFill>
                  <a:schemeClr val="tx2"/>
                </a:solidFill>
              </a:rPr>
              <a:t>of expected equipment sensitivity by asking the question to a set of ‘experts’ </a:t>
            </a:r>
          </a:p>
          <a:p>
            <a:pPr lvl="1">
              <a:spcBef>
                <a:spcPts val="200"/>
              </a:spcBef>
            </a:pPr>
            <a:r>
              <a:rPr lang="en-US" sz="2400" dirty="0" smtClean="0">
                <a:solidFill>
                  <a:schemeClr val="tx2"/>
                </a:solidFill>
              </a:rPr>
              <a:t>After receiving a first collection of answers, building an average and then re-iteration (up/down approach)</a:t>
            </a:r>
          </a:p>
          <a:p>
            <a:pPr lvl="1">
              <a:spcBef>
                <a:spcPts val="200"/>
              </a:spcBef>
            </a:pPr>
            <a:r>
              <a:rPr lang="en-US" sz="2400" dirty="0" smtClean="0">
                <a:solidFill>
                  <a:schemeClr val="tx2"/>
                </a:solidFill>
              </a:rPr>
              <a:t>Getting a </a:t>
            </a:r>
            <a:r>
              <a:rPr lang="en-US" sz="2400" b="1" dirty="0" smtClean="0">
                <a:solidFill>
                  <a:srgbClr val="800000"/>
                </a:solidFill>
              </a:rPr>
              <a:t>best possible conclusion</a:t>
            </a:r>
          </a:p>
          <a:p>
            <a:pPr lvl="1">
              <a:spcBef>
                <a:spcPts val="200"/>
              </a:spcBef>
            </a:pPr>
            <a:r>
              <a:rPr lang="en-US" sz="2400" dirty="0" smtClean="0">
                <a:solidFill>
                  <a:schemeClr val="tx2"/>
                </a:solidFill>
              </a:rPr>
              <a:t>Then to be compared with the result of old/new measurements</a:t>
            </a:r>
          </a:p>
          <a:p>
            <a:pPr lvl="1">
              <a:spcBef>
                <a:spcPts val="200"/>
              </a:spcBef>
              <a:buNone/>
            </a:pPr>
            <a:endParaRPr lang="en-US" sz="2400" b="1" u="sng" dirty="0" smtClean="0">
              <a:solidFill>
                <a:srgbClr val="8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00760" y="785794"/>
            <a:ext cx="31951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i="1" dirty="0" smtClean="0"/>
              <a:t>© J. Troska, F. Faccio</a:t>
            </a:r>
            <a:endParaRPr lang="en-GB" sz="2400" i="1" dirty="0"/>
          </a:p>
        </p:txBody>
      </p:sp>
      <p:sp>
        <p:nvSpPr>
          <p:cNvPr id="5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4244975" y="6607440"/>
            <a:ext cx="1143000" cy="228600"/>
          </a:xfrm>
          <a:prstGeom prst="rect">
            <a:avLst/>
          </a:prstGeom>
        </p:spPr>
        <p:txBody>
          <a:bodyPr/>
          <a:lstStyle/>
          <a:p>
            <a:fld id="{6D202039-3293-4EC8-B5F1-A7127E526F50}" type="slidenum">
              <a:rPr lang="en-GB" sz="1100" smtClean="0">
                <a:solidFill>
                  <a:schemeClr val="bg1"/>
                </a:solidFill>
              </a:rPr>
              <a:pPr/>
              <a:t>38</a:t>
            </a:fld>
            <a:endParaRPr lang="en-GB" sz="1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00372"/>
            <a:ext cx="8229600" cy="785818"/>
          </a:xfrm>
        </p:spPr>
        <p:txBody>
          <a:bodyPr>
            <a:noAutofit/>
          </a:bodyPr>
          <a:lstStyle/>
          <a:p>
            <a:pPr algn="ctr"/>
            <a:r>
              <a:rPr lang="en-GB" sz="6600" b="1" dirty="0" smtClean="0">
                <a:solidFill>
                  <a:srgbClr val="640000"/>
                </a:solidFill>
              </a:rPr>
              <a:t>What is a ‘safe’ limit in terms of high-energy hadron fluence?</a:t>
            </a:r>
            <a:endParaRPr lang="en-GB" sz="6600" b="1" dirty="0">
              <a:solidFill>
                <a:srgbClr val="64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39</a:t>
            </a:fld>
            <a:endParaRPr lang="en-GB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786" y="0"/>
            <a:ext cx="7500990" cy="714356"/>
          </a:xfrm>
        </p:spPr>
        <p:txBody>
          <a:bodyPr/>
          <a:lstStyle/>
          <a:p>
            <a:r>
              <a:rPr lang="en-GB" dirty="0" smtClean="0"/>
              <a:t>The ‘Logical’ Approach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06" y="785794"/>
            <a:ext cx="9001156" cy="5786478"/>
          </a:xfrm>
          <a:noFill/>
        </p:spPr>
        <p:txBody>
          <a:bodyPr>
            <a:noAutofit/>
          </a:bodyPr>
          <a:lstStyle/>
          <a:p>
            <a:pPr lvl="0">
              <a:spcBef>
                <a:spcPts val="300"/>
              </a:spcBef>
              <a:buBlip>
                <a:blip r:embed="rId3"/>
              </a:buBlip>
            </a:pPr>
            <a:r>
              <a:rPr lang="en-GB" sz="2000" b="1" dirty="0" smtClean="0">
                <a:solidFill>
                  <a:schemeClr val="accent1">
                    <a:lumMod val="25000"/>
                  </a:schemeClr>
                </a:solidFill>
              </a:rPr>
              <a:t>Operational Assumptions / Scenarios</a:t>
            </a:r>
          </a:p>
          <a:p>
            <a:pPr>
              <a:spcBef>
                <a:spcPts val="300"/>
              </a:spcBef>
              <a:buBlip>
                <a:blip r:embed="rId3"/>
              </a:buBlip>
            </a:pPr>
            <a:r>
              <a:rPr lang="en-GB" sz="2000" b="1" dirty="0" smtClean="0">
                <a:solidFill>
                  <a:schemeClr val="accent1">
                    <a:lumMod val="25000"/>
                  </a:schemeClr>
                </a:solidFill>
              </a:rPr>
              <a:t>Radiation Levels (critical areas versus time)</a:t>
            </a:r>
          </a:p>
          <a:p>
            <a:pPr>
              <a:spcBef>
                <a:spcPts val="300"/>
              </a:spcBef>
              <a:buBlip>
                <a:blip r:embed="rId3"/>
              </a:buBlip>
            </a:pPr>
            <a:r>
              <a:rPr lang="en-GB" sz="2000" b="1" dirty="0" smtClean="0">
                <a:solidFill>
                  <a:schemeClr val="accent1">
                    <a:lumMod val="25000"/>
                  </a:schemeClr>
                </a:solidFill>
              </a:rPr>
              <a:t>Electronics (designed, COTS)</a:t>
            </a:r>
          </a:p>
          <a:p>
            <a:pPr lvl="0">
              <a:spcBef>
                <a:spcPts val="300"/>
              </a:spcBef>
              <a:buBlip>
                <a:blip r:embed="rId3"/>
              </a:buBlip>
            </a:pPr>
            <a:r>
              <a:rPr lang="en-GB" sz="2000" b="1" dirty="0" smtClean="0">
                <a:solidFill>
                  <a:schemeClr val="accent1">
                    <a:lumMod val="25000"/>
                  </a:schemeClr>
                </a:solidFill>
              </a:rPr>
              <a:t>Expected Sensitivity, Failure Cross-Section and Failure Rates</a:t>
            </a:r>
          </a:p>
          <a:p>
            <a:pPr lvl="0">
              <a:spcBef>
                <a:spcPts val="300"/>
              </a:spcBef>
              <a:buBlip>
                <a:blip r:embed="rId3"/>
              </a:buBlip>
            </a:pPr>
            <a:r>
              <a:rPr lang="en-GB" sz="2000" b="1" dirty="0" smtClean="0">
                <a:solidFill>
                  <a:schemeClr val="accent1">
                    <a:lumMod val="25000"/>
                  </a:schemeClr>
                </a:solidFill>
              </a:rPr>
              <a:t>Failure Consequences</a:t>
            </a:r>
          </a:p>
          <a:p>
            <a:pPr lvl="0">
              <a:spcBef>
                <a:spcPts val="300"/>
              </a:spcBef>
              <a:buBlip>
                <a:blip r:embed="rId3"/>
              </a:buBlip>
            </a:pPr>
            <a:r>
              <a:rPr lang="en-GB" sz="2000" b="1" dirty="0" smtClean="0">
                <a:solidFill>
                  <a:schemeClr val="accent1">
                    <a:lumMod val="25000"/>
                  </a:schemeClr>
                </a:solidFill>
              </a:rPr>
              <a:t>Early Monitoring (what can we learn to optimize)</a:t>
            </a:r>
          </a:p>
          <a:p>
            <a:pPr lvl="0">
              <a:spcBef>
                <a:spcPts val="300"/>
              </a:spcBef>
              <a:buBlip>
                <a:blip r:embed="rId3"/>
              </a:buBlip>
            </a:pPr>
            <a:r>
              <a:rPr lang="en-GB" sz="2000" b="1" dirty="0" smtClean="0">
                <a:solidFill>
                  <a:schemeClr val="accent1">
                    <a:lumMod val="25000"/>
                  </a:schemeClr>
                </a:solidFill>
              </a:rPr>
              <a:t>Mitigation options</a:t>
            </a:r>
          </a:p>
          <a:p>
            <a:pPr lvl="1">
              <a:spcBef>
                <a:spcPts val="300"/>
              </a:spcBef>
              <a:buBlip>
                <a:blip r:embed="rId4"/>
              </a:buBlip>
            </a:pPr>
            <a:r>
              <a:rPr lang="en-GB" sz="2000" dirty="0" smtClean="0">
                <a:solidFill>
                  <a:schemeClr val="accent2">
                    <a:lumMod val="50000"/>
                  </a:schemeClr>
                </a:solidFill>
              </a:rPr>
              <a:t>shielding (simple + complex)</a:t>
            </a:r>
          </a:p>
          <a:p>
            <a:pPr lvl="1">
              <a:spcBef>
                <a:spcPts val="300"/>
              </a:spcBef>
              <a:buBlip>
                <a:blip r:embed="rId4"/>
              </a:buBlip>
            </a:pPr>
            <a:r>
              <a:rPr lang="en-GB" sz="2000" dirty="0" smtClean="0">
                <a:solidFill>
                  <a:schemeClr val="accent2">
                    <a:lumMod val="50000"/>
                  </a:schemeClr>
                </a:solidFill>
              </a:rPr>
              <a:t>relocation</a:t>
            </a:r>
          </a:p>
          <a:p>
            <a:pPr lvl="1">
              <a:spcBef>
                <a:spcPts val="300"/>
              </a:spcBef>
              <a:buBlip>
                <a:blip r:embed="rId4"/>
              </a:buBlip>
            </a:pPr>
            <a:r>
              <a:rPr lang="en-GB" sz="2000" dirty="0" err="1" smtClean="0">
                <a:solidFill>
                  <a:schemeClr val="accent2">
                    <a:lumMod val="50000"/>
                  </a:schemeClr>
                </a:solidFill>
              </a:rPr>
              <a:t>rad-toldesign</a:t>
            </a:r>
            <a:endParaRPr lang="en-GB" sz="20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1">
              <a:spcBef>
                <a:spcPts val="300"/>
              </a:spcBef>
              <a:buBlip>
                <a:blip r:embed="rId4"/>
              </a:buBlip>
            </a:pPr>
            <a:r>
              <a:rPr lang="en-GB" sz="2000" dirty="0" smtClean="0">
                <a:solidFill>
                  <a:schemeClr val="accent2">
                    <a:lumMod val="50000"/>
                  </a:schemeClr>
                </a:solidFill>
              </a:rPr>
              <a:t>civil engineering options</a:t>
            </a:r>
          </a:p>
          <a:p>
            <a:pPr lvl="1">
              <a:spcBef>
                <a:spcPts val="300"/>
              </a:spcBef>
              <a:buBlip>
                <a:blip r:embed="rId4"/>
              </a:buBlip>
            </a:pPr>
            <a:r>
              <a:rPr lang="en-GB" sz="2000" dirty="0" smtClean="0">
                <a:solidFill>
                  <a:schemeClr val="accent2">
                    <a:lumMod val="50000"/>
                  </a:schemeClr>
                </a:solidFill>
              </a:rPr>
              <a:t>SCL </a:t>
            </a:r>
          </a:p>
          <a:p>
            <a:pPr lvl="0">
              <a:spcBef>
                <a:spcPts val="300"/>
              </a:spcBef>
              <a:buBlip>
                <a:blip r:embed="rId3"/>
              </a:buBlip>
            </a:pPr>
            <a:r>
              <a:rPr lang="en-GB" sz="2000" b="1" dirty="0" smtClean="0">
                <a:solidFill>
                  <a:schemeClr val="accent1">
                    <a:lumMod val="25000"/>
                  </a:schemeClr>
                </a:solidFill>
              </a:rPr>
              <a:t>How to compare the various options</a:t>
            </a:r>
          </a:p>
          <a:p>
            <a:pPr lvl="1">
              <a:spcBef>
                <a:spcPts val="300"/>
              </a:spcBef>
              <a:buBlip>
                <a:blip r:embed="rId4"/>
              </a:buBlip>
            </a:pPr>
            <a:r>
              <a:rPr lang="en-GB" sz="2000" dirty="0" smtClean="0">
                <a:solidFill>
                  <a:schemeClr val="accent2">
                    <a:lumMod val="50000"/>
                  </a:schemeClr>
                </a:solidFill>
              </a:rPr>
              <a:t>costs (high uncertainties) + time (not better)</a:t>
            </a:r>
          </a:p>
          <a:p>
            <a:pPr lvl="1">
              <a:spcBef>
                <a:spcPts val="300"/>
              </a:spcBef>
              <a:buBlip>
                <a:blip r:embed="rId4"/>
              </a:buBlip>
            </a:pPr>
            <a:r>
              <a:rPr lang="en-GB" sz="2000" dirty="0" smtClean="0">
                <a:solidFill>
                  <a:schemeClr val="accent2">
                    <a:lumMod val="50000"/>
                  </a:schemeClr>
                </a:solidFill>
              </a:rPr>
              <a:t>remaining risk or not</a:t>
            </a:r>
          </a:p>
          <a:p>
            <a:pPr lvl="1">
              <a:spcBef>
                <a:spcPts val="300"/>
              </a:spcBef>
              <a:buBlip>
                <a:blip r:embed="rId4"/>
              </a:buBlip>
            </a:pPr>
            <a:r>
              <a:rPr lang="en-GB" sz="2000" dirty="0" smtClean="0">
                <a:solidFill>
                  <a:schemeClr val="accent2">
                    <a:lumMod val="50000"/>
                  </a:schemeClr>
                </a:solidFill>
              </a:rPr>
              <a:t>sustainability and other long-term advantages</a:t>
            </a:r>
          </a:p>
          <a:p>
            <a:pPr lvl="1">
              <a:spcBef>
                <a:spcPts val="300"/>
              </a:spcBef>
              <a:buBlip>
                <a:blip r:embed="rId4"/>
              </a:buBlip>
            </a:pPr>
            <a:r>
              <a:rPr lang="en-GB" sz="2000" dirty="0" smtClean="0">
                <a:solidFill>
                  <a:schemeClr val="accent2">
                    <a:lumMod val="50000"/>
                  </a:schemeClr>
                </a:solidFill>
              </a:rPr>
              <a:t>how to fit in operational planning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4244975" y="6642100"/>
            <a:ext cx="327025" cy="215900"/>
          </a:xfrm>
        </p:spPr>
        <p:txBody>
          <a:bodyPr/>
          <a:lstStyle/>
          <a:p>
            <a:fld id="{6D202039-3293-4EC8-B5F1-A7127E526F50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10" name="Rectangle 9"/>
          <p:cNvSpPr/>
          <p:nvPr/>
        </p:nvSpPr>
        <p:spPr bwMode="auto">
          <a:xfrm>
            <a:off x="454305" y="5214950"/>
            <a:ext cx="6357982" cy="1428760"/>
          </a:xfrm>
          <a:prstGeom prst="rect">
            <a:avLst/>
          </a:prstGeom>
          <a:solidFill>
            <a:schemeClr val="bg1">
              <a:alpha val="67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1" name="Straight Arrow Connector 10"/>
          <p:cNvCxnSpPr>
            <a:stCxn id="10" idx="3"/>
            <a:endCxn id="12" idx="1"/>
          </p:cNvCxnSpPr>
          <p:nvPr/>
        </p:nvCxnSpPr>
        <p:spPr bwMode="auto">
          <a:xfrm>
            <a:off x="6812287" y="5929330"/>
            <a:ext cx="374774" cy="141772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7187061" y="5747936"/>
            <a:ext cx="21174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After the Workshop!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6070337" y="2285992"/>
            <a:ext cx="2787943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/>
              <a:t>What can we learn early?</a:t>
            </a:r>
            <a:endParaRPr lang="en-GB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6442234" y="1071546"/>
            <a:ext cx="2416046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/>
              <a:t>What is critical when?</a:t>
            </a:r>
            <a:endParaRPr lang="en-GB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6070337" y="3357562"/>
            <a:ext cx="2787943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/>
              <a:t>What can we do about it?</a:t>
            </a:r>
            <a:endParaRPr lang="en-GB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4813583" y="4786322"/>
            <a:ext cx="4044697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/>
              <a:t>What’s possible and how </a:t>
            </a:r>
            <a:r>
              <a:rPr lang="en-GB" b="1" smtClean="0"/>
              <a:t>to optimize?</a:t>
            </a:r>
            <a:endParaRPr lang="en-GB" b="1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  <p:bldP spid="22" grpId="0" animBg="1"/>
      <p:bldP spid="24" grpId="0" animBg="1"/>
      <p:bldP spid="25" grpId="0" animBg="1"/>
      <p:bldP spid="26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60000">
            <a:off x="457200" y="1066800"/>
            <a:ext cx="7924800" cy="5167313"/>
          </a:xfrm>
          <a:prstGeom prst="rect">
            <a:avLst/>
          </a:prstGeom>
          <a:noFill/>
          <a:ln w="6350">
            <a:noFill/>
            <a:miter lim="800000"/>
            <a:headEnd type="none" w="sm" len="sm"/>
            <a:tailEnd type="none" w="sm" len="sm"/>
          </a:ln>
        </p:spPr>
      </p:pic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2965450" y="4997450"/>
            <a:ext cx="2689225" cy="461963"/>
          </a:xfrm>
          <a:prstGeom prst="rect">
            <a:avLst/>
          </a:prstGeom>
          <a:noFill/>
          <a:ln w="635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5050"/>
                </a:solidFill>
                <a:sym typeface="Symbol" pitchFamily="18" charset="2"/>
              </a:rPr>
              <a:t>1 x </a:t>
            </a:r>
            <a:r>
              <a:rPr lang="en-US" b="1">
                <a:solidFill>
                  <a:srgbClr val="FF5050"/>
                </a:solidFill>
              </a:rPr>
              <a:t>10</a:t>
            </a:r>
            <a:r>
              <a:rPr lang="en-US" b="1" baseline="30000">
                <a:solidFill>
                  <a:srgbClr val="FF5050"/>
                </a:solidFill>
              </a:rPr>
              <a:t>5</a:t>
            </a:r>
            <a:r>
              <a:rPr lang="en-US" b="1">
                <a:solidFill>
                  <a:srgbClr val="FF5050"/>
                </a:solidFill>
              </a:rPr>
              <a:t> cm</a:t>
            </a:r>
            <a:r>
              <a:rPr lang="en-US" b="1" baseline="30000">
                <a:solidFill>
                  <a:srgbClr val="FF5050"/>
                </a:solidFill>
              </a:rPr>
              <a:t>-2</a:t>
            </a:r>
            <a:r>
              <a:rPr lang="en-US" b="1">
                <a:solidFill>
                  <a:srgbClr val="FF5050"/>
                </a:solidFill>
              </a:rPr>
              <a:t> y</a:t>
            </a:r>
            <a:r>
              <a:rPr lang="en-US" b="1" baseline="30000">
                <a:solidFill>
                  <a:srgbClr val="FF5050"/>
                </a:solidFill>
              </a:rPr>
              <a:t>-1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2936875" y="4541838"/>
            <a:ext cx="2778125" cy="461962"/>
          </a:xfrm>
          <a:prstGeom prst="rect">
            <a:avLst/>
          </a:prstGeom>
          <a:noFill/>
          <a:ln w="635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5050"/>
                </a:solidFill>
                <a:sym typeface="Symbol" pitchFamily="18" charset="2"/>
              </a:rPr>
              <a:t>3 x </a:t>
            </a:r>
            <a:r>
              <a:rPr lang="en-US" b="1">
                <a:solidFill>
                  <a:srgbClr val="FF5050"/>
                </a:solidFill>
              </a:rPr>
              <a:t>10</a:t>
            </a:r>
            <a:r>
              <a:rPr lang="en-US" b="1" baseline="30000">
                <a:solidFill>
                  <a:srgbClr val="FF5050"/>
                </a:solidFill>
              </a:rPr>
              <a:t>5</a:t>
            </a:r>
            <a:r>
              <a:rPr lang="en-US" b="1">
                <a:solidFill>
                  <a:srgbClr val="FF5050"/>
                </a:solidFill>
              </a:rPr>
              <a:t> cm</a:t>
            </a:r>
            <a:r>
              <a:rPr lang="en-US" b="1" baseline="30000">
                <a:solidFill>
                  <a:srgbClr val="FF5050"/>
                </a:solidFill>
              </a:rPr>
              <a:t>-2</a:t>
            </a:r>
            <a:r>
              <a:rPr lang="en-US" b="1">
                <a:solidFill>
                  <a:srgbClr val="FF5050"/>
                </a:solidFill>
              </a:rPr>
              <a:t> y</a:t>
            </a:r>
            <a:r>
              <a:rPr lang="en-US" b="1" baseline="30000">
                <a:solidFill>
                  <a:srgbClr val="FF5050"/>
                </a:solidFill>
              </a:rPr>
              <a:t>-1</a:t>
            </a:r>
          </a:p>
        </p:txBody>
      </p:sp>
      <p:sp>
        <p:nvSpPr>
          <p:cNvPr id="15369" name="TextBox 62"/>
          <p:cNvSpPr txBox="1">
            <a:spLocks noChangeArrowheads="1"/>
          </p:cNvSpPr>
          <p:nvPr/>
        </p:nvSpPr>
        <p:spPr bwMode="auto">
          <a:xfrm>
            <a:off x="152400" y="6242050"/>
            <a:ext cx="8240713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/>
              <a:t>©</a:t>
            </a:r>
            <a:r>
              <a:rPr lang="en-US" sz="1600" i="1" dirty="0"/>
              <a:t> </a:t>
            </a:r>
            <a:r>
              <a:rPr lang="en-GB" sz="1600" i="1" dirty="0"/>
              <a:t>Nakamura et al.: Terrestrial Neutron-Induced Soft Errors in Advanced Memory Devices</a:t>
            </a:r>
          </a:p>
          <a:p>
            <a:endParaRPr lang="en-GB" sz="1800" i="1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762000" y="23794"/>
            <a:ext cx="7620000" cy="762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Can one Define</a:t>
            </a:r>
            <a:r>
              <a:rPr kumimoji="0" lang="en-US" sz="3600" b="0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 a ‘Limit’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4244975" y="6642100"/>
            <a:ext cx="1143000" cy="228600"/>
          </a:xfrm>
        </p:spPr>
        <p:txBody>
          <a:bodyPr/>
          <a:lstStyle/>
          <a:p>
            <a:fld id="{6D202039-3293-4EC8-B5F1-A7127E526F50}" type="slidenum">
              <a:rPr lang="en-GB" smtClean="0"/>
              <a:pPr/>
              <a:t>40</a:t>
            </a:fld>
            <a:endParaRPr lang="en-GB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245932" y="785794"/>
            <a:ext cx="7112150" cy="585791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/>
          <a:p>
            <a:pPr marL="342900" lvl="0" indent="-342900" fontAlgn="base">
              <a:spcBef>
                <a:spcPts val="400"/>
              </a:spcBef>
              <a:spcAft>
                <a:spcPct val="0"/>
              </a:spcAft>
              <a:buClr>
                <a:srgbClr val="000099"/>
              </a:buClr>
            </a:pPr>
            <a:r>
              <a:rPr lang="en-GB" sz="2800" u="sng" kern="0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Calibri" pitchFamily="34" charset="0"/>
              </a:rPr>
              <a:t>10</a:t>
            </a:r>
            <a:r>
              <a:rPr lang="en-GB" sz="2800" u="sng" kern="0" baseline="30000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Calibri" pitchFamily="34" charset="0"/>
              </a:rPr>
              <a:t>7</a:t>
            </a:r>
            <a:r>
              <a:rPr lang="en-GB" sz="2800" u="sng" kern="0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Calibri" pitchFamily="34" charset="0"/>
              </a:rPr>
              <a:t> cm</a:t>
            </a:r>
            <a:r>
              <a:rPr lang="en-GB" sz="2800" u="sng" kern="0" baseline="30000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Calibri" pitchFamily="34" charset="0"/>
              </a:rPr>
              <a:t>-2</a:t>
            </a:r>
            <a:r>
              <a:rPr lang="en-GB" sz="2800" u="sng" kern="0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Calibri" pitchFamily="34" charset="0"/>
              </a:rPr>
              <a:t>y</a:t>
            </a:r>
            <a:r>
              <a:rPr lang="en-GB" sz="2800" u="sng" kern="0" baseline="30000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Calibri" pitchFamily="34" charset="0"/>
              </a:rPr>
              <a:t>-1</a:t>
            </a:r>
            <a:r>
              <a:rPr lang="en-GB" sz="2800" u="sng" kern="0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Calibri" pitchFamily="34" charset="0"/>
              </a:rPr>
              <a:t> as a</a:t>
            </a:r>
            <a:r>
              <a:rPr lang="en-GB" sz="2800" u="sng" kern="0" dirty="0" smtClean="0">
                <a:solidFill>
                  <a:srgbClr val="800000"/>
                </a:solidFill>
                <a:latin typeface="Calibri" pitchFamily="34" charset="0"/>
              </a:rPr>
              <a:t>n</a:t>
            </a:r>
            <a:r>
              <a:rPr lang="en-GB" sz="2800" u="sng" kern="0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Calibri" pitchFamily="34" charset="0"/>
              </a:rPr>
              <a:t> annual ‘limit’:</a:t>
            </a:r>
          </a:p>
          <a:p>
            <a:pPr marL="342900" indent="-342900" fontAlgn="base">
              <a:spcBef>
                <a:spcPts val="400"/>
              </a:spcBef>
              <a:spcAft>
                <a:spcPct val="0"/>
              </a:spcAft>
              <a:buClr>
                <a:srgbClr val="000099"/>
              </a:buClr>
              <a:buBlip>
                <a:blip r:embed="rId3"/>
              </a:buBlip>
            </a:pPr>
            <a:r>
              <a:rPr lang="en-GB" sz="2800" b="1" kern="0" dirty="0" smtClean="0">
                <a:solidFill>
                  <a:srgbClr val="800000"/>
                </a:solidFill>
                <a:latin typeface="Calibri" pitchFamily="34" charset="0"/>
              </a:rPr>
              <a:t>ground level</a:t>
            </a:r>
            <a:r>
              <a:rPr lang="en-GB" sz="2800" kern="0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Calibri" pitchFamily="34" charset="0"/>
              </a:rPr>
              <a:t>: some 10</a:t>
            </a:r>
            <a:r>
              <a:rPr lang="en-GB" sz="2800" kern="0" baseline="30000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Calibri" pitchFamily="34" charset="0"/>
              </a:rPr>
              <a:t>5</a:t>
            </a:r>
            <a:r>
              <a:rPr lang="en-GB" sz="2800" kern="0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Calibri" pitchFamily="34" charset="0"/>
              </a:rPr>
              <a:t>, thus roughly a factor of 10 more where problems start?</a:t>
            </a:r>
          </a:p>
          <a:p>
            <a:pPr marL="342900" lvl="0" indent="-342900" fontAlgn="base">
              <a:spcBef>
                <a:spcPts val="400"/>
              </a:spcBef>
              <a:spcAft>
                <a:spcPct val="0"/>
              </a:spcAft>
              <a:buClr>
                <a:srgbClr val="000099"/>
              </a:buClr>
              <a:buBlip>
                <a:blip r:embed="rId3"/>
              </a:buBlip>
            </a:pPr>
            <a:r>
              <a:rPr lang="en-GB" sz="2800" b="1" kern="0" dirty="0" smtClean="0">
                <a:solidFill>
                  <a:srgbClr val="800000"/>
                </a:solidFill>
                <a:latin typeface="Calibri" pitchFamily="34" charset="0"/>
              </a:rPr>
              <a:t>CNGS experience </a:t>
            </a:r>
            <a:r>
              <a:rPr lang="en-GB" sz="2800" kern="0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Calibri" pitchFamily="34" charset="0"/>
              </a:rPr>
              <a:t/>
            </a:r>
            <a:br>
              <a:rPr lang="en-GB" sz="2800" kern="0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Calibri" pitchFamily="34" charset="0"/>
              </a:rPr>
            </a:br>
            <a:r>
              <a:rPr lang="en-GB" sz="2800" kern="0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Calibri" pitchFamily="34" charset="0"/>
              </a:rPr>
              <a:t>(PLC and Fire Detector </a:t>
            </a:r>
            <a:r>
              <a:rPr lang="en-GB" sz="2800" kern="0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Calibri" pitchFamily="34" charset="0"/>
              </a:rPr>
              <a:t>failures at ~10</a:t>
            </a:r>
            <a:r>
              <a:rPr lang="en-GB" sz="2800" kern="0" baseline="30000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Calibri" pitchFamily="34" charset="0"/>
              </a:rPr>
              <a:t>7</a:t>
            </a:r>
            <a:r>
              <a:rPr lang="en-GB" sz="2800" kern="0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Calibri" pitchFamily="34" charset="0"/>
              </a:rPr>
              <a:t>)</a:t>
            </a:r>
            <a:endParaRPr lang="en-GB" sz="2800" kern="0" dirty="0" smtClean="0">
              <a:solidFill>
                <a:schemeClr val="tx2">
                  <a:lumMod val="95000"/>
                  <a:lumOff val="5000"/>
                </a:schemeClr>
              </a:solidFill>
              <a:latin typeface="Calibri" pitchFamily="34" charset="0"/>
            </a:endParaRPr>
          </a:p>
          <a:p>
            <a:pPr marL="342900" lvl="0" indent="-342900" fontAlgn="base">
              <a:spcBef>
                <a:spcPts val="400"/>
              </a:spcBef>
              <a:spcAft>
                <a:spcPct val="0"/>
              </a:spcAft>
              <a:buClr>
                <a:srgbClr val="000099"/>
              </a:buClr>
              <a:buBlip>
                <a:blip r:embed="rId3"/>
              </a:buBlip>
            </a:pPr>
            <a:r>
              <a:rPr lang="en-GB" sz="2800" b="1" kern="0" dirty="0" smtClean="0">
                <a:solidFill>
                  <a:srgbClr val="800000"/>
                </a:solidFill>
                <a:latin typeface="Calibri" pitchFamily="34" charset="0"/>
              </a:rPr>
              <a:t>Valve controllers</a:t>
            </a:r>
            <a:r>
              <a:rPr lang="en-GB" sz="2800" kern="0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Calibri" pitchFamily="34" charset="0"/>
              </a:rPr>
              <a:t/>
            </a:r>
            <a:br>
              <a:rPr lang="en-GB" sz="2800" kern="0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Calibri" pitchFamily="34" charset="0"/>
              </a:rPr>
            </a:br>
            <a:r>
              <a:rPr lang="en-GB" sz="2800" kern="0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Calibri" pitchFamily="34" charset="0"/>
              </a:rPr>
              <a:t>(failure actually already below 10</a:t>
            </a:r>
            <a:r>
              <a:rPr lang="en-GB" sz="2800" kern="0" baseline="30000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Calibri" pitchFamily="34" charset="0"/>
              </a:rPr>
              <a:t>7</a:t>
            </a:r>
            <a:r>
              <a:rPr lang="en-GB" sz="2800" kern="0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Calibri" pitchFamily="34" charset="0"/>
              </a:rPr>
              <a:t>)</a:t>
            </a:r>
          </a:p>
          <a:p>
            <a:pPr marL="342900" lvl="0" indent="-342900" fontAlgn="base">
              <a:spcBef>
                <a:spcPts val="400"/>
              </a:spcBef>
              <a:spcAft>
                <a:spcPct val="0"/>
              </a:spcAft>
              <a:buClr>
                <a:srgbClr val="000099"/>
              </a:buClr>
              <a:buBlip>
                <a:blip r:embed="rId3"/>
              </a:buBlip>
            </a:pPr>
            <a:r>
              <a:rPr lang="en-GB" sz="2800" b="1" kern="0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Calibri" pitchFamily="34" charset="0"/>
              </a:rPr>
              <a:t>Risks always remains </a:t>
            </a:r>
            <a:br>
              <a:rPr lang="en-GB" sz="2800" b="1" kern="0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Calibri" pitchFamily="34" charset="0"/>
              </a:rPr>
            </a:br>
            <a:r>
              <a:rPr lang="en-GB" sz="2800" b="1" kern="0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Calibri" pitchFamily="34" charset="0"/>
              </a:rPr>
              <a:t>(cross section, fluence, number of devices)</a:t>
            </a:r>
          </a:p>
          <a:p>
            <a:pPr marL="800100" lvl="1" indent="-342900" fontAlgn="base">
              <a:spcBef>
                <a:spcPts val="400"/>
              </a:spcBef>
              <a:spcAft>
                <a:spcPct val="0"/>
              </a:spcAft>
              <a:buClr>
                <a:srgbClr val="000099"/>
              </a:buClr>
              <a:buBlip>
                <a:blip r:embed="rId3"/>
              </a:buBlip>
            </a:pPr>
            <a:r>
              <a:rPr lang="en-GB" sz="2800" kern="0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Calibri" pitchFamily="34" charset="0"/>
              </a:rPr>
              <a:t>possible to predict/measure in case of full component/system control</a:t>
            </a:r>
          </a:p>
          <a:p>
            <a:pPr marL="800100" lvl="1" indent="-342900" fontAlgn="base">
              <a:spcBef>
                <a:spcPts val="400"/>
              </a:spcBef>
              <a:spcAft>
                <a:spcPct val="0"/>
              </a:spcAft>
              <a:buClr>
                <a:srgbClr val="000099"/>
              </a:buClr>
              <a:buBlip>
                <a:blip r:embed="rId3"/>
              </a:buBlip>
            </a:pPr>
            <a:r>
              <a:rPr lang="en-GB" sz="2800" kern="0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Calibri" pitchFamily="34" charset="0"/>
              </a:rPr>
              <a:t>estimate perhaps possible when analysing some components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786" y="71438"/>
            <a:ext cx="7500990" cy="714356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Workshop Input Requirements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45352"/>
            <a:ext cx="9144000" cy="5786478"/>
          </a:xfrm>
          <a:noFill/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b="1" u="sng" dirty="0" smtClean="0">
                <a:solidFill>
                  <a:schemeClr val="accent1">
                    <a:lumMod val="25000"/>
                  </a:schemeClr>
                </a:solidFill>
              </a:rPr>
              <a:t>Equipment Inventory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400" b="1" dirty="0" smtClean="0">
                <a:solidFill>
                  <a:srgbClr val="800000"/>
                </a:solidFill>
              </a:rPr>
              <a:t>Equipment Owners</a:t>
            </a:r>
          </a:p>
          <a:p>
            <a:pPr lvl="2">
              <a:spcBef>
                <a:spcPts val="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Verify/Complete collected/provided information</a:t>
            </a:r>
            <a:endParaRPr lang="en-US" sz="2400" b="1" u="sng" dirty="0" smtClean="0">
              <a:solidFill>
                <a:schemeClr val="accent1">
                  <a:lumMod val="25000"/>
                </a:schemeClr>
              </a:solidFill>
            </a:endParaRPr>
          </a:p>
          <a:p>
            <a:pPr>
              <a:spcBef>
                <a:spcPts val="0"/>
              </a:spcBef>
              <a:buNone/>
            </a:pPr>
            <a:r>
              <a:rPr lang="en-US" b="1" u="sng" dirty="0" smtClean="0">
                <a:solidFill>
                  <a:schemeClr val="accent1">
                    <a:lumMod val="25000"/>
                  </a:schemeClr>
                </a:solidFill>
              </a:rPr>
              <a:t>Equipment Radiation Tests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400" b="1" dirty="0" smtClean="0">
                <a:solidFill>
                  <a:srgbClr val="800000"/>
                </a:solidFill>
              </a:rPr>
              <a:t>from existing tests + alternative approach</a:t>
            </a:r>
          </a:p>
          <a:p>
            <a:pPr lvl="2">
              <a:spcBef>
                <a:spcPts val="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PIC/WIC, PLCs</a:t>
            </a: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,… (@ </a:t>
            </a: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CNGS, </a:t>
            </a: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TCC2,…)  </a:t>
            </a: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+ PH/ESE experience</a:t>
            </a:r>
            <a:endParaRPr lang="en-US" sz="2400" dirty="0" smtClean="0">
              <a:solidFill>
                <a:srgbClr val="800000"/>
              </a:solidFill>
            </a:endParaRP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400" b="1" dirty="0" smtClean="0">
                <a:solidFill>
                  <a:srgbClr val="800000"/>
                </a:solidFill>
              </a:rPr>
              <a:t>TI2: UJ22</a:t>
            </a:r>
          </a:p>
          <a:p>
            <a:pPr lvl="2">
              <a:spcBef>
                <a:spcPts val="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Collimation Control, Remote </a:t>
            </a: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Reset</a:t>
            </a: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, PIC/WIC (</a:t>
            </a:r>
            <a:r>
              <a:rPr lang="en-US" sz="2400" dirty="0" err="1" smtClean="0">
                <a:solidFill>
                  <a:schemeClr val="accent1">
                    <a:lumMod val="25000"/>
                  </a:schemeClr>
                </a:solidFill>
              </a:rPr>
              <a:t>tbc</a:t>
            </a: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.), </a:t>
            </a: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/>
            </a:r>
            <a:b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</a:b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CV</a:t>
            </a: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, Fire-Detection (</a:t>
            </a:r>
            <a:r>
              <a:rPr lang="en-US" sz="2400" dirty="0" err="1" smtClean="0">
                <a:solidFill>
                  <a:schemeClr val="accent1">
                    <a:lumMod val="25000"/>
                  </a:schemeClr>
                </a:solidFill>
              </a:rPr>
              <a:t>tbc</a:t>
            </a: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.)</a:t>
            </a:r>
          </a:p>
          <a:p>
            <a:pPr lvl="2">
              <a:spcBef>
                <a:spcPts val="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Support from planning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400" b="1" dirty="0" smtClean="0">
                <a:solidFill>
                  <a:srgbClr val="800000"/>
                </a:solidFill>
              </a:rPr>
              <a:t>CNGS</a:t>
            </a:r>
          </a:p>
          <a:p>
            <a:pPr lvl="2">
              <a:spcBef>
                <a:spcPts val="0"/>
              </a:spcBef>
              <a:buBlip>
                <a:blip r:embed="rId3"/>
              </a:buBlip>
            </a:pPr>
            <a:r>
              <a:rPr lang="en-US" sz="2400" dirty="0" err="1" smtClean="0">
                <a:solidFill>
                  <a:schemeClr val="accent1">
                    <a:lumMod val="25000"/>
                  </a:schemeClr>
                </a:solidFill>
              </a:rPr>
              <a:t>Cryo</a:t>
            </a: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, PCs, QPS, Continuation of UJ22, + ???</a:t>
            </a:r>
          </a:p>
          <a:p>
            <a:pPr lvl="2">
              <a:spcBef>
                <a:spcPts val="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Additional Needs to be defined soon</a:t>
            </a:r>
            <a:endParaRPr lang="en-US" sz="2400" b="1" u="sng" dirty="0" smtClean="0">
              <a:solidFill>
                <a:schemeClr val="accent1">
                  <a:lumMod val="25000"/>
                </a:schemeClr>
              </a:solidFill>
            </a:endParaRPr>
          </a:p>
          <a:p>
            <a:pPr>
              <a:spcBef>
                <a:spcPts val="0"/>
              </a:spcBef>
              <a:buNone/>
            </a:pPr>
            <a:r>
              <a:rPr lang="en-US" b="1" u="sng" dirty="0" smtClean="0">
                <a:solidFill>
                  <a:schemeClr val="accent1">
                    <a:lumMod val="25000"/>
                  </a:schemeClr>
                </a:solidFill>
              </a:rPr>
              <a:t>Do we need an additional facility, test location?</a:t>
            </a:r>
            <a:endParaRPr lang="en-US" sz="2800" b="1" u="sng" dirty="0" smtClean="0">
              <a:solidFill>
                <a:schemeClr val="accent1">
                  <a:lumMod val="25000"/>
                </a:schemeClr>
              </a:solidFill>
            </a:endParaRP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400" b="1" dirty="0" smtClean="0">
                <a:solidFill>
                  <a:srgbClr val="800000"/>
                </a:solidFill>
              </a:rPr>
              <a:t>Equipment owners</a:t>
            </a: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 need to define their needs </a:t>
            </a:r>
            <a:b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</a:b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(long-term strategy!)</a:t>
            </a:r>
            <a:endParaRPr lang="en-US" dirty="0" smtClean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4244975" y="6642100"/>
            <a:ext cx="327025" cy="215900"/>
          </a:xfrm>
        </p:spPr>
        <p:txBody>
          <a:bodyPr/>
          <a:lstStyle/>
          <a:p>
            <a:fld id="{6D202039-3293-4EC8-B5F1-A7127E526F50}" type="slidenum">
              <a:rPr lang="en-GB" smtClean="0"/>
              <a:pPr/>
              <a:t>41</a:t>
            </a:fld>
            <a:endParaRPr lang="en-GB"/>
          </a:p>
        </p:txBody>
      </p:sp>
      <p:pic>
        <p:nvPicPr>
          <p:cNvPr id="5" name="Picture 2" descr="C:\Users\Markus\AppData\Local\Microsoft\Windows\Temporary Internet Files\Content.IE5\EFKRBR8H\MCj0440424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29521" y="5158657"/>
            <a:ext cx="1714512" cy="141361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00372"/>
            <a:ext cx="8229600" cy="785818"/>
          </a:xfrm>
        </p:spPr>
        <p:txBody>
          <a:bodyPr>
            <a:noAutofit/>
          </a:bodyPr>
          <a:lstStyle/>
          <a:p>
            <a:pPr algn="ctr"/>
            <a:r>
              <a:rPr lang="en-GB" sz="6600" b="1" dirty="0" smtClean="0">
                <a:solidFill>
                  <a:srgbClr val="640000"/>
                </a:solidFill>
              </a:rPr>
              <a:t>Monitoring</a:t>
            </a:r>
            <a:br>
              <a:rPr lang="en-GB" sz="6600" b="1" dirty="0" smtClean="0">
                <a:solidFill>
                  <a:srgbClr val="640000"/>
                </a:solidFill>
              </a:rPr>
            </a:br>
            <a:r>
              <a:rPr lang="en-GB" sz="6600" b="1" dirty="0" smtClean="0">
                <a:solidFill>
                  <a:srgbClr val="640000"/>
                </a:solidFill>
              </a:rPr>
              <a:t>&amp; </a:t>
            </a:r>
            <a:br>
              <a:rPr lang="en-GB" sz="6600" b="1" dirty="0" smtClean="0">
                <a:solidFill>
                  <a:srgbClr val="640000"/>
                </a:solidFill>
              </a:rPr>
            </a:br>
            <a:r>
              <a:rPr lang="en-GB" sz="6600" b="1" dirty="0" smtClean="0">
                <a:solidFill>
                  <a:srgbClr val="640000"/>
                </a:solidFill>
              </a:rPr>
              <a:t>Benchmark</a:t>
            </a:r>
            <a:endParaRPr lang="en-GB" sz="6600" b="1" dirty="0">
              <a:solidFill>
                <a:srgbClr val="64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42</a:t>
            </a:fld>
            <a:endParaRPr lang="en-GB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786" y="0"/>
            <a:ext cx="7901014" cy="714356"/>
          </a:xfrm>
        </p:spPr>
        <p:txBody>
          <a:bodyPr/>
          <a:lstStyle/>
          <a:p>
            <a:r>
              <a:rPr lang="en-GB" dirty="0" smtClean="0"/>
              <a:t>Monitoring Improvements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6462"/>
            <a:ext cx="9144000" cy="5885810"/>
          </a:xfrm>
          <a:noFill/>
        </p:spPr>
        <p:txBody>
          <a:bodyPr>
            <a:noAutofit/>
          </a:bodyPr>
          <a:lstStyle/>
          <a:p>
            <a:pPr>
              <a:spcBef>
                <a:spcPts val="200"/>
              </a:spcBef>
              <a:buNone/>
            </a:pPr>
            <a:r>
              <a:rPr lang="en-GB" b="1" u="sng" dirty="0" err="1" smtClean="0"/>
              <a:t>RadMon</a:t>
            </a:r>
            <a:r>
              <a:rPr lang="en-GB" b="1" u="sng" dirty="0" smtClean="0"/>
              <a:t> Improvements</a:t>
            </a:r>
          </a:p>
          <a:p>
            <a:pPr lvl="1">
              <a:spcBef>
                <a:spcPts val="200"/>
              </a:spcBef>
            </a:pPr>
            <a:r>
              <a:rPr lang="en-US" sz="2200" dirty="0" smtClean="0">
                <a:solidFill>
                  <a:schemeClr val="accent1">
                    <a:lumMod val="25000"/>
                  </a:schemeClr>
                </a:solidFill>
              </a:rPr>
              <a:t>Refined </a:t>
            </a:r>
            <a:r>
              <a:rPr lang="en-US" sz="2200" b="1" dirty="0" smtClean="0">
                <a:solidFill>
                  <a:srgbClr val="800000"/>
                </a:solidFill>
              </a:rPr>
              <a:t>Calibration</a:t>
            </a:r>
            <a:r>
              <a:rPr lang="en-US" sz="2200" dirty="0" smtClean="0">
                <a:solidFill>
                  <a:schemeClr val="accent1">
                    <a:lumMod val="25000"/>
                  </a:schemeClr>
                </a:solidFill>
              </a:rPr>
              <a:t> (benchmarks, dedicated tests,…)</a:t>
            </a:r>
            <a:endParaRPr lang="en-GB" sz="2200" dirty="0" smtClean="0">
              <a:solidFill>
                <a:schemeClr val="accent1">
                  <a:lumMod val="25000"/>
                </a:schemeClr>
              </a:solidFill>
            </a:endParaRPr>
          </a:p>
          <a:p>
            <a:pPr lvl="1">
              <a:spcBef>
                <a:spcPts val="200"/>
              </a:spcBef>
            </a:pPr>
            <a:r>
              <a:rPr lang="en-GB" sz="2200" b="1" dirty="0" smtClean="0">
                <a:solidFill>
                  <a:srgbClr val="800000"/>
                </a:solidFill>
              </a:rPr>
              <a:t>Relocation </a:t>
            </a:r>
            <a:r>
              <a:rPr lang="en-GB" sz="2200" dirty="0" smtClean="0">
                <a:solidFill>
                  <a:schemeClr val="accent1">
                    <a:lumMod val="25000"/>
                  </a:schemeClr>
                </a:solidFill>
              </a:rPr>
              <a:t>of detectors to optimize early</a:t>
            </a:r>
            <a:br>
              <a:rPr lang="en-GB" sz="2200" dirty="0" smtClean="0">
                <a:solidFill>
                  <a:schemeClr val="accent1">
                    <a:lumMod val="25000"/>
                  </a:schemeClr>
                </a:solidFill>
              </a:rPr>
            </a:br>
            <a:r>
              <a:rPr lang="en-GB" sz="2200" dirty="0" smtClean="0">
                <a:solidFill>
                  <a:schemeClr val="accent1">
                    <a:lumMod val="25000"/>
                  </a:schemeClr>
                </a:solidFill>
              </a:rPr>
              <a:t>measurements</a:t>
            </a:r>
          </a:p>
          <a:p>
            <a:pPr lvl="1">
              <a:spcBef>
                <a:spcPts val="200"/>
              </a:spcBef>
            </a:pPr>
            <a:r>
              <a:rPr lang="en-US" sz="2200" dirty="0" smtClean="0">
                <a:solidFill>
                  <a:schemeClr val="accent1">
                    <a:lumMod val="25000"/>
                  </a:schemeClr>
                </a:solidFill>
              </a:rPr>
              <a:t>The LHC </a:t>
            </a:r>
            <a:r>
              <a:rPr lang="en-US" sz="2200" b="1" dirty="0" smtClean="0">
                <a:solidFill>
                  <a:srgbClr val="800000"/>
                </a:solidFill>
              </a:rPr>
              <a:t>Radiation Environment</a:t>
            </a:r>
          </a:p>
          <a:p>
            <a:pPr lvl="1">
              <a:spcBef>
                <a:spcPts val="200"/>
              </a:spcBef>
            </a:pPr>
            <a:r>
              <a:rPr lang="en-US" sz="2200" dirty="0" smtClean="0">
                <a:solidFill>
                  <a:schemeClr val="accent1">
                    <a:lumMod val="25000"/>
                  </a:schemeClr>
                </a:solidFill>
              </a:rPr>
              <a:t>Change of </a:t>
            </a:r>
            <a:r>
              <a:rPr lang="en-US" sz="2200" b="1" dirty="0" smtClean="0">
                <a:solidFill>
                  <a:srgbClr val="800000"/>
                </a:solidFill>
              </a:rPr>
              <a:t>Voltage Settings</a:t>
            </a:r>
          </a:p>
          <a:p>
            <a:pPr lvl="1">
              <a:spcBef>
                <a:spcPts val="200"/>
              </a:spcBef>
            </a:pPr>
            <a:r>
              <a:rPr lang="en-US" sz="2200" dirty="0" smtClean="0">
                <a:solidFill>
                  <a:schemeClr val="accent1">
                    <a:lumMod val="25000"/>
                  </a:schemeClr>
                </a:solidFill>
              </a:rPr>
              <a:t>New </a:t>
            </a:r>
            <a:r>
              <a:rPr lang="en-US" sz="2200" b="1" dirty="0" err="1" smtClean="0">
                <a:solidFill>
                  <a:srgbClr val="800000"/>
                </a:solidFill>
              </a:rPr>
              <a:t>RadMon</a:t>
            </a:r>
            <a:r>
              <a:rPr lang="en-US" sz="2200" b="1" dirty="0" smtClean="0">
                <a:solidFill>
                  <a:srgbClr val="800000"/>
                </a:solidFill>
              </a:rPr>
              <a:t> Developments (</a:t>
            </a:r>
            <a:r>
              <a:rPr lang="en-US" sz="2200" b="1" i="1" dirty="0" smtClean="0">
                <a:solidFill>
                  <a:srgbClr val="800000"/>
                </a:solidFill>
              </a:rPr>
              <a:t>e.g.</a:t>
            </a:r>
            <a:r>
              <a:rPr lang="en-US" sz="2200" b="1" dirty="0" smtClean="0">
                <a:solidFill>
                  <a:srgbClr val="800000"/>
                </a:solidFill>
              </a:rPr>
              <a:t>, Battery Driven,…)</a:t>
            </a:r>
            <a:endParaRPr lang="en-GB" sz="2200" b="1" u="sng" dirty="0" smtClean="0">
              <a:solidFill>
                <a:srgbClr val="800000"/>
              </a:solidFill>
            </a:endParaRPr>
          </a:p>
          <a:p>
            <a:pPr marL="342900" lvl="1" indent="-342900">
              <a:spcBef>
                <a:spcPts val="200"/>
              </a:spcBef>
              <a:buClr>
                <a:srgbClr val="000099"/>
              </a:buClr>
              <a:buNone/>
            </a:pPr>
            <a:r>
              <a:rPr lang="en-GB" sz="2400" b="1" u="sng" dirty="0" smtClean="0">
                <a:solidFill>
                  <a:srgbClr val="000099"/>
                </a:solidFill>
                <a:ea typeface="+mn-ea"/>
                <a:cs typeface="+mn-cs"/>
              </a:rPr>
              <a:t>Inventory &amp; Additional Monitoring</a:t>
            </a:r>
          </a:p>
          <a:p>
            <a:pPr lvl="1">
              <a:spcBef>
                <a:spcPts val="200"/>
              </a:spcBef>
            </a:pPr>
            <a:r>
              <a:rPr lang="en-GB" sz="2200" dirty="0" smtClean="0">
                <a:solidFill>
                  <a:schemeClr val="accent1">
                    <a:lumMod val="25000"/>
                  </a:schemeClr>
                </a:solidFill>
              </a:rPr>
              <a:t>Through Point-Iterations </a:t>
            </a:r>
            <a:r>
              <a:rPr lang="en-GB" sz="2200" b="1" dirty="0" smtClean="0">
                <a:solidFill>
                  <a:srgbClr val="800000"/>
                </a:solidFill>
              </a:rPr>
              <a:t>monitor locations </a:t>
            </a:r>
            <a:r>
              <a:rPr lang="en-GB" sz="2200" dirty="0" smtClean="0">
                <a:solidFill>
                  <a:schemeClr val="accent1">
                    <a:lumMod val="25000"/>
                  </a:schemeClr>
                </a:solidFill>
              </a:rPr>
              <a:t>were checked &amp; documented -&gt; visualisation tool suggested</a:t>
            </a:r>
            <a:br>
              <a:rPr lang="en-GB" sz="2200" dirty="0" smtClean="0">
                <a:solidFill>
                  <a:schemeClr val="accent1">
                    <a:lumMod val="25000"/>
                  </a:schemeClr>
                </a:solidFill>
              </a:rPr>
            </a:br>
            <a:r>
              <a:rPr lang="en-GB" sz="2200" dirty="0" smtClean="0">
                <a:solidFill>
                  <a:schemeClr val="accent1">
                    <a:lumMod val="25000"/>
                  </a:schemeClr>
                </a:solidFill>
              </a:rPr>
              <a:t>(to be developed)</a:t>
            </a:r>
          </a:p>
          <a:p>
            <a:pPr lvl="1">
              <a:spcBef>
                <a:spcPts val="200"/>
              </a:spcBef>
            </a:pPr>
            <a:r>
              <a:rPr lang="en-GB" sz="2200" dirty="0" smtClean="0">
                <a:solidFill>
                  <a:schemeClr val="accent1">
                    <a:lumMod val="25000"/>
                  </a:schemeClr>
                </a:solidFill>
              </a:rPr>
              <a:t>more than </a:t>
            </a:r>
            <a:r>
              <a:rPr lang="en-GB" sz="2200" b="1" dirty="0" smtClean="0">
                <a:solidFill>
                  <a:srgbClr val="800000"/>
                </a:solidFill>
              </a:rPr>
              <a:t>200 TLD detectors </a:t>
            </a:r>
            <a:r>
              <a:rPr lang="en-GB" sz="2200" dirty="0" smtClean="0">
                <a:solidFill>
                  <a:schemeClr val="accent1">
                    <a:lumMod val="25000"/>
                  </a:schemeClr>
                </a:solidFill>
              </a:rPr>
              <a:t>placed </a:t>
            </a:r>
            <a:br>
              <a:rPr lang="en-GB" sz="2200" dirty="0" smtClean="0">
                <a:solidFill>
                  <a:schemeClr val="accent1">
                    <a:lumMod val="25000"/>
                  </a:schemeClr>
                </a:solidFill>
              </a:rPr>
            </a:br>
            <a:r>
              <a:rPr lang="en-GB" sz="2200" dirty="0" smtClean="0">
                <a:solidFill>
                  <a:schemeClr val="accent1">
                    <a:lumMod val="25000"/>
                  </a:schemeClr>
                </a:solidFill>
              </a:rPr>
              <a:t>in critical areas (collaboration with SC/RP)</a:t>
            </a:r>
            <a:endParaRPr lang="en-GB" sz="2200" dirty="0" smtClean="0">
              <a:solidFill>
                <a:schemeClr val="accent1">
                  <a:lumMod val="25000"/>
                </a:schemeClr>
              </a:solidFill>
            </a:endParaRPr>
          </a:p>
          <a:p>
            <a:pPr lvl="1">
              <a:spcBef>
                <a:spcPts val="200"/>
              </a:spcBef>
            </a:pPr>
            <a:r>
              <a:rPr lang="en-GB" sz="2200" dirty="0" smtClean="0">
                <a:solidFill>
                  <a:schemeClr val="accent1">
                    <a:lumMod val="25000"/>
                  </a:schemeClr>
                </a:solidFill>
              </a:rPr>
              <a:t>will allow for an </a:t>
            </a:r>
            <a:r>
              <a:rPr lang="en-GB" sz="2200" b="1" dirty="0" smtClean="0">
                <a:solidFill>
                  <a:srgbClr val="800000"/>
                </a:solidFill>
              </a:rPr>
              <a:t>early analysis at even </a:t>
            </a:r>
            <a:br>
              <a:rPr lang="en-GB" sz="2200" b="1" dirty="0" smtClean="0">
                <a:solidFill>
                  <a:srgbClr val="800000"/>
                </a:solidFill>
              </a:rPr>
            </a:br>
            <a:r>
              <a:rPr lang="en-GB" sz="2200" b="1" dirty="0" smtClean="0">
                <a:solidFill>
                  <a:srgbClr val="800000"/>
                </a:solidFill>
              </a:rPr>
              <a:t>low-intensities </a:t>
            </a:r>
          </a:p>
          <a:p>
            <a:pPr lvl="1">
              <a:spcBef>
                <a:spcPts val="200"/>
              </a:spcBef>
            </a:pPr>
            <a:r>
              <a:rPr lang="en-GB" sz="2200" dirty="0" smtClean="0">
                <a:solidFill>
                  <a:schemeClr val="accent1">
                    <a:lumMod val="25000"/>
                  </a:schemeClr>
                </a:solidFill>
              </a:rPr>
              <a:t>we will start collecting them late-summer</a:t>
            </a:r>
            <a:endParaRPr lang="en-GB" sz="2200" dirty="0" smtClean="0">
              <a:solidFill>
                <a:srgbClr val="800000"/>
              </a:solidFill>
            </a:endParaRPr>
          </a:p>
          <a:p>
            <a:pPr>
              <a:spcBef>
                <a:spcPts val="200"/>
              </a:spcBef>
              <a:buNone/>
            </a:pPr>
            <a:r>
              <a:rPr lang="en-GB" sz="1200" b="1" u="sng" dirty="0" smtClean="0">
                <a:solidFill>
                  <a:srgbClr val="800000"/>
                </a:solidFill>
              </a:rPr>
              <a:t/>
            </a:r>
            <a:br>
              <a:rPr lang="en-GB" sz="1200" b="1" u="sng" dirty="0" smtClean="0">
                <a:solidFill>
                  <a:srgbClr val="800000"/>
                </a:solidFill>
              </a:rPr>
            </a:br>
            <a:endParaRPr lang="en-GB" b="1" dirty="0" smtClean="0">
              <a:solidFill>
                <a:srgbClr val="8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43</a:t>
            </a:fld>
            <a:endParaRPr lang="en-GB" dirty="0"/>
          </a:p>
        </p:txBody>
      </p:sp>
      <p:pic>
        <p:nvPicPr>
          <p:cNvPr id="12" name="Picture 4" descr="E:\LHC\Material-zonage\Pictures\IR8\UA87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3946925"/>
            <a:ext cx="3357554" cy="2518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" descr="C:\newStuff\Electronics\R2E\Monitoring\RadMons\RadMonRelocations\Pictures\Point 6\6LM25S\Picture 015_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06388" y="1076820"/>
            <a:ext cx="2037644" cy="235218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92665" y="860883"/>
            <a:ext cx="4545221" cy="2960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68" y="20618"/>
            <a:ext cx="8218488" cy="622300"/>
          </a:xfrm>
        </p:spPr>
        <p:txBody>
          <a:bodyPr/>
          <a:lstStyle/>
          <a:p>
            <a:r>
              <a:rPr lang="en-US" sz="4000" dirty="0" smtClean="0"/>
              <a:t>Combined Monitoring </a:t>
            </a:r>
            <a:r>
              <a:rPr lang="en-US" sz="4000" dirty="0" smtClean="0"/>
              <a:t>Tool (</a:t>
            </a:r>
            <a:r>
              <a:rPr lang="en-US" sz="4000" dirty="0" smtClean="0">
                <a:hlinkClick r:id="rId3"/>
              </a:rPr>
              <a:t>link</a:t>
            </a:r>
            <a:r>
              <a:rPr lang="en-US" sz="4000" dirty="0" smtClean="0"/>
              <a:t>)</a:t>
            </a:r>
            <a:endParaRPr lang="en-US" sz="40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64103" y="3718403"/>
            <a:ext cx="4479929" cy="2894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142844" y="857232"/>
            <a:ext cx="8472518" cy="5857916"/>
          </a:xfrm>
        </p:spPr>
        <p:txBody>
          <a:bodyPr>
            <a:noAutofit/>
          </a:bodyPr>
          <a:lstStyle/>
          <a:p>
            <a:pPr>
              <a:spcBef>
                <a:spcPts val="200"/>
              </a:spcBef>
              <a:spcAft>
                <a:spcPts val="100"/>
              </a:spcAft>
            </a:pPr>
            <a:r>
              <a:rPr lang="en-US" sz="2400" b="1" dirty="0" smtClean="0"/>
              <a:t>Monitor selection</a:t>
            </a:r>
            <a:r>
              <a:rPr lang="en-US" sz="2400" dirty="0" smtClean="0"/>
              <a:t> through </a:t>
            </a:r>
            <a:br>
              <a:rPr lang="en-US" sz="2400" dirty="0" smtClean="0"/>
            </a:br>
            <a:r>
              <a:rPr lang="en-US" sz="2400" dirty="0" smtClean="0"/>
              <a:t>areas (graphical, list, </a:t>
            </a:r>
            <a:br>
              <a:rPr lang="en-US" sz="2400" dirty="0" smtClean="0"/>
            </a:br>
            <a:r>
              <a:rPr lang="en-US" sz="2400" dirty="0" smtClean="0"/>
              <a:t>beam element, DCUM,…)</a:t>
            </a:r>
          </a:p>
          <a:p>
            <a:pPr>
              <a:spcBef>
                <a:spcPts val="200"/>
              </a:spcBef>
              <a:spcAft>
                <a:spcPts val="100"/>
              </a:spcAft>
            </a:pPr>
            <a:r>
              <a:rPr lang="en-US" sz="2400" b="1" dirty="0" smtClean="0"/>
              <a:t>Easy navigation </a:t>
            </a:r>
            <a:r>
              <a:rPr lang="en-US" sz="2400" dirty="0" smtClean="0"/>
              <a:t>trough</a:t>
            </a:r>
            <a:br>
              <a:rPr lang="en-US" sz="2400" dirty="0" smtClean="0"/>
            </a:br>
            <a:r>
              <a:rPr lang="en-US" sz="2400" dirty="0" smtClean="0"/>
              <a:t>critical areas</a:t>
            </a:r>
          </a:p>
          <a:p>
            <a:pPr>
              <a:spcBef>
                <a:spcPts val="200"/>
              </a:spcBef>
              <a:spcAft>
                <a:spcPts val="100"/>
              </a:spcAft>
            </a:pPr>
            <a:r>
              <a:rPr lang="en-US" sz="2400" b="1" dirty="0" smtClean="0"/>
              <a:t>Numerous monitor types</a:t>
            </a:r>
            <a:r>
              <a:rPr lang="en-US" sz="2400" dirty="0" smtClean="0"/>
              <a:t> at </a:t>
            </a:r>
            <a:br>
              <a:rPr lang="en-US" sz="2400" dirty="0" smtClean="0"/>
            </a:br>
            <a:r>
              <a:rPr lang="en-US" sz="2400" dirty="0" smtClean="0"/>
              <a:t>the same time</a:t>
            </a:r>
          </a:p>
          <a:p>
            <a:pPr lvl="1">
              <a:spcBef>
                <a:spcPts val="200"/>
              </a:spcBef>
              <a:spcAft>
                <a:spcPts val="100"/>
              </a:spcAft>
            </a:pPr>
            <a:r>
              <a:rPr lang="en-US" sz="2000" dirty="0" smtClean="0">
                <a:solidFill>
                  <a:schemeClr val="tx1"/>
                </a:solidFill>
              </a:rPr>
              <a:t>BLMs, </a:t>
            </a:r>
            <a:r>
              <a:rPr lang="en-US" sz="2000" dirty="0" err="1" smtClean="0">
                <a:solidFill>
                  <a:schemeClr val="tx1"/>
                </a:solidFill>
              </a:rPr>
              <a:t>RadMons</a:t>
            </a:r>
            <a:r>
              <a:rPr lang="en-US" sz="2000" dirty="0" smtClean="0">
                <a:solidFill>
                  <a:schemeClr val="tx1"/>
                </a:solidFill>
              </a:rPr>
              <a:t>, BCTs,</a:t>
            </a:r>
          </a:p>
          <a:p>
            <a:pPr lvl="1">
              <a:spcBef>
                <a:spcPts val="200"/>
              </a:spcBef>
              <a:spcAft>
                <a:spcPts val="100"/>
              </a:spcAft>
            </a:pPr>
            <a:r>
              <a:rPr lang="en-US" sz="2000" dirty="0" smtClean="0">
                <a:solidFill>
                  <a:schemeClr val="tx1"/>
                </a:solidFill>
              </a:rPr>
              <a:t>RAMSES (in work)</a:t>
            </a:r>
          </a:p>
          <a:p>
            <a:pPr lvl="1">
              <a:spcBef>
                <a:spcPts val="200"/>
              </a:spcBef>
              <a:spcAft>
                <a:spcPts val="100"/>
              </a:spcAft>
            </a:pPr>
            <a:r>
              <a:rPr lang="en-US" sz="2000" dirty="0" smtClean="0">
                <a:solidFill>
                  <a:schemeClr val="tx1"/>
                </a:solidFill>
              </a:rPr>
              <a:t>Collimator settings</a:t>
            </a:r>
          </a:p>
          <a:p>
            <a:pPr>
              <a:spcBef>
                <a:spcPts val="200"/>
              </a:spcBef>
              <a:spcAft>
                <a:spcPts val="100"/>
              </a:spcAft>
            </a:pPr>
            <a:r>
              <a:rPr lang="en-US" sz="2400" b="1" dirty="0" smtClean="0"/>
              <a:t>Combined Viewer</a:t>
            </a:r>
            <a:r>
              <a:rPr lang="en-US" sz="2000" b="1" dirty="0" smtClean="0"/>
              <a:t> </a:t>
            </a:r>
            <a:r>
              <a:rPr lang="en-US" sz="2000" dirty="0" smtClean="0"/>
              <a:t>to check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correlations </a:t>
            </a:r>
          </a:p>
          <a:p>
            <a:pPr>
              <a:spcBef>
                <a:spcPts val="200"/>
              </a:spcBef>
              <a:spcAft>
                <a:spcPts val="100"/>
              </a:spcAft>
            </a:pPr>
            <a:r>
              <a:rPr lang="en-US" sz="2400" b="1" dirty="0" smtClean="0"/>
              <a:t>Still under development</a:t>
            </a:r>
          </a:p>
          <a:p>
            <a:pPr lvl="1">
              <a:spcBef>
                <a:spcPts val="200"/>
              </a:spcBef>
              <a:spcAft>
                <a:spcPts val="100"/>
              </a:spcAft>
            </a:pPr>
            <a:r>
              <a:rPr lang="en-US" sz="2400" b="1" dirty="0" smtClean="0">
                <a:solidFill>
                  <a:srgbClr val="800000"/>
                </a:solidFill>
              </a:rPr>
              <a:t>PLEASE TEST IT</a:t>
            </a:r>
          </a:p>
          <a:p>
            <a:pPr>
              <a:spcBef>
                <a:spcPts val="200"/>
              </a:spcBef>
              <a:spcAft>
                <a:spcPts val="100"/>
              </a:spcAft>
            </a:pPr>
            <a:r>
              <a:rPr lang="en-US" sz="2400" dirty="0" smtClean="0"/>
              <a:t>Final Beta-Version ready </a:t>
            </a:r>
            <a:endParaRPr lang="en-US" sz="2000" dirty="0" smtClean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4244975" y="6642100"/>
            <a:ext cx="1143000" cy="228600"/>
          </a:xfrm>
        </p:spPr>
        <p:txBody>
          <a:bodyPr/>
          <a:lstStyle/>
          <a:p>
            <a:fld id="{6D202039-3293-4EC8-B5F1-A7127E526F50}" type="slidenum">
              <a:rPr lang="en-GB" smtClean="0"/>
              <a:pPr/>
              <a:t>44</a:t>
            </a:fld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143636" y="597856"/>
            <a:ext cx="20537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© M. Pinheiro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848653"/>
            <a:ext cx="9144000" cy="2723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71438" y="857232"/>
            <a:ext cx="9072594" cy="5857916"/>
          </a:xfrm>
        </p:spPr>
        <p:txBody>
          <a:bodyPr>
            <a:noAutofit/>
          </a:bodyPr>
          <a:lstStyle/>
          <a:p>
            <a:pPr>
              <a:spcBef>
                <a:spcPts val="200"/>
              </a:spcBef>
              <a:spcAft>
                <a:spcPts val="100"/>
              </a:spcAft>
            </a:pPr>
            <a:r>
              <a:rPr lang="en-GB" sz="2400" b="1" dirty="0" smtClean="0">
                <a:solidFill>
                  <a:srgbClr val="990000"/>
                </a:solidFill>
              </a:rPr>
              <a:t>WIC failure observed in June (stopped CNGS and LHC Injection)</a:t>
            </a:r>
          </a:p>
          <a:p>
            <a:pPr>
              <a:spcBef>
                <a:spcPts val="200"/>
              </a:spcBef>
              <a:spcAft>
                <a:spcPts val="100"/>
              </a:spcAft>
            </a:pPr>
            <a:r>
              <a:rPr lang="en-GB" sz="2400" b="1" dirty="0" smtClean="0">
                <a:solidFill>
                  <a:srgbClr val="800000"/>
                </a:solidFill>
              </a:rPr>
              <a:t>Immediate analysis </a:t>
            </a:r>
            <a:r>
              <a:rPr lang="en-GB" sz="2400" dirty="0" smtClean="0">
                <a:solidFill>
                  <a:schemeClr val="tx2"/>
                </a:solidFill>
              </a:rPr>
              <a:t>of available measurement data</a:t>
            </a:r>
          </a:p>
          <a:p>
            <a:pPr>
              <a:spcBef>
                <a:spcPts val="200"/>
              </a:spcBef>
              <a:spcAft>
                <a:spcPts val="100"/>
              </a:spcAft>
            </a:pPr>
            <a:r>
              <a:rPr lang="en-GB" sz="2400" b="1" dirty="0" smtClean="0">
                <a:solidFill>
                  <a:srgbClr val="800000"/>
                </a:solidFill>
              </a:rPr>
              <a:t>FLUKA simulations: </a:t>
            </a:r>
            <a:r>
              <a:rPr lang="en-GB" sz="2400" dirty="0" smtClean="0">
                <a:solidFill>
                  <a:schemeClr val="tx2"/>
                </a:solidFill>
              </a:rPr>
              <a:t>respective radiation levels (10</a:t>
            </a:r>
            <a:r>
              <a:rPr lang="en-GB" sz="2400" baseline="30000" dirty="0" smtClean="0">
                <a:solidFill>
                  <a:schemeClr val="tx2"/>
                </a:solidFill>
              </a:rPr>
              <a:t>8</a:t>
            </a:r>
            <a:r>
              <a:rPr lang="en-GB" sz="2400" dirty="0" smtClean="0">
                <a:solidFill>
                  <a:schemeClr val="tx2"/>
                </a:solidFill>
              </a:rPr>
              <a:t>-10</a:t>
            </a:r>
            <a:r>
              <a:rPr lang="en-GB" sz="2400" baseline="30000" dirty="0" smtClean="0">
                <a:solidFill>
                  <a:schemeClr val="tx2"/>
                </a:solidFill>
              </a:rPr>
              <a:t>9</a:t>
            </a:r>
            <a:r>
              <a:rPr lang="en-GB" sz="2400" dirty="0" smtClean="0">
                <a:solidFill>
                  <a:schemeClr val="tx2"/>
                </a:solidFill>
              </a:rPr>
              <a:t>cm</a:t>
            </a:r>
            <a:r>
              <a:rPr lang="en-GB" sz="2400" baseline="30000" dirty="0" smtClean="0">
                <a:solidFill>
                  <a:schemeClr val="tx2"/>
                </a:solidFill>
              </a:rPr>
              <a:t>-2</a:t>
            </a:r>
            <a:r>
              <a:rPr lang="en-GB" sz="2400" dirty="0" smtClean="0">
                <a:solidFill>
                  <a:schemeClr val="tx2"/>
                </a:solidFill>
              </a:rPr>
              <a:t>)</a:t>
            </a:r>
          </a:p>
          <a:p>
            <a:pPr>
              <a:spcBef>
                <a:spcPts val="200"/>
              </a:spcBef>
              <a:spcAft>
                <a:spcPts val="100"/>
              </a:spcAft>
            </a:pPr>
            <a:r>
              <a:rPr lang="en-GB" sz="2400" dirty="0" smtClean="0">
                <a:solidFill>
                  <a:schemeClr val="tx2"/>
                </a:solidFill>
              </a:rPr>
              <a:t>Detailed review of WIC layout and available test measurements</a:t>
            </a:r>
          </a:p>
          <a:p>
            <a:pPr>
              <a:spcBef>
                <a:spcPts val="200"/>
              </a:spcBef>
              <a:spcAft>
                <a:spcPts val="100"/>
              </a:spcAft>
            </a:pPr>
            <a:r>
              <a:rPr lang="en-US" sz="2400" b="1" dirty="0" smtClean="0">
                <a:solidFill>
                  <a:srgbClr val="990000"/>
                </a:solidFill>
              </a:rPr>
              <a:t>Analysis confirmed that the failure was very unlikely</a:t>
            </a:r>
            <a:endParaRPr lang="en-GB" sz="2400" b="1" dirty="0" smtClean="0">
              <a:solidFill>
                <a:srgbClr val="990000"/>
              </a:solidFill>
            </a:endParaRPr>
          </a:p>
          <a:p>
            <a:pPr>
              <a:spcBef>
                <a:spcPts val="200"/>
              </a:spcBef>
              <a:spcAft>
                <a:spcPts val="100"/>
              </a:spcAft>
            </a:pPr>
            <a:r>
              <a:rPr lang="en-US" sz="2400" dirty="0" smtClean="0">
                <a:solidFill>
                  <a:schemeClr val="tx2"/>
                </a:solidFill>
              </a:rPr>
              <a:t>During the additional </a:t>
            </a:r>
            <a:r>
              <a:rPr lang="en-US" sz="2400" b="1" dirty="0" smtClean="0">
                <a:solidFill>
                  <a:srgbClr val="990000"/>
                </a:solidFill>
              </a:rPr>
              <a:t>TI2/8 test about 4x10</a:t>
            </a:r>
            <a:r>
              <a:rPr lang="en-US" sz="2400" b="1" baseline="30000" dirty="0" smtClean="0">
                <a:solidFill>
                  <a:srgbClr val="990000"/>
                </a:solidFill>
              </a:rPr>
              <a:t>13</a:t>
            </a:r>
            <a:r>
              <a:rPr lang="en-US" sz="2400" b="1" dirty="0" smtClean="0">
                <a:solidFill>
                  <a:srgbClr val="990000"/>
                </a:solidFill>
              </a:rPr>
              <a:t> protons </a:t>
            </a:r>
            <a:r>
              <a:rPr lang="en-US" sz="2400" dirty="0" smtClean="0">
                <a:solidFill>
                  <a:schemeClr val="tx2"/>
                </a:solidFill>
              </a:rPr>
              <a:t>were ‘dumped’ on the upstream collimator</a:t>
            </a:r>
            <a:r>
              <a:rPr lang="en-US" sz="2400" dirty="0" smtClean="0"/>
              <a:t> </a:t>
            </a:r>
            <a:r>
              <a:rPr lang="en-US" sz="2400" b="1" dirty="0" smtClean="0">
                <a:solidFill>
                  <a:srgbClr val="990000"/>
                </a:solidFill>
              </a:rPr>
              <a:t>-&gt; no WIC failure observed</a:t>
            </a:r>
          </a:p>
          <a:p>
            <a:pPr>
              <a:spcBef>
                <a:spcPts val="200"/>
              </a:spcBef>
              <a:spcAft>
                <a:spcPts val="100"/>
              </a:spcAft>
            </a:pPr>
            <a:r>
              <a:rPr lang="en-US" sz="2400" b="1" dirty="0" smtClean="0">
                <a:solidFill>
                  <a:srgbClr val="990000"/>
                </a:solidFill>
              </a:rPr>
              <a:t>still:  …WIC-crate to be relocated when time</a:t>
            </a:r>
            <a:endParaRPr lang="en-GB" sz="2400" b="1" dirty="0" smtClean="0">
              <a:solidFill>
                <a:srgbClr val="990000"/>
              </a:solidFill>
            </a:endParaRPr>
          </a:p>
          <a:p>
            <a:pPr>
              <a:spcBef>
                <a:spcPts val="200"/>
              </a:spcBef>
              <a:spcAft>
                <a:spcPts val="100"/>
              </a:spcAft>
            </a:pPr>
            <a:endParaRPr lang="en-US" sz="2800" b="1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106" y="71414"/>
            <a:ext cx="8218488" cy="622300"/>
          </a:xfrm>
        </p:spPr>
        <p:txBody>
          <a:bodyPr/>
          <a:lstStyle/>
          <a:p>
            <a:r>
              <a:rPr lang="en-US" dirty="0" smtClean="0"/>
              <a:t>WIC Failure during TI8 Injection Test</a:t>
            </a:r>
            <a:endParaRPr lang="en-US" dirty="0"/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4244975" y="6642100"/>
            <a:ext cx="1143000" cy="228600"/>
          </a:xfrm>
        </p:spPr>
        <p:txBody>
          <a:bodyPr/>
          <a:lstStyle/>
          <a:p>
            <a:fld id="{6D202039-3293-4EC8-B5F1-A7127E526F50}" type="slidenum">
              <a:rPr lang="en-GB" smtClean="0"/>
              <a:pPr/>
              <a:t>45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I8_UJ88_layout.png"/>
          <p:cNvPicPr>
            <a:picLocks noChangeAspect="1"/>
          </p:cNvPicPr>
          <p:nvPr/>
        </p:nvPicPr>
        <p:blipFill>
          <a:blip r:embed="rId2" cstate="print"/>
          <a:srcRect t="40057" b="35501"/>
          <a:stretch>
            <a:fillRect/>
          </a:stretch>
        </p:blipFill>
        <p:spPr>
          <a:xfrm>
            <a:off x="304800" y="4683900"/>
            <a:ext cx="8839200" cy="21741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-142900"/>
            <a:ext cx="7972452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UJ87: setup of TCDIH.87904</a:t>
            </a:r>
            <a:endParaRPr lang="en-US" sz="3600" dirty="0"/>
          </a:p>
        </p:txBody>
      </p:sp>
      <p:pic>
        <p:nvPicPr>
          <p:cNvPr id="4" name="Content Placeholder 3" descr="UJ88_25Oct09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85720" y="928670"/>
            <a:ext cx="7047184" cy="4114799"/>
          </a:xfrm>
        </p:spPr>
      </p:pic>
      <p:sp>
        <p:nvSpPr>
          <p:cNvPr id="5" name="TextBox 4"/>
          <p:cNvSpPr txBox="1"/>
          <p:nvPr/>
        </p:nvSpPr>
        <p:spPr>
          <a:xfrm>
            <a:off x="6357950" y="1714488"/>
            <a:ext cx="2667000" cy="193899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Blue – inside UJ87 (3V)</a:t>
            </a:r>
          </a:p>
          <a:p>
            <a:r>
              <a:rPr lang="en-US" dirty="0" smtClean="0"/>
              <a:t>Red – on the </a:t>
            </a:r>
            <a:r>
              <a:rPr lang="en-US" b="1" dirty="0" smtClean="0">
                <a:solidFill>
                  <a:schemeClr val="tx1"/>
                </a:solidFill>
              </a:rPr>
              <a:t>new shielding in UJ88 </a:t>
            </a:r>
            <a:r>
              <a:rPr lang="en-US" dirty="0" smtClean="0"/>
              <a:t>(5V)</a:t>
            </a:r>
          </a:p>
          <a:p>
            <a:endParaRPr lang="en-US" sz="1050" dirty="0" smtClean="0"/>
          </a:p>
          <a:p>
            <a:r>
              <a:rPr lang="en-US" dirty="0" smtClean="0"/>
              <a:t>Radiation directly from the Collimator TCDIH 87904 (Setup)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 rot="340831">
            <a:off x="7090194" y="5867578"/>
            <a:ext cx="838200" cy="1559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66114" y="5617030"/>
            <a:ext cx="76200" cy="1524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760028" y="5595256"/>
            <a:ext cx="76200" cy="1524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Elbow Connector 10"/>
          <p:cNvCxnSpPr/>
          <p:nvPr/>
        </p:nvCxnSpPr>
        <p:spPr>
          <a:xfrm rot="16200000" flipH="1">
            <a:off x="5091792" y="3899808"/>
            <a:ext cx="2721430" cy="713014"/>
          </a:xfrm>
          <a:prstGeom prst="bentConnector3">
            <a:avLst>
              <a:gd name="adj1" fmla="val 47200"/>
            </a:avLst>
          </a:prstGeom>
          <a:ln w="2540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endCxn id="8" idx="0"/>
          </p:cNvCxnSpPr>
          <p:nvPr/>
        </p:nvCxnSpPr>
        <p:spPr>
          <a:xfrm rot="16200000" flipH="1">
            <a:off x="3986892" y="3099708"/>
            <a:ext cx="3712030" cy="132261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 descr="\\cern.ch\dfs\Projects\R2E\Coordination\Archives-AL-Feb2010-shielding\photos\Point2\installation14&amp;15102009-UJ22&amp;23\Picture 0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928670"/>
            <a:ext cx="3071834" cy="409545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Oval 11"/>
          <p:cNvSpPr/>
          <p:nvPr/>
        </p:nvSpPr>
        <p:spPr bwMode="auto">
          <a:xfrm>
            <a:off x="6000760" y="6143644"/>
            <a:ext cx="1000132" cy="714356"/>
          </a:xfrm>
          <a:prstGeom prst="ellipse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714356"/>
            <a:ext cx="8148462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857224" y="71422"/>
            <a:ext cx="7972452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3600" kern="0" dirty="0" smtClean="0">
                <a:solidFill>
                  <a:schemeClr val="bg1"/>
                </a:solidFill>
                <a:latin typeface="Calibri" pitchFamily="34" charset="0"/>
                <a:ea typeface="+mj-ea"/>
                <a:cs typeface="+mj-cs"/>
              </a:rPr>
              <a:t>TCDQ Losses 07-09.11.2009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4244975" y="6642100"/>
            <a:ext cx="1143000" cy="228600"/>
          </a:xfrm>
        </p:spPr>
        <p:txBody>
          <a:bodyPr/>
          <a:lstStyle/>
          <a:p>
            <a:fld id="{6D202039-3293-4EC8-B5F1-A7127E526F50}" type="slidenum">
              <a:rPr lang="en-GB" smtClean="0"/>
              <a:pPr/>
              <a:t>47</a:t>
            </a:fld>
            <a:endParaRPr lang="en-GB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642918"/>
            <a:ext cx="7876774" cy="3767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Arrow Connector 4"/>
          <p:cNvCxnSpPr/>
          <p:nvPr/>
        </p:nvCxnSpPr>
        <p:spPr>
          <a:xfrm flipV="1">
            <a:off x="4214810" y="4214818"/>
            <a:ext cx="928694" cy="21431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4"/>
          <p:cNvSpPr txBox="1">
            <a:spLocks/>
          </p:cNvSpPr>
          <p:nvPr/>
        </p:nvSpPr>
        <p:spPr>
          <a:xfrm>
            <a:off x="214282" y="4429132"/>
            <a:ext cx="8643998" cy="2357454"/>
          </a:xfrm>
          <a:prstGeom prst="rect">
            <a:avLst/>
          </a:prstGeom>
        </p:spPr>
        <p:txBody>
          <a:bodyPr>
            <a:normAutofit fontScale="6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~3x10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cm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-2 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high-</a:t>
            </a:r>
            <a:r>
              <a:rPr lang="en-US" sz="3200" dirty="0" smtClean="0"/>
              <a:t>E hadrons 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7TeV and 2.6x10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13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rough scaling: ~2x10</a:t>
            </a:r>
            <a:r>
              <a:rPr lang="en-US" sz="3200" baseline="30000" dirty="0" smtClean="0"/>
              <a:t>9</a:t>
            </a:r>
            <a:r>
              <a:rPr lang="en-US" sz="3200" dirty="0" smtClean="0"/>
              <a:t> cm</a:t>
            </a:r>
            <a:r>
              <a:rPr lang="en-US" sz="3200" baseline="30000" dirty="0" smtClean="0"/>
              <a:t>-2</a:t>
            </a:r>
            <a:r>
              <a:rPr lang="en-US" sz="3200" dirty="0" smtClean="0"/>
              <a:t> at 450GeV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this results in ~4x10</a:t>
            </a:r>
            <a:r>
              <a:rPr lang="en-US" sz="3200" baseline="30000" dirty="0" smtClean="0"/>
              <a:t>5</a:t>
            </a:r>
            <a:r>
              <a:rPr lang="en-US" sz="3200" dirty="0" smtClean="0"/>
              <a:t> per 5x10</a:t>
            </a:r>
            <a:r>
              <a:rPr lang="en-US" sz="3200" baseline="30000" dirty="0" smtClean="0"/>
              <a:t>9</a:t>
            </a:r>
            <a:r>
              <a:rPr lang="en-US" sz="3200" dirty="0" smtClean="0"/>
              <a:t> shot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b="1" dirty="0" smtClean="0">
                <a:solidFill>
                  <a:srgbClr val="800000"/>
                </a:solidFill>
              </a:rPr>
              <a:t>We had about 50 (full) shots on the TCDQ -&gt; ~2x10</a:t>
            </a:r>
            <a:r>
              <a:rPr lang="en-US" sz="3200" b="1" baseline="30000" dirty="0" smtClean="0">
                <a:solidFill>
                  <a:srgbClr val="800000"/>
                </a:solidFill>
              </a:rPr>
              <a:t>7</a:t>
            </a:r>
            <a:r>
              <a:rPr lang="en-US" sz="3200" b="1" dirty="0" smtClean="0">
                <a:solidFill>
                  <a:srgbClr val="800000"/>
                </a:solidFill>
              </a:rPr>
              <a:t> expected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b="1" dirty="0" smtClean="0">
                <a:solidFill>
                  <a:srgbClr val="800000"/>
                </a:solidFill>
              </a:rPr>
              <a:t>5.6x10</a:t>
            </a:r>
            <a:r>
              <a:rPr lang="en-US" sz="3200" b="1" baseline="30000" dirty="0" smtClean="0">
                <a:solidFill>
                  <a:srgbClr val="800000"/>
                </a:solidFill>
              </a:rPr>
              <a:t>7</a:t>
            </a:r>
            <a:r>
              <a:rPr lang="en-US" sz="3200" b="1" dirty="0" smtClean="0">
                <a:solidFill>
                  <a:srgbClr val="800000"/>
                </a:solidFill>
              </a:rPr>
              <a:t> measured at the tunnel location (~30counts!)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In the UA, the monitor is set to 3V (factor of 10 more sensitive) -&gt; nothing measured -&gt; confirms the expected attenuation factor of ~1000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857224" y="71422"/>
            <a:ext cx="7972452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3600" kern="0" dirty="0" smtClean="0">
                <a:solidFill>
                  <a:schemeClr val="bg1"/>
                </a:solidFill>
                <a:latin typeface="Calibri" pitchFamily="34" charset="0"/>
                <a:ea typeface="+mj-ea"/>
                <a:cs typeface="+mj-cs"/>
              </a:rPr>
              <a:t>TCDQ Losses 07-09.11.2009</a:t>
            </a:r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4244975" y="6642100"/>
            <a:ext cx="1143000" cy="228600"/>
          </a:xfrm>
        </p:spPr>
        <p:txBody>
          <a:bodyPr/>
          <a:lstStyle/>
          <a:p>
            <a:fld id="{6D202039-3293-4EC8-B5F1-A7127E526F50}" type="slidenum">
              <a:rPr lang="en-GB" smtClean="0"/>
              <a:pPr/>
              <a:t>48</a:t>
            </a:fld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614172" y="5000636"/>
            <a:ext cx="25298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smtClean="0"/>
              <a:t>Thanks Brennan!</a:t>
            </a:r>
            <a:endParaRPr lang="en-GB" sz="2400" dirty="0"/>
          </a:p>
        </p:txBody>
      </p:sp>
      <p:pic>
        <p:nvPicPr>
          <p:cNvPr id="10" name="Picture 1" descr="C:\newStuff\Electronics\R2E\Monitoring\RadMons\RadMonRelocations\Pictures\Point 6\6LM25S\Picture 015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2000240"/>
            <a:ext cx="2037644" cy="2352180"/>
          </a:xfrm>
          <a:prstGeom prst="rect">
            <a:avLst/>
          </a:prstGeom>
          <a:noFill/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12050" y="785793"/>
            <a:ext cx="8704997" cy="5673785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n-GB" sz="3200" b="1" dirty="0" smtClean="0">
                <a:solidFill>
                  <a:srgbClr val="C00000"/>
                </a:solidFill>
              </a:rPr>
              <a:t>Out of Practice…</a:t>
            </a:r>
          </a:p>
          <a:p>
            <a:pPr algn="just"/>
            <a:r>
              <a:rPr lang="en-GB" sz="3200" b="1" dirty="0" smtClean="0"/>
              <a:t>Measurements:</a:t>
            </a:r>
            <a:r>
              <a:rPr lang="en-GB" sz="3200" dirty="0" smtClean="0"/>
              <a:t> “Everybody believes in them… </a:t>
            </a:r>
          </a:p>
          <a:p>
            <a:pPr lvl="1" algn="just">
              <a:buNone/>
            </a:pPr>
            <a:r>
              <a:rPr lang="en-GB" sz="3200" dirty="0" smtClean="0">
                <a:solidFill>
                  <a:schemeClr val="bg2"/>
                </a:solidFill>
              </a:rPr>
              <a:t>	except the person who did the measurement…”</a:t>
            </a:r>
          </a:p>
          <a:p>
            <a:pPr algn="just"/>
            <a:r>
              <a:rPr lang="en-GB" sz="3200" b="1" dirty="0" smtClean="0"/>
              <a:t>Simulations:</a:t>
            </a:r>
            <a:r>
              <a:rPr lang="en-GB" sz="3200" dirty="0" smtClean="0"/>
              <a:t> “Nobody believes in them… </a:t>
            </a:r>
          </a:p>
          <a:p>
            <a:pPr lvl="1" algn="just"/>
            <a:r>
              <a:rPr lang="en-GB" sz="3200" dirty="0" smtClean="0">
                <a:solidFill>
                  <a:schemeClr val="bg2"/>
                </a:solidFill>
              </a:rPr>
              <a:t>except the person who performed them…”</a:t>
            </a:r>
          </a:p>
          <a:p>
            <a:pPr algn="just"/>
            <a:r>
              <a:rPr lang="en-GB" sz="3200" b="1" dirty="0" smtClean="0"/>
              <a:t>Recommendations:</a:t>
            </a:r>
            <a:r>
              <a:rPr lang="en-GB" sz="3200" dirty="0" smtClean="0"/>
              <a:t> “Everybody argues… </a:t>
            </a:r>
          </a:p>
          <a:p>
            <a:pPr lvl="1" algn="just"/>
            <a:r>
              <a:rPr lang="en-GB" sz="3200" dirty="0" smtClean="0">
                <a:solidFill>
                  <a:schemeClr val="bg2"/>
                </a:solidFill>
              </a:rPr>
              <a:t>including the person who is giving them … “</a:t>
            </a:r>
          </a:p>
          <a:p>
            <a:pPr algn="just"/>
            <a:r>
              <a:rPr lang="en-GB" sz="3200" b="1" dirty="0" smtClean="0"/>
              <a:t>Conclusion:</a:t>
            </a:r>
            <a:r>
              <a:rPr lang="en-GB" sz="3200" dirty="0" smtClean="0"/>
              <a:t> … </a:t>
            </a:r>
          </a:p>
          <a:p>
            <a:pPr lvl="1" algn="just"/>
            <a:r>
              <a:rPr lang="en-GB" sz="3200" dirty="0" smtClean="0">
                <a:solidFill>
                  <a:schemeClr val="bg2"/>
                </a:solidFill>
              </a:rPr>
              <a:t>it takes time…</a:t>
            </a:r>
          </a:p>
          <a:p>
            <a:pPr algn="just"/>
            <a:endParaRPr lang="en-GB" sz="3200" dirty="0" smtClean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224721" y="785794"/>
            <a:ext cx="8704997" cy="5673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tabLst/>
              <a:defRPr/>
            </a:pPr>
            <a:endParaRPr kumimoji="0" lang="en-GB" sz="28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tabLst/>
              <a:defRPr/>
            </a:pPr>
            <a:endParaRPr lang="en-US" sz="2800" kern="0" dirty="0" smtClean="0">
              <a:solidFill>
                <a:srgbClr val="C00000"/>
              </a:solidFill>
              <a:latin typeface="+mn-lt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tabLst/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tabLst/>
              <a:defRPr/>
            </a:pPr>
            <a:endParaRPr lang="en-US" sz="2800" b="0" kern="0" dirty="0" smtClean="0">
              <a:solidFill>
                <a:srgbClr val="C00000"/>
              </a:solidFill>
              <a:latin typeface="+mn-lt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tabLst/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tabLst/>
              <a:defRPr/>
            </a:pPr>
            <a:endParaRPr lang="en-US" sz="2800" b="0" kern="0" dirty="0" smtClean="0">
              <a:solidFill>
                <a:srgbClr val="C00000"/>
              </a:solidFill>
              <a:latin typeface="+mn-lt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tabLst/>
              <a:defRPr/>
            </a:pPr>
            <a:endParaRPr kumimoji="0" lang="en-GB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tabLst/>
              <a:defRPr/>
            </a:pPr>
            <a:endParaRPr kumimoji="0" lang="en-GB" sz="28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704880" y="9508"/>
            <a:ext cx="8153400" cy="776286"/>
          </a:xfrm>
        </p:spPr>
        <p:txBody>
          <a:bodyPr/>
          <a:lstStyle/>
          <a:p>
            <a:r>
              <a:rPr lang="en-US" sz="4000" dirty="0" smtClean="0"/>
              <a:t>Early Measurements</a:t>
            </a:r>
            <a:endParaRPr lang="en-US" sz="4400" b="1" dirty="0" smtClean="0"/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4244975" y="6642100"/>
            <a:ext cx="1143000" cy="228600"/>
          </a:xfrm>
        </p:spPr>
        <p:txBody>
          <a:bodyPr/>
          <a:lstStyle/>
          <a:p>
            <a:fld id="{6D202039-3293-4EC8-B5F1-A7127E526F50}" type="slidenum">
              <a:rPr lang="en-GB" smtClean="0"/>
              <a:pPr/>
              <a:t>49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71438" y="857232"/>
            <a:ext cx="9501222" cy="585791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GB" sz="1800" b="1" dirty="0" smtClean="0"/>
              <a:t>besides R2E meetings, minutes and presentations @ LMC, </a:t>
            </a:r>
            <a:r>
              <a:rPr lang="en-GB" sz="1800" b="1" dirty="0" err="1" smtClean="0"/>
              <a:t>Chamonix</a:t>
            </a:r>
            <a:r>
              <a:rPr lang="en-GB" sz="1800" b="1" dirty="0" smtClean="0"/>
              <a:t> Workshops,… </a:t>
            </a:r>
            <a:endParaRPr lang="en-GB" sz="500" b="1" dirty="0" smtClean="0"/>
          </a:p>
          <a:p>
            <a:r>
              <a:rPr lang="en-GB" sz="2000" b="1" dirty="0" smtClean="0"/>
              <a:t>R2E Website: </a:t>
            </a:r>
            <a:r>
              <a:rPr lang="en-GB" sz="2000" b="1" dirty="0" smtClean="0">
                <a:solidFill>
                  <a:srgbClr val="003399"/>
                </a:solidFill>
                <a:hlinkClick r:id="rId2"/>
              </a:rPr>
              <a:t>www.cern.ch/r2e</a:t>
            </a:r>
            <a:endParaRPr lang="en-GB" sz="2000" b="1" dirty="0" smtClean="0">
              <a:solidFill>
                <a:srgbClr val="003399"/>
              </a:solidFill>
            </a:endParaRPr>
          </a:p>
          <a:p>
            <a:r>
              <a:rPr lang="en-GB" sz="2000" b="1" dirty="0" smtClean="0"/>
              <a:t>Document Database &amp; Questionnaires (linked through above):</a:t>
            </a:r>
          </a:p>
          <a:p>
            <a:pPr>
              <a:buNone/>
            </a:pPr>
            <a:r>
              <a:rPr lang="en-GB" sz="2000" b="1" dirty="0" smtClean="0"/>
              <a:t>	</a:t>
            </a:r>
            <a:r>
              <a:rPr lang="en-GB" sz="2000" b="1" dirty="0" smtClean="0">
                <a:solidFill>
                  <a:srgbClr val="003399"/>
                </a:solidFill>
                <a:hlinkClick r:id="rId3"/>
              </a:rPr>
              <a:t>www.cern.ch/info-r2e-documents</a:t>
            </a:r>
            <a:endParaRPr lang="en-GB" sz="2000" b="1" dirty="0" smtClean="0">
              <a:solidFill>
                <a:srgbClr val="003399"/>
              </a:solidFill>
            </a:endParaRPr>
          </a:p>
          <a:p>
            <a:r>
              <a:rPr lang="en-GB" b="1" dirty="0" smtClean="0"/>
              <a:t>Area Overview of Radiation Levels (see </a:t>
            </a:r>
            <a:r>
              <a:rPr lang="en-GB" b="1" dirty="0" smtClean="0">
                <a:hlinkClick r:id="rId4"/>
              </a:rPr>
              <a:t>link</a:t>
            </a:r>
            <a:r>
              <a:rPr lang="en-GB" b="1" dirty="0" smtClean="0"/>
              <a:t>)</a:t>
            </a:r>
          </a:p>
          <a:p>
            <a:r>
              <a:rPr lang="en-GB" b="1" dirty="0" smtClean="0"/>
              <a:t>Equipment Inventory (working document, see </a:t>
            </a:r>
            <a:r>
              <a:rPr lang="en-GB" b="1" dirty="0" smtClean="0">
                <a:hlinkClick r:id="rId5"/>
              </a:rPr>
              <a:t>link</a:t>
            </a:r>
            <a:r>
              <a:rPr lang="en-GB" b="1" dirty="0" smtClean="0"/>
              <a:t>)</a:t>
            </a:r>
          </a:p>
          <a:p>
            <a:r>
              <a:rPr lang="en-GB" b="1" dirty="0" smtClean="0"/>
              <a:t>Mitigation Options (working document, see </a:t>
            </a:r>
            <a:r>
              <a:rPr lang="en-GB" b="1" dirty="0" smtClean="0">
                <a:hlinkClick r:id="rId6"/>
              </a:rPr>
              <a:t>link</a:t>
            </a:r>
            <a:r>
              <a:rPr lang="en-GB" b="1" dirty="0" smtClean="0"/>
              <a:t>)</a:t>
            </a:r>
            <a:endParaRPr lang="en-GB" sz="2000" b="1" dirty="0" smtClean="0">
              <a:hlinkClick r:id="rId7"/>
            </a:endParaRPr>
          </a:p>
          <a:p>
            <a:r>
              <a:rPr lang="en-GB" sz="2000" b="1" dirty="0" smtClean="0">
                <a:hlinkClick r:id="rId7"/>
              </a:rPr>
              <a:t>Memorandum </a:t>
            </a:r>
            <a:r>
              <a:rPr lang="en-GB" sz="2000" b="1" dirty="0" smtClean="0"/>
              <a:t>for possible temporary move betatron cleaning to IR3</a:t>
            </a:r>
          </a:p>
          <a:p>
            <a:r>
              <a:rPr lang="en-GB" sz="2000" b="1" dirty="0" smtClean="0"/>
              <a:t>UJ76 Relocation (see </a:t>
            </a:r>
            <a:r>
              <a:rPr lang="en-GB" sz="2000" b="1" dirty="0" smtClean="0">
                <a:hlinkClick r:id="rId8"/>
              </a:rPr>
              <a:t>ECR</a:t>
            </a:r>
            <a:r>
              <a:rPr lang="en-GB" sz="2000" b="1" dirty="0" smtClean="0"/>
              <a:t>)</a:t>
            </a:r>
          </a:p>
          <a:p>
            <a:r>
              <a:rPr lang="en-GB" sz="2000" b="1" dirty="0" smtClean="0"/>
              <a:t>R2E Status Report @ Chamonix (see </a:t>
            </a:r>
            <a:r>
              <a:rPr lang="en-GB" sz="2000" b="1" dirty="0" smtClean="0">
                <a:hlinkClick r:id="rId9"/>
              </a:rPr>
              <a:t>paper</a:t>
            </a:r>
            <a:r>
              <a:rPr lang="en-GB" sz="2000" b="1" dirty="0" smtClean="0"/>
              <a:t>)</a:t>
            </a:r>
          </a:p>
          <a:p>
            <a:r>
              <a:rPr lang="en-GB" sz="2000" b="1" dirty="0" smtClean="0"/>
              <a:t>RR73/77 Shielding Improvement (see </a:t>
            </a:r>
            <a:r>
              <a:rPr lang="en-GB" sz="2000" b="1" dirty="0" smtClean="0">
                <a:hlinkClick r:id="rId10"/>
              </a:rPr>
              <a:t>ECR</a:t>
            </a:r>
            <a:r>
              <a:rPr lang="en-GB" sz="2000" b="1" dirty="0" smtClean="0"/>
              <a:t>)</a:t>
            </a:r>
          </a:p>
          <a:p>
            <a:r>
              <a:rPr lang="en-GB" sz="2000" b="1" dirty="0" smtClean="0"/>
              <a:t>Mid/Long-Term Action Plan (see </a:t>
            </a:r>
            <a:r>
              <a:rPr lang="en-GB" sz="2000" b="1" dirty="0" smtClean="0">
                <a:hlinkClick r:id="rId11"/>
              </a:rPr>
              <a:t>report</a:t>
            </a:r>
            <a:r>
              <a:rPr lang="en-GB" sz="2000" b="1" dirty="0" smtClean="0"/>
              <a:t>)</a:t>
            </a:r>
          </a:p>
          <a:p>
            <a:r>
              <a:rPr lang="en-GB" sz="2000" b="1" dirty="0" smtClean="0"/>
              <a:t>R2E </a:t>
            </a:r>
            <a:r>
              <a:rPr lang="en-GB" sz="2000" b="1" dirty="0" smtClean="0">
                <a:hlinkClick r:id="rId12"/>
              </a:rPr>
              <a:t>Memorandum </a:t>
            </a:r>
            <a:r>
              <a:rPr lang="en-GB" sz="2000" b="1" dirty="0" smtClean="0"/>
              <a:t>for Short-Term Resources</a:t>
            </a:r>
          </a:p>
          <a:p>
            <a:r>
              <a:rPr lang="en-GB" sz="2000" b="1" dirty="0" smtClean="0"/>
              <a:t>Power-Converter Summary (see </a:t>
            </a:r>
            <a:r>
              <a:rPr lang="en-GB" sz="2000" b="1" dirty="0" smtClean="0">
                <a:hlinkClick r:id="rId13"/>
              </a:rPr>
              <a:t>internal report</a:t>
            </a:r>
            <a:r>
              <a:rPr lang="en-GB" sz="2000" b="1" dirty="0" smtClean="0"/>
              <a:t>)</a:t>
            </a:r>
          </a:p>
          <a:p>
            <a:r>
              <a:rPr lang="en-GB" sz="2000" b="1" dirty="0" smtClean="0"/>
              <a:t>Point-8 Iteration Summary (see </a:t>
            </a:r>
            <a:r>
              <a:rPr lang="en-GB" sz="2000" b="1" dirty="0" smtClean="0">
                <a:hlinkClick r:id="rId14"/>
              </a:rPr>
              <a:t>final draft</a:t>
            </a:r>
            <a:r>
              <a:rPr lang="en-GB" sz="2000" b="1" dirty="0" smtClean="0"/>
              <a:t>)</a:t>
            </a:r>
          </a:p>
          <a:p>
            <a:r>
              <a:rPr lang="en-GB" sz="2000" b="1" dirty="0" smtClean="0"/>
              <a:t>Point-1/5 Iteration Summary (in preparation)</a:t>
            </a:r>
          </a:p>
          <a:p>
            <a:r>
              <a:rPr lang="en-GB" sz="2000" b="1" dirty="0" smtClean="0"/>
              <a:t>Online Mitigation Project Tracking (see </a:t>
            </a:r>
            <a:r>
              <a:rPr lang="en-GB" sz="2000" b="1" dirty="0" smtClean="0">
                <a:hlinkClick r:id="rId15"/>
              </a:rPr>
              <a:t>link</a:t>
            </a:r>
            <a:r>
              <a:rPr lang="en-GB" sz="2000" b="1" dirty="0" smtClean="0"/>
              <a:t>)</a:t>
            </a:r>
          </a:p>
          <a:p>
            <a:r>
              <a:rPr lang="en-US" sz="2000" b="1" dirty="0" smtClean="0"/>
              <a:t>R2E Radiation School (see </a:t>
            </a:r>
            <a:r>
              <a:rPr lang="en-US" sz="2000" b="1" dirty="0" smtClean="0">
                <a:hlinkClick r:id="rId16"/>
              </a:rPr>
              <a:t>program</a:t>
            </a:r>
            <a:r>
              <a:rPr lang="en-US" sz="2000" b="1" dirty="0" smtClean="0"/>
              <a:t> and </a:t>
            </a:r>
            <a:r>
              <a:rPr lang="en-US" sz="2000" b="1" dirty="0" smtClean="0">
                <a:hlinkClick r:id="rId17"/>
              </a:rPr>
              <a:t>summary</a:t>
            </a:r>
            <a:r>
              <a:rPr lang="en-US" sz="2000" b="1" dirty="0" smtClean="0"/>
              <a:t>), …</a:t>
            </a:r>
            <a:endParaRPr lang="en-GB" sz="2000" b="1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30" y="71414"/>
            <a:ext cx="8218488" cy="622300"/>
          </a:xfrm>
        </p:spPr>
        <p:txBody>
          <a:bodyPr/>
          <a:lstStyle/>
          <a:p>
            <a:r>
              <a:rPr lang="en-US" dirty="0" smtClean="0"/>
              <a:t>Documentation &amp; Reports</a:t>
            </a:r>
            <a:endParaRPr lang="en-US" dirty="0"/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4244975" y="6642100"/>
            <a:ext cx="1143000" cy="228600"/>
          </a:xfrm>
        </p:spPr>
        <p:txBody>
          <a:bodyPr/>
          <a:lstStyle/>
          <a:p>
            <a:fld id="{6D202039-3293-4EC8-B5F1-A7127E526F50}" type="slidenum">
              <a:rPr lang="en-GB" smtClean="0"/>
              <a:pPr/>
              <a:t>5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214314" y="1071546"/>
            <a:ext cx="5857884" cy="3286148"/>
          </a:xfrm>
        </p:spPr>
        <p:txBody>
          <a:bodyPr>
            <a:noAutofit/>
          </a:bodyPr>
          <a:lstStyle/>
          <a:p>
            <a:pPr>
              <a:spcBef>
                <a:spcPts val="200"/>
              </a:spcBef>
              <a:spcAft>
                <a:spcPts val="100"/>
              </a:spcAft>
            </a:pPr>
            <a:r>
              <a:rPr lang="en-GB" b="1" dirty="0" smtClean="0">
                <a:solidFill>
                  <a:srgbClr val="800000"/>
                </a:solidFill>
              </a:rPr>
              <a:t>Continuous analysis of monitor </a:t>
            </a:r>
            <a:r>
              <a:rPr lang="en-GB" b="1" dirty="0" smtClean="0">
                <a:solidFill>
                  <a:schemeClr val="tx2"/>
                </a:solidFill>
              </a:rPr>
              <a:t>readings </a:t>
            </a:r>
            <a:r>
              <a:rPr lang="en-GB" dirty="0" smtClean="0">
                <a:solidFill>
                  <a:schemeClr val="tx2"/>
                </a:solidFill>
              </a:rPr>
              <a:t>helps verifying simulation predictions as well as identifying additional weak-points (in case)</a:t>
            </a:r>
          </a:p>
          <a:p>
            <a:pPr>
              <a:spcBef>
                <a:spcPts val="200"/>
              </a:spcBef>
              <a:spcAft>
                <a:spcPts val="100"/>
              </a:spcAft>
            </a:pPr>
            <a:r>
              <a:rPr lang="en-GB" dirty="0" smtClean="0">
                <a:solidFill>
                  <a:schemeClr val="tx2"/>
                </a:solidFill>
              </a:rPr>
              <a:t>A draft table of possible loss-cases </a:t>
            </a:r>
            <a:r>
              <a:rPr lang="en-GB" dirty="0" smtClean="0">
                <a:solidFill>
                  <a:schemeClr val="bg2"/>
                </a:solidFill>
              </a:rPr>
              <a:t>(</a:t>
            </a:r>
            <a:r>
              <a:rPr lang="en-GB" b="1" dirty="0" smtClean="0">
                <a:solidFill>
                  <a:srgbClr val="800000"/>
                </a:solidFill>
              </a:rPr>
              <a:t>intended losses for R2E purposes</a:t>
            </a:r>
            <a:r>
              <a:rPr lang="en-GB" dirty="0" smtClean="0">
                <a:solidFill>
                  <a:schemeClr val="bg2"/>
                </a:solidFill>
              </a:rPr>
              <a:t>) </a:t>
            </a:r>
            <a:r>
              <a:rPr lang="en-GB" dirty="0" smtClean="0">
                <a:solidFill>
                  <a:schemeClr val="tx2"/>
                </a:solidFill>
              </a:rPr>
              <a:t>was developed and is in iteration with operation (R. Assmann, B. Goddard)</a:t>
            </a:r>
          </a:p>
          <a:p>
            <a:pPr>
              <a:spcBef>
                <a:spcPts val="200"/>
              </a:spcBef>
              <a:spcAft>
                <a:spcPts val="100"/>
              </a:spcAft>
            </a:pPr>
            <a:r>
              <a:rPr lang="en-GB" b="1" dirty="0" smtClean="0">
                <a:solidFill>
                  <a:srgbClr val="800000"/>
                </a:solidFill>
              </a:rPr>
              <a:t>Coming months will be particularly important </a:t>
            </a:r>
            <a:r>
              <a:rPr lang="en-GB" dirty="0" smtClean="0">
                <a:solidFill>
                  <a:schemeClr val="tx2"/>
                </a:solidFill>
              </a:rPr>
              <a:t>and time and effort is required for a dedicated R2E analysis</a:t>
            </a:r>
          </a:p>
          <a:p>
            <a:pPr>
              <a:spcBef>
                <a:spcPts val="200"/>
              </a:spcBef>
              <a:spcAft>
                <a:spcPts val="100"/>
              </a:spcAft>
            </a:pPr>
            <a:endParaRPr lang="en-US" sz="2400" dirty="0" smtClean="0">
              <a:solidFill>
                <a:schemeClr val="bg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106" y="71414"/>
            <a:ext cx="8218488" cy="622300"/>
          </a:xfrm>
        </p:spPr>
        <p:txBody>
          <a:bodyPr/>
          <a:lstStyle/>
          <a:p>
            <a:r>
              <a:rPr lang="en-US" dirty="0" smtClean="0"/>
              <a:t>Early Monitoring - Important Analysis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1069547"/>
            <a:ext cx="3000365" cy="557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772332" y="714356"/>
            <a:ext cx="3371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800000"/>
                </a:solidFill>
              </a:rPr>
              <a:t>a long table -&gt; don’t try reading</a:t>
            </a:r>
            <a:endParaRPr lang="en-GB" b="1" dirty="0">
              <a:solidFill>
                <a:srgbClr val="80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06" y="4357694"/>
            <a:ext cx="9067831" cy="2252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42844" y="4000504"/>
            <a:ext cx="3275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800000"/>
                </a:solidFill>
              </a:rPr>
              <a:t>one example (first part only…)</a:t>
            </a:r>
            <a:endParaRPr lang="en-GB" b="1" dirty="0">
              <a:solidFill>
                <a:srgbClr val="8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90347" y="714356"/>
            <a:ext cx="18822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© E. Lebbos</a:t>
            </a:r>
            <a:endParaRPr lang="en-GB" sz="2400" dirty="0"/>
          </a:p>
        </p:txBody>
      </p:sp>
      <p:sp>
        <p:nvSpPr>
          <p:cNvPr id="10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4244975" y="6642100"/>
            <a:ext cx="1143000" cy="228600"/>
          </a:xfrm>
        </p:spPr>
        <p:txBody>
          <a:bodyPr/>
          <a:lstStyle/>
          <a:p>
            <a:fld id="{6D202039-3293-4EC8-B5F1-A7127E526F50}" type="slidenum">
              <a:rPr lang="en-GB" smtClean="0"/>
              <a:pPr/>
              <a:t>50</a:t>
            </a:fld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6429388" y="6326051"/>
            <a:ext cx="642942" cy="246221"/>
          </a:xfrm>
          <a:prstGeom prst="rect">
            <a:avLst/>
          </a:prstGeom>
          <a:solidFill>
            <a:srgbClr val="FF99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3V</a:t>
            </a:r>
            <a:endParaRPr lang="en-GB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786" y="71438"/>
            <a:ext cx="7500990" cy="714356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Workshop Input Requirements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658416"/>
            <a:ext cx="8501122" cy="5786478"/>
          </a:xfrm>
          <a:noFill/>
        </p:spPr>
        <p:txBody>
          <a:bodyPr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 sz="2800" b="1" u="sng" dirty="0" smtClean="0">
                <a:solidFill>
                  <a:schemeClr val="accent1">
                    <a:lumMod val="25000"/>
                  </a:schemeClr>
                </a:solidFill>
              </a:rPr>
              <a:t>Dedicated R2E losses and analysis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800" b="1" dirty="0" smtClean="0">
                <a:solidFill>
                  <a:srgbClr val="800000"/>
                </a:solidFill>
              </a:rPr>
              <a:t>Pre-defined list of locations available </a:t>
            </a:r>
            <a:br>
              <a:rPr lang="en-US" sz="2800" b="1" dirty="0" smtClean="0">
                <a:solidFill>
                  <a:srgbClr val="800000"/>
                </a:solidFill>
              </a:rPr>
            </a:br>
            <a:r>
              <a:rPr lang="en-US" sz="2800" dirty="0" smtClean="0">
                <a:solidFill>
                  <a:schemeClr val="accent1">
                    <a:lumMod val="25000"/>
                  </a:schemeClr>
                </a:solidFill>
              </a:rPr>
              <a:t>(see </a:t>
            </a:r>
            <a:r>
              <a:rPr lang="en-US" sz="2800" dirty="0" smtClean="0">
                <a:solidFill>
                  <a:schemeClr val="accent1">
                    <a:lumMod val="25000"/>
                  </a:schemeClr>
                </a:solidFill>
                <a:hlinkClick r:id="rId4"/>
              </a:rPr>
              <a:t>link</a:t>
            </a:r>
            <a:r>
              <a:rPr lang="en-US" sz="2800" dirty="0" smtClean="0">
                <a:solidFill>
                  <a:schemeClr val="accent1">
                    <a:lumMod val="25000"/>
                  </a:schemeClr>
                </a:solidFill>
              </a:rPr>
              <a:t>) and iteration needed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800" dirty="0" smtClean="0">
                <a:solidFill>
                  <a:schemeClr val="accent1">
                    <a:lumMod val="25000"/>
                  </a:schemeClr>
                </a:solidFill>
              </a:rPr>
              <a:t>Operations Team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800" dirty="0" smtClean="0">
                <a:solidFill>
                  <a:schemeClr val="accent1">
                    <a:lumMod val="25000"/>
                  </a:schemeClr>
                </a:solidFill>
              </a:rPr>
              <a:t>R2E &amp; </a:t>
            </a:r>
            <a:r>
              <a:rPr lang="en-US" sz="2800" dirty="0" err="1" smtClean="0">
                <a:solidFill>
                  <a:schemeClr val="accent1">
                    <a:lumMod val="25000"/>
                  </a:schemeClr>
                </a:solidFill>
              </a:rPr>
              <a:t>RadMon</a:t>
            </a:r>
            <a:r>
              <a:rPr lang="en-US" sz="2800" dirty="0" smtClean="0">
                <a:solidFill>
                  <a:schemeClr val="accent1">
                    <a:lumMod val="25000"/>
                  </a:schemeClr>
                </a:solidFill>
              </a:rPr>
              <a:t> Team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800" dirty="0" smtClean="0">
                <a:solidFill>
                  <a:schemeClr val="accent1">
                    <a:lumMod val="25000"/>
                  </a:schemeClr>
                </a:solidFill>
              </a:rPr>
              <a:t>Measurement Plan to be setup</a:t>
            </a:r>
            <a:endParaRPr lang="en-US" sz="2400" dirty="0" smtClean="0">
              <a:solidFill>
                <a:schemeClr val="accent1">
                  <a:lumMod val="25000"/>
                </a:schemeClr>
              </a:solidFill>
            </a:endParaRPr>
          </a:p>
          <a:p>
            <a:pPr lvl="0">
              <a:spcBef>
                <a:spcPts val="0"/>
              </a:spcBef>
              <a:buNone/>
            </a:pPr>
            <a:r>
              <a:rPr lang="en-GB" sz="2800" b="1" u="sng" dirty="0" smtClean="0">
                <a:solidFill>
                  <a:schemeClr val="accent1">
                    <a:lumMod val="25000"/>
                  </a:schemeClr>
                </a:solidFill>
              </a:rPr>
              <a:t>Monitoring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800" b="1" dirty="0" smtClean="0">
                <a:solidFill>
                  <a:srgbClr val="800000"/>
                </a:solidFill>
              </a:rPr>
              <a:t>Additional monitoring to be considered?</a:t>
            </a:r>
          </a:p>
          <a:p>
            <a:pPr lvl="2">
              <a:spcBef>
                <a:spcPts val="0"/>
              </a:spcBef>
              <a:buBlip>
                <a:blip r:embed="rId3"/>
              </a:buBlip>
            </a:pPr>
            <a:r>
              <a:rPr lang="en-US" sz="2800" i="1" dirty="0" smtClean="0">
                <a:solidFill>
                  <a:schemeClr val="tx1"/>
                </a:solidFill>
              </a:rPr>
              <a:t>e.g.</a:t>
            </a:r>
            <a:r>
              <a:rPr lang="en-US" sz="2800" dirty="0" smtClean="0">
                <a:solidFill>
                  <a:schemeClr val="tx1"/>
                </a:solidFill>
              </a:rPr>
              <a:t>, </a:t>
            </a:r>
            <a:r>
              <a:rPr lang="en-US" sz="2800" dirty="0" smtClean="0">
                <a:solidFill>
                  <a:schemeClr val="tx1"/>
                </a:solidFill>
              </a:rPr>
              <a:t>mobile IG5 chambers, </a:t>
            </a:r>
            <a:r>
              <a:rPr lang="en-US" sz="2800" dirty="0" err="1" smtClean="0">
                <a:solidFill>
                  <a:schemeClr val="tx1"/>
                </a:solidFill>
              </a:rPr>
              <a:t>MediPix</a:t>
            </a:r>
            <a:r>
              <a:rPr lang="en-US" sz="2800" b="1" dirty="0" smtClean="0">
                <a:solidFill>
                  <a:srgbClr val="800000"/>
                </a:solidFill>
              </a:rPr>
              <a:t> </a:t>
            </a:r>
            <a:endParaRPr lang="en-US" sz="2800" b="1" dirty="0" smtClean="0">
              <a:solidFill>
                <a:srgbClr val="800000"/>
              </a:solidFill>
            </a:endParaRP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800" b="1" dirty="0" smtClean="0">
                <a:solidFill>
                  <a:srgbClr val="800000"/>
                </a:solidFill>
              </a:rPr>
              <a:t>Combined Monitoring Tool</a:t>
            </a:r>
          </a:p>
          <a:p>
            <a:pPr lvl="2">
              <a:spcBef>
                <a:spcPts val="0"/>
              </a:spcBef>
              <a:buBlip>
                <a:blip r:embed="rId3"/>
              </a:buBlip>
            </a:pPr>
            <a:r>
              <a:rPr lang="en-US" sz="2800" dirty="0" smtClean="0">
                <a:solidFill>
                  <a:schemeClr val="tx1"/>
                </a:solidFill>
              </a:rPr>
              <a:t>Final Release Version</a:t>
            </a:r>
            <a:endParaRPr lang="en-US" sz="2800" dirty="0" smtClean="0">
              <a:solidFill>
                <a:schemeClr val="accent1">
                  <a:lumMod val="25000"/>
                </a:schemeClr>
              </a:solidFill>
            </a:endParaRPr>
          </a:p>
          <a:p>
            <a:pPr lvl="0">
              <a:spcBef>
                <a:spcPts val="0"/>
              </a:spcBef>
              <a:buNone/>
            </a:pPr>
            <a:r>
              <a:rPr lang="en-GB" sz="2800" b="1" u="sng" dirty="0" smtClean="0">
                <a:solidFill>
                  <a:schemeClr val="accent1">
                    <a:lumMod val="25000"/>
                  </a:schemeClr>
                </a:solidFill>
              </a:rPr>
              <a:t>Feedback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800" b="1" dirty="0" smtClean="0">
                <a:solidFill>
                  <a:srgbClr val="800000"/>
                </a:solidFill>
              </a:rPr>
              <a:t>Results to be integrated in estimate </a:t>
            </a:r>
            <a:r>
              <a:rPr lang="en-US" sz="2800" b="1" dirty="0" smtClean="0">
                <a:solidFill>
                  <a:srgbClr val="800000"/>
                </a:solidFill>
              </a:rPr>
              <a:t/>
            </a:r>
            <a:br>
              <a:rPr lang="en-US" sz="2800" b="1" dirty="0" smtClean="0">
                <a:solidFill>
                  <a:srgbClr val="800000"/>
                </a:solidFill>
              </a:rPr>
            </a:br>
            <a:r>
              <a:rPr lang="en-US" sz="2800" b="1" dirty="0" smtClean="0">
                <a:solidFill>
                  <a:srgbClr val="800000"/>
                </a:solidFill>
              </a:rPr>
              <a:t>of </a:t>
            </a:r>
            <a:r>
              <a:rPr lang="en-US" sz="2800" b="1" dirty="0" smtClean="0">
                <a:solidFill>
                  <a:srgbClr val="800000"/>
                </a:solidFill>
              </a:rPr>
              <a:t>expected radiation levels</a:t>
            </a:r>
            <a:endParaRPr lang="en-US" sz="2800" dirty="0" smtClean="0">
              <a:solidFill>
                <a:schemeClr val="accent1">
                  <a:lumMod val="25000"/>
                </a:schemeClr>
              </a:solidFill>
            </a:endParaRPr>
          </a:p>
          <a:p>
            <a:pPr lvl="1">
              <a:spcBef>
                <a:spcPts val="0"/>
              </a:spcBef>
              <a:buNone/>
            </a:pPr>
            <a:endParaRPr lang="en-US" sz="2800" dirty="0" smtClean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4244975" y="6642100"/>
            <a:ext cx="327025" cy="215900"/>
          </a:xfrm>
        </p:spPr>
        <p:txBody>
          <a:bodyPr/>
          <a:lstStyle/>
          <a:p>
            <a:fld id="{6D202039-3293-4EC8-B5F1-A7127E526F50}" type="slidenum">
              <a:rPr lang="en-GB" smtClean="0"/>
              <a:pPr/>
              <a:t>51</a:t>
            </a:fld>
            <a:endParaRPr lang="en-GB"/>
          </a:p>
        </p:txBody>
      </p:sp>
      <p:pic>
        <p:nvPicPr>
          <p:cNvPr id="5" name="Picture 2" descr="C:\Users\Markus\AppData\Local\Microsoft\Windows\Temporary Internet Files\Content.IE5\EFKRBR8H\MCj0440424000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29521" y="5230094"/>
            <a:ext cx="1714512" cy="141361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00372"/>
            <a:ext cx="8229600" cy="785818"/>
          </a:xfrm>
        </p:spPr>
        <p:txBody>
          <a:bodyPr>
            <a:noAutofit/>
          </a:bodyPr>
          <a:lstStyle/>
          <a:p>
            <a:pPr algn="ctr"/>
            <a:r>
              <a:rPr lang="en-GB" sz="6600" b="1" dirty="0" smtClean="0">
                <a:solidFill>
                  <a:srgbClr val="640000"/>
                </a:solidFill>
              </a:rPr>
              <a:t>Mitigation Options</a:t>
            </a:r>
            <a:endParaRPr lang="en-GB" sz="6600" b="1" dirty="0">
              <a:solidFill>
                <a:srgbClr val="64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52</a:t>
            </a:fld>
            <a:endParaRPr lang="en-GB"/>
          </a:p>
        </p:txBody>
      </p:sp>
      <p:grpSp>
        <p:nvGrpSpPr>
          <p:cNvPr id="10" name="Group 9"/>
          <p:cNvGrpSpPr/>
          <p:nvPr/>
        </p:nvGrpSpPr>
        <p:grpSpPr>
          <a:xfrm>
            <a:off x="7215206" y="1285860"/>
            <a:ext cx="1714512" cy="755324"/>
            <a:chOff x="214282" y="5715016"/>
            <a:chExt cx="1422132" cy="755324"/>
          </a:xfrm>
        </p:grpSpPr>
        <p:sp>
          <p:nvSpPr>
            <p:cNvPr id="8" name="Rounded Rectangle 7"/>
            <p:cNvSpPr/>
            <p:nvPr/>
          </p:nvSpPr>
          <p:spPr>
            <a:xfrm>
              <a:off x="214282" y="5715016"/>
              <a:ext cx="1422132" cy="755324"/>
            </a:xfrm>
            <a:prstGeom prst="roundRect">
              <a:avLst/>
            </a:prstGeom>
            <a:solidFill>
              <a:srgbClr val="7E0000"/>
            </a:solidFill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ounded Rectangle 4"/>
            <p:cNvSpPr/>
            <p:nvPr/>
          </p:nvSpPr>
          <p:spPr>
            <a:xfrm>
              <a:off x="251154" y="5751888"/>
              <a:ext cx="1348389" cy="681581"/>
            </a:xfrm>
            <a:prstGeom prst="rect">
              <a:avLst/>
            </a:pr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000" b="1" kern="1200" dirty="0" smtClean="0"/>
                <a:t>SHIELDING</a:t>
              </a:r>
              <a:endParaRPr lang="en-GB" sz="2000" b="1" kern="12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714744" y="1285860"/>
            <a:ext cx="2143140" cy="755324"/>
            <a:chOff x="214282" y="5715016"/>
            <a:chExt cx="1422132" cy="755324"/>
          </a:xfrm>
        </p:grpSpPr>
        <p:sp>
          <p:nvSpPr>
            <p:cNvPr id="12" name="Rounded Rectangle 11"/>
            <p:cNvSpPr/>
            <p:nvPr/>
          </p:nvSpPr>
          <p:spPr>
            <a:xfrm>
              <a:off x="214282" y="5715016"/>
              <a:ext cx="1422132" cy="755324"/>
            </a:xfrm>
            <a:prstGeom prst="roundRect">
              <a:avLst/>
            </a:prstGeom>
            <a:solidFill>
              <a:srgbClr val="22106E"/>
            </a:solidFill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Rounded Rectangle 4"/>
            <p:cNvSpPr/>
            <p:nvPr/>
          </p:nvSpPr>
          <p:spPr>
            <a:xfrm>
              <a:off x="251154" y="5751888"/>
              <a:ext cx="1348389" cy="681581"/>
            </a:xfrm>
            <a:prstGeom prst="rect">
              <a:avLst/>
            </a:pr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000" b="1" kern="1200" dirty="0" smtClean="0"/>
                <a:t>RELOCATION</a:t>
              </a:r>
              <a:endParaRPr lang="en-GB" sz="2000" b="1" kern="120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571868" y="5500702"/>
            <a:ext cx="2214578" cy="755324"/>
            <a:chOff x="214282" y="5715016"/>
            <a:chExt cx="1422132" cy="755324"/>
          </a:xfrm>
        </p:grpSpPr>
        <p:sp>
          <p:nvSpPr>
            <p:cNvPr id="15" name="Rounded Rectangle 14"/>
            <p:cNvSpPr/>
            <p:nvPr/>
          </p:nvSpPr>
          <p:spPr>
            <a:xfrm>
              <a:off x="214282" y="5715016"/>
              <a:ext cx="1422132" cy="755324"/>
            </a:xfrm>
            <a:prstGeom prst="roundRect">
              <a:avLst/>
            </a:prstGeom>
            <a:solidFill>
              <a:srgbClr val="0B731F"/>
            </a:solidFill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ounded Rectangle 4"/>
            <p:cNvSpPr/>
            <p:nvPr/>
          </p:nvSpPr>
          <p:spPr>
            <a:xfrm>
              <a:off x="251154" y="5751888"/>
              <a:ext cx="1348389" cy="681581"/>
            </a:xfrm>
            <a:prstGeom prst="rect">
              <a:avLst/>
            </a:pr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000" b="1" kern="1200" dirty="0" smtClean="0"/>
                <a:t>CIVIL ENGINEERING</a:t>
              </a:r>
              <a:endParaRPr lang="en-GB" sz="2000" b="1" kern="1200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285720" y="5500702"/>
            <a:ext cx="1714512" cy="755324"/>
            <a:chOff x="214282" y="5715016"/>
            <a:chExt cx="1422132" cy="755324"/>
          </a:xfrm>
        </p:grpSpPr>
        <p:sp>
          <p:nvSpPr>
            <p:cNvPr id="18" name="Rounded Rectangle 17"/>
            <p:cNvSpPr/>
            <p:nvPr/>
          </p:nvSpPr>
          <p:spPr>
            <a:xfrm>
              <a:off x="214282" y="5715016"/>
              <a:ext cx="1422132" cy="755324"/>
            </a:xfrm>
            <a:prstGeom prst="roundRect">
              <a:avLst/>
            </a:prstGeom>
            <a:solidFill>
              <a:srgbClr val="C49500"/>
            </a:solidFill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Rounded Rectangle 4"/>
            <p:cNvSpPr/>
            <p:nvPr/>
          </p:nvSpPr>
          <p:spPr>
            <a:xfrm>
              <a:off x="251154" y="5751888"/>
              <a:ext cx="1348389" cy="681581"/>
            </a:xfrm>
            <a:prstGeom prst="rect">
              <a:avLst/>
            </a:pr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000" b="1" kern="1200" dirty="0" smtClean="0"/>
                <a:t>RAD-TOL DESIGN</a:t>
              </a:r>
              <a:endParaRPr lang="en-GB" sz="2000" b="1" kern="1200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57158" y="1285860"/>
            <a:ext cx="2143140" cy="755324"/>
            <a:chOff x="214282" y="5715016"/>
            <a:chExt cx="1422132" cy="755324"/>
          </a:xfrm>
        </p:grpSpPr>
        <p:sp>
          <p:nvSpPr>
            <p:cNvPr id="21" name="Rounded Rectangle 20"/>
            <p:cNvSpPr/>
            <p:nvPr/>
          </p:nvSpPr>
          <p:spPr>
            <a:xfrm>
              <a:off x="214282" y="5715016"/>
              <a:ext cx="1422132" cy="755324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Rounded Rectangle 4"/>
            <p:cNvSpPr/>
            <p:nvPr/>
          </p:nvSpPr>
          <p:spPr>
            <a:xfrm>
              <a:off x="251154" y="5751888"/>
              <a:ext cx="1348389" cy="681581"/>
            </a:xfrm>
            <a:prstGeom prst="rect">
              <a:avLst/>
            </a:pr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000" b="1" kern="1200" dirty="0" smtClean="0"/>
                <a:t>EARLY</a:t>
              </a:r>
              <a:br>
                <a:rPr lang="en-GB" sz="2000" b="1" kern="1200" dirty="0" smtClean="0"/>
              </a:br>
              <a:r>
                <a:rPr lang="en-GB" sz="2000" b="1" kern="1200" dirty="0" smtClean="0"/>
                <a:t>RELOCATION</a:t>
              </a:r>
              <a:endParaRPr lang="en-GB" sz="2000" b="1" kern="1200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7072330" y="5500702"/>
            <a:ext cx="1143008" cy="755324"/>
            <a:chOff x="214282" y="5715016"/>
            <a:chExt cx="1422132" cy="755324"/>
          </a:xfrm>
        </p:grpSpPr>
        <p:sp>
          <p:nvSpPr>
            <p:cNvPr id="24" name="Rounded Rectangle 23"/>
            <p:cNvSpPr/>
            <p:nvPr/>
          </p:nvSpPr>
          <p:spPr>
            <a:xfrm>
              <a:off x="214282" y="5715016"/>
              <a:ext cx="1422132" cy="755324"/>
            </a:xfrm>
            <a:prstGeom prst="roundRect">
              <a:avLst/>
            </a:prstGeom>
            <a:solidFill>
              <a:srgbClr val="6F0D71"/>
            </a:solidFill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Rounded Rectangle 4"/>
            <p:cNvSpPr/>
            <p:nvPr/>
          </p:nvSpPr>
          <p:spPr>
            <a:xfrm>
              <a:off x="214283" y="5751888"/>
              <a:ext cx="1385261" cy="681581"/>
            </a:xfrm>
            <a:prstGeom prst="rect">
              <a:avLst/>
            </a:pr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000" b="1" kern="1200" dirty="0" smtClean="0"/>
                <a:t>OTHER</a:t>
              </a:r>
              <a:endParaRPr lang="en-GB" sz="2000" b="1" kern="1200" dirty="0"/>
            </a:p>
          </p:txBody>
        </p:sp>
      </p:grpSp>
      <p:cxnSp>
        <p:nvCxnSpPr>
          <p:cNvPr id="27" name="Straight Arrow Connector 26"/>
          <p:cNvCxnSpPr/>
          <p:nvPr/>
        </p:nvCxnSpPr>
        <p:spPr bwMode="auto">
          <a:xfrm rot="16200000" flipV="1">
            <a:off x="1964513" y="2321711"/>
            <a:ext cx="928694" cy="571504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8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 rot="5400000" flipH="1" flipV="1">
            <a:off x="4250529" y="2678901"/>
            <a:ext cx="928694" cy="1588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8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Straight Arrow Connector 29"/>
          <p:cNvCxnSpPr/>
          <p:nvPr/>
        </p:nvCxnSpPr>
        <p:spPr bwMode="auto">
          <a:xfrm rot="5400000">
            <a:off x="4152896" y="4562484"/>
            <a:ext cx="1132690" cy="8730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8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3" name="Straight Arrow Connector 32"/>
          <p:cNvCxnSpPr/>
          <p:nvPr/>
        </p:nvCxnSpPr>
        <p:spPr bwMode="auto">
          <a:xfrm rot="5400000">
            <a:off x="1785918" y="4214818"/>
            <a:ext cx="1000132" cy="714380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8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6" name="Straight Arrow Connector 35"/>
          <p:cNvCxnSpPr/>
          <p:nvPr/>
        </p:nvCxnSpPr>
        <p:spPr bwMode="auto">
          <a:xfrm rot="16200000" flipH="1">
            <a:off x="6465107" y="4107661"/>
            <a:ext cx="928694" cy="714380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8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9" name="Straight Arrow Connector 38"/>
          <p:cNvCxnSpPr/>
          <p:nvPr/>
        </p:nvCxnSpPr>
        <p:spPr bwMode="auto">
          <a:xfrm flipV="1">
            <a:off x="6572264" y="2214554"/>
            <a:ext cx="785818" cy="714380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80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53</a:t>
            </a:fld>
            <a:endParaRPr lang="en-GB"/>
          </a:p>
        </p:txBody>
      </p:sp>
      <p:pic>
        <p:nvPicPr>
          <p:cNvPr id="5122" name="Picture 2" descr="http://redstateeclectic.typepad.com/.a/6a00d83452719d69e20120a4eac417970b-800w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515" y="928670"/>
            <a:ext cx="8874641" cy="5449341"/>
          </a:xfrm>
          <a:prstGeom prst="rect">
            <a:avLst/>
          </a:prstGeom>
          <a:noFill/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82668" y="20618"/>
            <a:ext cx="8218488" cy="6223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The</a:t>
            </a:r>
            <a:r>
              <a:rPr kumimoji="0" lang="en-US" sz="4400" b="0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 Perfect Solution</a:t>
            </a:r>
            <a:endParaRPr kumimoji="0" lang="en-US" sz="4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86116" y="1214422"/>
            <a:ext cx="53463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/>
              <a:t>We keep on looking …</a:t>
            </a:r>
            <a:endParaRPr lang="en-GB" sz="4000" b="1" dirty="0"/>
          </a:p>
        </p:txBody>
      </p:sp>
      <p:pic>
        <p:nvPicPr>
          <p:cNvPr id="121858" name="Picture 2" descr="http://imway2fat.files.wordpress.com/2009/04/happy-chicken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928670"/>
            <a:ext cx="1985484" cy="1857388"/>
          </a:xfrm>
          <a:prstGeom prst="rect">
            <a:avLst/>
          </a:prstGeom>
          <a:noFill/>
        </p:spPr>
      </p:pic>
      <p:pic>
        <p:nvPicPr>
          <p:cNvPr id="121860" name="Picture 4" descr="http://www.faqs.org/photo-dict/photofiles/list/348/700cow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286124"/>
            <a:ext cx="3619480" cy="3172368"/>
          </a:xfrm>
          <a:prstGeom prst="rect">
            <a:avLst/>
          </a:prstGeom>
          <a:noFill/>
        </p:spPr>
      </p:pic>
      <p:pic>
        <p:nvPicPr>
          <p:cNvPr id="121862" name="Picture 6" descr="http://dclips.fundraw.com/pngmax/creohn_Sheep_in_gray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00826" y="4209040"/>
            <a:ext cx="2304273" cy="2506108"/>
          </a:xfrm>
          <a:prstGeom prst="rect">
            <a:avLst/>
          </a:prstGeom>
          <a:noFill/>
        </p:spPr>
      </p:pic>
      <p:pic>
        <p:nvPicPr>
          <p:cNvPr id="121864" name="Picture 8" descr="http://www.eslpod.com/eslpod_blog/wp-content/uploads/2008/05/pig-thumb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72198" y="928670"/>
            <a:ext cx="3071802" cy="228849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185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186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1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2186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1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186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00372"/>
            <a:ext cx="8229600" cy="785818"/>
          </a:xfrm>
        </p:spPr>
        <p:txBody>
          <a:bodyPr>
            <a:noAutofit/>
          </a:bodyPr>
          <a:lstStyle/>
          <a:p>
            <a:pPr algn="ctr"/>
            <a:r>
              <a:rPr lang="en-GB" sz="6600" b="1" dirty="0" smtClean="0">
                <a:solidFill>
                  <a:srgbClr val="640000"/>
                </a:solidFill>
              </a:rPr>
              <a:t>“Easy Options”</a:t>
            </a:r>
            <a:endParaRPr lang="en-GB" sz="6600" b="1" dirty="0">
              <a:solidFill>
                <a:srgbClr val="64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54</a:t>
            </a:fld>
            <a:endParaRPr lang="en-GB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28572" y="928670"/>
            <a:ext cx="9115428" cy="5857916"/>
          </a:xfrm>
        </p:spPr>
        <p:txBody>
          <a:bodyPr>
            <a:normAutofit/>
          </a:bodyPr>
          <a:lstStyle/>
          <a:p>
            <a:r>
              <a:rPr lang="en-GB" sz="2800" b="1" dirty="0" smtClean="0"/>
              <a:t>Access-Gates in UJ14/16/23/87</a:t>
            </a:r>
          </a:p>
          <a:p>
            <a:pPr lvl="1"/>
            <a:r>
              <a:rPr lang="en-GB" sz="2800" b="1" dirty="0" smtClean="0">
                <a:solidFill>
                  <a:srgbClr val="800000"/>
                </a:solidFill>
              </a:rPr>
              <a:t>Can be switched off during operation</a:t>
            </a:r>
          </a:p>
          <a:p>
            <a:pPr lvl="1"/>
            <a:r>
              <a:rPr lang="en-GB" sz="2800" dirty="0" smtClean="0">
                <a:solidFill>
                  <a:schemeClr val="tx1"/>
                </a:solidFill>
              </a:rPr>
              <a:t>Procedure with OP in preparation</a:t>
            </a:r>
          </a:p>
          <a:p>
            <a:pPr lvl="1"/>
            <a:r>
              <a:rPr lang="en-GB" sz="2800" dirty="0" smtClean="0">
                <a:solidFill>
                  <a:schemeClr val="tx1"/>
                </a:solidFill>
              </a:rPr>
              <a:t>contact: L. Ponce, R. Nunes</a:t>
            </a:r>
          </a:p>
          <a:p>
            <a:r>
              <a:rPr lang="en-GB" sz="2800" b="1" dirty="0" smtClean="0"/>
              <a:t>Equipment which can remain (partly) in place</a:t>
            </a:r>
            <a:endParaRPr lang="en-GB" sz="2800" dirty="0" smtClean="0"/>
          </a:p>
          <a:p>
            <a:pPr lvl="1"/>
            <a:r>
              <a:rPr lang="en-GB" sz="2800" b="1" dirty="0" smtClean="0">
                <a:solidFill>
                  <a:srgbClr val="800000"/>
                </a:solidFill>
              </a:rPr>
              <a:t>QPS</a:t>
            </a:r>
            <a:r>
              <a:rPr lang="en-GB" sz="2800" dirty="0" smtClean="0">
                <a:solidFill>
                  <a:schemeClr val="tx1"/>
                </a:solidFill>
              </a:rPr>
              <a:t> (further development possible)</a:t>
            </a:r>
          </a:p>
          <a:p>
            <a:pPr lvl="1"/>
            <a:r>
              <a:rPr lang="en-GB" sz="2800" b="1" dirty="0" smtClean="0">
                <a:solidFill>
                  <a:srgbClr val="800000"/>
                </a:solidFill>
              </a:rPr>
              <a:t>BPM</a:t>
            </a:r>
            <a:r>
              <a:rPr lang="en-GB" sz="2800" dirty="0" smtClean="0">
                <a:solidFill>
                  <a:schemeClr val="tx1"/>
                </a:solidFill>
              </a:rPr>
              <a:t> (mostly ok)</a:t>
            </a:r>
          </a:p>
          <a:p>
            <a:pPr lvl="1"/>
            <a:r>
              <a:rPr lang="en-GB" sz="2800" b="1" dirty="0" smtClean="0">
                <a:solidFill>
                  <a:srgbClr val="800000"/>
                </a:solidFill>
              </a:rPr>
              <a:t>BLM</a:t>
            </a:r>
            <a:r>
              <a:rPr lang="en-GB" sz="2800" dirty="0" smtClean="0">
                <a:solidFill>
                  <a:schemeClr val="tx1"/>
                </a:solidFill>
              </a:rPr>
              <a:t> (VME crate already removed)</a:t>
            </a:r>
          </a:p>
          <a:p>
            <a:pPr lvl="1"/>
            <a:r>
              <a:rPr lang="en-GB" sz="2800" b="1" dirty="0" smtClean="0">
                <a:solidFill>
                  <a:srgbClr val="800000"/>
                </a:solidFill>
              </a:rPr>
              <a:t>Some cryogenics control </a:t>
            </a:r>
            <a:r>
              <a:rPr lang="en-GB" sz="2800" dirty="0" smtClean="0">
                <a:solidFill>
                  <a:schemeClr val="tx1"/>
                </a:solidFill>
              </a:rPr>
              <a:t>(partly the same as in tunnel)</a:t>
            </a:r>
          </a:p>
          <a:p>
            <a:pPr lvl="1"/>
            <a:r>
              <a:rPr lang="en-GB" sz="2800" b="1" dirty="0" smtClean="0">
                <a:solidFill>
                  <a:srgbClr val="800000"/>
                </a:solidFill>
              </a:rPr>
              <a:t>Details in Equipment-Summary</a:t>
            </a:r>
            <a:r>
              <a:rPr lang="en-GB" sz="2800" dirty="0" smtClean="0">
                <a:solidFill>
                  <a:schemeClr val="tx1"/>
                </a:solidFill>
              </a:rPr>
              <a:t> (G. Spiezia, see </a:t>
            </a:r>
            <a:r>
              <a:rPr lang="en-GB" sz="2800" dirty="0" smtClean="0">
                <a:solidFill>
                  <a:schemeClr val="tx1"/>
                </a:solidFill>
                <a:hlinkClick r:id="rId2"/>
              </a:rPr>
              <a:t>link</a:t>
            </a:r>
            <a:r>
              <a:rPr lang="en-GB" sz="2800" dirty="0" smtClean="0">
                <a:solidFill>
                  <a:schemeClr val="tx1"/>
                </a:solidFill>
              </a:rPr>
              <a:t>) and </a:t>
            </a:r>
            <a:r>
              <a:rPr lang="en-GB" sz="2800" dirty="0" err="1" smtClean="0">
                <a:solidFill>
                  <a:schemeClr val="tx1"/>
                </a:solidFill>
              </a:rPr>
              <a:t>Chamonix</a:t>
            </a:r>
            <a:r>
              <a:rPr lang="en-GB" sz="2800" dirty="0" smtClean="0">
                <a:solidFill>
                  <a:schemeClr val="tx1"/>
                </a:solidFill>
              </a:rPr>
              <a:t> talks </a:t>
            </a:r>
            <a:r>
              <a:rPr lang="en-GB" sz="2800" dirty="0" smtClean="0">
                <a:solidFill>
                  <a:schemeClr val="tx1"/>
                </a:solidFill>
              </a:rPr>
              <a:t>from D. Kramer and T. Wijnands</a:t>
            </a:r>
          </a:p>
          <a:p>
            <a:endParaRPr lang="en-GB" sz="2800" dirty="0" smtClean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30" y="71414"/>
            <a:ext cx="8218488" cy="622300"/>
          </a:xfrm>
        </p:spPr>
        <p:txBody>
          <a:bodyPr/>
          <a:lstStyle/>
          <a:p>
            <a:r>
              <a:rPr lang="en-US" dirty="0" smtClean="0"/>
              <a:t>Some Easy Parts</a:t>
            </a:r>
            <a:endParaRPr lang="en-US" dirty="0"/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4244975" y="6642100"/>
            <a:ext cx="1143000" cy="228600"/>
          </a:xfrm>
        </p:spPr>
        <p:txBody>
          <a:bodyPr/>
          <a:lstStyle/>
          <a:p>
            <a:fld id="{6D202039-3293-4EC8-B5F1-A7127E526F50}" type="slidenum">
              <a:rPr lang="en-GB" smtClean="0"/>
              <a:pPr/>
              <a:t>55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786" y="71438"/>
            <a:ext cx="7500990" cy="714356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Workshop Input Requirements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45352"/>
            <a:ext cx="9144000" cy="5786478"/>
          </a:xfrm>
          <a:noFill/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b="1" u="sng" dirty="0" smtClean="0">
                <a:solidFill>
                  <a:schemeClr val="accent1">
                    <a:lumMod val="25000"/>
                  </a:schemeClr>
                </a:solidFill>
              </a:rPr>
              <a:t>Procedures: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400" b="1" dirty="0" smtClean="0">
                <a:solidFill>
                  <a:srgbClr val="800000"/>
                </a:solidFill>
              </a:rPr>
              <a:t>Are they put in place?</a:t>
            </a:r>
          </a:p>
          <a:p>
            <a:pPr lvl="2">
              <a:spcBef>
                <a:spcPts val="0"/>
              </a:spcBef>
              <a:buBlip>
                <a:blip r:embed="rId3"/>
              </a:buBlip>
            </a:pPr>
            <a:r>
              <a:rPr lang="en-US" sz="2400" i="1" dirty="0" smtClean="0">
                <a:solidFill>
                  <a:schemeClr val="accent1">
                    <a:lumMod val="25000"/>
                  </a:schemeClr>
                </a:solidFill>
              </a:rPr>
              <a:t>e.g.</a:t>
            </a: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, access gates in critical areas</a:t>
            </a:r>
          </a:p>
          <a:p>
            <a:pPr lvl="2">
              <a:spcBef>
                <a:spcPts val="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shielding after access (see example later)</a:t>
            </a:r>
          </a:p>
          <a:p>
            <a:pPr lvl="2">
              <a:spcBef>
                <a:spcPts val="0"/>
              </a:spcBef>
              <a:buBlip>
                <a:blip r:embed="rId3"/>
              </a:buBlip>
            </a:pPr>
            <a:endParaRPr lang="en-US" sz="2400" b="1" u="sng" dirty="0" smtClean="0">
              <a:solidFill>
                <a:schemeClr val="accent1">
                  <a:lumMod val="25000"/>
                </a:schemeClr>
              </a:solidFill>
            </a:endParaRPr>
          </a:p>
          <a:p>
            <a:pPr>
              <a:spcBef>
                <a:spcPts val="0"/>
              </a:spcBef>
              <a:buNone/>
            </a:pPr>
            <a:r>
              <a:rPr lang="en-US" b="1" u="sng" dirty="0" smtClean="0">
                <a:solidFill>
                  <a:schemeClr val="accent1">
                    <a:lumMod val="25000"/>
                  </a:schemeClr>
                </a:solidFill>
              </a:rPr>
              <a:t>Equipment Remaining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400" b="1" dirty="0" smtClean="0">
                <a:solidFill>
                  <a:srgbClr val="800000"/>
                </a:solidFill>
              </a:rPr>
              <a:t>is the list complete?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400" b="1" dirty="0" smtClean="0">
                <a:solidFill>
                  <a:srgbClr val="800000"/>
                </a:solidFill>
              </a:rPr>
              <a:t>further </a:t>
            </a:r>
            <a:r>
              <a:rPr lang="en-US" sz="2400" b="1" dirty="0" smtClean="0">
                <a:solidFill>
                  <a:srgbClr val="800000"/>
                </a:solidFill>
              </a:rPr>
              <a:t>details/constraints to be added</a:t>
            </a:r>
            <a:endParaRPr lang="en-US" sz="2400" b="1" dirty="0" smtClean="0">
              <a:solidFill>
                <a:srgbClr val="800000"/>
              </a:solidFill>
            </a:endParaRP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400" b="1" dirty="0" smtClean="0">
                <a:solidFill>
                  <a:srgbClr val="800000"/>
                </a:solidFill>
              </a:rPr>
              <a:t>can (other) equipment be split (</a:t>
            </a:r>
            <a:r>
              <a:rPr lang="en-US" sz="2400" b="1" i="1" dirty="0" smtClean="0">
                <a:solidFill>
                  <a:srgbClr val="800000"/>
                </a:solidFill>
              </a:rPr>
              <a:t>e.g.</a:t>
            </a:r>
            <a:r>
              <a:rPr lang="en-US" sz="2400" b="1" dirty="0" smtClean="0">
                <a:solidFill>
                  <a:srgbClr val="800000"/>
                </a:solidFill>
              </a:rPr>
              <a:t>, control part and rest</a:t>
            </a:r>
            <a:r>
              <a:rPr lang="en-US" sz="2400" b="1" dirty="0" smtClean="0">
                <a:solidFill>
                  <a:srgbClr val="800000"/>
                </a:solidFill>
              </a:rPr>
              <a:t>), so that only a part of the equipment has to be relocated?</a:t>
            </a:r>
            <a:endParaRPr lang="en-US" sz="2400" b="1" dirty="0" smtClean="0">
              <a:solidFill>
                <a:srgbClr val="8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4244975" y="6642100"/>
            <a:ext cx="327025" cy="215900"/>
          </a:xfrm>
        </p:spPr>
        <p:txBody>
          <a:bodyPr/>
          <a:lstStyle/>
          <a:p>
            <a:fld id="{6D202039-3293-4EC8-B5F1-A7127E526F50}" type="slidenum">
              <a:rPr lang="en-GB" smtClean="0"/>
              <a:pPr/>
              <a:t>56</a:t>
            </a:fld>
            <a:endParaRPr lang="en-GB"/>
          </a:p>
        </p:txBody>
      </p:sp>
      <p:pic>
        <p:nvPicPr>
          <p:cNvPr id="5" name="Picture 2" descr="C:\Users\Markus\AppData\Local\Microsoft\Windows\Temporary Internet Files\Content.IE5\EFKRBR8H\MCj0440424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29521" y="5158657"/>
            <a:ext cx="1714512" cy="141361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00372"/>
            <a:ext cx="8229600" cy="785818"/>
          </a:xfrm>
        </p:spPr>
        <p:txBody>
          <a:bodyPr>
            <a:noAutofit/>
          </a:bodyPr>
          <a:lstStyle/>
          <a:p>
            <a:pPr algn="ctr"/>
            <a:r>
              <a:rPr lang="en-GB" sz="6600" b="1" dirty="0" smtClean="0">
                <a:solidFill>
                  <a:srgbClr val="640000"/>
                </a:solidFill>
              </a:rPr>
              <a:t>“</a:t>
            </a:r>
            <a:r>
              <a:rPr lang="en-GB" sz="6600" b="1" dirty="0" err="1" smtClean="0">
                <a:solidFill>
                  <a:srgbClr val="640000"/>
                </a:solidFill>
              </a:rPr>
              <a:t>Rad-Tol</a:t>
            </a:r>
            <a:r>
              <a:rPr lang="en-GB" sz="6600" b="1" dirty="0" smtClean="0">
                <a:solidFill>
                  <a:srgbClr val="640000"/>
                </a:solidFill>
              </a:rPr>
              <a:t> Design”</a:t>
            </a:r>
            <a:endParaRPr lang="en-GB" sz="6600" b="1" dirty="0">
              <a:solidFill>
                <a:srgbClr val="64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57</a:t>
            </a:fld>
            <a:endParaRPr lang="en-GB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357158" y="928670"/>
            <a:ext cx="8472518" cy="5857916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GB" sz="2800" b="1" dirty="0" smtClean="0"/>
              <a:t>Remote-Valve-Controllers in US85</a:t>
            </a:r>
          </a:p>
          <a:p>
            <a:pPr lvl="1">
              <a:spcBef>
                <a:spcPts val="0"/>
              </a:spcBef>
            </a:pPr>
            <a:r>
              <a:rPr lang="en-GB" sz="2800" dirty="0" smtClean="0">
                <a:solidFill>
                  <a:schemeClr val="tx1"/>
                </a:solidFill>
              </a:rPr>
              <a:t>Solution known from other areas</a:t>
            </a:r>
          </a:p>
          <a:p>
            <a:pPr lvl="1">
              <a:spcBef>
                <a:spcPts val="0"/>
              </a:spcBef>
            </a:pPr>
            <a:r>
              <a:rPr lang="en-GB" sz="2800" dirty="0" smtClean="0">
                <a:solidFill>
                  <a:schemeClr val="tx1"/>
                </a:solidFill>
              </a:rPr>
              <a:t>Order </a:t>
            </a:r>
            <a:r>
              <a:rPr lang="en-GB" sz="2800" dirty="0" smtClean="0">
                <a:solidFill>
                  <a:schemeClr val="tx1"/>
                </a:solidFill>
              </a:rPr>
              <a:t>to be started </a:t>
            </a:r>
            <a:r>
              <a:rPr lang="en-GB" sz="2800" dirty="0" smtClean="0">
                <a:solidFill>
                  <a:schemeClr val="tx1"/>
                </a:solidFill>
              </a:rPr>
              <a:t>– Installation in </a:t>
            </a:r>
            <a:r>
              <a:rPr lang="en-GB" sz="2800" dirty="0" smtClean="0">
                <a:solidFill>
                  <a:schemeClr val="tx1"/>
                </a:solidFill>
              </a:rPr>
              <a:t>2010/11/12?</a:t>
            </a:r>
            <a:endParaRPr lang="en-GB" sz="28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GB" sz="2800" b="1" dirty="0" smtClean="0"/>
              <a:t>Power-Converters (120/600A)</a:t>
            </a:r>
          </a:p>
          <a:p>
            <a:pPr lvl="1">
              <a:spcBef>
                <a:spcPts val="0"/>
              </a:spcBef>
            </a:pPr>
            <a:r>
              <a:rPr lang="en-GB" sz="2800" dirty="0" smtClean="0">
                <a:solidFill>
                  <a:schemeClr val="tx1"/>
                </a:solidFill>
              </a:rPr>
              <a:t>Details in Chamonix talk from Y. Thurel (see </a:t>
            </a:r>
            <a:r>
              <a:rPr lang="en-GB" sz="2800" dirty="0" smtClean="0">
                <a:solidFill>
                  <a:schemeClr val="tx1"/>
                </a:solidFill>
                <a:hlinkClick r:id="rId2"/>
              </a:rPr>
              <a:t>link</a:t>
            </a:r>
            <a:r>
              <a:rPr lang="en-GB" sz="2800" dirty="0" smtClean="0">
                <a:solidFill>
                  <a:schemeClr val="tx1"/>
                </a:solidFill>
              </a:rPr>
              <a:t>)</a:t>
            </a:r>
          </a:p>
          <a:p>
            <a:pPr>
              <a:spcBef>
                <a:spcPts val="0"/>
              </a:spcBef>
            </a:pPr>
            <a:r>
              <a:rPr lang="en-GB" sz="2800" b="1" dirty="0" smtClean="0"/>
              <a:t>New FIP Development</a:t>
            </a:r>
            <a:endParaRPr lang="en-GB" sz="2800" dirty="0" smtClean="0"/>
          </a:p>
          <a:p>
            <a:pPr lvl="1">
              <a:spcBef>
                <a:spcPts val="0"/>
              </a:spcBef>
            </a:pPr>
            <a:r>
              <a:rPr lang="en-GB" sz="2800" dirty="0" smtClean="0">
                <a:solidFill>
                  <a:schemeClr val="tx1"/>
                </a:solidFill>
              </a:rPr>
              <a:t>Details in Chamonix talk from J. Serrano (see </a:t>
            </a:r>
            <a:r>
              <a:rPr lang="en-GB" sz="2800" dirty="0" smtClean="0">
                <a:solidFill>
                  <a:schemeClr val="tx1"/>
                </a:solidFill>
                <a:hlinkClick r:id="rId3"/>
              </a:rPr>
              <a:t>link</a:t>
            </a:r>
            <a:r>
              <a:rPr lang="en-GB" sz="2800" dirty="0" smtClean="0">
                <a:solidFill>
                  <a:schemeClr val="tx1"/>
                </a:solidFill>
              </a:rPr>
              <a:t>)</a:t>
            </a:r>
          </a:p>
          <a:p>
            <a:pPr>
              <a:spcBef>
                <a:spcPts val="0"/>
              </a:spcBef>
            </a:pPr>
            <a:r>
              <a:rPr lang="en-GB" sz="2800" b="1" dirty="0" smtClean="0"/>
              <a:t>Common Developments</a:t>
            </a:r>
            <a:endParaRPr lang="en-GB" sz="2800" dirty="0" smtClean="0"/>
          </a:p>
          <a:p>
            <a:pPr lvl="1">
              <a:spcBef>
                <a:spcPts val="0"/>
              </a:spcBef>
            </a:pPr>
            <a:r>
              <a:rPr lang="en-GB" sz="2800" dirty="0" smtClean="0">
                <a:solidFill>
                  <a:schemeClr val="tx1"/>
                </a:solidFill>
              </a:rPr>
              <a:t>Possible working group with PH-ESE for common development of FPGA or micro-processors?</a:t>
            </a:r>
          </a:p>
          <a:p>
            <a:pPr lvl="2">
              <a:spcBef>
                <a:spcPts val="0"/>
              </a:spcBef>
            </a:pPr>
            <a:r>
              <a:rPr lang="en-GB" sz="2800" i="1" dirty="0" smtClean="0">
                <a:solidFill>
                  <a:schemeClr val="tx1"/>
                </a:solidFill>
              </a:rPr>
              <a:t>e.g.</a:t>
            </a:r>
            <a:r>
              <a:rPr lang="en-GB" sz="2800" dirty="0" smtClean="0">
                <a:solidFill>
                  <a:schemeClr val="tx1"/>
                </a:solidFill>
              </a:rPr>
              <a:t>, generic field-bus, or acquisition module for temperature, pressure, low precision voltage measurement etc…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30" y="71414"/>
            <a:ext cx="8218488" cy="622300"/>
          </a:xfrm>
        </p:spPr>
        <p:txBody>
          <a:bodyPr/>
          <a:lstStyle/>
          <a:p>
            <a:r>
              <a:rPr lang="en-US" sz="4000" dirty="0" smtClean="0"/>
              <a:t>Radiation Tolerant Design</a:t>
            </a:r>
            <a:endParaRPr lang="en-US" sz="4000" dirty="0"/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4244975" y="6642100"/>
            <a:ext cx="1143000" cy="228600"/>
          </a:xfrm>
        </p:spPr>
        <p:txBody>
          <a:bodyPr/>
          <a:lstStyle/>
          <a:p>
            <a:fld id="{6D202039-3293-4EC8-B5F1-A7127E526F50}" type="slidenum">
              <a:rPr lang="en-GB" smtClean="0"/>
              <a:pPr/>
              <a:t>58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786" y="71438"/>
            <a:ext cx="7500990" cy="714356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Workshop Input Requirements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45352"/>
            <a:ext cx="9144000" cy="5786478"/>
          </a:xfrm>
          <a:noFill/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b="1" u="sng" dirty="0" smtClean="0">
                <a:solidFill>
                  <a:schemeClr val="accent1">
                    <a:lumMod val="25000"/>
                  </a:schemeClr>
                </a:solidFill>
              </a:rPr>
              <a:t>Equipment Replacement: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400" b="1" dirty="0" smtClean="0">
                <a:solidFill>
                  <a:srgbClr val="800000"/>
                </a:solidFill>
              </a:rPr>
              <a:t>Remote valve controllers</a:t>
            </a:r>
          </a:p>
          <a:p>
            <a:pPr lvl="2">
              <a:spcBef>
                <a:spcPts val="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preparations to start </a:t>
            </a: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the order, so to be ready in case time-window opens for installation</a:t>
            </a:r>
            <a:endParaRPr lang="en-US" sz="2400" dirty="0" smtClean="0">
              <a:solidFill>
                <a:schemeClr val="accent1">
                  <a:lumMod val="25000"/>
                </a:schemeClr>
              </a:solidFill>
            </a:endParaRPr>
          </a:p>
          <a:p>
            <a:pPr lvl="2">
              <a:spcBef>
                <a:spcPts val="0"/>
              </a:spcBef>
              <a:buBlip>
                <a:blip r:embed="rId3"/>
              </a:buBlip>
            </a:pPr>
            <a:endParaRPr lang="en-US" sz="1050" b="1" u="sng" dirty="0" smtClean="0">
              <a:solidFill>
                <a:schemeClr val="accent1">
                  <a:lumMod val="25000"/>
                </a:schemeClr>
              </a:solidFill>
            </a:endParaRPr>
          </a:p>
          <a:p>
            <a:pPr>
              <a:spcBef>
                <a:spcPts val="0"/>
              </a:spcBef>
              <a:buNone/>
            </a:pPr>
            <a:r>
              <a:rPr lang="en-US" b="1" u="sng" dirty="0" smtClean="0">
                <a:solidFill>
                  <a:schemeClr val="accent1">
                    <a:lumMod val="25000"/>
                  </a:schemeClr>
                </a:solidFill>
              </a:rPr>
              <a:t>Radiation Tolerant Development: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400" b="1" dirty="0" smtClean="0">
                <a:solidFill>
                  <a:srgbClr val="800000"/>
                </a:solidFill>
              </a:rPr>
              <a:t>Power-Converters</a:t>
            </a:r>
          </a:p>
          <a:p>
            <a:pPr lvl="2">
              <a:spcBef>
                <a:spcPts val="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PC-Day to be </a:t>
            </a:r>
            <a:r>
              <a:rPr lang="en-US" sz="2400" dirty="0" err="1" smtClean="0">
                <a:solidFill>
                  <a:schemeClr val="accent1">
                    <a:lumMod val="25000"/>
                  </a:schemeClr>
                </a:solidFill>
              </a:rPr>
              <a:t>organised</a:t>
            </a: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 prior the workshop</a:t>
            </a:r>
          </a:p>
          <a:p>
            <a:pPr lvl="2">
              <a:spcBef>
                <a:spcPts val="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refinement of estimates concerning development time, test requirements, costs and constraints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400" b="1" dirty="0" smtClean="0">
                <a:solidFill>
                  <a:srgbClr val="800000"/>
                </a:solidFill>
              </a:rPr>
              <a:t>FIP </a:t>
            </a:r>
          </a:p>
          <a:p>
            <a:pPr lvl="2">
              <a:spcBef>
                <a:spcPts val="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decision on implementation option</a:t>
            </a:r>
          </a:p>
          <a:p>
            <a:pPr lvl="2">
              <a:spcBef>
                <a:spcPts val="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planning (time, costs)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400" b="1" dirty="0" smtClean="0">
                <a:solidFill>
                  <a:srgbClr val="800000"/>
                </a:solidFill>
              </a:rPr>
              <a:t>new developments in cooperation with PH/ESE</a:t>
            </a:r>
          </a:p>
          <a:p>
            <a:pPr lvl="2">
              <a:spcBef>
                <a:spcPts val="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common radiation tolerant I/O</a:t>
            </a:r>
          </a:p>
          <a:p>
            <a:pPr lvl="2">
              <a:spcBef>
                <a:spcPts val="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radiation hard components to be used for various groups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endParaRPr lang="en-US" sz="2400" dirty="0" smtClean="0">
              <a:solidFill>
                <a:schemeClr val="accent1">
                  <a:lumMod val="25000"/>
                </a:schemeClr>
              </a:solidFill>
            </a:endParaRPr>
          </a:p>
          <a:p>
            <a:pPr lvl="1">
              <a:spcBef>
                <a:spcPts val="0"/>
              </a:spcBef>
              <a:buNone/>
            </a:pPr>
            <a:endParaRPr lang="en-US" sz="2400" b="1" u="sng" dirty="0" smtClean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4244975" y="6642100"/>
            <a:ext cx="327025" cy="215900"/>
          </a:xfrm>
        </p:spPr>
        <p:txBody>
          <a:bodyPr/>
          <a:lstStyle/>
          <a:p>
            <a:fld id="{6D202039-3293-4EC8-B5F1-A7127E526F50}" type="slidenum">
              <a:rPr lang="en-GB" smtClean="0"/>
              <a:pPr/>
              <a:t>59</a:t>
            </a:fld>
            <a:endParaRPr lang="en-GB"/>
          </a:p>
        </p:txBody>
      </p:sp>
      <p:pic>
        <p:nvPicPr>
          <p:cNvPr id="5" name="Picture 2" descr="C:\Users\Markus\AppData\Local\Microsoft\Windows\Temporary Internet Files\Content.IE5\EFKRBR8H\MCj0440424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29521" y="4658590"/>
            <a:ext cx="1714512" cy="141361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285720" y="5786454"/>
            <a:ext cx="5857916" cy="500066"/>
          </a:xfrm>
          <a:prstGeom prst="rect">
            <a:avLst/>
          </a:prstGeom>
          <a:solidFill>
            <a:srgbClr val="FFFF00">
              <a:alpha val="70000"/>
            </a:srgbClr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786" y="71438"/>
            <a:ext cx="7500990" cy="714356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Workshop Input Requirements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785794"/>
            <a:ext cx="8501122" cy="5786478"/>
          </a:xfrm>
          <a:noFill/>
        </p:spPr>
        <p:txBody>
          <a:bodyPr>
            <a:noAutofit/>
          </a:bodyPr>
          <a:lstStyle/>
          <a:p>
            <a:pPr>
              <a:spcBef>
                <a:spcPts val="100"/>
              </a:spcBef>
              <a:buBlip>
                <a:blip r:embed="rId3"/>
              </a:buBlip>
            </a:pPr>
            <a:r>
              <a:rPr lang="en-US" sz="2800" dirty="0" smtClean="0">
                <a:solidFill>
                  <a:schemeClr val="accent1">
                    <a:lumMod val="25000"/>
                  </a:schemeClr>
                </a:solidFill>
              </a:rPr>
              <a:t>Preparation of the </a:t>
            </a:r>
            <a:r>
              <a:rPr lang="en-US" sz="2800" b="1" dirty="0" smtClean="0">
                <a:solidFill>
                  <a:srgbClr val="C00000"/>
                </a:solidFill>
              </a:rPr>
              <a:t>follow-up workshop in April/May</a:t>
            </a:r>
          </a:p>
          <a:p>
            <a:pPr>
              <a:spcBef>
                <a:spcPts val="100"/>
              </a:spcBef>
              <a:buBlip>
                <a:blip r:embed="rId3"/>
              </a:buBlip>
            </a:pPr>
            <a:r>
              <a:rPr lang="en-US" sz="2800" dirty="0" smtClean="0">
                <a:solidFill>
                  <a:schemeClr val="accent1">
                    <a:lumMod val="25000"/>
                  </a:schemeClr>
                </a:solidFill>
              </a:rPr>
              <a:t>Detailed review of </a:t>
            </a:r>
            <a:r>
              <a:rPr lang="en-US" sz="2800" b="1" dirty="0" smtClean="0">
                <a:solidFill>
                  <a:srgbClr val="C00000"/>
                </a:solidFill>
              </a:rPr>
              <a:t>R2E mitigation options</a:t>
            </a:r>
          </a:p>
          <a:p>
            <a:pPr>
              <a:spcBef>
                <a:spcPts val="100"/>
              </a:spcBef>
              <a:buBlip>
                <a:blip r:embed="rId3"/>
              </a:buBlip>
            </a:pPr>
            <a:r>
              <a:rPr lang="en-US" sz="2800" dirty="0" smtClean="0">
                <a:solidFill>
                  <a:schemeClr val="accent1">
                    <a:lumMod val="25000"/>
                  </a:schemeClr>
                </a:solidFill>
              </a:rPr>
              <a:t>Input requirements:</a:t>
            </a:r>
          </a:p>
          <a:p>
            <a:pPr lvl="1">
              <a:spcBef>
                <a:spcPts val="100"/>
              </a:spcBef>
              <a:buBlip>
                <a:blip r:embed="rId3"/>
              </a:buBlip>
            </a:pPr>
            <a:r>
              <a:rPr lang="en-US" sz="2400" b="1" dirty="0" smtClean="0">
                <a:solidFill>
                  <a:srgbClr val="C00000"/>
                </a:solidFill>
              </a:rPr>
              <a:t>Equipment</a:t>
            </a:r>
          </a:p>
          <a:p>
            <a:pPr lvl="1">
              <a:spcBef>
                <a:spcPts val="100"/>
              </a:spcBef>
              <a:buBlip>
                <a:blip r:embed="rId3"/>
              </a:buBlip>
            </a:pPr>
            <a:r>
              <a:rPr lang="en-US" sz="2400" b="1" dirty="0" smtClean="0">
                <a:solidFill>
                  <a:srgbClr val="C00000"/>
                </a:solidFill>
              </a:rPr>
              <a:t>Radiation Levels</a:t>
            </a:r>
          </a:p>
          <a:p>
            <a:pPr lvl="1">
              <a:spcBef>
                <a:spcPts val="100"/>
              </a:spcBef>
              <a:buBlip>
                <a:blip r:embed="rId3"/>
              </a:buBlip>
            </a:pPr>
            <a:r>
              <a:rPr lang="en-US" sz="2400" b="1" dirty="0" smtClean="0">
                <a:solidFill>
                  <a:srgbClr val="C00000"/>
                </a:solidFill>
              </a:rPr>
              <a:t>Mitigation Options</a:t>
            </a:r>
          </a:p>
          <a:p>
            <a:pPr lvl="1">
              <a:spcBef>
                <a:spcPts val="100"/>
              </a:spcBef>
              <a:buBlip>
                <a:blip r:embed="rId3"/>
              </a:buBlip>
            </a:pPr>
            <a:r>
              <a:rPr lang="en-US" sz="2400" b="1" dirty="0" smtClean="0">
                <a:solidFill>
                  <a:srgbClr val="C00000"/>
                </a:solidFill>
              </a:rPr>
              <a:t>Planning,…</a:t>
            </a:r>
          </a:p>
          <a:p>
            <a:pPr>
              <a:spcBef>
                <a:spcPts val="100"/>
              </a:spcBef>
              <a:buBlip>
                <a:blip r:embed="rId3"/>
              </a:buBlip>
            </a:pPr>
            <a:r>
              <a:rPr lang="en-US" sz="2800" dirty="0" smtClean="0">
                <a:solidFill>
                  <a:schemeClr val="accent1">
                    <a:lumMod val="25000"/>
                  </a:schemeClr>
                </a:solidFill>
              </a:rPr>
              <a:t>This seminar builds the basis and defines a </a:t>
            </a:r>
            <a:r>
              <a:rPr lang="en-US" sz="2800" b="1" dirty="0" smtClean="0">
                <a:solidFill>
                  <a:srgbClr val="C00000"/>
                </a:solidFill>
              </a:rPr>
              <a:t>list of requirements</a:t>
            </a:r>
            <a:r>
              <a:rPr lang="en-US" sz="2800" dirty="0" smtClean="0">
                <a:solidFill>
                  <a:schemeClr val="accent1">
                    <a:lumMod val="25000"/>
                  </a:schemeClr>
                </a:solidFill>
              </a:rPr>
              <a:t>, then to be distributed to and iterated with you…</a:t>
            </a:r>
          </a:p>
          <a:p>
            <a:pPr>
              <a:spcBef>
                <a:spcPts val="100"/>
              </a:spcBef>
              <a:buBlip>
                <a:blip r:embed="rId3"/>
              </a:buBlip>
            </a:pPr>
            <a:r>
              <a:rPr lang="en-US" sz="2800" dirty="0" smtClean="0">
                <a:solidFill>
                  <a:schemeClr val="accent1">
                    <a:lumMod val="25000"/>
                  </a:schemeClr>
                </a:solidFill>
              </a:rPr>
              <a:t>You will be responsible for a </a:t>
            </a:r>
            <a:r>
              <a:rPr lang="en-US" sz="2800" b="1" dirty="0" smtClean="0">
                <a:solidFill>
                  <a:srgbClr val="C00000"/>
                </a:solidFill>
              </a:rPr>
              <a:t>summary </a:t>
            </a:r>
            <a:r>
              <a:rPr lang="en-US" sz="2800" b="1" dirty="0" smtClean="0">
                <a:solidFill>
                  <a:srgbClr val="C00000"/>
                </a:solidFill>
              </a:rPr>
              <a:t>during the workshop</a:t>
            </a:r>
          </a:p>
          <a:p>
            <a:pPr>
              <a:spcBef>
                <a:spcPts val="100"/>
              </a:spcBef>
              <a:buBlip>
                <a:blip r:embed="rId3"/>
              </a:buBlip>
            </a:pPr>
            <a:r>
              <a:rPr lang="en-US" sz="2800" dirty="0" smtClean="0">
                <a:solidFill>
                  <a:schemeClr val="accent1">
                    <a:lumMod val="25000"/>
                  </a:schemeClr>
                </a:solidFill>
              </a:rPr>
              <a:t>Look for slides with a </a:t>
            </a:r>
            <a:r>
              <a:rPr lang="en-US" sz="2800" b="1" dirty="0" smtClean="0">
                <a:solidFill>
                  <a:srgbClr val="C00000"/>
                </a:solidFill>
              </a:rPr>
              <a:t>red title bar</a:t>
            </a:r>
          </a:p>
          <a:p>
            <a:pPr>
              <a:spcBef>
                <a:spcPts val="100"/>
              </a:spcBef>
              <a:buBlip>
                <a:blip r:embed="rId3"/>
              </a:buBlip>
            </a:pPr>
            <a:endParaRPr lang="en-US" sz="2800" dirty="0" smtClean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4244975" y="6642100"/>
            <a:ext cx="327025" cy="215900"/>
          </a:xfrm>
        </p:spPr>
        <p:txBody>
          <a:bodyPr/>
          <a:lstStyle/>
          <a:p>
            <a:fld id="{6D202039-3293-4EC8-B5F1-A7127E526F50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5122" name="Picture 2" descr="C:\Users\Markus\AppData\Local\Microsoft\Windows\Temporary Internet Files\Content.IE5\EFKRBR8H\MCj0440424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29521" y="5158657"/>
            <a:ext cx="1714512" cy="1413616"/>
          </a:xfrm>
          <a:prstGeom prst="rect">
            <a:avLst/>
          </a:prstGeom>
          <a:noFill/>
        </p:spPr>
      </p:pic>
      <p:pic>
        <p:nvPicPr>
          <p:cNvPr id="5123" name="Picture 3" descr="C:\Users\Markus\AppData\Local\Microsoft\Windows\Temporary Internet Files\Content.IE5\EUOX2H4D\MCj0438012000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88" y="1714488"/>
            <a:ext cx="1920875" cy="18478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00372"/>
            <a:ext cx="8229600" cy="785818"/>
          </a:xfrm>
        </p:spPr>
        <p:txBody>
          <a:bodyPr>
            <a:noAutofit/>
          </a:bodyPr>
          <a:lstStyle/>
          <a:p>
            <a:pPr algn="ctr"/>
            <a:r>
              <a:rPr lang="en-GB" sz="6600" b="1" dirty="0" smtClean="0">
                <a:solidFill>
                  <a:srgbClr val="640000"/>
                </a:solidFill>
              </a:rPr>
              <a:t>Shielding</a:t>
            </a:r>
            <a:endParaRPr lang="en-GB" sz="6600" b="1" dirty="0">
              <a:solidFill>
                <a:srgbClr val="64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60</a:t>
            </a:fld>
            <a:endParaRPr lang="en-GB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06478" y="3929066"/>
            <a:ext cx="483742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68" y="92056"/>
            <a:ext cx="8218488" cy="622300"/>
          </a:xfrm>
        </p:spPr>
        <p:txBody>
          <a:bodyPr/>
          <a:lstStyle/>
          <a:p>
            <a:r>
              <a:rPr lang="en-US" dirty="0" smtClean="0"/>
              <a:t>RR73/77and UJ76 Shielding</a:t>
            </a:r>
            <a:endParaRPr lang="en-US" dirty="0"/>
          </a:p>
        </p:txBody>
      </p:sp>
      <p:pic>
        <p:nvPicPr>
          <p:cNvPr id="6" name="Picture 5" descr="C:\Users\mbrugger\AppData\Local\Microsoft\Windows\Temporary Internet Files\Content.Word\CHICANE PT7 COTE VOUTE (Medium)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14087" y="810738"/>
            <a:ext cx="2071702" cy="2762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:\Users\mbrugger\AppData\Local\Microsoft\Windows\Temporary Internet Files\Content.Word\CHICANE MOBILE PT7 (2) (Medium)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816789"/>
            <a:ext cx="2113657" cy="2818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D:\Markus\Working Stuff\EET_IR7\Electronics\R2E\ReviewOfPoints\Point7\VisitOfStefan_110509\IR7\UJ76shield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6748813" y="4307656"/>
            <a:ext cx="2588132" cy="1941099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4214818"/>
            <a:ext cx="3000364" cy="1947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4902" y="1113700"/>
            <a:ext cx="2000264" cy="3045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0" y="714356"/>
            <a:ext cx="14013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990000"/>
                </a:solidFill>
              </a:rPr>
              <a:t>RR73/77</a:t>
            </a:r>
            <a:endParaRPr lang="en-GB" sz="2400" b="1" dirty="0">
              <a:solidFill>
                <a:srgbClr val="99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000496" y="3610277"/>
            <a:ext cx="4199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990000"/>
                </a:solidFill>
              </a:rPr>
              <a:t>UJ76 Safe Room Shielding</a:t>
            </a:r>
            <a:endParaRPr lang="en-GB" sz="2400" b="1" dirty="0">
              <a:solidFill>
                <a:srgbClr val="990000"/>
              </a:solidFill>
            </a:endParaRPr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4244975" y="6642100"/>
            <a:ext cx="1143000" cy="228600"/>
          </a:xfrm>
        </p:spPr>
        <p:txBody>
          <a:bodyPr/>
          <a:lstStyle/>
          <a:p>
            <a:fld id="{6D202039-3293-4EC8-B5F1-A7127E526F50}" type="slidenum">
              <a:rPr lang="en-GB" smtClean="0"/>
              <a:pPr/>
              <a:t>61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Picture 67" descr="cid:332575815@17092009-1858"/>
          <p:cNvPicPr/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0" y="2500306"/>
            <a:ext cx="3724381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143380"/>
            <a:ext cx="3804917" cy="2378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106" y="71414"/>
            <a:ext cx="8218488" cy="622300"/>
          </a:xfrm>
        </p:spPr>
        <p:txBody>
          <a:bodyPr/>
          <a:lstStyle/>
          <a:p>
            <a:r>
              <a:rPr lang="en-US" dirty="0" smtClean="0"/>
              <a:t>UJ87/88 – UJ23/22 – Shielding</a:t>
            </a:r>
            <a:endParaRPr lang="en-US" dirty="0"/>
          </a:p>
        </p:txBody>
      </p:sp>
      <p:pic>
        <p:nvPicPr>
          <p:cNvPr id="8" name="Picture 7" descr="TI8_UJ88_layout.png"/>
          <p:cNvPicPr>
            <a:picLocks noChangeAspect="1"/>
          </p:cNvPicPr>
          <p:nvPr/>
        </p:nvPicPr>
        <p:blipFill>
          <a:blip r:embed="rId5" cstate="print"/>
          <a:srcRect t="40057" b="31218"/>
          <a:stretch>
            <a:fillRect/>
          </a:stretch>
        </p:blipFill>
        <p:spPr>
          <a:xfrm>
            <a:off x="0" y="857232"/>
            <a:ext cx="6929454" cy="200305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auto">
          <a:xfrm>
            <a:off x="4929190" y="857232"/>
            <a:ext cx="1928826" cy="1285884"/>
          </a:xfrm>
          <a:prstGeom prst="rect">
            <a:avLst/>
          </a:prstGeom>
          <a:noFill/>
          <a:ln w="38100" cap="flat" cmpd="sng" algn="ctr">
            <a:solidFill>
              <a:srgbClr val="99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1" name="Picture 4" descr="UJ87-2009090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85533" y="1142984"/>
            <a:ext cx="2089058" cy="1567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Line 6"/>
          <p:cNvSpPr>
            <a:spLocks noChangeShapeType="1"/>
          </p:cNvSpPr>
          <p:nvPr/>
        </p:nvSpPr>
        <p:spPr bwMode="auto">
          <a:xfrm>
            <a:off x="7539843" y="1396960"/>
            <a:ext cx="48643" cy="110328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6" name="Line 7"/>
          <p:cNvSpPr>
            <a:spLocks noChangeShapeType="1"/>
          </p:cNvSpPr>
          <p:nvPr/>
        </p:nvSpPr>
        <p:spPr bwMode="auto">
          <a:xfrm>
            <a:off x="7588486" y="2490347"/>
            <a:ext cx="117087" cy="20490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7" name="Line 8"/>
          <p:cNvSpPr>
            <a:spLocks noChangeShapeType="1"/>
          </p:cNvSpPr>
          <p:nvPr/>
        </p:nvSpPr>
        <p:spPr bwMode="auto">
          <a:xfrm flipV="1">
            <a:off x="7539843" y="1182156"/>
            <a:ext cx="234174" cy="224274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8" name="Line 9"/>
          <p:cNvSpPr>
            <a:spLocks noChangeShapeType="1"/>
          </p:cNvSpPr>
          <p:nvPr/>
        </p:nvSpPr>
        <p:spPr bwMode="auto">
          <a:xfrm>
            <a:off x="7774018" y="1191627"/>
            <a:ext cx="68444" cy="151352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9" name="Line 10"/>
          <p:cNvSpPr>
            <a:spLocks noChangeShapeType="1"/>
          </p:cNvSpPr>
          <p:nvPr/>
        </p:nvSpPr>
        <p:spPr bwMode="auto">
          <a:xfrm flipV="1">
            <a:off x="7771865" y="1172256"/>
            <a:ext cx="117087" cy="9901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0" name="Line 11"/>
          <p:cNvSpPr>
            <a:spLocks noChangeShapeType="1"/>
          </p:cNvSpPr>
          <p:nvPr/>
        </p:nvSpPr>
        <p:spPr bwMode="auto">
          <a:xfrm flipV="1">
            <a:off x="7842462" y="2685348"/>
            <a:ext cx="126988" cy="2927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" name="Line 12"/>
          <p:cNvSpPr>
            <a:spLocks noChangeShapeType="1"/>
          </p:cNvSpPr>
          <p:nvPr/>
        </p:nvSpPr>
        <p:spPr bwMode="auto">
          <a:xfrm flipV="1">
            <a:off x="7549314" y="1406430"/>
            <a:ext cx="234605" cy="146359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" name="Line 13"/>
          <p:cNvSpPr>
            <a:spLocks noChangeShapeType="1"/>
          </p:cNvSpPr>
          <p:nvPr/>
        </p:nvSpPr>
        <p:spPr bwMode="auto">
          <a:xfrm flipV="1">
            <a:off x="7559214" y="1601862"/>
            <a:ext cx="234605" cy="146359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3" name="Line 14"/>
          <p:cNvSpPr>
            <a:spLocks noChangeShapeType="1"/>
          </p:cNvSpPr>
          <p:nvPr/>
        </p:nvSpPr>
        <p:spPr bwMode="auto">
          <a:xfrm flipV="1">
            <a:off x="7559214" y="1894580"/>
            <a:ext cx="244075" cy="48643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4" name="Line 15"/>
          <p:cNvSpPr>
            <a:spLocks noChangeShapeType="1"/>
          </p:cNvSpPr>
          <p:nvPr/>
        </p:nvSpPr>
        <p:spPr bwMode="auto">
          <a:xfrm flipV="1">
            <a:off x="7569115" y="2060740"/>
            <a:ext cx="253976" cy="19371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5" name="Line 16"/>
          <p:cNvSpPr>
            <a:spLocks noChangeShapeType="1"/>
          </p:cNvSpPr>
          <p:nvPr/>
        </p:nvSpPr>
        <p:spPr bwMode="auto">
          <a:xfrm>
            <a:off x="7569115" y="2197198"/>
            <a:ext cx="273347" cy="107617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6" name="Line 17"/>
          <p:cNvSpPr>
            <a:spLocks noChangeShapeType="1"/>
          </p:cNvSpPr>
          <p:nvPr/>
        </p:nvSpPr>
        <p:spPr bwMode="auto">
          <a:xfrm>
            <a:off x="7588486" y="2334087"/>
            <a:ext cx="253976" cy="253976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7" name="Line 18"/>
          <p:cNvSpPr>
            <a:spLocks noChangeShapeType="1"/>
          </p:cNvSpPr>
          <p:nvPr/>
        </p:nvSpPr>
        <p:spPr bwMode="auto">
          <a:xfrm flipV="1">
            <a:off x="7783918" y="1396960"/>
            <a:ext cx="117087" cy="19371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8" name="Line 19"/>
          <p:cNvSpPr>
            <a:spLocks noChangeShapeType="1"/>
          </p:cNvSpPr>
          <p:nvPr/>
        </p:nvSpPr>
        <p:spPr bwMode="auto">
          <a:xfrm flipV="1">
            <a:off x="7803289" y="1582061"/>
            <a:ext cx="117087" cy="19371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9" name="Line 20"/>
          <p:cNvSpPr>
            <a:spLocks noChangeShapeType="1"/>
          </p:cNvSpPr>
          <p:nvPr/>
        </p:nvSpPr>
        <p:spPr bwMode="auto">
          <a:xfrm flipV="1">
            <a:off x="7813190" y="1865308"/>
            <a:ext cx="117087" cy="19371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0" name="Line 21"/>
          <p:cNvSpPr>
            <a:spLocks noChangeShapeType="1"/>
          </p:cNvSpPr>
          <p:nvPr/>
        </p:nvSpPr>
        <p:spPr bwMode="auto">
          <a:xfrm flipV="1">
            <a:off x="7823091" y="2040939"/>
            <a:ext cx="117087" cy="19371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" name="Line 22"/>
          <p:cNvSpPr>
            <a:spLocks noChangeShapeType="1"/>
          </p:cNvSpPr>
          <p:nvPr/>
        </p:nvSpPr>
        <p:spPr bwMode="auto">
          <a:xfrm flipV="1">
            <a:off x="7823091" y="2275543"/>
            <a:ext cx="117087" cy="19371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" name="Line 23"/>
          <p:cNvSpPr>
            <a:spLocks noChangeShapeType="1"/>
          </p:cNvSpPr>
          <p:nvPr/>
        </p:nvSpPr>
        <p:spPr bwMode="auto">
          <a:xfrm flipV="1">
            <a:off x="7842462" y="2558361"/>
            <a:ext cx="117087" cy="19371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3" name="Line 24"/>
          <p:cNvSpPr>
            <a:spLocks noChangeShapeType="1"/>
          </p:cNvSpPr>
          <p:nvPr/>
        </p:nvSpPr>
        <p:spPr bwMode="auto">
          <a:xfrm>
            <a:off x="7647029" y="1308714"/>
            <a:ext cx="58544" cy="1357264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4" name="Text Box 26"/>
          <p:cNvSpPr txBox="1">
            <a:spLocks noChangeArrowheads="1"/>
          </p:cNvSpPr>
          <p:nvPr/>
        </p:nvSpPr>
        <p:spPr bwMode="auto">
          <a:xfrm>
            <a:off x="6953977" y="2714620"/>
            <a:ext cx="2190023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50" dirty="0">
                <a:solidFill>
                  <a:srgbClr val="FF0000"/>
                </a:solidFill>
              </a:rPr>
              <a:t>Location of the future shielding</a:t>
            </a:r>
          </a:p>
        </p:txBody>
      </p:sp>
      <p:cxnSp>
        <p:nvCxnSpPr>
          <p:cNvPr id="36" name="Straight Arrow Connector 35"/>
          <p:cNvCxnSpPr/>
          <p:nvPr/>
        </p:nvCxnSpPr>
        <p:spPr>
          <a:xfrm rot="5400000" flipH="1" flipV="1">
            <a:off x="7281778" y="1403632"/>
            <a:ext cx="257419" cy="89107"/>
          </a:xfrm>
          <a:prstGeom prst="straightConnector1">
            <a:avLst/>
          </a:prstGeom>
          <a:ln w="254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V="1">
            <a:off x="7365934" y="1438285"/>
            <a:ext cx="297022" cy="148511"/>
          </a:xfrm>
          <a:prstGeom prst="straightConnector1">
            <a:avLst/>
          </a:prstGeom>
          <a:ln w="254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 Box 26"/>
          <p:cNvSpPr txBox="1">
            <a:spLocks noChangeArrowheads="1"/>
          </p:cNvSpPr>
          <p:nvPr/>
        </p:nvSpPr>
        <p:spPr bwMode="auto">
          <a:xfrm>
            <a:off x="6979805" y="1596697"/>
            <a:ext cx="1346844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50" dirty="0">
                <a:solidFill>
                  <a:srgbClr val="FFFF00"/>
                </a:solidFill>
              </a:rPr>
              <a:t>Holes will be filled</a:t>
            </a:r>
          </a:p>
        </p:txBody>
      </p:sp>
      <p:cxnSp>
        <p:nvCxnSpPr>
          <p:cNvPr id="39" name="Straight Arrow Connector 38"/>
          <p:cNvCxnSpPr/>
          <p:nvPr/>
        </p:nvCxnSpPr>
        <p:spPr>
          <a:xfrm rot="10800000">
            <a:off x="6712485" y="1547193"/>
            <a:ext cx="297022" cy="69305"/>
          </a:xfrm>
          <a:prstGeom prst="straightConnector1">
            <a:avLst/>
          </a:prstGeom>
          <a:ln w="254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3"/>
          <p:cNvSpPr txBox="1">
            <a:spLocks noChangeArrowheads="1"/>
          </p:cNvSpPr>
          <p:nvPr/>
        </p:nvSpPr>
        <p:spPr bwMode="auto">
          <a:xfrm>
            <a:off x="6908790" y="1528691"/>
            <a:ext cx="157927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dirty="0"/>
              <a:t>Additional penetration </a:t>
            </a:r>
            <a:br>
              <a:rPr lang="en-US" sz="1000" dirty="0"/>
            </a:br>
            <a:r>
              <a:rPr lang="en-US" sz="1000" dirty="0"/>
              <a:t>in plug</a:t>
            </a:r>
            <a:endParaRPr lang="en-GB" sz="1000" dirty="0"/>
          </a:p>
        </p:txBody>
      </p:sp>
      <p:cxnSp>
        <p:nvCxnSpPr>
          <p:cNvPr id="41" name="Straight Arrow Connector 40"/>
          <p:cNvCxnSpPr/>
          <p:nvPr/>
        </p:nvCxnSpPr>
        <p:spPr bwMode="auto">
          <a:xfrm rot="5400000" flipH="1" flipV="1">
            <a:off x="4936038" y="1881512"/>
            <a:ext cx="478513" cy="158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99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3" name="Straight Arrow Connector 42"/>
          <p:cNvCxnSpPr/>
          <p:nvPr/>
        </p:nvCxnSpPr>
        <p:spPr bwMode="auto">
          <a:xfrm>
            <a:off x="4857752" y="1571612"/>
            <a:ext cx="285753" cy="21553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990000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3" name="Group 65"/>
          <p:cNvGrpSpPr/>
          <p:nvPr/>
        </p:nvGrpSpPr>
        <p:grpSpPr>
          <a:xfrm>
            <a:off x="3256866" y="2571744"/>
            <a:ext cx="2342762" cy="1735257"/>
            <a:chOff x="1421012" y="755650"/>
            <a:chExt cx="7518611" cy="5568949"/>
          </a:xfrm>
        </p:grpSpPr>
        <p:pic>
          <p:nvPicPr>
            <p:cNvPr id="45" name="Picture 4" descr="UJ88-20090907-ML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514884" y="755650"/>
              <a:ext cx="7424739" cy="5568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" name="Text Box 8"/>
            <p:cNvSpPr txBox="1">
              <a:spLocks noChangeArrowheads="1"/>
            </p:cNvSpPr>
            <p:nvPr/>
          </p:nvSpPr>
          <p:spPr bwMode="auto">
            <a:xfrm>
              <a:off x="1421012" y="1175214"/>
              <a:ext cx="6971837" cy="11852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00" dirty="0">
                  <a:solidFill>
                    <a:srgbClr val="FF0000"/>
                  </a:solidFill>
                </a:rPr>
                <a:t>Shielding wall will be install parallel </a:t>
              </a:r>
              <a:r>
                <a:rPr lang="en-US" sz="900" dirty="0" smtClean="0">
                  <a:solidFill>
                    <a:srgbClr val="FF0000"/>
                  </a:solidFill>
                </a:rPr>
                <a:t/>
              </a:r>
              <a:br>
                <a:rPr lang="en-US" sz="900" dirty="0" smtClean="0">
                  <a:solidFill>
                    <a:srgbClr val="FF0000"/>
                  </a:solidFill>
                </a:rPr>
              </a:br>
              <a:r>
                <a:rPr lang="en-US" sz="900" dirty="0" smtClean="0">
                  <a:solidFill>
                    <a:srgbClr val="FF0000"/>
                  </a:solidFill>
                </a:rPr>
                <a:t>to </a:t>
              </a:r>
              <a:r>
                <a:rPr lang="en-US" sz="900" dirty="0">
                  <a:solidFill>
                    <a:srgbClr val="FF0000"/>
                  </a:solidFill>
                </a:rPr>
                <a:t>this wall + 90deg leg (L-shape)</a:t>
              </a:r>
              <a:r>
                <a:rPr lang="en-US" sz="900" dirty="0"/>
                <a:t> </a:t>
              </a:r>
            </a:p>
          </p:txBody>
        </p:sp>
        <p:sp>
          <p:nvSpPr>
            <p:cNvPr id="47" name="Line 9"/>
            <p:cNvSpPr>
              <a:spLocks noChangeShapeType="1"/>
            </p:cNvSpPr>
            <p:nvPr/>
          </p:nvSpPr>
          <p:spPr bwMode="auto">
            <a:xfrm flipV="1">
              <a:off x="5508625" y="5229225"/>
              <a:ext cx="0" cy="53975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8" name="Line 6"/>
            <p:cNvSpPr>
              <a:spLocks noChangeShapeType="1"/>
            </p:cNvSpPr>
            <p:nvPr/>
          </p:nvSpPr>
          <p:spPr bwMode="auto">
            <a:xfrm>
              <a:off x="2490788" y="2662238"/>
              <a:ext cx="46037" cy="332263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9" name="Line 6"/>
            <p:cNvSpPr>
              <a:spLocks noChangeShapeType="1"/>
            </p:cNvSpPr>
            <p:nvPr/>
          </p:nvSpPr>
          <p:spPr bwMode="auto">
            <a:xfrm>
              <a:off x="5849938" y="2625725"/>
              <a:ext cx="46037" cy="328612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0" name="Line 6"/>
            <p:cNvSpPr>
              <a:spLocks noChangeShapeType="1"/>
            </p:cNvSpPr>
            <p:nvPr/>
          </p:nvSpPr>
          <p:spPr bwMode="auto">
            <a:xfrm flipH="1">
              <a:off x="2490788" y="2609850"/>
              <a:ext cx="3395662" cy="4603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1" name="Line 6"/>
            <p:cNvSpPr>
              <a:spLocks noChangeShapeType="1"/>
            </p:cNvSpPr>
            <p:nvPr/>
          </p:nvSpPr>
          <p:spPr bwMode="auto">
            <a:xfrm flipH="1">
              <a:off x="2527300" y="5911850"/>
              <a:ext cx="3395663" cy="7302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2" name="Line 6"/>
            <p:cNvSpPr>
              <a:spLocks noChangeShapeType="1"/>
            </p:cNvSpPr>
            <p:nvPr/>
          </p:nvSpPr>
          <p:spPr bwMode="auto">
            <a:xfrm flipH="1">
              <a:off x="2673350" y="5656263"/>
              <a:ext cx="2513013" cy="7302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3" name="Line 6"/>
            <p:cNvSpPr>
              <a:spLocks noChangeShapeType="1"/>
            </p:cNvSpPr>
            <p:nvPr/>
          </p:nvSpPr>
          <p:spPr bwMode="auto">
            <a:xfrm flipH="1" flipV="1">
              <a:off x="5594350" y="5400675"/>
              <a:ext cx="328613" cy="51117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4" name="Line 6"/>
            <p:cNvSpPr>
              <a:spLocks noChangeShapeType="1"/>
            </p:cNvSpPr>
            <p:nvPr/>
          </p:nvSpPr>
          <p:spPr bwMode="auto">
            <a:xfrm flipH="1" flipV="1">
              <a:off x="5046663" y="5400675"/>
              <a:ext cx="328612" cy="51117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5" name="Line 6"/>
            <p:cNvSpPr>
              <a:spLocks noChangeShapeType="1"/>
            </p:cNvSpPr>
            <p:nvPr/>
          </p:nvSpPr>
          <p:spPr bwMode="auto">
            <a:xfrm flipV="1">
              <a:off x="2527300" y="5729288"/>
              <a:ext cx="146050" cy="25558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" name="Line 6"/>
            <p:cNvSpPr>
              <a:spLocks noChangeShapeType="1"/>
            </p:cNvSpPr>
            <p:nvPr/>
          </p:nvSpPr>
          <p:spPr bwMode="auto">
            <a:xfrm>
              <a:off x="2636838" y="2735263"/>
              <a:ext cx="46037" cy="299402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7" name="Line 6"/>
            <p:cNvSpPr>
              <a:spLocks noChangeShapeType="1"/>
            </p:cNvSpPr>
            <p:nvPr/>
          </p:nvSpPr>
          <p:spPr bwMode="auto">
            <a:xfrm flipH="1">
              <a:off x="5557838" y="2662238"/>
              <a:ext cx="292100" cy="4603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8" name="Line 6"/>
            <p:cNvSpPr>
              <a:spLocks noChangeShapeType="1"/>
            </p:cNvSpPr>
            <p:nvPr/>
          </p:nvSpPr>
          <p:spPr bwMode="auto">
            <a:xfrm flipH="1">
              <a:off x="5010150" y="2662238"/>
              <a:ext cx="292100" cy="4603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9" name="Line 6"/>
            <p:cNvSpPr>
              <a:spLocks noChangeShapeType="1"/>
            </p:cNvSpPr>
            <p:nvPr/>
          </p:nvSpPr>
          <p:spPr bwMode="auto">
            <a:xfrm>
              <a:off x="5302250" y="2625725"/>
              <a:ext cx="46038" cy="328612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0" name="Line 6"/>
            <p:cNvSpPr>
              <a:spLocks noChangeShapeType="1"/>
            </p:cNvSpPr>
            <p:nvPr/>
          </p:nvSpPr>
          <p:spPr bwMode="auto">
            <a:xfrm>
              <a:off x="5010150" y="2698750"/>
              <a:ext cx="46038" cy="273843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1" name="Line 6"/>
            <p:cNvSpPr>
              <a:spLocks noChangeShapeType="1"/>
            </p:cNvSpPr>
            <p:nvPr/>
          </p:nvSpPr>
          <p:spPr bwMode="auto">
            <a:xfrm>
              <a:off x="5584825" y="2698750"/>
              <a:ext cx="46038" cy="273843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2" name="Line 6"/>
            <p:cNvSpPr>
              <a:spLocks noChangeShapeType="1"/>
            </p:cNvSpPr>
            <p:nvPr/>
          </p:nvSpPr>
          <p:spPr bwMode="auto">
            <a:xfrm flipH="1">
              <a:off x="2643188" y="2698750"/>
              <a:ext cx="2476500" cy="4603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3" name="Line 6"/>
            <p:cNvSpPr>
              <a:spLocks noChangeShapeType="1"/>
            </p:cNvSpPr>
            <p:nvPr/>
          </p:nvSpPr>
          <p:spPr bwMode="auto">
            <a:xfrm>
              <a:off x="2527300" y="2689225"/>
              <a:ext cx="109538" cy="4603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4" name="Line 6"/>
            <p:cNvSpPr>
              <a:spLocks noChangeShapeType="1"/>
            </p:cNvSpPr>
            <p:nvPr/>
          </p:nvSpPr>
          <p:spPr bwMode="auto">
            <a:xfrm flipH="1">
              <a:off x="5046663" y="5400675"/>
              <a:ext cx="584200" cy="4603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5" name="Line 6"/>
            <p:cNvSpPr>
              <a:spLocks noChangeShapeType="1"/>
            </p:cNvSpPr>
            <p:nvPr/>
          </p:nvSpPr>
          <p:spPr bwMode="auto">
            <a:xfrm flipH="1">
              <a:off x="5010150" y="2698750"/>
              <a:ext cx="547688" cy="4603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71" name="Right Arrow 70"/>
          <p:cNvSpPr/>
          <p:nvPr/>
        </p:nvSpPr>
        <p:spPr bwMode="auto">
          <a:xfrm>
            <a:off x="4643438" y="5000636"/>
            <a:ext cx="928694" cy="571504"/>
          </a:xfrm>
          <a:prstGeom prst="rightArrow">
            <a:avLst/>
          </a:prstGeom>
          <a:solidFill>
            <a:srgbClr val="99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72" name="Picture 71" descr="C:\Users\mbrugger\AppData\Local\Microsoft\Windows\Temporary Internet Files\Content.Word\face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699658" y="3857628"/>
            <a:ext cx="3424842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4" name="Straight Arrow Connector 73"/>
          <p:cNvCxnSpPr>
            <a:stCxn id="38" idx="1"/>
          </p:cNvCxnSpPr>
          <p:nvPr/>
        </p:nvCxnSpPr>
        <p:spPr bwMode="auto">
          <a:xfrm rot="10800000">
            <a:off x="5286381" y="1643051"/>
            <a:ext cx="1693425" cy="8060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7" name="Straight Arrow Connector 76"/>
          <p:cNvCxnSpPr/>
          <p:nvPr/>
        </p:nvCxnSpPr>
        <p:spPr bwMode="auto">
          <a:xfrm rot="5400000" flipH="1" flipV="1">
            <a:off x="3857620" y="1928802"/>
            <a:ext cx="1071570" cy="64294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3" name="TextBox 72"/>
          <p:cNvSpPr txBox="1"/>
          <p:nvPr/>
        </p:nvSpPr>
        <p:spPr>
          <a:xfrm>
            <a:off x="714348" y="1785926"/>
            <a:ext cx="8137164" cy="23083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990000"/>
                </a:solidFill>
              </a:rPr>
              <a:t>- Shielding installed before LHC-re-start</a:t>
            </a:r>
          </a:p>
          <a:p>
            <a:r>
              <a:rPr lang="en-US" sz="2400" dirty="0" smtClean="0">
                <a:solidFill>
                  <a:srgbClr val="990000"/>
                </a:solidFill>
              </a:rPr>
              <a:t>- Analysis confirms the expected improvement</a:t>
            </a:r>
          </a:p>
          <a:p>
            <a:r>
              <a:rPr lang="en-US" sz="2400" dirty="0" smtClean="0">
                <a:solidFill>
                  <a:srgbClr val="990000"/>
                </a:solidFill>
              </a:rPr>
              <a:t>- ~Factor of 10 less radiation (high-energy </a:t>
            </a:r>
            <a:r>
              <a:rPr lang="en-US" sz="2400" dirty="0" err="1" smtClean="0">
                <a:solidFill>
                  <a:srgbClr val="990000"/>
                </a:solidFill>
              </a:rPr>
              <a:t>hadron</a:t>
            </a:r>
            <a:r>
              <a:rPr lang="en-US" sz="2400" dirty="0" smtClean="0">
                <a:solidFill>
                  <a:srgbClr val="990000"/>
                </a:solidFill>
              </a:rPr>
              <a:t> </a:t>
            </a:r>
            <a:r>
              <a:rPr lang="en-US" sz="2400" dirty="0" err="1" smtClean="0">
                <a:solidFill>
                  <a:srgbClr val="990000"/>
                </a:solidFill>
              </a:rPr>
              <a:t>fluence</a:t>
            </a:r>
            <a:r>
              <a:rPr lang="en-US" sz="2400" dirty="0" smtClean="0">
                <a:solidFill>
                  <a:srgbClr val="990000"/>
                </a:solidFill>
              </a:rPr>
              <a:t>)</a:t>
            </a:r>
          </a:p>
          <a:p>
            <a:r>
              <a:rPr lang="en-US" sz="2400" dirty="0" smtClean="0">
                <a:solidFill>
                  <a:srgbClr val="990000"/>
                </a:solidFill>
              </a:rPr>
              <a:t>- Relaxed situation for this years operation</a:t>
            </a:r>
          </a:p>
          <a:p>
            <a:r>
              <a:rPr lang="en-US" sz="2400" dirty="0" smtClean="0">
                <a:solidFill>
                  <a:srgbClr val="990000"/>
                </a:solidFill>
              </a:rPr>
              <a:t>- Long-Term solution will require further measurements</a:t>
            </a:r>
          </a:p>
          <a:p>
            <a:r>
              <a:rPr lang="en-US" sz="2400" dirty="0" smtClean="0">
                <a:solidFill>
                  <a:srgbClr val="990000"/>
                </a:solidFill>
              </a:rPr>
              <a:t>- Possible issue with low-energy neutrons</a:t>
            </a:r>
            <a:endParaRPr lang="en-GB" sz="2400" dirty="0">
              <a:solidFill>
                <a:srgbClr val="990000"/>
              </a:solidFill>
            </a:endParaRPr>
          </a:p>
        </p:txBody>
      </p:sp>
      <p:sp>
        <p:nvSpPr>
          <p:cNvPr id="66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4244975" y="6642100"/>
            <a:ext cx="1143000" cy="228600"/>
          </a:xfrm>
        </p:spPr>
        <p:txBody>
          <a:bodyPr/>
          <a:lstStyle/>
          <a:p>
            <a:fld id="{6D202039-3293-4EC8-B5F1-A7127E526F50}" type="slidenum">
              <a:rPr lang="en-GB" smtClean="0"/>
              <a:pPr/>
              <a:t>62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9"/>
          <p:cNvGrpSpPr/>
          <p:nvPr/>
        </p:nvGrpSpPr>
        <p:grpSpPr>
          <a:xfrm>
            <a:off x="554372" y="1744011"/>
            <a:ext cx="8167726" cy="4536508"/>
            <a:chOff x="896908" y="1350945"/>
            <a:chExt cx="6353280" cy="352836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 cstate="print">
              <a:alphaModFix/>
              <a:lum/>
            </a:blip>
            <a:srcRect/>
            <a:stretch>
              <a:fillRect/>
            </a:stretch>
          </p:blipFill>
          <p:spPr>
            <a:xfrm>
              <a:off x="896908" y="1350945"/>
              <a:ext cx="6353280" cy="35283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Freeform 8"/>
            <p:cNvSpPr/>
            <p:nvPr/>
          </p:nvSpPr>
          <p:spPr>
            <a:xfrm>
              <a:off x="3111486" y="3494085"/>
              <a:ext cx="685799" cy="45720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36720">
              <a:solidFill>
                <a:srgbClr val="0000FF"/>
              </a:solidFill>
              <a:prstDash val="solid"/>
            </a:ln>
          </p:spPr>
          <p:txBody>
            <a:bodyPr vert="horz" lIns="108000" tIns="63000" rIns="108000" bIns="63000" anchor="ctr" anchorCtr="1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hangingPunct="0">
                <a:buNone/>
              </a:pPr>
              <a:endParaRPr lang="en-US" sz="1600" dirty="0">
                <a:latin typeface="Liberation Sans" pitchFamily="18"/>
                <a:ea typeface="DejaVu Sans" pitchFamily="2"/>
                <a:cs typeface="Lohit Hindi" pitchFamily="2"/>
              </a:endParaRPr>
            </a:p>
          </p:txBody>
        </p:sp>
        <p:sp>
          <p:nvSpPr>
            <p:cNvPr id="10" name="Freeform 9"/>
            <p:cNvSpPr/>
            <p:nvPr/>
          </p:nvSpPr>
          <p:spPr>
            <a:xfrm>
              <a:off x="4968874" y="3422647"/>
              <a:ext cx="798840" cy="72180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36720">
              <a:solidFill>
                <a:srgbClr val="0000FF"/>
              </a:solidFill>
              <a:prstDash val="solid"/>
            </a:ln>
          </p:spPr>
          <p:txBody>
            <a:bodyPr vert="horz" lIns="108000" tIns="63000" rIns="108000" bIns="63000" anchor="ctr" anchorCtr="1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hangingPunct="0">
                <a:buNone/>
              </a:pPr>
              <a:endParaRPr lang="en-US" sz="1600" dirty="0">
                <a:latin typeface="Liberation Sans" pitchFamily="18"/>
                <a:ea typeface="DejaVu Sans" pitchFamily="2"/>
                <a:cs typeface="Lohit Hindi" pitchFamily="2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554371" y="1381038"/>
            <a:ext cx="8229658" cy="362973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pPr algn="ctr"/>
            <a:r>
              <a:rPr lang="en-US" b="1" dirty="0" smtClean="0"/>
              <a:t>To Compare: Unshielded Case (as installed now) … at least theoretically</a:t>
            </a:r>
            <a:endParaRPr lang="en-GB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3927897" y="5308410"/>
            <a:ext cx="1780131" cy="36075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solidFill>
              <a:schemeClr val="tx1"/>
            </a:solidFill>
          </a:ln>
        </p:spPr>
        <p:txBody>
          <a:bodyPr wrap="none" lIns="82945" tIns="41473" rIns="82945" bIns="41473" rtlCol="0">
            <a:spAutoFit/>
          </a:bodyPr>
          <a:lstStyle/>
          <a:p>
            <a:r>
              <a:rPr lang="en-US" dirty="0" smtClean="0"/>
              <a:t>PCs: 5x10</a:t>
            </a:r>
            <a:r>
              <a:rPr lang="en-US" baseline="30000" dirty="0" smtClean="0"/>
              <a:t>9</a:t>
            </a:r>
            <a:r>
              <a:rPr lang="en-US" dirty="0" smtClean="0"/>
              <a:t>cm</a:t>
            </a:r>
            <a:r>
              <a:rPr lang="en-US" baseline="30000" dirty="0" smtClean="0"/>
              <a:t>-2</a:t>
            </a:r>
            <a:r>
              <a:rPr lang="en-US" dirty="0" smtClean="0"/>
              <a:t>y</a:t>
            </a:r>
            <a:r>
              <a:rPr lang="en-US" baseline="30000" dirty="0" smtClean="0"/>
              <a:t>-1</a:t>
            </a:r>
            <a:endParaRPr lang="en-GB" baseline="30000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63</a:t>
            </a:fld>
            <a:endParaRPr lang="en-GB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785786" y="71414"/>
            <a:ext cx="7901014" cy="78581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UJ14/16 Shielding Options</a:t>
            </a:r>
            <a:endParaRPr kumimoji="0" lang="en-GB" sz="36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 bwMode="auto">
          <a:xfrm>
            <a:off x="0" y="714356"/>
            <a:ext cx="878684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Updated FLUKA Calculations for Various (Theoretical) Shielding Layouts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6182045"/>
            <a:ext cx="26677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© R. Versaci et al.</a:t>
            </a:r>
            <a:endParaRPr lang="en-GB" sz="2400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-32" y="785794"/>
            <a:ext cx="2357454" cy="422310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800000"/>
                </a:solidFill>
              </a:rPr>
              <a:t>Correct …</a:t>
            </a:r>
            <a:endParaRPr lang="en-GB" sz="2200" b="1" dirty="0">
              <a:solidFill>
                <a:srgbClr val="800000"/>
              </a:solidFill>
            </a:endParaRPr>
          </a:p>
        </p:txBody>
      </p:sp>
      <p:pic>
        <p:nvPicPr>
          <p:cNvPr id="2051" name="Picture 3" descr="D:\Markus\Working Stuff\EET_IR7\Electronics\R2E\ReviewOfPoints\Point1\ShieldingStudies\UJ14_16_visit_100110_pictures\img_02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153657"/>
            <a:ext cx="4176360" cy="3132599"/>
          </a:xfrm>
          <a:prstGeom prst="rect">
            <a:avLst/>
          </a:prstGeom>
          <a:noFill/>
        </p:spPr>
      </p:pic>
      <p:pic>
        <p:nvPicPr>
          <p:cNvPr id="2052" name="Picture 4" descr="D:\Markus\Working Stuff\EET_IR7\Electronics\R2E\ReviewOfPoints\Point1\ShieldingStudies\UJ14_16_visit_100110_pictures\img_025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09596" y="3429000"/>
            <a:ext cx="4265168" cy="3199212"/>
          </a:xfrm>
          <a:prstGeom prst="rect">
            <a:avLst/>
          </a:prstGeom>
          <a:noFill/>
        </p:spPr>
      </p:pic>
      <p:pic>
        <p:nvPicPr>
          <p:cNvPr id="2053" name="Picture 5" descr="D:\Markus\Working Stuff\EET_IR7\Electronics\R2E\ReviewOfPoints\Point1\ShieldingStudies\UJ14_16_visit_100110_pictures\img_025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5582756" y="1796550"/>
            <a:ext cx="4070213" cy="3052339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3923995" y="2928934"/>
            <a:ext cx="2592018" cy="418814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800000"/>
                </a:solidFill>
              </a:rPr>
              <a:t>!!! Wrong Way !!!</a:t>
            </a:r>
            <a:endParaRPr lang="en-GB" sz="2200" b="1" dirty="0">
              <a:solidFill>
                <a:srgbClr val="8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64</a:t>
            </a:fld>
            <a:endParaRPr lang="en-GB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785786" y="71414"/>
            <a:ext cx="7901014" cy="78581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UJ14/16 Shielding Options</a:t>
            </a:r>
            <a:endParaRPr kumimoji="0" lang="en-GB" sz="36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428596" y="836267"/>
            <a:ext cx="8229658" cy="362973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pPr algn="ctr"/>
            <a:r>
              <a:rPr lang="en-US" b="1" dirty="0" smtClean="0"/>
              <a:t>Reason for Shielding Limitation:</a:t>
            </a:r>
            <a:endParaRPr lang="en-GB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1185328" y="1209022"/>
            <a:ext cx="6483674" cy="486318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reeform 6"/>
          <p:cNvSpPr/>
          <p:nvPr/>
        </p:nvSpPr>
        <p:spPr>
          <a:xfrm>
            <a:off x="2071670" y="1214422"/>
            <a:ext cx="1451520" cy="938992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it" r="ir" b="ib"/>
            <a:pathLst>
              <a:path>
                <a:moveTo>
                  <a:pt x="l" y="vc"/>
                </a:moveTo>
                <a:arcTo wR="wd2" hR="hd2" stAng="cd2" swAng="cd4"/>
                <a:arcTo wR="wd2" hR="hd2" stAng="3cd4" swAng="cd4"/>
                <a:arcTo wR="wd2" hR="hd2" stAng="0" swAng="cd4"/>
                <a:arcTo wR="wd2" hR="hd2" stAng="cd4" swAng="cd4"/>
                <a:close/>
              </a:path>
            </a:pathLst>
          </a:custGeom>
          <a:noFill/>
          <a:ln w="36720">
            <a:solidFill>
              <a:srgbClr val="FF0000"/>
            </a:solidFill>
            <a:prstDash val="solid"/>
          </a:ln>
        </p:spPr>
        <p:txBody>
          <a:bodyPr vert="horz" lIns="97967" tIns="57147" rIns="97967" bIns="57147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0">
              <a:buNone/>
            </a:pPr>
            <a:endParaRPr lang="en-US" sz="1600" dirty="0"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6858" y="1214422"/>
            <a:ext cx="1749612" cy="914753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streaming and scattering from the top</a:t>
            </a:r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alphaModFix/>
            <a:lum/>
          </a:blip>
          <a:srcRect l="5551" t="11197" b="11197"/>
          <a:stretch>
            <a:fillRect/>
          </a:stretch>
        </p:blipFill>
        <p:spPr>
          <a:xfrm>
            <a:off x="3275991" y="2842741"/>
            <a:ext cx="5516269" cy="3479886"/>
          </a:xfrm>
          <a:prstGeom prst="rect">
            <a:avLst/>
          </a:prstGeom>
          <a:solidFill>
            <a:srgbClr val="C0C0C0"/>
          </a:solidFill>
          <a:ln>
            <a:noFill/>
          </a:ln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65</a:t>
            </a:fld>
            <a:endParaRPr lang="en-GB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785786" y="71414"/>
            <a:ext cx="7901014" cy="78581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UJ14/16 Shielding Options</a:t>
            </a:r>
            <a:endParaRPr kumimoji="0" lang="en-GB" sz="36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76282" y="2428868"/>
            <a:ext cx="26677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© R. Versaci et al.</a:t>
            </a:r>
            <a:endParaRPr lang="en-GB" sz="2400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66070" y="714356"/>
            <a:ext cx="4558411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000108"/>
            <a:ext cx="5711059" cy="3263462"/>
          </a:xfrm>
          <a:prstGeom prst="rect">
            <a:avLst/>
          </a:prstGeom>
          <a:noFill/>
          <a:ln w="381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106" y="71414"/>
            <a:ext cx="8218488" cy="622300"/>
          </a:xfrm>
        </p:spPr>
        <p:txBody>
          <a:bodyPr/>
          <a:lstStyle/>
          <a:p>
            <a:r>
              <a:rPr lang="en-US" dirty="0" smtClean="0"/>
              <a:t>An Example: US85 Safe-Room Shielding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812088" y="6638947"/>
            <a:ext cx="874712" cy="1809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C0D0BC3-2528-4EFA-901D-9232A9A360D2}" type="slidenum">
              <a:rPr lang="en-US" smtClean="0"/>
              <a:pPr>
                <a:defRPr/>
              </a:pPr>
              <a:t>66</a:t>
            </a:fld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30th 2009</a:t>
            </a:r>
            <a:endParaRPr lang="en-GB" alt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4294967295"/>
          </p:nvPr>
        </p:nvSpPr>
        <p:spPr>
          <a:xfrm>
            <a:off x="2124075" y="6643709"/>
            <a:ext cx="5400675" cy="180975"/>
          </a:xfrm>
          <a:prstGeom prst="rect">
            <a:avLst/>
          </a:prstGeom>
        </p:spPr>
        <p:txBody>
          <a:bodyPr/>
          <a:lstStyle/>
          <a:p>
            <a:r>
              <a:rPr lang="en-GB" altLang="en-US" smtClean="0"/>
              <a:t>R2E Status Report</a:t>
            </a:r>
            <a:endParaRPr lang="en-GB" altLang="en-US"/>
          </a:p>
        </p:txBody>
      </p:sp>
      <p:sp>
        <p:nvSpPr>
          <p:cNvPr id="16" name="Rectangle 15"/>
          <p:cNvSpPr/>
          <p:nvPr/>
        </p:nvSpPr>
        <p:spPr bwMode="auto">
          <a:xfrm>
            <a:off x="6429388" y="2928934"/>
            <a:ext cx="1928826" cy="1285884"/>
          </a:xfrm>
          <a:prstGeom prst="rect">
            <a:avLst/>
          </a:prstGeom>
          <a:noFill/>
          <a:ln w="38100" cap="flat" cmpd="sng" algn="ctr">
            <a:solidFill>
              <a:srgbClr val="99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8" name="Picture 2" descr="C:\Documents and Settings\atursun\Desktop\Etude implantation rack sensible US8 ET UL84\US85 LE 09_07_09\US85 004 le 09_07_09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1736" y="2214554"/>
            <a:ext cx="4336306" cy="3015637"/>
          </a:xfrm>
          <a:prstGeom prst="rect">
            <a:avLst/>
          </a:prstGeom>
          <a:noFill/>
        </p:spPr>
      </p:pic>
      <p:pic>
        <p:nvPicPr>
          <p:cNvPr id="9" name="Picture 8" descr="C:\Users\Markus\AppData\Local\Microsoft\Windows\Temporary Internet Files\Content.Word\IMG_0085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3729014"/>
            <a:ext cx="371477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C:\Users\Markus\AppData\Local\Microsoft\Windows\Temporary Internet Files\Content.Word\IMG_0092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14594" y="3786190"/>
            <a:ext cx="3678498" cy="2762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632545" y="652739"/>
            <a:ext cx="3010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© </a:t>
            </a:r>
            <a:r>
              <a:rPr lang="en-GB" sz="2400" dirty="0" smtClean="0"/>
              <a:t>M. </a:t>
            </a:r>
            <a:r>
              <a:rPr lang="en-GB" sz="2400" dirty="0" err="1" smtClean="0"/>
              <a:t>Lazzaroni</a:t>
            </a:r>
            <a:r>
              <a:rPr lang="en-GB" sz="2400" dirty="0" smtClean="0"/>
              <a:t> et </a:t>
            </a:r>
            <a:r>
              <a:rPr lang="en-GB" sz="2400" dirty="0" smtClean="0"/>
              <a:t>al.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464347"/>
            <a:ext cx="8715404" cy="6536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9"/>
          <p:cNvSpPr/>
          <p:nvPr/>
        </p:nvSpPr>
        <p:spPr bwMode="auto">
          <a:xfrm>
            <a:off x="3857620" y="1071546"/>
            <a:ext cx="1928826" cy="571504"/>
          </a:xfrm>
          <a:prstGeom prst="rect">
            <a:avLst/>
          </a:prstGeom>
          <a:solidFill>
            <a:schemeClr val="bg1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67</a:t>
            </a:fld>
            <a:endParaRPr lang="en-GB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85786" y="71414"/>
            <a:ext cx="7901014" cy="78581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UJ14/16 Shielding Options</a:t>
            </a:r>
            <a:endParaRPr kumimoji="0" lang="en-GB" sz="36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35979" y="428604"/>
            <a:ext cx="8951383" cy="671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554371" y="1225553"/>
            <a:ext cx="8229658" cy="362973"/>
          </a:xfrm>
          <a:prstGeom prst="rect">
            <a:avLst/>
          </a:prstGeom>
          <a:solidFill>
            <a:schemeClr val="bg1"/>
          </a:solidFill>
        </p:spPr>
        <p:txBody>
          <a:bodyPr wrap="square" lIns="82945" tIns="41473" rIns="82945" bIns="41473" rtlCol="0">
            <a:spAutoFit/>
          </a:bodyPr>
          <a:lstStyle/>
          <a:p>
            <a:pPr algn="ctr"/>
            <a:r>
              <a:rPr lang="en-US" b="1" dirty="0" smtClean="0"/>
              <a:t>Improving the Weak-Points</a:t>
            </a:r>
            <a:endParaRPr lang="en-GB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2951988" y="5143512"/>
            <a:ext cx="2334392" cy="36075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solidFill>
              <a:schemeClr val="tx1"/>
            </a:solidFill>
          </a:ln>
        </p:spPr>
        <p:txBody>
          <a:bodyPr wrap="square" lIns="82945" tIns="41473" rIns="82945" bIns="41473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PCs: 1-2x10</a:t>
            </a:r>
            <a:r>
              <a:rPr lang="en-US" baseline="30000" dirty="0" smtClean="0">
                <a:solidFill>
                  <a:srgbClr val="FF0000"/>
                </a:solidFill>
              </a:rPr>
              <a:t>8</a:t>
            </a:r>
            <a:r>
              <a:rPr lang="en-US" dirty="0" smtClean="0">
                <a:solidFill>
                  <a:srgbClr val="FF0000"/>
                </a:solidFill>
              </a:rPr>
              <a:t>cm</a:t>
            </a:r>
            <a:r>
              <a:rPr lang="en-US" baseline="30000" dirty="0" smtClean="0">
                <a:solidFill>
                  <a:srgbClr val="FF0000"/>
                </a:solidFill>
              </a:rPr>
              <a:t>-2</a:t>
            </a:r>
            <a:r>
              <a:rPr lang="en-US" dirty="0" smtClean="0">
                <a:solidFill>
                  <a:srgbClr val="FF0000"/>
                </a:solidFill>
              </a:rPr>
              <a:t>y</a:t>
            </a:r>
            <a:r>
              <a:rPr lang="en-US" baseline="30000" dirty="0" smtClean="0">
                <a:solidFill>
                  <a:srgbClr val="FF0000"/>
                </a:solidFill>
              </a:rPr>
              <a:t>-1</a:t>
            </a:r>
            <a:endParaRPr lang="en-GB" baseline="300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34" y="2000240"/>
            <a:ext cx="3143272" cy="707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heavy shielding (further optimization possible)</a:t>
            </a:r>
            <a:endParaRPr lang="en-GB" sz="2000" dirty="0"/>
          </a:p>
        </p:txBody>
      </p:sp>
      <p:cxnSp>
        <p:nvCxnSpPr>
          <p:cNvPr id="9" name="Straight Arrow Connector 8"/>
          <p:cNvCxnSpPr/>
          <p:nvPr/>
        </p:nvCxnSpPr>
        <p:spPr bwMode="auto">
          <a:xfrm>
            <a:off x="2500298" y="2714620"/>
            <a:ext cx="857256" cy="661542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6215074" y="857232"/>
            <a:ext cx="26677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© R. Versaci et al.</a:t>
            </a:r>
            <a:endParaRPr lang="en-GB" sz="2400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8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285720" y="777732"/>
            <a:ext cx="5072097" cy="38046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5"/>
          <p:cNvPicPr>
            <a:picLocks noChangeAspect="1"/>
          </p:cNvPicPr>
          <p:nvPr/>
        </p:nvPicPr>
        <p:blipFill>
          <a:blip r:embed="rId4" cstate="print">
            <a:alphaModFix/>
            <a:lum/>
          </a:blip>
          <a:srcRect/>
          <a:stretch>
            <a:fillRect/>
          </a:stretch>
        </p:blipFill>
        <p:spPr>
          <a:xfrm>
            <a:off x="3500430" y="2434800"/>
            <a:ext cx="5584268" cy="418864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 Box 6"/>
          <p:cNvSpPr/>
          <p:nvPr/>
        </p:nvSpPr>
        <p:spPr>
          <a:xfrm>
            <a:off x="1714480" y="4643446"/>
            <a:ext cx="1760064" cy="45500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EFEA0"/>
          </a:solidFill>
          <a:ln>
            <a:noFill/>
            <a:prstDash val="solid"/>
          </a:ln>
        </p:spPr>
        <p:txBody>
          <a:bodyPr vert="horz" wrap="square" lIns="81639" tIns="40820" rIns="81639" bIns="4082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buNone/>
            </a:pPr>
            <a:r>
              <a:rPr lang="en-US" b="1" dirty="0">
                <a:solidFill>
                  <a:srgbClr val="000000"/>
                </a:solidFill>
                <a:latin typeface="Arial" pitchFamily="18"/>
                <a:ea typeface="DejaVu Sans" pitchFamily="2"/>
                <a:cs typeface="Arial" pitchFamily="2"/>
              </a:rPr>
              <a:t>F. </a:t>
            </a:r>
            <a:r>
              <a:rPr lang="en-US" b="1" dirty="0" smtClean="0">
                <a:solidFill>
                  <a:srgbClr val="000000"/>
                </a:solidFill>
                <a:latin typeface="Arial" pitchFamily="18"/>
                <a:ea typeface="DejaVu Sans" pitchFamily="2"/>
                <a:cs typeface="Arial" pitchFamily="2"/>
              </a:rPr>
              <a:t>DELSAUX</a:t>
            </a:r>
            <a:endParaRPr lang="en-US" b="1" dirty="0">
              <a:solidFill>
                <a:srgbClr val="000000"/>
              </a:solidFill>
              <a:latin typeface="Arial" pitchFamily="18"/>
              <a:ea typeface="DejaVu Sans" pitchFamily="2"/>
              <a:cs typeface="Arial" pitchFamily="2"/>
            </a:endParaRPr>
          </a:p>
        </p:txBody>
      </p:sp>
      <p:sp>
        <p:nvSpPr>
          <p:cNvPr id="5" name="Text Box 8"/>
          <p:cNvSpPr/>
          <p:nvPr/>
        </p:nvSpPr>
        <p:spPr>
          <a:xfrm>
            <a:off x="4155400" y="5078489"/>
            <a:ext cx="1883886" cy="45862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BBE0E3"/>
          </a:solidFill>
          <a:ln>
            <a:noFill/>
            <a:prstDash val="solid"/>
          </a:ln>
        </p:spPr>
        <p:txBody>
          <a:bodyPr vert="horz" wrap="square" lIns="81639" tIns="40820" rIns="81639" bIns="4082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buNone/>
            </a:pPr>
            <a:r>
              <a:rPr lang="en-US" sz="1100" dirty="0">
                <a:solidFill>
                  <a:srgbClr val="000000"/>
                </a:solidFill>
                <a:latin typeface="Arial" pitchFamily="18"/>
                <a:ea typeface="DejaVu Sans" pitchFamily="2"/>
                <a:cs typeface="Arial" pitchFamily="2"/>
              </a:rPr>
              <a:t>ENVIRON 18 M</a:t>
            </a:r>
          </a:p>
          <a:p>
            <a:pPr>
              <a:buNone/>
            </a:pPr>
            <a:r>
              <a:rPr lang="en-US" sz="1100" dirty="0">
                <a:solidFill>
                  <a:srgbClr val="000000"/>
                </a:solidFill>
                <a:latin typeface="Arial" pitchFamily="18"/>
                <a:ea typeface="DejaVu Sans" pitchFamily="2"/>
                <a:cs typeface="Arial" pitchFamily="2"/>
              </a:rPr>
              <a:t>HT LIBRE 2600 mm</a:t>
            </a:r>
          </a:p>
        </p:txBody>
      </p:sp>
      <p:sp>
        <p:nvSpPr>
          <p:cNvPr id="6" name="Line 9"/>
          <p:cNvSpPr/>
          <p:nvPr/>
        </p:nvSpPr>
        <p:spPr>
          <a:xfrm flipV="1">
            <a:off x="5348720" y="4474631"/>
            <a:ext cx="994284" cy="841374"/>
          </a:xfrm>
          <a:prstGeom prst="line">
            <a:avLst/>
          </a:prstGeom>
          <a:noFill/>
          <a:ln w="9360">
            <a:solidFill>
              <a:srgbClr val="000000"/>
            </a:solidFill>
            <a:prstDash val="solid"/>
            <a:round/>
            <a:tailEnd type="arrow"/>
          </a:ln>
        </p:spPr>
        <p:txBody>
          <a:bodyPr vert="horz" wrap="square" lIns="81639" tIns="40820" rIns="81639" bIns="4082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0">
              <a:buNone/>
            </a:pPr>
            <a:endParaRPr lang="en-US" sz="1600" dirty="0"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7" name="Line 10"/>
          <p:cNvSpPr/>
          <p:nvPr/>
        </p:nvSpPr>
        <p:spPr>
          <a:xfrm flipH="1">
            <a:off x="5804834" y="4562368"/>
            <a:ext cx="459001" cy="382327"/>
          </a:xfrm>
          <a:prstGeom prst="line">
            <a:avLst/>
          </a:prstGeom>
          <a:noFill/>
          <a:ln w="9360">
            <a:solidFill>
              <a:srgbClr val="000000"/>
            </a:solidFill>
            <a:prstDash val="solid"/>
            <a:round/>
            <a:tailEnd type="arrow"/>
          </a:ln>
        </p:spPr>
        <p:txBody>
          <a:bodyPr vert="horz" wrap="square" lIns="81639" tIns="40820" rIns="81639" bIns="4082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0">
              <a:buNone/>
            </a:pPr>
            <a:endParaRPr lang="en-US" sz="1600" dirty="0"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8" name="Text Box 11"/>
          <p:cNvSpPr/>
          <p:nvPr/>
        </p:nvSpPr>
        <p:spPr>
          <a:xfrm>
            <a:off x="5923500" y="5466592"/>
            <a:ext cx="1025649" cy="321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BBE0E3"/>
          </a:solidFill>
          <a:ln>
            <a:noFill/>
            <a:prstDash val="solid"/>
          </a:ln>
        </p:spPr>
        <p:txBody>
          <a:bodyPr vert="horz" wrap="square" lIns="81639" tIns="40820" rIns="81639" bIns="4082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buNone/>
            </a:pPr>
            <a:r>
              <a:rPr lang="en-US" sz="1100" dirty="0">
                <a:solidFill>
                  <a:srgbClr val="000000"/>
                </a:solidFill>
                <a:latin typeface="Arial" pitchFamily="18"/>
                <a:ea typeface="DejaVu Sans" pitchFamily="2"/>
                <a:cs typeface="Arial" pitchFamily="2"/>
              </a:rPr>
              <a:t>CHICANE</a:t>
            </a:r>
          </a:p>
        </p:txBody>
      </p:sp>
      <p:sp>
        <p:nvSpPr>
          <p:cNvPr id="9" name="Line 12"/>
          <p:cNvSpPr/>
          <p:nvPr/>
        </p:nvSpPr>
        <p:spPr>
          <a:xfrm flipH="1" flipV="1">
            <a:off x="5746055" y="5372693"/>
            <a:ext cx="459001" cy="153015"/>
          </a:xfrm>
          <a:prstGeom prst="line">
            <a:avLst/>
          </a:prstGeom>
          <a:noFill/>
          <a:ln w="9360">
            <a:solidFill>
              <a:srgbClr val="000000"/>
            </a:solidFill>
            <a:prstDash val="solid"/>
            <a:round/>
            <a:tailEnd type="arrow"/>
          </a:ln>
        </p:spPr>
        <p:txBody>
          <a:bodyPr vert="horz" wrap="square" lIns="81639" tIns="40820" rIns="81639" bIns="4082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0">
              <a:buNone/>
            </a:pPr>
            <a:endParaRPr lang="en-US" sz="1600" dirty="0"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10" name="Text Box 13"/>
          <p:cNvSpPr/>
          <p:nvPr/>
        </p:nvSpPr>
        <p:spPr>
          <a:xfrm>
            <a:off x="6639840" y="3426867"/>
            <a:ext cx="915029" cy="46074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BBE0E3"/>
          </a:solidFill>
          <a:ln>
            <a:noFill/>
            <a:prstDash val="solid"/>
          </a:ln>
        </p:spPr>
        <p:txBody>
          <a:bodyPr vert="horz" wrap="square" lIns="81639" tIns="40820" rIns="81639" bIns="4082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buNone/>
            </a:pPr>
            <a:r>
              <a:rPr lang="en-US" sz="1500" dirty="0">
                <a:solidFill>
                  <a:srgbClr val="000000"/>
                </a:solidFill>
                <a:latin typeface="Arial" pitchFamily="18"/>
                <a:ea typeface="DejaVu Sans" pitchFamily="2"/>
                <a:cs typeface="Arial" pitchFamily="2"/>
              </a:rPr>
              <a:t>UJ56</a:t>
            </a:r>
          </a:p>
        </p:txBody>
      </p:sp>
      <p:sp>
        <p:nvSpPr>
          <p:cNvPr id="11" name="Line 14"/>
          <p:cNvSpPr/>
          <p:nvPr/>
        </p:nvSpPr>
        <p:spPr>
          <a:xfrm flipV="1">
            <a:off x="6028118" y="4989132"/>
            <a:ext cx="611998" cy="1"/>
          </a:xfrm>
          <a:prstGeom prst="line">
            <a:avLst/>
          </a:prstGeom>
          <a:noFill/>
          <a:ln w="9360">
            <a:solidFill>
              <a:srgbClr val="FFFFFF"/>
            </a:solidFill>
            <a:prstDash val="solid"/>
            <a:round/>
            <a:tailEnd type="arrow"/>
          </a:ln>
        </p:spPr>
        <p:txBody>
          <a:bodyPr vert="horz" wrap="square" lIns="81639" tIns="40820" rIns="81639" bIns="4082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0">
              <a:buNone/>
            </a:pPr>
            <a:endParaRPr lang="en-US" sz="1600" dirty="0"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12" name="Text Box 16"/>
          <p:cNvSpPr/>
          <p:nvPr/>
        </p:nvSpPr>
        <p:spPr>
          <a:xfrm>
            <a:off x="6067235" y="4658243"/>
            <a:ext cx="856966" cy="45141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81639" tIns="40820" rIns="81639" bIns="4082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buNone/>
            </a:pPr>
            <a:r>
              <a:rPr lang="en-US" sz="1100" dirty="0">
                <a:solidFill>
                  <a:srgbClr val="FFFFFF"/>
                </a:solidFill>
                <a:latin typeface="Arial" pitchFamily="18"/>
                <a:ea typeface="DejaVu Sans" pitchFamily="2"/>
                <a:cs typeface="Arial" pitchFamily="2"/>
              </a:rPr>
              <a:t>1500</a:t>
            </a:r>
          </a:p>
        </p:txBody>
      </p:sp>
      <p:sp>
        <p:nvSpPr>
          <p:cNvPr id="13" name="Line 17"/>
          <p:cNvSpPr/>
          <p:nvPr/>
        </p:nvSpPr>
        <p:spPr>
          <a:xfrm flipH="1" flipV="1">
            <a:off x="6028117" y="4989132"/>
            <a:ext cx="611998" cy="1"/>
          </a:xfrm>
          <a:prstGeom prst="line">
            <a:avLst/>
          </a:prstGeom>
          <a:noFill/>
          <a:ln w="9360">
            <a:solidFill>
              <a:srgbClr val="FFFFFF"/>
            </a:solidFill>
            <a:prstDash val="solid"/>
            <a:round/>
            <a:tailEnd type="arrow"/>
          </a:ln>
        </p:spPr>
        <p:txBody>
          <a:bodyPr vert="horz" wrap="square" lIns="81639" tIns="40820" rIns="81639" bIns="4082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0">
              <a:buNone/>
            </a:pPr>
            <a:endParaRPr lang="en-US" sz="1600" dirty="0"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14" name="Line 19"/>
          <p:cNvSpPr/>
          <p:nvPr/>
        </p:nvSpPr>
        <p:spPr>
          <a:xfrm flipH="1" flipV="1">
            <a:off x="1936447" y="1788481"/>
            <a:ext cx="1" cy="1146635"/>
          </a:xfrm>
          <a:prstGeom prst="line">
            <a:avLst/>
          </a:prstGeom>
          <a:noFill/>
          <a:ln w="9360">
            <a:solidFill>
              <a:srgbClr val="FFFFFF"/>
            </a:solidFill>
            <a:prstDash val="solid"/>
            <a:round/>
            <a:tailEnd type="arrow"/>
          </a:ln>
        </p:spPr>
        <p:txBody>
          <a:bodyPr vert="horz" wrap="square" lIns="81639" tIns="40820" rIns="81639" bIns="4082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0">
              <a:buNone/>
            </a:pPr>
            <a:endParaRPr lang="en-US" sz="1600" dirty="0"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16" name="Text Box 21"/>
          <p:cNvSpPr/>
          <p:nvPr/>
        </p:nvSpPr>
        <p:spPr>
          <a:xfrm>
            <a:off x="3780531" y="1816234"/>
            <a:ext cx="851105" cy="34850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BBE0E3"/>
          </a:solidFill>
          <a:ln>
            <a:noFill/>
            <a:prstDash val="solid"/>
          </a:ln>
        </p:spPr>
        <p:txBody>
          <a:bodyPr vert="horz" wrap="square" lIns="81639" tIns="40820" rIns="81639" bIns="4082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buNone/>
            </a:pPr>
            <a:r>
              <a:rPr lang="en-US" sz="1600" dirty="0">
                <a:solidFill>
                  <a:srgbClr val="000000"/>
                </a:solidFill>
                <a:latin typeface="Arial" pitchFamily="18"/>
                <a:ea typeface="DejaVu Sans" pitchFamily="2"/>
                <a:cs typeface="Arial" pitchFamily="2"/>
              </a:rPr>
              <a:t>R562</a:t>
            </a:r>
          </a:p>
        </p:txBody>
      </p:sp>
      <p:sp>
        <p:nvSpPr>
          <p:cNvPr id="17" name="Text Box 22"/>
          <p:cNvSpPr/>
          <p:nvPr/>
        </p:nvSpPr>
        <p:spPr>
          <a:xfrm>
            <a:off x="708315" y="3588073"/>
            <a:ext cx="1035376" cy="60948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81639" tIns="40820" rIns="81639" bIns="4082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buNone/>
            </a:pPr>
            <a:r>
              <a:rPr lang="en-US" sz="1600" dirty="0">
                <a:solidFill>
                  <a:srgbClr val="000000"/>
                </a:solidFill>
                <a:latin typeface="Arial" pitchFamily="18"/>
                <a:ea typeface="DejaVu Sans" pitchFamily="2"/>
                <a:cs typeface="Arial" pitchFamily="2"/>
              </a:rPr>
              <a:t>VERS UJ56</a:t>
            </a:r>
          </a:p>
        </p:txBody>
      </p:sp>
      <p:sp>
        <p:nvSpPr>
          <p:cNvPr id="18" name="Line 23"/>
          <p:cNvSpPr/>
          <p:nvPr/>
        </p:nvSpPr>
        <p:spPr>
          <a:xfrm flipV="1">
            <a:off x="1428783" y="3318635"/>
            <a:ext cx="217192" cy="434832"/>
          </a:xfrm>
          <a:prstGeom prst="line">
            <a:avLst/>
          </a:prstGeom>
          <a:noFill/>
          <a:ln w="9360">
            <a:solidFill>
              <a:srgbClr val="000000"/>
            </a:solidFill>
            <a:prstDash val="solid"/>
            <a:round/>
            <a:tailEnd type="arrow"/>
          </a:ln>
        </p:spPr>
        <p:txBody>
          <a:bodyPr vert="horz" wrap="square" lIns="81639" tIns="40820" rIns="81639" bIns="4082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0">
              <a:buNone/>
            </a:pPr>
            <a:endParaRPr lang="en-US" sz="1600" dirty="0"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19" name="Text Box 24"/>
          <p:cNvSpPr/>
          <p:nvPr/>
        </p:nvSpPr>
        <p:spPr>
          <a:xfrm>
            <a:off x="4876021" y="5667857"/>
            <a:ext cx="1076506" cy="81806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81639" tIns="40820" rIns="81639" bIns="4082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buNone/>
            </a:pPr>
            <a:r>
              <a:rPr lang="en-US" sz="1600" dirty="0">
                <a:solidFill>
                  <a:srgbClr val="000000"/>
                </a:solidFill>
                <a:latin typeface="Arial" pitchFamily="18"/>
                <a:ea typeface="DejaVu Sans" pitchFamily="2"/>
                <a:cs typeface="Arial" pitchFamily="2"/>
              </a:rPr>
              <a:t>VERS UJ57</a:t>
            </a:r>
          </a:p>
        </p:txBody>
      </p:sp>
      <p:sp>
        <p:nvSpPr>
          <p:cNvPr id="20" name="Line 25"/>
          <p:cNvSpPr/>
          <p:nvPr/>
        </p:nvSpPr>
        <p:spPr>
          <a:xfrm flipH="1">
            <a:off x="5574367" y="5844578"/>
            <a:ext cx="305999" cy="459046"/>
          </a:xfrm>
          <a:prstGeom prst="line">
            <a:avLst/>
          </a:prstGeom>
          <a:noFill/>
          <a:ln w="9360">
            <a:solidFill>
              <a:srgbClr val="000000"/>
            </a:solidFill>
            <a:prstDash val="solid"/>
            <a:round/>
            <a:tailEnd type="arrow"/>
          </a:ln>
        </p:spPr>
        <p:txBody>
          <a:bodyPr vert="horz" wrap="square" lIns="81639" tIns="40820" rIns="81639" bIns="4082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0">
              <a:buNone/>
            </a:pPr>
            <a:endParaRPr lang="en-US" sz="1600" dirty="0"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785786" y="71414"/>
            <a:ext cx="7901014" cy="78581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UJ56 Shielding Option</a:t>
            </a:r>
            <a:endParaRPr kumimoji="0" lang="en-GB" sz="36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21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4244975" y="6642100"/>
            <a:ext cx="1143000" cy="228600"/>
          </a:xfrm>
        </p:spPr>
        <p:txBody>
          <a:bodyPr/>
          <a:lstStyle/>
          <a:p>
            <a:fld id="{6D202039-3293-4EC8-B5F1-A7127E526F50}" type="slidenum">
              <a:rPr lang="en-GB" smtClean="0"/>
              <a:pPr/>
              <a:t>68</a:t>
            </a:fld>
            <a:endParaRPr lang="en-GB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585833" y="862513"/>
            <a:ext cx="4769280" cy="474887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 Box 6"/>
          <p:cNvSpPr/>
          <p:nvPr/>
        </p:nvSpPr>
        <p:spPr>
          <a:xfrm>
            <a:off x="3727582" y="968652"/>
            <a:ext cx="1655614" cy="23350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EFEA0"/>
          </a:solidFill>
          <a:ln>
            <a:noFill/>
            <a:prstDash val="solid"/>
          </a:ln>
        </p:spPr>
        <p:txBody>
          <a:bodyPr vert="horz" wrap="square" lIns="81639" tIns="40820" rIns="81639" bIns="4082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buNone/>
            </a:pPr>
            <a:r>
              <a:rPr lang="en-US" sz="1500" dirty="0">
                <a:solidFill>
                  <a:srgbClr val="000000"/>
                </a:solidFill>
                <a:latin typeface="Arial" pitchFamily="18"/>
                <a:ea typeface="DejaVu Sans" pitchFamily="2"/>
                <a:cs typeface="Arial" pitchFamily="2"/>
              </a:rPr>
              <a:t>BLINDAGE UJ56</a:t>
            </a:r>
          </a:p>
        </p:txBody>
      </p:sp>
      <p:sp>
        <p:nvSpPr>
          <p:cNvPr id="5" name="Text Box 7"/>
          <p:cNvSpPr/>
          <p:nvPr/>
        </p:nvSpPr>
        <p:spPr>
          <a:xfrm>
            <a:off x="56167" y="2876565"/>
            <a:ext cx="1187993" cy="64892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BBE0E3"/>
          </a:solidFill>
          <a:ln>
            <a:noFill/>
            <a:prstDash val="solid"/>
          </a:ln>
        </p:spPr>
        <p:txBody>
          <a:bodyPr vert="horz" wrap="square" lIns="81639" tIns="40820" rIns="81639" bIns="4082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buNone/>
            </a:pPr>
            <a:r>
              <a:rPr lang="en-US" sz="1100" dirty="0">
                <a:solidFill>
                  <a:srgbClr val="000000"/>
                </a:solidFill>
                <a:latin typeface="Arial" pitchFamily="18"/>
                <a:ea typeface="DejaVu Sans" pitchFamily="2"/>
                <a:cs typeface="Arial" pitchFamily="2"/>
              </a:rPr>
              <a:t>MUR FIXE ACIER</a:t>
            </a:r>
          </a:p>
          <a:p>
            <a:pPr>
              <a:buNone/>
            </a:pPr>
            <a:r>
              <a:rPr lang="en-US" sz="1100" dirty="0">
                <a:solidFill>
                  <a:srgbClr val="000000"/>
                </a:solidFill>
                <a:latin typeface="Arial" pitchFamily="18"/>
                <a:ea typeface="DejaVu Sans" pitchFamily="2"/>
                <a:cs typeface="Arial" pitchFamily="2"/>
              </a:rPr>
              <a:t>HAUTEUR 2000mm</a:t>
            </a:r>
          </a:p>
        </p:txBody>
      </p:sp>
      <p:sp>
        <p:nvSpPr>
          <p:cNvPr id="6" name="Line 8"/>
          <p:cNvSpPr/>
          <p:nvPr/>
        </p:nvSpPr>
        <p:spPr>
          <a:xfrm>
            <a:off x="1062598" y="2982378"/>
            <a:ext cx="635795" cy="0"/>
          </a:xfrm>
          <a:prstGeom prst="line">
            <a:avLst/>
          </a:prstGeom>
          <a:noFill/>
          <a:ln w="9360">
            <a:solidFill>
              <a:srgbClr val="000000"/>
            </a:solidFill>
            <a:prstDash val="solid"/>
            <a:round/>
            <a:tailEnd type="arrow"/>
          </a:ln>
        </p:spPr>
        <p:txBody>
          <a:bodyPr vert="horz" wrap="square" lIns="81639" tIns="40820" rIns="81639" bIns="4082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0">
              <a:buNone/>
            </a:pPr>
            <a:endParaRPr lang="en-US" sz="1600" dirty="0"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7" name="Text Box 9"/>
          <p:cNvSpPr/>
          <p:nvPr/>
        </p:nvSpPr>
        <p:spPr>
          <a:xfrm>
            <a:off x="56167" y="1763562"/>
            <a:ext cx="1187993" cy="93240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BBE0E3"/>
          </a:solidFill>
          <a:ln>
            <a:noFill/>
            <a:prstDash val="solid"/>
          </a:ln>
        </p:spPr>
        <p:txBody>
          <a:bodyPr vert="horz" wrap="square" lIns="81639" tIns="40820" rIns="81639" bIns="4082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buNone/>
            </a:pPr>
            <a:r>
              <a:rPr lang="en-US" sz="1100" dirty="0">
                <a:solidFill>
                  <a:srgbClr val="000000"/>
                </a:solidFill>
                <a:latin typeface="Arial" pitchFamily="18"/>
                <a:ea typeface="DejaVu Sans" pitchFamily="2"/>
                <a:cs typeface="Arial" pitchFamily="2"/>
              </a:rPr>
              <a:t>COMPLEMENT</a:t>
            </a:r>
          </a:p>
          <a:p>
            <a:pPr>
              <a:buNone/>
            </a:pPr>
            <a:r>
              <a:rPr lang="en-US" sz="1100" dirty="0">
                <a:solidFill>
                  <a:srgbClr val="000000"/>
                </a:solidFill>
                <a:latin typeface="Arial" pitchFamily="18"/>
                <a:ea typeface="DejaVu Sans" pitchFamily="2"/>
                <a:cs typeface="Arial" pitchFamily="2"/>
              </a:rPr>
              <a:t>BRIQUETTES ACIER</a:t>
            </a:r>
          </a:p>
          <a:p>
            <a:pPr>
              <a:buNone/>
            </a:pPr>
            <a:r>
              <a:rPr lang="en-US" sz="1100" dirty="0">
                <a:solidFill>
                  <a:srgbClr val="000000"/>
                </a:solidFill>
                <a:latin typeface="Arial" pitchFamily="18"/>
                <a:ea typeface="DejaVu Sans" pitchFamily="2"/>
                <a:cs typeface="Arial" pitchFamily="2"/>
              </a:rPr>
              <a:t>HAUTEUR 600mm</a:t>
            </a:r>
          </a:p>
        </p:txBody>
      </p:sp>
      <p:sp>
        <p:nvSpPr>
          <p:cNvPr id="8" name="Line 10"/>
          <p:cNvSpPr/>
          <p:nvPr/>
        </p:nvSpPr>
        <p:spPr>
          <a:xfrm>
            <a:off x="1115825" y="2081656"/>
            <a:ext cx="582894" cy="159047"/>
          </a:xfrm>
          <a:prstGeom prst="line">
            <a:avLst/>
          </a:prstGeom>
          <a:noFill/>
          <a:ln w="9360">
            <a:solidFill>
              <a:srgbClr val="000000"/>
            </a:solidFill>
            <a:prstDash val="solid"/>
            <a:round/>
            <a:tailEnd type="arrow"/>
          </a:ln>
        </p:spPr>
        <p:txBody>
          <a:bodyPr vert="horz" wrap="square" lIns="81639" tIns="40820" rIns="81639" bIns="4082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0">
              <a:buNone/>
            </a:pPr>
            <a:endParaRPr lang="en-US" sz="1600" dirty="0"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9" name="Text Box 12"/>
          <p:cNvSpPr/>
          <p:nvPr/>
        </p:nvSpPr>
        <p:spPr>
          <a:xfrm>
            <a:off x="2758704" y="3459520"/>
            <a:ext cx="1803215" cy="81058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BBE0E3"/>
          </a:solidFill>
          <a:ln>
            <a:noFill/>
            <a:prstDash val="solid"/>
          </a:ln>
        </p:spPr>
        <p:txBody>
          <a:bodyPr vert="horz" wrap="square" lIns="81639" tIns="40820" rIns="81639" bIns="4082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buNone/>
            </a:pPr>
            <a:r>
              <a:rPr lang="en-US" sz="1100" dirty="0">
                <a:solidFill>
                  <a:srgbClr val="000000"/>
                </a:solidFill>
                <a:latin typeface="Arial" pitchFamily="18"/>
                <a:ea typeface="DejaVu Sans" pitchFamily="2"/>
                <a:cs typeface="Arial" pitchFamily="2"/>
              </a:rPr>
              <a:t>BLINDAGE ACIER</a:t>
            </a:r>
          </a:p>
          <a:p>
            <a:pPr>
              <a:buNone/>
            </a:pPr>
            <a:r>
              <a:rPr lang="en-US" sz="1100" dirty="0">
                <a:solidFill>
                  <a:srgbClr val="000000"/>
                </a:solidFill>
                <a:latin typeface="Arial" pitchFamily="18"/>
                <a:ea typeface="DejaVu Sans" pitchFamily="2"/>
                <a:cs typeface="Arial" pitchFamily="2"/>
              </a:rPr>
              <a:t>DEMONTABLE</a:t>
            </a:r>
          </a:p>
          <a:p>
            <a:pPr>
              <a:buNone/>
            </a:pPr>
            <a:r>
              <a:rPr lang="en-US" sz="1100" dirty="0">
                <a:solidFill>
                  <a:srgbClr val="000000"/>
                </a:solidFill>
                <a:latin typeface="Arial" pitchFamily="18"/>
                <a:ea typeface="DejaVu Sans" pitchFamily="2"/>
                <a:cs typeface="Arial" pitchFamily="2"/>
              </a:rPr>
              <a:t>EP. 400mm</a:t>
            </a:r>
          </a:p>
          <a:p>
            <a:pPr>
              <a:buNone/>
            </a:pPr>
            <a:r>
              <a:rPr lang="en-US" sz="1100" dirty="0">
                <a:solidFill>
                  <a:srgbClr val="000000"/>
                </a:solidFill>
                <a:latin typeface="Arial" pitchFamily="18"/>
                <a:ea typeface="DejaVu Sans" pitchFamily="2"/>
                <a:cs typeface="Arial" pitchFamily="2"/>
              </a:rPr>
              <a:t>HAUTEUR 2000mm</a:t>
            </a:r>
          </a:p>
        </p:txBody>
      </p:sp>
      <p:sp>
        <p:nvSpPr>
          <p:cNvPr id="10" name="Line 13"/>
          <p:cNvSpPr/>
          <p:nvPr/>
        </p:nvSpPr>
        <p:spPr>
          <a:xfrm flipH="1" flipV="1">
            <a:off x="2228711" y="3830521"/>
            <a:ext cx="529993" cy="53233"/>
          </a:xfrm>
          <a:prstGeom prst="line">
            <a:avLst/>
          </a:prstGeom>
          <a:noFill/>
          <a:ln w="9360">
            <a:solidFill>
              <a:srgbClr val="000000"/>
            </a:solidFill>
            <a:prstDash val="solid"/>
            <a:round/>
            <a:tailEnd type="arrow"/>
          </a:ln>
        </p:spPr>
        <p:txBody>
          <a:bodyPr vert="horz" wrap="square" lIns="81639" tIns="40820" rIns="81639" bIns="4082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0">
              <a:buNone/>
            </a:pPr>
            <a:endParaRPr lang="en-US" sz="1600" dirty="0"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11" name="Text Box 14"/>
          <p:cNvSpPr/>
          <p:nvPr/>
        </p:nvSpPr>
        <p:spPr>
          <a:xfrm>
            <a:off x="3383397" y="2104843"/>
            <a:ext cx="971163" cy="19072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BBE0E3"/>
          </a:solidFill>
          <a:ln>
            <a:noFill/>
            <a:prstDash val="solid"/>
          </a:ln>
        </p:spPr>
        <p:txBody>
          <a:bodyPr vert="horz" wrap="square" lIns="81639" tIns="40820" rIns="81639" bIns="4082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buNone/>
            </a:pPr>
            <a:r>
              <a:rPr lang="en-US" sz="1100" dirty="0">
                <a:solidFill>
                  <a:srgbClr val="000000"/>
                </a:solidFill>
                <a:latin typeface="Arial" pitchFamily="18"/>
                <a:ea typeface="DejaVu Sans" pitchFamily="2"/>
                <a:cs typeface="Arial" pitchFamily="2"/>
              </a:rPr>
              <a:t>MONORAIL</a:t>
            </a:r>
          </a:p>
        </p:txBody>
      </p:sp>
      <p:sp>
        <p:nvSpPr>
          <p:cNvPr id="12" name="Line 15"/>
          <p:cNvSpPr/>
          <p:nvPr/>
        </p:nvSpPr>
        <p:spPr>
          <a:xfrm flipH="1">
            <a:off x="3182567" y="2187469"/>
            <a:ext cx="211933" cy="0"/>
          </a:xfrm>
          <a:prstGeom prst="line">
            <a:avLst/>
          </a:prstGeom>
          <a:noFill/>
          <a:ln w="9360">
            <a:solidFill>
              <a:srgbClr val="000000"/>
            </a:solidFill>
            <a:prstDash val="solid"/>
            <a:round/>
            <a:tailEnd type="arrow"/>
          </a:ln>
        </p:spPr>
        <p:txBody>
          <a:bodyPr vert="horz" wrap="square" lIns="81639" tIns="40820" rIns="81639" bIns="4082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0">
              <a:buNone/>
            </a:pPr>
            <a:endParaRPr lang="en-US" sz="1600" dirty="0"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13" name="Text Box 16"/>
          <p:cNvSpPr/>
          <p:nvPr/>
        </p:nvSpPr>
        <p:spPr>
          <a:xfrm>
            <a:off x="2800829" y="2455596"/>
            <a:ext cx="1968451" cy="36283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BBE0E3"/>
          </a:solidFill>
          <a:ln>
            <a:noFill/>
            <a:prstDash val="solid"/>
          </a:ln>
        </p:spPr>
        <p:txBody>
          <a:bodyPr vert="horz" wrap="square" lIns="81639" tIns="40820" rIns="81639" bIns="4082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buNone/>
            </a:pPr>
            <a:r>
              <a:rPr lang="en-US" sz="1100" dirty="0">
                <a:solidFill>
                  <a:srgbClr val="000000"/>
                </a:solidFill>
                <a:latin typeface="Arial" pitchFamily="18"/>
                <a:ea typeface="DejaVu Sans" pitchFamily="2"/>
                <a:cs typeface="Arial" pitchFamily="2"/>
              </a:rPr>
              <a:t>RAIL DE MANUTENTION</a:t>
            </a:r>
          </a:p>
          <a:p>
            <a:pPr>
              <a:buNone/>
            </a:pPr>
            <a:r>
              <a:rPr lang="en-US" sz="1100" dirty="0">
                <a:solidFill>
                  <a:srgbClr val="000000"/>
                </a:solidFill>
                <a:latin typeface="Arial" pitchFamily="18"/>
                <a:ea typeface="DejaVu Sans" pitchFamily="2"/>
                <a:cs typeface="Arial" pitchFamily="2"/>
              </a:rPr>
              <a:t>DES BLOCS DE BLINDAGE</a:t>
            </a:r>
          </a:p>
        </p:txBody>
      </p:sp>
      <p:sp>
        <p:nvSpPr>
          <p:cNvPr id="14" name="Line 17"/>
          <p:cNvSpPr/>
          <p:nvPr/>
        </p:nvSpPr>
        <p:spPr>
          <a:xfrm flipH="1" flipV="1">
            <a:off x="2546773" y="2399423"/>
            <a:ext cx="318061" cy="105814"/>
          </a:xfrm>
          <a:prstGeom prst="line">
            <a:avLst/>
          </a:prstGeom>
          <a:noFill/>
          <a:ln w="9360">
            <a:solidFill>
              <a:srgbClr val="000000"/>
            </a:solidFill>
            <a:prstDash val="solid"/>
            <a:round/>
            <a:tailEnd type="arrow"/>
          </a:ln>
        </p:spPr>
        <p:txBody>
          <a:bodyPr vert="horz" wrap="square" lIns="81639" tIns="40820" rIns="81639" bIns="4082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0">
              <a:buNone/>
            </a:pPr>
            <a:endParaRPr lang="en-US" sz="1600" dirty="0"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15" name="Text Box 18"/>
          <p:cNvSpPr/>
          <p:nvPr/>
        </p:nvSpPr>
        <p:spPr>
          <a:xfrm>
            <a:off x="2387416" y="2413141"/>
            <a:ext cx="1004471" cy="3968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81639" tIns="40820" rIns="81639" bIns="4082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buNone/>
            </a:pPr>
            <a:r>
              <a:rPr lang="en-US" sz="1600" dirty="0">
                <a:solidFill>
                  <a:srgbClr val="FFFFFF"/>
                </a:solidFill>
                <a:latin typeface="Arial" pitchFamily="18"/>
                <a:ea typeface="DejaVu Sans" pitchFamily="2"/>
                <a:cs typeface="Arial" pitchFamily="2"/>
              </a:rPr>
              <a:t>300mm</a:t>
            </a:r>
          </a:p>
        </p:txBody>
      </p:sp>
      <p:sp>
        <p:nvSpPr>
          <p:cNvPr id="16" name="Line 19"/>
          <p:cNvSpPr/>
          <p:nvPr/>
        </p:nvSpPr>
        <p:spPr>
          <a:xfrm>
            <a:off x="2387742" y="2399423"/>
            <a:ext cx="0" cy="371001"/>
          </a:xfrm>
          <a:prstGeom prst="line">
            <a:avLst/>
          </a:prstGeom>
          <a:noFill/>
          <a:ln w="9360">
            <a:solidFill>
              <a:srgbClr val="FFFFFF"/>
            </a:solidFill>
            <a:prstDash val="solid"/>
            <a:round/>
            <a:tailEnd type="arrow"/>
          </a:ln>
        </p:spPr>
        <p:txBody>
          <a:bodyPr vert="horz" wrap="square" lIns="81639" tIns="40820" rIns="81639" bIns="4082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0">
              <a:buNone/>
            </a:pPr>
            <a:endParaRPr lang="en-US" sz="1600" dirty="0"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17" name="Line 20"/>
          <p:cNvSpPr/>
          <p:nvPr/>
        </p:nvSpPr>
        <p:spPr>
          <a:xfrm flipV="1">
            <a:off x="2387742" y="2399423"/>
            <a:ext cx="0" cy="371001"/>
          </a:xfrm>
          <a:prstGeom prst="line">
            <a:avLst/>
          </a:prstGeom>
          <a:noFill/>
          <a:ln w="9360">
            <a:solidFill>
              <a:srgbClr val="FFFFFF"/>
            </a:solidFill>
            <a:prstDash val="solid"/>
            <a:round/>
            <a:tailEnd type="arrow"/>
          </a:ln>
        </p:spPr>
        <p:txBody>
          <a:bodyPr vert="horz" wrap="square" lIns="81639" tIns="40820" rIns="81639" bIns="4082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0">
              <a:buNone/>
            </a:pPr>
            <a:endParaRPr lang="en-US" sz="1600" dirty="0"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18" name="Text Box 21"/>
          <p:cNvSpPr/>
          <p:nvPr/>
        </p:nvSpPr>
        <p:spPr>
          <a:xfrm>
            <a:off x="2509546" y="4548029"/>
            <a:ext cx="1234363" cy="15872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81639" tIns="40820" rIns="81639" bIns="4082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buNone/>
            </a:pPr>
            <a:r>
              <a:rPr lang="en-US" sz="1600" dirty="0">
                <a:solidFill>
                  <a:srgbClr val="FFFFFF"/>
                </a:solidFill>
                <a:latin typeface="Arial" pitchFamily="18"/>
                <a:ea typeface="DejaVu Sans" pitchFamily="2"/>
                <a:cs typeface="Arial" pitchFamily="2"/>
              </a:rPr>
              <a:t>800mm</a:t>
            </a:r>
          </a:p>
        </p:txBody>
      </p:sp>
      <p:sp>
        <p:nvSpPr>
          <p:cNvPr id="19" name="Line 23"/>
          <p:cNvSpPr/>
          <p:nvPr/>
        </p:nvSpPr>
        <p:spPr>
          <a:xfrm>
            <a:off x="2440644" y="4837711"/>
            <a:ext cx="900954" cy="0"/>
          </a:xfrm>
          <a:prstGeom prst="line">
            <a:avLst/>
          </a:prstGeom>
          <a:noFill/>
          <a:ln w="9360">
            <a:solidFill>
              <a:srgbClr val="FFFFFF"/>
            </a:solidFill>
            <a:prstDash val="solid"/>
            <a:round/>
            <a:tailEnd type="arrow"/>
          </a:ln>
        </p:spPr>
        <p:txBody>
          <a:bodyPr vert="horz" wrap="square" lIns="81639" tIns="40820" rIns="81639" bIns="4082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0">
              <a:buNone/>
            </a:pPr>
            <a:endParaRPr lang="en-US" sz="1600" dirty="0"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20" name="Line 24"/>
          <p:cNvSpPr/>
          <p:nvPr/>
        </p:nvSpPr>
        <p:spPr>
          <a:xfrm flipH="1">
            <a:off x="2440644" y="4837711"/>
            <a:ext cx="900954" cy="0"/>
          </a:xfrm>
          <a:prstGeom prst="line">
            <a:avLst/>
          </a:prstGeom>
          <a:noFill/>
          <a:ln w="9360">
            <a:solidFill>
              <a:srgbClr val="FFFFFF"/>
            </a:solidFill>
            <a:prstDash val="solid"/>
            <a:round/>
            <a:tailEnd type="arrow"/>
          </a:ln>
        </p:spPr>
        <p:txBody>
          <a:bodyPr vert="horz" wrap="square" lIns="81639" tIns="40820" rIns="81639" bIns="4082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0">
              <a:buNone/>
            </a:pPr>
            <a:endParaRPr lang="en-US" sz="1600" dirty="0"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21" name="Text Box 25"/>
          <p:cNvSpPr/>
          <p:nvPr/>
        </p:nvSpPr>
        <p:spPr>
          <a:xfrm>
            <a:off x="1332656" y="3061086"/>
            <a:ext cx="959733" cy="158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81639" tIns="40820" rIns="81639" bIns="4082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buNone/>
            </a:pPr>
            <a:r>
              <a:rPr lang="en-US" sz="1600" dirty="0">
                <a:solidFill>
                  <a:srgbClr val="FFFFFF"/>
                </a:solidFill>
                <a:latin typeface="Arial" pitchFamily="18"/>
                <a:ea typeface="DejaVu Sans" pitchFamily="2"/>
                <a:cs typeface="Arial" pitchFamily="2"/>
              </a:rPr>
              <a:t>300mm</a:t>
            </a:r>
          </a:p>
        </p:txBody>
      </p:sp>
      <p:sp>
        <p:nvSpPr>
          <p:cNvPr id="22" name="Line 26"/>
          <p:cNvSpPr/>
          <p:nvPr/>
        </p:nvSpPr>
        <p:spPr>
          <a:xfrm>
            <a:off x="1539689" y="3353706"/>
            <a:ext cx="370962" cy="0"/>
          </a:xfrm>
          <a:prstGeom prst="line">
            <a:avLst/>
          </a:prstGeom>
          <a:noFill/>
          <a:ln w="9360">
            <a:solidFill>
              <a:srgbClr val="FFFFFF"/>
            </a:solidFill>
            <a:prstDash val="solid"/>
            <a:round/>
            <a:tailEnd type="arrow"/>
          </a:ln>
        </p:spPr>
        <p:txBody>
          <a:bodyPr vert="horz" wrap="square" lIns="81639" tIns="40820" rIns="81639" bIns="4082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0">
              <a:buNone/>
            </a:pPr>
            <a:endParaRPr lang="en-US" sz="1600" dirty="0"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23" name="Line 27"/>
          <p:cNvSpPr/>
          <p:nvPr/>
        </p:nvSpPr>
        <p:spPr>
          <a:xfrm flipH="1">
            <a:off x="1539689" y="3353706"/>
            <a:ext cx="370962" cy="0"/>
          </a:xfrm>
          <a:prstGeom prst="line">
            <a:avLst/>
          </a:prstGeom>
          <a:noFill/>
          <a:ln w="9360">
            <a:solidFill>
              <a:srgbClr val="FFFFFF"/>
            </a:solidFill>
            <a:prstDash val="solid"/>
            <a:round/>
            <a:tailEnd type="arrow"/>
          </a:ln>
        </p:spPr>
        <p:txBody>
          <a:bodyPr vert="horz" wrap="square" lIns="81639" tIns="40820" rIns="81639" bIns="4082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0">
              <a:buNone/>
            </a:pPr>
            <a:endParaRPr lang="en-US" sz="1600" dirty="0"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24" name="Text Box 28"/>
          <p:cNvSpPr/>
          <p:nvPr/>
        </p:nvSpPr>
        <p:spPr>
          <a:xfrm>
            <a:off x="1800602" y="3484013"/>
            <a:ext cx="1146521" cy="17211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81639" tIns="40820" rIns="81639" bIns="4082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buNone/>
            </a:pPr>
            <a:r>
              <a:rPr lang="en-US" sz="1600" dirty="0">
                <a:solidFill>
                  <a:srgbClr val="FFFFFF"/>
                </a:solidFill>
                <a:latin typeface="Arial" pitchFamily="18"/>
                <a:ea typeface="DejaVu Sans" pitchFamily="2"/>
                <a:cs typeface="Arial" pitchFamily="2"/>
              </a:rPr>
              <a:t>400mm</a:t>
            </a:r>
          </a:p>
        </p:txBody>
      </p:sp>
      <p:sp>
        <p:nvSpPr>
          <p:cNvPr id="25" name="Line 29"/>
          <p:cNvSpPr/>
          <p:nvPr/>
        </p:nvSpPr>
        <p:spPr>
          <a:xfrm>
            <a:off x="1910651" y="3512427"/>
            <a:ext cx="477091" cy="0"/>
          </a:xfrm>
          <a:prstGeom prst="line">
            <a:avLst/>
          </a:prstGeom>
          <a:noFill/>
          <a:ln w="9360">
            <a:solidFill>
              <a:srgbClr val="FFFFFF"/>
            </a:solidFill>
            <a:prstDash val="solid"/>
            <a:round/>
            <a:tailEnd type="arrow"/>
          </a:ln>
        </p:spPr>
        <p:txBody>
          <a:bodyPr vert="horz" wrap="square" lIns="81639" tIns="40820" rIns="81639" bIns="4082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0">
              <a:buNone/>
            </a:pPr>
            <a:endParaRPr lang="en-US" sz="1600" dirty="0"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26" name="Line 30"/>
          <p:cNvSpPr/>
          <p:nvPr/>
        </p:nvSpPr>
        <p:spPr>
          <a:xfrm flipH="1">
            <a:off x="1910651" y="3512427"/>
            <a:ext cx="477091" cy="0"/>
          </a:xfrm>
          <a:prstGeom prst="line">
            <a:avLst/>
          </a:prstGeom>
          <a:noFill/>
          <a:ln w="9360">
            <a:solidFill>
              <a:srgbClr val="FFFFFF"/>
            </a:solidFill>
            <a:prstDash val="solid"/>
            <a:round/>
            <a:tailEnd type="arrow"/>
          </a:ln>
        </p:spPr>
        <p:txBody>
          <a:bodyPr vert="horz" wrap="square" lIns="81639" tIns="40820" rIns="81639" bIns="4082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0">
              <a:buNone/>
            </a:pPr>
            <a:endParaRPr lang="en-US" sz="1600" dirty="0"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4" cstate="print">
            <a:alphaModFix/>
            <a:lum/>
          </a:blip>
          <a:srcRect l="5551" t="11197" r="11102" b="11197"/>
          <a:stretch>
            <a:fillRect/>
          </a:stretch>
        </p:blipFill>
        <p:spPr>
          <a:xfrm>
            <a:off x="3881714" y="3125423"/>
            <a:ext cx="5297640" cy="3732872"/>
          </a:xfrm>
          <a:prstGeom prst="rect">
            <a:avLst/>
          </a:prstGeom>
          <a:solidFill>
            <a:srgbClr val="B3B3B3"/>
          </a:solidFill>
          <a:ln>
            <a:noFill/>
          </a:ln>
        </p:spPr>
      </p:pic>
      <p:sp>
        <p:nvSpPr>
          <p:cNvPr id="31" name="TextBox 30"/>
          <p:cNvSpPr txBox="1"/>
          <p:nvPr/>
        </p:nvSpPr>
        <p:spPr>
          <a:xfrm>
            <a:off x="8087039" y="3186495"/>
            <a:ext cx="921527" cy="612582"/>
          </a:xfrm>
          <a:prstGeom prst="rect">
            <a:avLst/>
          </a:prstGeom>
          <a:noFill/>
          <a:ln>
            <a:noFill/>
          </a:ln>
        </p:spPr>
        <p:txBody>
          <a:bodyPr vert="horz" lIns="81639" tIns="40820" rIns="81639" bIns="40820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0">
              <a:buNone/>
            </a:pPr>
            <a:r>
              <a:rPr lang="en-US" dirty="0" err="1">
                <a:latin typeface="Liberation Sans" pitchFamily="18"/>
                <a:ea typeface="DejaVu Sans" pitchFamily="2"/>
                <a:cs typeface="Lohit Hindi" pitchFamily="2"/>
              </a:rPr>
              <a:t>xz</a:t>
            </a:r>
            <a:r>
              <a:rPr lang="en-US" dirty="0">
                <a:latin typeface="Liberation Sans" pitchFamily="18"/>
                <a:ea typeface="DejaVu Sans" pitchFamily="2"/>
                <a:cs typeface="Lohit Hindi" pitchFamily="2"/>
              </a:rPr>
              <a:t> view</a:t>
            </a:r>
          </a:p>
        </p:txBody>
      </p:sp>
      <p:sp>
        <p:nvSpPr>
          <p:cNvPr id="32" name="Title 1"/>
          <p:cNvSpPr txBox="1">
            <a:spLocks/>
          </p:cNvSpPr>
          <p:nvPr/>
        </p:nvSpPr>
        <p:spPr>
          <a:xfrm>
            <a:off x="785786" y="71414"/>
            <a:ext cx="7901014" cy="78581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UJ56 Shielding Option</a:t>
            </a:r>
            <a:endParaRPr kumimoji="0" lang="en-GB" sz="36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30" name="Text Box 6"/>
          <p:cNvSpPr/>
          <p:nvPr/>
        </p:nvSpPr>
        <p:spPr>
          <a:xfrm>
            <a:off x="2071670" y="5643578"/>
            <a:ext cx="1760064" cy="45500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EFEA0"/>
          </a:solidFill>
          <a:ln>
            <a:noFill/>
            <a:prstDash val="solid"/>
          </a:ln>
        </p:spPr>
        <p:txBody>
          <a:bodyPr vert="horz" wrap="square" lIns="81639" tIns="40820" rIns="81639" bIns="4082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buNone/>
            </a:pPr>
            <a:r>
              <a:rPr lang="en-US" b="1" dirty="0">
                <a:solidFill>
                  <a:srgbClr val="000000"/>
                </a:solidFill>
                <a:latin typeface="Arial" pitchFamily="18"/>
                <a:ea typeface="DejaVu Sans" pitchFamily="2"/>
                <a:cs typeface="Arial" pitchFamily="2"/>
              </a:rPr>
              <a:t>F. </a:t>
            </a:r>
            <a:r>
              <a:rPr lang="en-US" b="1" dirty="0" smtClean="0">
                <a:solidFill>
                  <a:srgbClr val="000000"/>
                </a:solidFill>
                <a:latin typeface="Arial" pitchFamily="18"/>
                <a:ea typeface="DejaVu Sans" pitchFamily="2"/>
                <a:cs typeface="Arial" pitchFamily="2"/>
              </a:rPr>
              <a:t>DELSAUX</a:t>
            </a:r>
            <a:endParaRPr lang="en-US" b="1" dirty="0">
              <a:solidFill>
                <a:srgbClr val="000000"/>
              </a:solidFill>
              <a:latin typeface="Arial" pitchFamily="18"/>
              <a:ea typeface="DejaVu Sans" pitchFamily="2"/>
              <a:cs typeface="Arial" pitchFamily="2"/>
            </a:endParaRPr>
          </a:p>
        </p:txBody>
      </p:sp>
      <p:sp>
        <p:nvSpPr>
          <p:cNvPr id="33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4244975" y="6642100"/>
            <a:ext cx="1143000" cy="228600"/>
          </a:xfrm>
        </p:spPr>
        <p:txBody>
          <a:bodyPr/>
          <a:lstStyle/>
          <a:p>
            <a:fld id="{6D202039-3293-4EC8-B5F1-A7127E526F50}" type="slidenum">
              <a:rPr lang="en-GB" smtClean="0"/>
              <a:pPr/>
              <a:t>69</a:t>
            </a:fld>
            <a:endParaRPr lang="en-GB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00372"/>
            <a:ext cx="8229600" cy="785818"/>
          </a:xfrm>
        </p:spPr>
        <p:txBody>
          <a:bodyPr>
            <a:noAutofit/>
          </a:bodyPr>
          <a:lstStyle/>
          <a:p>
            <a:pPr algn="ctr"/>
            <a:r>
              <a:rPr lang="en-GB" sz="6600" b="1" dirty="0" smtClean="0">
                <a:solidFill>
                  <a:srgbClr val="640000"/>
                </a:solidFill>
              </a:rPr>
              <a:t>Review Of </a:t>
            </a:r>
            <a:br>
              <a:rPr lang="en-GB" sz="6600" b="1" dirty="0" smtClean="0">
                <a:solidFill>
                  <a:srgbClr val="640000"/>
                </a:solidFill>
              </a:rPr>
            </a:br>
            <a:r>
              <a:rPr lang="en-GB" sz="6600" b="1" dirty="0" smtClean="0">
                <a:solidFill>
                  <a:srgbClr val="640000"/>
                </a:solidFill>
              </a:rPr>
              <a:t>Radiation Levels</a:t>
            </a:r>
            <a:br>
              <a:rPr lang="en-GB" sz="6600" b="1" dirty="0" smtClean="0">
                <a:solidFill>
                  <a:srgbClr val="640000"/>
                </a:solidFill>
              </a:rPr>
            </a:br>
            <a:r>
              <a:rPr lang="en-GB" sz="6600" b="1" dirty="0" smtClean="0">
                <a:solidFill>
                  <a:srgbClr val="640000"/>
                </a:solidFill>
              </a:rPr>
              <a:t>and Some Updates</a:t>
            </a:r>
            <a:endParaRPr lang="en-GB" sz="6600" b="1" dirty="0">
              <a:solidFill>
                <a:srgbClr val="64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 l="5551" t="11197" b="11197"/>
          <a:stretch>
            <a:fillRect/>
          </a:stretch>
        </p:blipFill>
        <p:spPr>
          <a:xfrm>
            <a:off x="181563" y="1106798"/>
            <a:ext cx="4628536" cy="2920000"/>
          </a:xfrm>
          <a:prstGeom prst="rect">
            <a:avLst/>
          </a:prstGeom>
          <a:solidFill>
            <a:srgbClr val="C0C0C0"/>
          </a:solidFill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alphaModFix/>
            <a:lum/>
          </a:blip>
          <a:srcRect l="5551" t="11197" b="11197"/>
          <a:stretch>
            <a:fillRect/>
          </a:stretch>
        </p:blipFill>
        <p:spPr>
          <a:xfrm>
            <a:off x="4485181" y="3885061"/>
            <a:ext cx="4619719" cy="2914449"/>
          </a:xfrm>
          <a:prstGeom prst="rect">
            <a:avLst/>
          </a:prstGeom>
          <a:solidFill>
            <a:srgbClr val="C0C0C0"/>
          </a:solidFill>
          <a:ln>
            <a:noFill/>
          </a:ln>
        </p:spPr>
      </p:pic>
      <p:sp>
        <p:nvSpPr>
          <p:cNvPr id="7" name="Freeform 6"/>
          <p:cNvSpPr/>
          <p:nvPr/>
        </p:nvSpPr>
        <p:spPr>
          <a:xfrm>
            <a:off x="5162774" y="4835098"/>
            <a:ext cx="414720" cy="382105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it" r="ir" b="ib"/>
            <a:pathLst>
              <a:path>
                <a:moveTo>
                  <a:pt x="l" y="vc"/>
                </a:moveTo>
                <a:arcTo wR="wd2" hR="hd2" stAng="cd2" swAng="cd4"/>
                <a:arcTo wR="wd2" hR="hd2" stAng="3cd4" swAng="cd4"/>
                <a:arcTo wR="wd2" hR="hd2" stAng="0" swAng="cd4"/>
                <a:arcTo wR="wd2" hR="hd2" stAng="cd4" swAng="cd4"/>
                <a:close/>
              </a:path>
            </a:pathLst>
          </a:custGeom>
          <a:noFill/>
          <a:ln w="36720">
            <a:solidFill>
              <a:srgbClr val="0000FF"/>
            </a:solidFill>
            <a:prstDash val="solid"/>
          </a:ln>
        </p:spPr>
        <p:txBody>
          <a:bodyPr vert="horz" lIns="97967" tIns="57147" rIns="97967" bIns="57147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0">
              <a:buNone/>
            </a:pPr>
            <a:endParaRPr lang="en-US" sz="1600" dirty="0"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20021" y="3731892"/>
            <a:ext cx="921527" cy="612582"/>
          </a:xfrm>
          <a:prstGeom prst="rect">
            <a:avLst/>
          </a:prstGeom>
          <a:noFill/>
          <a:ln>
            <a:noFill/>
          </a:ln>
        </p:spPr>
        <p:txBody>
          <a:bodyPr vert="horz" lIns="81639" tIns="40820" rIns="81639" bIns="40820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0">
              <a:buNone/>
            </a:pPr>
            <a:r>
              <a:rPr lang="en-US" dirty="0" err="1">
                <a:latin typeface="Liberation Sans" pitchFamily="18"/>
                <a:ea typeface="DejaVu Sans" pitchFamily="2"/>
                <a:cs typeface="Lohit Hindi" pitchFamily="2"/>
              </a:rPr>
              <a:t>xz</a:t>
            </a:r>
            <a:r>
              <a:rPr lang="en-US" dirty="0">
                <a:latin typeface="Liberation Sans" pitchFamily="18"/>
                <a:ea typeface="DejaVu Sans" pitchFamily="2"/>
                <a:cs typeface="Lohit Hindi" pitchFamily="2"/>
              </a:rPr>
              <a:t> view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785786" y="71414"/>
            <a:ext cx="7901014" cy="78581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UJ56 Shielding Option</a:t>
            </a:r>
            <a:endParaRPr kumimoji="0" lang="en-GB" sz="36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714356"/>
            <a:ext cx="6641945" cy="395536"/>
          </a:xfrm>
          <a:prstGeom prst="rect">
            <a:avLst/>
          </a:prstGeom>
          <a:noFill/>
          <a:ln>
            <a:noFill/>
          </a:ln>
        </p:spPr>
        <p:txBody>
          <a:bodyPr vert="horz" wrap="square" lIns="81639" tIns="40820" rIns="81639" bIns="40820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0">
              <a:spcBef>
                <a:spcPts val="1029"/>
              </a:spcBef>
              <a:spcAft>
                <a:spcPts val="1029"/>
              </a:spcAft>
              <a:buNone/>
            </a:pPr>
            <a:r>
              <a:rPr lang="en-US" sz="2000" dirty="0">
                <a:latin typeface="Calibri" pitchFamily="34" charset="0"/>
                <a:ea typeface="DejaVu Sans" pitchFamily="2"/>
                <a:cs typeface="Lohit Hindi" pitchFamily="2"/>
              </a:rPr>
              <a:t>Assuming 1 year of </a:t>
            </a:r>
            <a:r>
              <a:rPr lang="en-US" sz="2000" dirty="0" smtClean="0">
                <a:latin typeface="Calibri" pitchFamily="34" charset="0"/>
                <a:ea typeface="DejaVu Sans" pitchFamily="2"/>
                <a:cs typeface="Lohit Hindi" pitchFamily="2"/>
              </a:rPr>
              <a:t>operation at </a:t>
            </a:r>
            <a:r>
              <a:rPr lang="en-US" sz="2000" dirty="0">
                <a:latin typeface="Calibri" pitchFamily="34" charset="0"/>
                <a:ea typeface="DejaVu Sans" pitchFamily="2"/>
                <a:cs typeface="Lohit Hindi" pitchFamily="2"/>
              </a:rPr>
              <a:t>nominal </a:t>
            </a:r>
            <a:r>
              <a:rPr lang="en-US" sz="2000" dirty="0" smtClean="0">
                <a:latin typeface="Calibri" pitchFamily="34" charset="0"/>
                <a:ea typeface="DejaVu Sans" pitchFamily="2"/>
                <a:cs typeface="Lohit Hindi" pitchFamily="2"/>
              </a:rPr>
              <a:t>luminosity (100 fb</a:t>
            </a:r>
            <a:r>
              <a:rPr lang="en-US" sz="2000" baseline="33000" dirty="0" smtClean="0">
                <a:latin typeface="Calibri" pitchFamily="34" charset="0"/>
                <a:ea typeface="DejaVu Sans" pitchFamily="2"/>
                <a:cs typeface="Lohit Hindi" pitchFamily="2"/>
              </a:rPr>
              <a:t>-1</a:t>
            </a:r>
            <a:r>
              <a:rPr lang="en-US" sz="2000" dirty="0" smtClean="0">
                <a:latin typeface="Calibri" pitchFamily="34" charset="0"/>
                <a:ea typeface="DejaVu Sans" pitchFamily="2"/>
                <a:cs typeface="Lohit Hindi" pitchFamily="2"/>
              </a:rPr>
              <a:t>)</a:t>
            </a:r>
            <a:endParaRPr lang="en-US" sz="2000" baseline="33000" dirty="0">
              <a:latin typeface="Calibri" pitchFamily="34" charset="0"/>
              <a:ea typeface="DejaVu Sans" pitchFamily="2"/>
              <a:cs typeface="Lohit Hindi" pitchFamily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00628" y="1820166"/>
            <a:ext cx="3857652" cy="1465958"/>
          </a:xfrm>
          <a:prstGeom prst="rect">
            <a:avLst/>
          </a:prstGeom>
          <a:noFill/>
          <a:ln>
            <a:solidFill>
              <a:srgbClr val="800000"/>
            </a:solidFill>
          </a:ln>
        </p:spPr>
        <p:txBody>
          <a:bodyPr vert="horz" wrap="square" lIns="81639" tIns="40820" rIns="81639" bIns="40820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0">
              <a:spcBef>
                <a:spcPts val="514"/>
              </a:spcBef>
              <a:spcAft>
                <a:spcPts val="514"/>
              </a:spcAft>
              <a:buNone/>
            </a:pPr>
            <a:r>
              <a:rPr lang="en-US" sz="2400" dirty="0" smtClean="0">
                <a:latin typeface="Calibri" pitchFamily="34" charset="0"/>
                <a:ea typeface="DejaVu Sans" pitchFamily="2"/>
                <a:cs typeface="Lohit Hindi" pitchFamily="2"/>
              </a:rPr>
              <a:t>Shielding Effectiveness:</a:t>
            </a:r>
            <a:endParaRPr lang="en-US" sz="2400" dirty="0">
              <a:latin typeface="Calibri" pitchFamily="34" charset="0"/>
              <a:ea typeface="DejaVu Sans" pitchFamily="2"/>
              <a:cs typeface="Lohit Hindi" pitchFamily="2"/>
            </a:endParaRPr>
          </a:p>
          <a:p>
            <a:pPr hangingPunct="0">
              <a:spcBef>
                <a:spcPts val="514"/>
              </a:spcBef>
              <a:spcAft>
                <a:spcPts val="514"/>
              </a:spcAft>
              <a:buNone/>
            </a:pPr>
            <a:r>
              <a:rPr lang="en-US" sz="2400" dirty="0" smtClean="0">
                <a:latin typeface="Calibri" pitchFamily="34" charset="0"/>
                <a:ea typeface="DejaVu Sans" pitchFamily="2"/>
                <a:cs typeface="Lohit Hindi" pitchFamily="2"/>
              </a:rPr>
              <a:t>- Ground floor: 	~</a:t>
            </a:r>
            <a:r>
              <a:rPr lang="en-US" sz="2400" dirty="0">
                <a:latin typeface="Calibri" pitchFamily="34" charset="0"/>
                <a:ea typeface="DejaVu Sans" pitchFamily="2"/>
                <a:cs typeface="Lohit Hindi" pitchFamily="2"/>
              </a:rPr>
              <a:t>10</a:t>
            </a:r>
          </a:p>
          <a:p>
            <a:pPr hangingPunct="0">
              <a:spcBef>
                <a:spcPts val="514"/>
              </a:spcBef>
              <a:spcAft>
                <a:spcPts val="514"/>
              </a:spcAft>
              <a:buNone/>
            </a:pPr>
            <a:r>
              <a:rPr lang="en-US" sz="2400" dirty="0" smtClean="0">
                <a:latin typeface="Calibri" pitchFamily="34" charset="0"/>
                <a:ea typeface="DejaVu Sans" pitchFamily="2"/>
                <a:cs typeface="Lohit Hindi" pitchFamily="2"/>
              </a:rPr>
              <a:t>- First floor: 		~</a:t>
            </a:r>
            <a:r>
              <a:rPr lang="en-US" sz="2400" dirty="0">
                <a:latin typeface="Calibri" pitchFamily="34" charset="0"/>
                <a:ea typeface="DejaVu Sans" pitchFamily="2"/>
                <a:cs typeface="Lohit Hindi" pitchFamily="2"/>
              </a:rPr>
              <a:t>2</a:t>
            </a:r>
          </a:p>
        </p:txBody>
      </p:sp>
      <p:cxnSp>
        <p:nvCxnSpPr>
          <p:cNvPr id="15" name="Straight Arrow Connector 14"/>
          <p:cNvCxnSpPr>
            <a:stCxn id="14" idx="1"/>
          </p:cNvCxnSpPr>
          <p:nvPr/>
        </p:nvCxnSpPr>
        <p:spPr bwMode="auto">
          <a:xfrm rot="10800000" flipV="1">
            <a:off x="2357422" y="2553144"/>
            <a:ext cx="2643206" cy="195715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8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>
            <a:stCxn id="14" idx="2"/>
          </p:cNvCxnSpPr>
          <p:nvPr/>
        </p:nvCxnSpPr>
        <p:spPr bwMode="auto">
          <a:xfrm rot="5400000">
            <a:off x="5769326" y="3731872"/>
            <a:ext cx="1605876" cy="714380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8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428596" y="4534810"/>
            <a:ext cx="3857652" cy="1209477"/>
          </a:xfrm>
          <a:prstGeom prst="rect">
            <a:avLst/>
          </a:prstGeom>
          <a:noFill/>
          <a:ln>
            <a:solidFill>
              <a:srgbClr val="800000"/>
            </a:solidFill>
          </a:ln>
        </p:spPr>
        <p:txBody>
          <a:bodyPr vert="horz" wrap="square" lIns="81639" tIns="40820" rIns="81639" bIns="40820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0">
              <a:spcBef>
                <a:spcPts val="514"/>
              </a:spcBef>
              <a:spcAft>
                <a:spcPts val="514"/>
              </a:spcAft>
              <a:buNone/>
            </a:pPr>
            <a:r>
              <a:rPr lang="en-US" sz="2400" dirty="0" smtClean="0">
                <a:latin typeface="Calibri" pitchFamily="34" charset="0"/>
                <a:ea typeface="DejaVu Sans" pitchFamily="2"/>
                <a:cs typeface="Lohit Hindi" pitchFamily="2"/>
              </a:rPr>
              <a:t>Upstream weak-point could be improved, so could be the maze … BUT</a:t>
            </a:r>
            <a:endParaRPr lang="en-US" sz="2400" b="1" dirty="0">
              <a:solidFill>
                <a:srgbClr val="800000"/>
              </a:solidFill>
              <a:latin typeface="Calibri" pitchFamily="34" charset="0"/>
              <a:ea typeface="DejaVu Sans" pitchFamily="2"/>
              <a:cs typeface="Lohit Hindi" pitchFamily="2"/>
            </a:endParaRPr>
          </a:p>
        </p:txBody>
      </p:sp>
      <p:sp>
        <p:nvSpPr>
          <p:cNvPr id="18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4244975" y="6642100"/>
            <a:ext cx="1143000" cy="228600"/>
          </a:xfrm>
        </p:spPr>
        <p:txBody>
          <a:bodyPr/>
          <a:lstStyle/>
          <a:p>
            <a:fld id="{6D202039-3293-4EC8-B5F1-A7127E526F50}" type="slidenum">
              <a:rPr lang="en-GB" smtClean="0"/>
              <a:pPr/>
              <a:t>70</a:t>
            </a:fld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0" y="6182045"/>
            <a:ext cx="26677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© R. Versaci et al.</a:t>
            </a:r>
            <a:endParaRPr lang="en-GB" sz="2400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 l="5551" t="11197" b="11197"/>
          <a:stretch>
            <a:fillRect/>
          </a:stretch>
        </p:blipFill>
        <p:spPr>
          <a:xfrm>
            <a:off x="116252" y="1106798"/>
            <a:ext cx="4628536" cy="2920000"/>
          </a:xfrm>
          <a:prstGeom prst="rect">
            <a:avLst/>
          </a:prstGeom>
          <a:solidFill>
            <a:srgbClr val="C0C0C0"/>
          </a:solidFill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alphaModFix/>
            <a:lum/>
          </a:blip>
          <a:srcRect l="5551" t="11197" b="11197"/>
          <a:stretch>
            <a:fillRect/>
          </a:stretch>
        </p:blipFill>
        <p:spPr>
          <a:xfrm>
            <a:off x="4485181" y="3885061"/>
            <a:ext cx="4619719" cy="2914449"/>
          </a:xfrm>
          <a:prstGeom prst="rect">
            <a:avLst/>
          </a:prstGeom>
          <a:solidFill>
            <a:srgbClr val="C0C0C0"/>
          </a:solidFill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0" y="714356"/>
            <a:ext cx="6641945" cy="395536"/>
          </a:xfrm>
          <a:prstGeom prst="rect">
            <a:avLst/>
          </a:prstGeom>
          <a:noFill/>
          <a:ln>
            <a:noFill/>
          </a:ln>
        </p:spPr>
        <p:txBody>
          <a:bodyPr vert="horz" wrap="square" lIns="81639" tIns="40820" rIns="81639" bIns="40820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0">
              <a:spcBef>
                <a:spcPts val="1029"/>
              </a:spcBef>
              <a:spcAft>
                <a:spcPts val="1029"/>
              </a:spcAft>
              <a:buNone/>
            </a:pPr>
            <a:r>
              <a:rPr lang="en-US" sz="2000" dirty="0">
                <a:latin typeface="Calibri" pitchFamily="34" charset="0"/>
                <a:ea typeface="DejaVu Sans" pitchFamily="2"/>
                <a:cs typeface="Lohit Hindi" pitchFamily="2"/>
              </a:rPr>
              <a:t>Assuming 1 year of </a:t>
            </a:r>
            <a:r>
              <a:rPr lang="en-US" sz="2000" dirty="0" smtClean="0">
                <a:latin typeface="Calibri" pitchFamily="34" charset="0"/>
                <a:ea typeface="DejaVu Sans" pitchFamily="2"/>
                <a:cs typeface="Lohit Hindi" pitchFamily="2"/>
              </a:rPr>
              <a:t>operation at </a:t>
            </a:r>
            <a:r>
              <a:rPr lang="en-US" sz="2000" dirty="0">
                <a:latin typeface="Calibri" pitchFamily="34" charset="0"/>
                <a:ea typeface="DejaVu Sans" pitchFamily="2"/>
                <a:cs typeface="Lohit Hindi" pitchFamily="2"/>
              </a:rPr>
              <a:t>nominal </a:t>
            </a:r>
            <a:r>
              <a:rPr lang="en-US" sz="2000" dirty="0" smtClean="0">
                <a:latin typeface="Calibri" pitchFamily="34" charset="0"/>
                <a:ea typeface="DejaVu Sans" pitchFamily="2"/>
                <a:cs typeface="Lohit Hindi" pitchFamily="2"/>
              </a:rPr>
              <a:t>luminosity (100 fb</a:t>
            </a:r>
            <a:r>
              <a:rPr lang="en-US" sz="2000" baseline="33000" dirty="0" smtClean="0">
                <a:latin typeface="Calibri" pitchFamily="34" charset="0"/>
                <a:ea typeface="DejaVu Sans" pitchFamily="2"/>
                <a:cs typeface="Lohit Hindi" pitchFamily="2"/>
              </a:rPr>
              <a:t>-1</a:t>
            </a:r>
            <a:r>
              <a:rPr lang="en-US" sz="2000" dirty="0" smtClean="0">
                <a:latin typeface="Calibri" pitchFamily="34" charset="0"/>
                <a:ea typeface="DejaVu Sans" pitchFamily="2"/>
                <a:cs typeface="Lohit Hindi" pitchFamily="2"/>
              </a:rPr>
              <a:t>)</a:t>
            </a:r>
            <a:endParaRPr lang="en-US" sz="2000" baseline="33000" dirty="0">
              <a:latin typeface="Calibri" pitchFamily="34" charset="0"/>
              <a:ea typeface="DejaVu Sans" pitchFamily="2"/>
              <a:cs typeface="Lohit Hindi" pitchFamily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628" y="1820166"/>
            <a:ext cx="3857652" cy="1465958"/>
          </a:xfrm>
          <a:prstGeom prst="rect">
            <a:avLst/>
          </a:prstGeom>
          <a:noFill/>
          <a:ln>
            <a:solidFill>
              <a:srgbClr val="800000"/>
            </a:solidFill>
          </a:ln>
        </p:spPr>
        <p:txBody>
          <a:bodyPr vert="horz" wrap="square" lIns="81639" tIns="40820" rIns="81639" bIns="40820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0">
              <a:spcBef>
                <a:spcPts val="514"/>
              </a:spcBef>
              <a:spcAft>
                <a:spcPts val="514"/>
              </a:spcAft>
              <a:buNone/>
            </a:pPr>
            <a:r>
              <a:rPr lang="en-US" sz="2400" dirty="0" smtClean="0">
                <a:latin typeface="Calibri" pitchFamily="34" charset="0"/>
                <a:ea typeface="DejaVu Sans" pitchFamily="2"/>
                <a:cs typeface="Lohit Hindi" pitchFamily="2"/>
              </a:rPr>
              <a:t>Shielding Effectiveness:</a:t>
            </a:r>
            <a:endParaRPr lang="en-US" sz="2400" dirty="0">
              <a:latin typeface="Calibri" pitchFamily="34" charset="0"/>
              <a:ea typeface="DejaVu Sans" pitchFamily="2"/>
              <a:cs typeface="Lohit Hindi" pitchFamily="2"/>
            </a:endParaRPr>
          </a:p>
          <a:p>
            <a:pPr hangingPunct="0">
              <a:spcBef>
                <a:spcPts val="514"/>
              </a:spcBef>
              <a:spcAft>
                <a:spcPts val="514"/>
              </a:spcAft>
              <a:buNone/>
            </a:pPr>
            <a:r>
              <a:rPr lang="en-US" sz="2400" dirty="0" smtClean="0">
                <a:latin typeface="Calibri" pitchFamily="34" charset="0"/>
                <a:ea typeface="DejaVu Sans" pitchFamily="2"/>
                <a:cs typeface="Lohit Hindi" pitchFamily="2"/>
              </a:rPr>
              <a:t>- Ground floor: 	~</a:t>
            </a:r>
            <a:r>
              <a:rPr lang="en-US" sz="2400" dirty="0">
                <a:latin typeface="Calibri" pitchFamily="34" charset="0"/>
                <a:ea typeface="DejaVu Sans" pitchFamily="2"/>
                <a:cs typeface="Lohit Hindi" pitchFamily="2"/>
              </a:rPr>
              <a:t>10</a:t>
            </a:r>
          </a:p>
          <a:p>
            <a:pPr hangingPunct="0">
              <a:spcBef>
                <a:spcPts val="514"/>
              </a:spcBef>
              <a:spcAft>
                <a:spcPts val="514"/>
              </a:spcAft>
              <a:buNone/>
            </a:pPr>
            <a:r>
              <a:rPr lang="en-US" sz="2400" dirty="0" smtClean="0">
                <a:latin typeface="Calibri" pitchFamily="34" charset="0"/>
                <a:ea typeface="DejaVu Sans" pitchFamily="2"/>
                <a:cs typeface="Lohit Hindi" pitchFamily="2"/>
              </a:rPr>
              <a:t>- First floor: 		~</a:t>
            </a:r>
            <a:r>
              <a:rPr lang="en-US" sz="2400" dirty="0">
                <a:latin typeface="Calibri" pitchFamily="34" charset="0"/>
                <a:ea typeface="DejaVu Sans" pitchFamily="2"/>
                <a:cs typeface="Lohit Hindi" pitchFamily="2"/>
              </a:rPr>
              <a:t>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5069" y="1080018"/>
            <a:ext cx="1499196" cy="364246"/>
          </a:xfrm>
          <a:prstGeom prst="rect">
            <a:avLst/>
          </a:prstGeom>
          <a:noFill/>
          <a:ln>
            <a:noFill/>
          </a:ln>
        </p:spPr>
        <p:txBody>
          <a:bodyPr vert="horz" lIns="81639" tIns="40820" rIns="81639" bIns="40820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0">
              <a:buNone/>
            </a:pPr>
            <a:r>
              <a:rPr lang="en-US" dirty="0">
                <a:latin typeface="Calibri" pitchFamily="34" charset="0"/>
                <a:ea typeface="DejaVu Sans" pitchFamily="2"/>
                <a:cs typeface="Lohit Hindi" pitchFamily="2"/>
              </a:rPr>
              <a:t>w/o shielding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785786" y="71414"/>
            <a:ext cx="7901014" cy="78581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UJ56 Shielding Option</a:t>
            </a:r>
            <a:endParaRPr kumimoji="0" lang="en-GB" sz="36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651284" y="3857628"/>
            <a:ext cx="14927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hangingPunct="0">
              <a:buNone/>
            </a:pPr>
            <a:r>
              <a:rPr lang="en-US" dirty="0" smtClean="0">
                <a:latin typeface="Calibri" pitchFamily="34" charset="0"/>
                <a:ea typeface="DejaVu Sans" pitchFamily="2"/>
                <a:cs typeface="Lohit Hindi" pitchFamily="2"/>
              </a:rPr>
              <a:t>with shielding</a:t>
            </a:r>
            <a:endParaRPr lang="en-US" dirty="0">
              <a:latin typeface="Calibri" pitchFamily="34" charset="0"/>
              <a:ea typeface="DejaVu Sans" pitchFamily="2"/>
              <a:cs typeface="Lohit Hindi" pitchFamily="2"/>
            </a:endParaRPr>
          </a:p>
        </p:txBody>
      </p:sp>
      <p:cxnSp>
        <p:nvCxnSpPr>
          <p:cNvPr id="13" name="Straight Arrow Connector 12"/>
          <p:cNvCxnSpPr>
            <a:stCxn id="6" idx="1"/>
          </p:cNvCxnSpPr>
          <p:nvPr/>
        </p:nvCxnSpPr>
        <p:spPr bwMode="auto">
          <a:xfrm rot="10800000" flipV="1">
            <a:off x="2357422" y="2553144"/>
            <a:ext cx="2643206" cy="195715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8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>
            <a:stCxn id="6" idx="2"/>
          </p:cNvCxnSpPr>
          <p:nvPr/>
        </p:nvCxnSpPr>
        <p:spPr bwMode="auto">
          <a:xfrm rot="5400000">
            <a:off x="5769326" y="3731872"/>
            <a:ext cx="1605876" cy="714380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8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428596" y="4534810"/>
            <a:ext cx="3857652" cy="1337717"/>
          </a:xfrm>
          <a:prstGeom prst="rect">
            <a:avLst/>
          </a:prstGeom>
          <a:noFill/>
          <a:ln>
            <a:solidFill>
              <a:srgbClr val="800000"/>
            </a:solidFill>
          </a:ln>
        </p:spPr>
        <p:txBody>
          <a:bodyPr vert="horz" wrap="square" lIns="81639" tIns="40820" rIns="81639" bIns="40820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0">
              <a:spcBef>
                <a:spcPts val="514"/>
              </a:spcBef>
              <a:spcAft>
                <a:spcPts val="514"/>
              </a:spcAft>
              <a:buNone/>
            </a:pPr>
            <a:r>
              <a:rPr lang="en-US" sz="2400" dirty="0" smtClean="0">
                <a:latin typeface="Calibri" pitchFamily="34" charset="0"/>
                <a:ea typeface="DejaVu Sans" pitchFamily="2"/>
                <a:cs typeface="Lohit Hindi" pitchFamily="2"/>
              </a:rPr>
              <a:t>1</a:t>
            </a:r>
            <a:r>
              <a:rPr lang="en-US" sz="2400" baseline="30000" dirty="0" smtClean="0">
                <a:latin typeface="Calibri" pitchFamily="34" charset="0"/>
                <a:ea typeface="DejaVu Sans" pitchFamily="2"/>
                <a:cs typeface="Lohit Hindi" pitchFamily="2"/>
              </a:rPr>
              <a:t>st</a:t>
            </a:r>
            <a:r>
              <a:rPr lang="en-US" sz="2400" dirty="0" smtClean="0">
                <a:latin typeface="Calibri" pitchFamily="34" charset="0"/>
                <a:ea typeface="DejaVu Sans" pitchFamily="2"/>
                <a:cs typeface="Lohit Hindi" pitchFamily="2"/>
              </a:rPr>
              <a:t> Floor-Shielding can hardly be improved </a:t>
            </a:r>
          </a:p>
          <a:p>
            <a:pPr hangingPunct="0">
              <a:spcBef>
                <a:spcPts val="514"/>
              </a:spcBef>
              <a:spcAft>
                <a:spcPts val="514"/>
              </a:spcAft>
              <a:buNone/>
            </a:pPr>
            <a:r>
              <a:rPr lang="en-US" sz="2400" b="1" dirty="0" smtClean="0">
                <a:solidFill>
                  <a:srgbClr val="800000"/>
                </a:solidFill>
                <a:latin typeface="Calibri" pitchFamily="34" charset="0"/>
                <a:ea typeface="DejaVu Sans" pitchFamily="2"/>
                <a:cs typeface="Lohit Hindi" pitchFamily="2"/>
              </a:rPr>
              <a:t>-&gt; First Floor Critical</a:t>
            </a:r>
            <a:endParaRPr lang="en-US" sz="2400" b="1" dirty="0">
              <a:solidFill>
                <a:srgbClr val="800000"/>
              </a:solidFill>
              <a:latin typeface="Calibri" pitchFamily="34" charset="0"/>
              <a:ea typeface="DejaVu Sans" pitchFamily="2"/>
              <a:cs typeface="Lohit Hindi" pitchFamily="2"/>
            </a:endParaRPr>
          </a:p>
        </p:txBody>
      </p:sp>
      <p:sp>
        <p:nvSpPr>
          <p:cNvPr id="14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4244975" y="6642100"/>
            <a:ext cx="1143000" cy="228600"/>
          </a:xfrm>
        </p:spPr>
        <p:txBody>
          <a:bodyPr/>
          <a:lstStyle/>
          <a:p>
            <a:fld id="{6D202039-3293-4EC8-B5F1-A7127E526F50}" type="slidenum">
              <a:rPr lang="en-GB" smtClean="0"/>
              <a:pPr/>
              <a:t>71</a:t>
            </a:fld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0" y="6182045"/>
            <a:ext cx="26677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© R. Versaci et al.</a:t>
            </a:r>
            <a:endParaRPr lang="en-GB" sz="2400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72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UJ14/16/56 - Conclusion</a:t>
            </a:r>
            <a:endParaRPr lang="en-GB" sz="32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14282" y="785794"/>
            <a:ext cx="8643998" cy="5643602"/>
          </a:xfrm>
        </p:spPr>
        <p:txBody>
          <a:bodyPr/>
          <a:lstStyle/>
          <a:p>
            <a:pPr>
              <a:spcBef>
                <a:spcPts val="0"/>
              </a:spcBef>
              <a:buBlip>
                <a:blip r:embed="rId3"/>
              </a:buBlip>
            </a:pPr>
            <a:r>
              <a:rPr lang="en-US" sz="2800" b="1" dirty="0" smtClean="0">
                <a:solidFill>
                  <a:srgbClr val="800000"/>
                </a:solidFill>
              </a:rPr>
              <a:t>‘Smart-Shielding’ </a:t>
            </a: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in UJ14/16 can lead to significant improvement -&gt; </a:t>
            </a:r>
            <a:r>
              <a:rPr lang="en-US" sz="2800" b="1" dirty="0" smtClean="0">
                <a:solidFill>
                  <a:srgbClr val="800000"/>
                </a:solidFill>
              </a:rPr>
              <a:t>not a final solution</a:t>
            </a: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, but also important in order to possibly use parts of the UL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staged implementation possible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detailed integration study to be launched as soon as possible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further optimization required (currently about 60m</a:t>
            </a:r>
            <a:r>
              <a:rPr lang="en-US" sz="2400" baseline="300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3</a:t>
            </a:r>
            <a:r>
              <a:rPr lang="en-US" sz="24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 iron and 40m</a:t>
            </a:r>
            <a:r>
              <a:rPr lang="en-US" sz="2400" baseline="300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3</a:t>
            </a:r>
            <a:r>
              <a:rPr lang="en-US" sz="24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 concrete)</a:t>
            </a:r>
          </a:p>
          <a:p>
            <a:pPr>
              <a:spcBef>
                <a:spcPts val="0"/>
              </a:spcBef>
              <a:buBlip>
                <a:blip r:embed="rId3"/>
              </a:buBlip>
            </a:pPr>
            <a:endParaRPr lang="en-US" sz="2000" dirty="0" smtClean="0">
              <a:solidFill>
                <a:schemeClr val="tx2">
                  <a:lumMod val="95000"/>
                  <a:lumOff val="5000"/>
                </a:schemeClr>
              </a:solidFill>
            </a:endParaRPr>
          </a:p>
          <a:p>
            <a:pPr>
              <a:spcBef>
                <a:spcPts val="0"/>
              </a:spcBef>
              <a:buBlip>
                <a:blip r:embed="rId3"/>
              </a:buBlip>
            </a:pPr>
            <a:r>
              <a:rPr lang="en-US" sz="2800" b="1" dirty="0" smtClean="0">
                <a:solidFill>
                  <a:srgbClr val="800000"/>
                </a:solidFill>
              </a:rPr>
              <a:t>UJ56-shielding is only effective at the lower-floor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useful either for protection of safe-room equipment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or in case reshuffling with power converters has to be considered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cost estimate available: ~500kCHF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no other option in place…</a:t>
            </a:r>
          </a:p>
          <a:p>
            <a:pPr>
              <a:spcBef>
                <a:spcPts val="0"/>
              </a:spcBef>
              <a:buNone/>
            </a:pPr>
            <a:endParaRPr lang="en-US" sz="2800" dirty="0" smtClean="0">
              <a:solidFill>
                <a:schemeClr val="tx2">
                  <a:lumMod val="95000"/>
                  <a:lumOff val="5000"/>
                </a:schemeClr>
              </a:solidFill>
            </a:endParaRPr>
          </a:p>
          <a:p>
            <a:pPr>
              <a:spcBef>
                <a:spcPts val="0"/>
              </a:spcBef>
              <a:buBlip>
                <a:blip r:embed="rId3"/>
              </a:buBlip>
            </a:pPr>
            <a:endParaRPr lang="en-US" sz="2800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73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Other Areas – Where Shielding is an Option</a:t>
            </a:r>
            <a:endParaRPr lang="en-GB" sz="32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42844" y="857232"/>
            <a:ext cx="8858312" cy="5643602"/>
          </a:xfrm>
        </p:spPr>
        <p:txBody>
          <a:bodyPr/>
          <a:lstStyle/>
          <a:p>
            <a:pPr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UJ76: Safe-Room shielding could be slightly improved 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safe-room equipment remains at risk</a:t>
            </a:r>
            <a:endParaRPr lang="en-US" sz="1800" dirty="0" smtClean="0">
              <a:solidFill>
                <a:schemeClr val="tx2">
                  <a:lumMod val="95000"/>
                  <a:lumOff val="5000"/>
                </a:schemeClr>
              </a:solidFill>
            </a:endParaRPr>
          </a:p>
          <a:p>
            <a:pPr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UJ/UA/23/87: already improved, further steps possible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combined simulation/integration study required</a:t>
            </a:r>
            <a:endParaRPr lang="en-US" sz="1800" dirty="0" smtClean="0">
              <a:solidFill>
                <a:schemeClr val="tx2">
                  <a:lumMod val="95000"/>
                  <a:lumOff val="5000"/>
                </a:schemeClr>
              </a:solidFill>
            </a:endParaRPr>
          </a:p>
          <a:p>
            <a:pPr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RR/13/17/53/57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shielding similar to RR73/77 possible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more complex shielding could be envisaged (see existing conceptual ECR)</a:t>
            </a:r>
          </a:p>
          <a:p>
            <a:pPr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UA63/67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ducts already shielded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additional rods could be added if required</a:t>
            </a:r>
          </a:p>
          <a:p>
            <a:pPr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UJ32 (RE32)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in case monitoring shows that beam-gas is a long-term issue</a:t>
            </a:r>
          </a:p>
          <a:p>
            <a:pPr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UJ84/86 – UA83/87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Downstream loss from </a:t>
            </a:r>
            <a:r>
              <a:rPr lang="en-US" dirty="0" err="1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LHCb</a:t>
            </a:r>
            <a:r>
              <a:rPr lang="en-US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, possible TDI contribution, and weakened plug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786" y="71438"/>
            <a:ext cx="7500990" cy="714356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Workshop Input Requirements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785794"/>
            <a:ext cx="8715436" cy="5786478"/>
          </a:xfrm>
          <a:noFill/>
        </p:spPr>
        <p:txBody>
          <a:bodyPr>
            <a:noAutofit/>
          </a:bodyPr>
          <a:lstStyle/>
          <a:p>
            <a:pPr>
              <a:spcBef>
                <a:spcPts val="300"/>
              </a:spcBef>
              <a:buNone/>
            </a:pPr>
            <a:r>
              <a:rPr lang="en-US" b="1" u="sng" dirty="0" smtClean="0">
                <a:solidFill>
                  <a:schemeClr val="accent1">
                    <a:lumMod val="25000"/>
                  </a:schemeClr>
                </a:solidFill>
              </a:rPr>
              <a:t>Integration Studies:</a:t>
            </a:r>
          </a:p>
          <a:p>
            <a:pPr lvl="1">
              <a:spcBef>
                <a:spcPts val="300"/>
              </a:spcBef>
              <a:buBlip>
                <a:blip r:embed="rId3"/>
              </a:buBlip>
            </a:pPr>
            <a:r>
              <a:rPr lang="en-US" sz="2400" b="1" dirty="0" smtClean="0">
                <a:solidFill>
                  <a:srgbClr val="800000"/>
                </a:solidFill>
              </a:rPr>
              <a:t>Shielding of RRs at P1/5</a:t>
            </a:r>
          </a:p>
          <a:p>
            <a:pPr lvl="2">
              <a:spcBef>
                <a:spcPts val="30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what can be done, constraints, etc…</a:t>
            </a:r>
            <a:endParaRPr lang="en-US" sz="2400" dirty="0" smtClean="0">
              <a:solidFill>
                <a:srgbClr val="7E0000"/>
              </a:solidFill>
            </a:endParaRPr>
          </a:p>
          <a:p>
            <a:pPr lvl="1">
              <a:spcBef>
                <a:spcPts val="300"/>
              </a:spcBef>
              <a:buBlip>
                <a:blip r:embed="rId3"/>
              </a:buBlip>
            </a:pPr>
            <a:r>
              <a:rPr lang="en-US" sz="2400" b="1" dirty="0" smtClean="0">
                <a:solidFill>
                  <a:srgbClr val="7E0000"/>
                </a:solidFill>
              </a:rPr>
              <a:t>Shielding of UJ14/16</a:t>
            </a:r>
          </a:p>
          <a:p>
            <a:pPr lvl="2">
              <a:spcBef>
                <a:spcPts val="30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complex shielding and possible final integration</a:t>
            </a:r>
          </a:p>
          <a:p>
            <a:pPr lvl="1">
              <a:spcBef>
                <a:spcPts val="300"/>
              </a:spcBef>
              <a:buBlip>
                <a:blip r:embed="rId3"/>
              </a:buBlip>
            </a:pPr>
            <a:r>
              <a:rPr lang="en-US" sz="2400" b="1" dirty="0" smtClean="0">
                <a:solidFill>
                  <a:srgbClr val="7E0000"/>
                </a:solidFill>
              </a:rPr>
              <a:t>Shielding of UJ56</a:t>
            </a:r>
          </a:p>
          <a:p>
            <a:pPr lvl="2">
              <a:spcBef>
                <a:spcPts val="30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final integration and possible preparation requirements </a:t>
            </a:r>
          </a:p>
          <a:p>
            <a:pPr lvl="1">
              <a:spcBef>
                <a:spcPts val="300"/>
              </a:spcBef>
              <a:buBlip>
                <a:blip r:embed="rId3"/>
              </a:buBlip>
            </a:pPr>
            <a:r>
              <a:rPr lang="en-US" sz="2400" b="1" dirty="0" smtClean="0">
                <a:solidFill>
                  <a:srgbClr val="7E0000"/>
                </a:solidFill>
              </a:rPr>
              <a:t>Shielding of UJ/UA/23/87</a:t>
            </a:r>
          </a:p>
          <a:p>
            <a:pPr lvl="2">
              <a:spcBef>
                <a:spcPts val="30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how to improve, long-term solution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400" b="1" dirty="0" smtClean="0">
                <a:solidFill>
                  <a:srgbClr val="800000"/>
                </a:solidFill>
              </a:rPr>
              <a:t>Shielding constraints from Safety</a:t>
            </a:r>
          </a:p>
          <a:p>
            <a:pPr lvl="2">
              <a:spcBef>
                <a:spcPts val="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accessibility of areas</a:t>
            </a:r>
          </a:p>
          <a:p>
            <a:pPr lvl="2">
              <a:spcBef>
                <a:spcPts val="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RP constraints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4244975" y="6642100"/>
            <a:ext cx="327025" cy="215900"/>
          </a:xfrm>
        </p:spPr>
        <p:txBody>
          <a:bodyPr/>
          <a:lstStyle/>
          <a:p>
            <a:fld id="{6D202039-3293-4EC8-B5F1-A7127E526F50}" type="slidenum">
              <a:rPr lang="en-GB" smtClean="0"/>
              <a:pPr/>
              <a:t>74</a:t>
            </a:fld>
            <a:endParaRPr lang="en-GB"/>
          </a:p>
        </p:txBody>
      </p:sp>
      <p:pic>
        <p:nvPicPr>
          <p:cNvPr id="5" name="Picture 2" descr="C:\Users\Markus\AppData\Local\Microsoft\Windows\Temporary Internet Files\Content.IE5\EFKRBR8H\MCj0440424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29521" y="5158657"/>
            <a:ext cx="1714512" cy="141361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00372"/>
            <a:ext cx="8229600" cy="785818"/>
          </a:xfrm>
        </p:spPr>
        <p:txBody>
          <a:bodyPr>
            <a:noAutofit/>
          </a:bodyPr>
          <a:lstStyle/>
          <a:p>
            <a:pPr algn="ctr"/>
            <a:r>
              <a:rPr lang="en-GB" sz="6600" b="1" dirty="0" smtClean="0">
                <a:solidFill>
                  <a:srgbClr val="640000"/>
                </a:solidFill>
              </a:rPr>
              <a:t>Relocation</a:t>
            </a:r>
            <a:endParaRPr lang="en-GB" sz="6600" b="1" dirty="0">
              <a:solidFill>
                <a:srgbClr val="64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75</a:t>
            </a:fld>
            <a:endParaRPr lang="en-GB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385762" y="785794"/>
            <a:ext cx="8472518" cy="5857916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GB" sz="2400" b="1" dirty="0" smtClean="0"/>
              <a:t>Fire/ODH Control Racks</a:t>
            </a:r>
          </a:p>
          <a:p>
            <a:pPr lvl="1">
              <a:spcBef>
                <a:spcPts val="0"/>
              </a:spcBef>
            </a:pPr>
            <a:r>
              <a:rPr lang="en-GB" sz="2400" dirty="0" smtClean="0">
                <a:solidFill>
                  <a:schemeClr val="tx1"/>
                </a:solidFill>
              </a:rPr>
              <a:t>Relocation already performed in UX/US85</a:t>
            </a:r>
          </a:p>
          <a:p>
            <a:pPr lvl="1">
              <a:spcBef>
                <a:spcPts val="0"/>
              </a:spcBef>
            </a:pPr>
            <a:r>
              <a:rPr lang="en-GB" sz="2400" dirty="0" smtClean="0">
                <a:solidFill>
                  <a:schemeClr val="tx1"/>
                </a:solidFill>
              </a:rPr>
              <a:t>UJ76, UJ56 pending</a:t>
            </a:r>
          </a:p>
          <a:p>
            <a:pPr lvl="1">
              <a:spcBef>
                <a:spcPts val="0"/>
              </a:spcBef>
            </a:pPr>
            <a:r>
              <a:rPr lang="en-GB" sz="2400" b="1" dirty="0" smtClean="0">
                <a:solidFill>
                  <a:srgbClr val="800000"/>
                </a:solidFill>
              </a:rPr>
              <a:t>Possible impact on safety</a:t>
            </a:r>
          </a:p>
          <a:p>
            <a:pPr lvl="1">
              <a:spcBef>
                <a:spcPts val="0"/>
              </a:spcBef>
            </a:pPr>
            <a:r>
              <a:rPr lang="en-GB" sz="2400" dirty="0" smtClean="0">
                <a:solidFill>
                  <a:schemeClr val="tx1"/>
                </a:solidFill>
              </a:rPr>
              <a:t>To be scheduled for next </a:t>
            </a:r>
            <a:r>
              <a:rPr lang="en-GB" sz="2400" dirty="0" smtClean="0">
                <a:solidFill>
                  <a:schemeClr val="tx1"/>
                </a:solidFill>
              </a:rPr>
              <a:t>shutdown or earlier?</a:t>
            </a:r>
            <a:endParaRPr lang="en-GB" sz="2400" dirty="0" smtClean="0">
              <a:solidFill>
                <a:schemeClr val="tx1"/>
              </a:solidFill>
            </a:endParaRPr>
          </a:p>
          <a:p>
            <a:pPr lvl="1">
              <a:spcBef>
                <a:spcPts val="0"/>
              </a:spcBef>
            </a:pPr>
            <a:endParaRPr lang="en-GB" sz="1100" dirty="0" smtClean="0"/>
          </a:p>
          <a:p>
            <a:pPr>
              <a:spcBef>
                <a:spcPts val="0"/>
              </a:spcBef>
            </a:pPr>
            <a:r>
              <a:rPr lang="en-GB" sz="2400" b="1" dirty="0" smtClean="0"/>
              <a:t>Fire Detectors</a:t>
            </a:r>
          </a:p>
          <a:p>
            <a:pPr lvl="1">
              <a:spcBef>
                <a:spcPts val="0"/>
              </a:spcBef>
            </a:pPr>
            <a:r>
              <a:rPr lang="en-GB" sz="2400" dirty="0" smtClean="0">
                <a:solidFill>
                  <a:schemeClr val="tx1"/>
                </a:solidFill>
              </a:rPr>
              <a:t>Possible impact on safety chain (not a safety issue)</a:t>
            </a:r>
          </a:p>
          <a:p>
            <a:pPr lvl="1">
              <a:spcBef>
                <a:spcPts val="0"/>
              </a:spcBef>
            </a:pPr>
            <a:r>
              <a:rPr lang="en-GB" sz="2400" b="1" dirty="0" smtClean="0">
                <a:solidFill>
                  <a:srgbClr val="800000"/>
                </a:solidFill>
              </a:rPr>
              <a:t>Most areas affected</a:t>
            </a:r>
          </a:p>
          <a:p>
            <a:pPr lvl="1">
              <a:spcBef>
                <a:spcPts val="0"/>
              </a:spcBef>
            </a:pPr>
            <a:r>
              <a:rPr lang="en-GB" sz="2400" dirty="0" smtClean="0">
                <a:solidFill>
                  <a:schemeClr val="tx1"/>
                </a:solidFill>
              </a:rPr>
              <a:t>For long distances tests ongoing</a:t>
            </a:r>
          </a:p>
          <a:p>
            <a:pPr lvl="1">
              <a:spcBef>
                <a:spcPts val="0"/>
              </a:spcBef>
            </a:pPr>
            <a:r>
              <a:rPr lang="en-GB" sz="2400" dirty="0" smtClean="0">
                <a:solidFill>
                  <a:schemeClr val="tx1"/>
                </a:solidFill>
              </a:rPr>
              <a:t>To be scheduled for next </a:t>
            </a:r>
            <a:r>
              <a:rPr lang="en-GB" sz="2400" dirty="0" smtClean="0">
                <a:solidFill>
                  <a:schemeClr val="tx1"/>
                </a:solidFill>
              </a:rPr>
              <a:t>shutdown or earlier?</a:t>
            </a:r>
            <a:endParaRPr lang="en-GB" sz="2400" dirty="0" smtClean="0">
              <a:solidFill>
                <a:schemeClr val="tx1"/>
              </a:solidFill>
            </a:endParaRPr>
          </a:p>
          <a:p>
            <a:pPr lvl="1">
              <a:spcBef>
                <a:spcPts val="0"/>
              </a:spcBef>
            </a:pPr>
            <a:endParaRPr lang="en-GB" sz="11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GB" sz="2400" b="1" dirty="0" smtClean="0"/>
              <a:t>Other Equipment</a:t>
            </a:r>
          </a:p>
          <a:p>
            <a:pPr lvl="1">
              <a:spcBef>
                <a:spcPts val="0"/>
              </a:spcBef>
            </a:pPr>
            <a:r>
              <a:rPr lang="en-GB" sz="2400" dirty="0" smtClean="0">
                <a:solidFill>
                  <a:schemeClr val="tx1"/>
                </a:solidFill>
              </a:rPr>
              <a:t>Scenarios studied (partly prepared for)</a:t>
            </a:r>
          </a:p>
          <a:p>
            <a:pPr lvl="2">
              <a:spcBef>
                <a:spcPts val="0"/>
              </a:spcBef>
            </a:pPr>
            <a:r>
              <a:rPr lang="en-GB" sz="2400" dirty="0" smtClean="0">
                <a:solidFill>
                  <a:schemeClr val="tx1"/>
                </a:solidFill>
              </a:rPr>
              <a:t>BIC, PIC, WIC</a:t>
            </a:r>
          </a:p>
          <a:p>
            <a:pPr lvl="2">
              <a:spcBef>
                <a:spcPts val="0"/>
              </a:spcBef>
            </a:pPr>
            <a:r>
              <a:rPr lang="en-GB" sz="2400" dirty="0" smtClean="0">
                <a:solidFill>
                  <a:schemeClr val="tx1"/>
                </a:solidFill>
              </a:rPr>
              <a:t>Timing/Remote-Reset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106" y="71414"/>
            <a:ext cx="8218488" cy="622300"/>
          </a:xfrm>
        </p:spPr>
        <p:txBody>
          <a:bodyPr/>
          <a:lstStyle/>
          <a:p>
            <a:r>
              <a:rPr lang="en-US" sz="4800" dirty="0" smtClean="0"/>
              <a:t>Early Relocations</a:t>
            </a:r>
            <a:endParaRPr lang="en-US" sz="4800" dirty="0"/>
          </a:p>
        </p:txBody>
      </p:sp>
      <p:sp>
        <p:nvSpPr>
          <p:cNvPr id="9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4244975" y="6642100"/>
            <a:ext cx="1143000" cy="228600"/>
          </a:xfrm>
        </p:spPr>
        <p:txBody>
          <a:bodyPr/>
          <a:lstStyle/>
          <a:p>
            <a:fld id="{6D202039-3293-4EC8-B5F1-A7127E526F50}" type="slidenum">
              <a:rPr lang="en-GB" smtClean="0"/>
              <a:pPr/>
              <a:t>76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-32" y="857232"/>
            <a:ext cx="8715436" cy="5857916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</a:pPr>
            <a:r>
              <a:rPr lang="en-GB" sz="2400" b="1" dirty="0" smtClean="0"/>
              <a:t>Good News / Bad News</a:t>
            </a:r>
          </a:p>
          <a:p>
            <a:pPr lvl="1">
              <a:spcBef>
                <a:spcPts val="0"/>
              </a:spcBef>
            </a:pPr>
            <a:r>
              <a:rPr lang="en-GB" sz="2400" b="1" dirty="0" smtClean="0">
                <a:solidFill>
                  <a:srgbClr val="800000"/>
                </a:solidFill>
              </a:rPr>
              <a:t>Solution exists  / Expensive and Time Consuming</a:t>
            </a:r>
          </a:p>
          <a:p>
            <a:pPr>
              <a:spcBef>
                <a:spcPts val="0"/>
              </a:spcBef>
            </a:pPr>
            <a:endParaRPr lang="en-GB" sz="2400" b="1" dirty="0" smtClean="0"/>
          </a:p>
          <a:p>
            <a:pPr>
              <a:spcBef>
                <a:spcPts val="0"/>
              </a:spcBef>
            </a:pPr>
            <a:r>
              <a:rPr lang="en-GB" sz="2400" b="1" dirty="0" smtClean="0"/>
              <a:t>Most of the Equipment has to be relocated</a:t>
            </a:r>
          </a:p>
          <a:p>
            <a:pPr lvl="1">
              <a:spcBef>
                <a:spcPts val="0"/>
              </a:spcBef>
            </a:pPr>
            <a:r>
              <a:rPr lang="en-GB" sz="2400" dirty="0" smtClean="0">
                <a:solidFill>
                  <a:schemeClr val="tx1"/>
                </a:solidFill>
              </a:rPr>
              <a:t>Cryogenics, WIC, Timing, Remote-Reset, UPS, Access Control, Network, AUG control, Electrical Distribution (Control), GSM, Fire/ODH (already done) </a:t>
            </a:r>
          </a:p>
          <a:p>
            <a:pPr>
              <a:spcBef>
                <a:spcPts val="0"/>
              </a:spcBef>
            </a:pPr>
            <a:r>
              <a:rPr lang="en-GB" sz="2400" b="1" dirty="0" smtClean="0"/>
              <a:t>Detailed Study (A.L. Perrot + Equipment Owners)</a:t>
            </a:r>
          </a:p>
          <a:p>
            <a:pPr lvl="1">
              <a:spcBef>
                <a:spcPts val="0"/>
              </a:spcBef>
            </a:pPr>
            <a:r>
              <a:rPr lang="en-GB" sz="2400" b="1" dirty="0" smtClean="0">
                <a:solidFill>
                  <a:srgbClr val="800000"/>
                </a:solidFill>
              </a:rPr>
              <a:t>Cost and Time estimate available </a:t>
            </a:r>
            <a:r>
              <a:rPr lang="en-GB" sz="2400" dirty="0" smtClean="0">
                <a:solidFill>
                  <a:schemeClr val="tx1"/>
                </a:solidFill>
              </a:rPr>
              <a:t>(~1MCHF</a:t>
            </a:r>
            <a:r>
              <a:rPr lang="en-GB" sz="2400" dirty="0" smtClean="0">
                <a:solidFill>
                  <a:schemeClr val="tx1"/>
                </a:solidFill>
              </a:rPr>
              <a:t>, Long-Shutdown)</a:t>
            </a:r>
          </a:p>
          <a:p>
            <a:pPr lvl="1">
              <a:spcBef>
                <a:spcPts val="0"/>
              </a:spcBef>
            </a:pPr>
            <a:r>
              <a:rPr lang="en-GB" sz="2400" dirty="0" smtClean="0">
                <a:solidFill>
                  <a:schemeClr val="tx1"/>
                </a:solidFill>
              </a:rPr>
              <a:t>Cabling needs to be prepared early </a:t>
            </a:r>
            <a:br>
              <a:rPr lang="en-GB" sz="2400" dirty="0" smtClean="0">
                <a:solidFill>
                  <a:schemeClr val="tx1"/>
                </a:solidFill>
              </a:rPr>
            </a:br>
            <a:r>
              <a:rPr lang="en-GB" sz="2400" dirty="0" smtClean="0">
                <a:solidFill>
                  <a:schemeClr val="tx1"/>
                </a:solidFill>
              </a:rPr>
              <a:t>(4-6 month lead time)</a:t>
            </a:r>
          </a:p>
          <a:p>
            <a:pPr lvl="1">
              <a:spcBef>
                <a:spcPts val="0"/>
              </a:spcBef>
            </a:pPr>
            <a:r>
              <a:rPr lang="en-GB" sz="2400" dirty="0" smtClean="0">
                <a:solidFill>
                  <a:schemeClr val="tx1"/>
                </a:solidFill>
              </a:rPr>
              <a:t>2-3 month of work to prepare for </a:t>
            </a:r>
            <a:br>
              <a:rPr lang="en-GB" sz="2400" dirty="0" smtClean="0">
                <a:solidFill>
                  <a:schemeClr val="tx1"/>
                </a:solidFill>
              </a:rPr>
            </a:br>
            <a:r>
              <a:rPr lang="en-GB" sz="2400" dirty="0" smtClean="0">
                <a:solidFill>
                  <a:schemeClr val="tx1"/>
                </a:solidFill>
              </a:rPr>
              <a:t>possible relocation </a:t>
            </a:r>
            <a:br>
              <a:rPr lang="en-GB" sz="2400" dirty="0" smtClean="0">
                <a:solidFill>
                  <a:schemeClr val="tx1"/>
                </a:solidFill>
              </a:rPr>
            </a:br>
            <a:r>
              <a:rPr lang="en-GB" sz="2400" dirty="0" smtClean="0">
                <a:solidFill>
                  <a:schemeClr val="tx1"/>
                </a:solidFill>
              </a:rPr>
              <a:t>(report in final draft version)</a:t>
            </a:r>
          </a:p>
          <a:p>
            <a:pPr>
              <a:spcBef>
                <a:spcPts val="0"/>
              </a:spcBef>
            </a:pPr>
            <a:r>
              <a:rPr lang="en-GB" sz="2400" b="1" dirty="0" smtClean="0"/>
              <a:t>Planning/Coordination/Follow-Up </a:t>
            </a:r>
            <a:br>
              <a:rPr lang="en-GB" sz="2400" b="1" dirty="0" smtClean="0"/>
            </a:br>
            <a:r>
              <a:rPr lang="en-GB" sz="2400" b="1" dirty="0" smtClean="0"/>
              <a:t>required soon</a:t>
            </a:r>
          </a:p>
          <a:p>
            <a:pPr lvl="1">
              <a:spcBef>
                <a:spcPts val="0"/>
              </a:spcBef>
            </a:pPr>
            <a:endParaRPr lang="en-GB" sz="24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endParaRPr lang="en-GB" sz="2400" dirty="0" smtClean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106" y="71414"/>
            <a:ext cx="8218488" cy="622300"/>
          </a:xfrm>
        </p:spPr>
        <p:txBody>
          <a:bodyPr/>
          <a:lstStyle/>
          <a:p>
            <a:r>
              <a:rPr lang="en-US" dirty="0" smtClean="0"/>
              <a:t>Complete Relocation: </a:t>
            </a:r>
            <a:r>
              <a:rPr lang="en-US" i="1" dirty="0" smtClean="0"/>
              <a:t>e.g.</a:t>
            </a:r>
            <a:r>
              <a:rPr lang="en-US" dirty="0" smtClean="0"/>
              <a:t>, US/UW85</a:t>
            </a:r>
            <a:endParaRPr lang="en-US" dirty="0"/>
          </a:p>
        </p:txBody>
      </p:sp>
      <p:pic>
        <p:nvPicPr>
          <p:cNvPr id="8" name="Picture 7" descr="UA83-c.eps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43504" y="3786190"/>
            <a:ext cx="3909466" cy="2680657"/>
          </a:xfrm>
          <a:prstGeom prst="rect">
            <a:avLst/>
          </a:prstGeom>
        </p:spPr>
      </p:pic>
      <p:sp>
        <p:nvSpPr>
          <p:cNvPr id="9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4244975" y="6642100"/>
            <a:ext cx="1143000" cy="228600"/>
          </a:xfrm>
        </p:spPr>
        <p:txBody>
          <a:bodyPr/>
          <a:lstStyle/>
          <a:p>
            <a:fld id="{6D202039-3293-4EC8-B5F1-A7127E526F50}" type="slidenum">
              <a:rPr lang="en-GB" smtClean="0"/>
              <a:pPr/>
              <a:t>77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5720" y="5786454"/>
            <a:ext cx="41232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© Y. Muttoni, </a:t>
            </a:r>
            <a:r>
              <a:rPr lang="en-US" sz="2800" dirty="0" smtClean="0"/>
              <a:t>S. </a:t>
            </a:r>
            <a:r>
              <a:rPr lang="en-US" sz="2800" dirty="0" err="1" smtClean="0"/>
              <a:t>Maridor</a:t>
            </a:r>
            <a:r>
              <a:rPr lang="en-US" sz="2800" dirty="0" smtClean="0"/>
              <a:t> </a:t>
            </a:r>
            <a:endParaRPr lang="en-GB" sz="28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54106" y="71414"/>
            <a:ext cx="8218488" cy="6223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UJ14/16 – Upgrade Study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pic>
        <p:nvPicPr>
          <p:cNvPr id="13107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14480" y="795240"/>
            <a:ext cx="5934085" cy="5768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4244975" y="6642100"/>
            <a:ext cx="1143000" cy="228600"/>
          </a:xfrm>
        </p:spPr>
        <p:txBody>
          <a:bodyPr/>
          <a:lstStyle/>
          <a:p>
            <a:fld id="{6D202039-3293-4EC8-B5F1-A7127E526F50}" type="slidenum">
              <a:rPr lang="en-GB" smtClean="0"/>
              <a:pPr/>
              <a:t>78</a:t>
            </a:fld>
            <a:endParaRPr lang="en-GB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00100" y="71414"/>
            <a:ext cx="7772400" cy="685800"/>
          </a:xfrm>
        </p:spPr>
        <p:txBody>
          <a:bodyPr/>
          <a:lstStyle/>
          <a:p>
            <a:pPr eaLnBrk="1" hangingPunct="1"/>
            <a:r>
              <a:rPr lang="en-US" sz="4000" dirty="0" smtClean="0">
                <a:solidFill>
                  <a:schemeClr val="bg1"/>
                </a:solidFill>
              </a:rPr>
              <a:t>New equipment in US15</a:t>
            </a:r>
          </a:p>
        </p:txBody>
      </p:sp>
      <p:sp>
        <p:nvSpPr>
          <p:cNvPr id="16388" name="Text Box 3"/>
          <p:cNvSpPr txBox="1">
            <a:spLocks noChangeArrowheads="1"/>
          </p:cNvSpPr>
          <p:nvPr/>
        </p:nvSpPr>
        <p:spPr bwMode="auto">
          <a:xfrm>
            <a:off x="6156325" y="1479550"/>
            <a:ext cx="944563" cy="3667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D1 cold</a:t>
            </a:r>
          </a:p>
        </p:txBody>
      </p:sp>
      <p:sp>
        <p:nvSpPr>
          <p:cNvPr id="16389" name="Line 4"/>
          <p:cNvSpPr>
            <a:spLocks noChangeShapeType="1"/>
          </p:cNvSpPr>
          <p:nvPr/>
        </p:nvSpPr>
        <p:spPr bwMode="auto">
          <a:xfrm>
            <a:off x="1676400" y="3657600"/>
            <a:ext cx="3657600" cy="0"/>
          </a:xfrm>
          <a:prstGeom prst="line">
            <a:avLst/>
          </a:prstGeom>
          <a:noFill/>
          <a:ln w="57150" cap="sq">
            <a:solidFill>
              <a:schemeClr val="bg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sp>
        <p:nvSpPr>
          <p:cNvPr id="16390" name="Text Box 5"/>
          <p:cNvSpPr txBox="1">
            <a:spLocks noChangeArrowheads="1"/>
          </p:cNvSpPr>
          <p:nvPr/>
        </p:nvSpPr>
        <p:spPr bwMode="auto">
          <a:xfrm>
            <a:off x="3124200" y="3276600"/>
            <a:ext cx="1327150" cy="30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Comic Sans MS" pitchFamily="66" charset="0"/>
              </a:rPr>
              <a:t>Cryogenic link</a:t>
            </a:r>
          </a:p>
        </p:txBody>
      </p:sp>
      <p:sp>
        <p:nvSpPr>
          <p:cNvPr id="16391" name="Line 6"/>
          <p:cNvSpPr>
            <a:spLocks noChangeShapeType="1"/>
          </p:cNvSpPr>
          <p:nvPr/>
        </p:nvSpPr>
        <p:spPr bwMode="auto">
          <a:xfrm flipV="1">
            <a:off x="1828800" y="3886200"/>
            <a:ext cx="2209800" cy="0"/>
          </a:xfrm>
          <a:prstGeom prst="line">
            <a:avLst/>
          </a:prstGeom>
          <a:noFill/>
          <a:ln w="57150" cap="sq">
            <a:solidFill>
              <a:schemeClr val="bg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sp>
        <p:nvSpPr>
          <p:cNvPr id="16392" name="Text Box 7"/>
          <p:cNvSpPr txBox="1">
            <a:spLocks noChangeArrowheads="1"/>
          </p:cNvSpPr>
          <p:nvPr/>
        </p:nvSpPr>
        <p:spPr bwMode="auto">
          <a:xfrm>
            <a:off x="2514600" y="3962400"/>
            <a:ext cx="1600200" cy="3365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Comic Sans MS" pitchFamily="66" charset="0"/>
              </a:rPr>
              <a:t>Electrical link</a:t>
            </a:r>
          </a:p>
        </p:txBody>
      </p:sp>
      <p:sp>
        <p:nvSpPr>
          <p:cNvPr id="16393" name="Line 8"/>
          <p:cNvSpPr>
            <a:spLocks noChangeShapeType="1"/>
          </p:cNvSpPr>
          <p:nvPr/>
        </p:nvSpPr>
        <p:spPr bwMode="auto">
          <a:xfrm>
            <a:off x="1676400" y="3657600"/>
            <a:ext cx="0" cy="762000"/>
          </a:xfrm>
          <a:prstGeom prst="line">
            <a:avLst/>
          </a:prstGeom>
          <a:noFill/>
          <a:ln w="57150" cap="sq">
            <a:solidFill>
              <a:schemeClr val="bg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sp>
        <p:nvSpPr>
          <p:cNvPr id="16394" name="Line 9"/>
          <p:cNvSpPr>
            <a:spLocks noChangeShapeType="1"/>
          </p:cNvSpPr>
          <p:nvPr/>
        </p:nvSpPr>
        <p:spPr bwMode="auto">
          <a:xfrm flipH="1">
            <a:off x="1676400" y="3886200"/>
            <a:ext cx="152400" cy="762000"/>
          </a:xfrm>
          <a:prstGeom prst="line">
            <a:avLst/>
          </a:prstGeom>
          <a:noFill/>
          <a:ln w="57150" cap="sq">
            <a:solidFill>
              <a:schemeClr val="bg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sp>
        <p:nvSpPr>
          <p:cNvPr id="16395" name="Date Placeholder 11"/>
          <p:cNvSpPr>
            <a:spLocks noGrp="1"/>
          </p:cNvSpPr>
          <p:nvPr>
            <p:ph type="dt" sz="quarter" idx="4294967295"/>
          </p:nvPr>
        </p:nvSpPr>
        <p:spPr>
          <a:xfrm>
            <a:off x="838200" y="6248400"/>
            <a:ext cx="1219200" cy="457200"/>
          </a:xfrm>
          <a:prstGeom prst="rect">
            <a:avLst/>
          </a:prstGeom>
          <a:noFill/>
        </p:spPr>
        <p:txBody>
          <a:bodyPr/>
          <a:lstStyle/>
          <a:p>
            <a:fld id="{1FE876BE-FB74-40B3-A5B8-C65D1A3EC108}" type="datetime1">
              <a:rPr lang="en-US" smtClean="0"/>
              <a:pPr/>
              <a:t>2/9/2010</a:t>
            </a:fld>
            <a:endParaRPr lang="en-US" smtClean="0"/>
          </a:p>
        </p:txBody>
      </p:sp>
      <p:sp>
        <p:nvSpPr>
          <p:cNvPr id="16396" name="Slide Number Placeholder 1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7E1BE37-FA71-4346-A58B-D94B019F189F}" type="slidenum">
              <a:rPr lang="en-US" smtClean="0"/>
              <a:pPr/>
              <a:t>79</a:t>
            </a:fld>
            <a:endParaRPr lang="en-US" smtClean="0"/>
          </a:p>
        </p:txBody>
      </p:sp>
      <p:pic>
        <p:nvPicPr>
          <p:cNvPr id="16397" name="Picture 16" descr="US15_3eme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9789" y="1102479"/>
            <a:ext cx="7518426" cy="5483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5263125" y="714356"/>
            <a:ext cx="35557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© Y. </a:t>
            </a:r>
            <a:r>
              <a:rPr lang="en-GB" sz="2400" dirty="0" smtClean="0"/>
              <a:t>Muttoni, </a:t>
            </a:r>
            <a:r>
              <a:rPr lang="en-US" sz="2400" dirty="0" smtClean="0"/>
              <a:t>S. </a:t>
            </a:r>
            <a:r>
              <a:rPr lang="en-US" sz="2400" dirty="0" err="1" smtClean="0"/>
              <a:t>Maridor</a:t>
            </a:r>
            <a:endParaRPr lang="en-GB" sz="2400" dirty="0"/>
          </a:p>
        </p:txBody>
      </p:sp>
      <p:pic>
        <p:nvPicPr>
          <p:cNvPr id="16" name="Picture 18" descr="US15_3eme_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9788" y="1133475"/>
            <a:ext cx="7554403" cy="5510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668463"/>
            <a:ext cx="1676400" cy="1150937"/>
          </a:xfrm>
          <a:prstGeom prst="rect">
            <a:avLst/>
          </a:prstGeom>
          <a:noFill/>
          <a:ln w="6350">
            <a:noFill/>
            <a:miter lim="800000"/>
            <a:headEnd type="none" w="sm" len="sm"/>
            <a:tailEnd type="none" w="sm" len="sm"/>
          </a:ln>
        </p:spPr>
      </p:pic>
      <p:pic>
        <p:nvPicPr>
          <p:cNvPr id="33" name="Picture 8" descr="cern_vc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1685925"/>
            <a:ext cx="10668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Title 1"/>
          <p:cNvSpPr>
            <a:spLocks noGrp="1"/>
          </p:cNvSpPr>
          <p:nvPr>
            <p:ph type="title"/>
          </p:nvPr>
        </p:nvSpPr>
        <p:spPr>
          <a:xfrm>
            <a:off x="609600" y="104756"/>
            <a:ext cx="7772400" cy="609600"/>
          </a:xfrm>
        </p:spPr>
        <p:txBody>
          <a:bodyPr/>
          <a:lstStyle/>
          <a:p>
            <a:pPr>
              <a:defRPr/>
            </a:pPr>
            <a:r>
              <a:rPr lang="en-US" sz="3600" dirty="0" smtClean="0"/>
              <a:t>Radiation Physics/Effects/Monitoring</a:t>
            </a:r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1098550" y="2382838"/>
            <a:ext cx="1360488" cy="1136650"/>
            <a:chOff x="575" y="1084"/>
            <a:chExt cx="857" cy="716"/>
          </a:xfrm>
        </p:grpSpPr>
        <p:sp>
          <p:nvSpPr>
            <p:cNvPr id="10267" name="Line 10"/>
            <p:cNvSpPr>
              <a:spLocks noChangeShapeType="1"/>
            </p:cNvSpPr>
            <p:nvPr/>
          </p:nvSpPr>
          <p:spPr bwMode="auto">
            <a:xfrm>
              <a:off x="918" y="1084"/>
              <a:ext cx="7" cy="568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 type="arrow" w="med" len="med"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0268" name="Line 11"/>
            <p:cNvSpPr>
              <a:spLocks noChangeShapeType="1"/>
            </p:cNvSpPr>
            <p:nvPr/>
          </p:nvSpPr>
          <p:spPr bwMode="auto">
            <a:xfrm flipH="1">
              <a:off x="925" y="1645"/>
              <a:ext cx="507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 type="arrow" w="med" len="med"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0269" name="Line 12"/>
            <p:cNvSpPr>
              <a:spLocks noChangeShapeType="1"/>
            </p:cNvSpPr>
            <p:nvPr/>
          </p:nvSpPr>
          <p:spPr bwMode="auto">
            <a:xfrm flipV="1">
              <a:off x="575" y="1642"/>
              <a:ext cx="356" cy="158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 type="arrow" w="med" len="med"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6103938" y="2232025"/>
            <a:ext cx="1360487" cy="1136650"/>
            <a:chOff x="575" y="1084"/>
            <a:chExt cx="857" cy="716"/>
          </a:xfrm>
        </p:grpSpPr>
        <p:sp>
          <p:nvSpPr>
            <p:cNvPr id="10264" name="Line 24"/>
            <p:cNvSpPr>
              <a:spLocks noChangeShapeType="1"/>
            </p:cNvSpPr>
            <p:nvPr/>
          </p:nvSpPr>
          <p:spPr bwMode="auto">
            <a:xfrm>
              <a:off x="918" y="1084"/>
              <a:ext cx="7" cy="568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 type="arrow" w="med" len="med"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0265" name="Line 25"/>
            <p:cNvSpPr>
              <a:spLocks noChangeShapeType="1"/>
            </p:cNvSpPr>
            <p:nvPr/>
          </p:nvSpPr>
          <p:spPr bwMode="auto">
            <a:xfrm flipH="1">
              <a:off x="925" y="1645"/>
              <a:ext cx="507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 type="arrow" w="med" len="med"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0266" name="Line 26"/>
            <p:cNvSpPr>
              <a:spLocks noChangeShapeType="1"/>
            </p:cNvSpPr>
            <p:nvPr/>
          </p:nvSpPr>
          <p:spPr bwMode="auto">
            <a:xfrm flipV="1">
              <a:off x="575" y="1642"/>
              <a:ext cx="356" cy="158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 type="arrow" w="med" len="med"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4" name="Group 27"/>
          <p:cNvGrpSpPr>
            <a:grpSpLocks/>
          </p:cNvGrpSpPr>
          <p:nvPr/>
        </p:nvGrpSpPr>
        <p:grpSpPr bwMode="auto">
          <a:xfrm>
            <a:off x="3624263" y="4913313"/>
            <a:ext cx="1360487" cy="1136650"/>
            <a:chOff x="575" y="1084"/>
            <a:chExt cx="857" cy="716"/>
          </a:xfrm>
        </p:grpSpPr>
        <p:sp>
          <p:nvSpPr>
            <p:cNvPr id="10261" name="Line 28"/>
            <p:cNvSpPr>
              <a:spLocks noChangeShapeType="1"/>
            </p:cNvSpPr>
            <p:nvPr/>
          </p:nvSpPr>
          <p:spPr bwMode="auto">
            <a:xfrm>
              <a:off x="918" y="1084"/>
              <a:ext cx="7" cy="568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 type="arrow" w="med" len="med"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0262" name="Line 29"/>
            <p:cNvSpPr>
              <a:spLocks noChangeShapeType="1"/>
            </p:cNvSpPr>
            <p:nvPr/>
          </p:nvSpPr>
          <p:spPr bwMode="auto">
            <a:xfrm flipH="1">
              <a:off x="925" y="1645"/>
              <a:ext cx="507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 type="arrow" w="med" len="med"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0263" name="Line 30"/>
            <p:cNvSpPr>
              <a:spLocks noChangeShapeType="1"/>
            </p:cNvSpPr>
            <p:nvPr/>
          </p:nvSpPr>
          <p:spPr bwMode="auto">
            <a:xfrm flipV="1">
              <a:off x="575" y="1642"/>
              <a:ext cx="356" cy="158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 type="arrow" w="med" len="med"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sp>
        <p:nvSpPr>
          <p:cNvPr id="10249" name="Text Box 31"/>
          <p:cNvSpPr txBox="1">
            <a:spLocks noChangeArrowheads="1"/>
          </p:cNvSpPr>
          <p:nvPr/>
        </p:nvSpPr>
        <p:spPr bwMode="auto">
          <a:xfrm>
            <a:off x="5508625" y="3321050"/>
            <a:ext cx="957263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600" b="1" i="1" dirty="0">
                <a:solidFill>
                  <a:schemeClr val="bg2">
                    <a:lumMod val="50000"/>
                  </a:schemeClr>
                </a:solidFill>
              </a:rPr>
              <a:t>Dose</a:t>
            </a:r>
          </a:p>
        </p:txBody>
      </p:sp>
      <p:sp>
        <p:nvSpPr>
          <p:cNvPr id="10250" name="Text Box 32"/>
          <p:cNvSpPr txBox="1">
            <a:spLocks noChangeArrowheads="1"/>
          </p:cNvSpPr>
          <p:nvPr/>
        </p:nvSpPr>
        <p:spPr bwMode="auto">
          <a:xfrm>
            <a:off x="7010400" y="3117850"/>
            <a:ext cx="1676400" cy="3381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600" b="1" i="1" dirty="0">
                <a:solidFill>
                  <a:schemeClr val="bg2">
                    <a:lumMod val="50000"/>
                  </a:schemeClr>
                </a:solidFill>
              </a:rPr>
              <a:t>Displacement</a:t>
            </a:r>
          </a:p>
        </p:txBody>
      </p:sp>
      <p:sp>
        <p:nvSpPr>
          <p:cNvPr id="10251" name="Text Box 33"/>
          <p:cNvSpPr txBox="1">
            <a:spLocks noChangeArrowheads="1"/>
          </p:cNvSpPr>
          <p:nvPr/>
        </p:nvSpPr>
        <p:spPr bwMode="auto">
          <a:xfrm>
            <a:off x="5943600" y="1695450"/>
            <a:ext cx="1447800" cy="584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600" b="1" i="1" dirty="0">
                <a:solidFill>
                  <a:schemeClr val="bg2">
                    <a:lumMod val="50000"/>
                  </a:schemeClr>
                </a:solidFill>
              </a:rPr>
              <a:t>Single Events</a:t>
            </a:r>
          </a:p>
        </p:txBody>
      </p:sp>
      <p:sp>
        <p:nvSpPr>
          <p:cNvPr id="10252" name="Text Box 34"/>
          <p:cNvSpPr txBox="1">
            <a:spLocks noChangeArrowheads="1"/>
          </p:cNvSpPr>
          <p:nvPr/>
        </p:nvSpPr>
        <p:spPr bwMode="auto">
          <a:xfrm>
            <a:off x="360363" y="3629025"/>
            <a:ext cx="1392237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600" b="1" i="1" dirty="0">
                <a:solidFill>
                  <a:schemeClr val="bg2">
                    <a:lumMod val="50000"/>
                  </a:schemeClr>
                </a:solidFill>
              </a:rPr>
              <a:t>EM cascade</a:t>
            </a:r>
          </a:p>
        </p:txBody>
      </p:sp>
      <p:sp>
        <p:nvSpPr>
          <p:cNvPr id="10253" name="Text Box 35"/>
          <p:cNvSpPr txBox="1">
            <a:spLocks noChangeArrowheads="1"/>
          </p:cNvSpPr>
          <p:nvPr/>
        </p:nvSpPr>
        <p:spPr bwMode="auto">
          <a:xfrm>
            <a:off x="2057400" y="3243263"/>
            <a:ext cx="1928813" cy="3381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600" b="1" i="1" dirty="0">
                <a:solidFill>
                  <a:schemeClr val="bg2">
                    <a:lumMod val="50000"/>
                  </a:schemeClr>
                </a:solidFill>
              </a:rPr>
              <a:t>h, e,.. &gt; 100 </a:t>
            </a:r>
            <a:r>
              <a:rPr lang="en-US" sz="1600" b="1" i="1" dirty="0" err="1">
                <a:solidFill>
                  <a:schemeClr val="bg2">
                    <a:lumMod val="50000"/>
                  </a:schemeClr>
                </a:solidFill>
              </a:rPr>
              <a:t>KeV</a:t>
            </a:r>
            <a:endParaRPr lang="en-US" sz="1600" b="1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0254" name="Text Box 36"/>
          <p:cNvSpPr txBox="1">
            <a:spLocks noChangeArrowheads="1"/>
          </p:cNvSpPr>
          <p:nvPr/>
        </p:nvSpPr>
        <p:spPr bwMode="auto">
          <a:xfrm>
            <a:off x="1087438" y="1973263"/>
            <a:ext cx="1512887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600" b="1" i="1" dirty="0">
                <a:solidFill>
                  <a:schemeClr val="bg2">
                    <a:lumMod val="50000"/>
                  </a:schemeClr>
                </a:solidFill>
              </a:rPr>
              <a:t>h &gt; 20 </a:t>
            </a:r>
            <a:r>
              <a:rPr lang="en-US" sz="1600" b="1" i="1" dirty="0" err="1">
                <a:solidFill>
                  <a:schemeClr val="bg2">
                    <a:lumMod val="50000"/>
                  </a:schemeClr>
                </a:solidFill>
              </a:rPr>
              <a:t>MeV</a:t>
            </a:r>
            <a:endParaRPr lang="en-US" sz="1600" b="1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0255" name="Text Box 37"/>
          <p:cNvSpPr txBox="1">
            <a:spLocks noChangeArrowheads="1"/>
          </p:cNvSpPr>
          <p:nvPr/>
        </p:nvSpPr>
        <p:spPr bwMode="auto">
          <a:xfrm>
            <a:off x="2755900" y="6019800"/>
            <a:ext cx="1392238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600" b="1" i="1" dirty="0" err="1">
                <a:solidFill>
                  <a:schemeClr val="bg2">
                    <a:lumMod val="50000"/>
                  </a:schemeClr>
                </a:solidFill>
              </a:rPr>
              <a:t>Radfet</a:t>
            </a:r>
            <a:endParaRPr lang="en-US" sz="1600" b="1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0256" name="Text Box 38"/>
          <p:cNvSpPr txBox="1">
            <a:spLocks noChangeArrowheads="1"/>
          </p:cNvSpPr>
          <p:nvPr/>
        </p:nvSpPr>
        <p:spPr bwMode="auto">
          <a:xfrm>
            <a:off x="4595813" y="5899150"/>
            <a:ext cx="1392237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600" b="1" i="1" dirty="0">
                <a:solidFill>
                  <a:schemeClr val="bg2">
                    <a:lumMod val="50000"/>
                  </a:schemeClr>
                </a:solidFill>
              </a:rPr>
              <a:t>PIN Diodes</a:t>
            </a:r>
          </a:p>
        </p:txBody>
      </p:sp>
      <p:sp>
        <p:nvSpPr>
          <p:cNvPr id="10257" name="Text Box 39"/>
          <p:cNvSpPr txBox="1">
            <a:spLocks noChangeArrowheads="1"/>
          </p:cNvSpPr>
          <p:nvPr/>
        </p:nvSpPr>
        <p:spPr bwMode="auto">
          <a:xfrm>
            <a:off x="3670300" y="4495800"/>
            <a:ext cx="1600200" cy="3381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600" b="1" i="1" dirty="0">
                <a:solidFill>
                  <a:schemeClr val="bg2">
                    <a:lumMod val="50000"/>
                  </a:schemeClr>
                </a:solidFill>
              </a:rPr>
              <a:t>SEU counter</a:t>
            </a:r>
          </a:p>
        </p:txBody>
      </p:sp>
      <p:sp>
        <p:nvSpPr>
          <p:cNvPr id="10258" name="Text Box 42"/>
          <p:cNvSpPr txBox="1">
            <a:spLocks noChangeArrowheads="1"/>
          </p:cNvSpPr>
          <p:nvPr/>
        </p:nvSpPr>
        <p:spPr bwMode="auto">
          <a:xfrm>
            <a:off x="304800" y="1428750"/>
            <a:ext cx="2079625" cy="4000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 nuclear cascade</a:t>
            </a:r>
          </a:p>
        </p:txBody>
      </p:sp>
      <p:sp>
        <p:nvSpPr>
          <p:cNvPr id="10259" name="Text Box 43"/>
          <p:cNvSpPr txBox="1">
            <a:spLocks noChangeArrowheads="1"/>
          </p:cNvSpPr>
          <p:nvPr/>
        </p:nvSpPr>
        <p:spPr bwMode="auto">
          <a:xfrm>
            <a:off x="4343400" y="1249363"/>
            <a:ext cx="4343400" cy="4000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bg2">
                <a:lumMod val="50000"/>
              </a:schemeClr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radiation damage in semiconductors</a:t>
            </a:r>
          </a:p>
        </p:txBody>
      </p:sp>
      <p:sp>
        <p:nvSpPr>
          <p:cNvPr id="10260" name="Text Box 44"/>
          <p:cNvSpPr txBox="1">
            <a:spLocks noChangeArrowheads="1"/>
          </p:cNvSpPr>
          <p:nvPr/>
        </p:nvSpPr>
        <p:spPr bwMode="auto">
          <a:xfrm>
            <a:off x="3136900" y="3962400"/>
            <a:ext cx="2446338" cy="4000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bg2">
                <a:lumMod val="25000"/>
              </a:schemeClr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Radiation Monitor</a:t>
            </a:r>
          </a:p>
        </p:txBody>
      </p:sp>
      <p:sp>
        <p:nvSpPr>
          <p:cNvPr id="16404" name="TextBox 29"/>
          <p:cNvSpPr txBox="1">
            <a:spLocks noChangeArrowheads="1"/>
          </p:cNvSpPr>
          <p:nvPr/>
        </p:nvSpPr>
        <p:spPr bwMode="auto">
          <a:xfrm>
            <a:off x="1676400" y="2724150"/>
            <a:ext cx="21145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C00000"/>
                </a:solidFill>
              </a:rPr>
              <a:t>Radiation Field</a:t>
            </a:r>
            <a:endParaRPr lang="en-GB" sz="2000" b="1">
              <a:solidFill>
                <a:srgbClr val="C00000"/>
              </a:solidFill>
            </a:endParaRPr>
          </a:p>
        </p:txBody>
      </p:sp>
      <p:sp>
        <p:nvSpPr>
          <p:cNvPr id="16405" name="TextBox 30"/>
          <p:cNvSpPr txBox="1">
            <a:spLocks noChangeArrowheads="1"/>
          </p:cNvSpPr>
          <p:nvPr/>
        </p:nvSpPr>
        <p:spPr bwMode="auto">
          <a:xfrm>
            <a:off x="6688138" y="2416175"/>
            <a:ext cx="15414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Effect in </a:t>
            </a:r>
            <a:br>
              <a:rPr lang="en-US" sz="2000" b="1" dirty="0">
                <a:solidFill>
                  <a:srgbClr val="C00000"/>
                </a:solidFill>
              </a:rPr>
            </a:br>
            <a:r>
              <a:rPr lang="en-US" sz="2000" b="1" dirty="0">
                <a:solidFill>
                  <a:srgbClr val="C00000"/>
                </a:solidFill>
              </a:rPr>
              <a:t>the Device</a:t>
            </a:r>
            <a:endParaRPr lang="en-GB" sz="2000" b="1" dirty="0">
              <a:solidFill>
                <a:srgbClr val="C00000"/>
              </a:solidFill>
            </a:endParaRPr>
          </a:p>
        </p:txBody>
      </p:sp>
      <p:sp>
        <p:nvSpPr>
          <p:cNvPr id="16406" name="TextBox 31"/>
          <p:cNvSpPr txBox="1">
            <a:spLocks noChangeArrowheads="1"/>
          </p:cNvSpPr>
          <p:nvPr/>
        </p:nvSpPr>
        <p:spPr bwMode="auto">
          <a:xfrm>
            <a:off x="4279900" y="5181600"/>
            <a:ext cx="19446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C00000"/>
                </a:solidFill>
              </a:rPr>
              <a:t>Measurement</a:t>
            </a:r>
            <a:endParaRPr lang="en-GB" sz="2000" b="1">
              <a:solidFill>
                <a:srgbClr val="C00000"/>
              </a:solidFill>
            </a:endParaRPr>
          </a:p>
        </p:txBody>
      </p:sp>
      <p:pic>
        <p:nvPicPr>
          <p:cNvPr id="16407" name="Picture 4" descr="PMICN40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365919" y="2064544"/>
            <a:ext cx="996950" cy="142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9" name="Picture 5" descr="IMG_019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61100" y="4953000"/>
            <a:ext cx="2044700" cy="153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10" name="Picture 9" descr="08_Assemblage_termin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68450" y="4495800"/>
            <a:ext cx="2008188" cy="150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Rectangle 38"/>
          <p:cNvSpPr/>
          <p:nvPr/>
        </p:nvSpPr>
        <p:spPr>
          <a:xfrm>
            <a:off x="4267200" y="1066800"/>
            <a:ext cx="4648200" cy="2590800"/>
          </a:xfrm>
          <a:prstGeom prst="rect">
            <a:avLst/>
          </a:prstGeom>
          <a:noFill/>
          <a:ln w="38100">
            <a:solidFill>
              <a:srgbClr val="74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/>
          <p:cNvSpPr/>
          <p:nvPr/>
        </p:nvSpPr>
        <p:spPr>
          <a:xfrm>
            <a:off x="76200" y="1371600"/>
            <a:ext cx="4267200" cy="2590800"/>
          </a:xfrm>
          <a:prstGeom prst="rect">
            <a:avLst/>
          </a:prstGeom>
          <a:noFill/>
          <a:ln w="38100">
            <a:solidFill>
              <a:srgbClr val="74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/>
          <p:cNvSpPr/>
          <p:nvPr/>
        </p:nvSpPr>
        <p:spPr>
          <a:xfrm>
            <a:off x="1447800" y="3886200"/>
            <a:ext cx="6934200" cy="2667000"/>
          </a:xfrm>
          <a:prstGeom prst="rect">
            <a:avLst/>
          </a:prstGeom>
          <a:noFill/>
          <a:ln w="38100">
            <a:solidFill>
              <a:srgbClr val="74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Slide Number Placeholder 61"/>
          <p:cNvSpPr>
            <a:spLocks noGrp="1"/>
          </p:cNvSpPr>
          <p:nvPr>
            <p:ph type="sldNum" sz="quarter" idx="4294967295"/>
          </p:nvPr>
        </p:nvSpPr>
        <p:spPr>
          <a:xfrm>
            <a:off x="4244975" y="6616876"/>
            <a:ext cx="11430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1425D4C-F2CA-436B-8F12-28641DAC8648}" type="slidenum">
              <a:rPr lang="en-US" sz="1100" smtClean="0">
                <a:solidFill>
                  <a:schemeClr val="bg1"/>
                </a:solidFill>
                <a:latin typeface="+mj-lt"/>
              </a:rPr>
              <a:pPr>
                <a:defRPr/>
              </a:pPr>
              <a:t>8</a:t>
            </a:fld>
            <a:endParaRPr lang="en-US" sz="1100" i="1" dirty="0" smtClean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1" grpId="0" animBg="1"/>
      <p:bldP spid="42" grpId="0" animBg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tude_nbre racks500.bmp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357158" y="746058"/>
            <a:ext cx="8429652" cy="586270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14282" y="5500702"/>
            <a:ext cx="244009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© Y. Muttoni, </a:t>
            </a:r>
            <a:br>
              <a:rPr lang="en-GB" sz="2800" dirty="0" smtClean="0"/>
            </a:br>
            <a:r>
              <a:rPr lang="en-GB" sz="2800" dirty="0" smtClean="0"/>
              <a:t>    </a:t>
            </a:r>
            <a:r>
              <a:rPr lang="en-US" sz="2800" dirty="0" smtClean="0"/>
              <a:t>S. </a:t>
            </a:r>
            <a:r>
              <a:rPr lang="en-US" sz="2800" dirty="0" err="1" smtClean="0"/>
              <a:t>Maridor</a:t>
            </a:r>
            <a:r>
              <a:rPr lang="en-US" sz="2800" dirty="0" smtClean="0"/>
              <a:t> </a:t>
            </a:r>
            <a:endParaRPr lang="en-GB" sz="28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54106" y="71414"/>
            <a:ext cx="8218488" cy="6223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UJ56 – Upgrade Study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4244975" y="6642100"/>
            <a:ext cx="1143000" cy="228600"/>
          </a:xfrm>
        </p:spPr>
        <p:txBody>
          <a:bodyPr/>
          <a:lstStyle/>
          <a:p>
            <a:fld id="{6D202039-3293-4EC8-B5F1-A7127E526F50}" type="slidenum">
              <a:rPr lang="en-GB" smtClean="0"/>
              <a:pPr/>
              <a:t>80</a:t>
            </a:fld>
            <a:endParaRPr lang="en-GB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81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Other Areas – Where Relocation is an Option</a:t>
            </a:r>
            <a:endParaRPr lang="en-GB" sz="32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14282" y="785794"/>
            <a:ext cx="8643998" cy="5643602"/>
          </a:xfrm>
        </p:spPr>
        <p:txBody>
          <a:bodyPr/>
          <a:lstStyle/>
          <a:p>
            <a:pPr>
              <a:spcBef>
                <a:spcPts val="0"/>
              </a:spcBef>
              <a:buBlip>
                <a:blip r:embed="rId3"/>
              </a:buBlip>
            </a:pPr>
            <a:r>
              <a:rPr lang="en-US" sz="3200" b="1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UJ76: preparations in place 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400" b="1" dirty="0" smtClean="0">
                <a:solidFill>
                  <a:srgbClr val="800000"/>
                </a:solidFill>
              </a:rPr>
              <a:t>change possible if required to house RR equipment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decision required soon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endParaRPr lang="en-US" sz="1050" dirty="0" smtClean="0">
              <a:solidFill>
                <a:schemeClr val="tx2">
                  <a:lumMod val="95000"/>
                  <a:lumOff val="5000"/>
                </a:schemeClr>
              </a:solidFill>
            </a:endParaRPr>
          </a:p>
          <a:p>
            <a:pPr>
              <a:spcBef>
                <a:spcPts val="0"/>
              </a:spcBef>
              <a:buBlip>
                <a:blip r:embed="rId3"/>
              </a:buBlip>
            </a:pPr>
            <a:r>
              <a:rPr lang="en-US" sz="3200" b="1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UJ14/16: possibility in US15 and UL 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400" b="1" dirty="0" smtClean="0">
                <a:solidFill>
                  <a:srgbClr val="800000"/>
                </a:solidFill>
              </a:rPr>
              <a:t>first studies for upgrade – not trivial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to be studied further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endParaRPr lang="en-US" sz="1050" dirty="0" smtClean="0">
              <a:solidFill>
                <a:schemeClr val="tx2">
                  <a:lumMod val="95000"/>
                  <a:lumOff val="5000"/>
                </a:schemeClr>
              </a:solidFill>
            </a:endParaRPr>
          </a:p>
          <a:p>
            <a:pPr>
              <a:spcBef>
                <a:spcPts val="0"/>
              </a:spcBef>
              <a:buBlip>
                <a:blip r:embed="rId3"/>
              </a:buBlip>
            </a:pPr>
            <a:r>
              <a:rPr lang="en-US" sz="3200" b="1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UJ56: option in UP/USC-bypass 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400" b="1" dirty="0" smtClean="0">
                <a:solidFill>
                  <a:srgbClr val="800000"/>
                </a:solidFill>
              </a:rPr>
              <a:t>first studies for upgrade – not trivial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PM56 is most probably not an option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endParaRPr lang="en-US" sz="1100" dirty="0" smtClean="0">
              <a:solidFill>
                <a:schemeClr val="tx2">
                  <a:lumMod val="95000"/>
                  <a:lumOff val="5000"/>
                </a:schemeClr>
              </a:solidFill>
            </a:endParaRPr>
          </a:p>
          <a:p>
            <a:pPr>
              <a:spcBef>
                <a:spcPts val="0"/>
              </a:spcBef>
              <a:buBlip>
                <a:blip r:embed="rId3"/>
              </a:buBlip>
            </a:pPr>
            <a:r>
              <a:rPr lang="en-US" sz="2800" b="1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RRs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RR73/77: possible to relocate equipment into TZ (see above), but requires significant TZ-layout changes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others: not possible</a:t>
            </a:r>
            <a:endParaRPr lang="en-US" sz="2400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786" y="71438"/>
            <a:ext cx="7500990" cy="714356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Workshop Input Requirements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45352"/>
            <a:ext cx="9144000" cy="5786478"/>
          </a:xfrm>
          <a:noFill/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b="1" u="sng" dirty="0" smtClean="0">
                <a:solidFill>
                  <a:schemeClr val="accent1">
                    <a:lumMod val="25000"/>
                  </a:schemeClr>
                </a:solidFill>
              </a:rPr>
              <a:t>Equipment Relocation: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400" b="1" dirty="0" smtClean="0">
                <a:solidFill>
                  <a:srgbClr val="800000"/>
                </a:solidFill>
              </a:rPr>
              <a:t>Cryogenics at P8</a:t>
            </a:r>
          </a:p>
          <a:p>
            <a:pPr lvl="2">
              <a:spcBef>
                <a:spcPts val="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preparations to start order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400" b="1" dirty="0" smtClean="0">
                <a:solidFill>
                  <a:srgbClr val="800000"/>
                </a:solidFill>
              </a:rPr>
              <a:t>Fire/ODH Control Rack and Detectors</a:t>
            </a:r>
          </a:p>
          <a:p>
            <a:pPr lvl="2">
              <a:spcBef>
                <a:spcPts val="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risk analysis of detector failure</a:t>
            </a:r>
          </a:p>
          <a:p>
            <a:pPr lvl="2">
              <a:spcBef>
                <a:spcPts val="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detailed planning of relocation options/constraints</a:t>
            </a:r>
          </a:p>
          <a:p>
            <a:pPr lvl="2">
              <a:spcBef>
                <a:spcPts val="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cost/time estimate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400" b="1" dirty="0" smtClean="0">
                <a:solidFill>
                  <a:srgbClr val="800000"/>
                </a:solidFill>
              </a:rPr>
              <a:t>Equipment in the RRs </a:t>
            </a:r>
          </a:p>
          <a:p>
            <a:pPr lvl="2">
              <a:spcBef>
                <a:spcPts val="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re-iteration with </a:t>
            </a: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G. </a:t>
            </a:r>
            <a:r>
              <a:rPr lang="en-US" sz="2400" dirty="0" err="1" smtClean="0">
                <a:solidFill>
                  <a:schemeClr val="accent1">
                    <a:lumMod val="25000"/>
                  </a:schemeClr>
                </a:solidFill>
              </a:rPr>
              <a:t>Spiezia</a:t>
            </a: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to verify constraints for </a:t>
            </a:r>
            <a:r>
              <a:rPr lang="en-US" sz="2400" dirty="0" err="1" smtClean="0">
                <a:solidFill>
                  <a:schemeClr val="accent1">
                    <a:lumMod val="25000"/>
                  </a:schemeClr>
                </a:solidFill>
              </a:rPr>
              <a:t>equpiment</a:t>
            </a: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 other than power-converters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400" b="1" dirty="0" smtClean="0">
                <a:solidFill>
                  <a:srgbClr val="800000"/>
                </a:solidFill>
              </a:rPr>
              <a:t>UJ76 Relocation</a:t>
            </a:r>
          </a:p>
          <a:p>
            <a:pPr lvl="2">
              <a:spcBef>
                <a:spcPts val="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implication in case RRs have to be considered</a:t>
            </a:r>
          </a:p>
          <a:p>
            <a:pPr lvl="2">
              <a:spcBef>
                <a:spcPts val="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safe-room: what to do </a:t>
            </a: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/>
            </a:r>
            <a:b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</a:b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(</a:t>
            </a: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can it be ‘integrated in the TZ)</a:t>
            </a:r>
          </a:p>
          <a:p>
            <a:pPr lvl="2">
              <a:spcBef>
                <a:spcPts val="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preparation and planning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4244975" y="6642100"/>
            <a:ext cx="327025" cy="215900"/>
          </a:xfrm>
        </p:spPr>
        <p:txBody>
          <a:bodyPr/>
          <a:lstStyle/>
          <a:p>
            <a:fld id="{6D202039-3293-4EC8-B5F1-A7127E526F50}" type="slidenum">
              <a:rPr lang="en-GB" smtClean="0"/>
              <a:pPr/>
              <a:t>82</a:t>
            </a:fld>
            <a:endParaRPr lang="en-GB"/>
          </a:p>
        </p:txBody>
      </p:sp>
      <p:pic>
        <p:nvPicPr>
          <p:cNvPr id="5" name="Picture 2" descr="C:\Users\Markus\AppData\Local\Microsoft\Windows\Temporary Internet Files\Content.IE5\EFKRBR8H\MCj0440424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29521" y="5158657"/>
            <a:ext cx="1714512" cy="141361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786" y="71438"/>
            <a:ext cx="7500990" cy="714356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Workshop Input Requirements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45352"/>
            <a:ext cx="9144000" cy="5786478"/>
          </a:xfrm>
          <a:noFill/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b="1" u="sng" dirty="0" smtClean="0">
                <a:solidFill>
                  <a:schemeClr val="accent1">
                    <a:lumMod val="25000"/>
                  </a:schemeClr>
                </a:solidFill>
              </a:rPr>
              <a:t>Equipment Relocation: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400" b="1" dirty="0" smtClean="0">
                <a:solidFill>
                  <a:srgbClr val="800000"/>
                </a:solidFill>
              </a:rPr>
              <a:t>US85 Relocation</a:t>
            </a:r>
          </a:p>
          <a:p>
            <a:pPr lvl="2">
              <a:spcBef>
                <a:spcPts val="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final integration and planning + preparation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400" b="1" dirty="0" smtClean="0">
                <a:solidFill>
                  <a:srgbClr val="800000"/>
                </a:solidFill>
              </a:rPr>
              <a:t>UW85 Relocation</a:t>
            </a:r>
          </a:p>
          <a:p>
            <a:pPr lvl="2">
              <a:spcBef>
                <a:spcPts val="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detailed comparison of options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400" b="1" dirty="0" smtClean="0">
                <a:solidFill>
                  <a:srgbClr val="800000"/>
                </a:solidFill>
              </a:rPr>
              <a:t>Options at P1/5 (Upgrade, etc…)</a:t>
            </a:r>
          </a:p>
          <a:p>
            <a:pPr lvl="2">
              <a:spcBef>
                <a:spcPts val="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refined integration study</a:t>
            </a:r>
          </a:p>
          <a:p>
            <a:pPr lvl="2">
              <a:spcBef>
                <a:spcPts val="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UJs</a:t>
            </a:r>
          </a:p>
          <a:p>
            <a:pPr lvl="2">
              <a:spcBef>
                <a:spcPts val="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RRs (equipment other than PCs)?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400" b="1" dirty="0" smtClean="0">
                <a:solidFill>
                  <a:srgbClr val="800000"/>
                </a:solidFill>
              </a:rPr>
              <a:t>Relocation constraints from CV</a:t>
            </a:r>
          </a:p>
          <a:p>
            <a:pPr lvl="2">
              <a:spcBef>
                <a:spcPts val="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cooling requirements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400" b="1" dirty="0" smtClean="0">
                <a:solidFill>
                  <a:srgbClr val="800000"/>
                </a:solidFill>
              </a:rPr>
              <a:t>Relocation constraints from Safety</a:t>
            </a:r>
          </a:p>
          <a:p>
            <a:pPr lvl="2">
              <a:spcBef>
                <a:spcPts val="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accessibility of areas</a:t>
            </a:r>
          </a:p>
          <a:p>
            <a:pPr lvl="2">
              <a:spcBef>
                <a:spcPts val="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RP constraints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endParaRPr lang="en-US" sz="2400" dirty="0" smtClean="0">
              <a:solidFill>
                <a:schemeClr val="accent1">
                  <a:lumMod val="25000"/>
                </a:schemeClr>
              </a:solidFill>
            </a:endParaRPr>
          </a:p>
          <a:p>
            <a:pPr lvl="1">
              <a:spcBef>
                <a:spcPts val="0"/>
              </a:spcBef>
              <a:buBlip>
                <a:blip r:embed="rId3"/>
              </a:buBlip>
            </a:pPr>
            <a:endParaRPr lang="en-US" sz="2400" dirty="0" smtClean="0">
              <a:solidFill>
                <a:schemeClr val="accent1">
                  <a:lumMod val="25000"/>
                </a:schemeClr>
              </a:solidFill>
            </a:endParaRPr>
          </a:p>
          <a:p>
            <a:pPr lvl="1">
              <a:spcBef>
                <a:spcPts val="0"/>
              </a:spcBef>
              <a:buNone/>
            </a:pPr>
            <a:endParaRPr lang="en-US" sz="2400" b="1" u="sng" dirty="0" smtClean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4244975" y="6642100"/>
            <a:ext cx="327025" cy="215900"/>
          </a:xfrm>
        </p:spPr>
        <p:txBody>
          <a:bodyPr/>
          <a:lstStyle/>
          <a:p>
            <a:fld id="{6D202039-3293-4EC8-B5F1-A7127E526F50}" type="slidenum">
              <a:rPr lang="en-GB" smtClean="0"/>
              <a:pPr/>
              <a:t>83</a:t>
            </a:fld>
            <a:endParaRPr lang="en-GB"/>
          </a:p>
        </p:txBody>
      </p:sp>
      <p:pic>
        <p:nvPicPr>
          <p:cNvPr id="5" name="Picture 2" descr="C:\Users\Markus\AppData\Local\Microsoft\Windows\Temporary Internet Files\Content.IE5\EFKRBR8H\MCj0440424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29521" y="5158657"/>
            <a:ext cx="1714512" cy="141361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00372"/>
            <a:ext cx="8229600" cy="785818"/>
          </a:xfrm>
        </p:spPr>
        <p:txBody>
          <a:bodyPr>
            <a:noAutofit/>
          </a:bodyPr>
          <a:lstStyle/>
          <a:p>
            <a:pPr algn="ctr"/>
            <a:r>
              <a:rPr lang="en-GB" sz="6600" b="1" dirty="0" smtClean="0">
                <a:solidFill>
                  <a:srgbClr val="640000"/>
                </a:solidFill>
              </a:rPr>
              <a:t>Civil Engineering</a:t>
            </a:r>
            <a:endParaRPr lang="en-GB" sz="6600" b="1" dirty="0">
              <a:solidFill>
                <a:srgbClr val="64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84</a:t>
            </a:fld>
            <a:endParaRPr lang="en-GB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85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 smtClean="0"/>
              <a:t>Locally Enlarging Areas</a:t>
            </a:r>
            <a:endParaRPr lang="en-GB" sz="44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42844" y="857232"/>
            <a:ext cx="8643998" cy="5643602"/>
          </a:xfrm>
        </p:spPr>
        <p:txBody>
          <a:bodyPr/>
          <a:lstStyle/>
          <a:p>
            <a:pPr>
              <a:spcBef>
                <a:spcPts val="0"/>
              </a:spcBef>
              <a:buBlip>
                <a:blip r:embed="rId3"/>
              </a:buBlip>
            </a:pP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Considered as hardly feasible with equipment in place…</a:t>
            </a:r>
          </a:p>
        </p:txBody>
      </p:sp>
      <p:pic>
        <p:nvPicPr>
          <p:cNvPr id="130050" name="Picture 2" descr="C:\newStuff\Electronics\R2E\Mitigation Project\CivilEngineering\WhyNotLocalEnlargemen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1357298"/>
            <a:ext cx="6500858" cy="520068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595678" y="1645026"/>
            <a:ext cx="4406977" cy="15696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3200" dirty="0" smtClean="0"/>
              <a:t>“Yvon wondering about</a:t>
            </a:r>
            <a:br>
              <a:rPr lang="en-GB" sz="3200" dirty="0" smtClean="0"/>
            </a:br>
            <a:r>
              <a:rPr lang="en-GB" sz="3200" dirty="0" smtClean="0"/>
              <a:t>the magnet transport</a:t>
            </a:r>
            <a:br>
              <a:rPr lang="en-GB" sz="3200" dirty="0" smtClean="0"/>
            </a:br>
            <a:r>
              <a:rPr lang="en-GB" sz="3200" dirty="0" smtClean="0"/>
              <a:t>zone”</a:t>
            </a:r>
            <a:endParaRPr lang="en-GB" sz="3200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0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43" name="Picture 39" descr="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087818"/>
            <a:ext cx="8429684" cy="5484454"/>
          </a:xfrm>
          <a:prstGeom prst="rect">
            <a:avLst/>
          </a:prstGeom>
          <a:noFill/>
        </p:spPr>
      </p:pic>
      <p:sp>
        <p:nvSpPr>
          <p:cNvPr id="21546" name="Text Box 42"/>
          <p:cNvSpPr txBox="1">
            <a:spLocks noChangeArrowheads="1"/>
          </p:cNvSpPr>
          <p:nvPr/>
        </p:nvSpPr>
        <p:spPr bwMode="auto">
          <a:xfrm>
            <a:off x="5378450" y="4310063"/>
            <a:ext cx="15636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ISOCTEUR" pitchFamily="49" charset="0"/>
              </a:rPr>
              <a:t>Existing RR</a:t>
            </a:r>
          </a:p>
        </p:txBody>
      </p:sp>
      <p:sp>
        <p:nvSpPr>
          <p:cNvPr id="21547" name="Text Box 43"/>
          <p:cNvSpPr txBox="1">
            <a:spLocks noChangeArrowheads="1"/>
          </p:cNvSpPr>
          <p:nvPr/>
        </p:nvSpPr>
        <p:spPr bwMode="auto">
          <a:xfrm>
            <a:off x="1254125" y="4789488"/>
            <a:ext cx="169148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ISOCTEUR" pitchFamily="49" charset="0"/>
              </a:rPr>
              <a:t>New Access </a:t>
            </a:r>
            <a:r>
              <a:rPr lang="en-US" sz="1400" b="1" dirty="0">
                <a:solidFill>
                  <a:schemeClr val="bg1"/>
                </a:solidFill>
                <a:latin typeface="ISOCTEUR" pitchFamily="49" charset="0"/>
              </a:rPr>
              <a:t>∅3m</a:t>
            </a:r>
          </a:p>
        </p:txBody>
      </p:sp>
      <p:sp>
        <p:nvSpPr>
          <p:cNvPr id="21548" name="Text Box 44"/>
          <p:cNvSpPr txBox="1">
            <a:spLocks noChangeArrowheads="1"/>
          </p:cNvSpPr>
          <p:nvPr/>
        </p:nvSpPr>
        <p:spPr bwMode="auto">
          <a:xfrm>
            <a:off x="1195388" y="6159500"/>
            <a:ext cx="169148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ISOCTEUR" pitchFamily="49" charset="0"/>
              </a:rPr>
              <a:t>New cavern </a:t>
            </a:r>
            <a:r>
              <a:rPr lang="en-US" sz="1400" b="1" dirty="0">
                <a:solidFill>
                  <a:schemeClr val="bg1"/>
                </a:solidFill>
                <a:latin typeface="ISOCTEUR" pitchFamily="49" charset="0"/>
              </a:rPr>
              <a:t>∅7m</a:t>
            </a:r>
          </a:p>
        </p:txBody>
      </p:sp>
      <p:sp>
        <p:nvSpPr>
          <p:cNvPr id="21549" name="Text Box 45"/>
          <p:cNvSpPr txBox="1">
            <a:spLocks noChangeArrowheads="1"/>
          </p:cNvSpPr>
          <p:nvPr/>
        </p:nvSpPr>
        <p:spPr bwMode="auto">
          <a:xfrm>
            <a:off x="5114925" y="1595438"/>
            <a:ext cx="158408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ISOCTEUR" pitchFamily="49" charset="0"/>
              </a:rPr>
              <a:t>New Shaft </a:t>
            </a:r>
            <a:r>
              <a:rPr lang="en-US" sz="1400" b="1" dirty="0">
                <a:solidFill>
                  <a:schemeClr val="bg1"/>
                </a:solidFill>
                <a:latin typeface="ISOCTEUR" pitchFamily="49" charset="0"/>
              </a:rPr>
              <a:t>∅5m</a:t>
            </a:r>
          </a:p>
        </p:txBody>
      </p:sp>
      <p:sp>
        <p:nvSpPr>
          <p:cNvPr id="21550" name="Text Box 46"/>
          <p:cNvSpPr txBox="1">
            <a:spLocks noChangeArrowheads="1"/>
          </p:cNvSpPr>
          <p:nvPr/>
        </p:nvSpPr>
        <p:spPr bwMode="auto">
          <a:xfrm>
            <a:off x="2614613" y="3170238"/>
            <a:ext cx="143827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ISOCTEUR" pitchFamily="49" charset="0"/>
              </a:rPr>
              <a:t>Existing</a:t>
            </a:r>
          </a:p>
          <a:p>
            <a:r>
              <a:rPr lang="en-US" sz="1400" b="1" dirty="0">
                <a:solidFill>
                  <a:schemeClr val="bg1"/>
                </a:solidFill>
                <a:latin typeface="ISOCTEUR" pitchFamily="49" charset="0"/>
              </a:rPr>
              <a:t>LHC tunnel</a:t>
            </a:r>
          </a:p>
        </p:txBody>
      </p:sp>
      <p:sp>
        <p:nvSpPr>
          <p:cNvPr id="21551" name="Text Box 47"/>
          <p:cNvSpPr txBox="1">
            <a:spLocks noChangeArrowheads="1"/>
          </p:cNvSpPr>
          <p:nvPr/>
        </p:nvSpPr>
        <p:spPr bwMode="auto">
          <a:xfrm>
            <a:off x="7123113" y="4957763"/>
            <a:ext cx="143827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ISOCTEUR" pitchFamily="49" charset="0"/>
              </a:rPr>
              <a:t>Existing</a:t>
            </a:r>
          </a:p>
          <a:p>
            <a:r>
              <a:rPr lang="en-US" sz="1400" b="1" dirty="0">
                <a:solidFill>
                  <a:schemeClr val="bg1"/>
                </a:solidFill>
                <a:latin typeface="ISOCTEUR" pitchFamily="49" charset="0"/>
              </a:rPr>
              <a:t>LHC tunnel</a:t>
            </a:r>
          </a:p>
        </p:txBody>
      </p:sp>
      <p:sp>
        <p:nvSpPr>
          <p:cNvPr id="21552" name="Line 48"/>
          <p:cNvSpPr>
            <a:spLocks noChangeShapeType="1"/>
          </p:cNvSpPr>
          <p:nvPr/>
        </p:nvSpPr>
        <p:spPr bwMode="auto">
          <a:xfrm flipH="1">
            <a:off x="4903788" y="1876425"/>
            <a:ext cx="409575" cy="284163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21553" name="Line 49"/>
          <p:cNvSpPr>
            <a:spLocks noChangeShapeType="1"/>
          </p:cNvSpPr>
          <p:nvPr/>
        </p:nvSpPr>
        <p:spPr bwMode="auto">
          <a:xfrm flipH="1">
            <a:off x="2552700" y="3641725"/>
            <a:ext cx="409575" cy="284163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21554" name="Line 50"/>
          <p:cNvSpPr>
            <a:spLocks noChangeShapeType="1"/>
          </p:cNvSpPr>
          <p:nvPr/>
        </p:nvSpPr>
        <p:spPr bwMode="auto">
          <a:xfrm flipH="1">
            <a:off x="6786563" y="5508625"/>
            <a:ext cx="409575" cy="284163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21555" name="Line 51"/>
          <p:cNvSpPr>
            <a:spLocks noChangeShapeType="1"/>
          </p:cNvSpPr>
          <p:nvPr/>
        </p:nvSpPr>
        <p:spPr bwMode="auto">
          <a:xfrm flipH="1">
            <a:off x="5114925" y="4633913"/>
            <a:ext cx="409575" cy="284162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21556" name="Line 52"/>
          <p:cNvSpPr>
            <a:spLocks noChangeShapeType="1"/>
          </p:cNvSpPr>
          <p:nvPr/>
        </p:nvSpPr>
        <p:spPr bwMode="auto">
          <a:xfrm flipV="1">
            <a:off x="2584450" y="6005513"/>
            <a:ext cx="449263" cy="290512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21557" name="Line 53"/>
          <p:cNvSpPr>
            <a:spLocks noChangeShapeType="1"/>
          </p:cNvSpPr>
          <p:nvPr/>
        </p:nvSpPr>
        <p:spPr bwMode="auto">
          <a:xfrm>
            <a:off x="2671763" y="4933950"/>
            <a:ext cx="852487" cy="38735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4294967295"/>
          </p:nvPr>
        </p:nvSpPr>
        <p:spPr>
          <a:xfrm>
            <a:off x="5929322" y="738172"/>
            <a:ext cx="2895600" cy="47625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© J. Osborne / S. Weisz</a:t>
            </a:r>
            <a:endParaRPr lang="en-US" dirty="0"/>
          </a:p>
        </p:txBody>
      </p:sp>
      <p:sp>
        <p:nvSpPr>
          <p:cNvPr id="17" name="Title 3"/>
          <p:cNvSpPr txBox="1">
            <a:spLocks/>
          </p:cNvSpPr>
          <p:nvPr/>
        </p:nvSpPr>
        <p:spPr>
          <a:xfrm>
            <a:off x="762000" y="0"/>
            <a:ext cx="7620000" cy="762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RR Shafts</a:t>
            </a:r>
            <a:r>
              <a:rPr kumimoji="0" lang="en-GB" sz="3600" b="0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 &amp; Caverns (P1 and P5)</a:t>
            </a:r>
            <a:endParaRPr kumimoji="0" lang="en-GB" sz="36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19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4244975" y="6642100"/>
            <a:ext cx="1143000" cy="228600"/>
          </a:xfrm>
        </p:spPr>
        <p:txBody>
          <a:bodyPr/>
          <a:lstStyle/>
          <a:p>
            <a:fld id="{6D202039-3293-4EC8-B5F1-A7127E526F50}" type="slidenum">
              <a:rPr lang="en-GB" smtClean="0"/>
              <a:pPr/>
              <a:t>86</a:t>
            </a:fld>
            <a:endParaRPr lang="en-GB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87</a:t>
            </a:fld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42844" y="857232"/>
            <a:ext cx="8643998" cy="5643602"/>
          </a:xfrm>
        </p:spPr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en-US" sz="2800" u="sng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Constraints:</a:t>
            </a:r>
          </a:p>
          <a:p>
            <a:pPr>
              <a:spcBef>
                <a:spcPts val="0"/>
              </a:spcBef>
              <a:buBlip>
                <a:blip r:embed="rId3"/>
              </a:buBlip>
            </a:pPr>
            <a:r>
              <a:rPr lang="en-US" sz="2800" b="1" dirty="0" smtClean="0">
                <a:solidFill>
                  <a:srgbClr val="800000"/>
                </a:solidFill>
              </a:rPr>
              <a:t>Large Costs</a:t>
            </a: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 (~10MCHF each)</a:t>
            </a:r>
          </a:p>
          <a:p>
            <a:pPr>
              <a:spcBef>
                <a:spcPts val="0"/>
              </a:spcBef>
              <a:buBlip>
                <a:blip r:embed="rId3"/>
              </a:buBlip>
            </a:pPr>
            <a:r>
              <a:rPr lang="en-US" sz="2800" b="1" dirty="0" smtClean="0">
                <a:solidFill>
                  <a:srgbClr val="800000"/>
                </a:solidFill>
              </a:rPr>
              <a:t>Important lead time</a:t>
            </a: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 required (~4 years)</a:t>
            </a:r>
          </a:p>
          <a:p>
            <a:pPr>
              <a:spcBef>
                <a:spcPts val="0"/>
              </a:spcBef>
              <a:buNone/>
            </a:pPr>
            <a:endParaRPr lang="en-US" sz="1400" dirty="0" smtClean="0">
              <a:solidFill>
                <a:schemeClr val="tx2">
                  <a:lumMod val="95000"/>
                  <a:lumOff val="5000"/>
                </a:schemeClr>
              </a:solidFill>
            </a:endParaRPr>
          </a:p>
          <a:p>
            <a:pPr>
              <a:spcBef>
                <a:spcPts val="0"/>
              </a:spcBef>
              <a:buNone/>
            </a:pPr>
            <a:r>
              <a:rPr lang="en-US" sz="2800" u="sng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Known Solution:</a:t>
            </a:r>
          </a:p>
          <a:p>
            <a:pPr>
              <a:spcBef>
                <a:spcPts val="0"/>
              </a:spcBef>
              <a:buBlip>
                <a:blip r:embed="rId3"/>
              </a:buBlip>
            </a:pP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Solves issue at RR13/17/53/57</a:t>
            </a:r>
          </a:p>
          <a:p>
            <a:pPr>
              <a:spcBef>
                <a:spcPts val="0"/>
              </a:spcBef>
              <a:buBlip>
                <a:blip r:embed="rId3"/>
              </a:buBlip>
            </a:pP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Allows for work during operation</a:t>
            </a:r>
          </a:p>
          <a:p>
            <a:pPr>
              <a:spcBef>
                <a:spcPts val="0"/>
              </a:spcBef>
              <a:buBlip>
                <a:blip r:embed="rId3"/>
              </a:buBlip>
            </a:pP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Relocation could be optimized during one shut-down</a:t>
            </a:r>
          </a:p>
          <a:p>
            <a:pPr>
              <a:spcBef>
                <a:spcPts val="0"/>
              </a:spcBef>
              <a:buBlip>
                <a:blip r:embed="rId3"/>
              </a:buBlip>
            </a:pP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No issue with cable lengths</a:t>
            </a:r>
          </a:p>
          <a:p>
            <a:pPr>
              <a:spcBef>
                <a:spcPts val="0"/>
              </a:spcBef>
              <a:buNone/>
            </a:pPr>
            <a:endParaRPr lang="en-US" sz="1100" u="sng" dirty="0" smtClean="0">
              <a:solidFill>
                <a:schemeClr val="tx2">
                  <a:lumMod val="95000"/>
                  <a:lumOff val="5000"/>
                </a:schemeClr>
              </a:solidFill>
            </a:endParaRPr>
          </a:p>
          <a:p>
            <a:pPr>
              <a:spcBef>
                <a:spcPts val="0"/>
              </a:spcBef>
              <a:buNone/>
            </a:pPr>
            <a:r>
              <a:rPr lang="en-US" sz="2800" u="sng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In Addition – </a:t>
            </a:r>
            <a:r>
              <a:rPr lang="en-US" sz="2800" b="1" u="sng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See Talk(s) from S. Weisz</a:t>
            </a:r>
            <a:r>
              <a:rPr lang="en-US" sz="2800" u="sng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:</a:t>
            </a:r>
          </a:p>
          <a:p>
            <a:pPr>
              <a:spcBef>
                <a:spcPts val="0"/>
              </a:spcBef>
              <a:buBlip>
                <a:blip r:embed="rId3"/>
              </a:buBlip>
            </a:pP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Accidental Helium-Release</a:t>
            </a:r>
          </a:p>
          <a:p>
            <a:pPr>
              <a:spcBef>
                <a:spcPts val="0"/>
              </a:spcBef>
              <a:buBlip>
                <a:blip r:embed="rId3"/>
              </a:buBlip>
            </a:pP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Opens further doors for LHC Upgrade-Scenarios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could this also solve UJ56  ??? (UA extension)</a:t>
            </a:r>
          </a:p>
          <a:p>
            <a:pPr>
              <a:spcBef>
                <a:spcPts val="0"/>
              </a:spcBef>
              <a:buNone/>
            </a:pPr>
            <a:endParaRPr lang="en-US" sz="2800" dirty="0" smtClean="0">
              <a:solidFill>
                <a:schemeClr val="tx2">
                  <a:lumMod val="95000"/>
                  <a:lumOff val="5000"/>
                </a:schemeClr>
              </a:solidFill>
            </a:endParaRPr>
          </a:p>
          <a:p>
            <a:pPr>
              <a:spcBef>
                <a:spcPts val="0"/>
              </a:spcBef>
              <a:buBlip>
                <a:blip r:embed="rId3"/>
              </a:buBlip>
            </a:pPr>
            <a:endParaRPr lang="en-US" sz="2800" dirty="0" smtClean="0">
              <a:solidFill>
                <a:schemeClr val="tx2">
                  <a:lumMod val="95000"/>
                  <a:lumOff val="5000"/>
                </a:schemeClr>
              </a:solidFill>
            </a:endParaRPr>
          </a:p>
          <a:p>
            <a:pPr>
              <a:spcBef>
                <a:spcPts val="0"/>
              </a:spcBef>
              <a:buNone/>
            </a:pPr>
            <a:endParaRPr lang="en-US" sz="2800" dirty="0" smtClean="0">
              <a:solidFill>
                <a:schemeClr val="tx2">
                  <a:lumMod val="95000"/>
                  <a:lumOff val="5000"/>
                </a:schemeClr>
              </a:solidFill>
            </a:endParaRPr>
          </a:p>
          <a:p>
            <a:pPr>
              <a:spcBef>
                <a:spcPts val="0"/>
              </a:spcBef>
              <a:buBlip>
                <a:blip r:embed="rId3"/>
              </a:buBlip>
            </a:pPr>
            <a:endParaRPr lang="en-US" sz="2400" dirty="0" smtClean="0">
              <a:solidFill>
                <a:schemeClr val="tx2">
                  <a:lumMod val="95000"/>
                  <a:lumOff val="5000"/>
                </a:schemeClr>
              </a:solidFill>
            </a:endParaRPr>
          </a:p>
          <a:p>
            <a:pPr lvl="1">
              <a:spcBef>
                <a:spcPts val="0"/>
              </a:spcBef>
              <a:buBlip>
                <a:blip r:embed="rId3"/>
              </a:buBlip>
            </a:pPr>
            <a:endParaRPr lang="en-US" sz="2400" dirty="0"/>
          </a:p>
        </p:txBody>
      </p:sp>
      <p:sp>
        <p:nvSpPr>
          <p:cNvPr id="9" name="Title 3"/>
          <p:cNvSpPr txBox="1">
            <a:spLocks/>
          </p:cNvSpPr>
          <p:nvPr/>
        </p:nvSpPr>
        <p:spPr>
          <a:xfrm>
            <a:off x="762000" y="71414"/>
            <a:ext cx="7620000" cy="762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RR Shafts</a:t>
            </a:r>
            <a:r>
              <a:rPr kumimoji="0" lang="en-GB" sz="3600" b="0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 &amp; Caverns (P1 and P5)</a:t>
            </a:r>
            <a:endParaRPr kumimoji="0" lang="en-GB" sz="36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786" y="71438"/>
            <a:ext cx="7500990" cy="714356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Workshop Input Requirements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2984"/>
            <a:ext cx="9144000" cy="5388846"/>
          </a:xfrm>
          <a:noFill/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sz="2800" b="1" u="sng" dirty="0" smtClean="0">
                <a:solidFill>
                  <a:schemeClr val="accent1">
                    <a:lumMod val="25000"/>
                  </a:schemeClr>
                </a:solidFill>
              </a:rPr>
              <a:t>Civil Engineering:</a:t>
            </a:r>
          </a:p>
          <a:p>
            <a:pPr>
              <a:spcBef>
                <a:spcPts val="0"/>
              </a:spcBef>
              <a:buNone/>
            </a:pPr>
            <a:endParaRPr lang="en-US" sz="1600" b="1" u="sng" dirty="0" smtClean="0">
              <a:solidFill>
                <a:schemeClr val="accent1">
                  <a:lumMod val="25000"/>
                </a:schemeClr>
              </a:solidFill>
            </a:endParaRP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GB" sz="2800" b="1" dirty="0" smtClean="0">
                <a:solidFill>
                  <a:srgbClr val="7E0000"/>
                </a:solidFill>
              </a:rPr>
              <a:t>Local Enlargements</a:t>
            </a:r>
          </a:p>
          <a:p>
            <a:pPr lvl="2">
              <a:spcBef>
                <a:spcPts val="0"/>
              </a:spcBef>
              <a:buBlip>
                <a:blip r:embed="rId3"/>
              </a:buBlip>
            </a:pPr>
            <a:r>
              <a:rPr lang="en-GB" sz="2800" dirty="0" smtClean="0">
                <a:solidFill>
                  <a:schemeClr val="bg2"/>
                </a:solidFill>
              </a:rPr>
              <a:t>can we really exclude them</a:t>
            </a:r>
          </a:p>
          <a:p>
            <a:pPr lvl="2">
              <a:spcBef>
                <a:spcPts val="0"/>
              </a:spcBef>
              <a:buBlip>
                <a:blip r:embed="rId3"/>
              </a:buBlip>
            </a:pPr>
            <a:endParaRPr lang="en-GB" sz="1400" dirty="0" smtClean="0">
              <a:solidFill>
                <a:schemeClr val="bg2"/>
              </a:solidFill>
            </a:endParaRP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GB" sz="2800" b="1" dirty="0" smtClean="0">
                <a:solidFill>
                  <a:srgbClr val="7E0000"/>
                </a:solidFill>
              </a:rPr>
              <a:t>RR shafts and caverns</a:t>
            </a:r>
          </a:p>
          <a:p>
            <a:pPr lvl="2">
              <a:spcBef>
                <a:spcPts val="0"/>
              </a:spcBef>
              <a:buBlip>
                <a:blip r:embed="rId3"/>
              </a:buBlip>
            </a:pPr>
            <a:r>
              <a:rPr lang="en-GB" sz="2800" dirty="0" smtClean="0">
                <a:solidFill>
                  <a:schemeClr val="bg2"/>
                </a:solidFill>
              </a:rPr>
              <a:t>split in what can be started with low costs </a:t>
            </a:r>
            <a:r>
              <a:rPr lang="en-GB" sz="2800" dirty="0" smtClean="0">
                <a:solidFill>
                  <a:schemeClr val="bg2"/>
                </a:solidFill>
              </a:rPr>
              <a:t>(to be ideally started soon) and </a:t>
            </a:r>
            <a:r>
              <a:rPr lang="en-GB" sz="2800" dirty="0" smtClean="0">
                <a:solidFill>
                  <a:schemeClr val="bg2"/>
                </a:solidFill>
              </a:rPr>
              <a:t>when a go-decision is </a:t>
            </a:r>
            <a:r>
              <a:rPr lang="en-GB" sz="2800" dirty="0" smtClean="0">
                <a:solidFill>
                  <a:schemeClr val="bg2"/>
                </a:solidFill>
              </a:rPr>
              <a:t>needed and </a:t>
            </a:r>
            <a:r>
              <a:rPr lang="en-GB" sz="2800" dirty="0" smtClean="0">
                <a:solidFill>
                  <a:schemeClr val="bg2"/>
                </a:solidFill>
              </a:rPr>
              <a:t>for what delay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endParaRPr lang="en-GB" sz="1200" b="1" dirty="0" smtClean="0">
              <a:solidFill>
                <a:schemeClr val="bg2"/>
              </a:solidFill>
            </a:endParaRP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GB" sz="2800" b="1" dirty="0" smtClean="0">
                <a:solidFill>
                  <a:srgbClr val="7E0000"/>
                </a:solidFill>
              </a:rPr>
              <a:t>UA extension </a:t>
            </a:r>
          </a:p>
          <a:p>
            <a:pPr lvl="2">
              <a:spcBef>
                <a:spcPts val="0"/>
              </a:spcBef>
              <a:buBlip>
                <a:blip r:embed="rId3"/>
              </a:buBlip>
            </a:pPr>
            <a:r>
              <a:rPr lang="en-GB" sz="2800" dirty="0" smtClean="0">
                <a:solidFill>
                  <a:schemeClr val="bg2"/>
                </a:solidFill>
              </a:rPr>
              <a:t>impact on planning &amp; costs</a:t>
            </a:r>
          </a:p>
          <a:p>
            <a:pPr lvl="2">
              <a:spcBef>
                <a:spcPts val="0"/>
              </a:spcBef>
              <a:buBlip>
                <a:blip r:embed="rId3"/>
              </a:buBlip>
            </a:pPr>
            <a:r>
              <a:rPr lang="en-GB" sz="2800" dirty="0" smtClean="0">
                <a:solidFill>
                  <a:schemeClr val="bg2"/>
                </a:solidFill>
              </a:rPr>
              <a:t>can an option be kept for later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endParaRPr lang="en-GB" sz="2800" b="1" dirty="0" smtClean="0">
              <a:solidFill>
                <a:schemeClr val="bg2"/>
              </a:solidFill>
            </a:endParaRPr>
          </a:p>
          <a:p>
            <a:pPr lvl="1">
              <a:spcBef>
                <a:spcPts val="0"/>
              </a:spcBef>
              <a:buBlip>
                <a:blip r:embed="rId3"/>
              </a:buBlip>
            </a:pPr>
            <a:endParaRPr lang="en-GB" sz="2800" b="1" dirty="0" smtClean="0">
              <a:solidFill>
                <a:schemeClr val="bg2"/>
              </a:solidFill>
            </a:endParaRPr>
          </a:p>
          <a:p>
            <a:pPr lvl="1">
              <a:spcBef>
                <a:spcPts val="0"/>
              </a:spcBef>
              <a:buNone/>
            </a:pPr>
            <a:endParaRPr lang="en-US" sz="2800" dirty="0" smtClean="0">
              <a:solidFill>
                <a:schemeClr val="accent1">
                  <a:lumMod val="25000"/>
                </a:schemeClr>
              </a:solidFill>
            </a:endParaRPr>
          </a:p>
          <a:p>
            <a:pPr lvl="1">
              <a:spcBef>
                <a:spcPts val="0"/>
              </a:spcBef>
              <a:buNone/>
            </a:pPr>
            <a:endParaRPr lang="en-US" sz="2800" b="1" u="sng" dirty="0" smtClean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4244975" y="6642100"/>
            <a:ext cx="327025" cy="215900"/>
          </a:xfrm>
        </p:spPr>
        <p:txBody>
          <a:bodyPr/>
          <a:lstStyle/>
          <a:p>
            <a:fld id="{6D202039-3293-4EC8-B5F1-A7127E526F50}" type="slidenum">
              <a:rPr lang="en-GB" smtClean="0"/>
              <a:pPr/>
              <a:t>88</a:t>
            </a:fld>
            <a:endParaRPr lang="en-GB"/>
          </a:p>
        </p:txBody>
      </p:sp>
      <p:pic>
        <p:nvPicPr>
          <p:cNvPr id="5" name="Picture 2" descr="C:\Users\Markus\AppData\Local\Microsoft\Windows\Temporary Internet Files\Content.IE5\EFKRBR8H\MCj0440424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29521" y="5158657"/>
            <a:ext cx="1714512" cy="141361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00372"/>
            <a:ext cx="8229600" cy="785818"/>
          </a:xfrm>
        </p:spPr>
        <p:txBody>
          <a:bodyPr>
            <a:noAutofit/>
          </a:bodyPr>
          <a:lstStyle/>
          <a:p>
            <a:pPr algn="ctr"/>
            <a:r>
              <a:rPr lang="en-GB" sz="6600" b="1" dirty="0" smtClean="0">
                <a:solidFill>
                  <a:srgbClr val="640000"/>
                </a:solidFill>
              </a:rPr>
              <a:t>Other Options</a:t>
            </a:r>
            <a:endParaRPr lang="en-GB" sz="6600" b="1" dirty="0">
              <a:solidFill>
                <a:srgbClr val="64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89</a:t>
            </a:fld>
            <a:endParaRPr lang="en-GB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699" y="1066800"/>
            <a:ext cx="7946177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862050" y="-24"/>
            <a:ext cx="9067800" cy="792162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Reality Is Complicated (e.g., UJ76)</a:t>
            </a:r>
          </a:p>
        </p:txBody>
      </p:sp>
      <p:sp>
        <p:nvSpPr>
          <p:cNvPr id="14395" name="Slide Number Placeholder 6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425D4C-F2CA-436B-8F12-28641DAC8648}" type="slidenum">
              <a:rPr lang="en-US" smtClean="0">
                <a:latin typeface="+mj-lt"/>
              </a:rPr>
              <a:pPr>
                <a:defRPr/>
              </a:pPr>
              <a:t>9</a:t>
            </a:fld>
            <a:endParaRPr lang="en-US" i="1" dirty="0" smtClean="0">
              <a:latin typeface="+mj-lt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3709992" y="6248400"/>
            <a:ext cx="16837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Energy / GeV</a:t>
            </a:r>
            <a:endParaRPr lang="en-GB" sz="2000" dirty="0"/>
          </a:p>
        </p:txBody>
      </p:sp>
      <p:sp>
        <p:nvSpPr>
          <p:cNvPr id="104" name="TextBox 103"/>
          <p:cNvSpPr txBox="1"/>
          <p:nvPr/>
        </p:nvSpPr>
        <p:spPr>
          <a:xfrm rot="16200000">
            <a:off x="-1121768" y="3308842"/>
            <a:ext cx="31008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Fluence Lethargy / </a:t>
            </a:r>
            <a:r>
              <a:rPr lang="en-GB" sz="2000" dirty="0" err="1" smtClean="0">
                <a:latin typeface="Symbol" pitchFamily="18" charset="2"/>
              </a:rPr>
              <a:t>F</a:t>
            </a:r>
            <a:r>
              <a:rPr lang="en-GB" sz="2000" dirty="0" err="1" smtClean="0"/>
              <a:t>dE</a:t>
            </a:r>
            <a:r>
              <a:rPr lang="en-GB" sz="2000" dirty="0" smtClean="0"/>
              <a:t>/E</a:t>
            </a:r>
            <a:endParaRPr lang="en-GB" sz="2000" dirty="0"/>
          </a:p>
        </p:txBody>
      </p:sp>
      <p:cxnSp>
        <p:nvCxnSpPr>
          <p:cNvPr id="19" name="Straight Connector 18"/>
          <p:cNvCxnSpPr>
            <a:stCxn id="25" idx="0"/>
          </p:cNvCxnSpPr>
          <p:nvPr/>
        </p:nvCxnSpPr>
        <p:spPr>
          <a:xfrm rot="5400000" flipH="1">
            <a:off x="1926096" y="1198105"/>
            <a:ext cx="3320375" cy="3667367"/>
          </a:xfrm>
          <a:prstGeom prst="line">
            <a:avLst/>
          </a:prstGeom>
          <a:ln w="38100">
            <a:solidFill>
              <a:srgbClr val="008A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0800000" flipV="1">
            <a:off x="6172200" y="2514600"/>
            <a:ext cx="2209803" cy="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Arc 24"/>
          <p:cNvSpPr/>
          <p:nvPr/>
        </p:nvSpPr>
        <p:spPr>
          <a:xfrm rot="16200000">
            <a:off x="3581402" y="4343400"/>
            <a:ext cx="5181600" cy="1523998"/>
          </a:xfrm>
          <a:prstGeom prst="arc">
            <a:avLst>
              <a:gd name="adj1" fmla="val 17927568"/>
              <a:gd name="adj2" fmla="val 0"/>
            </a:avLst>
          </a:prstGeom>
          <a:ln w="38100">
            <a:solidFill>
              <a:srgbClr val="008A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6645379" y="2857496"/>
            <a:ext cx="24986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740000"/>
                </a:solidFill>
              </a:rPr>
              <a:t>The “Failure/</a:t>
            </a:r>
            <a:br>
              <a:rPr lang="en-GB" b="1" dirty="0" smtClean="0">
                <a:solidFill>
                  <a:srgbClr val="740000"/>
                </a:solidFill>
              </a:rPr>
            </a:br>
            <a:r>
              <a:rPr lang="en-GB" b="1" dirty="0" smtClean="0">
                <a:solidFill>
                  <a:srgbClr val="740000"/>
                </a:solidFill>
              </a:rPr>
              <a:t>Detector </a:t>
            </a:r>
            <a:r>
              <a:rPr lang="en-GB" b="1" dirty="0" smtClean="0">
                <a:solidFill>
                  <a:srgbClr val="740000"/>
                </a:solidFill>
              </a:rPr>
              <a:t>Response”</a:t>
            </a:r>
            <a:endParaRPr lang="en-GB" b="1" dirty="0">
              <a:solidFill>
                <a:srgbClr val="740000"/>
              </a:solidFill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rot="5400000" flipH="1" flipV="1">
            <a:off x="4076701" y="4533901"/>
            <a:ext cx="4038599" cy="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903442" y="3139859"/>
            <a:ext cx="14542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8A3E"/>
                </a:solidFill>
              </a:rPr>
              <a:t>&amp;</a:t>
            </a:r>
            <a:br>
              <a:rPr lang="en-GB" b="1" dirty="0" smtClean="0">
                <a:solidFill>
                  <a:srgbClr val="008A3E"/>
                </a:solidFill>
              </a:rPr>
            </a:br>
            <a:r>
              <a:rPr lang="en-GB" b="1" dirty="0" smtClean="0">
                <a:solidFill>
                  <a:srgbClr val="008A3E"/>
                </a:solidFill>
              </a:rPr>
              <a:t>a Little More</a:t>
            </a:r>
            <a:endParaRPr lang="en-GB" b="1" dirty="0">
              <a:solidFill>
                <a:srgbClr val="008A3E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00166" y="5143512"/>
            <a:ext cx="328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C00000"/>
                </a:solidFill>
              </a:rPr>
              <a:t>??? How high does it go ???</a:t>
            </a:r>
            <a:endParaRPr lang="en-GB" b="1" dirty="0">
              <a:solidFill>
                <a:srgbClr val="C0000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 bwMode="auto">
          <a:xfrm rot="5400000" flipH="1" flipV="1">
            <a:off x="1178695" y="3679033"/>
            <a:ext cx="2786082" cy="142876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31" grpId="0"/>
      <p:bldP spid="15" grpId="0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90</a:t>
            </a:fld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42844" y="857232"/>
            <a:ext cx="8643998" cy="5643602"/>
          </a:xfrm>
        </p:spPr>
        <p:txBody>
          <a:bodyPr/>
          <a:lstStyle/>
          <a:p>
            <a:pPr>
              <a:spcBef>
                <a:spcPts val="0"/>
              </a:spcBef>
              <a:buBlip>
                <a:blip r:embed="rId3"/>
              </a:buBlip>
            </a:pP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Studied in the </a:t>
            </a: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“early </a:t>
            </a: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R2E </a:t>
            </a: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days”</a:t>
            </a:r>
            <a:endParaRPr lang="en-US" sz="2800" dirty="0" smtClean="0">
              <a:solidFill>
                <a:schemeClr val="tx2">
                  <a:lumMod val="95000"/>
                  <a:lumOff val="5000"/>
                </a:schemeClr>
              </a:solidFill>
            </a:endParaRPr>
          </a:p>
          <a:p>
            <a:pPr>
              <a:spcBef>
                <a:spcPts val="0"/>
              </a:spcBef>
              <a:buBlip>
                <a:blip r:embed="rId3"/>
              </a:buBlip>
            </a:pP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Allows</a:t>
            </a:r>
            <a:r>
              <a:rPr lang="en-US" sz="2800" b="1" dirty="0" smtClean="0">
                <a:solidFill>
                  <a:srgbClr val="800000"/>
                </a:solidFill>
              </a:rPr>
              <a:t> relocating the losses from IR7 to IR3</a:t>
            </a: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 </a:t>
            </a:r>
            <a:b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</a:b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(up to a certain beam intensity)</a:t>
            </a:r>
          </a:p>
          <a:p>
            <a:pPr>
              <a:spcBef>
                <a:spcPts val="0"/>
              </a:spcBef>
              <a:buBlip>
                <a:blip r:embed="rId3"/>
              </a:buBlip>
            </a:pP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Impact studied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tracking </a:t>
            </a:r>
            <a:r>
              <a:rPr lang="en-US" sz="24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studies</a:t>
            </a:r>
            <a:endParaRPr lang="en-US" sz="2400" dirty="0" smtClean="0">
              <a:solidFill>
                <a:schemeClr val="tx2">
                  <a:lumMod val="95000"/>
                  <a:lumOff val="5000"/>
                </a:schemeClr>
              </a:solidFill>
            </a:endParaRP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FLUKA studies radiation load in IR3 (UJ33, superconducting link, warm magnets,…)</a:t>
            </a:r>
            <a:endParaRPr lang="en-US" sz="2800" dirty="0" smtClean="0">
              <a:solidFill>
                <a:schemeClr val="tx2">
                  <a:lumMod val="95000"/>
                  <a:lumOff val="5000"/>
                </a:schemeClr>
              </a:solidFill>
            </a:endParaRPr>
          </a:p>
          <a:p>
            <a:pPr>
              <a:spcBef>
                <a:spcPts val="0"/>
              </a:spcBef>
              <a:buBlip>
                <a:blip r:embed="rId3"/>
              </a:buBlip>
            </a:pP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Results/Proposal summarized in </a:t>
            </a:r>
            <a:r>
              <a:rPr lang="en-US" sz="2800" b="1" dirty="0" smtClean="0">
                <a:solidFill>
                  <a:srgbClr val="800000"/>
                </a:solidFill>
              </a:rPr>
              <a:t>memorandum</a:t>
            </a: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 </a:t>
            </a:r>
            <a:b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</a:b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(see </a:t>
            </a: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  <a:hlinkClick r:id="rId4"/>
              </a:rPr>
              <a:t>link</a:t>
            </a: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)</a:t>
            </a:r>
          </a:p>
          <a:p>
            <a:pPr>
              <a:spcBef>
                <a:spcPts val="0"/>
              </a:spcBef>
              <a:buBlip>
                <a:blip r:embed="rId3"/>
              </a:buBlip>
            </a:pP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Proposal studied as </a:t>
            </a:r>
            <a:r>
              <a:rPr lang="en-US" sz="2800" b="1" dirty="0" smtClean="0">
                <a:solidFill>
                  <a:srgbClr val="800000"/>
                </a:solidFill>
              </a:rPr>
              <a:t>temporary solution</a:t>
            </a:r>
          </a:p>
          <a:p>
            <a:pPr>
              <a:spcBef>
                <a:spcPts val="0"/>
              </a:spcBef>
              <a:buBlip>
                <a:blip r:embed="rId3"/>
              </a:buBlip>
            </a:pP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To be possibly reworked looking towards current collimation status and planned/possible upgrades</a:t>
            </a:r>
          </a:p>
        </p:txBody>
      </p:sp>
      <p:sp>
        <p:nvSpPr>
          <p:cNvPr id="9" name="Title 3"/>
          <p:cNvSpPr txBox="1">
            <a:spLocks/>
          </p:cNvSpPr>
          <p:nvPr/>
        </p:nvSpPr>
        <p:spPr>
          <a:xfrm>
            <a:off x="762000" y="71414"/>
            <a:ext cx="7620000" cy="762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IR7: Betatron-Cleaning in IR3</a:t>
            </a:r>
            <a:endParaRPr kumimoji="0" lang="en-GB" sz="36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38900" y="785794"/>
            <a:ext cx="29241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i="1" dirty="0" smtClean="0"/>
              <a:t>© </a:t>
            </a:r>
            <a:r>
              <a:rPr lang="en-US" sz="2400" i="1" dirty="0" smtClean="0"/>
              <a:t>R. </a:t>
            </a:r>
            <a:r>
              <a:rPr lang="en-US" sz="2400" i="1" dirty="0" err="1" smtClean="0"/>
              <a:t>Assmann</a:t>
            </a:r>
            <a:r>
              <a:rPr lang="en-US" sz="2400" i="1" dirty="0" smtClean="0"/>
              <a:t> et al.</a:t>
            </a:r>
            <a:endParaRPr lang="en-GB" sz="2400" i="1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42844" y="857232"/>
            <a:ext cx="8643998" cy="5643602"/>
          </a:xfrm>
          <a:solidFill>
            <a:schemeClr val="bg1"/>
          </a:solidFill>
        </p:spPr>
        <p:txBody>
          <a:bodyPr/>
          <a:lstStyle/>
          <a:p>
            <a:pPr>
              <a:spcBef>
                <a:spcPts val="0"/>
              </a:spcBef>
              <a:buBlip>
                <a:blip r:embed="rId3"/>
              </a:buBlip>
            </a:pP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Proposed by R. Assmann</a:t>
            </a:r>
          </a:p>
          <a:p>
            <a:pPr>
              <a:spcBef>
                <a:spcPts val="0"/>
              </a:spcBef>
              <a:buBlip>
                <a:blip r:embed="rId3"/>
              </a:buBlip>
            </a:pP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Installing Phase-II Collimators to act as shielding</a:t>
            </a:r>
          </a:p>
          <a:p>
            <a:pPr>
              <a:spcBef>
                <a:spcPts val="0"/>
              </a:spcBef>
              <a:buBlip>
                <a:blip r:embed="rId3"/>
              </a:buBlip>
            </a:pP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Openings of collimators – various options </a:t>
            </a: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/>
            </a:r>
            <a:b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</a:b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studied with FLUKA:</a:t>
            </a:r>
            <a:endParaRPr lang="en-US" sz="2800" dirty="0" smtClean="0">
              <a:solidFill>
                <a:schemeClr val="tx2">
                  <a:lumMod val="95000"/>
                  <a:lumOff val="5000"/>
                </a:schemeClr>
              </a:solidFill>
            </a:endParaRP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+1 sigma of Phase-I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+13 sigma</a:t>
            </a:r>
            <a:endParaRPr lang="en-US" dirty="0" smtClean="0">
              <a:solidFill>
                <a:schemeClr val="tx2">
                  <a:lumMod val="95000"/>
                  <a:lumOff val="5000"/>
                </a:schemeClr>
              </a:solidFill>
            </a:endParaRPr>
          </a:p>
          <a:p>
            <a:pPr>
              <a:spcBef>
                <a:spcPts val="0"/>
              </a:spcBef>
              <a:buBlip>
                <a:blip r:embed="rId3"/>
              </a:buBlip>
            </a:pP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Different scenarios studied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Beam-1 and Beam-2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All-Phase-II collimators in Place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Only most contributing (to UJ76 radiation levels) </a:t>
            </a:r>
          </a:p>
          <a:p>
            <a:pPr>
              <a:spcBef>
                <a:spcPts val="0"/>
              </a:spcBef>
              <a:buBlip>
                <a:blip r:embed="rId3"/>
              </a:buBlip>
            </a:pP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Effective for Beam-1 (up to a factor of 6 in reduction)</a:t>
            </a:r>
          </a:p>
          <a:p>
            <a:pPr>
              <a:spcBef>
                <a:spcPts val="0"/>
              </a:spcBef>
              <a:buBlip>
                <a:blip r:embed="rId3"/>
              </a:buBlip>
            </a:pP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Less effective (layout reasons) for Beam-2 </a:t>
            </a: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/>
            </a:r>
            <a:b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</a:b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(</a:t>
            </a: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only a factor of ~2)</a:t>
            </a:r>
          </a:p>
        </p:txBody>
      </p:sp>
      <p:pic>
        <p:nvPicPr>
          <p:cNvPr id="1331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28794" y="777195"/>
            <a:ext cx="7215207" cy="5861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91</a:t>
            </a:fld>
            <a:endParaRPr lang="en-GB" dirty="0"/>
          </a:p>
        </p:txBody>
      </p:sp>
      <p:sp>
        <p:nvSpPr>
          <p:cNvPr id="9" name="Title 3"/>
          <p:cNvSpPr txBox="1">
            <a:spLocks/>
          </p:cNvSpPr>
          <p:nvPr/>
        </p:nvSpPr>
        <p:spPr>
          <a:xfrm>
            <a:off x="762000" y="71414"/>
            <a:ext cx="7620000" cy="762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IR7: Phase-II Collimation as Absorbers</a:t>
            </a:r>
            <a:endParaRPr kumimoji="0" lang="en-GB" sz="36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92</a:t>
            </a:fld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42844" y="857232"/>
            <a:ext cx="8643998" cy="5643602"/>
          </a:xfrm>
        </p:spPr>
        <p:txBody>
          <a:bodyPr/>
          <a:lstStyle/>
          <a:p>
            <a:pPr>
              <a:spcBef>
                <a:spcPts val="0"/>
              </a:spcBef>
              <a:buBlip>
                <a:blip r:embed="rId3"/>
              </a:buBlip>
            </a:pPr>
            <a:r>
              <a:rPr lang="en-US" sz="2800" b="1" dirty="0" smtClean="0">
                <a:solidFill>
                  <a:srgbClr val="800000"/>
                </a:solidFill>
              </a:rPr>
              <a:t>R&amp;D Work </a:t>
            </a: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is being carried out at CERN for the development of HTS links on two fronts </a:t>
            </a:r>
            <a:b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</a:b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(A. Ballarino):</a:t>
            </a:r>
          </a:p>
          <a:p>
            <a:pPr>
              <a:spcBef>
                <a:spcPts val="0"/>
              </a:spcBef>
              <a:buBlip>
                <a:blip r:embed="rId3"/>
              </a:buBlip>
            </a:pPr>
            <a:endParaRPr lang="en-US" sz="1050" dirty="0" smtClean="0">
              <a:solidFill>
                <a:schemeClr val="tx2">
                  <a:lumMod val="95000"/>
                  <a:lumOff val="5000"/>
                </a:schemeClr>
              </a:solidFill>
            </a:endParaRPr>
          </a:p>
          <a:p>
            <a:pPr marL="514350" indent="-514350">
              <a:spcBef>
                <a:spcPts val="0"/>
              </a:spcBef>
              <a:buAutoNum type="arabicParenR"/>
            </a:pPr>
            <a:r>
              <a:rPr lang="en-US" sz="2800" b="1" dirty="0" smtClean="0">
                <a:solidFill>
                  <a:srgbClr val="800000"/>
                </a:solidFill>
              </a:rPr>
              <a:t>Development of semi-flexible MgB</a:t>
            </a:r>
            <a:r>
              <a:rPr lang="en-US" sz="2800" b="1" baseline="-25000" dirty="0" smtClean="0">
                <a:solidFill>
                  <a:srgbClr val="800000"/>
                </a:solidFill>
              </a:rPr>
              <a:t>2 </a:t>
            </a:r>
            <a:r>
              <a:rPr lang="en-US" sz="2800" b="1" dirty="0" smtClean="0">
                <a:solidFill>
                  <a:srgbClr val="800000"/>
                </a:solidFill>
              </a:rPr>
              <a:t>link </a:t>
            </a: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for the powering of the Triplets for the </a:t>
            </a:r>
            <a:r>
              <a:rPr lang="en-US" sz="2800" b="1" dirty="0" smtClean="0">
                <a:solidFill>
                  <a:srgbClr val="800000"/>
                </a:solidFill>
              </a:rPr>
              <a:t>upgrade phase-1 </a:t>
            </a: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(up to 100 m length, </a:t>
            </a: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  <a:sym typeface="Symbol"/>
              </a:rPr>
              <a:t> 120 kA in multiple circuits, </a:t>
            </a:r>
            <a:b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  <a:sym typeface="Symbol"/>
              </a:rPr>
            </a:b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  <a:sym typeface="Symbol"/>
              </a:rPr>
              <a:t>EDMS N. 1046267) </a:t>
            </a: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;</a:t>
            </a:r>
          </a:p>
          <a:p>
            <a:pPr marL="514350" indent="-514350">
              <a:spcBef>
                <a:spcPts val="0"/>
              </a:spcBef>
              <a:buAutoNum type="arabicParenR"/>
            </a:pPr>
            <a:r>
              <a:rPr lang="en-US" sz="2800" b="1" dirty="0" smtClean="0">
                <a:solidFill>
                  <a:srgbClr val="800000"/>
                </a:solidFill>
              </a:rPr>
              <a:t>FP 7 European collaboration </a:t>
            </a: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for the development of gas- cooled HTS links operating at higher temperatures and suitable also for </a:t>
            </a:r>
            <a:r>
              <a:rPr lang="en-US" sz="2800" b="1" dirty="0" smtClean="0">
                <a:solidFill>
                  <a:srgbClr val="800000"/>
                </a:solidFill>
              </a:rPr>
              <a:t>vertical transfer of current</a:t>
            </a: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.</a:t>
            </a:r>
          </a:p>
          <a:p>
            <a:pPr>
              <a:spcBef>
                <a:spcPts val="0"/>
              </a:spcBef>
              <a:buBlip>
                <a:blip r:embed="rId3"/>
              </a:buBlip>
            </a:pPr>
            <a:endParaRPr lang="en-US" sz="1050" dirty="0" smtClean="0">
              <a:solidFill>
                <a:schemeClr val="tx2">
                  <a:lumMod val="95000"/>
                  <a:lumOff val="5000"/>
                </a:schemeClr>
              </a:solidFill>
            </a:endParaRPr>
          </a:p>
          <a:p>
            <a:pPr>
              <a:spcBef>
                <a:spcPts val="0"/>
              </a:spcBef>
              <a:buBlip>
                <a:blip r:embed="rId3"/>
              </a:buBlip>
            </a:pP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‘Immediate’ option for </a:t>
            </a:r>
            <a:r>
              <a:rPr lang="en-US" sz="2800" b="1" dirty="0" smtClean="0">
                <a:solidFill>
                  <a:srgbClr val="800000"/>
                </a:solidFill>
              </a:rPr>
              <a:t>power converters at Point-7 </a:t>
            </a: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?</a:t>
            </a:r>
            <a:b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</a:b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(similar to SCL at Point-3, DSLC-length of ~450m)</a:t>
            </a:r>
          </a:p>
          <a:p>
            <a:pPr>
              <a:spcBef>
                <a:spcPts val="0"/>
              </a:spcBef>
              <a:buBlip>
                <a:blip r:embed="rId3"/>
              </a:buBlip>
            </a:pPr>
            <a:endParaRPr lang="en-US" sz="2800" dirty="0" smtClean="0">
              <a:solidFill>
                <a:schemeClr val="tx2">
                  <a:lumMod val="95000"/>
                  <a:lumOff val="5000"/>
                </a:schemeClr>
              </a:solidFill>
            </a:endParaRPr>
          </a:p>
          <a:p>
            <a:pPr marL="514350" indent="-514350">
              <a:spcBef>
                <a:spcPts val="0"/>
              </a:spcBef>
              <a:buNone/>
            </a:pPr>
            <a:endParaRPr lang="en-US" sz="2800" dirty="0" smtClean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Title 3"/>
          <p:cNvSpPr txBox="1">
            <a:spLocks/>
          </p:cNvSpPr>
          <p:nvPr/>
        </p:nvSpPr>
        <p:spPr>
          <a:xfrm>
            <a:off x="762000" y="-24"/>
            <a:ext cx="7620000" cy="762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Superconducting Links</a:t>
            </a:r>
            <a:endParaRPr kumimoji="0" lang="en-GB" sz="4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786" y="71438"/>
            <a:ext cx="7500990" cy="714356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Workshop Input Requirements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45352"/>
            <a:ext cx="9144000" cy="5786478"/>
          </a:xfrm>
          <a:noFill/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b="1" u="sng" dirty="0" smtClean="0">
                <a:solidFill>
                  <a:schemeClr val="accent1">
                    <a:lumMod val="25000"/>
                  </a:schemeClr>
                </a:solidFill>
              </a:rPr>
              <a:t>Collimation: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GB" sz="2400" b="1" dirty="0" smtClean="0">
                <a:solidFill>
                  <a:srgbClr val="800000"/>
                </a:solidFill>
              </a:rPr>
              <a:t>unbalanced load towards critical collimators </a:t>
            </a:r>
          </a:p>
          <a:p>
            <a:pPr lvl="2">
              <a:spcBef>
                <a:spcPts val="0"/>
              </a:spcBef>
              <a:buBlip>
                <a:blip r:embed="rId3"/>
              </a:buBlip>
            </a:pPr>
            <a:r>
              <a:rPr lang="en-GB" sz="2400" dirty="0" smtClean="0">
                <a:solidFill>
                  <a:schemeClr val="bg2"/>
                </a:solidFill>
              </a:rPr>
              <a:t>(TCS close to UJ, </a:t>
            </a:r>
            <a:r>
              <a:rPr lang="en-GB" sz="2400" dirty="0" err="1" smtClean="0">
                <a:solidFill>
                  <a:schemeClr val="bg2"/>
                </a:solidFill>
              </a:rPr>
              <a:t>TCLAs</a:t>
            </a:r>
            <a:r>
              <a:rPr lang="en-GB" sz="2400" dirty="0" smtClean="0">
                <a:solidFill>
                  <a:schemeClr val="bg2"/>
                </a:solidFill>
              </a:rPr>
              <a:t> for </a:t>
            </a:r>
            <a:r>
              <a:rPr lang="en-GB" sz="2400" dirty="0" err="1" smtClean="0">
                <a:solidFill>
                  <a:schemeClr val="bg2"/>
                </a:solidFill>
              </a:rPr>
              <a:t>RRs</a:t>
            </a:r>
            <a:r>
              <a:rPr lang="en-GB" sz="2400" dirty="0" smtClean="0">
                <a:solidFill>
                  <a:schemeClr val="bg2"/>
                </a:solidFill>
              </a:rPr>
              <a:t>)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GB" sz="2400" b="1" dirty="0" smtClean="0">
                <a:solidFill>
                  <a:srgbClr val="7E0000"/>
                </a:solidFill>
              </a:rPr>
              <a:t>possible change of collimator load during operation </a:t>
            </a:r>
          </a:p>
          <a:p>
            <a:pPr lvl="2">
              <a:spcBef>
                <a:spcPts val="0"/>
              </a:spcBef>
              <a:buBlip>
                <a:blip r:embed="rId3"/>
              </a:buBlip>
            </a:pPr>
            <a:r>
              <a:rPr lang="en-GB" sz="2400" dirty="0" smtClean="0">
                <a:solidFill>
                  <a:schemeClr val="bg2"/>
                </a:solidFill>
              </a:rPr>
              <a:t>is there a margin?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GB" sz="2400" b="1" dirty="0" smtClean="0">
                <a:solidFill>
                  <a:srgbClr val="800000"/>
                </a:solidFill>
              </a:rPr>
              <a:t>IR7/3 ‘relocation’</a:t>
            </a:r>
          </a:p>
          <a:p>
            <a:pPr lvl="2">
              <a:spcBef>
                <a:spcPts val="0"/>
              </a:spcBef>
              <a:buBlip>
                <a:blip r:embed="rId3"/>
              </a:buBlip>
            </a:pPr>
            <a:r>
              <a:rPr lang="en-GB" sz="2400" dirty="0" smtClean="0">
                <a:solidFill>
                  <a:schemeClr val="bg2"/>
                </a:solidFill>
              </a:rPr>
              <a:t>is there a long-term solution?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GB" sz="2400" b="1" dirty="0" smtClean="0">
                <a:solidFill>
                  <a:srgbClr val="800000"/>
                </a:solidFill>
              </a:rPr>
              <a:t>Phase-II collimation</a:t>
            </a:r>
          </a:p>
          <a:p>
            <a:pPr lvl="2">
              <a:spcBef>
                <a:spcPts val="0"/>
              </a:spcBef>
              <a:buBlip>
                <a:blip r:embed="rId3"/>
              </a:buBlip>
            </a:pPr>
            <a:r>
              <a:rPr lang="en-GB" sz="2400" dirty="0" smtClean="0">
                <a:solidFill>
                  <a:schemeClr val="bg2"/>
                </a:solidFill>
              </a:rPr>
              <a:t>how much do we really gain?</a:t>
            </a:r>
            <a:endParaRPr lang="en-GB" sz="2400" b="1" dirty="0" smtClean="0">
              <a:solidFill>
                <a:srgbClr val="800000"/>
              </a:solidFill>
            </a:endParaRPr>
          </a:p>
          <a:p>
            <a:pPr lvl="1">
              <a:spcBef>
                <a:spcPts val="0"/>
              </a:spcBef>
              <a:buBlip>
                <a:blip r:embed="rId3"/>
              </a:buBlip>
            </a:pPr>
            <a:endParaRPr lang="en-US" sz="2400" b="1" dirty="0" smtClean="0">
              <a:solidFill>
                <a:srgbClr val="800000"/>
              </a:solidFill>
            </a:endParaRPr>
          </a:p>
          <a:p>
            <a:pPr>
              <a:spcBef>
                <a:spcPts val="0"/>
              </a:spcBef>
              <a:buNone/>
            </a:pPr>
            <a:r>
              <a:rPr lang="en-US" b="1" u="sng" dirty="0" smtClean="0">
                <a:solidFill>
                  <a:schemeClr val="accent1">
                    <a:lumMod val="25000"/>
                  </a:schemeClr>
                </a:solidFill>
              </a:rPr>
              <a:t>Super Conducting Links: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GB" sz="2400" b="1" dirty="0" smtClean="0">
                <a:solidFill>
                  <a:srgbClr val="800000"/>
                </a:solidFill>
              </a:rPr>
              <a:t>new developments (planning &amp; options)</a:t>
            </a:r>
          </a:p>
          <a:p>
            <a:pPr lvl="2">
              <a:spcBef>
                <a:spcPts val="0"/>
              </a:spcBef>
              <a:buBlip>
                <a:blip r:embed="rId3"/>
              </a:buBlip>
            </a:pPr>
            <a:r>
              <a:rPr lang="en-GB" sz="2400" dirty="0" smtClean="0">
                <a:solidFill>
                  <a:schemeClr val="bg2"/>
                </a:solidFill>
              </a:rPr>
              <a:t>semi-flexible link</a:t>
            </a:r>
          </a:p>
          <a:p>
            <a:pPr lvl="2">
              <a:spcBef>
                <a:spcPts val="0"/>
              </a:spcBef>
              <a:buBlip>
                <a:blip r:embed="rId3"/>
              </a:buBlip>
            </a:pPr>
            <a:r>
              <a:rPr lang="en-GB" sz="2400" dirty="0" smtClean="0">
                <a:solidFill>
                  <a:schemeClr val="bg2"/>
                </a:solidFill>
              </a:rPr>
              <a:t>vertical link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GB" sz="2400" b="1" dirty="0" smtClean="0">
                <a:solidFill>
                  <a:srgbClr val="800000"/>
                </a:solidFill>
              </a:rPr>
              <a:t>classical link as in IR3 (constraints &amp; planning)</a:t>
            </a:r>
            <a:endParaRPr lang="en-GB" sz="2400" dirty="0" smtClean="0">
              <a:solidFill>
                <a:schemeClr val="bg2"/>
              </a:solidFill>
            </a:endParaRPr>
          </a:p>
          <a:p>
            <a:pPr lvl="1">
              <a:spcBef>
                <a:spcPts val="0"/>
              </a:spcBef>
              <a:buNone/>
            </a:pPr>
            <a:endParaRPr lang="en-US" sz="2400" dirty="0" smtClean="0">
              <a:solidFill>
                <a:schemeClr val="accent1">
                  <a:lumMod val="25000"/>
                </a:schemeClr>
              </a:solidFill>
            </a:endParaRPr>
          </a:p>
          <a:p>
            <a:pPr lvl="1">
              <a:spcBef>
                <a:spcPts val="0"/>
              </a:spcBef>
              <a:buNone/>
            </a:pPr>
            <a:endParaRPr lang="en-US" sz="2400" b="1" u="sng" dirty="0" smtClean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4244975" y="6642100"/>
            <a:ext cx="327025" cy="215900"/>
          </a:xfrm>
        </p:spPr>
        <p:txBody>
          <a:bodyPr/>
          <a:lstStyle/>
          <a:p>
            <a:fld id="{6D202039-3293-4EC8-B5F1-A7127E526F50}" type="slidenum">
              <a:rPr lang="en-GB" smtClean="0"/>
              <a:pPr/>
              <a:t>93</a:t>
            </a:fld>
            <a:endParaRPr lang="en-GB"/>
          </a:p>
        </p:txBody>
      </p:sp>
      <p:pic>
        <p:nvPicPr>
          <p:cNvPr id="5" name="Picture 2" descr="C:\Users\Markus\AppData\Local\Microsoft\Windows\Temporary Internet Files\Content.IE5\EFKRBR8H\MCj0440424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29521" y="5158657"/>
            <a:ext cx="1714512" cy="141361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00372"/>
            <a:ext cx="8229600" cy="785818"/>
          </a:xfrm>
        </p:spPr>
        <p:txBody>
          <a:bodyPr>
            <a:noAutofit/>
          </a:bodyPr>
          <a:lstStyle/>
          <a:p>
            <a:pPr algn="ctr"/>
            <a:r>
              <a:rPr lang="en-GB" sz="6600" b="1" dirty="0" smtClean="0">
                <a:solidFill>
                  <a:srgbClr val="640000"/>
                </a:solidFill>
              </a:rPr>
              <a:t>How To Compare</a:t>
            </a:r>
            <a:endParaRPr lang="en-GB" sz="6600" b="1" dirty="0">
              <a:solidFill>
                <a:srgbClr val="64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94</a:t>
            </a:fld>
            <a:endParaRPr lang="en-GB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95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To Compare the various ‘Options’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42844" y="857232"/>
            <a:ext cx="8643998" cy="5643602"/>
          </a:xfrm>
        </p:spPr>
        <p:txBody>
          <a:bodyPr/>
          <a:lstStyle/>
          <a:p>
            <a:pPr>
              <a:spcBef>
                <a:spcPts val="0"/>
              </a:spcBef>
              <a:buBlip>
                <a:blip r:embed="rId3"/>
              </a:buBlip>
            </a:pP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Current planning summarized in ‘working table’, constantly updated (see </a:t>
            </a: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  <a:hlinkClick r:id="rId4"/>
              </a:rPr>
              <a:t>link</a:t>
            </a: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)</a:t>
            </a:r>
          </a:p>
          <a:p>
            <a:pPr>
              <a:spcBef>
                <a:spcPts val="0"/>
              </a:spcBef>
              <a:buBlip>
                <a:blip r:embed="rId3"/>
              </a:buBlip>
            </a:pPr>
            <a:endParaRPr lang="en-US" sz="1600" dirty="0" smtClean="0">
              <a:solidFill>
                <a:schemeClr val="tx2">
                  <a:lumMod val="95000"/>
                  <a:lumOff val="5000"/>
                </a:schemeClr>
              </a:solidFill>
            </a:endParaRPr>
          </a:p>
          <a:p>
            <a:pPr>
              <a:spcBef>
                <a:spcPts val="0"/>
              </a:spcBef>
              <a:buBlip>
                <a:blip r:embed="rId3"/>
              </a:buBlip>
            </a:pP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Taking into account:</a:t>
            </a:r>
            <a:r>
              <a:rPr lang="en-US" dirty="0" smtClean="0"/>
              <a:t> 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accent5">
                    <a:lumMod val="25000"/>
                  </a:schemeClr>
                </a:solidFill>
              </a:rPr>
              <a:t>Area Priority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accent5">
                    <a:lumMod val="25000"/>
                  </a:schemeClr>
                </a:solidFill>
              </a:rPr>
              <a:t>Possible Mitigation Option</a:t>
            </a:r>
          </a:p>
          <a:p>
            <a:pPr>
              <a:spcBef>
                <a:spcPts val="0"/>
              </a:spcBef>
              <a:buBlip>
                <a:blip r:embed="rId3"/>
              </a:buBlip>
            </a:pPr>
            <a:endParaRPr lang="en-US" sz="1200" dirty="0" smtClean="0">
              <a:solidFill>
                <a:schemeClr val="tx2">
                  <a:lumMod val="95000"/>
                  <a:lumOff val="5000"/>
                </a:schemeClr>
              </a:solidFill>
            </a:endParaRPr>
          </a:p>
          <a:p>
            <a:pPr>
              <a:spcBef>
                <a:spcPts val="0"/>
              </a:spcBef>
              <a:buBlip>
                <a:blip r:embed="rId3"/>
              </a:buBlip>
            </a:pP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Comparing</a:t>
            </a:r>
            <a:r>
              <a:rPr lang="en-US" sz="2800" dirty="0" smtClean="0"/>
              <a:t>: </a:t>
            </a:r>
            <a:endParaRPr lang="en-US" sz="2800" dirty="0" smtClean="0">
              <a:solidFill>
                <a:schemeClr val="accent5">
                  <a:lumMod val="25000"/>
                </a:schemeClr>
              </a:solidFill>
            </a:endParaRP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accent5">
                    <a:lumMod val="25000"/>
                  </a:schemeClr>
                </a:solidFill>
              </a:rPr>
              <a:t>Radiation Levels (before and after)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accent5">
                    <a:lumMod val="25000"/>
                  </a:schemeClr>
                </a:solidFill>
              </a:rPr>
              <a:t>Cost + Uncertainty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accent5">
                    <a:lumMod val="25000"/>
                  </a:schemeClr>
                </a:solidFill>
              </a:rPr>
              <a:t>Required Lead- and Installation-Time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400" dirty="0" smtClean="0">
                <a:solidFill>
                  <a:schemeClr val="accent5">
                    <a:lumMod val="25000"/>
                  </a:schemeClr>
                </a:solidFill>
              </a:rPr>
              <a:t>Long-term Sustainability </a:t>
            </a:r>
          </a:p>
          <a:p>
            <a:pPr>
              <a:spcBef>
                <a:spcPts val="0"/>
              </a:spcBef>
              <a:buBlip>
                <a:blip r:embed="rId3"/>
              </a:buBlip>
            </a:pPr>
            <a:endParaRPr lang="en-US" sz="1200" dirty="0" smtClean="0">
              <a:solidFill>
                <a:schemeClr val="tx2">
                  <a:lumMod val="95000"/>
                  <a:lumOff val="5000"/>
                </a:schemeClr>
              </a:solidFill>
            </a:endParaRPr>
          </a:p>
          <a:p>
            <a:pPr>
              <a:spcBef>
                <a:spcPts val="0"/>
              </a:spcBef>
              <a:buBlip>
                <a:blip r:embed="rId3"/>
              </a:buBlip>
            </a:pPr>
            <a:r>
              <a:rPr lang="en-US" sz="2800" b="1" dirty="0" smtClean="0">
                <a:solidFill>
                  <a:srgbClr val="800000"/>
                </a:solidFill>
              </a:rPr>
              <a:t>Next: grouping of options by operational period</a:t>
            </a:r>
          </a:p>
          <a:p>
            <a:pPr>
              <a:spcBef>
                <a:spcPts val="0"/>
              </a:spcBef>
              <a:buBlip>
                <a:blip r:embed="rId3"/>
              </a:buBlip>
            </a:pPr>
            <a:endParaRPr lang="en-US" sz="1400" dirty="0" smtClean="0">
              <a:solidFill>
                <a:schemeClr val="accent5">
                  <a:lumMod val="25000"/>
                </a:schemeClr>
              </a:solidFill>
            </a:endParaRPr>
          </a:p>
          <a:p>
            <a:pPr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solidFill>
                  <a:schemeClr val="accent5">
                    <a:lumMod val="25000"/>
                  </a:schemeClr>
                </a:solidFill>
              </a:rPr>
              <a:t>A </a:t>
            </a:r>
            <a:r>
              <a:rPr lang="en-US" dirty="0" err="1" smtClean="0">
                <a:solidFill>
                  <a:schemeClr val="accent5">
                    <a:lumMod val="25000"/>
                  </a:schemeClr>
                </a:solidFill>
              </a:rPr>
              <a:t>veeeery</a:t>
            </a:r>
            <a:r>
              <a:rPr lang="en-US" dirty="0" smtClean="0">
                <a:solidFill>
                  <a:schemeClr val="accent5">
                    <a:lumMod val="25000"/>
                  </a:schemeClr>
                </a:solidFill>
              </a:rPr>
              <a:t> long table….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96</a:t>
            </a:fld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42844" y="785794"/>
            <a:ext cx="8643998" cy="5643602"/>
          </a:xfrm>
        </p:spPr>
        <p:txBody>
          <a:bodyPr/>
          <a:lstStyle/>
          <a:p>
            <a:pPr>
              <a:spcBef>
                <a:spcPts val="0"/>
              </a:spcBef>
              <a:buBlip>
                <a:blip r:embed="rId3"/>
              </a:buBlip>
            </a:pPr>
            <a:r>
              <a:rPr lang="en-US" sz="2800" b="1" dirty="0" smtClean="0">
                <a:solidFill>
                  <a:srgbClr val="800000"/>
                </a:solidFill>
              </a:rPr>
              <a:t>Further Analysis necessary</a:t>
            </a:r>
          </a:p>
          <a:p>
            <a:pPr>
              <a:spcBef>
                <a:spcPts val="0"/>
              </a:spcBef>
              <a:buBlip>
                <a:blip r:embed="rId3"/>
              </a:buBlip>
            </a:pPr>
            <a:r>
              <a:rPr lang="en-US" sz="2800" b="1" dirty="0" smtClean="0">
                <a:solidFill>
                  <a:srgbClr val="7E0000"/>
                </a:solidFill>
              </a:rPr>
              <a:t>Details required </a:t>
            </a: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to fully </a:t>
            </a:r>
            <a:b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</a:b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compare various options</a:t>
            </a:r>
            <a:endParaRPr lang="en-US" sz="800" dirty="0" smtClean="0">
              <a:solidFill>
                <a:schemeClr val="tx2">
                  <a:lumMod val="95000"/>
                  <a:lumOff val="5000"/>
                </a:schemeClr>
              </a:solidFill>
            </a:endParaRPr>
          </a:p>
          <a:p>
            <a:pPr>
              <a:spcBef>
                <a:spcPts val="0"/>
              </a:spcBef>
              <a:buBlip>
                <a:blip r:embed="rId3"/>
              </a:buBlip>
            </a:pP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Estimates require further input on </a:t>
            </a:r>
            <a:b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</a:b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time estimates (</a:t>
            </a: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lead-, installation-</a:t>
            </a: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/>
            </a:r>
            <a:b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</a:b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and </a:t>
            </a: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commissioning-time), </a:t>
            </a: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as well as </a:t>
            </a:r>
            <a:b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</a:b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costs</a:t>
            </a:r>
          </a:p>
          <a:p>
            <a:pPr>
              <a:spcBef>
                <a:spcPts val="0"/>
              </a:spcBef>
              <a:buBlip>
                <a:blip r:embed="rId3"/>
              </a:buBlip>
            </a:pPr>
            <a:r>
              <a:rPr lang="en-US" sz="2800" b="1" dirty="0" smtClean="0">
                <a:solidFill>
                  <a:srgbClr val="800000"/>
                </a:solidFill>
              </a:rPr>
              <a:t>Detailed planning</a:t>
            </a: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 required towards </a:t>
            </a:r>
            <a:b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</a:b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operational scenarios</a:t>
            </a:r>
          </a:p>
          <a:p>
            <a:pPr>
              <a:spcBef>
                <a:spcPts val="0"/>
              </a:spcBef>
              <a:buBlip>
                <a:blip r:embed="rId3"/>
              </a:buBlip>
            </a:pP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Based on its result a </a:t>
            </a:r>
            <a:r>
              <a:rPr lang="en-US" sz="2800" b="1" dirty="0" smtClean="0">
                <a:solidFill>
                  <a:srgbClr val="800000"/>
                </a:solidFill>
              </a:rPr>
              <a:t>phased </a:t>
            </a:r>
            <a:br>
              <a:rPr lang="en-US" sz="2800" b="1" dirty="0" smtClean="0">
                <a:solidFill>
                  <a:srgbClr val="800000"/>
                </a:solidFill>
              </a:rPr>
            </a:br>
            <a:r>
              <a:rPr lang="en-US" sz="2800" b="1" dirty="0" smtClean="0">
                <a:solidFill>
                  <a:srgbClr val="800000"/>
                </a:solidFill>
              </a:rPr>
              <a:t>proposal </a:t>
            </a: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is to be prepared for </a:t>
            </a:r>
            <a:b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</a:br>
            <a:r>
              <a:rPr lang="en-US" sz="2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the management</a:t>
            </a:r>
          </a:p>
        </p:txBody>
      </p:sp>
      <p:sp>
        <p:nvSpPr>
          <p:cNvPr id="9" name="Title 3"/>
          <p:cNvSpPr txBox="1">
            <a:spLocks/>
          </p:cNvSpPr>
          <p:nvPr/>
        </p:nvSpPr>
        <p:spPr>
          <a:xfrm>
            <a:off x="762000" y="71414"/>
            <a:ext cx="7620000" cy="762000"/>
          </a:xfrm>
          <a:prstGeom prst="rect">
            <a:avLst/>
          </a:prstGeom>
        </p:spPr>
        <p:txBody>
          <a:bodyPr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3600" dirty="0" smtClean="0">
                <a:solidFill>
                  <a:schemeClr val="bg1"/>
                </a:solidFill>
              </a:rPr>
              <a:t>How To Compare</a:t>
            </a:r>
            <a:endParaRPr kumimoji="0" lang="en-GB" sz="36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pic>
        <p:nvPicPr>
          <p:cNvPr id="8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18725" y="785794"/>
            <a:ext cx="3082431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931178" y="464750"/>
            <a:ext cx="3454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safety warning: don’t try </a:t>
            </a:r>
            <a:r>
              <a:rPr lang="en-GB" b="1" dirty="0" smtClean="0">
                <a:solidFill>
                  <a:schemeClr val="bg1"/>
                </a:solidFill>
              </a:rPr>
              <a:t>reading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786" y="71438"/>
            <a:ext cx="7500990" cy="714356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Workshop Input Requirements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754798"/>
            <a:ext cx="8715436" cy="5786478"/>
          </a:xfrm>
          <a:noFill/>
        </p:spPr>
        <p:txBody>
          <a:bodyPr>
            <a:noAutofit/>
          </a:bodyPr>
          <a:lstStyle/>
          <a:p>
            <a:pPr>
              <a:spcBef>
                <a:spcPts val="100"/>
              </a:spcBef>
              <a:buNone/>
            </a:pPr>
            <a:r>
              <a:rPr lang="en-US" sz="2800" b="1" u="sng" dirty="0" smtClean="0">
                <a:solidFill>
                  <a:schemeClr val="accent1">
                    <a:lumMod val="25000"/>
                  </a:schemeClr>
                </a:solidFill>
              </a:rPr>
              <a:t>Planning &amp; Optimization:</a:t>
            </a:r>
          </a:p>
          <a:p>
            <a:pPr lvl="1">
              <a:spcBef>
                <a:spcPts val="100"/>
              </a:spcBef>
              <a:buBlip>
                <a:blip r:embed="rId3"/>
              </a:buBlip>
            </a:pPr>
            <a:r>
              <a:rPr lang="en-US" sz="2800" b="1" dirty="0" smtClean="0">
                <a:solidFill>
                  <a:srgbClr val="800000"/>
                </a:solidFill>
              </a:rPr>
              <a:t>Comparison of mitigation options</a:t>
            </a:r>
          </a:p>
          <a:p>
            <a:pPr lvl="2">
              <a:spcBef>
                <a:spcPts val="100"/>
              </a:spcBef>
              <a:buBlip>
                <a:blip r:embed="rId3"/>
              </a:buBlip>
            </a:pPr>
            <a:r>
              <a:rPr lang="en-US" sz="2800" dirty="0" smtClean="0">
                <a:solidFill>
                  <a:schemeClr val="accent1">
                    <a:lumMod val="25000"/>
                  </a:schemeClr>
                </a:solidFill>
              </a:rPr>
              <a:t>global schedule in comparison with various operation options</a:t>
            </a:r>
          </a:p>
          <a:p>
            <a:pPr lvl="2">
              <a:spcBef>
                <a:spcPts val="100"/>
              </a:spcBef>
              <a:buBlip>
                <a:blip r:embed="rId3"/>
              </a:buBlip>
            </a:pPr>
            <a:r>
              <a:rPr lang="en-US" sz="2800" dirty="0" smtClean="0">
                <a:solidFill>
                  <a:schemeClr val="accent1">
                    <a:lumMod val="25000"/>
                  </a:schemeClr>
                </a:solidFill>
              </a:rPr>
              <a:t>detailed planning for mitigation phase-I (what would be currently expected for the next long shutdown)</a:t>
            </a:r>
          </a:p>
          <a:p>
            <a:pPr lvl="1">
              <a:spcBef>
                <a:spcPts val="100"/>
              </a:spcBef>
              <a:buBlip>
                <a:blip r:embed="rId3"/>
              </a:buBlip>
            </a:pPr>
            <a:r>
              <a:rPr lang="en-US" sz="2800" b="1" dirty="0" smtClean="0">
                <a:solidFill>
                  <a:srgbClr val="800000"/>
                </a:solidFill>
              </a:rPr>
              <a:t>How to fit with possible Upgrade requirements</a:t>
            </a:r>
          </a:p>
          <a:p>
            <a:pPr lvl="1">
              <a:spcBef>
                <a:spcPts val="100"/>
              </a:spcBef>
              <a:buBlip>
                <a:blip r:embed="rId3"/>
              </a:buBlip>
            </a:pPr>
            <a:r>
              <a:rPr lang="en-US" sz="2800" b="1" dirty="0" smtClean="0">
                <a:solidFill>
                  <a:srgbClr val="800000"/>
                </a:solidFill>
              </a:rPr>
              <a:t>Required resources </a:t>
            </a:r>
            <a:r>
              <a:rPr lang="en-US" sz="2800" b="1" dirty="0" smtClean="0">
                <a:solidFill>
                  <a:srgbClr val="800000"/>
                </a:solidFill>
              </a:rPr>
              <a:t>among departments </a:t>
            </a:r>
            <a:r>
              <a:rPr lang="en-US" sz="2800" b="1" dirty="0" smtClean="0">
                <a:solidFill>
                  <a:srgbClr val="800000"/>
                </a:solidFill>
              </a:rPr>
              <a:t>and groups</a:t>
            </a:r>
          </a:p>
          <a:p>
            <a:pPr lvl="2">
              <a:spcBef>
                <a:spcPts val="100"/>
              </a:spcBef>
              <a:buNone/>
            </a:pPr>
            <a:endParaRPr lang="en-US" sz="1050" dirty="0" smtClean="0">
              <a:solidFill>
                <a:schemeClr val="accent1">
                  <a:lumMod val="25000"/>
                </a:schemeClr>
              </a:solidFill>
            </a:endParaRPr>
          </a:p>
          <a:p>
            <a:pPr>
              <a:spcBef>
                <a:spcPts val="100"/>
              </a:spcBef>
              <a:buNone/>
            </a:pPr>
            <a:r>
              <a:rPr lang="en-US" sz="2800" b="1" u="sng" dirty="0" smtClean="0">
                <a:solidFill>
                  <a:schemeClr val="accent1">
                    <a:lumMod val="25000"/>
                  </a:schemeClr>
                </a:solidFill>
              </a:rPr>
              <a:t>R2E Mitigation Project:</a:t>
            </a:r>
          </a:p>
          <a:p>
            <a:pPr lvl="1">
              <a:spcBef>
                <a:spcPts val="100"/>
              </a:spcBef>
              <a:buBlip>
                <a:blip r:embed="rId3"/>
              </a:buBlip>
            </a:pPr>
            <a:r>
              <a:rPr lang="en-US" sz="2800" b="1" dirty="0" smtClean="0">
                <a:solidFill>
                  <a:srgbClr val="800000"/>
                </a:solidFill>
              </a:rPr>
              <a:t>Budget and spending profile</a:t>
            </a:r>
          </a:p>
          <a:p>
            <a:pPr lvl="2">
              <a:spcBef>
                <a:spcPts val="100"/>
              </a:spcBef>
              <a:buBlip>
                <a:blip r:embed="rId3"/>
              </a:buBlip>
            </a:pPr>
            <a:r>
              <a:rPr lang="en-US" sz="2800" dirty="0" smtClean="0">
                <a:solidFill>
                  <a:schemeClr val="accent1">
                    <a:lumMod val="25000"/>
                  </a:schemeClr>
                </a:solidFill>
              </a:rPr>
              <a:t>for the various planning as studied above</a:t>
            </a:r>
          </a:p>
          <a:p>
            <a:pPr lvl="1">
              <a:spcBef>
                <a:spcPts val="100"/>
              </a:spcBef>
              <a:buBlip>
                <a:blip r:embed="rId3"/>
              </a:buBlip>
            </a:pPr>
            <a:r>
              <a:rPr lang="en-US" sz="2800" b="1" dirty="0" smtClean="0">
                <a:solidFill>
                  <a:srgbClr val="800000"/>
                </a:solidFill>
              </a:rPr>
              <a:t>Project Proposal</a:t>
            </a:r>
          </a:p>
          <a:p>
            <a:pPr lvl="1">
              <a:spcBef>
                <a:spcPts val="100"/>
              </a:spcBef>
              <a:buBlip>
                <a:blip r:embed="rId3"/>
              </a:buBlip>
            </a:pPr>
            <a:endParaRPr lang="en-US" sz="2800" dirty="0" smtClean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4244975" y="6642100"/>
            <a:ext cx="327025" cy="215900"/>
          </a:xfrm>
        </p:spPr>
        <p:txBody>
          <a:bodyPr/>
          <a:lstStyle/>
          <a:p>
            <a:fld id="{6D202039-3293-4EC8-B5F1-A7127E526F50}" type="slidenum">
              <a:rPr lang="en-GB" smtClean="0"/>
              <a:pPr/>
              <a:t>97</a:t>
            </a:fld>
            <a:endParaRPr lang="en-GB"/>
          </a:p>
        </p:txBody>
      </p:sp>
      <p:pic>
        <p:nvPicPr>
          <p:cNvPr id="5" name="Picture 2" descr="C:\Users\Markus\AppData\Local\Microsoft\Windows\Temporary Internet Files\Content.IE5\EFKRBR8H\MCj0440424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29521" y="5158657"/>
            <a:ext cx="1714512" cy="141361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214282" y="785794"/>
            <a:ext cx="8643998" cy="5857916"/>
          </a:xfrm>
        </p:spPr>
        <p:txBody>
          <a:bodyPr>
            <a:noAutofit/>
          </a:bodyPr>
          <a:lstStyle/>
          <a:p>
            <a:pPr>
              <a:spcBef>
                <a:spcPts val="200"/>
              </a:spcBef>
              <a:spcAft>
                <a:spcPts val="100"/>
              </a:spcAft>
              <a:buBlip>
                <a:blip r:embed="rId2"/>
              </a:buBlip>
            </a:pPr>
            <a:r>
              <a:rPr lang="en-GB" sz="2400" b="1" dirty="0" smtClean="0">
                <a:solidFill>
                  <a:srgbClr val="800000"/>
                </a:solidFill>
              </a:rPr>
              <a:t>Radiation levels </a:t>
            </a:r>
            <a:r>
              <a:rPr lang="en-GB" sz="2400" dirty="0" smtClean="0">
                <a:solidFill>
                  <a:schemeClr val="tx2"/>
                </a:solidFill>
              </a:rPr>
              <a:t>currently based on simulations, early measurements will have to improve this</a:t>
            </a:r>
          </a:p>
          <a:p>
            <a:pPr>
              <a:spcBef>
                <a:spcPts val="200"/>
              </a:spcBef>
              <a:spcAft>
                <a:spcPts val="100"/>
              </a:spcAft>
              <a:buBlip>
                <a:blip r:embed="rId2"/>
              </a:buBlip>
            </a:pPr>
            <a:r>
              <a:rPr lang="en-GB" sz="2400" b="1" dirty="0" smtClean="0">
                <a:solidFill>
                  <a:srgbClr val="800000"/>
                </a:solidFill>
              </a:rPr>
              <a:t>Local shielding </a:t>
            </a:r>
            <a:r>
              <a:rPr lang="en-GB" sz="2400" dirty="0" smtClean="0">
                <a:solidFill>
                  <a:schemeClr val="tx2"/>
                </a:solidFill>
              </a:rPr>
              <a:t>supposed to improve the situation, even if not a solution in the long term for most areas –</a:t>
            </a:r>
            <a:r>
              <a:rPr lang="en-GB" sz="2400" b="1" dirty="0" smtClean="0">
                <a:solidFill>
                  <a:srgbClr val="800000"/>
                </a:solidFill>
              </a:rPr>
              <a:t> gaining time</a:t>
            </a:r>
          </a:p>
          <a:p>
            <a:pPr>
              <a:spcBef>
                <a:spcPts val="200"/>
              </a:spcBef>
              <a:spcAft>
                <a:spcPts val="100"/>
              </a:spcAft>
              <a:buBlip>
                <a:blip r:embed="rId2"/>
              </a:buBlip>
            </a:pPr>
            <a:r>
              <a:rPr lang="en-GB" sz="2400" b="1" dirty="0" smtClean="0">
                <a:solidFill>
                  <a:srgbClr val="800000"/>
                </a:solidFill>
              </a:rPr>
              <a:t>Relocation</a:t>
            </a:r>
            <a:r>
              <a:rPr lang="en-GB" sz="2400" dirty="0" smtClean="0">
                <a:solidFill>
                  <a:schemeClr val="tx2"/>
                </a:solidFill>
              </a:rPr>
              <a:t> options foresee all sensitive equipment</a:t>
            </a:r>
          </a:p>
          <a:p>
            <a:pPr lvl="1">
              <a:spcBef>
                <a:spcPts val="200"/>
              </a:spcBef>
              <a:spcAft>
                <a:spcPts val="100"/>
              </a:spcAft>
              <a:buBlip>
                <a:blip r:embed="rId2"/>
              </a:buBlip>
            </a:pPr>
            <a:r>
              <a:rPr lang="en-GB" sz="2400" b="1" dirty="0" smtClean="0">
                <a:solidFill>
                  <a:srgbClr val="800000"/>
                </a:solidFill>
              </a:rPr>
              <a:t>safety issues</a:t>
            </a:r>
            <a:r>
              <a:rPr lang="en-GB" sz="2400" dirty="0" smtClean="0">
                <a:solidFill>
                  <a:schemeClr val="tx2"/>
                </a:solidFill>
              </a:rPr>
              <a:t>: Fire/ODH rack in P5/7, fire detectors general</a:t>
            </a:r>
          </a:p>
          <a:p>
            <a:pPr lvl="1">
              <a:spcBef>
                <a:spcPts val="200"/>
              </a:spcBef>
              <a:spcAft>
                <a:spcPts val="100"/>
              </a:spcAft>
              <a:buBlip>
                <a:blip r:embed="rId2"/>
              </a:buBlip>
            </a:pPr>
            <a:r>
              <a:rPr lang="en-GB" sz="2400" dirty="0" smtClean="0">
                <a:solidFill>
                  <a:schemeClr val="tx2"/>
                </a:solidFill>
              </a:rPr>
              <a:t>when final locations are identified, </a:t>
            </a:r>
            <a:r>
              <a:rPr lang="en-GB" sz="2400" b="1" dirty="0" smtClean="0">
                <a:solidFill>
                  <a:srgbClr val="800000"/>
                </a:solidFill>
              </a:rPr>
              <a:t>early relocations </a:t>
            </a:r>
            <a:r>
              <a:rPr lang="en-GB" sz="2400" dirty="0" smtClean="0">
                <a:solidFill>
                  <a:schemeClr val="tx2"/>
                </a:solidFill>
              </a:rPr>
              <a:t>possible</a:t>
            </a:r>
          </a:p>
          <a:p>
            <a:pPr lvl="1">
              <a:spcBef>
                <a:spcPts val="200"/>
              </a:spcBef>
              <a:spcAft>
                <a:spcPts val="100"/>
              </a:spcAft>
              <a:buBlip>
                <a:blip r:embed="rId2"/>
              </a:buBlip>
            </a:pPr>
            <a:r>
              <a:rPr lang="en-GB" sz="2400" dirty="0" smtClean="0">
                <a:solidFill>
                  <a:schemeClr val="tx2"/>
                </a:solidFill>
              </a:rPr>
              <a:t>final relocation campaigns shall be done ideally for complete areas only </a:t>
            </a:r>
          </a:p>
          <a:p>
            <a:pPr>
              <a:spcBef>
                <a:spcPts val="200"/>
              </a:spcBef>
              <a:spcAft>
                <a:spcPts val="100"/>
              </a:spcAft>
              <a:buBlip>
                <a:blip r:embed="rId2"/>
              </a:buBlip>
            </a:pPr>
            <a:r>
              <a:rPr lang="en-GB" sz="2400" b="1" dirty="0" smtClean="0">
                <a:solidFill>
                  <a:srgbClr val="800000"/>
                </a:solidFill>
              </a:rPr>
              <a:t>Alternative mitigation options</a:t>
            </a:r>
            <a:r>
              <a:rPr lang="en-GB" sz="2400" dirty="0" smtClean="0">
                <a:solidFill>
                  <a:schemeClr val="tx2"/>
                </a:solidFill>
              </a:rPr>
              <a:t>:</a:t>
            </a:r>
          </a:p>
          <a:p>
            <a:pPr lvl="1">
              <a:spcBef>
                <a:spcPts val="200"/>
              </a:spcBef>
              <a:spcAft>
                <a:spcPts val="100"/>
              </a:spcAft>
              <a:buBlip>
                <a:blip r:embed="rId2"/>
              </a:buBlip>
            </a:pPr>
            <a:r>
              <a:rPr lang="en-GB" sz="2400" dirty="0" smtClean="0">
                <a:solidFill>
                  <a:schemeClr val="tx2"/>
                </a:solidFill>
              </a:rPr>
              <a:t>for areas where other solutions will be hard to find – their integration shall foresee also future requirements </a:t>
            </a:r>
          </a:p>
          <a:p>
            <a:pPr>
              <a:spcBef>
                <a:spcPts val="200"/>
              </a:spcBef>
              <a:spcAft>
                <a:spcPts val="100"/>
              </a:spcAft>
              <a:buBlip>
                <a:blip r:embed="rId2"/>
              </a:buBlip>
            </a:pPr>
            <a:endParaRPr lang="en-GB" sz="1200" dirty="0" smtClean="0">
              <a:solidFill>
                <a:schemeClr val="tx2"/>
              </a:solidFill>
            </a:endParaRPr>
          </a:p>
          <a:p>
            <a:pPr>
              <a:spcBef>
                <a:spcPts val="200"/>
              </a:spcBef>
              <a:spcAft>
                <a:spcPts val="100"/>
              </a:spcAft>
              <a:buBlip>
                <a:blip r:embed="rId2"/>
              </a:buBlip>
            </a:pPr>
            <a:r>
              <a:rPr lang="en-GB" sz="2400" b="1" dirty="0" smtClean="0">
                <a:solidFill>
                  <a:srgbClr val="800000"/>
                </a:solidFill>
              </a:rPr>
              <a:t>First decisions required soon …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68" y="92056"/>
            <a:ext cx="8218488" cy="622300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4244975" y="6642100"/>
            <a:ext cx="1143000" cy="228600"/>
          </a:xfrm>
        </p:spPr>
        <p:txBody>
          <a:bodyPr/>
          <a:lstStyle/>
          <a:p>
            <a:fld id="{6D202039-3293-4EC8-B5F1-A7127E526F50}" type="slidenum">
              <a:rPr lang="en-GB" smtClean="0"/>
              <a:pPr/>
              <a:t>98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214282" y="1000108"/>
            <a:ext cx="8643998" cy="5857916"/>
          </a:xfrm>
        </p:spPr>
        <p:txBody>
          <a:bodyPr>
            <a:noAutofit/>
          </a:bodyPr>
          <a:lstStyle/>
          <a:p>
            <a:pPr>
              <a:spcBef>
                <a:spcPts val="200"/>
              </a:spcBef>
              <a:spcAft>
                <a:spcPts val="100"/>
              </a:spcAft>
              <a:buBlip>
                <a:blip r:embed="rId2"/>
              </a:buBlip>
            </a:pPr>
            <a:r>
              <a:rPr lang="en-US" sz="2400" b="1" dirty="0" smtClean="0">
                <a:solidFill>
                  <a:srgbClr val="800000"/>
                </a:solidFill>
              </a:rPr>
              <a:t>Review of radiation levels </a:t>
            </a:r>
            <a:r>
              <a:rPr lang="en-US" sz="2400" dirty="0" smtClean="0">
                <a:solidFill>
                  <a:schemeClr val="tx1"/>
                </a:solidFill>
              </a:rPr>
              <a:t>important for the coming years</a:t>
            </a:r>
          </a:p>
          <a:p>
            <a:pPr>
              <a:spcBef>
                <a:spcPts val="200"/>
              </a:spcBef>
              <a:spcAft>
                <a:spcPts val="100"/>
              </a:spcAft>
              <a:buBlip>
                <a:blip r:embed="rId2"/>
              </a:buBlip>
            </a:pPr>
            <a:r>
              <a:rPr lang="en-US" sz="2400" b="1" dirty="0" smtClean="0">
                <a:solidFill>
                  <a:srgbClr val="800000"/>
                </a:solidFill>
              </a:rPr>
              <a:t>Early operation will be an important input – work needed now! </a:t>
            </a:r>
            <a:r>
              <a:rPr lang="en-US" sz="2400" b="1" dirty="0" smtClean="0">
                <a:solidFill>
                  <a:schemeClr val="bg2"/>
                </a:solidFill>
              </a:rPr>
              <a:t> </a:t>
            </a:r>
            <a:endParaRPr lang="en-US" sz="2400" dirty="0" smtClean="0">
              <a:solidFill>
                <a:schemeClr val="tx1"/>
              </a:solidFill>
            </a:endParaRPr>
          </a:p>
          <a:p>
            <a:pPr>
              <a:spcBef>
                <a:spcPts val="200"/>
              </a:spcBef>
              <a:spcAft>
                <a:spcPts val="100"/>
              </a:spcAft>
              <a:buBlip>
                <a:blip r:embed="rId2"/>
              </a:buBlip>
            </a:pPr>
            <a:r>
              <a:rPr lang="en-US" sz="2400" dirty="0" smtClean="0">
                <a:solidFill>
                  <a:schemeClr val="tx1"/>
                </a:solidFill>
              </a:rPr>
              <a:t>Detailed analysis of </a:t>
            </a:r>
            <a:r>
              <a:rPr lang="en-US" sz="2400" b="1" dirty="0" smtClean="0">
                <a:solidFill>
                  <a:srgbClr val="800000"/>
                </a:solidFill>
              </a:rPr>
              <a:t>mitigation options</a:t>
            </a:r>
            <a:endParaRPr lang="en-US" sz="2400" dirty="0" smtClean="0">
              <a:solidFill>
                <a:srgbClr val="800000"/>
              </a:solidFill>
            </a:endParaRPr>
          </a:p>
          <a:p>
            <a:pPr>
              <a:spcBef>
                <a:spcPts val="200"/>
              </a:spcBef>
              <a:spcAft>
                <a:spcPts val="100"/>
              </a:spcAft>
              <a:buBlip>
                <a:blip r:embed="rId2"/>
              </a:buBlip>
            </a:pPr>
            <a:r>
              <a:rPr lang="en-US" sz="2400" dirty="0" smtClean="0">
                <a:solidFill>
                  <a:schemeClr val="tx1"/>
                </a:solidFill>
              </a:rPr>
              <a:t>Important </a:t>
            </a:r>
            <a:r>
              <a:rPr lang="en-US" sz="2400" b="1" dirty="0" smtClean="0">
                <a:solidFill>
                  <a:srgbClr val="800000"/>
                </a:solidFill>
              </a:rPr>
              <a:t>inter-departmental effort</a:t>
            </a:r>
            <a:r>
              <a:rPr lang="en-US" sz="2400" b="1" dirty="0" smtClean="0">
                <a:solidFill>
                  <a:schemeClr val="bg2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to get as far as possible</a:t>
            </a:r>
          </a:p>
          <a:p>
            <a:pPr>
              <a:spcBef>
                <a:spcPts val="200"/>
              </a:spcBef>
              <a:spcAft>
                <a:spcPts val="100"/>
              </a:spcAft>
              <a:buBlip>
                <a:blip r:embed="rId2"/>
              </a:buBlip>
            </a:pPr>
            <a:r>
              <a:rPr lang="en-US" sz="2400" b="1" dirty="0" smtClean="0">
                <a:solidFill>
                  <a:srgbClr val="800000"/>
                </a:solidFill>
              </a:rPr>
              <a:t>Stringent time constraints</a:t>
            </a:r>
            <a:r>
              <a:rPr lang="en-US" sz="2400" dirty="0" smtClean="0">
                <a:solidFill>
                  <a:schemeClr val="tx1"/>
                </a:solidFill>
              </a:rPr>
              <a:t>, it will not be enough to do things ‘sequentially’ (</a:t>
            </a:r>
            <a:r>
              <a:rPr lang="en-US" sz="2400" i="1" dirty="0" smtClean="0">
                <a:solidFill>
                  <a:schemeClr val="tx1"/>
                </a:solidFill>
              </a:rPr>
              <a:t>i.e.</a:t>
            </a:r>
            <a:r>
              <a:rPr lang="en-US" sz="2400" dirty="0" smtClean="0">
                <a:solidFill>
                  <a:schemeClr val="tx1"/>
                </a:solidFill>
              </a:rPr>
              <a:t>, first observe and then react)</a:t>
            </a:r>
          </a:p>
          <a:p>
            <a:pPr lvl="1">
              <a:spcBef>
                <a:spcPts val="200"/>
              </a:spcBef>
              <a:spcAft>
                <a:spcPts val="100"/>
              </a:spcAft>
              <a:buBlip>
                <a:blip r:embed="rId2"/>
              </a:buBlip>
            </a:pPr>
            <a:r>
              <a:rPr lang="en-US" sz="2400" dirty="0" smtClean="0">
                <a:solidFill>
                  <a:schemeClr val="tx1"/>
                </a:solidFill>
                <a:ea typeface="+mn-ea"/>
                <a:cs typeface="+mn-cs"/>
              </a:rPr>
              <a:t>Parallel work required (we already started in this direction)</a:t>
            </a:r>
          </a:p>
          <a:p>
            <a:pPr>
              <a:spcBef>
                <a:spcPts val="200"/>
              </a:spcBef>
              <a:spcAft>
                <a:spcPts val="100"/>
              </a:spcAft>
              <a:buBlip>
                <a:blip r:embed="rId2"/>
              </a:buBlip>
            </a:pPr>
            <a:r>
              <a:rPr lang="en-US" sz="2400" b="1" dirty="0" smtClean="0">
                <a:solidFill>
                  <a:srgbClr val="800000"/>
                </a:solidFill>
              </a:rPr>
              <a:t>Required resources</a:t>
            </a:r>
            <a:r>
              <a:rPr lang="en-US" sz="2400" b="1" dirty="0" smtClean="0">
                <a:solidFill>
                  <a:schemeClr val="bg2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will significantly increase</a:t>
            </a:r>
          </a:p>
          <a:p>
            <a:pPr>
              <a:spcBef>
                <a:spcPts val="200"/>
              </a:spcBef>
              <a:spcAft>
                <a:spcPts val="100"/>
              </a:spcAft>
              <a:buBlip>
                <a:blip r:embed="rId2"/>
              </a:buBlip>
            </a:pPr>
            <a:r>
              <a:rPr lang="en-GB" sz="2400" b="1" dirty="0" smtClean="0">
                <a:solidFill>
                  <a:srgbClr val="800000"/>
                </a:solidFill>
              </a:rPr>
              <a:t>Continued support required</a:t>
            </a:r>
            <a:r>
              <a:rPr lang="en-GB" sz="2400" b="1" dirty="0" smtClean="0">
                <a:solidFill>
                  <a:schemeClr val="bg2"/>
                </a:solidFill>
              </a:rPr>
              <a:t> </a:t>
            </a:r>
            <a:r>
              <a:rPr lang="en-GB" sz="2400" dirty="0" smtClean="0">
                <a:solidFill>
                  <a:schemeClr val="tx1"/>
                </a:solidFill>
              </a:rPr>
              <a:t>from various key contributors </a:t>
            </a:r>
            <a:br>
              <a:rPr lang="en-GB" sz="2400" dirty="0" smtClean="0">
                <a:solidFill>
                  <a:schemeClr val="tx1"/>
                </a:solidFill>
              </a:rPr>
            </a:br>
            <a:r>
              <a:rPr lang="en-GB" sz="2400" dirty="0" smtClean="0">
                <a:solidFill>
                  <a:schemeClr val="tx1"/>
                </a:solidFill>
              </a:rPr>
              <a:t>(Planning and Integration, Equipment Owners, Point-Owners, FLUKA Team, RadMon Team, RP, </a:t>
            </a:r>
            <a:r>
              <a:rPr lang="en-GB" sz="2400" dirty="0" err="1" smtClean="0">
                <a:solidFill>
                  <a:schemeClr val="tx1"/>
                </a:solidFill>
              </a:rPr>
              <a:t>RadWG</a:t>
            </a:r>
            <a:r>
              <a:rPr lang="en-GB" sz="2400" dirty="0" smtClean="0">
                <a:solidFill>
                  <a:schemeClr val="tx1"/>
                </a:solidFill>
              </a:rPr>
              <a:t>,…)</a:t>
            </a:r>
          </a:p>
          <a:p>
            <a:pPr>
              <a:spcBef>
                <a:spcPts val="200"/>
              </a:spcBef>
              <a:spcAft>
                <a:spcPts val="100"/>
              </a:spcAft>
              <a:buBlip>
                <a:blip r:embed="rId2"/>
              </a:buBlip>
            </a:pPr>
            <a:r>
              <a:rPr lang="en-US" sz="2400" b="1" dirty="0" smtClean="0">
                <a:solidFill>
                  <a:srgbClr val="800000"/>
                </a:solidFill>
              </a:rPr>
              <a:t>Follow-Up Workshop scheduled </a:t>
            </a:r>
            <a:r>
              <a:rPr lang="en-GB" sz="2400" dirty="0" smtClean="0">
                <a:solidFill>
                  <a:schemeClr val="tx1"/>
                </a:solidFill>
              </a:rPr>
              <a:t>to prepare final proposal  </a:t>
            </a:r>
          </a:p>
          <a:p>
            <a:pPr lvl="1">
              <a:spcBef>
                <a:spcPts val="200"/>
              </a:spcBef>
              <a:spcAft>
                <a:spcPts val="100"/>
              </a:spcAft>
              <a:buBlip>
                <a:blip r:embed="rId2"/>
              </a:buBlip>
            </a:pPr>
            <a:r>
              <a:rPr lang="en-GB" sz="2400" b="1" dirty="0" smtClean="0">
                <a:solidFill>
                  <a:srgbClr val="800000"/>
                </a:solidFill>
                <a:ea typeface="+mn-ea"/>
                <a:cs typeface="+mn-cs"/>
              </a:rPr>
              <a:t>Homework for all is defined – THANKS A LOT</a:t>
            </a:r>
            <a:endParaRPr lang="en-US" sz="2400" b="1" dirty="0" smtClean="0">
              <a:solidFill>
                <a:srgbClr val="800000"/>
              </a:solidFill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68" y="92056"/>
            <a:ext cx="8218488" cy="622300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4244975" y="6642100"/>
            <a:ext cx="1143000" cy="228600"/>
          </a:xfrm>
        </p:spPr>
        <p:txBody>
          <a:bodyPr/>
          <a:lstStyle/>
          <a:p>
            <a:fld id="{6D202039-3293-4EC8-B5F1-A7127E526F50}" type="slidenum">
              <a:rPr lang="en-GB" smtClean="0"/>
              <a:pPr/>
              <a:t>99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hamonix-EHB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 Unicode MS"/>
        <a:ea typeface=""/>
        <a:cs typeface=""/>
      </a:majorFont>
      <a:minorFont>
        <a:latin typeface="Arial Unicode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444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444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Chamonix-EBH_v7</Template>
  <TotalTime>8448</TotalTime>
  <Words>4521</Words>
  <Application>Microsoft Office PowerPoint</Application>
  <PresentationFormat>On-screen Show (4:3)</PresentationFormat>
  <Paragraphs>1251</Paragraphs>
  <Slides>104</Slides>
  <Notes>64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104</vt:i4>
      </vt:variant>
    </vt:vector>
  </HeadingPairs>
  <TitlesOfParts>
    <vt:vector size="105" baseType="lpstr">
      <vt:lpstr>Chamonix-EHB</vt:lpstr>
      <vt:lpstr>Radiation To Electronics (R2E) Extended Seminar Preparation of 2010 Workshop    </vt:lpstr>
      <vt:lpstr>Critical Area Overview</vt:lpstr>
      <vt:lpstr>The Challenge</vt:lpstr>
      <vt:lpstr>The ‘Logical’ Approach</vt:lpstr>
      <vt:lpstr>Documentation &amp; Reports</vt:lpstr>
      <vt:lpstr>Workshop Input Requirements</vt:lpstr>
      <vt:lpstr>Review Of  Radiation Levels and Some Updates</vt:lpstr>
      <vt:lpstr>Radiation Physics/Effects/Monitoring</vt:lpstr>
      <vt:lpstr>Reality Is Complicated (e.g., UJ76)</vt:lpstr>
      <vt:lpstr>The Risk of Low-Energy Neutrons</vt:lpstr>
      <vt:lpstr>What’s about the Critical Areas</vt:lpstr>
      <vt:lpstr>The Risk of Low-Energy Neutrons</vt:lpstr>
      <vt:lpstr>And Testing at CNGS?</vt:lpstr>
      <vt:lpstr>Some Examples of FLUKA Calculations</vt:lpstr>
      <vt:lpstr>Calculations Overview</vt:lpstr>
      <vt:lpstr>Normalisation &amp; Scaling</vt:lpstr>
      <vt:lpstr>IR1: UJs, RRs and ULs</vt:lpstr>
      <vt:lpstr>Beam-Beam collisions</vt:lpstr>
      <vt:lpstr>IR1: UJs, RRs and ULs</vt:lpstr>
      <vt:lpstr>Slide 20</vt:lpstr>
      <vt:lpstr>Slide 21</vt:lpstr>
      <vt:lpstr>Slide 22</vt:lpstr>
      <vt:lpstr>Slide 23</vt:lpstr>
      <vt:lpstr>Slide 24</vt:lpstr>
      <vt:lpstr>Slide 25</vt:lpstr>
      <vt:lpstr>IR8: UJ84/86 – UA83/87</vt:lpstr>
      <vt:lpstr>IR8: UJ84/86 – UA83/87</vt:lpstr>
      <vt:lpstr>IR8: UJ84/86 – UA83/87</vt:lpstr>
      <vt:lpstr>IR8: UJ84/86 – UA83/87</vt:lpstr>
      <vt:lpstr>Scaling With LHC - Operation</vt:lpstr>
      <vt:lpstr>Summary Of Areas</vt:lpstr>
      <vt:lpstr>Summary Of Areas – See Direct Link</vt:lpstr>
      <vt:lpstr>Workshop Input Requirements</vt:lpstr>
      <vt:lpstr>Equipment in  Critical Areas</vt:lpstr>
      <vt:lpstr>Slide 35</vt:lpstr>
      <vt:lpstr>Slide 36</vt:lpstr>
      <vt:lpstr>CNGS requests for 2010</vt:lpstr>
      <vt:lpstr>Radiation Sensitivity – Another Way?</vt:lpstr>
      <vt:lpstr>What is a ‘safe’ limit in terms of high-energy hadron fluence?</vt:lpstr>
      <vt:lpstr>Slide 40</vt:lpstr>
      <vt:lpstr>Workshop Input Requirements</vt:lpstr>
      <vt:lpstr>Monitoring &amp;  Benchmark</vt:lpstr>
      <vt:lpstr>Monitoring Improvements</vt:lpstr>
      <vt:lpstr>Combined Monitoring Tool (link)</vt:lpstr>
      <vt:lpstr>WIC Failure during TI8 Injection Test</vt:lpstr>
      <vt:lpstr>UJ87: setup of TCDIH.87904</vt:lpstr>
      <vt:lpstr>Slide 47</vt:lpstr>
      <vt:lpstr>Slide 48</vt:lpstr>
      <vt:lpstr>Early Measurements</vt:lpstr>
      <vt:lpstr>Early Monitoring - Important Analysis</vt:lpstr>
      <vt:lpstr>Workshop Input Requirements</vt:lpstr>
      <vt:lpstr>Mitigation Options</vt:lpstr>
      <vt:lpstr>Slide 53</vt:lpstr>
      <vt:lpstr>“Easy Options”</vt:lpstr>
      <vt:lpstr>Some Easy Parts</vt:lpstr>
      <vt:lpstr>Workshop Input Requirements</vt:lpstr>
      <vt:lpstr>“Rad-Tol Design”</vt:lpstr>
      <vt:lpstr>Radiation Tolerant Design</vt:lpstr>
      <vt:lpstr>Workshop Input Requirements</vt:lpstr>
      <vt:lpstr>Shielding</vt:lpstr>
      <vt:lpstr>RR73/77and UJ76 Shielding</vt:lpstr>
      <vt:lpstr>UJ87/88 – UJ23/22 – Shielding</vt:lpstr>
      <vt:lpstr>Slide 63</vt:lpstr>
      <vt:lpstr>Slide 64</vt:lpstr>
      <vt:lpstr>Slide 65</vt:lpstr>
      <vt:lpstr>An Example: US85 Safe-Room Shielding</vt:lpstr>
      <vt:lpstr>Slide 67</vt:lpstr>
      <vt:lpstr>Slide 68</vt:lpstr>
      <vt:lpstr>Slide 69</vt:lpstr>
      <vt:lpstr>Slide 70</vt:lpstr>
      <vt:lpstr>Slide 71</vt:lpstr>
      <vt:lpstr>UJ14/16/56 - Conclusion</vt:lpstr>
      <vt:lpstr>Other Areas – Where Shielding is an Option</vt:lpstr>
      <vt:lpstr>Workshop Input Requirements</vt:lpstr>
      <vt:lpstr>Relocation</vt:lpstr>
      <vt:lpstr>Early Relocations</vt:lpstr>
      <vt:lpstr>Complete Relocation: e.g., US/UW85</vt:lpstr>
      <vt:lpstr>Slide 78</vt:lpstr>
      <vt:lpstr>New equipment in US15</vt:lpstr>
      <vt:lpstr>Slide 80</vt:lpstr>
      <vt:lpstr>Other Areas – Where Relocation is an Option</vt:lpstr>
      <vt:lpstr>Workshop Input Requirements</vt:lpstr>
      <vt:lpstr>Workshop Input Requirements</vt:lpstr>
      <vt:lpstr>Civil Engineering</vt:lpstr>
      <vt:lpstr>Locally Enlarging Areas</vt:lpstr>
      <vt:lpstr>Slide 86</vt:lpstr>
      <vt:lpstr>Slide 87</vt:lpstr>
      <vt:lpstr>Workshop Input Requirements</vt:lpstr>
      <vt:lpstr>Other Options</vt:lpstr>
      <vt:lpstr>Slide 90</vt:lpstr>
      <vt:lpstr>Slide 91</vt:lpstr>
      <vt:lpstr>Slide 92</vt:lpstr>
      <vt:lpstr>Workshop Input Requirements</vt:lpstr>
      <vt:lpstr>How To Compare</vt:lpstr>
      <vt:lpstr>How To Compare the various ‘Options’</vt:lpstr>
      <vt:lpstr>Slide 96</vt:lpstr>
      <vt:lpstr>Workshop Input Requirements</vt:lpstr>
      <vt:lpstr>Conclusions</vt:lpstr>
      <vt:lpstr>Conclusions</vt:lpstr>
      <vt:lpstr>Workshop Input Requirements</vt:lpstr>
      <vt:lpstr>Slide 101</vt:lpstr>
      <vt:lpstr>Backup</vt:lpstr>
      <vt:lpstr>Mitigation Project Tracking Tool</vt:lpstr>
      <vt:lpstr>Order Of Iron Shielding Blocks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Board for IC Contract December 1st 2009  EN-STI-2009-279-IC   Markus Brugger</dc:title>
  <dc:creator>Markus Brugger</dc:creator>
  <cp:lastModifiedBy>Markus Brugger</cp:lastModifiedBy>
  <cp:revision>335</cp:revision>
  <dcterms:created xsi:type="dcterms:W3CDTF">2009-11-21T10:54:46Z</dcterms:created>
  <dcterms:modified xsi:type="dcterms:W3CDTF">2010-02-09T12:17:13Z</dcterms:modified>
</cp:coreProperties>
</file>