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5"/>
  </p:notesMasterIdLst>
  <p:sldIdLst>
    <p:sldId id="256" r:id="rId2"/>
    <p:sldId id="257" r:id="rId3"/>
    <p:sldId id="258" r:id="rId4"/>
    <p:sldId id="259" r:id="rId5"/>
    <p:sldId id="362" r:id="rId6"/>
    <p:sldId id="423" r:id="rId7"/>
    <p:sldId id="491" r:id="rId8"/>
    <p:sldId id="514" r:id="rId9"/>
    <p:sldId id="446" r:id="rId10"/>
    <p:sldId id="468" r:id="rId11"/>
    <p:sldId id="448" r:id="rId12"/>
    <p:sldId id="286" r:id="rId13"/>
    <p:sldId id="287" r:id="rId14"/>
    <p:sldId id="449" r:id="rId15"/>
    <p:sldId id="495" r:id="rId16"/>
    <p:sldId id="288" r:id="rId17"/>
    <p:sldId id="512" r:id="rId18"/>
    <p:sldId id="291" r:id="rId19"/>
    <p:sldId id="482" r:id="rId20"/>
    <p:sldId id="484" r:id="rId21"/>
    <p:sldId id="496" r:id="rId22"/>
    <p:sldId id="497" r:id="rId23"/>
    <p:sldId id="498" r:id="rId24"/>
    <p:sldId id="487" r:id="rId25"/>
    <p:sldId id="515" r:id="rId26"/>
    <p:sldId id="279" r:id="rId27"/>
    <p:sldId id="282" r:id="rId28"/>
    <p:sldId id="281" r:id="rId29"/>
    <p:sldId id="283" r:id="rId30"/>
    <p:sldId id="284" r:id="rId31"/>
    <p:sldId id="285" r:id="rId32"/>
    <p:sldId id="516" r:id="rId33"/>
    <p:sldId id="476" r:id="rId34"/>
    <p:sldId id="477" r:id="rId35"/>
    <p:sldId id="478" r:id="rId36"/>
    <p:sldId id="479" r:id="rId37"/>
    <p:sldId id="480" r:id="rId38"/>
    <p:sldId id="455" r:id="rId39"/>
    <p:sldId id="456" r:id="rId40"/>
    <p:sldId id="510" r:id="rId41"/>
    <p:sldId id="457" r:id="rId42"/>
    <p:sldId id="459" r:id="rId43"/>
    <p:sldId id="460" r:id="rId44"/>
    <p:sldId id="461" r:id="rId45"/>
    <p:sldId id="504" r:id="rId46"/>
    <p:sldId id="508" r:id="rId47"/>
    <p:sldId id="509" r:id="rId48"/>
    <p:sldId id="506" r:id="rId49"/>
    <p:sldId id="507" r:id="rId50"/>
    <p:sldId id="501" r:id="rId51"/>
    <p:sldId id="518" r:id="rId52"/>
    <p:sldId id="517" r:id="rId53"/>
    <p:sldId id="502" r:id="rId5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2B7F2FAE-3019-4440-9808-1E07E88B774D}">
          <p14:sldIdLst>
            <p14:sldId id="256"/>
            <p14:sldId id="257"/>
            <p14:sldId id="258"/>
          </p14:sldIdLst>
        </p14:section>
        <p14:section name="제목 없는 구역" id="{265103CF-B0DA-48A4-8ABC-F1CDD0EE1937}">
          <p14:sldIdLst>
            <p14:sldId id="259"/>
            <p14:sldId id="362"/>
          </p14:sldIdLst>
        </p14:section>
        <p14:section name="제목 없는 구역" id="{AC19F19F-0B7E-4912-A139-AAB483F50B0C}">
          <p14:sldIdLst>
            <p14:sldId id="423"/>
            <p14:sldId id="491"/>
            <p14:sldId id="514"/>
            <p14:sldId id="446"/>
            <p14:sldId id="468"/>
            <p14:sldId id="448"/>
            <p14:sldId id="286"/>
            <p14:sldId id="287"/>
            <p14:sldId id="449"/>
            <p14:sldId id="495"/>
            <p14:sldId id="288"/>
            <p14:sldId id="512"/>
            <p14:sldId id="291"/>
            <p14:sldId id="482"/>
            <p14:sldId id="484"/>
            <p14:sldId id="496"/>
            <p14:sldId id="497"/>
            <p14:sldId id="498"/>
            <p14:sldId id="487"/>
            <p14:sldId id="515"/>
            <p14:sldId id="279"/>
            <p14:sldId id="282"/>
            <p14:sldId id="281"/>
            <p14:sldId id="283"/>
            <p14:sldId id="284"/>
            <p14:sldId id="285"/>
            <p14:sldId id="516"/>
            <p14:sldId id="476"/>
            <p14:sldId id="477"/>
            <p14:sldId id="478"/>
            <p14:sldId id="479"/>
            <p14:sldId id="480"/>
            <p14:sldId id="455"/>
            <p14:sldId id="456"/>
            <p14:sldId id="510"/>
            <p14:sldId id="457"/>
            <p14:sldId id="459"/>
            <p14:sldId id="460"/>
            <p14:sldId id="461"/>
            <p14:sldId id="504"/>
            <p14:sldId id="508"/>
            <p14:sldId id="509"/>
            <p14:sldId id="506"/>
            <p14:sldId id="507"/>
            <p14:sldId id="501"/>
            <p14:sldId id="518"/>
            <p14:sldId id="517"/>
            <p14:sldId id="50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FF"/>
    <a:srgbClr val="00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89" autoAdjust="0"/>
    <p:restoredTop sz="94622" autoAdjust="0"/>
  </p:normalViewPr>
  <p:slideViewPr>
    <p:cSldViewPr>
      <p:cViewPr varScale="1">
        <p:scale>
          <a:sx n="114" d="100"/>
          <a:sy n="114" d="100"/>
        </p:scale>
        <p:origin x="852" y="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709394-DA56-4BBC-B2E2-482431F2311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02FE4A-5890-4F70-A838-D70C4704941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054384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99937B99-A7EB-44AA-89EC-0213234865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FA6C081-921F-4A66-8101-639E68F4C75D}" type="slidenum">
              <a:rPr lang="en-US" altLang="ja-JP" sz="1200">
                <a:latin typeface="Times" panose="02020603050405020304" pitchFamily="18" charset="0"/>
              </a:rPr>
              <a:pPr/>
              <a:t>36</a:t>
            </a:fld>
            <a:endParaRPr lang="en-US" altLang="ja-JP" sz="1200">
              <a:latin typeface="Times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47C97DA2-723F-4D50-BC3D-271752BE49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6646B13A-8558-429E-B4D4-EFF90AA049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738531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7">
            <a:extLst>
              <a:ext uri="{FF2B5EF4-FFF2-40B4-BE49-F238E27FC236}">
                <a16:creationId xmlns:a16="http://schemas.microsoft.com/office/drawing/2014/main" id="{99937B99-A7EB-44AA-89EC-02132348658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fld id="{7FA6C081-921F-4A66-8101-639E68F4C75D}" type="slidenum">
              <a:rPr lang="en-US" altLang="ja-JP" sz="1200">
                <a:latin typeface="Times" panose="02020603050405020304" pitchFamily="18" charset="0"/>
              </a:rPr>
              <a:pPr/>
              <a:t>37</a:t>
            </a:fld>
            <a:endParaRPr lang="en-US" altLang="ja-JP" sz="1200">
              <a:latin typeface="Times" panose="02020603050405020304" pitchFamily="18" charset="0"/>
            </a:endParaRPr>
          </a:p>
        </p:txBody>
      </p:sp>
      <p:sp>
        <p:nvSpPr>
          <p:cNvPr id="92163" name="Rectangle 2">
            <a:extLst>
              <a:ext uri="{FF2B5EF4-FFF2-40B4-BE49-F238E27FC236}">
                <a16:creationId xmlns:a16="http://schemas.microsoft.com/office/drawing/2014/main" id="{47C97DA2-723F-4D50-BC3D-271752BE49E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92164" name="Rectangle 3">
            <a:extLst>
              <a:ext uri="{FF2B5EF4-FFF2-40B4-BE49-F238E27FC236}">
                <a16:creationId xmlns:a16="http://schemas.microsoft.com/office/drawing/2014/main" id="{6646B13A-8558-429E-B4D4-EFF90AA0498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 w="12700">
            <a:solidFill>
              <a:srgbClr val="000000"/>
            </a:solidFill>
            <a:miter lim="800000"/>
            <a:headEnd type="none" w="sm" len="sm"/>
            <a:tailEnd type="none" w="sm" len="sm"/>
          </a:ln>
        </p:spPr>
        <p:txBody>
          <a:bodyPr/>
          <a:lstStyle/>
          <a:p>
            <a:endParaRPr lang="ja-JP" altLang="en-US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577398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1250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45380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048162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1857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949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043337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97411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8008474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838082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117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08106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06E173-BEAD-4286-83ED-1FE13BBEE898}" type="datetimeFigureOut">
              <a:rPr lang="ko-KR" altLang="en-US" smtClean="0"/>
              <a:pPr/>
              <a:t>2019-09-20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8B01261-0A76-44F5-8B9E-1B0937F3DB54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76853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3.png"/><Relationship Id="rId5" Type="http://schemas.openxmlformats.org/officeDocument/2006/relationships/image" Target="../media/image202.png"/><Relationship Id="rId4" Type="http://schemas.openxmlformats.org/officeDocument/2006/relationships/image" Target="../media/image20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0.png"/><Relationship Id="rId9" Type="http://schemas.openxmlformats.org/officeDocument/2006/relationships/image" Target="../media/image56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9.png"/><Relationship Id="rId7" Type="http://schemas.openxmlformats.org/officeDocument/2006/relationships/image" Target="../media/image218.png"/><Relationship Id="rId1" Type="http://schemas.openxmlformats.org/officeDocument/2006/relationships/slideLayout" Target="../slideLayouts/slideLayout7.xml"/><Relationship Id="rId11" Type="http://schemas.openxmlformats.org/officeDocument/2006/relationships/image" Target="../media/image18.png"/><Relationship Id="rId10" Type="http://schemas.openxmlformats.org/officeDocument/2006/relationships/hyperlink" Target="https://www.google.co.kr/url?sa=i&amp;rct=j&amp;q=&amp;esrc=s&amp;source=images&amp;cd=&amp;cad=rja&amp;uact=8&amp;ved=&amp;url=https%3A%2F%2Fwww.researchgate.net%2Ffigure%2FThe-tetrahedral-group-A-4-as-the-full-flavour-symmetry-and-its-subgroups-T-Z-3-and-S_fig1_332637585&amp;psig=AOvVaw3GvZvNbGeiZHYEEL_qd236&amp;ust=1566808036867919" TargetMode="External"/><Relationship Id="rId9" Type="http://schemas.openxmlformats.org/officeDocument/2006/relationships/image" Target="../media/image1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9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png"/><Relationship Id="rId7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2.png"/><Relationship Id="rId9" Type="http://schemas.openxmlformats.org/officeDocument/2006/relationships/image" Target="../media/image6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5" Type="http://schemas.openxmlformats.org/officeDocument/2006/relationships/image" Target="../media/image25.emf"/><Relationship Id="rId4" Type="http://schemas.openxmlformats.org/officeDocument/2006/relationships/image" Target="../media/image24.e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7" Type="http://schemas.openxmlformats.org/officeDocument/2006/relationships/image" Target="../media/image31.wmf"/><Relationship Id="rId2" Type="http://schemas.openxmlformats.org/officeDocument/2006/relationships/image" Target="../media/image26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wmf"/><Relationship Id="rId5" Type="http://schemas.openxmlformats.org/officeDocument/2006/relationships/image" Target="../media/image29.wmf"/><Relationship Id="rId4" Type="http://schemas.openxmlformats.org/officeDocument/2006/relationships/image" Target="../media/image28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3.png"/><Relationship Id="rId5" Type="http://schemas.openxmlformats.org/officeDocument/2006/relationships/image" Target="../media/image92.png"/><Relationship Id="rId4" Type="http://schemas.openxmlformats.org/officeDocument/2006/relationships/image" Target="../media/image35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7" Type="http://schemas.openxmlformats.org/officeDocument/2006/relationships/image" Target="../media/image37.emf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2.png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w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image" Target="../media/image107.png"/><Relationship Id="rId7" Type="http://schemas.openxmlformats.org/officeDocument/2006/relationships/image" Target="../media/image40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39.e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41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0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47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emf"/><Relationship Id="rId5" Type="http://schemas.openxmlformats.org/officeDocument/2006/relationships/image" Target="../media/image49.emf"/><Relationship Id="rId4" Type="http://schemas.openxmlformats.org/officeDocument/2006/relationships/image" Target="../media/image48.emf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image" Target="../media/image5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3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emf"/><Relationship Id="rId2" Type="http://schemas.openxmlformats.org/officeDocument/2006/relationships/image" Target="../media/image54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e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6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1.png"/><Relationship Id="rId3" Type="http://schemas.openxmlformats.org/officeDocument/2006/relationships/image" Target="../media/image69.emf"/><Relationship Id="rId2" Type="http://schemas.openxmlformats.org/officeDocument/2006/relationships/image" Target="../media/image12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0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2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emf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emf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emf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6.png"/><Relationship Id="rId7" Type="http://schemas.openxmlformats.org/officeDocument/2006/relationships/image" Target="../media/image7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5.emf"/><Relationship Id="rId5" Type="http://schemas.openxmlformats.org/officeDocument/2006/relationships/image" Target="../media/image258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8.emf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2.png"/><Relationship Id="rId2" Type="http://schemas.openxmlformats.org/officeDocument/2006/relationships/image" Target="../media/image15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1.png"/><Relationship Id="rId5" Type="http://schemas.openxmlformats.org/officeDocument/2006/relationships/image" Target="../media/image81.png"/><Relationship Id="rId4" Type="http://schemas.openxmlformats.org/officeDocument/2006/relationships/image" Target="../media/image1530.png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emf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emf"/><Relationship Id="rId2" Type="http://schemas.openxmlformats.org/officeDocument/2006/relationships/image" Target="../media/image83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10.png"/><Relationship Id="rId5" Type="http://schemas.openxmlformats.org/officeDocument/2006/relationships/image" Target="../media/image95.png"/><Relationship Id="rId4" Type="http://schemas.openxmlformats.org/officeDocument/2006/relationships/image" Target="../media/image6.png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125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6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emf"/><Relationship Id="rId5" Type="http://schemas.openxmlformats.org/officeDocument/2006/relationships/image" Target="../media/image12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15008" y="1417788"/>
            <a:ext cx="8928992" cy="1470025"/>
          </a:xfrm>
        </p:spPr>
        <p:txBody>
          <a:bodyPr>
            <a:normAutofit/>
          </a:bodyPr>
          <a:lstStyle/>
          <a:p>
            <a:r>
              <a:rPr lang="en-US" altLang="ko-KR" b="1" dirty="0"/>
              <a:t>Theoretical Issues in </a:t>
            </a:r>
            <a:br>
              <a:rPr lang="en-US" altLang="ko-KR" b="1" dirty="0"/>
            </a:br>
            <a:r>
              <a:rPr lang="en-US" altLang="ko-KR" b="1" dirty="0"/>
              <a:t>Neutrino Physics</a:t>
            </a:r>
            <a:endParaRPr lang="ko-KR" altLang="en-US" b="1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957732"/>
            <a:ext cx="6400800" cy="1752600"/>
          </a:xfrm>
        </p:spPr>
        <p:txBody>
          <a:bodyPr>
            <a:normAutofit/>
          </a:bodyPr>
          <a:lstStyle/>
          <a:p>
            <a:endParaRPr lang="en-US" altLang="ko-KR" dirty="0"/>
          </a:p>
          <a:p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</a:rPr>
              <a:t>Sin </a:t>
            </a:r>
            <a:r>
              <a:rPr lang="en-US" altLang="ko-KR" b="1" dirty="0" err="1">
                <a:solidFill>
                  <a:schemeClr val="accent6">
                    <a:lumMod val="50000"/>
                  </a:schemeClr>
                </a:solidFill>
              </a:rPr>
              <a:t>Kyu</a:t>
            </a:r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</a:rPr>
              <a:t> Kang</a:t>
            </a:r>
          </a:p>
          <a:p>
            <a:r>
              <a:rPr lang="en-US" altLang="ko-KR" b="1" dirty="0">
                <a:solidFill>
                  <a:schemeClr val="accent6">
                    <a:lumMod val="50000"/>
                  </a:schemeClr>
                </a:solidFill>
              </a:rPr>
              <a:t>(Seoul Tech)</a:t>
            </a:r>
            <a:endParaRPr lang="ko-KR" altLang="en-US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9" name="그림 8">
            <a:extLst>
              <a:ext uri="{FF2B5EF4-FFF2-40B4-BE49-F238E27FC236}">
                <a16:creationId xmlns:a16="http://schemas.microsoft.com/office/drawing/2014/main" id="{327EEFA0-E1C0-4E27-81F6-4F5D524CB8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5877272"/>
            <a:ext cx="3444334" cy="51529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8F0B1C-945A-4D21-A915-1DEFD8E6B517}"/>
              </a:ext>
            </a:extLst>
          </p:cNvPr>
          <p:cNvSpPr txBox="1"/>
          <p:nvPr/>
        </p:nvSpPr>
        <p:spPr>
          <a:xfrm>
            <a:off x="2699792" y="3471358"/>
            <a:ext cx="34307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           2019.09.20-21 </a:t>
            </a:r>
          </a:p>
          <a:p>
            <a:r>
              <a:rPr lang="ko-KR" altLang="en-US" dirty="0"/>
              <a:t>고에너지 물리학 미래전략 회의</a:t>
            </a:r>
          </a:p>
        </p:txBody>
      </p:sp>
    </p:spTree>
    <p:extLst>
      <p:ext uri="{BB962C8B-B14F-4D97-AF65-F5344CB8AC3E}">
        <p14:creationId xmlns:p14="http://schemas.microsoft.com/office/powerpoint/2010/main" val="22520990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39552" y="548680"/>
            <a:ext cx="8229600" cy="627138"/>
          </a:xfrm>
        </p:spPr>
        <p:txBody>
          <a:bodyPr>
            <a:normAutofit/>
          </a:bodyPr>
          <a:lstStyle/>
          <a:p>
            <a:r>
              <a:rPr lang="en-US" altLang="ko-KR" dirty="0">
                <a:solidFill>
                  <a:schemeClr val="tx2">
                    <a:lumMod val="60000"/>
                    <a:lumOff val="40000"/>
                  </a:schemeClr>
                </a:solidFill>
              </a:rPr>
              <a:t>Implications of global fit: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4"/>
              <p:cNvSpPr txBox="1">
                <a:spLocks/>
              </p:cNvSpPr>
              <p:nvPr/>
            </p:nvSpPr>
            <p:spPr>
              <a:xfrm>
                <a:off x="467544" y="1268760"/>
                <a:ext cx="8517632" cy="4896544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rmAutofit fontScale="55000" lnSpcReduction="20000"/>
              </a:bodyPr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>
                  <a:lnSpc>
                    <a:spcPct val="16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sz="4400" dirty="0">
                    <a:solidFill>
                      <a:srgbClr val="FF0000"/>
                    </a:solidFill>
                    <a:latin typeface="Cambria Math" pitchFamily="18" charset="0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4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4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12</m:t>
                        </m:r>
                      </m:sub>
                    </m:sSub>
                    <m:r>
                      <a:rPr lang="en-US" altLang="ko-KR" sz="4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altLang="ko-K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4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altLang="ko-KR" sz="4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ko-KR" altLang="en-US" sz="4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altLang="ko-KR" sz="4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/4</m:t>
                    </m:r>
                  </m:oMath>
                </a14:m>
                <a:r>
                  <a:rPr lang="en-US" altLang="ko-KR" sz="3800" b="1" baseline="-25000" dirty="0">
                    <a:solidFill>
                      <a:srgbClr val="FF0000"/>
                    </a:solidFill>
                    <a:latin typeface="Cambria Math" pitchFamily="18" charset="0"/>
                  </a:rPr>
                  <a:t>  </a:t>
                </a:r>
                <a:r>
                  <a:rPr lang="en-US" altLang="ko-KR" sz="3800" dirty="0"/>
                  <a:t>satisfied within 2</a:t>
                </a:r>
                <a:r>
                  <a:rPr lang="en-US" altLang="ko-KR" sz="3800" b="1" baseline="-25000" dirty="0">
                    <a:latin typeface="Cambria Math" pitchFamily="18" charset="0"/>
                  </a:rPr>
                  <a:t> </a:t>
                </a:r>
                <a:r>
                  <a:rPr lang="el-GR" altLang="ko-KR" sz="3800" b="1" dirty="0">
                    <a:latin typeface="Cambria Math" pitchFamily="18" charset="0"/>
                  </a:rPr>
                  <a:t>σ</a:t>
                </a:r>
                <a:r>
                  <a:rPr lang="en-US" altLang="ko-KR" sz="3800" b="1" dirty="0">
                    <a:latin typeface="Cambria Math" pitchFamily="18" charset="0"/>
                  </a:rPr>
                  <a:t>. </a:t>
                </a:r>
              </a:p>
              <a:p>
                <a:pPr marL="0" indent="0">
                  <a:lnSpc>
                    <a:spcPct val="160000"/>
                  </a:lnSpc>
                  <a:buNone/>
                </a:pPr>
                <a:r>
                  <a:rPr lang="en-US" altLang="ko-KR" sz="3800" b="1" dirty="0">
                    <a:latin typeface="Cambria Math" pitchFamily="18" charset="0"/>
                  </a:rPr>
                  <a:t>   </a:t>
                </a:r>
                <a:r>
                  <a:rPr lang="en-US" altLang="ko-KR" sz="3800" b="1" dirty="0">
                    <a:latin typeface="Cambria Math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altLang="ko-KR" sz="3800" dirty="0">
                    <a:solidFill>
                      <a:srgbClr val="0070C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quark-lepton complementarity </a:t>
                </a:r>
                <a:r>
                  <a:rPr lang="en-US" altLang="ko-KR" sz="2900" dirty="0">
                    <a:latin typeface="+mj-ea"/>
                    <a:ea typeface="+mj-ea"/>
                    <a:sym typeface="Wingdings" panose="05000000000000000000" pitchFamily="2" charset="2"/>
                  </a:rPr>
                  <a:t>(</a:t>
                </a:r>
                <a:r>
                  <a:rPr lang="en-US" altLang="ko-KR" sz="2900" dirty="0" err="1">
                    <a:latin typeface="+mj-ea"/>
                    <a:ea typeface="+mj-ea"/>
                    <a:sym typeface="Wingdings" panose="05000000000000000000" pitchFamily="2" charset="2"/>
                  </a:rPr>
                  <a:t>Raidal</a:t>
                </a:r>
                <a:r>
                  <a:rPr lang="en-US" altLang="ko-KR" sz="2900" dirty="0">
                    <a:latin typeface="+mj-ea"/>
                    <a:ea typeface="+mj-ea"/>
                    <a:sym typeface="Wingdings" panose="05000000000000000000" pitchFamily="2" charset="2"/>
                  </a:rPr>
                  <a:t>, Smirnov, </a:t>
                </a:r>
                <a:r>
                  <a:rPr lang="en-US" altLang="ko-KR" sz="2900" dirty="0" err="1">
                    <a:latin typeface="+mj-ea"/>
                    <a:ea typeface="+mj-ea"/>
                    <a:sym typeface="Wingdings" panose="05000000000000000000" pitchFamily="2" charset="2"/>
                  </a:rPr>
                  <a:t>Minakata</a:t>
                </a:r>
                <a:r>
                  <a:rPr lang="en-US" altLang="ko-KR" sz="2900" dirty="0">
                    <a:latin typeface="+mj-ea"/>
                    <a:ea typeface="+mj-ea"/>
                    <a:sym typeface="Wingdings" panose="05000000000000000000" pitchFamily="2" charset="2"/>
                  </a:rPr>
                  <a:t>, SK, Kim,….’04)</a:t>
                </a:r>
                <a:endParaRPr lang="en-US" altLang="ko-KR" sz="2900" dirty="0">
                  <a:latin typeface="+mj-ea"/>
                  <a:ea typeface="+mj-ea"/>
                </a:endParaRPr>
              </a:p>
              <a:p>
                <a:pPr>
                  <a:lnSpc>
                    <a:spcPct val="16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sz="3800" dirty="0">
                    <a:solidFill>
                      <a:srgbClr val="FF0000"/>
                    </a:solidFill>
                  </a:rPr>
                  <a:t>Non-maximal</a:t>
                </a:r>
                <a:r>
                  <a:rPr lang="en-US" altLang="ko-KR" sz="3800" dirty="0">
                    <a:solidFill>
                      <a:srgbClr val="FF0000"/>
                    </a:solidFill>
                    <a:latin typeface="Cambria Math" pitchFamily="18" charset="0"/>
                  </a:rPr>
                  <a:t> Ɵ</a:t>
                </a:r>
                <a:r>
                  <a:rPr lang="en-US" altLang="ko-KR" sz="3800" b="1" baseline="-25000" dirty="0">
                    <a:solidFill>
                      <a:srgbClr val="FF0000"/>
                    </a:solidFill>
                    <a:latin typeface="Cambria Math" pitchFamily="18" charset="0"/>
                  </a:rPr>
                  <a:t>23  </a:t>
                </a:r>
                <a:r>
                  <a:rPr lang="en-US" altLang="ko-KR" sz="3800" b="1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3800" dirty="0"/>
                  <a:t>is favored at 2 (1.5) </a:t>
                </a:r>
                <a:r>
                  <a:rPr lang="el-GR" altLang="ko-KR" sz="3800" dirty="0">
                    <a:latin typeface="Cambria Math" pitchFamily="18" charset="0"/>
                  </a:rPr>
                  <a:t>σ</a:t>
                </a:r>
                <a:r>
                  <a:rPr lang="en-US" altLang="ko-KR" sz="3800" dirty="0">
                    <a:latin typeface="Cambria Math" pitchFamily="18" charset="0"/>
                  </a:rPr>
                  <a:t> </a:t>
                </a:r>
                <a:r>
                  <a:rPr lang="en-US" altLang="ko-KR" sz="3800" dirty="0"/>
                  <a:t>level for NO (IO)</a:t>
                </a:r>
              </a:p>
              <a:p>
                <a:pPr marL="0" indent="0">
                  <a:buNone/>
                </a:pPr>
                <a:r>
                  <a:rPr lang="en-US" altLang="ko-KR" sz="3800" dirty="0">
                    <a:sym typeface="Wingdings" panose="05000000000000000000" pitchFamily="2" charset="2"/>
                  </a:rPr>
                  <a:t>        </a:t>
                </a:r>
                <a:r>
                  <a:rPr lang="en-US" altLang="ko-KR" sz="3800" dirty="0"/>
                  <a:t>could be </a:t>
                </a:r>
                <a:r>
                  <a:rPr lang="en-US" altLang="ko-KR" sz="3800" dirty="0">
                    <a:solidFill>
                      <a:srgbClr val="0070C0"/>
                    </a:solidFill>
                  </a:rPr>
                  <a:t>related to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altLang="ko-KR" sz="3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sSub>
                          <m:sSubPr>
                            <m:ctrlPr>
                              <a:rPr lang="en-US" altLang="ko-KR" sz="380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3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sz="3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sz="3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/</m:t>
                        </m:r>
                        <m:sSub>
                          <m:sSubPr>
                            <m:ctrlPr>
                              <a:rPr lang="en-US" altLang="ko-KR" sz="3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3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sz="3800" b="0" i="1" smtClean="0">
                                <a:solidFill>
                                  <a:srgbClr val="0070C0"/>
                                </a:solidFill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e>
                    </m:rad>
                    <m:r>
                      <a:rPr lang="en-US" altLang="ko-KR" sz="3800" b="0" i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sz="3800" dirty="0"/>
                  <a:t>similar to </a:t>
                </a:r>
                <a:r>
                  <a:rPr lang="en-US" altLang="ko-KR" sz="3800" dirty="0" err="1"/>
                  <a:t>Gatto-Sartoti-Tonin</a:t>
                </a:r>
                <a:endParaRPr lang="en-US" altLang="ko-KR" sz="3800" dirty="0"/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sz="3800" dirty="0">
                    <a:solidFill>
                      <a:srgbClr val="FF0000"/>
                    </a:solidFill>
                  </a:rPr>
                  <a:t>Zero </a:t>
                </a:r>
                <a:r>
                  <a:rPr lang="en-US" altLang="ko-KR" sz="3800" dirty="0">
                    <a:solidFill>
                      <a:srgbClr val="FF0000"/>
                    </a:solidFill>
                    <a:latin typeface="Cambria Math" pitchFamily="18" charset="0"/>
                  </a:rPr>
                  <a:t>Ɵ</a:t>
                </a:r>
                <a:r>
                  <a:rPr lang="en-US" altLang="ko-KR" sz="3800" b="1" baseline="-25000" dirty="0">
                    <a:solidFill>
                      <a:srgbClr val="FF0000"/>
                    </a:solidFill>
                    <a:latin typeface="Cambria Math" pitchFamily="18" charset="0"/>
                  </a:rPr>
                  <a:t>13</a:t>
                </a:r>
                <a:r>
                  <a:rPr lang="en-US" altLang="ko-KR" sz="3800" dirty="0">
                    <a:solidFill>
                      <a:srgbClr val="FF0000"/>
                    </a:solidFill>
                  </a:rPr>
                  <a:t> </a:t>
                </a:r>
                <a:r>
                  <a:rPr lang="en-US" altLang="ko-KR" sz="3800" dirty="0"/>
                  <a:t>is excluded at 10 </a:t>
                </a:r>
                <a:r>
                  <a:rPr lang="el-GR" altLang="ko-KR" sz="3800" dirty="0">
                    <a:latin typeface="Cambria Math" pitchFamily="18" charset="0"/>
                  </a:rPr>
                  <a:t>σ</a:t>
                </a:r>
                <a:r>
                  <a:rPr lang="en-US" altLang="ko-KR" sz="3800" dirty="0">
                    <a:latin typeface="Cambria Math" pitchFamily="18" charset="0"/>
                  </a:rPr>
                  <a:t>.  </a:t>
                </a:r>
                <a:r>
                  <a:rPr lang="en-US" altLang="ko-KR" sz="3800" dirty="0">
                    <a:latin typeface="Cambria Math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altLang="ko-KR" sz="3800" dirty="0">
                    <a:solidFill>
                      <a:srgbClr val="0070C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test for flavor models</a:t>
                </a:r>
                <a:endParaRPr lang="en-US" altLang="ko-KR" sz="3800" dirty="0">
                  <a:solidFill>
                    <a:srgbClr val="0070C0"/>
                  </a:solidFill>
                  <a:latin typeface="+mj-ea"/>
                  <a:ea typeface="+mj-ea"/>
                </a:endParaRPr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ü"/>
                </a:pPr>
                <a:r>
                  <a:rPr lang="en-US" altLang="ko-KR" sz="3800" dirty="0">
                    <a:solidFill>
                      <a:srgbClr val="FF0000"/>
                    </a:solidFill>
                    <a:latin typeface="+mj-ea"/>
                    <a:ea typeface="+mj-ea"/>
                  </a:rPr>
                  <a:t>Two large angles </a:t>
                </a:r>
                <a:r>
                  <a:rPr lang="en-US" altLang="ko-KR" sz="3800" dirty="0">
                    <a:solidFill>
                      <a:srgbClr val="0070C0"/>
                    </a:solidFill>
                    <a:latin typeface="Cambria Math" pitchFamily="18" charset="0"/>
                    <a:sym typeface="Wingdings" panose="05000000000000000000" pitchFamily="2" charset="2"/>
                  </a:rPr>
                  <a:t> </a:t>
                </a:r>
                <a:r>
                  <a:rPr lang="en-US" altLang="ko-KR" sz="3800" dirty="0">
                    <a:solidFill>
                      <a:srgbClr val="0070C0"/>
                    </a:solidFill>
                    <a:latin typeface="+mj-ea"/>
                    <a:ea typeface="+mj-ea"/>
                    <a:sym typeface="Wingdings" panose="05000000000000000000" pitchFamily="2" charset="2"/>
                  </a:rPr>
                  <a:t>hint for discrete flavor symmetry?</a:t>
                </a:r>
                <a:endParaRPr lang="en-US" altLang="ko-KR" sz="3800" dirty="0">
                  <a:solidFill>
                    <a:srgbClr val="0070C0"/>
                  </a:solidFill>
                  <a:latin typeface="+mj-ea"/>
                  <a:ea typeface="+mj-ea"/>
                </a:endParaRPr>
              </a:p>
              <a:p>
                <a:pPr>
                  <a:lnSpc>
                    <a:spcPct val="170000"/>
                  </a:lnSpc>
                  <a:buFont typeface="Wingdings" panose="05000000000000000000" pitchFamily="2" charset="2"/>
                  <a:buChar char="ü"/>
                </a:pPr>
                <a:r>
                  <a:rPr lang="ko-KR" altLang="en-US" sz="3800" dirty="0" err="1">
                    <a:solidFill>
                      <a:srgbClr val="FF0000"/>
                    </a:solidFill>
                  </a:rPr>
                  <a:t>δ</a:t>
                </a:r>
                <a:r>
                  <a:rPr lang="ko-KR" altLang="en-US" sz="3800" dirty="0">
                    <a:solidFill>
                      <a:srgbClr val="FF0000"/>
                    </a:solidFill>
                  </a:rPr>
                  <a:t> ≃ 3𝜋/2</a:t>
                </a:r>
                <a:r>
                  <a:rPr lang="ko-KR" altLang="en-US" sz="3800" dirty="0"/>
                  <a:t> </a:t>
                </a:r>
                <a:r>
                  <a:rPr lang="en-US" altLang="ko-KR" sz="3800" dirty="0"/>
                  <a:t>is</a:t>
                </a:r>
                <a:r>
                  <a:rPr lang="ko-KR" altLang="en-US" sz="3800" dirty="0"/>
                  <a:t> </a:t>
                </a:r>
                <a:r>
                  <a:rPr lang="en-US" altLang="ko-KR" sz="3800" dirty="0"/>
                  <a:t>favored by LBL </a:t>
                </a:r>
                <a:r>
                  <a:rPr lang="en-US" altLang="ko-KR" sz="3800" dirty="0" err="1"/>
                  <a:t>exps</a:t>
                </a:r>
                <a:r>
                  <a:rPr lang="en-US" altLang="ko-KR" sz="3800" dirty="0"/>
                  <a:t>.</a:t>
                </a:r>
              </a:p>
              <a:p>
                <a:pPr marL="0" indent="0">
                  <a:lnSpc>
                    <a:spcPct val="170000"/>
                  </a:lnSpc>
                  <a:buNone/>
                </a:pPr>
                <a:r>
                  <a:rPr lang="en-US" altLang="ko-KR" sz="3800" dirty="0"/>
                  <a:t>      </a:t>
                </a:r>
                <a:r>
                  <a:rPr lang="en-US" altLang="ko-KR" sz="3800" dirty="0">
                    <a:sym typeface="Wingdings" panose="05000000000000000000" pitchFamily="2" charset="2"/>
                  </a:rPr>
                  <a:t> could be </a:t>
                </a:r>
                <a:r>
                  <a:rPr lang="en-US" altLang="ko-KR" sz="3800" dirty="0">
                    <a:solidFill>
                      <a:srgbClr val="0070C0"/>
                    </a:solidFill>
                    <a:sym typeface="Wingdings" panose="05000000000000000000" pitchFamily="2" charset="2"/>
                  </a:rPr>
                  <a:t>related with mixing angles, flavor symmetries </a:t>
                </a:r>
                <a:r>
                  <a:rPr lang="en-US" altLang="ko-KR" sz="3800" dirty="0">
                    <a:sym typeface="Wingdings" panose="05000000000000000000" pitchFamily="2" charset="2"/>
                  </a:rPr>
                  <a:t>etc. ? </a:t>
                </a:r>
                <a:endParaRPr lang="ko-KR" altLang="en-US" sz="3800" dirty="0"/>
              </a:p>
            </p:txBody>
          </p:sp>
        </mc:Choice>
        <mc:Fallback xmlns="">
          <p:sp>
            <p:nvSpPr>
              <p:cNvPr id="6" name="내용 개체 틀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7544" y="1268760"/>
                <a:ext cx="8517632" cy="4896544"/>
              </a:xfrm>
              <a:prstGeom prst="rect">
                <a:avLst/>
              </a:prstGeom>
              <a:blipFill>
                <a:blip r:embed="rId2"/>
                <a:stretch>
                  <a:fillRect l="-1002" r="-136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815829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</a:rPr>
              <a:t>Theoretical Issues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</a:rPr>
              <a:t>Origins of neutrino mixing &amp; CP violation</a:t>
            </a:r>
          </a:p>
          <a:p>
            <a:pPr marL="0" indent="0">
              <a:buNone/>
            </a:pPr>
            <a:r>
              <a:rPr lang="en-US" altLang="ko-KR" dirty="0"/>
              <a:t>  - flavor symmetry</a:t>
            </a:r>
          </a:p>
          <a:p>
            <a:pPr marL="0" indent="0">
              <a:buNone/>
            </a:pPr>
            <a:r>
              <a:rPr lang="en-US" altLang="ko-KR" dirty="0"/>
              <a:t>  - predictions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Origins of tiny neutrino mass</a:t>
            </a:r>
          </a:p>
          <a:p>
            <a:pPr marL="0" indent="0">
              <a:buNone/>
            </a:pPr>
            <a:r>
              <a:rPr lang="en-US" altLang="ko-KR" dirty="0"/>
              <a:t>  - seesaw variants</a:t>
            </a:r>
          </a:p>
          <a:p>
            <a:pPr marL="0" indent="0">
              <a:buNone/>
            </a:pPr>
            <a:r>
              <a:rPr lang="en-US" altLang="ko-KR" dirty="0"/>
              <a:t>  - radiative generation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New physics in neutrino oscillation</a:t>
            </a:r>
          </a:p>
        </p:txBody>
      </p:sp>
    </p:spTree>
    <p:extLst>
      <p:ext uri="{BB962C8B-B14F-4D97-AF65-F5344CB8AC3E}">
        <p14:creationId xmlns:p14="http://schemas.microsoft.com/office/powerpoint/2010/main" val="72490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600" dirty="0">
                <a:solidFill>
                  <a:srgbClr val="C00000"/>
                </a:solidFill>
              </a:rPr>
              <a:t>I. Origin of mixing pattern</a:t>
            </a:r>
            <a:endParaRPr lang="ko-KR" altLang="en-US" sz="3600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/>
              <a:t>From fit to neutrino data in 3-neutrino paradigm</a:t>
            </a:r>
            <a:endParaRPr lang="ko-KR" altLang="en-US" sz="2400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3933056"/>
            <a:ext cx="6771534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600" dirty="0">
                <a:solidFill>
                  <a:schemeClr val="accent1"/>
                </a:solidFill>
              </a:rPr>
              <a:t>Looks different from quark mixing matrix </a:t>
            </a:r>
            <a:r>
              <a:rPr lang="en-US" altLang="ko-KR" sz="2600" dirty="0"/>
              <a:t>!!</a:t>
            </a:r>
            <a:endParaRPr lang="ko-KR" altLang="en-US" sz="2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619672" y="2595681"/>
                <a:ext cx="6650988" cy="9841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.800−0.844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0.515−0.581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0.139−0.155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0.229−0.516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0.438−0.699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0.614−0.790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0.249−0.528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0.462−0.715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0.595−0.776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19672" y="2595681"/>
                <a:ext cx="6650988" cy="98411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2933314" y="4725144"/>
                <a:ext cx="4345741" cy="98411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3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400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r>
                                  <m:rPr>
                                    <m:brk m:alnAt="7"/>
                                  </m:rP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.97434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0.22506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0.00357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0.22492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0.97351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0.0414</m:t>
                                </m:r>
                              </m:e>
                            </m:mr>
                            <m:mr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0.00875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00403</m:t>
                                </m:r>
                              </m:e>
                              <m:e>
                                <m:r>
                                  <a:rPr lang="en-US" altLang="ko-KR" sz="2400" b="0" i="1" smtClean="0">
                                    <a:latin typeface="Cambria Math" panose="02040503050406030204" pitchFamily="18" charset="0"/>
                                  </a:rPr>
                                  <m:t>0.99915</m:t>
                                </m:r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33314" y="4725144"/>
                <a:ext cx="4345741" cy="984116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457200" y="2872296"/>
                <a:ext cx="1337354" cy="43088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i="1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a:rPr lang="en-US" altLang="ko-KR" sz="2200" i="1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ko-KR" sz="2200" i="1"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  <m:r>
                      <a:rPr lang="en-US" altLang="ko-KR" sz="2200" i="1">
                        <a:latin typeface="Cambria Math" panose="02040503050406030204" pitchFamily="18" charset="0"/>
                      </a:rPr>
                      <m:t>|</m:t>
                    </m:r>
                  </m:oMath>
                </a14:m>
                <a:r>
                  <a:rPr lang="en-US" altLang="ko-KR" sz="2200" dirty="0"/>
                  <a:t>=</a:t>
                </a:r>
                <a:endParaRPr lang="ko-KR" altLang="en-US" sz="2200" dirty="0"/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2872296"/>
                <a:ext cx="1337354" cy="430887"/>
              </a:xfrm>
              <a:prstGeom prst="rect">
                <a:avLst/>
              </a:prstGeom>
              <a:blipFill>
                <a:blip r:embed="rId6"/>
                <a:stretch>
                  <a:fillRect l="-2740" t="-9859" r="-5023" b="-28169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/>
              <p:cNvSpPr/>
              <p:nvPr/>
            </p:nvSpPr>
            <p:spPr>
              <a:xfrm>
                <a:off x="1545005" y="4986369"/>
                <a:ext cx="1468992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i="1">
                              <a:latin typeface="Cambria Math" panose="02040503050406030204" pitchFamily="18" charset="0"/>
                            </a:rPr>
                            <m:t>|</m:t>
                          </m:r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𝐶𝐾𝑀</m:t>
                          </m:r>
                        </m:sub>
                      </m:sSub>
                      <m:r>
                        <a:rPr lang="en-US" altLang="ko-KR" sz="2400" i="1">
                          <a:latin typeface="Cambria Math" panose="02040503050406030204" pitchFamily="18" charset="0"/>
                        </a:rPr>
                        <m:t>|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0" name="직사각형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5005" y="4986369"/>
                <a:ext cx="1468992" cy="461665"/>
              </a:xfrm>
              <a:prstGeom prst="rect">
                <a:avLst/>
              </a:prstGeom>
              <a:blipFill>
                <a:blip r:embed="rId8"/>
                <a:stretch>
                  <a:fillRect b="-1973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/>
          <p:cNvSpPr txBox="1"/>
          <p:nvPr/>
        </p:nvSpPr>
        <p:spPr>
          <a:xfrm>
            <a:off x="7279055" y="5639573"/>
            <a:ext cx="12907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PDG(2016)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58376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3448" y="404664"/>
                <a:ext cx="9015095" cy="6336704"/>
              </a:xfrm>
            </p:spPr>
            <p:txBody>
              <a:bodyPr>
                <a:normAutofit fontScale="62500" lnSpcReduction="20000"/>
              </a:bodyPr>
              <a:lstStyle/>
              <a:p>
                <a:r>
                  <a:rPr lang="en-US" altLang="ko-KR" sz="4600" dirty="0">
                    <a:solidFill>
                      <a:srgbClr val="FF0000"/>
                    </a:solidFill>
                  </a:rPr>
                  <a:t>How do we understand </a:t>
                </a:r>
                <a14:m>
                  <m:oMath xmlns:m="http://schemas.openxmlformats.org/officeDocument/2006/math">
                    <m:r>
                      <a:rPr lang="ko-KR" altLang="en-US" sz="460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r>
                  <a:rPr lang="en-US" altLang="ko-KR" sz="4600" dirty="0">
                    <a:solidFill>
                      <a:srgbClr val="FF0000"/>
                    </a:solidFill>
                  </a:rPr>
                  <a:t> mixing matrix ?</a:t>
                </a:r>
              </a:p>
              <a:p>
                <a:pPr marL="0" indent="0">
                  <a:buNone/>
                </a:pPr>
                <a:endParaRPr lang="en-US" altLang="ko-KR" sz="2800" dirty="0"/>
              </a:p>
              <a:p>
                <a:pPr marL="0" indent="0">
                  <a:buNone/>
                </a:pPr>
                <a:r>
                  <a:rPr lang="en-US" altLang="ko-KR" sz="3800" dirty="0"/>
                  <a:t>Before measuring </a:t>
                </a:r>
                <a14:m>
                  <m:oMath xmlns:m="http://schemas.openxmlformats.org/officeDocument/2006/math">
                    <m:r>
                      <a:rPr lang="ko-KR" altLang="en-US" sz="3800" i="1" smtClean="0"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en-US" altLang="ko-KR" sz="3800" baseline="-25000" dirty="0"/>
                  <a:t>13  ,  </a:t>
                </a:r>
                <a:r>
                  <a:rPr lang="en-US" altLang="ko-KR" sz="3800" dirty="0">
                    <a:solidFill>
                      <a:srgbClr val="0070C0"/>
                    </a:solidFill>
                  </a:rPr>
                  <a:t>tri-</a:t>
                </a:r>
                <a:r>
                  <a:rPr lang="en-US" altLang="ko-KR" sz="3800" dirty="0" err="1">
                    <a:solidFill>
                      <a:srgbClr val="0070C0"/>
                    </a:solidFill>
                  </a:rPr>
                  <a:t>bimaximal</a:t>
                </a:r>
                <a:r>
                  <a:rPr lang="en-US" altLang="ko-KR" sz="3800" dirty="0">
                    <a:solidFill>
                      <a:srgbClr val="0070C0"/>
                    </a:solidFill>
                  </a:rPr>
                  <a:t> mixing</a:t>
                </a:r>
                <a:r>
                  <a:rPr lang="en-US" altLang="ko-KR" sz="3800" dirty="0"/>
                  <a:t> hypothesis :</a:t>
                </a:r>
              </a:p>
              <a:p>
                <a:pPr marL="0" indent="0">
                  <a:buNone/>
                </a:pPr>
                <a:r>
                  <a:rPr lang="en-US" altLang="ko-KR" sz="2800" dirty="0"/>
                  <a:t>  -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i="1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altLang="ko-KR" b="0" i="1" smtClean="0">
                            <a:latin typeface="Cambria Math"/>
                          </a:rPr>
                          <m:t>𝑇</m:t>
                        </m:r>
                        <m:r>
                          <a:rPr lang="en-US" altLang="ko-KR" i="1">
                            <a:latin typeface="Cambria Math"/>
                          </a:rPr>
                          <m:t>𝐵𝑀</m:t>
                        </m:r>
                      </m:sup>
                    </m:sSup>
                    <m:r>
                      <a:rPr lang="en-US" altLang="ko-KR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0" i="1" smtClean="0">
                                      <a:latin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b="0" i="1" smtClean="0">
                                      <a:latin typeface="Cambria Math"/>
                                      <a:ea typeface="Cambria Math"/>
                                    </a:rPr>
                                    <m:t>6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0" i="1" smtClean="0">
                                          <a:latin typeface="Cambria Math"/>
                                        </a:rPr>
                                        <m:t>6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r>
                                <a:rPr lang="en-US" altLang="ko-KR" i="1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  <a:ea typeface="Cambria Math"/>
                                    </a:rPr>
                                    <m:t>√2</m:t>
                                  </m:r>
                                </m:den>
                              </m:f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0" i="1" smtClean="0">
                                          <a:latin typeface="Cambria Math"/>
                                          <a:ea typeface="Cambria Math"/>
                                        </a:rPr>
                                        <m:t>6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0" i="1" smtClean="0">
                                          <a:latin typeface="Cambria Math"/>
                                        </a:rPr>
                                        <m:t>3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ko-KR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i="1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i="1">
                                      <a:latin typeface="Cambria Math"/>
                                      <a:ea typeface="Cambria Math"/>
                                    </a:rPr>
                                    <m:t>√2</m:t>
                                  </m:r>
                                </m:den>
                              </m:f>
                            </m:e>
                          </m:mr>
                        </m:m>
                      </m:e>
                    </m:d>
                  </m:oMath>
                </a14:m>
                <a:endParaRPr lang="en-US" altLang="ko-KR" dirty="0"/>
              </a:p>
              <a:p>
                <a:pPr marL="0" indent="0">
                  <a:buNone/>
                </a:pPr>
                <a:r>
                  <a:rPr lang="en-US" altLang="ko-KR" dirty="0"/>
                  <a:t>  </a:t>
                </a:r>
              </a:p>
              <a:p>
                <a:pPr>
                  <a:buFontTx/>
                  <a:buChar char="-"/>
                </a:pPr>
                <a:r>
                  <a:rPr lang="en-US" altLang="ko-KR" sz="3800" dirty="0"/>
                  <a:t>generates specific neutrino mass matrix</a:t>
                </a:r>
              </a:p>
              <a:p>
                <a:pPr marL="0" indent="0">
                  <a:buNone/>
                </a:pPr>
                <a:r>
                  <a:rPr lang="en-US" altLang="ko-KR" sz="2900" b="0" dirty="0"/>
                  <a:t>              </a:t>
                </a:r>
                <a14:m>
                  <m:oMath xmlns:m="http://schemas.openxmlformats.org/officeDocument/2006/math">
                    <m:r>
                      <a:rPr lang="en-US" altLang="ko-KR" sz="2900" b="0" i="1" smtClean="0">
                        <a:latin typeface="Cambria Math" panose="02040503050406030204" pitchFamily="18" charset="0"/>
                      </a:rPr>
                      <m:t>𝑈</m:t>
                    </m:r>
                    <m:sSubSup>
                      <m:sSubSupPr>
                        <m:ctrlPr>
                          <a:rPr lang="en-US" altLang="ko-KR" sz="29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9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ko-KR" altLang="en-US" sz="29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  <m:sup>
                        <m:r>
                          <a:rPr lang="en-US" altLang="ko-KR" sz="2900" b="0" i="1" smtClean="0">
                            <a:latin typeface="Cambria Math" panose="02040503050406030204" pitchFamily="18" charset="0"/>
                          </a:rPr>
                          <m:t>𝐷</m:t>
                        </m:r>
                      </m:sup>
                    </m:sSubSup>
                    <m:sSup>
                      <m:sSupPr>
                        <m:ctrlPr>
                          <a:rPr lang="en-US" altLang="ko-KR" sz="29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9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en-US" altLang="ko-KR" sz="29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en-US" altLang="ko-KR" sz="2900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en-US" altLang="ko-KR" sz="29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900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d>
                                <m:d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1</m:t>
                                      </m:r>
                                    </m:sub>
                                  </m:sSub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  <m:sSub>
                                    <m:sSubPr>
                                      <m:ctrlP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2</m:t>
                                      </m:r>
                                    </m:sub>
                                  </m:sSub>
                                  <m:r>
                                    <a:rPr lang="en-US" altLang="ko-KR" sz="2900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  <m:sSub>
                                    <m:sSubPr>
                                      <m:ctrlP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𝑚</m:t>
                                      </m:r>
                                    </m:e>
                                    <m:sub>
                                      <m:r>
                                        <a:rPr lang="en-US" altLang="ko-KR" sz="2900" i="1">
                                          <a:latin typeface="Cambria Math" panose="02040503050406030204" pitchFamily="18" charset="0"/>
                                        </a:rPr>
                                        <m:t>3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mr>
                          <m:mr>
                            <m:e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  <m:e>
                              <m:r>
                                <a:rPr lang="en-US" altLang="ko-KR" sz="2900" b="0" i="1" smtClean="0">
                                  <a:latin typeface="Cambria Math" panose="02040503050406030204" pitchFamily="18" charset="0"/>
                                </a:rPr>
                                <m:t>.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r>
                                <a:rPr lang="en-US" altLang="ko-KR" sz="2900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sSub>
                                <m:sSub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</m:sSub>
                              <m:r>
                                <a:rPr lang="en-US" altLang="ko-KR" sz="29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</m:sSub>
                              <m:r>
                                <a:rPr lang="en-US" altLang="ko-KR" sz="2900" i="1">
                                  <a:latin typeface="Cambria Math" panose="02040503050406030204" pitchFamily="18" charset="0"/>
                                </a:rPr>
                                <m:t>+</m:t>
                              </m:r>
                              <m:sSub>
                                <m:sSubPr>
                                  <m:ctrlP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𝑚</m:t>
                                  </m:r>
                                </m:e>
                                <m:sub>
                                  <m:r>
                                    <a:rPr lang="en-US" altLang="ko-KR" sz="2900" i="1">
                                      <a:latin typeface="Cambria Math" panose="02040503050406030204" pitchFamily="18" charset="0"/>
                                    </a:rPr>
                                    <m:t>3</m:t>
                                  </m:r>
                                </m:sub>
                              </m:sSub>
                              <m:r>
                                <a:rPr lang="en-US" altLang="ko-KR" sz="2900" i="1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ko-KR" sz="2900" dirty="0"/>
              </a:p>
              <a:p>
                <a:pPr marL="0" indent="0">
                  <a:buNone/>
                </a:pPr>
                <a:endParaRPr lang="en-US" altLang="ko-KR" sz="2900" dirty="0"/>
              </a:p>
              <a:p>
                <a:pPr marL="0" indent="0">
                  <a:buNone/>
                </a:pPr>
                <a:r>
                  <a:rPr lang="en-US" altLang="ko-KR" sz="2900" dirty="0"/>
                  <a:t>             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ko-KR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ko-KR" dirty="0"/>
                  <a:t>+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en-US" altLang="ko-KR" i="1">
                                <a:latin typeface="Cambria Math" panose="02040503050406030204" pitchFamily="18" charset="0"/>
                              </a:rPr>
                              <m:t>3</m:t>
                            </m:r>
                          </m:sub>
                        </m:sSub>
                      </m:num>
                      <m:den>
                        <m:r>
                          <a:rPr lang="en-US" altLang="ko-KR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d>
                      <m:d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i="1"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ko-KR" dirty="0"/>
              </a:p>
              <a:p>
                <a:pPr marL="0" indent="0">
                  <a:buNone/>
                </a:pPr>
                <a:endParaRPr lang="en-US" altLang="ko-KR" sz="2900" dirty="0"/>
              </a:p>
              <a:p>
                <a:pPr marL="0" indent="0">
                  <a:buNone/>
                </a:pPr>
                <a:endParaRPr lang="en-US" altLang="ko-KR" sz="2900" dirty="0"/>
              </a:p>
              <a:p>
                <a:pPr marL="0" indent="0">
                  <a:buNone/>
                </a:pPr>
                <a:r>
                  <a:rPr lang="en-US" altLang="ko-KR" sz="2800" dirty="0"/>
                  <a:t>            </a:t>
                </a:r>
              </a:p>
              <a:p>
                <a:endParaRPr lang="ko-KR" altLang="en-US" dirty="0"/>
              </a:p>
              <a:p>
                <a:endParaRPr lang="ko-KR" altLang="en-US" baseline="-250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3448" y="404664"/>
                <a:ext cx="9015095" cy="6336704"/>
              </a:xfrm>
              <a:blipFill>
                <a:blip r:embed="rId2"/>
                <a:stretch>
                  <a:fillRect l="-1285" t="-240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4702112" y="1514237"/>
            <a:ext cx="380365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r>
              <a:rPr kumimoji="0" lang="en-US" altLang="zh-CN" dirty="0">
                <a:ea typeface="SimSun" pitchFamily="2" charset="-122"/>
              </a:rPr>
              <a:t>Harrison &amp; Perkins &amp; Scott </a:t>
            </a:r>
            <a:r>
              <a:rPr kumimoji="0" lang="en-US" altLang="zh-CN" dirty="0">
                <a:solidFill>
                  <a:srgbClr val="0000FF"/>
                </a:solidFill>
                <a:ea typeface="SimSun" pitchFamily="2" charset="-122"/>
              </a:rPr>
              <a:t>(2002) </a:t>
            </a: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6410" y="1988840"/>
            <a:ext cx="3105150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E02383CC-D5F2-4982-BFE7-F6A2165EA131}"/>
              </a:ext>
            </a:extLst>
          </p:cNvPr>
          <p:cNvSpPr/>
          <p:nvPr/>
        </p:nvSpPr>
        <p:spPr>
          <a:xfrm>
            <a:off x="426670" y="5949280"/>
            <a:ext cx="8799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>
                <a:solidFill>
                  <a:srgbClr val="FF0000"/>
                </a:solidFill>
                <a:latin typeface="+mn-ea"/>
              </a:rPr>
              <a:t>- </a:t>
            </a:r>
            <a:r>
              <a:rPr lang="en-US" altLang="ja-JP" sz="2400" dirty="0">
                <a:solidFill>
                  <a:srgbClr val="FF0000"/>
                </a:solidFill>
                <a:latin typeface="+mn-ea"/>
              </a:rPr>
              <a:t>Integer matrix elements suggest  </a:t>
            </a:r>
            <a:r>
              <a:rPr lang="en-US" altLang="ja-JP" sz="2400" dirty="0">
                <a:solidFill>
                  <a:srgbClr val="008000"/>
                </a:solidFill>
                <a:latin typeface="+mn-ea"/>
              </a:rPr>
              <a:t>non-Abelian discrete symmetry</a:t>
            </a:r>
            <a:endParaRPr lang="en-US" altLang="ko-KR" sz="2400" dirty="0">
              <a:latin typeface="+mn-ea"/>
            </a:endParaRPr>
          </a:p>
        </p:txBody>
      </p:sp>
      <p:sp>
        <p:nvSpPr>
          <p:cNvPr id="7" name="Rectangle 20">
            <a:extLst>
              <a:ext uri="{FF2B5EF4-FFF2-40B4-BE49-F238E27FC236}">
                <a16:creationId xmlns:a16="http://schemas.microsoft.com/office/drawing/2014/main" id="{DD3C2E3B-6C5C-441F-BA43-338153C533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444208" y="5661248"/>
            <a:ext cx="165462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kumimoji="0" lang="en-US" altLang="ja-JP" sz="1800" b="1" dirty="0">
                <a:solidFill>
                  <a:srgbClr val="0070C0"/>
                </a:solidFill>
              </a:rPr>
              <a:t>A</a:t>
            </a:r>
            <a:r>
              <a:rPr kumimoji="0" lang="en-US" altLang="ja-JP" sz="1800" b="1" baseline="-25000" dirty="0">
                <a:solidFill>
                  <a:srgbClr val="0070C0"/>
                </a:solidFill>
              </a:rPr>
              <a:t>4</a:t>
            </a:r>
            <a:r>
              <a:rPr kumimoji="0" lang="en-US" altLang="ja-JP" sz="1800" b="1" dirty="0">
                <a:solidFill>
                  <a:srgbClr val="0070C0"/>
                </a:solidFill>
              </a:rPr>
              <a:t> symmetric</a:t>
            </a:r>
            <a:endParaRPr kumimoji="0" lang="ja-JP" altLang="en-US" sz="18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550619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107504" y="460703"/>
                <a:ext cx="9144000" cy="5904656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800" dirty="0">
                    <a:solidFill>
                      <a:srgbClr val="FF0000"/>
                    </a:solidFill>
                  </a:rPr>
                  <a:t>Mixing understanding from discrete symmetries</a:t>
                </a:r>
              </a:p>
              <a:p>
                <a:pPr marL="0" indent="0">
                  <a:buNone/>
                </a:pPr>
                <a:r>
                  <a:rPr lang="en-US" altLang="ko-KR" sz="2800" dirty="0"/>
                  <a:t> -</a:t>
                </a:r>
                <a:r>
                  <a:rPr lang="en-US" altLang="ko-KR" sz="2400" dirty="0"/>
                  <a:t>setting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𝑃𝑀𝑁𝑆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=(</m:t>
                    </m:r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b="0" i="1" smtClean="0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b="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ko-KR" sz="2400" b="0" i="1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b="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US" altLang="ko-KR" sz="2400" dirty="0"/>
                  <a:t>, we construct group generators: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         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    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            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b="0" i="1" smtClean="0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endParaRPr lang="en-US" altLang="ko-KR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           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              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ko-KR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altLang="ko-KR" sz="24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endParaRPr lang="en-US" altLang="ko-KR" sz="2400" dirty="0"/>
              </a:p>
              <a:p>
                <a:pPr marL="0" indent="0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           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 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              </m:t>
                        </m:r>
                        <m:r>
                          <a:rPr lang="en-US" altLang="ko-KR" sz="2400" b="0" i="1" smtClean="0">
                            <a:latin typeface="Cambria Math"/>
                          </a:rPr>
                          <m:t> </m:t>
                        </m:r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ko-KR" sz="2400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−</m:t>
                        </m:r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1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r>
                  <a:rPr lang="en-US" altLang="ko-KR" sz="2400" dirty="0"/>
                  <a:t>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2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altLang="ko-KR" sz="2400" b="0" i="0" smtClean="0">
                        <a:latin typeface="Cambria Math"/>
                      </a:rPr>
                      <m:t>+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𝑢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3</m:t>
                        </m:r>
                      </m:sub>
                    </m:sSub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⃗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sSub>
                              <m:sSubPr>
                                <m:ctrlPr>
                                  <a:rPr lang="en-US" altLang="ko-KR" sz="24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ko-KR" sz="2400" i="1">
                                    <a:latin typeface="Cambria Math"/>
                                  </a:rPr>
                                  <m:t>𝑢</m:t>
                                </m:r>
                              </m:e>
                              <m:sub>
                                <m:r>
                                  <a:rPr lang="en-US" altLang="ko-KR" sz="2400" b="0" i="1" smtClean="0">
                                    <a:latin typeface="Cambria Math"/>
                                  </a:rPr>
                                  <m:t>3</m:t>
                                </m:r>
                              </m:sub>
                            </m:sSub>
                          </m:e>
                        </m:acc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</m:oMath>
                </a14:m>
                <a:endParaRPr lang="ko-KR" altLang="en-US" sz="2400" dirty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20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US" altLang="ko-KR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ko-KR" sz="2200" i="1">
                            <a:latin typeface="Cambria Math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2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</m:m>
                      </m:e>
                    </m:d>
                    <m:r>
                      <a:rPr lang="en-US" altLang="ko-KR" sz="2200" i="1">
                        <a:latin typeface="Cambria Math"/>
                      </a:rPr>
                      <m:t>   </m:t>
                    </m:r>
                    <m:sSub>
                      <m:sSub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20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US" altLang="ko-KR" sz="2200" i="1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200" i="1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US" altLang="ko-KR" sz="2200" i="1">
                            <a:latin typeface="Cambria Math"/>
                          </a:rPr>
                          <m:t>3</m:t>
                        </m:r>
                      </m:den>
                    </m:f>
                    <m:d>
                      <m:d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2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ko-KR" sz="22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−2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−1</m:t>
                              </m:r>
                            </m:e>
                          </m:mr>
                        </m:m>
                      </m:e>
                    </m:d>
                    <m:sSub>
                      <m:sSub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200" i="1">
                            <a:latin typeface="Cambria Math"/>
                          </a:rPr>
                          <m:t>3</m:t>
                        </m:r>
                      </m:sub>
                    </m:sSub>
                    <m:r>
                      <a:rPr lang="en-US" altLang="ko-KR" sz="2200" i="1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sz="2200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200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altLang="ko-KR" sz="22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</m:m>
                      </m:e>
                    </m:d>
                  </m:oMath>
                </a14:m>
                <a:r>
                  <a:rPr lang="ko-KR" altLang="en-US" sz="2400" dirty="0"/>
                  <a:t>      </a:t>
                </a:r>
                <a:r>
                  <a:rPr lang="en-US" altLang="ko-KR" sz="2400" dirty="0"/>
                  <a:t>then</a:t>
                </a:r>
                <a:r>
                  <a:rPr lang="en-US" altLang="ko-KR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sSup>
                          <m:sSupPr>
                            <m:ctrlP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       </m:t>
                            </m:r>
                            <m:r>
                              <a:rPr lang="en-US" altLang="ko-KR" sz="2400" b="0" i="1" smtClean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𝑆</m:t>
                            </m:r>
                          </m:e>
                          <m:sup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𝑇</m:t>
                            </m:r>
                          </m:sup>
                        </m:sSup>
                        <m:acc>
                          <m:accPr>
                            <m:chr m:val="̅"/>
                            <m:ctrlP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ko-KR" alt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a:rPr lang="en-US" altLang="ko-K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𝑆</m:t>
                    </m:r>
                    <m:r>
                      <a:rPr lang="en-US" altLang="ko-KR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</m:oMath>
                </a14:m>
                <a:r>
                  <a:rPr lang="ko-KR" altLang="en-US" sz="2400" dirty="0">
                    <a:solidFill>
                      <a:srgbClr val="FF0000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ko-KR" altLang="en-US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𝜈</m:t>
                        </m:r>
                      </m:sub>
                    </m:sSub>
                  </m:oMath>
                </a14:m>
                <a:endParaRPr lang="en-US" altLang="ko-KR" sz="2400" dirty="0"/>
              </a:p>
              <a:p>
                <a:endParaRPr lang="en-US" altLang="ko-KR" sz="2400" dirty="0"/>
              </a:p>
              <a:p>
                <a:r>
                  <a:rPr lang="en-US" altLang="ko-KR" sz="2400" dirty="0"/>
                  <a:t>For charged lepton,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+</m:t>
                        </m:r>
                      </m:sup>
                    </m:sSup>
                    <m:sSub>
                      <m:sSubPr>
                        <m:ctrlP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altLang="ko-KR" sz="24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𝑇</m:t>
                    </m:r>
                    <m:r>
                      <a:rPr lang="en-US" altLang="ko-KR" sz="2400" i="1">
                        <a:solidFill>
                          <a:srgbClr val="FF0000"/>
                        </a:solidFill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solidFill>
                                  <a:srgbClr val="FF0000"/>
                                </a:solidFill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solidFill>
                              <a:srgbClr val="FF0000"/>
                            </a:solidFill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altLang="ko-KR" sz="2400" i="1">
                        <a:latin typeface="Cambria Math"/>
                      </a:rPr>
                      <m:t> </m:t>
                    </m:r>
                    <m:r>
                      <a:rPr lang="en-US" altLang="ko-KR" sz="2400">
                        <a:latin typeface="Cambria Math"/>
                      </a:rPr>
                      <m:t>  </m:t>
                    </m:r>
                    <m:r>
                      <a:rPr lang="en-US" altLang="ko-KR" sz="2400" i="1">
                        <a:latin typeface="Cambria Math"/>
                      </a:rPr>
                      <m:t>𝑤𝑖𝑡h</m:t>
                    </m:r>
                    <m:r>
                      <a:rPr lang="en-US" altLang="ko-KR" sz="2400" i="1">
                        <a:latin typeface="Cambria Math"/>
                      </a:rPr>
                      <m:t>  </m:t>
                    </m:r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400" i="1"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𝑒</m:t>
                        </m:r>
                      </m:sub>
                    </m:sSub>
                    <m:r>
                      <a:rPr lang="en-US" altLang="ko-KR" sz="2400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i="1">
                            <a:latin typeface="Cambria Math"/>
                          </a:rPr>
                          <m:t>𝑀</m:t>
                        </m:r>
                        <m:r>
                          <a:rPr lang="en-US" altLang="ko-KR" sz="2400" i="1" baseline="-25000">
                            <a:latin typeface="Cambria Math"/>
                          </a:rPr>
                          <m:t>𝑒</m:t>
                        </m:r>
                      </m:e>
                      <m:sup>
                        <m:r>
                          <a:rPr lang="en-US" altLang="ko-KR" sz="2400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altLang="ko-KR" sz="2400" i="1">
                        <a:latin typeface="Cambria Math"/>
                      </a:rPr>
                      <m:t>𝑀</m:t>
                    </m:r>
                    <m:r>
                      <a:rPr lang="en-US" altLang="ko-KR" sz="2400" i="1" baseline="-25000">
                        <a:latin typeface="Cambria Math"/>
                      </a:rPr>
                      <m:t>𝑒</m:t>
                    </m:r>
                  </m:oMath>
                </a14:m>
                <a:r>
                  <a:rPr lang="en-US" altLang="ko-KR" sz="2400" baseline="-25000" dirty="0"/>
                  <a:t> </a:t>
                </a:r>
                <a:r>
                  <a:rPr lang="en-US" altLang="ko-KR" sz="2400" dirty="0"/>
                  <a:t>&amp;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sz="2400" i="1">
                            <a:solidFill>
                              <a:srgbClr val="0070C0"/>
                            </a:solidFill>
                            <a:latin typeface="Cambria Math"/>
                          </a:rPr>
                          <m:t>𝑛</m:t>
                        </m:r>
                      </m:sup>
                    </m:sSup>
                    <m:r>
                      <a:rPr lang="en-US" altLang="ko-KR" sz="2400" i="1">
                        <a:solidFill>
                          <a:srgbClr val="0070C0"/>
                        </a:solidFill>
                        <a:latin typeface="Cambria Math"/>
                      </a:rPr>
                      <m:t>=1</m:t>
                    </m:r>
                  </m:oMath>
                </a14:m>
                <a:endParaRPr lang="en-US" altLang="ko-KR" sz="2400" dirty="0"/>
              </a:p>
              <a:p>
                <a:endParaRPr lang="ko-KR" altLang="en-US" baseline="-250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07504" y="460703"/>
                <a:ext cx="9144000" cy="5904656"/>
              </a:xfrm>
              <a:blipFill>
                <a:blip r:embed="rId8"/>
                <a:stretch>
                  <a:fillRect l="-1200" t="-113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직사각형 1"/>
          <p:cNvSpPr/>
          <p:nvPr/>
        </p:nvSpPr>
        <p:spPr>
          <a:xfrm>
            <a:off x="7740352" y="1844824"/>
            <a:ext cx="11521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 </a:t>
            </a:r>
            <a:r>
              <a:rPr lang="en-US" altLang="ko-KR" sz="1400" dirty="0"/>
              <a:t>(CSLam’06 ) </a:t>
            </a:r>
            <a:r>
              <a:rPr lang="en-US" altLang="ko-KR" dirty="0"/>
              <a:t>                                           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/>
              <p:cNvSpPr/>
              <p:nvPr/>
            </p:nvSpPr>
            <p:spPr>
              <a:xfrm>
                <a:off x="1763470" y="5589240"/>
                <a:ext cx="676897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d>
                      <m:dPr>
                        <m:begChr m:val="{"/>
                        <m:endChr m:val="}"/>
                        <m:ctrlPr>
                          <a:rPr lang="en-US" altLang="ko-KR" sz="2400" i="1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ko-KR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  <m:r>
                          <a:rPr lang="en-US" altLang="ko-KR" sz="2400" i="1">
                            <a:solidFill>
                              <a:schemeClr val="accent1"/>
                            </a:solidFill>
                            <a:latin typeface="Cambria Math"/>
                          </a:rPr>
                          <m:t>,</m:t>
                        </m:r>
                        <m:r>
                          <a:rPr lang="en-US" altLang="ko-KR" sz="24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</m:d>
                  </m:oMath>
                </a14:m>
                <a:r>
                  <a:rPr lang="en-US" altLang="ko-KR" sz="2400" dirty="0">
                    <a:solidFill>
                      <a:schemeClr val="accent1"/>
                    </a:solidFill>
                  </a:rPr>
                  <a:t> forms a discrete group (flavor symmetry)</a:t>
                </a:r>
              </a:p>
            </p:txBody>
          </p:sp>
        </mc:Choice>
        <mc:Fallback xmlns="">
          <p:sp>
            <p:nvSpPr>
              <p:cNvPr id="6" name="직사각형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470" y="5589240"/>
                <a:ext cx="6768970" cy="461665"/>
              </a:xfrm>
              <a:prstGeom prst="rect">
                <a:avLst/>
              </a:prstGeom>
              <a:blipFill>
                <a:blip r:embed="rId6"/>
                <a:stretch>
                  <a:fillRect t="-10526" r="-2700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오른쪽 화살표 6"/>
          <p:cNvSpPr/>
          <p:nvPr/>
        </p:nvSpPr>
        <p:spPr>
          <a:xfrm>
            <a:off x="971600" y="5694875"/>
            <a:ext cx="576064" cy="36004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13"/>
              <p:cNvSpPr>
                <a:spLocks noChangeArrowheads="1"/>
              </p:cNvSpPr>
              <p:nvPr/>
            </p:nvSpPr>
            <p:spPr bwMode="auto">
              <a:xfrm>
                <a:off x="755342" y="6151328"/>
                <a:ext cx="8785225" cy="4001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r>
                  <a:rPr lang="en-US" altLang="ja-JP" sz="2000" dirty="0">
                    <a:solidFill>
                      <a:srgbClr val="009900"/>
                    </a:solidFill>
                    <a:latin typeface="+mn-lt"/>
                  </a:rPr>
                  <a:t>(Mixing matrices diagonalize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00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ja-JP" sz="2000" b="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ja-JP" altLang="en-US" sz="2000" i="1" smtClean="0">
                            <a:solidFill>
                              <a:srgbClr val="00990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009900"/>
                    </a:solidFill>
                    <a:latin typeface="+mn-lt"/>
                  </a:rPr>
                  <a:t> and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0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ko-KR" sz="2000" i="1">
                                <a:latin typeface="Cambria Math"/>
                              </a:rPr>
                              <m:t>𝑀</m:t>
                            </m:r>
                          </m:e>
                        </m:acc>
                      </m:e>
                      <m:sub>
                        <m:r>
                          <a:rPr lang="en-US" altLang="ko-KR" sz="2000" i="1">
                            <a:latin typeface="Cambria Math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ja-JP" sz="2000" dirty="0">
                    <a:solidFill>
                      <a:srgbClr val="009900"/>
                    </a:solidFill>
                    <a:latin typeface="+mn-lt"/>
                  </a:rPr>
                  <a:t>   also diagonalize  S and T)</a:t>
                </a:r>
              </a:p>
            </p:txBody>
          </p:sp>
        </mc:Choice>
        <mc:Fallback xmlns="">
          <p:sp>
            <p:nvSpPr>
              <p:cNvPr id="9" name="Rectangle 1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342" y="6151328"/>
                <a:ext cx="8785225" cy="400110"/>
              </a:xfrm>
              <a:prstGeom prst="rect">
                <a:avLst/>
              </a:prstGeom>
              <a:blipFill>
                <a:blip r:embed="rId9"/>
                <a:stretch>
                  <a:fillRect l="-763" t="-7576" b="-25758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正方形/長方形 1"/>
          <p:cNvSpPr>
            <a:spLocks noChangeArrowheads="1"/>
          </p:cNvSpPr>
          <p:nvPr/>
        </p:nvSpPr>
        <p:spPr bwMode="auto">
          <a:xfrm>
            <a:off x="6012160" y="4293096"/>
            <a:ext cx="2097087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400" b="1" dirty="0" err="1">
                <a:solidFill>
                  <a:srgbClr val="008000"/>
                </a:solidFill>
              </a:rPr>
              <a:t>C.S.Lam</a:t>
            </a:r>
            <a:r>
              <a:rPr lang="en-US" altLang="ja-JP" sz="1400" b="1" dirty="0">
                <a:solidFill>
                  <a:srgbClr val="008000"/>
                </a:solidFill>
              </a:rPr>
              <a:t>, PRD98(2008)</a:t>
            </a:r>
          </a:p>
          <a:p>
            <a:pPr eaLnBrk="1" hangingPunct="1"/>
            <a:r>
              <a:rPr lang="en-US" altLang="ja-JP" sz="1400" b="1" dirty="0">
                <a:solidFill>
                  <a:srgbClr val="008000"/>
                </a:solidFill>
              </a:rPr>
              <a:t>    arXiv:0809.1185</a:t>
            </a:r>
            <a:endParaRPr lang="ja-JP" altLang="en-US" sz="14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39511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ChangeArrowheads="1"/>
          </p:cNvSpPr>
          <p:nvPr/>
        </p:nvSpPr>
        <p:spPr bwMode="auto">
          <a:xfrm>
            <a:off x="260350" y="487363"/>
            <a:ext cx="9182100" cy="4832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400" dirty="0">
                <a:solidFill>
                  <a:srgbClr val="0000FF"/>
                </a:solidFill>
                <a:latin typeface="+mn-lt"/>
              </a:rPr>
              <a:t>Simplest group with a triplet representation: </a:t>
            </a:r>
            <a:r>
              <a:rPr lang="en-US" altLang="ja-JP" sz="2400" dirty="0">
                <a:solidFill>
                  <a:srgbClr val="CC00FF"/>
                </a:solidFill>
              </a:rPr>
              <a:t>A</a:t>
            </a:r>
            <a:r>
              <a:rPr lang="en-US" altLang="ja-JP" sz="2400" baseline="-25000" dirty="0">
                <a:solidFill>
                  <a:srgbClr val="CC00FF"/>
                </a:solidFill>
              </a:rPr>
              <a:t>4 </a:t>
            </a:r>
            <a:endParaRPr lang="en-US" altLang="ja-JP" sz="2400" dirty="0">
              <a:solidFill>
                <a:srgbClr val="0000FF"/>
              </a:solidFill>
              <a:latin typeface="+mn-lt"/>
            </a:endParaRPr>
          </a:p>
          <a:p>
            <a:pPr eaLnBrk="1" hangingPunct="1"/>
            <a:r>
              <a:rPr lang="en-US" altLang="ja-JP" sz="2000" dirty="0">
                <a:solidFill>
                  <a:srgbClr val="CC00FF"/>
                </a:solidFill>
                <a:latin typeface="+mn-lt"/>
              </a:rPr>
              <a:t>  </a:t>
            </a:r>
            <a:r>
              <a:rPr lang="en-US" altLang="ja-JP" sz="2400" dirty="0">
                <a:solidFill>
                  <a:srgbClr val="CC00FF"/>
                </a:solidFill>
                <a:latin typeface="+mn-lt"/>
              </a:rPr>
              <a:t>A</a:t>
            </a:r>
            <a:r>
              <a:rPr lang="en-US" altLang="ja-JP" sz="2400" baseline="-25000" dirty="0">
                <a:solidFill>
                  <a:srgbClr val="CC00FF"/>
                </a:solidFill>
                <a:latin typeface="+mn-lt"/>
              </a:rPr>
              <a:t>4 </a:t>
            </a:r>
            <a:r>
              <a:rPr lang="en-US" altLang="ja-JP" sz="2400" dirty="0">
                <a:solidFill>
                  <a:srgbClr val="CC00FF"/>
                </a:solidFill>
                <a:latin typeface="+mn-lt"/>
              </a:rPr>
              <a:t>has subgroups:  three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 Z</a:t>
            </a:r>
            <a:r>
              <a:rPr lang="en-US" altLang="ja-JP" sz="2400" baseline="-25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en-US" altLang="ja-JP" sz="2400" dirty="0">
                <a:latin typeface="+mn-lt"/>
              </a:rPr>
              <a:t>,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  </a:t>
            </a:r>
            <a:r>
              <a:rPr lang="en-US" altLang="ja-JP" sz="2400" dirty="0">
                <a:latin typeface="+mn-lt"/>
              </a:rPr>
              <a:t>four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 Z</a:t>
            </a:r>
            <a:r>
              <a:rPr lang="en-US" altLang="ja-JP" sz="2400" baseline="-25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altLang="ja-JP" sz="2400" dirty="0">
                <a:latin typeface="+mn-lt"/>
              </a:rPr>
              <a:t>,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 </a:t>
            </a:r>
            <a:r>
              <a:rPr lang="en-US" altLang="ja-JP" sz="2400" dirty="0">
                <a:latin typeface="+mn-lt"/>
              </a:rPr>
              <a:t> one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 Z</a:t>
            </a:r>
            <a:r>
              <a:rPr lang="en-US" altLang="ja-JP" sz="2400" baseline="-25000" dirty="0">
                <a:solidFill>
                  <a:srgbClr val="FF0000"/>
                </a:solidFill>
                <a:latin typeface="+mn-lt"/>
              </a:rPr>
              <a:t>2</a:t>
            </a:r>
            <a:r>
              <a:rPr lang="en-US" altLang="ja-JP" sz="2400" dirty="0">
                <a:solidFill>
                  <a:srgbClr val="FF0000"/>
                </a:solidFill>
                <a:latin typeface="+mn-lt"/>
              </a:rPr>
              <a:t>×Z</a:t>
            </a:r>
            <a:r>
              <a:rPr lang="en-US" altLang="ja-JP" sz="2400" baseline="-25000" dirty="0">
                <a:solidFill>
                  <a:srgbClr val="FF0000"/>
                </a:solidFill>
                <a:latin typeface="+mn-lt"/>
              </a:rPr>
              <a:t>2</a:t>
            </a:r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r>
              <a:rPr lang="en-US" altLang="ja-JP" sz="2000" dirty="0">
                <a:solidFill>
                  <a:srgbClr val="009900"/>
                </a:solidFill>
                <a:latin typeface="+mn-lt"/>
              </a:rPr>
              <a:t>   </a:t>
            </a: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eaLnBrk="1" hangingPunct="1"/>
            <a:endParaRPr lang="en-US" altLang="ja-JP" sz="2000" dirty="0">
              <a:solidFill>
                <a:srgbClr val="009900"/>
              </a:solidFill>
              <a:latin typeface="+mn-lt"/>
            </a:endParaRPr>
          </a:p>
          <a:p>
            <a:pPr marL="342900" indent="-342900" eaLnBrk="1" hangingPunct="1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+mn-lt"/>
              </a:rPr>
              <a:t>A</a:t>
            </a:r>
            <a:r>
              <a:rPr lang="en-US" altLang="ja-JP" sz="2000" baseline="-25000" dirty="0">
                <a:latin typeface="+mn-lt"/>
              </a:rPr>
              <a:t>4</a:t>
            </a:r>
            <a:r>
              <a:rPr lang="en-US" altLang="ja-JP" sz="2000" dirty="0">
                <a:latin typeface="+mn-lt"/>
              </a:rPr>
              <a:t> is spontaneously </a:t>
            </a:r>
          </a:p>
          <a:p>
            <a:pPr eaLnBrk="1" hangingPunct="1"/>
            <a:r>
              <a:rPr lang="en-US" altLang="ja-JP" sz="2000" dirty="0">
                <a:latin typeface="+mn-lt"/>
              </a:rPr>
              <a:t>   broken to subgroups:</a:t>
            </a:r>
          </a:p>
          <a:p>
            <a:r>
              <a:rPr lang="en-US" altLang="ja-JP" sz="2000" dirty="0">
                <a:solidFill>
                  <a:srgbClr val="009900"/>
                </a:solidFill>
                <a:latin typeface="+mn-lt"/>
              </a:rPr>
              <a:t>   </a:t>
            </a:r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Neutrino sector preserves,   </a:t>
            </a:r>
          </a:p>
          <a:p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            </a:t>
            </a:r>
            <a:r>
              <a:rPr lang="en-US" altLang="ja-JP" sz="2000" dirty="0">
                <a:solidFill>
                  <a:srgbClr val="FF0000"/>
                </a:solidFill>
              </a:rPr>
              <a:t>Z</a:t>
            </a:r>
            <a:r>
              <a:rPr lang="en-US" altLang="ja-JP" sz="2000" baseline="-25000" dirty="0">
                <a:solidFill>
                  <a:srgbClr val="FF0000"/>
                </a:solidFill>
              </a:rPr>
              <a:t>2</a:t>
            </a:r>
            <a:r>
              <a:rPr lang="en-US" altLang="ja-JP" sz="2000" dirty="0">
                <a:solidFill>
                  <a:srgbClr val="FF0000"/>
                </a:solidFill>
              </a:rPr>
              <a:t>×Z</a:t>
            </a:r>
            <a:r>
              <a:rPr lang="en-US" altLang="ja-JP" sz="2000" baseline="-25000" dirty="0">
                <a:solidFill>
                  <a:srgbClr val="FF0000"/>
                </a:solidFill>
              </a:rPr>
              <a:t>2:</a:t>
            </a:r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 </a:t>
            </a:r>
          </a:p>
          <a:p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  Charged lepton sector preserves, </a:t>
            </a:r>
          </a:p>
          <a:p>
            <a:pPr eaLnBrk="1" hangingPunct="1"/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               Z</a:t>
            </a:r>
            <a:r>
              <a:rPr lang="en-US" altLang="ja-JP" sz="2000" baseline="-25000" dirty="0">
                <a:solidFill>
                  <a:srgbClr val="0000FF"/>
                </a:solidFill>
                <a:latin typeface="+mn-lt"/>
              </a:rPr>
              <a:t>3</a:t>
            </a:r>
            <a:r>
              <a:rPr lang="en-US" altLang="ja-JP" sz="2000" dirty="0">
                <a:solidFill>
                  <a:srgbClr val="0000FF"/>
                </a:solidFill>
                <a:latin typeface="+mn-lt"/>
              </a:rPr>
              <a:t>: </a:t>
            </a:r>
            <a:endParaRPr lang="en-US" altLang="ja-JP" sz="2000" dirty="0">
              <a:solidFill>
                <a:srgbClr val="FF0000"/>
              </a:solidFill>
              <a:latin typeface="+mn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953186" y="4069382"/>
                <a:ext cx="1332865" cy="461665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  <m:r>
                        <a:rPr lang="en-US" altLang="ko-KR" sz="2400" b="1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×</m:t>
                      </m:r>
                      <m:sSub>
                        <m:sSubPr>
                          <m:ctrlP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𝒁</m:t>
                          </m:r>
                        </m:e>
                        <m:sub>
                          <m:r>
                            <a:rPr lang="en-US" altLang="ko-KR" sz="2400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𝟐</m:t>
                          </m:r>
                        </m:sub>
                      </m:sSub>
                    </m:oMath>
                  </m:oMathPara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53186" y="4069382"/>
                <a:ext cx="1332865" cy="461665"/>
              </a:xfrm>
              <a:prstGeom prst="rect">
                <a:avLst/>
              </a:prstGeom>
              <a:blipFill>
                <a:blip r:embed="rId7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946047" y="4136427"/>
                <a:ext cx="635046" cy="461665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b="1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𝒁</m:t>
                        </m:r>
                      </m:e>
                      <m:sub>
                        <m:r>
                          <a:rPr lang="en-US" altLang="ko-KR" sz="24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sub>
                    </m:sSub>
                  </m:oMath>
                </a14:m>
                <a:endParaRPr lang="ko-KR" altLang="en-US" sz="2400" b="1" dirty="0"/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6047" y="4136427"/>
                <a:ext cx="635046" cy="461665"/>
              </a:xfrm>
              <a:prstGeom prst="rect">
                <a:avLst/>
              </a:prstGeom>
              <a:blipFill>
                <a:blip r:embed="rId8"/>
                <a:stretch>
                  <a:fillRect b="-533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직사각형 7"/>
          <p:cNvSpPr/>
          <p:nvPr/>
        </p:nvSpPr>
        <p:spPr>
          <a:xfrm>
            <a:off x="5909709" y="2805620"/>
            <a:ext cx="1438116" cy="698376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sz="2800" b="1" dirty="0">
                <a:solidFill>
                  <a:srgbClr val="FF0000"/>
                </a:solidFill>
              </a:rPr>
              <a:t>G(</a:t>
            </a:r>
            <a:r>
              <a:rPr lang="en-US" altLang="ja-JP" sz="2800" dirty="0">
                <a:solidFill>
                  <a:srgbClr val="CC00FF"/>
                </a:solidFill>
              </a:rPr>
              <a:t>A</a:t>
            </a:r>
            <a:r>
              <a:rPr lang="en-US" altLang="ja-JP" sz="2800" baseline="-25000" dirty="0">
                <a:solidFill>
                  <a:srgbClr val="CC00FF"/>
                </a:solidFill>
              </a:rPr>
              <a:t>4</a:t>
            </a:r>
            <a:r>
              <a:rPr lang="en-US" altLang="ko-KR" sz="2800" b="1" dirty="0">
                <a:solidFill>
                  <a:srgbClr val="FF0000"/>
                </a:solidFill>
              </a:rPr>
              <a:t>)</a:t>
            </a:r>
            <a:endParaRPr lang="ko-KR" altLang="en-US" sz="2800" b="1" dirty="0">
              <a:solidFill>
                <a:srgbClr val="FF0000"/>
              </a:solidFill>
            </a:endParaRPr>
          </a:p>
        </p:txBody>
      </p:sp>
      <p:sp>
        <p:nvSpPr>
          <p:cNvPr id="9" name="아래쪽 화살표 8"/>
          <p:cNvSpPr/>
          <p:nvPr/>
        </p:nvSpPr>
        <p:spPr>
          <a:xfrm rot="-1800000">
            <a:off x="7105509" y="3586633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아래쪽 화살표 9"/>
          <p:cNvSpPr/>
          <p:nvPr/>
        </p:nvSpPr>
        <p:spPr>
          <a:xfrm rot="1800000">
            <a:off x="5864257" y="3595749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46047" y="4656794"/>
            <a:ext cx="3829275" cy="1890968"/>
          </a:xfrm>
          <a:prstGeom prst="rect">
            <a:avLst/>
          </a:prstGeom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827584" y="5873782"/>
            <a:ext cx="3664786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600" dirty="0" err="1">
                <a:solidFill>
                  <a:srgbClr val="990000"/>
                </a:solidFill>
              </a:rPr>
              <a:t>arXiv</a:t>
            </a:r>
            <a:r>
              <a:rPr lang="en-US" altLang="ja-JP" sz="1600" dirty="0">
                <a:solidFill>
                  <a:srgbClr val="990000"/>
                </a:solidFill>
              </a:rPr>
              <a:t>: 1402.4271  King, Merle, </a:t>
            </a:r>
            <a:r>
              <a:rPr lang="en-US" altLang="ja-JP" sz="1600" dirty="0" err="1">
                <a:solidFill>
                  <a:srgbClr val="990000"/>
                </a:solidFill>
              </a:rPr>
              <a:t>Morisi</a:t>
            </a:r>
            <a:r>
              <a:rPr lang="en-US" altLang="ja-JP" sz="1600" dirty="0">
                <a:solidFill>
                  <a:srgbClr val="990000"/>
                </a:solidFill>
              </a:rPr>
              <a:t>, </a:t>
            </a:r>
          </a:p>
          <a:p>
            <a:pPr eaLnBrk="1" hangingPunct="1"/>
            <a:r>
              <a:rPr lang="en-US" altLang="ja-JP" sz="1600" dirty="0">
                <a:solidFill>
                  <a:srgbClr val="990000"/>
                </a:solidFill>
              </a:rPr>
              <a:t>                              </a:t>
            </a:r>
            <a:r>
              <a:rPr lang="en-US" altLang="ja-JP" sz="1600" dirty="0" err="1">
                <a:solidFill>
                  <a:srgbClr val="990000"/>
                </a:solidFill>
              </a:rPr>
              <a:t>Simizu</a:t>
            </a:r>
            <a:r>
              <a:rPr lang="en-US" altLang="ja-JP" sz="1600" dirty="0">
                <a:solidFill>
                  <a:srgbClr val="990000"/>
                </a:solidFill>
              </a:rPr>
              <a:t>, </a:t>
            </a:r>
            <a:r>
              <a:rPr lang="en-US" altLang="ja-JP" sz="1600" dirty="0" err="1">
                <a:solidFill>
                  <a:srgbClr val="990000"/>
                </a:solidFill>
              </a:rPr>
              <a:t>Tanimoto</a:t>
            </a:r>
            <a:endParaRPr lang="en-US" altLang="ja-JP" sz="1600" dirty="0">
              <a:solidFill>
                <a:srgbClr val="990000"/>
              </a:solidFill>
            </a:endParaRPr>
          </a:p>
        </p:txBody>
      </p:sp>
      <p:pic>
        <p:nvPicPr>
          <p:cNvPr id="59394" name="Picture 2" descr="A4 symmetry, tetrahedral에 대한 이미지 검색결과">
            <a:hlinkClick r:id="rId10"/>
            <a:extLst>
              <a:ext uri="{FF2B5EF4-FFF2-40B4-BE49-F238E27FC236}">
                <a16:creationId xmlns:a16="http://schemas.microsoft.com/office/drawing/2014/main" id="{D621CF58-1CF7-48EB-98F6-4AE3CB050F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340768"/>
            <a:ext cx="2031498" cy="20224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10531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95536" y="260648"/>
            <a:ext cx="8568952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altLang="ko-KR" sz="2800" dirty="0"/>
          </a:p>
          <a:p>
            <a:r>
              <a:rPr lang="en-US" altLang="ko-KR" sz="2800" dirty="0">
                <a:solidFill>
                  <a:srgbClr val="0070C0"/>
                </a:solidFill>
              </a:rPr>
              <a:t>Many discrete groups reproducing TBM mixing</a:t>
            </a: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755" y="1563055"/>
            <a:ext cx="5472609" cy="23462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115616" y="4077072"/>
            <a:ext cx="2958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(</a:t>
            </a:r>
            <a:r>
              <a:rPr lang="en-US" altLang="ko-KR" sz="1600" dirty="0" err="1"/>
              <a:t>Altarelli</a:t>
            </a:r>
            <a:r>
              <a:rPr lang="en-US" altLang="ko-KR" sz="1600" dirty="0"/>
              <a:t>, </a:t>
            </a:r>
            <a:r>
              <a:rPr lang="en-US" altLang="ko-KR" sz="1600" dirty="0" err="1"/>
              <a:t>Feruglio</a:t>
            </a:r>
            <a:r>
              <a:rPr lang="en-US" altLang="ko-KR" sz="1600" dirty="0"/>
              <a:t>, 1002.0211)</a:t>
            </a:r>
            <a:endParaRPr lang="ko-KR" altLang="en-US" sz="16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4876" y="1563055"/>
            <a:ext cx="3359124" cy="502803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1331640" y="5118303"/>
            <a:ext cx="44378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rgbClr val="FF0000"/>
                </a:solidFill>
              </a:rPr>
              <a:t>Each group has many models!</a:t>
            </a:r>
            <a:endParaRPr lang="ko-KR" altLang="en-US" sz="2400" dirty="0">
              <a:solidFill>
                <a:srgbClr val="FF0000"/>
              </a:solidFill>
            </a:endParaRPr>
          </a:p>
        </p:txBody>
      </p:sp>
      <p:cxnSp>
        <p:nvCxnSpPr>
          <p:cNvPr id="13" name="직선 화살표 연결선 12"/>
          <p:cNvCxnSpPr/>
          <p:nvPr/>
        </p:nvCxnSpPr>
        <p:spPr>
          <a:xfrm flipV="1">
            <a:off x="4394014" y="4365104"/>
            <a:ext cx="1211350" cy="612068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159871" y="6298711"/>
            <a:ext cx="3263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(Barry, </a:t>
            </a:r>
            <a:r>
              <a:rPr lang="en-US" altLang="ko-KR" sz="1600" dirty="0" err="1"/>
              <a:t>Rodejohann</a:t>
            </a:r>
            <a:r>
              <a:rPr lang="en-US" altLang="ko-KR" sz="1600" dirty="0"/>
              <a:t>, PRD81(2010)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161692522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127A071D-F71C-4A99-8D41-FD1C61E8FAE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507288" cy="4525963"/>
              </a:xfrm>
            </p:spPr>
            <p:txBody>
              <a:bodyPr>
                <a:normAutofit fontScale="85000" lnSpcReduction="10000"/>
              </a:bodyPr>
              <a:lstStyle/>
              <a:p>
                <a:r>
                  <a:rPr lang="en-US" altLang="ko-KR" dirty="0">
                    <a:solidFill>
                      <a:srgbClr val="FF0000"/>
                    </a:solidFill>
                  </a:rPr>
                  <a:t>Modification of Tri-Bimaximal Mixing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</a:t>
                </a:r>
                <a:r>
                  <a:rPr lang="en-US" altLang="ko-KR" sz="2800" dirty="0"/>
                  <a:t>Simple possible forms :</a:t>
                </a:r>
              </a:p>
              <a:p>
                <a:pPr marL="0" indent="0">
                  <a:buNone/>
                </a:pPr>
                <a:endParaRPr lang="en-US" altLang="ko-KR" sz="2800" dirty="0"/>
              </a:p>
              <a:p>
                <a:pPr marL="0" indent="0">
                  <a:buNone/>
                </a:pPr>
                <a:endParaRPr lang="en-US" altLang="ko-KR" sz="2800" dirty="0"/>
              </a:p>
              <a:p>
                <a:pPr marL="0" indent="0">
                  <a:buNone/>
                </a:pPr>
                <a:endParaRPr lang="en-US" altLang="ko-KR" sz="2800" dirty="0"/>
              </a:p>
              <a:p>
                <a:pPr marL="0" indent="0">
                  <a:buNone/>
                </a:pPr>
                <a:r>
                  <a:rPr lang="en-US" altLang="ko-KR" sz="2800" dirty="0"/>
                  <a:t> - </a:t>
                </a:r>
                <a14:m>
                  <m:oMath xmlns:m="http://schemas.openxmlformats.org/officeDocument/2006/math">
                    <m:r>
                      <a:rPr lang="ko-KR" altLang="en-US" sz="280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𝜃</m:t>
                    </m:r>
                  </m:oMath>
                </a14:m>
                <a:r>
                  <a:rPr lang="ko-KR" altLang="en-US" sz="2800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sz="2800" dirty="0">
                    <a:solidFill>
                      <a:srgbClr val="C00000"/>
                    </a:solidFill>
                  </a:rPr>
                  <a:t>possibly gives rise to non-zero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13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rgbClr val="C0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ko-KR" altLang="en-US" sz="2800" dirty="0">
                    <a:solidFill>
                      <a:srgbClr val="C00000"/>
                    </a:solidFill>
                  </a:rPr>
                  <a:t> </a:t>
                </a:r>
                <a:r>
                  <a:rPr lang="en-US" altLang="ko-KR" sz="2800" dirty="0">
                    <a:solidFill>
                      <a:srgbClr val="C00000"/>
                    </a:solidFill>
                  </a:rPr>
                  <a:t>and deviation    </a:t>
                </a:r>
              </a:p>
              <a:p>
                <a:pPr marL="0" indent="0">
                  <a:buNone/>
                </a:pPr>
                <a:r>
                  <a:rPr lang="en-US" altLang="ko-KR" sz="2800" dirty="0">
                    <a:solidFill>
                      <a:srgbClr val="C00000"/>
                    </a:solidFill>
                  </a:rPr>
                  <a:t>   from maximal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80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ko-KR" altLang="en-US" sz="2800" dirty="0">
                    <a:solidFill>
                      <a:srgbClr val="C00000"/>
                    </a:solidFill>
                  </a:rPr>
                  <a:t> </a:t>
                </a:r>
                <a:endParaRPr lang="en-US" altLang="ko-KR" sz="2800" dirty="0">
                  <a:solidFill>
                    <a:srgbClr val="C00000"/>
                  </a:solidFill>
                </a:endParaRPr>
              </a:p>
              <a:p>
                <a:pPr marL="0" indent="0">
                  <a:buNone/>
                </a:pPr>
                <a:r>
                  <a:rPr lang="en-US" altLang="ko-KR" sz="1600" dirty="0"/>
                  <a:t>                                                            ( He &amp; Zee, PLB645(2007), SK &amp; Kim PRD90(2014)</a:t>
                </a:r>
              </a:p>
              <a:p>
                <a:pPr marL="0" indent="0">
                  <a:buNone/>
                </a:pPr>
                <a:r>
                  <a:rPr lang="en-US" altLang="ko-KR" sz="1600" dirty="0"/>
                  <a:t>                                                        See also, Goswami, </a:t>
                </a:r>
                <a:r>
                  <a:rPr lang="en-US" altLang="ko-KR" sz="1600" dirty="0" err="1"/>
                  <a:t>Petcov</a:t>
                </a:r>
                <a:r>
                  <a:rPr lang="en-US" altLang="ko-KR" sz="1600" dirty="0"/>
                  <a:t>, Ray, Rodejohann,PRD80(2009)) </a:t>
                </a:r>
              </a:p>
              <a:p>
                <a:pPr marL="0" indent="0">
                  <a:buNone/>
                </a:pPr>
                <a:endParaRPr lang="en-US" altLang="ko-KR" sz="1600" dirty="0"/>
              </a:p>
              <a:p>
                <a:pPr marL="0" indent="0">
                  <a:buNone/>
                </a:pPr>
                <a:r>
                  <a:rPr lang="en-US" altLang="ko-KR" sz="2600" dirty="0"/>
                  <a:t> - Best fit achieved by   </a:t>
                </a:r>
                <a:r>
                  <a:rPr lang="en-US" altLang="ko-KR" sz="1600" dirty="0"/>
                  <a:t>( SK &amp; Kim, PRD90(2014))</a:t>
                </a:r>
              </a:p>
              <a:p>
                <a:pPr marL="0" indent="0">
                  <a:buNone/>
                </a:pPr>
                <a:endParaRPr lang="ko-KR" altLang="en-US" sz="1600" dirty="0"/>
              </a:p>
            </p:txBody>
          </p:sp>
        </mc:Choice>
        <mc:Fallback xmlns="">
          <p:sp>
            <p:nvSpPr>
              <p:cNvPr id="3" name="내용 개체 틀 2">
                <a:extLst>
                  <a:ext uri="{FF2B5EF4-FFF2-40B4-BE49-F238E27FC236}">
                    <a16:creationId xmlns:a16="http://schemas.microsoft.com/office/drawing/2014/main" id="{127A071D-F71C-4A99-8D41-FD1C61E8FAE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507288" cy="4525963"/>
              </a:xfrm>
              <a:blipFill>
                <a:blip r:embed="rId2"/>
                <a:stretch>
                  <a:fillRect l="-1218" t="-21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DE5407-07A7-4227-A7E8-7CFA01A9D9DC}"/>
                  </a:ext>
                </a:extLst>
              </p:cNvPr>
              <p:cNvSpPr txBox="1"/>
              <p:nvPr/>
            </p:nvSpPr>
            <p:spPr>
              <a:xfrm>
                <a:off x="3496128" y="1577778"/>
                <a:ext cx="2151743" cy="111908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{"/>
                          <m:endChr m:val=""/>
                          <m:ctrlPr>
                            <a:rPr lang="en-US" altLang="ko-KR" sz="2800" b="0" i="1" smtClean="0">
                              <a:solidFill>
                                <a:srgbClr val="0070C0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sz="2800" b="0" i="1" smtClean="0">
                                  <a:solidFill>
                                    <a:srgbClr val="0070C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𝑇𝐵𝑀</m:t>
                                    </m:r>
                                  </m:sub>
                                </m:sSub>
                                <m:r>
                                  <a:rPr lang="en-US" altLang="ko-KR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ko-KR" sz="2800" i="1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altLang="ko-KR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(</m:t>
                                </m:r>
                                <m:r>
                                  <a:rPr lang="ko-KR" altLang="en-US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𝜃</m:t>
                                </m:r>
                                <m:r>
                                  <a:rPr lang="en-US" altLang="ko-KR" sz="2800" i="1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)</m:t>
                                </m:r>
                              </m:e>
                            </m:mr>
                            <m:mr>
                              <m:e>
                                <m:sSubSup>
                                  <m:sSubSupPr>
                                    <m:ctrlP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  <m:sup>
                                    <m: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  <m:d>
                                  <m:dPr>
                                    <m:ctrlP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dPr>
                                  <m:e>
                                    <m:r>
                                      <a:rPr lang="ko-KR" altLang="en-US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𝜃</m:t>
                                    </m:r>
                                  </m:e>
                                </m:d>
                                <m:r>
                                  <a:rPr lang="en-US" altLang="ko-KR" sz="2800" b="0" i="1" smtClean="0">
                                    <a:solidFill>
                                      <a:srgbClr val="0070C0"/>
                                    </a:solidFill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sSub>
                                  <m:sSubPr>
                                    <m:ctrlP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𝑈</m:t>
                                    </m:r>
                                  </m:e>
                                  <m:sub>
                                    <m:r>
                                      <a:rPr lang="en-US" altLang="ko-KR" sz="2800" b="0" i="1" smtClean="0">
                                        <a:solidFill>
                                          <a:srgbClr val="0070C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𝑇𝐵𝑀</m:t>
                                    </m:r>
                                  </m:sub>
                                </m:sSub>
                              </m:e>
                            </m:mr>
                          </m:m>
                        </m:e>
                      </m:d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1DDE5407-07A7-4227-A7E8-7CFA01A9D9D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96128" y="1577778"/>
                <a:ext cx="2151743" cy="111908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F46C283E-4F11-445D-9239-9BF3EA18E628}"/>
                  </a:ext>
                </a:extLst>
              </p:cNvPr>
              <p:cNvSpPr/>
              <p:nvPr/>
            </p:nvSpPr>
            <p:spPr>
              <a:xfrm>
                <a:off x="2043223" y="4773047"/>
                <a:ext cx="7056784" cy="14519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𝑼</m:t>
                        </m:r>
                      </m:e>
                      <m:sub>
                        <m:r>
                          <a:rPr lang="en-US" altLang="ko-KR" b="1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𝑻𝑩𝑴</m:t>
                        </m:r>
                      </m:sub>
                    </m:sSub>
                    <m:r>
                      <a:rPr lang="en-US" altLang="ko-KR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𝑼</m:t>
                        </m:r>
                      </m:e>
                      <m:sub>
                        <m:r>
                          <a:rPr lang="en-US" altLang="ko-KR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/>
                            <a:ea typeface="Cambria Math"/>
                          </a:rPr>
                          <m:t>𝟐𝟑</m:t>
                        </m:r>
                      </m:sub>
                    </m:sSub>
                    <m:r>
                      <a:rPr lang="en-US" altLang="ko-KR" b="1" i="1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/>
                        <a:ea typeface="Cambria Math"/>
                      </a:rPr>
                      <m:t>~</m:t>
                    </m:r>
                    <m:d>
                      <m:dPr>
                        <m:ctrlPr>
                          <a:rPr lang="en-US" altLang="ko-KR" b="1" i="1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b="1" i="1">
                                <a:solidFill>
                                  <a:schemeClr val="tx2">
                                    <a:lumMod val="60000"/>
                                    <a:lumOff val="40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ko-KR" altLang="en-US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𝟔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ko-KR" altLang="en-US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ko-KR" altLang="en-US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𝟔</m:t>
                                      </m:r>
                                    </m:e>
                                  </m:rad>
                                </m:den>
                              </m:f>
                            </m:e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ko-KR" altLang="en-US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𝟐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en-US" altLang="ko-KR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+</m:t>
                              </m:r>
                              <m:f>
                                <m:fPr>
                                  <m:ctrlP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b="1" i="1">
                                      <a:solidFill>
                                        <a:schemeClr val="tx2">
                                          <a:lumMod val="60000"/>
                                          <a:lumOff val="40000"/>
                                        </a:schemeClr>
                                      </a:solidFill>
                                      <a:latin typeface="Cambria Math"/>
                                      <a:ea typeface="Cambria Math"/>
                                    </a:rPr>
                                    <m:t>𝟏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b="1" i="1">
                                          <a:solidFill>
                                            <a:schemeClr val="tx2">
                                              <a:lumMod val="60000"/>
                                              <a:lumOff val="40000"/>
                                            </a:schemeClr>
                                          </a:solidFill>
                                          <a:latin typeface="Cambria Math"/>
                                          <a:ea typeface="Cambria Math"/>
                                        </a:rPr>
                                        <m:t>𝟑</m:t>
                                      </m:r>
                                    </m:e>
                                  </m:rad>
                                </m:den>
                              </m:f>
                              <m:r>
                                <a:rPr lang="ko-KR" altLang="en-US" b="1" i="1">
                                  <a:solidFill>
                                    <a:schemeClr val="tx2">
                                      <a:lumMod val="60000"/>
                                      <a:lumOff val="40000"/>
                                    </a:schemeClr>
                                  </a:solidFill>
                                  <a:latin typeface="Cambria Math"/>
                                  <a:ea typeface="Cambria Math"/>
                                </a:rPr>
                                <m:t>𝝀</m:t>
                              </m:r>
                            </m:e>
                          </m:mr>
                        </m:m>
                      </m:e>
                    </m:d>
                    <m:r>
                      <a:rPr lang="en-US" altLang="ko-KR" b="0" i="0" smtClean="0">
                        <a:solidFill>
                          <a:schemeClr val="tx2">
                            <a:lumMod val="60000"/>
                            <a:lumOff val="40000"/>
                          </a:schemeClr>
                        </a:solidFill>
                        <a:latin typeface="Cambria Math" panose="02040503050406030204" pitchFamily="18" charset="0"/>
                        <a:ea typeface="Cambria Math"/>
                      </a:rPr>
                      <m:t>       </m:t>
                    </m:r>
                  </m:oMath>
                </a14:m>
                <a:r>
                  <a:rPr lang="en-US" altLang="ko-KR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𝑐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23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~1,   </m:t>
                    </m:r>
                    <m:sSub>
                      <m:sSub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</m:e>
                      <m:sub>
                        <m:r>
                          <a:rPr lang="en-US" altLang="ko-KR" i="1">
                            <a:latin typeface="Cambria Math"/>
                          </a:rPr>
                          <m:t>23</m:t>
                        </m:r>
                      </m:sub>
                    </m:sSub>
                    <m:r>
                      <a:rPr lang="en-US" altLang="ko-KR" i="1">
                        <a:latin typeface="Cambria Math"/>
                      </a:rPr>
                      <m:t>~</m:t>
                    </m:r>
                    <m:r>
                      <a:rPr lang="ko-KR" altLang="en-US" i="1">
                        <a:latin typeface="Cambria Math"/>
                      </a:rPr>
                      <m:t>𝜆</m:t>
                    </m:r>
                    <m:r>
                      <a:rPr lang="en-US" altLang="ko-KR" i="1">
                        <a:latin typeface="Cambria Math"/>
                      </a:rPr>
                      <m:t>)</m:t>
                    </m:r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6" name="직사각형 5">
                <a:extLst>
                  <a:ext uri="{FF2B5EF4-FFF2-40B4-BE49-F238E27FC236}">
                    <a16:creationId xmlns:a16="http://schemas.microsoft.com/office/drawing/2014/main" id="{F46C283E-4F11-445D-9239-9BF3EA18E62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43223" y="4773047"/>
                <a:ext cx="7056784" cy="1451936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9800446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548680"/>
                <a:ext cx="8229600" cy="5760640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1800" b="0" dirty="0"/>
                  <a:t> 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200" b="0" i="1" smtClean="0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altLang="ko-KR" sz="2200" b="0" i="1" smtClean="0">
                            <a:latin typeface="Cambria Math"/>
                          </a:rPr>
                          <m:t>𝑇𝐵𝑀</m:t>
                        </m:r>
                      </m:sup>
                    </m:sSup>
                    <m:r>
                      <a:rPr lang="en-US" altLang="ko-KR" sz="2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12</m:t>
                        </m:r>
                      </m:sub>
                    </m:sSub>
                    <m:r>
                      <a:rPr lang="en-US" altLang="ko-KR" sz="22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20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sz="22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sz="22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mr>
                          <m:mr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altLang="ko-KR" sz="22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r>
                                        <a:rPr lang="en-US" altLang="ko-KR" sz="2200" b="0" i="1" smtClean="0">
                                          <a:latin typeface="Cambria Math"/>
                                          <a:ea typeface="Cambria Math"/>
                                        </a:rPr>
                                        <m:t>2</m:t>
                                      </m:r>
                                    </m:e>
                                  </m:rad>
                                </m:den>
                              </m:f>
                            </m:e>
                          </m:mr>
                        </m:m>
                      </m:e>
                    </m:d>
                    <m:r>
                      <a:rPr lang="en-US" altLang="ko-KR" sz="2200" b="0" i="0" smtClean="0">
                        <a:latin typeface="Cambria Math"/>
                        <a:ea typeface="Cambria Math"/>
                      </a:rPr>
                      <m:t>     </m:t>
                    </m:r>
                    <m:sSup>
                      <m:sSup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200" b="0" i="1" smtClean="0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altLang="ko-KR" sz="2200" b="0" i="1" smtClean="0">
                            <a:latin typeface="Cambria Math"/>
                          </a:rPr>
                          <m:t>𝑇𝐵𝑀</m:t>
                        </m:r>
                      </m:sup>
                    </m:sSup>
                    <m:r>
                      <a:rPr lang="en-US" altLang="ko-KR" sz="2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13</m:t>
                        </m:r>
                      </m:sub>
                    </m:sSub>
                    <m:r>
                      <a:rPr lang="en-US" altLang="ko-KR" sz="22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200" i="1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√3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∎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200" i="1" smtClean="0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i="1">
                                  <a:latin typeface="Cambria Math"/>
                                </a:rPr>
                                <m:t>∎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f>
                                <m:fPr>
                                  <m:ctrlPr>
                                    <a:rPr lang="en-US" altLang="ko-KR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200" i="1" smtClean="0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ko-KR" sz="2200" dirty="0"/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200" b="0" i="1" smtClean="0"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altLang="ko-KR" sz="2200" b="0" i="1" smtClean="0">
                            <a:latin typeface="Cambria Math"/>
                          </a:rPr>
                          <m:t>𝑇𝐵𝑀</m:t>
                        </m:r>
                      </m:sup>
                    </m:sSup>
                    <m:r>
                      <a:rPr lang="en-US" altLang="ko-KR" sz="2200" b="0" i="1" smtClean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sz="22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200" b="0" i="1" smtClean="0">
                            <a:latin typeface="Cambria Math"/>
                            <a:ea typeface="Cambria Math"/>
                          </a:rPr>
                          <m:t>23</m:t>
                        </m:r>
                      </m:sub>
                    </m:sSub>
                    <m:r>
                      <a:rPr lang="en-US" altLang="ko-KR" sz="2200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US" altLang="ko-KR" sz="22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2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f>
                                <m:fPr>
                                  <m:ctrlPr>
                                    <a:rPr lang="en-US" altLang="ko-KR" sz="22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i="1" smtClean="0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2</m:t>
                                  </m:r>
                                </m:num>
                                <m:den>
                                  <m:r>
                                    <a:rPr lang="en-US" altLang="ko-KR" sz="2200" i="1" smtClean="0">
                                      <a:latin typeface="Cambria Math"/>
                                      <a:ea typeface="Cambria Math"/>
                                    </a:rPr>
                                    <m:t>√</m:t>
                                  </m:r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3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√6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</m:mr>
                          <m:mr>
                            <m:e>
                              <m:f>
                                <m:fPr>
                                  <m:ctrlPr>
                                    <a:rPr lang="en-US" altLang="ko-KR" sz="22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altLang="ko-KR" sz="2200" b="0" i="1" smtClean="0">
                                      <a:latin typeface="Cambria Math"/>
                                      <a:ea typeface="Cambria Math"/>
                                    </a:rPr>
                                    <m:t>√6</m:t>
                                  </m:r>
                                </m:den>
                              </m:f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  <m:e>
                              <m:r>
                                <a:rPr lang="en-US" altLang="ko-KR" sz="2200" b="0" i="1" smtClean="0">
                                  <a:latin typeface="Cambria Math"/>
                                  <a:ea typeface="Cambria Math"/>
                                </a:rPr>
                                <m:t>∎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en-US" altLang="ko-KR" sz="2200" dirty="0"/>
              </a:p>
              <a:p>
                <a:endParaRPr lang="ko-KR" altLang="en-US" sz="18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548680"/>
                <a:ext cx="8229600" cy="5760640"/>
              </a:xfrm>
              <a:blipFill>
                <a:blip r:embed="rId2"/>
                <a:stretch>
                  <a:fillRect l="-44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타원 1"/>
          <p:cNvSpPr/>
          <p:nvPr/>
        </p:nvSpPr>
        <p:spPr>
          <a:xfrm>
            <a:off x="3482561" y="548680"/>
            <a:ext cx="729399" cy="1728192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5" name="직선 화살표 연결선 4"/>
          <p:cNvCxnSpPr>
            <a:stCxn id="2" idx="7"/>
          </p:cNvCxnSpPr>
          <p:nvPr/>
        </p:nvCxnSpPr>
        <p:spPr>
          <a:xfrm flipV="1">
            <a:off x="4105142" y="620688"/>
            <a:ext cx="538866" cy="181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4668629" y="436022"/>
            <a:ext cx="13484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FF0000"/>
                </a:solidFill>
              </a:rPr>
              <a:t>unchanged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34888" y="4725144"/>
            <a:ext cx="75815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4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Unchanged columns may reflect the remnants of flavor symmetry </a:t>
            </a:r>
            <a:r>
              <a:rPr lang="en-US" altLang="ko-KR" sz="2400" dirty="0">
                <a:solidFill>
                  <a:schemeClr val="tx2">
                    <a:lumMod val="60000"/>
                    <a:lumOff val="40000"/>
                  </a:schemeClr>
                </a:solidFill>
                <a:sym typeface="Wingdings" panose="05000000000000000000" pitchFamily="2" charset="2"/>
              </a:rPr>
              <a:t> residual symmetry</a:t>
            </a:r>
            <a:endParaRPr lang="ko-KR" altLang="en-US" sz="24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657731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157454" y="854111"/>
                <a:ext cx="8829092" cy="4525963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Any forms of neutrino mixing matrix should be equivalent to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chemeClr val="tx2">
                                <a:lumMod val="60000"/>
                                <a:lumOff val="40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r>
                  <a:rPr lang="en-US" altLang="ko-KR" sz="2400" dirty="0">
                    <a:solidFill>
                      <a:schemeClr val="tx2">
                        <a:lumMod val="60000"/>
                        <a:lumOff val="40000"/>
                      </a:schemeClr>
                    </a:solidFill>
                  </a:rPr>
                  <a:t>  presented in the standard parameterization :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23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0" i="1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23</m:t>
                        </m:r>
                      </m:sub>
                    </m:sSub>
                    <m:r>
                      <a:rPr lang="en-US" altLang="ko-KR" sz="2400" b="0" i="1" smtClean="0">
                        <a:latin typeface="Cambria Math"/>
                      </a:rPr>
                      <m:t>)</m:t>
                    </m:r>
                    <m:sSub>
                      <m:sSub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/>
                          </a:rPr>
                          <m:t>13</m:t>
                        </m:r>
                      </m:sub>
                    </m:sSub>
                  </m:oMath>
                </a14:m>
                <a:r>
                  <a:rPr lang="en-US" altLang="ko-KR" sz="2400" dirty="0"/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dirty="0" smtClean="0">
                            <a:latin typeface="Cambria Math"/>
                          </a:rPr>
                          <m:t>𝜃</m:t>
                        </m:r>
                      </m:e>
                      <m:sub>
                        <m:r>
                          <a:rPr lang="en-US" altLang="ko-KR" sz="2400" b="0" i="1" dirty="0" smtClean="0">
                            <a:latin typeface="Cambria Math"/>
                          </a:rPr>
                          <m:t>13</m:t>
                        </m:r>
                      </m:sub>
                    </m:sSub>
                    <m:r>
                      <a:rPr lang="en-US" altLang="ko-KR" sz="2400" b="0" i="1" dirty="0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altLang="ko-KR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b="0" i="1" dirty="0" smtClean="0">
                            <a:latin typeface="Cambria Math"/>
                          </a:rPr>
                          <m:t>𝛿</m:t>
                        </m:r>
                      </m:e>
                      <m:sub>
                        <m:r>
                          <a:rPr lang="en-US" altLang="ko-KR" sz="2400" b="0" i="1" dirty="0" smtClean="0">
                            <a:latin typeface="Cambria Math"/>
                          </a:rPr>
                          <m:t>𝐷</m:t>
                        </m:r>
                      </m:sub>
                    </m:sSub>
                  </m:oMath>
                </a14:m>
                <a:r>
                  <a:rPr lang="en-US" altLang="ko-KR" sz="2400" dirty="0"/>
                  <a:t>)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dirty="0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400" b="0" i="1" dirty="0" smtClean="0">
                            <a:latin typeface="Cambria Math"/>
                          </a:rPr>
                          <m:t>12</m:t>
                        </m:r>
                      </m:sub>
                    </m:sSub>
                    <m:d>
                      <m:dPr>
                        <m:ctrlPr>
                          <a:rPr lang="en-US" altLang="ko-KR" sz="2400" b="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ko-KR" sz="24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0" i="1" dirty="0" smtClean="0">
                                <a:latin typeface="Cambria Math"/>
                              </a:rPr>
                              <m:t>𝜃</m:t>
                            </m:r>
                          </m:e>
                          <m:sub>
                            <m:r>
                              <a:rPr lang="en-US" altLang="ko-KR" sz="2400" b="0" i="1" dirty="0" smtClean="0">
                                <a:latin typeface="Cambria Math"/>
                              </a:rPr>
                              <m:t>12</m:t>
                            </m:r>
                          </m:sub>
                        </m:sSub>
                      </m:e>
                    </m:d>
                    <m:sSub>
                      <m:sSubPr>
                        <m:ctrlPr>
                          <a:rPr lang="en-US" altLang="ko-KR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dirty="0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ko-KR" altLang="en-US" sz="2400" b="0" i="1" dirty="0" smtClean="0">
                            <a:latin typeface="Cambria Math"/>
                          </a:rPr>
                          <m:t>𝜙</m:t>
                        </m:r>
                      </m:sub>
                    </m:sSub>
                  </m:oMath>
                </a14:m>
                <a:endParaRPr lang="en-US" altLang="ko-KR" sz="2400" b="0" dirty="0"/>
              </a:p>
              <a:p>
                <a:pPr marL="0" indent="0">
                  <a:buNone/>
                </a:pPr>
                <a:r>
                  <a:rPr lang="en-US" altLang="ko-KR" sz="2400" dirty="0"/>
                  <a:t>           =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12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𝑖</m:t>
                                  </m:r>
                                  <m:sSubSup>
                                    <m:sSubSupPr>
                                      <m:ctrlPr>
                                        <a:rPr lang="en-US" altLang="ko-KR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ko-KR" altLang="en-US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𝛿</m:t>
                                      </m:r>
                                    </m:e>
                                    <m:sub>
                                      <m:r>
                                        <a:rPr lang="en-US" altLang="ko-KR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  <m:t>𝐷</m:t>
                                      </m:r>
                                    </m:sub>
                                    <m:sup>
                                      <m:r>
                                        <a:rPr lang="en-US" altLang="ko-KR" sz="2400" i="1" smtClean="0">
                                          <a:latin typeface="Cambria Math"/>
                                          <a:ea typeface="Cambria Math"/>
                                        </a:rPr>
                                        <m:t>∗</m:t>
                                      </m:r>
                                    </m:sup>
                                  </m:sSubSup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US" altLang="ko-KR" sz="2400" i="1" smtClean="0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e>
                            <m:e>
                              <m:r>
                                <a:rPr lang="en-US" altLang="ko-KR" sz="2400" i="1" smtClean="0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e>
                            <m:e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−</m:t>
                              </m:r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altLang="ko-KR" sz="2400" i="1" smtClean="0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e>
                            <m:e>
                              <m:r>
                                <a:rPr lang="en-US" altLang="ko-KR" sz="2400" i="1" smtClean="0">
                                  <a:latin typeface="Cambria Math"/>
                                  <a:ea typeface="Cambria Math"/>
                                </a:rPr>
                                <m:t>∗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13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r>
                      <a:rPr lang="en-US" altLang="ko-KR" sz="2400" i="1" smtClean="0">
                        <a:latin typeface="Cambria Math"/>
                        <a:ea typeface="Cambria Math"/>
                      </a:rPr>
                      <m:t>∙</m:t>
                    </m:r>
                    <m:d>
                      <m:dPr>
                        <m:ctrlPr>
                          <a:rPr lang="en-US" altLang="ko-KR" sz="240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sSubSup>
                                    <m:sSubSupPr>
                                      <m:ctrlPr>
                                        <a:rPr lang="en-US" altLang="ko-KR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ko-KR" alt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altLang="ko-KR" b="0" i="1" smtClean="0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  <m:sup/>
                                  </m:sSubSup>
                                </m:sup>
                              </m:sSup>
                            </m:e>
                            <m:e/>
                            <m:e/>
                          </m:mr>
                          <m:mr>
                            <m:e/>
                            <m:e>
                              <m:sSup>
                                <m:sSup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sSubSup>
                                    <m:sSubSupPr>
                                      <m:ctrlPr>
                                        <a:rPr lang="en-US" altLang="ko-KR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ko-KR" alt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altLang="ko-KR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  <m:sup/>
                                  </m:sSubSup>
                                </m:sup>
                              </m:sSup>
                            </m:e>
                            <m:e/>
                          </m:mr>
                          <m:mr>
                            <m:e/>
                            <m:e/>
                            <m:e>
                              <m:sSup>
                                <m:sSup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400" b="0" i="1" smtClean="0">
                                      <a:latin typeface="Cambria Math"/>
                                      <a:ea typeface="Cambria Math"/>
                                    </a:rPr>
                                    <m:t>𝑖</m:t>
                                  </m:r>
                                  <m:sSub>
                                    <m:sSubPr>
                                      <m:ctrlPr>
                                        <a:rPr lang="en-US" altLang="ko-KR" sz="2400" b="0" i="1" smtClean="0">
                                          <a:latin typeface="Cambria Math" panose="02040503050406030204" pitchFamily="18" charset="0"/>
                                          <a:ea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𝜙</m:t>
                                      </m:r>
                                    </m:e>
                                    <m:sub>
                                      <m:r>
                                        <a:rPr lang="en-US" altLang="ko-KR" sz="2400" b="0" i="1" smtClean="0">
                                          <a:latin typeface="Cambria Math"/>
                                          <a:ea typeface="Cambria Math"/>
                                        </a:rPr>
                                        <m:t>3</m:t>
                                      </m:r>
                                    </m:sub>
                                  </m:sSub>
                                </m:sup>
                              </m:sSup>
                            </m:e>
                          </m:mr>
                        </m:m>
                      </m:e>
                    </m:d>
                  </m:oMath>
                </a14:m>
                <a:endParaRPr lang="en-US" altLang="ko-KR" sz="2400" dirty="0"/>
              </a:p>
              <a:p>
                <a:pPr marL="0" indent="0">
                  <a:buNone/>
                </a:pPr>
                <a:r>
                  <a:rPr lang="en-US" altLang="ko-KR" sz="2400" dirty="0"/>
                  <a:t>          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dirty="0" smtClean="0">
                            <a:latin typeface="Cambria Math"/>
                          </a:rPr>
                          <m:t>𝑃</m:t>
                        </m:r>
                      </m:e>
                      <m:sub>
                        <m:r>
                          <a:rPr lang="ko-KR" altLang="en-US" sz="2400" b="0" i="1" dirty="0" smtClean="0">
                            <a:latin typeface="Cambria Math"/>
                          </a:rPr>
                          <m:t>𝛼</m:t>
                        </m:r>
                      </m:sub>
                    </m:sSub>
                    <m:r>
                      <a:rPr lang="ko-KR" altLang="en-US" sz="2400" b="0" i="1" dirty="0" smtClean="0">
                        <a:latin typeface="Cambria Math"/>
                      </a:rPr>
                      <m:t>∙</m:t>
                    </m:r>
                    <m:r>
                      <a:rPr lang="en-US" altLang="ko-KR" sz="2400" b="0" i="1" dirty="0" smtClean="0">
                        <a:latin typeface="Cambria Math"/>
                      </a:rPr>
                      <m:t>𝑉</m:t>
                    </m:r>
                    <m:r>
                      <a:rPr lang="en-US" altLang="ko-KR" sz="2400" i="1" dirty="0"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2400" b="0" i="1" dirty="0" smtClean="0">
                            <a:latin typeface="Cambria Math"/>
                            <a:ea typeface="Cambria Math"/>
                          </a:rPr>
                          <m:t>𝑃</m:t>
                        </m:r>
                      </m:e>
                      <m:sub>
                        <m:r>
                          <a:rPr lang="ko-KR" altLang="en-US" sz="2400" i="1" dirty="0" smtClean="0">
                            <a:latin typeface="Cambria Math"/>
                            <a:ea typeface="Cambria Math"/>
                          </a:rPr>
                          <m:t>𝛽</m:t>
                        </m:r>
                      </m:sub>
                    </m:sSub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57454" y="854111"/>
                <a:ext cx="8829092" cy="4525963"/>
              </a:xfrm>
              <a:blipFill>
                <a:blip r:embed="rId2"/>
                <a:stretch>
                  <a:fillRect l="-967" t="-107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55776" y="4499268"/>
                <a:ext cx="3534044" cy="52764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/>
                            </a:rPr>
                            <m:t>𝑉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  <m:sSup>
                        <m:sSupPr>
                          <m:ctrlPr>
                            <a:rPr lang="en-US" altLang="ko-KR" sz="240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sz="2400" b="0" i="1" smtClean="0">
                              <a:latin typeface="Cambria Math"/>
                            </a:rPr>
                            <m:t>𝑒</m:t>
                          </m:r>
                        </m:e>
                        <m:sup>
                          <m:r>
                            <a:rPr lang="en-US" altLang="ko-KR" sz="2400" b="0" i="1" smtClean="0">
                              <a:latin typeface="Cambria Math"/>
                            </a:rPr>
                            <m:t>𝑖</m:t>
                          </m:r>
                          <m:r>
                            <a:rPr lang="en-US" altLang="ko-KR" sz="2400" b="0" i="1" smtClean="0">
                              <a:latin typeface="Cambria Math"/>
                            </a:rPr>
                            <m:t>(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latin typeface="Cambria Math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𝑖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latin typeface="Cambria Math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latin typeface="Cambria Math"/>
                                </a:rPr>
                                <m:t>𝛽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/>
                                </a:rPr>
                                <m:t>𝑗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latin typeface="Cambria Math"/>
                            </a:rPr>
                            <m:t>)</m:t>
                          </m:r>
                        </m:sup>
                      </m:sSup>
                      <m:r>
                        <a:rPr lang="en-US" altLang="ko-KR" sz="2400" b="0" i="1" smtClean="0">
                          <a:latin typeface="Cambria Math"/>
                        </a:rPr>
                        <m:t>=</m:t>
                      </m:r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(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𝑈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𝑃𝑀𝑁𝑆</m:t>
                          </m:r>
                        </m:sub>
                      </m:sSub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ko-KR" sz="2400" b="0" i="1" smtClean="0">
                              <a:latin typeface="Cambria Math"/>
                            </a:rPr>
                            <m:t>)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/>
                            </a:rPr>
                            <m:t>𝑖𝑗</m:t>
                          </m:r>
                        </m:sub>
                      </m:sSub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55776" y="4499268"/>
                <a:ext cx="3534044" cy="527645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오른쪽 화살표 4"/>
          <p:cNvSpPr/>
          <p:nvPr/>
        </p:nvSpPr>
        <p:spPr>
          <a:xfrm>
            <a:off x="1763688" y="4628195"/>
            <a:ext cx="489204" cy="2423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r>
              <a:rPr lang="en-US" altLang="ko-KR" sz="3600" dirty="0">
                <a:solidFill>
                  <a:srgbClr val="FF0000"/>
                </a:solidFill>
              </a:rPr>
              <a:t>Predictions of CP phase</a:t>
            </a:r>
            <a:endParaRPr lang="ko-KR" altLang="en-US" sz="3600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직사각형 6"/>
              <p:cNvSpPr/>
              <p:nvPr/>
            </p:nvSpPr>
            <p:spPr>
              <a:xfrm>
                <a:off x="3347864" y="3933056"/>
                <a:ext cx="4824536" cy="49725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40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ko-KR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𝑉</m:t>
                    </m:r>
                    <m:r>
                      <a:rPr lang="en-US" altLang="ko-KR" sz="2400" b="0" i="1" smtClean="0">
                        <a:solidFill>
                          <a:srgbClr val="C00000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𝑈</m:t>
                        </m:r>
                      </m:e>
                      <m:sup>
                        <m: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/>
                          </a:rPr>
                          <m:t>𝑇𝐵𝑀</m:t>
                        </m:r>
                      </m:sup>
                    </m:sSup>
                  </m:oMath>
                </a14:m>
                <a:r>
                  <a:rPr lang="ko-KR" altLang="en-US" sz="2400" dirty="0">
                    <a:solidFill>
                      <a:srgbClr val="C00000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m:rPr>
                        <m:brk m:alnAt="7"/>
                      </m:rPr>
                      <a:rPr lang="en-US" altLang="ko-KR" sz="2400" i="1">
                        <a:solidFill>
                          <a:srgbClr val="C00000"/>
                        </a:solidFill>
                        <a:latin typeface="Cambria Math"/>
                        <a:ea typeface="Cambria Math"/>
                      </a:rPr>
                      <m:t>∙</m:t>
                    </m:r>
                    <m:sSub>
                      <m:sSubPr>
                        <m:ctrlP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23</m:t>
                        </m:r>
                        <m:r>
                          <a:rPr lang="en-US" altLang="ko-KR" sz="2400" b="0" i="1" smtClean="0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  <m:t>(13)</m:t>
                        </m:r>
                      </m:sub>
                    </m:sSub>
                    <m:d>
                      <m:dPr>
                        <m:ctrlP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ko-KR" altLang="en-US" sz="24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𝜃</m:t>
                        </m:r>
                        <m:r>
                          <a:rPr lang="en-US" altLang="ko-KR" sz="24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,</m:t>
                        </m:r>
                        <m:r>
                          <a:rPr lang="ko-KR" altLang="en-US" sz="2400" i="1">
                            <a:solidFill>
                              <a:srgbClr val="C00000"/>
                            </a:solidFill>
                            <a:latin typeface="Cambria Math"/>
                            <a:ea typeface="Cambria Math"/>
                          </a:rPr>
                          <m:t>𝜉</m:t>
                        </m:r>
                      </m:e>
                    </m:d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7" name="직사각형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47864" y="3933056"/>
                <a:ext cx="4824536" cy="497252"/>
              </a:xfrm>
              <a:prstGeom prst="rect">
                <a:avLst/>
              </a:prstGeom>
              <a:blipFill>
                <a:blip r:embed="rId7"/>
                <a:stretch>
                  <a:fillRect b="-1097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157454" y="5059820"/>
            <a:ext cx="7921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ko-KR" sz="2400" dirty="0"/>
              <a:t>Predictions : </a:t>
            </a:r>
            <a:r>
              <a:rPr lang="en-US" altLang="ko-KR" sz="1600" dirty="0"/>
              <a:t>(SK &amp; </a:t>
            </a:r>
            <a:r>
              <a:rPr lang="en-US" altLang="ko-KR" sz="1600" dirty="0" err="1"/>
              <a:t>CSKim</a:t>
            </a:r>
            <a:r>
              <a:rPr lang="en-US" altLang="ko-KR" sz="1600" dirty="0"/>
              <a:t>, PRD90(2014),  SK &amp; </a:t>
            </a:r>
            <a:r>
              <a:rPr lang="en-US" altLang="ko-KR" sz="1600" dirty="0" err="1"/>
              <a:t>Tanimoto</a:t>
            </a:r>
            <a:r>
              <a:rPr lang="en-US" altLang="ko-KR" sz="1600" dirty="0"/>
              <a:t>, PRD91(2015) ) </a:t>
            </a:r>
            <a:endParaRPr lang="ko-KR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851920" y="5521485"/>
                <a:ext cx="3528391" cy="1361911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ko-KR" sz="17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170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17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700" i="1" smtClean="0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ko-KR" sz="1700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altLang="ko-KR" sz="1700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ko-KR" sz="17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17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n-US" altLang="ko-KR" sz="17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a:rPr lang="en-US" altLang="ko-KR" sz="1700" b="0" i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US" altLang="ko-KR" sz="1700" b="0" i="0" smtClean="0">
                                      <a:latin typeface="Cambria Math"/>
                                    </a:rPr>
                                    <m:t>tan</m:t>
                                  </m:r>
                                </m:fName>
                                <m:e>
                                  <m:r>
                                    <a:rPr lang="en-US" altLang="ko-KR" sz="1700" b="0" i="1" smtClean="0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ko-KR" sz="17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700" b="0" i="1" smtClean="0">
                                          <a:latin typeface="Cambria Math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1700" b="0" i="1" smtClean="0">
                                          <a:latin typeface="Cambria Math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</m:func>
                            </m:den>
                          </m:f>
                          <m:r>
                            <a:rPr lang="en-US" altLang="ko-KR" sz="17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altLang="ko-KR" sz="17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ko-KR" sz="1700" b="0" i="1" smtClean="0">
                                  <a:latin typeface="Cambria Math"/>
                                  <a:ea typeface="Cambria Math"/>
                                </a:rPr>
                                <m:t>1−5</m:t>
                              </m:r>
                              <m:sSubSup>
                                <m:sSubSupPr>
                                  <m:ctrlPr>
                                    <a:rPr lang="en-US" altLang="ko-KR" sz="17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1700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altLang="ko-KR" sz="1700" b="0" i="1" baseline="-25000" smtClean="0">
                                      <a:latin typeface="Cambria Math"/>
                                    </a:rPr>
                                    <m:t>13</m:t>
                                  </m:r>
                                </m:e>
                                <m:sub/>
                                <m:sup>
                                  <m:r>
                                    <a:rPr lang="en-US" altLang="ko-KR" sz="17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altLang="ko-KR" sz="17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7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1700" b="0" i="1" smtClean="0">
                                      <a:latin typeface="Cambria Math"/>
                                      <a:ea typeface="Cambria Math"/>
                                    </a:rPr>
                                    <m:t>13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en-US" altLang="ko-KR" sz="17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ko-KR" sz="1700" b="0" i="1" smtClean="0">
                                      <a:latin typeface="Cambria Math"/>
                                      <a:ea typeface="Cambria Math"/>
                                    </a:rPr>
                                    <m:t>2−6</m:t>
                                  </m:r>
                                  <m:sSubSup>
                                    <m:sSubSupPr>
                                      <m:ctrlPr>
                                        <a:rPr lang="en-US" altLang="ko-KR" sz="17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1700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altLang="ko-KR" sz="1700" b="0" i="1" baseline="-25000" smtClean="0">
                                          <a:latin typeface="Cambria Math"/>
                                        </a:rPr>
                                        <m:t>13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en-US" altLang="ko-KR" sz="17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den>
                          </m:f>
                        </m:e>
                      </m:func>
                    </m:oMath>
                  </m:oMathPara>
                </a14:m>
                <a:endParaRPr lang="en-US" altLang="ko-KR" sz="1700" b="0" dirty="0"/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ko-KR" sz="1700" i="1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170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700" i="1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ko-KR" sz="1700" i="1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altLang="ko-KR" sz="1700" i="1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ko-KR" sz="17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1700" i="1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n-US" altLang="ko-KR" sz="1700" i="1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1700">
                                      <a:latin typeface="Cambria Math"/>
                                    </a:rPr>
                                    <m:t>tan</m:t>
                                  </m:r>
                                </m:fName>
                                <m:e>
                                  <m:r>
                                    <a:rPr lang="en-US" altLang="ko-KR" sz="1700" i="1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ko-KR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700" i="1">
                                          <a:latin typeface="Cambria Math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1700" i="1">
                                          <a:latin typeface="Cambria Math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</m:func>
                            </m:den>
                          </m:f>
                          <m:r>
                            <a:rPr lang="en-US" altLang="ko-KR" sz="1700" i="1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altLang="ko-KR" sz="1700" i="1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ko-KR" sz="17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1</m:t>
                              </m:r>
                              <m:r>
                                <a:rPr lang="en-US" altLang="ko-KR" sz="1700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altLang="ko-KR" sz="17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  <m:t>2</m:t>
                              </m:r>
                              <m:sSubSup>
                                <m:sSubSupPr>
                                  <m:ctrlPr>
                                    <a:rPr lang="en-US" altLang="ko-KR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1700" i="1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altLang="ko-KR" sz="1700" i="1" baseline="-25000">
                                      <a:latin typeface="Cambria Math"/>
                                    </a:rPr>
                                    <m:t>13</m:t>
                                  </m:r>
                                </m:e>
                                <m:sub/>
                                <m:sup>
                                  <m:r>
                                    <a:rPr lang="en-US" altLang="ko-KR" sz="1700" i="1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altLang="ko-KR" sz="17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700" i="1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1700" i="1">
                                      <a:latin typeface="Cambria Math"/>
                                      <a:ea typeface="Cambria Math"/>
                                    </a:rPr>
                                    <m:t>13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en-US" altLang="ko-KR" sz="1700" i="1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ko-KR" sz="1700" i="1">
                                      <a:latin typeface="Cambria Math"/>
                                      <a:ea typeface="Cambria Math"/>
                                    </a:rPr>
                                    <m:t>2−</m:t>
                                  </m:r>
                                  <m:r>
                                    <a:rPr lang="en-US" altLang="ko-KR" sz="17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  <m:t>3</m:t>
                                  </m:r>
                                  <m:sSubSup>
                                    <m:sSubSupPr>
                                      <m:ctrlPr>
                                        <a:rPr lang="en-US" altLang="ko-KR" sz="17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1700" i="1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altLang="ko-KR" sz="1700" i="1" baseline="-25000">
                                          <a:latin typeface="Cambria Math"/>
                                        </a:rPr>
                                        <m:t>13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en-US" altLang="ko-KR" sz="1700" i="1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den>
                          </m:f>
                        </m:e>
                      </m:func>
                    </m:oMath>
                  </m:oMathPara>
                </a14:m>
                <a:endParaRPr lang="ko-KR" altLang="en-US" sz="17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51920" y="5521485"/>
                <a:ext cx="3528391" cy="1361911"/>
              </a:xfrm>
              <a:prstGeom prst="rect">
                <a:avLst/>
              </a:prstGeom>
              <a:blipFill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직사각형 9"/>
              <p:cNvSpPr/>
              <p:nvPr/>
            </p:nvSpPr>
            <p:spPr>
              <a:xfrm>
                <a:off x="899592" y="5569383"/>
                <a:ext cx="2520280" cy="105663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sz="2000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000" i="1">
                            <a:latin typeface="Cambria Math"/>
                          </a:rPr>
                          <m:t>𝑠</m:t>
                        </m:r>
                        <m:r>
                          <a:rPr lang="en-US" altLang="ko-KR" sz="2000" i="1" baseline="-25000">
                            <a:latin typeface="Cambria Math"/>
                          </a:rPr>
                          <m:t>12</m:t>
                        </m:r>
                      </m:e>
                      <m:sub/>
                      <m:sup>
                        <m:r>
                          <a:rPr lang="en-US" altLang="ko-KR" sz="20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sz="2000" dirty="0"/>
                  <a:t>=</a:t>
                </a:r>
                <a14:m>
                  <m:oMath xmlns:m="http://schemas.openxmlformats.org/officeDocument/2006/math">
                    <m:r>
                      <a:rPr lang="en-US" altLang="ko-KR" sz="2000" i="1" dirty="0">
                        <a:latin typeface="Cambria Math"/>
                      </a:rPr>
                      <m:t>1−</m:t>
                    </m:r>
                    <m:f>
                      <m:fPr>
                        <m:ctrlPr>
                          <a:rPr lang="en-US" altLang="ko-KR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i="1" dirty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altLang="ko-KR" sz="2000" i="1" dirty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US" altLang="ko-KR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2000" i="1" dirty="0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ko-KR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2000" i="1" dirty="0"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altLang="ko-KR" sz="2000" i="1" baseline="-25000" dirty="0">
                                    <a:latin typeface="Cambria Math"/>
                                  </a:rPr>
                                  <m:t>13</m:t>
                                </m:r>
                              </m:e>
                              <m:sup>
                                <m:r>
                                  <a:rPr lang="en-US" altLang="ko-KR" sz="2000" i="1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en-US" altLang="ko-KR" sz="2000" dirty="0"/>
              </a:p>
              <a:p>
                <a14:m>
                  <m:oMath xmlns:m="http://schemas.openxmlformats.org/officeDocument/2006/math">
                    <m:r>
                      <a:rPr lang="en-US" altLang="ko-KR" sz="2000" b="0" i="1" smtClean="0">
                        <a:latin typeface="Cambria Math" panose="02040503050406030204" pitchFamily="18" charset="0"/>
                      </a:rPr>
                      <m:t> </m:t>
                    </m:r>
                    <m:sSubSup>
                      <m:sSubSupPr>
                        <m:ctrlPr>
                          <a:rPr lang="en-US" altLang="ko-KR" sz="20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ko-KR" sz="2000" i="1">
                            <a:latin typeface="Cambria Math"/>
                          </a:rPr>
                          <m:t>𝑠</m:t>
                        </m:r>
                        <m:r>
                          <a:rPr lang="en-US" altLang="ko-KR" sz="2000" i="1" baseline="-25000">
                            <a:latin typeface="Cambria Math"/>
                          </a:rPr>
                          <m:t>12</m:t>
                        </m:r>
                      </m:e>
                      <m:sub/>
                      <m:sup>
                        <m:r>
                          <a:rPr lang="en-US" altLang="ko-KR" sz="2000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sz="2000" dirty="0"/>
                  <a:t>=</a:t>
                </a:r>
                <a14:m>
                  <m:oMath xmlns:m="http://schemas.openxmlformats.org/officeDocument/2006/math">
                    <m:r>
                      <a:rPr lang="en-US" altLang="ko-KR" sz="2000" i="1" dirty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altLang="ko-KR" sz="2000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sz="2000" b="0" i="1" dirty="0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ko-KR" sz="2000" i="1" dirty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US" altLang="ko-KR" sz="2000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sz="2000" i="1" dirty="0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ko-KR" sz="2000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sz="2000" i="1" dirty="0"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altLang="ko-KR" sz="2000" i="1" baseline="-25000" dirty="0">
                                    <a:latin typeface="Cambria Math"/>
                                  </a:rPr>
                                  <m:t>13</m:t>
                                </m:r>
                              </m:e>
                              <m:sup>
                                <m:r>
                                  <a:rPr lang="en-US" altLang="ko-KR" sz="2000" i="1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10" name="직사각형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99592" y="5569383"/>
                <a:ext cx="2520280" cy="1056636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1" name="직선 화살표 연결선 10">
            <a:extLst>
              <a:ext uri="{FF2B5EF4-FFF2-40B4-BE49-F238E27FC236}">
                <a16:creationId xmlns:a16="http://schemas.microsoft.com/office/drawing/2014/main" id="{580CDC51-1468-48CB-8BEE-2DB2998492CA}"/>
              </a:ext>
            </a:extLst>
          </p:cNvPr>
          <p:cNvCxnSpPr/>
          <p:nvPr/>
        </p:nvCxnSpPr>
        <p:spPr>
          <a:xfrm>
            <a:off x="3347864" y="5026913"/>
            <a:ext cx="14229" cy="1901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69826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/>
              <a:t>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/>
              <a:t>Current status of </a:t>
            </a:r>
            <a:r>
              <a:rPr lang="en-US" altLang="ko-KR" dirty="0">
                <a:solidFill>
                  <a:srgbClr val="0070C0"/>
                </a:solidFill>
              </a:rPr>
              <a:t>neutrino oscillations</a:t>
            </a:r>
          </a:p>
          <a:p>
            <a:r>
              <a:rPr lang="en-US" altLang="ko-KR" dirty="0">
                <a:solidFill>
                  <a:srgbClr val="0070C0"/>
                </a:solidFill>
              </a:rPr>
              <a:t>Theoretical</a:t>
            </a:r>
            <a:r>
              <a:rPr lang="ko-KR" altLang="en-US" dirty="0">
                <a:solidFill>
                  <a:srgbClr val="0070C0"/>
                </a:solidFill>
              </a:rPr>
              <a:t> </a:t>
            </a:r>
            <a:r>
              <a:rPr lang="en-US" altLang="ko-KR" dirty="0">
                <a:solidFill>
                  <a:srgbClr val="0070C0"/>
                </a:solidFill>
              </a:rPr>
              <a:t>Issues</a:t>
            </a:r>
          </a:p>
          <a:p>
            <a:pPr marL="0" indent="0">
              <a:buNone/>
            </a:pPr>
            <a:r>
              <a:rPr lang="en-US" altLang="ko-KR" dirty="0"/>
              <a:t> - Origin of </a:t>
            </a:r>
            <a:r>
              <a:rPr lang="en-US" altLang="ko-KR" dirty="0">
                <a:solidFill>
                  <a:srgbClr val="00B050"/>
                </a:solidFill>
              </a:rPr>
              <a:t>neutrino mixing matrix</a:t>
            </a:r>
          </a:p>
          <a:p>
            <a:pPr marL="0" indent="0">
              <a:buNone/>
            </a:pPr>
            <a:r>
              <a:rPr lang="en-US" altLang="ko-KR" dirty="0"/>
              <a:t> - Origin of </a:t>
            </a:r>
            <a:r>
              <a:rPr lang="en-US" altLang="ko-KR" dirty="0">
                <a:solidFill>
                  <a:schemeClr val="accent2"/>
                </a:solidFill>
              </a:rPr>
              <a:t>neutrino masses</a:t>
            </a:r>
          </a:p>
          <a:p>
            <a:pPr marL="0" indent="0">
              <a:buNone/>
            </a:pPr>
            <a:r>
              <a:rPr lang="en-US" altLang="ko-KR" dirty="0">
                <a:solidFill>
                  <a:srgbClr val="FF0000"/>
                </a:solidFill>
              </a:rPr>
              <a:t> - New Physics </a:t>
            </a:r>
            <a:r>
              <a:rPr lang="en-US" altLang="ko-KR" dirty="0"/>
              <a:t>in Neutrino Oscillations</a:t>
            </a:r>
          </a:p>
          <a:p>
            <a:r>
              <a:rPr lang="en-US" altLang="ko-KR" dirty="0"/>
              <a:t>Prospect</a:t>
            </a:r>
          </a:p>
          <a:p>
            <a:r>
              <a:rPr lang="en-US" altLang="ko-KR" dirty="0"/>
              <a:t>Conclusion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773950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그림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43541" y="1892049"/>
            <a:ext cx="3972435" cy="1415159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9552" y="4075429"/>
            <a:ext cx="4104456" cy="1527265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3645024"/>
            <a:ext cx="4158675" cy="297299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300192" y="1340768"/>
            <a:ext cx="1508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Alternatively,</a:t>
            </a:r>
            <a:endParaRPr lang="ko-KR" altLang="en-US" dirty="0"/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5536" y="208411"/>
            <a:ext cx="3456384" cy="3555911"/>
          </a:xfrm>
          <a:prstGeom prst="rect">
            <a:avLst/>
          </a:prstGeom>
        </p:spPr>
      </p:pic>
      <p:sp>
        <p:nvSpPr>
          <p:cNvPr id="13" name="타원 12"/>
          <p:cNvSpPr/>
          <p:nvPr/>
        </p:nvSpPr>
        <p:spPr>
          <a:xfrm>
            <a:off x="2195736" y="692696"/>
            <a:ext cx="792088" cy="7703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3995936" y="508030"/>
            <a:ext cx="500637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The relations can be obtained from A4 model</a:t>
            </a:r>
          </a:p>
          <a:p>
            <a:r>
              <a:rPr lang="en-US" altLang="ko-KR" sz="1400" dirty="0">
                <a:solidFill>
                  <a:srgbClr val="0070C0"/>
                </a:solidFill>
              </a:rPr>
              <a:t>(SK &amp; </a:t>
            </a:r>
            <a:r>
              <a:rPr lang="en-US" altLang="ko-KR" sz="1400" dirty="0" err="1">
                <a:solidFill>
                  <a:srgbClr val="0070C0"/>
                </a:solidFill>
              </a:rPr>
              <a:t>Tanimoto</a:t>
            </a:r>
            <a:r>
              <a:rPr lang="en-US" altLang="ko-KR" sz="1400" dirty="0">
                <a:solidFill>
                  <a:srgbClr val="0070C0"/>
                </a:solidFill>
              </a:rPr>
              <a:t>, PRD91 (2015))</a:t>
            </a:r>
            <a:endParaRPr lang="ko-KR" altLang="en-US" sz="1400" dirty="0">
              <a:solidFill>
                <a:srgbClr val="0070C0"/>
              </a:solidFill>
            </a:endParaRPr>
          </a:p>
        </p:txBody>
      </p:sp>
      <p:graphicFrame>
        <p:nvGraphicFramePr>
          <p:cNvPr id="16" name="표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9789134"/>
              </p:ext>
            </p:extLst>
          </p:nvPr>
        </p:nvGraphicFramePr>
        <p:xfrm>
          <a:off x="1691680" y="1048501"/>
          <a:ext cx="7480198" cy="365760"/>
        </p:xfrm>
        <a:graphic>
          <a:graphicData uri="http://schemas.openxmlformats.org/drawingml/2006/table">
            <a:tbl>
              <a:tblPr/>
              <a:tblGrid>
                <a:gridCol w="3740099">
                  <a:extLst>
                    <a:ext uri="{9D8B030D-6E8A-4147-A177-3AD203B41FA5}">
                      <a16:colId xmlns:a16="http://schemas.microsoft.com/office/drawing/2014/main" val="2434832284"/>
                    </a:ext>
                  </a:extLst>
                </a:gridCol>
                <a:gridCol w="3740099">
                  <a:extLst>
                    <a:ext uri="{9D8B030D-6E8A-4147-A177-3AD203B41FA5}">
                      <a16:colId xmlns:a16="http://schemas.microsoft.com/office/drawing/2014/main" val="783113229"/>
                    </a:ext>
                  </a:extLst>
                </a:gridCol>
              </a:tblGrid>
              <a:tr h="356553">
                <a:tc>
                  <a:txBody>
                    <a:bodyPr/>
                    <a:lstStyle/>
                    <a:p>
                      <a:pPr algn="r"/>
                      <a:r>
                        <a:rPr lang="en-US" altLang="ko-KR">
                          <a:effectLst/>
                        </a:rPr>
                        <a:t>.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en-US" u="sng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8807494"/>
                  </a:ext>
                </a:extLst>
              </a:tr>
            </a:tbl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1429877" y="5841207"/>
            <a:ext cx="37385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(Cheng, </a:t>
            </a:r>
            <a:r>
              <a:rPr lang="en-US" altLang="ko-KR" sz="1600" dirty="0" err="1"/>
              <a:t>Chulia</a:t>
            </a:r>
            <a:r>
              <a:rPr lang="en-US" altLang="ko-KR" sz="1600" dirty="0"/>
              <a:t>, Ding, Srivastava, Valle)</a:t>
            </a:r>
            <a:endParaRPr lang="ko-KR" alt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531B2C-5956-45BA-93A9-86FB9C975530}"/>
                  </a:ext>
                </a:extLst>
              </p:cNvPr>
              <p:cNvSpPr txBox="1"/>
              <p:nvPr/>
            </p:nvSpPr>
            <p:spPr>
              <a:xfrm>
                <a:off x="252945" y="1710100"/>
                <a:ext cx="332335" cy="27699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i="1" smtClean="0">
                              <a:latin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𝐷</m:t>
                          </m:r>
                        </m:sub>
                      </m:sSub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CE531B2C-5956-45BA-93A9-86FB9C97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945" y="1710100"/>
                <a:ext cx="332335" cy="276999"/>
              </a:xfrm>
              <a:prstGeom prst="rect">
                <a:avLst/>
              </a:prstGeom>
              <a:blipFill>
                <a:blip r:embed="rId6"/>
                <a:stretch>
                  <a:fillRect l="-12727" r="-1818" b="-2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6973677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107504" y="476672"/>
            <a:ext cx="88569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A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4</a:t>
            </a:r>
            <a:r>
              <a:rPr lang="en-US" altLang="ja-JP" sz="2800" b="1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 </a:t>
            </a:r>
            <a:r>
              <a:rPr lang="en-US" altLang="ja-JP" sz="2800" dirty="0">
                <a:solidFill>
                  <a:srgbClr val="0000FF"/>
                </a:solidFill>
                <a:latin typeface="+mn-lt"/>
                <a:ea typeface="HGP創英角ﾎﾟｯﾌﾟ体" pitchFamily="50" charset="-128"/>
              </a:rPr>
              <a:t>model easily realizes non-vanishing </a:t>
            </a:r>
            <a:r>
              <a:rPr lang="en-US" altLang="ja-JP" sz="28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θ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13 </a:t>
            </a:r>
            <a:r>
              <a:rPr lang="en-US" altLang="ja-JP" sz="2800" dirty="0">
                <a:solidFill>
                  <a:srgbClr val="0000FF"/>
                </a:solidFill>
                <a:latin typeface="+mn-lt"/>
                <a:ea typeface="HGP創英角ﾎﾟｯﾌﾟ体" pitchFamily="50" charset="-128"/>
              </a:rPr>
              <a:t>&amp; CPV</a:t>
            </a:r>
            <a:endParaRPr lang="en-US" altLang="ja-JP" sz="2400" b="1" dirty="0">
              <a:solidFill>
                <a:srgbClr val="0000FF"/>
              </a:solidFill>
              <a:latin typeface="Comic Sans MS" panose="030F0702030302020204" pitchFamily="66" charset="0"/>
              <a:ea typeface="HGP創英角ﾎﾟｯﾌﾟ体" pitchFamily="50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034374"/>
            <a:ext cx="50080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/>
              <a:t>Ahn</a:t>
            </a:r>
            <a:r>
              <a:rPr lang="en-US" altLang="ko-KR" sz="1400" dirty="0"/>
              <a:t>, SK, PRD86 (2012)</a:t>
            </a:r>
          </a:p>
          <a:p>
            <a:r>
              <a:rPr lang="en-US" altLang="ko-KR" sz="1400" dirty="0" err="1"/>
              <a:t>Ahn</a:t>
            </a:r>
            <a:r>
              <a:rPr lang="en-US" altLang="ko-KR" sz="1400" dirty="0"/>
              <a:t>, SK, </a:t>
            </a:r>
            <a:r>
              <a:rPr lang="en-US" altLang="ko-KR" sz="1400" dirty="0" err="1"/>
              <a:t>CSKim</a:t>
            </a:r>
            <a:r>
              <a:rPr lang="en-US" altLang="ko-KR" sz="1400" dirty="0"/>
              <a:t>, PRD87 (2013)</a:t>
            </a:r>
          </a:p>
          <a:p>
            <a:r>
              <a:rPr lang="en-US" altLang="ko-KR" sz="1400" dirty="0"/>
              <a:t>SK, Shimizu, </a:t>
            </a:r>
            <a:r>
              <a:rPr lang="en-US" altLang="ko-KR" sz="1400" dirty="0" err="1"/>
              <a:t>Takagi,Shunya</a:t>
            </a:r>
            <a:r>
              <a:rPr lang="en-US" altLang="ko-KR" sz="1400" dirty="0"/>
              <a:t> </a:t>
            </a:r>
            <a:r>
              <a:rPr lang="en-US" altLang="ko-KR" sz="1400" dirty="0" err="1"/>
              <a:t>Takahashi,Tanimoto</a:t>
            </a:r>
            <a:r>
              <a:rPr lang="en-US" altLang="ko-KR" sz="1400" dirty="0"/>
              <a:t>, PTEP(2018)</a:t>
            </a:r>
            <a:endParaRPr lang="ko-KR" altLang="en-US" sz="1400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7056438" cy="1087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48" y="2515443"/>
            <a:ext cx="368300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848" y="3274268"/>
            <a:ext cx="5868988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9148" y="3298081"/>
            <a:ext cx="1295400" cy="363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1116311" y="3955306"/>
            <a:ext cx="7488237" cy="400050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000" dirty="0">
                <a:solidFill>
                  <a:srgbClr val="9933FF"/>
                </a:solidFill>
                <a:latin typeface="+mn-lt"/>
                <a:ea typeface="HGP創英角ﾎﾟｯﾌﾟ体" pitchFamily="50" charset="-128"/>
              </a:rPr>
              <a:t>Both normal and inverted mass hierarchies are possible.</a:t>
            </a:r>
            <a:endParaRPr lang="ja-JP" altLang="en-US" sz="2000" dirty="0">
              <a:solidFill>
                <a:srgbClr val="9933FF"/>
              </a:solidFill>
              <a:latin typeface="+mn-lt"/>
              <a:ea typeface="HGP創英角ﾎﾟｯﾌﾟ体" pitchFamily="50" charset="-128"/>
            </a:endParaRPr>
          </a:p>
        </p:txBody>
      </p:sp>
      <p:sp>
        <p:nvSpPr>
          <p:cNvPr id="9" name="Rectangle 11"/>
          <p:cNvSpPr>
            <a:spLocks noChangeArrowheads="1"/>
          </p:cNvSpPr>
          <p:nvPr/>
        </p:nvSpPr>
        <p:spPr bwMode="auto">
          <a:xfrm>
            <a:off x="6732886" y="1707406"/>
            <a:ext cx="1944687" cy="338137"/>
          </a:xfrm>
          <a:prstGeom prst="rect">
            <a:avLst/>
          </a:prstGeom>
          <a:noFill/>
          <a:ln>
            <a:noFill/>
          </a:ln>
          <a:effectLst>
            <a:prstShdw prst="shdw13" dist="53882" dir="13500000">
              <a:srgbClr val="808080">
                <a:alpha val="50000"/>
              </a:srgbClr>
            </a:prst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600" b="1">
                <a:solidFill>
                  <a:srgbClr val="009E47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Additional Matrix</a:t>
            </a:r>
            <a:endParaRPr lang="ja-JP" altLang="en-US" sz="1600" b="1">
              <a:solidFill>
                <a:srgbClr val="009E47"/>
              </a:solidFill>
              <a:latin typeface="Comic Sans MS" panose="030F0702030302020204" pitchFamily="66" charset="0"/>
              <a:ea typeface="HGP創英角ﾎﾟｯﾌﾟ体" pitchFamily="50" charset="-128"/>
            </a:endParaRPr>
          </a:p>
        </p:txBody>
      </p:sp>
      <p:pic>
        <p:nvPicPr>
          <p:cNvPr id="10" name="Picture 1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86" y="4352181"/>
            <a:ext cx="5373687" cy="1171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5"/>
          <p:cNvSpPr>
            <a:spLocks noChangeArrowheads="1"/>
          </p:cNvSpPr>
          <p:nvPr/>
        </p:nvSpPr>
        <p:spPr bwMode="auto">
          <a:xfrm>
            <a:off x="5796261" y="4730006"/>
            <a:ext cx="3128962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800" b="1" dirty="0">
                <a:solidFill>
                  <a:srgbClr val="FF0000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Tri-maximal mixing: TM2</a:t>
            </a:r>
            <a:endParaRPr lang="ja-JP" altLang="en-US" sz="1800" b="1" dirty="0">
              <a:solidFill>
                <a:srgbClr val="FF0000"/>
              </a:solidFill>
              <a:latin typeface="Comic Sans MS" panose="030F0702030302020204" pitchFamily="66" charset="0"/>
              <a:ea typeface="HGP創英角ﾎﾟｯﾌﾟ体" pitchFamily="50" charset="-128"/>
            </a:endParaRPr>
          </a:p>
        </p:txBody>
      </p:sp>
      <p:pic>
        <p:nvPicPr>
          <p:cNvPr id="12" name="Picture 1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5998" y="5542806"/>
            <a:ext cx="7375525" cy="506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角丸四角形 1"/>
          <p:cNvSpPr/>
          <p:nvPr/>
        </p:nvSpPr>
        <p:spPr>
          <a:xfrm>
            <a:off x="7164686" y="2045543"/>
            <a:ext cx="1295400" cy="1117600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78831159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ChangeArrowheads="1"/>
          </p:cNvSpPr>
          <p:nvPr/>
        </p:nvSpPr>
        <p:spPr bwMode="auto">
          <a:xfrm>
            <a:off x="107504" y="476672"/>
            <a:ext cx="8856984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altLang="ja-JP" sz="28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A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4</a:t>
            </a:r>
            <a:r>
              <a:rPr lang="en-US" altLang="ja-JP" sz="2800" b="1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 </a:t>
            </a:r>
            <a:r>
              <a:rPr lang="en-US" altLang="ja-JP" sz="2800" dirty="0">
                <a:solidFill>
                  <a:srgbClr val="0000FF"/>
                </a:solidFill>
                <a:latin typeface="+mn-lt"/>
                <a:ea typeface="HGP創英角ﾎﾟｯﾌﾟ体" pitchFamily="50" charset="-128"/>
              </a:rPr>
              <a:t>model easily realizes non-vanishing </a:t>
            </a:r>
            <a:r>
              <a:rPr lang="en-US" altLang="ja-JP" sz="28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θ</a:t>
            </a:r>
            <a:r>
              <a:rPr lang="en-US" altLang="ja-JP" sz="2800" baseline="-25000" dirty="0">
                <a:solidFill>
                  <a:srgbClr val="0000FF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13 </a:t>
            </a:r>
            <a:r>
              <a:rPr lang="en-US" altLang="ja-JP" sz="2800" dirty="0">
                <a:solidFill>
                  <a:srgbClr val="0000FF"/>
                </a:solidFill>
                <a:latin typeface="+mn-lt"/>
                <a:ea typeface="HGP創英角ﾎﾟｯﾌﾟ体" pitchFamily="50" charset="-128"/>
              </a:rPr>
              <a:t>&amp; CPV</a:t>
            </a:r>
            <a:endParaRPr lang="en-US" altLang="ja-JP" sz="2400" b="1" dirty="0">
              <a:solidFill>
                <a:srgbClr val="0000FF"/>
              </a:solidFill>
              <a:latin typeface="Comic Sans MS" panose="030F0702030302020204" pitchFamily="66" charset="0"/>
              <a:ea typeface="HGP創英角ﾎﾟｯﾌﾟ体" pitchFamily="50" charset="-128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067944" y="1034374"/>
            <a:ext cx="500803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400" dirty="0" err="1"/>
              <a:t>Ahn</a:t>
            </a:r>
            <a:r>
              <a:rPr lang="en-US" altLang="ko-KR" sz="1400" dirty="0"/>
              <a:t>, SK, PRD86 (2012)</a:t>
            </a:r>
          </a:p>
          <a:p>
            <a:r>
              <a:rPr lang="en-US" altLang="ko-KR" sz="1400" dirty="0" err="1"/>
              <a:t>Ahn</a:t>
            </a:r>
            <a:r>
              <a:rPr lang="en-US" altLang="ko-KR" sz="1400" dirty="0"/>
              <a:t>, SK, </a:t>
            </a:r>
            <a:r>
              <a:rPr lang="en-US" altLang="ko-KR" sz="1400" dirty="0" err="1"/>
              <a:t>CSKim</a:t>
            </a:r>
            <a:r>
              <a:rPr lang="en-US" altLang="ko-KR" sz="1400" dirty="0"/>
              <a:t>, PRD87 (2013)</a:t>
            </a:r>
          </a:p>
          <a:p>
            <a:r>
              <a:rPr lang="en-US" altLang="ko-KR" sz="1400" dirty="0"/>
              <a:t>SK, Shimizu, </a:t>
            </a:r>
            <a:r>
              <a:rPr lang="en-US" altLang="ko-KR" sz="1400" dirty="0" err="1"/>
              <a:t>Takagi,Shunya</a:t>
            </a:r>
            <a:r>
              <a:rPr lang="en-US" altLang="ko-KR" sz="1400" dirty="0"/>
              <a:t> </a:t>
            </a:r>
            <a:r>
              <a:rPr lang="en-US" altLang="ko-KR" sz="1400" dirty="0" err="1"/>
              <a:t>Takahashi,Tanimoto</a:t>
            </a:r>
            <a:r>
              <a:rPr lang="en-US" altLang="ko-KR" sz="1400" dirty="0"/>
              <a:t>, PTEP(2018)</a:t>
            </a:r>
            <a:endParaRPr lang="ko-KR" altLang="en-US" sz="1400" dirty="0"/>
          </a:p>
        </p:txBody>
      </p:sp>
      <p:pic>
        <p:nvPicPr>
          <p:cNvPr id="14" name="그림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411" y="1883448"/>
            <a:ext cx="8595504" cy="2629680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2D5E78A3-0BA1-4855-8AD7-787C69E621F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1760" y="4513128"/>
            <a:ext cx="3873630" cy="2295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940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3" name="正方形/長方形 7"/>
          <p:cNvSpPr>
            <a:spLocks noChangeArrowheads="1"/>
          </p:cNvSpPr>
          <p:nvPr/>
        </p:nvSpPr>
        <p:spPr bwMode="auto">
          <a:xfrm>
            <a:off x="539552" y="620688"/>
            <a:ext cx="7561262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2800" dirty="0">
                <a:solidFill>
                  <a:srgbClr val="FF0000"/>
                </a:solidFill>
                <a:latin typeface="+mj-lt"/>
                <a:ea typeface="HGP創英角ﾎﾟｯﾌﾟ体" pitchFamily="50" charset="-128"/>
              </a:rPr>
              <a:t>How</a:t>
            </a:r>
            <a:r>
              <a:rPr lang="ja-JP" altLang="en-US" sz="2800" dirty="0">
                <a:solidFill>
                  <a:srgbClr val="FF0000"/>
                </a:solidFill>
                <a:latin typeface="+mj-lt"/>
                <a:ea typeface="HGP創英角ﾎﾟｯﾌﾟ体" pitchFamily="50" charset="-128"/>
              </a:rPr>
              <a:t> </a:t>
            </a:r>
            <a:r>
              <a:rPr lang="en-US" altLang="ja-JP" sz="2800" dirty="0">
                <a:solidFill>
                  <a:srgbClr val="FF0000"/>
                </a:solidFill>
                <a:latin typeface="+mj-lt"/>
                <a:ea typeface="HGP創英角ﾎﾟｯﾌﾟ体" pitchFamily="50" charset="-128"/>
              </a:rPr>
              <a:t>to test Flavor Symmetry</a:t>
            </a:r>
            <a:endParaRPr lang="ja-JP" altLang="en-US" sz="2800" dirty="0">
              <a:solidFill>
                <a:srgbClr val="FF0000"/>
              </a:solidFill>
              <a:latin typeface="+mj-lt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3735" name="正方形/長方形 11"/>
              <p:cNvSpPr>
                <a:spLocks noChangeArrowheads="1"/>
              </p:cNvSpPr>
              <p:nvPr/>
            </p:nvSpPr>
            <p:spPr bwMode="auto">
              <a:xfrm>
                <a:off x="493966" y="4840665"/>
                <a:ext cx="9359900" cy="150810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1pPr>
                <a:lvl2pPr marL="742950" indent="-28575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2pPr>
                <a:lvl3pPr marL="11430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3pPr>
                <a:lvl4pPr marL="16002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4pPr>
                <a:lvl5pPr marL="2057400" indent="-228600"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kumimoji="1" sz="3600">
                    <a:solidFill>
                      <a:schemeClr val="tx1"/>
                    </a:solidFill>
                    <a:latin typeface="Arial" panose="020B0604020202020204" pitchFamily="34" charset="0"/>
                    <a:ea typeface="ＭＳ Ｐゴシック" panose="020B0600070205080204" pitchFamily="34" charset="-128"/>
                  </a:defRPr>
                </a:lvl9pPr>
              </a:lstStyle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r>
                  <a:rPr lang="en-US" altLang="ja-JP" sz="2300" dirty="0">
                    <a:solidFill>
                      <a:srgbClr val="3333FF"/>
                    </a:solidFill>
                    <a:latin typeface="+mn-lt"/>
                    <a:ea typeface="HGP創英角ﾎﾟｯﾌﾟ体" pitchFamily="50" charset="-128"/>
                  </a:rPr>
                  <a:t>Neutrino mass sum rules in </a:t>
                </a:r>
                <a:r>
                  <a:rPr lang="en-US" altLang="ja-JP" sz="2300" dirty="0" err="1">
                    <a:solidFill>
                      <a:srgbClr val="3333FF"/>
                    </a:solidFill>
                    <a:latin typeface="+mn-lt"/>
                    <a:ea typeface="HGP創英角ﾎﾟｯﾌﾟ体" pitchFamily="50" charset="-128"/>
                  </a:rPr>
                  <a:t>FLaSy</a:t>
                </a:r>
                <a:r>
                  <a:rPr lang="en-US" altLang="ja-JP" sz="2300" dirty="0">
                    <a:solidFill>
                      <a:srgbClr val="3333FF"/>
                    </a:solidFill>
                    <a:latin typeface="+mn-lt"/>
                    <a:ea typeface="HGP創英角ﾎﾟｯﾌﾟ体" pitchFamily="50" charset="-128"/>
                  </a:rPr>
                  <a:t> </a:t>
                </a:r>
                <a:r>
                  <a:rPr lang="ja-JP" altLang="en-US" sz="2300" dirty="0">
                    <a:solidFill>
                      <a:srgbClr val="3333FF"/>
                    </a:solidFill>
                    <a:latin typeface="+mn-lt"/>
                    <a:ea typeface="HGP創英角ﾎﾟｯﾌﾟ体" pitchFamily="50" charset="-128"/>
                  </a:rPr>
                  <a:t>⇔</a:t>
                </a:r>
                <a:r>
                  <a:rPr lang="en-US" altLang="ja-JP" sz="2300" dirty="0">
                    <a:solidFill>
                      <a:srgbClr val="3333FF"/>
                    </a:solidFill>
                    <a:latin typeface="+mn-lt"/>
                    <a:ea typeface="HGP創英角ﾎﾟｯﾌﾟ体" pitchFamily="50" charset="-128"/>
                  </a:rPr>
                  <a:t>different </a:t>
                </a:r>
                <a14:m>
                  <m:oMath xmlns:m="http://schemas.openxmlformats.org/officeDocument/2006/math">
                    <m:r>
                      <a:rPr lang="en-US" altLang="ja-JP" sz="23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GP創英角ﾎﾟｯﾌﾟ体" pitchFamily="50" charset="-128"/>
                      </a:rPr>
                      <m:t>0</m:t>
                    </m:r>
                    <m:r>
                      <a:rPr lang="ja-JP" altLang="en-US" sz="23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HGP創英角ﾎﾟｯﾌﾟ体" pitchFamily="50" charset="-128"/>
                      </a:rPr>
                      <m:t>𝜈𝛽𝛽</m:t>
                    </m:r>
                  </m:oMath>
                </a14:m>
                <a:endParaRPr lang="en-US" altLang="ja-JP" sz="2300" b="0" dirty="0">
                  <a:solidFill>
                    <a:srgbClr val="FF0000"/>
                  </a:solidFill>
                  <a:latin typeface="+mn-lt"/>
                  <a:ea typeface="HGP創英角ﾎﾟｯﾌﾟ体" pitchFamily="50" charset="-128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altLang="ja-JP" sz="2300" dirty="0">
                  <a:solidFill>
                    <a:srgbClr val="FF0000"/>
                  </a:solidFill>
                  <a:latin typeface="+mn-lt"/>
                </a:endParaRPr>
              </a:p>
              <a:p>
                <a:pPr marL="285750" indent="-285750" eaLnBrk="1" hangingPunct="1">
                  <a:buFont typeface="Arial" panose="020B0604020202020204" pitchFamily="34" charset="0"/>
                  <a:buChar char="•"/>
                </a:pPr>
                <a:endParaRPr lang="en-US" altLang="ja-JP" sz="2300" dirty="0">
                  <a:solidFill>
                    <a:srgbClr val="FF00FF"/>
                  </a:solidFill>
                  <a:latin typeface="+mn-lt"/>
                </a:endParaRPr>
              </a:p>
              <a:p>
                <a:pPr eaLnBrk="1" hangingPunct="1"/>
                <a:r>
                  <a:rPr lang="en-US" altLang="ja-JP" sz="2300" dirty="0">
                    <a:solidFill>
                      <a:srgbClr val="FF00FF"/>
                    </a:solidFill>
                    <a:latin typeface="+mn-lt"/>
                  </a:rPr>
                  <a:t>  </a:t>
                </a:r>
                <a:r>
                  <a:rPr lang="en-US" altLang="ja-JP" sz="1500" dirty="0">
                    <a:latin typeface="+mn-lt"/>
                  </a:rPr>
                  <a:t>(Girardi, </a:t>
                </a:r>
                <a:r>
                  <a:rPr lang="en-US" altLang="ja-JP" sz="1500" dirty="0" err="1">
                    <a:latin typeface="+mn-lt"/>
                  </a:rPr>
                  <a:t>Petcov</a:t>
                </a:r>
                <a:r>
                  <a:rPr lang="en-US" altLang="ja-JP" sz="1500" dirty="0">
                    <a:latin typeface="+mn-lt"/>
                  </a:rPr>
                  <a:t>, </a:t>
                </a:r>
                <a:r>
                  <a:rPr lang="en-US" altLang="ja-JP" sz="1500" dirty="0" err="1">
                    <a:latin typeface="+mn-lt"/>
                  </a:rPr>
                  <a:t>Titov</a:t>
                </a:r>
                <a:r>
                  <a:rPr lang="en-US" altLang="ja-JP" sz="1500" dirty="0">
                    <a:latin typeface="+mn-lt"/>
                  </a:rPr>
                  <a:t>, NPB894(2015))</a:t>
                </a:r>
                <a:endParaRPr lang="ja-JP" altLang="en-US" sz="1500" dirty="0">
                  <a:latin typeface="+mn-lt"/>
                </a:endParaRPr>
              </a:p>
            </p:txBody>
          </p:sp>
        </mc:Choice>
        <mc:Fallback xmlns="">
          <p:sp>
            <p:nvSpPr>
              <p:cNvPr id="73735" name="正方形/長方形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93966" y="4840665"/>
                <a:ext cx="9359900" cy="1508105"/>
              </a:xfrm>
              <a:prstGeom prst="rect">
                <a:avLst/>
              </a:prstGeom>
              <a:blipFill>
                <a:blip r:embed="rId2"/>
                <a:stretch>
                  <a:fillRect l="-782" t="-2834" b="-242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736" name="正方形/長方形 12"/>
          <p:cNvSpPr>
            <a:spLocks noChangeArrowheads="1"/>
          </p:cNvSpPr>
          <p:nvPr/>
        </p:nvSpPr>
        <p:spPr bwMode="auto">
          <a:xfrm>
            <a:off x="510487" y="5574389"/>
            <a:ext cx="4572000" cy="4462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ja-JP" sz="2300" dirty="0">
                <a:solidFill>
                  <a:srgbClr val="3333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HGP創英角ﾎﾟｯﾌﾟ体" pitchFamily="50" charset="-128"/>
              </a:rPr>
              <a:t>Prediction of CP phase</a:t>
            </a:r>
            <a:endParaRPr lang="ja-JP" altLang="en-US" sz="23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pic>
        <p:nvPicPr>
          <p:cNvPr id="73737" name="Picture 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243" y="2869300"/>
            <a:ext cx="6407264" cy="487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3738" name="Picture 1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4243" y="3383834"/>
            <a:ext cx="5900421" cy="5828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739" name="正方形/長方形 15"/>
          <p:cNvSpPr>
            <a:spLocks noChangeArrowheads="1"/>
          </p:cNvSpPr>
          <p:nvPr/>
        </p:nvSpPr>
        <p:spPr bwMode="auto">
          <a:xfrm>
            <a:off x="869115" y="2985780"/>
            <a:ext cx="1167307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600" b="1" dirty="0">
                <a:solidFill>
                  <a:srgbClr val="FF00FF"/>
                </a:solidFill>
                <a:latin typeface="Comic Sans MS" panose="030F0702030302020204" pitchFamily="66" charset="0"/>
              </a:rPr>
              <a:t>Example: </a:t>
            </a:r>
          </a:p>
          <a:p>
            <a:pPr eaLnBrk="1" hangingPunct="1"/>
            <a:endParaRPr lang="en-US" altLang="ja-JP" sz="1600" b="1" dirty="0">
              <a:solidFill>
                <a:srgbClr val="FF00FF"/>
              </a:solidFill>
              <a:latin typeface="Comic Sans MS" panose="030F0702030302020204" pitchFamily="66" charset="0"/>
            </a:endParaRPr>
          </a:p>
        </p:txBody>
      </p:sp>
      <p:sp>
        <p:nvSpPr>
          <p:cNvPr id="17" name="角丸四角形 16"/>
          <p:cNvSpPr/>
          <p:nvPr/>
        </p:nvSpPr>
        <p:spPr>
          <a:xfrm>
            <a:off x="2036422" y="2742953"/>
            <a:ext cx="6712042" cy="1831653"/>
          </a:xfrm>
          <a:prstGeom prst="roundRect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ja-JP" altLang="en-US"/>
          </a:p>
        </p:txBody>
      </p:sp>
      <p:sp>
        <p:nvSpPr>
          <p:cNvPr id="2" name="TextBox 1"/>
          <p:cNvSpPr txBox="1"/>
          <p:nvPr/>
        </p:nvSpPr>
        <p:spPr>
          <a:xfrm>
            <a:off x="467544" y="1364570"/>
            <a:ext cx="8480655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300" dirty="0">
                <a:solidFill>
                  <a:srgbClr val="0070C0"/>
                </a:solidFill>
              </a:rPr>
              <a:t>UV theories </a:t>
            </a:r>
            <a:r>
              <a:rPr lang="en-US" altLang="ko-KR" sz="2300" dirty="0"/>
              <a:t>giving rise to flavor symmetry in lepton sector </a:t>
            </a:r>
          </a:p>
          <a:p>
            <a:r>
              <a:rPr lang="en-US" altLang="ko-KR" sz="2300" dirty="0"/>
              <a:t>   contains </a:t>
            </a:r>
            <a:r>
              <a:rPr lang="en-US" altLang="ko-KR" sz="2300" dirty="0">
                <a:solidFill>
                  <a:srgbClr val="FF0000"/>
                </a:solidFill>
              </a:rPr>
              <a:t>new scalars</a:t>
            </a:r>
            <a:r>
              <a:rPr lang="en-US" altLang="ko-KR" sz="2300" dirty="0">
                <a:sym typeface="Wingdings" panose="05000000000000000000" pitchFamily="2" charset="2"/>
              </a:rPr>
              <a:t> probe of signal be </a:t>
            </a:r>
            <a:r>
              <a:rPr lang="en-US" altLang="ko-KR" sz="2300" dirty="0"/>
              <a:t>test of </a:t>
            </a:r>
            <a:r>
              <a:rPr lang="en-US" altLang="ko-KR" sz="2300" dirty="0" err="1"/>
              <a:t>FlaSy</a:t>
            </a:r>
            <a:r>
              <a:rPr lang="en-US" altLang="ko-KR" sz="2300" dirty="0"/>
              <a:t>.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71103" y="2267088"/>
            <a:ext cx="3671198" cy="4462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300" dirty="0"/>
              <a:t>Mixing angle sum rules: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/>
              <p:cNvSpPr txBox="1"/>
              <p:nvPr/>
            </p:nvSpPr>
            <p:spPr>
              <a:xfrm>
                <a:off x="4644008" y="5544800"/>
                <a:ext cx="4684872" cy="8018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unc>
                        <m:funcPr>
                          <m:ctrlPr>
                            <a:rPr lang="en-US" altLang="ko-KR" sz="1900" i="1" smtClean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altLang="ko-KR" sz="1900" i="0" smtClean="0">
                              <a:latin typeface="Cambria Math"/>
                            </a:rPr>
                            <m:t>cos</m:t>
                          </m:r>
                        </m:fName>
                        <m:e>
                          <m:sSub>
                            <m:sSubPr>
                              <m:ctrlPr>
                                <a:rPr lang="en-US" altLang="ko-KR" sz="19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1900" i="1" smtClean="0">
                                  <a:latin typeface="Cambria Math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altLang="ko-KR" sz="1900" b="0" i="1" smtClean="0">
                                  <a:latin typeface="Cambria Math"/>
                                </a:rPr>
                                <m:t>𝐷</m:t>
                              </m:r>
                            </m:sub>
                          </m:sSub>
                          <m:r>
                            <a:rPr lang="en-US" altLang="ko-KR" sz="1900" b="0" i="1" smtClean="0">
                              <a:latin typeface="Cambria Math"/>
                            </a:rPr>
                            <m:t>=</m:t>
                          </m:r>
                          <m:f>
                            <m:fPr>
                              <m:ctrlPr>
                                <a:rPr lang="en-US" altLang="ko-KR" sz="1900" b="0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ko-KR" sz="19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func>
                                <m:funcPr>
                                  <m:ctrlPr>
                                    <a:rPr lang="en-US" altLang="ko-KR" sz="19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funcPr>
                                <m:fName>
                                  <m:r>
                                    <m:rPr>
                                      <m:sty m:val="p"/>
                                    </m:rPr>
                                    <a:rPr lang="en-US" altLang="ko-KR" sz="1900" b="0" i="0" smtClean="0">
                                      <a:latin typeface="Cambria Math"/>
                                    </a:rPr>
                                    <m:t>tan</m:t>
                                  </m:r>
                                </m:fName>
                                <m:e>
                                  <m:r>
                                    <a:rPr lang="en-US" altLang="ko-KR" sz="1900" b="0" i="1" smtClean="0">
                                      <a:latin typeface="Cambria Math"/>
                                    </a:rPr>
                                    <m:t>2</m:t>
                                  </m:r>
                                  <m:sSub>
                                    <m:sSubPr>
                                      <m:ctrlPr>
                                        <a:rPr lang="en-US" altLang="ko-KR" sz="1900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ko-KR" altLang="en-US" sz="1900" b="0" i="1" smtClean="0">
                                          <a:latin typeface="Cambria Math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US" altLang="ko-KR" sz="1900" b="0" i="1" smtClean="0">
                                          <a:latin typeface="Cambria Math"/>
                                        </a:rPr>
                                        <m:t>23</m:t>
                                      </m:r>
                                    </m:sub>
                                  </m:sSub>
                                </m:e>
                              </m:func>
                            </m:den>
                          </m:f>
                          <m:r>
                            <a:rPr lang="en-US" altLang="ko-KR" sz="1900" b="0" i="1" smtClean="0">
                              <a:latin typeface="Cambria Math"/>
                              <a:ea typeface="Cambria Math"/>
                            </a:rPr>
                            <m:t>∙</m:t>
                          </m:r>
                          <m:f>
                            <m:fPr>
                              <m:ctrlPr>
                                <a:rPr lang="en-US" altLang="ko-KR" sz="1900" b="0" i="1" smtClean="0">
                                  <a:latin typeface="Cambria Math" panose="02040503050406030204" pitchFamily="18" charset="0"/>
                                  <a:ea typeface="Cambria Math"/>
                                </a:rPr>
                              </m:ctrlPr>
                            </m:fPr>
                            <m:num>
                              <m:r>
                                <a:rPr lang="en-US" altLang="ko-KR" sz="1900" b="0" i="1" smtClean="0">
                                  <a:latin typeface="Cambria Math"/>
                                  <a:ea typeface="Cambria Math"/>
                                </a:rPr>
                                <m:t>1−5</m:t>
                              </m:r>
                              <m:sSubSup>
                                <m:sSubSupPr>
                                  <m:ctrlPr>
                                    <a:rPr lang="en-US" altLang="ko-KR" sz="19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a:rPr lang="en-US" altLang="ko-KR" sz="1900" b="0" i="1" smtClean="0">
                                      <a:latin typeface="Cambria Math"/>
                                    </a:rPr>
                                    <m:t>𝑠</m:t>
                                  </m:r>
                                  <m:r>
                                    <a:rPr lang="en-US" altLang="ko-KR" sz="1900" b="0" i="1" baseline="-25000" smtClean="0">
                                      <a:latin typeface="Cambria Math"/>
                                    </a:rPr>
                                    <m:t>13</m:t>
                                  </m:r>
                                </m:e>
                                <m:sub/>
                                <m:sup>
                                  <m:r>
                                    <a:rPr lang="en-US" altLang="ko-KR" sz="1900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bSup>
                            </m:num>
                            <m:den>
                              <m:sSub>
                                <m:sSubPr>
                                  <m:ctrlPr>
                                    <a:rPr lang="en-US" altLang="ko-KR" sz="19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1900" b="0" i="1" smtClean="0">
                                      <a:latin typeface="Cambria Math"/>
                                      <a:ea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1900" b="0" i="1" smtClean="0">
                                      <a:latin typeface="Cambria Math"/>
                                      <a:ea typeface="Cambria Math"/>
                                    </a:rPr>
                                    <m:t>13</m:t>
                                  </m:r>
                                </m:sub>
                              </m:sSub>
                              <m:rad>
                                <m:radPr>
                                  <m:degHide m:val="on"/>
                                  <m:ctrlPr>
                                    <a:rPr lang="en-US" altLang="ko-KR" sz="1900" b="0" i="1" smtClean="0">
                                      <a:latin typeface="Cambria Math" panose="02040503050406030204" pitchFamily="18" charset="0"/>
                                      <a:ea typeface="Cambria Math"/>
                                    </a:rPr>
                                  </m:ctrlPr>
                                </m:radPr>
                                <m:deg/>
                                <m:e>
                                  <m:r>
                                    <a:rPr lang="en-US" altLang="ko-KR" sz="1900" b="0" i="1" smtClean="0">
                                      <a:latin typeface="Cambria Math"/>
                                      <a:ea typeface="Cambria Math"/>
                                    </a:rPr>
                                    <m:t>2−6</m:t>
                                  </m:r>
                                  <m:sSubSup>
                                    <m:sSubSupPr>
                                      <m:ctrlPr>
                                        <a:rPr lang="en-US" altLang="ko-KR" sz="190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SupPr>
                                    <m:e>
                                      <m:r>
                                        <a:rPr lang="en-US" altLang="ko-KR" sz="1900" b="0" i="1" smtClean="0">
                                          <a:latin typeface="Cambria Math"/>
                                        </a:rPr>
                                        <m:t>𝑠</m:t>
                                      </m:r>
                                      <m:r>
                                        <a:rPr lang="en-US" altLang="ko-KR" sz="1900" b="0" i="1" baseline="-25000" smtClean="0">
                                          <a:latin typeface="Cambria Math"/>
                                        </a:rPr>
                                        <m:t>13</m:t>
                                      </m:r>
                                    </m:e>
                                    <m:sub/>
                                    <m:sup>
                                      <m:r>
                                        <a:rPr lang="en-US" altLang="ko-KR" sz="1900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bSup>
                                </m:e>
                              </m:rad>
                            </m:den>
                          </m:f>
                        </m:e>
                      </m:func>
                    </m:oMath>
                  </m:oMathPara>
                </a14:m>
                <a:endParaRPr lang="ko-KR" altLang="en-US" sz="1900" dirty="0"/>
              </a:p>
            </p:txBody>
          </p:sp>
        </mc:Choice>
        <mc:Fallback xmlns="">
          <p:sp>
            <p:nvSpPr>
              <p:cNvPr id="19" name="TextBox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44008" y="5544800"/>
                <a:ext cx="4684872" cy="801823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직사각형 19"/>
              <p:cNvSpPr/>
              <p:nvPr/>
            </p:nvSpPr>
            <p:spPr>
              <a:xfrm>
                <a:off x="2036422" y="3942094"/>
                <a:ext cx="2949978" cy="51411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ko-KR" dirty="0"/>
                  <a:t>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i="1">
                            <a:latin typeface="Cambria Math"/>
                          </a:rPr>
                          <m:t>𝑠</m:t>
                        </m:r>
                        <m:r>
                          <a:rPr lang="en-US" altLang="ko-KR" i="1" baseline="-25000">
                            <a:latin typeface="Cambria Math"/>
                          </a:rPr>
                          <m:t>12</m:t>
                        </m:r>
                      </m:e>
                      <m:sub/>
                      <m:sup>
                        <m:r>
                          <a:rPr lang="en-US" altLang="ko-KR" i="1">
                            <a:latin typeface="Cambria Math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dirty="0"/>
                  <a:t>=</a:t>
                </a:r>
                <a14:m>
                  <m:oMath xmlns:m="http://schemas.openxmlformats.org/officeDocument/2006/math">
                    <m:r>
                      <a:rPr lang="en-US" altLang="ko-KR" i="1" dirty="0">
                        <a:latin typeface="Cambria Math"/>
                      </a:rPr>
                      <m:t>1−</m:t>
                    </m:r>
                    <m:f>
                      <m:fPr>
                        <m:ctrlPr>
                          <a:rPr lang="en-US" altLang="ko-KR" i="1" dirty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ko-KR" i="1" dirty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a:rPr lang="en-US" altLang="ko-KR" i="1" dirty="0">
                            <a:latin typeface="Cambria Math"/>
                          </a:rPr>
                          <m:t>3</m:t>
                        </m:r>
                        <m:d>
                          <m:dPr>
                            <m:ctrlPr>
                              <a:rPr lang="en-US" altLang="ko-KR" i="1" dirty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ko-KR" i="1" dirty="0">
                                <a:latin typeface="Cambria Math"/>
                              </a:rPr>
                              <m:t>1−</m:t>
                            </m:r>
                            <m:sSup>
                              <m:sSupPr>
                                <m:ctrlPr>
                                  <a:rPr lang="en-US" altLang="ko-KR" i="1" dirty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altLang="ko-KR" i="1" dirty="0">
                                    <a:latin typeface="Cambria Math"/>
                                  </a:rPr>
                                  <m:t>𝑠</m:t>
                                </m:r>
                                <m:r>
                                  <a:rPr lang="en-US" altLang="ko-KR" i="1" baseline="-25000" dirty="0">
                                    <a:latin typeface="Cambria Math"/>
                                  </a:rPr>
                                  <m:t>13</m:t>
                                </m:r>
                              </m:e>
                              <m:sup>
                                <m:r>
                                  <a:rPr lang="en-US" altLang="ko-KR" i="1" dirty="0">
                                    <a:latin typeface="Cambria Math"/>
                                  </a:rPr>
                                  <m:t>2</m:t>
                                </m:r>
                              </m:sup>
                            </m:sSup>
                          </m:e>
                        </m:d>
                      </m:den>
                    </m:f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0" name="직사각형 1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36422" y="3942094"/>
                <a:ext cx="2949978" cy="514115"/>
              </a:xfrm>
              <a:prstGeom prst="rect">
                <a:avLst/>
              </a:prstGeom>
              <a:blipFill>
                <a:blip r:embed="rId6"/>
                <a:stretch>
                  <a:fillRect b="-11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0D9CD1BD-25DC-446A-A8F6-1D9F48C980CA}"/>
              </a:ext>
            </a:extLst>
          </p:cNvPr>
          <p:cNvSpPr txBox="1"/>
          <p:nvPr/>
        </p:nvSpPr>
        <p:spPr>
          <a:xfrm>
            <a:off x="4572000" y="5748989"/>
            <a:ext cx="691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(e.g.)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7525748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476672"/>
            <a:ext cx="4264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FF0000"/>
                </a:solidFill>
              </a:rPr>
              <a:t>Neutrino mass sum rules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900021"/>
            <a:ext cx="2425025" cy="281790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3298639" y="1818951"/>
                <a:ext cx="1460208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ko-KR" sz="24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ko-KR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98639" y="1818951"/>
                <a:ext cx="1460208" cy="461665"/>
              </a:xfrm>
              <a:prstGeom prst="rect">
                <a:avLst/>
              </a:prstGeom>
              <a:blipFill>
                <a:blip r:embed="rId3"/>
                <a:stretch>
                  <a:fillRect l="-833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3508187" y="2420888"/>
                <a:ext cx="991746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ko-KR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08187" y="2420888"/>
                <a:ext cx="991746" cy="461665"/>
              </a:xfrm>
              <a:prstGeom prst="rect">
                <a:avLst/>
              </a:prstGeom>
              <a:blipFill>
                <a:blip r:embed="rId4"/>
                <a:stretch>
                  <a:fillRect l="-1227" t="-10526" b="-28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3533094" y="3198167"/>
                <a:ext cx="99129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𝐴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ko-KR" sz="2400" dirty="0"/>
                  <a:t>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33094" y="3198167"/>
                <a:ext cx="991297" cy="461665"/>
              </a:xfrm>
              <a:prstGeom prst="rect">
                <a:avLst/>
              </a:prstGeom>
              <a:blipFill>
                <a:blip r:embed="rId5"/>
                <a:stretch>
                  <a:fillRect l="-1852" t="-10667" b="-3066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580388" y="4116544"/>
                <a:ext cx="58625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80388" y="4116544"/>
                <a:ext cx="586251" cy="461665"/>
              </a:xfrm>
              <a:prstGeom prst="rect">
                <a:avLst/>
              </a:prstGeom>
              <a:blipFill>
                <a:blip r:embed="rId6"/>
                <a:stretch>
                  <a:fillRect b="-394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그림 13">
            <a:extLst>
              <a:ext uri="{FF2B5EF4-FFF2-40B4-BE49-F238E27FC236}">
                <a16:creationId xmlns:a16="http://schemas.microsoft.com/office/drawing/2014/main" id="{CA276863-BB8A-4237-80FD-53B2C54D5C0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6555" y="1437993"/>
            <a:ext cx="6609330" cy="4979040"/>
          </a:xfrm>
          <a:prstGeom prst="rect">
            <a:avLst/>
          </a:prstGeom>
        </p:spPr>
      </p:pic>
      <p:sp>
        <p:nvSpPr>
          <p:cNvPr id="15" name="직사각형 14">
            <a:extLst>
              <a:ext uri="{FF2B5EF4-FFF2-40B4-BE49-F238E27FC236}">
                <a16:creationId xmlns:a16="http://schemas.microsoft.com/office/drawing/2014/main" id="{3B5B6CF3-2ED2-4518-8626-96ECE5AA401B}"/>
              </a:ext>
            </a:extLst>
          </p:cNvPr>
          <p:cNvSpPr/>
          <p:nvPr/>
        </p:nvSpPr>
        <p:spPr>
          <a:xfrm>
            <a:off x="5652120" y="634167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1600" dirty="0">
                <a:solidFill>
                  <a:srgbClr val="008000"/>
                </a:solidFill>
              </a:rPr>
              <a:t>(King, </a:t>
            </a:r>
            <a:r>
              <a:rPr lang="en-US" altLang="ja-JP" sz="1600" dirty="0" err="1">
                <a:solidFill>
                  <a:srgbClr val="008000"/>
                </a:solidFill>
              </a:rPr>
              <a:t>Merle,Morisi</a:t>
            </a:r>
            <a:r>
              <a:rPr lang="en-US" altLang="ja-JP" sz="1600" dirty="0">
                <a:solidFill>
                  <a:srgbClr val="008000"/>
                </a:solidFill>
              </a:rPr>
              <a:t>, Shimizu, </a:t>
            </a:r>
          </a:p>
          <a:p>
            <a:r>
              <a:rPr lang="en-US" altLang="ja-JP" sz="1600" dirty="0" err="1">
                <a:solidFill>
                  <a:srgbClr val="008000"/>
                </a:solidFill>
              </a:rPr>
              <a:t>Tanimoto</a:t>
            </a:r>
            <a:r>
              <a:rPr lang="en-US" altLang="ja-JP" sz="1600" dirty="0">
                <a:solidFill>
                  <a:srgbClr val="008000"/>
                </a:solidFill>
              </a:rPr>
              <a:t>, New J. Phys. 2014)</a:t>
            </a:r>
          </a:p>
        </p:txBody>
      </p:sp>
    </p:spTree>
    <p:extLst>
      <p:ext uri="{BB962C8B-B14F-4D97-AF65-F5344CB8AC3E}">
        <p14:creationId xmlns:p14="http://schemas.microsoft.com/office/powerpoint/2010/main" val="41773886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55576" y="476672"/>
            <a:ext cx="42643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FF0000"/>
                </a:solidFill>
              </a:rPr>
              <a:t>Neutrino mass sum rules</a:t>
            </a:r>
            <a:endParaRPr lang="ko-KR" altLang="en-US" sz="2800" dirty="0">
              <a:solidFill>
                <a:srgbClr val="FF0000"/>
              </a:solidFill>
            </a:endParaRPr>
          </a:p>
        </p:txBody>
      </p:sp>
      <p:pic>
        <p:nvPicPr>
          <p:cNvPr id="12" name="Picture 6">
            <a:extLst>
              <a:ext uri="{FF2B5EF4-FFF2-40B4-BE49-F238E27FC236}">
                <a16:creationId xmlns:a16="http://schemas.microsoft.com/office/drawing/2014/main" id="{6E46F813-D476-476A-8D72-987134A701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132856"/>
            <a:ext cx="4969098" cy="3682559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5">
            <a:extLst>
              <a:ext uri="{FF2B5EF4-FFF2-40B4-BE49-F238E27FC236}">
                <a16:creationId xmlns:a16="http://schemas.microsoft.com/office/drawing/2014/main" id="{561FD1D9-A324-438F-81EA-828C43FD9F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58174" y="5992986"/>
            <a:ext cx="5046061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36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/>
            <a:r>
              <a:rPr lang="en-US" altLang="ja-JP" sz="1400" b="1" dirty="0">
                <a:solidFill>
                  <a:srgbClr val="008000"/>
                </a:solidFill>
              </a:rPr>
              <a:t>King, Merle, Stuart, JHEP2013</a:t>
            </a:r>
          </a:p>
          <a:p>
            <a:pPr eaLnBrk="1" hangingPunct="1"/>
            <a:r>
              <a:rPr lang="en-US" altLang="ja-JP" sz="1400" b="1" dirty="0">
                <a:solidFill>
                  <a:srgbClr val="008000"/>
                </a:solidFill>
              </a:rPr>
              <a:t>King, </a:t>
            </a:r>
            <a:r>
              <a:rPr lang="en-US" altLang="ja-JP" sz="1400" b="1" dirty="0" err="1">
                <a:solidFill>
                  <a:srgbClr val="008000"/>
                </a:solidFill>
              </a:rPr>
              <a:t>Merle,Morisi</a:t>
            </a:r>
            <a:r>
              <a:rPr lang="en-US" altLang="ja-JP" sz="1400" b="1" dirty="0">
                <a:solidFill>
                  <a:srgbClr val="008000"/>
                </a:solidFill>
              </a:rPr>
              <a:t>, Shimizu, </a:t>
            </a:r>
            <a:r>
              <a:rPr lang="en-US" altLang="ja-JP" sz="1400" b="1" dirty="0" err="1">
                <a:solidFill>
                  <a:srgbClr val="008000"/>
                </a:solidFill>
              </a:rPr>
              <a:t>Tanimoto</a:t>
            </a:r>
            <a:r>
              <a:rPr lang="en-US" altLang="ja-JP" sz="1400" b="1" dirty="0">
                <a:solidFill>
                  <a:srgbClr val="008000"/>
                </a:solidFill>
              </a:rPr>
              <a:t>, New J. Phys. 2014</a:t>
            </a:r>
          </a:p>
        </p:txBody>
      </p:sp>
      <p:sp>
        <p:nvSpPr>
          <p:cNvPr id="2" name="직사각형 1">
            <a:extLst>
              <a:ext uri="{FF2B5EF4-FFF2-40B4-BE49-F238E27FC236}">
                <a16:creationId xmlns:a16="http://schemas.microsoft.com/office/drawing/2014/main" id="{F3A6BF90-3CC0-4019-963D-4D5DC2378669}"/>
              </a:ext>
            </a:extLst>
          </p:cNvPr>
          <p:cNvSpPr/>
          <p:nvPr/>
        </p:nvSpPr>
        <p:spPr>
          <a:xfrm>
            <a:off x="2123728" y="1424980"/>
            <a:ext cx="444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dirty="0">
                <a:solidFill>
                  <a:srgbClr val="990099"/>
                </a:solidFill>
                <a:ea typeface="HGP創英角ﾎﾟｯﾌﾟ体" pitchFamily="50" charset="-128"/>
              </a:rPr>
              <a:t>Restrictions on </a:t>
            </a:r>
            <a:r>
              <a:rPr lang="en-US" altLang="ja-JP" dirty="0">
                <a:solidFill>
                  <a:srgbClr val="990099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|</a:t>
            </a:r>
            <a:r>
              <a:rPr lang="en-US" altLang="ja-JP" dirty="0" err="1">
                <a:solidFill>
                  <a:srgbClr val="990099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m</a:t>
            </a:r>
            <a:r>
              <a:rPr lang="en-US" altLang="ja-JP" baseline="-25000" dirty="0" err="1">
                <a:solidFill>
                  <a:srgbClr val="990099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ee</a:t>
            </a:r>
            <a:r>
              <a:rPr lang="en-US" altLang="ja-JP" dirty="0">
                <a:solidFill>
                  <a:srgbClr val="990099"/>
                </a:solidFill>
                <a:latin typeface="Comic Sans MS" panose="030F0702030302020204" pitchFamily="66" charset="0"/>
                <a:ea typeface="HGP創英角ﾎﾟｯﾌﾟ体" pitchFamily="50" charset="-128"/>
              </a:rPr>
              <a:t>|  </a:t>
            </a:r>
            <a:r>
              <a:rPr lang="en-US" altLang="ja-JP" dirty="0">
                <a:solidFill>
                  <a:srgbClr val="990099"/>
                </a:solidFill>
                <a:ea typeface="HGP創英角ﾎﾟｯﾌﾟ体" pitchFamily="50" charset="-128"/>
              </a:rPr>
              <a:t>by mass sum rules</a:t>
            </a:r>
            <a:endParaRPr lang="en-US" altLang="ja-JP" dirty="0">
              <a:solidFill>
                <a:srgbClr val="990099"/>
              </a:solidFill>
              <a:latin typeface="Comic Sans MS" panose="030F0702030302020204" pitchFamily="66" charset="0"/>
              <a:ea typeface="HGP創英角ﾎﾟｯﾌﾟ体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678399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457200" y="274638"/>
            <a:ext cx="8229600" cy="706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>
                <a:solidFill>
                  <a:srgbClr val="FF0000"/>
                </a:solidFill>
              </a:rPr>
              <a:t>II.</a:t>
            </a:r>
            <a:r>
              <a:rPr lang="en-US" altLang="ko-KR" i="1" dirty="0">
                <a:solidFill>
                  <a:srgbClr val="FF0000"/>
                </a:solidFill>
              </a:rPr>
              <a:t> </a:t>
            </a:r>
            <a:r>
              <a:rPr lang="en-US" altLang="ko-KR" dirty="0">
                <a:solidFill>
                  <a:srgbClr val="FF0000"/>
                </a:solidFill>
              </a:rPr>
              <a:t>Origin of Neutrino Mass</a:t>
            </a:r>
            <a:endParaRPr lang="ko-KR" altLang="en-US" baseline="-25000" dirty="0">
              <a:solidFill>
                <a:srgbClr val="FF0000"/>
              </a:solidFill>
            </a:endParaRPr>
          </a:p>
        </p:txBody>
      </p:sp>
      <p:sp>
        <p:nvSpPr>
          <p:cNvPr id="6" name="내용 개체 틀 5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rmAutofit/>
          </a:bodyPr>
          <a:lstStyle/>
          <a:p>
            <a:r>
              <a:rPr lang="en-US" altLang="ko-KR" sz="2800" dirty="0">
                <a:solidFill>
                  <a:srgbClr val="C00000"/>
                </a:solidFill>
              </a:rPr>
              <a:t>Why neutrinos are massless in SM ?</a:t>
            </a:r>
          </a:p>
          <a:p>
            <a:pPr marL="0" indent="0">
              <a:buNone/>
            </a:pPr>
            <a:r>
              <a:rPr lang="en-US" altLang="ko-KR" dirty="0"/>
              <a:t>   - </a:t>
            </a:r>
            <a:r>
              <a:rPr lang="en-US" altLang="ko-KR" sz="2600" dirty="0"/>
              <a:t>no right-handed neutrinos</a:t>
            </a:r>
          </a:p>
          <a:p>
            <a:pPr marL="0" indent="0">
              <a:buNone/>
            </a:pPr>
            <a:r>
              <a:rPr lang="en-US" altLang="ko-KR" sz="2600" dirty="0"/>
              <a:t>    - only SU(2) doublet Higgs scalars</a:t>
            </a:r>
          </a:p>
          <a:p>
            <a:pPr marL="0" indent="0">
              <a:buNone/>
            </a:pPr>
            <a:r>
              <a:rPr lang="en-US" altLang="ko-KR" sz="2600" dirty="0"/>
              <a:t>    - prohibiting non-</a:t>
            </a:r>
            <a:r>
              <a:rPr lang="en-US" altLang="ko-KR" sz="2600" dirty="0" err="1"/>
              <a:t>renormalizable</a:t>
            </a:r>
            <a:r>
              <a:rPr lang="en-US" altLang="ko-KR" sz="2600" dirty="0"/>
              <a:t> terms</a:t>
            </a:r>
          </a:p>
          <a:p>
            <a:pPr marL="0" indent="0">
              <a:buNone/>
            </a:pPr>
            <a:endParaRPr lang="en-US" altLang="ko-KR" sz="2600" dirty="0"/>
          </a:p>
          <a:p>
            <a:r>
              <a:rPr lang="en-US" altLang="ko-KR" sz="2800" dirty="0">
                <a:solidFill>
                  <a:schemeClr val="accent1"/>
                </a:solidFill>
              </a:rPr>
              <a:t>How can neutrinos have mass ?</a:t>
            </a:r>
          </a:p>
          <a:p>
            <a:pPr marL="0" indent="0">
              <a:buNone/>
            </a:pPr>
            <a:r>
              <a:rPr lang="en-US" altLang="ko-KR" dirty="0"/>
              <a:t>   </a:t>
            </a:r>
            <a:r>
              <a:rPr lang="en-US" altLang="ko-KR" sz="2600" dirty="0"/>
              <a:t>-breaking those restrictions</a:t>
            </a:r>
          </a:p>
        </p:txBody>
      </p:sp>
    </p:spTree>
    <p:extLst>
      <p:ext uri="{BB962C8B-B14F-4D97-AF65-F5344CB8AC3E}">
        <p14:creationId xmlns:p14="http://schemas.microsoft.com/office/powerpoint/2010/main" val="345249523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 txBox="1">
            <a:spLocks/>
          </p:cNvSpPr>
          <p:nvPr/>
        </p:nvSpPr>
        <p:spPr>
          <a:xfrm>
            <a:off x="457200" y="-81445"/>
            <a:ext cx="8229600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5400" baseline="-25000" dirty="0">
                <a:solidFill>
                  <a:srgbClr val="C00000"/>
                </a:solidFill>
              </a:rPr>
              <a:t>Seesaw Origins</a:t>
            </a:r>
            <a:endParaRPr lang="ko-KR" altLang="en-US" sz="5400" baseline="-25000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내용 개체 틀 5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249466"/>
                <a:ext cx="8229600" cy="4525963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400" dirty="0"/>
                  <a:t>Introducing L-conserving </a:t>
                </a:r>
                <a:r>
                  <a:rPr lang="en-US" altLang="ko-KR" sz="2400" dirty="0">
                    <a:solidFill>
                      <a:schemeClr val="accent1"/>
                    </a:solidFill>
                  </a:rPr>
                  <a:t>right-handed neutrinos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0" i="1" smtClean="0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ko-KR" altLang="en-US" sz="2600" i="1" smtClean="0">
                            <a:latin typeface="Cambria Math"/>
                          </a:rPr>
                          <m:t>𝜈</m:t>
                        </m:r>
                      </m:sub>
                    </m:sSub>
                    <m:r>
                      <m:rPr>
                        <m:sty m:val="p"/>
                      </m:rPr>
                      <a:rPr lang="el-GR" altLang="ko-KR" sz="2600" i="1" smtClean="0">
                        <a:latin typeface="Cambria Math"/>
                        <a:ea typeface="Cambria Math"/>
                      </a:rPr>
                      <m:t>Φ</m:t>
                    </m:r>
                    <m:sSub>
                      <m:sSubPr>
                        <m:ctrlPr>
                          <a:rPr lang="en-US" altLang="ko-KR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60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600" i="1" smtClean="0"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ko-KR" sz="2600" b="0" i="1" smtClean="0">
                            <a:latin typeface="Cambria Math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altLang="ko-KR" sz="26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i="1" smtClean="0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ko-KR" sz="2600" b="0" i="1" smtClean="0">
                            <a:latin typeface="Cambria Math"/>
                          </a:rPr>
                          <m:t>𝑅</m:t>
                        </m:r>
                      </m:sub>
                    </m:sSub>
                    <m:r>
                      <a:rPr lang="en-US" altLang="ko-KR" sz="2600" b="0" i="1" smtClean="0">
                        <a:latin typeface="Cambria Math"/>
                      </a:rPr>
                      <m:t> </m:t>
                    </m:r>
                    <m:r>
                      <a:rPr lang="en-US" altLang="ko-KR" sz="2600" i="1" smtClean="0">
                        <a:latin typeface="Cambria Math"/>
                        <a:ea typeface="Cambria Math"/>
                      </a:rPr>
                      <m:t>→</m:t>
                    </m:r>
                  </m:oMath>
                </a14:m>
                <a:r>
                  <a:rPr lang="en-US" altLang="ko-KR" sz="26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600" b="0" i="1" smtClean="0">
                            <a:latin typeface="Cambria Math"/>
                          </a:rPr>
                          <m:t>  </m:t>
                        </m:r>
                        <m:r>
                          <a:rPr lang="en-US" altLang="ko-KR" sz="2600" i="1">
                            <a:latin typeface="Cambria Math"/>
                          </a:rPr>
                          <m:t>𝑌</m:t>
                        </m:r>
                      </m:e>
                      <m:sub>
                        <m:r>
                          <a:rPr lang="ko-KR" altLang="en-US" sz="2600" i="1">
                            <a:latin typeface="Cambria Math"/>
                          </a:rPr>
                          <m:t>𝜈</m:t>
                        </m:r>
                      </m:sub>
                    </m:sSub>
                    <m:sSup>
                      <m:sSup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0" i="1" smtClean="0">
                            <a:latin typeface="Cambria Math"/>
                          </a:rPr>
                          <m:t>&lt;</m:t>
                        </m:r>
                        <m:r>
                          <a:rPr lang="ko-KR" altLang="en-US" sz="2600" b="0" i="1" smtClean="0">
                            <a:latin typeface="Cambria Math"/>
                          </a:rPr>
                          <m:t>𝜙</m:t>
                        </m:r>
                      </m:e>
                      <m:sup>
                        <m:r>
                          <a:rPr lang="en-US" altLang="ko-KR" sz="2600" i="1">
                            <a:latin typeface="Cambria Math"/>
                          </a:rPr>
                          <m:t>0</m:t>
                        </m:r>
                      </m:sup>
                    </m:sSup>
                    <m:r>
                      <a:rPr lang="en-US" altLang="ko-KR" sz="2600" b="0" i="1" smtClean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ko-KR" sz="2600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ko-KR" altLang="en-US" sz="2600" i="1">
                                <a:latin typeface="Cambria Math"/>
                              </a:rPr>
                              <m:t>𝜈</m:t>
                            </m:r>
                          </m:e>
                        </m:acc>
                      </m:e>
                      <m:sub>
                        <m:r>
                          <a:rPr lang="en-US" altLang="ko-KR" sz="2600" i="1">
                            <a:latin typeface="Cambria Math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altLang="ko-KR" sz="26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6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ko-KR" sz="2600" i="1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2600" dirty="0"/>
                  <a:t>   ~ 0.2 eV</a:t>
                </a:r>
              </a:p>
              <a:p>
                <a:pPr marL="0" indent="0">
                  <a:buNone/>
                </a:pPr>
                <a:r>
                  <a:rPr lang="en-US" altLang="ko-KR" sz="2600" dirty="0"/>
                  <a:t>   </a:t>
                </a:r>
                <a:r>
                  <a:rPr lang="en-US" altLang="ko-KR" sz="2600" dirty="0">
                    <a:sym typeface="Wingdings" panose="05000000000000000000" pitchFamily="2" charset="2"/>
                  </a:rPr>
                  <a:t>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600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en-US" altLang="ko-KR" sz="2600" b="0" i="1" smtClean="0">
                            <a:latin typeface="Cambria Math"/>
                            <a:sym typeface="Wingdings" panose="05000000000000000000" pitchFamily="2" charset="2"/>
                          </a:rPr>
                          <m:t>𝑌</m:t>
                        </m:r>
                      </m:e>
                      <m:sub>
                        <m:r>
                          <a:rPr lang="ko-KR" altLang="en-US" sz="2600" i="1" smtClean="0">
                            <a:latin typeface="Cambria Math"/>
                            <a:sym typeface="Wingdings" panose="05000000000000000000" pitchFamily="2" charset="2"/>
                          </a:rPr>
                          <m:t>𝜈</m:t>
                        </m:r>
                      </m:sub>
                    </m:sSub>
                  </m:oMath>
                </a14:m>
                <a:r>
                  <a:rPr lang="en-US" altLang="ko-KR" sz="2600" dirty="0"/>
                  <a:t>~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6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0" i="1" dirty="0" smtClean="0">
                            <a:latin typeface="Cambria Math"/>
                          </a:rPr>
                          <m:t>10</m:t>
                        </m:r>
                      </m:e>
                      <m:sup>
                        <m:r>
                          <a:rPr lang="en-US" altLang="ko-KR" sz="2600" b="0" i="1" dirty="0" smtClean="0">
                            <a:latin typeface="Cambria Math"/>
                          </a:rPr>
                          <m:t>−12</m:t>
                        </m:r>
                      </m:sup>
                    </m:sSup>
                  </m:oMath>
                </a14:m>
                <a:r>
                  <a:rPr lang="en-US" altLang="ko-KR" sz="2600" dirty="0"/>
                  <a:t>  </a:t>
                </a:r>
                <a:r>
                  <a:rPr lang="en-US" altLang="ko-KR" dirty="0"/>
                  <a:t>: </a:t>
                </a:r>
                <a:r>
                  <a:rPr lang="en-US" altLang="ko-KR" sz="2400" dirty="0"/>
                  <a:t>why so small?</a:t>
                </a:r>
              </a:p>
              <a:p>
                <a:r>
                  <a:rPr lang="en-US" altLang="ko-KR" sz="2400" dirty="0"/>
                  <a:t>No principle prohibit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𝑀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acc>
                      <m:accPr>
                        <m:chr m:val="̅"/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Sup>
                          <m:sSubSupPr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sSubSupPr>
                          <m:e>
                            <m:r>
                              <a:rPr lang="ko-KR" altLang="en-US" sz="240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  <m:sup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sup>
                        </m:sSubSup>
                      </m:e>
                    </m:acc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endParaRPr lang="en-US" altLang="ko-KR" sz="2400" dirty="0"/>
              </a:p>
              <a:p>
                <a:r>
                  <a:rPr lang="en-US" altLang="ko-KR" sz="2400" dirty="0"/>
                  <a:t>Seesaw mechanism :</a:t>
                </a:r>
              </a:p>
              <a:p>
                <a:pPr marL="0" indent="0">
                  <a:buNone/>
                </a:pPr>
                <a:r>
                  <a:rPr lang="en-US" altLang="ko-KR" sz="2400" dirty="0"/>
                  <a:t>   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>
                            <a:latin typeface="Cambria Math"/>
                          </a:rPr>
                          <m:t>𝜈</m:t>
                        </m:r>
                      </m:e>
                      <m:sub>
                        <m:r>
                          <a:rPr lang="en-US" altLang="ko-KR" sz="2400" i="1">
                            <a:latin typeface="Cambria Math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ko-KR" sz="2400" dirty="0"/>
                  <a:t> can have large mass (L-violation: Type-I) </a:t>
                </a:r>
              </a:p>
            </p:txBody>
          </p:sp>
        </mc:Choice>
        <mc:Fallback xmlns="">
          <p:sp>
            <p:nvSpPr>
              <p:cNvPr id="6" name="내용 개체 틀 5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249466"/>
                <a:ext cx="8229600" cy="4525963"/>
              </a:xfrm>
              <a:blipFill>
                <a:blip r:embed="rId3"/>
                <a:stretch>
                  <a:fillRect l="-963" t="-107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3" name="개체 2"/>
          <p:cNvGraphicFramePr>
            <a:graphicFrameLocks noChangeAspect="1"/>
          </p:cNvGraphicFramePr>
          <p:nvPr/>
        </p:nvGraphicFramePr>
        <p:xfrm>
          <a:off x="1981200" y="4343400"/>
          <a:ext cx="4814888" cy="9128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8" name="Equation" r:id="rId4" imgW="3696480" imgH="622440" progId="">
                  <p:embed/>
                </p:oleObj>
              </mc:Choice>
              <mc:Fallback>
                <p:oleObj name="Equation" r:id="rId4" imgW="3696480" imgH="622440" progId="">
                  <p:embed/>
                  <p:pic>
                    <p:nvPicPr>
                      <p:cNvPr id="0" name="Picture 15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4343400"/>
                        <a:ext cx="4814888" cy="912813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15875">
                        <a:solidFill>
                          <a:srgbClr val="993366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AutoShape 6"/>
          <p:cNvSpPr>
            <a:spLocks noChangeArrowheads="1"/>
          </p:cNvSpPr>
          <p:nvPr/>
        </p:nvSpPr>
        <p:spPr bwMode="auto">
          <a:xfrm>
            <a:off x="5791199" y="5952626"/>
            <a:ext cx="554038" cy="554038"/>
          </a:xfrm>
          <a:prstGeom prst="flowChartConnector">
            <a:avLst/>
          </a:prstGeom>
          <a:solidFill>
            <a:srgbClr val="3399FF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8" name="AutoShape 7"/>
          <p:cNvSpPr>
            <a:spLocks noChangeArrowheads="1"/>
          </p:cNvSpPr>
          <p:nvPr/>
        </p:nvSpPr>
        <p:spPr bwMode="auto">
          <a:xfrm rot="900000">
            <a:off x="3276599" y="6181226"/>
            <a:ext cx="2971800" cy="152400"/>
          </a:xfrm>
          <a:prstGeom prst="flowChartProcess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9" name="AutoShape 8"/>
          <p:cNvSpPr>
            <a:spLocks noChangeArrowheads="1"/>
          </p:cNvSpPr>
          <p:nvPr/>
        </p:nvSpPr>
        <p:spPr bwMode="auto">
          <a:xfrm>
            <a:off x="3352799" y="5647826"/>
            <a:ext cx="161925" cy="161925"/>
          </a:xfrm>
          <a:prstGeom prst="flowChartConnector">
            <a:avLst/>
          </a:prstGeom>
          <a:solidFill>
            <a:srgbClr val="FF3300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sp>
        <p:nvSpPr>
          <p:cNvPr id="10" name="AutoShape 9"/>
          <p:cNvSpPr>
            <a:spLocks noChangeArrowheads="1"/>
          </p:cNvSpPr>
          <p:nvPr/>
        </p:nvSpPr>
        <p:spPr bwMode="auto">
          <a:xfrm>
            <a:off x="4495799" y="6333626"/>
            <a:ext cx="381000" cy="381000"/>
          </a:xfrm>
          <a:prstGeom prst="flowChartExtra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ko-KR" altLang="en-US"/>
          </a:p>
        </p:txBody>
      </p:sp>
      <p:graphicFrame>
        <p:nvGraphicFramePr>
          <p:cNvPr id="11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69145536"/>
              </p:ext>
            </p:extLst>
          </p:nvPr>
        </p:nvGraphicFramePr>
        <p:xfrm>
          <a:off x="2133599" y="5266826"/>
          <a:ext cx="107315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79" name="Equation" r:id="rId6" imgW="393529" imgH="418918" progId="Equation.3">
                  <p:embed/>
                </p:oleObj>
              </mc:Choice>
              <mc:Fallback>
                <p:oleObj name="Equation" r:id="rId6" imgW="393529" imgH="418918" progId="Equation.3">
                  <p:embed/>
                  <p:pic>
                    <p:nvPicPr>
                      <p:cNvPr id="0" name="Picture 15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3599" y="5266826"/>
                        <a:ext cx="1073150" cy="9144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84867638"/>
              </p:ext>
            </p:extLst>
          </p:nvPr>
        </p:nvGraphicFramePr>
        <p:xfrm>
          <a:off x="6553199" y="6028826"/>
          <a:ext cx="533400" cy="433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80" name="Equation" r:id="rId8" imgW="203024" imgH="164957" progId="Equation.3">
                  <p:embed/>
                </p:oleObj>
              </mc:Choice>
              <mc:Fallback>
                <p:oleObj name="Equation" r:id="rId8" imgW="203024" imgH="164957" progId="Equation.3">
                  <p:embed/>
                  <p:pic>
                    <p:nvPicPr>
                      <p:cNvPr id="0" name="Picture 15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53199" y="6028826"/>
                        <a:ext cx="533400" cy="4333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직사각형 3"/>
          <p:cNvSpPr/>
          <p:nvPr/>
        </p:nvSpPr>
        <p:spPr>
          <a:xfrm>
            <a:off x="6876256" y="4005064"/>
            <a:ext cx="223224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sz="1200" dirty="0"/>
              <a:t>(</a:t>
            </a:r>
            <a:r>
              <a:rPr lang="ko-KR" altLang="en-US" sz="1200" dirty="0" err="1"/>
              <a:t>Minkowski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77 </a:t>
            </a:r>
            <a:r>
              <a:rPr lang="ko-KR" altLang="en-US" sz="1200" dirty="0" err="1"/>
              <a:t>Gellman</a:t>
            </a:r>
            <a:r>
              <a:rPr lang="ko-KR" altLang="en-US" sz="1200" dirty="0"/>
              <a:t> </a:t>
            </a:r>
            <a:endParaRPr lang="en-US" altLang="ko-KR" sz="1200" dirty="0"/>
          </a:p>
          <a:p>
            <a:r>
              <a:rPr lang="ko-KR" altLang="en-US" sz="1200" dirty="0" err="1"/>
              <a:t>Ramond</a:t>
            </a:r>
            <a:r>
              <a:rPr lang="ko-KR" altLang="en-US" sz="1200" dirty="0"/>
              <a:t> </a:t>
            </a:r>
            <a:r>
              <a:rPr lang="ko-KR" altLang="en-US" sz="1200" dirty="0" err="1"/>
              <a:t>Slansky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80 </a:t>
            </a:r>
            <a:endParaRPr lang="en-US" altLang="ko-KR" sz="1200" dirty="0"/>
          </a:p>
          <a:p>
            <a:r>
              <a:rPr lang="ko-KR" altLang="en-US" sz="1200" dirty="0" err="1"/>
              <a:t>Glashow</a:t>
            </a:r>
            <a:r>
              <a:rPr lang="ko-KR" altLang="en-US" sz="1200" dirty="0"/>
              <a:t>, </a:t>
            </a:r>
            <a:r>
              <a:rPr lang="ko-KR" altLang="en-US" sz="1200" dirty="0" err="1"/>
              <a:t>Yanagida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79 </a:t>
            </a:r>
            <a:endParaRPr lang="en-US" altLang="ko-KR" sz="1200" dirty="0"/>
          </a:p>
          <a:p>
            <a:r>
              <a:rPr lang="ko-KR" altLang="en-US" sz="1200" dirty="0" err="1"/>
              <a:t>Mohapatra</a:t>
            </a:r>
            <a:r>
              <a:rPr lang="ko-KR" altLang="en-US" sz="1200" dirty="0"/>
              <a:t> </a:t>
            </a:r>
            <a:r>
              <a:rPr lang="ko-KR" altLang="en-US" sz="1200" dirty="0" err="1"/>
              <a:t>Senjanovic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80 </a:t>
            </a:r>
            <a:endParaRPr lang="en-US" altLang="ko-KR" sz="1200" dirty="0"/>
          </a:p>
          <a:p>
            <a:r>
              <a:rPr lang="ko-KR" altLang="en-US" sz="1200" dirty="0" err="1"/>
              <a:t>Lazarides</a:t>
            </a:r>
            <a:r>
              <a:rPr lang="ko-KR" altLang="en-US" sz="1200" dirty="0"/>
              <a:t> </a:t>
            </a:r>
            <a:r>
              <a:rPr lang="ko-KR" altLang="en-US" sz="1200" dirty="0" err="1"/>
              <a:t>Shafi</a:t>
            </a:r>
            <a:r>
              <a:rPr lang="ko-KR" altLang="en-US" sz="1200" dirty="0"/>
              <a:t> </a:t>
            </a:r>
            <a:r>
              <a:rPr lang="ko-KR" altLang="en-US" sz="1200" dirty="0" err="1"/>
              <a:t>Weterrich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81</a:t>
            </a:r>
            <a:endParaRPr lang="en-US" altLang="ko-KR" sz="1200" dirty="0"/>
          </a:p>
          <a:p>
            <a:r>
              <a:rPr lang="ko-KR" altLang="en-US" sz="1200" dirty="0"/>
              <a:t> </a:t>
            </a:r>
            <a:r>
              <a:rPr lang="ko-KR" altLang="en-US" sz="1200" dirty="0" err="1"/>
              <a:t>Schechter-Valle</a:t>
            </a:r>
            <a:r>
              <a:rPr lang="ko-KR" altLang="en-US" sz="1200" dirty="0"/>
              <a:t> </a:t>
            </a:r>
            <a:r>
              <a:rPr lang="en-US" altLang="ko-KR" sz="1200" dirty="0"/>
              <a:t>‘</a:t>
            </a:r>
            <a:r>
              <a:rPr lang="ko-KR" altLang="en-US" sz="1200" dirty="0"/>
              <a:t>80 &amp; </a:t>
            </a:r>
            <a:r>
              <a:rPr lang="en-US" altLang="ko-KR" sz="1200" dirty="0"/>
              <a:t>’</a:t>
            </a:r>
            <a:r>
              <a:rPr lang="ko-KR" altLang="en-US" sz="1200" dirty="0"/>
              <a:t>82</a:t>
            </a:r>
            <a:r>
              <a:rPr lang="en-US" altLang="ko-KR" sz="1200" dirty="0"/>
              <a:t>)</a:t>
            </a:r>
            <a:endParaRPr lang="ko-KR" altLang="en-US" sz="1200" dirty="0"/>
          </a:p>
          <a:p>
            <a:r>
              <a:rPr lang="ko-KR" altLang="en-US" sz="1200" dirty="0"/>
              <a:t>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0857351-AA5B-4BA1-A53B-5084B4665ACE}"/>
              </a:ext>
            </a:extLst>
          </p:cNvPr>
          <p:cNvSpPr txBox="1"/>
          <p:nvPr/>
        </p:nvSpPr>
        <p:spPr>
          <a:xfrm>
            <a:off x="395536" y="747454"/>
            <a:ext cx="2619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00B050"/>
                </a:solidFill>
              </a:rPr>
              <a:t>Type-I Seesaw</a:t>
            </a:r>
            <a:endParaRPr lang="ko-KR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33402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600" dirty="0"/>
                  <a:t>Introducing </a:t>
                </a:r>
                <a:r>
                  <a:rPr lang="en-US" altLang="ko-KR" sz="2600" dirty="0">
                    <a:solidFill>
                      <a:schemeClr val="accent1"/>
                    </a:solidFill>
                  </a:rPr>
                  <a:t>SU(2) triplet Higgs</a:t>
                </a:r>
                <a:r>
                  <a:rPr lang="en-US" altLang="ko-KR" sz="2600" dirty="0"/>
                  <a:t> (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sz="2600" i="1">
                        <a:latin typeface="Cambria Math"/>
                        <a:ea typeface="Cambria Math"/>
                      </a:rPr>
                      <m:t>Δ</m:t>
                    </m:r>
                  </m:oMath>
                </a14:m>
                <a:r>
                  <a:rPr lang="en-US" altLang="ko-KR" sz="2600" dirty="0"/>
                  <a:t>)  (type-II): </a:t>
                </a:r>
              </a:p>
              <a:p>
                <a:pPr marL="0" indent="0">
                  <a:buNone/>
                </a:pPr>
                <a:r>
                  <a:rPr lang="en-US" altLang="ko-KR" sz="2600" dirty="0"/>
                  <a:t>  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altLang="ko-KR" sz="2600">
                        <a:latin typeface="Cambria Math"/>
                      </a:rPr>
                      <m:t>h</m:t>
                    </m:r>
                    <m:r>
                      <a:rPr lang="en-US" altLang="ko-KR" sz="2600" b="0" i="1" smtClean="0">
                        <a:latin typeface="Cambria Math"/>
                      </a:rPr>
                      <m:t>𝐿𝐿</m:t>
                    </m:r>
                    <m:r>
                      <m:rPr>
                        <m:sty m:val="p"/>
                      </m:rPr>
                      <a:rPr lang="el-GR" altLang="ko-KR" sz="2600" b="0" i="1" smtClean="0">
                        <a:latin typeface="Cambria Math"/>
                        <a:ea typeface="Cambria Math"/>
                      </a:rPr>
                      <m:t>Δ</m:t>
                    </m:r>
                    <m:r>
                      <a:rPr lang="en-US" altLang="ko-KR" sz="2600" b="0" i="1" smtClean="0">
                        <a:latin typeface="Cambria Math"/>
                        <a:ea typeface="Cambria Math"/>
                      </a:rPr>
                      <m:t> ←</m:t>
                    </m:r>
                    <m:d>
                      <m:dPr>
                        <m:begChr m:val="⟨"/>
                        <m:endChr m:val="⟩"/>
                        <m:ctrlPr>
                          <a:rPr lang="en-US" altLang="ko-KR" sz="2600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ko-KR" sz="26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altLang="ko-KR" sz="2600" dirty="0"/>
                  <a:t>&lt;8 </a:t>
                </a:r>
                <a:r>
                  <a:rPr lang="en-US" altLang="ko-KR" sz="2600" dirty="0" err="1"/>
                  <a:t>GeV</a:t>
                </a:r>
                <a:r>
                  <a:rPr lang="en-US" altLang="ko-KR" sz="2600" dirty="0"/>
                  <a:t> from </a:t>
                </a:r>
                <a14:m>
                  <m:oMath xmlns:m="http://schemas.openxmlformats.org/officeDocument/2006/math">
                    <m:r>
                      <a:rPr lang="ko-KR" altLang="en-US" sz="2600" i="1" smtClean="0">
                        <a:latin typeface="Cambria Math"/>
                      </a:rPr>
                      <m:t>𝜌</m:t>
                    </m:r>
                    <m:r>
                      <a:rPr lang="en-US" altLang="ko-KR" sz="26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altLang="ko-KR" sz="2600" dirty="0"/>
                  <a:t>parameter.</a:t>
                </a:r>
              </a:p>
              <a:p>
                <a:pPr marL="0" indent="0">
                  <a:buNone/>
                </a:pPr>
                <a:r>
                  <a:rPr lang="en-US" altLang="ko-KR" sz="2600" dirty="0"/>
                  <a:t>   </a:t>
                </a:r>
                <a:r>
                  <a:rPr lang="en-US" altLang="ko-KR" sz="2600" dirty="0" err="1"/>
                  <a:t>majorana</a:t>
                </a:r>
                <a:r>
                  <a:rPr lang="en-US" altLang="ko-KR" sz="2600" dirty="0"/>
                  <a:t> mass</a:t>
                </a:r>
              </a:p>
              <a:p>
                <a:pPr marL="0" indent="0">
                  <a:buNone/>
                </a:pPr>
                <a:endParaRPr lang="en-US" altLang="ko-KR" sz="2600" dirty="0"/>
              </a:p>
              <a:p>
                <a:r>
                  <a:rPr lang="en-US" altLang="ko-KR" sz="2600" dirty="0"/>
                  <a:t>Due to additional possible terms:</a:t>
                </a:r>
              </a:p>
              <a:p>
                <a:pPr marL="0" indent="0">
                  <a:buNone/>
                </a:pPr>
                <a:r>
                  <a:rPr lang="en-US" altLang="ko-KR" sz="2600" dirty="0"/>
                  <a:t>   </a:t>
                </a:r>
                <a14:m>
                  <m:oMath xmlns:m="http://schemas.openxmlformats.org/officeDocument/2006/math">
                    <m:r>
                      <a:rPr lang="ko-KR" altLang="en-US" sz="2600" i="1" smtClean="0">
                        <a:latin typeface="Cambria Math"/>
                      </a:rPr>
                      <m:t>𝜇</m:t>
                    </m:r>
                    <m:r>
                      <m:rPr>
                        <m:sty m:val="p"/>
                      </m:rPr>
                      <a:rPr lang="el-GR" altLang="ko-KR" sz="2600" i="1" smtClean="0">
                        <a:latin typeface="Cambria Math"/>
                        <a:ea typeface="Cambria Math"/>
                      </a:rPr>
                      <m:t>Φ</m:t>
                    </m:r>
                    <m:sSup>
                      <m:sSupPr>
                        <m:ctrlPr>
                          <a:rPr lang="en-US" altLang="ko-KR" sz="26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0" i="1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p>
                        <m:r>
                          <a:rPr lang="en-US" altLang="ko-KR" sz="2600" i="1">
                            <a:latin typeface="Cambria Math"/>
                            <a:ea typeface="Cambria Math"/>
                          </a:rPr>
                          <m:t>+</m:t>
                        </m:r>
                      </m:sup>
                    </m:sSup>
                    <m:r>
                      <m:rPr>
                        <m:sty m:val="p"/>
                      </m:rPr>
                      <a:rPr lang="el-GR" altLang="ko-KR" sz="2600" b="0" i="1" smtClean="0">
                        <a:latin typeface="Cambria Math"/>
                        <a:ea typeface="Cambria Math"/>
                      </a:rPr>
                      <m:t>Φ</m:t>
                    </m:r>
                    <m:r>
                      <a:rPr lang="en-US" altLang="ko-KR" sz="2600" dirty="0">
                        <a:latin typeface="Cambria Math"/>
                      </a:rPr>
                      <m:t>+</m:t>
                    </m:r>
                    <m:r>
                      <m:rPr>
                        <m:sty m:val="p"/>
                      </m:rPr>
                      <a:rPr lang="en-US" altLang="ko-KR" sz="2600" b="0" i="0" dirty="0" smtClean="0">
                        <a:latin typeface="Cambria Math"/>
                      </a:rPr>
                      <m:t>M</m:t>
                    </m:r>
                    <m:r>
                      <a:rPr lang="en-US" altLang="ko-KR" sz="2600" b="0" i="1" baseline="-25000" dirty="0" smtClean="0">
                        <a:latin typeface="Cambria Math"/>
                        <a:ea typeface="Cambria Math"/>
                      </a:rPr>
                      <m:t>∆</m:t>
                    </m:r>
                    <m:r>
                      <a:rPr lang="en-US" altLang="ko-KR" sz="2600" b="0" i="1" baseline="30000" dirty="0" smtClean="0">
                        <a:latin typeface="Cambria Math"/>
                        <a:ea typeface="Cambria Math"/>
                      </a:rPr>
                      <m:t>2</m:t>
                    </m:r>
                    <m:r>
                      <m:rPr>
                        <m:sty m:val="p"/>
                      </m:rPr>
                      <a:rPr lang="en-US" altLang="ko-KR" sz="2600" b="0" i="0" dirty="0" smtClean="0">
                        <a:latin typeface="Cambria Math"/>
                      </a:rPr>
                      <m:t>Tr</m:t>
                    </m:r>
                    <m:r>
                      <a:rPr lang="en-US" altLang="ko-KR" sz="2600" b="0" i="0" dirty="0" smtClean="0">
                        <a:latin typeface="Cambria Math"/>
                      </a:rPr>
                      <m:t>[</m:t>
                    </m:r>
                    <m:sSup>
                      <m:sSupPr>
                        <m:ctrlPr>
                          <a:rPr lang="en-US" altLang="ko-KR" sz="2600" b="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600" b="0" i="1" dirty="0" smtClean="0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  <m:sup>
                        <m:r>
                          <a:rPr lang="en-US" altLang="ko-KR" sz="2600" b="0" i="1" dirty="0" smtClean="0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altLang="ko-KR" sz="2600" b="0" i="1" dirty="0" smtClean="0">
                        <a:latin typeface="Cambria Math"/>
                        <a:ea typeface="Cambria Math"/>
                      </a:rPr>
                      <m:t>∆]</m:t>
                    </m:r>
                  </m:oMath>
                </a14:m>
                <a:endParaRPr lang="en-US" altLang="ko-KR" sz="2600" dirty="0"/>
              </a:p>
              <a:p>
                <a:pPr marL="0" indent="0">
                  <a:buNone/>
                </a:pPr>
                <a:r>
                  <a:rPr lang="en-US" altLang="ko-KR" sz="2600" dirty="0"/>
                  <a:t>    </a:t>
                </a:r>
                <a:r>
                  <a:rPr lang="en-US" altLang="ko-KR" sz="2600" dirty="0">
                    <a:sym typeface="Wingdings" panose="05000000000000000000" pitchFamily="2" charset="2"/>
                  </a:rPr>
                  <a:t>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US" altLang="ko-KR" sz="2600" i="1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dPr>
                      <m:e>
                        <m:r>
                          <a:rPr lang="en-US" altLang="ko-KR" sz="2600" i="1">
                            <a:latin typeface="Cambria Math"/>
                            <a:ea typeface="Cambria Math"/>
                          </a:rPr>
                          <m:t>∆</m:t>
                        </m:r>
                      </m:e>
                    </m:d>
                  </m:oMath>
                </a14:m>
                <a:r>
                  <a:rPr lang="en-US" altLang="ko-KR" sz="2600" dirty="0"/>
                  <a:t>=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sz="2600" i="1" dirty="0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o-KR" altLang="en-US" sz="2600" i="1" dirty="0" smtClean="0">
                            <a:latin typeface="Cambria Math"/>
                          </a:rPr>
                          <m:t>𝜇</m:t>
                        </m:r>
                        <m:d>
                          <m:dPr>
                            <m:begChr m:val="⟨"/>
                            <m:endChr m:val="⟩"/>
                            <m:ctrlPr>
                              <a:rPr lang="en-US" altLang="ko-KR" sz="26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p>
                              <m:sSupPr>
                                <m:ctrlPr>
                                  <a:rPr lang="en-US" altLang="ko-KR" sz="26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l-GR" altLang="ko-KR" sz="2600" i="1" dirty="0" smtClean="0">
                                    <a:latin typeface="Cambria Math"/>
                                    <a:ea typeface="Cambria Math"/>
                                  </a:rPr>
                                  <m:t>Φ</m:t>
                                </m:r>
                              </m:e>
                              <m:sup>
                                <m:r>
                                  <a:rPr lang="en-US" altLang="ko-KR" sz="2600" b="0" i="1" dirty="0" smtClean="0">
                                    <a:latin typeface="Cambria Math"/>
                                  </a:rPr>
                                  <m:t>0</m:t>
                                </m:r>
                              </m:sup>
                            </m:sSup>
                          </m:e>
                        </m:d>
                        <m:r>
                          <a:rPr lang="en-US" altLang="ko-KR" sz="2600" b="0" i="1" baseline="30000" dirty="0" smtClean="0">
                            <a:latin typeface="Cambria Math"/>
                          </a:rPr>
                          <m:t>2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US" altLang="ko-KR" sz="2600" dirty="0">
                            <a:latin typeface="Cambria Math"/>
                          </a:rPr>
                          <m:t>M</m:t>
                        </m:r>
                        <m:r>
                          <a:rPr lang="en-US" altLang="ko-KR" sz="2600" i="1" baseline="-25000" dirty="0">
                            <a:latin typeface="Cambria Math"/>
                            <a:ea typeface="Cambria Math"/>
                          </a:rPr>
                          <m:t>∆</m:t>
                        </m:r>
                        <m:r>
                          <a:rPr lang="en-US" altLang="ko-KR" sz="2600" i="1" baseline="30000" dirty="0">
                            <a:latin typeface="Cambria Math"/>
                            <a:ea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ko-KR" altLang="en-US" sz="26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764704"/>
                <a:ext cx="8229600" cy="5361459"/>
              </a:xfrm>
              <a:blipFill>
                <a:blip r:embed="rId2"/>
                <a:stretch>
                  <a:fillRect l="-1111" t="-102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708919"/>
            <a:ext cx="2333625" cy="176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4283968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/>
              <a:t>(</a:t>
            </a:r>
            <a:r>
              <a:rPr lang="en-US" altLang="ko-KR" dirty="0" err="1"/>
              <a:t>Magg</a:t>
            </a:r>
            <a:r>
              <a:rPr lang="en-US" altLang="ko-KR" dirty="0"/>
              <a:t>, </a:t>
            </a:r>
            <a:r>
              <a:rPr lang="en-US" altLang="ko-KR" dirty="0" err="1"/>
              <a:t>Wetterich</a:t>
            </a:r>
            <a:r>
              <a:rPr lang="en-US" altLang="ko-KR" dirty="0"/>
              <a:t>; </a:t>
            </a:r>
            <a:r>
              <a:rPr lang="en-US" altLang="ko-KR" dirty="0" err="1"/>
              <a:t>Lazarides</a:t>
            </a:r>
            <a:r>
              <a:rPr lang="en-US" altLang="ko-KR" dirty="0"/>
              <a:t>, </a:t>
            </a:r>
            <a:r>
              <a:rPr lang="en-US" altLang="ko-KR" dirty="0" err="1"/>
              <a:t>Shafi</a:t>
            </a:r>
            <a:r>
              <a:rPr lang="en-US" altLang="ko-KR" dirty="0"/>
              <a:t>;</a:t>
            </a:r>
          </a:p>
          <a:p>
            <a:r>
              <a:rPr lang="en-US" altLang="ko-KR" dirty="0" err="1"/>
              <a:t>Mohapatra</a:t>
            </a:r>
            <a:r>
              <a:rPr lang="en-US" altLang="ko-KR" dirty="0"/>
              <a:t>, </a:t>
            </a:r>
            <a:r>
              <a:rPr lang="en-US" altLang="ko-KR" dirty="0" err="1"/>
              <a:t>Senjanovic</a:t>
            </a:r>
            <a:r>
              <a:rPr lang="en-US" altLang="ko-KR" dirty="0"/>
              <a:t>; Schechter, Valle)</a:t>
            </a:r>
            <a:endParaRPr lang="ko-KR" alt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46DF47-225C-4EEB-9060-C9DA046FD9F6}"/>
              </a:ext>
            </a:extLst>
          </p:cNvPr>
          <p:cNvSpPr txBox="1"/>
          <p:nvPr/>
        </p:nvSpPr>
        <p:spPr>
          <a:xfrm>
            <a:off x="323528" y="254067"/>
            <a:ext cx="273017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00B050"/>
                </a:solidFill>
              </a:rPr>
              <a:t>Type-II Seesaw</a:t>
            </a:r>
            <a:endParaRPr lang="ko-KR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055292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433467"/>
          </a:xfrm>
        </p:spPr>
        <p:txBody>
          <a:bodyPr>
            <a:normAutofit/>
          </a:bodyPr>
          <a:lstStyle/>
          <a:p>
            <a:r>
              <a:rPr lang="en-US" altLang="ko-KR" sz="2600" dirty="0"/>
              <a:t>Introducing SU(2) </a:t>
            </a:r>
            <a:r>
              <a:rPr lang="en-US" altLang="ko-KR" sz="2600" dirty="0">
                <a:solidFill>
                  <a:schemeClr val="accent1"/>
                </a:solidFill>
              </a:rPr>
              <a:t>triplet fermions  </a:t>
            </a:r>
            <a:endParaRPr lang="ko-KR" altLang="en-US" sz="2600" dirty="0">
              <a:solidFill>
                <a:schemeClr val="accent1"/>
              </a:solidFill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454285"/>
            <a:ext cx="2921670" cy="36562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AE52665-3F9E-45B7-8EF4-7505AED0318C}"/>
              </a:ext>
            </a:extLst>
          </p:cNvPr>
          <p:cNvSpPr txBox="1"/>
          <p:nvPr/>
        </p:nvSpPr>
        <p:spPr>
          <a:xfrm>
            <a:off x="395536" y="747454"/>
            <a:ext cx="28407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b="1" dirty="0">
                <a:solidFill>
                  <a:srgbClr val="00B050"/>
                </a:solidFill>
              </a:rPr>
              <a:t>Type-III Seesaw</a:t>
            </a:r>
            <a:endParaRPr lang="ko-KR" altLang="en-US" sz="2800" b="1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553497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78946" y="292621"/>
            <a:ext cx="8352928" cy="1143000"/>
          </a:xfrm>
        </p:spPr>
        <p:txBody>
          <a:bodyPr>
            <a:normAutofit fontScale="90000"/>
          </a:bodyPr>
          <a:lstStyle/>
          <a:p>
            <a:r>
              <a:rPr lang="en-US" altLang="ko-KR" sz="3600" dirty="0"/>
              <a:t> </a:t>
            </a:r>
            <a:r>
              <a:rPr lang="en-US" altLang="ko-KR" sz="4000" dirty="0">
                <a:solidFill>
                  <a:srgbClr val="C00000"/>
                </a:solidFill>
              </a:rPr>
              <a:t>Current status of neutrino oscillations</a:t>
            </a:r>
            <a:endParaRPr lang="ko-KR" altLang="en-US" sz="4000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78946" y="1623070"/>
            <a:ext cx="8865054" cy="4525963"/>
          </a:xfrm>
        </p:spPr>
        <p:txBody>
          <a:bodyPr>
            <a:normAutofit lnSpcReduction="10000"/>
          </a:bodyPr>
          <a:lstStyle/>
          <a:p>
            <a:r>
              <a:rPr lang="en-US" altLang="ko-KR" sz="3200" dirty="0"/>
              <a:t>Two big discoveries over past two decades :</a:t>
            </a:r>
          </a:p>
          <a:p>
            <a:pPr marL="0" indent="0">
              <a:buNone/>
            </a:pPr>
            <a:r>
              <a:rPr lang="en-US" altLang="ko-KR" sz="3200" dirty="0"/>
              <a:t>    </a:t>
            </a:r>
          </a:p>
          <a:p>
            <a:pPr marL="0" indent="0">
              <a:buNone/>
            </a:pPr>
            <a:r>
              <a:rPr lang="en-US" altLang="ko-KR" sz="3200" dirty="0"/>
              <a:t>           - </a:t>
            </a:r>
            <a:r>
              <a:rPr lang="en-US" altLang="ko-KR" sz="3200" dirty="0">
                <a:solidFill>
                  <a:srgbClr val="FF0000"/>
                </a:solidFill>
              </a:rPr>
              <a:t>Neutrinos are massive</a:t>
            </a:r>
          </a:p>
          <a:p>
            <a:pPr marL="0" indent="0">
              <a:buNone/>
            </a:pPr>
            <a:r>
              <a:rPr lang="en-US" altLang="ko-KR" sz="3200" dirty="0"/>
              <a:t>   </a:t>
            </a:r>
          </a:p>
          <a:p>
            <a:pPr marL="0" indent="0">
              <a:buNone/>
            </a:pPr>
            <a:r>
              <a:rPr lang="en-US" altLang="ko-KR" sz="3200" dirty="0"/>
              <a:t>                 - </a:t>
            </a:r>
            <a:r>
              <a:rPr lang="en-US" altLang="ko-KR" sz="3200" dirty="0">
                <a:solidFill>
                  <a:srgbClr val="0070C0"/>
                </a:solidFill>
              </a:rPr>
              <a:t>Leptons mix</a:t>
            </a:r>
          </a:p>
          <a:p>
            <a:pPr marL="0" indent="0">
              <a:buNone/>
            </a:pPr>
            <a:endParaRPr lang="en-US" altLang="ko-KR" sz="2600" dirty="0"/>
          </a:p>
          <a:p>
            <a:r>
              <a:rPr lang="en-US" altLang="ko-KR" sz="3200" dirty="0"/>
              <a:t>They have been achieved by </a:t>
            </a:r>
          </a:p>
          <a:p>
            <a:pPr marL="0" indent="0">
              <a:buNone/>
            </a:pPr>
            <a:r>
              <a:rPr lang="en-US" altLang="ko-KR" sz="3200" dirty="0"/>
              <a:t>  the observation of </a:t>
            </a:r>
            <a:r>
              <a:rPr lang="en-US" altLang="ko-KR" sz="3200" dirty="0">
                <a:solidFill>
                  <a:srgbClr val="00B050"/>
                </a:solidFill>
              </a:rPr>
              <a:t>neutrino oscillations</a:t>
            </a:r>
          </a:p>
          <a:p>
            <a:endParaRPr lang="en-US" altLang="ko-KR" sz="2600" dirty="0"/>
          </a:p>
        </p:txBody>
      </p:sp>
      <p:sp>
        <p:nvSpPr>
          <p:cNvPr id="4" name="직사각형 3">
            <a:extLst>
              <a:ext uri="{FF2B5EF4-FFF2-40B4-BE49-F238E27FC236}">
                <a16:creationId xmlns:a16="http://schemas.microsoft.com/office/drawing/2014/main" id="{2CE1D5B5-9288-4FB0-A459-42DE88C6CB8B}"/>
              </a:ext>
            </a:extLst>
          </p:cNvPr>
          <p:cNvSpPr/>
          <p:nvPr/>
        </p:nvSpPr>
        <p:spPr>
          <a:xfrm>
            <a:off x="1043608" y="5962935"/>
            <a:ext cx="70202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ko-KR" dirty="0"/>
              <a:t>( lots of sources: the sun, atmospheric, reactors and accelerators)</a:t>
            </a:r>
          </a:p>
        </p:txBody>
      </p:sp>
      <p:pic>
        <p:nvPicPr>
          <p:cNvPr id="5" name="그림 4">
            <a:extLst>
              <a:ext uri="{FF2B5EF4-FFF2-40B4-BE49-F238E27FC236}">
                <a16:creationId xmlns:a16="http://schemas.microsoft.com/office/drawing/2014/main" id="{61C06F7E-F3D2-4FF4-8879-8308574894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0232" y="3140968"/>
            <a:ext cx="1055260" cy="1517327"/>
          </a:xfrm>
          <a:prstGeom prst="rect">
            <a:avLst/>
          </a:prstGeom>
        </p:spPr>
      </p:pic>
      <p:pic>
        <p:nvPicPr>
          <p:cNvPr id="6" name="그림 5">
            <a:extLst>
              <a:ext uri="{FF2B5EF4-FFF2-40B4-BE49-F238E27FC236}">
                <a16:creationId xmlns:a16="http://schemas.microsoft.com/office/drawing/2014/main" id="{7C392568-5165-4A07-A0B5-5DB7A18AA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40352" y="3173201"/>
            <a:ext cx="1307919" cy="1487436"/>
          </a:xfrm>
          <a:prstGeom prst="rect">
            <a:avLst/>
          </a:prstGeom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A29FC237-2641-433F-AFF8-194F0BA6B8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63880" y="4725144"/>
            <a:ext cx="871463" cy="18865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544704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600" dirty="0">
                    <a:solidFill>
                      <a:srgbClr val="00B050"/>
                    </a:solidFill>
                  </a:rPr>
                  <a:t>Non-</a:t>
                </a:r>
                <a:r>
                  <a:rPr lang="en-US" altLang="ko-KR" sz="2600" dirty="0" err="1">
                    <a:solidFill>
                      <a:srgbClr val="00B050"/>
                    </a:solidFill>
                  </a:rPr>
                  <a:t>renormalizable</a:t>
                </a:r>
                <a:r>
                  <a:rPr lang="en-US" altLang="ko-KR" sz="2600" dirty="0">
                    <a:solidFill>
                      <a:srgbClr val="00B050"/>
                    </a:solidFill>
                  </a:rPr>
                  <a:t> term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ko-KR" altLang="en-US" b="0" i="1" smtClean="0">
                            <a:latin typeface="Cambria Math"/>
                          </a:rPr>
                          <m:t>𝜆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</a:rPr>
                          <m:t>𝑀</m:t>
                        </m:r>
                      </m:den>
                    </m:f>
                    <m:r>
                      <a:rPr lang="en-US" altLang="ko-KR" b="0" i="1" smtClean="0">
                        <a:latin typeface="Cambria Math"/>
                      </a:rPr>
                      <m:t>𝐿𝐿</m:t>
                    </m:r>
                    <m:r>
                      <m:rPr>
                        <m:sty m:val="p"/>
                      </m:rPr>
                      <a:rPr lang="el-GR" altLang="ko-KR" b="0" i="1" smtClean="0">
                        <a:latin typeface="Cambria Math"/>
                        <a:ea typeface="Cambria Math"/>
                      </a:rPr>
                      <m:t>ΦΦ</m:t>
                    </m:r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>
                    <a:sym typeface="Wingdings" panose="05000000000000000000" pitchFamily="2" charset="2"/>
                  </a:rPr>
                  <a:t>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altLang="ko-K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fPr>
                      <m:num>
                        <m:r>
                          <a:rPr lang="ko-KR" altLang="en-US" i="1" smtClean="0">
                            <a:latin typeface="Cambria Math"/>
                            <a:sym typeface="Wingdings" panose="05000000000000000000" pitchFamily="2" charset="2"/>
                          </a:rPr>
                          <m:t>𝜆</m:t>
                        </m:r>
                      </m:num>
                      <m:den>
                        <m:r>
                          <a:rPr lang="en-US" altLang="ko-KR" b="0" i="1" smtClean="0">
                            <a:latin typeface="Cambria Math"/>
                            <a:sym typeface="Wingdings" panose="05000000000000000000" pitchFamily="2" charset="2"/>
                          </a:rPr>
                          <m:t>𝑀</m:t>
                        </m:r>
                      </m:den>
                    </m:f>
                    <m:d>
                      <m:dPr>
                        <m:begChr m:val="⟨"/>
                        <m:endChr m:val="⟩"/>
                        <m:ctrlPr>
                          <a:rPr lang="en-US" altLang="ko-KR" i="1" smtClean="0"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ko-KR" i="1" smtClean="0">
                                <a:latin typeface="Cambria Math" panose="02040503050406030204" pitchFamily="18" charset="0"/>
                                <a:sym typeface="Wingdings" panose="05000000000000000000" pitchFamily="2" charset="2"/>
                              </a:rPr>
                            </m:ctrlPr>
                          </m:sSupPr>
                          <m:e>
                            <m:r>
                              <a:rPr lang="ko-KR" altLang="en-US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𝜙</m:t>
                            </m:r>
                          </m:e>
                          <m:sup>
                            <m:r>
                              <a:rPr lang="en-US" altLang="ko-KR" b="0" i="1" smtClean="0">
                                <a:latin typeface="Cambria Math"/>
                                <a:sym typeface="Wingdings" panose="05000000000000000000" pitchFamily="2" charset="2"/>
                              </a:rPr>
                              <m:t>0</m:t>
                            </m:r>
                          </m:sup>
                        </m:sSup>
                      </m:e>
                    </m:d>
                    <m:r>
                      <a:rPr lang="en-US" altLang="ko-KR" b="0" i="1" baseline="30000" smtClean="0">
                        <a:latin typeface="Cambria Math"/>
                        <a:sym typeface="Wingdings" panose="05000000000000000000" pitchFamily="2" charset="2"/>
                      </a:rPr>
                      <m:t>2</m:t>
                    </m:r>
                  </m:oMath>
                </a14:m>
                <a:r>
                  <a:rPr lang="ko-KR" altLang="en-US" baseline="30000" dirty="0"/>
                  <a:t>  </a:t>
                </a:r>
                <a:r>
                  <a:rPr lang="en-US" altLang="ko-KR" baseline="30000" dirty="0"/>
                  <a:t> </a:t>
                </a:r>
                <a:r>
                  <a:rPr lang="en-US" altLang="ko-KR" dirty="0"/>
                  <a:t> </a:t>
                </a:r>
                <a:r>
                  <a:rPr lang="en-US" altLang="ko-KR" sz="2400" dirty="0"/>
                  <a:t>same as type-I seesaw</a:t>
                </a:r>
              </a:p>
              <a:p>
                <a:pPr marL="0" indent="0">
                  <a:buNone/>
                </a:pPr>
                <a:endParaRPr lang="en-US" altLang="ko-KR" sz="2400" baseline="30000" dirty="0"/>
              </a:p>
              <a:p>
                <a:pPr marL="0" indent="0">
                  <a:buNone/>
                </a:pPr>
                <a:endParaRPr lang="en-US" altLang="ko-KR" sz="2400" baseline="30000" dirty="0"/>
              </a:p>
              <a:p>
                <a:r>
                  <a:rPr lang="en-US" altLang="ko-KR" sz="2800" dirty="0">
                    <a:solidFill>
                      <a:schemeClr val="accent1"/>
                    </a:solidFill>
                  </a:rPr>
                  <a:t>Radiative generation of neutrino masses </a:t>
                </a:r>
              </a:p>
              <a:p>
                <a:pPr marL="0" indent="0">
                  <a:buNone/>
                </a:pPr>
                <a:r>
                  <a:rPr lang="en-US" altLang="ko-KR" sz="2800" dirty="0">
                    <a:solidFill>
                      <a:schemeClr val="accent1"/>
                    </a:solidFill>
                  </a:rPr>
                  <a:t>                         talk by </a:t>
                </a:r>
                <a:r>
                  <a:rPr lang="en-US" altLang="ko-KR" sz="2800" dirty="0" err="1">
                    <a:solidFill>
                      <a:schemeClr val="accent1"/>
                    </a:solidFill>
                  </a:rPr>
                  <a:t>Ramond</a:t>
                </a:r>
                <a:r>
                  <a:rPr lang="en-US" altLang="ko-KR" sz="2800" dirty="0">
                    <a:solidFill>
                      <a:schemeClr val="accent1"/>
                    </a:solidFill>
                  </a:rPr>
                  <a:t> </a:t>
                </a:r>
                <a:r>
                  <a:rPr lang="en-US" altLang="ko-KR" sz="2800" dirty="0" err="1">
                    <a:solidFill>
                      <a:schemeClr val="accent1"/>
                    </a:solidFill>
                  </a:rPr>
                  <a:t>Volkas</a:t>
                </a:r>
                <a:endParaRPr lang="ko-KR" altLang="en-US" sz="28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620688"/>
                <a:ext cx="8229600" cy="5505475"/>
              </a:xfrm>
              <a:blipFill>
                <a:blip r:embed="rId2"/>
                <a:stretch>
                  <a:fillRect l="-1333" t="-99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59188"/>
            <a:ext cx="8391525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화살표: 오른쪽 1">
            <a:extLst>
              <a:ext uri="{FF2B5EF4-FFF2-40B4-BE49-F238E27FC236}">
                <a16:creationId xmlns:a16="http://schemas.microsoft.com/office/drawing/2014/main" id="{491C7DF6-3EAD-4881-89B8-51A69BD0751B}"/>
              </a:ext>
            </a:extLst>
          </p:cNvPr>
          <p:cNvSpPr/>
          <p:nvPr/>
        </p:nvSpPr>
        <p:spPr>
          <a:xfrm>
            <a:off x="2699792" y="3215037"/>
            <a:ext cx="648072" cy="30016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89597383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4437112"/>
            <a:ext cx="8507288" cy="2016223"/>
          </a:xfrm>
        </p:spPr>
        <p:txBody>
          <a:bodyPr>
            <a:normAutofit/>
          </a:bodyPr>
          <a:lstStyle/>
          <a:p>
            <a:r>
              <a:rPr lang="en-US" altLang="ko-KR" sz="2600" dirty="0" err="1"/>
              <a:t>Scotogenic</a:t>
            </a:r>
            <a:r>
              <a:rPr lang="en-US" altLang="ko-KR" sz="2600" dirty="0"/>
              <a:t> </a:t>
            </a:r>
            <a:r>
              <a:rPr lang="en-US" altLang="ko-KR" sz="1800" dirty="0"/>
              <a:t>(Ma)                      </a:t>
            </a:r>
            <a:r>
              <a:rPr lang="en-US" altLang="ko-KR" sz="2600" dirty="0"/>
              <a:t>Cocktail </a:t>
            </a:r>
            <a:r>
              <a:rPr lang="en-US" altLang="ko-KR" sz="1800" dirty="0"/>
              <a:t>(</a:t>
            </a:r>
            <a:r>
              <a:rPr lang="en-US" altLang="ko-KR" sz="1800" dirty="0" err="1"/>
              <a:t>Gustafusson</a:t>
            </a:r>
            <a:r>
              <a:rPr lang="en-US" altLang="ko-KR" sz="1800" dirty="0"/>
              <a:t> </a:t>
            </a:r>
            <a:r>
              <a:rPr lang="en-US" altLang="ko-KR" sz="1800" dirty="0" err="1"/>
              <a:t>etal</a:t>
            </a:r>
            <a:r>
              <a:rPr lang="en-US" altLang="ko-KR" sz="1800" dirty="0"/>
              <a:t>.)</a:t>
            </a:r>
          </a:p>
          <a:p>
            <a:endParaRPr lang="en-US" altLang="ko-KR" sz="2600" dirty="0"/>
          </a:p>
          <a:p>
            <a:r>
              <a:rPr lang="en-US" altLang="ko-KR" sz="2600" dirty="0"/>
              <a:t>R-parity violating SUSY model</a:t>
            </a:r>
          </a:p>
          <a:p>
            <a:pPr marL="0" indent="0">
              <a:buNone/>
            </a:pPr>
            <a:endParaRPr lang="ko-KR" altLang="en-US" sz="26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203785" cy="2789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5032323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3800" dirty="0">
                <a:solidFill>
                  <a:srgbClr val="C00000"/>
                </a:solidFill>
              </a:rPr>
              <a:t>Seesaw for Dirac Neutrino</a:t>
            </a:r>
            <a:endParaRPr lang="ko-KR" altLang="en-US" sz="3800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98760" y="1417638"/>
            <a:ext cx="8324800" cy="4525963"/>
          </a:xfrm>
        </p:spPr>
        <p:txBody>
          <a:bodyPr>
            <a:normAutofit/>
          </a:bodyPr>
          <a:lstStyle/>
          <a:p>
            <a:r>
              <a:rPr lang="en-US" altLang="ko-KR" sz="2800" dirty="0"/>
              <a:t>Type-I Seesaw           </a:t>
            </a:r>
          </a:p>
          <a:p>
            <a:endParaRPr lang="en-US" altLang="ko-KR" sz="2800" dirty="0"/>
          </a:p>
          <a:p>
            <a:endParaRPr lang="en-US" altLang="ko-KR" sz="2800" dirty="0"/>
          </a:p>
          <a:p>
            <a:pPr marL="0" indent="0">
              <a:buNone/>
            </a:pPr>
            <a:r>
              <a:rPr lang="en-US" altLang="ko-KR" sz="2800" dirty="0"/>
              <a:t>                                  </a:t>
            </a:r>
          </a:p>
          <a:p>
            <a:pPr marL="0" indent="0">
              <a:buNone/>
            </a:pPr>
            <a:r>
              <a:rPr lang="en-US" altLang="ko-KR" sz="2800" dirty="0"/>
              <a:t>                                  </a:t>
            </a:r>
          </a:p>
          <a:p>
            <a:pPr marL="0" indent="0">
              <a:buNone/>
            </a:pPr>
            <a:r>
              <a:rPr lang="en-US" altLang="ko-KR" sz="2800" dirty="0"/>
              <a:t>Type-II Seesaw              </a:t>
            </a:r>
            <a:r>
              <a:rPr lang="en-US" altLang="ko-KR" sz="1600" dirty="0"/>
              <a:t>(</a:t>
            </a:r>
            <a:r>
              <a:rPr lang="en-US" altLang="ko-KR" sz="1600" dirty="0" err="1"/>
              <a:t>Valle,Vaquera</a:t>
            </a:r>
            <a:r>
              <a:rPr lang="en-US" altLang="ko-KR" sz="1600" dirty="0"/>
              <a:t>-Araujo, PLB755(2016),                    </a:t>
            </a:r>
          </a:p>
          <a:p>
            <a:pPr marL="0" indent="0">
              <a:buNone/>
            </a:pPr>
            <a:r>
              <a:rPr lang="en-US" altLang="ko-KR" sz="1600" dirty="0"/>
              <a:t>                                                                  </a:t>
            </a:r>
            <a:r>
              <a:rPr lang="nb-NO" altLang="ko-KR" sz="1600" dirty="0"/>
              <a:t>Addazi et al PLB759 (2016))</a:t>
            </a:r>
            <a:endParaRPr lang="en-US" altLang="ko-KR" sz="1600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051" y="4676237"/>
            <a:ext cx="3294000" cy="18806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344853" y="4660501"/>
                <a:ext cx="3905428" cy="63094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1700" dirty="0">
                    <a:solidFill>
                      <a:srgbClr val="0070C0"/>
                    </a:solidFill>
                  </a:rPr>
                  <a:t>Anomaly free </a:t>
                </a:r>
                <a14:m>
                  <m:oMath xmlns:m="http://schemas.openxmlformats.org/officeDocument/2006/math">
                    <m:r>
                      <a:rPr lang="en-US" altLang="ko-KR" sz="17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(3)</m:t>
                        </m:r>
                      </m:e>
                      <m:sub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𝐶</m:t>
                        </m:r>
                      </m:sub>
                    </m:sSub>
                    <m:r>
                      <a:rPr lang="en-US" altLang="ko-KR" sz="17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r>
                      <a:rPr lang="en-US" altLang="ko-KR" sz="17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𝑆𝑈</m:t>
                    </m:r>
                    <m:sSub>
                      <m:sSubPr>
                        <m:ctrlPr>
                          <a:rPr lang="en-US" altLang="ko-KR" sz="17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7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(3)</m:t>
                        </m:r>
                      </m:e>
                      <m:sub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ko-KR" sz="17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×</m:t>
                    </m:r>
                    <m:sSub>
                      <m:sSubPr>
                        <m:ctrlPr>
                          <a:rPr lang="en-US" altLang="ko-KR" sz="17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𝑈</m:t>
                        </m:r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(1)</m:t>
                        </m:r>
                      </m:e>
                      <m:sub>
                        <m:r>
                          <a:rPr lang="en-US" altLang="ko-KR" sz="17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𝑥</m:t>
                        </m:r>
                      </m:sub>
                    </m:sSub>
                  </m:oMath>
                </a14:m>
                <a:endParaRPr lang="ko-KR" altLang="en-US" sz="1700" dirty="0"/>
              </a:p>
              <a:p>
                <a:endParaRPr lang="ko-KR" altLang="en-US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44853" y="4660501"/>
                <a:ext cx="3905428" cy="630942"/>
              </a:xfrm>
              <a:prstGeom prst="rect">
                <a:avLst/>
              </a:prstGeom>
              <a:blipFill>
                <a:blip r:embed="rId3"/>
                <a:stretch>
                  <a:fillRect l="-1094" t="-388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그림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763" y="5088180"/>
            <a:ext cx="1194075" cy="716198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39952" y="4998011"/>
            <a:ext cx="4611600" cy="1612733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2317" y="1836206"/>
            <a:ext cx="4431634" cy="2090840"/>
          </a:xfrm>
          <a:prstGeom prst="rect">
            <a:avLst/>
          </a:prstGeom>
        </p:spPr>
      </p:pic>
      <p:sp>
        <p:nvSpPr>
          <p:cNvPr id="10" name="직사각형 9">
            <a:extLst>
              <a:ext uri="{FF2B5EF4-FFF2-40B4-BE49-F238E27FC236}">
                <a16:creationId xmlns:a16="http://schemas.microsoft.com/office/drawing/2014/main" id="{6E5B3074-CF7A-4A32-B60D-7630F9C8F9D3}"/>
              </a:ext>
            </a:extLst>
          </p:cNvPr>
          <p:cNvSpPr/>
          <p:nvPr/>
        </p:nvSpPr>
        <p:spPr>
          <a:xfrm>
            <a:off x="4275320" y="2163318"/>
            <a:ext cx="4572000" cy="5847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err="1"/>
              <a:t>Chulia</a:t>
            </a:r>
            <a:r>
              <a:rPr lang="en-US" altLang="ko-KR" sz="1600" dirty="0"/>
              <a:t>, Srivastava, Valle, </a:t>
            </a:r>
            <a:r>
              <a:rPr lang="ko-KR" altLang="en-US" sz="1600" dirty="0" err="1"/>
              <a:t>P</a:t>
            </a:r>
            <a:r>
              <a:rPr lang="en-US" altLang="ko-KR" sz="1600" dirty="0"/>
              <a:t>L</a:t>
            </a:r>
            <a:r>
              <a:rPr lang="ko-KR" altLang="en-US" sz="1600" dirty="0"/>
              <a:t>B761 (2016</a:t>
            </a:r>
            <a:r>
              <a:rPr lang="en-US" altLang="ko-KR" sz="1600" dirty="0"/>
              <a:t>),</a:t>
            </a:r>
            <a:r>
              <a:rPr lang="ko-KR" altLang="en-US" sz="1600" dirty="0"/>
              <a:t> </a:t>
            </a:r>
            <a:endParaRPr lang="en-US" altLang="ko-KR" sz="1600" dirty="0"/>
          </a:p>
          <a:p>
            <a:r>
              <a:rPr lang="en-US" altLang="ko-KR" sz="1600" dirty="0" err="1"/>
              <a:t>Chulia</a:t>
            </a:r>
            <a:r>
              <a:rPr lang="en-US" altLang="ko-KR" sz="1600" dirty="0"/>
              <a:t>, Ma, Srivastava, Valle ,</a:t>
            </a:r>
            <a:r>
              <a:rPr lang="ko-KR" altLang="en-US" sz="1600" dirty="0" err="1"/>
              <a:t>P</a:t>
            </a:r>
            <a:r>
              <a:rPr lang="en-US" altLang="ko-KR" sz="1600" dirty="0"/>
              <a:t>L</a:t>
            </a:r>
            <a:r>
              <a:rPr lang="ko-KR" altLang="en-US" sz="1600" dirty="0"/>
              <a:t>B767 (2017)  </a:t>
            </a:r>
          </a:p>
        </p:txBody>
      </p:sp>
    </p:spTree>
    <p:extLst>
      <p:ext uri="{BB962C8B-B14F-4D97-AF65-F5344CB8AC3E}">
        <p14:creationId xmlns:p14="http://schemas.microsoft.com/office/powerpoint/2010/main" val="279408507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그림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184" y="2060848"/>
            <a:ext cx="5505564" cy="1939931"/>
          </a:xfrm>
          <a:prstGeom prst="rect">
            <a:avLst/>
          </a:prstGeom>
        </p:spPr>
      </p:pic>
      <p:sp>
        <p:nvSpPr>
          <p:cNvPr id="14" name="직사각형 13"/>
          <p:cNvSpPr/>
          <p:nvPr/>
        </p:nvSpPr>
        <p:spPr>
          <a:xfrm>
            <a:off x="5004048" y="1585820"/>
            <a:ext cx="4572000" cy="61555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/>
              <a:t>Bonilla, Valle, </a:t>
            </a:r>
            <a:r>
              <a:rPr lang="ko-KR" altLang="en-US" sz="1600" dirty="0" err="1"/>
              <a:t>P</a:t>
            </a:r>
            <a:r>
              <a:rPr lang="en-US" altLang="ko-KR" sz="1600" dirty="0"/>
              <a:t>L</a:t>
            </a:r>
            <a:r>
              <a:rPr lang="ko-KR" altLang="en-US" sz="1600" dirty="0"/>
              <a:t>B762(2016)</a:t>
            </a:r>
            <a:endParaRPr lang="en-US" altLang="ko-KR" sz="1600" dirty="0"/>
          </a:p>
          <a:p>
            <a:r>
              <a:rPr lang="en-US" altLang="ko-KR" sz="1600" dirty="0" err="1"/>
              <a:t>Reig</a:t>
            </a:r>
            <a:r>
              <a:rPr lang="en-US" altLang="ko-KR" sz="1600" dirty="0"/>
              <a:t> et al., </a:t>
            </a:r>
            <a:r>
              <a:rPr lang="ko-KR" altLang="en-US" sz="1600" dirty="0" err="1"/>
              <a:t>P</a:t>
            </a:r>
            <a:r>
              <a:rPr lang="en-US" altLang="ko-KR" sz="1600" dirty="0"/>
              <a:t>R</a:t>
            </a:r>
            <a:r>
              <a:rPr lang="ko-KR" altLang="en-US" sz="1600" dirty="0"/>
              <a:t>D94(2016) </a:t>
            </a:r>
            <a:r>
              <a:rPr lang="ko-KR" altLang="en-US" dirty="0"/>
              <a:t> </a:t>
            </a:r>
          </a:p>
        </p:txBody>
      </p:sp>
      <p:pic>
        <p:nvPicPr>
          <p:cNvPr id="15" name="그림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4459142"/>
            <a:ext cx="4199850" cy="146846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683568" y="6126163"/>
            <a:ext cx="5442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>
                <a:solidFill>
                  <a:srgbClr val="0070C0"/>
                </a:solidFill>
              </a:rPr>
              <a:t>Neutrino mass generation in type-III Dirac seesaw</a:t>
            </a:r>
          </a:p>
          <a:p>
            <a:r>
              <a:rPr lang="en-US" altLang="ko-KR" dirty="0"/>
              <a:t>There can be d=5 op. leading to tiny Dirac mass.</a:t>
            </a:r>
            <a:endParaRPr lang="ko-KR" altLang="en-US" dirty="0"/>
          </a:p>
        </p:txBody>
      </p:sp>
      <p:sp>
        <p:nvSpPr>
          <p:cNvPr id="17" name="직사각형 16"/>
          <p:cNvSpPr/>
          <p:nvPr/>
        </p:nvSpPr>
        <p:spPr>
          <a:xfrm>
            <a:off x="4932040" y="478706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 err="1"/>
              <a:t>Chulia</a:t>
            </a:r>
            <a:r>
              <a:rPr lang="en-US" altLang="ko-KR" dirty="0"/>
              <a:t>,</a:t>
            </a:r>
            <a:r>
              <a:rPr lang="ko-KR" altLang="en-US" dirty="0"/>
              <a:t> </a:t>
            </a:r>
            <a:r>
              <a:rPr lang="en-US" altLang="ko-KR" dirty="0"/>
              <a:t>Srivastava,</a:t>
            </a:r>
            <a:r>
              <a:rPr lang="ko-KR" altLang="en-US" dirty="0"/>
              <a:t> </a:t>
            </a:r>
            <a:r>
              <a:rPr lang="en-US" altLang="ko-KR" dirty="0"/>
              <a:t>Valle, </a:t>
            </a:r>
            <a:r>
              <a:rPr lang="ko-KR" altLang="en-US" dirty="0" err="1"/>
              <a:t>P</a:t>
            </a:r>
            <a:r>
              <a:rPr lang="en-US" altLang="ko-KR" dirty="0"/>
              <a:t>L</a:t>
            </a:r>
            <a:r>
              <a:rPr lang="ko-KR" altLang="en-US" dirty="0"/>
              <a:t>B781(2018) </a:t>
            </a:r>
          </a:p>
        </p:txBody>
      </p:sp>
      <p:sp>
        <p:nvSpPr>
          <p:cNvPr id="10" name="제목 1">
            <a:extLst>
              <a:ext uri="{FF2B5EF4-FFF2-40B4-BE49-F238E27FC236}">
                <a16:creationId xmlns:a16="http://schemas.microsoft.com/office/drawing/2014/main" id="{A5C09A93-80AC-4D44-BBEA-953D104ADE26}"/>
              </a:ext>
            </a:extLst>
          </p:cNvPr>
          <p:cNvSpPr txBox="1">
            <a:spLocks/>
          </p:cNvSpPr>
          <p:nvPr/>
        </p:nvSpPr>
        <p:spPr>
          <a:xfrm>
            <a:off x="609600" y="4270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sz="3800">
                <a:solidFill>
                  <a:srgbClr val="C00000"/>
                </a:solidFill>
              </a:rPr>
              <a:t>Seesaw for Dirac Neutrino</a:t>
            </a:r>
            <a:endParaRPr lang="ko-KR" altLang="en-US" sz="3800" dirty="0">
              <a:solidFill>
                <a:srgbClr val="C00000"/>
              </a:solidFill>
            </a:endParaRPr>
          </a:p>
        </p:txBody>
      </p:sp>
      <p:sp>
        <p:nvSpPr>
          <p:cNvPr id="18" name="내용 개체 틀 2">
            <a:extLst>
              <a:ext uri="{FF2B5EF4-FFF2-40B4-BE49-F238E27FC236}">
                <a16:creationId xmlns:a16="http://schemas.microsoft.com/office/drawing/2014/main" id="{ED42BB3F-1BE5-4D2F-855B-9715B70AD900}"/>
              </a:ext>
            </a:extLst>
          </p:cNvPr>
          <p:cNvSpPr txBox="1">
            <a:spLocks/>
          </p:cNvSpPr>
          <p:nvPr/>
        </p:nvSpPr>
        <p:spPr>
          <a:xfrm>
            <a:off x="575899" y="150092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800" dirty="0"/>
              <a:t>Type-II Seesaw</a:t>
            </a:r>
          </a:p>
          <a:p>
            <a:endParaRPr lang="en-US" altLang="ko-KR" sz="2800" dirty="0"/>
          </a:p>
          <a:p>
            <a:endParaRPr lang="en-US" altLang="ko-KR" sz="2800" dirty="0"/>
          </a:p>
          <a:p>
            <a:endParaRPr lang="en-US" altLang="ko-KR" sz="2800" dirty="0"/>
          </a:p>
          <a:p>
            <a:endParaRPr lang="en-US" altLang="ko-KR" sz="2800" dirty="0"/>
          </a:p>
          <a:p>
            <a:r>
              <a:rPr lang="en-US" altLang="ko-KR" sz="2800" dirty="0"/>
              <a:t>Type-III Seesaw</a:t>
            </a:r>
            <a:endParaRPr lang="en-US" altLang="ko-KR" sz="1600" dirty="0"/>
          </a:p>
        </p:txBody>
      </p:sp>
      <p:pic>
        <p:nvPicPr>
          <p:cNvPr id="19" name="그림 18">
            <a:extLst>
              <a:ext uri="{FF2B5EF4-FFF2-40B4-BE49-F238E27FC236}">
                <a16:creationId xmlns:a16="http://schemas.microsoft.com/office/drawing/2014/main" id="{B59B6CC6-7465-4779-AC7F-91071440E5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32040" y="2266771"/>
            <a:ext cx="2520280" cy="135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849235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dirty="0">
                <a:solidFill>
                  <a:srgbClr val="C00000"/>
                </a:solidFill>
              </a:rPr>
              <a:t>Inverse seesaw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/>
              <a:t>Inverse seesaw</a:t>
            </a: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35" y="2210969"/>
            <a:ext cx="4425348" cy="2199816"/>
          </a:xfrm>
          <a:prstGeom prst="rect">
            <a:avLst/>
          </a:prstGeom>
        </p:spPr>
      </p:pic>
      <p:pic>
        <p:nvPicPr>
          <p:cNvPr id="6" name="그림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7904" y="1975250"/>
            <a:ext cx="4872718" cy="1420789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97855" y="3461961"/>
            <a:ext cx="3941541" cy="43030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862114" y="4010988"/>
            <a:ext cx="30657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 err="1"/>
              <a:t>Mohapatra</a:t>
            </a:r>
            <a:r>
              <a:rPr lang="en-US" altLang="ko-KR" sz="1600" dirty="0"/>
              <a:t>, PRL56(1986)</a:t>
            </a:r>
          </a:p>
          <a:p>
            <a:r>
              <a:rPr lang="en-US" altLang="ko-KR" sz="1600" dirty="0" err="1"/>
              <a:t>Mohapatra</a:t>
            </a:r>
            <a:r>
              <a:rPr lang="en-US" altLang="ko-KR" sz="1600" dirty="0"/>
              <a:t>, Valle, PRD34(1986)</a:t>
            </a:r>
            <a:endParaRPr lang="ko-KR" altLang="en-US" sz="1600" dirty="0"/>
          </a:p>
        </p:txBody>
      </p:sp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1600" y="4689507"/>
            <a:ext cx="3096344" cy="2018294"/>
          </a:xfrm>
          <a:prstGeom prst="rect">
            <a:avLst/>
          </a:prstGeom>
        </p:spPr>
      </p:pic>
      <p:sp>
        <p:nvSpPr>
          <p:cNvPr id="11" name="직사각형 10"/>
          <p:cNvSpPr/>
          <p:nvPr/>
        </p:nvSpPr>
        <p:spPr>
          <a:xfrm>
            <a:off x="4424444" y="6001191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1600" dirty="0" err="1">
                <a:latin typeface="+mj-ea"/>
                <a:ea typeface="+mj-ea"/>
              </a:rPr>
              <a:t>Carcamo</a:t>
            </a:r>
            <a:r>
              <a:rPr lang="en-US" altLang="ko-KR" sz="1600" dirty="0">
                <a:latin typeface="+mj-ea"/>
                <a:ea typeface="+mj-ea"/>
              </a:rPr>
              <a:t> Hernandez et al JHEP 1902 (2019)</a:t>
            </a:r>
            <a:endParaRPr lang="ko-KR" altLang="en-US" sz="1600" dirty="0">
              <a:latin typeface="+mj-ea"/>
              <a:ea typeface="+mj-ea"/>
            </a:endParaRPr>
          </a:p>
        </p:txBody>
      </p:sp>
      <p:sp>
        <p:nvSpPr>
          <p:cNvPr id="12" name="직사각형 11"/>
          <p:cNvSpPr/>
          <p:nvPr/>
        </p:nvSpPr>
        <p:spPr>
          <a:xfrm>
            <a:off x="3707904" y="5238957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sz="2400" dirty="0">
                <a:solidFill>
                  <a:srgbClr val="0070C0"/>
                </a:solidFill>
              </a:rPr>
              <a:t>Radiative Inverse seesaw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88369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67544" y="517946"/>
            <a:ext cx="8229600" cy="6151414"/>
          </a:xfrm>
        </p:spPr>
        <p:txBody>
          <a:bodyPr>
            <a:normAutofit/>
          </a:bodyPr>
          <a:lstStyle/>
          <a:p>
            <a:r>
              <a:rPr lang="en-US" altLang="ko-KR" dirty="0" err="1">
                <a:solidFill>
                  <a:srgbClr val="0070C0"/>
                </a:solidFill>
              </a:rPr>
              <a:t>Scotogenic</a:t>
            </a:r>
            <a:r>
              <a:rPr lang="en-US" altLang="ko-KR" dirty="0">
                <a:solidFill>
                  <a:srgbClr val="0070C0"/>
                </a:solidFill>
              </a:rPr>
              <a:t> inverse seesaw</a:t>
            </a:r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endParaRPr lang="en-US" altLang="ko-KR" dirty="0"/>
          </a:p>
          <a:p>
            <a:r>
              <a:rPr lang="en-US" altLang="ko-KR" dirty="0">
                <a:solidFill>
                  <a:srgbClr val="0070C0"/>
                </a:solidFill>
              </a:rPr>
              <a:t>Inverse seesaw+1-loop </a:t>
            </a:r>
            <a:r>
              <a:rPr lang="en-US" altLang="ko-KR" sz="1600" dirty="0"/>
              <a:t>(A. Das et al, 1704.02078)</a:t>
            </a:r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endParaRPr lang="en-US" altLang="ko-KR" sz="1600" dirty="0"/>
          </a:p>
          <a:p>
            <a:r>
              <a:rPr lang="en-US" altLang="ko-KR" sz="2800" dirty="0">
                <a:solidFill>
                  <a:srgbClr val="0070C0"/>
                </a:solidFill>
              </a:rPr>
              <a:t>Dirac Inverse seesaw </a:t>
            </a:r>
            <a:r>
              <a:rPr lang="en-US" altLang="ko-KR" sz="1600" dirty="0"/>
              <a:t>(Borah, </a:t>
            </a:r>
            <a:r>
              <a:rPr lang="en-US" altLang="ko-KR" sz="1600" dirty="0" err="1"/>
              <a:t>Karmakar</a:t>
            </a:r>
            <a:r>
              <a:rPr lang="en-US" altLang="ko-KR" sz="1600" dirty="0"/>
              <a:t>, PLB780(2018))</a:t>
            </a:r>
            <a:endParaRPr lang="ko-KR" altLang="en-US" sz="1600" dirty="0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3688" y="1264445"/>
            <a:ext cx="1729350" cy="1885815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4211960" y="1340768"/>
            <a:ext cx="20585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dirty="0">
                <a:solidFill>
                  <a:srgbClr val="DE4814"/>
                </a:solidFill>
                <a:latin typeface="UbuntuCondensed-Regular"/>
              </a:rPr>
              <a:t>arXiv:1907.07728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1" y="4095037"/>
            <a:ext cx="3582225" cy="1509683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6788" y="4005700"/>
            <a:ext cx="3746009" cy="1688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603930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2">
            <a:extLst>
              <a:ext uri="{FF2B5EF4-FFF2-40B4-BE49-F238E27FC236}">
                <a16:creationId xmlns:a16="http://schemas.microsoft.com/office/drawing/2014/main" id="{4D43EEE2-DF53-4461-83F0-D394EDEDC8FD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8" y="547287"/>
            <a:ext cx="7399734" cy="717786"/>
          </a:xfrm>
          <a:noFill/>
        </p:spPr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What is the Seesaw scale 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1141" name="Rectangle 3">
                <a:extLst>
                  <a:ext uri="{FF2B5EF4-FFF2-40B4-BE49-F238E27FC236}">
                    <a16:creationId xmlns:a16="http://schemas.microsoft.com/office/drawing/2014/main" id="{A188B324-9A21-4942-8FD6-1002E1412033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>
              <a:xfrm>
                <a:off x="35496" y="1556792"/>
                <a:ext cx="9073008" cy="4525963"/>
              </a:xfrm>
            </p:spPr>
            <p:txBody>
              <a:bodyPr/>
              <a:lstStyle/>
              <a:p>
                <a:r>
                  <a:rPr lang="en-US" altLang="ja-JP" sz="2400" dirty="0">
                    <a:solidFill>
                      <a:srgbClr val="FF0000"/>
                    </a:solidFill>
                    <a:ea typeface="ＭＳ Ｐゴシック" panose="020B0600070205080204" pitchFamily="34" charset="-128"/>
                  </a:rPr>
                  <a:t>For </a:t>
                </a:r>
                <a:r>
                  <a:rPr lang="en-US" altLang="ja-JP" sz="2400" i="1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m</a:t>
                </a:r>
                <a:r>
                  <a:rPr lang="en-US" altLang="ja-JP" sz="2400" i="1" baseline="-250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D</a:t>
                </a:r>
                <a:r>
                  <a:rPr lang="en-US" altLang="ja-JP" sz="24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~</a:t>
                </a:r>
                <a:r>
                  <a:rPr lang="en-US" altLang="ja-JP" sz="2400" i="1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m</a:t>
                </a:r>
                <a:r>
                  <a:rPr lang="en-US" altLang="ja-JP" sz="2400" i="1" baseline="-250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t</a:t>
                </a:r>
                <a:r>
                  <a:rPr lang="en-US" altLang="ja-JP" sz="2400" dirty="0"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, </a:t>
                </a:r>
                <a:r>
                  <a:rPr lang="en-US" altLang="ja-JP" sz="2400" dirty="0">
                    <a:ea typeface="ＭＳ Ｐゴシック" panose="020B0600070205080204" pitchFamily="34" charset="-128"/>
                  </a:rPr>
                  <a:t>neutrino mass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𝑚</m:t>
                        </m:r>
                      </m:e>
                      <m:sub>
                        <m:r>
                          <a:rPr lang="ja-JP" altLang="en-US" sz="2400" i="1" smtClean="0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𝜈</m:t>
                        </m:r>
                      </m:sub>
                    </m:sSub>
                    <m:r>
                      <a:rPr lang="en-US" altLang="ja-JP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</m:t>
                    </m:r>
                    <m:r>
                      <a:rPr lang="en-US" altLang="ja-JP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eV 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b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𝑀</m:t>
                        </m:r>
                      </m:e>
                      <m:sub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𝑅</m:t>
                        </m:r>
                      </m:sub>
                    </m:sSub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~</m:t>
                    </m:r>
                    <m:sSup>
                      <m:sSupPr>
                        <m:ctrlP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pPr>
                      <m:e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14</m:t>
                        </m:r>
                      </m:sup>
                    </m:sSup>
                  </m:oMath>
                </a14:m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GeV</a:t>
                </a:r>
              </a:p>
              <a:p>
                <a:pPr marL="0" indent="0">
                  <a:buNone/>
                </a:pPr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   - close to the scale of Grand Unification ~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p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10</m:t>
                        </m:r>
                      </m:e>
                      <m:sup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1</m:t>
                        </m:r>
                        <m:r>
                          <a:rPr lang="en-US" altLang="ja-JP" sz="24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GeV</a:t>
                </a:r>
              </a:p>
              <a:p>
                <a:pPr marL="0" indent="0">
                  <a:buNone/>
                </a:pPr>
                <a:endParaRPr lang="en-US" altLang="ja-JP" sz="2400" dirty="0">
                  <a:solidFill>
                    <a:srgbClr val="0070C0"/>
                  </a:solidFill>
                  <a:ea typeface="ＭＳ Ｐゴシック" panose="020B0600070205080204" pitchFamily="34" charset="-128"/>
                </a:endParaRPr>
              </a:p>
              <a:p>
                <a:r>
                  <a:rPr lang="en-US" altLang="ja-JP" sz="2400" dirty="0">
                    <a:solidFill>
                      <a:srgbClr val="FF0000"/>
                    </a:solidFill>
                    <a:ea typeface="ＭＳ Ｐゴシック" panose="020B0600070205080204" pitchFamily="34" charset="-128"/>
                  </a:rPr>
                  <a:t>For </a:t>
                </a:r>
                <a:r>
                  <a:rPr lang="en-US" altLang="ja-JP" sz="2400" i="1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m</a:t>
                </a:r>
                <a:r>
                  <a:rPr lang="en-US" altLang="ja-JP" sz="2400" i="1" baseline="-250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D</a:t>
                </a:r>
                <a:r>
                  <a:rPr lang="en-US" altLang="ja-JP" sz="24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~</a:t>
                </a:r>
                <a:r>
                  <a:rPr lang="en-US" altLang="ja-JP" sz="2400" i="1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m</a:t>
                </a:r>
                <a:r>
                  <a:rPr lang="en-US" altLang="ja-JP" sz="2400" i="1" baseline="-25000" dirty="0" err="1">
                    <a:solidFill>
                      <a:srgbClr val="FF0000"/>
                    </a:solidFill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e</a:t>
                </a:r>
                <a:r>
                  <a:rPr lang="en-US" altLang="ja-JP" sz="2400" dirty="0">
                    <a:latin typeface="Times" panose="02020603050405020304" pitchFamily="18" charset="0"/>
                    <a:ea typeface="ＭＳ Ｐゴシック" panose="020B0600070205080204" pitchFamily="34" charset="-128"/>
                  </a:rPr>
                  <a:t>, </a:t>
                </a:r>
                <a:r>
                  <a:rPr lang="en-US" altLang="ja-JP" sz="2400" dirty="0">
                    <a:ea typeface="ＭＳ Ｐゴシック" panose="020B0600070205080204" pitchFamily="34" charset="-128"/>
                  </a:rPr>
                  <a:t>neutrino mass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𝑚</m:t>
                        </m:r>
                      </m:e>
                      <m:sub>
                        <m:r>
                          <a:rPr lang="ja-JP" altLang="en-US" sz="2400" i="1"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𝜈</m:t>
                        </m:r>
                      </m:sub>
                    </m:sSub>
                    <m:r>
                      <a:rPr lang="en-US" altLang="ja-JP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≤1</m:t>
                    </m:r>
                  </m:oMath>
                </a14:m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eV implies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</m:ctrlPr>
                      </m:sSubPr>
                      <m:e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𝑀</m:t>
                        </m:r>
                      </m:e>
                      <m:sub>
                        <m:r>
                          <a:rPr lang="en-US" altLang="ja-JP" sz="2400" i="1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ＭＳ Ｐゴシック" panose="020B0600070205080204" pitchFamily="34" charset="-128"/>
                          </a:rPr>
                          <m:t>𝑅</m:t>
                        </m:r>
                      </m:sub>
                    </m:sSub>
                    <m:r>
                      <a:rPr lang="en-US" altLang="ja-JP" sz="2400" i="1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~</m:t>
                    </m:r>
                    <m:r>
                      <a:rPr lang="en-US" altLang="ja-JP" sz="24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ＭＳ Ｐゴシック" panose="020B0600070205080204" pitchFamily="34" charset="-128"/>
                      </a:rPr>
                      <m:t>1</m:t>
                    </m:r>
                  </m:oMath>
                </a14:m>
                <a:r>
                  <a:rPr lang="en-US" altLang="ja-JP" sz="24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TeV.</a:t>
                </a:r>
              </a:p>
              <a:p>
                <a:pPr marL="0" indent="0">
                  <a:buNone/>
                </a:pPr>
                <a:r>
                  <a:rPr lang="en-US" altLang="ja-JP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  -</a:t>
                </a:r>
                <a:r>
                  <a:rPr lang="en-US" altLang="ja-JP" sz="2800" dirty="0">
                    <a:solidFill>
                      <a:srgbClr val="0070C0"/>
                    </a:solidFill>
                    <a:ea typeface="ＭＳ Ｐゴシック" panose="020B0600070205080204" pitchFamily="34" charset="-128"/>
                  </a:rPr>
                  <a:t>potentially testable at collider</a:t>
                </a:r>
              </a:p>
            </p:txBody>
          </p:sp>
        </mc:Choice>
        <mc:Fallback xmlns="">
          <p:sp>
            <p:nvSpPr>
              <p:cNvPr id="91141" name="Rectangle 3">
                <a:extLst>
                  <a:ext uri="{FF2B5EF4-FFF2-40B4-BE49-F238E27FC236}">
                    <a16:creationId xmlns:a16="http://schemas.microsoft.com/office/drawing/2014/main" id="{A188B324-9A21-4942-8FD6-1002E14120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xfrm>
                <a:off x="35496" y="1556792"/>
                <a:ext cx="9073008" cy="4525963"/>
              </a:xfrm>
              <a:blipFill>
                <a:blip r:embed="rId3"/>
                <a:stretch>
                  <a:fillRect l="-941" t="-1211" r="-40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>
            <a:extLst>
              <a:ext uri="{FF2B5EF4-FFF2-40B4-BE49-F238E27FC236}">
                <a16:creationId xmlns:a16="http://schemas.microsoft.com/office/drawing/2014/main" id="{5C6D5D68-73A8-417B-A1D6-2EA17277E5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231498" cy="3242565"/>
          </a:xfrm>
          <a:prstGeom prst="rect">
            <a:avLst/>
          </a:prstGeom>
          <a:noFill/>
          <a:ln w="9525" algn="ctr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그림 6">
            <a:extLst>
              <a:ext uri="{FF2B5EF4-FFF2-40B4-BE49-F238E27FC236}">
                <a16:creationId xmlns:a16="http://schemas.microsoft.com/office/drawing/2014/main" id="{8181D6C3-2A01-41CC-811E-02C2A9C9405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8735" y="4032929"/>
            <a:ext cx="3960440" cy="2341545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F1E5A38-B670-44FD-B028-68AC46EC9153}"/>
              </a:ext>
            </a:extLst>
          </p:cNvPr>
          <p:cNvSpPr txBox="1"/>
          <p:nvPr/>
        </p:nvSpPr>
        <p:spPr>
          <a:xfrm>
            <a:off x="755576" y="6488668"/>
            <a:ext cx="39003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/>
              <a:t>Deppisch</a:t>
            </a:r>
            <a:r>
              <a:rPr lang="en-US" altLang="ko-KR" dirty="0"/>
              <a:t>, Dev, </a:t>
            </a:r>
            <a:r>
              <a:rPr lang="en-US" altLang="ko-KR" dirty="0" err="1"/>
              <a:t>Pilaftsis</a:t>
            </a:r>
            <a:r>
              <a:rPr lang="en-US" altLang="ko-KR" dirty="0"/>
              <a:t>, 1502.06541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229552899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91141" name="Rectangle 3">
                <a:extLst>
                  <a:ext uri="{FF2B5EF4-FFF2-40B4-BE49-F238E27FC236}">
                    <a16:creationId xmlns:a16="http://schemas.microsoft.com/office/drawing/2014/main" id="{A188B324-9A21-4942-8FD6-1002E1412033}"/>
                  </a:ext>
                </a:extLst>
              </p:cNvPr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l-GR" altLang="ja-JP" sz="28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ν</a:t>
                </a:r>
                <a:r>
                  <a:rPr lang="en-US" altLang="ja-JP" sz="28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MSM  </a:t>
                </a:r>
                <a:r>
                  <a:rPr lang="en-US" altLang="ja-JP" sz="16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(</a:t>
                </a:r>
                <a:r>
                  <a:rPr lang="en-US" altLang="ja-JP" sz="1600" dirty="0" err="1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Asaka</a:t>
                </a:r>
                <a:r>
                  <a:rPr lang="en-US" altLang="ja-JP" sz="16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, </a:t>
                </a:r>
                <a:r>
                  <a:rPr lang="en-US" altLang="ja-JP" sz="1600" dirty="0" err="1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Blanchet,Shaposhnikov</a:t>
                </a:r>
                <a:r>
                  <a:rPr lang="en-US" altLang="ja-JP" sz="16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, PLB631(2005)):</a:t>
                </a:r>
              </a:p>
              <a:p>
                <a:pPr marL="0" indent="0">
                  <a:buNone/>
                </a:pPr>
                <a:r>
                  <a:rPr lang="en-US" altLang="ja-JP" sz="28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   </a:t>
                </a:r>
                <a:r>
                  <a:rPr lang="en-US" altLang="ja-JP" sz="2800" dirty="0">
                    <a:solidFill>
                      <a:schemeClr val="tx1"/>
                    </a:solidFill>
                    <a:ea typeface="맑은 고딕" panose="020B0503020000020004" pitchFamily="50" charset="-127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𝑀</m:t>
                        </m:r>
                      </m:e>
                      <m:sub>
                        <m: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𝑅</m:t>
                        </m:r>
                        <m:r>
                          <a:rPr lang="en-US" altLang="ja-JP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1</m:t>
                        </m:r>
                      </m:sub>
                    </m:sSub>
                    <m:r>
                      <a:rPr lang="en-US" altLang="ja-JP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 ~ </m:t>
                    </m:r>
                  </m:oMath>
                </a14:m>
                <a:r>
                  <a:rPr lang="en-US" altLang="ja-JP" sz="2800" dirty="0">
                    <a:solidFill>
                      <a:schemeClr val="tx1"/>
                    </a:solidFill>
                    <a:ea typeface="맑은 고딕" panose="020B0503020000020004" pitchFamily="50" charset="-127"/>
                  </a:rPr>
                  <a:t>keV scale warm dark matter</a:t>
                </a:r>
                <a:endParaRPr lang="en-US" altLang="ja-JP" sz="2800" dirty="0">
                  <a:solidFill>
                    <a:srgbClr val="0070C0"/>
                  </a:solidFill>
                  <a:ea typeface="맑은 고딕" panose="020B0503020000020004" pitchFamily="50" charset="-127"/>
                </a:endParaRPr>
              </a:p>
              <a:p>
                <a:pPr marL="0" indent="0">
                  <a:buNone/>
                </a:pPr>
                <a:r>
                  <a:rPr lang="en-US" altLang="ja-JP" sz="2800" dirty="0">
                    <a:solidFill>
                      <a:srgbClr val="0070C0"/>
                    </a:solidFill>
                    <a:ea typeface="맑은 고딕" panose="020B0503020000020004" pitchFamily="50" charset="-127"/>
                  </a:rPr>
                  <a:t>   </a:t>
                </a:r>
                <a:r>
                  <a:rPr lang="en-US" altLang="ja-JP" sz="2800" dirty="0">
                    <a:solidFill>
                      <a:srgbClr val="FF0000"/>
                    </a:solidFill>
                    <a:ea typeface="맑은 고딕" panose="020B0503020000020004" pitchFamily="50" charset="-127"/>
                  </a:rPr>
                  <a:t>-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ja-JP" sz="280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</m:ctrlPr>
                      </m:sSubPr>
                      <m:e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𝑀</m:t>
                        </m:r>
                      </m:e>
                      <m:sub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𝑅</m:t>
                        </m:r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2(</m:t>
                        </m:r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𝑅</m:t>
                        </m:r>
                        <m:r>
                          <a:rPr lang="en-US" altLang="ja-JP" sz="2800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맑은 고딕" panose="020B0503020000020004" pitchFamily="50" charset="-127"/>
                          </a:rPr>
                          <m:t>3)</m:t>
                        </m:r>
                      </m:sub>
                    </m:sSub>
                    <m:r>
                      <a:rPr lang="en-US" altLang="ja-JP" sz="2800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맑은 고딕" panose="020B0503020000020004" pitchFamily="50" charset="-127"/>
                      </a:rPr>
                      <m:t> </m:t>
                    </m:r>
                  </m:oMath>
                </a14:m>
                <a:r>
                  <a:rPr lang="en-US" altLang="ja-JP" sz="2800" dirty="0">
                    <a:solidFill>
                      <a:srgbClr val="FF0000"/>
                    </a:solidFill>
                    <a:ea typeface="맑은 고딕" panose="020B0503020000020004" pitchFamily="50" charset="-127"/>
                  </a:rPr>
                  <a:t>~few GeV with tiny Yukawa couplings</a:t>
                </a:r>
                <a:endParaRPr lang="en-US" altLang="ja-JP" sz="2800" dirty="0">
                  <a:solidFill>
                    <a:srgbClr val="0070C0"/>
                  </a:solidFill>
                  <a:ea typeface="맑은 고딕" panose="020B0503020000020004" pitchFamily="50" charset="-127"/>
                </a:endParaRPr>
              </a:p>
              <a:p>
                <a:r>
                  <a:rPr lang="en-US" altLang="ja-JP" sz="2800" dirty="0">
                    <a:ea typeface="맑은 고딕" panose="020B0503020000020004" pitchFamily="50" charset="-127"/>
                  </a:rPr>
                  <a:t>Minimal SM accommodating DM, baryogenesis at the price  of fine tuning.</a:t>
                </a:r>
              </a:p>
            </p:txBody>
          </p:sp>
        </mc:Choice>
        <mc:Fallback xmlns="">
          <p:sp>
            <p:nvSpPr>
              <p:cNvPr id="91141" name="Rectangle 3">
                <a:extLst>
                  <a:ext uri="{FF2B5EF4-FFF2-40B4-BE49-F238E27FC236}">
                    <a16:creationId xmlns:a16="http://schemas.microsoft.com/office/drawing/2014/main" id="{A188B324-9A21-4942-8FD6-1002E1412033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3"/>
                <a:stretch>
                  <a:fillRect l="-1333" t="-1482" r="-28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2">
            <a:extLst>
              <a:ext uri="{FF2B5EF4-FFF2-40B4-BE49-F238E27FC236}">
                <a16:creationId xmlns:a16="http://schemas.microsoft.com/office/drawing/2014/main" id="{27C0FFA0-BF9C-4A3F-9E0E-4B96E972FC6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683568" y="547287"/>
            <a:ext cx="7399734" cy="717786"/>
          </a:xfrm>
          <a:noFill/>
        </p:spPr>
        <p:txBody>
          <a:bodyPr>
            <a:normAutofit fontScale="90000"/>
          </a:bodyPr>
          <a:lstStyle/>
          <a:p>
            <a:r>
              <a:rPr lang="en-US" altLang="ja-JP" dirty="0">
                <a:solidFill>
                  <a:srgbClr val="C00000"/>
                </a:solidFill>
                <a:ea typeface="ＭＳ Ｐゴシック" panose="020B0600070205080204" pitchFamily="34" charset="-128"/>
              </a:rPr>
              <a:t>What is the Seesaw scale ?</a:t>
            </a:r>
          </a:p>
        </p:txBody>
      </p:sp>
    </p:spTree>
    <p:extLst>
      <p:ext uri="{BB962C8B-B14F-4D97-AF65-F5344CB8AC3E}">
        <p14:creationId xmlns:p14="http://schemas.microsoft.com/office/powerpoint/2010/main" val="391701021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err="1">
                <a:solidFill>
                  <a:srgbClr val="FF0000"/>
                </a:solidFill>
              </a:rPr>
              <a:t>III.New</a:t>
            </a:r>
            <a:r>
              <a:rPr lang="en-US" altLang="ko-KR" dirty="0">
                <a:solidFill>
                  <a:srgbClr val="FF0000"/>
                </a:solidFill>
              </a:rPr>
              <a:t> Physics in </a:t>
            </a:r>
            <a:r>
              <a:rPr lang="el-GR" altLang="ko-KR" dirty="0">
                <a:solidFill>
                  <a:srgbClr val="FF0000"/>
                </a:solidFill>
              </a:rPr>
              <a:t>ν</a:t>
            </a:r>
            <a:r>
              <a:rPr lang="en-US" altLang="ko-KR" dirty="0">
                <a:solidFill>
                  <a:srgbClr val="FF0000"/>
                </a:solidFill>
              </a:rPr>
              <a:t> Oscillation</a:t>
            </a:r>
            <a:endParaRPr lang="ko-KR" altLang="en-US" dirty="0">
              <a:solidFill>
                <a:srgbClr val="FF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323528" y="1567333"/>
                <a:ext cx="8723312" cy="4525963"/>
              </a:xfrm>
            </p:spPr>
            <p:txBody>
              <a:bodyPr>
                <a:normAutofit fontScale="92500"/>
              </a:bodyPr>
              <a:lstStyle/>
              <a:p>
                <a:r>
                  <a:rPr lang="en-US" altLang="ko-KR" dirty="0">
                    <a:solidFill>
                      <a:srgbClr val="0070C0"/>
                    </a:solidFill>
                  </a:rPr>
                  <a:t>What causes deviation of standard oscillations 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Non-standard Interactions(NSI)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</a:t>
                </a:r>
                <a:r>
                  <a:rPr lang="en-US" altLang="ko-KR" dirty="0" err="1"/>
                  <a:t>Unitarity</a:t>
                </a:r>
                <a:r>
                  <a:rPr lang="en-US" altLang="ko-KR" dirty="0"/>
                  <a:t> violation in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𝑃𝑀𝑁𝑆</m:t>
                        </m:r>
                      </m:sub>
                    </m:sSub>
                  </m:oMath>
                </a14:m>
                <a:endParaRPr lang="en-US" altLang="ko-KR" dirty="0"/>
              </a:p>
              <a:p>
                <a:pPr marL="0" indent="0">
                  <a:buNone/>
                </a:pPr>
                <a:r>
                  <a:rPr lang="en-US" altLang="ko-KR" dirty="0"/>
                  <a:t> - light sterile neutrinos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long-range forces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Lorentz/CPT violation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General neutrino interactions</a:t>
                </a:r>
              </a:p>
              <a:p>
                <a:pPr marL="0" indent="0">
                  <a:buNone/>
                </a:pPr>
                <a:r>
                  <a:rPr lang="en-US" altLang="ko-KR" dirty="0"/>
                  <a:t> - decay etc.</a:t>
                </a:r>
                <a:endParaRPr lang="ko-KR" altLang="en-US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23528" y="1567333"/>
                <a:ext cx="8723312" cy="4525963"/>
              </a:xfrm>
              <a:blipFill>
                <a:blip r:embed="rId2"/>
                <a:stretch>
                  <a:fillRect l="-1398" t="-1750" r="-1328" b="-1077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72138526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NSI</a:t>
            </a:r>
            <a:endParaRPr lang="ko-KR" alt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285948" y="2980707"/>
                <a:ext cx="8678540" cy="3877293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400" dirty="0"/>
                  <a:t>effect of NSI in propagation can be presented through modification of </a:t>
                </a:r>
                <a:r>
                  <a:rPr lang="en-US" altLang="ko-KR" sz="2400" dirty="0">
                    <a:solidFill>
                      <a:srgbClr val="0070C0"/>
                    </a:solidFill>
                  </a:rPr>
                  <a:t>matter potential</a:t>
                </a:r>
              </a:p>
              <a:p>
                <a:endParaRPr lang="en-US" altLang="ko-KR" sz="2400" dirty="0">
                  <a:solidFill>
                    <a:srgbClr val="0070C0"/>
                  </a:solidFill>
                </a:endParaRPr>
              </a:p>
              <a:p>
                <a:endParaRPr lang="en-US" altLang="ko-KR" sz="2400" dirty="0">
                  <a:solidFill>
                    <a:srgbClr val="0070C0"/>
                  </a:solidFill>
                </a:endParaRPr>
              </a:p>
              <a:p>
                <a:endParaRPr lang="en-US" altLang="ko-KR" sz="2400" dirty="0">
                  <a:solidFill>
                    <a:srgbClr val="0070C0"/>
                  </a:solidFill>
                </a:endParaRPr>
              </a:p>
              <a:p>
                <a:pPr marL="0" indent="0">
                  <a:buNone/>
                </a:pPr>
                <a:endParaRPr lang="en-US" altLang="ko-KR" sz="2400" dirty="0">
                  <a:solidFill>
                    <a:srgbClr val="0070C0"/>
                  </a:solidFill>
                </a:endParaRPr>
              </a:p>
              <a:p>
                <a:r>
                  <a:rPr lang="en-US" altLang="ko-KR" sz="2400" dirty="0">
                    <a:solidFill>
                      <a:srgbClr val="0070C0"/>
                    </a:solidFill>
                  </a:rPr>
                  <a:t>Even if no mixing in vacuum,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ko-KR" alt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ko-KR" sz="24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ko-KR" altLang="en-US" sz="24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ko-KR" altLang="en-US" sz="24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ko-KR" sz="2400" dirty="0">
                    <a:solidFill>
                      <a:srgbClr val="0070C0"/>
                    </a:solidFill>
                  </a:rPr>
                  <a:t>can occur in matter</a:t>
                </a:r>
              </a:p>
              <a:p>
                <a:r>
                  <a:rPr lang="en-US" altLang="ko-KR" sz="2400" dirty="0">
                    <a:solidFill>
                      <a:srgbClr val="0070C0"/>
                    </a:solidFill>
                  </a:rPr>
                  <a:t>Complex phases of off-diag. could be new source of CPV</a:t>
                </a:r>
                <a:endParaRPr lang="ko-KR" altLang="en-US" sz="24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5948" y="2980707"/>
                <a:ext cx="8678540" cy="3877293"/>
              </a:xfrm>
              <a:blipFill>
                <a:blip r:embed="rId2"/>
                <a:stretch>
                  <a:fillRect l="-983" t="-12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30269" y="1894701"/>
            <a:ext cx="6740959" cy="99708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7918" y="3883656"/>
            <a:ext cx="7399470" cy="140378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85948" y="1328360"/>
            <a:ext cx="8071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rgbClr val="FF0000"/>
                </a:solidFill>
              </a:rPr>
              <a:t>Existence of NSI indicates new physics beyond the SM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6416508" y="3475136"/>
                <a:ext cx="2520280" cy="41979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altLang="ko-KR" sz="20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ko-KR" altLang="en-US" sz="2000" i="1" smtClean="0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ko-KR" altLang="en-US" sz="2000" i="1" smtClean="0"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𝑓</m:t>
                          </m:r>
                        </m:sup>
                      </m:sSubSup>
                      <m:r>
                        <a:rPr lang="en-US" altLang="ko-KR" sz="2000" b="0" i="1" smtClean="0"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altLang="ko-KR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ko-KR" alt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ko-KR" altLang="en-US" sz="2000" i="1"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altLang="ko-KR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sup>
                      </m:sSubSup>
                      <m:r>
                        <a:rPr lang="en-US" altLang="ko-KR" sz="2000" b="0" i="1" smtClean="0">
                          <a:latin typeface="Cambria Math" panose="02040503050406030204" pitchFamily="18" charset="0"/>
                        </a:rPr>
                        <m:t>+</m:t>
                      </m:r>
                      <m:sSubSup>
                        <m:sSubSupPr>
                          <m:ctrlPr>
                            <a:rPr lang="en-US" altLang="ko-KR" sz="20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ko-KR" altLang="en-US" sz="2000" i="1">
                              <a:latin typeface="Cambria Math" panose="02040503050406030204" pitchFamily="18" charset="0"/>
                            </a:rPr>
                            <m:t>𝜀</m:t>
                          </m:r>
                        </m:e>
                        <m:sub>
                          <m:r>
                            <a:rPr lang="ko-KR" altLang="en-US" sz="2000" i="1">
                              <a:latin typeface="Cambria Math" panose="02040503050406030204" pitchFamily="18" charset="0"/>
                            </a:rPr>
                            <m:t>𝛼𝛽</m:t>
                          </m:r>
                        </m:sub>
                        <m:sup>
                          <m:r>
                            <a:rPr lang="en-US" altLang="ko-KR" sz="2000" i="1">
                              <a:latin typeface="Cambria Math" panose="02040503050406030204" pitchFamily="18" charset="0"/>
                            </a:rPr>
                            <m:t>𝑓</m:t>
                          </m:r>
                          <m:r>
                            <a:rPr lang="en-US" altLang="ko-KR" sz="2000" b="0" i="1" smtClean="0">
                              <a:latin typeface="Cambria Math" panose="02040503050406030204" pitchFamily="18" charset="0"/>
                            </a:rPr>
                            <m:t>𝑅</m:t>
                          </m:r>
                        </m:sup>
                      </m:sSubSup>
                    </m:oMath>
                  </m:oMathPara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16508" y="3475136"/>
                <a:ext cx="2520280" cy="419795"/>
              </a:xfrm>
              <a:prstGeom prst="rect">
                <a:avLst/>
              </a:prstGeom>
              <a:blipFill>
                <a:blip r:embed="rId8"/>
                <a:stretch>
                  <a:fillRect t="-2899" b="-2029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7224503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86185" y="692696"/>
            <a:ext cx="8229600" cy="5433467"/>
          </a:xfrm>
        </p:spPr>
        <p:txBody>
          <a:bodyPr>
            <a:normAutofit/>
          </a:bodyPr>
          <a:lstStyle/>
          <a:p>
            <a:r>
              <a:rPr lang="en-US" altLang="ko-KR" sz="3600" dirty="0">
                <a:solidFill>
                  <a:srgbClr val="C00000"/>
                </a:solidFill>
              </a:rPr>
              <a:t>3-flavor paradigm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512035" y="1726182"/>
                <a:ext cx="2734979" cy="850426"/>
              </a:xfrm>
              <a:prstGeom prst="rect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i="1" smtClean="0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altLang="ko-KR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𝑒</m:t>
                                    </m:r>
                                  </m:e>
                                  <m:sup>
                                    <m:r>
                                      <a:rPr lang="en-US" altLang="ko-KR" b="0" i="1" smtClean="0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altLang="ko-KR" b="0" i="1" baseline="-25000" smtClean="0">
                          <a:latin typeface="Cambria Math"/>
                        </a:rPr>
                        <m:t>𝐿</m:t>
                      </m:r>
                      <m:r>
                        <a:rPr lang="en-US" altLang="ko-KR" b="0" i="1" smtClean="0">
                          <a:latin typeface="Cambria Math"/>
                        </a:rPr>
                        <m:t>   </m:t>
                      </m:r>
                      <m:d>
                        <m:dPr>
                          <m:ctrlPr>
                            <a:rPr lang="en-US" altLang="ko-K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𝜇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𝜇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altLang="ko-KR" b="0" i="1" baseline="-25000" smtClean="0">
                          <a:latin typeface="Cambria Math"/>
                        </a:rPr>
                        <m:t>𝐿</m:t>
                      </m:r>
                      <m:r>
                        <a:rPr lang="en-US" altLang="ko-KR" b="0" i="1" smtClean="0">
                          <a:latin typeface="Cambria Math"/>
                        </a:rPr>
                        <m:t>    </m:t>
                      </m:r>
                      <m:d>
                        <m:dPr>
                          <m:ctrlPr>
                            <a:rPr lang="en-US" altLang="ko-KR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m>
                            <m:mPr>
                              <m:mcs>
                                <m:mc>
                                  <m:mcPr>
                                    <m:count m:val="1"/>
                                    <m:mcJc m:val="center"/>
                                  </m:mcPr>
                                </m:mc>
                              </m:mcs>
                              <m:ctrlPr>
                                <a:rPr lang="en-US" altLang="ko-KR" i="1">
                                  <a:latin typeface="Cambria Math" panose="02040503050406030204" pitchFamily="18" charset="0"/>
                                </a:rPr>
                              </m:ctrlPr>
                            </m:mPr>
                            <m:mr>
                              <m:e>
                                <m:sSub>
                                  <m:sSub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ko-KR" altLang="en-US" i="1">
                                        <a:latin typeface="Cambria Math"/>
                                      </a:rPr>
                                      <m:t>𝜈</m:t>
                                    </m:r>
                                  </m:e>
                                  <m:sub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𝜏</m:t>
                                    </m:r>
                                  </m:sub>
                                </m:sSub>
                              </m:e>
                            </m:mr>
                            <m:mr>
                              <m:e>
                                <m:sSup>
                                  <m:sSupPr>
                                    <m:ctrlPr>
                                      <a:rPr lang="en-US" altLang="ko-KR" i="1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ko-KR" altLang="en-US" i="1" smtClean="0">
                                        <a:latin typeface="Cambria Math"/>
                                      </a:rPr>
                                      <m:t>𝜏</m:t>
                                    </m:r>
                                  </m:e>
                                  <m:sup>
                                    <m:r>
                                      <a:rPr lang="en-US" altLang="ko-KR" i="1">
                                        <a:latin typeface="Cambria Math"/>
                                      </a:rPr>
                                      <m:t>−</m:t>
                                    </m:r>
                                  </m:sup>
                                </m:sSup>
                              </m:e>
                            </m:mr>
                          </m:m>
                        </m:e>
                      </m:d>
                      <m:r>
                        <a:rPr lang="en-US" altLang="ko-KR" b="0" i="1" baseline="-25000" smtClean="0">
                          <a:latin typeface="Cambria Math"/>
                        </a:rPr>
                        <m:t>𝐿</m:t>
                      </m:r>
                      <m:r>
                        <a:rPr lang="en-US" altLang="ko-KR">
                          <a:latin typeface="Cambria Math"/>
                        </a:rPr>
                        <m:t>  </m:t>
                      </m:r>
                      <m:r>
                        <a:rPr lang="en-US" altLang="ko-KR" b="0" i="0" smtClean="0">
                          <a:latin typeface="Cambria Math"/>
                        </a:rPr>
                        <m:t> :</m:t>
                      </m:r>
                    </m:oMath>
                  </m:oMathPara>
                </a14:m>
                <a:endParaRPr lang="en-US" altLang="ko-KR" b="0" i="0" dirty="0">
                  <a:latin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/>
                        </a:rPr>
                        <m:t>weak</m:t>
                      </m:r>
                      <m:r>
                        <a:rPr lang="en-US" altLang="ko-KR" b="0" i="0" smtClean="0">
                          <a:latin typeface="Cambria Math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ko-KR" b="0" i="0" smtClean="0">
                          <a:latin typeface="Cambria Math"/>
                        </a:rPr>
                        <m:t>eigenstates</m:t>
                      </m:r>
                      <m:r>
                        <a:rPr lang="en-US" altLang="ko-KR">
                          <a:latin typeface="Cambria Math"/>
                        </a:rPr>
                        <m:t> </m:t>
                      </m:r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2035" y="1726182"/>
                <a:ext cx="2734979" cy="850426"/>
              </a:xfrm>
              <a:prstGeom prst="rect">
                <a:avLst/>
              </a:prstGeom>
              <a:blipFill>
                <a:blip r:embed="rId2"/>
                <a:stretch>
                  <a:fillRect b="-486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514916" y="2420888"/>
                <a:ext cx="4973190" cy="12813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40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/>
                                    </a:rPr>
                                    <m:t>𝑒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400" i="1" smtClean="0">
                                      <a:latin typeface="Cambria Math"/>
                                    </a:rPr>
                                    <m:t>𝜇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ko-KR" altLang="en-US" sz="2400" i="1" smtClean="0">
                                      <a:latin typeface="Cambria Math"/>
                                    </a:rPr>
                                    <m:t>𝜏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en-US" altLang="ko-KR" sz="24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40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𝜇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𝜏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𝜏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𝑈</m:t>
                                  </m:r>
                                </m:e>
                                <m:sub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𝜏</m:t>
                                  </m:r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r>
                  <a:rPr lang="ko-KR" altLang="en-US" sz="2400" dirty="0"/>
                  <a:t>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40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4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i="1" dirty="0" smtClean="0">
                                      <a:latin typeface="Cambria Math"/>
                                    </a:rPr>
                                    <m:t>𝜈</m:t>
                                  </m:r>
                                </m:e>
                                <m:sub>
                                  <m:r>
                                    <a:rPr lang="en-US" altLang="ko-KR" sz="24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916" y="2420888"/>
                <a:ext cx="4973190" cy="12813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위로 굽은 화살표 7"/>
          <p:cNvSpPr/>
          <p:nvPr/>
        </p:nvSpPr>
        <p:spPr>
          <a:xfrm flipH="1">
            <a:off x="1800823" y="2608248"/>
            <a:ext cx="576064" cy="6406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9" name="오른쪽 화살표 8"/>
          <p:cNvSpPr/>
          <p:nvPr/>
        </p:nvSpPr>
        <p:spPr>
          <a:xfrm>
            <a:off x="6870307" y="2819260"/>
            <a:ext cx="48920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7615193" y="2738410"/>
            <a:ext cx="1360950" cy="64633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ko-KR" dirty="0"/>
              <a:t>   mass </a:t>
            </a:r>
          </a:p>
          <a:p>
            <a:r>
              <a:rPr lang="en-US" altLang="ko-KR" dirty="0" err="1"/>
              <a:t>eigenstates</a:t>
            </a:r>
            <a:endParaRPr lang="ko-KR" altLang="en-US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FCDA329-3887-4728-9F00-F03DD7DABA5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59024" y="3970622"/>
            <a:ext cx="8784976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맑은 고딕" pitchFamily="50" charset="-127"/>
                <a:ea typeface="굴림" charset="-127"/>
              </a:defRPr>
            </a:lvl9pPr>
          </a:lstStyle>
          <a:p>
            <a:pPr eaLnBrk="1" hangingPunct="1"/>
            <a:r>
              <a:rPr kumimoji="0" lang="en-US" altLang="zh-CN" sz="2800" dirty="0">
                <a:solidFill>
                  <a:srgbClr val="000000"/>
                </a:solidFill>
                <a:ea typeface="SimSun" pitchFamily="2" charset="-122"/>
              </a:rPr>
              <a:t>- Specific parameterization of lepton mixing matrix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3C66FD-9E72-47DC-B861-6B71AFB41023}"/>
                  </a:ext>
                </a:extLst>
              </p:cNvPr>
              <p:cNvSpPr txBox="1"/>
              <p:nvPr/>
            </p:nvSpPr>
            <p:spPr>
              <a:xfrm>
                <a:off x="611560" y="4697906"/>
                <a:ext cx="9163518" cy="10831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0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000" b="0" i="1" dirty="0" smtClean="0">
                            <a:latin typeface="Cambria Math"/>
                          </a:rPr>
                          <m:t>𝑈</m:t>
                        </m:r>
                      </m:e>
                      <m:sub>
                        <m:r>
                          <a:rPr lang="en-US" altLang="ko-KR" sz="2000" b="0" i="1" dirty="0" smtClean="0">
                            <a:latin typeface="Cambria Math"/>
                          </a:rPr>
                          <m:t>𝑃𝑀𝑁𝑆</m:t>
                        </m:r>
                      </m:sub>
                    </m:sSub>
                  </m:oMath>
                </a14:m>
                <a:r>
                  <a:rPr lang="en-US" altLang="ko-KR" sz="2000" dirty="0"/>
                  <a:t>=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ko-KR" sz="2000" i="1" dirty="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00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en-US" altLang="ko-KR" sz="2000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000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ko-KR" altLang="en-US" sz="2000" b="0" i="1" dirty="0" smtClean="0">
                                      <a:latin typeface="Cambria Math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  <m:sSup>
                                <m:sSup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ko-KR" altLang="en-US" sz="2000" b="0" i="1" dirty="0" smtClean="0">
                                      <a:latin typeface="Cambria Math"/>
                                    </a:rPr>
                                    <m:t>𝛿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000" i="1" dirty="0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−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𝑠</m:t>
                                  </m:r>
                                </m:e>
                                <m:sub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sSub>
                                <m:sSubPr>
                                  <m:ctrlPr>
                                    <a:rPr lang="en-US" altLang="ko-KR" sz="2000" i="1" dirty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1</m:t>
                                  </m:r>
                                  <m:r>
                                    <a:rPr lang="en-US" altLang="ko-KR" sz="2000" i="1" dirty="0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  <m:d>
                      <m:dPr>
                        <m:ctrlPr>
                          <a:rPr lang="en-US" altLang="ko-KR" sz="20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3"/>
                                  <m:mcJc m:val="center"/>
                                </m:mcPr>
                              </m:mc>
                            </m:mcs>
                            <m:ctrlPr>
                              <a:rPr lang="en-US" altLang="ko-KR" sz="2000" i="1" dirty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sSup>
                                <m:sSup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ko-KR" altLang="en-US" sz="2000" b="0" i="1" dirty="0" smtClean="0">
                                      <a:latin typeface="Cambria Math"/>
                                    </a:rPr>
                                    <m:t>𝛼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sSup>
                                <m:sSupPr>
                                  <m:ctrlPr>
                                    <a:rPr lang="en-US" altLang="ko-KR" sz="2000" i="1" dirty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𝑒</m:t>
                                  </m:r>
                                </m:e>
                                <m:sup>
                                  <m:r>
                                    <a:rPr lang="en-US" altLang="ko-KR" sz="2000" b="0" i="1" dirty="0" smtClean="0">
                                      <a:latin typeface="Cambria Math"/>
                                    </a:rPr>
                                    <m:t>𝑖</m:t>
                                  </m:r>
                                  <m:r>
                                    <a:rPr lang="ko-KR" altLang="en-US" sz="2000" b="0" i="1" dirty="0" smtClean="0">
                                      <a:latin typeface="Cambria Math"/>
                                    </a:rPr>
                                    <m:t>𝛽</m:t>
                                  </m:r>
                                </m:sup>
                              </m:sSup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</m:mr>
                          <m:mr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0</m:t>
                              </m:r>
                            </m:e>
                            <m:e>
                              <m:r>
                                <a:rPr lang="en-US" altLang="ko-KR" sz="2000" b="0" i="1" dirty="0" smtClean="0">
                                  <a:latin typeface="Cambria Math"/>
                                </a:rPr>
                                <m:t>1</m:t>
                              </m:r>
                            </m:e>
                          </m:mr>
                        </m:m>
                      </m:e>
                    </m:d>
                  </m:oMath>
                </a14:m>
                <a:endParaRPr lang="ko-KR" altLang="en-US" sz="2000" dirty="0"/>
              </a:p>
            </p:txBody>
          </p:sp>
        </mc:Choice>
        <mc:Fallback xmlns=""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0E3C66FD-9E72-47DC-B861-6B71AFB410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1560" y="4697906"/>
                <a:ext cx="9163518" cy="1083182"/>
              </a:xfrm>
              <a:prstGeom prst="rect">
                <a:avLst/>
              </a:prstGeom>
              <a:blipFill>
                <a:blip r:embed="rId4"/>
                <a:stretch>
                  <a:fillRect t="-3390" b="-23164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그림 12">
            <a:extLst>
              <a:ext uri="{FF2B5EF4-FFF2-40B4-BE49-F238E27FC236}">
                <a16:creationId xmlns:a16="http://schemas.microsoft.com/office/drawing/2014/main" id="{72E8E3BB-2686-4BC9-A989-BDF3663C1D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15992" y="1006410"/>
            <a:ext cx="2425643" cy="1215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830092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ko-KR" sz="2800" dirty="0"/>
              <a:t>Current conservative model independent bounds</a:t>
            </a:r>
            <a:endParaRPr lang="ko-KR" altLang="en-US" sz="2800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3356992"/>
            <a:ext cx="8229600" cy="2769171"/>
          </a:xfrm>
        </p:spPr>
        <p:txBody>
          <a:bodyPr>
            <a:normAutofit fontScale="92500"/>
          </a:bodyPr>
          <a:lstStyle/>
          <a:p>
            <a:r>
              <a:rPr lang="en-US" altLang="ko-KR" dirty="0"/>
              <a:t>NSI may affect neutrinos at the production point as well as detection point.</a:t>
            </a:r>
          </a:p>
          <a:p>
            <a:r>
              <a:rPr lang="en-US" altLang="ko-KR" dirty="0"/>
              <a:t>To see those effects, we use different parameters ;</a:t>
            </a:r>
          </a:p>
          <a:p>
            <a:pPr marL="0" indent="0">
              <a:buNone/>
            </a:pPr>
            <a:r>
              <a:rPr lang="en-US" altLang="ko-KR" dirty="0"/>
              <a:t>   (ex) for production, </a:t>
            </a:r>
          </a:p>
          <a:p>
            <a:endParaRPr lang="en-US" altLang="ko-KR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31640" y="1448222"/>
            <a:ext cx="5071864" cy="1246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195736" y="2764039"/>
            <a:ext cx="43476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 err="1"/>
              <a:t>Deepthi</a:t>
            </a:r>
            <a:r>
              <a:rPr lang="en-US" altLang="ko-KR" dirty="0"/>
              <a:t>, </a:t>
            </a:r>
            <a:r>
              <a:rPr lang="en-US" altLang="ko-KR" dirty="0" err="1"/>
              <a:t>Goswami</a:t>
            </a:r>
            <a:r>
              <a:rPr lang="en-US" altLang="ko-KR" dirty="0"/>
              <a:t>, </a:t>
            </a:r>
            <a:r>
              <a:rPr lang="en-US" altLang="ko-KR" dirty="0" err="1"/>
              <a:t>Nath</a:t>
            </a:r>
            <a:r>
              <a:rPr lang="en-US" altLang="ko-KR" dirty="0"/>
              <a:t>, PLB936 (2018)</a:t>
            </a:r>
            <a:endParaRPr lang="ko-KR" altLang="en-US" dirty="0"/>
          </a:p>
        </p:txBody>
      </p:sp>
      <p:pic>
        <p:nvPicPr>
          <p:cNvPr id="9" name="그림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9992" y="5373216"/>
            <a:ext cx="3098853" cy="703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6604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592" y="758414"/>
            <a:ext cx="4899825" cy="5935680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6084168" y="2492896"/>
            <a:ext cx="305205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en-US" altLang="ko-KR" dirty="0"/>
          </a:p>
          <a:p>
            <a:r>
              <a:rPr lang="en-US" altLang="ko-KR" dirty="0"/>
              <a:t>(</a:t>
            </a:r>
            <a:r>
              <a:rPr lang="ko-KR" altLang="en-US" dirty="0" err="1"/>
              <a:t>Esteban</a:t>
            </a:r>
            <a:r>
              <a:rPr lang="ko-KR" altLang="en-US" dirty="0"/>
              <a:t> </a:t>
            </a:r>
            <a:r>
              <a:rPr lang="ko-KR" altLang="en-US" dirty="0" err="1"/>
              <a:t>et</a:t>
            </a:r>
            <a:r>
              <a:rPr lang="ko-KR" altLang="en-US" dirty="0"/>
              <a:t> </a:t>
            </a:r>
            <a:r>
              <a:rPr lang="ko-KR" altLang="en-US" dirty="0" err="1"/>
              <a:t>al</a:t>
            </a:r>
            <a:r>
              <a:rPr lang="ko-KR" altLang="en-US" dirty="0"/>
              <a:t>., 1805.04530</a:t>
            </a:r>
            <a:r>
              <a:rPr lang="en-US" altLang="ko-KR" dirty="0"/>
              <a:t>)</a:t>
            </a:r>
            <a:endParaRPr lang="ko-KR" alt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1C44BF4-2D2C-48B8-98B0-38BEABDF1818}"/>
              </a:ext>
            </a:extLst>
          </p:cNvPr>
          <p:cNvSpPr txBox="1"/>
          <p:nvPr/>
        </p:nvSpPr>
        <p:spPr>
          <a:xfrm>
            <a:off x="1043608" y="190483"/>
            <a:ext cx="73375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solidFill>
                  <a:srgbClr val="0070C0"/>
                </a:solidFill>
              </a:rPr>
              <a:t>Results from global fit to solar data and </a:t>
            </a:r>
            <a:r>
              <a:rPr lang="en-US" altLang="ko-KR" sz="2400" dirty="0" err="1">
                <a:solidFill>
                  <a:srgbClr val="0070C0"/>
                </a:solidFill>
              </a:rPr>
              <a:t>KamLAND</a:t>
            </a:r>
            <a:endParaRPr lang="ko-KR" altLang="en-US" sz="24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216272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NSI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5157192"/>
            <a:ext cx="8229600" cy="536923"/>
          </a:xfrm>
        </p:spPr>
        <p:txBody>
          <a:bodyPr>
            <a:normAutofit fontScale="85000" lnSpcReduction="10000"/>
          </a:bodyPr>
          <a:lstStyle/>
          <a:p>
            <a:r>
              <a:rPr lang="en-US" altLang="ko-KR" dirty="0"/>
              <a:t>NSI can prevent determination of CP violation</a:t>
            </a:r>
            <a:endParaRPr lang="ko-KR" altLang="en-US" dirty="0"/>
          </a:p>
        </p:txBody>
      </p:sp>
      <p:sp>
        <p:nvSpPr>
          <p:cNvPr id="6" name="직사각형 5"/>
          <p:cNvSpPr/>
          <p:nvPr/>
        </p:nvSpPr>
        <p:spPr>
          <a:xfrm>
            <a:off x="2892590" y="5809693"/>
            <a:ext cx="32431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 err="1"/>
              <a:t>Masud</a:t>
            </a:r>
            <a:r>
              <a:rPr lang="ko-KR" altLang="en-US" dirty="0"/>
              <a:t>, </a:t>
            </a:r>
            <a:r>
              <a:rPr lang="ko-KR" altLang="en-US" dirty="0" err="1"/>
              <a:t>Mehta</a:t>
            </a:r>
            <a:r>
              <a:rPr lang="ko-KR" altLang="en-US" dirty="0"/>
              <a:t>, </a:t>
            </a:r>
            <a:r>
              <a:rPr lang="en-US" altLang="ko-KR" dirty="0"/>
              <a:t>PRD94(2016)</a:t>
            </a:r>
            <a:r>
              <a:rPr lang="ko-KR" altLang="en-US" dirty="0"/>
              <a:t> </a:t>
            </a:r>
          </a:p>
        </p:txBody>
      </p:sp>
      <p:pic>
        <p:nvPicPr>
          <p:cNvPr id="7" name="그림 6">
            <a:extLst>
              <a:ext uri="{FF2B5EF4-FFF2-40B4-BE49-F238E27FC236}">
                <a16:creationId xmlns:a16="http://schemas.microsoft.com/office/drawing/2014/main" id="{3CAADFF3-EE93-457E-8A9C-AAC572647B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528" y="1521831"/>
            <a:ext cx="8227073" cy="2820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2324985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NSI</a:t>
            </a:r>
            <a:endParaRPr lang="ko-KR" alt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39068" y="1196752"/>
                <a:ext cx="8229600" cy="4525963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US" altLang="ko-KR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ko-KR" altLang="en-US" sz="2800" b="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ko-KR" altLang="en-US" sz="28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ko-KR" sz="2800" dirty="0">
                    <a:solidFill>
                      <a:srgbClr val="0070C0"/>
                    </a:solidFill>
                  </a:rPr>
                  <a:t>tension for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sz="2800" i="1" smtClean="0">
                        <a:solidFill>
                          <a:srgbClr val="0070C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bSup>
                      <m:sSubSupPr>
                        <m:ctrlPr>
                          <a:rPr lang="el-GR" altLang="ko-KR" sz="280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US" altLang="ko-KR" sz="2800" b="0" i="1" smtClean="0">
                            <a:solidFill>
                              <a:srgbClr val="0070C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sz="2800" dirty="0">
                    <a:solidFill>
                      <a:srgbClr val="0070C0"/>
                    </a:solidFill>
                  </a:rPr>
                  <a:t> </a:t>
                </a:r>
                <a:r>
                  <a:rPr lang="en-US" altLang="ko-KR" sz="2800" dirty="0">
                    <a:solidFill>
                      <a:srgbClr val="0070C0"/>
                    </a:solidFill>
                  </a:rPr>
                  <a:t>could be due to NSI</a:t>
                </a:r>
                <a:endParaRPr lang="ko-KR" altLang="en-US" sz="2800" dirty="0">
                  <a:solidFill>
                    <a:srgbClr val="0070C0"/>
                  </a:solidFill>
                </a:endParaRP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39068" y="1196752"/>
                <a:ext cx="8229600" cy="4525963"/>
              </a:xfrm>
              <a:blipFill>
                <a:blip r:embed="rId5"/>
                <a:stretch>
                  <a:fillRect t="-12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142" y="1818490"/>
            <a:ext cx="4339387" cy="3882566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4499992" y="1495325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ko-KR" altLang="en-US" dirty="0"/>
          </a:p>
          <a:p>
            <a:r>
              <a:rPr lang="ko-KR" altLang="en-US" dirty="0" err="1"/>
              <a:t>Liao</a:t>
            </a:r>
            <a:r>
              <a:rPr lang="ko-KR" altLang="en-US" dirty="0"/>
              <a:t>, </a:t>
            </a:r>
            <a:r>
              <a:rPr lang="ko-KR" altLang="en-US" dirty="0" err="1"/>
              <a:t>Marfatia</a:t>
            </a:r>
            <a:r>
              <a:rPr lang="ko-KR" altLang="en-US" dirty="0"/>
              <a:t>, </a:t>
            </a:r>
            <a:r>
              <a:rPr lang="ko-KR" altLang="en-US" dirty="0" err="1"/>
              <a:t>Whisnant</a:t>
            </a:r>
            <a:r>
              <a:rPr lang="ko-KR" altLang="en-US" dirty="0"/>
              <a:t>, 1704.04711</a:t>
            </a:r>
          </a:p>
        </p:txBody>
      </p:sp>
      <p:pic>
        <p:nvPicPr>
          <p:cNvPr id="6" name="그림 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644008" y="2095763"/>
            <a:ext cx="3896800" cy="3672408"/>
          </a:xfrm>
          <a:prstGeom prst="rect">
            <a:avLst/>
          </a:prstGeom>
        </p:spPr>
      </p:pic>
      <p:sp>
        <p:nvSpPr>
          <p:cNvPr id="7" name="직사각형 6"/>
          <p:cNvSpPr/>
          <p:nvPr/>
        </p:nvSpPr>
        <p:spPr>
          <a:xfrm>
            <a:off x="4584774" y="587808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ko-KR" dirty="0"/>
              <a:t>(</a:t>
            </a:r>
            <a:r>
              <a:rPr lang="ko-KR" altLang="en-US" dirty="0"/>
              <a:t>JUNO and </a:t>
            </a:r>
            <a:r>
              <a:rPr lang="ko-KR" altLang="en-US" dirty="0" err="1"/>
              <a:t>HyperK</a:t>
            </a:r>
            <a:r>
              <a:rPr lang="ko-KR" altLang="en-US" dirty="0"/>
              <a:t> </a:t>
            </a:r>
            <a:r>
              <a:rPr lang="ko-KR" altLang="en-US" dirty="0" err="1"/>
              <a:t>would</a:t>
            </a:r>
            <a:r>
              <a:rPr lang="ko-KR" altLang="en-US" dirty="0"/>
              <a:t> </a:t>
            </a:r>
            <a:r>
              <a:rPr lang="ko-KR" altLang="en-US" dirty="0" err="1"/>
              <a:t>reject</a:t>
            </a:r>
            <a:r>
              <a:rPr lang="ko-KR" altLang="en-US" dirty="0"/>
              <a:t> </a:t>
            </a:r>
            <a:r>
              <a:rPr lang="ko-KR" altLang="en-US" dirty="0" err="1"/>
              <a:t>no</a:t>
            </a:r>
            <a:r>
              <a:rPr lang="ko-KR" altLang="en-US" dirty="0"/>
              <a:t> NSI-</a:t>
            </a:r>
            <a:r>
              <a:rPr lang="en-US" altLang="ko-KR" dirty="0"/>
              <a:t>solution</a:t>
            </a:r>
            <a:r>
              <a:rPr lang="ko-KR" altLang="en-US" dirty="0"/>
              <a:t> </a:t>
            </a:r>
            <a:r>
              <a:rPr lang="ko-KR" altLang="en-US" dirty="0" err="1"/>
              <a:t>by</a:t>
            </a:r>
            <a:r>
              <a:rPr lang="ko-KR" altLang="en-US" dirty="0"/>
              <a:t> 7σ</a:t>
            </a:r>
            <a:r>
              <a:rPr lang="en-US" altLang="ko-KR" dirty="0"/>
              <a:t>)</a:t>
            </a:r>
            <a:endParaRPr lang="ko-KR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1DAF415-BF59-44F0-AEB2-8F95B6B21B9A}"/>
                  </a:ext>
                </a:extLst>
              </p:cNvPr>
              <p:cNvSpPr txBox="1"/>
              <p:nvPr/>
            </p:nvSpPr>
            <p:spPr>
              <a:xfrm>
                <a:off x="129017" y="5768171"/>
                <a:ext cx="4257512" cy="70942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/>
                  <a:t>A(D/N) consistent with SK </a:t>
                </a:r>
                <a14:m>
                  <m:oMath xmlns:m="http://schemas.openxmlformats.org/officeDocument/2006/math"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en-US" altLang="ko-KR" dirty="0"/>
                  <a:t> is also</a:t>
                </a:r>
              </a:p>
              <a:p>
                <a:r>
                  <a:rPr lang="en-US" altLang="ko-KR" dirty="0"/>
                  <a:t>Consistent with KL </a:t>
                </a:r>
                <a14:m>
                  <m:oMath xmlns:m="http://schemas.openxmlformats.org/officeDocument/2006/math">
                    <m:r>
                      <a:rPr lang="en-US" altLang="ko-KR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sSubSup>
                      <m:sSubSupPr>
                        <m:ctrlP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21</m:t>
                        </m:r>
                      </m:sub>
                      <m:sup>
                        <m:r>
                          <a:rPr lang="en-US" altLang="ko-KR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r>
                  <a:rPr lang="ko-KR" altLang="en-US" dirty="0"/>
                  <a:t> </a:t>
                </a:r>
                <a:r>
                  <a:rPr lang="en-US" altLang="ko-KR" dirty="0"/>
                  <a:t>and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𝑒𝑒</m:t>
                        </m:r>
                      </m:sub>
                      <m:sup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𝑢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US" altLang="ko-KR" b="0" i="1" smtClean="0">
                            <a:latin typeface="Cambria Math" panose="02040503050406030204" pitchFamily="18" charset="0"/>
                          </a:rPr>
                          <m:t>)</m:t>
                        </m:r>
                      </m:sup>
                    </m:sSubSup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~0.1</m:t>
                    </m:r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81DAF415-BF59-44F0-AEB2-8F95B6B21B9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9017" y="5768171"/>
                <a:ext cx="4257512" cy="709425"/>
              </a:xfrm>
              <a:prstGeom prst="rect">
                <a:avLst/>
              </a:prstGeom>
              <a:blipFill>
                <a:blip r:embed="rId8"/>
                <a:stretch>
                  <a:fillRect l="-1144" t="-4274" r="-286" b="-1025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94160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Origin of NSI</a:t>
            </a:r>
            <a:endParaRPr lang="ko-KR" alt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686800" cy="4637112"/>
              </a:xfrm>
            </p:spPr>
            <p:txBody>
              <a:bodyPr>
                <a:noAutofit/>
              </a:bodyPr>
              <a:lstStyle/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integrating out </a:t>
                </a:r>
                <a:r>
                  <a:rPr lang="en-US" altLang="ko-KR" sz="2200" dirty="0">
                    <a:solidFill>
                      <a:srgbClr val="0070C0"/>
                    </a:solidFill>
                  </a:rPr>
                  <a:t>scalar of type II seesaw</a:t>
                </a:r>
                <a:r>
                  <a:rPr lang="en-US" altLang="ko-KR" sz="2200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ko-KR" sz="220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200" i="1" smtClean="0">
                            <a:latin typeface="Cambria Math" panose="02040503050406030204" pitchFamily="18" charset="0"/>
                          </a:rPr>
                          <m:t>𝜀</m:t>
                        </m:r>
                      </m:e>
                      <m:sub>
                        <m:r>
                          <a:rPr lang="ko-KR" altLang="en-US" sz="2200" i="1" smtClean="0">
                            <a:latin typeface="Cambria Math" panose="02040503050406030204" pitchFamily="18" charset="0"/>
                          </a:rPr>
                          <m:t>𝛼𝛽</m:t>
                        </m:r>
                      </m:sub>
                      <m:sup>
                        <m:r>
                          <a:rPr lang="en-US" altLang="ko-KR" sz="22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p>
                    </m:sSubSup>
                  </m:oMath>
                </a14:m>
                <a:r>
                  <a:rPr lang="el-GR" altLang="ko-KR" sz="2200" dirty="0"/>
                  <a:t>∝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l-GR" altLang="ko-KR" sz="220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200" b="0" i="1" dirty="0" smtClean="0"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ko-KR" sz="2200" b="0" i="1" dirty="0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ko-KR" sz="2200" b="0" i="1" dirty="0" smtClean="0">
                                <a:latin typeface="Cambria Math" panose="02040503050406030204" pitchFamily="18" charset="0"/>
                              </a:rPr>
                              <m:t>𝑚</m:t>
                            </m:r>
                          </m:e>
                          <m:sub>
                            <m:r>
                              <a:rPr lang="ko-KR" altLang="en-US" sz="2200" b="0" i="1" dirty="0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sub>
                        </m:sSub>
                        <m:r>
                          <a:rPr lang="en-US" altLang="ko-KR" sz="2200" b="0" i="1" dirty="0" smtClean="0"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b>
                        <m:r>
                          <a:rPr lang="ko-KR" altLang="el-GR" sz="2200" i="1" dirty="0" smtClean="0">
                            <a:latin typeface="Cambria Math" panose="02040503050406030204" pitchFamily="18" charset="0"/>
                          </a:rPr>
                          <m:t>𝛼</m:t>
                        </m:r>
                        <m:r>
                          <a:rPr lang="ko-KR" altLang="en-US" sz="2200" i="1" dirty="0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l-GR" altLang="ko-KR" sz="2200" dirty="0"/>
                  <a:t> (</a:t>
                </a:r>
                <a:r>
                  <a:rPr lang="en-US" altLang="ko-KR" sz="2200" dirty="0"/>
                  <a:t>Malinsky, </a:t>
                </a:r>
                <a:r>
                  <a:rPr lang="en-US" altLang="ko-KR" sz="2200" dirty="0" err="1"/>
                  <a:t>Ohlsson</a:t>
                </a:r>
                <a:r>
                  <a:rPr lang="en-US" altLang="ko-KR" sz="2200" dirty="0"/>
                  <a:t>, Zhang, 0811.3346) </a:t>
                </a:r>
              </a:p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integrating out </a:t>
                </a:r>
                <a:r>
                  <a:rPr lang="en-US" altLang="ko-KR" sz="2200" dirty="0" err="1">
                    <a:solidFill>
                      <a:srgbClr val="0070C0"/>
                    </a:solidFill>
                  </a:rPr>
                  <a:t>leptoquarks</a:t>
                </a:r>
                <a:r>
                  <a:rPr lang="en-US" altLang="ko-KR" sz="2200" dirty="0"/>
                  <a:t> (Wise, Zhang, 1404.4663) </a:t>
                </a:r>
              </a:p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integrating out </a:t>
                </a:r>
                <a:r>
                  <a:rPr lang="en-US" altLang="ko-KR" sz="2200" dirty="0">
                    <a:solidFill>
                      <a:srgbClr val="C00000"/>
                    </a:solidFill>
                  </a:rPr>
                  <a:t>charge +1 scalar singlet</a:t>
                </a:r>
                <a:r>
                  <a:rPr lang="en-US" altLang="ko-KR" sz="2200" dirty="0"/>
                  <a:t>: </a:t>
                </a:r>
              </a:p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</a:t>
                </a:r>
                <a:r>
                  <a:rPr lang="en-US" altLang="ko-KR" sz="2200" dirty="0">
                    <a:solidFill>
                      <a:srgbClr val="C00000"/>
                    </a:solidFill>
                  </a:rPr>
                  <a:t>loop effects</a:t>
                </a:r>
                <a:r>
                  <a:rPr lang="en-US" altLang="ko-KR" sz="2200" dirty="0"/>
                  <a:t>, including secret neutrino interactions (</a:t>
                </a:r>
                <a:r>
                  <a:rPr lang="en-US" altLang="ko-KR" sz="2200" dirty="0" err="1"/>
                  <a:t>Bischer</a:t>
                </a:r>
                <a:r>
                  <a:rPr lang="en-US" altLang="ko-KR" sz="2200" dirty="0"/>
                  <a:t>, </a:t>
                </a:r>
                <a:r>
                  <a:rPr lang="en-US" altLang="ko-KR" sz="2200" dirty="0" err="1"/>
                  <a:t>Rodejohann</a:t>
                </a:r>
                <a:r>
                  <a:rPr lang="en-US" altLang="ko-KR" sz="2200" dirty="0"/>
                  <a:t>, Xu, 1807.08102) </a:t>
                </a:r>
              </a:p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</a:t>
                </a:r>
                <a:r>
                  <a:rPr lang="en-US" altLang="ko-KR" sz="2200" dirty="0">
                    <a:solidFill>
                      <a:srgbClr val="C00000"/>
                    </a:solidFill>
                  </a:rPr>
                  <a:t>higher dimensional operators </a:t>
                </a:r>
                <a:r>
                  <a:rPr lang="en-US" altLang="ko-KR" sz="2200" dirty="0"/>
                  <a:t>(</a:t>
                </a:r>
                <a:r>
                  <a:rPr lang="en-US" altLang="ko-KR" sz="2200" dirty="0" err="1"/>
                  <a:t>Gavela</a:t>
                </a:r>
                <a:r>
                  <a:rPr lang="en-US" altLang="ko-KR" sz="2200" dirty="0"/>
                  <a:t> et al., 0809.3451); within </a:t>
                </a:r>
                <a:r>
                  <a:rPr lang="en-US" altLang="ko-KR" sz="2200" dirty="0">
                    <a:solidFill>
                      <a:srgbClr val="00B050"/>
                    </a:solidFill>
                  </a:rPr>
                  <a:t>ﬂavor symmetry models </a:t>
                </a:r>
                <a:r>
                  <a:rPr lang="en-US" altLang="ko-KR" sz="2200" dirty="0"/>
                  <a:t>have information on ﬂavor symmetry (Wang, Zhou, 1801.05656)</a:t>
                </a:r>
              </a:p>
              <a:p>
                <a:r>
                  <a:rPr lang="el-GR" altLang="ko-KR" sz="2200" dirty="0"/>
                  <a:t>ε </a:t>
                </a:r>
                <a:r>
                  <a:rPr lang="en-US" altLang="ko-KR" sz="2200" dirty="0"/>
                  <a:t>from integrating out </a:t>
                </a:r>
                <a:r>
                  <a:rPr lang="en-US" altLang="ko-KR" sz="2200" dirty="0">
                    <a:solidFill>
                      <a:srgbClr val="00B050"/>
                    </a:solidFill>
                  </a:rPr>
                  <a:t>Z’</a:t>
                </a:r>
                <a:r>
                  <a:rPr lang="en-US" altLang="ko-KR" sz="2200" dirty="0"/>
                  <a:t>  (</a:t>
                </a:r>
                <a:r>
                  <a:rPr lang="en-US" altLang="ko-KR" sz="2200" dirty="0" err="1"/>
                  <a:t>Heeck</a:t>
                </a:r>
                <a:r>
                  <a:rPr lang="en-US" altLang="ko-KR" sz="2200" dirty="0"/>
                  <a:t>, Lindner, </a:t>
                </a:r>
                <a:r>
                  <a:rPr lang="en-US" altLang="ko-KR" sz="2200" dirty="0" err="1"/>
                  <a:t>Rodejohann</a:t>
                </a:r>
                <a:r>
                  <a:rPr lang="en-US" altLang="ko-KR" sz="2200" dirty="0"/>
                  <a:t>, </a:t>
                </a:r>
                <a:r>
                  <a:rPr lang="en-US" altLang="ko-KR" sz="2200" dirty="0" err="1"/>
                  <a:t>Vogl</a:t>
                </a:r>
                <a:r>
                  <a:rPr lang="en-US" altLang="ko-KR" sz="2200" dirty="0"/>
                  <a:t>, 1812.04067)</a:t>
                </a:r>
                <a:endParaRPr lang="ko-KR" altLang="en-US" sz="22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686800" cy="4637112"/>
              </a:xfrm>
              <a:blipFill>
                <a:blip r:embed="rId2"/>
                <a:stretch>
                  <a:fillRect l="-772" t="-1053" r="-2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5422300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Non-</a:t>
            </a:r>
            <a:r>
              <a:rPr lang="en-US" altLang="ko-KR" dirty="0" err="1">
                <a:solidFill>
                  <a:srgbClr val="C00000"/>
                </a:solidFill>
              </a:rPr>
              <a:t>unitarity</a:t>
            </a:r>
            <a:endParaRPr lang="ko-KR" altLang="en-US" dirty="0">
              <a:solidFill>
                <a:srgbClr val="C0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23528" y="1340768"/>
            <a:ext cx="8229600" cy="4525963"/>
          </a:xfrm>
        </p:spPr>
        <p:txBody>
          <a:bodyPr>
            <a:normAutofit/>
          </a:bodyPr>
          <a:lstStyle/>
          <a:p>
            <a:r>
              <a:rPr lang="en-US" altLang="zh-CN" sz="2400" dirty="0"/>
              <a:t>Source of non-unitary : sterile neutrino, effective op… (minimal unitarity violation: </a:t>
            </a:r>
            <a:r>
              <a:rPr lang="en-US" altLang="zh-CN" sz="1700" dirty="0" err="1"/>
              <a:t>Antusch</a:t>
            </a:r>
            <a:r>
              <a:rPr lang="en-US" altLang="zh-CN" sz="1700" dirty="0"/>
              <a:t> et al, 2006</a:t>
            </a:r>
            <a:r>
              <a:rPr lang="en-US" altLang="zh-CN" sz="2400" dirty="0"/>
              <a:t>)</a:t>
            </a:r>
          </a:p>
          <a:p>
            <a:r>
              <a:rPr lang="en-US" altLang="zh-CN" sz="2400" dirty="0">
                <a:solidFill>
                  <a:srgbClr val="FF0000"/>
                </a:solidFill>
              </a:rPr>
              <a:t>Parametrization </a:t>
            </a:r>
            <a:r>
              <a:rPr lang="en-US" altLang="zh-CN" sz="1600" dirty="0"/>
              <a:t>(Z. Xing, PLB 2008, </a:t>
            </a:r>
            <a:r>
              <a:rPr lang="en-US" altLang="zh-CN" sz="1600" dirty="0" err="1"/>
              <a:t>Escrihuela</a:t>
            </a:r>
            <a:r>
              <a:rPr lang="en-US" altLang="zh-CN" sz="1600" dirty="0"/>
              <a:t> et al. PRD92(2015))</a:t>
            </a:r>
          </a:p>
          <a:p>
            <a:pPr marL="0" indent="0">
              <a:buNone/>
            </a:pPr>
            <a:r>
              <a:rPr lang="en-US" altLang="zh-CN" sz="2400" dirty="0"/>
              <a:t>             </a:t>
            </a:r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endParaRPr lang="en-US" altLang="zh-CN" sz="2400" dirty="0"/>
          </a:p>
          <a:p>
            <a:pPr marL="0" indent="0">
              <a:buNone/>
            </a:pPr>
            <a:r>
              <a:rPr lang="en-US" altLang="zh-CN" sz="2400" dirty="0"/>
              <a:t>  </a:t>
            </a:r>
          </a:p>
          <a:p>
            <a:endParaRPr lang="en-US" altLang="zh-CN" sz="2800" dirty="0">
              <a:latin typeface="Trebuchet MS" panose="020B0603020202020204" pitchFamily="34" charset="0"/>
              <a:ea typeface="黑体" pitchFamily="2" charset="-122"/>
            </a:endParaRPr>
          </a:p>
          <a:p>
            <a:endParaRPr lang="en-US" altLang="zh-CN" sz="2800" dirty="0"/>
          </a:p>
          <a:p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2564904"/>
            <a:ext cx="4661862" cy="1389176"/>
          </a:xfrm>
          <a:prstGeom prst="rect">
            <a:avLst/>
          </a:prstGeom>
        </p:spPr>
      </p:pic>
      <p:sp>
        <p:nvSpPr>
          <p:cNvPr id="5" name="직사각형 4"/>
          <p:cNvSpPr/>
          <p:nvPr/>
        </p:nvSpPr>
        <p:spPr>
          <a:xfrm>
            <a:off x="323528" y="4077072"/>
            <a:ext cx="80032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solidFill>
                  <a:srgbClr val="00B050"/>
                </a:solidFill>
                <a:ea typeface="黑体" pitchFamily="2" charset="-122"/>
              </a:rPr>
              <a:t>Constraints from experimental data</a:t>
            </a:r>
            <a:r>
              <a:rPr lang="en-US" altLang="zh-CN" sz="2400" dirty="0">
                <a:ea typeface="黑体" pitchFamily="2" charset="-122"/>
              </a:rPr>
              <a:t>:  </a:t>
            </a:r>
            <a:r>
              <a:rPr lang="en-US" altLang="zh-CN" sz="2400" dirty="0">
                <a:latin typeface="맑은 고딕" panose="020B0503020000020004" pitchFamily="50" charset="-127"/>
                <a:ea typeface="黑体" pitchFamily="2" charset="-122"/>
              </a:rPr>
              <a:t>ν </a:t>
            </a:r>
            <a:r>
              <a:rPr lang="en-US" altLang="zh-CN" sz="2400" dirty="0">
                <a:ea typeface="黑体" pitchFamily="2" charset="-122"/>
                <a:sym typeface="Symbol" panose="05050102010706020507" pitchFamily="18" charset="2"/>
              </a:rPr>
              <a:t>oscillations, </a:t>
            </a:r>
            <a:r>
              <a:rPr lang="en-US" altLang="zh-CN" sz="2400" i="1" dirty="0">
                <a:ea typeface="黑体" pitchFamily="2" charset="-122"/>
                <a:sym typeface="Symbol" panose="05050102010706020507" pitchFamily="18" charset="2"/>
              </a:rPr>
              <a:t>W  </a:t>
            </a:r>
            <a:r>
              <a:rPr lang="en-US" altLang="zh-CN" sz="2400" dirty="0">
                <a:sym typeface="Symbol" panose="05050102010706020507" pitchFamily="18" charset="2"/>
              </a:rPr>
              <a:t>&amp;</a:t>
            </a:r>
            <a:r>
              <a:rPr lang="en-US" altLang="zh-CN" sz="2400" dirty="0">
                <a:ea typeface="黑体" pitchFamily="2" charset="-122"/>
                <a:sym typeface="Symbol" panose="05050102010706020507" pitchFamily="18" charset="2"/>
              </a:rPr>
              <a:t> </a:t>
            </a:r>
            <a:r>
              <a:rPr lang="en-US" altLang="zh-CN" sz="2400" i="1" dirty="0">
                <a:ea typeface="黑体" pitchFamily="2" charset="-122"/>
                <a:sym typeface="Symbol" panose="05050102010706020507" pitchFamily="18" charset="2"/>
              </a:rPr>
              <a:t>Z</a:t>
            </a:r>
            <a:r>
              <a:rPr lang="en-US" altLang="zh-CN" sz="2400" dirty="0">
                <a:ea typeface="黑体" pitchFamily="2" charset="-122"/>
                <a:sym typeface="Symbol" panose="05050102010706020507" pitchFamily="18" charset="2"/>
              </a:rPr>
              <a:t>  decays, rare lepton-flavor-violating decays, lepton universality tests, ……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8298" y="5404947"/>
            <a:ext cx="8527206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400" dirty="0">
                <a:solidFill>
                  <a:srgbClr val="0070C0"/>
                </a:solidFill>
              </a:rPr>
              <a:t>Sensitivity to CPV in LBL </a:t>
            </a:r>
            <a:r>
              <a:rPr lang="en-US" altLang="ko-KR" sz="2400" dirty="0" err="1">
                <a:solidFill>
                  <a:srgbClr val="0070C0"/>
                </a:solidFill>
              </a:rPr>
              <a:t>exps</a:t>
            </a:r>
            <a:r>
              <a:rPr lang="en-US" altLang="ko-KR" sz="2400" dirty="0">
                <a:solidFill>
                  <a:srgbClr val="0070C0"/>
                </a:solidFill>
              </a:rPr>
              <a:t>. can be affected by the presence of non-</a:t>
            </a:r>
            <a:r>
              <a:rPr lang="en-US" altLang="ko-KR" sz="2400" dirty="0" err="1">
                <a:solidFill>
                  <a:srgbClr val="0070C0"/>
                </a:solidFill>
              </a:rPr>
              <a:t>unitarity</a:t>
            </a:r>
            <a:r>
              <a:rPr lang="en-US" altLang="ko-KR" sz="2400" dirty="0">
                <a:solidFill>
                  <a:srgbClr val="0070C0"/>
                </a:solidFill>
              </a:rPr>
              <a:t>.</a:t>
            </a:r>
          </a:p>
          <a:p>
            <a:endParaRPr lang="en-US" altLang="ko-KR" sz="2200" dirty="0"/>
          </a:p>
        </p:txBody>
      </p:sp>
    </p:spTree>
    <p:extLst>
      <p:ext uri="{BB962C8B-B14F-4D97-AF65-F5344CB8AC3E}">
        <p14:creationId xmlns:p14="http://schemas.microsoft.com/office/powerpoint/2010/main" val="4593168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696" y="692696"/>
            <a:ext cx="4838063" cy="4967010"/>
          </a:xfrm>
          <a:prstGeom prst="rect">
            <a:avLst/>
          </a:prstGeom>
        </p:spPr>
      </p:pic>
      <p:sp>
        <p:nvSpPr>
          <p:cNvPr id="6" name="직사각형 5"/>
          <p:cNvSpPr/>
          <p:nvPr/>
        </p:nvSpPr>
        <p:spPr>
          <a:xfrm>
            <a:off x="1331640" y="5795972"/>
            <a:ext cx="66761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dirty="0" err="1"/>
              <a:t>Escrihuela</a:t>
            </a:r>
            <a:r>
              <a:rPr lang="en-US" altLang="zh-CN" dirty="0"/>
              <a:t>, </a:t>
            </a:r>
            <a:r>
              <a:rPr lang="en-US" altLang="zh-CN" dirty="0" err="1"/>
              <a:t>Forero</a:t>
            </a:r>
            <a:r>
              <a:rPr lang="en-US" altLang="zh-CN" dirty="0"/>
              <a:t>, Miranda, Tortola, Valle, </a:t>
            </a:r>
            <a:r>
              <a:rPr lang="en-US" altLang="ko-KR" dirty="0"/>
              <a:t>New.J.Phys.19(2017)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742896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altLang="ko-KR" sz="2400" dirty="0"/>
                  <a:t> Thus, at very short distances from the neutrino source, </a:t>
                </a:r>
                <a:r>
                  <a:rPr lang="en-US" altLang="ko-KR" sz="2400" dirty="0">
                    <a:latin typeface="맑은 고딕" panose="020B0503020000020004" pitchFamily="50" charset="-127"/>
                    <a:ea typeface="맑은 고딕" panose="020B0503020000020004" pitchFamily="50" charset="-127"/>
                  </a:rPr>
                  <a:t>#</a:t>
                </a:r>
                <a:r>
                  <a:rPr lang="en-US" altLang="ko-KR" sz="2400" dirty="0"/>
                  <a:t> of detected electron neutrinos,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altLang="ko-KR" sz="2400" dirty="0"/>
                  <a:t>, is given by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963" t="-1078" r="-2815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57200" y="2847523"/>
            <a:ext cx="853244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altLang="ko-KR" sz="22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2200" dirty="0"/>
              <a:t>Capabilities of SBL as well as LBL as a probe of the </a:t>
            </a:r>
            <a:r>
              <a:rPr lang="en-US" altLang="ko-KR" sz="2200" dirty="0" err="1"/>
              <a:t>unitarity</a:t>
            </a:r>
            <a:r>
              <a:rPr lang="en-US" altLang="ko-KR" sz="2200" dirty="0"/>
              <a:t> of lepton mixing :</a:t>
            </a:r>
            <a:r>
              <a:rPr lang="en-US" altLang="ko-KR" sz="1600" dirty="0"/>
              <a:t>(Miranda et al. PRD97(2018);</a:t>
            </a:r>
            <a:r>
              <a:rPr lang="en-US" altLang="zh-CN" sz="1600" dirty="0"/>
              <a:t> </a:t>
            </a:r>
            <a:r>
              <a:rPr lang="en-US" altLang="zh-CN" sz="1600" dirty="0" err="1"/>
              <a:t>Escrihuela</a:t>
            </a:r>
            <a:r>
              <a:rPr lang="en-US" altLang="zh-CN" sz="1600" dirty="0"/>
              <a:t> et al ,</a:t>
            </a:r>
            <a:r>
              <a:rPr lang="en-US" altLang="ko-KR" sz="1600" dirty="0"/>
              <a:t>New.J.Phys.19(2017)</a:t>
            </a:r>
            <a:endParaRPr lang="ko-KR" altLang="en-US" sz="1600" dirty="0"/>
          </a:p>
        </p:txBody>
      </p:sp>
      <p:sp>
        <p:nvSpPr>
          <p:cNvPr id="7" name="직사각형 6"/>
          <p:cNvSpPr/>
          <p:nvPr/>
        </p:nvSpPr>
        <p:spPr>
          <a:xfrm>
            <a:off x="457200" y="241382"/>
            <a:ext cx="800323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zh-CN" sz="2400" dirty="0">
                <a:ea typeface="黑体" pitchFamily="2" charset="-122"/>
                <a:sym typeface="Symbol" panose="05050102010706020507" pitchFamily="18" charset="2"/>
              </a:rPr>
              <a:t>Non-</a:t>
            </a:r>
            <a:r>
              <a:rPr lang="en-US" altLang="zh-CN" sz="2400" dirty="0" err="1">
                <a:ea typeface="黑体" pitchFamily="2" charset="-122"/>
                <a:sym typeface="Symbol" panose="05050102010706020507" pitchFamily="18" charset="2"/>
              </a:rPr>
              <a:t>unitarity</a:t>
            </a:r>
            <a:r>
              <a:rPr lang="en-US" altLang="zh-CN" sz="2400" dirty="0">
                <a:ea typeface="黑体" pitchFamily="2" charset="-122"/>
                <a:sym typeface="Symbol" panose="05050102010706020507" pitchFamily="18" charset="2"/>
              </a:rPr>
              <a:t> predicts </a:t>
            </a:r>
            <a:r>
              <a:rPr lang="en-US" altLang="zh-CN" sz="2400" dirty="0">
                <a:solidFill>
                  <a:srgbClr val="C00000"/>
                </a:solidFill>
                <a:ea typeface="黑体" pitchFamily="2" charset="-122"/>
                <a:sym typeface="Symbol" panose="05050102010706020507" pitchFamily="18" charset="2"/>
              </a:rPr>
              <a:t>“zero-distance effect”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2952133" y="836712"/>
                <a:ext cx="3239733" cy="425501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𝑃</m:t>
                      </m:r>
                      <m:d>
                        <m:d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ko-KR" altLang="en-US" sz="2400" b="0" i="1" smtClean="0">
                                  <a:latin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sz="2400" b="0" i="1" smtClean="0">
                                  <a:latin typeface="Cambria Math" panose="02040503050406030204" pitchFamily="18" charset="0"/>
                                </a:rPr>
                                <m:t>𝜈</m:t>
                              </m:r>
                            </m:e>
                            <m:sub>
                              <m: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e>
                      </m:d>
                      <m:r>
                        <a:rPr lang="en-US" altLang="ko-KR" sz="2400" b="0" i="1" smtClean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ko-KR" altLang="en-US" sz="2400" b="0" i="1" smtClean="0">
                              <a:latin typeface="Cambria Math" panose="02040503050406030204" pitchFamily="18" charset="0"/>
                            </a:rPr>
                            <m:t>𝛼</m:t>
                          </m:r>
                        </m:e>
                        <m:sub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11</m:t>
                          </m:r>
                        </m:sub>
                      </m:sSub>
                      <m:sSup>
                        <m:sSupPr>
                          <m:ctrlP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altLang="ko-KR" sz="2400" b="0" i="1" smtClean="0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ko-KR" altLang="en-US" sz="2400" b="0" i="1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altLang="ko-KR" sz="2400" b="0" i="1" smtClean="0">
                                      <a:latin typeface="Cambria Math" panose="02040503050406030204" pitchFamily="18" charset="0"/>
                                    </a:rPr>
                                    <m:t>21</m:t>
                                  </m:r>
                                </m:sub>
                              </m:sSub>
                            </m:e>
                          </m:d>
                        </m:e>
                        <m:sup>
                          <m:r>
                            <a:rPr lang="en-US" altLang="ko-KR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133" y="836712"/>
                <a:ext cx="3239733" cy="425501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2952133" y="2624096"/>
                <a:ext cx="2684196" cy="44685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</m:t>
                    </m:r>
                    <m:sSubSup>
                      <m:sSubSupPr>
                        <m:ctrlP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400" b="0" i="1" smtClean="0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b="0" i="1" smtClean="0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a:rPr lang="en-US" altLang="ko-KR" sz="2400" b="0" i="1" smtClean="0"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en-US" altLang="ko-KR" sz="2400" dirty="0"/>
                  <a:t>+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dirty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d>
                          <m:dPr>
                            <m:begChr m:val="|"/>
                            <m:endChr m:val="|"/>
                            <m:ctrlPr>
                              <a:rPr lang="en-US" altLang="ko-KR" sz="2400" i="1" dirty="0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altLang="ko-KR" sz="2400" i="1" dirty="0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ko-KR" altLang="en-US" sz="2400" i="1" dirty="0" smtClean="0">
                                    <a:latin typeface="Cambria Math" panose="02040503050406030204" pitchFamily="18" charset="0"/>
                                  </a:rPr>
                                  <m:t>𝛼</m:t>
                                </m:r>
                              </m:e>
                              <m:sub>
                                <m:r>
                                  <a:rPr lang="en-US" altLang="ko-KR" sz="2400" b="0" i="1" dirty="0" smtClean="0">
                                    <a:latin typeface="Cambria Math" panose="02040503050406030204" pitchFamily="18" charset="0"/>
                                  </a:rPr>
                                  <m:t>21</m:t>
                                </m:r>
                              </m:sub>
                            </m:sSub>
                          </m:e>
                        </m:d>
                      </m:e>
                      <m:sup>
                        <m:r>
                          <a:rPr lang="en-US" altLang="ko-KR" sz="2400" b="0" i="1" dirty="0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Sup>
                      <m:sSubSupPr>
                        <m:ctrlPr>
                          <a:rPr lang="en-US" altLang="ko-KR" sz="24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ko-KR" altLang="en-US" sz="2400" i="1">
                            <a:latin typeface="Cambria Math" panose="02040503050406030204" pitchFamily="18" charset="0"/>
                          </a:rPr>
                          <m:t>𝜙</m:t>
                        </m:r>
                      </m:e>
                      <m:sub>
                        <m:sSub>
                          <m:sSubPr>
                            <m:ctrlPr>
                              <a:rPr lang="en-US" altLang="ko-KR" sz="2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ko-KR" altLang="en-US" sz="2400" i="1">
                                <a:latin typeface="Cambria Math" panose="02040503050406030204" pitchFamily="18" charset="0"/>
                              </a:rPr>
                              <m:t>𝜈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l-GR" altLang="ko-KR" sz="2400" i="1" smtClean="0">
                                <a:latin typeface="Cambria Math" panose="02040503050406030204" pitchFamily="18" charset="0"/>
                              </a:rPr>
                              <m:t>μ</m:t>
                            </m:r>
                          </m:sub>
                        </m:sSub>
                      </m:sub>
                      <m:sup>
                        <m:r>
                          <a:rPr lang="en-US" altLang="ko-KR" sz="2400" i="1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endParaRPr lang="ko-KR" altLang="en-US" sz="2400" dirty="0"/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952133" y="2624096"/>
                <a:ext cx="2684196" cy="446854"/>
              </a:xfrm>
              <a:prstGeom prst="rect">
                <a:avLst/>
              </a:prstGeom>
              <a:blipFill>
                <a:blip r:embed="rId4"/>
                <a:stretch>
                  <a:fillRect l="-3855" t="-20270" r="-454" b="-2297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그림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5349" y="3893361"/>
            <a:ext cx="5497764" cy="298118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EB3F50-2B80-4B2C-B86F-EAA2730C5C78}"/>
                  </a:ext>
                </a:extLst>
              </p:cNvPr>
              <p:cNvSpPr txBox="1"/>
              <p:nvPr/>
            </p:nvSpPr>
            <p:spPr>
              <a:xfrm>
                <a:off x="3275856" y="4607030"/>
                <a:ext cx="679545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altLang="ko-KR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  <m:sSub>
                            <m:sSubPr>
                              <m:ctrlP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ko-KR" altLang="en-US" b="0" i="1" smtClean="0">
                                  <a:latin typeface="Cambria Math" panose="02040503050406030204" pitchFamily="18" charset="0"/>
                                </a:rPr>
                                <m:t>𝛼</m:t>
                              </m:r>
                            </m:e>
                            <m:sub>
                              <m:r>
                                <a:rPr lang="en-US" altLang="ko-KR" b="0" i="1" smtClean="0">
                                  <a:latin typeface="Cambria Math" panose="02040503050406030204" pitchFamily="18" charset="0"/>
                                </a:rPr>
                                <m:t>21</m:t>
                              </m:r>
                            </m:sub>
                          </m:sSub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p>
                          <m:r>
                            <a:rPr lang="en-US" altLang="ko-KR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41EB3F50-2B80-4B2C-B86F-EAA2730C5C7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5856" y="4607030"/>
                <a:ext cx="679545" cy="276999"/>
              </a:xfrm>
              <a:prstGeom prst="rect">
                <a:avLst/>
              </a:prstGeom>
              <a:blipFill>
                <a:blip r:embed="rId6"/>
                <a:stretch>
                  <a:fillRect l="-9821" r="-1786" b="-40000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13934637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2150" y="461160"/>
            <a:ext cx="8399700" cy="5935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4187796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275" y="342652"/>
            <a:ext cx="8811450" cy="6172695"/>
          </a:xfrm>
          <a:prstGeom prst="rect">
            <a:avLst/>
          </a:prstGeom>
        </p:spPr>
      </p:pic>
      <p:pic>
        <p:nvPicPr>
          <p:cNvPr id="5" name="그림 4">
            <a:extLst>
              <a:ext uri="{FF2B5EF4-FFF2-40B4-BE49-F238E27FC236}">
                <a16:creationId xmlns:a16="http://schemas.microsoft.com/office/drawing/2014/main" id="{9136CB4E-2BB3-4867-8157-AE627826ED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9912" y="1484784"/>
            <a:ext cx="4781718" cy="3124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50666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4" name="내용 개체 틀 2">
                <a:extLst>
                  <a:ext uri="{FF2B5EF4-FFF2-40B4-BE49-F238E27FC236}">
                    <a16:creationId xmlns:a16="http://schemas.microsoft.com/office/drawing/2014/main" id="{9AEBF800-84D0-4E33-A8CA-2665F522F4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95536" y="3807063"/>
                <a:ext cx="8078140" cy="3595688"/>
              </a:xfrm>
              <a:prstGeom prst="rect">
                <a:avLst/>
              </a:prstGeom>
            </p:spPr>
            <p:txBody>
              <a:bodyPr>
                <a:normAutofit/>
              </a:bodyPr>
              <a:lstStyle>
                <a:lvl1pPr marL="342900" indent="-3429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32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–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»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1" hangingPunct="1">
                  <a:spcBef>
                    <a:spcPct val="200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US" altLang="ko-KR" sz="24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From </a:t>
                </a:r>
                <a:r>
                  <a:rPr lang="el-GR" altLang="ko-KR" sz="2400" dirty="0">
                    <a:solidFill>
                      <a:schemeClr val="accent1"/>
                    </a:solidFill>
                    <a:ea typeface="맑은 고딕" panose="020B0503020000020004" pitchFamily="50" charset="-127"/>
                    <a:sym typeface="Wingdings" panose="05000000000000000000" pitchFamily="2" charset="2"/>
                  </a:rPr>
                  <a:t>ν</a:t>
                </a:r>
                <a:r>
                  <a:rPr lang="en-US" altLang="ko-KR" sz="24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 oscillation </a:t>
                </a:r>
                <a:r>
                  <a:rPr lang="en-US" altLang="ko-KR" sz="2400" dirty="0" err="1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exps</a:t>
                </a:r>
                <a:r>
                  <a:rPr lang="en-US" altLang="ko-KR" sz="24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.  we can determine</a:t>
                </a:r>
              </a:p>
              <a:p>
                <a:pPr marL="0" indent="0">
                  <a:buNone/>
                </a:pPr>
                <a:r>
                  <a:rPr lang="en-US" altLang="ko-KR" sz="28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                    - </a:t>
                </a:r>
              </a:p>
              <a:p>
                <a:pPr marL="0" indent="0">
                  <a:buNone/>
                </a:pPr>
                <a:r>
                  <a:rPr lang="en-US" altLang="ko-KR" sz="2800" dirty="0">
                    <a:solidFill>
                      <a:schemeClr val="accent1"/>
                    </a:solidFill>
                    <a:sym typeface="Wingdings" panose="05000000000000000000" pitchFamily="2" charset="2"/>
                  </a:rPr>
                  <a:t>                    -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8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ko-KR" altLang="en-US" sz="280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𝜃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12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,    </m:t>
                    </m:r>
                    <m:sSub>
                      <m:sSubPr>
                        <m:ctrlPr>
                          <a:rPr lang="en-US" altLang="ko-KR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ko-KR" alt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𝜃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23</m:t>
                        </m:r>
                      </m:sub>
                    </m:sSub>
                    <m:r>
                      <a:rPr lang="en-US" altLang="ko-KR" sz="2800" b="0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,   </m:t>
                    </m:r>
                    <m:sSub>
                      <m:sSubPr>
                        <m:ctrlPr>
                          <a:rPr lang="en-US" altLang="ko-KR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</m:ctrlPr>
                      </m:sSubPr>
                      <m:e>
                        <m:r>
                          <a:rPr lang="ko-KR" altLang="en-US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𝜃</m:t>
                        </m:r>
                      </m:e>
                      <m:sub>
                        <m:r>
                          <a:rPr lang="en-US" altLang="ko-KR" sz="2800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sym typeface="Wingdings" panose="05000000000000000000" pitchFamily="2" charset="2"/>
                          </a:rPr>
                          <m:t>13</m:t>
                        </m:r>
                      </m:sub>
                    </m:sSub>
                  </m:oMath>
                </a14:m>
                <a:endParaRPr lang="en-US" altLang="ko-KR" sz="2800" dirty="0">
                  <a:solidFill>
                    <a:schemeClr val="accent1"/>
                  </a:solidFill>
                </a:endParaRPr>
              </a:p>
              <a:p>
                <a:pPr marL="0" indent="0">
                  <a:buNone/>
                </a:pPr>
                <a:r>
                  <a:rPr lang="en-US" altLang="ko-KR" sz="2800" dirty="0">
                    <a:solidFill>
                      <a:schemeClr val="accent1"/>
                    </a:solidFill>
                  </a:rPr>
                  <a:t>                    -  </a:t>
                </a:r>
                <a14:m>
                  <m:oMath xmlns:m="http://schemas.openxmlformats.org/officeDocument/2006/math">
                    <m:r>
                      <a:rPr lang="en-US" altLang="ko-KR" sz="2800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             </m:t>
                    </m:r>
                    <m:r>
                      <a:rPr lang="ko-KR" altLang="en-US" sz="2800" i="1">
                        <a:solidFill>
                          <a:srgbClr val="FF0000"/>
                        </a:solidFill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𝛿</m:t>
                    </m:r>
                  </m:oMath>
                </a14:m>
                <a:endParaRPr lang="ko-KR" altLang="en-US" sz="2800" dirty="0">
                  <a:solidFill>
                    <a:schemeClr val="accent1"/>
                  </a:solidFill>
                </a:endParaRPr>
              </a:p>
            </p:txBody>
          </p:sp>
        </mc:Choice>
        <mc:Fallback xmlns="">
          <p:sp>
            <p:nvSpPr>
              <p:cNvPr id="4" name="내용 개체 틀 2">
                <a:extLst>
                  <a:ext uri="{FF2B5EF4-FFF2-40B4-BE49-F238E27FC236}">
                    <a16:creationId xmlns:a16="http://schemas.microsoft.com/office/drawing/2014/main" id="{9AEBF800-84D0-4E33-A8CA-2665F522F43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3807063"/>
                <a:ext cx="8078140" cy="3595688"/>
              </a:xfrm>
              <a:prstGeom prst="rect">
                <a:avLst/>
              </a:prstGeom>
              <a:blipFill>
                <a:blip r:embed="rId2"/>
                <a:stretch>
                  <a:fillRect l="-1057" t="-1358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64259C-BF86-4474-B21C-3B8523CEF1A6}"/>
                  </a:ext>
                </a:extLst>
              </p:cNvPr>
              <p:cNvSpPr txBox="1"/>
              <p:nvPr/>
            </p:nvSpPr>
            <p:spPr>
              <a:xfrm>
                <a:off x="3391949" y="4316995"/>
                <a:ext cx="2085314" cy="438838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ko-KR" altLang="en-US" sz="2800" i="1" smtClean="0">
                          <a:latin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800" i="1" smtClean="0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21</m:t>
                          </m:r>
                        </m:sub>
                        <m:sup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r>
                        <a:rPr lang="en-US" altLang="ko-KR" sz="2800" b="0" i="0" smtClean="0">
                          <a:latin typeface="Cambria Math" panose="02040503050406030204" pitchFamily="18" charset="0"/>
                        </a:rPr>
                        <m:t>  ,</m:t>
                      </m:r>
                      <m:r>
                        <a:rPr lang="ko-KR" altLang="en-US" sz="2800" i="1">
                          <a:latin typeface="Cambria Math" panose="02040503050406030204" pitchFamily="18" charset="0"/>
                        </a:rPr>
                        <m:t>∆</m:t>
                      </m:r>
                      <m:sSubSup>
                        <m:sSubSupPr>
                          <m:ctrlPr>
                            <a:rPr lang="en-US" altLang="ko-KR" sz="2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𝑚</m:t>
                          </m:r>
                        </m:e>
                        <m:sub>
                          <m:r>
                            <a:rPr lang="en-US" altLang="ko-KR" sz="2800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  <m:sup>
                          <m:r>
                            <a:rPr lang="en-US" altLang="ko-KR" sz="2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</m:oMath>
                  </m:oMathPara>
                </a14:m>
                <a:endParaRPr lang="ko-KR" altLang="en-US" sz="2800" dirty="0"/>
              </a:p>
            </p:txBody>
          </p:sp>
        </mc:Choice>
        <mc:Fallback xmlns="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9464259C-BF86-4474-B21C-3B8523CEF1A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91949" y="4316995"/>
                <a:ext cx="2085314" cy="438838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33" y="1936483"/>
            <a:ext cx="9158151" cy="1734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타원 7"/>
          <p:cNvSpPr/>
          <p:nvPr/>
        </p:nvSpPr>
        <p:spPr>
          <a:xfrm>
            <a:off x="5684703" y="2073351"/>
            <a:ext cx="3084072" cy="9144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cxnSp>
        <p:nvCxnSpPr>
          <p:cNvPr id="9" name="직선 화살표 연결선 8"/>
          <p:cNvCxnSpPr/>
          <p:nvPr/>
        </p:nvCxnSpPr>
        <p:spPr>
          <a:xfrm flipV="1">
            <a:off x="6956933" y="1800279"/>
            <a:ext cx="432048" cy="26632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7308304" y="1380655"/>
                <a:ext cx="1804725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altLang="ko-KR" dirty="0"/>
                  <a:t>=0 if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altLang="ko-KR" dirty="0"/>
                  <a:t>=0 in U,</a:t>
                </a:r>
              </a:p>
              <a:p>
                <a:r>
                  <a:rPr lang="en-US" altLang="ko-KR" dirty="0"/>
                  <a:t>       </a:t>
                </a:r>
                <a14:m>
                  <m:oMath xmlns:m="http://schemas.openxmlformats.org/officeDocument/2006/math">
                    <m:r>
                      <a:rPr lang="ko-KR" altLang="en-US" i="1" smtClean="0">
                        <a:latin typeface="Cambria Math" panose="02040503050406030204" pitchFamily="18" charset="0"/>
                      </a:rPr>
                      <m:t>𝛼</m:t>
                    </m:r>
                    <m:r>
                      <a:rPr lang="en-US" altLang="ko-KR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r>
                      <a:rPr lang="ko-KR" altLang="en-US" i="1" smtClean="0">
                        <a:latin typeface="Cambria Math" panose="02040503050406030204" pitchFamily="18" charset="0"/>
                      </a:rPr>
                      <m:t>𝛽</m:t>
                    </m:r>
                  </m:oMath>
                </a14:m>
                <a:endParaRPr lang="ko-KR" altLang="en-US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08304" y="1380655"/>
                <a:ext cx="1804725" cy="646331"/>
              </a:xfrm>
              <a:prstGeom prst="rect">
                <a:avLst/>
              </a:prstGeom>
              <a:blipFill>
                <a:blip r:embed="rId5"/>
                <a:stretch>
                  <a:fillRect l="-3041" t="-4673" r="-2027" b="-8411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F120B83-B779-4615-842F-ED6AED234E12}"/>
                  </a:ext>
                </a:extLst>
              </p:cNvPr>
              <p:cNvSpPr txBox="1"/>
              <p:nvPr/>
            </p:nvSpPr>
            <p:spPr>
              <a:xfrm>
                <a:off x="234140" y="1575132"/>
                <a:ext cx="6132320" cy="494559"/>
              </a:xfrm>
              <a:prstGeom prst="rect">
                <a:avLst/>
              </a:prstGeom>
              <a:solidFill>
                <a:schemeClr val="accent3">
                  <a:lumMod val="60000"/>
                  <a:lumOff val="40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altLang="ko-KR" sz="2400" dirty="0"/>
                  <a:t>In vacuum,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𝛼</m:t>
                        </m:r>
                      </m:sub>
                    </m:sSub>
                    <m:r>
                      <a:rPr lang="en-US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</m:t>
                    </m:r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𝛽</m:t>
                        </m:r>
                      </m:sub>
                    </m:sSub>
                  </m:oMath>
                </a14:m>
                <a:r>
                  <a:rPr lang="en-US" altLang="ko-KR" sz="2400" dirty="0"/>
                  <a:t> transition probability : 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F120B83-B779-4615-842F-ED6AED234E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4140" y="1575132"/>
                <a:ext cx="6132320" cy="494559"/>
              </a:xfrm>
              <a:prstGeom prst="rect">
                <a:avLst/>
              </a:prstGeom>
              <a:blipFill>
                <a:blip r:embed="rId6"/>
                <a:stretch>
                  <a:fillRect l="-1491" t="-10976" r="-596" b="-18293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직사각형 1">
            <a:extLst>
              <a:ext uri="{FF2B5EF4-FFF2-40B4-BE49-F238E27FC236}">
                <a16:creationId xmlns:a16="http://schemas.microsoft.com/office/drawing/2014/main" id="{473B7A3B-631C-4CAF-9525-5CD2E05ADE85}"/>
              </a:ext>
            </a:extLst>
          </p:cNvPr>
          <p:cNvSpPr/>
          <p:nvPr/>
        </p:nvSpPr>
        <p:spPr>
          <a:xfrm>
            <a:off x="395536" y="233883"/>
            <a:ext cx="83023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ko-KR" sz="3200" dirty="0">
                <a:solidFill>
                  <a:srgbClr val="FF0000"/>
                </a:solidFill>
              </a:rPr>
              <a:t>How do we probe neutrino mixing ?</a:t>
            </a:r>
          </a:p>
          <a:p>
            <a:r>
              <a:rPr lang="en-US" altLang="ko-KR" sz="3200" dirty="0"/>
              <a:t>  </a:t>
            </a:r>
            <a:r>
              <a:rPr lang="en-US" altLang="ko-KR" sz="3200" dirty="0">
                <a:sym typeface="Wingdings" panose="05000000000000000000" pitchFamily="2" charset="2"/>
              </a:rPr>
              <a:t> </a:t>
            </a:r>
            <a:r>
              <a:rPr lang="en-US" altLang="ko-KR" sz="3200" dirty="0">
                <a:solidFill>
                  <a:schemeClr val="accent1"/>
                </a:solidFill>
                <a:sym typeface="Wingdings" panose="05000000000000000000" pitchFamily="2" charset="2"/>
              </a:rPr>
              <a:t>neutrino oscillation</a:t>
            </a:r>
            <a:endParaRPr lang="ko-KR" altLang="en-US" sz="32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1706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</a:rPr>
              <a:t>Prospects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7524" y="1340768"/>
            <a:ext cx="8568952" cy="4525963"/>
          </a:xfrm>
        </p:spPr>
        <p:txBody>
          <a:bodyPr>
            <a:normAutofit fontScale="70000" lnSpcReduction="20000"/>
          </a:bodyPr>
          <a:lstStyle/>
          <a:p>
            <a:r>
              <a:rPr lang="en-US" altLang="ko-KR" sz="2900" dirty="0">
                <a:solidFill>
                  <a:srgbClr val="0070C0"/>
                </a:solidFill>
              </a:rPr>
              <a:t>Precisely measuring PMNS mixing angles</a:t>
            </a:r>
          </a:p>
          <a:p>
            <a:pPr marL="0" indent="0">
              <a:buNone/>
            </a:pPr>
            <a:r>
              <a:rPr lang="en-US" altLang="ko-KR" sz="2600" dirty="0"/>
              <a:t>  </a:t>
            </a:r>
            <a:r>
              <a:rPr lang="en-US" altLang="ko-KR" sz="2600" dirty="0">
                <a:sym typeface="Wingdings" panose="05000000000000000000" pitchFamily="2" charset="2"/>
              </a:rPr>
              <a:t> test of neutrino models with flavor symmetry</a:t>
            </a:r>
          </a:p>
          <a:p>
            <a:pPr marL="0" indent="0">
              <a:buNone/>
            </a:pPr>
            <a:r>
              <a:rPr lang="en-US" altLang="ko-KR" sz="2600" dirty="0"/>
              <a:t>  </a:t>
            </a:r>
            <a:r>
              <a:rPr lang="en-US" altLang="ko-KR" sz="2600" dirty="0">
                <a:sym typeface="Wingdings" panose="05000000000000000000" pitchFamily="2" charset="2"/>
              </a:rPr>
              <a:t> some hint for grand unification or Q-L symmetry</a:t>
            </a:r>
            <a:endParaRPr lang="en-US" altLang="ko-KR" sz="2600" dirty="0"/>
          </a:p>
          <a:p>
            <a:r>
              <a:rPr lang="en-US" altLang="ko-KR" sz="2600" dirty="0"/>
              <a:t> </a:t>
            </a:r>
            <a:r>
              <a:rPr lang="en-US" altLang="ko-KR" sz="2900" dirty="0">
                <a:solidFill>
                  <a:srgbClr val="0070C0"/>
                </a:solidFill>
              </a:rPr>
              <a:t>Determining</a:t>
            </a:r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 mass ordering 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 implication on </a:t>
            </a:r>
            <a:r>
              <a:rPr lang="en-US" altLang="ko-KR" sz="2600" dirty="0" err="1">
                <a:sym typeface="Wingdings" panose="05000000000000000000" pitchFamily="2" charset="2"/>
              </a:rPr>
              <a:t>neutrinoless</a:t>
            </a:r>
            <a:r>
              <a:rPr lang="en-US" altLang="ko-KR" sz="2600" dirty="0">
                <a:sym typeface="Wingdings" panose="05000000000000000000" pitchFamily="2" charset="2"/>
              </a:rPr>
              <a:t> double beta decay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 test of some of neutrino mass model</a:t>
            </a:r>
          </a:p>
          <a:p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Observing CP violation 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  implication on baryogenesis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  hint for Q-L symmetry or grand unification</a:t>
            </a:r>
          </a:p>
          <a:p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Search for new physics beyond the SM</a:t>
            </a:r>
          </a:p>
          <a:p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Measuring neutrino mass scale</a:t>
            </a:r>
          </a:p>
          <a:p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Neutrino properties : Dirac vs. Majorana</a:t>
            </a:r>
          </a:p>
          <a:p>
            <a:r>
              <a:rPr lang="en-US" altLang="ko-KR" sz="2900" dirty="0">
                <a:solidFill>
                  <a:srgbClr val="0070C0"/>
                </a:solidFill>
                <a:sym typeface="Wingdings" panose="05000000000000000000" pitchFamily="2" charset="2"/>
              </a:rPr>
              <a:t>Search for sterile neutrinos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  light sterile  neutrino oscillation, low energy experiments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  heavy sterile  collider experiments</a:t>
            </a:r>
          </a:p>
          <a:p>
            <a:pPr marL="0" indent="0">
              <a:buNone/>
            </a:pPr>
            <a:endParaRPr lang="en-US" altLang="ko-KR" sz="2600" dirty="0"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445626532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FF0000"/>
                </a:solidFill>
              </a:rPr>
              <a:t>Conclusion</a:t>
            </a:r>
            <a:endParaRPr lang="ko-KR" altLang="en-US" dirty="0">
              <a:solidFill>
                <a:srgbClr val="FF000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51520" y="1628800"/>
            <a:ext cx="8568952" cy="4525963"/>
          </a:xfrm>
        </p:spPr>
        <p:txBody>
          <a:bodyPr/>
          <a:lstStyle/>
          <a:p>
            <a:r>
              <a:rPr lang="en-US" altLang="ko-KR" sz="2600" dirty="0">
                <a:solidFill>
                  <a:srgbClr val="0070C0"/>
                </a:solidFill>
              </a:rPr>
              <a:t>Lots of progress in neutrino physics in the past years</a:t>
            </a:r>
          </a:p>
          <a:p>
            <a:pPr marL="0" indent="0">
              <a:buNone/>
            </a:pPr>
            <a:r>
              <a:rPr lang="en-US" altLang="ko-KR" sz="2600" dirty="0"/>
              <a:t>  </a:t>
            </a:r>
            <a:r>
              <a:rPr lang="en-US" altLang="ko-KR" sz="2600" dirty="0">
                <a:sym typeface="Wingdings" panose="05000000000000000000" pitchFamily="2" charset="2"/>
              </a:rPr>
              <a:t> PMNS parameters approach CKM precision</a:t>
            </a:r>
            <a:endParaRPr lang="en-US" altLang="ko-KR" sz="2600" dirty="0"/>
          </a:p>
          <a:p>
            <a:r>
              <a:rPr lang="en-US" altLang="ko-KR" sz="2600" dirty="0"/>
              <a:t> </a:t>
            </a:r>
            <a:r>
              <a:rPr lang="en-US" altLang="ko-KR" sz="2600" dirty="0">
                <a:solidFill>
                  <a:srgbClr val="C00000"/>
                </a:solidFill>
              </a:rPr>
              <a:t>Still lots to learn about neutrino</a:t>
            </a:r>
          </a:p>
          <a:p>
            <a:pPr marL="0" indent="0">
              <a:buNone/>
            </a:pPr>
            <a:r>
              <a:rPr lang="en-US" altLang="ko-KR" sz="2600" dirty="0"/>
              <a:t>  </a:t>
            </a:r>
            <a:r>
              <a:rPr lang="en-US" altLang="ko-KR" sz="2600" dirty="0">
                <a:sym typeface="Wingdings" panose="05000000000000000000" pitchFamily="2" charset="2"/>
              </a:rPr>
              <a:t> mass ordering, CP violation, Majorana or Dirac etc.</a:t>
            </a:r>
          </a:p>
          <a:p>
            <a:r>
              <a:rPr lang="en-US" altLang="ko-KR" sz="2600" dirty="0">
                <a:solidFill>
                  <a:srgbClr val="00B050"/>
                </a:solidFill>
                <a:sym typeface="Wingdings" panose="05000000000000000000" pitchFamily="2" charset="2"/>
              </a:rPr>
              <a:t>Lots of theoretical idea proposed to understand our universe via neutrino</a:t>
            </a:r>
          </a:p>
          <a:p>
            <a:pPr marL="0" indent="0">
              <a:buNone/>
            </a:pPr>
            <a:r>
              <a:rPr lang="en-US" altLang="ko-KR" sz="2600" dirty="0">
                <a:solidFill>
                  <a:srgbClr val="00B050"/>
                </a:solidFill>
                <a:sym typeface="Wingdings" panose="05000000000000000000" pitchFamily="2" charset="2"/>
              </a:rPr>
              <a:t>  </a:t>
            </a:r>
            <a:r>
              <a:rPr lang="en-US" altLang="ko-KR" sz="2600" dirty="0">
                <a:sym typeface="Wingdings" panose="05000000000000000000" pitchFamily="2" charset="2"/>
              </a:rPr>
              <a:t> More idea will emerge in future</a:t>
            </a:r>
          </a:p>
          <a:p>
            <a:r>
              <a:rPr lang="en-US" altLang="ko-KR" sz="2600" dirty="0">
                <a:solidFill>
                  <a:schemeClr val="accent6">
                    <a:lumMod val="50000"/>
                  </a:schemeClr>
                </a:solidFill>
                <a:sym typeface="Wingdings" panose="05000000000000000000" pitchFamily="2" charset="2"/>
              </a:rPr>
              <a:t>Lots of experimental programs and proposals exist</a:t>
            </a:r>
          </a:p>
          <a:p>
            <a:pPr marL="0" indent="0">
              <a:buNone/>
            </a:pPr>
            <a:r>
              <a:rPr lang="en-US" altLang="ko-KR" sz="2600" dirty="0">
                <a:sym typeface="Wingdings" panose="05000000000000000000" pitchFamily="2" charset="2"/>
              </a:rPr>
              <a:t>   New era of neutrino physics</a:t>
            </a:r>
          </a:p>
          <a:p>
            <a:pPr marL="0" indent="0">
              <a:buNone/>
            </a:pPr>
            <a:endParaRPr lang="ko-KR" altLang="en-US" sz="2600" dirty="0"/>
          </a:p>
        </p:txBody>
      </p:sp>
    </p:spTree>
    <p:extLst>
      <p:ext uri="{BB962C8B-B14F-4D97-AF65-F5344CB8AC3E}">
        <p14:creationId xmlns:p14="http://schemas.microsoft.com/office/powerpoint/2010/main" val="2195754732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B8A0BDB-7A3D-4122-8FA8-1B2FF437E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A05B1E7F-2FED-4A7C-8F40-EE40DE6921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90436172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C00000"/>
                </a:solidFill>
              </a:rPr>
              <a:t>Minimal Seesaw (type-I)</a:t>
            </a:r>
            <a:endParaRPr lang="ko-KR" altLang="en-US" dirty="0">
              <a:solidFill>
                <a:srgbClr val="C0000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0"/>
                <a:ext cx="8579296" cy="4525963"/>
              </a:xfrm>
            </p:spPr>
            <p:txBody>
              <a:bodyPr/>
              <a:lstStyle/>
              <a:p>
                <a:r>
                  <a:rPr lang="en-US" altLang="ko-KR" sz="2800" dirty="0">
                    <a:solidFill>
                      <a:srgbClr val="FF0000"/>
                    </a:solidFill>
                  </a:rPr>
                  <a:t>2 RH neutrinos </a:t>
                </a:r>
                <a:r>
                  <a:rPr lang="en-US" altLang="ko-KR" dirty="0"/>
                  <a:t>:   </a:t>
                </a:r>
                <a:r>
                  <a:rPr lang="en-US" altLang="ko-KR" sz="1600" dirty="0"/>
                  <a:t>Frampton, Glashow, </a:t>
                </a:r>
                <a:r>
                  <a:rPr lang="en-US" altLang="ko-KR" sz="1600" dirty="0" err="1"/>
                  <a:t>Yanagida</a:t>
                </a:r>
                <a:r>
                  <a:rPr lang="en-US" altLang="ko-KR" sz="1600" dirty="0"/>
                  <a:t>, PLB548(2002),</a:t>
                </a:r>
              </a:p>
              <a:p>
                <a:pPr marL="0" indent="0">
                  <a:buNone/>
                </a:pPr>
                <a:r>
                  <a:rPr lang="en-US" altLang="ko-KR" sz="1600" dirty="0"/>
                  <a:t>                                               </a:t>
                </a:r>
                <a:r>
                  <a:rPr lang="en-US" altLang="ko-KR" sz="1600" dirty="0" err="1"/>
                  <a:t>Endoh</a:t>
                </a:r>
                <a:r>
                  <a:rPr lang="en-US" altLang="ko-KR" sz="1600" dirty="0"/>
                  <a:t>, SK, Kaneko, </a:t>
                </a:r>
                <a:r>
                  <a:rPr lang="en-US" altLang="ko-KR" sz="1600" dirty="0" err="1"/>
                  <a:t>Morozumi</a:t>
                </a:r>
                <a:r>
                  <a:rPr lang="en-US" altLang="ko-KR" sz="1600" dirty="0"/>
                  <a:t>, </a:t>
                </a:r>
                <a:r>
                  <a:rPr lang="en-US" altLang="ko-KR" sz="1600" dirty="0" err="1"/>
                  <a:t>Tanimoto</a:t>
                </a:r>
                <a:r>
                  <a:rPr lang="en-US" altLang="ko-KR" sz="1600" dirty="0"/>
                  <a:t>, PRL89(2002) </a:t>
                </a:r>
              </a:p>
              <a:p>
                <a:pPr marL="0" indent="0">
                  <a:buNone/>
                </a:pPr>
                <a:endParaRPr lang="en-US" altLang="ko-KR" sz="1600" dirty="0"/>
              </a:p>
              <a:p>
                <a:r>
                  <a:rPr lang="en-US" altLang="ko-KR" sz="2400" dirty="0">
                    <a:solidFill>
                      <a:srgbClr val="0070C0"/>
                    </a:solidFill>
                  </a:rPr>
                  <a:t>Littlest Seesaw </a:t>
                </a:r>
                <a:r>
                  <a:rPr lang="en-US" altLang="ko-KR" sz="2400" dirty="0"/>
                  <a:t>: Dirac texture zero &amp; 2 RH </a:t>
                </a:r>
                <a14:m>
                  <m:oMath xmlns:m="http://schemas.openxmlformats.org/officeDocument/2006/math">
                    <m:r>
                      <a:rPr lang="ko-KR" altLang="en-US" sz="2400" i="1" smtClean="0">
                        <a:latin typeface="Cambria Math" panose="02040503050406030204" pitchFamily="18" charset="0"/>
                      </a:rPr>
                      <m:t>𝜈</m:t>
                    </m:r>
                  </m:oMath>
                </a14:m>
                <a:endParaRPr lang="en-US" altLang="ko-KR" sz="2400" dirty="0"/>
              </a:p>
              <a:p>
                <a:pPr marL="0" indent="0">
                  <a:buNone/>
                </a:pPr>
                <a:r>
                  <a:rPr lang="en-US" altLang="ko-KR" sz="1600" dirty="0"/>
                  <a:t>                                          (S.F. King, JHEP1307(2013))</a:t>
                </a:r>
              </a:p>
              <a:p>
                <a:r>
                  <a:rPr lang="en-US" altLang="ko-KR" sz="2400" dirty="0">
                    <a:solidFill>
                      <a:srgbClr val="00B050"/>
                    </a:solidFill>
                  </a:rPr>
                  <a:t>Littlest Seesaw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ko-K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b>
                    </m:sSub>
                  </m:oMath>
                </a14:m>
                <a:r>
                  <a:rPr lang="en-US" altLang="ko-KR" sz="1600" dirty="0">
                    <a:solidFill>
                      <a:srgbClr val="00B050"/>
                    </a:solidFill>
                  </a:rPr>
                  <a:t> </a:t>
                </a:r>
                <a:r>
                  <a:rPr lang="en-US" altLang="ko-KR" sz="1600" dirty="0"/>
                  <a:t>(Chen, Ding, King, Li : 1906.1141)</a:t>
                </a:r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0"/>
                <a:ext cx="8579296" cy="4525963"/>
              </a:xfrm>
              <a:blipFill>
                <a:blip r:embed="rId2"/>
                <a:stretch>
                  <a:fillRect l="-1279" t="-1887" r="-782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55377" y="4005064"/>
            <a:ext cx="6782941" cy="1085076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99792" y="5373216"/>
            <a:ext cx="2738138" cy="11387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44669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068BAA-7615-43B5-A89D-3AA74D1C00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>
                <a:solidFill>
                  <a:srgbClr val="0070C0"/>
                </a:solidFill>
              </a:rPr>
              <a:t>How precisely determined?</a:t>
            </a:r>
            <a:endParaRPr lang="ko-KR" altLang="en-US" dirty="0">
              <a:solidFill>
                <a:srgbClr val="0070C0"/>
              </a:solidFill>
            </a:endParaRP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ko-KR" altLang="en-US"/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9552" y="1484784"/>
            <a:ext cx="7488832" cy="51518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810171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내용 개체 틀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4077072"/>
                <a:ext cx="8568952" cy="2304256"/>
              </a:xfrm>
            </p:spPr>
            <p:txBody>
              <a:bodyPr>
                <a:normAutofit/>
              </a:bodyPr>
              <a:lstStyle/>
              <a:p>
                <a:r>
                  <a:rPr lang="en-US" altLang="ko-KR" sz="2400" dirty="0">
                    <a:solidFill>
                      <a:srgbClr val="0070C0"/>
                    </a:solidFill>
                  </a:rPr>
                  <a:t>CP conservation </a:t>
                </a:r>
                <a:r>
                  <a:rPr lang="en-US" altLang="ko-KR" sz="2400" dirty="0"/>
                  <a:t>allowed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Δ</m:t>
                    </m:r>
                    <m:sSup>
                      <m:sSupPr>
                        <m:ctrlPr>
                          <a:rPr lang="el-GR" altLang="ko-K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ko-KR" altLang="el-GR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</m:sup>
                    </m:sSup>
                    <m:r>
                      <a:rPr lang="en-US" altLang="ko-KR" sz="24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ko-KR" sz="2400" dirty="0"/>
                  <a:t>1.8 but bf at </a:t>
                </a:r>
                <a14:m>
                  <m:oMath xmlns:m="http://schemas.openxmlformats.org/officeDocument/2006/math">
                    <m:r>
                      <a:rPr lang="ko-KR" altLang="en-US" sz="2400" i="1" smtClean="0">
                        <a:latin typeface="Cambria Math" panose="02040503050406030204" pitchFamily="18" charset="0"/>
                      </a:rPr>
                      <m:t>𝛿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=217</m:t>
                    </m:r>
                    <m:r>
                      <a:rPr lang="en-US" altLang="ko-KR" sz="24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°</m:t>
                    </m:r>
                  </m:oMath>
                </a14:m>
                <a:endParaRPr lang="en-US" altLang="ko-KR" sz="2400" dirty="0"/>
              </a:p>
              <a:p>
                <a:r>
                  <a:rPr lang="en-US" altLang="ko-KR" sz="2400" dirty="0">
                    <a:solidFill>
                      <a:srgbClr val="00B050"/>
                    </a:solidFill>
                  </a:rPr>
                  <a:t>Octant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ko-KR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2400" b="0" i="1" smtClean="0">
                            <a:solidFill>
                              <a:srgbClr val="00B050"/>
                            </a:solidFill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</m:oMath>
                </a14:m>
                <a:r>
                  <a:rPr lang="ko-KR" altLang="en-US" sz="2400" dirty="0"/>
                  <a:t> </a:t>
                </a:r>
                <a:r>
                  <a:rPr lang="en-US" altLang="ko-KR" sz="2400" dirty="0"/>
                  <a:t>: 2</a:t>
                </a:r>
                <a:r>
                  <a:rPr lang="en-US" altLang="ko-KR" sz="2400" baseline="30000" dirty="0"/>
                  <a:t>nd</a:t>
                </a:r>
                <a:r>
                  <a:rPr lang="en-US" altLang="ko-KR" sz="2400" dirty="0"/>
                  <a:t> octant preferred, bf at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𝑠𝑖𝑛</m:t>
                        </m:r>
                      </m:e>
                      <m:sup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  <m:sSub>
                      <m:sSubPr>
                        <m:ctrlPr>
                          <a:rPr lang="en-US" altLang="ko-KR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ko-KR" altLang="en-US" sz="240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  <m:sub>
                        <m:r>
                          <a:rPr lang="en-US" altLang="ko-KR" sz="2400" b="0" i="1" smtClean="0">
                            <a:latin typeface="Cambria Math" panose="02040503050406030204" pitchFamily="18" charset="0"/>
                          </a:rPr>
                          <m:t>23</m:t>
                        </m:r>
                      </m:sub>
                    </m:sSub>
                    <m:r>
                      <a:rPr lang="en-US" altLang="ko-KR" sz="2400" b="0" i="1" smtClean="0">
                        <a:latin typeface="Cambria Math" panose="02040503050406030204" pitchFamily="18" charset="0"/>
                      </a:rPr>
                      <m:t>=0.58</m:t>
                    </m:r>
                  </m:oMath>
                </a14:m>
                <a:endParaRPr lang="en-US" altLang="ko-KR" sz="2400" dirty="0"/>
              </a:p>
              <a:p>
                <a:r>
                  <a:rPr lang="en-US" altLang="ko-KR" sz="2400" dirty="0">
                    <a:solidFill>
                      <a:srgbClr val="FF0000"/>
                    </a:solidFill>
                  </a:rPr>
                  <a:t>Mass ordering </a:t>
                </a:r>
                <a:r>
                  <a:rPr lang="en-US" altLang="ko-KR" sz="2400" dirty="0"/>
                  <a:t>:  NO is preferred over IO. (adding SK I-IV</a:t>
                </a:r>
              </a:p>
              <a:p>
                <a:pPr marL="0" indent="0">
                  <a:buNone/>
                </a:pPr>
                <a:r>
                  <a:rPr lang="en-US" altLang="ko-KR" sz="2400" dirty="0"/>
                  <a:t>                        to the global fit </a:t>
                </a:r>
                <a:r>
                  <a:rPr lang="en-US" altLang="ko-KR" sz="2400" dirty="0">
                    <a:sym typeface="Wingdings" panose="05000000000000000000" pitchFamily="2" charset="2"/>
                  </a:rPr>
                  <a:t> IO disfavored at </a:t>
                </a:r>
                <a14:m>
                  <m:oMath xmlns:m="http://schemas.openxmlformats.org/officeDocument/2006/math">
                    <m:r>
                      <a:rPr lang="en-US" altLang="ko-KR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3</m:t>
                    </m:r>
                    <m:r>
                      <a:rPr lang="ko-KR" altLang="en-US" sz="2400" b="0" i="1" smtClean="0">
                        <a:latin typeface="Cambria Math" panose="02040503050406030204" pitchFamily="18" charset="0"/>
                        <a:sym typeface="Wingdings" panose="05000000000000000000" pitchFamily="2" charset="2"/>
                      </a:rPr>
                      <m:t>𝜎</m:t>
                    </m:r>
                  </m:oMath>
                </a14:m>
                <a:r>
                  <a:rPr lang="en-US" altLang="ko-KR" sz="2400" dirty="0"/>
                  <a:t>)</a:t>
                </a:r>
                <a:endParaRPr lang="ko-KR" altLang="en-US" sz="2400" dirty="0"/>
              </a:p>
            </p:txBody>
          </p:sp>
        </mc:Choice>
        <mc:Fallback xmlns="">
          <p:sp>
            <p:nvSpPr>
              <p:cNvPr id="3" name="내용 개체 틀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4077072"/>
                <a:ext cx="8568952" cy="2304256"/>
              </a:xfrm>
              <a:blipFill>
                <a:blip r:embed="rId2"/>
                <a:stretch>
                  <a:fillRect l="-996" t="-2116"/>
                </a:stretch>
              </a:blipFill>
            </p:spPr>
            <p:txBody>
              <a:bodyPr/>
              <a:lstStyle/>
              <a:p>
                <a:r>
                  <a:rPr lang="ko-KR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844" y="1124744"/>
            <a:ext cx="7704856" cy="2884337"/>
          </a:xfrm>
          <a:prstGeom prst="rect">
            <a:avLst/>
          </a:prstGeom>
        </p:spPr>
      </p:pic>
      <p:sp>
        <p:nvSpPr>
          <p:cNvPr id="7" name="제목 1">
            <a:extLst>
              <a:ext uri="{FF2B5EF4-FFF2-40B4-BE49-F238E27FC236}">
                <a16:creationId xmlns:a16="http://schemas.microsoft.com/office/drawing/2014/main" id="{AB068BAA-7615-43B5-A89D-3AA74D1C0016}"/>
              </a:ext>
            </a:extLst>
          </p:cNvPr>
          <p:cNvSpPr txBox="1">
            <a:spLocks/>
          </p:cNvSpPr>
          <p:nvPr/>
        </p:nvSpPr>
        <p:spPr>
          <a:xfrm>
            <a:off x="323528" y="254795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ko-KR" dirty="0"/>
              <a:t>Not-so-well measured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944065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r>
              <a:rPr lang="en-US" altLang="ko-KR" sz="3600" dirty="0">
                <a:solidFill>
                  <a:srgbClr val="0070C0"/>
                </a:solidFill>
              </a:rPr>
              <a:t>MSW matter effect </a:t>
            </a:r>
            <a:endParaRPr lang="ko-KR" altLang="en-US" sz="3600" dirty="0">
              <a:solidFill>
                <a:srgbClr val="0070C0"/>
              </a:solidFill>
            </a:endParaRPr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>
            <a:off x="1418036" y="-2852989"/>
            <a:ext cx="530225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ko-KR" altLang="en-US"/>
          </a:p>
        </p:txBody>
      </p:sp>
      <p:pic>
        <p:nvPicPr>
          <p:cNvPr id="12" name="그림 11">
            <a:extLst>
              <a:ext uri="{FF2B5EF4-FFF2-40B4-BE49-F238E27FC236}">
                <a16:creationId xmlns:a16="http://schemas.microsoft.com/office/drawing/2014/main" id="{2058DE15-DCEF-4283-AB05-D7BACAF49C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3608" y="2895052"/>
            <a:ext cx="6192688" cy="347466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691BFEBE-58F1-438A-A15E-5E255FA3F674}"/>
              </a:ext>
            </a:extLst>
          </p:cNvPr>
          <p:cNvSpPr txBox="1"/>
          <p:nvPr/>
        </p:nvSpPr>
        <p:spPr>
          <a:xfrm>
            <a:off x="4427984" y="6151945"/>
            <a:ext cx="4330160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ko-KR" b="1" dirty="0">
                <a:solidFill>
                  <a:srgbClr val="C00000"/>
                </a:solidFill>
              </a:rPr>
              <a:t>BOREXINO (</a:t>
            </a:r>
            <a:r>
              <a:rPr lang="it-IT" altLang="ko-KR" b="1" i="1" dirty="0"/>
              <a:t>Barbara Caccianiga </a:t>
            </a:r>
            <a:r>
              <a:rPr lang="en-US" altLang="ko-KR" b="1" dirty="0">
                <a:solidFill>
                  <a:srgbClr val="C00000"/>
                </a:solidFill>
              </a:rPr>
              <a:t>2019)</a:t>
            </a:r>
            <a:endParaRPr lang="ko-KR" altLang="en-US" b="1" dirty="0">
              <a:solidFill>
                <a:srgbClr val="C00000"/>
              </a:solidFill>
            </a:endParaRPr>
          </a:p>
        </p:txBody>
      </p:sp>
      <p:pic>
        <p:nvPicPr>
          <p:cNvPr id="8" name="그림 7">
            <a:extLst>
              <a:ext uri="{FF2B5EF4-FFF2-40B4-BE49-F238E27FC236}">
                <a16:creationId xmlns:a16="http://schemas.microsoft.com/office/drawing/2014/main" id="{39FAC25F-0D35-4393-8E37-FA1F1D825C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71" y="980728"/>
            <a:ext cx="6010006" cy="693577"/>
          </a:xfrm>
          <a:prstGeom prst="rect">
            <a:avLst/>
          </a:prstGeom>
        </p:spPr>
      </p:pic>
      <p:pic>
        <p:nvPicPr>
          <p:cNvPr id="9" name="그림 8">
            <a:extLst>
              <a:ext uri="{FF2B5EF4-FFF2-40B4-BE49-F238E27FC236}">
                <a16:creationId xmlns:a16="http://schemas.microsoft.com/office/drawing/2014/main" id="{F1B53D92-00BF-4B88-8C71-D1C5E14757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884" y="1694734"/>
            <a:ext cx="5917700" cy="8515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5F364A9-0544-4B1E-BD40-CFF0609134FE}"/>
              </a:ext>
            </a:extLst>
          </p:cNvPr>
          <p:cNvSpPr txBox="1"/>
          <p:nvPr/>
        </p:nvSpPr>
        <p:spPr>
          <a:xfrm>
            <a:off x="6622317" y="1144751"/>
            <a:ext cx="885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Low  E</a:t>
            </a:r>
            <a:endParaRPr lang="ko-KR" alt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2601516-64CD-4BBC-8C72-667A6AB88B4B}"/>
              </a:ext>
            </a:extLst>
          </p:cNvPr>
          <p:cNvSpPr txBox="1"/>
          <p:nvPr/>
        </p:nvSpPr>
        <p:spPr>
          <a:xfrm>
            <a:off x="6616250" y="1935867"/>
            <a:ext cx="9621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dirty="0"/>
              <a:t>High  E</a:t>
            </a:r>
            <a:endParaRPr lang="ko-KR" altLang="en-US" dirty="0"/>
          </a:p>
        </p:txBody>
      </p:sp>
      <p:pic>
        <p:nvPicPr>
          <p:cNvPr id="15" name="그림 14">
            <a:extLst>
              <a:ext uri="{FF2B5EF4-FFF2-40B4-BE49-F238E27FC236}">
                <a16:creationId xmlns:a16="http://schemas.microsoft.com/office/drawing/2014/main" id="{13A6D8DA-7363-4CCE-BFA8-D03C7ECE8D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52811" y="2425577"/>
            <a:ext cx="823404" cy="515190"/>
          </a:xfrm>
          <a:prstGeom prst="rect">
            <a:avLst/>
          </a:prstGeom>
        </p:spPr>
      </p:pic>
      <p:pic>
        <p:nvPicPr>
          <p:cNvPr id="20" name="그림 19">
            <a:extLst>
              <a:ext uri="{FF2B5EF4-FFF2-40B4-BE49-F238E27FC236}">
                <a16:creationId xmlns:a16="http://schemas.microsoft.com/office/drawing/2014/main" id="{467B21A8-76A2-40F2-8BB1-07E783362A8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55939" y="2513198"/>
            <a:ext cx="2974991" cy="42756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23A80129-669A-41E3-BD59-ED8AE3C55755}"/>
              </a:ext>
            </a:extLst>
          </p:cNvPr>
          <p:cNvSpPr txBox="1"/>
          <p:nvPr/>
        </p:nvSpPr>
        <p:spPr>
          <a:xfrm>
            <a:off x="5874668" y="531867"/>
            <a:ext cx="2884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1600" dirty="0"/>
              <a:t>(</a:t>
            </a:r>
            <a:r>
              <a:rPr lang="en-US" altLang="ko-KR" sz="1600" dirty="0" err="1"/>
              <a:t>Minakata</a:t>
            </a:r>
            <a:r>
              <a:rPr lang="en-US" altLang="ko-KR" sz="1600" dirty="0"/>
              <a:t>, Pena-</a:t>
            </a:r>
            <a:r>
              <a:rPr lang="en-US" altLang="ko-KR" sz="1600" dirty="0" err="1"/>
              <a:t>garay</a:t>
            </a:r>
            <a:r>
              <a:rPr lang="en-US" altLang="ko-KR" sz="1600" dirty="0"/>
              <a:t>, 2012)</a:t>
            </a:r>
            <a:endParaRPr lang="ko-KR" altLang="en-US" sz="1600" dirty="0"/>
          </a:p>
        </p:txBody>
      </p:sp>
    </p:spTree>
    <p:extLst>
      <p:ext uri="{BB962C8B-B14F-4D97-AF65-F5344CB8AC3E}">
        <p14:creationId xmlns:p14="http://schemas.microsoft.com/office/powerpoint/2010/main" val="22304984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69162" y="1195391"/>
            <a:ext cx="5805675" cy="44672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411760" y="410094"/>
            <a:ext cx="413555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800" dirty="0">
                <a:solidFill>
                  <a:srgbClr val="0070C0"/>
                </a:solidFill>
              </a:rPr>
              <a:t>Precision Measurements</a:t>
            </a:r>
            <a:endParaRPr lang="ko-KR" altLang="en-US" sz="2800" dirty="0">
              <a:solidFill>
                <a:srgbClr val="0070C0"/>
              </a:solidFill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8344" y="1355119"/>
            <a:ext cx="1214663" cy="4307490"/>
          </a:xfrm>
          <a:prstGeom prst="rect">
            <a:avLst/>
          </a:prstGeom>
        </p:spPr>
      </p:pic>
      <p:sp>
        <p:nvSpPr>
          <p:cNvPr id="5" name="직사각형 4">
            <a:extLst>
              <a:ext uri="{FF2B5EF4-FFF2-40B4-BE49-F238E27FC236}">
                <a16:creationId xmlns:a16="http://schemas.microsoft.com/office/drawing/2014/main" id="{78EF7543-1618-48C9-9D2D-1052C695F5A7}"/>
              </a:ext>
            </a:extLst>
          </p:cNvPr>
          <p:cNvSpPr/>
          <p:nvPr/>
        </p:nvSpPr>
        <p:spPr>
          <a:xfrm>
            <a:off x="2339752" y="5924686"/>
            <a:ext cx="66207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ko-KR" altLang="en-US" dirty="0"/>
              <a:t> </a:t>
            </a:r>
            <a:r>
              <a:rPr lang="en-US" altLang="ko-KR" dirty="0"/>
              <a:t>(de Salas, </a:t>
            </a:r>
            <a:r>
              <a:rPr lang="en-US" altLang="ko-KR" dirty="0" err="1"/>
              <a:t>Forero</a:t>
            </a:r>
            <a:r>
              <a:rPr lang="en-US" altLang="ko-KR" dirty="0"/>
              <a:t>, </a:t>
            </a:r>
            <a:r>
              <a:rPr lang="en-US" altLang="ko-KR" dirty="0" err="1"/>
              <a:t>Temes</a:t>
            </a:r>
            <a:r>
              <a:rPr lang="en-US" altLang="ko-KR" dirty="0"/>
              <a:t>, Tortola, Valle, PLB782 , </a:t>
            </a:r>
            <a:r>
              <a:rPr lang="ko-KR" altLang="en-US" dirty="0"/>
              <a:t>1708.01186</a:t>
            </a:r>
            <a:r>
              <a:rPr lang="en-US" altLang="ko-KR" dirty="0"/>
              <a:t>)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9985113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20274</TotalTime>
  <Words>2498</Words>
  <Application>Microsoft Office PowerPoint</Application>
  <PresentationFormat>화면 슬라이드 쇼(4:3)</PresentationFormat>
  <Paragraphs>400</Paragraphs>
  <Slides>53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9</vt:i4>
      </vt:variant>
      <vt:variant>
        <vt:lpstr>테마</vt:lpstr>
      </vt:variant>
      <vt:variant>
        <vt:i4>1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53</vt:i4>
      </vt:variant>
    </vt:vector>
  </HeadingPairs>
  <TitlesOfParts>
    <vt:vector size="64" baseType="lpstr">
      <vt:lpstr>ＭＳ Ｐゴシック</vt:lpstr>
      <vt:lpstr>UbuntuCondensed-Regular</vt:lpstr>
      <vt:lpstr>Arial</vt:lpstr>
      <vt:lpstr>Cambria Math</vt:lpstr>
      <vt:lpstr>Comic Sans MS</vt:lpstr>
      <vt:lpstr>Times</vt:lpstr>
      <vt:lpstr>Trebuchet MS</vt:lpstr>
      <vt:lpstr>Wingdings</vt:lpstr>
      <vt:lpstr>맑은 고딕</vt:lpstr>
      <vt:lpstr>Office 테마</vt:lpstr>
      <vt:lpstr>Equation</vt:lpstr>
      <vt:lpstr>Theoretical Issues in  Neutrino Physics</vt:lpstr>
      <vt:lpstr>Outline</vt:lpstr>
      <vt:lpstr> Current status of neutrino oscillations</vt:lpstr>
      <vt:lpstr>PowerPoint 프레젠테이션</vt:lpstr>
      <vt:lpstr>PowerPoint 프레젠테이션</vt:lpstr>
      <vt:lpstr>How precisely determined?</vt:lpstr>
      <vt:lpstr>PowerPoint 프레젠테이션</vt:lpstr>
      <vt:lpstr>PowerPoint 프레젠테이션</vt:lpstr>
      <vt:lpstr>PowerPoint 프레젠테이션</vt:lpstr>
      <vt:lpstr>PowerPoint 프레젠테이션</vt:lpstr>
      <vt:lpstr>Theoretical Issues</vt:lpstr>
      <vt:lpstr>I. Origin of mixing pattern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Predictions of CP phase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Seesaw for Dirac Neutrino</vt:lpstr>
      <vt:lpstr>PowerPoint 프레젠테이션</vt:lpstr>
      <vt:lpstr>Inverse seesaw</vt:lpstr>
      <vt:lpstr>PowerPoint 프레젠테이션</vt:lpstr>
      <vt:lpstr>What is the Seesaw scale ?</vt:lpstr>
      <vt:lpstr>What is the Seesaw scale ?</vt:lpstr>
      <vt:lpstr>III.New Physics in ν Oscillation</vt:lpstr>
      <vt:lpstr>NSI</vt:lpstr>
      <vt:lpstr>Current conservative model independent bounds</vt:lpstr>
      <vt:lpstr>PowerPoint 프레젠테이션</vt:lpstr>
      <vt:lpstr>NSI</vt:lpstr>
      <vt:lpstr>NSI</vt:lpstr>
      <vt:lpstr>Origin of NSI</vt:lpstr>
      <vt:lpstr>Non-unitarity</vt:lpstr>
      <vt:lpstr>PowerPoint 프레젠테이션</vt:lpstr>
      <vt:lpstr>PowerPoint 프레젠테이션</vt:lpstr>
      <vt:lpstr>PowerPoint 프레젠테이션</vt:lpstr>
      <vt:lpstr>PowerPoint 프레젠테이션</vt:lpstr>
      <vt:lpstr>Prospects</vt:lpstr>
      <vt:lpstr>Conclusion</vt:lpstr>
      <vt:lpstr>PowerPoint 프레젠테이션</vt:lpstr>
      <vt:lpstr>Minimal Seesaw (type-I)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Neutrino</dc:title>
  <dc:creator>강신규</dc:creator>
  <cp:lastModifiedBy>강 신규</cp:lastModifiedBy>
  <cp:revision>385</cp:revision>
  <dcterms:created xsi:type="dcterms:W3CDTF">2014-01-13T19:15:05Z</dcterms:created>
  <dcterms:modified xsi:type="dcterms:W3CDTF">2019-09-20T04:03:03Z</dcterms:modified>
</cp:coreProperties>
</file>