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theme/theme2.xml" ContentType="application/vnd.openxmlformats-officedocument.theme+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36.jpg" ContentType="image/jpg"/>
  <Override PartName="/ppt/media/image37.jpg" ContentType="image/jpg"/>
  <Override PartName="/ppt/media/image39.jpg" ContentType="image/jpg"/>
  <Override PartName="/ppt/media/image40.jpg" ContentType="image/jpg"/>
  <Override PartName="/ppt/media/image41.jpg" ContentType="image/jpg"/>
  <Override PartName="/ppt/media/image42.jpg" ContentType="image/jpg"/>
  <Override PartName="/ppt/media/image44.jpg" ContentType="image/jpg"/>
  <Override PartName="/ppt/media/image45.jpg" ContentType="image/jp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4" r:id="rId1"/>
    <p:sldMasterId id="2147483966" r:id="rId2"/>
    <p:sldMasterId id="2147483989" r:id="rId3"/>
  </p:sldMasterIdLst>
  <p:notesMasterIdLst>
    <p:notesMasterId r:id="rId57"/>
  </p:notesMasterIdLst>
  <p:handoutMasterIdLst>
    <p:handoutMasterId r:id="rId58"/>
  </p:handoutMasterIdLst>
  <p:sldIdLst>
    <p:sldId id="316" r:id="rId4"/>
    <p:sldId id="315" r:id="rId5"/>
    <p:sldId id="360" r:id="rId6"/>
    <p:sldId id="367" r:id="rId7"/>
    <p:sldId id="368" r:id="rId8"/>
    <p:sldId id="369" r:id="rId9"/>
    <p:sldId id="372" r:id="rId10"/>
    <p:sldId id="345" r:id="rId11"/>
    <p:sldId id="361" r:id="rId12"/>
    <p:sldId id="403" r:id="rId13"/>
    <p:sldId id="353" r:id="rId14"/>
    <p:sldId id="391" r:id="rId15"/>
    <p:sldId id="398" r:id="rId16"/>
    <p:sldId id="402" r:id="rId17"/>
    <p:sldId id="340" r:id="rId18"/>
    <p:sldId id="341" r:id="rId19"/>
    <p:sldId id="404" r:id="rId20"/>
    <p:sldId id="362" r:id="rId21"/>
    <p:sldId id="373" r:id="rId22"/>
    <p:sldId id="350" r:id="rId23"/>
    <p:sldId id="395" r:id="rId24"/>
    <p:sldId id="346" r:id="rId25"/>
    <p:sldId id="374" r:id="rId26"/>
    <p:sldId id="375" r:id="rId27"/>
    <p:sldId id="388" r:id="rId28"/>
    <p:sldId id="387" r:id="rId29"/>
    <p:sldId id="405" r:id="rId30"/>
    <p:sldId id="394" r:id="rId31"/>
    <p:sldId id="408" r:id="rId32"/>
    <p:sldId id="370" r:id="rId33"/>
    <p:sldId id="406" r:id="rId34"/>
    <p:sldId id="392" r:id="rId35"/>
    <p:sldId id="325" r:id="rId36"/>
    <p:sldId id="326" r:id="rId37"/>
    <p:sldId id="327" r:id="rId38"/>
    <p:sldId id="337" r:id="rId39"/>
    <p:sldId id="328" r:id="rId40"/>
    <p:sldId id="399" r:id="rId41"/>
    <p:sldId id="329" r:id="rId42"/>
    <p:sldId id="332" r:id="rId43"/>
    <p:sldId id="389" r:id="rId44"/>
    <p:sldId id="331" r:id="rId45"/>
    <p:sldId id="380" r:id="rId46"/>
    <p:sldId id="338" r:id="rId47"/>
    <p:sldId id="347" r:id="rId48"/>
    <p:sldId id="383" r:id="rId49"/>
    <p:sldId id="407" r:id="rId50"/>
    <p:sldId id="400" r:id="rId51"/>
    <p:sldId id="354" r:id="rId52"/>
    <p:sldId id="342" r:id="rId53"/>
    <p:sldId id="344" r:id="rId54"/>
    <p:sldId id="377" r:id="rId55"/>
    <p:sldId id="339"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3EDE1"/>
    <a:srgbClr val="FFFFFF"/>
    <a:srgbClr val="000066"/>
    <a:srgbClr val="BDA77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8" autoAdjust="0"/>
    <p:restoredTop sz="94737"/>
  </p:normalViewPr>
  <p:slideViewPr>
    <p:cSldViewPr snapToGrid="0" snapToObjects="1">
      <p:cViewPr varScale="1">
        <p:scale>
          <a:sx n="63" d="100"/>
          <a:sy n="63" d="100"/>
        </p:scale>
        <p:origin x="276" y="32"/>
      </p:cViewPr>
      <p:guideLst>
        <p:guide orient="horz" pos="2160"/>
        <p:guide pos="3840"/>
      </p:guideLst>
    </p:cSldViewPr>
  </p:slideViewPr>
  <p:notesTextViewPr>
    <p:cViewPr>
      <p:scale>
        <a:sx n="1" d="1"/>
        <a:sy n="1" d="1"/>
      </p:scale>
      <p:origin x="0" y="0"/>
    </p:cViewPr>
  </p:notesTextViewPr>
  <p:sorterViewPr>
    <p:cViewPr>
      <p:scale>
        <a:sx n="60" d="100"/>
        <a:sy n="60" d="100"/>
      </p:scale>
      <p:origin x="0" y="-670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theme" Target="theme/theme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notesMaster" Target="notesMasters/notesMaster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https://cern-my.sharepoint.com/personal/erk_jensen_cern_ch/Documents/Granada/Figure%20of%20Merit%20Lepton%20machin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128864673960713E-2"/>
          <c:y val="4.2232516645122647E-2"/>
          <c:w val="0.90297379710678272"/>
          <c:h val="0.88784222010791836"/>
        </c:manualLayout>
      </c:layout>
      <c:scatterChart>
        <c:scatterStyle val="lineMarker"/>
        <c:varyColors val="0"/>
        <c:ser>
          <c:idx val="2"/>
          <c:order val="0"/>
          <c:tx>
            <c:strRef>
              <c:f>'Leptron Colliders'!$C$4</c:f>
              <c:strCache>
                <c:ptCount val="1"/>
                <c:pt idx="0">
                  <c:v>ILC</c:v>
                </c:pt>
              </c:strCache>
            </c:strRef>
          </c:tx>
          <c:spPr>
            <a:ln w="28575" cap="flat" cmpd="sng" algn="ctr">
              <a:solidFill>
                <a:srgbClr val="FF0000"/>
              </a:solidFill>
              <a:round/>
            </a:ln>
            <a:effectLst/>
          </c:spPr>
          <c:marker>
            <c:symbol val="triangle"/>
            <c:size val="8"/>
            <c:spPr>
              <a:solidFill>
                <a:srgbClr val="FF0000"/>
              </a:solidFill>
              <a:ln w="28575" cap="flat" cmpd="sng" algn="ctr">
                <a:solidFill>
                  <a:srgbClr val="FF0000"/>
                </a:solidFill>
                <a:round/>
              </a:ln>
              <a:effectLst/>
            </c:spPr>
          </c:marker>
          <c:xVal>
            <c:numRef>
              <c:f>'Leptron Colliders'!$D$4:$D$6</c:f>
              <c:numCache>
                <c:formatCode>General</c:formatCode>
                <c:ptCount val="3"/>
                <c:pt idx="0">
                  <c:v>0.25</c:v>
                </c:pt>
                <c:pt idx="1">
                  <c:v>0.5</c:v>
                </c:pt>
                <c:pt idx="2">
                  <c:v>1</c:v>
                </c:pt>
              </c:numCache>
            </c:numRef>
          </c:xVal>
          <c:yVal>
            <c:numRef>
              <c:f>'Leptron Colliders'!$H$4:$H$6</c:f>
              <c:numCache>
                <c:formatCode>0.000</c:formatCode>
                <c:ptCount val="3"/>
                <c:pt idx="0">
                  <c:v>1.0465116279069768</c:v>
                </c:pt>
                <c:pt idx="1">
                  <c:v>1.1180124223602486</c:v>
                </c:pt>
                <c:pt idx="2">
                  <c:v>1.7192982456140349</c:v>
                </c:pt>
              </c:numCache>
            </c:numRef>
          </c:yVal>
          <c:smooth val="0"/>
          <c:extLst>
            <c:ext xmlns:c16="http://schemas.microsoft.com/office/drawing/2014/chart" uri="{C3380CC4-5D6E-409C-BE32-E72D297353CC}">
              <c16:uniqueId val="{00000000-6904-418F-8FAE-D758383CE916}"/>
            </c:ext>
          </c:extLst>
        </c:ser>
        <c:ser>
          <c:idx val="1"/>
          <c:order val="1"/>
          <c:tx>
            <c:strRef>
              <c:f>'Leptron Colliders'!$C$7</c:f>
              <c:strCache>
                <c:ptCount val="1"/>
                <c:pt idx="0">
                  <c:v>CLIC</c:v>
                </c:pt>
              </c:strCache>
            </c:strRef>
          </c:tx>
          <c:spPr>
            <a:ln w="28575" cap="flat" cmpd="sng" algn="ctr">
              <a:solidFill>
                <a:srgbClr val="00B050"/>
              </a:solidFill>
              <a:round/>
            </a:ln>
            <a:effectLst/>
          </c:spPr>
          <c:marker>
            <c:symbol val="square"/>
            <c:size val="8"/>
            <c:spPr>
              <a:solidFill>
                <a:srgbClr val="00B050"/>
              </a:solidFill>
              <a:ln w="28575" cap="flat" cmpd="dbl" algn="ctr">
                <a:solidFill>
                  <a:srgbClr val="00B050"/>
                </a:solidFill>
                <a:round/>
              </a:ln>
              <a:effectLst/>
            </c:spPr>
          </c:marker>
          <c:xVal>
            <c:numRef>
              <c:f>'Leptron Colliders'!$D$7:$D$9</c:f>
              <c:numCache>
                <c:formatCode>General</c:formatCode>
                <c:ptCount val="3"/>
                <c:pt idx="0">
                  <c:v>0.38</c:v>
                </c:pt>
                <c:pt idx="1">
                  <c:v>1.5</c:v>
                </c:pt>
                <c:pt idx="2">
                  <c:v>3</c:v>
                </c:pt>
              </c:numCache>
            </c:numRef>
          </c:xVal>
          <c:yVal>
            <c:numRef>
              <c:f>'Leptron Colliders'!$H$7:$H$9</c:f>
              <c:numCache>
                <c:formatCode>0.000</c:formatCode>
                <c:ptCount val="3"/>
                <c:pt idx="0">
                  <c:v>0.8928571428571429</c:v>
                </c:pt>
                <c:pt idx="1">
                  <c:v>1.0164835164835164</c:v>
                </c:pt>
                <c:pt idx="2">
                  <c:v>1.0016977928692701</c:v>
                </c:pt>
              </c:numCache>
            </c:numRef>
          </c:yVal>
          <c:smooth val="0"/>
          <c:extLst>
            <c:ext xmlns:c16="http://schemas.microsoft.com/office/drawing/2014/chart" uri="{C3380CC4-5D6E-409C-BE32-E72D297353CC}">
              <c16:uniqueId val="{00000001-6904-418F-8FAE-D758383CE916}"/>
            </c:ext>
          </c:extLst>
        </c:ser>
        <c:ser>
          <c:idx val="0"/>
          <c:order val="2"/>
          <c:tx>
            <c:strRef>
              <c:f>'Leptron Colliders'!$C$10</c:f>
              <c:strCache>
                <c:ptCount val="1"/>
                <c:pt idx="0">
                  <c:v>FCC-ee</c:v>
                </c:pt>
              </c:strCache>
            </c:strRef>
          </c:tx>
          <c:spPr>
            <a:ln w="28575" cap="flat" cmpd="sng" algn="ctr">
              <a:solidFill>
                <a:srgbClr val="0070C0"/>
              </a:solidFill>
              <a:round/>
            </a:ln>
            <a:effectLst/>
          </c:spPr>
          <c:marker>
            <c:symbol val="circle"/>
            <c:size val="8"/>
            <c:spPr>
              <a:solidFill>
                <a:srgbClr val="0070C0"/>
              </a:solidFill>
              <a:ln w="28575" cap="flat" cmpd="sng" algn="ctr">
                <a:solidFill>
                  <a:srgbClr val="0070C0"/>
                </a:solidFill>
                <a:round/>
              </a:ln>
              <a:effectLst/>
            </c:spPr>
          </c:marker>
          <c:xVal>
            <c:numRef>
              <c:f>'Leptron Colliders'!$D$10:$D$13</c:f>
              <c:numCache>
                <c:formatCode>General</c:formatCode>
                <c:ptCount val="4"/>
                <c:pt idx="0">
                  <c:v>9.4E-2</c:v>
                </c:pt>
                <c:pt idx="1">
                  <c:v>0.161</c:v>
                </c:pt>
                <c:pt idx="2">
                  <c:v>0.24</c:v>
                </c:pt>
                <c:pt idx="3">
                  <c:v>0.36499999999999999</c:v>
                </c:pt>
              </c:numCache>
            </c:numRef>
          </c:xVal>
          <c:yVal>
            <c:numRef>
              <c:f>'Leptron Colliders'!$H$10:$H$13</c:f>
              <c:numCache>
                <c:formatCode>0.000</c:formatCode>
                <c:ptCount val="4"/>
                <c:pt idx="0">
                  <c:v>177.6061776061776</c:v>
                </c:pt>
                <c:pt idx="1">
                  <c:v>20.216606498194945</c:v>
                </c:pt>
                <c:pt idx="2">
                  <c:v>6.0283687943262416</c:v>
                </c:pt>
                <c:pt idx="3">
                  <c:v>0.91176470588235292</c:v>
                </c:pt>
              </c:numCache>
            </c:numRef>
          </c:yVal>
          <c:smooth val="0"/>
          <c:extLst>
            <c:ext xmlns:c16="http://schemas.microsoft.com/office/drawing/2014/chart" uri="{C3380CC4-5D6E-409C-BE32-E72D297353CC}">
              <c16:uniqueId val="{00000002-6904-418F-8FAE-D758383CE916}"/>
            </c:ext>
          </c:extLst>
        </c:ser>
        <c:ser>
          <c:idx val="3"/>
          <c:order val="3"/>
          <c:tx>
            <c:strRef>
              <c:f>'Leptron Colliders'!$C$14</c:f>
              <c:strCache>
                <c:ptCount val="1"/>
                <c:pt idx="0">
                  <c:v>MAP-MC</c:v>
                </c:pt>
              </c:strCache>
            </c:strRef>
          </c:tx>
          <c:spPr>
            <a:ln w="28575" cap="flat" cmpd="sng" algn="ctr">
              <a:solidFill>
                <a:srgbClr val="FFC000"/>
              </a:solidFill>
              <a:round/>
            </a:ln>
            <a:effectLst/>
          </c:spPr>
          <c:marker>
            <c:symbol val="square"/>
            <c:size val="8"/>
            <c:spPr>
              <a:solidFill>
                <a:srgbClr val="FFC000"/>
              </a:solidFill>
              <a:ln w="28575" cap="flat" cmpd="sng" algn="ctr">
                <a:solidFill>
                  <a:srgbClr val="FFC000"/>
                </a:solidFill>
                <a:round/>
              </a:ln>
              <a:effectLst/>
            </c:spPr>
          </c:marker>
          <c:xVal>
            <c:numRef>
              <c:f>'Leptron Colliders'!$D$14:$D$17</c:f>
              <c:numCache>
                <c:formatCode>General</c:formatCode>
                <c:ptCount val="4"/>
                <c:pt idx="0">
                  <c:v>0.126</c:v>
                </c:pt>
                <c:pt idx="1">
                  <c:v>1.5</c:v>
                </c:pt>
                <c:pt idx="2">
                  <c:v>3</c:v>
                </c:pt>
                <c:pt idx="3">
                  <c:v>6</c:v>
                </c:pt>
              </c:numCache>
            </c:numRef>
          </c:xVal>
          <c:yVal>
            <c:numRef>
              <c:f>'Leptron Colliders'!$H$14:$H$17</c:f>
              <c:numCache>
                <c:formatCode>0.000</c:formatCode>
                <c:ptCount val="4"/>
                <c:pt idx="0">
                  <c:v>4.0000000000000001E-3</c:v>
                </c:pt>
                <c:pt idx="1">
                  <c:v>0.57870370370370372</c:v>
                </c:pt>
                <c:pt idx="2">
                  <c:v>1.9130434782608696</c:v>
                </c:pt>
                <c:pt idx="3">
                  <c:v>4.4444444444444446</c:v>
                </c:pt>
              </c:numCache>
            </c:numRef>
          </c:yVal>
          <c:smooth val="0"/>
          <c:extLst>
            <c:ext xmlns:c16="http://schemas.microsoft.com/office/drawing/2014/chart" uri="{C3380CC4-5D6E-409C-BE32-E72D297353CC}">
              <c16:uniqueId val="{00000003-6904-418F-8FAE-D758383CE916}"/>
            </c:ext>
          </c:extLst>
        </c:ser>
        <c:dLbls>
          <c:showLegendKey val="0"/>
          <c:showVal val="0"/>
          <c:showCatName val="0"/>
          <c:showSerName val="0"/>
          <c:showPercent val="0"/>
          <c:showBubbleSize val="0"/>
        </c:dLbls>
        <c:axId val="632739256"/>
        <c:axId val="632732696"/>
      </c:scatterChart>
      <c:valAx>
        <c:axId val="632739256"/>
        <c:scaling>
          <c:logBase val="10"/>
          <c:orientation val="minMax"/>
        </c:scaling>
        <c:delete val="0"/>
        <c:axPos val="b"/>
        <c:majorGridlines>
          <c:spPr>
            <a:ln w="15875" cap="flat" cmpd="sng" algn="ctr">
              <a:solidFill>
                <a:schemeClr val="bg1">
                  <a:lumMod val="65000"/>
                </a:schemeClr>
              </a:solidFill>
              <a:round/>
            </a:ln>
            <a:effectLst/>
          </c:spPr>
        </c:majorGridlines>
        <c:minorGridlines>
          <c:spPr>
            <a:ln w="9525" cap="flat" cmpd="sng" algn="ctr">
              <a:solidFill>
                <a:schemeClr val="bg1">
                  <a:lumMod val="7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none" spc="0" normalizeH="0" baseline="0">
                <a:solidFill>
                  <a:schemeClr val="tx1">
                    <a:lumMod val="65000"/>
                    <a:lumOff val="35000"/>
                  </a:schemeClr>
                </a:solidFill>
                <a:latin typeface="+mn-lt"/>
                <a:ea typeface="+mn-ea"/>
                <a:cs typeface="+mn-cs"/>
              </a:defRPr>
            </a:pPr>
            <a:endParaRPr lang="en-US"/>
          </a:p>
        </c:txPr>
        <c:crossAx val="632732696"/>
        <c:crossesAt val="1.0000000000000002E-2"/>
        <c:crossBetween val="midCat"/>
      </c:valAx>
      <c:valAx>
        <c:axId val="632732696"/>
        <c:scaling>
          <c:logBase val="10"/>
          <c:orientation val="minMax"/>
          <c:max val="1000"/>
          <c:min val="1.0000000000000002E-2"/>
        </c:scaling>
        <c:delete val="0"/>
        <c:axPos val="l"/>
        <c:majorGridlines>
          <c:spPr>
            <a:ln w="15875" cap="flat" cmpd="sng" algn="ctr">
              <a:solidFill>
                <a:schemeClr val="bg1">
                  <a:lumMod val="65000"/>
                </a:schemeClr>
              </a:solidFill>
              <a:round/>
            </a:ln>
            <a:effectLst/>
          </c:spPr>
        </c:majorGridlines>
        <c:minorGridlines>
          <c:spPr>
            <a:ln w="9525" cap="flat" cmpd="sng" algn="ctr">
              <a:solidFill>
                <a:schemeClr val="bg1">
                  <a:lumMod val="75000"/>
                </a:schemeClr>
              </a:solidFill>
              <a:round/>
            </a:ln>
            <a:effectLst/>
          </c:spPr>
        </c:min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32739256"/>
        <c:crossesAt val="1.0000000000000002E-2"/>
        <c:crossBetween val="midCat"/>
      </c:valAx>
      <c:spPr>
        <a:noFill/>
        <a:ln>
          <a:noFill/>
        </a:ln>
        <a:effectLst/>
      </c:spPr>
    </c:plotArea>
    <c:legend>
      <c:legendPos val="r"/>
      <c:layout>
        <c:manualLayout>
          <c:xMode val="edge"/>
          <c:yMode val="edge"/>
          <c:x val="0.575660404322758"/>
          <c:y val="0.13696455355436951"/>
          <c:w val="0.12600142786615307"/>
          <c:h val="0.27298304327801443"/>
        </c:manualLayout>
      </c:layout>
      <c:overlay val="0"/>
      <c:spPr>
        <a:solidFill>
          <a:srgbClr val="FFFFFF">
            <a:alpha val="50196"/>
          </a:srgbClr>
        </a:solid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3">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tx1">
        <a:lumMod val="65000"/>
        <a:lumOff val="35000"/>
      </a:schemeClr>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5400" cap="flat" cmpd="dbl" algn="ctr">
        <a:solidFill>
          <a:schemeClr val="phClr">
            <a:alpha val="50000"/>
          </a:schemeClr>
        </a:solidFill>
        <a:round/>
      </a:ln>
    </cs:spPr>
  </cs:dataPointLine>
  <cs:dataPointMarker>
    <cs:lnRef idx="0">
      <cs:styleClr val="auto"/>
    </cs:lnRef>
    <cs:fillRef idx="0">
      <cs:styleClr val="auto"/>
    </cs:fillRef>
    <cs:effectRef idx="0"/>
    <cs:fontRef idx="minor">
      <a:schemeClr val="dk1"/>
    </cs:fontRef>
    <cs:spPr>
      <a:ln w="34925" cap="flat" cmpd="dbl" algn="ctr">
        <a:solidFill>
          <a:schemeClr val="phClr">
            <a:lumMod val="75000"/>
            <a:alpha val="70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kern="1200" spc="0" normalizeH="0" baseline="0"/>
  </cs:title>
  <cs:trendline>
    <cs:lnRef idx="0">
      <cs:styleClr val="0"/>
    </cs:lnRef>
    <cs:fillRef idx="0"/>
    <cs:effectRef idx="0"/>
    <cs:fontRef idx="minor">
      <a:schemeClr val="tx1"/>
    </cs:fontRef>
    <cs:spPr>
      <a:ln w="38100" cap="rnd" cmpd="sng" algn="ctr">
        <a:solidFill>
          <a:schemeClr val="phClr">
            <a:lumMod val="75000"/>
            <a:alpha val="25000"/>
          </a:scheme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b="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B444B28-93D7-7341-A35A-2886895232DA}" type="datetimeFigureOut">
              <a:rPr lang="en-US" smtClean="0"/>
              <a:t>7/13/2019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DF6F04-0A67-354D-8BEA-480C0EF1D4FA}" type="slidenum">
              <a:rPr lang="en-US" smtClean="0"/>
              <a:t>‹#›</a:t>
            </a:fld>
            <a:endParaRPr lang="en-US"/>
          </a:p>
        </p:txBody>
      </p:sp>
    </p:spTree>
    <p:extLst>
      <p:ext uri="{BB962C8B-B14F-4D97-AF65-F5344CB8AC3E}">
        <p14:creationId xmlns:p14="http://schemas.microsoft.com/office/powerpoint/2010/main" val="4179339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9FCBFE-71D4-4042-9190-8E7A696AA26E}" type="datetimeFigureOut">
              <a:rPr lang="en-US" smtClean="0"/>
              <a:t>7/13/2019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E27EFD-7F9B-5948-B2BE-8E5C754299F2}" type="slidenum">
              <a:rPr lang="en-US" smtClean="0"/>
              <a:t>‹#›</a:t>
            </a:fld>
            <a:endParaRPr lang="en-US"/>
          </a:p>
        </p:txBody>
      </p:sp>
    </p:spTree>
    <p:extLst>
      <p:ext uri="{BB962C8B-B14F-4D97-AF65-F5344CB8AC3E}">
        <p14:creationId xmlns:p14="http://schemas.microsoft.com/office/powerpoint/2010/main" val="259200646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2</a:t>
            </a:fld>
            <a:endParaRPr lang="en-US"/>
          </a:p>
        </p:txBody>
      </p:sp>
    </p:spTree>
    <p:extLst>
      <p:ext uri="{BB962C8B-B14F-4D97-AF65-F5344CB8AC3E}">
        <p14:creationId xmlns:p14="http://schemas.microsoft.com/office/powerpoint/2010/main" val="2898773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37</a:t>
            </a:fld>
            <a:endParaRPr lang="en-US"/>
          </a:p>
        </p:txBody>
      </p:sp>
    </p:spTree>
    <p:extLst>
      <p:ext uri="{BB962C8B-B14F-4D97-AF65-F5344CB8AC3E}">
        <p14:creationId xmlns:p14="http://schemas.microsoft.com/office/powerpoint/2010/main" val="626044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0"/>
              <a:buChar char="à"/>
            </a:pPr>
            <a:endParaRPr lang="en-US" dirty="0"/>
          </a:p>
        </p:txBody>
      </p:sp>
      <p:sp>
        <p:nvSpPr>
          <p:cNvPr id="4" name="Slide Number Placeholder 3"/>
          <p:cNvSpPr>
            <a:spLocks noGrp="1"/>
          </p:cNvSpPr>
          <p:nvPr>
            <p:ph type="sldNum" sz="quarter" idx="10"/>
          </p:nvPr>
        </p:nvSpPr>
        <p:spPr/>
        <p:txBody>
          <a:bodyPr/>
          <a:lstStyle/>
          <a:p>
            <a:fld id="{6163F142-ECB0-F642-B92E-184D71DF596E}" type="slidenum">
              <a:rPr lang="en-US" smtClean="0"/>
              <a:t>39</a:t>
            </a:fld>
            <a:endParaRPr lang="en-US"/>
          </a:p>
        </p:txBody>
      </p:sp>
    </p:spTree>
    <p:extLst>
      <p:ext uri="{BB962C8B-B14F-4D97-AF65-F5344CB8AC3E}">
        <p14:creationId xmlns:p14="http://schemas.microsoft.com/office/powerpoint/2010/main" val="1170808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noProof="0" dirty="0" smtClean="0"/>
              <a:t>Here is a number</a:t>
            </a:r>
            <a:r>
              <a:rPr lang="en-US" baseline="0" noProof="0" dirty="0" smtClean="0"/>
              <a:t> of collider proposals. They are all optimized for fantastic luminosity, but they consume enormous amounts of power as well. Unfortunately all have good physics reasons why the consumption is so high to achieve the required luminosity.</a:t>
            </a:r>
          </a:p>
          <a:p>
            <a:r>
              <a:rPr lang="en-US" baseline="0" noProof="0" dirty="0" smtClean="0"/>
              <a:t>Mitigating the large power consumption is a topic that is in my interest for a long time, and this be quite important for a public acceptance of such a project. </a:t>
            </a:r>
            <a:endParaRPr lang="en-US" noProof="0" dirty="0"/>
          </a:p>
        </p:txBody>
      </p:sp>
      <p:sp>
        <p:nvSpPr>
          <p:cNvPr id="4" name="Foliennummernplatzhalter 3"/>
          <p:cNvSpPr>
            <a:spLocks noGrp="1"/>
          </p:cNvSpPr>
          <p:nvPr>
            <p:ph type="sldNum" sz="quarter" idx="10"/>
          </p:nvPr>
        </p:nvSpPr>
        <p:spPr/>
        <p:txBody>
          <a:bodyPr/>
          <a:lstStyle/>
          <a:p>
            <a:fld id="{98FC0C88-9157-48DD-9302-83CE5449A1B2}" type="slidenum">
              <a:rPr lang="de-CH" smtClean="0"/>
              <a:t>43</a:t>
            </a:fld>
            <a:endParaRPr lang="de-CH"/>
          </a:p>
        </p:txBody>
      </p:sp>
    </p:spTree>
    <p:extLst>
      <p:ext uri="{BB962C8B-B14F-4D97-AF65-F5344CB8AC3E}">
        <p14:creationId xmlns:p14="http://schemas.microsoft.com/office/powerpoint/2010/main" val="4336255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D14A73-B9A0-4385-9E9A-34FD13BABFAA}" type="slidenum">
              <a:rPr kumimoji="0" lang="fr-CH"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59258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E787C775-60E4-49FF-8787-E7A98CAC8A47}" type="slidenum">
              <a:rPr lang="fr-FR" smtClean="0"/>
              <a:t>4</a:t>
            </a:fld>
            <a:endParaRPr lang="fr-FR"/>
          </a:p>
        </p:txBody>
      </p:sp>
    </p:spTree>
    <p:extLst>
      <p:ext uri="{BB962C8B-B14F-4D97-AF65-F5344CB8AC3E}">
        <p14:creationId xmlns:p14="http://schemas.microsoft.com/office/powerpoint/2010/main" val="698046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102E7F9-59FC-8547-A521-0873B526FAAD}" type="slidenum">
              <a:rPr kumimoji="1" lang="ja-JP" altLang="en-US" smtClean="0"/>
              <a:t>6</a:t>
            </a:fld>
            <a:endParaRPr kumimoji="1" lang="ja-JP" altLang="en-US"/>
          </a:p>
        </p:txBody>
      </p:sp>
    </p:spTree>
    <p:extLst>
      <p:ext uri="{BB962C8B-B14F-4D97-AF65-F5344CB8AC3E}">
        <p14:creationId xmlns:p14="http://schemas.microsoft.com/office/powerpoint/2010/main" val="2981398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102E7F9-59FC-8547-A521-0873B526FAAD}" type="slidenum">
              <a:rPr kumimoji="1" lang="ja-JP" altLang="en-US" smtClean="0"/>
              <a:t>8</a:t>
            </a:fld>
            <a:endParaRPr kumimoji="1" lang="ja-JP" altLang="en-US"/>
          </a:p>
        </p:txBody>
      </p:sp>
    </p:spTree>
    <p:extLst>
      <p:ext uri="{BB962C8B-B14F-4D97-AF65-F5344CB8AC3E}">
        <p14:creationId xmlns:p14="http://schemas.microsoft.com/office/powerpoint/2010/main" val="4106396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127" rtl="0" eaLnBrk="1" fontAlgn="auto" latinLnBrk="0" hangingPunct="1">
              <a:lnSpc>
                <a:spcPct val="100000"/>
              </a:lnSpc>
              <a:spcBef>
                <a:spcPts val="0"/>
              </a:spcBef>
              <a:spcAft>
                <a:spcPts val="0"/>
              </a:spcAft>
              <a:buClrTx/>
              <a:buSzTx/>
              <a:buFontTx/>
              <a:buNone/>
              <a:tabLst/>
              <a:defRPr/>
            </a:pPr>
            <a:fld id="{9BE482A1-C57B-4646-B465-83AF9B114B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127"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89055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102E7F9-59FC-8547-A521-0873B526FAAD}" type="slidenum">
              <a:rPr kumimoji="1" lang="ja-JP" altLang="en-US" smtClean="0"/>
              <a:t>18</a:t>
            </a:fld>
            <a:endParaRPr kumimoji="1" lang="ja-JP" altLang="en-US"/>
          </a:p>
        </p:txBody>
      </p:sp>
    </p:spTree>
    <p:extLst>
      <p:ext uri="{BB962C8B-B14F-4D97-AF65-F5344CB8AC3E}">
        <p14:creationId xmlns:p14="http://schemas.microsoft.com/office/powerpoint/2010/main" val="2739072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0175" y="509588"/>
            <a:ext cx="4532313"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24</a:t>
            </a:fld>
            <a:endParaRPr lang="en-US"/>
          </a:p>
        </p:txBody>
      </p:sp>
    </p:spTree>
    <p:extLst>
      <p:ext uri="{BB962C8B-B14F-4D97-AF65-F5344CB8AC3E}">
        <p14:creationId xmlns:p14="http://schemas.microsoft.com/office/powerpoint/2010/main" val="1223988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E58D107-578B-489A-A0E6-626447510DA3}" type="slidenum">
              <a:rPr lang="zh-CN" altLang="en-US" smtClean="0"/>
              <a:t>25</a:t>
            </a:fld>
            <a:endParaRPr lang="zh-CN" altLang="en-US"/>
          </a:p>
        </p:txBody>
      </p:sp>
    </p:spTree>
    <p:extLst>
      <p:ext uri="{BB962C8B-B14F-4D97-AF65-F5344CB8AC3E}">
        <p14:creationId xmlns:p14="http://schemas.microsoft.com/office/powerpoint/2010/main" val="2368835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E58D107-578B-489A-A0E6-626447510DA3}" type="slidenum">
              <a:rPr lang="zh-CN" altLang="en-US" smtClean="0"/>
              <a:t>26</a:t>
            </a:fld>
            <a:endParaRPr lang="zh-CN" altLang="en-US"/>
          </a:p>
        </p:txBody>
      </p:sp>
    </p:spTree>
    <p:extLst>
      <p:ext uri="{BB962C8B-B14F-4D97-AF65-F5344CB8AC3E}">
        <p14:creationId xmlns:p14="http://schemas.microsoft.com/office/powerpoint/2010/main" val="1182840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dirty="0"/>
          </a:p>
        </p:txBody>
      </p:sp>
      <p:sp>
        <p:nvSpPr>
          <p:cNvPr id="6"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1514908535"/>
      </p:ext>
    </p:extLst>
  </p:cSld>
  <p:clrMapOvr>
    <a:masterClrMapping/>
  </p:clrMapOvr>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32000" y="4861510"/>
            <a:ext cx="8026400" cy="415400"/>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983317" y="990601"/>
            <a:ext cx="8075083" cy="37369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032000" y="5257800"/>
            <a:ext cx="8026400" cy="51917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8"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673212122"/>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6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
        <p:nvSpPr>
          <p:cNvPr id="9"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1"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100" b="0"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00642585"/>
      </p:ext>
    </p:extLst>
  </p:cSld>
  <p:clrMapOvr>
    <a:masterClrMapping/>
  </p:clrMapOvr>
  <p:timing>
    <p:tnLst>
      <p:par>
        <p:cTn id="1" dur="indefinite" restart="never" nodeType="tmRoot"/>
      </p:par>
    </p:tnLst>
  </p:timing>
  <p:hf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6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7"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8"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59366607"/>
      </p:ext>
    </p:extLst>
  </p:cSld>
  <p:clrMapOvr>
    <a:masterClrMapping/>
  </p:clrMapOvr>
  <p:timing>
    <p:tnLst>
      <p:par>
        <p:cTn id="1" dur="indefinite" restart="never" nodeType="tmRoot"/>
      </p:par>
    </p:tnLst>
  </p:timing>
  <p:hf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10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631922840"/>
      </p:ext>
    </p:extLst>
  </p:cSld>
  <p:clrMapOvr>
    <a:masterClrMapping/>
  </p:clrMapOvr>
  <p:timing>
    <p:tnLst>
      <p:par>
        <p:cTn id="1" dur="indefinite" restart="never" nodeType="tmRoot"/>
      </p:par>
    </p:tnLst>
  </p:timing>
  <p:hf hdr="0" ftr="0" dt="0"/>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852563792"/>
      </p:ext>
    </p:extLst>
  </p:cSld>
  <p:clrMapOvr>
    <a:masterClrMapping/>
  </p:clrMapOvr>
  <p:timing>
    <p:tnLst>
      <p:par>
        <p:cTn id="1" dur="indefinite" restart="never" nodeType="tmRoot"/>
      </p:par>
    </p:tnLst>
  </p:timing>
  <p:hf hdr="0" ftr="0" dt="0"/>
</p:sldLayout>
</file>

<file path=ppt/slideLayouts/slideLayout104.xml><?xml version="1.0" encoding="utf-8"?>
<p:sldLayout xmlns:a="http://schemas.openxmlformats.org/drawingml/2006/main" xmlns:r="http://schemas.openxmlformats.org/officeDocument/2006/relationships" xmlns:p="http://schemas.openxmlformats.org/presentationml/2006/main">
  <p:cSld name="6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2431464" y="116632"/>
            <a:ext cx="914433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882456687"/>
      </p:ext>
    </p:extLst>
  </p:cSld>
  <p:clrMapOvr>
    <a:masterClrMapping/>
  </p:clrMapOvr>
  <p:hf hdr="0" ftr="0" dt="0"/>
</p:sldLayout>
</file>

<file path=ppt/slideLayouts/slideLayout105.xml><?xml version="1.0" encoding="utf-8"?>
<p:sldLayout xmlns:a="http://schemas.openxmlformats.org/drawingml/2006/main" xmlns:r="http://schemas.openxmlformats.org/officeDocument/2006/relationships" xmlns:p="http://schemas.openxmlformats.org/presentationml/2006/main">
  <p:cSld name="11_Blank">
    <p:spTree>
      <p:nvGrpSpPr>
        <p:cNvPr id="1" name=""/>
        <p:cNvGrpSpPr/>
        <p:nvPr/>
      </p:nvGrpSpPr>
      <p:grpSpPr>
        <a:xfrm>
          <a:off x="0" y="0"/>
          <a:ext cx="0" cy="0"/>
          <a:chOff x="0" y="0"/>
          <a:chExt cx="0" cy="0"/>
        </a:xfrm>
      </p:grpSpPr>
      <p:sp>
        <p:nvSpPr>
          <p:cNvPr id="3"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424657492"/>
      </p:ext>
    </p:extLst>
  </p:cSld>
  <p:clrMapOvr>
    <a:masterClrMapping/>
  </p:clrMapOvr>
  <p:hf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p:cSld name="7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33635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878322880"/>
      </p:ext>
    </p:extLst>
  </p:cSld>
  <p:clrMapOvr>
    <a:masterClrMapping/>
  </p:clrMapOvr>
  <p:hf hdr="0" ftr="0" dt="0"/>
</p:sldLayout>
</file>

<file path=ppt/slideLayouts/slideLayout107.xml><?xml version="1.0" encoding="utf-8"?>
<p:sldLayout xmlns:a="http://schemas.openxmlformats.org/drawingml/2006/main" xmlns:r="http://schemas.openxmlformats.org/officeDocument/2006/relationships" xmlns:p="http://schemas.openxmlformats.org/presentationml/2006/main">
  <p:cSld name="7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16632"/>
            <a:ext cx="924034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59854373"/>
      </p:ext>
    </p:extLst>
  </p:cSld>
  <p:clrMapOvr>
    <a:masterClrMapping/>
  </p:clrMapOvr>
  <p:hf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p:cSld name="7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274297" y="188640"/>
            <a:ext cx="9244608" cy="663340"/>
          </a:xfrm>
          <a:prstGeom prst="rect">
            <a:avLst/>
          </a:prstGeom>
        </p:spPr>
        <p:txBody>
          <a:bodyPr vert="horz" lIns="91440" tIns="45720" rIns="91440" bIns="45720" rtlCol="0" anchor="ctr">
            <a:normAutofit/>
          </a:bodyPr>
          <a:lstStyle>
            <a:lvl1pPr>
              <a:defRPr sz="3200"/>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021361875"/>
      </p:ext>
    </p:extLst>
  </p:cSld>
  <p:clrMapOvr>
    <a:masterClrMapping/>
  </p:clrMapOvr>
  <p:timing>
    <p:tnLst>
      <p:par>
        <p:cTn id="1" dur="indefinite" restart="never" nodeType="tmRoot"/>
      </p:par>
    </p:tnLst>
  </p:timing>
  <p:hf hdr="0" ftr="0" dt="0"/>
</p:sldLayout>
</file>

<file path=ppt/slideLayouts/slideLayout109.xml><?xml version="1.0" encoding="utf-8"?>
<p:sldLayout xmlns:a="http://schemas.openxmlformats.org/drawingml/2006/main" xmlns:r="http://schemas.openxmlformats.org/officeDocument/2006/relationships" xmlns:p="http://schemas.openxmlformats.org/presentationml/2006/main">
  <p:cSld name="7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815413" y="188640"/>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63436627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039344458"/>
      </p:ext>
    </p:extLst>
  </p:cSld>
  <p:clrMapOvr>
    <a:masterClrMapping/>
  </p:clrMapOvr>
  <p:timing>
    <p:tnLst>
      <p:par>
        <p:cTn id="1" dur="indefinite" restart="never" nodeType="tmRoot"/>
      </p:par>
    </p:tnLst>
  </p:timing>
  <p:hf hdr="0" ftr="0" dt="0"/>
</p:sldLayout>
</file>

<file path=ppt/slideLayouts/slideLayout110.xml><?xml version="1.0" encoding="utf-8"?>
<p:sldLayout xmlns:a="http://schemas.openxmlformats.org/drawingml/2006/main" xmlns:r="http://schemas.openxmlformats.org/officeDocument/2006/relationships" xmlns:p="http://schemas.openxmlformats.org/presentationml/2006/main">
  <p:cSld name="7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543605" y="260648"/>
            <a:ext cx="9689776" cy="663340"/>
          </a:xfrm>
          <a:prstGeom prst="rect">
            <a:avLst/>
          </a:prstGeom>
          <a:solidFill>
            <a:srgbClr val="7792AD"/>
          </a:solidFill>
        </p:spPr>
        <p:txBody>
          <a:bodyPr vert="horz" lIns="91440" tIns="45720" rIns="91440" bIns="45720" rtlCol="0" anchor="ctr">
            <a:normAutofit/>
          </a:bodyPr>
          <a:lstStyle>
            <a:lvl1pPr>
              <a:defRPr b="0">
                <a:solidFill>
                  <a:schemeClr val="bg1"/>
                </a:solidFill>
              </a:defRPr>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69708242"/>
      </p:ext>
    </p:extLst>
  </p:cSld>
  <p:clrMapOvr>
    <a:masterClrMapping/>
  </p:clrMapOvr>
  <p:timing>
    <p:tnLst>
      <p:par>
        <p:cTn id="1" dur="indefinite" restart="never" nodeType="tmRoot"/>
      </p:par>
    </p:tnLst>
  </p:timing>
  <p:hf hdr="0" ftr="0" dt="0"/>
</p:sldLayout>
</file>

<file path=ppt/slideLayouts/slideLayout111.xml><?xml version="1.0" encoding="utf-8"?>
<p:sldLayout xmlns:a="http://schemas.openxmlformats.org/drawingml/2006/main" xmlns:r="http://schemas.openxmlformats.org/officeDocument/2006/relationships" xmlns:p="http://schemas.openxmlformats.org/presentationml/2006/main">
  <p:cSld name="7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250265"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776081213"/>
      </p:ext>
    </p:extLst>
  </p:cSld>
  <p:clrMapOvr>
    <a:masterClrMapping/>
  </p:clrMapOvr>
  <p:hf hdr="0" ftr="0" dt="0"/>
</p:sldLayout>
</file>

<file path=ppt/slideLayouts/slideLayout112.xml><?xml version="1.0" encoding="utf-8"?>
<p:sldLayout xmlns:a="http://schemas.openxmlformats.org/drawingml/2006/main" xmlns:r="http://schemas.openxmlformats.org/officeDocument/2006/relationships" xmlns:p="http://schemas.openxmlformats.org/presentationml/2006/main">
  <p:cSld name="7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02627712"/>
      </p:ext>
    </p:extLst>
  </p:cSld>
  <p:clrMapOvr>
    <a:masterClrMapping/>
  </p:clrMapOvr>
  <p:hf hdr="0" ftr="0" dt="0"/>
</p:sldLayout>
</file>

<file path=ppt/slideLayouts/slideLayout113.xml><?xml version="1.0" encoding="utf-8"?>
<p:sldLayout xmlns:a="http://schemas.openxmlformats.org/drawingml/2006/main" xmlns:r="http://schemas.openxmlformats.org/officeDocument/2006/relationships" xmlns:p="http://schemas.openxmlformats.org/presentationml/2006/main">
  <p:cSld name="7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517051997"/>
      </p:ext>
    </p:extLst>
  </p:cSld>
  <p:clrMapOvr>
    <a:masterClrMapping/>
  </p:clrMapOvr>
  <p:hf hdr="0" ftr="0" dt="0"/>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7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349716655"/>
      </p:ext>
    </p:extLst>
  </p:cSld>
  <p:clrMapOvr>
    <a:masterClrMapping/>
  </p:clrMapOvr>
  <p:hf hdr="0" ftr="0" dt="0"/>
</p:sldLayout>
</file>

<file path=ppt/slideLayouts/slideLayout115.xml><?xml version="1.0" encoding="utf-8"?>
<p:sldLayout xmlns:a="http://schemas.openxmlformats.org/drawingml/2006/main" xmlns:r="http://schemas.openxmlformats.org/officeDocument/2006/relationships" xmlns:p="http://schemas.openxmlformats.org/presentationml/2006/main">
  <p:cSld name="7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73086623"/>
      </p:ext>
    </p:extLst>
  </p:cSld>
  <p:clrMapOvr>
    <a:masterClrMapping/>
  </p:clrMapOvr>
  <p:hf hdr="0" ftr="0" dt="0"/>
</p:sldLayout>
</file>

<file path=ppt/slideLayouts/slideLayout116.xml><?xml version="1.0" encoding="utf-8"?>
<p:sldLayout xmlns:a="http://schemas.openxmlformats.org/drawingml/2006/main" xmlns:r="http://schemas.openxmlformats.org/officeDocument/2006/relationships" xmlns:p="http://schemas.openxmlformats.org/presentationml/2006/main">
  <p:cSld name="8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9"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3758973843"/>
      </p:ext>
    </p:extLst>
  </p:cSld>
  <p:clrMapOvr>
    <a:masterClrMapping/>
  </p:clrMapOvr>
  <p:hf hdr="0" ftr="0" dt="0"/>
</p:sldLayout>
</file>

<file path=ppt/slideLayouts/slideLayout117.xml><?xml version="1.0" encoding="utf-8"?>
<p:sldLayout xmlns:a="http://schemas.openxmlformats.org/drawingml/2006/main" xmlns:r="http://schemas.openxmlformats.org/officeDocument/2006/relationships" xmlns:p="http://schemas.openxmlformats.org/presentationml/2006/main">
  <p:cSld name="8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85952711"/>
      </p:ext>
    </p:extLst>
  </p:cSld>
  <p:clrMapOvr>
    <a:masterClrMapping/>
  </p:clrMapOvr>
  <p:hf hdr="0" ftr="0" dt="0"/>
</p:sldLayout>
</file>

<file path=ppt/slideLayouts/slideLayout118.xml><?xml version="1.0" encoding="utf-8"?>
<p:sldLayout xmlns:a="http://schemas.openxmlformats.org/drawingml/2006/main" xmlns:r="http://schemas.openxmlformats.org/officeDocument/2006/relationships" xmlns:p="http://schemas.openxmlformats.org/presentationml/2006/main">
  <p:cSld name="8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49389900"/>
      </p:ext>
    </p:extLst>
  </p:cSld>
  <p:clrMapOvr>
    <a:masterClrMapping/>
  </p:clrMapOvr>
  <p:hf hdr="0" ftr="0" dt="0"/>
</p:sldLayout>
</file>

<file path=ppt/slideLayouts/slideLayout119.xml><?xml version="1.0" encoding="utf-8"?>
<p:sldLayout xmlns:a="http://schemas.openxmlformats.org/drawingml/2006/main" xmlns:r="http://schemas.openxmlformats.org/officeDocument/2006/relationships" xmlns:p="http://schemas.openxmlformats.org/presentationml/2006/main">
  <p:cSld name="8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88640"/>
            <a:ext cx="948931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Tree>
    <p:extLst>
      <p:ext uri="{BB962C8B-B14F-4D97-AF65-F5344CB8AC3E}">
        <p14:creationId xmlns:p14="http://schemas.microsoft.com/office/powerpoint/2010/main" val="3061300024"/>
      </p:ext>
    </p:extLst>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3"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337096445"/>
      </p:ext>
    </p:extLst>
  </p:cSld>
  <p:clrMapOvr>
    <a:masterClrMapping/>
  </p:clrMapOvr>
  <p:hf hdr="0" ftr="0" dt="0"/>
</p:sldLayout>
</file>

<file path=ppt/slideLayouts/slideLayout120.xml><?xml version="1.0" encoding="utf-8"?>
<p:sldLayout xmlns:a="http://schemas.openxmlformats.org/drawingml/2006/main" xmlns:r="http://schemas.openxmlformats.org/officeDocument/2006/relationships" xmlns:p="http://schemas.openxmlformats.org/presentationml/2006/main">
  <p:cSld name="8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54738480"/>
      </p:ext>
    </p:extLst>
  </p:cSld>
  <p:clrMapOvr>
    <a:masterClrMapping/>
  </p:clrMapOvr>
  <p:hf hdr="0" ftr="0" dt="0"/>
</p:sldLayout>
</file>

<file path=ppt/slideLayouts/slideLayout121.xml><?xml version="1.0" encoding="utf-8"?>
<p:sldLayout xmlns:a="http://schemas.openxmlformats.org/drawingml/2006/main" xmlns:r="http://schemas.openxmlformats.org/officeDocument/2006/relationships" xmlns:p="http://schemas.openxmlformats.org/presentationml/2006/main">
  <p:cSld name="8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633322210"/>
      </p:ext>
    </p:extLst>
  </p:cSld>
  <p:clrMapOvr>
    <a:masterClrMapping/>
  </p:clrMapOvr>
  <p:hf hdr="0" ftr="0" dt="0"/>
</p:sldLayout>
</file>

<file path=ppt/slideLayouts/slideLayout122.xml><?xml version="1.0" encoding="utf-8"?>
<p:sldLayout xmlns:a="http://schemas.openxmlformats.org/drawingml/2006/main" xmlns:r="http://schemas.openxmlformats.org/officeDocument/2006/relationships" xmlns:p="http://schemas.openxmlformats.org/presentationml/2006/main">
  <p:cSld name="8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227022"/>
      </p:ext>
    </p:extLst>
  </p:cSld>
  <p:clrMapOvr>
    <a:masterClrMapping/>
  </p:clrMapOvr>
  <p:hf hdr="0" ftr="0" dt="0"/>
</p:sldLayout>
</file>

<file path=ppt/slideLayouts/slideLayout123.xml><?xml version="1.0" encoding="utf-8"?>
<p:sldLayout xmlns:a="http://schemas.openxmlformats.org/drawingml/2006/main" xmlns:r="http://schemas.openxmlformats.org/officeDocument/2006/relationships" xmlns:p="http://schemas.openxmlformats.org/presentationml/2006/main">
  <p:cSld name="8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16632"/>
            <a:ext cx="9244608" cy="663340"/>
          </a:xfrm>
          <a:prstGeom prst="rect">
            <a:avLst/>
          </a:prstGeom>
          <a:solidFill>
            <a:srgbClr val="DEDFE6"/>
          </a:solidFill>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val="2507776649"/>
      </p:ext>
    </p:extLst>
  </p:cSld>
  <p:clrMapOvr>
    <a:masterClrMapping/>
  </p:clrMapOvr>
  <p:hf hdr="0" ftr="0" dt="0"/>
</p:sldLayout>
</file>

<file path=ppt/slideLayouts/slideLayout124.xml><?xml version="1.0" encoding="utf-8"?>
<p:sldLayout xmlns:a="http://schemas.openxmlformats.org/drawingml/2006/main" xmlns:r="http://schemas.openxmlformats.org/officeDocument/2006/relationships" xmlns:p="http://schemas.openxmlformats.org/presentationml/2006/main">
  <p:cSld name="8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88640"/>
            <a:ext cx="9340619" cy="663340"/>
          </a:xfrm>
          <a:prstGeom prst="rect">
            <a:avLst/>
          </a:prstGeom>
          <a:solidFill>
            <a:srgbClr val="828806"/>
          </a:solidFill>
        </p:spPr>
        <p:txBody>
          <a:bodyPr vert="horz" lIns="91440" tIns="45720" rIns="91440" bIns="45720" rtlCol="0" anchor="ctr">
            <a:normAutofit/>
          </a:bodyPr>
          <a:lstStyle>
            <a:lvl1pPr>
              <a:defRPr>
                <a:solidFill>
                  <a:schemeClr val="bg1"/>
                </a:solidFill>
              </a:defRPr>
            </a:lvl1p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247922108"/>
      </p:ext>
    </p:extLst>
  </p:cSld>
  <p:clrMapOvr>
    <a:masterClrMapping/>
  </p:clrMapOvr>
  <p:hf hdr="0" ftr="0" dt="0"/>
</p:sldLayout>
</file>

<file path=ppt/slideLayouts/slideLayout125.xml><?xml version="1.0" encoding="utf-8"?>
<p:sldLayout xmlns:a="http://schemas.openxmlformats.org/drawingml/2006/main" xmlns:r="http://schemas.openxmlformats.org/officeDocument/2006/relationships" xmlns:p="http://schemas.openxmlformats.org/presentationml/2006/main">
  <p:cSld name="10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dirty="0"/>
          </a:p>
        </p:txBody>
      </p:sp>
      <p:sp>
        <p:nvSpPr>
          <p:cNvPr id="6"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3752233496"/>
      </p:ext>
    </p:extLst>
  </p:cSld>
  <p:clrMapOvr>
    <a:masterClrMapping/>
  </p:clrMapOvr>
  <p:timing>
    <p:tnLst>
      <p:par>
        <p:cTn id="1" dur="indefinite" restart="never" nodeType="tmRoot"/>
      </p:par>
    </p:tnLst>
  </p:timing>
  <p:hf hdr="0" ftr="0" dt="0"/>
</p:sldLayout>
</file>

<file path=ppt/slideLayouts/slideLayout126.xml><?xml version="1.0" encoding="utf-8"?>
<p:sldLayout xmlns:a="http://schemas.openxmlformats.org/drawingml/2006/main" xmlns:r="http://schemas.openxmlformats.org/officeDocument/2006/relationships" xmlns:p="http://schemas.openxmlformats.org/presentationml/2006/main">
  <p:cSld name="8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2431464" y="116632"/>
            <a:ext cx="914433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413433958"/>
      </p:ext>
    </p:extLst>
  </p:cSld>
  <p:clrMapOvr>
    <a:masterClrMapping/>
  </p:clrMapOvr>
  <p:timing>
    <p:tnLst>
      <p:par>
        <p:cTn id="1" dur="indefinite" restart="never" nodeType="tmRoot"/>
      </p:par>
    </p:tnLst>
  </p:timing>
  <p:hf hdr="0" ftr="0" dt="0"/>
</p:sldLayout>
</file>

<file path=ppt/slideLayouts/slideLayout127.xml><?xml version="1.0" encoding="utf-8"?>
<p:sldLayout xmlns:a="http://schemas.openxmlformats.org/drawingml/2006/main" xmlns:r="http://schemas.openxmlformats.org/officeDocument/2006/relationships" xmlns:p="http://schemas.openxmlformats.org/presentationml/2006/main">
  <p:cSld name="9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33635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07051121"/>
      </p:ext>
    </p:extLst>
  </p:cSld>
  <p:clrMapOvr>
    <a:masterClrMapping/>
  </p:clrMapOvr>
  <p:hf hdr="0" ftr="0" dt="0"/>
</p:sldLayout>
</file>

<file path=ppt/slideLayouts/slideLayout128.xml><?xml version="1.0" encoding="utf-8"?>
<p:sldLayout xmlns:a="http://schemas.openxmlformats.org/drawingml/2006/main" xmlns:r="http://schemas.openxmlformats.org/officeDocument/2006/relationships" xmlns:p="http://schemas.openxmlformats.org/presentationml/2006/main">
  <p:cSld name="9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274297" y="188640"/>
            <a:ext cx="9244608" cy="663340"/>
          </a:xfrm>
          <a:prstGeom prst="rect">
            <a:avLst/>
          </a:prstGeom>
        </p:spPr>
        <p:txBody>
          <a:bodyPr vert="horz" lIns="91440" tIns="45720" rIns="91440" bIns="45720" rtlCol="0" anchor="ctr">
            <a:normAutofit/>
          </a:bodyPr>
          <a:lstStyle>
            <a:lvl1pPr>
              <a:defRPr sz="3200"/>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070540230"/>
      </p:ext>
    </p:extLst>
  </p:cSld>
  <p:clrMapOvr>
    <a:masterClrMapping/>
  </p:clrMapOvr>
  <p:hf hdr="0" ftr="0" dt="0"/>
</p:sldLayout>
</file>

<file path=ppt/slideLayouts/slideLayout129.xml><?xml version="1.0" encoding="utf-8"?>
<p:sldLayout xmlns:a="http://schemas.openxmlformats.org/drawingml/2006/main" xmlns:r="http://schemas.openxmlformats.org/officeDocument/2006/relationships" xmlns:p="http://schemas.openxmlformats.org/presentationml/2006/main">
  <p:cSld name="9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
        <p:nvSpPr>
          <p:cNvPr id="9"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1"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100" b="0"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789880981"/>
      </p:ext>
    </p:extLst>
  </p:cSld>
  <p:clrMapOvr>
    <a:masterClrMapping/>
  </p:clrMapOvr>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a:p>
        </p:txBody>
      </p:sp>
      <p:sp>
        <p:nvSpPr>
          <p:cNvPr id="2" name="Rectangle 1"/>
          <p:cNvSpPr/>
          <p:nvPr/>
        </p:nvSpPr>
        <p:spPr>
          <a:xfrm>
            <a:off x="11480800" y="304801"/>
            <a:ext cx="536899" cy="307777"/>
          </a:xfrm>
          <a:prstGeom prst="rect">
            <a:avLst/>
          </a:prstGeom>
          <a:no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400" b="1"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306911458"/>
      </p:ext>
    </p:extLst>
  </p:cSld>
  <p:clrMapOvr>
    <a:masterClrMapping/>
  </p:clrMapOvr>
  <p:timing>
    <p:tnLst>
      <p:par>
        <p:cTn id="1" dur="indefinite" restart="never" nodeType="tmRoot"/>
      </p:par>
    </p:tnLst>
  </p:timing>
  <p:hf hdr="0" ftr="0" dt="0"/>
</p:sldLayout>
</file>

<file path=ppt/slideLayouts/slideLayout130.xml><?xml version="1.0" encoding="utf-8"?>
<p:sldLayout xmlns:a="http://schemas.openxmlformats.org/drawingml/2006/main" xmlns:r="http://schemas.openxmlformats.org/officeDocument/2006/relationships" xmlns:p="http://schemas.openxmlformats.org/presentationml/2006/main">
  <p:cSld name="9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856860636"/>
      </p:ext>
    </p:extLst>
  </p:cSld>
  <p:clrMapOvr>
    <a:masterClrMapping/>
  </p:clrMapOvr>
  <p:timing>
    <p:tnLst>
      <p:par>
        <p:cTn id="1" dur="indefinite" restart="never" nodeType="tmRoot"/>
      </p:par>
    </p:tnLst>
  </p:timing>
  <p:hf hdr="0" ftr="0" dt="0"/>
</p:sldLayout>
</file>

<file path=ppt/slideLayouts/slideLayout131.xml><?xml version="1.0" encoding="utf-8"?>
<p:sldLayout xmlns:a="http://schemas.openxmlformats.org/drawingml/2006/main" xmlns:r="http://schemas.openxmlformats.org/officeDocument/2006/relationships" xmlns:p="http://schemas.openxmlformats.org/presentationml/2006/main">
  <p:cSld name="9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317696422"/>
      </p:ext>
    </p:extLst>
  </p:cSld>
  <p:clrMapOvr>
    <a:masterClrMapping/>
  </p:clrMapOvr>
  <p:hf hdr="0" ftr="0" dt="0"/>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9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7"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8"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792526785"/>
      </p:ext>
    </p:extLst>
  </p:cSld>
  <p:clrMapOvr>
    <a:masterClrMapping/>
  </p:clrMapOvr>
  <p:timing>
    <p:tnLst>
      <p:par>
        <p:cTn id="1" dur="indefinite" restart="never" nodeType="tmRoot"/>
      </p:par>
    </p:tnLst>
  </p:timing>
  <p:hf hdr="0" ftr="0" dt="0"/>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13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55637155"/>
      </p:ext>
    </p:extLst>
  </p:cSld>
  <p:clrMapOvr>
    <a:masterClrMapping/>
  </p:clrMapOvr>
  <p:timing>
    <p:tnLst>
      <p:par>
        <p:cTn id="1" dur="indefinite" restart="never" nodeType="tmRoot"/>
      </p:par>
    </p:tnLst>
  </p:timing>
  <p:hf hdr="0" ftr="0" dt="0"/>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1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a:p>
        </p:txBody>
      </p:sp>
      <p:sp>
        <p:nvSpPr>
          <p:cNvPr id="2" name="Rectangle 1"/>
          <p:cNvSpPr/>
          <p:nvPr/>
        </p:nvSpPr>
        <p:spPr>
          <a:xfrm>
            <a:off x="11480800" y="304801"/>
            <a:ext cx="536899" cy="307777"/>
          </a:xfrm>
          <a:prstGeom prst="rect">
            <a:avLst/>
          </a:prstGeom>
          <a:no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400" b="1"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850471933"/>
      </p:ext>
    </p:extLst>
  </p:cSld>
  <p:clrMapOvr>
    <a:masterClrMapping/>
  </p:clrMapOvr>
  <p:timing>
    <p:tnLst>
      <p:par>
        <p:cTn id="1" dur="indefinite" restart="never" nodeType="tmRoot"/>
      </p:par>
    </p:tnLst>
  </p:timing>
  <p:hf hdr="0" ftr="0" dt="0"/>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9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6" name="Slide Number Placeholder 5"/>
          <p:cNvSpPr>
            <a:spLocks noGrp="1"/>
          </p:cNvSpPr>
          <p:nvPr>
            <p:ph type="sldNum" sz="quarter" idx="12"/>
          </p:nvPr>
        </p:nvSpPr>
        <p:spPr>
          <a:xfrm>
            <a:off x="11379200" y="304801"/>
            <a:ext cx="609600" cy="307777"/>
          </a:xfrm>
          <a:prstGeom prst="rect">
            <a:avLst/>
          </a:prstGeom>
        </p:spPr>
        <p:txBody>
          <a:bodyPr/>
          <a:lstStyle>
            <a:lvl1pPr algn="r">
              <a:defRPr/>
            </a:lvl1pPr>
          </a:lstStyle>
          <a:p>
            <a:fld id="{D47CF28C-F735-C843-9143-DAF799FFF232}" type="slidenum">
              <a:rPr lang="en-US" smtClean="0"/>
              <a:t>‹#›</a:t>
            </a:fld>
            <a:endParaRPr lang="en-US"/>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843658165"/>
      </p:ext>
    </p:extLst>
  </p:cSld>
  <p:clrMapOvr>
    <a:masterClrMapping/>
  </p:clrMapOvr>
  <p:timing>
    <p:tnLst>
      <p:par>
        <p:cTn id="1" dur="indefinite" restart="never" nodeType="tmRoot"/>
      </p:par>
    </p:tnLst>
  </p:timing>
  <p:hf hdr="0" ftr="0" dt="0"/>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9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6" name="Slide Number Placeholder 5"/>
          <p:cNvSpPr>
            <a:spLocks noGrp="1"/>
          </p:cNvSpPr>
          <p:nvPr>
            <p:ph type="sldNum" sz="quarter" idx="12"/>
          </p:nvPr>
        </p:nvSpPr>
        <p:spPr>
          <a:xfrm>
            <a:off x="11379200" y="304801"/>
            <a:ext cx="609600" cy="307777"/>
          </a:xfrm>
          <a:prstGeom prst="rect">
            <a:avLst/>
          </a:prstGeom>
        </p:spPr>
        <p:txBody>
          <a:bodyPr/>
          <a:lstStyle>
            <a:lvl1pPr algn="r">
              <a:defRPr/>
            </a:lvl1pPr>
          </a:lstStyle>
          <a:p>
            <a:fld id="{D47CF28C-F735-C843-9143-DAF799FFF232}" type="slidenum">
              <a:rPr lang="en-US" smtClean="0"/>
              <a:t>‹#›</a:t>
            </a:fld>
            <a:endParaRPr lang="en-US"/>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478121424"/>
      </p:ext>
    </p:extLst>
  </p:cSld>
  <p:clrMapOvr>
    <a:masterClrMapping/>
  </p:clrMapOvr>
  <p:timing>
    <p:tnLst>
      <p:par>
        <p:cTn id="1" dur="indefinite" restart="never" nodeType="tmRoot"/>
      </p:par>
    </p:tnLst>
  </p:timing>
  <p:hf hdr="0" ftr="0" dt="0"/>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14_Blank">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xfrm>
            <a:off x="11379200" y="304801"/>
            <a:ext cx="609600" cy="307777"/>
          </a:xfrm>
          <a:prstGeom prst="rect">
            <a:avLst/>
          </a:prstGeom>
        </p:spPr>
        <p:txBody>
          <a:bodyPr/>
          <a:lstStyle/>
          <a:p>
            <a:fld id="{D47CF28C-F735-C843-9143-DAF799FFF232}"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Tree>
    <p:extLst>
      <p:ext uri="{BB962C8B-B14F-4D97-AF65-F5344CB8AC3E}">
        <p14:creationId xmlns:p14="http://schemas.microsoft.com/office/powerpoint/2010/main" val="2257666484"/>
      </p:ext>
    </p:extLst>
  </p:cSld>
  <p:clrMapOvr>
    <a:masterClrMapping/>
  </p:clrMapOvr>
  <p:timing>
    <p:tnLst>
      <p:par>
        <p:cTn id="1" dur="indefinite" restart="never" nodeType="tmRoot"/>
      </p:par>
    </p:tnLst>
  </p:timing>
  <p:hf hdr="0" ftr="0" dt="0"/>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10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11" name="Slide Number Placeholder 10"/>
          <p:cNvSpPr>
            <a:spLocks noGrp="1"/>
          </p:cNvSpPr>
          <p:nvPr>
            <p:ph type="sldNum" sz="quarter" idx="12"/>
          </p:nvPr>
        </p:nvSpPr>
        <p:spPr>
          <a:xfrm>
            <a:off x="11379200" y="304801"/>
            <a:ext cx="609600" cy="307777"/>
          </a:xfrm>
          <a:prstGeom prst="rect">
            <a:avLst/>
          </a:prstGeom>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74161305"/>
      </p:ext>
    </p:extLst>
  </p:cSld>
  <p:clrMapOvr>
    <a:masterClrMapping/>
  </p:clrMapOvr>
  <p:timing>
    <p:tnLst>
      <p:par>
        <p:cTn id="1" dur="indefinite" restart="never" nodeType="tmRoot"/>
      </p:par>
    </p:tnLst>
  </p:timing>
  <p:hf hdr="0" ftr="0" dt="0"/>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12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dirty="0"/>
          </a:p>
        </p:txBody>
      </p:sp>
      <p:sp>
        <p:nvSpPr>
          <p:cNvPr id="6"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2006722302"/>
      </p:ext>
    </p:extLst>
  </p:cSld>
  <p:clrMapOvr>
    <a:masterClrMapping/>
  </p:clrMapOvr>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6" name="Slide Number Placeholder 5"/>
          <p:cNvSpPr>
            <a:spLocks noGrp="1"/>
          </p:cNvSpPr>
          <p:nvPr>
            <p:ph type="sldNum" sz="quarter" idx="12"/>
          </p:nvPr>
        </p:nvSpPr>
        <p:spPr>
          <a:xfrm>
            <a:off x="11379200" y="304801"/>
            <a:ext cx="609600" cy="307777"/>
          </a:xfrm>
          <a:prstGeom prst="rect">
            <a:avLst/>
          </a:prstGeom>
        </p:spPr>
        <p:txBody>
          <a:bodyPr/>
          <a:lstStyle>
            <a:lvl1pPr algn="r">
              <a:defRPr/>
            </a:lvl1pPr>
          </a:lstStyle>
          <a:p>
            <a:fld id="{D47CF28C-F735-C843-9143-DAF799FFF232}" type="slidenum">
              <a:rPr lang="en-US" smtClean="0"/>
              <a:t>‹#›</a:t>
            </a:fld>
            <a:endParaRPr lang="en-US"/>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192758317"/>
      </p:ext>
    </p:extLst>
  </p:cSld>
  <p:clrMapOvr>
    <a:masterClrMapping/>
  </p:clrMapOvr>
  <p:timing>
    <p:tnLst>
      <p:par>
        <p:cTn id="1" dur="indefinite" restart="never" nodeType="tmRoot"/>
      </p:par>
    </p:tnLst>
  </p:timing>
  <p:hf hdr="0" ftr="0" dt="0"/>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9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
        <p:nvSpPr>
          <p:cNvPr id="11"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100" b="0"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053184212"/>
      </p:ext>
    </p:extLst>
  </p:cSld>
  <p:clrMapOvr>
    <a:masterClrMapping/>
  </p:clrMapOvr>
  <p:timing>
    <p:tnLst>
      <p:par>
        <p:cTn id="1" dur="indefinite" restart="never" nodeType="tmRoot"/>
      </p:par>
    </p:tnLst>
  </p:timing>
  <p:hf hdr="0" ftr="0" dt="0"/>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9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7"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8"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138867309"/>
      </p:ext>
    </p:extLst>
  </p:cSld>
  <p:clrMapOvr>
    <a:masterClrMapping/>
  </p:clrMapOvr>
  <p:timing>
    <p:tnLst>
      <p:par>
        <p:cTn id="1" dur="indefinite" restart="never" nodeType="tmRoot"/>
      </p:par>
    </p:tnLst>
  </p:timing>
  <p:hf hdr="0" ftr="0" dt="0"/>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15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198519676"/>
      </p:ext>
    </p:extLst>
  </p:cSld>
  <p:clrMapOvr>
    <a:masterClrMapping/>
  </p:clrMapOvr>
  <p:timing>
    <p:tnLst>
      <p:par>
        <p:cTn id="1" dur="indefinite" restart="never" nodeType="tmRoot"/>
      </p:par>
    </p:tnLst>
  </p:timing>
  <p:hf hdr="0" ftr="0" dt="0"/>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11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063651248"/>
      </p:ext>
    </p:extLst>
  </p:cSld>
  <p:clrMapOvr>
    <a:masterClrMapping/>
  </p:clrMapOvr>
  <p:timing>
    <p:tnLst>
      <p:par>
        <p:cTn id="1" dur="indefinite" restart="never" nodeType="tmRoot"/>
      </p:par>
    </p:tnLst>
  </p:timing>
  <p:hf hdr="0" ftr="0" dt="0"/>
</p:sldLayout>
</file>

<file path=ppt/slideLayouts/slideLayout144.xml><?xml version="1.0" encoding="utf-8"?>
<p:sldLayout xmlns:a="http://schemas.openxmlformats.org/drawingml/2006/main" xmlns:r="http://schemas.openxmlformats.org/officeDocument/2006/relationships" xmlns:p="http://schemas.openxmlformats.org/presentationml/2006/main">
  <p:cSld name="9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2431464" y="116632"/>
            <a:ext cx="914433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998551775"/>
      </p:ext>
    </p:extLst>
  </p:cSld>
  <p:clrMapOvr>
    <a:masterClrMapping/>
  </p:clrMapOvr>
  <p:hf hdr="0" ftr="0" dt="0"/>
</p:sldLayout>
</file>

<file path=ppt/slideLayouts/slideLayout145.xml><?xml version="1.0" encoding="utf-8"?>
<p:sldLayout xmlns:a="http://schemas.openxmlformats.org/drawingml/2006/main" xmlns:r="http://schemas.openxmlformats.org/officeDocument/2006/relationships" xmlns:p="http://schemas.openxmlformats.org/presentationml/2006/main">
  <p:cSld name="16_Blank">
    <p:spTree>
      <p:nvGrpSpPr>
        <p:cNvPr id="1" name=""/>
        <p:cNvGrpSpPr/>
        <p:nvPr/>
      </p:nvGrpSpPr>
      <p:grpSpPr>
        <a:xfrm>
          <a:off x="0" y="0"/>
          <a:ext cx="0" cy="0"/>
          <a:chOff x="0" y="0"/>
          <a:chExt cx="0" cy="0"/>
        </a:xfrm>
      </p:grpSpPr>
      <p:sp>
        <p:nvSpPr>
          <p:cNvPr id="3"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009983848"/>
      </p:ext>
    </p:extLst>
  </p:cSld>
  <p:clrMapOvr>
    <a:masterClrMapping/>
  </p:clrMapOvr>
  <p:hf hdr="0" ftr="0" dt="0"/>
</p:sldLayout>
</file>

<file path=ppt/slideLayouts/slideLayout146.xml><?xml version="1.0" encoding="utf-8"?>
<p:sldLayout xmlns:a="http://schemas.openxmlformats.org/drawingml/2006/main" xmlns:r="http://schemas.openxmlformats.org/officeDocument/2006/relationships" xmlns:p="http://schemas.openxmlformats.org/presentationml/2006/main">
  <p:cSld name="10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33635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870404996"/>
      </p:ext>
    </p:extLst>
  </p:cSld>
  <p:clrMapOvr>
    <a:masterClrMapping/>
  </p:clrMapOvr>
  <p:hf hdr="0" ftr="0" dt="0"/>
</p:sldLayout>
</file>

<file path=ppt/slideLayouts/slideLayout147.xml><?xml version="1.0" encoding="utf-8"?>
<p:sldLayout xmlns:a="http://schemas.openxmlformats.org/drawingml/2006/main" xmlns:r="http://schemas.openxmlformats.org/officeDocument/2006/relationships" xmlns:p="http://schemas.openxmlformats.org/presentationml/2006/main">
  <p:cSld name="10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16632"/>
            <a:ext cx="924034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527769806"/>
      </p:ext>
    </p:extLst>
  </p:cSld>
  <p:clrMapOvr>
    <a:masterClrMapping/>
  </p:clrMapOvr>
  <p:hf hdr="0" ftr="0" dt="0"/>
</p:sldLayout>
</file>

<file path=ppt/slideLayouts/slideLayout148.xml><?xml version="1.0" encoding="utf-8"?>
<p:sldLayout xmlns:a="http://schemas.openxmlformats.org/drawingml/2006/main" xmlns:r="http://schemas.openxmlformats.org/officeDocument/2006/relationships" xmlns:p="http://schemas.openxmlformats.org/presentationml/2006/main">
  <p:cSld name="10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274297" y="188640"/>
            <a:ext cx="9244608" cy="663340"/>
          </a:xfrm>
          <a:prstGeom prst="rect">
            <a:avLst/>
          </a:prstGeom>
        </p:spPr>
        <p:txBody>
          <a:bodyPr vert="horz" lIns="91440" tIns="45720" rIns="91440" bIns="45720" rtlCol="0" anchor="ctr">
            <a:normAutofit/>
          </a:bodyPr>
          <a:lstStyle>
            <a:lvl1pPr>
              <a:defRPr sz="3200"/>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224579973"/>
      </p:ext>
    </p:extLst>
  </p:cSld>
  <p:clrMapOvr>
    <a:masterClrMapping/>
  </p:clrMapOvr>
  <p:timing>
    <p:tnLst>
      <p:par>
        <p:cTn id="1" dur="indefinite" restart="never" nodeType="tmRoot"/>
      </p:par>
    </p:tnLst>
  </p:timing>
  <p:hf hdr="0" ftr="0" dt="0"/>
</p:sldLayout>
</file>

<file path=ppt/slideLayouts/slideLayout149.xml><?xml version="1.0" encoding="utf-8"?>
<p:sldLayout xmlns:a="http://schemas.openxmlformats.org/drawingml/2006/main" xmlns:r="http://schemas.openxmlformats.org/officeDocument/2006/relationships" xmlns:p="http://schemas.openxmlformats.org/presentationml/2006/main">
  <p:cSld name="10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815413" y="188640"/>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17405490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6" name="Slide Number Placeholder 5"/>
          <p:cNvSpPr>
            <a:spLocks noGrp="1"/>
          </p:cNvSpPr>
          <p:nvPr>
            <p:ph type="sldNum" sz="quarter" idx="12"/>
          </p:nvPr>
        </p:nvSpPr>
        <p:spPr>
          <a:xfrm>
            <a:off x="11379200" y="304801"/>
            <a:ext cx="609600" cy="307777"/>
          </a:xfrm>
          <a:prstGeom prst="rect">
            <a:avLst/>
          </a:prstGeom>
        </p:spPr>
        <p:txBody>
          <a:bodyPr/>
          <a:lstStyle>
            <a:lvl1pPr algn="r">
              <a:defRPr/>
            </a:lvl1pPr>
          </a:lstStyle>
          <a:p>
            <a:fld id="{D47CF28C-F735-C843-9143-DAF799FFF232}" type="slidenum">
              <a:rPr lang="en-US" smtClean="0"/>
              <a:t>‹#›</a:t>
            </a:fld>
            <a:endParaRPr lang="en-US"/>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579038629"/>
      </p:ext>
    </p:extLst>
  </p:cSld>
  <p:clrMapOvr>
    <a:masterClrMapping/>
  </p:clrMapOvr>
  <p:timing>
    <p:tnLst>
      <p:par>
        <p:cTn id="1" dur="indefinite" restart="never" nodeType="tmRoot"/>
      </p:par>
    </p:tnLst>
  </p:timing>
  <p:hf hdr="0" ftr="0" dt="0"/>
</p:sldLayout>
</file>

<file path=ppt/slideLayouts/slideLayout150.xml><?xml version="1.0" encoding="utf-8"?>
<p:sldLayout xmlns:a="http://schemas.openxmlformats.org/drawingml/2006/main" xmlns:r="http://schemas.openxmlformats.org/officeDocument/2006/relationships" xmlns:p="http://schemas.openxmlformats.org/presentationml/2006/main">
  <p:cSld name="10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543605" y="260648"/>
            <a:ext cx="9689776" cy="663340"/>
          </a:xfrm>
          <a:prstGeom prst="rect">
            <a:avLst/>
          </a:prstGeom>
          <a:solidFill>
            <a:srgbClr val="7792AD"/>
          </a:solidFill>
        </p:spPr>
        <p:txBody>
          <a:bodyPr vert="horz" lIns="91440" tIns="45720" rIns="91440" bIns="45720" rtlCol="0" anchor="ctr">
            <a:normAutofit/>
          </a:bodyPr>
          <a:lstStyle>
            <a:lvl1pPr>
              <a:defRPr b="0">
                <a:solidFill>
                  <a:schemeClr val="bg1"/>
                </a:solidFill>
              </a:defRPr>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417235368"/>
      </p:ext>
    </p:extLst>
  </p:cSld>
  <p:clrMapOvr>
    <a:masterClrMapping/>
  </p:clrMapOvr>
  <p:timing>
    <p:tnLst>
      <p:par>
        <p:cTn id="1" dur="indefinite" restart="never" nodeType="tmRoot"/>
      </p:par>
    </p:tnLst>
  </p:timing>
  <p:hf hdr="0" ftr="0" dt="0"/>
</p:sldLayout>
</file>

<file path=ppt/slideLayouts/slideLayout151.xml><?xml version="1.0" encoding="utf-8"?>
<p:sldLayout xmlns:a="http://schemas.openxmlformats.org/drawingml/2006/main" xmlns:r="http://schemas.openxmlformats.org/officeDocument/2006/relationships" xmlns:p="http://schemas.openxmlformats.org/presentationml/2006/main">
  <p:cSld name="10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250265"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483692133"/>
      </p:ext>
    </p:extLst>
  </p:cSld>
  <p:clrMapOvr>
    <a:masterClrMapping/>
  </p:clrMapOvr>
  <p:hf hdr="0" ftr="0" dt="0"/>
</p:sldLayout>
</file>

<file path=ppt/slideLayouts/slideLayout152.xml><?xml version="1.0" encoding="utf-8"?>
<p:sldLayout xmlns:a="http://schemas.openxmlformats.org/drawingml/2006/main" xmlns:r="http://schemas.openxmlformats.org/officeDocument/2006/relationships" xmlns:p="http://schemas.openxmlformats.org/presentationml/2006/main">
  <p:cSld name="10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023971822"/>
      </p:ext>
    </p:extLst>
  </p:cSld>
  <p:clrMapOvr>
    <a:masterClrMapping/>
  </p:clrMapOvr>
  <p:hf hdr="0" ftr="0" dt="0"/>
</p:sldLayout>
</file>

<file path=ppt/slideLayouts/slideLayout153.xml><?xml version="1.0" encoding="utf-8"?>
<p:sldLayout xmlns:a="http://schemas.openxmlformats.org/drawingml/2006/main" xmlns:r="http://schemas.openxmlformats.org/officeDocument/2006/relationships" xmlns:p="http://schemas.openxmlformats.org/presentationml/2006/main">
  <p:cSld name="10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115786179"/>
      </p:ext>
    </p:extLst>
  </p:cSld>
  <p:clrMapOvr>
    <a:masterClrMapping/>
  </p:clrMapOvr>
  <p:hf hdr="0" ftr="0" dt="0"/>
</p:sldLayout>
</file>

<file path=ppt/slideLayouts/slideLayout154.xml><?xml version="1.0" encoding="utf-8"?>
<p:sldLayout xmlns:a="http://schemas.openxmlformats.org/drawingml/2006/main" xmlns:r="http://schemas.openxmlformats.org/officeDocument/2006/relationships" xmlns:p="http://schemas.openxmlformats.org/presentationml/2006/main">
  <p:cSld name="10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089463232"/>
      </p:ext>
    </p:extLst>
  </p:cSld>
  <p:clrMapOvr>
    <a:masterClrMapping/>
  </p:clrMapOvr>
  <p:hf hdr="0" ftr="0" dt="0"/>
</p:sldLayout>
</file>

<file path=ppt/slideLayouts/slideLayout155.xml><?xml version="1.0" encoding="utf-8"?>
<p:sldLayout xmlns:a="http://schemas.openxmlformats.org/drawingml/2006/main" xmlns:r="http://schemas.openxmlformats.org/officeDocument/2006/relationships" xmlns:p="http://schemas.openxmlformats.org/presentationml/2006/main">
  <p:cSld name="10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58276363"/>
      </p:ext>
    </p:extLst>
  </p:cSld>
  <p:clrMapOvr>
    <a:masterClrMapping/>
  </p:clrMapOvr>
  <p:hf hdr="0" ftr="0" dt="0"/>
</p:sldLayout>
</file>

<file path=ppt/slideLayouts/slideLayout156.xml><?xml version="1.0" encoding="utf-8"?>
<p:sldLayout xmlns:a="http://schemas.openxmlformats.org/drawingml/2006/main" xmlns:r="http://schemas.openxmlformats.org/officeDocument/2006/relationships" xmlns:p="http://schemas.openxmlformats.org/presentationml/2006/main">
  <p:cSld name="1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9"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687098182"/>
      </p:ext>
    </p:extLst>
  </p:cSld>
  <p:clrMapOvr>
    <a:masterClrMapping/>
  </p:clrMapOvr>
  <p:hf hdr="0" ftr="0" dt="0"/>
</p:sldLayout>
</file>

<file path=ppt/slideLayouts/slideLayout157.xml><?xml version="1.0" encoding="utf-8"?>
<p:sldLayout xmlns:a="http://schemas.openxmlformats.org/drawingml/2006/main" xmlns:r="http://schemas.openxmlformats.org/officeDocument/2006/relationships" xmlns:p="http://schemas.openxmlformats.org/presentationml/2006/main">
  <p:cSld name="1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64479160"/>
      </p:ext>
    </p:extLst>
  </p:cSld>
  <p:clrMapOvr>
    <a:masterClrMapping/>
  </p:clrMapOvr>
  <p:hf hdr="0" ftr="0" dt="0"/>
</p:sldLayout>
</file>

<file path=ppt/slideLayouts/slideLayout158.xml><?xml version="1.0" encoding="utf-8"?>
<p:sldLayout xmlns:a="http://schemas.openxmlformats.org/drawingml/2006/main" xmlns:r="http://schemas.openxmlformats.org/officeDocument/2006/relationships" xmlns:p="http://schemas.openxmlformats.org/presentationml/2006/main">
  <p:cSld name="11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493725303"/>
      </p:ext>
    </p:extLst>
  </p:cSld>
  <p:clrMapOvr>
    <a:masterClrMapping/>
  </p:clrMapOvr>
  <p:hf hdr="0" ftr="0" dt="0"/>
</p:sldLayout>
</file>

<file path=ppt/slideLayouts/slideLayout159.xml><?xml version="1.0" encoding="utf-8"?>
<p:sldLayout xmlns:a="http://schemas.openxmlformats.org/drawingml/2006/main" xmlns:r="http://schemas.openxmlformats.org/officeDocument/2006/relationships" xmlns:p="http://schemas.openxmlformats.org/presentationml/2006/main">
  <p:cSld name="11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88640"/>
            <a:ext cx="948931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Tree>
    <p:extLst>
      <p:ext uri="{BB962C8B-B14F-4D97-AF65-F5344CB8AC3E}">
        <p14:creationId xmlns:p14="http://schemas.microsoft.com/office/powerpoint/2010/main" val="3459994846"/>
      </p:ext>
    </p:extLst>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xfrm>
            <a:off x="11379200" y="304801"/>
            <a:ext cx="609600" cy="307777"/>
          </a:xfrm>
          <a:prstGeom prst="rect">
            <a:avLst/>
          </a:prstGeom>
        </p:spPr>
        <p:txBody>
          <a:bodyPr/>
          <a:lstStyle/>
          <a:p>
            <a:fld id="{D47CF28C-F735-C843-9143-DAF799FFF232}"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Tree>
    <p:extLst>
      <p:ext uri="{BB962C8B-B14F-4D97-AF65-F5344CB8AC3E}">
        <p14:creationId xmlns:p14="http://schemas.microsoft.com/office/powerpoint/2010/main" val="1426306880"/>
      </p:ext>
    </p:extLst>
  </p:cSld>
  <p:clrMapOvr>
    <a:masterClrMapping/>
  </p:clrMapOvr>
  <p:timing>
    <p:tnLst>
      <p:par>
        <p:cTn id="1" dur="indefinite" restart="never" nodeType="tmRoot"/>
      </p:par>
    </p:tnLst>
  </p:timing>
  <p:hf hdr="0" ftr="0" dt="0"/>
</p:sldLayout>
</file>

<file path=ppt/slideLayouts/slideLayout160.xml><?xml version="1.0" encoding="utf-8"?>
<p:sldLayout xmlns:a="http://schemas.openxmlformats.org/drawingml/2006/main" xmlns:r="http://schemas.openxmlformats.org/officeDocument/2006/relationships" xmlns:p="http://schemas.openxmlformats.org/presentationml/2006/main">
  <p:cSld name="11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04099944"/>
      </p:ext>
    </p:extLst>
  </p:cSld>
  <p:clrMapOvr>
    <a:masterClrMapping/>
  </p:clrMapOvr>
  <p:hf hdr="0" ftr="0" dt="0"/>
</p:sldLayout>
</file>

<file path=ppt/slideLayouts/slideLayout161.xml><?xml version="1.0" encoding="utf-8"?>
<p:sldLayout xmlns:a="http://schemas.openxmlformats.org/drawingml/2006/main" xmlns:r="http://schemas.openxmlformats.org/officeDocument/2006/relationships" xmlns:p="http://schemas.openxmlformats.org/presentationml/2006/main">
  <p:cSld name="11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3679064539"/>
      </p:ext>
    </p:extLst>
  </p:cSld>
  <p:clrMapOvr>
    <a:masterClrMapping/>
  </p:clrMapOvr>
  <p:hf hdr="0" ftr="0" dt="0"/>
</p:sldLayout>
</file>

<file path=ppt/slideLayouts/slideLayout162.xml><?xml version="1.0" encoding="utf-8"?>
<p:sldLayout xmlns:a="http://schemas.openxmlformats.org/drawingml/2006/main" xmlns:r="http://schemas.openxmlformats.org/officeDocument/2006/relationships" xmlns:p="http://schemas.openxmlformats.org/presentationml/2006/main">
  <p:cSld name="11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37212207"/>
      </p:ext>
    </p:extLst>
  </p:cSld>
  <p:clrMapOvr>
    <a:masterClrMapping/>
  </p:clrMapOvr>
  <p:hf hdr="0" ftr="0" dt="0"/>
</p:sldLayout>
</file>

<file path=ppt/slideLayouts/slideLayout163.xml><?xml version="1.0" encoding="utf-8"?>
<p:sldLayout xmlns:a="http://schemas.openxmlformats.org/drawingml/2006/main" xmlns:r="http://schemas.openxmlformats.org/officeDocument/2006/relationships" xmlns:p="http://schemas.openxmlformats.org/presentationml/2006/main">
  <p:cSld name="11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16632"/>
            <a:ext cx="9244608" cy="663340"/>
          </a:xfrm>
          <a:prstGeom prst="rect">
            <a:avLst/>
          </a:prstGeom>
          <a:solidFill>
            <a:srgbClr val="DEDFE6"/>
          </a:solidFill>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val="1539713809"/>
      </p:ext>
    </p:extLst>
  </p:cSld>
  <p:clrMapOvr>
    <a:masterClrMapping/>
  </p:clrMapOvr>
  <p:hf hdr="0" ftr="0" dt="0"/>
</p:sldLayout>
</file>

<file path=ppt/slideLayouts/slideLayout164.xml><?xml version="1.0" encoding="utf-8"?>
<p:sldLayout xmlns:a="http://schemas.openxmlformats.org/drawingml/2006/main" xmlns:r="http://schemas.openxmlformats.org/officeDocument/2006/relationships" xmlns:p="http://schemas.openxmlformats.org/presentationml/2006/main">
  <p:cSld name="11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88640"/>
            <a:ext cx="9340619" cy="663340"/>
          </a:xfrm>
          <a:prstGeom prst="rect">
            <a:avLst/>
          </a:prstGeom>
          <a:solidFill>
            <a:srgbClr val="828806"/>
          </a:solidFill>
        </p:spPr>
        <p:txBody>
          <a:bodyPr vert="horz" lIns="91440" tIns="45720" rIns="91440" bIns="45720" rtlCol="0" anchor="ctr">
            <a:normAutofit/>
          </a:bodyPr>
          <a:lstStyle>
            <a:lvl1pPr>
              <a:defRPr>
                <a:solidFill>
                  <a:schemeClr val="bg1"/>
                </a:solidFill>
              </a:defRPr>
            </a:lvl1p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209012047"/>
      </p:ext>
    </p:extLst>
  </p:cSld>
  <p:clrMapOvr>
    <a:masterClrMapping/>
  </p:clrMapOvr>
  <p:hf hdr="0" ftr="0" dt="0"/>
</p:sldLayout>
</file>

<file path=ppt/slideLayouts/slideLayout165.xml><?xml version="1.0" encoding="utf-8"?>
<p:sldLayout xmlns:a="http://schemas.openxmlformats.org/drawingml/2006/main" xmlns:r="http://schemas.openxmlformats.org/officeDocument/2006/relationships" xmlns:p="http://schemas.openxmlformats.org/presentationml/2006/main">
  <p:cSld name="11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274297" y="188640"/>
            <a:ext cx="9244608" cy="663340"/>
          </a:xfrm>
          <a:prstGeom prst="rect">
            <a:avLst/>
          </a:prstGeom>
        </p:spPr>
        <p:txBody>
          <a:bodyPr vert="horz" lIns="91440" tIns="45720" rIns="91440" bIns="45720" rtlCol="0" anchor="ctr">
            <a:normAutofit/>
          </a:bodyPr>
          <a:lstStyle>
            <a:lvl1pPr>
              <a:defRPr sz="3200"/>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053569263"/>
      </p:ext>
    </p:extLst>
  </p:cSld>
  <p:clrMapOvr>
    <a:masterClrMapping/>
  </p:clrMapOvr>
  <p:hf hdr="0" ftr="0" dt="0"/>
</p:sldLayout>
</file>

<file path=ppt/slideLayouts/slideLayout166.xml><?xml version="1.0" encoding="utf-8"?>
<p:sldLayout xmlns:a="http://schemas.openxmlformats.org/drawingml/2006/main" xmlns:r="http://schemas.openxmlformats.org/officeDocument/2006/relationships" xmlns:p="http://schemas.openxmlformats.org/presentationml/2006/main">
  <p:cSld name="17_Blank">
    <p:spTree>
      <p:nvGrpSpPr>
        <p:cNvPr id="1" name=""/>
        <p:cNvGrpSpPr/>
        <p:nvPr/>
      </p:nvGrpSpPr>
      <p:grpSpPr>
        <a:xfrm>
          <a:off x="0" y="0"/>
          <a:ext cx="0" cy="0"/>
          <a:chOff x="0" y="0"/>
          <a:chExt cx="0" cy="0"/>
        </a:xfrm>
      </p:grpSpPr>
      <p:sp>
        <p:nvSpPr>
          <p:cNvPr id="3"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35905849"/>
      </p:ext>
    </p:extLst>
  </p:cSld>
  <p:clrMapOvr>
    <a:masterClrMapping/>
  </p:clrMapOvr>
  <p:timing>
    <p:tnLst>
      <p:par>
        <p:cTn id="1" dur="indefinite" restart="never" nodeType="tmRoot"/>
      </p:par>
    </p:tnLst>
  </p:timing>
  <p:hf hdr="0" ftr="0" dt="0"/>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タイトルのみ">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01432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Only">
  <p:cSld name="1_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endParaRPr kumimoji="1" lang="ja-JP" altLang="en-US" dirty="0"/>
          </a:p>
        </p:txBody>
      </p:sp>
    </p:spTree>
    <p:extLst>
      <p:ext uri="{BB962C8B-B14F-4D97-AF65-F5344CB8AC3E}">
        <p14:creationId xmlns:p14="http://schemas.microsoft.com/office/powerpoint/2010/main" val="205712812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04801" y="971551"/>
            <a:ext cx="11563351"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304800" y="251753"/>
            <a:ext cx="115824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2436" y="6504213"/>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5/13/2019</a:t>
            </a:r>
            <a:endParaRPr lang="en-US" dirty="0"/>
          </a:p>
        </p:txBody>
      </p:sp>
      <p:sp>
        <p:nvSpPr>
          <p:cNvPr id="9" name="Footer Placeholder 4"/>
          <p:cNvSpPr>
            <a:spLocks noGrp="1"/>
          </p:cNvSpPr>
          <p:nvPr>
            <p:ph type="ftr" sz="quarter" idx="3"/>
          </p:nvPr>
        </p:nvSpPr>
        <p:spPr>
          <a:xfrm>
            <a:off x="2040804" y="6504214"/>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Shiltsev | EPPSU 2019 Future Colliders</a:t>
            </a:r>
            <a:endParaRPr lang="en-US" b="1" dirty="0"/>
          </a:p>
        </p:txBody>
      </p:sp>
      <p:sp>
        <p:nvSpPr>
          <p:cNvPr id="10" name="Slide Number Placeholder 5"/>
          <p:cNvSpPr>
            <a:spLocks noGrp="1"/>
          </p:cNvSpPr>
          <p:nvPr>
            <p:ph type="sldNum" sz="quarter" idx="4"/>
          </p:nvPr>
        </p:nvSpPr>
        <p:spPr>
          <a:xfrm>
            <a:off x="296333" y="6504214"/>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743250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11" name="Slide Number Placeholder 10"/>
          <p:cNvSpPr>
            <a:spLocks noGrp="1"/>
          </p:cNvSpPr>
          <p:nvPr>
            <p:ph type="sldNum" sz="quarter" idx="12"/>
          </p:nvPr>
        </p:nvSpPr>
        <p:spPr>
          <a:xfrm>
            <a:off x="11379200" y="304801"/>
            <a:ext cx="609600" cy="307777"/>
          </a:xfrm>
          <a:prstGeom prst="rect">
            <a:avLst/>
          </a:prstGeom>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934832926"/>
      </p:ext>
    </p:extLst>
  </p:cSld>
  <p:clrMapOvr>
    <a:masterClrMapping/>
  </p:clrMapOvr>
  <p:timing>
    <p:tnLst>
      <p:par>
        <p:cTn id="1" dur="indefinite" restart="never" nodeType="tmRoot"/>
      </p:par>
    </p:tnLst>
  </p:timing>
  <p:hf hdr="0" ftr="0" dt="0"/>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605367" y="5181600"/>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853" tIns="60927" rIns="121853" bIns="60927" anchor="ctr"/>
          <a:lstStyle/>
          <a:p>
            <a:pPr algn="ctr"/>
            <a:endParaRPr lang="en-US" sz="4267" i="1">
              <a:solidFill>
                <a:prstClr val="white"/>
              </a:solidFill>
            </a:endParaRPr>
          </a:p>
        </p:txBody>
      </p:sp>
      <p:sp>
        <p:nvSpPr>
          <p:cNvPr id="24" name="Rectangle 7"/>
          <p:cNvSpPr>
            <a:spLocks noGrp="1"/>
          </p:cNvSpPr>
          <p:nvPr>
            <p:ph type="title"/>
          </p:nvPr>
        </p:nvSpPr>
        <p:spPr>
          <a:xfrm>
            <a:off x="304837" y="3962400"/>
            <a:ext cx="11064647" cy="10668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844800" y="5133975"/>
            <a:ext cx="8515928" cy="1219200"/>
          </a:xfrm>
        </p:spPr>
        <p:txBody>
          <a:bodyPr tIns="0">
            <a:noAutofit/>
          </a:bodyPr>
          <a:lstStyle>
            <a:lvl1pPr marL="0" marR="0" indent="0" algn="r"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8128000" y="1600200"/>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fld id="{D930156B-14F4-BE40-B5FD-CE36515DDB8C}"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55189237"/>
      </p:ext>
    </p:extLst>
  </p:cSld>
  <p:clrMapOvr>
    <a:masterClrMapping/>
  </p:clrMapOvr>
  <p:transition>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1219200" y="294591"/>
            <a:ext cx="99568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1219200" y="6019800"/>
            <a:ext cx="9956800" cy="381000"/>
          </a:xfrm>
        </p:spPr>
        <p:txBody>
          <a:bodyPr rIns="9144">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fld id="{B164F825-E5AA-C342-9047-4A653BCB3432}"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05923443"/>
      </p:ext>
    </p:extLst>
  </p:cSld>
  <p:clrMapOvr>
    <a:masterClrMapping/>
  </p:clrMapOvr>
  <p:transition>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559202" y="233241"/>
            <a:ext cx="6187073"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7010400" y="3048000"/>
            <a:ext cx="4673600" cy="3352800"/>
          </a:xfrm>
        </p:spPr>
        <p:txBody>
          <a:bodyPr tIns="91390" bIns="91390"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fld id="{F6D9EF6D-932E-604D-9FC6-0453136A4D4A}"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50506439"/>
      </p:ext>
    </p:extLst>
  </p:cSld>
  <p:clrMapOvr>
    <a:masterClrMapping/>
  </p:clrMapOvr>
  <p:transitio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12192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4186529179"/>
      </p:ext>
    </p:extLst>
  </p:cSld>
  <p:clrMapOvr>
    <a:masterClrMapping/>
  </p:clrMapOvr>
  <p:transitio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1003560" y="4572000"/>
            <a:ext cx="10375640" cy="99060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1003560" y="5600700"/>
            <a:ext cx="10363200" cy="838200"/>
          </a:xfrm>
        </p:spPr>
        <p:txBody>
          <a:bodyPr tIns="0"/>
          <a:lstStyle>
            <a:lvl1pPr>
              <a:buFontTx/>
              <a:buNone/>
              <a:defRPr sz="2400"/>
            </a:lvl1pPr>
            <a:extLst/>
          </a:lstStyle>
          <a:p>
            <a:pPr lvl="0"/>
            <a:r>
              <a:rPr lang="en-US"/>
              <a:t>Click to edit Master text styles</a:t>
            </a:r>
          </a:p>
        </p:txBody>
      </p:sp>
      <p:sp>
        <p:nvSpPr>
          <p:cNvPr id="7" name="Rectangle 6"/>
          <p:cNvSpPr>
            <a:spLocks noGrp="1"/>
          </p:cNvSpPr>
          <p:nvPr>
            <p:ph type="pic" sz="quarter" idx="11"/>
          </p:nvPr>
        </p:nvSpPr>
        <p:spPr>
          <a:xfrm>
            <a:off x="1048451"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4632805"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8217160"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fld id="{7F8C1710-18CC-1146-A76F-BB9C81DC2330}"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29894268"/>
      </p:ext>
    </p:extLst>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6296098" y="609600"/>
            <a:ext cx="4575137"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422400" y="609600"/>
            <a:ext cx="4572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422400" y="5334000"/>
            <a:ext cx="4572000" cy="1066800"/>
          </a:xfrm>
        </p:spPr>
        <p:txBody>
          <a:bodyPr rIns="9144">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6299200" y="5334000"/>
            <a:ext cx="4572000" cy="1066800"/>
          </a:xfrm>
        </p:spPr>
        <p:txBody>
          <a:bodyPr rIns="9144">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fld id="{3A533BF9-048E-9B4C-9F34-797E3C3B9D78}"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95069097"/>
      </p:ext>
    </p:extLst>
  </p:cSld>
  <p:clrMapOvr>
    <a:masterClrMapping/>
  </p:clrMapOvr>
  <p:transition>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6197600" y="1676434"/>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609600" y="1676434"/>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609600" y="4857749"/>
            <a:ext cx="5384800" cy="1238251"/>
          </a:xfrm>
        </p:spPr>
        <p:txBody>
          <a:bodyPr rIns="9144">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6197600" y="4857749"/>
            <a:ext cx="5384800" cy="1238251"/>
          </a:xfrm>
        </p:spPr>
        <p:txBody>
          <a:bodyPr rIns="9144">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fld id="{30EE63B0-C98F-A649-BBBA-2B3849EA1AE2}"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59086950"/>
      </p:ext>
    </p:extLst>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6855968" y="381003"/>
            <a:ext cx="5031232"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605536" y="381000"/>
            <a:ext cx="5949696"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6856004" y="3352800"/>
            <a:ext cx="5031233" cy="2971800"/>
          </a:xfrm>
        </p:spPr>
        <p:txBody>
          <a:bodyPr>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fld id="{A38A9DB7-5CEF-7946-B422-80C3140B1091}"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627926690"/>
      </p:ext>
    </p:extLst>
  </p:cSld>
  <p:clrMapOvr>
    <a:masterClrMapping/>
  </p:clrMapOvr>
  <p:transition>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3048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42672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82296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3048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42672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82296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fld id="{F09FAE47-E034-3143-992E-FB963A0AF7D0}"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45138036"/>
      </p:ext>
    </p:extLst>
  </p:cSld>
  <p:clrMapOvr>
    <a:masterClrMapping/>
  </p:clrMapOvr>
  <p:transition>
    <p:fade/>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621792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60960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6217920" y="228600"/>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609600" y="228600"/>
            <a:ext cx="5364480" cy="3017520"/>
          </a:xfrm>
        </p:spPr>
        <p:txBody>
          <a:bodyPr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fld id="{2CD471C4-EC9A-E248-A219-0BE5733CC9FB}"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6717252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dirty="0"/>
          </a:p>
        </p:txBody>
      </p:sp>
      <p:sp>
        <p:nvSpPr>
          <p:cNvPr id="6"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2123558574"/>
      </p:ext>
    </p:extLst>
  </p:cSld>
  <p:clrMapOvr>
    <a:masterClrMapping/>
  </p:clrMapOvr>
  <p:timing>
    <p:tnLst>
      <p:par>
        <p:cTn id="1" dur="indefinite" restart="never" nodeType="tmRoot"/>
      </p:par>
    </p:tnLst>
  </p:timing>
  <p:hf hdr="0" ftr="0" dt="0"/>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6756400" y="3436620"/>
            <a:ext cx="4866533"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568960" y="384048"/>
            <a:ext cx="59436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6756400" y="389332"/>
            <a:ext cx="48768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fld id="{686A4D41-8123-CC49-8B6F-F3C0610397CC}"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148345"/>
      </p:ext>
    </p:extLst>
  </p:cSld>
  <p:clrMapOvr>
    <a:masterClrMapping/>
  </p:clrMapOvr>
  <p:transition>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972396" y="228600"/>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9723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6229623" y="228600"/>
            <a:ext cx="3048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62235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533996" y="1295400"/>
            <a:ext cx="2235200" cy="1905000"/>
          </a:xfrm>
        </p:spPr>
        <p:txBody>
          <a:bodyPr anchor="b">
            <a:noAutofit/>
          </a:bodyPr>
          <a:lstStyle>
            <a:lvl1pPr marL="0" marR="0" indent="0" algn="r" rtl="0" latinLnBrk="0">
              <a:spcBef>
                <a:spcPct val="20000"/>
              </a:spcBef>
              <a:buFontTx/>
              <a:buNone/>
              <a:defRPr sz="2133"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9448800" y="1295400"/>
            <a:ext cx="2235200" cy="1905000"/>
          </a:xfrm>
        </p:spPr>
        <p:txBody>
          <a:bodyPr anchor="b"/>
          <a:lstStyle>
            <a:lvl1pPr marL="0" marR="0" indent="0" algn="l">
              <a:buFontTx/>
              <a:buNone/>
              <a:defRPr sz="2133" baseline="0"/>
            </a:lvl1pPr>
            <a:extLst/>
          </a:lstStyle>
          <a:p>
            <a:pPr lvl="0"/>
            <a:r>
              <a:rPr lang="en-US"/>
              <a:t>Click to edit Master text styles</a:t>
            </a:r>
          </a:p>
        </p:txBody>
      </p:sp>
      <p:sp>
        <p:nvSpPr>
          <p:cNvPr id="4" name="Rectangle 7"/>
          <p:cNvSpPr>
            <a:spLocks noGrp="1"/>
          </p:cNvSpPr>
          <p:nvPr>
            <p:ph type="body" sz="quarter" idx="28"/>
          </p:nvPr>
        </p:nvSpPr>
        <p:spPr>
          <a:xfrm>
            <a:off x="533996" y="3352800"/>
            <a:ext cx="2235200" cy="1905000"/>
          </a:xfrm>
        </p:spPr>
        <p:txBody>
          <a:bodyPr/>
          <a:lstStyle>
            <a:lvl1pPr marL="0" marR="0" indent="0" algn="r">
              <a:buFontTx/>
              <a:buNone/>
              <a:defRPr sz="2133" baseline="0"/>
            </a:lvl1pPr>
            <a:extLst/>
          </a:lstStyle>
          <a:p>
            <a:pPr lvl="0"/>
            <a:r>
              <a:rPr lang="en-US"/>
              <a:t>Click to edit Master text styles</a:t>
            </a:r>
          </a:p>
        </p:txBody>
      </p:sp>
      <p:sp>
        <p:nvSpPr>
          <p:cNvPr id="13" name="Rectangle 7"/>
          <p:cNvSpPr>
            <a:spLocks noGrp="1"/>
          </p:cNvSpPr>
          <p:nvPr>
            <p:ph type="body" sz="quarter" idx="30"/>
          </p:nvPr>
        </p:nvSpPr>
        <p:spPr>
          <a:xfrm>
            <a:off x="9448800" y="3352800"/>
            <a:ext cx="2235200" cy="1905000"/>
          </a:xfrm>
        </p:spPr>
        <p:txBody>
          <a:bodyPr/>
          <a:lstStyle>
            <a:lvl1pPr marL="0" marR="0" indent="0" algn="l">
              <a:buFontTx/>
              <a:buNone/>
              <a:defRPr sz="2133"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fld id="{25EE0F2D-FFDE-344C-AB1A-7E20483A326E}"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51294441"/>
      </p:ext>
    </p:extLst>
  </p:cSld>
  <p:clrMapOvr>
    <a:masterClrMapping/>
  </p:clrMapOvr>
  <p:transition>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1235797" y="533400"/>
            <a:ext cx="4871063"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1235761" y="6172200"/>
            <a:ext cx="4876800" cy="304800"/>
          </a:xfrm>
        </p:spPr>
        <p:txBody>
          <a:bodyPr lIns="9144"/>
          <a:lstStyle>
            <a:lvl1pPr marL="0" marR="0" indent="0" algn="l">
              <a:buFontTx/>
              <a:buNone/>
              <a:defRPr sz="2133" baseline="0"/>
            </a:lvl1pPr>
            <a:extLst/>
          </a:lstStyle>
          <a:p>
            <a:pPr lvl="0"/>
            <a:r>
              <a:rPr lang="en-US"/>
              <a:t>Click to edit Master text styles</a:t>
            </a:r>
          </a:p>
        </p:txBody>
      </p:sp>
      <p:sp>
        <p:nvSpPr>
          <p:cNvPr id="9" name="Rectangle 7"/>
          <p:cNvSpPr>
            <a:spLocks noGrp="1"/>
          </p:cNvSpPr>
          <p:nvPr>
            <p:ph type="pic" sz="quarter" idx="17"/>
          </p:nvPr>
        </p:nvSpPr>
        <p:spPr>
          <a:xfrm>
            <a:off x="6214161" y="5334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12357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62141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1235761" y="152400"/>
            <a:ext cx="4876800" cy="304800"/>
          </a:xfrm>
        </p:spPr>
        <p:txBody>
          <a:bodyPr lIns="9144"/>
          <a:lstStyle>
            <a:lvl1pPr marL="0" marR="0" indent="0" algn="l">
              <a:buFontTx/>
              <a:buNone/>
              <a:defRPr sz="2133" baseline="0"/>
            </a:lvl1pPr>
            <a:extLst/>
          </a:lstStyle>
          <a:p>
            <a:pPr lvl="0"/>
            <a:r>
              <a:rPr lang="en-US"/>
              <a:t>Click to edit Master text styles</a:t>
            </a:r>
          </a:p>
        </p:txBody>
      </p:sp>
      <p:sp>
        <p:nvSpPr>
          <p:cNvPr id="18" name="Rectangle 7"/>
          <p:cNvSpPr>
            <a:spLocks noGrp="1"/>
          </p:cNvSpPr>
          <p:nvPr>
            <p:ph type="body" sz="quarter" idx="23"/>
          </p:nvPr>
        </p:nvSpPr>
        <p:spPr>
          <a:xfrm>
            <a:off x="6214161" y="6172200"/>
            <a:ext cx="4876800" cy="304800"/>
          </a:xfrm>
        </p:spPr>
        <p:txBody>
          <a:bodyPr lIns="9144"/>
          <a:lstStyle>
            <a:lvl1pPr marL="0" marR="0" indent="0" algn="l">
              <a:buFontTx/>
              <a:buNone/>
              <a:defRPr sz="2133" baseline="0"/>
            </a:lvl1pPr>
            <a:extLst/>
          </a:lstStyle>
          <a:p>
            <a:pPr lvl="0"/>
            <a:r>
              <a:rPr lang="en-US"/>
              <a:t>Click to edit Master text styles</a:t>
            </a:r>
          </a:p>
        </p:txBody>
      </p:sp>
      <p:sp>
        <p:nvSpPr>
          <p:cNvPr id="16" name="Rectangle 7"/>
          <p:cNvSpPr>
            <a:spLocks noGrp="1"/>
          </p:cNvSpPr>
          <p:nvPr>
            <p:ph type="body" sz="quarter" idx="24"/>
          </p:nvPr>
        </p:nvSpPr>
        <p:spPr>
          <a:xfrm>
            <a:off x="6214161" y="152400"/>
            <a:ext cx="4876800" cy="304800"/>
          </a:xfrm>
        </p:spPr>
        <p:txBody>
          <a:bodyPr lIns="9144"/>
          <a:lstStyle>
            <a:lvl1pPr marL="0" marR="0" indent="0" algn="l">
              <a:buFontTx/>
              <a:buNone/>
              <a:defRPr sz="2133"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fld id="{040F70C4-894E-7F47-AA21-169574B7C8EE}"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3896151"/>
      </p:ext>
    </p:extLst>
  </p:cSld>
  <p:clrMapOvr>
    <a:masterClrMapping/>
  </p:clrMapOvr>
  <p:transition>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203236" y="1524035"/>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6062169" y="1524035"/>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3132116" y="1524035"/>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8986924" y="1524035"/>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203200" y="4495800"/>
            <a:ext cx="11684000" cy="1905000"/>
          </a:xfrm>
        </p:spPr>
        <p:txBody>
          <a:bodyPr/>
          <a:lstStyle>
            <a:lvl1pPr marL="0" marR="0" indent="0" algn="l">
              <a:buFontTx/>
              <a:buNone/>
              <a:defRPr sz="32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fld id="{8A56DFAB-FA4B-B843-A7C2-1C18D8575A10}"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92915554"/>
      </p:ext>
    </p:extLst>
  </p:cSld>
  <p:clrMapOvr>
    <a:masterClrMapping/>
  </p:clrMapOvr>
  <p:transition>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914400" y="257665"/>
            <a:ext cx="615696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7718465" y="257665"/>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7718465" y="2432657"/>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7718465" y="4607649"/>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fld id="{0578617F-F5B6-4349-9A1A-6CF5D3B55A40}"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69106712"/>
      </p:ext>
    </p:extLst>
  </p:cSld>
  <p:clrMapOvr>
    <a:masterClrMapping/>
  </p:clrMapOvr>
  <p:transition>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812800" y="34290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4045131" y="228634"/>
            <a:ext cx="7416800" cy="4171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812800" y="2286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7924834" y="4495800"/>
            <a:ext cx="3555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4045132" y="4495800"/>
            <a:ext cx="367646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fld id="{99D3C860-2AF8-314A-B331-7DA8F14B4A7D}"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32576945"/>
      </p:ext>
    </p:extLst>
  </p:cSld>
  <p:clrMapOvr>
    <a:masterClrMapping/>
  </p:clrMapOvr>
  <p:transition>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6828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68284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629116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43912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80996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fld id="{552F419F-36BD-F344-824F-33491AE64670}"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18387731"/>
      </p:ext>
    </p:extLst>
  </p:cSld>
  <p:clrMapOvr>
    <a:masterClrMapping/>
  </p:clrMapOvr>
  <p:transition>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067066" y="16002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064000" y="4876800"/>
            <a:ext cx="4267200" cy="1295400"/>
          </a:xfrm>
        </p:spPr>
        <p:txBody>
          <a:bodyPr tIns="91390" rIns="9144" bIns="91390"/>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fld id="{E01A21D4-8B66-BD4E-A08A-9EE4A1A26F27}"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799477998"/>
      </p:ext>
    </p:extLst>
  </p:cSld>
  <p:clrMapOvr>
    <a:masterClrMapping/>
  </p:clrMapOvr>
  <p:transition>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6607066"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524036"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6604000" y="4648200"/>
            <a:ext cx="4267200" cy="1295400"/>
          </a:xfrm>
        </p:spPr>
        <p:txBody>
          <a:bodyPr tIns="91390" rIns="9144" bIns="91390"/>
          <a:lstStyle>
            <a:lvl1pPr marL="0" marR="0" indent="0" algn="l">
              <a:buFontTx/>
              <a:buNone/>
              <a:defRPr sz="24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524000" y="4648200"/>
            <a:ext cx="4267200" cy="1295400"/>
          </a:xfrm>
        </p:spPr>
        <p:txBody>
          <a:bodyPr tIns="91390" rIns="9144" bIns="91390"/>
          <a:lstStyle>
            <a:lvl1pPr marL="0" marR="0" indent="0" algn="l">
              <a:buFontTx/>
              <a:buNone/>
              <a:defRPr sz="24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fld id="{845A7D57-084E-4844-8408-B4B7DB119F72}"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96612241"/>
      </p:ext>
    </p:extLst>
  </p:cSld>
  <p:clrMapOvr>
    <a:masterClrMapping/>
  </p:clrMapOvr>
  <p:transition>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609600" y="2057400"/>
            <a:ext cx="10972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609600" y="4876800"/>
            <a:ext cx="10972800" cy="1447800"/>
          </a:xfrm>
        </p:spPr>
        <p:txBody>
          <a:bodyPr tIns="91390" rIns="9144" bIns="91390"/>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fld id="{CAB4EDFD-56E1-0348-AD76-85DF19D3B8B7}"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4817943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
        <p:nvSpPr>
          <p:cNvPr id="9"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1"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100" b="0"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837712780"/>
      </p:ext>
    </p:extLst>
  </p:cSld>
  <p:clrMapOvr>
    <a:masterClrMapping/>
  </p:clrMapOvr>
  <p:timing>
    <p:tnLst>
      <p:par>
        <p:cTn id="1" dur="indefinite" restart="never" nodeType="tmRoot"/>
      </p:par>
    </p:tnLst>
  </p:timing>
  <p:hf hdr="0" ftr="0" dt="0"/>
</p:sldLayout>
</file>

<file path=ppt/slideLayouts/slideLayout1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fld id="{5C15ECDC-84FE-6B41-B779-513EC68E50D4}"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207920118"/>
      </p:ext>
    </p:extLst>
  </p:cSld>
  <p:clrMapOvr>
    <a:masterClrMapping/>
  </p:clrMapOvr>
  <p:transition>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8962071"/>
      </p:ext>
    </p:extLst>
  </p:cSld>
  <p:clrMapOvr>
    <a:masterClrMapping/>
  </p:clrMapOvr>
  <p:transition>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605367" y="5181600"/>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851" tIns="60925" rIns="121851" bIns="60925" anchor="ctr"/>
          <a:lstStyle/>
          <a:p>
            <a:pPr algn="ctr"/>
            <a:endParaRPr lang="en-US" sz="4267" i="1"/>
          </a:p>
        </p:txBody>
      </p:sp>
      <p:sp>
        <p:nvSpPr>
          <p:cNvPr id="24" name="Rectangle 7"/>
          <p:cNvSpPr>
            <a:spLocks noGrp="1"/>
          </p:cNvSpPr>
          <p:nvPr>
            <p:ph type="title"/>
          </p:nvPr>
        </p:nvSpPr>
        <p:spPr>
          <a:xfrm>
            <a:off x="304838" y="3962400"/>
            <a:ext cx="11064647" cy="10668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844800" y="5133975"/>
            <a:ext cx="8515928" cy="1219200"/>
          </a:xfrm>
        </p:spPr>
        <p:txBody>
          <a:bodyPr tIns="0">
            <a:noAutofit/>
          </a:bodyPr>
          <a:lstStyle>
            <a:lvl1pPr marL="0" marR="0" indent="0" algn="r"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8128000" y="1600200"/>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fld id="{D930156B-14F4-BE40-B5FD-CE36515DDB8C}" type="datetime1">
              <a:rPr lang="en-US" smtClean="0"/>
              <a:t>7/13/2019</a:t>
            </a:fld>
            <a:endParaRPr lang="en-US"/>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pPr>
                <a:defRPr/>
              </a:pPr>
              <a:t>‹#›</a:t>
            </a:fld>
            <a:endParaRPr lang="en-US" dirty="0"/>
          </a:p>
        </p:txBody>
      </p:sp>
      <p:sp>
        <p:nvSpPr>
          <p:cNvPr id="8" name="Rectangle 7"/>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2295873436"/>
      </p:ext>
    </p:extLst>
  </p:cSld>
  <p:clrMapOvr>
    <a:masterClrMapping/>
  </p:clrMapOvr>
  <p:transition>
    <p:fade/>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1219200" y="294591"/>
            <a:ext cx="99568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1219200" y="6019800"/>
            <a:ext cx="9956800" cy="381000"/>
          </a:xfrm>
        </p:spPr>
        <p:txBody>
          <a:bodyPr rIns="9144">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fld id="{B164F825-E5AA-C342-9047-4A653BCB3432}" type="datetime1">
              <a:rPr lang="en-US" smtClean="0"/>
              <a:t>7/13/2019</a:t>
            </a:fld>
            <a:endParaRPr lang="en-US"/>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pPr>
                <a:defRPr/>
              </a:pPr>
              <a:t>‹#›</a:t>
            </a:fld>
            <a:endParaRPr lang="en-US" dirty="0"/>
          </a:p>
        </p:txBody>
      </p:sp>
      <p:sp>
        <p:nvSpPr>
          <p:cNvPr id="8" name="Rectangle 7"/>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1265260637"/>
      </p:ext>
    </p:extLst>
  </p:cSld>
  <p:clrMapOvr>
    <a:masterClrMapping/>
  </p:clrMapOvr>
  <p:transition>
    <p:fade/>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559204" y="233241"/>
            <a:ext cx="6187073"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7010400" y="3048000"/>
            <a:ext cx="4673600" cy="3352800"/>
          </a:xfrm>
        </p:spPr>
        <p:txBody>
          <a:bodyPr tIns="91388" bIns="91388"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fld id="{F6D9EF6D-932E-604D-9FC6-0453136A4D4A}" type="datetime1">
              <a:rPr lang="en-US" smtClean="0"/>
              <a:t>7/13/2019</a:t>
            </a:fld>
            <a:endParaRPr lang="en-US"/>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pPr>
                <a:defRPr/>
              </a:pPr>
              <a:t>‹#›</a:t>
            </a:fld>
            <a:endParaRPr lang="en-US" dirty="0"/>
          </a:p>
        </p:txBody>
      </p:sp>
      <p:sp>
        <p:nvSpPr>
          <p:cNvPr id="6" name="Rectangle 5"/>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1909437507"/>
      </p:ext>
    </p:extLst>
  </p:cSld>
  <p:clrMapOvr>
    <a:masterClrMapping/>
  </p:clrMapOvr>
  <p:transition>
    <p:fade/>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12192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812183841"/>
      </p:ext>
    </p:extLst>
  </p:cSld>
  <p:clrMapOvr>
    <a:masterClrMapping/>
  </p:clrMapOvr>
  <p:transition>
    <p:fade/>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1003560" y="4572000"/>
            <a:ext cx="10375640" cy="99060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1003560" y="5600700"/>
            <a:ext cx="10363200" cy="838200"/>
          </a:xfrm>
        </p:spPr>
        <p:txBody>
          <a:bodyPr tIns="0"/>
          <a:lstStyle>
            <a:lvl1pPr>
              <a:buFontTx/>
              <a:buNone/>
              <a:defRPr sz="2400"/>
            </a:lvl1pPr>
            <a:extLst/>
          </a:lstStyle>
          <a:p>
            <a:pPr lvl="0"/>
            <a:r>
              <a:rPr lang="en-US"/>
              <a:t>Click to edit Master text styles</a:t>
            </a:r>
          </a:p>
        </p:txBody>
      </p:sp>
      <p:sp>
        <p:nvSpPr>
          <p:cNvPr id="7" name="Rectangle 6"/>
          <p:cNvSpPr>
            <a:spLocks noGrp="1"/>
          </p:cNvSpPr>
          <p:nvPr>
            <p:ph type="pic" sz="quarter" idx="11"/>
          </p:nvPr>
        </p:nvSpPr>
        <p:spPr>
          <a:xfrm>
            <a:off x="1048451"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4632805"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8217160"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fld id="{7F8C1710-18CC-1146-A76F-BB9C81DC2330}" type="datetime1">
              <a:rPr lang="en-US" smtClean="0"/>
              <a:t>7/13/2019</a:t>
            </a:fld>
            <a:endParaRPr lang="en-US"/>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pPr>
                <a:defRPr/>
              </a:pPr>
              <a:t>‹#›</a:t>
            </a:fld>
            <a:endParaRPr lang="en-US" dirty="0"/>
          </a:p>
        </p:txBody>
      </p:sp>
      <p:sp>
        <p:nvSpPr>
          <p:cNvPr id="10" name="Rectangle 9"/>
          <p:cNvSpPr>
            <a:spLocks noGrp="1"/>
          </p:cNvSpPr>
          <p:nvPr>
            <p:ph type="ftr" sz="quarter" idx="19"/>
          </p:nvPr>
        </p:nvSpPr>
        <p:spPr/>
        <p:txBody>
          <a:bodyPr/>
          <a:lstStyle>
            <a:lvl1pPr>
              <a:defRPr/>
            </a:lvl1pPr>
            <a:extLst/>
          </a:lstStyle>
          <a:p>
            <a:pPr>
              <a:defRPr/>
            </a:pPr>
            <a:endParaRPr lang="en-US"/>
          </a:p>
        </p:txBody>
      </p:sp>
    </p:spTree>
    <p:extLst>
      <p:ext uri="{BB962C8B-B14F-4D97-AF65-F5344CB8AC3E}">
        <p14:creationId xmlns:p14="http://schemas.microsoft.com/office/powerpoint/2010/main" val="853462795"/>
      </p:ext>
    </p:extLst>
  </p:cSld>
  <p:clrMapOvr>
    <a:masterClrMapping/>
  </p:clrMapOvr>
  <p:transition>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6296100" y="609600"/>
            <a:ext cx="4575137"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422400" y="609600"/>
            <a:ext cx="4572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422400" y="5334000"/>
            <a:ext cx="4572000" cy="1066800"/>
          </a:xfrm>
        </p:spPr>
        <p:txBody>
          <a:bodyPr rIns="9144">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6299200" y="5334000"/>
            <a:ext cx="4572000" cy="1066800"/>
          </a:xfrm>
        </p:spPr>
        <p:txBody>
          <a:bodyPr rIns="9144">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fld id="{3A533BF9-048E-9B4C-9F34-797E3C3B9D78}" type="datetime1">
              <a:rPr lang="en-US" smtClean="0"/>
              <a:t>7/13/2019</a:t>
            </a:fld>
            <a:endParaRPr lang="en-US"/>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pPr>
                <a:defRPr/>
              </a:pPr>
              <a:t>‹#›</a:t>
            </a:fld>
            <a:endParaRPr lang="en-US" dirty="0"/>
          </a:p>
        </p:txBody>
      </p:sp>
      <p:sp>
        <p:nvSpPr>
          <p:cNvPr id="8" name="Rectangle 7"/>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291067671"/>
      </p:ext>
    </p:extLst>
  </p:cSld>
  <p:clrMapOvr>
    <a:masterClrMapping/>
  </p:clrMapOvr>
  <p:transition>
    <p:fade/>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6197600" y="1676435"/>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609600" y="1676435"/>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609600" y="4857749"/>
            <a:ext cx="5384800" cy="1238251"/>
          </a:xfrm>
        </p:spPr>
        <p:txBody>
          <a:bodyPr rIns="9144">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6197600" y="4857749"/>
            <a:ext cx="5384800" cy="1238251"/>
          </a:xfrm>
        </p:spPr>
        <p:txBody>
          <a:bodyPr rIns="9144">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fld id="{30EE63B0-C98F-A649-BBBA-2B3849EA1AE2}" type="datetime1">
              <a:rPr lang="en-US" smtClean="0"/>
              <a:t>7/13/2019</a:t>
            </a:fld>
            <a:endParaRPr lang="en-US"/>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pPr>
                <a:defRPr/>
              </a:pPr>
              <a:t>‹#›</a:t>
            </a:fld>
            <a:endParaRPr lang="en-US" dirty="0"/>
          </a:p>
        </p:txBody>
      </p:sp>
      <p:sp>
        <p:nvSpPr>
          <p:cNvPr id="9" name="Rectangle 8"/>
          <p:cNvSpPr>
            <a:spLocks noGrp="1"/>
          </p:cNvSpPr>
          <p:nvPr>
            <p:ph type="ftr" sz="quarter" idx="20"/>
          </p:nvPr>
        </p:nvSpPr>
        <p:spPr/>
        <p:txBody>
          <a:bodyPr/>
          <a:lstStyle>
            <a:lvl1pPr>
              <a:defRPr/>
            </a:lvl1pPr>
            <a:extLst/>
          </a:lstStyle>
          <a:p>
            <a:pPr>
              <a:defRPr/>
            </a:pPr>
            <a:endParaRPr lang="en-US"/>
          </a:p>
        </p:txBody>
      </p:sp>
    </p:spTree>
    <p:extLst>
      <p:ext uri="{BB962C8B-B14F-4D97-AF65-F5344CB8AC3E}">
        <p14:creationId xmlns:p14="http://schemas.microsoft.com/office/powerpoint/2010/main" val="870963796"/>
      </p:ext>
    </p:extLst>
  </p:cSld>
  <p:clrMapOvr>
    <a:masterClrMapping/>
  </p:clrMapOvr>
  <p:transition>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6855968" y="381003"/>
            <a:ext cx="5031232"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605536" y="381000"/>
            <a:ext cx="5949696"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6856005" y="3352800"/>
            <a:ext cx="5031233" cy="2971800"/>
          </a:xfrm>
        </p:spPr>
        <p:txBody>
          <a:bodyPr>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fld id="{A38A9DB7-5CEF-7946-B422-80C3140B1091}" type="datetime1">
              <a:rPr lang="en-US" smtClean="0"/>
              <a:t>7/13/2019</a:t>
            </a:fld>
            <a:endParaRPr lang="en-US"/>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pPr>
                <a:defRPr/>
              </a:pPr>
              <a:t>‹#›</a:t>
            </a:fld>
            <a:endParaRPr lang="en-US" dirty="0"/>
          </a:p>
        </p:txBody>
      </p:sp>
      <p:sp>
        <p:nvSpPr>
          <p:cNvPr id="8" name="Rectangle 7"/>
          <p:cNvSpPr>
            <a:spLocks noGrp="1"/>
          </p:cNvSpPr>
          <p:nvPr>
            <p:ph type="ftr" sz="quarter" idx="16"/>
          </p:nvPr>
        </p:nvSpPr>
        <p:spPr/>
        <p:txBody>
          <a:bodyPr/>
          <a:lstStyle>
            <a:lvl1pPr>
              <a:defRPr/>
            </a:lvl1pPr>
            <a:extLst/>
          </a:lstStyle>
          <a:p>
            <a:pPr>
              <a:defRPr/>
            </a:pPr>
            <a:endParaRPr lang="en-US"/>
          </a:p>
        </p:txBody>
      </p:sp>
    </p:spTree>
    <p:extLst>
      <p:ext uri="{BB962C8B-B14F-4D97-AF65-F5344CB8AC3E}">
        <p14:creationId xmlns:p14="http://schemas.microsoft.com/office/powerpoint/2010/main" val="75436502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
        <p:nvSpPr>
          <p:cNvPr id="9"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1"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100" b="0"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381776426"/>
      </p:ext>
    </p:extLst>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7"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8"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269880000"/>
      </p:ext>
    </p:extLst>
  </p:cSld>
  <p:clrMapOvr>
    <a:masterClrMapping/>
  </p:clrMapOvr>
  <p:timing>
    <p:tnLst>
      <p:par>
        <p:cTn id="1" dur="indefinite" restart="never" nodeType="tmRoot"/>
      </p:par>
    </p:tnLst>
  </p:timing>
  <p:hf hdr="0" ftr="0" dt="0"/>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3048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42672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82296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3048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42672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82296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fld id="{F09FAE47-E034-3143-992E-FB963A0AF7D0}" type="datetime1">
              <a:rPr lang="en-US" smtClean="0"/>
              <a:t>7/13/2019</a:t>
            </a:fld>
            <a:endParaRPr lang="en-US"/>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pPr>
                <a:defRPr/>
              </a:pPr>
              <a:t>‹#›</a:t>
            </a:fld>
            <a:endParaRPr lang="en-US" dirty="0"/>
          </a:p>
        </p:txBody>
      </p:sp>
      <p:sp>
        <p:nvSpPr>
          <p:cNvPr id="10" name="Rectangle 9"/>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1672326171"/>
      </p:ext>
    </p:extLst>
  </p:cSld>
  <p:clrMapOvr>
    <a:masterClrMapping/>
  </p:clrMapOvr>
  <p:transition>
    <p:fade/>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621792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60960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6217920" y="228600"/>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609600" y="228600"/>
            <a:ext cx="5364480" cy="3017520"/>
          </a:xfrm>
        </p:spPr>
        <p:txBody>
          <a:bodyPr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fld id="{2CD471C4-EC9A-E248-A219-0BE5733CC9FB}" type="datetime1">
              <a:rPr lang="en-US" smtClean="0"/>
              <a:t>7/13/2019</a:t>
            </a:fld>
            <a:endParaRPr lang="en-US"/>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pPr>
                <a:defRPr/>
              </a:pPr>
              <a:t>‹#›</a:t>
            </a:fld>
            <a:endParaRPr lang="en-US" dirty="0"/>
          </a:p>
        </p:txBody>
      </p:sp>
      <p:sp>
        <p:nvSpPr>
          <p:cNvPr id="8" name="Rectangle 7"/>
          <p:cNvSpPr>
            <a:spLocks noGrp="1"/>
          </p:cNvSpPr>
          <p:nvPr>
            <p:ph type="ftr" sz="quarter" idx="17"/>
          </p:nvPr>
        </p:nvSpPr>
        <p:spPr/>
        <p:txBody>
          <a:bodyPr/>
          <a:lstStyle>
            <a:lvl1pPr>
              <a:defRPr/>
            </a:lvl1pPr>
            <a:extLst/>
          </a:lstStyle>
          <a:p>
            <a:pPr>
              <a:defRPr/>
            </a:pPr>
            <a:endParaRPr lang="en-US"/>
          </a:p>
        </p:txBody>
      </p:sp>
    </p:spTree>
    <p:extLst>
      <p:ext uri="{BB962C8B-B14F-4D97-AF65-F5344CB8AC3E}">
        <p14:creationId xmlns:p14="http://schemas.microsoft.com/office/powerpoint/2010/main" val="3251948479"/>
      </p:ext>
    </p:extLst>
  </p:cSld>
  <p:clrMapOvr>
    <a:masterClrMapping/>
  </p:clrMapOvr>
  <p:transition>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6756400" y="3436620"/>
            <a:ext cx="4866533"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568960" y="384048"/>
            <a:ext cx="59436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6756400" y="389332"/>
            <a:ext cx="48768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fld id="{686A4D41-8123-CC49-8B6F-F3C0610397CC}" type="datetime1">
              <a:rPr lang="en-US" smtClean="0"/>
              <a:t>7/13/2019</a:t>
            </a:fld>
            <a:endParaRPr lang="en-US"/>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pPr>
                <a:defRPr/>
              </a:pPr>
              <a:t>‹#›</a:t>
            </a:fld>
            <a:endParaRPr lang="en-US" dirty="0"/>
          </a:p>
        </p:txBody>
      </p:sp>
      <p:sp>
        <p:nvSpPr>
          <p:cNvPr id="8" name="Rectangle 7"/>
          <p:cNvSpPr>
            <a:spLocks noGrp="1"/>
          </p:cNvSpPr>
          <p:nvPr>
            <p:ph type="ftr" sz="quarter" idx="1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81919055"/>
      </p:ext>
    </p:extLst>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972396" y="228600"/>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9723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6229623" y="228600"/>
            <a:ext cx="3048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62235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533996" y="1295400"/>
            <a:ext cx="2235200" cy="1905000"/>
          </a:xfrm>
        </p:spPr>
        <p:txBody>
          <a:bodyPr anchor="b">
            <a:noAutofit/>
          </a:bodyPr>
          <a:lstStyle>
            <a:lvl1pPr marL="0" marR="0" indent="0" algn="r" rtl="0" latinLnBrk="0">
              <a:spcBef>
                <a:spcPct val="20000"/>
              </a:spcBef>
              <a:buFontTx/>
              <a:buNone/>
              <a:defRPr sz="2133"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9448800" y="1295400"/>
            <a:ext cx="2235200" cy="1905000"/>
          </a:xfrm>
        </p:spPr>
        <p:txBody>
          <a:bodyPr anchor="b"/>
          <a:lstStyle>
            <a:lvl1pPr marL="0" marR="0" indent="0" algn="l">
              <a:buFontTx/>
              <a:buNone/>
              <a:defRPr sz="2133" baseline="0"/>
            </a:lvl1pPr>
            <a:extLst/>
          </a:lstStyle>
          <a:p>
            <a:pPr lvl="0"/>
            <a:r>
              <a:rPr lang="en-US"/>
              <a:t>Click to edit Master text styles</a:t>
            </a:r>
          </a:p>
        </p:txBody>
      </p:sp>
      <p:sp>
        <p:nvSpPr>
          <p:cNvPr id="4" name="Rectangle 7"/>
          <p:cNvSpPr>
            <a:spLocks noGrp="1"/>
          </p:cNvSpPr>
          <p:nvPr>
            <p:ph type="body" sz="quarter" idx="28"/>
          </p:nvPr>
        </p:nvSpPr>
        <p:spPr>
          <a:xfrm>
            <a:off x="533996" y="3352800"/>
            <a:ext cx="2235200" cy="1905000"/>
          </a:xfrm>
        </p:spPr>
        <p:txBody>
          <a:bodyPr/>
          <a:lstStyle>
            <a:lvl1pPr marL="0" marR="0" indent="0" algn="r">
              <a:buFontTx/>
              <a:buNone/>
              <a:defRPr sz="2133" baseline="0"/>
            </a:lvl1pPr>
            <a:extLst/>
          </a:lstStyle>
          <a:p>
            <a:pPr lvl="0"/>
            <a:r>
              <a:rPr lang="en-US"/>
              <a:t>Click to edit Master text styles</a:t>
            </a:r>
          </a:p>
        </p:txBody>
      </p:sp>
      <p:sp>
        <p:nvSpPr>
          <p:cNvPr id="13" name="Rectangle 7"/>
          <p:cNvSpPr>
            <a:spLocks noGrp="1"/>
          </p:cNvSpPr>
          <p:nvPr>
            <p:ph type="body" sz="quarter" idx="30"/>
          </p:nvPr>
        </p:nvSpPr>
        <p:spPr>
          <a:xfrm>
            <a:off x="9448800" y="3352800"/>
            <a:ext cx="2235200" cy="1905000"/>
          </a:xfrm>
        </p:spPr>
        <p:txBody>
          <a:bodyPr/>
          <a:lstStyle>
            <a:lvl1pPr marL="0" marR="0" indent="0" algn="l">
              <a:buFontTx/>
              <a:buNone/>
              <a:defRPr sz="2133"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fld id="{25EE0F2D-FFDE-344C-AB1A-7E20483A326E}" type="datetime1">
              <a:rPr lang="en-US" smtClean="0"/>
              <a:t>7/13/2019</a:t>
            </a:fld>
            <a:endParaRPr lang="en-US"/>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pPr>
                <a:defRPr/>
              </a:pPr>
              <a:t>‹#›</a:t>
            </a:fld>
            <a:endParaRPr lang="en-US" dirty="0"/>
          </a:p>
        </p:txBody>
      </p:sp>
      <p:sp>
        <p:nvSpPr>
          <p:cNvPr id="15" name="Rectangle 14"/>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4084594888"/>
      </p:ext>
    </p:extLst>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1235798" y="533400"/>
            <a:ext cx="4871063"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1235761" y="6172200"/>
            <a:ext cx="4876800" cy="304800"/>
          </a:xfrm>
        </p:spPr>
        <p:txBody>
          <a:bodyPr lIns="9144"/>
          <a:lstStyle>
            <a:lvl1pPr marL="0" marR="0" indent="0" algn="l">
              <a:buFontTx/>
              <a:buNone/>
              <a:defRPr sz="2133" baseline="0"/>
            </a:lvl1pPr>
            <a:extLst/>
          </a:lstStyle>
          <a:p>
            <a:pPr lvl="0"/>
            <a:r>
              <a:rPr lang="en-US"/>
              <a:t>Click to edit Master text styles</a:t>
            </a:r>
          </a:p>
        </p:txBody>
      </p:sp>
      <p:sp>
        <p:nvSpPr>
          <p:cNvPr id="9" name="Rectangle 7"/>
          <p:cNvSpPr>
            <a:spLocks noGrp="1"/>
          </p:cNvSpPr>
          <p:nvPr>
            <p:ph type="pic" sz="quarter" idx="17"/>
          </p:nvPr>
        </p:nvSpPr>
        <p:spPr>
          <a:xfrm>
            <a:off x="6214161" y="5334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12357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62141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1235761" y="152400"/>
            <a:ext cx="4876800" cy="304800"/>
          </a:xfrm>
        </p:spPr>
        <p:txBody>
          <a:bodyPr lIns="9144"/>
          <a:lstStyle>
            <a:lvl1pPr marL="0" marR="0" indent="0" algn="l">
              <a:buFontTx/>
              <a:buNone/>
              <a:defRPr sz="2133" baseline="0"/>
            </a:lvl1pPr>
            <a:extLst/>
          </a:lstStyle>
          <a:p>
            <a:pPr lvl="0"/>
            <a:r>
              <a:rPr lang="en-US"/>
              <a:t>Click to edit Master text styles</a:t>
            </a:r>
          </a:p>
        </p:txBody>
      </p:sp>
      <p:sp>
        <p:nvSpPr>
          <p:cNvPr id="18" name="Rectangle 7"/>
          <p:cNvSpPr>
            <a:spLocks noGrp="1"/>
          </p:cNvSpPr>
          <p:nvPr>
            <p:ph type="body" sz="quarter" idx="23"/>
          </p:nvPr>
        </p:nvSpPr>
        <p:spPr>
          <a:xfrm>
            <a:off x="6214161" y="6172200"/>
            <a:ext cx="4876800" cy="304800"/>
          </a:xfrm>
        </p:spPr>
        <p:txBody>
          <a:bodyPr lIns="9144"/>
          <a:lstStyle>
            <a:lvl1pPr marL="0" marR="0" indent="0" algn="l">
              <a:buFontTx/>
              <a:buNone/>
              <a:defRPr sz="2133" baseline="0"/>
            </a:lvl1pPr>
            <a:extLst/>
          </a:lstStyle>
          <a:p>
            <a:pPr lvl="0"/>
            <a:r>
              <a:rPr lang="en-US"/>
              <a:t>Click to edit Master text styles</a:t>
            </a:r>
          </a:p>
        </p:txBody>
      </p:sp>
      <p:sp>
        <p:nvSpPr>
          <p:cNvPr id="16" name="Rectangle 7"/>
          <p:cNvSpPr>
            <a:spLocks noGrp="1"/>
          </p:cNvSpPr>
          <p:nvPr>
            <p:ph type="body" sz="quarter" idx="24"/>
          </p:nvPr>
        </p:nvSpPr>
        <p:spPr>
          <a:xfrm>
            <a:off x="6214161" y="152400"/>
            <a:ext cx="4876800" cy="304800"/>
          </a:xfrm>
        </p:spPr>
        <p:txBody>
          <a:bodyPr lIns="9144"/>
          <a:lstStyle>
            <a:lvl1pPr marL="0" marR="0" indent="0" algn="l">
              <a:buFontTx/>
              <a:buNone/>
              <a:defRPr sz="2133"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fld id="{040F70C4-894E-7F47-AA21-169574B7C8EE}" type="datetime1">
              <a:rPr lang="en-US" smtClean="0"/>
              <a:t>7/13/2019</a:t>
            </a:fld>
            <a:endParaRPr lang="en-US"/>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pPr>
                <a:defRPr/>
              </a:pPr>
              <a:t>‹#›</a:t>
            </a:fld>
            <a:endParaRPr lang="en-US" dirty="0"/>
          </a:p>
        </p:txBody>
      </p:sp>
      <p:sp>
        <p:nvSpPr>
          <p:cNvPr id="12" name="Rectangle 11"/>
          <p:cNvSpPr>
            <a:spLocks noGrp="1"/>
          </p:cNvSpPr>
          <p:nvPr>
            <p:ph type="ftr" sz="quarter" idx="27"/>
          </p:nvPr>
        </p:nvSpPr>
        <p:spPr/>
        <p:txBody>
          <a:bodyPr/>
          <a:lstStyle>
            <a:lvl1pPr>
              <a:defRPr/>
            </a:lvl1pPr>
            <a:extLst/>
          </a:lstStyle>
          <a:p>
            <a:pPr>
              <a:defRPr/>
            </a:pPr>
            <a:endParaRPr lang="en-US"/>
          </a:p>
        </p:txBody>
      </p:sp>
    </p:spTree>
    <p:extLst>
      <p:ext uri="{BB962C8B-B14F-4D97-AF65-F5344CB8AC3E}">
        <p14:creationId xmlns:p14="http://schemas.microsoft.com/office/powerpoint/2010/main" val="1599979937"/>
      </p:ext>
    </p:extLst>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203237" y="1524037"/>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6062170" y="1524037"/>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3132117" y="1524037"/>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8986925" y="1524037"/>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203200" y="4495800"/>
            <a:ext cx="11684000" cy="1905000"/>
          </a:xfrm>
        </p:spPr>
        <p:txBody>
          <a:bodyPr/>
          <a:lstStyle>
            <a:lvl1pPr marL="0" marR="0" indent="0" algn="l">
              <a:buFontTx/>
              <a:buNone/>
              <a:defRPr sz="32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fld id="{8A56DFAB-FA4B-B843-A7C2-1C18D8575A10}" type="datetime1">
              <a:rPr lang="en-US" smtClean="0"/>
              <a:t>7/13/2019</a:t>
            </a:fld>
            <a:endParaRPr lang="en-US"/>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pPr>
                <a:defRPr/>
              </a:pPr>
              <a:t>‹#›</a:t>
            </a:fld>
            <a:endParaRPr lang="en-US" dirty="0"/>
          </a:p>
        </p:txBody>
      </p:sp>
      <p:sp>
        <p:nvSpPr>
          <p:cNvPr id="10" name="Rectangle 9"/>
          <p:cNvSpPr>
            <a:spLocks noGrp="1"/>
          </p:cNvSpPr>
          <p:nvPr>
            <p:ph type="ftr" sz="quarter" idx="35"/>
          </p:nvPr>
        </p:nvSpPr>
        <p:spPr/>
        <p:txBody>
          <a:bodyPr/>
          <a:lstStyle>
            <a:lvl1pPr>
              <a:defRPr/>
            </a:lvl1pPr>
            <a:extLst/>
          </a:lstStyle>
          <a:p>
            <a:pPr>
              <a:defRPr/>
            </a:pPr>
            <a:endParaRPr lang="en-US"/>
          </a:p>
        </p:txBody>
      </p:sp>
    </p:spTree>
    <p:extLst>
      <p:ext uri="{BB962C8B-B14F-4D97-AF65-F5344CB8AC3E}">
        <p14:creationId xmlns:p14="http://schemas.microsoft.com/office/powerpoint/2010/main" val="2102530098"/>
      </p:ext>
    </p:extLst>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914400" y="257665"/>
            <a:ext cx="615696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7718465" y="257665"/>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7718465" y="2432657"/>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7718465" y="4607649"/>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fld id="{0578617F-F5B6-4349-9A1A-6CF5D3B55A40}" type="datetime1">
              <a:rPr lang="en-US" smtClean="0"/>
              <a:t>7/13/2019</a:t>
            </a:fld>
            <a:endParaRPr lang="en-US"/>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pPr>
                <a:defRPr/>
              </a:pPr>
              <a:t>‹#›</a:t>
            </a:fld>
            <a:endParaRPr lang="en-US" dirty="0"/>
          </a:p>
        </p:txBody>
      </p:sp>
      <p:sp>
        <p:nvSpPr>
          <p:cNvPr id="9" name="Rectangle 8"/>
          <p:cNvSpPr>
            <a:spLocks noGrp="1"/>
          </p:cNvSpPr>
          <p:nvPr>
            <p:ph type="ftr" sz="quarter" idx="26"/>
          </p:nvPr>
        </p:nvSpPr>
        <p:spPr/>
        <p:txBody>
          <a:bodyPr/>
          <a:lstStyle>
            <a:lvl1pPr>
              <a:defRPr/>
            </a:lvl1pPr>
            <a:extLst/>
          </a:lstStyle>
          <a:p>
            <a:pPr>
              <a:defRPr/>
            </a:pPr>
            <a:endParaRPr lang="en-US"/>
          </a:p>
        </p:txBody>
      </p:sp>
    </p:spTree>
    <p:extLst>
      <p:ext uri="{BB962C8B-B14F-4D97-AF65-F5344CB8AC3E}">
        <p14:creationId xmlns:p14="http://schemas.microsoft.com/office/powerpoint/2010/main" val="3855746998"/>
      </p:ext>
    </p:extLst>
  </p:cSld>
  <p:clrMapOvr>
    <a:masterClrMapping/>
  </p:clrMapOvr>
  <p:transition>
    <p:fade/>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812800" y="34290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4045131" y="228635"/>
            <a:ext cx="7416800" cy="4171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812800" y="2286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7924835" y="4495800"/>
            <a:ext cx="3555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4045132" y="4495800"/>
            <a:ext cx="367646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fld id="{99D3C860-2AF8-314A-B331-7DA8F14B4A7D}" type="datetime1">
              <a:rPr lang="en-US" smtClean="0"/>
              <a:t>7/13/2019</a:t>
            </a:fld>
            <a:endParaRPr lang="en-US"/>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pPr>
                <a:defRPr/>
              </a:pPr>
              <a:t>‹#›</a:t>
            </a:fld>
            <a:endParaRPr lang="en-US" dirty="0"/>
          </a:p>
        </p:txBody>
      </p:sp>
      <p:sp>
        <p:nvSpPr>
          <p:cNvPr id="10" name="Rectangle 9"/>
          <p:cNvSpPr>
            <a:spLocks noGrp="1"/>
          </p:cNvSpPr>
          <p:nvPr>
            <p:ph type="ftr" sz="quarter" idx="31"/>
          </p:nvPr>
        </p:nvSpPr>
        <p:spPr/>
        <p:txBody>
          <a:bodyPr/>
          <a:lstStyle>
            <a:lvl1pPr>
              <a:defRPr/>
            </a:lvl1pPr>
            <a:extLst/>
          </a:lstStyle>
          <a:p>
            <a:pPr>
              <a:defRPr/>
            </a:pPr>
            <a:endParaRPr lang="en-US"/>
          </a:p>
        </p:txBody>
      </p:sp>
    </p:spTree>
    <p:extLst>
      <p:ext uri="{BB962C8B-B14F-4D97-AF65-F5344CB8AC3E}">
        <p14:creationId xmlns:p14="http://schemas.microsoft.com/office/powerpoint/2010/main" val="2665683364"/>
      </p:ext>
    </p:extLst>
  </p:cSld>
  <p:clrMapOvr>
    <a:masterClrMapping/>
  </p:clrMapOvr>
  <p:transition>
    <p:fade/>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6828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68284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629116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43912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80996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fld id="{552F419F-36BD-F344-824F-33491AE64670}" type="datetime1">
              <a:rPr lang="en-US" smtClean="0"/>
              <a:t>7/13/2019</a:t>
            </a:fld>
            <a:endParaRPr lang="en-US"/>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pPr>
                <a:defRPr/>
              </a:pPr>
              <a:t>‹#›</a:t>
            </a:fld>
            <a:endParaRPr lang="en-US" dirty="0"/>
          </a:p>
        </p:txBody>
      </p:sp>
      <p:sp>
        <p:nvSpPr>
          <p:cNvPr id="9" name="Rectangle 8"/>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2794144047"/>
      </p:ext>
    </p:extLst>
  </p:cSld>
  <p:clrMapOvr>
    <a:masterClrMapping/>
  </p:clrMapOvr>
  <p:transition>
    <p:fade/>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067068" y="16002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064000" y="4876800"/>
            <a:ext cx="4267200" cy="1295400"/>
          </a:xfrm>
        </p:spPr>
        <p:txBody>
          <a:bodyPr tIns="91388" rIns="9144" bIns="91388"/>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fld id="{E01A21D4-8B66-BD4E-A08A-9EE4A1A26F27}" type="datetime1">
              <a:rPr lang="en-US" smtClean="0"/>
              <a:t>7/13/2019</a:t>
            </a:fld>
            <a:endParaRPr lang="en-US"/>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pPr>
                <a:defRPr/>
              </a:pPr>
              <a:t>‹#›</a:t>
            </a:fld>
            <a:endParaRPr lang="en-US" dirty="0"/>
          </a:p>
        </p:txBody>
      </p:sp>
      <p:sp>
        <p:nvSpPr>
          <p:cNvPr id="8" name="Rectangle 7"/>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1374437828"/>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340318116"/>
      </p:ext>
    </p:extLst>
  </p:cSld>
  <p:clrMapOvr>
    <a:masterClrMapping/>
  </p:clrMapOvr>
  <p:timing>
    <p:tnLst>
      <p:par>
        <p:cTn id="1" dur="indefinite" restart="never" nodeType="tmRoot"/>
      </p:par>
    </p:tnLst>
  </p:timing>
  <p:hf hdr="0" ftr="0" dt="0"/>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6607068"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524037"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6604000" y="4648200"/>
            <a:ext cx="4267200" cy="1295400"/>
          </a:xfrm>
        </p:spPr>
        <p:txBody>
          <a:bodyPr tIns="91388" rIns="9144" bIns="91388"/>
          <a:lstStyle>
            <a:lvl1pPr marL="0" marR="0" indent="0" algn="l">
              <a:buFontTx/>
              <a:buNone/>
              <a:defRPr sz="24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524000" y="4648200"/>
            <a:ext cx="4267200" cy="1295400"/>
          </a:xfrm>
        </p:spPr>
        <p:txBody>
          <a:bodyPr tIns="91388" rIns="9144" bIns="91388"/>
          <a:lstStyle>
            <a:lvl1pPr marL="0" marR="0" indent="0" algn="l">
              <a:buFontTx/>
              <a:buNone/>
              <a:defRPr sz="24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fld id="{845A7D57-084E-4844-8408-B4B7DB119F72}" type="datetime1">
              <a:rPr lang="en-US" smtClean="0"/>
              <a:t>7/13/2019</a:t>
            </a:fld>
            <a:endParaRPr lang="en-US"/>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pPr>
                <a:defRPr/>
              </a:pPr>
              <a:t>‹#›</a:t>
            </a:fld>
            <a:endParaRPr lang="en-US" dirty="0"/>
          </a:p>
        </p:txBody>
      </p:sp>
      <p:sp>
        <p:nvSpPr>
          <p:cNvPr id="11" name="Rectangle 10"/>
          <p:cNvSpPr>
            <a:spLocks noGrp="1"/>
          </p:cNvSpPr>
          <p:nvPr>
            <p:ph type="ftr" sz="quarter" idx="19"/>
          </p:nvPr>
        </p:nvSpPr>
        <p:spPr/>
        <p:txBody>
          <a:bodyPr/>
          <a:lstStyle>
            <a:lvl1pPr>
              <a:defRPr/>
            </a:lvl1pPr>
            <a:extLst/>
          </a:lstStyle>
          <a:p>
            <a:pPr>
              <a:defRPr/>
            </a:pPr>
            <a:endParaRPr lang="en-US"/>
          </a:p>
        </p:txBody>
      </p:sp>
    </p:spTree>
    <p:extLst>
      <p:ext uri="{BB962C8B-B14F-4D97-AF65-F5344CB8AC3E}">
        <p14:creationId xmlns:p14="http://schemas.microsoft.com/office/powerpoint/2010/main" val="4182715871"/>
      </p:ext>
    </p:extLst>
  </p:cSld>
  <p:clrMapOvr>
    <a:masterClrMapping/>
  </p:clrMapOvr>
  <p:transition>
    <p:fade/>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609600" y="2057400"/>
            <a:ext cx="10972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609600" y="4876800"/>
            <a:ext cx="10972800" cy="1447800"/>
          </a:xfrm>
        </p:spPr>
        <p:txBody>
          <a:bodyPr tIns="91388" rIns="9144" bIns="91388"/>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fld id="{CAB4EDFD-56E1-0348-AD76-85DF19D3B8B7}" type="datetime1">
              <a:rPr lang="en-US" smtClean="0"/>
              <a:t>7/13/2019</a:t>
            </a:fld>
            <a:endParaRPr lang="en-US"/>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pPr>
                <a:defRPr/>
              </a:pPr>
              <a:t>‹#›</a:t>
            </a:fld>
            <a:endParaRPr lang="en-US" dirty="0"/>
          </a:p>
        </p:txBody>
      </p:sp>
      <p:sp>
        <p:nvSpPr>
          <p:cNvPr id="7" name="Rectangle 6"/>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3598755459"/>
      </p:ext>
    </p:extLst>
  </p:cSld>
  <p:clrMapOvr>
    <a:masterClrMapping/>
  </p:clrMapOvr>
  <p:transition>
    <p:fade/>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fld id="{5C15ECDC-84FE-6B41-B779-513EC68E50D4}" type="datetime1">
              <a:rPr lang="en-US" smtClean="0"/>
              <a:t>7/13/2019</a:t>
            </a:fld>
            <a:endParaRPr lang="en-US"/>
          </a:p>
        </p:txBody>
      </p:sp>
      <p:sp>
        <p:nvSpPr>
          <p:cNvPr id="5" name="Rectangle 19"/>
          <p:cNvSpPr>
            <a:spLocks noGrp="1"/>
          </p:cNvSpPr>
          <p:nvPr>
            <p:ph type="ftr" sz="quarter" idx="11"/>
          </p:nvPr>
        </p:nvSpPr>
        <p:spPr/>
        <p:txBody>
          <a:bodyPr/>
          <a:lstStyle>
            <a:lvl1pPr>
              <a:defRPr/>
            </a:lvl1pPr>
            <a:extLst/>
          </a:lstStyle>
          <a:p>
            <a:pPr>
              <a:defRPr/>
            </a:pPr>
            <a:endParaRPr lang="en-US"/>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pPr>
                <a:defRPr/>
              </a:pPr>
              <a:t>‹#›</a:t>
            </a:fld>
            <a:endParaRPr lang="en-US" dirty="0"/>
          </a:p>
        </p:txBody>
      </p:sp>
    </p:spTree>
    <p:extLst>
      <p:ext uri="{BB962C8B-B14F-4D97-AF65-F5344CB8AC3E}">
        <p14:creationId xmlns:p14="http://schemas.microsoft.com/office/powerpoint/2010/main" val="2098332814"/>
      </p:ext>
    </p:extLst>
  </p:cSld>
  <p:clrMapOvr>
    <a:masterClrMapping/>
  </p:clrMapOvr>
  <p:transition>
    <p:fade/>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203967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240424073"/>
      </p:ext>
    </p:extLst>
  </p:cSld>
  <p:clrMapOvr>
    <a:masterClrMapping/>
  </p:clrMapOvr>
  <p:timing>
    <p:tnLst>
      <p:par>
        <p:cTn id="1" dur="indefinite" restart="never" nodeType="tmRoot"/>
      </p:par>
    </p:tnLst>
  </p:timing>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2431464" y="116632"/>
            <a:ext cx="914433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269296243"/>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4_Blank">
    <p:spTree>
      <p:nvGrpSpPr>
        <p:cNvPr id="1" name=""/>
        <p:cNvGrpSpPr/>
        <p:nvPr/>
      </p:nvGrpSpPr>
      <p:grpSpPr>
        <a:xfrm>
          <a:off x="0" y="0"/>
          <a:ext cx="0" cy="0"/>
          <a:chOff x="0" y="0"/>
          <a:chExt cx="0" cy="0"/>
        </a:xfrm>
      </p:grpSpPr>
      <p:sp>
        <p:nvSpPr>
          <p:cNvPr id="3"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144699260"/>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33635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941796979"/>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16632"/>
            <a:ext cx="924034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001368862"/>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2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274297" y="188640"/>
            <a:ext cx="9244608" cy="663340"/>
          </a:xfrm>
          <a:prstGeom prst="rect">
            <a:avLst/>
          </a:prstGeom>
        </p:spPr>
        <p:txBody>
          <a:bodyPr vert="horz" lIns="91440" tIns="45720" rIns="91440" bIns="45720" rtlCol="0" anchor="ctr">
            <a:normAutofit/>
          </a:bodyPr>
          <a:lstStyle>
            <a:lvl1pPr>
              <a:defRPr sz="3200"/>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415077621"/>
      </p:ext>
    </p:extLst>
  </p:cSld>
  <p:clrMapOvr>
    <a:masterClrMapping/>
  </p:clrMapOvr>
  <p:timing>
    <p:tnLst>
      <p:par>
        <p:cTn id="1" dur="indefinite" restart="never" nodeType="tmRoot"/>
      </p:par>
    </p:tnLst>
  </p:timing>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3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815413" y="188640"/>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778308695"/>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3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543605" y="260648"/>
            <a:ext cx="9689776" cy="663340"/>
          </a:xfrm>
          <a:prstGeom prst="rect">
            <a:avLst/>
          </a:prstGeom>
          <a:solidFill>
            <a:srgbClr val="7792AD"/>
          </a:solidFill>
        </p:spPr>
        <p:txBody>
          <a:bodyPr vert="horz" lIns="91440" tIns="45720" rIns="91440" bIns="45720" rtlCol="0" anchor="ctr">
            <a:normAutofit/>
          </a:bodyPr>
          <a:lstStyle>
            <a:lvl1pPr>
              <a:defRPr b="0">
                <a:solidFill>
                  <a:schemeClr val="bg1"/>
                </a:solidFill>
              </a:defRPr>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715936616"/>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7"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8"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001212657"/>
      </p:ext>
    </p:extLst>
  </p:cSld>
  <p:clrMapOvr>
    <a:masterClrMapping/>
  </p:clrMapOvr>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3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250265"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743951085"/>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3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709150340"/>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3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830379992"/>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3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624125880"/>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3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00580406"/>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3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9"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307580952"/>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3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09509602"/>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3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488764644"/>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4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88640"/>
            <a:ext cx="948931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Tree>
    <p:extLst>
      <p:ext uri="{BB962C8B-B14F-4D97-AF65-F5344CB8AC3E}">
        <p14:creationId xmlns:p14="http://schemas.microsoft.com/office/powerpoint/2010/main" val="2536303303"/>
      </p:ext>
    </p:extLst>
  </p:cSld>
  <p:clrMapOvr>
    <a:masterClrMapping/>
  </p:clrMapOvr>
  <p:timing>
    <p:tnLst>
      <p:par>
        <p:cTn id="1" dur="indefinite" restart="never" nodeType="tmRoot"/>
      </p:par>
    </p:tnLst>
  </p:timing>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4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06540198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135752949"/>
      </p:ext>
    </p:extLst>
  </p:cSld>
  <p:clrMapOvr>
    <a:masterClrMapping/>
  </p:clrMapOvr>
  <p:timing>
    <p:tnLst>
      <p:par>
        <p:cTn id="1" dur="indefinite" restart="never" nodeType="tmRoot"/>
      </p:par>
    </p:tnLst>
  </p:timing>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4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2540405511"/>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4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25136073"/>
      </p:ext>
    </p:extLst>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4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16632"/>
            <a:ext cx="9244608" cy="663340"/>
          </a:xfrm>
          <a:prstGeom prst="rect">
            <a:avLst/>
          </a:prstGeom>
          <a:solidFill>
            <a:srgbClr val="DEDFE6"/>
          </a:solidFill>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val="407575835"/>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4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88640"/>
            <a:ext cx="9340619" cy="663340"/>
          </a:xfrm>
          <a:prstGeom prst="rect">
            <a:avLst/>
          </a:prstGeom>
          <a:solidFill>
            <a:srgbClr val="828806"/>
          </a:solidFill>
        </p:spPr>
        <p:txBody>
          <a:bodyPr vert="horz" lIns="91440" tIns="45720" rIns="91440" bIns="45720" rtlCol="0" anchor="ctr">
            <a:normAutofit/>
          </a:bodyPr>
          <a:lstStyle>
            <a:lvl1pPr>
              <a:defRPr>
                <a:solidFill>
                  <a:schemeClr val="bg1"/>
                </a:solidFill>
              </a:defRPr>
            </a:lvl1p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386451348"/>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dirty="0"/>
          </a:p>
        </p:txBody>
      </p:sp>
      <p:sp>
        <p:nvSpPr>
          <p:cNvPr id="6"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1114530421"/>
      </p:ext>
    </p:extLst>
  </p:cSld>
  <p:clrMapOvr>
    <a:masterClrMapping/>
  </p:clrMapOvr>
  <p:timing>
    <p:tnLst>
      <p:par>
        <p:cTn id="1" dur="indefinite" restart="never" nodeType="tmRoot"/>
      </p:par>
    </p:tnLst>
  </p:timing>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2431464" y="116632"/>
            <a:ext cx="914433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903646313"/>
      </p:ext>
    </p:extLst>
  </p:cSld>
  <p:clrMapOvr>
    <a:masterClrMapping/>
  </p:clrMapOvr>
  <p:timing>
    <p:tnLst>
      <p:par>
        <p:cTn id="1" dur="indefinite" restart="never" nodeType="tmRoot"/>
      </p:par>
    </p:tnLst>
  </p:timing>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33635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077903995"/>
      </p:ext>
    </p:extLst>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274297" y="188640"/>
            <a:ext cx="9244608" cy="663340"/>
          </a:xfrm>
          <a:prstGeom prst="rect">
            <a:avLst/>
          </a:prstGeom>
        </p:spPr>
        <p:txBody>
          <a:bodyPr vert="horz" lIns="91440" tIns="45720" rIns="91440" bIns="45720" rtlCol="0" anchor="ctr">
            <a:normAutofit/>
          </a:bodyPr>
          <a:lstStyle>
            <a:lvl1pPr>
              <a:defRPr sz="3200"/>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3222065"/>
      </p:ext>
    </p:extLst>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3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52277461"/>
      </p:ext>
    </p:extLst>
  </p:cSld>
  <p:clrMapOvr>
    <a:masterClrMapping/>
  </p:clrMapOvr>
  <p:timing>
    <p:tnLst>
      <p:par>
        <p:cTn id="1" dur="indefinite" restart="never" nodeType="tmRoot"/>
      </p:par>
    </p:tnLst>
  </p:timing>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72826020"/>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sz="half" idx="1"/>
          </p:nvPr>
        </p:nvSpPr>
        <p:spPr>
          <a:xfrm>
            <a:off x="609600" y="1219201"/>
            <a:ext cx="5384800" cy="4906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219201"/>
            <a:ext cx="5384800" cy="4906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29644144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7"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8"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366649576"/>
      </p:ext>
    </p:extLst>
  </p:cSld>
  <p:clrMapOvr>
    <a:masterClrMapping/>
  </p:clrMapOvr>
  <p:timing>
    <p:tnLst>
      <p:par>
        <p:cTn id="1" dur="indefinite" restart="never" nodeType="tmRoot"/>
      </p:par>
    </p:tnLst>
  </p:timing>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585507937"/>
      </p:ext>
    </p:extLst>
  </p:cSld>
  <p:clrMapOvr>
    <a:masterClrMapping/>
  </p:clrMapOvr>
  <p:timing>
    <p:tnLst>
      <p:par>
        <p:cTn id="1" dur="indefinite" restart="never" nodeType="tmRoot"/>
      </p:par>
    </p:tnLst>
  </p:timing>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5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a:p>
        </p:txBody>
      </p:sp>
      <p:sp>
        <p:nvSpPr>
          <p:cNvPr id="2" name="Rectangle 1"/>
          <p:cNvSpPr/>
          <p:nvPr/>
        </p:nvSpPr>
        <p:spPr>
          <a:xfrm>
            <a:off x="11480800" y="304801"/>
            <a:ext cx="536899" cy="307777"/>
          </a:xfrm>
          <a:prstGeom prst="rect">
            <a:avLst/>
          </a:prstGeom>
          <a:no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400" b="1"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104383561"/>
      </p:ext>
    </p:extLst>
  </p:cSld>
  <p:clrMapOvr>
    <a:masterClrMapping/>
  </p:clrMapOvr>
  <p:timing>
    <p:tnLst>
      <p:par>
        <p:cTn id="1" dur="indefinite" restart="never" nodeType="tmRoot"/>
      </p:par>
    </p:tnLst>
  </p:timing>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6" name="Slide Number Placeholder 5"/>
          <p:cNvSpPr>
            <a:spLocks noGrp="1"/>
          </p:cNvSpPr>
          <p:nvPr>
            <p:ph type="sldNum" sz="quarter" idx="12"/>
          </p:nvPr>
        </p:nvSpPr>
        <p:spPr>
          <a:xfrm>
            <a:off x="11379200" y="304801"/>
            <a:ext cx="609600" cy="307777"/>
          </a:xfrm>
          <a:prstGeom prst="rect">
            <a:avLst/>
          </a:prstGeom>
        </p:spPr>
        <p:txBody>
          <a:bodyPr/>
          <a:lstStyle>
            <a:lvl1pPr algn="r">
              <a:defRPr/>
            </a:lvl1pPr>
          </a:lstStyle>
          <a:p>
            <a:fld id="{D47CF28C-F735-C843-9143-DAF799FFF232}" type="slidenum">
              <a:rPr lang="en-US" smtClean="0"/>
              <a:t>‹#›</a:t>
            </a:fld>
            <a:endParaRPr lang="en-US"/>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396572501"/>
      </p:ext>
    </p:extLst>
  </p:cSld>
  <p:clrMapOvr>
    <a:masterClrMapping/>
  </p:clrMapOvr>
  <p:timing>
    <p:tnLst>
      <p:par>
        <p:cTn id="1" dur="indefinite" restart="never" nodeType="tmRoot"/>
      </p:par>
    </p:tnLst>
  </p:timing>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6" name="Slide Number Placeholder 5"/>
          <p:cNvSpPr>
            <a:spLocks noGrp="1"/>
          </p:cNvSpPr>
          <p:nvPr>
            <p:ph type="sldNum" sz="quarter" idx="12"/>
          </p:nvPr>
        </p:nvSpPr>
        <p:spPr>
          <a:xfrm>
            <a:off x="11379200" y="304801"/>
            <a:ext cx="609600" cy="307777"/>
          </a:xfrm>
          <a:prstGeom prst="rect">
            <a:avLst/>
          </a:prstGeom>
        </p:spPr>
        <p:txBody>
          <a:bodyPr/>
          <a:lstStyle>
            <a:lvl1pPr algn="r">
              <a:defRPr/>
            </a:lvl1pPr>
          </a:lstStyle>
          <a:p>
            <a:fld id="{D47CF28C-F735-C843-9143-DAF799FFF232}" type="slidenum">
              <a:rPr lang="en-US" smtClean="0"/>
              <a:t>‹#›</a:t>
            </a:fld>
            <a:endParaRPr lang="en-US"/>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2840898506"/>
      </p:ext>
    </p:extLst>
  </p:cSld>
  <p:clrMapOvr>
    <a:masterClrMapping/>
  </p:clrMapOvr>
  <p:timing>
    <p:tnLst>
      <p:par>
        <p:cTn id="1" dur="indefinite" restart="never" nodeType="tmRoot"/>
      </p:par>
    </p:tnLst>
  </p:timing>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5_Blank">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xfrm>
            <a:off x="11379200" y="304801"/>
            <a:ext cx="609600" cy="307777"/>
          </a:xfrm>
          <a:prstGeom prst="rect">
            <a:avLst/>
          </a:prstGeom>
        </p:spPr>
        <p:txBody>
          <a:bodyPr/>
          <a:lstStyle/>
          <a:p>
            <a:fld id="{D47CF28C-F735-C843-9143-DAF799FFF232}"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Tree>
    <p:extLst>
      <p:ext uri="{BB962C8B-B14F-4D97-AF65-F5344CB8AC3E}">
        <p14:creationId xmlns:p14="http://schemas.microsoft.com/office/powerpoint/2010/main" val="3863943356"/>
      </p:ext>
    </p:extLst>
  </p:cSld>
  <p:clrMapOvr>
    <a:masterClrMapping/>
  </p:clrMapOvr>
  <p:timing>
    <p:tnLst>
      <p:par>
        <p:cTn id="1" dur="indefinite" restart="never" nodeType="tmRoot"/>
      </p:par>
    </p:tnLst>
  </p:timing>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11" name="Slide Number Placeholder 10"/>
          <p:cNvSpPr>
            <a:spLocks noGrp="1"/>
          </p:cNvSpPr>
          <p:nvPr>
            <p:ph type="sldNum" sz="quarter" idx="12"/>
          </p:nvPr>
        </p:nvSpPr>
        <p:spPr>
          <a:xfrm>
            <a:off x="11379200" y="304801"/>
            <a:ext cx="609600" cy="307777"/>
          </a:xfrm>
          <a:prstGeom prst="rect">
            <a:avLst/>
          </a:prstGeom>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570207424"/>
      </p:ext>
    </p:extLst>
  </p:cSld>
  <p:clrMapOvr>
    <a:masterClrMapping/>
  </p:clrMapOvr>
  <p:timing>
    <p:tnLst>
      <p:par>
        <p:cTn id="1" dur="indefinite" restart="never" nodeType="tmRoot"/>
      </p:par>
    </p:tnLst>
  </p:timing>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dirty="0"/>
          </a:p>
        </p:txBody>
      </p:sp>
      <p:sp>
        <p:nvSpPr>
          <p:cNvPr id="6"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317742406"/>
      </p:ext>
    </p:extLst>
  </p:cSld>
  <p:clrMapOvr>
    <a:masterClrMapping/>
  </p:clrMapOvr>
  <p:timing>
    <p:tnLst>
      <p:par>
        <p:cTn id="1" dur="indefinite" restart="never" nodeType="tmRoot"/>
      </p:par>
    </p:tnLst>
  </p:timing>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
        <p:nvSpPr>
          <p:cNvPr id="9"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1"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100" b="0"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260905019"/>
      </p:ext>
    </p:extLst>
  </p:cSld>
  <p:clrMapOvr>
    <a:masterClrMapping/>
  </p:clrMapOvr>
  <p:timing>
    <p:tnLst>
      <p:par>
        <p:cTn id="1" dur="indefinite" restart="never" nodeType="tmRoot"/>
      </p:par>
    </p:tnLst>
  </p:timing>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7"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8"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598200578"/>
      </p:ext>
    </p:extLst>
  </p:cSld>
  <p:clrMapOvr>
    <a:masterClrMapping/>
  </p:clrMapOvr>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Text Placeholder 2"/>
          <p:cNvSpPr>
            <a:spLocks noGrp="1"/>
          </p:cNvSpPr>
          <p:nvPr>
            <p:ph type="body" idx="1"/>
          </p:nvPr>
        </p:nvSpPr>
        <p:spPr>
          <a:xfrm>
            <a:off x="609602" y="1219201"/>
            <a:ext cx="5386917" cy="9556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219201"/>
            <a:ext cx="5389033" cy="9556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95906441"/>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6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985688921"/>
      </p:ext>
    </p:extLst>
  </p:cSld>
  <p:clrMapOvr>
    <a:masterClrMapping/>
  </p:clrMapOvr>
  <p:timing>
    <p:tnLst>
      <p:par>
        <p:cTn id="1" dur="indefinite" restart="never" nodeType="tmRoot"/>
      </p:par>
    </p:tnLst>
  </p:timing>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17766312"/>
      </p:ext>
    </p:extLst>
  </p:cSld>
  <p:clrMapOvr>
    <a:masterClrMapping/>
  </p:clrMapOvr>
  <p:timing>
    <p:tnLst>
      <p:par>
        <p:cTn id="1" dur="indefinite" restart="never" nodeType="tmRoot"/>
      </p:par>
    </p:tnLst>
  </p:timing>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4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2431464" y="116632"/>
            <a:ext cx="914433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55380700"/>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7_Blank">
    <p:spTree>
      <p:nvGrpSpPr>
        <p:cNvPr id="1" name=""/>
        <p:cNvGrpSpPr/>
        <p:nvPr/>
      </p:nvGrpSpPr>
      <p:grpSpPr>
        <a:xfrm>
          <a:off x="0" y="0"/>
          <a:ext cx="0" cy="0"/>
          <a:chOff x="0" y="0"/>
          <a:chExt cx="0" cy="0"/>
        </a:xfrm>
      </p:grpSpPr>
      <p:sp>
        <p:nvSpPr>
          <p:cNvPr id="3"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827855428"/>
      </p:ext>
    </p:extLst>
  </p:cSld>
  <p:clrMapOvr>
    <a:masterClrMapping/>
  </p:clrMapOvr>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4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33635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03235227"/>
      </p:ext>
    </p:extLst>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4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16632"/>
            <a:ext cx="924034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413977468"/>
      </p:ext>
    </p:extLst>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4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274297" y="188640"/>
            <a:ext cx="9244608" cy="663340"/>
          </a:xfrm>
          <a:prstGeom prst="rect">
            <a:avLst/>
          </a:prstGeom>
        </p:spPr>
        <p:txBody>
          <a:bodyPr vert="horz" lIns="91440" tIns="45720" rIns="91440" bIns="45720" rtlCol="0" anchor="ctr">
            <a:normAutofit/>
          </a:bodyPr>
          <a:lstStyle>
            <a:lvl1pPr>
              <a:defRPr sz="3200"/>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635995958"/>
      </p:ext>
    </p:extLst>
  </p:cSld>
  <p:clrMapOvr>
    <a:masterClrMapping/>
  </p:clrMapOvr>
  <p:timing>
    <p:tnLst>
      <p:par>
        <p:cTn id="1" dur="indefinite" restart="never" nodeType="tmRoot"/>
      </p:par>
    </p:tnLst>
  </p:timing>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5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815413" y="188640"/>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192421741"/>
      </p:ext>
    </p:extLst>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5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543605" y="260648"/>
            <a:ext cx="9689776" cy="663340"/>
          </a:xfrm>
          <a:prstGeom prst="rect">
            <a:avLst/>
          </a:prstGeom>
          <a:solidFill>
            <a:srgbClr val="7792AD"/>
          </a:solidFill>
        </p:spPr>
        <p:txBody>
          <a:bodyPr vert="horz" lIns="91440" tIns="45720" rIns="91440" bIns="45720" rtlCol="0" anchor="ctr">
            <a:normAutofit/>
          </a:bodyPr>
          <a:lstStyle>
            <a:lvl1pPr>
              <a:defRPr b="0">
                <a:solidFill>
                  <a:schemeClr val="bg1"/>
                </a:solidFill>
              </a:defRPr>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936051417"/>
      </p:ext>
    </p:extLst>
  </p:cSld>
  <p:clrMapOvr>
    <a:masterClrMapping/>
  </p:clrMapOvr>
  <p:timing>
    <p:tnLst>
      <p:par>
        <p:cTn id="1" dur="indefinite" restart="never" nodeType="tmRoot"/>
      </p:par>
    </p:tnLst>
  </p:timing>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5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250265"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319671130"/>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195064031"/>
      </p:ext>
    </p:extLst>
  </p:cSld>
  <p:clrMapOvr>
    <a:masterClrMapping/>
  </p:clrMapOvr>
  <p:timing>
    <p:tnLst>
      <p:par>
        <p:cTn id="1" dur="indefinite" restart="never" nodeType="tmRoot"/>
      </p:par>
    </p:tnLst>
  </p:timing>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p:cSld name="5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008278067"/>
      </p:ext>
    </p:extLst>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5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336002882"/>
      </p:ext>
    </p:extLst>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5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80089775"/>
      </p:ext>
    </p:extLst>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5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369355042"/>
      </p:ext>
    </p:extLst>
  </p:cSld>
  <p:clrMapOvr>
    <a:masterClrMapping/>
  </p:clrMapOvr>
  <p:hf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5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9"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1246874193"/>
      </p:ext>
    </p:extLst>
  </p:cSld>
  <p:clrMapOvr>
    <a:masterClrMapping/>
  </p:clrMapOvr>
  <p:hf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p:cSld name="5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059815018"/>
      </p:ext>
    </p:extLst>
  </p:cSld>
  <p:clrMapOvr>
    <a:masterClrMapping/>
  </p:clrMapOvr>
  <p:hf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p:cSld name="5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904301169"/>
      </p:ext>
    </p:extLst>
  </p:cSld>
  <p:clrMapOvr>
    <a:masterClrMapping/>
  </p:clrMapOvr>
  <p:hf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p:cSld name="6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88640"/>
            <a:ext cx="948931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Tree>
    <p:extLst>
      <p:ext uri="{BB962C8B-B14F-4D97-AF65-F5344CB8AC3E}">
        <p14:creationId xmlns:p14="http://schemas.microsoft.com/office/powerpoint/2010/main" val="486329190"/>
      </p:ext>
    </p:extLst>
  </p:cSld>
  <p:clrMapOvr>
    <a:masterClrMapping/>
  </p:clrMapOvr>
  <p:timing>
    <p:tnLst>
      <p:par>
        <p:cTn id="1" dur="indefinite" restart="never" nodeType="tmRoot"/>
      </p:par>
    </p:tnLst>
  </p:timing>
  <p:hf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p:cSld name="6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72489955"/>
      </p:ext>
    </p:extLst>
  </p:cSld>
  <p:clrMapOvr>
    <a:masterClrMapping/>
  </p:clrMapOvr>
  <p:hf hdr="0" ftr="0" dt="0"/>
</p:sldLayout>
</file>

<file path=ppt/slideLayouts/slideLayout79.xml><?xml version="1.0" encoding="utf-8"?>
<p:sldLayout xmlns:a="http://schemas.openxmlformats.org/drawingml/2006/main" xmlns:r="http://schemas.openxmlformats.org/officeDocument/2006/relationships" xmlns:p="http://schemas.openxmlformats.org/presentationml/2006/main">
  <p:cSld name="6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9"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365125905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39616" y="439217"/>
            <a:ext cx="8636000" cy="630942"/>
          </a:xfrm>
        </p:spPr>
        <p:txBody>
          <a:bodyPr anchor="b"/>
          <a:lstStyle>
            <a:lvl1pPr algn="l">
              <a:defRPr sz="3500" b="1"/>
            </a:lvl1pPr>
          </a:lstStyle>
          <a:p>
            <a:r>
              <a:rPr lang="en-US" smtClean="0"/>
              <a:t>Click to edit Master title style</a:t>
            </a:r>
            <a:endParaRPr lang="en-US" dirty="0"/>
          </a:p>
        </p:txBody>
      </p:sp>
      <p:sp>
        <p:nvSpPr>
          <p:cNvPr id="3" name="Content Placeholder 2"/>
          <p:cNvSpPr>
            <a:spLocks noGrp="1"/>
          </p:cNvSpPr>
          <p:nvPr>
            <p:ph idx="1"/>
          </p:nvPr>
        </p:nvSpPr>
        <p:spPr>
          <a:xfrm>
            <a:off x="4766734" y="1219201"/>
            <a:ext cx="6815668" cy="464820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602" y="1205843"/>
            <a:ext cx="4011084" cy="46615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7"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33980401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cSld name="6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619125" y="-60208"/>
            <a:ext cx="10972800"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Date Placeholder 3"/>
          <p:cNvSpPr>
            <a:spLocks noGrp="1"/>
          </p:cNvSpPr>
          <p:nvPr>
            <p:ph type="dt" sz="half" idx="2"/>
          </p:nvPr>
        </p:nvSpPr>
        <p:spPr>
          <a:xfrm>
            <a:off x="217313" y="6638490"/>
            <a:ext cx="2844800" cy="24689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7" name="Footer Placeholder 4"/>
          <p:cNvSpPr>
            <a:spLocks noGrp="1"/>
          </p:cNvSpPr>
          <p:nvPr>
            <p:ph type="ftr" sz="quarter" idx="3"/>
          </p:nvPr>
        </p:nvSpPr>
        <p:spPr>
          <a:xfrm>
            <a:off x="7151159" y="6670502"/>
            <a:ext cx="3860800" cy="1428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Strong Interactions summary - ESPP Update - Open Symposium May 13-16 2019 - Granada (Spain)</a:t>
            </a:r>
            <a:endParaRPr lang="en-US"/>
          </a:p>
        </p:txBody>
      </p:sp>
      <p:sp>
        <p:nvSpPr>
          <p:cNvPr id="8" name="Slide Number Placeholder 5"/>
          <p:cNvSpPr txBox="1">
            <a:spLocks/>
          </p:cNvSpPr>
          <p:nvPr/>
        </p:nvSpPr>
        <p:spPr>
          <a:xfrm>
            <a:off x="11099734" y="6665516"/>
            <a:ext cx="768085" cy="21986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0C0CD7E-1085-4C75-828A-81BC512D6C0C}"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00559280"/>
      </p:ext>
    </p:extLst>
  </p:cSld>
  <p:clrMapOvr>
    <a:masterClrMapping/>
  </p:clrMapOvr>
  <p:hf hdr="0" ftr="0" dt="0"/>
</p:sldLayout>
</file>

<file path=ppt/slideLayouts/slideLayout81.xml><?xml version="1.0" encoding="utf-8"?>
<p:sldLayout xmlns:a="http://schemas.openxmlformats.org/drawingml/2006/main" xmlns:r="http://schemas.openxmlformats.org/officeDocument/2006/relationships" xmlns:p="http://schemas.openxmlformats.org/presentationml/2006/main">
  <p:cSld name="6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16632"/>
            <a:ext cx="9244608" cy="663340"/>
          </a:xfrm>
          <a:prstGeom prst="rect">
            <a:avLst/>
          </a:prstGeom>
          <a:solidFill>
            <a:srgbClr val="DEDFE6"/>
          </a:solidFill>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val="1386847691"/>
      </p:ext>
    </p:extLst>
  </p:cSld>
  <p:clrMapOvr>
    <a:masterClrMapping/>
  </p:clrMapOvr>
  <p:hf hdr="0" ftr="0" dt="0"/>
</p:sldLayout>
</file>

<file path=ppt/slideLayouts/slideLayout82.xml><?xml version="1.0" encoding="utf-8"?>
<p:sldLayout xmlns:a="http://schemas.openxmlformats.org/drawingml/2006/main" xmlns:r="http://schemas.openxmlformats.org/officeDocument/2006/relationships" xmlns:p="http://schemas.openxmlformats.org/presentationml/2006/main">
  <p:cSld name="6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447595" y="188640"/>
            <a:ext cx="9340619" cy="663340"/>
          </a:xfrm>
          <a:prstGeom prst="rect">
            <a:avLst/>
          </a:prstGeom>
          <a:solidFill>
            <a:srgbClr val="828806"/>
          </a:solidFill>
        </p:spPr>
        <p:txBody>
          <a:bodyPr vert="horz" lIns="91440" tIns="45720" rIns="91440" bIns="45720" rtlCol="0" anchor="ctr">
            <a:normAutofit/>
          </a:bodyPr>
          <a:lstStyle>
            <a:lvl1pPr>
              <a:defRPr>
                <a:solidFill>
                  <a:schemeClr val="bg1"/>
                </a:solidFill>
              </a:defRPr>
            </a:lvl1pPr>
          </a:lstStyle>
          <a:p>
            <a:r>
              <a:rPr lang="en-US" smtClean="0"/>
              <a:t>Click to edit Master title style</a:t>
            </a:r>
            <a:endParaRPr lang="en-US" dirty="0"/>
          </a:p>
        </p:txBody>
      </p:sp>
      <p:sp>
        <p:nvSpPr>
          <p:cNvPr id="9"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206142970"/>
      </p:ext>
    </p:extLst>
  </p:cSld>
  <p:clrMapOvr>
    <a:masterClrMapping/>
  </p:clrMapOvr>
  <p:hf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630942"/>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783137546"/>
      </p:ext>
    </p:extLst>
  </p:cSld>
  <p:clrMapOvr>
    <a:masterClrMapping/>
  </p:clrMapOvr>
  <p:timing>
    <p:tnLst>
      <p:par>
        <p:cTn id="1" dur="indefinite" restart="never" nodeType="tmRoot"/>
      </p:par>
    </p:tnLst>
  </p:timing>
  <p:hf hdr="0" ftr="0" dt="0"/>
</p:sldLayout>
</file>

<file path=ppt/slideLayouts/slideLayout84.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274297" y="188640"/>
            <a:ext cx="9244608" cy="663340"/>
          </a:xfrm>
          <a:prstGeom prst="rect">
            <a:avLst/>
          </a:prstGeom>
        </p:spPr>
        <p:txBody>
          <a:bodyPr vert="horz" lIns="91440" tIns="45720" rIns="91440" bIns="45720" rtlCol="0" anchor="ctr">
            <a:normAutofit/>
          </a:bodyPr>
          <a:lstStyle>
            <a:lvl1pPr>
              <a:defRPr sz="3200"/>
            </a:lvl1p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901145857"/>
      </p:ext>
    </p:extLst>
  </p:cSld>
  <p:clrMapOvr>
    <a:masterClrMapping/>
  </p:clrMapOvr>
  <p:hf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p:cSld name="12_Blank">
    <p:spTree>
      <p:nvGrpSpPr>
        <p:cNvPr id="1" name=""/>
        <p:cNvGrpSpPr/>
        <p:nvPr/>
      </p:nvGrpSpPr>
      <p:grpSpPr>
        <a:xfrm>
          <a:off x="0" y="0"/>
          <a:ext cx="0" cy="0"/>
          <a:chOff x="0" y="0"/>
          <a:chExt cx="0" cy="0"/>
        </a:xfrm>
      </p:grpSpPr>
      <p:sp>
        <p:nvSpPr>
          <p:cNvPr id="3"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616721423"/>
      </p:ext>
    </p:extLst>
  </p:cSld>
  <p:clrMapOvr>
    <a:masterClrMapping/>
  </p:clrMapOvr>
  <p:timing>
    <p:tnLst>
      <p:par>
        <p:cTn id="1" dur="indefinite" restart="never" nodeType="tmRoot"/>
      </p:par>
    </p:tnLst>
  </p:timing>
  <p:hf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
        <p:nvSpPr>
          <p:cNvPr id="9"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1"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100" b="0"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703084895"/>
      </p:ext>
    </p:extLst>
  </p:cSld>
  <p:clrMapOvr>
    <a:masterClrMapping/>
  </p:clrMapOvr>
  <p:timing>
    <p:tnLst>
      <p:par>
        <p:cTn id="1" dur="indefinite" restart="never" nodeType="tmRoot"/>
      </p:par>
    </p:tnLst>
  </p:timing>
  <p:hf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7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dirty="0"/>
          </a:p>
        </p:txBody>
      </p:sp>
      <p:sp>
        <p:nvSpPr>
          <p:cNvPr id="6"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3753061779"/>
      </p:ext>
    </p:extLst>
  </p:cSld>
  <p:clrMapOvr>
    <a:masterClrMapping/>
  </p:clrMapOvr>
  <p:timing>
    <p:tnLst>
      <p:par>
        <p:cTn id="1" dur="indefinite" restart="never" nodeType="tmRoot"/>
      </p:par>
    </p:tnLst>
  </p:timing>
  <p:hf hdr="0" ftr="0" dt="0"/>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
        <p:nvSpPr>
          <p:cNvPr id="9"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1"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100" b="0"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48611260"/>
      </p:ext>
    </p:extLst>
  </p:cSld>
  <p:clrMapOvr>
    <a:masterClrMapping/>
  </p:clrMapOvr>
  <p:timing>
    <p:tnLst>
      <p:par>
        <p:cTn id="1" dur="indefinite" restart="never" nodeType="tmRoot"/>
      </p:par>
    </p:tnLst>
  </p:timing>
  <p:hf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7"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18"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173503863"/>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91477" y="123801"/>
            <a:ext cx="8636000" cy="640903"/>
          </a:xfrm>
        </p:spPr>
        <p:txBody>
          <a:bodyPr anchor="b"/>
          <a:lstStyle>
            <a:lvl1pPr algn="l">
              <a:defRPr sz="3500" b="1"/>
            </a:lvl1pPr>
          </a:lstStyle>
          <a:p>
            <a:r>
              <a:rPr lang="en-US" smtClean="0"/>
              <a:t>Click to edit Master title style</a:t>
            </a:r>
            <a:endParaRPr lang="en-US" dirty="0"/>
          </a:p>
        </p:txBody>
      </p:sp>
      <p:sp>
        <p:nvSpPr>
          <p:cNvPr id="3" name="Content Placeholder 2"/>
          <p:cNvSpPr>
            <a:spLocks noGrp="1"/>
          </p:cNvSpPr>
          <p:nvPr>
            <p:ph idx="1"/>
          </p:nvPr>
        </p:nvSpPr>
        <p:spPr>
          <a:xfrm>
            <a:off x="335360" y="980728"/>
            <a:ext cx="7392821" cy="53285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920203" y="972166"/>
            <a:ext cx="3840427" cy="533715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7"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795836492"/>
      </p:ext>
    </p:extLst>
  </p:cSld>
  <p:clrMapOvr>
    <a:masterClrMapping/>
  </p:clrMapOvr>
  <p:timing>
    <p:tnLst>
      <p:par>
        <p:cTn id="1" dur="indefinite" restart="never" nodeType="tmRoot"/>
      </p:par>
    </p:tnLst>
  </p:timing>
  <p:hf hdr="0" ftr="0" dt="0"/>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8_Blank">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723386108"/>
      </p:ext>
    </p:extLst>
  </p:cSld>
  <p:clrMapOvr>
    <a:masterClrMapping/>
  </p:clrMapOvr>
  <p:timing>
    <p:tnLst>
      <p:par>
        <p:cTn id="1" dur="indefinite" restart="never" nodeType="tmRoot"/>
      </p:par>
    </p:tnLst>
  </p:timing>
  <p:hf hdr="0" ftr="0" dt="0"/>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4"/>
          </p:nvPr>
        </p:nvSpPr>
        <p:spPr>
          <a:xfrm>
            <a:off x="11379200" y="304801"/>
            <a:ext cx="609600" cy="307777"/>
          </a:xfrm>
          <a:prstGeom prst="rect">
            <a:avLst/>
          </a:prstGeom>
          <a:noFill/>
          <a:ln>
            <a:noFill/>
          </a:ln>
        </p:spPr>
        <p:txBody>
          <a:bodyPr wrap="square" rtlCol="0">
            <a:spAutoFit/>
          </a:bodyPr>
          <a:lstStyle>
            <a:lvl1pPr>
              <a:defRPr lang="en-US" sz="1400" b="1"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
        <p:nvSpPr>
          <p:cNvPr id="6"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902758131"/>
      </p:ext>
    </p:extLst>
  </p:cSld>
  <p:clrMapOvr>
    <a:masterClrMapping/>
  </p:clrMapOvr>
  <p:timing>
    <p:tnLst>
      <p:par>
        <p:cTn id="1" dur="indefinite" restart="never" nodeType="tmRoot"/>
      </p:par>
    </p:tnLst>
  </p:timing>
  <p:hf hdr="0" ftr="0" dt="0"/>
</p:sldLayout>
</file>

<file path=ppt/slideLayouts/slideLayout92.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2431464" y="116632"/>
            <a:ext cx="9144331"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322404925"/>
      </p:ext>
    </p:extLst>
  </p:cSld>
  <p:clrMapOvr>
    <a:masterClrMapping/>
  </p:clrMapOvr>
  <p:timing>
    <p:tnLst>
      <p:par>
        <p:cTn id="1" dur="indefinite" restart="never" nodeType="tmRoot"/>
      </p:par>
    </p:tnLst>
  </p:timing>
  <p:hf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Placeholder 1"/>
          <p:cNvSpPr>
            <a:spLocks noGrp="1"/>
          </p:cNvSpPr>
          <p:nvPr>
            <p:ph type="title"/>
          </p:nvPr>
        </p:nvSpPr>
        <p:spPr>
          <a:xfrm>
            <a:off x="2351584" y="116632"/>
            <a:ext cx="9336352" cy="66334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Slide Number Placeholder 5"/>
          <p:cNvSpPr txBox="1">
            <a:spLocks/>
          </p:cNvSpPr>
          <p:nvPr/>
        </p:nvSpPr>
        <p:spPr>
          <a:xfrm>
            <a:off x="11575795" y="6550223"/>
            <a:ext cx="609600" cy="261610"/>
          </a:xfrm>
          <a:prstGeom prst="rect">
            <a:avLst/>
          </a:prstGeom>
          <a:noFill/>
          <a:ln>
            <a:noFill/>
          </a:ln>
        </p:spPr>
        <p:txBody>
          <a:bodyPr wrap="square" rtlCol="0">
            <a:spAutoFit/>
          </a:bodyPr>
          <a:lstStyle>
            <a:defPPr>
              <a:defRPr lang="en-US"/>
            </a:defPPr>
            <a:lvl1pPr marL="0" algn="l" defTabSz="914400" rtl="0" eaLnBrk="1" latinLnBrk="0" hangingPunct="1">
              <a:defRPr lang="en-US" sz="1400" b="1" kern="1200" smtClean="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100" b="0" i="0" u="none" strike="noStrike" kern="1200" cap="none" spc="0" normalizeH="0" baseline="0" noProof="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40631958"/>
      </p:ext>
    </p:extLst>
  </p:cSld>
  <p:clrMapOvr>
    <a:masterClrMapping/>
  </p:clrMapOvr>
  <p:hf hdr="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8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a:p>
        </p:txBody>
      </p:sp>
      <p:sp>
        <p:nvSpPr>
          <p:cNvPr id="2" name="Rectangle 1"/>
          <p:cNvSpPr/>
          <p:nvPr/>
        </p:nvSpPr>
        <p:spPr>
          <a:xfrm>
            <a:off x="11480800" y="304801"/>
            <a:ext cx="536899" cy="307777"/>
          </a:xfrm>
          <a:prstGeom prst="rect">
            <a:avLst/>
          </a:prstGeom>
          <a:no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3CF724-F9E0-44B8-95BD-D38D8B22F53D}" type="slidenum">
              <a:rPr kumimoji="0" lang="es-ES" sz="1400" b="1"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s-E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89233517"/>
      </p:ext>
    </p:extLst>
  </p:cSld>
  <p:clrMapOvr>
    <a:masterClrMapping/>
  </p:clrMapOvr>
  <p:timing>
    <p:tnLst>
      <p:par>
        <p:cTn id="1" dur="indefinite" restart="never" nodeType="tmRoot"/>
      </p:par>
    </p:tnLst>
  </p:timing>
  <p:hf hdr="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0" y="1295400"/>
            <a:ext cx="5435757" cy="2215662"/>
          </a:xfrm>
          <a:solidFill>
            <a:srgbClr val="DEDFE6"/>
          </a:solidFill>
        </p:spPr>
        <p:txBody>
          <a:bodyPr/>
          <a:lstStyle>
            <a:lvl1pPr marL="0" indent="0">
              <a:buFont typeface="+mj-lt"/>
              <a:buNone/>
              <a:defRPr>
                <a:solidFill>
                  <a:srgbClr val="112E50"/>
                </a:solidFill>
              </a:defRPr>
            </a:lvl1pPr>
          </a:lstStyle>
          <a:p>
            <a:pPr lvl="0"/>
            <a:r>
              <a:rPr lang="en-US" smtClean="0"/>
              <a:t>Edit Master text styles</a:t>
            </a:r>
          </a:p>
        </p:txBody>
      </p:sp>
      <p:sp>
        <p:nvSpPr>
          <p:cNvPr id="6" name="Slide Number Placeholder 5"/>
          <p:cNvSpPr>
            <a:spLocks noGrp="1"/>
          </p:cNvSpPr>
          <p:nvPr>
            <p:ph type="sldNum" sz="quarter" idx="12"/>
          </p:nvPr>
        </p:nvSpPr>
        <p:spPr>
          <a:xfrm>
            <a:off x="11379200" y="304801"/>
            <a:ext cx="609600" cy="307777"/>
          </a:xfrm>
          <a:prstGeom prst="rect">
            <a:avLst/>
          </a:prstGeom>
        </p:spPr>
        <p:txBody>
          <a:bodyPr/>
          <a:lstStyle>
            <a:lvl1pPr algn="r">
              <a:defRPr/>
            </a:lvl1pPr>
          </a:lstStyle>
          <a:p>
            <a:fld id="{D47CF28C-F735-C843-9143-DAF799FFF232}" type="slidenum">
              <a:rPr lang="en-US" smtClean="0"/>
              <a:t>‹#›</a:t>
            </a:fld>
            <a:endParaRPr lang="en-US"/>
          </a:p>
        </p:txBody>
      </p:sp>
      <p:sp>
        <p:nvSpPr>
          <p:cNvPr id="5" name="Content Placeholder 2"/>
          <p:cNvSpPr>
            <a:spLocks noGrp="1"/>
          </p:cNvSpPr>
          <p:nvPr>
            <p:ph idx="13"/>
          </p:nvPr>
        </p:nvSpPr>
        <p:spPr>
          <a:xfrm>
            <a:off x="812800" y="3505200"/>
            <a:ext cx="5435757" cy="2215662"/>
          </a:xfrm>
          <a:solidFill>
            <a:srgbClr val="979F07"/>
          </a:solidFill>
        </p:spPr>
        <p:txBody>
          <a:bodyPr/>
          <a:lstStyle>
            <a:lvl1pPr marL="0" indent="0">
              <a:buFont typeface="+mj-lt"/>
              <a:buNone/>
              <a:defRPr>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48243" y="1295400"/>
            <a:ext cx="5435757" cy="2215662"/>
          </a:xfrm>
          <a:solidFill>
            <a:srgbClr val="88A0B8"/>
          </a:solidFill>
        </p:spPr>
        <p:txBody>
          <a:bodyPr/>
          <a:lstStyle>
            <a:lvl1pPr marL="0" indent="0">
              <a:buFont typeface="+mj-lt"/>
              <a:buNone/>
              <a:defRPr>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6248243" y="3505200"/>
            <a:ext cx="5435757" cy="2215662"/>
          </a:xfrm>
          <a:solidFill>
            <a:srgbClr val="125E9F"/>
          </a:solidFill>
        </p:spPr>
        <p:txBody>
          <a:bodyPr/>
          <a:lstStyle>
            <a:lvl1pPr marL="0" indent="0">
              <a:buFont typeface="+mj-lt"/>
              <a:buNone/>
              <a:defRPr>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431419525"/>
      </p:ext>
    </p:extLst>
  </p:cSld>
  <p:clrMapOvr>
    <a:masterClrMapping/>
  </p:clrMapOvr>
  <p:timing>
    <p:tnLst>
      <p:par>
        <p:cTn id="1" dur="indefinite" restart="never" nodeType="tmRoot"/>
      </p:par>
    </p:tnLst>
  </p:timing>
  <p:hf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6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812801" y="1676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6" name="Slide Number Placeholder 5"/>
          <p:cNvSpPr>
            <a:spLocks noGrp="1"/>
          </p:cNvSpPr>
          <p:nvPr>
            <p:ph type="sldNum" sz="quarter" idx="12"/>
          </p:nvPr>
        </p:nvSpPr>
        <p:spPr>
          <a:xfrm>
            <a:off x="11379200" y="304801"/>
            <a:ext cx="609600" cy="307777"/>
          </a:xfrm>
          <a:prstGeom prst="rect">
            <a:avLst/>
          </a:prstGeom>
        </p:spPr>
        <p:txBody>
          <a:bodyPr/>
          <a:lstStyle>
            <a:lvl1pPr algn="r">
              <a:defRPr/>
            </a:lvl1pPr>
          </a:lstStyle>
          <a:p>
            <a:fld id="{D47CF28C-F735-C843-9143-DAF799FFF232}" type="slidenum">
              <a:rPr lang="en-US" smtClean="0"/>
              <a:t>‹#›</a:t>
            </a:fld>
            <a:endParaRPr lang="en-US"/>
          </a:p>
        </p:txBody>
      </p:sp>
      <p:sp>
        <p:nvSpPr>
          <p:cNvPr id="5" name="Content Placeholder 2"/>
          <p:cNvSpPr>
            <a:spLocks noGrp="1"/>
          </p:cNvSpPr>
          <p:nvPr>
            <p:ph idx="13"/>
          </p:nvPr>
        </p:nvSpPr>
        <p:spPr>
          <a:xfrm>
            <a:off x="3556001" y="1676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7" name="Content Placeholder 2"/>
          <p:cNvSpPr>
            <a:spLocks noGrp="1"/>
          </p:cNvSpPr>
          <p:nvPr>
            <p:ph idx="14"/>
          </p:nvPr>
        </p:nvSpPr>
        <p:spPr>
          <a:xfrm>
            <a:off x="6299201" y="1676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8" name="Content Placeholder 2"/>
          <p:cNvSpPr>
            <a:spLocks noGrp="1"/>
          </p:cNvSpPr>
          <p:nvPr>
            <p:ph idx="15"/>
          </p:nvPr>
        </p:nvSpPr>
        <p:spPr>
          <a:xfrm>
            <a:off x="9042400" y="1676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9" name="Content Placeholder 2"/>
          <p:cNvSpPr>
            <a:spLocks noGrp="1"/>
          </p:cNvSpPr>
          <p:nvPr>
            <p:ph idx="16"/>
          </p:nvPr>
        </p:nvSpPr>
        <p:spPr>
          <a:xfrm>
            <a:off x="9042401" y="2819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0" name="Content Placeholder 2"/>
          <p:cNvSpPr>
            <a:spLocks noGrp="1"/>
          </p:cNvSpPr>
          <p:nvPr>
            <p:ph idx="17"/>
          </p:nvPr>
        </p:nvSpPr>
        <p:spPr>
          <a:xfrm>
            <a:off x="812801" y="2819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1" name="Content Placeholder 2"/>
          <p:cNvSpPr>
            <a:spLocks noGrp="1"/>
          </p:cNvSpPr>
          <p:nvPr>
            <p:ph idx="18"/>
          </p:nvPr>
        </p:nvSpPr>
        <p:spPr>
          <a:xfrm>
            <a:off x="3556001" y="2819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2" name="Content Placeholder 2"/>
          <p:cNvSpPr>
            <a:spLocks noGrp="1"/>
          </p:cNvSpPr>
          <p:nvPr>
            <p:ph idx="19"/>
          </p:nvPr>
        </p:nvSpPr>
        <p:spPr>
          <a:xfrm>
            <a:off x="6299200" y="2819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3" name="Content Placeholder 2"/>
          <p:cNvSpPr>
            <a:spLocks noGrp="1"/>
          </p:cNvSpPr>
          <p:nvPr>
            <p:ph idx="20"/>
          </p:nvPr>
        </p:nvSpPr>
        <p:spPr>
          <a:xfrm>
            <a:off x="6299201" y="3962400"/>
            <a:ext cx="2716628" cy="1107322"/>
          </a:xfrm>
          <a:solidFill>
            <a:srgbClr val="DEDFE6"/>
          </a:solidFill>
        </p:spPr>
        <p:txBody>
          <a:bodyPr>
            <a:noAutofit/>
          </a:bodyPr>
          <a:lstStyle>
            <a:lvl1pPr marL="0" indent="0">
              <a:buFont typeface="+mj-lt"/>
              <a:buNone/>
              <a:defRPr sz="2000">
                <a:solidFill>
                  <a:srgbClr val="112E50"/>
                </a:solidFill>
              </a:defRPr>
            </a:lvl1pPr>
          </a:lstStyle>
          <a:p>
            <a:pPr lvl="0"/>
            <a:r>
              <a:rPr lang="en-US" smtClean="0"/>
              <a:t>Edit Master text styles</a:t>
            </a:r>
          </a:p>
        </p:txBody>
      </p:sp>
      <p:sp>
        <p:nvSpPr>
          <p:cNvPr id="14" name="Content Placeholder 2"/>
          <p:cNvSpPr>
            <a:spLocks noGrp="1"/>
          </p:cNvSpPr>
          <p:nvPr>
            <p:ph idx="21"/>
          </p:nvPr>
        </p:nvSpPr>
        <p:spPr>
          <a:xfrm>
            <a:off x="812801" y="3962400"/>
            <a:ext cx="2716628" cy="1107322"/>
          </a:xfrm>
          <a:solidFill>
            <a:srgbClr val="88A0B8"/>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5" name="Content Placeholder 2"/>
          <p:cNvSpPr>
            <a:spLocks noGrp="1"/>
          </p:cNvSpPr>
          <p:nvPr>
            <p:ph idx="22"/>
          </p:nvPr>
        </p:nvSpPr>
        <p:spPr>
          <a:xfrm>
            <a:off x="3556000" y="3962401"/>
            <a:ext cx="2732259" cy="1113693"/>
          </a:xfrm>
          <a:solidFill>
            <a:srgbClr val="125E9F"/>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
        <p:nvSpPr>
          <p:cNvPr id="16" name="Content Placeholder 2"/>
          <p:cNvSpPr>
            <a:spLocks noGrp="1"/>
          </p:cNvSpPr>
          <p:nvPr>
            <p:ph idx="23"/>
          </p:nvPr>
        </p:nvSpPr>
        <p:spPr>
          <a:xfrm>
            <a:off x="9042401" y="3962400"/>
            <a:ext cx="2716628" cy="1107322"/>
          </a:xfrm>
          <a:solidFill>
            <a:srgbClr val="979F07"/>
          </a:solidFill>
        </p:spPr>
        <p:txBody>
          <a:bodyPr>
            <a:noAutofit/>
          </a:bodyPr>
          <a:lstStyle>
            <a:lvl1pPr marL="0" indent="0">
              <a:buFont typeface="+mj-lt"/>
              <a:buNone/>
              <a:defRPr sz="20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742295674"/>
      </p:ext>
    </p:extLst>
  </p:cSld>
  <p:clrMapOvr>
    <a:masterClrMapping/>
  </p:clrMapOvr>
  <p:timing>
    <p:tnLst>
      <p:par>
        <p:cTn id="1" dur="indefinite" restart="never" nodeType="tmRoot"/>
      </p:par>
    </p:tnLst>
  </p:timing>
  <p:hf hdr="0" ft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9_Blank">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xfrm>
            <a:off x="11379200" y="304801"/>
            <a:ext cx="609600" cy="307777"/>
          </a:xfrm>
          <a:prstGeom prst="rect">
            <a:avLst/>
          </a:prstGeom>
        </p:spPr>
        <p:txBody>
          <a:bodyPr/>
          <a:lstStyle/>
          <a:p>
            <a:fld id="{D47CF28C-F735-C843-9143-DAF799FFF232}"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smtClean="0"/>
              <a:t>Click to edit Master title style</a:t>
            </a:r>
            <a:endParaRPr lang="en-US" dirty="0"/>
          </a:p>
        </p:txBody>
      </p:sp>
    </p:spTree>
    <p:extLst>
      <p:ext uri="{BB962C8B-B14F-4D97-AF65-F5344CB8AC3E}">
        <p14:creationId xmlns:p14="http://schemas.microsoft.com/office/powerpoint/2010/main" val="3845221046"/>
      </p:ext>
    </p:extLst>
  </p:cSld>
  <p:clrMapOvr>
    <a:masterClrMapping/>
  </p:clrMapOvr>
  <p:timing>
    <p:tnLst>
      <p:par>
        <p:cTn id="1" dur="indefinite" restart="never" nodeType="tmRoot"/>
      </p:par>
    </p:tnLst>
  </p:timing>
  <p:hf hdr="0" ftr="0" dt="0"/>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a:p>
        </p:txBody>
      </p:sp>
      <p:sp>
        <p:nvSpPr>
          <p:cNvPr id="11" name="Slide Number Placeholder 10"/>
          <p:cNvSpPr>
            <a:spLocks noGrp="1"/>
          </p:cNvSpPr>
          <p:nvPr>
            <p:ph type="sldNum" sz="quarter" idx="12"/>
          </p:nvPr>
        </p:nvSpPr>
        <p:spPr>
          <a:xfrm>
            <a:off x="11379200" y="304801"/>
            <a:ext cx="609600" cy="307777"/>
          </a:xfrm>
          <a:prstGeom prst="rect">
            <a:avLst/>
          </a:prstGeom>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954575057"/>
      </p:ext>
    </p:extLst>
  </p:cSld>
  <p:clrMapOvr>
    <a:masterClrMapping/>
  </p:clrMapOvr>
  <p:timing>
    <p:tnLst>
      <p:par>
        <p:cTn id="1" dur="indefinite" restart="never" nodeType="tmRoot"/>
      </p:par>
    </p:tnLst>
  </p:timing>
  <p:hf hdr="0" ftr="0" dt="0"/>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9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060162"/>
            <a:ext cx="59944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609600" y="1143000"/>
            <a:ext cx="5994400" cy="1169551"/>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6908800" y="1149172"/>
            <a:ext cx="4775200" cy="4718228"/>
          </a:xfrm>
        </p:spPr>
        <p:txBody>
          <a:bodyPr/>
          <a:lstStyle>
            <a:lvl1pPr marL="0" indent="0">
              <a:buNone/>
              <a:defRPr/>
            </a:lvl1pPr>
          </a:lstStyle>
          <a:p>
            <a:r>
              <a:rPr lang="en-US" smtClean="0"/>
              <a:t>Click icon to add picture</a:t>
            </a:r>
            <a:endParaRPr lang="en-US" dirty="0"/>
          </a:p>
        </p:txBody>
      </p:sp>
      <p:sp>
        <p:nvSpPr>
          <p:cNvPr id="6" name="Slide Number Placeholder 5"/>
          <p:cNvSpPr>
            <a:spLocks noGrp="1"/>
          </p:cNvSpPr>
          <p:nvPr>
            <p:ph type="sldNum" sz="quarter" idx="4"/>
          </p:nvPr>
        </p:nvSpPr>
        <p:spPr>
          <a:xfrm>
            <a:off x="11575795" y="6550223"/>
            <a:ext cx="609600" cy="261610"/>
          </a:xfrm>
          <a:prstGeom prst="rect">
            <a:avLst/>
          </a:prstGeom>
          <a:noFill/>
          <a:ln>
            <a:noFill/>
          </a:ln>
        </p:spPr>
        <p:txBody>
          <a:bodyPr wrap="square" rtlCol="0">
            <a:spAutoFit/>
          </a:bodyPr>
          <a:lstStyle>
            <a:lvl1pPr>
              <a:defRPr lang="en-US" sz="1100" b="0" smtClean="0">
                <a:solidFill>
                  <a:schemeClr val="bg1"/>
                </a:solidFill>
                <a:latin typeface="Arial" pitchFamily="34" charset="0"/>
                <a:cs typeface="Arial" pitchFamily="34" charset="0"/>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1520082919"/>
      </p:ext>
    </p:extLst>
  </p:cSld>
  <p:clrMapOvr>
    <a:masterClrMapping/>
  </p:clrMapOvr>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63" Type="http://schemas.openxmlformats.org/officeDocument/2006/relationships/slideLayout" Target="../slideLayouts/slideLayout63.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159" Type="http://schemas.openxmlformats.org/officeDocument/2006/relationships/slideLayout" Target="../slideLayouts/slideLayout159.xml"/><Relationship Id="rId170" Type="http://schemas.openxmlformats.org/officeDocument/2006/relationships/theme" Target="../theme/theme1.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image" Target="../media/image1.jpeg"/><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45" Type="http://schemas.openxmlformats.org/officeDocument/2006/relationships/slideLayout" Target="../slideLayouts/slideLayout145.xml"/><Relationship Id="rId161" Type="http://schemas.openxmlformats.org/officeDocument/2006/relationships/slideLayout" Target="../slideLayouts/slideLayout161.xml"/><Relationship Id="rId166" Type="http://schemas.openxmlformats.org/officeDocument/2006/relationships/slideLayout" Target="../slideLayouts/slideLayout166.xml"/><Relationship Id="rId1" Type="http://schemas.openxmlformats.org/officeDocument/2006/relationships/slideLayout" Target="../slideLayouts/slideLayout1.xml"/><Relationship Id="rId6" Type="http://schemas.openxmlformats.org/officeDocument/2006/relationships/slideLayout" Target="../slideLayouts/slideLayout6.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119" Type="http://schemas.openxmlformats.org/officeDocument/2006/relationships/slideLayout" Target="../slideLayouts/slideLayout119.xml"/><Relationship Id="rId44" Type="http://schemas.openxmlformats.org/officeDocument/2006/relationships/slideLayout" Target="../slideLayouts/slideLayout44.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35" Type="http://schemas.openxmlformats.org/officeDocument/2006/relationships/slideLayout" Target="../slideLayouts/slideLayout135.xml"/><Relationship Id="rId151" Type="http://schemas.openxmlformats.org/officeDocument/2006/relationships/slideLayout" Target="../slideLayouts/slideLayout151.xml"/><Relationship Id="rId156" Type="http://schemas.openxmlformats.org/officeDocument/2006/relationships/slideLayout" Target="../slideLayouts/slideLayout156.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120" Type="http://schemas.openxmlformats.org/officeDocument/2006/relationships/slideLayout" Target="../slideLayouts/slideLayout120.xml"/><Relationship Id="rId125" Type="http://schemas.openxmlformats.org/officeDocument/2006/relationships/slideLayout" Target="../slideLayouts/slideLayout125.xml"/><Relationship Id="rId141" Type="http://schemas.openxmlformats.org/officeDocument/2006/relationships/slideLayout" Target="../slideLayouts/slideLayout141.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162" Type="http://schemas.openxmlformats.org/officeDocument/2006/relationships/slideLayout" Target="../slideLayouts/slideLayout16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15" Type="http://schemas.openxmlformats.org/officeDocument/2006/relationships/slideLayout" Target="../slideLayouts/slideLayout115.xml"/><Relationship Id="rId131" Type="http://schemas.openxmlformats.org/officeDocument/2006/relationships/slideLayout" Target="../slideLayouts/slideLayout131.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52" Type="http://schemas.openxmlformats.org/officeDocument/2006/relationships/slideLayout" Target="../slideLayouts/slideLayout15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48" Type="http://schemas.openxmlformats.org/officeDocument/2006/relationships/slideLayout" Target="../slideLayouts/slideLayout148.xml"/><Relationship Id="rId164" Type="http://schemas.openxmlformats.org/officeDocument/2006/relationships/slideLayout" Target="../slideLayouts/slideLayout164.xml"/><Relationship Id="rId169" Type="http://schemas.openxmlformats.org/officeDocument/2006/relationships/slideLayout" Target="../slideLayouts/slideLayout169.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6" Type="http://schemas.openxmlformats.org/officeDocument/2006/relationships/slideLayout" Target="../slideLayouts/slideLayout16.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7.xml"/><Relationship Id="rId13" Type="http://schemas.openxmlformats.org/officeDocument/2006/relationships/slideLayout" Target="../slideLayouts/slideLayout182.xml"/><Relationship Id="rId18" Type="http://schemas.openxmlformats.org/officeDocument/2006/relationships/slideLayout" Target="../slideLayouts/slideLayout187.xml"/><Relationship Id="rId3" Type="http://schemas.openxmlformats.org/officeDocument/2006/relationships/slideLayout" Target="../slideLayouts/slideLayout172.xml"/><Relationship Id="rId21" Type="http://schemas.openxmlformats.org/officeDocument/2006/relationships/slideLayout" Target="../slideLayouts/slideLayout190.xml"/><Relationship Id="rId7" Type="http://schemas.openxmlformats.org/officeDocument/2006/relationships/slideLayout" Target="../slideLayouts/slideLayout176.xml"/><Relationship Id="rId12" Type="http://schemas.openxmlformats.org/officeDocument/2006/relationships/slideLayout" Target="../slideLayouts/slideLayout181.xml"/><Relationship Id="rId17" Type="http://schemas.openxmlformats.org/officeDocument/2006/relationships/slideLayout" Target="../slideLayouts/slideLayout186.xml"/><Relationship Id="rId2" Type="http://schemas.openxmlformats.org/officeDocument/2006/relationships/slideLayout" Target="../slideLayouts/slideLayout171.xml"/><Relationship Id="rId16" Type="http://schemas.openxmlformats.org/officeDocument/2006/relationships/slideLayout" Target="../slideLayouts/slideLayout185.xml"/><Relationship Id="rId20" Type="http://schemas.openxmlformats.org/officeDocument/2006/relationships/slideLayout" Target="../slideLayouts/slideLayout189.xml"/><Relationship Id="rId1" Type="http://schemas.openxmlformats.org/officeDocument/2006/relationships/slideLayout" Target="../slideLayouts/slideLayout170.xml"/><Relationship Id="rId6" Type="http://schemas.openxmlformats.org/officeDocument/2006/relationships/slideLayout" Target="../slideLayouts/slideLayout175.xml"/><Relationship Id="rId11" Type="http://schemas.openxmlformats.org/officeDocument/2006/relationships/slideLayout" Target="../slideLayouts/slideLayout180.xml"/><Relationship Id="rId5" Type="http://schemas.openxmlformats.org/officeDocument/2006/relationships/slideLayout" Target="../slideLayouts/slideLayout174.xml"/><Relationship Id="rId15" Type="http://schemas.openxmlformats.org/officeDocument/2006/relationships/slideLayout" Target="../slideLayouts/slideLayout184.xml"/><Relationship Id="rId23" Type="http://schemas.openxmlformats.org/officeDocument/2006/relationships/theme" Target="../theme/theme2.xml"/><Relationship Id="rId10" Type="http://schemas.openxmlformats.org/officeDocument/2006/relationships/slideLayout" Target="../slideLayouts/slideLayout179.xml"/><Relationship Id="rId19" Type="http://schemas.openxmlformats.org/officeDocument/2006/relationships/slideLayout" Target="../slideLayouts/slideLayout188.xml"/><Relationship Id="rId4" Type="http://schemas.openxmlformats.org/officeDocument/2006/relationships/slideLayout" Target="../slideLayouts/slideLayout173.xml"/><Relationship Id="rId9" Type="http://schemas.openxmlformats.org/officeDocument/2006/relationships/slideLayout" Target="../slideLayouts/slideLayout178.xml"/><Relationship Id="rId14" Type="http://schemas.openxmlformats.org/officeDocument/2006/relationships/slideLayout" Target="../slideLayouts/slideLayout183.xml"/><Relationship Id="rId22" Type="http://schemas.openxmlformats.org/officeDocument/2006/relationships/slideLayout" Target="../slideLayouts/slideLayout19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9.xml"/><Relationship Id="rId13" Type="http://schemas.openxmlformats.org/officeDocument/2006/relationships/slideLayout" Target="../slideLayouts/slideLayout204.xml"/><Relationship Id="rId18" Type="http://schemas.openxmlformats.org/officeDocument/2006/relationships/slideLayout" Target="../slideLayouts/slideLayout209.xml"/><Relationship Id="rId3" Type="http://schemas.openxmlformats.org/officeDocument/2006/relationships/slideLayout" Target="../slideLayouts/slideLayout194.xml"/><Relationship Id="rId21" Type="http://schemas.openxmlformats.org/officeDocument/2006/relationships/slideLayout" Target="../slideLayouts/slideLayout212.xml"/><Relationship Id="rId7" Type="http://schemas.openxmlformats.org/officeDocument/2006/relationships/slideLayout" Target="../slideLayouts/slideLayout198.xml"/><Relationship Id="rId12" Type="http://schemas.openxmlformats.org/officeDocument/2006/relationships/slideLayout" Target="../slideLayouts/slideLayout203.xml"/><Relationship Id="rId17" Type="http://schemas.openxmlformats.org/officeDocument/2006/relationships/slideLayout" Target="../slideLayouts/slideLayout208.xml"/><Relationship Id="rId2" Type="http://schemas.openxmlformats.org/officeDocument/2006/relationships/slideLayout" Target="../slideLayouts/slideLayout193.xml"/><Relationship Id="rId16" Type="http://schemas.openxmlformats.org/officeDocument/2006/relationships/slideLayout" Target="../slideLayouts/slideLayout207.xml"/><Relationship Id="rId20" Type="http://schemas.openxmlformats.org/officeDocument/2006/relationships/slideLayout" Target="../slideLayouts/slideLayout211.xml"/><Relationship Id="rId1" Type="http://schemas.openxmlformats.org/officeDocument/2006/relationships/slideLayout" Target="../slideLayouts/slideLayout192.xml"/><Relationship Id="rId6" Type="http://schemas.openxmlformats.org/officeDocument/2006/relationships/slideLayout" Target="../slideLayouts/slideLayout197.xml"/><Relationship Id="rId11" Type="http://schemas.openxmlformats.org/officeDocument/2006/relationships/slideLayout" Target="../slideLayouts/slideLayout202.xml"/><Relationship Id="rId5" Type="http://schemas.openxmlformats.org/officeDocument/2006/relationships/slideLayout" Target="../slideLayouts/slideLayout196.xml"/><Relationship Id="rId15" Type="http://schemas.openxmlformats.org/officeDocument/2006/relationships/slideLayout" Target="../slideLayouts/slideLayout206.xml"/><Relationship Id="rId23" Type="http://schemas.openxmlformats.org/officeDocument/2006/relationships/theme" Target="../theme/theme3.xml"/><Relationship Id="rId10" Type="http://schemas.openxmlformats.org/officeDocument/2006/relationships/slideLayout" Target="../slideLayouts/slideLayout201.xml"/><Relationship Id="rId19" Type="http://schemas.openxmlformats.org/officeDocument/2006/relationships/slideLayout" Target="../slideLayouts/slideLayout210.xml"/><Relationship Id="rId4" Type="http://schemas.openxmlformats.org/officeDocument/2006/relationships/slideLayout" Target="../slideLayouts/slideLayout195.xml"/><Relationship Id="rId9" Type="http://schemas.openxmlformats.org/officeDocument/2006/relationships/slideLayout" Target="../slideLayouts/slideLayout200.xml"/><Relationship Id="rId14" Type="http://schemas.openxmlformats.org/officeDocument/2006/relationships/slideLayout" Target="../slideLayouts/slideLayout205.xml"/><Relationship Id="rId22" Type="http://schemas.openxmlformats.org/officeDocument/2006/relationships/slideLayout" Target="../slideLayouts/slideLayout2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171" cstate="print">
            <a:extLst>
              <a:ext uri="{28A0092B-C50C-407E-A947-70E740481C1C}">
                <a14:useLocalDpi xmlns:a14="http://schemas.microsoft.com/office/drawing/2010/main" val="0"/>
              </a:ext>
            </a:extLst>
          </a:blip>
          <a:stretch>
            <a:fillRect/>
          </a:stretch>
        </p:blipFill>
        <p:spPr>
          <a:xfrm>
            <a:off x="2777" y="1"/>
            <a:ext cx="843166" cy="493932"/>
          </a:xfrm>
          <a:prstGeom prst="rect">
            <a:avLst/>
          </a:prstGeom>
        </p:spPr>
      </p:pic>
      <p:sp>
        <p:nvSpPr>
          <p:cNvPr id="7" name="Rectangle 6"/>
          <p:cNvSpPr/>
          <p:nvPr/>
        </p:nvSpPr>
        <p:spPr>
          <a:xfrm>
            <a:off x="0" y="6544266"/>
            <a:ext cx="4267200" cy="313734"/>
          </a:xfrm>
          <a:prstGeom prst="rect">
            <a:avLst/>
          </a:prstGeom>
          <a:solidFill>
            <a:srgbClr val="DED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3962400" y="6540015"/>
            <a:ext cx="4267200" cy="32819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Rectangle 13"/>
          <p:cNvSpPr/>
          <p:nvPr/>
        </p:nvSpPr>
        <p:spPr>
          <a:xfrm>
            <a:off x="8229600" y="6544266"/>
            <a:ext cx="3962400" cy="313734"/>
          </a:xfrm>
          <a:prstGeom prst="rect">
            <a:avLst/>
          </a:prstGeom>
          <a:solidFill>
            <a:srgbClr val="88A0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Placeholder 1"/>
          <p:cNvSpPr>
            <a:spLocks noGrp="1"/>
          </p:cNvSpPr>
          <p:nvPr>
            <p:ph type="title"/>
          </p:nvPr>
        </p:nvSpPr>
        <p:spPr>
          <a:xfrm>
            <a:off x="2438400" y="304800"/>
            <a:ext cx="8737600" cy="630942"/>
          </a:xfrm>
          <a:prstGeom prst="rect">
            <a:avLst/>
          </a:prstGeom>
          <a:noFill/>
          <a:ln>
            <a:noFill/>
          </a:ln>
        </p:spPr>
        <p:txBody>
          <a:bodyPr wrap="square" rtlCol="0">
            <a:spAutoFit/>
          </a:bodyPr>
          <a:lstStyle/>
          <a:p>
            <a:pPr marL="0" lvl="0" algn="l"/>
            <a:r>
              <a:rPr lang="en-US" smtClean="0"/>
              <a:t>Click to edit Master title style</a:t>
            </a:r>
            <a:endParaRPr lang="en-US" dirty="0"/>
          </a:p>
        </p:txBody>
      </p:sp>
      <p:sp>
        <p:nvSpPr>
          <p:cNvPr id="3" name="Text Placeholder 2"/>
          <p:cNvSpPr>
            <a:spLocks noGrp="1"/>
          </p:cNvSpPr>
          <p:nvPr>
            <p:ph type="body" idx="1"/>
          </p:nvPr>
        </p:nvSpPr>
        <p:spPr>
          <a:xfrm>
            <a:off x="609600" y="1143001"/>
            <a:ext cx="10972800" cy="47244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Footer Placeholder 4"/>
          <p:cNvSpPr txBox="1">
            <a:spLocks/>
          </p:cNvSpPr>
          <p:nvPr/>
        </p:nvSpPr>
        <p:spPr>
          <a:xfrm>
            <a:off x="0" y="6550224"/>
            <a:ext cx="3962400" cy="492443"/>
          </a:xfrm>
          <a:prstGeom prst="rect">
            <a:avLst/>
          </a:prstGeom>
          <a:noFill/>
          <a:ln>
            <a:noFill/>
          </a:ln>
        </p:spPr>
        <p:txBody>
          <a:bodyPr wrap="square" rtlCol="0">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smtClean="0">
                <a:ln>
                  <a:noFill/>
                </a:ln>
                <a:solidFill>
                  <a:srgbClr val="112E50"/>
                </a:solidFill>
                <a:effectLst/>
                <a:uLnTx/>
                <a:uFillTx/>
                <a:latin typeface="Arial" pitchFamily="34" charset="0"/>
                <a:ea typeface="+mn-ea"/>
                <a:cs typeface="Arial" pitchFamily="34" charset="0"/>
              </a:rPr>
              <a:t>C. Biscari – </a:t>
            </a:r>
            <a:r>
              <a:rPr kumimoji="0" lang="es-ES" sz="1400" b="0" i="0" u="none" strike="noStrike" kern="1200" cap="none" spc="0" normalizeH="0" baseline="0" noProof="0" dirty="0" err="1" smtClean="0">
                <a:ln>
                  <a:noFill/>
                </a:ln>
                <a:solidFill>
                  <a:schemeClr val="tx1"/>
                </a:solidFill>
                <a:effectLst/>
                <a:uLnTx/>
                <a:uFillTx/>
                <a:latin typeface="Arial" pitchFamily="34" charset="0"/>
                <a:ea typeface="+mn-ea"/>
                <a:cs typeface="Arial" pitchFamily="34" charset="0"/>
              </a:rPr>
              <a:t>Ghent</a:t>
            </a:r>
            <a:r>
              <a:rPr kumimoji="0" lang="es-E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- 13 </a:t>
            </a:r>
            <a:r>
              <a:rPr kumimoji="0" lang="es-ES" sz="1400" b="0" i="0" u="none" strike="noStrike" kern="1200" cap="none" spc="0" normalizeH="0" baseline="0" noProof="0" dirty="0" err="1" smtClean="0">
                <a:ln>
                  <a:noFill/>
                </a:ln>
                <a:solidFill>
                  <a:schemeClr val="tx1"/>
                </a:solidFill>
                <a:effectLst/>
                <a:uLnTx/>
                <a:uFillTx/>
                <a:latin typeface="Arial" pitchFamily="34" charset="0"/>
                <a:ea typeface="+mn-ea"/>
                <a:cs typeface="Arial" pitchFamily="34" charset="0"/>
              </a:rPr>
              <a:t>July</a:t>
            </a:r>
            <a:r>
              <a:rPr kumimoji="0" lang="es-E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2019</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srgbClr val="112E50"/>
              </a:solidFill>
              <a:effectLst/>
              <a:uLnTx/>
              <a:uFillTx/>
              <a:latin typeface="Arial" pitchFamily="34" charset="0"/>
              <a:ea typeface="+mn-ea"/>
              <a:cs typeface="Arial" pitchFamily="34" charset="0"/>
            </a:endParaRPr>
          </a:p>
        </p:txBody>
      </p:sp>
      <p:sp>
        <p:nvSpPr>
          <p:cNvPr id="12" name="Footer Placeholder 4"/>
          <p:cNvSpPr txBox="1">
            <a:spLocks/>
          </p:cNvSpPr>
          <p:nvPr/>
        </p:nvSpPr>
        <p:spPr>
          <a:xfrm>
            <a:off x="3975686" y="6550224"/>
            <a:ext cx="4240628" cy="276999"/>
          </a:xfrm>
          <a:prstGeom prst="rect">
            <a:avLst/>
          </a:prstGeom>
          <a:noFill/>
          <a:ln>
            <a:noFill/>
          </a:ln>
        </p:spPr>
        <p:txBody>
          <a:bodyPr wrap="square" rtlCol="0">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err="1" smtClean="0">
                <a:ln>
                  <a:noFill/>
                </a:ln>
                <a:solidFill>
                  <a:prstClr val="white"/>
                </a:solidFill>
                <a:effectLst/>
                <a:uLnTx/>
                <a:uFillTx/>
                <a:latin typeface="Arial" pitchFamily="34" charset="0"/>
                <a:ea typeface="+mn-ea"/>
                <a:cs typeface="Arial" pitchFamily="34" charset="0"/>
              </a:rPr>
              <a:t>Technology</a:t>
            </a:r>
            <a:r>
              <a:rPr kumimoji="0" lang="es-ES" sz="1200" b="0"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rPr>
              <a:t> </a:t>
            </a:r>
            <a:r>
              <a:rPr kumimoji="0" lang="es-ES" sz="1200" b="0" i="0" u="none" strike="noStrike" kern="1200" cap="none" spc="0" normalizeH="0" baseline="0" noProof="0" dirty="0" err="1" smtClean="0">
                <a:ln>
                  <a:noFill/>
                </a:ln>
                <a:solidFill>
                  <a:prstClr val="white"/>
                </a:solidFill>
                <a:effectLst/>
                <a:uLnTx/>
                <a:uFillTx/>
                <a:latin typeface="Arial" pitchFamily="34" charset="0"/>
                <a:ea typeface="+mn-ea"/>
                <a:cs typeface="Arial" pitchFamily="34" charset="0"/>
              </a:rPr>
              <a:t>path</a:t>
            </a:r>
            <a:r>
              <a:rPr kumimoji="0" lang="es-ES" sz="1200" b="0"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rPr>
              <a:t> </a:t>
            </a:r>
            <a:r>
              <a:rPr kumimoji="0" lang="es-ES" sz="1200" b="0" i="0" u="none" strike="noStrike" kern="1200" cap="none" spc="0" normalizeH="0" baseline="0" noProof="0" dirty="0" err="1" smtClean="0">
                <a:ln>
                  <a:noFill/>
                </a:ln>
                <a:solidFill>
                  <a:prstClr val="white"/>
                </a:solidFill>
                <a:effectLst/>
                <a:uLnTx/>
                <a:uFillTx/>
                <a:latin typeface="Arial" pitchFamily="34" charset="0"/>
                <a:ea typeface="+mn-ea"/>
                <a:cs typeface="Arial" pitchFamily="34" charset="0"/>
              </a:rPr>
              <a:t>towards</a:t>
            </a:r>
            <a:r>
              <a:rPr kumimoji="0" lang="es-ES" sz="1200" b="0"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rPr>
              <a:t> </a:t>
            </a:r>
            <a:r>
              <a:rPr kumimoji="0" lang="es-ES" sz="1200" b="0" i="0" u="none" strike="noStrike" kern="1200" cap="none" spc="0" normalizeH="0" baseline="0" noProof="0" dirty="0" err="1" smtClean="0">
                <a:ln>
                  <a:noFill/>
                </a:ln>
                <a:solidFill>
                  <a:prstClr val="white"/>
                </a:solidFill>
                <a:effectLst/>
                <a:uLnTx/>
                <a:uFillTx/>
                <a:latin typeface="Arial" pitchFamily="34" charset="0"/>
                <a:ea typeface="+mn-ea"/>
                <a:cs typeface="Arial" pitchFamily="34" charset="0"/>
              </a:rPr>
              <a:t>future</a:t>
            </a:r>
            <a:r>
              <a:rPr kumimoji="0" lang="es-ES" sz="1200" b="0"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rPr>
              <a:t> </a:t>
            </a:r>
            <a:r>
              <a:rPr kumimoji="0" lang="es-ES" sz="1200" b="0" i="0" u="none" strike="noStrike" kern="1200" cap="none" spc="0" normalizeH="0" baseline="0" noProof="0" dirty="0" err="1" smtClean="0">
                <a:ln>
                  <a:noFill/>
                </a:ln>
                <a:solidFill>
                  <a:prstClr val="white"/>
                </a:solidFill>
                <a:effectLst/>
                <a:uLnTx/>
                <a:uFillTx/>
                <a:latin typeface="Arial" pitchFamily="34" charset="0"/>
                <a:ea typeface="+mn-ea"/>
                <a:cs typeface="Arial" pitchFamily="34" charset="0"/>
              </a:rPr>
              <a:t>colliders</a:t>
            </a:r>
            <a:endParaRPr kumimoji="0" lang="es-ES" sz="12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15" name="Footer Placeholder 4"/>
          <p:cNvSpPr txBox="1">
            <a:spLocks/>
          </p:cNvSpPr>
          <p:nvPr/>
        </p:nvSpPr>
        <p:spPr>
          <a:xfrm>
            <a:off x="8203028" y="6551019"/>
            <a:ext cx="3962400" cy="261610"/>
          </a:xfrm>
          <a:prstGeom prst="rect">
            <a:avLst/>
          </a:prstGeom>
          <a:noFill/>
          <a:ln>
            <a:noFill/>
          </a:ln>
        </p:spPr>
        <p:txBody>
          <a:bodyPr wrap="square" rtlCol="0">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100" b="0"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rPr>
              <a:t>ECFA-EPS </a:t>
            </a:r>
            <a:r>
              <a:rPr kumimoji="0" lang="es-ES" sz="1100" b="0" i="0" u="none" strike="noStrike" kern="1200" cap="none" spc="0" normalizeH="0" baseline="0" noProof="0" dirty="0" err="1" smtClean="0">
                <a:ln>
                  <a:noFill/>
                </a:ln>
                <a:solidFill>
                  <a:prstClr val="white"/>
                </a:solidFill>
                <a:effectLst/>
                <a:uLnTx/>
                <a:uFillTx/>
                <a:latin typeface="Arial" pitchFamily="34" charset="0"/>
                <a:ea typeface="+mn-ea"/>
                <a:cs typeface="Arial" pitchFamily="34" charset="0"/>
              </a:rPr>
              <a:t>Joint</a:t>
            </a:r>
            <a:r>
              <a:rPr kumimoji="0" lang="es-ES" sz="1100" b="0"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rPr>
              <a:t> </a:t>
            </a:r>
            <a:r>
              <a:rPr kumimoji="0" lang="es-ES" sz="1100" b="0" i="0" u="none" strike="noStrike" kern="1200" cap="none" spc="0" normalizeH="0" baseline="0" noProof="0" dirty="0" err="1" smtClean="0">
                <a:ln>
                  <a:noFill/>
                </a:ln>
                <a:solidFill>
                  <a:prstClr val="white"/>
                </a:solidFill>
                <a:effectLst/>
                <a:uLnTx/>
                <a:uFillTx/>
                <a:latin typeface="Arial" pitchFamily="34" charset="0"/>
                <a:ea typeface="+mn-ea"/>
                <a:cs typeface="Arial" pitchFamily="34" charset="0"/>
              </a:rPr>
              <a:t>session</a:t>
            </a:r>
            <a:endParaRPr kumimoji="0" lang="es-ES" sz="11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97353468"/>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 id="2147483812" r:id="rId18"/>
    <p:sldLayoutId id="2147483813" r:id="rId19"/>
    <p:sldLayoutId id="2147483814" r:id="rId20"/>
    <p:sldLayoutId id="2147483815" r:id="rId21"/>
    <p:sldLayoutId id="2147483816" r:id="rId22"/>
    <p:sldLayoutId id="2147483817" r:id="rId23"/>
    <p:sldLayoutId id="2147483818" r:id="rId24"/>
    <p:sldLayoutId id="2147483819" r:id="rId25"/>
    <p:sldLayoutId id="2147483820" r:id="rId26"/>
    <p:sldLayoutId id="2147483821" r:id="rId27"/>
    <p:sldLayoutId id="2147483822" r:id="rId28"/>
    <p:sldLayoutId id="2147483823" r:id="rId29"/>
    <p:sldLayoutId id="2147483824" r:id="rId30"/>
    <p:sldLayoutId id="2147483825" r:id="rId31"/>
    <p:sldLayoutId id="2147483826" r:id="rId32"/>
    <p:sldLayoutId id="2147483827" r:id="rId33"/>
    <p:sldLayoutId id="2147483828" r:id="rId34"/>
    <p:sldLayoutId id="2147483829" r:id="rId35"/>
    <p:sldLayoutId id="2147483830" r:id="rId36"/>
    <p:sldLayoutId id="2147483831" r:id="rId37"/>
    <p:sldLayoutId id="2147483832" r:id="rId38"/>
    <p:sldLayoutId id="2147483833" r:id="rId39"/>
    <p:sldLayoutId id="2147483834" r:id="rId40"/>
    <p:sldLayoutId id="2147483835" r:id="rId41"/>
    <p:sldLayoutId id="2147483836" r:id="rId42"/>
    <p:sldLayoutId id="2147483837" r:id="rId43"/>
    <p:sldLayoutId id="2147483838" r:id="rId44"/>
    <p:sldLayoutId id="2147483839" r:id="rId45"/>
    <p:sldLayoutId id="2147483840" r:id="rId46"/>
    <p:sldLayoutId id="2147483841" r:id="rId47"/>
    <p:sldLayoutId id="2147483842" r:id="rId48"/>
    <p:sldLayoutId id="2147483843" r:id="rId49"/>
    <p:sldLayoutId id="2147483844" r:id="rId50"/>
    <p:sldLayoutId id="2147483845" r:id="rId51"/>
    <p:sldLayoutId id="2147483846" r:id="rId52"/>
    <p:sldLayoutId id="2147483847" r:id="rId53"/>
    <p:sldLayoutId id="2147483848" r:id="rId54"/>
    <p:sldLayoutId id="2147483849" r:id="rId55"/>
    <p:sldLayoutId id="2147483850" r:id="rId56"/>
    <p:sldLayoutId id="2147483851" r:id="rId57"/>
    <p:sldLayoutId id="2147483852" r:id="rId58"/>
    <p:sldLayoutId id="2147483853" r:id="rId59"/>
    <p:sldLayoutId id="2147483854" r:id="rId60"/>
    <p:sldLayoutId id="2147483855" r:id="rId61"/>
    <p:sldLayoutId id="2147483856" r:id="rId62"/>
    <p:sldLayoutId id="2147483857" r:id="rId63"/>
    <p:sldLayoutId id="2147483858" r:id="rId64"/>
    <p:sldLayoutId id="2147483859" r:id="rId65"/>
    <p:sldLayoutId id="2147483860" r:id="rId66"/>
    <p:sldLayoutId id="2147483861" r:id="rId67"/>
    <p:sldLayoutId id="2147483862" r:id="rId68"/>
    <p:sldLayoutId id="2147483863" r:id="rId69"/>
    <p:sldLayoutId id="2147483864" r:id="rId70"/>
    <p:sldLayoutId id="2147483865" r:id="rId71"/>
    <p:sldLayoutId id="2147483866" r:id="rId72"/>
    <p:sldLayoutId id="2147483867" r:id="rId73"/>
    <p:sldLayoutId id="2147483868" r:id="rId74"/>
    <p:sldLayoutId id="2147483869" r:id="rId75"/>
    <p:sldLayoutId id="2147483870" r:id="rId76"/>
    <p:sldLayoutId id="2147483871" r:id="rId77"/>
    <p:sldLayoutId id="2147483872" r:id="rId78"/>
    <p:sldLayoutId id="2147483873" r:id="rId79"/>
    <p:sldLayoutId id="2147483874" r:id="rId80"/>
    <p:sldLayoutId id="2147483875" r:id="rId81"/>
    <p:sldLayoutId id="2147483876" r:id="rId82"/>
    <p:sldLayoutId id="2147483877" r:id="rId83"/>
    <p:sldLayoutId id="2147483878" r:id="rId84"/>
    <p:sldLayoutId id="2147483879" r:id="rId85"/>
    <p:sldLayoutId id="2147483880" r:id="rId86"/>
    <p:sldLayoutId id="2147483881" r:id="rId87"/>
    <p:sldLayoutId id="2147483882" r:id="rId88"/>
    <p:sldLayoutId id="2147483883" r:id="rId89"/>
    <p:sldLayoutId id="2147483884" r:id="rId90"/>
    <p:sldLayoutId id="2147483885" r:id="rId91"/>
    <p:sldLayoutId id="2147483886" r:id="rId92"/>
    <p:sldLayoutId id="2147483887" r:id="rId93"/>
    <p:sldLayoutId id="2147483888" r:id="rId94"/>
    <p:sldLayoutId id="2147483889" r:id="rId95"/>
    <p:sldLayoutId id="2147483890" r:id="rId96"/>
    <p:sldLayoutId id="2147483891" r:id="rId97"/>
    <p:sldLayoutId id="2147483892" r:id="rId98"/>
    <p:sldLayoutId id="2147483893" r:id="rId99"/>
    <p:sldLayoutId id="2147483894" r:id="rId100"/>
    <p:sldLayoutId id="2147483895" r:id="rId101"/>
    <p:sldLayoutId id="2147483896" r:id="rId102"/>
    <p:sldLayoutId id="2147483897" r:id="rId103"/>
    <p:sldLayoutId id="2147483898" r:id="rId104"/>
    <p:sldLayoutId id="2147483899" r:id="rId105"/>
    <p:sldLayoutId id="2147483900" r:id="rId106"/>
    <p:sldLayoutId id="2147483901" r:id="rId107"/>
    <p:sldLayoutId id="2147483902" r:id="rId108"/>
    <p:sldLayoutId id="2147483903" r:id="rId109"/>
    <p:sldLayoutId id="2147483904" r:id="rId110"/>
    <p:sldLayoutId id="2147483905" r:id="rId111"/>
    <p:sldLayoutId id="2147483906" r:id="rId112"/>
    <p:sldLayoutId id="2147483907" r:id="rId113"/>
    <p:sldLayoutId id="2147483908" r:id="rId114"/>
    <p:sldLayoutId id="2147483909" r:id="rId115"/>
    <p:sldLayoutId id="2147483910" r:id="rId116"/>
    <p:sldLayoutId id="2147483911" r:id="rId117"/>
    <p:sldLayoutId id="2147483912" r:id="rId118"/>
    <p:sldLayoutId id="2147483913" r:id="rId119"/>
    <p:sldLayoutId id="2147483914" r:id="rId120"/>
    <p:sldLayoutId id="2147483915" r:id="rId121"/>
    <p:sldLayoutId id="2147483916" r:id="rId122"/>
    <p:sldLayoutId id="2147483917" r:id="rId123"/>
    <p:sldLayoutId id="2147483918" r:id="rId124"/>
    <p:sldLayoutId id="2147483919" r:id="rId125"/>
    <p:sldLayoutId id="2147483920" r:id="rId126"/>
    <p:sldLayoutId id="2147483921" r:id="rId127"/>
    <p:sldLayoutId id="2147483922" r:id="rId128"/>
    <p:sldLayoutId id="2147483923" r:id="rId129"/>
    <p:sldLayoutId id="2147483924" r:id="rId130"/>
    <p:sldLayoutId id="2147483925" r:id="rId131"/>
    <p:sldLayoutId id="2147483926" r:id="rId132"/>
    <p:sldLayoutId id="2147483927" r:id="rId133"/>
    <p:sldLayoutId id="2147483928" r:id="rId134"/>
    <p:sldLayoutId id="2147483929" r:id="rId135"/>
    <p:sldLayoutId id="2147483930" r:id="rId136"/>
    <p:sldLayoutId id="2147483931" r:id="rId137"/>
    <p:sldLayoutId id="2147483932" r:id="rId138"/>
    <p:sldLayoutId id="2147483933" r:id="rId139"/>
    <p:sldLayoutId id="2147483934" r:id="rId140"/>
    <p:sldLayoutId id="2147483935" r:id="rId141"/>
    <p:sldLayoutId id="2147483936" r:id="rId142"/>
    <p:sldLayoutId id="2147483937" r:id="rId143"/>
    <p:sldLayoutId id="2147483938" r:id="rId144"/>
    <p:sldLayoutId id="2147483939" r:id="rId145"/>
    <p:sldLayoutId id="2147483940" r:id="rId146"/>
    <p:sldLayoutId id="2147483941" r:id="rId147"/>
    <p:sldLayoutId id="2147483942" r:id="rId148"/>
    <p:sldLayoutId id="2147483943" r:id="rId149"/>
    <p:sldLayoutId id="2147483944" r:id="rId150"/>
    <p:sldLayoutId id="2147483945" r:id="rId151"/>
    <p:sldLayoutId id="2147483946" r:id="rId152"/>
    <p:sldLayoutId id="2147483947" r:id="rId153"/>
    <p:sldLayoutId id="2147483948" r:id="rId154"/>
    <p:sldLayoutId id="2147483949" r:id="rId155"/>
    <p:sldLayoutId id="2147483950" r:id="rId156"/>
    <p:sldLayoutId id="2147483951" r:id="rId157"/>
    <p:sldLayoutId id="2147483952" r:id="rId158"/>
    <p:sldLayoutId id="2147483953" r:id="rId159"/>
    <p:sldLayoutId id="2147483954" r:id="rId160"/>
    <p:sldLayoutId id="2147483955" r:id="rId161"/>
    <p:sldLayoutId id="2147483956" r:id="rId162"/>
    <p:sldLayoutId id="2147483957" r:id="rId163"/>
    <p:sldLayoutId id="2147483958" r:id="rId164"/>
    <p:sldLayoutId id="2147483959" r:id="rId165"/>
    <p:sldLayoutId id="2147483960" r:id="rId166"/>
    <p:sldLayoutId id="2147483962" r:id="rId167"/>
    <p:sldLayoutId id="2147483964" r:id="rId168"/>
    <p:sldLayoutId id="2147484012" r:id="rId169"/>
  </p:sldLayoutIdLst>
  <p:timing>
    <p:tnLst>
      <p:par>
        <p:cTn id="1" dur="indefinite" restart="never" nodeType="tmRoot"/>
      </p:par>
    </p:tnLst>
  </p:timing>
  <p:hf hdr="0" ftr="0" dt="0"/>
  <p:txStyles>
    <p:titleStyle>
      <a:lvl1pPr algn="ctr" defTabSz="914400" rtl="0" eaLnBrk="1" latinLnBrk="0" hangingPunct="1">
        <a:spcBef>
          <a:spcPct val="0"/>
        </a:spcBef>
        <a:buNone/>
        <a:defRPr lang="en-US" sz="3500" b="1" kern="1200" smtClean="0">
          <a:solidFill>
            <a:srgbClr val="112E50"/>
          </a:solidFill>
          <a:latin typeface="Arial" pitchFamily="34" charset="0"/>
          <a:ea typeface="+mn-ea"/>
          <a:cs typeface="Arial" pitchFamily="34" charset="0"/>
        </a:defRPr>
      </a:lvl1pPr>
    </p:titleStyle>
    <p:bodyStyle>
      <a:lvl1pPr marL="342900" indent="-342900" algn="l" defTabSz="914400" rtl="0" eaLnBrk="1" latinLnBrk="0" hangingPunct="1">
        <a:spcBef>
          <a:spcPct val="20000"/>
        </a:spcBef>
        <a:buClr>
          <a:srgbClr val="959F38"/>
        </a:buClr>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112E50"/>
        </a:buClr>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959F38"/>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112E5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88A0B8"/>
        </a:buClr>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609600" y="275183"/>
            <a:ext cx="10972800" cy="1248833"/>
          </a:xfrm>
          <a:prstGeom prst="rect">
            <a:avLst/>
          </a:prstGeom>
        </p:spPr>
        <p:txBody>
          <a:bodyPr lIns="91390" tIns="45695" rIns="91390" bIns="45695"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609600" y="1600234"/>
            <a:ext cx="10972800" cy="4525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390" tIns="45695" rIns="91390" bIns="45695"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9956800" y="76234"/>
            <a:ext cx="2336800" cy="243417"/>
          </a:xfrm>
          <a:prstGeom prst="rect">
            <a:avLst/>
          </a:prstGeom>
        </p:spPr>
        <p:txBody>
          <a:bodyPr lIns="91390" tIns="45695" rIns="91390" bIns="45695" anchor="b"/>
          <a:lstStyle>
            <a:lvl1pPr fontAlgn="auto">
              <a:spcBef>
                <a:spcPts val="0"/>
              </a:spcBef>
              <a:spcAft>
                <a:spcPts val="0"/>
              </a:spcAft>
              <a:defRPr sz="1600">
                <a:solidFill>
                  <a:schemeClr val="tx2"/>
                </a:solidFill>
                <a:latin typeface="+mn-lt"/>
                <a:ea typeface="+mn-ea"/>
                <a:cs typeface="+mn-cs"/>
              </a:defRPr>
            </a:lvl1pPr>
            <a:extLst/>
          </a:lstStyle>
          <a:p>
            <a:pPr>
              <a:defRPr/>
            </a:pPr>
            <a:fld id="{99A549DD-92D9-7248-8F1D-BB70D5A2E989}" type="datetime1">
              <a:rPr lang="en-US" smtClean="0">
                <a:solidFill>
                  <a:srgbClr val="D4D2D0"/>
                </a:solidFill>
                <a:latin typeface="Century Schoolbook"/>
              </a:rPr>
              <a:pPr>
                <a:defRPr/>
              </a:pPr>
              <a:t>7/13/2019</a:t>
            </a:fld>
            <a:endParaRPr lang="en-US">
              <a:solidFill>
                <a:srgbClr val="D4D2D0"/>
              </a:solidFill>
              <a:latin typeface="Century Schoolbook"/>
            </a:endParaRPr>
          </a:p>
        </p:txBody>
      </p:sp>
      <p:sp>
        <p:nvSpPr>
          <p:cNvPr id="20" name="Rectangle 25"/>
          <p:cNvSpPr>
            <a:spLocks noGrp="1"/>
          </p:cNvSpPr>
          <p:nvPr>
            <p:ph type="ftr" sz="quarter" idx="3"/>
          </p:nvPr>
        </p:nvSpPr>
        <p:spPr>
          <a:xfrm>
            <a:off x="3994151" y="6557433"/>
            <a:ext cx="6197600" cy="247651"/>
          </a:xfrm>
          <a:prstGeom prst="rect">
            <a:avLst/>
          </a:prstGeom>
        </p:spPr>
        <p:txBody>
          <a:bodyPr lIns="91390" tIns="45695" rIns="91390" bIns="45695" anchor="b"/>
          <a:lstStyle>
            <a:lvl1pPr algn="ctr" fontAlgn="auto">
              <a:spcBef>
                <a:spcPts val="0"/>
              </a:spcBef>
              <a:spcAft>
                <a:spcPts val="0"/>
              </a:spcAft>
              <a:defRPr sz="16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10896600" y="6559551"/>
            <a:ext cx="1219200" cy="243416"/>
          </a:xfrm>
          <a:prstGeom prst="rect">
            <a:avLst/>
          </a:prstGeom>
        </p:spPr>
        <p:txBody>
          <a:bodyPr lIns="91390" tIns="45695" rIns="91390" bIns="45695"/>
          <a:lstStyle>
            <a:lvl1pPr algn="r" fontAlgn="auto">
              <a:spcBef>
                <a:spcPts val="0"/>
              </a:spcBef>
              <a:spcAft>
                <a:spcPts val="0"/>
              </a:spcAft>
              <a:defRPr sz="16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940300786"/>
      </p:ext>
    </p:extLst>
  </p:cSld>
  <p:clrMap bg1="dk1" tx1="lt1" bg2="dk2" tx2="lt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 id="2147483978" r:id="rId12"/>
    <p:sldLayoutId id="2147483979" r:id="rId13"/>
    <p:sldLayoutId id="2147483980" r:id="rId14"/>
    <p:sldLayoutId id="2147483981" r:id="rId15"/>
    <p:sldLayoutId id="2147483982" r:id="rId16"/>
    <p:sldLayoutId id="2147483983" r:id="rId17"/>
    <p:sldLayoutId id="2147483984" r:id="rId18"/>
    <p:sldLayoutId id="2147483985" r:id="rId19"/>
    <p:sldLayoutId id="2147483986" r:id="rId20"/>
    <p:sldLayoutId id="2147483987" r:id="rId21"/>
    <p:sldLayoutId id="2147483988" r:id="rId22"/>
  </p:sldLayoutIdLst>
  <p:transition>
    <p:fade/>
  </p:transition>
  <p:hf hdr="0" ftr="0" dt="0"/>
  <p:txStyles>
    <p:titleStyle>
      <a:lvl1pPr algn="l" rtl="0" eaLnBrk="0" fontAlgn="base" hangingPunct="0">
        <a:spcBef>
          <a:spcPct val="0"/>
        </a:spcBef>
        <a:spcAft>
          <a:spcPct val="0"/>
        </a:spcAft>
        <a:defRPr sz="4267"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4267">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4267">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4267">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4267">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456891" indent="-456891"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989974" indent="-380757" algn="l" rtl="0" eaLnBrk="0" fontAlgn="base" hangingPunct="0">
        <a:spcBef>
          <a:spcPct val="20000"/>
        </a:spcBef>
        <a:spcAft>
          <a:spcPct val="0"/>
        </a:spcAft>
        <a:buChar char="–"/>
        <a:defRPr sz="3200">
          <a:solidFill>
            <a:schemeClr val="tx1"/>
          </a:solidFill>
          <a:latin typeface="+mn-lt"/>
          <a:ea typeface="ＭＳ Ｐゴシック" charset="0"/>
          <a:cs typeface="+mn-cs"/>
        </a:defRPr>
      </a:lvl2pPr>
      <a:lvl3pPr marL="1523013" indent="-304592" algn="l" rtl="0" eaLnBrk="0" fontAlgn="base" hangingPunct="0">
        <a:spcBef>
          <a:spcPct val="20000"/>
        </a:spcBef>
        <a:spcAft>
          <a:spcPct val="0"/>
        </a:spcAft>
        <a:buChar char="•"/>
        <a:defRPr sz="2667">
          <a:solidFill>
            <a:schemeClr val="tx1"/>
          </a:solidFill>
          <a:latin typeface="+mn-lt"/>
          <a:ea typeface="ＭＳ Ｐゴシック" charset="0"/>
          <a:cs typeface="+mn-cs"/>
        </a:defRPr>
      </a:lvl3pPr>
      <a:lvl4pPr marL="2132213" indent="-304592"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741430" indent="-304592" algn="l" rtl="0" eaLnBrk="0" fontAlgn="base" hangingPunct="0">
        <a:spcBef>
          <a:spcPct val="20000"/>
        </a:spcBef>
        <a:spcAft>
          <a:spcPct val="0"/>
        </a:spcAft>
        <a:buChar char="»"/>
        <a:defRPr sz="2133">
          <a:solidFill>
            <a:schemeClr val="tx1"/>
          </a:solidFill>
          <a:latin typeface="+mn-lt"/>
          <a:ea typeface="ＭＳ Ｐゴシック" charset="0"/>
          <a:cs typeface="+mn-cs"/>
        </a:defRPr>
      </a:lvl5pPr>
      <a:lvl6pPr marL="3350616" indent="-304592" algn="l" rtl="0" eaLnBrk="1" latinLnBrk="0" hangingPunct="1">
        <a:spcBef>
          <a:spcPct val="20000"/>
        </a:spcBef>
        <a:buChar char="•"/>
        <a:defRPr sz="2667">
          <a:solidFill>
            <a:schemeClr val="tx1"/>
          </a:solidFill>
          <a:latin typeface="+mn-lt"/>
          <a:ea typeface="+mn-ea"/>
          <a:cs typeface="+mn-cs"/>
        </a:defRPr>
      </a:lvl6pPr>
      <a:lvl7pPr marL="3959834" indent="-304592" algn="l" rtl="0" eaLnBrk="1" latinLnBrk="0" hangingPunct="1">
        <a:spcBef>
          <a:spcPct val="20000"/>
        </a:spcBef>
        <a:buChar char="•"/>
        <a:defRPr sz="2667">
          <a:solidFill>
            <a:schemeClr val="tx1"/>
          </a:solidFill>
          <a:latin typeface="+mn-lt"/>
          <a:ea typeface="+mn-ea"/>
          <a:cs typeface="+mn-cs"/>
        </a:defRPr>
      </a:lvl7pPr>
      <a:lvl8pPr marL="4569036" indent="-304592" algn="l" rtl="0" eaLnBrk="1" latinLnBrk="0" hangingPunct="1">
        <a:spcBef>
          <a:spcPct val="20000"/>
        </a:spcBef>
        <a:buChar char="•"/>
        <a:defRPr sz="2667">
          <a:solidFill>
            <a:schemeClr val="tx1"/>
          </a:solidFill>
          <a:latin typeface="+mn-lt"/>
          <a:ea typeface="+mn-ea"/>
          <a:cs typeface="+mn-cs"/>
        </a:defRPr>
      </a:lvl8pPr>
      <a:lvl9pPr marL="5178237" indent="-304592" algn="l" rtl="0" eaLnBrk="1" latinLnBrk="0" hangingPunct="1">
        <a:spcBef>
          <a:spcPct val="20000"/>
        </a:spcBef>
        <a:buChar char="•"/>
        <a:defRPr sz="2667">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609187" algn="l" rtl="0" eaLnBrk="1" hangingPunct="1">
        <a:defRPr>
          <a:solidFill>
            <a:schemeClr val="tx1"/>
          </a:solidFill>
          <a:latin typeface="+mn-lt"/>
          <a:ea typeface="+mn-ea"/>
          <a:cs typeface="+mn-cs"/>
        </a:defRPr>
      </a:lvl2pPr>
      <a:lvl3pPr marL="1218420" algn="l" rtl="0" eaLnBrk="1" hangingPunct="1">
        <a:defRPr>
          <a:solidFill>
            <a:schemeClr val="tx1"/>
          </a:solidFill>
          <a:latin typeface="+mn-lt"/>
          <a:ea typeface="+mn-ea"/>
          <a:cs typeface="+mn-cs"/>
        </a:defRPr>
      </a:lvl3pPr>
      <a:lvl4pPr marL="1827621" algn="l" rtl="0" eaLnBrk="1" hangingPunct="1">
        <a:defRPr>
          <a:solidFill>
            <a:schemeClr val="tx1"/>
          </a:solidFill>
          <a:latin typeface="+mn-lt"/>
          <a:ea typeface="+mn-ea"/>
          <a:cs typeface="+mn-cs"/>
        </a:defRPr>
      </a:lvl4pPr>
      <a:lvl5pPr marL="2436838" algn="l" rtl="0" eaLnBrk="1" hangingPunct="1">
        <a:defRPr>
          <a:solidFill>
            <a:schemeClr val="tx1"/>
          </a:solidFill>
          <a:latin typeface="+mn-lt"/>
          <a:ea typeface="+mn-ea"/>
          <a:cs typeface="+mn-cs"/>
        </a:defRPr>
      </a:lvl5pPr>
      <a:lvl6pPr marL="3046024" algn="l" rtl="0" eaLnBrk="1" hangingPunct="1">
        <a:defRPr>
          <a:solidFill>
            <a:schemeClr val="tx1"/>
          </a:solidFill>
          <a:latin typeface="+mn-lt"/>
          <a:ea typeface="+mn-ea"/>
          <a:cs typeface="+mn-cs"/>
        </a:defRPr>
      </a:lvl6pPr>
      <a:lvl7pPr marL="3655211" algn="l" rtl="0" eaLnBrk="1" hangingPunct="1">
        <a:defRPr>
          <a:solidFill>
            <a:schemeClr val="tx1"/>
          </a:solidFill>
          <a:latin typeface="+mn-lt"/>
          <a:ea typeface="+mn-ea"/>
          <a:cs typeface="+mn-cs"/>
        </a:defRPr>
      </a:lvl7pPr>
      <a:lvl8pPr marL="4264427" algn="l" rtl="0" eaLnBrk="1" hangingPunct="1">
        <a:defRPr>
          <a:solidFill>
            <a:schemeClr val="tx1"/>
          </a:solidFill>
          <a:latin typeface="+mn-lt"/>
          <a:ea typeface="+mn-ea"/>
          <a:cs typeface="+mn-cs"/>
        </a:defRPr>
      </a:lvl8pPr>
      <a:lvl9pPr marL="4873629" algn="l" rtl="0" eaLnBrk="1" hangingPunct="1">
        <a:defRPr>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609600" y="275183"/>
            <a:ext cx="10972800" cy="1248833"/>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609600" y="1600235"/>
            <a:ext cx="10972800" cy="4525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9956800" y="76236"/>
            <a:ext cx="2336800" cy="243417"/>
          </a:xfrm>
          <a:prstGeom prst="rect">
            <a:avLst/>
          </a:prstGeom>
        </p:spPr>
        <p:txBody>
          <a:bodyPr lIns="91388" tIns="45694" rIns="91388" bIns="45694" anchor="b"/>
          <a:lstStyle>
            <a:lvl1pPr fontAlgn="auto">
              <a:spcBef>
                <a:spcPts val="0"/>
              </a:spcBef>
              <a:spcAft>
                <a:spcPts val="0"/>
              </a:spcAft>
              <a:defRPr sz="1600">
                <a:solidFill>
                  <a:schemeClr val="tx2"/>
                </a:solidFill>
                <a:latin typeface="+mn-lt"/>
                <a:ea typeface="+mn-ea"/>
                <a:cs typeface="+mn-cs"/>
              </a:defRPr>
            </a:lvl1pPr>
            <a:extLst/>
          </a:lstStyle>
          <a:p>
            <a:pPr>
              <a:defRPr/>
            </a:pPr>
            <a:fld id="{99A549DD-92D9-7248-8F1D-BB70D5A2E989}" type="datetime1">
              <a:rPr lang="en-US" smtClean="0"/>
              <a:t>7/13/2019</a:t>
            </a:fld>
            <a:endParaRPr lang="en-US"/>
          </a:p>
        </p:txBody>
      </p:sp>
      <p:sp>
        <p:nvSpPr>
          <p:cNvPr id="20" name="Rectangle 25"/>
          <p:cNvSpPr>
            <a:spLocks noGrp="1"/>
          </p:cNvSpPr>
          <p:nvPr>
            <p:ph type="ftr" sz="quarter" idx="3"/>
          </p:nvPr>
        </p:nvSpPr>
        <p:spPr>
          <a:xfrm>
            <a:off x="3994151" y="6557433"/>
            <a:ext cx="6197600" cy="247651"/>
          </a:xfrm>
          <a:prstGeom prst="rect">
            <a:avLst/>
          </a:prstGeom>
        </p:spPr>
        <p:txBody>
          <a:bodyPr lIns="91388" tIns="45694" rIns="91388" bIns="45694" anchor="b"/>
          <a:lstStyle>
            <a:lvl1pPr algn="ctr" fontAlgn="auto">
              <a:spcBef>
                <a:spcPts val="0"/>
              </a:spcBef>
              <a:spcAft>
                <a:spcPts val="0"/>
              </a:spcAft>
              <a:defRPr sz="1600">
                <a:solidFill>
                  <a:schemeClr val="tx2"/>
                </a:solidFill>
                <a:latin typeface="+mn-lt"/>
                <a:ea typeface="+mn-ea"/>
                <a:cs typeface="+mn-cs"/>
              </a:defRPr>
            </a:lvl1pPr>
            <a:extLst/>
          </a:lstStyle>
          <a:p>
            <a:pPr>
              <a:defRPr/>
            </a:pPr>
            <a:endParaRPr lang="en-US"/>
          </a:p>
        </p:txBody>
      </p:sp>
      <p:sp>
        <p:nvSpPr>
          <p:cNvPr id="23" name="Rectangle 16"/>
          <p:cNvSpPr>
            <a:spLocks noGrp="1"/>
          </p:cNvSpPr>
          <p:nvPr>
            <p:ph type="sldNum" sz="quarter" idx="4"/>
          </p:nvPr>
        </p:nvSpPr>
        <p:spPr>
          <a:xfrm>
            <a:off x="10896600" y="6559551"/>
            <a:ext cx="1219200" cy="243416"/>
          </a:xfrm>
          <a:prstGeom prst="rect">
            <a:avLst/>
          </a:prstGeom>
        </p:spPr>
        <p:txBody>
          <a:bodyPr lIns="91388" tIns="45694" rIns="91388" bIns="45694"/>
          <a:lstStyle>
            <a:lvl1pPr algn="r" fontAlgn="auto">
              <a:spcBef>
                <a:spcPts val="0"/>
              </a:spcBef>
              <a:spcAft>
                <a:spcPts val="0"/>
              </a:spcAft>
              <a:defRPr sz="1600">
                <a:solidFill>
                  <a:schemeClr val="tx2"/>
                </a:solidFill>
                <a:latin typeface="+mn-lt"/>
                <a:ea typeface="+mn-ea"/>
                <a:cs typeface="+mn-cs"/>
              </a:defRPr>
            </a:lvl1pPr>
            <a:extLst/>
          </a:lstStyle>
          <a:p>
            <a:pPr>
              <a:defRPr/>
            </a:pPr>
            <a:fld id="{2278A575-47E1-F743-B11D-2A193606B8A2}" type="slidenum">
              <a:rPr lang="en-US"/>
              <a:pPr>
                <a:defRPr/>
              </a:pPr>
              <a:t>‹#›</a:t>
            </a:fld>
            <a:endParaRPr lang="en-US" dirty="0"/>
          </a:p>
        </p:txBody>
      </p:sp>
    </p:spTree>
    <p:extLst>
      <p:ext uri="{BB962C8B-B14F-4D97-AF65-F5344CB8AC3E}">
        <p14:creationId xmlns:p14="http://schemas.microsoft.com/office/powerpoint/2010/main" val="2861308047"/>
      </p:ext>
    </p:extLst>
  </p:cSld>
  <p:clrMap bg1="dk1" tx1="lt1" bg2="dk2" tx2="lt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 id="2147484001" r:id="rId12"/>
    <p:sldLayoutId id="2147484002" r:id="rId13"/>
    <p:sldLayoutId id="2147484003" r:id="rId14"/>
    <p:sldLayoutId id="2147484004" r:id="rId15"/>
    <p:sldLayoutId id="2147484005" r:id="rId16"/>
    <p:sldLayoutId id="2147484006" r:id="rId17"/>
    <p:sldLayoutId id="2147484007" r:id="rId18"/>
    <p:sldLayoutId id="2147484008" r:id="rId19"/>
    <p:sldLayoutId id="2147484009" r:id="rId20"/>
    <p:sldLayoutId id="2147484010" r:id="rId21"/>
    <p:sldLayoutId id="2147484011" r:id="rId22"/>
  </p:sldLayoutIdLst>
  <p:transition>
    <p:fade/>
  </p:transition>
  <p:hf hdr="0" ftr="0" dt="0"/>
  <p:txStyles>
    <p:titleStyle>
      <a:lvl1pPr algn="l" rtl="0" eaLnBrk="0" fontAlgn="base" hangingPunct="0">
        <a:spcBef>
          <a:spcPct val="0"/>
        </a:spcBef>
        <a:spcAft>
          <a:spcPct val="0"/>
        </a:spcAft>
        <a:defRPr sz="4267"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4267">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4267">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4267">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4267">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456879" indent="-456879"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989950" indent="-380748" algn="l" rtl="0" eaLnBrk="0" fontAlgn="base" hangingPunct="0">
        <a:spcBef>
          <a:spcPct val="20000"/>
        </a:spcBef>
        <a:spcAft>
          <a:spcPct val="0"/>
        </a:spcAft>
        <a:buChar char="–"/>
        <a:defRPr sz="3200">
          <a:solidFill>
            <a:schemeClr val="tx1"/>
          </a:solidFill>
          <a:latin typeface="+mn-lt"/>
          <a:ea typeface="ＭＳ Ｐゴシック" charset="0"/>
          <a:cs typeface="+mn-cs"/>
        </a:defRPr>
      </a:lvl2pPr>
      <a:lvl3pPr marL="1522975" indent="-304584" algn="l" rtl="0" eaLnBrk="0" fontAlgn="base" hangingPunct="0">
        <a:spcBef>
          <a:spcPct val="20000"/>
        </a:spcBef>
        <a:spcAft>
          <a:spcPct val="0"/>
        </a:spcAft>
        <a:buChar char="•"/>
        <a:defRPr sz="2667">
          <a:solidFill>
            <a:schemeClr val="tx1"/>
          </a:solidFill>
          <a:latin typeface="+mn-lt"/>
          <a:ea typeface="ＭＳ Ｐゴシック" charset="0"/>
          <a:cs typeface="+mn-cs"/>
        </a:defRPr>
      </a:lvl3pPr>
      <a:lvl4pPr marL="2132160" indent="-30458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741362" indent="-304584" algn="l" rtl="0" eaLnBrk="0" fontAlgn="base" hangingPunct="0">
        <a:spcBef>
          <a:spcPct val="20000"/>
        </a:spcBef>
        <a:spcAft>
          <a:spcPct val="0"/>
        </a:spcAft>
        <a:buChar char="»"/>
        <a:defRPr sz="2133">
          <a:solidFill>
            <a:schemeClr val="tx1"/>
          </a:solidFill>
          <a:latin typeface="+mn-lt"/>
          <a:ea typeface="ＭＳ Ｐゴシック" charset="0"/>
          <a:cs typeface="+mn-cs"/>
        </a:defRPr>
      </a:lvl5pPr>
      <a:lvl6pPr marL="3350532" indent="-304584" algn="l" rtl="0" eaLnBrk="1" latinLnBrk="0" hangingPunct="1">
        <a:spcBef>
          <a:spcPct val="20000"/>
        </a:spcBef>
        <a:buChar char="•"/>
        <a:defRPr sz="2667">
          <a:solidFill>
            <a:schemeClr val="tx1"/>
          </a:solidFill>
          <a:latin typeface="+mn-lt"/>
          <a:ea typeface="+mn-ea"/>
          <a:cs typeface="+mn-cs"/>
        </a:defRPr>
      </a:lvl6pPr>
      <a:lvl7pPr marL="3959736" indent="-304584" algn="l" rtl="0" eaLnBrk="1" latinLnBrk="0" hangingPunct="1">
        <a:spcBef>
          <a:spcPct val="20000"/>
        </a:spcBef>
        <a:buChar char="•"/>
        <a:defRPr sz="2667">
          <a:solidFill>
            <a:schemeClr val="tx1"/>
          </a:solidFill>
          <a:latin typeface="+mn-lt"/>
          <a:ea typeface="+mn-ea"/>
          <a:cs typeface="+mn-cs"/>
        </a:defRPr>
      </a:lvl7pPr>
      <a:lvl8pPr marL="4568922" indent="-304584" algn="l" rtl="0" eaLnBrk="1" latinLnBrk="0" hangingPunct="1">
        <a:spcBef>
          <a:spcPct val="20000"/>
        </a:spcBef>
        <a:buChar char="•"/>
        <a:defRPr sz="2667">
          <a:solidFill>
            <a:schemeClr val="tx1"/>
          </a:solidFill>
          <a:latin typeface="+mn-lt"/>
          <a:ea typeface="+mn-ea"/>
          <a:cs typeface="+mn-cs"/>
        </a:defRPr>
      </a:lvl8pPr>
      <a:lvl9pPr marL="5178108" indent="-304584" algn="l" rtl="0" eaLnBrk="1" latinLnBrk="0" hangingPunct="1">
        <a:spcBef>
          <a:spcPct val="20000"/>
        </a:spcBef>
        <a:buChar char="•"/>
        <a:defRPr sz="2667">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609171" algn="l" rtl="0" eaLnBrk="1" hangingPunct="1">
        <a:defRPr>
          <a:solidFill>
            <a:schemeClr val="tx1"/>
          </a:solidFill>
          <a:latin typeface="+mn-lt"/>
          <a:ea typeface="+mn-ea"/>
          <a:cs typeface="+mn-cs"/>
        </a:defRPr>
      </a:lvl2pPr>
      <a:lvl3pPr marL="1218390" algn="l" rtl="0" eaLnBrk="1" hangingPunct="1">
        <a:defRPr>
          <a:solidFill>
            <a:schemeClr val="tx1"/>
          </a:solidFill>
          <a:latin typeface="+mn-lt"/>
          <a:ea typeface="+mn-ea"/>
          <a:cs typeface="+mn-cs"/>
        </a:defRPr>
      </a:lvl3pPr>
      <a:lvl4pPr marL="1827576" algn="l" rtl="0" eaLnBrk="1" hangingPunct="1">
        <a:defRPr>
          <a:solidFill>
            <a:schemeClr val="tx1"/>
          </a:solidFill>
          <a:latin typeface="+mn-lt"/>
          <a:ea typeface="+mn-ea"/>
          <a:cs typeface="+mn-cs"/>
        </a:defRPr>
      </a:lvl4pPr>
      <a:lvl5pPr marL="2436778" algn="l" rtl="0" eaLnBrk="1" hangingPunct="1">
        <a:defRPr>
          <a:solidFill>
            <a:schemeClr val="tx1"/>
          </a:solidFill>
          <a:latin typeface="+mn-lt"/>
          <a:ea typeface="+mn-ea"/>
          <a:cs typeface="+mn-cs"/>
        </a:defRPr>
      </a:lvl5pPr>
      <a:lvl6pPr marL="3045948" algn="l" rtl="0" eaLnBrk="1" hangingPunct="1">
        <a:defRPr>
          <a:solidFill>
            <a:schemeClr val="tx1"/>
          </a:solidFill>
          <a:latin typeface="+mn-lt"/>
          <a:ea typeface="+mn-ea"/>
          <a:cs typeface="+mn-cs"/>
        </a:defRPr>
      </a:lvl6pPr>
      <a:lvl7pPr marL="3655119" algn="l" rtl="0" eaLnBrk="1" hangingPunct="1">
        <a:defRPr>
          <a:solidFill>
            <a:schemeClr val="tx1"/>
          </a:solidFill>
          <a:latin typeface="+mn-lt"/>
          <a:ea typeface="+mn-ea"/>
          <a:cs typeface="+mn-cs"/>
        </a:defRPr>
      </a:lvl7pPr>
      <a:lvl8pPr marL="4264320" algn="l" rtl="0" eaLnBrk="1" hangingPunct="1">
        <a:defRPr>
          <a:solidFill>
            <a:schemeClr val="tx1"/>
          </a:solidFill>
          <a:latin typeface="+mn-lt"/>
          <a:ea typeface="+mn-ea"/>
          <a:cs typeface="+mn-cs"/>
        </a:defRPr>
      </a:lvl8pPr>
      <a:lvl9pPr marL="4873507"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83.xml"/></Relationships>
</file>

<file path=ppt/slides/_rels/slide1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tiff"/><Relationship Id="rId1" Type="http://schemas.openxmlformats.org/officeDocument/2006/relationships/slideLayout" Target="../slideLayouts/slideLayout169.xml"/><Relationship Id="rId4" Type="http://schemas.openxmlformats.org/officeDocument/2006/relationships/image" Target="../media/image50.png"/></Relationships>
</file>

<file path=ppt/slides/_rels/slide11.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1.emf"/><Relationship Id="rId7" Type="http://schemas.openxmlformats.org/officeDocument/2006/relationships/image" Target="../media/image5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hyperlink" Target="https://ilchome.web.cern.ch/sites/ilchome.web.cern.ch/files/ILC_European_Perspective_Final.pdf" TargetMode="External"/><Relationship Id="rId9" Type="http://schemas.openxmlformats.org/officeDocument/2006/relationships/image" Target="../media/image56.png"/></Relationships>
</file>

<file path=ppt/slides/_rels/slide1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9.tif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xml"/><Relationship Id="rId4" Type="http://schemas.openxmlformats.org/officeDocument/2006/relationships/image" Target="../media/image6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12" Type="http://schemas.openxmlformats.org/officeDocument/2006/relationships/image" Target="../media/image72.tiff"/><Relationship Id="rId2" Type="http://schemas.openxmlformats.org/officeDocument/2006/relationships/notesSlide" Target="../notesSlides/notesSlide6.xml"/><Relationship Id="rId1" Type="http://schemas.openxmlformats.org/officeDocument/2006/relationships/slideLayout" Target="../slideLayouts/slideLayout168.xml"/><Relationship Id="rId6" Type="http://schemas.openxmlformats.org/officeDocument/2006/relationships/image" Target="../media/image66.png"/><Relationship Id="rId11" Type="http://schemas.openxmlformats.org/officeDocument/2006/relationships/image" Target="../media/image71.tiff"/><Relationship Id="rId5" Type="http://schemas.openxmlformats.org/officeDocument/2006/relationships/image" Target="../media/image65.png"/><Relationship Id="rId10" Type="http://schemas.openxmlformats.org/officeDocument/2006/relationships/image" Target="../media/image70.png"/><Relationship Id="rId4" Type="http://schemas.openxmlformats.org/officeDocument/2006/relationships/image" Target="../media/image64.png"/><Relationship Id="rId9" Type="http://schemas.openxmlformats.org/officeDocument/2006/relationships/image" Target="../media/image69.png"/></Relationships>
</file>

<file path=ppt/slides/_rels/slide1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74.jpeg"/><Relationship Id="rId7" Type="http://schemas.openxmlformats.org/officeDocument/2006/relationships/image" Target="../media/image78.png"/><Relationship Id="rId12" Type="http://schemas.openxmlformats.org/officeDocument/2006/relationships/image" Target="../media/image81.png"/><Relationship Id="rId2" Type="http://schemas.openxmlformats.org/officeDocument/2006/relationships/image" Target="../media/image73.png"/><Relationship Id="rId1" Type="http://schemas.openxmlformats.org/officeDocument/2006/relationships/slideLayout" Target="../slideLayouts/slideLayout168.xml"/><Relationship Id="rId6" Type="http://schemas.openxmlformats.org/officeDocument/2006/relationships/image" Target="../media/image77.png"/><Relationship Id="rId11" Type="http://schemas.openxmlformats.org/officeDocument/2006/relationships/image" Target="../media/image67.png"/><Relationship Id="rId5" Type="http://schemas.openxmlformats.org/officeDocument/2006/relationships/image" Target="../media/image76.jpeg"/><Relationship Id="rId10" Type="http://schemas.openxmlformats.org/officeDocument/2006/relationships/image" Target="../media/image80.png"/><Relationship Id="rId4" Type="http://schemas.openxmlformats.org/officeDocument/2006/relationships/image" Target="../media/image75.jpeg"/><Relationship Id="rId9" Type="http://schemas.openxmlformats.org/officeDocument/2006/relationships/image" Target="../media/image79.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67.xml"/></Relationships>
</file>

<file path=ppt/slides/_rels/slide2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6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emf"/><Relationship Id="rId1" Type="http://schemas.openxmlformats.org/officeDocument/2006/relationships/slideLayout" Target="../slideLayouts/slideLayout168.xml"/><Relationship Id="rId4" Type="http://schemas.openxmlformats.org/officeDocument/2006/relationships/image" Target="../media/image87.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8.xml"/></Relationships>
</file>

<file path=ppt/slides/_rels/slide25.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26.xml.rels><?xml version="1.0" encoding="UTF-8" standalone="yes"?>
<Relationships xmlns="http://schemas.openxmlformats.org/package/2006/relationships"><Relationship Id="rId8" Type="http://schemas.openxmlformats.org/officeDocument/2006/relationships/image" Target="../media/image99.jpeg"/><Relationship Id="rId3" Type="http://schemas.openxmlformats.org/officeDocument/2006/relationships/image" Target="../media/image94.png"/><Relationship Id="rId7" Type="http://schemas.openxmlformats.org/officeDocument/2006/relationships/image" Target="../media/image98.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97.jpeg"/><Relationship Id="rId5" Type="http://schemas.openxmlformats.org/officeDocument/2006/relationships/image" Target="../media/image96.jpeg"/><Relationship Id="rId10" Type="http://schemas.openxmlformats.org/officeDocument/2006/relationships/image" Target="../media/image101.jpeg"/><Relationship Id="rId4" Type="http://schemas.openxmlformats.org/officeDocument/2006/relationships/image" Target="../media/image95.jpeg"/><Relationship Id="rId9" Type="http://schemas.openxmlformats.org/officeDocument/2006/relationships/image" Target="../media/image100.jpeg"/></Relationships>
</file>

<file path=ppt/slides/_rels/slide2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image" Target="../media/image110.png"/><Relationship Id="rId13" Type="http://schemas.openxmlformats.org/officeDocument/2006/relationships/image" Target="../media/image115.png"/><Relationship Id="rId3" Type="http://schemas.openxmlformats.org/officeDocument/2006/relationships/image" Target="../media/image105.png"/><Relationship Id="rId7" Type="http://schemas.openxmlformats.org/officeDocument/2006/relationships/image" Target="../media/image109.png"/><Relationship Id="rId12" Type="http://schemas.openxmlformats.org/officeDocument/2006/relationships/image" Target="../media/image114.png"/><Relationship Id="rId2" Type="http://schemas.openxmlformats.org/officeDocument/2006/relationships/image" Target="../media/image104.png"/><Relationship Id="rId1" Type="http://schemas.openxmlformats.org/officeDocument/2006/relationships/slideLayout" Target="../slideLayouts/slideLayout4.xml"/><Relationship Id="rId6" Type="http://schemas.openxmlformats.org/officeDocument/2006/relationships/image" Target="../media/image108.png"/><Relationship Id="rId11" Type="http://schemas.openxmlformats.org/officeDocument/2006/relationships/image" Target="../media/image113.png"/><Relationship Id="rId5" Type="http://schemas.openxmlformats.org/officeDocument/2006/relationships/image" Target="../media/image107.png"/><Relationship Id="rId10" Type="http://schemas.openxmlformats.org/officeDocument/2006/relationships/image" Target="../media/image112.png"/><Relationship Id="rId4" Type="http://schemas.openxmlformats.org/officeDocument/2006/relationships/image" Target="../media/image106.png"/><Relationship Id="rId9" Type="http://schemas.openxmlformats.org/officeDocument/2006/relationships/image" Target="../media/image111.png"/><Relationship Id="rId14" Type="http://schemas.openxmlformats.org/officeDocument/2006/relationships/image" Target="../media/image116.png"/></Relationships>
</file>

<file path=ppt/slides/_rels/slide29.xml.rels><?xml version="1.0" encoding="UTF-8" standalone="yes"?>
<Relationships xmlns="http://schemas.openxmlformats.org/package/2006/relationships"><Relationship Id="rId3" Type="http://schemas.openxmlformats.org/officeDocument/2006/relationships/image" Target="../media/image118.tiff"/><Relationship Id="rId2" Type="http://schemas.openxmlformats.org/officeDocument/2006/relationships/image" Target="../media/image117.tiff"/><Relationship Id="rId1" Type="http://schemas.openxmlformats.org/officeDocument/2006/relationships/slideLayout" Target="../slideLayouts/slideLayout8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22.emf"/><Relationship Id="rId2" Type="http://schemas.openxmlformats.org/officeDocument/2006/relationships/image" Target="../media/image121.tiff"/><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26.emf"/><Relationship Id="rId4" Type="http://schemas.openxmlformats.org/officeDocument/2006/relationships/image" Target="../media/image125.emf"/></Relationships>
</file>

<file path=ppt/slides/_rels/slide38.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28.em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24.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68.xml"/><Relationship Id="rId5" Type="http://schemas.openxmlformats.org/officeDocument/2006/relationships/image" Target="../media/image9.jpe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260.png"/><Relationship Id="rId7" Type="http://schemas.openxmlformats.org/officeDocument/2006/relationships/image" Target="../media/image660.png"/><Relationship Id="rId2" Type="http://schemas.openxmlformats.org/officeDocument/2006/relationships/chart" Target="../charts/chart1.xml"/><Relationship Id="rId1" Type="http://schemas.openxmlformats.org/officeDocument/2006/relationships/slideLayout" Target="../slideLayouts/slideLayout4.xml"/><Relationship Id="rId6" Type="http://schemas.openxmlformats.org/officeDocument/2006/relationships/image" Target="../media/image640.png"/><Relationship Id="rId5" Type="http://schemas.openxmlformats.org/officeDocument/2006/relationships/image" Target="../media/image630.png"/><Relationship Id="rId4" Type="http://schemas.openxmlformats.org/officeDocument/2006/relationships/image" Target="../media/image1270.png"/></Relationships>
</file>

<file path=ppt/slides/_rels/slide43.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tags" Target="../tags/tag3.xml"/><Relationship Id="rId7" Type="http://schemas.openxmlformats.org/officeDocument/2006/relationships/image" Target="../media/image130.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29.png"/><Relationship Id="rId5" Type="http://schemas.openxmlformats.org/officeDocument/2006/relationships/notesSlide" Target="../notesSlides/notesSlide12.xml"/><Relationship Id="rId4" Type="http://schemas.openxmlformats.org/officeDocument/2006/relationships/slideLayout" Target="../slideLayouts/slideLayout16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132.tiff"/><Relationship Id="rId1" Type="http://schemas.openxmlformats.org/officeDocument/2006/relationships/slideLayout" Target="../slideLayouts/slideLayout19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tiff"/><Relationship Id="rId2" Type="http://schemas.openxmlformats.org/officeDocument/2006/relationships/image" Target="../media/image10.tiff"/><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jpeg"/></Relationships>
</file>

<file path=ppt/slides/_rels/slide50.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168.xml"/><Relationship Id="rId6" Type="http://schemas.openxmlformats.org/officeDocument/2006/relationships/image" Target="../media/image22.jpeg"/><Relationship Id="rId5" Type="http://schemas.openxmlformats.org/officeDocument/2006/relationships/image" Target="../media/image21.jpeg"/><Relationship Id="rId10" Type="http://schemas.openxmlformats.org/officeDocument/2006/relationships/image" Target="../media/image26.tiff"/><Relationship Id="rId4" Type="http://schemas.openxmlformats.org/officeDocument/2006/relationships/image" Target="../media/image20.png"/><Relationship Id="rId9" Type="http://schemas.openxmlformats.org/officeDocument/2006/relationships/image" Target="../media/image25.jpeg"/></Relationships>
</file>

<file path=ppt/slides/_rels/slide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image" Target="../media/image31.tiff"/><Relationship Id="rId5" Type="http://schemas.openxmlformats.org/officeDocument/2006/relationships/image" Target="../media/image30.tiff"/><Relationship Id="rId4" Type="http://schemas.openxmlformats.org/officeDocument/2006/relationships/image" Target="../media/image29.tif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3" Type="http://schemas.openxmlformats.org/officeDocument/2006/relationships/image" Target="../media/image33.jpg"/><Relationship Id="rId7" Type="http://schemas.openxmlformats.org/officeDocument/2006/relationships/image" Target="../media/image37.jpg"/><Relationship Id="rId12" Type="http://schemas.openxmlformats.org/officeDocument/2006/relationships/image" Target="../media/image42.jpg"/><Relationship Id="rId17" Type="http://schemas.openxmlformats.org/officeDocument/2006/relationships/image" Target="../media/image47.png"/><Relationship Id="rId2" Type="http://schemas.openxmlformats.org/officeDocument/2006/relationships/image" Target="../media/image32.jpg"/><Relationship Id="rId16" Type="http://schemas.openxmlformats.org/officeDocument/2006/relationships/image" Target="../media/image46.png"/><Relationship Id="rId1" Type="http://schemas.openxmlformats.org/officeDocument/2006/relationships/slideLayout" Target="../slideLayouts/slideLayout168.xml"/><Relationship Id="rId6" Type="http://schemas.openxmlformats.org/officeDocument/2006/relationships/image" Target="../media/image36.jpg"/><Relationship Id="rId11" Type="http://schemas.openxmlformats.org/officeDocument/2006/relationships/image" Target="../media/image41.jpg"/><Relationship Id="rId5" Type="http://schemas.openxmlformats.org/officeDocument/2006/relationships/image" Target="../media/image35.png"/><Relationship Id="rId15" Type="http://schemas.openxmlformats.org/officeDocument/2006/relationships/image" Target="../media/image45.jpg"/><Relationship Id="rId10" Type="http://schemas.openxmlformats.org/officeDocument/2006/relationships/image" Target="../media/image40.jpg"/><Relationship Id="rId4" Type="http://schemas.openxmlformats.org/officeDocument/2006/relationships/image" Target="../media/image34.tiff"/><Relationship Id="rId9" Type="http://schemas.openxmlformats.org/officeDocument/2006/relationships/image" Target="../media/image39.jpg"/><Relationship Id="rId14" Type="http://schemas.openxmlformats.org/officeDocument/2006/relationships/image" Target="../media/image4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207341" y="2100441"/>
            <a:ext cx="8141111" cy="1815882"/>
          </a:xfrm>
          <a:prstGeom prst="rect">
            <a:avLst/>
          </a:prstGeom>
          <a:noFill/>
          <a:ln>
            <a:noFill/>
          </a:ln>
        </p:spPr>
        <p:txBody>
          <a:bodyPr wrap="square" rtlCol="0">
            <a:spAutoFit/>
          </a:bodyPr>
          <a:lstStyle/>
          <a:p>
            <a:r>
              <a:rPr lang="en-US" sz="2800" b="1" i="1" dirty="0" smtClean="0">
                <a:solidFill>
                  <a:schemeClr val="accent1">
                    <a:lumMod val="75000"/>
                  </a:schemeClr>
                </a:solidFill>
              </a:rPr>
              <a:t>Caterina </a:t>
            </a:r>
            <a:r>
              <a:rPr lang="en-US" sz="2800" b="1" i="1" dirty="0" err="1" smtClean="0">
                <a:solidFill>
                  <a:schemeClr val="accent1">
                    <a:lumMod val="75000"/>
                  </a:schemeClr>
                </a:solidFill>
              </a:rPr>
              <a:t>Biscari</a:t>
            </a:r>
            <a:endParaRPr lang="en-US" sz="2800" b="1" i="1" dirty="0" smtClean="0">
              <a:solidFill>
                <a:schemeClr val="accent1">
                  <a:lumMod val="75000"/>
                </a:schemeClr>
              </a:solidFill>
            </a:endParaRPr>
          </a:p>
          <a:p>
            <a:r>
              <a:rPr lang="en-US" sz="2800" b="1" i="1" dirty="0" smtClean="0">
                <a:solidFill>
                  <a:schemeClr val="accent1">
                    <a:lumMod val="75000"/>
                  </a:schemeClr>
                </a:solidFill>
              </a:rPr>
              <a:t>ALBA Synchrotron</a:t>
            </a:r>
            <a:endParaRPr lang="en-US" sz="2800" b="1" i="1" dirty="0">
              <a:solidFill>
                <a:schemeClr val="accent1">
                  <a:lumMod val="75000"/>
                </a:schemeClr>
              </a:solidFill>
            </a:endParaRPr>
          </a:p>
          <a:p>
            <a:endParaRPr lang="en-US" sz="2800" b="1" i="1" dirty="0" smtClean="0">
              <a:solidFill>
                <a:schemeClr val="accent1">
                  <a:lumMod val="75000"/>
                </a:schemeClr>
              </a:solidFill>
            </a:endParaRPr>
          </a:p>
          <a:p>
            <a:pPr algn="r"/>
            <a:r>
              <a:rPr lang="en-US" sz="2800" b="1" i="1" dirty="0" smtClean="0">
                <a:solidFill>
                  <a:schemeClr val="accent1">
                    <a:lumMod val="75000"/>
                  </a:schemeClr>
                </a:solidFill>
              </a:rPr>
              <a:t>ECFA-EPS Joint Session</a:t>
            </a:r>
            <a:endParaRPr lang="en-US" sz="2800" b="1" i="1" dirty="0">
              <a:solidFill>
                <a:schemeClr val="accent1">
                  <a:lumMod val="75000"/>
                </a:schemeClr>
              </a:solidFill>
            </a:endParaRPr>
          </a:p>
        </p:txBody>
      </p:sp>
      <p:sp>
        <p:nvSpPr>
          <p:cNvPr id="6" name="TextBox 5"/>
          <p:cNvSpPr txBox="1"/>
          <p:nvPr/>
        </p:nvSpPr>
        <p:spPr>
          <a:xfrm>
            <a:off x="717123" y="1040223"/>
            <a:ext cx="10748819" cy="646331"/>
          </a:xfrm>
          <a:prstGeom prst="rect">
            <a:avLst/>
          </a:prstGeom>
          <a:noFill/>
        </p:spPr>
        <p:txBody>
          <a:bodyPr wrap="square" rtlCol="0">
            <a:spAutoFit/>
          </a:bodyPr>
          <a:lstStyle/>
          <a:p>
            <a:pPr algn="ctr"/>
            <a:r>
              <a:rPr lang="en-US" sz="3600" b="1" i="1" dirty="0"/>
              <a:t>Technology path towards future colliders</a:t>
            </a:r>
            <a:endParaRPr lang="en-US" sz="7200" b="1" i="1" dirty="0"/>
          </a:p>
        </p:txBody>
      </p:sp>
      <p:pic>
        <p:nvPicPr>
          <p:cNvPr id="4" name="Picture 3"/>
          <p:cNvPicPr>
            <a:picLocks noChangeAspect="1"/>
          </p:cNvPicPr>
          <p:nvPr/>
        </p:nvPicPr>
        <p:blipFill>
          <a:blip r:embed="rId2"/>
          <a:stretch>
            <a:fillRect/>
          </a:stretch>
        </p:blipFill>
        <p:spPr>
          <a:xfrm>
            <a:off x="366955" y="4504476"/>
            <a:ext cx="11655631" cy="1887600"/>
          </a:xfrm>
          <a:prstGeom prst="rect">
            <a:avLst/>
          </a:prstGeom>
        </p:spPr>
      </p:pic>
    </p:spTree>
    <p:extLst>
      <p:ext uri="{BB962C8B-B14F-4D97-AF65-F5344CB8AC3E}">
        <p14:creationId xmlns:p14="http://schemas.microsoft.com/office/powerpoint/2010/main" val="2165293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CF5FF4-CC18-4B73-BA6C-39E5C1ED8A59}"/>
              </a:ext>
            </a:extLst>
          </p:cNvPr>
          <p:cNvSpPr>
            <a:spLocks noGrp="1"/>
          </p:cNvSpPr>
          <p:nvPr>
            <p:ph type="title"/>
          </p:nvPr>
        </p:nvSpPr>
        <p:spPr>
          <a:xfrm>
            <a:off x="1524001" y="92463"/>
            <a:ext cx="9109301" cy="492443"/>
          </a:xfrm>
        </p:spPr>
        <p:txBody>
          <a:bodyPr/>
          <a:lstStyle/>
          <a:p>
            <a:r>
              <a:rPr lang="en-US" sz="3200" dirty="0"/>
              <a:t>Challenges of Linear Colliders Higgs Factories</a:t>
            </a:r>
          </a:p>
        </p:txBody>
      </p:sp>
      <p:sp>
        <p:nvSpPr>
          <p:cNvPr id="5" name="Footer Placeholder 4">
            <a:extLst>
              <a:ext uri="{FF2B5EF4-FFF2-40B4-BE49-F238E27FC236}">
                <a16:creationId xmlns:a16="http://schemas.microsoft.com/office/drawing/2014/main" id="{5EE59400-3D11-4B75-B675-C52FA438184C}"/>
              </a:ext>
            </a:extLst>
          </p:cNvPr>
          <p:cNvSpPr>
            <a:spLocks noGrp="1"/>
          </p:cNvSpPr>
          <p:nvPr>
            <p:ph type="ftr" sz="quarter" idx="3"/>
          </p:nvPr>
        </p:nvSpPr>
        <p:spPr>
          <a:xfrm>
            <a:off x="766186" y="6263708"/>
            <a:ext cx="8349491" cy="242873"/>
          </a:xfrm>
        </p:spPr>
        <p:txBody>
          <a:bodyPr/>
          <a:lstStyle/>
          <a:p>
            <a:pPr>
              <a:defRPr/>
            </a:pPr>
            <a:r>
              <a:rPr lang="en-US" dirty="0"/>
              <a:t>Shiltsev | EPPSU 2019 Future Colliders</a:t>
            </a:r>
            <a:endParaRPr lang="en-US" b="1" dirty="0"/>
          </a:p>
        </p:txBody>
      </p:sp>
      <p:pic>
        <p:nvPicPr>
          <p:cNvPr id="9" name="Picture 8" descr="p2.tiff">
            <a:extLst>
              <a:ext uri="{FF2B5EF4-FFF2-40B4-BE49-F238E27FC236}">
                <a16:creationId xmlns:a16="http://schemas.microsoft.com/office/drawing/2014/main" id="{B8AD4B80-DCA7-4E9D-845E-7A3B9861CC01}"/>
              </a:ext>
            </a:extLst>
          </p:cNvPr>
          <p:cNvPicPr>
            <a:picLocks noChangeAspect="1"/>
          </p:cNvPicPr>
          <p:nvPr/>
        </p:nvPicPr>
        <p:blipFill>
          <a:blip r:embed="rId2"/>
          <a:stretch>
            <a:fillRect/>
          </a:stretch>
        </p:blipFill>
        <p:spPr>
          <a:xfrm>
            <a:off x="1930270" y="653599"/>
            <a:ext cx="6711282" cy="1766683"/>
          </a:xfrm>
          <a:prstGeom prst="rect">
            <a:avLst/>
          </a:prstGeom>
        </p:spPr>
      </p:pic>
      <p:cxnSp>
        <p:nvCxnSpPr>
          <p:cNvPr id="11" name="Straight Arrow Connector 10">
            <a:extLst>
              <a:ext uri="{FF2B5EF4-FFF2-40B4-BE49-F238E27FC236}">
                <a16:creationId xmlns:a16="http://schemas.microsoft.com/office/drawing/2014/main" id="{3F9EAA35-FAA3-4F7C-B2B4-0C55173B1273}"/>
              </a:ext>
            </a:extLst>
          </p:cNvPr>
          <p:cNvCxnSpPr>
            <a:cxnSpLocks/>
          </p:cNvCxnSpPr>
          <p:nvPr/>
        </p:nvCxnSpPr>
        <p:spPr>
          <a:xfrm flipV="1">
            <a:off x="2849666" y="1908120"/>
            <a:ext cx="1441004" cy="50158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41E2910B-764F-445C-98F2-20BBC0191F6E}"/>
              </a:ext>
            </a:extLst>
          </p:cNvPr>
          <p:cNvCxnSpPr>
            <a:cxnSpLocks/>
          </p:cNvCxnSpPr>
          <p:nvPr/>
        </p:nvCxnSpPr>
        <p:spPr>
          <a:xfrm flipV="1">
            <a:off x="6341800" y="1816586"/>
            <a:ext cx="95945" cy="63188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E30C4EEE-4F50-49F6-930D-4D60F4C9C469}"/>
              </a:ext>
            </a:extLst>
          </p:cNvPr>
          <p:cNvCxnSpPr>
            <a:cxnSpLocks/>
          </p:cNvCxnSpPr>
          <p:nvPr/>
        </p:nvCxnSpPr>
        <p:spPr>
          <a:xfrm flipH="1" flipV="1">
            <a:off x="8306208" y="2006405"/>
            <a:ext cx="1043859" cy="514161"/>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68B7986E-44EB-4D29-983D-37D2E75223B0}"/>
              </a:ext>
            </a:extLst>
          </p:cNvPr>
          <p:cNvSpPr txBox="1"/>
          <p:nvPr/>
        </p:nvSpPr>
        <p:spPr>
          <a:xfrm>
            <a:off x="355301" y="2542337"/>
            <a:ext cx="3088680" cy="646331"/>
          </a:xfrm>
          <a:prstGeom prst="rect">
            <a:avLst/>
          </a:prstGeom>
          <a:noFill/>
        </p:spPr>
        <p:txBody>
          <a:bodyPr wrap="square" rtlCol="0">
            <a:spAutoFit/>
          </a:bodyPr>
          <a:lstStyle/>
          <a:p>
            <a:r>
              <a:rPr lang="en-US" dirty="0">
                <a:solidFill>
                  <a:srgbClr val="FF0000"/>
                </a:solidFill>
                <a:effectLst>
                  <a:outerShdw blurRad="38100" dist="38100" dir="2700000" algn="tl">
                    <a:srgbClr val="000000">
                      <a:alpha val="43137"/>
                    </a:srgbClr>
                  </a:outerShdw>
                </a:effectLst>
                <a:latin typeface="Abadi" panose="020B0604020202020204" pitchFamily="34" charset="0"/>
                <a:cs typeface="Avenir Book"/>
              </a:rPr>
              <a:t>Luminosity Spectrum</a:t>
            </a:r>
          </a:p>
          <a:p>
            <a:r>
              <a:rPr lang="en-US" dirty="0">
                <a:solidFill>
                  <a:srgbClr val="FF0000"/>
                </a:solidFill>
                <a:latin typeface="Abadi" panose="020B0604020202020204" pitchFamily="34" charset="0"/>
                <a:cs typeface="Avenir Book"/>
              </a:rPr>
              <a:t>(Physics)</a:t>
            </a:r>
          </a:p>
        </p:txBody>
      </p:sp>
      <p:sp>
        <p:nvSpPr>
          <p:cNvPr id="23" name="TextBox 22">
            <a:extLst>
              <a:ext uri="{FF2B5EF4-FFF2-40B4-BE49-F238E27FC236}">
                <a16:creationId xmlns:a16="http://schemas.microsoft.com/office/drawing/2014/main" id="{DE547176-D24B-4C9F-A659-706F44156CF9}"/>
              </a:ext>
            </a:extLst>
          </p:cNvPr>
          <p:cNvSpPr txBox="1"/>
          <p:nvPr/>
        </p:nvSpPr>
        <p:spPr>
          <a:xfrm>
            <a:off x="8751014" y="985589"/>
            <a:ext cx="1561646" cy="830997"/>
          </a:xfrm>
          <a:prstGeom prst="rect">
            <a:avLst/>
          </a:prstGeom>
          <a:noFill/>
        </p:spPr>
        <p:txBody>
          <a:bodyPr wrap="none" rtlCol="0">
            <a:spAutoFit/>
          </a:bodyPr>
          <a:lstStyle/>
          <a:p>
            <a:r>
              <a:rPr lang="en-US" sz="4800" b="1"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a:t>
            </a:r>
            <a:r>
              <a:rPr lang="en-US" sz="4800" b="1" i="1" baseline="300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34</a:t>
            </a:r>
            <a:endParaRPr lang="en-US" sz="4800" b="1" i="1" dirty="0">
              <a:solidFill>
                <a:srgbClr val="FF0000"/>
              </a:solidFill>
              <a:effectLst>
                <a:outerShdw blurRad="38100" dist="38100" dir="2700000" algn="tl">
                  <a:srgbClr val="000000">
                    <a:alpha val="43137"/>
                  </a:srgbClr>
                </a:outerShdw>
              </a:effectLst>
            </a:endParaRPr>
          </a:p>
        </p:txBody>
      </p:sp>
      <p:sp>
        <p:nvSpPr>
          <p:cNvPr id="25" name="Content Placeholder 1">
            <a:extLst>
              <a:ext uri="{FF2B5EF4-FFF2-40B4-BE49-F238E27FC236}">
                <a16:creationId xmlns:a16="http://schemas.microsoft.com/office/drawing/2014/main" id="{AD95CAA8-93D0-4A70-BA7F-D73F7BAA0DFF}"/>
              </a:ext>
            </a:extLst>
          </p:cNvPr>
          <p:cNvSpPr txBox="1">
            <a:spLocks/>
          </p:cNvSpPr>
          <p:nvPr/>
        </p:nvSpPr>
        <p:spPr>
          <a:xfrm>
            <a:off x="300604" y="4314617"/>
            <a:ext cx="3142507" cy="1758294"/>
          </a:xfrm>
          <a:prstGeom prst="rect">
            <a:avLst/>
          </a:prstGeom>
          <a:solidFill>
            <a:schemeClr val="bg1"/>
          </a:solidFill>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prstClr val="black"/>
              </a:buClr>
              <a:buNone/>
              <a:defRPr/>
            </a:pPr>
            <a:endParaRPr lang="en-GB" altLang="en-US" dirty="0">
              <a:solidFill>
                <a:prstClr val="black"/>
              </a:solidFill>
              <a:latin typeface="Avenir Book" charset="0"/>
              <a:ea typeface="Avenir Book" charset="0"/>
              <a:cs typeface="Avenir Book" charset="0"/>
            </a:endParaRPr>
          </a:p>
          <a:p>
            <a:pPr>
              <a:buClr>
                <a:prstClr val="black"/>
              </a:buClr>
              <a:defRPr/>
            </a:pPr>
            <a:r>
              <a:rPr lang="el-GR" altLang="en-US" i="1" dirty="0">
                <a:solidFill>
                  <a:srgbClr val="000000"/>
                </a:solidFill>
                <a:latin typeface="Times New Roman" panose="02020603050405020304" pitchFamily="18" charset="0"/>
                <a:ea typeface="Avenir Book" charset="0"/>
                <a:cs typeface="Times New Roman" panose="02020603050405020304" pitchFamily="18" charset="0"/>
              </a:rPr>
              <a:t>δ</a:t>
            </a:r>
            <a:r>
              <a:rPr lang="en-US" altLang="en-US" i="1" dirty="0">
                <a:solidFill>
                  <a:srgbClr val="000000"/>
                </a:solidFill>
                <a:latin typeface="Times New Roman" panose="02020603050405020304" pitchFamily="18" charset="0"/>
                <a:ea typeface="Avenir Book" charset="0"/>
                <a:cs typeface="Times New Roman" panose="02020603050405020304" pitchFamily="18" charset="0"/>
              </a:rPr>
              <a:t>E/E </a:t>
            </a:r>
            <a:r>
              <a:rPr lang="en-US" altLang="en-US" dirty="0">
                <a:solidFill>
                  <a:srgbClr val="000000"/>
                </a:solidFill>
                <a:latin typeface="+mj-lt"/>
                <a:ea typeface="Avenir Book" charset="0"/>
                <a:cs typeface="Arial" panose="020B0604020202020204" pitchFamily="34" charset="0"/>
              </a:rPr>
              <a:t>~1.5% in ILC</a:t>
            </a:r>
            <a:endParaRPr lang="en-GB" altLang="en-US" dirty="0">
              <a:solidFill>
                <a:prstClr val="black"/>
              </a:solidFill>
              <a:latin typeface="+mj-lt"/>
              <a:ea typeface="Avenir Book" charset="0"/>
              <a:cs typeface="Avenir Book" charset="0"/>
            </a:endParaRPr>
          </a:p>
          <a:p>
            <a:pPr>
              <a:buClr>
                <a:prstClr val="black"/>
              </a:buClr>
              <a:defRPr/>
            </a:pPr>
            <a:r>
              <a:rPr lang="en-GB" dirty="0">
                <a:solidFill>
                  <a:prstClr val="black"/>
                </a:solidFill>
                <a:latin typeface="+mj-lt"/>
              </a:rPr>
              <a:t>Grows with </a:t>
            </a:r>
            <a:r>
              <a:rPr lang="en-GB" i="1" dirty="0">
                <a:solidFill>
                  <a:prstClr val="black"/>
                </a:solidFill>
                <a:latin typeface="Times New Roman" panose="02020603050405020304" pitchFamily="18" charset="0"/>
                <a:cs typeface="Times New Roman" panose="02020603050405020304" pitchFamily="18" charset="0"/>
              </a:rPr>
              <a:t>E</a:t>
            </a:r>
            <a:r>
              <a:rPr lang="en-GB" dirty="0">
                <a:solidFill>
                  <a:prstClr val="black"/>
                </a:solidFill>
                <a:latin typeface="+mj-lt"/>
              </a:rPr>
              <a:t>: 40% of CLIC </a:t>
            </a:r>
            <a:r>
              <a:rPr lang="en-GB" dirty="0" err="1">
                <a:solidFill>
                  <a:prstClr val="black"/>
                </a:solidFill>
                <a:latin typeface="+mj-lt"/>
              </a:rPr>
              <a:t>lumi</a:t>
            </a:r>
            <a:r>
              <a:rPr lang="en-GB" dirty="0">
                <a:solidFill>
                  <a:prstClr val="black"/>
                </a:solidFill>
                <a:latin typeface="+mj-lt"/>
              </a:rPr>
              <a:t> </a:t>
            </a:r>
            <a:r>
              <a:rPr lang="en-GB" dirty="0">
                <a:solidFill>
                  <a:srgbClr val="C00000"/>
                </a:solidFill>
                <a:latin typeface="+mj-lt"/>
              </a:rPr>
              <a:t>1% off </a:t>
            </a:r>
            <a:endParaRPr lang="en-US" dirty="0">
              <a:solidFill>
                <a:srgbClr val="C00000"/>
              </a:solidFill>
              <a:latin typeface="+mj-lt"/>
            </a:endParaRPr>
          </a:p>
        </p:txBody>
      </p:sp>
      <p:pic>
        <p:nvPicPr>
          <p:cNvPr id="21" name="Picture 20">
            <a:extLst>
              <a:ext uri="{FF2B5EF4-FFF2-40B4-BE49-F238E27FC236}">
                <a16:creationId xmlns:a16="http://schemas.microsoft.com/office/drawing/2014/main" id="{C2BEAEC9-2F4A-43B1-84C5-4C3352B102B7}"/>
              </a:ext>
            </a:extLst>
          </p:cNvPr>
          <p:cNvPicPr>
            <a:picLocks noChangeAspect="1"/>
          </p:cNvPicPr>
          <p:nvPr/>
        </p:nvPicPr>
        <p:blipFill>
          <a:blip r:embed="rId3"/>
          <a:stretch>
            <a:fillRect/>
          </a:stretch>
        </p:blipFill>
        <p:spPr>
          <a:xfrm>
            <a:off x="493332" y="3243285"/>
            <a:ext cx="2812618" cy="1342661"/>
          </a:xfrm>
          <a:prstGeom prst="rect">
            <a:avLst/>
          </a:prstGeom>
          <a:effectLst>
            <a:glow rad="63500">
              <a:schemeClr val="accent6">
                <a:satMod val="175000"/>
                <a:alpha val="40000"/>
              </a:schemeClr>
            </a:glow>
          </a:effectLst>
        </p:spPr>
      </p:pic>
      <p:pic>
        <p:nvPicPr>
          <p:cNvPr id="26" name="Picture 25">
            <a:extLst>
              <a:ext uri="{FF2B5EF4-FFF2-40B4-BE49-F238E27FC236}">
                <a16:creationId xmlns:a16="http://schemas.microsoft.com/office/drawing/2014/main" id="{54A1265C-16BE-4D93-AC21-C9E0338F36C5}"/>
              </a:ext>
            </a:extLst>
          </p:cNvPr>
          <p:cNvPicPr>
            <a:picLocks noChangeAspect="1"/>
          </p:cNvPicPr>
          <p:nvPr/>
        </p:nvPicPr>
        <p:blipFill>
          <a:blip r:embed="rId4"/>
          <a:stretch>
            <a:fillRect/>
          </a:stretch>
        </p:blipFill>
        <p:spPr>
          <a:xfrm>
            <a:off x="2672746" y="5475629"/>
            <a:ext cx="494303" cy="464645"/>
          </a:xfrm>
          <a:prstGeom prst="rect">
            <a:avLst/>
          </a:prstGeom>
        </p:spPr>
      </p:pic>
      <p:sp>
        <p:nvSpPr>
          <p:cNvPr id="2" name="Content Placeholder 1">
            <a:extLst>
              <a:ext uri="{FF2B5EF4-FFF2-40B4-BE49-F238E27FC236}">
                <a16:creationId xmlns:a16="http://schemas.microsoft.com/office/drawing/2014/main" id="{7C257DE8-B467-4041-965A-A41367A05E74}"/>
              </a:ext>
            </a:extLst>
          </p:cNvPr>
          <p:cNvSpPr>
            <a:spLocks noGrp="1"/>
          </p:cNvSpPr>
          <p:nvPr>
            <p:ph idx="1"/>
          </p:nvPr>
        </p:nvSpPr>
        <p:spPr>
          <a:xfrm>
            <a:off x="4135838" y="3442269"/>
            <a:ext cx="3598820" cy="2646043"/>
          </a:xfrm>
          <a:solidFill>
            <a:schemeClr val="bg1"/>
          </a:solidFill>
        </p:spPr>
        <p:txBody>
          <a:bodyPr/>
          <a:lstStyle/>
          <a:p>
            <a:pPr marL="0" indent="0">
              <a:buClr>
                <a:prstClr val="black"/>
              </a:buClr>
              <a:buNone/>
              <a:defRPr/>
            </a:pPr>
            <a:endParaRPr lang="en-GB" altLang="en-US" dirty="0">
              <a:solidFill>
                <a:prstClr val="black"/>
              </a:solidFill>
              <a:latin typeface="+mn-lt"/>
              <a:ea typeface="Avenir Book" charset="0"/>
              <a:cs typeface="Avenir Book" charset="0"/>
            </a:endParaRPr>
          </a:p>
          <a:p>
            <a:pPr>
              <a:buClr>
                <a:prstClr val="black"/>
              </a:buClr>
              <a:defRPr/>
            </a:pPr>
            <a:r>
              <a:rPr lang="en-GB" altLang="en-US" dirty="0">
                <a:solidFill>
                  <a:srgbClr val="000000"/>
                </a:solidFill>
                <a:latin typeface="+mn-lt"/>
                <a:ea typeface="Avenir Book" charset="0"/>
                <a:cs typeface="Avenir Book" charset="0"/>
              </a:rPr>
              <a:t>Challenging </a:t>
            </a:r>
            <a:r>
              <a:rPr lang="en-GB" altLang="en-US" i="1" dirty="0">
                <a:solidFill>
                  <a:srgbClr val="000000"/>
                </a:solidFill>
                <a:latin typeface="+mn-lt"/>
                <a:ea typeface="Avenir Book" charset="0"/>
                <a:cs typeface="Avenir Book" charset="0"/>
              </a:rPr>
              <a:t>e+ </a:t>
            </a:r>
            <a:r>
              <a:rPr lang="en-GB" altLang="en-US" dirty="0">
                <a:solidFill>
                  <a:srgbClr val="000000"/>
                </a:solidFill>
                <a:latin typeface="+mn-lt"/>
                <a:ea typeface="Avenir Book" charset="0"/>
                <a:cs typeface="Avenir Book" charset="0"/>
              </a:rPr>
              <a:t>production (two schemes)</a:t>
            </a:r>
          </a:p>
          <a:p>
            <a:pPr>
              <a:buClr>
                <a:prstClr val="black"/>
              </a:buClr>
              <a:defRPr/>
            </a:pPr>
            <a:r>
              <a:rPr lang="en-GB" altLang="en-US" dirty="0">
                <a:solidFill>
                  <a:srgbClr val="000000"/>
                </a:solidFill>
                <a:latin typeface="+mn-lt"/>
                <a:ea typeface="Avenir Book" charset="0"/>
                <a:cs typeface="Avenir Book" charset="0"/>
              </a:rPr>
              <a:t>CLIC high-current drive beam bunched at 12 GHz </a:t>
            </a:r>
          </a:p>
          <a:p>
            <a:pPr marL="0" indent="0">
              <a:buClr>
                <a:prstClr val="black"/>
              </a:buClr>
              <a:buNone/>
              <a:defRPr/>
            </a:pPr>
            <a:r>
              <a:rPr lang="en-GB" altLang="en-US" dirty="0">
                <a:solidFill>
                  <a:prstClr val="black"/>
                </a:solidFill>
                <a:latin typeface="+mn-lt"/>
                <a:ea typeface="Avenir Book" charset="0"/>
                <a:cs typeface="Avenir Book" charset="0"/>
              </a:rPr>
              <a:t>     (klystrons + </a:t>
            </a:r>
            <a:r>
              <a:rPr lang="en-GB" altLang="en-US" dirty="0">
                <a:solidFill>
                  <a:srgbClr val="C00000"/>
                </a:solidFill>
                <a:latin typeface="+mn-lt"/>
                <a:ea typeface="Avenir Book" charset="0"/>
                <a:cs typeface="Avenir Book" charset="0"/>
              </a:rPr>
              <a:t>1.4 </a:t>
            </a:r>
            <a:r>
              <a:rPr lang="en-US" dirty="0">
                <a:solidFill>
                  <a:srgbClr val="C00000"/>
                </a:solidFill>
                <a:latin typeface="+mn-lt"/>
              </a:rPr>
              <a:t> BCHF</a:t>
            </a:r>
            <a:r>
              <a:rPr lang="en-GB" dirty="0">
                <a:solidFill>
                  <a:srgbClr val="000000"/>
                </a:solidFill>
                <a:latin typeface="+mn-lt"/>
              </a:rPr>
              <a:t>)</a:t>
            </a:r>
            <a:endParaRPr lang="en-US" dirty="0">
              <a:latin typeface="+mn-lt"/>
            </a:endParaRPr>
          </a:p>
        </p:txBody>
      </p:sp>
      <p:sp>
        <p:nvSpPr>
          <p:cNvPr id="15" name="TextBox 14">
            <a:extLst>
              <a:ext uri="{FF2B5EF4-FFF2-40B4-BE49-F238E27FC236}">
                <a16:creationId xmlns:a16="http://schemas.microsoft.com/office/drawing/2014/main" id="{05A78E0B-427A-4290-AE4B-FE02FE72ED0A}"/>
              </a:ext>
            </a:extLst>
          </p:cNvPr>
          <p:cNvSpPr txBox="1"/>
          <p:nvPr/>
        </p:nvSpPr>
        <p:spPr>
          <a:xfrm>
            <a:off x="4290670" y="2542337"/>
            <a:ext cx="3167927" cy="923330"/>
          </a:xfrm>
          <a:prstGeom prst="rect">
            <a:avLst/>
          </a:prstGeom>
          <a:noFill/>
        </p:spPr>
        <p:txBody>
          <a:bodyPr wrap="square" rtlCol="0">
            <a:spAutoFit/>
          </a:bodyPr>
          <a:lstStyle/>
          <a:p>
            <a:r>
              <a:rPr lang="en-US" dirty="0">
                <a:solidFill>
                  <a:srgbClr val="0000FF"/>
                </a:solidFill>
                <a:effectLst>
                  <a:outerShdw blurRad="38100" dist="38100" dir="2700000" algn="tl">
                    <a:srgbClr val="000000">
                      <a:alpha val="43137"/>
                    </a:srgbClr>
                  </a:outerShdw>
                </a:effectLst>
                <a:latin typeface="Abadi" panose="020B0604020202020204" pitchFamily="34" charset="0"/>
                <a:cs typeface="Avenir Book"/>
              </a:rPr>
              <a:t>Beam Current</a:t>
            </a:r>
          </a:p>
          <a:p>
            <a:r>
              <a:rPr lang="en-US" dirty="0">
                <a:solidFill>
                  <a:srgbClr val="0000FF"/>
                </a:solidFill>
                <a:latin typeface="Abadi" panose="020B0604020202020204" pitchFamily="34" charset="0"/>
                <a:cs typeface="Avenir Book"/>
              </a:rPr>
              <a:t>(RF power limited, beam stability)</a:t>
            </a:r>
          </a:p>
        </p:txBody>
      </p:sp>
      <p:sp>
        <p:nvSpPr>
          <p:cNvPr id="28" name="Content Placeholder 1">
            <a:extLst>
              <a:ext uri="{FF2B5EF4-FFF2-40B4-BE49-F238E27FC236}">
                <a16:creationId xmlns:a16="http://schemas.microsoft.com/office/drawing/2014/main" id="{EC7BDBB9-C9A5-4CF7-AACE-7714AFB97C67}"/>
              </a:ext>
            </a:extLst>
          </p:cNvPr>
          <p:cNvSpPr txBox="1">
            <a:spLocks/>
          </p:cNvSpPr>
          <p:nvPr/>
        </p:nvSpPr>
        <p:spPr>
          <a:xfrm>
            <a:off x="8805956" y="3179896"/>
            <a:ext cx="2221549" cy="3032590"/>
          </a:xfrm>
          <a:prstGeom prst="rect">
            <a:avLst/>
          </a:prstGeom>
          <a:solidFill>
            <a:schemeClr val="bg1"/>
          </a:solidFill>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prstClr val="black"/>
              </a:buClr>
              <a:buNone/>
              <a:defRPr/>
            </a:pPr>
            <a:endParaRPr lang="en-GB" altLang="en-US" dirty="0">
              <a:solidFill>
                <a:prstClr val="black"/>
              </a:solidFill>
              <a:latin typeface="+mn-lt"/>
              <a:ea typeface="Avenir Book" charset="0"/>
              <a:cs typeface="Avenir Book" charset="0"/>
            </a:endParaRPr>
          </a:p>
          <a:p>
            <a:pPr>
              <a:buClr>
                <a:prstClr val="black"/>
              </a:buClr>
              <a:defRPr/>
            </a:pPr>
            <a:r>
              <a:rPr lang="en-US" altLang="en-US" dirty="0">
                <a:solidFill>
                  <a:srgbClr val="000000"/>
                </a:solidFill>
                <a:latin typeface="+mn-lt"/>
                <a:ea typeface="Avenir Book" charset="0"/>
                <a:cs typeface="Avenir Book" charset="0"/>
              </a:rPr>
              <a:t>Record small DR</a:t>
            </a:r>
            <a:r>
              <a:rPr lang="en-US" dirty="0">
                <a:solidFill>
                  <a:srgbClr val="000000"/>
                </a:solidFill>
                <a:latin typeface="+mn-lt"/>
              </a:rPr>
              <a:t> emittances </a:t>
            </a:r>
          </a:p>
          <a:p>
            <a:pPr>
              <a:buClr>
                <a:prstClr val="black"/>
              </a:buClr>
              <a:defRPr/>
            </a:pPr>
            <a:r>
              <a:rPr lang="en-US" dirty="0">
                <a:solidFill>
                  <a:srgbClr val="000000"/>
                </a:solidFill>
                <a:latin typeface="+mn-lt"/>
              </a:rPr>
              <a:t>0.1 </a:t>
            </a:r>
            <a:r>
              <a:rPr lang="en-US" dirty="0" err="1">
                <a:solidFill>
                  <a:srgbClr val="000000"/>
                </a:solidFill>
                <a:latin typeface="+mn-lt"/>
                <a:cs typeface="Arial" panose="020B0604020202020204" pitchFamily="34" charset="0"/>
              </a:rPr>
              <a:t>μm</a:t>
            </a:r>
            <a:r>
              <a:rPr lang="en-US" dirty="0">
                <a:solidFill>
                  <a:srgbClr val="000000"/>
                </a:solidFill>
                <a:latin typeface="+mn-lt"/>
                <a:cs typeface="Arial" panose="020B0604020202020204" pitchFamily="34" charset="0"/>
              </a:rPr>
              <a:t> BPMs</a:t>
            </a:r>
          </a:p>
          <a:p>
            <a:pPr>
              <a:buClr>
                <a:prstClr val="black"/>
              </a:buClr>
              <a:defRPr/>
            </a:pPr>
            <a:r>
              <a:rPr lang="en-US" dirty="0">
                <a:solidFill>
                  <a:srgbClr val="000000"/>
                </a:solidFill>
                <a:latin typeface="+mn-lt"/>
                <a:cs typeface="Arial" panose="020B0604020202020204" pitchFamily="34" charset="0"/>
              </a:rPr>
              <a:t>IP beam sizes</a:t>
            </a:r>
          </a:p>
          <a:p>
            <a:pPr marL="0" indent="0">
              <a:buClr>
                <a:prstClr val="black"/>
              </a:buClr>
              <a:buNone/>
              <a:defRPr/>
            </a:pPr>
            <a:r>
              <a:rPr lang="en-US" dirty="0">
                <a:solidFill>
                  <a:srgbClr val="C00000"/>
                </a:solidFill>
                <a:latin typeface="+mn-lt"/>
                <a:cs typeface="Arial" panose="020B0604020202020204" pitchFamily="34" charset="0"/>
              </a:rPr>
              <a:t>ILC   8nm/500nm</a:t>
            </a:r>
          </a:p>
          <a:p>
            <a:pPr marL="0" indent="0">
              <a:buClr>
                <a:prstClr val="black"/>
              </a:buClr>
              <a:buNone/>
              <a:defRPr/>
            </a:pPr>
            <a:r>
              <a:rPr lang="en-US" dirty="0">
                <a:solidFill>
                  <a:srgbClr val="C00000"/>
                </a:solidFill>
                <a:latin typeface="+mn-lt"/>
                <a:cs typeface="Arial" panose="020B0604020202020204" pitchFamily="34" charset="0"/>
              </a:rPr>
              <a:t>CLIC 3nm/150nm</a:t>
            </a:r>
            <a:endParaRPr lang="en-US" dirty="0">
              <a:solidFill>
                <a:srgbClr val="C00000"/>
              </a:solidFill>
              <a:latin typeface="+mn-lt"/>
            </a:endParaRPr>
          </a:p>
        </p:txBody>
      </p:sp>
      <p:sp>
        <p:nvSpPr>
          <p:cNvPr id="10" name="TextBox 9">
            <a:extLst>
              <a:ext uri="{FF2B5EF4-FFF2-40B4-BE49-F238E27FC236}">
                <a16:creationId xmlns:a16="http://schemas.microsoft.com/office/drawing/2014/main" id="{EDE99C82-6254-4091-A068-9A9ED370009C}"/>
              </a:ext>
            </a:extLst>
          </p:cNvPr>
          <p:cNvSpPr txBox="1"/>
          <p:nvPr/>
        </p:nvSpPr>
        <p:spPr>
          <a:xfrm>
            <a:off x="9011674" y="2622713"/>
            <a:ext cx="1810111" cy="646331"/>
          </a:xfrm>
          <a:prstGeom prst="rect">
            <a:avLst/>
          </a:prstGeom>
          <a:noFill/>
        </p:spPr>
        <p:txBody>
          <a:bodyPr wrap="none" rtlCol="0">
            <a:spAutoFit/>
          </a:bodyPr>
          <a:lstStyle/>
          <a:p>
            <a:r>
              <a:rPr lang="en-US" dirty="0">
                <a:solidFill>
                  <a:srgbClr val="008000"/>
                </a:solidFill>
                <a:effectLst>
                  <a:outerShdw blurRad="38100" dist="38100" dir="2700000" algn="tl">
                    <a:srgbClr val="000000">
                      <a:alpha val="43137"/>
                    </a:srgbClr>
                  </a:outerShdw>
                </a:effectLst>
                <a:latin typeface="Abadi" panose="020B0604020202020204" pitchFamily="34" charset="0"/>
                <a:cs typeface="Avenir Book"/>
              </a:rPr>
              <a:t>Beam Quality</a:t>
            </a:r>
          </a:p>
          <a:p>
            <a:r>
              <a:rPr lang="en-US" dirty="0">
                <a:solidFill>
                  <a:srgbClr val="008000"/>
                </a:solidFill>
                <a:latin typeface="Abadi" panose="020B0604020202020204" pitchFamily="34" charset="0"/>
                <a:cs typeface="Avenir Book"/>
              </a:rPr>
              <a:t>(Many systems)</a:t>
            </a:r>
          </a:p>
        </p:txBody>
      </p:sp>
      <p:sp>
        <p:nvSpPr>
          <p:cNvPr id="30" name="Rectangle: Rounded Corners 29">
            <a:extLst>
              <a:ext uri="{FF2B5EF4-FFF2-40B4-BE49-F238E27FC236}">
                <a16:creationId xmlns:a16="http://schemas.microsoft.com/office/drawing/2014/main" id="{F38AFB9C-0F2D-4A94-B645-ABD8C8941519}"/>
              </a:ext>
            </a:extLst>
          </p:cNvPr>
          <p:cNvSpPr/>
          <p:nvPr/>
        </p:nvSpPr>
        <p:spPr>
          <a:xfrm>
            <a:off x="175493" y="2488975"/>
            <a:ext cx="3426738" cy="3583935"/>
          </a:xfrm>
          <a:prstGeom prst="roundRect">
            <a:avLst>
              <a:gd name="adj" fmla="val 7607"/>
            </a:avLst>
          </a:prstGeom>
          <a:noFill/>
          <a:ln w="28575">
            <a:solidFill>
              <a:srgbClr val="99D6EA"/>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A397D3B1-EE69-46FE-A40D-B9B2A6F1EAB7}"/>
              </a:ext>
            </a:extLst>
          </p:cNvPr>
          <p:cNvSpPr/>
          <p:nvPr/>
        </p:nvSpPr>
        <p:spPr>
          <a:xfrm>
            <a:off x="3934699" y="2499689"/>
            <a:ext cx="3925784" cy="3525518"/>
          </a:xfrm>
          <a:prstGeom prst="roundRect">
            <a:avLst>
              <a:gd name="adj" fmla="val 7607"/>
            </a:avLst>
          </a:prstGeom>
          <a:noFill/>
          <a:ln w="28575">
            <a:solidFill>
              <a:srgbClr val="99D6EA"/>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3665002B-897F-493D-8792-0AE17F04BA76}"/>
              </a:ext>
            </a:extLst>
          </p:cNvPr>
          <p:cNvSpPr/>
          <p:nvPr/>
        </p:nvSpPr>
        <p:spPr>
          <a:xfrm>
            <a:off x="8584852" y="2488975"/>
            <a:ext cx="2663759" cy="3672586"/>
          </a:xfrm>
          <a:prstGeom prst="roundRect">
            <a:avLst>
              <a:gd name="adj" fmla="val 7607"/>
            </a:avLst>
          </a:prstGeom>
          <a:noFill/>
          <a:ln w="28575">
            <a:solidFill>
              <a:srgbClr val="99D6EA"/>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F1A8C6D-2202-484D-AB4F-5261540E9684}"/>
              </a:ext>
            </a:extLst>
          </p:cNvPr>
          <p:cNvSpPr txBox="1"/>
          <p:nvPr/>
        </p:nvSpPr>
        <p:spPr>
          <a:xfrm>
            <a:off x="1921139" y="3239890"/>
            <a:ext cx="1093569" cy="276999"/>
          </a:xfrm>
          <a:prstGeom prst="rect">
            <a:avLst/>
          </a:prstGeom>
          <a:noFill/>
        </p:spPr>
        <p:txBody>
          <a:bodyPr wrap="none" rtlCol="0">
            <a:spAutoFit/>
          </a:bodyPr>
          <a:lstStyle/>
          <a:p>
            <a:r>
              <a:rPr lang="en-US" sz="1200" dirty="0" err="1">
                <a:solidFill>
                  <a:srgbClr val="000000"/>
                </a:solidFill>
                <a:latin typeface="Times New Roman" panose="02020603050405020304" pitchFamily="18" charset="0"/>
                <a:cs typeface="Times New Roman" panose="02020603050405020304" pitchFamily="18" charset="0"/>
              </a:rPr>
              <a:t>beamstrahlung</a:t>
            </a:r>
            <a:endParaRPr lang="en-US" sz="12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98689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C7E0D42-E8B7-C545-B901-7ACC7871F828}"/>
              </a:ext>
            </a:extLst>
          </p:cNvPr>
          <p:cNvPicPr>
            <a:picLocks noChangeAspect="1"/>
          </p:cNvPicPr>
          <p:nvPr/>
        </p:nvPicPr>
        <p:blipFill>
          <a:blip r:embed="rId3"/>
          <a:stretch>
            <a:fillRect/>
          </a:stretch>
        </p:blipFill>
        <p:spPr>
          <a:xfrm>
            <a:off x="23149" y="1156353"/>
            <a:ext cx="2389881" cy="1987845"/>
          </a:xfrm>
          <a:prstGeom prst="rect">
            <a:avLst/>
          </a:prstGeom>
        </p:spPr>
      </p:pic>
      <p:sp>
        <p:nvSpPr>
          <p:cNvPr id="2" name="Title 1">
            <a:extLst>
              <a:ext uri="{FF2B5EF4-FFF2-40B4-BE49-F238E27FC236}">
                <a16:creationId xmlns:a16="http://schemas.microsoft.com/office/drawing/2014/main" id="{82A7FA91-5860-ED4D-8BFC-2CEAC5D4145F}"/>
              </a:ext>
            </a:extLst>
          </p:cNvPr>
          <p:cNvSpPr>
            <a:spLocks noGrp="1"/>
          </p:cNvSpPr>
          <p:nvPr>
            <p:ph type="title"/>
          </p:nvPr>
        </p:nvSpPr>
        <p:spPr>
          <a:xfrm>
            <a:off x="2216728" y="51592"/>
            <a:ext cx="8737600" cy="630942"/>
          </a:xfrm>
        </p:spPr>
        <p:txBody>
          <a:bodyPr/>
          <a:lstStyle/>
          <a:p>
            <a:r>
              <a:rPr lang="en-US" dirty="0"/>
              <a:t>Overview of CLIC and ILC parameters</a:t>
            </a:r>
          </a:p>
        </p:txBody>
      </p:sp>
      <p:graphicFrame>
        <p:nvGraphicFramePr>
          <p:cNvPr id="4" name="Table 3">
            <a:extLst>
              <a:ext uri="{FF2B5EF4-FFF2-40B4-BE49-F238E27FC236}">
                <a16:creationId xmlns:a16="http://schemas.microsoft.com/office/drawing/2014/main" id="{8630212C-5556-2942-8757-9D7749CF2005}"/>
              </a:ext>
            </a:extLst>
          </p:cNvPr>
          <p:cNvGraphicFramePr>
            <a:graphicFrameLocks noGrp="1"/>
          </p:cNvGraphicFramePr>
          <p:nvPr>
            <p:extLst>
              <p:ext uri="{D42A27DB-BD31-4B8C-83A1-F6EECF244321}">
                <p14:modId xmlns:p14="http://schemas.microsoft.com/office/powerpoint/2010/main" val="2713321978"/>
              </p:ext>
            </p:extLst>
          </p:nvPr>
        </p:nvGraphicFramePr>
        <p:xfrm>
          <a:off x="23149" y="839657"/>
          <a:ext cx="12192000" cy="5621652"/>
        </p:xfrm>
        <a:graphic>
          <a:graphicData uri="http://schemas.openxmlformats.org/drawingml/2006/table">
            <a:tbl>
              <a:tblPr firstRow="1">
                <a:tableStyleId>{5C22544A-7EE6-4342-B048-85BDC9FD1C3A}</a:tableStyleId>
              </a:tblPr>
              <a:tblGrid>
                <a:gridCol w="2413591">
                  <a:extLst>
                    <a:ext uri="{9D8B030D-6E8A-4147-A177-3AD203B41FA5}">
                      <a16:colId xmlns:a16="http://schemas.microsoft.com/office/drawing/2014/main" val="2813810613"/>
                    </a:ext>
                  </a:extLst>
                </a:gridCol>
                <a:gridCol w="3524222">
                  <a:extLst>
                    <a:ext uri="{9D8B030D-6E8A-4147-A177-3AD203B41FA5}">
                      <a16:colId xmlns:a16="http://schemas.microsoft.com/office/drawing/2014/main" val="1158140034"/>
                    </a:ext>
                  </a:extLst>
                </a:gridCol>
                <a:gridCol w="3576577">
                  <a:extLst>
                    <a:ext uri="{9D8B030D-6E8A-4147-A177-3AD203B41FA5}">
                      <a16:colId xmlns:a16="http://schemas.microsoft.com/office/drawing/2014/main" val="3191635906"/>
                    </a:ext>
                  </a:extLst>
                </a:gridCol>
                <a:gridCol w="2677610">
                  <a:extLst>
                    <a:ext uri="{9D8B030D-6E8A-4147-A177-3AD203B41FA5}">
                      <a16:colId xmlns:a16="http://schemas.microsoft.com/office/drawing/2014/main" val="345657587"/>
                    </a:ext>
                  </a:extLst>
                </a:gridCol>
              </a:tblGrid>
              <a:tr h="262925">
                <a:tc>
                  <a:txBody>
                    <a:bodyPr/>
                    <a:lstStyle/>
                    <a:p>
                      <a:r>
                        <a:rPr lang="en-US" dirty="0"/>
                        <a:t>CLIC illustrations </a:t>
                      </a:r>
                    </a:p>
                  </a:txBody>
                  <a:tcPr/>
                </a:tc>
                <a:tc>
                  <a:txBody>
                    <a:bodyPr/>
                    <a:lstStyle/>
                    <a:p>
                      <a:r>
                        <a:rPr lang="en-US" dirty="0"/>
                        <a:t>CLIC parameters</a:t>
                      </a:r>
                    </a:p>
                  </a:txBody>
                  <a:tcPr/>
                </a:tc>
                <a:tc>
                  <a:txBody>
                    <a:bodyPr/>
                    <a:lstStyle/>
                    <a:p>
                      <a:r>
                        <a:rPr lang="en-US"/>
                        <a:t>ILC parameters</a:t>
                      </a:r>
                      <a:endParaRPr lang="en-US" dirty="0"/>
                    </a:p>
                  </a:txBody>
                  <a:tcPr/>
                </a:tc>
                <a:tc>
                  <a:txBody>
                    <a:bodyPr/>
                    <a:lstStyle/>
                    <a:p>
                      <a:r>
                        <a:rPr lang="en-US" dirty="0"/>
                        <a:t>ILC illustrations </a:t>
                      </a:r>
                    </a:p>
                  </a:txBody>
                  <a:tcPr/>
                </a:tc>
                <a:extLst>
                  <a:ext uri="{0D108BD9-81ED-4DB2-BD59-A6C34878D82A}">
                    <a16:rowId xmlns:a16="http://schemas.microsoft.com/office/drawing/2014/main" val="1919492146"/>
                  </a:ext>
                </a:extLst>
              </a:tr>
              <a:tr h="1801291">
                <a:tc>
                  <a:txBody>
                    <a:bodyPr/>
                    <a:lstStyle/>
                    <a:p>
                      <a:endParaRPr lang="en-US" dirty="0">
                        <a:latin typeface="Avenir Roman" panose="02000503020000020003" pitchFamily="2" charset="0"/>
                      </a:endParaRPr>
                    </a:p>
                  </a:txBody>
                  <a:tcPr>
                    <a:noFill/>
                  </a:tcPr>
                </a:tc>
                <a:tc>
                  <a:txBody>
                    <a:bodyPr/>
                    <a:lstStyle/>
                    <a:p>
                      <a:r>
                        <a:rPr lang="en-US" sz="1400" dirty="0">
                          <a:latin typeface="+mn-lt"/>
                        </a:rPr>
                        <a:t>E: 380, 1500, 3000 GeV (L: 11-50 km)</a:t>
                      </a:r>
                    </a:p>
                    <a:p>
                      <a:r>
                        <a:rPr lang="en-US" sz="1400" dirty="0" err="1">
                          <a:latin typeface="+mn-lt"/>
                        </a:rPr>
                        <a:t>Lum</a:t>
                      </a:r>
                      <a:r>
                        <a:rPr lang="en-US" sz="1400" dirty="0">
                          <a:latin typeface="+mn-lt"/>
                        </a:rPr>
                        <a:t>: 1.5-5.9 10</a:t>
                      </a:r>
                      <a:r>
                        <a:rPr lang="en-US" sz="1400" baseline="30000" dirty="0">
                          <a:latin typeface="+mn-lt"/>
                        </a:rPr>
                        <a:t>34</a:t>
                      </a:r>
                      <a:r>
                        <a:rPr lang="en-US" sz="1400" dirty="0">
                          <a:latin typeface="+mn-lt"/>
                        </a:rPr>
                        <a:t> </a:t>
                      </a:r>
                      <a:r>
                        <a:rPr lang="en-US" sz="1400" baseline="30000" dirty="0">
                          <a:latin typeface="+mn-lt"/>
                        </a:rPr>
                        <a:t>-2</a:t>
                      </a:r>
                      <a:r>
                        <a:rPr lang="en-US" sz="1400" dirty="0">
                          <a:latin typeface="+mn-lt"/>
                        </a:rPr>
                        <a:t>  cm-2 s-1 *</a:t>
                      </a:r>
                    </a:p>
                    <a:p>
                      <a:r>
                        <a:rPr lang="en-US" sz="1400" dirty="0">
                          <a:latin typeface="+mn-lt"/>
                        </a:rPr>
                        <a:t>Prep. phase 2020-2025</a:t>
                      </a:r>
                    </a:p>
                    <a:p>
                      <a:r>
                        <a:rPr lang="en-US" sz="1400" dirty="0" err="1">
                          <a:latin typeface="+mn-lt"/>
                        </a:rPr>
                        <a:t>Constr</a:t>
                      </a:r>
                      <a:r>
                        <a:rPr lang="en-US" sz="1400" dirty="0">
                          <a:latin typeface="+mn-lt"/>
                        </a:rPr>
                        <a:t>.+comm. 7y, ready before 2035</a:t>
                      </a:r>
                    </a:p>
                    <a:p>
                      <a:r>
                        <a:rPr lang="en-US" sz="1400" dirty="0">
                          <a:latin typeface="+mn-lt"/>
                        </a:rPr>
                        <a:t>Cost: CLIC-380: 5.9 BCHF, </a:t>
                      </a:r>
                    </a:p>
                    <a:p>
                      <a:r>
                        <a:rPr lang="en-US" sz="1400" dirty="0">
                          <a:latin typeface="+mn-lt"/>
                        </a:rPr>
                        <a:t>          Upgrades:  deltas of 5 and 7 BCHF </a:t>
                      </a:r>
                    </a:p>
                    <a:p>
                      <a:r>
                        <a:rPr lang="en-US" sz="1400" dirty="0">
                          <a:latin typeface="+mn-lt"/>
                        </a:rPr>
                        <a:t>Power: ~ 170 MW – 580 MW**</a:t>
                      </a:r>
                    </a:p>
                  </a:txBody>
                  <a:tcPr>
                    <a:solidFill>
                      <a:schemeClr val="bg2"/>
                    </a:solidFill>
                  </a:tcPr>
                </a:tc>
                <a:tc>
                  <a:txBody>
                    <a:bodyPr/>
                    <a:lstStyle/>
                    <a:p>
                      <a:r>
                        <a:rPr lang="en-US" sz="1400" dirty="0">
                          <a:latin typeface="+mn-lt"/>
                        </a:rPr>
                        <a:t>E: 250, 500, 1000 GeV (L: 20-40 km)</a:t>
                      </a:r>
                    </a:p>
                    <a:p>
                      <a:r>
                        <a:rPr lang="en-US" sz="1400" dirty="0" err="1">
                          <a:latin typeface="+mn-lt"/>
                        </a:rPr>
                        <a:t>Lum</a:t>
                      </a:r>
                      <a:r>
                        <a:rPr lang="en-US" sz="1400" dirty="0">
                          <a:latin typeface="+mn-lt"/>
                        </a:rPr>
                        <a:t>: 1.35 (2.7) – 1.8(3.6) 10</a:t>
                      </a:r>
                      <a:r>
                        <a:rPr lang="en-US" sz="1400" baseline="30000" dirty="0">
                          <a:latin typeface="+mn-lt"/>
                        </a:rPr>
                        <a:t>34 </a:t>
                      </a:r>
                      <a:r>
                        <a:rPr lang="en-US" sz="1400" baseline="0" dirty="0">
                          <a:latin typeface="+mn-lt"/>
                        </a:rPr>
                        <a:t>  </a:t>
                      </a:r>
                      <a:r>
                        <a:rPr lang="en-US" sz="1400" dirty="0">
                          <a:latin typeface="+mn-lt"/>
                        </a:rPr>
                        <a:t>cm-2 s-1</a:t>
                      </a:r>
                      <a:r>
                        <a:rPr lang="en-US" sz="1400" baseline="0" dirty="0">
                          <a:latin typeface="+mn-lt"/>
                        </a:rPr>
                        <a:t>*</a:t>
                      </a:r>
                      <a:r>
                        <a:rPr lang="en-US" sz="1400" baseline="30000" dirty="0">
                          <a:latin typeface="+mn-lt"/>
                        </a:rPr>
                        <a:t>       </a:t>
                      </a:r>
                    </a:p>
                    <a:p>
                      <a:pPr marL="0" marR="0" lvl="0" indent="0" algn="l" defTabSz="684764" rtl="0" eaLnBrk="1" fontAlgn="auto" latinLnBrk="0" hangingPunct="1">
                        <a:lnSpc>
                          <a:spcPct val="100000"/>
                        </a:lnSpc>
                        <a:spcBef>
                          <a:spcPts val="0"/>
                        </a:spcBef>
                        <a:spcAft>
                          <a:spcPts val="0"/>
                        </a:spcAft>
                        <a:buClrTx/>
                        <a:buSzTx/>
                        <a:buFontTx/>
                        <a:buNone/>
                        <a:tabLst/>
                        <a:defRPr/>
                      </a:pPr>
                      <a:r>
                        <a:rPr lang="en-US" sz="1400" dirty="0">
                          <a:latin typeface="+mn-lt"/>
                        </a:rPr>
                        <a:t>Prep. phase 2020-2023(4)</a:t>
                      </a:r>
                    </a:p>
                    <a:p>
                      <a:pPr marL="0" marR="0" lvl="0" indent="0" algn="l" defTabSz="684764" rtl="0" eaLnBrk="1" fontAlgn="auto" latinLnBrk="0" hangingPunct="1">
                        <a:lnSpc>
                          <a:spcPct val="100000"/>
                        </a:lnSpc>
                        <a:spcBef>
                          <a:spcPts val="0"/>
                        </a:spcBef>
                        <a:spcAft>
                          <a:spcPts val="0"/>
                        </a:spcAft>
                        <a:buClrTx/>
                        <a:buSzTx/>
                        <a:buFontTx/>
                        <a:buNone/>
                        <a:tabLst/>
                        <a:defRPr/>
                      </a:pPr>
                      <a:r>
                        <a:rPr lang="en-US" sz="1400" dirty="0" err="1">
                          <a:latin typeface="+mn-lt"/>
                        </a:rPr>
                        <a:t>Constr</a:t>
                      </a:r>
                      <a:r>
                        <a:rPr lang="en-US" sz="1400" dirty="0">
                          <a:latin typeface="+mn-lt"/>
                        </a:rPr>
                        <a:t>.+comm. 9-10y, ready before 2035</a:t>
                      </a:r>
                    </a:p>
                    <a:p>
                      <a:r>
                        <a:rPr lang="en-US" sz="1400" dirty="0">
                          <a:latin typeface="+mn-lt"/>
                        </a:rPr>
                        <a:t>Cost: ILC-250: 4.9-5.3 BILCU, </a:t>
                      </a:r>
                    </a:p>
                    <a:p>
                      <a:r>
                        <a:rPr lang="en-US" sz="1400" dirty="0">
                          <a:latin typeface="+mn-lt"/>
                        </a:rPr>
                        <a:t>          ILC-500: 8 BILCU (2012 $)</a:t>
                      </a:r>
                    </a:p>
                    <a:p>
                      <a:r>
                        <a:rPr lang="en-US" sz="1400" dirty="0">
                          <a:latin typeface="+mn-lt"/>
                        </a:rPr>
                        <a:t>Power: ~ 130 – 300 MW</a:t>
                      </a:r>
                    </a:p>
                  </a:txBody>
                  <a:tcPr>
                    <a:solidFill>
                      <a:schemeClr val="bg2"/>
                    </a:solidFill>
                  </a:tcPr>
                </a:tc>
                <a:tc>
                  <a:txBody>
                    <a:bodyPr/>
                    <a:lstStyle/>
                    <a:p>
                      <a:endParaRPr lang="en-US" dirty="0">
                        <a:latin typeface="Avenir Roman" panose="02000503020000020003" pitchFamily="2" charset="0"/>
                      </a:endParaRPr>
                    </a:p>
                  </a:txBody>
                  <a:tcPr>
                    <a:noFill/>
                  </a:tcPr>
                </a:tc>
                <a:extLst>
                  <a:ext uri="{0D108BD9-81ED-4DB2-BD59-A6C34878D82A}">
                    <a16:rowId xmlns:a16="http://schemas.microsoft.com/office/drawing/2014/main" val="1637654937"/>
                  </a:ext>
                </a:extLst>
              </a:tr>
              <a:tr h="1273215">
                <a:tc>
                  <a:txBody>
                    <a:bodyPr/>
                    <a:lstStyle/>
                    <a:p>
                      <a:endParaRPr lang="en-US" sz="1000" dirty="0">
                        <a:latin typeface="Avenir Roman" panose="02000503020000020003" pitchFamily="2" charset="0"/>
                      </a:endParaRPr>
                    </a:p>
                    <a:p>
                      <a:r>
                        <a:rPr lang="en-US" dirty="0">
                          <a:latin typeface="+mn-lt"/>
                        </a:rPr>
                        <a:t>CLIC y: 75% of 180 days  </a:t>
                      </a:r>
                    </a:p>
                  </a:txBody>
                  <a:tcPr>
                    <a:noFill/>
                  </a:tcPr>
                </a:tc>
                <a:tc>
                  <a:txBody>
                    <a:bodyPr/>
                    <a:lstStyle/>
                    <a:p>
                      <a:r>
                        <a:rPr lang="en-US" sz="1400" dirty="0">
                          <a:latin typeface="+mn-lt"/>
                        </a:rPr>
                        <a:t>NCRF X-band now established and industrially available, used in small systems and being introduced in larger ones, relevant reference experience with C-band for larger systems (</a:t>
                      </a:r>
                      <a:r>
                        <a:rPr lang="en-US" sz="1400" dirty="0" err="1">
                          <a:latin typeface="+mn-lt"/>
                        </a:rPr>
                        <a:t>Swissfel</a:t>
                      </a:r>
                      <a:r>
                        <a:rPr lang="en-US" sz="1400" dirty="0">
                          <a:latin typeface="+mn-lt"/>
                        </a:rPr>
                        <a:t>). </a:t>
                      </a:r>
                    </a:p>
                  </a:txBody>
                  <a:tcPr>
                    <a:solidFill>
                      <a:schemeClr val="bg2"/>
                    </a:solidFill>
                  </a:tcPr>
                </a:tc>
                <a:tc>
                  <a:txBody>
                    <a:bodyPr/>
                    <a:lstStyle/>
                    <a:p>
                      <a:r>
                        <a:rPr lang="en-US" sz="1400" dirty="0">
                          <a:latin typeface="+mn-lt"/>
                        </a:rPr>
                        <a:t>SCRF in extensive use in several FELs with parameters close to ILC parameters, the primary one being the E-XFEL at DESY. </a:t>
                      </a:r>
                    </a:p>
                    <a:p>
                      <a:r>
                        <a:rPr lang="en-US" sz="1400" dirty="0">
                          <a:latin typeface="+mn-lt"/>
                        </a:rPr>
                        <a:t>Technology optimization underway, linking to evolving SCRF R&amp;D for grad. and Q.</a:t>
                      </a:r>
                    </a:p>
                  </a:txBody>
                  <a:tcPr>
                    <a:solidFill>
                      <a:schemeClr val="bg2"/>
                    </a:solidFill>
                  </a:tcPr>
                </a:tc>
                <a:tc>
                  <a:txBody>
                    <a:bodyPr/>
                    <a:lstStyle/>
                    <a:p>
                      <a:endParaRPr lang="en-US" sz="800" dirty="0">
                        <a:latin typeface="Avenir Roman" panose="02000503020000020003" pitchFamily="2" charset="0"/>
                      </a:endParaRPr>
                    </a:p>
                    <a:p>
                      <a:r>
                        <a:rPr lang="en-US" dirty="0">
                          <a:latin typeface="+mn-lt"/>
                        </a:rPr>
                        <a:t>ILC y: 75% of 240 days </a:t>
                      </a:r>
                    </a:p>
                  </a:txBody>
                  <a:tcPr>
                    <a:noFill/>
                  </a:tcPr>
                </a:tc>
                <a:extLst>
                  <a:ext uri="{0D108BD9-81ED-4DB2-BD59-A6C34878D82A}">
                    <a16:rowId xmlns:a16="http://schemas.microsoft.com/office/drawing/2014/main" val="1135987564"/>
                  </a:ext>
                </a:extLst>
              </a:tr>
              <a:tr h="737438">
                <a:tc>
                  <a:txBody>
                    <a:bodyPr/>
                    <a:lstStyle/>
                    <a:p>
                      <a:endParaRPr lang="en-US" dirty="0">
                        <a:latin typeface="Avenir Roman" panose="02000503020000020003" pitchFamily="2" charset="0"/>
                      </a:endParaRPr>
                    </a:p>
                  </a:txBody>
                  <a:tcPr>
                    <a:noFill/>
                  </a:tcPr>
                </a:tc>
                <a:tc gridSpan="2">
                  <a:txBody>
                    <a:bodyPr/>
                    <a:lstStyle/>
                    <a:p>
                      <a:pPr algn="ctr"/>
                      <a:r>
                        <a:rPr lang="en-US" sz="1400" dirty="0">
                          <a:latin typeface="+mn-lt"/>
                        </a:rPr>
                        <a:t>Nanobeam addressed in design &amp; specifications, benchmarked simulations, low emittance ring progress, extensive prototype and method development (for alignment, stabilization, instrumentation, algorithms and feedback systems, system and facility tests : FACET, light-sources, FELs, ATF2) </a:t>
                      </a:r>
                      <a:endParaRPr lang="en-US" sz="1200" dirty="0">
                        <a:latin typeface="+mn-lt"/>
                      </a:endParaRPr>
                    </a:p>
                    <a:p>
                      <a:pPr algn="ctr"/>
                      <a:r>
                        <a:rPr lang="en-US" sz="1400" dirty="0">
                          <a:latin typeface="+mn-lt"/>
                        </a:rPr>
                        <a:t>Extensive prototyping of all parts of these accelerators, for lab-test, use/test in test-facilities, light-sources or FELs (magnets, instrumentation, controls, vacuum, </a:t>
                      </a:r>
                      <a:r>
                        <a:rPr lang="en-US" sz="1400" dirty="0" err="1">
                          <a:latin typeface="+mn-lt"/>
                        </a:rPr>
                        <a:t>etc</a:t>
                      </a:r>
                      <a:r>
                        <a:rPr lang="en-US" sz="1400" dirty="0">
                          <a:latin typeface="+mn-lt"/>
                        </a:rPr>
                        <a:t>)</a:t>
                      </a:r>
                    </a:p>
                  </a:txBody>
                  <a:tcPr>
                    <a:solidFill>
                      <a:schemeClr val="bg2"/>
                    </a:solidFill>
                  </a:tcPr>
                </a:tc>
                <a:tc hMerge="1">
                  <a:txBody>
                    <a:bodyPr/>
                    <a:lstStyle/>
                    <a:p>
                      <a:endParaRPr lang="en-US"/>
                    </a:p>
                  </a:txBody>
                  <a:tcPr/>
                </a:tc>
                <a:tc>
                  <a:txBody>
                    <a:bodyPr/>
                    <a:lstStyle/>
                    <a:p>
                      <a:endParaRPr lang="en-US">
                        <a:latin typeface="Avenir Roman" panose="02000503020000020003" pitchFamily="2" charset="0"/>
                      </a:endParaRPr>
                    </a:p>
                  </a:txBody>
                  <a:tcPr>
                    <a:noFill/>
                  </a:tcPr>
                </a:tc>
                <a:extLst>
                  <a:ext uri="{0D108BD9-81ED-4DB2-BD59-A6C34878D82A}">
                    <a16:rowId xmlns:a16="http://schemas.microsoft.com/office/drawing/2014/main" val="3737057114"/>
                  </a:ext>
                </a:extLst>
              </a:tr>
              <a:tr h="809786">
                <a:tc>
                  <a:txBody>
                    <a:bodyPr/>
                    <a:lstStyle/>
                    <a:p>
                      <a:endParaRPr lang="en-US" dirty="0">
                        <a:latin typeface="Avenir Roman" panose="02000503020000020003" pitchFamily="2" charset="0"/>
                      </a:endParaRPr>
                    </a:p>
                  </a:txBody>
                  <a:tcPr>
                    <a:noFill/>
                  </a:tcPr>
                </a:tc>
                <a:tc>
                  <a:txBody>
                    <a:bodyPr/>
                    <a:lstStyle/>
                    <a:p>
                      <a:r>
                        <a:rPr lang="en-US" sz="1400" dirty="0">
                          <a:latin typeface="+mn-lt"/>
                        </a:rPr>
                        <a:t>CERN hosted international project (follow LHC model) </a:t>
                      </a:r>
                    </a:p>
                  </a:txBody>
                  <a:tcPr>
                    <a:solidFill>
                      <a:schemeClr val="bg2"/>
                    </a:solidFill>
                  </a:tcPr>
                </a:tc>
                <a:tc>
                  <a:txBody>
                    <a:bodyPr/>
                    <a:lstStyle/>
                    <a:p>
                      <a:r>
                        <a:rPr lang="en-US" sz="1400" dirty="0">
                          <a:latin typeface="+mn-lt"/>
                        </a:rPr>
                        <a:t>Japan hosted international project, initial ideas about European capabilities  available (</a:t>
                      </a:r>
                      <a:r>
                        <a:rPr lang="en-US" sz="1400" dirty="0">
                          <a:latin typeface="+mn-lt"/>
                          <a:hlinkClick r:id="rId4"/>
                        </a:rPr>
                        <a:t>link</a:t>
                      </a:r>
                      <a:r>
                        <a:rPr lang="en-US" sz="1400" dirty="0">
                          <a:latin typeface="+mn-lt"/>
                        </a:rPr>
                        <a:t>)</a:t>
                      </a:r>
                    </a:p>
                  </a:txBody>
                  <a:tcPr>
                    <a:solidFill>
                      <a:schemeClr val="bg2"/>
                    </a:solidFill>
                  </a:tcPr>
                </a:tc>
                <a:tc>
                  <a:txBody>
                    <a:bodyPr/>
                    <a:lstStyle/>
                    <a:p>
                      <a:endParaRPr lang="en-US" dirty="0">
                        <a:latin typeface="Avenir Roman" panose="02000503020000020003" pitchFamily="2" charset="0"/>
                      </a:endParaRPr>
                    </a:p>
                  </a:txBody>
                  <a:tcPr>
                    <a:noFill/>
                  </a:tcPr>
                </a:tc>
                <a:extLst>
                  <a:ext uri="{0D108BD9-81ED-4DB2-BD59-A6C34878D82A}">
                    <a16:rowId xmlns:a16="http://schemas.microsoft.com/office/drawing/2014/main" val="1676832608"/>
                  </a:ext>
                </a:extLst>
              </a:tr>
            </a:tbl>
          </a:graphicData>
        </a:graphic>
      </p:graphicFrame>
      <p:pic>
        <p:nvPicPr>
          <p:cNvPr id="6" name="Picture 5">
            <a:extLst>
              <a:ext uri="{FF2B5EF4-FFF2-40B4-BE49-F238E27FC236}">
                <a16:creationId xmlns:a16="http://schemas.microsoft.com/office/drawing/2014/main" id="{233C4C50-A6F8-F043-92EA-A23563558913}"/>
              </a:ext>
            </a:extLst>
          </p:cNvPr>
          <p:cNvPicPr>
            <a:picLocks noChangeAspect="1"/>
          </p:cNvPicPr>
          <p:nvPr/>
        </p:nvPicPr>
        <p:blipFill>
          <a:blip r:embed="rId5"/>
          <a:stretch>
            <a:fillRect/>
          </a:stretch>
        </p:blipFill>
        <p:spPr>
          <a:xfrm>
            <a:off x="9533329" y="1156353"/>
            <a:ext cx="2658671" cy="1914542"/>
          </a:xfrm>
          <a:prstGeom prst="rect">
            <a:avLst/>
          </a:prstGeom>
        </p:spPr>
      </p:pic>
      <p:pic>
        <p:nvPicPr>
          <p:cNvPr id="8" name="Picture 7">
            <a:extLst>
              <a:ext uri="{FF2B5EF4-FFF2-40B4-BE49-F238E27FC236}">
                <a16:creationId xmlns:a16="http://schemas.microsoft.com/office/drawing/2014/main" id="{0DA49078-A706-9F44-8CED-E7044F8A855E}"/>
              </a:ext>
            </a:extLst>
          </p:cNvPr>
          <p:cNvPicPr>
            <a:picLocks noChangeAspect="1"/>
          </p:cNvPicPr>
          <p:nvPr/>
        </p:nvPicPr>
        <p:blipFill>
          <a:blip r:embed="rId6"/>
          <a:stretch>
            <a:fillRect/>
          </a:stretch>
        </p:blipFill>
        <p:spPr>
          <a:xfrm>
            <a:off x="0" y="4405013"/>
            <a:ext cx="1637414" cy="1683597"/>
          </a:xfrm>
          <a:prstGeom prst="rect">
            <a:avLst/>
          </a:prstGeom>
        </p:spPr>
      </p:pic>
      <p:pic>
        <p:nvPicPr>
          <p:cNvPr id="9" name="図 2">
            <a:extLst>
              <a:ext uri="{FF2B5EF4-FFF2-40B4-BE49-F238E27FC236}">
                <a16:creationId xmlns:a16="http://schemas.microsoft.com/office/drawing/2014/main" id="{A4D9D060-19E4-DA47-AAC7-AE96FE62E53D}"/>
              </a:ext>
            </a:extLst>
          </p:cNvPr>
          <p:cNvPicPr preferRelativeResize="0">
            <a:picLocks noChangeAspect="1"/>
          </p:cNvPicPr>
          <p:nvPr/>
        </p:nvPicPr>
        <p:blipFill rotWithShape="1">
          <a:blip r:embed="rId7" cstate="screen">
            <a:lum bright="19000" contrast="5000"/>
            <a:extLst>
              <a:ext uri="{28A0092B-C50C-407E-A947-70E740481C1C}">
                <a14:useLocalDpi xmlns:a14="http://schemas.microsoft.com/office/drawing/2010/main"/>
              </a:ext>
            </a:extLst>
          </a:blip>
          <a:srcRect/>
          <a:stretch/>
        </p:blipFill>
        <p:spPr>
          <a:xfrm>
            <a:off x="9640122" y="3957929"/>
            <a:ext cx="2482151" cy="560949"/>
          </a:xfrm>
          <a:prstGeom prst="rect">
            <a:avLst/>
          </a:prstGeom>
        </p:spPr>
      </p:pic>
      <p:pic>
        <p:nvPicPr>
          <p:cNvPr id="10" name="図 3">
            <a:extLst>
              <a:ext uri="{FF2B5EF4-FFF2-40B4-BE49-F238E27FC236}">
                <a16:creationId xmlns:a16="http://schemas.microsoft.com/office/drawing/2014/main" id="{F8A31450-6060-D14D-B22C-AF7AC5053E6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640123" y="4549126"/>
            <a:ext cx="2482151" cy="1174875"/>
          </a:xfrm>
          <a:prstGeom prst="rect">
            <a:avLst/>
          </a:prstGeom>
        </p:spPr>
      </p:pic>
      <p:sp>
        <p:nvSpPr>
          <p:cNvPr id="11" name="TextBox 10">
            <a:extLst>
              <a:ext uri="{FF2B5EF4-FFF2-40B4-BE49-F238E27FC236}">
                <a16:creationId xmlns:a16="http://schemas.microsoft.com/office/drawing/2014/main" id="{F02A6F3F-C474-2E4F-B45C-EF941E2EBD32}"/>
              </a:ext>
            </a:extLst>
          </p:cNvPr>
          <p:cNvSpPr txBox="1"/>
          <p:nvPr/>
        </p:nvSpPr>
        <p:spPr>
          <a:xfrm>
            <a:off x="185195" y="6243486"/>
            <a:ext cx="11574683" cy="276999"/>
          </a:xfrm>
          <a:prstGeom prst="rect">
            <a:avLst/>
          </a:prstGeom>
          <a:noFill/>
        </p:spPr>
        <p:txBody>
          <a:bodyPr wrap="square" rtlCol="0">
            <a:spAutoFit/>
          </a:bodyPr>
          <a:lstStyle/>
          <a:p>
            <a:pPr marL="0" marR="0" lvl="0" indent="0" algn="l" defTabSz="9141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Avenir Roman" panose="02000503020000020003" pitchFamily="2" charset="0"/>
                <a:ea typeface="+mn-ea"/>
                <a:cs typeface="+mn-cs"/>
              </a:rPr>
              <a:t>* Doubling by increasing frequency (to be) studied, ** Power at 1.5 and 3 </a:t>
            </a:r>
            <a:r>
              <a:rPr kumimoji="0" lang="en-US" sz="1200" b="0" i="0" u="none" strike="noStrike" kern="1200" cap="none" spc="0" normalizeH="0" baseline="0" noProof="0" dirty="0" err="1">
                <a:ln>
                  <a:noFill/>
                </a:ln>
                <a:effectLst/>
                <a:uLnTx/>
                <a:uFillTx/>
                <a:latin typeface="Avenir Roman" panose="02000503020000020003" pitchFamily="2" charset="0"/>
                <a:ea typeface="+mn-ea"/>
                <a:cs typeface="+mn-cs"/>
              </a:rPr>
              <a:t>TeV</a:t>
            </a:r>
            <a:r>
              <a:rPr kumimoji="0" lang="en-US" sz="1200" b="0" i="0" u="none" strike="noStrike" kern="1200" cap="none" spc="0" normalizeH="0" baseline="0" noProof="0" dirty="0">
                <a:ln>
                  <a:noFill/>
                </a:ln>
                <a:effectLst/>
                <a:uLnTx/>
                <a:uFillTx/>
                <a:latin typeface="Avenir Roman" panose="02000503020000020003" pitchFamily="2" charset="0"/>
                <a:ea typeface="+mn-ea"/>
                <a:cs typeface="+mn-cs"/>
              </a:rPr>
              <a:t> not updated from CDR 2012</a:t>
            </a:r>
          </a:p>
        </p:txBody>
      </p:sp>
      <p:pic>
        <p:nvPicPr>
          <p:cNvPr id="13" name="Picture 12">
            <a:extLst>
              <a:ext uri="{FF2B5EF4-FFF2-40B4-BE49-F238E27FC236}">
                <a16:creationId xmlns:a16="http://schemas.microsoft.com/office/drawing/2014/main" id="{1366086F-7926-5846-B0EB-98C98ED0E7F0}"/>
              </a:ext>
            </a:extLst>
          </p:cNvPr>
          <p:cNvPicPr>
            <a:picLocks noChangeAspect="1"/>
          </p:cNvPicPr>
          <p:nvPr/>
        </p:nvPicPr>
        <p:blipFill>
          <a:blip r:embed="rId9"/>
          <a:stretch>
            <a:fillRect/>
          </a:stretch>
        </p:blipFill>
        <p:spPr>
          <a:xfrm>
            <a:off x="859761" y="3871228"/>
            <a:ext cx="1544929" cy="1249943"/>
          </a:xfrm>
          <a:prstGeom prst="rect">
            <a:avLst/>
          </a:prstGeom>
        </p:spPr>
      </p:pic>
      <p:sp>
        <p:nvSpPr>
          <p:cNvPr id="3" name="TextBox 2"/>
          <p:cNvSpPr txBox="1"/>
          <p:nvPr/>
        </p:nvSpPr>
        <p:spPr>
          <a:xfrm rot="20150309">
            <a:off x="3637095" y="2128417"/>
            <a:ext cx="5280214" cy="461665"/>
          </a:xfrm>
          <a:prstGeom prst="rect">
            <a:avLst/>
          </a:prstGeom>
          <a:solidFill>
            <a:srgbClr val="73EDE1">
              <a:alpha val="81000"/>
            </a:srgbClr>
          </a:solidFill>
          <a:ln>
            <a:noFill/>
          </a:ln>
        </p:spPr>
        <p:txBody>
          <a:bodyPr wrap="square" rtlCol="0">
            <a:spAutoFit/>
          </a:bodyPr>
          <a:lstStyle/>
          <a:p>
            <a:r>
              <a:rPr lang="en-US" sz="2400" dirty="0" smtClean="0"/>
              <a:t>Staged approach to higher energies</a:t>
            </a:r>
          </a:p>
        </p:txBody>
      </p:sp>
    </p:spTree>
    <p:extLst>
      <p:ext uri="{BB962C8B-B14F-4D97-AF65-F5344CB8AC3E}">
        <p14:creationId xmlns:p14="http://schemas.microsoft.com/office/powerpoint/2010/main" val="380686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t="12778" b="314"/>
          <a:stretch/>
        </p:blipFill>
        <p:spPr>
          <a:xfrm>
            <a:off x="-3433" y="0"/>
            <a:ext cx="12163168" cy="6551299"/>
          </a:xfrm>
          <a:prstGeom prst="rect">
            <a:avLst/>
          </a:prstGeom>
        </p:spPr>
      </p:pic>
      <p:sp>
        <p:nvSpPr>
          <p:cNvPr id="2" name="Title 1"/>
          <p:cNvSpPr>
            <a:spLocks noGrp="1"/>
          </p:cNvSpPr>
          <p:nvPr>
            <p:ph type="title"/>
          </p:nvPr>
        </p:nvSpPr>
        <p:spPr>
          <a:xfrm>
            <a:off x="826952" y="89445"/>
            <a:ext cx="6450228" cy="1323439"/>
          </a:xfrm>
          <a:solidFill>
            <a:schemeClr val="tx1">
              <a:lumMod val="75000"/>
              <a:lumOff val="25000"/>
              <a:alpha val="33000"/>
            </a:schemeClr>
          </a:solidFill>
        </p:spPr>
        <p:txBody>
          <a:bodyPr/>
          <a:lstStyle/>
          <a:p>
            <a:pPr algn="ctr"/>
            <a:r>
              <a:rPr lang="en-US" sz="4000" dirty="0" smtClean="0">
                <a:solidFill>
                  <a:schemeClr val="bg1"/>
                </a:solidFill>
              </a:rPr>
              <a:t>Circular colliders technology highlights</a:t>
            </a:r>
            <a:endParaRPr lang="en-US" sz="4000" dirty="0">
              <a:solidFill>
                <a:schemeClr val="bg1"/>
              </a:solidFill>
            </a:endParaRPr>
          </a:p>
        </p:txBody>
      </p:sp>
      <p:sp>
        <p:nvSpPr>
          <p:cNvPr id="3" name="Content Placeholder 2"/>
          <p:cNvSpPr>
            <a:spLocks noGrp="1"/>
          </p:cNvSpPr>
          <p:nvPr>
            <p:ph idx="1"/>
          </p:nvPr>
        </p:nvSpPr>
        <p:spPr>
          <a:xfrm>
            <a:off x="226542" y="1465259"/>
            <a:ext cx="4604076" cy="1587657"/>
          </a:xfrm>
        </p:spPr>
        <p:txBody>
          <a:bodyPr>
            <a:normAutofit fontScale="92500" lnSpcReduction="10000"/>
          </a:bodyPr>
          <a:lstStyle/>
          <a:p>
            <a:r>
              <a:rPr lang="en-US" dirty="0" smtClean="0">
                <a:solidFill>
                  <a:schemeClr val="bg1"/>
                </a:solidFill>
              </a:rPr>
              <a:t>Size</a:t>
            </a:r>
          </a:p>
          <a:p>
            <a:r>
              <a:rPr lang="en-US" dirty="0" smtClean="0">
                <a:solidFill>
                  <a:schemeClr val="bg1"/>
                </a:solidFill>
              </a:rPr>
              <a:t>Synchrotron radiation</a:t>
            </a:r>
          </a:p>
          <a:p>
            <a:r>
              <a:rPr lang="en-US" dirty="0" smtClean="0">
                <a:solidFill>
                  <a:schemeClr val="bg1"/>
                </a:solidFill>
              </a:rPr>
              <a:t>High field magnets</a:t>
            </a:r>
          </a:p>
        </p:txBody>
      </p:sp>
      <p:pic>
        <p:nvPicPr>
          <p:cNvPr id="4" name="Picture 3"/>
          <p:cNvPicPr>
            <a:picLocks noChangeAspect="1"/>
          </p:cNvPicPr>
          <p:nvPr/>
        </p:nvPicPr>
        <p:blipFill>
          <a:blip r:embed="rId3"/>
          <a:stretch>
            <a:fillRect/>
          </a:stretch>
        </p:blipFill>
        <p:spPr>
          <a:xfrm>
            <a:off x="6986954" y="568352"/>
            <a:ext cx="5172781" cy="2739237"/>
          </a:xfrm>
          <a:prstGeom prst="rect">
            <a:avLst/>
          </a:prstGeom>
        </p:spPr>
      </p:pic>
    </p:spTree>
    <p:extLst>
      <p:ext uri="{BB962C8B-B14F-4D97-AF65-F5344CB8AC3E}">
        <p14:creationId xmlns:p14="http://schemas.microsoft.com/office/powerpoint/2010/main" val="2282577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218" y="78620"/>
            <a:ext cx="8737600" cy="630942"/>
          </a:xfrm>
        </p:spPr>
        <p:txBody>
          <a:bodyPr/>
          <a:lstStyle/>
          <a:p>
            <a:pPr algn="ctr"/>
            <a:r>
              <a:rPr lang="en-US" dirty="0" smtClean="0"/>
              <a:t>Proton or lepton collisions</a:t>
            </a:r>
            <a:endParaRPr lang="en-US" dirty="0"/>
          </a:p>
        </p:txBody>
      </p:sp>
      <p:pic>
        <p:nvPicPr>
          <p:cNvPr id="4" name="Content Placeholder 3" descr="p0.tiff"/>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56882" y="1522009"/>
            <a:ext cx="7164910" cy="4498642"/>
          </a:xfrm>
          <a:prstGeom prst="rect">
            <a:avLst/>
          </a:prstGeom>
        </p:spPr>
      </p:pic>
      <p:sp>
        <p:nvSpPr>
          <p:cNvPr id="5" name="TextBox 4"/>
          <p:cNvSpPr txBox="1"/>
          <p:nvPr/>
        </p:nvSpPr>
        <p:spPr>
          <a:xfrm>
            <a:off x="3670052" y="814123"/>
            <a:ext cx="4772589" cy="707886"/>
          </a:xfrm>
          <a:prstGeom prst="rect">
            <a:avLst/>
          </a:prstGeom>
          <a:noFill/>
        </p:spPr>
        <p:txBody>
          <a:bodyPr wrap="none" rtlCol="0">
            <a:spAutoFit/>
          </a:bodyPr>
          <a:lstStyle/>
          <a:p>
            <a:r>
              <a:rPr lang="en-US" sz="2000" dirty="0" smtClean="0"/>
              <a:t>14 </a:t>
            </a:r>
            <a:r>
              <a:rPr lang="en-US" sz="2000" dirty="0" err="1" smtClean="0"/>
              <a:t>TeV</a:t>
            </a:r>
            <a:r>
              <a:rPr lang="en-US" sz="2000" dirty="0" smtClean="0"/>
              <a:t> lepton collisions</a:t>
            </a:r>
          </a:p>
          <a:p>
            <a:r>
              <a:rPr lang="en-US" sz="2000" dirty="0" smtClean="0"/>
              <a:t>Are comparable to 100 </a:t>
            </a:r>
            <a:r>
              <a:rPr lang="en-US" sz="2000" dirty="0" err="1" smtClean="0"/>
              <a:t>TeV</a:t>
            </a:r>
            <a:r>
              <a:rPr lang="en-US" sz="2000" dirty="0" smtClean="0"/>
              <a:t> proton collisions</a:t>
            </a:r>
            <a:endParaRPr lang="en-US" sz="2000" dirty="0"/>
          </a:p>
        </p:txBody>
      </p:sp>
      <p:sp>
        <p:nvSpPr>
          <p:cNvPr id="3" name="TextBox 2"/>
          <p:cNvSpPr txBox="1"/>
          <p:nvPr/>
        </p:nvSpPr>
        <p:spPr>
          <a:xfrm>
            <a:off x="369455" y="5837382"/>
            <a:ext cx="1420763" cy="369332"/>
          </a:xfrm>
          <a:prstGeom prst="rect">
            <a:avLst/>
          </a:prstGeom>
          <a:noFill/>
          <a:ln>
            <a:noFill/>
          </a:ln>
        </p:spPr>
        <p:txBody>
          <a:bodyPr wrap="square" rtlCol="0">
            <a:spAutoFit/>
          </a:bodyPr>
          <a:lstStyle/>
          <a:p>
            <a:r>
              <a:rPr lang="en-US" dirty="0" smtClean="0"/>
              <a:t>D. Schulte</a:t>
            </a:r>
          </a:p>
        </p:txBody>
      </p:sp>
    </p:spTree>
    <p:extLst>
      <p:ext uri="{BB962C8B-B14F-4D97-AF65-F5344CB8AC3E}">
        <p14:creationId xmlns:p14="http://schemas.microsoft.com/office/powerpoint/2010/main" val="22785204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1172" y="0"/>
            <a:ext cx="8737600" cy="630942"/>
          </a:xfrm>
        </p:spPr>
        <p:txBody>
          <a:bodyPr/>
          <a:lstStyle/>
          <a:p>
            <a:r>
              <a:rPr lang="en-US" dirty="0" smtClean="0"/>
              <a:t>e+ e- colliders</a:t>
            </a:r>
            <a:endParaRPr lang="en-US" dirty="0"/>
          </a:p>
        </p:txBody>
      </p:sp>
      <p:sp>
        <p:nvSpPr>
          <p:cNvPr id="3" name="Content Placeholder 2"/>
          <p:cNvSpPr>
            <a:spLocks noGrp="1"/>
          </p:cNvSpPr>
          <p:nvPr>
            <p:ph idx="1"/>
          </p:nvPr>
        </p:nvSpPr>
        <p:spPr>
          <a:xfrm>
            <a:off x="434109" y="704585"/>
            <a:ext cx="7850082" cy="1615534"/>
          </a:xfrm>
        </p:spPr>
        <p:txBody>
          <a:bodyPr/>
          <a:lstStyle/>
          <a:p>
            <a:r>
              <a:rPr lang="en-US" sz="2000" dirty="0" smtClean="0">
                <a:latin typeface="+mn-lt"/>
              </a:rPr>
              <a:t>Synchrotron radiation power, mitigated by long tunnel (100 km)</a:t>
            </a:r>
          </a:p>
          <a:p>
            <a:r>
              <a:rPr lang="en-US" sz="2000" dirty="0" smtClean="0">
                <a:latin typeface="+mn-lt"/>
              </a:rPr>
              <a:t>Limit set to </a:t>
            </a:r>
            <a:r>
              <a:rPr lang="en-US" sz="2000" dirty="0" smtClean="0">
                <a:solidFill>
                  <a:srgbClr val="C00000"/>
                </a:solidFill>
                <a:effectLst>
                  <a:outerShdw blurRad="38100" dist="38100" dir="2700000" algn="tl">
                    <a:srgbClr val="000000">
                      <a:alpha val="43137"/>
                    </a:srgbClr>
                  </a:outerShdw>
                </a:effectLst>
                <a:latin typeface="+mn-lt"/>
              </a:rPr>
              <a:t>100 </a:t>
            </a:r>
            <a:r>
              <a:rPr lang="en-US" sz="2000" dirty="0">
                <a:solidFill>
                  <a:srgbClr val="C00000"/>
                </a:solidFill>
                <a:effectLst>
                  <a:outerShdw blurRad="38100" dist="38100" dir="2700000" algn="tl">
                    <a:srgbClr val="000000">
                      <a:alpha val="43137"/>
                    </a:srgbClr>
                  </a:outerShdw>
                </a:effectLst>
                <a:latin typeface="+mn-lt"/>
              </a:rPr>
              <a:t>MW </a:t>
            </a:r>
            <a:r>
              <a:rPr lang="en-US" sz="2000" dirty="0" smtClean="0">
                <a:solidFill>
                  <a:srgbClr val="C00000"/>
                </a:solidFill>
                <a:effectLst>
                  <a:outerShdw blurRad="38100" dist="38100" dir="2700000" algn="tl">
                    <a:srgbClr val="000000">
                      <a:alpha val="43137"/>
                    </a:srgbClr>
                  </a:outerShdw>
                </a:effectLst>
                <a:latin typeface="+mn-lt"/>
              </a:rPr>
              <a:t>@ FCC-</a:t>
            </a:r>
            <a:r>
              <a:rPr lang="en-US" sz="2000" dirty="0" err="1" smtClean="0">
                <a:solidFill>
                  <a:srgbClr val="C00000"/>
                </a:solidFill>
                <a:effectLst>
                  <a:outerShdw blurRad="38100" dist="38100" dir="2700000" algn="tl">
                    <a:srgbClr val="000000">
                      <a:alpha val="43137"/>
                    </a:srgbClr>
                  </a:outerShdw>
                </a:effectLst>
                <a:latin typeface="+mn-lt"/>
              </a:rPr>
              <a:t>ee</a:t>
            </a:r>
            <a:r>
              <a:rPr lang="en-US" sz="2000" dirty="0" smtClean="0">
                <a:solidFill>
                  <a:srgbClr val="C00000"/>
                </a:solidFill>
                <a:effectLst>
                  <a:outerShdw blurRad="38100" dist="38100" dir="2700000" algn="tl">
                    <a:srgbClr val="000000">
                      <a:alpha val="43137"/>
                    </a:srgbClr>
                  </a:outerShdw>
                </a:effectLst>
                <a:latin typeface="+mn-lt"/>
              </a:rPr>
              <a:t> </a:t>
            </a:r>
            <a:r>
              <a:rPr lang="en-US" sz="2000" dirty="0">
                <a:solidFill>
                  <a:srgbClr val="000000"/>
                </a:solidFill>
                <a:latin typeface="+mn-lt"/>
              </a:rPr>
              <a:t>(</a:t>
            </a:r>
            <a:r>
              <a:rPr lang="en-US" sz="2000" dirty="0" smtClean="0">
                <a:solidFill>
                  <a:srgbClr val="000000"/>
                </a:solidFill>
                <a:latin typeface="+mn-lt"/>
              </a:rPr>
              <a:t>60 </a:t>
            </a:r>
            <a:r>
              <a:rPr lang="en-US" sz="2000" dirty="0">
                <a:solidFill>
                  <a:srgbClr val="000000"/>
                </a:solidFill>
                <a:latin typeface="+mn-lt"/>
              </a:rPr>
              <a:t>MW @</a:t>
            </a:r>
            <a:r>
              <a:rPr lang="en-US" sz="2000" dirty="0" smtClean="0">
                <a:solidFill>
                  <a:srgbClr val="000000"/>
                </a:solidFill>
                <a:latin typeface="+mn-lt"/>
              </a:rPr>
              <a:t> </a:t>
            </a:r>
            <a:r>
              <a:rPr lang="en-US" sz="2000" dirty="0" err="1" smtClean="0">
                <a:solidFill>
                  <a:srgbClr val="000000"/>
                </a:solidFill>
                <a:latin typeface="+mn-lt"/>
              </a:rPr>
              <a:t>CepC</a:t>
            </a:r>
            <a:r>
              <a:rPr lang="en-US" sz="2000" dirty="0" smtClean="0">
                <a:solidFill>
                  <a:srgbClr val="000000"/>
                </a:solidFill>
                <a:latin typeface="+mn-lt"/>
              </a:rPr>
              <a:t>)</a:t>
            </a:r>
            <a:r>
              <a:rPr lang="en-US" sz="2000" dirty="0">
                <a:latin typeface="+mn-lt"/>
              </a:rPr>
              <a:t> </a:t>
            </a:r>
            <a:r>
              <a:rPr lang="en-US" sz="2000" dirty="0" smtClean="0">
                <a:latin typeface="+mn-lt"/>
              </a:rPr>
              <a:t>by limiting the current =&gt; L decreases as E increases</a:t>
            </a:r>
          </a:p>
          <a:p>
            <a:r>
              <a:rPr lang="en-US" altLang="en-US" sz="2000" dirty="0">
                <a:solidFill>
                  <a:srgbClr val="000000"/>
                </a:solidFill>
                <a:latin typeface="+mn-lt"/>
                <a:ea typeface="Avenir Book" charset="0"/>
              </a:rPr>
              <a:t>new </a:t>
            </a:r>
            <a:r>
              <a:rPr lang="en-US" altLang="en-US" sz="2000" dirty="0">
                <a:solidFill>
                  <a:srgbClr val="000000"/>
                </a:solidFill>
                <a:effectLst>
                  <a:outerShdw blurRad="38100" dist="38100" dir="2700000" algn="tl">
                    <a:srgbClr val="000000">
                      <a:alpha val="43137"/>
                    </a:srgbClr>
                  </a:outerShdw>
                </a:effectLst>
                <a:latin typeface="+mn-lt"/>
                <a:ea typeface="Avenir Book" charset="0"/>
              </a:rPr>
              <a:t>beam-beam instability</a:t>
            </a:r>
            <a:r>
              <a:rPr lang="en-US" altLang="en-US" sz="2000" dirty="0">
                <a:solidFill>
                  <a:srgbClr val="000000"/>
                </a:solidFill>
                <a:latin typeface="+mn-lt"/>
                <a:ea typeface="Avenir Book" charset="0"/>
              </a:rPr>
              <a:t>; short beam lifetime =&gt; large acceptance</a:t>
            </a:r>
          </a:p>
          <a:p>
            <a:endParaRPr lang="en-US" dirty="0"/>
          </a:p>
        </p:txBody>
      </p:sp>
      <p:pic>
        <p:nvPicPr>
          <p:cNvPr id="4" name="Picture 3">
            <a:extLst>
              <a:ext uri="{FF2B5EF4-FFF2-40B4-BE49-F238E27FC236}">
                <a16:creationId xmlns:a16="http://schemas.microsoft.com/office/drawing/2014/main" id="{0F9C3B89-28B4-4BFE-ADA5-B0DAC86E928E}"/>
              </a:ext>
            </a:extLst>
          </p:cNvPr>
          <p:cNvPicPr>
            <a:picLocks noChangeAspect="1"/>
          </p:cNvPicPr>
          <p:nvPr/>
        </p:nvPicPr>
        <p:blipFill>
          <a:blip r:embed="rId2"/>
          <a:stretch>
            <a:fillRect/>
          </a:stretch>
        </p:blipFill>
        <p:spPr>
          <a:xfrm>
            <a:off x="6136105" y="3369580"/>
            <a:ext cx="3021543" cy="3074553"/>
          </a:xfrm>
          <a:prstGeom prst="rect">
            <a:avLst/>
          </a:prstGeom>
          <a:ln>
            <a:solidFill>
              <a:schemeClr val="bg1"/>
            </a:solidFill>
          </a:ln>
          <a:effectLst>
            <a:glow rad="63500">
              <a:schemeClr val="accent6">
                <a:satMod val="175000"/>
                <a:alpha val="40000"/>
              </a:schemeClr>
            </a:glow>
          </a:effectLst>
        </p:spPr>
      </p:pic>
      <p:pic>
        <p:nvPicPr>
          <p:cNvPr id="5" name="Picture 4">
            <a:extLst>
              <a:ext uri="{FF2B5EF4-FFF2-40B4-BE49-F238E27FC236}">
                <a16:creationId xmlns:a16="http://schemas.microsoft.com/office/drawing/2014/main" id="{307D78CE-E1B1-4B41-AC85-41FFEA7EF4C2}"/>
              </a:ext>
            </a:extLst>
          </p:cNvPr>
          <p:cNvPicPr>
            <a:picLocks noChangeAspect="1"/>
          </p:cNvPicPr>
          <p:nvPr/>
        </p:nvPicPr>
        <p:blipFill>
          <a:blip r:embed="rId3"/>
          <a:stretch>
            <a:fillRect/>
          </a:stretch>
        </p:blipFill>
        <p:spPr>
          <a:xfrm>
            <a:off x="9261306" y="3694234"/>
            <a:ext cx="2875747" cy="2711205"/>
          </a:xfrm>
          <a:prstGeom prst="rect">
            <a:avLst/>
          </a:prstGeom>
          <a:effectLst>
            <a:glow rad="63500">
              <a:schemeClr val="accent6">
                <a:satMod val="175000"/>
                <a:alpha val="40000"/>
              </a:schemeClr>
            </a:glow>
          </a:effectLst>
        </p:spPr>
      </p:pic>
      <p:pic>
        <p:nvPicPr>
          <p:cNvPr id="7" name="Picture 6">
            <a:extLst>
              <a:ext uri="{FF2B5EF4-FFF2-40B4-BE49-F238E27FC236}">
                <a16:creationId xmlns:a16="http://schemas.microsoft.com/office/drawing/2014/main" id="{0C249E56-93D9-490B-8071-AE77704D6C3B}"/>
              </a:ext>
            </a:extLst>
          </p:cNvPr>
          <p:cNvPicPr>
            <a:picLocks noChangeAspect="1"/>
          </p:cNvPicPr>
          <p:nvPr/>
        </p:nvPicPr>
        <p:blipFill>
          <a:blip r:embed="rId4"/>
          <a:stretch>
            <a:fillRect/>
          </a:stretch>
        </p:blipFill>
        <p:spPr>
          <a:xfrm>
            <a:off x="8276254" y="128421"/>
            <a:ext cx="3860799" cy="2961160"/>
          </a:xfrm>
          <a:prstGeom prst="rect">
            <a:avLst/>
          </a:prstGeom>
        </p:spPr>
      </p:pic>
      <p:sp>
        <p:nvSpPr>
          <p:cNvPr id="9" name="Content Placeholder 2">
            <a:extLst>
              <a:ext uri="{FF2B5EF4-FFF2-40B4-BE49-F238E27FC236}">
                <a16:creationId xmlns:a16="http://schemas.microsoft.com/office/drawing/2014/main" id="{A128ADEA-8C16-45BF-8563-08A26E9939FA}"/>
              </a:ext>
            </a:extLst>
          </p:cNvPr>
          <p:cNvSpPr txBox="1">
            <a:spLocks/>
          </p:cNvSpPr>
          <p:nvPr/>
        </p:nvSpPr>
        <p:spPr>
          <a:xfrm>
            <a:off x="99814" y="2450859"/>
            <a:ext cx="5932633" cy="3954580"/>
          </a:xfrm>
          <a:prstGeom prst="rect">
            <a:avLst/>
          </a:prstGeom>
          <a:solidFill>
            <a:schemeClr val="bg2"/>
          </a:solidFill>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40404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40404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40404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40404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40404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914400">
              <a:buFont typeface="Arial" pitchFamily="34" charset="0"/>
              <a:buChar char="•"/>
            </a:pP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High efficient RF sources: </a:t>
            </a:r>
          </a:p>
          <a:p>
            <a:pPr lvl="1" defTabSz="914400">
              <a:buFont typeface="Arial" pitchFamily="34" charset="0"/>
              <a:buChar char="•"/>
            </a:pPr>
            <a:r>
              <a:rPr lang="en-US" sz="1800" dirty="0">
                <a:solidFill>
                  <a:prstClr val="black"/>
                </a:solidFill>
                <a:latin typeface="Arial" panose="020B0604020202020204" pitchFamily="34" charset="0"/>
                <a:cs typeface="Arial" panose="020B0604020202020204" pitchFamily="34" charset="0"/>
              </a:rPr>
              <a:t>Klystron 400/800 MHz </a:t>
            </a:r>
            <a:r>
              <a:rPr lang="el-GR" sz="1800" i="1" dirty="0">
                <a:solidFill>
                  <a:prstClr val="black"/>
                </a:solidFill>
                <a:latin typeface="Arial" panose="020B0604020202020204" pitchFamily="34" charset="0"/>
                <a:cs typeface="Arial" panose="020B0604020202020204" pitchFamily="34" charset="0"/>
              </a:rPr>
              <a:t>η</a:t>
            </a:r>
            <a:r>
              <a:rPr lang="en-US" sz="1800" i="1" dirty="0">
                <a:solidFill>
                  <a:prstClr val="black"/>
                </a:solidFill>
                <a:latin typeface="Arial" panose="020B0604020202020204" pitchFamily="34" charset="0"/>
                <a:cs typeface="Arial" panose="020B0604020202020204" pitchFamily="34" charset="0"/>
              </a:rPr>
              <a:t> </a:t>
            </a:r>
            <a:r>
              <a:rPr lang="en-US" sz="1800" dirty="0">
                <a:solidFill>
                  <a:prstClr val="black"/>
                </a:solidFill>
                <a:latin typeface="Arial" panose="020B0604020202020204" pitchFamily="34" charset="0"/>
                <a:cs typeface="Arial" panose="020B0604020202020204" pitchFamily="34" charset="0"/>
              </a:rPr>
              <a:t>from 65% to &gt;85%</a:t>
            </a:r>
          </a:p>
          <a:p>
            <a:pPr defTabSz="914400">
              <a:buFont typeface="Arial" pitchFamily="34" charset="0"/>
              <a:buChar char="•"/>
            </a:pP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High efficiency SRF cavities: </a:t>
            </a:r>
          </a:p>
          <a:p>
            <a:pPr lvl="1" defTabSz="914400">
              <a:buFont typeface="Arial" pitchFamily="34" charset="0"/>
              <a:buChar char="•"/>
            </a:pPr>
            <a:r>
              <a:rPr lang="en-US" sz="1800" dirty="0">
                <a:solidFill>
                  <a:prstClr val="black"/>
                </a:solidFill>
                <a:latin typeface="Arial" panose="020B0604020202020204" pitchFamily="34" charset="0"/>
                <a:cs typeface="Arial" panose="020B0604020202020204" pitchFamily="34" charset="0"/>
              </a:rPr>
              <a:t>10-20 MV/m and high Q</a:t>
            </a:r>
            <a:r>
              <a:rPr lang="en-US" sz="1800" baseline="-25000" dirty="0">
                <a:solidFill>
                  <a:prstClr val="black"/>
                </a:solidFill>
                <a:latin typeface="Arial" panose="020B0604020202020204" pitchFamily="34" charset="0"/>
                <a:cs typeface="Arial" panose="020B0604020202020204" pitchFamily="34" charset="0"/>
              </a:rPr>
              <a:t>0</a:t>
            </a:r>
            <a:r>
              <a:rPr lang="en-US" sz="1800" dirty="0">
                <a:solidFill>
                  <a:prstClr val="black"/>
                </a:solidFill>
                <a:latin typeface="Arial" panose="020B0604020202020204" pitchFamily="34" charset="0"/>
                <a:cs typeface="Arial" panose="020B0604020202020204" pitchFamily="34" charset="0"/>
              </a:rPr>
              <a:t>; </a:t>
            </a:r>
            <a:r>
              <a:rPr lang="en-US" sz="1800" dirty="0" err="1">
                <a:solidFill>
                  <a:prstClr val="black"/>
                </a:solidFill>
                <a:latin typeface="Arial" panose="020B0604020202020204" pitchFamily="34" charset="0"/>
                <a:cs typeface="Arial" panose="020B0604020202020204" pitchFamily="34" charset="0"/>
              </a:rPr>
              <a:t>Nb</a:t>
            </a:r>
            <a:r>
              <a:rPr lang="en-US" sz="1800" dirty="0">
                <a:solidFill>
                  <a:prstClr val="black"/>
                </a:solidFill>
                <a:latin typeface="Arial" panose="020B0604020202020204" pitchFamily="34" charset="0"/>
                <a:cs typeface="Arial" panose="020B0604020202020204" pitchFamily="34" charset="0"/>
              </a:rPr>
              <a:t>-on-Cu, Nb</a:t>
            </a:r>
            <a:r>
              <a:rPr lang="en-US" sz="1800" baseline="-25000" dirty="0">
                <a:solidFill>
                  <a:prstClr val="black"/>
                </a:solidFill>
                <a:latin typeface="Arial" panose="020B0604020202020204" pitchFamily="34" charset="0"/>
                <a:cs typeface="Arial" panose="020B0604020202020204" pitchFamily="34" charset="0"/>
              </a:rPr>
              <a:t>3</a:t>
            </a:r>
            <a:r>
              <a:rPr lang="en-US" sz="1800" dirty="0">
                <a:solidFill>
                  <a:prstClr val="black"/>
                </a:solidFill>
                <a:latin typeface="Arial" panose="020B0604020202020204" pitchFamily="34" charset="0"/>
                <a:cs typeface="Arial" panose="020B0604020202020204" pitchFamily="34" charset="0"/>
              </a:rPr>
              <a:t>Sn</a:t>
            </a:r>
          </a:p>
          <a:p>
            <a:pPr defTabSz="914400">
              <a:buFont typeface="Arial" pitchFamily="34" charset="0"/>
              <a:buChar char="•"/>
            </a:pP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Crab-waist collision scheme: </a:t>
            </a:r>
          </a:p>
          <a:p>
            <a:pPr lvl="1" defTabSz="914400">
              <a:buFont typeface="Arial" pitchFamily="34" charset="0"/>
              <a:buChar char="•"/>
            </a:pPr>
            <a:r>
              <a:rPr lang="en-US" sz="1800" i="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Super KEK-B </a:t>
            </a:r>
            <a:r>
              <a:rPr lang="en-US" sz="1800" dirty="0">
                <a:solidFill>
                  <a:prstClr val="black"/>
                </a:solidFill>
                <a:latin typeface="Arial" panose="020B0604020202020204" pitchFamily="34" charset="0"/>
                <a:cs typeface="Arial" panose="020B0604020202020204" pitchFamily="34" charset="0"/>
              </a:rPr>
              <a:t> nanobeams experience will help</a:t>
            </a:r>
            <a:endParaRPr lang="en-US" sz="18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defTabSz="914400">
              <a:buFont typeface="Arial" pitchFamily="34" charset="0"/>
              <a:buChar char="•"/>
            </a:pP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Energy Storage and Release R&amp;D: </a:t>
            </a:r>
          </a:p>
          <a:p>
            <a:pPr lvl="1" defTabSz="914400">
              <a:buFont typeface="Arial" pitchFamily="34" charset="0"/>
              <a:buChar char="•"/>
            </a:pPr>
            <a:r>
              <a:rPr lang="en-US" sz="1800" dirty="0">
                <a:solidFill>
                  <a:prstClr val="black"/>
                </a:solidFill>
                <a:latin typeface="Arial" panose="020B0604020202020204" pitchFamily="34" charset="0"/>
                <a:cs typeface="Arial" panose="020B0604020202020204" pitchFamily="34" charset="0"/>
              </a:rPr>
              <a:t>Magnet energy re-use &gt; 20,000 cycles </a:t>
            </a:r>
          </a:p>
          <a:p>
            <a:pPr defTabSz="914400">
              <a:buFont typeface="Arial" pitchFamily="34" charset="0"/>
              <a:buChar char="•"/>
            </a:pP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Efficient Use of Excavated Materials: </a:t>
            </a:r>
          </a:p>
          <a:p>
            <a:pPr lvl="1" defTabSz="914400">
              <a:buFont typeface="Arial" pitchFamily="34" charset="0"/>
              <a:buChar char="•"/>
            </a:pPr>
            <a:r>
              <a:rPr lang="en-US" sz="1800" dirty="0">
                <a:solidFill>
                  <a:prstClr val="black"/>
                </a:solidFill>
                <a:latin typeface="Arial" panose="020B0604020202020204" pitchFamily="34" charset="0"/>
                <a:cs typeface="Arial" panose="020B0604020202020204" pitchFamily="34" charset="0"/>
              </a:rPr>
              <a:t>10 million </a:t>
            </a:r>
            <a:r>
              <a:rPr lang="en-US" sz="1800" dirty="0" err="1">
                <a:solidFill>
                  <a:prstClr val="black"/>
                </a:solidFill>
                <a:latin typeface="Arial" panose="020B0604020202020204" pitchFamily="34" charset="0"/>
                <a:cs typeface="Arial" panose="020B0604020202020204" pitchFamily="34" charset="0"/>
              </a:rPr>
              <a:t>cu.m</a:t>
            </a:r>
            <a:r>
              <a:rPr lang="en-US" sz="1800" dirty="0">
                <a:solidFill>
                  <a:prstClr val="black"/>
                </a:solidFill>
                <a:latin typeface="Arial" panose="020B0604020202020204" pitchFamily="34" charset="0"/>
                <a:cs typeface="Arial" panose="020B0604020202020204" pitchFamily="34" charset="0"/>
              </a:rPr>
              <a:t>. out of 100 km </a:t>
            </a:r>
            <a:r>
              <a:rPr lang="en-US" sz="1800" dirty="0" smtClean="0">
                <a:solidFill>
                  <a:prstClr val="black"/>
                </a:solidFill>
                <a:latin typeface="Arial" panose="020B0604020202020204" pitchFamily="34" charset="0"/>
                <a:cs typeface="Arial" panose="020B0604020202020204" pitchFamily="34" charset="0"/>
              </a:rPr>
              <a:t>tunnel</a:t>
            </a:r>
          </a:p>
          <a:p>
            <a:pPr marL="457200" lvl="1" indent="0" algn="r" defTabSz="914400">
              <a:buNone/>
            </a:pPr>
            <a:r>
              <a:rPr lang="en-US" sz="1800" dirty="0" err="1" smtClean="0">
                <a:solidFill>
                  <a:prstClr val="black"/>
                </a:solidFill>
                <a:latin typeface="Arial" panose="020B0604020202020204" pitchFamily="34" charset="0"/>
                <a:cs typeface="Arial" panose="020B0604020202020204" pitchFamily="34" charset="0"/>
              </a:rPr>
              <a:t>Shiltsev</a:t>
            </a:r>
            <a:endParaRPr lang="en-US" sz="1800" dirty="0">
              <a:solidFill>
                <a:prstClr val="black"/>
              </a:solidFill>
              <a:latin typeface="Arial" panose="020B0604020202020204" pitchFamily="34" charset="0"/>
              <a:cs typeface="Arial" panose="020B0604020202020204" pitchFamily="34" charset="0"/>
            </a:endParaRPr>
          </a:p>
          <a:p>
            <a:pPr defTabSz="914400">
              <a:buFont typeface="Arial" pitchFamily="34" charset="0"/>
              <a:buChar char="•"/>
            </a:pPr>
            <a:endParaRPr lang="en-US" sz="2000" i="1" dirty="0">
              <a:solidFill>
                <a:srgbClr val="050C9B"/>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19481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822126"/>
          </a:xfrm>
        </p:spPr>
        <p:txBody>
          <a:bodyPr>
            <a:normAutofit/>
          </a:bodyPr>
          <a:lstStyle/>
          <a:p>
            <a:r>
              <a:rPr lang="en-US" dirty="0" smtClean="0"/>
              <a:t>Luminosity Challenge (e+ e-)</a:t>
            </a:r>
            <a:endParaRPr lang="en-US" dirty="0"/>
          </a:p>
        </p:txBody>
      </p:sp>
      <p:sp>
        <p:nvSpPr>
          <p:cNvPr id="6" name="Date Placeholder 5"/>
          <p:cNvSpPr>
            <a:spLocks noGrp="1"/>
          </p:cNvSpPr>
          <p:nvPr>
            <p:ph type="dt" sz="half" idx="4294967295"/>
          </p:nvPr>
        </p:nvSpPr>
        <p:spPr>
          <a:xfrm>
            <a:off x="181744" y="6182277"/>
            <a:ext cx="2844800" cy="365125"/>
          </a:xfrm>
          <a:prstGeom prst="rect">
            <a:avLst/>
          </a:prstGeom>
        </p:spPr>
        <p:txBody>
          <a:bodyPr/>
          <a:lstStyle/>
          <a:p>
            <a:pPr defTabSz="457200"/>
            <a:r>
              <a:rPr lang="de-DE" dirty="0" smtClean="0">
                <a:solidFill>
                  <a:prstClr val="black">
                    <a:tint val="75000"/>
                  </a:prstClr>
                </a:solidFill>
                <a:latin typeface="Calibri"/>
              </a:rPr>
              <a:t>From D</a:t>
            </a:r>
            <a:r>
              <a:rPr lang="de-DE" dirty="0">
                <a:solidFill>
                  <a:prstClr val="black">
                    <a:tint val="75000"/>
                  </a:prstClr>
                </a:solidFill>
                <a:latin typeface="Calibri"/>
              </a:rPr>
              <a:t>. Schulte</a:t>
            </a:r>
            <a:endParaRPr lang="en-US" dirty="0">
              <a:solidFill>
                <a:prstClr val="black">
                  <a:tint val="75000"/>
                </a:prstClr>
              </a:solidFill>
              <a:latin typeface="Calibri"/>
            </a:endParaRPr>
          </a:p>
        </p:txBody>
      </p:sp>
      <p:sp>
        <p:nvSpPr>
          <p:cNvPr id="7" name="Slide Number Placeholder 6"/>
          <p:cNvSpPr>
            <a:spLocks noGrp="1"/>
          </p:cNvSpPr>
          <p:nvPr>
            <p:ph type="sldNum" sz="quarter" idx="4294967295"/>
          </p:nvPr>
        </p:nvSpPr>
        <p:spPr>
          <a:xfrm>
            <a:off x="9347200" y="6356350"/>
            <a:ext cx="2844800" cy="365125"/>
          </a:xfrm>
          <a:prstGeom prst="rect">
            <a:avLst/>
          </a:prstGeom>
        </p:spPr>
        <p:txBody>
          <a:bodyPr/>
          <a:lstStyle/>
          <a:p>
            <a:pPr defTabSz="457200"/>
            <a:fld id="{1E071486-4E65-E24B-8A3A-E44A91D5D904}" type="slidenum">
              <a:rPr lang="en-US">
                <a:solidFill>
                  <a:prstClr val="black">
                    <a:tint val="75000"/>
                  </a:prstClr>
                </a:solidFill>
                <a:latin typeface="Calibri"/>
              </a:rPr>
              <a:pPr defTabSz="457200"/>
              <a:t>15</a:t>
            </a:fld>
            <a:endParaRPr lang="en-US">
              <a:solidFill>
                <a:prstClr val="black">
                  <a:tint val="75000"/>
                </a:prstClr>
              </a:solidFill>
              <a:latin typeface="Calibri"/>
            </a:endParaRPr>
          </a:p>
        </p:txBody>
      </p:sp>
      <p:sp>
        <p:nvSpPr>
          <p:cNvPr id="14" name="TextBox 13"/>
          <p:cNvSpPr txBox="1"/>
          <p:nvPr/>
        </p:nvSpPr>
        <p:spPr>
          <a:xfrm>
            <a:off x="1299411" y="638092"/>
            <a:ext cx="10447111" cy="5909310"/>
          </a:xfrm>
          <a:prstGeom prst="rect">
            <a:avLst/>
          </a:prstGeom>
          <a:noFill/>
        </p:spPr>
        <p:txBody>
          <a:bodyPr wrap="square" rtlCol="0">
            <a:spAutoFit/>
          </a:bodyPr>
          <a:lstStyle/>
          <a:p>
            <a:pPr defTabSz="457200"/>
            <a:r>
              <a:rPr lang="en-US" sz="2000" dirty="0">
                <a:solidFill>
                  <a:prstClr val="black"/>
                </a:solidFill>
                <a:latin typeface="Calibri"/>
              </a:rPr>
              <a:t>Luminosity cannot be fully demonstrated before the project implementation</a:t>
            </a:r>
          </a:p>
          <a:p>
            <a:pPr marL="285750" indent="-285750" defTabSz="457200">
              <a:buFont typeface="Arial"/>
              <a:buChar char="•"/>
            </a:pPr>
            <a:r>
              <a:rPr lang="en-US" sz="2000" dirty="0">
                <a:solidFill>
                  <a:prstClr val="black"/>
                </a:solidFill>
                <a:latin typeface="Calibri"/>
              </a:rPr>
              <a:t>Luminosity is a feature of the facility not the individual technologies</a:t>
            </a:r>
          </a:p>
          <a:p>
            <a:pPr marL="285750" indent="-285750" defTabSz="457200">
              <a:buFont typeface="Arial"/>
              <a:buChar char="•"/>
            </a:pPr>
            <a:r>
              <a:rPr lang="en-US" sz="2000" dirty="0">
                <a:solidFill>
                  <a:prstClr val="black"/>
                </a:solidFill>
                <a:latin typeface="Calibri"/>
              </a:rPr>
              <a:t>Have to rely on experiences, theory and </a:t>
            </a:r>
            <a:r>
              <a:rPr lang="en-US" sz="2000" dirty="0" smtClean="0">
                <a:solidFill>
                  <a:prstClr val="black"/>
                </a:solidFill>
                <a:latin typeface="Calibri"/>
              </a:rPr>
              <a:t>simulation and foresee </a:t>
            </a:r>
            <a:r>
              <a:rPr lang="en-US" sz="2000" dirty="0">
                <a:solidFill>
                  <a:prstClr val="black"/>
                </a:solidFill>
                <a:latin typeface="Calibri"/>
              </a:rPr>
              <a:t>margins</a:t>
            </a:r>
          </a:p>
          <a:p>
            <a:pPr defTabSz="457200"/>
            <a:endParaRPr lang="en-US" sz="2000" dirty="0">
              <a:solidFill>
                <a:prstClr val="black"/>
              </a:solidFill>
              <a:latin typeface="Calibri"/>
            </a:endParaRPr>
          </a:p>
          <a:p>
            <a:pPr defTabSz="457200"/>
            <a:r>
              <a:rPr lang="en-US" sz="2000" dirty="0">
                <a:solidFill>
                  <a:prstClr val="black"/>
                </a:solidFill>
                <a:latin typeface="Calibri"/>
              </a:rPr>
              <a:t>FCC-</a:t>
            </a:r>
            <a:r>
              <a:rPr lang="en-US" sz="2000" dirty="0" err="1">
                <a:solidFill>
                  <a:prstClr val="black"/>
                </a:solidFill>
                <a:latin typeface="Calibri"/>
              </a:rPr>
              <a:t>ee</a:t>
            </a:r>
            <a:r>
              <a:rPr lang="en-US" sz="2000" dirty="0">
                <a:solidFill>
                  <a:prstClr val="black"/>
                </a:solidFill>
                <a:latin typeface="Calibri"/>
              </a:rPr>
              <a:t> and CEPC are based on experience from LEP, DAPHNE, KEKB, PEP II, </a:t>
            </a:r>
            <a:r>
              <a:rPr lang="en-US" sz="2000" dirty="0" err="1">
                <a:solidFill>
                  <a:prstClr val="black"/>
                </a:solidFill>
                <a:latin typeface="Calibri"/>
              </a:rPr>
              <a:t>superKEKB</a:t>
            </a:r>
            <a:r>
              <a:rPr lang="en-US" sz="2000" dirty="0">
                <a:solidFill>
                  <a:prstClr val="black"/>
                </a:solidFill>
                <a:latin typeface="Calibri"/>
              </a:rPr>
              <a:t>, …</a:t>
            </a:r>
          </a:p>
          <a:p>
            <a:pPr marL="285750" indent="-285750" defTabSz="457200">
              <a:buFont typeface="Arial"/>
              <a:buChar char="•"/>
            </a:pPr>
            <a:r>
              <a:rPr lang="en-US" sz="2000" dirty="0">
                <a:solidFill>
                  <a:prstClr val="black"/>
                </a:solidFill>
                <a:latin typeface="Calibri"/>
              </a:rPr>
              <a:t>Gives confidence that we understand performance challenges</a:t>
            </a:r>
          </a:p>
          <a:p>
            <a:pPr marL="285750" indent="-285750" defTabSz="457200">
              <a:buFont typeface="Arial"/>
              <a:buChar char="•"/>
            </a:pPr>
            <a:r>
              <a:rPr lang="en-US" sz="2000" dirty="0">
                <a:solidFill>
                  <a:prstClr val="black"/>
                </a:solidFill>
                <a:latin typeface="Calibri"/>
              </a:rPr>
              <a:t>New beam physics occurs in the designs,</a:t>
            </a:r>
          </a:p>
          <a:p>
            <a:pPr marL="742950" lvl="1" indent="-285750" defTabSz="457200">
              <a:buFont typeface="Arial"/>
              <a:buChar char="•"/>
            </a:pPr>
            <a:r>
              <a:rPr lang="en-US" sz="2000" dirty="0">
                <a:solidFill>
                  <a:prstClr val="black"/>
                </a:solidFill>
                <a:latin typeface="Calibri"/>
              </a:rPr>
              <a:t>e.g. </a:t>
            </a:r>
            <a:r>
              <a:rPr lang="en-US" sz="2000" dirty="0" err="1">
                <a:solidFill>
                  <a:prstClr val="black"/>
                </a:solidFill>
                <a:latin typeface="Calibri"/>
              </a:rPr>
              <a:t>beamstrahlung</a:t>
            </a:r>
            <a:r>
              <a:rPr lang="en-US" sz="2000" dirty="0">
                <a:solidFill>
                  <a:prstClr val="black"/>
                </a:solidFill>
                <a:latin typeface="Calibri"/>
              </a:rPr>
              <a:t> is  unique feature of FCC-</a:t>
            </a:r>
            <a:r>
              <a:rPr lang="en-US" sz="2000" dirty="0" err="1">
                <a:solidFill>
                  <a:prstClr val="black"/>
                </a:solidFill>
                <a:latin typeface="Calibri"/>
              </a:rPr>
              <a:t>ee</a:t>
            </a:r>
            <a:r>
              <a:rPr lang="en-US" sz="2000" dirty="0">
                <a:solidFill>
                  <a:prstClr val="black"/>
                </a:solidFill>
                <a:latin typeface="Calibri"/>
              </a:rPr>
              <a:t> and CEPC</a:t>
            </a:r>
          </a:p>
          <a:p>
            <a:pPr marL="1200150" lvl="2" indent="-285750" defTabSz="457200">
              <a:buFont typeface="Arial"/>
              <a:buChar char="•"/>
            </a:pPr>
            <a:r>
              <a:rPr lang="en-US" sz="2000" dirty="0">
                <a:solidFill>
                  <a:prstClr val="black"/>
                </a:solidFill>
                <a:latin typeface="Calibri"/>
              </a:rPr>
              <a:t>Identified and anticipated in the design, should be able to trust simulations</a:t>
            </a:r>
          </a:p>
          <a:p>
            <a:pPr marL="285750" indent="-285750" defTabSz="457200">
              <a:buFont typeface="Arial"/>
              <a:buChar char="•"/>
            </a:pPr>
            <a:r>
              <a:rPr lang="en-US" sz="2000" b="1" dirty="0">
                <a:solidFill>
                  <a:prstClr val="black"/>
                </a:solidFill>
                <a:latin typeface="Calibri"/>
              </a:rPr>
              <a:t>The technologies required are improved versions of those from other facilities</a:t>
            </a:r>
          </a:p>
          <a:p>
            <a:pPr lvl="1" defTabSz="457200"/>
            <a:endParaRPr lang="en-US" sz="2000" dirty="0">
              <a:solidFill>
                <a:prstClr val="black"/>
              </a:solidFill>
              <a:latin typeface="Calibri"/>
            </a:endParaRPr>
          </a:p>
          <a:p>
            <a:pPr defTabSz="457200"/>
            <a:r>
              <a:rPr lang="en-US" sz="2000" dirty="0">
                <a:solidFill>
                  <a:prstClr val="black"/>
                </a:solidFill>
                <a:latin typeface="Calibri"/>
              </a:rPr>
              <a:t>Linear colliders are based on experiences from SLC, FELs, light sources, …</a:t>
            </a:r>
          </a:p>
          <a:p>
            <a:pPr marL="285750" indent="-285750" defTabSz="457200">
              <a:buFont typeface="Arial"/>
              <a:buChar char="•"/>
            </a:pPr>
            <a:r>
              <a:rPr lang="en-US" sz="2000" dirty="0">
                <a:solidFill>
                  <a:prstClr val="black"/>
                </a:solidFill>
                <a:latin typeface="Calibri"/>
              </a:rPr>
              <a:t>Gives confidence that we understand the performance challenges</a:t>
            </a:r>
          </a:p>
          <a:p>
            <a:pPr marL="285750" indent="-285750" defTabSz="457200">
              <a:buFont typeface="Arial"/>
              <a:buChar char="•"/>
            </a:pPr>
            <a:r>
              <a:rPr lang="en-US" sz="2000" dirty="0">
                <a:solidFill>
                  <a:prstClr val="black"/>
                </a:solidFill>
                <a:latin typeface="Calibri"/>
              </a:rPr>
              <a:t>Gives us confidence that we can do better than SLC</a:t>
            </a:r>
          </a:p>
          <a:p>
            <a:pPr marL="285750" indent="-285750" defTabSz="457200">
              <a:buFont typeface="Arial"/>
              <a:buChar char="•"/>
            </a:pPr>
            <a:r>
              <a:rPr lang="en-US" sz="2000" dirty="0">
                <a:solidFill>
                  <a:prstClr val="black"/>
                </a:solidFill>
                <a:latin typeface="Calibri"/>
              </a:rPr>
              <a:t>Still performance goal more ambitious, e.g. </a:t>
            </a:r>
            <a:r>
              <a:rPr lang="en-US" sz="2000" b="1" dirty="0">
                <a:solidFill>
                  <a:prstClr val="black"/>
                </a:solidFill>
                <a:latin typeface="Calibri"/>
              </a:rPr>
              <a:t>beam size of nm scale</a:t>
            </a:r>
          </a:p>
          <a:p>
            <a:pPr marL="742950" lvl="1" indent="-285750" defTabSz="457200">
              <a:buFont typeface="Arial"/>
              <a:buChar char="•"/>
            </a:pPr>
            <a:r>
              <a:rPr lang="en-US" sz="2000" dirty="0">
                <a:solidFill>
                  <a:prstClr val="black"/>
                </a:solidFill>
                <a:latin typeface="Calibri"/>
              </a:rPr>
              <a:t>Creates additional challenges and requires additional technologies, e.g. </a:t>
            </a:r>
            <a:r>
              <a:rPr lang="en-US" sz="2000" dirty="0" smtClean="0">
                <a:solidFill>
                  <a:prstClr val="black"/>
                </a:solidFill>
                <a:latin typeface="Calibri"/>
              </a:rPr>
              <a:t>stabilization</a:t>
            </a:r>
            <a:endParaRPr lang="en-US" sz="2000" dirty="0">
              <a:solidFill>
                <a:prstClr val="black"/>
              </a:solidFill>
              <a:latin typeface="Calibri"/>
            </a:endParaRPr>
          </a:p>
          <a:p>
            <a:pPr marL="285750" indent="-285750" defTabSz="457200">
              <a:buFont typeface="Arial"/>
              <a:buChar char="•"/>
            </a:pPr>
            <a:r>
              <a:rPr lang="en-US" sz="2000" b="1" dirty="0">
                <a:solidFill>
                  <a:prstClr val="black"/>
                </a:solidFill>
                <a:latin typeface="Calibri"/>
              </a:rPr>
              <a:t>A part of the technologies are improved versions of those from other facilities</a:t>
            </a:r>
          </a:p>
          <a:p>
            <a:pPr marL="285750" indent="-285750" defTabSz="457200">
              <a:buFont typeface="Arial"/>
              <a:buChar char="•"/>
            </a:pPr>
            <a:r>
              <a:rPr lang="en-US" sz="2000" b="1" dirty="0">
                <a:solidFill>
                  <a:prstClr val="black"/>
                </a:solidFill>
                <a:latin typeface="Calibri"/>
              </a:rPr>
              <a:t>Some had to be purpose-developed for linear colliders</a:t>
            </a:r>
          </a:p>
          <a:p>
            <a:pPr defTabSz="457200"/>
            <a:endParaRPr lang="en-US" dirty="0">
              <a:solidFill>
                <a:prstClr val="black"/>
              </a:solidFill>
              <a:latin typeface="Calibri"/>
            </a:endParaRPr>
          </a:p>
        </p:txBody>
      </p:sp>
    </p:spTree>
    <p:extLst>
      <p:ext uri="{BB962C8B-B14F-4D97-AF65-F5344CB8AC3E}">
        <p14:creationId xmlns:p14="http://schemas.microsoft.com/office/powerpoint/2010/main" val="3000870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
            <a:ext cx="9144000" cy="629329"/>
          </a:xfrm>
        </p:spPr>
        <p:txBody>
          <a:bodyPr>
            <a:noAutofit/>
          </a:bodyPr>
          <a:lstStyle/>
          <a:p>
            <a:r>
              <a:rPr lang="en-US" sz="3200" dirty="0" smtClean="0"/>
              <a:t>Maturity (</a:t>
            </a:r>
            <a:r>
              <a:rPr lang="en-US" sz="3200" dirty="0" err="1" smtClean="0"/>
              <a:t>e+e</a:t>
            </a:r>
            <a:r>
              <a:rPr lang="en-US" sz="3200" dirty="0" smtClean="0"/>
              <a:t>-)</a:t>
            </a:r>
            <a:endParaRPr lang="en-US" sz="3200" dirty="0"/>
          </a:p>
        </p:txBody>
      </p:sp>
      <p:sp>
        <p:nvSpPr>
          <p:cNvPr id="3" name="Content Placeholder 2"/>
          <p:cNvSpPr>
            <a:spLocks noGrp="1"/>
          </p:cNvSpPr>
          <p:nvPr>
            <p:ph idx="1"/>
          </p:nvPr>
        </p:nvSpPr>
        <p:spPr>
          <a:xfrm>
            <a:off x="1524000" y="740629"/>
            <a:ext cx="10209854" cy="5561272"/>
          </a:xfrm>
        </p:spPr>
        <p:txBody>
          <a:bodyPr>
            <a:noAutofit/>
          </a:bodyPr>
          <a:lstStyle/>
          <a:p>
            <a:pPr marL="0" indent="0">
              <a:lnSpc>
                <a:spcPct val="90000"/>
              </a:lnSpc>
            </a:pPr>
            <a:r>
              <a:rPr lang="en-US" sz="1800" dirty="0"/>
              <a:t> </a:t>
            </a:r>
            <a:r>
              <a:rPr lang="en-US" sz="2000" dirty="0"/>
              <a:t>CEPC and FCC-</a:t>
            </a:r>
            <a:r>
              <a:rPr lang="en-US" sz="2000" dirty="0" err="1"/>
              <a:t>ee</a:t>
            </a:r>
            <a:r>
              <a:rPr lang="en-US" sz="2000" dirty="0"/>
              <a:t>, </a:t>
            </a:r>
            <a:r>
              <a:rPr lang="en-US" sz="2000" dirty="0" err="1"/>
              <a:t>LHeC</a:t>
            </a:r>
            <a:endParaRPr lang="en-US" sz="2000" dirty="0"/>
          </a:p>
          <a:p>
            <a:pPr marL="400050" lvl="1" indent="0">
              <a:lnSpc>
                <a:spcPct val="90000"/>
              </a:lnSpc>
            </a:pPr>
            <a:r>
              <a:rPr lang="en-US" sz="2000" dirty="0"/>
              <a:t> Do not see a feasibility issue with technologies or overall design</a:t>
            </a:r>
          </a:p>
          <a:p>
            <a:pPr marL="400050" lvl="1" indent="0">
              <a:lnSpc>
                <a:spcPct val="90000"/>
              </a:lnSpc>
            </a:pPr>
            <a:r>
              <a:rPr lang="en-US" sz="2000" dirty="0"/>
              <a:t> But more hardware development and studies essential to ensure that the performance goal can be fully </a:t>
            </a:r>
            <a:r>
              <a:rPr lang="en-US" sz="2000" dirty="0" smtClean="0"/>
              <a:t>met</a:t>
            </a:r>
            <a:endParaRPr lang="en-US" sz="2000" dirty="0"/>
          </a:p>
          <a:p>
            <a:pPr marL="800100" lvl="2" indent="0">
              <a:lnSpc>
                <a:spcPct val="90000"/>
              </a:lnSpc>
            </a:pPr>
            <a:r>
              <a:rPr lang="en-US" sz="2000" dirty="0"/>
              <a:t> E.g. </a:t>
            </a:r>
            <a:r>
              <a:rPr lang="en-US" sz="2000" b="1" dirty="0"/>
              <a:t>high power klystrons, strong-strong beam-beam studies with lattice with field errors</a:t>
            </a:r>
            <a:r>
              <a:rPr lang="en-US" sz="2000" dirty="0"/>
              <a:t>, </a:t>
            </a:r>
            <a:r>
              <a:rPr lang="en-US" sz="2000" dirty="0" smtClean="0"/>
              <a:t>…</a:t>
            </a:r>
            <a:endParaRPr lang="en-US" sz="2000" dirty="0"/>
          </a:p>
          <a:p>
            <a:pPr marL="0" indent="0">
              <a:lnSpc>
                <a:spcPct val="90000"/>
              </a:lnSpc>
            </a:pPr>
            <a:r>
              <a:rPr lang="en-US" sz="2000" dirty="0"/>
              <a:t> ILC and CLIC</a:t>
            </a:r>
          </a:p>
          <a:p>
            <a:pPr marL="400050" lvl="1" indent="0">
              <a:lnSpc>
                <a:spcPct val="90000"/>
              </a:lnSpc>
            </a:pPr>
            <a:r>
              <a:rPr lang="en-US" sz="2000" dirty="0"/>
              <a:t> Do not see a feasibility issue with technology or overall design</a:t>
            </a:r>
          </a:p>
          <a:p>
            <a:pPr marL="400050" lvl="1" indent="0">
              <a:lnSpc>
                <a:spcPct val="90000"/>
              </a:lnSpc>
            </a:pPr>
            <a:r>
              <a:rPr lang="en-US" sz="2000" dirty="0"/>
              <a:t> Cutting edge technologies developed for linear colliders</a:t>
            </a:r>
          </a:p>
          <a:p>
            <a:pPr marL="800100" lvl="2" indent="0">
              <a:lnSpc>
                <a:spcPct val="90000"/>
              </a:lnSpc>
            </a:pPr>
            <a:r>
              <a:rPr lang="en-US" sz="2000" dirty="0"/>
              <a:t> </a:t>
            </a:r>
            <a:r>
              <a:rPr lang="en-US" sz="2000" b="1" dirty="0"/>
              <a:t>ILC technology already used</a:t>
            </a:r>
            <a:r>
              <a:rPr lang="en-US" sz="2000" dirty="0"/>
              <a:t> at large scale</a:t>
            </a:r>
          </a:p>
          <a:p>
            <a:pPr marL="800100" lvl="2" indent="0">
              <a:lnSpc>
                <a:spcPct val="90000"/>
              </a:lnSpc>
            </a:pPr>
            <a:r>
              <a:rPr lang="en-US" sz="2000" dirty="0"/>
              <a:t> </a:t>
            </a:r>
            <a:r>
              <a:rPr lang="en-US" sz="2000" b="1" dirty="0"/>
              <a:t>CLIC technology in the process of </a:t>
            </a:r>
            <a:r>
              <a:rPr lang="en-US" sz="2000" b="1" dirty="0" smtClean="0"/>
              <a:t>industrialization</a:t>
            </a:r>
            <a:endParaRPr lang="en-US" sz="2000" b="1" dirty="0"/>
          </a:p>
          <a:p>
            <a:pPr marL="400050" lvl="1" indent="0">
              <a:lnSpc>
                <a:spcPct val="90000"/>
              </a:lnSpc>
            </a:pPr>
            <a:r>
              <a:rPr lang="en-US" sz="2000" dirty="0"/>
              <a:t> More hardware development and studies required to ensure that the performance goal can be full met</a:t>
            </a:r>
          </a:p>
          <a:p>
            <a:pPr marL="800100" lvl="2" indent="0">
              <a:lnSpc>
                <a:spcPct val="90000"/>
              </a:lnSpc>
            </a:pPr>
            <a:r>
              <a:rPr lang="en-US" sz="2000" dirty="0"/>
              <a:t> e.g. </a:t>
            </a:r>
            <a:r>
              <a:rPr lang="en-US" sz="2000" b="1" dirty="0" err="1"/>
              <a:t>undulator</a:t>
            </a:r>
            <a:r>
              <a:rPr lang="en-US" sz="2000" b="1" dirty="0"/>
              <a:t>-based positron source</a:t>
            </a:r>
            <a:r>
              <a:rPr lang="en-US" sz="2000" dirty="0"/>
              <a:t>, BDS tuning, </a:t>
            </a:r>
            <a:r>
              <a:rPr lang="en-US" sz="2000" dirty="0" smtClean="0"/>
              <a:t>…</a:t>
            </a:r>
            <a:endParaRPr lang="en-US" sz="2000" dirty="0"/>
          </a:p>
          <a:p>
            <a:pPr marL="0" indent="0">
              <a:lnSpc>
                <a:spcPct val="90000"/>
              </a:lnSpc>
            </a:pPr>
            <a:r>
              <a:rPr lang="en-US" sz="2000" dirty="0"/>
              <a:t> Do not anticipate obstacle to commit to either CEPC, FCC-</a:t>
            </a:r>
            <a:r>
              <a:rPr lang="en-US" sz="2000" dirty="0" err="1"/>
              <a:t>ee</a:t>
            </a:r>
            <a:r>
              <a:rPr lang="en-US" sz="2000" dirty="0"/>
              <a:t>, ILC or CLIC</a:t>
            </a:r>
          </a:p>
          <a:p>
            <a:pPr marL="400050" lvl="1" indent="0">
              <a:lnSpc>
                <a:spcPct val="90000"/>
              </a:lnSpc>
            </a:pPr>
            <a:r>
              <a:rPr lang="en-US" sz="2000" dirty="0"/>
              <a:t> But a </a:t>
            </a:r>
            <a:r>
              <a:rPr lang="en-US" sz="2000" b="1" dirty="0"/>
              <a:t>review is required of the chosen candidate(s)</a:t>
            </a:r>
          </a:p>
          <a:p>
            <a:pPr marL="400050" lvl="1" indent="0">
              <a:lnSpc>
                <a:spcPct val="90000"/>
              </a:lnSpc>
            </a:pPr>
            <a:r>
              <a:rPr lang="en-US" sz="2000" dirty="0"/>
              <a:t> More effort required before any of the projects can start </a:t>
            </a:r>
            <a:r>
              <a:rPr lang="en-US" sz="2000" dirty="0" smtClean="0"/>
              <a:t>construction</a:t>
            </a:r>
            <a:endParaRPr lang="en-US" sz="2000" dirty="0"/>
          </a:p>
        </p:txBody>
      </p:sp>
      <p:sp>
        <p:nvSpPr>
          <p:cNvPr id="4" name="Date Placeholder 3"/>
          <p:cNvSpPr>
            <a:spLocks noGrp="1"/>
          </p:cNvSpPr>
          <p:nvPr>
            <p:ph type="dt" sz="half" idx="4294967295"/>
          </p:nvPr>
        </p:nvSpPr>
        <p:spPr>
          <a:xfrm>
            <a:off x="101600" y="6139218"/>
            <a:ext cx="2844800" cy="365125"/>
          </a:xfrm>
          <a:prstGeom prst="rect">
            <a:avLst/>
          </a:prstGeom>
        </p:spPr>
        <p:txBody>
          <a:bodyPr/>
          <a:lstStyle/>
          <a:p>
            <a:pPr defTabSz="457200"/>
            <a:r>
              <a:rPr lang="de-DE" dirty="0">
                <a:solidFill>
                  <a:prstClr val="black">
                    <a:tint val="75000"/>
                  </a:prstClr>
                </a:solidFill>
                <a:latin typeface="Calibri"/>
              </a:rPr>
              <a:t>D. Schulte</a:t>
            </a:r>
            <a:endParaRPr lang="en-US" dirty="0">
              <a:solidFill>
                <a:prstClr val="black">
                  <a:tint val="75000"/>
                </a:prstClr>
              </a:solidFill>
              <a:latin typeface="Calibri"/>
            </a:endParaRPr>
          </a:p>
        </p:txBody>
      </p:sp>
    </p:spTree>
    <p:extLst>
      <p:ext uri="{BB962C8B-B14F-4D97-AF65-F5344CB8AC3E}">
        <p14:creationId xmlns:p14="http://schemas.microsoft.com/office/powerpoint/2010/main" val="619810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6664" y="2518611"/>
            <a:ext cx="8737600" cy="630942"/>
          </a:xfrm>
        </p:spPr>
        <p:txBody>
          <a:bodyPr/>
          <a:lstStyle/>
          <a:p>
            <a:pPr algn="ctr"/>
            <a:r>
              <a:rPr lang="en-US" dirty="0"/>
              <a:t>p</a:t>
            </a:r>
            <a:r>
              <a:rPr lang="en-US" dirty="0" smtClean="0"/>
              <a:t>p colliders (+ ion-p, e-p)</a:t>
            </a:r>
            <a:endParaRPr lang="en-US" dirty="0"/>
          </a:p>
        </p:txBody>
      </p:sp>
    </p:spTree>
    <p:extLst>
      <p:ext uri="{BB962C8B-B14F-4D97-AF65-F5344CB8AC3E}">
        <p14:creationId xmlns:p14="http://schemas.microsoft.com/office/powerpoint/2010/main" val="14089576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287064" y="133745"/>
            <a:ext cx="9603331" cy="684036"/>
          </a:xfrm>
        </p:spPr>
        <p:txBody>
          <a:bodyPr>
            <a:noAutofit/>
          </a:bodyPr>
          <a:lstStyle/>
          <a:p>
            <a:r>
              <a:rPr lang="en-US" altLang="ja-JP" sz="3200" b="1" dirty="0">
                <a:latin typeface="Helvetica" pitchFamily="2" charset="0"/>
              </a:rPr>
              <a:t>Advances in SC Magnets for Accelerators</a:t>
            </a:r>
            <a:endParaRPr lang="ja-JP" altLang="en-US" sz="3200" b="1" dirty="0">
              <a:latin typeface="Helvetica" pitchFamily="2" charset="0"/>
            </a:endParaRPr>
          </a:p>
        </p:txBody>
      </p:sp>
      <p:grpSp>
        <p:nvGrpSpPr>
          <p:cNvPr id="5" name="Group 15"/>
          <p:cNvGrpSpPr/>
          <p:nvPr/>
        </p:nvGrpSpPr>
        <p:grpSpPr>
          <a:xfrm>
            <a:off x="1261841" y="2565388"/>
            <a:ext cx="9635977" cy="819025"/>
            <a:chOff x="87222" y="2726821"/>
            <a:chExt cx="8894749" cy="819025"/>
          </a:xfrm>
        </p:grpSpPr>
        <p:grpSp>
          <p:nvGrpSpPr>
            <p:cNvPr id="6" name="Group 110"/>
            <p:cNvGrpSpPr/>
            <p:nvPr/>
          </p:nvGrpSpPr>
          <p:grpSpPr>
            <a:xfrm>
              <a:off x="183306" y="2742561"/>
              <a:ext cx="8798665" cy="803285"/>
              <a:chOff x="183306" y="2742561"/>
              <a:chExt cx="8798665" cy="803285"/>
            </a:xfrm>
          </p:grpSpPr>
          <p:sp>
            <p:nvSpPr>
              <p:cNvPr id="9" name="Right Arrow 68"/>
              <p:cNvSpPr/>
              <p:nvPr/>
            </p:nvSpPr>
            <p:spPr>
              <a:xfrm>
                <a:off x="183306" y="3092428"/>
                <a:ext cx="8798665" cy="406422"/>
              </a:xfrm>
              <a:prstGeom prst="rightArrow">
                <a:avLst>
                  <a:gd name="adj1" fmla="val 52951"/>
                  <a:gd name="adj2" fmla="val 75478"/>
                </a:avLst>
              </a:prstGeom>
              <a:solidFill>
                <a:schemeClr val="accent6">
                  <a:lumMod val="75000"/>
                </a:schemeClr>
              </a:solidFill>
              <a:effectLst>
                <a:outerShdw blurRad="50800" dist="203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0" lang="en-US" sz="1600">
                  <a:solidFill>
                    <a:prstClr val="white"/>
                  </a:solidFill>
                  <a:latin typeface="Helvetica" pitchFamily="2" charset="0"/>
                </a:endParaRPr>
              </a:p>
            </p:txBody>
          </p:sp>
          <p:grpSp>
            <p:nvGrpSpPr>
              <p:cNvPr id="10" name="Group 91"/>
              <p:cNvGrpSpPr/>
              <p:nvPr/>
            </p:nvGrpSpPr>
            <p:grpSpPr>
              <a:xfrm>
                <a:off x="3051024" y="3168628"/>
                <a:ext cx="5535607" cy="377218"/>
                <a:chOff x="2557754" y="3088420"/>
                <a:chExt cx="4885379" cy="377218"/>
              </a:xfrm>
            </p:grpSpPr>
            <p:cxnSp>
              <p:nvCxnSpPr>
                <p:cNvPr id="21" name="Straight Connector 71"/>
                <p:cNvCxnSpPr/>
                <p:nvPr/>
              </p:nvCxnSpPr>
              <p:spPr>
                <a:xfrm>
                  <a:off x="2557754" y="3105641"/>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4" name="Straight Connector 78"/>
                <p:cNvCxnSpPr/>
                <p:nvPr/>
              </p:nvCxnSpPr>
              <p:spPr>
                <a:xfrm>
                  <a:off x="3808230" y="3105641"/>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5" name="Straight Connector 81"/>
                <p:cNvCxnSpPr/>
                <p:nvPr/>
              </p:nvCxnSpPr>
              <p:spPr>
                <a:xfrm>
                  <a:off x="5065179" y="308842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6" name="Straight Connector 84"/>
                <p:cNvCxnSpPr/>
                <p:nvPr/>
              </p:nvCxnSpPr>
              <p:spPr>
                <a:xfrm>
                  <a:off x="6308335" y="308842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8" name="Straight Connector 90"/>
                <p:cNvCxnSpPr/>
                <p:nvPr/>
              </p:nvCxnSpPr>
              <p:spPr>
                <a:xfrm>
                  <a:off x="7443133" y="308842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sp>
            <p:nvSpPr>
              <p:cNvPr id="12" name="TextBox 93"/>
              <p:cNvSpPr txBox="1"/>
              <p:nvPr/>
            </p:nvSpPr>
            <p:spPr>
              <a:xfrm rot="16200000">
                <a:off x="2721833" y="2906265"/>
                <a:ext cx="639919" cy="312511"/>
              </a:xfrm>
              <a:prstGeom prst="rect">
                <a:avLst/>
              </a:prstGeom>
              <a:solidFill>
                <a:schemeClr val="accent3">
                  <a:lumMod val="40000"/>
                  <a:lumOff val="60000"/>
                </a:schemeClr>
              </a:solidFill>
            </p:spPr>
            <p:txBody>
              <a:bodyPr wrap="none" rtlCol="0">
                <a:spAutoFit/>
              </a:bodyPr>
              <a:lstStyle/>
              <a:p>
                <a:pPr defTabSz="914400"/>
                <a:r>
                  <a:rPr kumimoji="0" lang="en-US" sz="1600" dirty="0">
                    <a:solidFill>
                      <a:srgbClr val="4D4D4D">
                        <a:lumMod val="75000"/>
                      </a:srgbClr>
                    </a:solidFill>
                    <a:latin typeface="Helvetica" pitchFamily="2" charset="0"/>
                    <a:cs typeface="Helvetica"/>
                  </a:rPr>
                  <a:t>2000</a:t>
                </a:r>
              </a:p>
            </p:txBody>
          </p:sp>
          <p:sp>
            <p:nvSpPr>
              <p:cNvPr id="16" name="TextBox 97"/>
              <p:cNvSpPr txBox="1"/>
              <p:nvPr/>
            </p:nvSpPr>
            <p:spPr>
              <a:xfrm rot="16200000">
                <a:off x="5705561" y="2953312"/>
                <a:ext cx="639919" cy="312511"/>
              </a:xfrm>
              <a:prstGeom prst="rect">
                <a:avLst/>
              </a:prstGeom>
              <a:solidFill>
                <a:srgbClr val="D7E4BD"/>
              </a:solidFill>
            </p:spPr>
            <p:txBody>
              <a:bodyPr wrap="none" rtlCol="0">
                <a:spAutoFit/>
              </a:bodyPr>
              <a:lstStyle/>
              <a:p>
                <a:pPr defTabSz="914400"/>
                <a:r>
                  <a:rPr kumimoji="0" lang="en-US" sz="1600" dirty="0">
                    <a:solidFill>
                      <a:srgbClr val="4D4D4D">
                        <a:lumMod val="75000"/>
                      </a:srgbClr>
                    </a:solidFill>
                    <a:latin typeface="Helvetica" pitchFamily="2" charset="0"/>
                    <a:cs typeface="Helvetica"/>
                  </a:rPr>
                  <a:t>2020</a:t>
                </a:r>
              </a:p>
            </p:txBody>
          </p:sp>
        </p:grpSp>
        <p:cxnSp>
          <p:nvCxnSpPr>
            <p:cNvPr id="7" name="Straight Connector 122"/>
            <p:cNvCxnSpPr/>
            <p:nvPr/>
          </p:nvCxnSpPr>
          <p:spPr>
            <a:xfrm>
              <a:off x="186479" y="317398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9" name="Straight Connector 122"/>
            <p:cNvCxnSpPr/>
            <p:nvPr/>
          </p:nvCxnSpPr>
          <p:spPr>
            <a:xfrm>
              <a:off x="1523362" y="3185849"/>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30" name="TextBox 123"/>
            <p:cNvSpPr txBox="1"/>
            <p:nvPr/>
          </p:nvSpPr>
          <p:spPr>
            <a:xfrm rot="16200000">
              <a:off x="-76482" y="2890525"/>
              <a:ext cx="639919" cy="312511"/>
            </a:xfrm>
            <a:prstGeom prst="rect">
              <a:avLst/>
            </a:prstGeom>
            <a:solidFill>
              <a:srgbClr val="D7E4BD"/>
            </a:solidFill>
          </p:spPr>
          <p:txBody>
            <a:bodyPr wrap="none" rtlCol="0">
              <a:spAutoFit/>
            </a:bodyPr>
            <a:lstStyle/>
            <a:p>
              <a:pPr defTabSz="914400"/>
              <a:r>
                <a:rPr kumimoji="0" lang="en-US" sz="1600" dirty="0">
                  <a:solidFill>
                    <a:srgbClr val="4D4D4D">
                      <a:lumMod val="75000"/>
                    </a:srgbClr>
                  </a:solidFill>
                  <a:latin typeface="Helvetica" pitchFamily="2" charset="0"/>
                  <a:cs typeface="Helvetica"/>
                </a:rPr>
                <a:t>1980</a:t>
              </a:r>
            </a:p>
          </p:txBody>
        </p:sp>
      </p:grpSp>
      <p:sp>
        <p:nvSpPr>
          <p:cNvPr id="31" name="テキスト ボックス 30"/>
          <p:cNvSpPr txBox="1"/>
          <p:nvPr/>
        </p:nvSpPr>
        <p:spPr>
          <a:xfrm>
            <a:off x="1762475" y="772352"/>
            <a:ext cx="2396556" cy="2092881"/>
          </a:xfrm>
          <a:prstGeom prst="rect">
            <a:avLst/>
          </a:prstGeom>
          <a:solidFill>
            <a:schemeClr val="accent3">
              <a:lumMod val="20000"/>
              <a:lumOff val="80000"/>
            </a:schemeClr>
          </a:solidFill>
        </p:spPr>
        <p:txBody>
          <a:bodyPr wrap="square" rtlCol="0">
            <a:spAutoFit/>
          </a:bodyPr>
          <a:lstStyle/>
          <a:p>
            <a:r>
              <a:rPr lang="en-US" altLang="ja-JP" sz="1600" b="1" u="sng" dirty="0">
                <a:solidFill>
                  <a:srgbClr val="0070C0"/>
                </a:solidFill>
                <a:latin typeface="Helvetica" pitchFamily="2" charset="0"/>
              </a:rPr>
              <a:t>Past:</a:t>
            </a:r>
          </a:p>
          <a:p>
            <a:pPr marL="285750" indent="-285750">
              <a:buFont typeface="Arial"/>
              <a:buChar char="•"/>
            </a:pPr>
            <a:r>
              <a:rPr lang="en-US" altLang="ja-JP" sz="1600" dirty="0">
                <a:latin typeface="Helvetica" pitchFamily="2" charset="0"/>
              </a:rPr>
              <a:t>ISR-IR</a:t>
            </a:r>
          </a:p>
          <a:p>
            <a:pPr marL="285750" indent="-285750">
              <a:buFont typeface="Arial"/>
              <a:buChar char="•"/>
            </a:pPr>
            <a:r>
              <a:rPr lang="en-US" altLang="ja-JP" sz="1600" dirty="0" err="1">
                <a:latin typeface="Helvetica" pitchFamily="2" charset="0"/>
              </a:rPr>
              <a:t>Tevatron</a:t>
            </a:r>
            <a:r>
              <a:rPr lang="en-US" altLang="ja-JP" sz="1600" dirty="0">
                <a:latin typeface="Helvetica" pitchFamily="2" charset="0"/>
              </a:rPr>
              <a:t>  (</a:t>
            </a:r>
            <a:r>
              <a:rPr lang="en-US" altLang="ja-JP" sz="1600" dirty="0" err="1">
                <a:latin typeface="Helvetica" pitchFamily="2" charset="0"/>
              </a:rPr>
              <a:t>Fermilab</a:t>
            </a:r>
            <a:r>
              <a:rPr lang="en-US" altLang="ja-JP" sz="1600" dirty="0">
                <a:latin typeface="Helvetica" pitchFamily="2" charset="0"/>
              </a:rPr>
              <a:t>)</a:t>
            </a:r>
          </a:p>
          <a:p>
            <a:pPr marL="285750" indent="-285750">
              <a:buFont typeface="Arial"/>
              <a:buChar char="•"/>
            </a:pPr>
            <a:r>
              <a:rPr lang="en-US" altLang="ja-JP" sz="1600" dirty="0">
                <a:latin typeface="Helvetica" pitchFamily="2" charset="0"/>
              </a:rPr>
              <a:t>TRISTAN-IR (KEK)</a:t>
            </a:r>
          </a:p>
          <a:p>
            <a:pPr marL="285750" indent="-285750">
              <a:buFont typeface="Arial"/>
              <a:buChar char="•"/>
            </a:pPr>
            <a:r>
              <a:rPr lang="en-US" altLang="ja-JP" sz="1600" dirty="0">
                <a:latin typeface="Helvetica" pitchFamily="2" charset="0"/>
              </a:rPr>
              <a:t>HERA (DESY)</a:t>
            </a:r>
          </a:p>
          <a:p>
            <a:pPr marL="285750" indent="-285750">
              <a:buFont typeface="Arial"/>
              <a:buChar char="•"/>
            </a:pPr>
            <a:r>
              <a:rPr lang="en-US" altLang="ja-JP" sz="1600" dirty="0" err="1">
                <a:latin typeface="Helvetica" pitchFamily="2" charset="0"/>
              </a:rPr>
              <a:t>Nuclotron</a:t>
            </a:r>
            <a:r>
              <a:rPr lang="en-US" altLang="ja-JP" sz="1600" dirty="0">
                <a:latin typeface="Helvetica" pitchFamily="2" charset="0"/>
              </a:rPr>
              <a:t> (JINR)</a:t>
            </a:r>
          </a:p>
          <a:p>
            <a:pPr marL="285750" indent="-285750">
              <a:buFont typeface="Arial"/>
              <a:buChar char="•"/>
            </a:pPr>
            <a:r>
              <a:rPr lang="en-US" altLang="ja-JP" sz="1600" dirty="0">
                <a:latin typeface="Helvetica" pitchFamily="2" charset="0"/>
              </a:rPr>
              <a:t>LEP-IR (CERN)</a:t>
            </a:r>
          </a:p>
          <a:p>
            <a:pPr marL="285750" indent="-285750">
              <a:buFont typeface="Arial"/>
              <a:buChar char="•"/>
            </a:pPr>
            <a:r>
              <a:rPr lang="en-US" altLang="ja-JP" sz="1600" dirty="0">
                <a:latin typeface="Helvetica" pitchFamily="2" charset="0"/>
              </a:rPr>
              <a:t>KEKB-IR (KEK)</a:t>
            </a:r>
          </a:p>
        </p:txBody>
      </p:sp>
      <p:sp>
        <p:nvSpPr>
          <p:cNvPr id="32" name="テキスト ボックス 31"/>
          <p:cNvSpPr txBox="1"/>
          <p:nvPr/>
        </p:nvSpPr>
        <p:spPr>
          <a:xfrm>
            <a:off x="4688989" y="760513"/>
            <a:ext cx="2779643" cy="2123658"/>
          </a:xfrm>
          <a:prstGeom prst="rect">
            <a:avLst/>
          </a:prstGeom>
          <a:solidFill>
            <a:srgbClr val="FFFF00"/>
          </a:solidFill>
        </p:spPr>
        <p:txBody>
          <a:bodyPr wrap="square" rtlCol="0">
            <a:spAutoFit/>
          </a:bodyPr>
          <a:lstStyle/>
          <a:p>
            <a:r>
              <a:rPr lang="en-US" altLang="ja-JP" sz="1600" b="1" u="sng" dirty="0">
                <a:solidFill>
                  <a:srgbClr val="0070C0"/>
                </a:solidFill>
                <a:latin typeface="Helvetica" pitchFamily="2" charset="0"/>
              </a:rPr>
              <a:t>Present:</a:t>
            </a:r>
          </a:p>
          <a:p>
            <a:pPr marL="285750" indent="-285750">
              <a:buFont typeface="Arial"/>
              <a:buChar char="•"/>
            </a:pPr>
            <a:r>
              <a:rPr lang="en-US" altLang="ja-JP" sz="1600" b="1" dirty="0">
                <a:solidFill>
                  <a:srgbClr val="000000"/>
                </a:solidFill>
                <a:latin typeface="Helvetica" pitchFamily="2" charset="0"/>
              </a:rPr>
              <a:t>RHIC (BNL)</a:t>
            </a:r>
          </a:p>
          <a:p>
            <a:pPr marL="285750" indent="-285750">
              <a:buFont typeface="Arial"/>
              <a:buChar char="•"/>
            </a:pPr>
            <a:r>
              <a:rPr lang="en-US" altLang="ja-JP" sz="1600" b="1" dirty="0">
                <a:solidFill>
                  <a:srgbClr val="000000"/>
                </a:solidFill>
                <a:latin typeface="Helvetica" pitchFamily="2" charset="0"/>
              </a:rPr>
              <a:t>LHC (CERN)</a:t>
            </a:r>
          </a:p>
          <a:p>
            <a:pPr marL="285750" indent="-285750">
              <a:buFont typeface="Arial"/>
              <a:buChar char="•"/>
            </a:pPr>
            <a:r>
              <a:rPr lang="en-US" altLang="ja-JP" sz="1600" b="1" dirty="0">
                <a:latin typeface="Helvetica" pitchFamily="2" charset="0"/>
              </a:rPr>
              <a:t>SRC (RIKEN) </a:t>
            </a:r>
            <a:r>
              <a:rPr lang="is-IS" altLang="en-US" sz="1600" b="1" dirty="0">
                <a:latin typeface="Helvetica" pitchFamily="2" charset="0"/>
              </a:rPr>
              <a:t>…..</a:t>
            </a:r>
            <a:endParaRPr lang="en-US" altLang="ja-JP" sz="1600" b="1" dirty="0">
              <a:latin typeface="Helvetica" pitchFamily="2" charset="0"/>
            </a:endParaRPr>
          </a:p>
          <a:p>
            <a:r>
              <a:rPr lang="en-US" altLang="ja-JP" sz="1600" b="1" u="sng" dirty="0">
                <a:solidFill>
                  <a:srgbClr val="0070C0"/>
                </a:solidFill>
                <a:latin typeface="Helvetica" pitchFamily="2" charset="0"/>
              </a:rPr>
              <a:t>Under Construction</a:t>
            </a:r>
          </a:p>
          <a:p>
            <a:pPr marL="285750" indent="-285750">
              <a:buFont typeface="Arial"/>
              <a:buChar char="•"/>
            </a:pPr>
            <a:r>
              <a:rPr lang="en-US" altLang="ja-JP" sz="1600" b="1" dirty="0">
                <a:latin typeface="Helvetica" pitchFamily="2" charset="0"/>
              </a:rPr>
              <a:t>FAIR (GSI) </a:t>
            </a:r>
            <a:r>
              <a:rPr lang="is-IS" altLang="ja-JP" sz="1600" b="1" dirty="0">
                <a:latin typeface="Helvetica" pitchFamily="2" charset="0"/>
              </a:rPr>
              <a:t>…......</a:t>
            </a:r>
            <a:endParaRPr lang="en-US" altLang="ja-JP" sz="1600" b="1" dirty="0">
              <a:latin typeface="Helvetica" pitchFamily="2" charset="0"/>
            </a:endParaRPr>
          </a:p>
          <a:p>
            <a:pPr marL="285750" indent="-285750">
              <a:buFont typeface="Arial"/>
              <a:buChar char="•"/>
            </a:pPr>
            <a:r>
              <a:rPr lang="en-US" altLang="ja-JP" sz="1600" b="1" dirty="0">
                <a:solidFill>
                  <a:srgbClr val="FF0000"/>
                </a:solidFill>
                <a:latin typeface="Helvetica" pitchFamily="2" charset="0"/>
              </a:rPr>
              <a:t>HL-LHC (CERN)</a:t>
            </a:r>
          </a:p>
          <a:p>
            <a:pPr marL="285750" indent="-285750">
              <a:buFont typeface="Arial"/>
              <a:buChar char="•"/>
            </a:pPr>
            <a:r>
              <a:rPr lang="en-US" altLang="ja-JP" sz="1600" b="1" dirty="0">
                <a:solidFill>
                  <a:srgbClr val="000000"/>
                </a:solidFill>
                <a:latin typeface="Helvetica" pitchFamily="2" charset="0"/>
              </a:rPr>
              <a:t>NICA (JINR)</a:t>
            </a:r>
          </a:p>
        </p:txBody>
      </p:sp>
      <p:sp>
        <p:nvSpPr>
          <p:cNvPr id="33" name="テキスト ボックス 32"/>
          <p:cNvSpPr txBox="1"/>
          <p:nvPr/>
        </p:nvSpPr>
        <p:spPr>
          <a:xfrm>
            <a:off x="8158533" y="828735"/>
            <a:ext cx="2527779" cy="1354217"/>
          </a:xfrm>
          <a:prstGeom prst="rect">
            <a:avLst/>
          </a:prstGeom>
          <a:solidFill>
            <a:schemeClr val="accent5">
              <a:lumMod val="20000"/>
              <a:lumOff val="80000"/>
            </a:schemeClr>
          </a:solidFill>
        </p:spPr>
        <p:txBody>
          <a:bodyPr wrap="square" rtlCol="0">
            <a:spAutoFit/>
          </a:bodyPr>
          <a:lstStyle/>
          <a:p>
            <a:r>
              <a:rPr lang="en-US" altLang="ja-JP" sz="1600" b="1" u="sng" dirty="0">
                <a:solidFill>
                  <a:schemeClr val="tx2">
                    <a:lumMod val="60000"/>
                    <a:lumOff val="40000"/>
                  </a:schemeClr>
                </a:solidFill>
                <a:latin typeface="Helvetica" pitchFamily="2" charset="0"/>
              </a:rPr>
              <a:t>Future:</a:t>
            </a:r>
          </a:p>
          <a:p>
            <a:pPr marL="285750" indent="-285750">
              <a:buFont typeface="Arial"/>
              <a:buChar char="•"/>
            </a:pPr>
            <a:r>
              <a:rPr lang="en-US" altLang="ja-JP" sz="1600" b="1" dirty="0">
                <a:solidFill>
                  <a:schemeClr val="tx2">
                    <a:lumMod val="60000"/>
                    <a:lumOff val="40000"/>
                  </a:schemeClr>
                </a:solidFill>
                <a:latin typeface="Helvetica" pitchFamily="2" charset="0"/>
              </a:rPr>
              <a:t>EIC (e-Ion)</a:t>
            </a:r>
          </a:p>
          <a:p>
            <a:pPr marL="285750" indent="-285750">
              <a:buFont typeface="Arial"/>
              <a:buChar char="•"/>
            </a:pPr>
            <a:endParaRPr lang="en-US" altLang="ja-JP" sz="1600" dirty="0">
              <a:solidFill>
                <a:schemeClr val="tx2">
                  <a:lumMod val="60000"/>
                  <a:lumOff val="40000"/>
                </a:schemeClr>
              </a:solidFill>
              <a:latin typeface="Helvetica" pitchFamily="2" charset="0"/>
            </a:endParaRPr>
          </a:p>
          <a:p>
            <a:pPr marL="285750" indent="-285750">
              <a:buFont typeface="Arial"/>
              <a:buChar char="•"/>
            </a:pPr>
            <a:r>
              <a:rPr lang="en-US" altLang="ja-JP" sz="1600" b="1" dirty="0">
                <a:solidFill>
                  <a:schemeClr val="tx2">
                    <a:lumMod val="60000"/>
                    <a:lumOff val="40000"/>
                  </a:schemeClr>
                </a:solidFill>
                <a:latin typeface="Helvetica" pitchFamily="2" charset="0"/>
              </a:rPr>
              <a:t>FCC-</a:t>
            </a:r>
            <a:r>
              <a:rPr lang="en-US" altLang="ja-JP" sz="1600" dirty="0" err="1">
                <a:solidFill>
                  <a:schemeClr val="tx2">
                    <a:lumMod val="60000"/>
                    <a:lumOff val="40000"/>
                  </a:schemeClr>
                </a:solidFill>
                <a:latin typeface="Helvetica" pitchFamily="2" charset="0"/>
              </a:rPr>
              <a:t>hh</a:t>
            </a:r>
            <a:r>
              <a:rPr lang="en-US" altLang="ja-JP" sz="1600" dirty="0">
                <a:solidFill>
                  <a:schemeClr val="tx2">
                    <a:lumMod val="60000"/>
                    <a:lumOff val="40000"/>
                  </a:schemeClr>
                </a:solidFill>
                <a:latin typeface="Helvetica" pitchFamily="2" charset="0"/>
              </a:rPr>
              <a:t> / HE-LHC</a:t>
            </a:r>
          </a:p>
          <a:p>
            <a:pPr marL="285750" indent="-285750">
              <a:buFont typeface="Arial"/>
              <a:buChar char="•"/>
            </a:pPr>
            <a:r>
              <a:rPr lang="en-US" altLang="ja-JP" sz="1600" b="1" dirty="0" err="1">
                <a:solidFill>
                  <a:schemeClr val="tx2">
                    <a:lumMod val="60000"/>
                    <a:lumOff val="40000"/>
                  </a:schemeClr>
                </a:solidFill>
                <a:latin typeface="Helvetica" pitchFamily="2" charset="0"/>
              </a:rPr>
              <a:t>SppC</a:t>
            </a:r>
            <a:r>
              <a:rPr lang="en-US" altLang="ja-JP" sz="1600" b="1" dirty="0">
                <a:solidFill>
                  <a:schemeClr val="tx2">
                    <a:lumMod val="60000"/>
                    <a:lumOff val="40000"/>
                  </a:schemeClr>
                </a:solidFill>
                <a:latin typeface="Helvetica" pitchFamily="2" charset="0"/>
              </a:rPr>
              <a:t> </a:t>
            </a:r>
          </a:p>
        </p:txBody>
      </p:sp>
      <p:pic>
        <p:nvPicPr>
          <p:cNvPr id="3" name="図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814330" y="3826438"/>
            <a:ext cx="1230818" cy="1096518"/>
          </a:xfrm>
          <a:prstGeom prst="rect">
            <a:avLst/>
          </a:prstGeom>
        </p:spPr>
      </p:pic>
      <p:pic>
        <p:nvPicPr>
          <p:cNvPr id="8" name="図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02989" y="3901676"/>
            <a:ext cx="1003707" cy="917274"/>
          </a:xfrm>
          <a:prstGeom prst="rect">
            <a:avLst/>
          </a:prstGeom>
        </p:spPr>
      </p:pic>
      <p:pic>
        <p:nvPicPr>
          <p:cNvPr id="5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663866" y="5161107"/>
            <a:ext cx="1319778" cy="1215506"/>
          </a:xfrm>
          <a:prstGeom prst="rect">
            <a:avLst/>
          </a:prstGeom>
        </p:spPr>
      </p:pic>
      <p:pic>
        <p:nvPicPr>
          <p:cNvPr id="51" name="Picture 21"/>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746843" y="3819598"/>
            <a:ext cx="1329701" cy="1211896"/>
          </a:xfrm>
          <a:prstGeom prst="ellipse">
            <a:avLst/>
          </a:prstGeom>
          <a:noFill/>
        </p:spPr>
      </p:pic>
      <p:sp>
        <p:nvSpPr>
          <p:cNvPr id="18" name="テキスト ボックス 17"/>
          <p:cNvSpPr txBox="1"/>
          <p:nvPr/>
        </p:nvSpPr>
        <p:spPr>
          <a:xfrm>
            <a:off x="10275782" y="4275810"/>
            <a:ext cx="821059" cy="338554"/>
          </a:xfrm>
          <a:prstGeom prst="rect">
            <a:avLst/>
          </a:prstGeom>
          <a:solidFill>
            <a:schemeClr val="accent6">
              <a:lumMod val="20000"/>
              <a:lumOff val="80000"/>
            </a:schemeClr>
          </a:solidFill>
        </p:spPr>
        <p:txBody>
          <a:bodyPr wrap="none" rtlCol="0">
            <a:spAutoFit/>
          </a:bodyPr>
          <a:lstStyle/>
          <a:p>
            <a:r>
              <a:rPr lang="en-US" altLang="ja-JP" sz="1600" dirty="0">
                <a:latin typeface="Helvetica" pitchFamily="2" charset="0"/>
              </a:rPr>
              <a:t>Dipole </a:t>
            </a:r>
            <a:endParaRPr lang="ja-JP" altLang="en-US" sz="1600" dirty="0">
              <a:latin typeface="Helvetica" pitchFamily="2" charset="0"/>
            </a:endParaRPr>
          </a:p>
        </p:txBody>
      </p:sp>
      <p:sp>
        <p:nvSpPr>
          <p:cNvPr id="38" name="テキスト ボックス 37"/>
          <p:cNvSpPr txBox="1"/>
          <p:nvPr/>
        </p:nvSpPr>
        <p:spPr>
          <a:xfrm>
            <a:off x="10277626" y="5775243"/>
            <a:ext cx="1576072" cy="338554"/>
          </a:xfrm>
          <a:prstGeom prst="rect">
            <a:avLst/>
          </a:prstGeom>
          <a:solidFill>
            <a:schemeClr val="accent3">
              <a:lumMod val="40000"/>
              <a:lumOff val="60000"/>
            </a:schemeClr>
          </a:solidFill>
        </p:spPr>
        <p:txBody>
          <a:bodyPr wrap="none" rtlCol="0">
            <a:spAutoFit/>
          </a:bodyPr>
          <a:lstStyle/>
          <a:p>
            <a:r>
              <a:rPr lang="en-US" altLang="ja-JP" sz="1600" dirty="0">
                <a:latin typeface="Helvetica" pitchFamily="2" charset="0"/>
              </a:rPr>
              <a:t>IR </a:t>
            </a:r>
            <a:r>
              <a:rPr lang="en-US" altLang="ja-JP" sz="1600" dirty="0" err="1">
                <a:latin typeface="Helvetica" pitchFamily="2" charset="0"/>
              </a:rPr>
              <a:t>Quadrupole</a:t>
            </a:r>
            <a:r>
              <a:rPr lang="en-US" altLang="ja-JP" sz="1600" dirty="0">
                <a:latin typeface="Helvetica" pitchFamily="2" charset="0"/>
              </a:rPr>
              <a:t> </a:t>
            </a:r>
            <a:endParaRPr lang="ja-JP" altLang="en-US" sz="1600" dirty="0">
              <a:latin typeface="Helvetica" pitchFamily="2" charset="0"/>
            </a:endParaRPr>
          </a:p>
        </p:txBody>
      </p:sp>
      <p:pic>
        <p:nvPicPr>
          <p:cNvPr id="39" name="Picture 2"/>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5856278" y="3703024"/>
            <a:ext cx="1348796" cy="1288714"/>
          </a:xfrm>
          <a:prstGeom prst="rect">
            <a:avLst/>
          </a:prstGeom>
          <a:ln>
            <a:noFill/>
          </a:ln>
        </p:spPr>
      </p:pic>
      <p:pic>
        <p:nvPicPr>
          <p:cNvPr id="17" name="図 1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flipV="1">
            <a:off x="5458052" y="5314738"/>
            <a:ext cx="2092492" cy="1020220"/>
          </a:xfrm>
          <a:prstGeom prst="rect">
            <a:avLst/>
          </a:prstGeom>
        </p:spPr>
      </p:pic>
      <p:pic>
        <p:nvPicPr>
          <p:cNvPr id="19" name="図 18"/>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V="1">
            <a:off x="1378980" y="4014096"/>
            <a:ext cx="882072" cy="654041"/>
          </a:xfrm>
          <a:prstGeom prst="rect">
            <a:avLst/>
          </a:prstGeom>
        </p:spPr>
      </p:pic>
      <p:sp>
        <p:nvSpPr>
          <p:cNvPr id="27" name="テキスト ボックス 26"/>
          <p:cNvSpPr txBox="1"/>
          <p:nvPr/>
        </p:nvSpPr>
        <p:spPr>
          <a:xfrm>
            <a:off x="1291657" y="3441297"/>
            <a:ext cx="8587838" cy="276999"/>
          </a:xfrm>
          <a:prstGeom prst="rect">
            <a:avLst/>
          </a:prstGeom>
          <a:noFill/>
        </p:spPr>
        <p:txBody>
          <a:bodyPr wrap="square" rtlCol="0">
            <a:spAutoFit/>
          </a:bodyPr>
          <a:lstStyle/>
          <a:p>
            <a:r>
              <a:rPr lang="en-US" altLang="ja-JP" sz="1200" dirty="0" err="1">
                <a:latin typeface="Helvetica" pitchFamily="2" charset="0"/>
              </a:rPr>
              <a:t>Tevatron</a:t>
            </a:r>
            <a:r>
              <a:rPr lang="en-US" altLang="ja-JP" sz="1200" dirty="0">
                <a:latin typeface="Helvetica" pitchFamily="2" charset="0"/>
              </a:rPr>
              <a:t>-D.   	       HERA-D.		   RHIC-D.		    LHC.D (</a:t>
            </a:r>
            <a:r>
              <a:rPr lang="en-US" altLang="ja-JP" sz="1200" dirty="0" err="1">
                <a:latin typeface="Helvetica" pitchFamily="2" charset="0"/>
              </a:rPr>
              <a:t>NbTi</a:t>
            </a:r>
            <a:r>
              <a:rPr lang="en-US" altLang="ja-JP" sz="1200" dirty="0">
                <a:latin typeface="Helvetica" pitchFamily="2" charset="0"/>
              </a:rPr>
              <a:t>)	         HL-LHC 11T-D  (</a:t>
            </a:r>
            <a:r>
              <a:rPr lang="en-US" altLang="ja-JP" sz="1200" dirty="0">
                <a:solidFill>
                  <a:srgbClr val="FF0000"/>
                </a:solidFill>
                <a:latin typeface="Helvetica" pitchFamily="2" charset="0"/>
              </a:rPr>
              <a:t>Nb</a:t>
            </a:r>
            <a:r>
              <a:rPr lang="en-US" altLang="ja-JP" sz="1200" baseline="-25000" dirty="0">
                <a:solidFill>
                  <a:srgbClr val="FF0000"/>
                </a:solidFill>
                <a:latin typeface="Helvetica" pitchFamily="2" charset="0"/>
              </a:rPr>
              <a:t>3</a:t>
            </a:r>
            <a:r>
              <a:rPr lang="en-US" altLang="ja-JP" sz="1200" dirty="0">
                <a:solidFill>
                  <a:srgbClr val="FF0000"/>
                </a:solidFill>
                <a:latin typeface="Helvetica" pitchFamily="2" charset="0"/>
              </a:rPr>
              <a:t>Sn</a:t>
            </a:r>
            <a:r>
              <a:rPr lang="en-US" altLang="ja-JP" sz="1200" dirty="0">
                <a:latin typeface="Helvetica" pitchFamily="2" charset="0"/>
              </a:rPr>
              <a:t>)</a:t>
            </a:r>
            <a:endParaRPr lang="ja-JP" altLang="en-US" sz="1200" dirty="0">
              <a:latin typeface="Helvetica" pitchFamily="2" charset="0"/>
            </a:endParaRPr>
          </a:p>
        </p:txBody>
      </p:sp>
      <p:sp>
        <p:nvSpPr>
          <p:cNvPr id="42" name="テキスト ボックス 41"/>
          <p:cNvSpPr txBox="1"/>
          <p:nvPr/>
        </p:nvSpPr>
        <p:spPr>
          <a:xfrm>
            <a:off x="1448038" y="5005603"/>
            <a:ext cx="8739725" cy="276999"/>
          </a:xfrm>
          <a:prstGeom prst="rect">
            <a:avLst/>
          </a:prstGeom>
          <a:noFill/>
        </p:spPr>
        <p:txBody>
          <a:bodyPr wrap="square" rtlCol="0">
            <a:spAutoFit/>
          </a:bodyPr>
          <a:lstStyle/>
          <a:p>
            <a:r>
              <a:rPr lang="en-US" altLang="ja-JP" sz="1200" dirty="0">
                <a:latin typeface="Helvetica" pitchFamily="2" charset="0"/>
              </a:rPr>
              <a:t>  ISR-IRQ, LEP-IRQ    	TRISTAN/KEKB-IRQ	 	LHCC-IRQ (</a:t>
            </a:r>
            <a:r>
              <a:rPr lang="en-US" altLang="ja-JP" sz="1200" dirty="0" err="1">
                <a:latin typeface="Helvetica" pitchFamily="2" charset="0"/>
              </a:rPr>
              <a:t>NbTI</a:t>
            </a:r>
            <a:r>
              <a:rPr lang="en-US" altLang="ja-JP" sz="1200" dirty="0">
                <a:latin typeface="Helvetica" pitchFamily="2" charset="0"/>
              </a:rPr>
              <a:t>)                	  	 HL-LHC-IRQ (</a:t>
            </a:r>
            <a:r>
              <a:rPr lang="en-US" altLang="ja-JP" sz="1200" dirty="0">
                <a:solidFill>
                  <a:srgbClr val="FF0000"/>
                </a:solidFill>
                <a:latin typeface="Helvetica" pitchFamily="2" charset="0"/>
              </a:rPr>
              <a:t>Nb</a:t>
            </a:r>
            <a:r>
              <a:rPr lang="en-US" altLang="ja-JP" sz="1200" baseline="-25000" dirty="0">
                <a:solidFill>
                  <a:srgbClr val="FF0000"/>
                </a:solidFill>
                <a:latin typeface="Helvetica" pitchFamily="2" charset="0"/>
              </a:rPr>
              <a:t>3</a:t>
            </a:r>
            <a:r>
              <a:rPr lang="en-US" altLang="ja-JP" sz="1200" dirty="0">
                <a:solidFill>
                  <a:srgbClr val="FF0000"/>
                </a:solidFill>
                <a:latin typeface="Helvetica" pitchFamily="2" charset="0"/>
              </a:rPr>
              <a:t>Sn)</a:t>
            </a:r>
            <a:endParaRPr lang="ja-JP" altLang="en-US" sz="1200" dirty="0">
              <a:latin typeface="Helvetica" pitchFamily="2" charset="0"/>
            </a:endParaRPr>
          </a:p>
        </p:txBody>
      </p:sp>
      <p:sp>
        <p:nvSpPr>
          <p:cNvPr id="2" name="テキスト ボックス 1"/>
          <p:cNvSpPr txBox="1"/>
          <p:nvPr/>
        </p:nvSpPr>
        <p:spPr>
          <a:xfrm>
            <a:off x="6615407" y="1533939"/>
            <a:ext cx="1250663" cy="307777"/>
          </a:xfrm>
          <a:prstGeom prst="rect">
            <a:avLst/>
          </a:prstGeom>
          <a:noFill/>
        </p:spPr>
        <p:txBody>
          <a:bodyPr wrap="none" rtlCol="0">
            <a:spAutoFit/>
          </a:bodyPr>
          <a:lstStyle/>
          <a:p>
            <a:r>
              <a:rPr lang="en-US" altLang="ja-JP" sz="1400" i="1" dirty="0">
                <a:solidFill>
                  <a:srgbClr val="008000"/>
                </a:solidFill>
                <a:latin typeface="Helvetica" pitchFamily="2" charset="0"/>
              </a:rPr>
              <a:t>SC-Cyclotron</a:t>
            </a:r>
            <a:endParaRPr lang="ja-JP" altLang="en-US" sz="1400" i="1" dirty="0">
              <a:solidFill>
                <a:srgbClr val="008000"/>
              </a:solidFill>
              <a:latin typeface="Helvetica" pitchFamily="2" charset="0"/>
            </a:endParaRPr>
          </a:p>
        </p:txBody>
      </p:sp>
      <p:sp>
        <p:nvSpPr>
          <p:cNvPr id="41" name="テキスト ボックス 40"/>
          <p:cNvSpPr txBox="1"/>
          <p:nvPr/>
        </p:nvSpPr>
        <p:spPr>
          <a:xfrm>
            <a:off x="6530676" y="2048174"/>
            <a:ext cx="1657633" cy="307777"/>
          </a:xfrm>
          <a:prstGeom prst="rect">
            <a:avLst/>
          </a:prstGeom>
          <a:noFill/>
        </p:spPr>
        <p:txBody>
          <a:bodyPr wrap="none" rtlCol="0">
            <a:spAutoFit/>
          </a:bodyPr>
          <a:lstStyle/>
          <a:p>
            <a:r>
              <a:rPr lang="en-US" altLang="ja-JP" sz="1400" dirty="0">
                <a:latin typeface="Helvetica" pitchFamily="2" charset="0"/>
              </a:rPr>
              <a:t> </a:t>
            </a:r>
            <a:r>
              <a:rPr lang="en-US" altLang="ja-JP" sz="1400" i="1" dirty="0">
                <a:solidFill>
                  <a:srgbClr val="008000"/>
                </a:solidFill>
                <a:latin typeface="Helvetica" pitchFamily="2" charset="0"/>
              </a:rPr>
              <a:t>Fast-</a:t>
            </a:r>
            <a:r>
              <a:rPr lang="en-US" altLang="ja-JP" sz="1400" i="1" dirty="0" err="1">
                <a:solidFill>
                  <a:srgbClr val="008000"/>
                </a:solidFill>
                <a:latin typeface="Helvetica" pitchFamily="2" charset="0"/>
              </a:rPr>
              <a:t>cycleShnchr</a:t>
            </a:r>
            <a:r>
              <a:rPr lang="en-US" altLang="ja-JP" sz="1400" i="1" dirty="0">
                <a:solidFill>
                  <a:srgbClr val="008000"/>
                </a:solidFill>
                <a:latin typeface="Helvetica" pitchFamily="2" charset="0"/>
              </a:rPr>
              <a:t>.</a:t>
            </a:r>
            <a:endParaRPr lang="ja-JP" altLang="en-US" sz="1400" i="1" dirty="0">
              <a:solidFill>
                <a:srgbClr val="008000"/>
              </a:solidFill>
              <a:latin typeface="Helvetica" pitchFamily="2" charset="0"/>
            </a:endParaRPr>
          </a:p>
        </p:txBody>
      </p:sp>
      <p:pic>
        <p:nvPicPr>
          <p:cNvPr id="43" name="図 42">
            <a:extLst>
              <a:ext uri="{FF2B5EF4-FFF2-40B4-BE49-F238E27FC236}">
                <a16:creationId xmlns:a16="http://schemas.microsoft.com/office/drawing/2014/main" id="{D3D6496A-3E41-7241-8C36-99C125202D86}"/>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614831" y="5391025"/>
            <a:ext cx="814281" cy="780948"/>
          </a:xfrm>
          <a:prstGeom prst="rect">
            <a:avLst/>
          </a:prstGeom>
        </p:spPr>
      </p:pic>
      <p:sp>
        <p:nvSpPr>
          <p:cNvPr id="35" name="日付プレースホルダー 34">
            <a:extLst>
              <a:ext uri="{FF2B5EF4-FFF2-40B4-BE49-F238E27FC236}">
                <a16:creationId xmlns:a16="http://schemas.microsoft.com/office/drawing/2014/main" id="{7D02D52C-6D73-7A4D-8A62-7E4A4A35DBC7}"/>
              </a:ext>
            </a:extLst>
          </p:cNvPr>
          <p:cNvSpPr>
            <a:spLocks noGrp="1"/>
          </p:cNvSpPr>
          <p:nvPr>
            <p:ph type="dt" sz="half" idx="10"/>
          </p:nvPr>
        </p:nvSpPr>
        <p:spPr>
          <a:xfrm>
            <a:off x="25638" y="6255117"/>
            <a:ext cx="2844800" cy="365125"/>
          </a:xfrm>
        </p:spPr>
        <p:txBody>
          <a:bodyPr/>
          <a:lstStyle/>
          <a:p>
            <a:r>
              <a:rPr kumimoji="1" lang="en-US" altLang="ja-JP" sz="1100" dirty="0">
                <a:latin typeface="Helvetica" pitchFamily="2" charset="0"/>
              </a:rPr>
              <a:t>A. </a:t>
            </a:r>
            <a:r>
              <a:rPr kumimoji="1" lang="en-US" altLang="ja-JP" sz="1100" dirty="0" smtClean="0">
                <a:latin typeface="Helvetica" pitchFamily="2" charset="0"/>
              </a:rPr>
              <a:t>Yamamoto</a:t>
            </a:r>
            <a:endParaRPr kumimoji="1" lang="ja-JP" altLang="en-US" sz="1100" dirty="0">
              <a:latin typeface="Helvetica" pitchFamily="2" charset="0"/>
            </a:endParaRPr>
          </a:p>
        </p:txBody>
      </p:sp>
      <p:pic>
        <p:nvPicPr>
          <p:cNvPr id="11" name="図 10">
            <a:extLst>
              <a:ext uri="{FF2B5EF4-FFF2-40B4-BE49-F238E27FC236}">
                <a16:creationId xmlns:a16="http://schemas.microsoft.com/office/drawing/2014/main" id="{2ECC3704-5869-3849-B577-5C74CDC01668}"/>
              </a:ext>
            </a:extLst>
          </p:cNvPr>
          <p:cNvPicPr>
            <a:picLocks noChangeAspect="1"/>
          </p:cNvPicPr>
          <p:nvPr/>
        </p:nvPicPr>
        <p:blipFill>
          <a:blip r:embed="rId11"/>
          <a:stretch>
            <a:fillRect/>
          </a:stretch>
        </p:blipFill>
        <p:spPr>
          <a:xfrm>
            <a:off x="1126851" y="5433053"/>
            <a:ext cx="1077293" cy="1022934"/>
          </a:xfrm>
          <a:prstGeom prst="rect">
            <a:avLst/>
          </a:prstGeom>
        </p:spPr>
      </p:pic>
      <p:pic>
        <p:nvPicPr>
          <p:cNvPr id="13" name="図 12">
            <a:extLst>
              <a:ext uri="{FF2B5EF4-FFF2-40B4-BE49-F238E27FC236}">
                <a16:creationId xmlns:a16="http://schemas.microsoft.com/office/drawing/2014/main" id="{AD2B46DA-5E95-5144-8184-30068A96C64B}"/>
              </a:ext>
            </a:extLst>
          </p:cNvPr>
          <p:cNvPicPr>
            <a:picLocks noChangeAspect="1"/>
          </p:cNvPicPr>
          <p:nvPr/>
        </p:nvPicPr>
        <p:blipFill>
          <a:blip r:embed="rId12"/>
          <a:stretch>
            <a:fillRect/>
          </a:stretch>
        </p:blipFill>
        <p:spPr>
          <a:xfrm>
            <a:off x="2400968" y="5695097"/>
            <a:ext cx="634551" cy="626165"/>
          </a:xfrm>
          <a:prstGeom prst="rect">
            <a:avLst/>
          </a:prstGeom>
        </p:spPr>
      </p:pic>
    </p:spTree>
    <p:extLst>
      <p:ext uri="{BB962C8B-B14F-4D97-AF65-F5344CB8AC3E}">
        <p14:creationId xmlns:p14="http://schemas.microsoft.com/office/powerpoint/2010/main" val="40460600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4-07-05 at 2.59.22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26545" y="350731"/>
            <a:ext cx="9585519" cy="4501961"/>
          </a:xfrm>
          <a:prstGeom prst="rect">
            <a:avLst/>
          </a:prstGeom>
        </p:spPr>
      </p:pic>
      <p:sp>
        <p:nvSpPr>
          <p:cNvPr id="2" name="Title 1"/>
          <p:cNvSpPr>
            <a:spLocks noGrp="1"/>
          </p:cNvSpPr>
          <p:nvPr>
            <p:ph type="title"/>
          </p:nvPr>
        </p:nvSpPr>
        <p:spPr>
          <a:xfrm>
            <a:off x="814787" y="-25425"/>
            <a:ext cx="9072726" cy="1143000"/>
          </a:xfrm>
        </p:spPr>
        <p:txBody>
          <a:bodyPr>
            <a:normAutofit/>
          </a:bodyPr>
          <a:lstStyle/>
          <a:p>
            <a:r>
              <a:rPr lang="en-GB" sz="2400" b="1" dirty="0">
                <a:latin typeface="Helvetica" pitchFamily="2" charset="0"/>
              </a:rPr>
              <a:t>Nb</a:t>
            </a:r>
            <a:r>
              <a:rPr lang="en-GB" sz="2400" b="1" baseline="-25000" dirty="0">
                <a:latin typeface="Helvetica" pitchFamily="2" charset="0"/>
              </a:rPr>
              <a:t>3</a:t>
            </a:r>
            <a:r>
              <a:rPr lang="en-GB" sz="2400" b="1" dirty="0">
                <a:latin typeface="Helvetica" pitchFamily="2" charset="0"/>
              </a:rPr>
              <a:t>Sn Conductor development for Accelerators (1998 ~ ) </a:t>
            </a:r>
            <a:endParaRPr lang="en-US" sz="2400" b="1" dirty="0">
              <a:latin typeface="Helvetica" pitchFamily="2" charset="0"/>
            </a:endParaRPr>
          </a:p>
        </p:txBody>
      </p:sp>
      <p:sp>
        <p:nvSpPr>
          <p:cNvPr id="20" name="Content Placeholder 19"/>
          <p:cNvSpPr>
            <a:spLocks noGrp="1"/>
          </p:cNvSpPr>
          <p:nvPr>
            <p:ph idx="4294967295"/>
          </p:nvPr>
        </p:nvSpPr>
        <p:spPr>
          <a:xfrm>
            <a:off x="9887513" y="4825879"/>
            <a:ext cx="1987964" cy="1502073"/>
          </a:xfrm>
          <a:prstGeom prst="rect">
            <a:avLst/>
          </a:prstGeom>
          <a:solidFill>
            <a:schemeClr val="accent5">
              <a:lumMod val="20000"/>
              <a:lumOff val="80000"/>
            </a:schemeClr>
          </a:solidFill>
        </p:spPr>
        <p:txBody>
          <a:bodyPr>
            <a:normAutofit fontScale="47500" lnSpcReduction="20000"/>
          </a:bodyPr>
          <a:lstStyle/>
          <a:p>
            <a:pPr marL="0" indent="0" algn="ctr" fontAlgn="auto">
              <a:lnSpc>
                <a:spcPct val="120000"/>
              </a:lnSpc>
              <a:spcBef>
                <a:spcPts val="600"/>
              </a:spcBef>
              <a:spcAft>
                <a:spcPts val="0"/>
              </a:spcAft>
              <a:buClrTx/>
              <a:buNone/>
              <a:defRPr/>
            </a:pPr>
            <a:r>
              <a:rPr lang="en-US" dirty="0"/>
              <a:t>After 10 years of development, the US and EU development </a:t>
            </a:r>
            <a:r>
              <a:rPr lang="en-US" dirty="0" smtClean="0"/>
              <a:t>produced the </a:t>
            </a:r>
            <a:r>
              <a:rPr lang="en-US" dirty="0"/>
              <a:t>Nb</a:t>
            </a:r>
            <a:r>
              <a:rPr lang="en-US" baseline="-25000" dirty="0"/>
              <a:t>3</a:t>
            </a:r>
            <a:r>
              <a:rPr lang="en-US" dirty="0"/>
              <a:t>Sn conductor for </a:t>
            </a:r>
            <a:r>
              <a:rPr lang="en-US" dirty="0" smtClean="0"/>
              <a:t>HILUMI</a:t>
            </a:r>
            <a:endParaRPr lang="en-US" dirty="0"/>
          </a:p>
        </p:txBody>
      </p:sp>
      <p:grpSp>
        <p:nvGrpSpPr>
          <p:cNvPr id="8" name="Group 7"/>
          <p:cNvGrpSpPr/>
          <p:nvPr/>
        </p:nvGrpSpPr>
        <p:grpSpPr>
          <a:xfrm>
            <a:off x="2337862" y="774306"/>
            <a:ext cx="882315" cy="2002922"/>
            <a:chOff x="1276289" y="40896"/>
            <a:chExt cx="865570" cy="1972862"/>
          </a:xfrm>
        </p:grpSpPr>
        <p:pic>
          <p:nvPicPr>
            <p:cNvPr id="9" name="Picture 8" descr="hitachi nb3sn unreacted - peter le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77851" y="1221758"/>
              <a:ext cx="792000" cy="792000"/>
            </a:xfrm>
            <a:prstGeom prst="rect">
              <a:avLst/>
            </a:prstGeom>
          </p:spPr>
        </p:pic>
        <p:pic>
          <p:nvPicPr>
            <p:cNvPr id="10" name="Picture 9" descr="ost nb3sn unreacted - peter lee.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77851" y="436094"/>
              <a:ext cx="792000" cy="785664"/>
            </a:xfrm>
            <a:prstGeom prst="rect">
              <a:avLst/>
            </a:prstGeom>
          </p:spPr>
        </p:pic>
        <p:sp>
          <p:nvSpPr>
            <p:cNvPr id="11" name="TextBox 10"/>
            <p:cNvSpPr txBox="1"/>
            <p:nvPr/>
          </p:nvSpPr>
          <p:spPr>
            <a:xfrm>
              <a:off x="1276289" y="40896"/>
              <a:ext cx="865570" cy="400110"/>
            </a:xfrm>
            <a:prstGeom prst="rect">
              <a:avLst/>
            </a:prstGeom>
            <a:solidFill>
              <a:schemeClr val="bg1"/>
            </a:solidFill>
          </p:spPr>
          <p:txBody>
            <a:bodyPr wrap="square" rtlCol="0">
              <a:spAutoFit/>
            </a:bodyPr>
            <a:lstStyle/>
            <a:p>
              <a:pPr algn="ctr" defTabSz="914400" eaLnBrk="0" fontAlgn="base" hangingPunct="0">
                <a:spcBef>
                  <a:spcPct val="0"/>
                </a:spcBef>
                <a:spcAft>
                  <a:spcPct val="0"/>
                </a:spcAft>
              </a:pPr>
              <a:r>
                <a:rPr kumimoji="0" lang="en-US" sz="2000" dirty="0">
                  <a:solidFill>
                    <a:srgbClr val="0055A0"/>
                  </a:solidFill>
                  <a:latin typeface="Tahoma" charset="0"/>
                  <a:ea typeface="ＭＳ Ｐゴシック" charset="0"/>
                  <a:cs typeface="ＭＳ Ｐゴシック" charset="0"/>
                </a:rPr>
                <a:t>ITER</a:t>
              </a:r>
            </a:p>
          </p:txBody>
        </p:sp>
      </p:grpSp>
      <p:grpSp>
        <p:nvGrpSpPr>
          <p:cNvPr id="21" name="Group 20"/>
          <p:cNvGrpSpPr/>
          <p:nvPr/>
        </p:nvGrpSpPr>
        <p:grpSpPr>
          <a:xfrm>
            <a:off x="5092172" y="3149355"/>
            <a:ext cx="400110" cy="1137400"/>
            <a:chOff x="4130660" y="4163808"/>
            <a:chExt cx="369332" cy="1137400"/>
          </a:xfrm>
        </p:grpSpPr>
        <p:sp>
          <p:nvSpPr>
            <p:cNvPr id="4" name="TextBox 3"/>
            <p:cNvSpPr txBox="1"/>
            <p:nvPr/>
          </p:nvSpPr>
          <p:spPr>
            <a:xfrm rot="16200000">
              <a:off x="3782630" y="4511838"/>
              <a:ext cx="1065392" cy="369332"/>
            </a:xfrm>
            <a:prstGeom prst="rect">
              <a:avLst/>
            </a:prstGeom>
            <a:solidFill>
              <a:srgbClr val="CCFFCC"/>
            </a:solidFill>
          </p:spPr>
          <p:txBody>
            <a:bodyPr wrap="square" rtlCol="0">
              <a:spAutoFit/>
            </a:bodyPr>
            <a:lstStyle/>
            <a:p>
              <a:pPr defTabSz="914400" eaLnBrk="0" fontAlgn="base" hangingPunct="0">
                <a:spcBef>
                  <a:spcPct val="0"/>
                </a:spcBef>
                <a:spcAft>
                  <a:spcPct val="0"/>
                </a:spcAft>
              </a:pPr>
              <a:r>
                <a:rPr kumimoji="0" lang="en-US" sz="2000" dirty="0">
                  <a:solidFill>
                    <a:srgbClr val="000000"/>
                  </a:solidFill>
                  <a:latin typeface="Tahoma" charset="0"/>
                  <a:ea typeface="ＭＳ Ｐゴシック" charset="0"/>
                  <a:cs typeface="ＭＳ Ｐゴシック" charset="0"/>
                </a:rPr>
                <a:t>US-CDP</a:t>
              </a:r>
            </a:p>
          </p:txBody>
        </p:sp>
        <p:cxnSp>
          <p:nvCxnSpPr>
            <p:cNvPr id="17" name="Straight Connector 16"/>
            <p:cNvCxnSpPr/>
            <p:nvPr/>
          </p:nvCxnSpPr>
          <p:spPr>
            <a:xfrm>
              <a:off x="4499992" y="4293096"/>
              <a:ext cx="0" cy="1008112"/>
            </a:xfrm>
            <a:prstGeom prst="line">
              <a:avLst/>
            </a:prstGeom>
            <a:ln w="28575" cmpd="sng">
              <a:solidFill>
                <a:schemeClr val="tx1"/>
              </a:solidFill>
              <a:tailEnd type="triangle" w="med" len="lg"/>
            </a:ln>
          </p:spPr>
          <p:style>
            <a:lnRef idx="1">
              <a:schemeClr val="dk1"/>
            </a:lnRef>
            <a:fillRef idx="0">
              <a:schemeClr val="dk1"/>
            </a:fillRef>
            <a:effectRef idx="0">
              <a:schemeClr val="dk1"/>
            </a:effectRef>
            <a:fontRef idx="minor">
              <a:schemeClr val="tx1"/>
            </a:fontRef>
          </p:style>
        </p:cxnSp>
      </p:grpSp>
      <p:grpSp>
        <p:nvGrpSpPr>
          <p:cNvPr id="40" name="Group 39"/>
          <p:cNvGrpSpPr/>
          <p:nvPr/>
        </p:nvGrpSpPr>
        <p:grpSpPr>
          <a:xfrm>
            <a:off x="6038356" y="2774591"/>
            <a:ext cx="780087" cy="1494863"/>
            <a:chOff x="5004048" y="3789041"/>
            <a:chExt cx="720080" cy="1494863"/>
          </a:xfrm>
        </p:grpSpPr>
        <p:pic>
          <p:nvPicPr>
            <p:cNvPr id="13" name="Picture 10" descr="nedlogo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6200000">
              <a:off x="5091052" y="4491366"/>
              <a:ext cx="975361" cy="2907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2" name="Group 21"/>
            <p:cNvGrpSpPr/>
            <p:nvPr/>
          </p:nvGrpSpPr>
          <p:grpSpPr>
            <a:xfrm>
              <a:off x="5004048" y="3789041"/>
              <a:ext cx="369333" cy="1494863"/>
              <a:chOff x="4130660" y="3806345"/>
              <a:chExt cx="369333" cy="1494863"/>
            </a:xfrm>
          </p:grpSpPr>
          <p:sp>
            <p:nvSpPr>
              <p:cNvPr id="23" name="TextBox 22"/>
              <p:cNvSpPr txBox="1"/>
              <p:nvPr/>
            </p:nvSpPr>
            <p:spPr>
              <a:xfrm rot="16200000">
                <a:off x="3603898" y="4333107"/>
                <a:ext cx="1422857" cy="369333"/>
              </a:xfrm>
              <a:prstGeom prst="rect">
                <a:avLst/>
              </a:prstGeom>
              <a:solidFill>
                <a:schemeClr val="bg1"/>
              </a:solidFill>
            </p:spPr>
            <p:txBody>
              <a:bodyPr wrap="square" rtlCol="0">
                <a:spAutoFit/>
              </a:bodyPr>
              <a:lstStyle/>
              <a:p>
                <a:pPr defTabSz="914400" eaLnBrk="0" fontAlgn="base" hangingPunct="0">
                  <a:spcBef>
                    <a:spcPct val="0"/>
                  </a:spcBef>
                  <a:spcAft>
                    <a:spcPct val="0"/>
                  </a:spcAft>
                </a:pPr>
                <a:r>
                  <a:rPr kumimoji="0" lang="en-US" sz="2000" dirty="0">
                    <a:solidFill>
                      <a:srgbClr val="000000"/>
                    </a:solidFill>
                    <a:latin typeface="Tahoma" charset="0"/>
                    <a:ea typeface="ＭＳ Ｐゴシック" charset="0"/>
                    <a:cs typeface="ＭＳ Ｐゴシック" charset="0"/>
                  </a:rPr>
                  <a:t>CARE-NED</a:t>
                </a:r>
              </a:p>
            </p:txBody>
          </p:sp>
          <p:cxnSp>
            <p:nvCxnSpPr>
              <p:cNvPr id="24" name="Straight Connector 23"/>
              <p:cNvCxnSpPr/>
              <p:nvPr/>
            </p:nvCxnSpPr>
            <p:spPr>
              <a:xfrm>
                <a:off x="4499992" y="4293096"/>
                <a:ext cx="0" cy="1008112"/>
              </a:xfrm>
              <a:prstGeom prst="line">
                <a:avLst/>
              </a:prstGeom>
              <a:ln w="28575" cmpd="sng">
                <a:solidFill>
                  <a:schemeClr val="tx1"/>
                </a:solidFill>
                <a:tailEnd type="triangle" w="med" len="lg"/>
              </a:ln>
            </p:spPr>
            <p:style>
              <a:lnRef idx="1">
                <a:schemeClr val="dk1"/>
              </a:lnRef>
              <a:fillRef idx="0">
                <a:schemeClr val="dk1"/>
              </a:fillRef>
              <a:effectRef idx="0">
                <a:schemeClr val="dk1"/>
              </a:effectRef>
              <a:fontRef idx="minor">
                <a:schemeClr val="tx1"/>
              </a:fontRef>
            </p:style>
          </p:cxnSp>
        </p:grpSp>
      </p:grpSp>
      <p:grpSp>
        <p:nvGrpSpPr>
          <p:cNvPr id="41" name="Group 40"/>
          <p:cNvGrpSpPr/>
          <p:nvPr/>
        </p:nvGrpSpPr>
        <p:grpSpPr>
          <a:xfrm>
            <a:off x="7214721" y="2990615"/>
            <a:ext cx="1009863" cy="1283867"/>
            <a:chOff x="6089921" y="4005062"/>
            <a:chExt cx="932181" cy="1283867"/>
          </a:xfrm>
        </p:grpSpPr>
        <p:grpSp>
          <p:nvGrpSpPr>
            <p:cNvPr id="25" name="Group 24"/>
            <p:cNvGrpSpPr/>
            <p:nvPr/>
          </p:nvGrpSpPr>
          <p:grpSpPr>
            <a:xfrm>
              <a:off x="6089921" y="4005066"/>
              <a:ext cx="369333" cy="1283863"/>
              <a:chOff x="4130660" y="4017345"/>
              <a:chExt cx="369333" cy="1283863"/>
            </a:xfrm>
          </p:grpSpPr>
          <p:sp>
            <p:nvSpPr>
              <p:cNvPr id="26" name="TextBox 25"/>
              <p:cNvSpPr txBox="1"/>
              <p:nvPr/>
            </p:nvSpPr>
            <p:spPr>
              <a:xfrm rot="16200000">
                <a:off x="3709398" y="4438607"/>
                <a:ext cx="1211858" cy="369333"/>
              </a:xfrm>
              <a:prstGeom prst="rect">
                <a:avLst/>
              </a:prstGeom>
              <a:solidFill>
                <a:schemeClr val="bg1"/>
              </a:solidFill>
            </p:spPr>
            <p:txBody>
              <a:bodyPr wrap="square" rtlCol="0">
                <a:spAutoFit/>
              </a:bodyPr>
              <a:lstStyle/>
              <a:p>
                <a:pPr defTabSz="914400" eaLnBrk="0" fontAlgn="base" hangingPunct="0">
                  <a:spcBef>
                    <a:spcPct val="0"/>
                  </a:spcBef>
                  <a:spcAft>
                    <a:spcPct val="0"/>
                  </a:spcAft>
                </a:pPr>
                <a:r>
                  <a:rPr kumimoji="0" lang="en-US" sz="2000" dirty="0" err="1">
                    <a:solidFill>
                      <a:srgbClr val="000000"/>
                    </a:solidFill>
                    <a:latin typeface="Tahoma" charset="0"/>
                    <a:ea typeface="ＭＳ Ｐゴシック" charset="0"/>
                    <a:cs typeface="ＭＳ Ｐゴシック" charset="0"/>
                  </a:rPr>
                  <a:t>EuCARD</a:t>
                </a:r>
                <a:endParaRPr kumimoji="0" lang="en-US" sz="2000" dirty="0">
                  <a:solidFill>
                    <a:srgbClr val="000000"/>
                  </a:solidFill>
                  <a:latin typeface="Tahoma" charset="0"/>
                  <a:ea typeface="ＭＳ Ｐゴシック" charset="0"/>
                  <a:cs typeface="ＭＳ Ｐゴシック" charset="0"/>
                </a:endParaRPr>
              </a:p>
            </p:txBody>
          </p:sp>
          <p:cxnSp>
            <p:nvCxnSpPr>
              <p:cNvPr id="27" name="Straight Connector 26"/>
              <p:cNvCxnSpPr/>
              <p:nvPr/>
            </p:nvCxnSpPr>
            <p:spPr>
              <a:xfrm>
                <a:off x="4499992" y="4293096"/>
                <a:ext cx="0" cy="1008112"/>
              </a:xfrm>
              <a:prstGeom prst="line">
                <a:avLst/>
              </a:prstGeom>
              <a:ln w="28575" cmpd="sng">
                <a:solidFill>
                  <a:schemeClr val="tx1"/>
                </a:solidFill>
                <a:tailEnd type="triangle" w="med" len="lg"/>
              </a:ln>
            </p:spPr>
            <p:style>
              <a:lnRef idx="1">
                <a:schemeClr val="dk1"/>
              </a:lnRef>
              <a:fillRef idx="0">
                <a:schemeClr val="dk1"/>
              </a:fillRef>
              <a:effectRef idx="0">
                <a:schemeClr val="dk1"/>
              </a:effectRef>
              <a:fontRef idx="minor">
                <a:schemeClr val="tx1"/>
              </a:fontRef>
            </p:style>
          </p:cxnSp>
        </p:grpSp>
        <p:pic>
          <p:nvPicPr>
            <p:cNvPr id="28" name="Picture 27"/>
            <p:cNvPicPr>
              <a:picLocks noChangeAspect="1"/>
            </p:cNvPicPr>
            <p:nvPr/>
          </p:nvPicPr>
          <p:blipFill>
            <a:blip r:embed="rId6"/>
            <a:stretch>
              <a:fillRect/>
            </a:stretch>
          </p:blipFill>
          <p:spPr>
            <a:xfrm rot="16200000">
              <a:off x="6161674" y="4351468"/>
              <a:ext cx="1206834" cy="514022"/>
            </a:xfrm>
            <a:prstGeom prst="rect">
              <a:avLst/>
            </a:prstGeom>
          </p:spPr>
        </p:pic>
      </p:grpSp>
      <p:grpSp>
        <p:nvGrpSpPr>
          <p:cNvPr id="14" name="Group 13"/>
          <p:cNvGrpSpPr/>
          <p:nvPr/>
        </p:nvGrpSpPr>
        <p:grpSpPr>
          <a:xfrm>
            <a:off x="7681715" y="509541"/>
            <a:ext cx="2659040" cy="1816386"/>
            <a:chOff x="6446030" y="1426534"/>
            <a:chExt cx="2640226" cy="1938146"/>
          </a:xfrm>
        </p:grpSpPr>
        <p:grpSp>
          <p:nvGrpSpPr>
            <p:cNvPr id="12" name="Group 11"/>
            <p:cNvGrpSpPr/>
            <p:nvPr/>
          </p:nvGrpSpPr>
          <p:grpSpPr>
            <a:xfrm>
              <a:off x="6446030" y="1426534"/>
              <a:ext cx="1161949" cy="1479167"/>
              <a:chOff x="7129998" y="1739608"/>
              <a:chExt cx="1161949" cy="1479167"/>
            </a:xfrm>
          </p:grpSpPr>
          <p:sp>
            <p:nvSpPr>
              <p:cNvPr id="15" name="TextBox 14"/>
              <p:cNvSpPr txBox="1"/>
              <p:nvPr/>
            </p:nvSpPr>
            <p:spPr>
              <a:xfrm>
                <a:off x="7129998" y="1739608"/>
                <a:ext cx="1161949" cy="361249"/>
              </a:xfrm>
              <a:prstGeom prst="rect">
                <a:avLst/>
              </a:prstGeom>
              <a:solidFill>
                <a:srgbClr val="FFFFFF"/>
              </a:solidFill>
            </p:spPr>
            <p:txBody>
              <a:bodyPr wrap="square" rtlCol="0">
                <a:spAutoFit/>
              </a:bodyPr>
              <a:lstStyle/>
              <a:p>
                <a:pPr algn="ctr" defTabSz="914400" eaLnBrk="0" fontAlgn="base" hangingPunct="0">
                  <a:spcBef>
                    <a:spcPct val="0"/>
                  </a:spcBef>
                  <a:spcAft>
                    <a:spcPct val="0"/>
                  </a:spcAft>
                </a:pPr>
                <a:r>
                  <a:rPr kumimoji="0" lang="en-US" sz="1600" dirty="0">
                    <a:solidFill>
                      <a:srgbClr val="000000"/>
                    </a:solidFill>
                    <a:latin typeface="Tahoma" charset="0"/>
                    <a:ea typeface="ＭＳ Ｐゴシック" charset="0"/>
                    <a:cs typeface="ＭＳ Ｐゴシック" charset="0"/>
                  </a:rPr>
                  <a:t>HL-LHC</a:t>
                </a:r>
              </a:p>
            </p:txBody>
          </p:sp>
          <p:pic>
            <p:nvPicPr>
              <p:cNvPr id="18" name="Picture 17" descr="Screen shot 2012-05-03 at 12.36.42 AM.png"/>
              <p:cNvPicPr>
                <a:picLocks noChangeAspect="1"/>
              </p:cNvPicPr>
              <p:nvPr/>
            </p:nvPicPr>
            <p:blipFill rotWithShape="1">
              <a:blip r:embed="rId7" cstate="email">
                <a:extLst>
                  <a:ext uri="{BEBA8EAE-BF5A-486C-A8C5-ECC9F3942E4B}">
                    <a14:imgProps xmlns:a14="http://schemas.microsoft.com/office/drawing/2010/main">
                      <a14:imgLayer r:embed="rId8">
                        <a14:imgEffect>
                          <a14:backgroundRemoval t="1507" b="100000" l="734" r="99083"/>
                        </a14:imgEffect>
                      </a14:imgLayer>
                    </a14:imgProps>
                  </a:ext>
                  <a:ext uri="{28A0092B-C50C-407E-A947-70E740481C1C}">
                    <a14:useLocalDpi xmlns:a14="http://schemas.microsoft.com/office/drawing/2010/main"/>
                  </a:ext>
                </a:extLst>
              </a:blip>
              <a:srcRect/>
              <a:stretch/>
            </p:blipFill>
            <p:spPr>
              <a:xfrm>
                <a:off x="7392567" y="2033292"/>
                <a:ext cx="608999" cy="593716"/>
              </a:xfrm>
              <a:prstGeom prst="rect">
                <a:avLst/>
              </a:prstGeom>
            </p:spPr>
          </p:pic>
          <p:pic>
            <p:nvPicPr>
              <p:cNvPr id="19" name="Picture 18" descr="Round Sub.jpg"/>
              <p:cNvPicPr>
                <a:picLocks noChangeAspect="1"/>
              </p:cNvPicPr>
              <p:nvPr/>
            </p:nvPicPr>
            <p:blipFill rotWithShape="1">
              <a:blip r:embed="rId9" cstate="email">
                <a:clrChange>
                  <a:clrFrom>
                    <a:srgbClr val="000000"/>
                  </a:clrFrom>
                  <a:clrTo>
                    <a:srgbClr val="000000">
                      <a:alpha val="0"/>
                    </a:srgbClr>
                  </a:clrTo>
                </a:clrChange>
                <a:extLst>
                  <a:ext uri="{28A0092B-C50C-407E-A947-70E740481C1C}">
                    <a14:useLocalDpi xmlns:a14="http://schemas.microsoft.com/office/drawing/2010/main"/>
                  </a:ext>
                </a:extLst>
              </a:blip>
              <a:srcRect/>
              <a:stretch/>
            </p:blipFill>
            <p:spPr>
              <a:xfrm>
                <a:off x="7424987" y="2630388"/>
                <a:ext cx="571972" cy="588387"/>
              </a:xfrm>
              <a:prstGeom prst="rect">
                <a:avLst/>
              </a:prstGeom>
            </p:spPr>
          </p:pic>
        </p:grpSp>
        <p:grpSp>
          <p:nvGrpSpPr>
            <p:cNvPr id="43" name="Group 42"/>
            <p:cNvGrpSpPr/>
            <p:nvPr/>
          </p:nvGrpSpPr>
          <p:grpSpPr>
            <a:xfrm>
              <a:off x="7236296" y="2964570"/>
              <a:ext cx="1849960" cy="400110"/>
              <a:chOff x="7236296" y="2964570"/>
              <a:chExt cx="1849960" cy="400110"/>
            </a:xfrm>
          </p:grpSpPr>
          <p:cxnSp>
            <p:nvCxnSpPr>
              <p:cNvPr id="34" name="Straight Connector 33"/>
              <p:cNvCxnSpPr/>
              <p:nvPr/>
            </p:nvCxnSpPr>
            <p:spPr>
              <a:xfrm>
                <a:off x="7236296" y="3333902"/>
                <a:ext cx="1624071" cy="0"/>
              </a:xfrm>
              <a:prstGeom prst="line">
                <a:avLst/>
              </a:prstGeom>
              <a:ln w="38100" cmpd="sng">
                <a:solidFill>
                  <a:srgbClr val="0055A0"/>
                </a:solidFill>
                <a:prstDash val="sysDash"/>
              </a:ln>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7295528" y="2964570"/>
                <a:ext cx="1790728" cy="400110"/>
              </a:xfrm>
              <a:prstGeom prst="rect">
                <a:avLst/>
              </a:prstGeom>
              <a:noFill/>
            </p:spPr>
            <p:txBody>
              <a:bodyPr wrap="none" rtlCol="0">
                <a:spAutoFit/>
              </a:bodyPr>
              <a:lstStyle/>
              <a:p>
                <a:pPr defTabSz="914400" eaLnBrk="0" fontAlgn="base" hangingPunct="0">
                  <a:spcBef>
                    <a:spcPct val="0"/>
                  </a:spcBef>
                  <a:spcAft>
                    <a:spcPct val="0"/>
                  </a:spcAft>
                </a:pPr>
                <a:r>
                  <a:rPr kumimoji="0" lang="en-US" sz="2000" b="1" dirty="0">
                    <a:solidFill>
                      <a:srgbClr val="000000"/>
                    </a:solidFill>
                    <a:latin typeface="Tahoma" charset="0"/>
                    <a:ea typeface="ＭＳ Ｐゴシック" charset="0"/>
                    <a:cs typeface="ＭＳ Ｐゴシック" charset="0"/>
                  </a:rPr>
                  <a:t>HL-LHC specs</a:t>
                </a:r>
              </a:p>
            </p:txBody>
          </p:sp>
        </p:grpSp>
      </p:grpSp>
      <p:grpSp>
        <p:nvGrpSpPr>
          <p:cNvPr id="6" name="Group 5"/>
          <p:cNvGrpSpPr/>
          <p:nvPr/>
        </p:nvGrpSpPr>
        <p:grpSpPr>
          <a:xfrm>
            <a:off x="8766884" y="774306"/>
            <a:ext cx="1966021" cy="3468434"/>
            <a:chOff x="7522689" y="1788753"/>
            <a:chExt cx="1814788" cy="3468434"/>
          </a:xfrm>
        </p:grpSpPr>
        <p:grpSp>
          <p:nvGrpSpPr>
            <p:cNvPr id="42" name="Group 41"/>
            <p:cNvGrpSpPr/>
            <p:nvPr/>
          </p:nvGrpSpPr>
          <p:grpSpPr>
            <a:xfrm>
              <a:off x="7522689" y="4030604"/>
              <a:ext cx="937743" cy="1226583"/>
              <a:chOff x="7522689" y="4030604"/>
              <a:chExt cx="937743" cy="1226583"/>
            </a:xfrm>
          </p:grpSpPr>
          <p:pic>
            <p:nvPicPr>
              <p:cNvPr id="29" name="Picture 28" descr="FCCLogoForWebSite.pn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16200000">
                <a:off x="7660460" y="4357220"/>
                <a:ext cx="1126587" cy="473356"/>
              </a:xfrm>
              <a:prstGeom prst="rect">
                <a:avLst/>
              </a:prstGeom>
            </p:spPr>
          </p:pic>
          <p:grpSp>
            <p:nvGrpSpPr>
              <p:cNvPr id="30" name="Group 29"/>
              <p:cNvGrpSpPr/>
              <p:nvPr/>
            </p:nvGrpSpPr>
            <p:grpSpPr>
              <a:xfrm>
                <a:off x="7522689" y="4249075"/>
                <a:ext cx="369332" cy="1008112"/>
                <a:chOff x="4130661" y="4293096"/>
                <a:chExt cx="369332" cy="1008112"/>
              </a:xfrm>
            </p:grpSpPr>
            <p:sp>
              <p:nvSpPr>
                <p:cNvPr id="31" name="TextBox 30"/>
                <p:cNvSpPr txBox="1"/>
                <p:nvPr/>
              </p:nvSpPr>
              <p:spPr>
                <a:xfrm rot="16200000">
                  <a:off x="3977297" y="4706504"/>
                  <a:ext cx="676059" cy="369332"/>
                </a:xfrm>
                <a:prstGeom prst="rect">
                  <a:avLst/>
                </a:prstGeom>
                <a:solidFill>
                  <a:schemeClr val="bg1"/>
                </a:solidFill>
              </p:spPr>
              <p:txBody>
                <a:bodyPr wrap="square" rtlCol="0">
                  <a:spAutoFit/>
                </a:bodyPr>
                <a:lstStyle/>
                <a:p>
                  <a:pPr defTabSz="914400" eaLnBrk="0" fontAlgn="base" hangingPunct="0">
                    <a:spcBef>
                      <a:spcPct val="0"/>
                    </a:spcBef>
                    <a:spcAft>
                      <a:spcPct val="0"/>
                    </a:spcAft>
                  </a:pPr>
                  <a:r>
                    <a:rPr kumimoji="0" lang="en-US" sz="2000" dirty="0">
                      <a:solidFill>
                        <a:srgbClr val="000000"/>
                      </a:solidFill>
                      <a:latin typeface="Tahoma" charset="0"/>
                      <a:ea typeface="ＭＳ Ｐゴシック" charset="0"/>
                      <a:cs typeface="ＭＳ Ｐゴシック" charset="0"/>
                    </a:rPr>
                    <a:t>FCC</a:t>
                  </a:r>
                </a:p>
              </p:txBody>
            </p:sp>
            <p:cxnSp>
              <p:nvCxnSpPr>
                <p:cNvPr id="32" name="Straight Connector 31"/>
                <p:cNvCxnSpPr/>
                <p:nvPr/>
              </p:nvCxnSpPr>
              <p:spPr>
                <a:xfrm>
                  <a:off x="4499992" y="4293096"/>
                  <a:ext cx="0" cy="1008112"/>
                </a:xfrm>
                <a:prstGeom prst="line">
                  <a:avLst/>
                </a:prstGeom>
                <a:ln w="28575" cmpd="sng">
                  <a:solidFill>
                    <a:schemeClr val="tx1"/>
                  </a:solidFill>
                  <a:tailEnd type="triangle" w="med" len="lg"/>
                </a:ln>
              </p:spPr>
              <p:style>
                <a:lnRef idx="1">
                  <a:schemeClr val="dk1"/>
                </a:lnRef>
                <a:fillRef idx="0">
                  <a:schemeClr val="dk1"/>
                </a:fillRef>
                <a:effectRef idx="0">
                  <a:schemeClr val="dk1"/>
                </a:effectRef>
                <a:fontRef idx="minor">
                  <a:schemeClr val="tx1"/>
                </a:fontRef>
              </p:style>
            </p:cxnSp>
          </p:grpSp>
        </p:grpSp>
        <p:grpSp>
          <p:nvGrpSpPr>
            <p:cNvPr id="7" name="Group 6"/>
            <p:cNvGrpSpPr/>
            <p:nvPr/>
          </p:nvGrpSpPr>
          <p:grpSpPr>
            <a:xfrm>
              <a:off x="7780868" y="1788753"/>
              <a:ext cx="1556609" cy="742925"/>
              <a:chOff x="7780868" y="1757393"/>
              <a:chExt cx="1556609" cy="742925"/>
            </a:xfrm>
          </p:grpSpPr>
          <p:sp>
            <p:nvSpPr>
              <p:cNvPr id="38" name="TextBox 37"/>
              <p:cNvSpPr txBox="1"/>
              <p:nvPr/>
            </p:nvSpPr>
            <p:spPr>
              <a:xfrm>
                <a:off x="7852687" y="1757393"/>
                <a:ext cx="1351257" cy="400110"/>
              </a:xfrm>
              <a:prstGeom prst="rect">
                <a:avLst/>
              </a:prstGeom>
              <a:solidFill>
                <a:schemeClr val="bg1"/>
              </a:solidFill>
            </p:spPr>
            <p:txBody>
              <a:bodyPr wrap="none" rtlCol="0">
                <a:spAutoFit/>
              </a:bodyPr>
              <a:lstStyle/>
              <a:p>
                <a:pPr defTabSz="914400" eaLnBrk="0" fontAlgn="base" hangingPunct="0">
                  <a:spcBef>
                    <a:spcPct val="0"/>
                  </a:spcBef>
                  <a:spcAft>
                    <a:spcPct val="0"/>
                  </a:spcAft>
                </a:pPr>
                <a:r>
                  <a:rPr kumimoji="0" lang="en-US" sz="2000" b="1" dirty="0">
                    <a:solidFill>
                      <a:srgbClr val="00B050"/>
                    </a:solidFill>
                    <a:latin typeface="Tahoma" charset="0"/>
                    <a:ea typeface="ＭＳ Ｐゴシック" charset="0"/>
                    <a:cs typeface="ＭＳ Ｐゴシック" charset="0"/>
                  </a:rPr>
                  <a:t>FCC specs</a:t>
                </a:r>
              </a:p>
            </p:txBody>
          </p:sp>
          <p:sp>
            <p:nvSpPr>
              <p:cNvPr id="3" name="Rectangle 2"/>
              <p:cNvSpPr/>
              <p:nvPr/>
            </p:nvSpPr>
            <p:spPr>
              <a:xfrm>
                <a:off x="7780868" y="2220363"/>
                <a:ext cx="1556609" cy="279955"/>
              </a:xfrm>
              <a:prstGeom prst="rect">
                <a:avLst/>
              </a:prstGeom>
              <a:gradFill>
                <a:gsLst>
                  <a:gs pos="0">
                    <a:schemeClr val="bg1"/>
                  </a:gs>
                  <a:gs pos="100000">
                    <a:srgbClr val="00B050"/>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eaLnBrk="0" fontAlgn="base" hangingPunct="0">
                  <a:spcBef>
                    <a:spcPct val="0"/>
                  </a:spcBef>
                  <a:spcAft>
                    <a:spcPct val="0"/>
                  </a:spcAft>
                </a:pPr>
                <a:endParaRPr kumimoji="0" lang="en-US" sz="2000">
                  <a:solidFill>
                    <a:srgbClr val="FFFFFF"/>
                  </a:solidFill>
                  <a:latin typeface="Times New Roman"/>
                </a:endParaRPr>
              </a:p>
            </p:txBody>
          </p:sp>
        </p:grpSp>
      </p:grpSp>
      <p:sp>
        <p:nvSpPr>
          <p:cNvPr id="33" name="テキスト ボックス 32"/>
          <p:cNvSpPr txBox="1"/>
          <p:nvPr/>
        </p:nvSpPr>
        <p:spPr>
          <a:xfrm>
            <a:off x="10340755" y="7760"/>
            <a:ext cx="1774460" cy="307777"/>
          </a:xfrm>
          <a:prstGeom prst="rect">
            <a:avLst/>
          </a:prstGeom>
          <a:solidFill>
            <a:schemeClr val="accent5">
              <a:lumMod val="20000"/>
              <a:lumOff val="80000"/>
            </a:schemeClr>
          </a:solidFill>
        </p:spPr>
        <p:txBody>
          <a:bodyPr wrap="none" rtlCol="0">
            <a:spAutoFit/>
          </a:bodyPr>
          <a:lstStyle/>
          <a:p>
            <a:r>
              <a:rPr lang="en-US" altLang="ja-JP" sz="1400" dirty="0">
                <a:latin typeface="Helvetica"/>
                <a:cs typeface="Helvetica"/>
              </a:rPr>
              <a:t>Courtesy, G. de </a:t>
            </a:r>
            <a:r>
              <a:rPr lang="en-US" altLang="ja-JP" sz="1400" dirty="0" err="1">
                <a:latin typeface="Helvetica"/>
                <a:cs typeface="Helvetica"/>
              </a:rPr>
              <a:t>Rijk</a:t>
            </a:r>
            <a:endParaRPr lang="ja-JP" altLang="en-US" sz="1400" dirty="0">
              <a:latin typeface="Helvetica"/>
              <a:cs typeface="Helvetica"/>
            </a:endParaRPr>
          </a:p>
        </p:txBody>
      </p:sp>
      <p:sp>
        <p:nvSpPr>
          <p:cNvPr id="36" name="日付プレースホルダー 35">
            <a:extLst>
              <a:ext uri="{FF2B5EF4-FFF2-40B4-BE49-F238E27FC236}">
                <a16:creationId xmlns:a16="http://schemas.microsoft.com/office/drawing/2014/main" id="{9D751F6F-13CB-994F-97A7-0E39ADCAA40A}"/>
              </a:ext>
            </a:extLst>
          </p:cNvPr>
          <p:cNvSpPr>
            <a:spLocks noGrp="1"/>
          </p:cNvSpPr>
          <p:nvPr>
            <p:ph type="dt" sz="half" idx="10"/>
          </p:nvPr>
        </p:nvSpPr>
        <p:spPr/>
        <p:txBody>
          <a:bodyPr/>
          <a:lstStyle/>
          <a:p>
            <a:endParaRPr kumimoji="1" lang="ja-JP" altLang="en-US" dirty="0"/>
          </a:p>
        </p:txBody>
      </p:sp>
      <p:pic>
        <p:nvPicPr>
          <p:cNvPr id="44" name="Picture 2">
            <a:extLst>
              <a:ext uri="{FF2B5EF4-FFF2-40B4-BE49-F238E27FC236}">
                <a16:creationId xmlns:a16="http://schemas.microsoft.com/office/drawing/2014/main" id="{932E01A4-E4A9-3345-B25F-794DA34DDBE1}"/>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10523294" y="1790797"/>
            <a:ext cx="1185898" cy="1133072"/>
          </a:xfrm>
          <a:prstGeom prst="rect">
            <a:avLst/>
          </a:prstGeom>
          <a:ln>
            <a:noFill/>
          </a:ln>
        </p:spPr>
      </p:pic>
      <p:sp>
        <p:nvSpPr>
          <p:cNvPr id="37" name="Rectangle 36"/>
          <p:cNvSpPr/>
          <p:nvPr/>
        </p:nvSpPr>
        <p:spPr>
          <a:xfrm>
            <a:off x="-23024" y="6158675"/>
            <a:ext cx="1295804" cy="338554"/>
          </a:xfrm>
          <a:prstGeom prst="rect">
            <a:avLst/>
          </a:prstGeom>
        </p:spPr>
        <p:txBody>
          <a:bodyPr wrap="none">
            <a:spAutoFit/>
          </a:bodyPr>
          <a:lstStyle/>
          <a:p>
            <a:r>
              <a:rPr kumimoji="1" lang="en-US" altLang="ja-JP" sz="1600" dirty="0"/>
              <a:t>A. </a:t>
            </a:r>
            <a:r>
              <a:rPr kumimoji="1" lang="en-US" altLang="ja-JP" sz="1600" dirty="0" smtClean="0"/>
              <a:t>Yamamoto</a:t>
            </a:r>
            <a:endParaRPr kumimoji="1" lang="ja-JP" altLang="en-US" sz="1600" dirty="0"/>
          </a:p>
        </p:txBody>
      </p:sp>
      <p:pic>
        <p:nvPicPr>
          <p:cNvPr id="45"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96280" y="4326737"/>
            <a:ext cx="6591893" cy="242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5539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grpSp>
        <p:nvGrpSpPr>
          <p:cNvPr id="15" name="Group 14"/>
          <p:cNvGrpSpPr/>
          <p:nvPr/>
        </p:nvGrpSpPr>
        <p:grpSpPr>
          <a:xfrm>
            <a:off x="633321" y="2259300"/>
            <a:ext cx="4479453" cy="3889915"/>
            <a:chOff x="514882" y="7491"/>
            <a:chExt cx="7455952" cy="1168267"/>
          </a:xfrm>
        </p:grpSpPr>
        <p:sp>
          <p:nvSpPr>
            <p:cNvPr id="19" name="Rectangle 18"/>
            <p:cNvSpPr/>
            <p:nvPr/>
          </p:nvSpPr>
          <p:spPr>
            <a:xfrm>
              <a:off x="514884" y="44402"/>
              <a:ext cx="7275930" cy="1131356"/>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a:lstStyle/>
            <a:p>
              <a:pPr algn="ctr"/>
              <a:r>
                <a:rPr lang="en-US" sz="2000" b="1" dirty="0" smtClean="0">
                  <a:solidFill>
                    <a:schemeClr val="tx1"/>
                  </a:solidFill>
                  <a:latin typeface="Calibri" panose="020F0502020204030204" pitchFamily="34" charset="0"/>
                  <a:cs typeface="Calibri" panose="020F0502020204030204" pitchFamily="34" charset="0"/>
                </a:rPr>
                <a:t>Inputs to the Strategy on accelerators</a:t>
              </a:r>
            </a:p>
            <a:p>
              <a:endParaRPr lang="en-US" sz="1200" dirty="0" smtClean="0">
                <a:solidFill>
                  <a:schemeClr val="tx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err="1" smtClean="0">
                  <a:solidFill>
                    <a:schemeClr val="tx1"/>
                  </a:solidFill>
                  <a:latin typeface="Calibri" panose="020F0502020204030204" pitchFamily="34" charset="0"/>
                  <a:cs typeface="Calibri" panose="020F0502020204030204" pitchFamily="34" charset="0"/>
                </a:rPr>
                <a:t>e+e</a:t>
              </a:r>
              <a:r>
                <a:rPr lang="en-US" sz="2000" dirty="0" smtClean="0">
                  <a:solidFill>
                    <a:schemeClr val="tx1"/>
                  </a:solidFill>
                  <a:latin typeface="Calibri" panose="020F0502020204030204" pitchFamily="34" charset="0"/>
                  <a:cs typeface="Calibri" panose="020F0502020204030204" pitchFamily="34" charset="0"/>
                </a:rPr>
                <a:t>- colliders</a:t>
              </a:r>
            </a:p>
            <a:p>
              <a:pPr marL="285750" indent="-285750">
                <a:buFont typeface="Arial" panose="020B0604020202020204" pitchFamily="34" charset="0"/>
                <a:buChar char="•"/>
              </a:pPr>
              <a:r>
                <a:rPr lang="en-US" sz="2000" dirty="0" err="1" smtClean="0">
                  <a:solidFill>
                    <a:schemeClr val="tx1"/>
                  </a:solidFill>
                  <a:latin typeface="Calibri" panose="020F0502020204030204" pitchFamily="34" charset="0"/>
                  <a:cs typeface="Calibri" panose="020F0502020204030204" pitchFamily="34" charset="0"/>
                </a:rPr>
                <a:t>hh</a:t>
              </a:r>
              <a:r>
                <a:rPr lang="en-US" sz="2000" dirty="0" smtClean="0">
                  <a:solidFill>
                    <a:schemeClr val="tx1"/>
                  </a:solidFill>
                  <a:latin typeface="Calibri" panose="020F0502020204030204" pitchFamily="34" charset="0"/>
                  <a:cs typeface="Calibri" panose="020F0502020204030204" pitchFamily="34" charset="0"/>
                </a:rPr>
                <a:t> colliders</a:t>
              </a: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ep colliders</a:t>
              </a: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FCC</a:t>
              </a: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Gamma factories</a:t>
              </a: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Plasma acceleration</a:t>
              </a: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Muon colliders</a:t>
              </a: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Beyond colliders</a:t>
              </a: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Technological developments</a:t>
              </a:r>
            </a:p>
            <a:p>
              <a:endParaRPr lang="en-US" sz="1600" dirty="0">
                <a:solidFill>
                  <a:schemeClr val="tx1"/>
                </a:solidFill>
                <a:latin typeface="Comic Sans MS" panose="030F0902030302020204" pitchFamily="66" charset="0"/>
              </a:endParaRPr>
            </a:p>
          </p:txBody>
        </p:sp>
        <p:sp>
          <p:nvSpPr>
            <p:cNvPr id="20" name="Rectangle 1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530225" lvl="1" indent="-342900">
                <a:buFont typeface="Arial"/>
                <a:buChar char="•"/>
              </a:pPr>
              <a:endParaRPr lang="en-US" dirty="0">
                <a:solidFill>
                  <a:srgbClr val="000000"/>
                </a:solidFill>
              </a:endParaRPr>
            </a:p>
          </p:txBody>
        </p:sp>
      </p:grpSp>
      <p:sp>
        <p:nvSpPr>
          <p:cNvPr id="7" name="Rectangle 6"/>
          <p:cNvSpPr/>
          <p:nvPr/>
        </p:nvSpPr>
        <p:spPr>
          <a:xfrm>
            <a:off x="1643502" y="17939"/>
            <a:ext cx="8912520"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accent1">
                    <a:lumMod val="50000"/>
                  </a:schemeClr>
                </a:solidFill>
                <a:latin typeface="Calibri" panose="020F0502020204030204" pitchFamily="34" charset="0"/>
                <a:cs typeface="Calibri" panose="020F0502020204030204" pitchFamily="34" charset="0"/>
              </a:rPr>
              <a:t>Input to this talk mainly from Granada Symposium</a:t>
            </a:r>
            <a:endParaRPr lang="en-US" sz="2800" dirty="0">
              <a:solidFill>
                <a:schemeClr val="accent1">
                  <a:lumMod val="50000"/>
                </a:schemeClr>
              </a:solidFill>
              <a:latin typeface="Calibri" panose="020F0502020204030204" pitchFamily="34" charset="0"/>
              <a:cs typeface="Calibri" panose="020F0502020204030204" pitchFamily="34" charset="0"/>
            </a:endParaRPr>
          </a:p>
        </p:txBody>
      </p:sp>
      <p:sp>
        <p:nvSpPr>
          <p:cNvPr id="14" name="Rectangle 13"/>
          <p:cNvSpPr/>
          <p:nvPr/>
        </p:nvSpPr>
        <p:spPr>
          <a:xfrm>
            <a:off x="609600" y="975784"/>
            <a:ext cx="10980325" cy="1271902"/>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defTabSz="1066800">
              <a:lnSpc>
                <a:spcPct val="90000"/>
              </a:lnSpc>
              <a:spcBef>
                <a:spcPct val="0"/>
              </a:spcBef>
              <a:spcAft>
                <a:spcPct val="35000"/>
              </a:spcAft>
            </a:pPr>
            <a:r>
              <a:rPr lang="en-US" sz="2800" b="1" dirty="0" smtClean="0">
                <a:solidFill>
                  <a:schemeClr val="bg1"/>
                </a:solidFill>
                <a:latin typeface="Calibri" panose="020F0502020204030204" pitchFamily="34" charset="0"/>
                <a:cs typeface="Calibri" panose="020F0502020204030204" pitchFamily="34" charset="0"/>
              </a:rPr>
              <a:t>Thanks to all those who submitted inputs, plus speakers, plus participants</a:t>
            </a:r>
            <a:endParaRPr lang="en-US" sz="2800" b="1" dirty="0">
              <a:solidFill>
                <a:schemeClr val="bg1"/>
              </a:solidFill>
              <a:latin typeface="Calibri" panose="020F0502020204030204" pitchFamily="34" charset="0"/>
              <a:cs typeface="Calibri" panose="020F0502020204030204" pitchFamily="34" charset="0"/>
            </a:endParaRPr>
          </a:p>
        </p:txBody>
      </p:sp>
      <p:sp>
        <p:nvSpPr>
          <p:cNvPr id="12" name="Rectangle 11">
            <a:extLst>
              <a:ext uri="{FF2B5EF4-FFF2-40B4-BE49-F238E27FC236}">
                <a16:creationId xmlns:a16="http://schemas.microsoft.com/office/drawing/2014/main" id="{9157F22A-76D5-0246-9AB3-A90A543E18AA}"/>
              </a:ext>
            </a:extLst>
          </p:cNvPr>
          <p:cNvSpPr/>
          <p:nvPr/>
        </p:nvSpPr>
        <p:spPr>
          <a:xfrm>
            <a:off x="596232" y="2731697"/>
            <a:ext cx="10117776" cy="36246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endParaRPr lang="en-US" sz="2400" u="sng" dirty="0">
              <a:solidFill>
                <a:schemeClr val="tx1"/>
              </a:solidFill>
            </a:endParaRPr>
          </a:p>
        </p:txBody>
      </p:sp>
      <p:pic>
        <p:nvPicPr>
          <p:cNvPr id="21" name="Picture 20" descr="EuropeanStrategyLogo.jpg">
            <a:extLst>
              <a:ext uri="{FF2B5EF4-FFF2-40B4-BE49-F238E27FC236}">
                <a16:creationId xmlns:a16="http://schemas.microsoft.com/office/drawing/2014/main" id="{8C174B94-B4AE-A841-AB84-2ED7777AB696}"/>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0961152" y="1"/>
            <a:ext cx="1230848" cy="664888"/>
          </a:xfrm>
          <a:prstGeom prst="rect">
            <a:avLst/>
          </a:prstGeom>
        </p:spPr>
      </p:pic>
      <p:sp>
        <p:nvSpPr>
          <p:cNvPr id="9" name="Rectangle 8">
            <a:extLst>
              <a:ext uri="{FF2B5EF4-FFF2-40B4-BE49-F238E27FC236}">
                <a16:creationId xmlns:a16="http://schemas.microsoft.com/office/drawing/2014/main" id="{22B38E38-FBD0-D140-99C6-2ECA033AE762}"/>
              </a:ext>
            </a:extLst>
          </p:cNvPr>
          <p:cNvSpPr/>
          <p:nvPr/>
        </p:nvSpPr>
        <p:spPr>
          <a:xfrm>
            <a:off x="5112775" y="2382201"/>
            <a:ext cx="6477150" cy="3767014"/>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a:lstStyle/>
          <a:p>
            <a:pPr algn="ctr"/>
            <a:r>
              <a:rPr lang="en-US" sz="2000" b="1" dirty="0" smtClean="0">
                <a:solidFill>
                  <a:schemeClr val="tx1"/>
                </a:solidFill>
                <a:latin typeface="Calibri" panose="020F0502020204030204" pitchFamily="34" charset="0"/>
                <a:cs typeface="Calibri" panose="020F0502020204030204" pitchFamily="34" charset="0"/>
              </a:rPr>
              <a:t>Questions on Accelerator </a:t>
            </a:r>
            <a:r>
              <a:rPr lang="en-US" sz="2000" b="1" dirty="0">
                <a:solidFill>
                  <a:schemeClr val="tx1"/>
                </a:solidFill>
                <a:latin typeface="Calibri" panose="020F0502020204030204" pitchFamily="34" charset="0"/>
                <a:cs typeface="Calibri" panose="020F0502020204030204" pitchFamily="34" charset="0"/>
              </a:rPr>
              <a:t>Science and Technology </a:t>
            </a:r>
            <a:endParaRPr lang="en-US" sz="2000" b="1" dirty="0" smtClean="0">
              <a:solidFill>
                <a:schemeClr val="tx1"/>
              </a:solidFill>
              <a:latin typeface="Calibri" panose="020F0502020204030204" pitchFamily="34" charset="0"/>
              <a:cs typeface="Calibri" panose="020F0502020204030204" pitchFamily="34" charset="0"/>
            </a:endParaRPr>
          </a:p>
          <a:p>
            <a:pPr algn="ctr"/>
            <a:endParaRPr lang="en-US" sz="1100" b="1" dirty="0">
              <a:solidFill>
                <a:schemeClr val="tx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What </a:t>
            </a:r>
            <a:r>
              <a:rPr lang="en-US" sz="2000" dirty="0">
                <a:solidFill>
                  <a:schemeClr val="tx1"/>
                </a:solidFill>
                <a:latin typeface="Calibri" panose="020F0502020204030204" pitchFamily="34" charset="0"/>
                <a:cs typeface="Calibri" panose="020F0502020204030204" pitchFamily="34" charset="0"/>
              </a:rPr>
              <a:t>is the best implementation for a Higgs factory? </a:t>
            </a:r>
            <a:r>
              <a:rPr lang="en-US" sz="2000" dirty="0" smtClean="0">
                <a:solidFill>
                  <a:schemeClr val="tx1"/>
                </a:solidFill>
                <a:latin typeface="Calibri" panose="020F0502020204030204" pitchFamily="34" charset="0"/>
                <a:cs typeface="Calibri" panose="020F0502020204030204" pitchFamily="34" charset="0"/>
              </a:rPr>
              <a:t/>
            </a:r>
            <a:br>
              <a:rPr lang="en-US" sz="2000" dirty="0" smtClean="0">
                <a:solidFill>
                  <a:schemeClr val="tx1"/>
                </a:solidFill>
                <a:latin typeface="Calibri" panose="020F0502020204030204" pitchFamily="34" charset="0"/>
                <a:cs typeface="Calibri" panose="020F0502020204030204" pitchFamily="34" charset="0"/>
              </a:rPr>
            </a:br>
            <a:r>
              <a:rPr lang="en-US" sz="2000" dirty="0" smtClean="0">
                <a:solidFill>
                  <a:schemeClr val="tx1"/>
                </a:solidFill>
                <a:latin typeface="Calibri" panose="020F0502020204030204" pitchFamily="34" charset="0"/>
                <a:cs typeface="Calibri" panose="020F0502020204030204" pitchFamily="34" charset="0"/>
              </a:rPr>
              <a:t>Choice </a:t>
            </a:r>
            <a:r>
              <a:rPr lang="en-US" sz="2000" dirty="0">
                <a:solidFill>
                  <a:schemeClr val="tx1"/>
                </a:solidFill>
                <a:latin typeface="Calibri" panose="020F0502020204030204" pitchFamily="34" charset="0"/>
                <a:cs typeface="Calibri" panose="020F0502020204030204" pitchFamily="34" charset="0"/>
              </a:rPr>
              <a:t>and challenges for accelerator technology: linear vs. circular</a:t>
            </a:r>
            <a:r>
              <a:rPr lang="en-US" sz="2000" dirty="0" smtClean="0">
                <a:solidFill>
                  <a:schemeClr val="tx1"/>
                </a:solidFill>
                <a:latin typeface="Calibri" panose="020F0502020204030204" pitchFamily="34" charset="0"/>
                <a:cs typeface="Calibri" panose="020F0502020204030204" pitchFamily="34" charset="0"/>
              </a:rPr>
              <a:t>?</a:t>
            </a:r>
            <a:endParaRPr lang="en-US" sz="2000" dirty="0">
              <a:solidFill>
                <a:schemeClr val="tx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Path </a:t>
            </a:r>
            <a:r>
              <a:rPr lang="en-US" sz="2000" dirty="0">
                <a:solidFill>
                  <a:schemeClr val="tx1"/>
                </a:solidFill>
                <a:latin typeface="Calibri" panose="020F0502020204030204" pitchFamily="34" charset="0"/>
                <a:cs typeface="Calibri" panose="020F0502020204030204" pitchFamily="34" charset="0"/>
              </a:rPr>
              <a:t>towards the highest energies: how to achieve the ultimate performance </a:t>
            </a:r>
            <a:r>
              <a:rPr lang="en-US" sz="2000" dirty="0" smtClean="0">
                <a:solidFill>
                  <a:schemeClr val="tx1"/>
                </a:solidFill>
                <a:latin typeface="Calibri" panose="020F0502020204030204" pitchFamily="34" charset="0"/>
                <a:cs typeface="Calibri" panose="020F0502020204030204" pitchFamily="34" charset="0"/>
              </a:rPr>
              <a:t>(</a:t>
            </a:r>
            <a:r>
              <a:rPr lang="en-US" sz="2000" dirty="0">
                <a:solidFill>
                  <a:schemeClr val="tx1"/>
                </a:solidFill>
                <a:latin typeface="Calibri" panose="020F0502020204030204" pitchFamily="34" charset="0"/>
                <a:cs typeface="Calibri" panose="020F0502020204030204" pitchFamily="34" charset="0"/>
              </a:rPr>
              <a:t>including new acceleration techniques</a:t>
            </a:r>
            <a:r>
              <a:rPr lang="en-US" sz="2000" dirty="0" smtClean="0">
                <a:solidFill>
                  <a:schemeClr val="tx1"/>
                </a:solidFill>
                <a:latin typeface="Calibri" panose="020F0502020204030204" pitchFamily="34" charset="0"/>
                <a:cs typeface="Calibri" panose="020F0502020204030204" pitchFamily="34" charset="0"/>
              </a:rPr>
              <a:t>)?</a:t>
            </a:r>
            <a:endParaRPr lang="en-US" sz="2000" dirty="0">
              <a:solidFill>
                <a:schemeClr val="tx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How </a:t>
            </a:r>
            <a:r>
              <a:rPr lang="en-US" sz="2000" dirty="0">
                <a:solidFill>
                  <a:schemeClr val="tx1"/>
                </a:solidFill>
                <a:latin typeface="Calibri" panose="020F0502020204030204" pitchFamily="34" charset="0"/>
                <a:cs typeface="Calibri" panose="020F0502020204030204" pitchFamily="34" charset="0"/>
              </a:rPr>
              <a:t>to achieve proper complementarity for the high intensity frontier vs. </a:t>
            </a:r>
            <a:r>
              <a:rPr lang="en-US" sz="2000" dirty="0" smtClean="0">
                <a:solidFill>
                  <a:schemeClr val="tx1"/>
                </a:solidFill>
                <a:latin typeface="Calibri" panose="020F0502020204030204" pitchFamily="34" charset="0"/>
                <a:cs typeface="Calibri" panose="020F0502020204030204" pitchFamily="34" charset="0"/>
              </a:rPr>
              <a:t>the </a:t>
            </a:r>
            <a:r>
              <a:rPr lang="en-US" sz="2000" dirty="0">
                <a:solidFill>
                  <a:schemeClr val="tx1"/>
                </a:solidFill>
                <a:latin typeface="Calibri" panose="020F0502020204030204" pitchFamily="34" charset="0"/>
                <a:cs typeface="Calibri" panose="020F0502020204030204" pitchFamily="34" charset="0"/>
              </a:rPr>
              <a:t>high-energy frontier</a:t>
            </a:r>
            <a:r>
              <a:rPr lang="en-US" sz="2000" dirty="0" smtClean="0">
                <a:solidFill>
                  <a:schemeClr val="tx1"/>
                </a:solidFill>
                <a:latin typeface="Calibri" panose="020F0502020204030204" pitchFamily="34" charset="0"/>
                <a:cs typeface="Calibri" panose="020F0502020204030204" pitchFamily="34" charset="0"/>
              </a:rPr>
              <a:t>?</a:t>
            </a:r>
            <a:endParaRPr lang="en-US" sz="2000" dirty="0">
              <a:solidFill>
                <a:schemeClr val="tx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smtClean="0">
                <a:solidFill>
                  <a:schemeClr val="tx1"/>
                </a:solidFill>
                <a:latin typeface="Calibri" panose="020F0502020204030204" pitchFamily="34" charset="0"/>
                <a:cs typeface="Calibri" panose="020F0502020204030204" pitchFamily="34" charset="0"/>
              </a:rPr>
              <a:t>Energy </a:t>
            </a:r>
            <a:r>
              <a:rPr lang="en-US" sz="2000" dirty="0">
                <a:solidFill>
                  <a:schemeClr val="tx1"/>
                </a:solidFill>
                <a:latin typeface="Calibri" panose="020F0502020204030204" pitchFamily="34" charset="0"/>
                <a:cs typeface="Calibri" panose="020F0502020204030204" pitchFamily="34" charset="0"/>
              </a:rPr>
              <a:t>management in the age of high-power accelerators?</a:t>
            </a:r>
          </a:p>
        </p:txBody>
      </p:sp>
      <p:sp>
        <p:nvSpPr>
          <p:cNvPr id="2" name="Rectangle 1"/>
          <p:cNvSpPr/>
          <p:nvPr/>
        </p:nvSpPr>
        <p:spPr>
          <a:xfrm rot="20308365">
            <a:off x="2374921" y="2908686"/>
            <a:ext cx="6813126" cy="1384995"/>
          </a:xfrm>
          <a:prstGeom prst="rect">
            <a:avLst/>
          </a:prstGeom>
          <a:solidFill>
            <a:srgbClr val="FFFFFF">
              <a:alpha val="76863"/>
            </a:srgbClr>
          </a:solidFill>
        </p:spPr>
        <p:txBody>
          <a:bodyPr wrap="square">
            <a:spAutoFit/>
          </a:bodyPr>
          <a:lstStyle/>
          <a:p>
            <a:pPr algn="ctr"/>
            <a:r>
              <a:rPr lang="en-US" sz="2800" b="1" dirty="0"/>
              <a:t>Disclaimer</a:t>
            </a:r>
          </a:p>
          <a:p>
            <a:pPr algn="ctr"/>
            <a:r>
              <a:rPr lang="en-US" sz="2800" b="1" dirty="0"/>
              <a:t>Only main </a:t>
            </a:r>
            <a:r>
              <a:rPr lang="en-US" sz="2800" b="1" dirty="0" smtClean="0"/>
              <a:t>technologies</a:t>
            </a:r>
          </a:p>
          <a:p>
            <a:pPr algn="ctr"/>
            <a:r>
              <a:rPr lang="en-US" sz="2800" b="1" dirty="0" smtClean="0"/>
              <a:t>will </a:t>
            </a:r>
            <a:r>
              <a:rPr lang="en-US" sz="2800" b="1" dirty="0"/>
              <a:t>be mentioned</a:t>
            </a:r>
          </a:p>
        </p:txBody>
      </p:sp>
    </p:spTree>
    <p:extLst>
      <p:ext uri="{BB962C8B-B14F-4D97-AF65-F5344CB8AC3E}">
        <p14:creationId xmlns:p14="http://schemas.microsoft.com/office/powerpoint/2010/main" val="13191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80050" y="-4351"/>
            <a:ext cx="10560000" cy="720000"/>
          </a:xfrm>
        </p:spPr>
        <p:txBody>
          <a:bodyPr>
            <a:normAutofit/>
          </a:bodyPr>
          <a:lstStyle/>
          <a:p>
            <a:r>
              <a:rPr lang="fr-CH" dirty="0" smtClean="0"/>
              <a:t>High </a:t>
            </a:r>
            <a:r>
              <a:rPr lang="fr-CH" dirty="0" err="1" smtClean="0"/>
              <a:t>field</a:t>
            </a:r>
            <a:r>
              <a:rPr lang="fr-CH" dirty="0" smtClean="0"/>
              <a:t> </a:t>
            </a:r>
            <a:r>
              <a:rPr lang="fr-CH" dirty="0" err="1" smtClean="0"/>
              <a:t>magnet</a:t>
            </a:r>
            <a:r>
              <a:rPr lang="fr-CH" dirty="0" smtClean="0"/>
              <a:t> </a:t>
            </a:r>
            <a:r>
              <a:rPr lang="fr-CH" dirty="0" err="1" smtClean="0"/>
              <a:t>development</a:t>
            </a:r>
            <a:endParaRPr lang="en-GB" dirty="0"/>
          </a:p>
        </p:txBody>
      </p:sp>
      <p:sp>
        <p:nvSpPr>
          <p:cNvPr id="3" name="Footer Placeholder 2"/>
          <p:cNvSpPr>
            <a:spLocks noGrp="1"/>
          </p:cNvSpPr>
          <p:nvPr>
            <p:ph type="ftr" sz="quarter" idx="4294967295"/>
          </p:nvPr>
        </p:nvSpPr>
        <p:spPr/>
        <p:txBody>
          <a:bodyPr/>
          <a:lstStyle/>
          <a:p>
            <a:pPr defTabSz="609585"/>
            <a:endParaRPr lang="en-GB" dirty="0">
              <a:solidFill>
                <a:srgbClr val="64BCD9"/>
              </a:solidFill>
              <a:latin typeface="Arial"/>
            </a:endParaRPr>
          </a:p>
        </p:txBody>
      </p:sp>
      <p:sp>
        <p:nvSpPr>
          <p:cNvPr id="4" name="Slide Number Placeholder 3"/>
          <p:cNvSpPr>
            <a:spLocks noGrp="1"/>
          </p:cNvSpPr>
          <p:nvPr>
            <p:ph type="sldNum" sz="quarter" idx="4294967295"/>
          </p:nvPr>
        </p:nvSpPr>
        <p:spPr/>
        <p:txBody>
          <a:bodyPr/>
          <a:lstStyle/>
          <a:p>
            <a:pPr defTabSz="609585"/>
            <a:endParaRPr lang="fr-FR" dirty="0">
              <a:solidFill>
                <a:srgbClr val="64BCD9"/>
              </a:solidFill>
              <a:latin typeface="Arial"/>
            </a:endParaRPr>
          </a:p>
        </p:txBody>
      </p:sp>
      <p:pic>
        <p:nvPicPr>
          <p:cNvPr id="5" name="Picture 4"/>
          <p:cNvPicPr>
            <a:picLocks noChangeAspect="1"/>
          </p:cNvPicPr>
          <p:nvPr/>
        </p:nvPicPr>
        <p:blipFill>
          <a:blip r:embed="rId2"/>
          <a:stretch>
            <a:fillRect/>
          </a:stretch>
        </p:blipFill>
        <p:spPr>
          <a:xfrm>
            <a:off x="77391" y="592404"/>
            <a:ext cx="9505056" cy="5900431"/>
          </a:xfrm>
          <a:prstGeom prst="rect">
            <a:avLst/>
          </a:prstGeom>
        </p:spPr>
      </p:pic>
      <p:cxnSp>
        <p:nvCxnSpPr>
          <p:cNvPr id="6" name="Straight Connector 5"/>
          <p:cNvCxnSpPr/>
          <p:nvPr/>
        </p:nvCxnSpPr>
        <p:spPr>
          <a:xfrm>
            <a:off x="7632171" y="3271911"/>
            <a:ext cx="1064999" cy="32763"/>
          </a:xfrm>
          <a:prstGeom prst="line">
            <a:avLst/>
          </a:prstGeom>
          <a:ln>
            <a:solidFill>
              <a:schemeClr val="tx1">
                <a:lumMod val="65000"/>
                <a:lumOff val="35000"/>
              </a:schemeClr>
            </a:solidFill>
            <a:tailEnd type="arrow"/>
          </a:ln>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8597742" y="3038503"/>
            <a:ext cx="1007435" cy="480053"/>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lstStyle/>
          <a:p>
            <a:pPr algn="ctr" defTabSz="609585"/>
            <a:r>
              <a:rPr lang="fr-CH" sz="1467" b="1" dirty="0">
                <a:solidFill>
                  <a:prstClr val="black"/>
                </a:solidFill>
                <a:latin typeface="Arial"/>
              </a:rPr>
              <a:t>LHC1.5</a:t>
            </a:r>
            <a:endParaRPr lang="en-GB" sz="1467" b="1" dirty="0">
              <a:solidFill>
                <a:prstClr val="black"/>
              </a:solidFill>
              <a:latin typeface="Arial"/>
            </a:endParaRPr>
          </a:p>
        </p:txBody>
      </p:sp>
      <p:sp>
        <p:nvSpPr>
          <p:cNvPr id="13" name="TextBox 12"/>
          <p:cNvSpPr txBox="1"/>
          <p:nvPr/>
        </p:nvSpPr>
        <p:spPr>
          <a:xfrm>
            <a:off x="9679135" y="2873788"/>
            <a:ext cx="2496277" cy="83099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defTabSz="609585"/>
            <a:r>
              <a:rPr lang="fr-CH" sz="1600" b="1" dirty="0">
                <a:solidFill>
                  <a:prstClr val="black"/>
                </a:solidFill>
                <a:latin typeface="Arial"/>
              </a:rPr>
              <a:t>12 T Nb</a:t>
            </a:r>
            <a:r>
              <a:rPr lang="fr-CH" sz="1600" b="1" baseline="-25000" dirty="0">
                <a:solidFill>
                  <a:prstClr val="black"/>
                </a:solidFill>
                <a:latin typeface="Arial"/>
              </a:rPr>
              <a:t>3</a:t>
            </a:r>
            <a:r>
              <a:rPr lang="fr-CH" sz="1600" b="1" dirty="0">
                <a:solidFill>
                  <a:prstClr val="black"/>
                </a:solidFill>
                <a:latin typeface="Arial"/>
              </a:rPr>
              <a:t>Sn </a:t>
            </a:r>
            <a:r>
              <a:rPr lang="fr-CH" sz="1600" b="1" dirty="0" err="1">
                <a:solidFill>
                  <a:prstClr val="black"/>
                </a:solidFill>
                <a:latin typeface="Arial"/>
              </a:rPr>
              <a:t>dipoles</a:t>
            </a:r>
            <a:r>
              <a:rPr lang="fr-CH" sz="1600" b="1" dirty="0">
                <a:solidFill>
                  <a:prstClr val="black"/>
                </a:solidFill>
                <a:latin typeface="Arial"/>
              </a:rPr>
              <a:t> </a:t>
            </a:r>
            <a:r>
              <a:rPr lang="fr-CH" sz="1600" dirty="0">
                <a:solidFill>
                  <a:prstClr val="black"/>
                </a:solidFill>
                <a:latin typeface="Arial"/>
              </a:rPr>
              <a:t>HiLumi </a:t>
            </a:r>
            <a:r>
              <a:rPr lang="fr-CH" sz="1600" dirty="0" err="1">
                <a:solidFill>
                  <a:prstClr val="black"/>
                </a:solidFill>
                <a:latin typeface="Arial"/>
              </a:rPr>
              <a:t>technology</a:t>
            </a:r>
            <a:r>
              <a:rPr lang="fr-CH" sz="1600" dirty="0">
                <a:solidFill>
                  <a:prstClr val="black"/>
                </a:solidFill>
                <a:latin typeface="Arial"/>
              </a:rPr>
              <a:t> in LHC: </a:t>
            </a:r>
            <a:r>
              <a:rPr lang="fr-CH" sz="1600" b="1" dirty="0">
                <a:solidFill>
                  <a:prstClr val="black"/>
                </a:solidFill>
                <a:latin typeface="Arial"/>
              </a:rPr>
              <a:t>21 </a:t>
            </a:r>
            <a:r>
              <a:rPr lang="fr-CH" sz="1600" b="1" dirty="0" err="1">
                <a:solidFill>
                  <a:prstClr val="black"/>
                </a:solidFill>
                <a:latin typeface="Arial"/>
              </a:rPr>
              <a:t>TeV</a:t>
            </a:r>
            <a:r>
              <a:rPr lang="fr-CH" sz="1600" b="1" dirty="0">
                <a:solidFill>
                  <a:prstClr val="black"/>
                </a:solidFill>
                <a:latin typeface="Arial"/>
              </a:rPr>
              <a:t> </a:t>
            </a:r>
            <a:r>
              <a:rPr lang="fr-CH" sz="1600" b="1" dirty="0" err="1">
                <a:solidFill>
                  <a:prstClr val="black"/>
                </a:solidFill>
                <a:latin typeface="Arial"/>
              </a:rPr>
              <a:t>c.o.m</a:t>
            </a:r>
            <a:r>
              <a:rPr lang="fr-CH" sz="1600" b="1" dirty="0">
                <a:solidFill>
                  <a:prstClr val="black"/>
                </a:solidFill>
                <a:latin typeface="Arial"/>
              </a:rPr>
              <a:t>.</a:t>
            </a:r>
            <a:endParaRPr lang="en-GB" sz="1600" b="1" dirty="0">
              <a:solidFill>
                <a:prstClr val="black"/>
              </a:solidFill>
              <a:latin typeface="Arial"/>
            </a:endParaRPr>
          </a:p>
        </p:txBody>
      </p:sp>
      <p:sp>
        <p:nvSpPr>
          <p:cNvPr id="14" name="TextBox 13"/>
          <p:cNvSpPr txBox="1"/>
          <p:nvPr/>
        </p:nvSpPr>
        <p:spPr>
          <a:xfrm>
            <a:off x="9627908" y="3792425"/>
            <a:ext cx="2547504"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defTabSz="609585"/>
            <a:r>
              <a:rPr lang="fr-CH" sz="1600" dirty="0">
                <a:solidFill>
                  <a:prstClr val="black"/>
                </a:solidFill>
                <a:latin typeface="Arial"/>
              </a:rPr>
              <a:t>7 T  Nb-Ti </a:t>
            </a:r>
            <a:r>
              <a:rPr lang="fr-CH" sz="1600" dirty="0" err="1">
                <a:solidFill>
                  <a:prstClr val="black"/>
                </a:solidFill>
                <a:latin typeface="Arial"/>
              </a:rPr>
              <a:t>dipole</a:t>
            </a:r>
            <a:r>
              <a:rPr lang="fr-CH" sz="1600" dirty="0">
                <a:solidFill>
                  <a:prstClr val="black"/>
                </a:solidFill>
                <a:latin typeface="Arial"/>
              </a:rPr>
              <a:t> (</a:t>
            </a:r>
            <a:r>
              <a:rPr lang="fr-CH" sz="1600" dirty="0" err="1">
                <a:solidFill>
                  <a:prstClr val="black"/>
                </a:solidFill>
                <a:latin typeface="Arial"/>
              </a:rPr>
              <a:t>low</a:t>
            </a:r>
            <a:r>
              <a:rPr lang="fr-CH" sz="1600" dirty="0">
                <a:solidFill>
                  <a:prstClr val="black"/>
                </a:solidFill>
                <a:latin typeface="Arial"/>
              </a:rPr>
              <a:t> </a:t>
            </a:r>
            <a:r>
              <a:rPr lang="fr-CH" sz="1600" dirty="0" err="1">
                <a:solidFill>
                  <a:prstClr val="black"/>
                </a:solidFill>
                <a:latin typeface="Arial"/>
              </a:rPr>
              <a:t>cost</a:t>
            </a:r>
            <a:r>
              <a:rPr lang="fr-CH" sz="1600" dirty="0">
                <a:solidFill>
                  <a:prstClr val="black"/>
                </a:solidFill>
                <a:latin typeface="Arial"/>
              </a:rPr>
              <a:t> LHC, 4.2 K):</a:t>
            </a:r>
          </a:p>
          <a:p>
            <a:pPr defTabSz="609585"/>
            <a:r>
              <a:rPr lang="fr-CH" sz="1600" b="1" dirty="0">
                <a:solidFill>
                  <a:prstClr val="black"/>
                </a:solidFill>
                <a:latin typeface="Arial"/>
              </a:rPr>
              <a:t>44 </a:t>
            </a:r>
            <a:r>
              <a:rPr lang="fr-CH" sz="1600" b="1" dirty="0" err="1">
                <a:solidFill>
                  <a:prstClr val="black"/>
                </a:solidFill>
                <a:latin typeface="Arial"/>
              </a:rPr>
              <a:t>TeV</a:t>
            </a:r>
            <a:r>
              <a:rPr lang="fr-CH" sz="1600" b="1" dirty="0">
                <a:solidFill>
                  <a:prstClr val="black"/>
                </a:solidFill>
                <a:latin typeface="Arial"/>
              </a:rPr>
              <a:t> </a:t>
            </a:r>
            <a:r>
              <a:rPr lang="fr-CH" sz="1600" b="1" dirty="0" err="1">
                <a:solidFill>
                  <a:prstClr val="black"/>
                </a:solidFill>
                <a:latin typeface="Arial"/>
              </a:rPr>
              <a:t>c.o.m</a:t>
            </a:r>
            <a:r>
              <a:rPr lang="fr-CH" sz="1600" b="1" dirty="0">
                <a:solidFill>
                  <a:prstClr val="black"/>
                </a:solidFill>
                <a:latin typeface="Arial"/>
              </a:rPr>
              <a:t>. (100 km)</a:t>
            </a:r>
            <a:endParaRPr lang="en-GB" sz="1600" b="1" dirty="0">
              <a:solidFill>
                <a:prstClr val="black"/>
              </a:solidFill>
              <a:latin typeface="Arial"/>
            </a:endParaRPr>
          </a:p>
        </p:txBody>
      </p:sp>
      <p:sp>
        <p:nvSpPr>
          <p:cNvPr id="15" name="Oval 14"/>
          <p:cNvSpPr/>
          <p:nvPr/>
        </p:nvSpPr>
        <p:spPr>
          <a:xfrm>
            <a:off x="8620473" y="3822420"/>
            <a:ext cx="1007435" cy="771005"/>
          </a:xfrm>
          <a:prstGeom prst="ellipse">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609585"/>
            <a:r>
              <a:rPr lang="fr-CH" sz="1467" b="1" dirty="0">
                <a:solidFill>
                  <a:srgbClr val="C00000"/>
                </a:solidFill>
                <a:latin typeface="Arial"/>
              </a:rPr>
              <a:t>Energy tripler 100km</a:t>
            </a:r>
            <a:endParaRPr lang="en-GB" sz="1467" b="1" dirty="0">
              <a:solidFill>
                <a:srgbClr val="C00000"/>
              </a:solidFill>
              <a:latin typeface="Arial"/>
            </a:endParaRPr>
          </a:p>
        </p:txBody>
      </p:sp>
      <p:cxnSp>
        <p:nvCxnSpPr>
          <p:cNvPr id="16" name="Straight Connector 15"/>
          <p:cNvCxnSpPr/>
          <p:nvPr/>
        </p:nvCxnSpPr>
        <p:spPr>
          <a:xfrm>
            <a:off x="5451613" y="3945389"/>
            <a:ext cx="3332687" cy="226161"/>
          </a:xfrm>
          <a:prstGeom prst="line">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9004496" y="5562407"/>
            <a:ext cx="652743" cy="369332"/>
          </a:xfrm>
          <a:prstGeom prst="rect">
            <a:avLst/>
          </a:prstGeom>
          <a:noFill/>
        </p:spPr>
        <p:txBody>
          <a:bodyPr wrap="none" rtlCol="0">
            <a:spAutoFit/>
          </a:bodyPr>
          <a:lstStyle/>
          <a:p>
            <a:pPr defTabSz="609585"/>
            <a:r>
              <a:rPr lang="fr-CH" dirty="0">
                <a:solidFill>
                  <a:prstClr val="black"/>
                </a:solidFill>
              </a:rPr>
              <a:t>2040</a:t>
            </a:r>
            <a:endParaRPr lang="en-GB" dirty="0">
              <a:solidFill>
                <a:prstClr val="black"/>
              </a:solidFill>
            </a:endParaRPr>
          </a:p>
        </p:txBody>
      </p:sp>
      <p:sp>
        <p:nvSpPr>
          <p:cNvPr id="8" name="TextBox 7"/>
          <p:cNvSpPr txBox="1"/>
          <p:nvPr/>
        </p:nvSpPr>
        <p:spPr>
          <a:xfrm>
            <a:off x="4972525" y="1882205"/>
            <a:ext cx="3583135"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defTabSz="609585"/>
            <a:r>
              <a:rPr lang="fr-CH" sz="1600" b="1" dirty="0">
                <a:solidFill>
                  <a:prstClr val="black"/>
                </a:solidFill>
                <a:latin typeface="Arial"/>
              </a:rPr>
              <a:t>In LHC, 14 T </a:t>
            </a:r>
            <a:r>
              <a:rPr lang="fr-CH" sz="1600" b="1" dirty="0" err="1">
                <a:solidFill>
                  <a:prstClr val="black"/>
                </a:solidFill>
                <a:latin typeface="Arial"/>
              </a:rPr>
              <a:t>dipoles</a:t>
            </a:r>
            <a:r>
              <a:rPr lang="fr-CH" sz="1600" b="1" dirty="0">
                <a:solidFill>
                  <a:prstClr val="black"/>
                </a:solidFill>
                <a:latin typeface="Arial"/>
              </a:rPr>
              <a:t> </a:t>
            </a:r>
            <a:r>
              <a:rPr lang="fr-CH" sz="1600" b="1" dirty="0" err="1">
                <a:solidFill>
                  <a:prstClr val="black"/>
                </a:solidFill>
                <a:latin typeface="Arial"/>
              </a:rPr>
              <a:t>give</a:t>
            </a:r>
            <a:r>
              <a:rPr lang="fr-CH" sz="1600" b="1" dirty="0">
                <a:solidFill>
                  <a:prstClr val="black"/>
                </a:solidFill>
                <a:latin typeface="Arial"/>
              </a:rPr>
              <a:t> 23.5 </a:t>
            </a:r>
            <a:r>
              <a:rPr lang="fr-CH" sz="1600" b="1" dirty="0" err="1">
                <a:solidFill>
                  <a:prstClr val="black"/>
                </a:solidFill>
                <a:latin typeface="Arial"/>
              </a:rPr>
              <a:t>TeV</a:t>
            </a:r>
            <a:endParaRPr lang="fr-CH" sz="1600" b="1" dirty="0">
              <a:solidFill>
                <a:prstClr val="black"/>
              </a:solidFill>
              <a:latin typeface="Arial"/>
            </a:endParaRPr>
          </a:p>
          <a:p>
            <a:pPr defTabSz="609585"/>
            <a:r>
              <a:rPr lang="fr-CH" sz="1600" b="1" dirty="0">
                <a:solidFill>
                  <a:prstClr val="black"/>
                </a:solidFill>
                <a:latin typeface="Arial"/>
              </a:rPr>
              <a:t>But </a:t>
            </a:r>
            <a:r>
              <a:rPr lang="fr-CH" sz="1600" b="1" dirty="0" err="1">
                <a:solidFill>
                  <a:prstClr val="black"/>
                </a:solidFill>
                <a:latin typeface="Arial"/>
              </a:rPr>
              <a:t>timeline</a:t>
            </a:r>
            <a:r>
              <a:rPr lang="fr-CH" sz="1600" b="1" dirty="0">
                <a:solidFill>
                  <a:prstClr val="black"/>
                </a:solidFill>
                <a:latin typeface="Arial"/>
              </a:rPr>
              <a:t> </a:t>
            </a:r>
            <a:r>
              <a:rPr lang="fr-CH" sz="1600" b="1" dirty="0" err="1">
                <a:solidFill>
                  <a:prstClr val="black"/>
                </a:solidFill>
                <a:latin typeface="Arial"/>
              </a:rPr>
              <a:t>is</a:t>
            </a:r>
            <a:r>
              <a:rPr lang="fr-CH" sz="1600" b="1" dirty="0">
                <a:solidFill>
                  <a:prstClr val="black"/>
                </a:solidFill>
                <a:latin typeface="Arial"/>
              </a:rPr>
              <a:t> NOT the </a:t>
            </a:r>
            <a:r>
              <a:rPr lang="fr-CH" sz="1600" b="1" dirty="0" err="1">
                <a:solidFill>
                  <a:prstClr val="black"/>
                </a:solidFill>
                <a:latin typeface="Arial"/>
              </a:rPr>
              <a:t>same</a:t>
            </a:r>
            <a:endParaRPr lang="en-GB" sz="1600" b="1" dirty="0">
              <a:solidFill>
                <a:prstClr val="black"/>
              </a:solidFill>
              <a:latin typeface="Arial"/>
            </a:endParaRPr>
          </a:p>
        </p:txBody>
      </p:sp>
      <p:cxnSp>
        <p:nvCxnSpPr>
          <p:cNvPr id="10" name="Straight Connector 9"/>
          <p:cNvCxnSpPr/>
          <p:nvPr/>
        </p:nvCxnSpPr>
        <p:spPr>
          <a:xfrm flipV="1">
            <a:off x="9511754" y="1800327"/>
            <a:ext cx="1839317" cy="666653"/>
          </a:xfrm>
          <a:prstGeom prst="line">
            <a:avLst/>
          </a:prstGeom>
          <a:ln>
            <a:solidFill>
              <a:srgbClr val="C00000"/>
            </a:solidFill>
            <a:prstDash val="sysDash"/>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11036333" y="1470216"/>
            <a:ext cx="1007435" cy="480053"/>
          </a:xfrm>
          <a:prstGeom prst="ellipse">
            <a:avLst/>
          </a:prstGeom>
          <a:solidFill>
            <a:schemeClr val="accent4">
              <a:lumMod val="60000"/>
              <a:lumOff val="40000"/>
            </a:schemeClr>
          </a:solidFill>
        </p:spPr>
        <p:style>
          <a:lnRef idx="1">
            <a:schemeClr val="dk1"/>
          </a:lnRef>
          <a:fillRef idx="2">
            <a:schemeClr val="dk1"/>
          </a:fillRef>
          <a:effectRef idx="1">
            <a:schemeClr val="dk1"/>
          </a:effectRef>
          <a:fontRef idx="minor">
            <a:schemeClr val="dk1"/>
          </a:fontRef>
        </p:style>
        <p:txBody>
          <a:bodyPr lIns="0" tIns="0" rIns="0" bIns="0" rtlCol="0" anchor="ctr"/>
          <a:lstStyle/>
          <a:p>
            <a:pPr algn="ctr" defTabSz="609585"/>
            <a:r>
              <a:rPr lang="fr-CH" sz="1467" b="1" dirty="0">
                <a:solidFill>
                  <a:prstClr val="black"/>
                </a:solidFill>
                <a:latin typeface="Arial"/>
              </a:rPr>
              <a:t>HTS</a:t>
            </a:r>
            <a:endParaRPr lang="en-GB" sz="1467" b="1" dirty="0">
              <a:solidFill>
                <a:prstClr val="black"/>
              </a:solidFill>
              <a:latin typeface="Arial"/>
            </a:endParaRPr>
          </a:p>
        </p:txBody>
      </p:sp>
    </p:spTree>
    <p:extLst>
      <p:ext uri="{BB962C8B-B14F-4D97-AF65-F5344CB8AC3E}">
        <p14:creationId xmlns:p14="http://schemas.microsoft.com/office/powerpoint/2010/main" val="2428541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down)">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8"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lide Number Placeholder 2"/>
          <p:cNvSpPr>
            <a:spLocks noGrp="1"/>
          </p:cNvSpPr>
          <p:nvPr>
            <p:ph type="sldNum" sz="quarter" idx="12"/>
          </p:nvPr>
        </p:nvSpPr>
        <p:spPr/>
        <p:txBody>
          <a:bodyPr/>
          <a:lstStyle/>
          <a:p>
            <a:endParaRPr kumimoji="1" lang="ja-JP" altLang="en-US" dirty="0"/>
          </a:p>
        </p:txBody>
      </p:sp>
      <p:pic>
        <p:nvPicPr>
          <p:cNvPr id="4" name="Picture 3"/>
          <p:cNvPicPr>
            <a:picLocks noChangeAspect="1"/>
          </p:cNvPicPr>
          <p:nvPr/>
        </p:nvPicPr>
        <p:blipFill>
          <a:blip r:embed="rId2"/>
          <a:stretch>
            <a:fillRect/>
          </a:stretch>
        </p:blipFill>
        <p:spPr>
          <a:xfrm>
            <a:off x="0" y="0"/>
            <a:ext cx="8785185" cy="5697740"/>
          </a:xfrm>
          <a:prstGeom prst="rect">
            <a:avLst/>
          </a:prstGeom>
        </p:spPr>
      </p:pic>
      <p:sp>
        <p:nvSpPr>
          <p:cNvPr id="5" name="TextBox 4"/>
          <p:cNvSpPr txBox="1"/>
          <p:nvPr/>
        </p:nvSpPr>
        <p:spPr>
          <a:xfrm>
            <a:off x="128058" y="607623"/>
            <a:ext cx="815864" cy="369332"/>
          </a:xfrm>
          <a:prstGeom prst="rect">
            <a:avLst/>
          </a:prstGeom>
          <a:noFill/>
          <a:ln>
            <a:noFill/>
          </a:ln>
        </p:spPr>
        <p:txBody>
          <a:bodyPr wrap="none" rtlCol="0">
            <a:spAutoFit/>
          </a:bodyPr>
          <a:lstStyle/>
          <a:p>
            <a:r>
              <a:rPr lang="en-US" dirty="0" err="1" smtClean="0">
                <a:solidFill>
                  <a:schemeClr val="accent1">
                    <a:lumMod val="75000"/>
                  </a:schemeClr>
                </a:solidFill>
              </a:rPr>
              <a:t>Bordry</a:t>
            </a:r>
            <a:endParaRPr lang="en-US" dirty="0" smtClean="0">
              <a:solidFill>
                <a:schemeClr val="accent1">
                  <a:lumMod val="75000"/>
                </a:schemeClr>
              </a:solidFill>
            </a:endParaRPr>
          </a:p>
        </p:txBody>
      </p:sp>
      <p:pic>
        <p:nvPicPr>
          <p:cNvPr id="6" name="図 8">
            <a:extLst>
              <a:ext uri="{FF2B5EF4-FFF2-40B4-BE49-F238E27FC236}">
                <a16:creationId xmlns:a16="http://schemas.microsoft.com/office/drawing/2014/main" id="{100A03EE-DA21-254B-A1F7-71B07887043B}"/>
              </a:ext>
            </a:extLst>
          </p:cNvPr>
          <p:cNvPicPr>
            <a:picLocks noChangeAspect="1"/>
          </p:cNvPicPr>
          <p:nvPr/>
        </p:nvPicPr>
        <p:blipFill rotWithShape="1">
          <a:blip r:embed="rId3"/>
          <a:srcRect t="11805" r="26167" b="4149"/>
          <a:stretch/>
        </p:blipFill>
        <p:spPr>
          <a:xfrm>
            <a:off x="8594964" y="2138530"/>
            <a:ext cx="3597036" cy="2149419"/>
          </a:xfrm>
          <a:prstGeom prst="rect">
            <a:avLst/>
          </a:prstGeom>
        </p:spPr>
      </p:pic>
      <p:sp>
        <p:nvSpPr>
          <p:cNvPr id="7" name="テキスト ボックス 4"/>
          <p:cNvSpPr txBox="1"/>
          <p:nvPr/>
        </p:nvSpPr>
        <p:spPr>
          <a:xfrm>
            <a:off x="8594964" y="239745"/>
            <a:ext cx="3661458" cy="1815882"/>
          </a:xfrm>
          <a:prstGeom prst="rect">
            <a:avLst/>
          </a:prstGeom>
          <a:solidFill>
            <a:srgbClr val="CCFFCC"/>
          </a:solidFill>
        </p:spPr>
        <p:txBody>
          <a:bodyPr wrap="square" rtlCol="0">
            <a:spAutoFit/>
          </a:bodyPr>
          <a:lstStyle/>
          <a:p>
            <a:pPr algn="r"/>
            <a:r>
              <a:rPr lang="en-US" altLang="ja-JP" sz="1600" dirty="0"/>
              <a:t>The </a:t>
            </a:r>
            <a:r>
              <a:rPr lang="en-US" altLang="ja-JP" sz="1600" dirty="0">
                <a:solidFill>
                  <a:srgbClr val="FF0000"/>
                </a:solidFill>
              </a:rPr>
              <a:t>1</a:t>
            </a:r>
            <a:r>
              <a:rPr lang="en-US" altLang="ja-JP" sz="1600" baseline="30000" dirty="0">
                <a:solidFill>
                  <a:srgbClr val="FF0000"/>
                </a:solidFill>
              </a:rPr>
              <a:t>st</a:t>
            </a:r>
            <a:r>
              <a:rPr lang="en-US" altLang="ja-JP" sz="1600" dirty="0">
                <a:solidFill>
                  <a:srgbClr val="FF0000"/>
                </a:solidFill>
              </a:rPr>
              <a:t> Series</a:t>
            </a:r>
            <a:r>
              <a:rPr lang="en-US" altLang="ja-JP" sz="1600" dirty="0"/>
              <a:t>, 5.5 m long Dipole, powered as a single aperture in the initial test:  Reached </a:t>
            </a:r>
          </a:p>
          <a:p>
            <a:pPr lvl="1" algn="r"/>
            <a:r>
              <a:rPr lang="en-US" altLang="ja-JP" sz="1600" b="1" dirty="0" err="1">
                <a:solidFill>
                  <a:srgbClr val="0070C0"/>
                </a:solidFill>
              </a:rPr>
              <a:t>Bc</a:t>
            </a:r>
            <a:r>
              <a:rPr lang="en-US" altLang="ja-JP" sz="1600" b="1" dirty="0">
                <a:solidFill>
                  <a:srgbClr val="0070C0"/>
                </a:solidFill>
              </a:rPr>
              <a:t> = 11.2 T  (at nominal current)</a:t>
            </a:r>
          </a:p>
          <a:p>
            <a:pPr lvl="2" algn="r"/>
            <a:r>
              <a:rPr lang="en-US" altLang="ja-JP" sz="1600" dirty="0"/>
              <a:t> I-nominal, after </a:t>
            </a:r>
            <a:r>
              <a:rPr lang="en-US" altLang="ja-JP" sz="1600" dirty="0">
                <a:solidFill>
                  <a:srgbClr val="FF0000"/>
                </a:solidFill>
              </a:rPr>
              <a:t>1</a:t>
            </a:r>
            <a:r>
              <a:rPr lang="en-US" altLang="ja-JP" sz="1600" dirty="0"/>
              <a:t> quench, </a:t>
            </a:r>
          </a:p>
          <a:p>
            <a:pPr lvl="1" algn="r"/>
            <a:r>
              <a:rPr lang="en-US" altLang="ja-JP" sz="1600" dirty="0" err="1">
                <a:solidFill>
                  <a:srgbClr val="FF0000"/>
                </a:solidFill>
              </a:rPr>
              <a:t>Bc</a:t>
            </a:r>
            <a:r>
              <a:rPr lang="en-US" altLang="ja-JP" sz="1600" dirty="0">
                <a:solidFill>
                  <a:srgbClr val="FF0000"/>
                </a:solidFill>
              </a:rPr>
              <a:t>  = 12.1 T (at </a:t>
            </a:r>
            <a:r>
              <a:rPr lang="en-US" altLang="ja-JP" sz="1600" dirty="0" smtClean="0">
                <a:solidFill>
                  <a:srgbClr val="FF0000"/>
                </a:solidFill>
              </a:rPr>
              <a:t>ultimate </a:t>
            </a:r>
            <a:r>
              <a:rPr lang="en-US" altLang="ja-JP" sz="1600" dirty="0">
                <a:solidFill>
                  <a:srgbClr val="FF0000"/>
                </a:solidFill>
              </a:rPr>
              <a:t>current)</a:t>
            </a:r>
          </a:p>
          <a:p>
            <a:pPr lvl="2" algn="r"/>
            <a:r>
              <a:rPr lang="en-US" altLang="ja-JP" sz="1600" dirty="0"/>
              <a:t>I-ultimate) after </a:t>
            </a:r>
            <a:r>
              <a:rPr lang="en-US" altLang="ja-JP" sz="1600" dirty="0">
                <a:solidFill>
                  <a:srgbClr val="FF0000"/>
                </a:solidFill>
              </a:rPr>
              <a:t>6</a:t>
            </a:r>
            <a:r>
              <a:rPr lang="en-US" altLang="ja-JP" sz="1600" dirty="0"/>
              <a:t> quenches.</a:t>
            </a:r>
            <a:r>
              <a:rPr lang="en-US" altLang="ja-JP" sz="1600" dirty="0">
                <a:solidFill>
                  <a:srgbClr val="FF0000"/>
                </a:solidFill>
              </a:rPr>
              <a:t> </a:t>
            </a:r>
            <a:endParaRPr lang="en-US" altLang="ja-JP" sz="1600" dirty="0"/>
          </a:p>
        </p:txBody>
      </p:sp>
      <p:sp>
        <p:nvSpPr>
          <p:cNvPr id="9" name="テキスト ボックス 6">
            <a:extLst>
              <a:ext uri="{FF2B5EF4-FFF2-40B4-BE49-F238E27FC236}">
                <a16:creationId xmlns:a16="http://schemas.microsoft.com/office/drawing/2014/main" id="{17517FF2-9F4C-E94F-A475-E4A6425C27EF}"/>
              </a:ext>
            </a:extLst>
          </p:cNvPr>
          <p:cNvSpPr txBox="1"/>
          <p:nvPr/>
        </p:nvSpPr>
        <p:spPr>
          <a:xfrm>
            <a:off x="6962147" y="4507446"/>
            <a:ext cx="5067221" cy="1938992"/>
          </a:xfrm>
          <a:prstGeom prst="rect">
            <a:avLst/>
          </a:prstGeom>
          <a:solidFill>
            <a:schemeClr val="accent3">
              <a:lumMod val="20000"/>
              <a:lumOff val="80000"/>
            </a:schemeClr>
          </a:solidFill>
        </p:spPr>
        <p:txBody>
          <a:bodyPr wrap="none" rtlCol="0">
            <a:spAutoFit/>
          </a:bodyPr>
          <a:lstStyle/>
          <a:p>
            <a:r>
              <a:rPr lang="en-US" altLang="ja-JP" sz="2000" dirty="0" smtClean="0">
                <a:solidFill>
                  <a:srgbClr val="FF0000"/>
                </a:solidFill>
              </a:rPr>
              <a:t>+ </a:t>
            </a:r>
            <a:r>
              <a:rPr lang="en-US" sz="2000" b="1" dirty="0" smtClean="0"/>
              <a:t>Nb</a:t>
            </a:r>
            <a:r>
              <a:rPr lang="en-US" sz="2000" b="1" baseline="-25000" dirty="0" smtClean="0"/>
              <a:t>3</a:t>
            </a:r>
            <a:r>
              <a:rPr lang="en-US" sz="2000" b="1" dirty="0" smtClean="0"/>
              <a:t>Sn </a:t>
            </a:r>
            <a:r>
              <a:rPr lang="en-US" sz="2000" b="1" dirty="0"/>
              <a:t>Quadrupole (MQXF) at IR</a:t>
            </a:r>
            <a:endParaRPr lang="en-US" altLang="ja-JP" sz="2000" dirty="0" smtClean="0">
              <a:solidFill>
                <a:srgbClr val="FF0000"/>
              </a:solidFill>
            </a:endParaRPr>
          </a:p>
          <a:p>
            <a:r>
              <a:rPr lang="en-US" altLang="ja-JP" sz="2000" dirty="0" smtClean="0">
                <a:solidFill>
                  <a:srgbClr val="FF0000"/>
                </a:solidFill>
              </a:rPr>
              <a:t>US</a:t>
            </a:r>
            <a:r>
              <a:rPr lang="en-US" altLang="ja-JP" sz="2000" dirty="0">
                <a:solidFill>
                  <a:srgbClr val="FF0000"/>
                </a:solidFill>
              </a:rPr>
              <a:t>: </a:t>
            </a:r>
            <a:r>
              <a:rPr lang="en-US" altLang="ja-JP" sz="2000" dirty="0"/>
              <a:t>4.5 m Prototype:</a:t>
            </a:r>
          </a:p>
          <a:p>
            <a:pPr marL="285750" indent="-285750">
              <a:buFontTx/>
              <a:buChar char="-"/>
            </a:pPr>
            <a:r>
              <a:rPr lang="en-US" altLang="ja-JP" sz="2000" dirty="0"/>
              <a:t>Completed and </a:t>
            </a:r>
            <a:r>
              <a:rPr lang="en-US" altLang="ja-JP" sz="2000" dirty="0" smtClean="0"/>
              <a:t>tested</a:t>
            </a:r>
            <a:endParaRPr lang="en-US" altLang="ja-JP" sz="2000" dirty="0"/>
          </a:p>
          <a:p>
            <a:r>
              <a:rPr lang="en-US" altLang="ja-JP" sz="2000" dirty="0">
                <a:solidFill>
                  <a:srgbClr val="FF0000"/>
                </a:solidFill>
              </a:rPr>
              <a:t>CERN: </a:t>
            </a:r>
            <a:r>
              <a:rPr lang="en-US" altLang="ja-JP" sz="2000" dirty="0"/>
              <a:t>1-m short Models: </a:t>
            </a:r>
          </a:p>
          <a:p>
            <a:pPr marL="285750" indent="-285750">
              <a:buFontTx/>
              <a:buChar char="-"/>
            </a:pPr>
            <a:r>
              <a:rPr kumimoji="1" lang="en-US" altLang="ja-JP" sz="2000" dirty="0"/>
              <a:t>Successfully demonstrated </a:t>
            </a:r>
            <a:r>
              <a:rPr lang="en-US" altLang="ja-JP" sz="2000" dirty="0"/>
              <a:t>the performance</a:t>
            </a:r>
            <a:endParaRPr kumimoji="1" lang="en-US" altLang="ja-JP" sz="2000" dirty="0"/>
          </a:p>
          <a:p>
            <a:r>
              <a:rPr kumimoji="1" lang="en-US" altLang="ja-JP" sz="2000" dirty="0">
                <a:solidFill>
                  <a:srgbClr val="FF0000"/>
                </a:solidFill>
              </a:rPr>
              <a:t>CERN:  </a:t>
            </a:r>
            <a:r>
              <a:rPr lang="en-US" altLang="ja-JP" sz="2000" dirty="0"/>
              <a:t>7 m Prototype under development</a:t>
            </a:r>
            <a:endParaRPr kumimoji="1" lang="ja-JP" altLang="en-US" sz="2000" dirty="0"/>
          </a:p>
        </p:txBody>
      </p:sp>
      <p:sp>
        <p:nvSpPr>
          <p:cNvPr id="10" name="Rectangle 9"/>
          <p:cNvSpPr/>
          <p:nvPr/>
        </p:nvSpPr>
        <p:spPr>
          <a:xfrm>
            <a:off x="350906" y="5884492"/>
            <a:ext cx="5920467" cy="369332"/>
          </a:xfrm>
          <a:prstGeom prst="rect">
            <a:avLst/>
          </a:prstGeom>
        </p:spPr>
        <p:txBody>
          <a:bodyPr wrap="none">
            <a:spAutoFit/>
          </a:bodyPr>
          <a:lstStyle/>
          <a:p>
            <a:r>
              <a:rPr lang="en-US" b="1" spc="-5" dirty="0" smtClean="0">
                <a:solidFill>
                  <a:srgbClr val="FF0000"/>
                </a:solidFill>
                <a:latin typeface="Helvetica" pitchFamily="2" charset="0"/>
              </a:rPr>
              <a:t>+MgB</a:t>
            </a:r>
            <a:r>
              <a:rPr lang="en-US" b="1" spc="-5" baseline="-25000" dirty="0" smtClean="0">
                <a:solidFill>
                  <a:srgbClr val="FF0000"/>
                </a:solidFill>
                <a:latin typeface="Helvetica" pitchFamily="2" charset="0"/>
              </a:rPr>
              <a:t>2</a:t>
            </a:r>
            <a:r>
              <a:rPr lang="en-US" b="1" spc="-5" dirty="0" smtClean="0">
                <a:latin typeface="Helvetica" pitchFamily="2" charset="0"/>
              </a:rPr>
              <a:t> </a:t>
            </a:r>
            <a:r>
              <a:rPr lang="en-US" b="1" spc="-5" dirty="0">
                <a:latin typeface="Helvetica" pitchFamily="2" charset="0"/>
              </a:rPr>
              <a:t>18.5 kA Superconducting Link</a:t>
            </a:r>
            <a:r>
              <a:rPr lang="en-US" altLang="ja-JP" b="1" spc="-5" dirty="0">
                <a:latin typeface="Helvetica" pitchFamily="2" charset="0"/>
              </a:rPr>
              <a:t> Demonstrated</a:t>
            </a:r>
            <a:r>
              <a:rPr lang="en-US" b="1" i="1" spc="15" dirty="0">
                <a:latin typeface="Helvetica" pitchFamily="2" charset="0"/>
              </a:rPr>
              <a:t> </a:t>
            </a:r>
            <a:endParaRPr lang="en-US" dirty="0"/>
          </a:p>
        </p:txBody>
      </p:sp>
    </p:spTree>
    <p:extLst>
      <p:ext uri="{BB962C8B-B14F-4D97-AF65-F5344CB8AC3E}">
        <p14:creationId xmlns:p14="http://schemas.microsoft.com/office/powerpoint/2010/main" val="41340684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C83842-6FDD-654E-87EE-986EE20694E5}"/>
              </a:ext>
            </a:extLst>
          </p:cNvPr>
          <p:cNvSpPr>
            <a:spLocks noGrp="1"/>
          </p:cNvSpPr>
          <p:nvPr>
            <p:ph type="title"/>
          </p:nvPr>
        </p:nvSpPr>
        <p:spPr>
          <a:xfrm>
            <a:off x="1010024" y="59485"/>
            <a:ext cx="10972800" cy="714190"/>
          </a:xfrm>
        </p:spPr>
        <p:txBody>
          <a:bodyPr>
            <a:normAutofit/>
          </a:bodyPr>
          <a:lstStyle/>
          <a:p>
            <a:r>
              <a:rPr lang="en-US" altLang="ja-JP" b="1" dirty="0" err="1" smtClean="0">
                <a:latin typeface="Helvetica" pitchFamily="2" charset="0"/>
              </a:rPr>
              <a:t>s.c.</a:t>
            </a:r>
            <a:r>
              <a:rPr lang="en-US" altLang="ja-JP" b="1" dirty="0" smtClean="0">
                <a:latin typeface="Helvetica" pitchFamily="2" charset="0"/>
              </a:rPr>
              <a:t> magnet technology</a:t>
            </a:r>
            <a:endParaRPr kumimoji="1" lang="ja-JP" altLang="en-US" b="1" dirty="0">
              <a:latin typeface="Helvetica" pitchFamily="2" charset="0"/>
            </a:endParaRPr>
          </a:p>
        </p:txBody>
      </p:sp>
      <p:sp>
        <p:nvSpPr>
          <p:cNvPr id="3" name="コンテンツ プレースホルダー 2">
            <a:extLst>
              <a:ext uri="{FF2B5EF4-FFF2-40B4-BE49-F238E27FC236}">
                <a16:creationId xmlns:a16="http://schemas.microsoft.com/office/drawing/2014/main" id="{88965776-7CBF-C54F-97DB-332CC6C24160}"/>
              </a:ext>
            </a:extLst>
          </p:cNvPr>
          <p:cNvSpPr>
            <a:spLocks noGrp="1"/>
          </p:cNvSpPr>
          <p:nvPr>
            <p:ph idx="1"/>
          </p:nvPr>
        </p:nvSpPr>
        <p:spPr>
          <a:xfrm>
            <a:off x="249746" y="648177"/>
            <a:ext cx="11107387" cy="5732687"/>
          </a:xfrm>
        </p:spPr>
        <p:txBody>
          <a:bodyPr>
            <a:normAutofit/>
          </a:bodyPr>
          <a:lstStyle/>
          <a:p>
            <a:pPr>
              <a:lnSpc>
                <a:spcPct val="120000"/>
              </a:lnSpc>
            </a:pPr>
            <a:r>
              <a:rPr lang="en-US" altLang="ja-JP" sz="2400" dirty="0">
                <a:solidFill>
                  <a:srgbClr val="FF0000"/>
                </a:solidFill>
              </a:rPr>
              <a:t>Nb</a:t>
            </a:r>
            <a:r>
              <a:rPr lang="en-US" altLang="ja-JP" sz="2400" baseline="-25000" dirty="0">
                <a:solidFill>
                  <a:srgbClr val="FF0000"/>
                </a:solidFill>
              </a:rPr>
              <a:t>3</a:t>
            </a:r>
            <a:r>
              <a:rPr lang="en-US" altLang="ja-JP" sz="2400" dirty="0">
                <a:solidFill>
                  <a:srgbClr val="FF0000"/>
                </a:solidFill>
              </a:rPr>
              <a:t>Sn</a:t>
            </a:r>
            <a:r>
              <a:rPr lang="en-US" altLang="ja-JP" sz="2400" dirty="0"/>
              <a:t> superconducting magnet technology for hadron colliders, still requires </a:t>
            </a:r>
            <a:r>
              <a:rPr lang="en-US" altLang="ja-JP" sz="2400" b="1" dirty="0">
                <a:solidFill>
                  <a:srgbClr val="0070C0"/>
                </a:solidFill>
              </a:rPr>
              <a:t>step-by-step</a:t>
            </a:r>
            <a:r>
              <a:rPr lang="en-US" altLang="ja-JP" sz="2400" dirty="0">
                <a:solidFill>
                  <a:srgbClr val="0070C0"/>
                </a:solidFill>
              </a:rPr>
              <a:t> </a:t>
            </a:r>
            <a:r>
              <a:rPr lang="en-US" altLang="ja-JP" sz="2400" dirty="0"/>
              <a:t>development to reach </a:t>
            </a:r>
            <a:r>
              <a:rPr lang="en-US" altLang="ja-JP" sz="2400" b="1" dirty="0">
                <a:solidFill>
                  <a:srgbClr val="0070C0"/>
                </a:solidFill>
              </a:rPr>
              <a:t>14, 15, and 16 T</a:t>
            </a:r>
            <a:r>
              <a:rPr lang="en-US" altLang="ja-JP" sz="2400" dirty="0">
                <a:solidFill>
                  <a:srgbClr val="0070C0"/>
                </a:solidFill>
              </a:rPr>
              <a:t>.   </a:t>
            </a:r>
            <a:endParaRPr lang="en-US" altLang="ja-JP" sz="2400" dirty="0"/>
          </a:p>
          <a:p>
            <a:pPr>
              <a:lnSpc>
                <a:spcPct val="120000"/>
              </a:lnSpc>
            </a:pPr>
            <a:r>
              <a:rPr lang="en-US" altLang="ja-JP" sz="2400" dirty="0"/>
              <a:t>It would require the following </a:t>
            </a:r>
            <a:r>
              <a:rPr lang="en-US" altLang="ja-JP" sz="2400" b="1" dirty="0"/>
              <a:t>time-line</a:t>
            </a:r>
            <a:r>
              <a:rPr lang="en-US" altLang="ja-JP" sz="2400" dirty="0"/>
              <a:t> (in my personal view):</a:t>
            </a:r>
          </a:p>
          <a:p>
            <a:pPr lvl="1">
              <a:lnSpc>
                <a:spcPct val="120000"/>
              </a:lnSpc>
            </a:pPr>
            <a:r>
              <a:rPr lang="en-US" altLang="ja-JP" sz="2000" b="1" dirty="0">
                <a:solidFill>
                  <a:srgbClr val="FF0000"/>
                </a:solidFill>
              </a:rPr>
              <a:t>Nb</a:t>
            </a:r>
            <a:r>
              <a:rPr lang="en-US" altLang="ja-JP" sz="2000" b="1" baseline="-25000" dirty="0">
                <a:solidFill>
                  <a:srgbClr val="FF0000"/>
                </a:solidFill>
              </a:rPr>
              <a:t>3</a:t>
            </a:r>
            <a:r>
              <a:rPr lang="en-US" altLang="ja-JP" sz="2000" b="1" dirty="0">
                <a:solidFill>
                  <a:srgbClr val="FF0000"/>
                </a:solidFill>
              </a:rPr>
              <a:t>Sn</a:t>
            </a:r>
            <a:r>
              <a:rPr lang="en-US" altLang="ja-JP" sz="2000" dirty="0">
                <a:solidFill>
                  <a:srgbClr val="FF0000"/>
                </a:solidFill>
              </a:rPr>
              <a:t>, </a:t>
            </a:r>
            <a:r>
              <a:rPr lang="en-US" altLang="ja-JP" sz="2000" b="1" dirty="0">
                <a:solidFill>
                  <a:srgbClr val="0070C0"/>
                </a:solidFill>
              </a:rPr>
              <a:t>12~14 T:  </a:t>
            </a:r>
            <a:r>
              <a:rPr lang="en-US" altLang="ja-JP" sz="2000" dirty="0"/>
              <a:t>5~10 years for short-model R&amp;D, and  the following  5~10 years for prototype/pre-series with industry. It will result in </a:t>
            </a:r>
            <a:r>
              <a:rPr lang="en-US" altLang="ja-JP" sz="2000" b="1" dirty="0">
                <a:solidFill>
                  <a:srgbClr val="0070C0"/>
                </a:solidFill>
              </a:rPr>
              <a:t>10 – 20 </a:t>
            </a:r>
            <a:r>
              <a:rPr lang="en-US" altLang="ja-JP" sz="2000" b="1" dirty="0" err="1">
                <a:solidFill>
                  <a:srgbClr val="0070C0"/>
                </a:solidFill>
              </a:rPr>
              <a:t>yrs</a:t>
            </a:r>
            <a:r>
              <a:rPr lang="en-US" altLang="ja-JP" sz="2000" b="1" dirty="0">
                <a:solidFill>
                  <a:srgbClr val="0070C0"/>
                </a:solidFill>
              </a:rPr>
              <a:t> </a:t>
            </a:r>
            <a:r>
              <a:rPr lang="en-US" altLang="ja-JP" sz="2000" dirty="0"/>
              <a:t>for the construction to start, </a:t>
            </a:r>
          </a:p>
          <a:p>
            <a:pPr lvl="1">
              <a:lnSpc>
                <a:spcPct val="120000"/>
              </a:lnSpc>
            </a:pPr>
            <a:r>
              <a:rPr lang="en-US" altLang="ja-JP" sz="2000" b="1" dirty="0">
                <a:solidFill>
                  <a:srgbClr val="FF0000"/>
                </a:solidFill>
              </a:rPr>
              <a:t>Nb</a:t>
            </a:r>
            <a:r>
              <a:rPr lang="en-US" altLang="ja-JP" sz="2000" b="1" baseline="-25000" dirty="0">
                <a:solidFill>
                  <a:srgbClr val="FF0000"/>
                </a:solidFill>
              </a:rPr>
              <a:t>3</a:t>
            </a:r>
            <a:r>
              <a:rPr lang="en-US" altLang="ja-JP" sz="2000" b="1" dirty="0">
                <a:solidFill>
                  <a:srgbClr val="FF0000"/>
                </a:solidFill>
              </a:rPr>
              <a:t>Sn</a:t>
            </a:r>
            <a:r>
              <a:rPr lang="en-US" altLang="ja-JP" sz="2000" dirty="0">
                <a:solidFill>
                  <a:srgbClr val="FF0000"/>
                </a:solidFill>
              </a:rPr>
              <a:t>, </a:t>
            </a:r>
            <a:r>
              <a:rPr lang="en-US" altLang="ja-JP" sz="2000" b="1" dirty="0">
                <a:solidFill>
                  <a:srgbClr val="0070C0"/>
                </a:solidFill>
              </a:rPr>
              <a:t>14~16 T:</a:t>
            </a:r>
            <a:r>
              <a:rPr lang="en-US" altLang="ja-JP" sz="2000" dirty="0">
                <a:solidFill>
                  <a:srgbClr val="0070C0"/>
                </a:solidFill>
              </a:rPr>
              <a:t>  </a:t>
            </a:r>
            <a:r>
              <a:rPr lang="en-US" altLang="ja-JP" sz="2000" dirty="0"/>
              <a:t>10-15 years for short-model  R&amp;D, and the following 10 ~ 15 years for </a:t>
            </a:r>
            <a:r>
              <a:rPr lang="en-US" altLang="ja-JP" sz="2000" dirty="0" err="1"/>
              <a:t>protype</a:t>
            </a:r>
            <a:r>
              <a:rPr lang="en-US" altLang="ja-JP" sz="2000" dirty="0"/>
              <a:t>/pre-series with industry.  It will result in </a:t>
            </a:r>
            <a:r>
              <a:rPr lang="en-US" altLang="ja-JP" sz="2000" b="1" dirty="0">
                <a:solidFill>
                  <a:srgbClr val="0070C0"/>
                </a:solidFill>
              </a:rPr>
              <a:t>20 – 30 </a:t>
            </a:r>
            <a:r>
              <a:rPr lang="en-US" altLang="ja-JP" sz="2000" b="1" dirty="0" err="1">
                <a:solidFill>
                  <a:srgbClr val="0070C0"/>
                </a:solidFill>
              </a:rPr>
              <a:t>yrs</a:t>
            </a:r>
            <a:r>
              <a:rPr lang="en-US" altLang="ja-JP" sz="2000" b="1" dirty="0">
                <a:solidFill>
                  <a:srgbClr val="0070C0"/>
                </a:solidFill>
              </a:rPr>
              <a:t> </a:t>
            </a:r>
            <a:r>
              <a:rPr lang="en-US" altLang="ja-JP" sz="2000" dirty="0"/>
              <a:t>for</a:t>
            </a:r>
            <a:r>
              <a:rPr lang="en-US" altLang="ja-JP" sz="2000" dirty="0">
                <a:solidFill>
                  <a:srgbClr val="0070C0"/>
                </a:solidFill>
              </a:rPr>
              <a:t> </a:t>
            </a:r>
            <a:r>
              <a:rPr lang="en-US" altLang="ja-JP" sz="2000" dirty="0"/>
              <a:t>the construction to start, (consistently to the FCC-integral time line). </a:t>
            </a:r>
          </a:p>
          <a:p>
            <a:pPr lvl="1">
              <a:lnSpc>
                <a:spcPct val="120000"/>
              </a:lnSpc>
            </a:pPr>
            <a:r>
              <a:rPr lang="en-US" altLang="ja-JP" sz="2000" b="1" dirty="0" err="1">
                <a:solidFill>
                  <a:srgbClr val="FF0000"/>
                </a:solidFill>
              </a:rPr>
              <a:t>NbTi</a:t>
            </a:r>
            <a:r>
              <a:rPr lang="en-US" altLang="ja-JP" sz="2000" dirty="0">
                <a:solidFill>
                  <a:srgbClr val="FF0000"/>
                </a:solidFill>
              </a:rPr>
              <a:t> , </a:t>
            </a:r>
            <a:r>
              <a:rPr lang="en-US" altLang="ja-JP" sz="2000" b="1" dirty="0">
                <a:solidFill>
                  <a:srgbClr val="0070C0"/>
                </a:solidFill>
              </a:rPr>
              <a:t>8~9 T:</a:t>
            </a:r>
            <a:r>
              <a:rPr lang="en-US" altLang="ja-JP" sz="2000" dirty="0">
                <a:solidFill>
                  <a:srgbClr val="FF0000"/>
                </a:solidFill>
              </a:rPr>
              <a:t>  </a:t>
            </a:r>
            <a:r>
              <a:rPr lang="en-US" altLang="ja-JP" sz="2000" dirty="0"/>
              <a:t>proven by LHC and </a:t>
            </a:r>
            <a:r>
              <a:rPr lang="en-US" altLang="ja-JP" sz="2000" b="1" dirty="0">
                <a:solidFill>
                  <a:srgbClr val="FF0000"/>
                </a:solidFill>
              </a:rPr>
              <a:t>Nb</a:t>
            </a:r>
            <a:r>
              <a:rPr lang="en-US" altLang="ja-JP" sz="2000" b="1" baseline="-25000" dirty="0">
                <a:solidFill>
                  <a:srgbClr val="FF0000"/>
                </a:solidFill>
              </a:rPr>
              <a:t>3</a:t>
            </a:r>
            <a:r>
              <a:rPr lang="en-US" altLang="ja-JP" sz="2000" b="1" dirty="0">
                <a:solidFill>
                  <a:srgbClr val="FF0000"/>
                </a:solidFill>
              </a:rPr>
              <a:t>Sn,</a:t>
            </a:r>
            <a:r>
              <a:rPr lang="en-US" altLang="ja-JP" sz="2000" dirty="0"/>
              <a:t> </a:t>
            </a:r>
            <a:r>
              <a:rPr lang="en-US" altLang="ja-JP" sz="2000" b="1" dirty="0">
                <a:solidFill>
                  <a:srgbClr val="0070C0"/>
                </a:solidFill>
              </a:rPr>
              <a:t>10 ~ 11 T  </a:t>
            </a:r>
            <a:r>
              <a:rPr lang="en-US" altLang="ja-JP" sz="2000" dirty="0"/>
              <a:t>being demonstrated. It may be feasible  for the construction to begin in </a:t>
            </a:r>
            <a:r>
              <a:rPr lang="en-US" altLang="ja-JP" sz="2000" dirty="0">
                <a:solidFill>
                  <a:srgbClr val="0070C0"/>
                </a:solidFill>
              </a:rPr>
              <a:t>&gt; ~ 5 years.</a:t>
            </a:r>
            <a:endParaRPr lang="en-US" altLang="ja-JP" sz="2400" dirty="0">
              <a:solidFill>
                <a:srgbClr val="0070C0"/>
              </a:solidFill>
            </a:endParaRPr>
          </a:p>
          <a:p>
            <a:pPr>
              <a:lnSpc>
                <a:spcPct val="120000"/>
              </a:lnSpc>
            </a:pPr>
            <a:r>
              <a:rPr lang="en-US" altLang="ja-JP" sz="2400" b="1" dirty="0">
                <a:solidFill>
                  <a:srgbClr val="0070C0"/>
                </a:solidFill>
              </a:rPr>
              <a:t>Continuing R&amp;D effort </a:t>
            </a:r>
            <a:r>
              <a:rPr lang="en-US" altLang="ja-JP" sz="2400" dirty="0"/>
              <a:t>for high-field magnet, present to future, should be critically </a:t>
            </a:r>
            <a:r>
              <a:rPr lang="en-US" altLang="ja-JP" sz="2400" b="1" dirty="0"/>
              <a:t>important</a:t>
            </a:r>
            <a:r>
              <a:rPr lang="en-US" altLang="ja-JP" sz="2400" dirty="0"/>
              <a:t>, to realize highest energy frontier hadron accelerators in future. </a:t>
            </a:r>
          </a:p>
        </p:txBody>
      </p:sp>
      <p:sp>
        <p:nvSpPr>
          <p:cNvPr id="4" name="日付プレースホルダー 3">
            <a:extLst>
              <a:ext uri="{FF2B5EF4-FFF2-40B4-BE49-F238E27FC236}">
                <a16:creationId xmlns:a16="http://schemas.microsoft.com/office/drawing/2014/main" id="{DF328119-073A-2443-9668-4B5FB21B13D9}"/>
              </a:ext>
            </a:extLst>
          </p:cNvPr>
          <p:cNvSpPr>
            <a:spLocks noGrp="1"/>
          </p:cNvSpPr>
          <p:nvPr>
            <p:ph type="dt" sz="half" idx="4294967295"/>
          </p:nvPr>
        </p:nvSpPr>
        <p:spPr>
          <a:xfrm>
            <a:off x="6440129" y="147638"/>
            <a:ext cx="2743200" cy="365125"/>
          </a:xfrm>
          <a:prstGeom prst="rect">
            <a:avLst/>
          </a:prstGeom>
        </p:spPr>
        <p:txBody>
          <a:bodyPr/>
          <a:lstStyle/>
          <a:p>
            <a:r>
              <a:rPr kumimoji="1" lang="en-US" altLang="ja-JP" dirty="0"/>
              <a:t>A. </a:t>
            </a:r>
            <a:r>
              <a:rPr kumimoji="1" lang="en-US" altLang="ja-JP" dirty="0" smtClean="0"/>
              <a:t>Yamamoto</a:t>
            </a:r>
            <a:endParaRPr kumimoji="1" lang="ja-JP" altLang="en-US" dirty="0"/>
          </a:p>
        </p:txBody>
      </p:sp>
      <p:sp>
        <p:nvSpPr>
          <p:cNvPr id="5" name="スライド番号プレースホルダー 4">
            <a:extLst>
              <a:ext uri="{FF2B5EF4-FFF2-40B4-BE49-F238E27FC236}">
                <a16:creationId xmlns:a16="http://schemas.microsoft.com/office/drawing/2014/main" id="{33005DCD-4FBA-6340-931A-C5E32A834786}"/>
              </a:ext>
            </a:extLst>
          </p:cNvPr>
          <p:cNvSpPr>
            <a:spLocks noGrp="1"/>
          </p:cNvSpPr>
          <p:nvPr>
            <p:ph type="sldNum" sz="quarter" idx="4294967295"/>
          </p:nvPr>
        </p:nvSpPr>
        <p:spPr>
          <a:xfrm>
            <a:off x="9448800" y="6484938"/>
            <a:ext cx="2743200" cy="365125"/>
          </a:xfrm>
          <a:prstGeom prst="rect">
            <a:avLst/>
          </a:prstGeom>
        </p:spPr>
        <p:txBody>
          <a:bodyPr/>
          <a:lstStyle/>
          <a:p>
            <a:fld id="{31CB0898-1056-4046-813E-77E50C8D40D9}" type="slidenum">
              <a:rPr kumimoji="1" lang="ja-JP" altLang="en-US" smtClean="0"/>
              <a:t>22</a:t>
            </a:fld>
            <a:endParaRPr kumimoji="1" lang="ja-JP" altLang="en-US"/>
          </a:p>
        </p:txBody>
      </p:sp>
      <p:sp>
        <p:nvSpPr>
          <p:cNvPr id="6" name="Rounded Rectangle 5"/>
          <p:cNvSpPr/>
          <p:nvPr/>
        </p:nvSpPr>
        <p:spPr>
          <a:xfrm>
            <a:off x="4713344" y="5945060"/>
            <a:ext cx="7269480" cy="492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Intensify HTS accelerator magnet development</a:t>
            </a:r>
          </a:p>
        </p:txBody>
      </p:sp>
    </p:spTree>
    <p:extLst>
      <p:ext uri="{BB962C8B-B14F-4D97-AF65-F5344CB8AC3E}">
        <p14:creationId xmlns:p14="http://schemas.microsoft.com/office/powerpoint/2010/main" val="26133663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p:txBody>
          <a:bodyPr/>
          <a:lstStyle/>
          <a:p>
            <a:fld id="{17918391-D411-FE40-AAD7-861AE5233E0E}" type="slidenum">
              <a:rPr lang="en-US" smtClean="0"/>
              <a:pPr/>
              <a:t>23</a:t>
            </a:fld>
            <a:endParaRPr lang="en-US" dirty="0"/>
          </a:p>
        </p:txBody>
      </p:sp>
      <p:sp>
        <p:nvSpPr>
          <p:cNvPr id="4"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en-US" sz="4000" dirty="0" smtClean="0"/>
              <a:t>14 T magnet tested at FNAL!</a:t>
            </a:r>
            <a:endParaRPr lang="en-US" sz="4000" dirty="0"/>
          </a:p>
        </p:txBody>
      </p:sp>
      <p:pic>
        <p:nvPicPr>
          <p:cNvPr id="5" name="Picture 4"/>
          <p:cNvPicPr>
            <a:picLocks noChangeAspect="1"/>
          </p:cNvPicPr>
          <p:nvPr/>
        </p:nvPicPr>
        <p:blipFill>
          <a:blip r:embed="rId2"/>
          <a:stretch>
            <a:fillRect/>
          </a:stretch>
        </p:blipFill>
        <p:spPr>
          <a:xfrm>
            <a:off x="168561" y="970800"/>
            <a:ext cx="6737063" cy="5058248"/>
          </a:xfrm>
          <a:prstGeom prst="rect">
            <a:avLst/>
          </a:prstGeom>
        </p:spPr>
      </p:pic>
      <p:sp>
        <p:nvSpPr>
          <p:cNvPr id="6" name="Rectangle 5"/>
          <p:cNvSpPr/>
          <p:nvPr/>
        </p:nvSpPr>
        <p:spPr>
          <a:xfrm>
            <a:off x="7182854" y="3945973"/>
            <a:ext cx="4882106" cy="2139047"/>
          </a:xfrm>
          <a:prstGeom prst="rect">
            <a:avLst/>
          </a:prstGeom>
        </p:spPr>
        <p:txBody>
          <a:bodyPr wrap="square">
            <a:spAutoFit/>
          </a:bodyPr>
          <a:lstStyle/>
          <a:p>
            <a:pPr marL="285750" indent="-285750">
              <a:spcAft>
                <a:spcPts val="600"/>
              </a:spcAft>
              <a:buFont typeface="Arial" panose="020B0604020202020204" pitchFamily="34" charset="0"/>
              <a:buChar char="•"/>
            </a:pPr>
            <a:r>
              <a:rPr lang="en-GB" sz="2000" dirty="0"/>
              <a:t>15 T dipole </a:t>
            </a:r>
            <a:r>
              <a:rPr lang="en-GB" sz="2000" dirty="0" smtClean="0"/>
              <a:t>demonstrator</a:t>
            </a:r>
          </a:p>
          <a:p>
            <a:pPr marL="285750" indent="-285750">
              <a:spcAft>
                <a:spcPts val="600"/>
              </a:spcAft>
              <a:buFont typeface="Arial" panose="020B0604020202020204" pitchFamily="34" charset="0"/>
              <a:buChar char="•"/>
            </a:pPr>
            <a:r>
              <a:rPr lang="en-US" sz="2000" dirty="0" smtClean="0"/>
              <a:t>Staged approach: In first step </a:t>
            </a:r>
            <a:r>
              <a:rPr lang="en-US" sz="2000" dirty="0"/>
              <a:t>p</a:t>
            </a:r>
            <a:r>
              <a:rPr lang="en-US" sz="2000" dirty="0" smtClean="0"/>
              <a:t>re-stressed for 14 T </a:t>
            </a:r>
            <a:r>
              <a:rPr lang="en-US" sz="2000" dirty="0"/>
              <a:t>(as planned for the first stage</a:t>
            </a:r>
            <a:r>
              <a:rPr lang="en-US" sz="2000" dirty="0" smtClean="0"/>
              <a:t>)</a:t>
            </a:r>
          </a:p>
          <a:p>
            <a:pPr marL="285750" indent="-285750">
              <a:spcAft>
                <a:spcPts val="600"/>
              </a:spcAft>
              <a:buFont typeface="Arial" panose="020B0604020202020204" pitchFamily="34" charset="0"/>
              <a:buChar char="•"/>
            </a:pPr>
            <a:r>
              <a:rPr lang="en-US" sz="2000" dirty="0"/>
              <a:t>Second test foreseen in fall 2019 with additional pre-stress for 15 </a:t>
            </a:r>
            <a:r>
              <a:rPr lang="en-US" sz="2000" dirty="0" smtClean="0"/>
              <a:t>T</a:t>
            </a:r>
          </a:p>
          <a:p>
            <a:endParaRPr lang="en-GB" dirty="0"/>
          </a:p>
        </p:txBody>
      </p:sp>
      <p:pic>
        <p:nvPicPr>
          <p:cNvPr id="8" name="Picture 7"/>
          <p:cNvPicPr>
            <a:picLocks noChangeAspect="1"/>
          </p:cNvPicPr>
          <p:nvPr/>
        </p:nvPicPr>
        <p:blipFill>
          <a:blip r:embed="rId3"/>
          <a:stretch>
            <a:fillRect/>
          </a:stretch>
        </p:blipFill>
        <p:spPr>
          <a:xfrm>
            <a:off x="6921476" y="970800"/>
            <a:ext cx="4791100" cy="2788170"/>
          </a:xfrm>
          <a:prstGeom prst="rect">
            <a:avLst/>
          </a:prstGeom>
        </p:spPr>
      </p:pic>
      <p:pic>
        <p:nvPicPr>
          <p:cNvPr id="9" name="Picture 8"/>
          <p:cNvPicPr>
            <a:picLocks noChangeAspect="1"/>
          </p:cNvPicPr>
          <p:nvPr/>
        </p:nvPicPr>
        <p:blipFill rotWithShape="1">
          <a:blip r:embed="rId4"/>
          <a:srcRect l="13885"/>
          <a:stretch/>
        </p:blipFill>
        <p:spPr>
          <a:xfrm>
            <a:off x="9931401" y="1892042"/>
            <a:ext cx="1581626" cy="1337187"/>
          </a:xfrm>
          <a:prstGeom prst="rect">
            <a:avLst/>
          </a:prstGeom>
        </p:spPr>
      </p:pic>
      <p:sp>
        <p:nvSpPr>
          <p:cNvPr id="10" name="Rectangle 9"/>
          <p:cNvSpPr/>
          <p:nvPr/>
        </p:nvSpPr>
        <p:spPr>
          <a:xfrm>
            <a:off x="8182214" y="2508732"/>
            <a:ext cx="2540000" cy="653135"/>
          </a:xfrm>
          <a:prstGeom prst="rect">
            <a:avLst/>
          </a:prstGeom>
        </p:spPr>
        <p:txBody>
          <a:bodyPr wrap="square">
            <a:spAutoFit/>
          </a:bodyPr>
          <a:lstStyle/>
          <a:p>
            <a:r>
              <a:rPr lang="en-US" dirty="0"/>
              <a:t>60-mm aperture</a:t>
            </a:r>
          </a:p>
          <a:p>
            <a:r>
              <a:rPr lang="en-US" dirty="0"/>
              <a:t>4-layer graded coil</a:t>
            </a:r>
          </a:p>
        </p:txBody>
      </p:sp>
      <p:sp>
        <p:nvSpPr>
          <p:cNvPr id="11" name="TextBox 10"/>
          <p:cNvSpPr txBox="1"/>
          <p:nvPr/>
        </p:nvSpPr>
        <p:spPr>
          <a:xfrm>
            <a:off x="7629919" y="1053369"/>
            <a:ext cx="1774845" cy="400110"/>
          </a:xfrm>
          <a:prstGeom prst="rect">
            <a:avLst/>
          </a:prstGeom>
          <a:noFill/>
        </p:spPr>
        <p:txBody>
          <a:bodyPr wrap="none" rtlCol="0">
            <a:spAutoFit/>
          </a:bodyPr>
          <a:lstStyle/>
          <a:p>
            <a:r>
              <a:rPr lang="en-US" sz="1000" dirty="0"/>
              <a:t>84% on the </a:t>
            </a:r>
            <a:r>
              <a:rPr lang="en-US" sz="1000" dirty="0" err="1"/>
              <a:t>laodline</a:t>
            </a:r>
            <a:r>
              <a:rPr lang="en-US" sz="1000" dirty="0"/>
              <a:t> at 1.9 K</a:t>
            </a:r>
            <a:endParaRPr lang="en-GB" sz="1000" dirty="0"/>
          </a:p>
          <a:p>
            <a:r>
              <a:rPr lang="en-US" sz="1000" dirty="0" smtClean="0"/>
              <a:t>92% on the </a:t>
            </a:r>
            <a:r>
              <a:rPr lang="en-US" sz="1000" dirty="0" err="1" smtClean="0"/>
              <a:t>loadline</a:t>
            </a:r>
            <a:r>
              <a:rPr lang="en-US" sz="1000" dirty="0" smtClean="0"/>
              <a:t> at 4.2 K</a:t>
            </a:r>
          </a:p>
        </p:txBody>
      </p:sp>
    </p:spTree>
    <p:extLst>
      <p:ext uri="{BB962C8B-B14F-4D97-AF65-F5344CB8AC3E}">
        <p14:creationId xmlns:p14="http://schemas.microsoft.com/office/powerpoint/2010/main" val="34883963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10913835" y="6356351"/>
            <a:ext cx="668565" cy="365125"/>
          </a:xfrm>
        </p:spPr>
        <p:txBody>
          <a:bodyPr/>
          <a:lstStyle/>
          <a:p>
            <a:fld id="{17918391-D411-FE40-AAD7-861AE5233E0E}" type="slidenum">
              <a:rPr lang="en-US" smtClean="0"/>
              <a:pPr/>
              <a:t>24</a:t>
            </a:fld>
            <a:endParaRPr lang="en-US" dirty="0"/>
          </a:p>
        </p:txBody>
      </p:sp>
      <p:sp>
        <p:nvSpPr>
          <p:cNvPr id="25" name="TextBox 24"/>
          <p:cNvSpPr txBox="1"/>
          <p:nvPr/>
        </p:nvSpPr>
        <p:spPr>
          <a:xfrm>
            <a:off x="0" y="815599"/>
            <a:ext cx="12192000" cy="5570756"/>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000" dirty="0" smtClean="0"/>
              <a:t>The </a:t>
            </a:r>
            <a:r>
              <a:rPr lang="en-US" sz="2000" dirty="0"/>
              <a:t>difference between a 14 T and a 16 T magnet is very large, in terms of quantity of conductor needed, number of coils, and complexity of the construction. Though, on paper, a 16 T magnet is possible and is costing about twice the cost of a LHC magnet for twice the field. </a:t>
            </a:r>
            <a:r>
              <a:rPr lang="en-US" sz="2000" b="1" dirty="0"/>
              <a:t>Achieving such a construction on a large series may be extremely difficult</a:t>
            </a:r>
            <a:r>
              <a:rPr lang="en-US" sz="2000" dirty="0"/>
              <a:t>. </a:t>
            </a:r>
            <a:r>
              <a:rPr lang="en-US" sz="2000" dirty="0" smtClean="0"/>
              <a:t>A </a:t>
            </a:r>
            <a:r>
              <a:rPr lang="en-US" sz="2000" b="1" dirty="0">
                <a:solidFill>
                  <a:srgbClr val="FF0000"/>
                </a:solidFill>
              </a:rPr>
              <a:t>two layer design </a:t>
            </a:r>
            <a:r>
              <a:rPr lang="en-US" sz="2000" dirty="0"/>
              <a:t>with a target field in the range of </a:t>
            </a:r>
            <a:r>
              <a:rPr lang="en-US" sz="2000" b="1" dirty="0">
                <a:solidFill>
                  <a:srgbClr val="FF0000"/>
                </a:solidFill>
              </a:rPr>
              <a:t>12 T to 14 T </a:t>
            </a:r>
            <a:r>
              <a:rPr lang="en-US" sz="2000" dirty="0"/>
              <a:t>is considered by the magnet </a:t>
            </a:r>
            <a:r>
              <a:rPr lang="en-US" sz="2000" dirty="0" smtClean="0"/>
              <a:t>community present during the FCC week </a:t>
            </a:r>
            <a:r>
              <a:rPr lang="en-US" sz="2000" dirty="0"/>
              <a:t>as ‘consensus</a:t>
            </a:r>
            <a:r>
              <a:rPr lang="en-US" sz="2000" dirty="0" smtClean="0"/>
              <a:t>’</a:t>
            </a:r>
            <a:r>
              <a:rPr lang="en-US" sz="2000" dirty="0"/>
              <a:t> </a:t>
            </a:r>
            <a:r>
              <a:rPr lang="en-US" sz="2000" dirty="0" smtClean="0"/>
              <a:t>for a collider in the next decades</a:t>
            </a:r>
          </a:p>
          <a:p>
            <a:pPr marL="285750" indent="-285750">
              <a:spcAft>
                <a:spcPts val="600"/>
              </a:spcAft>
              <a:buFont typeface="Arial" panose="020B0604020202020204" pitchFamily="34" charset="0"/>
              <a:buChar char="•"/>
            </a:pPr>
            <a:r>
              <a:rPr lang="en-US" sz="2000" dirty="0" smtClean="0"/>
              <a:t>The </a:t>
            </a:r>
            <a:r>
              <a:rPr lang="en-US" sz="2000" dirty="0"/>
              <a:t>design work has shown that all the considered options have a potential for FCC. This has motivated the </a:t>
            </a:r>
            <a:r>
              <a:rPr lang="en-US" sz="2000" b="1" dirty="0"/>
              <a:t>decision of exploring experimentally all </a:t>
            </a:r>
            <a:r>
              <a:rPr lang="en-US" sz="2000" b="1" dirty="0" smtClean="0"/>
              <a:t>options </a:t>
            </a:r>
            <a:r>
              <a:rPr lang="en-US" sz="2000" dirty="0" smtClean="0"/>
              <a:t>to answer the outstanding questions of which design meets best the requirements, </a:t>
            </a:r>
            <a:r>
              <a:rPr lang="en-US" sz="2000" b="1" dirty="0" smtClean="0"/>
              <a:t>which margin field level (~12-14 T)</a:t>
            </a:r>
            <a:r>
              <a:rPr lang="en-US" sz="2000" dirty="0" smtClean="0"/>
              <a:t> should be selected</a:t>
            </a:r>
            <a:endParaRPr lang="en-US" sz="2000" dirty="0"/>
          </a:p>
          <a:p>
            <a:pPr marL="285750" indent="-285750">
              <a:spcAft>
                <a:spcPts val="600"/>
              </a:spcAft>
              <a:buFont typeface="Arial" panose="020B0604020202020204" pitchFamily="34" charset="0"/>
              <a:buChar char="•"/>
            </a:pPr>
            <a:r>
              <a:rPr lang="en-US" sz="2000" dirty="0"/>
              <a:t>In the last three years, the FCC Conductor Development </a:t>
            </a:r>
            <a:r>
              <a:rPr lang="en-US" sz="2000" dirty="0" smtClean="0"/>
              <a:t>Program </a:t>
            </a:r>
            <a:r>
              <a:rPr lang="en-US" sz="2000" dirty="0"/>
              <a:t>coordinated by CERN has succeeded in engaging the </a:t>
            </a:r>
            <a:r>
              <a:rPr lang="en-US" sz="2000" b="1" dirty="0"/>
              <a:t>Japanese</a:t>
            </a:r>
            <a:r>
              <a:rPr lang="en-US" sz="2000" dirty="0"/>
              <a:t> (</a:t>
            </a:r>
            <a:r>
              <a:rPr lang="en-US" sz="2000" dirty="0" err="1"/>
              <a:t>Jastec</a:t>
            </a:r>
            <a:r>
              <a:rPr lang="en-US" sz="2000" dirty="0"/>
              <a:t> and Furukawa via the KEK coordination), the </a:t>
            </a:r>
            <a:r>
              <a:rPr lang="en-US" sz="2000" b="1" dirty="0"/>
              <a:t>Russian</a:t>
            </a:r>
            <a:r>
              <a:rPr lang="en-US" sz="2000" dirty="0"/>
              <a:t> (TVEL) and the </a:t>
            </a:r>
            <a:r>
              <a:rPr lang="en-US" sz="2000" b="1" dirty="0"/>
              <a:t>Korean</a:t>
            </a:r>
            <a:r>
              <a:rPr lang="en-US" sz="2000" dirty="0"/>
              <a:t> (KAT) companies in developing for the first time very high-performance </a:t>
            </a:r>
            <a:r>
              <a:rPr lang="en-US" sz="2000" b="1" dirty="0"/>
              <a:t>Nb</a:t>
            </a:r>
            <a:r>
              <a:rPr lang="en-US" sz="2000" b="1" baseline="-25000" dirty="0"/>
              <a:t>3</a:t>
            </a:r>
            <a:r>
              <a:rPr lang="en-US" sz="2000" b="1" dirty="0"/>
              <a:t>Sn wire</a:t>
            </a:r>
            <a:r>
              <a:rPr lang="en-US" sz="2000" dirty="0"/>
              <a:t>. Critical current densities of up to </a:t>
            </a:r>
            <a:r>
              <a:rPr lang="en-US" sz="2000" b="1" dirty="0"/>
              <a:t>about 1250 A/mm</a:t>
            </a:r>
            <a:r>
              <a:rPr lang="en-US" sz="2000" b="1" baseline="30000" dirty="0"/>
              <a:t>2</a:t>
            </a:r>
            <a:r>
              <a:rPr lang="en-US" sz="2000" b="1" dirty="0"/>
              <a:t> at 16 T</a:t>
            </a:r>
            <a:r>
              <a:rPr lang="en-US" sz="2000" dirty="0"/>
              <a:t> have been achieved, and kilometers length of wire have been produced in industry and delivered to CERN for first cabling </a:t>
            </a:r>
            <a:r>
              <a:rPr lang="en-US" sz="2000" dirty="0" smtClean="0"/>
              <a:t>trials</a:t>
            </a:r>
          </a:p>
          <a:p>
            <a:pPr marL="285750" indent="-285750">
              <a:spcAft>
                <a:spcPts val="600"/>
              </a:spcAft>
              <a:buFont typeface="Arial" panose="020B0604020202020204" pitchFamily="34" charset="0"/>
              <a:buChar char="•"/>
            </a:pPr>
            <a:r>
              <a:rPr lang="en-GB" sz="2000" dirty="0" smtClean="0"/>
              <a:t>In the </a:t>
            </a:r>
            <a:r>
              <a:rPr lang="en-GB" sz="2000" b="1" dirty="0" smtClean="0"/>
              <a:t>US,</a:t>
            </a:r>
            <a:r>
              <a:rPr lang="en-GB" sz="2000" dirty="0" smtClean="0"/>
              <a:t> the FCC </a:t>
            </a:r>
            <a:r>
              <a:rPr lang="en-GB" sz="2000" dirty="0"/>
              <a:t>current density target </a:t>
            </a:r>
            <a:r>
              <a:rPr lang="en-GB" sz="2000" b="1" dirty="0"/>
              <a:t>(1500 A/mm</a:t>
            </a:r>
            <a:r>
              <a:rPr lang="en-GB" sz="2000" b="1" baseline="30000" dirty="0"/>
              <a:t>2</a:t>
            </a:r>
            <a:r>
              <a:rPr lang="en-GB" sz="2000" b="1" dirty="0"/>
              <a:t> at 16 T) </a:t>
            </a:r>
            <a:r>
              <a:rPr lang="en-GB" sz="2000" dirty="0"/>
              <a:t>has </a:t>
            </a:r>
            <a:r>
              <a:rPr lang="en-GB" sz="2000" dirty="0" smtClean="0"/>
              <a:t>been achieved</a:t>
            </a:r>
            <a:r>
              <a:rPr lang="en-US" sz="2000" dirty="0" smtClean="0"/>
              <a:t>! Industrialization and cost reduction has yet to come</a:t>
            </a:r>
            <a:endParaRPr lang="en-US" sz="2000"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p:txBody>
      </p:sp>
      <p:sp>
        <p:nvSpPr>
          <p:cNvPr id="5" name="Title 1"/>
          <p:cNvSpPr txBox="1">
            <a:spLocks/>
          </p:cNvSpPr>
          <p:nvPr/>
        </p:nvSpPr>
        <p:spPr>
          <a:xfrm>
            <a:off x="2004291" y="-21113"/>
            <a:ext cx="7693891"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en-US" sz="4000" dirty="0" smtClean="0"/>
              <a:t>14 T magnet tested at FNAL!</a:t>
            </a:r>
            <a:endParaRPr lang="en-US" sz="4000" dirty="0"/>
          </a:p>
        </p:txBody>
      </p:sp>
    </p:spTree>
    <p:extLst>
      <p:ext uri="{BB962C8B-B14F-4D97-AF65-F5344CB8AC3E}">
        <p14:creationId xmlns:p14="http://schemas.microsoft.com/office/powerpoint/2010/main" val="280264004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steps"/>
          <p:cNvPicPr>
            <a:picLocks noChangeAspect="1" noChangeArrowheads="1"/>
          </p:cNvPicPr>
          <p:nvPr/>
        </p:nvPicPr>
        <p:blipFill rotWithShape="1">
          <a:blip r:embed="rId3">
            <a:extLst>
              <a:ext uri="{28A0092B-C50C-407E-A947-70E740481C1C}">
                <a14:useLocalDpi xmlns:a14="http://schemas.microsoft.com/office/drawing/2010/main" val="0"/>
              </a:ext>
            </a:extLst>
          </a:blip>
          <a:srcRect l="5225" r="69128"/>
          <a:stretch/>
        </p:blipFill>
        <p:spPr bwMode="auto">
          <a:xfrm>
            <a:off x="1684308" y="1501272"/>
            <a:ext cx="2725178" cy="278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 descr="steps"/>
          <p:cNvPicPr>
            <a:picLocks noChangeAspect="1" noChangeArrowheads="1"/>
          </p:cNvPicPr>
          <p:nvPr/>
        </p:nvPicPr>
        <p:blipFill rotWithShape="1">
          <a:blip r:embed="rId3">
            <a:extLst>
              <a:ext uri="{28A0092B-C50C-407E-A947-70E740481C1C}">
                <a14:useLocalDpi xmlns:a14="http://schemas.microsoft.com/office/drawing/2010/main" val="0"/>
              </a:ext>
            </a:extLst>
          </a:blip>
          <a:srcRect l="73629" r="1163"/>
          <a:stretch/>
        </p:blipFill>
        <p:spPr bwMode="auto">
          <a:xfrm>
            <a:off x="4710204" y="1489376"/>
            <a:ext cx="2707813" cy="281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24"/>
          <p:cNvPicPr>
            <a:picLocks noChangeAspect="1"/>
          </p:cNvPicPr>
          <p:nvPr/>
        </p:nvPicPr>
        <p:blipFill rotWithShape="1">
          <a:blip r:embed="rId4">
            <a:extLst>
              <a:ext uri="{28A0092B-C50C-407E-A947-70E740481C1C}">
                <a14:useLocalDpi xmlns:a14="http://schemas.microsoft.com/office/drawing/2010/main" val="0"/>
              </a:ext>
            </a:extLst>
          </a:blip>
          <a:srcRect l="20130" r="2778"/>
          <a:stretch/>
        </p:blipFill>
        <p:spPr>
          <a:xfrm>
            <a:off x="7715288" y="1462904"/>
            <a:ext cx="2757464" cy="2809061"/>
          </a:xfrm>
          <a:prstGeom prst="rect">
            <a:avLst/>
          </a:prstGeom>
        </p:spPr>
      </p:pic>
      <p:pic>
        <p:nvPicPr>
          <p:cNvPr id="40" name="图片 39"/>
          <p:cNvPicPr>
            <a:picLocks noChangeAspect="1"/>
          </p:cNvPicPr>
          <p:nvPr/>
        </p:nvPicPr>
        <p:blipFill rotWithShape="1">
          <a:blip r:embed="rId5" cstate="print">
            <a:extLst>
              <a:ext uri="{28A0092B-C50C-407E-A947-70E740481C1C}">
                <a14:useLocalDpi xmlns:a14="http://schemas.microsoft.com/office/drawing/2010/main" val="0"/>
              </a:ext>
            </a:extLst>
          </a:blip>
          <a:srcRect l="5221" t="20875" r="18342" b="4380"/>
          <a:stretch/>
        </p:blipFill>
        <p:spPr>
          <a:xfrm>
            <a:off x="5546135" y="4515192"/>
            <a:ext cx="1966872" cy="1987202"/>
          </a:xfrm>
          <a:prstGeom prst="rect">
            <a:avLst/>
          </a:prstGeom>
        </p:spPr>
      </p:pic>
      <p:pic>
        <p:nvPicPr>
          <p:cNvPr id="12" name="图片 11"/>
          <p:cNvPicPr>
            <a:picLocks noChangeAspect="1"/>
          </p:cNvPicPr>
          <p:nvPr/>
        </p:nvPicPr>
        <p:blipFill rotWithShape="1">
          <a:blip r:embed="rId6" cstate="print">
            <a:extLst>
              <a:ext uri="{28A0092B-C50C-407E-A947-70E740481C1C}">
                <a14:useLocalDpi xmlns:a14="http://schemas.microsoft.com/office/drawing/2010/main" val="0"/>
              </a:ext>
            </a:extLst>
          </a:blip>
          <a:srcRect l="1579" r="2538"/>
          <a:stretch/>
        </p:blipFill>
        <p:spPr>
          <a:xfrm>
            <a:off x="7646247" y="4332180"/>
            <a:ext cx="3021754" cy="2170214"/>
          </a:xfrm>
          <a:prstGeom prst="rect">
            <a:avLst/>
          </a:prstGeom>
        </p:spPr>
      </p:pic>
      <p:cxnSp>
        <p:nvCxnSpPr>
          <p:cNvPr id="19" name="直接连接符 18"/>
          <p:cNvCxnSpPr/>
          <p:nvPr/>
        </p:nvCxnSpPr>
        <p:spPr>
          <a:xfrm>
            <a:off x="1988315" y="763115"/>
            <a:ext cx="8215370" cy="1588"/>
          </a:xfrm>
          <a:prstGeom prst="line">
            <a:avLst/>
          </a:prstGeom>
          <a:ln w="19050" cmpd="sng">
            <a:solidFill>
              <a:srgbClr val="AB4500"/>
            </a:solidFill>
            <a:bevel/>
          </a:ln>
        </p:spPr>
        <p:style>
          <a:lnRef idx="1">
            <a:schemeClr val="accent1"/>
          </a:lnRef>
          <a:fillRef idx="0">
            <a:schemeClr val="accent1"/>
          </a:fillRef>
          <a:effectRef idx="0">
            <a:schemeClr val="accent1"/>
          </a:effectRef>
          <a:fontRef idx="minor">
            <a:schemeClr val="tx1"/>
          </a:fontRef>
        </p:style>
      </p:cxnSp>
      <p:sp>
        <p:nvSpPr>
          <p:cNvPr id="20" name="标题 2"/>
          <p:cNvSpPr txBox="1">
            <a:spLocks/>
          </p:cNvSpPr>
          <p:nvPr/>
        </p:nvSpPr>
        <p:spPr>
          <a:xfrm>
            <a:off x="1524001" y="-77079"/>
            <a:ext cx="9143999" cy="61805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6000"/>
              </a:lnSpc>
            </a:pPr>
            <a:r>
              <a:rPr lang="en-US" altLang="zh-CN" sz="2800" b="1" dirty="0">
                <a:solidFill>
                  <a:srgbClr val="000000"/>
                </a:solidFill>
                <a:latin typeface="Comic Sans MS" panose="030F0702030302020204" pitchFamily="66" charset="0"/>
              </a:rPr>
              <a:t>R&amp;D of 12T Twin-aperture Dipole Magnet </a:t>
            </a:r>
          </a:p>
        </p:txBody>
      </p:sp>
      <p:sp>
        <p:nvSpPr>
          <p:cNvPr id="23" name="文本框 28"/>
          <p:cNvSpPr txBox="1">
            <a:spLocks noChangeArrowheads="1"/>
          </p:cNvSpPr>
          <p:nvPr/>
        </p:nvSpPr>
        <p:spPr bwMode="auto">
          <a:xfrm>
            <a:off x="7871303" y="4145854"/>
            <a:ext cx="233238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5000"/>
              </a:lnSpc>
            </a:pPr>
            <a:r>
              <a:rPr lang="en-US" altLang="zh-CN" sz="1200" b="1" dirty="0"/>
              <a:t>Components and assembly</a:t>
            </a:r>
            <a:endParaRPr lang="zh-CN" altLang="en-US" sz="1200" b="1" dirty="0"/>
          </a:p>
        </p:txBody>
      </p:sp>
      <p:sp>
        <p:nvSpPr>
          <p:cNvPr id="28" name="矩形 27"/>
          <p:cNvSpPr/>
          <p:nvPr/>
        </p:nvSpPr>
        <p:spPr>
          <a:xfrm>
            <a:off x="3551990" y="4157419"/>
            <a:ext cx="1157947" cy="323165"/>
          </a:xfrm>
          <a:prstGeom prst="rect">
            <a:avLst/>
          </a:prstGeom>
        </p:spPr>
        <p:txBody>
          <a:bodyPr wrap="square">
            <a:spAutoFit/>
          </a:bodyPr>
          <a:lstStyle/>
          <a:p>
            <a:pPr algn="ctr">
              <a:lnSpc>
                <a:spcPct val="125000"/>
              </a:lnSpc>
            </a:pPr>
            <a:r>
              <a:rPr lang="en-US" altLang="zh-CN" sz="1200" b="1" dirty="0"/>
              <a:t>3d coil layout</a:t>
            </a:r>
          </a:p>
        </p:txBody>
      </p:sp>
      <p:sp>
        <p:nvSpPr>
          <p:cNvPr id="34" name="文本框 28"/>
          <p:cNvSpPr txBox="1">
            <a:spLocks noChangeArrowheads="1"/>
          </p:cNvSpPr>
          <p:nvPr/>
        </p:nvSpPr>
        <p:spPr bwMode="auto">
          <a:xfrm>
            <a:off x="1630282" y="1124899"/>
            <a:ext cx="28461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5000"/>
              </a:lnSpc>
            </a:pPr>
            <a:r>
              <a:rPr lang="en-US" altLang="zh-CN" sz="1600" b="1" dirty="0">
                <a:solidFill>
                  <a:srgbClr val="FF0000"/>
                </a:solidFill>
              </a:rPr>
              <a:t>NbTi+Nb</a:t>
            </a:r>
            <a:r>
              <a:rPr lang="en-US" altLang="zh-CN" sz="1600" b="1" baseline="-25000" dirty="0">
                <a:solidFill>
                  <a:srgbClr val="FF0000"/>
                </a:solidFill>
              </a:rPr>
              <a:t>3</a:t>
            </a:r>
            <a:r>
              <a:rPr lang="en-US" altLang="zh-CN" sz="1600" b="1" dirty="0">
                <a:solidFill>
                  <a:srgbClr val="FF0000"/>
                </a:solidFill>
              </a:rPr>
              <a:t>Sn</a:t>
            </a:r>
            <a:r>
              <a:rPr lang="en-US" altLang="zh-CN" sz="1600" b="1" dirty="0"/>
              <a:t>, </a:t>
            </a:r>
            <a:r>
              <a:rPr lang="en-US" altLang="zh-CN" sz="1600" b="1" dirty="0">
                <a:solidFill>
                  <a:srgbClr val="FF0000"/>
                </a:solidFill>
              </a:rPr>
              <a:t>2*</a:t>
            </a:r>
            <a:r>
              <a:rPr lang="az-Cyrl-AZ" altLang="zh-CN" sz="1600" b="1" dirty="0">
                <a:solidFill>
                  <a:srgbClr val="FF0000"/>
                </a:solidFill>
              </a:rPr>
              <a:t>ф</a:t>
            </a:r>
            <a:r>
              <a:rPr lang="en-US" altLang="zh-CN" sz="1600" b="1" dirty="0">
                <a:solidFill>
                  <a:srgbClr val="FF0000"/>
                </a:solidFill>
              </a:rPr>
              <a:t>10 </a:t>
            </a:r>
            <a:r>
              <a:rPr lang="en-US" altLang="zh-CN" sz="1600" b="1" dirty="0"/>
              <a:t>aperture</a:t>
            </a:r>
          </a:p>
        </p:txBody>
      </p:sp>
      <p:sp>
        <p:nvSpPr>
          <p:cNvPr id="35" name="文本框 28"/>
          <p:cNvSpPr txBox="1">
            <a:spLocks noChangeArrowheads="1"/>
          </p:cNvSpPr>
          <p:nvPr/>
        </p:nvSpPr>
        <p:spPr bwMode="auto">
          <a:xfrm>
            <a:off x="7839883" y="1142699"/>
            <a:ext cx="27284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5000"/>
              </a:lnSpc>
            </a:pPr>
            <a:r>
              <a:rPr lang="en-US" altLang="zh-CN" sz="1600" b="1" dirty="0">
                <a:solidFill>
                  <a:srgbClr val="FF0000"/>
                </a:solidFill>
              </a:rPr>
              <a:t>All HTS</a:t>
            </a:r>
            <a:r>
              <a:rPr lang="en-US" altLang="zh-CN" sz="1600" b="1" dirty="0"/>
              <a:t>, </a:t>
            </a:r>
            <a:r>
              <a:rPr lang="en-US" altLang="zh-CN" sz="1600" b="1" dirty="0">
                <a:solidFill>
                  <a:srgbClr val="FF0000"/>
                </a:solidFill>
              </a:rPr>
              <a:t>2*</a:t>
            </a:r>
            <a:r>
              <a:rPr lang="az-Cyrl-AZ" altLang="zh-CN" sz="1600" b="1" dirty="0">
                <a:solidFill>
                  <a:srgbClr val="FF0000"/>
                </a:solidFill>
              </a:rPr>
              <a:t>ф</a:t>
            </a:r>
            <a:r>
              <a:rPr lang="en-US" altLang="zh-CN" sz="1600" b="1" dirty="0">
                <a:solidFill>
                  <a:srgbClr val="FF0000"/>
                </a:solidFill>
              </a:rPr>
              <a:t>40 </a:t>
            </a:r>
            <a:r>
              <a:rPr lang="en-US" altLang="zh-CN" sz="1600" b="1" dirty="0"/>
              <a:t>aperture</a:t>
            </a:r>
          </a:p>
        </p:txBody>
      </p:sp>
      <p:pic>
        <p:nvPicPr>
          <p:cNvPr id="36" name="图片 35"/>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799657" y="4404395"/>
            <a:ext cx="1576633" cy="2101053"/>
          </a:xfrm>
          <a:prstGeom prst="rect">
            <a:avLst/>
          </a:prstGeom>
        </p:spPr>
      </p:pic>
      <p:pic>
        <p:nvPicPr>
          <p:cNvPr id="37" name="图片 36"/>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854346" y="4534386"/>
            <a:ext cx="1329440" cy="1948814"/>
          </a:xfrm>
          <a:prstGeom prst="rect">
            <a:avLst/>
          </a:prstGeom>
        </p:spPr>
      </p:pic>
      <p:sp>
        <p:nvSpPr>
          <p:cNvPr id="31" name="文本框 28"/>
          <p:cNvSpPr txBox="1">
            <a:spLocks noChangeArrowheads="1"/>
          </p:cNvSpPr>
          <p:nvPr/>
        </p:nvSpPr>
        <p:spPr bwMode="auto">
          <a:xfrm>
            <a:off x="4829251" y="4170598"/>
            <a:ext cx="281699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5000"/>
              </a:lnSpc>
            </a:pPr>
            <a:r>
              <a:rPr lang="en-US" altLang="zh-CN" sz="1200" b="1" dirty="0"/>
              <a:t>3D magnetic field distribution</a:t>
            </a:r>
          </a:p>
        </p:txBody>
      </p:sp>
      <p:sp>
        <p:nvSpPr>
          <p:cNvPr id="42" name="矩形 41"/>
          <p:cNvSpPr/>
          <p:nvPr/>
        </p:nvSpPr>
        <p:spPr>
          <a:xfrm>
            <a:off x="1486143" y="4174502"/>
            <a:ext cx="2065846" cy="323165"/>
          </a:xfrm>
          <a:prstGeom prst="rect">
            <a:avLst/>
          </a:prstGeom>
        </p:spPr>
        <p:txBody>
          <a:bodyPr wrap="square">
            <a:spAutoFit/>
          </a:bodyPr>
          <a:lstStyle/>
          <a:p>
            <a:pPr algn="ctr">
              <a:lnSpc>
                <a:spcPct val="125000"/>
              </a:lnSpc>
            </a:pPr>
            <a:r>
              <a:rPr lang="en-US" altLang="zh-CN" sz="1200" b="1" dirty="0"/>
              <a:t>Magnetic flux distribution</a:t>
            </a:r>
          </a:p>
        </p:txBody>
      </p:sp>
      <p:sp>
        <p:nvSpPr>
          <p:cNvPr id="43" name="文本框 28"/>
          <p:cNvSpPr txBox="1">
            <a:spLocks noChangeArrowheads="1"/>
          </p:cNvSpPr>
          <p:nvPr/>
        </p:nvSpPr>
        <p:spPr bwMode="auto">
          <a:xfrm>
            <a:off x="4830137" y="1137425"/>
            <a:ext cx="27284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5000"/>
              </a:lnSpc>
            </a:pPr>
            <a:r>
              <a:rPr lang="en-US" altLang="zh-CN" sz="1600" b="1" dirty="0">
                <a:solidFill>
                  <a:srgbClr val="FF0000"/>
                </a:solidFill>
              </a:rPr>
              <a:t>Nb</a:t>
            </a:r>
            <a:r>
              <a:rPr lang="en-US" altLang="zh-CN" sz="1600" b="1" baseline="-25000" dirty="0">
                <a:solidFill>
                  <a:srgbClr val="FF0000"/>
                </a:solidFill>
              </a:rPr>
              <a:t>3</a:t>
            </a:r>
            <a:r>
              <a:rPr lang="en-US" altLang="zh-CN" sz="1600" b="1" dirty="0">
                <a:solidFill>
                  <a:srgbClr val="FF0000"/>
                </a:solidFill>
              </a:rPr>
              <a:t>Sn+HTS</a:t>
            </a:r>
            <a:r>
              <a:rPr lang="en-US" altLang="zh-CN" sz="1600" b="1" dirty="0"/>
              <a:t>, </a:t>
            </a:r>
            <a:r>
              <a:rPr lang="en-US" altLang="zh-CN" sz="1600" b="1" dirty="0">
                <a:solidFill>
                  <a:srgbClr val="FF0000"/>
                </a:solidFill>
              </a:rPr>
              <a:t>2*</a:t>
            </a:r>
            <a:r>
              <a:rPr lang="az-Cyrl-AZ" altLang="zh-CN" sz="1600" b="1" dirty="0">
                <a:solidFill>
                  <a:srgbClr val="FF0000"/>
                </a:solidFill>
              </a:rPr>
              <a:t>ф</a:t>
            </a:r>
            <a:r>
              <a:rPr lang="en-US" altLang="zh-CN" sz="1600" b="1" dirty="0">
                <a:solidFill>
                  <a:srgbClr val="FF0000"/>
                </a:solidFill>
              </a:rPr>
              <a:t>20 </a:t>
            </a:r>
            <a:r>
              <a:rPr lang="en-US" altLang="zh-CN" sz="1600" b="1" dirty="0"/>
              <a:t>aperture</a:t>
            </a:r>
          </a:p>
        </p:txBody>
      </p:sp>
      <p:sp>
        <p:nvSpPr>
          <p:cNvPr id="4" name="右箭头 3"/>
          <p:cNvSpPr/>
          <p:nvPr/>
        </p:nvSpPr>
        <p:spPr>
          <a:xfrm>
            <a:off x="4409486" y="1208049"/>
            <a:ext cx="509068" cy="2941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右箭头 45"/>
          <p:cNvSpPr/>
          <p:nvPr/>
        </p:nvSpPr>
        <p:spPr>
          <a:xfrm>
            <a:off x="7513007" y="1201330"/>
            <a:ext cx="513607" cy="2858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8"/>
          <p:cNvSpPr txBox="1">
            <a:spLocks noChangeArrowheads="1"/>
          </p:cNvSpPr>
          <p:nvPr/>
        </p:nvSpPr>
        <p:spPr bwMode="auto">
          <a:xfrm>
            <a:off x="3181350" y="724587"/>
            <a:ext cx="52578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5000"/>
              </a:lnSpc>
            </a:pPr>
            <a:r>
              <a:rPr lang="en-US" altLang="zh-CN" sz="2400" b="1" i="1" dirty="0"/>
              <a:t>R&amp;D Roadmap for the next 10~15 years</a:t>
            </a:r>
          </a:p>
        </p:txBody>
      </p:sp>
      <p:sp>
        <p:nvSpPr>
          <p:cNvPr id="2" name="页脚占位符 1"/>
          <p:cNvSpPr>
            <a:spLocks noGrp="1"/>
          </p:cNvSpPr>
          <p:nvPr>
            <p:ph type="ftr" sz="quarter" idx="4294967295"/>
          </p:nvPr>
        </p:nvSpPr>
        <p:spPr/>
        <p:txBody>
          <a:bodyPr/>
          <a:lstStyle/>
          <a:p>
            <a:r>
              <a:rPr lang="en-US" altLang="zh-CN" dirty="0" smtClean="0"/>
              <a:t>Q. XU, FCC </a:t>
            </a:r>
            <a:r>
              <a:rPr lang="en-US" altLang="zh-CN" dirty="0" err="1" smtClean="0"/>
              <a:t>WeeK</a:t>
            </a:r>
            <a:r>
              <a:rPr lang="en-US" altLang="zh-CN" dirty="0" smtClean="0"/>
              <a:t> 2018, April 9 - 13 2018</a:t>
            </a:r>
            <a:endParaRPr lang="zh-CN" altLang="en-US" dirty="0"/>
          </a:p>
        </p:txBody>
      </p:sp>
      <p:sp>
        <p:nvSpPr>
          <p:cNvPr id="3" name="灯片编号占位符 2"/>
          <p:cNvSpPr>
            <a:spLocks noGrp="1"/>
          </p:cNvSpPr>
          <p:nvPr>
            <p:ph type="sldNum" sz="quarter" idx="4294967295"/>
          </p:nvPr>
        </p:nvSpPr>
        <p:spPr/>
        <p:txBody>
          <a:bodyPr/>
          <a:lstStyle/>
          <a:p>
            <a:fld id="{3490A58D-5233-412E-BEDA-3EA526845FF2}" type="slidenum">
              <a:rPr lang="zh-CN" altLang="en-US" smtClean="0"/>
              <a:t>25</a:t>
            </a:fld>
            <a:endParaRPr lang="zh-CN" altLang="en-US"/>
          </a:p>
        </p:txBody>
      </p:sp>
    </p:spTree>
    <p:extLst>
      <p:ext uri="{BB962C8B-B14F-4D97-AF65-F5344CB8AC3E}">
        <p14:creationId xmlns:p14="http://schemas.microsoft.com/office/powerpoint/2010/main" val="3911441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142677" y="3622655"/>
            <a:ext cx="3205093" cy="1467044"/>
          </a:xfrm>
          <a:prstGeom prst="rect">
            <a:avLst/>
          </a:prstGeom>
        </p:spPr>
      </p:pic>
      <p:sp>
        <p:nvSpPr>
          <p:cNvPr id="15" name="矩形 14"/>
          <p:cNvSpPr/>
          <p:nvPr/>
        </p:nvSpPr>
        <p:spPr>
          <a:xfrm>
            <a:off x="267286" y="1264739"/>
            <a:ext cx="11099409" cy="2225225"/>
          </a:xfrm>
          <a:prstGeom prst="rect">
            <a:avLst/>
          </a:prstGeom>
        </p:spPr>
        <p:txBody>
          <a:bodyPr wrap="square">
            <a:spAutoFit/>
          </a:bodyPr>
          <a:lstStyle/>
          <a:p>
            <a:pPr marL="285750" indent="-285750" algn="just">
              <a:lnSpc>
                <a:spcPct val="110000"/>
              </a:lnSpc>
              <a:buFont typeface="Wingdings" panose="05000000000000000000" pitchFamily="2" charset="2"/>
              <a:buChar char="Ø"/>
            </a:pPr>
            <a:r>
              <a:rPr lang="en-US" altLang="zh-CN" b="1" i="1" dirty="0">
                <a:solidFill>
                  <a:srgbClr val="FF0000"/>
                </a:solidFill>
                <a:ea typeface="黑体" panose="02010609060101010101" pitchFamily="49" charset="-122"/>
              </a:rPr>
              <a:t>Goal</a:t>
            </a:r>
            <a:r>
              <a:rPr lang="zh-CN" altLang="en-US" i="1" dirty="0">
                <a:solidFill>
                  <a:srgbClr val="FF0000"/>
                </a:solidFill>
                <a:ea typeface="黑体" panose="02010609060101010101" pitchFamily="49" charset="-122"/>
              </a:rPr>
              <a:t>：</a:t>
            </a:r>
            <a:endParaRPr lang="en-US" altLang="zh-CN" i="1" dirty="0">
              <a:solidFill>
                <a:srgbClr val="FF0000"/>
              </a:solidFill>
              <a:ea typeface="黑体" panose="02010609060101010101" pitchFamily="49" charset="-122"/>
            </a:endParaRPr>
          </a:p>
          <a:p>
            <a:pPr marL="342900" indent="-342900" algn="just">
              <a:lnSpc>
                <a:spcPct val="110000"/>
              </a:lnSpc>
              <a:buFont typeface="+mj-lt"/>
              <a:buAutoNum type="alphaLcParenR"/>
            </a:pPr>
            <a:r>
              <a:rPr lang="en-US" altLang="zh-CN" i="1" dirty="0">
                <a:ea typeface="黑体" panose="02010609060101010101" pitchFamily="49" charset="-122"/>
              </a:rPr>
              <a:t>1) To increase the </a:t>
            </a:r>
            <a:r>
              <a:rPr lang="en-US" altLang="zh-CN" i="1" dirty="0" err="1">
                <a:ea typeface="黑体" panose="02010609060101010101" pitchFamily="49" charset="-122"/>
              </a:rPr>
              <a:t>J</a:t>
            </a:r>
            <a:r>
              <a:rPr lang="en-US" altLang="zh-CN" i="1" baseline="-25000" dirty="0" err="1">
                <a:ea typeface="黑体" panose="02010609060101010101" pitchFamily="49" charset="-122"/>
              </a:rPr>
              <a:t>c</a:t>
            </a:r>
            <a:r>
              <a:rPr lang="en-US" altLang="zh-CN" i="1" dirty="0">
                <a:ea typeface="黑体" panose="02010609060101010101" pitchFamily="49" charset="-122"/>
              </a:rPr>
              <a:t> of </a:t>
            </a:r>
            <a:r>
              <a:rPr lang="en-US" altLang="zh-CN" i="1" dirty="0">
                <a:solidFill>
                  <a:srgbClr val="FF0000"/>
                </a:solidFill>
                <a:ea typeface="黑体" panose="02010609060101010101" pitchFamily="49" charset="-122"/>
              </a:rPr>
              <a:t>iron-based superconductor (</a:t>
            </a:r>
            <a:r>
              <a:rPr lang="en-US" altLang="zh-CN" b="1" i="1" dirty="0">
                <a:solidFill>
                  <a:srgbClr val="FF0000"/>
                </a:solidFill>
                <a:ea typeface="黑体" panose="02010609060101010101" pitchFamily="49" charset="-122"/>
              </a:rPr>
              <a:t>IBS)</a:t>
            </a:r>
            <a:r>
              <a:rPr lang="en-US" altLang="zh-CN" i="1" dirty="0">
                <a:solidFill>
                  <a:srgbClr val="FF0000"/>
                </a:solidFill>
                <a:ea typeface="黑体" panose="02010609060101010101" pitchFamily="49" charset="-122"/>
              </a:rPr>
              <a:t> </a:t>
            </a:r>
            <a:r>
              <a:rPr lang="en-US" altLang="zh-CN" i="1" dirty="0">
                <a:ea typeface="黑体" panose="02010609060101010101" pitchFamily="49" charset="-122"/>
              </a:rPr>
              <a:t>by 10 times, reduce the cost to </a:t>
            </a:r>
            <a:r>
              <a:rPr lang="en-US" altLang="zh-CN" b="1" i="1" dirty="0">
                <a:ea typeface="黑体" panose="02010609060101010101" pitchFamily="49" charset="-122"/>
              </a:rPr>
              <a:t>20 Rmb/</a:t>
            </a:r>
            <a:r>
              <a:rPr lang="en-US" altLang="zh-CN" b="1" i="1" dirty="0" err="1">
                <a:ea typeface="黑体" panose="02010609060101010101" pitchFamily="49" charset="-122"/>
              </a:rPr>
              <a:t>kAm</a:t>
            </a:r>
            <a:r>
              <a:rPr lang="en-US" altLang="zh-CN" b="1" i="1" dirty="0">
                <a:ea typeface="黑体" panose="02010609060101010101" pitchFamily="49" charset="-122"/>
              </a:rPr>
              <a:t> @ 12T &amp; 4.2K</a:t>
            </a:r>
            <a:r>
              <a:rPr lang="en-US" altLang="zh-CN" i="1" dirty="0">
                <a:ea typeface="黑体" panose="02010609060101010101" pitchFamily="49" charset="-122"/>
              </a:rPr>
              <a:t>, and realize the industrialization of the conductor; </a:t>
            </a:r>
          </a:p>
          <a:p>
            <a:pPr marL="342900" indent="-342900" algn="just">
              <a:lnSpc>
                <a:spcPct val="110000"/>
              </a:lnSpc>
              <a:buFont typeface="+mj-lt"/>
              <a:buAutoNum type="alphaLcParenR"/>
            </a:pPr>
            <a:r>
              <a:rPr lang="en-US" altLang="zh-CN" i="1" dirty="0">
                <a:ea typeface="黑体" panose="02010609060101010101" pitchFamily="49" charset="-122"/>
              </a:rPr>
              <a:t>2) To reduce the cost of </a:t>
            </a:r>
            <a:r>
              <a:rPr lang="en-US" altLang="zh-CN" b="1" i="1" dirty="0" err="1">
                <a:solidFill>
                  <a:srgbClr val="FF0000"/>
                </a:solidFill>
                <a:ea typeface="黑体" panose="02010609060101010101" pitchFamily="49" charset="-122"/>
              </a:rPr>
              <a:t>ReBCO</a:t>
            </a:r>
            <a:r>
              <a:rPr lang="en-US" altLang="zh-CN" b="1" i="1" dirty="0">
                <a:solidFill>
                  <a:srgbClr val="FF0000"/>
                </a:solidFill>
                <a:ea typeface="黑体" panose="02010609060101010101" pitchFamily="49" charset="-122"/>
              </a:rPr>
              <a:t> and Bi-2212 </a:t>
            </a:r>
            <a:r>
              <a:rPr lang="en-US" altLang="zh-CN" i="1" dirty="0">
                <a:ea typeface="黑体" panose="02010609060101010101" pitchFamily="49" charset="-122"/>
              </a:rPr>
              <a:t>conductors to 20 Rmb/</a:t>
            </a:r>
            <a:r>
              <a:rPr lang="en-US" altLang="zh-CN" i="1" dirty="0" err="1">
                <a:ea typeface="黑体" panose="02010609060101010101" pitchFamily="49" charset="-122"/>
              </a:rPr>
              <a:t>kAm</a:t>
            </a:r>
            <a:r>
              <a:rPr lang="en-US" altLang="zh-CN" i="1" dirty="0">
                <a:ea typeface="黑体" panose="02010609060101010101" pitchFamily="49" charset="-122"/>
              </a:rPr>
              <a:t> @ 12T &amp; 4.2K; </a:t>
            </a:r>
          </a:p>
          <a:p>
            <a:pPr marL="342900" indent="-342900" algn="just">
              <a:lnSpc>
                <a:spcPct val="110000"/>
              </a:lnSpc>
              <a:buFont typeface="+mj-lt"/>
              <a:buAutoNum type="alphaLcParenR"/>
            </a:pPr>
            <a:r>
              <a:rPr lang="en-US" altLang="zh-CN" i="1" dirty="0">
                <a:ea typeface="黑体" panose="02010609060101010101" pitchFamily="49" charset="-122"/>
              </a:rPr>
              <a:t>3) Realization and Industrialization of IBS </a:t>
            </a:r>
            <a:r>
              <a:rPr lang="en-US" altLang="zh-CN" i="1" dirty="0">
                <a:solidFill>
                  <a:srgbClr val="FF0000"/>
                </a:solidFill>
                <a:ea typeface="黑体" panose="02010609060101010101" pitchFamily="49" charset="-122"/>
              </a:rPr>
              <a:t>magnets and SRF cavities</a:t>
            </a:r>
            <a:r>
              <a:rPr lang="en-US" altLang="zh-CN" i="1" dirty="0">
                <a:ea typeface="黑体" panose="02010609060101010101" pitchFamily="49" charset="-122"/>
              </a:rPr>
              <a:t>.</a:t>
            </a:r>
          </a:p>
          <a:p>
            <a:pPr marL="285750" indent="-285750" algn="just">
              <a:lnSpc>
                <a:spcPct val="110000"/>
              </a:lnSpc>
              <a:buFont typeface="Wingdings" panose="05000000000000000000" pitchFamily="2" charset="2"/>
              <a:buChar char="Ø"/>
            </a:pPr>
            <a:r>
              <a:rPr lang="en-US" altLang="zh-CN" b="1" i="1" dirty="0">
                <a:solidFill>
                  <a:srgbClr val="FF0000"/>
                </a:solidFill>
                <a:ea typeface="黑体" panose="02010609060101010101" pitchFamily="49" charset="-122"/>
              </a:rPr>
              <a:t>Working groups</a:t>
            </a:r>
            <a:r>
              <a:rPr lang="zh-CN" altLang="en-US" i="1" dirty="0">
                <a:solidFill>
                  <a:srgbClr val="FF0000"/>
                </a:solidFill>
                <a:ea typeface="黑体" panose="02010609060101010101" pitchFamily="49" charset="-122"/>
              </a:rPr>
              <a:t>：</a:t>
            </a:r>
            <a:r>
              <a:rPr lang="en-US" altLang="zh-CN" i="1" dirty="0">
                <a:ea typeface="黑体" panose="02010609060101010101" pitchFamily="49" charset="-122"/>
              </a:rPr>
              <a:t>1) </a:t>
            </a:r>
            <a:r>
              <a:rPr lang="en-US" altLang="zh-CN" b="1" i="1" dirty="0">
                <a:ea typeface="黑体" panose="02010609060101010101" pitchFamily="49" charset="-122"/>
              </a:rPr>
              <a:t>Fundamental sciences </a:t>
            </a:r>
            <a:r>
              <a:rPr lang="en-US" altLang="zh-CN" i="1" dirty="0">
                <a:ea typeface="黑体" panose="02010609060101010101" pitchFamily="49" charset="-122"/>
              </a:rPr>
              <a:t>study; 2) </a:t>
            </a:r>
            <a:r>
              <a:rPr lang="en-US" altLang="zh-CN" b="1" i="1" dirty="0">
                <a:ea typeface="黑体" panose="02010609060101010101" pitchFamily="49" charset="-122"/>
              </a:rPr>
              <a:t>IBS </a:t>
            </a:r>
            <a:r>
              <a:rPr lang="en-US" altLang="zh-CN" i="1" dirty="0">
                <a:ea typeface="黑体" panose="02010609060101010101" pitchFamily="49" charset="-122"/>
              </a:rPr>
              <a:t>conductor R&amp;D; 3) </a:t>
            </a:r>
            <a:r>
              <a:rPr lang="en-US" altLang="zh-CN" b="1" i="1" dirty="0" err="1">
                <a:ea typeface="黑体" panose="02010609060101010101" pitchFamily="49" charset="-122"/>
              </a:rPr>
              <a:t>ReBCO</a:t>
            </a:r>
            <a:r>
              <a:rPr lang="en-US" altLang="zh-CN" i="1" dirty="0">
                <a:ea typeface="黑体" panose="02010609060101010101" pitchFamily="49" charset="-122"/>
              </a:rPr>
              <a:t> conductor R&amp;D; 4) </a:t>
            </a:r>
            <a:r>
              <a:rPr lang="en-US" altLang="zh-CN" b="1" i="1" dirty="0">
                <a:ea typeface="黑体" panose="02010609060101010101" pitchFamily="49" charset="-122"/>
              </a:rPr>
              <a:t>Bi-2212</a:t>
            </a:r>
            <a:r>
              <a:rPr lang="en-US" altLang="zh-CN" i="1" dirty="0">
                <a:ea typeface="黑体" panose="02010609060101010101" pitchFamily="49" charset="-122"/>
              </a:rPr>
              <a:t> conductor R&amp;D; 5) </a:t>
            </a:r>
            <a:r>
              <a:rPr lang="en-US" altLang="zh-CN" b="1" i="1" dirty="0">
                <a:ea typeface="黑体" panose="02010609060101010101" pitchFamily="49" charset="-122"/>
              </a:rPr>
              <a:t>Performance</a:t>
            </a:r>
            <a:r>
              <a:rPr lang="en-US" altLang="zh-CN" i="1" dirty="0">
                <a:ea typeface="黑体" panose="02010609060101010101" pitchFamily="49" charset="-122"/>
              </a:rPr>
              <a:t> evaluation; 6) </a:t>
            </a:r>
            <a:r>
              <a:rPr lang="en-US" altLang="zh-CN" b="1" i="1" dirty="0">
                <a:ea typeface="黑体" panose="02010609060101010101" pitchFamily="49" charset="-122"/>
              </a:rPr>
              <a:t>Magnet and SRF </a:t>
            </a:r>
            <a:r>
              <a:rPr lang="en-US" altLang="zh-CN" i="1" dirty="0">
                <a:ea typeface="黑体" panose="02010609060101010101" pitchFamily="49" charset="-122"/>
              </a:rPr>
              <a:t>technology</a:t>
            </a:r>
            <a:r>
              <a:rPr lang="en-US" altLang="zh-CN" sz="1400" i="1" dirty="0">
                <a:latin typeface="黑体" panose="02010609060101010101" pitchFamily="49" charset="-122"/>
                <a:ea typeface="黑体" panose="02010609060101010101" pitchFamily="49" charset="-122"/>
              </a:rPr>
              <a:t>.</a:t>
            </a:r>
          </a:p>
        </p:txBody>
      </p:sp>
      <p:sp>
        <p:nvSpPr>
          <p:cNvPr id="2" name="矩形 1"/>
          <p:cNvSpPr/>
          <p:nvPr/>
        </p:nvSpPr>
        <p:spPr>
          <a:xfrm>
            <a:off x="1524001" y="101925"/>
            <a:ext cx="8918989" cy="584775"/>
          </a:xfrm>
          <a:prstGeom prst="rect">
            <a:avLst/>
          </a:prstGeom>
        </p:spPr>
        <p:txBody>
          <a:bodyPr wrap="square">
            <a:spAutoFit/>
          </a:bodyPr>
          <a:lstStyle/>
          <a:p>
            <a:pPr algn="ctr"/>
            <a:r>
              <a:rPr lang="en-US" altLang="zh-CN" sz="3200" b="1" dirty="0">
                <a:latin typeface="Comic Sans MS" panose="030F0702030302020204" pitchFamily="66" charset="0"/>
                <a:ea typeface="宋体" pitchFamily="2" charset="-122"/>
                <a:cs typeface="Arial" panose="020B0604020202020204" pitchFamily="34" charset="0"/>
              </a:rPr>
              <a:t>Domestic Collaboration for HTS R&amp;D</a:t>
            </a:r>
          </a:p>
        </p:txBody>
      </p:sp>
      <p:cxnSp>
        <p:nvCxnSpPr>
          <p:cNvPr id="16" name="直接连接符 15"/>
          <p:cNvCxnSpPr/>
          <p:nvPr/>
        </p:nvCxnSpPr>
        <p:spPr>
          <a:xfrm>
            <a:off x="1988315" y="763115"/>
            <a:ext cx="8215370" cy="1588"/>
          </a:xfrm>
          <a:prstGeom prst="line">
            <a:avLst/>
          </a:prstGeom>
          <a:ln w="19050" cmpd="sng">
            <a:solidFill>
              <a:srgbClr val="AB4500"/>
            </a:solidFill>
            <a:beve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347770" y="3579369"/>
            <a:ext cx="2322405" cy="1467044"/>
          </a:xfrm>
          <a:prstGeom prst="rect">
            <a:avLst/>
          </a:prstGeom>
        </p:spPr>
      </p:pic>
      <p:pic>
        <p:nvPicPr>
          <p:cNvPr id="4" name="图片 3"/>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168413" y="5075653"/>
            <a:ext cx="4020130" cy="1317034"/>
          </a:xfrm>
          <a:prstGeom prst="rect">
            <a:avLst/>
          </a:prstGeom>
        </p:spPr>
      </p:pic>
      <p:pic>
        <p:nvPicPr>
          <p:cNvPr id="5" name="图片 4"/>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60189" y="5062965"/>
            <a:ext cx="2418785" cy="1343769"/>
          </a:xfrm>
          <a:prstGeom prst="rect">
            <a:avLst/>
          </a:prstGeom>
        </p:spPr>
      </p:pic>
      <p:pic>
        <p:nvPicPr>
          <p:cNvPr id="6" name="图片 5"/>
          <p:cNvPicPr>
            <a:picLocks noChangeAspect="1"/>
          </p:cNvPicPr>
          <p:nvPr/>
        </p:nvPicPr>
        <p:blipFill rotWithShape="1">
          <a:blip r:embed="rId7" cstate="print">
            <a:extLst>
              <a:ext uri="{28A0092B-C50C-407E-A947-70E740481C1C}">
                <a14:useLocalDpi xmlns:a14="http://schemas.microsoft.com/office/drawing/2010/main" val="0"/>
              </a:ext>
            </a:extLst>
          </a:blip>
          <a:srcRect l="3738" t="11984" r="4954" b="9079"/>
          <a:stretch/>
        </p:blipFill>
        <p:spPr>
          <a:xfrm>
            <a:off x="6743218" y="5094806"/>
            <a:ext cx="2448914" cy="1328480"/>
          </a:xfrm>
          <a:prstGeom prst="rect">
            <a:avLst/>
          </a:prstGeom>
        </p:spPr>
      </p:pic>
      <p:pic>
        <p:nvPicPr>
          <p:cNvPr id="7" name="图片 6"/>
          <p:cNvPicPr>
            <a:picLocks noChangeAspect="1"/>
          </p:cNvPicPr>
          <p:nvPr/>
        </p:nvPicPr>
        <p:blipFill rotWithShape="1">
          <a:blip r:embed="rId8" cstate="print">
            <a:extLst>
              <a:ext uri="{28A0092B-C50C-407E-A947-70E740481C1C}">
                <a14:useLocalDpi xmlns:a14="http://schemas.microsoft.com/office/drawing/2010/main" val="0"/>
              </a:ext>
            </a:extLst>
          </a:blip>
          <a:srcRect b="4427"/>
          <a:stretch/>
        </p:blipFill>
        <p:spPr>
          <a:xfrm>
            <a:off x="46689" y="3895220"/>
            <a:ext cx="3121724" cy="2442425"/>
          </a:xfrm>
          <a:prstGeom prst="rect">
            <a:avLst/>
          </a:prstGeom>
        </p:spPr>
      </p:pic>
      <p:sp>
        <p:nvSpPr>
          <p:cNvPr id="13" name="内容占位符 3"/>
          <p:cNvSpPr>
            <a:spLocks noGrp="1"/>
          </p:cNvSpPr>
          <p:nvPr>
            <p:ph idx="1"/>
          </p:nvPr>
        </p:nvSpPr>
        <p:spPr>
          <a:xfrm>
            <a:off x="422030" y="808714"/>
            <a:ext cx="11099409" cy="583750"/>
          </a:xfrm>
          <a:prstGeom prst="rect">
            <a:avLst/>
          </a:prstGeom>
        </p:spPr>
        <p:txBody>
          <a:bodyPr wrap="square">
            <a:spAutoFit/>
          </a:bodyPr>
          <a:lstStyle/>
          <a:p>
            <a:pPr marL="0" indent="0" algn="ctr">
              <a:lnSpc>
                <a:spcPts val="1700"/>
              </a:lnSpc>
              <a:buNone/>
            </a:pPr>
            <a:r>
              <a:rPr lang="en-US" altLang="zh-CN" sz="1900" b="1" dirty="0">
                <a:solidFill>
                  <a:srgbClr val="FF0000"/>
                </a:solidFill>
                <a:ea typeface="黑体" panose="02010609060101010101" pitchFamily="49" charset="-122"/>
              </a:rPr>
              <a:t>“</a:t>
            </a:r>
            <a:r>
              <a:rPr lang="en-US" altLang="zh-CN" sz="1800" b="1" i="1" dirty="0">
                <a:solidFill>
                  <a:srgbClr val="FF0000"/>
                </a:solidFill>
              </a:rPr>
              <a:t>Applied High Temperature Superconductor Collaboration (AHTSC)” formed in Oct. 2016. </a:t>
            </a:r>
          </a:p>
          <a:p>
            <a:pPr marL="0" indent="0" algn="ctr">
              <a:lnSpc>
                <a:spcPts val="1700"/>
              </a:lnSpc>
              <a:buNone/>
            </a:pPr>
            <a:r>
              <a:rPr lang="en-US" altLang="zh-CN" sz="1800" b="1" i="1" dirty="0">
                <a:solidFill>
                  <a:srgbClr val="FF0000"/>
                </a:solidFill>
              </a:rPr>
              <a:t>Including 18 institutions and companies in China. Regular meeting every 3 months. </a:t>
            </a:r>
          </a:p>
        </p:txBody>
      </p:sp>
      <p:pic>
        <p:nvPicPr>
          <p:cNvPr id="8" name="图片 7"/>
          <p:cNvPicPr>
            <a:picLocks noChangeAspect="1"/>
          </p:cNvPicPr>
          <p:nvPr/>
        </p:nvPicPr>
        <p:blipFill rotWithShape="1">
          <a:blip r:embed="rId9" cstate="print">
            <a:extLst>
              <a:ext uri="{28A0092B-C50C-407E-A947-70E740481C1C}">
                <a14:useLocalDpi xmlns:a14="http://schemas.microsoft.com/office/drawing/2010/main" val="0"/>
              </a:ext>
            </a:extLst>
          </a:blip>
          <a:srcRect l="6111" t="5351" r="2406" b="6099"/>
          <a:stretch/>
        </p:blipFill>
        <p:spPr>
          <a:xfrm>
            <a:off x="9133083" y="5024698"/>
            <a:ext cx="2960459" cy="1420301"/>
          </a:xfrm>
          <a:prstGeom prst="rect">
            <a:avLst/>
          </a:prstGeom>
        </p:spPr>
      </p:pic>
      <p:pic>
        <p:nvPicPr>
          <p:cNvPr id="9" name="图片 8"/>
          <p:cNvPicPr>
            <a:picLocks noChangeAspect="1"/>
          </p:cNvPicPr>
          <p:nvPr/>
        </p:nvPicPr>
        <p:blipFill rotWithShape="1">
          <a:blip r:embed="rId10" cstate="print">
            <a:extLst>
              <a:ext uri="{28A0092B-C50C-407E-A947-70E740481C1C}">
                <a14:useLocalDpi xmlns:a14="http://schemas.microsoft.com/office/drawing/2010/main" val="0"/>
              </a:ext>
            </a:extLst>
          </a:blip>
          <a:srcRect l="2500" t="40368" r="9583" b="9660"/>
          <a:stretch/>
        </p:blipFill>
        <p:spPr>
          <a:xfrm>
            <a:off x="8348610" y="3622655"/>
            <a:ext cx="3744932" cy="1286157"/>
          </a:xfrm>
          <a:prstGeom prst="rect">
            <a:avLst/>
          </a:prstGeom>
        </p:spPr>
      </p:pic>
      <p:sp>
        <p:nvSpPr>
          <p:cNvPr id="10" name="页脚占位符 9"/>
          <p:cNvSpPr>
            <a:spLocks noGrp="1"/>
          </p:cNvSpPr>
          <p:nvPr>
            <p:ph type="ftr" sz="quarter" idx="4294967295"/>
          </p:nvPr>
        </p:nvSpPr>
        <p:spPr/>
        <p:txBody>
          <a:bodyPr/>
          <a:lstStyle/>
          <a:p>
            <a:r>
              <a:rPr lang="en-US" altLang="zh-CN" dirty="0" smtClean="0"/>
              <a:t>Q. XU, FCC </a:t>
            </a:r>
            <a:r>
              <a:rPr lang="en-US" altLang="zh-CN" dirty="0" err="1" smtClean="0"/>
              <a:t>WeeK</a:t>
            </a:r>
            <a:r>
              <a:rPr lang="en-US" altLang="zh-CN" dirty="0" smtClean="0"/>
              <a:t> 2018, April 9 - 13 2018</a:t>
            </a:r>
            <a:endParaRPr lang="zh-CN" altLang="en-US" dirty="0"/>
          </a:p>
        </p:txBody>
      </p:sp>
      <p:sp>
        <p:nvSpPr>
          <p:cNvPr id="11" name="灯片编号占位符 10"/>
          <p:cNvSpPr>
            <a:spLocks noGrp="1"/>
          </p:cNvSpPr>
          <p:nvPr>
            <p:ph type="sldNum" sz="quarter" idx="4294967295"/>
          </p:nvPr>
        </p:nvSpPr>
        <p:spPr/>
        <p:txBody>
          <a:bodyPr/>
          <a:lstStyle/>
          <a:p>
            <a:fld id="{3490A58D-5233-412E-BEDA-3EA526845FF2}" type="slidenum">
              <a:rPr lang="zh-CN" altLang="en-US" smtClean="0"/>
              <a:t>26</a:t>
            </a:fld>
            <a:endParaRPr lang="zh-CN" altLang="en-US"/>
          </a:p>
        </p:txBody>
      </p:sp>
      <p:sp>
        <p:nvSpPr>
          <p:cNvPr id="14" name="Rectangle 13"/>
          <p:cNvSpPr/>
          <p:nvPr/>
        </p:nvSpPr>
        <p:spPr>
          <a:xfrm>
            <a:off x="10892572" y="-7322"/>
            <a:ext cx="1200970" cy="313932"/>
          </a:xfrm>
          <a:prstGeom prst="rect">
            <a:avLst/>
          </a:prstGeom>
        </p:spPr>
        <p:txBody>
          <a:bodyPr wrap="none">
            <a:spAutoFit/>
          </a:bodyPr>
          <a:lstStyle/>
          <a:p>
            <a:pPr>
              <a:lnSpc>
                <a:spcPct val="80000"/>
              </a:lnSpc>
            </a:pPr>
            <a:r>
              <a:rPr lang="en-US" altLang="zh-CN" b="1" dirty="0" err="1"/>
              <a:t>Qingjin</a:t>
            </a:r>
            <a:r>
              <a:rPr lang="en-US" altLang="zh-CN" b="1" dirty="0"/>
              <a:t> XU</a:t>
            </a:r>
          </a:p>
        </p:txBody>
      </p:sp>
    </p:spTree>
    <p:extLst>
      <p:ext uri="{BB962C8B-B14F-4D97-AF65-F5344CB8AC3E}">
        <p14:creationId xmlns:p14="http://schemas.microsoft.com/office/powerpoint/2010/main" val="7169345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906739" y="69387"/>
            <a:ext cx="8737600" cy="630942"/>
          </a:xfrm>
        </p:spPr>
        <p:txBody>
          <a:bodyPr/>
          <a:lstStyle/>
          <a:p>
            <a:pPr algn="ctr"/>
            <a:r>
              <a:rPr lang="en-US" dirty="0" smtClean="0"/>
              <a:t>HTS in Europe</a:t>
            </a:r>
            <a:endParaRPr lang="en-US" dirty="0"/>
          </a:p>
        </p:txBody>
      </p:sp>
      <p:pic>
        <p:nvPicPr>
          <p:cNvPr id="2" name="Picture 1"/>
          <p:cNvPicPr>
            <a:picLocks noChangeAspect="1"/>
          </p:cNvPicPr>
          <p:nvPr/>
        </p:nvPicPr>
        <p:blipFill>
          <a:blip r:embed="rId2"/>
          <a:stretch>
            <a:fillRect/>
          </a:stretch>
        </p:blipFill>
        <p:spPr>
          <a:xfrm>
            <a:off x="215942" y="1052186"/>
            <a:ext cx="6398434" cy="4613035"/>
          </a:xfrm>
          <a:prstGeom prst="rect">
            <a:avLst/>
          </a:prstGeom>
        </p:spPr>
      </p:pic>
      <p:pic>
        <p:nvPicPr>
          <p:cNvPr id="6" name="Picture 5"/>
          <p:cNvPicPr>
            <a:picLocks noChangeAspect="1"/>
          </p:cNvPicPr>
          <p:nvPr/>
        </p:nvPicPr>
        <p:blipFill>
          <a:blip r:embed="rId3"/>
          <a:stretch>
            <a:fillRect/>
          </a:stretch>
        </p:blipFill>
        <p:spPr>
          <a:xfrm>
            <a:off x="6275539" y="2392877"/>
            <a:ext cx="5718131" cy="3955862"/>
          </a:xfrm>
          <a:prstGeom prst="rect">
            <a:avLst/>
          </a:prstGeom>
        </p:spPr>
      </p:pic>
      <p:sp>
        <p:nvSpPr>
          <p:cNvPr id="7" name="Rectangle 6"/>
          <p:cNvSpPr/>
          <p:nvPr/>
        </p:nvSpPr>
        <p:spPr>
          <a:xfrm>
            <a:off x="215942" y="6017078"/>
            <a:ext cx="2271519" cy="369332"/>
          </a:xfrm>
          <a:prstGeom prst="rect">
            <a:avLst/>
          </a:prstGeom>
        </p:spPr>
        <p:txBody>
          <a:bodyPr wrap="none">
            <a:spAutoFit/>
          </a:bodyPr>
          <a:lstStyle/>
          <a:p>
            <a:r>
              <a:rPr lang="en-US" dirty="0"/>
              <a:t>C. </a:t>
            </a:r>
            <a:r>
              <a:rPr lang="en-US" dirty="0" err="1" smtClean="0"/>
              <a:t>Senatore</a:t>
            </a:r>
            <a:r>
              <a:rPr lang="en-US" dirty="0" smtClean="0"/>
              <a:t>, FCC week</a:t>
            </a:r>
            <a:endParaRPr lang="en-US" dirty="0"/>
          </a:p>
        </p:txBody>
      </p:sp>
    </p:spTree>
    <p:extLst>
      <p:ext uri="{BB962C8B-B14F-4D97-AF65-F5344CB8AC3E}">
        <p14:creationId xmlns:p14="http://schemas.microsoft.com/office/powerpoint/2010/main" val="38307572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uppieren 2073">
            <a:extLst>
              <a:ext uri="{FF2B5EF4-FFF2-40B4-BE49-F238E27FC236}">
                <a16:creationId xmlns:a16="http://schemas.microsoft.com/office/drawing/2014/main" id="{1A8A9123-E8F7-0142-8184-379980E58650}"/>
              </a:ext>
            </a:extLst>
          </p:cNvPr>
          <p:cNvGrpSpPr>
            <a:grpSpLocks noChangeAspect="1"/>
          </p:cNvGrpSpPr>
          <p:nvPr/>
        </p:nvGrpSpPr>
        <p:grpSpPr>
          <a:xfrm>
            <a:off x="691231" y="6012585"/>
            <a:ext cx="1449406" cy="377928"/>
            <a:chOff x="27998044" y="3360522"/>
            <a:chExt cx="3181350" cy="880431"/>
          </a:xfrm>
        </p:grpSpPr>
        <p:pic>
          <p:nvPicPr>
            <p:cNvPr id="21" name="Picture 2" descr="part2">
              <a:extLst>
                <a:ext uri="{FF2B5EF4-FFF2-40B4-BE49-F238E27FC236}">
                  <a16:creationId xmlns:a16="http://schemas.microsoft.com/office/drawing/2014/main" id="{E6AAB7D2-957C-0846-AA17-641A072D9B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98044" y="3360522"/>
              <a:ext cx="1057275" cy="87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 descr="part3">
              <a:extLst>
                <a:ext uri="{FF2B5EF4-FFF2-40B4-BE49-F238E27FC236}">
                  <a16:creationId xmlns:a16="http://schemas.microsoft.com/office/drawing/2014/main" id="{D0F7C5A0-AE0A-1C41-8BC8-86B2E4C98A1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055319" y="3360522"/>
              <a:ext cx="2124075" cy="88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a:extLst>
              <a:ext uri="{FF2B5EF4-FFF2-40B4-BE49-F238E27FC236}">
                <a16:creationId xmlns:a16="http://schemas.microsoft.com/office/drawing/2014/main" id="{B8C44E36-DDFD-0D43-A3FA-C6F6941FACC1}"/>
              </a:ext>
            </a:extLst>
          </p:cNvPr>
          <p:cNvSpPr>
            <a:spLocks noGrp="1"/>
          </p:cNvSpPr>
          <p:nvPr>
            <p:ph type="title"/>
          </p:nvPr>
        </p:nvSpPr>
        <p:spPr>
          <a:xfrm>
            <a:off x="968004" y="-20751"/>
            <a:ext cx="11224443" cy="940443"/>
          </a:xfrm>
        </p:spPr>
        <p:txBody>
          <a:bodyPr>
            <a:noAutofit/>
          </a:bodyPr>
          <a:lstStyle/>
          <a:p>
            <a:r>
              <a:rPr lang="en-GB" sz="3600" dirty="0"/>
              <a:t>Beam vacuum systems:</a:t>
            </a:r>
            <a:br>
              <a:rPr lang="en-GB" sz="3600" dirty="0"/>
            </a:br>
            <a:r>
              <a:rPr lang="en-GB" sz="2400" u="sng" dirty="0"/>
              <a:t>HTS coated conductors for FCC-</a:t>
            </a:r>
            <a:r>
              <a:rPr lang="en-GB" sz="2400" u="sng" dirty="0" err="1"/>
              <a:t>hh</a:t>
            </a:r>
            <a:r>
              <a:rPr lang="en-GB" sz="2400" u="sng" dirty="0"/>
              <a:t> beam screen impedance reduction</a:t>
            </a:r>
            <a:endParaRPr lang="en-GB" sz="3600" u="sng" dirty="0"/>
          </a:p>
        </p:txBody>
      </p:sp>
      <p:sp>
        <p:nvSpPr>
          <p:cNvPr id="5" name="Footer Placeholder 4">
            <a:extLst>
              <a:ext uri="{FF2B5EF4-FFF2-40B4-BE49-F238E27FC236}">
                <a16:creationId xmlns:a16="http://schemas.microsoft.com/office/drawing/2014/main" id="{519A842E-D254-1441-921F-0DC1B1086294}"/>
              </a:ext>
            </a:extLst>
          </p:cNvPr>
          <p:cNvSpPr>
            <a:spLocks noGrp="1"/>
          </p:cNvSpPr>
          <p:nvPr>
            <p:ph type="ftr" sz="quarter" idx="4294967295"/>
          </p:nvPr>
        </p:nvSpPr>
        <p:spPr>
          <a:xfrm>
            <a:off x="8259480" y="6192510"/>
            <a:ext cx="3860800" cy="365125"/>
          </a:xfrm>
        </p:spPr>
        <p:txBody>
          <a:bodyPr/>
          <a:lstStyle/>
          <a:p>
            <a:r>
              <a:rPr lang="en-US" dirty="0"/>
              <a:t>FCC Week 2019 - Brussels</a:t>
            </a:r>
          </a:p>
        </p:txBody>
      </p:sp>
      <p:pic>
        <p:nvPicPr>
          <p:cNvPr id="17" name="Picture 2" descr="http://icmab.es/images/logos/DOWNLOAD/FILES/OCHOA_CSIC-COLOR.png">
            <a:extLst>
              <a:ext uri="{FF2B5EF4-FFF2-40B4-BE49-F238E27FC236}">
                <a16:creationId xmlns:a16="http://schemas.microsoft.com/office/drawing/2014/main" id="{D37410D7-EC92-BC46-8E5B-F98AC2E56A6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5506" y="5884094"/>
            <a:ext cx="1299654" cy="61001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0F4AC58E-5317-1244-B196-A55C8F3A4AB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4848" y="6012585"/>
            <a:ext cx="407597" cy="384031"/>
          </a:xfrm>
          <a:prstGeom prst="rect">
            <a:avLst/>
          </a:prstGeom>
        </p:spPr>
      </p:pic>
      <p:pic>
        <p:nvPicPr>
          <p:cNvPr id="19" name="Picture 2" descr="Image result for institut de fisica d'altes energies">
            <a:extLst>
              <a:ext uri="{FF2B5EF4-FFF2-40B4-BE49-F238E27FC236}">
                <a16:creationId xmlns:a16="http://schemas.microsoft.com/office/drawing/2014/main" id="{35B9C2BB-63B9-3F4D-AA94-903E0420295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8029"/>
          <a:stretch/>
        </p:blipFill>
        <p:spPr bwMode="auto">
          <a:xfrm>
            <a:off x="1008228" y="5391975"/>
            <a:ext cx="1554063" cy="44888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C0A98A3D-AC09-4344-BF2E-4C92BD2EB1A1}"/>
              </a:ext>
            </a:extLst>
          </p:cNvPr>
          <p:cNvPicPr>
            <a:picLocks noChangeAspect="1"/>
          </p:cNvPicPr>
          <p:nvPr/>
        </p:nvPicPr>
        <p:blipFill>
          <a:blip r:embed="rId7"/>
          <a:stretch>
            <a:fillRect/>
          </a:stretch>
        </p:blipFill>
        <p:spPr>
          <a:xfrm>
            <a:off x="135565" y="1323745"/>
            <a:ext cx="2626977" cy="1158817"/>
          </a:xfrm>
          <a:prstGeom prst="rect">
            <a:avLst/>
          </a:prstGeom>
        </p:spPr>
      </p:pic>
      <p:sp>
        <p:nvSpPr>
          <p:cNvPr id="24" name="Rectangle 23">
            <a:extLst>
              <a:ext uri="{FF2B5EF4-FFF2-40B4-BE49-F238E27FC236}">
                <a16:creationId xmlns:a16="http://schemas.microsoft.com/office/drawing/2014/main" id="{CA56DF2A-A23D-C846-A9F0-A7F99493596F}"/>
              </a:ext>
            </a:extLst>
          </p:cNvPr>
          <p:cNvSpPr/>
          <p:nvPr/>
        </p:nvSpPr>
        <p:spPr>
          <a:xfrm>
            <a:off x="199919" y="2134426"/>
            <a:ext cx="768085" cy="3600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pic>
        <p:nvPicPr>
          <p:cNvPr id="25" name="Picture 24">
            <a:extLst>
              <a:ext uri="{FF2B5EF4-FFF2-40B4-BE49-F238E27FC236}">
                <a16:creationId xmlns:a16="http://schemas.microsoft.com/office/drawing/2014/main" id="{6FCC2451-7B49-A34F-AF62-4C0E82958AC4}"/>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9176" y="5390166"/>
            <a:ext cx="844719" cy="436339"/>
          </a:xfrm>
          <a:prstGeom prst="rect">
            <a:avLst/>
          </a:prstGeom>
        </p:spPr>
      </p:pic>
      <p:pic>
        <p:nvPicPr>
          <p:cNvPr id="26" name="Picture 25">
            <a:extLst>
              <a:ext uri="{FF2B5EF4-FFF2-40B4-BE49-F238E27FC236}">
                <a16:creationId xmlns:a16="http://schemas.microsoft.com/office/drawing/2014/main" id="{11F19BC2-3703-1646-9FEA-682F721E6142}"/>
              </a:ext>
            </a:extLst>
          </p:cNvPr>
          <p:cNvPicPr>
            <a:picLocks noChangeAspect="1"/>
          </p:cNvPicPr>
          <p:nvPr/>
        </p:nvPicPr>
        <p:blipFill>
          <a:blip r:embed="rId9"/>
          <a:stretch>
            <a:fillRect/>
          </a:stretch>
        </p:blipFill>
        <p:spPr>
          <a:xfrm>
            <a:off x="4421986" y="1314269"/>
            <a:ext cx="3579279" cy="2187912"/>
          </a:xfrm>
          <a:prstGeom prst="rect">
            <a:avLst/>
          </a:prstGeom>
        </p:spPr>
      </p:pic>
      <p:cxnSp>
        <p:nvCxnSpPr>
          <p:cNvPr id="27" name="Straight Arrow Connector 26">
            <a:extLst>
              <a:ext uri="{FF2B5EF4-FFF2-40B4-BE49-F238E27FC236}">
                <a16:creationId xmlns:a16="http://schemas.microsoft.com/office/drawing/2014/main" id="{A5514771-1902-944F-A5EF-D91C776C16B5}"/>
              </a:ext>
            </a:extLst>
          </p:cNvPr>
          <p:cNvCxnSpPr/>
          <p:nvPr/>
        </p:nvCxnSpPr>
        <p:spPr>
          <a:xfrm>
            <a:off x="8157948" y="1487380"/>
            <a:ext cx="0" cy="92084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CC5006B9-9FF0-BB46-8801-AEEE71F7FC39}"/>
              </a:ext>
            </a:extLst>
          </p:cNvPr>
          <p:cNvSpPr txBox="1"/>
          <p:nvPr/>
        </p:nvSpPr>
        <p:spPr>
          <a:xfrm>
            <a:off x="8231421" y="1393804"/>
            <a:ext cx="3888859" cy="1077026"/>
          </a:xfrm>
          <a:prstGeom prst="rect">
            <a:avLst/>
          </a:prstGeom>
          <a:noFill/>
        </p:spPr>
        <p:txBody>
          <a:bodyPr wrap="square" rtlCol="0">
            <a:spAutoFit/>
          </a:bodyPr>
          <a:lstStyle/>
          <a:p>
            <a:r>
              <a:rPr lang="en-US" sz="2133" dirty="0">
                <a:solidFill>
                  <a:srgbClr val="FF0000"/>
                </a:solidFill>
              </a:rPr>
              <a:t>3 x improvement at 8 GHz compared to copper, expected 20 x improvement at 1 GHz (f</a:t>
            </a:r>
            <a:r>
              <a:rPr lang="en-US" sz="2133" baseline="30000" dirty="0">
                <a:solidFill>
                  <a:srgbClr val="FF0000"/>
                </a:solidFill>
              </a:rPr>
              <a:t>3/2</a:t>
            </a:r>
            <a:r>
              <a:rPr lang="en-US" sz="2133" dirty="0">
                <a:solidFill>
                  <a:srgbClr val="FF0000"/>
                </a:solidFill>
              </a:rPr>
              <a:t>)</a:t>
            </a:r>
          </a:p>
        </p:txBody>
      </p:sp>
      <p:pic>
        <p:nvPicPr>
          <p:cNvPr id="29" name="Picture 28">
            <a:extLst>
              <a:ext uri="{FF2B5EF4-FFF2-40B4-BE49-F238E27FC236}">
                <a16:creationId xmlns:a16="http://schemas.microsoft.com/office/drawing/2014/main" id="{0A88B5BF-E3FC-CA43-94FA-14DBD54BB425}"/>
              </a:ext>
            </a:extLst>
          </p:cNvPr>
          <p:cNvPicPr>
            <a:picLocks noChangeAspect="1"/>
          </p:cNvPicPr>
          <p:nvPr/>
        </p:nvPicPr>
        <p:blipFill>
          <a:blip r:embed="rId10"/>
          <a:stretch>
            <a:fillRect/>
          </a:stretch>
        </p:blipFill>
        <p:spPr>
          <a:xfrm>
            <a:off x="7835698" y="4184671"/>
            <a:ext cx="3800629" cy="1821232"/>
          </a:xfrm>
          <a:prstGeom prst="rect">
            <a:avLst/>
          </a:prstGeom>
        </p:spPr>
      </p:pic>
      <p:sp>
        <p:nvSpPr>
          <p:cNvPr id="30" name="TextBox 29">
            <a:extLst>
              <a:ext uri="{FF2B5EF4-FFF2-40B4-BE49-F238E27FC236}">
                <a16:creationId xmlns:a16="http://schemas.microsoft.com/office/drawing/2014/main" id="{4D3F3B01-5B25-BC4C-A518-70B6BD712792}"/>
              </a:ext>
            </a:extLst>
          </p:cNvPr>
          <p:cNvSpPr txBox="1"/>
          <p:nvPr/>
        </p:nvSpPr>
        <p:spPr>
          <a:xfrm>
            <a:off x="2921564" y="3714389"/>
            <a:ext cx="4577257" cy="1077026"/>
          </a:xfrm>
          <a:prstGeom prst="rect">
            <a:avLst/>
          </a:prstGeom>
          <a:noFill/>
        </p:spPr>
        <p:txBody>
          <a:bodyPr wrap="square" rtlCol="0">
            <a:spAutoFit/>
          </a:bodyPr>
          <a:lstStyle/>
          <a:p>
            <a:r>
              <a:rPr lang="en-US" sz="2133" dirty="0">
                <a:solidFill>
                  <a:srgbClr val="FF0000"/>
                </a:solidFill>
              </a:rPr>
              <a:t>Synchrotron irradiation @ ALBA: no Tc degradation, neither permanent nor transient under photon flux</a:t>
            </a:r>
          </a:p>
        </p:txBody>
      </p:sp>
      <p:pic>
        <p:nvPicPr>
          <p:cNvPr id="31" name="Picture 30">
            <a:extLst>
              <a:ext uri="{FF2B5EF4-FFF2-40B4-BE49-F238E27FC236}">
                <a16:creationId xmlns:a16="http://schemas.microsoft.com/office/drawing/2014/main" id="{42DD7AC2-9C60-024F-8896-0EF6F582DC59}"/>
              </a:ext>
            </a:extLst>
          </p:cNvPr>
          <p:cNvPicPr>
            <a:picLocks noChangeAspect="1"/>
          </p:cNvPicPr>
          <p:nvPr/>
        </p:nvPicPr>
        <p:blipFill>
          <a:blip r:embed="rId11"/>
          <a:stretch>
            <a:fillRect/>
          </a:stretch>
        </p:blipFill>
        <p:spPr>
          <a:xfrm>
            <a:off x="4006833" y="4893767"/>
            <a:ext cx="2624358" cy="1138929"/>
          </a:xfrm>
          <a:prstGeom prst="rect">
            <a:avLst/>
          </a:prstGeom>
        </p:spPr>
      </p:pic>
      <p:pic>
        <p:nvPicPr>
          <p:cNvPr id="32" name="Picture 31">
            <a:extLst>
              <a:ext uri="{FF2B5EF4-FFF2-40B4-BE49-F238E27FC236}">
                <a16:creationId xmlns:a16="http://schemas.microsoft.com/office/drawing/2014/main" id="{CB193B07-26B4-194E-BBCA-30B47B8CA91A}"/>
              </a:ext>
            </a:extLst>
          </p:cNvPr>
          <p:cNvPicPr>
            <a:picLocks noChangeAspect="1"/>
          </p:cNvPicPr>
          <p:nvPr/>
        </p:nvPicPr>
        <p:blipFill>
          <a:blip r:embed="rId12"/>
          <a:stretch>
            <a:fillRect/>
          </a:stretch>
        </p:blipFill>
        <p:spPr>
          <a:xfrm>
            <a:off x="8343772" y="2585647"/>
            <a:ext cx="3198645" cy="902287"/>
          </a:xfrm>
          <a:prstGeom prst="rect">
            <a:avLst/>
          </a:prstGeom>
        </p:spPr>
      </p:pic>
      <p:pic>
        <p:nvPicPr>
          <p:cNvPr id="34" name="Picture 33">
            <a:extLst>
              <a:ext uri="{FF2B5EF4-FFF2-40B4-BE49-F238E27FC236}">
                <a16:creationId xmlns:a16="http://schemas.microsoft.com/office/drawing/2014/main" id="{E63755DC-20BF-1148-B062-42B75916976F}"/>
              </a:ext>
            </a:extLst>
          </p:cNvPr>
          <p:cNvPicPr>
            <a:picLocks noChangeAspect="1"/>
          </p:cNvPicPr>
          <p:nvPr/>
        </p:nvPicPr>
        <p:blipFill>
          <a:blip r:embed="rId13"/>
          <a:stretch>
            <a:fillRect/>
          </a:stretch>
        </p:blipFill>
        <p:spPr>
          <a:xfrm>
            <a:off x="2644359" y="1360380"/>
            <a:ext cx="1514189" cy="1098267"/>
          </a:xfrm>
          <a:prstGeom prst="rect">
            <a:avLst/>
          </a:prstGeom>
        </p:spPr>
      </p:pic>
      <p:pic>
        <p:nvPicPr>
          <p:cNvPr id="36" name="Picture 35">
            <a:extLst>
              <a:ext uri="{FF2B5EF4-FFF2-40B4-BE49-F238E27FC236}">
                <a16:creationId xmlns:a16="http://schemas.microsoft.com/office/drawing/2014/main" id="{6FCC2451-7B49-A34F-AF62-4C0E82958AC4}"/>
              </a:ext>
            </a:extLst>
          </p:cNvPr>
          <p:cNvPicPr>
            <a:picLocks noChangeAspect="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14280" y="4972742"/>
            <a:ext cx="565945" cy="232708"/>
          </a:xfrm>
          <a:prstGeom prst="rect">
            <a:avLst/>
          </a:prstGeom>
          <a:solidFill>
            <a:schemeClr val="bg1"/>
          </a:solidFill>
        </p:spPr>
      </p:pic>
      <p:sp>
        <p:nvSpPr>
          <p:cNvPr id="37" name="TextBox 36">
            <a:extLst>
              <a:ext uri="{FF2B5EF4-FFF2-40B4-BE49-F238E27FC236}">
                <a16:creationId xmlns:a16="http://schemas.microsoft.com/office/drawing/2014/main" id="{CC5006B9-9FF0-BB46-8801-AEEE71F7FC39}"/>
              </a:ext>
            </a:extLst>
          </p:cNvPr>
          <p:cNvSpPr txBox="1"/>
          <p:nvPr/>
        </p:nvSpPr>
        <p:spPr>
          <a:xfrm>
            <a:off x="238350" y="2691996"/>
            <a:ext cx="2151151" cy="738664"/>
          </a:xfrm>
          <a:prstGeom prst="rect">
            <a:avLst/>
          </a:prstGeom>
          <a:noFill/>
        </p:spPr>
        <p:txBody>
          <a:bodyPr wrap="square" rtlCol="0">
            <a:spAutoFit/>
          </a:bodyPr>
          <a:lstStyle/>
          <a:p>
            <a:r>
              <a:rPr lang="en-US" sz="1400" dirty="0">
                <a:solidFill>
                  <a:srgbClr val="FF0000"/>
                </a:solidFill>
              </a:rPr>
              <a:t>REBCO coated conductors are layered structures on a flexible metallic substrate</a:t>
            </a:r>
          </a:p>
        </p:txBody>
      </p:sp>
      <p:sp>
        <p:nvSpPr>
          <p:cNvPr id="38" name="TextBox 37">
            <a:extLst>
              <a:ext uri="{FF2B5EF4-FFF2-40B4-BE49-F238E27FC236}">
                <a16:creationId xmlns:a16="http://schemas.microsoft.com/office/drawing/2014/main" id="{CC5006B9-9FF0-BB46-8801-AEEE71F7FC39}"/>
              </a:ext>
            </a:extLst>
          </p:cNvPr>
          <p:cNvSpPr txBox="1"/>
          <p:nvPr/>
        </p:nvSpPr>
        <p:spPr>
          <a:xfrm>
            <a:off x="2732008" y="2734753"/>
            <a:ext cx="1591432" cy="738664"/>
          </a:xfrm>
          <a:prstGeom prst="rect">
            <a:avLst/>
          </a:prstGeom>
          <a:noFill/>
        </p:spPr>
        <p:txBody>
          <a:bodyPr wrap="square" rtlCol="0">
            <a:spAutoFit/>
          </a:bodyPr>
          <a:lstStyle/>
          <a:p>
            <a:r>
              <a:rPr lang="en-US" sz="1400" dirty="0">
                <a:solidFill>
                  <a:srgbClr val="FF0000"/>
                </a:solidFill>
              </a:rPr>
              <a:t>Soldering of REBCO tapes on the vacuum chamber</a:t>
            </a:r>
          </a:p>
        </p:txBody>
      </p:sp>
      <p:sp>
        <p:nvSpPr>
          <p:cNvPr id="7" name="TextBox 6"/>
          <p:cNvSpPr txBox="1"/>
          <p:nvPr/>
        </p:nvSpPr>
        <p:spPr>
          <a:xfrm>
            <a:off x="8231422" y="3423920"/>
            <a:ext cx="2142766" cy="379656"/>
          </a:xfrm>
          <a:prstGeom prst="rect">
            <a:avLst/>
          </a:prstGeom>
          <a:noFill/>
        </p:spPr>
        <p:txBody>
          <a:bodyPr wrap="none" rtlCol="0">
            <a:spAutoFit/>
          </a:bodyPr>
          <a:lstStyle/>
          <a:p>
            <a:r>
              <a:rPr lang="es-ES" sz="1867" dirty="0" err="1">
                <a:solidFill>
                  <a:srgbClr val="FF0000"/>
                </a:solidFill>
              </a:rPr>
              <a:t>Dielectric</a:t>
            </a:r>
            <a:r>
              <a:rPr lang="es-ES" sz="1867" dirty="0">
                <a:solidFill>
                  <a:srgbClr val="FF0000"/>
                </a:solidFill>
              </a:rPr>
              <a:t> </a:t>
            </a:r>
            <a:r>
              <a:rPr lang="es-ES" sz="1867" dirty="0" err="1">
                <a:solidFill>
                  <a:srgbClr val="FF0000"/>
                </a:solidFill>
              </a:rPr>
              <a:t>Resonator</a:t>
            </a:r>
            <a:endParaRPr lang="en-US" sz="1867" dirty="0">
              <a:solidFill>
                <a:srgbClr val="FF0000"/>
              </a:solidFill>
            </a:endParaRPr>
          </a:p>
        </p:txBody>
      </p:sp>
      <p:cxnSp>
        <p:nvCxnSpPr>
          <p:cNvPr id="39" name="Straight Arrow Connector 38">
            <a:extLst>
              <a:ext uri="{FF2B5EF4-FFF2-40B4-BE49-F238E27FC236}">
                <a16:creationId xmlns:a16="http://schemas.microsoft.com/office/drawing/2014/main" id="{A5514771-1902-944F-A5EF-D91C776C16B5}"/>
              </a:ext>
            </a:extLst>
          </p:cNvPr>
          <p:cNvCxnSpPr/>
          <p:nvPr/>
        </p:nvCxnSpPr>
        <p:spPr>
          <a:xfrm>
            <a:off x="6862767" y="5533816"/>
            <a:ext cx="859008" cy="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7ADE1728-BED1-4A4A-A6A6-FB15EA8D1509}"/>
              </a:ext>
            </a:extLst>
          </p:cNvPr>
          <p:cNvSpPr txBox="1"/>
          <p:nvPr/>
        </p:nvSpPr>
        <p:spPr>
          <a:xfrm>
            <a:off x="2147759" y="2012371"/>
            <a:ext cx="8064896" cy="3439343"/>
          </a:xfrm>
          <a:prstGeom prst="rect">
            <a:avLst/>
          </a:prstGeom>
          <a:solidFill>
            <a:schemeClr val="bg1"/>
          </a:solidFill>
          <a:ln>
            <a:solidFill>
              <a:srgbClr val="FF0000"/>
            </a:solidFill>
          </a:ln>
        </p:spPr>
        <p:txBody>
          <a:bodyPr wrap="square" lIns="240000" tIns="240000" rIns="240000" bIns="240000" rtlCol="0">
            <a:spAutoFit/>
          </a:bodyPr>
          <a:lstStyle/>
          <a:p>
            <a:pPr algn="ctr"/>
            <a:r>
              <a:rPr lang="en-US" sz="2400" dirty="0"/>
              <a:t>All experiments on samples, supported by theoretical modelling, indicate that the </a:t>
            </a:r>
            <a:r>
              <a:rPr lang="en-US" sz="2400" dirty="0">
                <a:solidFill>
                  <a:srgbClr val="FF0000"/>
                </a:solidFill>
              </a:rPr>
              <a:t>Coated Conductors</a:t>
            </a:r>
            <a:r>
              <a:rPr lang="en-US" sz="2400" dirty="0"/>
              <a:t> solution attains </a:t>
            </a:r>
            <a:r>
              <a:rPr lang="en-US" sz="2400" dirty="0">
                <a:solidFill>
                  <a:srgbClr val="FF0000"/>
                </a:solidFill>
              </a:rPr>
              <a:t>FCC-</a:t>
            </a:r>
            <a:r>
              <a:rPr lang="en-US" sz="2400" dirty="0" err="1">
                <a:solidFill>
                  <a:srgbClr val="FF0000"/>
                </a:solidFill>
              </a:rPr>
              <a:t>hh</a:t>
            </a:r>
            <a:r>
              <a:rPr lang="en-US" sz="2400" dirty="0">
                <a:solidFill>
                  <a:srgbClr val="FF0000"/>
                </a:solidFill>
              </a:rPr>
              <a:t> performance goals </a:t>
            </a:r>
            <a:r>
              <a:rPr lang="en-US" sz="2400" dirty="0"/>
              <a:t>(impedance reduction in high magnetic field) and </a:t>
            </a:r>
            <a:r>
              <a:rPr lang="en-US" sz="2400" dirty="0">
                <a:solidFill>
                  <a:srgbClr val="FF0000"/>
                </a:solidFill>
              </a:rPr>
              <a:t>accelerator compatibility</a:t>
            </a:r>
            <a:r>
              <a:rPr lang="en-US" sz="2400" dirty="0"/>
              <a:t> (e-cloud, SR radiation tolerance…)</a:t>
            </a:r>
          </a:p>
          <a:p>
            <a:pPr algn="ctr"/>
            <a:endParaRPr lang="en-US" sz="2400" dirty="0"/>
          </a:p>
          <a:p>
            <a:pPr algn="ctr"/>
            <a:r>
              <a:rPr lang="en-US" sz="2400" dirty="0">
                <a:solidFill>
                  <a:srgbClr val="FF0000"/>
                </a:solidFill>
              </a:rPr>
              <a:t>Ready</a:t>
            </a:r>
            <a:r>
              <a:rPr lang="en-US" sz="2400" dirty="0"/>
              <a:t> to undertake scaling-up to </a:t>
            </a:r>
          </a:p>
          <a:p>
            <a:pPr algn="ctr"/>
            <a:r>
              <a:rPr lang="en-US" sz="2400" dirty="0"/>
              <a:t>real-scale </a:t>
            </a:r>
            <a:r>
              <a:rPr lang="en-US" sz="2400" dirty="0">
                <a:solidFill>
                  <a:srgbClr val="FF0000"/>
                </a:solidFill>
              </a:rPr>
              <a:t>proof-of-concept</a:t>
            </a:r>
            <a:r>
              <a:rPr lang="en-US" sz="2400" dirty="0"/>
              <a:t> device</a:t>
            </a:r>
          </a:p>
        </p:txBody>
      </p:sp>
    </p:spTree>
    <p:extLst>
      <p:ext uri="{BB962C8B-B14F-4D97-AF65-F5344CB8AC3E}">
        <p14:creationId xmlns:p14="http://schemas.microsoft.com/office/powerpoint/2010/main" val="336678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B2948-2F8D-0243-BEB4-9D578AD35944}"/>
              </a:ext>
            </a:extLst>
          </p:cNvPr>
          <p:cNvSpPr>
            <a:spLocks noGrp="1"/>
          </p:cNvSpPr>
          <p:nvPr>
            <p:ph type="ctrTitle"/>
          </p:nvPr>
        </p:nvSpPr>
        <p:spPr>
          <a:xfrm>
            <a:off x="2083943" y="71304"/>
            <a:ext cx="7954098" cy="954495"/>
          </a:xfrm>
        </p:spPr>
        <p:txBody>
          <a:bodyPr>
            <a:normAutofit fontScale="90000"/>
          </a:bodyPr>
          <a:lstStyle/>
          <a:p>
            <a:r>
              <a:rPr lang="de-DE" b="1" dirty="0"/>
              <a:t> </a:t>
            </a:r>
            <a:r>
              <a:rPr lang="de-DE" sz="3600" b="1" dirty="0" err="1">
                <a:solidFill>
                  <a:srgbClr val="FF0000"/>
                </a:solidFill>
              </a:rPr>
              <a:t>Energy</a:t>
            </a:r>
            <a:r>
              <a:rPr lang="de-DE" sz="3600" b="1" dirty="0">
                <a:solidFill>
                  <a:srgbClr val="FF0000"/>
                </a:solidFill>
              </a:rPr>
              <a:t> </a:t>
            </a:r>
            <a:r>
              <a:rPr lang="de-DE" sz="3600" b="1" dirty="0" err="1" smtClean="0">
                <a:solidFill>
                  <a:srgbClr val="FF0000"/>
                </a:solidFill>
              </a:rPr>
              <a:t>Recovery</a:t>
            </a:r>
            <a:r>
              <a:rPr lang="de-DE" sz="3600" b="1" dirty="0" smtClean="0">
                <a:solidFill>
                  <a:srgbClr val="FF0000"/>
                </a:solidFill>
              </a:rPr>
              <a:t> </a:t>
            </a:r>
            <a:r>
              <a:rPr lang="de-DE" sz="3600" b="1" dirty="0" err="1" smtClean="0">
                <a:solidFill>
                  <a:srgbClr val="FF0000"/>
                </a:solidFill>
              </a:rPr>
              <a:t>Linacs</a:t>
            </a:r>
            <a:r>
              <a:rPr lang="de-DE" sz="3600" b="1" dirty="0" smtClean="0">
                <a:solidFill>
                  <a:srgbClr val="FF0000"/>
                </a:solidFill>
              </a:rPr>
              <a:t>  </a:t>
            </a:r>
            <a:r>
              <a:rPr lang="de-DE" sz="2200" b="1" dirty="0">
                <a:solidFill>
                  <a:schemeClr val="accent1">
                    <a:lumMod val="75000"/>
                  </a:schemeClr>
                </a:solidFill>
              </a:rPr>
              <a:t/>
            </a:r>
            <a:br>
              <a:rPr lang="de-DE" sz="2200" b="1" dirty="0">
                <a:solidFill>
                  <a:schemeClr val="accent1">
                    <a:lumMod val="75000"/>
                  </a:schemeClr>
                </a:solidFill>
              </a:rPr>
            </a:br>
            <a:endParaRPr lang="de-DE" sz="2200" dirty="0"/>
          </a:p>
        </p:txBody>
      </p:sp>
      <p:sp>
        <p:nvSpPr>
          <p:cNvPr id="7" name="TextBox 6">
            <a:extLst>
              <a:ext uri="{FF2B5EF4-FFF2-40B4-BE49-F238E27FC236}">
                <a16:creationId xmlns:a16="http://schemas.microsoft.com/office/drawing/2014/main" id="{1BE32AE6-FA34-2A42-B562-033848355191}"/>
              </a:ext>
            </a:extLst>
          </p:cNvPr>
          <p:cNvSpPr txBox="1"/>
          <p:nvPr/>
        </p:nvSpPr>
        <p:spPr>
          <a:xfrm>
            <a:off x="6146730" y="1477301"/>
            <a:ext cx="5910301" cy="1323439"/>
          </a:xfrm>
          <a:prstGeom prst="rect">
            <a:avLst/>
          </a:prstGeom>
          <a:noFill/>
        </p:spPr>
        <p:txBody>
          <a:bodyPr wrap="square" rtlCol="0">
            <a:spAutoFit/>
          </a:bodyPr>
          <a:lstStyle/>
          <a:p>
            <a:r>
              <a:rPr lang="de-DE" sz="2000" dirty="0"/>
              <a:t>- Joint 802 MHz </a:t>
            </a:r>
            <a:r>
              <a:rPr lang="de-DE" sz="2000" dirty="0" err="1"/>
              <a:t>cavity</a:t>
            </a:r>
            <a:r>
              <a:rPr lang="de-DE" sz="2000" dirty="0"/>
              <a:t> </a:t>
            </a:r>
            <a:r>
              <a:rPr lang="de-DE" sz="2000" dirty="0" err="1"/>
              <a:t>development</a:t>
            </a:r>
            <a:r>
              <a:rPr lang="de-DE" sz="2000" dirty="0"/>
              <a:t> [</a:t>
            </a:r>
            <a:r>
              <a:rPr lang="de-DE" sz="2000" dirty="0" err="1"/>
              <a:t>LHeC+FCC</a:t>
            </a:r>
            <a:r>
              <a:rPr lang="de-DE" sz="2000" dirty="0"/>
              <a:t>]</a:t>
            </a:r>
          </a:p>
          <a:p>
            <a:r>
              <a:rPr lang="de-DE" sz="2000" dirty="0" smtClean="0"/>
              <a:t>- </a:t>
            </a:r>
            <a:r>
              <a:rPr lang="de-DE" sz="2000" dirty="0" err="1" smtClean="0"/>
              <a:t>Very</a:t>
            </a:r>
            <a:r>
              <a:rPr lang="de-DE" sz="2000" dirty="0" smtClean="0"/>
              <a:t> </a:t>
            </a:r>
            <a:r>
              <a:rPr lang="de-DE" sz="2000" dirty="0" err="1" smtClean="0"/>
              <a:t>preliminary</a:t>
            </a:r>
            <a:r>
              <a:rPr lang="de-DE" sz="2000" dirty="0" smtClean="0"/>
              <a:t> </a:t>
            </a:r>
            <a:r>
              <a:rPr lang="de-DE" sz="2000" dirty="0" err="1" smtClean="0"/>
              <a:t>ideas</a:t>
            </a:r>
            <a:r>
              <a:rPr lang="de-DE" sz="2000" dirty="0" smtClean="0"/>
              <a:t> on </a:t>
            </a:r>
            <a:r>
              <a:rPr lang="de-DE" sz="2000" dirty="0"/>
              <a:t>FCC-</a:t>
            </a:r>
            <a:r>
              <a:rPr lang="de-DE" sz="2000" dirty="0" err="1"/>
              <a:t>ee</a:t>
            </a:r>
            <a:r>
              <a:rPr lang="de-DE" sz="2000" dirty="0"/>
              <a:t> </a:t>
            </a:r>
            <a:r>
              <a:rPr lang="de-DE" sz="2000" dirty="0" smtClean="0"/>
              <a:t>design </a:t>
            </a:r>
            <a:r>
              <a:rPr lang="de-DE" sz="2000" dirty="0" err="1" smtClean="0"/>
              <a:t>with</a:t>
            </a:r>
            <a:r>
              <a:rPr lang="de-DE" sz="2000" dirty="0" smtClean="0"/>
              <a:t> </a:t>
            </a:r>
            <a:r>
              <a:rPr lang="de-DE" sz="2000" dirty="0"/>
              <a:t>ERL </a:t>
            </a:r>
            <a:r>
              <a:rPr lang="de-DE" sz="2000" dirty="0" err="1"/>
              <a:t>technique</a:t>
            </a:r>
            <a:r>
              <a:rPr lang="de-DE" sz="2000" dirty="0" smtClean="0"/>
              <a:t>: [</a:t>
            </a:r>
            <a:r>
              <a:rPr lang="de-DE" sz="2000" dirty="0" err="1"/>
              <a:t>extension</a:t>
            </a:r>
            <a:r>
              <a:rPr lang="de-DE" sz="2000" dirty="0"/>
              <a:t> </a:t>
            </a:r>
            <a:r>
              <a:rPr lang="de-DE" sz="2000" dirty="0" err="1"/>
              <a:t>to</a:t>
            </a:r>
            <a:r>
              <a:rPr lang="de-DE" sz="2000" dirty="0"/>
              <a:t> </a:t>
            </a:r>
            <a:r>
              <a:rPr lang="de-DE" sz="2000" dirty="0" err="1"/>
              <a:t>higher</a:t>
            </a:r>
            <a:r>
              <a:rPr lang="de-DE" sz="2000" dirty="0"/>
              <a:t> </a:t>
            </a:r>
            <a:r>
              <a:rPr lang="de-DE" sz="2000" dirty="0" err="1"/>
              <a:t>energy</a:t>
            </a:r>
            <a:r>
              <a:rPr lang="de-DE" sz="2000" dirty="0"/>
              <a:t>, </a:t>
            </a:r>
            <a:r>
              <a:rPr lang="de-DE" sz="2000" dirty="0" err="1"/>
              <a:t>less</a:t>
            </a:r>
            <a:r>
              <a:rPr lang="de-DE" sz="2000" dirty="0"/>
              <a:t> SR power, </a:t>
            </a:r>
            <a:r>
              <a:rPr lang="de-DE" sz="2000" dirty="0" err="1"/>
              <a:t>higher</a:t>
            </a:r>
            <a:r>
              <a:rPr lang="de-DE" sz="2000" dirty="0"/>
              <a:t> </a:t>
            </a:r>
            <a:r>
              <a:rPr lang="de-DE" sz="2000" dirty="0" err="1"/>
              <a:t>lumi</a:t>
            </a:r>
            <a:r>
              <a:rPr lang="de-DE" sz="2000" dirty="0"/>
              <a:t> &gt; WW]</a:t>
            </a:r>
          </a:p>
        </p:txBody>
      </p:sp>
      <p:sp>
        <p:nvSpPr>
          <p:cNvPr id="9" name="TextBox 8">
            <a:extLst>
              <a:ext uri="{FF2B5EF4-FFF2-40B4-BE49-F238E27FC236}">
                <a16:creationId xmlns:a16="http://schemas.microsoft.com/office/drawing/2014/main" id="{AA72503C-A67D-F348-A1AE-DB303DBB1F58}"/>
              </a:ext>
            </a:extLst>
          </p:cNvPr>
          <p:cNvSpPr txBox="1"/>
          <p:nvPr/>
        </p:nvSpPr>
        <p:spPr>
          <a:xfrm>
            <a:off x="8283811" y="2477878"/>
            <a:ext cx="2881751" cy="307777"/>
          </a:xfrm>
          <a:prstGeom prst="rect">
            <a:avLst/>
          </a:prstGeom>
          <a:noFill/>
        </p:spPr>
        <p:txBody>
          <a:bodyPr wrap="none" rtlCol="0">
            <a:spAutoFit/>
          </a:bodyPr>
          <a:lstStyle/>
          <a:p>
            <a:r>
              <a:rPr lang="de-DE" sz="1400" dirty="0" err="1"/>
              <a:t>Llatas</a:t>
            </a:r>
            <a:r>
              <a:rPr lang="de-DE" sz="1400" dirty="0"/>
              <a:t>, </a:t>
            </a:r>
            <a:r>
              <a:rPr lang="de-DE" sz="1400" dirty="0" err="1"/>
              <a:t>Litvinenko</a:t>
            </a:r>
            <a:r>
              <a:rPr lang="de-DE" sz="1400" dirty="0"/>
              <a:t>, Roser FCC </a:t>
            </a:r>
            <a:r>
              <a:rPr lang="de-DE" sz="1400" dirty="0" err="1"/>
              <a:t>Brussels</a:t>
            </a:r>
            <a:endParaRPr lang="de-DE" sz="1400" dirty="0"/>
          </a:p>
        </p:txBody>
      </p:sp>
      <p:pic>
        <p:nvPicPr>
          <p:cNvPr id="10" name="Picture 9">
            <a:extLst>
              <a:ext uri="{FF2B5EF4-FFF2-40B4-BE49-F238E27FC236}">
                <a16:creationId xmlns:a16="http://schemas.microsoft.com/office/drawing/2014/main" id="{D34AADEE-B2C9-4F41-AF28-354175172985}"/>
              </a:ext>
            </a:extLst>
          </p:cNvPr>
          <p:cNvPicPr>
            <a:picLocks noChangeAspect="1"/>
          </p:cNvPicPr>
          <p:nvPr/>
        </p:nvPicPr>
        <p:blipFill>
          <a:blip r:embed="rId2"/>
          <a:stretch>
            <a:fillRect/>
          </a:stretch>
        </p:blipFill>
        <p:spPr>
          <a:xfrm>
            <a:off x="7201001" y="3019414"/>
            <a:ext cx="4633230" cy="1975190"/>
          </a:xfrm>
          <a:prstGeom prst="rect">
            <a:avLst/>
          </a:prstGeom>
        </p:spPr>
      </p:pic>
      <p:sp>
        <p:nvSpPr>
          <p:cNvPr id="11" name="TextBox 10">
            <a:extLst>
              <a:ext uri="{FF2B5EF4-FFF2-40B4-BE49-F238E27FC236}">
                <a16:creationId xmlns:a16="http://schemas.microsoft.com/office/drawing/2014/main" id="{52B2106B-F156-3242-8A23-34458CCC20F0}"/>
              </a:ext>
            </a:extLst>
          </p:cNvPr>
          <p:cNvSpPr txBox="1"/>
          <p:nvPr/>
        </p:nvSpPr>
        <p:spPr>
          <a:xfrm>
            <a:off x="383619" y="4252515"/>
            <a:ext cx="6228949" cy="646331"/>
          </a:xfrm>
          <a:prstGeom prst="rect">
            <a:avLst/>
          </a:prstGeom>
          <a:noFill/>
        </p:spPr>
        <p:txBody>
          <a:bodyPr wrap="none" rtlCol="0">
            <a:spAutoFit/>
          </a:bodyPr>
          <a:lstStyle/>
          <a:p>
            <a:r>
              <a:rPr lang="de-DE" sz="2000" b="1" dirty="0" err="1">
                <a:solidFill>
                  <a:srgbClr val="FF0000"/>
                </a:solidFill>
              </a:rPr>
              <a:t>LHeC</a:t>
            </a:r>
            <a:r>
              <a:rPr lang="de-DE" sz="2000" b="1" dirty="0">
                <a:solidFill>
                  <a:srgbClr val="FF0000"/>
                </a:solidFill>
              </a:rPr>
              <a:t>: </a:t>
            </a:r>
            <a:r>
              <a:rPr lang="de-DE" sz="1600" dirty="0"/>
              <a:t>1 </a:t>
            </a:r>
            <a:r>
              <a:rPr lang="de-DE" sz="1600" dirty="0" err="1"/>
              <a:t>TeV</a:t>
            </a:r>
            <a:r>
              <a:rPr lang="de-DE" sz="1600" dirty="0"/>
              <a:t> </a:t>
            </a:r>
            <a:r>
              <a:rPr lang="de-DE" sz="1600" dirty="0" err="1"/>
              <a:t>ep</a:t>
            </a:r>
            <a:r>
              <a:rPr lang="de-DE" sz="1600" dirty="0"/>
              <a:t> </a:t>
            </a:r>
            <a:r>
              <a:rPr lang="de-DE" sz="1600" dirty="0" err="1"/>
              <a:t>collider</a:t>
            </a:r>
            <a:r>
              <a:rPr lang="de-DE" sz="1600" dirty="0"/>
              <a:t> </a:t>
            </a:r>
            <a:r>
              <a:rPr lang="de-DE" sz="1600" dirty="0" err="1"/>
              <a:t>with</a:t>
            </a:r>
            <a:r>
              <a:rPr lang="de-DE" sz="1600" dirty="0"/>
              <a:t> 10</a:t>
            </a:r>
            <a:r>
              <a:rPr lang="de-DE" sz="1600" baseline="30000" dirty="0"/>
              <a:t>34</a:t>
            </a:r>
            <a:r>
              <a:rPr lang="de-DE" sz="1600" dirty="0"/>
              <a:t> </a:t>
            </a:r>
            <a:r>
              <a:rPr lang="de-DE" sz="1600" dirty="0" err="1"/>
              <a:t>luminosity</a:t>
            </a:r>
            <a:r>
              <a:rPr lang="de-DE" sz="1600" dirty="0"/>
              <a:t>: P/10!  </a:t>
            </a:r>
            <a:r>
              <a:rPr lang="de-DE" sz="1600" dirty="0" err="1"/>
              <a:t>Dump</a:t>
            </a:r>
            <a:r>
              <a:rPr lang="de-DE" sz="1600" dirty="0"/>
              <a:t> at </a:t>
            </a:r>
            <a:r>
              <a:rPr lang="de-DE" sz="1600" dirty="0" err="1"/>
              <a:t>injection</a:t>
            </a:r>
            <a:r>
              <a:rPr lang="de-DE" sz="1600" dirty="0"/>
              <a:t>.</a:t>
            </a:r>
          </a:p>
          <a:p>
            <a:r>
              <a:rPr lang="de-DE" sz="1600" dirty="0" err="1"/>
              <a:t>Possible</a:t>
            </a:r>
            <a:r>
              <a:rPr lang="de-DE" sz="1600" dirty="0"/>
              <a:t> </a:t>
            </a:r>
            <a:r>
              <a:rPr lang="de-DE" sz="1600" dirty="0" err="1"/>
              <a:t>injector</a:t>
            </a:r>
            <a:r>
              <a:rPr lang="de-DE" sz="1600" dirty="0"/>
              <a:t> </a:t>
            </a:r>
            <a:r>
              <a:rPr lang="de-DE" sz="1600" dirty="0" err="1"/>
              <a:t>to</a:t>
            </a:r>
            <a:r>
              <a:rPr lang="de-DE" sz="1600" dirty="0"/>
              <a:t> FCC-</a:t>
            </a:r>
            <a:r>
              <a:rPr lang="de-DE" sz="1600" dirty="0" err="1"/>
              <a:t>ee</a:t>
            </a:r>
            <a:r>
              <a:rPr lang="de-DE" sz="1600" dirty="0"/>
              <a:t> in </a:t>
            </a:r>
            <a:r>
              <a:rPr lang="de-DE" sz="1600" dirty="0" err="1"/>
              <a:t>recirculating</a:t>
            </a:r>
            <a:r>
              <a:rPr lang="de-DE" sz="1600" dirty="0"/>
              <a:t> </a:t>
            </a:r>
            <a:r>
              <a:rPr lang="de-DE" sz="1600" dirty="0" err="1"/>
              <a:t>mode</a:t>
            </a:r>
            <a:r>
              <a:rPr lang="de-DE" sz="1600" dirty="0"/>
              <a:t> [</a:t>
            </a:r>
            <a:r>
              <a:rPr lang="de-DE" sz="1600" dirty="0" err="1"/>
              <a:t>O.Bruening</a:t>
            </a:r>
            <a:r>
              <a:rPr lang="de-DE" sz="1600" dirty="0"/>
              <a:t>]</a:t>
            </a:r>
          </a:p>
        </p:txBody>
      </p:sp>
      <p:pic>
        <p:nvPicPr>
          <p:cNvPr id="12" name="Picture 11">
            <a:extLst>
              <a:ext uri="{FF2B5EF4-FFF2-40B4-BE49-F238E27FC236}">
                <a16:creationId xmlns:a16="http://schemas.microsoft.com/office/drawing/2014/main" id="{6D36B932-1EB1-AB4B-A50D-6807E2F780B7}"/>
              </a:ext>
            </a:extLst>
          </p:cNvPr>
          <p:cNvPicPr>
            <a:picLocks noChangeAspect="1"/>
          </p:cNvPicPr>
          <p:nvPr/>
        </p:nvPicPr>
        <p:blipFill>
          <a:blip r:embed="rId3"/>
          <a:stretch>
            <a:fillRect/>
          </a:stretch>
        </p:blipFill>
        <p:spPr>
          <a:xfrm>
            <a:off x="1142288" y="1436871"/>
            <a:ext cx="4486145" cy="2872831"/>
          </a:xfrm>
          <a:prstGeom prst="rect">
            <a:avLst/>
          </a:prstGeom>
        </p:spPr>
      </p:pic>
      <p:sp>
        <p:nvSpPr>
          <p:cNvPr id="13" name="TextBox 12">
            <a:extLst>
              <a:ext uri="{FF2B5EF4-FFF2-40B4-BE49-F238E27FC236}">
                <a16:creationId xmlns:a16="http://schemas.microsoft.com/office/drawing/2014/main" id="{D958A3E6-565E-754E-B470-EDE117FF7B25}"/>
              </a:ext>
            </a:extLst>
          </p:cNvPr>
          <p:cNvSpPr txBox="1"/>
          <p:nvPr/>
        </p:nvSpPr>
        <p:spPr>
          <a:xfrm>
            <a:off x="383619" y="4980543"/>
            <a:ext cx="11307490" cy="1261884"/>
          </a:xfrm>
          <a:prstGeom prst="rect">
            <a:avLst/>
          </a:prstGeom>
          <a:noFill/>
        </p:spPr>
        <p:txBody>
          <a:bodyPr wrap="square" rtlCol="0">
            <a:spAutoFit/>
          </a:bodyPr>
          <a:lstStyle/>
          <a:p>
            <a:r>
              <a:rPr lang="de-DE" sz="2000" b="1" dirty="0" err="1" smtClean="0">
                <a:solidFill>
                  <a:schemeClr val="accent5">
                    <a:lumMod val="50000"/>
                  </a:schemeClr>
                </a:solidFill>
              </a:rPr>
              <a:t>Existing</a:t>
            </a:r>
            <a:r>
              <a:rPr lang="de-DE" sz="2000" b="1" dirty="0" smtClean="0">
                <a:solidFill>
                  <a:schemeClr val="accent5">
                    <a:lumMod val="50000"/>
                  </a:schemeClr>
                </a:solidFill>
              </a:rPr>
              <a:t> </a:t>
            </a:r>
            <a:r>
              <a:rPr lang="de-DE" sz="2000" b="1" dirty="0" err="1" smtClean="0">
                <a:solidFill>
                  <a:schemeClr val="accent5">
                    <a:lumMod val="50000"/>
                  </a:schemeClr>
                </a:solidFill>
              </a:rPr>
              <a:t>test</a:t>
            </a:r>
            <a:r>
              <a:rPr lang="de-DE" sz="2000" b="1" dirty="0" smtClean="0">
                <a:solidFill>
                  <a:schemeClr val="accent5">
                    <a:lumMod val="50000"/>
                  </a:schemeClr>
                </a:solidFill>
              </a:rPr>
              <a:t> </a:t>
            </a:r>
            <a:r>
              <a:rPr lang="de-DE" sz="2000" b="1" dirty="0" err="1" smtClean="0">
                <a:solidFill>
                  <a:schemeClr val="accent5">
                    <a:lumMod val="50000"/>
                  </a:schemeClr>
                </a:solidFill>
              </a:rPr>
              <a:t>facilities</a:t>
            </a:r>
            <a:endParaRPr lang="de-DE" sz="2000" b="1" dirty="0" smtClean="0">
              <a:solidFill>
                <a:schemeClr val="accent5">
                  <a:lumMod val="50000"/>
                </a:schemeClr>
              </a:solidFill>
            </a:endParaRPr>
          </a:p>
          <a:p>
            <a:r>
              <a:rPr lang="de-DE" sz="2000" b="1" dirty="0" smtClean="0">
                <a:solidFill>
                  <a:schemeClr val="accent5">
                    <a:lumMod val="50000"/>
                  </a:schemeClr>
                </a:solidFill>
              </a:rPr>
              <a:t>PERLE</a:t>
            </a:r>
            <a:r>
              <a:rPr lang="de-DE" sz="1600" dirty="0" smtClean="0"/>
              <a:t> </a:t>
            </a:r>
            <a:r>
              <a:rPr lang="de-DE" sz="1600" dirty="0"/>
              <a:t>BINP, CERN, </a:t>
            </a:r>
            <a:r>
              <a:rPr lang="de-DE" sz="1600" dirty="0" err="1"/>
              <a:t>Daresbury</a:t>
            </a:r>
            <a:r>
              <a:rPr lang="de-DE" sz="1600" dirty="0"/>
              <a:t>, Liverpool, </a:t>
            </a:r>
            <a:r>
              <a:rPr lang="de-DE" sz="1600" dirty="0" err="1"/>
              <a:t>Jlab</a:t>
            </a:r>
            <a:r>
              <a:rPr lang="de-DE" sz="1600" dirty="0"/>
              <a:t>, </a:t>
            </a:r>
            <a:r>
              <a:rPr lang="de-DE" sz="1600" dirty="0" err="1"/>
              <a:t>Orsay</a:t>
            </a:r>
            <a:r>
              <a:rPr lang="de-DE" sz="1600" dirty="0"/>
              <a:t>+. </a:t>
            </a:r>
            <a:r>
              <a:rPr lang="de-DE" sz="1600" dirty="0" err="1"/>
              <a:t>Could</a:t>
            </a:r>
            <a:r>
              <a:rPr lang="de-DE" sz="1600" dirty="0"/>
              <a:t> </a:t>
            </a:r>
            <a:r>
              <a:rPr lang="de-DE" sz="1600" dirty="0" err="1"/>
              <a:t>be</a:t>
            </a:r>
            <a:r>
              <a:rPr lang="de-DE" sz="1600" dirty="0"/>
              <a:t> 6 </a:t>
            </a:r>
            <a:r>
              <a:rPr lang="de-DE" sz="1600" dirty="0" err="1"/>
              <a:t>GeV</a:t>
            </a:r>
            <a:r>
              <a:rPr lang="de-DE" sz="1600" dirty="0"/>
              <a:t> </a:t>
            </a:r>
            <a:r>
              <a:rPr lang="de-DE" sz="1600" dirty="0" err="1"/>
              <a:t>injector</a:t>
            </a:r>
            <a:r>
              <a:rPr lang="de-DE" sz="1600" dirty="0"/>
              <a:t> </a:t>
            </a:r>
            <a:r>
              <a:rPr lang="de-DE" sz="1600" dirty="0" err="1"/>
              <a:t>to</a:t>
            </a:r>
            <a:r>
              <a:rPr lang="de-DE" sz="1600" dirty="0"/>
              <a:t> FCC-</a:t>
            </a:r>
            <a:r>
              <a:rPr lang="de-DE" sz="1600" dirty="0" err="1"/>
              <a:t>ee</a:t>
            </a:r>
            <a:r>
              <a:rPr lang="de-DE" sz="1600" dirty="0"/>
              <a:t> </a:t>
            </a:r>
            <a:r>
              <a:rPr lang="de-DE" sz="1600" dirty="0">
                <a:sym typeface="Wingdings" pitchFamily="2" charset="2"/>
              </a:rPr>
              <a:t></a:t>
            </a:r>
            <a:endParaRPr lang="de-DE" sz="1600" dirty="0"/>
          </a:p>
          <a:p>
            <a:r>
              <a:rPr lang="de-DE" sz="2000" b="1" dirty="0">
                <a:solidFill>
                  <a:schemeClr val="accent5">
                    <a:lumMod val="50000"/>
                  </a:schemeClr>
                </a:solidFill>
              </a:rPr>
              <a:t>ERLs</a:t>
            </a:r>
            <a:r>
              <a:rPr lang="de-DE" sz="1600" dirty="0"/>
              <a:t> in:  Berlin, BINP, Cornell, </a:t>
            </a:r>
            <a:r>
              <a:rPr lang="de-DE" sz="1600" dirty="0" err="1"/>
              <a:t>Daresbury</a:t>
            </a:r>
            <a:r>
              <a:rPr lang="de-DE" sz="1600" dirty="0"/>
              <a:t>, Darmstadt, </a:t>
            </a:r>
            <a:r>
              <a:rPr lang="de-DE" sz="1600" dirty="0" err="1"/>
              <a:t>Jlab</a:t>
            </a:r>
            <a:r>
              <a:rPr lang="de-DE" sz="1600" dirty="0"/>
              <a:t>, KEK, Mainz..</a:t>
            </a:r>
          </a:p>
          <a:p>
            <a:r>
              <a:rPr lang="de-DE" sz="1600" dirty="0"/>
              <a:t>High </a:t>
            </a:r>
            <a:r>
              <a:rPr lang="de-DE" sz="1600" dirty="0" err="1"/>
              <a:t>current</a:t>
            </a:r>
            <a:r>
              <a:rPr lang="de-DE" sz="1600" dirty="0"/>
              <a:t> </a:t>
            </a:r>
            <a:r>
              <a:rPr lang="de-DE" sz="1600" dirty="0" err="1"/>
              <a:t>and</a:t>
            </a:r>
            <a:r>
              <a:rPr lang="de-DE" sz="1600" dirty="0"/>
              <a:t> E ~ 1GeV:  </a:t>
            </a:r>
            <a:r>
              <a:rPr lang="de-DE" sz="1600" dirty="0" err="1"/>
              <a:t>low</a:t>
            </a:r>
            <a:r>
              <a:rPr lang="de-DE" sz="1600" dirty="0"/>
              <a:t> </a:t>
            </a:r>
            <a:r>
              <a:rPr lang="de-DE" sz="1600" dirty="0" err="1"/>
              <a:t>energy</a:t>
            </a:r>
            <a:r>
              <a:rPr lang="de-DE" sz="1600" dirty="0"/>
              <a:t> </a:t>
            </a:r>
            <a:r>
              <a:rPr lang="de-DE" sz="1600" dirty="0" err="1"/>
              <a:t>physics</a:t>
            </a:r>
            <a:r>
              <a:rPr lang="de-DE" sz="1600" dirty="0"/>
              <a:t> [1000 x L(ELI)!, </a:t>
            </a:r>
            <a:r>
              <a:rPr lang="de-DE" sz="1600" dirty="0" err="1"/>
              <a:t>lithography</a:t>
            </a:r>
            <a:r>
              <a:rPr lang="de-DE" sz="1600" dirty="0"/>
              <a:t>, </a:t>
            </a:r>
            <a:r>
              <a:rPr lang="de-DE" sz="1600" dirty="0" err="1"/>
              <a:t>photofission</a:t>
            </a:r>
            <a:r>
              <a:rPr lang="de-DE" sz="1600" dirty="0"/>
              <a:t>  </a:t>
            </a:r>
          </a:p>
        </p:txBody>
      </p:sp>
      <p:sp>
        <p:nvSpPr>
          <p:cNvPr id="14" name="TextBox 13">
            <a:extLst>
              <a:ext uri="{FF2B5EF4-FFF2-40B4-BE49-F238E27FC236}">
                <a16:creationId xmlns:a16="http://schemas.microsoft.com/office/drawing/2014/main" id="{76BFB6AD-8FCC-584E-8A25-06428B7B431D}"/>
              </a:ext>
            </a:extLst>
          </p:cNvPr>
          <p:cNvSpPr txBox="1"/>
          <p:nvPr/>
        </p:nvSpPr>
        <p:spPr>
          <a:xfrm>
            <a:off x="986007" y="801176"/>
            <a:ext cx="10321447" cy="461665"/>
          </a:xfrm>
          <a:prstGeom prst="rect">
            <a:avLst/>
          </a:prstGeom>
          <a:solidFill>
            <a:schemeClr val="accent1">
              <a:alpha val="26000"/>
            </a:schemeClr>
          </a:solidFill>
        </p:spPr>
        <p:txBody>
          <a:bodyPr wrap="square" rtlCol="0">
            <a:spAutoFit/>
          </a:bodyPr>
          <a:lstStyle/>
          <a:p>
            <a:r>
              <a:rPr lang="de-DE" sz="2400" b="1" dirty="0"/>
              <a:t>ERL: </a:t>
            </a:r>
            <a:r>
              <a:rPr lang="de-DE" sz="2400" b="1" dirty="0" err="1"/>
              <a:t>t</a:t>
            </a:r>
            <a:r>
              <a:rPr lang="de-DE" sz="2400" b="1" dirty="0" err="1" smtClean="0"/>
              <a:t>echnology</a:t>
            </a:r>
            <a:r>
              <a:rPr lang="de-DE" sz="2400" b="1" dirty="0" smtClean="0"/>
              <a:t> </a:t>
            </a:r>
            <a:r>
              <a:rPr lang="de-DE" sz="2400" b="1" dirty="0" err="1" smtClean="0"/>
              <a:t>for</a:t>
            </a:r>
            <a:r>
              <a:rPr lang="de-DE" sz="2400" b="1" dirty="0"/>
              <a:t> </a:t>
            </a:r>
            <a:r>
              <a:rPr lang="de-DE" sz="2400" b="1" dirty="0" err="1" smtClean="0"/>
              <a:t>possible</a:t>
            </a:r>
            <a:r>
              <a:rPr lang="de-DE" sz="2400" b="1" dirty="0" smtClean="0"/>
              <a:t> </a:t>
            </a:r>
            <a:r>
              <a:rPr lang="de-DE" sz="2400" b="1" dirty="0" err="1" smtClean="0"/>
              <a:t>applications</a:t>
            </a:r>
            <a:r>
              <a:rPr lang="de-DE" sz="2400" b="1" dirty="0" smtClean="0"/>
              <a:t> in HEP</a:t>
            </a:r>
            <a:r>
              <a:rPr lang="de-DE" sz="2400" b="1" dirty="0"/>
              <a:t>, </a:t>
            </a:r>
            <a:r>
              <a:rPr lang="de-DE" sz="2400" b="1" dirty="0" err="1"/>
              <a:t>low</a:t>
            </a:r>
            <a:r>
              <a:rPr lang="de-DE" sz="2400" b="1" dirty="0"/>
              <a:t> </a:t>
            </a:r>
            <a:r>
              <a:rPr lang="de-DE" sz="2400" b="1" dirty="0" err="1"/>
              <a:t>energy</a:t>
            </a:r>
            <a:r>
              <a:rPr lang="de-DE" sz="2400" b="1" dirty="0"/>
              <a:t> </a:t>
            </a:r>
            <a:r>
              <a:rPr lang="de-DE" sz="2400" b="1" dirty="0" err="1" smtClean="0"/>
              <a:t>and</a:t>
            </a:r>
            <a:r>
              <a:rPr lang="de-DE" sz="2400" b="1" dirty="0"/>
              <a:t> </a:t>
            </a:r>
            <a:r>
              <a:rPr lang="de-DE" sz="2400" b="1" dirty="0" err="1" smtClean="0"/>
              <a:t>industrial</a:t>
            </a:r>
            <a:r>
              <a:rPr lang="de-DE" sz="2400" b="1" dirty="0" smtClean="0"/>
              <a:t> </a:t>
            </a:r>
            <a:r>
              <a:rPr lang="de-DE" sz="2400" b="1" dirty="0" err="1" smtClean="0"/>
              <a:t>areas</a:t>
            </a:r>
            <a:endParaRPr lang="de-DE" sz="2400" b="1" dirty="0"/>
          </a:p>
        </p:txBody>
      </p:sp>
      <p:sp>
        <p:nvSpPr>
          <p:cNvPr id="15" name="TextBox 14">
            <a:extLst>
              <a:ext uri="{FF2B5EF4-FFF2-40B4-BE49-F238E27FC236}">
                <a16:creationId xmlns:a16="http://schemas.microsoft.com/office/drawing/2014/main" id="{53F03BF1-78F7-3A4C-8E4E-CCB2DB3CBAD0}"/>
              </a:ext>
            </a:extLst>
          </p:cNvPr>
          <p:cNvSpPr txBox="1"/>
          <p:nvPr/>
        </p:nvSpPr>
        <p:spPr>
          <a:xfrm>
            <a:off x="103721" y="6287700"/>
            <a:ext cx="1097480" cy="276999"/>
          </a:xfrm>
          <a:prstGeom prst="rect">
            <a:avLst/>
          </a:prstGeom>
          <a:noFill/>
        </p:spPr>
        <p:txBody>
          <a:bodyPr wrap="none" rtlCol="0">
            <a:spAutoFit/>
          </a:bodyPr>
          <a:lstStyle/>
          <a:p>
            <a:r>
              <a:rPr lang="de-DE" sz="1200" dirty="0" err="1" smtClean="0">
                <a:solidFill>
                  <a:schemeClr val="tx1">
                    <a:lumMod val="50000"/>
                    <a:lumOff val="50000"/>
                  </a:schemeClr>
                </a:solidFill>
              </a:rPr>
              <a:t>From</a:t>
            </a:r>
            <a:r>
              <a:rPr lang="de-DE" sz="1200" dirty="0" smtClean="0">
                <a:solidFill>
                  <a:schemeClr val="tx1">
                    <a:lumMod val="50000"/>
                    <a:lumOff val="50000"/>
                  </a:schemeClr>
                </a:solidFill>
              </a:rPr>
              <a:t> </a:t>
            </a:r>
            <a:r>
              <a:rPr lang="de-DE" sz="1200" dirty="0" err="1" smtClean="0">
                <a:solidFill>
                  <a:schemeClr val="tx1">
                    <a:lumMod val="50000"/>
                    <a:lumOff val="50000"/>
                  </a:schemeClr>
                </a:solidFill>
              </a:rPr>
              <a:t>M.Klein</a:t>
            </a:r>
            <a:r>
              <a:rPr lang="de-DE" sz="1200" dirty="0" smtClean="0">
                <a:solidFill>
                  <a:schemeClr val="tx1">
                    <a:lumMod val="50000"/>
                    <a:lumOff val="50000"/>
                  </a:schemeClr>
                </a:solidFill>
              </a:rPr>
              <a:t>, </a:t>
            </a:r>
            <a:endParaRPr lang="de-DE" sz="1200" dirty="0">
              <a:solidFill>
                <a:schemeClr val="tx1">
                  <a:lumMod val="50000"/>
                  <a:lumOff val="50000"/>
                </a:schemeClr>
              </a:solidFill>
            </a:endParaRPr>
          </a:p>
        </p:txBody>
      </p:sp>
    </p:spTree>
    <p:extLst>
      <p:ext uri="{BB962C8B-B14F-4D97-AF65-F5344CB8AC3E}">
        <p14:creationId xmlns:p14="http://schemas.microsoft.com/office/powerpoint/2010/main" val="1258592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7511" y="213259"/>
            <a:ext cx="8737600" cy="630942"/>
          </a:xfrm>
        </p:spPr>
        <p:txBody>
          <a:bodyPr/>
          <a:lstStyle/>
          <a:p>
            <a:pPr algn="ctr"/>
            <a:r>
              <a:rPr lang="en-US" dirty="0" smtClean="0"/>
              <a:t>Linear colliders technology highlights</a:t>
            </a:r>
            <a:endParaRPr lang="en-US" dirty="0"/>
          </a:p>
        </p:txBody>
      </p:sp>
      <p:sp>
        <p:nvSpPr>
          <p:cNvPr id="3" name="Content Placeholder 2"/>
          <p:cNvSpPr>
            <a:spLocks noGrp="1"/>
          </p:cNvSpPr>
          <p:nvPr>
            <p:ph idx="1"/>
          </p:nvPr>
        </p:nvSpPr>
        <p:spPr>
          <a:xfrm>
            <a:off x="892581" y="1926699"/>
            <a:ext cx="2666165" cy="1085336"/>
          </a:xfrm>
        </p:spPr>
        <p:txBody>
          <a:bodyPr>
            <a:normAutofit lnSpcReduction="10000"/>
          </a:bodyPr>
          <a:lstStyle/>
          <a:p>
            <a:r>
              <a:rPr lang="en-US" dirty="0" err="1" smtClean="0"/>
              <a:t>rf</a:t>
            </a:r>
            <a:r>
              <a:rPr lang="en-US" dirty="0" smtClean="0"/>
              <a:t> cavities</a:t>
            </a:r>
          </a:p>
          <a:p>
            <a:r>
              <a:rPr lang="en-US" dirty="0" err="1"/>
              <a:t>n</a:t>
            </a:r>
            <a:r>
              <a:rPr lang="en-US" dirty="0" err="1" smtClean="0"/>
              <a:t>anobeam</a:t>
            </a:r>
            <a:endParaRPr lang="en-US" dirty="0" smtClean="0"/>
          </a:p>
          <a:p>
            <a:endParaRPr lang="en-US" dirty="0"/>
          </a:p>
        </p:txBody>
      </p:sp>
      <p:pic>
        <p:nvPicPr>
          <p:cNvPr id="4" name="Picture 3"/>
          <p:cNvPicPr>
            <a:picLocks noChangeAspect="1"/>
          </p:cNvPicPr>
          <p:nvPr/>
        </p:nvPicPr>
        <p:blipFill>
          <a:blip r:embed="rId2"/>
          <a:stretch>
            <a:fillRect/>
          </a:stretch>
        </p:blipFill>
        <p:spPr>
          <a:xfrm>
            <a:off x="4130636" y="1214775"/>
            <a:ext cx="7574818" cy="2714674"/>
          </a:xfrm>
          <a:prstGeom prst="rect">
            <a:avLst/>
          </a:prstGeom>
        </p:spPr>
      </p:pic>
      <p:pic>
        <p:nvPicPr>
          <p:cNvPr id="7" name="Picture 6"/>
          <p:cNvPicPr>
            <a:picLocks noChangeAspect="1"/>
          </p:cNvPicPr>
          <p:nvPr/>
        </p:nvPicPr>
        <p:blipFill>
          <a:blip r:embed="rId3"/>
          <a:stretch>
            <a:fillRect/>
          </a:stretch>
        </p:blipFill>
        <p:spPr>
          <a:xfrm>
            <a:off x="494140" y="4094534"/>
            <a:ext cx="11256364" cy="2336456"/>
          </a:xfrm>
          <a:prstGeom prst="rect">
            <a:avLst/>
          </a:prstGeom>
        </p:spPr>
      </p:pic>
    </p:spTree>
    <p:extLst>
      <p:ext uri="{BB962C8B-B14F-4D97-AF65-F5344CB8AC3E}">
        <p14:creationId xmlns:p14="http://schemas.microsoft.com/office/powerpoint/2010/main" val="17903893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A5A7F4-52A9-F647-B78C-9FBE7B3F8A36}"/>
              </a:ext>
            </a:extLst>
          </p:cNvPr>
          <p:cNvSpPr>
            <a:spLocks noGrp="1"/>
          </p:cNvSpPr>
          <p:nvPr>
            <p:ph type="title"/>
          </p:nvPr>
        </p:nvSpPr>
        <p:spPr>
          <a:xfrm>
            <a:off x="1288026" y="-38532"/>
            <a:ext cx="10972800" cy="491481"/>
          </a:xfrm>
        </p:spPr>
        <p:txBody>
          <a:bodyPr>
            <a:noAutofit/>
          </a:bodyPr>
          <a:lstStyle/>
          <a:p>
            <a:r>
              <a:rPr kumimoji="1" lang="en-US" altLang="ja-JP" sz="3200" b="1" dirty="0"/>
              <a:t>Technical Challenges in</a:t>
            </a:r>
            <a:r>
              <a:rPr lang="en-US" altLang="ja-JP" sz="3200" b="1" dirty="0"/>
              <a:t> Energy-Frontier</a:t>
            </a:r>
            <a:r>
              <a:rPr kumimoji="1" lang="en-US" altLang="ja-JP" sz="3200" b="1" dirty="0"/>
              <a:t> Colliders proposed</a:t>
            </a:r>
            <a:endParaRPr kumimoji="1" lang="ja-JP" altLang="en-US" sz="3600" b="1" dirty="0"/>
          </a:p>
        </p:txBody>
      </p:sp>
      <p:graphicFrame>
        <p:nvGraphicFramePr>
          <p:cNvPr id="5" name="コンテンツ プレースホルダー 4">
            <a:extLst>
              <a:ext uri="{FF2B5EF4-FFF2-40B4-BE49-F238E27FC236}">
                <a16:creationId xmlns:a16="http://schemas.microsoft.com/office/drawing/2014/main" id="{8571B31E-B476-8447-805D-03DDAF5D3708}"/>
              </a:ext>
            </a:extLst>
          </p:cNvPr>
          <p:cNvGraphicFramePr>
            <a:graphicFrameLocks noGrp="1"/>
          </p:cNvGraphicFramePr>
          <p:nvPr>
            <p:ph idx="1"/>
            <p:extLst>
              <p:ext uri="{D42A27DB-BD31-4B8C-83A1-F6EECF244321}">
                <p14:modId xmlns:p14="http://schemas.microsoft.com/office/powerpoint/2010/main" val="1146164748"/>
              </p:ext>
            </p:extLst>
          </p:nvPr>
        </p:nvGraphicFramePr>
        <p:xfrm>
          <a:off x="120743" y="454608"/>
          <a:ext cx="12071256" cy="6071509"/>
        </p:xfrm>
        <a:graphic>
          <a:graphicData uri="http://schemas.openxmlformats.org/drawingml/2006/table">
            <a:tbl>
              <a:tblPr firstRow="1" bandRow="1">
                <a:tableStyleId>{7DF18680-E054-41AD-8BC1-D1AEF772440D}</a:tableStyleId>
              </a:tblPr>
              <a:tblGrid>
                <a:gridCol w="514937">
                  <a:extLst>
                    <a:ext uri="{9D8B030D-6E8A-4147-A177-3AD203B41FA5}">
                      <a16:colId xmlns:a16="http://schemas.microsoft.com/office/drawing/2014/main" val="2790146975"/>
                    </a:ext>
                  </a:extLst>
                </a:gridCol>
                <a:gridCol w="786549">
                  <a:extLst>
                    <a:ext uri="{9D8B030D-6E8A-4147-A177-3AD203B41FA5}">
                      <a16:colId xmlns:a16="http://schemas.microsoft.com/office/drawing/2014/main" val="777093588"/>
                    </a:ext>
                  </a:extLst>
                </a:gridCol>
                <a:gridCol w="726812">
                  <a:extLst>
                    <a:ext uri="{9D8B030D-6E8A-4147-A177-3AD203B41FA5}">
                      <a16:colId xmlns:a16="http://schemas.microsoft.com/office/drawing/2014/main" val="937552261"/>
                    </a:ext>
                  </a:extLst>
                </a:gridCol>
                <a:gridCol w="826375">
                  <a:extLst>
                    <a:ext uri="{9D8B030D-6E8A-4147-A177-3AD203B41FA5}">
                      <a16:colId xmlns:a16="http://schemas.microsoft.com/office/drawing/2014/main" val="3860260924"/>
                    </a:ext>
                  </a:extLst>
                </a:gridCol>
                <a:gridCol w="1064204">
                  <a:extLst>
                    <a:ext uri="{9D8B030D-6E8A-4147-A177-3AD203B41FA5}">
                      <a16:colId xmlns:a16="http://schemas.microsoft.com/office/drawing/2014/main" val="1741826419"/>
                    </a:ext>
                  </a:extLst>
                </a:gridCol>
                <a:gridCol w="991911">
                  <a:extLst>
                    <a:ext uri="{9D8B030D-6E8A-4147-A177-3AD203B41FA5}">
                      <a16:colId xmlns:a16="http://schemas.microsoft.com/office/drawing/2014/main" val="3683793955"/>
                    </a:ext>
                  </a:extLst>
                </a:gridCol>
                <a:gridCol w="1334703">
                  <a:extLst>
                    <a:ext uri="{9D8B030D-6E8A-4147-A177-3AD203B41FA5}">
                      <a16:colId xmlns:a16="http://schemas.microsoft.com/office/drawing/2014/main" val="1121287978"/>
                    </a:ext>
                  </a:extLst>
                </a:gridCol>
                <a:gridCol w="711859">
                  <a:extLst>
                    <a:ext uri="{9D8B030D-6E8A-4147-A177-3AD203B41FA5}">
                      <a16:colId xmlns:a16="http://schemas.microsoft.com/office/drawing/2014/main" val="3202737926"/>
                    </a:ext>
                  </a:extLst>
                </a:gridCol>
                <a:gridCol w="955136">
                  <a:extLst>
                    <a:ext uri="{9D8B030D-6E8A-4147-A177-3AD203B41FA5}">
                      <a16:colId xmlns:a16="http://schemas.microsoft.com/office/drawing/2014/main" val="2090646286"/>
                    </a:ext>
                  </a:extLst>
                </a:gridCol>
                <a:gridCol w="4158770">
                  <a:extLst>
                    <a:ext uri="{9D8B030D-6E8A-4147-A177-3AD203B41FA5}">
                      <a16:colId xmlns:a16="http://schemas.microsoft.com/office/drawing/2014/main" val="800912980"/>
                    </a:ext>
                  </a:extLst>
                </a:gridCol>
              </a:tblGrid>
              <a:tr h="787092">
                <a:tc>
                  <a:txBody>
                    <a:bodyPr/>
                    <a:lstStyle/>
                    <a:p>
                      <a:pPr algn="ctr"/>
                      <a:endParaRPr kumimoji="1" lang="ja-JP" altLang="en-US" sz="1200">
                        <a:solidFill>
                          <a:schemeClr val="bg1"/>
                        </a:solidFill>
                        <a:latin typeface="Helvetica" pitchFamily="2" charset="0"/>
                      </a:endParaRPr>
                    </a:p>
                  </a:txBody>
                  <a:tcPr>
                    <a:solidFill>
                      <a:srgbClr val="002060"/>
                    </a:solidFill>
                  </a:tcPr>
                </a:tc>
                <a:tc>
                  <a:txBody>
                    <a:bodyPr/>
                    <a:lstStyle/>
                    <a:p>
                      <a:pPr algn="ctr"/>
                      <a:endParaRPr kumimoji="1" lang="ja-JP" altLang="en-US" sz="1600">
                        <a:solidFill>
                          <a:schemeClr val="bg1"/>
                        </a:solidFill>
                        <a:latin typeface="Helvetica" pitchFamily="2" charset="0"/>
                      </a:endParaRPr>
                    </a:p>
                  </a:txBody>
                  <a:tcPr>
                    <a:solidFill>
                      <a:srgbClr val="002060"/>
                    </a:solidFill>
                  </a:tcPr>
                </a:tc>
                <a:tc>
                  <a:txBody>
                    <a:bodyPr/>
                    <a:lstStyle/>
                    <a:p>
                      <a:pPr algn="ctr"/>
                      <a:r>
                        <a:rPr kumimoji="1" lang="en-US" altLang="ja-JP" sz="1600" dirty="0">
                          <a:solidFill>
                            <a:schemeClr val="bg1"/>
                          </a:solidFill>
                          <a:latin typeface="Helvetica" pitchFamily="2" charset="0"/>
                        </a:rPr>
                        <a:t>Ref.</a:t>
                      </a:r>
                    </a:p>
                  </a:txBody>
                  <a:tcPr>
                    <a:solidFill>
                      <a:srgbClr val="002060"/>
                    </a:solidFill>
                  </a:tcPr>
                </a:tc>
                <a:tc>
                  <a:txBody>
                    <a:bodyPr/>
                    <a:lstStyle/>
                    <a:p>
                      <a:pPr algn="ctr"/>
                      <a:r>
                        <a:rPr kumimoji="1" lang="en-US" altLang="ja-JP" sz="1600" dirty="0">
                          <a:solidFill>
                            <a:schemeClr val="bg1"/>
                          </a:solidFill>
                          <a:latin typeface="Helvetica" pitchFamily="2" charset="0"/>
                        </a:rPr>
                        <a:t>E  (CM)</a:t>
                      </a:r>
                    </a:p>
                    <a:p>
                      <a:pPr algn="ctr"/>
                      <a:r>
                        <a:rPr kumimoji="1" lang="en-US" altLang="ja-JP" sz="1600" dirty="0">
                          <a:solidFill>
                            <a:schemeClr val="bg1"/>
                          </a:solidFill>
                          <a:latin typeface="Helvetica" pitchFamily="2" charset="0"/>
                        </a:rPr>
                        <a:t>[</a:t>
                      </a:r>
                      <a:r>
                        <a:rPr kumimoji="1" lang="en-US" altLang="ja-JP" sz="1600" dirty="0" err="1">
                          <a:solidFill>
                            <a:schemeClr val="bg1"/>
                          </a:solidFill>
                          <a:latin typeface="Helvetica" pitchFamily="2" charset="0"/>
                        </a:rPr>
                        <a:t>TeV</a:t>
                      </a:r>
                      <a:r>
                        <a:rPr kumimoji="1" lang="en-US" altLang="ja-JP" sz="1600" dirty="0">
                          <a:solidFill>
                            <a:schemeClr val="bg1"/>
                          </a:solidFill>
                          <a:latin typeface="Helvetica" pitchFamily="2" charset="0"/>
                        </a:rPr>
                        <a:t>]</a:t>
                      </a:r>
                    </a:p>
                  </a:txBody>
                  <a:tcPr>
                    <a:solidFill>
                      <a:srgbClr val="002060"/>
                    </a:solidFill>
                  </a:tcPr>
                </a:tc>
                <a:tc>
                  <a:txBody>
                    <a:bodyPr/>
                    <a:lstStyle/>
                    <a:p>
                      <a:pPr algn="ctr"/>
                      <a:r>
                        <a:rPr kumimoji="1" lang="en-US" altLang="ja-JP" sz="1600" dirty="0">
                          <a:solidFill>
                            <a:schemeClr val="bg1"/>
                          </a:solidFill>
                          <a:latin typeface="Helvetica" pitchFamily="2" charset="0"/>
                        </a:rPr>
                        <a:t>Luminosity</a:t>
                      </a:r>
                    </a:p>
                    <a:p>
                      <a:pPr algn="ctr"/>
                      <a:r>
                        <a:rPr kumimoji="1" lang="en-US" altLang="ja-JP" sz="1600" dirty="0">
                          <a:solidFill>
                            <a:schemeClr val="bg1"/>
                          </a:solidFill>
                          <a:latin typeface="Helvetica" pitchFamily="2" charset="0"/>
                        </a:rPr>
                        <a:t>[1E34]</a:t>
                      </a:r>
                      <a:endParaRPr kumimoji="1" lang="ja-JP" altLang="en-US" sz="1600">
                        <a:solidFill>
                          <a:schemeClr val="bg1"/>
                        </a:solidFill>
                        <a:latin typeface="Helvetica" pitchFamily="2" charset="0"/>
                      </a:endParaRPr>
                    </a:p>
                  </a:txBody>
                  <a:tcPr>
                    <a:solidFill>
                      <a:srgbClr val="002060"/>
                    </a:solidFill>
                  </a:tcPr>
                </a:tc>
                <a:tc>
                  <a:txBody>
                    <a:bodyPr/>
                    <a:lstStyle/>
                    <a:p>
                      <a:pPr algn="ctr"/>
                      <a:r>
                        <a:rPr kumimoji="1" lang="en-US" altLang="ja-JP" sz="1600" dirty="0">
                          <a:solidFill>
                            <a:schemeClr val="bg1"/>
                          </a:solidFill>
                          <a:latin typeface="Helvetica" pitchFamily="2" charset="0"/>
                        </a:rPr>
                        <a:t>AC- Power</a:t>
                      </a:r>
                    </a:p>
                    <a:p>
                      <a:pPr algn="ctr"/>
                      <a:r>
                        <a:rPr kumimoji="1" lang="en-US" altLang="ja-JP" sz="1600" dirty="0">
                          <a:solidFill>
                            <a:schemeClr val="bg1"/>
                          </a:solidFill>
                          <a:latin typeface="Helvetica" pitchFamily="2" charset="0"/>
                        </a:rPr>
                        <a:t>[MW]</a:t>
                      </a:r>
                      <a:endParaRPr kumimoji="1" lang="ja-JP" altLang="en-US" sz="1600">
                        <a:solidFill>
                          <a:schemeClr val="bg1"/>
                        </a:solidFill>
                        <a:latin typeface="Helvetica" pitchFamily="2" charset="0"/>
                      </a:endParaRPr>
                    </a:p>
                  </a:txBody>
                  <a:tcPr>
                    <a:solidFill>
                      <a:srgbClr val="002060"/>
                    </a:solidFill>
                  </a:tcPr>
                </a:tc>
                <a:tc>
                  <a:txBody>
                    <a:bodyPr/>
                    <a:lstStyle/>
                    <a:p>
                      <a:pPr algn="ctr"/>
                      <a:r>
                        <a:rPr kumimoji="1" lang="en-US" altLang="ja-JP" sz="1200" dirty="0">
                          <a:solidFill>
                            <a:schemeClr val="bg1"/>
                          </a:solidFill>
                          <a:latin typeface="Helvetica" pitchFamily="2" charset="0"/>
                        </a:rPr>
                        <a:t>Cost-estimate</a:t>
                      </a:r>
                    </a:p>
                    <a:p>
                      <a:pPr algn="ctr"/>
                      <a:r>
                        <a:rPr kumimoji="1" lang="en-US" altLang="ja-JP" sz="1600" dirty="0">
                          <a:solidFill>
                            <a:schemeClr val="bg1"/>
                          </a:solidFill>
                          <a:latin typeface="Helvetica" pitchFamily="2" charset="0"/>
                        </a:rPr>
                        <a:t>Value</a:t>
                      </a:r>
                      <a:r>
                        <a:rPr kumimoji="1" lang="en-US" altLang="ja-JP" sz="1600" dirty="0">
                          <a:solidFill>
                            <a:srgbClr val="FFC000"/>
                          </a:solidFill>
                          <a:latin typeface="Helvetica" pitchFamily="2" charset="0"/>
                        </a:rPr>
                        <a:t>*</a:t>
                      </a:r>
                    </a:p>
                    <a:p>
                      <a:pPr algn="ctr"/>
                      <a:r>
                        <a:rPr kumimoji="1" lang="en-US" altLang="ja-JP" sz="1600" dirty="0">
                          <a:solidFill>
                            <a:schemeClr val="bg1"/>
                          </a:solidFill>
                          <a:latin typeface="Helvetica" pitchFamily="2" charset="0"/>
                        </a:rPr>
                        <a:t>[Billion]</a:t>
                      </a:r>
                      <a:endParaRPr kumimoji="1" lang="ja-JP" altLang="en-US" sz="1600">
                        <a:solidFill>
                          <a:schemeClr val="bg1"/>
                        </a:solidFill>
                        <a:latin typeface="Helvetica" pitchFamily="2" charset="0"/>
                      </a:endParaRPr>
                    </a:p>
                  </a:txBody>
                  <a:tcPr>
                    <a:solidFill>
                      <a:srgbClr val="002060"/>
                    </a:solidFill>
                  </a:tcPr>
                </a:tc>
                <a:tc>
                  <a:txBody>
                    <a:bodyPr/>
                    <a:lstStyle/>
                    <a:p>
                      <a:pPr algn="ctr"/>
                      <a:r>
                        <a:rPr kumimoji="1" lang="en-US" altLang="ja-JP" sz="1600" dirty="0">
                          <a:solidFill>
                            <a:srgbClr val="FFFF00"/>
                          </a:solidFill>
                          <a:latin typeface="Helvetica" pitchFamily="2" charset="0"/>
                        </a:rPr>
                        <a:t>B  </a:t>
                      </a:r>
                    </a:p>
                    <a:p>
                      <a:pPr algn="ctr"/>
                      <a:r>
                        <a:rPr kumimoji="1" lang="en-US" altLang="ja-JP" sz="1600" dirty="0">
                          <a:solidFill>
                            <a:srgbClr val="FFFF00"/>
                          </a:solidFill>
                          <a:latin typeface="Helvetica" pitchFamily="2" charset="0"/>
                        </a:rPr>
                        <a:t>[T]</a:t>
                      </a:r>
                      <a:endParaRPr kumimoji="1" lang="ja-JP" altLang="en-US" sz="1600">
                        <a:solidFill>
                          <a:srgbClr val="FFFF00"/>
                        </a:solidFill>
                        <a:latin typeface="Helvetica" pitchFamily="2" charset="0"/>
                      </a:endParaRPr>
                    </a:p>
                  </a:txBody>
                  <a:tcPr>
                    <a:solidFill>
                      <a:srgbClr val="002060"/>
                    </a:solidFill>
                  </a:tcPr>
                </a:tc>
                <a:tc>
                  <a:txBody>
                    <a:bodyPr/>
                    <a:lstStyle/>
                    <a:p>
                      <a:pPr algn="ctr"/>
                      <a:r>
                        <a:rPr kumimoji="1" lang="en-US" altLang="ja-JP" sz="1600" dirty="0">
                          <a:solidFill>
                            <a:srgbClr val="FFFF00"/>
                          </a:solidFill>
                          <a:latin typeface="Helvetica" pitchFamily="2" charset="0"/>
                        </a:rPr>
                        <a:t>E: </a:t>
                      </a:r>
                    </a:p>
                    <a:p>
                      <a:pPr algn="ctr"/>
                      <a:r>
                        <a:rPr kumimoji="1" lang="en-US" altLang="ja-JP" sz="1600" dirty="0">
                          <a:solidFill>
                            <a:srgbClr val="FFFF00"/>
                          </a:solidFill>
                          <a:latin typeface="Helvetica" pitchFamily="2" charset="0"/>
                        </a:rPr>
                        <a:t>[MV/m]</a:t>
                      </a:r>
                    </a:p>
                    <a:p>
                      <a:pPr algn="ctr"/>
                      <a:r>
                        <a:rPr kumimoji="1" lang="en-US" altLang="ja-JP" sz="1600" dirty="0">
                          <a:solidFill>
                            <a:srgbClr val="FFFF00"/>
                          </a:solidFill>
                          <a:latin typeface="Helvetica" pitchFamily="2" charset="0"/>
                        </a:rPr>
                        <a:t>(GHz)</a:t>
                      </a:r>
                    </a:p>
                  </a:txBody>
                  <a:tcPr>
                    <a:solidFill>
                      <a:srgbClr val="002060"/>
                    </a:solidFill>
                  </a:tcPr>
                </a:tc>
                <a:tc>
                  <a:txBody>
                    <a:bodyPr/>
                    <a:lstStyle/>
                    <a:p>
                      <a:r>
                        <a:rPr kumimoji="1" lang="en-US" altLang="ja-JP" sz="1800" dirty="0">
                          <a:solidFill>
                            <a:srgbClr val="FFFF00"/>
                          </a:solidFill>
                          <a:latin typeface="Helvetica" pitchFamily="2" charset="0"/>
                        </a:rPr>
                        <a:t>Major Challenges in Technology</a:t>
                      </a:r>
                      <a:endParaRPr kumimoji="1" lang="ja-JP" altLang="en-US" sz="1800" dirty="0">
                        <a:solidFill>
                          <a:srgbClr val="FFFF00"/>
                        </a:solidFill>
                        <a:latin typeface="Helvetica" pitchFamily="2" charset="0"/>
                      </a:endParaRPr>
                    </a:p>
                  </a:txBody>
                  <a:tcPr>
                    <a:solidFill>
                      <a:srgbClr val="002060"/>
                    </a:solidFill>
                  </a:tcPr>
                </a:tc>
                <a:extLst>
                  <a:ext uri="{0D108BD9-81ED-4DB2-BD59-A6C34878D82A}">
                    <a16:rowId xmlns:a16="http://schemas.microsoft.com/office/drawing/2014/main" val="2841394424"/>
                  </a:ext>
                </a:extLst>
              </a:tr>
              <a:tr h="592220">
                <a:tc>
                  <a:txBody>
                    <a:bodyPr/>
                    <a:lstStyle/>
                    <a:p>
                      <a:pPr algn="ctr"/>
                      <a:endParaRPr kumimoji="1" lang="en-US" altLang="ja-JP" sz="1800" b="1" i="1" dirty="0">
                        <a:solidFill>
                          <a:srgbClr val="C00000"/>
                        </a:solidFill>
                        <a:latin typeface="Helvetica" pitchFamily="2" charset="0"/>
                      </a:endParaRPr>
                    </a:p>
                  </a:txBody>
                  <a:tcPr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1" dirty="0" smtClean="0">
                          <a:solidFill>
                            <a:srgbClr val="FF0000"/>
                          </a:solidFill>
                          <a:latin typeface="Helvetica" pitchFamily="2" charset="0"/>
                        </a:rPr>
                        <a:t>FCC-</a:t>
                      </a:r>
                      <a:r>
                        <a:rPr kumimoji="1" lang="en-US" altLang="ja-JP" sz="1400" b="1" i="1" dirty="0" err="1" smtClean="0">
                          <a:solidFill>
                            <a:srgbClr val="FF0000"/>
                          </a:solidFill>
                          <a:latin typeface="Helvetica" pitchFamily="2" charset="0"/>
                        </a:rPr>
                        <a:t>NbTi</a:t>
                      </a:r>
                      <a:endParaRPr kumimoji="1" lang="ja-JP" altLang="en-US" sz="1400" b="1" i="1" dirty="0">
                        <a:solidFill>
                          <a:srgbClr val="FF0000"/>
                        </a:solidFill>
                        <a:latin typeface="Helvetica"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1" dirty="0" smtClean="0">
                          <a:solidFill>
                            <a:srgbClr val="FF0000"/>
                          </a:solidFill>
                          <a:latin typeface="Helvetica" pitchFamily="2" charset="0"/>
                        </a:rPr>
                        <a:t>(to be filled)</a:t>
                      </a:r>
                      <a:endParaRPr kumimoji="1" lang="ja-JP" altLang="en-US" sz="1200" b="1" i="1" dirty="0" smtClean="0">
                        <a:solidFill>
                          <a:srgbClr val="FF0000"/>
                        </a:solidFill>
                        <a:latin typeface="Helvetica" pitchFamily="2" charset="0"/>
                      </a:endParaRPr>
                    </a:p>
                    <a:p>
                      <a:pPr algn="ctr"/>
                      <a:endParaRPr kumimoji="1" lang="ja-JP" altLang="en-US" sz="1200" b="1" i="1" dirty="0">
                        <a:solidFill>
                          <a:srgbClr val="FF0000"/>
                        </a:solidFill>
                        <a:latin typeface="Helvetica"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1" dirty="0" smtClean="0">
                          <a:solidFill>
                            <a:srgbClr val="FF0000"/>
                          </a:solidFill>
                          <a:latin typeface="Helvetica" pitchFamily="2" charset="0"/>
                        </a:rPr>
                        <a:t>~  100 </a:t>
                      </a:r>
                      <a:endParaRPr kumimoji="1" lang="ja-JP" altLang="en-US" sz="1400" b="1" i="1" dirty="0" smtClean="0">
                        <a:solidFill>
                          <a:srgbClr val="FF0000"/>
                        </a:solidFill>
                        <a:latin typeface="Helvetica" pitchFamily="2" charset="0"/>
                      </a:endParaRPr>
                    </a:p>
                    <a:p>
                      <a:pPr algn="ctr"/>
                      <a:endParaRPr kumimoji="1" lang="ja-JP" altLang="en-US" sz="1400" b="1" i="1" dirty="0">
                        <a:solidFill>
                          <a:srgbClr val="FF0000"/>
                        </a:solidFill>
                        <a:latin typeface="Helvetica"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1" dirty="0" smtClean="0">
                          <a:solidFill>
                            <a:srgbClr val="FF0000"/>
                          </a:solidFill>
                          <a:latin typeface="Helvetica" pitchFamily="2" charset="0"/>
                        </a:rPr>
                        <a:t>&lt; 30</a:t>
                      </a:r>
                      <a:endParaRPr kumimoji="1" lang="ja-JP" altLang="en-US" sz="1400" b="1" i="1" dirty="0" smtClean="0">
                        <a:solidFill>
                          <a:srgbClr val="FF0000"/>
                        </a:solidFill>
                        <a:latin typeface="Helvetica" pitchFamily="2" charset="0"/>
                      </a:endParaRPr>
                    </a:p>
                    <a:p>
                      <a:pPr algn="ctr"/>
                      <a:endParaRPr kumimoji="1" lang="ja-JP" altLang="en-US" sz="1400" b="1" i="1" dirty="0">
                        <a:solidFill>
                          <a:srgbClr val="FF0000"/>
                        </a:solidFill>
                        <a:latin typeface="Helvetica" pitchFamily="2" charset="0"/>
                      </a:endParaRPr>
                    </a:p>
                  </a:txBody>
                  <a:tcPr/>
                </a:tc>
                <a:tc>
                  <a:txBody>
                    <a:bodyPr/>
                    <a:lstStyle/>
                    <a:p>
                      <a:pPr algn="ctr"/>
                      <a:endParaRPr kumimoji="1" lang="ja-JP" altLang="en-US" sz="1400" b="1" i="1" dirty="0">
                        <a:solidFill>
                          <a:srgbClr val="FF0000"/>
                        </a:solidFill>
                        <a:latin typeface="Helvetica" pitchFamily="2" charset="0"/>
                      </a:endParaRPr>
                    </a:p>
                  </a:txBody>
                  <a:tcPr/>
                </a:tc>
                <a:tc>
                  <a:txBody>
                    <a:bodyPr/>
                    <a:lstStyle/>
                    <a:p>
                      <a:pPr algn="ctr"/>
                      <a:endParaRPr kumimoji="1" lang="ja-JP" altLang="en-US" sz="1400" b="1" i="1" dirty="0">
                        <a:solidFill>
                          <a:srgbClr val="FF0000"/>
                        </a:solidFill>
                        <a:latin typeface="Helvetica"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1" dirty="0" smtClean="0">
                          <a:solidFill>
                            <a:srgbClr val="FF0000"/>
                          </a:solidFill>
                          <a:latin typeface="Helvetica" pitchFamily="2" charset="0"/>
                        </a:rPr>
                        <a:t>~ 6</a:t>
                      </a:r>
                      <a:endParaRPr kumimoji="1" lang="ja-JP" altLang="en-US" sz="1400" b="1" i="1" dirty="0" smtClean="0">
                        <a:solidFill>
                          <a:srgbClr val="FF0000"/>
                        </a:solidFill>
                        <a:latin typeface="Helvetica" pitchFamily="2" charset="0"/>
                      </a:endParaRPr>
                    </a:p>
                    <a:p>
                      <a:pPr algn="ctr"/>
                      <a:endParaRPr kumimoji="1" lang="ja-JP" altLang="en-US" sz="1400" b="1" i="1" dirty="0">
                        <a:solidFill>
                          <a:srgbClr val="FF0000"/>
                        </a:solidFill>
                        <a:latin typeface="Helvetica" pitchFamily="2" charset="0"/>
                      </a:endParaRPr>
                    </a:p>
                  </a:txBody>
                  <a:tcPr/>
                </a:tc>
                <a:tc>
                  <a:txBody>
                    <a:bodyPr/>
                    <a:lstStyle/>
                    <a:p>
                      <a:pPr algn="ctr"/>
                      <a:endParaRPr kumimoji="1" lang="ja-JP" altLang="en-US" sz="1400" b="1" i="1" dirty="0">
                        <a:solidFill>
                          <a:srgbClr val="FF0000"/>
                        </a:solidFill>
                        <a:latin typeface="Helvetica" pitchFamily="2" charset="0"/>
                      </a:endParaRPr>
                    </a:p>
                  </a:txBody>
                  <a:tcPr/>
                </a:tc>
                <a:tc>
                  <a:txBody>
                    <a:bodyPr/>
                    <a:lstStyle/>
                    <a:p>
                      <a:r>
                        <a:rPr kumimoji="1" lang="en-US" altLang="ja-JP" sz="1400" i="1" smtClean="0">
                          <a:solidFill>
                            <a:srgbClr val="FF0000"/>
                          </a:solidFill>
                          <a:latin typeface="Helvetica" pitchFamily="2" charset="0"/>
                        </a:rPr>
                        <a:t>...Find </a:t>
                      </a:r>
                      <a:r>
                        <a:rPr kumimoji="1" lang="en-US" altLang="ja-JP" sz="1400" i="1" dirty="0" smtClean="0">
                          <a:solidFill>
                            <a:srgbClr val="FF0000"/>
                          </a:solidFill>
                          <a:latin typeface="Helvetica" pitchFamily="2" charset="0"/>
                        </a:rPr>
                        <a:t>the people who want to</a:t>
                      </a:r>
                      <a:r>
                        <a:rPr kumimoji="1" lang="en-US" altLang="ja-JP" sz="1400" i="1" baseline="0" dirty="0" smtClean="0">
                          <a:solidFill>
                            <a:srgbClr val="FF0000"/>
                          </a:solidFill>
                          <a:latin typeface="Helvetica" pitchFamily="2" charset="0"/>
                        </a:rPr>
                        <a:t> do it</a:t>
                      </a:r>
                      <a:endParaRPr kumimoji="1" lang="ja-JP" altLang="en-US" sz="1400" i="1" dirty="0">
                        <a:solidFill>
                          <a:srgbClr val="FF0000"/>
                        </a:solidFill>
                        <a:latin typeface="Helvetica" pitchFamily="2" charset="0"/>
                      </a:endParaRPr>
                    </a:p>
                  </a:txBody>
                  <a:tcPr/>
                </a:tc>
                <a:extLst>
                  <a:ext uri="{0D108BD9-81ED-4DB2-BD59-A6C34878D82A}">
                    <a16:rowId xmlns:a16="http://schemas.microsoft.com/office/drawing/2014/main" val="1814234924"/>
                  </a:ext>
                </a:extLst>
              </a:tr>
              <a:tr h="783095">
                <a:tc rowSpan="2">
                  <a:txBody>
                    <a:bodyPr/>
                    <a:lstStyle/>
                    <a:p>
                      <a:pPr algn="ctr"/>
                      <a:r>
                        <a:rPr kumimoji="1" lang="en-US" altLang="ja-JP" sz="2400" b="1" dirty="0">
                          <a:solidFill>
                            <a:schemeClr val="tx1"/>
                          </a:solidFill>
                          <a:latin typeface="Helvetica" pitchFamily="2" charset="0"/>
                        </a:rPr>
                        <a:t>CC</a:t>
                      </a:r>
                    </a:p>
                    <a:p>
                      <a:pPr algn="ctr"/>
                      <a:r>
                        <a:rPr kumimoji="1" lang="en-US" altLang="ja-JP" sz="1800" b="1" dirty="0" err="1">
                          <a:solidFill>
                            <a:srgbClr val="C00000"/>
                          </a:solidFill>
                          <a:latin typeface="Helvetica" pitchFamily="2" charset="0"/>
                        </a:rPr>
                        <a:t>hh</a:t>
                      </a:r>
                      <a:endParaRPr kumimoji="1" lang="en-US" altLang="ja-JP" sz="1800" b="1" dirty="0">
                        <a:solidFill>
                          <a:srgbClr val="C00000"/>
                        </a:solidFill>
                        <a:latin typeface="Helvetica" pitchFamily="2" charset="0"/>
                      </a:endParaRPr>
                    </a:p>
                  </a:txBody>
                  <a:tcPr anchor="ctr">
                    <a:solidFill>
                      <a:srgbClr val="FFC000"/>
                    </a:solidFill>
                  </a:tcPr>
                </a:tc>
                <a:tc>
                  <a:txBody>
                    <a:bodyPr/>
                    <a:lstStyle/>
                    <a:p>
                      <a:pPr algn="ctr"/>
                      <a:r>
                        <a:rPr kumimoji="1" lang="en-US" altLang="ja-JP" sz="1400" b="1" dirty="0">
                          <a:solidFill>
                            <a:srgbClr val="0070C0"/>
                          </a:solidFill>
                          <a:latin typeface="Helvetica" pitchFamily="2" charset="0"/>
                        </a:rPr>
                        <a:t>FCC-</a:t>
                      </a:r>
                      <a:r>
                        <a:rPr kumimoji="1" lang="en-US" altLang="ja-JP" sz="1400" b="1" dirty="0" err="1">
                          <a:solidFill>
                            <a:srgbClr val="0070C0"/>
                          </a:solidFill>
                          <a:latin typeface="Helvetica" pitchFamily="2" charset="0"/>
                        </a:rPr>
                        <a:t>hh</a:t>
                      </a:r>
                      <a:endParaRPr kumimoji="1" lang="en-US" altLang="ja-JP" sz="1400" b="1" dirty="0">
                        <a:solidFill>
                          <a:srgbClr val="0070C0"/>
                        </a:solidFill>
                        <a:latin typeface="Helvetica" pitchFamily="2" charset="0"/>
                      </a:endParaRPr>
                    </a:p>
                    <a:p>
                      <a:pPr algn="ctr"/>
                      <a:endParaRPr kumimoji="1" lang="ja-JP" altLang="en-US" sz="1400" b="1" dirty="0">
                        <a:solidFill>
                          <a:srgbClr val="0070C0"/>
                        </a:solidFill>
                        <a:latin typeface="Helvetica" pitchFamily="2" charset="0"/>
                      </a:endParaRPr>
                    </a:p>
                  </a:txBody>
                  <a:tcPr/>
                </a:tc>
                <a:tc>
                  <a:txBody>
                    <a:bodyPr/>
                    <a:lstStyle/>
                    <a:p>
                      <a:pPr algn="ctr"/>
                      <a:r>
                        <a:rPr kumimoji="1" lang="en-US" altLang="ja-JP" sz="1200" b="1" dirty="0">
                          <a:latin typeface="Helvetica" pitchFamily="2" charset="0"/>
                        </a:rPr>
                        <a:t>CDR</a:t>
                      </a:r>
                      <a:endParaRPr kumimoji="1" lang="ja-JP" altLang="en-US" sz="1200" b="1" dirty="0">
                        <a:latin typeface="Helvetica" pitchFamily="2" charset="0"/>
                      </a:endParaRPr>
                    </a:p>
                  </a:txBody>
                  <a:tcPr/>
                </a:tc>
                <a:tc>
                  <a:txBody>
                    <a:bodyPr/>
                    <a:lstStyle/>
                    <a:p>
                      <a:pPr algn="ctr"/>
                      <a:r>
                        <a:rPr kumimoji="1" lang="en-US" altLang="ja-JP" sz="1400" b="1" dirty="0">
                          <a:latin typeface="Helvetica" pitchFamily="2" charset="0"/>
                        </a:rPr>
                        <a:t>~  100 </a:t>
                      </a:r>
                      <a:endParaRPr kumimoji="1" lang="ja-JP" altLang="en-US" sz="1400" b="1" dirty="0">
                        <a:latin typeface="Helvetica" pitchFamily="2" charset="0"/>
                      </a:endParaRPr>
                    </a:p>
                  </a:txBody>
                  <a:tcPr/>
                </a:tc>
                <a:tc>
                  <a:txBody>
                    <a:bodyPr/>
                    <a:lstStyle/>
                    <a:p>
                      <a:pPr algn="ctr"/>
                      <a:r>
                        <a:rPr kumimoji="1" lang="en-US" altLang="ja-JP" sz="1400" b="1" dirty="0">
                          <a:latin typeface="Helvetica" pitchFamily="2" charset="0"/>
                        </a:rPr>
                        <a:t>&lt; 30</a:t>
                      </a:r>
                      <a:endParaRPr kumimoji="1" lang="ja-JP" altLang="en-US" sz="1400" b="1" dirty="0">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580</a:t>
                      </a:r>
                      <a:endParaRPr kumimoji="1" lang="ja-JP" altLang="en-US" sz="1400" b="1" dirty="0">
                        <a:latin typeface="Helvetica" pitchFamily="2" charset="0"/>
                      </a:endParaRPr>
                    </a:p>
                    <a:p>
                      <a:pPr algn="ctr"/>
                      <a:endParaRPr kumimoji="1" lang="ja-JP" altLang="en-US" sz="1400" b="1" dirty="0">
                        <a:solidFill>
                          <a:schemeClr val="tx1"/>
                        </a:solidFill>
                        <a:latin typeface="Helvetica" pitchFamily="2" charset="0"/>
                      </a:endParaRPr>
                    </a:p>
                  </a:txBody>
                  <a:tcPr/>
                </a:tc>
                <a:tc>
                  <a:txBody>
                    <a:bodyPr/>
                    <a:lstStyle/>
                    <a:p>
                      <a:pPr algn="ctr"/>
                      <a:r>
                        <a:rPr kumimoji="1" lang="en-US" altLang="ja-JP" sz="1400" b="1" dirty="0">
                          <a:latin typeface="Helvetica" pitchFamily="2" charset="0"/>
                        </a:rPr>
                        <a:t>24 or </a:t>
                      </a:r>
                    </a:p>
                    <a:p>
                      <a:pPr algn="ctr"/>
                      <a:r>
                        <a:rPr kumimoji="1" lang="en-US" altLang="ja-JP" sz="1400" b="1" dirty="0">
                          <a:latin typeface="Helvetica" pitchFamily="2" charset="0"/>
                        </a:rPr>
                        <a:t>+17  (aft. </a:t>
                      </a:r>
                      <a:r>
                        <a:rPr kumimoji="1" lang="en-US" altLang="ja-JP" sz="1400" b="1" dirty="0" err="1">
                          <a:latin typeface="Helvetica" pitchFamily="2" charset="0"/>
                        </a:rPr>
                        <a:t>ee</a:t>
                      </a:r>
                      <a:r>
                        <a:rPr kumimoji="1" lang="en-US" altLang="ja-JP" sz="1400" b="1" dirty="0">
                          <a:latin typeface="Helvetica" pitchFamily="2" charset="0"/>
                        </a:rPr>
                        <a:t>)</a:t>
                      </a:r>
                    </a:p>
                    <a:p>
                      <a:pPr algn="ctr"/>
                      <a:r>
                        <a:rPr kumimoji="1" lang="en-US" altLang="ja-JP" sz="1400" b="1" dirty="0">
                          <a:latin typeface="Helvetica" pitchFamily="2" charset="0"/>
                        </a:rPr>
                        <a:t>[BCHF] </a:t>
                      </a:r>
                      <a:endParaRPr kumimoji="1" lang="ja-JP" altLang="en-US" sz="1400" b="1" dirty="0">
                        <a:latin typeface="Helvetica" pitchFamily="2" charset="0"/>
                      </a:endParaRPr>
                    </a:p>
                  </a:txBody>
                  <a:tcPr/>
                </a:tc>
                <a:tc>
                  <a:txBody>
                    <a:bodyPr/>
                    <a:lstStyle/>
                    <a:p>
                      <a:pPr algn="ctr"/>
                      <a:r>
                        <a:rPr kumimoji="1" lang="en-US" altLang="ja-JP" sz="1400" b="1" dirty="0">
                          <a:solidFill>
                            <a:srgbClr val="FF0000"/>
                          </a:solidFill>
                          <a:latin typeface="Helvetica" pitchFamily="2" charset="0"/>
                        </a:rPr>
                        <a:t>~ 16</a:t>
                      </a:r>
                      <a:endParaRPr kumimoji="1" lang="ja-JP" altLang="en-US" sz="1400" b="1" dirty="0">
                        <a:solidFill>
                          <a:srgbClr val="FF0000"/>
                        </a:solidFill>
                        <a:latin typeface="Helvetica" pitchFamily="2" charset="0"/>
                      </a:endParaRPr>
                    </a:p>
                  </a:txBody>
                  <a:tcPr/>
                </a:tc>
                <a:tc>
                  <a:txBody>
                    <a:bodyPr/>
                    <a:lstStyle/>
                    <a:p>
                      <a:pPr algn="ctr"/>
                      <a:r>
                        <a:rPr kumimoji="1" lang="en-US" altLang="ja-JP" sz="1400" b="1" dirty="0">
                          <a:latin typeface="Helvetica" pitchFamily="2" charset="0"/>
                        </a:rPr>
                        <a:t> </a:t>
                      </a:r>
                      <a:endParaRPr kumimoji="1" lang="ja-JP" altLang="en-US" sz="1400" b="1" dirty="0">
                        <a:latin typeface="Helvetica" pitchFamily="2" charset="0"/>
                      </a:endParaRPr>
                    </a:p>
                  </a:txBody>
                  <a:tcPr/>
                </a:tc>
                <a:tc>
                  <a:txBody>
                    <a:bodyPr/>
                    <a:lstStyle/>
                    <a:p>
                      <a:r>
                        <a:rPr kumimoji="1" lang="en-US" altLang="ja-JP" sz="1400" dirty="0">
                          <a:solidFill>
                            <a:srgbClr val="FF0000"/>
                          </a:solidFill>
                          <a:latin typeface="Helvetica" pitchFamily="2" charset="0"/>
                        </a:rPr>
                        <a:t>High-field </a:t>
                      </a:r>
                      <a:r>
                        <a:rPr kumimoji="1" lang="en-US" altLang="ja-JP" sz="1400" dirty="0">
                          <a:solidFill>
                            <a:schemeClr val="tx1"/>
                          </a:solidFill>
                          <a:latin typeface="Helvetica" pitchFamily="2" charset="0"/>
                        </a:rPr>
                        <a:t>SC magnet (</a:t>
                      </a:r>
                      <a:r>
                        <a:rPr kumimoji="1" lang="en-US" altLang="ja-JP" sz="1400" dirty="0">
                          <a:solidFill>
                            <a:srgbClr val="FF0000"/>
                          </a:solidFill>
                          <a:latin typeface="Helvetica" pitchFamily="2" charset="0"/>
                        </a:rPr>
                        <a:t>SCM</a:t>
                      </a:r>
                      <a:r>
                        <a:rPr kumimoji="1" lang="en-US" altLang="ja-JP" sz="1400" dirty="0">
                          <a:solidFill>
                            <a:schemeClr val="tx1"/>
                          </a:solidFill>
                          <a:latin typeface="Helvetica" pitchFamily="2" charset="0"/>
                        </a:rPr>
                        <a:t>)</a:t>
                      </a:r>
                    </a:p>
                    <a:p>
                      <a:r>
                        <a:rPr kumimoji="1" lang="en-US" altLang="ja-JP" sz="1400" dirty="0">
                          <a:latin typeface="Helvetica" pitchFamily="2" charset="0"/>
                        </a:rPr>
                        <a:t>- </a:t>
                      </a:r>
                      <a:r>
                        <a:rPr kumimoji="1" lang="en-US" altLang="ja-JP" sz="1400" u="sng" dirty="0">
                          <a:latin typeface="Helvetica" pitchFamily="2" charset="0"/>
                        </a:rPr>
                        <a:t>Nb3Sn</a:t>
                      </a:r>
                      <a:r>
                        <a:rPr kumimoji="1" lang="en-US" altLang="ja-JP" sz="1400" dirty="0">
                          <a:latin typeface="Helvetica" pitchFamily="2" charset="0"/>
                        </a:rPr>
                        <a:t>: </a:t>
                      </a:r>
                      <a:r>
                        <a:rPr kumimoji="1" lang="en-US" altLang="ja-JP" sz="1400" dirty="0" err="1">
                          <a:latin typeface="Helvetica" pitchFamily="2" charset="0"/>
                        </a:rPr>
                        <a:t>Jc</a:t>
                      </a:r>
                      <a:r>
                        <a:rPr kumimoji="1" lang="en-US" altLang="ja-JP" sz="1400" dirty="0">
                          <a:latin typeface="Helvetica" pitchFamily="2" charset="0"/>
                        </a:rPr>
                        <a:t> and Mechanical stress </a:t>
                      </a:r>
                    </a:p>
                    <a:p>
                      <a:r>
                        <a:rPr kumimoji="1" lang="en-US" altLang="ja-JP" sz="1400" dirty="0">
                          <a:latin typeface="Helvetica" pitchFamily="2" charset="0"/>
                        </a:rPr>
                        <a:t>Energy management</a:t>
                      </a:r>
                      <a:endParaRPr kumimoji="1" lang="ja-JP" altLang="en-US" sz="1400">
                        <a:latin typeface="Helvetica" pitchFamily="2" charset="0"/>
                      </a:endParaRPr>
                    </a:p>
                  </a:txBody>
                  <a:tcPr/>
                </a:tc>
                <a:extLst>
                  <a:ext uri="{0D108BD9-81ED-4DB2-BD59-A6C34878D82A}">
                    <a16:rowId xmlns:a16="http://schemas.microsoft.com/office/drawing/2014/main" val="1366605365"/>
                  </a:ext>
                </a:extLst>
              </a:tr>
              <a:tr h="679766">
                <a:tc vMerge="1">
                  <a:txBody>
                    <a:bodyPr/>
                    <a:lstStyle/>
                    <a:p>
                      <a:pPr algn="ctr"/>
                      <a:endParaRPr kumimoji="1" lang="ja-JP" altLang="en-US" sz="1600"/>
                    </a:p>
                  </a:txBody>
                  <a:tcPr/>
                </a:tc>
                <a:tc>
                  <a:txBody>
                    <a:bodyPr/>
                    <a:lstStyle/>
                    <a:p>
                      <a:pPr algn="ctr"/>
                      <a:r>
                        <a:rPr kumimoji="1" lang="en-US" altLang="ja-JP" sz="1400" b="1" dirty="0">
                          <a:solidFill>
                            <a:srgbClr val="0070C0"/>
                          </a:solidFill>
                          <a:latin typeface="Helvetica" pitchFamily="2" charset="0"/>
                        </a:rPr>
                        <a:t>SPPC</a:t>
                      </a:r>
                    </a:p>
                    <a:p>
                      <a:pPr algn="ctr"/>
                      <a:endParaRPr kumimoji="1" lang="ja-JP" altLang="en-US" sz="1400" b="1" dirty="0">
                        <a:solidFill>
                          <a:srgbClr val="0070C0"/>
                        </a:solidFill>
                        <a:latin typeface="Helvetica" pitchFamily="2" charset="0"/>
                      </a:endParaRPr>
                    </a:p>
                  </a:txBody>
                  <a:tcPr/>
                </a:tc>
                <a:tc>
                  <a:txBody>
                    <a:bodyPr/>
                    <a:lstStyle/>
                    <a:p>
                      <a:pPr algn="ctr"/>
                      <a:r>
                        <a:rPr kumimoji="1" lang="en-US" altLang="ja-JP" sz="1200" b="1" dirty="0">
                          <a:latin typeface="Helvetica" pitchFamily="2" charset="0"/>
                        </a:rPr>
                        <a:t>(to be filled)</a:t>
                      </a:r>
                      <a:endParaRPr kumimoji="1" lang="ja-JP" altLang="en-US" sz="1200" b="1" dirty="0">
                        <a:solidFill>
                          <a:srgbClr val="0070C0"/>
                        </a:solidFill>
                        <a:latin typeface="Helvetica" pitchFamily="2" charset="0"/>
                      </a:endParaRPr>
                    </a:p>
                  </a:txBody>
                  <a:tcPr/>
                </a:tc>
                <a:tc>
                  <a:txBody>
                    <a:bodyPr/>
                    <a:lstStyle/>
                    <a:p>
                      <a:pPr algn="ctr"/>
                      <a:r>
                        <a:rPr kumimoji="1" lang="en-US" altLang="ja-JP" sz="1400" b="1" dirty="0">
                          <a:latin typeface="Helvetica" pitchFamily="2" charset="0"/>
                        </a:rPr>
                        <a:t>75 – </a:t>
                      </a:r>
                    </a:p>
                    <a:p>
                      <a:pPr algn="ctr"/>
                      <a:r>
                        <a:rPr kumimoji="1" lang="en-US" altLang="ja-JP" sz="1400" b="1" dirty="0">
                          <a:latin typeface="Helvetica" pitchFamily="2" charset="0"/>
                        </a:rPr>
                        <a:t>120 </a:t>
                      </a:r>
                      <a:endParaRPr kumimoji="1" lang="ja-JP" altLang="en-US" sz="1400" b="1" dirty="0">
                        <a:latin typeface="Helvetica" pitchFamily="2" charset="0"/>
                      </a:endParaRPr>
                    </a:p>
                  </a:txBody>
                  <a:tcPr/>
                </a:tc>
                <a:tc>
                  <a:txBody>
                    <a:bodyPr/>
                    <a:lstStyle/>
                    <a:p>
                      <a:pPr algn="ctr"/>
                      <a:r>
                        <a:rPr kumimoji="1" lang="en-US" altLang="ja-JP" sz="1400" b="1" dirty="0">
                          <a:solidFill>
                            <a:schemeClr val="bg1">
                              <a:lumMod val="65000"/>
                            </a:schemeClr>
                          </a:solidFill>
                          <a:latin typeface="Helvetica" pitchFamily="2" charset="0"/>
                        </a:rPr>
                        <a:t>TBD</a:t>
                      </a:r>
                      <a:endParaRPr kumimoji="1" lang="ja-JP" altLang="en-US" sz="1400" b="1">
                        <a:solidFill>
                          <a:schemeClr val="bg1">
                            <a:lumMod val="65000"/>
                          </a:schemeClr>
                        </a:solidFill>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bg1">
                              <a:lumMod val="65000"/>
                            </a:schemeClr>
                          </a:solidFill>
                          <a:latin typeface="Helvetica" pitchFamily="2" charset="0"/>
                        </a:rPr>
                        <a:t>TBD</a:t>
                      </a:r>
                      <a:endParaRPr kumimoji="1" lang="ja-JP" altLang="en-US" sz="1400" b="1">
                        <a:solidFill>
                          <a:schemeClr val="bg1">
                            <a:lumMod val="65000"/>
                          </a:schemeClr>
                        </a:solidFill>
                        <a:latin typeface="Helvetica" pitchFamily="2" charset="0"/>
                      </a:endParaRPr>
                    </a:p>
                    <a:p>
                      <a:pPr algn="ctr"/>
                      <a:endParaRPr kumimoji="1" lang="ja-JP" altLang="en-US" sz="1400" b="1">
                        <a:solidFill>
                          <a:schemeClr val="tx1"/>
                        </a:solidFill>
                        <a:latin typeface="Helvetica" pitchFamily="2" charset="0"/>
                      </a:endParaRPr>
                    </a:p>
                  </a:txBody>
                  <a:tcPr/>
                </a:tc>
                <a:tc>
                  <a:txBody>
                    <a:bodyPr/>
                    <a:lstStyle/>
                    <a:p>
                      <a:pPr algn="ctr"/>
                      <a:r>
                        <a:rPr kumimoji="1" lang="en-US" altLang="ja-JP" sz="1400" b="1" dirty="0">
                          <a:solidFill>
                            <a:schemeClr val="bg1">
                              <a:lumMod val="65000"/>
                            </a:schemeClr>
                          </a:solidFill>
                          <a:latin typeface="Helvetica" pitchFamily="2" charset="0"/>
                        </a:rPr>
                        <a:t>TBD</a:t>
                      </a:r>
                      <a:endParaRPr kumimoji="1" lang="ja-JP" altLang="en-US" sz="1400" b="1">
                        <a:solidFill>
                          <a:schemeClr val="bg1">
                            <a:lumMod val="65000"/>
                          </a:schemeClr>
                        </a:solidFill>
                        <a:latin typeface="Helvetica" pitchFamily="2" charset="0"/>
                      </a:endParaRPr>
                    </a:p>
                  </a:txBody>
                  <a:tcPr/>
                </a:tc>
                <a:tc>
                  <a:txBody>
                    <a:bodyPr/>
                    <a:lstStyle/>
                    <a:p>
                      <a:pPr algn="ctr"/>
                      <a:r>
                        <a:rPr kumimoji="1" lang="en-US" altLang="ja-JP" sz="1400" b="1" dirty="0">
                          <a:solidFill>
                            <a:srgbClr val="FF0000"/>
                          </a:solidFill>
                          <a:latin typeface="Helvetica" pitchFamily="2" charset="0"/>
                        </a:rPr>
                        <a:t>12 - 24</a:t>
                      </a:r>
                      <a:endParaRPr kumimoji="1" lang="ja-JP" altLang="en-US" sz="1400" b="1">
                        <a:solidFill>
                          <a:srgbClr val="FF0000"/>
                        </a:solidFill>
                        <a:latin typeface="Helvetica" pitchFamily="2" charset="0"/>
                      </a:endParaRPr>
                    </a:p>
                  </a:txBody>
                  <a:tcPr/>
                </a:tc>
                <a:tc>
                  <a:txBody>
                    <a:bodyPr/>
                    <a:lstStyle/>
                    <a:p>
                      <a:pPr algn="ctr"/>
                      <a:endParaRPr kumimoji="1" lang="ja-JP" altLang="en-US" sz="1400" b="1">
                        <a:latin typeface="Helvetica" pitchFamily="2"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a:solidFill>
                            <a:srgbClr val="FF0000"/>
                          </a:solidFill>
                          <a:latin typeface="Helvetica" pitchFamily="2" charset="0"/>
                        </a:rPr>
                        <a:t>High-field SCM</a:t>
                      </a:r>
                      <a:r>
                        <a:rPr kumimoji="1" lang="en-US" altLang="ja-JP" sz="1400" dirty="0">
                          <a:solidFill>
                            <a:schemeClr val="tx1"/>
                          </a:solidFill>
                          <a:latin typeface="Helvetica" pitchFamily="2"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tx1"/>
                          </a:solidFill>
                          <a:latin typeface="Helvetica" pitchFamily="2" charset="0"/>
                        </a:rPr>
                        <a:t>-</a:t>
                      </a:r>
                      <a:r>
                        <a:rPr kumimoji="1" lang="en-US" altLang="ja-JP" sz="1400" u="sng" dirty="0">
                          <a:solidFill>
                            <a:srgbClr val="FF0000"/>
                          </a:solidFill>
                          <a:latin typeface="Helvetica" pitchFamily="2" charset="0"/>
                        </a:rPr>
                        <a:t> </a:t>
                      </a:r>
                      <a:r>
                        <a:rPr kumimoji="1" lang="en-US" altLang="ja-JP" sz="1400" u="sng" dirty="0">
                          <a:latin typeface="Helvetica" pitchFamily="2" charset="0"/>
                        </a:rPr>
                        <a:t>IBS</a:t>
                      </a:r>
                      <a:r>
                        <a:rPr kumimoji="1" lang="en-US" altLang="ja-JP" sz="1400" dirty="0">
                          <a:latin typeface="Helvetica" pitchFamily="2" charset="0"/>
                        </a:rPr>
                        <a:t>: </a:t>
                      </a:r>
                      <a:r>
                        <a:rPr kumimoji="1" lang="en-US" altLang="ja-JP" sz="1400" dirty="0" err="1">
                          <a:latin typeface="Helvetica" pitchFamily="2" charset="0"/>
                        </a:rPr>
                        <a:t>Jcc</a:t>
                      </a:r>
                      <a:r>
                        <a:rPr kumimoji="1" lang="en-US" altLang="ja-JP" sz="1400" dirty="0">
                          <a:latin typeface="Helvetica" pitchFamily="2" charset="0"/>
                        </a:rPr>
                        <a:t> and  mech. stress</a:t>
                      </a:r>
                    </a:p>
                    <a:p>
                      <a:r>
                        <a:rPr kumimoji="1" lang="en-US" altLang="ja-JP" sz="1400" dirty="0">
                          <a:latin typeface="Helvetica" pitchFamily="2" charset="0"/>
                        </a:rPr>
                        <a:t>Energy management</a:t>
                      </a:r>
                      <a:endParaRPr kumimoji="1" lang="ja-JP" altLang="en-US" sz="1400">
                        <a:latin typeface="Helvetica" pitchFamily="2" charset="0"/>
                      </a:endParaRPr>
                    </a:p>
                  </a:txBody>
                  <a:tcPr/>
                </a:tc>
                <a:extLst>
                  <a:ext uri="{0D108BD9-81ED-4DB2-BD59-A6C34878D82A}">
                    <a16:rowId xmlns:a16="http://schemas.microsoft.com/office/drawing/2014/main" val="828017733"/>
                  </a:ext>
                </a:extLst>
              </a:tr>
              <a:tr h="788755">
                <a:tc rowSpan="2">
                  <a:txBody>
                    <a:bodyPr/>
                    <a:lstStyle/>
                    <a:p>
                      <a:pPr algn="ctr"/>
                      <a:r>
                        <a:rPr kumimoji="1" lang="en-US" altLang="ja-JP" sz="2400" b="1" dirty="0">
                          <a:solidFill>
                            <a:schemeClr val="bg1"/>
                          </a:solidFill>
                          <a:latin typeface="Helvetica" pitchFamily="2" charset="0"/>
                        </a:rPr>
                        <a:t>CC</a:t>
                      </a:r>
                    </a:p>
                    <a:p>
                      <a:pPr algn="ctr"/>
                      <a:r>
                        <a:rPr kumimoji="1" lang="en-US" altLang="ja-JP" sz="1800" b="1" dirty="0" err="1">
                          <a:solidFill>
                            <a:srgbClr val="FFFF00"/>
                          </a:solidFill>
                          <a:latin typeface="Helvetica" pitchFamily="2" charset="0"/>
                        </a:rPr>
                        <a:t>ee</a:t>
                      </a:r>
                      <a:r>
                        <a:rPr kumimoji="1" lang="en-US" altLang="ja-JP" sz="1800" b="1" dirty="0">
                          <a:solidFill>
                            <a:schemeClr val="bg1"/>
                          </a:solidFill>
                          <a:latin typeface="Helvetica" pitchFamily="2" charset="0"/>
                        </a:rPr>
                        <a:t> </a:t>
                      </a:r>
                    </a:p>
                  </a:txBody>
                  <a:tcPr anchor="ctr">
                    <a:solidFill>
                      <a:srgbClr val="92D050"/>
                    </a:solidFill>
                  </a:tcPr>
                </a:tc>
                <a:tc>
                  <a:txBody>
                    <a:bodyPr/>
                    <a:lstStyle/>
                    <a:p>
                      <a:pPr algn="ctr"/>
                      <a:r>
                        <a:rPr kumimoji="1" lang="en-US" altLang="ja-JP" sz="1400" b="1" dirty="0">
                          <a:solidFill>
                            <a:srgbClr val="0070C0"/>
                          </a:solidFill>
                          <a:latin typeface="Helvetica" pitchFamily="2" charset="0"/>
                        </a:rPr>
                        <a:t>FCC-</a:t>
                      </a:r>
                      <a:r>
                        <a:rPr kumimoji="1" lang="en-US" altLang="ja-JP" sz="1400" b="1" dirty="0" err="1">
                          <a:solidFill>
                            <a:srgbClr val="0070C0"/>
                          </a:solidFill>
                          <a:latin typeface="Helvetica" pitchFamily="2" charset="0"/>
                        </a:rPr>
                        <a:t>ee</a:t>
                      </a:r>
                      <a:endParaRPr kumimoji="1" lang="ja-JP" altLang="en-US" sz="1400" b="1">
                        <a:solidFill>
                          <a:srgbClr val="0070C0"/>
                        </a:solidFill>
                        <a:latin typeface="Helvetica" pitchFamily="2" charset="0"/>
                      </a:endParaRPr>
                    </a:p>
                  </a:txBody>
                  <a:tcPr/>
                </a:tc>
                <a:tc>
                  <a:txBody>
                    <a:bodyPr/>
                    <a:lstStyle/>
                    <a:p>
                      <a:pPr algn="ctr"/>
                      <a:r>
                        <a:rPr kumimoji="1" lang="en-US" altLang="ja-JP" sz="1200" b="1" dirty="0">
                          <a:latin typeface="Helvetica" pitchFamily="2" charset="0"/>
                        </a:rPr>
                        <a:t>CDR</a:t>
                      </a:r>
                      <a:endParaRPr kumimoji="1" lang="ja-JP" altLang="en-US" sz="1200" b="1">
                        <a:latin typeface="Helvetica" pitchFamily="2" charset="0"/>
                      </a:endParaRPr>
                    </a:p>
                  </a:txBody>
                  <a:tcPr/>
                </a:tc>
                <a:tc>
                  <a:txBody>
                    <a:bodyPr/>
                    <a:lstStyle/>
                    <a:p>
                      <a:pPr algn="ctr"/>
                      <a:r>
                        <a:rPr kumimoji="1" lang="en-US" altLang="ja-JP" sz="1400" b="1" dirty="0">
                          <a:latin typeface="Helvetica" pitchFamily="2" charset="0"/>
                        </a:rPr>
                        <a:t>0.18 - 0.37 </a:t>
                      </a:r>
                      <a:endParaRPr kumimoji="1" lang="ja-JP" altLang="en-US" sz="1400" b="1">
                        <a:solidFill>
                          <a:srgbClr val="0070C0"/>
                        </a:solidFill>
                        <a:latin typeface="Helvetica" pitchFamily="2" charset="0"/>
                      </a:endParaRPr>
                    </a:p>
                  </a:txBody>
                  <a:tcPr/>
                </a:tc>
                <a:tc>
                  <a:txBody>
                    <a:bodyPr/>
                    <a:lstStyle/>
                    <a:p>
                      <a:pPr algn="ctr"/>
                      <a:r>
                        <a:rPr kumimoji="1" lang="en-US" altLang="ja-JP" sz="1400" b="1" dirty="0">
                          <a:latin typeface="Helvetica" pitchFamily="2" charset="0"/>
                        </a:rPr>
                        <a:t>460 – </a:t>
                      </a:r>
                    </a:p>
                    <a:p>
                      <a:pPr algn="ctr"/>
                      <a:r>
                        <a:rPr kumimoji="1" lang="en-US" altLang="ja-JP" sz="1400" b="1" dirty="0">
                          <a:latin typeface="Helvetica" pitchFamily="2" charset="0"/>
                        </a:rPr>
                        <a:t>31</a:t>
                      </a:r>
                      <a:endParaRPr kumimoji="1" lang="ja-JP" altLang="en-US" sz="1400" b="1">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260 –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350 </a:t>
                      </a:r>
                      <a:endParaRPr kumimoji="1" lang="ja-JP" altLang="en-US" sz="1400" b="1">
                        <a:latin typeface="Helvetica" pitchFamily="2" charset="0"/>
                      </a:endParaRPr>
                    </a:p>
                    <a:p>
                      <a:pPr algn="ctr"/>
                      <a:endParaRPr kumimoji="1" lang="ja-JP" altLang="en-US" sz="14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10.5 +1.1</a:t>
                      </a:r>
                    </a:p>
                    <a:p>
                      <a:pPr algn="ctr"/>
                      <a:endParaRPr kumimoji="1" lang="en-US" altLang="ja-JP" sz="1400" b="1" dirty="0">
                        <a:latin typeface="Helvetica" pitchFamily="2" charset="0"/>
                      </a:endParaRPr>
                    </a:p>
                    <a:p>
                      <a:pPr algn="ctr"/>
                      <a:r>
                        <a:rPr kumimoji="1" lang="en-US" altLang="ja-JP" sz="1400" b="1" dirty="0">
                          <a:latin typeface="Helvetica" pitchFamily="2" charset="0"/>
                        </a:rPr>
                        <a:t>[BCHF]</a:t>
                      </a:r>
                      <a:endParaRPr kumimoji="1" lang="ja-JP" altLang="en-US" sz="1400" b="1">
                        <a:solidFill>
                          <a:schemeClr val="tx1"/>
                        </a:solidFill>
                        <a:latin typeface="Helvetica" pitchFamily="2" charset="0"/>
                      </a:endParaRPr>
                    </a:p>
                  </a:txBody>
                  <a:tcPr/>
                </a:tc>
                <a:tc>
                  <a:txBody>
                    <a:bodyPr/>
                    <a:lstStyle/>
                    <a:p>
                      <a:pPr algn="ctr"/>
                      <a:endParaRPr kumimoji="1" lang="ja-JP" altLang="en-US" sz="1400" b="1">
                        <a:solidFill>
                          <a:schemeClr val="bg1">
                            <a:lumMod val="50000"/>
                          </a:schemeClr>
                        </a:solidFill>
                        <a:latin typeface="Helvetica" pitchFamily="2" charset="0"/>
                      </a:endParaRPr>
                    </a:p>
                  </a:txBody>
                  <a:tcPr/>
                </a:tc>
                <a:tc>
                  <a:txBody>
                    <a:bodyPr/>
                    <a:lstStyle/>
                    <a:p>
                      <a:pPr algn="ctr"/>
                      <a:r>
                        <a:rPr kumimoji="1" lang="en-US" altLang="ja-JP" sz="1400" b="1" dirty="0">
                          <a:solidFill>
                            <a:srgbClr val="0070C0"/>
                          </a:solidFill>
                          <a:latin typeface="Helvetica" pitchFamily="2" charset="0"/>
                        </a:rPr>
                        <a:t>  10 – 20</a:t>
                      </a:r>
                    </a:p>
                    <a:p>
                      <a:pPr algn="ctr"/>
                      <a:r>
                        <a:rPr kumimoji="1" lang="en-US" altLang="ja-JP" sz="1400" b="1" dirty="0">
                          <a:solidFill>
                            <a:srgbClr val="0070C0"/>
                          </a:solidFill>
                          <a:latin typeface="Helvetica" pitchFamily="2" charset="0"/>
                        </a:rPr>
                        <a:t>(0.4 - 0.8) </a:t>
                      </a:r>
                      <a:endParaRPr kumimoji="1" lang="ja-JP" altLang="en-US" sz="1400" b="1">
                        <a:solidFill>
                          <a:srgbClr val="0070C0"/>
                        </a:solidFill>
                        <a:latin typeface="Helvetica" pitchFamily="2" charset="0"/>
                      </a:endParaRPr>
                    </a:p>
                  </a:txBody>
                  <a:tcPr/>
                </a:tc>
                <a:tc>
                  <a:txBody>
                    <a:bodyPr/>
                    <a:lstStyle/>
                    <a:p>
                      <a:r>
                        <a:rPr kumimoji="1" lang="en-US" altLang="ja-JP" sz="1400" b="1" dirty="0">
                          <a:solidFill>
                            <a:srgbClr val="0070C0"/>
                          </a:solidFill>
                          <a:latin typeface="Helvetica" pitchFamily="2" charset="0"/>
                        </a:rPr>
                        <a:t>High-Q SRF </a:t>
                      </a:r>
                      <a:r>
                        <a:rPr kumimoji="1" lang="en-US" altLang="ja-JP" sz="1400" dirty="0">
                          <a:solidFill>
                            <a:schemeClr val="tx1"/>
                          </a:solidFill>
                          <a:latin typeface="Helvetica" pitchFamily="2" charset="0"/>
                        </a:rPr>
                        <a:t>cavity</a:t>
                      </a:r>
                      <a:r>
                        <a:rPr kumimoji="1" lang="en-US" altLang="ja-JP" sz="1400" dirty="0">
                          <a:solidFill>
                            <a:srgbClr val="0070C0"/>
                          </a:solidFill>
                          <a:latin typeface="Helvetica" pitchFamily="2" charset="0"/>
                        </a:rPr>
                        <a:t> </a:t>
                      </a:r>
                      <a:r>
                        <a:rPr kumimoji="1" lang="en-US" altLang="ja-JP" sz="1400" dirty="0">
                          <a:latin typeface="Helvetica" pitchFamily="2" charset="0"/>
                        </a:rPr>
                        <a:t>at &lt; GHz, </a:t>
                      </a:r>
                      <a:r>
                        <a:rPr kumimoji="1" lang="en-US" altLang="ja-JP" sz="1400" dirty="0" err="1">
                          <a:latin typeface="Helvetica" pitchFamily="2" charset="0"/>
                        </a:rPr>
                        <a:t>Nb</a:t>
                      </a:r>
                      <a:r>
                        <a:rPr kumimoji="1" lang="en-US" altLang="ja-JP" sz="1400" dirty="0">
                          <a:latin typeface="Helvetica" pitchFamily="2" charset="0"/>
                        </a:rPr>
                        <a:t> Thin-film Coating</a:t>
                      </a:r>
                    </a:p>
                    <a:p>
                      <a:r>
                        <a:rPr kumimoji="1" lang="en-US" altLang="ja-JP" sz="1400" dirty="0">
                          <a:latin typeface="Helvetica" pitchFamily="2" charset="0"/>
                        </a:rPr>
                        <a:t>Synchrotron Radiation constraint</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a:latin typeface="Helvetica" pitchFamily="2" charset="0"/>
                        </a:rPr>
                        <a:t>Energy efficiency (RF efficiency)</a:t>
                      </a:r>
                    </a:p>
                  </a:txBody>
                  <a:tcPr/>
                </a:tc>
                <a:extLst>
                  <a:ext uri="{0D108BD9-81ED-4DB2-BD59-A6C34878D82A}">
                    <a16:rowId xmlns:a16="http://schemas.microsoft.com/office/drawing/2014/main" val="2392704228"/>
                  </a:ext>
                </a:extLst>
              </a:tr>
              <a:tr h="738909">
                <a:tc vMerge="1">
                  <a:txBody>
                    <a:bodyPr/>
                    <a:lstStyle/>
                    <a:p>
                      <a:pPr algn="ctr"/>
                      <a:endParaRPr kumimoji="1" lang="ja-JP" altLang="en-US" sz="1600"/>
                    </a:p>
                  </a:txBody>
                  <a:tcPr/>
                </a:tc>
                <a:tc>
                  <a:txBody>
                    <a:bodyPr/>
                    <a:lstStyle/>
                    <a:p>
                      <a:pPr algn="ctr"/>
                      <a:r>
                        <a:rPr kumimoji="1" lang="en-US" altLang="ja-JP" sz="1400" b="1" dirty="0">
                          <a:solidFill>
                            <a:srgbClr val="0070C0"/>
                          </a:solidFill>
                          <a:latin typeface="Helvetica" pitchFamily="2" charset="0"/>
                        </a:rPr>
                        <a:t>CEPC</a:t>
                      </a:r>
                      <a:endParaRPr kumimoji="1" lang="ja-JP" altLang="en-US" sz="1400" b="1">
                        <a:solidFill>
                          <a:srgbClr val="0070C0"/>
                        </a:solidFill>
                        <a:latin typeface="Helvetica" pitchFamily="2" charset="0"/>
                      </a:endParaRPr>
                    </a:p>
                  </a:txBody>
                  <a:tcPr/>
                </a:tc>
                <a:tc>
                  <a:txBody>
                    <a:bodyPr/>
                    <a:lstStyle/>
                    <a:p>
                      <a:pPr algn="ctr"/>
                      <a:r>
                        <a:rPr kumimoji="1" lang="en-US" altLang="ja-JP" sz="1200" b="1" dirty="0">
                          <a:latin typeface="Helvetica" pitchFamily="2" charset="0"/>
                        </a:rPr>
                        <a:t>CDR</a:t>
                      </a:r>
                      <a:endParaRPr kumimoji="1" lang="ja-JP" altLang="en-US" sz="1200" b="1">
                        <a:latin typeface="Helvetica" pitchFamily="2" charset="0"/>
                      </a:endParaRPr>
                    </a:p>
                  </a:txBody>
                  <a:tcPr/>
                </a:tc>
                <a:tc>
                  <a:txBody>
                    <a:bodyPr/>
                    <a:lstStyle/>
                    <a:p>
                      <a:pPr algn="ctr"/>
                      <a:r>
                        <a:rPr kumimoji="1" lang="en-US" altLang="ja-JP" sz="1400" b="1" dirty="0">
                          <a:latin typeface="Helvetica" pitchFamily="2" charset="0"/>
                        </a:rPr>
                        <a:t>0.046 - 0.24 </a:t>
                      </a:r>
                    </a:p>
                    <a:p>
                      <a:pPr algn="ctr"/>
                      <a:r>
                        <a:rPr kumimoji="1" lang="en-US" altLang="ja-JP" sz="1400" b="1" dirty="0">
                          <a:latin typeface="Helvetica" pitchFamily="2" charset="0"/>
                        </a:rPr>
                        <a:t>(0.37)</a:t>
                      </a:r>
                      <a:endParaRPr kumimoji="1" lang="ja-JP" altLang="en-US" sz="1400" b="1">
                        <a:latin typeface="Helvetica" pitchFamily="2" charset="0"/>
                      </a:endParaRPr>
                    </a:p>
                  </a:txBody>
                  <a:tcPr/>
                </a:tc>
                <a:tc>
                  <a:txBody>
                    <a:bodyPr/>
                    <a:lstStyle/>
                    <a:p>
                      <a:pPr algn="ctr"/>
                      <a:r>
                        <a:rPr kumimoji="1" lang="en-US" altLang="ja-JP" sz="1400" b="1" dirty="0">
                          <a:latin typeface="Helvetica" pitchFamily="2" charset="0"/>
                        </a:rPr>
                        <a:t>32~</a:t>
                      </a:r>
                    </a:p>
                    <a:p>
                      <a:pPr algn="ctr"/>
                      <a:r>
                        <a:rPr kumimoji="1" lang="en-US" altLang="ja-JP" sz="1400" b="1" dirty="0">
                          <a:latin typeface="Helvetica" pitchFamily="2" charset="0"/>
                        </a:rPr>
                        <a:t>5</a:t>
                      </a:r>
                      <a:endParaRPr kumimoji="1" lang="ja-JP" altLang="en-US" sz="1400" b="1">
                        <a:latin typeface="Helvetica" pitchFamily="2" charset="0"/>
                      </a:endParaRPr>
                    </a:p>
                  </a:txBody>
                  <a:tcPr/>
                </a:tc>
                <a:tc>
                  <a:txBody>
                    <a:bodyPr/>
                    <a:lstStyle/>
                    <a:p>
                      <a:pPr algn="ctr"/>
                      <a:r>
                        <a:rPr kumimoji="1" lang="en-US" altLang="ja-JP" sz="1400" b="1" dirty="0">
                          <a:solidFill>
                            <a:schemeClr val="tx1"/>
                          </a:solidFill>
                          <a:latin typeface="Helvetica" pitchFamily="2" charset="0"/>
                        </a:rPr>
                        <a:t>150 –</a:t>
                      </a:r>
                    </a:p>
                    <a:p>
                      <a:pPr algn="ctr"/>
                      <a:r>
                        <a:rPr kumimoji="1" lang="en-US" altLang="ja-JP" sz="1400" b="1" dirty="0">
                          <a:solidFill>
                            <a:schemeClr val="tx1"/>
                          </a:solidFill>
                          <a:latin typeface="Helvetica" pitchFamily="2" charset="0"/>
                        </a:rPr>
                        <a:t>270</a:t>
                      </a:r>
                      <a:endParaRPr kumimoji="1" lang="ja-JP" altLang="en-US" sz="14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5</a:t>
                      </a:r>
                    </a:p>
                    <a:p>
                      <a:pPr algn="ctr"/>
                      <a:endParaRPr kumimoji="1" lang="en-US" altLang="ja-JP" sz="1400" b="1" dirty="0">
                        <a:latin typeface="Helvetica" pitchFamily="2" charset="0"/>
                      </a:endParaRPr>
                    </a:p>
                    <a:p>
                      <a:pPr algn="ctr"/>
                      <a:r>
                        <a:rPr kumimoji="1" lang="en-US" altLang="ja-JP" sz="1400" b="1" dirty="0">
                          <a:solidFill>
                            <a:schemeClr val="tx1"/>
                          </a:solidFill>
                          <a:latin typeface="Helvetica" pitchFamily="2" charset="0"/>
                        </a:rPr>
                        <a:t>[B$]</a:t>
                      </a:r>
                      <a:endParaRPr kumimoji="1" lang="ja-JP" altLang="en-US" sz="1400" b="1">
                        <a:solidFill>
                          <a:schemeClr val="tx1"/>
                        </a:solidFill>
                        <a:latin typeface="Helvetica" pitchFamily="2" charset="0"/>
                      </a:endParaRPr>
                    </a:p>
                  </a:txBody>
                  <a:tcPr/>
                </a:tc>
                <a:tc>
                  <a:txBody>
                    <a:bodyPr/>
                    <a:lstStyle/>
                    <a:p>
                      <a:pPr algn="ctr"/>
                      <a:endParaRPr kumimoji="1" lang="ja-JP" altLang="en-US" sz="1400" b="1">
                        <a:solidFill>
                          <a:schemeClr val="bg1">
                            <a:lumMod val="50000"/>
                          </a:schemeClr>
                        </a:solidFill>
                        <a:latin typeface="Helvetica" pitchFamily="2" charset="0"/>
                      </a:endParaRPr>
                    </a:p>
                  </a:txBody>
                  <a:tcPr/>
                </a:tc>
                <a:tc>
                  <a:txBody>
                    <a:bodyPr/>
                    <a:lstStyle/>
                    <a:p>
                      <a:pPr algn="ctr"/>
                      <a:r>
                        <a:rPr kumimoji="1" lang="en-US" altLang="ja-JP" sz="1400" b="1" dirty="0">
                          <a:solidFill>
                            <a:srgbClr val="0070C0"/>
                          </a:solidFill>
                          <a:latin typeface="Helvetica" pitchFamily="2" charset="0"/>
                        </a:rPr>
                        <a:t>20 – (40) </a:t>
                      </a:r>
                    </a:p>
                    <a:p>
                      <a:pPr algn="ctr"/>
                      <a:r>
                        <a:rPr kumimoji="1" lang="en-US" altLang="ja-JP" sz="1400" b="1" dirty="0">
                          <a:solidFill>
                            <a:srgbClr val="0070C0"/>
                          </a:solidFill>
                          <a:latin typeface="Helvetica" pitchFamily="2" charset="0"/>
                        </a:rPr>
                        <a:t>(0.65)</a:t>
                      </a:r>
                      <a:endParaRPr kumimoji="1" lang="ja-JP" altLang="en-US" sz="1400" b="1">
                        <a:solidFill>
                          <a:srgbClr val="0070C0"/>
                        </a:solidFill>
                        <a:latin typeface="Helvetica" pitchFamily="2" charset="0"/>
                      </a:endParaRPr>
                    </a:p>
                  </a:txBody>
                  <a:tcPr/>
                </a:tc>
                <a:tc>
                  <a:txBody>
                    <a:bodyPr/>
                    <a:lstStyle/>
                    <a:p>
                      <a:r>
                        <a:rPr kumimoji="1" lang="en-US" altLang="ja-JP" sz="1400" dirty="0">
                          <a:solidFill>
                            <a:srgbClr val="0070C0"/>
                          </a:solidFill>
                          <a:latin typeface="Helvetica" pitchFamily="2" charset="0"/>
                        </a:rPr>
                        <a:t>High-Q SRF </a:t>
                      </a:r>
                      <a:r>
                        <a:rPr kumimoji="1" lang="en-US" altLang="ja-JP" sz="1400" dirty="0">
                          <a:solidFill>
                            <a:schemeClr val="tx1"/>
                          </a:solidFill>
                          <a:latin typeface="Helvetica" pitchFamily="2" charset="0"/>
                        </a:rPr>
                        <a:t>cavity at &lt; GHz, LG </a:t>
                      </a:r>
                      <a:r>
                        <a:rPr kumimoji="1" lang="en-US" altLang="ja-JP" sz="1400" dirty="0" err="1">
                          <a:solidFill>
                            <a:schemeClr val="tx1"/>
                          </a:solidFill>
                          <a:latin typeface="Helvetica" pitchFamily="2" charset="0"/>
                        </a:rPr>
                        <a:t>Nb</a:t>
                      </a:r>
                      <a:r>
                        <a:rPr kumimoji="1" lang="en-US" altLang="ja-JP" sz="1400" dirty="0">
                          <a:solidFill>
                            <a:schemeClr val="tx1"/>
                          </a:solidFill>
                          <a:latin typeface="Helvetica" pitchFamily="2" charset="0"/>
                        </a:rPr>
                        <a:t>-bulk/Thin-film</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a:latin typeface="Helvetica" pitchFamily="2" charset="0"/>
                        </a:rPr>
                        <a:t>Synchrotron Radiation constraint</a:t>
                      </a:r>
                      <a:endParaRPr kumimoji="1" lang="en-US" altLang="ja-JP" sz="1400" dirty="0">
                        <a:solidFill>
                          <a:srgbClr val="FF0000"/>
                        </a:solidFill>
                        <a:latin typeface="Helvetica" pitchFamily="2" charset="0"/>
                      </a:endParaRPr>
                    </a:p>
                    <a:p>
                      <a:r>
                        <a:rPr kumimoji="1" lang="en-US" altLang="ja-JP" sz="1400" dirty="0">
                          <a:latin typeface="Helvetica" pitchFamily="2" charset="0"/>
                        </a:rPr>
                        <a:t>High-precision Low-field magnet</a:t>
                      </a:r>
                    </a:p>
                  </a:txBody>
                  <a:tcPr/>
                </a:tc>
                <a:extLst>
                  <a:ext uri="{0D108BD9-81ED-4DB2-BD59-A6C34878D82A}">
                    <a16:rowId xmlns:a16="http://schemas.microsoft.com/office/drawing/2014/main" val="3549391346"/>
                  </a:ext>
                </a:extLst>
              </a:tr>
              <a:tr h="783095">
                <a:tc rowSpan="2">
                  <a:txBody>
                    <a:bodyPr/>
                    <a:lstStyle/>
                    <a:p>
                      <a:pPr algn="ctr"/>
                      <a:r>
                        <a:rPr kumimoji="1" lang="en-US" altLang="ja-JP" sz="2400" b="1" dirty="0">
                          <a:solidFill>
                            <a:schemeClr val="bg1"/>
                          </a:solidFill>
                          <a:latin typeface="Helvetica" pitchFamily="2" charset="0"/>
                        </a:rPr>
                        <a:t>LC</a:t>
                      </a:r>
                    </a:p>
                    <a:p>
                      <a:pPr algn="ctr"/>
                      <a:r>
                        <a:rPr kumimoji="1" lang="en-US" altLang="ja-JP" sz="1800" b="1" dirty="0" err="1">
                          <a:solidFill>
                            <a:srgbClr val="FFFF00"/>
                          </a:solidFill>
                          <a:latin typeface="Helvetica" pitchFamily="2" charset="0"/>
                        </a:rPr>
                        <a:t>ee</a:t>
                      </a:r>
                      <a:endParaRPr kumimoji="1" lang="en-US" altLang="ja-JP" sz="1800" b="1" dirty="0">
                        <a:solidFill>
                          <a:srgbClr val="FFFF00"/>
                        </a:solidFill>
                        <a:latin typeface="Helvetica" pitchFamily="2" charset="0"/>
                      </a:endParaRPr>
                    </a:p>
                  </a:txBody>
                  <a:tcPr anchor="ctr">
                    <a:solidFill>
                      <a:srgbClr val="00B0F0"/>
                    </a:solidFill>
                  </a:tcPr>
                </a:tc>
                <a:tc>
                  <a:txBody>
                    <a:bodyPr/>
                    <a:lstStyle/>
                    <a:p>
                      <a:pPr algn="ctr"/>
                      <a:r>
                        <a:rPr kumimoji="1" lang="en-US" altLang="ja-JP" sz="1400" b="1" dirty="0">
                          <a:solidFill>
                            <a:srgbClr val="0070C0"/>
                          </a:solidFill>
                          <a:latin typeface="Helvetica" pitchFamily="2" charset="0"/>
                        </a:rPr>
                        <a:t>ILC</a:t>
                      </a:r>
                      <a:endParaRPr kumimoji="1" lang="ja-JP" altLang="en-US" sz="1400" b="1">
                        <a:solidFill>
                          <a:srgbClr val="0070C0"/>
                        </a:solidFill>
                        <a:latin typeface="Helvetica" pitchFamily="2" charset="0"/>
                      </a:endParaRPr>
                    </a:p>
                  </a:txBody>
                  <a:tcPr/>
                </a:tc>
                <a:tc>
                  <a:txBody>
                    <a:bodyPr/>
                    <a:lstStyle/>
                    <a:p>
                      <a:pPr algn="ctr"/>
                      <a:r>
                        <a:rPr kumimoji="1" lang="en-US" altLang="ja-JP" sz="1200" b="1" dirty="0">
                          <a:latin typeface="Helvetica" pitchFamily="2" charset="0"/>
                        </a:rPr>
                        <a:t>TDR update</a:t>
                      </a:r>
                      <a:endParaRPr kumimoji="1" lang="ja-JP" altLang="en-US" sz="12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 0.25</a:t>
                      </a:r>
                    </a:p>
                    <a:p>
                      <a:pPr algn="ctr"/>
                      <a:r>
                        <a:rPr kumimoji="1" lang="en-US" altLang="ja-JP" sz="1400" b="1" dirty="0">
                          <a:latin typeface="Helvetica" pitchFamily="2" charset="0"/>
                        </a:rPr>
                        <a:t>( -1)</a:t>
                      </a:r>
                      <a:endParaRPr kumimoji="1" lang="ja-JP" altLang="en-US" sz="14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1.35 </a:t>
                      </a:r>
                    </a:p>
                    <a:p>
                      <a:pPr algn="ctr"/>
                      <a:r>
                        <a:rPr kumimoji="1" lang="en-US" altLang="ja-JP" sz="1400" b="1" dirty="0">
                          <a:latin typeface="Helvetica" pitchFamily="2" charset="0"/>
                        </a:rPr>
                        <a:t>(– 4.9)</a:t>
                      </a:r>
                      <a:endParaRPr kumimoji="1" lang="en-US" altLang="ja-JP" sz="1400" b="1" dirty="0">
                        <a:solidFill>
                          <a:schemeClr val="tx1"/>
                        </a:solidFill>
                        <a:latin typeface="Helvetica" pitchFamily="2" charset="0"/>
                      </a:endParaRPr>
                    </a:p>
                  </a:txBody>
                  <a:tcPr/>
                </a:tc>
                <a:tc>
                  <a:txBody>
                    <a:bodyPr/>
                    <a:lstStyle/>
                    <a:p>
                      <a:pPr algn="ctr"/>
                      <a:r>
                        <a:rPr kumimoji="1" lang="en-US" altLang="ja-JP" sz="1400" b="1" dirty="0">
                          <a:latin typeface="Helvetica" pitchFamily="2" charset="0"/>
                        </a:rPr>
                        <a:t>129 </a:t>
                      </a:r>
                    </a:p>
                    <a:p>
                      <a:pPr algn="ctr"/>
                      <a:r>
                        <a:rPr kumimoji="1" lang="en-US" altLang="ja-JP" sz="1400" b="1" dirty="0">
                          <a:latin typeface="Helvetica" pitchFamily="2" charset="0"/>
                        </a:rPr>
                        <a:t>(– 300)</a:t>
                      </a:r>
                      <a:endParaRPr kumimoji="1" lang="ja-JP" altLang="en-US" sz="14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4.8- 5.3  </a:t>
                      </a:r>
                    </a:p>
                    <a:p>
                      <a:pPr algn="ctr"/>
                      <a:r>
                        <a:rPr kumimoji="1" lang="en-US" altLang="ja-JP" sz="1400" b="1" dirty="0">
                          <a:solidFill>
                            <a:schemeClr val="bg1">
                              <a:lumMod val="50000"/>
                            </a:schemeClr>
                          </a:solidFill>
                          <a:latin typeface="Helvetica" pitchFamily="2" charset="0"/>
                        </a:rPr>
                        <a:t>(for 0.25 </a:t>
                      </a:r>
                      <a:r>
                        <a:rPr kumimoji="1" lang="en-US" altLang="ja-JP" sz="1400" b="1" dirty="0" err="1">
                          <a:solidFill>
                            <a:schemeClr val="bg1">
                              <a:lumMod val="50000"/>
                            </a:schemeClr>
                          </a:solidFill>
                          <a:latin typeface="Helvetica" pitchFamily="2" charset="0"/>
                        </a:rPr>
                        <a:t>TeV</a:t>
                      </a:r>
                      <a:r>
                        <a:rPr kumimoji="1" lang="en-US" altLang="ja-JP" sz="1400" b="1" dirty="0">
                          <a:solidFill>
                            <a:schemeClr val="bg1">
                              <a:lumMod val="50000"/>
                            </a:schemeClr>
                          </a:solidFill>
                          <a:latin typeface="Helvetica" pitchFamily="2" charset="0"/>
                        </a:rPr>
                        <a:t>)</a:t>
                      </a:r>
                    </a:p>
                    <a:p>
                      <a:pPr algn="ctr"/>
                      <a:r>
                        <a:rPr kumimoji="1" lang="en-US" altLang="ja-JP" sz="1400" b="1" dirty="0">
                          <a:latin typeface="Helvetica" pitchFamily="2" charset="0"/>
                        </a:rPr>
                        <a:t>[BILCU]</a:t>
                      </a:r>
                    </a:p>
                  </a:txBody>
                  <a:tcPr/>
                </a:tc>
                <a:tc>
                  <a:txBody>
                    <a:bodyPr/>
                    <a:lstStyle/>
                    <a:p>
                      <a:pPr algn="ctr"/>
                      <a:endParaRPr kumimoji="1" lang="ja-JP" altLang="en-US" sz="1400" b="1">
                        <a:solidFill>
                          <a:schemeClr val="bg1">
                            <a:lumMod val="50000"/>
                          </a:schemeClr>
                        </a:solidFill>
                        <a:latin typeface="Helvetica" pitchFamily="2" charset="0"/>
                      </a:endParaRPr>
                    </a:p>
                  </a:txBody>
                  <a:tcPr/>
                </a:tc>
                <a:tc>
                  <a:txBody>
                    <a:bodyPr/>
                    <a:lstStyle/>
                    <a:p>
                      <a:pPr algn="ctr"/>
                      <a:r>
                        <a:rPr kumimoji="1" lang="en-US" altLang="ja-JP" sz="1400" b="1" dirty="0">
                          <a:solidFill>
                            <a:srgbClr val="0070C0"/>
                          </a:solidFill>
                          <a:latin typeface="Helvetica" pitchFamily="2" charset="0"/>
                        </a:rPr>
                        <a:t>31.5 –  (45) </a:t>
                      </a:r>
                    </a:p>
                    <a:p>
                      <a:pPr algn="ctr"/>
                      <a:r>
                        <a:rPr kumimoji="1" lang="en-US" altLang="ja-JP" sz="1400" b="1" dirty="0">
                          <a:solidFill>
                            <a:srgbClr val="0070C0"/>
                          </a:solidFill>
                          <a:latin typeface="Helvetica" pitchFamily="2" charset="0"/>
                        </a:rPr>
                        <a:t>(1.3)</a:t>
                      </a:r>
                      <a:endParaRPr kumimoji="1" lang="ja-JP" altLang="en-US" sz="1400" b="1">
                        <a:solidFill>
                          <a:srgbClr val="0070C0"/>
                        </a:solidFill>
                        <a:latin typeface="Helvetica" pitchFamily="2" charset="0"/>
                      </a:endParaRPr>
                    </a:p>
                  </a:txBody>
                  <a:tcPr/>
                </a:tc>
                <a:tc>
                  <a:txBody>
                    <a:bodyPr/>
                    <a:lstStyle/>
                    <a:p>
                      <a:r>
                        <a:rPr kumimoji="1" lang="en-US" altLang="ja-JP" sz="1400" dirty="0">
                          <a:solidFill>
                            <a:srgbClr val="0070C0"/>
                          </a:solidFill>
                          <a:latin typeface="Helvetica" pitchFamily="2" charset="0"/>
                        </a:rPr>
                        <a:t>High-G and high-Q SRF cavity </a:t>
                      </a:r>
                      <a:r>
                        <a:rPr kumimoji="1" lang="en-US" altLang="ja-JP" sz="1400" dirty="0">
                          <a:latin typeface="Helvetica" pitchFamily="2" charset="0"/>
                        </a:rPr>
                        <a:t>at GHz, </a:t>
                      </a:r>
                      <a:r>
                        <a:rPr kumimoji="1" lang="en-US" altLang="ja-JP" sz="1400" dirty="0" err="1">
                          <a:latin typeface="Helvetica" pitchFamily="2" charset="0"/>
                        </a:rPr>
                        <a:t>Nb</a:t>
                      </a:r>
                      <a:r>
                        <a:rPr kumimoji="1" lang="en-US" altLang="ja-JP" sz="1400" dirty="0">
                          <a:latin typeface="Helvetica" pitchFamily="2" charset="0"/>
                        </a:rPr>
                        <a:t>-bulk</a:t>
                      </a:r>
                    </a:p>
                    <a:p>
                      <a:r>
                        <a:rPr kumimoji="1" lang="en-US" altLang="ja-JP" sz="1400" dirty="0">
                          <a:latin typeface="Helvetica" pitchFamily="2" charset="0"/>
                        </a:rPr>
                        <a:t>Higher-G for future upgrade</a:t>
                      </a:r>
                    </a:p>
                    <a:p>
                      <a:r>
                        <a:rPr kumimoji="1" lang="en-US" altLang="ja-JP" sz="1400" dirty="0">
                          <a:solidFill>
                            <a:schemeClr val="tx1"/>
                          </a:solidFill>
                          <a:latin typeface="Helvetica" pitchFamily="2" charset="0"/>
                        </a:rPr>
                        <a:t>Nano-beam stability, e+ source, beam dump</a:t>
                      </a:r>
                      <a:endParaRPr kumimoji="1" lang="ja-JP" altLang="en-US" sz="1400">
                        <a:solidFill>
                          <a:schemeClr val="tx1"/>
                        </a:solidFill>
                        <a:latin typeface="Helvetica" pitchFamily="2" charset="0"/>
                      </a:endParaRPr>
                    </a:p>
                  </a:txBody>
                  <a:tcPr/>
                </a:tc>
                <a:extLst>
                  <a:ext uri="{0D108BD9-81ED-4DB2-BD59-A6C34878D82A}">
                    <a16:rowId xmlns:a16="http://schemas.microsoft.com/office/drawing/2014/main" val="1283468799"/>
                  </a:ext>
                </a:extLst>
              </a:tr>
              <a:tr h="783095">
                <a:tc vMerge="1">
                  <a:txBody>
                    <a:bodyPr/>
                    <a:lstStyle/>
                    <a:p>
                      <a:pPr algn="ctr"/>
                      <a:endParaRPr kumimoji="1" lang="ja-JP" altLang="en-US" sz="1600"/>
                    </a:p>
                  </a:txBody>
                  <a:tcPr/>
                </a:tc>
                <a:tc>
                  <a:txBody>
                    <a:bodyPr/>
                    <a:lstStyle/>
                    <a:p>
                      <a:pPr algn="ctr"/>
                      <a:r>
                        <a:rPr kumimoji="1" lang="en-US" altLang="ja-JP" sz="1400" b="1" dirty="0">
                          <a:solidFill>
                            <a:srgbClr val="0070C0"/>
                          </a:solidFill>
                          <a:latin typeface="Helvetica" pitchFamily="2" charset="0"/>
                        </a:rPr>
                        <a:t>CLIC</a:t>
                      </a:r>
                      <a:endParaRPr kumimoji="1" lang="ja-JP" altLang="en-US" sz="1400" b="1">
                        <a:solidFill>
                          <a:srgbClr val="0070C0"/>
                        </a:solidFill>
                        <a:latin typeface="Helvetica" pitchFamily="2" charset="0"/>
                      </a:endParaRPr>
                    </a:p>
                  </a:txBody>
                  <a:tcPr/>
                </a:tc>
                <a:tc>
                  <a:txBody>
                    <a:bodyPr/>
                    <a:lstStyle/>
                    <a:p>
                      <a:pPr algn="ctr"/>
                      <a:r>
                        <a:rPr kumimoji="1" lang="en-US" altLang="ja-JP" sz="1200" b="1" dirty="0">
                          <a:latin typeface="Helvetica" pitchFamily="2" charset="0"/>
                        </a:rPr>
                        <a:t>CDR</a:t>
                      </a:r>
                      <a:endParaRPr kumimoji="1" lang="ja-JP" altLang="en-US" sz="1200" b="1">
                        <a:latin typeface="Helvetica" pitchFamily="2" charset="0"/>
                      </a:endParaRPr>
                    </a:p>
                  </a:txBody>
                  <a:tcPr/>
                </a:tc>
                <a:tc>
                  <a:txBody>
                    <a:bodyPr/>
                    <a:lstStyle/>
                    <a:p>
                      <a:pPr algn="ctr"/>
                      <a:r>
                        <a:rPr kumimoji="1" lang="en-US" altLang="ja-JP" sz="1400" b="1" dirty="0">
                          <a:latin typeface="Helvetica" pitchFamily="2" charset="0"/>
                        </a:rPr>
                        <a:t>0.38 </a:t>
                      </a:r>
                    </a:p>
                    <a:p>
                      <a:pPr algn="ctr"/>
                      <a:r>
                        <a:rPr kumimoji="1" lang="en-US" altLang="ja-JP" sz="1400" b="1" dirty="0">
                          <a:latin typeface="Helvetica" pitchFamily="2" charset="0"/>
                        </a:rPr>
                        <a:t>(- 3)</a:t>
                      </a:r>
                      <a:endParaRPr kumimoji="1" lang="ja-JP" altLang="en-US" sz="1400" b="1" dirty="0">
                        <a:latin typeface="Helvetica" pitchFamily="2" charset="0"/>
                      </a:endParaRPr>
                    </a:p>
                  </a:txBody>
                  <a:tcPr/>
                </a:tc>
                <a:tc>
                  <a:txBody>
                    <a:bodyPr/>
                    <a:lstStyle/>
                    <a:p>
                      <a:pPr algn="ctr"/>
                      <a:r>
                        <a:rPr kumimoji="1" lang="en-US" altLang="ja-JP" sz="1400" b="1" dirty="0">
                          <a:latin typeface="Helvetica" pitchFamily="2" charset="0"/>
                        </a:rPr>
                        <a:t>1.5 </a:t>
                      </a:r>
                    </a:p>
                    <a:p>
                      <a:pPr algn="ctr"/>
                      <a:r>
                        <a:rPr kumimoji="1" lang="en-US" altLang="ja-JP" sz="1400" b="1" dirty="0">
                          <a:latin typeface="Helvetica" pitchFamily="2" charset="0"/>
                        </a:rPr>
                        <a:t>(- 6)</a:t>
                      </a:r>
                      <a:endParaRPr kumimoji="1" lang="ja-JP" altLang="en-US" sz="1400" b="1">
                        <a:solidFill>
                          <a:schemeClr val="tx1"/>
                        </a:solidFill>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160</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 (- 580)</a:t>
                      </a:r>
                      <a:endParaRPr kumimoji="1" lang="ja-JP" altLang="en-US" sz="1400" b="1">
                        <a:solidFill>
                          <a:schemeClr val="tx1"/>
                        </a:solidFill>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5.9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bg1">
                              <a:lumMod val="50000"/>
                            </a:schemeClr>
                          </a:solidFill>
                          <a:latin typeface="Helvetica" pitchFamily="2" charset="0"/>
                        </a:rPr>
                        <a:t>(for 0.38 </a:t>
                      </a:r>
                      <a:r>
                        <a:rPr kumimoji="1" lang="en-US" altLang="ja-JP" sz="1400" b="1" dirty="0" err="1">
                          <a:solidFill>
                            <a:schemeClr val="bg1">
                              <a:lumMod val="50000"/>
                            </a:schemeClr>
                          </a:solidFill>
                          <a:latin typeface="Helvetica" pitchFamily="2" charset="0"/>
                        </a:rPr>
                        <a:t>TeV</a:t>
                      </a:r>
                      <a:r>
                        <a:rPr kumimoji="1" lang="en-US" altLang="ja-JP" sz="1400" b="1" dirty="0">
                          <a:solidFill>
                            <a:schemeClr val="bg1">
                              <a:lumMod val="50000"/>
                            </a:schemeClr>
                          </a:solidFill>
                          <a:latin typeface="Helvetica" pitchFamily="2" charset="0"/>
                        </a:rPr>
                        <a:t>)</a:t>
                      </a:r>
                      <a:endParaRPr kumimoji="1" lang="en-US" altLang="ja-JP" sz="1400" b="1" dirty="0">
                        <a:latin typeface="Helvetica" pitchFamily="2"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[BCHF] </a:t>
                      </a:r>
                      <a:endParaRPr kumimoji="1" lang="ja-JP" altLang="en-US" sz="1400" b="1">
                        <a:solidFill>
                          <a:schemeClr val="tx1"/>
                        </a:solidFill>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1">
                        <a:solidFill>
                          <a:schemeClr val="bg1">
                            <a:lumMod val="50000"/>
                          </a:schemeClr>
                        </a:solidFill>
                        <a:latin typeface="Helvetica" pitchFamily="2" charset="0"/>
                      </a:endParaRPr>
                    </a:p>
                  </a:txBody>
                  <a:tcPr/>
                </a:tc>
                <a:tc>
                  <a:txBody>
                    <a:bodyPr/>
                    <a:lstStyle/>
                    <a:p>
                      <a:pPr algn="ctr"/>
                      <a:r>
                        <a:rPr kumimoji="1" lang="en-US" altLang="ja-JP" sz="1400" b="1" dirty="0">
                          <a:solidFill>
                            <a:srgbClr val="0070C0"/>
                          </a:solidFill>
                          <a:latin typeface="Helvetica" pitchFamily="2" charset="0"/>
                        </a:rPr>
                        <a:t>72 – 100 </a:t>
                      </a:r>
                    </a:p>
                    <a:p>
                      <a:pPr algn="ctr"/>
                      <a:r>
                        <a:rPr kumimoji="1" lang="en-US" altLang="ja-JP" sz="1400" b="1" dirty="0">
                          <a:solidFill>
                            <a:srgbClr val="0070C0"/>
                          </a:solidFill>
                          <a:latin typeface="Helvetica" pitchFamily="2" charset="0"/>
                        </a:rPr>
                        <a:t>(12)</a:t>
                      </a:r>
                      <a:endParaRPr kumimoji="1" lang="ja-JP" altLang="en-US" sz="1400" b="1">
                        <a:solidFill>
                          <a:srgbClr val="0070C0"/>
                        </a:solidFill>
                        <a:latin typeface="Helvetica" pitchFamily="2" charset="0"/>
                      </a:endParaRPr>
                    </a:p>
                  </a:txBody>
                  <a:tcPr/>
                </a:tc>
                <a:tc>
                  <a:txBody>
                    <a:bodyPr/>
                    <a:lstStyle/>
                    <a:p>
                      <a:r>
                        <a:rPr kumimoji="1" lang="en-US" altLang="ja-JP" sz="1400" dirty="0">
                          <a:solidFill>
                            <a:srgbClr val="C00000"/>
                          </a:solidFill>
                          <a:latin typeface="Helvetica" pitchFamily="2" charset="0"/>
                        </a:rPr>
                        <a:t>Large-scale production </a:t>
                      </a:r>
                      <a:r>
                        <a:rPr kumimoji="1" lang="en-US" altLang="ja-JP" sz="1400" dirty="0">
                          <a:latin typeface="Helvetica" pitchFamily="2" charset="0"/>
                        </a:rPr>
                        <a:t>of Acc. Structure</a:t>
                      </a:r>
                    </a:p>
                    <a:p>
                      <a:r>
                        <a:rPr kumimoji="1" lang="en-US" altLang="ja-JP" sz="1400" dirty="0">
                          <a:latin typeface="Helvetica" pitchFamily="2" charset="0"/>
                        </a:rPr>
                        <a:t>Two-beam acceleration in a prototype scale</a:t>
                      </a:r>
                    </a:p>
                    <a:p>
                      <a:r>
                        <a:rPr kumimoji="1" lang="en-US" altLang="ja-JP" sz="1400" dirty="0">
                          <a:latin typeface="Helvetica" pitchFamily="2" charset="0"/>
                        </a:rPr>
                        <a:t>Precise alignment and stabilization. timing</a:t>
                      </a:r>
                      <a:endParaRPr kumimoji="1" lang="en-US" altLang="ja-JP" sz="1400" dirty="0">
                        <a:solidFill>
                          <a:schemeClr val="tx1"/>
                        </a:solidFill>
                        <a:latin typeface="Helvetica" pitchFamily="2" charset="0"/>
                      </a:endParaRPr>
                    </a:p>
                  </a:txBody>
                  <a:tcPr/>
                </a:tc>
                <a:extLst>
                  <a:ext uri="{0D108BD9-81ED-4DB2-BD59-A6C34878D82A}">
                    <a16:rowId xmlns:a16="http://schemas.microsoft.com/office/drawing/2014/main" val="3361403122"/>
                  </a:ext>
                </a:extLst>
              </a:tr>
            </a:tbl>
          </a:graphicData>
        </a:graphic>
      </p:graphicFrame>
      <p:sp>
        <p:nvSpPr>
          <p:cNvPr id="4" name="スライド番号プレースホルダー 3">
            <a:extLst>
              <a:ext uri="{FF2B5EF4-FFF2-40B4-BE49-F238E27FC236}">
                <a16:creationId xmlns:a16="http://schemas.microsoft.com/office/drawing/2014/main" id="{2C2F2C5E-2F9E-AF4B-B76C-5ACCC2FCEA32}"/>
              </a:ext>
            </a:extLst>
          </p:cNvPr>
          <p:cNvSpPr>
            <a:spLocks noGrp="1"/>
          </p:cNvSpPr>
          <p:nvPr>
            <p:ph type="sldNum" sz="quarter" idx="429496729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CB0898-1056-4046-813E-77E50C8D40D9}"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34" charset="-128"/>
              <a:cs typeface="+mn-cs"/>
            </a:endParaRPr>
          </a:p>
        </p:txBody>
      </p:sp>
      <p:sp>
        <p:nvSpPr>
          <p:cNvPr id="6" name="日付プレースホルダー 5">
            <a:extLst>
              <a:ext uri="{FF2B5EF4-FFF2-40B4-BE49-F238E27FC236}">
                <a16:creationId xmlns:a16="http://schemas.microsoft.com/office/drawing/2014/main" id="{BCC93662-B095-2E42-BD71-6015B8CB8F8A}"/>
              </a:ext>
            </a:extLst>
          </p:cNvPr>
          <p:cNvSpPr>
            <a:spLocks noGrp="1"/>
          </p:cNvSpPr>
          <p:nvPr>
            <p:ph type="dt" sz="half" idx="4294967295"/>
          </p:nvPr>
        </p:nvSpPr>
        <p:spPr>
          <a:xfrm>
            <a:off x="609600" y="6310461"/>
            <a:ext cx="2844800" cy="365125"/>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34" charset="-128"/>
                <a:cs typeface="+mn-cs"/>
              </a:rPr>
              <a:t>A. Yamamoto, 190513bb</a:t>
            </a:r>
            <a:endParaRPr kumimoji="1" lang="ja-JP" altLang="en-US" sz="1200"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34" charset="-128"/>
              <a:cs typeface="+mn-cs"/>
            </a:endParaRPr>
          </a:p>
        </p:txBody>
      </p:sp>
      <p:sp>
        <p:nvSpPr>
          <p:cNvPr id="8" name="正方形/長方形 7">
            <a:extLst>
              <a:ext uri="{FF2B5EF4-FFF2-40B4-BE49-F238E27FC236}">
                <a16:creationId xmlns:a16="http://schemas.microsoft.com/office/drawing/2014/main" id="{2EC0A627-C5A9-5743-9E8D-52573BCF72A5}"/>
              </a:ext>
            </a:extLst>
          </p:cNvPr>
          <p:cNvSpPr/>
          <p:nvPr/>
        </p:nvSpPr>
        <p:spPr>
          <a:xfrm>
            <a:off x="7980761" y="1250066"/>
            <a:ext cx="4211237" cy="5607934"/>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34" charset="-128"/>
              <a:cs typeface="+mn-cs"/>
            </a:endParaRPr>
          </a:p>
        </p:txBody>
      </p:sp>
      <p:sp>
        <p:nvSpPr>
          <p:cNvPr id="3" name="テキスト ボックス 2">
            <a:extLst>
              <a:ext uri="{FF2B5EF4-FFF2-40B4-BE49-F238E27FC236}">
                <a16:creationId xmlns:a16="http://schemas.microsoft.com/office/drawing/2014/main" id="{AF2E83E8-B67F-AC45-9A85-B3BA41AF083D}"/>
              </a:ext>
            </a:extLst>
          </p:cNvPr>
          <p:cNvSpPr txBox="1"/>
          <p:nvPr/>
        </p:nvSpPr>
        <p:spPr>
          <a:xfrm>
            <a:off x="3943257" y="6434796"/>
            <a:ext cx="4462632" cy="307777"/>
          </a:xfrm>
          <a:prstGeom prst="rect">
            <a:avLst/>
          </a:prstGeom>
          <a:solidFill>
            <a:schemeClr val="accent3">
              <a:lumMod val="20000"/>
              <a:lumOff val="80000"/>
            </a:schemeClr>
          </a:solidFill>
          <a:ln>
            <a:solidFill>
              <a:srgbClr val="00B05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a:t>
            </a:r>
            <a:r>
              <a:rPr kumimoji="1" lang="en-US" altLang="ja-JP" sz="1400"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Cost estimates are commonly for ”</a:t>
            </a: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Value</a:t>
            </a:r>
            <a:r>
              <a:rPr kumimoji="1" lang="en-US" altLang="ja-JP" sz="1400"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 (material) only. </a:t>
            </a:r>
            <a:endParaRPr kumimoji="1" lang="ja-JP" altLang="en-US" sz="14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Tree>
    <p:extLst>
      <p:ext uri="{BB962C8B-B14F-4D97-AF65-F5344CB8AC3E}">
        <p14:creationId xmlns:p14="http://schemas.microsoft.com/office/powerpoint/2010/main" val="36436693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A5A7F4-52A9-F647-B78C-9FBE7B3F8A36}"/>
              </a:ext>
            </a:extLst>
          </p:cNvPr>
          <p:cNvSpPr>
            <a:spLocks noGrp="1"/>
          </p:cNvSpPr>
          <p:nvPr>
            <p:ph type="title"/>
          </p:nvPr>
        </p:nvSpPr>
        <p:spPr>
          <a:xfrm>
            <a:off x="1288026" y="-38532"/>
            <a:ext cx="10972800" cy="491481"/>
          </a:xfrm>
        </p:spPr>
        <p:txBody>
          <a:bodyPr>
            <a:noAutofit/>
          </a:bodyPr>
          <a:lstStyle/>
          <a:p>
            <a:r>
              <a:rPr kumimoji="1" lang="en-US" altLang="ja-JP" sz="3200" b="1" dirty="0"/>
              <a:t>Technical Challenges in</a:t>
            </a:r>
            <a:r>
              <a:rPr lang="en-US" altLang="ja-JP" sz="3200" b="1" dirty="0"/>
              <a:t> Energy-Frontier</a:t>
            </a:r>
            <a:r>
              <a:rPr kumimoji="1" lang="en-US" altLang="ja-JP" sz="3200" b="1" dirty="0"/>
              <a:t> Colliders proposed</a:t>
            </a:r>
            <a:endParaRPr kumimoji="1" lang="ja-JP" altLang="en-US" sz="3600" b="1" dirty="0"/>
          </a:p>
        </p:txBody>
      </p:sp>
      <p:graphicFrame>
        <p:nvGraphicFramePr>
          <p:cNvPr id="5" name="コンテンツ プレースホルダー 4">
            <a:extLst>
              <a:ext uri="{FF2B5EF4-FFF2-40B4-BE49-F238E27FC236}">
                <a16:creationId xmlns:a16="http://schemas.microsoft.com/office/drawing/2014/main" id="{8571B31E-B476-8447-805D-03DDAF5D3708}"/>
              </a:ext>
            </a:extLst>
          </p:cNvPr>
          <p:cNvGraphicFramePr>
            <a:graphicFrameLocks noGrp="1"/>
          </p:cNvGraphicFramePr>
          <p:nvPr>
            <p:ph idx="1"/>
            <p:extLst/>
          </p:nvPr>
        </p:nvGraphicFramePr>
        <p:xfrm>
          <a:off x="120743" y="454608"/>
          <a:ext cx="12071256" cy="6071509"/>
        </p:xfrm>
        <a:graphic>
          <a:graphicData uri="http://schemas.openxmlformats.org/drawingml/2006/table">
            <a:tbl>
              <a:tblPr firstRow="1" bandRow="1">
                <a:tableStyleId>{7DF18680-E054-41AD-8BC1-D1AEF772440D}</a:tableStyleId>
              </a:tblPr>
              <a:tblGrid>
                <a:gridCol w="514937">
                  <a:extLst>
                    <a:ext uri="{9D8B030D-6E8A-4147-A177-3AD203B41FA5}">
                      <a16:colId xmlns:a16="http://schemas.microsoft.com/office/drawing/2014/main" val="2790146975"/>
                    </a:ext>
                  </a:extLst>
                </a:gridCol>
                <a:gridCol w="786549">
                  <a:extLst>
                    <a:ext uri="{9D8B030D-6E8A-4147-A177-3AD203B41FA5}">
                      <a16:colId xmlns:a16="http://schemas.microsoft.com/office/drawing/2014/main" val="777093588"/>
                    </a:ext>
                  </a:extLst>
                </a:gridCol>
                <a:gridCol w="726812">
                  <a:extLst>
                    <a:ext uri="{9D8B030D-6E8A-4147-A177-3AD203B41FA5}">
                      <a16:colId xmlns:a16="http://schemas.microsoft.com/office/drawing/2014/main" val="937552261"/>
                    </a:ext>
                  </a:extLst>
                </a:gridCol>
                <a:gridCol w="826375">
                  <a:extLst>
                    <a:ext uri="{9D8B030D-6E8A-4147-A177-3AD203B41FA5}">
                      <a16:colId xmlns:a16="http://schemas.microsoft.com/office/drawing/2014/main" val="3860260924"/>
                    </a:ext>
                  </a:extLst>
                </a:gridCol>
                <a:gridCol w="1064204">
                  <a:extLst>
                    <a:ext uri="{9D8B030D-6E8A-4147-A177-3AD203B41FA5}">
                      <a16:colId xmlns:a16="http://schemas.microsoft.com/office/drawing/2014/main" val="1741826419"/>
                    </a:ext>
                  </a:extLst>
                </a:gridCol>
                <a:gridCol w="991911">
                  <a:extLst>
                    <a:ext uri="{9D8B030D-6E8A-4147-A177-3AD203B41FA5}">
                      <a16:colId xmlns:a16="http://schemas.microsoft.com/office/drawing/2014/main" val="3683793955"/>
                    </a:ext>
                  </a:extLst>
                </a:gridCol>
                <a:gridCol w="1334703">
                  <a:extLst>
                    <a:ext uri="{9D8B030D-6E8A-4147-A177-3AD203B41FA5}">
                      <a16:colId xmlns:a16="http://schemas.microsoft.com/office/drawing/2014/main" val="1121287978"/>
                    </a:ext>
                  </a:extLst>
                </a:gridCol>
                <a:gridCol w="711859">
                  <a:extLst>
                    <a:ext uri="{9D8B030D-6E8A-4147-A177-3AD203B41FA5}">
                      <a16:colId xmlns:a16="http://schemas.microsoft.com/office/drawing/2014/main" val="3202737926"/>
                    </a:ext>
                  </a:extLst>
                </a:gridCol>
                <a:gridCol w="955136">
                  <a:extLst>
                    <a:ext uri="{9D8B030D-6E8A-4147-A177-3AD203B41FA5}">
                      <a16:colId xmlns:a16="http://schemas.microsoft.com/office/drawing/2014/main" val="2090646286"/>
                    </a:ext>
                  </a:extLst>
                </a:gridCol>
                <a:gridCol w="4158770">
                  <a:extLst>
                    <a:ext uri="{9D8B030D-6E8A-4147-A177-3AD203B41FA5}">
                      <a16:colId xmlns:a16="http://schemas.microsoft.com/office/drawing/2014/main" val="800912980"/>
                    </a:ext>
                  </a:extLst>
                </a:gridCol>
              </a:tblGrid>
              <a:tr h="787092">
                <a:tc>
                  <a:txBody>
                    <a:bodyPr/>
                    <a:lstStyle/>
                    <a:p>
                      <a:pPr algn="ctr"/>
                      <a:endParaRPr kumimoji="1" lang="ja-JP" altLang="en-US" sz="1200">
                        <a:solidFill>
                          <a:schemeClr val="bg1"/>
                        </a:solidFill>
                        <a:latin typeface="Helvetica" pitchFamily="2" charset="0"/>
                      </a:endParaRPr>
                    </a:p>
                  </a:txBody>
                  <a:tcPr>
                    <a:solidFill>
                      <a:srgbClr val="002060"/>
                    </a:solidFill>
                  </a:tcPr>
                </a:tc>
                <a:tc>
                  <a:txBody>
                    <a:bodyPr/>
                    <a:lstStyle/>
                    <a:p>
                      <a:pPr algn="ctr"/>
                      <a:endParaRPr kumimoji="1" lang="ja-JP" altLang="en-US" sz="1600">
                        <a:solidFill>
                          <a:schemeClr val="bg1"/>
                        </a:solidFill>
                        <a:latin typeface="Helvetica" pitchFamily="2" charset="0"/>
                      </a:endParaRPr>
                    </a:p>
                  </a:txBody>
                  <a:tcPr>
                    <a:solidFill>
                      <a:srgbClr val="002060"/>
                    </a:solidFill>
                  </a:tcPr>
                </a:tc>
                <a:tc>
                  <a:txBody>
                    <a:bodyPr/>
                    <a:lstStyle/>
                    <a:p>
                      <a:pPr algn="ctr"/>
                      <a:r>
                        <a:rPr kumimoji="1" lang="en-US" altLang="ja-JP" sz="1600" dirty="0">
                          <a:solidFill>
                            <a:schemeClr val="bg1"/>
                          </a:solidFill>
                          <a:latin typeface="Helvetica" pitchFamily="2" charset="0"/>
                        </a:rPr>
                        <a:t>Ref.</a:t>
                      </a:r>
                    </a:p>
                  </a:txBody>
                  <a:tcPr>
                    <a:solidFill>
                      <a:srgbClr val="002060"/>
                    </a:solidFill>
                  </a:tcPr>
                </a:tc>
                <a:tc>
                  <a:txBody>
                    <a:bodyPr/>
                    <a:lstStyle/>
                    <a:p>
                      <a:pPr algn="ctr"/>
                      <a:r>
                        <a:rPr kumimoji="1" lang="en-US" altLang="ja-JP" sz="1600" dirty="0">
                          <a:solidFill>
                            <a:schemeClr val="bg1"/>
                          </a:solidFill>
                          <a:latin typeface="Helvetica" pitchFamily="2" charset="0"/>
                        </a:rPr>
                        <a:t>E  (CM)</a:t>
                      </a:r>
                    </a:p>
                    <a:p>
                      <a:pPr algn="ctr"/>
                      <a:r>
                        <a:rPr kumimoji="1" lang="en-US" altLang="ja-JP" sz="1600" dirty="0">
                          <a:solidFill>
                            <a:schemeClr val="bg1"/>
                          </a:solidFill>
                          <a:latin typeface="Helvetica" pitchFamily="2" charset="0"/>
                        </a:rPr>
                        <a:t>[</a:t>
                      </a:r>
                      <a:r>
                        <a:rPr kumimoji="1" lang="en-US" altLang="ja-JP" sz="1600" dirty="0" err="1">
                          <a:solidFill>
                            <a:schemeClr val="bg1"/>
                          </a:solidFill>
                          <a:latin typeface="Helvetica" pitchFamily="2" charset="0"/>
                        </a:rPr>
                        <a:t>TeV</a:t>
                      </a:r>
                      <a:r>
                        <a:rPr kumimoji="1" lang="en-US" altLang="ja-JP" sz="1600" dirty="0">
                          <a:solidFill>
                            <a:schemeClr val="bg1"/>
                          </a:solidFill>
                          <a:latin typeface="Helvetica" pitchFamily="2" charset="0"/>
                        </a:rPr>
                        <a:t>]</a:t>
                      </a:r>
                    </a:p>
                  </a:txBody>
                  <a:tcPr>
                    <a:solidFill>
                      <a:srgbClr val="002060"/>
                    </a:solidFill>
                  </a:tcPr>
                </a:tc>
                <a:tc>
                  <a:txBody>
                    <a:bodyPr/>
                    <a:lstStyle/>
                    <a:p>
                      <a:pPr algn="ctr"/>
                      <a:r>
                        <a:rPr kumimoji="1" lang="en-US" altLang="ja-JP" sz="1600" dirty="0">
                          <a:solidFill>
                            <a:schemeClr val="bg1"/>
                          </a:solidFill>
                          <a:latin typeface="Helvetica" pitchFamily="2" charset="0"/>
                        </a:rPr>
                        <a:t>Luminosity</a:t>
                      </a:r>
                    </a:p>
                    <a:p>
                      <a:pPr algn="ctr"/>
                      <a:r>
                        <a:rPr kumimoji="1" lang="en-US" altLang="ja-JP" sz="1600" dirty="0">
                          <a:solidFill>
                            <a:schemeClr val="bg1"/>
                          </a:solidFill>
                          <a:latin typeface="Helvetica" pitchFamily="2" charset="0"/>
                        </a:rPr>
                        <a:t>[1E34]</a:t>
                      </a:r>
                      <a:endParaRPr kumimoji="1" lang="ja-JP" altLang="en-US" sz="1600">
                        <a:solidFill>
                          <a:schemeClr val="bg1"/>
                        </a:solidFill>
                        <a:latin typeface="Helvetica" pitchFamily="2" charset="0"/>
                      </a:endParaRPr>
                    </a:p>
                  </a:txBody>
                  <a:tcPr>
                    <a:solidFill>
                      <a:srgbClr val="002060"/>
                    </a:solidFill>
                  </a:tcPr>
                </a:tc>
                <a:tc>
                  <a:txBody>
                    <a:bodyPr/>
                    <a:lstStyle/>
                    <a:p>
                      <a:pPr algn="ctr"/>
                      <a:r>
                        <a:rPr kumimoji="1" lang="en-US" altLang="ja-JP" sz="1600" dirty="0">
                          <a:solidFill>
                            <a:schemeClr val="bg1"/>
                          </a:solidFill>
                          <a:latin typeface="Helvetica" pitchFamily="2" charset="0"/>
                        </a:rPr>
                        <a:t>AC- Power</a:t>
                      </a:r>
                    </a:p>
                    <a:p>
                      <a:pPr algn="ctr"/>
                      <a:r>
                        <a:rPr kumimoji="1" lang="en-US" altLang="ja-JP" sz="1600" dirty="0">
                          <a:solidFill>
                            <a:schemeClr val="bg1"/>
                          </a:solidFill>
                          <a:latin typeface="Helvetica" pitchFamily="2" charset="0"/>
                        </a:rPr>
                        <a:t>[MW]</a:t>
                      </a:r>
                      <a:endParaRPr kumimoji="1" lang="ja-JP" altLang="en-US" sz="1600">
                        <a:solidFill>
                          <a:schemeClr val="bg1"/>
                        </a:solidFill>
                        <a:latin typeface="Helvetica" pitchFamily="2" charset="0"/>
                      </a:endParaRPr>
                    </a:p>
                  </a:txBody>
                  <a:tcPr>
                    <a:solidFill>
                      <a:srgbClr val="002060"/>
                    </a:solidFill>
                  </a:tcPr>
                </a:tc>
                <a:tc>
                  <a:txBody>
                    <a:bodyPr/>
                    <a:lstStyle/>
                    <a:p>
                      <a:pPr algn="ctr"/>
                      <a:r>
                        <a:rPr kumimoji="1" lang="en-US" altLang="ja-JP" sz="1200" dirty="0">
                          <a:solidFill>
                            <a:schemeClr val="bg1"/>
                          </a:solidFill>
                          <a:latin typeface="Helvetica" pitchFamily="2" charset="0"/>
                        </a:rPr>
                        <a:t>Cost-estimate</a:t>
                      </a:r>
                    </a:p>
                    <a:p>
                      <a:pPr algn="ctr"/>
                      <a:r>
                        <a:rPr kumimoji="1" lang="en-US" altLang="ja-JP" sz="1600" dirty="0">
                          <a:solidFill>
                            <a:schemeClr val="bg1"/>
                          </a:solidFill>
                          <a:latin typeface="Helvetica" pitchFamily="2" charset="0"/>
                        </a:rPr>
                        <a:t>Value</a:t>
                      </a:r>
                      <a:r>
                        <a:rPr kumimoji="1" lang="en-US" altLang="ja-JP" sz="1600" dirty="0">
                          <a:solidFill>
                            <a:srgbClr val="FFC000"/>
                          </a:solidFill>
                          <a:latin typeface="Helvetica" pitchFamily="2" charset="0"/>
                        </a:rPr>
                        <a:t>*</a:t>
                      </a:r>
                    </a:p>
                    <a:p>
                      <a:pPr algn="ctr"/>
                      <a:r>
                        <a:rPr kumimoji="1" lang="en-US" altLang="ja-JP" sz="1600" dirty="0">
                          <a:solidFill>
                            <a:schemeClr val="bg1"/>
                          </a:solidFill>
                          <a:latin typeface="Helvetica" pitchFamily="2" charset="0"/>
                        </a:rPr>
                        <a:t>[Billion]</a:t>
                      </a:r>
                      <a:endParaRPr kumimoji="1" lang="ja-JP" altLang="en-US" sz="1600">
                        <a:solidFill>
                          <a:schemeClr val="bg1"/>
                        </a:solidFill>
                        <a:latin typeface="Helvetica" pitchFamily="2" charset="0"/>
                      </a:endParaRPr>
                    </a:p>
                  </a:txBody>
                  <a:tcPr>
                    <a:solidFill>
                      <a:srgbClr val="002060"/>
                    </a:solidFill>
                  </a:tcPr>
                </a:tc>
                <a:tc>
                  <a:txBody>
                    <a:bodyPr/>
                    <a:lstStyle/>
                    <a:p>
                      <a:pPr algn="ctr"/>
                      <a:r>
                        <a:rPr kumimoji="1" lang="en-US" altLang="ja-JP" sz="1600" dirty="0">
                          <a:solidFill>
                            <a:srgbClr val="FFFF00"/>
                          </a:solidFill>
                          <a:latin typeface="Helvetica" pitchFamily="2" charset="0"/>
                        </a:rPr>
                        <a:t>B  </a:t>
                      </a:r>
                    </a:p>
                    <a:p>
                      <a:pPr algn="ctr"/>
                      <a:r>
                        <a:rPr kumimoji="1" lang="en-US" altLang="ja-JP" sz="1600" dirty="0">
                          <a:solidFill>
                            <a:srgbClr val="FFFF00"/>
                          </a:solidFill>
                          <a:latin typeface="Helvetica" pitchFamily="2" charset="0"/>
                        </a:rPr>
                        <a:t>[T]</a:t>
                      </a:r>
                      <a:endParaRPr kumimoji="1" lang="ja-JP" altLang="en-US" sz="1600">
                        <a:solidFill>
                          <a:srgbClr val="FFFF00"/>
                        </a:solidFill>
                        <a:latin typeface="Helvetica" pitchFamily="2" charset="0"/>
                      </a:endParaRPr>
                    </a:p>
                  </a:txBody>
                  <a:tcPr>
                    <a:solidFill>
                      <a:srgbClr val="002060"/>
                    </a:solidFill>
                  </a:tcPr>
                </a:tc>
                <a:tc>
                  <a:txBody>
                    <a:bodyPr/>
                    <a:lstStyle/>
                    <a:p>
                      <a:pPr algn="ctr"/>
                      <a:r>
                        <a:rPr kumimoji="1" lang="en-US" altLang="ja-JP" sz="1600" dirty="0">
                          <a:solidFill>
                            <a:srgbClr val="FFFF00"/>
                          </a:solidFill>
                          <a:latin typeface="Helvetica" pitchFamily="2" charset="0"/>
                        </a:rPr>
                        <a:t>E: </a:t>
                      </a:r>
                    </a:p>
                    <a:p>
                      <a:pPr algn="ctr"/>
                      <a:r>
                        <a:rPr kumimoji="1" lang="en-US" altLang="ja-JP" sz="1600" dirty="0">
                          <a:solidFill>
                            <a:srgbClr val="FFFF00"/>
                          </a:solidFill>
                          <a:latin typeface="Helvetica" pitchFamily="2" charset="0"/>
                        </a:rPr>
                        <a:t>[MV/m]</a:t>
                      </a:r>
                    </a:p>
                    <a:p>
                      <a:pPr algn="ctr"/>
                      <a:r>
                        <a:rPr kumimoji="1" lang="en-US" altLang="ja-JP" sz="1600" dirty="0">
                          <a:solidFill>
                            <a:srgbClr val="FFFF00"/>
                          </a:solidFill>
                          <a:latin typeface="Helvetica" pitchFamily="2" charset="0"/>
                        </a:rPr>
                        <a:t>(GHz)</a:t>
                      </a:r>
                    </a:p>
                  </a:txBody>
                  <a:tcPr>
                    <a:solidFill>
                      <a:srgbClr val="002060"/>
                    </a:solidFill>
                  </a:tcPr>
                </a:tc>
                <a:tc>
                  <a:txBody>
                    <a:bodyPr/>
                    <a:lstStyle/>
                    <a:p>
                      <a:r>
                        <a:rPr kumimoji="1" lang="en-US" altLang="ja-JP" sz="1800" dirty="0">
                          <a:solidFill>
                            <a:srgbClr val="FFFF00"/>
                          </a:solidFill>
                          <a:latin typeface="Helvetica" pitchFamily="2" charset="0"/>
                        </a:rPr>
                        <a:t>Major Challenges in Technology</a:t>
                      </a:r>
                      <a:endParaRPr kumimoji="1" lang="ja-JP" altLang="en-US" sz="1800" dirty="0">
                        <a:solidFill>
                          <a:srgbClr val="FFFF00"/>
                        </a:solidFill>
                        <a:latin typeface="Helvetica" pitchFamily="2" charset="0"/>
                      </a:endParaRPr>
                    </a:p>
                  </a:txBody>
                  <a:tcPr>
                    <a:solidFill>
                      <a:srgbClr val="002060"/>
                    </a:solidFill>
                  </a:tcPr>
                </a:tc>
                <a:extLst>
                  <a:ext uri="{0D108BD9-81ED-4DB2-BD59-A6C34878D82A}">
                    <a16:rowId xmlns:a16="http://schemas.microsoft.com/office/drawing/2014/main" val="2841394424"/>
                  </a:ext>
                </a:extLst>
              </a:tr>
              <a:tr h="592220">
                <a:tc>
                  <a:txBody>
                    <a:bodyPr/>
                    <a:lstStyle/>
                    <a:p>
                      <a:pPr algn="ctr"/>
                      <a:endParaRPr kumimoji="1" lang="en-US" altLang="ja-JP" sz="1800" b="1" i="1" dirty="0">
                        <a:solidFill>
                          <a:srgbClr val="C00000"/>
                        </a:solidFill>
                        <a:latin typeface="Helvetica" pitchFamily="2" charset="0"/>
                      </a:endParaRPr>
                    </a:p>
                  </a:txBody>
                  <a:tcPr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1" dirty="0" smtClean="0">
                          <a:solidFill>
                            <a:srgbClr val="FF0000"/>
                          </a:solidFill>
                          <a:latin typeface="Helvetica" pitchFamily="2" charset="0"/>
                        </a:rPr>
                        <a:t>FCC-</a:t>
                      </a:r>
                      <a:r>
                        <a:rPr kumimoji="1" lang="en-US" altLang="ja-JP" sz="1400" b="1" i="1" dirty="0" err="1" smtClean="0">
                          <a:solidFill>
                            <a:srgbClr val="FF0000"/>
                          </a:solidFill>
                          <a:latin typeface="Helvetica" pitchFamily="2" charset="0"/>
                        </a:rPr>
                        <a:t>NbTi</a:t>
                      </a:r>
                      <a:endParaRPr kumimoji="1" lang="ja-JP" altLang="en-US" sz="1400" b="1" i="1" dirty="0">
                        <a:solidFill>
                          <a:srgbClr val="FF0000"/>
                        </a:solidFill>
                        <a:latin typeface="Helvetica"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1" dirty="0" smtClean="0">
                          <a:solidFill>
                            <a:srgbClr val="FF0000"/>
                          </a:solidFill>
                          <a:latin typeface="Helvetica" pitchFamily="2" charset="0"/>
                        </a:rPr>
                        <a:t>(to be filled)</a:t>
                      </a:r>
                      <a:endParaRPr kumimoji="1" lang="ja-JP" altLang="en-US" sz="1200" b="1" i="1" dirty="0" smtClean="0">
                        <a:solidFill>
                          <a:srgbClr val="FF0000"/>
                        </a:solidFill>
                        <a:latin typeface="Helvetica" pitchFamily="2" charset="0"/>
                      </a:endParaRPr>
                    </a:p>
                    <a:p>
                      <a:pPr algn="ctr"/>
                      <a:endParaRPr kumimoji="1" lang="ja-JP" altLang="en-US" sz="1200" b="1" i="1" dirty="0">
                        <a:solidFill>
                          <a:srgbClr val="FF0000"/>
                        </a:solidFill>
                        <a:latin typeface="Helvetica"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1" dirty="0" smtClean="0">
                          <a:solidFill>
                            <a:srgbClr val="FF0000"/>
                          </a:solidFill>
                          <a:latin typeface="Helvetica" pitchFamily="2" charset="0"/>
                        </a:rPr>
                        <a:t>~  100 </a:t>
                      </a:r>
                      <a:endParaRPr kumimoji="1" lang="ja-JP" altLang="en-US" sz="1400" b="1" i="1" dirty="0" smtClean="0">
                        <a:solidFill>
                          <a:srgbClr val="FF0000"/>
                        </a:solidFill>
                        <a:latin typeface="Helvetica" pitchFamily="2" charset="0"/>
                      </a:endParaRPr>
                    </a:p>
                    <a:p>
                      <a:pPr algn="ctr"/>
                      <a:endParaRPr kumimoji="1" lang="ja-JP" altLang="en-US" sz="1400" b="1" i="1" dirty="0">
                        <a:solidFill>
                          <a:srgbClr val="FF0000"/>
                        </a:solidFill>
                        <a:latin typeface="Helvetica"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1" dirty="0" smtClean="0">
                          <a:solidFill>
                            <a:srgbClr val="FF0000"/>
                          </a:solidFill>
                          <a:latin typeface="Helvetica" pitchFamily="2" charset="0"/>
                        </a:rPr>
                        <a:t>&lt; 30</a:t>
                      </a:r>
                      <a:endParaRPr kumimoji="1" lang="ja-JP" altLang="en-US" sz="1400" b="1" i="1" dirty="0" smtClean="0">
                        <a:solidFill>
                          <a:srgbClr val="FF0000"/>
                        </a:solidFill>
                        <a:latin typeface="Helvetica" pitchFamily="2" charset="0"/>
                      </a:endParaRPr>
                    </a:p>
                    <a:p>
                      <a:pPr algn="ctr"/>
                      <a:endParaRPr kumimoji="1" lang="ja-JP" altLang="en-US" sz="1400" b="1" i="1" dirty="0">
                        <a:solidFill>
                          <a:srgbClr val="FF0000"/>
                        </a:solidFill>
                        <a:latin typeface="Helvetica" pitchFamily="2" charset="0"/>
                      </a:endParaRPr>
                    </a:p>
                  </a:txBody>
                  <a:tcPr/>
                </a:tc>
                <a:tc>
                  <a:txBody>
                    <a:bodyPr/>
                    <a:lstStyle/>
                    <a:p>
                      <a:pPr algn="ctr"/>
                      <a:endParaRPr kumimoji="1" lang="ja-JP" altLang="en-US" sz="1400" b="1" i="1" dirty="0">
                        <a:solidFill>
                          <a:srgbClr val="FF0000"/>
                        </a:solidFill>
                        <a:latin typeface="Helvetica" pitchFamily="2" charset="0"/>
                      </a:endParaRPr>
                    </a:p>
                  </a:txBody>
                  <a:tcPr/>
                </a:tc>
                <a:tc>
                  <a:txBody>
                    <a:bodyPr/>
                    <a:lstStyle/>
                    <a:p>
                      <a:pPr algn="ctr"/>
                      <a:endParaRPr kumimoji="1" lang="ja-JP" altLang="en-US" sz="1400" b="1" i="1" dirty="0">
                        <a:solidFill>
                          <a:srgbClr val="FF0000"/>
                        </a:solidFill>
                        <a:latin typeface="Helvetica"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1" dirty="0" smtClean="0">
                          <a:solidFill>
                            <a:srgbClr val="FF0000"/>
                          </a:solidFill>
                          <a:latin typeface="Helvetica" pitchFamily="2" charset="0"/>
                        </a:rPr>
                        <a:t>~ 6</a:t>
                      </a:r>
                      <a:endParaRPr kumimoji="1" lang="ja-JP" altLang="en-US" sz="1400" b="1" i="1" dirty="0" smtClean="0">
                        <a:solidFill>
                          <a:srgbClr val="FF0000"/>
                        </a:solidFill>
                        <a:latin typeface="Helvetica" pitchFamily="2" charset="0"/>
                      </a:endParaRPr>
                    </a:p>
                    <a:p>
                      <a:pPr algn="ctr"/>
                      <a:endParaRPr kumimoji="1" lang="ja-JP" altLang="en-US" sz="1400" b="1" i="1" dirty="0">
                        <a:solidFill>
                          <a:srgbClr val="FF0000"/>
                        </a:solidFill>
                        <a:latin typeface="Helvetica" pitchFamily="2" charset="0"/>
                      </a:endParaRPr>
                    </a:p>
                  </a:txBody>
                  <a:tcPr/>
                </a:tc>
                <a:tc>
                  <a:txBody>
                    <a:bodyPr/>
                    <a:lstStyle/>
                    <a:p>
                      <a:pPr algn="ctr"/>
                      <a:endParaRPr kumimoji="1" lang="ja-JP" altLang="en-US" sz="1400" b="1" i="1" dirty="0">
                        <a:solidFill>
                          <a:srgbClr val="FF0000"/>
                        </a:solidFill>
                        <a:latin typeface="Helvetica" pitchFamily="2" charset="0"/>
                      </a:endParaRPr>
                    </a:p>
                  </a:txBody>
                  <a:tcPr/>
                </a:tc>
                <a:tc>
                  <a:txBody>
                    <a:bodyPr/>
                    <a:lstStyle/>
                    <a:p>
                      <a:r>
                        <a:rPr kumimoji="1" lang="en-US" altLang="ja-JP" sz="1400" i="1" smtClean="0">
                          <a:solidFill>
                            <a:srgbClr val="FF0000"/>
                          </a:solidFill>
                          <a:latin typeface="Helvetica" pitchFamily="2" charset="0"/>
                        </a:rPr>
                        <a:t>...Find </a:t>
                      </a:r>
                      <a:r>
                        <a:rPr kumimoji="1" lang="en-US" altLang="ja-JP" sz="1400" i="1" dirty="0" smtClean="0">
                          <a:solidFill>
                            <a:srgbClr val="FF0000"/>
                          </a:solidFill>
                          <a:latin typeface="Helvetica" pitchFamily="2" charset="0"/>
                        </a:rPr>
                        <a:t>the people who want to</a:t>
                      </a:r>
                      <a:r>
                        <a:rPr kumimoji="1" lang="en-US" altLang="ja-JP" sz="1400" i="1" baseline="0" dirty="0" smtClean="0">
                          <a:solidFill>
                            <a:srgbClr val="FF0000"/>
                          </a:solidFill>
                          <a:latin typeface="Helvetica" pitchFamily="2" charset="0"/>
                        </a:rPr>
                        <a:t> do it</a:t>
                      </a:r>
                      <a:endParaRPr kumimoji="1" lang="ja-JP" altLang="en-US" sz="1400" i="1" dirty="0">
                        <a:solidFill>
                          <a:srgbClr val="FF0000"/>
                        </a:solidFill>
                        <a:latin typeface="Helvetica" pitchFamily="2" charset="0"/>
                      </a:endParaRPr>
                    </a:p>
                  </a:txBody>
                  <a:tcPr/>
                </a:tc>
                <a:extLst>
                  <a:ext uri="{0D108BD9-81ED-4DB2-BD59-A6C34878D82A}">
                    <a16:rowId xmlns:a16="http://schemas.microsoft.com/office/drawing/2014/main" val="1814234924"/>
                  </a:ext>
                </a:extLst>
              </a:tr>
              <a:tr h="783095">
                <a:tc rowSpan="2">
                  <a:txBody>
                    <a:bodyPr/>
                    <a:lstStyle/>
                    <a:p>
                      <a:pPr algn="ctr"/>
                      <a:r>
                        <a:rPr kumimoji="1" lang="en-US" altLang="ja-JP" sz="2400" b="1" dirty="0">
                          <a:solidFill>
                            <a:schemeClr val="tx1"/>
                          </a:solidFill>
                          <a:latin typeface="Helvetica" pitchFamily="2" charset="0"/>
                        </a:rPr>
                        <a:t>CC</a:t>
                      </a:r>
                    </a:p>
                    <a:p>
                      <a:pPr algn="ctr"/>
                      <a:r>
                        <a:rPr kumimoji="1" lang="en-US" altLang="ja-JP" sz="1800" b="1" dirty="0" err="1">
                          <a:solidFill>
                            <a:srgbClr val="C00000"/>
                          </a:solidFill>
                          <a:latin typeface="Helvetica" pitchFamily="2" charset="0"/>
                        </a:rPr>
                        <a:t>hh</a:t>
                      </a:r>
                      <a:endParaRPr kumimoji="1" lang="en-US" altLang="ja-JP" sz="1800" b="1" dirty="0">
                        <a:solidFill>
                          <a:srgbClr val="C00000"/>
                        </a:solidFill>
                        <a:latin typeface="Helvetica" pitchFamily="2" charset="0"/>
                      </a:endParaRPr>
                    </a:p>
                  </a:txBody>
                  <a:tcPr anchor="ctr">
                    <a:solidFill>
                      <a:srgbClr val="FFC000"/>
                    </a:solidFill>
                  </a:tcPr>
                </a:tc>
                <a:tc>
                  <a:txBody>
                    <a:bodyPr/>
                    <a:lstStyle/>
                    <a:p>
                      <a:pPr algn="ctr"/>
                      <a:r>
                        <a:rPr kumimoji="1" lang="en-US" altLang="ja-JP" sz="1400" b="1" dirty="0">
                          <a:solidFill>
                            <a:srgbClr val="0070C0"/>
                          </a:solidFill>
                          <a:latin typeface="Helvetica" pitchFamily="2" charset="0"/>
                        </a:rPr>
                        <a:t>FCC-</a:t>
                      </a:r>
                      <a:r>
                        <a:rPr kumimoji="1" lang="en-US" altLang="ja-JP" sz="1400" b="1" dirty="0" err="1">
                          <a:solidFill>
                            <a:srgbClr val="0070C0"/>
                          </a:solidFill>
                          <a:latin typeface="Helvetica" pitchFamily="2" charset="0"/>
                        </a:rPr>
                        <a:t>hh</a:t>
                      </a:r>
                      <a:endParaRPr kumimoji="1" lang="en-US" altLang="ja-JP" sz="1400" b="1" dirty="0">
                        <a:solidFill>
                          <a:srgbClr val="0070C0"/>
                        </a:solidFill>
                        <a:latin typeface="Helvetica" pitchFamily="2" charset="0"/>
                      </a:endParaRPr>
                    </a:p>
                    <a:p>
                      <a:pPr algn="ctr"/>
                      <a:endParaRPr kumimoji="1" lang="ja-JP" altLang="en-US" sz="1400" b="1" dirty="0">
                        <a:solidFill>
                          <a:srgbClr val="0070C0"/>
                        </a:solidFill>
                        <a:latin typeface="Helvetica" pitchFamily="2" charset="0"/>
                      </a:endParaRPr>
                    </a:p>
                  </a:txBody>
                  <a:tcPr/>
                </a:tc>
                <a:tc>
                  <a:txBody>
                    <a:bodyPr/>
                    <a:lstStyle/>
                    <a:p>
                      <a:pPr algn="ctr"/>
                      <a:r>
                        <a:rPr kumimoji="1" lang="en-US" altLang="ja-JP" sz="1200" b="1" dirty="0">
                          <a:latin typeface="Helvetica" pitchFamily="2" charset="0"/>
                        </a:rPr>
                        <a:t>CDR</a:t>
                      </a:r>
                      <a:endParaRPr kumimoji="1" lang="ja-JP" altLang="en-US" sz="1200" b="1" dirty="0">
                        <a:latin typeface="Helvetica" pitchFamily="2" charset="0"/>
                      </a:endParaRPr>
                    </a:p>
                  </a:txBody>
                  <a:tcPr/>
                </a:tc>
                <a:tc>
                  <a:txBody>
                    <a:bodyPr/>
                    <a:lstStyle/>
                    <a:p>
                      <a:pPr algn="ctr"/>
                      <a:r>
                        <a:rPr kumimoji="1" lang="en-US" altLang="ja-JP" sz="1400" b="1" dirty="0">
                          <a:latin typeface="Helvetica" pitchFamily="2" charset="0"/>
                        </a:rPr>
                        <a:t>~  100 </a:t>
                      </a:r>
                      <a:endParaRPr kumimoji="1" lang="ja-JP" altLang="en-US" sz="1400" b="1" dirty="0">
                        <a:latin typeface="Helvetica" pitchFamily="2" charset="0"/>
                      </a:endParaRPr>
                    </a:p>
                  </a:txBody>
                  <a:tcPr/>
                </a:tc>
                <a:tc>
                  <a:txBody>
                    <a:bodyPr/>
                    <a:lstStyle/>
                    <a:p>
                      <a:pPr algn="ctr"/>
                      <a:r>
                        <a:rPr kumimoji="1" lang="en-US" altLang="ja-JP" sz="1400" b="1" dirty="0">
                          <a:latin typeface="Helvetica" pitchFamily="2" charset="0"/>
                        </a:rPr>
                        <a:t>&lt; 30</a:t>
                      </a:r>
                      <a:endParaRPr kumimoji="1" lang="ja-JP" altLang="en-US" sz="1400" b="1" dirty="0">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580</a:t>
                      </a:r>
                      <a:endParaRPr kumimoji="1" lang="ja-JP" altLang="en-US" sz="1400" b="1" dirty="0">
                        <a:latin typeface="Helvetica" pitchFamily="2" charset="0"/>
                      </a:endParaRPr>
                    </a:p>
                    <a:p>
                      <a:pPr algn="ctr"/>
                      <a:endParaRPr kumimoji="1" lang="ja-JP" altLang="en-US" sz="1400" b="1" dirty="0">
                        <a:solidFill>
                          <a:schemeClr val="tx1"/>
                        </a:solidFill>
                        <a:latin typeface="Helvetica" pitchFamily="2" charset="0"/>
                      </a:endParaRPr>
                    </a:p>
                  </a:txBody>
                  <a:tcPr/>
                </a:tc>
                <a:tc>
                  <a:txBody>
                    <a:bodyPr/>
                    <a:lstStyle/>
                    <a:p>
                      <a:pPr algn="ctr"/>
                      <a:r>
                        <a:rPr kumimoji="1" lang="en-US" altLang="ja-JP" sz="1400" b="1" dirty="0">
                          <a:latin typeface="Helvetica" pitchFamily="2" charset="0"/>
                        </a:rPr>
                        <a:t>24 or </a:t>
                      </a:r>
                    </a:p>
                    <a:p>
                      <a:pPr algn="ctr"/>
                      <a:r>
                        <a:rPr kumimoji="1" lang="en-US" altLang="ja-JP" sz="1400" b="1" dirty="0">
                          <a:latin typeface="Helvetica" pitchFamily="2" charset="0"/>
                        </a:rPr>
                        <a:t>+17  (aft. </a:t>
                      </a:r>
                      <a:r>
                        <a:rPr kumimoji="1" lang="en-US" altLang="ja-JP" sz="1400" b="1" dirty="0" err="1">
                          <a:latin typeface="Helvetica" pitchFamily="2" charset="0"/>
                        </a:rPr>
                        <a:t>ee</a:t>
                      </a:r>
                      <a:r>
                        <a:rPr kumimoji="1" lang="en-US" altLang="ja-JP" sz="1400" b="1" dirty="0">
                          <a:latin typeface="Helvetica" pitchFamily="2" charset="0"/>
                        </a:rPr>
                        <a:t>)</a:t>
                      </a:r>
                    </a:p>
                    <a:p>
                      <a:pPr algn="ctr"/>
                      <a:r>
                        <a:rPr kumimoji="1" lang="en-US" altLang="ja-JP" sz="1400" b="1" dirty="0">
                          <a:latin typeface="Helvetica" pitchFamily="2" charset="0"/>
                        </a:rPr>
                        <a:t>[BCHF] </a:t>
                      </a:r>
                      <a:endParaRPr kumimoji="1" lang="ja-JP" altLang="en-US" sz="1400" b="1" dirty="0">
                        <a:latin typeface="Helvetica" pitchFamily="2" charset="0"/>
                      </a:endParaRPr>
                    </a:p>
                  </a:txBody>
                  <a:tcPr/>
                </a:tc>
                <a:tc>
                  <a:txBody>
                    <a:bodyPr/>
                    <a:lstStyle/>
                    <a:p>
                      <a:pPr algn="ctr"/>
                      <a:r>
                        <a:rPr kumimoji="1" lang="en-US" altLang="ja-JP" sz="1400" b="1" dirty="0">
                          <a:solidFill>
                            <a:srgbClr val="FF0000"/>
                          </a:solidFill>
                          <a:latin typeface="Helvetica" pitchFamily="2" charset="0"/>
                        </a:rPr>
                        <a:t>~ 16</a:t>
                      </a:r>
                      <a:endParaRPr kumimoji="1" lang="ja-JP" altLang="en-US" sz="1400" b="1" dirty="0">
                        <a:solidFill>
                          <a:srgbClr val="FF0000"/>
                        </a:solidFill>
                        <a:latin typeface="Helvetica" pitchFamily="2" charset="0"/>
                      </a:endParaRPr>
                    </a:p>
                  </a:txBody>
                  <a:tcPr/>
                </a:tc>
                <a:tc>
                  <a:txBody>
                    <a:bodyPr/>
                    <a:lstStyle/>
                    <a:p>
                      <a:pPr algn="ctr"/>
                      <a:r>
                        <a:rPr kumimoji="1" lang="en-US" altLang="ja-JP" sz="1400" b="1" dirty="0">
                          <a:latin typeface="Helvetica" pitchFamily="2" charset="0"/>
                        </a:rPr>
                        <a:t> </a:t>
                      </a:r>
                      <a:endParaRPr kumimoji="1" lang="ja-JP" altLang="en-US" sz="1400" b="1" dirty="0">
                        <a:latin typeface="Helvetica" pitchFamily="2" charset="0"/>
                      </a:endParaRPr>
                    </a:p>
                  </a:txBody>
                  <a:tcPr/>
                </a:tc>
                <a:tc>
                  <a:txBody>
                    <a:bodyPr/>
                    <a:lstStyle/>
                    <a:p>
                      <a:r>
                        <a:rPr kumimoji="1" lang="en-US" altLang="ja-JP" sz="1400" dirty="0">
                          <a:solidFill>
                            <a:srgbClr val="FF0000"/>
                          </a:solidFill>
                          <a:latin typeface="Helvetica" pitchFamily="2" charset="0"/>
                        </a:rPr>
                        <a:t>High-field </a:t>
                      </a:r>
                      <a:r>
                        <a:rPr kumimoji="1" lang="en-US" altLang="ja-JP" sz="1400" dirty="0">
                          <a:solidFill>
                            <a:schemeClr val="tx1"/>
                          </a:solidFill>
                          <a:latin typeface="Helvetica" pitchFamily="2" charset="0"/>
                        </a:rPr>
                        <a:t>SC magnet (</a:t>
                      </a:r>
                      <a:r>
                        <a:rPr kumimoji="1" lang="en-US" altLang="ja-JP" sz="1400" dirty="0">
                          <a:solidFill>
                            <a:srgbClr val="FF0000"/>
                          </a:solidFill>
                          <a:latin typeface="Helvetica" pitchFamily="2" charset="0"/>
                        </a:rPr>
                        <a:t>SCM</a:t>
                      </a:r>
                      <a:r>
                        <a:rPr kumimoji="1" lang="en-US" altLang="ja-JP" sz="1400" dirty="0">
                          <a:solidFill>
                            <a:schemeClr val="tx1"/>
                          </a:solidFill>
                          <a:latin typeface="Helvetica" pitchFamily="2" charset="0"/>
                        </a:rPr>
                        <a:t>)</a:t>
                      </a:r>
                    </a:p>
                    <a:p>
                      <a:r>
                        <a:rPr kumimoji="1" lang="en-US" altLang="ja-JP" sz="1400" dirty="0">
                          <a:latin typeface="Helvetica" pitchFamily="2" charset="0"/>
                        </a:rPr>
                        <a:t>- </a:t>
                      </a:r>
                      <a:r>
                        <a:rPr kumimoji="1" lang="en-US" altLang="ja-JP" sz="1400" u="sng" dirty="0">
                          <a:latin typeface="Helvetica" pitchFamily="2" charset="0"/>
                        </a:rPr>
                        <a:t>Nb3Sn</a:t>
                      </a:r>
                      <a:r>
                        <a:rPr kumimoji="1" lang="en-US" altLang="ja-JP" sz="1400" dirty="0">
                          <a:latin typeface="Helvetica" pitchFamily="2" charset="0"/>
                        </a:rPr>
                        <a:t>: </a:t>
                      </a:r>
                      <a:r>
                        <a:rPr kumimoji="1" lang="en-US" altLang="ja-JP" sz="1400" dirty="0" err="1">
                          <a:latin typeface="Helvetica" pitchFamily="2" charset="0"/>
                        </a:rPr>
                        <a:t>Jc</a:t>
                      </a:r>
                      <a:r>
                        <a:rPr kumimoji="1" lang="en-US" altLang="ja-JP" sz="1400" dirty="0">
                          <a:latin typeface="Helvetica" pitchFamily="2" charset="0"/>
                        </a:rPr>
                        <a:t> and Mechanical stress </a:t>
                      </a:r>
                    </a:p>
                    <a:p>
                      <a:r>
                        <a:rPr kumimoji="1" lang="en-US" altLang="ja-JP" sz="1400" dirty="0">
                          <a:latin typeface="Helvetica" pitchFamily="2" charset="0"/>
                        </a:rPr>
                        <a:t>Energy management</a:t>
                      </a:r>
                      <a:endParaRPr kumimoji="1" lang="ja-JP" altLang="en-US" sz="1400">
                        <a:latin typeface="Helvetica" pitchFamily="2" charset="0"/>
                      </a:endParaRPr>
                    </a:p>
                  </a:txBody>
                  <a:tcPr/>
                </a:tc>
                <a:extLst>
                  <a:ext uri="{0D108BD9-81ED-4DB2-BD59-A6C34878D82A}">
                    <a16:rowId xmlns:a16="http://schemas.microsoft.com/office/drawing/2014/main" val="1366605365"/>
                  </a:ext>
                </a:extLst>
              </a:tr>
              <a:tr h="679766">
                <a:tc vMerge="1">
                  <a:txBody>
                    <a:bodyPr/>
                    <a:lstStyle/>
                    <a:p>
                      <a:pPr algn="ctr"/>
                      <a:endParaRPr kumimoji="1" lang="ja-JP" altLang="en-US" sz="1600"/>
                    </a:p>
                  </a:txBody>
                  <a:tcPr/>
                </a:tc>
                <a:tc>
                  <a:txBody>
                    <a:bodyPr/>
                    <a:lstStyle/>
                    <a:p>
                      <a:pPr algn="ctr"/>
                      <a:r>
                        <a:rPr kumimoji="1" lang="en-US" altLang="ja-JP" sz="1400" b="1" dirty="0">
                          <a:solidFill>
                            <a:srgbClr val="0070C0"/>
                          </a:solidFill>
                          <a:latin typeface="Helvetica" pitchFamily="2" charset="0"/>
                        </a:rPr>
                        <a:t>SPPC</a:t>
                      </a:r>
                    </a:p>
                    <a:p>
                      <a:pPr algn="ctr"/>
                      <a:endParaRPr kumimoji="1" lang="ja-JP" altLang="en-US" sz="1400" b="1" dirty="0">
                        <a:solidFill>
                          <a:srgbClr val="0070C0"/>
                        </a:solidFill>
                        <a:latin typeface="Helvetica" pitchFamily="2" charset="0"/>
                      </a:endParaRPr>
                    </a:p>
                  </a:txBody>
                  <a:tcPr/>
                </a:tc>
                <a:tc>
                  <a:txBody>
                    <a:bodyPr/>
                    <a:lstStyle/>
                    <a:p>
                      <a:pPr algn="ctr"/>
                      <a:r>
                        <a:rPr kumimoji="1" lang="en-US" altLang="ja-JP" sz="1200" b="1" dirty="0">
                          <a:latin typeface="Helvetica" pitchFamily="2" charset="0"/>
                        </a:rPr>
                        <a:t>(to be filled)</a:t>
                      </a:r>
                      <a:endParaRPr kumimoji="1" lang="ja-JP" altLang="en-US" sz="1200" b="1" dirty="0">
                        <a:solidFill>
                          <a:srgbClr val="0070C0"/>
                        </a:solidFill>
                        <a:latin typeface="Helvetica" pitchFamily="2" charset="0"/>
                      </a:endParaRPr>
                    </a:p>
                  </a:txBody>
                  <a:tcPr/>
                </a:tc>
                <a:tc>
                  <a:txBody>
                    <a:bodyPr/>
                    <a:lstStyle/>
                    <a:p>
                      <a:pPr algn="ctr"/>
                      <a:r>
                        <a:rPr kumimoji="1" lang="en-US" altLang="ja-JP" sz="1400" b="1" dirty="0">
                          <a:latin typeface="Helvetica" pitchFamily="2" charset="0"/>
                        </a:rPr>
                        <a:t>75 – </a:t>
                      </a:r>
                    </a:p>
                    <a:p>
                      <a:pPr algn="ctr"/>
                      <a:r>
                        <a:rPr kumimoji="1" lang="en-US" altLang="ja-JP" sz="1400" b="1" dirty="0">
                          <a:latin typeface="Helvetica" pitchFamily="2" charset="0"/>
                        </a:rPr>
                        <a:t>120 </a:t>
                      </a:r>
                      <a:endParaRPr kumimoji="1" lang="ja-JP" altLang="en-US" sz="1400" b="1" dirty="0">
                        <a:latin typeface="Helvetica" pitchFamily="2" charset="0"/>
                      </a:endParaRPr>
                    </a:p>
                  </a:txBody>
                  <a:tcPr/>
                </a:tc>
                <a:tc>
                  <a:txBody>
                    <a:bodyPr/>
                    <a:lstStyle/>
                    <a:p>
                      <a:pPr algn="ctr"/>
                      <a:r>
                        <a:rPr kumimoji="1" lang="en-US" altLang="ja-JP" sz="1400" b="1" dirty="0">
                          <a:solidFill>
                            <a:schemeClr val="bg1">
                              <a:lumMod val="65000"/>
                            </a:schemeClr>
                          </a:solidFill>
                          <a:latin typeface="Helvetica" pitchFamily="2" charset="0"/>
                        </a:rPr>
                        <a:t>TBD</a:t>
                      </a:r>
                      <a:endParaRPr kumimoji="1" lang="ja-JP" altLang="en-US" sz="1400" b="1">
                        <a:solidFill>
                          <a:schemeClr val="bg1">
                            <a:lumMod val="65000"/>
                          </a:schemeClr>
                        </a:solidFill>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bg1">
                              <a:lumMod val="65000"/>
                            </a:schemeClr>
                          </a:solidFill>
                          <a:latin typeface="Helvetica" pitchFamily="2" charset="0"/>
                        </a:rPr>
                        <a:t>TBD</a:t>
                      </a:r>
                      <a:endParaRPr kumimoji="1" lang="ja-JP" altLang="en-US" sz="1400" b="1">
                        <a:solidFill>
                          <a:schemeClr val="bg1">
                            <a:lumMod val="65000"/>
                          </a:schemeClr>
                        </a:solidFill>
                        <a:latin typeface="Helvetica" pitchFamily="2" charset="0"/>
                      </a:endParaRPr>
                    </a:p>
                    <a:p>
                      <a:pPr algn="ctr"/>
                      <a:endParaRPr kumimoji="1" lang="ja-JP" altLang="en-US" sz="1400" b="1">
                        <a:solidFill>
                          <a:schemeClr val="tx1"/>
                        </a:solidFill>
                        <a:latin typeface="Helvetica" pitchFamily="2" charset="0"/>
                      </a:endParaRPr>
                    </a:p>
                  </a:txBody>
                  <a:tcPr/>
                </a:tc>
                <a:tc>
                  <a:txBody>
                    <a:bodyPr/>
                    <a:lstStyle/>
                    <a:p>
                      <a:pPr algn="ctr"/>
                      <a:r>
                        <a:rPr kumimoji="1" lang="en-US" altLang="ja-JP" sz="1400" b="1" dirty="0">
                          <a:solidFill>
                            <a:schemeClr val="bg1">
                              <a:lumMod val="65000"/>
                            </a:schemeClr>
                          </a:solidFill>
                          <a:latin typeface="Helvetica" pitchFamily="2" charset="0"/>
                        </a:rPr>
                        <a:t>TBD</a:t>
                      </a:r>
                      <a:endParaRPr kumimoji="1" lang="ja-JP" altLang="en-US" sz="1400" b="1">
                        <a:solidFill>
                          <a:schemeClr val="bg1">
                            <a:lumMod val="65000"/>
                          </a:schemeClr>
                        </a:solidFill>
                        <a:latin typeface="Helvetica" pitchFamily="2" charset="0"/>
                      </a:endParaRPr>
                    </a:p>
                  </a:txBody>
                  <a:tcPr/>
                </a:tc>
                <a:tc>
                  <a:txBody>
                    <a:bodyPr/>
                    <a:lstStyle/>
                    <a:p>
                      <a:pPr algn="ctr"/>
                      <a:r>
                        <a:rPr kumimoji="1" lang="en-US" altLang="ja-JP" sz="1400" b="1" dirty="0">
                          <a:solidFill>
                            <a:srgbClr val="FF0000"/>
                          </a:solidFill>
                          <a:latin typeface="Helvetica" pitchFamily="2" charset="0"/>
                        </a:rPr>
                        <a:t>12 - 24</a:t>
                      </a:r>
                      <a:endParaRPr kumimoji="1" lang="ja-JP" altLang="en-US" sz="1400" b="1">
                        <a:solidFill>
                          <a:srgbClr val="FF0000"/>
                        </a:solidFill>
                        <a:latin typeface="Helvetica" pitchFamily="2" charset="0"/>
                      </a:endParaRPr>
                    </a:p>
                  </a:txBody>
                  <a:tcPr/>
                </a:tc>
                <a:tc>
                  <a:txBody>
                    <a:bodyPr/>
                    <a:lstStyle/>
                    <a:p>
                      <a:pPr algn="ctr"/>
                      <a:endParaRPr kumimoji="1" lang="ja-JP" altLang="en-US" sz="1400" b="1">
                        <a:latin typeface="Helvetica" pitchFamily="2"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a:solidFill>
                            <a:srgbClr val="FF0000"/>
                          </a:solidFill>
                          <a:latin typeface="Helvetica" pitchFamily="2" charset="0"/>
                        </a:rPr>
                        <a:t>High-field SCM</a:t>
                      </a:r>
                      <a:r>
                        <a:rPr kumimoji="1" lang="en-US" altLang="ja-JP" sz="1400" dirty="0">
                          <a:solidFill>
                            <a:schemeClr val="tx1"/>
                          </a:solidFill>
                          <a:latin typeface="Helvetica" pitchFamily="2"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tx1"/>
                          </a:solidFill>
                          <a:latin typeface="Helvetica" pitchFamily="2" charset="0"/>
                        </a:rPr>
                        <a:t>-</a:t>
                      </a:r>
                      <a:r>
                        <a:rPr kumimoji="1" lang="en-US" altLang="ja-JP" sz="1400" u="sng" dirty="0">
                          <a:solidFill>
                            <a:srgbClr val="FF0000"/>
                          </a:solidFill>
                          <a:latin typeface="Helvetica" pitchFamily="2" charset="0"/>
                        </a:rPr>
                        <a:t> </a:t>
                      </a:r>
                      <a:r>
                        <a:rPr kumimoji="1" lang="en-US" altLang="ja-JP" sz="1400" u="sng" dirty="0">
                          <a:latin typeface="Helvetica" pitchFamily="2" charset="0"/>
                        </a:rPr>
                        <a:t>IBS</a:t>
                      </a:r>
                      <a:r>
                        <a:rPr kumimoji="1" lang="en-US" altLang="ja-JP" sz="1400" dirty="0">
                          <a:latin typeface="Helvetica" pitchFamily="2" charset="0"/>
                        </a:rPr>
                        <a:t>: </a:t>
                      </a:r>
                      <a:r>
                        <a:rPr kumimoji="1" lang="en-US" altLang="ja-JP" sz="1400" dirty="0" err="1">
                          <a:latin typeface="Helvetica" pitchFamily="2" charset="0"/>
                        </a:rPr>
                        <a:t>Jcc</a:t>
                      </a:r>
                      <a:r>
                        <a:rPr kumimoji="1" lang="en-US" altLang="ja-JP" sz="1400" dirty="0">
                          <a:latin typeface="Helvetica" pitchFamily="2" charset="0"/>
                        </a:rPr>
                        <a:t> and  mech. stress</a:t>
                      </a:r>
                    </a:p>
                    <a:p>
                      <a:r>
                        <a:rPr kumimoji="1" lang="en-US" altLang="ja-JP" sz="1400" dirty="0">
                          <a:latin typeface="Helvetica" pitchFamily="2" charset="0"/>
                        </a:rPr>
                        <a:t>Energy management</a:t>
                      </a:r>
                      <a:endParaRPr kumimoji="1" lang="ja-JP" altLang="en-US" sz="1400">
                        <a:latin typeface="Helvetica" pitchFamily="2" charset="0"/>
                      </a:endParaRPr>
                    </a:p>
                  </a:txBody>
                  <a:tcPr/>
                </a:tc>
                <a:extLst>
                  <a:ext uri="{0D108BD9-81ED-4DB2-BD59-A6C34878D82A}">
                    <a16:rowId xmlns:a16="http://schemas.microsoft.com/office/drawing/2014/main" val="828017733"/>
                  </a:ext>
                </a:extLst>
              </a:tr>
              <a:tr h="788755">
                <a:tc rowSpan="2">
                  <a:txBody>
                    <a:bodyPr/>
                    <a:lstStyle/>
                    <a:p>
                      <a:pPr algn="ctr"/>
                      <a:r>
                        <a:rPr kumimoji="1" lang="en-US" altLang="ja-JP" sz="2400" b="1" dirty="0">
                          <a:solidFill>
                            <a:schemeClr val="bg1"/>
                          </a:solidFill>
                          <a:latin typeface="Helvetica" pitchFamily="2" charset="0"/>
                        </a:rPr>
                        <a:t>CC</a:t>
                      </a:r>
                    </a:p>
                    <a:p>
                      <a:pPr algn="ctr"/>
                      <a:r>
                        <a:rPr kumimoji="1" lang="en-US" altLang="ja-JP" sz="1800" b="1" dirty="0" err="1">
                          <a:solidFill>
                            <a:srgbClr val="FFFF00"/>
                          </a:solidFill>
                          <a:latin typeface="Helvetica" pitchFamily="2" charset="0"/>
                        </a:rPr>
                        <a:t>ee</a:t>
                      </a:r>
                      <a:r>
                        <a:rPr kumimoji="1" lang="en-US" altLang="ja-JP" sz="1800" b="1" dirty="0">
                          <a:solidFill>
                            <a:schemeClr val="bg1"/>
                          </a:solidFill>
                          <a:latin typeface="Helvetica" pitchFamily="2" charset="0"/>
                        </a:rPr>
                        <a:t> </a:t>
                      </a:r>
                    </a:p>
                  </a:txBody>
                  <a:tcPr anchor="ctr">
                    <a:solidFill>
                      <a:srgbClr val="92D050"/>
                    </a:solidFill>
                  </a:tcPr>
                </a:tc>
                <a:tc>
                  <a:txBody>
                    <a:bodyPr/>
                    <a:lstStyle/>
                    <a:p>
                      <a:pPr algn="ctr"/>
                      <a:r>
                        <a:rPr kumimoji="1" lang="en-US" altLang="ja-JP" sz="1400" b="1" dirty="0">
                          <a:solidFill>
                            <a:srgbClr val="0070C0"/>
                          </a:solidFill>
                          <a:latin typeface="Helvetica" pitchFamily="2" charset="0"/>
                        </a:rPr>
                        <a:t>FCC-</a:t>
                      </a:r>
                      <a:r>
                        <a:rPr kumimoji="1" lang="en-US" altLang="ja-JP" sz="1400" b="1" dirty="0" err="1">
                          <a:solidFill>
                            <a:srgbClr val="0070C0"/>
                          </a:solidFill>
                          <a:latin typeface="Helvetica" pitchFamily="2" charset="0"/>
                        </a:rPr>
                        <a:t>ee</a:t>
                      </a:r>
                      <a:endParaRPr kumimoji="1" lang="ja-JP" altLang="en-US" sz="1400" b="1">
                        <a:solidFill>
                          <a:srgbClr val="0070C0"/>
                        </a:solidFill>
                        <a:latin typeface="Helvetica" pitchFamily="2" charset="0"/>
                      </a:endParaRPr>
                    </a:p>
                  </a:txBody>
                  <a:tcPr/>
                </a:tc>
                <a:tc>
                  <a:txBody>
                    <a:bodyPr/>
                    <a:lstStyle/>
                    <a:p>
                      <a:pPr algn="ctr"/>
                      <a:r>
                        <a:rPr kumimoji="1" lang="en-US" altLang="ja-JP" sz="1200" b="1" dirty="0">
                          <a:latin typeface="Helvetica" pitchFamily="2" charset="0"/>
                        </a:rPr>
                        <a:t>CDR</a:t>
                      </a:r>
                      <a:endParaRPr kumimoji="1" lang="ja-JP" altLang="en-US" sz="1200" b="1">
                        <a:latin typeface="Helvetica" pitchFamily="2" charset="0"/>
                      </a:endParaRPr>
                    </a:p>
                  </a:txBody>
                  <a:tcPr/>
                </a:tc>
                <a:tc>
                  <a:txBody>
                    <a:bodyPr/>
                    <a:lstStyle/>
                    <a:p>
                      <a:pPr algn="ctr"/>
                      <a:r>
                        <a:rPr kumimoji="1" lang="en-US" altLang="ja-JP" sz="1400" b="1" dirty="0">
                          <a:latin typeface="Helvetica" pitchFamily="2" charset="0"/>
                        </a:rPr>
                        <a:t>0.18 - 0.37 </a:t>
                      </a:r>
                      <a:endParaRPr kumimoji="1" lang="ja-JP" altLang="en-US" sz="1400" b="1">
                        <a:solidFill>
                          <a:srgbClr val="0070C0"/>
                        </a:solidFill>
                        <a:latin typeface="Helvetica" pitchFamily="2" charset="0"/>
                      </a:endParaRPr>
                    </a:p>
                  </a:txBody>
                  <a:tcPr/>
                </a:tc>
                <a:tc>
                  <a:txBody>
                    <a:bodyPr/>
                    <a:lstStyle/>
                    <a:p>
                      <a:pPr algn="ctr"/>
                      <a:r>
                        <a:rPr kumimoji="1" lang="en-US" altLang="ja-JP" sz="1400" b="1" dirty="0">
                          <a:latin typeface="Helvetica" pitchFamily="2" charset="0"/>
                        </a:rPr>
                        <a:t>460 – </a:t>
                      </a:r>
                    </a:p>
                    <a:p>
                      <a:pPr algn="ctr"/>
                      <a:r>
                        <a:rPr kumimoji="1" lang="en-US" altLang="ja-JP" sz="1400" b="1" dirty="0">
                          <a:latin typeface="Helvetica" pitchFamily="2" charset="0"/>
                        </a:rPr>
                        <a:t>31</a:t>
                      </a:r>
                      <a:endParaRPr kumimoji="1" lang="ja-JP" altLang="en-US" sz="1400" b="1">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260 –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350 </a:t>
                      </a:r>
                      <a:endParaRPr kumimoji="1" lang="ja-JP" altLang="en-US" sz="1400" b="1">
                        <a:latin typeface="Helvetica" pitchFamily="2" charset="0"/>
                      </a:endParaRPr>
                    </a:p>
                    <a:p>
                      <a:pPr algn="ctr"/>
                      <a:endParaRPr kumimoji="1" lang="ja-JP" altLang="en-US" sz="14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10.5 +1.1</a:t>
                      </a:r>
                    </a:p>
                    <a:p>
                      <a:pPr algn="ctr"/>
                      <a:endParaRPr kumimoji="1" lang="en-US" altLang="ja-JP" sz="1400" b="1" dirty="0">
                        <a:latin typeface="Helvetica" pitchFamily="2" charset="0"/>
                      </a:endParaRPr>
                    </a:p>
                    <a:p>
                      <a:pPr algn="ctr"/>
                      <a:r>
                        <a:rPr kumimoji="1" lang="en-US" altLang="ja-JP" sz="1400" b="1" dirty="0">
                          <a:latin typeface="Helvetica" pitchFamily="2" charset="0"/>
                        </a:rPr>
                        <a:t>[BCHF]</a:t>
                      </a:r>
                      <a:endParaRPr kumimoji="1" lang="ja-JP" altLang="en-US" sz="1400" b="1">
                        <a:solidFill>
                          <a:schemeClr val="tx1"/>
                        </a:solidFill>
                        <a:latin typeface="Helvetica" pitchFamily="2" charset="0"/>
                      </a:endParaRPr>
                    </a:p>
                  </a:txBody>
                  <a:tcPr/>
                </a:tc>
                <a:tc>
                  <a:txBody>
                    <a:bodyPr/>
                    <a:lstStyle/>
                    <a:p>
                      <a:pPr algn="ctr"/>
                      <a:endParaRPr kumimoji="1" lang="ja-JP" altLang="en-US" sz="1400" b="1">
                        <a:solidFill>
                          <a:schemeClr val="bg1">
                            <a:lumMod val="50000"/>
                          </a:schemeClr>
                        </a:solidFill>
                        <a:latin typeface="Helvetica" pitchFamily="2" charset="0"/>
                      </a:endParaRPr>
                    </a:p>
                  </a:txBody>
                  <a:tcPr/>
                </a:tc>
                <a:tc>
                  <a:txBody>
                    <a:bodyPr/>
                    <a:lstStyle/>
                    <a:p>
                      <a:pPr algn="ctr"/>
                      <a:r>
                        <a:rPr kumimoji="1" lang="en-US" altLang="ja-JP" sz="1400" b="1" dirty="0">
                          <a:solidFill>
                            <a:srgbClr val="0070C0"/>
                          </a:solidFill>
                          <a:latin typeface="Helvetica" pitchFamily="2" charset="0"/>
                        </a:rPr>
                        <a:t>  10 – 20</a:t>
                      </a:r>
                    </a:p>
                    <a:p>
                      <a:pPr algn="ctr"/>
                      <a:r>
                        <a:rPr kumimoji="1" lang="en-US" altLang="ja-JP" sz="1400" b="1" dirty="0">
                          <a:solidFill>
                            <a:srgbClr val="0070C0"/>
                          </a:solidFill>
                          <a:latin typeface="Helvetica" pitchFamily="2" charset="0"/>
                        </a:rPr>
                        <a:t>(0.4 - 0.8) </a:t>
                      </a:r>
                      <a:endParaRPr kumimoji="1" lang="ja-JP" altLang="en-US" sz="1400" b="1">
                        <a:solidFill>
                          <a:srgbClr val="0070C0"/>
                        </a:solidFill>
                        <a:latin typeface="Helvetica" pitchFamily="2" charset="0"/>
                      </a:endParaRPr>
                    </a:p>
                  </a:txBody>
                  <a:tcPr/>
                </a:tc>
                <a:tc>
                  <a:txBody>
                    <a:bodyPr/>
                    <a:lstStyle/>
                    <a:p>
                      <a:r>
                        <a:rPr kumimoji="1" lang="en-US" altLang="ja-JP" sz="1400" b="1" dirty="0">
                          <a:solidFill>
                            <a:srgbClr val="0070C0"/>
                          </a:solidFill>
                          <a:latin typeface="Helvetica" pitchFamily="2" charset="0"/>
                        </a:rPr>
                        <a:t>High-Q SRF </a:t>
                      </a:r>
                      <a:r>
                        <a:rPr kumimoji="1" lang="en-US" altLang="ja-JP" sz="1400" dirty="0">
                          <a:solidFill>
                            <a:schemeClr val="tx1"/>
                          </a:solidFill>
                          <a:latin typeface="Helvetica" pitchFamily="2" charset="0"/>
                        </a:rPr>
                        <a:t>cavity</a:t>
                      </a:r>
                      <a:r>
                        <a:rPr kumimoji="1" lang="en-US" altLang="ja-JP" sz="1400" dirty="0">
                          <a:solidFill>
                            <a:srgbClr val="0070C0"/>
                          </a:solidFill>
                          <a:latin typeface="Helvetica" pitchFamily="2" charset="0"/>
                        </a:rPr>
                        <a:t> </a:t>
                      </a:r>
                      <a:r>
                        <a:rPr kumimoji="1" lang="en-US" altLang="ja-JP" sz="1400" dirty="0">
                          <a:latin typeface="Helvetica" pitchFamily="2" charset="0"/>
                        </a:rPr>
                        <a:t>at &lt; GHz, </a:t>
                      </a:r>
                      <a:r>
                        <a:rPr kumimoji="1" lang="en-US" altLang="ja-JP" sz="1400" dirty="0" err="1">
                          <a:latin typeface="Helvetica" pitchFamily="2" charset="0"/>
                        </a:rPr>
                        <a:t>Nb</a:t>
                      </a:r>
                      <a:r>
                        <a:rPr kumimoji="1" lang="en-US" altLang="ja-JP" sz="1400" dirty="0">
                          <a:latin typeface="Helvetica" pitchFamily="2" charset="0"/>
                        </a:rPr>
                        <a:t> Thin-film Coating</a:t>
                      </a:r>
                    </a:p>
                    <a:p>
                      <a:r>
                        <a:rPr kumimoji="1" lang="en-US" altLang="ja-JP" sz="1400" dirty="0">
                          <a:latin typeface="Helvetica" pitchFamily="2" charset="0"/>
                        </a:rPr>
                        <a:t>Synchrotron Radiation constraint</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a:latin typeface="Helvetica" pitchFamily="2" charset="0"/>
                        </a:rPr>
                        <a:t>Energy efficiency (RF efficiency)</a:t>
                      </a:r>
                    </a:p>
                  </a:txBody>
                  <a:tcPr/>
                </a:tc>
                <a:extLst>
                  <a:ext uri="{0D108BD9-81ED-4DB2-BD59-A6C34878D82A}">
                    <a16:rowId xmlns:a16="http://schemas.microsoft.com/office/drawing/2014/main" val="2392704228"/>
                  </a:ext>
                </a:extLst>
              </a:tr>
              <a:tr h="738909">
                <a:tc vMerge="1">
                  <a:txBody>
                    <a:bodyPr/>
                    <a:lstStyle/>
                    <a:p>
                      <a:pPr algn="ctr"/>
                      <a:endParaRPr kumimoji="1" lang="ja-JP" altLang="en-US" sz="1600"/>
                    </a:p>
                  </a:txBody>
                  <a:tcPr/>
                </a:tc>
                <a:tc>
                  <a:txBody>
                    <a:bodyPr/>
                    <a:lstStyle/>
                    <a:p>
                      <a:pPr algn="ctr"/>
                      <a:r>
                        <a:rPr kumimoji="1" lang="en-US" altLang="ja-JP" sz="1400" b="1" dirty="0">
                          <a:solidFill>
                            <a:srgbClr val="0070C0"/>
                          </a:solidFill>
                          <a:latin typeface="Helvetica" pitchFamily="2" charset="0"/>
                        </a:rPr>
                        <a:t>CEPC</a:t>
                      </a:r>
                      <a:endParaRPr kumimoji="1" lang="ja-JP" altLang="en-US" sz="1400" b="1">
                        <a:solidFill>
                          <a:srgbClr val="0070C0"/>
                        </a:solidFill>
                        <a:latin typeface="Helvetica" pitchFamily="2" charset="0"/>
                      </a:endParaRPr>
                    </a:p>
                  </a:txBody>
                  <a:tcPr/>
                </a:tc>
                <a:tc>
                  <a:txBody>
                    <a:bodyPr/>
                    <a:lstStyle/>
                    <a:p>
                      <a:pPr algn="ctr"/>
                      <a:r>
                        <a:rPr kumimoji="1" lang="en-US" altLang="ja-JP" sz="1200" b="1" dirty="0">
                          <a:latin typeface="Helvetica" pitchFamily="2" charset="0"/>
                        </a:rPr>
                        <a:t>CDR</a:t>
                      </a:r>
                      <a:endParaRPr kumimoji="1" lang="ja-JP" altLang="en-US" sz="1200" b="1">
                        <a:latin typeface="Helvetica" pitchFamily="2" charset="0"/>
                      </a:endParaRPr>
                    </a:p>
                  </a:txBody>
                  <a:tcPr/>
                </a:tc>
                <a:tc>
                  <a:txBody>
                    <a:bodyPr/>
                    <a:lstStyle/>
                    <a:p>
                      <a:pPr algn="ctr"/>
                      <a:r>
                        <a:rPr kumimoji="1" lang="en-US" altLang="ja-JP" sz="1400" b="1" dirty="0">
                          <a:latin typeface="Helvetica" pitchFamily="2" charset="0"/>
                        </a:rPr>
                        <a:t>0.046 - 0.24 </a:t>
                      </a:r>
                    </a:p>
                    <a:p>
                      <a:pPr algn="ctr"/>
                      <a:r>
                        <a:rPr kumimoji="1" lang="en-US" altLang="ja-JP" sz="1400" b="1" dirty="0">
                          <a:latin typeface="Helvetica" pitchFamily="2" charset="0"/>
                        </a:rPr>
                        <a:t>(0.37)</a:t>
                      </a:r>
                      <a:endParaRPr kumimoji="1" lang="ja-JP" altLang="en-US" sz="1400" b="1">
                        <a:latin typeface="Helvetica" pitchFamily="2" charset="0"/>
                      </a:endParaRPr>
                    </a:p>
                  </a:txBody>
                  <a:tcPr/>
                </a:tc>
                <a:tc>
                  <a:txBody>
                    <a:bodyPr/>
                    <a:lstStyle/>
                    <a:p>
                      <a:pPr algn="ctr"/>
                      <a:r>
                        <a:rPr kumimoji="1" lang="en-US" altLang="ja-JP" sz="1400" b="1" dirty="0">
                          <a:latin typeface="Helvetica" pitchFamily="2" charset="0"/>
                        </a:rPr>
                        <a:t>32~</a:t>
                      </a:r>
                    </a:p>
                    <a:p>
                      <a:pPr algn="ctr"/>
                      <a:r>
                        <a:rPr kumimoji="1" lang="en-US" altLang="ja-JP" sz="1400" b="1" dirty="0">
                          <a:latin typeface="Helvetica" pitchFamily="2" charset="0"/>
                        </a:rPr>
                        <a:t>5</a:t>
                      </a:r>
                      <a:endParaRPr kumimoji="1" lang="ja-JP" altLang="en-US" sz="1400" b="1">
                        <a:latin typeface="Helvetica" pitchFamily="2" charset="0"/>
                      </a:endParaRPr>
                    </a:p>
                  </a:txBody>
                  <a:tcPr/>
                </a:tc>
                <a:tc>
                  <a:txBody>
                    <a:bodyPr/>
                    <a:lstStyle/>
                    <a:p>
                      <a:pPr algn="ctr"/>
                      <a:r>
                        <a:rPr kumimoji="1" lang="en-US" altLang="ja-JP" sz="1400" b="1" dirty="0">
                          <a:solidFill>
                            <a:schemeClr val="tx1"/>
                          </a:solidFill>
                          <a:latin typeface="Helvetica" pitchFamily="2" charset="0"/>
                        </a:rPr>
                        <a:t>150 –</a:t>
                      </a:r>
                    </a:p>
                    <a:p>
                      <a:pPr algn="ctr"/>
                      <a:r>
                        <a:rPr kumimoji="1" lang="en-US" altLang="ja-JP" sz="1400" b="1" dirty="0">
                          <a:solidFill>
                            <a:schemeClr val="tx1"/>
                          </a:solidFill>
                          <a:latin typeface="Helvetica" pitchFamily="2" charset="0"/>
                        </a:rPr>
                        <a:t>270</a:t>
                      </a:r>
                      <a:endParaRPr kumimoji="1" lang="ja-JP" altLang="en-US" sz="14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5</a:t>
                      </a:r>
                    </a:p>
                    <a:p>
                      <a:pPr algn="ctr"/>
                      <a:endParaRPr kumimoji="1" lang="en-US" altLang="ja-JP" sz="1400" b="1" dirty="0">
                        <a:latin typeface="Helvetica" pitchFamily="2" charset="0"/>
                      </a:endParaRPr>
                    </a:p>
                    <a:p>
                      <a:pPr algn="ctr"/>
                      <a:r>
                        <a:rPr kumimoji="1" lang="en-US" altLang="ja-JP" sz="1400" b="1" dirty="0">
                          <a:solidFill>
                            <a:schemeClr val="tx1"/>
                          </a:solidFill>
                          <a:latin typeface="Helvetica" pitchFamily="2" charset="0"/>
                        </a:rPr>
                        <a:t>[B$]</a:t>
                      </a:r>
                      <a:endParaRPr kumimoji="1" lang="ja-JP" altLang="en-US" sz="1400" b="1">
                        <a:solidFill>
                          <a:schemeClr val="tx1"/>
                        </a:solidFill>
                        <a:latin typeface="Helvetica" pitchFamily="2" charset="0"/>
                      </a:endParaRPr>
                    </a:p>
                  </a:txBody>
                  <a:tcPr/>
                </a:tc>
                <a:tc>
                  <a:txBody>
                    <a:bodyPr/>
                    <a:lstStyle/>
                    <a:p>
                      <a:pPr algn="ctr"/>
                      <a:endParaRPr kumimoji="1" lang="ja-JP" altLang="en-US" sz="1400" b="1">
                        <a:solidFill>
                          <a:schemeClr val="bg1">
                            <a:lumMod val="50000"/>
                          </a:schemeClr>
                        </a:solidFill>
                        <a:latin typeface="Helvetica" pitchFamily="2" charset="0"/>
                      </a:endParaRPr>
                    </a:p>
                  </a:txBody>
                  <a:tcPr/>
                </a:tc>
                <a:tc>
                  <a:txBody>
                    <a:bodyPr/>
                    <a:lstStyle/>
                    <a:p>
                      <a:pPr algn="ctr"/>
                      <a:r>
                        <a:rPr kumimoji="1" lang="en-US" altLang="ja-JP" sz="1400" b="1" dirty="0">
                          <a:solidFill>
                            <a:srgbClr val="0070C0"/>
                          </a:solidFill>
                          <a:latin typeface="Helvetica" pitchFamily="2" charset="0"/>
                        </a:rPr>
                        <a:t>20 – (40) </a:t>
                      </a:r>
                    </a:p>
                    <a:p>
                      <a:pPr algn="ctr"/>
                      <a:r>
                        <a:rPr kumimoji="1" lang="en-US" altLang="ja-JP" sz="1400" b="1" dirty="0">
                          <a:solidFill>
                            <a:srgbClr val="0070C0"/>
                          </a:solidFill>
                          <a:latin typeface="Helvetica" pitchFamily="2" charset="0"/>
                        </a:rPr>
                        <a:t>(0.65)</a:t>
                      </a:r>
                      <a:endParaRPr kumimoji="1" lang="ja-JP" altLang="en-US" sz="1400" b="1">
                        <a:solidFill>
                          <a:srgbClr val="0070C0"/>
                        </a:solidFill>
                        <a:latin typeface="Helvetica" pitchFamily="2" charset="0"/>
                      </a:endParaRPr>
                    </a:p>
                  </a:txBody>
                  <a:tcPr/>
                </a:tc>
                <a:tc>
                  <a:txBody>
                    <a:bodyPr/>
                    <a:lstStyle/>
                    <a:p>
                      <a:r>
                        <a:rPr kumimoji="1" lang="en-US" altLang="ja-JP" sz="1400" dirty="0">
                          <a:solidFill>
                            <a:srgbClr val="0070C0"/>
                          </a:solidFill>
                          <a:latin typeface="Helvetica" pitchFamily="2" charset="0"/>
                        </a:rPr>
                        <a:t>High-Q SRF </a:t>
                      </a:r>
                      <a:r>
                        <a:rPr kumimoji="1" lang="en-US" altLang="ja-JP" sz="1400" dirty="0">
                          <a:solidFill>
                            <a:schemeClr val="tx1"/>
                          </a:solidFill>
                          <a:latin typeface="Helvetica" pitchFamily="2" charset="0"/>
                        </a:rPr>
                        <a:t>cavity at &lt; GHz, LG </a:t>
                      </a:r>
                      <a:r>
                        <a:rPr kumimoji="1" lang="en-US" altLang="ja-JP" sz="1400" dirty="0" err="1">
                          <a:solidFill>
                            <a:schemeClr val="tx1"/>
                          </a:solidFill>
                          <a:latin typeface="Helvetica" pitchFamily="2" charset="0"/>
                        </a:rPr>
                        <a:t>Nb</a:t>
                      </a:r>
                      <a:r>
                        <a:rPr kumimoji="1" lang="en-US" altLang="ja-JP" sz="1400" dirty="0">
                          <a:solidFill>
                            <a:schemeClr val="tx1"/>
                          </a:solidFill>
                          <a:latin typeface="Helvetica" pitchFamily="2" charset="0"/>
                        </a:rPr>
                        <a:t>-bulk/Thin-film</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a:latin typeface="Helvetica" pitchFamily="2" charset="0"/>
                        </a:rPr>
                        <a:t>Synchrotron Radiation constraint</a:t>
                      </a:r>
                      <a:endParaRPr kumimoji="1" lang="en-US" altLang="ja-JP" sz="1400" dirty="0">
                        <a:solidFill>
                          <a:srgbClr val="FF0000"/>
                        </a:solidFill>
                        <a:latin typeface="Helvetica" pitchFamily="2" charset="0"/>
                      </a:endParaRPr>
                    </a:p>
                    <a:p>
                      <a:r>
                        <a:rPr kumimoji="1" lang="en-US" altLang="ja-JP" sz="1400" dirty="0">
                          <a:latin typeface="Helvetica" pitchFamily="2" charset="0"/>
                        </a:rPr>
                        <a:t>High-precision Low-field magnet</a:t>
                      </a:r>
                    </a:p>
                  </a:txBody>
                  <a:tcPr/>
                </a:tc>
                <a:extLst>
                  <a:ext uri="{0D108BD9-81ED-4DB2-BD59-A6C34878D82A}">
                    <a16:rowId xmlns:a16="http://schemas.microsoft.com/office/drawing/2014/main" val="3549391346"/>
                  </a:ext>
                </a:extLst>
              </a:tr>
              <a:tr h="783095">
                <a:tc rowSpan="2">
                  <a:txBody>
                    <a:bodyPr/>
                    <a:lstStyle/>
                    <a:p>
                      <a:pPr algn="ctr"/>
                      <a:r>
                        <a:rPr kumimoji="1" lang="en-US" altLang="ja-JP" sz="2400" b="1" dirty="0">
                          <a:solidFill>
                            <a:schemeClr val="bg1"/>
                          </a:solidFill>
                          <a:latin typeface="Helvetica" pitchFamily="2" charset="0"/>
                        </a:rPr>
                        <a:t>LC</a:t>
                      </a:r>
                    </a:p>
                    <a:p>
                      <a:pPr algn="ctr"/>
                      <a:r>
                        <a:rPr kumimoji="1" lang="en-US" altLang="ja-JP" sz="1800" b="1" dirty="0" err="1">
                          <a:solidFill>
                            <a:srgbClr val="FFFF00"/>
                          </a:solidFill>
                          <a:latin typeface="Helvetica" pitchFamily="2" charset="0"/>
                        </a:rPr>
                        <a:t>ee</a:t>
                      </a:r>
                      <a:endParaRPr kumimoji="1" lang="en-US" altLang="ja-JP" sz="1800" b="1" dirty="0">
                        <a:solidFill>
                          <a:srgbClr val="FFFF00"/>
                        </a:solidFill>
                        <a:latin typeface="Helvetica" pitchFamily="2" charset="0"/>
                      </a:endParaRPr>
                    </a:p>
                  </a:txBody>
                  <a:tcPr anchor="ctr">
                    <a:solidFill>
                      <a:srgbClr val="00B0F0"/>
                    </a:solidFill>
                  </a:tcPr>
                </a:tc>
                <a:tc>
                  <a:txBody>
                    <a:bodyPr/>
                    <a:lstStyle/>
                    <a:p>
                      <a:pPr algn="ctr"/>
                      <a:r>
                        <a:rPr kumimoji="1" lang="en-US" altLang="ja-JP" sz="1400" b="1" dirty="0">
                          <a:solidFill>
                            <a:srgbClr val="0070C0"/>
                          </a:solidFill>
                          <a:latin typeface="Helvetica" pitchFamily="2" charset="0"/>
                        </a:rPr>
                        <a:t>ILC</a:t>
                      </a:r>
                      <a:endParaRPr kumimoji="1" lang="ja-JP" altLang="en-US" sz="1400" b="1">
                        <a:solidFill>
                          <a:srgbClr val="0070C0"/>
                        </a:solidFill>
                        <a:latin typeface="Helvetica" pitchFamily="2" charset="0"/>
                      </a:endParaRPr>
                    </a:p>
                  </a:txBody>
                  <a:tcPr/>
                </a:tc>
                <a:tc>
                  <a:txBody>
                    <a:bodyPr/>
                    <a:lstStyle/>
                    <a:p>
                      <a:pPr algn="ctr"/>
                      <a:r>
                        <a:rPr kumimoji="1" lang="en-US" altLang="ja-JP" sz="1200" b="1" dirty="0">
                          <a:latin typeface="Helvetica" pitchFamily="2" charset="0"/>
                        </a:rPr>
                        <a:t>TDR update</a:t>
                      </a:r>
                      <a:endParaRPr kumimoji="1" lang="ja-JP" altLang="en-US" sz="12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 0.25</a:t>
                      </a:r>
                    </a:p>
                    <a:p>
                      <a:pPr algn="ctr"/>
                      <a:r>
                        <a:rPr kumimoji="1" lang="en-US" altLang="ja-JP" sz="1400" b="1" dirty="0">
                          <a:latin typeface="Helvetica" pitchFamily="2" charset="0"/>
                        </a:rPr>
                        <a:t>( -1)</a:t>
                      </a:r>
                      <a:endParaRPr kumimoji="1" lang="ja-JP" altLang="en-US" sz="14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1.35 </a:t>
                      </a:r>
                    </a:p>
                    <a:p>
                      <a:pPr algn="ctr"/>
                      <a:r>
                        <a:rPr kumimoji="1" lang="en-US" altLang="ja-JP" sz="1400" b="1" dirty="0">
                          <a:latin typeface="Helvetica" pitchFamily="2" charset="0"/>
                        </a:rPr>
                        <a:t>(– 4.9)</a:t>
                      </a:r>
                      <a:endParaRPr kumimoji="1" lang="en-US" altLang="ja-JP" sz="1400" b="1" dirty="0">
                        <a:solidFill>
                          <a:schemeClr val="tx1"/>
                        </a:solidFill>
                        <a:latin typeface="Helvetica" pitchFamily="2" charset="0"/>
                      </a:endParaRPr>
                    </a:p>
                  </a:txBody>
                  <a:tcPr/>
                </a:tc>
                <a:tc>
                  <a:txBody>
                    <a:bodyPr/>
                    <a:lstStyle/>
                    <a:p>
                      <a:pPr algn="ctr"/>
                      <a:r>
                        <a:rPr kumimoji="1" lang="en-US" altLang="ja-JP" sz="1400" b="1" dirty="0">
                          <a:latin typeface="Helvetica" pitchFamily="2" charset="0"/>
                        </a:rPr>
                        <a:t>129 </a:t>
                      </a:r>
                    </a:p>
                    <a:p>
                      <a:pPr algn="ctr"/>
                      <a:r>
                        <a:rPr kumimoji="1" lang="en-US" altLang="ja-JP" sz="1400" b="1" dirty="0">
                          <a:latin typeface="Helvetica" pitchFamily="2" charset="0"/>
                        </a:rPr>
                        <a:t>(– 300)</a:t>
                      </a:r>
                      <a:endParaRPr kumimoji="1" lang="ja-JP" altLang="en-US" sz="1400" b="1">
                        <a:solidFill>
                          <a:schemeClr val="tx1"/>
                        </a:solidFill>
                        <a:latin typeface="Helvetica" pitchFamily="2" charset="0"/>
                      </a:endParaRPr>
                    </a:p>
                  </a:txBody>
                  <a:tcPr/>
                </a:tc>
                <a:tc>
                  <a:txBody>
                    <a:bodyPr/>
                    <a:lstStyle/>
                    <a:p>
                      <a:pPr algn="ctr"/>
                      <a:r>
                        <a:rPr kumimoji="1" lang="en-US" altLang="ja-JP" sz="1400" b="1" dirty="0">
                          <a:latin typeface="Helvetica" pitchFamily="2" charset="0"/>
                        </a:rPr>
                        <a:t>4.8- 5.3  </a:t>
                      </a:r>
                    </a:p>
                    <a:p>
                      <a:pPr algn="ctr"/>
                      <a:r>
                        <a:rPr kumimoji="1" lang="en-US" altLang="ja-JP" sz="1400" b="1" dirty="0">
                          <a:solidFill>
                            <a:schemeClr val="bg1">
                              <a:lumMod val="50000"/>
                            </a:schemeClr>
                          </a:solidFill>
                          <a:latin typeface="Helvetica" pitchFamily="2" charset="0"/>
                        </a:rPr>
                        <a:t>(for 0.25 </a:t>
                      </a:r>
                      <a:r>
                        <a:rPr kumimoji="1" lang="en-US" altLang="ja-JP" sz="1400" b="1" dirty="0" err="1">
                          <a:solidFill>
                            <a:schemeClr val="bg1">
                              <a:lumMod val="50000"/>
                            </a:schemeClr>
                          </a:solidFill>
                          <a:latin typeface="Helvetica" pitchFamily="2" charset="0"/>
                        </a:rPr>
                        <a:t>TeV</a:t>
                      </a:r>
                      <a:r>
                        <a:rPr kumimoji="1" lang="en-US" altLang="ja-JP" sz="1400" b="1" dirty="0">
                          <a:solidFill>
                            <a:schemeClr val="bg1">
                              <a:lumMod val="50000"/>
                            </a:schemeClr>
                          </a:solidFill>
                          <a:latin typeface="Helvetica" pitchFamily="2" charset="0"/>
                        </a:rPr>
                        <a:t>)</a:t>
                      </a:r>
                    </a:p>
                    <a:p>
                      <a:pPr algn="ctr"/>
                      <a:r>
                        <a:rPr kumimoji="1" lang="en-US" altLang="ja-JP" sz="1400" b="1" dirty="0">
                          <a:latin typeface="Helvetica" pitchFamily="2" charset="0"/>
                        </a:rPr>
                        <a:t>[BILCU]</a:t>
                      </a:r>
                    </a:p>
                  </a:txBody>
                  <a:tcPr/>
                </a:tc>
                <a:tc>
                  <a:txBody>
                    <a:bodyPr/>
                    <a:lstStyle/>
                    <a:p>
                      <a:pPr algn="ctr"/>
                      <a:endParaRPr kumimoji="1" lang="ja-JP" altLang="en-US" sz="1400" b="1">
                        <a:solidFill>
                          <a:schemeClr val="bg1">
                            <a:lumMod val="50000"/>
                          </a:schemeClr>
                        </a:solidFill>
                        <a:latin typeface="Helvetica" pitchFamily="2" charset="0"/>
                      </a:endParaRPr>
                    </a:p>
                  </a:txBody>
                  <a:tcPr/>
                </a:tc>
                <a:tc>
                  <a:txBody>
                    <a:bodyPr/>
                    <a:lstStyle/>
                    <a:p>
                      <a:pPr algn="ctr"/>
                      <a:r>
                        <a:rPr kumimoji="1" lang="en-US" altLang="ja-JP" sz="1400" b="1" dirty="0">
                          <a:solidFill>
                            <a:srgbClr val="0070C0"/>
                          </a:solidFill>
                          <a:latin typeface="Helvetica" pitchFamily="2" charset="0"/>
                        </a:rPr>
                        <a:t>31.5 –  (45) </a:t>
                      </a:r>
                    </a:p>
                    <a:p>
                      <a:pPr algn="ctr"/>
                      <a:r>
                        <a:rPr kumimoji="1" lang="en-US" altLang="ja-JP" sz="1400" b="1" dirty="0">
                          <a:solidFill>
                            <a:srgbClr val="0070C0"/>
                          </a:solidFill>
                          <a:latin typeface="Helvetica" pitchFamily="2" charset="0"/>
                        </a:rPr>
                        <a:t>(1.3)</a:t>
                      </a:r>
                      <a:endParaRPr kumimoji="1" lang="ja-JP" altLang="en-US" sz="1400" b="1">
                        <a:solidFill>
                          <a:srgbClr val="0070C0"/>
                        </a:solidFill>
                        <a:latin typeface="Helvetica" pitchFamily="2" charset="0"/>
                      </a:endParaRPr>
                    </a:p>
                  </a:txBody>
                  <a:tcPr/>
                </a:tc>
                <a:tc>
                  <a:txBody>
                    <a:bodyPr/>
                    <a:lstStyle/>
                    <a:p>
                      <a:r>
                        <a:rPr kumimoji="1" lang="en-US" altLang="ja-JP" sz="1400" dirty="0">
                          <a:solidFill>
                            <a:srgbClr val="0070C0"/>
                          </a:solidFill>
                          <a:latin typeface="Helvetica" pitchFamily="2" charset="0"/>
                        </a:rPr>
                        <a:t>High-G and high-Q SRF cavity </a:t>
                      </a:r>
                      <a:r>
                        <a:rPr kumimoji="1" lang="en-US" altLang="ja-JP" sz="1400" dirty="0">
                          <a:latin typeface="Helvetica" pitchFamily="2" charset="0"/>
                        </a:rPr>
                        <a:t>at GHz, </a:t>
                      </a:r>
                      <a:r>
                        <a:rPr kumimoji="1" lang="en-US" altLang="ja-JP" sz="1400" dirty="0" err="1">
                          <a:latin typeface="Helvetica" pitchFamily="2" charset="0"/>
                        </a:rPr>
                        <a:t>Nb</a:t>
                      </a:r>
                      <a:r>
                        <a:rPr kumimoji="1" lang="en-US" altLang="ja-JP" sz="1400" dirty="0">
                          <a:latin typeface="Helvetica" pitchFamily="2" charset="0"/>
                        </a:rPr>
                        <a:t>-bulk</a:t>
                      </a:r>
                    </a:p>
                    <a:p>
                      <a:r>
                        <a:rPr kumimoji="1" lang="en-US" altLang="ja-JP" sz="1400" dirty="0">
                          <a:latin typeface="Helvetica" pitchFamily="2" charset="0"/>
                        </a:rPr>
                        <a:t>Higher-G for future upgrade</a:t>
                      </a:r>
                    </a:p>
                    <a:p>
                      <a:r>
                        <a:rPr kumimoji="1" lang="en-US" altLang="ja-JP" sz="1400" dirty="0">
                          <a:solidFill>
                            <a:schemeClr val="tx1"/>
                          </a:solidFill>
                          <a:latin typeface="Helvetica" pitchFamily="2" charset="0"/>
                        </a:rPr>
                        <a:t>Nano-beam stability, e+ source, beam dump</a:t>
                      </a:r>
                      <a:endParaRPr kumimoji="1" lang="ja-JP" altLang="en-US" sz="1400">
                        <a:solidFill>
                          <a:schemeClr val="tx1"/>
                        </a:solidFill>
                        <a:latin typeface="Helvetica" pitchFamily="2" charset="0"/>
                      </a:endParaRPr>
                    </a:p>
                  </a:txBody>
                  <a:tcPr/>
                </a:tc>
                <a:extLst>
                  <a:ext uri="{0D108BD9-81ED-4DB2-BD59-A6C34878D82A}">
                    <a16:rowId xmlns:a16="http://schemas.microsoft.com/office/drawing/2014/main" val="1283468799"/>
                  </a:ext>
                </a:extLst>
              </a:tr>
              <a:tr h="783095">
                <a:tc vMerge="1">
                  <a:txBody>
                    <a:bodyPr/>
                    <a:lstStyle/>
                    <a:p>
                      <a:pPr algn="ctr"/>
                      <a:endParaRPr kumimoji="1" lang="ja-JP" altLang="en-US" sz="1600"/>
                    </a:p>
                  </a:txBody>
                  <a:tcPr/>
                </a:tc>
                <a:tc>
                  <a:txBody>
                    <a:bodyPr/>
                    <a:lstStyle/>
                    <a:p>
                      <a:pPr algn="ctr"/>
                      <a:r>
                        <a:rPr kumimoji="1" lang="en-US" altLang="ja-JP" sz="1400" b="1" dirty="0">
                          <a:solidFill>
                            <a:srgbClr val="0070C0"/>
                          </a:solidFill>
                          <a:latin typeface="Helvetica" pitchFamily="2" charset="0"/>
                        </a:rPr>
                        <a:t>CLIC</a:t>
                      </a:r>
                      <a:endParaRPr kumimoji="1" lang="ja-JP" altLang="en-US" sz="1400" b="1">
                        <a:solidFill>
                          <a:srgbClr val="0070C0"/>
                        </a:solidFill>
                        <a:latin typeface="Helvetica" pitchFamily="2" charset="0"/>
                      </a:endParaRPr>
                    </a:p>
                  </a:txBody>
                  <a:tcPr/>
                </a:tc>
                <a:tc>
                  <a:txBody>
                    <a:bodyPr/>
                    <a:lstStyle/>
                    <a:p>
                      <a:pPr algn="ctr"/>
                      <a:r>
                        <a:rPr kumimoji="1" lang="en-US" altLang="ja-JP" sz="1200" b="1" dirty="0">
                          <a:latin typeface="Helvetica" pitchFamily="2" charset="0"/>
                        </a:rPr>
                        <a:t>CDR</a:t>
                      </a:r>
                      <a:endParaRPr kumimoji="1" lang="ja-JP" altLang="en-US" sz="1200" b="1">
                        <a:latin typeface="Helvetica" pitchFamily="2" charset="0"/>
                      </a:endParaRPr>
                    </a:p>
                  </a:txBody>
                  <a:tcPr/>
                </a:tc>
                <a:tc>
                  <a:txBody>
                    <a:bodyPr/>
                    <a:lstStyle/>
                    <a:p>
                      <a:pPr algn="ctr"/>
                      <a:r>
                        <a:rPr kumimoji="1" lang="en-US" altLang="ja-JP" sz="1400" b="1" dirty="0">
                          <a:latin typeface="Helvetica" pitchFamily="2" charset="0"/>
                        </a:rPr>
                        <a:t>0.38 </a:t>
                      </a:r>
                    </a:p>
                    <a:p>
                      <a:pPr algn="ctr"/>
                      <a:r>
                        <a:rPr kumimoji="1" lang="en-US" altLang="ja-JP" sz="1400" b="1" dirty="0">
                          <a:latin typeface="Helvetica" pitchFamily="2" charset="0"/>
                        </a:rPr>
                        <a:t>(- 3)</a:t>
                      </a:r>
                      <a:endParaRPr kumimoji="1" lang="ja-JP" altLang="en-US" sz="1400" b="1" dirty="0">
                        <a:latin typeface="Helvetica" pitchFamily="2" charset="0"/>
                      </a:endParaRPr>
                    </a:p>
                  </a:txBody>
                  <a:tcPr/>
                </a:tc>
                <a:tc>
                  <a:txBody>
                    <a:bodyPr/>
                    <a:lstStyle/>
                    <a:p>
                      <a:pPr algn="ctr"/>
                      <a:r>
                        <a:rPr kumimoji="1" lang="en-US" altLang="ja-JP" sz="1400" b="1" dirty="0">
                          <a:latin typeface="Helvetica" pitchFamily="2" charset="0"/>
                        </a:rPr>
                        <a:t>1.5 </a:t>
                      </a:r>
                    </a:p>
                    <a:p>
                      <a:pPr algn="ctr"/>
                      <a:r>
                        <a:rPr kumimoji="1" lang="en-US" altLang="ja-JP" sz="1400" b="1" dirty="0">
                          <a:latin typeface="Helvetica" pitchFamily="2" charset="0"/>
                        </a:rPr>
                        <a:t>(- 6)</a:t>
                      </a:r>
                      <a:endParaRPr kumimoji="1" lang="ja-JP" altLang="en-US" sz="1400" b="1">
                        <a:solidFill>
                          <a:schemeClr val="tx1"/>
                        </a:solidFill>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160</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 (- 580)</a:t>
                      </a:r>
                      <a:endParaRPr kumimoji="1" lang="ja-JP" altLang="en-US" sz="1400" b="1">
                        <a:solidFill>
                          <a:schemeClr val="tx1"/>
                        </a:solidFill>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5.9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bg1">
                              <a:lumMod val="50000"/>
                            </a:schemeClr>
                          </a:solidFill>
                          <a:latin typeface="Helvetica" pitchFamily="2" charset="0"/>
                        </a:rPr>
                        <a:t>(for 0.38 </a:t>
                      </a:r>
                      <a:r>
                        <a:rPr kumimoji="1" lang="en-US" altLang="ja-JP" sz="1400" b="1" dirty="0" err="1">
                          <a:solidFill>
                            <a:schemeClr val="bg1">
                              <a:lumMod val="50000"/>
                            </a:schemeClr>
                          </a:solidFill>
                          <a:latin typeface="Helvetica" pitchFamily="2" charset="0"/>
                        </a:rPr>
                        <a:t>TeV</a:t>
                      </a:r>
                      <a:r>
                        <a:rPr kumimoji="1" lang="en-US" altLang="ja-JP" sz="1400" b="1" dirty="0">
                          <a:solidFill>
                            <a:schemeClr val="bg1">
                              <a:lumMod val="50000"/>
                            </a:schemeClr>
                          </a:solidFill>
                          <a:latin typeface="Helvetica" pitchFamily="2" charset="0"/>
                        </a:rPr>
                        <a:t>)</a:t>
                      </a:r>
                      <a:endParaRPr kumimoji="1" lang="en-US" altLang="ja-JP" sz="1400" b="1" dirty="0">
                        <a:latin typeface="Helvetica" pitchFamily="2"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a:latin typeface="Helvetica" pitchFamily="2" charset="0"/>
                        </a:rPr>
                        <a:t>[BCHF] </a:t>
                      </a:r>
                      <a:endParaRPr kumimoji="1" lang="ja-JP" altLang="en-US" sz="1400" b="1">
                        <a:solidFill>
                          <a:schemeClr val="tx1"/>
                        </a:solidFill>
                        <a:latin typeface="Helvetica" pitchFamily="2"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1">
                        <a:solidFill>
                          <a:schemeClr val="bg1">
                            <a:lumMod val="50000"/>
                          </a:schemeClr>
                        </a:solidFill>
                        <a:latin typeface="Helvetica" pitchFamily="2" charset="0"/>
                      </a:endParaRPr>
                    </a:p>
                  </a:txBody>
                  <a:tcPr/>
                </a:tc>
                <a:tc>
                  <a:txBody>
                    <a:bodyPr/>
                    <a:lstStyle/>
                    <a:p>
                      <a:pPr algn="ctr"/>
                      <a:r>
                        <a:rPr kumimoji="1" lang="en-US" altLang="ja-JP" sz="1400" b="1" dirty="0">
                          <a:solidFill>
                            <a:srgbClr val="0070C0"/>
                          </a:solidFill>
                          <a:latin typeface="Helvetica" pitchFamily="2" charset="0"/>
                        </a:rPr>
                        <a:t>72 – 100 </a:t>
                      </a:r>
                    </a:p>
                    <a:p>
                      <a:pPr algn="ctr"/>
                      <a:r>
                        <a:rPr kumimoji="1" lang="en-US" altLang="ja-JP" sz="1400" b="1" dirty="0">
                          <a:solidFill>
                            <a:srgbClr val="0070C0"/>
                          </a:solidFill>
                          <a:latin typeface="Helvetica" pitchFamily="2" charset="0"/>
                        </a:rPr>
                        <a:t>(12)</a:t>
                      </a:r>
                      <a:endParaRPr kumimoji="1" lang="ja-JP" altLang="en-US" sz="1400" b="1">
                        <a:solidFill>
                          <a:srgbClr val="0070C0"/>
                        </a:solidFill>
                        <a:latin typeface="Helvetica" pitchFamily="2" charset="0"/>
                      </a:endParaRPr>
                    </a:p>
                  </a:txBody>
                  <a:tcPr/>
                </a:tc>
                <a:tc>
                  <a:txBody>
                    <a:bodyPr/>
                    <a:lstStyle/>
                    <a:p>
                      <a:r>
                        <a:rPr kumimoji="1" lang="en-US" altLang="ja-JP" sz="1400" dirty="0">
                          <a:solidFill>
                            <a:srgbClr val="C00000"/>
                          </a:solidFill>
                          <a:latin typeface="Helvetica" pitchFamily="2" charset="0"/>
                        </a:rPr>
                        <a:t>Large-scale production </a:t>
                      </a:r>
                      <a:r>
                        <a:rPr kumimoji="1" lang="en-US" altLang="ja-JP" sz="1400" dirty="0">
                          <a:latin typeface="Helvetica" pitchFamily="2" charset="0"/>
                        </a:rPr>
                        <a:t>of Acc. Structure</a:t>
                      </a:r>
                    </a:p>
                    <a:p>
                      <a:r>
                        <a:rPr kumimoji="1" lang="en-US" altLang="ja-JP" sz="1400" dirty="0">
                          <a:latin typeface="Helvetica" pitchFamily="2" charset="0"/>
                        </a:rPr>
                        <a:t>Two-beam acceleration in a prototype scale</a:t>
                      </a:r>
                    </a:p>
                    <a:p>
                      <a:r>
                        <a:rPr kumimoji="1" lang="en-US" altLang="ja-JP" sz="1400" dirty="0">
                          <a:latin typeface="Helvetica" pitchFamily="2" charset="0"/>
                        </a:rPr>
                        <a:t>Precise alignment and stabilization. timing</a:t>
                      </a:r>
                      <a:endParaRPr kumimoji="1" lang="en-US" altLang="ja-JP" sz="1400" dirty="0">
                        <a:solidFill>
                          <a:schemeClr val="tx1"/>
                        </a:solidFill>
                        <a:latin typeface="Helvetica" pitchFamily="2" charset="0"/>
                      </a:endParaRPr>
                    </a:p>
                  </a:txBody>
                  <a:tcPr/>
                </a:tc>
                <a:extLst>
                  <a:ext uri="{0D108BD9-81ED-4DB2-BD59-A6C34878D82A}">
                    <a16:rowId xmlns:a16="http://schemas.microsoft.com/office/drawing/2014/main" val="3361403122"/>
                  </a:ext>
                </a:extLst>
              </a:tr>
            </a:tbl>
          </a:graphicData>
        </a:graphic>
      </p:graphicFrame>
      <p:sp>
        <p:nvSpPr>
          <p:cNvPr id="4" name="スライド番号プレースホルダー 3">
            <a:extLst>
              <a:ext uri="{FF2B5EF4-FFF2-40B4-BE49-F238E27FC236}">
                <a16:creationId xmlns:a16="http://schemas.microsoft.com/office/drawing/2014/main" id="{2C2F2C5E-2F9E-AF4B-B76C-5ACCC2FCEA32}"/>
              </a:ext>
            </a:extLst>
          </p:cNvPr>
          <p:cNvSpPr>
            <a:spLocks noGrp="1"/>
          </p:cNvSpPr>
          <p:nvPr>
            <p:ph type="sldNum" sz="quarter" idx="429496729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CB0898-1056-4046-813E-77E50C8D40D9}"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1" lang="ja-JP" altLang="en-US" sz="1200" b="0" i="0" u="none" strike="noStrike" kern="1200" cap="none" spc="0" normalizeH="0" baseline="0" noProof="0">
              <a:ln>
                <a:noFill/>
              </a:ln>
              <a:solidFill>
                <a:prstClr val="black">
                  <a:tint val="75000"/>
                </a:prstClr>
              </a:solidFill>
              <a:effectLst/>
              <a:uLnTx/>
              <a:uFillTx/>
              <a:latin typeface="Calibri"/>
              <a:ea typeface="ＭＳ Ｐゴシック" panose="020B0600070205080204" pitchFamily="34" charset="-128"/>
              <a:cs typeface="+mn-cs"/>
            </a:endParaRPr>
          </a:p>
        </p:txBody>
      </p:sp>
      <p:sp>
        <p:nvSpPr>
          <p:cNvPr id="6" name="日付プレースホルダー 5">
            <a:extLst>
              <a:ext uri="{FF2B5EF4-FFF2-40B4-BE49-F238E27FC236}">
                <a16:creationId xmlns:a16="http://schemas.microsoft.com/office/drawing/2014/main" id="{BCC93662-B095-2E42-BD71-6015B8CB8F8A}"/>
              </a:ext>
            </a:extLst>
          </p:cNvPr>
          <p:cNvSpPr>
            <a:spLocks noGrp="1"/>
          </p:cNvSpPr>
          <p:nvPr>
            <p:ph type="dt" sz="half" idx="4294967295"/>
          </p:nvPr>
        </p:nvSpPr>
        <p:spPr>
          <a:xfrm>
            <a:off x="609600" y="6310461"/>
            <a:ext cx="2844800" cy="365125"/>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34" charset="-128"/>
                <a:cs typeface="+mn-cs"/>
              </a:rPr>
              <a:t>A. Yamamoto, 190513bb</a:t>
            </a:r>
            <a:endParaRPr kumimoji="1" lang="ja-JP" altLang="en-US" sz="1200"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34" charset="-128"/>
              <a:cs typeface="+mn-cs"/>
            </a:endParaRPr>
          </a:p>
        </p:txBody>
      </p:sp>
      <p:sp>
        <p:nvSpPr>
          <p:cNvPr id="8" name="正方形/長方形 7">
            <a:extLst>
              <a:ext uri="{FF2B5EF4-FFF2-40B4-BE49-F238E27FC236}">
                <a16:creationId xmlns:a16="http://schemas.microsoft.com/office/drawing/2014/main" id="{2EC0A627-C5A9-5743-9E8D-52573BCF72A5}"/>
              </a:ext>
            </a:extLst>
          </p:cNvPr>
          <p:cNvSpPr/>
          <p:nvPr/>
        </p:nvSpPr>
        <p:spPr>
          <a:xfrm>
            <a:off x="7980762" y="1250066"/>
            <a:ext cx="4123006" cy="5607934"/>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34" charset="-128"/>
              <a:cs typeface="+mn-cs"/>
            </a:endParaRPr>
          </a:p>
        </p:txBody>
      </p:sp>
      <p:sp>
        <p:nvSpPr>
          <p:cNvPr id="3" name="テキスト ボックス 2">
            <a:extLst>
              <a:ext uri="{FF2B5EF4-FFF2-40B4-BE49-F238E27FC236}">
                <a16:creationId xmlns:a16="http://schemas.microsoft.com/office/drawing/2014/main" id="{AF2E83E8-B67F-AC45-9A85-B3BA41AF083D}"/>
              </a:ext>
            </a:extLst>
          </p:cNvPr>
          <p:cNvSpPr txBox="1"/>
          <p:nvPr/>
        </p:nvSpPr>
        <p:spPr>
          <a:xfrm>
            <a:off x="3369045" y="6446963"/>
            <a:ext cx="4462632" cy="307777"/>
          </a:xfrm>
          <a:prstGeom prst="rect">
            <a:avLst/>
          </a:prstGeom>
          <a:solidFill>
            <a:schemeClr val="accent3">
              <a:lumMod val="20000"/>
              <a:lumOff val="80000"/>
            </a:schemeClr>
          </a:solidFill>
          <a:ln>
            <a:solidFill>
              <a:srgbClr val="00B05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FF0000"/>
                </a:solidFill>
                <a:effectLst/>
                <a:uLnTx/>
                <a:uFillTx/>
                <a:latin typeface="Calibri"/>
                <a:ea typeface="ＭＳ Ｐゴシック" panose="020B0600070205080204" pitchFamily="34" charset="-128"/>
                <a:cs typeface="+mn-cs"/>
              </a:rPr>
              <a:t>*</a:t>
            </a:r>
            <a:r>
              <a:rPr kumimoji="1" lang="en-US" altLang="ja-JP" sz="1400"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Cost estimates are commonly for ”</a:t>
            </a:r>
            <a:r>
              <a:rPr kumimoji="1" lang="en-US" altLang="ja-JP" sz="1400" b="1"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Value</a:t>
            </a:r>
            <a:r>
              <a:rPr kumimoji="1" lang="en-US" altLang="ja-JP" sz="1400"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rPr>
              <a:t>” (material) only. </a:t>
            </a:r>
            <a:endParaRPr kumimoji="1" lang="ja-JP" altLang="en-US" sz="14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9" name="テキスト ボックス 8">
            <a:extLst>
              <a:ext uri="{FF2B5EF4-FFF2-40B4-BE49-F238E27FC236}">
                <a16:creationId xmlns:a16="http://schemas.microsoft.com/office/drawing/2014/main" id="{B82F2DD2-F25F-3047-8B85-BBD54098C1E6}"/>
              </a:ext>
            </a:extLst>
          </p:cNvPr>
          <p:cNvSpPr txBox="1"/>
          <p:nvPr/>
        </p:nvSpPr>
        <p:spPr>
          <a:xfrm>
            <a:off x="776599" y="2006882"/>
            <a:ext cx="7132319" cy="4031873"/>
          </a:xfrm>
          <a:prstGeom prst="rect">
            <a:avLst/>
          </a:prstGeom>
          <a:solidFill>
            <a:schemeClr val="bg1">
              <a:alpha val="94000"/>
            </a:schemeClr>
          </a:solidFill>
          <a:ln w="28575">
            <a:solidFill>
              <a:srgbClr val="FFC000"/>
            </a:solidFill>
          </a:ln>
        </p:spPr>
        <p:txBody>
          <a:bodyPr wrap="square" rtlCol="0">
            <a:spAutoFit/>
          </a:bodyPr>
          <a:lstStyle/>
          <a:p>
            <a:r>
              <a:rPr lang="en-US" altLang="ja-JP" sz="2800" b="1" dirty="0">
                <a:solidFill>
                  <a:srgbClr val="FF0000"/>
                </a:solidFill>
              </a:rPr>
              <a:t>Major Technical Challenges:</a:t>
            </a:r>
          </a:p>
          <a:p>
            <a:r>
              <a:rPr lang="en-US" altLang="ja-JP" sz="2800" b="1" dirty="0">
                <a:solidFill>
                  <a:srgbClr val="0070C0"/>
                </a:solidFill>
              </a:rPr>
              <a:t>Hadron Colliders: </a:t>
            </a:r>
          </a:p>
          <a:p>
            <a:pPr marL="285750" indent="-285750">
              <a:buFontTx/>
              <a:buChar char="-"/>
            </a:pPr>
            <a:r>
              <a:rPr lang="en-US" altLang="ja-JP" sz="2400" dirty="0"/>
              <a:t>High-field magnet</a:t>
            </a:r>
          </a:p>
          <a:p>
            <a:pPr marL="285750" indent="-285750">
              <a:buFontTx/>
              <a:buChar char="-"/>
            </a:pPr>
            <a:r>
              <a:rPr lang="en-US" altLang="ja-JP" sz="2400" dirty="0"/>
              <a:t>Energy management</a:t>
            </a:r>
            <a:endParaRPr lang="en-US" altLang="ja-JP" sz="2800" b="1" dirty="0">
              <a:solidFill>
                <a:srgbClr val="0070C0"/>
              </a:solidFill>
            </a:endParaRPr>
          </a:p>
          <a:p>
            <a:endParaRPr lang="en-US" altLang="ja-JP" sz="2800" b="1" dirty="0">
              <a:solidFill>
                <a:srgbClr val="0070C0"/>
              </a:solidFill>
            </a:endParaRPr>
          </a:p>
          <a:p>
            <a:r>
              <a:rPr lang="en-US" altLang="ja-JP" sz="2800" b="1" dirty="0">
                <a:solidFill>
                  <a:srgbClr val="0070C0"/>
                </a:solidFill>
              </a:rPr>
              <a:t>Lepton Colliders:  </a:t>
            </a:r>
          </a:p>
          <a:p>
            <a:pPr marL="285750" indent="-285750">
              <a:buFontTx/>
              <a:buChar char="-"/>
            </a:pPr>
            <a:r>
              <a:rPr lang="en-US" altLang="ja-JP" sz="2400" dirty="0"/>
              <a:t>SRF cavity: High-Q and -G </a:t>
            </a:r>
            <a:r>
              <a:rPr lang="en-US" altLang="ja-JP" sz="2400" dirty="0">
                <a:solidFill>
                  <a:schemeClr val="bg1">
                    <a:lumMod val="50000"/>
                  </a:schemeClr>
                </a:solidFill>
              </a:rPr>
              <a:t>(to prepare for upgrade)</a:t>
            </a:r>
          </a:p>
          <a:p>
            <a:pPr marL="285750" indent="-285750">
              <a:buFontTx/>
              <a:buChar char="-"/>
            </a:pPr>
            <a:r>
              <a:rPr lang="en-US" altLang="ja-JP" sz="2400" dirty="0"/>
              <a:t>NRF acc. Struct.: large scale, alignment, tolerance, timing</a:t>
            </a:r>
          </a:p>
          <a:p>
            <a:pPr marL="285750" indent="-285750">
              <a:buFontTx/>
              <a:buChar char="-"/>
            </a:pPr>
            <a:r>
              <a:rPr lang="en-US" altLang="ja-JP" sz="2400" dirty="0"/>
              <a:t>Energy management </a:t>
            </a:r>
          </a:p>
        </p:txBody>
      </p:sp>
      <p:sp>
        <p:nvSpPr>
          <p:cNvPr id="10" name="左矢印 9">
            <a:extLst>
              <a:ext uri="{FF2B5EF4-FFF2-40B4-BE49-F238E27FC236}">
                <a16:creationId xmlns:a16="http://schemas.microsoft.com/office/drawing/2014/main" id="{7816802D-AB97-3043-906F-5BC5C9D7FFE4}"/>
              </a:ext>
            </a:extLst>
          </p:cNvPr>
          <p:cNvSpPr/>
          <p:nvPr/>
        </p:nvSpPr>
        <p:spPr>
          <a:xfrm>
            <a:off x="7215446" y="2981360"/>
            <a:ext cx="914401" cy="665018"/>
          </a:xfrm>
          <a:prstGeom prst="leftArrow">
            <a:avLst/>
          </a:prstGeom>
          <a:solidFill>
            <a:srgbClr val="FFFF0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655367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180152" y="847725"/>
            <a:ext cx="6911836" cy="5646859"/>
          </a:xfrm>
          <a:prstGeom prst="rect">
            <a:avLst/>
          </a:prstGeom>
        </p:spPr>
      </p:pic>
      <p:sp>
        <p:nvSpPr>
          <p:cNvPr id="2" name="Title 1"/>
          <p:cNvSpPr>
            <a:spLocks noGrp="1"/>
          </p:cNvSpPr>
          <p:nvPr>
            <p:ph type="title"/>
          </p:nvPr>
        </p:nvSpPr>
        <p:spPr>
          <a:xfrm>
            <a:off x="2180492" y="105508"/>
            <a:ext cx="8737600" cy="1169551"/>
          </a:xfrm>
        </p:spPr>
        <p:txBody>
          <a:bodyPr/>
          <a:lstStyle/>
          <a:p>
            <a:r>
              <a:rPr lang="en-US" dirty="0"/>
              <a:t>Advanced technologies</a:t>
            </a:r>
            <a:br>
              <a:rPr lang="en-US" dirty="0"/>
            </a:br>
            <a:endParaRPr lang="en-US" dirty="0"/>
          </a:p>
        </p:txBody>
      </p:sp>
      <p:sp>
        <p:nvSpPr>
          <p:cNvPr id="3" name="Content Placeholder 2"/>
          <p:cNvSpPr>
            <a:spLocks noGrp="1"/>
          </p:cNvSpPr>
          <p:nvPr>
            <p:ph idx="1"/>
          </p:nvPr>
        </p:nvSpPr>
        <p:spPr>
          <a:xfrm>
            <a:off x="609600" y="1143001"/>
            <a:ext cx="4700954" cy="4724400"/>
          </a:xfrm>
        </p:spPr>
        <p:txBody>
          <a:bodyPr/>
          <a:lstStyle/>
          <a:p>
            <a:r>
              <a:rPr lang="en-US" dirty="0" smtClean="0"/>
              <a:t>Muon collider</a:t>
            </a:r>
          </a:p>
          <a:p>
            <a:r>
              <a:rPr lang="en-US" dirty="0" smtClean="0"/>
              <a:t>Plasma acceleration</a:t>
            </a:r>
            <a:endParaRPr lang="en-US" dirty="0"/>
          </a:p>
        </p:txBody>
      </p:sp>
      <p:sp>
        <p:nvSpPr>
          <p:cNvPr id="5" name="Rectangle 4"/>
          <p:cNvSpPr/>
          <p:nvPr/>
        </p:nvSpPr>
        <p:spPr>
          <a:xfrm>
            <a:off x="10074063" y="6191181"/>
            <a:ext cx="2017925" cy="276999"/>
          </a:xfrm>
          <a:prstGeom prst="rect">
            <a:avLst/>
          </a:prstGeom>
        </p:spPr>
        <p:txBody>
          <a:bodyPr wrap="none">
            <a:spAutoFit/>
          </a:bodyPr>
          <a:lstStyle/>
          <a:p>
            <a:r>
              <a:rPr lang="en-US" sz="1200" dirty="0">
                <a:solidFill>
                  <a:schemeClr val="bg1">
                    <a:lumMod val="95000"/>
                  </a:schemeClr>
                </a:solidFill>
                <a:latin typeface="Proxima Nova"/>
              </a:rPr>
              <a:t>Credit: Frank </a:t>
            </a:r>
            <a:r>
              <a:rPr lang="en-US" sz="1200" dirty="0" err="1">
                <a:solidFill>
                  <a:schemeClr val="bg1">
                    <a:lumMod val="95000"/>
                  </a:schemeClr>
                </a:solidFill>
                <a:latin typeface="Proxima Nova"/>
              </a:rPr>
              <a:t>Tsung</a:t>
            </a:r>
            <a:r>
              <a:rPr lang="en-US" sz="1200" dirty="0">
                <a:solidFill>
                  <a:schemeClr val="bg1">
                    <a:lumMod val="95000"/>
                  </a:schemeClr>
                </a:solidFill>
                <a:latin typeface="Proxima Nova"/>
              </a:rPr>
              <a:t>, UCLA</a:t>
            </a:r>
            <a:endParaRPr lang="en-US" sz="1200" dirty="0">
              <a:solidFill>
                <a:schemeClr val="bg1">
                  <a:lumMod val="95000"/>
                </a:schemeClr>
              </a:solidFill>
            </a:endParaRPr>
          </a:p>
        </p:txBody>
      </p:sp>
      <p:pic>
        <p:nvPicPr>
          <p:cNvPr id="7" name="Picture 6"/>
          <p:cNvPicPr>
            <a:picLocks noChangeAspect="1"/>
          </p:cNvPicPr>
          <p:nvPr/>
        </p:nvPicPr>
        <p:blipFill>
          <a:blip r:embed="rId3"/>
          <a:stretch>
            <a:fillRect/>
          </a:stretch>
        </p:blipFill>
        <p:spPr>
          <a:xfrm>
            <a:off x="199292" y="2894048"/>
            <a:ext cx="4829908" cy="3574132"/>
          </a:xfrm>
          <a:prstGeom prst="rect">
            <a:avLst/>
          </a:prstGeom>
        </p:spPr>
      </p:pic>
    </p:spTree>
    <p:extLst>
      <p:ext uri="{BB962C8B-B14F-4D97-AF65-F5344CB8AC3E}">
        <p14:creationId xmlns:p14="http://schemas.microsoft.com/office/powerpoint/2010/main" val="20962942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519530"/>
          </a:xfrm>
        </p:spPr>
        <p:txBody>
          <a:bodyPr>
            <a:normAutofit fontScale="90000"/>
          </a:bodyPr>
          <a:lstStyle/>
          <a:p>
            <a:r>
              <a:rPr lang="en-US" dirty="0"/>
              <a:t>Proton-driven </a:t>
            </a:r>
            <a:r>
              <a:rPr lang="en-US" dirty="0" err="1"/>
              <a:t>Muon</a:t>
            </a:r>
            <a:r>
              <a:rPr lang="en-US" dirty="0"/>
              <a:t> Collider Concept</a:t>
            </a:r>
          </a:p>
        </p:txBody>
      </p:sp>
      <p:sp>
        <p:nvSpPr>
          <p:cNvPr id="9" name="Date Placeholder 8"/>
          <p:cNvSpPr>
            <a:spLocks noGrp="1"/>
          </p:cNvSpPr>
          <p:nvPr>
            <p:ph type="dt" sz="half" idx="4294967295"/>
          </p:nvPr>
        </p:nvSpPr>
        <p:spPr>
          <a:xfrm>
            <a:off x="42611" y="6030446"/>
            <a:ext cx="2743200" cy="365125"/>
          </a:xfrm>
          <a:prstGeom prst="rect">
            <a:avLst/>
          </a:prstGeom>
        </p:spPr>
        <p:txBody>
          <a:bodyPr/>
          <a:lstStyle/>
          <a:p>
            <a:r>
              <a:rPr lang="de-DE" dirty="0" smtClean="0"/>
              <a:t>D. Schulte</a:t>
            </a:r>
            <a:endParaRPr lang="en-US" dirty="0"/>
          </a:p>
        </p:txBody>
      </p:sp>
      <p:pic>
        <p:nvPicPr>
          <p:cNvPr id="4" name="Picture 3" descr="p4.tiff"/>
          <p:cNvPicPr>
            <a:picLocks noChangeAspect="1"/>
          </p:cNvPicPr>
          <p:nvPr/>
        </p:nvPicPr>
        <p:blipFill>
          <a:blip r:embed="rId2"/>
          <a:srcRect b="50107"/>
          <a:stretch>
            <a:fillRect/>
          </a:stretch>
        </p:blipFill>
        <p:spPr>
          <a:xfrm>
            <a:off x="205977" y="1323054"/>
            <a:ext cx="5943290" cy="1611662"/>
          </a:xfrm>
          <a:prstGeom prst="rect">
            <a:avLst/>
          </a:prstGeom>
        </p:spPr>
      </p:pic>
      <p:sp>
        <p:nvSpPr>
          <p:cNvPr id="5" name="TextBox 4"/>
          <p:cNvSpPr txBox="1"/>
          <p:nvPr/>
        </p:nvSpPr>
        <p:spPr>
          <a:xfrm>
            <a:off x="94632" y="3124911"/>
            <a:ext cx="1888422" cy="1600438"/>
          </a:xfrm>
          <a:prstGeom prst="rect">
            <a:avLst/>
          </a:prstGeom>
          <a:noFill/>
        </p:spPr>
        <p:txBody>
          <a:bodyPr wrap="square" rtlCol="0">
            <a:spAutoFit/>
          </a:bodyPr>
          <a:lstStyle/>
          <a:p>
            <a:r>
              <a:rPr lang="en-US" sz="1400" dirty="0"/>
              <a:t>Short, intense proton bunches to produce </a:t>
            </a:r>
            <a:r>
              <a:rPr lang="en-US" sz="1400" dirty="0" err="1"/>
              <a:t>hadronic</a:t>
            </a:r>
            <a:r>
              <a:rPr lang="en-US" sz="1400" dirty="0"/>
              <a:t> showers</a:t>
            </a:r>
          </a:p>
          <a:p>
            <a:endParaRPr lang="en-US" sz="1400" dirty="0"/>
          </a:p>
          <a:p>
            <a:r>
              <a:rPr lang="en-US" sz="1400" dirty="0" err="1"/>
              <a:t>Pions</a:t>
            </a:r>
            <a:r>
              <a:rPr lang="en-US" sz="1400" dirty="0"/>
              <a:t> decay into </a:t>
            </a:r>
            <a:r>
              <a:rPr lang="en-US" sz="1400" dirty="0" err="1"/>
              <a:t>muons</a:t>
            </a:r>
            <a:r>
              <a:rPr lang="en-US" sz="1400" dirty="0"/>
              <a:t> that can be captured</a:t>
            </a:r>
          </a:p>
        </p:txBody>
      </p:sp>
      <p:sp>
        <p:nvSpPr>
          <p:cNvPr id="6" name="TextBox 5"/>
          <p:cNvSpPr txBox="1"/>
          <p:nvPr/>
        </p:nvSpPr>
        <p:spPr>
          <a:xfrm>
            <a:off x="1844166" y="3113635"/>
            <a:ext cx="2166446" cy="830997"/>
          </a:xfrm>
          <a:prstGeom prst="rect">
            <a:avLst/>
          </a:prstGeom>
          <a:noFill/>
        </p:spPr>
        <p:txBody>
          <a:bodyPr wrap="square" rtlCol="0">
            <a:spAutoFit/>
          </a:bodyPr>
          <a:lstStyle/>
          <a:p>
            <a:r>
              <a:rPr lang="en-US" sz="1600" dirty="0" err="1"/>
              <a:t>Muon</a:t>
            </a:r>
            <a:r>
              <a:rPr lang="en-US" sz="1600" dirty="0"/>
              <a:t> are captured, bunched and then cooled</a:t>
            </a:r>
          </a:p>
        </p:txBody>
      </p:sp>
      <p:sp>
        <p:nvSpPr>
          <p:cNvPr id="7" name="TextBox 6"/>
          <p:cNvSpPr txBox="1"/>
          <p:nvPr/>
        </p:nvSpPr>
        <p:spPr>
          <a:xfrm>
            <a:off x="3855023" y="3124911"/>
            <a:ext cx="1340401" cy="830997"/>
          </a:xfrm>
          <a:prstGeom prst="rect">
            <a:avLst/>
          </a:prstGeom>
          <a:noFill/>
        </p:spPr>
        <p:txBody>
          <a:bodyPr wrap="square" rtlCol="0">
            <a:spAutoFit/>
          </a:bodyPr>
          <a:lstStyle/>
          <a:p>
            <a:r>
              <a:rPr lang="en-US" sz="1600" dirty="0"/>
              <a:t>Acceleration to collision energy</a:t>
            </a:r>
          </a:p>
        </p:txBody>
      </p:sp>
      <p:sp>
        <p:nvSpPr>
          <p:cNvPr id="8" name="TextBox 7"/>
          <p:cNvSpPr txBox="1"/>
          <p:nvPr/>
        </p:nvSpPr>
        <p:spPr>
          <a:xfrm>
            <a:off x="5195424" y="3110666"/>
            <a:ext cx="1012335" cy="369332"/>
          </a:xfrm>
          <a:prstGeom prst="rect">
            <a:avLst/>
          </a:prstGeom>
          <a:noFill/>
        </p:spPr>
        <p:txBody>
          <a:bodyPr wrap="square" rtlCol="0">
            <a:spAutoFit/>
          </a:bodyPr>
          <a:lstStyle/>
          <a:p>
            <a:r>
              <a:rPr lang="en-US" dirty="0"/>
              <a:t>Collision</a:t>
            </a:r>
          </a:p>
        </p:txBody>
      </p:sp>
      <p:sp>
        <p:nvSpPr>
          <p:cNvPr id="3" name="Rectangle 2"/>
          <p:cNvSpPr/>
          <p:nvPr/>
        </p:nvSpPr>
        <p:spPr>
          <a:xfrm>
            <a:off x="1194976" y="676723"/>
            <a:ext cx="10292552" cy="646331"/>
          </a:xfrm>
          <a:prstGeom prst="rect">
            <a:avLst/>
          </a:prstGeom>
        </p:spPr>
        <p:txBody>
          <a:bodyPr wrap="square">
            <a:spAutoFit/>
          </a:bodyPr>
          <a:lstStyle/>
          <a:p>
            <a:r>
              <a:rPr lang="en-US" b="1" dirty="0"/>
              <a:t>Muon-based technology represents a unique opportunity for the future of high energy physics research: the multi-</a:t>
            </a:r>
            <a:r>
              <a:rPr lang="en-US" b="1" dirty="0" err="1"/>
              <a:t>TeV</a:t>
            </a:r>
            <a:r>
              <a:rPr lang="en-US" b="1" dirty="0"/>
              <a:t> energy domain exploration.</a:t>
            </a:r>
          </a:p>
        </p:txBody>
      </p:sp>
      <p:pic>
        <p:nvPicPr>
          <p:cNvPr id="10" name="Content Placeholder 18"/>
          <p:cNvPicPr>
            <a:picLocks noGrp="1" noChangeAspect="1"/>
          </p:cNvPicPr>
          <p:nvPr>
            <p:ph idx="1"/>
          </p:nvPr>
        </p:nvPicPr>
        <p:blipFill>
          <a:blip r:embed="rId3" cstate="print">
            <a:extLst>
              <a:ext uri="{28A0092B-C50C-407E-A947-70E740481C1C}">
                <a14:useLocalDpi xmlns:a14="http://schemas.microsoft.com/office/drawing/2010/main"/>
              </a:ext>
            </a:extLst>
          </a:blip>
          <a:srcRect t="960" b="960"/>
          <a:stretch>
            <a:fillRect/>
          </a:stretch>
        </p:blipFill>
        <p:spPr>
          <a:xfrm>
            <a:off x="6207759" y="1231604"/>
            <a:ext cx="5901472" cy="4149735"/>
          </a:xfrm>
        </p:spPr>
      </p:pic>
      <p:sp>
        <p:nvSpPr>
          <p:cNvPr id="12" name="TextBox 11"/>
          <p:cNvSpPr txBox="1"/>
          <p:nvPr/>
        </p:nvSpPr>
        <p:spPr>
          <a:xfrm>
            <a:off x="2815389" y="4555479"/>
            <a:ext cx="3007895" cy="1200329"/>
          </a:xfrm>
          <a:prstGeom prst="rect">
            <a:avLst/>
          </a:prstGeom>
          <a:solidFill>
            <a:srgbClr val="73EDE1"/>
          </a:solidFill>
          <a:ln>
            <a:noFill/>
          </a:ln>
        </p:spPr>
        <p:txBody>
          <a:bodyPr wrap="square" rtlCol="0">
            <a:spAutoFit/>
          </a:bodyPr>
          <a:lstStyle/>
          <a:p>
            <a:r>
              <a:rPr lang="en-US" dirty="0" smtClean="0"/>
              <a:t>Two schemes for </a:t>
            </a:r>
            <a:r>
              <a:rPr lang="en-US" dirty="0" smtClean="0">
                <a:latin typeface="Symbol" panose="05050102010706020507" pitchFamily="18" charset="2"/>
              </a:rPr>
              <a:t>m</a:t>
            </a:r>
            <a:r>
              <a:rPr lang="en-US" dirty="0" smtClean="0"/>
              <a:t> production</a:t>
            </a:r>
          </a:p>
          <a:p>
            <a:pPr marL="285750" indent="-285750">
              <a:buFontTx/>
              <a:buChar char="-"/>
            </a:pPr>
            <a:r>
              <a:rPr lang="en-US" dirty="0" smtClean="0"/>
              <a:t>Proton (like in the figure)</a:t>
            </a:r>
          </a:p>
          <a:p>
            <a:pPr marL="285750" indent="-285750">
              <a:buFontTx/>
              <a:buChar char="-"/>
            </a:pPr>
            <a:r>
              <a:rPr lang="en-US" dirty="0" smtClean="0"/>
              <a:t>Positrons, still requiring consolidation</a:t>
            </a:r>
          </a:p>
        </p:txBody>
      </p:sp>
    </p:spTree>
    <p:extLst>
      <p:ext uri="{BB962C8B-B14F-4D97-AF65-F5344CB8AC3E}">
        <p14:creationId xmlns:p14="http://schemas.microsoft.com/office/powerpoint/2010/main" val="8953491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199" y="1"/>
            <a:ext cx="9033435" cy="470051"/>
          </a:xfrm>
        </p:spPr>
        <p:txBody>
          <a:bodyPr>
            <a:normAutofit fontScale="90000"/>
          </a:bodyPr>
          <a:lstStyle/>
          <a:p>
            <a:r>
              <a:rPr lang="en-US" dirty="0"/>
              <a:t>Answers to the Key </a:t>
            </a:r>
            <a:r>
              <a:rPr lang="en-US" dirty="0" smtClean="0"/>
              <a:t>Questions (D. Schulte)</a:t>
            </a:r>
            <a:endParaRPr lang="en-US" dirty="0"/>
          </a:p>
        </p:txBody>
      </p:sp>
      <p:sp>
        <p:nvSpPr>
          <p:cNvPr id="4" name="Date Placeholder 3"/>
          <p:cNvSpPr>
            <a:spLocks noGrp="1"/>
          </p:cNvSpPr>
          <p:nvPr>
            <p:ph type="dt" sz="half" idx="4294967295"/>
          </p:nvPr>
        </p:nvSpPr>
        <p:spPr>
          <a:xfrm>
            <a:off x="0" y="6246973"/>
            <a:ext cx="2743200" cy="365125"/>
          </a:xfrm>
          <a:prstGeom prst="rect">
            <a:avLst/>
          </a:prstGeom>
        </p:spPr>
        <p:txBody>
          <a:bodyPr/>
          <a:lstStyle/>
          <a:p>
            <a:r>
              <a:rPr lang="de-DE" dirty="0" err="1" smtClean="0"/>
              <a:t>From</a:t>
            </a:r>
            <a:r>
              <a:rPr lang="de-DE" dirty="0" smtClean="0"/>
              <a:t> D</a:t>
            </a:r>
            <a:r>
              <a:rPr lang="de-DE" dirty="0"/>
              <a:t>. Schulte</a:t>
            </a:r>
            <a:endParaRPr lang="en-US" dirty="0"/>
          </a:p>
        </p:txBody>
      </p:sp>
      <p:sp>
        <p:nvSpPr>
          <p:cNvPr id="6" name="Footer Placeholder 5"/>
          <p:cNvSpPr>
            <a:spLocks noGrp="1"/>
          </p:cNvSpPr>
          <p:nvPr>
            <p:ph type="ftr" sz="quarter" idx="4294967295"/>
          </p:nvPr>
        </p:nvSpPr>
        <p:spPr>
          <a:xfrm>
            <a:off x="8877014" y="6124469"/>
            <a:ext cx="3314986" cy="365125"/>
          </a:xfrm>
          <a:prstGeom prst="rect">
            <a:avLst/>
          </a:prstGeom>
        </p:spPr>
        <p:txBody>
          <a:bodyPr/>
          <a:lstStyle/>
          <a:p>
            <a:r>
              <a:rPr lang="en-US" dirty="0" err="1"/>
              <a:t>Muon</a:t>
            </a:r>
            <a:r>
              <a:rPr lang="en-US" dirty="0"/>
              <a:t> Colliders, Granada 2019</a:t>
            </a:r>
          </a:p>
        </p:txBody>
      </p:sp>
      <p:sp>
        <p:nvSpPr>
          <p:cNvPr id="7" name="TextBox 6"/>
          <p:cNvSpPr txBox="1"/>
          <p:nvPr/>
        </p:nvSpPr>
        <p:spPr>
          <a:xfrm>
            <a:off x="1238107" y="520225"/>
            <a:ext cx="9144000" cy="5909310"/>
          </a:xfrm>
          <a:prstGeom prst="rect">
            <a:avLst/>
          </a:prstGeom>
          <a:noFill/>
        </p:spPr>
        <p:txBody>
          <a:bodyPr wrap="square" rtlCol="0">
            <a:spAutoFit/>
          </a:bodyPr>
          <a:lstStyle/>
          <a:p>
            <a:pPr marL="285750" indent="-285750">
              <a:buFont typeface="Arial"/>
              <a:buChar char="•"/>
            </a:pPr>
            <a:r>
              <a:rPr lang="en-US" b="1" dirty="0"/>
              <a:t>Can </a:t>
            </a:r>
            <a:r>
              <a:rPr lang="en-US" b="1" dirty="0" err="1"/>
              <a:t>muon</a:t>
            </a:r>
            <a:r>
              <a:rPr lang="en-US" b="1" dirty="0"/>
              <a:t> colliders at this moment be considered for the next project?</a:t>
            </a:r>
          </a:p>
          <a:p>
            <a:pPr lvl="1">
              <a:buFont typeface="Arial"/>
              <a:buChar char="•"/>
            </a:pPr>
            <a:r>
              <a:rPr lang="en-US" dirty="0"/>
              <a:t> Enormous progress in the proton driven scheme and new ideas emerged on positron one     </a:t>
            </a:r>
          </a:p>
          <a:p>
            <a:pPr lvl="1">
              <a:buFont typeface="Arial"/>
              <a:buChar char="•"/>
            </a:pPr>
            <a:r>
              <a:rPr lang="en-US" dirty="0"/>
              <a:t> But at this moment </a:t>
            </a:r>
            <a:r>
              <a:rPr lang="en-US" b="1" dirty="0">
                <a:solidFill>
                  <a:srgbClr val="FF0000"/>
                </a:solidFill>
                <a:effectLst>
                  <a:outerShdw blurRad="38100" dist="38100" dir="2700000" algn="tl">
                    <a:srgbClr val="000000">
                      <a:alpha val="43137"/>
                    </a:srgbClr>
                  </a:outerShdw>
                </a:effectLst>
              </a:rPr>
              <a:t>not mature enough for a CDR</a:t>
            </a:r>
            <a:r>
              <a:rPr lang="en-US" dirty="0"/>
              <a:t>, need a careful design study</a:t>
            </a:r>
          </a:p>
          <a:p>
            <a:pPr lvl="1"/>
            <a:r>
              <a:rPr lang="en-US" dirty="0"/>
              <a:t>  done with a coordinate international effort</a:t>
            </a:r>
          </a:p>
          <a:p>
            <a:pPr lvl="1"/>
            <a:endParaRPr lang="en-US" dirty="0"/>
          </a:p>
          <a:p>
            <a:pPr marL="285750" indent="-285750">
              <a:buFont typeface="Arial"/>
              <a:buChar char="•"/>
            </a:pPr>
            <a:r>
              <a:rPr lang="en-US" dirty="0"/>
              <a:t> </a:t>
            </a:r>
            <a:r>
              <a:rPr lang="en-US" b="1" dirty="0"/>
              <a:t>Is it worthwhile to do </a:t>
            </a:r>
            <a:r>
              <a:rPr lang="en-US" b="1" dirty="0" err="1"/>
              <a:t>muon</a:t>
            </a:r>
            <a:r>
              <a:rPr lang="en-US" b="1" dirty="0"/>
              <a:t> collider R&amp;D?</a:t>
            </a:r>
          </a:p>
          <a:p>
            <a:pPr lvl="1">
              <a:buFont typeface="Arial"/>
              <a:buChar char="•"/>
            </a:pPr>
            <a:r>
              <a:rPr lang="en-US" b="1" dirty="0"/>
              <a:t> </a:t>
            </a:r>
            <a:r>
              <a:rPr lang="en-US" dirty="0"/>
              <a:t>Yes, it </a:t>
            </a:r>
            <a:r>
              <a:rPr lang="en-US" b="1" dirty="0">
                <a:solidFill>
                  <a:srgbClr val="FF0000"/>
                </a:solidFill>
              </a:rPr>
              <a:t>promises the potential to go to very high energy</a:t>
            </a:r>
          </a:p>
          <a:p>
            <a:pPr lvl="1">
              <a:buFont typeface="Arial"/>
              <a:buChar char="•"/>
            </a:pPr>
            <a:r>
              <a:rPr lang="en-US" dirty="0"/>
              <a:t> It </a:t>
            </a:r>
            <a:r>
              <a:rPr lang="en-US" b="1" dirty="0">
                <a:solidFill>
                  <a:srgbClr val="FF0000"/>
                </a:solidFill>
              </a:rPr>
              <a:t>may</a:t>
            </a:r>
            <a:r>
              <a:rPr lang="en-US" dirty="0"/>
              <a:t> be the best option for very high lepton collider energies, beyond 3 </a:t>
            </a:r>
            <a:r>
              <a:rPr lang="en-US" dirty="0" err="1"/>
              <a:t>TeV</a:t>
            </a:r>
            <a:endParaRPr lang="en-US" dirty="0"/>
          </a:p>
          <a:p>
            <a:pPr lvl="1">
              <a:buFont typeface="Arial"/>
              <a:buChar char="•"/>
            </a:pPr>
            <a:r>
              <a:rPr lang="en-US" dirty="0"/>
              <a:t> It has strong synergies with other projects, e.g. magnet and RF development</a:t>
            </a:r>
          </a:p>
          <a:p>
            <a:pPr lvl="1">
              <a:buFont typeface="Arial"/>
              <a:buChar char="•"/>
            </a:pPr>
            <a:r>
              <a:rPr lang="en-US" dirty="0"/>
              <a:t> Has synergies with other physics experiments</a:t>
            </a:r>
          </a:p>
          <a:p>
            <a:pPr lvl="1">
              <a:buFont typeface="Arial"/>
              <a:buChar char="•"/>
            </a:pPr>
            <a:r>
              <a:rPr lang="en-US" b="1" dirty="0"/>
              <a:t> Should not miss this opportunity?</a:t>
            </a:r>
          </a:p>
          <a:p>
            <a:endParaRPr lang="en-US" dirty="0"/>
          </a:p>
          <a:p>
            <a:pPr marL="285750" indent="-285750">
              <a:buFont typeface="Arial"/>
              <a:buChar char="•"/>
            </a:pPr>
            <a:r>
              <a:rPr lang="en-US" dirty="0"/>
              <a:t> </a:t>
            </a:r>
            <a:r>
              <a:rPr lang="en-US" b="1" dirty="0"/>
              <a:t>What needs to be done?</a:t>
            </a:r>
          </a:p>
          <a:p>
            <a:pPr lvl="1">
              <a:buFont typeface="Arial"/>
              <a:buChar char="•"/>
            </a:pPr>
            <a:r>
              <a:rPr lang="en-US" dirty="0"/>
              <a:t> </a:t>
            </a:r>
            <a:r>
              <a:rPr lang="en-US" b="1" dirty="0">
                <a:solidFill>
                  <a:srgbClr val="FF0000"/>
                </a:solidFill>
              </a:rPr>
              <a:t>Muon production and cooling is key </a:t>
            </a:r>
            <a:r>
              <a:rPr lang="en-US" dirty="0"/>
              <a:t>=&gt; A new test facility is required.</a:t>
            </a:r>
          </a:p>
          <a:p>
            <a:pPr lvl="2">
              <a:buFont typeface="Arial"/>
              <a:buChar char="•"/>
            </a:pPr>
            <a:r>
              <a:rPr lang="en-US" dirty="0"/>
              <a:t> Seek/exploit synergy with physics exploitation of test facility (e.g. </a:t>
            </a:r>
            <a:r>
              <a:rPr lang="en-US" dirty="0" err="1"/>
              <a:t>nuSTORM</a:t>
            </a:r>
            <a:r>
              <a:rPr lang="en-US" dirty="0"/>
              <a:t>)</a:t>
            </a:r>
          </a:p>
          <a:p>
            <a:pPr lvl="1">
              <a:buFont typeface="Arial"/>
              <a:buChar char="•"/>
            </a:pPr>
            <a:r>
              <a:rPr lang="en-US" dirty="0"/>
              <a:t> A conceptual design of the collider has to be made</a:t>
            </a:r>
          </a:p>
          <a:p>
            <a:pPr lvl="1">
              <a:buFont typeface="Arial"/>
              <a:buChar char="•"/>
            </a:pPr>
            <a:r>
              <a:rPr lang="en-US" dirty="0"/>
              <a:t> Many components need R&amp;D, e.g. fast ramping magnets, background in the detector</a:t>
            </a:r>
          </a:p>
          <a:p>
            <a:pPr lvl="1">
              <a:buFont typeface="Arial"/>
              <a:buChar char="•"/>
            </a:pPr>
            <a:r>
              <a:rPr lang="en-US" dirty="0"/>
              <a:t> Site-dependent studies to understand if existing infrastructure can be used</a:t>
            </a:r>
          </a:p>
          <a:p>
            <a:pPr lvl="2">
              <a:buFont typeface="Arial"/>
              <a:buChar char="•"/>
            </a:pPr>
            <a:r>
              <a:rPr lang="en-US" dirty="0"/>
              <a:t> limitations of existing tunnels, e.g. radiation issues</a:t>
            </a:r>
          </a:p>
          <a:p>
            <a:pPr lvl="2">
              <a:buFont typeface="Arial"/>
              <a:buChar char="•"/>
            </a:pPr>
            <a:r>
              <a:rPr lang="en-US" dirty="0"/>
              <a:t> optimum use of existing accelerators, e.g. as proton source</a:t>
            </a:r>
          </a:p>
          <a:p>
            <a:pPr lvl="1">
              <a:buFont typeface="Arial"/>
              <a:buChar char="•"/>
            </a:pPr>
            <a:r>
              <a:rPr lang="en-US" dirty="0"/>
              <a:t>  </a:t>
            </a:r>
            <a:r>
              <a:rPr lang="en-US" b="1" dirty="0"/>
              <a:t>R&amp;D in a strongly coordinated global effort</a:t>
            </a:r>
          </a:p>
        </p:txBody>
      </p:sp>
    </p:spTree>
    <p:extLst>
      <p:ext uri="{BB962C8B-B14F-4D97-AF65-F5344CB8AC3E}">
        <p14:creationId xmlns:p14="http://schemas.microsoft.com/office/powerpoint/2010/main" val="13966515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0304" y="14054"/>
            <a:ext cx="8428685" cy="460858"/>
          </a:xfrm>
        </p:spPr>
        <p:txBody>
          <a:bodyPr>
            <a:normAutofit fontScale="90000"/>
          </a:bodyPr>
          <a:lstStyle/>
          <a:p>
            <a:r>
              <a:rPr lang="en-US" dirty="0"/>
              <a:t>Proposed tentative timeline</a:t>
            </a:r>
          </a:p>
        </p:txBody>
      </p:sp>
      <p:sp>
        <p:nvSpPr>
          <p:cNvPr id="4" name="Date Placeholder 3"/>
          <p:cNvSpPr>
            <a:spLocks noGrp="1"/>
          </p:cNvSpPr>
          <p:nvPr>
            <p:ph type="dt" sz="half" idx="4294967295"/>
          </p:nvPr>
        </p:nvSpPr>
        <p:spPr>
          <a:xfrm>
            <a:off x="0" y="6140743"/>
            <a:ext cx="2743200" cy="365125"/>
          </a:xfrm>
          <a:prstGeom prst="rect">
            <a:avLst/>
          </a:prstGeom>
        </p:spPr>
        <p:txBody>
          <a:bodyPr/>
          <a:lstStyle/>
          <a:p>
            <a:r>
              <a:rPr lang="de-DE"/>
              <a:t>D. Schulte</a:t>
            </a:r>
            <a:endParaRPr lang="en-US"/>
          </a:p>
        </p:txBody>
      </p:sp>
      <p:grpSp>
        <p:nvGrpSpPr>
          <p:cNvPr id="7" name="Group 6"/>
          <p:cNvGrpSpPr/>
          <p:nvPr/>
        </p:nvGrpSpPr>
        <p:grpSpPr>
          <a:xfrm>
            <a:off x="2439293" y="574464"/>
            <a:ext cx="7502600" cy="5931919"/>
            <a:chOff x="671244" y="443667"/>
            <a:chExt cx="7788645" cy="6146807"/>
          </a:xfrm>
        </p:grpSpPr>
        <p:sp>
          <p:nvSpPr>
            <p:cNvPr id="8" name="Process 7"/>
            <p:cNvSpPr/>
            <p:nvPr/>
          </p:nvSpPr>
          <p:spPr>
            <a:xfrm rot="16200000">
              <a:off x="570385" y="1622811"/>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p>
          </p:txBody>
        </p:sp>
        <p:sp>
          <p:nvSpPr>
            <p:cNvPr id="9" name="Process 8"/>
            <p:cNvSpPr/>
            <p:nvPr/>
          </p:nvSpPr>
          <p:spPr>
            <a:xfrm rot="16200000">
              <a:off x="1485297" y="1616424"/>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a:t>
              </a:r>
            </a:p>
          </p:txBody>
        </p:sp>
        <p:sp>
          <p:nvSpPr>
            <p:cNvPr id="10" name="Process 9"/>
            <p:cNvSpPr/>
            <p:nvPr/>
          </p:nvSpPr>
          <p:spPr>
            <a:xfrm rot="16200000">
              <a:off x="2412855" y="1618610"/>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5</a:t>
              </a:r>
            </a:p>
          </p:txBody>
        </p:sp>
        <p:sp>
          <p:nvSpPr>
            <p:cNvPr id="11" name="Process 10"/>
            <p:cNvSpPr/>
            <p:nvPr/>
          </p:nvSpPr>
          <p:spPr>
            <a:xfrm rot="16200000">
              <a:off x="3327767" y="1622811"/>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7</a:t>
              </a:r>
            </a:p>
          </p:txBody>
        </p:sp>
        <p:sp>
          <p:nvSpPr>
            <p:cNvPr id="12" name="Process 11"/>
            <p:cNvSpPr/>
            <p:nvPr/>
          </p:nvSpPr>
          <p:spPr>
            <a:xfrm rot="16200000">
              <a:off x="4242679" y="1622811"/>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9</a:t>
              </a:r>
            </a:p>
          </p:txBody>
        </p:sp>
        <p:sp>
          <p:nvSpPr>
            <p:cNvPr id="13" name="Process 12"/>
            <p:cNvSpPr/>
            <p:nvPr/>
          </p:nvSpPr>
          <p:spPr>
            <a:xfrm rot="16200000">
              <a:off x="5157591" y="1627892"/>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11</a:t>
              </a:r>
            </a:p>
          </p:txBody>
        </p:sp>
        <p:sp>
          <p:nvSpPr>
            <p:cNvPr id="14" name="Process 13"/>
            <p:cNvSpPr/>
            <p:nvPr/>
          </p:nvSpPr>
          <p:spPr>
            <a:xfrm rot="16200000">
              <a:off x="6072503" y="1627892"/>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13</a:t>
              </a:r>
            </a:p>
          </p:txBody>
        </p:sp>
        <p:sp>
          <p:nvSpPr>
            <p:cNvPr id="15" name="Process 14"/>
            <p:cNvSpPr/>
            <p:nvPr/>
          </p:nvSpPr>
          <p:spPr>
            <a:xfrm rot="16200000">
              <a:off x="6987415" y="1632973"/>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15</a:t>
              </a:r>
            </a:p>
          </p:txBody>
        </p:sp>
        <p:sp>
          <p:nvSpPr>
            <p:cNvPr id="16" name="Process 15"/>
            <p:cNvSpPr/>
            <p:nvPr/>
          </p:nvSpPr>
          <p:spPr>
            <a:xfrm rot="16200000">
              <a:off x="7902327" y="1632973"/>
              <a:ext cx="668615" cy="446508"/>
            </a:xfrm>
            <a:prstGeom prst="flowChart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17</a:t>
              </a:r>
            </a:p>
          </p:txBody>
        </p:sp>
        <p:sp>
          <p:nvSpPr>
            <p:cNvPr id="17" name="Process 16"/>
            <p:cNvSpPr/>
            <p:nvPr/>
          </p:nvSpPr>
          <p:spPr>
            <a:xfrm rot="16200000">
              <a:off x="1016894" y="1622811"/>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2</a:t>
              </a:r>
            </a:p>
          </p:txBody>
        </p:sp>
        <p:sp>
          <p:nvSpPr>
            <p:cNvPr id="18" name="Process 17"/>
            <p:cNvSpPr/>
            <p:nvPr/>
          </p:nvSpPr>
          <p:spPr>
            <a:xfrm rot="16200000">
              <a:off x="1945461" y="1616424"/>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4</a:t>
              </a:r>
            </a:p>
          </p:txBody>
        </p:sp>
        <p:sp>
          <p:nvSpPr>
            <p:cNvPr id="19" name="Process 18"/>
            <p:cNvSpPr/>
            <p:nvPr/>
          </p:nvSpPr>
          <p:spPr>
            <a:xfrm rot="16200000">
              <a:off x="2859364" y="1618610"/>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6</a:t>
              </a:r>
            </a:p>
          </p:txBody>
        </p:sp>
        <p:sp>
          <p:nvSpPr>
            <p:cNvPr id="20" name="Process 19"/>
            <p:cNvSpPr/>
            <p:nvPr/>
          </p:nvSpPr>
          <p:spPr>
            <a:xfrm rot="16200000">
              <a:off x="3774276" y="1622811"/>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8</a:t>
              </a:r>
            </a:p>
          </p:txBody>
        </p:sp>
        <p:sp>
          <p:nvSpPr>
            <p:cNvPr id="21" name="Process 20"/>
            <p:cNvSpPr/>
            <p:nvPr/>
          </p:nvSpPr>
          <p:spPr>
            <a:xfrm rot="16200000">
              <a:off x="4689188" y="1622811"/>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10</a:t>
              </a:r>
            </a:p>
          </p:txBody>
        </p:sp>
        <p:sp>
          <p:nvSpPr>
            <p:cNvPr id="22" name="Process 21"/>
            <p:cNvSpPr/>
            <p:nvPr/>
          </p:nvSpPr>
          <p:spPr>
            <a:xfrm rot="16200000">
              <a:off x="5604100" y="1627892"/>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12</a:t>
              </a:r>
            </a:p>
          </p:txBody>
        </p:sp>
        <p:sp>
          <p:nvSpPr>
            <p:cNvPr id="23" name="Process 22"/>
            <p:cNvSpPr/>
            <p:nvPr/>
          </p:nvSpPr>
          <p:spPr>
            <a:xfrm rot="16200000">
              <a:off x="6519012" y="1627892"/>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14</a:t>
              </a:r>
            </a:p>
          </p:txBody>
        </p:sp>
        <p:sp>
          <p:nvSpPr>
            <p:cNvPr id="24" name="Process 23"/>
            <p:cNvSpPr/>
            <p:nvPr/>
          </p:nvSpPr>
          <p:spPr>
            <a:xfrm rot="16200000">
              <a:off x="7433924" y="1632973"/>
              <a:ext cx="668615" cy="446508"/>
            </a:xfrm>
            <a:prstGeom prst="flowChartProcess">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16</a:t>
              </a:r>
            </a:p>
          </p:txBody>
        </p:sp>
        <p:sp>
          <p:nvSpPr>
            <p:cNvPr id="25" name="Right Triangle 24"/>
            <p:cNvSpPr/>
            <p:nvPr/>
          </p:nvSpPr>
          <p:spPr>
            <a:xfrm flipH="1">
              <a:off x="681435" y="4935819"/>
              <a:ext cx="1884067" cy="322703"/>
            </a:xfrm>
            <a:prstGeom prst="rtTriangle">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ight Triangle 25"/>
            <p:cNvSpPr/>
            <p:nvPr/>
          </p:nvSpPr>
          <p:spPr>
            <a:xfrm flipH="1">
              <a:off x="1157939" y="3883651"/>
              <a:ext cx="1368000" cy="320325"/>
            </a:xfrm>
            <a:prstGeom prst="rtTriangle">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Process 26"/>
            <p:cNvSpPr/>
            <p:nvPr/>
          </p:nvSpPr>
          <p:spPr>
            <a:xfrm>
              <a:off x="1122819" y="3903504"/>
              <a:ext cx="1416228" cy="300471"/>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Design</a:t>
              </a:r>
            </a:p>
          </p:txBody>
        </p:sp>
        <p:sp>
          <p:nvSpPr>
            <p:cNvPr id="28" name="Process 27"/>
            <p:cNvSpPr/>
            <p:nvPr/>
          </p:nvSpPr>
          <p:spPr>
            <a:xfrm>
              <a:off x="2539048" y="3903505"/>
              <a:ext cx="1346281" cy="287241"/>
            </a:xfrm>
            <a:prstGeom prst="flowChartProcess">
              <a:avLst/>
            </a:prstGeom>
            <a:solidFill>
              <a:schemeClr val="accent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Construct</a:t>
              </a:r>
            </a:p>
          </p:txBody>
        </p:sp>
        <p:sp>
          <p:nvSpPr>
            <p:cNvPr id="29" name="TextBox 28"/>
            <p:cNvSpPr txBox="1"/>
            <p:nvPr/>
          </p:nvSpPr>
          <p:spPr>
            <a:xfrm>
              <a:off x="3186081" y="3433460"/>
              <a:ext cx="1415771" cy="382711"/>
            </a:xfrm>
            <a:prstGeom prst="rect">
              <a:avLst/>
            </a:prstGeom>
            <a:solidFill>
              <a:schemeClr val="bg1">
                <a:lumMod val="85000"/>
              </a:schemeClr>
            </a:solidFill>
          </p:spPr>
          <p:txBody>
            <a:bodyPr wrap="square" rtlCol="0">
              <a:spAutoFit/>
            </a:bodyPr>
            <a:lstStyle/>
            <a:p>
              <a:r>
                <a:rPr lang="en-US" dirty="0"/>
                <a:t>Test Facility</a:t>
              </a:r>
            </a:p>
          </p:txBody>
        </p:sp>
        <p:sp>
          <p:nvSpPr>
            <p:cNvPr id="30" name="TextBox 29"/>
            <p:cNvSpPr txBox="1"/>
            <p:nvPr/>
          </p:nvSpPr>
          <p:spPr>
            <a:xfrm>
              <a:off x="3177443" y="2399217"/>
              <a:ext cx="1415771" cy="382711"/>
            </a:xfrm>
            <a:prstGeom prst="rect">
              <a:avLst/>
            </a:prstGeom>
            <a:solidFill>
              <a:schemeClr val="bg1">
                <a:lumMod val="85000"/>
              </a:schemeClr>
            </a:solidFill>
          </p:spPr>
          <p:txBody>
            <a:bodyPr wrap="square" rtlCol="0">
              <a:spAutoFit/>
            </a:bodyPr>
            <a:lstStyle/>
            <a:p>
              <a:pPr algn="ctr"/>
              <a:r>
                <a:rPr lang="en-US" dirty="0"/>
                <a:t>Design</a:t>
              </a:r>
            </a:p>
          </p:txBody>
        </p:sp>
        <p:sp>
          <p:nvSpPr>
            <p:cNvPr id="31" name="TextBox 30"/>
            <p:cNvSpPr txBox="1"/>
            <p:nvPr/>
          </p:nvSpPr>
          <p:spPr>
            <a:xfrm>
              <a:off x="3177443" y="4447275"/>
              <a:ext cx="1450114" cy="382711"/>
            </a:xfrm>
            <a:prstGeom prst="rect">
              <a:avLst/>
            </a:prstGeom>
            <a:solidFill>
              <a:schemeClr val="bg1">
                <a:lumMod val="85000"/>
              </a:schemeClr>
            </a:solidFill>
          </p:spPr>
          <p:txBody>
            <a:bodyPr wrap="none" rtlCol="0">
              <a:spAutoFit/>
            </a:bodyPr>
            <a:lstStyle/>
            <a:p>
              <a:r>
                <a:rPr lang="en-US" dirty="0"/>
                <a:t>Technologies</a:t>
              </a:r>
            </a:p>
          </p:txBody>
        </p:sp>
        <p:cxnSp>
          <p:nvCxnSpPr>
            <p:cNvPr id="35" name="Straight Connector 34"/>
            <p:cNvCxnSpPr/>
            <p:nvPr/>
          </p:nvCxnSpPr>
          <p:spPr>
            <a:xfrm flipH="1">
              <a:off x="7098468" y="2152440"/>
              <a:ext cx="15671" cy="36138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5252939" y="2121460"/>
              <a:ext cx="5674" cy="3644868"/>
            </a:xfrm>
            <a:prstGeom prst="line">
              <a:avLst/>
            </a:prstGeom>
          </p:spPr>
          <p:style>
            <a:lnRef idx="2">
              <a:schemeClr val="accent1"/>
            </a:lnRef>
            <a:fillRef idx="0">
              <a:schemeClr val="accent1"/>
            </a:fillRef>
            <a:effectRef idx="1">
              <a:schemeClr val="accent1"/>
            </a:effectRef>
            <a:fontRef idx="minor">
              <a:schemeClr val="tx1"/>
            </a:fontRef>
          </p:style>
        </p:cxnSp>
        <p:sp>
          <p:nvSpPr>
            <p:cNvPr id="37" name="Process 36"/>
            <p:cNvSpPr/>
            <p:nvPr/>
          </p:nvSpPr>
          <p:spPr>
            <a:xfrm>
              <a:off x="681437" y="2879375"/>
              <a:ext cx="1849857" cy="307084"/>
            </a:xfrm>
            <a:prstGeom prst="flowChartProcess">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Baseline design</a:t>
              </a:r>
            </a:p>
          </p:txBody>
        </p:sp>
        <p:sp>
          <p:nvSpPr>
            <p:cNvPr id="38" name="Process 37"/>
            <p:cNvSpPr/>
            <p:nvPr/>
          </p:nvSpPr>
          <p:spPr>
            <a:xfrm>
              <a:off x="3863436" y="3896129"/>
              <a:ext cx="1383314" cy="293095"/>
            </a:xfrm>
            <a:prstGeom prst="flowChartProcess">
              <a:avLst/>
            </a:prstGeom>
            <a:solidFill>
              <a:schemeClr val="accent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Exploit</a:t>
              </a:r>
            </a:p>
          </p:txBody>
        </p:sp>
        <p:sp>
          <p:nvSpPr>
            <p:cNvPr id="39" name="Process 38"/>
            <p:cNvSpPr/>
            <p:nvPr/>
          </p:nvSpPr>
          <p:spPr>
            <a:xfrm>
              <a:off x="2524139" y="2880135"/>
              <a:ext cx="2744506" cy="306324"/>
            </a:xfrm>
            <a:prstGeom prst="flowChartProcess">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Design </a:t>
              </a:r>
              <a:r>
                <a:rPr lang="en-US" dirty="0" err="1">
                  <a:solidFill>
                    <a:srgbClr val="000000"/>
                  </a:solidFill>
                </a:rPr>
                <a:t>optimisation</a:t>
              </a:r>
              <a:endParaRPr lang="en-US" dirty="0">
                <a:solidFill>
                  <a:srgbClr val="000000"/>
                </a:solidFill>
              </a:endParaRPr>
            </a:p>
          </p:txBody>
        </p:sp>
        <p:sp>
          <p:nvSpPr>
            <p:cNvPr id="40" name="Process 39"/>
            <p:cNvSpPr/>
            <p:nvPr/>
          </p:nvSpPr>
          <p:spPr>
            <a:xfrm>
              <a:off x="5265019" y="2879375"/>
              <a:ext cx="2076518" cy="307084"/>
            </a:xfrm>
            <a:prstGeom prst="flowChartProcess">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Project preparation</a:t>
              </a:r>
            </a:p>
          </p:txBody>
        </p:sp>
        <p:sp>
          <p:nvSpPr>
            <p:cNvPr id="41" name="Rectangle 40"/>
            <p:cNvSpPr/>
            <p:nvPr/>
          </p:nvSpPr>
          <p:spPr>
            <a:xfrm>
              <a:off x="681436" y="4957490"/>
              <a:ext cx="1829475" cy="30103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Design / models</a:t>
              </a:r>
            </a:p>
          </p:txBody>
        </p:sp>
        <p:sp>
          <p:nvSpPr>
            <p:cNvPr id="42" name="Rectangle 41"/>
            <p:cNvSpPr/>
            <p:nvPr/>
          </p:nvSpPr>
          <p:spPr>
            <a:xfrm>
              <a:off x="2513727" y="4936065"/>
              <a:ext cx="5462055" cy="324000"/>
            </a:xfrm>
            <a:prstGeom prst="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Process 42"/>
            <p:cNvSpPr/>
            <p:nvPr/>
          </p:nvSpPr>
          <p:spPr>
            <a:xfrm>
              <a:off x="2510911" y="4951310"/>
              <a:ext cx="2735839" cy="322702"/>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Prototypes / t. f. comp. </a:t>
              </a:r>
            </a:p>
          </p:txBody>
        </p:sp>
        <p:cxnSp>
          <p:nvCxnSpPr>
            <p:cNvPr id="44" name="Straight Connector 43"/>
            <p:cNvCxnSpPr/>
            <p:nvPr/>
          </p:nvCxnSpPr>
          <p:spPr>
            <a:xfrm flipH="1">
              <a:off x="2503024" y="2180373"/>
              <a:ext cx="19933" cy="3565364"/>
            </a:xfrm>
            <a:prstGeom prst="line">
              <a:avLst/>
            </a:prstGeom>
          </p:spPr>
          <p:style>
            <a:lnRef idx="2">
              <a:schemeClr val="accent1"/>
            </a:lnRef>
            <a:fillRef idx="0">
              <a:schemeClr val="accent1"/>
            </a:fillRef>
            <a:effectRef idx="1">
              <a:schemeClr val="accent1"/>
            </a:effectRef>
            <a:fontRef idx="minor">
              <a:schemeClr val="tx1"/>
            </a:fontRef>
          </p:style>
        </p:cxnSp>
        <p:sp>
          <p:nvSpPr>
            <p:cNvPr id="45" name="Process 44"/>
            <p:cNvSpPr/>
            <p:nvPr/>
          </p:nvSpPr>
          <p:spPr>
            <a:xfrm>
              <a:off x="7100712" y="2880135"/>
              <a:ext cx="922698" cy="306324"/>
            </a:xfrm>
            <a:prstGeom prst="flowChartProcess">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rgbClr val="000000"/>
                  </a:solidFill>
                </a:rPr>
                <a:t>Approve</a:t>
              </a:r>
            </a:p>
          </p:txBody>
        </p:sp>
        <p:sp>
          <p:nvSpPr>
            <p:cNvPr id="46" name="Right Triangle 45"/>
            <p:cNvSpPr/>
            <p:nvPr/>
          </p:nvSpPr>
          <p:spPr>
            <a:xfrm>
              <a:off x="5265019" y="3867398"/>
              <a:ext cx="1835693" cy="324000"/>
            </a:xfrm>
            <a:prstGeom prst="rtTriangle">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Process 46"/>
            <p:cNvSpPr/>
            <p:nvPr/>
          </p:nvSpPr>
          <p:spPr>
            <a:xfrm>
              <a:off x="5265018" y="3897651"/>
              <a:ext cx="1835693" cy="306325"/>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Exploit</a:t>
              </a:r>
            </a:p>
          </p:txBody>
        </p:sp>
        <p:sp>
          <p:nvSpPr>
            <p:cNvPr id="48" name="Process 47"/>
            <p:cNvSpPr/>
            <p:nvPr/>
          </p:nvSpPr>
          <p:spPr>
            <a:xfrm>
              <a:off x="5252939" y="4954923"/>
              <a:ext cx="2722843" cy="310771"/>
            </a:xfrm>
            <a:prstGeom prst="flowChart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Prototypes / pre-series </a:t>
              </a:r>
            </a:p>
          </p:txBody>
        </p:sp>
        <p:sp>
          <p:nvSpPr>
            <p:cNvPr id="49" name="Process 48"/>
            <p:cNvSpPr/>
            <p:nvPr/>
          </p:nvSpPr>
          <p:spPr>
            <a:xfrm>
              <a:off x="681435" y="794711"/>
              <a:ext cx="1849857" cy="307084"/>
            </a:xfrm>
            <a:prstGeom prst="flowChartProcess">
              <a:avLst/>
            </a:prstGeom>
            <a:solidFill>
              <a:srgbClr val="F4FCEE"/>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R&amp;D detectors</a:t>
              </a:r>
            </a:p>
          </p:txBody>
        </p:sp>
        <p:sp>
          <p:nvSpPr>
            <p:cNvPr id="50" name="Process 49"/>
            <p:cNvSpPr/>
            <p:nvPr/>
          </p:nvSpPr>
          <p:spPr>
            <a:xfrm>
              <a:off x="2555297" y="798839"/>
              <a:ext cx="1354035" cy="306324"/>
            </a:xfrm>
            <a:prstGeom prst="flowChartProcess">
              <a:avLst/>
            </a:prstGeom>
            <a:solidFill>
              <a:srgbClr val="C1FFA5"/>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Prototypes</a:t>
              </a:r>
            </a:p>
          </p:txBody>
        </p:sp>
        <p:sp>
          <p:nvSpPr>
            <p:cNvPr id="51" name="Process 50"/>
            <p:cNvSpPr/>
            <p:nvPr/>
          </p:nvSpPr>
          <p:spPr>
            <a:xfrm>
              <a:off x="3438819" y="466074"/>
              <a:ext cx="1361421" cy="306324"/>
            </a:xfrm>
            <a:prstGeom prst="flowChartProcess">
              <a:avLst/>
            </a:prstGeom>
            <a:solidFill>
              <a:srgbClr val="A7EE85"/>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CDRs</a:t>
              </a:r>
            </a:p>
          </p:txBody>
        </p:sp>
        <p:sp>
          <p:nvSpPr>
            <p:cNvPr id="52" name="TextBox 51"/>
            <p:cNvSpPr txBox="1"/>
            <p:nvPr/>
          </p:nvSpPr>
          <p:spPr>
            <a:xfrm>
              <a:off x="1449659" y="1193180"/>
              <a:ext cx="191774" cy="382711"/>
            </a:xfrm>
            <a:prstGeom prst="rect">
              <a:avLst/>
            </a:prstGeom>
            <a:noFill/>
          </p:spPr>
          <p:txBody>
            <a:bodyPr wrap="none" rtlCol="0">
              <a:spAutoFit/>
            </a:bodyPr>
            <a:lstStyle/>
            <a:p>
              <a:endParaRPr lang="en-US" dirty="0"/>
            </a:p>
          </p:txBody>
        </p:sp>
        <p:sp>
          <p:nvSpPr>
            <p:cNvPr id="53" name="Process 52"/>
            <p:cNvSpPr/>
            <p:nvPr/>
          </p:nvSpPr>
          <p:spPr>
            <a:xfrm>
              <a:off x="671244" y="1117040"/>
              <a:ext cx="3238088" cy="307084"/>
            </a:xfrm>
            <a:prstGeom prst="flowChartProcess">
              <a:avLst/>
            </a:prstGeom>
            <a:solidFill>
              <a:schemeClr val="accent5">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MDI &amp; detector simulations</a:t>
              </a:r>
            </a:p>
          </p:txBody>
        </p:sp>
        <p:sp>
          <p:nvSpPr>
            <p:cNvPr id="54" name="Process 53"/>
            <p:cNvSpPr/>
            <p:nvPr/>
          </p:nvSpPr>
          <p:spPr>
            <a:xfrm>
              <a:off x="4800240" y="784325"/>
              <a:ext cx="2276334" cy="317470"/>
            </a:xfrm>
            <a:prstGeom prst="flowChartProcess">
              <a:avLst/>
            </a:prstGeom>
            <a:solidFill>
              <a:srgbClr val="CAEFB7"/>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Large Proto/Slice test</a:t>
              </a:r>
            </a:p>
          </p:txBody>
        </p:sp>
        <p:sp>
          <p:nvSpPr>
            <p:cNvPr id="55" name="Process 54"/>
            <p:cNvSpPr/>
            <p:nvPr/>
          </p:nvSpPr>
          <p:spPr>
            <a:xfrm>
              <a:off x="5244754" y="443667"/>
              <a:ext cx="1361421" cy="306324"/>
            </a:xfrm>
            <a:prstGeom prst="flowChartProcess">
              <a:avLst/>
            </a:prstGeom>
            <a:solidFill>
              <a:srgbClr val="86BF6A"/>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rPr>
                <a:t>T</a:t>
              </a:r>
              <a:r>
                <a:rPr lang="en-US">
                  <a:solidFill>
                    <a:srgbClr val="000000"/>
                  </a:solidFill>
                </a:rPr>
                <a:t>DRs</a:t>
              </a:r>
              <a:endParaRPr lang="en-US" dirty="0">
                <a:solidFill>
                  <a:srgbClr val="000000"/>
                </a:solidFill>
              </a:endParaRPr>
            </a:p>
          </p:txBody>
        </p:sp>
        <p:sp>
          <p:nvSpPr>
            <p:cNvPr id="34" name="TextBox 33"/>
            <p:cNvSpPr txBox="1"/>
            <p:nvPr/>
          </p:nvSpPr>
          <p:spPr>
            <a:xfrm>
              <a:off x="6351390" y="5669859"/>
              <a:ext cx="1800000" cy="669745"/>
            </a:xfrm>
            <a:prstGeom prst="rect">
              <a:avLst/>
            </a:prstGeom>
            <a:solidFill>
              <a:schemeClr val="accent4">
                <a:lumMod val="40000"/>
                <a:lumOff val="60000"/>
              </a:schemeClr>
            </a:solidFill>
          </p:spPr>
          <p:txBody>
            <a:bodyPr wrap="square" rtlCol="0">
              <a:spAutoFit/>
            </a:bodyPr>
            <a:lstStyle/>
            <a:p>
              <a:r>
                <a:rPr lang="en-US" dirty="0"/>
                <a:t>Ready to construct</a:t>
              </a:r>
            </a:p>
          </p:txBody>
        </p:sp>
        <p:sp>
          <p:nvSpPr>
            <p:cNvPr id="33" name="TextBox 32"/>
            <p:cNvSpPr txBox="1"/>
            <p:nvPr/>
          </p:nvSpPr>
          <p:spPr>
            <a:xfrm>
              <a:off x="3991307" y="5633696"/>
              <a:ext cx="2204795" cy="956778"/>
            </a:xfrm>
            <a:prstGeom prst="rect">
              <a:avLst/>
            </a:prstGeom>
            <a:solidFill>
              <a:schemeClr val="accent4">
                <a:lumMod val="40000"/>
                <a:lumOff val="60000"/>
              </a:schemeClr>
            </a:solidFill>
          </p:spPr>
          <p:txBody>
            <a:bodyPr wrap="square" rtlCol="0">
              <a:spAutoFit/>
            </a:bodyPr>
            <a:lstStyle/>
            <a:p>
              <a:r>
                <a:rPr lang="en-US" dirty="0"/>
                <a:t>Ready to commit </a:t>
              </a:r>
            </a:p>
            <a:p>
              <a:r>
                <a:rPr lang="en-US" dirty="0"/>
                <a:t>to collider</a:t>
              </a:r>
            </a:p>
            <a:p>
              <a:r>
                <a:rPr lang="en-US" dirty="0"/>
                <a:t>Cost know</a:t>
              </a:r>
            </a:p>
          </p:txBody>
        </p:sp>
        <p:sp>
          <p:nvSpPr>
            <p:cNvPr id="32" name="TextBox 31"/>
            <p:cNvSpPr txBox="1"/>
            <p:nvPr/>
          </p:nvSpPr>
          <p:spPr>
            <a:xfrm>
              <a:off x="1478128" y="5633162"/>
              <a:ext cx="2010337" cy="956778"/>
            </a:xfrm>
            <a:prstGeom prst="rect">
              <a:avLst/>
            </a:prstGeom>
            <a:solidFill>
              <a:schemeClr val="accent4">
                <a:lumMod val="40000"/>
                <a:lumOff val="60000"/>
              </a:schemeClr>
            </a:solidFill>
          </p:spPr>
          <p:txBody>
            <a:bodyPr wrap="square" rtlCol="0">
              <a:spAutoFit/>
            </a:bodyPr>
            <a:lstStyle/>
            <a:p>
              <a:r>
                <a:rPr lang="en-US" dirty="0"/>
                <a:t>Ready to decide on test facility</a:t>
              </a:r>
            </a:p>
            <a:p>
              <a:r>
                <a:rPr lang="en-US" dirty="0"/>
                <a:t>Cost scale known</a:t>
              </a:r>
            </a:p>
          </p:txBody>
        </p:sp>
      </p:grpSp>
      <p:sp>
        <p:nvSpPr>
          <p:cNvPr id="56" name="TextBox 55"/>
          <p:cNvSpPr txBox="1"/>
          <p:nvPr/>
        </p:nvSpPr>
        <p:spPr>
          <a:xfrm rot="19814849">
            <a:off x="8742033" y="707352"/>
            <a:ext cx="1932703" cy="369332"/>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a:t>Technically limited</a:t>
            </a:r>
          </a:p>
        </p:txBody>
      </p:sp>
      <p:sp>
        <p:nvSpPr>
          <p:cNvPr id="57" name="TextBox 56"/>
          <p:cNvSpPr txBox="1"/>
          <p:nvPr/>
        </p:nvSpPr>
        <p:spPr>
          <a:xfrm rot="16200000">
            <a:off x="21337" y="3961830"/>
            <a:ext cx="3769174" cy="400110"/>
          </a:xfrm>
          <a:prstGeom prst="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00" b="1"/>
              <a:t>MACHINE</a:t>
            </a:r>
            <a:endParaRPr lang="en-US" sz="2000" b="1" dirty="0"/>
          </a:p>
        </p:txBody>
      </p:sp>
      <p:sp>
        <p:nvSpPr>
          <p:cNvPr id="58" name="TextBox 57"/>
          <p:cNvSpPr txBox="1"/>
          <p:nvPr/>
        </p:nvSpPr>
        <p:spPr>
          <a:xfrm rot="16200000">
            <a:off x="1211830" y="800887"/>
            <a:ext cx="1368852" cy="400110"/>
          </a:xfrm>
          <a:prstGeom prst="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00" b="1"/>
              <a:t>DETECTOR</a:t>
            </a:r>
            <a:endParaRPr lang="en-US" sz="2000" b="1" dirty="0"/>
          </a:p>
        </p:txBody>
      </p:sp>
      <p:sp>
        <p:nvSpPr>
          <p:cNvPr id="59" name="Process 50"/>
          <p:cNvSpPr/>
          <p:nvPr/>
        </p:nvSpPr>
        <p:spPr>
          <a:xfrm>
            <a:off x="10229298" y="1769982"/>
            <a:ext cx="1311422" cy="295615"/>
          </a:xfrm>
          <a:prstGeom prst="flowChartProcess">
            <a:avLst/>
          </a:prstGeom>
          <a:solidFill>
            <a:srgbClr val="A7EE85"/>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Years?</a:t>
            </a:r>
            <a:endParaRPr lang="en-US" dirty="0">
              <a:solidFill>
                <a:srgbClr val="000000"/>
              </a:solidFill>
            </a:endParaRPr>
          </a:p>
        </p:txBody>
      </p:sp>
    </p:spTree>
    <p:extLst>
      <p:ext uri="{BB962C8B-B14F-4D97-AF65-F5344CB8AC3E}">
        <p14:creationId xmlns:p14="http://schemas.microsoft.com/office/powerpoint/2010/main" val="30629303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042" y="91899"/>
            <a:ext cx="10515600" cy="299488"/>
          </a:xfrm>
        </p:spPr>
        <p:txBody>
          <a:bodyPr>
            <a:noAutofit/>
          </a:bodyPr>
          <a:lstStyle/>
          <a:p>
            <a:pPr algn="ctr"/>
            <a:r>
              <a:rPr lang="en-US" sz="2800" b="1" dirty="0" smtClean="0"/>
              <a:t>Plasma acceleration based colliders</a:t>
            </a:r>
            <a:endParaRPr lang="en-US" sz="2800" b="1" dirty="0"/>
          </a:p>
        </p:txBody>
      </p:sp>
      <p:sp>
        <p:nvSpPr>
          <p:cNvPr id="3" name="Content Placeholder 2"/>
          <p:cNvSpPr>
            <a:spLocks noGrp="1"/>
          </p:cNvSpPr>
          <p:nvPr>
            <p:ph idx="1"/>
          </p:nvPr>
        </p:nvSpPr>
        <p:spPr>
          <a:xfrm>
            <a:off x="472513" y="2890214"/>
            <a:ext cx="11280882" cy="3683145"/>
          </a:xfrm>
        </p:spPr>
        <p:txBody>
          <a:bodyPr>
            <a:normAutofit fontScale="55000" lnSpcReduction="20000"/>
          </a:bodyPr>
          <a:lstStyle/>
          <a:p>
            <a:pPr marL="0" indent="0">
              <a:lnSpc>
                <a:spcPct val="120000"/>
              </a:lnSpc>
              <a:spcBef>
                <a:spcPts val="0"/>
              </a:spcBef>
              <a:spcAft>
                <a:spcPts val="400"/>
              </a:spcAft>
              <a:buNone/>
            </a:pPr>
            <a:r>
              <a:rPr lang="en-US" dirty="0" smtClean="0">
                <a:latin typeface="+mn-lt"/>
              </a:rPr>
              <a:t>Key achievements in last 15 years in plasma based acceleration using lasers, electron and proton drivers</a:t>
            </a:r>
          </a:p>
          <a:p>
            <a:pPr>
              <a:lnSpc>
                <a:spcPct val="120000"/>
              </a:lnSpc>
              <a:spcBef>
                <a:spcPts val="0"/>
              </a:spcBef>
              <a:spcAft>
                <a:spcPts val="400"/>
              </a:spcAft>
            </a:pPr>
            <a:r>
              <a:rPr lang="en-US" dirty="0" smtClean="0">
                <a:latin typeface="+mn-lt"/>
              </a:rPr>
              <a:t>Focus is now </a:t>
            </a:r>
            <a:r>
              <a:rPr lang="en-US" b="1" dirty="0" smtClean="0">
                <a:latin typeface="+mn-lt"/>
              </a:rPr>
              <a:t>on high brightness beams, </a:t>
            </a:r>
            <a:r>
              <a:rPr lang="en-US" b="1" dirty="0" err="1" smtClean="0">
                <a:latin typeface="+mn-lt"/>
              </a:rPr>
              <a:t>tunability</a:t>
            </a:r>
            <a:r>
              <a:rPr lang="en-US" b="1" dirty="0" smtClean="0">
                <a:latin typeface="+mn-lt"/>
              </a:rPr>
              <a:t>, reproducibility, reliability, and high average power </a:t>
            </a:r>
          </a:p>
          <a:p>
            <a:pPr marL="0" indent="0">
              <a:lnSpc>
                <a:spcPct val="120000"/>
              </a:lnSpc>
              <a:spcBef>
                <a:spcPts val="0"/>
              </a:spcBef>
              <a:spcAft>
                <a:spcPts val="400"/>
              </a:spcAft>
              <a:buNone/>
            </a:pPr>
            <a:r>
              <a:rPr lang="en-US" dirty="0" smtClean="0">
                <a:latin typeface="+mn-lt"/>
              </a:rPr>
              <a:t>The road to colliders passes through </a:t>
            </a:r>
            <a:r>
              <a:rPr lang="en-US" b="1" dirty="0" smtClean="0">
                <a:latin typeface="+mn-lt"/>
              </a:rPr>
              <a:t>applications</a:t>
            </a:r>
            <a:r>
              <a:rPr lang="en-US" dirty="0" smtClean="0">
                <a:latin typeface="+mn-lt"/>
              </a:rPr>
              <a:t> that need compact accelerators (Early HEP applications, FELs, Thomson scattering sources, medical applications, injection into next generation storage rings … )</a:t>
            </a:r>
          </a:p>
          <a:p>
            <a:pPr marL="0" indent="0">
              <a:lnSpc>
                <a:spcPct val="120000"/>
              </a:lnSpc>
              <a:spcBef>
                <a:spcPts val="0"/>
              </a:spcBef>
              <a:spcAft>
                <a:spcPts val="400"/>
              </a:spcAft>
              <a:buNone/>
            </a:pPr>
            <a:r>
              <a:rPr lang="en-US" dirty="0" smtClean="0">
                <a:latin typeface="+mn-lt"/>
              </a:rPr>
              <a:t>Many key challenges remain as detailed in community developed, consensus based roadmaps (ALEGRO, AWAKE, </a:t>
            </a:r>
            <a:r>
              <a:rPr lang="en-US" dirty="0" err="1" smtClean="0">
                <a:latin typeface="+mn-lt"/>
              </a:rPr>
              <a:t>Eupraxia</a:t>
            </a:r>
            <a:r>
              <a:rPr lang="en-US" dirty="0" smtClean="0">
                <a:latin typeface="+mn-lt"/>
              </a:rPr>
              <a:t>, US roadmap,…) </a:t>
            </a:r>
          </a:p>
          <a:p>
            <a:pPr marL="0" indent="0">
              <a:lnSpc>
                <a:spcPct val="120000"/>
              </a:lnSpc>
              <a:spcBef>
                <a:spcPts val="0"/>
              </a:spcBef>
              <a:spcAft>
                <a:spcPts val="400"/>
              </a:spcAft>
              <a:buNone/>
            </a:pPr>
            <a:r>
              <a:rPr lang="en-US" dirty="0" smtClean="0">
                <a:latin typeface="+mn-lt"/>
              </a:rPr>
              <a:t>Strategic investments are needed: </a:t>
            </a:r>
          </a:p>
          <a:p>
            <a:pPr>
              <a:lnSpc>
                <a:spcPct val="120000"/>
              </a:lnSpc>
              <a:spcBef>
                <a:spcPts val="0"/>
              </a:spcBef>
              <a:spcAft>
                <a:spcPts val="400"/>
              </a:spcAft>
            </a:pPr>
            <a:r>
              <a:rPr lang="en-US" b="1" dirty="0" smtClean="0">
                <a:latin typeface="+mn-lt"/>
              </a:rPr>
              <a:t>Personnel</a:t>
            </a:r>
            <a:r>
              <a:rPr lang="en-US" dirty="0" smtClean="0">
                <a:latin typeface="+mn-lt"/>
              </a:rPr>
              <a:t> – advanced accelerators attract large numbers of students and postdocs </a:t>
            </a:r>
          </a:p>
          <a:p>
            <a:pPr>
              <a:lnSpc>
                <a:spcPct val="120000"/>
              </a:lnSpc>
              <a:spcBef>
                <a:spcPts val="0"/>
              </a:spcBef>
              <a:spcAft>
                <a:spcPts val="400"/>
              </a:spcAft>
            </a:pPr>
            <a:r>
              <a:rPr lang="en-US" dirty="0" smtClean="0">
                <a:latin typeface="+mn-lt"/>
              </a:rPr>
              <a:t>Existing </a:t>
            </a:r>
            <a:r>
              <a:rPr lang="en-US" b="1" dirty="0" smtClean="0">
                <a:latin typeface="+mn-lt"/>
              </a:rPr>
              <a:t>facilities </a:t>
            </a:r>
            <a:r>
              <a:rPr lang="en-US" dirty="0" smtClean="0">
                <a:latin typeface="+mn-lt"/>
              </a:rPr>
              <a:t>(with upgrades) and a few new ones </a:t>
            </a:r>
            <a:r>
              <a:rPr lang="en-US" dirty="0">
                <a:latin typeface="+mn-lt"/>
              </a:rPr>
              <a:t>(</a:t>
            </a:r>
            <a:r>
              <a:rPr lang="en-US" dirty="0" smtClean="0">
                <a:latin typeface="+mn-lt"/>
              </a:rPr>
              <a:t>High average power, high repetition rate operation studies;</a:t>
            </a:r>
            <a:r>
              <a:rPr lang="en-US" dirty="0">
                <a:latin typeface="+mn-lt"/>
              </a:rPr>
              <a:t> f</a:t>
            </a:r>
            <a:r>
              <a:rPr lang="en-US" dirty="0" smtClean="0">
                <a:latin typeface="+mn-lt"/>
              </a:rPr>
              <a:t>ully dedicated to addressing the challenges towards a TDR for a plasma based collider)</a:t>
            </a:r>
          </a:p>
          <a:p>
            <a:pPr>
              <a:lnSpc>
                <a:spcPct val="120000"/>
              </a:lnSpc>
              <a:spcBef>
                <a:spcPts val="0"/>
              </a:spcBef>
              <a:spcAft>
                <a:spcPts val="400"/>
              </a:spcAft>
            </a:pPr>
            <a:r>
              <a:rPr lang="en-US" dirty="0" smtClean="0">
                <a:latin typeface="+mn-lt"/>
              </a:rPr>
              <a:t> </a:t>
            </a:r>
            <a:r>
              <a:rPr lang="en-US" b="1" dirty="0" smtClean="0">
                <a:latin typeface="+mn-lt"/>
              </a:rPr>
              <a:t>High performance computing </a:t>
            </a:r>
            <a:r>
              <a:rPr lang="en-US" dirty="0" smtClean="0">
                <a:latin typeface="+mn-lt"/>
              </a:rPr>
              <a:t>methods and tools</a:t>
            </a:r>
            <a:endParaRPr lang="en-US" dirty="0">
              <a:latin typeface="+mn-lt"/>
            </a:endParaRPr>
          </a:p>
        </p:txBody>
      </p:sp>
      <p:pic>
        <p:nvPicPr>
          <p:cNvPr id="4" name="Picture 3"/>
          <p:cNvPicPr>
            <a:picLocks noChangeAspect="1"/>
          </p:cNvPicPr>
          <p:nvPr/>
        </p:nvPicPr>
        <p:blipFill>
          <a:blip r:embed="rId2"/>
          <a:stretch>
            <a:fillRect/>
          </a:stretch>
        </p:blipFill>
        <p:spPr>
          <a:xfrm>
            <a:off x="4534448" y="565215"/>
            <a:ext cx="7218947" cy="2324999"/>
          </a:xfrm>
          <a:prstGeom prst="rect">
            <a:avLst/>
          </a:prstGeom>
        </p:spPr>
      </p:pic>
      <p:sp>
        <p:nvSpPr>
          <p:cNvPr id="5" name="TextBox 4"/>
          <p:cNvSpPr txBox="1"/>
          <p:nvPr/>
        </p:nvSpPr>
        <p:spPr>
          <a:xfrm>
            <a:off x="472513" y="669643"/>
            <a:ext cx="4160740"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0070C0"/>
                </a:solidFill>
                <a:effectLst/>
                <a:uLnTx/>
                <a:uFillTx/>
                <a:latin typeface="Calibri" panose="020F0502020204030204"/>
                <a:ea typeface="+mn-ea"/>
                <a:cs typeface="+mn-cs"/>
              </a:rPr>
              <a:t>Drive beams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0070C0"/>
                </a:solidFill>
                <a:effectLst/>
                <a:uLnTx/>
                <a:uFillTx/>
                <a:latin typeface="Calibri" panose="020F0502020204030204"/>
                <a:ea typeface="+mn-ea"/>
                <a:cs typeface="+mn-cs"/>
              </a:rPr>
              <a:t>Lasers</a:t>
            </a:r>
            <a:r>
              <a:rPr kumimoji="0" lang="en-US" sz="1800" b="0" i="0" u="none" strike="noStrike" kern="1200" cap="none" spc="0" normalizeH="0" baseline="0" noProof="0" dirty="0">
                <a:ln>
                  <a:noFill/>
                </a:ln>
                <a:solidFill>
                  <a:srgbClr val="0070C0"/>
                </a:solidFill>
                <a:effectLst/>
                <a:uLnTx/>
                <a:uFillTx/>
                <a:latin typeface="Calibri" panose="020F0502020204030204"/>
                <a:ea typeface="+mn-ea"/>
                <a:cs typeface="+mn-cs"/>
              </a:rPr>
              <a:t>: ~40 J/pulse </a:t>
            </a:r>
            <a:endParaRPr kumimoji="0" lang="en-US" sz="1800" b="0" i="0" u="none" strike="noStrike" kern="1200" cap="none" spc="0" normalizeH="0" baseline="0" noProof="0" dirty="0" smtClean="0">
              <a:ln>
                <a:noFill/>
              </a:ln>
              <a:solidFill>
                <a:srgbClr val="0070C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0070C0"/>
                </a:solidFill>
                <a:effectLst/>
                <a:uLnTx/>
                <a:uFillTx/>
                <a:latin typeface="Calibri" panose="020F0502020204030204"/>
                <a:ea typeface="+mn-ea"/>
                <a:cs typeface="+mn-cs"/>
              </a:rPr>
              <a:t>Electrons: </a:t>
            </a:r>
            <a:r>
              <a:rPr kumimoji="0" lang="en-US" sz="1800" b="0" i="0" u="none" strike="noStrike" kern="1200" cap="none" spc="0" normalizeH="0" baseline="0" noProof="0" dirty="0">
                <a:ln>
                  <a:noFill/>
                </a:ln>
                <a:solidFill>
                  <a:srgbClr val="0070C0"/>
                </a:solidFill>
                <a:effectLst/>
                <a:uLnTx/>
                <a:uFillTx/>
                <a:latin typeface="Calibri" panose="020F0502020204030204"/>
                <a:ea typeface="+mn-ea"/>
                <a:cs typeface="+mn-cs"/>
              </a:rPr>
              <a:t>30 J/bunch </a:t>
            </a:r>
            <a:endParaRPr kumimoji="0" lang="en-US" sz="1800" b="0" i="0" u="none" strike="noStrike" kern="1200" cap="none" spc="0" normalizeH="0" baseline="0" noProof="0" dirty="0" smtClean="0">
              <a:ln>
                <a:noFill/>
              </a:ln>
              <a:solidFill>
                <a:srgbClr val="0070C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0070C0"/>
                </a:solidFill>
                <a:effectLst/>
                <a:uLnTx/>
                <a:uFillTx/>
                <a:latin typeface="Calibri" panose="020F0502020204030204"/>
                <a:ea typeface="+mn-ea"/>
                <a:cs typeface="+mn-cs"/>
              </a:rPr>
              <a:t>Protons: </a:t>
            </a:r>
            <a:r>
              <a:rPr kumimoji="0" lang="en-US" sz="1800" b="0" i="0" u="none" strike="noStrike" kern="1200" cap="none" spc="0" normalizeH="0" baseline="0" noProof="0" dirty="0">
                <a:ln>
                  <a:noFill/>
                </a:ln>
                <a:solidFill>
                  <a:srgbClr val="0070C0"/>
                </a:solidFill>
                <a:effectLst/>
                <a:uLnTx/>
                <a:uFillTx/>
                <a:latin typeface="Calibri" panose="020F0502020204030204"/>
                <a:ea typeface="+mn-ea"/>
                <a:cs typeface="+mn-cs"/>
              </a:rPr>
              <a:t>SPS 19kJ/pulse, LHC </a:t>
            </a:r>
            <a:r>
              <a:rPr kumimoji="0" lang="en-US" sz="1800" b="0" i="0" u="none" strike="noStrike" kern="1200" cap="none" spc="0" normalizeH="0" baseline="0" noProof="0" dirty="0" smtClean="0">
                <a:ln>
                  <a:noFill/>
                </a:ln>
                <a:solidFill>
                  <a:srgbClr val="0070C0"/>
                </a:solidFill>
                <a:effectLst/>
                <a:uLnTx/>
                <a:uFillTx/>
                <a:latin typeface="Calibri" panose="020F0502020204030204"/>
                <a:ea typeface="+mn-ea"/>
                <a:cs typeface="+mn-cs"/>
              </a:rPr>
              <a:t>300kJ/bunch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srgbClr val="0070C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70C0"/>
                </a:solidFill>
                <a:effectLst/>
                <a:uLnTx/>
                <a:uFillTx/>
                <a:latin typeface="Calibri" panose="020F0502020204030204"/>
                <a:ea typeface="+mn-ea"/>
                <a:cs typeface="+mn-cs"/>
              </a:rPr>
              <a:t>Witness </a:t>
            </a:r>
            <a:r>
              <a:rPr kumimoji="0" lang="en-US" sz="1800" b="1" i="0" u="none" strike="noStrike" kern="1200" cap="none" spc="0" normalizeH="0" baseline="0" noProof="0" dirty="0" smtClean="0">
                <a:ln>
                  <a:noFill/>
                </a:ln>
                <a:solidFill>
                  <a:srgbClr val="0070C0"/>
                </a:solidFill>
                <a:effectLst/>
                <a:uLnTx/>
                <a:uFillTx/>
                <a:latin typeface="Calibri" panose="020F0502020204030204"/>
                <a:ea typeface="+mn-ea"/>
                <a:cs typeface="+mn-cs"/>
              </a:rPr>
              <a:t>beams</a:t>
            </a:r>
            <a:r>
              <a:rPr kumimoji="0" lang="en-US" sz="1800" b="0" i="0" u="none" strike="noStrike" kern="1200" cap="none" spc="0" normalizeH="0" baseline="0" noProof="0" dirty="0" smtClean="0">
                <a:ln>
                  <a:noFill/>
                </a:ln>
                <a:solidFill>
                  <a:srgbClr val="0070C0"/>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0070C0"/>
                </a:solidFill>
                <a:effectLst/>
                <a:uLnTx/>
                <a:uFillTx/>
                <a:latin typeface="Calibri" panose="020F0502020204030204"/>
                <a:ea typeface="+mn-ea"/>
                <a:cs typeface="+mn-cs"/>
              </a:rPr>
              <a:t>Electrons</a:t>
            </a:r>
            <a:r>
              <a:rPr kumimoji="0" lang="en-US" sz="1800" b="0" i="0" u="none" strike="noStrike" kern="1200" cap="none" spc="0" normalizeH="0" baseline="0" noProof="0" dirty="0">
                <a:ln>
                  <a:noFill/>
                </a:ln>
                <a:solidFill>
                  <a:srgbClr val="0070C0"/>
                </a:solidFill>
                <a:effectLst/>
                <a:uLnTx/>
                <a:uFillTx/>
                <a:latin typeface="Calibri" panose="020F0502020204030204"/>
                <a:ea typeface="+mn-ea"/>
                <a:cs typeface="+mn-cs"/>
              </a:rPr>
              <a:t>: 10</a:t>
            </a:r>
            <a:r>
              <a:rPr kumimoji="0" lang="en-US" sz="1800" b="0" i="0" u="none" strike="noStrike" kern="1200" cap="none" spc="0" normalizeH="0" baseline="30000" noProof="0" dirty="0">
                <a:ln>
                  <a:noFill/>
                </a:ln>
                <a:solidFill>
                  <a:srgbClr val="0070C0"/>
                </a:solidFill>
                <a:effectLst/>
                <a:uLnTx/>
                <a:uFillTx/>
                <a:latin typeface="Calibri" panose="020F0502020204030204"/>
                <a:ea typeface="+mn-ea"/>
                <a:cs typeface="+mn-cs"/>
              </a:rPr>
              <a:t>10</a:t>
            </a:r>
            <a:r>
              <a:rPr kumimoji="0" lang="en-US" sz="1800" b="0" i="0" u="none" strike="noStrike" kern="1200" cap="none" spc="0" normalizeH="0" baseline="0" noProof="0" dirty="0">
                <a:ln>
                  <a:noFill/>
                </a:ln>
                <a:solidFill>
                  <a:srgbClr val="0070C0"/>
                </a:solidFill>
                <a:effectLst/>
                <a:uLnTx/>
                <a:uFillTx/>
                <a:latin typeface="Calibri" panose="020F0502020204030204"/>
                <a:ea typeface="+mn-ea"/>
                <a:cs typeface="+mn-cs"/>
              </a:rPr>
              <a:t> particles @ 1 </a:t>
            </a:r>
            <a:r>
              <a:rPr kumimoji="0" lang="en-US" sz="1800" b="0" i="0" u="none" strike="noStrike" kern="1200" cap="none" spc="0" normalizeH="0" baseline="0" noProof="0" dirty="0" err="1">
                <a:ln>
                  <a:noFill/>
                </a:ln>
                <a:solidFill>
                  <a:srgbClr val="0070C0"/>
                </a:solidFill>
                <a:effectLst/>
                <a:uLnTx/>
                <a:uFillTx/>
                <a:latin typeface="Calibri" panose="020F0502020204030204"/>
                <a:ea typeface="+mn-ea"/>
                <a:cs typeface="+mn-cs"/>
              </a:rPr>
              <a:t>TeV</a:t>
            </a:r>
            <a:r>
              <a:rPr kumimoji="0" lang="en-US" sz="1800" b="0" i="0" u="none" strike="noStrike" kern="1200" cap="none" spc="0" normalizeH="0" baseline="0" noProof="0" dirty="0">
                <a:ln>
                  <a:noFill/>
                </a:ln>
                <a:solidFill>
                  <a:srgbClr val="0070C0"/>
                </a:solidFill>
                <a:effectLst/>
                <a:uLnTx/>
                <a:uFillTx/>
                <a:latin typeface="Calibri" panose="020F0502020204030204"/>
                <a:ea typeface="+mn-ea"/>
                <a:cs typeface="+mn-cs"/>
              </a:rPr>
              <a:t> ~few kJ</a:t>
            </a:r>
          </a:p>
        </p:txBody>
      </p:sp>
    </p:spTree>
    <p:extLst>
      <p:ext uri="{BB962C8B-B14F-4D97-AF65-F5344CB8AC3E}">
        <p14:creationId xmlns:p14="http://schemas.microsoft.com/office/powerpoint/2010/main" val="3808226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33606" y="562148"/>
            <a:ext cx="5834617" cy="5901765"/>
          </a:xfrm>
          <a:prstGeom prst="rect">
            <a:avLst/>
          </a:prstGeom>
          <a:solidFill>
            <a:srgbClr val="F2F2F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46124" y="615328"/>
            <a:ext cx="2303345" cy="717134"/>
          </a:xfrm>
        </p:spPr>
        <p:txBody>
          <a:bodyPr>
            <a:normAutofit/>
          </a:bodyPr>
          <a:lstStyle/>
          <a:p>
            <a:r>
              <a:rPr lang="en-US" sz="2800" dirty="0" smtClean="0"/>
              <a:t>ALEGRO</a:t>
            </a:r>
            <a:endParaRPr lang="en-US" sz="2800" dirty="0"/>
          </a:p>
        </p:txBody>
      </p:sp>
      <p:sp>
        <p:nvSpPr>
          <p:cNvPr id="6" name="Content Placeholder 5"/>
          <p:cNvSpPr>
            <a:spLocks noGrp="1"/>
          </p:cNvSpPr>
          <p:nvPr>
            <p:ph idx="1"/>
          </p:nvPr>
        </p:nvSpPr>
        <p:spPr>
          <a:xfrm>
            <a:off x="6329212" y="1793041"/>
            <a:ext cx="5528021" cy="4781175"/>
          </a:xfrm>
        </p:spPr>
        <p:txBody>
          <a:bodyPr>
            <a:normAutofit fontScale="47500" lnSpcReduction="20000"/>
          </a:bodyPr>
          <a:lstStyle/>
          <a:p>
            <a:pPr marL="0" indent="0">
              <a:lnSpc>
                <a:spcPct val="120000"/>
              </a:lnSpc>
              <a:buNone/>
            </a:pPr>
            <a:r>
              <a:rPr lang="en-US" b="1" dirty="0" smtClean="0">
                <a:solidFill>
                  <a:srgbClr val="3366FF"/>
                </a:solidFill>
              </a:rPr>
              <a:t>Mission of the ALEGRO community: </a:t>
            </a:r>
          </a:p>
          <a:p>
            <a:pPr>
              <a:lnSpc>
                <a:spcPct val="120000"/>
              </a:lnSpc>
            </a:pPr>
            <a:r>
              <a:rPr lang="en-US" b="1" dirty="0" smtClean="0"/>
              <a:t>Foster and trigger Advanced Linear Collider related activities </a:t>
            </a:r>
            <a:r>
              <a:rPr lang="en-US" dirty="0" smtClean="0"/>
              <a:t>for applications of high-energy physics. </a:t>
            </a:r>
          </a:p>
          <a:p>
            <a:pPr>
              <a:lnSpc>
                <a:spcPct val="120000"/>
              </a:lnSpc>
            </a:pPr>
            <a:r>
              <a:rPr lang="en-US" b="1" dirty="0" smtClean="0"/>
              <a:t>Provide a framework </a:t>
            </a:r>
            <a:r>
              <a:rPr lang="en-US" dirty="0" smtClean="0"/>
              <a:t>to amplify international coordination, broaden the community, involving accelerator labs/institutes</a:t>
            </a:r>
          </a:p>
          <a:p>
            <a:pPr>
              <a:lnSpc>
                <a:spcPct val="120000"/>
              </a:lnSpc>
            </a:pPr>
            <a:r>
              <a:rPr lang="en-US" b="1" dirty="0" smtClean="0"/>
              <a:t>Identify topics requiring intensive R&amp;D and facilities</a:t>
            </a:r>
            <a:r>
              <a:rPr lang="en-US" dirty="0" smtClean="0"/>
              <a:t>. </a:t>
            </a:r>
          </a:p>
          <a:p>
            <a:pPr marL="0" indent="0">
              <a:lnSpc>
                <a:spcPct val="120000"/>
              </a:lnSpc>
              <a:buNone/>
            </a:pPr>
            <a:endParaRPr lang="en-US" dirty="0" smtClean="0"/>
          </a:p>
          <a:p>
            <a:pPr marL="0" indent="0">
              <a:lnSpc>
                <a:spcPct val="120000"/>
              </a:lnSpc>
              <a:buNone/>
            </a:pPr>
            <a:r>
              <a:rPr lang="en-US" b="1" dirty="0" smtClean="0">
                <a:solidFill>
                  <a:srgbClr val="3366FF"/>
                </a:solidFill>
              </a:rPr>
              <a:t>Goal:</a:t>
            </a:r>
            <a:endParaRPr lang="en-US" b="1" dirty="0">
              <a:solidFill>
                <a:srgbClr val="3366FF"/>
              </a:solidFill>
            </a:endParaRPr>
          </a:p>
          <a:p>
            <a:pPr>
              <a:lnSpc>
                <a:spcPct val="120000"/>
              </a:lnSpc>
            </a:pPr>
            <a:r>
              <a:rPr lang="en-US" dirty="0" smtClean="0"/>
              <a:t>Long-term design of a e</a:t>
            </a:r>
            <a:r>
              <a:rPr lang="en-US" baseline="30000" dirty="0" smtClean="0"/>
              <a:t>+</a:t>
            </a:r>
            <a:r>
              <a:rPr lang="en-US" dirty="0" smtClean="0"/>
              <a:t>/e</a:t>
            </a:r>
            <a:r>
              <a:rPr lang="en-US" baseline="30000" dirty="0" smtClean="0"/>
              <a:t>-</a:t>
            </a:r>
            <a:r>
              <a:rPr lang="en-US" dirty="0" smtClean="0"/>
              <a:t>/gamma collider with up to 30 TeV: the </a:t>
            </a:r>
            <a:r>
              <a:rPr lang="en-US" b="1" dirty="0" smtClean="0"/>
              <a:t>Advanced Linear International Collider (ALIC)</a:t>
            </a:r>
          </a:p>
          <a:p>
            <a:pPr>
              <a:lnSpc>
                <a:spcPct val="120000"/>
              </a:lnSpc>
            </a:pPr>
            <a:endParaRPr lang="en-US" b="1" dirty="0" smtClean="0"/>
          </a:p>
          <a:p>
            <a:pPr>
              <a:lnSpc>
                <a:spcPct val="120000"/>
              </a:lnSpc>
            </a:pPr>
            <a:r>
              <a:rPr lang="en-US" b="1" dirty="0" smtClean="0"/>
              <a:t>Construction of dedicated Advanced and Novel Accelerators (ANA) facilities </a:t>
            </a:r>
            <a:r>
              <a:rPr lang="en-US" dirty="0" smtClean="0"/>
              <a:t>are needed over the next 5 to 10 years in order to reliably deliver high-quality, multi-GeV electron beams from a small number of stages. </a:t>
            </a:r>
          </a:p>
          <a:p>
            <a:pPr lvl="1">
              <a:lnSpc>
                <a:spcPct val="120000"/>
              </a:lnSpc>
            </a:pPr>
            <a:r>
              <a:rPr lang="en-US" dirty="0" smtClean="0">
                <a:solidFill>
                  <a:srgbClr val="3366FF"/>
                </a:solidFill>
              </a:rPr>
              <a:t>Today</a:t>
            </a:r>
            <a:r>
              <a:rPr lang="en-US" dirty="0">
                <a:solidFill>
                  <a:srgbClr val="3366FF"/>
                </a:solidFill>
              </a:rPr>
              <a:t>: </a:t>
            </a:r>
            <a:r>
              <a:rPr lang="en-US" dirty="0" smtClean="0">
                <a:solidFill>
                  <a:srgbClr val="3366FF"/>
                </a:solidFill>
              </a:rPr>
              <a:t>Existing </a:t>
            </a:r>
            <a:r>
              <a:rPr lang="en-US" dirty="0">
                <a:solidFill>
                  <a:srgbClr val="3366FF"/>
                </a:solidFill>
              </a:rPr>
              <a:t>facilities explore different advanced and novel accelerator concepts and </a:t>
            </a:r>
            <a:r>
              <a:rPr lang="en-US" dirty="0" smtClean="0">
                <a:solidFill>
                  <a:srgbClr val="3366FF"/>
                </a:solidFill>
              </a:rPr>
              <a:t>are proof</a:t>
            </a:r>
            <a:r>
              <a:rPr lang="en-US" dirty="0">
                <a:solidFill>
                  <a:srgbClr val="3366FF"/>
                </a:solidFill>
              </a:rPr>
              <a:t>-of-principle experiments</a:t>
            </a:r>
            <a:r>
              <a:rPr lang="en-US" dirty="0" smtClean="0">
                <a:solidFill>
                  <a:srgbClr val="3366FF"/>
                </a:solidFill>
              </a:rPr>
              <a:t>.</a:t>
            </a:r>
            <a:endParaRPr lang="en-US" dirty="0" smtClean="0"/>
          </a:p>
        </p:txBody>
      </p:sp>
      <p:sp>
        <p:nvSpPr>
          <p:cNvPr id="9" name="Rectangle 8"/>
          <p:cNvSpPr/>
          <p:nvPr/>
        </p:nvSpPr>
        <p:spPr>
          <a:xfrm>
            <a:off x="6392009" y="1271394"/>
            <a:ext cx="5256048" cy="523220"/>
          </a:xfrm>
          <a:prstGeom prst="rect">
            <a:avLst/>
          </a:prstGeom>
        </p:spPr>
        <p:txBody>
          <a:bodyPr wrap="square">
            <a:spAutoFit/>
          </a:bodyPr>
          <a:lstStyle/>
          <a:p>
            <a:r>
              <a:rPr lang="en-US" sz="1400" dirty="0"/>
              <a:t>Advanced </a:t>
            </a:r>
            <a:r>
              <a:rPr lang="en-US" sz="1400" dirty="0" err="1"/>
              <a:t>LinEar</a:t>
            </a:r>
            <a:r>
              <a:rPr lang="en-US" sz="1400" dirty="0"/>
              <a:t> </a:t>
            </a:r>
            <a:r>
              <a:rPr lang="en-US" sz="1400" dirty="0" smtClean="0"/>
              <a:t>collider </a:t>
            </a:r>
            <a:r>
              <a:rPr lang="en-US" sz="1400" dirty="0"/>
              <a:t>study </a:t>
            </a:r>
            <a:r>
              <a:rPr lang="en-US" sz="1400" dirty="0" err="1"/>
              <a:t>GROup</a:t>
            </a:r>
            <a:r>
              <a:rPr lang="en-US" sz="1400" dirty="0"/>
              <a:t>, ALEGRO: formed at initiative of the ICFA ANA panel in 2017. </a:t>
            </a:r>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23895" y="793432"/>
            <a:ext cx="784636" cy="476667"/>
          </a:xfrm>
          <a:prstGeom prst="rect">
            <a:avLst/>
          </a:prstGeom>
        </p:spPr>
      </p:pic>
      <p:grpSp>
        <p:nvGrpSpPr>
          <p:cNvPr id="21" name="Group 20"/>
          <p:cNvGrpSpPr/>
          <p:nvPr/>
        </p:nvGrpSpPr>
        <p:grpSpPr>
          <a:xfrm>
            <a:off x="294352" y="1041788"/>
            <a:ext cx="5794430" cy="5406065"/>
            <a:chOff x="6170706" y="854288"/>
            <a:chExt cx="5794430" cy="5406065"/>
          </a:xfrm>
        </p:grpSpPr>
        <p:sp>
          <p:nvSpPr>
            <p:cNvPr id="20" name="Rectangle 19"/>
            <p:cNvSpPr/>
            <p:nvPr/>
          </p:nvSpPr>
          <p:spPr>
            <a:xfrm>
              <a:off x="6170706" y="926353"/>
              <a:ext cx="5722471" cy="5334000"/>
            </a:xfrm>
            <a:prstGeom prst="rect">
              <a:avLst/>
            </a:prstGeom>
            <a:solidFill>
              <a:srgbClr val="F2F2F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p:cNvGrpSpPr/>
            <p:nvPr/>
          </p:nvGrpSpPr>
          <p:grpSpPr>
            <a:xfrm>
              <a:off x="6275293" y="3077882"/>
              <a:ext cx="5689843" cy="3115924"/>
              <a:chOff x="5569491" y="1161409"/>
              <a:chExt cx="6216352" cy="3478515"/>
            </a:xfrm>
          </p:grpSpPr>
          <p:pic>
            <p:nvPicPr>
              <p:cNvPr id="10" name="Picture 9"/>
              <p:cNvPicPr>
                <a:picLocks noChangeAspect="1"/>
              </p:cNvPicPr>
              <p:nvPr/>
            </p:nvPicPr>
            <p:blipFill rotWithShape="1">
              <a:blip r:embed="rId4"/>
              <a:srcRect b="12720"/>
              <a:stretch/>
            </p:blipFill>
            <p:spPr>
              <a:xfrm>
                <a:off x="5569491" y="1161409"/>
                <a:ext cx="6216352" cy="3478515"/>
              </a:xfrm>
              <a:prstGeom prst="rect">
                <a:avLst/>
              </a:prstGeom>
            </p:spPr>
          </p:pic>
          <p:sp>
            <p:nvSpPr>
              <p:cNvPr id="11" name="Rectangle 10"/>
              <p:cNvSpPr/>
              <p:nvPr/>
            </p:nvSpPr>
            <p:spPr>
              <a:xfrm>
                <a:off x="6944385" y="2434018"/>
                <a:ext cx="1945827" cy="1224359"/>
              </a:xfrm>
              <a:prstGeom prst="rect">
                <a:avLst/>
              </a:prstGeom>
              <a:noFill/>
              <a:ln w="57150" cmpd="sng">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B050"/>
                  </a:solidFill>
                </a:endParaRPr>
              </a:p>
            </p:txBody>
          </p:sp>
        </p:grpSp>
        <p:sp>
          <p:nvSpPr>
            <p:cNvPr id="12" name="Title 1"/>
            <p:cNvSpPr txBox="1">
              <a:spLocks/>
            </p:cNvSpPr>
            <p:nvPr/>
          </p:nvSpPr>
          <p:spPr>
            <a:xfrm>
              <a:off x="6335058" y="854288"/>
              <a:ext cx="2629649" cy="71713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1155CC"/>
                  </a:solidFill>
                  <a:latin typeface="+mn-lt"/>
                  <a:ea typeface="+mj-ea"/>
                  <a:cs typeface="+mj-cs"/>
                </a:defRPr>
              </a:lvl1pPr>
            </a:lstStyle>
            <a:p>
              <a:r>
                <a:rPr lang="en-US" sz="3200" dirty="0" err="1" smtClean="0"/>
                <a:t>EuPRAXIA</a:t>
              </a:r>
              <a:endParaRPr lang="en-US" sz="3200" dirty="0"/>
            </a:p>
          </p:txBody>
        </p:sp>
        <p:sp>
          <p:nvSpPr>
            <p:cNvPr id="7" name="TextBox 6"/>
            <p:cNvSpPr txBox="1"/>
            <p:nvPr/>
          </p:nvSpPr>
          <p:spPr>
            <a:xfrm>
              <a:off x="6290234" y="1449294"/>
              <a:ext cx="5274236" cy="1708160"/>
            </a:xfrm>
            <a:prstGeom prst="rect">
              <a:avLst/>
            </a:prstGeom>
            <a:noFill/>
          </p:spPr>
          <p:txBody>
            <a:bodyPr wrap="square" rtlCol="0">
              <a:spAutoFit/>
            </a:bodyPr>
            <a:lstStyle/>
            <a:p>
              <a:r>
                <a:rPr lang="en-US" sz="1500" dirty="0" smtClean="0"/>
                <a:t>Horizon 2020 EU design study funded in 2015. </a:t>
              </a:r>
            </a:p>
            <a:p>
              <a:r>
                <a:rPr lang="en-US" sz="1500" dirty="0" smtClean="0"/>
                <a:t>Deliverable: Conceptual Design Report by Oct 2019</a:t>
              </a:r>
            </a:p>
            <a:p>
              <a:endParaRPr lang="en-US" sz="1500" dirty="0"/>
            </a:p>
            <a:p>
              <a:r>
                <a:rPr lang="en-US" sz="1500" dirty="0"/>
                <a:t>The </a:t>
              </a:r>
              <a:r>
                <a:rPr lang="en-US" sz="1500" dirty="0" err="1"/>
                <a:t>EuPRAXIA</a:t>
              </a:r>
              <a:r>
                <a:rPr lang="en-US" sz="1500" dirty="0"/>
                <a:t> Strategy for Accelerator Innovation: </a:t>
              </a:r>
            </a:p>
            <a:p>
              <a:r>
                <a:rPr lang="en-US" sz="1500" dirty="0"/>
                <a:t>The accelerator and application demonstration facility </a:t>
              </a:r>
              <a:r>
                <a:rPr lang="en-US" sz="1500" dirty="0" err="1"/>
                <a:t>EuPRAXIA</a:t>
              </a:r>
              <a:r>
                <a:rPr lang="en-US" sz="1500" dirty="0"/>
                <a:t> is the required intermediate step between proof of principle and production </a:t>
              </a:r>
              <a:r>
                <a:rPr lang="en-US" sz="1500" dirty="0" smtClean="0"/>
                <a:t>facility.</a:t>
              </a:r>
              <a:endParaRPr lang="en-US" sz="1500" dirty="0"/>
            </a:p>
          </p:txBody>
        </p:sp>
        <p:pic>
          <p:nvPicPr>
            <p:cNvPr id="19" name="Picture 18"/>
            <p:cNvPicPr>
              <a:picLocks noChangeAspect="1"/>
            </p:cNvPicPr>
            <p:nvPr/>
          </p:nvPicPr>
          <p:blipFill rotWithShape="1">
            <a:blip r:embed="rId5" cstate="email">
              <a:extLst>
                <a:ext uri="{28A0092B-C50C-407E-A947-70E740481C1C}">
                  <a14:useLocalDpi xmlns:a14="http://schemas.microsoft.com/office/drawing/2010/main"/>
                </a:ext>
              </a:extLst>
            </a:blip>
            <a:srcRect l="79299"/>
            <a:stretch/>
          </p:blipFill>
          <p:spPr>
            <a:xfrm rot="16200000">
              <a:off x="10899701" y="592698"/>
              <a:ext cx="462956" cy="1344703"/>
            </a:xfrm>
            <a:prstGeom prst="rect">
              <a:avLst/>
            </a:prstGeom>
          </p:spPr>
        </p:pic>
      </p:grpSp>
      <p:sp>
        <p:nvSpPr>
          <p:cNvPr id="22" name="TextBox 21"/>
          <p:cNvSpPr txBox="1"/>
          <p:nvPr/>
        </p:nvSpPr>
        <p:spPr>
          <a:xfrm>
            <a:off x="1041800" y="126416"/>
            <a:ext cx="4404120" cy="646331"/>
          </a:xfrm>
          <a:prstGeom prst="rect">
            <a:avLst/>
          </a:prstGeom>
          <a:noFill/>
        </p:spPr>
        <p:txBody>
          <a:bodyPr wrap="none" rtlCol="0">
            <a:spAutoFit/>
          </a:bodyPr>
          <a:lstStyle/>
          <a:p>
            <a:r>
              <a:rPr lang="en-US" b="1" dirty="0" smtClean="0">
                <a:solidFill>
                  <a:srgbClr val="0000FF"/>
                </a:solidFill>
              </a:rPr>
              <a:t>Current initiatives of coordinated programs: </a:t>
            </a:r>
          </a:p>
          <a:p>
            <a:r>
              <a:rPr lang="en-US" b="1" dirty="0" err="1" smtClean="0">
                <a:solidFill>
                  <a:srgbClr val="0000FF"/>
                </a:solidFill>
              </a:rPr>
              <a:t>EuPRAXIA</a:t>
            </a:r>
            <a:r>
              <a:rPr lang="en-US" b="1" dirty="0" smtClean="0">
                <a:solidFill>
                  <a:srgbClr val="0000FF"/>
                </a:solidFill>
              </a:rPr>
              <a:t>, ALEGRO, AWAKE.  </a:t>
            </a:r>
            <a:endParaRPr lang="en-US" b="1" dirty="0">
              <a:solidFill>
                <a:srgbClr val="0000FF"/>
              </a:solidFill>
            </a:endParaRPr>
          </a:p>
        </p:txBody>
      </p:sp>
    </p:spTree>
    <p:extLst>
      <p:ext uri="{BB962C8B-B14F-4D97-AF65-F5344CB8AC3E}">
        <p14:creationId xmlns:p14="http://schemas.microsoft.com/office/powerpoint/2010/main" val="32504588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2148263" y="1143000"/>
            <a:ext cx="7895474" cy="4724400"/>
          </a:xfrm>
          <a:prstGeom prst="rect">
            <a:avLst/>
          </a:prstGeom>
        </p:spPr>
      </p:pic>
      <p:sp>
        <p:nvSpPr>
          <p:cNvPr id="5" name="Rectangle 4"/>
          <p:cNvSpPr/>
          <p:nvPr/>
        </p:nvSpPr>
        <p:spPr>
          <a:xfrm>
            <a:off x="416689" y="5848467"/>
            <a:ext cx="7836060" cy="646331"/>
          </a:xfrm>
          <a:prstGeom prst="rect">
            <a:avLst/>
          </a:prstGeom>
        </p:spPr>
        <p:txBody>
          <a:bodyPr wrap="square">
            <a:spAutoFit/>
          </a:bodyPr>
          <a:lstStyle/>
          <a:p>
            <a:pPr defTabSz="1219170" fontAlgn="base">
              <a:spcBef>
                <a:spcPct val="0"/>
              </a:spcBef>
              <a:spcAft>
                <a:spcPct val="0"/>
              </a:spcAft>
            </a:pPr>
            <a:r>
              <a:rPr lang="en-US" dirty="0">
                <a:latin typeface="Arial"/>
                <a:ea typeface="ＭＳ Ｐゴシック" charset="0"/>
                <a:cs typeface="Arial"/>
              </a:rPr>
              <a:t>ALEGRO delivered a document detailing the international roadmap and strategy of Advanced Novel Accelerators (ANAs).</a:t>
            </a:r>
            <a:endParaRPr lang="en-US" b="1" dirty="0">
              <a:latin typeface="Arial"/>
              <a:ea typeface="ＭＳ Ｐゴシック" charset="0"/>
              <a:cs typeface="Arial"/>
            </a:endParaRPr>
          </a:p>
        </p:txBody>
      </p:sp>
    </p:spTree>
    <p:extLst>
      <p:ext uri="{BB962C8B-B14F-4D97-AF65-F5344CB8AC3E}">
        <p14:creationId xmlns:p14="http://schemas.microsoft.com/office/powerpoint/2010/main" val="34278535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7521" y="131545"/>
            <a:ext cx="10221505" cy="563074"/>
          </a:xfrm>
        </p:spPr>
        <p:txBody>
          <a:bodyPr>
            <a:noAutofit/>
          </a:bodyPr>
          <a:lstStyle/>
          <a:p>
            <a:r>
              <a:rPr lang="en-US" sz="3200" dirty="0" smtClean="0"/>
              <a:t>Status of Today and Goals for Collider Application</a:t>
            </a:r>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val="1347520552"/>
              </p:ext>
            </p:extLst>
          </p:nvPr>
        </p:nvGraphicFramePr>
        <p:xfrm>
          <a:off x="1884337" y="694619"/>
          <a:ext cx="7188875" cy="3962400"/>
        </p:xfrm>
        <a:graphic>
          <a:graphicData uri="http://schemas.openxmlformats.org/drawingml/2006/table">
            <a:tbl>
              <a:tblPr firstRow="1" bandRow="1">
                <a:tableStyleId>{5C22544A-7EE6-4342-B048-85BDC9FD1C3A}</a:tableStyleId>
              </a:tblPr>
              <a:tblGrid>
                <a:gridCol w="2439452">
                  <a:extLst>
                    <a:ext uri="{9D8B030D-6E8A-4147-A177-3AD203B41FA5}">
                      <a16:colId xmlns:a16="http://schemas.microsoft.com/office/drawing/2014/main" val="20000"/>
                    </a:ext>
                  </a:extLst>
                </a:gridCol>
                <a:gridCol w="2254983">
                  <a:extLst>
                    <a:ext uri="{9D8B030D-6E8A-4147-A177-3AD203B41FA5}">
                      <a16:colId xmlns:a16="http://schemas.microsoft.com/office/drawing/2014/main" val="20001"/>
                    </a:ext>
                  </a:extLst>
                </a:gridCol>
                <a:gridCol w="2494440">
                  <a:extLst>
                    <a:ext uri="{9D8B030D-6E8A-4147-A177-3AD203B41FA5}">
                      <a16:colId xmlns:a16="http://schemas.microsoft.com/office/drawing/2014/main" val="20002"/>
                    </a:ext>
                  </a:extLst>
                </a:gridCol>
              </a:tblGrid>
              <a:tr h="227495">
                <a:tc>
                  <a:txBody>
                    <a:bodyPr/>
                    <a:lstStyle/>
                    <a:p>
                      <a:endParaRPr lang="en-US" sz="1400" dirty="0"/>
                    </a:p>
                  </a:txBody>
                  <a:tcPr/>
                </a:tc>
                <a:tc>
                  <a:txBody>
                    <a:bodyPr/>
                    <a:lstStyle/>
                    <a:p>
                      <a:pPr algn="ctr"/>
                      <a:r>
                        <a:rPr lang="en-US" sz="1400" dirty="0" smtClean="0"/>
                        <a:t>Current</a:t>
                      </a:r>
                      <a:endParaRPr lang="en-US" sz="1400" dirty="0"/>
                    </a:p>
                  </a:txBody>
                  <a:tcPr/>
                </a:tc>
                <a:tc>
                  <a:txBody>
                    <a:bodyPr/>
                    <a:lstStyle/>
                    <a:p>
                      <a:pPr algn="ctr"/>
                      <a:r>
                        <a:rPr lang="en-US" sz="1400" dirty="0" smtClean="0"/>
                        <a:t>Goal</a:t>
                      </a:r>
                      <a:endParaRPr lang="en-US" sz="1400" dirty="0"/>
                    </a:p>
                  </a:txBody>
                  <a:tcPr/>
                </a:tc>
                <a:extLst>
                  <a:ext uri="{0D108BD9-81ED-4DB2-BD59-A6C34878D82A}">
                    <a16:rowId xmlns:a16="http://schemas.microsoft.com/office/drawing/2014/main" val="10000"/>
                  </a:ext>
                </a:extLst>
              </a:tr>
              <a:tr h="227495">
                <a:tc>
                  <a:txBody>
                    <a:bodyPr/>
                    <a:lstStyle/>
                    <a:p>
                      <a:r>
                        <a:rPr lang="en-US" sz="1400" dirty="0" smtClean="0">
                          <a:solidFill>
                            <a:schemeClr val="tx1"/>
                          </a:solidFill>
                        </a:rPr>
                        <a:t>Charge (</a:t>
                      </a:r>
                      <a:r>
                        <a:rPr lang="en-US" sz="1400" dirty="0" err="1" smtClean="0">
                          <a:solidFill>
                            <a:schemeClr val="tx1"/>
                          </a:solidFill>
                        </a:rPr>
                        <a:t>nC</a:t>
                      </a:r>
                      <a:r>
                        <a:rPr lang="en-US" sz="1400" dirty="0" smtClean="0">
                          <a:solidFill>
                            <a:schemeClr val="tx1"/>
                          </a:solidFill>
                        </a:rPr>
                        <a:t>)</a:t>
                      </a:r>
                      <a:endParaRPr lang="en-US" sz="1400" dirty="0">
                        <a:solidFill>
                          <a:schemeClr val="tx1"/>
                        </a:solidFill>
                      </a:endParaRPr>
                    </a:p>
                  </a:txBody>
                  <a:tcPr/>
                </a:tc>
                <a:tc>
                  <a:txBody>
                    <a:bodyPr/>
                    <a:lstStyle/>
                    <a:p>
                      <a:pPr algn="ctr"/>
                      <a:r>
                        <a:rPr lang="en-US" sz="1400" dirty="0" smtClean="0"/>
                        <a:t>0.1</a:t>
                      </a:r>
                      <a:endParaRPr lang="en-US" sz="1400" dirty="0"/>
                    </a:p>
                  </a:txBody>
                  <a:tcPr/>
                </a:tc>
                <a:tc>
                  <a:txBody>
                    <a:bodyPr/>
                    <a:lstStyle/>
                    <a:p>
                      <a:pPr algn="ctr"/>
                      <a:r>
                        <a:rPr lang="en-US" sz="1400" dirty="0" smtClean="0"/>
                        <a:t>1</a:t>
                      </a:r>
                      <a:endParaRPr lang="en-US" sz="1400" dirty="0"/>
                    </a:p>
                  </a:txBody>
                  <a:tcPr/>
                </a:tc>
                <a:extLst>
                  <a:ext uri="{0D108BD9-81ED-4DB2-BD59-A6C34878D82A}">
                    <a16:rowId xmlns:a16="http://schemas.microsoft.com/office/drawing/2014/main" val="10001"/>
                  </a:ext>
                </a:extLst>
              </a:tr>
              <a:tr h="227495">
                <a:tc>
                  <a:txBody>
                    <a:bodyPr/>
                    <a:lstStyle/>
                    <a:p>
                      <a:r>
                        <a:rPr lang="en-US" sz="1400" dirty="0" smtClean="0">
                          <a:solidFill>
                            <a:schemeClr val="tx1"/>
                          </a:solidFill>
                        </a:rPr>
                        <a:t>Energy (GeV)</a:t>
                      </a:r>
                      <a:endParaRPr lang="en-US" sz="1400" dirty="0">
                        <a:solidFill>
                          <a:schemeClr val="tx1"/>
                        </a:solidFill>
                      </a:endParaRPr>
                    </a:p>
                  </a:txBody>
                  <a:tcPr/>
                </a:tc>
                <a:tc>
                  <a:txBody>
                    <a:bodyPr/>
                    <a:lstStyle/>
                    <a:p>
                      <a:pPr algn="ctr"/>
                      <a:r>
                        <a:rPr lang="en-US" sz="1400" dirty="0" smtClean="0"/>
                        <a:t>9</a:t>
                      </a:r>
                      <a:endParaRPr lang="en-US" sz="1400" dirty="0"/>
                    </a:p>
                  </a:txBody>
                  <a:tcPr/>
                </a:tc>
                <a:tc>
                  <a:txBody>
                    <a:bodyPr/>
                    <a:lstStyle/>
                    <a:p>
                      <a:pPr algn="ctr"/>
                      <a:r>
                        <a:rPr lang="en-US" sz="1400" dirty="0" smtClean="0"/>
                        <a:t>10</a:t>
                      </a:r>
                      <a:endParaRPr lang="en-US" sz="1400" dirty="0"/>
                    </a:p>
                  </a:txBody>
                  <a:tcPr/>
                </a:tc>
                <a:extLst>
                  <a:ext uri="{0D108BD9-81ED-4DB2-BD59-A6C34878D82A}">
                    <a16:rowId xmlns:a16="http://schemas.microsoft.com/office/drawing/2014/main" val="10002"/>
                  </a:ext>
                </a:extLst>
              </a:tr>
              <a:tr h="227495">
                <a:tc>
                  <a:txBody>
                    <a:bodyPr/>
                    <a:lstStyle/>
                    <a:p>
                      <a:r>
                        <a:rPr lang="en-US" sz="1400" dirty="0" smtClean="0">
                          <a:solidFill>
                            <a:schemeClr val="tx1"/>
                          </a:solidFill>
                        </a:rPr>
                        <a:t>Energy spread (%)</a:t>
                      </a:r>
                      <a:endParaRPr lang="en-US" sz="1400" dirty="0">
                        <a:solidFill>
                          <a:schemeClr val="tx1"/>
                        </a:solidFill>
                      </a:endParaRPr>
                    </a:p>
                  </a:txBody>
                  <a:tcPr/>
                </a:tc>
                <a:tc>
                  <a:txBody>
                    <a:bodyPr/>
                    <a:lstStyle/>
                    <a:p>
                      <a:pPr algn="ctr"/>
                      <a:r>
                        <a:rPr lang="en-US" sz="1400" dirty="0" smtClean="0"/>
                        <a:t>2</a:t>
                      </a:r>
                      <a:endParaRPr lang="en-US" sz="1400" dirty="0"/>
                    </a:p>
                  </a:txBody>
                  <a:tcPr/>
                </a:tc>
                <a:tc>
                  <a:txBody>
                    <a:bodyPr/>
                    <a:lstStyle/>
                    <a:p>
                      <a:pPr algn="ctr"/>
                      <a:r>
                        <a:rPr lang="en-US" sz="1400" dirty="0" smtClean="0"/>
                        <a:t>0.1</a:t>
                      </a:r>
                      <a:endParaRPr lang="en-US" sz="1400" dirty="0"/>
                    </a:p>
                  </a:txBody>
                  <a:tcPr/>
                </a:tc>
                <a:extLst>
                  <a:ext uri="{0D108BD9-81ED-4DB2-BD59-A6C34878D82A}">
                    <a16:rowId xmlns:a16="http://schemas.microsoft.com/office/drawing/2014/main" val="10003"/>
                  </a:ext>
                </a:extLst>
              </a:tr>
              <a:tr h="227495">
                <a:tc>
                  <a:txBody>
                    <a:bodyPr/>
                    <a:lstStyle/>
                    <a:p>
                      <a:r>
                        <a:rPr lang="en-US" sz="1400" dirty="0" smtClean="0">
                          <a:solidFill>
                            <a:schemeClr val="tx1"/>
                          </a:solidFill>
                        </a:rPr>
                        <a:t>Emittance (um)</a:t>
                      </a:r>
                      <a:endParaRPr lang="en-US" sz="1400" dirty="0">
                        <a:solidFill>
                          <a:schemeClr val="tx1"/>
                        </a:solidFill>
                      </a:endParaRPr>
                    </a:p>
                  </a:txBody>
                  <a:tcPr/>
                </a:tc>
                <a:tc>
                  <a:txBody>
                    <a:bodyPr/>
                    <a:lstStyle/>
                    <a:p>
                      <a:pPr algn="ctr"/>
                      <a:r>
                        <a:rPr lang="en-US" sz="1400" dirty="0" smtClean="0"/>
                        <a:t>&gt;50-100 (PWFA)</a:t>
                      </a:r>
                      <a:r>
                        <a:rPr lang="en-US" sz="1400" baseline="0" dirty="0" smtClean="0"/>
                        <a:t>, 0.1 (LFWA)</a:t>
                      </a:r>
                      <a:endParaRPr lang="en-US" sz="1400" dirty="0"/>
                    </a:p>
                  </a:txBody>
                  <a:tcPr/>
                </a:tc>
                <a:tc>
                  <a:txBody>
                    <a:bodyPr/>
                    <a:lstStyle/>
                    <a:p>
                      <a:pPr algn="ctr"/>
                      <a:r>
                        <a:rPr lang="en-US" sz="1400" dirty="0" smtClean="0"/>
                        <a:t>&lt;10</a:t>
                      </a:r>
                      <a:r>
                        <a:rPr lang="en-US" sz="1400" baseline="30000" dirty="0" smtClean="0"/>
                        <a:t>-1</a:t>
                      </a:r>
                      <a:endParaRPr lang="en-US" sz="1400" dirty="0"/>
                    </a:p>
                  </a:txBody>
                  <a:tcPr/>
                </a:tc>
                <a:extLst>
                  <a:ext uri="{0D108BD9-81ED-4DB2-BD59-A6C34878D82A}">
                    <a16:rowId xmlns:a16="http://schemas.microsoft.com/office/drawing/2014/main" val="10004"/>
                  </a:ext>
                </a:extLst>
              </a:tr>
              <a:tr h="227495">
                <a:tc>
                  <a:txBody>
                    <a:bodyPr/>
                    <a:lstStyle/>
                    <a:p>
                      <a:r>
                        <a:rPr lang="en-US" sz="1400" dirty="0" smtClean="0">
                          <a:solidFill>
                            <a:schemeClr val="tx1"/>
                          </a:solidFill>
                        </a:rPr>
                        <a:t>Staging</a:t>
                      </a:r>
                      <a:endParaRPr lang="en-US" sz="1400" dirty="0">
                        <a:solidFill>
                          <a:schemeClr val="tx1"/>
                        </a:solidFill>
                      </a:endParaRPr>
                    </a:p>
                  </a:txBody>
                  <a:tcPr/>
                </a:tc>
                <a:tc>
                  <a:txBody>
                    <a:bodyPr/>
                    <a:lstStyle/>
                    <a:p>
                      <a:pPr algn="ctr"/>
                      <a:r>
                        <a:rPr lang="en-US" sz="1400" dirty="0" smtClean="0"/>
                        <a:t>single, two</a:t>
                      </a:r>
                      <a:endParaRPr lang="en-US" sz="1400" dirty="0"/>
                    </a:p>
                  </a:txBody>
                  <a:tcPr/>
                </a:tc>
                <a:tc>
                  <a:txBody>
                    <a:bodyPr/>
                    <a:lstStyle/>
                    <a:p>
                      <a:pPr algn="ctr"/>
                      <a:r>
                        <a:rPr lang="en-US" sz="1400" dirty="0" smtClean="0"/>
                        <a:t>multiple</a:t>
                      </a:r>
                      <a:endParaRPr lang="en-US" sz="1400" dirty="0"/>
                    </a:p>
                  </a:txBody>
                  <a:tcPr/>
                </a:tc>
                <a:extLst>
                  <a:ext uri="{0D108BD9-81ED-4DB2-BD59-A6C34878D82A}">
                    <a16:rowId xmlns:a16="http://schemas.microsoft.com/office/drawing/2014/main" val="10005"/>
                  </a:ext>
                </a:extLst>
              </a:tr>
              <a:tr h="227495">
                <a:tc>
                  <a:txBody>
                    <a:bodyPr/>
                    <a:lstStyle/>
                    <a:p>
                      <a:r>
                        <a:rPr lang="en-US" sz="1400" dirty="0" smtClean="0">
                          <a:solidFill>
                            <a:schemeClr val="tx1"/>
                          </a:solidFill>
                        </a:rPr>
                        <a:t>Efficiency</a:t>
                      </a:r>
                      <a:r>
                        <a:rPr lang="en-US" sz="1400" baseline="0" dirty="0" smtClean="0">
                          <a:solidFill>
                            <a:schemeClr val="tx1"/>
                          </a:solidFill>
                        </a:rPr>
                        <a:t> (%)</a:t>
                      </a:r>
                      <a:endParaRPr lang="en-US" sz="1400" dirty="0">
                        <a:solidFill>
                          <a:schemeClr val="tx1"/>
                        </a:solidFill>
                      </a:endParaRPr>
                    </a:p>
                  </a:txBody>
                  <a:tcPr/>
                </a:tc>
                <a:tc>
                  <a:txBody>
                    <a:bodyPr/>
                    <a:lstStyle/>
                    <a:p>
                      <a:pPr algn="ctr"/>
                      <a:r>
                        <a:rPr lang="en-US" sz="1400" dirty="0" smtClean="0"/>
                        <a:t>20</a:t>
                      </a:r>
                      <a:endParaRPr lang="en-US" sz="1400" dirty="0"/>
                    </a:p>
                  </a:txBody>
                  <a:tcPr/>
                </a:tc>
                <a:tc>
                  <a:txBody>
                    <a:bodyPr/>
                    <a:lstStyle/>
                    <a:p>
                      <a:pPr algn="ctr"/>
                      <a:r>
                        <a:rPr lang="en-US" sz="1400" dirty="0" smtClean="0"/>
                        <a:t>40</a:t>
                      </a:r>
                      <a:endParaRPr lang="en-US" sz="1400" dirty="0"/>
                    </a:p>
                  </a:txBody>
                  <a:tcPr/>
                </a:tc>
                <a:extLst>
                  <a:ext uri="{0D108BD9-81ED-4DB2-BD59-A6C34878D82A}">
                    <a16:rowId xmlns:a16="http://schemas.microsoft.com/office/drawing/2014/main" val="10006"/>
                  </a:ext>
                </a:extLst>
              </a:tr>
              <a:tr h="227495">
                <a:tc>
                  <a:txBody>
                    <a:bodyPr/>
                    <a:lstStyle/>
                    <a:p>
                      <a:r>
                        <a:rPr lang="en-US" sz="1400" dirty="0" smtClean="0"/>
                        <a:t>Rep Rate (Hz)</a:t>
                      </a:r>
                      <a:endParaRPr lang="en-US" sz="1400" dirty="0"/>
                    </a:p>
                  </a:txBody>
                  <a:tcPr/>
                </a:tc>
                <a:tc>
                  <a:txBody>
                    <a:bodyPr/>
                    <a:lstStyle/>
                    <a:p>
                      <a:pPr algn="ctr"/>
                      <a:r>
                        <a:rPr lang="en-US" sz="1400" dirty="0" smtClean="0"/>
                        <a:t>1-10</a:t>
                      </a:r>
                      <a:endParaRPr lang="en-US" sz="1400" dirty="0"/>
                    </a:p>
                  </a:txBody>
                  <a:tcPr/>
                </a:tc>
                <a:tc>
                  <a:txBody>
                    <a:bodyPr/>
                    <a:lstStyle/>
                    <a:p>
                      <a:pPr algn="ctr"/>
                      <a:r>
                        <a:rPr lang="en-US" sz="1400" dirty="0" smtClean="0"/>
                        <a:t>10</a:t>
                      </a:r>
                      <a:r>
                        <a:rPr lang="en-US" sz="1400" baseline="30000" dirty="0" smtClean="0"/>
                        <a:t>3-4</a:t>
                      </a:r>
                      <a:endParaRPr lang="en-US" sz="1400" dirty="0"/>
                    </a:p>
                  </a:txBody>
                  <a:tcPr/>
                </a:tc>
                <a:extLst>
                  <a:ext uri="{0D108BD9-81ED-4DB2-BD59-A6C34878D82A}">
                    <a16:rowId xmlns:a16="http://schemas.microsoft.com/office/drawing/2014/main" val="10007"/>
                  </a:ext>
                </a:extLst>
              </a:tr>
              <a:tr h="227495">
                <a:tc>
                  <a:txBody>
                    <a:bodyPr/>
                    <a:lstStyle/>
                    <a:p>
                      <a:r>
                        <a:rPr lang="en-US" sz="1400" dirty="0" smtClean="0"/>
                        <a:t>Acc. Distance (m)/stage</a:t>
                      </a:r>
                      <a:endParaRPr lang="en-US" sz="1400" dirty="0"/>
                    </a:p>
                  </a:txBody>
                  <a:tcPr/>
                </a:tc>
                <a:tc>
                  <a:txBody>
                    <a:bodyPr/>
                    <a:lstStyle/>
                    <a:p>
                      <a:pPr algn="ctr"/>
                      <a:r>
                        <a:rPr lang="en-US" sz="1400" dirty="0" smtClean="0"/>
                        <a:t>1</a:t>
                      </a:r>
                      <a:endParaRPr lang="en-US" sz="1400" dirty="0"/>
                    </a:p>
                  </a:txBody>
                  <a:tcPr/>
                </a:tc>
                <a:tc>
                  <a:txBody>
                    <a:bodyPr/>
                    <a:lstStyle/>
                    <a:p>
                      <a:pPr algn="ctr"/>
                      <a:r>
                        <a:rPr lang="en-US" sz="1400" dirty="0" smtClean="0"/>
                        <a:t>1-5</a:t>
                      </a:r>
                    </a:p>
                  </a:txBody>
                  <a:tcPr/>
                </a:tc>
                <a:extLst>
                  <a:ext uri="{0D108BD9-81ED-4DB2-BD59-A6C34878D82A}">
                    <a16:rowId xmlns:a16="http://schemas.microsoft.com/office/drawing/2014/main" val="10008"/>
                  </a:ext>
                </a:extLst>
              </a:tr>
              <a:tr h="227495">
                <a:tc>
                  <a:txBody>
                    <a:bodyPr/>
                    <a:lstStyle/>
                    <a:p>
                      <a:r>
                        <a:rPr lang="en-US" sz="1400" dirty="0" smtClean="0"/>
                        <a:t>Positron acceleration</a:t>
                      </a:r>
                      <a:endParaRPr lang="en-US" sz="1400" dirty="0"/>
                    </a:p>
                  </a:txBody>
                  <a:tcPr/>
                </a:tc>
                <a:tc>
                  <a:txBody>
                    <a:bodyPr/>
                    <a:lstStyle/>
                    <a:p>
                      <a:pPr algn="ctr"/>
                      <a:r>
                        <a:rPr lang="en-US" sz="1400" dirty="0" smtClean="0"/>
                        <a:t>acceleration</a:t>
                      </a:r>
                      <a:endParaRPr lang="en-US" sz="1400" dirty="0"/>
                    </a:p>
                  </a:txBody>
                  <a:tcPr/>
                </a:tc>
                <a:tc>
                  <a:txBody>
                    <a:bodyPr/>
                    <a:lstStyle/>
                    <a:p>
                      <a:pPr algn="ctr"/>
                      <a:r>
                        <a:rPr lang="en-US" sz="1400" dirty="0" smtClean="0"/>
                        <a:t>emittance</a:t>
                      </a:r>
                      <a:r>
                        <a:rPr lang="en-US" sz="1400" baseline="0" dirty="0" smtClean="0"/>
                        <a:t> preservation</a:t>
                      </a:r>
                      <a:endParaRPr lang="en-US" sz="1400" dirty="0" smtClean="0"/>
                    </a:p>
                  </a:txBody>
                  <a:tcPr/>
                </a:tc>
                <a:extLst>
                  <a:ext uri="{0D108BD9-81ED-4DB2-BD59-A6C34878D82A}">
                    <a16:rowId xmlns:a16="http://schemas.microsoft.com/office/drawing/2014/main" val="10009"/>
                  </a:ext>
                </a:extLst>
              </a:tr>
              <a:tr h="227495">
                <a:tc>
                  <a:txBody>
                    <a:bodyPr/>
                    <a:lstStyle/>
                    <a:p>
                      <a:r>
                        <a:rPr lang="en-US" sz="1400" dirty="0" smtClean="0"/>
                        <a:t>Proton</a:t>
                      </a:r>
                      <a:r>
                        <a:rPr lang="en-US" sz="1400" baseline="0" dirty="0" smtClean="0"/>
                        <a:t> drivers</a:t>
                      </a:r>
                      <a:endParaRPr lang="en-US" sz="1400" dirty="0"/>
                    </a:p>
                  </a:txBody>
                  <a:tcPr/>
                </a:tc>
                <a:tc>
                  <a:txBody>
                    <a:bodyPr/>
                    <a:lstStyle/>
                    <a:p>
                      <a:pPr algn="ctr"/>
                      <a:r>
                        <a:rPr lang="en-US" sz="1400" dirty="0" smtClean="0"/>
                        <a:t>SSM,</a:t>
                      </a:r>
                      <a:r>
                        <a:rPr lang="en-US" sz="1400" baseline="0" dirty="0" smtClean="0"/>
                        <a:t> acceleration</a:t>
                      </a:r>
                      <a:endParaRPr lang="en-US" sz="1400" dirty="0"/>
                    </a:p>
                  </a:txBody>
                  <a:tcPr/>
                </a:tc>
                <a:tc>
                  <a:txBody>
                    <a:bodyPr/>
                    <a:lstStyle/>
                    <a:p>
                      <a:pPr algn="ctr"/>
                      <a:r>
                        <a:rPr lang="en-US" sz="1400" dirty="0" smtClean="0"/>
                        <a:t>Emittance</a:t>
                      </a:r>
                      <a:r>
                        <a:rPr lang="en-US" sz="1400" baseline="0" dirty="0" smtClean="0"/>
                        <a:t> control</a:t>
                      </a:r>
                      <a:endParaRPr lang="en-US" sz="1400" dirty="0" smtClean="0"/>
                    </a:p>
                  </a:txBody>
                  <a:tcPr/>
                </a:tc>
                <a:extLst>
                  <a:ext uri="{0D108BD9-81ED-4DB2-BD59-A6C34878D82A}">
                    <a16:rowId xmlns:a16="http://schemas.microsoft.com/office/drawing/2014/main" val="10010"/>
                  </a:ext>
                </a:extLst>
              </a:tr>
              <a:tr h="227495">
                <a:tc>
                  <a:txBody>
                    <a:bodyPr/>
                    <a:lstStyle/>
                    <a:p>
                      <a:r>
                        <a:rPr lang="en-US" sz="1400" dirty="0" smtClean="0"/>
                        <a:t>Plasma cell (p-driver)</a:t>
                      </a:r>
                      <a:endParaRPr lang="en-US" sz="1400" dirty="0"/>
                    </a:p>
                  </a:txBody>
                  <a:tcPr/>
                </a:tc>
                <a:tc>
                  <a:txBody>
                    <a:bodyPr/>
                    <a:lstStyle/>
                    <a:p>
                      <a:pPr algn="ctr"/>
                      <a:r>
                        <a:rPr lang="en-US" sz="1400" dirty="0" smtClean="0"/>
                        <a:t>10</a:t>
                      </a:r>
                      <a:r>
                        <a:rPr lang="en-US" sz="1400" baseline="0" dirty="0" smtClean="0"/>
                        <a:t> m </a:t>
                      </a:r>
                      <a:endParaRPr lang="en-US" sz="1400" dirty="0"/>
                    </a:p>
                  </a:txBody>
                  <a:tcPr/>
                </a:tc>
                <a:tc>
                  <a:txBody>
                    <a:bodyPr/>
                    <a:lstStyle/>
                    <a:p>
                      <a:pPr algn="ctr"/>
                      <a:r>
                        <a:rPr lang="en-US" sz="1400" dirty="0" smtClean="0"/>
                        <a:t>100s</a:t>
                      </a:r>
                      <a:r>
                        <a:rPr lang="en-US" sz="1400" baseline="0" dirty="0" smtClean="0"/>
                        <a:t> m</a:t>
                      </a:r>
                    </a:p>
                  </a:txBody>
                  <a:tcPr/>
                </a:tc>
                <a:extLst>
                  <a:ext uri="{0D108BD9-81ED-4DB2-BD59-A6C34878D82A}">
                    <a16:rowId xmlns:a16="http://schemas.microsoft.com/office/drawing/2014/main" val="10011"/>
                  </a:ext>
                </a:extLst>
              </a:tr>
              <a:tr h="227495">
                <a:tc>
                  <a:txBody>
                    <a:bodyPr/>
                    <a:lstStyle/>
                    <a:p>
                      <a:r>
                        <a:rPr lang="en-US" sz="1400" dirty="0" smtClean="0"/>
                        <a:t>Simulations</a:t>
                      </a:r>
                      <a:endParaRPr lang="en-US" sz="1400" dirty="0"/>
                    </a:p>
                  </a:txBody>
                  <a:tcPr/>
                </a:tc>
                <a:tc>
                  <a:txBody>
                    <a:bodyPr/>
                    <a:lstStyle/>
                    <a:p>
                      <a:pPr algn="ctr"/>
                      <a:r>
                        <a:rPr lang="en-US" sz="1400" dirty="0" smtClean="0"/>
                        <a:t>days</a:t>
                      </a:r>
                      <a:endParaRPr lang="en-US" sz="1400" dirty="0"/>
                    </a:p>
                  </a:txBody>
                  <a:tcPr/>
                </a:tc>
                <a:tc>
                  <a:txBody>
                    <a:bodyPr/>
                    <a:lstStyle/>
                    <a:p>
                      <a:pPr algn="ctr"/>
                      <a:r>
                        <a:rPr lang="en-US" sz="1400" baseline="0" dirty="0" smtClean="0"/>
                        <a:t>Improvements by 10</a:t>
                      </a:r>
                      <a:r>
                        <a:rPr lang="en-US" sz="1400" baseline="30000" dirty="0" smtClean="0"/>
                        <a:t>7</a:t>
                      </a:r>
                      <a:endParaRPr lang="en-US" sz="1400" baseline="0" dirty="0" smtClean="0"/>
                    </a:p>
                  </a:txBody>
                  <a:tcPr/>
                </a:tc>
                <a:extLst>
                  <a:ext uri="{0D108BD9-81ED-4DB2-BD59-A6C34878D82A}">
                    <a16:rowId xmlns:a16="http://schemas.microsoft.com/office/drawing/2014/main" val="10012"/>
                  </a:ext>
                </a:extLst>
              </a:tr>
            </a:tbl>
          </a:graphicData>
        </a:graphic>
      </p:graphicFrame>
      <p:grpSp>
        <p:nvGrpSpPr>
          <p:cNvPr id="3" name="Group 2"/>
          <p:cNvGrpSpPr/>
          <p:nvPr/>
        </p:nvGrpSpPr>
        <p:grpSpPr>
          <a:xfrm>
            <a:off x="0" y="4844543"/>
            <a:ext cx="5606715" cy="1711417"/>
            <a:chOff x="3086384" y="5101281"/>
            <a:chExt cx="5706753" cy="1505648"/>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86384" y="5101281"/>
              <a:ext cx="5335232" cy="1505648"/>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14344" y="5503029"/>
              <a:ext cx="578793" cy="351617"/>
            </a:xfrm>
            <a:prstGeom prst="rect">
              <a:avLst/>
            </a:prstGeom>
          </p:spPr>
        </p:pic>
      </p:grpSp>
      <p:sp>
        <p:nvSpPr>
          <p:cNvPr id="4" name="Rounded Rectangle 3"/>
          <p:cNvSpPr/>
          <p:nvPr/>
        </p:nvSpPr>
        <p:spPr>
          <a:xfrm>
            <a:off x="9404904" y="931324"/>
            <a:ext cx="2348630" cy="364507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Achieved Individually</a:t>
            </a:r>
          </a:p>
          <a:p>
            <a:pPr algn="ctr"/>
            <a:r>
              <a:rPr lang="en-US" sz="2400" b="1" dirty="0" smtClean="0"/>
              <a:t>and</a:t>
            </a:r>
          </a:p>
          <a:p>
            <a:pPr algn="ctr"/>
            <a:r>
              <a:rPr lang="en-US" sz="2400" b="1" dirty="0" smtClean="0"/>
              <a:t>NOT</a:t>
            </a:r>
          </a:p>
          <a:p>
            <a:pPr algn="ctr"/>
            <a:r>
              <a:rPr lang="en-US" sz="2400" b="1" dirty="0" smtClean="0"/>
              <a:t>simultaneously</a:t>
            </a:r>
            <a:endParaRPr lang="en-US" sz="2400" b="1" dirty="0"/>
          </a:p>
        </p:txBody>
      </p:sp>
    </p:spTree>
    <p:extLst>
      <p:ext uri="{BB962C8B-B14F-4D97-AF65-F5344CB8AC3E}">
        <p14:creationId xmlns:p14="http://schemas.microsoft.com/office/powerpoint/2010/main" val="127408010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a:xfrm>
            <a:off x="522514" y="285541"/>
            <a:ext cx="10922000" cy="611456"/>
          </a:xfrm>
          <a:solidFill>
            <a:srgbClr val="FFFFFF"/>
          </a:solidFill>
        </p:spPr>
        <p:txBody>
          <a:bodyPr>
            <a:noAutofit/>
          </a:bodyPr>
          <a:lstStyle/>
          <a:p>
            <a:r>
              <a:rPr lang="en-US" altLang="ja-JP" sz="2800" b="1" dirty="0">
                <a:latin typeface="Helvetica" pitchFamily="2" charset="0"/>
              </a:rPr>
              <a:t>Features of </a:t>
            </a:r>
            <a:r>
              <a:rPr lang="en-US" altLang="ja-JP" sz="2800" b="1" dirty="0">
                <a:solidFill>
                  <a:srgbClr val="C00000"/>
                </a:solidFill>
                <a:latin typeface="Helvetica" pitchFamily="2" charset="0"/>
              </a:rPr>
              <a:t>Normal</a:t>
            </a:r>
            <a:r>
              <a:rPr lang="en-US" altLang="ja-JP" sz="2800" b="1" dirty="0">
                <a:latin typeface="Helvetica" pitchFamily="2" charset="0"/>
              </a:rPr>
              <a:t> conducting and </a:t>
            </a:r>
            <a:r>
              <a:rPr lang="en-US" altLang="ja-JP" sz="2800" b="1" dirty="0">
                <a:solidFill>
                  <a:srgbClr val="0070C0"/>
                </a:solidFill>
                <a:latin typeface="Helvetica" pitchFamily="2" charset="0"/>
              </a:rPr>
              <a:t>Super</a:t>
            </a:r>
            <a:r>
              <a:rPr lang="en-US" altLang="ja-JP" sz="2800" b="1" dirty="0">
                <a:latin typeface="Helvetica" pitchFamily="2" charset="0"/>
              </a:rPr>
              <a:t>conducting RF</a:t>
            </a:r>
            <a:endParaRPr lang="ja-JP" altLang="en-US" sz="2000" b="1" dirty="0">
              <a:solidFill>
                <a:srgbClr val="3366FF"/>
              </a:solidFill>
              <a:latin typeface="Helvetica" pitchFamily="2" charset="0"/>
              <a:ea typeface="ＭＳ Ｐゴシック"/>
              <a:cs typeface="ＭＳ Ｐゴシック"/>
            </a:endParaRPr>
          </a:p>
        </p:txBody>
      </p:sp>
      <p:pic>
        <p:nvPicPr>
          <p:cNvPr id="62" name="Picture 3" descr="\\CERN\dfs\Workspaces\w\Wuensch\Talks\2011\LC school 2011\from others\DSC04529.JPG">
            <a:extLst>
              <a:ext uri="{FF2B5EF4-FFF2-40B4-BE49-F238E27FC236}">
                <a16:creationId xmlns:a16="http://schemas.microsoft.com/office/drawing/2014/main" id="{447F4ABB-1FCE-CA43-87D1-6C5570992C12}"/>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2012793" y="5610574"/>
            <a:ext cx="2025084" cy="73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2">
            <a:extLst>
              <a:ext uri="{FF2B5EF4-FFF2-40B4-BE49-F238E27FC236}">
                <a16:creationId xmlns:a16="http://schemas.microsoft.com/office/drawing/2014/main" id="{464BC779-E46C-4144-8F7B-2853FD2FA841}"/>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4463750" y="5715172"/>
            <a:ext cx="565135" cy="52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日付プレースホルダー 2">
            <a:extLst>
              <a:ext uri="{FF2B5EF4-FFF2-40B4-BE49-F238E27FC236}">
                <a16:creationId xmlns:a16="http://schemas.microsoft.com/office/drawing/2014/main" id="{D55E7A2D-3463-9B42-9FBD-C0001B6A87C9}"/>
              </a:ext>
            </a:extLst>
          </p:cNvPr>
          <p:cNvSpPr>
            <a:spLocks noGrp="1"/>
          </p:cNvSpPr>
          <p:nvPr>
            <p:ph type="dt" sz="half" idx="10"/>
          </p:nvPr>
        </p:nvSpPr>
        <p:spPr>
          <a:xfrm>
            <a:off x="70034" y="6278666"/>
            <a:ext cx="2540000" cy="457200"/>
          </a:xfrm>
        </p:spPr>
        <p:txBody>
          <a:bodyPr/>
          <a:lstStyle/>
          <a:p>
            <a:pPr>
              <a:defRPr/>
            </a:pPr>
            <a:r>
              <a:rPr lang="en-US" altLang="ja-JP" sz="1400" dirty="0">
                <a:solidFill>
                  <a:srgbClr val="000000"/>
                </a:solidFill>
                <a:latin typeface="Helvetica" pitchFamily="2" charset="0"/>
              </a:rPr>
              <a:t>A. Yamamoto, 190513bb</a:t>
            </a:r>
          </a:p>
        </p:txBody>
      </p:sp>
      <p:pic>
        <p:nvPicPr>
          <p:cNvPr id="14" name="Picture 4" descr="tesla9cell.pdf">
            <a:extLst>
              <a:ext uri="{FF2B5EF4-FFF2-40B4-BE49-F238E27FC236}">
                <a16:creationId xmlns:a16="http://schemas.microsoft.com/office/drawing/2014/main" id="{00FED675-0101-444A-8641-0D1872F4F4E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82601" y="5558084"/>
            <a:ext cx="3175799" cy="902087"/>
          </a:xfrm>
          <a:prstGeom prst="rect">
            <a:avLst/>
          </a:prstGeom>
          <a:ln>
            <a:noFill/>
          </a:ln>
          <a:effectLst>
            <a:softEdge rad="112500"/>
          </a:effectLst>
        </p:spPr>
      </p:pic>
      <p:graphicFrame>
        <p:nvGraphicFramePr>
          <p:cNvPr id="10" name="Table 3">
            <a:extLst>
              <a:ext uri="{FF2B5EF4-FFF2-40B4-BE49-F238E27FC236}">
                <a16:creationId xmlns:a16="http://schemas.microsoft.com/office/drawing/2014/main" id="{0D96B6B1-E4B0-094C-944E-A101D4388F4F}"/>
              </a:ext>
            </a:extLst>
          </p:cNvPr>
          <p:cNvGraphicFramePr>
            <a:graphicFrameLocks noGrp="1"/>
          </p:cNvGraphicFramePr>
          <p:nvPr>
            <p:extLst/>
          </p:nvPr>
        </p:nvGraphicFramePr>
        <p:xfrm>
          <a:off x="173619" y="798184"/>
          <a:ext cx="11806178" cy="4567143"/>
        </p:xfrm>
        <a:graphic>
          <a:graphicData uri="http://schemas.openxmlformats.org/drawingml/2006/table">
            <a:tbl>
              <a:tblPr firstRow="1" bandRow="1">
                <a:tableStyleId>{2A488322-F2BA-4B5B-9748-0D474271808F}</a:tableStyleId>
              </a:tblPr>
              <a:tblGrid>
                <a:gridCol w="5903089">
                  <a:extLst>
                    <a:ext uri="{9D8B030D-6E8A-4147-A177-3AD203B41FA5}">
                      <a16:colId xmlns:a16="http://schemas.microsoft.com/office/drawing/2014/main" val="98193631"/>
                    </a:ext>
                  </a:extLst>
                </a:gridCol>
                <a:gridCol w="5903089">
                  <a:extLst>
                    <a:ext uri="{9D8B030D-6E8A-4147-A177-3AD203B41FA5}">
                      <a16:colId xmlns:a16="http://schemas.microsoft.com/office/drawing/2014/main" val="697766205"/>
                    </a:ext>
                  </a:extLst>
                </a:gridCol>
              </a:tblGrid>
              <a:tr h="393753">
                <a:tc>
                  <a:txBody>
                    <a:bodyPr/>
                    <a:lstStyle/>
                    <a:p>
                      <a:pPr algn="ctr"/>
                      <a:r>
                        <a:rPr lang="en-US" dirty="0"/>
                        <a:t>Normal conducting (CLIC)</a:t>
                      </a:r>
                      <a:endParaRPr lang="en-GB" dirty="0">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r>
                        <a:rPr lang="en-US" dirty="0"/>
                        <a:t>Superconducting (ILC)</a:t>
                      </a:r>
                      <a:endParaRPr lang="en-GB" dirty="0">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70C0"/>
                    </a:solidFill>
                  </a:tcPr>
                </a:tc>
                <a:extLst>
                  <a:ext uri="{0D108BD9-81ED-4DB2-BD59-A6C34878D82A}">
                    <a16:rowId xmlns:a16="http://schemas.microsoft.com/office/drawing/2014/main" val="3628654108"/>
                  </a:ext>
                </a:extLst>
              </a:tr>
              <a:tr h="509541">
                <a:tc>
                  <a:txBody>
                    <a:bodyPr/>
                    <a:lstStyle/>
                    <a:p>
                      <a:r>
                        <a:rPr lang="en-US" dirty="0">
                          <a:latin typeface="Helvetica" pitchFamily="2" charset="0"/>
                        </a:rPr>
                        <a:t>Gradient: </a:t>
                      </a:r>
                      <a:r>
                        <a:rPr lang="en-US" dirty="0">
                          <a:solidFill>
                            <a:srgbClr val="C00000"/>
                          </a:solidFill>
                          <a:latin typeface="Helvetica" pitchFamily="2" charset="0"/>
                        </a:rPr>
                        <a:t>72</a:t>
                      </a:r>
                      <a:r>
                        <a:rPr lang="en-US" baseline="0" dirty="0">
                          <a:solidFill>
                            <a:srgbClr val="C00000"/>
                          </a:solidFill>
                          <a:latin typeface="Helvetica" pitchFamily="2" charset="0"/>
                        </a:rPr>
                        <a:t> to 100 </a:t>
                      </a:r>
                      <a:r>
                        <a:rPr lang="en-US" baseline="0" dirty="0">
                          <a:latin typeface="Helvetica" pitchFamily="2" charset="0"/>
                        </a:rPr>
                        <a:t>MV/m</a:t>
                      </a:r>
                      <a:r>
                        <a:rPr lang="en-US" dirty="0">
                          <a:latin typeface="Helvetica" pitchFamily="2" charset="0"/>
                        </a:rPr>
                        <a:t> </a:t>
                      </a:r>
                    </a:p>
                    <a:p>
                      <a:r>
                        <a:rPr lang="en-US" sz="1600" dirty="0">
                          <a:latin typeface="Helvetica" pitchFamily="2" charset="0"/>
                        </a:rPr>
                        <a:t>-</a:t>
                      </a:r>
                      <a:r>
                        <a:rPr lang="en-US" sz="1600" dirty="0">
                          <a:solidFill>
                            <a:schemeClr val="tx1"/>
                          </a:solidFill>
                          <a:latin typeface="Helvetica" pitchFamily="2" charset="0"/>
                        </a:rPr>
                        <a:t> Higher energy </a:t>
                      </a:r>
                      <a:r>
                        <a:rPr lang="en-US" sz="1600" dirty="0">
                          <a:latin typeface="Helvetica" pitchFamily="2" charset="0"/>
                        </a:rPr>
                        <a:t>reach, shorter facility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dirty="0">
                          <a:latin typeface="Helvetica" pitchFamily="2" charset="0"/>
                        </a:rPr>
                        <a:t>Gradient: </a:t>
                      </a:r>
                      <a:r>
                        <a:rPr lang="en-US" dirty="0">
                          <a:solidFill>
                            <a:srgbClr val="0070C0"/>
                          </a:solidFill>
                          <a:latin typeface="Helvetica" pitchFamily="2" charset="0"/>
                        </a:rPr>
                        <a:t>31.5 to 35 (to 45) </a:t>
                      </a:r>
                      <a:r>
                        <a:rPr lang="en-US" dirty="0">
                          <a:latin typeface="Helvetica" pitchFamily="2" charset="0"/>
                        </a:rPr>
                        <a:t>MV/m, </a:t>
                      </a:r>
                    </a:p>
                    <a:p>
                      <a:r>
                        <a:rPr lang="en-US" sz="1600" dirty="0">
                          <a:latin typeface="Helvetica" pitchFamily="2" charset="0"/>
                        </a:rPr>
                        <a:t>- </a:t>
                      </a:r>
                      <a:r>
                        <a:rPr lang="en-US" sz="1600" dirty="0">
                          <a:solidFill>
                            <a:schemeClr val="tx1"/>
                          </a:solidFill>
                          <a:latin typeface="Helvetica" pitchFamily="2" charset="0"/>
                        </a:rPr>
                        <a:t>Higher efficiency,  </a:t>
                      </a:r>
                      <a:r>
                        <a:rPr lang="en-US" sz="1600" dirty="0">
                          <a:latin typeface="Helvetica" pitchFamily="2" charset="0"/>
                        </a:rPr>
                        <a:t>steady state beam power from</a:t>
                      </a:r>
                      <a:r>
                        <a:rPr lang="en-US" sz="1600" baseline="0" dirty="0">
                          <a:latin typeface="Helvetica" pitchFamily="2" charset="0"/>
                        </a:rPr>
                        <a:t> RF input</a:t>
                      </a:r>
                      <a:endParaRPr lang="en-GB" sz="1600" dirty="0">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57957365"/>
                  </a:ext>
                </a:extLst>
              </a:tr>
              <a:tr h="677780">
                <a:tc>
                  <a:txBody>
                    <a:bodyPr/>
                    <a:lstStyle/>
                    <a:p>
                      <a:r>
                        <a:rPr lang="en-US" dirty="0">
                          <a:latin typeface="Helvetica" pitchFamily="2" charset="0"/>
                        </a:rPr>
                        <a:t>RF Frequency: </a:t>
                      </a:r>
                      <a:r>
                        <a:rPr lang="en-US" dirty="0">
                          <a:solidFill>
                            <a:srgbClr val="C00000"/>
                          </a:solidFill>
                          <a:latin typeface="Helvetica" pitchFamily="2" charset="0"/>
                        </a:rPr>
                        <a:t>12</a:t>
                      </a:r>
                      <a:r>
                        <a:rPr lang="en-US" dirty="0">
                          <a:latin typeface="Helvetica" pitchFamily="2" charset="0"/>
                        </a:rPr>
                        <a:t> GHz</a:t>
                      </a:r>
                    </a:p>
                    <a:p>
                      <a:r>
                        <a:rPr lang="en-US" dirty="0">
                          <a:latin typeface="Helvetica" pitchFamily="2" charset="0"/>
                        </a:rPr>
                        <a:t>- High efficiency RF peak power </a:t>
                      </a:r>
                    </a:p>
                    <a:p>
                      <a:r>
                        <a:rPr lang="en-US" sz="1600" dirty="0">
                          <a:latin typeface="Helvetica" pitchFamily="2" charset="0"/>
                        </a:rPr>
                        <a:t>- Precision</a:t>
                      </a:r>
                      <a:r>
                        <a:rPr lang="en-US" sz="1600" baseline="0" dirty="0">
                          <a:latin typeface="Helvetica" pitchFamily="2" charset="0"/>
                        </a:rPr>
                        <a:t> alignment &amp; stabilization to compensate wakefields</a:t>
                      </a:r>
                      <a:endParaRPr lang="en-US" sz="1600" dirty="0">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dirty="0">
                          <a:latin typeface="Helvetica" pitchFamily="2" charset="0"/>
                        </a:rPr>
                        <a:t>RF Frequency: </a:t>
                      </a:r>
                      <a:r>
                        <a:rPr lang="en-US" dirty="0">
                          <a:solidFill>
                            <a:srgbClr val="0070C0"/>
                          </a:solidFill>
                          <a:latin typeface="Helvetica" pitchFamily="2" charset="0"/>
                        </a:rPr>
                        <a:t>1.3</a:t>
                      </a:r>
                      <a:r>
                        <a:rPr lang="en-US" dirty="0">
                          <a:latin typeface="Helvetica" pitchFamily="2" charset="0"/>
                        </a:rPr>
                        <a:t> GHz </a:t>
                      </a:r>
                    </a:p>
                    <a:p>
                      <a:r>
                        <a:rPr lang="en-US" sz="1600" dirty="0">
                          <a:latin typeface="Helvetica" pitchFamily="2" charset="0"/>
                        </a:rPr>
                        <a:t>- Large aperture gives</a:t>
                      </a:r>
                      <a:r>
                        <a:rPr lang="en-US" sz="1600" baseline="0" dirty="0">
                          <a:latin typeface="Helvetica" pitchFamily="2" charset="0"/>
                        </a:rPr>
                        <a:t> low wakefields</a:t>
                      </a:r>
                      <a:endParaRPr lang="en-GB" sz="1600" dirty="0">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16597316"/>
                  </a:ext>
                </a:extLst>
              </a:tr>
              <a:tr h="968257">
                <a:tc>
                  <a:txBody>
                    <a:bodyPr/>
                    <a:lstStyle/>
                    <a:p>
                      <a:pPr marL="0" marR="0" lvl="0" indent="0" algn="l" defTabSz="456830" rtl="0" eaLnBrk="1" fontAlgn="auto" latinLnBrk="0" hangingPunct="1">
                        <a:lnSpc>
                          <a:spcPct val="100000"/>
                        </a:lnSpc>
                        <a:spcBef>
                          <a:spcPts val="0"/>
                        </a:spcBef>
                        <a:spcAft>
                          <a:spcPts val="0"/>
                        </a:spcAft>
                        <a:buClrTx/>
                        <a:buSzTx/>
                        <a:buFontTx/>
                        <a:buNone/>
                        <a:tabLst/>
                        <a:defRPr/>
                      </a:pPr>
                      <a:r>
                        <a:rPr lang="en-US" altLang="ja-JP" dirty="0">
                          <a:latin typeface="Helvetica" pitchFamily="2" charset="0"/>
                        </a:rPr>
                        <a:t>Q</a:t>
                      </a:r>
                      <a:r>
                        <a:rPr lang="en-US" altLang="ja-JP" sz="1800" baseline="-25000" dirty="0">
                          <a:latin typeface="Helvetica" pitchFamily="2" charset="0"/>
                        </a:rPr>
                        <a:t>0</a:t>
                      </a:r>
                      <a:r>
                        <a:rPr lang="en-US" altLang="ja-JP" dirty="0">
                          <a:latin typeface="Helvetica" pitchFamily="2" charset="0"/>
                        </a:rPr>
                        <a:t>: order </a:t>
                      </a:r>
                      <a:r>
                        <a:rPr lang="en-US" altLang="ja-JP" dirty="0">
                          <a:solidFill>
                            <a:srgbClr val="C00000"/>
                          </a:solidFill>
                          <a:latin typeface="Helvetica" pitchFamily="2" charset="0"/>
                        </a:rPr>
                        <a:t>&lt; 10</a:t>
                      </a:r>
                      <a:r>
                        <a:rPr lang="en-US" altLang="ja-JP" baseline="30000" dirty="0">
                          <a:solidFill>
                            <a:srgbClr val="C00000"/>
                          </a:solidFill>
                          <a:latin typeface="Helvetica" pitchFamily="2" charset="0"/>
                        </a:rPr>
                        <a:t>5</a:t>
                      </a:r>
                      <a:r>
                        <a:rPr lang="en-US" altLang="ja-JP" dirty="0">
                          <a:latin typeface="Helvetica" pitchFamily="2" charset="0"/>
                        </a:rPr>
                        <a:t>, </a:t>
                      </a:r>
                      <a:endParaRPr lang="en-US" dirty="0">
                        <a:latin typeface="Helvetica" pitchFamily="2" charset="0"/>
                      </a:endParaRPr>
                    </a:p>
                    <a:p>
                      <a:r>
                        <a:rPr lang="en-US" dirty="0">
                          <a:latin typeface="Helvetica" pitchFamily="2" charset="0"/>
                        </a:rPr>
                        <a:t>- Resistive</a:t>
                      </a:r>
                      <a:r>
                        <a:rPr lang="en-US" baseline="0" dirty="0">
                          <a:latin typeface="Helvetica" pitchFamily="2" charset="0"/>
                        </a:rPr>
                        <a:t> copper wall losses compensated by strong beam loading – 40% steady state rf-to-beam efficiency</a:t>
                      </a:r>
                      <a:endParaRPr lang="en-GB" dirty="0">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dirty="0">
                          <a:latin typeface="Helvetica" pitchFamily="2" charset="0"/>
                        </a:rPr>
                        <a:t>Q</a:t>
                      </a:r>
                      <a:r>
                        <a:rPr lang="en-US" baseline="-25000" dirty="0">
                          <a:latin typeface="Helvetica" pitchFamily="2" charset="0"/>
                        </a:rPr>
                        <a:t>0</a:t>
                      </a:r>
                      <a:r>
                        <a:rPr lang="en-US" dirty="0">
                          <a:latin typeface="Helvetica" pitchFamily="2" charset="0"/>
                        </a:rPr>
                        <a:t>: order </a:t>
                      </a:r>
                      <a:r>
                        <a:rPr lang="en-US" dirty="0">
                          <a:solidFill>
                            <a:srgbClr val="0070C0"/>
                          </a:solidFill>
                          <a:latin typeface="Helvetica" pitchFamily="2" charset="0"/>
                        </a:rPr>
                        <a:t>10</a:t>
                      </a:r>
                      <a:r>
                        <a:rPr lang="en-US" baseline="30000" dirty="0">
                          <a:solidFill>
                            <a:srgbClr val="0070C0"/>
                          </a:solidFill>
                          <a:latin typeface="Helvetica" pitchFamily="2" charset="0"/>
                        </a:rPr>
                        <a:t>10</a:t>
                      </a:r>
                      <a:r>
                        <a:rPr lang="en-US" dirty="0">
                          <a:latin typeface="Helvetica" pitchFamily="2" charset="0"/>
                        </a:rPr>
                        <a:t>, </a:t>
                      </a:r>
                    </a:p>
                    <a:p>
                      <a:r>
                        <a:rPr lang="en-US" baseline="0" dirty="0">
                          <a:latin typeface="Helvetica" pitchFamily="2" charset="0"/>
                        </a:rPr>
                        <a:t>- High Q</a:t>
                      </a:r>
                    </a:p>
                    <a:p>
                      <a:r>
                        <a:rPr lang="en-US" baseline="0" dirty="0">
                          <a:latin typeface="Helvetica" pitchFamily="2" charset="0"/>
                        </a:rPr>
                        <a:t>- losses at cryogenic temperatures</a:t>
                      </a:r>
                      <a:endParaRPr lang="en-GB" dirty="0">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70655730"/>
                  </a:ext>
                </a:extLst>
              </a:tr>
              <a:tr h="393753">
                <a:tc>
                  <a:txBody>
                    <a:bodyPr/>
                    <a:lstStyle/>
                    <a:p>
                      <a:r>
                        <a:rPr lang="en-US" dirty="0">
                          <a:latin typeface="Helvetica" pitchFamily="2" charset="0"/>
                        </a:rPr>
                        <a:t>Pulse structure: </a:t>
                      </a:r>
                      <a:r>
                        <a:rPr lang="en-US" dirty="0">
                          <a:solidFill>
                            <a:srgbClr val="C00000"/>
                          </a:solidFill>
                          <a:latin typeface="Helvetica" pitchFamily="2" charset="0"/>
                        </a:rPr>
                        <a:t>180 ns / 50 Hz</a:t>
                      </a:r>
                      <a:endParaRPr lang="en-GB" dirty="0">
                        <a:solidFill>
                          <a:srgbClr val="C00000"/>
                        </a:solidFill>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dirty="0">
                          <a:latin typeface="Helvetica" pitchFamily="2" charset="0"/>
                        </a:rPr>
                        <a:t>Pulse</a:t>
                      </a:r>
                      <a:r>
                        <a:rPr lang="en-US" baseline="0" dirty="0">
                          <a:latin typeface="Helvetica" pitchFamily="2" charset="0"/>
                        </a:rPr>
                        <a:t> structure: </a:t>
                      </a:r>
                      <a:r>
                        <a:rPr lang="en-US" baseline="0" dirty="0">
                          <a:solidFill>
                            <a:srgbClr val="0070C0"/>
                          </a:solidFill>
                          <a:latin typeface="Helvetica" pitchFamily="2" charset="0"/>
                        </a:rPr>
                        <a:t>700 µs / 5 Hz</a:t>
                      </a:r>
                      <a:endParaRPr lang="en-GB" dirty="0">
                        <a:solidFill>
                          <a:srgbClr val="0070C0"/>
                        </a:solidFill>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91632417"/>
                  </a:ext>
                </a:extLst>
              </a:tr>
              <a:tr h="677780">
                <a:tc>
                  <a:txBody>
                    <a:bodyPr/>
                    <a:lstStyle/>
                    <a:p>
                      <a:r>
                        <a:rPr lang="en-US" dirty="0">
                          <a:latin typeface="Helvetica" pitchFamily="2" charset="0"/>
                        </a:rPr>
                        <a:t>Fabrication:</a:t>
                      </a:r>
                    </a:p>
                    <a:p>
                      <a:r>
                        <a:rPr lang="en-US" dirty="0">
                          <a:latin typeface="Helvetica" pitchFamily="2" charset="0"/>
                        </a:rPr>
                        <a:t>- driven by micron-level</a:t>
                      </a:r>
                      <a:r>
                        <a:rPr lang="en-US" baseline="0" dirty="0">
                          <a:latin typeface="Helvetica" pitchFamily="2" charset="0"/>
                        </a:rPr>
                        <a:t> </a:t>
                      </a:r>
                      <a:r>
                        <a:rPr lang="en-US" dirty="0">
                          <a:latin typeface="Helvetica" pitchFamily="2" charset="0"/>
                        </a:rPr>
                        <a:t>mechanical </a:t>
                      </a:r>
                      <a:r>
                        <a:rPr lang="en-US" dirty="0">
                          <a:solidFill>
                            <a:srgbClr val="C00000"/>
                          </a:solidFill>
                          <a:latin typeface="Helvetica" pitchFamily="2" charset="0"/>
                        </a:rPr>
                        <a:t>tolerances</a:t>
                      </a:r>
                      <a:endParaRPr lang="en-GB" dirty="0">
                        <a:solidFill>
                          <a:srgbClr val="C00000"/>
                        </a:solidFill>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dirty="0">
                          <a:latin typeface="Helvetica" pitchFamily="2" charset="0"/>
                        </a:rPr>
                        <a:t>Fabrication</a:t>
                      </a:r>
                    </a:p>
                    <a:p>
                      <a:r>
                        <a:rPr lang="en-US" dirty="0">
                          <a:latin typeface="Helvetica" pitchFamily="2" charset="0"/>
                        </a:rPr>
                        <a:t>- driven by </a:t>
                      </a:r>
                      <a:r>
                        <a:rPr lang="en-US" dirty="0">
                          <a:solidFill>
                            <a:srgbClr val="0070C0"/>
                          </a:solidFill>
                          <a:latin typeface="Helvetica" pitchFamily="2" charset="0"/>
                        </a:rPr>
                        <a:t>material</a:t>
                      </a:r>
                      <a:r>
                        <a:rPr lang="en-US" dirty="0">
                          <a:latin typeface="Helvetica" pitchFamily="2" charset="0"/>
                        </a:rPr>
                        <a:t> (purity) &amp; clean-room type</a:t>
                      </a:r>
                      <a:r>
                        <a:rPr lang="en-US" baseline="0" dirty="0">
                          <a:latin typeface="Helvetica" pitchFamily="2" charset="0"/>
                        </a:rPr>
                        <a:t> chemistry</a:t>
                      </a:r>
                      <a:endParaRPr lang="en-GB" dirty="0">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43833991"/>
                  </a:ext>
                </a:extLst>
              </a:tr>
              <a:tr h="575172">
                <a:tc>
                  <a:txBody>
                    <a:bodyPr/>
                    <a:lstStyle/>
                    <a:p>
                      <a:r>
                        <a:rPr lang="en-US" dirty="0">
                          <a:latin typeface="Helvetica" pitchFamily="2" charset="0"/>
                        </a:rPr>
                        <a:t>- </a:t>
                      </a:r>
                      <a:r>
                        <a:rPr lang="en-US" dirty="0">
                          <a:solidFill>
                            <a:srgbClr val="C00000"/>
                          </a:solidFill>
                          <a:latin typeface="Helvetica" pitchFamily="2" charset="0"/>
                        </a:rPr>
                        <a:t>High-efficiency</a:t>
                      </a:r>
                      <a:r>
                        <a:rPr lang="en-US" baseline="0" dirty="0">
                          <a:solidFill>
                            <a:srgbClr val="C00000"/>
                          </a:solidFill>
                          <a:latin typeface="Helvetica" pitchFamily="2" charset="0"/>
                        </a:rPr>
                        <a:t> RF peak power </a:t>
                      </a:r>
                      <a:r>
                        <a:rPr lang="en-US" baseline="0" dirty="0">
                          <a:latin typeface="Helvetica" pitchFamily="2" charset="0"/>
                        </a:rPr>
                        <a:t>production through long-pulse, low freq. klystrons and two-beam scheme</a:t>
                      </a:r>
                      <a:endParaRPr lang="en-GB" dirty="0">
                        <a:solidFill>
                          <a:schemeClr val="tx1"/>
                        </a:solidFill>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dirty="0">
                          <a:latin typeface="Helvetica" pitchFamily="2" charset="0"/>
                        </a:rPr>
                        <a:t>- </a:t>
                      </a:r>
                      <a:r>
                        <a:rPr lang="en-US" dirty="0">
                          <a:solidFill>
                            <a:srgbClr val="0070C0"/>
                          </a:solidFill>
                          <a:latin typeface="Helvetica" pitchFamily="2" charset="0"/>
                        </a:rPr>
                        <a:t>High-efficiency RF </a:t>
                      </a:r>
                      <a:r>
                        <a:rPr lang="en-US" dirty="0">
                          <a:latin typeface="Helvetica" pitchFamily="2" charset="0"/>
                        </a:rPr>
                        <a:t>also from long-pulse, low-frequency klystrons</a:t>
                      </a:r>
                      <a:endParaRPr lang="en-GB" dirty="0">
                        <a:solidFill>
                          <a:srgbClr val="FF0000"/>
                        </a:solidFill>
                        <a:latin typeface="Helvetica" pitchFamily="2"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52538865"/>
                  </a:ext>
                </a:extLst>
              </a:tr>
            </a:tbl>
          </a:graphicData>
        </a:graphic>
      </p:graphicFrame>
      <p:sp>
        <p:nvSpPr>
          <p:cNvPr id="4" name="テキスト ボックス 3">
            <a:extLst>
              <a:ext uri="{FF2B5EF4-FFF2-40B4-BE49-F238E27FC236}">
                <a16:creationId xmlns:a16="http://schemas.microsoft.com/office/drawing/2014/main" id="{09A4E2C9-6D99-DF47-A63C-51A4567B7D40}"/>
              </a:ext>
            </a:extLst>
          </p:cNvPr>
          <p:cNvSpPr txBox="1"/>
          <p:nvPr/>
        </p:nvSpPr>
        <p:spPr>
          <a:xfrm>
            <a:off x="9975849" y="50888"/>
            <a:ext cx="2003947" cy="307777"/>
          </a:xfrm>
          <a:prstGeom prst="rect">
            <a:avLst/>
          </a:prstGeom>
          <a:solidFill>
            <a:schemeClr val="accent5"/>
          </a:solidFill>
        </p:spPr>
        <p:txBody>
          <a:bodyPr wrap="none" rtlCol="0">
            <a:spAutoFit/>
          </a:bodyPr>
          <a:lstStyle/>
          <a:p>
            <a:r>
              <a:rPr kumimoji="1" lang="en-US" altLang="ja-JP" sz="1400" dirty="0">
                <a:latin typeface="Helvetica" pitchFamily="2" charset="0"/>
              </a:rPr>
              <a:t>Courtesy: W. </a:t>
            </a:r>
            <a:r>
              <a:rPr kumimoji="1" lang="en-US" altLang="ja-JP" sz="1400" dirty="0" err="1">
                <a:latin typeface="Helvetica" pitchFamily="2" charset="0"/>
              </a:rPr>
              <a:t>Wuensch</a:t>
            </a:r>
            <a:endParaRPr kumimoji="1" lang="ja-JP" altLang="en-US" sz="1400">
              <a:latin typeface="Helvetica" pitchFamily="2" charset="0"/>
            </a:endParaRPr>
          </a:p>
        </p:txBody>
      </p:sp>
    </p:spTree>
    <p:extLst>
      <p:ext uri="{BB962C8B-B14F-4D97-AF65-F5344CB8AC3E}">
        <p14:creationId xmlns:p14="http://schemas.microsoft.com/office/powerpoint/2010/main" val="268918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42472" y="0"/>
            <a:ext cx="8737600" cy="630942"/>
          </a:xfrm>
        </p:spPr>
        <p:txBody>
          <a:bodyPr/>
          <a:lstStyle/>
          <a:p>
            <a:pPr algn="ctr"/>
            <a:r>
              <a:rPr lang="en-GB" dirty="0" smtClean="0"/>
              <a:t>Energy Efficiency</a:t>
            </a:r>
            <a:endParaRPr lang="en-GB" dirty="0"/>
          </a:p>
        </p:txBody>
      </p:sp>
      <p:sp>
        <p:nvSpPr>
          <p:cNvPr id="5" name="Content Placeholder 4"/>
          <p:cNvSpPr>
            <a:spLocks noGrp="1"/>
          </p:cNvSpPr>
          <p:nvPr>
            <p:ph idx="1"/>
          </p:nvPr>
        </p:nvSpPr>
        <p:spPr>
          <a:xfrm>
            <a:off x="509775" y="676835"/>
            <a:ext cx="10587037" cy="5121139"/>
          </a:xfrm>
        </p:spPr>
        <p:txBody>
          <a:bodyPr>
            <a:normAutofit fontScale="62500" lnSpcReduction="20000"/>
          </a:bodyPr>
          <a:lstStyle/>
          <a:p>
            <a:r>
              <a:rPr lang="en-GB" dirty="0" smtClean="0"/>
              <a:t>Energy efficiency is not an option, it is a must!</a:t>
            </a:r>
          </a:p>
          <a:p>
            <a:r>
              <a:rPr lang="en-GB" b="1" dirty="0"/>
              <a:t>E</a:t>
            </a:r>
            <a:r>
              <a:rPr lang="en-GB" b="1" dirty="0" smtClean="0"/>
              <a:t>nergy efficiency and energy management</a:t>
            </a:r>
            <a:r>
              <a:rPr lang="en-GB" dirty="0" smtClean="0"/>
              <a:t> must be addressed.</a:t>
            </a:r>
          </a:p>
          <a:p>
            <a:r>
              <a:rPr lang="en-GB" dirty="0" smtClean="0"/>
              <a:t>Investing in dedicated R&amp;D to improve energy efficiency pays off in terms of </a:t>
            </a:r>
            <a:r>
              <a:rPr lang="en-GB" b="1" dirty="0" smtClean="0"/>
              <a:t>savings and societal return</a:t>
            </a:r>
            <a:r>
              <a:rPr lang="en-GB" dirty="0"/>
              <a:t> </a:t>
            </a:r>
            <a:r>
              <a:rPr lang="en-GB" dirty="0" smtClean="0"/>
              <a:t>through development of technologies which serve the society at large.</a:t>
            </a:r>
          </a:p>
          <a:p>
            <a:r>
              <a:rPr lang="en-GB" dirty="0" smtClean="0"/>
              <a:t>District heating, energy storage, magnet design, RF power generation, cryogenics, SRF cavity technology, beam energy recovery are areas where energy efficiency can significantly be improved.</a:t>
            </a:r>
          </a:p>
          <a:p>
            <a:r>
              <a:rPr lang="en-US" dirty="0"/>
              <a:t>Higher-temperature high-gradient </a:t>
            </a:r>
            <a:r>
              <a:rPr lang="en-US" dirty="0" err="1"/>
              <a:t>Nb</a:t>
            </a:r>
            <a:r>
              <a:rPr lang="en-US" dirty="0"/>
              <a:t>/Cu accelerating cavities and highly-efficient RF power sources developed in the frame of the FCC-</a:t>
            </a:r>
            <a:r>
              <a:rPr lang="en-US" dirty="0" err="1"/>
              <a:t>ee</a:t>
            </a:r>
            <a:r>
              <a:rPr lang="en-US" dirty="0"/>
              <a:t> R&amp;D </a:t>
            </a:r>
            <a:r>
              <a:rPr lang="en-US" dirty="0" err="1"/>
              <a:t>programme</a:t>
            </a:r>
            <a:r>
              <a:rPr lang="en-US" dirty="0"/>
              <a:t> will find numerous other applications; </a:t>
            </a:r>
            <a:r>
              <a:rPr lang="en-US" dirty="0" smtClean="0"/>
              <a:t>could </a:t>
            </a:r>
            <a:r>
              <a:rPr lang="en-US" dirty="0"/>
              <a:t>improve the sustainability and performance for accelerators of nearly all types and sizes around the world</a:t>
            </a:r>
            <a:r>
              <a:rPr lang="en-US" dirty="0" smtClean="0"/>
              <a:t>.</a:t>
            </a:r>
          </a:p>
          <a:p>
            <a:r>
              <a:rPr lang="en-US" dirty="0"/>
              <a:t>The resource-saving strategy includes studies to avoid water cooling wherever possible and developing schemes to supply waste heat to nearby consumers. A pilot </a:t>
            </a:r>
            <a:r>
              <a:rPr lang="en-US" dirty="0" smtClean="0"/>
              <a:t>program at LHC is on-going. </a:t>
            </a:r>
          </a:p>
          <a:p>
            <a:r>
              <a:rPr lang="en-US" dirty="0" smtClean="0"/>
              <a:t>The </a:t>
            </a:r>
            <a:r>
              <a:rPr lang="en-US" dirty="0"/>
              <a:t>detailed technical design of the </a:t>
            </a:r>
            <a:r>
              <a:rPr lang="en-US" dirty="0" err="1"/>
              <a:t>FCChh</a:t>
            </a:r>
            <a:r>
              <a:rPr lang="en-US" dirty="0"/>
              <a:t> will also investigate energy recovery opportunities within the accelerator infrastructure, for example, by working with industrial partners on either storing heat for later use or its conversion into mechanical or electrical energy.</a:t>
            </a:r>
          </a:p>
          <a:p>
            <a:endParaRPr lang="en-GB" dirty="0" smtClean="0"/>
          </a:p>
        </p:txBody>
      </p:sp>
      <p:sp>
        <p:nvSpPr>
          <p:cNvPr id="3" name="Footer Placeholder 2"/>
          <p:cNvSpPr>
            <a:spLocks noGrp="1"/>
          </p:cNvSpPr>
          <p:nvPr>
            <p:ph type="ftr" sz="quarter" idx="4294967295"/>
          </p:nvPr>
        </p:nvSpPr>
        <p:spPr>
          <a:xfrm>
            <a:off x="-1" y="5797974"/>
            <a:ext cx="4341091" cy="365125"/>
          </a:xfrm>
          <a:prstGeom prst="rect">
            <a:avLst/>
          </a:prstGeom>
        </p:spPr>
        <p:txBody>
          <a:bodyPr/>
          <a:lstStyle/>
          <a:p>
            <a:r>
              <a:rPr lang="en-GB" noProof="0" dirty="0" smtClean="0"/>
              <a:t>F</a:t>
            </a:r>
            <a:r>
              <a:rPr lang="en-GB" i="1" noProof="0" dirty="0" smtClean="0"/>
              <a:t>rom </a:t>
            </a:r>
            <a:r>
              <a:rPr lang="en-GB" i="1" noProof="0" dirty="0" err="1" smtClean="0"/>
              <a:t>ESPPu</a:t>
            </a:r>
            <a:r>
              <a:rPr lang="en-GB" i="1" noProof="0" dirty="0" smtClean="0"/>
              <a:t> Open Symposium, Granada                            E. Jensen: Energy Efficiency</a:t>
            </a:r>
            <a:endParaRPr lang="en-GB" i="1" noProof="0" dirty="0"/>
          </a:p>
        </p:txBody>
      </p:sp>
    </p:spTree>
    <p:extLst>
      <p:ext uri="{BB962C8B-B14F-4D97-AF65-F5344CB8AC3E}">
        <p14:creationId xmlns:p14="http://schemas.microsoft.com/office/powerpoint/2010/main" val="3335381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7200" y="117231"/>
            <a:ext cx="8737600" cy="630942"/>
          </a:xfrm>
        </p:spPr>
        <p:txBody>
          <a:bodyPr/>
          <a:lstStyle/>
          <a:p>
            <a:pPr algn="ctr"/>
            <a:r>
              <a:rPr lang="en-US" dirty="0" smtClean="0"/>
              <a:t>Example: He consumption @FCC-</a:t>
            </a:r>
            <a:r>
              <a:rPr lang="en-US" dirty="0" err="1" smtClean="0"/>
              <a:t>hh</a:t>
            </a:r>
            <a:endParaRPr lang="en-US" dirty="0"/>
          </a:p>
        </p:txBody>
      </p:sp>
      <p:sp>
        <p:nvSpPr>
          <p:cNvPr id="3" name="Content Placeholder 2"/>
          <p:cNvSpPr>
            <a:spLocks noGrp="1"/>
          </p:cNvSpPr>
          <p:nvPr>
            <p:ph idx="1"/>
          </p:nvPr>
        </p:nvSpPr>
        <p:spPr>
          <a:xfrm>
            <a:off x="609600" y="748173"/>
            <a:ext cx="10972800" cy="5688722"/>
          </a:xfrm>
        </p:spPr>
        <p:txBody>
          <a:bodyPr>
            <a:normAutofit fontScale="62500" lnSpcReduction="20000"/>
          </a:bodyPr>
          <a:lstStyle/>
          <a:p>
            <a:r>
              <a:rPr lang="en-US" b="1" dirty="0" err="1" smtClean="0"/>
              <a:t>Nelium</a:t>
            </a:r>
            <a:r>
              <a:rPr lang="en-US" dirty="0" smtClean="0"/>
              <a:t> (Neon+ Helium) for cooling down to 40 + He for going to 1.9K</a:t>
            </a:r>
          </a:p>
          <a:p>
            <a:r>
              <a:rPr lang="en-US" dirty="0" smtClean="0"/>
              <a:t>The </a:t>
            </a:r>
            <a:r>
              <a:rPr lang="en-US" dirty="0"/>
              <a:t>most power-hungry element </a:t>
            </a:r>
            <a:r>
              <a:rPr lang="en-US" dirty="0" smtClean="0"/>
              <a:t>@ FCC-</a:t>
            </a:r>
            <a:r>
              <a:rPr lang="en-US" dirty="0" err="1" smtClean="0"/>
              <a:t>hh</a:t>
            </a:r>
            <a:r>
              <a:rPr lang="en-US" dirty="0" smtClean="0"/>
              <a:t> is </a:t>
            </a:r>
            <a:r>
              <a:rPr lang="en-US" dirty="0"/>
              <a:t>the cryogenic refrigeration system needed to cool the 16 T superconducting magnets down to 1.9 K. </a:t>
            </a:r>
            <a:endParaRPr lang="en-US" dirty="0" smtClean="0"/>
          </a:p>
          <a:p>
            <a:r>
              <a:rPr lang="en-US" dirty="0" smtClean="0"/>
              <a:t>With </a:t>
            </a:r>
            <a:r>
              <a:rPr lang="en-US" dirty="0"/>
              <a:t>respect to an LHC-class system, which would for an FCC-</a:t>
            </a:r>
            <a:r>
              <a:rPr lang="en-US" dirty="0" err="1"/>
              <a:t>hh</a:t>
            </a:r>
            <a:r>
              <a:rPr lang="en-US" dirty="0"/>
              <a:t> collider consume 290 MW of electrical power, the </a:t>
            </a:r>
            <a:r>
              <a:rPr lang="en-US" dirty="0" err="1"/>
              <a:t>nelium</a:t>
            </a:r>
            <a:r>
              <a:rPr lang="en-US" dirty="0"/>
              <a:t> technology and temperature choices lead to a reduction by 50 MW or 17% in the baseline configuration. </a:t>
            </a:r>
            <a:r>
              <a:rPr lang="en-US" b="1" dirty="0" smtClean="0"/>
              <a:t>Slowly ramping </a:t>
            </a:r>
            <a:r>
              <a:rPr lang="en-US" b="1" dirty="0"/>
              <a:t>up </a:t>
            </a:r>
            <a:r>
              <a:rPr lang="en-US" dirty="0"/>
              <a:t>the field of the magnets </a:t>
            </a:r>
            <a:r>
              <a:rPr lang="en-US" dirty="0" smtClean="0"/>
              <a:t>and </a:t>
            </a:r>
            <a:r>
              <a:rPr lang="en-US" dirty="0"/>
              <a:t>with constant power substantially reduces the power demand, for all main dipoles from 270 MW for a constant-voltage ramp of 20 minutes to 100 MW for a constant-power ramp of 30 minutes. </a:t>
            </a:r>
            <a:endParaRPr lang="en-US" dirty="0" smtClean="0"/>
          </a:p>
          <a:p>
            <a:r>
              <a:rPr lang="en-US" dirty="0" smtClean="0"/>
              <a:t>The </a:t>
            </a:r>
            <a:r>
              <a:rPr lang="en-US" dirty="0"/>
              <a:t>external peak power demand during the ramp phase can be reduced further by </a:t>
            </a:r>
            <a:r>
              <a:rPr lang="en-US" b="1" dirty="0"/>
              <a:t>recovering the energy stored </a:t>
            </a:r>
            <a:r>
              <a:rPr lang="en-US" dirty="0"/>
              <a:t>in the superconducting magnets at the end of a cycle (50 MWh for the main dipoles), to buffer it locally, and </a:t>
            </a:r>
            <a:r>
              <a:rPr lang="en-US" b="1" dirty="0"/>
              <a:t>to reuse it </a:t>
            </a:r>
            <a:r>
              <a:rPr lang="en-US" dirty="0"/>
              <a:t>during the subsequent ramp-up. Losses in electricity transmission will be reduced by cooperating with industry to bring medium voltage DC distribution systems to market grade so that they can power the accelerator subsystems. </a:t>
            </a:r>
            <a:endParaRPr lang="en-US" dirty="0" smtClean="0"/>
          </a:p>
          <a:p>
            <a:r>
              <a:rPr lang="en-US" dirty="0" smtClean="0"/>
              <a:t>R&amp;D on </a:t>
            </a:r>
            <a:r>
              <a:rPr lang="en-US" b="1" dirty="0" smtClean="0"/>
              <a:t>High efficiency klystrons </a:t>
            </a:r>
            <a:r>
              <a:rPr lang="en-US" dirty="0" smtClean="0"/>
              <a:t>to go from 65% to 80% in power conversion efficiency (with LC communities)</a:t>
            </a:r>
          </a:p>
          <a:p>
            <a:r>
              <a:rPr lang="en-US" dirty="0" smtClean="0"/>
              <a:t>SC </a:t>
            </a:r>
            <a:r>
              <a:rPr lang="en-US" dirty="0"/>
              <a:t>thin-film coating technology </a:t>
            </a:r>
            <a:r>
              <a:rPr lang="en-US" dirty="0" smtClean="0"/>
              <a:t>for operating high-gradient RF </a:t>
            </a:r>
            <a:r>
              <a:rPr lang="en-US" dirty="0"/>
              <a:t>cavities </a:t>
            </a:r>
            <a:r>
              <a:rPr lang="en-US" dirty="0" smtClean="0"/>
              <a:t>at higher temperature, lowering </a:t>
            </a:r>
            <a:r>
              <a:rPr lang="en-US" dirty="0"/>
              <a:t>the electricity </a:t>
            </a:r>
            <a:r>
              <a:rPr lang="en-US" dirty="0" smtClean="0"/>
              <a:t>need. </a:t>
            </a:r>
          </a:p>
          <a:p>
            <a:r>
              <a:rPr lang="en-US" dirty="0" smtClean="0"/>
              <a:t>Yearly </a:t>
            </a:r>
            <a:r>
              <a:rPr lang="en-US" dirty="0"/>
              <a:t>energy consumption forecast of 4 </a:t>
            </a:r>
            <a:r>
              <a:rPr lang="en-US" dirty="0" err="1"/>
              <a:t>TWh</a:t>
            </a:r>
            <a:r>
              <a:rPr lang="en-US" dirty="0"/>
              <a:t>, compared to 1.4 </a:t>
            </a:r>
            <a:r>
              <a:rPr lang="en-US" dirty="0" err="1"/>
              <a:t>TWh</a:t>
            </a:r>
            <a:r>
              <a:rPr lang="en-US" dirty="0"/>
              <a:t> expected for the HL-LHC. </a:t>
            </a:r>
            <a:endParaRPr lang="en-US" dirty="0" smtClean="0"/>
          </a:p>
        </p:txBody>
      </p:sp>
    </p:spTree>
    <p:extLst>
      <p:ext uri="{BB962C8B-B14F-4D97-AF65-F5344CB8AC3E}">
        <p14:creationId xmlns:p14="http://schemas.microsoft.com/office/powerpoint/2010/main" val="33349803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3" y="155400"/>
            <a:ext cx="8561592" cy="672807"/>
          </a:xfrm>
        </p:spPr>
        <p:txBody>
          <a:bodyPr>
            <a:normAutofit fontScale="90000"/>
          </a:bodyPr>
          <a:lstStyle/>
          <a:p>
            <a:r>
              <a:rPr lang="en-GB" sz="3200" dirty="0"/>
              <a:t>F</a:t>
            </a:r>
            <a:r>
              <a:rPr lang="en-GB" sz="3200" dirty="0" smtClean="0"/>
              <a:t>igure of merit for proposed lepton colliders</a:t>
            </a:r>
            <a:endParaRPr lang="en-GB" sz="3200" dirty="0"/>
          </a:p>
        </p:txBody>
      </p:sp>
      <p:graphicFrame>
        <p:nvGraphicFramePr>
          <p:cNvPr id="14" name="Content Placeholder 13"/>
          <p:cNvGraphicFramePr>
            <a:graphicFrameLocks noGrp="1"/>
          </p:cNvGraphicFramePr>
          <p:nvPr>
            <p:ph idx="1"/>
            <p:extLst>
              <p:ext uri="{D42A27DB-BD31-4B8C-83A1-F6EECF244321}">
                <p14:modId xmlns:p14="http://schemas.microsoft.com/office/powerpoint/2010/main" val="3967401982"/>
              </p:ext>
            </p:extLst>
          </p:nvPr>
        </p:nvGraphicFramePr>
        <p:xfrm>
          <a:off x="2013829" y="1340409"/>
          <a:ext cx="7396830" cy="4200791"/>
        </p:xfrm>
        <a:graphic>
          <a:graphicData uri="http://schemas.openxmlformats.org/drawingml/2006/chart">
            <c:chart xmlns:c="http://schemas.openxmlformats.org/drawingml/2006/chart" xmlns:r="http://schemas.openxmlformats.org/officeDocument/2006/relationships" r:id="rId2"/>
          </a:graphicData>
        </a:graphic>
      </p:graphicFrame>
      <p:sp>
        <p:nvSpPr>
          <p:cNvPr id="2" name="Date Placeholder 1"/>
          <p:cNvSpPr>
            <a:spLocks noGrp="1"/>
          </p:cNvSpPr>
          <p:nvPr>
            <p:ph type="dt" sz="half" idx="4294967295"/>
          </p:nvPr>
        </p:nvSpPr>
        <p:spPr>
          <a:xfrm>
            <a:off x="0" y="6356350"/>
            <a:ext cx="284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14 May 2019</a:t>
            </a: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4294967295"/>
          </p:nvPr>
        </p:nvSpPr>
        <p:spPr>
          <a:xfrm>
            <a:off x="-14712" y="6076179"/>
            <a:ext cx="3860800" cy="365125"/>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smtClean="0">
                <a:ln>
                  <a:noFill/>
                </a:ln>
                <a:solidFill>
                  <a:prstClr val="black">
                    <a:tint val="75000"/>
                  </a:prstClr>
                </a:solidFill>
                <a:effectLst/>
                <a:uLnTx/>
                <a:uFillTx/>
                <a:latin typeface="Calibri" panose="020F0502020204030204"/>
                <a:ea typeface="+mn-ea"/>
                <a:cs typeface="+mn-cs"/>
              </a:rPr>
              <a:t>ESPPu</a:t>
            </a:r>
            <a:r>
              <a:rPr kumimoji="0" lang="en-GB" sz="1200" b="0" i="0" u="none" strike="noStrike" kern="1200" cap="none" spc="0" normalizeH="0" baseline="0" noProof="0" dirty="0" smtClean="0">
                <a:ln>
                  <a:noFill/>
                </a:ln>
                <a:solidFill>
                  <a:prstClr val="black">
                    <a:tint val="75000"/>
                  </a:prstClr>
                </a:solidFill>
                <a:effectLst/>
                <a:uLnTx/>
                <a:uFillTx/>
                <a:latin typeface="Calibri" panose="020F0502020204030204"/>
                <a:ea typeface="+mn-ea"/>
                <a:cs typeface="+mn-cs"/>
              </a:rPr>
              <a:t> Open Symposium, Granada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tint val="75000"/>
                  </a:prstClr>
                </a:solidFill>
                <a:effectLst/>
                <a:uLnTx/>
                <a:uFillTx/>
                <a:latin typeface="Calibri" panose="020F0502020204030204"/>
                <a:ea typeface="+mn-ea"/>
                <a:cs typeface="+mn-cs"/>
              </a:rPr>
              <a:t>E. Jensen: Energy Efficiency</a:t>
            </a: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4294967295"/>
          </p:nvPr>
        </p:nvSpPr>
        <p:spPr>
          <a:xfrm>
            <a:off x="9347200" y="6356350"/>
            <a:ext cx="28448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B7BAC7-FE87-40F6-AA24-4F4685D1B022}"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8" name="TextBox 7"/>
              <p:cNvSpPr txBox="1"/>
              <p:nvPr/>
            </p:nvSpPr>
            <p:spPr>
              <a:xfrm>
                <a:off x="5348315" y="5343907"/>
                <a:ext cx="1117422" cy="37234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ad>
                        <m:radPr>
                          <m:degHide m:val="on"/>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radPr>
                        <m:deg/>
                        <m:e>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𝑠</m:t>
                          </m:r>
                        </m:e>
                      </m:rad>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d>
                        <m:dPr>
                          <m:begChr m:val="["/>
                          <m:endChr m:val="]"/>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m:rPr>
                              <m:sty m:val="p"/>
                            </m:rP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T</m:t>
                          </m:r>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𝑒</m:t>
                          </m:r>
                          <m:r>
                            <m:rPr>
                              <m:sty m:val="p"/>
                            </m:rP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V</m:t>
                          </m:r>
                        </m:e>
                      </m:d>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348315" y="5343907"/>
                <a:ext cx="1117422" cy="372346"/>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rot="16200000">
                <a:off x="215704" y="3010305"/>
                <a:ext cx="2533194" cy="71731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type m:val="lin"/>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ℒ</m:t>
                          </m:r>
                        </m:num>
                        <m:den>
                          <m:sSub>
                            <m:sSubPr>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𝑃</m:t>
                              </m:r>
                            </m:e>
                            <m:sub>
                              <m:r>
                                <m:rPr>
                                  <m:sty m:val="p"/>
                                </m:rP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WP</m:t>
                              </m:r>
                            </m:sub>
                          </m:sSub>
                        </m:den>
                      </m:f>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d>
                        <m:dPr>
                          <m:begChr m:val="["/>
                          <m:endChr m:val="]"/>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f>
                            <m:fPr>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p>
                                <m:sSupPr>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10</m:t>
                                  </m:r>
                                </m:e>
                                <m:sup>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34</m:t>
                                  </m:r>
                                </m:sup>
                              </m:sSup>
                              <m:r>
                                <m:rPr>
                                  <m:sty m:val="p"/>
                                </m:rP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c</m:t>
                              </m:r>
                              <m:sSup>
                                <m:sSupPr>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m:rPr>
                                      <m:sty m:val="p"/>
                                    </m:rP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m:t>
                                  </m:r>
                                </m:e>
                                <m:sup>
                                  <m: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sSup>
                                <m:sSupPr>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m:rPr>
                                      <m:sty m:val="p"/>
                                    </m:rP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s</m:t>
                                  </m:r>
                                </m:e>
                                <m:sup>
                                  <m: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sup>
                              </m:sSup>
                            </m:num>
                            <m:den>
                              <m: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100 </m:t>
                              </m:r>
                              <m:r>
                                <m:rPr>
                                  <m:sty m:val="p"/>
                                </m:rP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MW</m:t>
                              </m:r>
                            </m:den>
                          </m:f>
                        </m:e>
                      </m:d>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 name="TextBox 8"/>
              <p:cNvSpPr txBox="1">
                <a:spLocks noRot="1" noChangeAspect="1" noMove="1" noResize="1" noEditPoints="1" noAdjustHandles="1" noChangeArrowheads="1" noChangeShapeType="1" noTextEdit="1"/>
              </p:cNvSpPr>
              <p:nvPr/>
            </p:nvSpPr>
            <p:spPr>
              <a:xfrm rot="16200000">
                <a:off x="215704" y="3010305"/>
                <a:ext cx="2533194" cy="71731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7478635" y="4590309"/>
                <a:ext cx="834651" cy="427040"/>
              </a:xfrm>
              <a:prstGeom prst="rect">
                <a:avLst/>
              </a:prstGeom>
              <a:solidFill>
                <a:srgbClr val="F3F1E5">
                  <a:alpha val="50196"/>
                </a:srgbClr>
              </a:solidFill>
              <a:ln>
                <a:noFill/>
              </a:ln>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1800" b="0" i="1" u="none" strike="noStrike" kern="1200" cap="none" spc="0" normalizeH="0" baseline="0" noProof="0" smtClean="0">
                          <a:ln>
                            <a:noFill/>
                          </a:ln>
                          <a:solidFill>
                            <a:srgbClr val="FFC000"/>
                          </a:solidFill>
                          <a:effectLst/>
                          <a:uLnTx/>
                          <a:uFillTx/>
                          <a:latin typeface="Cambria Math" panose="02040503050406030204" pitchFamily="18" charset="0"/>
                          <a:ea typeface="+mn-ea"/>
                          <a:cs typeface="+mn-cs"/>
                        </a:rPr>
                        <m:t>∝</m:t>
                      </m:r>
                      <m:sSup>
                        <m:sSupPr>
                          <m:ctrlPr>
                            <a:rPr kumimoji="0" lang="en-GB" sz="1800" b="0" i="1" u="none" strike="noStrike" kern="1200" cap="none" spc="0" normalizeH="0" baseline="0" noProof="0" smtClean="0">
                              <a:ln>
                                <a:noFill/>
                              </a:ln>
                              <a:solidFill>
                                <a:srgbClr val="FFC000"/>
                              </a:solidFill>
                              <a:effectLst/>
                              <a:uLnTx/>
                              <a:uFillTx/>
                              <a:latin typeface="Cambria Math" panose="02040503050406030204" pitchFamily="18" charset="0"/>
                              <a:ea typeface="+mn-ea"/>
                              <a:cs typeface="+mn-cs"/>
                            </a:rPr>
                          </m:ctrlPr>
                        </m:sSupPr>
                        <m:e>
                          <m:rad>
                            <m:radPr>
                              <m:degHide m:val="on"/>
                              <m:ctrlPr>
                                <a:rPr kumimoji="0" lang="en-GB" sz="1800" b="0" i="1" u="none" strike="noStrike" kern="1200" cap="none" spc="0" normalizeH="0" baseline="0" noProof="0" smtClean="0">
                                  <a:ln>
                                    <a:noFill/>
                                  </a:ln>
                                  <a:solidFill>
                                    <a:srgbClr val="FFC000"/>
                                  </a:solidFill>
                                  <a:effectLst/>
                                  <a:uLnTx/>
                                  <a:uFillTx/>
                                  <a:latin typeface="Cambria Math" panose="02040503050406030204" pitchFamily="18" charset="0"/>
                                  <a:ea typeface="+mn-ea"/>
                                  <a:cs typeface="+mn-cs"/>
                                </a:rPr>
                              </m:ctrlPr>
                            </m:radPr>
                            <m:deg/>
                            <m:e>
                              <m:r>
                                <a:rPr kumimoji="0" lang="en-GB" sz="1800" b="0" i="1" u="none" strike="noStrike" kern="1200" cap="none" spc="0" normalizeH="0" baseline="0" noProof="0" smtClean="0">
                                  <a:ln>
                                    <a:noFill/>
                                  </a:ln>
                                  <a:solidFill>
                                    <a:srgbClr val="FFC000"/>
                                  </a:solidFill>
                                  <a:effectLst/>
                                  <a:uLnTx/>
                                  <a:uFillTx/>
                                  <a:latin typeface="Cambria Math" panose="02040503050406030204" pitchFamily="18" charset="0"/>
                                  <a:ea typeface="+mn-ea"/>
                                  <a:cs typeface="+mn-cs"/>
                                </a:rPr>
                                <m:t>𝑠</m:t>
                              </m:r>
                            </m:e>
                          </m:rad>
                        </m:e>
                        <m:sup>
                          <m:r>
                            <a:rPr kumimoji="0" lang="en-GB" sz="1800" b="0" i="1" u="none" strike="noStrike" kern="1200" cap="none" spc="0" normalizeH="0" baseline="0" noProof="0" smtClean="0">
                              <a:ln>
                                <a:noFill/>
                              </a:ln>
                              <a:solidFill>
                                <a:srgbClr val="FFC000"/>
                              </a:solidFill>
                              <a:effectLst/>
                              <a:uLnTx/>
                              <a:uFillTx/>
                              <a:latin typeface="Cambria Math" panose="02040503050406030204" pitchFamily="18" charset="0"/>
                              <a:ea typeface="+mn-ea"/>
                              <a:cs typeface="+mn-cs"/>
                            </a:rPr>
                            <m:t>2</m:t>
                          </m:r>
                        </m:sup>
                      </m:sSup>
                    </m:oMath>
                  </m:oMathPara>
                </a14:m>
                <a:endParaRPr kumimoji="0" lang="en-GB" sz="1800" b="0" i="0" u="none" strike="noStrike" kern="1200" cap="none" spc="0" normalizeH="0" baseline="0" noProof="0" dirty="0">
                  <a:ln>
                    <a:noFill/>
                  </a:ln>
                  <a:solidFill>
                    <a:srgbClr val="FFC000"/>
                  </a:solidFill>
                  <a:effectLst/>
                  <a:uLnTx/>
                  <a:uFillTx/>
                  <a:latin typeface="Calibri" panose="020F0502020204030204"/>
                  <a:ea typeface="+mn-ea"/>
                  <a:cs typeface="+mn-cs"/>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7478635" y="4590309"/>
                <a:ext cx="834651" cy="427040"/>
              </a:xfrm>
              <a:prstGeom prst="rect">
                <a:avLst/>
              </a:prstGeom>
              <a:blipFill>
                <a:blip r:embed="rId5"/>
                <a:stretch>
                  <a:fillRect/>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234004" y="2526400"/>
                <a:ext cx="956480" cy="425886"/>
              </a:xfrm>
              <a:prstGeom prst="rect">
                <a:avLst/>
              </a:prstGeom>
              <a:solidFill>
                <a:srgbClr val="EEFAFA">
                  <a:alpha val="50196"/>
                </a:srgbClr>
              </a:solidFill>
              <a:ln>
                <a:noFill/>
              </a:ln>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m:t>
                      </m:r>
                      <m:sSup>
                        <m:sSupPr>
                          <m:ctrlPr>
                            <a:rPr kumimoji="0" lang="en-GB"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sSupPr>
                        <m:e>
                          <m:rad>
                            <m:radPr>
                              <m:degHide m:val="on"/>
                              <m:ctrlPr>
                                <a:rPr kumimoji="0" lang="en-GB"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radPr>
                            <m:deg/>
                            <m:e>
                              <m:r>
                                <a:rPr kumimoji="0" lang="en-GB"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𝑠</m:t>
                              </m:r>
                            </m:e>
                          </m:rad>
                        </m:e>
                        <m:sup>
                          <m:r>
                            <a:rPr kumimoji="0" lang="en-GB"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−4</m:t>
                          </m:r>
                        </m:sup>
                      </m:sSup>
                    </m:oMath>
                  </m:oMathPara>
                </a14:m>
                <a:endParaRPr kumimoji="0" lang="en-GB" sz="1800"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234004" y="2526400"/>
                <a:ext cx="956480" cy="425886"/>
              </a:xfrm>
              <a:prstGeom prst="rect">
                <a:avLst/>
              </a:prstGeom>
              <a:blipFill>
                <a:blip r:embed="rId6"/>
                <a:stretch>
                  <a:fillRect/>
                </a:stretch>
              </a:blipFill>
              <a:ln>
                <a:noFill/>
              </a:ln>
            </p:spPr>
            <p:txBody>
              <a:bodyPr/>
              <a:lstStyle/>
              <a:p>
                <a:r>
                  <a:rPr lang="en-GB">
                    <a:noFill/>
                  </a:rPr>
                  <a:t> </a:t>
                </a:r>
              </a:p>
            </p:txBody>
          </p:sp>
        </mc:Fallback>
      </mc:AlternateContent>
      <p:sp>
        <p:nvSpPr>
          <p:cNvPr id="7" name="TextBox 6"/>
          <p:cNvSpPr txBox="1"/>
          <p:nvPr/>
        </p:nvSpPr>
        <p:spPr>
          <a:xfrm>
            <a:off x="155136" y="589039"/>
            <a:ext cx="11114216" cy="923330"/>
          </a:xfrm>
          <a:prstGeom prst="rect">
            <a:avLst/>
          </a:prstGeom>
          <a:noFill/>
          <a:ln>
            <a:solidFill>
              <a:schemeClr val="bg2"/>
            </a:solidFill>
          </a:ln>
        </p:spPr>
        <p:txBody>
          <a:bodyPr wrap="squar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Disclaimers: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This is not the only possible figure of merit</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The presented numbers have different levels of confidence/optimism; they are still subject to optimisations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7353128" y="2958262"/>
            <a:ext cx="693270" cy="276999"/>
          </a:xfrm>
          <a:prstGeom prst="rect">
            <a:avLst/>
          </a:prstGeom>
          <a:noFill/>
          <a:ln>
            <a:noFill/>
          </a:ln>
        </p:spPr>
        <p:txBody>
          <a:bodyPr wrap="squar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Calibri" panose="020F0502020204030204"/>
                <a:ea typeface="+mn-ea"/>
                <a:cs typeface="+mn-cs"/>
              </a:rPr>
              <a:t>(2 IPs)</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0" name="TextBox 9"/>
              <p:cNvSpPr txBox="1"/>
              <p:nvPr/>
            </p:nvSpPr>
            <p:spPr>
              <a:xfrm>
                <a:off x="2639291" y="4044434"/>
                <a:ext cx="1775230" cy="369332"/>
              </a:xfrm>
              <a:prstGeom prst="rect">
                <a:avLst/>
              </a:prstGeom>
              <a:noFill/>
              <a:ln>
                <a:solidFill>
                  <a:schemeClr val="bg2"/>
                </a:solidFill>
              </a:ln>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type m:val="lin"/>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360</m:t>
                        </m:r>
                      </m:num>
                      <m:den>
                        <m:d>
                          <m:dPr>
                            <m:ctrlP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m:rPr>
                                <m:sty m:val="p"/>
                              </m:rP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nb</m:t>
                            </m:r>
                            <m: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m:rPr>
                                <m:sty m:val="p"/>
                              </m:rPr>
                              <a:rPr kumimoji="0" lang="en-GB"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MWh</m:t>
                            </m:r>
                          </m:e>
                        </m:d>
                      </m:den>
                    </m:f>
                  </m:oMath>
                </a14:m>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639291" y="4044434"/>
                <a:ext cx="1775230" cy="369332"/>
              </a:xfrm>
              <a:prstGeom prst="rect">
                <a:avLst/>
              </a:prstGeom>
              <a:blipFill>
                <a:blip r:embed="rId7"/>
                <a:stretch>
                  <a:fillRect t="-109524" b="-169841"/>
                </a:stretch>
              </a:blipFill>
              <a:ln>
                <a:solidFill>
                  <a:schemeClr val="bg2"/>
                </a:solidFill>
              </a:ln>
            </p:spPr>
            <p:txBody>
              <a:bodyPr/>
              <a:lstStyle/>
              <a:p>
                <a:r>
                  <a:rPr lang="en-GB">
                    <a:noFill/>
                  </a:rPr>
                  <a:t> </a:t>
                </a:r>
              </a:p>
            </p:txBody>
          </p:sp>
        </mc:Fallback>
      </mc:AlternateContent>
      <p:sp>
        <p:nvSpPr>
          <p:cNvPr id="11" name="TextBox 10"/>
          <p:cNvSpPr txBox="1"/>
          <p:nvPr/>
        </p:nvSpPr>
        <p:spPr>
          <a:xfrm rot="2868331">
            <a:off x="4571116" y="3170842"/>
            <a:ext cx="1538601" cy="369332"/>
          </a:xfrm>
          <a:prstGeom prst="rect">
            <a:avLst/>
          </a:prstGeom>
          <a:noFill/>
          <a:ln>
            <a:noFill/>
          </a:ln>
        </p:spPr>
        <p:txBody>
          <a:bodyPr wrap="squar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0070C0"/>
                </a:solidFill>
                <a:effectLst/>
                <a:uLnTx/>
                <a:uFillTx/>
                <a:latin typeface="Calibri" panose="020F0502020204030204"/>
                <a:ea typeface="+mn-ea"/>
                <a:cs typeface="+mn-cs"/>
              </a:rPr>
              <a:t>FCC-</a:t>
            </a:r>
            <a:r>
              <a:rPr kumimoji="0" lang="en-GB" sz="1800" b="0" i="0" u="none" strike="noStrike" kern="1200" cap="none" spc="0" normalizeH="0" baseline="0" noProof="0" dirty="0" err="1" smtClean="0">
                <a:ln>
                  <a:noFill/>
                </a:ln>
                <a:solidFill>
                  <a:srgbClr val="0070C0"/>
                </a:solidFill>
                <a:effectLst/>
                <a:uLnTx/>
                <a:uFillTx/>
                <a:latin typeface="Calibri" panose="020F0502020204030204"/>
                <a:ea typeface="+mn-ea"/>
                <a:cs typeface="+mn-cs"/>
              </a:rPr>
              <a:t>ee</a:t>
            </a:r>
            <a:endParaRPr kumimoji="0" lang="en-GB" sz="1800"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15" name="TextBox 14"/>
          <p:cNvSpPr txBox="1"/>
          <p:nvPr/>
        </p:nvSpPr>
        <p:spPr>
          <a:xfrm>
            <a:off x="5348315" y="3871181"/>
            <a:ext cx="1024266" cy="369332"/>
          </a:xfrm>
          <a:prstGeom prst="rect">
            <a:avLst/>
          </a:prstGeom>
          <a:noFill/>
          <a:ln>
            <a:noFill/>
          </a:ln>
        </p:spPr>
        <p:txBody>
          <a:bodyPr wrap="squar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FF0000"/>
                </a:solidFill>
                <a:effectLst/>
                <a:uLnTx/>
                <a:uFillTx/>
                <a:latin typeface="Calibri" panose="020F0502020204030204"/>
                <a:ea typeface="+mn-ea"/>
                <a:cs typeface="+mn-cs"/>
              </a:rPr>
              <a:t>ILC</a:t>
            </a:r>
            <a:endPar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6" name="TextBox 15"/>
          <p:cNvSpPr txBox="1"/>
          <p:nvPr/>
        </p:nvSpPr>
        <p:spPr>
          <a:xfrm>
            <a:off x="6606802" y="4266226"/>
            <a:ext cx="1024266" cy="369332"/>
          </a:xfrm>
          <a:prstGeom prst="rect">
            <a:avLst/>
          </a:prstGeom>
          <a:noFill/>
          <a:ln>
            <a:noFill/>
          </a:ln>
        </p:spPr>
        <p:txBody>
          <a:bodyPr wrap="squar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00B050"/>
                </a:solidFill>
                <a:effectLst/>
                <a:uLnTx/>
                <a:uFillTx/>
                <a:latin typeface="Calibri" panose="020F0502020204030204"/>
                <a:ea typeface="+mn-ea"/>
                <a:cs typeface="+mn-cs"/>
              </a:rPr>
              <a:t>CLIC</a:t>
            </a:r>
            <a:endParaRPr kumimoji="0" lang="en-GB" sz="1800" b="0" i="0" u="none" strike="noStrike" kern="1200" cap="none" spc="0" normalizeH="0" baseline="0" noProof="0" dirty="0">
              <a:ln>
                <a:noFill/>
              </a:ln>
              <a:solidFill>
                <a:srgbClr val="00B050"/>
              </a:solidFill>
              <a:effectLst/>
              <a:uLnTx/>
              <a:uFillTx/>
              <a:latin typeface="Calibri" panose="020F0502020204030204"/>
              <a:ea typeface="+mn-ea"/>
              <a:cs typeface="+mn-cs"/>
            </a:endParaRPr>
          </a:p>
        </p:txBody>
      </p:sp>
      <p:sp>
        <p:nvSpPr>
          <p:cNvPr id="17" name="TextBox 16"/>
          <p:cNvSpPr txBox="1"/>
          <p:nvPr/>
        </p:nvSpPr>
        <p:spPr>
          <a:xfrm rot="19782054">
            <a:off x="8314707" y="3526159"/>
            <a:ext cx="1024266" cy="369332"/>
          </a:xfrm>
          <a:prstGeom prst="rect">
            <a:avLst/>
          </a:prstGeom>
          <a:noFill/>
          <a:ln>
            <a:noFill/>
          </a:ln>
        </p:spPr>
        <p:txBody>
          <a:bodyPr wrap="squar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FFC000"/>
                </a:solidFill>
                <a:effectLst/>
                <a:uLnTx/>
                <a:uFillTx/>
                <a:latin typeface="Calibri" panose="020F0502020204030204"/>
                <a:ea typeface="+mn-ea"/>
                <a:cs typeface="+mn-cs"/>
              </a:rPr>
              <a:t>MC</a:t>
            </a:r>
            <a:endParaRPr kumimoji="0" lang="en-GB" sz="1800" b="0" i="0" u="none" strike="noStrike" kern="1200" cap="none" spc="0" normalizeH="0" baseline="0" noProof="0" dirty="0">
              <a:ln>
                <a:noFill/>
              </a:ln>
              <a:solidFill>
                <a:srgbClr val="FFC000"/>
              </a:solidFill>
              <a:effectLst/>
              <a:uLnTx/>
              <a:uFillTx/>
              <a:latin typeface="Calibri" panose="020F0502020204030204"/>
              <a:ea typeface="+mn-ea"/>
              <a:cs typeface="+mn-cs"/>
            </a:endParaRPr>
          </a:p>
        </p:txBody>
      </p:sp>
      <p:sp>
        <p:nvSpPr>
          <p:cNvPr id="18" name="TextBox 17"/>
          <p:cNvSpPr txBox="1"/>
          <p:nvPr/>
        </p:nvSpPr>
        <p:spPr>
          <a:xfrm>
            <a:off x="6776545" y="5408476"/>
            <a:ext cx="2667936" cy="307777"/>
          </a:xfrm>
          <a:prstGeom prst="rect">
            <a:avLst/>
          </a:prstGeom>
          <a:noFill/>
          <a:ln>
            <a:solidFill>
              <a:schemeClr val="bg2"/>
            </a:solidFill>
          </a:ln>
        </p:spPr>
        <p:txBody>
          <a:bodyPr wrap="squar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Calibri" panose="020F0502020204030204"/>
                <a:ea typeface="+mn-ea"/>
                <a:cs typeface="+mn-cs"/>
              </a:rPr>
              <a:t>Numbers for baseline proposals</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Rectangle 18"/>
          <p:cNvSpPr/>
          <p:nvPr/>
        </p:nvSpPr>
        <p:spPr>
          <a:xfrm>
            <a:off x="3932653" y="5963320"/>
            <a:ext cx="7396830" cy="369332"/>
          </a:xfrm>
          <a:prstGeom prst="rect">
            <a:avLst/>
          </a:prstGeom>
          <a:solidFill>
            <a:schemeClr val="bg2">
              <a:lumMod val="90000"/>
            </a:schemeClr>
          </a:solidFill>
          <a:ln w="47625">
            <a:noFill/>
          </a:ln>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609585"/>
            <a:r>
              <a:rPr lang="en-GB" sz="1800" b="1" dirty="0">
                <a:solidFill>
                  <a:srgbClr val="0000CC"/>
                </a:solidFill>
                <a:latin typeface="Garamond-Bold"/>
              </a:rPr>
              <a:t>electricity cost ~200 euro per Higgs boson (</a:t>
            </a:r>
            <a:r>
              <a:rPr lang="en-GB" sz="1800" b="1" dirty="0" smtClean="0">
                <a:solidFill>
                  <a:srgbClr val="0000CC"/>
                </a:solidFill>
                <a:latin typeface="Garamond-Bold"/>
              </a:rPr>
              <a:t>F. Zimmerman)</a:t>
            </a:r>
            <a:endParaRPr lang="en-GB" dirty="0">
              <a:solidFill>
                <a:srgbClr val="0000CC"/>
              </a:solidFill>
              <a:latin typeface="Calibri" panose="020F0502020204030204"/>
            </a:endParaRPr>
          </a:p>
        </p:txBody>
      </p:sp>
    </p:spTree>
    <p:extLst>
      <p:ext uri="{BB962C8B-B14F-4D97-AF65-F5344CB8AC3E}">
        <p14:creationId xmlns:p14="http://schemas.microsoft.com/office/powerpoint/2010/main" val="2628056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p:cNvSpPr>
            <a:spLocks noGrp="1"/>
          </p:cNvSpPr>
          <p:nvPr>
            <p:ph type="title"/>
          </p:nvPr>
        </p:nvSpPr>
        <p:spPr>
          <a:xfrm>
            <a:off x="469399" y="113757"/>
            <a:ext cx="11309645" cy="631231"/>
          </a:xfrm>
        </p:spPr>
        <p:txBody>
          <a:bodyPr>
            <a:noAutofit/>
          </a:bodyPr>
          <a:lstStyle/>
          <a:p>
            <a:r>
              <a:rPr lang="de-DE" sz="2800" dirty="0" err="1" smtClean="0"/>
              <a:t>Proposed</a:t>
            </a:r>
            <a:r>
              <a:rPr lang="de-DE" sz="2800" dirty="0" smtClean="0"/>
              <a:t> HEP Projects </a:t>
            </a:r>
            <a:r>
              <a:rPr lang="de-DE" sz="2800" dirty="0" err="1" smtClean="0"/>
              <a:t>and</a:t>
            </a:r>
            <a:r>
              <a:rPr lang="de-DE" sz="2800" dirty="0" smtClean="0"/>
              <a:t> </a:t>
            </a:r>
            <a:r>
              <a:rPr lang="de-DE" sz="2800" dirty="0" err="1" smtClean="0"/>
              <a:t>Grid</a:t>
            </a:r>
            <a:r>
              <a:rPr lang="de-DE" sz="2800" dirty="0"/>
              <a:t> </a:t>
            </a:r>
            <a:r>
              <a:rPr lang="de-DE" sz="2800" dirty="0" smtClean="0"/>
              <a:t>Power </a:t>
            </a:r>
            <a:r>
              <a:rPr lang="de-DE" sz="2800" dirty="0" err="1"/>
              <a:t>C</a:t>
            </a:r>
            <a:r>
              <a:rPr lang="de-DE" sz="2800" dirty="0" err="1" smtClean="0"/>
              <a:t>onsumption</a:t>
            </a:r>
            <a:endParaRPr lang="de-CH" sz="2800" dirty="0"/>
          </a:p>
        </p:txBody>
      </p:sp>
      <p:graphicFrame>
        <p:nvGraphicFramePr>
          <p:cNvPr id="4" name="Tabelle 3"/>
          <p:cNvGraphicFramePr>
            <a:graphicFrameLocks noGrp="1"/>
          </p:cNvGraphicFramePr>
          <p:nvPr>
            <p:extLst>
              <p:ext uri="{D42A27DB-BD31-4B8C-83A1-F6EECF244321}">
                <p14:modId xmlns:p14="http://schemas.microsoft.com/office/powerpoint/2010/main" val="1639119053"/>
              </p:ext>
            </p:extLst>
          </p:nvPr>
        </p:nvGraphicFramePr>
        <p:xfrm>
          <a:off x="390043" y="1106135"/>
          <a:ext cx="8106224" cy="4059200"/>
        </p:xfrm>
        <a:graphic>
          <a:graphicData uri="http://schemas.openxmlformats.org/drawingml/2006/table">
            <a:tbl>
              <a:tblPr firstRow="1" bandRow="1">
                <a:tableStyleId>{5C22544A-7EE6-4342-B048-85BDC9FD1C3A}</a:tableStyleId>
              </a:tblPr>
              <a:tblGrid>
                <a:gridCol w="1153432">
                  <a:extLst>
                    <a:ext uri="{9D8B030D-6E8A-4147-A177-3AD203B41FA5}">
                      <a16:colId xmlns:a16="http://schemas.microsoft.com/office/drawing/2014/main" val="1396931504"/>
                    </a:ext>
                  </a:extLst>
                </a:gridCol>
                <a:gridCol w="757047">
                  <a:extLst>
                    <a:ext uri="{9D8B030D-6E8A-4147-A177-3AD203B41FA5}">
                      <a16:colId xmlns:a16="http://schemas.microsoft.com/office/drawing/2014/main" val="2056641604"/>
                    </a:ext>
                  </a:extLst>
                </a:gridCol>
                <a:gridCol w="1221906">
                  <a:extLst>
                    <a:ext uri="{9D8B030D-6E8A-4147-A177-3AD203B41FA5}">
                      <a16:colId xmlns:a16="http://schemas.microsoft.com/office/drawing/2014/main" val="1959683962"/>
                    </a:ext>
                  </a:extLst>
                </a:gridCol>
                <a:gridCol w="749370">
                  <a:extLst>
                    <a:ext uri="{9D8B030D-6E8A-4147-A177-3AD203B41FA5}">
                      <a16:colId xmlns:a16="http://schemas.microsoft.com/office/drawing/2014/main" val="1121317529"/>
                    </a:ext>
                  </a:extLst>
                </a:gridCol>
                <a:gridCol w="4224469">
                  <a:extLst>
                    <a:ext uri="{9D8B030D-6E8A-4147-A177-3AD203B41FA5}">
                      <a16:colId xmlns:a16="http://schemas.microsoft.com/office/drawing/2014/main" val="2024386124"/>
                    </a:ext>
                  </a:extLst>
                </a:gridCol>
              </a:tblGrid>
              <a:tr h="489534">
                <a:tc>
                  <a:txBody>
                    <a:bodyPr/>
                    <a:lstStyle/>
                    <a:p>
                      <a:pPr algn="ctr"/>
                      <a:endParaRPr lang="en-US" sz="1600" noProof="0" dirty="0"/>
                    </a:p>
                  </a:txBody>
                  <a:tcPr marL="121920" marR="121920" marT="60960" marB="60960"/>
                </a:tc>
                <a:tc>
                  <a:txBody>
                    <a:bodyPr/>
                    <a:lstStyle/>
                    <a:p>
                      <a:pPr algn="ctr"/>
                      <a:r>
                        <a:rPr lang="en-US" sz="1600" noProof="0" dirty="0" smtClean="0"/>
                        <a:t>ECM [</a:t>
                      </a:r>
                      <a:r>
                        <a:rPr lang="en-US" sz="1600" noProof="0" dirty="0" err="1" smtClean="0"/>
                        <a:t>TeV</a:t>
                      </a:r>
                      <a:r>
                        <a:rPr lang="en-US" sz="1600" noProof="0" dirty="0" smtClean="0"/>
                        <a:t>]</a:t>
                      </a:r>
                      <a:endParaRPr lang="en-US" sz="1600" noProof="0" dirty="0"/>
                    </a:p>
                  </a:txBody>
                  <a:tcPr marL="121920" marR="121920" marT="60960" marB="60960"/>
                </a:tc>
                <a:tc>
                  <a:txBody>
                    <a:bodyPr/>
                    <a:lstStyle/>
                    <a:p>
                      <a:pPr algn="ctr"/>
                      <a:r>
                        <a:rPr lang="en-US" sz="1600" noProof="0" dirty="0" smtClean="0"/>
                        <a:t>L / IP</a:t>
                      </a:r>
                    </a:p>
                    <a:p>
                      <a:pPr algn="ctr"/>
                      <a:r>
                        <a:rPr lang="en-US" sz="1500" noProof="0" dirty="0" smtClean="0"/>
                        <a:t>[10</a:t>
                      </a:r>
                      <a:r>
                        <a:rPr lang="en-US" sz="1500" baseline="30000" noProof="0" dirty="0" smtClean="0"/>
                        <a:t>34</a:t>
                      </a:r>
                      <a:r>
                        <a:rPr lang="en-US" sz="1500" noProof="0" dirty="0" smtClean="0"/>
                        <a:t>cm</a:t>
                      </a:r>
                      <a:r>
                        <a:rPr lang="en-US" sz="1500" baseline="30000" noProof="0" dirty="0" smtClean="0"/>
                        <a:t>-2</a:t>
                      </a:r>
                      <a:r>
                        <a:rPr lang="en-US" sz="1500" noProof="0" dirty="0" smtClean="0"/>
                        <a:t>s</a:t>
                      </a:r>
                      <a:r>
                        <a:rPr lang="en-US" sz="1500" baseline="30000" noProof="0" dirty="0" smtClean="0"/>
                        <a:t>-1</a:t>
                      </a:r>
                      <a:r>
                        <a:rPr lang="en-US" sz="1500" noProof="0" dirty="0" smtClean="0"/>
                        <a:t>]</a:t>
                      </a:r>
                      <a:endParaRPr lang="en-US" sz="1500" noProof="0" dirty="0"/>
                    </a:p>
                  </a:txBody>
                  <a:tcPr marL="121920" marR="121920" marT="60960" marB="60960"/>
                </a:tc>
                <a:tc>
                  <a:txBody>
                    <a:bodyPr/>
                    <a:lstStyle/>
                    <a:p>
                      <a:pPr algn="ctr"/>
                      <a:r>
                        <a:rPr lang="en-US" sz="1600" noProof="0" dirty="0" err="1" smtClean="0"/>
                        <a:t>P</a:t>
                      </a:r>
                      <a:r>
                        <a:rPr lang="en-US" sz="1600" baseline="-25000" noProof="0" dirty="0" err="1" smtClean="0"/>
                        <a:t>Grid</a:t>
                      </a:r>
                      <a:r>
                        <a:rPr lang="en-US" sz="1600" baseline="0" noProof="0" dirty="0" smtClean="0"/>
                        <a:t> </a:t>
                      </a:r>
                      <a:r>
                        <a:rPr lang="en-US" sz="1500" baseline="0" noProof="0" dirty="0" smtClean="0"/>
                        <a:t>[MW]</a:t>
                      </a:r>
                      <a:endParaRPr lang="en-US" sz="1500" noProof="0" dirty="0"/>
                    </a:p>
                  </a:txBody>
                  <a:tcPr marL="121920" marR="121920" marT="60960" marB="60960"/>
                </a:tc>
                <a:tc>
                  <a:txBody>
                    <a:bodyPr/>
                    <a:lstStyle/>
                    <a:p>
                      <a:pPr algn="l"/>
                      <a:r>
                        <a:rPr lang="en-US" sz="1600" noProof="0" dirty="0" smtClean="0"/>
                        <a:t>power driving</a:t>
                      </a:r>
                      <a:r>
                        <a:rPr lang="en-US" sz="1600" baseline="0" noProof="0" dirty="0" smtClean="0"/>
                        <a:t> effects</a:t>
                      </a:r>
                      <a:endParaRPr lang="en-US" sz="1600" noProof="0" dirty="0"/>
                    </a:p>
                  </a:txBody>
                  <a:tcPr marL="121920" marR="121920" marT="60960" marB="60960"/>
                </a:tc>
                <a:extLst>
                  <a:ext uri="{0D108BD9-81ED-4DB2-BD59-A6C34878D82A}">
                    <a16:rowId xmlns:a16="http://schemas.microsoft.com/office/drawing/2014/main" val="1320388067"/>
                  </a:ext>
                </a:extLst>
              </a:tr>
              <a:tr h="568000">
                <a:tc>
                  <a:txBody>
                    <a:bodyPr/>
                    <a:lstStyle/>
                    <a:p>
                      <a:pPr algn="ctr"/>
                      <a:r>
                        <a:rPr lang="en-US" sz="1600" noProof="0" dirty="0" smtClean="0"/>
                        <a:t>FCC-</a:t>
                      </a:r>
                      <a:r>
                        <a:rPr lang="en-US" sz="1600" noProof="0" dirty="0" err="1" smtClean="0"/>
                        <a:t>ee</a:t>
                      </a:r>
                      <a:r>
                        <a:rPr lang="en-US" sz="1600" baseline="0" noProof="0" dirty="0" smtClean="0"/>
                        <a:t> (Z)</a:t>
                      </a:r>
                      <a:endParaRPr lang="en-US" sz="1600" noProof="0" dirty="0"/>
                    </a:p>
                  </a:txBody>
                  <a:tcPr marL="121920" marR="121920" marT="60960" marB="60960" anchor="ctr">
                    <a:solidFill>
                      <a:schemeClr val="accent6">
                        <a:lumMod val="40000"/>
                        <a:lumOff val="60000"/>
                      </a:schemeClr>
                    </a:solidFill>
                  </a:tcPr>
                </a:tc>
                <a:tc>
                  <a:txBody>
                    <a:bodyPr/>
                    <a:lstStyle/>
                    <a:p>
                      <a:pPr algn="ctr"/>
                      <a:r>
                        <a:rPr lang="en-US" sz="1600" noProof="0" dirty="0" smtClean="0"/>
                        <a:t>0.091</a:t>
                      </a:r>
                      <a:endParaRPr lang="en-US" sz="1600" noProof="0" dirty="0"/>
                    </a:p>
                  </a:txBody>
                  <a:tcPr marL="121920" marR="121920" marT="60960" marB="60960" anchor="ctr">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230</a:t>
                      </a:r>
                      <a:endParaRPr lang="en-US" sz="1600" baseline="30000" noProof="0" dirty="0" smtClean="0"/>
                    </a:p>
                  </a:txBody>
                  <a:tcPr marL="121920" marR="121920" marT="60960" marB="60960" anchor="ctr">
                    <a:solidFill>
                      <a:schemeClr val="accent6">
                        <a:lumMod val="40000"/>
                        <a:lumOff val="60000"/>
                      </a:schemeClr>
                    </a:solidFill>
                  </a:tcPr>
                </a:tc>
                <a:tc>
                  <a:txBody>
                    <a:bodyPr/>
                    <a:lstStyle/>
                    <a:p>
                      <a:pPr algn="ctr"/>
                      <a:r>
                        <a:rPr lang="en-US" sz="1600" b="1" noProof="0" dirty="0" smtClean="0"/>
                        <a:t>259</a:t>
                      </a:r>
                      <a:endParaRPr lang="en-US" sz="1600" b="1" noProof="0" dirty="0"/>
                    </a:p>
                  </a:txBody>
                  <a:tcPr marL="121920" marR="121920" marT="60960" marB="60960" anchor="ctr">
                    <a:solidFill>
                      <a:schemeClr val="accent6">
                        <a:lumMod val="40000"/>
                        <a:lumOff val="60000"/>
                      </a:schemeClr>
                    </a:solidFill>
                  </a:tcPr>
                </a:tc>
                <a:tc>
                  <a:txBody>
                    <a:bodyPr/>
                    <a:lstStyle/>
                    <a:p>
                      <a:pPr algn="l"/>
                      <a:r>
                        <a:rPr lang="en-US" sz="1600" noProof="0" dirty="0" smtClean="0"/>
                        <a:t>SR Power: 50MW/beam</a:t>
                      </a:r>
                      <a:endParaRPr lang="en-US" sz="1600" noProof="0" dirty="0"/>
                    </a:p>
                  </a:txBody>
                  <a:tcPr marL="121920" marR="121920" marT="60960" marB="60960" anchor="ctr">
                    <a:solidFill>
                      <a:schemeClr val="accent6">
                        <a:lumMod val="40000"/>
                        <a:lumOff val="60000"/>
                      </a:schemeClr>
                    </a:solidFill>
                  </a:tcPr>
                </a:tc>
                <a:extLst>
                  <a:ext uri="{0D108BD9-81ED-4DB2-BD59-A6C34878D82A}">
                    <a16:rowId xmlns:a16="http://schemas.microsoft.com/office/drawing/2014/main" val="436036134"/>
                  </a:ext>
                </a:extLst>
              </a:tr>
              <a:tr h="568000">
                <a:tc>
                  <a:txBody>
                    <a:bodyPr/>
                    <a:lstStyle/>
                    <a:p>
                      <a:pPr algn="ctr"/>
                      <a:r>
                        <a:rPr lang="en-US" sz="1600" noProof="0" dirty="0" smtClean="0"/>
                        <a:t>FCC-</a:t>
                      </a:r>
                      <a:r>
                        <a:rPr lang="en-US" sz="1600" noProof="0" dirty="0" err="1" smtClean="0"/>
                        <a:t>ee</a:t>
                      </a:r>
                      <a:r>
                        <a:rPr lang="en-US" sz="1600" noProof="0" dirty="0" smtClean="0"/>
                        <a:t> (t)</a:t>
                      </a:r>
                      <a:endParaRPr lang="en-US" sz="1600" noProof="0" dirty="0"/>
                    </a:p>
                  </a:txBody>
                  <a:tcPr marL="121920" marR="121920" marT="60960" marB="60960" anchor="ctr">
                    <a:solidFill>
                      <a:schemeClr val="accent6">
                        <a:lumMod val="40000"/>
                        <a:lumOff val="60000"/>
                      </a:schemeClr>
                    </a:solidFill>
                  </a:tcPr>
                </a:tc>
                <a:tc>
                  <a:txBody>
                    <a:bodyPr/>
                    <a:lstStyle/>
                    <a:p>
                      <a:pPr algn="ctr"/>
                      <a:r>
                        <a:rPr lang="en-US" sz="1600" noProof="0" dirty="0" smtClean="0"/>
                        <a:t>0.365</a:t>
                      </a:r>
                      <a:endParaRPr lang="en-US" sz="1600" noProof="0" dirty="0"/>
                    </a:p>
                  </a:txBody>
                  <a:tcPr marL="121920" marR="121920" marT="60960" marB="60960" anchor="ctr">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1.5</a:t>
                      </a:r>
                      <a:endParaRPr lang="en-US" sz="1600" baseline="30000" noProof="0" dirty="0" smtClean="0"/>
                    </a:p>
                  </a:txBody>
                  <a:tcPr marL="121920" marR="121920" marT="60960" marB="60960" anchor="ctr">
                    <a:solidFill>
                      <a:schemeClr val="accent6">
                        <a:lumMod val="40000"/>
                        <a:lumOff val="60000"/>
                      </a:schemeClr>
                    </a:solidFill>
                  </a:tcPr>
                </a:tc>
                <a:tc>
                  <a:txBody>
                    <a:bodyPr/>
                    <a:lstStyle/>
                    <a:p>
                      <a:pPr algn="ctr"/>
                      <a:r>
                        <a:rPr lang="en-US" sz="1600" b="1" noProof="0" dirty="0" smtClean="0"/>
                        <a:t>359</a:t>
                      </a:r>
                      <a:endParaRPr lang="en-US" sz="1600" b="1" noProof="0" dirty="0"/>
                    </a:p>
                  </a:txBody>
                  <a:tcPr marL="121920" marR="121920" marT="60960" marB="60960" anchor="ctr">
                    <a:solidFill>
                      <a:schemeClr val="accent6">
                        <a:lumMod val="40000"/>
                        <a:lumOff val="60000"/>
                      </a:schemeClr>
                    </a:solidFill>
                  </a:tcPr>
                </a:tc>
                <a:tc>
                  <a:txBody>
                    <a:bodyPr/>
                    <a:lstStyle/>
                    <a:p>
                      <a:pPr algn="l"/>
                      <a:r>
                        <a:rPr lang="en-US" sz="1600" noProof="0" dirty="0" smtClean="0"/>
                        <a:t>SR power: 50MW/beam</a:t>
                      </a:r>
                      <a:endParaRPr lang="en-US" sz="1600" noProof="0" dirty="0"/>
                    </a:p>
                  </a:txBody>
                  <a:tcPr marL="121920" marR="121920" marT="60960" marB="60960" anchor="ctr">
                    <a:solidFill>
                      <a:schemeClr val="accent6">
                        <a:lumMod val="40000"/>
                        <a:lumOff val="60000"/>
                      </a:schemeClr>
                    </a:solidFill>
                  </a:tcPr>
                </a:tc>
                <a:extLst>
                  <a:ext uri="{0D108BD9-81ED-4DB2-BD59-A6C34878D82A}">
                    <a16:rowId xmlns:a16="http://schemas.microsoft.com/office/drawing/2014/main" val="3383628739"/>
                  </a:ext>
                </a:extLst>
              </a:tr>
              <a:tr h="568000">
                <a:tc>
                  <a:txBody>
                    <a:bodyPr/>
                    <a:lstStyle/>
                    <a:p>
                      <a:pPr algn="ctr"/>
                      <a:r>
                        <a:rPr lang="en-US" sz="1600" noProof="0" dirty="0" smtClean="0"/>
                        <a:t>FCC-</a:t>
                      </a:r>
                      <a:r>
                        <a:rPr lang="en-US" sz="1600" noProof="0" dirty="0" err="1" smtClean="0"/>
                        <a:t>hh</a:t>
                      </a:r>
                      <a:endParaRPr lang="en-US" sz="1600" noProof="0" dirty="0"/>
                    </a:p>
                  </a:txBody>
                  <a:tcPr marL="121920" marR="121920" marT="60960" marB="60960" anchor="ctr">
                    <a:solidFill>
                      <a:schemeClr val="accent6">
                        <a:lumMod val="40000"/>
                        <a:lumOff val="60000"/>
                      </a:schemeClr>
                    </a:solidFill>
                  </a:tcPr>
                </a:tc>
                <a:tc>
                  <a:txBody>
                    <a:bodyPr/>
                    <a:lstStyle/>
                    <a:p>
                      <a:pPr algn="ctr"/>
                      <a:r>
                        <a:rPr lang="en-US" sz="1600" noProof="0" dirty="0" smtClean="0"/>
                        <a:t>100</a:t>
                      </a:r>
                      <a:endParaRPr lang="en-US" sz="1600" noProof="0" dirty="0"/>
                    </a:p>
                  </a:txBody>
                  <a:tcPr marL="121920" marR="121920" marT="60960" marB="60960" anchor="ctr">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30</a:t>
                      </a:r>
                      <a:endParaRPr lang="en-US" sz="1600" baseline="30000" noProof="0" dirty="0" smtClean="0"/>
                    </a:p>
                  </a:txBody>
                  <a:tcPr marL="121920" marR="121920" marT="60960" marB="60960" anchor="ctr">
                    <a:solidFill>
                      <a:schemeClr val="accent6">
                        <a:lumMod val="40000"/>
                        <a:lumOff val="60000"/>
                      </a:schemeClr>
                    </a:solidFill>
                  </a:tcPr>
                </a:tc>
                <a:tc>
                  <a:txBody>
                    <a:bodyPr/>
                    <a:lstStyle/>
                    <a:p>
                      <a:pPr algn="ctr"/>
                      <a:r>
                        <a:rPr lang="en-US" sz="1600" b="1" noProof="0" dirty="0" smtClean="0"/>
                        <a:t>580</a:t>
                      </a:r>
                      <a:endParaRPr lang="en-US" sz="1600" b="1" noProof="0" dirty="0"/>
                    </a:p>
                  </a:txBody>
                  <a:tcPr marL="121920" marR="121920" marT="60960" marB="60960" anchor="ctr">
                    <a:solidFill>
                      <a:schemeClr val="accent6">
                        <a:lumMod val="40000"/>
                        <a:lumOff val="60000"/>
                      </a:schemeClr>
                    </a:solidFill>
                  </a:tcPr>
                </a:tc>
                <a:tc>
                  <a:txBody>
                    <a:bodyPr/>
                    <a:lstStyle/>
                    <a:p>
                      <a:pPr algn="l"/>
                      <a:r>
                        <a:rPr lang="en-US" sz="1600" noProof="0" dirty="0" smtClean="0"/>
                        <a:t>SR power: 2.4MW/beam @ 50K, cryogenics</a:t>
                      </a:r>
                      <a:endParaRPr lang="en-US" sz="1600" noProof="0" dirty="0"/>
                    </a:p>
                  </a:txBody>
                  <a:tcPr marL="121920" marR="121920" marT="60960" marB="60960" anchor="ctr">
                    <a:solidFill>
                      <a:schemeClr val="accent6">
                        <a:lumMod val="40000"/>
                        <a:lumOff val="60000"/>
                      </a:schemeClr>
                    </a:solidFill>
                  </a:tcPr>
                </a:tc>
                <a:extLst>
                  <a:ext uri="{0D108BD9-81ED-4DB2-BD59-A6C34878D82A}">
                    <a16:rowId xmlns:a16="http://schemas.microsoft.com/office/drawing/2014/main" val="420621791"/>
                  </a:ext>
                </a:extLst>
              </a:tr>
              <a:tr h="568000">
                <a:tc>
                  <a:txBody>
                    <a:bodyPr/>
                    <a:lstStyle/>
                    <a:p>
                      <a:pPr algn="ctr"/>
                      <a:r>
                        <a:rPr lang="en-US" sz="1600" noProof="0" dirty="0" smtClean="0"/>
                        <a:t>ILC</a:t>
                      </a:r>
                      <a:endParaRPr lang="en-US" sz="1600" noProof="0" dirty="0"/>
                    </a:p>
                  </a:txBody>
                  <a:tcPr marL="121920" marR="121920" marT="60960" marB="60960" anchor="ctr">
                    <a:solidFill>
                      <a:schemeClr val="accent3">
                        <a:lumMod val="40000"/>
                        <a:lumOff val="60000"/>
                      </a:schemeClr>
                    </a:solidFill>
                  </a:tcPr>
                </a:tc>
                <a:tc>
                  <a:txBody>
                    <a:bodyPr/>
                    <a:lstStyle/>
                    <a:p>
                      <a:pPr algn="ctr"/>
                      <a:r>
                        <a:rPr lang="en-US" sz="1600" noProof="0" dirty="0" smtClean="0"/>
                        <a:t>1</a:t>
                      </a:r>
                      <a:endParaRPr lang="en-US" sz="1600" noProof="0" dirty="0"/>
                    </a:p>
                  </a:txBody>
                  <a:tcPr marL="121920" marR="121920" marT="60960" marB="60960" anchor="ctr">
                    <a:solidFill>
                      <a:schemeClr val="accent3">
                        <a:lumMod val="40000"/>
                        <a:lumOff val="60000"/>
                      </a:schemeClr>
                    </a:solidFill>
                  </a:tcPr>
                </a:tc>
                <a:tc>
                  <a:txBody>
                    <a:bodyPr/>
                    <a:lstStyle/>
                    <a:p>
                      <a:pPr algn="ctr"/>
                      <a:r>
                        <a:rPr lang="en-US" sz="1600" noProof="0" dirty="0" smtClean="0"/>
                        <a:t>4.9</a:t>
                      </a:r>
                      <a:endParaRPr lang="en-US" sz="1600" baseline="30000" noProof="0" dirty="0"/>
                    </a:p>
                  </a:txBody>
                  <a:tcPr marL="121920" marR="121920" marT="60960" marB="60960" anchor="ctr">
                    <a:solidFill>
                      <a:schemeClr val="accent3">
                        <a:lumMod val="40000"/>
                        <a:lumOff val="60000"/>
                      </a:schemeClr>
                    </a:solidFill>
                  </a:tcPr>
                </a:tc>
                <a:tc>
                  <a:txBody>
                    <a:bodyPr/>
                    <a:lstStyle/>
                    <a:p>
                      <a:pPr algn="ctr"/>
                      <a:r>
                        <a:rPr lang="en-US" sz="1600" b="1" noProof="0" dirty="0" smtClean="0"/>
                        <a:t>300</a:t>
                      </a:r>
                      <a:endParaRPr lang="en-US" sz="1600" b="1" noProof="0" dirty="0"/>
                    </a:p>
                  </a:txBody>
                  <a:tcPr marL="121920" marR="121920" marT="60960" marB="60960" anchor="ctr">
                    <a:solidFill>
                      <a:schemeClr val="accent3">
                        <a:lumMod val="40000"/>
                        <a:lumOff val="60000"/>
                      </a:schemeClr>
                    </a:solidFill>
                  </a:tcPr>
                </a:tc>
                <a:tc>
                  <a:txBody>
                    <a:bodyPr/>
                    <a:lstStyle/>
                    <a:p>
                      <a:pPr algn="l"/>
                      <a:r>
                        <a:rPr lang="en-US" sz="1600" noProof="0" dirty="0" smtClean="0"/>
                        <a:t>beam power: 13.6 MW/beam, cryogenics</a:t>
                      </a:r>
                      <a:endParaRPr lang="en-US" sz="1600" noProof="0" dirty="0"/>
                    </a:p>
                  </a:txBody>
                  <a:tcPr marL="121920" marR="121920" marT="60960" marB="60960" anchor="ctr">
                    <a:solidFill>
                      <a:schemeClr val="accent3">
                        <a:lumMod val="40000"/>
                        <a:lumOff val="60000"/>
                      </a:schemeClr>
                    </a:solidFill>
                  </a:tcPr>
                </a:tc>
                <a:extLst>
                  <a:ext uri="{0D108BD9-81ED-4DB2-BD59-A6C34878D82A}">
                    <a16:rowId xmlns:a16="http://schemas.microsoft.com/office/drawing/2014/main" val="10004"/>
                  </a:ext>
                </a:extLst>
              </a:tr>
              <a:tr h="568000">
                <a:tc>
                  <a:txBody>
                    <a:bodyPr/>
                    <a:lstStyle/>
                    <a:p>
                      <a:pPr algn="ctr"/>
                      <a:r>
                        <a:rPr lang="en-US" sz="1600" noProof="0" dirty="0" smtClean="0"/>
                        <a:t>CLIC</a:t>
                      </a:r>
                      <a:endParaRPr lang="en-US" sz="1600" noProof="0" dirty="0"/>
                    </a:p>
                  </a:txBody>
                  <a:tcPr marL="121920" marR="121920" marT="60960" marB="60960" anchor="ctr">
                    <a:solidFill>
                      <a:schemeClr val="accent3">
                        <a:lumMod val="40000"/>
                        <a:lumOff val="60000"/>
                      </a:schemeClr>
                    </a:solidFill>
                  </a:tcPr>
                </a:tc>
                <a:tc>
                  <a:txBody>
                    <a:bodyPr/>
                    <a:lstStyle/>
                    <a:p>
                      <a:pPr algn="ctr"/>
                      <a:r>
                        <a:rPr lang="en-US" sz="1600" noProof="0" dirty="0" smtClean="0"/>
                        <a:t>3</a:t>
                      </a:r>
                      <a:endParaRPr lang="en-US" sz="1600" noProof="0" dirty="0"/>
                    </a:p>
                  </a:txBody>
                  <a:tcPr marL="121920" marR="121920" marT="60960" marB="60960" anchor="ctr">
                    <a:solidFill>
                      <a:schemeClr val="accent3">
                        <a:lumMod val="40000"/>
                        <a:lumOff val="60000"/>
                      </a:schemeClr>
                    </a:solidFill>
                  </a:tcPr>
                </a:tc>
                <a:tc>
                  <a:txBody>
                    <a:bodyPr/>
                    <a:lstStyle/>
                    <a:p>
                      <a:pPr algn="ctr"/>
                      <a:r>
                        <a:rPr lang="en-US" sz="1600" noProof="0" dirty="0" smtClean="0"/>
                        <a:t>5.9</a:t>
                      </a:r>
                      <a:endParaRPr lang="en-US" sz="1600" baseline="30000" noProof="0" dirty="0"/>
                    </a:p>
                  </a:txBody>
                  <a:tcPr marL="121920" marR="121920" marT="60960" marB="60960" anchor="ctr">
                    <a:solidFill>
                      <a:schemeClr val="accent3">
                        <a:lumMod val="40000"/>
                        <a:lumOff val="60000"/>
                      </a:schemeClr>
                    </a:solidFill>
                  </a:tcPr>
                </a:tc>
                <a:tc>
                  <a:txBody>
                    <a:bodyPr/>
                    <a:lstStyle/>
                    <a:p>
                      <a:pPr algn="ctr"/>
                      <a:r>
                        <a:rPr lang="en-US" sz="1600" b="1" noProof="0" dirty="0" smtClean="0"/>
                        <a:t>582</a:t>
                      </a:r>
                      <a:endParaRPr lang="en-US" sz="1600" b="1" noProof="0" dirty="0"/>
                    </a:p>
                  </a:txBody>
                  <a:tcPr marL="121920" marR="121920" marT="60960" marB="60960" anchor="ctr">
                    <a:solidFill>
                      <a:schemeClr val="accent3">
                        <a:lumMod val="40000"/>
                        <a:lumOff val="60000"/>
                      </a:schemeClr>
                    </a:solidFill>
                  </a:tcPr>
                </a:tc>
                <a:tc>
                  <a:txBody>
                    <a:bodyPr/>
                    <a:lstStyle/>
                    <a:p>
                      <a:pPr algn="l"/>
                      <a:r>
                        <a:rPr lang="en-US" sz="1600" noProof="0" dirty="0" smtClean="0"/>
                        <a:t>beam power: 14 MW/beam</a:t>
                      </a:r>
                      <a:endParaRPr lang="en-US" sz="1600" noProof="0" dirty="0"/>
                    </a:p>
                  </a:txBody>
                  <a:tcPr marL="121920" marR="121920" marT="60960" marB="60960" anchor="ctr">
                    <a:solidFill>
                      <a:schemeClr val="accent3">
                        <a:lumMod val="40000"/>
                        <a:lumOff val="60000"/>
                      </a:schemeClr>
                    </a:solidFill>
                  </a:tcPr>
                </a:tc>
                <a:extLst>
                  <a:ext uri="{0D108BD9-81ED-4DB2-BD59-A6C34878D82A}">
                    <a16:rowId xmlns:a16="http://schemas.microsoft.com/office/drawing/2014/main" val="10005"/>
                  </a:ext>
                </a:extLst>
              </a:tr>
              <a:tr h="609600">
                <a:tc>
                  <a:txBody>
                    <a:bodyPr/>
                    <a:lstStyle/>
                    <a:p>
                      <a:pPr algn="ctr"/>
                      <a:r>
                        <a:rPr lang="en-US" sz="1600" noProof="0" dirty="0" smtClean="0">
                          <a:solidFill>
                            <a:schemeClr val="bg2">
                              <a:lumMod val="25000"/>
                            </a:schemeClr>
                          </a:solidFill>
                          <a:sym typeface="Symbol" panose="05050102010706020507" pitchFamily="18" charset="2"/>
                        </a:rPr>
                        <a:t>muon coll.</a:t>
                      </a:r>
                      <a:endParaRPr lang="en-US" sz="1600" noProof="0" dirty="0">
                        <a:solidFill>
                          <a:schemeClr val="bg2">
                            <a:lumMod val="25000"/>
                          </a:schemeClr>
                        </a:solidFill>
                      </a:endParaRPr>
                    </a:p>
                  </a:txBody>
                  <a:tcPr marL="121920" marR="121920" marT="60960" marB="60960" anchor="ctr">
                    <a:solidFill>
                      <a:schemeClr val="accent2">
                        <a:lumMod val="20000"/>
                        <a:lumOff val="80000"/>
                      </a:schemeClr>
                    </a:solidFill>
                  </a:tcPr>
                </a:tc>
                <a:tc>
                  <a:txBody>
                    <a:bodyPr/>
                    <a:lstStyle/>
                    <a:p>
                      <a:pPr algn="ctr"/>
                      <a:r>
                        <a:rPr lang="en-US" sz="1600" noProof="0" dirty="0" smtClean="0">
                          <a:solidFill>
                            <a:schemeClr val="bg2">
                              <a:lumMod val="25000"/>
                            </a:schemeClr>
                          </a:solidFill>
                        </a:rPr>
                        <a:t>6</a:t>
                      </a:r>
                      <a:endParaRPr lang="en-US" sz="1600" noProof="0" dirty="0">
                        <a:solidFill>
                          <a:schemeClr val="bg2">
                            <a:lumMod val="25000"/>
                          </a:schemeClr>
                        </a:solidFill>
                      </a:endParaRPr>
                    </a:p>
                  </a:txBody>
                  <a:tcPr marL="121920" marR="121920" marT="60960" marB="6096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solidFill>
                            <a:schemeClr val="bg2">
                              <a:lumMod val="25000"/>
                            </a:schemeClr>
                          </a:solidFill>
                        </a:rPr>
                        <a:t>12</a:t>
                      </a:r>
                      <a:endParaRPr lang="en-US" sz="1600" baseline="30000" noProof="0" dirty="0" smtClean="0">
                        <a:solidFill>
                          <a:schemeClr val="bg2">
                            <a:lumMod val="25000"/>
                          </a:schemeClr>
                        </a:solidFill>
                      </a:endParaRPr>
                    </a:p>
                  </a:txBody>
                  <a:tcPr marL="121920" marR="121920" marT="60960" marB="60960" anchor="ctr">
                    <a:solidFill>
                      <a:schemeClr val="accent2">
                        <a:lumMod val="20000"/>
                        <a:lumOff val="80000"/>
                      </a:schemeClr>
                    </a:solidFill>
                  </a:tcPr>
                </a:tc>
                <a:tc>
                  <a:txBody>
                    <a:bodyPr/>
                    <a:lstStyle/>
                    <a:p>
                      <a:pPr algn="ctr"/>
                      <a:r>
                        <a:rPr lang="en-US" sz="1600" b="1" noProof="0" dirty="0" smtClean="0">
                          <a:solidFill>
                            <a:schemeClr val="bg2">
                              <a:lumMod val="25000"/>
                            </a:schemeClr>
                          </a:solidFill>
                        </a:rPr>
                        <a:t>270</a:t>
                      </a:r>
                      <a:endParaRPr lang="en-US" sz="1600" b="1" noProof="0" dirty="0">
                        <a:solidFill>
                          <a:schemeClr val="bg2">
                            <a:lumMod val="25000"/>
                          </a:schemeClr>
                        </a:solidFill>
                      </a:endParaRPr>
                    </a:p>
                  </a:txBody>
                  <a:tcPr marL="121920" marR="121920" marT="60960" marB="60960" anchor="ctr">
                    <a:solidFill>
                      <a:schemeClr val="accent2">
                        <a:lumMod val="20000"/>
                        <a:lumOff val="80000"/>
                      </a:schemeClr>
                    </a:solidFill>
                  </a:tcPr>
                </a:tc>
                <a:tc>
                  <a:txBody>
                    <a:bodyPr/>
                    <a:lstStyle/>
                    <a:p>
                      <a:pPr algn="l"/>
                      <a:r>
                        <a:rPr lang="en-US" sz="1600" noProof="0" dirty="0" smtClean="0">
                          <a:solidFill>
                            <a:schemeClr val="bg2">
                              <a:lumMod val="25000"/>
                            </a:schemeClr>
                          </a:solidFill>
                        </a:rPr>
                        <a:t>mu decay, 1.6MW/drive</a:t>
                      </a:r>
                      <a:r>
                        <a:rPr lang="en-US" sz="1600" baseline="0" noProof="0" dirty="0" smtClean="0">
                          <a:solidFill>
                            <a:schemeClr val="bg2">
                              <a:lumMod val="25000"/>
                            </a:schemeClr>
                          </a:solidFill>
                        </a:rPr>
                        <a:t> </a:t>
                      </a:r>
                      <a:r>
                        <a:rPr lang="en-US" sz="1600" noProof="0" dirty="0" smtClean="0">
                          <a:solidFill>
                            <a:schemeClr val="bg2">
                              <a:lumMod val="25000"/>
                            </a:schemeClr>
                          </a:solidFill>
                        </a:rPr>
                        <a:t>beam, cycling magnets, but scaling advantages, least developed </a:t>
                      </a:r>
                      <a:endParaRPr lang="en-US" sz="1600" noProof="0" dirty="0">
                        <a:solidFill>
                          <a:schemeClr val="bg2">
                            <a:lumMod val="25000"/>
                          </a:schemeClr>
                        </a:solidFill>
                      </a:endParaRPr>
                    </a:p>
                  </a:txBody>
                  <a:tcPr marL="121920" marR="121920" marT="60960" marB="60960" anchor="ctr">
                    <a:solidFill>
                      <a:schemeClr val="accent2">
                        <a:lumMod val="20000"/>
                        <a:lumOff val="80000"/>
                      </a:schemeClr>
                    </a:solidFill>
                  </a:tcPr>
                </a:tc>
                <a:extLst>
                  <a:ext uri="{0D108BD9-81ED-4DB2-BD59-A6C34878D82A}">
                    <a16:rowId xmlns:a16="http://schemas.microsoft.com/office/drawing/2014/main" val="4091935899"/>
                  </a:ext>
                </a:extLst>
              </a:tr>
            </a:tbl>
          </a:graphicData>
        </a:graphic>
      </p:graphicFrame>
      <p:pic>
        <p:nvPicPr>
          <p:cNvPr id="2" name="Grafik 1"/>
          <p:cNvPicPr>
            <a:picLocks noChangeAspect="1"/>
          </p:cNvPicPr>
          <p:nvPr>
            <p:custDataLst>
              <p:tags r:id="rId1"/>
            </p:custDataLst>
          </p:nvPr>
        </p:nvPicPr>
        <p:blipFill>
          <a:blip r:embed="rId6" cstate="hqprint">
            <a:extLst>
              <a:ext uri="{28A0092B-C50C-407E-A947-70E740481C1C}">
                <a14:useLocalDpi xmlns:a14="http://schemas.microsoft.com/office/drawing/2010/main" val="0"/>
              </a:ext>
            </a:extLst>
          </a:blip>
          <a:stretch>
            <a:fillRect/>
          </a:stretch>
        </p:blipFill>
        <p:spPr>
          <a:xfrm>
            <a:off x="8688289" y="3582080"/>
            <a:ext cx="2981618" cy="480471"/>
          </a:xfrm>
          <a:prstGeom prst="rect">
            <a:avLst/>
          </a:prstGeom>
        </p:spPr>
      </p:pic>
      <p:pic>
        <p:nvPicPr>
          <p:cNvPr id="6" name="Grafik 5"/>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8721573" y="2004846"/>
            <a:ext cx="1694907" cy="507115"/>
          </a:xfrm>
          <a:prstGeom prst="rect">
            <a:avLst/>
          </a:prstGeom>
        </p:spPr>
      </p:pic>
      <p:sp>
        <p:nvSpPr>
          <p:cNvPr id="7" name="Textfeld 6"/>
          <p:cNvSpPr txBox="1"/>
          <p:nvPr/>
        </p:nvSpPr>
        <p:spPr>
          <a:xfrm>
            <a:off x="1509251" y="5517403"/>
            <a:ext cx="9538486" cy="707644"/>
          </a:xfrm>
          <a:prstGeom prst="rect">
            <a:avLst/>
          </a:prstGeom>
          <a:solidFill>
            <a:srgbClr val="FFFFCC"/>
          </a:solidFill>
          <a:ln>
            <a:solidFill>
              <a:schemeClr val="tx2"/>
            </a:solidFill>
          </a:ln>
        </p:spPr>
        <p:txBody>
          <a:bodyPr wrap="square" lIns="216000" tIns="216000" rIns="121917" bIns="180000" rtlCol="0">
            <a:spAutoFit/>
          </a:bodyPr>
          <a:lstStyle/>
          <a:p>
            <a:r>
              <a:rPr lang="en-GB" sz="1400" b="1" dirty="0" smtClean="0">
                <a:sym typeface="Symbol"/>
              </a:rPr>
              <a:t> </a:t>
            </a:r>
            <a:r>
              <a:rPr lang="en-GB" sz="2000" b="1" dirty="0">
                <a:sym typeface="Symbol"/>
              </a:rPr>
              <a:t>need more R&amp;D towards efficient concepts &amp; technology, </a:t>
            </a:r>
            <a:r>
              <a:rPr lang="en-GB" sz="2000" b="1" dirty="0" smtClean="0">
                <a:sym typeface="Symbol"/>
              </a:rPr>
              <a:t>and energy </a:t>
            </a:r>
            <a:r>
              <a:rPr lang="en-GB" sz="2000" b="1" dirty="0">
                <a:sym typeface="Symbol"/>
              </a:rPr>
              <a:t>management</a:t>
            </a:r>
            <a:endParaRPr lang="en-GB" sz="2000" b="1" dirty="0"/>
          </a:p>
        </p:txBody>
      </p:sp>
      <p:pic>
        <p:nvPicPr>
          <p:cNvPr id="9" name="Grafik 8"/>
          <p:cNvPicPr>
            <a:picLocks noChangeAspect="1"/>
          </p:cNvPicPr>
          <p:nvPr>
            <p:custDataLst>
              <p:tags r:id="rId3"/>
            </p:custDataLst>
          </p:nvPr>
        </p:nvPicPr>
        <p:blipFill>
          <a:blip r:embed="rId8" cstate="hqprint">
            <a:extLst>
              <a:ext uri="{28A0092B-C50C-407E-A947-70E740481C1C}">
                <a14:useLocalDpi xmlns:a14="http://schemas.microsoft.com/office/drawing/2010/main" val="0"/>
              </a:ext>
            </a:extLst>
          </a:blip>
          <a:stretch>
            <a:fillRect/>
          </a:stretch>
        </p:blipFill>
        <p:spPr>
          <a:xfrm>
            <a:off x="8688290" y="4624196"/>
            <a:ext cx="2981617" cy="397795"/>
          </a:xfrm>
          <a:prstGeom prst="rect">
            <a:avLst/>
          </a:prstGeom>
        </p:spPr>
      </p:pic>
      <p:sp>
        <p:nvSpPr>
          <p:cNvPr id="12" name="Ellipse 11"/>
          <p:cNvSpPr/>
          <p:nvPr/>
        </p:nvSpPr>
        <p:spPr>
          <a:xfrm>
            <a:off x="10704438" y="4627937"/>
            <a:ext cx="240027" cy="416995"/>
          </a:xfrm>
          <a:prstGeom prst="ellipse">
            <a:avLst/>
          </a:prstGeom>
          <a:noFill/>
          <a:ln w="19050">
            <a:solidFill>
              <a:srgbClr val="FF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de-CH"/>
          </a:p>
        </p:txBody>
      </p:sp>
    </p:spTree>
    <p:extLst>
      <p:ext uri="{BB962C8B-B14F-4D97-AF65-F5344CB8AC3E}">
        <p14:creationId xmlns:p14="http://schemas.microsoft.com/office/powerpoint/2010/main" val="24585551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1471135" y="3239236"/>
            <a:ext cx="5081621" cy="629329"/>
          </a:xfrm>
        </p:spPr>
        <p:txBody>
          <a:bodyPr>
            <a:noAutofit/>
          </a:bodyPr>
          <a:lstStyle/>
          <a:p>
            <a:pPr algn="ctr"/>
            <a:r>
              <a:rPr lang="en-US" sz="3200" dirty="0"/>
              <a:t>Comparisons</a:t>
            </a:r>
          </a:p>
        </p:txBody>
      </p:sp>
      <p:sp>
        <p:nvSpPr>
          <p:cNvPr id="7" name="Date Placeholder 6"/>
          <p:cNvSpPr>
            <a:spLocks noGrp="1"/>
          </p:cNvSpPr>
          <p:nvPr>
            <p:ph type="dt" sz="half" idx="4294967295"/>
          </p:nvPr>
        </p:nvSpPr>
        <p:spPr>
          <a:xfrm>
            <a:off x="227489" y="6056760"/>
            <a:ext cx="2133600" cy="365125"/>
          </a:xfrm>
          <a:prstGeom prst="rect">
            <a:avLst/>
          </a:prstGeom>
        </p:spPr>
        <p:txBody>
          <a:bodyPr/>
          <a:lstStyle/>
          <a:p>
            <a:pPr defTabSz="457200"/>
            <a:r>
              <a:rPr lang="de-DE" dirty="0">
                <a:solidFill>
                  <a:prstClr val="black">
                    <a:tint val="75000"/>
                  </a:prstClr>
                </a:solidFill>
                <a:latin typeface="Calibri"/>
              </a:rPr>
              <a:t>D. Schulte</a:t>
            </a:r>
            <a:endParaRPr lang="en-US" dirty="0">
              <a:solidFill>
                <a:prstClr val="black">
                  <a:tint val="75000"/>
                </a:prstClr>
              </a:solidFill>
              <a:latin typeface="Calibri"/>
            </a:endParaRPr>
          </a:p>
        </p:txBody>
      </p:sp>
      <p:sp>
        <p:nvSpPr>
          <p:cNvPr id="8" name="Slide Number Placeholder 7"/>
          <p:cNvSpPr>
            <a:spLocks noGrp="1"/>
          </p:cNvSpPr>
          <p:nvPr>
            <p:ph type="sldNum" sz="quarter" idx="4294967295"/>
          </p:nvPr>
        </p:nvSpPr>
        <p:spPr>
          <a:xfrm>
            <a:off x="10058400" y="6572250"/>
            <a:ext cx="2133600" cy="365125"/>
          </a:xfrm>
          <a:prstGeom prst="rect">
            <a:avLst/>
          </a:prstGeom>
        </p:spPr>
        <p:txBody>
          <a:bodyPr/>
          <a:lstStyle/>
          <a:p>
            <a:pPr defTabSz="457200"/>
            <a:fld id="{1E071486-4E65-E24B-8A3A-E44A91D5D904}" type="slidenum">
              <a:rPr lang="en-US">
                <a:solidFill>
                  <a:prstClr val="black">
                    <a:tint val="75000"/>
                  </a:prstClr>
                </a:solidFill>
                <a:latin typeface="Calibri"/>
              </a:rPr>
              <a:pPr defTabSz="457200"/>
              <a:t>44</a:t>
            </a:fld>
            <a:endParaRPr lang="en-US">
              <a:solidFill>
                <a:prstClr val="black">
                  <a:tint val="75000"/>
                </a:prstClr>
              </a:solidFill>
              <a:latin typeface="Calibri"/>
            </a:endParaRPr>
          </a:p>
        </p:txBody>
      </p:sp>
      <p:graphicFrame>
        <p:nvGraphicFramePr>
          <p:cNvPr id="6" name="Table 5"/>
          <p:cNvGraphicFramePr>
            <a:graphicFrameLocks noGrp="1"/>
          </p:cNvGraphicFramePr>
          <p:nvPr>
            <p:extLst>
              <p:ext uri="{D42A27DB-BD31-4B8C-83A1-F6EECF244321}">
                <p14:modId xmlns:p14="http://schemas.microsoft.com/office/powerpoint/2010/main" val="2344188279"/>
              </p:ext>
            </p:extLst>
          </p:nvPr>
        </p:nvGraphicFramePr>
        <p:xfrm>
          <a:off x="1677274" y="631002"/>
          <a:ext cx="10243458" cy="5608320"/>
        </p:xfrm>
        <a:graphic>
          <a:graphicData uri="http://schemas.openxmlformats.org/drawingml/2006/table">
            <a:tbl>
              <a:tblPr firstRow="1" bandRow="1">
                <a:tableStyleId>{B301B821-A1FF-4177-AEE7-76D212191A09}</a:tableStyleId>
              </a:tblPr>
              <a:tblGrid>
                <a:gridCol w="1248563">
                  <a:extLst>
                    <a:ext uri="{9D8B030D-6E8A-4147-A177-3AD203B41FA5}">
                      <a16:colId xmlns:a16="http://schemas.microsoft.com/office/drawing/2014/main" val="20000"/>
                    </a:ext>
                  </a:extLst>
                </a:gridCol>
                <a:gridCol w="772998">
                  <a:extLst>
                    <a:ext uri="{9D8B030D-6E8A-4147-A177-3AD203B41FA5}">
                      <a16:colId xmlns:a16="http://schemas.microsoft.com/office/drawing/2014/main" val="20001"/>
                    </a:ext>
                  </a:extLst>
                </a:gridCol>
                <a:gridCol w="1477469">
                  <a:extLst>
                    <a:ext uri="{9D8B030D-6E8A-4147-A177-3AD203B41FA5}">
                      <a16:colId xmlns:a16="http://schemas.microsoft.com/office/drawing/2014/main" val="20002"/>
                    </a:ext>
                  </a:extLst>
                </a:gridCol>
                <a:gridCol w="1391985">
                  <a:extLst>
                    <a:ext uri="{9D8B030D-6E8A-4147-A177-3AD203B41FA5}">
                      <a16:colId xmlns:a16="http://schemas.microsoft.com/office/drawing/2014/main" val="20003"/>
                    </a:ext>
                  </a:extLst>
                </a:gridCol>
                <a:gridCol w="1141544">
                  <a:extLst>
                    <a:ext uri="{9D8B030D-6E8A-4147-A177-3AD203B41FA5}">
                      <a16:colId xmlns:a16="http://schemas.microsoft.com/office/drawing/2014/main" val="20004"/>
                    </a:ext>
                  </a:extLst>
                </a:gridCol>
                <a:gridCol w="1805722">
                  <a:extLst>
                    <a:ext uri="{9D8B030D-6E8A-4147-A177-3AD203B41FA5}">
                      <a16:colId xmlns:a16="http://schemas.microsoft.com/office/drawing/2014/main" val="20005"/>
                    </a:ext>
                  </a:extLst>
                </a:gridCol>
                <a:gridCol w="2405177">
                  <a:extLst>
                    <a:ext uri="{9D8B030D-6E8A-4147-A177-3AD203B41FA5}">
                      <a16:colId xmlns:a16="http://schemas.microsoft.com/office/drawing/2014/main" val="20006"/>
                    </a:ext>
                  </a:extLst>
                </a:gridCol>
              </a:tblGrid>
              <a:tr h="547139">
                <a:tc>
                  <a:txBody>
                    <a:bodyPr/>
                    <a:lstStyle/>
                    <a:p>
                      <a:r>
                        <a:rPr lang="en-US" sz="1600" dirty="0" smtClean="0"/>
                        <a:t>Project</a:t>
                      </a:r>
                      <a:endParaRPr lang="en-US" sz="1600" dirty="0"/>
                    </a:p>
                  </a:txBody>
                  <a:tcPr/>
                </a:tc>
                <a:tc>
                  <a:txBody>
                    <a:bodyPr/>
                    <a:lstStyle/>
                    <a:p>
                      <a:r>
                        <a:rPr lang="en-US" sz="1600" dirty="0" smtClean="0"/>
                        <a:t>Type</a:t>
                      </a:r>
                      <a:endParaRPr lang="en-US" sz="1600" dirty="0"/>
                    </a:p>
                  </a:txBody>
                  <a:tcPr/>
                </a:tc>
                <a:tc>
                  <a:txBody>
                    <a:bodyPr/>
                    <a:lstStyle/>
                    <a:p>
                      <a:r>
                        <a:rPr lang="en-US" sz="1600" dirty="0" smtClean="0"/>
                        <a:t>Energy</a:t>
                      </a:r>
                    </a:p>
                    <a:p>
                      <a:r>
                        <a:rPr lang="en-US" sz="1600" dirty="0" smtClean="0"/>
                        <a:t>[</a:t>
                      </a:r>
                      <a:r>
                        <a:rPr lang="en-US" sz="1600" dirty="0" err="1" smtClean="0"/>
                        <a:t>TeV</a:t>
                      </a:r>
                      <a:r>
                        <a:rPr lang="en-US" sz="1600" dirty="0" smtClean="0"/>
                        <a:t>]</a:t>
                      </a:r>
                      <a:endParaRPr lang="en-US" sz="1600" dirty="0"/>
                    </a:p>
                  </a:txBody>
                  <a:tcPr/>
                </a:tc>
                <a:tc>
                  <a:txBody>
                    <a:bodyPr/>
                    <a:lstStyle/>
                    <a:p>
                      <a:r>
                        <a:rPr lang="en-US" sz="1600" dirty="0" smtClean="0"/>
                        <a:t>Int. </a:t>
                      </a:r>
                      <a:r>
                        <a:rPr lang="en-US" sz="1600" dirty="0" err="1" smtClean="0"/>
                        <a:t>Lumi</a:t>
                      </a:r>
                      <a:r>
                        <a:rPr lang="en-US" sz="1600" dirty="0" smtClean="0"/>
                        <a:t>. [a</a:t>
                      </a:r>
                      <a:r>
                        <a:rPr lang="en-US" sz="1600" baseline="30000" dirty="0" smtClean="0"/>
                        <a:t>-1</a:t>
                      </a:r>
                      <a:r>
                        <a:rPr lang="en-US" sz="1600" dirty="0" smtClean="0"/>
                        <a:t>]</a:t>
                      </a:r>
                      <a:endParaRPr lang="en-US" sz="1600" dirty="0"/>
                    </a:p>
                  </a:txBody>
                  <a:tcPr/>
                </a:tc>
                <a:tc>
                  <a:txBody>
                    <a:bodyPr/>
                    <a:lstStyle/>
                    <a:p>
                      <a:r>
                        <a:rPr lang="en-US" sz="1600" dirty="0" err="1" smtClean="0"/>
                        <a:t>Oper</a:t>
                      </a:r>
                      <a:r>
                        <a:rPr lang="en-US" sz="1600" dirty="0" smtClean="0"/>
                        <a:t>. Time [</a:t>
                      </a:r>
                      <a:r>
                        <a:rPr lang="en-US" sz="1600" dirty="0" err="1" smtClean="0"/>
                        <a:t>y</a:t>
                      </a:r>
                      <a:r>
                        <a:rPr lang="en-US" sz="1600" dirty="0" smtClean="0"/>
                        <a:t>]</a:t>
                      </a:r>
                      <a:endParaRPr lang="en-US" sz="1600" dirty="0"/>
                    </a:p>
                  </a:txBody>
                  <a:tcPr/>
                </a:tc>
                <a:tc>
                  <a:txBody>
                    <a:bodyPr/>
                    <a:lstStyle/>
                    <a:p>
                      <a:r>
                        <a:rPr lang="en-US" sz="1600" dirty="0" smtClean="0"/>
                        <a:t>Power</a:t>
                      </a:r>
                    </a:p>
                    <a:p>
                      <a:r>
                        <a:rPr lang="en-US" sz="1600" dirty="0" smtClean="0"/>
                        <a:t>[MW]</a:t>
                      </a:r>
                      <a:endParaRPr lang="en-US" sz="1600" dirty="0"/>
                    </a:p>
                  </a:txBody>
                  <a:tcPr/>
                </a:tc>
                <a:tc>
                  <a:txBody>
                    <a:bodyPr/>
                    <a:lstStyle/>
                    <a:p>
                      <a:r>
                        <a:rPr lang="en-US" sz="1600" dirty="0" smtClean="0"/>
                        <a:t>Cost</a:t>
                      </a:r>
                      <a:endParaRPr lang="en-US" sz="1600" dirty="0"/>
                    </a:p>
                  </a:txBody>
                  <a:tcPr/>
                </a:tc>
                <a:extLst>
                  <a:ext uri="{0D108BD9-81ED-4DB2-BD59-A6C34878D82A}">
                    <a16:rowId xmlns:a16="http://schemas.microsoft.com/office/drawing/2014/main" val="10000"/>
                  </a:ext>
                </a:extLst>
              </a:tr>
              <a:tr h="316765">
                <a:tc>
                  <a:txBody>
                    <a:bodyPr/>
                    <a:lstStyle/>
                    <a:p>
                      <a:r>
                        <a:rPr lang="en-US" sz="1600" b="1" dirty="0" smtClean="0"/>
                        <a:t>ILC</a:t>
                      </a:r>
                      <a:endParaRPr lang="en-US" sz="1600" b="1" dirty="0"/>
                    </a:p>
                  </a:txBody>
                  <a:tcPr>
                    <a:solidFill>
                      <a:schemeClr val="accent4">
                        <a:lumMod val="20000"/>
                        <a:lumOff val="80000"/>
                      </a:schemeClr>
                    </a:solidFill>
                  </a:tcPr>
                </a:tc>
                <a:tc>
                  <a:txBody>
                    <a:bodyPr/>
                    <a:lstStyle/>
                    <a:p>
                      <a:r>
                        <a:rPr lang="en-US" sz="1600" dirty="0" err="1" smtClean="0"/>
                        <a:t>ee</a:t>
                      </a:r>
                      <a:endParaRPr lang="en-US" sz="1600" dirty="0"/>
                    </a:p>
                  </a:txBody>
                  <a:tcPr>
                    <a:solidFill>
                      <a:schemeClr val="accent4">
                        <a:lumMod val="20000"/>
                        <a:lumOff val="80000"/>
                      </a:schemeClr>
                    </a:solidFill>
                  </a:tcPr>
                </a:tc>
                <a:tc>
                  <a:txBody>
                    <a:bodyPr/>
                    <a:lstStyle/>
                    <a:p>
                      <a:r>
                        <a:rPr lang="en-US" sz="1600" dirty="0" smtClean="0"/>
                        <a:t>0.25</a:t>
                      </a:r>
                      <a:endParaRPr lang="en-US" sz="1600" dirty="0"/>
                    </a:p>
                  </a:txBody>
                  <a:tcPr>
                    <a:solidFill>
                      <a:schemeClr val="accent4">
                        <a:lumMod val="20000"/>
                        <a:lumOff val="80000"/>
                      </a:schemeClr>
                    </a:solidFill>
                  </a:tcPr>
                </a:tc>
                <a:tc>
                  <a:txBody>
                    <a:bodyPr/>
                    <a:lstStyle/>
                    <a:p>
                      <a:r>
                        <a:rPr lang="en-US" sz="1600" dirty="0" smtClean="0"/>
                        <a:t>2</a:t>
                      </a:r>
                      <a:endParaRPr lang="en-US" sz="1600" dirty="0"/>
                    </a:p>
                  </a:txBody>
                  <a:tcPr>
                    <a:solidFill>
                      <a:schemeClr val="accent4">
                        <a:lumMod val="20000"/>
                        <a:lumOff val="80000"/>
                      </a:schemeClr>
                    </a:solidFill>
                  </a:tcPr>
                </a:tc>
                <a:tc>
                  <a:txBody>
                    <a:bodyPr/>
                    <a:lstStyle/>
                    <a:p>
                      <a:r>
                        <a:rPr lang="en-US" sz="1600" dirty="0" smtClean="0"/>
                        <a:t>11</a:t>
                      </a:r>
                      <a:endParaRPr lang="en-US" sz="1600" dirty="0"/>
                    </a:p>
                  </a:txBody>
                  <a:tcPr>
                    <a:solidFill>
                      <a:schemeClr val="accent4">
                        <a:lumMod val="20000"/>
                        <a:lumOff val="80000"/>
                      </a:schemeClr>
                    </a:solidFill>
                  </a:tcPr>
                </a:tc>
                <a:tc>
                  <a:txBody>
                    <a:bodyPr/>
                    <a:lstStyle/>
                    <a:p>
                      <a:r>
                        <a:rPr lang="en-US" sz="1600" dirty="0" smtClean="0"/>
                        <a:t>129</a:t>
                      </a:r>
                      <a:r>
                        <a:rPr lang="en-US" sz="1600" baseline="0" dirty="0" smtClean="0"/>
                        <a:t> (</a:t>
                      </a:r>
                      <a:r>
                        <a:rPr lang="en-US" sz="1600" baseline="0" dirty="0" err="1" smtClean="0"/>
                        <a:t>upgr</a:t>
                      </a:r>
                      <a:r>
                        <a:rPr lang="en-US" sz="1600" baseline="0" dirty="0" smtClean="0"/>
                        <a:t>. 150-200)</a:t>
                      </a:r>
                      <a:endParaRPr lang="en-US" sz="1600" dirty="0"/>
                    </a:p>
                  </a:txBody>
                  <a:tcPr>
                    <a:solidFill>
                      <a:schemeClr val="accent4">
                        <a:lumMod val="20000"/>
                        <a:lumOff val="80000"/>
                      </a:schemeClr>
                    </a:solidFill>
                  </a:tcPr>
                </a:tc>
                <a:tc>
                  <a:txBody>
                    <a:bodyPr/>
                    <a:lstStyle/>
                    <a:p>
                      <a:r>
                        <a:rPr lang="en-US" sz="1600" dirty="0" smtClean="0"/>
                        <a:t>4.8-5.3 GILCU + upgrade</a:t>
                      </a:r>
                      <a:endParaRPr lang="en-US" sz="1600" dirty="0"/>
                    </a:p>
                  </a:txBody>
                  <a:tcPr>
                    <a:solidFill>
                      <a:schemeClr val="accent4">
                        <a:lumMod val="20000"/>
                        <a:lumOff val="80000"/>
                      </a:schemeClr>
                    </a:solidFill>
                  </a:tcPr>
                </a:tc>
                <a:extLst>
                  <a:ext uri="{0D108BD9-81ED-4DB2-BD59-A6C34878D82A}">
                    <a16:rowId xmlns:a16="http://schemas.microsoft.com/office/drawing/2014/main" val="10001"/>
                  </a:ext>
                </a:extLst>
              </a:tr>
              <a:tr h="316765">
                <a:tc>
                  <a:txBody>
                    <a:bodyPr/>
                    <a:lstStyle/>
                    <a:p>
                      <a:endParaRPr lang="en-US" sz="1600" b="1" dirty="0"/>
                    </a:p>
                  </a:txBody>
                  <a:tcPr>
                    <a:solidFill>
                      <a:schemeClr val="accent4">
                        <a:lumMod val="20000"/>
                        <a:lumOff val="80000"/>
                      </a:schemeClr>
                    </a:solidFill>
                  </a:tcPr>
                </a:tc>
                <a:tc>
                  <a:txBody>
                    <a:bodyPr/>
                    <a:lstStyle/>
                    <a:p>
                      <a:endParaRPr lang="en-US" sz="1600" dirty="0"/>
                    </a:p>
                  </a:txBody>
                  <a:tcPr>
                    <a:solidFill>
                      <a:schemeClr val="accent4">
                        <a:lumMod val="20000"/>
                        <a:lumOff val="80000"/>
                      </a:schemeClr>
                    </a:solidFill>
                  </a:tcPr>
                </a:tc>
                <a:tc>
                  <a:txBody>
                    <a:bodyPr/>
                    <a:lstStyle/>
                    <a:p>
                      <a:r>
                        <a:rPr lang="en-US" sz="1600" dirty="0" smtClean="0"/>
                        <a:t>0.5</a:t>
                      </a:r>
                      <a:endParaRPr lang="en-US" sz="1600" dirty="0"/>
                    </a:p>
                  </a:txBody>
                  <a:tcPr>
                    <a:solidFill>
                      <a:schemeClr val="accent4">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4</a:t>
                      </a:r>
                    </a:p>
                  </a:txBody>
                  <a:tcPr>
                    <a:solidFill>
                      <a:schemeClr val="accent4">
                        <a:lumMod val="20000"/>
                        <a:lumOff val="80000"/>
                      </a:schemeClr>
                    </a:solidFill>
                  </a:tcPr>
                </a:tc>
                <a:tc>
                  <a:txBody>
                    <a:bodyPr/>
                    <a:lstStyle/>
                    <a:p>
                      <a:r>
                        <a:rPr lang="en-US" sz="1600" dirty="0" smtClean="0"/>
                        <a:t>10</a:t>
                      </a:r>
                      <a:endParaRPr lang="en-US" sz="1600" dirty="0"/>
                    </a:p>
                  </a:txBody>
                  <a:tcPr>
                    <a:solidFill>
                      <a:schemeClr val="accent4">
                        <a:lumMod val="20000"/>
                        <a:lumOff val="80000"/>
                      </a:schemeClr>
                    </a:solidFill>
                  </a:tcPr>
                </a:tc>
                <a:tc>
                  <a:txBody>
                    <a:bodyPr/>
                    <a:lstStyle/>
                    <a:p>
                      <a:r>
                        <a:rPr lang="en-US" sz="1600" dirty="0" smtClean="0"/>
                        <a:t>163 (204)</a:t>
                      </a:r>
                      <a:endParaRPr lang="en-US" sz="1600" dirty="0"/>
                    </a:p>
                  </a:txBody>
                  <a:tcPr>
                    <a:solidFill>
                      <a:schemeClr val="accent4">
                        <a:lumMod val="20000"/>
                        <a:lumOff val="80000"/>
                      </a:schemeClr>
                    </a:solidFill>
                  </a:tcPr>
                </a:tc>
                <a:tc>
                  <a:txBody>
                    <a:bodyPr/>
                    <a:lstStyle/>
                    <a:p>
                      <a:r>
                        <a:rPr lang="en-US" sz="1600" dirty="0" smtClean="0"/>
                        <a:t>7.98 GILCU</a:t>
                      </a:r>
                      <a:endParaRPr lang="en-US" sz="1600" dirty="0"/>
                    </a:p>
                  </a:txBody>
                  <a:tcPr>
                    <a:solidFill>
                      <a:schemeClr val="accent4">
                        <a:lumMod val="20000"/>
                        <a:lumOff val="80000"/>
                      </a:schemeClr>
                    </a:solidFill>
                  </a:tcPr>
                </a:tc>
                <a:extLst>
                  <a:ext uri="{0D108BD9-81ED-4DB2-BD59-A6C34878D82A}">
                    <a16:rowId xmlns:a16="http://schemas.microsoft.com/office/drawing/2014/main" val="10002"/>
                  </a:ext>
                </a:extLst>
              </a:tr>
              <a:tr h="316765">
                <a:tc>
                  <a:txBody>
                    <a:bodyPr/>
                    <a:lstStyle/>
                    <a:p>
                      <a:endParaRPr lang="en-US" sz="1600" b="1" dirty="0"/>
                    </a:p>
                  </a:txBody>
                  <a:tcPr>
                    <a:solidFill>
                      <a:schemeClr val="accent4">
                        <a:lumMod val="20000"/>
                        <a:lumOff val="80000"/>
                      </a:schemeClr>
                    </a:solidFill>
                  </a:tcPr>
                </a:tc>
                <a:tc>
                  <a:txBody>
                    <a:bodyPr/>
                    <a:lstStyle/>
                    <a:p>
                      <a:endParaRPr lang="en-US" sz="1600" dirty="0"/>
                    </a:p>
                  </a:txBody>
                  <a:tcPr>
                    <a:solidFill>
                      <a:schemeClr val="accent4">
                        <a:lumMod val="20000"/>
                        <a:lumOff val="80000"/>
                      </a:schemeClr>
                    </a:solidFill>
                  </a:tcPr>
                </a:tc>
                <a:tc>
                  <a:txBody>
                    <a:bodyPr/>
                    <a:lstStyle/>
                    <a:p>
                      <a:r>
                        <a:rPr lang="en-US" sz="1600" dirty="0" smtClean="0"/>
                        <a:t>1.0</a:t>
                      </a:r>
                      <a:endParaRPr lang="en-US" sz="1600" dirty="0"/>
                    </a:p>
                  </a:txBody>
                  <a:tcPr>
                    <a:solidFill>
                      <a:schemeClr val="accent4">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p>
                  </a:txBody>
                  <a:tcPr>
                    <a:solidFill>
                      <a:schemeClr val="accent4">
                        <a:lumMod val="20000"/>
                        <a:lumOff val="80000"/>
                      </a:schemeClr>
                    </a:solidFill>
                  </a:tcPr>
                </a:tc>
                <a:tc>
                  <a:txBody>
                    <a:bodyPr/>
                    <a:lstStyle/>
                    <a:p>
                      <a:endParaRPr lang="en-US" sz="1600" dirty="0"/>
                    </a:p>
                  </a:txBody>
                  <a:tcPr>
                    <a:solidFill>
                      <a:schemeClr val="accent4">
                        <a:lumMod val="20000"/>
                        <a:lumOff val="80000"/>
                      </a:schemeClr>
                    </a:solidFill>
                  </a:tcPr>
                </a:tc>
                <a:tc>
                  <a:txBody>
                    <a:bodyPr/>
                    <a:lstStyle/>
                    <a:p>
                      <a:r>
                        <a:rPr lang="en-US" sz="1600" dirty="0" smtClean="0"/>
                        <a:t>300</a:t>
                      </a:r>
                      <a:endParaRPr lang="en-US" sz="1600" dirty="0"/>
                    </a:p>
                  </a:txBody>
                  <a:tcPr>
                    <a:solidFill>
                      <a:schemeClr val="accent4">
                        <a:lumMod val="20000"/>
                        <a:lumOff val="80000"/>
                      </a:schemeClr>
                    </a:solidFill>
                  </a:tcPr>
                </a:tc>
                <a:tc>
                  <a:txBody>
                    <a:bodyPr/>
                    <a:lstStyle/>
                    <a:p>
                      <a:r>
                        <a:rPr lang="en-US" sz="1600" dirty="0" smtClean="0"/>
                        <a:t>?</a:t>
                      </a:r>
                      <a:endParaRPr lang="en-US" sz="1600" dirty="0"/>
                    </a:p>
                  </a:txBody>
                  <a:tcPr>
                    <a:solidFill>
                      <a:schemeClr val="accent4">
                        <a:lumMod val="20000"/>
                        <a:lumOff val="80000"/>
                      </a:schemeClr>
                    </a:solidFill>
                  </a:tcPr>
                </a:tc>
                <a:extLst>
                  <a:ext uri="{0D108BD9-81ED-4DB2-BD59-A6C34878D82A}">
                    <a16:rowId xmlns:a16="http://schemas.microsoft.com/office/drawing/2014/main" val="10003"/>
                  </a:ext>
                </a:extLst>
              </a:tr>
              <a:tr h="316765">
                <a:tc>
                  <a:txBody>
                    <a:bodyPr/>
                    <a:lstStyle/>
                    <a:p>
                      <a:r>
                        <a:rPr lang="en-US" sz="1600" b="1" dirty="0" smtClean="0"/>
                        <a:t>CLIC</a:t>
                      </a:r>
                      <a:endParaRPr lang="en-US" sz="1600" b="1" dirty="0"/>
                    </a:p>
                  </a:txBody>
                  <a:tcPr>
                    <a:solidFill>
                      <a:schemeClr val="accent6">
                        <a:lumMod val="40000"/>
                        <a:lumOff val="60000"/>
                      </a:schemeClr>
                    </a:solidFill>
                  </a:tcPr>
                </a:tc>
                <a:tc>
                  <a:txBody>
                    <a:bodyPr/>
                    <a:lstStyle/>
                    <a:p>
                      <a:r>
                        <a:rPr lang="en-US" sz="1600" dirty="0" err="1" smtClean="0"/>
                        <a:t>ee</a:t>
                      </a:r>
                      <a:endParaRPr lang="en-US" sz="1600" dirty="0"/>
                    </a:p>
                  </a:txBody>
                  <a:tcPr>
                    <a:solidFill>
                      <a:schemeClr val="accent6">
                        <a:lumMod val="40000"/>
                        <a:lumOff val="60000"/>
                      </a:schemeClr>
                    </a:solidFill>
                  </a:tcPr>
                </a:tc>
                <a:tc>
                  <a:txBody>
                    <a:bodyPr/>
                    <a:lstStyle/>
                    <a:p>
                      <a:r>
                        <a:rPr lang="en-US" sz="1600" dirty="0" smtClean="0"/>
                        <a:t>0.38</a:t>
                      </a:r>
                      <a:endParaRPr lang="en-US" sz="1600" dirty="0"/>
                    </a:p>
                  </a:txBody>
                  <a:tcPr>
                    <a:solidFill>
                      <a:schemeClr val="accent6">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1</a:t>
                      </a:r>
                    </a:p>
                  </a:txBody>
                  <a:tcPr>
                    <a:solidFill>
                      <a:schemeClr val="accent6">
                        <a:lumMod val="40000"/>
                        <a:lumOff val="60000"/>
                      </a:schemeClr>
                    </a:solidFill>
                  </a:tcPr>
                </a:tc>
                <a:tc>
                  <a:txBody>
                    <a:bodyPr/>
                    <a:lstStyle/>
                    <a:p>
                      <a:r>
                        <a:rPr lang="en-US" sz="1600" dirty="0" smtClean="0"/>
                        <a:t>8</a:t>
                      </a:r>
                      <a:endParaRPr lang="en-US" sz="1600" dirty="0"/>
                    </a:p>
                  </a:txBody>
                  <a:tcPr>
                    <a:solidFill>
                      <a:schemeClr val="accent6">
                        <a:lumMod val="40000"/>
                        <a:lumOff val="60000"/>
                      </a:schemeClr>
                    </a:solidFill>
                  </a:tcPr>
                </a:tc>
                <a:tc>
                  <a:txBody>
                    <a:bodyPr/>
                    <a:lstStyle/>
                    <a:p>
                      <a:r>
                        <a:rPr lang="en-US" sz="1600" dirty="0" smtClean="0"/>
                        <a:t>168</a:t>
                      </a:r>
                      <a:endParaRPr lang="en-US" sz="1600" dirty="0"/>
                    </a:p>
                  </a:txBody>
                  <a:tcPr>
                    <a:solidFill>
                      <a:schemeClr val="accent6">
                        <a:lumMod val="40000"/>
                        <a:lumOff val="60000"/>
                      </a:schemeClr>
                    </a:solidFill>
                  </a:tcPr>
                </a:tc>
                <a:tc>
                  <a:txBody>
                    <a:bodyPr/>
                    <a:lstStyle/>
                    <a:p>
                      <a:r>
                        <a:rPr lang="en-US" sz="1600" dirty="0" smtClean="0"/>
                        <a:t>5.9 GCHF</a:t>
                      </a:r>
                      <a:endParaRPr lang="en-US" sz="1600" dirty="0"/>
                    </a:p>
                  </a:txBody>
                  <a:tcPr>
                    <a:solidFill>
                      <a:schemeClr val="accent6">
                        <a:lumMod val="40000"/>
                        <a:lumOff val="60000"/>
                      </a:schemeClr>
                    </a:solidFill>
                  </a:tcPr>
                </a:tc>
                <a:extLst>
                  <a:ext uri="{0D108BD9-81ED-4DB2-BD59-A6C34878D82A}">
                    <a16:rowId xmlns:a16="http://schemas.microsoft.com/office/drawing/2014/main" val="10004"/>
                  </a:ext>
                </a:extLst>
              </a:tr>
              <a:tr h="316765">
                <a:tc>
                  <a:txBody>
                    <a:bodyPr/>
                    <a:lstStyle/>
                    <a:p>
                      <a:endParaRPr lang="en-US" sz="1600" b="1"/>
                    </a:p>
                  </a:txBody>
                  <a:tcPr>
                    <a:solidFill>
                      <a:schemeClr val="accent6">
                        <a:lumMod val="40000"/>
                        <a:lumOff val="60000"/>
                      </a:schemeClr>
                    </a:solidFill>
                  </a:tcPr>
                </a:tc>
                <a:tc>
                  <a:txBody>
                    <a:bodyPr/>
                    <a:lstStyle/>
                    <a:p>
                      <a:endParaRPr lang="en-US" sz="1600" dirty="0"/>
                    </a:p>
                  </a:txBody>
                  <a:tcPr>
                    <a:solidFill>
                      <a:schemeClr val="accent6">
                        <a:lumMod val="40000"/>
                        <a:lumOff val="60000"/>
                      </a:schemeClr>
                    </a:solidFill>
                  </a:tcPr>
                </a:tc>
                <a:tc>
                  <a:txBody>
                    <a:bodyPr/>
                    <a:lstStyle/>
                    <a:p>
                      <a:r>
                        <a:rPr lang="en-US" sz="1600" dirty="0" smtClean="0"/>
                        <a:t>1.5</a:t>
                      </a:r>
                      <a:endParaRPr lang="en-US" sz="1600" dirty="0"/>
                    </a:p>
                  </a:txBody>
                  <a:tcPr>
                    <a:solidFill>
                      <a:schemeClr val="accent6">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2.5</a:t>
                      </a:r>
                    </a:p>
                  </a:txBody>
                  <a:tcPr>
                    <a:solidFill>
                      <a:schemeClr val="accent6">
                        <a:lumMod val="40000"/>
                        <a:lumOff val="60000"/>
                      </a:schemeClr>
                    </a:solidFill>
                  </a:tcPr>
                </a:tc>
                <a:tc>
                  <a:txBody>
                    <a:bodyPr/>
                    <a:lstStyle/>
                    <a:p>
                      <a:r>
                        <a:rPr lang="en-US" sz="1600" dirty="0" smtClean="0"/>
                        <a:t>7</a:t>
                      </a:r>
                      <a:endParaRPr lang="en-US" sz="1600" dirty="0"/>
                    </a:p>
                  </a:txBody>
                  <a:tcPr>
                    <a:solidFill>
                      <a:schemeClr val="accent6">
                        <a:lumMod val="40000"/>
                        <a:lumOff val="60000"/>
                      </a:schemeClr>
                    </a:solidFill>
                  </a:tcPr>
                </a:tc>
                <a:tc>
                  <a:txBody>
                    <a:bodyPr/>
                    <a:lstStyle/>
                    <a:p>
                      <a:r>
                        <a:rPr lang="en-US" sz="1600" dirty="0" smtClean="0"/>
                        <a:t>(370)</a:t>
                      </a:r>
                      <a:endParaRPr lang="en-US" sz="1600" dirty="0"/>
                    </a:p>
                  </a:txBody>
                  <a:tcPr>
                    <a:solidFill>
                      <a:schemeClr val="accent6">
                        <a:lumMod val="40000"/>
                        <a:lumOff val="60000"/>
                      </a:schemeClr>
                    </a:solidFill>
                  </a:tcPr>
                </a:tc>
                <a:tc>
                  <a:txBody>
                    <a:bodyPr/>
                    <a:lstStyle/>
                    <a:p>
                      <a:r>
                        <a:rPr lang="en-US" sz="1600" dirty="0" smtClean="0"/>
                        <a:t>+5.1 GCHF</a:t>
                      </a:r>
                      <a:endParaRPr lang="en-US" sz="1600" dirty="0"/>
                    </a:p>
                  </a:txBody>
                  <a:tcPr>
                    <a:solidFill>
                      <a:schemeClr val="accent6">
                        <a:lumMod val="40000"/>
                        <a:lumOff val="60000"/>
                      </a:schemeClr>
                    </a:solidFill>
                  </a:tcPr>
                </a:tc>
                <a:extLst>
                  <a:ext uri="{0D108BD9-81ED-4DB2-BD59-A6C34878D82A}">
                    <a16:rowId xmlns:a16="http://schemas.microsoft.com/office/drawing/2014/main" val="10005"/>
                  </a:ext>
                </a:extLst>
              </a:tr>
              <a:tr h="316765">
                <a:tc>
                  <a:txBody>
                    <a:bodyPr/>
                    <a:lstStyle/>
                    <a:p>
                      <a:endParaRPr lang="en-US" sz="1600" b="1"/>
                    </a:p>
                  </a:txBody>
                  <a:tcPr>
                    <a:solidFill>
                      <a:schemeClr val="accent6">
                        <a:lumMod val="40000"/>
                        <a:lumOff val="60000"/>
                      </a:schemeClr>
                    </a:solidFill>
                  </a:tcPr>
                </a:tc>
                <a:tc>
                  <a:txBody>
                    <a:bodyPr/>
                    <a:lstStyle/>
                    <a:p>
                      <a:endParaRPr lang="en-US" sz="1600" dirty="0"/>
                    </a:p>
                  </a:txBody>
                  <a:tcPr>
                    <a:solidFill>
                      <a:schemeClr val="accent6">
                        <a:lumMod val="40000"/>
                        <a:lumOff val="60000"/>
                      </a:schemeClr>
                    </a:solidFill>
                  </a:tcPr>
                </a:tc>
                <a:tc>
                  <a:txBody>
                    <a:bodyPr/>
                    <a:lstStyle/>
                    <a:p>
                      <a:r>
                        <a:rPr lang="en-US" sz="1600" dirty="0" smtClean="0"/>
                        <a:t>3</a:t>
                      </a:r>
                      <a:endParaRPr lang="en-US" sz="1600" dirty="0"/>
                    </a:p>
                  </a:txBody>
                  <a:tcPr>
                    <a:solidFill>
                      <a:schemeClr val="accent6">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5</a:t>
                      </a:r>
                    </a:p>
                  </a:txBody>
                  <a:tcPr>
                    <a:solidFill>
                      <a:schemeClr val="accent6">
                        <a:lumMod val="40000"/>
                        <a:lumOff val="60000"/>
                      </a:schemeClr>
                    </a:solidFill>
                  </a:tcPr>
                </a:tc>
                <a:tc>
                  <a:txBody>
                    <a:bodyPr/>
                    <a:lstStyle/>
                    <a:p>
                      <a:r>
                        <a:rPr lang="en-US" sz="1600" dirty="0" smtClean="0"/>
                        <a:t>8</a:t>
                      </a:r>
                      <a:endParaRPr lang="en-US" sz="1600" dirty="0"/>
                    </a:p>
                  </a:txBody>
                  <a:tcPr>
                    <a:solidFill>
                      <a:schemeClr val="accent6">
                        <a:lumMod val="40000"/>
                        <a:lumOff val="60000"/>
                      </a:schemeClr>
                    </a:solidFill>
                  </a:tcPr>
                </a:tc>
                <a:tc>
                  <a:txBody>
                    <a:bodyPr/>
                    <a:lstStyle/>
                    <a:p>
                      <a:r>
                        <a:rPr lang="en-US" sz="1600" dirty="0" smtClean="0"/>
                        <a:t>(590)</a:t>
                      </a:r>
                      <a:endParaRPr lang="en-US" sz="1600" dirty="0"/>
                    </a:p>
                  </a:txBody>
                  <a:tcPr>
                    <a:solidFill>
                      <a:schemeClr val="accent6">
                        <a:lumMod val="40000"/>
                        <a:lumOff val="60000"/>
                      </a:schemeClr>
                    </a:solidFill>
                  </a:tcPr>
                </a:tc>
                <a:tc>
                  <a:txBody>
                    <a:bodyPr/>
                    <a:lstStyle/>
                    <a:p>
                      <a:r>
                        <a:rPr lang="en-US" sz="1600" dirty="0" smtClean="0"/>
                        <a:t>+7.3 GCHF</a:t>
                      </a:r>
                      <a:endParaRPr lang="en-US" sz="1600" dirty="0"/>
                    </a:p>
                  </a:txBody>
                  <a:tcPr>
                    <a:solidFill>
                      <a:schemeClr val="accent6">
                        <a:lumMod val="40000"/>
                        <a:lumOff val="60000"/>
                      </a:schemeClr>
                    </a:solidFill>
                  </a:tcPr>
                </a:tc>
                <a:extLst>
                  <a:ext uri="{0D108BD9-81ED-4DB2-BD59-A6C34878D82A}">
                    <a16:rowId xmlns:a16="http://schemas.microsoft.com/office/drawing/2014/main" val="10006"/>
                  </a:ext>
                </a:extLst>
              </a:tr>
              <a:tr h="316765">
                <a:tc>
                  <a:txBody>
                    <a:bodyPr/>
                    <a:lstStyle/>
                    <a:p>
                      <a:r>
                        <a:rPr lang="en-US" sz="1600" b="1" dirty="0" smtClean="0"/>
                        <a:t>CEPC</a:t>
                      </a:r>
                      <a:endParaRPr lang="en-US" sz="1600" b="1" dirty="0"/>
                    </a:p>
                  </a:txBody>
                  <a:tcPr>
                    <a:solidFill>
                      <a:schemeClr val="accent2">
                        <a:lumMod val="40000"/>
                        <a:lumOff val="60000"/>
                      </a:schemeClr>
                    </a:solidFill>
                  </a:tcPr>
                </a:tc>
                <a:tc>
                  <a:txBody>
                    <a:bodyPr/>
                    <a:lstStyle/>
                    <a:p>
                      <a:r>
                        <a:rPr lang="en-US" sz="1600" dirty="0" err="1" smtClean="0"/>
                        <a:t>ee</a:t>
                      </a:r>
                      <a:endParaRPr lang="en-US" sz="1600" dirty="0"/>
                    </a:p>
                  </a:txBody>
                  <a:tcPr>
                    <a:solidFill>
                      <a:schemeClr val="accent2">
                        <a:lumMod val="40000"/>
                        <a:lumOff val="60000"/>
                      </a:schemeClr>
                    </a:solidFill>
                  </a:tcPr>
                </a:tc>
                <a:tc>
                  <a:txBody>
                    <a:bodyPr/>
                    <a:lstStyle/>
                    <a:p>
                      <a:r>
                        <a:rPr lang="en-US" sz="1600" dirty="0" smtClean="0"/>
                        <a:t>0.091+0.16</a:t>
                      </a:r>
                      <a:endParaRPr lang="en-US" sz="1600" dirty="0"/>
                    </a:p>
                  </a:txBody>
                  <a:tcPr>
                    <a:solidFill>
                      <a:schemeClr val="accent2">
                        <a:lumMod val="40000"/>
                        <a:lumOff val="60000"/>
                      </a:schemeClr>
                    </a:solidFill>
                  </a:tcPr>
                </a:tc>
                <a:tc>
                  <a:txBody>
                    <a:bodyPr/>
                    <a:lstStyle/>
                    <a:p>
                      <a:r>
                        <a:rPr lang="en-US" sz="1600" dirty="0" smtClean="0"/>
                        <a:t>16+2.6</a:t>
                      </a:r>
                      <a:endParaRPr lang="en-US" sz="1600" dirty="0"/>
                    </a:p>
                  </a:txBody>
                  <a:tcPr>
                    <a:solidFill>
                      <a:schemeClr val="accent2">
                        <a:lumMod val="40000"/>
                        <a:lumOff val="60000"/>
                      </a:schemeClr>
                    </a:solidFill>
                  </a:tcPr>
                </a:tc>
                <a:tc>
                  <a:txBody>
                    <a:bodyPr/>
                    <a:lstStyle/>
                    <a:p>
                      <a:endParaRPr lang="en-US" sz="1600" dirty="0"/>
                    </a:p>
                  </a:txBody>
                  <a:tcPr>
                    <a:solidFill>
                      <a:schemeClr val="accent2">
                        <a:lumMod val="40000"/>
                        <a:lumOff val="60000"/>
                      </a:schemeClr>
                    </a:solidFill>
                  </a:tcPr>
                </a:tc>
                <a:tc>
                  <a:txBody>
                    <a:bodyPr/>
                    <a:lstStyle/>
                    <a:p>
                      <a:r>
                        <a:rPr lang="en-US" sz="1600" dirty="0" smtClean="0"/>
                        <a:t>149</a:t>
                      </a:r>
                      <a:endParaRPr lang="en-US" sz="1600" dirty="0"/>
                    </a:p>
                  </a:txBody>
                  <a:tcPr>
                    <a:solidFill>
                      <a:schemeClr val="accent2">
                        <a:lumMod val="40000"/>
                        <a:lumOff val="60000"/>
                      </a:schemeClr>
                    </a:solidFill>
                  </a:tcPr>
                </a:tc>
                <a:tc rowSpan="2">
                  <a:txBody>
                    <a:bodyPr/>
                    <a:lstStyle/>
                    <a:p>
                      <a:r>
                        <a:rPr lang="en-US" sz="1600" dirty="0" smtClean="0"/>
                        <a:t>5 G$</a:t>
                      </a:r>
                    </a:p>
                  </a:txBody>
                  <a:tcPr>
                    <a:solidFill>
                      <a:schemeClr val="accent2">
                        <a:lumMod val="40000"/>
                        <a:lumOff val="60000"/>
                      </a:schemeClr>
                    </a:solidFill>
                  </a:tcPr>
                </a:tc>
                <a:extLst>
                  <a:ext uri="{0D108BD9-81ED-4DB2-BD59-A6C34878D82A}">
                    <a16:rowId xmlns:a16="http://schemas.microsoft.com/office/drawing/2014/main" val="10007"/>
                  </a:ext>
                </a:extLst>
              </a:tr>
              <a:tr h="316765">
                <a:tc>
                  <a:txBody>
                    <a:bodyPr/>
                    <a:lstStyle/>
                    <a:p>
                      <a:endParaRPr lang="en-US" sz="1600" b="1" dirty="0"/>
                    </a:p>
                  </a:txBody>
                  <a:tcPr>
                    <a:solidFill>
                      <a:schemeClr val="accent2">
                        <a:lumMod val="40000"/>
                        <a:lumOff val="60000"/>
                      </a:schemeClr>
                    </a:solidFill>
                  </a:tcPr>
                </a:tc>
                <a:tc>
                  <a:txBody>
                    <a:bodyPr/>
                    <a:lstStyle/>
                    <a:p>
                      <a:endParaRPr lang="en-US" sz="1600" dirty="0"/>
                    </a:p>
                  </a:txBody>
                  <a:tcPr>
                    <a:solidFill>
                      <a:schemeClr val="accent2">
                        <a:lumMod val="40000"/>
                        <a:lumOff val="60000"/>
                      </a:schemeClr>
                    </a:solidFill>
                  </a:tcPr>
                </a:tc>
                <a:tc>
                  <a:txBody>
                    <a:bodyPr/>
                    <a:lstStyle/>
                    <a:p>
                      <a:r>
                        <a:rPr lang="en-US" sz="1600" dirty="0" smtClean="0"/>
                        <a:t>0.24</a:t>
                      </a:r>
                      <a:endParaRPr lang="en-US" sz="1600" dirty="0"/>
                    </a:p>
                  </a:txBody>
                  <a:tcPr>
                    <a:solidFill>
                      <a:schemeClr val="accent2">
                        <a:lumMod val="40000"/>
                        <a:lumOff val="60000"/>
                      </a:schemeClr>
                    </a:solidFill>
                  </a:tcPr>
                </a:tc>
                <a:tc>
                  <a:txBody>
                    <a:bodyPr/>
                    <a:lstStyle/>
                    <a:p>
                      <a:r>
                        <a:rPr lang="en-US" sz="1600" dirty="0" smtClean="0"/>
                        <a:t>5.6</a:t>
                      </a:r>
                      <a:endParaRPr lang="en-US" sz="1600" dirty="0"/>
                    </a:p>
                  </a:txBody>
                  <a:tcPr>
                    <a:solidFill>
                      <a:schemeClr val="accent2">
                        <a:lumMod val="40000"/>
                        <a:lumOff val="60000"/>
                      </a:schemeClr>
                    </a:solidFill>
                  </a:tcPr>
                </a:tc>
                <a:tc>
                  <a:txBody>
                    <a:bodyPr/>
                    <a:lstStyle/>
                    <a:p>
                      <a:r>
                        <a:rPr lang="en-US" sz="1600" dirty="0" smtClean="0"/>
                        <a:t>7</a:t>
                      </a:r>
                      <a:endParaRPr lang="en-US" sz="1600" dirty="0"/>
                    </a:p>
                  </a:txBody>
                  <a:tcPr>
                    <a:solidFill>
                      <a:schemeClr val="accent2">
                        <a:lumMod val="40000"/>
                        <a:lumOff val="60000"/>
                      </a:schemeClr>
                    </a:solidFill>
                  </a:tcPr>
                </a:tc>
                <a:tc>
                  <a:txBody>
                    <a:bodyPr/>
                    <a:lstStyle/>
                    <a:p>
                      <a:r>
                        <a:rPr lang="en-US" sz="1600" dirty="0" smtClean="0"/>
                        <a:t>266</a:t>
                      </a:r>
                      <a:endParaRPr lang="en-US" sz="1600" dirty="0"/>
                    </a:p>
                  </a:txBody>
                  <a:tcPr>
                    <a:solidFill>
                      <a:schemeClr val="accent2">
                        <a:lumMod val="40000"/>
                        <a:lumOff val="60000"/>
                      </a:schemeClr>
                    </a:solidFill>
                  </a:tcPr>
                </a:tc>
                <a:tc vMerge="1">
                  <a:txBody>
                    <a:bodyPr/>
                    <a:lstStyle/>
                    <a:p>
                      <a:endParaRPr lang="en-US" sz="1600" dirty="0"/>
                    </a:p>
                  </a:txBody>
                  <a:tcPr>
                    <a:solidFill>
                      <a:schemeClr val="accent2">
                        <a:lumMod val="40000"/>
                        <a:lumOff val="60000"/>
                      </a:schemeClr>
                    </a:solidFill>
                  </a:tcPr>
                </a:tc>
                <a:extLst>
                  <a:ext uri="{0D108BD9-81ED-4DB2-BD59-A6C34878D82A}">
                    <a16:rowId xmlns:a16="http://schemas.microsoft.com/office/drawing/2014/main" val="10008"/>
                  </a:ext>
                </a:extLst>
              </a:tr>
              <a:tr h="316765">
                <a:tc>
                  <a:txBody>
                    <a:bodyPr/>
                    <a:lstStyle/>
                    <a:p>
                      <a:r>
                        <a:rPr lang="en-US" sz="1600" b="1" dirty="0" smtClean="0"/>
                        <a:t>FCC-</a:t>
                      </a:r>
                      <a:r>
                        <a:rPr lang="en-US" sz="1600" b="1" dirty="0" err="1" smtClean="0"/>
                        <a:t>ee</a:t>
                      </a:r>
                      <a:endParaRPr lang="en-US" sz="1600" b="1" dirty="0"/>
                    </a:p>
                  </a:txBody>
                  <a:tcPr>
                    <a:solidFill>
                      <a:schemeClr val="accent3">
                        <a:lumMod val="40000"/>
                        <a:lumOff val="60000"/>
                      </a:schemeClr>
                    </a:solidFill>
                  </a:tcPr>
                </a:tc>
                <a:tc>
                  <a:txBody>
                    <a:bodyPr/>
                    <a:lstStyle/>
                    <a:p>
                      <a:r>
                        <a:rPr lang="en-US" sz="1600" dirty="0" err="1" smtClean="0"/>
                        <a:t>ee</a:t>
                      </a:r>
                      <a:endParaRPr lang="en-US" sz="1600" dirty="0"/>
                    </a:p>
                  </a:txBody>
                  <a:tcPr>
                    <a:solidFill>
                      <a:schemeClr val="accent3">
                        <a:lumMod val="40000"/>
                        <a:lumOff val="60000"/>
                      </a:schemeClr>
                    </a:solidFill>
                  </a:tcPr>
                </a:tc>
                <a:tc>
                  <a:txBody>
                    <a:bodyPr/>
                    <a:lstStyle/>
                    <a:p>
                      <a:r>
                        <a:rPr lang="en-US" sz="1600" dirty="0" smtClean="0"/>
                        <a:t>0.091+0.16</a:t>
                      </a:r>
                      <a:endParaRPr lang="en-US" sz="1600" dirty="0"/>
                    </a:p>
                  </a:txBody>
                  <a:tcPr>
                    <a:solidFill>
                      <a:schemeClr val="accent3">
                        <a:lumMod val="40000"/>
                        <a:lumOff val="60000"/>
                      </a:schemeClr>
                    </a:solidFill>
                  </a:tcPr>
                </a:tc>
                <a:tc>
                  <a:txBody>
                    <a:bodyPr/>
                    <a:lstStyle/>
                    <a:p>
                      <a:r>
                        <a:rPr lang="en-US" sz="1600" dirty="0" smtClean="0"/>
                        <a:t>15+10</a:t>
                      </a:r>
                      <a:endParaRPr lang="en-US" sz="1600" dirty="0"/>
                    </a:p>
                  </a:txBody>
                  <a:tcPr>
                    <a:solidFill>
                      <a:schemeClr val="accent3">
                        <a:lumMod val="40000"/>
                        <a:lumOff val="60000"/>
                      </a:schemeClr>
                    </a:solidFill>
                  </a:tcPr>
                </a:tc>
                <a:tc>
                  <a:txBody>
                    <a:bodyPr/>
                    <a:lstStyle/>
                    <a:p>
                      <a:r>
                        <a:rPr lang="en-US" sz="1600" dirty="0" smtClean="0"/>
                        <a:t>4+1</a:t>
                      </a:r>
                      <a:endParaRPr lang="en-US" sz="1600" dirty="0"/>
                    </a:p>
                  </a:txBody>
                  <a:tcPr>
                    <a:solidFill>
                      <a:schemeClr val="accent3">
                        <a:lumMod val="40000"/>
                        <a:lumOff val="60000"/>
                      </a:schemeClr>
                    </a:solidFill>
                  </a:tcPr>
                </a:tc>
                <a:tc>
                  <a:txBody>
                    <a:bodyPr/>
                    <a:lstStyle/>
                    <a:p>
                      <a:r>
                        <a:rPr lang="en-US" sz="1600" dirty="0" smtClean="0"/>
                        <a:t>259</a:t>
                      </a:r>
                      <a:endParaRPr lang="en-US" sz="1600" dirty="0"/>
                    </a:p>
                  </a:txBody>
                  <a:tcPr>
                    <a:solidFill>
                      <a:schemeClr val="accent3">
                        <a:lumMod val="40000"/>
                        <a:lumOff val="60000"/>
                      </a:schemeClr>
                    </a:solidFill>
                  </a:tcPr>
                </a:tc>
                <a:tc rowSpan="2">
                  <a:txBody>
                    <a:bodyPr/>
                    <a:lstStyle/>
                    <a:p>
                      <a:r>
                        <a:rPr lang="en-US" sz="1600" dirty="0" smtClean="0"/>
                        <a:t>10.5</a:t>
                      </a:r>
                      <a:r>
                        <a:rPr lang="en-US" sz="1600" baseline="0" dirty="0" smtClean="0"/>
                        <a:t> GCHF</a:t>
                      </a:r>
                      <a:endParaRPr lang="en-US" sz="1600" dirty="0"/>
                    </a:p>
                  </a:txBody>
                  <a:tcPr>
                    <a:solidFill>
                      <a:schemeClr val="accent3">
                        <a:lumMod val="40000"/>
                        <a:lumOff val="60000"/>
                      </a:schemeClr>
                    </a:solidFill>
                  </a:tcPr>
                </a:tc>
                <a:extLst>
                  <a:ext uri="{0D108BD9-81ED-4DB2-BD59-A6C34878D82A}">
                    <a16:rowId xmlns:a16="http://schemas.microsoft.com/office/drawing/2014/main" val="10009"/>
                  </a:ext>
                </a:extLst>
              </a:tr>
              <a:tr h="316765">
                <a:tc>
                  <a:txBody>
                    <a:bodyPr/>
                    <a:lstStyle/>
                    <a:p>
                      <a:endParaRPr lang="en-US" sz="1600" b="1" dirty="0"/>
                    </a:p>
                  </a:txBody>
                  <a:tcPr>
                    <a:solidFill>
                      <a:schemeClr val="accent3">
                        <a:lumMod val="40000"/>
                        <a:lumOff val="60000"/>
                      </a:schemeClr>
                    </a:solidFill>
                  </a:tcPr>
                </a:tc>
                <a:tc>
                  <a:txBody>
                    <a:bodyPr/>
                    <a:lstStyle/>
                    <a:p>
                      <a:endParaRPr lang="en-US" sz="1600" dirty="0"/>
                    </a:p>
                  </a:txBody>
                  <a:tcPr>
                    <a:solidFill>
                      <a:schemeClr val="accent3">
                        <a:lumMod val="40000"/>
                        <a:lumOff val="60000"/>
                      </a:schemeClr>
                    </a:solidFill>
                  </a:tcPr>
                </a:tc>
                <a:tc>
                  <a:txBody>
                    <a:bodyPr/>
                    <a:lstStyle/>
                    <a:p>
                      <a:r>
                        <a:rPr lang="en-US" sz="1600" dirty="0" smtClean="0"/>
                        <a:t>0.24</a:t>
                      </a:r>
                      <a:endParaRPr lang="en-US" sz="1600" dirty="0"/>
                    </a:p>
                  </a:txBody>
                  <a:tcPr>
                    <a:solidFill>
                      <a:schemeClr val="accent3">
                        <a:lumMod val="40000"/>
                        <a:lumOff val="60000"/>
                      </a:schemeClr>
                    </a:solidFill>
                  </a:tcPr>
                </a:tc>
                <a:tc>
                  <a:txBody>
                    <a:bodyPr/>
                    <a:lstStyle/>
                    <a:p>
                      <a:r>
                        <a:rPr lang="en-US" sz="1600" dirty="0" smtClean="0"/>
                        <a:t>5</a:t>
                      </a:r>
                      <a:endParaRPr lang="en-US" sz="1600" dirty="0"/>
                    </a:p>
                  </a:txBody>
                  <a:tcPr>
                    <a:solidFill>
                      <a:schemeClr val="accent3">
                        <a:lumMod val="40000"/>
                        <a:lumOff val="60000"/>
                      </a:schemeClr>
                    </a:solidFill>
                  </a:tcPr>
                </a:tc>
                <a:tc>
                  <a:txBody>
                    <a:bodyPr/>
                    <a:lstStyle/>
                    <a:p>
                      <a:r>
                        <a:rPr lang="en-US" sz="1600" dirty="0" smtClean="0"/>
                        <a:t>3</a:t>
                      </a:r>
                      <a:endParaRPr lang="en-US" sz="1600" dirty="0"/>
                    </a:p>
                  </a:txBody>
                  <a:tcPr>
                    <a:solidFill>
                      <a:schemeClr val="accent3">
                        <a:lumMod val="40000"/>
                        <a:lumOff val="60000"/>
                      </a:schemeClr>
                    </a:solidFill>
                  </a:tcPr>
                </a:tc>
                <a:tc>
                  <a:txBody>
                    <a:bodyPr/>
                    <a:lstStyle/>
                    <a:p>
                      <a:r>
                        <a:rPr lang="en-US" sz="1600" dirty="0" smtClean="0"/>
                        <a:t>282</a:t>
                      </a:r>
                      <a:endParaRPr lang="en-US" sz="1600" dirty="0"/>
                    </a:p>
                  </a:txBody>
                  <a:tcPr>
                    <a:solidFill>
                      <a:schemeClr val="accent3">
                        <a:lumMod val="40000"/>
                        <a:lumOff val="60000"/>
                      </a:schemeClr>
                    </a:solidFill>
                  </a:tcPr>
                </a:tc>
                <a:tc vMerge="1">
                  <a:txBody>
                    <a:bodyPr/>
                    <a:lstStyle/>
                    <a:p>
                      <a:endParaRPr lang="en-US" sz="1600" dirty="0"/>
                    </a:p>
                  </a:txBody>
                  <a:tcPr>
                    <a:solidFill>
                      <a:schemeClr val="accent3">
                        <a:lumMod val="40000"/>
                        <a:lumOff val="60000"/>
                      </a:schemeClr>
                    </a:solidFill>
                  </a:tcPr>
                </a:tc>
                <a:extLst>
                  <a:ext uri="{0D108BD9-81ED-4DB2-BD59-A6C34878D82A}">
                    <a16:rowId xmlns:a16="http://schemas.microsoft.com/office/drawing/2014/main" val="10010"/>
                  </a:ext>
                </a:extLst>
              </a:tr>
              <a:tr h="316765">
                <a:tc>
                  <a:txBody>
                    <a:bodyPr/>
                    <a:lstStyle/>
                    <a:p>
                      <a:endParaRPr lang="en-US" sz="1600" b="1"/>
                    </a:p>
                  </a:txBody>
                  <a:tcPr>
                    <a:solidFill>
                      <a:schemeClr val="accent3">
                        <a:lumMod val="40000"/>
                        <a:lumOff val="60000"/>
                      </a:schemeClr>
                    </a:solidFill>
                  </a:tcPr>
                </a:tc>
                <a:tc>
                  <a:txBody>
                    <a:bodyPr/>
                    <a:lstStyle/>
                    <a:p>
                      <a:endParaRPr lang="en-US" sz="1600" dirty="0"/>
                    </a:p>
                  </a:txBody>
                  <a:tcPr>
                    <a:solidFill>
                      <a:schemeClr val="accent3">
                        <a:lumMod val="40000"/>
                        <a:lumOff val="60000"/>
                      </a:schemeClr>
                    </a:solidFill>
                  </a:tcPr>
                </a:tc>
                <a:tc>
                  <a:txBody>
                    <a:bodyPr/>
                    <a:lstStyle/>
                    <a:p>
                      <a:r>
                        <a:rPr lang="en-US" sz="1600" dirty="0" smtClean="0"/>
                        <a:t>0.365 (+0.35)</a:t>
                      </a:r>
                      <a:endParaRPr lang="en-US" sz="1600" dirty="0"/>
                    </a:p>
                  </a:txBody>
                  <a:tcPr>
                    <a:solidFill>
                      <a:schemeClr val="accent3">
                        <a:lumMod val="40000"/>
                        <a:lumOff val="60000"/>
                      </a:schemeClr>
                    </a:solidFill>
                  </a:tcPr>
                </a:tc>
                <a:tc>
                  <a:txBody>
                    <a:bodyPr/>
                    <a:lstStyle/>
                    <a:p>
                      <a:r>
                        <a:rPr lang="en-US" sz="1600" dirty="0" smtClean="0"/>
                        <a:t>1.5 (+0.2)</a:t>
                      </a:r>
                      <a:r>
                        <a:rPr lang="en-US" sz="1600" baseline="0" dirty="0" smtClean="0"/>
                        <a:t> </a:t>
                      </a:r>
                      <a:endParaRPr lang="en-US" sz="1600" dirty="0"/>
                    </a:p>
                  </a:txBody>
                  <a:tcPr>
                    <a:solidFill>
                      <a:schemeClr val="accent3">
                        <a:lumMod val="40000"/>
                        <a:lumOff val="60000"/>
                      </a:schemeClr>
                    </a:solidFill>
                  </a:tcPr>
                </a:tc>
                <a:tc>
                  <a:txBody>
                    <a:bodyPr/>
                    <a:lstStyle/>
                    <a:p>
                      <a:r>
                        <a:rPr lang="en-US" sz="1600" dirty="0" smtClean="0"/>
                        <a:t>4 (+1)</a:t>
                      </a:r>
                      <a:endParaRPr lang="en-US" sz="1600" dirty="0"/>
                    </a:p>
                  </a:txBody>
                  <a:tcPr>
                    <a:solidFill>
                      <a:schemeClr val="accent3">
                        <a:lumMod val="40000"/>
                        <a:lumOff val="60000"/>
                      </a:schemeClr>
                    </a:solidFill>
                  </a:tcPr>
                </a:tc>
                <a:tc>
                  <a:txBody>
                    <a:bodyPr/>
                    <a:lstStyle/>
                    <a:p>
                      <a:r>
                        <a:rPr lang="en-US" sz="1600" dirty="0" smtClean="0"/>
                        <a:t>340</a:t>
                      </a:r>
                      <a:endParaRPr lang="en-US" sz="1600" dirty="0"/>
                    </a:p>
                  </a:txBody>
                  <a:tcPr>
                    <a:solidFill>
                      <a:schemeClr val="accent3">
                        <a:lumMod val="40000"/>
                        <a:lumOff val="60000"/>
                      </a:schemeClr>
                    </a:solidFill>
                  </a:tcPr>
                </a:tc>
                <a:tc>
                  <a:txBody>
                    <a:bodyPr/>
                    <a:lstStyle/>
                    <a:p>
                      <a:r>
                        <a:rPr lang="en-US" sz="1600" dirty="0" smtClean="0"/>
                        <a:t>+1.1 GCHF</a:t>
                      </a:r>
                      <a:endParaRPr lang="en-US" sz="1600" dirty="0"/>
                    </a:p>
                  </a:txBody>
                  <a:tcPr>
                    <a:solidFill>
                      <a:schemeClr val="accent3">
                        <a:lumMod val="40000"/>
                        <a:lumOff val="60000"/>
                      </a:schemeClr>
                    </a:solidFill>
                  </a:tcPr>
                </a:tc>
                <a:extLst>
                  <a:ext uri="{0D108BD9-81ED-4DB2-BD59-A6C34878D82A}">
                    <a16:rowId xmlns:a16="http://schemas.microsoft.com/office/drawing/2014/main" val="10011"/>
                  </a:ext>
                </a:extLst>
              </a:tr>
              <a:tr h="316765">
                <a:tc>
                  <a:txBody>
                    <a:bodyPr/>
                    <a:lstStyle/>
                    <a:p>
                      <a:r>
                        <a:rPr lang="en-US" sz="1600" b="1" dirty="0" err="1" smtClean="0"/>
                        <a:t>LHeC</a:t>
                      </a:r>
                      <a:endParaRPr lang="en-US" sz="1600" b="1" dirty="0"/>
                    </a:p>
                  </a:txBody>
                  <a:tcPr>
                    <a:solidFill>
                      <a:schemeClr val="bg1">
                        <a:lumMod val="85000"/>
                      </a:schemeClr>
                    </a:solidFill>
                  </a:tcPr>
                </a:tc>
                <a:tc>
                  <a:txBody>
                    <a:bodyPr/>
                    <a:lstStyle/>
                    <a:p>
                      <a:r>
                        <a:rPr lang="en-US" sz="1600" dirty="0" err="1" smtClean="0"/>
                        <a:t>ep</a:t>
                      </a:r>
                      <a:endParaRPr lang="en-US" sz="1600" dirty="0"/>
                    </a:p>
                  </a:txBody>
                  <a:tcPr>
                    <a:solidFill>
                      <a:schemeClr val="bg1">
                        <a:lumMod val="85000"/>
                      </a:schemeClr>
                    </a:solidFill>
                  </a:tcPr>
                </a:tc>
                <a:tc>
                  <a:txBody>
                    <a:bodyPr/>
                    <a:lstStyle/>
                    <a:p>
                      <a:r>
                        <a:rPr lang="en-US" sz="1600" dirty="0" smtClean="0"/>
                        <a:t>60 / 7000</a:t>
                      </a:r>
                      <a:endParaRPr lang="en-US" sz="1600" dirty="0"/>
                    </a:p>
                  </a:txBody>
                  <a:tcPr>
                    <a:solidFill>
                      <a:schemeClr val="bg1">
                        <a:lumMod val="8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1</a:t>
                      </a:r>
                    </a:p>
                  </a:txBody>
                  <a:tcPr>
                    <a:solidFill>
                      <a:schemeClr val="bg1">
                        <a:lumMod val="85000"/>
                      </a:schemeClr>
                    </a:solidFill>
                  </a:tcPr>
                </a:tc>
                <a:tc>
                  <a:txBody>
                    <a:bodyPr/>
                    <a:lstStyle/>
                    <a:p>
                      <a:r>
                        <a:rPr lang="en-US" sz="1600" dirty="0" smtClean="0"/>
                        <a:t>12</a:t>
                      </a:r>
                      <a:endParaRPr lang="en-US" sz="1600" dirty="0"/>
                    </a:p>
                  </a:txBody>
                  <a:tcPr>
                    <a:solidFill>
                      <a:schemeClr val="bg1">
                        <a:lumMod val="85000"/>
                      </a:schemeClr>
                    </a:solidFill>
                  </a:tcPr>
                </a:tc>
                <a:tc>
                  <a:txBody>
                    <a:bodyPr/>
                    <a:lstStyle/>
                    <a:p>
                      <a:r>
                        <a:rPr lang="en-US" sz="1600" dirty="0" smtClean="0"/>
                        <a:t>(+100)</a:t>
                      </a:r>
                      <a:endParaRPr lang="en-US" sz="1600" dirty="0"/>
                    </a:p>
                  </a:txBody>
                  <a:tcPr>
                    <a:solidFill>
                      <a:schemeClr val="bg1">
                        <a:lumMod val="85000"/>
                      </a:schemeClr>
                    </a:solidFill>
                  </a:tcPr>
                </a:tc>
                <a:tc>
                  <a:txBody>
                    <a:bodyPr/>
                    <a:lstStyle/>
                    <a:p>
                      <a:r>
                        <a:rPr lang="en-US" sz="1600" dirty="0" smtClean="0"/>
                        <a:t>1.75 GCHF</a:t>
                      </a:r>
                      <a:endParaRPr lang="en-US" sz="1600" dirty="0"/>
                    </a:p>
                  </a:txBody>
                  <a:tcPr>
                    <a:solidFill>
                      <a:schemeClr val="bg1">
                        <a:lumMod val="85000"/>
                      </a:schemeClr>
                    </a:solidFill>
                  </a:tcPr>
                </a:tc>
                <a:extLst>
                  <a:ext uri="{0D108BD9-81ED-4DB2-BD59-A6C34878D82A}">
                    <a16:rowId xmlns:a16="http://schemas.microsoft.com/office/drawing/2014/main" val="10012"/>
                  </a:ext>
                </a:extLst>
              </a:tr>
              <a:tr h="316765">
                <a:tc>
                  <a:txBody>
                    <a:bodyPr/>
                    <a:lstStyle/>
                    <a:p>
                      <a:r>
                        <a:rPr lang="en-US" sz="1600" b="1" dirty="0" smtClean="0"/>
                        <a:t>FCC-</a:t>
                      </a:r>
                      <a:r>
                        <a:rPr lang="en-US" sz="1600" b="1" dirty="0" err="1" smtClean="0"/>
                        <a:t>hh</a:t>
                      </a:r>
                      <a:endParaRPr lang="en-US" sz="1600" b="1" dirty="0"/>
                    </a:p>
                  </a:txBody>
                  <a:tcPr>
                    <a:solidFill>
                      <a:schemeClr val="bg1">
                        <a:lumMod val="85000"/>
                      </a:schemeClr>
                    </a:solidFill>
                  </a:tcPr>
                </a:tc>
                <a:tc>
                  <a:txBody>
                    <a:bodyPr/>
                    <a:lstStyle/>
                    <a:p>
                      <a:r>
                        <a:rPr lang="en-US" sz="1600" dirty="0" smtClean="0"/>
                        <a:t>pp</a:t>
                      </a:r>
                      <a:endParaRPr lang="en-US" sz="1600" dirty="0"/>
                    </a:p>
                  </a:txBody>
                  <a:tcPr>
                    <a:solidFill>
                      <a:schemeClr val="bg1">
                        <a:lumMod val="85000"/>
                      </a:schemeClr>
                    </a:solidFill>
                  </a:tcPr>
                </a:tc>
                <a:tc>
                  <a:txBody>
                    <a:bodyPr/>
                    <a:lstStyle/>
                    <a:p>
                      <a:r>
                        <a:rPr lang="en-US" sz="1600" dirty="0" smtClean="0"/>
                        <a:t>100</a:t>
                      </a:r>
                      <a:endParaRPr lang="en-US" sz="1600" dirty="0"/>
                    </a:p>
                  </a:txBody>
                  <a:tcPr>
                    <a:solidFill>
                      <a:schemeClr val="bg1">
                        <a:lumMod val="8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30</a:t>
                      </a:r>
                    </a:p>
                  </a:txBody>
                  <a:tcPr>
                    <a:solidFill>
                      <a:schemeClr val="bg1">
                        <a:lumMod val="85000"/>
                      </a:schemeClr>
                    </a:solidFill>
                  </a:tcPr>
                </a:tc>
                <a:tc>
                  <a:txBody>
                    <a:bodyPr/>
                    <a:lstStyle/>
                    <a:p>
                      <a:r>
                        <a:rPr lang="en-US" sz="1600" dirty="0" smtClean="0"/>
                        <a:t>25</a:t>
                      </a:r>
                      <a:endParaRPr lang="en-US" sz="1600" dirty="0"/>
                    </a:p>
                  </a:txBody>
                  <a:tcPr>
                    <a:solidFill>
                      <a:schemeClr val="bg1">
                        <a:lumMod val="85000"/>
                      </a:schemeClr>
                    </a:solidFill>
                  </a:tcPr>
                </a:tc>
                <a:tc>
                  <a:txBody>
                    <a:bodyPr/>
                    <a:lstStyle/>
                    <a:p>
                      <a:r>
                        <a:rPr lang="en-US" sz="1600" dirty="0" smtClean="0"/>
                        <a:t>580 (550)</a:t>
                      </a:r>
                      <a:endParaRPr lang="en-US" sz="1600" dirty="0"/>
                    </a:p>
                  </a:txBody>
                  <a:tcPr>
                    <a:solidFill>
                      <a:schemeClr val="bg1">
                        <a:lumMod val="85000"/>
                      </a:schemeClr>
                    </a:solidFill>
                  </a:tcPr>
                </a:tc>
                <a:tc>
                  <a:txBody>
                    <a:bodyPr/>
                    <a:lstStyle/>
                    <a:p>
                      <a:r>
                        <a:rPr lang="en-US" sz="1600" baseline="0" dirty="0" smtClean="0"/>
                        <a:t>17 GCHF (+7 GCHF)</a:t>
                      </a:r>
                      <a:endParaRPr lang="en-US" sz="1600" dirty="0"/>
                    </a:p>
                  </a:txBody>
                  <a:tcPr>
                    <a:solidFill>
                      <a:schemeClr val="bg1">
                        <a:lumMod val="85000"/>
                      </a:schemeClr>
                    </a:solidFill>
                  </a:tcPr>
                </a:tc>
                <a:extLst>
                  <a:ext uri="{0D108BD9-81ED-4DB2-BD59-A6C34878D82A}">
                    <a16:rowId xmlns:a16="http://schemas.microsoft.com/office/drawing/2014/main" val="10013"/>
                  </a:ext>
                </a:extLst>
              </a:tr>
              <a:tr h="316765">
                <a:tc>
                  <a:txBody>
                    <a:bodyPr/>
                    <a:lstStyle/>
                    <a:p>
                      <a:r>
                        <a:rPr lang="en-US" sz="1600" b="1" i="1" dirty="0" smtClean="0">
                          <a:solidFill>
                            <a:srgbClr val="FF0000"/>
                          </a:solidFill>
                        </a:rPr>
                        <a:t>FCC-</a:t>
                      </a:r>
                      <a:r>
                        <a:rPr lang="en-US" sz="1600" b="1" i="1" dirty="0" err="1" smtClean="0">
                          <a:solidFill>
                            <a:srgbClr val="FF0000"/>
                          </a:solidFill>
                        </a:rPr>
                        <a:t>NbTi</a:t>
                      </a:r>
                      <a:endParaRPr lang="en-US" sz="1600" b="1" i="1" dirty="0">
                        <a:solidFill>
                          <a:srgbClr val="FF0000"/>
                        </a:solidFill>
                      </a:endParaRPr>
                    </a:p>
                  </a:txBody>
                  <a:tcPr>
                    <a:solidFill>
                      <a:schemeClr val="bg1">
                        <a:lumMod val="85000"/>
                      </a:schemeClr>
                    </a:solidFill>
                  </a:tcPr>
                </a:tc>
                <a:tc>
                  <a:txBody>
                    <a:bodyPr/>
                    <a:lstStyle/>
                    <a:p>
                      <a:r>
                        <a:rPr lang="en-US" sz="1600" i="1" dirty="0" smtClean="0">
                          <a:solidFill>
                            <a:srgbClr val="FF0000"/>
                          </a:solidFill>
                        </a:rPr>
                        <a:t>pp</a:t>
                      </a:r>
                      <a:endParaRPr lang="en-US" sz="1600" i="1" dirty="0">
                        <a:solidFill>
                          <a:srgbClr val="FF0000"/>
                        </a:solidFill>
                      </a:endParaRPr>
                    </a:p>
                  </a:txBody>
                  <a:tcPr>
                    <a:solidFill>
                      <a:schemeClr val="bg1">
                        <a:lumMod val="85000"/>
                      </a:schemeClr>
                    </a:solidFill>
                  </a:tcPr>
                </a:tc>
                <a:tc>
                  <a:txBody>
                    <a:bodyPr/>
                    <a:lstStyle/>
                    <a:p>
                      <a:r>
                        <a:rPr lang="en-US" sz="1600" i="1" dirty="0" smtClean="0">
                          <a:solidFill>
                            <a:srgbClr val="FF0000"/>
                          </a:solidFill>
                        </a:rPr>
                        <a:t>37.5</a:t>
                      </a:r>
                      <a:endParaRPr lang="en-US" sz="1600" i="1" dirty="0">
                        <a:solidFill>
                          <a:srgbClr val="FF0000"/>
                        </a:solidFill>
                      </a:endParaRPr>
                    </a:p>
                  </a:txBody>
                  <a:tcPr>
                    <a:solidFill>
                      <a:schemeClr val="bg1">
                        <a:lumMod val="8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i="1" dirty="0" smtClean="0">
                          <a:solidFill>
                            <a:srgbClr val="FF0000"/>
                          </a:solidFill>
                        </a:rPr>
                        <a:t>10</a:t>
                      </a:r>
                    </a:p>
                  </a:txBody>
                  <a:tcPr>
                    <a:solidFill>
                      <a:schemeClr val="bg1">
                        <a:lumMod val="85000"/>
                      </a:schemeClr>
                    </a:solidFill>
                  </a:tcPr>
                </a:tc>
                <a:tc>
                  <a:txBody>
                    <a:bodyPr/>
                    <a:lstStyle/>
                    <a:p>
                      <a:r>
                        <a:rPr lang="en-US" sz="1600" i="1" dirty="0" smtClean="0">
                          <a:solidFill>
                            <a:srgbClr val="FF0000"/>
                          </a:solidFill>
                        </a:rPr>
                        <a:t>20</a:t>
                      </a:r>
                      <a:endParaRPr lang="en-US" sz="1600" i="1" dirty="0">
                        <a:solidFill>
                          <a:srgbClr val="FF0000"/>
                        </a:solidFill>
                      </a:endParaRPr>
                    </a:p>
                  </a:txBody>
                  <a:tcPr>
                    <a:solidFill>
                      <a:schemeClr val="bg1">
                        <a:lumMod val="85000"/>
                      </a:schemeClr>
                    </a:solidFill>
                  </a:tcPr>
                </a:tc>
                <a:tc>
                  <a:txBody>
                    <a:bodyPr/>
                    <a:lstStyle/>
                    <a:p>
                      <a:r>
                        <a:rPr lang="en-US" sz="1600" i="1" dirty="0" smtClean="0">
                          <a:solidFill>
                            <a:srgbClr val="FF0000"/>
                          </a:solidFill>
                        </a:rPr>
                        <a:t>240</a:t>
                      </a:r>
                      <a:endParaRPr lang="en-US" sz="1600" i="1" dirty="0">
                        <a:solidFill>
                          <a:srgbClr val="FF0000"/>
                        </a:solidFill>
                      </a:endParaRPr>
                    </a:p>
                  </a:txBody>
                  <a:tcPr>
                    <a:solidFill>
                      <a:schemeClr val="bg1">
                        <a:lumMod val="85000"/>
                      </a:schemeClr>
                    </a:solidFill>
                  </a:tcPr>
                </a:tc>
                <a:tc>
                  <a:txBody>
                    <a:bodyPr/>
                    <a:lstStyle/>
                    <a:p>
                      <a:r>
                        <a:rPr lang="en-US" sz="1600" i="1" dirty="0" smtClean="0">
                          <a:solidFill>
                            <a:srgbClr val="FF0000"/>
                          </a:solidFill>
                        </a:rPr>
                        <a:t>14 GCHF (including tunnel)</a:t>
                      </a:r>
                      <a:endParaRPr lang="en-US" sz="1600" i="1" dirty="0">
                        <a:solidFill>
                          <a:srgbClr val="FF0000"/>
                        </a:solidFill>
                      </a:endParaRPr>
                    </a:p>
                  </a:txBody>
                  <a:tcPr>
                    <a:solidFill>
                      <a:schemeClr val="bg1">
                        <a:lumMod val="85000"/>
                      </a:schemeClr>
                    </a:solidFill>
                  </a:tcPr>
                </a:tc>
                <a:extLst>
                  <a:ext uri="{0D108BD9-81ED-4DB2-BD59-A6C34878D82A}">
                    <a16:rowId xmlns:a16="http://schemas.microsoft.com/office/drawing/2014/main" val="563582736"/>
                  </a:ext>
                </a:extLst>
              </a:tr>
              <a:tr h="316765">
                <a:tc>
                  <a:txBody>
                    <a:bodyPr/>
                    <a:lstStyle/>
                    <a:p>
                      <a:r>
                        <a:rPr lang="en-US" sz="1600" b="1" dirty="0" smtClean="0"/>
                        <a:t>HE-LHC</a:t>
                      </a:r>
                      <a:endParaRPr lang="en-US" sz="1600" b="1" dirty="0"/>
                    </a:p>
                  </a:txBody>
                  <a:tcPr>
                    <a:solidFill>
                      <a:schemeClr val="bg1">
                        <a:lumMod val="85000"/>
                      </a:schemeClr>
                    </a:solidFill>
                  </a:tcPr>
                </a:tc>
                <a:tc>
                  <a:txBody>
                    <a:bodyPr/>
                    <a:lstStyle/>
                    <a:p>
                      <a:r>
                        <a:rPr lang="en-US" sz="1600" dirty="0" smtClean="0"/>
                        <a:t>pp</a:t>
                      </a:r>
                      <a:endParaRPr lang="en-US" sz="1600" dirty="0"/>
                    </a:p>
                  </a:txBody>
                  <a:tcPr>
                    <a:solidFill>
                      <a:schemeClr val="bg1">
                        <a:lumMod val="85000"/>
                      </a:schemeClr>
                    </a:solidFill>
                  </a:tcPr>
                </a:tc>
                <a:tc>
                  <a:txBody>
                    <a:bodyPr/>
                    <a:lstStyle/>
                    <a:p>
                      <a:r>
                        <a:rPr lang="en-US" sz="1600" dirty="0" smtClean="0"/>
                        <a:t>27</a:t>
                      </a:r>
                      <a:endParaRPr lang="en-US" sz="1600" dirty="0"/>
                    </a:p>
                  </a:txBody>
                  <a:tcPr>
                    <a:solidFill>
                      <a:schemeClr val="bg1">
                        <a:lumMod val="8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20</a:t>
                      </a:r>
                    </a:p>
                  </a:txBody>
                  <a:tcPr>
                    <a:solidFill>
                      <a:schemeClr val="bg1">
                        <a:lumMod val="85000"/>
                      </a:schemeClr>
                    </a:solidFill>
                  </a:tcPr>
                </a:tc>
                <a:tc>
                  <a:txBody>
                    <a:bodyPr/>
                    <a:lstStyle/>
                    <a:p>
                      <a:r>
                        <a:rPr lang="en-US" sz="1600" dirty="0" smtClean="0"/>
                        <a:t>20</a:t>
                      </a:r>
                      <a:endParaRPr lang="en-US" sz="1600" dirty="0"/>
                    </a:p>
                  </a:txBody>
                  <a:tcPr>
                    <a:solidFill>
                      <a:schemeClr val="bg1">
                        <a:lumMod val="85000"/>
                      </a:schemeClr>
                    </a:solidFill>
                  </a:tcPr>
                </a:tc>
                <a:tc>
                  <a:txBody>
                    <a:bodyPr/>
                    <a:lstStyle/>
                    <a:p>
                      <a:endParaRPr lang="en-US" sz="1600" dirty="0"/>
                    </a:p>
                  </a:txBody>
                  <a:tcPr>
                    <a:solidFill>
                      <a:schemeClr val="bg1">
                        <a:lumMod val="85000"/>
                      </a:schemeClr>
                    </a:solidFill>
                  </a:tcPr>
                </a:tc>
                <a:tc>
                  <a:txBody>
                    <a:bodyPr/>
                    <a:lstStyle/>
                    <a:p>
                      <a:r>
                        <a:rPr lang="en-US" sz="1600" dirty="0" smtClean="0"/>
                        <a:t>7.2 GCHF</a:t>
                      </a:r>
                      <a:endParaRPr lang="en-US" sz="1600" dirty="0"/>
                    </a:p>
                  </a:txBody>
                  <a:tcPr>
                    <a:solidFill>
                      <a:schemeClr val="bg1">
                        <a:lumMod val="85000"/>
                      </a:schemeClr>
                    </a:solidFill>
                  </a:tcPr>
                </a:tc>
                <a:extLst>
                  <a:ext uri="{0D108BD9-81ED-4DB2-BD59-A6C34878D82A}">
                    <a16:rowId xmlns:a16="http://schemas.microsoft.com/office/drawing/2014/main" val="10014"/>
                  </a:ext>
                </a:extLst>
              </a:tr>
            </a:tbl>
          </a:graphicData>
        </a:graphic>
      </p:graphicFrame>
      <p:sp>
        <p:nvSpPr>
          <p:cNvPr id="3" name="TextBox 2"/>
          <p:cNvSpPr txBox="1"/>
          <p:nvPr/>
        </p:nvSpPr>
        <p:spPr>
          <a:xfrm>
            <a:off x="1091408" y="5540713"/>
            <a:ext cx="585866" cy="369332"/>
          </a:xfrm>
          <a:prstGeom prst="rect">
            <a:avLst/>
          </a:prstGeom>
          <a:noFill/>
          <a:ln>
            <a:noFill/>
          </a:ln>
        </p:spPr>
        <p:txBody>
          <a:bodyPr wrap="none" rtlCol="0">
            <a:spAutoFit/>
          </a:bodyPr>
          <a:lstStyle/>
          <a:p>
            <a:r>
              <a:rPr lang="en-US" i="1" dirty="0" smtClean="0">
                <a:solidFill>
                  <a:srgbClr val="FF0000"/>
                </a:solidFill>
              </a:rPr>
              <a:t>new</a:t>
            </a:r>
          </a:p>
        </p:txBody>
      </p:sp>
      <p:sp>
        <p:nvSpPr>
          <p:cNvPr id="4" name="TextBox 3"/>
          <p:cNvSpPr txBox="1"/>
          <p:nvPr/>
        </p:nvSpPr>
        <p:spPr>
          <a:xfrm>
            <a:off x="4116736" y="67241"/>
            <a:ext cx="4582280" cy="461665"/>
          </a:xfrm>
          <a:prstGeom prst="rect">
            <a:avLst/>
          </a:prstGeom>
          <a:noFill/>
          <a:ln>
            <a:noFill/>
          </a:ln>
        </p:spPr>
        <p:txBody>
          <a:bodyPr wrap="none" rtlCol="0">
            <a:spAutoFit/>
          </a:bodyPr>
          <a:lstStyle/>
          <a:p>
            <a:r>
              <a:rPr lang="en-US" sz="2400" b="1" dirty="0" smtClean="0"/>
              <a:t>‘Traditional-technologies’ colliders</a:t>
            </a:r>
          </a:p>
        </p:txBody>
      </p:sp>
    </p:spTree>
    <p:extLst>
      <p:ext uri="{BB962C8B-B14F-4D97-AF65-F5344CB8AC3E}">
        <p14:creationId xmlns:p14="http://schemas.microsoft.com/office/powerpoint/2010/main" val="556198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D58E8F-530A-CE40-8AF3-701109BC787D}"/>
              </a:ext>
            </a:extLst>
          </p:cNvPr>
          <p:cNvSpPr>
            <a:spLocks noGrp="1"/>
          </p:cNvSpPr>
          <p:nvPr>
            <p:ph type="title"/>
          </p:nvPr>
        </p:nvSpPr>
        <p:spPr>
          <a:xfrm>
            <a:off x="914398" y="100741"/>
            <a:ext cx="10972800" cy="862178"/>
          </a:xfrm>
        </p:spPr>
        <p:txBody>
          <a:bodyPr>
            <a:normAutofit fontScale="90000"/>
          </a:bodyPr>
          <a:lstStyle/>
          <a:p>
            <a:r>
              <a:rPr lang="en-US" altLang="ja-JP" sz="3600" b="1" dirty="0" smtClean="0">
                <a:latin typeface="Helvetica" pitchFamily="2" charset="0"/>
              </a:rPr>
              <a:t>Personal (A. Yamamoto) </a:t>
            </a:r>
            <a:r>
              <a:rPr lang="en-US" altLang="ja-JP" sz="3600" b="1" dirty="0">
                <a:latin typeface="Helvetica" pitchFamily="2" charset="0"/>
              </a:rPr>
              <a:t>View on Relative Timelines</a:t>
            </a:r>
            <a:endParaRPr kumimoji="1" lang="ja-JP" altLang="en-US" sz="3600" b="1" dirty="0">
              <a:latin typeface="Helvetica" pitchFamily="2" charset="0"/>
            </a:endParaRPr>
          </a:p>
        </p:txBody>
      </p:sp>
      <p:graphicFrame>
        <p:nvGraphicFramePr>
          <p:cNvPr id="6" name="コンテンツ プレースホルダー 5">
            <a:extLst>
              <a:ext uri="{FF2B5EF4-FFF2-40B4-BE49-F238E27FC236}">
                <a16:creationId xmlns:a16="http://schemas.microsoft.com/office/drawing/2014/main" id="{44DBD454-AEDC-ED40-844D-2203DD4C316E}"/>
              </a:ext>
            </a:extLst>
          </p:cNvPr>
          <p:cNvGraphicFramePr>
            <a:graphicFrameLocks noGrp="1"/>
          </p:cNvGraphicFramePr>
          <p:nvPr>
            <p:ph idx="1"/>
            <p:extLst>
              <p:ext uri="{D42A27DB-BD31-4B8C-83A1-F6EECF244321}">
                <p14:modId xmlns:p14="http://schemas.microsoft.com/office/powerpoint/2010/main" val="230559241"/>
              </p:ext>
            </p:extLst>
          </p:nvPr>
        </p:nvGraphicFramePr>
        <p:xfrm>
          <a:off x="255739" y="745009"/>
          <a:ext cx="11589624" cy="4685149"/>
        </p:xfrm>
        <a:graphic>
          <a:graphicData uri="http://schemas.openxmlformats.org/drawingml/2006/table">
            <a:tbl>
              <a:tblPr firstRow="1" bandRow="1">
                <a:tableStyleId>{5C22544A-7EE6-4342-B048-85BDC9FD1C3A}</a:tableStyleId>
              </a:tblPr>
              <a:tblGrid>
                <a:gridCol w="1621209">
                  <a:extLst>
                    <a:ext uri="{9D8B030D-6E8A-4147-A177-3AD203B41FA5}">
                      <a16:colId xmlns:a16="http://schemas.microsoft.com/office/drawing/2014/main" val="2183073539"/>
                    </a:ext>
                  </a:extLst>
                </a:gridCol>
                <a:gridCol w="1388449">
                  <a:extLst>
                    <a:ext uri="{9D8B030D-6E8A-4147-A177-3AD203B41FA5}">
                      <a16:colId xmlns:a16="http://schemas.microsoft.com/office/drawing/2014/main" val="3946105079"/>
                    </a:ext>
                  </a:extLst>
                </a:gridCol>
                <a:gridCol w="300796">
                  <a:extLst>
                    <a:ext uri="{9D8B030D-6E8A-4147-A177-3AD203B41FA5}">
                      <a16:colId xmlns:a16="http://schemas.microsoft.com/office/drawing/2014/main" val="1813617358"/>
                    </a:ext>
                  </a:extLst>
                </a:gridCol>
                <a:gridCol w="382080">
                  <a:extLst>
                    <a:ext uri="{9D8B030D-6E8A-4147-A177-3AD203B41FA5}">
                      <a16:colId xmlns:a16="http://schemas.microsoft.com/office/drawing/2014/main" val="303228299"/>
                    </a:ext>
                  </a:extLst>
                </a:gridCol>
                <a:gridCol w="227148">
                  <a:extLst>
                    <a:ext uri="{9D8B030D-6E8A-4147-A177-3AD203B41FA5}">
                      <a16:colId xmlns:a16="http://schemas.microsoft.com/office/drawing/2014/main" val="782258842"/>
                    </a:ext>
                  </a:extLst>
                </a:gridCol>
                <a:gridCol w="549644">
                  <a:extLst>
                    <a:ext uri="{9D8B030D-6E8A-4147-A177-3AD203B41FA5}">
                      <a16:colId xmlns:a16="http://schemas.microsoft.com/office/drawing/2014/main" val="141404824"/>
                    </a:ext>
                  </a:extLst>
                </a:gridCol>
                <a:gridCol w="712030">
                  <a:extLst>
                    <a:ext uri="{9D8B030D-6E8A-4147-A177-3AD203B41FA5}">
                      <a16:colId xmlns:a16="http://schemas.microsoft.com/office/drawing/2014/main" val="3288128908"/>
                    </a:ext>
                  </a:extLst>
                </a:gridCol>
                <a:gridCol w="712030">
                  <a:extLst>
                    <a:ext uri="{9D8B030D-6E8A-4147-A177-3AD203B41FA5}">
                      <a16:colId xmlns:a16="http://schemas.microsoft.com/office/drawing/2014/main" val="3648543007"/>
                    </a:ext>
                  </a:extLst>
                </a:gridCol>
                <a:gridCol w="324771">
                  <a:extLst>
                    <a:ext uri="{9D8B030D-6E8A-4147-A177-3AD203B41FA5}">
                      <a16:colId xmlns:a16="http://schemas.microsoft.com/office/drawing/2014/main" val="1375098152"/>
                    </a:ext>
                  </a:extLst>
                </a:gridCol>
                <a:gridCol w="1099289">
                  <a:extLst>
                    <a:ext uri="{9D8B030D-6E8A-4147-A177-3AD203B41FA5}">
                      <a16:colId xmlns:a16="http://schemas.microsoft.com/office/drawing/2014/main" val="868276904"/>
                    </a:ext>
                  </a:extLst>
                </a:gridCol>
                <a:gridCol w="1424058">
                  <a:extLst>
                    <a:ext uri="{9D8B030D-6E8A-4147-A177-3AD203B41FA5}">
                      <a16:colId xmlns:a16="http://schemas.microsoft.com/office/drawing/2014/main" val="3337433433"/>
                    </a:ext>
                  </a:extLst>
                </a:gridCol>
                <a:gridCol w="1424060">
                  <a:extLst>
                    <a:ext uri="{9D8B030D-6E8A-4147-A177-3AD203B41FA5}">
                      <a16:colId xmlns:a16="http://schemas.microsoft.com/office/drawing/2014/main" val="1152114191"/>
                    </a:ext>
                  </a:extLst>
                </a:gridCol>
                <a:gridCol w="313877">
                  <a:extLst>
                    <a:ext uri="{9D8B030D-6E8A-4147-A177-3AD203B41FA5}">
                      <a16:colId xmlns:a16="http://schemas.microsoft.com/office/drawing/2014/main" val="2195375051"/>
                    </a:ext>
                  </a:extLst>
                </a:gridCol>
                <a:gridCol w="1110183">
                  <a:extLst>
                    <a:ext uri="{9D8B030D-6E8A-4147-A177-3AD203B41FA5}">
                      <a16:colId xmlns:a16="http://schemas.microsoft.com/office/drawing/2014/main" val="121547032"/>
                    </a:ext>
                  </a:extLst>
                </a:gridCol>
              </a:tblGrid>
              <a:tr h="456934">
                <a:tc>
                  <a:txBody>
                    <a:bodyPr/>
                    <a:lstStyle/>
                    <a:p>
                      <a:pPr algn="ctr"/>
                      <a:r>
                        <a:rPr kumimoji="1" lang="en-US" altLang="ja-JP" sz="2000" dirty="0">
                          <a:latin typeface="Helvetica" pitchFamily="2" charset="0"/>
                        </a:rPr>
                        <a:t>Timeline</a:t>
                      </a:r>
                      <a:endParaRPr kumimoji="1" lang="ja-JP" altLang="en-US" sz="2000">
                        <a:latin typeface="Helvetica" pitchFamily="2" charset="0"/>
                      </a:endParaRPr>
                    </a:p>
                  </a:txBody>
                  <a:tcPr anchor="ctr">
                    <a:solidFill>
                      <a:srgbClr val="002060"/>
                    </a:solidFill>
                  </a:tcPr>
                </a:tc>
                <a:tc>
                  <a:txBody>
                    <a:bodyPr/>
                    <a:lstStyle/>
                    <a:p>
                      <a:pPr algn="r"/>
                      <a:r>
                        <a:rPr kumimoji="1" lang="en-US" altLang="ja-JP" sz="2000" dirty="0">
                          <a:latin typeface="Helvetica" pitchFamily="2" charset="0"/>
                        </a:rPr>
                        <a:t>~ 5</a:t>
                      </a:r>
                      <a:endParaRPr kumimoji="1" lang="ja-JP" altLang="en-US" sz="2000">
                        <a:latin typeface="Helvetica" pitchFamily="2" charset="0"/>
                      </a:endParaRPr>
                    </a:p>
                  </a:txBody>
                  <a:tcPr anchor="ctr">
                    <a:solidFill>
                      <a:srgbClr val="002060"/>
                    </a:solidFill>
                  </a:tcPr>
                </a:tc>
                <a:tc gridSpan="4">
                  <a:txBody>
                    <a:bodyPr/>
                    <a:lstStyle/>
                    <a:p>
                      <a:pPr algn="r"/>
                      <a:r>
                        <a:rPr kumimoji="1" lang="en-US" altLang="ja-JP" sz="2000" dirty="0">
                          <a:latin typeface="Helvetica" pitchFamily="2" charset="0"/>
                        </a:rPr>
                        <a:t>~ 10</a:t>
                      </a:r>
                      <a:endParaRPr kumimoji="1" lang="ja-JP" altLang="en-US" sz="2000" dirty="0">
                        <a:latin typeface="Helvetica" pitchFamily="2" charset="0"/>
                      </a:endParaRPr>
                    </a:p>
                  </a:txBody>
                  <a:tcPr anchor="ctr">
                    <a:solidFill>
                      <a:srgbClr val="002060"/>
                    </a:solidFill>
                  </a:tcPr>
                </a:tc>
                <a:tc hMerge="1">
                  <a:txBody>
                    <a:bodyPr/>
                    <a:lstStyle/>
                    <a:p>
                      <a:pPr algn="ctr"/>
                      <a:r>
                        <a:rPr kumimoji="1" lang="en-US" altLang="ja-JP" sz="2400" dirty="0"/>
                        <a:t>~ 10</a:t>
                      </a:r>
                      <a:endParaRPr kumimoji="1" lang="ja-JP" altLang="en-US" sz="2400"/>
                    </a:p>
                  </a:txBody>
                  <a:tcPr anchor="ctr">
                    <a:solidFill>
                      <a:srgbClr val="002060"/>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r"/>
                      <a:r>
                        <a:rPr kumimoji="1" lang="en-US" altLang="ja-JP" sz="2000" dirty="0">
                          <a:latin typeface="Helvetica" pitchFamily="2" charset="0"/>
                        </a:rPr>
                        <a:t>~ 15</a:t>
                      </a:r>
                      <a:endParaRPr kumimoji="1" lang="ja-JP" altLang="en-US" sz="2000">
                        <a:latin typeface="Helvetica" pitchFamily="2" charset="0"/>
                      </a:endParaRPr>
                    </a:p>
                  </a:txBody>
                  <a:tcPr anchor="ctr">
                    <a:solidFill>
                      <a:srgbClr val="002060"/>
                    </a:solidFill>
                  </a:tcPr>
                </a:tc>
                <a:tc hMerge="1">
                  <a:txBody>
                    <a:bodyPr/>
                    <a:lstStyle/>
                    <a:p>
                      <a:endParaRPr kumimoji="1" lang="ja-JP" altLang="en-US"/>
                    </a:p>
                  </a:txBody>
                  <a:tcPr/>
                </a:tc>
                <a:tc gridSpan="2">
                  <a:txBody>
                    <a:bodyPr/>
                    <a:lstStyle/>
                    <a:p>
                      <a:pPr algn="r"/>
                      <a:r>
                        <a:rPr kumimoji="1" lang="en-US" altLang="ja-JP" sz="2000" dirty="0">
                          <a:latin typeface="Helvetica" pitchFamily="2" charset="0"/>
                        </a:rPr>
                        <a:t>~ 20</a:t>
                      </a:r>
                      <a:endParaRPr kumimoji="1" lang="ja-JP" altLang="en-US" sz="2000">
                        <a:latin typeface="Helvetica" pitchFamily="2" charset="0"/>
                      </a:endParaRPr>
                    </a:p>
                  </a:txBody>
                  <a:tcPr anchor="ctr">
                    <a:solidFill>
                      <a:srgbClr val="002060"/>
                    </a:solidFill>
                  </a:tcPr>
                </a:tc>
                <a:tc hMerge="1">
                  <a:txBody>
                    <a:bodyPr/>
                    <a:lstStyle/>
                    <a:p>
                      <a:pPr algn="r"/>
                      <a:endParaRPr kumimoji="1" lang="ja-JP" altLang="en-US"/>
                    </a:p>
                  </a:txBody>
                  <a:tcPr/>
                </a:tc>
                <a:tc>
                  <a:txBody>
                    <a:bodyPr/>
                    <a:lstStyle/>
                    <a:p>
                      <a:pPr algn="r"/>
                      <a:r>
                        <a:rPr kumimoji="1" lang="en-US" altLang="ja-JP" sz="2000" dirty="0">
                          <a:latin typeface="Helvetica" pitchFamily="2" charset="0"/>
                        </a:rPr>
                        <a:t>~ 25</a:t>
                      </a:r>
                      <a:endParaRPr kumimoji="1" lang="ja-JP" altLang="en-US" sz="2000">
                        <a:latin typeface="Helvetica" pitchFamily="2" charset="0"/>
                      </a:endParaRPr>
                    </a:p>
                  </a:txBody>
                  <a:tcPr anchor="ctr">
                    <a:solidFill>
                      <a:srgbClr val="002060"/>
                    </a:solidFill>
                  </a:tcPr>
                </a:tc>
                <a:tc>
                  <a:txBody>
                    <a:bodyPr/>
                    <a:lstStyle/>
                    <a:p>
                      <a:pPr algn="r"/>
                      <a:r>
                        <a:rPr kumimoji="1" lang="en-US" altLang="ja-JP" sz="2000" dirty="0">
                          <a:latin typeface="Helvetica" pitchFamily="2" charset="0"/>
                        </a:rPr>
                        <a:t>~ 30</a:t>
                      </a:r>
                      <a:endParaRPr kumimoji="1" lang="ja-JP" altLang="en-US" sz="2000">
                        <a:latin typeface="Helvetica" pitchFamily="2" charset="0"/>
                      </a:endParaRPr>
                    </a:p>
                  </a:txBody>
                  <a:tcPr anchor="ctr">
                    <a:solidFill>
                      <a:srgbClr val="002060"/>
                    </a:solidFill>
                  </a:tcPr>
                </a:tc>
                <a:tc gridSpan="2">
                  <a:txBody>
                    <a:bodyPr/>
                    <a:lstStyle/>
                    <a:p>
                      <a:pPr algn="r"/>
                      <a:r>
                        <a:rPr kumimoji="1" lang="en-US" altLang="ja-JP" sz="2400" dirty="0">
                          <a:latin typeface="Helvetica" pitchFamily="2" charset="0"/>
                        </a:rPr>
                        <a:t>~ 35</a:t>
                      </a:r>
                      <a:endParaRPr kumimoji="1" lang="ja-JP" altLang="en-US" sz="2400">
                        <a:latin typeface="Helvetica" pitchFamily="2" charset="0"/>
                      </a:endParaRPr>
                    </a:p>
                  </a:txBody>
                  <a:tcPr anchor="ctr">
                    <a:solidFill>
                      <a:srgbClr val="002060"/>
                    </a:solidFill>
                  </a:tcPr>
                </a:tc>
                <a:tc hMerge="1">
                  <a:txBody>
                    <a:bodyPr/>
                    <a:lstStyle/>
                    <a:p>
                      <a:pPr algn="ctr"/>
                      <a:endParaRPr kumimoji="1" lang="ja-JP" altLang="en-US" sz="2400"/>
                    </a:p>
                  </a:txBody>
                  <a:tcPr anchor="ctr">
                    <a:solidFill>
                      <a:srgbClr val="002060"/>
                    </a:solidFill>
                  </a:tcPr>
                </a:tc>
                <a:extLst>
                  <a:ext uri="{0D108BD9-81ED-4DB2-BD59-A6C34878D82A}">
                    <a16:rowId xmlns:a16="http://schemas.microsoft.com/office/drawing/2014/main" val="747097045"/>
                  </a:ext>
                </a:extLst>
              </a:tr>
              <a:tr h="445737">
                <a:tc gridSpan="14">
                  <a:txBody>
                    <a:bodyPr/>
                    <a:lstStyle/>
                    <a:p>
                      <a:r>
                        <a:rPr kumimoji="1" lang="en-US" altLang="ja-JP" sz="2000" b="1" dirty="0">
                          <a:latin typeface="Helvetica" pitchFamily="2" charset="0"/>
                        </a:rPr>
                        <a:t>Lepton Colliders</a:t>
                      </a:r>
                    </a:p>
                  </a:txBody>
                  <a:tcPr anchor="ctr">
                    <a:solidFill>
                      <a:schemeClr val="bg1">
                        <a:lumMod val="95000"/>
                      </a:schemeClr>
                    </a:solidFill>
                  </a:tcPr>
                </a:tc>
                <a:tc hMerge="1">
                  <a:txBody>
                    <a:bodyPr/>
                    <a:lstStyle/>
                    <a:p>
                      <a:pPr algn="ctr"/>
                      <a:endParaRPr kumimoji="1" lang="ja-JP" altLang="en-US" sz="2400"/>
                    </a:p>
                  </a:txBody>
                  <a:tcPr anchor="ctr">
                    <a:gradFill>
                      <a:gsLst>
                        <a:gs pos="93000">
                          <a:schemeClr val="accent3">
                            <a:lumMod val="40000"/>
                            <a:lumOff val="60000"/>
                          </a:schemeClr>
                        </a:gs>
                        <a:gs pos="14000">
                          <a:schemeClr val="accent3">
                            <a:lumMod val="20000"/>
                            <a:lumOff val="80000"/>
                          </a:schemeClr>
                        </a:gs>
                        <a:gs pos="0">
                          <a:srgbClr val="FFFF00"/>
                        </a:gs>
                      </a:gsLst>
                      <a:lin ang="10800000" scaled="1"/>
                    </a:gra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2400"/>
                    </a:p>
                  </a:txBody>
                  <a:tcPr anchor="ctr">
                    <a:gradFill>
                      <a:gsLst>
                        <a:gs pos="100000">
                          <a:srgbClr val="FFFF00"/>
                        </a:gs>
                        <a:gs pos="84000">
                          <a:schemeClr val="accent6">
                            <a:lumMod val="40000"/>
                            <a:lumOff val="60000"/>
                          </a:schemeClr>
                        </a:gs>
                        <a:gs pos="0">
                          <a:schemeClr val="accent6">
                            <a:lumMod val="40000"/>
                            <a:lumOff val="60000"/>
                          </a:schemeClr>
                        </a:gs>
                      </a:gsLst>
                      <a:lin ang="10800000" scaled="1"/>
                    </a:gra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2400">
                        <a:solidFill>
                          <a:schemeClr val="bg1"/>
                        </a:solidFill>
                      </a:endParaRPr>
                    </a:p>
                  </a:txBody>
                  <a:tcPr anchor="ctr">
                    <a:gradFill>
                      <a:gsLst>
                        <a:gs pos="100000">
                          <a:schemeClr val="accent6">
                            <a:lumMod val="40000"/>
                            <a:lumOff val="60000"/>
                          </a:schemeClr>
                        </a:gs>
                        <a:gs pos="84000">
                          <a:schemeClr val="accent6">
                            <a:lumMod val="40000"/>
                            <a:lumOff val="60000"/>
                          </a:schemeClr>
                        </a:gs>
                        <a:gs pos="0">
                          <a:schemeClr val="accent6">
                            <a:lumMod val="75000"/>
                          </a:schemeClr>
                        </a:gs>
                      </a:gsLst>
                      <a:lin ang="10800000" scaled="1"/>
                    </a:gra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42456899"/>
                  </a:ext>
                </a:extLst>
              </a:tr>
              <a:tr h="671233">
                <a:tc>
                  <a:txBody>
                    <a:bodyPr/>
                    <a:lstStyle/>
                    <a:p>
                      <a:r>
                        <a:rPr kumimoji="1" lang="en-US" altLang="ja-JP" sz="2000" dirty="0">
                          <a:latin typeface="Helvetica" pitchFamily="2" charset="0"/>
                        </a:rPr>
                        <a:t>SRF</a:t>
                      </a:r>
                      <a:r>
                        <a:rPr kumimoji="1" lang="en-US" altLang="ja-JP" sz="2400" dirty="0">
                          <a:latin typeface="Helvetica" pitchFamily="2" charset="0"/>
                        </a:rPr>
                        <a:t>-</a:t>
                      </a:r>
                      <a:r>
                        <a:rPr kumimoji="1" lang="en-US" altLang="ja-JP" sz="1600" dirty="0">
                          <a:latin typeface="Helvetica" pitchFamily="2" charset="0"/>
                        </a:rPr>
                        <a:t>LC/CC</a:t>
                      </a:r>
                      <a:endParaRPr kumimoji="1" lang="en-US" altLang="ja-JP" sz="1400" dirty="0">
                        <a:latin typeface="Helvetica" pitchFamily="2" charset="0"/>
                      </a:endParaRPr>
                    </a:p>
                  </a:txBody>
                  <a:tcPr anchor="ctr"/>
                </a:tc>
                <a:tc gridSpan="2">
                  <a:txBody>
                    <a:bodyPr/>
                    <a:lstStyle/>
                    <a:p>
                      <a:pPr algn="ctr"/>
                      <a:r>
                        <a:rPr kumimoji="1" lang="en-US" altLang="ja-JP" sz="1800" dirty="0">
                          <a:latin typeface="Helvetica" pitchFamily="2" charset="0"/>
                        </a:rPr>
                        <a:t>Proto/pre-series</a:t>
                      </a:r>
                      <a:endParaRPr kumimoji="1" lang="ja-JP" altLang="en-US" sz="1800">
                        <a:latin typeface="Helvetica" pitchFamily="2" charset="0"/>
                      </a:endParaRPr>
                    </a:p>
                  </a:txBody>
                  <a:tcPr anchor="ctr">
                    <a:gradFill>
                      <a:gsLst>
                        <a:gs pos="93000">
                          <a:schemeClr val="accent3">
                            <a:lumMod val="40000"/>
                            <a:lumOff val="60000"/>
                          </a:schemeClr>
                        </a:gs>
                        <a:gs pos="14000">
                          <a:schemeClr val="accent3">
                            <a:lumMod val="20000"/>
                            <a:lumOff val="80000"/>
                          </a:schemeClr>
                        </a:gs>
                        <a:gs pos="0">
                          <a:srgbClr val="FFFF00"/>
                        </a:gs>
                      </a:gsLst>
                      <a:lin ang="10800000" scaled="1"/>
                    </a:gradFill>
                  </a:tcPr>
                </a:tc>
                <a:tc hMerge="1">
                  <a:txBody>
                    <a:bodyPr/>
                    <a:lstStyle/>
                    <a:p>
                      <a:pPr algn="ctr"/>
                      <a:r>
                        <a:rPr kumimoji="1" lang="en-US" altLang="ja-JP" sz="2400" dirty="0">
                          <a:solidFill>
                            <a:srgbClr val="FF0000"/>
                          </a:solidFill>
                        </a:rPr>
                        <a:t>Construction</a:t>
                      </a:r>
                      <a:endParaRPr kumimoji="1" lang="ja-JP" altLang="en-US" sz="2400"/>
                    </a:p>
                  </a:txBody>
                  <a:tcPr anchor="ctr">
                    <a:solidFill>
                      <a:srgbClr val="FFFF00"/>
                    </a:solidFill>
                  </a:tcPr>
                </a:tc>
                <a:tc gridSpan="5">
                  <a:txBody>
                    <a:bodyPr/>
                    <a:lstStyle/>
                    <a:p>
                      <a:r>
                        <a:rPr kumimoji="1" lang="en-US" altLang="ja-JP" sz="2000" b="1" dirty="0">
                          <a:solidFill>
                            <a:srgbClr val="00B050"/>
                          </a:solidFill>
                          <a:latin typeface="Helvetica" pitchFamily="2" charset="0"/>
                        </a:rPr>
                        <a:t>Construction</a:t>
                      </a:r>
                      <a:endParaRPr kumimoji="1" lang="ja-JP" altLang="en-US" sz="1600" b="1">
                        <a:solidFill>
                          <a:srgbClr val="00B050"/>
                        </a:solidFill>
                      </a:endParaRPr>
                    </a:p>
                  </a:txBody>
                  <a:tcPr anchor="ctr">
                    <a:solidFill>
                      <a:srgbClr val="FFFF00"/>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2400"/>
                    </a:p>
                  </a:txBody>
                  <a:tcPr anchor="ctr"/>
                </a:tc>
                <a:tc hMerge="1">
                  <a:txBody>
                    <a:bodyPr/>
                    <a:lstStyle/>
                    <a:p>
                      <a:endParaRPr kumimoji="1" lang="ja-JP" altLang="en-US"/>
                    </a:p>
                  </a:txBody>
                  <a:tcPr/>
                </a:tc>
                <a:tc gridSpan="3">
                  <a:txBody>
                    <a:bodyPr/>
                    <a:lstStyle/>
                    <a:p>
                      <a:pPr algn="ctr"/>
                      <a:r>
                        <a:rPr kumimoji="1" lang="en-US" altLang="ja-JP" sz="2000" b="1" dirty="0">
                          <a:solidFill>
                            <a:srgbClr val="FF0000"/>
                          </a:solidFill>
                          <a:latin typeface="Helvetica" pitchFamily="2" charset="0"/>
                        </a:rPr>
                        <a:t>Operation</a:t>
                      </a:r>
                      <a:endParaRPr kumimoji="1" lang="ja-JP" altLang="en-US" sz="2000" b="1" dirty="0">
                        <a:solidFill>
                          <a:srgbClr val="FF0000"/>
                        </a:solidFill>
                        <a:latin typeface="Helvetica" pitchFamily="2" charset="0"/>
                      </a:endParaRPr>
                    </a:p>
                  </a:txBody>
                  <a:tcPr anchor="ctr">
                    <a:gradFill>
                      <a:gsLst>
                        <a:gs pos="100000">
                          <a:srgbClr val="FFFF00"/>
                        </a:gs>
                        <a:gs pos="84000">
                          <a:schemeClr val="accent6">
                            <a:lumMod val="40000"/>
                            <a:lumOff val="60000"/>
                          </a:schemeClr>
                        </a:gs>
                        <a:gs pos="0">
                          <a:schemeClr val="accent6">
                            <a:lumMod val="40000"/>
                            <a:lumOff val="60000"/>
                          </a:schemeClr>
                        </a:gs>
                      </a:gsLst>
                      <a:lin ang="10800000" scaled="1"/>
                    </a:gradFill>
                  </a:tcPr>
                </a:tc>
                <a:tc hMerge="1">
                  <a:txBody>
                    <a:bodyPr/>
                    <a:lstStyle/>
                    <a:p>
                      <a:endParaRPr kumimoji="1" lang="ja-JP" altLang="en-US"/>
                    </a:p>
                  </a:txBody>
                  <a:tcPr/>
                </a:tc>
                <a:tc hMerge="1">
                  <a:txBody>
                    <a:bodyPr/>
                    <a:lstStyle/>
                    <a:p>
                      <a:pPr algn="ctr"/>
                      <a:endParaRPr kumimoji="1" lang="ja-JP" altLang="en-US"/>
                    </a:p>
                  </a:txBody>
                  <a:tcPr/>
                </a:tc>
                <a:tc gridSpan="3">
                  <a:txBody>
                    <a:bodyPr/>
                    <a:lstStyle/>
                    <a:p>
                      <a:pPr algn="ctr"/>
                      <a:r>
                        <a:rPr kumimoji="1" lang="en-US" altLang="ja-JP" sz="2000" b="1" dirty="0">
                          <a:solidFill>
                            <a:srgbClr val="FFFF00"/>
                          </a:solidFill>
                          <a:latin typeface="Helvetica" pitchFamily="2" charset="0"/>
                        </a:rPr>
                        <a:t>Upgrade</a:t>
                      </a:r>
                      <a:endParaRPr kumimoji="1" lang="ja-JP" altLang="en-US" sz="2000" b="1" dirty="0">
                        <a:solidFill>
                          <a:srgbClr val="FFFF00"/>
                        </a:solidFill>
                        <a:latin typeface="Helvetica" pitchFamily="2" charset="0"/>
                      </a:endParaRPr>
                    </a:p>
                  </a:txBody>
                  <a:tcPr anchor="ctr">
                    <a:gradFill>
                      <a:gsLst>
                        <a:gs pos="100000">
                          <a:schemeClr val="accent6">
                            <a:lumMod val="40000"/>
                            <a:lumOff val="60000"/>
                          </a:schemeClr>
                        </a:gs>
                        <a:gs pos="84000">
                          <a:schemeClr val="accent6">
                            <a:lumMod val="40000"/>
                            <a:lumOff val="60000"/>
                          </a:schemeClr>
                        </a:gs>
                        <a:gs pos="0">
                          <a:schemeClr val="accent6">
                            <a:lumMod val="75000"/>
                          </a:schemeClr>
                        </a:gs>
                      </a:gsLst>
                      <a:lin ang="10800000" scaled="1"/>
                    </a:gradFill>
                  </a:tcPr>
                </a:tc>
                <a:tc hMerge="1">
                  <a:txBody>
                    <a:bodyPr/>
                    <a:lstStyle/>
                    <a:p>
                      <a:pPr algn="ctr"/>
                      <a:endParaRPr kumimoji="1" lang="ja-JP" altLang="en-US"/>
                    </a:p>
                  </a:txBody>
                  <a:tcPr/>
                </a:tc>
                <a:tc hMerge="1">
                  <a:txBody>
                    <a:bodyPr/>
                    <a:lstStyle/>
                    <a:p>
                      <a:pPr algn="ctr"/>
                      <a:endParaRPr kumimoji="1" lang="ja-JP" altLang="en-US" sz="2400">
                        <a:solidFill>
                          <a:schemeClr val="bg1"/>
                        </a:solidFill>
                      </a:endParaRPr>
                    </a:p>
                  </a:txBody>
                  <a:tcPr anchor="ctr"/>
                </a:tc>
                <a:extLst>
                  <a:ext uri="{0D108BD9-81ED-4DB2-BD59-A6C34878D82A}">
                    <a16:rowId xmlns:a16="http://schemas.microsoft.com/office/drawing/2014/main" val="1638078304"/>
                  </a:ext>
                </a:extLst>
              </a:tr>
              <a:tr h="671233">
                <a:tc>
                  <a:txBody>
                    <a:bodyPr/>
                    <a:lstStyle/>
                    <a:p>
                      <a:r>
                        <a:rPr kumimoji="1" lang="en-US" altLang="ja-JP" sz="2000" dirty="0">
                          <a:latin typeface="Helvetica" pitchFamily="2" charset="0"/>
                        </a:rPr>
                        <a:t>NRF</a:t>
                      </a:r>
                      <a:r>
                        <a:rPr kumimoji="1" lang="en-US" altLang="ja-JP" sz="1600" dirty="0">
                          <a:latin typeface="Helvetica" pitchFamily="2" charset="0"/>
                        </a:rPr>
                        <a:t>—LC</a:t>
                      </a:r>
                      <a:endParaRPr kumimoji="1" lang="en-US" altLang="ja-JP" sz="2000" dirty="0">
                        <a:latin typeface="Helvetica" pitchFamily="2" charset="0"/>
                      </a:endParaRPr>
                    </a:p>
                  </a:txBody>
                  <a:tcPr anchor="ctr"/>
                </a:tc>
                <a:tc gridSpan="3">
                  <a:txBody>
                    <a:bodyPr/>
                    <a:lstStyle/>
                    <a:p>
                      <a:pPr algn="ctr"/>
                      <a:r>
                        <a:rPr kumimoji="1" lang="en-US" altLang="ja-JP" sz="1800" dirty="0">
                          <a:latin typeface="Helvetica" pitchFamily="2" charset="0"/>
                        </a:rPr>
                        <a:t>Proto/pre-series</a:t>
                      </a:r>
                      <a:endParaRPr kumimoji="1" lang="ja-JP" altLang="en-US" sz="1800">
                        <a:latin typeface="Helvetica" pitchFamily="2" charset="0"/>
                      </a:endParaRPr>
                    </a:p>
                  </a:txBody>
                  <a:tcPr anchor="ctr">
                    <a:gradFill>
                      <a:gsLst>
                        <a:gs pos="93000">
                          <a:schemeClr val="accent3">
                            <a:lumMod val="40000"/>
                            <a:lumOff val="60000"/>
                          </a:schemeClr>
                        </a:gs>
                        <a:gs pos="14000">
                          <a:schemeClr val="accent3">
                            <a:lumMod val="20000"/>
                            <a:lumOff val="80000"/>
                          </a:schemeClr>
                        </a:gs>
                        <a:gs pos="0">
                          <a:srgbClr val="FFFF00"/>
                        </a:gs>
                      </a:gsLst>
                      <a:lin ang="10800000" scaled="1"/>
                    </a:gradFill>
                  </a:tcPr>
                </a:tc>
                <a:tc hMerge="1">
                  <a:txBody>
                    <a:bodyPr/>
                    <a:lstStyle/>
                    <a:p>
                      <a:pPr algn="ctr"/>
                      <a:r>
                        <a:rPr kumimoji="1" lang="en-US" altLang="ja-JP" sz="2400" dirty="0"/>
                        <a:t>Construction</a:t>
                      </a:r>
                      <a:endParaRPr kumimoji="1" lang="ja-JP" altLang="en-US" sz="2400"/>
                    </a:p>
                  </a:txBody>
                  <a:tcPr anchor="ctr">
                    <a:solidFill>
                      <a:srgbClr val="FFFF00"/>
                    </a:solidFill>
                  </a:tcPr>
                </a:tc>
                <a:tc hMerge="1">
                  <a:txBody>
                    <a:bodyPr/>
                    <a:lstStyle/>
                    <a:p>
                      <a:r>
                        <a:rPr kumimoji="1" lang="en-US" altLang="ja-JP" sz="2400" dirty="0">
                          <a:solidFill>
                            <a:srgbClr val="FF0000"/>
                          </a:solidFill>
                        </a:rPr>
                        <a:t>Construction</a:t>
                      </a:r>
                      <a:endParaRPr kumimoji="1" lang="ja-JP" altLang="en-US"/>
                    </a:p>
                  </a:txBody>
                  <a:tcPr anchor="ctr">
                    <a:solidFill>
                      <a:srgbClr val="FFFF00"/>
                    </a:solidFill>
                  </a:tcPr>
                </a:tc>
                <a:tc gridSpan="4">
                  <a:txBody>
                    <a:bodyPr/>
                    <a:lstStyle/>
                    <a:p>
                      <a:r>
                        <a:rPr kumimoji="1" lang="en-US" altLang="ja-JP" sz="2000" b="1" dirty="0">
                          <a:solidFill>
                            <a:srgbClr val="00B050"/>
                          </a:solidFill>
                          <a:latin typeface="Helvetica" pitchFamily="2" charset="0"/>
                        </a:rPr>
                        <a:t>Construction</a:t>
                      </a:r>
                      <a:endParaRPr kumimoji="1" lang="ja-JP" altLang="en-US" sz="1600" b="1">
                        <a:solidFill>
                          <a:srgbClr val="00B050"/>
                        </a:solidFill>
                        <a:latin typeface="Helvetica" pitchFamily="2" charset="0"/>
                      </a:endParaRPr>
                    </a:p>
                  </a:txBody>
                  <a:tcPr anchor="ctr">
                    <a:solidFill>
                      <a:srgbClr val="FFFF00"/>
                    </a:solidFill>
                  </a:tcPr>
                </a:tc>
                <a:tc hMerge="1">
                  <a:txBody>
                    <a:bodyPr/>
                    <a:lstStyle/>
                    <a:p>
                      <a:endParaRPr kumimoji="1" lang="ja-JP" altLang="en-US"/>
                    </a:p>
                  </a:txBody>
                  <a:tcPr/>
                </a:tc>
                <a:tc hMerge="1">
                  <a:txBody>
                    <a:bodyPr/>
                    <a:lstStyle/>
                    <a:p>
                      <a:pPr algn="ctr"/>
                      <a:endParaRPr kumimoji="1" lang="ja-JP" altLang="en-US" sz="2400"/>
                    </a:p>
                  </a:txBody>
                  <a:tcPr anchor="ctr">
                    <a:solidFill>
                      <a:srgbClr val="FFFF00"/>
                    </a:solidFill>
                  </a:tcPr>
                </a:tc>
                <a:tc hMerge="1">
                  <a:txBody>
                    <a:bodyPr/>
                    <a:lstStyle/>
                    <a:p>
                      <a:endParaRPr kumimoji="1" lang="ja-JP" altLang="en-US"/>
                    </a:p>
                  </a:txBody>
                  <a:tcPr/>
                </a:tc>
                <a:tc gridSpan="3">
                  <a:txBody>
                    <a:bodyPr/>
                    <a:lstStyle/>
                    <a:p>
                      <a:pPr algn="ctr"/>
                      <a:r>
                        <a:rPr kumimoji="1" lang="en-US" altLang="ja-JP" sz="2000" b="1" dirty="0">
                          <a:solidFill>
                            <a:srgbClr val="FF0000"/>
                          </a:solidFill>
                          <a:latin typeface="Helvetica" pitchFamily="2" charset="0"/>
                        </a:rPr>
                        <a:t>Operation</a:t>
                      </a:r>
                      <a:endParaRPr kumimoji="1" lang="ja-JP" altLang="en-US" sz="2000" b="1">
                        <a:solidFill>
                          <a:srgbClr val="FF0000"/>
                        </a:solidFill>
                        <a:latin typeface="Helvetica" pitchFamily="2" charset="0"/>
                      </a:endParaRPr>
                    </a:p>
                  </a:txBody>
                  <a:tcPr anchor="ctr">
                    <a:gradFill>
                      <a:gsLst>
                        <a:gs pos="100000">
                          <a:srgbClr val="FFFF00"/>
                        </a:gs>
                        <a:gs pos="84000">
                          <a:schemeClr val="accent6">
                            <a:lumMod val="40000"/>
                            <a:lumOff val="60000"/>
                          </a:schemeClr>
                        </a:gs>
                        <a:gs pos="0">
                          <a:schemeClr val="accent6">
                            <a:lumMod val="40000"/>
                            <a:lumOff val="60000"/>
                          </a:schemeClr>
                        </a:gs>
                      </a:gsLst>
                      <a:lin ang="10800000" scaled="1"/>
                    </a:gradFill>
                  </a:tcPr>
                </a:tc>
                <a:tc hMerge="1">
                  <a:txBody>
                    <a:bodyPr/>
                    <a:lstStyle/>
                    <a:p>
                      <a:endParaRPr kumimoji="1" lang="ja-JP" altLang="en-US"/>
                    </a:p>
                  </a:txBody>
                  <a:tcPr/>
                </a:tc>
                <a:tc hMerge="1">
                  <a:txBody>
                    <a:bodyPr/>
                    <a:lstStyle/>
                    <a:p>
                      <a:pPr algn="ctr"/>
                      <a:endParaRPr kumimoji="1" lang="ja-JP" altLang="en-US"/>
                    </a:p>
                  </a:txBody>
                  <a:tcPr/>
                </a:tc>
                <a:tc gridSpan="3">
                  <a:txBody>
                    <a:bodyPr/>
                    <a:lstStyle/>
                    <a:p>
                      <a:pPr algn="ctr"/>
                      <a:r>
                        <a:rPr kumimoji="1" lang="en-US" altLang="ja-JP" sz="2000" b="1" dirty="0">
                          <a:solidFill>
                            <a:srgbClr val="FFFF00"/>
                          </a:solidFill>
                          <a:latin typeface="Helvetica" pitchFamily="2" charset="0"/>
                        </a:rPr>
                        <a:t>Upgrade</a:t>
                      </a:r>
                      <a:endParaRPr kumimoji="1" lang="ja-JP" altLang="en-US" sz="2000" b="1" dirty="0">
                        <a:solidFill>
                          <a:srgbClr val="FFFF00"/>
                        </a:solidFill>
                        <a:latin typeface="Helvetica" pitchFamily="2" charset="0"/>
                      </a:endParaRPr>
                    </a:p>
                  </a:txBody>
                  <a:tcPr anchor="ctr">
                    <a:gradFill>
                      <a:gsLst>
                        <a:gs pos="100000">
                          <a:schemeClr val="accent6">
                            <a:lumMod val="40000"/>
                            <a:lumOff val="60000"/>
                          </a:schemeClr>
                        </a:gs>
                        <a:gs pos="84000">
                          <a:schemeClr val="accent6">
                            <a:lumMod val="40000"/>
                            <a:lumOff val="60000"/>
                          </a:schemeClr>
                        </a:gs>
                        <a:gs pos="0">
                          <a:schemeClr val="accent6">
                            <a:lumMod val="75000"/>
                          </a:schemeClr>
                        </a:gs>
                      </a:gsLst>
                      <a:lin ang="10800000" scaled="1"/>
                    </a:gradFill>
                  </a:tcPr>
                </a:tc>
                <a:tc hMerge="1">
                  <a:txBody>
                    <a:bodyPr/>
                    <a:lstStyle/>
                    <a:p>
                      <a:pPr algn="ctr"/>
                      <a:endParaRPr kumimoji="1" lang="ja-JP" altLang="en-US"/>
                    </a:p>
                  </a:txBody>
                  <a:tcPr/>
                </a:tc>
                <a:tc hMerge="1">
                  <a:txBody>
                    <a:bodyPr/>
                    <a:lstStyle/>
                    <a:p>
                      <a:pPr algn="ctr"/>
                      <a:endParaRPr kumimoji="1" lang="ja-JP" altLang="en-US" sz="2400">
                        <a:solidFill>
                          <a:schemeClr val="bg1"/>
                        </a:solidFill>
                      </a:endParaRPr>
                    </a:p>
                  </a:txBody>
                  <a:tcPr anchor="ctr">
                    <a:gradFill>
                      <a:gsLst>
                        <a:gs pos="100000">
                          <a:schemeClr val="accent6">
                            <a:lumMod val="40000"/>
                            <a:lumOff val="60000"/>
                          </a:schemeClr>
                        </a:gs>
                        <a:gs pos="84000">
                          <a:schemeClr val="accent6">
                            <a:lumMod val="40000"/>
                            <a:lumOff val="60000"/>
                          </a:schemeClr>
                        </a:gs>
                        <a:gs pos="0">
                          <a:schemeClr val="accent6">
                            <a:lumMod val="75000"/>
                          </a:schemeClr>
                        </a:gs>
                      </a:gsLst>
                      <a:lin ang="10800000" scaled="1"/>
                    </a:gradFill>
                  </a:tcPr>
                </a:tc>
                <a:extLst>
                  <a:ext uri="{0D108BD9-81ED-4DB2-BD59-A6C34878D82A}">
                    <a16:rowId xmlns:a16="http://schemas.microsoft.com/office/drawing/2014/main" val="1848666729"/>
                  </a:ext>
                </a:extLst>
              </a:tr>
              <a:tr h="372907">
                <a:tc gridSpan="14">
                  <a:txBody>
                    <a:bodyPr/>
                    <a:lstStyle/>
                    <a:p>
                      <a:r>
                        <a:rPr kumimoji="1" lang="en-US" altLang="ja-JP" sz="2000" b="1" dirty="0">
                          <a:latin typeface="Helvetica" pitchFamily="2" charset="0"/>
                        </a:rPr>
                        <a:t>Hadron </a:t>
                      </a:r>
                      <a:r>
                        <a:rPr kumimoji="1" lang="en-US" altLang="ja-JP" sz="2000" b="1" dirty="0" smtClean="0">
                          <a:latin typeface="Helvetica" pitchFamily="2" charset="0"/>
                        </a:rPr>
                        <a:t>Collider </a:t>
                      </a:r>
                      <a:r>
                        <a:rPr kumimoji="1" lang="en-US" altLang="ja-JP" sz="2000" b="1" dirty="0">
                          <a:latin typeface="Helvetica" pitchFamily="2" charset="0"/>
                        </a:rPr>
                        <a:t>(CC)</a:t>
                      </a:r>
                      <a:endParaRPr kumimoji="1" lang="ja-JP" altLang="en-US" sz="2000" b="1" dirty="0">
                        <a:latin typeface="Helvetica" pitchFamily="2" charset="0"/>
                      </a:endParaRPr>
                    </a:p>
                  </a:txBody>
                  <a:tcPr anchor="ctr"/>
                </a:tc>
                <a:tc hMerge="1">
                  <a:txBody>
                    <a:bodyPr/>
                    <a:lstStyle/>
                    <a:p>
                      <a:endParaRPr kumimoji="1" lang="ja-JP" altLang="en-US" sz="2000"/>
                    </a:p>
                  </a:txBody>
                  <a:tcPr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sz="2000"/>
                    </a:p>
                  </a:txBody>
                  <a:tcPr anchor="ctr"/>
                </a:tc>
                <a:tc hMerge="1">
                  <a:txBody>
                    <a:bodyPr/>
                    <a:lstStyle/>
                    <a:p>
                      <a:endParaRPr kumimoji="1" lang="ja-JP" altLang="en-US"/>
                    </a:p>
                  </a:txBody>
                  <a:tcPr/>
                </a:tc>
                <a:tc hMerge="1">
                  <a:txBody>
                    <a:bodyPr/>
                    <a:lstStyle/>
                    <a:p>
                      <a:endParaRPr kumimoji="1" lang="ja-JP" altLang="en-US" sz="2000"/>
                    </a:p>
                  </a:txBody>
                  <a:tcPr anchor="ctr"/>
                </a:tc>
                <a:tc hMerge="1">
                  <a:txBody>
                    <a:bodyPr/>
                    <a:lstStyle/>
                    <a:p>
                      <a:endParaRPr kumimoji="1" lang="ja-JP" altLang="en-US"/>
                    </a:p>
                  </a:txBody>
                  <a:tcPr/>
                </a:tc>
                <a:tc hMerge="1">
                  <a:txBody>
                    <a:bodyPr/>
                    <a:lstStyle/>
                    <a:p>
                      <a:endParaRPr kumimoji="1" lang="ja-JP" altLang="en-US" sz="2000"/>
                    </a:p>
                  </a:txBody>
                  <a:tcPr anchor="ctr"/>
                </a:tc>
                <a:tc hMerge="1">
                  <a:txBody>
                    <a:bodyPr/>
                    <a:lstStyle/>
                    <a:p>
                      <a:endParaRPr kumimoji="1" lang="ja-JP" altLang="en-US" sz="2000"/>
                    </a:p>
                  </a:txBody>
                  <a:tcPr anchor="ctr"/>
                </a:tc>
                <a:tc hMerge="1">
                  <a:txBody>
                    <a:bodyPr/>
                    <a:lstStyle/>
                    <a:p>
                      <a:endParaRPr kumimoji="1" lang="ja-JP" altLang="en-US" sz="2000"/>
                    </a:p>
                  </a:txBody>
                  <a:tcPr anchor="ctr"/>
                </a:tc>
                <a:tc hMerge="1">
                  <a:txBody>
                    <a:bodyPr/>
                    <a:lstStyle/>
                    <a:p>
                      <a:endParaRPr kumimoji="1" lang="ja-JP" altLang="en-US" sz="2400"/>
                    </a:p>
                  </a:txBody>
                  <a:tcPr anchor="ctr"/>
                </a:tc>
                <a:extLst>
                  <a:ext uri="{0D108BD9-81ED-4DB2-BD59-A6C34878D82A}">
                    <a16:rowId xmlns:a16="http://schemas.microsoft.com/office/drawing/2014/main" val="582159790"/>
                  </a:ext>
                </a:extLst>
              </a:tr>
              <a:tr h="671233">
                <a:tc>
                  <a:txBody>
                    <a:bodyPr/>
                    <a:lstStyle/>
                    <a:p>
                      <a:r>
                        <a:rPr kumimoji="1" lang="en-US" altLang="ja-JP" sz="2000" dirty="0">
                          <a:latin typeface="Helvetica" pitchFamily="2" charset="0"/>
                        </a:rPr>
                        <a:t>8~(11)T </a:t>
                      </a:r>
                    </a:p>
                    <a:p>
                      <a:r>
                        <a:rPr kumimoji="1" lang="en-US" altLang="ja-JP" sz="1600" dirty="0">
                          <a:solidFill>
                            <a:srgbClr val="FF0000"/>
                          </a:solidFill>
                          <a:latin typeface="Helvetica" pitchFamily="2" charset="0"/>
                        </a:rPr>
                        <a:t>  </a:t>
                      </a:r>
                      <a:r>
                        <a:rPr kumimoji="1" lang="en-US" altLang="ja-JP" sz="1600" dirty="0" err="1">
                          <a:solidFill>
                            <a:srgbClr val="0070C0"/>
                          </a:solidFill>
                          <a:latin typeface="Helvetica" pitchFamily="2" charset="0"/>
                        </a:rPr>
                        <a:t>NbTi</a:t>
                      </a:r>
                      <a:r>
                        <a:rPr kumimoji="1" lang="en-US" altLang="ja-JP" sz="1600" dirty="0">
                          <a:solidFill>
                            <a:srgbClr val="0070C0"/>
                          </a:solidFill>
                          <a:latin typeface="Helvetica" pitchFamily="2" charset="0"/>
                        </a:rPr>
                        <a:t> /(Nb3Sn)</a:t>
                      </a:r>
                      <a:endParaRPr kumimoji="1" lang="ja-JP" altLang="en-US" sz="1600">
                        <a:solidFill>
                          <a:srgbClr val="0070C0"/>
                        </a:solidFill>
                        <a:latin typeface="Helvetica" pitchFamily="2" charset="0"/>
                      </a:endParaRPr>
                    </a:p>
                  </a:txBody>
                  <a:tcPr anchor="ctr"/>
                </a:tc>
                <a:tc gridSpan="2">
                  <a:txBody>
                    <a:bodyPr/>
                    <a:lstStyle/>
                    <a:p>
                      <a:pPr algn="ctr"/>
                      <a:r>
                        <a:rPr kumimoji="1" lang="en-US" altLang="ja-JP" sz="1800" dirty="0">
                          <a:latin typeface="Helvetica" pitchFamily="2" charset="0"/>
                        </a:rPr>
                        <a:t>Proto/pre-series</a:t>
                      </a:r>
                      <a:endParaRPr kumimoji="1" lang="ja-JP" altLang="en-US" sz="1800">
                        <a:latin typeface="Helvetica" pitchFamily="2" charset="0"/>
                      </a:endParaRPr>
                    </a:p>
                  </a:txBody>
                  <a:tcPr anchor="ctr">
                    <a:gradFill>
                      <a:gsLst>
                        <a:gs pos="100000">
                          <a:schemeClr val="accent3">
                            <a:lumMod val="20000"/>
                            <a:lumOff val="80000"/>
                          </a:schemeClr>
                        </a:gs>
                        <a:gs pos="14000">
                          <a:schemeClr val="accent3">
                            <a:lumMod val="20000"/>
                            <a:lumOff val="80000"/>
                          </a:schemeClr>
                        </a:gs>
                        <a:gs pos="0">
                          <a:srgbClr val="FFFF00"/>
                        </a:gs>
                      </a:gsLst>
                      <a:lin ang="10800000" scaled="1"/>
                    </a:gradFill>
                  </a:tcPr>
                </a:tc>
                <a:tc hMerge="1">
                  <a:txBody>
                    <a:bodyPr/>
                    <a:lstStyle/>
                    <a:p>
                      <a:pPr algn="ctr"/>
                      <a:endParaRPr kumimoji="1" lang="ja-JP" altLang="en-US" sz="2400"/>
                    </a:p>
                  </a:txBody>
                  <a:tcPr anchor="ctr">
                    <a:solidFill>
                      <a:schemeClr val="accent5">
                        <a:lumMod val="20000"/>
                        <a:lumOff val="80000"/>
                      </a:schemeClr>
                    </a:solidFill>
                  </a:tcPr>
                </a:tc>
                <a:tc gridSpan="6">
                  <a:txBody>
                    <a:bodyPr/>
                    <a:lstStyle/>
                    <a:p>
                      <a:r>
                        <a:rPr kumimoji="1" lang="en-US" altLang="ja-JP" sz="2000" b="1" dirty="0">
                          <a:solidFill>
                            <a:srgbClr val="00B050"/>
                          </a:solidFill>
                          <a:latin typeface="Helvetica" pitchFamily="2" charset="0"/>
                        </a:rPr>
                        <a:t>Construction</a:t>
                      </a:r>
                      <a:endParaRPr kumimoji="1" lang="ja-JP" altLang="en-US" sz="1600" b="1">
                        <a:solidFill>
                          <a:srgbClr val="00B050"/>
                        </a:solidFill>
                        <a:latin typeface="Helvetica" pitchFamily="2" charset="0"/>
                      </a:endParaRPr>
                    </a:p>
                  </a:txBody>
                  <a:tcPr anchor="ctr">
                    <a:solidFill>
                      <a:srgbClr val="FFFF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r>
                        <a:rPr kumimoji="1" lang="en-US" altLang="ja-JP" dirty="0"/>
                        <a:t>Physics Experiment</a:t>
                      </a:r>
                      <a:endParaRPr kumimoji="1" lang="ja-JP" altLang="en-US"/>
                    </a:p>
                  </a:txBody>
                  <a:tcPr/>
                </a:tc>
                <a:tc gridSpan="4">
                  <a:txBody>
                    <a:bodyPr/>
                    <a:lstStyle/>
                    <a:p>
                      <a:pPr algn="ctr"/>
                      <a:r>
                        <a:rPr kumimoji="1" lang="en-US" altLang="ja-JP" sz="2000" b="1" dirty="0">
                          <a:solidFill>
                            <a:srgbClr val="FF0000"/>
                          </a:solidFill>
                          <a:latin typeface="Helvetica" pitchFamily="2" charset="0"/>
                        </a:rPr>
                        <a:t>Operation</a:t>
                      </a:r>
                      <a:endParaRPr kumimoji="1" lang="ja-JP" altLang="en-US" sz="2000" b="1">
                        <a:solidFill>
                          <a:srgbClr val="FF0000"/>
                        </a:solidFill>
                        <a:latin typeface="Helvetica" pitchFamily="2" charset="0"/>
                      </a:endParaRPr>
                    </a:p>
                  </a:txBody>
                  <a:tcPr anchor="ctr">
                    <a:gradFill>
                      <a:gsLst>
                        <a:gs pos="100000">
                          <a:srgbClr val="FFFF00"/>
                        </a:gs>
                        <a:gs pos="84000">
                          <a:schemeClr val="accent6">
                            <a:lumMod val="40000"/>
                            <a:lumOff val="60000"/>
                          </a:schemeClr>
                        </a:gs>
                        <a:gs pos="0">
                          <a:schemeClr val="accent6">
                            <a:lumMod val="40000"/>
                            <a:lumOff val="60000"/>
                          </a:schemeClr>
                        </a:gs>
                      </a:gsLst>
                      <a:lin ang="10800000" scaled="1"/>
                    </a:gradFill>
                  </a:tcPr>
                </a:tc>
                <a:tc hMerge="1">
                  <a:txBody>
                    <a:bodyPr/>
                    <a:lstStyle/>
                    <a:p>
                      <a:pPr algn="ctr"/>
                      <a:endParaRPr kumimoji="1" lang="ja-JP" altLang="en-US"/>
                    </a:p>
                  </a:txBody>
                  <a:tcPr/>
                </a:tc>
                <a:tc hMerge="1">
                  <a:txBody>
                    <a:bodyPr/>
                    <a:lstStyle/>
                    <a:p>
                      <a:pPr algn="ctr"/>
                      <a:endParaRPr kumimoji="1" lang="ja-JP" altLang="en-US"/>
                    </a:p>
                  </a:txBody>
                  <a:tcPr/>
                </a:tc>
                <a:tc hMerge="1">
                  <a:txBody>
                    <a:bodyPr/>
                    <a:lstStyle/>
                    <a:p>
                      <a:pPr algn="ctr"/>
                      <a:r>
                        <a:rPr kumimoji="1" lang="en-US" altLang="ja-JP" sz="2000" dirty="0">
                          <a:solidFill>
                            <a:schemeClr val="bg1"/>
                          </a:solidFill>
                        </a:rPr>
                        <a:t>Upgrade</a:t>
                      </a:r>
                      <a:endParaRPr kumimoji="1" lang="ja-JP" altLang="en-US" sz="2000">
                        <a:solidFill>
                          <a:schemeClr val="bg1"/>
                        </a:solidFill>
                      </a:endParaRPr>
                    </a:p>
                  </a:txBody>
                  <a:tcPr anchor="ctr">
                    <a:gradFill>
                      <a:gsLst>
                        <a:gs pos="100000">
                          <a:schemeClr val="accent6">
                            <a:lumMod val="40000"/>
                            <a:lumOff val="60000"/>
                          </a:schemeClr>
                        </a:gs>
                        <a:gs pos="84000">
                          <a:schemeClr val="accent6">
                            <a:lumMod val="40000"/>
                            <a:lumOff val="60000"/>
                          </a:schemeClr>
                        </a:gs>
                        <a:gs pos="0">
                          <a:schemeClr val="accent6">
                            <a:lumMod val="75000"/>
                          </a:schemeClr>
                        </a:gs>
                      </a:gsLst>
                      <a:lin ang="10800000" scaled="1"/>
                    </a:gradFill>
                  </a:tcPr>
                </a:tc>
                <a:tc>
                  <a:txBody>
                    <a:bodyPr/>
                    <a:lstStyle/>
                    <a:p>
                      <a:pPr algn="ctr"/>
                      <a:r>
                        <a:rPr kumimoji="1" lang="en-US" altLang="ja-JP" sz="2000" b="1" dirty="0">
                          <a:solidFill>
                            <a:srgbClr val="FFFF00"/>
                          </a:solidFill>
                        </a:rPr>
                        <a:t>Upgrade</a:t>
                      </a:r>
                      <a:endParaRPr kumimoji="1" lang="ja-JP" altLang="en-US" sz="2000" b="1">
                        <a:solidFill>
                          <a:srgbClr val="FFFF00"/>
                        </a:solidFill>
                      </a:endParaRPr>
                    </a:p>
                  </a:txBody>
                  <a:tcPr anchor="ctr">
                    <a:gradFill>
                      <a:gsLst>
                        <a:gs pos="100000">
                          <a:schemeClr val="accent6">
                            <a:lumMod val="40000"/>
                            <a:lumOff val="60000"/>
                          </a:schemeClr>
                        </a:gs>
                        <a:gs pos="84000">
                          <a:schemeClr val="accent6">
                            <a:lumMod val="40000"/>
                            <a:lumOff val="60000"/>
                          </a:schemeClr>
                        </a:gs>
                        <a:gs pos="0">
                          <a:schemeClr val="accent6">
                            <a:lumMod val="75000"/>
                          </a:schemeClr>
                        </a:gs>
                      </a:gsLst>
                      <a:lin ang="10800000" scaled="1"/>
                    </a:gradFill>
                  </a:tcPr>
                </a:tc>
                <a:extLst>
                  <a:ext uri="{0D108BD9-81ED-4DB2-BD59-A6C34878D82A}">
                    <a16:rowId xmlns:a16="http://schemas.microsoft.com/office/drawing/2014/main" val="889918752"/>
                  </a:ext>
                </a:extLst>
              </a:tr>
              <a:tr h="671233">
                <a:tc>
                  <a:txBody>
                    <a:bodyPr/>
                    <a:lstStyle/>
                    <a:p>
                      <a:r>
                        <a:rPr kumimoji="1" lang="en-US" altLang="ja-JP" sz="2000" dirty="0">
                          <a:latin typeface="Helvetica" pitchFamily="2" charset="0"/>
                        </a:rPr>
                        <a:t>12~14T</a:t>
                      </a:r>
                    </a:p>
                    <a:p>
                      <a:r>
                        <a:rPr kumimoji="1" lang="en-US" altLang="ja-JP" sz="1800" dirty="0">
                          <a:solidFill>
                            <a:srgbClr val="FF0000"/>
                          </a:solidFill>
                          <a:latin typeface="Helvetica" pitchFamily="2" charset="0"/>
                        </a:rPr>
                        <a:t>  Nb</a:t>
                      </a:r>
                      <a:r>
                        <a:rPr kumimoji="1" lang="en-US" altLang="ja-JP" sz="1800" baseline="-25000" dirty="0">
                          <a:solidFill>
                            <a:srgbClr val="FF0000"/>
                          </a:solidFill>
                          <a:latin typeface="Helvetica" pitchFamily="2" charset="0"/>
                        </a:rPr>
                        <a:t>3</a:t>
                      </a:r>
                      <a:r>
                        <a:rPr kumimoji="1" lang="en-US" altLang="ja-JP" sz="1800" dirty="0">
                          <a:solidFill>
                            <a:srgbClr val="FF0000"/>
                          </a:solidFill>
                          <a:latin typeface="Helvetica" pitchFamily="2" charset="0"/>
                        </a:rPr>
                        <a:t>Sn</a:t>
                      </a:r>
                      <a:endParaRPr kumimoji="1" lang="ja-JP" altLang="en-US" sz="1800">
                        <a:solidFill>
                          <a:srgbClr val="FF0000"/>
                        </a:solidFill>
                        <a:latin typeface="Helvetica" pitchFamily="2" charset="0"/>
                      </a:endParaRPr>
                    </a:p>
                  </a:txBody>
                  <a:tcPr anchor="ctr"/>
                </a:tc>
                <a:tc gridSpan="4">
                  <a:txBody>
                    <a:bodyPr/>
                    <a:lstStyle/>
                    <a:p>
                      <a:pPr algn="ctr"/>
                      <a:r>
                        <a:rPr kumimoji="1" lang="en-US" altLang="ja-JP" sz="1800" dirty="0">
                          <a:latin typeface="Helvetica" pitchFamily="2" charset="0"/>
                        </a:rPr>
                        <a:t>Short-model R&amp;D </a:t>
                      </a:r>
                      <a:endParaRPr kumimoji="1" lang="ja-JP" altLang="en-US" sz="1800">
                        <a:latin typeface="Helvetica" pitchFamily="2" charset="0"/>
                      </a:endParaRPr>
                    </a:p>
                  </a:txBody>
                  <a:tcPr anchor="ctr">
                    <a:gradFill>
                      <a:gsLst>
                        <a:gs pos="84000">
                          <a:schemeClr val="bg1"/>
                        </a:gs>
                        <a:gs pos="29000">
                          <a:schemeClr val="accent3">
                            <a:lumMod val="40000"/>
                            <a:lumOff val="60000"/>
                          </a:schemeClr>
                        </a:gs>
                        <a:gs pos="0">
                          <a:schemeClr val="accent3">
                            <a:lumMod val="40000"/>
                            <a:lumOff val="60000"/>
                          </a:schemeClr>
                        </a:gs>
                      </a:gsLst>
                      <a:lin ang="10800000" scaled="1"/>
                    </a:gra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2400"/>
                    </a:p>
                  </a:txBody>
                  <a:tcPr anchor="ctr">
                    <a:gradFill>
                      <a:gsLst>
                        <a:gs pos="93000">
                          <a:schemeClr val="bg1"/>
                        </a:gs>
                        <a:gs pos="5000">
                          <a:schemeClr val="accent3">
                            <a:lumMod val="40000"/>
                            <a:lumOff val="60000"/>
                          </a:schemeClr>
                        </a:gs>
                        <a:gs pos="0">
                          <a:schemeClr val="accent3">
                            <a:lumMod val="40000"/>
                            <a:lumOff val="60000"/>
                          </a:schemeClr>
                        </a:gs>
                      </a:gsLst>
                      <a:lin ang="10800000" scaled="1"/>
                    </a:gradFill>
                  </a:tcPr>
                </a:tc>
                <a:tc gridSpan="4">
                  <a:txBody>
                    <a:bodyPr/>
                    <a:lstStyle/>
                    <a:p>
                      <a:pPr algn="ctr"/>
                      <a:r>
                        <a:rPr kumimoji="1" lang="en-US" altLang="ja-JP" sz="2000" dirty="0">
                          <a:latin typeface="Helvetica" pitchFamily="2" charset="0"/>
                        </a:rPr>
                        <a:t>Proto/Pre-series </a:t>
                      </a:r>
                      <a:endParaRPr kumimoji="1" lang="ja-JP" altLang="en-US" sz="2000">
                        <a:latin typeface="Helvetica" pitchFamily="2" charset="0"/>
                      </a:endParaRPr>
                    </a:p>
                  </a:txBody>
                  <a:tcPr anchor="ctr">
                    <a:gradFill>
                      <a:gsLst>
                        <a:gs pos="93000">
                          <a:schemeClr val="accent3">
                            <a:lumMod val="40000"/>
                            <a:lumOff val="60000"/>
                          </a:schemeClr>
                        </a:gs>
                        <a:gs pos="15000">
                          <a:schemeClr val="accent3">
                            <a:lumMod val="40000"/>
                            <a:lumOff val="60000"/>
                          </a:schemeClr>
                        </a:gs>
                        <a:gs pos="0">
                          <a:srgbClr val="FFFF00"/>
                        </a:gs>
                      </a:gsLst>
                      <a:lin ang="10800000" scaled="1"/>
                    </a:gradFill>
                  </a:tcPr>
                </a:tc>
                <a:tc hMerge="1">
                  <a:txBody>
                    <a:bodyPr/>
                    <a:lstStyle/>
                    <a:p>
                      <a:pPr algn="ctr"/>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a:r>
                        <a:rPr kumimoji="1" lang="en-US" altLang="ja-JP" sz="2000" b="1" dirty="0">
                          <a:solidFill>
                            <a:srgbClr val="00B050"/>
                          </a:solidFill>
                          <a:latin typeface="Helvetica" pitchFamily="2" charset="0"/>
                        </a:rPr>
                        <a:t>Construction</a:t>
                      </a:r>
                      <a:endParaRPr kumimoji="1" lang="ja-JP" altLang="en-US" sz="2000" b="1">
                        <a:solidFill>
                          <a:srgbClr val="00B050"/>
                        </a:solidFill>
                        <a:latin typeface="Helvetica" pitchFamily="2" charset="0"/>
                      </a:endParaRPr>
                    </a:p>
                  </a:txBody>
                  <a:tcPr anchor="ctr">
                    <a:solidFill>
                      <a:srgbClr val="FFFF00"/>
                    </a:solidFill>
                  </a:tcPr>
                </a:tc>
                <a:tc hMerge="1">
                  <a:txBody>
                    <a:bodyPr/>
                    <a:lstStyle/>
                    <a:p>
                      <a:r>
                        <a:rPr kumimoji="1" lang="en-US" altLang="ja-JP" dirty="0"/>
                        <a:t>Construction to Physics Experiment </a:t>
                      </a:r>
                      <a:endParaRPr kumimoji="1" lang="ja-JP" altLang="en-US"/>
                    </a:p>
                  </a:txBody>
                  <a:tcPr/>
                </a:tc>
                <a:tc gridSpan="3">
                  <a:txBody>
                    <a:bodyPr/>
                    <a:lstStyle/>
                    <a:p>
                      <a:pPr algn="ctr"/>
                      <a:r>
                        <a:rPr kumimoji="1" lang="en-US" altLang="ja-JP" sz="2000" b="1" dirty="0">
                          <a:solidFill>
                            <a:srgbClr val="FF0000"/>
                          </a:solidFill>
                          <a:latin typeface="Helvetica" pitchFamily="2" charset="0"/>
                        </a:rPr>
                        <a:t>Operation</a:t>
                      </a:r>
                      <a:endParaRPr kumimoji="1" lang="ja-JP" altLang="en-US" sz="2000" b="1">
                        <a:solidFill>
                          <a:srgbClr val="FF0000"/>
                        </a:solidFill>
                        <a:latin typeface="Helvetica" pitchFamily="2" charset="0"/>
                      </a:endParaRPr>
                    </a:p>
                  </a:txBody>
                  <a:tcPr anchor="ctr">
                    <a:gradFill>
                      <a:gsLst>
                        <a:gs pos="100000">
                          <a:srgbClr val="FFFF00"/>
                        </a:gs>
                        <a:gs pos="84000">
                          <a:schemeClr val="accent6">
                            <a:lumMod val="40000"/>
                            <a:lumOff val="60000"/>
                          </a:schemeClr>
                        </a:gs>
                        <a:gs pos="0">
                          <a:schemeClr val="accent6">
                            <a:lumMod val="40000"/>
                            <a:lumOff val="60000"/>
                          </a:schemeClr>
                        </a:gs>
                      </a:gsLst>
                      <a:lin ang="10800000" scaled="1"/>
                    </a:gradFill>
                  </a:tcPr>
                </a:tc>
                <a:tc hMerge="1">
                  <a:txBody>
                    <a:bodyPr/>
                    <a:lstStyle/>
                    <a:p>
                      <a:endParaRPr kumimoji="1" lang="ja-JP" altLang="en-US"/>
                    </a:p>
                  </a:txBody>
                  <a:tcPr/>
                </a:tc>
                <a:tc hMerge="1">
                  <a:txBody>
                    <a:bodyPr/>
                    <a:lstStyle/>
                    <a:p>
                      <a:endParaRPr kumimoji="1" lang="ja-JP" altLang="en-US" sz="2400"/>
                    </a:p>
                  </a:txBody>
                  <a:tcPr anchor="ctr">
                    <a:gradFill>
                      <a:gsLst>
                        <a:gs pos="100000">
                          <a:srgbClr val="FFFF00"/>
                        </a:gs>
                        <a:gs pos="84000">
                          <a:schemeClr val="accent6">
                            <a:lumMod val="40000"/>
                            <a:lumOff val="60000"/>
                          </a:schemeClr>
                        </a:gs>
                        <a:gs pos="0">
                          <a:schemeClr val="accent6">
                            <a:lumMod val="40000"/>
                            <a:lumOff val="60000"/>
                          </a:schemeClr>
                        </a:gs>
                      </a:gsLst>
                      <a:lin ang="10800000" scaled="1"/>
                    </a:gradFill>
                  </a:tcPr>
                </a:tc>
                <a:extLst>
                  <a:ext uri="{0D108BD9-81ED-4DB2-BD59-A6C34878D82A}">
                    <a16:rowId xmlns:a16="http://schemas.microsoft.com/office/drawing/2014/main" val="426359382"/>
                  </a:ext>
                </a:extLst>
              </a:tr>
              <a:tr h="671233">
                <a:tc>
                  <a:txBody>
                    <a:bodyPr/>
                    <a:lstStyle/>
                    <a:p>
                      <a:r>
                        <a:rPr kumimoji="1" lang="en-US" altLang="ja-JP" sz="2000" dirty="0">
                          <a:latin typeface="Helvetica" pitchFamily="2" charset="0"/>
                        </a:rPr>
                        <a:t>14~16T</a:t>
                      </a:r>
                    </a:p>
                    <a:p>
                      <a:r>
                        <a:rPr kumimoji="1" lang="en-US" altLang="ja-JP" sz="2000" dirty="0">
                          <a:solidFill>
                            <a:srgbClr val="FF0000"/>
                          </a:solidFill>
                          <a:latin typeface="Helvetica" pitchFamily="2" charset="0"/>
                        </a:rPr>
                        <a:t>  Nb</a:t>
                      </a:r>
                      <a:r>
                        <a:rPr kumimoji="1" lang="en-US" altLang="ja-JP" sz="2000" baseline="-25000" dirty="0">
                          <a:solidFill>
                            <a:srgbClr val="FF0000"/>
                          </a:solidFill>
                          <a:latin typeface="Helvetica" pitchFamily="2" charset="0"/>
                        </a:rPr>
                        <a:t>3</a:t>
                      </a:r>
                      <a:r>
                        <a:rPr kumimoji="1" lang="en-US" altLang="ja-JP" sz="2000" dirty="0">
                          <a:solidFill>
                            <a:srgbClr val="FF0000"/>
                          </a:solidFill>
                          <a:latin typeface="Helvetica" pitchFamily="2" charset="0"/>
                        </a:rPr>
                        <a:t>Sn</a:t>
                      </a:r>
                      <a:endParaRPr kumimoji="1" lang="ja-JP" altLang="en-US" sz="2000">
                        <a:solidFill>
                          <a:srgbClr val="FF0000"/>
                        </a:solidFill>
                        <a:latin typeface="Helvetica" pitchFamily="2" charset="0"/>
                      </a:endParaRPr>
                    </a:p>
                  </a:txBody>
                  <a:tcPr anchor="ctr"/>
                </a:tc>
                <a:tc gridSpan="6">
                  <a:txBody>
                    <a:bodyPr/>
                    <a:lstStyle/>
                    <a:p>
                      <a:pPr algn="ctr"/>
                      <a:r>
                        <a:rPr kumimoji="1" lang="en-US" altLang="ja-JP" sz="2000" dirty="0">
                          <a:latin typeface="Helvetica" pitchFamily="2" charset="0"/>
                        </a:rPr>
                        <a:t>Short-model R&amp;D</a:t>
                      </a:r>
                      <a:endParaRPr kumimoji="1" lang="ja-JP" altLang="en-US" sz="2000">
                        <a:latin typeface="Helvetica" pitchFamily="2" charset="0"/>
                      </a:endParaRPr>
                    </a:p>
                  </a:txBody>
                  <a:tcPr anchor="ctr">
                    <a:gradFill>
                      <a:gsLst>
                        <a:gs pos="93000">
                          <a:schemeClr val="bg1"/>
                        </a:gs>
                        <a:gs pos="11000">
                          <a:schemeClr val="accent3">
                            <a:lumMod val="20000"/>
                            <a:lumOff val="80000"/>
                          </a:schemeClr>
                        </a:gs>
                        <a:gs pos="0">
                          <a:schemeClr val="accent3">
                            <a:lumMod val="40000"/>
                            <a:lumOff val="60000"/>
                          </a:schemeClr>
                        </a:gs>
                      </a:gsLst>
                      <a:lin ang="10800000" scaled="1"/>
                    </a:gra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kumimoji="1" lang="en-US" altLang="ja-JP" sz="2000" dirty="0">
                          <a:latin typeface="Helvetica" pitchFamily="2" charset="0"/>
                        </a:rPr>
                        <a:t>Prototype/Pre-series </a:t>
                      </a:r>
                      <a:endParaRPr kumimoji="1" lang="ja-JP" altLang="en-US" sz="2000">
                        <a:latin typeface="Helvetica" pitchFamily="2" charset="0"/>
                      </a:endParaRPr>
                    </a:p>
                  </a:txBody>
                  <a:tcPr anchor="ctr">
                    <a:gradFill>
                      <a:gsLst>
                        <a:gs pos="93000">
                          <a:schemeClr val="accent3">
                            <a:lumMod val="40000"/>
                            <a:lumOff val="60000"/>
                          </a:schemeClr>
                        </a:gs>
                        <a:gs pos="15000">
                          <a:schemeClr val="accent3">
                            <a:lumMod val="40000"/>
                            <a:lumOff val="60000"/>
                          </a:schemeClr>
                        </a:gs>
                        <a:gs pos="0">
                          <a:srgbClr val="FFFF00"/>
                        </a:gs>
                      </a:gsLst>
                      <a:lin ang="10800000" scaled="1"/>
                    </a:gra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r>
                        <a:rPr kumimoji="1" lang="en-US" altLang="ja-JP" sz="2000" b="1" dirty="0">
                          <a:solidFill>
                            <a:srgbClr val="00B050"/>
                          </a:solidFill>
                          <a:latin typeface="Helvetica" pitchFamily="2" charset="0"/>
                        </a:rPr>
                        <a:t>Construction</a:t>
                      </a:r>
                      <a:endParaRPr kumimoji="1" lang="ja-JP" altLang="en-US" sz="2000" b="1" dirty="0">
                        <a:solidFill>
                          <a:srgbClr val="00B050"/>
                        </a:solidFill>
                        <a:latin typeface="Helvetica" pitchFamily="2" charset="0"/>
                      </a:endParaRPr>
                    </a:p>
                  </a:txBody>
                  <a:tcPr anchor="ctr">
                    <a:solidFill>
                      <a:srgbClr val="FFFF00"/>
                    </a:solidFill>
                  </a:tcPr>
                </a:tc>
                <a:tc hMerge="1">
                  <a:txBody>
                    <a:bodyPr/>
                    <a:lstStyle/>
                    <a:p>
                      <a:r>
                        <a:rPr kumimoji="1" lang="en-US" altLang="ja-JP" dirty="0"/>
                        <a:t>Construction</a:t>
                      </a:r>
                      <a:endParaRPr kumimoji="1" lang="ja-JP" altLang="en-US"/>
                    </a:p>
                  </a:txBody>
                  <a:tcPr/>
                </a:tc>
                <a:tc hMerge="1">
                  <a:txBody>
                    <a:bodyPr/>
                    <a:lstStyle/>
                    <a:p>
                      <a:endParaRPr kumimoji="1" lang="ja-JP" altLang="en-US" sz="2400">
                        <a:solidFill>
                          <a:srgbClr val="FF0000"/>
                        </a:solidFill>
                      </a:endParaRPr>
                    </a:p>
                  </a:txBody>
                  <a:tcPr anchor="ctr">
                    <a:solidFill>
                      <a:srgbClr val="FFFF00"/>
                    </a:solidFill>
                  </a:tcPr>
                </a:tc>
                <a:extLst>
                  <a:ext uri="{0D108BD9-81ED-4DB2-BD59-A6C34878D82A}">
                    <a16:rowId xmlns:a16="http://schemas.microsoft.com/office/drawing/2014/main" val="1397057641"/>
                  </a:ext>
                </a:extLst>
              </a:tr>
            </a:tbl>
          </a:graphicData>
        </a:graphic>
      </p:graphicFrame>
      <p:sp>
        <p:nvSpPr>
          <p:cNvPr id="5" name="スライド番号プレースホルダー 4">
            <a:extLst>
              <a:ext uri="{FF2B5EF4-FFF2-40B4-BE49-F238E27FC236}">
                <a16:creationId xmlns:a16="http://schemas.microsoft.com/office/drawing/2014/main" id="{9EE4E992-4A41-9149-914A-DFBA165AAAE6}"/>
              </a:ext>
            </a:extLst>
          </p:cNvPr>
          <p:cNvSpPr>
            <a:spLocks noGrp="1"/>
          </p:cNvSpPr>
          <p:nvPr>
            <p:ph type="sldNum" sz="quarter" idx="4294967295"/>
          </p:nvPr>
        </p:nvSpPr>
        <p:spPr>
          <a:xfrm>
            <a:off x="9347200" y="6453188"/>
            <a:ext cx="2844800" cy="365125"/>
          </a:xfrm>
          <a:prstGeom prst="rect">
            <a:avLst/>
          </a:prstGeom>
        </p:spPr>
        <p:txBody>
          <a:bodyPr/>
          <a:lstStyle/>
          <a:p>
            <a:fld id="{31CB0898-1056-4046-813E-77E50C8D40D9}" type="slidenum">
              <a:rPr kumimoji="1" lang="ja-JP" altLang="en-US" smtClean="0">
                <a:latin typeface="Helvetica" pitchFamily="2" charset="0"/>
              </a:rPr>
              <a:t>45</a:t>
            </a:fld>
            <a:endParaRPr kumimoji="1" lang="en-US" altLang="ja-JP" dirty="0" smtClean="0">
              <a:latin typeface="Helvetica" pitchFamily="2" charset="0"/>
            </a:endParaRPr>
          </a:p>
          <a:p>
            <a:endParaRPr kumimoji="1" lang="ja-JP" altLang="en-US" dirty="0">
              <a:latin typeface="Helvetica" pitchFamily="2" charset="0"/>
            </a:endParaRPr>
          </a:p>
        </p:txBody>
      </p:sp>
      <p:sp>
        <p:nvSpPr>
          <p:cNvPr id="7" name="日付プレースホルダー 6">
            <a:extLst>
              <a:ext uri="{FF2B5EF4-FFF2-40B4-BE49-F238E27FC236}">
                <a16:creationId xmlns:a16="http://schemas.microsoft.com/office/drawing/2014/main" id="{7B81C622-5F8F-7C40-AF74-D709E13CD772}"/>
              </a:ext>
            </a:extLst>
          </p:cNvPr>
          <p:cNvSpPr>
            <a:spLocks noGrp="1"/>
          </p:cNvSpPr>
          <p:nvPr>
            <p:ph type="dt" sz="half" idx="4294967295"/>
          </p:nvPr>
        </p:nvSpPr>
        <p:spPr>
          <a:xfrm>
            <a:off x="149411" y="6193146"/>
            <a:ext cx="2844800" cy="365125"/>
          </a:xfrm>
          <a:prstGeom prst="rect">
            <a:avLst/>
          </a:prstGeom>
        </p:spPr>
        <p:txBody>
          <a:bodyPr/>
          <a:lstStyle/>
          <a:p>
            <a:r>
              <a:rPr kumimoji="1" lang="en-US" altLang="ja-JP" dirty="0"/>
              <a:t>A. </a:t>
            </a:r>
            <a:r>
              <a:rPr kumimoji="1" lang="en-US" altLang="ja-JP" dirty="0" smtClean="0"/>
              <a:t>Yamamoto</a:t>
            </a:r>
            <a:endParaRPr kumimoji="1" lang="ja-JP" altLang="en-US" dirty="0"/>
          </a:p>
        </p:txBody>
      </p:sp>
      <p:sp>
        <p:nvSpPr>
          <p:cNvPr id="3" name="テキスト ボックス 2">
            <a:extLst>
              <a:ext uri="{FF2B5EF4-FFF2-40B4-BE49-F238E27FC236}">
                <a16:creationId xmlns:a16="http://schemas.microsoft.com/office/drawing/2014/main" id="{D7503C5B-D5B1-DD41-B14E-D4D634355EAC}"/>
              </a:ext>
            </a:extLst>
          </p:cNvPr>
          <p:cNvSpPr txBox="1"/>
          <p:nvPr/>
        </p:nvSpPr>
        <p:spPr>
          <a:xfrm>
            <a:off x="255739" y="5546815"/>
            <a:ext cx="11443816" cy="646331"/>
          </a:xfrm>
          <a:prstGeom prst="rect">
            <a:avLst/>
          </a:prstGeom>
          <a:solidFill>
            <a:schemeClr val="accent5">
              <a:lumMod val="20000"/>
              <a:lumOff val="80000"/>
            </a:schemeClr>
          </a:solidFill>
          <a:ln>
            <a:noFill/>
          </a:ln>
        </p:spPr>
        <p:txBody>
          <a:bodyPr wrap="square" rtlCol="0">
            <a:spAutoFit/>
          </a:bodyPr>
          <a:lstStyle/>
          <a:p>
            <a:pPr algn="r"/>
            <a:r>
              <a:rPr lang="en-US" altLang="ja-JP" dirty="0">
                <a:solidFill>
                  <a:srgbClr val="C00000"/>
                </a:solidFill>
              </a:rPr>
              <a:t>Note: </a:t>
            </a:r>
            <a:r>
              <a:rPr lang="en-US" altLang="ja-JP" b="1" dirty="0"/>
              <a:t>LHC experience</a:t>
            </a:r>
            <a:r>
              <a:rPr lang="en-US" altLang="ja-JP" dirty="0"/>
              <a:t>:  </a:t>
            </a:r>
            <a:r>
              <a:rPr lang="en-US" altLang="ja-JP" b="1" dirty="0" err="1"/>
              <a:t>NbTi</a:t>
            </a:r>
            <a:r>
              <a:rPr lang="en-US" altLang="ja-JP" b="1" dirty="0"/>
              <a:t> (10 T) </a:t>
            </a:r>
            <a:r>
              <a:rPr lang="en-US" altLang="ja-JP" dirty="0"/>
              <a:t>R&amp;D started in 1980’s --&gt;  (</a:t>
            </a:r>
            <a:r>
              <a:rPr lang="en-US" altLang="ja-JP" b="1" dirty="0"/>
              <a:t>8.3 T)</a:t>
            </a:r>
            <a:r>
              <a:rPr lang="en-US" altLang="ja-JP" dirty="0"/>
              <a:t> Production  started in  late 1990’s, in </a:t>
            </a:r>
            <a:r>
              <a:rPr lang="en-US" altLang="ja-JP" b="1" dirty="0">
                <a:solidFill>
                  <a:srgbClr val="0070C0"/>
                </a:solidFill>
              </a:rPr>
              <a:t>~ 15 years </a:t>
            </a:r>
            <a:endParaRPr kumimoji="1" lang="ja-JP" altLang="en-US" b="1" dirty="0">
              <a:solidFill>
                <a:srgbClr val="0070C0"/>
              </a:solidFill>
            </a:endParaRPr>
          </a:p>
        </p:txBody>
      </p:sp>
      <p:sp>
        <p:nvSpPr>
          <p:cNvPr id="12" name="Oval 11">
            <a:extLst>
              <a:ext uri="{FF2B5EF4-FFF2-40B4-BE49-F238E27FC236}">
                <a16:creationId xmlns:a16="http://schemas.microsoft.com/office/drawing/2014/main" id="{62EC55E2-ADC8-3D46-A2DE-29B62D9527E7}"/>
              </a:ext>
            </a:extLst>
          </p:cNvPr>
          <p:cNvSpPr/>
          <p:nvPr/>
        </p:nvSpPr>
        <p:spPr>
          <a:xfrm>
            <a:off x="8148711" y="3938660"/>
            <a:ext cx="15240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D2AE1E7-5A44-DE45-9816-E3936FA9F12B}"/>
              </a:ext>
            </a:extLst>
          </p:cNvPr>
          <p:cNvSpPr txBox="1"/>
          <p:nvPr/>
        </p:nvSpPr>
        <p:spPr>
          <a:xfrm>
            <a:off x="5791200" y="2781151"/>
            <a:ext cx="3048000" cy="923330"/>
          </a:xfrm>
          <a:prstGeom prst="rect">
            <a:avLst/>
          </a:prstGeom>
          <a:solidFill>
            <a:schemeClr val="bg1">
              <a:alpha val="63000"/>
            </a:schemeClr>
          </a:solidFill>
          <a:ln w="57150">
            <a:solidFill>
              <a:srgbClr val="FF0000"/>
            </a:solidFill>
          </a:ln>
        </p:spPr>
        <p:txBody>
          <a:bodyPr wrap="square" rtlCol="0">
            <a:spAutoFit/>
          </a:bodyPr>
          <a:lstStyle/>
          <a:p>
            <a:pPr algn="ctr"/>
            <a:r>
              <a:rPr lang="en-US" dirty="0">
                <a:solidFill>
                  <a:srgbClr val="FF0000"/>
                </a:solidFill>
              </a:rPr>
              <a:t>14T Nb</a:t>
            </a:r>
            <a:r>
              <a:rPr lang="en-US" baseline="-25000" dirty="0">
                <a:solidFill>
                  <a:srgbClr val="FF0000"/>
                </a:solidFill>
              </a:rPr>
              <a:t>3</a:t>
            </a:r>
            <a:r>
              <a:rPr lang="en-US" dirty="0">
                <a:solidFill>
                  <a:srgbClr val="FF0000"/>
                </a:solidFill>
              </a:rPr>
              <a:t>Sn magnets ready for a collider following </a:t>
            </a:r>
          </a:p>
          <a:p>
            <a:pPr algn="ctr"/>
            <a:r>
              <a:rPr lang="en-US" dirty="0">
                <a:solidFill>
                  <a:srgbClr val="FF0000"/>
                </a:solidFill>
              </a:rPr>
              <a:t>HL-LHC ?</a:t>
            </a:r>
          </a:p>
        </p:txBody>
      </p:sp>
      <p:cxnSp>
        <p:nvCxnSpPr>
          <p:cNvPr id="14" name="Straight Arrow Connector 13">
            <a:extLst>
              <a:ext uri="{FF2B5EF4-FFF2-40B4-BE49-F238E27FC236}">
                <a16:creationId xmlns:a16="http://schemas.microsoft.com/office/drawing/2014/main" id="{CE629D5A-9AED-114F-906C-FE4A11731289}"/>
              </a:ext>
            </a:extLst>
          </p:cNvPr>
          <p:cNvCxnSpPr>
            <a:cxnSpLocks/>
            <a:stCxn id="13" idx="2"/>
          </p:cNvCxnSpPr>
          <p:nvPr/>
        </p:nvCxnSpPr>
        <p:spPr>
          <a:xfrm>
            <a:off x="7315200" y="3704481"/>
            <a:ext cx="838200" cy="52447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67145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B764341-1980-FD41-93A7-97B7F7BED3E3}"/>
              </a:ext>
            </a:extLst>
          </p:cNvPr>
          <p:cNvPicPr>
            <a:picLocks noChangeAspect="1"/>
          </p:cNvPicPr>
          <p:nvPr/>
        </p:nvPicPr>
        <p:blipFill>
          <a:blip r:embed="rId2"/>
          <a:stretch>
            <a:fillRect/>
          </a:stretch>
        </p:blipFill>
        <p:spPr>
          <a:xfrm>
            <a:off x="0" y="43704"/>
            <a:ext cx="12192000" cy="6433296"/>
          </a:xfrm>
          <a:prstGeom prst="rect">
            <a:avLst/>
          </a:prstGeom>
        </p:spPr>
      </p:pic>
      <p:sp>
        <p:nvSpPr>
          <p:cNvPr id="4" name="TextBox 3">
            <a:extLst>
              <a:ext uri="{FF2B5EF4-FFF2-40B4-BE49-F238E27FC236}">
                <a16:creationId xmlns:a16="http://schemas.microsoft.com/office/drawing/2014/main" id="{66BD9F76-87FE-EF49-A74A-7EC2D72689B8}"/>
              </a:ext>
            </a:extLst>
          </p:cNvPr>
          <p:cNvSpPr txBox="1"/>
          <p:nvPr/>
        </p:nvSpPr>
        <p:spPr>
          <a:xfrm>
            <a:off x="8901066" y="6447631"/>
            <a:ext cx="3127779" cy="379656"/>
          </a:xfrm>
          <a:prstGeom prst="rect">
            <a:avLst/>
          </a:prstGeom>
          <a:noFill/>
        </p:spPr>
        <p:txBody>
          <a:bodyPr wrap="none" rtlCol="0">
            <a:spAutoFit/>
          </a:bodyPr>
          <a:lstStyle/>
          <a:p>
            <a:pPr defTabSz="1219170" fontAlgn="base">
              <a:spcBef>
                <a:spcPct val="0"/>
              </a:spcBef>
              <a:spcAft>
                <a:spcPct val="0"/>
              </a:spcAft>
            </a:pPr>
            <a:r>
              <a:rPr lang="en-US" sz="1867" dirty="0">
                <a:solidFill>
                  <a:srgbClr val="00B050"/>
                </a:solidFill>
                <a:latin typeface="Century Schoolbook" charset="0"/>
                <a:ea typeface="ＭＳ Ｐゴシック" charset="0"/>
              </a:rPr>
              <a:t>Ursula </a:t>
            </a:r>
            <a:r>
              <a:rPr lang="en-US" sz="1867" dirty="0" err="1">
                <a:solidFill>
                  <a:srgbClr val="00B050"/>
                </a:solidFill>
                <a:latin typeface="Century Schoolbook" charset="0"/>
                <a:ea typeface="ＭＳ Ｐゴシック" charset="0"/>
              </a:rPr>
              <a:t>Bassler</a:t>
            </a:r>
            <a:r>
              <a:rPr lang="en-US" sz="1867" dirty="0">
                <a:solidFill>
                  <a:srgbClr val="00B050"/>
                </a:solidFill>
                <a:latin typeface="Century Schoolbook" charset="0"/>
                <a:ea typeface="ＭＳ Ｐゴシック" charset="0"/>
              </a:rPr>
              <a:t> @ Granada</a:t>
            </a:r>
          </a:p>
        </p:txBody>
      </p:sp>
    </p:spTree>
    <p:extLst>
      <p:ext uri="{BB962C8B-B14F-4D97-AF65-F5344CB8AC3E}">
        <p14:creationId xmlns:p14="http://schemas.microsoft.com/office/powerpoint/2010/main" val="4055208281"/>
      </p:ext>
    </p:extLst>
  </p:cSld>
  <p:clrMapOvr>
    <a:masterClrMapping/>
  </p:clrMapOvr>
  <p:transition advClick="0">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8320" y="203200"/>
            <a:ext cx="8737600" cy="630942"/>
          </a:xfrm>
        </p:spPr>
        <p:txBody>
          <a:bodyPr/>
          <a:lstStyle/>
          <a:p>
            <a:pPr algn="ctr"/>
            <a:r>
              <a:rPr lang="en-US" dirty="0" smtClean="0">
                <a:solidFill>
                  <a:schemeClr val="bg1">
                    <a:lumMod val="95000"/>
                  </a:schemeClr>
                </a:solidFill>
              </a:rPr>
              <a:t>Special thanks to</a:t>
            </a:r>
            <a:endParaRPr lang="en-US" dirty="0">
              <a:solidFill>
                <a:schemeClr val="bg1">
                  <a:lumMod val="95000"/>
                </a:schemeClr>
              </a:solidFill>
            </a:endParaRPr>
          </a:p>
        </p:txBody>
      </p:sp>
      <p:sp>
        <p:nvSpPr>
          <p:cNvPr id="3" name="Content Placeholder 2"/>
          <p:cNvSpPr>
            <a:spLocks noGrp="1"/>
          </p:cNvSpPr>
          <p:nvPr>
            <p:ph idx="1"/>
          </p:nvPr>
        </p:nvSpPr>
        <p:spPr/>
        <p:txBody>
          <a:bodyPr/>
          <a:lstStyle/>
          <a:p>
            <a:pPr marL="0" indent="0" algn="ctr">
              <a:buNone/>
            </a:pPr>
            <a:r>
              <a:rPr lang="en-US" i="1" dirty="0" smtClean="0">
                <a:solidFill>
                  <a:schemeClr val="bg1">
                    <a:lumMod val="95000"/>
                  </a:schemeClr>
                </a:solidFill>
              </a:rPr>
              <a:t>Akira Yamamoto, Frank Zimmerman, Philip Burrows, Vladimir </a:t>
            </a:r>
            <a:r>
              <a:rPr lang="en-US" i="1" dirty="0" err="1" smtClean="0">
                <a:solidFill>
                  <a:schemeClr val="bg1">
                    <a:lumMod val="95000"/>
                  </a:schemeClr>
                </a:solidFill>
              </a:rPr>
              <a:t>Shiltsev</a:t>
            </a:r>
            <a:r>
              <a:rPr lang="en-US" i="1" dirty="0" smtClean="0">
                <a:solidFill>
                  <a:schemeClr val="bg1">
                    <a:lumMod val="95000"/>
                  </a:schemeClr>
                </a:solidFill>
              </a:rPr>
              <a:t>, Mike Seidel, </a:t>
            </a:r>
            <a:r>
              <a:rPr lang="en-US" i="1" dirty="0" err="1" smtClean="0">
                <a:solidFill>
                  <a:schemeClr val="bg1">
                    <a:lumMod val="95000"/>
                  </a:schemeClr>
                </a:solidFill>
              </a:rPr>
              <a:t>Erk</a:t>
            </a:r>
            <a:r>
              <a:rPr lang="en-US" i="1" dirty="0" smtClean="0">
                <a:solidFill>
                  <a:schemeClr val="bg1">
                    <a:lumMod val="95000"/>
                  </a:schemeClr>
                </a:solidFill>
              </a:rPr>
              <a:t> Jensen</a:t>
            </a:r>
            <a:r>
              <a:rPr lang="en-US" i="1" dirty="0">
                <a:solidFill>
                  <a:schemeClr val="bg1">
                    <a:lumMod val="95000"/>
                  </a:schemeClr>
                </a:solidFill>
              </a:rPr>
              <a:t>, Lucio Rossi, </a:t>
            </a:r>
            <a:r>
              <a:rPr lang="en-US" i="1" dirty="0" smtClean="0">
                <a:solidFill>
                  <a:schemeClr val="bg1">
                    <a:lumMod val="95000"/>
                  </a:schemeClr>
                </a:solidFill>
              </a:rPr>
              <a:t>Daniel Schulte, </a:t>
            </a:r>
            <a:r>
              <a:rPr lang="en-US" i="1" dirty="0" err="1" smtClean="0">
                <a:solidFill>
                  <a:schemeClr val="bg1">
                    <a:lumMod val="95000"/>
                  </a:schemeClr>
                </a:solidFill>
              </a:rPr>
              <a:t>Wim</a:t>
            </a:r>
            <a:r>
              <a:rPr lang="en-US" i="1" dirty="0" smtClean="0">
                <a:solidFill>
                  <a:schemeClr val="bg1">
                    <a:lumMod val="95000"/>
                  </a:schemeClr>
                </a:solidFill>
              </a:rPr>
              <a:t> </a:t>
            </a:r>
            <a:r>
              <a:rPr lang="en-US" i="1" dirty="0" err="1" smtClean="0">
                <a:solidFill>
                  <a:schemeClr val="bg1">
                    <a:lumMod val="95000"/>
                  </a:schemeClr>
                </a:solidFill>
              </a:rPr>
              <a:t>Leemans</a:t>
            </a:r>
            <a:r>
              <a:rPr lang="en-US" i="1" dirty="0" smtClean="0">
                <a:solidFill>
                  <a:schemeClr val="bg1">
                    <a:lumMod val="95000"/>
                  </a:schemeClr>
                </a:solidFill>
              </a:rPr>
              <a:t>, Edda Gschwendtner, Mike Lamont, Michael </a:t>
            </a:r>
            <a:r>
              <a:rPr lang="en-US" i="1" dirty="0" err="1" smtClean="0">
                <a:solidFill>
                  <a:schemeClr val="bg1">
                    <a:lumMod val="95000"/>
                  </a:schemeClr>
                </a:solidFill>
              </a:rPr>
              <a:t>Benedikt</a:t>
            </a:r>
            <a:r>
              <a:rPr lang="en-US" i="1" dirty="0" smtClean="0">
                <a:solidFill>
                  <a:schemeClr val="bg1">
                    <a:lumMod val="95000"/>
                  </a:schemeClr>
                </a:solidFill>
              </a:rPr>
              <a:t>, Steinar </a:t>
            </a:r>
            <a:r>
              <a:rPr lang="en-US" i="1" dirty="0" err="1" smtClean="0">
                <a:solidFill>
                  <a:schemeClr val="bg1">
                    <a:lumMod val="95000"/>
                  </a:schemeClr>
                </a:solidFill>
              </a:rPr>
              <a:t>Stapnes</a:t>
            </a:r>
            <a:r>
              <a:rPr lang="en-US" i="1" dirty="0" smtClean="0">
                <a:solidFill>
                  <a:schemeClr val="bg1">
                    <a:lumMod val="95000"/>
                  </a:schemeClr>
                </a:solidFill>
              </a:rPr>
              <a:t>, </a:t>
            </a:r>
            <a:r>
              <a:rPr lang="en-US" i="1" dirty="0" smtClean="0">
                <a:solidFill>
                  <a:schemeClr val="bg1">
                    <a:lumMod val="95000"/>
                  </a:schemeClr>
                </a:solidFill>
              </a:rPr>
              <a:t>Ursula </a:t>
            </a:r>
            <a:r>
              <a:rPr lang="en-US" i="1" dirty="0" err="1" smtClean="0">
                <a:solidFill>
                  <a:schemeClr val="bg1">
                    <a:lumMod val="95000"/>
                  </a:schemeClr>
                </a:solidFill>
              </a:rPr>
              <a:t>Bassler</a:t>
            </a:r>
            <a:r>
              <a:rPr lang="en-US" i="1" dirty="0" smtClean="0">
                <a:solidFill>
                  <a:schemeClr val="bg1">
                    <a:lumMod val="95000"/>
                  </a:schemeClr>
                </a:solidFill>
              </a:rPr>
              <a:t>, </a:t>
            </a:r>
            <a:r>
              <a:rPr lang="en-US" i="1" dirty="0" err="1" smtClean="0">
                <a:solidFill>
                  <a:schemeClr val="bg1">
                    <a:lumMod val="95000"/>
                  </a:schemeClr>
                </a:solidFill>
              </a:rPr>
              <a:t>Fredry</a:t>
            </a:r>
            <a:r>
              <a:rPr lang="en-US" i="1" dirty="0" smtClean="0">
                <a:solidFill>
                  <a:schemeClr val="bg1">
                    <a:lumMod val="95000"/>
                  </a:schemeClr>
                </a:solidFill>
              </a:rPr>
              <a:t> </a:t>
            </a:r>
            <a:r>
              <a:rPr lang="en-US" i="1" dirty="0" err="1" smtClean="0">
                <a:solidFill>
                  <a:schemeClr val="bg1">
                    <a:lumMod val="95000"/>
                  </a:schemeClr>
                </a:solidFill>
              </a:rPr>
              <a:t>Bordry</a:t>
            </a:r>
            <a:r>
              <a:rPr lang="en-US" i="1" dirty="0" smtClean="0">
                <a:solidFill>
                  <a:schemeClr val="bg1">
                    <a:lumMod val="95000"/>
                  </a:schemeClr>
                </a:solidFill>
              </a:rPr>
              <a:t>, Max Klein, plus many others</a:t>
            </a:r>
          </a:p>
          <a:p>
            <a:pPr marL="0" indent="0" algn="ctr">
              <a:buNone/>
            </a:pPr>
            <a:r>
              <a:rPr lang="en-US" i="1" dirty="0">
                <a:solidFill>
                  <a:schemeClr val="bg1">
                    <a:lumMod val="95000"/>
                  </a:schemeClr>
                </a:solidFill>
              </a:rPr>
              <a:t>a</a:t>
            </a:r>
            <a:r>
              <a:rPr lang="en-US" i="1" dirty="0" smtClean="0">
                <a:solidFill>
                  <a:schemeClr val="bg1">
                    <a:lumMod val="95000"/>
                  </a:schemeClr>
                </a:solidFill>
              </a:rPr>
              <a:t>nd</a:t>
            </a:r>
          </a:p>
          <a:p>
            <a:pPr marL="0" indent="0" algn="ctr">
              <a:buNone/>
            </a:pPr>
            <a:r>
              <a:rPr lang="en-US" i="1" dirty="0" smtClean="0">
                <a:solidFill>
                  <a:schemeClr val="bg1">
                    <a:lumMod val="95000"/>
                  </a:schemeClr>
                </a:solidFill>
              </a:rPr>
              <a:t>Lenny </a:t>
            </a:r>
            <a:r>
              <a:rPr lang="en-US" i="1" dirty="0" err="1" smtClean="0">
                <a:solidFill>
                  <a:schemeClr val="bg1">
                    <a:lumMod val="95000"/>
                  </a:schemeClr>
                </a:solidFill>
              </a:rPr>
              <a:t>Rivkin</a:t>
            </a:r>
            <a:endParaRPr lang="en-US" i="1" dirty="0" smtClean="0">
              <a:solidFill>
                <a:schemeClr val="bg1">
                  <a:lumMod val="95000"/>
                </a:schemeClr>
              </a:solidFill>
            </a:endParaRPr>
          </a:p>
          <a:p>
            <a:pPr marL="0" indent="0" algn="ctr">
              <a:buNone/>
            </a:pPr>
            <a:endParaRPr lang="en-US" dirty="0">
              <a:solidFill>
                <a:schemeClr val="bg1">
                  <a:lumMod val="95000"/>
                </a:schemeClr>
              </a:solidFill>
            </a:endParaRPr>
          </a:p>
        </p:txBody>
      </p:sp>
    </p:spTree>
    <p:extLst>
      <p:ext uri="{BB962C8B-B14F-4D97-AF65-F5344CB8AC3E}">
        <p14:creationId xmlns:p14="http://schemas.microsoft.com/office/powerpoint/2010/main" val="35675991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TextBox 1"/>
          <p:cNvSpPr txBox="1"/>
          <p:nvPr/>
        </p:nvSpPr>
        <p:spPr>
          <a:xfrm>
            <a:off x="4502551" y="2480796"/>
            <a:ext cx="3166251" cy="707886"/>
          </a:xfrm>
          <a:prstGeom prst="rect">
            <a:avLst/>
          </a:prstGeom>
          <a:noFill/>
          <a:ln>
            <a:noFill/>
          </a:ln>
        </p:spPr>
        <p:txBody>
          <a:bodyPr wrap="none" rtlCol="0">
            <a:spAutoFit/>
          </a:bodyPr>
          <a:lstStyle/>
          <a:p>
            <a:r>
              <a:rPr lang="en-US" sz="4000" b="1" dirty="0" smtClean="0">
                <a:solidFill>
                  <a:schemeClr val="bg1"/>
                </a:solidFill>
              </a:rPr>
              <a:t>Back up slides</a:t>
            </a:r>
          </a:p>
        </p:txBody>
      </p:sp>
    </p:spTree>
    <p:extLst>
      <p:ext uri="{BB962C8B-B14F-4D97-AF65-F5344CB8AC3E}">
        <p14:creationId xmlns:p14="http://schemas.microsoft.com/office/powerpoint/2010/main" val="27504044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9448800" y="6484938"/>
            <a:ext cx="2743200" cy="365125"/>
          </a:xfrm>
          <a:prstGeom prst="rect">
            <a:avLst/>
          </a:prstGeom>
        </p:spPr>
        <p:txBody>
          <a:bodyPr/>
          <a:lstStyle/>
          <a:p>
            <a:fld id="{D47CF28C-F735-C843-9143-DAF799FFF232}" type="slidenum">
              <a:rPr lang="en-US" smtClean="0"/>
              <a:t>49</a:t>
            </a:fld>
            <a:endParaRPr lang="en-US"/>
          </a:p>
        </p:txBody>
      </p:sp>
      <p:pic>
        <p:nvPicPr>
          <p:cNvPr id="5" name="Picture 4"/>
          <p:cNvPicPr>
            <a:picLocks noChangeAspect="1"/>
          </p:cNvPicPr>
          <p:nvPr/>
        </p:nvPicPr>
        <p:blipFill>
          <a:blip r:embed="rId2"/>
          <a:stretch>
            <a:fillRect/>
          </a:stretch>
        </p:blipFill>
        <p:spPr>
          <a:xfrm>
            <a:off x="1219965" y="10133"/>
            <a:ext cx="9692640" cy="6847867"/>
          </a:xfrm>
          <a:prstGeom prst="rect">
            <a:avLst/>
          </a:prstGeom>
        </p:spPr>
      </p:pic>
    </p:spTree>
    <p:extLst>
      <p:ext uri="{BB962C8B-B14F-4D97-AF65-F5344CB8AC3E}">
        <p14:creationId xmlns:p14="http://schemas.microsoft.com/office/powerpoint/2010/main" val="8242581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1187" y="858568"/>
            <a:ext cx="2729305" cy="5386090"/>
          </a:xfrm>
          <a:prstGeom prst="rect">
            <a:avLst/>
          </a:prstGeom>
          <a:noFill/>
          <a:ln w="15875">
            <a:solidFill>
              <a:schemeClr val="tx1"/>
            </a:solidFill>
          </a:ln>
        </p:spPr>
        <p:txBody>
          <a:bodyPr wrap="square" rtlCol="0">
            <a:spAutoFit/>
          </a:bodyPr>
          <a:lstStyle/>
          <a:p>
            <a:r>
              <a:rPr lang="en-US" sz="2000" b="1" dirty="0"/>
              <a:t>Components:</a:t>
            </a:r>
          </a:p>
          <a:p>
            <a:endParaRPr lang="en-US" dirty="0"/>
          </a:p>
          <a:p>
            <a:r>
              <a:rPr lang="en-US" u="sng" dirty="0"/>
              <a:t>Laboratory</a:t>
            </a:r>
            <a:r>
              <a:rPr lang="en-US" dirty="0"/>
              <a:t> with commercial</a:t>
            </a:r>
          </a:p>
          <a:p>
            <a:pPr marL="285750" indent="-285750">
              <a:buFont typeface="Arial" panose="020B0604020202020204" pitchFamily="34" charset="0"/>
              <a:buChar char="•"/>
            </a:pPr>
            <a:r>
              <a:rPr lang="en-US" b="1" dirty="0">
                <a:solidFill>
                  <a:srgbClr val="0070C0"/>
                </a:solidFill>
              </a:rPr>
              <a:t>Accelerating structures</a:t>
            </a:r>
          </a:p>
          <a:p>
            <a:pPr marL="285750" indent="-285750">
              <a:buFont typeface="Arial" panose="020B0604020202020204" pitchFamily="34" charset="0"/>
              <a:buChar char="•"/>
            </a:pPr>
            <a:r>
              <a:rPr lang="en-US" dirty="0">
                <a:solidFill>
                  <a:schemeClr val="bg1">
                    <a:lumMod val="65000"/>
                  </a:schemeClr>
                </a:solidFill>
              </a:rPr>
              <a:t>pulse compressors</a:t>
            </a:r>
          </a:p>
          <a:p>
            <a:pPr marL="285750" indent="-285750">
              <a:buFont typeface="Arial" panose="020B0604020202020204" pitchFamily="34" charset="0"/>
              <a:buChar char="•"/>
            </a:pPr>
            <a:r>
              <a:rPr lang="en-US" dirty="0">
                <a:solidFill>
                  <a:schemeClr val="bg1">
                    <a:lumMod val="65000"/>
                  </a:schemeClr>
                </a:solidFill>
              </a:rPr>
              <a:t>alignment</a:t>
            </a:r>
          </a:p>
          <a:p>
            <a:pPr marL="285750" indent="-285750">
              <a:buFont typeface="Arial" panose="020B0604020202020204" pitchFamily="34" charset="0"/>
              <a:buChar char="•"/>
            </a:pPr>
            <a:r>
              <a:rPr lang="en-US" dirty="0">
                <a:solidFill>
                  <a:schemeClr val="bg1">
                    <a:lumMod val="65000"/>
                  </a:schemeClr>
                </a:solidFill>
              </a:rPr>
              <a:t>Stabilization, etc</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u="sng" dirty="0"/>
          </a:p>
          <a:p>
            <a:endParaRPr lang="en-US" u="sng" dirty="0"/>
          </a:p>
          <a:p>
            <a:r>
              <a:rPr lang="en-US" u="sng" dirty="0"/>
              <a:t>Full commercial </a:t>
            </a:r>
            <a:r>
              <a:rPr lang="en-US" dirty="0"/>
              <a:t>supply</a:t>
            </a:r>
          </a:p>
          <a:p>
            <a:pPr marL="285750" indent="-285750">
              <a:buFont typeface="Arial" panose="020B0604020202020204" pitchFamily="34" charset="0"/>
              <a:buChar char="•"/>
            </a:pPr>
            <a:r>
              <a:rPr lang="en-US" dirty="0">
                <a:solidFill>
                  <a:srgbClr val="0070C0"/>
                </a:solidFill>
              </a:rPr>
              <a:t>X-band klystrons</a:t>
            </a:r>
          </a:p>
          <a:p>
            <a:pPr marL="285750" indent="-285750">
              <a:buFont typeface="Arial" panose="020B0604020202020204" pitchFamily="34" charset="0"/>
              <a:buChar char="•"/>
            </a:pPr>
            <a:r>
              <a:rPr lang="en-US" dirty="0">
                <a:solidFill>
                  <a:schemeClr val="bg1">
                    <a:lumMod val="65000"/>
                  </a:schemeClr>
                </a:solidFill>
              </a:rPr>
              <a:t>solid state modulator</a:t>
            </a:r>
            <a:r>
              <a:rPr lang="en-GB" dirty="0">
                <a:solidFill>
                  <a:schemeClr val="bg1">
                    <a:lumMod val="65000"/>
                  </a:schemeClr>
                </a:solidFill>
              </a:rPr>
              <a:t>, </a:t>
            </a:r>
            <a:endParaRPr lang="en-US" dirty="0">
              <a:solidFill>
                <a:schemeClr val="bg1">
                  <a:lumMod val="65000"/>
                </a:schemeClr>
              </a:solidFill>
            </a:endParaRPr>
          </a:p>
        </p:txBody>
      </p:sp>
      <p:sp>
        <p:nvSpPr>
          <p:cNvPr id="6" name="TextBox 5"/>
          <p:cNvSpPr txBox="1"/>
          <p:nvPr/>
        </p:nvSpPr>
        <p:spPr>
          <a:xfrm>
            <a:off x="3056177" y="1969219"/>
            <a:ext cx="3169026" cy="4247317"/>
          </a:xfrm>
          <a:prstGeom prst="rect">
            <a:avLst/>
          </a:prstGeom>
          <a:noFill/>
          <a:ln w="15875">
            <a:solidFill>
              <a:schemeClr val="tx1"/>
            </a:solidFill>
          </a:ln>
        </p:spPr>
        <p:txBody>
          <a:bodyPr wrap="square" rtlCol="0">
            <a:spAutoFit/>
          </a:bodyPr>
          <a:lstStyle/>
          <a:p>
            <a:r>
              <a:rPr lang="en-US" b="1" dirty="0"/>
              <a:t>Systems Facilities: </a:t>
            </a:r>
          </a:p>
          <a:p>
            <a:r>
              <a:rPr lang="en-US" dirty="0"/>
              <a:t>(100 MeV-range)</a:t>
            </a:r>
          </a:p>
          <a:p>
            <a:endParaRPr lang="en-US" dirty="0"/>
          </a:p>
          <a:p>
            <a:pPr marL="285750" indent="-285750">
              <a:buFont typeface="Arial" panose="020B0604020202020204" pitchFamily="34" charset="0"/>
              <a:buChar char="•"/>
            </a:pPr>
            <a:r>
              <a:rPr lang="en-US" dirty="0"/>
              <a:t>XBoxes at CERN</a:t>
            </a:r>
          </a:p>
          <a:p>
            <a:pPr marL="285750" indent="-285750">
              <a:buFont typeface="Arial" panose="020B0604020202020204" pitchFamily="34" charset="0"/>
              <a:buChar char="•"/>
            </a:pPr>
            <a:r>
              <a:rPr lang="en-US" dirty="0">
                <a:solidFill>
                  <a:schemeClr val="bg1">
                    <a:lumMod val="65000"/>
                  </a:schemeClr>
                </a:solidFill>
              </a:rPr>
              <a:t>(NEXTEF KEK)</a:t>
            </a:r>
          </a:p>
          <a:p>
            <a:pPr marL="285750" indent="-285750">
              <a:buFont typeface="Arial" panose="020B0604020202020204" pitchFamily="34" charset="0"/>
              <a:buChar char="•"/>
            </a:pPr>
            <a:r>
              <a:rPr lang="en-US" dirty="0">
                <a:solidFill>
                  <a:schemeClr val="bg1">
                    <a:lumMod val="65000"/>
                  </a:schemeClr>
                </a:solidFill>
              </a:rPr>
              <a:t>Frascati</a:t>
            </a:r>
          </a:p>
          <a:p>
            <a:pPr marL="285750" indent="-285750">
              <a:buFont typeface="Arial" panose="020B0604020202020204" pitchFamily="34" charset="0"/>
              <a:buChar char="•"/>
            </a:pPr>
            <a:r>
              <a:rPr lang="en-US" dirty="0">
                <a:solidFill>
                  <a:schemeClr val="bg1">
                    <a:lumMod val="65000"/>
                  </a:schemeClr>
                </a:solidFill>
              </a:rPr>
              <a:t>NLCTA SLAC</a:t>
            </a:r>
          </a:p>
          <a:p>
            <a:pPr marL="285750" indent="-285750">
              <a:buFont typeface="Arial" panose="020B0604020202020204" pitchFamily="34" charset="0"/>
              <a:buChar char="•"/>
            </a:pPr>
            <a:r>
              <a:rPr lang="en-US" dirty="0">
                <a:solidFill>
                  <a:schemeClr val="bg1">
                    <a:lumMod val="65000"/>
                  </a:schemeClr>
                </a:solidFill>
              </a:rPr>
              <a:t>Linearizers at Electra, PSI, Shanghai and Daresbury</a:t>
            </a:r>
          </a:p>
          <a:p>
            <a:pPr marL="285750" indent="-285750">
              <a:buFont typeface="Arial" panose="020B0604020202020204" pitchFamily="34" charset="0"/>
              <a:buChar char="•"/>
            </a:pPr>
            <a:r>
              <a:rPr lang="en-US" dirty="0">
                <a:solidFill>
                  <a:schemeClr val="bg1">
                    <a:lumMod val="65000"/>
                  </a:schemeClr>
                </a:solidFill>
              </a:rPr>
              <a:t>Test stand at Tsinghua</a:t>
            </a:r>
          </a:p>
          <a:p>
            <a:pPr marL="285750" indent="-285750">
              <a:buFont typeface="Arial" panose="020B0604020202020204" pitchFamily="34" charset="0"/>
              <a:buChar char="•"/>
            </a:pPr>
            <a:r>
              <a:rPr lang="en-US" dirty="0">
                <a:solidFill>
                  <a:schemeClr val="bg1">
                    <a:lumMod val="65000"/>
                  </a:schemeClr>
                </a:solidFill>
              </a:rPr>
              <a:t>Deflectors at SLAC, Shanghai, PSI and Trieste </a:t>
            </a:r>
          </a:p>
          <a:p>
            <a:pPr marL="285750" indent="-285750">
              <a:buFont typeface="Arial" panose="020B0604020202020204" pitchFamily="34" charset="0"/>
              <a:buChar char="•"/>
            </a:pPr>
            <a:r>
              <a:rPr lang="en-US" dirty="0">
                <a:solidFill>
                  <a:schemeClr val="bg1">
                    <a:lumMod val="65000"/>
                  </a:schemeClr>
                </a:solidFill>
              </a:rPr>
              <a:t>NLCTA</a:t>
            </a:r>
          </a:p>
          <a:p>
            <a:pPr marL="285750" indent="-285750">
              <a:buFont typeface="Arial" panose="020B0604020202020204" pitchFamily="34" charset="0"/>
              <a:buChar char="•"/>
            </a:pPr>
            <a:r>
              <a:rPr lang="en-US" dirty="0" err="1">
                <a:solidFill>
                  <a:schemeClr val="bg1">
                    <a:lumMod val="65000"/>
                  </a:schemeClr>
                </a:solidFill>
              </a:rPr>
              <a:t>SmartLight</a:t>
            </a:r>
            <a:endParaRPr lang="en-US" dirty="0">
              <a:solidFill>
                <a:schemeClr val="bg1">
                  <a:lumMod val="65000"/>
                </a:schemeClr>
              </a:solidFill>
            </a:endParaRPr>
          </a:p>
          <a:p>
            <a:pPr marL="285750" indent="-285750">
              <a:buFont typeface="Arial" panose="020B0604020202020204" pitchFamily="34" charset="0"/>
              <a:buChar char="•"/>
            </a:pPr>
            <a:r>
              <a:rPr lang="en-US" dirty="0">
                <a:solidFill>
                  <a:schemeClr val="bg1">
                    <a:lumMod val="65000"/>
                  </a:schemeClr>
                </a:solidFill>
              </a:rPr>
              <a:t>FLASH</a:t>
            </a:r>
          </a:p>
        </p:txBody>
      </p:sp>
      <p:sp>
        <p:nvSpPr>
          <p:cNvPr id="7" name="TextBox 6"/>
          <p:cNvSpPr txBox="1"/>
          <p:nvPr/>
        </p:nvSpPr>
        <p:spPr>
          <a:xfrm>
            <a:off x="6458924" y="1163459"/>
            <a:ext cx="2136935" cy="1723549"/>
          </a:xfrm>
          <a:prstGeom prst="rect">
            <a:avLst/>
          </a:prstGeom>
          <a:noFill/>
          <a:ln w="15875">
            <a:solidFill>
              <a:schemeClr val="tx1"/>
            </a:solidFill>
          </a:ln>
        </p:spPr>
        <p:txBody>
          <a:bodyPr wrap="square" rtlCol="0">
            <a:spAutoFit/>
          </a:bodyPr>
          <a:lstStyle/>
          <a:p>
            <a:r>
              <a:rPr lang="en-US" b="1" dirty="0"/>
              <a:t>C-band (6 GHz), </a:t>
            </a:r>
          </a:p>
          <a:p>
            <a:r>
              <a:rPr lang="en-US" b="1" dirty="0"/>
              <a:t>l</a:t>
            </a:r>
            <a:r>
              <a:rPr lang="en-US" dirty="0"/>
              <a:t>ow-emittance</a:t>
            </a:r>
          </a:p>
          <a:p>
            <a:r>
              <a:rPr lang="en-US" b="1" dirty="0"/>
              <a:t>GeV-range facilities</a:t>
            </a:r>
          </a:p>
          <a:p>
            <a:r>
              <a:rPr lang="en-US" b="1" u="sng" dirty="0">
                <a:solidFill>
                  <a:srgbClr val="00B050"/>
                </a:solidFill>
              </a:rPr>
              <a:t>Operational:</a:t>
            </a:r>
          </a:p>
          <a:p>
            <a:pPr marL="285750" indent="-285750">
              <a:buFont typeface="Arial" panose="020B0604020202020204" pitchFamily="34" charset="0"/>
              <a:buChar char="•"/>
            </a:pPr>
            <a:r>
              <a:rPr lang="en-US" b="1" dirty="0">
                <a:solidFill>
                  <a:srgbClr val="00B050"/>
                </a:solidFill>
              </a:rPr>
              <a:t>SACLA</a:t>
            </a:r>
          </a:p>
          <a:p>
            <a:pPr marL="285750" indent="-285750">
              <a:buFont typeface="Arial" panose="020B0604020202020204" pitchFamily="34" charset="0"/>
              <a:buChar char="•"/>
            </a:pPr>
            <a:r>
              <a:rPr lang="en-US" sz="1600" b="1" dirty="0" err="1">
                <a:solidFill>
                  <a:srgbClr val="00B050"/>
                </a:solidFill>
              </a:rPr>
              <a:t>SwissXFEL</a:t>
            </a:r>
            <a:r>
              <a:rPr lang="en-US" sz="1600" b="1" dirty="0">
                <a:solidFill>
                  <a:srgbClr val="00B050"/>
                </a:solidFill>
              </a:rPr>
              <a:t> (8 GeV)</a:t>
            </a:r>
          </a:p>
        </p:txBody>
      </p:sp>
      <p:sp>
        <p:nvSpPr>
          <p:cNvPr id="8" name="TextBox 7"/>
          <p:cNvSpPr txBox="1"/>
          <p:nvPr/>
        </p:nvSpPr>
        <p:spPr>
          <a:xfrm>
            <a:off x="10302116" y="3900009"/>
            <a:ext cx="1806749" cy="707886"/>
          </a:xfrm>
          <a:prstGeom prst="rect">
            <a:avLst/>
          </a:prstGeom>
          <a:noFill/>
          <a:ln w="15875">
            <a:solidFill>
              <a:srgbClr val="00B0F0"/>
            </a:solidFill>
          </a:ln>
        </p:spPr>
        <p:txBody>
          <a:bodyPr wrap="square" rtlCol="0">
            <a:spAutoFit/>
          </a:bodyPr>
          <a:lstStyle/>
          <a:p>
            <a:pPr algn="ctr"/>
            <a:r>
              <a:rPr lang="en-US" sz="4000" b="1" dirty="0">
                <a:solidFill>
                  <a:srgbClr val="FF0000"/>
                </a:solidFill>
              </a:rPr>
              <a:t>CLIC</a:t>
            </a:r>
            <a:endParaRPr lang="en-GB" sz="4000" b="1" dirty="0">
              <a:solidFill>
                <a:srgbClr val="FF0000"/>
              </a:solidFill>
            </a:endParaRPr>
          </a:p>
        </p:txBody>
      </p:sp>
      <p:sp>
        <p:nvSpPr>
          <p:cNvPr id="2" name="TextBox 1"/>
          <p:cNvSpPr txBox="1"/>
          <p:nvPr/>
        </p:nvSpPr>
        <p:spPr>
          <a:xfrm>
            <a:off x="851090" y="-36340"/>
            <a:ext cx="10362901" cy="707886"/>
          </a:xfrm>
          <a:prstGeom prst="rect">
            <a:avLst/>
          </a:prstGeom>
          <a:noFill/>
        </p:spPr>
        <p:txBody>
          <a:bodyPr wrap="none" rtlCol="0">
            <a:spAutoFit/>
          </a:bodyPr>
          <a:lstStyle/>
          <a:p>
            <a:r>
              <a:rPr lang="en-US" sz="4000" b="1" dirty="0"/>
              <a:t>Normal Conducting </a:t>
            </a:r>
            <a:r>
              <a:rPr lang="en-US" sz="4000" b="1" dirty="0" err="1"/>
              <a:t>Linac</a:t>
            </a:r>
            <a:r>
              <a:rPr lang="en-US" sz="4000" b="1" dirty="0"/>
              <a:t> Technology Landscape</a:t>
            </a:r>
            <a:endParaRPr lang="en-GB" sz="4000" b="1" dirty="0"/>
          </a:p>
        </p:txBody>
      </p:sp>
      <p:sp>
        <p:nvSpPr>
          <p:cNvPr id="9" name="TextBox 8"/>
          <p:cNvSpPr txBox="1"/>
          <p:nvPr/>
        </p:nvSpPr>
        <p:spPr>
          <a:xfrm>
            <a:off x="6421322" y="3620202"/>
            <a:ext cx="2174537" cy="2031325"/>
          </a:xfrm>
          <a:prstGeom prst="rect">
            <a:avLst/>
          </a:prstGeom>
          <a:noFill/>
          <a:ln w="15875">
            <a:solidFill>
              <a:schemeClr val="tx1"/>
            </a:solidFill>
          </a:ln>
        </p:spPr>
        <p:txBody>
          <a:bodyPr wrap="square" rtlCol="0">
            <a:spAutoFit/>
          </a:bodyPr>
          <a:lstStyle/>
          <a:p>
            <a:r>
              <a:rPr lang="en-US" b="1" dirty="0">
                <a:solidFill>
                  <a:srgbClr val="FF0000"/>
                </a:solidFill>
              </a:rPr>
              <a:t>X-band (12 GHz)</a:t>
            </a:r>
          </a:p>
          <a:p>
            <a:r>
              <a:rPr lang="en-US" b="1" dirty="0"/>
              <a:t>GeV-range facilities</a:t>
            </a:r>
            <a:endParaRPr lang="en-US" dirty="0"/>
          </a:p>
          <a:p>
            <a:r>
              <a:rPr lang="en-US" b="1" u="sng" dirty="0">
                <a:solidFill>
                  <a:srgbClr val="0070C0"/>
                </a:solidFill>
              </a:rPr>
              <a:t>Planning</a:t>
            </a:r>
            <a:r>
              <a:rPr lang="en-US" b="1" dirty="0">
                <a:solidFill>
                  <a:srgbClr val="0070C0"/>
                </a:solidFill>
              </a:rPr>
              <a:t>:</a:t>
            </a:r>
          </a:p>
          <a:p>
            <a:pPr marL="285750" indent="-285750">
              <a:buFont typeface="Arial" panose="020B0604020202020204" pitchFamily="34" charset="0"/>
              <a:buChar char="•"/>
            </a:pPr>
            <a:r>
              <a:rPr lang="en-US" b="1" dirty="0" err="1" smtClean="0">
                <a:solidFill>
                  <a:schemeClr val="bg1">
                    <a:lumMod val="50000"/>
                  </a:schemeClr>
                </a:solidFill>
              </a:rPr>
              <a:t>EuPraxia</a:t>
            </a:r>
            <a:endParaRPr lang="en-US" b="1" dirty="0">
              <a:solidFill>
                <a:schemeClr val="bg1">
                  <a:lumMod val="50000"/>
                </a:schemeClr>
              </a:solidFill>
            </a:endParaRPr>
          </a:p>
          <a:p>
            <a:pPr marL="285750" indent="-285750">
              <a:buFont typeface="Arial" panose="020B0604020202020204" pitchFamily="34" charset="0"/>
              <a:buChar char="•"/>
            </a:pPr>
            <a:r>
              <a:rPr lang="en-US" b="1" dirty="0">
                <a:solidFill>
                  <a:srgbClr val="0070C0"/>
                </a:solidFill>
              </a:rPr>
              <a:t>e-SPS</a:t>
            </a:r>
          </a:p>
          <a:p>
            <a:pPr marL="285750" indent="-285750">
              <a:buFont typeface="Arial" panose="020B0604020202020204" pitchFamily="34" charset="0"/>
              <a:buChar char="•"/>
            </a:pPr>
            <a:r>
              <a:rPr lang="en-US" b="1" dirty="0">
                <a:solidFill>
                  <a:schemeClr val="bg1">
                    <a:lumMod val="50000"/>
                  </a:schemeClr>
                </a:solidFill>
              </a:rPr>
              <a:t>CompactLight</a:t>
            </a:r>
          </a:p>
          <a:p>
            <a:pPr marL="285750" indent="-285750">
              <a:buFont typeface="Arial" panose="020B0604020202020204" pitchFamily="34" charset="0"/>
              <a:buChar char="•"/>
            </a:pPr>
            <a:endParaRPr lang="en-GB" dirty="0"/>
          </a:p>
        </p:txBody>
      </p:sp>
      <p:sp>
        <p:nvSpPr>
          <p:cNvPr id="3" name="日付プレースホルダー 2">
            <a:extLst>
              <a:ext uri="{FF2B5EF4-FFF2-40B4-BE49-F238E27FC236}">
                <a16:creationId xmlns:a16="http://schemas.microsoft.com/office/drawing/2014/main" id="{096FF057-F628-7543-BF4F-68502F3D854C}"/>
              </a:ext>
            </a:extLst>
          </p:cNvPr>
          <p:cNvSpPr>
            <a:spLocks noGrp="1"/>
          </p:cNvSpPr>
          <p:nvPr>
            <p:ph type="dt" sz="half" idx="4294967295"/>
          </p:nvPr>
        </p:nvSpPr>
        <p:spPr/>
        <p:txBody>
          <a:bodyPr/>
          <a:lstStyle/>
          <a:p>
            <a:endParaRPr kumimoji="1" lang="ja-JP" altLang="en-US" dirty="0"/>
          </a:p>
        </p:txBody>
      </p:sp>
      <p:pic>
        <p:nvPicPr>
          <p:cNvPr id="19" name="図 18">
            <a:extLst>
              <a:ext uri="{FF2B5EF4-FFF2-40B4-BE49-F238E27FC236}">
                <a16:creationId xmlns:a16="http://schemas.microsoft.com/office/drawing/2014/main" id="{FABFBB8B-51B0-504C-B916-4576A1E6E84A}"/>
              </a:ext>
            </a:extLst>
          </p:cNvPr>
          <p:cNvPicPr>
            <a:picLocks noChangeAspect="1"/>
          </p:cNvPicPr>
          <p:nvPr/>
        </p:nvPicPr>
        <p:blipFill>
          <a:blip r:embed="rId2"/>
          <a:stretch>
            <a:fillRect/>
          </a:stretch>
        </p:blipFill>
        <p:spPr>
          <a:xfrm>
            <a:off x="10260831" y="980703"/>
            <a:ext cx="1611874" cy="1155005"/>
          </a:xfrm>
          <a:prstGeom prst="rect">
            <a:avLst/>
          </a:prstGeom>
          <a:ln>
            <a:solidFill>
              <a:schemeClr val="bg1"/>
            </a:solidFill>
          </a:ln>
        </p:spPr>
      </p:pic>
      <p:pic>
        <p:nvPicPr>
          <p:cNvPr id="24" name="Picture 9">
            <a:extLst>
              <a:ext uri="{FF2B5EF4-FFF2-40B4-BE49-F238E27FC236}">
                <a16:creationId xmlns:a16="http://schemas.microsoft.com/office/drawing/2014/main" id="{D3EB2B5E-2DA1-7649-A4A5-9FBD3FDFB28C}"/>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4893713" y="2578101"/>
            <a:ext cx="1540211" cy="95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
            <a:extLst>
              <a:ext uri="{FF2B5EF4-FFF2-40B4-BE49-F238E27FC236}">
                <a16:creationId xmlns:a16="http://schemas.microsoft.com/office/drawing/2014/main" id="{BF51D5B2-8693-9644-8D78-61DA193CF8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0808" y="1194529"/>
            <a:ext cx="782391" cy="726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右中かっこ 11">
            <a:extLst>
              <a:ext uri="{FF2B5EF4-FFF2-40B4-BE49-F238E27FC236}">
                <a16:creationId xmlns:a16="http://schemas.microsoft.com/office/drawing/2014/main" id="{D652F52D-3716-B845-84E1-DB017A64BB3B}"/>
              </a:ext>
            </a:extLst>
          </p:cNvPr>
          <p:cNvSpPr/>
          <p:nvPr/>
        </p:nvSpPr>
        <p:spPr>
          <a:xfrm>
            <a:off x="8675815" y="2434281"/>
            <a:ext cx="542323" cy="2451464"/>
          </a:xfrm>
          <a:prstGeom prst="rightBrace">
            <a:avLst>
              <a:gd name="adj1" fmla="val 8333"/>
              <a:gd name="adj2" fmla="val 74184"/>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pic>
        <p:nvPicPr>
          <p:cNvPr id="27" name="Picture 2">
            <a:extLst>
              <a:ext uri="{FF2B5EF4-FFF2-40B4-BE49-F238E27FC236}">
                <a16:creationId xmlns:a16="http://schemas.microsoft.com/office/drawing/2014/main" id="{8F06EB18-76B6-E542-AE74-B66BF9EA07E4}"/>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9112891" y="4851693"/>
            <a:ext cx="2955850" cy="164023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 name="Picture 6">
            <a:extLst>
              <a:ext uri="{FF2B5EF4-FFF2-40B4-BE49-F238E27FC236}">
                <a16:creationId xmlns:a16="http://schemas.microsoft.com/office/drawing/2014/main" id="{2AF2F1D9-FCD2-9E49-9C66-D7E004D46436}"/>
              </a:ext>
            </a:extLst>
          </p:cNvPr>
          <p:cNvPicPr>
            <a:picLocks noChangeAspect="1"/>
          </p:cNvPicPr>
          <p:nvPr/>
        </p:nvPicPr>
        <p:blipFill>
          <a:blip r:embed="rId6" cstate="hqprint">
            <a:extLst>
              <a:ext uri="{28A0092B-C50C-407E-A947-70E740481C1C}">
                <a14:useLocalDpi xmlns:a14="http://schemas.microsoft.com/office/drawing/2010/main" val="0"/>
              </a:ext>
            </a:extLst>
          </a:blip>
          <a:srcRect r="19469"/>
          <a:stretch>
            <a:fillRect/>
          </a:stretch>
        </p:blipFill>
        <p:spPr bwMode="auto">
          <a:xfrm>
            <a:off x="10422757" y="2434281"/>
            <a:ext cx="1395170" cy="122193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8" name="図 17">
            <a:extLst>
              <a:ext uri="{FF2B5EF4-FFF2-40B4-BE49-F238E27FC236}">
                <a16:creationId xmlns:a16="http://schemas.microsoft.com/office/drawing/2014/main" id="{5AAFCA15-953D-8445-B110-3CE0F23748C7}"/>
              </a:ext>
            </a:extLst>
          </p:cNvPr>
          <p:cNvPicPr>
            <a:picLocks noChangeAspect="1"/>
          </p:cNvPicPr>
          <p:nvPr/>
        </p:nvPicPr>
        <p:blipFill>
          <a:blip r:embed="rId7"/>
          <a:stretch>
            <a:fillRect/>
          </a:stretch>
        </p:blipFill>
        <p:spPr>
          <a:xfrm>
            <a:off x="8829580" y="729987"/>
            <a:ext cx="1359456" cy="1176296"/>
          </a:xfrm>
          <a:prstGeom prst="rect">
            <a:avLst/>
          </a:prstGeom>
          <a:ln>
            <a:solidFill>
              <a:schemeClr val="bg1"/>
            </a:solidFill>
          </a:ln>
        </p:spPr>
      </p:pic>
      <p:sp>
        <p:nvSpPr>
          <p:cNvPr id="13" name="右矢印 12">
            <a:extLst>
              <a:ext uri="{FF2B5EF4-FFF2-40B4-BE49-F238E27FC236}">
                <a16:creationId xmlns:a16="http://schemas.microsoft.com/office/drawing/2014/main" id="{D6DCFB12-E987-C54B-9F4D-D9168703D687}"/>
              </a:ext>
            </a:extLst>
          </p:cNvPr>
          <p:cNvSpPr/>
          <p:nvPr/>
        </p:nvSpPr>
        <p:spPr>
          <a:xfrm>
            <a:off x="2586977" y="2630123"/>
            <a:ext cx="550915" cy="3451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右矢印 27">
            <a:extLst>
              <a:ext uri="{FF2B5EF4-FFF2-40B4-BE49-F238E27FC236}">
                <a16:creationId xmlns:a16="http://schemas.microsoft.com/office/drawing/2014/main" id="{5B6A52F0-D2AF-D744-8746-43C5BEA1D8A7}"/>
              </a:ext>
            </a:extLst>
          </p:cNvPr>
          <p:cNvSpPr/>
          <p:nvPr/>
        </p:nvSpPr>
        <p:spPr>
          <a:xfrm>
            <a:off x="5858049" y="2087698"/>
            <a:ext cx="495134" cy="3983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9" name="右矢印 28">
            <a:extLst>
              <a:ext uri="{FF2B5EF4-FFF2-40B4-BE49-F238E27FC236}">
                <a16:creationId xmlns:a16="http://schemas.microsoft.com/office/drawing/2014/main" id="{AC41B93E-E03E-5142-9B48-77A81F80C1B9}"/>
              </a:ext>
            </a:extLst>
          </p:cNvPr>
          <p:cNvSpPr/>
          <p:nvPr/>
        </p:nvSpPr>
        <p:spPr>
          <a:xfrm>
            <a:off x="5830159" y="5185857"/>
            <a:ext cx="550915" cy="3451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0" name="右矢印 29">
            <a:extLst>
              <a:ext uri="{FF2B5EF4-FFF2-40B4-BE49-F238E27FC236}">
                <a16:creationId xmlns:a16="http://schemas.microsoft.com/office/drawing/2014/main" id="{8A9C9AAB-70D5-DF43-823C-43A9A047D74B}"/>
              </a:ext>
            </a:extLst>
          </p:cNvPr>
          <p:cNvSpPr/>
          <p:nvPr/>
        </p:nvSpPr>
        <p:spPr>
          <a:xfrm>
            <a:off x="9419612" y="4132095"/>
            <a:ext cx="769424" cy="34518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31" name="Picture 9" descr="TUPSO43f5.jpg">
            <a:extLst>
              <a:ext uri="{FF2B5EF4-FFF2-40B4-BE49-F238E27FC236}">
                <a16:creationId xmlns:a16="http://schemas.microsoft.com/office/drawing/2014/main" id="{C3E7DC59-CC43-6F48-9104-17566140C9B8}"/>
              </a:ext>
            </a:extLst>
          </p:cNvPr>
          <p:cNvPicPr>
            <a:picLocks noChangeAspect="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9205008" y="2317399"/>
            <a:ext cx="1076042" cy="143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3" name="直線矢印コネクタ 32">
            <a:extLst>
              <a:ext uri="{FF2B5EF4-FFF2-40B4-BE49-F238E27FC236}">
                <a16:creationId xmlns:a16="http://schemas.microsoft.com/office/drawing/2014/main" id="{8792EB4B-E0DC-D847-9A24-4B6A971A8DA6}"/>
              </a:ext>
            </a:extLst>
          </p:cNvPr>
          <p:cNvCxnSpPr>
            <a:cxnSpLocks/>
          </p:cNvCxnSpPr>
          <p:nvPr/>
        </p:nvCxnSpPr>
        <p:spPr>
          <a:xfrm flipV="1">
            <a:off x="8443277" y="1964724"/>
            <a:ext cx="620024" cy="507089"/>
          </a:xfrm>
          <a:prstGeom prst="straightConnector1">
            <a:avLst/>
          </a:prstGeom>
          <a:ln w="12700">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5" name="直線矢印コネクタ 34">
            <a:extLst>
              <a:ext uri="{FF2B5EF4-FFF2-40B4-BE49-F238E27FC236}">
                <a16:creationId xmlns:a16="http://schemas.microsoft.com/office/drawing/2014/main" id="{F3691BBE-CD59-844A-AAA5-1F1DC2A1D0E2}"/>
              </a:ext>
            </a:extLst>
          </p:cNvPr>
          <p:cNvCxnSpPr>
            <a:cxnSpLocks/>
          </p:cNvCxnSpPr>
          <p:nvPr/>
        </p:nvCxnSpPr>
        <p:spPr>
          <a:xfrm>
            <a:off x="9747331" y="3057640"/>
            <a:ext cx="1392327" cy="165025"/>
          </a:xfrm>
          <a:prstGeom prst="straightConnector1">
            <a:avLst/>
          </a:prstGeom>
          <a:ln w="12700">
            <a:solidFill>
              <a:srgbClr val="FFFF00"/>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5127DC51-417D-A64A-BD0C-6BD88173A104}"/>
              </a:ext>
            </a:extLst>
          </p:cNvPr>
          <p:cNvCxnSpPr>
            <a:cxnSpLocks/>
          </p:cNvCxnSpPr>
          <p:nvPr/>
        </p:nvCxnSpPr>
        <p:spPr>
          <a:xfrm>
            <a:off x="8443277" y="5296129"/>
            <a:ext cx="620024" cy="495252"/>
          </a:xfrm>
          <a:prstGeom prst="straightConnector1">
            <a:avLst/>
          </a:prstGeom>
          <a:ln w="12700">
            <a:prstDash val="dash"/>
            <a:tailEnd type="triangle"/>
          </a:ln>
        </p:spPr>
        <p:style>
          <a:lnRef idx="2">
            <a:schemeClr val="accent1"/>
          </a:lnRef>
          <a:fillRef idx="0">
            <a:schemeClr val="accent1"/>
          </a:fillRef>
          <a:effectRef idx="1">
            <a:schemeClr val="accent1"/>
          </a:effectRef>
          <a:fontRef idx="minor">
            <a:schemeClr val="tx1"/>
          </a:fontRef>
        </p:style>
      </p:cxnSp>
      <p:pic>
        <p:nvPicPr>
          <p:cNvPr id="26" name="図 5">
            <a:extLst>
              <a:ext uri="{FF2B5EF4-FFF2-40B4-BE49-F238E27FC236}">
                <a16:creationId xmlns:a16="http://schemas.microsoft.com/office/drawing/2014/main" id="{82CE4B16-645C-F74A-AABF-8D922A2CB859}"/>
              </a:ext>
            </a:extLst>
          </p:cNvPr>
          <p:cNvPicPr>
            <a:picLocks noChangeAspect="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3056177" y="841775"/>
            <a:ext cx="1748506" cy="105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図 31">
            <a:extLst>
              <a:ext uri="{FF2B5EF4-FFF2-40B4-BE49-F238E27FC236}">
                <a16:creationId xmlns:a16="http://schemas.microsoft.com/office/drawing/2014/main" id="{7D53D04A-F92A-D447-A121-717F4A6DC5C3}"/>
              </a:ext>
            </a:extLst>
          </p:cNvPr>
          <p:cNvPicPr>
            <a:picLocks noChangeAspect="1"/>
          </p:cNvPicPr>
          <p:nvPr/>
        </p:nvPicPr>
        <p:blipFill>
          <a:blip r:embed="rId10"/>
          <a:stretch>
            <a:fillRect/>
          </a:stretch>
        </p:blipFill>
        <p:spPr>
          <a:xfrm>
            <a:off x="566065" y="3283148"/>
            <a:ext cx="1907188" cy="1625211"/>
          </a:xfrm>
          <a:prstGeom prst="rect">
            <a:avLst/>
          </a:prstGeom>
          <a:ln>
            <a:noFill/>
          </a:ln>
        </p:spPr>
      </p:pic>
      <p:sp>
        <p:nvSpPr>
          <p:cNvPr id="10" name="テキスト ボックス 9">
            <a:extLst>
              <a:ext uri="{FF2B5EF4-FFF2-40B4-BE49-F238E27FC236}">
                <a16:creationId xmlns:a16="http://schemas.microsoft.com/office/drawing/2014/main" id="{7B064A28-C2E7-3D4B-9778-6F4DC5495E35}"/>
              </a:ext>
            </a:extLst>
          </p:cNvPr>
          <p:cNvSpPr txBox="1"/>
          <p:nvPr/>
        </p:nvSpPr>
        <p:spPr>
          <a:xfrm>
            <a:off x="656626" y="4962514"/>
            <a:ext cx="1892762" cy="369332"/>
          </a:xfrm>
          <a:prstGeom prst="rect">
            <a:avLst/>
          </a:prstGeom>
          <a:solidFill>
            <a:srgbClr val="FFFF00"/>
          </a:solidFill>
        </p:spPr>
        <p:txBody>
          <a:bodyPr wrap="none" rtlCol="0">
            <a:spAutoFit/>
          </a:bodyPr>
          <a:lstStyle/>
          <a:p>
            <a:r>
              <a:rPr lang="en-US" altLang="ja-JP" dirty="0"/>
              <a:t>~ </a:t>
            </a:r>
            <a:r>
              <a:rPr lang="en-US" altLang="ja-JP" dirty="0">
                <a:solidFill>
                  <a:srgbClr val="FF0000"/>
                </a:solidFill>
              </a:rPr>
              <a:t>100</a:t>
            </a:r>
            <a:r>
              <a:rPr lang="en-US" altLang="ja-JP" dirty="0"/>
              <a:t> </a:t>
            </a:r>
            <a:r>
              <a:rPr lang="en-US" altLang="ja-JP" sz="1400" dirty="0"/>
              <a:t>(+/-20) </a:t>
            </a:r>
            <a:r>
              <a:rPr lang="en-US" altLang="ja-JP" dirty="0"/>
              <a:t>MV/m</a:t>
            </a:r>
            <a:endParaRPr kumimoji="1" lang="ja-JP" altLang="en-US"/>
          </a:p>
        </p:txBody>
      </p:sp>
      <p:cxnSp>
        <p:nvCxnSpPr>
          <p:cNvPr id="14" name="直線コネクタ 13">
            <a:extLst>
              <a:ext uri="{FF2B5EF4-FFF2-40B4-BE49-F238E27FC236}">
                <a16:creationId xmlns:a16="http://schemas.microsoft.com/office/drawing/2014/main" id="{2DA9EE82-599E-5C42-88F1-8CF1D2E02D3A}"/>
              </a:ext>
            </a:extLst>
          </p:cNvPr>
          <p:cNvCxnSpPr>
            <a:cxnSpLocks/>
          </p:cNvCxnSpPr>
          <p:nvPr/>
        </p:nvCxnSpPr>
        <p:spPr>
          <a:xfrm>
            <a:off x="1720517" y="3307212"/>
            <a:ext cx="0" cy="1590565"/>
          </a:xfrm>
          <a:prstGeom prst="line">
            <a:avLst/>
          </a:prstGeom>
          <a:ln>
            <a:solidFill>
              <a:srgbClr val="FF0000"/>
            </a:solidFill>
            <a:prstDash val="lgDash"/>
          </a:ln>
        </p:spPr>
        <p:style>
          <a:lnRef idx="2">
            <a:schemeClr val="accent1"/>
          </a:lnRef>
          <a:fillRef idx="0">
            <a:schemeClr val="accent1"/>
          </a:fillRef>
          <a:effectRef idx="1">
            <a:schemeClr val="accent1"/>
          </a:effectRef>
          <a:fontRef idx="minor">
            <a:schemeClr val="tx1"/>
          </a:fontRef>
        </p:style>
      </p:cxnSp>
      <p:sp>
        <p:nvSpPr>
          <p:cNvPr id="36" name="テキスト ボックス 35">
            <a:extLst>
              <a:ext uri="{FF2B5EF4-FFF2-40B4-BE49-F238E27FC236}">
                <a16:creationId xmlns:a16="http://schemas.microsoft.com/office/drawing/2014/main" id="{F067F98D-89D0-6D4B-9AA4-B9C7BD313676}"/>
              </a:ext>
            </a:extLst>
          </p:cNvPr>
          <p:cNvSpPr txBox="1"/>
          <p:nvPr/>
        </p:nvSpPr>
        <p:spPr>
          <a:xfrm>
            <a:off x="10212018" y="596416"/>
            <a:ext cx="2003947" cy="307777"/>
          </a:xfrm>
          <a:prstGeom prst="rect">
            <a:avLst/>
          </a:prstGeom>
          <a:solidFill>
            <a:schemeClr val="accent5">
              <a:lumMod val="20000"/>
              <a:lumOff val="80000"/>
            </a:schemeClr>
          </a:solidFill>
        </p:spPr>
        <p:txBody>
          <a:bodyPr wrap="none" rtlCol="0">
            <a:spAutoFit/>
          </a:bodyPr>
          <a:lstStyle/>
          <a:p>
            <a:r>
              <a:rPr kumimoji="1" lang="en-US" altLang="ja-JP" sz="1400" dirty="0">
                <a:latin typeface="Helvetica" pitchFamily="2" charset="0"/>
              </a:rPr>
              <a:t>Courtesy: W. </a:t>
            </a:r>
            <a:r>
              <a:rPr kumimoji="1" lang="en-US" altLang="ja-JP" sz="1400" dirty="0" err="1">
                <a:latin typeface="Helvetica" pitchFamily="2" charset="0"/>
              </a:rPr>
              <a:t>Wuensch</a:t>
            </a:r>
            <a:endParaRPr kumimoji="1" lang="ja-JP" altLang="en-US" sz="1400" dirty="0">
              <a:latin typeface="Helvetica" pitchFamily="2" charset="0"/>
            </a:endParaRPr>
          </a:p>
        </p:txBody>
      </p:sp>
      <p:sp>
        <p:nvSpPr>
          <p:cNvPr id="4" name="Rectangle 3"/>
          <p:cNvSpPr/>
          <p:nvPr/>
        </p:nvSpPr>
        <p:spPr>
          <a:xfrm>
            <a:off x="62169" y="6219813"/>
            <a:ext cx="2487219" cy="369332"/>
          </a:xfrm>
          <a:prstGeom prst="rect">
            <a:avLst/>
          </a:prstGeom>
        </p:spPr>
        <p:txBody>
          <a:bodyPr wrap="none">
            <a:spAutoFit/>
          </a:bodyPr>
          <a:lstStyle/>
          <a:p>
            <a:r>
              <a:rPr kumimoji="1" lang="en-US" altLang="ja-JP" dirty="0"/>
              <a:t>A. Yamamoto, 190513bb</a:t>
            </a:r>
            <a:endParaRPr kumimoji="1" lang="ja-JP" altLang="en-US" dirty="0"/>
          </a:p>
        </p:txBody>
      </p:sp>
    </p:spTree>
    <p:extLst>
      <p:ext uri="{BB962C8B-B14F-4D97-AF65-F5344CB8AC3E}">
        <p14:creationId xmlns:p14="http://schemas.microsoft.com/office/powerpoint/2010/main" val="114832526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p:cNvPicPr>
            <a:picLocks noGrp="1" noChangeAspect="1"/>
          </p:cNvPicPr>
          <p:nvPr>
            <p:ph idx="1"/>
          </p:nvPr>
        </p:nvPicPr>
        <p:blipFill>
          <a:blip r:embed="rId2"/>
          <a:stretch>
            <a:fillRect/>
          </a:stretch>
        </p:blipFill>
        <p:spPr>
          <a:xfrm>
            <a:off x="4747312" y="854146"/>
            <a:ext cx="6962803" cy="5716763"/>
          </a:xfrm>
          <a:prstGeom prst="rect">
            <a:avLst/>
          </a:prstGeom>
        </p:spPr>
      </p:pic>
      <p:sp>
        <p:nvSpPr>
          <p:cNvPr id="4" name="Date Placeholder 3"/>
          <p:cNvSpPr>
            <a:spLocks noGrp="1"/>
          </p:cNvSpPr>
          <p:nvPr>
            <p:ph type="dt" sz="half" idx="4294967295"/>
          </p:nvPr>
        </p:nvSpPr>
        <p:spPr>
          <a:xfrm>
            <a:off x="96551" y="6003571"/>
            <a:ext cx="2844800" cy="365125"/>
          </a:xfrm>
          <a:prstGeom prst="rect">
            <a:avLst/>
          </a:prstGeom>
        </p:spPr>
        <p:txBody>
          <a:bodyPr/>
          <a:lstStyle/>
          <a:p>
            <a:r>
              <a:rPr lang="de-DE" smtClean="0"/>
              <a:t>D. Schulte</a:t>
            </a:r>
            <a:endParaRPr lang="en-US"/>
          </a:p>
        </p:txBody>
      </p:sp>
      <p:sp>
        <p:nvSpPr>
          <p:cNvPr id="6" name="Slide Number Placeholder 5"/>
          <p:cNvSpPr>
            <a:spLocks noGrp="1"/>
          </p:cNvSpPr>
          <p:nvPr>
            <p:ph type="sldNum" sz="quarter" idx="4294967295"/>
          </p:nvPr>
        </p:nvSpPr>
        <p:spPr>
          <a:xfrm>
            <a:off x="9347200" y="6356350"/>
            <a:ext cx="2844800" cy="365125"/>
          </a:xfrm>
          <a:prstGeom prst="rect">
            <a:avLst/>
          </a:prstGeom>
        </p:spPr>
        <p:txBody>
          <a:bodyPr/>
          <a:lstStyle/>
          <a:p>
            <a:fld id="{1E071486-4E65-E24B-8A3A-E44A91D5D904}" type="slidenum">
              <a:rPr lang="en-US" smtClean="0"/>
              <a:pPr/>
              <a:t>50</a:t>
            </a:fld>
            <a:endParaRPr lang="en-US"/>
          </a:p>
        </p:txBody>
      </p:sp>
      <p:sp>
        <p:nvSpPr>
          <p:cNvPr id="8" name="Rectangle 7"/>
          <p:cNvSpPr/>
          <p:nvPr/>
        </p:nvSpPr>
        <p:spPr>
          <a:xfrm>
            <a:off x="5670954" y="4364105"/>
            <a:ext cx="97964" cy="115084"/>
          </a:xfrm>
          <a:prstGeom prst="rect">
            <a:avLst/>
          </a:prstGeom>
          <a:noFill/>
          <a:ln w="19050">
            <a:solidFill>
              <a:srgbClr val="66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ounded Rectangle 1"/>
          <p:cNvSpPr/>
          <p:nvPr/>
        </p:nvSpPr>
        <p:spPr>
          <a:xfrm>
            <a:off x="6420360" y="120015"/>
            <a:ext cx="5289755" cy="73413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Ours is a very dynamic field!</a:t>
            </a:r>
          </a:p>
          <a:p>
            <a:pPr algn="ctr"/>
            <a:r>
              <a:rPr lang="en-US" sz="2000" dirty="0" smtClean="0"/>
              <a:t>(Luminosity upgrades for ILC, CLIC)</a:t>
            </a:r>
            <a:endParaRPr lang="en-US" sz="2000" dirty="0"/>
          </a:p>
        </p:txBody>
      </p:sp>
      <p:sp>
        <p:nvSpPr>
          <p:cNvPr id="3" name="TextBox 2"/>
          <p:cNvSpPr txBox="1"/>
          <p:nvPr/>
        </p:nvSpPr>
        <p:spPr>
          <a:xfrm>
            <a:off x="1254375" y="10321"/>
            <a:ext cx="2204963" cy="523220"/>
          </a:xfrm>
          <a:prstGeom prst="rect">
            <a:avLst/>
          </a:prstGeom>
          <a:solidFill>
            <a:schemeClr val="accent6">
              <a:lumMod val="20000"/>
              <a:lumOff val="80000"/>
            </a:schemeClr>
          </a:solidFill>
          <a:ln>
            <a:noFill/>
          </a:ln>
        </p:spPr>
        <p:txBody>
          <a:bodyPr wrap="none" rtlCol="0">
            <a:spAutoFit/>
          </a:bodyPr>
          <a:lstStyle/>
          <a:p>
            <a:r>
              <a:rPr lang="en-US" sz="2800" dirty="0" err="1" smtClean="0"/>
              <a:t>e+e</a:t>
            </a:r>
            <a:r>
              <a:rPr lang="en-US" sz="2800" dirty="0" smtClean="0"/>
              <a:t>- colliders </a:t>
            </a:r>
          </a:p>
        </p:txBody>
      </p:sp>
      <p:graphicFrame>
        <p:nvGraphicFramePr>
          <p:cNvPr id="9" name="Table 8"/>
          <p:cNvGraphicFramePr>
            <a:graphicFrameLocks noGrp="1"/>
          </p:cNvGraphicFramePr>
          <p:nvPr>
            <p:extLst>
              <p:ext uri="{D42A27DB-BD31-4B8C-83A1-F6EECF244321}">
                <p14:modId xmlns:p14="http://schemas.microsoft.com/office/powerpoint/2010/main" val="2415007110"/>
              </p:ext>
            </p:extLst>
          </p:nvPr>
        </p:nvGraphicFramePr>
        <p:xfrm>
          <a:off x="524201" y="3599179"/>
          <a:ext cx="3918127" cy="2104185"/>
        </p:xfrm>
        <a:graphic>
          <a:graphicData uri="http://schemas.openxmlformats.org/drawingml/2006/table">
            <a:tbl>
              <a:tblPr firstRow="1" bandRow="1">
                <a:tableStyleId>{5C22544A-7EE6-4342-B048-85BDC9FD1C3A}</a:tableStyleId>
              </a:tblPr>
              <a:tblGrid>
                <a:gridCol w="814788">
                  <a:extLst>
                    <a:ext uri="{9D8B030D-6E8A-4147-A177-3AD203B41FA5}">
                      <a16:colId xmlns:a16="http://schemas.microsoft.com/office/drawing/2014/main" val="20000"/>
                    </a:ext>
                  </a:extLst>
                </a:gridCol>
                <a:gridCol w="1253916">
                  <a:extLst>
                    <a:ext uri="{9D8B030D-6E8A-4147-A177-3AD203B41FA5}">
                      <a16:colId xmlns:a16="http://schemas.microsoft.com/office/drawing/2014/main" val="20001"/>
                    </a:ext>
                  </a:extLst>
                </a:gridCol>
                <a:gridCol w="1849423">
                  <a:extLst>
                    <a:ext uri="{9D8B030D-6E8A-4147-A177-3AD203B41FA5}">
                      <a16:colId xmlns:a16="http://schemas.microsoft.com/office/drawing/2014/main" val="20002"/>
                    </a:ext>
                  </a:extLst>
                </a:gridCol>
              </a:tblGrid>
              <a:tr h="302752">
                <a:tc>
                  <a:txBody>
                    <a:bodyPr/>
                    <a:lstStyle/>
                    <a:p>
                      <a:r>
                        <a:rPr lang="en-US" sz="1600" dirty="0" smtClean="0"/>
                        <a:t>Project</a:t>
                      </a:r>
                      <a:endParaRPr lang="en-US" sz="1600" dirty="0"/>
                    </a:p>
                  </a:txBody>
                  <a:tcPr/>
                </a:tc>
                <a:tc>
                  <a:txBody>
                    <a:bodyPr/>
                    <a:lstStyle/>
                    <a:p>
                      <a:r>
                        <a:rPr lang="en-US" sz="1600" dirty="0" smtClean="0"/>
                        <a:t>Start construction</a:t>
                      </a:r>
                      <a:endParaRPr lang="en-US" sz="1600" dirty="0"/>
                    </a:p>
                  </a:txBody>
                  <a:tcPr/>
                </a:tc>
                <a:tc>
                  <a:txBody>
                    <a:bodyPr/>
                    <a:lstStyle/>
                    <a:p>
                      <a:r>
                        <a:rPr lang="en-US" sz="1600" dirty="0" smtClean="0"/>
                        <a:t>Start Physics (Higgs)</a:t>
                      </a:r>
                      <a:endParaRPr lang="en-US" sz="1600" dirty="0"/>
                    </a:p>
                  </a:txBody>
                  <a:tcPr/>
                </a:tc>
                <a:extLst>
                  <a:ext uri="{0D108BD9-81ED-4DB2-BD59-A6C34878D82A}">
                    <a16:rowId xmlns:a16="http://schemas.microsoft.com/office/drawing/2014/main" val="10000"/>
                  </a:ext>
                </a:extLst>
              </a:tr>
              <a:tr h="305013">
                <a:tc>
                  <a:txBody>
                    <a:bodyPr/>
                    <a:lstStyle/>
                    <a:p>
                      <a:r>
                        <a:rPr lang="en-US" sz="1200" dirty="0" smtClean="0"/>
                        <a:t>CEPC</a:t>
                      </a:r>
                      <a:endParaRPr lang="en-US" sz="1200" dirty="0"/>
                    </a:p>
                  </a:txBody>
                  <a:tcPr/>
                </a:tc>
                <a:tc>
                  <a:txBody>
                    <a:bodyPr/>
                    <a:lstStyle/>
                    <a:p>
                      <a:r>
                        <a:rPr lang="en-US" sz="1200" dirty="0" smtClean="0"/>
                        <a:t>2022</a:t>
                      </a:r>
                      <a:endParaRPr lang="en-US" sz="1200" dirty="0"/>
                    </a:p>
                  </a:txBody>
                  <a:tcPr/>
                </a:tc>
                <a:tc>
                  <a:txBody>
                    <a:bodyPr/>
                    <a:lstStyle/>
                    <a:p>
                      <a:r>
                        <a:rPr lang="en-US" sz="1200" dirty="0" smtClean="0"/>
                        <a:t>2030</a:t>
                      </a:r>
                      <a:endParaRPr lang="en-US" sz="1200" dirty="0"/>
                    </a:p>
                  </a:txBody>
                  <a:tcPr/>
                </a:tc>
                <a:extLst>
                  <a:ext uri="{0D108BD9-81ED-4DB2-BD59-A6C34878D82A}">
                    <a16:rowId xmlns:a16="http://schemas.microsoft.com/office/drawing/2014/main" val="10001"/>
                  </a:ext>
                </a:extLst>
              </a:tr>
              <a:tr h="305013">
                <a:tc>
                  <a:txBody>
                    <a:bodyPr/>
                    <a:lstStyle/>
                    <a:p>
                      <a:r>
                        <a:rPr lang="en-US" sz="1200" dirty="0" smtClean="0"/>
                        <a:t>ILC</a:t>
                      </a:r>
                      <a:endParaRPr lang="en-US" sz="1200" dirty="0"/>
                    </a:p>
                  </a:txBody>
                  <a:tcPr/>
                </a:tc>
                <a:tc>
                  <a:txBody>
                    <a:bodyPr/>
                    <a:lstStyle/>
                    <a:p>
                      <a:r>
                        <a:rPr lang="en-US" sz="1200" dirty="0" smtClean="0"/>
                        <a:t>2024</a:t>
                      </a:r>
                      <a:endParaRPr lang="en-US" sz="1200" dirty="0"/>
                    </a:p>
                  </a:txBody>
                  <a:tcPr/>
                </a:tc>
                <a:tc>
                  <a:txBody>
                    <a:bodyPr/>
                    <a:lstStyle/>
                    <a:p>
                      <a:r>
                        <a:rPr lang="en-US" sz="1200" dirty="0" smtClean="0"/>
                        <a:t>2033</a:t>
                      </a:r>
                      <a:endParaRPr lang="en-US" sz="1200" dirty="0"/>
                    </a:p>
                  </a:txBody>
                  <a:tcPr/>
                </a:tc>
                <a:extLst>
                  <a:ext uri="{0D108BD9-81ED-4DB2-BD59-A6C34878D82A}">
                    <a16:rowId xmlns:a16="http://schemas.microsoft.com/office/drawing/2014/main" val="10002"/>
                  </a:ext>
                </a:extLst>
              </a:tr>
              <a:tr h="305013">
                <a:tc>
                  <a:txBody>
                    <a:bodyPr/>
                    <a:lstStyle/>
                    <a:p>
                      <a:r>
                        <a:rPr lang="en-US" sz="1200" dirty="0" smtClean="0"/>
                        <a:t>CLIC</a:t>
                      </a:r>
                      <a:endParaRPr lang="en-US" sz="1200" dirty="0"/>
                    </a:p>
                  </a:txBody>
                  <a:tcPr/>
                </a:tc>
                <a:tc>
                  <a:txBody>
                    <a:bodyPr/>
                    <a:lstStyle/>
                    <a:p>
                      <a:r>
                        <a:rPr lang="en-US" sz="1200" dirty="0" smtClean="0"/>
                        <a:t>2026</a:t>
                      </a:r>
                      <a:endParaRPr lang="en-US" sz="1200" dirty="0"/>
                    </a:p>
                  </a:txBody>
                  <a:tcPr/>
                </a:tc>
                <a:tc>
                  <a:txBody>
                    <a:bodyPr/>
                    <a:lstStyle/>
                    <a:p>
                      <a:r>
                        <a:rPr lang="en-US" sz="1200" dirty="0" smtClean="0"/>
                        <a:t>2035</a:t>
                      </a:r>
                      <a:endParaRPr lang="en-US" sz="1200" dirty="0"/>
                    </a:p>
                  </a:txBody>
                  <a:tcPr/>
                </a:tc>
                <a:extLst>
                  <a:ext uri="{0D108BD9-81ED-4DB2-BD59-A6C34878D82A}">
                    <a16:rowId xmlns:a16="http://schemas.microsoft.com/office/drawing/2014/main" val="10003"/>
                  </a:ext>
                </a:extLst>
              </a:tr>
              <a:tr h="305013">
                <a:tc>
                  <a:txBody>
                    <a:bodyPr/>
                    <a:lstStyle/>
                    <a:p>
                      <a:r>
                        <a:rPr lang="en-US" sz="1200" dirty="0" smtClean="0"/>
                        <a:t>FCC-</a:t>
                      </a:r>
                      <a:r>
                        <a:rPr lang="en-US" sz="1200" dirty="0" err="1" smtClean="0"/>
                        <a:t>ee</a:t>
                      </a:r>
                      <a:endParaRPr lang="en-US" sz="1200" dirty="0"/>
                    </a:p>
                  </a:txBody>
                  <a:tcPr/>
                </a:tc>
                <a:tc>
                  <a:txBody>
                    <a:bodyPr/>
                    <a:lstStyle/>
                    <a:p>
                      <a:r>
                        <a:rPr lang="en-US" sz="1200" dirty="0" smtClean="0"/>
                        <a:t>2029</a:t>
                      </a:r>
                      <a:endParaRPr lang="en-US" sz="1200" dirty="0"/>
                    </a:p>
                  </a:txBody>
                  <a:tcPr/>
                </a:tc>
                <a:tc>
                  <a:txBody>
                    <a:bodyPr/>
                    <a:lstStyle/>
                    <a:p>
                      <a:r>
                        <a:rPr lang="en-US" sz="1200" dirty="0" smtClean="0"/>
                        <a:t>2039 (2044)</a:t>
                      </a:r>
                      <a:endParaRPr lang="en-US" sz="1200" dirty="0"/>
                    </a:p>
                  </a:txBody>
                  <a:tcPr/>
                </a:tc>
                <a:extLst>
                  <a:ext uri="{0D108BD9-81ED-4DB2-BD59-A6C34878D82A}">
                    <a16:rowId xmlns:a16="http://schemas.microsoft.com/office/drawing/2014/main" val="10004"/>
                  </a:ext>
                </a:extLst>
              </a:tr>
              <a:tr h="305013">
                <a:tc>
                  <a:txBody>
                    <a:bodyPr/>
                    <a:lstStyle/>
                    <a:p>
                      <a:r>
                        <a:rPr lang="en-US" sz="1200" dirty="0" err="1" smtClean="0"/>
                        <a:t>LHeC</a:t>
                      </a:r>
                      <a:endParaRPr lang="en-US" sz="1200" dirty="0"/>
                    </a:p>
                  </a:txBody>
                  <a:tcPr/>
                </a:tc>
                <a:tc>
                  <a:txBody>
                    <a:bodyPr/>
                    <a:lstStyle/>
                    <a:p>
                      <a:r>
                        <a:rPr lang="en-US" sz="1200" dirty="0" smtClean="0"/>
                        <a:t>2023</a:t>
                      </a:r>
                      <a:endParaRPr lang="en-US" sz="1200" dirty="0"/>
                    </a:p>
                  </a:txBody>
                  <a:tcPr/>
                </a:tc>
                <a:tc>
                  <a:txBody>
                    <a:bodyPr/>
                    <a:lstStyle/>
                    <a:p>
                      <a:r>
                        <a:rPr lang="en-US" sz="1200" dirty="0" smtClean="0"/>
                        <a:t>2031</a:t>
                      </a:r>
                      <a:endParaRPr lang="en-US" sz="1200" dirty="0"/>
                    </a:p>
                  </a:txBody>
                  <a:tcPr/>
                </a:tc>
                <a:extLst>
                  <a:ext uri="{0D108BD9-81ED-4DB2-BD59-A6C34878D82A}">
                    <a16:rowId xmlns:a16="http://schemas.microsoft.com/office/drawing/2014/main" val="10005"/>
                  </a:ext>
                </a:extLst>
              </a:tr>
            </a:tbl>
          </a:graphicData>
        </a:graphic>
      </p:graphicFrame>
      <p:sp>
        <p:nvSpPr>
          <p:cNvPr id="10" name="TextBox 9"/>
          <p:cNvSpPr txBox="1"/>
          <p:nvPr/>
        </p:nvSpPr>
        <p:spPr>
          <a:xfrm>
            <a:off x="524201" y="2020534"/>
            <a:ext cx="3916034" cy="1477328"/>
          </a:xfrm>
          <a:prstGeom prst="rect">
            <a:avLst/>
          </a:prstGeom>
          <a:solidFill>
            <a:schemeClr val="accent6">
              <a:lumMod val="40000"/>
              <a:lumOff val="60000"/>
            </a:schemeClr>
          </a:solidFill>
        </p:spPr>
        <p:txBody>
          <a:bodyPr wrap="square" rtlCol="0">
            <a:spAutoFit/>
          </a:bodyPr>
          <a:lstStyle/>
          <a:p>
            <a:pPr defTabSz="457200"/>
            <a:r>
              <a:rPr lang="en-US" dirty="0">
                <a:solidFill>
                  <a:prstClr val="black"/>
                </a:solidFill>
                <a:latin typeface="Calibri"/>
              </a:rPr>
              <a:t>Proposed dates from projects</a:t>
            </a:r>
          </a:p>
          <a:p>
            <a:pPr defTabSz="457200"/>
            <a:endParaRPr lang="en-US" dirty="0">
              <a:solidFill>
                <a:prstClr val="black"/>
              </a:solidFill>
              <a:latin typeface="Calibri"/>
            </a:endParaRPr>
          </a:p>
          <a:p>
            <a:pPr defTabSz="457200"/>
            <a:r>
              <a:rPr lang="en-US" dirty="0">
                <a:solidFill>
                  <a:prstClr val="black"/>
                </a:solidFill>
                <a:latin typeface="Calibri"/>
              </a:rPr>
              <a:t>Would expect that technically required time to start construction is O(5-10 years) for prototyping etc.</a:t>
            </a:r>
          </a:p>
        </p:txBody>
      </p:sp>
    </p:spTree>
    <p:extLst>
      <p:ext uri="{BB962C8B-B14F-4D97-AF65-F5344CB8AC3E}">
        <p14:creationId xmlns:p14="http://schemas.microsoft.com/office/powerpoint/2010/main" val="455781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smtClean="0">
                <a:ln>
                  <a:noFill/>
                </a:ln>
                <a:solidFill>
                  <a:srgbClr val="FFFF00"/>
                </a:solidFill>
                <a:effectLst/>
                <a:uLnTx/>
                <a:uFillTx/>
                <a:latin typeface="Arial"/>
                <a:ea typeface="+mj-ea"/>
                <a:cs typeface="+mj-cs"/>
              </a:rPr>
              <a:t>     FCC integrated project technical schedule</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47" name="Rounded Rectangle 46">
            <a:extLst>
              <a:ext uri="{FF2B5EF4-FFF2-40B4-BE49-F238E27FC236}">
                <a16:creationId xmlns:a16="http://schemas.microsoft.com/office/drawing/2014/main" id="{5D438CD2-934D-884B-9503-B63B92C0096B}"/>
              </a:ext>
            </a:extLst>
          </p:cNvPr>
          <p:cNvSpPr/>
          <p:nvPr/>
        </p:nvSpPr>
        <p:spPr>
          <a:xfrm>
            <a:off x="291698" y="1121447"/>
            <a:ext cx="3382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rPr>
              <a:t>1</a:t>
            </a:r>
          </a:p>
        </p:txBody>
      </p:sp>
      <p:sp>
        <p:nvSpPr>
          <p:cNvPr id="48" name="Rounded Rectangle 47">
            <a:extLst>
              <a:ext uri="{FF2B5EF4-FFF2-40B4-BE49-F238E27FC236}">
                <a16:creationId xmlns:a16="http://schemas.microsoft.com/office/drawing/2014/main" id="{28D5F7D8-39CF-9A46-A78B-39760D4776B9}"/>
              </a:ext>
            </a:extLst>
          </p:cNvPr>
          <p:cNvSpPr/>
          <p:nvPr/>
        </p:nvSpPr>
        <p:spPr>
          <a:xfrm>
            <a:off x="629944" y="1121447"/>
            <a:ext cx="3382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2</a:t>
            </a:r>
          </a:p>
        </p:txBody>
      </p:sp>
      <p:sp>
        <p:nvSpPr>
          <p:cNvPr id="49" name="Rounded Rectangle 48">
            <a:extLst>
              <a:ext uri="{FF2B5EF4-FFF2-40B4-BE49-F238E27FC236}">
                <a16:creationId xmlns:a16="http://schemas.microsoft.com/office/drawing/2014/main" id="{CD0ADA4C-F654-5046-99C2-843D68B5C2B5}"/>
              </a:ext>
            </a:extLst>
          </p:cNvPr>
          <p:cNvSpPr/>
          <p:nvPr/>
        </p:nvSpPr>
        <p:spPr>
          <a:xfrm>
            <a:off x="968190" y="1121447"/>
            <a:ext cx="3382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rPr>
              <a:t>3</a:t>
            </a:r>
          </a:p>
        </p:txBody>
      </p:sp>
      <p:sp>
        <p:nvSpPr>
          <p:cNvPr id="50" name="Rounded Rectangle 49">
            <a:extLst>
              <a:ext uri="{FF2B5EF4-FFF2-40B4-BE49-F238E27FC236}">
                <a16:creationId xmlns:a16="http://schemas.microsoft.com/office/drawing/2014/main" id="{A8625895-FBF8-C943-9571-243ABA1EB863}"/>
              </a:ext>
            </a:extLst>
          </p:cNvPr>
          <p:cNvSpPr/>
          <p:nvPr/>
        </p:nvSpPr>
        <p:spPr>
          <a:xfrm>
            <a:off x="1306436" y="1121447"/>
            <a:ext cx="3382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4</a:t>
            </a:r>
          </a:p>
        </p:txBody>
      </p:sp>
      <p:sp>
        <p:nvSpPr>
          <p:cNvPr id="51" name="Rounded Rectangle 50">
            <a:extLst>
              <a:ext uri="{FF2B5EF4-FFF2-40B4-BE49-F238E27FC236}">
                <a16:creationId xmlns:a16="http://schemas.microsoft.com/office/drawing/2014/main" id="{29AE5585-DD62-EA4D-928F-5377112BA408}"/>
              </a:ext>
            </a:extLst>
          </p:cNvPr>
          <p:cNvSpPr/>
          <p:nvPr/>
        </p:nvSpPr>
        <p:spPr>
          <a:xfrm>
            <a:off x="1644684" y="1121447"/>
            <a:ext cx="3382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rPr>
              <a:t>5</a:t>
            </a:r>
          </a:p>
        </p:txBody>
      </p:sp>
      <p:sp>
        <p:nvSpPr>
          <p:cNvPr id="52" name="Rounded Rectangle 51">
            <a:extLst>
              <a:ext uri="{FF2B5EF4-FFF2-40B4-BE49-F238E27FC236}">
                <a16:creationId xmlns:a16="http://schemas.microsoft.com/office/drawing/2014/main" id="{B6F2C48D-2F1D-FC41-BAA8-188F526FBE60}"/>
              </a:ext>
            </a:extLst>
          </p:cNvPr>
          <p:cNvSpPr/>
          <p:nvPr/>
        </p:nvSpPr>
        <p:spPr>
          <a:xfrm>
            <a:off x="1982930" y="1121447"/>
            <a:ext cx="3382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6</a:t>
            </a:r>
          </a:p>
        </p:txBody>
      </p:sp>
      <p:sp>
        <p:nvSpPr>
          <p:cNvPr id="53" name="Rounded Rectangle 52">
            <a:extLst>
              <a:ext uri="{FF2B5EF4-FFF2-40B4-BE49-F238E27FC236}">
                <a16:creationId xmlns:a16="http://schemas.microsoft.com/office/drawing/2014/main" id="{3F9387C0-6250-644D-AD7B-2B12FBE4BF44}"/>
              </a:ext>
            </a:extLst>
          </p:cNvPr>
          <p:cNvSpPr/>
          <p:nvPr/>
        </p:nvSpPr>
        <p:spPr>
          <a:xfrm>
            <a:off x="2321177" y="1121447"/>
            <a:ext cx="3382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rPr>
              <a:t>7</a:t>
            </a:r>
          </a:p>
        </p:txBody>
      </p:sp>
      <p:sp>
        <p:nvSpPr>
          <p:cNvPr id="54" name="Rounded Rectangle 53">
            <a:extLst>
              <a:ext uri="{FF2B5EF4-FFF2-40B4-BE49-F238E27FC236}">
                <a16:creationId xmlns:a16="http://schemas.microsoft.com/office/drawing/2014/main" id="{169A1C06-EE66-BE41-9758-B6178A6CB2D7}"/>
              </a:ext>
            </a:extLst>
          </p:cNvPr>
          <p:cNvSpPr/>
          <p:nvPr/>
        </p:nvSpPr>
        <p:spPr>
          <a:xfrm>
            <a:off x="2659423" y="1121447"/>
            <a:ext cx="3382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8</a:t>
            </a:r>
          </a:p>
        </p:txBody>
      </p:sp>
      <p:sp>
        <p:nvSpPr>
          <p:cNvPr id="55" name="Rounded Rectangle 54">
            <a:extLst>
              <a:ext uri="{FF2B5EF4-FFF2-40B4-BE49-F238E27FC236}">
                <a16:creationId xmlns:a16="http://schemas.microsoft.com/office/drawing/2014/main" id="{2E80A3E1-9767-7B41-81F6-D5B2940F8A39}"/>
              </a:ext>
            </a:extLst>
          </p:cNvPr>
          <p:cNvSpPr/>
          <p:nvPr/>
        </p:nvSpPr>
        <p:spPr>
          <a:xfrm>
            <a:off x="2997670" y="1121447"/>
            <a:ext cx="3382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rPr>
              <a:t>9</a:t>
            </a:r>
          </a:p>
        </p:txBody>
      </p:sp>
      <p:sp>
        <p:nvSpPr>
          <p:cNvPr id="56" name="Rounded Rectangle 55">
            <a:extLst>
              <a:ext uri="{FF2B5EF4-FFF2-40B4-BE49-F238E27FC236}">
                <a16:creationId xmlns:a16="http://schemas.microsoft.com/office/drawing/2014/main" id="{BDD1FFA5-ADB7-5749-BCE2-A79BD9FAF50D}"/>
              </a:ext>
            </a:extLst>
          </p:cNvPr>
          <p:cNvSpPr/>
          <p:nvPr/>
        </p:nvSpPr>
        <p:spPr>
          <a:xfrm>
            <a:off x="3335917" y="1121447"/>
            <a:ext cx="3382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10</a:t>
            </a:r>
          </a:p>
        </p:txBody>
      </p:sp>
      <p:sp>
        <p:nvSpPr>
          <p:cNvPr id="57" name="Rounded Rectangle 56">
            <a:extLst>
              <a:ext uri="{FF2B5EF4-FFF2-40B4-BE49-F238E27FC236}">
                <a16:creationId xmlns:a16="http://schemas.microsoft.com/office/drawing/2014/main" id="{621FF53B-7FBB-0A4C-A8C5-6295FC690B50}"/>
              </a:ext>
            </a:extLst>
          </p:cNvPr>
          <p:cNvSpPr/>
          <p:nvPr/>
        </p:nvSpPr>
        <p:spPr>
          <a:xfrm>
            <a:off x="3674163" y="1121447"/>
            <a:ext cx="3382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rPr>
              <a:t>11</a:t>
            </a:r>
          </a:p>
        </p:txBody>
      </p:sp>
      <p:sp>
        <p:nvSpPr>
          <p:cNvPr id="58" name="Rounded Rectangle 57">
            <a:extLst>
              <a:ext uri="{FF2B5EF4-FFF2-40B4-BE49-F238E27FC236}">
                <a16:creationId xmlns:a16="http://schemas.microsoft.com/office/drawing/2014/main" id="{D089A103-802A-3040-9BAA-BF1A9D558144}"/>
              </a:ext>
            </a:extLst>
          </p:cNvPr>
          <p:cNvSpPr/>
          <p:nvPr/>
        </p:nvSpPr>
        <p:spPr>
          <a:xfrm>
            <a:off x="4012409" y="1121447"/>
            <a:ext cx="3382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12</a:t>
            </a:r>
          </a:p>
        </p:txBody>
      </p:sp>
      <p:sp>
        <p:nvSpPr>
          <p:cNvPr id="59" name="Rounded Rectangle 58">
            <a:extLst>
              <a:ext uri="{FF2B5EF4-FFF2-40B4-BE49-F238E27FC236}">
                <a16:creationId xmlns:a16="http://schemas.microsoft.com/office/drawing/2014/main" id="{9B74BF79-BAA3-F34D-B615-BE0EF7638518}"/>
              </a:ext>
            </a:extLst>
          </p:cNvPr>
          <p:cNvSpPr/>
          <p:nvPr/>
        </p:nvSpPr>
        <p:spPr>
          <a:xfrm>
            <a:off x="4350657" y="1121447"/>
            <a:ext cx="3382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rPr>
              <a:t>13</a:t>
            </a:r>
          </a:p>
        </p:txBody>
      </p:sp>
      <p:sp>
        <p:nvSpPr>
          <p:cNvPr id="60" name="Rounded Rectangle 59">
            <a:extLst>
              <a:ext uri="{FF2B5EF4-FFF2-40B4-BE49-F238E27FC236}">
                <a16:creationId xmlns:a16="http://schemas.microsoft.com/office/drawing/2014/main" id="{1530533E-BE14-3145-9880-E0DFFEF54DEB}"/>
              </a:ext>
            </a:extLst>
          </p:cNvPr>
          <p:cNvSpPr/>
          <p:nvPr/>
        </p:nvSpPr>
        <p:spPr>
          <a:xfrm>
            <a:off x="4688903" y="1121447"/>
            <a:ext cx="3382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14</a:t>
            </a:r>
          </a:p>
        </p:txBody>
      </p:sp>
      <p:sp>
        <p:nvSpPr>
          <p:cNvPr id="61" name="Rounded Rectangle 60">
            <a:extLst>
              <a:ext uri="{FF2B5EF4-FFF2-40B4-BE49-F238E27FC236}">
                <a16:creationId xmlns:a16="http://schemas.microsoft.com/office/drawing/2014/main" id="{92220EEC-37BA-C94E-BBBE-903C440D49C5}"/>
              </a:ext>
            </a:extLst>
          </p:cNvPr>
          <p:cNvSpPr/>
          <p:nvPr/>
        </p:nvSpPr>
        <p:spPr>
          <a:xfrm>
            <a:off x="5027149" y="1121447"/>
            <a:ext cx="3382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rPr>
              <a:t>15</a:t>
            </a:r>
          </a:p>
        </p:txBody>
      </p:sp>
      <p:sp>
        <p:nvSpPr>
          <p:cNvPr id="62" name="Rounded Rectangle 61">
            <a:extLst>
              <a:ext uri="{FF2B5EF4-FFF2-40B4-BE49-F238E27FC236}">
                <a16:creationId xmlns:a16="http://schemas.microsoft.com/office/drawing/2014/main" id="{F56D61E3-7E32-A04E-97B9-EBF8C68DF041}"/>
              </a:ext>
            </a:extLst>
          </p:cNvPr>
          <p:cNvSpPr/>
          <p:nvPr/>
        </p:nvSpPr>
        <p:spPr>
          <a:xfrm>
            <a:off x="5365396" y="1121447"/>
            <a:ext cx="3382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16</a:t>
            </a:r>
          </a:p>
        </p:txBody>
      </p:sp>
      <p:sp>
        <p:nvSpPr>
          <p:cNvPr id="63" name="Rounded Rectangle 62">
            <a:extLst>
              <a:ext uri="{FF2B5EF4-FFF2-40B4-BE49-F238E27FC236}">
                <a16:creationId xmlns:a16="http://schemas.microsoft.com/office/drawing/2014/main" id="{E981D7E4-7E72-B040-9CCD-AFA8062CC50C}"/>
              </a:ext>
            </a:extLst>
          </p:cNvPr>
          <p:cNvSpPr/>
          <p:nvPr/>
        </p:nvSpPr>
        <p:spPr>
          <a:xfrm>
            <a:off x="5703643" y="1121447"/>
            <a:ext cx="3382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rPr>
              <a:t>17</a:t>
            </a:r>
          </a:p>
        </p:txBody>
      </p:sp>
      <p:sp>
        <p:nvSpPr>
          <p:cNvPr id="64" name="Rounded Rectangle 63">
            <a:extLst>
              <a:ext uri="{FF2B5EF4-FFF2-40B4-BE49-F238E27FC236}">
                <a16:creationId xmlns:a16="http://schemas.microsoft.com/office/drawing/2014/main" id="{63091869-0CF9-CE46-A6F0-0EE3913E5C30}"/>
              </a:ext>
            </a:extLst>
          </p:cNvPr>
          <p:cNvSpPr/>
          <p:nvPr/>
        </p:nvSpPr>
        <p:spPr>
          <a:xfrm>
            <a:off x="6041890" y="1121447"/>
            <a:ext cx="3382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18</a:t>
            </a:r>
          </a:p>
        </p:txBody>
      </p:sp>
      <p:sp>
        <p:nvSpPr>
          <p:cNvPr id="65" name="Rounded Rectangle 64">
            <a:extLst>
              <a:ext uri="{FF2B5EF4-FFF2-40B4-BE49-F238E27FC236}">
                <a16:creationId xmlns:a16="http://schemas.microsoft.com/office/drawing/2014/main" id="{06687278-5D0B-F74D-B23F-A6A379FFCF7C}"/>
              </a:ext>
            </a:extLst>
          </p:cNvPr>
          <p:cNvSpPr/>
          <p:nvPr/>
        </p:nvSpPr>
        <p:spPr>
          <a:xfrm>
            <a:off x="7812945" y="1121447"/>
            <a:ext cx="2537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FFFFFF"/>
                </a:solidFill>
                <a:effectLst/>
                <a:uLnTx/>
                <a:uFillTx/>
                <a:latin typeface="Arial Narrow" panose="020B0604020202020204" pitchFamily="34" charset="0"/>
                <a:ea typeface="+mn-ea"/>
                <a:cs typeface="Arial Narrow" panose="020B0604020202020204" pitchFamily="34" charset="0"/>
              </a:rPr>
              <a:t>34</a:t>
            </a:r>
            <a:endPar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endParaRPr>
          </a:p>
        </p:txBody>
      </p:sp>
      <p:sp>
        <p:nvSpPr>
          <p:cNvPr id="66" name="Rounded Rectangle 65">
            <a:extLst>
              <a:ext uri="{FF2B5EF4-FFF2-40B4-BE49-F238E27FC236}">
                <a16:creationId xmlns:a16="http://schemas.microsoft.com/office/drawing/2014/main" id="{AD7FCBBA-C725-E04E-A5EE-70FCBB7AD738}"/>
              </a:ext>
            </a:extLst>
          </p:cNvPr>
          <p:cNvSpPr/>
          <p:nvPr/>
        </p:nvSpPr>
        <p:spPr>
          <a:xfrm>
            <a:off x="8066691" y="1121447"/>
            <a:ext cx="2537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35</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67" name="Rounded Rectangle 66">
            <a:extLst>
              <a:ext uri="{FF2B5EF4-FFF2-40B4-BE49-F238E27FC236}">
                <a16:creationId xmlns:a16="http://schemas.microsoft.com/office/drawing/2014/main" id="{119480CD-202F-1D49-B346-11129078D7F8}"/>
              </a:ext>
            </a:extLst>
          </p:cNvPr>
          <p:cNvSpPr/>
          <p:nvPr/>
        </p:nvSpPr>
        <p:spPr>
          <a:xfrm>
            <a:off x="8320436" y="1121447"/>
            <a:ext cx="2537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FFFFFF"/>
                </a:solidFill>
                <a:effectLst/>
                <a:uLnTx/>
                <a:uFillTx/>
                <a:latin typeface="Arial Narrow" panose="020B0604020202020204" pitchFamily="34" charset="0"/>
                <a:ea typeface="+mn-ea"/>
                <a:cs typeface="Arial Narrow" panose="020B0604020202020204" pitchFamily="34" charset="0"/>
              </a:rPr>
              <a:t>36</a:t>
            </a:r>
            <a:endPar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endParaRPr>
          </a:p>
        </p:txBody>
      </p:sp>
      <p:sp>
        <p:nvSpPr>
          <p:cNvPr id="68" name="Rounded Rectangle 67">
            <a:extLst>
              <a:ext uri="{FF2B5EF4-FFF2-40B4-BE49-F238E27FC236}">
                <a16:creationId xmlns:a16="http://schemas.microsoft.com/office/drawing/2014/main" id="{AA8E9BFF-8003-4245-943D-B128C5F54EF7}"/>
              </a:ext>
            </a:extLst>
          </p:cNvPr>
          <p:cNvSpPr/>
          <p:nvPr/>
        </p:nvSpPr>
        <p:spPr>
          <a:xfrm>
            <a:off x="8574182" y="1121447"/>
            <a:ext cx="2537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37</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69" name="Rounded Rectangle 68">
            <a:extLst>
              <a:ext uri="{FF2B5EF4-FFF2-40B4-BE49-F238E27FC236}">
                <a16:creationId xmlns:a16="http://schemas.microsoft.com/office/drawing/2014/main" id="{8F84E6A0-0E9E-2344-B5AA-5DF1AECB9FC5}"/>
              </a:ext>
            </a:extLst>
          </p:cNvPr>
          <p:cNvSpPr/>
          <p:nvPr/>
        </p:nvSpPr>
        <p:spPr>
          <a:xfrm>
            <a:off x="8827928" y="1121447"/>
            <a:ext cx="2537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FFFFFF"/>
                </a:solidFill>
                <a:effectLst/>
                <a:uLnTx/>
                <a:uFillTx/>
                <a:latin typeface="Arial Narrow" panose="020B0604020202020204" pitchFamily="34" charset="0"/>
                <a:ea typeface="+mn-ea"/>
                <a:cs typeface="Arial Narrow" panose="020B0604020202020204" pitchFamily="34" charset="0"/>
              </a:rPr>
              <a:t>38</a:t>
            </a:r>
            <a:endPar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endParaRPr>
          </a:p>
        </p:txBody>
      </p:sp>
      <p:sp>
        <p:nvSpPr>
          <p:cNvPr id="70" name="Rounded Rectangle 69">
            <a:extLst>
              <a:ext uri="{FF2B5EF4-FFF2-40B4-BE49-F238E27FC236}">
                <a16:creationId xmlns:a16="http://schemas.microsoft.com/office/drawing/2014/main" id="{DF7CBD27-5ABB-A246-95A8-1C076E548986}"/>
              </a:ext>
            </a:extLst>
          </p:cNvPr>
          <p:cNvSpPr/>
          <p:nvPr/>
        </p:nvSpPr>
        <p:spPr>
          <a:xfrm>
            <a:off x="9081673" y="1121447"/>
            <a:ext cx="2537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39</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71" name="Rounded Rectangle 70">
            <a:extLst>
              <a:ext uri="{FF2B5EF4-FFF2-40B4-BE49-F238E27FC236}">
                <a16:creationId xmlns:a16="http://schemas.microsoft.com/office/drawing/2014/main" id="{9C7E3514-D3D6-C642-A5C2-85DC16B88830}"/>
              </a:ext>
            </a:extLst>
          </p:cNvPr>
          <p:cNvSpPr/>
          <p:nvPr/>
        </p:nvSpPr>
        <p:spPr>
          <a:xfrm>
            <a:off x="9335418" y="1121447"/>
            <a:ext cx="2537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FFFFFF"/>
                </a:solidFill>
                <a:effectLst/>
                <a:uLnTx/>
                <a:uFillTx/>
                <a:latin typeface="Arial Narrow" panose="020B0604020202020204" pitchFamily="34" charset="0"/>
                <a:ea typeface="+mn-ea"/>
                <a:cs typeface="Arial Narrow" panose="020B0604020202020204" pitchFamily="34" charset="0"/>
              </a:rPr>
              <a:t>40</a:t>
            </a:r>
            <a:endPar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endParaRPr>
          </a:p>
        </p:txBody>
      </p:sp>
      <p:sp>
        <p:nvSpPr>
          <p:cNvPr id="72" name="Rounded Rectangle 71">
            <a:extLst>
              <a:ext uri="{FF2B5EF4-FFF2-40B4-BE49-F238E27FC236}">
                <a16:creationId xmlns:a16="http://schemas.microsoft.com/office/drawing/2014/main" id="{8C33C777-C697-7F4F-B9E0-8FB1EFC112DF}"/>
              </a:ext>
            </a:extLst>
          </p:cNvPr>
          <p:cNvSpPr/>
          <p:nvPr/>
        </p:nvSpPr>
        <p:spPr>
          <a:xfrm>
            <a:off x="9589165" y="1121447"/>
            <a:ext cx="2537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41</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73" name="Rounded Rectangle 72">
            <a:extLst>
              <a:ext uri="{FF2B5EF4-FFF2-40B4-BE49-F238E27FC236}">
                <a16:creationId xmlns:a16="http://schemas.microsoft.com/office/drawing/2014/main" id="{A1A47F0F-FF21-CC42-BE33-907DAC424B2F}"/>
              </a:ext>
            </a:extLst>
          </p:cNvPr>
          <p:cNvSpPr/>
          <p:nvPr/>
        </p:nvSpPr>
        <p:spPr>
          <a:xfrm>
            <a:off x="9842911" y="1121447"/>
            <a:ext cx="2537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FFFFFF"/>
                </a:solidFill>
                <a:effectLst/>
                <a:uLnTx/>
                <a:uFillTx/>
                <a:latin typeface="Arial Narrow" panose="020B0604020202020204" pitchFamily="34" charset="0"/>
                <a:ea typeface="+mn-ea"/>
                <a:cs typeface="Arial Narrow" panose="020B0604020202020204" pitchFamily="34" charset="0"/>
              </a:rPr>
              <a:t>42</a:t>
            </a:r>
            <a:endPar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endParaRPr>
          </a:p>
        </p:txBody>
      </p:sp>
      <p:sp>
        <p:nvSpPr>
          <p:cNvPr id="74" name="Rounded Rectangle 73">
            <a:extLst>
              <a:ext uri="{FF2B5EF4-FFF2-40B4-BE49-F238E27FC236}">
                <a16:creationId xmlns:a16="http://schemas.microsoft.com/office/drawing/2014/main" id="{59238DAF-E689-104A-94FC-0A63047F6ABA}"/>
              </a:ext>
            </a:extLst>
          </p:cNvPr>
          <p:cNvSpPr/>
          <p:nvPr/>
        </p:nvSpPr>
        <p:spPr>
          <a:xfrm>
            <a:off x="10107139" y="1121447"/>
            <a:ext cx="253746" cy="234102"/>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43</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75" name="Rounded Rectangle 74">
            <a:extLst>
              <a:ext uri="{FF2B5EF4-FFF2-40B4-BE49-F238E27FC236}">
                <a16:creationId xmlns:a16="http://schemas.microsoft.com/office/drawing/2014/main" id="{689E9430-926E-EA4F-8DE9-5A9B25F91322}"/>
              </a:ext>
            </a:extLst>
          </p:cNvPr>
          <p:cNvSpPr/>
          <p:nvPr/>
        </p:nvSpPr>
        <p:spPr>
          <a:xfrm>
            <a:off x="6477470" y="1121446"/>
            <a:ext cx="1238141" cy="517695"/>
          </a:xfrm>
          <a:prstGeom prst="round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15 years operation</a:t>
            </a:r>
          </a:p>
        </p:txBody>
      </p:sp>
      <p:sp>
        <p:nvSpPr>
          <p:cNvPr id="76" name="Rounded Rectangle 75">
            <a:extLst>
              <a:ext uri="{FF2B5EF4-FFF2-40B4-BE49-F238E27FC236}">
                <a16:creationId xmlns:a16="http://schemas.microsoft.com/office/drawing/2014/main" id="{7FEAF987-E512-994C-A429-051D73A4AAEF}"/>
              </a:ext>
            </a:extLst>
          </p:cNvPr>
          <p:cNvSpPr/>
          <p:nvPr/>
        </p:nvSpPr>
        <p:spPr>
          <a:xfrm>
            <a:off x="285866" y="1822800"/>
            <a:ext cx="2029479" cy="70230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Project preparation &amp;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administrative </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processes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Funding &amp; governance strategy</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119" name="Rounded Rectangle 118">
            <a:extLst>
              <a:ext uri="{FF2B5EF4-FFF2-40B4-BE49-F238E27FC236}">
                <a16:creationId xmlns:a16="http://schemas.microsoft.com/office/drawing/2014/main" id="{170EC402-685B-FF40-89C1-FEF6BF583425}"/>
              </a:ext>
            </a:extLst>
          </p:cNvPr>
          <p:cNvSpPr/>
          <p:nvPr/>
        </p:nvSpPr>
        <p:spPr>
          <a:xfrm>
            <a:off x="629180" y="2628042"/>
            <a:ext cx="2312877" cy="702307"/>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Geological investigations, infrastructure detailed design and tendering preparation</a:t>
            </a:r>
          </a:p>
        </p:txBody>
      </p:sp>
      <p:sp>
        <p:nvSpPr>
          <p:cNvPr id="120" name="Rounded Rectangle 119">
            <a:extLst>
              <a:ext uri="{FF2B5EF4-FFF2-40B4-BE49-F238E27FC236}">
                <a16:creationId xmlns:a16="http://schemas.microsoft.com/office/drawing/2014/main" id="{94AAAEA5-D826-744D-89D8-4F109F4459CD}"/>
              </a:ext>
            </a:extLst>
          </p:cNvPr>
          <p:cNvSpPr/>
          <p:nvPr/>
        </p:nvSpPr>
        <p:spPr>
          <a:xfrm>
            <a:off x="2997670" y="2628042"/>
            <a:ext cx="2705973" cy="702307"/>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Tunnel, site and technical infrastructure construction</a:t>
            </a:r>
          </a:p>
        </p:txBody>
      </p:sp>
      <p:sp>
        <p:nvSpPr>
          <p:cNvPr id="121" name="Rounded Rectangle 120">
            <a:extLst>
              <a:ext uri="{FF2B5EF4-FFF2-40B4-BE49-F238E27FC236}">
                <a16:creationId xmlns:a16="http://schemas.microsoft.com/office/drawing/2014/main" id="{78DD8C9E-BC6F-634A-ADC0-EC0E38F45DBD}"/>
              </a:ext>
            </a:extLst>
          </p:cNvPr>
          <p:cNvSpPr/>
          <p:nvPr/>
        </p:nvSpPr>
        <p:spPr>
          <a:xfrm>
            <a:off x="285866" y="3483247"/>
            <a:ext cx="3345957" cy="702307"/>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FCC-ee accelerator R&amp;D and </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technical design</a:t>
            </a:r>
          </a:p>
        </p:txBody>
      </p:sp>
      <p:sp>
        <p:nvSpPr>
          <p:cNvPr id="122" name="Rounded Rectangle 121">
            <a:extLst>
              <a:ext uri="{FF2B5EF4-FFF2-40B4-BE49-F238E27FC236}">
                <a16:creationId xmlns:a16="http://schemas.microsoft.com/office/drawing/2014/main" id="{432D4989-759A-0A47-A580-68B7C0D27F5C}"/>
              </a:ext>
            </a:extLst>
          </p:cNvPr>
          <p:cNvSpPr/>
          <p:nvPr/>
        </p:nvSpPr>
        <p:spPr>
          <a:xfrm>
            <a:off x="3674163" y="4329398"/>
            <a:ext cx="2705973" cy="702307"/>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FCC-ee detector</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
            </a:r>
            <a:b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b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construction, installation, commissioning</a:t>
            </a:r>
          </a:p>
        </p:txBody>
      </p:sp>
      <p:sp>
        <p:nvSpPr>
          <p:cNvPr id="123" name="Rounded Rectangle 122">
            <a:extLst>
              <a:ext uri="{FF2B5EF4-FFF2-40B4-BE49-F238E27FC236}">
                <a16:creationId xmlns:a16="http://schemas.microsoft.com/office/drawing/2014/main" id="{91A4E665-02B3-AB4B-8411-A08100B2A442}"/>
              </a:ext>
            </a:extLst>
          </p:cNvPr>
          <p:cNvSpPr/>
          <p:nvPr/>
        </p:nvSpPr>
        <p:spPr>
          <a:xfrm>
            <a:off x="2315345" y="4329398"/>
            <a:ext cx="1316476" cy="702307"/>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FCC-ee detector </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technical </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design,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collaborations</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124" name="Rounded Rectangle 123">
            <a:extLst>
              <a:ext uri="{FF2B5EF4-FFF2-40B4-BE49-F238E27FC236}">
                <a16:creationId xmlns:a16="http://schemas.microsoft.com/office/drawing/2014/main" id="{C9B79C58-AFE5-1D4F-BC40-DC3C00F4BAFC}"/>
              </a:ext>
            </a:extLst>
          </p:cNvPr>
          <p:cNvSpPr/>
          <p:nvPr/>
        </p:nvSpPr>
        <p:spPr>
          <a:xfrm>
            <a:off x="2346331" y="1822800"/>
            <a:ext cx="676493" cy="70230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C377B"/>
                </a:solidFill>
                <a:effectLst/>
                <a:uLnTx/>
                <a:uFillTx/>
                <a:latin typeface="Arial Narrow" panose="020B0604020202020204" pitchFamily="34" charset="0"/>
                <a:ea typeface="+mn-ea"/>
                <a:cs typeface="Arial Narrow" panose="020B0604020202020204" pitchFamily="34" charset="0"/>
              </a:rPr>
              <a:t>Permis-sions</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125" name="Rounded Rectangle 124">
            <a:extLst>
              <a:ext uri="{FF2B5EF4-FFF2-40B4-BE49-F238E27FC236}">
                <a16:creationId xmlns:a16="http://schemas.microsoft.com/office/drawing/2014/main" id="{63B93B28-527C-694E-A94C-E43B0A670F78}"/>
              </a:ext>
            </a:extLst>
          </p:cNvPr>
          <p:cNvSpPr/>
          <p:nvPr/>
        </p:nvSpPr>
        <p:spPr>
          <a:xfrm>
            <a:off x="285866" y="4329398"/>
            <a:ext cx="1987139" cy="702307"/>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D</a:t>
            </a:r>
            <a:r>
              <a:rPr kumimoji="0" lang="en-US" sz="1200" b="0" i="0" u="none" strike="noStrike" kern="1200" cap="none" spc="0" normalizeH="0" baseline="0" noProof="0" dirty="0" err="1" smtClean="0">
                <a:ln>
                  <a:noFill/>
                </a:ln>
                <a:solidFill>
                  <a:srgbClr val="0C377B"/>
                </a:solidFill>
                <a:effectLst/>
                <a:uLnTx/>
                <a:uFillTx/>
                <a:latin typeface="Arial Narrow" panose="020B0604020202020204" pitchFamily="34" charset="0"/>
                <a:ea typeface="+mn-ea"/>
                <a:cs typeface="Arial Narrow" panose="020B0604020202020204" pitchFamily="34" charset="0"/>
              </a:rPr>
              <a:t>etector</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 </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R&amp;D </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and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 </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concept </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development</a:t>
            </a:r>
          </a:p>
        </p:txBody>
      </p:sp>
      <p:sp>
        <p:nvSpPr>
          <p:cNvPr id="126" name="Rounded Rectangle 125">
            <a:extLst>
              <a:ext uri="{FF2B5EF4-FFF2-40B4-BE49-F238E27FC236}">
                <a16:creationId xmlns:a16="http://schemas.microsoft.com/office/drawing/2014/main" id="{25AA9F70-A99E-5B42-A57D-DD77ED950F3C}"/>
              </a:ext>
            </a:extLst>
          </p:cNvPr>
          <p:cNvSpPr/>
          <p:nvPr/>
        </p:nvSpPr>
        <p:spPr>
          <a:xfrm>
            <a:off x="3674163" y="3483247"/>
            <a:ext cx="2705973" cy="702307"/>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FCC-ee accelerator </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construction, installation, commissioning</a:t>
            </a:r>
          </a:p>
        </p:txBody>
      </p:sp>
      <p:sp>
        <p:nvSpPr>
          <p:cNvPr id="129" name="Rounded Rectangle 128">
            <a:extLst>
              <a:ext uri="{FF2B5EF4-FFF2-40B4-BE49-F238E27FC236}">
                <a16:creationId xmlns:a16="http://schemas.microsoft.com/office/drawing/2014/main" id="{22A9BEF8-2B54-B245-B4F9-F78551FF1CE1}"/>
              </a:ext>
            </a:extLst>
          </p:cNvPr>
          <p:cNvSpPr/>
          <p:nvPr/>
        </p:nvSpPr>
        <p:spPr>
          <a:xfrm>
            <a:off x="8066693" y="4329398"/>
            <a:ext cx="2294192" cy="702307"/>
          </a:xfrm>
          <a:prstGeom prst="roundRect">
            <a:avLst/>
          </a:prstGeom>
          <a:solidFill>
            <a:srgbClr val="99FF9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FCC-</a:t>
            </a:r>
            <a:r>
              <a:rPr kumimoji="0" lang="en-US" sz="1200" b="0" i="0" u="none" strike="noStrike" kern="1200" cap="none" spc="0" normalizeH="0" baseline="0" noProof="0" dirty="0" err="1" smtClean="0">
                <a:ln>
                  <a:noFill/>
                </a:ln>
                <a:solidFill>
                  <a:srgbClr val="0C377B"/>
                </a:solidFill>
                <a:effectLst/>
                <a:uLnTx/>
                <a:uFillTx/>
                <a:latin typeface="Arial Narrow" panose="020B0604020202020204" pitchFamily="34" charset="0"/>
                <a:ea typeface="+mn-ea"/>
                <a:cs typeface="Arial Narrow" panose="020B0604020202020204" pitchFamily="34" charset="0"/>
              </a:rPr>
              <a:t>hh</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 detector</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
            </a:r>
            <a:b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b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construction, installation, commissioning</a:t>
            </a:r>
          </a:p>
        </p:txBody>
      </p:sp>
      <p:sp>
        <p:nvSpPr>
          <p:cNvPr id="130" name="Rounded Rectangle 129">
            <a:extLst>
              <a:ext uri="{FF2B5EF4-FFF2-40B4-BE49-F238E27FC236}">
                <a16:creationId xmlns:a16="http://schemas.microsoft.com/office/drawing/2014/main" id="{49120DB8-0B05-9B41-AB4C-3D6F3A21CDDE}"/>
              </a:ext>
            </a:extLst>
          </p:cNvPr>
          <p:cNvSpPr/>
          <p:nvPr/>
        </p:nvSpPr>
        <p:spPr>
          <a:xfrm>
            <a:off x="6477473" y="4321208"/>
            <a:ext cx="1492032" cy="702307"/>
          </a:xfrm>
          <a:prstGeom prst="roundRect">
            <a:avLst/>
          </a:prstGeom>
          <a:solidFill>
            <a:srgbClr val="99FF9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FCC-</a:t>
            </a:r>
            <a:r>
              <a:rPr kumimoji="0" lang="en-US" sz="1200" b="0" i="0" u="none" strike="noStrike" kern="1200" cap="none" spc="0" normalizeH="0" baseline="0" noProof="0" dirty="0" err="1" smtClean="0">
                <a:ln>
                  <a:noFill/>
                </a:ln>
                <a:solidFill>
                  <a:srgbClr val="0C377B"/>
                </a:solidFill>
                <a:effectLst/>
                <a:uLnTx/>
                <a:uFillTx/>
                <a:latin typeface="Arial Narrow" panose="020B0604020202020204" pitchFamily="34" charset="0"/>
                <a:ea typeface="+mn-ea"/>
                <a:cs typeface="Arial Narrow" panose="020B0604020202020204" pitchFamily="34" charset="0"/>
              </a:rPr>
              <a:t>hh</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 detector </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R&amp;D,</a:t>
            </a:r>
            <a:b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b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technical design</a:t>
            </a:r>
          </a:p>
        </p:txBody>
      </p:sp>
      <p:sp>
        <p:nvSpPr>
          <p:cNvPr id="131" name="Rounded Rectangle 130">
            <a:extLst>
              <a:ext uri="{FF2B5EF4-FFF2-40B4-BE49-F238E27FC236}">
                <a16:creationId xmlns:a16="http://schemas.microsoft.com/office/drawing/2014/main" id="{92A51427-ACC3-0945-A438-6F741746D8AA}"/>
              </a:ext>
            </a:extLst>
          </p:cNvPr>
          <p:cNvSpPr/>
          <p:nvPr/>
        </p:nvSpPr>
        <p:spPr>
          <a:xfrm>
            <a:off x="6477470" y="1835954"/>
            <a:ext cx="914674" cy="702307"/>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Update</a:t>
            </a:r>
            <a:b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b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Permission,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Funding</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132" name="Rounded Rectangle 131">
            <a:extLst>
              <a:ext uri="{FF2B5EF4-FFF2-40B4-BE49-F238E27FC236}">
                <a16:creationId xmlns:a16="http://schemas.microsoft.com/office/drawing/2014/main" id="{2D0959B1-FFB2-F447-8E82-48E5716BEE6E}"/>
              </a:ext>
            </a:extLst>
          </p:cNvPr>
          <p:cNvSpPr/>
          <p:nvPr/>
        </p:nvSpPr>
        <p:spPr>
          <a:xfrm>
            <a:off x="8066691" y="3483247"/>
            <a:ext cx="2294193" cy="702307"/>
          </a:xfrm>
          <a:prstGeom prst="roundRect">
            <a:avLst/>
          </a:prstGeom>
          <a:solidFill>
            <a:srgbClr val="99FF9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FCC-</a:t>
            </a:r>
            <a:r>
              <a:rPr kumimoji="0" lang="en-US" sz="1200" b="0" i="0" u="none" strike="noStrike" kern="1200" cap="none" spc="0" normalizeH="0" baseline="0" noProof="0" dirty="0" err="1" smtClean="0">
                <a:ln>
                  <a:noFill/>
                </a:ln>
                <a:solidFill>
                  <a:srgbClr val="0C377B"/>
                </a:solidFill>
                <a:effectLst/>
                <a:uLnTx/>
                <a:uFillTx/>
                <a:latin typeface="Arial Narrow" panose="020B0604020202020204" pitchFamily="34" charset="0"/>
                <a:ea typeface="+mn-ea"/>
                <a:cs typeface="Arial Narrow" panose="020B0604020202020204" pitchFamily="34" charset="0"/>
              </a:rPr>
              <a:t>hh</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 accelerator </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construction, installation, commissioning</a:t>
            </a:r>
          </a:p>
        </p:txBody>
      </p:sp>
      <p:sp>
        <p:nvSpPr>
          <p:cNvPr id="135" name="Rounded Rectangle 134">
            <a:extLst>
              <a:ext uri="{FF2B5EF4-FFF2-40B4-BE49-F238E27FC236}">
                <a16:creationId xmlns:a16="http://schemas.microsoft.com/office/drawing/2014/main" id="{8E3B73F8-4C2D-294B-A8D5-F6C65B4DA4B2}"/>
              </a:ext>
            </a:extLst>
          </p:cNvPr>
          <p:cNvSpPr/>
          <p:nvPr/>
        </p:nvSpPr>
        <p:spPr>
          <a:xfrm>
            <a:off x="7810758" y="2628042"/>
            <a:ext cx="1524660" cy="702307"/>
          </a:xfrm>
          <a:prstGeom prst="roundRect">
            <a:avLst/>
          </a:prstGeom>
          <a:solidFill>
            <a:schemeClr val="bg1">
              <a:lumMod val="8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FCC-ee </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dismantling, CE &amp; infrastructure adaptations FCC-</a:t>
            </a:r>
            <a:r>
              <a:rPr kumimoji="0" lang="en-US" sz="1200" b="0" i="0" u="none" strike="noStrike" kern="1200" cap="none" spc="0" normalizeH="0" baseline="0" noProof="0" dirty="0" err="1" smtClean="0">
                <a:ln>
                  <a:noFill/>
                </a:ln>
                <a:solidFill>
                  <a:srgbClr val="0C377B"/>
                </a:solidFill>
                <a:effectLst/>
                <a:uLnTx/>
                <a:uFillTx/>
                <a:latin typeface="Arial Narrow" panose="020B0604020202020204" pitchFamily="34" charset="0"/>
                <a:ea typeface="+mn-ea"/>
                <a:cs typeface="Arial Narrow" panose="020B0604020202020204" pitchFamily="34" charset="0"/>
              </a:rPr>
              <a:t>hh</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137" name="Rounded Rectangle 136">
            <a:extLst>
              <a:ext uri="{FF2B5EF4-FFF2-40B4-BE49-F238E27FC236}">
                <a16:creationId xmlns:a16="http://schemas.microsoft.com/office/drawing/2014/main" id="{726A91C3-33AC-5940-815E-40F30AF5C75F}"/>
              </a:ext>
            </a:extLst>
          </p:cNvPr>
          <p:cNvSpPr/>
          <p:nvPr/>
        </p:nvSpPr>
        <p:spPr>
          <a:xfrm>
            <a:off x="10401445" y="1121447"/>
            <a:ext cx="1301937" cy="517694"/>
          </a:xfrm>
          <a:prstGeom prst="roundRect">
            <a:avLst/>
          </a:prstGeom>
          <a:solidFill>
            <a:srgbClr val="99FF9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 25 </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years operation</a:t>
            </a:r>
          </a:p>
        </p:txBody>
      </p:sp>
      <p:sp>
        <p:nvSpPr>
          <p:cNvPr id="138" name="Rounded Rectangle 137">
            <a:extLst>
              <a:ext uri="{FF2B5EF4-FFF2-40B4-BE49-F238E27FC236}">
                <a16:creationId xmlns:a16="http://schemas.microsoft.com/office/drawing/2014/main" id="{75088ADD-8768-8843-A259-F270E74ED74E}"/>
              </a:ext>
            </a:extLst>
          </p:cNvPr>
          <p:cNvSpPr/>
          <p:nvPr/>
        </p:nvSpPr>
        <p:spPr>
          <a:xfrm>
            <a:off x="6477470" y="3474365"/>
            <a:ext cx="1492035" cy="702307"/>
          </a:xfrm>
          <a:prstGeom prst="roundRect">
            <a:avLst/>
          </a:prstGeom>
          <a:solidFill>
            <a:srgbClr val="99FF9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FCC-</a:t>
            </a:r>
            <a:r>
              <a:rPr kumimoji="0" lang="en-US" sz="1200" b="0" i="0" u="none" strike="noStrike" kern="1200" cap="none" spc="0" normalizeH="0" baseline="0" noProof="0" dirty="0" err="1">
                <a:ln>
                  <a:noFill/>
                </a:ln>
                <a:solidFill>
                  <a:srgbClr val="0C377B"/>
                </a:solidFill>
                <a:effectLst/>
                <a:uLnTx/>
                <a:uFillTx/>
                <a:latin typeface="Arial Narrow" panose="020B0604020202020204" pitchFamily="34" charset="0"/>
                <a:ea typeface="+mn-ea"/>
                <a:cs typeface="Arial Narrow" panose="020B0604020202020204" pitchFamily="34" charset="0"/>
              </a:rPr>
              <a:t>hh</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 accelerator </a:t>
            </a: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R&amp;D and technical design</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grpSp>
        <p:nvGrpSpPr>
          <p:cNvPr id="2" name="Group 1"/>
          <p:cNvGrpSpPr/>
          <p:nvPr/>
        </p:nvGrpSpPr>
        <p:grpSpPr>
          <a:xfrm>
            <a:off x="297858" y="5165055"/>
            <a:ext cx="9557045" cy="712217"/>
            <a:chOff x="285866" y="3840809"/>
            <a:chExt cx="9557045" cy="712217"/>
          </a:xfrm>
        </p:grpSpPr>
        <p:sp>
          <p:nvSpPr>
            <p:cNvPr id="133" name="Rounded Rectangle 132">
              <a:extLst>
                <a:ext uri="{FF2B5EF4-FFF2-40B4-BE49-F238E27FC236}">
                  <a16:creationId xmlns:a16="http://schemas.microsoft.com/office/drawing/2014/main" id="{704B4551-F609-6B47-B642-263BAEF754D4}"/>
                </a:ext>
              </a:extLst>
            </p:cNvPr>
            <p:cNvSpPr/>
            <p:nvPr/>
          </p:nvSpPr>
          <p:spPr>
            <a:xfrm>
              <a:off x="6477469" y="3847850"/>
              <a:ext cx="1746245" cy="702307"/>
            </a:xfrm>
            <a:prstGeom prst="roundRect">
              <a:avLst/>
            </a:prstGeom>
            <a:solidFill>
              <a:srgbClr val="99FF9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SC </a:t>
              </a: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wire and 16 T magnet R&amp;D, model magnets, prototypes, </a:t>
              </a:r>
              <a:r>
                <a:rPr kumimoji="0" lang="en-US" sz="1200" b="0" i="0" u="none" strike="noStrike" kern="1200" cap="none" spc="0" normalizeH="0" baseline="0" noProof="0" dirty="0" err="1">
                  <a:ln>
                    <a:noFill/>
                  </a:ln>
                  <a:solidFill>
                    <a:srgbClr val="0C377B"/>
                  </a:solidFill>
                  <a:effectLst/>
                  <a:uLnTx/>
                  <a:uFillTx/>
                  <a:latin typeface="Arial Narrow" panose="020B0604020202020204" pitchFamily="34" charset="0"/>
                  <a:ea typeface="+mn-ea"/>
                  <a:cs typeface="Arial Narrow" panose="020B0604020202020204" pitchFamily="34" charset="0"/>
                </a:rPr>
                <a:t>preseries</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134" name="Rounded Rectangle 133">
              <a:extLst>
                <a:ext uri="{FF2B5EF4-FFF2-40B4-BE49-F238E27FC236}">
                  <a16:creationId xmlns:a16="http://schemas.microsoft.com/office/drawing/2014/main" id="{21CA6488-5BAE-4F43-86D6-02E79C1137D1}"/>
                </a:ext>
              </a:extLst>
            </p:cNvPr>
            <p:cNvSpPr/>
            <p:nvPr/>
          </p:nvSpPr>
          <p:spPr>
            <a:xfrm>
              <a:off x="8271481" y="3850719"/>
              <a:ext cx="1571430" cy="702307"/>
            </a:xfrm>
            <a:prstGeom prst="roundRect">
              <a:avLst/>
            </a:prstGeom>
            <a:solidFill>
              <a:srgbClr val="99FF99"/>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16 T dipole magnet</a:t>
              </a:r>
              <a:b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br>
              <a:r>
                <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rPr>
                <a:t>series production</a:t>
              </a:r>
            </a:p>
          </p:txBody>
        </p:sp>
        <p:sp>
          <p:nvSpPr>
            <p:cNvPr id="139" name="Rounded Rectangle 138">
              <a:extLst>
                <a:ext uri="{FF2B5EF4-FFF2-40B4-BE49-F238E27FC236}">
                  <a16:creationId xmlns:a16="http://schemas.microsoft.com/office/drawing/2014/main" id="{A9E0F5AE-28BF-8B4D-B36B-1D4590CBC065}"/>
                </a:ext>
              </a:extLst>
            </p:cNvPr>
            <p:cNvSpPr/>
            <p:nvPr/>
          </p:nvSpPr>
          <p:spPr>
            <a:xfrm>
              <a:off x="285866" y="3840809"/>
              <a:ext cx="6094270" cy="702307"/>
            </a:xfrm>
            <a:prstGeom prst="roundRect">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Superconducting wire and high-field magnet R&amp;D </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grpSp>
      <p:sp>
        <p:nvSpPr>
          <p:cNvPr id="140" name="Rounded Rectangle 139">
            <a:extLst>
              <a:ext uri="{FF2B5EF4-FFF2-40B4-BE49-F238E27FC236}">
                <a16:creationId xmlns:a16="http://schemas.microsoft.com/office/drawing/2014/main" id="{975AAB7B-7E20-BA4A-87C4-4409BA621901}"/>
              </a:ext>
            </a:extLst>
          </p:cNvPr>
          <p:cNvSpPr/>
          <p:nvPr/>
        </p:nvSpPr>
        <p:spPr>
          <a:xfrm>
            <a:off x="11746910" y="1121447"/>
            <a:ext cx="253746" cy="23410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FFFFFF"/>
                </a:solidFill>
                <a:effectLst/>
                <a:uLnTx/>
                <a:uFillTx/>
                <a:latin typeface="Arial Narrow" panose="020B0604020202020204" pitchFamily="34" charset="0"/>
                <a:ea typeface="+mn-ea"/>
                <a:cs typeface="Arial Narrow" panose="020B0604020202020204" pitchFamily="34" charset="0"/>
              </a:rPr>
              <a:t>70</a:t>
            </a:r>
            <a:endParaRPr kumimoji="0" lang="en-US" sz="1200" b="0" i="0" u="none" strike="noStrike" kern="1200" cap="none" spc="0" normalizeH="0" baseline="0" noProof="0" dirty="0">
              <a:ln>
                <a:noFill/>
              </a:ln>
              <a:solidFill>
                <a:srgbClr val="FFFFFF"/>
              </a:solidFill>
              <a:effectLst/>
              <a:uLnTx/>
              <a:uFillTx/>
              <a:latin typeface="Arial Narrow" panose="020B0604020202020204" pitchFamily="34" charset="0"/>
              <a:ea typeface="+mn-ea"/>
              <a:cs typeface="Arial Narrow" panose="020B0604020202020204" pitchFamily="34" charset="0"/>
            </a:endParaRPr>
          </a:p>
        </p:txBody>
      </p:sp>
      <p:sp>
        <p:nvSpPr>
          <p:cNvPr id="79" name="Rounded Rectangle 78">
            <a:extLst>
              <a:ext uri="{FF2B5EF4-FFF2-40B4-BE49-F238E27FC236}">
                <a16:creationId xmlns:a16="http://schemas.microsoft.com/office/drawing/2014/main" id="{F56D61E3-7E32-A04E-97B9-EBF8C68DF041}"/>
              </a:ext>
            </a:extLst>
          </p:cNvPr>
          <p:cNvSpPr/>
          <p:nvPr/>
        </p:nvSpPr>
        <p:spPr>
          <a:xfrm>
            <a:off x="3335916" y="1445508"/>
            <a:ext cx="338246" cy="254010"/>
          </a:xfrm>
          <a:prstGeom prst="roundRect">
            <a:avLst/>
          </a:prstGeom>
          <a:solidFill>
            <a:srgbClr val="F2DCDB"/>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LS4</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80" name="Rounded Rectangle 79">
            <a:extLst>
              <a:ext uri="{FF2B5EF4-FFF2-40B4-BE49-F238E27FC236}">
                <a16:creationId xmlns:a16="http://schemas.microsoft.com/office/drawing/2014/main" id="{F56D61E3-7E32-A04E-97B9-EBF8C68DF041}"/>
              </a:ext>
            </a:extLst>
          </p:cNvPr>
          <p:cNvSpPr/>
          <p:nvPr/>
        </p:nvSpPr>
        <p:spPr>
          <a:xfrm>
            <a:off x="285866" y="1445508"/>
            <a:ext cx="1020570" cy="246761"/>
          </a:xfrm>
          <a:prstGeom prst="roundRect">
            <a:avLst/>
          </a:prstGeom>
          <a:solidFill>
            <a:schemeClr val="tx1">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LHC run 3</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81" name="Rounded Rectangle 80">
            <a:extLst>
              <a:ext uri="{FF2B5EF4-FFF2-40B4-BE49-F238E27FC236}">
                <a16:creationId xmlns:a16="http://schemas.microsoft.com/office/drawing/2014/main" id="{F56D61E3-7E32-A04E-97B9-EBF8C68DF041}"/>
              </a:ext>
            </a:extLst>
          </p:cNvPr>
          <p:cNvSpPr/>
          <p:nvPr/>
        </p:nvSpPr>
        <p:spPr>
          <a:xfrm>
            <a:off x="1338864" y="1445509"/>
            <a:ext cx="830220" cy="254010"/>
          </a:xfrm>
          <a:prstGeom prst="roundRect">
            <a:avLst/>
          </a:prstGeom>
          <a:solidFill>
            <a:srgbClr val="F2DCDB"/>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LS 3</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82" name="Rounded Rectangle 81">
            <a:extLst>
              <a:ext uri="{FF2B5EF4-FFF2-40B4-BE49-F238E27FC236}">
                <a16:creationId xmlns:a16="http://schemas.microsoft.com/office/drawing/2014/main" id="{F56D61E3-7E32-A04E-97B9-EBF8C68DF041}"/>
              </a:ext>
            </a:extLst>
          </p:cNvPr>
          <p:cNvSpPr/>
          <p:nvPr/>
        </p:nvSpPr>
        <p:spPr>
          <a:xfrm>
            <a:off x="2207568" y="1445508"/>
            <a:ext cx="1095856" cy="254010"/>
          </a:xfrm>
          <a:prstGeom prst="roundRect">
            <a:avLst/>
          </a:prstGeom>
          <a:solidFill>
            <a:schemeClr val="tx1">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LHC run 4</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83" name="Rounded Rectangle 82">
            <a:extLst>
              <a:ext uri="{FF2B5EF4-FFF2-40B4-BE49-F238E27FC236}">
                <a16:creationId xmlns:a16="http://schemas.microsoft.com/office/drawing/2014/main" id="{F56D61E3-7E32-A04E-97B9-EBF8C68DF041}"/>
              </a:ext>
            </a:extLst>
          </p:cNvPr>
          <p:cNvSpPr/>
          <p:nvPr/>
        </p:nvSpPr>
        <p:spPr>
          <a:xfrm>
            <a:off x="4691702" y="1445507"/>
            <a:ext cx="338246" cy="246761"/>
          </a:xfrm>
          <a:prstGeom prst="roundRect">
            <a:avLst/>
          </a:prstGeom>
          <a:solidFill>
            <a:srgbClr val="F2DCDB"/>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LS5</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85" name="Rounded Rectangle 84">
            <a:extLst>
              <a:ext uri="{FF2B5EF4-FFF2-40B4-BE49-F238E27FC236}">
                <a16:creationId xmlns:a16="http://schemas.microsoft.com/office/drawing/2014/main" id="{F56D61E3-7E32-A04E-97B9-EBF8C68DF041}"/>
              </a:ext>
            </a:extLst>
          </p:cNvPr>
          <p:cNvSpPr/>
          <p:nvPr/>
        </p:nvSpPr>
        <p:spPr>
          <a:xfrm>
            <a:off x="3703623" y="1445508"/>
            <a:ext cx="952217" cy="246761"/>
          </a:xfrm>
          <a:prstGeom prst="roundRect">
            <a:avLst/>
          </a:prstGeom>
          <a:solidFill>
            <a:schemeClr val="tx1">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LHC run 5</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86" name="Rounded Rectangle 85">
            <a:extLst>
              <a:ext uri="{FF2B5EF4-FFF2-40B4-BE49-F238E27FC236}">
                <a16:creationId xmlns:a16="http://schemas.microsoft.com/office/drawing/2014/main" id="{F56D61E3-7E32-A04E-97B9-EBF8C68DF041}"/>
              </a:ext>
            </a:extLst>
          </p:cNvPr>
          <p:cNvSpPr/>
          <p:nvPr/>
        </p:nvSpPr>
        <p:spPr>
          <a:xfrm>
            <a:off x="5062440" y="1445508"/>
            <a:ext cx="1317696" cy="246760"/>
          </a:xfrm>
          <a:prstGeom prst="roundRect">
            <a:avLst/>
          </a:prstGeom>
          <a:solidFill>
            <a:schemeClr val="tx1">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4680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C377B"/>
                </a:solidFill>
                <a:effectLst/>
                <a:uLnTx/>
                <a:uFillTx/>
                <a:latin typeface="Arial Narrow" panose="020B0604020202020204" pitchFamily="34" charset="0"/>
                <a:ea typeface="+mn-ea"/>
                <a:cs typeface="Arial Narrow" panose="020B0604020202020204" pitchFamily="34" charset="0"/>
              </a:rPr>
              <a:t>LHC run 6</a:t>
            </a:r>
            <a:endParaRPr kumimoji="0" lang="en-US" sz="1200" b="0" i="0" u="none" strike="noStrike" kern="1200" cap="none" spc="0" normalizeH="0" baseline="0" noProof="0" dirty="0">
              <a:ln>
                <a:noFill/>
              </a:ln>
              <a:solidFill>
                <a:srgbClr val="0C377B"/>
              </a:solidFill>
              <a:effectLst/>
              <a:uLnTx/>
              <a:uFillTx/>
              <a:latin typeface="Arial Narrow" panose="020B0604020202020204" pitchFamily="34" charset="0"/>
              <a:ea typeface="+mn-ea"/>
              <a:cs typeface="Arial Narrow" panose="020B0604020202020204" pitchFamily="34" charset="0"/>
            </a:endParaRPr>
          </a:p>
        </p:txBody>
      </p:sp>
      <p:sp>
        <p:nvSpPr>
          <p:cNvPr id="77" name="TextBox 76"/>
          <p:cNvSpPr txBox="1"/>
          <p:nvPr/>
        </p:nvSpPr>
        <p:spPr>
          <a:xfrm>
            <a:off x="0" y="5949280"/>
            <a:ext cx="12144672"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FF0000"/>
                </a:solidFill>
                <a:effectLst/>
                <a:uLnTx/>
                <a:uFillTx/>
                <a:latin typeface="Arial"/>
                <a:ea typeface="+mn-ea"/>
                <a:cs typeface="+mn-cs"/>
              </a:rPr>
              <a:t>FCC integrated project is fully aligned with HL-LHC exploitation and provides for seamless continuation of HEP in Europe with highest performance EW factory followed by highest energy hadron collider.</a:t>
            </a:r>
            <a:endParaRPr kumimoji="0" lang="en-US" sz="1800" b="1" i="0" u="none" strike="noStrike" kern="0" cap="none" spc="0" normalizeH="0" baseline="0" noProof="0" dirty="0">
              <a:ln>
                <a:noFill/>
              </a:ln>
              <a:solidFill>
                <a:srgbClr val="FF0000"/>
              </a:solidFill>
              <a:effectLst/>
              <a:uLnTx/>
              <a:uFillTx/>
              <a:latin typeface="Arial"/>
              <a:ea typeface="+mn-ea"/>
              <a:cs typeface="+mn-cs"/>
            </a:endParaRPr>
          </a:p>
        </p:txBody>
      </p:sp>
    </p:spTree>
    <p:extLst>
      <p:ext uri="{BB962C8B-B14F-4D97-AF65-F5344CB8AC3E}">
        <p14:creationId xmlns:p14="http://schemas.microsoft.com/office/powerpoint/2010/main" val="1114935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p:cNvSpPr txBox="1">
            <a:spLocks/>
          </p:cNvSpPr>
          <p:nvPr/>
        </p:nvSpPr>
        <p:spPr>
          <a:xfrm>
            <a:off x="2386416" y="60346"/>
            <a:ext cx="9180512"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2800" kern="0" dirty="0">
                <a:latin typeface="Arial"/>
              </a:rPr>
              <a:t>      </a:t>
            </a:r>
            <a:r>
              <a:rPr lang="en-US" sz="2800" dirty="0">
                <a:latin typeface="Arial"/>
              </a:rPr>
              <a:t>ESG request for parameters of a </a:t>
            </a:r>
          </a:p>
          <a:p>
            <a:pPr>
              <a:defRPr/>
            </a:pPr>
            <a:r>
              <a:rPr lang="en-US" sz="2800" dirty="0">
                <a:latin typeface="Arial"/>
              </a:rPr>
              <a:t>     lower-energy hadron collider</a:t>
            </a:r>
            <a:endParaRPr lang="en-US" sz="2800" kern="0" dirty="0">
              <a:latin typeface="Arial"/>
            </a:endParaRPr>
          </a:p>
        </p:txBody>
      </p:sp>
      <p:pic>
        <p:nvPicPr>
          <p:cNvPr id="47" name="E9AE129B-AADE-4D42-A5CD-D33420D126B1" descr="7E832775-FA4B-45D5-A24A-50916B9E27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42788" y="139086"/>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8" name="Table 47"/>
          <p:cNvGraphicFramePr>
            <a:graphicFrameLocks noGrp="1"/>
          </p:cNvGraphicFramePr>
          <p:nvPr>
            <p:extLst>
              <p:ext uri="{D42A27DB-BD31-4B8C-83A1-F6EECF244321}">
                <p14:modId xmlns:p14="http://schemas.microsoft.com/office/powerpoint/2010/main" val="1867199025"/>
              </p:ext>
            </p:extLst>
          </p:nvPr>
        </p:nvGraphicFramePr>
        <p:xfrm>
          <a:off x="2404672" y="1083997"/>
          <a:ext cx="9144001" cy="3306048"/>
        </p:xfrm>
        <a:graphic>
          <a:graphicData uri="http://schemas.openxmlformats.org/drawingml/2006/table">
            <a:tbl>
              <a:tblPr firstRow="1" bandRow="1"/>
              <a:tblGrid>
                <a:gridCol w="3347864">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gridCol w="792088">
                  <a:extLst>
                    <a:ext uri="{9D8B030D-6E8A-4147-A177-3AD203B41FA5}">
                      <a16:colId xmlns:a16="http://schemas.microsoft.com/office/drawing/2014/main" val="3026484634"/>
                    </a:ext>
                  </a:extLst>
                </a:gridCol>
                <a:gridCol w="1176105">
                  <a:extLst>
                    <a:ext uri="{9D8B030D-6E8A-4147-A177-3AD203B41FA5}">
                      <a16:colId xmlns:a16="http://schemas.microsoft.com/office/drawing/2014/main" val="20004"/>
                    </a:ext>
                  </a:extLst>
                </a:gridCol>
                <a:gridCol w="1235374">
                  <a:extLst>
                    <a:ext uri="{9D8B030D-6E8A-4147-A177-3AD203B41FA5}">
                      <a16:colId xmlns:a16="http://schemas.microsoft.com/office/drawing/2014/main" val="36941455"/>
                    </a:ext>
                  </a:extLst>
                </a:gridCol>
                <a:gridCol w="1087627">
                  <a:extLst>
                    <a:ext uri="{9D8B030D-6E8A-4147-A177-3AD203B41FA5}">
                      <a16:colId xmlns:a16="http://schemas.microsoft.com/office/drawing/2014/main" val="20005"/>
                    </a:ext>
                  </a:extLst>
                </a:gridCol>
                <a:gridCol w="928879">
                  <a:extLst>
                    <a:ext uri="{9D8B030D-6E8A-4147-A177-3AD203B41FA5}">
                      <a16:colId xmlns:a16="http://schemas.microsoft.com/office/drawing/2014/main" val="2362098517"/>
                    </a:ext>
                  </a:extLst>
                </a:gridCol>
              </a:tblGrid>
              <a:tr h="525896">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GB" sz="2000" b="1" dirty="0" smtClean="0">
                          <a:solidFill>
                            <a:schemeClr val="bg1"/>
                          </a:solidFill>
                        </a:rPr>
                        <a:t>parameter</a:t>
                      </a:r>
                      <a:endParaRPr lang="en-GB" sz="2000" b="1" dirty="0">
                        <a:solidFill>
                          <a:schemeClr val="bg1"/>
                        </a:solidFill>
                      </a:endParaRPr>
                    </a:p>
                  </a:txBody>
                  <a:tcPr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gridSpan="2">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pPr algn="ctr"/>
                      <a:r>
                        <a:rPr lang="en-GB" sz="2000" b="1" dirty="0" smtClean="0">
                          <a:solidFill>
                            <a:schemeClr val="bg1"/>
                          </a:solidFill>
                        </a:rPr>
                        <a:t>FCC-</a:t>
                      </a:r>
                      <a:r>
                        <a:rPr lang="en-GB" sz="2000" b="1" dirty="0" err="1" smtClean="0">
                          <a:solidFill>
                            <a:schemeClr val="bg1"/>
                          </a:solidFill>
                        </a:rPr>
                        <a:t>hh</a:t>
                      </a:r>
                      <a:endParaRPr lang="en-GB" sz="2000" b="1" dirty="0">
                        <a:solidFill>
                          <a:schemeClr val="bg1"/>
                        </a:solidFill>
                      </a:endParaRPr>
                    </a:p>
                  </a:txBody>
                  <a:tcPr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hMerge="1">
                  <a:txBody>
                    <a:bodyPr/>
                    <a:lstStyle/>
                    <a:p>
                      <a:endParaRPr lang="en-GB"/>
                    </a:p>
                  </a:txBody>
                  <a:tcPr/>
                </a:tc>
                <a:tc>
                  <a:txBody>
                    <a:bodyPr/>
                    <a:lstStyle/>
                    <a:p>
                      <a:pPr algn="ctr"/>
                      <a:r>
                        <a:rPr lang="en-GB" sz="2000" b="1" dirty="0" smtClean="0">
                          <a:solidFill>
                            <a:schemeClr val="bg1"/>
                          </a:solidFill>
                        </a:rPr>
                        <a:t>FCC-hh-6T</a:t>
                      </a:r>
                      <a:endParaRPr lang="en-GB" sz="2000" b="1" dirty="0">
                        <a:solidFill>
                          <a:schemeClr val="bg1"/>
                        </a:solidFill>
                      </a:endParaRPr>
                    </a:p>
                  </a:txBody>
                  <a:tcPr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en-GB" sz="2000" b="1" dirty="0" smtClean="0">
                          <a:solidFill>
                            <a:schemeClr val="bg1"/>
                          </a:solidFill>
                        </a:rPr>
                        <a:t>HE-LHC</a:t>
                      </a:r>
                      <a:endParaRPr lang="en-GB" sz="2000" b="1" dirty="0">
                        <a:solidFill>
                          <a:schemeClr val="bg1"/>
                        </a:solidFill>
                      </a:endParaRPr>
                    </a:p>
                  </a:txBody>
                  <a:tcPr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2000" b="1" dirty="0" smtClean="0">
                          <a:solidFill>
                            <a:schemeClr val="bg1"/>
                          </a:solidFill>
                        </a:rPr>
                        <a:t>HL-LHC</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2000" b="1" dirty="0" smtClean="0">
                          <a:solidFill>
                            <a:schemeClr val="bg1"/>
                          </a:solidFill>
                        </a:rPr>
                        <a:t>LHC</a:t>
                      </a:r>
                    </a:p>
                  </a:txBody>
                  <a:tcPr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600" b="1" kern="1200" dirty="0" smtClean="0">
                          <a:solidFill>
                            <a:schemeClr val="dk1"/>
                          </a:solidFill>
                          <a:latin typeface="Arial"/>
                          <a:ea typeface="+mn-ea"/>
                          <a:cs typeface="+mn-cs"/>
                        </a:rPr>
                        <a:t>collision energy </a:t>
                      </a:r>
                      <a:r>
                        <a:rPr kumimoji="0" lang="en-GB" sz="1600" b="1" kern="1200" dirty="0" err="1" smtClean="0">
                          <a:solidFill>
                            <a:schemeClr val="dk1"/>
                          </a:solidFill>
                          <a:latin typeface="Arial"/>
                          <a:ea typeface="+mn-ea"/>
                          <a:cs typeface="+mn-cs"/>
                        </a:rPr>
                        <a:t>cms</a:t>
                      </a:r>
                      <a:r>
                        <a:rPr kumimoji="0" lang="en-GB" sz="1600" b="1" kern="1200" dirty="0" smtClean="0">
                          <a:solidFill>
                            <a:schemeClr val="dk1"/>
                          </a:solidFill>
                          <a:latin typeface="Arial"/>
                          <a:ea typeface="+mn-ea"/>
                          <a:cs typeface="+mn-cs"/>
                        </a:rPr>
                        <a:t> [</a:t>
                      </a:r>
                      <a:r>
                        <a:rPr kumimoji="0" lang="en-GB" sz="1600" b="1" kern="1200" dirty="0" err="1" smtClean="0">
                          <a:solidFill>
                            <a:schemeClr val="dk1"/>
                          </a:solidFill>
                          <a:latin typeface="Arial"/>
                          <a:ea typeface="+mn-ea"/>
                          <a:cs typeface="+mn-cs"/>
                        </a:rPr>
                        <a:t>TeV</a:t>
                      </a:r>
                      <a:r>
                        <a:rPr kumimoji="0" lang="en-GB" sz="1600" b="1" kern="1200" dirty="0" smtClean="0">
                          <a:solidFill>
                            <a:schemeClr val="dk1"/>
                          </a:solidFill>
                          <a:latin typeface="Arial"/>
                          <a:ea typeface="+mn-ea"/>
                          <a:cs typeface="+mn-cs"/>
                        </a:rPr>
                        <a:t>]</a:t>
                      </a:r>
                      <a:endParaRPr kumimoji="0" lang="en-GB" sz="16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gridSpan="2">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marL="0" algn="ctr" rtl="0" eaLnBrk="1" latinLnBrk="0" hangingPunct="1"/>
                      <a:r>
                        <a:rPr kumimoji="0" lang="en-GB" sz="1600" b="1" kern="1200" dirty="0" smtClean="0">
                          <a:solidFill>
                            <a:srgbClr val="FF0000"/>
                          </a:solidFill>
                          <a:latin typeface="Arial"/>
                          <a:ea typeface="+mn-ea"/>
                          <a:cs typeface="+mn-cs"/>
                        </a:rPr>
                        <a:t>100</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smtClean="0">
                          <a:solidFill>
                            <a:srgbClr val="FF0000"/>
                          </a:solidFill>
                          <a:latin typeface="Arial"/>
                          <a:ea typeface="+mn-ea"/>
                          <a:cs typeface="+mn-cs"/>
                        </a:rPr>
                        <a:t>37.5</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smtClean="0">
                          <a:solidFill>
                            <a:srgbClr val="FF0000"/>
                          </a:solidFill>
                          <a:latin typeface="Arial"/>
                          <a:ea typeface="+mn-ea"/>
                          <a:cs typeface="+mn-cs"/>
                        </a:rPr>
                        <a:t>27</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smtClean="0">
                          <a:solidFill>
                            <a:schemeClr val="tx1"/>
                          </a:solidFill>
                          <a:latin typeface="Arial"/>
                          <a:ea typeface="+mn-ea"/>
                          <a:cs typeface="+mn-cs"/>
                        </a:rPr>
                        <a:t>14</a:t>
                      </a:r>
                      <a:endParaRPr kumimoji="0" lang="de-AT" sz="16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smtClean="0">
                          <a:solidFill>
                            <a:schemeClr val="tx1"/>
                          </a:solidFill>
                          <a:latin typeface="Arial"/>
                          <a:ea typeface="+mn-ea"/>
                          <a:cs typeface="+mn-cs"/>
                        </a:rPr>
                        <a:t>14</a:t>
                      </a:r>
                      <a:endParaRPr kumimoji="0" lang="de-AT" sz="16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81093">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600" b="1" kern="1200" dirty="0" smtClean="0">
                          <a:solidFill>
                            <a:schemeClr val="dk1"/>
                          </a:solidFill>
                          <a:latin typeface="Arial"/>
                          <a:ea typeface="+mn-ea"/>
                          <a:cs typeface="+mn-cs"/>
                        </a:rPr>
                        <a:t>dipole field [T]</a:t>
                      </a:r>
                      <a:endParaRPr kumimoji="0" lang="en-GB" sz="16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F0F0"/>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600" b="1" kern="1200" dirty="0" smtClean="0">
                          <a:solidFill>
                            <a:srgbClr val="FF0000"/>
                          </a:solidFill>
                          <a:latin typeface="Arial"/>
                          <a:ea typeface="+mn-ea"/>
                          <a:cs typeface="+mn-cs"/>
                        </a:rPr>
                        <a:t>16</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600" b="1" kern="1200" dirty="0" smtClean="0">
                          <a:solidFill>
                            <a:srgbClr val="FF0000"/>
                          </a:solidFill>
                          <a:latin typeface="Arial"/>
                          <a:ea typeface="+mn-ea"/>
                          <a:cs typeface="+mn-cs"/>
                        </a:rPr>
                        <a:t>6</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600" b="1" kern="1200" dirty="0" smtClean="0">
                          <a:solidFill>
                            <a:srgbClr val="FF0000"/>
                          </a:solidFill>
                          <a:latin typeface="Arial"/>
                          <a:ea typeface="+mn-ea"/>
                          <a:cs typeface="+mn-cs"/>
                        </a:rPr>
                        <a:t>16</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smtClean="0">
                          <a:solidFill>
                            <a:schemeClr val="tx1"/>
                          </a:solidFill>
                          <a:latin typeface="Arial"/>
                          <a:ea typeface="+mn-ea"/>
                          <a:cs typeface="+mn-cs"/>
                        </a:rPr>
                        <a:t>8.33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smtClean="0">
                          <a:solidFill>
                            <a:schemeClr val="tx1"/>
                          </a:solidFill>
                          <a:latin typeface="Arial"/>
                          <a:ea typeface="+mn-ea"/>
                          <a:cs typeface="+mn-cs"/>
                        </a:rPr>
                        <a:t>8.33</a:t>
                      </a:r>
                    </a:p>
                  </a:txBody>
                  <a:tcP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415528">
                <a:tc>
                  <a:txBody>
                    <a:bodyPr/>
                    <a:lstStyle/>
                    <a:p>
                      <a:r>
                        <a:rPr kumimoji="0" lang="en-GB" sz="1600" b="1" kern="1200" dirty="0" smtClean="0">
                          <a:solidFill>
                            <a:schemeClr val="dk1"/>
                          </a:solidFill>
                          <a:latin typeface="Arial"/>
                          <a:ea typeface="+mn-ea"/>
                          <a:cs typeface="+mn-cs"/>
                        </a:rPr>
                        <a:t>beam current [A]</a:t>
                      </a:r>
                      <a:endParaRPr kumimoji="0" lang="en-GB" sz="16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p>
                      <a:pPr algn="ctr"/>
                      <a:r>
                        <a:rPr kumimoji="0" lang="en-GB" sz="1600" b="1" kern="1200" dirty="0" smtClean="0">
                          <a:solidFill>
                            <a:schemeClr val="tx1"/>
                          </a:solidFill>
                          <a:latin typeface="Arial"/>
                          <a:ea typeface="+mn-ea"/>
                          <a:cs typeface="+mn-cs"/>
                        </a:rPr>
                        <a:t>0.5</a:t>
                      </a:r>
                      <a:endParaRPr kumimoji="0" lang="en-GB" sz="16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algn="ctr"/>
                      <a:r>
                        <a:rPr kumimoji="0" lang="en-GB" sz="1600" b="1" kern="1200" dirty="0" smtClean="0">
                          <a:solidFill>
                            <a:schemeClr val="tx1"/>
                          </a:solidFill>
                          <a:latin typeface="Arial"/>
                          <a:ea typeface="+mn-ea"/>
                          <a:cs typeface="+mn-cs"/>
                        </a:rPr>
                        <a:t>0.6</a:t>
                      </a:r>
                      <a:endParaRPr kumimoji="0" lang="en-GB" sz="16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en-GB" sz="1600" b="1" kern="1200" dirty="0" smtClean="0">
                          <a:solidFill>
                            <a:schemeClr val="tx1"/>
                          </a:solidFill>
                          <a:latin typeface="Arial"/>
                          <a:ea typeface="+mn-ea"/>
                          <a:cs typeface="+mn-cs"/>
                        </a:rPr>
                        <a:t>1.1</a:t>
                      </a:r>
                      <a:endParaRPr kumimoji="0" lang="en-GB" sz="16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smtClean="0">
                          <a:solidFill>
                            <a:schemeClr val="tx1"/>
                          </a:solidFill>
                          <a:latin typeface="Arial"/>
                          <a:ea typeface="+mn-ea"/>
                          <a:cs typeface="+mn-cs"/>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smtClean="0">
                          <a:solidFill>
                            <a:schemeClr val="tx1"/>
                          </a:solidFill>
                          <a:latin typeface="Arial"/>
                          <a:ea typeface="+mn-ea"/>
                          <a:cs typeface="+mn-cs"/>
                        </a:rPr>
                        <a:t>0.58</a:t>
                      </a:r>
                    </a:p>
                  </a:txBody>
                  <a:tcP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7084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600" b="1" kern="1200" dirty="0" err="1" smtClean="0">
                          <a:solidFill>
                            <a:schemeClr val="dk1"/>
                          </a:solidFill>
                          <a:latin typeface="Arial"/>
                          <a:ea typeface="+mn-ea"/>
                          <a:cs typeface="+mn-cs"/>
                        </a:rPr>
                        <a:t>synchr</a:t>
                      </a:r>
                      <a:r>
                        <a:rPr kumimoji="0" lang="en-GB" sz="1600" b="1" kern="1200" dirty="0" smtClean="0">
                          <a:solidFill>
                            <a:schemeClr val="dk1"/>
                          </a:solidFill>
                          <a:latin typeface="Arial"/>
                          <a:ea typeface="+mn-ea"/>
                          <a:cs typeface="+mn-cs"/>
                        </a:rPr>
                        <a:t>. rad. power/ring [kW]</a:t>
                      </a:r>
                      <a:endParaRPr kumimoji="0" lang="en-GB" sz="16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ctr"/>
                      <a:r>
                        <a:rPr kumimoji="0" lang="en-GB" sz="1600" b="1" kern="1200" dirty="0" smtClean="0">
                          <a:solidFill>
                            <a:srgbClr val="FF0000"/>
                          </a:solidFill>
                          <a:latin typeface="Arial"/>
                          <a:ea typeface="+mn-ea"/>
                          <a:cs typeface="+mn-cs"/>
                        </a:rPr>
                        <a:t>2400</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algn="ctr"/>
                      <a:r>
                        <a:rPr kumimoji="0" lang="en-US" sz="1600" b="1" kern="1200" dirty="0" smtClean="0">
                          <a:solidFill>
                            <a:srgbClr val="FF0000"/>
                          </a:solidFill>
                          <a:latin typeface="Arial"/>
                          <a:ea typeface="+mn-ea"/>
                          <a:cs typeface="+mn-cs"/>
                        </a:rPr>
                        <a:t>57</a:t>
                      </a:r>
                      <a:endParaRPr kumimoji="0" lang="en-GB" sz="16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en-GB" sz="1600" b="1" kern="1200" dirty="0" smtClean="0">
                          <a:solidFill>
                            <a:srgbClr val="FF0000"/>
                          </a:solidFill>
                          <a:latin typeface="Arial"/>
                          <a:ea typeface="+mn-ea"/>
                          <a:cs typeface="+mn-cs"/>
                        </a:rPr>
                        <a:t>101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ctr"/>
                      <a:r>
                        <a:rPr kumimoji="0" lang="en-GB" sz="1600" b="1" kern="1200" dirty="0" smtClean="0">
                          <a:solidFill>
                            <a:schemeClr val="tx1"/>
                          </a:solidFill>
                          <a:latin typeface="Arial"/>
                          <a:ea typeface="+mn-ea"/>
                          <a:cs typeface="+mn-cs"/>
                        </a:rPr>
                        <a:t>7.3</a:t>
                      </a:r>
                      <a:endParaRPr kumimoji="0" lang="en-GB" sz="1600" b="1" kern="1200" dirty="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smtClean="0">
                          <a:solidFill>
                            <a:schemeClr val="tx1"/>
                          </a:solidFill>
                          <a:latin typeface="Arial"/>
                          <a:ea typeface="+mn-ea"/>
                          <a:cs typeface="+mn-cs"/>
                        </a:rPr>
                        <a:t>3.6</a:t>
                      </a:r>
                      <a:endParaRPr kumimoji="0" lang="en-GB" sz="16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299242539"/>
                  </a:ext>
                </a:extLst>
              </a:tr>
              <a:tr h="370840">
                <a:tc>
                  <a:txBody>
                    <a:bodyPr/>
                    <a:lstStyle/>
                    <a:p>
                      <a:r>
                        <a:rPr kumimoji="0" lang="en-US" sz="1600" b="1" kern="1200" dirty="0" smtClean="0">
                          <a:solidFill>
                            <a:schemeClr val="dk1"/>
                          </a:solidFill>
                          <a:latin typeface="Arial"/>
                          <a:ea typeface="+mn-ea"/>
                          <a:cs typeface="+mn-cs"/>
                        </a:rPr>
                        <a:t>peak luminosity [10</a:t>
                      </a:r>
                      <a:r>
                        <a:rPr kumimoji="0" lang="en-US" sz="1600" b="1" kern="1200" baseline="30000" dirty="0" smtClean="0">
                          <a:solidFill>
                            <a:schemeClr val="dk1"/>
                          </a:solidFill>
                          <a:latin typeface="Arial"/>
                          <a:ea typeface="+mn-ea"/>
                          <a:cs typeface="+mn-cs"/>
                        </a:rPr>
                        <a:t>34</a:t>
                      </a:r>
                      <a:r>
                        <a:rPr kumimoji="0" lang="en-US" sz="1600" b="1" kern="1200" dirty="0" smtClean="0">
                          <a:solidFill>
                            <a:schemeClr val="dk1"/>
                          </a:solidFill>
                          <a:latin typeface="Arial"/>
                          <a:ea typeface="+mn-ea"/>
                          <a:cs typeface="+mn-cs"/>
                        </a:rPr>
                        <a:t> cm</a:t>
                      </a:r>
                      <a:r>
                        <a:rPr kumimoji="0" lang="en-US" sz="1600" b="1" kern="1200" baseline="30000" dirty="0" smtClean="0">
                          <a:solidFill>
                            <a:schemeClr val="dk1"/>
                          </a:solidFill>
                          <a:latin typeface="Arial"/>
                          <a:ea typeface="+mn-ea"/>
                          <a:cs typeface="+mn-cs"/>
                        </a:rPr>
                        <a:t>-2</a:t>
                      </a:r>
                      <a:r>
                        <a:rPr kumimoji="0" lang="en-US" sz="1600" b="1" kern="1200" dirty="0" smtClean="0">
                          <a:solidFill>
                            <a:schemeClr val="dk1"/>
                          </a:solidFill>
                          <a:latin typeface="Arial"/>
                          <a:ea typeface="+mn-ea"/>
                          <a:cs typeface="+mn-cs"/>
                        </a:rPr>
                        <a:t>s</a:t>
                      </a:r>
                      <a:r>
                        <a:rPr kumimoji="0" lang="en-US" sz="1600" b="1" kern="1200" baseline="30000" dirty="0" smtClean="0">
                          <a:solidFill>
                            <a:schemeClr val="dk1"/>
                          </a:solidFill>
                          <a:latin typeface="Arial"/>
                          <a:ea typeface="+mn-ea"/>
                          <a:cs typeface="+mn-cs"/>
                        </a:rPr>
                        <a:t>-1</a:t>
                      </a:r>
                      <a:r>
                        <a:rPr kumimoji="0" lang="en-US" sz="1600" b="1" kern="1200" dirty="0" smtClean="0">
                          <a:solidFill>
                            <a:schemeClr val="dk1"/>
                          </a:solidFill>
                          <a:latin typeface="Arial"/>
                          <a:ea typeface="+mn-ea"/>
                          <a:cs typeface="+mn-cs"/>
                        </a:rPr>
                        <a:t>]</a:t>
                      </a:r>
                      <a:endParaRPr kumimoji="0" lang="en-GB" sz="16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smtClean="0">
                          <a:solidFill>
                            <a:srgbClr val="FF0000"/>
                          </a:solidFill>
                          <a:latin typeface="Arial"/>
                          <a:ea typeface="+mn-ea"/>
                          <a:cs typeface="+mn-cs"/>
                        </a:rPr>
                        <a:t>5</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lang="en-US" sz="1600" b="1" dirty="0" smtClean="0">
                          <a:solidFill>
                            <a:srgbClr val="FF0000"/>
                          </a:solidFill>
                        </a:rPr>
                        <a:t>30</a:t>
                      </a:r>
                      <a:endParaRPr lang="en-GB" sz="16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smtClean="0">
                          <a:solidFill>
                            <a:srgbClr val="FF0000"/>
                          </a:solidFill>
                          <a:latin typeface="Arial"/>
                          <a:ea typeface="+mn-ea"/>
                          <a:cs typeface="+mn-cs"/>
                        </a:rPr>
                        <a:t>10 (lev.)</a:t>
                      </a:r>
                      <a:endParaRPr kumimoji="0" lang="en-GB" sz="16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en-US" sz="1600" b="1" kern="1200" dirty="0" smtClean="0">
                          <a:solidFill>
                            <a:srgbClr val="FF0000"/>
                          </a:solidFill>
                          <a:latin typeface="Arial"/>
                          <a:ea typeface="+mn-ea"/>
                          <a:cs typeface="+mn-cs"/>
                        </a:rPr>
                        <a:t>16</a:t>
                      </a:r>
                      <a:endParaRPr kumimoji="0" lang="en-GB" sz="16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smtClean="0">
                          <a:solidFill>
                            <a:schemeClr val="tx1"/>
                          </a:solidFill>
                          <a:latin typeface="Arial"/>
                          <a:ea typeface="+mn-ea"/>
                          <a:cs typeface="+mn-cs"/>
                        </a:rPr>
                        <a:t>5 (lev.)</a:t>
                      </a:r>
                      <a:endParaRPr kumimoji="0" lang="en-GB" sz="16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smtClean="0">
                          <a:solidFill>
                            <a:schemeClr val="tx1"/>
                          </a:solidFill>
                          <a:latin typeface="Arial"/>
                          <a:ea typeface="+mn-ea"/>
                          <a:cs typeface="+mn-cs"/>
                        </a:rPr>
                        <a:t>1</a:t>
                      </a:r>
                      <a:endParaRPr kumimoji="0" lang="en-GB" sz="16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959560122"/>
                  </a:ext>
                </a:extLst>
              </a:tr>
              <a:tr h="370840">
                <a:tc>
                  <a:txBody>
                    <a:bodyPr/>
                    <a:lstStyle/>
                    <a:p>
                      <a:r>
                        <a:rPr kumimoji="0" lang="en-GB" sz="1600" b="1" kern="1200" dirty="0" smtClean="0">
                          <a:solidFill>
                            <a:schemeClr val="dk1"/>
                          </a:solidFill>
                          <a:latin typeface="Arial"/>
                          <a:ea typeface="+mn-ea"/>
                          <a:cs typeface="+mn-cs"/>
                        </a:rPr>
                        <a:t>events/bunch crossing</a:t>
                      </a:r>
                      <a:endParaRPr kumimoji="0" lang="en-GB" sz="16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600" b="1" kern="1200" dirty="0" smtClean="0">
                          <a:solidFill>
                            <a:srgbClr val="FF0000"/>
                          </a:solidFill>
                          <a:latin typeface="Arial"/>
                          <a:ea typeface="+mn-ea"/>
                          <a:cs typeface="+mn-cs"/>
                        </a:rPr>
                        <a:t>170</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600" b="1" kern="1200" dirty="0" smtClean="0">
                          <a:solidFill>
                            <a:srgbClr val="FF0000"/>
                          </a:solidFill>
                          <a:latin typeface="Arial"/>
                          <a:ea typeface="+mn-ea"/>
                          <a:cs typeface="+mn-cs"/>
                        </a:rPr>
                        <a:t>1000</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smtClean="0">
                          <a:solidFill>
                            <a:srgbClr val="FF0000"/>
                          </a:solidFill>
                          <a:latin typeface="Arial"/>
                          <a:ea typeface="+mn-ea"/>
                          <a:cs typeface="+mn-cs"/>
                        </a:rPr>
                        <a:t>~300</a:t>
                      </a:r>
                      <a:r>
                        <a:rPr kumimoji="0" lang="de-AT" sz="1600" b="1" kern="1200" baseline="0" dirty="0" smtClean="0">
                          <a:solidFill>
                            <a:srgbClr val="FF0000"/>
                          </a:solidFill>
                          <a:latin typeface="Arial"/>
                          <a:ea typeface="+mn-ea"/>
                          <a:cs typeface="+mn-cs"/>
                        </a:rPr>
                        <a:t> </a:t>
                      </a:r>
                      <a:endParaRPr kumimoji="0" lang="en-GB" sz="16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de-AT" sz="1600" b="1" kern="1200" dirty="0" smtClean="0">
                          <a:solidFill>
                            <a:srgbClr val="FF0000"/>
                          </a:solidFill>
                          <a:latin typeface="Arial"/>
                          <a:ea typeface="+mn-ea"/>
                          <a:cs typeface="+mn-cs"/>
                        </a:rPr>
                        <a:t>460</a:t>
                      </a:r>
                      <a:r>
                        <a:rPr kumimoji="0" lang="de-AT" sz="1600" b="1" kern="1200" baseline="0" dirty="0" smtClean="0">
                          <a:solidFill>
                            <a:srgbClr val="FF0000"/>
                          </a:solidFill>
                          <a:latin typeface="Arial"/>
                          <a:ea typeface="+mn-ea"/>
                          <a:cs typeface="+mn-cs"/>
                        </a:rPr>
                        <a:t> </a:t>
                      </a:r>
                      <a:endParaRPr kumimoji="0" lang="en-GB" sz="16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600" b="1" kern="1200" dirty="0" smtClean="0">
                          <a:solidFill>
                            <a:schemeClr val="tx1"/>
                          </a:solidFill>
                          <a:latin typeface="Arial"/>
                          <a:ea typeface="+mn-ea"/>
                          <a:cs typeface="+mn-cs"/>
                        </a:rPr>
                        <a:t>132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smtClean="0">
                          <a:solidFill>
                            <a:schemeClr val="tx1"/>
                          </a:solidFill>
                          <a:latin typeface="Arial"/>
                          <a:ea typeface="+mn-ea"/>
                          <a:cs typeface="+mn-cs"/>
                        </a:rPr>
                        <a:t>27</a:t>
                      </a:r>
                      <a:endParaRPr kumimoji="0" lang="en-GB" sz="16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370840">
                <a:tc>
                  <a:txBody>
                    <a:bodyPr/>
                    <a:lstStyle/>
                    <a:p>
                      <a:r>
                        <a:rPr kumimoji="0" lang="en-GB" sz="1600" b="1" kern="1200" dirty="0" smtClean="0">
                          <a:solidFill>
                            <a:schemeClr val="dk1"/>
                          </a:solidFill>
                          <a:latin typeface="Arial"/>
                          <a:ea typeface="+mn-ea"/>
                          <a:cs typeface="+mn-cs"/>
                        </a:rPr>
                        <a:t>stored energy/beam [GJ]</a:t>
                      </a:r>
                      <a:endParaRPr kumimoji="0" lang="en-GB" sz="1600" b="1" kern="1200" dirty="0">
                        <a:solidFill>
                          <a:schemeClr val="dk1"/>
                        </a:solidFill>
                        <a:latin typeface="Arial"/>
                        <a:ea typeface="+mn-ea"/>
                        <a:cs typeface="+mn-cs"/>
                      </a:endParaRPr>
                    </a:p>
                  </a:txBody>
                  <a:tcP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600" b="1" kern="1200" dirty="0" smtClean="0">
                          <a:solidFill>
                            <a:srgbClr val="FF0000"/>
                          </a:solidFill>
                          <a:latin typeface="Arial"/>
                          <a:ea typeface="+mn-ea"/>
                          <a:cs typeface="+mn-cs"/>
                        </a:rPr>
                        <a:t>8.4</a:t>
                      </a:r>
                      <a:endParaRPr kumimoji="0" lang="en-GB" sz="1600" b="1" kern="1200" dirty="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p>
                      <a:pPr algn="ctr"/>
                      <a:r>
                        <a:rPr kumimoji="0" lang="de-AT" sz="1600" b="1" kern="1200" dirty="0" smtClean="0">
                          <a:solidFill>
                            <a:srgbClr val="FF0000"/>
                          </a:solidFill>
                          <a:latin typeface="Arial"/>
                          <a:ea typeface="+mn-ea"/>
                          <a:cs typeface="+mn-cs"/>
                        </a:rPr>
                        <a:t>3.75</a:t>
                      </a:r>
                      <a:endParaRPr kumimoji="0" lang="en-GB" sz="16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kumimoji="0" lang="de-AT" sz="1600" b="1" kern="1200" dirty="0" smtClean="0">
                          <a:solidFill>
                            <a:srgbClr val="FF0000"/>
                          </a:solidFill>
                          <a:latin typeface="Arial"/>
                          <a:ea typeface="+mn-ea"/>
                          <a:cs typeface="+mn-cs"/>
                        </a:rPr>
                        <a:t>1.4</a:t>
                      </a:r>
                      <a:endParaRPr kumimoji="0" lang="en-GB" sz="1600" b="1" kern="1200" dirty="0" smtClean="0">
                        <a:solidFill>
                          <a:srgbClr val="FF0000"/>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600" b="1" kern="1200" dirty="0" smtClean="0">
                          <a:solidFill>
                            <a:schemeClr val="tx1"/>
                          </a:solidFill>
                          <a:latin typeface="Arial"/>
                          <a:ea typeface="+mn-ea"/>
                          <a:cs typeface="+mn-cs"/>
                        </a:rPr>
                        <a:t>0.7</a:t>
                      </a:r>
                      <a:endParaRPr kumimoji="0" lang="en-GB" sz="16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smtClean="0">
                          <a:solidFill>
                            <a:schemeClr val="tx1"/>
                          </a:solidFill>
                          <a:latin typeface="Arial"/>
                          <a:ea typeface="+mn-ea"/>
                          <a:cs typeface="+mn-cs"/>
                        </a:rPr>
                        <a:t>0.36</a:t>
                      </a:r>
                      <a:endParaRPr kumimoji="0" lang="en-GB" sz="1600" b="1" kern="1200" dirty="0" smtClean="0">
                        <a:solidFill>
                          <a:schemeClr val="tx1"/>
                        </a:solidFill>
                        <a:latin typeface="Arial"/>
                        <a:ea typeface="+mn-ea"/>
                        <a:cs typeface="+mn-cs"/>
                      </a:endParaRPr>
                    </a:p>
                  </a:txBody>
                  <a:tcPr>
                    <a:lnL w="12700" cap="flat" cmpd="sng" algn="ctr">
                      <a:solidFill>
                        <a:schemeClr val="tx1"/>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bl>
          </a:graphicData>
        </a:graphic>
      </p:graphicFrame>
      <p:sp>
        <p:nvSpPr>
          <p:cNvPr id="49" name="TextBox 48"/>
          <p:cNvSpPr txBox="1"/>
          <p:nvPr/>
        </p:nvSpPr>
        <p:spPr>
          <a:xfrm>
            <a:off x="492369" y="4461272"/>
            <a:ext cx="10938750" cy="2154436"/>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b="1" dirty="0" err="1">
                <a:solidFill>
                  <a:srgbClr val="0070C0"/>
                </a:solidFill>
                <a:latin typeface="Arial"/>
              </a:rPr>
              <a:t>NbTi</a:t>
            </a:r>
            <a:r>
              <a:rPr lang="en-US" b="1" dirty="0">
                <a:solidFill>
                  <a:srgbClr val="0070C0"/>
                </a:solidFill>
                <a:latin typeface="Arial"/>
              </a:rPr>
              <a:t> technology from LHC, magnet with single-layer coil providing 6 T at 1.9 K:</a:t>
            </a:r>
          </a:p>
          <a:p>
            <a:pPr marL="800100" lvl="1" indent="-342900">
              <a:buFont typeface="Wingdings" panose="05000000000000000000" pitchFamily="2" charset="2"/>
              <a:buChar char="à"/>
            </a:pPr>
            <a:r>
              <a:rPr lang="en-US" sz="1600" dirty="0">
                <a:solidFill>
                  <a:srgbClr val="0C377B"/>
                </a:solidFill>
                <a:latin typeface="Arial"/>
              </a:rPr>
              <a:t>Corresponding beam energy 18.75 </a:t>
            </a:r>
            <a:r>
              <a:rPr lang="en-US" sz="1600" dirty="0" err="1">
                <a:solidFill>
                  <a:srgbClr val="0C377B"/>
                </a:solidFill>
                <a:latin typeface="Arial"/>
              </a:rPr>
              <a:t>TeV</a:t>
            </a:r>
            <a:r>
              <a:rPr lang="en-US" sz="1600" dirty="0">
                <a:solidFill>
                  <a:srgbClr val="0C377B"/>
                </a:solidFill>
                <a:latin typeface="Arial"/>
              </a:rPr>
              <a:t> or 37.5 </a:t>
            </a:r>
            <a:r>
              <a:rPr lang="en-US" sz="1600" dirty="0" err="1">
                <a:solidFill>
                  <a:srgbClr val="0C377B"/>
                </a:solidFill>
                <a:latin typeface="Arial"/>
              </a:rPr>
              <a:t>TeV</a:t>
            </a:r>
            <a:r>
              <a:rPr lang="en-US" sz="1600" dirty="0">
                <a:solidFill>
                  <a:srgbClr val="0C377B"/>
                </a:solidFill>
                <a:latin typeface="Arial"/>
              </a:rPr>
              <a:t> </a:t>
            </a:r>
            <a:r>
              <a:rPr lang="en-US" sz="1600" dirty="0" err="1">
                <a:solidFill>
                  <a:srgbClr val="0C377B"/>
                </a:solidFill>
                <a:latin typeface="Arial"/>
              </a:rPr>
              <a:t>c.m</a:t>
            </a:r>
            <a:r>
              <a:rPr lang="en-US" sz="1600" dirty="0">
                <a:solidFill>
                  <a:srgbClr val="0C377B"/>
                </a:solidFill>
                <a:latin typeface="Arial"/>
              </a:rPr>
              <a:t>.</a:t>
            </a:r>
          </a:p>
          <a:p>
            <a:pPr marL="800100" lvl="1" indent="-342900">
              <a:buFont typeface="Wingdings" panose="05000000000000000000" pitchFamily="2" charset="2"/>
              <a:buChar char="à"/>
            </a:pPr>
            <a:r>
              <a:rPr lang="en-US" sz="1600" dirty="0">
                <a:solidFill>
                  <a:srgbClr val="0C377B"/>
                </a:solidFill>
                <a:latin typeface="Arial"/>
              </a:rPr>
              <a:t>Significant reduction of synchrotron radiation </a:t>
            </a:r>
            <a:r>
              <a:rPr lang="en-US" sz="1600" dirty="0" err="1">
                <a:solidFill>
                  <a:srgbClr val="0C377B"/>
                </a:solidFill>
                <a:latin typeface="Arial"/>
              </a:rPr>
              <a:t>wrt</a:t>
            </a:r>
            <a:r>
              <a:rPr lang="en-US" sz="1600" dirty="0">
                <a:solidFill>
                  <a:srgbClr val="0C377B"/>
                </a:solidFill>
                <a:latin typeface="Arial"/>
              </a:rPr>
              <a:t> FCC-</a:t>
            </a:r>
            <a:r>
              <a:rPr lang="en-US" sz="1600" dirty="0" err="1">
                <a:solidFill>
                  <a:srgbClr val="0C377B"/>
                </a:solidFill>
                <a:latin typeface="Arial"/>
              </a:rPr>
              <a:t>hh</a:t>
            </a:r>
            <a:r>
              <a:rPr lang="en-US" sz="1600" dirty="0">
                <a:solidFill>
                  <a:srgbClr val="0C377B"/>
                </a:solidFill>
                <a:latin typeface="Arial"/>
              </a:rPr>
              <a:t> (factor 50) and corresponding cryogenic system requirements.</a:t>
            </a:r>
          </a:p>
          <a:p>
            <a:pPr marL="285750" indent="-285750">
              <a:buFont typeface="Arial" panose="020B0604020202020204" pitchFamily="34" charset="0"/>
              <a:buChar char="•"/>
            </a:pPr>
            <a:r>
              <a:rPr lang="en-US" b="1" dirty="0">
                <a:solidFill>
                  <a:srgbClr val="0070C0"/>
                </a:solidFill>
                <a:latin typeface="Arial"/>
              </a:rPr>
              <a:t>Luminosity goal </a:t>
            </a:r>
            <a:r>
              <a:rPr lang="en-GB" b="1" dirty="0">
                <a:solidFill>
                  <a:srgbClr val="0070C0"/>
                </a:solidFill>
                <a:latin typeface="Arial"/>
              </a:rPr>
              <a:t>10 ab</a:t>
            </a:r>
            <a:r>
              <a:rPr lang="en-GB" b="1" baseline="30000" dirty="0">
                <a:solidFill>
                  <a:srgbClr val="0070C0"/>
                </a:solidFill>
                <a:latin typeface="Arial"/>
              </a:rPr>
              <a:t>-1</a:t>
            </a:r>
            <a:r>
              <a:rPr lang="en-GB" b="1" dirty="0">
                <a:solidFill>
                  <a:srgbClr val="0070C0"/>
                </a:solidFill>
                <a:latin typeface="Arial"/>
              </a:rPr>
              <a:t> over 20 years or 0.5 ab</a:t>
            </a:r>
            <a:r>
              <a:rPr lang="en-GB" b="1" baseline="30000" dirty="0">
                <a:solidFill>
                  <a:srgbClr val="0070C0"/>
                </a:solidFill>
                <a:latin typeface="Arial"/>
              </a:rPr>
              <a:t>-1</a:t>
            </a:r>
            <a:r>
              <a:rPr lang="en-GB" b="1" dirty="0">
                <a:solidFill>
                  <a:srgbClr val="0070C0"/>
                </a:solidFill>
                <a:latin typeface="Arial"/>
              </a:rPr>
              <a:t> annual luminosity</a:t>
            </a:r>
            <a:r>
              <a:rPr lang="en-US" b="1" dirty="0">
                <a:solidFill>
                  <a:srgbClr val="0070C0"/>
                </a:solidFill>
                <a:latin typeface="Arial"/>
              </a:rPr>
              <a:t>:</a:t>
            </a:r>
          </a:p>
          <a:p>
            <a:pPr marL="800100" lvl="1" indent="-342900">
              <a:buFont typeface="Wingdings" panose="05000000000000000000" pitchFamily="2" charset="2"/>
              <a:buChar char="à"/>
            </a:pPr>
            <a:r>
              <a:rPr lang="en-US" sz="1600" dirty="0">
                <a:solidFill>
                  <a:srgbClr val="0C377B"/>
                </a:solidFill>
                <a:latin typeface="Arial"/>
                <a:sym typeface="Wingdings" panose="05000000000000000000" pitchFamily="2" charset="2"/>
              </a:rPr>
              <a:t>Beam current 0.6 A or 20% higher than for FCC-</a:t>
            </a:r>
            <a:r>
              <a:rPr lang="en-US" sz="1600" dirty="0" err="1">
                <a:solidFill>
                  <a:srgbClr val="0C377B"/>
                </a:solidFill>
                <a:latin typeface="Arial"/>
                <a:sym typeface="Wingdings" panose="05000000000000000000" pitchFamily="2" charset="2"/>
              </a:rPr>
              <a:t>hh</a:t>
            </a:r>
            <a:r>
              <a:rPr lang="en-US" sz="1600" dirty="0">
                <a:solidFill>
                  <a:srgbClr val="0C377B"/>
                </a:solidFill>
                <a:latin typeface="Arial"/>
                <a:sym typeface="Wingdings" panose="05000000000000000000" pitchFamily="2" charset="2"/>
              </a:rPr>
              <a:t>, 1.2E11 ppb (FCC-</a:t>
            </a:r>
            <a:r>
              <a:rPr lang="en-US" sz="1600" dirty="0" err="1">
                <a:solidFill>
                  <a:srgbClr val="0C377B"/>
                </a:solidFill>
                <a:latin typeface="Arial"/>
                <a:sym typeface="Wingdings" panose="05000000000000000000" pitchFamily="2" charset="2"/>
              </a:rPr>
              <a:t>hh</a:t>
            </a:r>
            <a:r>
              <a:rPr lang="en-US" sz="1600" dirty="0">
                <a:solidFill>
                  <a:srgbClr val="0C377B"/>
                </a:solidFill>
                <a:latin typeface="Arial"/>
                <a:sym typeface="Wingdings" panose="05000000000000000000" pitchFamily="2" charset="2"/>
              </a:rPr>
              <a:t>: 1.0 ppb).</a:t>
            </a:r>
          </a:p>
          <a:p>
            <a:pPr marL="800100" lvl="1" indent="-342900">
              <a:buFont typeface="Wingdings" panose="05000000000000000000" pitchFamily="2" charset="2"/>
              <a:buChar char="à"/>
            </a:pPr>
            <a:r>
              <a:rPr lang="en-US" sz="1600" dirty="0">
                <a:solidFill>
                  <a:srgbClr val="0C377B"/>
                </a:solidFill>
                <a:latin typeface="Arial"/>
                <a:sym typeface="Wingdings" panose="05000000000000000000" pitchFamily="2" charset="2"/>
              </a:rPr>
              <a:t>Stored beam energy </a:t>
            </a:r>
            <a:r>
              <a:rPr lang="en-US" sz="1600" dirty="0">
                <a:solidFill>
                  <a:srgbClr val="0C377B"/>
                </a:solidFill>
                <a:latin typeface="Arial"/>
              </a:rPr>
              <a:t>3.75 GJ vs 8.4 GJ for FCC-</a:t>
            </a:r>
            <a:r>
              <a:rPr lang="en-US" sz="1600" dirty="0" err="1">
                <a:solidFill>
                  <a:srgbClr val="0C377B"/>
                </a:solidFill>
                <a:latin typeface="Arial"/>
              </a:rPr>
              <a:t>hh</a:t>
            </a:r>
            <a:r>
              <a:rPr lang="en-US" sz="1600" dirty="0">
                <a:solidFill>
                  <a:srgbClr val="0C377B"/>
                </a:solidFill>
                <a:latin typeface="Arial"/>
              </a:rPr>
              <a:t>.</a:t>
            </a:r>
          </a:p>
          <a:p>
            <a:pPr marL="285750" indent="-285750">
              <a:buFont typeface="Arial" panose="020B0604020202020204" pitchFamily="34" charset="0"/>
              <a:buChar char="•"/>
            </a:pPr>
            <a:r>
              <a:rPr lang="en-US" b="1" dirty="0">
                <a:solidFill>
                  <a:srgbClr val="FF0000"/>
                </a:solidFill>
                <a:latin typeface="Arial"/>
              </a:rPr>
              <a:t>Analysis of physics potential, technology requirements and cost </a:t>
            </a:r>
            <a:r>
              <a:rPr lang="en-US" b="1" dirty="0" smtClean="0">
                <a:solidFill>
                  <a:srgbClr val="FF0000"/>
                </a:solidFill>
                <a:latin typeface="Arial"/>
              </a:rPr>
              <a:t>ongoing</a:t>
            </a:r>
            <a:r>
              <a:rPr lang="en-US" b="1" dirty="0">
                <a:solidFill>
                  <a:srgbClr val="FF0000"/>
                </a:solidFill>
                <a:latin typeface="Arial"/>
              </a:rPr>
              <a:t>.</a:t>
            </a:r>
            <a:endParaRPr lang="en-GB" sz="1600" dirty="0">
              <a:solidFill>
                <a:srgbClr val="FF0000"/>
              </a:solidFill>
              <a:latin typeface="Arial"/>
            </a:endParaRPr>
          </a:p>
        </p:txBody>
      </p:sp>
      <p:sp>
        <p:nvSpPr>
          <p:cNvPr id="2" name="Rechteck 1"/>
          <p:cNvSpPr/>
          <p:nvPr/>
        </p:nvSpPr>
        <p:spPr>
          <a:xfrm>
            <a:off x="225287" y="832356"/>
            <a:ext cx="2183958" cy="584775"/>
          </a:xfrm>
          <a:prstGeom prst="rect">
            <a:avLst/>
          </a:prstGeom>
        </p:spPr>
        <p:txBody>
          <a:bodyPr wrap="square">
            <a:spAutoFit/>
          </a:bodyPr>
          <a:lstStyle/>
          <a:p>
            <a:r>
              <a:rPr lang="de-CH" sz="800" dirty="0"/>
              <a:t>https://indico.cern.ch/event/727555/contributions/3447469/attachments/1867359/3071163/190624_Overview_of_the_FCC_Study_ap.pdf</a:t>
            </a:r>
          </a:p>
        </p:txBody>
      </p:sp>
    </p:spTree>
    <p:extLst>
      <p:ext uri="{BB962C8B-B14F-4D97-AF65-F5344CB8AC3E}">
        <p14:creationId xmlns:p14="http://schemas.microsoft.com/office/powerpoint/2010/main" val="337960742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556" y="150063"/>
            <a:ext cx="8229600" cy="509822"/>
          </a:xfrm>
        </p:spPr>
        <p:txBody>
          <a:bodyPr>
            <a:normAutofit fontScale="90000"/>
          </a:bodyPr>
          <a:lstStyle/>
          <a:p>
            <a:r>
              <a:rPr lang="en-US" dirty="0" smtClean="0"/>
              <a:t>Proposed Schedules and Evolution</a:t>
            </a:r>
            <a:endParaRPr lang="en-US" dirty="0"/>
          </a:p>
        </p:txBody>
      </p:sp>
      <p:sp>
        <p:nvSpPr>
          <p:cNvPr id="20" name="Date Placeholder 19"/>
          <p:cNvSpPr>
            <a:spLocks noGrp="1"/>
          </p:cNvSpPr>
          <p:nvPr>
            <p:ph type="dt" sz="half" idx="4294967295"/>
          </p:nvPr>
        </p:nvSpPr>
        <p:spPr>
          <a:xfrm>
            <a:off x="195592" y="5991225"/>
            <a:ext cx="2844800" cy="365125"/>
          </a:xfrm>
          <a:prstGeom prst="rect">
            <a:avLst/>
          </a:prstGeom>
        </p:spPr>
        <p:txBody>
          <a:bodyPr/>
          <a:lstStyle/>
          <a:p>
            <a:pPr defTabSz="457200"/>
            <a:r>
              <a:rPr lang="de-DE" dirty="0">
                <a:solidFill>
                  <a:prstClr val="black">
                    <a:tint val="75000"/>
                  </a:prstClr>
                </a:solidFill>
                <a:latin typeface="Calibri"/>
              </a:rPr>
              <a:t>D. Schulte</a:t>
            </a:r>
            <a:endParaRPr lang="en-US" dirty="0">
              <a:solidFill>
                <a:prstClr val="black">
                  <a:tint val="75000"/>
                </a:prstClr>
              </a:solidFill>
              <a:latin typeface="Calibri"/>
            </a:endParaRPr>
          </a:p>
        </p:txBody>
      </p:sp>
      <p:sp>
        <p:nvSpPr>
          <p:cNvPr id="21" name="Slide Number Placeholder 20"/>
          <p:cNvSpPr>
            <a:spLocks noGrp="1"/>
          </p:cNvSpPr>
          <p:nvPr>
            <p:ph type="sldNum" sz="quarter" idx="4294967295"/>
          </p:nvPr>
        </p:nvSpPr>
        <p:spPr>
          <a:xfrm>
            <a:off x="9347200" y="6356350"/>
            <a:ext cx="2844800" cy="365125"/>
          </a:xfrm>
          <a:prstGeom prst="rect">
            <a:avLst/>
          </a:prstGeom>
        </p:spPr>
        <p:txBody>
          <a:bodyPr/>
          <a:lstStyle/>
          <a:p>
            <a:pPr defTabSz="457200"/>
            <a:fld id="{1E071486-4E65-E24B-8A3A-E44A91D5D904}" type="slidenum">
              <a:rPr lang="en-US">
                <a:solidFill>
                  <a:prstClr val="black">
                    <a:tint val="75000"/>
                  </a:prstClr>
                </a:solidFill>
                <a:latin typeface="Calibri"/>
              </a:rPr>
              <a:pPr defTabSz="457200"/>
              <a:t>53</a:t>
            </a:fld>
            <a:endParaRPr lang="en-US">
              <a:solidFill>
                <a:prstClr val="black">
                  <a:tint val="75000"/>
                </a:prstClr>
              </a:solidFill>
              <a:latin typeface="Calibri"/>
            </a:endParaRPr>
          </a:p>
        </p:txBody>
      </p:sp>
      <p:pic>
        <p:nvPicPr>
          <p:cNvPr id="5" name="Picture 4" descr="timelineT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945" y="1188482"/>
            <a:ext cx="11274189" cy="4285561"/>
          </a:xfrm>
          <a:prstGeom prst="rect">
            <a:avLst/>
          </a:prstGeom>
        </p:spPr>
      </p:pic>
    </p:spTree>
    <p:extLst>
      <p:ext uri="{BB962C8B-B14F-4D97-AF65-F5344CB8AC3E}">
        <p14:creationId xmlns:p14="http://schemas.microsoft.com/office/powerpoint/2010/main" val="3871907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66152" y="5247340"/>
            <a:ext cx="1829465" cy="1047756"/>
          </a:xfrm>
          <a:prstGeom prst="rect">
            <a:avLst/>
          </a:prstGeom>
        </p:spPr>
      </p:pic>
      <p:pic>
        <p:nvPicPr>
          <p:cNvPr id="231" name="Pictur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246014" y="4959054"/>
            <a:ext cx="1593064" cy="768107"/>
          </a:xfrm>
          <a:prstGeom prst="rect">
            <a:avLst/>
          </a:prstGeom>
        </p:spPr>
      </p:pic>
      <p:sp>
        <p:nvSpPr>
          <p:cNvPr id="4" name="タイトル 3"/>
          <p:cNvSpPr>
            <a:spLocks noGrp="1"/>
          </p:cNvSpPr>
          <p:nvPr>
            <p:ph type="title"/>
          </p:nvPr>
        </p:nvSpPr>
        <p:spPr>
          <a:xfrm>
            <a:off x="665018" y="14469"/>
            <a:ext cx="10754591" cy="768099"/>
          </a:xfrm>
        </p:spPr>
        <p:txBody>
          <a:bodyPr>
            <a:noAutofit/>
          </a:bodyPr>
          <a:lstStyle/>
          <a:p>
            <a:r>
              <a:rPr lang="en-US" altLang="ja-JP" sz="3600" b="1" dirty="0">
                <a:latin typeface="Helvetica" pitchFamily="2" charset="0"/>
              </a:rPr>
              <a:t>Advances in SRF Technology for Accelerators </a:t>
            </a:r>
            <a:endParaRPr lang="ja-JP" altLang="en-US" sz="3600" b="1" dirty="0">
              <a:latin typeface="Helvetica" pitchFamily="2" charset="0"/>
            </a:endParaRPr>
          </a:p>
        </p:txBody>
      </p:sp>
      <p:grpSp>
        <p:nvGrpSpPr>
          <p:cNvPr id="5" name="Group 15"/>
          <p:cNvGrpSpPr/>
          <p:nvPr/>
        </p:nvGrpSpPr>
        <p:grpSpPr>
          <a:xfrm>
            <a:off x="1268974" y="2821013"/>
            <a:ext cx="9628851" cy="1173302"/>
            <a:chOff x="93800" y="2372544"/>
            <a:chExt cx="8888171" cy="1173302"/>
          </a:xfrm>
        </p:grpSpPr>
        <p:grpSp>
          <p:nvGrpSpPr>
            <p:cNvPr id="6" name="Group 110"/>
            <p:cNvGrpSpPr/>
            <p:nvPr/>
          </p:nvGrpSpPr>
          <p:grpSpPr>
            <a:xfrm>
              <a:off x="183306" y="2372544"/>
              <a:ext cx="8798665" cy="1173302"/>
              <a:chOff x="183306" y="2372544"/>
              <a:chExt cx="8798665" cy="1173302"/>
            </a:xfrm>
          </p:grpSpPr>
          <p:sp>
            <p:nvSpPr>
              <p:cNvPr id="9" name="Right Arrow 68"/>
              <p:cNvSpPr/>
              <p:nvPr/>
            </p:nvSpPr>
            <p:spPr>
              <a:xfrm>
                <a:off x="183306" y="3066240"/>
                <a:ext cx="8798665" cy="406422"/>
              </a:xfrm>
              <a:prstGeom prst="rightArrow">
                <a:avLst>
                  <a:gd name="adj1" fmla="val 52951"/>
                  <a:gd name="adj2" fmla="val 75478"/>
                </a:avLst>
              </a:prstGeom>
              <a:solidFill>
                <a:srgbClr val="3366FF"/>
              </a:solidFill>
              <a:effectLst>
                <a:outerShdw blurRad="50800" dist="203200" dir="2700000" algn="tl" rotWithShape="0">
                  <a:schemeClr val="tx2">
                    <a:lumMod val="60000"/>
                    <a:lumOff val="40000"/>
                    <a:alpha val="43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0" lang="en-US">
                  <a:solidFill>
                    <a:prstClr val="white"/>
                  </a:solidFill>
                  <a:latin typeface="Arial"/>
                </a:endParaRPr>
              </a:p>
            </p:txBody>
          </p:sp>
          <p:grpSp>
            <p:nvGrpSpPr>
              <p:cNvPr id="10" name="Group 91"/>
              <p:cNvGrpSpPr/>
              <p:nvPr/>
            </p:nvGrpSpPr>
            <p:grpSpPr>
              <a:xfrm>
                <a:off x="3127758" y="3168628"/>
                <a:ext cx="5458873" cy="377218"/>
                <a:chOff x="2625476" y="3088420"/>
                <a:chExt cx="4817657" cy="377218"/>
              </a:xfrm>
            </p:grpSpPr>
            <p:cxnSp>
              <p:nvCxnSpPr>
                <p:cNvPr id="21" name="Straight Connector 71"/>
                <p:cNvCxnSpPr/>
                <p:nvPr/>
              </p:nvCxnSpPr>
              <p:spPr>
                <a:xfrm>
                  <a:off x="2625476" y="3105641"/>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4" name="Straight Connector 78"/>
                <p:cNvCxnSpPr/>
                <p:nvPr/>
              </p:nvCxnSpPr>
              <p:spPr>
                <a:xfrm>
                  <a:off x="4011396" y="3105641"/>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5" name="Straight Connector 81"/>
                <p:cNvCxnSpPr/>
                <p:nvPr/>
              </p:nvCxnSpPr>
              <p:spPr>
                <a:xfrm>
                  <a:off x="5580394" y="308842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8" name="Straight Connector 90"/>
                <p:cNvCxnSpPr/>
                <p:nvPr/>
              </p:nvCxnSpPr>
              <p:spPr>
                <a:xfrm>
                  <a:off x="7443133" y="308842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sp>
            <p:nvSpPr>
              <p:cNvPr id="12" name="TextBox 93"/>
              <p:cNvSpPr txBox="1"/>
              <p:nvPr/>
            </p:nvSpPr>
            <p:spPr>
              <a:xfrm rot="16200000">
                <a:off x="2795503" y="2551172"/>
                <a:ext cx="698178" cy="340922"/>
              </a:xfrm>
              <a:prstGeom prst="rect">
                <a:avLst/>
              </a:prstGeom>
              <a:noFill/>
            </p:spPr>
            <p:txBody>
              <a:bodyPr wrap="none" rtlCol="0">
                <a:spAutoFit/>
              </a:bodyPr>
              <a:lstStyle/>
              <a:p>
                <a:pPr defTabSz="914400"/>
                <a:r>
                  <a:rPr kumimoji="0" lang="en-US" dirty="0">
                    <a:solidFill>
                      <a:srgbClr val="4D4D4D">
                        <a:lumMod val="75000"/>
                      </a:srgbClr>
                    </a:solidFill>
                    <a:latin typeface="Helvetica"/>
                    <a:cs typeface="Helvetica"/>
                  </a:rPr>
                  <a:t>2000</a:t>
                </a:r>
              </a:p>
            </p:txBody>
          </p:sp>
          <p:sp>
            <p:nvSpPr>
              <p:cNvPr id="16" name="TextBox 97"/>
              <p:cNvSpPr txBox="1"/>
              <p:nvPr/>
            </p:nvSpPr>
            <p:spPr>
              <a:xfrm rot="16200000">
                <a:off x="6082126" y="2619560"/>
                <a:ext cx="698178" cy="340922"/>
              </a:xfrm>
              <a:prstGeom prst="rect">
                <a:avLst/>
              </a:prstGeom>
              <a:noFill/>
            </p:spPr>
            <p:txBody>
              <a:bodyPr wrap="none" rtlCol="0">
                <a:spAutoFit/>
              </a:bodyPr>
              <a:lstStyle/>
              <a:p>
                <a:pPr defTabSz="914400"/>
                <a:r>
                  <a:rPr kumimoji="0" lang="en-US" dirty="0">
                    <a:solidFill>
                      <a:srgbClr val="4D4D4D">
                        <a:lumMod val="75000"/>
                      </a:srgbClr>
                    </a:solidFill>
                    <a:latin typeface="Helvetica"/>
                    <a:cs typeface="Helvetica"/>
                  </a:rPr>
                  <a:t>2020</a:t>
                </a:r>
              </a:p>
            </p:txBody>
          </p:sp>
        </p:grpSp>
        <p:cxnSp>
          <p:nvCxnSpPr>
            <p:cNvPr id="7" name="Straight Connector 122"/>
            <p:cNvCxnSpPr/>
            <p:nvPr/>
          </p:nvCxnSpPr>
          <p:spPr>
            <a:xfrm>
              <a:off x="186479" y="3173980"/>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9" name="Straight Connector 122"/>
            <p:cNvCxnSpPr/>
            <p:nvPr/>
          </p:nvCxnSpPr>
          <p:spPr>
            <a:xfrm>
              <a:off x="1523362" y="3185849"/>
              <a:ext cx="0" cy="359997"/>
            </a:xfrm>
            <a:prstGeom prst="line">
              <a:avLst/>
            </a:prstGeom>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30" name="TextBox 123"/>
            <p:cNvSpPr txBox="1"/>
            <p:nvPr/>
          </p:nvSpPr>
          <p:spPr>
            <a:xfrm rot="16200000">
              <a:off x="-84828" y="2603548"/>
              <a:ext cx="698178" cy="340922"/>
            </a:xfrm>
            <a:prstGeom prst="rect">
              <a:avLst/>
            </a:prstGeom>
            <a:noFill/>
          </p:spPr>
          <p:txBody>
            <a:bodyPr wrap="none" rtlCol="0">
              <a:spAutoFit/>
            </a:bodyPr>
            <a:lstStyle/>
            <a:p>
              <a:pPr defTabSz="914400"/>
              <a:r>
                <a:rPr kumimoji="0" lang="en-US" dirty="0">
                  <a:solidFill>
                    <a:srgbClr val="4D4D4D">
                      <a:lumMod val="75000"/>
                    </a:srgbClr>
                  </a:solidFill>
                  <a:latin typeface="Helvetica"/>
                  <a:cs typeface="Helvetica"/>
                </a:rPr>
                <a:t>1980</a:t>
              </a:r>
            </a:p>
          </p:txBody>
        </p:sp>
      </p:grpSp>
      <p:sp>
        <p:nvSpPr>
          <p:cNvPr id="31" name="テキスト ボックス 30"/>
          <p:cNvSpPr txBox="1"/>
          <p:nvPr/>
        </p:nvSpPr>
        <p:spPr>
          <a:xfrm>
            <a:off x="2306825" y="686914"/>
            <a:ext cx="1858874" cy="2585323"/>
          </a:xfrm>
          <a:prstGeom prst="rect">
            <a:avLst/>
          </a:prstGeom>
          <a:solidFill>
            <a:schemeClr val="accent1"/>
          </a:solidFill>
          <a:ln>
            <a:noFill/>
          </a:ln>
          <a:effectLst>
            <a:glow rad="127000">
              <a:schemeClr val="accent1">
                <a:lumMod val="20000"/>
                <a:lumOff val="80000"/>
                <a:alpha val="75000"/>
              </a:schemeClr>
            </a:glow>
            <a:softEdge rad="127000"/>
          </a:effectLst>
        </p:spPr>
        <p:txBody>
          <a:bodyPr wrap="square" rtlCol="0">
            <a:spAutoFit/>
          </a:bodyPr>
          <a:lstStyle/>
          <a:p>
            <a:r>
              <a:rPr lang="en-US" altLang="ja-JP" sz="1600" u="sng" dirty="0">
                <a:solidFill>
                  <a:srgbClr val="000000"/>
                </a:solidFill>
                <a:latin typeface="Helvetica" pitchFamily="2" charset="0"/>
              </a:rPr>
              <a:t>Progress (1988~)</a:t>
            </a:r>
          </a:p>
          <a:p>
            <a:pPr marL="285750" indent="-285750">
              <a:buFont typeface="Arial"/>
              <a:buChar char="•"/>
            </a:pPr>
            <a:r>
              <a:rPr lang="en-US" altLang="ja-JP" sz="1600" dirty="0">
                <a:solidFill>
                  <a:srgbClr val="FF0000"/>
                </a:solidFill>
                <a:latin typeface="Helvetica" pitchFamily="2" charset="0"/>
              </a:rPr>
              <a:t>TRISTAN</a:t>
            </a:r>
          </a:p>
          <a:p>
            <a:pPr marL="285750" indent="-285750">
              <a:buFont typeface="Arial"/>
              <a:buChar char="•"/>
            </a:pPr>
            <a:r>
              <a:rPr lang="en-US" altLang="ja-JP" sz="1600" dirty="0">
                <a:solidFill>
                  <a:srgbClr val="FF0000"/>
                </a:solidFill>
                <a:latin typeface="Helvetica" pitchFamily="2" charset="0"/>
              </a:rPr>
              <a:t>LEP-II</a:t>
            </a:r>
          </a:p>
          <a:p>
            <a:pPr marL="285750" indent="-285750">
              <a:buFont typeface="Arial"/>
              <a:buChar char="•"/>
            </a:pPr>
            <a:r>
              <a:rPr lang="en-US" altLang="ja-JP" sz="1600" dirty="0">
                <a:solidFill>
                  <a:srgbClr val="000000"/>
                </a:solidFill>
                <a:latin typeface="Helvetica" pitchFamily="2" charset="0"/>
              </a:rPr>
              <a:t>HERA</a:t>
            </a:r>
          </a:p>
          <a:p>
            <a:pPr marL="285750" indent="-285750">
              <a:buFont typeface="Arial"/>
              <a:buChar char="•"/>
            </a:pPr>
            <a:r>
              <a:rPr lang="en-US" altLang="ja-JP" sz="1600" dirty="0">
                <a:latin typeface="Helvetica" pitchFamily="2" charset="0"/>
              </a:rPr>
              <a:t>CEBAF</a:t>
            </a:r>
          </a:p>
          <a:p>
            <a:pPr marL="285750" indent="-285750">
              <a:buFont typeface="Arial"/>
              <a:buChar char="•"/>
            </a:pPr>
            <a:r>
              <a:rPr lang="en-US" altLang="ja-JP" sz="1600" dirty="0">
                <a:solidFill>
                  <a:srgbClr val="000000"/>
                </a:solidFill>
                <a:latin typeface="Helvetica" pitchFamily="2" charset="0"/>
              </a:rPr>
              <a:t>CESR</a:t>
            </a:r>
          </a:p>
          <a:p>
            <a:pPr marL="285750" indent="-285750">
              <a:buFont typeface="Arial"/>
              <a:buChar char="•"/>
            </a:pPr>
            <a:r>
              <a:rPr lang="en-US" altLang="ja-JP" sz="1600" dirty="0">
                <a:solidFill>
                  <a:srgbClr val="000000"/>
                </a:solidFill>
                <a:latin typeface="Helvetica" pitchFamily="2" charset="0"/>
              </a:rPr>
              <a:t>KEKB</a:t>
            </a:r>
          </a:p>
          <a:p>
            <a:pPr marL="285750" indent="-285750">
              <a:buFont typeface="Arial"/>
              <a:buChar char="•"/>
            </a:pPr>
            <a:r>
              <a:rPr lang="en-US" altLang="ja-JP" sz="1600" dirty="0">
                <a:solidFill>
                  <a:srgbClr val="000000"/>
                </a:solidFill>
                <a:latin typeface="Helvetica" pitchFamily="2" charset="0"/>
              </a:rPr>
              <a:t>BES</a:t>
            </a:r>
          </a:p>
          <a:p>
            <a:pPr marL="285750" indent="-285750">
              <a:buFont typeface="Arial"/>
              <a:buChar char="•"/>
            </a:pPr>
            <a:r>
              <a:rPr lang="en-US" altLang="ja-JP" sz="1600" dirty="0" err="1">
                <a:solidFill>
                  <a:srgbClr val="000000"/>
                </a:solidFill>
                <a:latin typeface="Helvetica" pitchFamily="2" charset="0"/>
              </a:rPr>
              <a:t>cERL</a:t>
            </a:r>
            <a:endParaRPr lang="en-US" altLang="ja-JP" sz="1600" dirty="0">
              <a:solidFill>
                <a:srgbClr val="000000"/>
              </a:solidFill>
              <a:latin typeface="Helvetica" pitchFamily="2" charset="0"/>
            </a:endParaRPr>
          </a:p>
          <a:p>
            <a:endParaRPr lang="ja-JP" altLang="en-US" dirty="0"/>
          </a:p>
        </p:txBody>
      </p:sp>
      <p:sp>
        <p:nvSpPr>
          <p:cNvPr id="32" name="テキスト ボックス 31"/>
          <p:cNvSpPr txBox="1"/>
          <p:nvPr/>
        </p:nvSpPr>
        <p:spPr>
          <a:xfrm>
            <a:off x="4799785" y="700552"/>
            <a:ext cx="3180302" cy="3108543"/>
          </a:xfrm>
          <a:prstGeom prst="rect">
            <a:avLst/>
          </a:prstGeom>
          <a:solidFill>
            <a:srgbClr val="FFFF00"/>
          </a:solidFill>
          <a:ln>
            <a:noFill/>
          </a:ln>
          <a:effectLst>
            <a:glow rad="127000">
              <a:srgbClr val="FFFF00">
                <a:alpha val="75000"/>
              </a:srgbClr>
            </a:glow>
            <a:softEdge rad="127000"/>
          </a:effectLst>
        </p:spPr>
        <p:txBody>
          <a:bodyPr wrap="square" rtlCol="0">
            <a:spAutoFit/>
          </a:bodyPr>
          <a:lstStyle/>
          <a:p>
            <a:r>
              <a:rPr lang="en-US" altLang="ja-JP" b="1" u="sng" dirty="0">
                <a:solidFill>
                  <a:srgbClr val="000000"/>
                </a:solidFill>
                <a:latin typeface="Helvetica" pitchFamily="2" charset="0"/>
              </a:rPr>
              <a:t>In Operation: </a:t>
            </a:r>
            <a:r>
              <a:rPr lang="en-US" altLang="ja-JP" b="1" u="sng" dirty="0">
                <a:solidFill>
                  <a:srgbClr val="3366FF"/>
                </a:solidFill>
                <a:latin typeface="Helvetica" pitchFamily="2" charset="0"/>
                <a:sym typeface="Wingdings"/>
              </a:rPr>
              <a:t> # cavities</a:t>
            </a:r>
            <a:endParaRPr lang="en-US" altLang="ja-JP" b="1" u="sng" dirty="0">
              <a:solidFill>
                <a:srgbClr val="3366FF"/>
              </a:solidFill>
              <a:latin typeface="Helvetica" pitchFamily="2" charset="0"/>
            </a:endParaRPr>
          </a:p>
          <a:p>
            <a:pPr marL="285750" indent="-285750">
              <a:buFont typeface="Arial"/>
              <a:buChar char="•"/>
            </a:pPr>
            <a:r>
              <a:rPr lang="en-US" altLang="ja-JP" sz="1600" b="1" dirty="0">
                <a:solidFill>
                  <a:srgbClr val="000000"/>
                </a:solidFill>
                <a:latin typeface="Helvetica" pitchFamily="2" charset="0"/>
              </a:rPr>
              <a:t>SNS: 1 </a:t>
            </a:r>
            <a:r>
              <a:rPr lang="en-US" altLang="ja-JP" sz="1600" b="1" dirty="0" err="1">
                <a:solidFill>
                  <a:srgbClr val="000000"/>
                </a:solidFill>
                <a:latin typeface="Helvetica" pitchFamily="2" charset="0"/>
              </a:rPr>
              <a:t>GeV</a:t>
            </a:r>
            <a:r>
              <a:rPr lang="en-US" altLang="ja-JP" sz="1600" b="1" dirty="0">
                <a:solidFill>
                  <a:srgbClr val="000000"/>
                </a:solidFill>
                <a:latin typeface="Helvetica" pitchFamily="2" charset="0"/>
              </a:rPr>
              <a:t> </a:t>
            </a:r>
          </a:p>
          <a:p>
            <a:pPr marL="285750" indent="-285750">
              <a:buFont typeface="Arial"/>
              <a:buChar char="•"/>
            </a:pPr>
            <a:r>
              <a:rPr lang="en-US" altLang="ja-JP" sz="1600" b="1" dirty="0">
                <a:solidFill>
                  <a:srgbClr val="000000"/>
                </a:solidFill>
                <a:latin typeface="Helvetica" pitchFamily="2" charset="0"/>
              </a:rPr>
              <a:t>CEBAF 12 GeV </a:t>
            </a:r>
            <a:r>
              <a:rPr lang="en-US" altLang="ja-JP" sz="1600" b="1" dirty="0">
                <a:solidFill>
                  <a:srgbClr val="3366FF"/>
                </a:solidFill>
                <a:latin typeface="Helvetica" pitchFamily="2" charset="0"/>
                <a:sym typeface="Wingdings"/>
              </a:rPr>
              <a:t> 80 </a:t>
            </a:r>
            <a:endParaRPr lang="en-US" altLang="ja-JP" sz="1600" b="1" dirty="0">
              <a:solidFill>
                <a:srgbClr val="3366FF"/>
              </a:solidFill>
              <a:latin typeface="Helvetica" pitchFamily="2" charset="0"/>
            </a:endParaRPr>
          </a:p>
          <a:p>
            <a:pPr marL="285750" indent="-285750">
              <a:buFont typeface="Arial"/>
              <a:buChar char="•"/>
            </a:pPr>
            <a:r>
              <a:rPr lang="en-US" altLang="ja-JP" sz="1600" b="1" dirty="0">
                <a:solidFill>
                  <a:srgbClr val="000000"/>
                </a:solidFill>
                <a:latin typeface="Helvetica" pitchFamily="2" charset="0"/>
              </a:rPr>
              <a:t>ISAC-II, ARIEL </a:t>
            </a:r>
          </a:p>
          <a:p>
            <a:pPr marL="285750" indent="-285750">
              <a:buFont typeface="Arial"/>
              <a:buChar char="•"/>
            </a:pPr>
            <a:r>
              <a:rPr lang="en-US" altLang="ja-JP" sz="1600" b="1" dirty="0">
                <a:solidFill>
                  <a:srgbClr val="000000"/>
                </a:solidFill>
                <a:latin typeface="Helvetica" pitchFamily="2" charset="0"/>
              </a:rPr>
              <a:t>Super-KEKB</a:t>
            </a:r>
          </a:p>
          <a:p>
            <a:pPr marL="285750" indent="-285750">
              <a:buFont typeface="Arial"/>
              <a:buChar char="•"/>
            </a:pPr>
            <a:r>
              <a:rPr lang="en-US" altLang="ja-JP" sz="1600" b="1" dirty="0">
                <a:solidFill>
                  <a:srgbClr val="FF0000"/>
                </a:solidFill>
                <a:latin typeface="Helvetica" pitchFamily="2" charset="0"/>
              </a:rPr>
              <a:t>Eu-XFEL </a:t>
            </a:r>
            <a:r>
              <a:rPr lang="en-US" altLang="ja-JP" sz="1600" b="1" dirty="0">
                <a:solidFill>
                  <a:srgbClr val="3366FF"/>
                </a:solidFill>
                <a:latin typeface="Helvetica" pitchFamily="2" charset="0"/>
                <a:sym typeface="Wingdings"/>
              </a:rPr>
              <a:t> 800</a:t>
            </a:r>
            <a:r>
              <a:rPr lang="en-US" altLang="ja-JP" sz="1600" b="1" dirty="0">
                <a:solidFill>
                  <a:srgbClr val="3366FF"/>
                </a:solidFill>
                <a:latin typeface="Helvetica" pitchFamily="2" charset="0"/>
              </a:rPr>
              <a:t> </a:t>
            </a:r>
          </a:p>
          <a:p>
            <a:r>
              <a:rPr lang="en-US" altLang="ja-JP" b="1" u="sng" dirty="0">
                <a:solidFill>
                  <a:srgbClr val="000000"/>
                </a:solidFill>
                <a:latin typeface="Helvetica" pitchFamily="2" charset="0"/>
              </a:rPr>
              <a:t>Under Construction:</a:t>
            </a:r>
          </a:p>
          <a:p>
            <a:pPr marL="285750" indent="-285750">
              <a:buFont typeface="Arial"/>
              <a:buChar char="•"/>
            </a:pPr>
            <a:r>
              <a:rPr lang="en-US" altLang="ja-JP" sz="1600" b="1" dirty="0">
                <a:solidFill>
                  <a:srgbClr val="FF0000"/>
                </a:solidFill>
                <a:latin typeface="Helvetica" pitchFamily="2" charset="0"/>
              </a:rPr>
              <a:t>LCLS=II </a:t>
            </a:r>
            <a:r>
              <a:rPr lang="en-US" altLang="ja-JP" sz="1600" b="1" dirty="0">
                <a:solidFill>
                  <a:srgbClr val="3366FF"/>
                </a:solidFill>
                <a:latin typeface="Helvetica" pitchFamily="2" charset="0"/>
                <a:sym typeface="Wingdings"/>
              </a:rPr>
              <a:t> 300</a:t>
            </a:r>
            <a:endParaRPr lang="en-US" altLang="ja-JP" sz="1600" b="1" dirty="0">
              <a:solidFill>
                <a:srgbClr val="3366FF"/>
              </a:solidFill>
              <a:latin typeface="Helvetica" pitchFamily="2" charset="0"/>
            </a:endParaRPr>
          </a:p>
          <a:p>
            <a:pPr marL="285750" indent="-285750">
              <a:buFont typeface="Arial"/>
              <a:buChar char="•"/>
            </a:pPr>
            <a:r>
              <a:rPr lang="en-US" altLang="ja-JP" sz="1600" b="1" dirty="0">
                <a:solidFill>
                  <a:srgbClr val="FF0000"/>
                </a:solidFill>
                <a:latin typeface="Helvetica" pitchFamily="2" charset="0"/>
              </a:rPr>
              <a:t>FRIB </a:t>
            </a:r>
            <a:r>
              <a:rPr lang="en-US" altLang="ja-JP" sz="1600" b="1" dirty="0">
                <a:solidFill>
                  <a:srgbClr val="3366FF"/>
                </a:solidFill>
                <a:latin typeface="Helvetica" pitchFamily="2" charset="0"/>
                <a:sym typeface="Wingdings"/>
              </a:rPr>
              <a:t> 340</a:t>
            </a:r>
            <a:endParaRPr lang="en-US" altLang="ja-JP" sz="1600" b="1" dirty="0">
              <a:solidFill>
                <a:srgbClr val="3366FF"/>
              </a:solidFill>
              <a:latin typeface="Helvetica" pitchFamily="2" charset="0"/>
            </a:endParaRPr>
          </a:p>
          <a:p>
            <a:pPr marL="285750" indent="-285750">
              <a:buFont typeface="Arial"/>
              <a:buChar char="•"/>
            </a:pPr>
            <a:r>
              <a:rPr lang="en-US" altLang="ja-JP" sz="1600" b="1" dirty="0">
                <a:latin typeface="Helvetica" pitchFamily="2" charset="0"/>
              </a:rPr>
              <a:t>PIP-II </a:t>
            </a:r>
            <a:r>
              <a:rPr lang="en-US" altLang="ja-JP" sz="1600" b="1" dirty="0">
                <a:solidFill>
                  <a:srgbClr val="3366FF"/>
                </a:solidFill>
                <a:latin typeface="Helvetica" pitchFamily="2" charset="0"/>
                <a:sym typeface="Wingdings"/>
              </a:rPr>
              <a:t> 115</a:t>
            </a:r>
            <a:endParaRPr lang="en-US" altLang="ja-JP" sz="1600" b="1" dirty="0">
              <a:latin typeface="Helvetica" pitchFamily="2" charset="0"/>
            </a:endParaRPr>
          </a:p>
          <a:p>
            <a:pPr marL="285750" indent="-285750">
              <a:buFont typeface="Arial"/>
              <a:buChar char="•"/>
            </a:pPr>
            <a:r>
              <a:rPr lang="en-US" altLang="ja-JP" sz="1600" b="1" dirty="0">
                <a:solidFill>
                  <a:srgbClr val="FF0000"/>
                </a:solidFill>
                <a:latin typeface="Helvetica" pitchFamily="2" charset="0"/>
              </a:rPr>
              <a:t>ESS</a:t>
            </a:r>
            <a:r>
              <a:rPr lang="en-US" altLang="ja-JP" sz="1600" b="1" dirty="0">
                <a:solidFill>
                  <a:srgbClr val="3366FF"/>
                </a:solidFill>
                <a:latin typeface="Helvetica" pitchFamily="2" charset="0"/>
                <a:sym typeface="Wingdings"/>
              </a:rPr>
              <a:t> 150</a:t>
            </a:r>
          </a:p>
          <a:p>
            <a:pPr marL="285750" indent="-285750">
              <a:buFont typeface="Arial"/>
              <a:buChar char="•"/>
            </a:pPr>
            <a:r>
              <a:rPr lang="en-US" altLang="ja-JP" sz="1600" b="1" dirty="0">
                <a:latin typeface="Helvetica" pitchFamily="2" charset="0"/>
                <a:sym typeface="Wingdings"/>
              </a:rPr>
              <a:t>Shine</a:t>
            </a:r>
            <a:r>
              <a:rPr lang="en-US" altLang="ja-JP" sz="1600" b="1" dirty="0">
                <a:solidFill>
                  <a:srgbClr val="3366FF"/>
                </a:solidFill>
                <a:latin typeface="Helvetica" pitchFamily="2" charset="0"/>
                <a:sym typeface="Wingdings"/>
              </a:rPr>
              <a:t>  600</a:t>
            </a:r>
            <a:endParaRPr lang="en-US" altLang="ja-JP" b="1" dirty="0">
              <a:solidFill>
                <a:srgbClr val="3366FF"/>
              </a:solidFill>
              <a:latin typeface="Helvetica" pitchFamily="2" charset="0"/>
            </a:endParaRPr>
          </a:p>
        </p:txBody>
      </p:sp>
      <p:sp>
        <p:nvSpPr>
          <p:cNvPr id="33" name="テキスト ボックス 32"/>
          <p:cNvSpPr txBox="1"/>
          <p:nvPr/>
        </p:nvSpPr>
        <p:spPr>
          <a:xfrm>
            <a:off x="8182988" y="770810"/>
            <a:ext cx="2626086" cy="2123658"/>
          </a:xfrm>
          <a:prstGeom prst="rect">
            <a:avLst/>
          </a:prstGeom>
          <a:noFill/>
          <a:effectLst>
            <a:glow rad="127000">
              <a:srgbClr val="CCFFCC">
                <a:alpha val="75000"/>
              </a:srgbClr>
            </a:glow>
            <a:softEdge rad="0"/>
          </a:effectLst>
        </p:spPr>
        <p:txBody>
          <a:bodyPr wrap="square" rtlCol="0">
            <a:spAutoFit/>
          </a:bodyPr>
          <a:lstStyle/>
          <a:p>
            <a:r>
              <a:rPr lang="en-US" altLang="ja-JP" sz="1600" u="sng" dirty="0">
                <a:solidFill>
                  <a:schemeClr val="bg1">
                    <a:lumMod val="65000"/>
                  </a:schemeClr>
                </a:solidFill>
                <a:latin typeface="Helvetica" pitchFamily="2" charset="0"/>
              </a:rPr>
              <a:t>To be realized: </a:t>
            </a:r>
            <a:endParaRPr lang="en-US" altLang="ja-JP" sz="1600" dirty="0">
              <a:solidFill>
                <a:schemeClr val="bg1">
                  <a:lumMod val="65000"/>
                </a:schemeClr>
              </a:solidFill>
              <a:latin typeface="Helvetica" pitchFamily="2" charset="0"/>
            </a:endParaRPr>
          </a:p>
          <a:p>
            <a:pPr marL="285750" indent="-285750">
              <a:buFont typeface="Arial"/>
              <a:buChar char="•"/>
            </a:pPr>
            <a:r>
              <a:rPr lang="en-US" altLang="ja-JP" sz="1600" dirty="0">
                <a:solidFill>
                  <a:schemeClr val="bg1">
                    <a:lumMod val="65000"/>
                  </a:schemeClr>
                </a:solidFill>
                <a:latin typeface="Helvetica" pitchFamily="2" charset="0"/>
              </a:rPr>
              <a:t>HL-LHC-Crab </a:t>
            </a:r>
            <a:r>
              <a:rPr lang="en-US" altLang="ja-JP" sz="1600" dirty="0">
                <a:solidFill>
                  <a:schemeClr val="bg1">
                    <a:lumMod val="65000"/>
                  </a:schemeClr>
                </a:solidFill>
                <a:latin typeface="Helvetica" pitchFamily="2" charset="0"/>
                <a:sym typeface="Wingdings"/>
              </a:rPr>
              <a:t> 20</a:t>
            </a:r>
            <a:endParaRPr lang="en-US" altLang="ja-JP" sz="1600" dirty="0">
              <a:solidFill>
                <a:schemeClr val="bg1">
                  <a:lumMod val="65000"/>
                </a:schemeClr>
              </a:solidFill>
              <a:latin typeface="Helvetica" pitchFamily="2" charset="0"/>
            </a:endParaRPr>
          </a:p>
          <a:p>
            <a:pPr marL="285750" indent="-285750">
              <a:buFont typeface="Arial"/>
              <a:buChar char="•"/>
            </a:pPr>
            <a:r>
              <a:rPr lang="en-US" altLang="ja-JP" sz="1600" dirty="0">
                <a:solidFill>
                  <a:schemeClr val="bg1">
                    <a:lumMod val="65000"/>
                  </a:schemeClr>
                </a:solidFill>
                <a:latin typeface="Helvetica" pitchFamily="2" charset="0"/>
              </a:rPr>
              <a:t>EIC</a:t>
            </a:r>
          </a:p>
          <a:p>
            <a:pPr marL="285750" indent="-285750">
              <a:buFont typeface="Arial"/>
              <a:buChar char="•"/>
            </a:pPr>
            <a:endParaRPr lang="en-US" altLang="ja-JP" sz="1600" dirty="0">
              <a:solidFill>
                <a:schemeClr val="bg1">
                  <a:lumMod val="65000"/>
                </a:schemeClr>
              </a:solidFill>
              <a:latin typeface="Helvetica" pitchFamily="2" charset="0"/>
            </a:endParaRPr>
          </a:p>
          <a:p>
            <a:pPr marL="285750" indent="-285750">
              <a:buFont typeface="Arial"/>
              <a:buChar char="•"/>
            </a:pPr>
            <a:r>
              <a:rPr lang="en-US" altLang="ja-JP" sz="1600" b="1" dirty="0">
                <a:solidFill>
                  <a:schemeClr val="bg1">
                    <a:lumMod val="65000"/>
                  </a:schemeClr>
                </a:solidFill>
                <a:latin typeface="Helvetica" pitchFamily="2" charset="0"/>
              </a:rPr>
              <a:t>ILC-250 </a:t>
            </a:r>
            <a:r>
              <a:rPr lang="en-US" altLang="ja-JP" sz="1600" b="1" dirty="0">
                <a:solidFill>
                  <a:schemeClr val="bg1">
                    <a:lumMod val="65000"/>
                  </a:schemeClr>
                </a:solidFill>
                <a:latin typeface="Helvetica" pitchFamily="2" charset="0"/>
                <a:sym typeface="Wingdings"/>
              </a:rPr>
              <a:t> 8,000</a:t>
            </a:r>
            <a:endParaRPr lang="en-US" altLang="ja-JP" sz="1600" b="1" dirty="0">
              <a:solidFill>
                <a:schemeClr val="bg1">
                  <a:lumMod val="65000"/>
                </a:schemeClr>
              </a:solidFill>
              <a:latin typeface="Helvetica" pitchFamily="2" charset="0"/>
            </a:endParaRPr>
          </a:p>
          <a:p>
            <a:pPr marL="285750" indent="-285750">
              <a:buFont typeface="Arial"/>
              <a:buChar char="•"/>
            </a:pPr>
            <a:r>
              <a:rPr lang="en-US" altLang="ja-JP" sz="1600" dirty="0">
                <a:solidFill>
                  <a:schemeClr val="bg1">
                    <a:lumMod val="65000"/>
                  </a:schemeClr>
                </a:solidFill>
                <a:latin typeface="Helvetica" pitchFamily="2" charset="0"/>
              </a:rPr>
              <a:t>FCC</a:t>
            </a:r>
          </a:p>
          <a:p>
            <a:pPr marL="285750" indent="-285750">
              <a:buFont typeface="Arial"/>
              <a:buChar char="•"/>
            </a:pPr>
            <a:r>
              <a:rPr lang="en-US" altLang="ja-JP" sz="1600" dirty="0">
                <a:solidFill>
                  <a:schemeClr val="bg1">
                    <a:lumMod val="65000"/>
                  </a:schemeClr>
                </a:solidFill>
                <a:latin typeface="Helvetica" pitchFamily="2" charset="0"/>
              </a:rPr>
              <a:t>CEPC/SPPS</a:t>
            </a:r>
          </a:p>
          <a:p>
            <a:pPr marL="285750" indent="-285750">
              <a:buFont typeface="Arial"/>
              <a:buChar char="•"/>
            </a:pPr>
            <a:endParaRPr lang="en-US" altLang="ja-JP" dirty="0">
              <a:solidFill>
                <a:schemeClr val="accent5">
                  <a:lumMod val="90000"/>
                </a:schemeClr>
              </a:solidFill>
            </a:endParaRPr>
          </a:p>
        </p:txBody>
      </p:sp>
      <p:sp>
        <p:nvSpPr>
          <p:cNvPr id="49" name="スライド番号プレースホルダー 48"/>
          <p:cNvSpPr>
            <a:spLocks noGrp="1"/>
          </p:cNvSpPr>
          <p:nvPr>
            <p:ph type="sldNum" sz="quarter" idx="12"/>
          </p:nvPr>
        </p:nvSpPr>
        <p:spPr>
          <a:xfrm>
            <a:off x="9742119" y="6482315"/>
            <a:ext cx="2311400" cy="292276"/>
          </a:xfrm>
        </p:spPr>
        <p:txBody>
          <a:bodyPr anchor="ctr"/>
          <a:lstStyle/>
          <a:p>
            <a:fld id="{31CB0898-1056-4046-813E-77E50C8D40D9}" type="slidenum">
              <a:rPr kumimoji="1" lang="ja-JP" altLang="en-US" sz="1200" smtClean="0">
                <a:latin typeface="Helvetica" pitchFamily="2" charset="0"/>
              </a:rPr>
              <a:t>6</a:t>
            </a:fld>
            <a:endParaRPr kumimoji="1" lang="ja-JP" altLang="en-US" sz="1200">
              <a:latin typeface="Helvetica" pitchFamily="2" charset="0"/>
            </a:endParaRPr>
          </a:p>
        </p:txBody>
      </p:sp>
      <p:pic>
        <p:nvPicPr>
          <p:cNvPr id="229" name="Picture 4" descr="tesla9cell.pdf"/>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77346" y="4205225"/>
            <a:ext cx="2313944" cy="657277"/>
          </a:xfrm>
          <a:prstGeom prst="rect">
            <a:avLst/>
          </a:prstGeom>
          <a:ln>
            <a:noFill/>
          </a:ln>
          <a:effectLst>
            <a:softEdge rad="112500"/>
          </a:effectLst>
        </p:spPr>
      </p:pic>
      <p:pic>
        <p:nvPicPr>
          <p:cNvPr id="39" name="図 38"/>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333473" y="5073412"/>
            <a:ext cx="1670062" cy="1047425"/>
          </a:xfrm>
          <a:prstGeom prst="rect">
            <a:avLst/>
          </a:prstGeom>
          <a:ln>
            <a:solidFill>
              <a:schemeClr val="bg1"/>
            </a:solidFill>
          </a:ln>
        </p:spPr>
      </p:pic>
      <p:sp>
        <p:nvSpPr>
          <p:cNvPr id="36" name="object 8"/>
          <p:cNvSpPr/>
          <p:nvPr/>
        </p:nvSpPr>
        <p:spPr>
          <a:xfrm>
            <a:off x="1617653" y="3870864"/>
            <a:ext cx="1571592" cy="1047174"/>
          </a:xfrm>
          <a:prstGeom prst="rect">
            <a:avLst/>
          </a:prstGeom>
          <a:blipFill>
            <a:blip r:embed="rId7"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34" name="Picture 4"/>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051934" y="4834296"/>
            <a:ext cx="1385587" cy="15657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38" name="object 8"/>
          <p:cNvSpPr/>
          <p:nvPr/>
        </p:nvSpPr>
        <p:spPr>
          <a:xfrm>
            <a:off x="3827743" y="5173612"/>
            <a:ext cx="1201486" cy="673928"/>
          </a:xfrm>
          <a:prstGeom prst="rect">
            <a:avLst/>
          </a:prstGeom>
          <a:blipFill>
            <a:blip r:embed="rId9"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35" name="Picture 6">
            <a:extLst>
              <a:ext uri="{FF2B5EF4-FFF2-40B4-BE49-F238E27FC236}">
                <a16:creationId xmlns:a16="http://schemas.microsoft.com/office/drawing/2014/main" id="{BA6159E6-1604-9E4F-BDC9-CA1FC439CEFC}"/>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679391" y="4035304"/>
            <a:ext cx="1270668" cy="879693"/>
          </a:xfrm>
          <a:prstGeom prst="rect">
            <a:avLst/>
          </a:prstGeom>
          <a:ln>
            <a:solidFill>
              <a:schemeClr val="bg1"/>
            </a:solidFill>
          </a:ln>
        </p:spPr>
      </p:pic>
      <p:sp>
        <p:nvSpPr>
          <p:cNvPr id="2" name="テキスト ボックス 1">
            <a:extLst>
              <a:ext uri="{FF2B5EF4-FFF2-40B4-BE49-F238E27FC236}">
                <a16:creationId xmlns:a16="http://schemas.microsoft.com/office/drawing/2014/main" id="{8A10A03C-F0B2-B64E-B795-6B049A8E8504}"/>
              </a:ext>
            </a:extLst>
          </p:cNvPr>
          <p:cNvSpPr txBox="1"/>
          <p:nvPr/>
        </p:nvSpPr>
        <p:spPr>
          <a:xfrm>
            <a:off x="3157004" y="6200003"/>
            <a:ext cx="5602816" cy="400110"/>
          </a:xfrm>
          <a:prstGeom prst="rect">
            <a:avLst/>
          </a:prstGeom>
          <a:solidFill>
            <a:srgbClr val="FFFF00"/>
          </a:solidFill>
        </p:spPr>
        <p:txBody>
          <a:bodyPr wrap="none" rtlCol="0">
            <a:spAutoFit/>
          </a:bodyPr>
          <a:lstStyle/>
          <a:p>
            <a:r>
              <a:rPr lang="en-US" altLang="ja-JP" sz="2000" dirty="0">
                <a:latin typeface="Helvetica" pitchFamily="2" charset="0"/>
              </a:rPr>
              <a:t>&gt; </a:t>
            </a:r>
            <a:r>
              <a:rPr lang="en-US" altLang="ja-JP" sz="2000" b="1" dirty="0">
                <a:solidFill>
                  <a:srgbClr val="FF0000"/>
                </a:solidFill>
                <a:latin typeface="Helvetica" pitchFamily="2" charset="0"/>
              </a:rPr>
              <a:t>2,000</a:t>
            </a:r>
            <a:r>
              <a:rPr lang="en-US" altLang="ja-JP" sz="2000" dirty="0">
                <a:latin typeface="Helvetica" pitchFamily="2" charset="0"/>
              </a:rPr>
              <a:t> SRF cavities realized, in  last 10 years </a:t>
            </a:r>
            <a:r>
              <a:rPr lang="en-US" altLang="ja-JP" sz="2000" dirty="0">
                <a:solidFill>
                  <a:srgbClr val="FF0000"/>
                </a:solidFill>
                <a:latin typeface="Helvetica" pitchFamily="2" charset="0"/>
              </a:rPr>
              <a:t>!</a:t>
            </a:r>
          </a:p>
        </p:txBody>
      </p:sp>
      <p:sp>
        <p:nvSpPr>
          <p:cNvPr id="3" name="日付プレースホルダー 2">
            <a:extLst>
              <a:ext uri="{FF2B5EF4-FFF2-40B4-BE49-F238E27FC236}">
                <a16:creationId xmlns:a16="http://schemas.microsoft.com/office/drawing/2014/main" id="{0B81455C-B753-B34E-A9D6-32F083FAB400}"/>
              </a:ext>
            </a:extLst>
          </p:cNvPr>
          <p:cNvSpPr>
            <a:spLocks noGrp="1"/>
          </p:cNvSpPr>
          <p:nvPr>
            <p:ph type="dt" sz="half" idx="10"/>
          </p:nvPr>
        </p:nvSpPr>
        <p:spPr>
          <a:xfrm>
            <a:off x="64469" y="6226179"/>
            <a:ext cx="2540000" cy="347758"/>
          </a:xfrm>
        </p:spPr>
        <p:txBody>
          <a:bodyPr anchor="ctr"/>
          <a:lstStyle/>
          <a:p>
            <a:pPr>
              <a:defRPr/>
            </a:pPr>
            <a:r>
              <a:rPr lang="en-US" altLang="ja-JP" sz="1200" dirty="0">
                <a:solidFill>
                  <a:srgbClr val="000000"/>
                </a:solidFill>
                <a:latin typeface="Helvetica" pitchFamily="2" charset="0"/>
              </a:rPr>
              <a:t>A. Yamamoto, 190513bb</a:t>
            </a:r>
          </a:p>
        </p:txBody>
      </p:sp>
    </p:spTree>
    <p:extLst>
      <p:ext uri="{BB962C8B-B14F-4D97-AF65-F5344CB8AC3E}">
        <p14:creationId xmlns:p14="http://schemas.microsoft.com/office/powerpoint/2010/main" val="1392409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82DA520F-D3B8-3D46-985B-660A457383D3}"/>
              </a:ext>
            </a:extLst>
          </p:cNvPr>
          <p:cNvSpPr>
            <a:spLocks noGrp="1"/>
          </p:cNvSpPr>
          <p:nvPr>
            <p:ph type="title"/>
          </p:nvPr>
        </p:nvSpPr>
        <p:spPr>
          <a:xfrm>
            <a:off x="1514764" y="60042"/>
            <a:ext cx="10750324" cy="1143000"/>
          </a:xfrm>
        </p:spPr>
        <p:txBody>
          <a:bodyPr>
            <a:noAutofit/>
          </a:bodyPr>
          <a:lstStyle/>
          <a:p>
            <a:r>
              <a:rPr kumimoji="1" lang="en-US" altLang="ja-JP" b="1" dirty="0">
                <a:latin typeface="Helvetica" pitchFamily="2" charset="0"/>
              </a:rPr>
              <a:t>Challenges in SRF Cavity Technology</a:t>
            </a:r>
            <a:endParaRPr kumimoji="1" lang="ja-JP" altLang="en-US" b="1" dirty="0">
              <a:latin typeface="Helvetica" pitchFamily="2" charset="0"/>
            </a:endParaRPr>
          </a:p>
        </p:txBody>
      </p:sp>
      <p:sp>
        <p:nvSpPr>
          <p:cNvPr id="5" name="コンテンツ プレースホルダー 4">
            <a:extLst>
              <a:ext uri="{FF2B5EF4-FFF2-40B4-BE49-F238E27FC236}">
                <a16:creationId xmlns:a16="http://schemas.microsoft.com/office/drawing/2014/main" id="{7221DA39-2D1C-6E4A-B888-1004A5C2A5E0}"/>
              </a:ext>
            </a:extLst>
          </p:cNvPr>
          <p:cNvSpPr>
            <a:spLocks noGrp="1"/>
          </p:cNvSpPr>
          <p:nvPr>
            <p:ph idx="1"/>
          </p:nvPr>
        </p:nvSpPr>
        <p:spPr>
          <a:xfrm>
            <a:off x="83469" y="1050597"/>
            <a:ext cx="8026059" cy="4905727"/>
          </a:xfrm>
        </p:spPr>
        <p:txBody>
          <a:bodyPr>
            <a:normAutofit fontScale="92500" lnSpcReduction="20000"/>
          </a:bodyPr>
          <a:lstStyle/>
          <a:p>
            <a:r>
              <a:rPr lang="en-US" altLang="ja-JP" sz="2800" b="1" dirty="0">
                <a:latin typeface="Helvetica" pitchFamily="2" charset="0"/>
              </a:rPr>
              <a:t>Bulk-</a:t>
            </a:r>
            <a:r>
              <a:rPr lang="en-US" altLang="ja-JP" sz="2800" b="1" dirty="0" err="1">
                <a:latin typeface="Helvetica" pitchFamily="2" charset="0"/>
              </a:rPr>
              <a:t>Nb</a:t>
            </a:r>
            <a:r>
              <a:rPr lang="en-US" altLang="ja-JP" sz="2800" b="1" dirty="0">
                <a:latin typeface="Helvetica" pitchFamily="2" charset="0"/>
              </a:rPr>
              <a:t>: </a:t>
            </a:r>
          </a:p>
          <a:p>
            <a:pPr lvl="1"/>
            <a:r>
              <a:rPr lang="en-US" altLang="ja-JP" sz="2400" b="1" dirty="0">
                <a:solidFill>
                  <a:srgbClr val="FF0000"/>
                </a:solidFill>
                <a:latin typeface="Helvetica" pitchFamily="2" charset="0"/>
              </a:rPr>
              <a:t>High-G</a:t>
            </a:r>
            <a:r>
              <a:rPr lang="en-US" altLang="ja-JP" sz="2400" b="1" dirty="0">
                <a:latin typeface="Helvetica" pitchFamily="2" charset="0"/>
              </a:rPr>
              <a:t> and </a:t>
            </a:r>
            <a:r>
              <a:rPr lang="en-US" altLang="ja-JP" sz="2400" b="1" dirty="0">
                <a:solidFill>
                  <a:srgbClr val="FF0000"/>
                </a:solidFill>
                <a:latin typeface="Helvetica" pitchFamily="2" charset="0"/>
              </a:rPr>
              <a:t>-Q</a:t>
            </a:r>
            <a:r>
              <a:rPr lang="en-US" altLang="ja-JP" sz="2400" b="1" dirty="0">
                <a:latin typeface="Helvetica" pitchFamily="2" charset="0"/>
              </a:rPr>
              <a:t> optimization</a:t>
            </a:r>
          </a:p>
          <a:p>
            <a:pPr lvl="2"/>
            <a:r>
              <a:rPr lang="en-US" altLang="ja-JP" sz="2000" dirty="0">
                <a:latin typeface="Helvetica" pitchFamily="2" charset="0"/>
              </a:rPr>
              <a:t>Low-T treatment w/ or w/o N-infusion. </a:t>
            </a:r>
          </a:p>
          <a:p>
            <a:pPr lvl="1"/>
            <a:r>
              <a:rPr lang="en-US" altLang="ja-JP" sz="2400" b="1" dirty="0">
                <a:solidFill>
                  <a:srgbClr val="0070C0"/>
                </a:solidFill>
                <a:latin typeface="Helvetica" pitchFamily="2" charset="0"/>
              </a:rPr>
              <a:t>L</a:t>
            </a:r>
            <a:r>
              <a:rPr lang="en-US" altLang="ja-JP" sz="2400" b="1" dirty="0">
                <a:latin typeface="Helvetica" pitchFamily="2" charset="0"/>
              </a:rPr>
              <a:t>arge-</a:t>
            </a:r>
            <a:r>
              <a:rPr lang="en-US" altLang="ja-JP" sz="2400" b="1" dirty="0">
                <a:solidFill>
                  <a:srgbClr val="0070C0"/>
                </a:solidFill>
                <a:latin typeface="Helvetica" pitchFamily="2" charset="0"/>
              </a:rPr>
              <a:t>G</a:t>
            </a:r>
            <a:r>
              <a:rPr lang="en-US" altLang="ja-JP" sz="2400" b="1" dirty="0">
                <a:latin typeface="Helvetica" pitchFamily="2" charset="0"/>
              </a:rPr>
              <a:t>rain (</a:t>
            </a:r>
            <a:r>
              <a:rPr lang="en-US" altLang="ja-JP" sz="2400" b="1" dirty="0">
                <a:solidFill>
                  <a:srgbClr val="0070C0"/>
                </a:solidFill>
                <a:latin typeface="Helvetica" pitchFamily="2" charset="0"/>
              </a:rPr>
              <a:t>LG</a:t>
            </a:r>
            <a:r>
              <a:rPr lang="en-US" altLang="ja-JP" sz="2400" b="1" dirty="0">
                <a:latin typeface="Helvetica" pitchFamily="2" charset="0"/>
              </a:rPr>
              <a:t>) directly sliced from ingot</a:t>
            </a:r>
          </a:p>
          <a:p>
            <a:pPr lvl="2"/>
            <a:r>
              <a:rPr lang="en-US" altLang="ja-JP" sz="2000" dirty="0">
                <a:latin typeface="Helvetica" pitchFamily="2" charset="0"/>
              </a:rPr>
              <a:t>For possible less contamination and cost-reduction</a:t>
            </a:r>
            <a:endParaRPr lang="en-US" altLang="ja-JP" dirty="0">
              <a:latin typeface="Helvetica" pitchFamily="2" charset="0"/>
            </a:endParaRPr>
          </a:p>
          <a:p>
            <a:r>
              <a:rPr lang="en-US" altLang="ja-JP" sz="2800" b="1" dirty="0">
                <a:latin typeface="Helvetica" pitchFamily="2" charset="0"/>
              </a:rPr>
              <a:t>Thin-film Coating </a:t>
            </a:r>
          </a:p>
          <a:p>
            <a:pPr lvl="1"/>
            <a:r>
              <a:rPr lang="en-US" altLang="ja-JP" sz="2400" b="1" dirty="0" err="1">
                <a:solidFill>
                  <a:srgbClr val="00B050"/>
                </a:solidFill>
                <a:latin typeface="Helvetica" pitchFamily="2" charset="0"/>
              </a:rPr>
              <a:t>Nb</a:t>
            </a:r>
            <a:r>
              <a:rPr lang="en-US" altLang="ja-JP" sz="2400" b="1" dirty="0">
                <a:solidFill>
                  <a:srgbClr val="00B050"/>
                </a:solidFill>
                <a:latin typeface="Helvetica" pitchFamily="2" charset="0"/>
              </a:rPr>
              <a:t> thin-film </a:t>
            </a:r>
            <a:r>
              <a:rPr lang="en-US" altLang="ja-JP" sz="2400" dirty="0">
                <a:latin typeface="Helvetica" pitchFamily="2" charset="0"/>
              </a:rPr>
              <a:t>coating on </a:t>
            </a:r>
            <a:r>
              <a:rPr lang="en-US" altLang="ja-JP" sz="2400" b="1" dirty="0">
                <a:latin typeface="Helvetica" pitchFamily="2" charset="0"/>
              </a:rPr>
              <a:t>Cu</a:t>
            </a:r>
            <a:r>
              <a:rPr lang="en-US" altLang="ja-JP" sz="2400" dirty="0">
                <a:latin typeface="Helvetica" pitchFamily="2" charset="0"/>
              </a:rPr>
              <a:t>-base cavity structure</a:t>
            </a:r>
          </a:p>
          <a:p>
            <a:pPr lvl="2"/>
            <a:r>
              <a:rPr lang="en-US" altLang="ja-JP" sz="2000" dirty="0">
                <a:latin typeface="Helvetica" pitchFamily="2" charset="0"/>
              </a:rPr>
              <a:t>Important for lower frequency and/or low-beta application</a:t>
            </a:r>
            <a:r>
              <a:rPr lang="en-US" altLang="ja-JP" dirty="0">
                <a:latin typeface="Helvetica" pitchFamily="2" charset="0"/>
              </a:rPr>
              <a:t>. </a:t>
            </a:r>
          </a:p>
          <a:p>
            <a:pPr lvl="2"/>
            <a:r>
              <a:rPr lang="en-US" altLang="ja-JP" sz="2300" dirty="0">
                <a:latin typeface="Helvetica" pitchFamily="2" charset="0"/>
              </a:rPr>
              <a:t>A New approach to realize flatter Q-slope (higher-Q)</a:t>
            </a:r>
          </a:p>
          <a:p>
            <a:pPr lvl="2"/>
            <a:r>
              <a:rPr lang="en-US" altLang="ja-JP" sz="2300" b="1" dirty="0">
                <a:solidFill>
                  <a:srgbClr val="FF0000"/>
                </a:solidFill>
                <a:latin typeface="Helvetica" pitchFamily="2" charset="0"/>
              </a:rPr>
              <a:t>H</a:t>
            </a:r>
            <a:r>
              <a:rPr lang="en-US" altLang="ja-JP" sz="2300" dirty="0">
                <a:latin typeface="Helvetica" pitchFamily="2" charset="0"/>
              </a:rPr>
              <a:t>igh</a:t>
            </a:r>
            <a:r>
              <a:rPr lang="en-US" altLang="ja-JP" sz="2300" b="1" dirty="0">
                <a:latin typeface="Helvetica" pitchFamily="2" charset="0"/>
              </a:rPr>
              <a:t> </a:t>
            </a:r>
            <a:r>
              <a:rPr lang="en-US" altLang="ja-JP" sz="2300" b="1" dirty="0">
                <a:solidFill>
                  <a:srgbClr val="FF0000"/>
                </a:solidFill>
                <a:latin typeface="Helvetica" pitchFamily="2" charset="0"/>
              </a:rPr>
              <a:t>P</a:t>
            </a:r>
            <a:r>
              <a:rPr lang="en-US" altLang="ja-JP" sz="2300" dirty="0">
                <a:latin typeface="Helvetica" pitchFamily="2" charset="0"/>
              </a:rPr>
              <a:t>ower</a:t>
            </a:r>
            <a:r>
              <a:rPr lang="en-US" altLang="ja-JP" sz="2300" b="1" dirty="0">
                <a:latin typeface="Helvetica" pitchFamily="2" charset="0"/>
              </a:rPr>
              <a:t> </a:t>
            </a:r>
            <a:r>
              <a:rPr lang="en-US" altLang="ja-JP" sz="2300" b="1" dirty="0">
                <a:solidFill>
                  <a:srgbClr val="FF0000"/>
                </a:solidFill>
                <a:latin typeface="Helvetica" pitchFamily="2" charset="0"/>
              </a:rPr>
              <a:t>I</a:t>
            </a:r>
            <a:r>
              <a:rPr lang="en-US" altLang="ja-JP" sz="2300" dirty="0">
                <a:latin typeface="Helvetica" pitchFamily="2" charset="0"/>
              </a:rPr>
              <a:t>mpulse</a:t>
            </a:r>
            <a:r>
              <a:rPr lang="en-US" altLang="ja-JP" sz="2300" b="1" dirty="0">
                <a:latin typeface="Helvetica" pitchFamily="2" charset="0"/>
              </a:rPr>
              <a:t> </a:t>
            </a:r>
            <a:r>
              <a:rPr lang="en-US" altLang="ja-JP" sz="2300" b="1" dirty="0">
                <a:solidFill>
                  <a:srgbClr val="FF0000"/>
                </a:solidFill>
                <a:latin typeface="Helvetica" pitchFamily="2" charset="0"/>
              </a:rPr>
              <a:t>M</a:t>
            </a:r>
            <a:r>
              <a:rPr lang="en-US" altLang="ja-JP" sz="2300" dirty="0">
                <a:latin typeface="Helvetica" pitchFamily="2" charset="0"/>
              </a:rPr>
              <a:t>agnetron</a:t>
            </a:r>
            <a:r>
              <a:rPr lang="en-US" altLang="ja-JP" sz="2300" b="1" dirty="0">
                <a:latin typeface="Helvetica" pitchFamily="2" charset="0"/>
              </a:rPr>
              <a:t> </a:t>
            </a:r>
            <a:r>
              <a:rPr lang="en-US" altLang="ja-JP" sz="2300" b="1" dirty="0">
                <a:solidFill>
                  <a:srgbClr val="FF0000"/>
                </a:solidFill>
                <a:latin typeface="Helvetica" pitchFamily="2" charset="0"/>
              </a:rPr>
              <a:t>S</a:t>
            </a:r>
            <a:r>
              <a:rPr lang="en-US" altLang="ja-JP" sz="2300" dirty="0">
                <a:latin typeface="Helvetica" pitchFamily="2" charset="0"/>
              </a:rPr>
              <a:t>puttering</a:t>
            </a:r>
            <a:r>
              <a:rPr lang="en-US" altLang="ja-JP" sz="2300" b="1" dirty="0">
                <a:latin typeface="Helvetica" pitchFamily="2" charset="0"/>
              </a:rPr>
              <a:t> </a:t>
            </a:r>
            <a:r>
              <a:rPr lang="en-US" altLang="ja-JP" sz="2300" dirty="0">
                <a:latin typeface="Helvetica" pitchFamily="2" charset="0"/>
              </a:rPr>
              <a:t>(</a:t>
            </a:r>
            <a:r>
              <a:rPr lang="en-US" altLang="ja-JP" sz="2300" dirty="0" err="1">
                <a:solidFill>
                  <a:srgbClr val="FF0000"/>
                </a:solidFill>
                <a:latin typeface="Helvetica" pitchFamily="2" charset="0"/>
              </a:rPr>
              <a:t>HiPIMS</a:t>
            </a:r>
            <a:r>
              <a:rPr lang="en-US" altLang="ja-JP" sz="2300" dirty="0">
                <a:latin typeface="Helvetica" pitchFamily="2" charset="0"/>
              </a:rPr>
              <a:t>)</a:t>
            </a:r>
            <a:r>
              <a:rPr lang="en-US" altLang="ja-JP" sz="2300" dirty="0">
                <a:solidFill>
                  <a:srgbClr val="FF0000"/>
                </a:solidFill>
                <a:latin typeface="Helvetica" pitchFamily="2" charset="0"/>
              </a:rPr>
              <a:t> </a:t>
            </a:r>
            <a:r>
              <a:rPr lang="en-US" altLang="ja-JP" sz="2300" dirty="0">
                <a:latin typeface="Helvetica" pitchFamily="2" charset="0"/>
              </a:rPr>
              <a:t>,   </a:t>
            </a:r>
          </a:p>
          <a:p>
            <a:pPr marL="914400" lvl="2" indent="0">
              <a:buNone/>
            </a:pPr>
            <a:r>
              <a:rPr lang="en-US" altLang="ja-JP" sz="2300" dirty="0">
                <a:latin typeface="Helvetica" pitchFamily="2" charset="0"/>
              </a:rPr>
              <a:t>     instead of </a:t>
            </a:r>
          </a:p>
          <a:p>
            <a:pPr lvl="2"/>
            <a:r>
              <a:rPr lang="en-US" altLang="ja-JP" sz="2300" b="1" dirty="0">
                <a:solidFill>
                  <a:srgbClr val="0070C0"/>
                </a:solidFill>
                <a:latin typeface="Helvetica" pitchFamily="2" charset="0"/>
              </a:rPr>
              <a:t>DC</a:t>
            </a:r>
            <a:r>
              <a:rPr lang="en-US" altLang="ja-JP" sz="2300" b="1" dirty="0">
                <a:latin typeface="Helvetica" pitchFamily="2" charset="0"/>
              </a:rPr>
              <a:t> M</a:t>
            </a:r>
            <a:r>
              <a:rPr lang="en-US" altLang="ja-JP" sz="2300" dirty="0">
                <a:latin typeface="Helvetica" pitchFamily="2" charset="0"/>
              </a:rPr>
              <a:t>agnetron</a:t>
            </a:r>
            <a:r>
              <a:rPr lang="en-US" altLang="ja-JP" sz="2300" b="1" dirty="0">
                <a:latin typeface="Helvetica" pitchFamily="2" charset="0"/>
              </a:rPr>
              <a:t> S</a:t>
            </a:r>
            <a:r>
              <a:rPr lang="en-US" altLang="ja-JP" sz="2300" dirty="0">
                <a:latin typeface="Helvetica" pitchFamily="2" charset="0"/>
              </a:rPr>
              <a:t>puttering</a:t>
            </a:r>
            <a:r>
              <a:rPr lang="en-US" altLang="ja-JP" sz="2300" b="1" dirty="0">
                <a:latin typeface="Helvetica" pitchFamily="2" charset="0"/>
              </a:rPr>
              <a:t> </a:t>
            </a:r>
            <a:r>
              <a:rPr lang="en-US" altLang="ja-JP" sz="2300" dirty="0">
                <a:latin typeface="Helvetica" pitchFamily="2" charset="0"/>
              </a:rPr>
              <a:t>(</a:t>
            </a:r>
            <a:r>
              <a:rPr lang="en-US" altLang="ja-JP" sz="2300" dirty="0">
                <a:solidFill>
                  <a:srgbClr val="0070C0"/>
                </a:solidFill>
                <a:latin typeface="Helvetica" pitchFamily="2" charset="0"/>
              </a:rPr>
              <a:t>DCMS</a:t>
            </a:r>
            <a:r>
              <a:rPr lang="en-US" altLang="ja-JP" sz="2300" dirty="0">
                <a:latin typeface="Helvetica" pitchFamily="2" charset="0"/>
              </a:rPr>
              <a:t>)</a:t>
            </a:r>
            <a:endParaRPr lang="en-US" altLang="ja-JP" dirty="0">
              <a:latin typeface="Helvetica" pitchFamily="2" charset="0"/>
            </a:endParaRPr>
          </a:p>
          <a:p>
            <a:pPr lvl="1"/>
            <a:r>
              <a:rPr lang="en-US" altLang="ja-JP" sz="2400" b="1" dirty="0">
                <a:solidFill>
                  <a:srgbClr val="00B050"/>
                </a:solidFill>
                <a:latin typeface="Helvetica" pitchFamily="2" charset="0"/>
              </a:rPr>
              <a:t>Nb</a:t>
            </a:r>
            <a:r>
              <a:rPr lang="en-US" altLang="ja-JP" sz="2400" b="1" baseline="-25000" dirty="0">
                <a:solidFill>
                  <a:srgbClr val="00B050"/>
                </a:solidFill>
                <a:latin typeface="Helvetica" pitchFamily="2" charset="0"/>
              </a:rPr>
              <a:t>3</a:t>
            </a:r>
            <a:r>
              <a:rPr lang="en-US" altLang="ja-JP" sz="2400" b="1" dirty="0">
                <a:solidFill>
                  <a:srgbClr val="00B050"/>
                </a:solidFill>
                <a:latin typeface="Helvetica" pitchFamily="2" charset="0"/>
              </a:rPr>
              <a:t>Sn</a:t>
            </a:r>
            <a:r>
              <a:rPr lang="en-US" altLang="ja-JP" sz="2400" dirty="0">
                <a:latin typeface="Helvetica" pitchFamily="2" charset="0"/>
              </a:rPr>
              <a:t> / </a:t>
            </a:r>
            <a:r>
              <a:rPr lang="en-US" altLang="ja-JP" sz="2400" b="1" dirty="0">
                <a:latin typeface="Helvetica" pitchFamily="2" charset="0"/>
              </a:rPr>
              <a:t>MgB</a:t>
            </a:r>
            <a:r>
              <a:rPr lang="en-US" altLang="ja-JP" sz="2400" b="1" baseline="-25000" dirty="0">
                <a:latin typeface="Helvetica" pitchFamily="2" charset="0"/>
              </a:rPr>
              <a:t>2</a:t>
            </a:r>
            <a:r>
              <a:rPr lang="en-US" altLang="ja-JP" sz="2400" dirty="0">
                <a:latin typeface="Helvetica" pitchFamily="2" charset="0"/>
              </a:rPr>
              <a:t> film coating on </a:t>
            </a:r>
            <a:r>
              <a:rPr lang="en-US" altLang="ja-JP" sz="2400" b="1" dirty="0" err="1">
                <a:latin typeface="Helvetica" pitchFamily="2" charset="0"/>
              </a:rPr>
              <a:t>Nb</a:t>
            </a:r>
            <a:r>
              <a:rPr lang="en-US" altLang="ja-JP" sz="2400" dirty="0">
                <a:latin typeface="Helvetica" pitchFamily="2" charset="0"/>
              </a:rPr>
              <a:t> or </a:t>
            </a:r>
            <a:r>
              <a:rPr lang="en-US" altLang="ja-JP" sz="2400" b="1" dirty="0">
                <a:latin typeface="Helvetica" pitchFamily="2" charset="0"/>
              </a:rPr>
              <a:t>Cu</a:t>
            </a:r>
          </a:p>
          <a:p>
            <a:pPr lvl="2"/>
            <a:r>
              <a:rPr lang="en-US" altLang="ja-JP" sz="2000" dirty="0">
                <a:latin typeface="Helvetica" pitchFamily="2" charset="0"/>
              </a:rPr>
              <a:t>To reach much higher G,  with higher </a:t>
            </a:r>
            <a:r>
              <a:rPr lang="en-US" altLang="ja-JP" sz="2000" dirty="0" err="1">
                <a:latin typeface="Helvetica" pitchFamily="2" charset="0"/>
              </a:rPr>
              <a:t>B</a:t>
            </a:r>
            <a:r>
              <a:rPr lang="en-US" altLang="ja-JP" sz="2000" baseline="-25000" dirty="0" err="1">
                <a:latin typeface="Helvetica" pitchFamily="2" charset="0"/>
              </a:rPr>
              <a:t>c</a:t>
            </a:r>
            <a:r>
              <a:rPr lang="en-US" altLang="ja-JP" sz="2000" dirty="0">
                <a:latin typeface="Helvetica" pitchFamily="2" charset="0"/>
              </a:rPr>
              <a:t> (</a:t>
            </a:r>
            <a:r>
              <a:rPr lang="en-US" altLang="ja-JP" sz="2000" dirty="0" err="1">
                <a:latin typeface="Helvetica" pitchFamily="2" charset="0"/>
              </a:rPr>
              <a:t>B</a:t>
            </a:r>
            <a:r>
              <a:rPr lang="en-US" altLang="ja-JP" sz="2000" baseline="-25000" dirty="0" err="1">
                <a:latin typeface="Helvetica" pitchFamily="2" charset="0"/>
              </a:rPr>
              <a:t>sh</a:t>
            </a:r>
            <a:r>
              <a:rPr lang="en-US" altLang="ja-JP" sz="2000" dirty="0">
                <a:latin typeface="Helvetica" pitchFamily="2" charset="0"/>
              </a:rPr>
              <a:t>)</a:t>
            </a:r>
          </a:p>
          <a:p>
            <a:pPr marL="457200" lvl="1" indent="0">
              <a:buNone/>
            </a:pPr>
            <a:endParaRPr kumimoji="1" lang="en-US" altLang="ja-JP" dirty="0"/>
          </a:p>
        </p:txBody>
      </p:sp>
      <p:sp>
        <p:nvSpPr>
          <p:cNvPr id="3" name="スライド番号プレースホルダー 2">
            <a:extLst>
              <a:ext uri="{FF2B5EF4-FFF2-40B4-BE49-F238E27FC236}">
                <a16:creationId xmlns:a16="http://schemas.microsoft.com/office/drawing/2014/main" id="{4005CECE-5FDE-2B4B-A317-B233EC860C57}"/>
              </a:ext>
            </a:extLst>
          </p:cNvPr>
          <p:cNvSpPr>
            <a:spLocks noGrp="1"/>
          </p:cNvSpPr>
          <p:nvPr>
            <p:ph type="sldNum" sz="quarter" idx="4294967295"/>
          </p:nvPr>
        </p:nvSpPr>
        <p:spPr/>
        <p:txBody>
          <a:bodyPr/>
          <a:lstStyle/>
          <a:p>
            <a:endParaRPr kumimoji="1" lang="ja-JP" altLang="en-US" dirty="0"/>
          </a:p>
        </p:txBody>
      </p:sp>
      <p:pic>
        <p:nvPicPr>
          <p:cNvPr id="6" name="図 5">
            <a:extLst>
              <a:ext uri="{FF2B5EF4-FFF2-40B4-BE49-F238E27FC236}">
                <a16:creationId xmlns:a16="http://schemas.microsoft.com/office/drawing/2014/main" id="{732B4FB3-6C89-1D44-9370-0F334C0CE346}"/>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7829464" y="1204649"/>
            <a:ext cx="2028305" cy="1367869"/>
          </a:xfrm>
          <a:prstGeom prst="rect">
            <a:avLst/>
          </a:prstGeom>
          <a:noFill/>
          <a:ln>
            <a:solidFill>
              <a:srgbClr val="0070C0"/>
            </a:solidFill>
          </a:ln>
        </p:spPr>
      </p:pic>
      <p:pic>
        <p:nvPicPr>
          <p:cNvPr id="7" name="図 6" descr="DSC_0249.JPG">
            <a:extLst>
              <a:ext uri="{FF2B5EF4-FFF2-40B4-BE49-F238E27FC236}">
                <a16:creationId xmlns:a16="http://schemas.microsoft.com/office/drawing/2014/main" id="{59150622-4B6F-3142-AD52-403408C06EA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10199034" y="1114541"/>
            <a:ext cx="1382909" cy="1533045"/>
          </a:xfrm>
          <a:prstGeom prst="rect">
            <a:avLst/>
          </a:prstGeom>
        </p:spPr>
      </p:pic>
      <p:sp>
        <p:nvSpPr>
          <p:cNvPr id="2" name="日付プレースホルダー 1">
            <a:extLst>
              <a:ext uri="{FF2B5EF4-FFF2-40B4-BE49-F238E27FC236}">
                <a16:creationId xmlns:a16="http://schemas.microsoft.com/office/drawing/2014/main" id="{01ACC567-487A-3E40-BD5D-9A83FE38BA3A}"/>
              </a:ext>
            </a:extLst>
          </p:cNvPr>
          <p:cNvSpPr>
            <a:spLocks noGrp="1"/>
          </p:cNvSpPr>
          <p:nvPr>
            <p:ph type="dt" sz="half" idx="4294967295"/>
          </p:nvPr>
        </p:nvSpPr>
        <p:spPr/>
        <p:txBody>
          <a:bodyPr/>
          <a:lstStyle/>
          <a:p>
            <a:endParaRPr kumimoji="1" lang="ja-JP" altLang="en-US" dirty="0"/>
          </a:p>
        </p:txBody>
      </p:sp>
      <p:pic>
        <p:nvPicPr>
          <p:cNvPr id="10" name="図 9">
            <a:extLst>
              <a:ext uri="{FF2B5EF4-FFF2-40B4-BE49-F238E27FC236}">
                <a16:creationId xmlns:a16="http://schemas.microsoft.com/office/drawing/2014/main" id="{50513BDF-DB95-4A49-8FE0-BD9D30E22F4E}"/>
              </a:ext>
            </a:extLst>
          </p:cNvPr>
          <p:cNvPicPr>
            <a:picLocks noChangeAspect="1"/>
          </p:cNvPicPr>
          <p:nvPr/>
        </p:nvPicPr>
        <p:blipFill>
          <a:blip r:embed="rId4"/>
          <a:stretch>
            <a:fillRect/>
          </a:stretch>
        </p:blipFill>
        <p:spPr>
          <a:xfrm>
            <a:off x="7840145" y="3032980"/>
            <a:ext cx="1727925" cy="2216253"/>
          </a:xfrm>
          <a:prstGeom prst="rect">
            <a:avLst/>
          </a:prstGeom>
          <a:ln>
            <a:solidFill>
              <a:schemeClr val="accent1"/>
            </a:solidFill>
          </a:ln>
        </p:spPr>
      </p:pic>
      <p:pic>
        <p:nvPicPr>
          <p:cNvPr id="12" name="図 11">
            <a:extLst>
              <a:ext uri="{FF2B5EF4-FFF2-40B4-BE49-F238E27FC236}">
                <a16:creationId xmlns:a16="http://schemas.microsoft.com/office/drawing/2014/main" id="{570A4DBD-DF97-524D-A09A-FE6BB993C381}"/>
              </a:ext>
            </a:extLst>
          </p:cNvPr>
          <p:cNvPicPr>
            <a:picLocks noChangeAspect="1"/>
          </p:cNvPicPr>
          <p:nvPr/>
        </p:nvPicPr>
        <p:blipFill>
          <a:blip r:embed="rId5"/>
          <a:stretch>
            <a:fillRect/>
          </a:stretch>
        </p:blipFill>
        <p:spPr>
          <a:xfrm>
            <a:off x="9704523" y="4679857"/>
            <a:ext cx="2032000" cy="596900"/>
          </a:xfrm>
          <a:prstGeom prst="rect">
            <a:avLst/>
          </a:prstGeom>
          <a:ln>
            <a:solidFill>
              <a:schemeClr val="accent1"/>
            </a:solidFill>
          </a:ln>
        </p:spPr>
      </p:pic>
      <p:pic>
        <p:nvPicPr>
          <p:cNvPr id="13" name="図 12">
            <a:extLst>
              <a:ext uri="{FF2B5EF4-FFF2-40B4-BE49-F238E27FC236}">
                <a16:creationId xmlns:a16="http://schemas.microsoft.com/office/drawing/2014/main" id="{494154D2-C774-0E40-8664-533D06F66FE4}"/>
              </a:ext>
            </a:extLst>
          </p:cNvPr>
          <p:cNvPicPr>
            <a:picLocks noChangeAspect="1"/>
          </p:cNvPicPr>
          <p:nvPr/>
        </p:nvPicPr>
        <p:blipFill>
          <a:blip r:embed="rId6"/>
          <a:stretch>
            <a:fillRect/>
          </a:stretch>
        </p:blipFill>
        <p:spPr>
          <a:xfrm>
            <a:off x="9691270" y="3059078"/>
            <a:ext cx="2058564" cy="1515332"/>
          </a:xfrm>
          <a:prstGeom prst="rect">
            <a:avLst/>
          </a:prstGeom>
          <a:ln>
            <a:solidFill>
              <a:schemeClr val="accent1"/>
            </a:solidFill>
          </a:ln>
        </p:spPr>
      </p:pic>
      <p:sp>
        <p:nvSpPr>
          <p:cNvPr id="14" name="右矢印 13">
            <a:extLst>
              <a:ext uri="{FF2B5EF4-FFF2-40B4-BE49-F238E27FC236}">
                <a16:creationId xmlns:a16="http://schemas.microsoft.com/office/drawing/2014/main" id="{C6C4F31A-4039-4F4F-A8AC-3DD7C6513851}"/>
              </a:ext>
            </a:extLst>
          </p:cNvPr>
          <p:cNvSpPr/>
          <p:nvPr/>
        </p:nvSpPr>
        <p:spPr>
          <a:xfrm>
            <a:off x="9316277" y="3964811"/>
            <a:ext cx="318053" cy="225287"/>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Rectangle 8"/>
          <p:cNvSpPr/>
          <p:nvPr/>
        </p:nvSpPr>
        <p:spPr>
          <a:xfrm>
            <a:off x="215735" y="6181497"/>
            <a:ext cx="2487219" cy="369332"/>
          </a:xfrm>
          <a:prstGeom prst="rect">
            <a:avLst/>
          </a:prstGeom>
        </p:spPr>
        <p:txBody>
          <a:bodyPr wrap="none">
            <a:spAutoFit/>
          </a:bodyPr>
          <a:lstStyle/>
          <a:p>
            <a:r>
              <a:rPr kumimoji="1" lang="en-US" altLang="ja-JP" dirty="0"/>
              <a:t>A. Yamamoto, 190513bb</a:t>
            </a:r>
            <a:endParaRPr kumimoji="1" lang="ja-JP" altLang="en-US" dirty="0"/>
          </a:p>
        </p:txBody>
      </p:sp>
    </p:spTree>
    <p:extLst>
      <p:ext uri="{BB962C8B-B14F-4D97-AF65-F5344CB8AC3E}">
        <p14:creationId xmlns:p14="http://schemas.microsoft.com/office/powerpoint/2010/main" val="1022190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71081E7E-C2D1-6344-BA00-3763BC04A204}"/>
              </a:ext>
            </a:extLst>
          </p:cNvPr>
          <p:cNvSpPr>
            <a:spLocks noGrp="1"/>
          </p:cNvSpPr>
          <p:nvPr>
            <p:ph type="title"/>
          </p:nvPr>
        </p:nvSpPr>
        <p:spPr>
          <a:xfrm>
            <a:off x="332703" y="96797"/>
            <a:ext cx="11382375" cy="965944"/>
          </a:xfrm>
        </p:spPr>
        <p:txBody>
          <a:bodyPr>
            <a:normAutofit/>
          </a:bodyPr>
          <a:lstStyle/>
          <a:p>
            <a:pPr algn="ctr"/>
            <a:r>
              <a:rPr lang="en-US" altLang="ja-JP" b="1" dirty="0" smtClean="0">
                <a:latin typeface="Helvetica" pitchFamily="2" charset="0"/>
              </a:rPr>
              <a:t>RF technology</a:t>
            </a:r>
            <a:endParaRPr kumimoji="1" lang="ja-JP" altLang="en-US" b="1" dirty="0">
              <a:latin typeface="Helvetica" pitchFamily="2" charset="0"/>
            </a:endParaRPr>
          </a:p>
        </p:txBody>
      </p:sp>
      <p:sp>
        <p:nvSpPr>
          <p:cNvPr id="4" name="コンテンツ プレースホルダー 3">
            <a:extLst>
              <a:ext uri="{FF2B5EF4-FFF2-40B4-BE49-F238E27FC236}">
                <a16:creationId xmlns:a16="http://schemas.microsoft.com/office/drawing/2014/main" id="{C611D6B6-DC09-FB49-8743-C9A7185D6797}"/>
              </a:ext>
            </a:extLst>
          </p:cNvPr>
          <p:cNvSpPr>
            <a:spLocks noGrp="1"/>
          </p:cNvSpPr>
          <p:nvPr>
            <p:ph idx="1"/>
          </p:nvPr>
        </p:nvSpPr>
        <p:spPr>
          <a:xfrm>
            <a:off x="209139" y="835287"/>
            <a:ext cx="11392349" cy="4455042"/>
          </a:xfrm>
        </p:spPr>
        <p:txBody>
          <a:bodyPr>
            <a:normAutofit fontScale="92500" lnSpcReduction="10000"/>
          </a:bodyPr>
          <a:lstStyle/>
          <a:p>
            <a:r>
              <a:rPr kumimoji="1" lang="en-US" altLang="ja-JP" sz="2800" dirty="0"/>
              <a:t>Accelerator Technologies </a:t>
            </a:r>
            <a:r>
              <a:rPr lang="en-US" altLang="ja-JP" sz="2800" dirty="0"/>
              <a:t>are</a:t>
            </a:r>
            <a:r>
              <a:rPr kumimoji="1" lang="en-US" altLang="ja-JP" sz="2800" dirty="0"/>
              <a:t> </a:t>
            </a:r>
            <a:r>
              <a:rPr kumimoji="1" lang="en-US" altLang="ja-JP" sz="2800" dirty="0">
                <a:solidFill>
                  <a:srgbClr val="FF0000"/>
                </a:solidFill>
              </a:rPr>
              <a:t>ready</a:t>
            </a:r>
            <a:r>
              <a:rPr kumimoji="1" lang="en-US" altLang="ja-JP" sz="2800" dirty="0"/>
              <a:t> to go forward for </a:t>
            </a:r>
            <a:r>
              <a:rPr kumimoji="1" lang="en-US" altLang="ja-JP" sz="2800" b="1" dirty="0"/>
              <a:t>lepton colliders </a:t>
            </a:r>
            <a:r>
              <a:rPr kumimoji="1" lang="en-US" altLang="ja-JP" sz="2800" dirty="0"/>
              <a:t>(ILC, CLIC, FCC-</a:t>
            </a:r>
            <a:r>
              <a:rPr kumimoji="1" lang="en-US" altLang="ja-JP" sz="2800" dirty="0" err="1"/>
              <a:t>ee</a:t>
            </a:r>
            <a:r>
              <a:rPr kumimoji="1" lang="en-US" altLang="ja-JP" sz="2800" dirty="0"/>
              <a:t>, CEPC)</a:t>
            </a:r>
            <a:r>
              <a:rPr lang="en-US" altLang="ja-JP" sz="2800" dirty="0"/>
              <a:t>, focusing on the Higgs Factory </a:t>
            </a:r>
            <a:r>
              <a:rPr lang="en-US" altLang="ja-JP" sz="2800" b="1" dirty="0"/>
              <a:t>construction to begin in </a:t>
            </a:r>
            <a:r>
              <a:rPr lang="en-US" altLang="ja-JP" sz="2800" b="1" dirty="0">
                <a:solidFill>
                  <a:srgbClr val="0070C0"/>
                </a:solidFill>
              </a:rPr>
              <a:t>&gt; ~5  years.  </a:t>
            </a:r>
          </a:p>
          <a:p>
            <a:r>
              <a:rPr lang="en-US" altLang="ja-JP" sz="2800" dirty="0">
                <a:solidFill>
                  <a:srgbClr val="FF0000"/>
                </a:solidFill>
              </a:rPr>
              <a:t>SRF</a:t>
            </a:r>
            <a:r>
              <a:rPr lang="en-US" altLang="ja-JP" sz="2800" dirty="0"/>
              <a:t> accelerating technology is well </a:t>
            </a:r>
            <a:r>
              <a:rPr lang="en-US" altLang="ja-JP" sz="2800" b="1" dirty="0"/>
              <a:t>matured </a:t>
            </a:r>
            <a:r>
              <a:rPr lang="en-US" altLang="ja-JP" sz="2800" dirty="0"/>
              <a:t>for the realization including cooperation with industry. </a:t>
            </a:r>
            <a:r>
              <a:rPr kumimoji="1" lang="en-US" altLang="ja-JP" sz="2800" dirty="0"/>
              <a:t> </a:t>
            </a:r>
            <a:endParaRPr lang="en-US" altLang="ja-JP" sz="2800" dirty="0"/>
          </a:p>
          <a:p>
            <a:endParaRPr lang="en-US" altLang="ja-JP" sz="2800" dirty="0">
              <a:solidFill>
                <a:srgbClr val="0070C0"/>
              </a:solidFill>
            </a:endParaRPr>
          </a:p>
          <a:p>
            <a:r>
              <a:rPr lang="en-US" altLang="ja-JP" sz="2800" dirty="0">
                <a:solidFill>
                  <a:srgbClr val="0070C0"/>
                </a:solidFill>
              </a:rPr>
              <a:t>C</a:t>
            </a:r>
            <a:r>
              <a:rPr kumimoji="1" lang="en-US" altLang="ja-JP" sz="2800" dirty="0">
                <a:solidFill>
                  <a:srgbClr val="0070C0"/>
                </a:solidFill>
              </a:rPr>
              <a:t>ontinuing R&amp;D effort</a:t>
            </a:r>
            <a:r>
              <a:rPr kumimoji="1" lang="en-US" altLang="ja-JP" sz="2800" dirty="0"/>
              <a:t> for higher performance </a:t>
            </a:r>
            <a:r>
              <a:rPr lang="en-US" altLang="ja-JP" sz="2800" dirty="0"/>
              <a:t>is </a:t>
            </a:r>
            <a:r>
              <a:rPr kumimoji="1" lang="en-US" altLang="ja-JP" sz="2800" dirty="0">
                <a:solidFill>
                  <a:srgbClr val="0070C0"/>
                </a:solidFill>
              </a:rPr>
              <a:t>very im</a:t>
            </a:r>
            <a:r>
              <a:rPr lang="en-US" altLang="ja-JP" sz="2800" dirty="0">
                <a:solidFill>
                  <a:srgbClr val="0070C0"/>
                </a:solidFill>
              </a:rPr>
              <a:t>portant for</a:t>
            </a:r>
            <a:r>
              <a:rPr kumimoji="1" lang="en-US" altLang="ja-JP" sz="2800" dirty="0"/>
              <a:t> future </a:t>
            </a:r>
            <a:r>
              <a:rPr kumimoji="1" lang="en-US" altLang="ja-JP" sz="2800" dirty="0">
                <a:solidFill>
                  <a:srgbClr val="0070C0"/>
                </a:solidFill>
              </a:rPr>
              <a:t>project upgrades</a:t>
            </a:r>
            <a:r>
              <a:rPr lang="en-US" altLang="ja-JP" sz="2400" dirty="0"/>
              <a:t>.</a:t>
            </a:r>
            <a:r>
              <a:rPr kumimoji="1" lang="en-US" altLang="ja-JP" sz="2400" dirty="0"/>
              <a:t> </a:t>
            </a:r>
          </a:p>
          <a:p>
            <a:pPr lvl="1"/>
            <a:r>
              <a:rPr lang="en-US" altLang="ja-JP" sz="2400" b="1" dirty="0" err="1">
                <a:solidFill>
                  <a:srgbClr val="FF0000"/>
                </a:solidFill>
              </a:rPr>
              <a:t>Nb</a:t>
            </a:r>
            <a:r>
              <a:rPr lang="en-US" altLang="ja-JP" sz="2400" b="1" dirty="0">
                <a:solidFill>
                  <a:srgbClr val="FF0000"/>
                </a:solidFill>
              </a:rPr>
              <a:t>-bulk,  </a:t>
            </a:r>
            <a:r>
              <a:rPr lang="en-US" altLang="ja-JP" sz="2400" b="1" dirty="0">
                <a:solidFill>
                  <a:srgbClr val="0070C0"/>
                </a:solidFill>
              </a:rPr>
              <a:t>40 – 50 MV/m</a:t>
            </a:r>
            <a:r>
              <a:rPr lang="en-US" altLang="ja-JP" sz="2400" dirty="0"/>
              <a:t>: ~ 5 years for single-cell R&amp;D and the following 5 – 10 years for 9cell cavities statistics to be integrated. Ready </a:t>
            </a:r>
            <a:r>
              <a:rPr lang="en-US" altLang="ja-JP" sz="2400" b="1" dirty="0"/>
              <a:t>for the upgrade</a:t>
            </a:r>
            <a:r>
              <a:rPr lang="en-US" altLang="ja-JP" sz="2400" dirty="0"/>
              <a:t>, </a:t>
            </a:r>
            <a:r>
              <a:rPr lang="en-US" altLang="ja-JP" sz="2400" b="1" dirty="0">
                <a:solidFill>
                  <a:srgbClr val="0070C0"/>
                </a:solidFill>
              </a:rPr>
              <a:t>10 ~ 15 years. </a:t>
            </a:r>
          </a:p>
          <a:p>
            <a:pPr>
              <a:lnSpc>
                <a:spcPct val="120000"/>
              </a:lnSpc>
            </a:pPr>
            <a:endParaRPr lang="en-US" altLang="ja-JP" sz="2000" dirty="0">
              <a:solidFill>
                <a:srgbClr val="0070C0"/>
              </a:solidFill>
            </a:endParaRPr>
          </a:p>
        </p:txBody>
      </p:sp>
      <p:sp>
        <p:nvSpPr>
          <p:cNvPr id="5" name="日付プレースホルダー 4">
            <a:extLst>
              <a:ext uri="{FF2B5EF4-FFF2-40B4-BE49-F238E27FC236}">
                <a16:creationId xmlns:a16="http://schemas.microsoft.com/office/drawing/2014/main" id="{BDDEA280-6B20-D147-86E9-44E40ED875D0}"/>
              </a:ext>
            </a:extLst>
          </p:cNvPr>
          <p:cNvSpPr>
            <a:spLocks noGrp="1"/>
          </p:cNvSpPr>
          <p:nvPr>
            <p:ph type="dt" sz="half" idx="4294967295"/>
          </p:nvPr>
        </p:nvSpPr>
        <p:spPr>
          <a:xfrm>
            <a:off x="85192" y="5991225"/>
            <a:ext cx="2743200" cy="365125"/>
          </a:xfrm>
          <a:prstGeom prst="rect">
            <a:avLst/>
          </a:prstGeom>
        </p:spPr>
        <p:txBody>
          <a:bodyPr/>
          <a:lstStyle/>
          <a:p>
            <a:r>
              <a:rPr kumimoji="1" lang="en-US" altLang="ja-JP" dirty="0"/>
              <a:t>A. </a:t>
            </a:r>
            <a:r>
              <a:rPr kumimoji="1" lang="en-US" altLang="ja-JP" dirty="0" smtClean="0"/>
              <a:t>Yamamoto</a:t>
            </a:r>
            <a:endParaRPr kumimoji="1" lang="ja-JP" altLang="en-US" dirty="0"/>
          </a:p>
        </p:txBody>
      </p:sp>
      <p:sp>
        <p:nvSpPr>
          <p:cNvPr id="6" name="TextBox 5"/>
          <p:cNvSpPr txBox="1"/>
          <p:nvPr/>
        </p:nvSpPr>
        <p:spPr>
          <a:xfrm flipH="1">
            <a:off x="5221705" y="4901253"/>
            <a:ext cx="6194440" cy="1477328"/>
          </a:xfrm>
          <a:prstGeom prst="rect">
            <a:avLst/>
          </a:prstGeom>
          <a:solidFill>
            <a:srgbClr val="73EDE1"/>
          </a:solidFill>
          <a:ln>
            <a:noFill/>
          </a:ln>
        </p:spPr>
        <p:txBody>
          <a:bodyPr wrap="square" rtlCol="0">
            <a:spAutoFit/>
          </a:bodyPr>
          <a:lstStyle/>
          <a:p>
            <a:r>
              <a:rPr lang="en-US" dirty="0"/>
              <a:t>FEL communities </a:t>
            </a:r>
            <a:r>
              <a:rPr lang="en-US" dirty="0" smtClean="0"/>
              <a:t>develop NC + SC </a:t>
            </a:r>
            <a:r>
              <a:rPr lang="en-US" dirty="0" err="1" smtClean="0"/>
              <a:t>rf</a:t>
            </a:r>
            <a:r>
              <a:rPr lang="en-US" dirty="0" smtClean="0"/>
              <a:t> cavities </a:t>
            </a:r>
          </a:p>
          <a:p>
            <a:pPr marL="285750" indent="-285750">
              <a:buFont typeface="Arial" panose="020B0604020202020204" pitchFamily="34" charset="0"/>
              <a:buChar char="•"/>
            </a:pPr>
            <a:r>
              <a:rPr lang="en-US" dirty="0" smtClean="0"/>
              <a:t>Operating (</a:t>
            </a:r>
            <a:r>
              <a:rPr lang="en-US" dirty="0" err="1" smtClean="0"/>
              <a:t>SwissFEL</a:t>
            </a:r>
            <a:r>
              <a:rPr lang="en-US" dirty="0" smtClean="0"/>
              <a:t>, </a:t>
            </a:r>
            <a:r>
              <a:rPr lang="en-US" dirty="0" err="1" smtClean="0"/>
              <a:t>EuXFEL</a:t>
            </a:r>
            <a:r>
              <a:rPr lang="en-US" dirty="0" smtClean="0"/>
              <a:t>,…)</a:t>
            </a:r>
          </a:p>
          <a:p>
            <a:pPr marL="285750" indent="-285750">
              <a:buFont typeface="Arial" panose="020B0604020202020204" pitchFamily="34" charset="0"/>
              <a:buChar char="•"/>
            </a:pPr>
            <a:r>
              <a:rPr lang="en-US" dirty="0" smtClean="0"/>
              <a:t>in construction (LCLS,…)</a:t>
            </a:r>
          </a:p>
          <a:p>
            <a:pPr marL="285750" indent="-285750">
              <a:buFont typeface="Arial" panose="020B0604020202020204" pitchFamily="34" charset="0"/>
              <a:buChar char="•"/>
            </a:pPr>
            <a:r>
              <a:rPr lang="en-US" dirty="0" smtClean="0"/>
              <a:t>in design stage</a:t>
            </a:r>
          </a:p>
          <a:p>
            <a:r>
              <a:rPr lang="en-US" dirty="0" smtClean="0"/>
              <a:t>And so do ERL (PERLE,..)</a:t>
            </a:r>
          </a:p>
        </p:txBody>
      </p:sp>
    </p:spTree>
    <p:extLst>
      <p:ext uri="{BB962C8B-B14F-4D97-AF65-F5344CB8AC3E}">
        <p14:creationId xmlns:p14="http://schemas.microsoft.com/office/powerpoint/2010/main" val="5788868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 Diagonal Corner Rectangle 7"/>
          <p:cNvSpPr/>
          <p:nvPr/>
        </p:nvSpPr>
        <p:spPr>
          <a:xfrm>
            <a:off x="1713381" y="937312"/>
            <a:ext cx="8591904" cy="5628908"/>
          </a:xfrm>
          <a:prstGeom prst="round2DiagRect">
            <a:avLst>
              <a:gd name="adj1" fmla="val 9416"/>
              <a:gd name="adj2" fmla="val 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dirty="0"/>
          </a:p>
        </p:txBody>
      </p:sp>
      <p:pic>
        <p:nvPicPr>
          <p:cNvPr id="3" name="図 2"/>
          <p:cNvPicPr>
            <a:picLocks noChangeAspect="1"/>
          </p:cNvPicPr>
          <p:nvPr/>
        </p:nvPicPr>
        <p:blipFill rotWithShape="1">
          <a:blip r:embed="rId2">
            <a:extLst>
              <a:ext uri="{28A0092B-C50C-407E-A947-70E740481C1C}">
                <a14:useLocalDpi xmlns:a14="http://schemas.microsoft.com/office/drawing/2010/main" val="0"/>
              </a:ext>
            </a:extLst>
          </a:blip>
          <a:srcRect r="11277" b="16900"/>
          <a:stretch/>
        </p:blipFill>
        <p:spPr>
          <a:xfrm>
            <a:off x="4687698" y="994895"/>
            <a:ext cx="3899618" cy="1760535"/>
          </a:xfrm>
          <a:prstGeom prst="rect">
            <a:avLst/>
          </a:prstGeom>
          <a:ln>
            <a:solidFill>
              <a:schemeClr val="accent1"/>
            </a:solidFill>
          </a:ln>
        </p:spPr>
      </p:pic>
      <p:sp>
        <p:nvSpPr>
          <p:cNvPr id="22" name="テキスト ボックス 21"/>
          <p:cNvSpPr txBox="1"/>
          <p:nvPr/>
        </p:nvSpPr>
        <p:spPr>
          <a:xfrm>
            <a:off x="4846615" y="1036702"/>
            <a:ext cx="626586" cy="305289"/>
          </a:xfrm>
          <a:prstGeom prst="rect">
            <a:avLst/>
          </a:prstGeom>
          <a:solidFill>
            <a:srgbClr val="FFFFFF"/>
          </a:solidFill>
        </p:spPr>
        <p:txBody>
          <a:bodyPr wrap="square" lIns="28017" tIns="14008" rIns="28017" bIns="14008" rtlCol="0">
            <a:spAutoFit/>
          </a:bodyPr>
          <a:lstStyle/>
          <a:p>
            <a:pPr defTabSz="457004"/>
            <a:r>
              <a:rPr lang="en-US" altLang="ja-JP" b="1" dirty="0">
                <a:solidFill>
                  <a:prstClr val="black"/>
                </a:solidFill>
                <a:ea typeface="ＭＳ Ｐゴシック"/>
                <a:cs typeface="ＭＳ Ｐゴシック"/>
              </a:rPr>
              <a:t> ILC</a:t>
            </a:r>
            <a:endParaRPr lang="ja-JP" altLang="en-US" b="1" dirty="0">
              <a:solidFill>
                <a:prstClr val="black"/>
              </a:solidFill>
              <a:ea typeface="ＭＳ Ｐゴシック"/>
              <a:cs typeface="ＭＳ Ｐゴシック"/>
            </a:endParaRPr>
          </a:p>
        </p:txBody>
      </p:sp>
      <p:sp>
        <p:nvSpPr>
          <p:cNvPr id="25" name="台形 24"/>
          <p:cNvSpPr/>
          <p:nvPr/>
        </p:nvSpPr>
        <p:spPr>
          <a:xfrm>
            <a:off x="4898907" y="2204279"/>
            <a:ext cx="2789496" cy="1241367"/>
          </a:xfrm>
          <a:prstGeom prst="trapezoid">
            <a:avLst>
              <a:gd name="adj" fmla="val 89236"/>
            </a:avLst>
          </a:prstGeom>
          <a:gradFill flip="none" rotWithShape="1">
            <a:gsLst>
              <a:gs pos="45000">
                <a:srgbClr val="C0504D">
                  <a:alpha val="30000"/>
                </a:srgbClr>
              </a:gs>
              <a:gs pos="89000">
                <a:srgbClr val="FFFFFF">
                  <a:alpha val="30000"/>
                </a:srgbClr>
              </a:gs>
            </a:gsLst>
            <a:lin ang="558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20012" tIns="10006" rIns="20012" bIns="10006" rtlCol="0" anchor="ctr"/>
          <a:lstStyle/>
          <a:p>
            <a:pPr algn="ctr" defTabSz="457004"/>
            <a:endParaRPr lang="ja-JP" altLang="en-US">
              <a:solidFill>
                <a:prstClr val="white"/>
              </a:solidFill>
              <a:ea typeface="ＭＳ Ｐゴシック"/>
            </a:endParaRPr>
          </a:p>
        </p:txBody>
      </p:sp>
      <p:sp>
        <p:nvSpPr>
          <p:cNvPr id="29" name="正方形/長方形 28"/>
          <p:cNvSpPr/>
          <p:nvPr/>
        </p:nvSpPr>
        <p:spPr>
          <a:xfrm>
            <a:off x="137308" y="1084322"/>
            <a:ext cx="4450134" cy="1446550"/>
          </a:xfrm>
          <a:prstGeom prst="rect">
            <a:avLst/>
          </a:prstGeom>
          <a:solidFill>
            <a:schemeClr val="accent3">
              <a:lumMod val="20000"/>
              <a:lumOff val="80000"/>
            </a:schemeClr>
          </a:solidFill>
        </p:spPr>
        <p:txBody>
          <a:bodyPr wrap="square">
            <a:spAutoFit/>
          </a:bodyPr>
          <a:lstStyle/>
          <a:p>
            <a:pPr defTabSz="457004"/>
            <a:r>
              <a:rPr lang="en-US" altLang="ja-JP" sz="2400" b="1" dirty="0">
                <a:latin typeface="Helvetica" pitchFamily="2" charset="0"/>
                <a:ea typeface="Arial" charset="0"/>
                <a:cs typeface="Arial" charset="0"/>
              </a:rPr>
              <a:t>Develop </a:t>
            </a:r>
            <a:r>
              <a:rPr lang="en-US" altLang="ja-JP" sz="2400" b="1" dirty="0" err="1">
                <a:latin typeface="Helvetica" pitchFamily="2" charset="0"/>
                <a:ea typeface="Arial" charset="0"/>
                <a:cs typeface="Arial" charset="0"/>
              </a:rPr>
              <a:t>nano</a:t>
            </a:r>
            <a:r>
              <a:rPr lang="en-US" altLang="ja-JP" sz="2400" b="1" dirty="0">
                <a:latin typeface="Helvetica" pitchFamily="2" charset="0"/>
                <a:ea typeface="Arial" charset="0"/>
                <a:cs typeface="Arial" charset="0"/>
              </a:rPr>
              <a:t>-beam technology for ILC/CLIC</a:t>
            </a:r>
          </a:p>
          <a:p>
            <a:pPr marL="342900" indent="-342900" defTabSz="457004">
              <a:buFont typeface="Arial" panose="020B0604020202020204" pitchFamily="34" charset="0"/>
              <a:buChar char="•"/>
            </a:pPr>
            <a:r>
              <a:rPr lang="en-US" altLang="ja-JP" sz="2000" dirty="0">
                <a:latin typeface="Helvetica" pitchFamily="2" charset="0"/>
                <a:ea typeface="ＭＳ Ｐゴシック"/>
              </a:rPr>
              <a:t>Goal: Realize small beam-size and </a:t>
            </a:r>
            <a:r>
              <a:rPr lang="en-US" altLang="ja-JP" sz="2000" dirty="0" err="1">
                <a:latin typeface="Helvetica" pitchFamily="2" charset="0"/>
                <a:ea typeface="ＭＳ Ｐゴシック"/>
              </a:rPr>
              <a:t>theStabilize</a:t>
            </a:r>
            <a:r>
              <a:rPr lang="en-US" altLang="ja-JP" sz="2000" dirty="0">
                <a:latin typeface="Helvetica" pitchFamily="2" charset="0"/>
                <a:ea typeface="ＭＳ Ｐゴシック"/>
              </a:rPr>
              <a:t> beam position</a:t>
            </a:r>
          </a:p>
        </p:txBody>
      </p:sp>
      <p:sp>
        <p:nvSpPr>
          <p:cNvPr id="30" name="タイトル 29"/>
          <p:cNvSpPr>
            <a:spLocks noGrp="1"/>
          </p:cNvSpPr>
          <p:nvPr>
            <p:ph type="title"/>
          </p:nvPr>
        </p:nvSpPr>
        <p:spPr>
          <a:xfrm>
            <a:off x="1235242" y="71748"/>
            <a:ext cx="8781285" cy="573266"/>
          </a:xfrm>
          <a:noFill/>
        </p:spPr>
        <p:txBody>
          <a:bodyPr>
            <a:noAutofit/>
          </a:bodyPr>
          <a:lstStyle/>
          <a:p>
            <a:r>
              <a:rPr lang="en-US" altLang="ja-JP" sz="3600" b="1" dirty="0">
                <a:latin typeface="Helvetica" pitchFamily="2" charset="0"/>
                <a:ea typeface="Arial" charset="0"/>
                <a:cs typeface="Arial" charset="0"/>
              </a:rPr>
              <a:t>ATF/ATF2: Accelerator Test </a:t>
            </a:r>
            <a:r>
              <a:rPr lang="en-US" altLang="ja-JP" sz="3600" b="1" dirty="0" smtClean="0">
                <a:latin typeface="Helvetica" pitchFamily="2" charset="0"/>
                <a:ea typeface="Arial" charset="0"/>
                <a:cs typeface="Arial" charset="0"/>
              </a:rPr>
              <a:t>Facility</a:t>
            </a:r>
            <a:endParaRPr lang="ja-JP" altLang="en-US" sz="3600" dirty="0">
              <a:solidFill>
                <a:srgbClr val="0070C0"/>
              </a:solidFill>
              <a:latin typeface="Helvetica" pitchFamily="2" charset="0"/>
              <a:ea typeface="Arial" charset="0"/>
              <a:cs typeface="Arial" charset="0"/>
            </a:endParaRPr>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6844" y="3453903"/>
            <a:ext cx="6778032" cy="2508821"/>
          </a:xfrm>
          <a:prstGeom prst="rect">
            <a:avLst/>
          </a:prstGeom>
        </p:spPr>
      </p:pic>
      <p:sp>
        <p:nvSpPr>
          <p:cNvPr id="19" name="テキスト ボックス 18"/>
          <p:cNvSpPr txBox="1"/>
          <p:nvPr/>
        </p:nvSpPr>
        <p:spPr>
          <a:xfrm>
            <a:off x="3190048" y="5467929"/>
            <a:ext cx="3313134" cy="369263"/>
          </a:xfrm>
          <a:prstGeom prst="rect">
            <a:avLst/>
          </a:prstGeom>
          <a:solidFill>
            <a:srgbClr val="FFFFFF"/>
          </a:solidFill>
        </p:spPr>
        <p:txBody>
          <a:bodyPr wrap="none" lIns="91368" tIns="45686" rIns="91368" bIns="45686" rtlCol="0">
            <a:spAutoFit/>
          </a:bodyPr>
          <a:lstStyle/>
          <a:p>
            <a:pPr defTabSz="457004"/>
            <a:r>
              <a:rPr lang="en-US" altLang="ja-JP" dirty="0">
                <a:solidFill>
                  <a:srgbClr val="000000"/>
                </a:solidFill>
                <a:ea typeface="ＭＳ Ｐゴシック"/>
              </a:rPr>
              <a:t>1.3 GeV S-band e- LINAC (~70m)</a:t>
            </a:r>
            <a:endParaRPr lang="ja-JP" altLang="en-US" dirty="0">
              <a:solidFill>
                <a:srgbClr val="000000"/>
              </a:solidFill>
              <a:ea typeface="ＭＳ Ｐゴシック"/>
            </a:endParaRPr>
          </a:p>
        </p:txBody>
      </p:sp>
      <p:sp>
        <p:nvSpPr>
          <p:cNvPr id="20" name="テキスト ボックス 19"/>
          <p:cNvSpPr txBox="1"/>
          <p:nvPr/>
        </p:nvSpPr>
        <p:spPr>
          <a:xfrm>
            <a:off x="9576900" y="3950798"/>
            <a:ext cx="2439946" cy="677040"/>
          </a:xfrm>
          <a:prstGeom prst="rect">
            <a:avLst/>
          </a:prstGeom>
          <a:solidFill>
            <a:schemeClr val="accent6">
              <a:lumMod val="20000"/>
              <a:lumOff val="80000"/>
            </a:schemeClr>
          </a:solidFill>
        </p:spPr>
        <p:txBody>
          <a:bodyPr wrap="none" lIns="91368" tIns="45686" rIns="91368" bIns="45686" rtlCol="0">
            <a:spAutoFit/>
          </a:bodyPr>
          <a:lstStyle/>
          <a:p>
            <a:pPr defTabSz="457004"/>
            <a:r>
              <a:rPr lang="en-US" altLang="ja-JP" sz="2000" dirty="0">
                <a:solidFill>
                  <a:srgbClr val="800000"/>
                </a:solidFill>
                <a:ea typeface="Arial" charset="0"/>
                <a:cs typeface="Arial" charset="0"/>
              </a:rPr>
              <a:t>Damping Ring (140m)</a:t>
            </a:r>
          </a:p>
          <a:p>
            <a:pPr indent="-94" defTabSz="457004"/>
            <a:r>
              <a:rPr lang="en-US" altLang="ja-JP" dirty="0">
                <a:solidFill>
                  <a:srgbClr val="0000FF"/>
                </a:solidFill>
                <a:ea typeface="Arial" charset="0"/>
                <a:cs typeface="Arial" charset="0"/>
              </a:rPr>
              <a:t>Low emittance e- beam</a:t>
            </a:r>
            <a:endParaRPr lang="ja-JP" altLang="en-US" dirty="0">
              <a:solidFill>
                <a:srgbClr val="0000FF"/>
              </a:solidFill>
              <a:ea typeface="Arial" charset="0"/>
              <a:cs typeface="Arial" charset="0"/>
            </a:endParaRPr>
          </a:p>
        </p:txBody>
      </p:sp>
      <p:sp>
        <p:nvSpPr>
          <p:cNvPr id="5" name="スライド番号プレースホルダー 4"/>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9</a:t>
            </a:fld>
            <a:endParaRPr lang="ja-JP" altLang="en-US">
              <a:solidFill>
                <a:prstClr val="black">
                  <a:tint val="75000"/>
                </a:prstClr>
              </a:solidFill>
              <a:latin typeface="Calibri"/>
              <a:ea typeface="ＭＳ Ｐゴシック"/>
            </a:endParaRPr>
          </a:p>
        </p:txBody>
      </p:sp>
      <p:graphicFrame>
        <p:nvGraphicFramePr>
          <p:cNvPr id="8" name="表 7"/>
          <p:cNvGraphicFramePr>
            <a:graphicFrameLocks noGrp="1"/>
          </p:cNvGraphicFramePr>
          <p:nvPr>
            <p:extLst/>
          </p:nvPr>
        </p:nvGraphicFramePr>
        <p:xfrm>
          <a:off x="156332" y="3728313"/>
          <a:ext cx="4961861" cy="1720240"/>
        </p:xfrm>
        <a:graphic>
          <a:graphicData uri="http://schemas.openxmlformats.org/drawingml/2006/table">
            <a:tbl>
              <a:tblPr firstRow="1" bandRow="1">
                <a:tableStyleId>{5C22544A-7EE6-4342-B048-85BDC9FD1C3A}</a:tableStyleId>
              </a:tblPr>
              <a:tblGrid>
                <a:gridCol w="1161349">
                  <a:extLst>
                    <a:ext uri="{9D8B030D-6E8A-4147-A177-3AD203B41FA5}">
                      <a16:colId xmlns:a16="http://schemas.microsoft.com/office/drawing/2014/main" val="20000"/>
                    </a:ext>
                  </a:extLst>
                </a:gridCol>
                <a:gridCol w="1778017">
                  <a:extLst>
                    <a:ext uri="{9D8B030D-6E8A-4147-A177-3AD203B41FA5}">
                      <a16:colId xmlns:a16="http://schemas.microsoft.com/office/drawing/2014/main" val="3257633156"/>
                    </a:ext>
                  </a:extLst>
                </a:gridCol>
                <a:gridCol w="2022495">
                  <a:extLst>
                    <a:ext uri="{9D8B030D-6E8A-4147-A177-3AD203B41FA5}">
                      <a16:colId xmlns:a16="http://schemas.microsoft.com/office/drawing/2014/main" val="20001"/>
                    </a:ext>
                  </a:extLst>
                </a:gridCol>
              </a:tblGrid>
              <a:tr h="470560">
                <a:tc>
                  <a:txBody>
                    <a:bodyPr/>
                    <a:lstStyle/>
                    <a:p>
                      <a:pPr algn="ctr"/>
                      <a:endParaRPr kumimoji="1" lang="ja-JP" altLang="en-US" sz="1600" dirty="0">
                        <a:latin typeface="Helvetica" pitchFamily="2" charset="0"/>
                      </a:endParaRPr>
                    </a:p>
                  </a:txBody>
                  <a:tcPr>
                    <a:solidFill>
                      <a:srgbClr val="002060"/>
                    </a:solidFill>
                  </a:tcPr>
                </a:tc>
                <a:tc>
                  <a:txBody>
                    <a:bodyPr/>
                    <a:lstStyle/>
                    <a:p>
                      <a:pPr algn="ctr"/>
                      <a:r>
                        <a:rPr kumimoji="1" lang="en-US" altLang="ja-JP" sz="1600" dirty="0">
                          <a:latin typeface="Helvetica" pitchFamily="2" charset="0"/>
                        </a:rPr>
                        <a:t>B Energy [GeV]</a:t>
                      </a:r>
                      <a:endParaRPr kumimoji="1" lang="ja-JP" altLang="en-US" sz="1600" dirty="0">
                        <a:latin typeface="Helvetica" pitchFamily="2" charset="0"/>
                      </a:endParaRPr>
                    </a:p>
                  </a:txBody>
                  <a:tcPr>
                    <a:solidFill>
                      <a:srgbClr val="002060"/>
                    </a:solidFill>
                  </a:tcPr>
                </a:tc>
                <a:tc>
                  <a:txBody>
                    <a:bodyPr/>
                    <a:lstStyle/>
                    <a:p>
                      <a:pPr algn="ctr"/>
                      <a:r>
                        <a:rPr kumimoji="1" lang="en-US" altLang="ja-JP" sz="1600" dirty="0">
                          <a:latin typeface="Helvetica" pitchFamily="2" charset="0"/>
                        </a:rPr>
                        <a:t>Vertical Size</a:t>
                      </a:r>
                      <a:endParaRPr kumimoji="1" lang="ja-JP" altLang="en-US" sz="1600" dirty="0">
                        <a:latin typeface="Helvetica" pitchFamily="2" charset="0"/>
                      </a:endParaRPr>
                    </a:p>
                  </a:txBody>
                  <a:tcPr>
                    <a:solidFill>
                      <a:srgbClr val="002060"/>
                    </a:solidFill>
                  </a:tcPr>
                </a:tc>
                <a:extLst>
                  <a:ext uri="{0D108BD9-81ED-4DB2-BD59-A6C34878D82A}">
                    <a16:rowId xmlns:a16="http://schemas.microsoft.com/office/drawing/2014/main" val="10000"/>
                  </a:ext>
                </a:extLst>
              </a:tr>
              <a:tr h="279757">
                <a:tc>
                  <a:txBody>
                    <a:bodyPr/>
                    <a:lstStyle/>
                    <a:p>
                      <a:pPr algn="ctr"/>
                      <a:r>
                        <a:rPr kumimoji="1" lang="en-US" altLang="ja-JP" sz="1600" dirty="0">
                          <a:latin typeface="Helvetica" pitchFamily="2" charset="0"/>
                        </a:rPr>
                        <a:t>ILC-250</a:t>
                      </a:r>
                      <a:endParaRPr kumimoji="1" lang="ja-JP" altLang="en-US" sz="1600" dirty="0">
                        <a:latin typeface="Helvetica" pitchFamily="2" charset="0"/>
                      </a:endParaRPr>
                    </a:p>
                  </a:txBody>
                  <a:tcPr/>
                </a:tc>
                <a:tc>
                  <a:txBody>
                    <a:bodyPr/>
                    <a:lstStyle/>
                    <a:p>
                      <a:pPr algn="ctr"/>
                      <a:r>
                        <a:rPr kumimoji="1" lang="en-US" altLang="ja-JP" sz="1600" dirty="0">
                          <a:latin typeface="Helvetica" pitchFamily="2" charset="0"/>
                        </a:rPr>
                        <a:t>125</a:t>
                      </a:r>
                      <a:endParaRPr kumimoji="1" lang="ja-JP" altLang="en-US" sz="1600" dirty="0">
                        <a:latin typeface="Helvetica" pitchFamily="2" charset="0"/>
                      </a:endParaRPr>
                    </a:p>
                  </a:txBody>
                  <a:tcPr/>
                </a:tc>
                <a:tc>
                  <a:txBody>
                    <a:bodyPr/>
                    <a:lstStyle/>
                    <a:p>
                      <a:pPr algn="ctr"/>
                      <a:r>
                        <a:rPr kumimoji="1" lang="en-US" altLang="ja-JP" sz="1600" dirty="0">
                          <a:latin typeface="Helvetica" pitchFamily="2" charset="0"/>
                        </a:rPr>
                        <a:t>7.7 nm</a:t>
                      </a:r>
                      <a:endParaRPr kumimoji="1" lang="ja-JP" altLang="en-US" sz="1600" dirty="0">
                        <a:latin typeface="Helvetica" pitchFamily="2" charset="0"/>
                      </a:endParaRPr>
                    </a:p>
                  </a:txBody>
                  <a:tcPr/>
                </a:tc>
                <a:extLst>
                  <a:ext uri="{0D108BD9-81ED-4DB2-BD59-A6C34878D82A}">
                    <a16:rowId xmlns:a16="http://schemas.microsoft.com/office/drawing/2014/main" val="10002"/>
                  </a:ext>
                </a:extLst>
              </a:tr>
              <a:tr h="279757">
                <a:tc>
                  <a:txBody>
                    <a:bodyPr/>
                    <a:lstStyle/>
                    <a:p>
                      <a:pPr algn="ctr"/>
                      <a:r>
                        <a:rPr kumimoji="1" lang="en-US" altLang="ja-JP" sz="1600" dirty="0">
                          <a:latin typeface="Helvetica" pitchFamily="2" charset="0"/>
                        </a:rPr>
                        <a:t>CLIC-380</a:t>
                      </a:r>
                      <a:endParaRPr kumimoji="1" lang="ja-JP" altLang="en-US" sz="1600" dirty="0">
                        <a:latin typeface="Helvetica" pitchFamily="2" charset="0"/>
                      </a:endParaRPr>
                    </a:p>
                  </a:txBody>
                  <a:tcPr/>
                </a:tc>
                <a:tc>
                  <a:txBody>
                    <a:bodyPr/>
                    <a:lstStyle/>
                    <a:p>
                      <a:pPr algn="ctr"/>
                      <a:r>
                        <a:rPr kumimoji="1" lang="en-US" altLang="ja-JP" sz="1600" dirty="0">
                          <a:solidFill>
                            <a:srgbClr val="0070C0"/>
                          </a:solidFill>
                          <a:latin typeface="Helvetica" pitchFamily="2" charset="0"/>
                        </a:rPr>
                        <a:t>190</a:t>
                      </a:r>
                      <a:endParaRPr kumimoji="1" lang="ja-JP" altLang="en-US" sz="1600" dirty="0">
                        <a:solidFill>
                          <a:srgbClr val="0070C0"/>
                        </a:solidFill>
                        <a:latin typeface="Helvetica" pitchFamily="2" charset="0"/>
                      </a:endParaRPr>
                    </a:p>
                  </a:txBody>
                  <a:tcPr/>
                </a:tc>
                <a:tc>
                  <a:txBody>
                    <a:bodyPr/>
                    <a:lstStyle/>
                    <a:p>
                      <a:pPr algn="ctr"/>
                      <a:r>
                        <a:rPr kumimoji="1" lang="en-US" altLang="ja-JP" sz="1600" dirty="0">
                          <a:solidFill>
                            <a:srgbClr val="0070C0"/>
                          </a:solidFill>
                          <a:latin typeface="Helvetica" pitchFamily="2" charset="0"/>
                        </a:rPr>
                        <a:t>2.9 nm</a:t>
                      </a:r>
                      <a:endParaRPr kumimoji="1" lang="ja-JP" altLang="en-US" sz="1600" dirty="0">
                        <a:solidFill>
                          <a:srgbClr val="0070C0"/>
                        </a:solidFill>
                        <a:latin typeface="Helvetica" pitchFamily="2" charset="0"/>
                      </a:endParaRPr>
                    </a:p>
                  </a:txBody>
                  <a:tcPr/>
                </a:tc>
                <a:extLst>
                  <a:ext uri="{0D108BD9-81ED-4DB2-BD59-A6C34878D82A}">
                    <a16:rowId xmlns:a16="http://schemas.microsoft.com/office/drawing/2014/main" val="1100989937"/>
                  </a:ext>
                </a:extLst>
              </a:tr>
              <a:tr h="470560">
                <a:tc>
                  <a:txBody>
                    <a:bodyPr/>
                    <a:lstStyle/>
                    <a:p>
                      <a:pPr algn="ctr"/>
                      <a:r>
                        <a:rPr kumimoji="1" lang="en-US" altLang="ja-JP" sz="1600" dirty="0">
                          <a:solidFill>
                            <a:srgbClr val="FF0000"/>
                          </a:solidFill>
                          <a:latin typeface="Helvetica" pitchFamily="2" charset="0"/>
                        </a:rPr>
                        <a:t>ATF2</a:t>
                      </a:r>
                    </a:p>
                    <a:p>
                      <a:pPr algn="ctr"/>
                      <a:r>
                        <a:rPr kumimoji="1" lang="en-US" altLang="ja-JP" sz="1600" dirty="0">
                          <a:latin typeface="Helvetica" pitchFamily="2" charset="0"/>
                        </a:rPr>
                        <a:t>(achieved)</a:t>
                      </a:r>
                      <a:endParaRPr kumimoji="1" lang="ja-JP" altLang="en-US" sz="1600" dirty="0">
                        <a:latin typeface="Helvetica" pitchFamily="2" charset="0"/>
                      </a:endParaRPr>
                    </a:p>
                  </a:txBody>
                  <a:tcPr/>
                </a:tc>
                <a:tc>
                  <a:txBody>
                    <a:bodyPr/>
                    <a:lstStyle/>
                    <a:p>
                      <a:pPr algn="ctr"/>
                      <a:r>
                        <a:rPr kumimoji="1" lang="en-US" altLang="ja-JP" sz="1600" dirty="0">
                          <a:solidFill>
                            <a:srgbClr val="0070C0"/>
                          </a:solidFill>
                          <a:latin typeface="Helvetica" pitchFamily="2" charset="0"/>
                        </a:rPr>
                        <a:t>1.3</a:t>
                      </a:r>
                      <a:endParaRPr kumimoji="1" lang="ja-JP" altLang="en-US" sz="1600" dirty="0">
                        <a:solidFill>
                          <a:srgbClr val="0070C0"/>
                        </a:solidFill>
                        <a:latin typeface="Helvetica" pitchFamily="2" charset="0"/>
                      </a:endParaRPr>
                    </a:p>
                  </a:txBody>
                  <a:tcPr/>
                </a:tc>
                <a:tc>
                  <a:txBody>
                    <a:bodyPr/>
                    <a:lstStyle/>
                    <a:p>
                      <a:pPr algn="ctr"/>
                      <a:r>
                        <a:rPr kumimoji="1" lang="en-US" altLang="ja-JP" sz="1600" dirty="0">
                          <a:solidFill>
                            <a:srgbClr val="FF0000"/>
                          </a:solidFill>
                          <a:latin typeface="Helvetica" pitchFamily="2" charset="0"/>
                        </a:rPr>
                        <a:t>41 nm</a:t>
                      </a:r>
                    </a:p>
                    <a:p>
                      <a:pPr algn="ctr"/>
                      <a:r>
                        <a:rPr kumimoji="1" lang="en-US" altLang="ja-JP" sz="1600" dirty="0">
                          <a:solidFill>
                            <a:srgbClr val="0070C0"/>
                          </a:solidFill>
                          <a:latin typeface="Helvetica" pitchFamily="2" charset="0"/>
                        </a:rPr>
                        <a:t>(--&gt;</a:t>
                      </a:r>
                      <a:r>
                        <a:rPr kumimoji="1" lang="en-US" altLang="ja-JP" sz="1600" dirty="0">
                          <a:solidFill>
                            <a:srgbClr val="FF0000"/>
                          </a:solidFill>
                          <a:latin typeface="Helvetica" pitchFamily="2" charset="0"/>
                        </a:rPr>
                        <a:t>8 nm </a:t>
                      </a:r>
                      <a:r>
                        <a:rPr kumimoji="1" lang="en-US" altLang="ja-JP" sz="1600" dirty="0">
                          <a:solidFill>
                            <a:srgbClr val="0070C0"/>
                          </a:solidFill>
                          <a:latin typeface="Helvetica" pitchFamily="2" charset="0"/>
                        </a:rPr>
                        <a:t>eq. </a:t>
                      </a:r>
                      <a:r>
                        <a:rPr kumimoji="1" lang="en-US" altLang="ja-JP" sz="1600" dirty="0">
                          <a:solidFill>
                            <a:srgbClr val="FF0000"/>
                          </a:solidFill>
                          <a:latin typeface="Helvetica" pitchFamily="2" charset="0"/>
                        </a:rPr>
                        <a:t>at ILC)</a:t>
                      </a:r>
                      <a:endParaRPr kumimoji="1" lang="ja-JP" altLang="en-US" sz="1600" dirty="0">
                        <a:solidFill>
                          <a:srgbClr val="FF0000"/>
                        </a:solidFill>
                        <a:latin typeface="Helvetica" pitchFamily="2" charset="0"/>
                      </a:endParaRPr>
                    </a:p>
                  </a:txBody>
                  <a:tcPr/>
                </a:tc>
                <a:extLst>
                  <a:ext uri="{0D108BD9-81ED-4DB2-BD59-A6C34878D82A}">
                    <a16:rowId xmlns:a16="http://schemas.microsoft.com/office/drawing/2014/main" val="3888190271"/>
                  </a:ext>
                </a:extLst>
              </a:tr>
            </a:tbl>
          </a:graphicData>
        </a:graphic>
      </p:graphicFrame>
      <p:sp>
        <p:nvSpPr>
          <p:cNvPr id="6" name="日付プレースホルダー 5">
            <a:extLst>
              <a:ext uri="{FF2B5EF4-FFF2-40B4-BE49-F238E27FC236}">
                <a16:creationId xmlns:a16="http://schemas.microsoft.com/office/drawing/2014/main" id="{EC73ED9C-8BDA-8E4B-9383-98A561B5CB1D}"/>
              </a:ext>
            </a:extLst>
          </p:cNvPr>
          <p:cNvSpPr>
            <a:spLocks noGrp="1"/>
          </p:cNvSpPr>
          <p:nvPr>
            <p:ph type="dt" sz="half" idx="10"/>
          </p:nvPr>
        </p:nvSpPr>
        <p:spPr>
          <a:xfrm>
            <a:off x="73701" y="5736510"/>
            <a:ext cx="2844800" cy="365125"/>
          </a:xfrm>
        </p:spPr>
        <p:txBody>
          <a:bodyPr/>
          <a:lstStyle/>
          <a:p>
            <a:r>
              <a:rPr lang="en-US" altLang="ja-JP" sz="1400" dirty="0" smtClean="0">
                <a:solidFill>
                  <a:prstClr val="black">
                    <a:tint val="75000"/>
                  </a:prstClr>
                </a:solidFill>
                <a:latin typeface="Calibri"/>
                <a:ea typeface="ＭＳ Ｐゴシック"/>
              </a:rPr>
              <a:t>From A</a:t>
            </a:r>
            <a:r>
              <a:rPr lang="en-US" altLang="ja-JP" sz="1400" dirty="0">
                <a:solidFill>
                  <a:prstClr val="black">
                    <a:tint val="75000"/>
                  </a:prstClr>
                </a:solidFill>
                <a:latin typeface="Calibri"/>
                <a:ea typeface="ＭＳ Ｐゴシック"/>
              </a:rPr>
              <a:t>. Yamamoto, 190513bb</a:t>
            </a:r>
            <a:endParaRPr lang="ja-JP" altLang="en-US" sz="1400" dirty="0">
              <a:solidFill>
                <a:prstClr val="black">
                  <a:tint val="75000"/>
                </a:prstClr>
              </a:solidFill>
              <a:latin typeface="Calibri"/>
              <a:ea typeface="ＭＳ Ｐゴシック"/>
            </a:endParaRPr>
          </a:p>
        </p:txBody>
      </p:sp>
      <p:pic>
        <p:nvPicPr>
          <p:cNvPr id="2" name="図 1">
            <a:extLst>
              <a:ext uri="{FF2B5EF4-FFF2-40B4-BE49-F238E27FC236}">
                <a16:creationId xmlns:a16="http://schemas.microsoft.com/office/drawing/2014/main" id="{DFCACA1C-8F34-3749-9A9D-8A4E1EB76F01}"/>
              </a:ext>
            </a:extLst>
          </p:cNvPr>
          <p:cNvPicPr>
            <a:picLocks noChangeAspect="1"/>
          </p:cNvPicPr>
          <p:nvPr/>
        </p:nvPicPr>
        <p:blipFill>
          <a:blip r:embed="rId4"/>
          <a:stretch>
            <a:fillRect/>
          </a:stretch>
        </p:blipFill>
        <p:spPr>
          <a:xfrm>
            <a:off x="8389997" y="1316656"/>
            <a:ext cx="3540008" cy="1911272"/>
          </a:xfrm>
          <a:prstGeom prst="rect">
            <a:avLst/>
          </a:prstGeom>
          <a:ln>
            <a:solidFill>
              <a:schemeClr val="accent1"/>
            </a:solidFill>
          </a:ln>
        </p:spPr>
      </p:pic>
      <p:sp>
        <p:nvSpPr>
          <p:cNvPr id="9" name="左カーブ矢印 8">
            <a:extLst>
              <a:ext uri="{FF2B5EF4-FFF2-40B4-BE49-F238E27FC236}">
                <a16:creationId xmlns:a16="http://schemas.microsoft.com/office/drawing/2014/main" id="{87384CC4-9DC4-B142-B254-4228929E8E03}"/>
              </a:ext>
            </a:extLst>
          </p:cNvPr>
          <p:cNvSpPr/>
          <p:nvPr/>
        </p:nvSpPr>
        <p:spPr>
          <a:xfrm rot="20128725" flipV="1">
            <a:off x="7389579" y="1166954"/>
            <a:ext cx="670720" cy="2914096"/>
          </a:xfrm>
          <a:prstGeom prst="curvedLeftArrow">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左カーブ矢印 22">
            <a:extLst>
              <a:ext uri="{FF2B5EF4-FFF2-40B4-BE49-F238E27FC236}">
                <a16:creationId xmlns:a16="http://schemas.microsoft.com/office/drawing/2014/main" id="{BBC57B2E-AB2D-534E-9272-1FF737FC3499}"/>
              </a:ext>
            </a:extLst>
          </p:cNvPr>
          <p:cNvSpPr/>
          <p:nvPr/>
        </p:nvSpPr>
        <p:spPr>
          <a:xfrm rot="2905784" flipH="1" flipV="1">
            <a:off x="8689438" y="2485292"/>
            <a:ext cx="493221" cy="1671143"/>
          </a:xfrm>
          <a:prstGeom prst="curvedLeftArrow">
            <a:avLst>
              <a:gd name="adj1" fmla="val 25000"/>
              <a:gd name="adj2" fmla="val 50000"/>
              <a:gd name="adj3" fmla="val 0"/>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object 7">
            <a:extLst>
              <a:ext uri="{FF2B5EF4-FFF2-40B4-BE49-F238E27FC236}">
                <a16:creationId xmlns:a16="http://schemas.microsoft.com/office/drawing/2014/main" id="{63DB1685-D62A-A14E-96DA-4A3587956720}"/>
              </a:ext>
            </a:extLst>
          </p:cNvPr>
          <p:cNvSpPr/>
          <p:nvPr/>
        </p:nvSpPr>
        <p:spPr>
          <a:xfrm>
            <a:off x="5125364" y="6274497"/>
            <a:ext cx="274320" cy="299828"/>
          </a:xfrm>
          <a:prstGeom prst="rect">
            <a:avLst/>
          </a:prstGeom>
          <a:blipFill>
            <a:blip r:embed="rId5" cstate="print"/>
            <a:stretch>
              <a:fillRect/>
            </a:stretch>
          </a:blipFill>
        </p:spPr>
        <p:txBody>
          <a:bodyPr wrap="square" lIns="0" tIns="0" rIns="0" bIns="0" rtlCol="0"/>
          <a:lstStyle/>
          <a:p>
            <a:endParaRPr/>
          </a:p>
        </p:txBody>
      </p:sp>
      <p:sp>
        <p:nvSpPr>
          <p:cNvPr id="18" name="object 8">
            <a:extLst>
              <a:ext uri="{FF2B5EF4-FFF2-40B4-BE49-F238E27FC236}">
                <a16:creationId xmlns:a16="http://schemas.microsoft.com/office/drawing/2014/main" id="{DD021C2B-A322-CF4B-8124-6F75E7983DC5}"/>
              </a:ext>
            </a:extLst>
          </p:cNvPr>
          <p:cNvSpPr/>
          <p:nvPr/>
        </p:nvSpPr>
        <p:spPr>
          <a:xfrm>
            <a:off x="348799" y="6226743"/>
            <a:ext cx="581660" cy="273891"/>
          </a:xfrm>
          <a:prstGeom prst="rect">
            <a:avLst/>
          </a:prstGeom>
          <a:blipFill>
            <a:blip r:embed="rId6" cstate="print"/>
            <a:stretch>
              <a:fillRect/>
            </a:stretch>
          </a:blipFill>
        </p:spPr>
        <p:txBody>
          <a:bodyPr wrap="square" lIns="0" tIns="0" rIns="0" bIns="0" rtlCol="0"/>
          <a:lstStyle/>
          <a:p>
            <a:endParaRPr/>
          </a:p>
        </p:txBody>
      </p:sp>
      <p:sp>
        <p:nvSpPr>
          <p:cNvPr id="21" name="object 9">
            <a:extLst>
              <a:ext uri="{FF2B5EF4-FFF2-40B4-BE49-F238E27FC236}">
                <a16:creationId xmlns:a16="http://schemas.microsoft.com/office/drawing/2014/main" id="{6F6A8874-FBE8-134C-B7E8-AB918C1816AD}"/>
              </a:ext>
            </a:extLst>
          </p:cNvPr>
          <p:cNvSpPr/>
          <p:nvPr/>
        </p:nvSpPr>
        <p:spPr>
          <a:xfrm>
            <a:off x="4134749" y="6201705"/>
            <a:ext cx="416088" cy="409560"/>
          </a:xfrm>
          <a:prstGeom prst="rect">
            <a:avLst/>
          </a:prstGeom>
          <a:blipFill>
            <a:blip r:embed="rId7" cstate="print"/>
            <a:stretch>
              <a:fillRect/>
            </a:stretch>
          </a:blipFill>
        </p:spPr>
        <p:txBody>
          <a:bodyPr wrap="square" lIns="0" tIns="0" rIns="0" bIns="0" rtlCol="0"/>
          <a:lstStyle/>
          <a:p>
            <a:endParaRPr/>
          </a:p>
        </p:txBody>
      </p:sp>
      <p:sp>
        <p:nvSpPr>
          <p:cNvPr id="24" name="object 11">
            <a:extLst>
              <a:ext uri="{FF2B5EF4-FFF2-40B4-BE49-F238E27FC236}">
                <a16:creationId xmlns:a16="http://schemas.microsoft.com/office/drawing/2014/main" id="{85DFB4C2-C6C2-5B4C-8505-5A150CB28D8E}"/>
              </a:ext>
            </a:extLst>
          </p:cNvPr>
          <p:cNvSpPr/>
          <p:nvPr/>
        </p:nvSpPr>
        <p:spPr>
          <a:xfrm>
            <a:off x="5481525" y="6251425"/>
            <a:ext cx="1122680" cy="297752"/>
          </a:xfrm>
          <a:prstGeom prst="rect">
            <a:avLst/>
          </a:prstGeom>
          <a:blipFill>
            <a:blip r:embed="rId8" cstate="print"/>
            <a:stretch>
              <a:fillRect/>
            </a:stretch>
          </a:blipFill>
        </p:spPr>
        <p:txBody>
          <a:bodyPr wrap="square" lIns="0" tIns="0" rIns="0" bIns="0" rtlCol="0"/>
          <a:lstStyle/>
          <a:p>
            <a:endParaRPr/>
          </a:p>
        </p:txBody>
      </p:sp>
      <p:sp>
        <p:nvSpPr>
          <p:cNvPr id="26" name="object 13">
            <a:extLst>
              <a:ext uri="{FF2B5EF4-FFF2-40B4-BE49-F238E27FC236}">
                <a16:creationId xmlns:a16="http://schemas.microsoft.com/office/drawing/2014/main" id="{6C0C7855-5B23-BD42-A3DD-67B7138E3A29}"/>
              </a:ext>
            </a:extLst>
          </p:cNvPr>
          <p:cNvSpPr/>
          <p:nvPr/>
        </p:nvSpPr>
        <p:spPr>
          <a:xfrm>
            <a:off x="7519583" y="6240547"/>
            <a:ext cx="556260" cy="293603"/>
          </a:xfrm>
          <a:prstGeom prst="rect">
            <a:avLst/>
          </a:prstGeom>
          <a:blipFill>
            <a:blip r:embed="rId9" cstate="print"/>
            <a:stretch>
              <a:fillRect/>
            </a:stretch>
          </a:blipFill>
        </p:spPr>
        <p:txBody>
          <a:bodyPr wrap="square" lIns="0" tIns="0" rIns="0" bIns="0" rtlCol="0"/>
          <a:lstStyle/>
          <a:p>
            <a:endParaRPr/>
          </a:p>
        </p:txBody>
      </p:sp>
      <p:sp>
        <p:nvSpPr>
          <p:cNvPr id="27" name="object 15">
            <a:extLst>
              <a:ext uri="{FF2B5EF4-FFF2-40B4-BE49-F238E27FC236}">
                <a16:creationId xmlns:a16="http://schemas.microsoft.com/office/drawing/2014/main" id="{FA58160A-9182-5549-8AF8-CCC53F9ACFD9}"/>
              </a:ext>
            </a:extLst>
          </p:cNvPr>
          <p:cNvSpPr/>
          <p:nvPr/>
        </p:nvSpPr>
        <p:spPr>
          <a:xfrm>
            <a:off x="3288717" y="6266648"/>
            <a:ext cx="700323" cy="344617"/>
          </a:xfrm>
          <a:prstGeom prst="rect">
            <a:avLst/>
          </a:prstGeom>
          <a:blipFill>
            <a:blip r:embed="rId10" cstate="print"/>
            <a:stretch>
              <a:fillRect/>
            </a:stretch>
          </a:blipFill>
        </p:spPr>
        <p:txBody>
          <a:bodyPr wrap="square" lIns="0" tIns="0" rIns="0" bIns="0" rtlCol="0"/>
          <a:lstStyle/>
          <a:p>
            <a:endParaRPr/>
          </a:p>
        </p:txBody>
      </p:sp>
      <p:sp>
        <p:nvSpPr>
          <p:cNvPr id="31" name="object 17">
            <a:extLst>
              <a:ext uri="{FF2B5EF4-FFF2-40B4-BE49-F238E27FC236}">
                <a16:creationId xmlns:a16="http://schemas.microsoft.com/office/drawing/2014/main" id="{563C0286-322E-1A44-9A66-5FF6D327B7C3}"/>
              </a:ext>
            </a:extLst>
          </p:cNvPr>
          <p:cNvSpPr/>
          <p:nvPr/>
        </p:nvSpPr>
        <p:spPr>
          <a:xfrm>
            <a:off x="8357942" y="6232072"/>
            <a:ext cx="708660" cy="289453"/>
          </a:xfrm>
          <a:prstGeom prst="rect">
            <a:avLst/>
          </a:prstGeom>
          <a:blipFill>
            <a:blip r:embed="rId11" cstate="print"/>
            <a:stretch>
              <a:fillRect/>
            </a:stretch>
          </a:blipFill>
        </p:spPr>
        <p:txBody>
          <a:bodyPr wrap="square" lIns="0" tIns="0" rIns="0" bIns="0" rtlCol="0"/>
          <a:lstStyle/>
          <a:p>
            <a:endParaRPr/>
          </a:p>
        </p:txBody>
      </p:sp>
      <p:sp>
        <p:nvSpPr>
          <p:cNvPr id="32" name="object 19">
            <a:extLst>
              <a:ext uri="{FF2B5EF4-FFF2-40B4-BE49-F238E27FC236}">
                <a16:creationId xmlns:a16="http://schemas.microsoft.com/office/drawing/2014/main" id="{D68C47D9-7E2E-454A-8FD6-F89DFDF5D4B1}"/>
              </a:ext>
            </a:extLst>
          </p:cNvPr>
          <p:cNvSpPr/>
          <p:nvPr/>
        </p:nvSpPr>
        <p:spPr>
          <a:xfrm>
            <a:off x="2342954" y="6284956"/>
            <a:ext cx="821392" cy="225938"/>
          </a:xfrm>
          <a:prstGeom prst="rect">
            <a:avLst/>
          </a:prstGeom>
          <a:blipFill>
            <a:blip r:embed="rId12" cstate="print"/>
            <a:stretch>
              <a:fillRect/>
            </a:stretch>
          </a:blipFill>
        </p:spPr>
        <p:txBody>
          <a:bodyPr wrap="square" lIns="0" tIns="0" rIns="0" bIns="0" rtlCol="0"/>
          <a:lstStyle/>
          <a:p>
            <a:endParaRPr/>
          </a:p>
        </p:txBody>
      </p:sp>
      <p:sp>
        <p:nvSpPr>
          <p:cNvPr id="33" name="object 20">
            <a:extLst>
              <a:ext uri="{FF2B5EF4-FFF2-40B4-BE49-F238E27FC236}">
                <a16:creationId xmlns:a16="http://schemas.microsoft.com/office/drawing/2014/main" id="{66883B4B-5054-D944-A430-82B4F80C883A}"/>
              </a:ext>
            </a:extLst>
          </p:cNvPr>
          <p:cNvSpPr/>
          <p:nvPr/>
        </p:nvSpPr>
        <p:spPr>
          <a:xfrm>
            <a:off x="9310217" y="6274497"/>
            <a:ext cx="1093260" cy="149623"/>
          </a:xfrm>
          <a:prstGeom prst="rect">
            <a:avLst/>
          </a:prstGeom>
          <a:blipFill>
            <a:blip r:embed="rId13" cstate="print"/>
            <a:stretch>
              <a:fillRect/>
            </a:stretch>
          </a:blipFill>
        </p:spPr>
        <p:txBody>
          <a:bodyPr wrap="square" lIns="0" tIns="0" rIns="0" bIns="0" rtlCol="0"/>
          <a:lstStyle/>
          <a:p>
            <a:endParaRPr/>
          </a:p>
        </p:txBody>
      </p:sp>
      <p:sp>
        <p:nvSpPr>
          <p:cNvPr id="34" name="object 21">
            <a:extLst>
              <a:ext uri="{FF2B5EF4-FFF2-40B4-BE49-F238E27FC236}">
                <a16:creationId xmlns:a16="http://schemas.microsoft.com/office/drawing/2014/main" id="{4380601D-EB86-3941-BE34-0D84317AAE92}"/>
              </a:ext>
            </a:extLst>
          </p:cNvPr>
          <p:cNvSpPr/>
          <p:nvPr/>
        </p:nvSpPr>
        <p:spPr>
          <a:xfrm>
            <a:off x="1054495" y="6264092"/>
            <a:ext cx="1139952" cy="267666"/>
          </a:xfrm>
          <a:prstGeom prst="rect">
            <a:avLst/>
          </a:prstGeom>
          <a:blipFill>
            <a:blip r:embed="rId14" cstate="print"/>
            <a:stretch>
              <a:fillRect/>
            </a:stretch>
          </a:blipFill>
        </p:spPr>
        <p:txBody>
          <a:bodyPr wrap="square" lIns="0" tIns="0" rIns="0" bIns="0" rtlCol="0"/>
          <a:lstStyle/>
          <a:p>
            <a:endParaRPr/>
          </a:p>
        </p:txBody>
      </p:sp>
      <p:sp>
        <p:nvSpPr>
          <p:cNvPr id="35" name="object 22">
            <a:extLst>
              <a:ext uri="{FF2B5EF4-FFF2-40B4-BE49-F238E27FC236}">
                <a16:creationId xmlns:a16="http://schemas.microsoft.com/office/drawing/2014/main" id="{DB555B77-B9A9-B142-9C65-A577FF6EF0E0}"/>
              </a:ext>
            </a:extLst>
          </p:cNvPr>
          <p:cNvSpPr/>
          <p:nvPr/>
        </p:nvSpPr>
        <p:spPr>
          <a:xfrm>
            <a:off x="6767887" y="6226743"/>
            <a:ext cx="599440" cy="342364"/>
          </a:xfrm>
          <a:prstGeom prst="rect">
            <a:avLst/>
          </a:prstGeom>
          <a:blipFill>
            <a:blip r:embed="rId15" cstate="print"/>
            <a:stretch>
              <a:fillRect/>
            </a:stretch>
          </a:blipFill>
        </p:spPr>
        <p:txBody>
          <a:bodyPr wrap="square" lIns="0" tIns="0" rIns="0" bIns="0" rtlCol="0"/>
          <a:lstStyle/>
          <a:p>
            <a:endParaRPr/>
          </a:p>
        </p:txBody>
      </p:sp>
      <p:sp>
        <p:nvSpPr>
          <p:cNvPr id="36" name="object 25">
            <a:extLst>
              <a:ext uri="{FF2B5EF4-FFF2-40B4-BE49-F238E27FC236}">
                <a16:creationId xmlns:a16="http://schemas.microsoft.com/office/drawing/2014/main" id="{FEC7B007-64F8-0348-9835-7969A65BDD45}"/>
              </a:ext>
            </a:extLst>
          </p:cNvPr>
          <p:cNvSpPr/>
          <p:nvPr/>
        </p:nvSpPr>
        <p:spPr>
          <a:xfrm>
            <a:off x="4620613" y="6226743"/>
            <a:ext cx="422910" cy="346514"/>
          </a:xfrm>
          <a:prstGeom prst="rect">
            <a:avLst/>
          </a:prstGeom>
          <a:blipFill>
            <a:blip r:embed="rId16" cstate="print"/>
            <a:stretch>
              <a:fillRect/>
            </a:stretch>
          </a:blipFill>
        </p:spPr>
        <p:txBody>
          <a:bodyPr wrap="square" lIns="0" tIns="0" rIns="0" bIns="0" rtlCol="0"/>
          <a:lstStyle/>
          <a:p>
            <a:endParaRPr/>
          </a:p>
        </p:txBody>
      </p:sp>
      <p:sp>
        <p:nvSpPr>
          <p:cNvPr id="37" name="object 24">
            <a:extLst>
              <a:ext uri="{FF2B5EF4-FFF2-40B4-BE49-F238E27FC236}">
                <a16:creationId xmlns:a16="http://schemas.microsoft.com/office/drawing/2014/main" id="{29351D6D-E2CB-864E-A7BB-965E69E773A3}"/>
              </a:ext>
            </a:extLst>
          </p:cNvPr>
          <p:cNvSpPr/>
          <p:nvPr/>
        </p:nvSpPr>
        <p:spPr>
          <a:xfrm>
            <a:off x="10668000" y="6201705"/>
            <a:ext cx="1028700" cy="210606"/>
          </a:xfrm>
          <a:prstGeom prst="rect">
            <a:avLst/>
          </a:prstGeom>
          <a:blipFill>
            <a:blip r:embed="rId17" cstate="print"/>
            <a:stretch>
              <a:fillRect/>
            </a:stretch>
          </a:blipFill>
        </p:spPr>
        <p:txBody>
          <a:bodyPr wrap="square" lIns="0" tIns="0" rIns="0" bIns="0" rtlCol="0"/>
          <a:lstStyle/>
          <a:p>
            <a:endParaRPr/>
          </a:p>
        </p:txBody>
      </p:sp>
      <p:sp>
        <p:nvSpPr>
          <p:cNvPr id="10" name="テキスト ボックス 9">
            <a:extLst>
              <a:ext uri="{FF2B5EF4-FFF2-40B4-BE49-F238E27FC236}">
                <a16:creationId xmlns:a16="http://schemas.microsoft.com/office/drawing/2014/main" id="{8D4BF028-BE62-FD44-9E55-740D998DCE2E}"/>
              </a:ext>
            </a:extLst>
          </p:cNvPr>
          <p:cNvSpPr txBox="1"/>
          <p:nvPr/>
        </p:nvSpPr>
        <p:spPr>
          <a:xfrm>
            <a:off x="1496101" y="3086281"/>
            <a:ext cx="2339102" cy="369332"/>
          </a:xfrm>
          <a:prstGeom prst="rect">
            <a:avLst/>
          </a:prstGeom>
          <a:solidFill>
            <a:schemeClr val="accent6">
              <a:lumMod val="20000"/>
              <a:lumOff val="80000"/>
            </a:schemeClr>
          </a:solidFill>
        </p:spPr>
        <p:txBody>
          <a:bodyPr wrap="none" rtlCol="0">
            <a:spAutoFit/>
          </a:bodyPr>
          <a:lstStyle/>
          <a:p>
            <a:r>
              <a:rPr kumimoji="1" lang="en-US" altLang="ja-JP" dirty="0">
                <a:latin typeface="Helvetica" pitchFamily="2" charset="0"/>
              </a:rPr>
              <a:t>FF: Nano beam-size </a:t>
            </a:r>
            <a:endParaRPr kumimoji="1" lang="ja-JP" altLang="en-US">
              <a:latin typeface="Helvetica" pitchFamily="2" charset="0"/>
            </a:endParaRPr>
          </a:p>
        </p:txBody>
      </p:sp>
      <p:sp>
        <p:nvSpPr>
          <p:cNvPr id="7" name="テキスト ボックス 6">
            <a:extLst>
              <a:ext uri="{FF2B5EF4-FFF2-40B4-BE49-F238E27FC236}">
                <a16:creationId xmlns:a16="http://schemas.microsoft.com/office/drawing/2014/main" id="{7E9BF994-9B46-2A46-B14B-88BF837B3924}"/>
              </a:ext>
            </a:extLst>
          </p:cNvPr>
          <p:cNvSpPr txBox="1"/>
          <p:nvPr/>
        </p:nvSpPr>
        <p:spPr>
          <a:xfrm>
            <a:off x="9724270" y="96793"/>
            <a:ext cx="2366417" cy="369332"/>
          </a:xfrm>
          <a:prstGeom prst="rect">
            <a:avLst/>
          </a:prstGeom>
          <a:solidFill>
            <a:schemeClr val="accent5">
              <a:lumMod val="20000"/>
              <a:lumOff val="80000"/>
            </a:schemeClr>
          </a:solidFill>
        </p:spPr>
        <p:txBody>
          <a:bodyPr wrap="none" rtlCol="0">
            <a:spAutoFit/>
          </a:bodyPr>
          <a:lstStyle/>
          <a:p>
            <a:r>
              <a:rPr kumimoji="1" lang="en-US" altLang="ja-JP" dirty="0"/>
              <a:t>Courtesy: N. </a:t>
            </a:r>
            <a:r>
              <a:rPr kumimoji="1" lang="en-US" altLang="ja-JP" dirty="0" err="1"/>
              <a:t>Terunuma</a:t>
            </a:r>
            <a:endParaRPr kumimoji="1" lang="ja-JP" altLang="en-US"/>
          </a:p>
        </p:txBody>
      </p:sp>
      <p:sp>
        <p:nvSpPr>
          <p:cNvPr id="11" name="TextBox 10"/>
          <p:cNvSpPr txBox="1"/>
          <p:nvPr/>
        </p:nvSpPr>
        <p:spPr>
          <a:xfrm rot="20585033">
            <a:off x="3093892" y="1774948"/>
            <a:ext cx="6508705" cy="3046988"/>
          </a:xfrm>
          <a:prstGeom prst="rect">
            <a:avLst/>
          </a:prstGeom>
          <a:solidFill>
            <a:srgbClr val="73EDE1"/>
          </a:solidFill>
          <a:ln>
            <a:noFill/>
          </a:ln>
        </p:spPr>
        <p:txBody>
          <a:bodyPr wrap="none" rtlCol="0">
            <a:spAutoFit/>
          </a:bodyPr>
          <a:lstStyle/>
          <a:p>
            <a:endParaRPr lang="en-US" sz="3200" dirty="0" smtClean="0"/>
          </a:p>
          <a:p>
            <a:r>
              <a:rPr lang="en-US" sz="3200" dirty="0" smtClean="0"/>
              <a:t>Advances in light sources </a:t>
            </a:r>
          </a:p>
          <a:p>
            <a:r>
              <a:rPr lang="en-US" sz="3200" dirty="0" smtClean="0"/>
              <a:t>(diffraction limited storage rings)</a:t>
            </a:r>
          </a:p>
          <a:p>
            <a:r>
              <a:rPr lang="en-US" sz="3200" dirty="0" smtClean="0"/>
              <a:t>Demonstrated by </a:t>
            </a:r>
            <a:r>
              <a:rPr lang="en-US" sz="3200" dirty="0" err="1" smtClean="0"/>
              <a:t>MaxIV</a:t>
            </a:r>
            <a:endParaRPr lang="en-US" sz="3200" dirty="0" smtClean="0"/>
          </a:p>
          <a:p>
            <a:r>
              <a:rPr lang="en-US" sz="3200" dirty="0" smtClean="0"/>
              <a:t>In progress at ESRF, Sirius, APS, ALS,….</a:t>
            </a:r>
          </a:p>
          <a:p>
            <a:endParaRPr lang="en-US" sz="3200" dirty="0" smtClean="0"/>
          </a:p>
        </p:txBody>
      </p:sp>
    </p:spTree>
    <p:extLst>
      <p:ext uri="{BB962C8B-B14F-4D97-AF65-F5344CB8AC3E}">
        <p14:creationId xmlns:p14="http://schemas.microsoft.com/office/powerpoint/2010/main" val="344846311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387.327"/>
  <p:tag name="LATEXADDIN" val="\documentclass{article}&#10;\usepackage{amsmath}&#10;\pagestyle{empty}&#10;\begin{document}&#10;&#10;$L_\mathrm{lin.col.} \propto H_D &#10;\sqrt{\frac{\delta_E}{\varepsilon_{y,n}}} P_\mathrm{beam} $&#10;&#10;&#10;\end{document}"/>
  <p:tag name="IGUANATEXSIZE" val="20"/>
  <p:tag name="IGUANATEXCURSOR" val="151"/>
  <p:tag name="TRANSPARENCY" val="Wahr"/>
  <p:tag name="FILENAME" val=""/>
  <p:tag name="LATEXENGINEID" val="0"/>
  <p:tag name="TEMPFOLDER" val="c:\temp\"/>
  <p:tag name="LATEXFORMHEIGHT" val="312"/>
  <p:tag name="LATEXFORMWIDTH" val="384"/>
  <p:tag name="LATEXFORMWRAP" val="Wahr"/>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251.9685"/>
  <p:tag name="ORIGINALWIDTH" val="842.1447"/>
  <p:tag name="LATEXADDIN" val="\documentclass{article}&#10;\usepackage{amsmath}&#10;\pagestyle{empty}&#10;\begin{document}&#10;&#10;$P_\mathrm{SR} \propto&#10;\left( \frac{E}{E_0} \right )^4&#10;\frac{1}{R} $&#10;&#10;&#10;\end{document}"/>
  <p:tag name="IGUANATEXSIZE" val="20"/>
  <p:tag name="IGUANATEXCURSOR" val="149"/>
  <p:tag name="TRANSPARENCY" val="Wahr"/>
  <p:tag name="FILENAME" val=""/>
  <p:tag name="LATEXENGINEID" val="0"/>
  <p:tag name="TEMPFOLDER" val="c:\temp\"/>
  <p:tag name="LATEXFORMHEIGHT" val="312"/>
  <p:tag name="LATEXFORMWIDTH" val="384"/>
  <p:tag name="LATEXFORMWRAP" val="Wahr"/>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67.2291"/>
  <p:tag name="ORIGINALWIDTH" val="1248.594"/>
  <p:tag name="LATEXADDIN" val="\documentclass{article}&#10;\usepackage{amsmath}&#10;\pagestyle{empty}&#10;\begin{document}&#10;&#10;$L_\mathrm{mu.col.} \propto &#10;B \frac{N_0}{\varepsilon_{n}}\, \gamma\, P_\mathrm{beam}&#10;$&#10;\end{document}"/>
  <p:tag name="IGUANATEXSIZE" val="20"/>
  <p:tag name="IGUANATEXCURSOR" val="136"/>
  <p:tag name="TRANSPARENCY" val="Wahr"/>
  <p:tag name="FILENAME" val=""/>
  <p:tag name="LATEXENGINEID" val="0"/>
  <p:tag name="TEMPFOLDER" val="c:\temp\"/>
  <p:tag name="LATEXFORMHEIGHT" val="312"/>
  <p:tag name="LATEXFORMWIDTH" val="384"/>
  <p:tag name="LATEXFORMWRAP" val="Wahr"/>
  <p:tag name="BITMAPVECTOR" val="0"/>
</p:tagLst>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ALBA Powerpoi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noFill/>
        </a:ln>
      </a:spPr>
      <a:bodyPr wrap="square" rtlCol="0">
        <a:spAutoFit/>
      </a:bodyPr>
      <a:lstStyle>
        <a:defPPr>
          <a:defRPr dirty="0" smtClean="0">
            <a:solidFill>
              <a:schemeClr val="bg1"/>
            </a:solidFill>
          </a:defRPr>
        </a:defPPr>
      </a:lstStyle>
    </a:txDef>
  </a:objectDefaults>
  <a:extraClrSchemeLst/>
</a:theme>
</file>

<file path=ppt/theme/theme2.xml><?xml version="1.0" encoding="utf-8"?>
<a:theme xmlns:a="http://schemas.openxmlformats.org/drawingml/2006/main" name="4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3.xml><?xml version="1.0" encoding="utf-8"?>
<a:theme xmlns:a="http://schemas.openxmlformats.org/drawingml/2006/main" name="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5652</TotalTime>
  <Words>6314</Words>
  <Application>Microsoft Office PowerPoint</Application>
  <PresentationFormat>Widescreen</PresentationFormat>
  <Paragraphs>1258</Paragraphs>
  <Slides>53</Slides>
  <Notes>13</Notes>
  <HiddenSlides>0</HiddenSlides>
  <MMClips>0</MMClips>
  <ScaleCrop>false</ScaleCrop>
  <HeadingPairs>
    <vt:vector size="6" baseType="variant">
      <vt:variant>
        <vt:lpstr>Fonts Used</vt:lpstr>
      </vt:variant>
      <vt:variant>
        <vt:i4>22</vt:i4>
      </vt:variant>
      <vt:variant>
        <vt:lpstr>Theme</vt:lpstr>
      </vt:variant>
      <vt:variant>
        <vt:i4>3</vt:i4>
      </vt:variant>
      <vt:variant>
        <vt:lpstr>Slide Titles</vt:lpstr>
      </vt:variant>
      <vt:variant>
        <vt:i4>53</vt:i4>
      </vt:variant>
    </vt:vector>
  </HeadingPairs>
  <TitlesOfParts>
    <vt:vector size="78" baseType="lpstr">
      <vt:lpstr>ＭＳ Ｐゴシック</vt:lpstr>
      <vt:lpstr>宋体</vt:lpstr>
      <vt:lpstr>游ゴシック</vt:lpstr>
      <vt:lpstr>Abadi</vt:lpstr>
      <vt:lpstr>Arial</vt:lpstr>
      <vt:lpstr>Arial Narrow</vt:lpstr>
      <vt:lpstr>Avenir Book</vt:lpstr>
      <vt:lpstr>Avenir Roman</vt:lpstr>
      <vt:lpstr>Calibri</vt:lpstr>
      <vt:lpstr>Cambria Math</vt:lpstr>
      <vt:lpstr>Century Schoolbook</vt:lpstr>
      <vt:lpstr>Comic Sans MS</vt:lpstr>
      <vt:lpstr>等线</vt:lpstr>
      <vt:lpstr>Garamond-Bold</vt:lpstr>
      <vt:lpstr>Geneva</vt:lpstr>
      <vt:lpstr>Helvetica</vt:lpstr>
      <vt:lpstr>Proxima Nova</vt:lpstr>
      <vt:lpstr>黑体</vt:lpstr>
      <vt:lpstr>Symbol</vt:lpstr>
      <vt:lpstr>Tahoma</vt:lpstr>
      <vt:lpstr>Times New Roman</vt:lpstr>
      <vt:lpstr>Wingdings</vt:lpstr>
      <vt:lpstr>ALBA Powerpoint</vt:lpstr>
      <vt:lpstr>4_ClassicPhotoAlbum</vt:lpstr>
      <vt:lpstr>ClassicPhotoAlbum</vt:lpstr>
      <vt:lpstr>PowerPoint Presentation</vt:lpstr>
      <vt:lpstr>PowerPoint Presentation</vt:lpstr>
      <vt:lpstr>Linear colliders technology highlights</vt:lpstr>
      <vt:lpstr>Features of Normal conducting and Superconducting RF</vt:lpstr>
      <vt:lpstr>PowerPoint Presentation</vt:lpstr>
      <vt:lpstr>Advances in SRF Technology for Accelerators </vt:lpstr>
      <vt:lpstr>Challenges in SRF Cavity Technology</vt:lpstr>
      <vt:lpstr>RF technology</vt:lpstr>
      <vt:lpstr>ATF/ATF2: Accelerator Test Facility</vt:lpstr>
      <vt:lpstr>Challenges of Linear Colliders Higgs Factories</vt:lpstr>
      <vt:lpstr>Overview of CLIC and ILC parameters</vt:lpstr>
      <vt:lpstr>Circular colliders technology highlights</vt:lpstr>
      <vt:lpstr>Proton or lepton collisions</vt:lpstr>
      <vt:lpstr>e+ e- colliders</vt:lpstr>
      <vt:lpstr>Luminosity Challenge (e+ e-)</vt:lpstr>
      <vt:lpstr>Maturity (e+e-)</vt:lpstr>
      <vt:lpstr>pp colliders (+ ion-p, e-p)</vt:lpstr>
      <vt:lpstr>Advances in SC Magnets for Accelerators</vt:lpstr>
      <vt:lpstr>Nb3Sn Conductor development for Accelerators (1998 ~ ) </vt:lpstr>
      <vt:lpstr>High field magnet development</vt:lpstr>
      <vt:lpstr>PowerPoint Presentation</vt:lpstr>
      <vt:lpstr>s.c. magnet technology</vt:lpstr>
      <vt:lpstr>PowerPoint Presentation</vt:lpstr>
      <vt:lpstr>PowerPoint Presentation</vt:lpstr>
      <vt:lpstr>PowerPoint Presentation</vt:lpstr>
      <vt:lpstr>PowerPoint Presentation</vt:lpstr>
      <vt:lpstr>HTS in Europe</vt:lpstr>
      <vt:lpstr>Beam vacuum systems: HTS coated conductors for FCC-hh beam screen impedance reduction</vt:lpstr>
      <vt:lpstr> Energy Recovery Linacs   </vt:lpstr>
      <vt:lpstr>Technical Challenges in Energy-Frontier Colliders proposed</vt:lpstr>
      <vt:lpstr>Technical Challenges in Energy-Frontier Colliders proposed</vt:lpstr>
      <vt:lpstr>Advanced technologies </vt:lpstr>
      <vt:lpstr>Proton-driven Muon Collider Concept</vt:lpstr>
      <vt:lpstr>Answers to the Key Questions (D. Schulte)</vt:lpstr>
      <vt:lpstr>Proposed tentative timeline</vt:lpstr>
      <vt:lpstr>Plasma acceleration based colliders</vt:lpstr>
      <vt:lpstr>ALEGRO</vt:lpstr>
      <vt:lpstr>PowerPoint Presentation</vt:lpstr>
      <vt:lpstr>Status of Today and Goals for Collider Application</vt:lpstr>
      <vt:lpstr>Energy Efficiency</vt:lpstr>
      <vt:lpstr>Example: He consumption @FCC-hh</vt:lpstr>
      <vt:lpstr>Figure of merit for proposed lepton colliders</vt:lpstr>
      <vt:lpstr>Proposed HEP Projects and Grid Power Consumption</vt:lpstr>
      <vt:lpstr>Comparisons</vt:lpstr>
      <vt:lpstr>Personal (A. Yamamoto) View on Relative Timelines</vt:lpstr>
      <vt:lpstr>PowerPoint Presentation</vt:lpstr>
      <vt:lpstr>Special thanks to</vt:lpstr>
      <vt:lpstr>PowerPoint Presentation</vt:lpstr>
      <vt:lpstr>PowerPoint Presentation</vt:lpstr>
      <vt:lpstr>PowerPoint Presentation</vt:lpstr>
      <vt:lpstr>PowerPoint Presentation</vt:lpstr>
      <vt:lpstr>PowerPoint Presentation</vt:lpstr>
      <vt:lpstr>Proposed Schedules and Evolution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Jorgen D'HONDT</dc:creator>
  <cp:lastModifiedBy>Caterina Biscari</cp:lastModifiedBy>
  <cp:revision>134</cp:revision>
  <cp:lastPrinted>2019-05-12T10:52:24Z</cp:lastPrinted>
  <dcterms:created xsi:type="dcterms:W3CDTF">2019-05-12T10:28:12Z</dcterms:created>
  <dcterms:modified xsi:type="dcterms:W3CDTF">2019-07-13T09:44:56Z</dcterms:modified>
</cp:coreProperties>
</file>