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38" r:id="rId3"/>
    <p:sldId id="370" r:id="rId4"/>
    <p:sldId id="362" r:id="rId5"/>
    <p:sldId id="351" r:id="rId6"/>
    <p:sldId id="375" r:id="rId7"/>
    <p:sldId id="377" r:id="rId8"/>
    <p:sldId id="387" r:id="rId9"/>
    <p:sldId id="392" r:id="rId10"/>
    <p:sldId id="401" r:id="rId11"/>
    <p:sldId id="400" r:id="rId12"/>
    <p:sldId id="399" r:id="rId13"/>
  </p:sldIdLst>
  <p:sldSz cx="9144000" cy="6858000" type="screen4x3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00"/>
    <a:srgbClr val="66FF33"/>
    <a:srgbClr val="CC0000"/>
    <a:srgbClr val="DDDDDD"/>
    <a:srgbClr val="AEC9F0"/>
    <a:srgbClr val="A3E4FB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60" autoAdjust="0"/>
    <p:restoredTop sz="86476" autoAdjust="0"/>
  </p:normalViewPr>
  <p:slideViewPr>
    <p:cSldViewPr>
      <p:cViewPr varScale="1">
        <p:scale>
          <a:sx n="58" d="100"/>
          <a:sy n="58" d="100"/>
        </p:scale>
        <p:origin x="-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8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0D3ED78-02EA-4801-A8E2-DB682BB537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1063" y="733425"/>
            <a:ext cx="4891087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6613"/>
            <a:ext cx="5318125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E1FC9B9-AEFF-47EF-B518-A2153B3DE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B9D91-8720-43EE-B8BB-9FFCAA6E3B6C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DF8B7E-5434-4293-AAC3-7EDD9BE88B47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C78B3-540A-4782-9436-A76FBAE7C84B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774C6-7FA9-4661-9738-E4D2B975C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CF9F1-BA5D-4074-944E-D46C67AAB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D1810-518E-475A-98F5-132006424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E4119-F38D-4E9C-9F96-9F9CA4D84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1935C-5F35-4525-A31B-F0C33284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EF44F-EFD7-4FE7-B0C1-EA33AC4EA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47D62-A0EC-434B-B680-BD4F4A0D3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14A26-A591-4C88-A125-D6BBF7644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FB392-F0B0-47EF-9AFC-5E1576BF7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C9DAD-27A8-4379-A983-F46930BFB2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257C1-8F8C-46FD-B19D-B8760006F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7D3A733-3763-4D2B-B796-B21126DA1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7786688" y="357188"/>
            <a:ext cx="1085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GDB</a:t>
            </a:r>
          </a:p>
        </p:txBody>
      </p:sp>
      <p:grpSp>
        <p:nvGrpSpPr>
          <p:cNvPr id="1032" name="Group 13"/>
          <p:cNvGrpSpPr>
            <a:grpSpLocks/>
          </p:cNvGrpSpPr>
          <p:nvPr/>
        </p:nvGrpSpPr>
        <p:grpSpPr bwMode="auto">
          <a:xfrm>
            <a:off x="128588" y="115888"/>
            <a:ext cx="914400" cy="912812"/>
            <a:chOff x="1344" y="385"/>
            <a:chExt cx="576" cy="575"/>
          </a:xfrm>
        </p:grpSpPr>
        <p:pic>
          <p:nvPicPr>
            <p:cNvPr id="1035" name="Picture 14" descr="CLGlogo2"/>
            <p:cNvPicPr>
              <a:picLocks noChangeAspect="1" noChangeArrowheads="1"/>
            </p:cNvPicPr>
            <p:nvPr userDrawn="1"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9" name="Text Box 15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2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Comic Sans MS" pitchFamily="66" charset="0"/>
                  <a:cs typeface="Times New Roman" pitchFamily="18" charset="0"/>
                </a:rPr>
                <a:t>LCG</a:t>
              </a:r>
            </a:p>
          </p:txBody>
        </p:sp>
      </p:grpSp>
      <p:pic>
        <p:nvPicPr>
          <p:cNvPr id="1033" name="Picture 16" descr="blue_on_white_logo_200x5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8313" y="6165850"/>
            <a:ext cx="1905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" descr="\\cern.ch\dfs\Users\i\ibird\Documents\My Pictures\WLCGlogo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4313" y="214313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8913"/>
            <a:ext cx="7772400" cy="1470025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Introduction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565400"/>
            <a:ext cx="6400800" cy="1752600"/>
          </a:xfrm>
        </p:spPr>
        <p:txBody>
          <a:bodyPr/>
          <a:lstStyle/>
          <a:p>
            <a:pPr eaLnBrk="1" hangingPunct="1"/>
            <a:r>
              <a:rPr lang="en-US" sz="2000" b="1" i="1" dirty="0" smtClean="0"/>
              <a:t>John Gordon, STFC</a:t>
            </a:r>
          </a:p>
          <a:p>
            <a:pPr eaLnBrk="1" hangingPunct="1"/>
            <a:r>
              <a:rPr lang="en-US" sz="2000" b="1" i="1" dirty="0" smtClean="0"/>
              <a:t>GDB meeting </a:t>
            </a:r>
            <a:r>
              <a:rPr lang="en-US" sz="2000" b="1" i="1" dirty="0" smtClean="0"/>
              <a:t>@Amsterdam  March 24</a:t>
            </a:r>
            <a:r>
              <a:rPr lang="en-US" sz="2000" b="1" i="1" baseline="30000" dirty="0" smtClean="0"/>
              <a:t>th</a:t>
            </a:r>
            <a:r>
              <a:rPr lang="en-US" sz="2000" b="1" i="1" dirty="0" smtClean="0"/>
              <a:t> </a:t>
            </a:r>
            <a:r>
              <a:rPr lang="en-US" sz="2000" b="1" i="1" dirty="0" smtClean="0"/>
              <a:t>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Access to storage has been repeatedly raised as the top issue by all experiments over a long period.</a:t>
            </a:r>
          </a:p>
          <a:p>
            <a:r>
              <a:rPr lang="en-GB" dirty="0" smtClean="0"/>
              <a:t>Time to review?</a:t>
            </a:r>
          </a:p>
          <a:p>
            <a:r>
              <a:rPr lang="en-GB" dirty="0" smtClean="0"/>
              <a:t>The Technical Forum plans a thread on support for various  protocols</a:t>
            </a:r>
          </a:p>
          <a:p>
            <a:r>
              <a:rPr lang="en-GB" dirty="0" smtClean="0"/>
              <a:t>Revisit SRM</a:t>
            </a:r>
          </a:p>
          <a:p>
            <a:r>
              <a:rPr lang="en-GB" dirty="0" smtClean="0"/>
              <a:t>Wiki summary </a:t>
            </a:r>
          </a:p>
          <a:p>
            <a:r>
              <a:rPr lang="en-GB" dirty="0" smtClean="0"/>
              <a:t>Pre-GDB in May?</a:t>
            </a:r>
          </a:p>
          <a:p>
            <a:r>
              <a:rPr lang="en-GB" dirty="0" smtClean="0"/>
              <a:t>WLCG workshop in July.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E4119-F38D-4E9C-9F96-9F9CA4D84F3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428596" y="3929066"/>
          <a:ext cx="8215376" cy="121444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  <a:gridCol w="315976"/>
              </a:tblGrid>
              <a:tr h="30361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/>
                        <a:t>2010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/>
                        <a:t>2011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/>
                        <a:t>2012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6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Jan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Feb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Mar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Apr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May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Jun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Jul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Aug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Sep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Oct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Nov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Dec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Jan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Feb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Mar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Apr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May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Jun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Jul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Aug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Sep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Oct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Nov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Dec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Jan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/>
                        <a:t>Feb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</a:tr>
              <a:tr h="303612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SU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024" marR="5024" marT="5024" marB="0" anchor="ctr"/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pp running</a:t>
                      </a:r>
                      <a:endParaRPr kumimoji="0" lang="en-GB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24" marR="5024" marT="5024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/>
                        <a:t>HI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024" marR="5024" marT="5024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024" marR="5024" marT="5024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024" marR="5024" marT="502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/>
                        <a:t>SU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024" marR="5024" marT="5024" marB="0" anchor="ctr"/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/>
                        <a:t>pp running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024" marR="5024" marT="5024" marB="0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/>
                        <a:t>HI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5024" marR="5024" marT="5024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</a:tr>
              <a:tr h="303612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024" marR="5024" marT="5024" marB="0" anchor="b"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76200"/>
            <a:ext cx="4857752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WLCG timeline 2010-2012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1654612" y="5168992"/>
            <a:ext cx="78581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4833603" y="5204711"/>
            <a:ext cx="71438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46727" y="5562695"/>
            <a:ext cx="128588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b="1" dirty="0" smtClean="0"/>
              <a:t>2010 Capacity commissioned</a:t>
            </a:r>
            <a:endParaRPr lang="en-GB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89999" y="5562695"/>
            <a:ext cx="128588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b="1" dirty="0" smtClean="0"/>
              <a:t>2011 Capacity commissioned</a:t>
            </a:r>
            <a:endParaRPr lang="en-GB" sz="1200" b="1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1225984" y="402598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3653" y="3276679"/>
            <a:ext cx="1168910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b="1" dirty="0" smtClean="0"/>
              <a:t>EGEE-III e</a:t>
            </a:r>
            <a:r>
              <a:rPr lang="en-GB" sz="1200" dirty="0" smtClean="0"/>
              <a:t>nds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1618099" y="3276679"/>
            <a:ext cx="1785950" cy="285752"/>
          </a:xfrm>
          <a:prstGeom prst="rect">
            <a:avLst/>
          </a:prstGeom>
          <a:gradFill flip="none" rotWithShape="1">
            <a:lin ang="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b="1" dirty="0" smtClean="0"/>
              <a:t>EGI &amp; NGIs </a:t>
            </a:r>
            <a:endParaRPr lang="en-GB" sz="1200" b="1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261041" y="3633869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10875" y="4547104"/>
            <a:ext cx="835824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" name="Group 33"/>
          <p:cNvGrpSpPr/>
          <p:nvPr/>
        </p:nvGrpSpPr>
        <p:grpSpPr>
          <a:xfrm>
            <a:off x="1760975" y="2990927"/>
            <a:ext cx="1414516" cy="1000132"/>
            <a:chOff x="6929454" y="4429132"/>
            <a:chExt cx="1414516" cy="1000132"/>
          </a:xfrm>
        </p:grpSpPr>
        <p:sp>
          <p:nvSpPr>
            <p:cNvPr id="29" name="TextBox 28"/>
            <p:cNvSpPr txBox="1"/>
            <p:nvPr/>
          </p:nvSpPr>
          <p:spPr>
            <a:xfrm>
              <a:off x="7215206" y="4429132"/>
              <a:ext cx="494046" cy="27699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EGI </a:t>
              </a:r>
              <a:endParaRPr lang="en-GB" b="1" dirty="0" smtClean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215206" y="4786322"/>
              <a:ext cx="985013" cy="27699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HEP – SSC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15206" y="5143512"/>
              <a:ext cx="458780" cy="27699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EMI</a:t>
              </a:r>
              <a:endParaRPr lang="en-GB" b="1" dirty="0" smtClean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715272" y="4429132"/>
              <a:ext cx="628698" cy="276999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(SA3) </a:t>
              </a:r>
              <a:endParaRPr lang="en-GB" b="1" dirty="0" smtClean="0"/>
            </a:p>
          </p:txBody>
        </p:sp>
        <p:sp>
          <p:nvSpPr>
            <p:cNvPr id="33" name="Left Brace 32"/>
            <p:cNvSpPr/>
            <p:nvPr/>
          </p:nvSpPr>
          <p:spPr>
            <a:xfrm>
              <a:off x="6929454" y="4429132"/>
              <a:ext cx="142876" cy="1000132"/>
            </a:xfrm>
            <a:prstGeom prst="leftBrace">
              <a:avLst/>
            </a:prstGeom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 rot="5400000">
            <a:off x="1654612" y="402598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4" name="Multiply 33"/>
          <p:cNvSpPr/>
          <p:nvPr/>
        </p:nvSpPr>
        <p:spPr>
          <a:xfrm>
            <a:off x="1975289" y="3348117"/>
            <a:ext cx="1285884" cy="285752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" descr="\\cern.ch\dfs\Users\i\ibird\Documents\Documents\LCG\Presentations\roadmap1.gif"/>
          <p:cNvPicPr>
            <a:picLocks noChangeAspect="1" noChangeArrowheads="1"/>
          </p:cNvPicPr>
          <p:nvPr/>
        </p:nvPicPr>
        <p:blipFill>
          <a:blip r:embed="rId2" cstate="print"/>
          <a:srcRect b="5208"/>
          <a:stretch>
            <a:fillRect/>
          </a:stretch>
        </p:blipFill>
        <p:spPr bwMode="auto">
          <a:xfrm>
            <a:off x="4125319" y="428604"/>
            <a:ext cx="4804367" cy="34156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8" name="TextBox 27"/>
          <p:cNvSpPr txBox="1"/>
          <p:nvPr/>
        </p:nvSpPr>
        <p:spPr>
          <a:xfrm>
            <a:off x="8286776" y="464344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ebdings"/>
              </a:rPr>
              <a:t></a:t>
            </a:r>
            <a:endParaRPr lang="en-GB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A23336-5C51-4AB1-BEE6-DB5BC4505B2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 Requests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Agree preliminary requirements for 2011,12 at LHCC review </a:t>
            </a:r>
            <a:r>
              <a:rPr lang="en-GB" dirty="0" smtClean="0"/>
              <a:t>in February</a:t>
            </a:r>
            <a:endParaRPr lang="en-GB" dirty="0" smtClean="0"/>
          </a:p>
          <a:p>
            <a:r>
              <a:rPr lang="en-GB" dirty="0" smtClean="0"/>
              <a:t>At MB yesterday experiments presented revised requirements for 2010-2012 based on revised models and running schedule.</a:t>
            </a:r>
          </a:p>
          <a:p>
            <a:r>
              <a:rPr lang="en-GB" dirty="0" smtClean="0"/>
              <a:t>Will be presented to RRB in April.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Since the Previous Meeting</a:t>
            </a:r>
          </a:p>
        </p:txBody>
      </p:sp>
      <p:sp>
        <p:nvSpPr>
          <p:cNvPr id="1741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dirty="0" smtClean="0"/>
              <a:t>LHC OPN, </a:t>
            </a:r>
            <a:r>
              <a:rPr lang="en-GB" dirty="0" smtClean="0"/>
              <a:t>London, 8-9 March</a:t>
            </a:r>
          </a:p>
          <a:p>
            <a:pPr eaLnBrk="1" hangingPunct="1"/>
            <a:r>
              <a:rPr lang="en-GB" b="1" dirty="0" smtClean="0"/>
              <a:t>ISGC</a:t>
            </a:r>
            <a:r>
              <a:rPr lang="en-GB" dirty="0" smtClean="0"/>
              <a:t>, Taipei, 7-12 March</a:t>
            </a:r>
          </a:p>
          <a:p>
            <a:pPr eaLnBrk="1" hangingPunct="1"/>
            <a:r>
              <a:rPr lang="en-GB" b="1" dirty="0" smtClean="0"/>
              <a:t>OGF28</a:t>
            </a:r>
            <a:r>
              <a:rPr lang="en-GB" dirty="0" smtClean="0"/>
              <a:t>, </a:t>
            </a:r>
            <a:r>
              <a:rPr lang="en-GB" dirty="0" err="1" smtClean="0"/>
              <a:t>München</a:t>
            </a:r>
            <a:r>
              <a:rPr lang="en-GB" dirty="0" smtClean="0"/>
              <a:t>, 14-19 March</a:t>
            </a:r>
          </a:p>
          <a:p>
            <a:pPr eaLnBrk="1" hangingPunct="1">
              <a:buNone/>
            </a:pP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b="1" dirty="0" smtClean="0"/>
          </a:p>
          <a:p>
            <a:pPr eaLnBrk="1" hangingPunct="1"/>
            <a:endParaRPr lang="en-GB" b="1" dirty="0" smtClean="0"/>
          </a:p>
          <a:p>
            <a:pPr eaLnBrk="1" hangingPunct="1"/>
            <a:endParaRPr lang="en-GB" dirty="0" smtClean="0"/>
          </a:p>
          <a:p>
            <a:endParaRPr lang="en-GB" dirty="0" smtClean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789975-47B4-4175-870E-A40F9A16A86C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008063"/>
          </a:xfrm>
        </p:spPr>
        <p:txBody>
          <a:bodyPr/>
          <a:lstStyle/>
          <a:p>
            <a:pPr eaLnBrk="1" hangingPunct="1"/>
            <a:r>
              <a:rPr lang="en-US" dirty="0" smtClean="0"/>
              <a:t>GDB meetings in 2010</a:t>
            </a:r>
            <a:endParaRPr lang="en-GB" dirty="0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785786" y="928670"/>
            <a:ext cx="7859712" cy="194785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Second </a:t>
            </a:r>
            <a:r>
              <a:rPr lang="en-US" dirty="0" smtClean="0">
                <a:solidFill>
                  <a:srgbClr val="00B050"/>
                </a:solidFill>
              </a:rPr>
              <a:t>Wednesday</a:t>
            </a:r>
            <a:r>
              <a:rPr lang="en-US" dirty="0" smtClean="0"/>
              <a:t> of each month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Rooms booked for first six months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March 24, Amsterdam 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err="1" smtClean="0"/>
              <a:t>LHCb</a:t>
            </a:r>
            <a:r>
              <a:rPr lang="en-US" dirty="0" smtClean="0"/>
              <a:t> T1 Jamboree 22-23,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MB Face to face on 23</a:t>
            </a:r>
            <a:r>
              <a:rPr lang="en-US" baseline="30000" dirty="0" smtClean="0"/>
              <a:t>rd</a:t>
            </a:r>
            <a:r>
              <a:rPr lang="en-US" dirty="0" smtClean="0"/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See EGI.eu Headquarters ??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Pre-GDB rooms booked, May, June, July, August, October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Other offers to host a meeting?</a:t>
            </a:r>
          </a:p>
          <a:p>
            <a:pPr eaLnBrk="1" hangingPunct="1">
              <a:lnSpc>
                <a:spcPct val="80000"/>
              </a:lnSpc>
              <a:buNone/>
            </a:pPr>
            <a:endParaRPr lang="en-GB" dirty="0" smtClean="0"/>
          </a:p>
          <a:p>
            <a:pPr eaLnBrk="1" hangingPunct="1">
              <a:lnSpc>
                <a:spcPct val="80000"/>
              </a:lnSpc>
            </a:pPr>
            <a:endParaRPr lang="en-GB" dirty="0" smtClean="0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6CA09F-01D6-419D-BC58-2A98F0AE7CDE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1662113" y="3168650"/>
            <a:ext cx="37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40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endParaRPr lang="en-GB" sz="2400">
              <a:cs typeface="+mn-cs"/>
            </a:endParaRPr>
          </a:p>
        </p:txBody>
      </p:sp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5013325"/>
            <a:ext cx="1238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12" name="Text Box 8"/>
          <p:cNvSpPr txBox="1">
            <a:spLocks noChangeArrowheads="1"/>
          </p:cNvSpPr>
          <p:nvPr/>
        </p:nvSpPr>
        <p:spPr bwMode="auto">
          <a:xfrm>
            <a:off x="2714612" y="4214818"/>
            <a:ext cx="20377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400" strike="dblStrike" dirty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January </a:t>
            </a:r>
            <a:r>
              <a:rPr lang="en-GB" sz="2400" strike="dblStrike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13</a:t>
            </a:r>
            <a:r>
              <a:rPr lang="en-GB" sz="2400" strike="dblStrike" dirty="0" smtClean="0">
                <a:solidFill>
                  <a:srgbClr val="00B050"/>
                </a:solidFill>
                <a:cs typeface="+mn-cs"/>
              </a:rPr>
              <a:t> </a:t>
            </a:r>
            <a:endParaRPr lang="en-GB" sz="2400" strike="dblStrike" dirty="0">
              <a:solidFill>
                <a:srgbClr val="00B050"/>
              </a:solidFill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strike="dblStrike" dirty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February </a:t>
            </a:r>
            <a:r>
              <a:rPr lang="en-GB" sz="2400" strike="dblStrike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10</a:t>
            </a:r>
            <a:r>
              <a:rPr lang="en-GB" sz="2400" strike="dblStrike" dirty="0" smtClean="0">
                <a:solidFill>
                  <a:srgbClr val="00B050"/>
                </a:solidFill>
                <a:cs typeface="+mn-cs"/>
              </a:rPr>
              <a:t> </a:t>
            </a:r>
            <a:endParaRPr lang="en-GB" sz="2400" strike="dblStrike" dirty="0">
              <a:solidFill>
                <a:srgbClr val="00B050"/>
              </a:solidFill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strike="dblStrike" dirty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March </a:t>
            </a:r>
            <a:r>
              <a:rPr lang="en-GB" sz="2400" strike="dblStrike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24</a:t>
            </a:r>
            <a:endParaRPr lang="en-GB" sz="2400" strike="dblStrike" dirty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May 12</a:t>
            </a:r>
            <a:endParaRPr lang="en-GB" sz="2400" dirty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June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9</a:t>
            </a:r>
            <a:endParaRPr lang="en-GB" sz="2400" dirty="0">
              <a:solidFill>
                <a:srgbClr val="00B050"/>
              </a:solidFill>
              <a:cs typeface="+mn-cs"/>
            </a:endParaRPr>
          </a:p>
          <a:p>
            <a:pPr>
              <a:defRPr/>
            </a:pPr>
            <a:endParaRPr lang="en-GB" sz="2400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5357818" y="4286256"/>
            <a:ext cx="30416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sz="24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July 14</a:t>
            </a: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August 11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September 8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October 13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/>
              <a:t>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November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en-GB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December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en-GB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Pre-GDB meetings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sz="2400" dirty="0" smtClean="0"/>
              <a:t>None currently planned</a:t>
            </a:r>
          </a:p>
          <a:p>
            <a:pPr lvl="2"/>
            <a:r>
              <a:rPr lang="en-US" sz="2400" dirty="0" smtClean="0"/>
              <a:t>Tier1 (or all site) Best </a:t>
            </a:r>
            <a:r>
              <a:rPr lang="en-US" sz="2400" dirty="0" smtClean="0"/>
              <a:t>Practices</a:t>
            </a:r>
          </a:p>
          <a:p>
            <a:pPr lvl="2"/>
            <a:r>
              <a:rPr lang="en-US" sz="2400" dirty="0" smtClean="0"/>
              <a:t>Storage</a:t>
            </a:r>
            <a:endParaRPr lang="en-US" sz="2400" dirty="0" smtClean="0"/>
          </a:p>
          <a:p>
            <a:pPr lvl="2"/>
            <a:r>
              <a:rPr lang="en-US" sz="2400" dirty="0" smtClean="0"/>
              <a:t>More ideas please.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Forthcoming Events</a:t>
            </a:r>
            <a:endParaRPr lang="en-US" smtClean="0"/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428750"/>
            <a:ext cx="8507412" cy="4697413"/>
          </a:xfrm>
        </p:spPr>
        <p:txBody>
          <a:bodyPr/>
          <a:lstStyle/>
          <a:p>
            <a:pPr eaLnBrk="1" hangingPunct="1">
              <a:buNone/>
            </a:pPr>
            <a:endParaRPr lang="en-GB" dirty="0" smtClean="0"/>
          </a:p>
          <a:p>
            <a:pPr eaLnBrk="1" hangingPunct="1"/>
            <a:r>
              <a:rPr lang="en-GB" b="1" dirty="0" smtClean="0"/>
              <a:t>EGEE </a:t>
            </a:r>
            <a:r>
              <a:rPr lang="en-GB" b="1" dirty="0" smtClean="0"/>
              <a:t>User Forum</a:t>
            </a:r>
            <a:r>
              <a:rPr lang="en-GB" dirty="0" smtClean="0"/>
              <a:t>, Uppsala, 12-16 April, </a:t>
            </a:r>
          </a:p>
          <a:p>
            <a:pPr eaLnBrk="1" hangingPunct="1"/>
            <a:r>
              <a:rPr lang="en-GB" b="1" dirty="0" err="1" smtClean="0"/>
              <a:t>HEPiX</a:t>
            </a:r>
            <a:r>
              <a:rPr lang="en-GB" b="1" dirty="0" smtClean="0"/>
              <a:t> Spring Meeting</a:t>
            </a:r>
            <a:r>
              <a:rPr lang="en-GB" dirty="0" smtClean="0"/>
              <a:t>, </a:t>
            </a:r>
            <a:r>
              <a:rPr lang="en-GB" dirty="0" err="1" smtClean="0"/>
              <a:t>Lisboa</a:t>
            </a:r>
            <a:r>
              <a:rPr lang="en-GB" dirty="0" smtClean="0"/>
              <a:t>, 19-23 April</a:t>
            </a:r>
          </a:p>
          <a:p>
            <a:pPr eaLnBrk="1" hangingPunct="1"/>
            <a:r>
              <a:rPr lang="en-GB" b="1" dirty="0" smtClean="0"/>
              <a:t>WLCG Workshop</a:t>
            </a:r>
            <a:r>
              <a:rPr lang="en-GB" dirty="0" smtClean="0"/>
              <a:t>, London, 7-9 July</a:t>
            </a:r>
          </a:p>
          <a:p>
            <a:pPr eaLnBrk="1" hangingPunct="1"/>
            <a:r>
              <a:rPr lang="en-GB" b="1" dirty="0" smtClean="0"/>
              <a:t>EGI Conference</a:t>
            </a:r>
            <a:r>
              <a:rPr lang="en-GB" dirty="0" smtClean="0"/>
              <a:t>, Amsterdam,13-17 September</a:t>
            </a:r>
          </a:p>
          <a:p>
            <a:pPr eaLnBrk="1" hangingPunct="1"/>
            <a:r>
              <a:rPr lang="en-GB" b="1" dirty="0" smtClean="0"/>
              <a:t>CHEP 10, </a:t>
            </a:r>
            <a:r>
              <a:rPr lang="en-GB" dirty="0" smtClean="0"/>
              <a:t>Taipei, 17-22 October</a:t>
            </a:r>
          </a:p>
          <a:p>
            <a:pPr eaLnBrk="1" hangingPunct="1"/>
            <a:r>
              <a:rPr lang="en-GB" b="1" dirty="0" err="1" smtClean="0"/>
              <a:t>HEPiX</a:t>
            </a:r>
            <a:r>
              <a:rPr lang="en-GB" b="1" dirty="0" smtClean="0"/>
              <a:t> Fall Meeting</a:t>
            </a:r>
            <a:r>
              <a:rPr lang="en-GB" dirty="0" smtClean="0"/>
              <a:t>, Cornell, </a:t>
            </a:r>
            <a:r>
              <a:rPr lang="en-GB" dirty="0" err="1" smtClean="0"/>
              <a:t>tbd</a:t>
            </a: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99425F-1771-4558-8C59-92BEEEA89D3D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GDB Issues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MU Pilot </a:t>
            </a:r>
            <a:r>
              <a:rPr lang="en-GB" b="1" dirty="0" smtClean="0"/>
              <a:t>Jobs, SCAS, </a:t>
            </a:r>
            <a:r>
              <a:rPr lang="en-GB" b="1" dirty="0" err="1" smtClean="0"/>
              <a:t>gLExec</a:t>
            </a:r>
            <a:endParaRPr lang="en-GB" b="1" dirty="0" smtClean="0"/>
          </a:p>
          <a:p>
            <a:r>
              <a:rPr lang="en-GB" b="1" dirty="0" smtClean="0"/>
              <a:t>CREAM </a:t>
            </a:r>
          </a:p>
          <a:p>
            <a:r>
              <a:rPr lang="en-GB" dirty="0" smtClean="0"/>
              <a:t>SL5 </a:t>
            </a:r>
          </a:p>
          <a:p>
            <a:pPr lvl="1"/>
            <a:r>
              <a:rPr lang="en-GB" dirty="0" smtClean="0"/>
              <a:t>Enough resources for experiments</a:t>
            </a:r>
          </a:p>
          <a:p>
            <a:pPr lvl="1"/>
            <a:r>
              <a:rPr lang="en-GB" dirty="0" smtClean="0"/>
              <a:t>Latest software releases SL5 only</a:t>
            </a:r>
            <a:endParaRPr lang="en-GB" dirty="0" smtClean="0"/>
          </a:p>
          <a:p>
            <a:r>
              <a:rPr lang="en-GB" b="1" dirty="0" smtClean="0"/>
              <a:t>Virtualisation</a:t>
            </a:r>
          </a:p>
          <a:p>
            <a:pPr lvl="1"/>
            <a:r>
              <a:rPr lang="en-GB" dirty="0" smtClean="0"/>
              <a:t>WG meeting at </a:t>
            </a:r>
            <a:r>
              <a:rPr lang="en-GB" dirty="0" err="1" smtClean="0"/>
              <a:t>HEPiX</a:t>
            </a:r>
            <a:r>
              <a:rPr lang="en-GB" dirty="0" smtClean="0"/>
              <a:t> in April </a:t>
            </a:r>
            <a:endParaRPr lang="en-GB" dirty="0" smtClean="0"/>
          </a:p>
          <a:p>
            <a:r>
              <a:rPr lang="en-GB" dirty="0" smtClean="0"/>
              <a:t>Installed </a:t>
            </a:r>
            <a:r>
              <a:rPr lang="en-GB" dirty="0" smtClean="0"/>
              <a:t>capacity</a:t>
            </a:r>
          </a:p>
          <a:p>
            <a:r>
              <a:rPr lang="en-GB" b="1" dirty="0" smtClean="0"/>
              <a:t>Security</a:t>
            </a:r>
            <a:endParaRPr lang="en-GB" b="1" dirty="0" smtClean="0"/>
          </a:p>
          <a:p>
            <a:endParaRPr lang="en-GB" b="1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6E65FF-F1A9-4776-B62F-71FC0C7EC5CC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Main Topics Today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0000"/>
                </a:solidFill>
              </a:rPr>
              <a:t>Pilot Jobs – SCAS/</a:t>
            </a:r>
            <a:r>
              <a:rPr lang="fr-FR" dirty="0" err="1" smtClean="0">
                <a:solidFill>
                  <a:srgbClr val="FF0000"/>
                </a:solidFill>
              </a:rPr>
              <a:t>glexec</a:t>
            </a:r>
            <a:r>
              <a:rPr lang="fr-FR" dirty="0" smtClean="0">
                <a:solidFill>
                  <a:srgbClr val="FF0000"/>
                </a:solidFill>
              </a:rPr>
              <a:t>.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Operational Security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Middleware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Argus 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Technical</a:t>
            </a:r>
            <a:r>
              <a:rPr lang="fr-FR" dirty="0" smtClean="0">
                <a:solidFill>
                  <a:srgbClr val="FF0000"/>
                </a:solidFill>
              </a:rPr>
              <a:t> Forum – Pilot Jobs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OSG News</a:t>
            </a:r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Installed Capacity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Please look at Sanity Checks run by </a:t>
            </a:r>
            <a:r>
              <a:rPr lang="en-GB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Nagios</a:t>
            </a:r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on all sites. </a:t>
            </a:r>
          </a:p>
          <a:p>
            <a:pPr lvl="1"/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They show possible </a:t>
            </a:r>
            <a:r>
              <a:rPr lang="en-GB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misconfigurations</a:t>
            </a:r>
            <a:endParaRPr lang="en-GB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Only the site can say whether the real resource data is correct.</a:t>
            </a:r>
          </a:p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Hope to produce monthly reports soon</a:t>
            </a:r>
          </a:p>
          <a:p>
            <a:pPr lvl="1"/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Do you want to look bad in them?</a:t>
            </a:r>
          </a:p>
          <a:p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E4119-F38D-4E9C-9F96-9F9CA4D84F3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7514"/>
          </a:xfrm>
        </p:spPr>
        <p:txBody>
          <a:bodyPr>
            <a:normAutofit/>
          </a:bodyPr>
          <a:lstStyle/>
          <a:p>
            <a:r>
              <a:rPr lang="en-GB" dirty="0" smtClean="0"/>
              <a:t>Foundation created</a:t>
            </a:r>
          </a:p>
          <a:p>
            <a:r>
              <a:rPr lang="en-GB" dirty="0" smtClean="0"/>
              <a:t>Council of ?? exists</a:t>
            </a:r>
          </a:p>
          <a:p>
            <a:r>
              <a:rPr lang="en-GB" dirty="0" smtClean="0"/>
              <a:t>Executive Committee elected chaired by Per Oster, chairman of council</a:t>
            </a:r>
          </a:p>
          <a:p>
            <a:r>
              <a:rPr lang="en-GB" dirty="0" smtClean="0"/>
              <a:t>Interviews for EGI.eu posts this month</a:t>
            </a:r>
          </a:p>
          <a:p>
            <a:r>
              <a:rPr lang="en-GB" dirty="0" smtClean="0"/>
              <a:t>NGI Operations Transitional Meeting 1-2 March</a:t>
            </a:r>
          </a:p>
          <a:p>
            <a:endParaRPr lang="en-GB" dirty="0" smtClean="0"/>
          </a:p>
          <a:p>
            <a:r>
              <a:rPr lang="en-GB" dirty="0" smtClean="0"/>
              <a:t>EGI-Inspire in negotiations with EC</a:t>
            </a:r>
          </a:p>
          <a:p>
            <a:pPr lvl="1"/>
            <a:r>
              <a:rPr lang="en-GB" dirty="0" smtClean="0"/>
              <a:t>Unlikely to start in May </a:t>
            </a:r>
          </a:p>
          <a:p>
            <a:pPr lvl="1"/>
            <a:r>
              <a:rPr lang="en-GB" dirty="0" smtClean="0"/>
              <a:t>Possibly backdated.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E4119-F38D-4E9C-9F96-9F9CA4D84F3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85720</TotalTime>
  <Words>473</Words>
  <Application>Microsoft Office PowerPoint</Application>
  <PresentationFormat>On-screen Show (4:3)</PresentationFormat>
  <Paragraphs>147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Introduction</vt:lpstr>
      <vt:lpstr>Since the Previous Meeting</vt:lpstr>
      <vt:lpstr>GDB meetings in 2010</vt:lpstr>
      <vt:lpstr>Pre-GDB meetings</vt:lpstr>
      <vt:lpstr>Forthcoming Events</vt:lpstr>
      <vt:lpstr>GDB Issues</vt:lpstr>
      <vt:lpstr>Main Topics Today</vt:lpstr>
      <vt:lpstr>Installed Capacity</vt:lpstr>
      <vt:lpstr>EGI</vt:lpstr>
      <vt:lpstr>Storage</vt:lpstr>
      <vt:lpstr>WLCG timeline 2010-2012</vt:lpstr>
      <vt:lpstr>Resource Requests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</dc:title>
  <dc:creator> </dc:creator>
  <cp:lastModifiedBy>John Gordon</cp:lastModifiedBy>
  <cp:revision>413</cp:revision>
  <dcterms:created xsi:type="dcterms:W3CDTF">2005-07-19T19:41:03Z</dcterms:created>
  <dcterms:modified xsi:type="dcterms:W3CDTF">2010-03-24T08:52:00Z</dcterms:modified>
</cp:coreProperties>
</file>