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38" r:id="rId2"/>
    <p:sldId id="453" r:id="rId3"/>
    <p:sldId id="404" r:id="rId4"/>
    <p:sldId id="405" r:id="rId5"/>
    <p:sldId id="524" r:id="rId6"/>
    <p:sldId id="504" r:id="rId7"/>
    <p:sldId id="525" r:id="rId8"/>
    <p:sldId id="413" r:id="rId9"/>
    <p:sldId id="529" r:id="rId10"/>
    <p:sldId id="530" r:id="rId11"/>
    <p:sldId id="428" r:id="rId12"/>
    <p:sldId id="429" r:id="rId13"/>
    <p:sldId id="411" r:id="rId14"/>
    <p:sldId id="440" r:id="rId15"/>
    <p:sldId id="444" r:id="rId16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B2A2"/>
    <a:srgbClr val="FFF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53" autoAdjust="0"/>
    <p:restoredTop sz="94643"/>
  </p:normalViewPr>
  <p:slideViewPr>
    <p:cSldViewPr snapToGrid="0" snapToObjects="1">
      <p:cViewPr varScale="1">
        <p:scale>
          <a:sx n="144" d="100"/>
          <a:sy n="144" d="100"/>
        </p:scale>
        <p:origin x="440" y="18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lkojaksic:Documents:ADMIN:LIBI:2019beamtime%20statistics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Sheet1!$B$30:$X$30</c:f>
              <c:numCache>
                <c:formatCode>0</c:formatCode>
                <c:ptCount val="23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</c:numCache>
            </c:numRef>
          </c:xVal>
          <c:yVal>
            <c:numRef>
              <c:f>Sheet1!$B$31:$X$31</c:f>
              <c:numCache>
                <c:formatCode>0</c:formatCode>
                <c:ptCount val="23"/>
                <c:pt idx="0">
                  <c:v>755</c:v>
                </c:pt>
                <c:pt idx="1">
                  <c:v>700</c:v>
                </c:pt>
                <c:pt idx="2">
                  <c:v>830</c:v>
                </c:pt>
                <c:pt idx="3">
                  <c:v>920</c:v>
                </c:pt>
                <c:pt idx="4">
                  <c:v>720</c:v>
                </c:pt>
                <c:pt idx="5">
                  <c:v>680</c:v>
                </c:pt>
                <c:pt idx="6">
                  <c:v>1088</c:v>
                </c:pt>
                <c:pt idx="7">
                  <c:v>624</c:v>
                </c:pt>
                <c:pt idx="8">
                  <c:v>560</c:v>
                </c:pt>
                <c:pt idx="9">
                  <c:v>819</c:v>
                </c:pt>
                <c:pt idx="10">
                  <c:v>1588</c:v>
                </c:pt>
                <c:pt idx="11">
                  <c:v>1382</c:v>
                </c:pt>
                <c:pt idx="12">
                  <c:v>1547</c:v>
                </c:pt>
                <c:pt idx="13">
                  <c:v>1203</c:v>
                </c:pt>
                <c:pt idx="14">
                  <c:v>1796</c:v>
                </c:pt>
                <c:pt idx="15">
                  <c:v>1612</c:v>
                </c:pt>
                <c:pt idx="16">
                  <c:v>2382</c:v>
                </c:pt>
                <c:pt idx="17">
                  <c:v>1604</c:v>
                </c:pt>
                <c:pt idx="18">
                  <c:v>2013</c:v>
                </c:pt>
                <c:pt idx="19">
                  <c:v>2438</c:v>
                </c:pt>
                <c:pt idx="20">
                  <c:v>2380</c:v>
                </c:pt>
                <c:pt idx="21">
                  <c:v>2310</c:v>
                </c:pt>
                <c:pt idx="22">
                  <c:v>2142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C99-7544-98E4-CDCAD3A90201}"/>
            </c:ext>
          </c:extLst>
        </c:ser>
        <c:ser>
          <c:idx val="1"/>
          <c:order val="1"/>
          <c:xVal>
            <c:numRef>
              <c:f>Sheet1!$D$30:$X$30</c:f>
              <c:numCache>
                <c:formatCode>0</c:formatCode>
                <c:ptCount val="21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</c:numCache>
            </c:numRef>
          </c:xVal>
          <c:yVal>
            <c:numRef>
              <c:f>Sheet1!$D$32:$X$32</c:f>
              <c:numCache>
                <c:formatCode>General</c:formatCode>
                <c:ptCount val="21"/>
                <c:pt idx="7" formatCode="0">
                  <c:v>29</c:v>
                </c:pt>
                <c:pt idx="8" formatCode="0">
                  <c:v>664</c:v>
                </c:pt>
                <c:pt idx="9" formatCode="0">
                  <c:v>856</c:v>
                </c:pt>
                <c:pt idx="10" formatCode="0">
                  <c:v>840</c:v>
                </c:pt>
                <c:pt idx="11" formatCode="0">
                  <c:v>248</c:v>
                </c:pt>
                <c:pt idx="12" formatCode="0">
                  <c:v>1016</c:v>
                </c:pt>
                <c:pt idx="13" formatCode="0">
                  <c:v>869</c:v>
                </c:pt>
                <c:pt idx="14" formatCode="0">
                  <c:v>1094</c:v>
                </c:pt>
                <c:pt idx="15" formatCode="0">
                  <c:v>682</c:v>
                </c:pt>
                <c:pt idx="16" formatCode="0">
                  <c:v>1258</c:v>
                </c:pt>
                <c:pt idx="17" formatCode="0">
                  <c:v>1122</c:v>
                </c:pt>
                <c:pt idx="18" formatCode="0">
                  <c:v>1199</c:v>
                </c:pt>
                <c:pt idx="19" formatCode="0">
                  <c:v>1161</c:v>
                </c:pt>
                <c:pt idx="20" formatCode="0">
                  <c:v>1008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DC99-7544-98E4-CDCAD3A90201}"/>
            </c:ext>
          </c:extLst>
        </c:ser>
        <c:ser>
          <c:idx val="2"/>
          <c:order val="2"/>
          <c:xVal>
            <c:numRef>
              <c:f>Sheet1!$B$30:$X$30</c:f>
              <c:numCache>
                <c:formatCode>0</c:formatCode>
                <c:ptCount val="23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</c:numCache>
            </c:numRef>
          </c:xVal>
          <c:yVal>
            <c:numRef>
              <c:f>Sheet1!$B$33:$X$33</c:f>
              <c:numCache>
                <c:formatCode>0</c:formatCode>
                <c:ptCount val="23"/>
                <c:pt idx="0">
                  <c:v>755</c:v>
                </c:pt>
                <c:pt idx="1">
                  <c:v>700</c:v>
                </c:pt>
                <c:pt idx="2">
                  <c:v>830</c:v>
                </c:pt>
                <c:pt idx="3">
                  <c:v>920</c:v>
                </c:pt>
                <c:pt idx="4">
                  <c:v>720</c:v>
                </c:pt>
                <c:pt idx="5">
                  <c:v>680</c:v>
                </c:pt>
                <c:pt idx="6">
                  <c:v>1088</c:v>
                </c:pt>
                <c:pt idx="7">
                  <c:v>624</c:v>
                </c:pt>
                <c:pt idx="8">
                  <c:v>560</c:v>
                </c:pt>
                <c:pt idx="9">
                  <c:v>790</c:v>
                </c:pt>
                <c:pt idx="10">
                  <c:v>924</c:v>
                </c:pt>
                <c:pt idx="11">
                  <c:v>526</c:v>
                </c:pt>
                <c:pt idx="12">
                  <c:v>707</c:v>
                </c:pt>
                <c:pt idx="13">
                  <c:v>955</c:v>
                </c:pt>
                <c:pt idx="14">
                  <c:v>780</c:v>
                </c:pt>
                <c:pt idx="15">
                  <c:v>743</c:v>
                </c:pt>
                <c:pt idx="16">
                  <c:v>1288</c:v>
                </c:pt>
                <c:pt idx="17">
                  <c:v>922</c:v>
                </c:pt>
                <c:pt idx="18">
                  <c:v>755</c:v>
                </c:pt>
                <c:pt idx="19">
                  <c:v>1316</c:v>
                </c:pt>
                <c:pt idx="20">
                  <c:v>1181</c:v>
                </c:pt>
                <c:pt idx="21">
                  <c:v>1149</c:v>
                </c:pt>
                <c:pt idx="22">
                  <c:v>1134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DC99-7544-98E4-CDCAD3A902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51354248"/>
        <c:axId val="1951330376"/>
      </c:scatterChart>
      <c:valAx>
        <c:axId val="1951354248"/>
        <c:scaling>
          <c:orientation val="minMax"/>
          <c:max val="2020"/>
          <c:min val="1995"/>
        </c:scaling>
        <c:delete val="0"/>
        <c:axPos val="b"/>
        <c:numFmt formatCode="0" sourceLinked="1"/>
        <c:majorTickMark val="out"/>
        <c:minorTickMark val="none"/>
        <c:tickLblPos val="nextTo"/>
        <c:crossAx val="1951330376"/>
        <c:crosses val="autoZero"/>
        <c:crossBetween val="midCat"/>
      </c:valAx>
      <c:valAx>
        <c:axId val="1951330376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195135424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DDB7E-0B70-3343-85AF-48A7A711E26D}" type="datetime1">
              <a:rPr lang="en-US" smtClean="0"/>
              <a:t>12/9/19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FD9D1-BD37-F44F-B4DD-D0C3814F8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595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42BB95-D40B-2D4C-BB2E-E4463AA7CE52}" type="datetime1">
              <a:rPr lang="en-US" smtClean="0"/>
              <a:t>12/9/19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4505B-68EB-5B47-9ECC-CD2B8EEBF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4419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D539-9475-5C4E-9055-6046FDC662AF}" type="datetime10">
              <a:rPr lang="hr-HR" smtClean="0"/>
              <a:t>13:45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783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6741-2539-3B46-BE68-571E95923E1D}" type="datetime10">
              <a:rPr lang="hr-HR" smtClean="0"/>
              <a:t>13:45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615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0D75-B087-1E4E-9A9B-D8259EAE707C}" type="datetime10">
              <a:rPr lang="hr-HR" smtClean="0"/>
              <a:t>13:45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981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1EDF-1585-354E-9A04-5B414D6D1DFA}" type="datetime10">
              <a:rPr lang="hr-HR" smtClean="0"/>
              <a:t>13:45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243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CAF6-25B4-C64B-98DB-C51B878E9443}" type="datetime10">
              <a:rPr lang="hr-HR" smtClean="0"/>
              <a:t>13:45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206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54B26-FE0B-9C43-9922-3750C2907154}" type="datetime10">
              <a:rPr lang="hr-HR" smtClean="0"/>
              <a:t>13:45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206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7FF65-4198-C94D-ACE6-6DF3FFCB1888}" type="datetime10">
              <a:rPr lang="hr-HR" smtClean="0"/>
              <a:t>13:45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39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D71FB-39C0-8C4D-B4FA-5688D05CC3A1}" type="datetime10">
              <a:rPr lang="hr-HR" smtClean="0"/>
              <a:t>13:45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332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F58A-BC31-C445-8F78-FF4076A0162C}" type="datetime10">
              <a:rPr lang="hr-HR" smtClean="0"/>
              <a:t>13:45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355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7E8E-A5BC-B64A-A9BA-D1728647F7A7}" type="datetime10">
              <a:rPr lang="hr-HR" smtClean="0"/>
              <a:t>13:45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3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2AE5E-9C1F-B64D-B310-0D1136A6F12D}" type="datetime10">
              <a:rPr lang="hr-HR" smtClean="0"/>
              <a:t>13:45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5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6C389-3894-F24E-AAD3-B1CE6D702476}" type="datetime10">
              <a:rPr lang="hr-HR" smtClean="0"/>
              <a:t>13:45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590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://www.irb.hr/en/" TargetMode="Externa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tiff"/><Relationship Id="rId5" Type="http://schemas.openxmlformats.org/officeDocument/2006/relationships/image" Target="../media/image5.png"/><Relationship Id="rId10" Type="http://schemas.openxmlformats.org/officeDocument/2006/relationships/chart" Target="../charts/chart1.xml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2.png"/><Relationship Id="rId7" Type="http://schemas.openxmlformats.org/officeDocument/2006/relationships/image" Target="../media/image16.jpeg"/><Relationship Id="rId12" Type="http://schemas.openxmlformats.org/officeDocument/2006/relationships/image" Target="../media/image21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emf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hyperlink" Target="http://www.irb.hr/en/" TargetMode="Externa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26.jpeg"/><Relationship Id="rId4" Type="http://schemas.openxmlformats.org/officeDocument/2006/relationships/image" Target="../media/image2.pn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b.hr/en/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b.hr/en/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246990" y="708573"/>
            <a:ext cx="81571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cs typeface="Calibri"/>
              </a:rPr>
              <a:t>RBI accelerator facility;</a:t>
            </a:r>
          </a:p>
          <a:p>
            <a:r>
              <a:rPr lang="en-US" sz="3000" b="1" dirty="0">
                <a:cs typeface="Calibri"/>
              </a:rPr>
              <a:t>Ion beam characterization of radiation detectors;</a:t>
            </a:r>
          </a:p>
          <a:p>
            <a:endParaRPr lang="en-US" sz="3000" b="1" dirty="0">
              <a:cs typeface="Calibri"/>
            </a:endParaRPr>
          </a:p>
          <a:p>
            <a:endParaRPr lang="en-US" sz="3000" b="1" dirty="0">
              <a:cs typeface="Calibri"/>
            </a:endParaRPr>
          </a:p>
          <a:p>
            <a:r>
              <a:rPr lang="en-US" sz="3000" b="1" dirty="0">
                <a:cs typeface="Calibri"/>
              </a:rPr>
              <a:t>Detectors for HEP &amp; AIDA-2020 project </a:t>
            </a:r>
          </a:p>
          <a:p>
            <a:r>
              <a:rPr lang="en-US" b="1" dirty="0">
                <a:latin typeface="Calibri"/>
                <a:cs typeface="Calibri"/>
              </a:rPr>
              <a:t> 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6990" y="3821024"/>
            <a:ext cx="7696200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2200" dirty="0">
                <a:cs typeface="Calibri"/>
              </a:rPr>
              <a:t>Milko </a:t>
            </a:r>
            <a:r>
              <a:rPr lang="ta-IN" sz="2200" dirty="0" err="1">
                <a:cs typeface="Calibri"/>
              </a:rPr>
              <a:t>Jakšić</a:t>
            </a:r>
            <a:r>
              <a:rPr lang="hr-HR" sz="2200" dirty="0">
                <a:cs typeface="Calibri"/>
              </a:rPr>
              <a:t>, Stjepko Fazinić</a:t>
            </a:r>
            <a:endParaRPr lang="ta-IN" sz="2200" dirty="0">
              <a:cs typeface="Calibri"/>
            </a:endParaRPr>
          </a:p>
          <a:p>
            <a:r>
              <a:rPr lang="en-US" sz="2200" dirty="0">
                <a:cs typeface="Calibri"/>
              </a:rPr>
              <a:t>Laboratory for Ion Beam Interactions, </a:t>
            </a:r>
            <a:endParaRPr lang="ta-IN" sz="2200" dirty="0">
              <a:cs typeface="Calibri"/>
            </a:endParaRPr>
          </a:p>
          <a:p>
            <a:r>
              <a:rPr lang="ta-IN" sz="2000" dirty="0">
                <a:cs typeface="Calibri"/>
              </a:rPr>
              <a:t>Division of experimental physics</a:t>
            </a:r>
          </a:p>
          <a:p>
            <a:r>
              <a:rPr lang="en-US" sz="2000" dirty="0" err="1">
                <a:cs typeface="Calibri"/>
              </a:rPr>
              <a:t>Ruđer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err="1">
                <a:cs typeface="Calibri"/>
              </a:rPr>
              <a:t>Bošković</a:t>
            </a:r>
            <a:r>
              <a:rPr lang="en-US" sz="2000" dirty="0">
                <a:cs typeface="Calibri"/>
              </a:rPr>
              <a:t> Institute, Zagreb, Croatia</a:t>
            </a:r>
            <a:endParaRPr lang="ta-IN" sz="2000" dirty="0">
              <a:cs typeface="Calibri"/>
            </a:endParaRPr>
          </a:p>
          <a:p>
            <a:endParaRPr lang="en-US" sz="1700" dirty="0">
              <a:latin typeface="Calibri"/>
              <a:cs typeface="Calibr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D7E9A9B-4E2A-7F4E-A14A-996C4F882139}"/>
              </a:ext>
            </a:extLst>
          </p:cNvPr>
          <p:cNvSpPr/>
          <p:nvPr/>
        </p:nvSpPr>
        <p:spPr>
          <a:xfrm>
            <a:off x="5740238" y="3343971"/>
            <a:ext cx="3046535" cy="212365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u="sng" dirty="0">
                <a:latin typeface="Arial"/>
                <a:cs typeface="Arial"/>
              </a:rPr>
              <a:t>Unique infrastructure for competitive research !</a:t>
            </a:r>
          </a:p>
          <a:p>
            <a:endParaRPr lang="en-GB" sz="1600" dirty="0">
              <a:latin typeface="Arial"/>
              <a:cs typeface="Arial"/>
            </a:endParaRPr>
          </a:p>
          <a:p>
            <a:r>
              <a:rPr lang="en-GB" sz="1600" dirty="0">
                <a:solidFill>
                  <a:srgbClr val="C00000"/>
                </a:solidFill>
                <a:latin typeface="Arial"/>
                <a:cs typeface="Arial"/>
              </a:rPr>
              <a:t>4 H2020 projects: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/>
                <a:cs typeface="Arial"/>
              </a:rPr>
              <a:t>PARADESEC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latin typeface="Arial"/>
                <a:cs typeface="Arial"/>
              </a:rPr>
              <a:t>EuroFusion</a:t>
            </a:r>
            <a:r>
              <a:rPr lang="en-GB" sz="1600" dirty="0">
                <a:latin typeface="Arial"/>
                <a:cs typeface="Arial"/>
              </a:rPr>
              <a:t> (dual beams)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/>
                <a:cs typeface="Arial"/>
              </a:rPr>
              <a:t>AIDA-2020 (IBIC technique)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"/>
                <a:cs typeface="Arial"/>
              </a:rPr>
              <a:t>RADIATE</a:t>
            </a:r>
          </a:p>
        </p:txBody>
      </p:sp>
      <p:sp>
        <p:nvSpPr>
          <p:cNvPr id="2" name="Down Arrow 1">
            <a:extLst>
              <a:ext uri="{FF2B5EF4-FFF2-40B4-BE49-F238E27FC236}">
                <a16:creationId xmlns:a16="http://schemas.microsoft.com/office/drawing/2014/main" id="{0E7F3112-06A8-7348-9EBA-20FD6064ECC3}"/>
              </a:ext>
            </a:extLst>
          </p:cNvPr>
          <p:cNvSpPr/>
          <p:nvPr/>
        </p:nvSpPr>
        <p:spPr>
          <a:xfrm>
            <a:off x="953037" y="1725769"/>
            <a:ext cx="1687132" cy="7727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78703B-9782-E946-9022-FA23AF048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62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3E330-2132-4251-B312-64E2C2C5D644}" type="slidenum">
              <a:rPr lang="hr-HR" smtClean="0"/>
              <a:pPr/>
              <a:t>10</a:t>
            </a:fld>
            <a:endParaRPr lang="hr-HR"/>
          </a:p>
        </p:txBody>
      </p:sp>
      <p:pic>
        <p:nvPicPr>
          <p:cNvPr id="8" name="Picture 7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8AB147C-0E34-664C-B639-960DCD86EB60}"/>
              </a:ext>
            </a:extLst>
          </p:cNvPr>
          <p:cNvSpPr/>
          <p:nvPr/>
        </p:nvSpPr>
        <p:spPr>
          <a:xfrm>
            <a:off x="-12700" y="1223480"/>
            <a:ext cx="8645237" cy="4314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AIDA-2020-RBI-2015-1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, Systematic study of radiation damage in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scCVD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diamond material irradiated with relativistic Au beams, Jerzy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Pietraszko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, GSI Darmstadt, HADES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hr-HR" sz="1100" b="1" u="sng" dirty="0" err="1">
                <a:solidFill>
                  <a:schemeClr val="tx2">
                    <a:lumMod val="50000"/>
                  </a:schemeClr>
                </a:solidFill>
              </a:rPr>
              <a:t>Germany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 (26-30.10.2015.) 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AIDA-2020-RBI-2015-3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, Investigation of channeling depth profiles of high energy carbon and silicon ions implanted in diamond and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SiC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crystals for detector characterization, Michael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Kokkoris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, National Technical University of Athens, 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Greece 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 (23-27.11.2015.)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AIDA-2020-RBI-2015-2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, Diamond Membranes for Radioisotope Batteries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BATDi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αm, Michal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Pomorski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, CEA, LIST, 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France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 (15-19.2.2016.)</a:t>
            </a:r>
            <a:endParaRPr lang="en-US" sz="1100" b="1" u="sng" dirty="0">
              <a:solidFill>
                <a:schemeClr val="tx2">
                  <a:lumMod val="50000"/>
                </a:schemeClr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AIDA-2020-RBI-2015-4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, 3D diamond, Alexander Oh, University of Manchester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UK (11-15.4.2016.)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AIDA-2020-RBI-2016-1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, IBIC characterization of single crystal diamond based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Shottky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diodes for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microdosimetry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application,  Claudio Verona, ‘Tor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Vergata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’ University, 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Italy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 (24-28.10.2016).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AIDA-2020-RBI-2016-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Microbeam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tests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of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silicon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telescope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for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clynical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dosimetry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,  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G.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Magrin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Austron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hr-HR" sz="1100" b="1" u="sng" dirty="0" err="1">
                <a:solidFill>
                  <a:schemeClr val="tx2">
                    <a:lumMod val="50000"/>
                  </a:schemeClr>
                </a:solidFill>
              </a:rPr>
              <a:t>Austria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 (18-20.1. </a:t>
            </a:r>
            <a:r>
              <a:rPr lang="hr-HR" sz="1100" b="1" u="sng" dirty="0" err="1">
                <a:solidFill>
                  <a:schemeClr val="tx2">
                    <a:lumMod val="50000"/>
                  </a:schemeClr>
                </a:solidFill>
              </a:rPr>
              <a:t>and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  9-10.2.2017.)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AIDA-2020-RBI-2016-3, 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Investigation of channeling depth profiles of high energy carbon and silicon ions implanted in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SiC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/Si crystals for detector characterization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s-ES" sz="1100" dirty="0" err="1">
                <a:solidFill>
                  <a:schemeClr val="tx2">
                    <a:lumMod val="50000"/>
                  </a:schemeClr>
                </a:solidFill>
              </a:rPr>
              <a:t>University</a:t>
            </a:r>
            <a:r>
              <a:rPr lang="es-ES" sz="1100" dirty="0">
                <a:solidFill>
                  <a:schemeClr val="tx2">
                    <a:lumMod val="50000"/>
                  </a:schemeClr>
                </a:solidFill>
              </a:rPr>
              <a:t> of Athens, </a:t>
            </a:r>
            <a:r>
              <a:rPr lang="es-ES" sz="1100" b="1" u="sng" dirty="0" err="1">
                <a:solidFill>
                  <a:schemeClr val="tx2">
                    <a:lumMod val="50000"/>
                  </a:schemeClr>
                </a:solidFill>
              </a:rPr>
              <a:t>Greece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 (30.1.-3.2. 2017.)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AIDA-2020-RBI-2017-1: 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Diamond Membrane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Microdosimeter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, M.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Pomorski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, CEA, 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France</a:t>
            </a:r>
            <a:r>
              <a:rPr lang="en-US" sz="11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b="1" dirty="0">
                <a:solidFill>
                  <a:schemeClr val="tx2">
                    <a:lumMod val="50000"/>
                  </a:schemeClr>
                </a:solidFill>
              </a:rPr>
              <a:t>(2-5.5.2017.)</a:t>
            </a:r>
            <a:endParaRPr lang="hr-HR" sz="1100" dirty="0">
              <a:solidFill>
                <a:schemeClr val="tx2">
                  <a:lumMod val="50000"/>
                </a:schemeClr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AIDA-2020-RBI-2017-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4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: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Characterization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of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a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large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area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CVDdiamond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TimeofFlight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detector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with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interdigitated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electrodes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for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energyloss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measurements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of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lowenergy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ions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in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laserinduced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plasmas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, W.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Cayzac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, CMLA, ENS Paris,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Saclay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,  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France (6-10.11.2017)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AIDA-2020-RBI-2017-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5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: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Polycrystalline 3D Diamond IBIC and TRIBIC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characterisation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A. Oh, Univ Manchester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UK</a:t>
            </a:r>
            <a:r>
              <a:rPr lang="en-US" sz="1100" u="sng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u="sng" dirty="0">
                <a:solidFill>
                  <a:schemeClr val="tx2">
                    <a:lumMod val="50000"/>
                  </a:schemeClr>
                </a:solidFill>
              </a:rPr>
              <a:t> (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27.11.-2.12.2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0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17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)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hr-HR" sz="1100" b="1" u="sng" dirty="0">
              <a:solidFill>
                <a:schemeClr val="tx2">
                  <a:lumMod val="50000"/>
                </a:schemeClr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AIDA-2020-RBI-2017-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3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: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Study of channeling depth profiles of high energy silicon ions implanted in diamond and silicon crystals at various fluences for detector characterization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,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S.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Petrovic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Vinča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hr-HR" sz="1100" b="1" u="sng" dirty="0" err="1">
                <a:solidFill>
                  <a:schemeClr val="tx2">
                    <a:lumMod val="50000"/>
                  </a:schemeClr>
                </a:solidFill>
              </a:rPr>
              <a:t>Serbia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 (12-16.2.2018).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hr-HR" sz="1100" b="1" u="sng" dirty="0">
              <a:solidFill>
                <a:schemeClr val="tx2">
                  <a:lumMod val="50000"/>
                </a:schemeClr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AIDA-2020-RBI-2017-2:  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Analysis of micrometer and millimeter-long graphite  pillars buried in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sc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-CVD diamond , G. Conte, Roma Tre University, Rome, 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Italy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12-14.9.2017. </a:t>
            </a:r>
            <a:r>
              <a:rPr lang="hr-HR" sz="1100" b="1" u="sng" dirty="0" err="1">
                <a:solidFill>
                  <a:schemeClr val="tx2">
                    <a:lumMod val="50000"/>
                  </a:schemeClr>
                </a:solidFill>
              </a:rPr>
              <a:t>and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 20-21.3.2018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AIDA-2020-RBI-2018-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1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: 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Single event upsets in CMS pixel ROC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Wolfram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Erdmann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, PSI </a:t>
            </a:r>
            <a:r>
              <a:rPr lang="hr-HR" sz="1100" b="1" dirty="0" err="1">
                <a:solidFill>
                  <a:schemeClr val="tx2">
                    <a:lumMod val="50000"/>
                  </a:schemeClr>
                </a:solidFill>
              </a:rPr>
              <a:t>Switzerland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 (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2.7.-6.7.2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0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18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)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hr-HR" sz="1100" b="1" u="sng" dirty="0">
              <a:solidFill>
                <a:schemeClr val="tx2">
                  <a:lumMod val="50000"/>
                </a:schemeClr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AIDA-2020-RBI-2019-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1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: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IBIC of </a:t>
            </a:r>
            <a:r>
              <a:rPr lang="en-US" sz="1100" dirty="0" err="1">
                <a:solidFill>
                  <a:schemeClr val="tx2">
                    <a:lumMod val="50000"/>
                  </a:schemeClr>
                </a:solidFill>
              </a:rPr>
              <a:t>monolytic</a:t>
            </a:r>
            <a:r>
              <a:rPr lang="en-US" sz="1100" dirty="0">
                <a:solidFill>
                  <a:schemeClr val="tx2">
                    <a:lumMod val="50000"/>
                  </a:schemeClr>
                </a:solidFill>
              </a:rPr>
              <a:t> pixel detectors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Rogelio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Pinto, University </a:t>
            </a:r>
            <a:r>
              <a:rPr lang="hr-HR" sz="1100" dirty="0" err="1">
                <a:solidFill>
                  <a:schemeClr val="tx2">
                    <a:lumMod val="50000"/>
                  </a:schemeClr>
                </a:solidFill>
              </a:rPr>
              <a:t>of</a:t>
            </a:r>
            <a:r>
              <a:rPr lang="hr-HR" sz="1100" dirty="0">
                <a:solidFill>
                  <a:schemeClr val="tx2">
                    <a:lumMod val="50000"/>
                  </a:schemeClr>
                </a:solidFill>
              </a:rPr>
              <a:t> Sevilla, 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Spain</a:t>
            </a:r>
            <a:r>
              <a:rPr lang="en-US" sz="1100" u="sng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hr-HR" sz="1100" u="sng" dirty="0">
                <a:solidFill>
                  <a:schemeClr val="tx2">
                    <a:lumMod val="50000"/>
                  </a:schemeClr>
                </a:solidFill>
              </a:rPr>
              <a:t> (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19.8.-23.8.2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0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19</a:t>
            </a:r>
            <a:r>
              <a:rPr lang="hr-HR" sz="1100" b="1" u="sng" dirty="0">
                <a:solidFill>
                  <a:schemeClr val="tx2">
                    <a:lumMod val="50000"/>
                  </a:schemeClr>
                </a:solidFill>
              </a:rPr>
              <a:t>)</a:t>
            </a:r>
            <a:r>
              <a:rPr lang="en-US" sz="1100" b="1" u="sng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hr-HR" sz="1100" b="1" u="sng" dirty="0">
              <a:solidFill>
                <a:schemeClr val="tx2">
                  <a:lumMod val="50000"/>
                </a:schemeClr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endParaRPr lang="hr-HR" sz="1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B9107C-B987-1247-982A-85B8B5C93587}"/>
              </a:ext>
            </a:extLst>
          </p:cNvPr>
          <p:cNvSpPr/>
          <p:nvPr/>
        </p:nvSpPr>
        <p:spPr>
          <a:xfrm>
            <a:off x="342900" y="180539"/>
            <a:ext cx="7899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b="1" dirty="0">
                <a:latin typeface="Calibri"/>
                <a:cs typeface="Calibri"/>
              </a:rPr>
              <a:t>18 AIDA </a:t>
            </a:r>
            <a:r>
              <a:rPr lang="hr-HR" sz="3200" b="1" dirty="0" err="1">
                <a:latin typeface="Calibri"/>
                <a:cs typeface="Calibri"/>
              </a:rPr>
              <a:t>experiments</a:t>
            </a:r>
            <a:r>
              <a:rPr lang="hr-HR" sz="3200" b="1" dirty="0">
                <a:latin typeface="Calibri"/>
                <a:cs typeface="Calibri"/>
              </a:rPr>
              <a:t> at RBI (2015-2019)</a:t>
            </a:r>
          </a:p>
          <a:p>
            <a:r>
              <a:rPr lang="hr-HR" sz="2400" b="1" dirty="0" err="1">
                <a:latin typeface="Calibri"/>
                <a:cs typeface="Calibri"/>
              </a:rPr>
              <a:t>partial</a:t>
            </a:r>
            <a:r>
              <a:rPr lang="hr-HR" sz="2400" b="1" dirty="0">
                <a:latin typeface="Calibri"/>
                <a:cs typeface="Calibri"/>
              </a:rPr>
              <a:t> list:</a:t>
            </a:r>
            <a:endParaRPr lang="en-US"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70929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477807" y="2516269"/>
            <a:ext cx="3412852" cy="15792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2413073" y="2408887"/>
            <a:ext cx="2483745" cy="25961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42592" y="1599456"/>
            <a:ext cx="51845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a-IN" sz="1500" b="1" dirty="0">
                <a:latin typeface="Arial"/>
                <a:cs typeface="Arial"/>
              </a:rPr>
              <a:t>HADES </a:t>
            </a:r>
            <a:r>
              <a:rPr lang="en-US" sz="1500" b="1" dirty="0">
                <a:latin typeface="Arial"/>
                <a:cs typeface="Arial"/>
              </a:rPr>
              <a:t>High Acceptance </a:t>
            </a:r>
            <a:r>
              <a:rPr lang="en-US" sz="1500" b="1" dirty="0" err="1">
                <a:latin typeface="Arial"/>
                <a:cs typeface="Arial"/>
              </a:rPr>
              <a:t>DiElectron</a:t>
            </a:r>
            <a:r>
              <a:rPr lang="en-US" sz="1500" b="1" dirty="0">
                <a:latin typeface="Arial"/>
                <a:cs typeface="Arial"/>
              </a:rPr>
              <a:t> Spectrometer</a:t>
            </a:r>
            <a:r>
              <a:rPr lang="ta-IN" sz="1500" b="1" dirty="0">
                <a:latin typeface="Arial"/>
                <a:cs typeface="Arial"/>
              </a:rPr>
              <a:t>:</a:t>
            </a:r>
          </a:p>
          <a:p>
            <a:r>
              <a:rPr lang="ta-IN" sz="1500" dirty="0">
                <a:latin typeface="Arial"/>
                <a:cs typeface="Arial"/>
              </a:rPr>
              <a:t>START i VETO detectors are CVD diamond</a:t>
            </a:r>
          </a:p>
          <a:p>
            <a:r>
              <a:rPr lang="en-US" sz="1500" dirty="0">
                <a:latin typeface="Arial"/>
                <a:cs typeface="Arial"/>
              </a:rPr>
              <a:t>R</a:t>
            </a:r>
            <a:r>
              <a:rPr lang="ta-IN" sz="1500" dirty="0">
                <a:latin typeface="Arial"/>
                <a:cs typeface="Arial"/>
              </a:rPr>
              <a:t>unning conditions 10</a:t>
            </a:r>
            <a:r>
              <a:rPr lang="ta-IN" sz="1500" baseline="30000" dirty="0">
                <a:latin typeface="Arial"/>
                <a:cs typeface="Arial"/>
              </a:rPr>
              <a:t>6</a:t>
            </a:r>
            <a:r>
              <a:rPr lang="ta-IN" sz="1500" dirty="0">
                <a:latin typeface="Arial"/>
                <a:cs typeface="Arial"/>
              </a:rPr>
              <a:t> s</a:t>
            </a:r>
            <a:r>
              <a:rPr lang="ta-IN" sz="1500" baseline="30000" dirty="0">
                <a:latin typeface="Arial"/>
                <a:cs typeface="Arial"/>
              </a:rPr>
              <a:t>-1</a:t>
            </a:r>
            <a:r>
              <a:rPr lang="ta-IN" sz="1500" dirty="0">
                <a:latin typeface="Arial"/>
                <a:cs typeface="Arial"/>
              </a:rPr>
              <a:t> Au ions of GeV energies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3330" y="265336"/>
            <a:ext cx="2818910" cy="188162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4370" y="2366049"/>
            <a:ext cx="3258397" cy="323387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2491830-249C-7E49-90D1-ABB49D9FF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11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B573AAF-B430-CB42-95BE-901AA4A93923}"/>
              </a:ext>
            </a:extLst>
          </p:cNvPr>
          <p:cNvSpPr/>
          <p:nvPr/>
        </p:nvSpPr>
        <p:spPr>
          <a:xfrm>
            <a:off x="-151902" y="292168"/>
            <a:ext cx="6705102" cy="1223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en-US" sz="2200" b="1" u="sng" dirty="0">
                <a:solidFill>
                  <a:srgbClr val="171A6C"/>
                </a:solidFill>
              </a:rPr>
              <a:t>AIDA-2020-RBI-2015-1</a:t>
            </a:r>
            <a:endParaRPr lang="hr-HR" sz="2200" dirty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en-US" dirty="0">
                <a:solidFill>
                  <a:srgbClr val="171A6C"/>
                </a:solidFill>
              </a:rPr>
              <a:t>	Systematic study of radiation damage in </a:t>
            </a:r>
            <a:r>
              <a:rPr lang="en-US" dirty="0" err="1">
                <a:solidFill>
                  <a:srgbClr val="171A6C"/>
                </a:solidFill>
              </a:rPr>
              <a:t>scCVD</a:t>
            </a:r>
            <a:r>
              <a:rPr lang="en-US" dirty="0">
                <a:solidFill>
                  <a:srgbClr val="171A6C"/>
                </a:solidFill>
              </a:rPr>
              <a:t> diamond material irradiated with  relativistic Au beams, </a:t>
            </a:r>
            <a:r>
              <a:rPr lang="en-US" u="sng" dirty="0">
                <a:solidFill>
                  <a:srgbClr val="171A6C"/>
                </a:solidFill>
              </a:rPr>
              <a:t>Jerzy </a:t>
            </a:r>
            <a:r>
              <a:rPr lang="en-US" u="sng" dirty="0" err="1">
                <a:solidFill>
                  <a:srgbClr val="171A6C"/>
                </a:solidFill>
              </a:rPr>
              <a:t>Pietraszko</a:t>
            </a:r>
            <a:r>
              <a:rPr lang="en-US" u="sng" dirty="0">
                <a:solidFill>
                  <a:srgbClr val="171A6C"/>
                </a:solidFill>
              </a:rPr>
              <a:t>, GSI Darmstadt, HADES</a:t>
            </a:r>
            <a:r>
              <a:rPr lang="hr-HR" u="sng" dirty="0">
                <a:solidFill>
                  <a:srgbClr val="171A6C"/>
                </a:solidFill>
              </a:rPr>
              <a:t>, </a:t>
            </a:r>
            <a:r>
              <a:rPr lang="hr-HR" u="sng" dirty="0" err="1">
                <a:solidFill>
                  <a:srgbClr val="171A6C"/>
                </a:solidFill>
              </a:rPr>
              <a:t>Germany</a:t>
            </a:r>
            <a:endParaRPr lang="en-GB" u="sng" dirty="0"/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EA354256-C039-8341-A46E-92E5D11BB66B}"/>
              </a:ext>
            </a:extLst>
          </p:cNvPr>
          <p:cNvSpPr/>
          <p:nvPr/>
        </p:nvSpPr>
        <p:spPr>
          <a:xfrm>
            <a:off x="5156200" y="3486121"/>
            <a:ext cx="482600" cy="69217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B2C89BE-BD59-974C-8FF8-5C7D634DBBA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001" y="2060914"/>
            <a:ext cx="1659881" cy="141822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A70DAF2-4F6D-4C49-96CD-5C24D2913288}"/>
              </a:ext>
            </a:extLst>
          </p:cNvPr>
          <p:cNvSpPr txBox="1"/>
          <p:nvPr/>
        </p:nvSpPr>
        <p:spPr>
          <a:xfrm>
            <a:off x="1154727" y="4973793"/>
            <a:ext cx="4561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Number of traps: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Au / p</a:t>
            </a:r>
            <a:r>
              <a:rPr lang="en-US" baseline="-25000" dirty="0">
                <a:solidFill>
                  <a:srgbClr val="000000"/>
                </a:solidFill>
              </a:rPr>
              <a:t>4.5MeV</a:t>
            </a:r>
            <a:r>
              <a:rPr lang="en-US" dirty="0">
                <a:solidFill>
                  <a:srgbClr val="000000"/>
                </a:solidFill>
              </a:rPr>
              <a:t> / p</a:t>
            </a:r>
            <a:r>
              <a:rPr lang="en-US" baseline="-25000" dirty="0">
                <a:solidFill>
                  <a:srgbClr val="000000"/>
                </a:solidFill>
              </a:rPr>
              <a:t>24GeV</a:t>
            </a:r>
            <a:r>
              <a:rPr lang="en-US" dirty="0">
                <a:solidFill>
                  <a:srgbClr val="000000"/>
                </a:solidFill>
              </a:rPr>
              <a:t> = 1 / 30 / 2430 </a:t>
            </a:r>
          </a:p>
        </p:txBody>
      </p:sp>
    </p:spTree>
    <p:extLst>
      <p:ext uri="{BB962C8B-B14F-4D97-AF65-F5344CB8AC3E}">
        <p14:creationId xmlns:p14="http://schemas.microsoft.com/office/powerpoint/2010/main" val="1101405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526BF05A-2634-7842-8339-4668A66E6BF0}"/>
              </a:ext>
            </a:extLst>
          </p:cNvPr>
          <p:cNvSpPr/>
          <p:nvPr/>
        </p:nvSpPr>
        <p:spPr>
          <a:xfrm>
            <a:off x="-125127" y="235336"/>
            <a:ext cx="466182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en-US" sz="2200" b="1" u="sng" dirty="0">
                <a:solidFill>
                  <a:srgbClr val="171A6C"/>
                </a:solidFill>
              </a:rPr>
              <a:t>AIDA-2020-RBI-2015-4</a:t>
            </a:r>
            <a:r>
              <a:rPr lang="hr-HR" sz="2200" b="1" u="sng" dirty="0">
                <a:solidFill>
                  <a:srgbClr val="171A6C"/>
                </a:solidFill>
              </a:rPr>
              <a:t> </a:t>
            </a:r>
            <a:r>
              <a:rPr lang="hr-HR" sz="2200" b="1" u="sng" dirty="0" err="1">
                <a:solidFill>
                  <a:srgbClr val="171A6C"/>
                </a:solidFill>
              </a:rPr>
              <a:t>and</a:t>
            </a:r>
            <a:r>
              <a:rPr lang="hr-HR" sz="2200" b="1" u="sng" dirty="0">
                <a:solidFill>
                  <a:srgbClr val="171A6C"/>
                </a:solidFill>
              </a:rPr>
              <a:t> </a:t>
            </a:r>
          </a:p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200" b="1" u="sng" dirty="0">
                <a:solidFill>
                  <a:srgbClr val="171A6C"/>
                </a:solidFill>
              </a:rPr>
              <a:t>AIDA-2020-RBI-2017-5</a:t>
            </a:r>
            <a:endParaRPr lang="hr-HR" sz="2200" dirty="0">
              <a:solidFill>
                <a:srgbClr val="171A6C"/>
              </a:solidFill>
            </a:endParaRPr>
          </a:p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en-US" dirty="0">
                <a:solidFill>
                  <a:srgbClr val="171A6C"/>
                </a:solidFill>
              </a:rPr>
              <a:t>3D diamond, </a:t>
            </a:r>
            <a:r>
              <a:rPr lang="en-US" u="sng" dirty="0">
                <a:solidFill>
                  <a:srgbClr val="171A6C"/>
                </a:solidFill>
              </a:rPr>
              <a:t>Alexander Oh, </a:t>
            </a:r>
          </a:p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en-US" u="sng" dirty="0">
                <a:solidFill>
                  <a:srgbClr val="171A6C"/>
                </a:solidFill>
              </a:rPr>
              <a:t>University of Manchester</a:t>
            </a:r>
            <a:r>
              <a:rPr lang="hr-HR" u="sng" dirty="0">
                <a:solidFill>
                  <a:srgbClr val="171A6C"/>
                </a:solidFill>
              </a:rPr>
              <a:t>, UK</a:t>
            </a:r>
            <a:endParaRPr lang="en-US" u="sng" dirty="0">
              <a:solidFill>
                <a:srgbClr val="171A6C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FBCDD2F-E689-DD4C-95C6-115CA0092B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19" y="2011832"/>
            <a:ext cx="2414844" cy="2417591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0AB2D715-9FD8-DB43-AE01-8786762D7E42}"/>
              </a:ext>
            </a:extLst>
          </p:cNvPr>
          <p:cNvSpPr/>
          <p:nvPr/>
        </p:nvSpPr>
        <p:spPr>
          <a:xfrm>
            <a:off x="-60007" y="4448659"/>
            <a:ext cx="278125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en-US" sz="1600" dirty="0">
                <a:solidFill>
                  <a:srgbClr val="171A6C"/>
                </a:solidFill>
              </a:rPr>
              <a:t>CCE maps for different biases and geometries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62C6AAC-9531-3649-9588-ED17FAFDDBBC}"/>
              </a:ext>
            </a:extLst>
          </p:cNvPr>
          <p:cNvSpPr/>
          <p:nvPr/>
        </p:nvSpPr>
        <p:spPr>
          <a:xfrm>
            <a:off x="4607304" y="362921"/>
            <a:ext cx="4399659" cy="946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en-US" sz="2200" b="1" u="sng" dirty="0">
                <a:solidFill>
                  <a:srgbClr val="171A6C"/>
                </a:solidFill>
              </a:rPr>
              <a:t>AIDA-2020-RBI-201</a:t>
            </a:r>
            <a:r>
              <a:rPr lang="hr-HR" sz="2200" b="1" u="sng" dirty="0">
                <a:solidFill>
                  <a:srgbClr val="171A6C"/>
                </a:solidFill>
              </a:rPr>
              <a:t>7-2</a:t>
            </a:r>
          </a:p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dirty="0">
                <a:solidFill>
                  <a:srgbClr val="171A6C"/>
                </a:solidFill>
              </a:rPr>
              <a:t>buried graphite pillars in CVD</a:t>
            </a:r>
            <a:r>
              <a:rPr lang="en-US" dirty="0">
                <a:solidFill>
                  <a:srgbClr val="171A6C"/>
                </a:solidFill>
              </a:rPr>
              <a:t> diamond, </a:t>
            </a:r>
            <a:r>
              <a:rPr lang="hr-HR" u="sng" dirty="0">
                <a:solidFill>
                  <a:srgbClr val="171A6C"/>
                </a:solidFill>
              </a:rPr>
              <a:t>G. Conte</a:t>
            </a:r>
            <a:r>
              <a:rPr lang="en-US" u="sng" dirty="0">
                <a:solidFill>
                  <a:srgbClr val="171A6C"/>
                </a:solidFill>
              </a:rPr>
              <a:t>, </a:t>
            </a:r>
            <a:r>
              <a:rPr lang="hr-HR" u="sng" dirty="0">
                <a:solidFill>
                  <a:srgbClr val="171A6C"/>
                </a:solidFill>
              </a:rPr>
              <a:t>Roma Tre Univ and INFN, Italy</a:t>
            </a:r>
            <a:endParaRPr lang="en-US" u="sng" dirty="0">
              <a:solidFill>
                <a:srgbClr val="171A6C"/>
              </a:solidFill>
            </a:endParaRPr>
          </a:p>
        </p:txBody>
      </p:sp>
      <p:pic>
        <p:nvPicPr>
          <p:cNvPr id="31" name="Picture 3">
            <a:extLst>
              <a:ext uri="{FF2B5EF4-FFF2-40B4-BE49-F238E27FC236}">
                <a16:creationId xmlns:a16="http://schemas.microsoft.com/office/drawing/2014/main" id="{EA16E52A-B70B-5047-B9E0-AEB556174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558" y="3474368"/>
            <a:ext cx="2096496" cy="1949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2">
            <a:extLst>
              <a:ext uri="{FF2B5EF4-FFF2-40B4-BE49-F238E27FC236}">
                <a16:creationId xmlns:a16="http://schemas.microsoft.com/office/drawing/2014/main" id="{066FFB4F-0875-4641-AF01-1E3A86A809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282" y="1473900"/>
            <a:ext cx="2802056" cy="381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D9DCA5C-AE71-9B4B-A3D5-812603C2C890}"/>
              </a:ext>
            </a:extLst>
          </p:cNvPr>
          <p:cNvSpPr txBox="1"/>
          <p:nvPr/>
        </p:nvSpPr>
        <p:spPr>
          <a:xfrm>
            <a:off x="5169624" y="4276254"/>
            <a:ext cx="11271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1100" dirty="0"/>
              <a:t>Average CCE measured far away </a:t>
            </a:r>
          </a:p>
          <a:p>
            <a:pPr marL="228600" indent="-228600" algn="ctr">
              <a:buAutoNum type="alphaUcParenBoth"/>
            </a:pPr>
            <a:r>
              <a:rPr lang="hr-HR" sz="1100" dirty="0"/>
              <a:t>and close (B) to the pillar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454193-BE95-AE46-81CF-54C26DF59CBB}"/>
              </a:ext>
            </a:extLst>
          </p:cNvPr>
          <p:cNvSpPr txBox="1"/>
          <p:nvPr/>
        </p:nvSpPr>
        <p:spPr>
          <a:xfrm>
            <a:off x="6260495" y="5345834"/>
            <a:ext cx="25186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1100" dirty="0"/>
              <a:t>IBIC map  in case of front-side irradiation</a:t>
            </a:r>
          </a:p>
          <a:p>
            <a:pPr algn="ctr"/>
            <a:r>
              <a:rPr lang="hr-HR" sz="1100" dirty="0"/>
              <a:t>at different bias voltages.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4612060-03A3-2E45-BE68-F10C9C6E0E48}"/>
              </a:ext>
            </a:extLst>
          </p:cNvPr>
          <p:cNvCxnSpPr>
            <a:cxnSpLocks/>
          </p:cNvCxnSpPr>
          <p:nvPr/>
        </p:nvCxnSpPr>
        <p:spPr>
          <a:xfrm flipH="1">
            <a:off x="5095466" y="2335316"/>
            <a:ext cx="1711668" cy="19599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Rudjer Boskovic Institute, Croatia">
            <a:hlinkClick r:id="rId5"/>
            <a:extLst>
              <a:ext uri="{FF2B5EF4-FFF2-40B4-BE49-F238E27FC236}">
                <a16:creationId xmlns:a16="http://schemas.microsoft.com/office/drawing/2014/main" id="{FCF4DE2C-AE4F-4144-9008-0C6CBEB896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grpSp>
        <p:nvGrpSpPr>
          <p:cNvPr id="38" name="Group 74">
            <a:extLst>
              <a:ext uri="{FF2B5EF4-FFF2-40B4-BE49-F238E27FC236}">
                <a16:creationId xmlns:a16="http://schemas.microsoft.com/office/drawing/2014/main" id="{CA7442DC-2D7D-FC42-B3C7-57294A1351FB}"/>
              </a:ext>
            </a:extLst>
          </p:cNvPr>
          <p:cNvGrpSpPr>
            <a:grpSpLocks/>
          </p:cNvGrpSpPr>
          <p:nvPr/>
        </p:nvGrpSpPr>
        <p:grpSpPr bwMode="auto">
          <a:xfrm>
            <a:off x="2946290" y="1342104"/>
            <a:ext cx="2749190" cy="2408005"/>
            <a:chOff x="3288" y="1644"/>
            <a:chExt cx="2175" cy="1378"/>
          </a:xfrm>
        </p:grpSpPr>
        <p:sp>
          <p:nvSpPr>
            <p:cNvPr id="39" name="Rectangle 75">
              <a:extLst>
                <a:ext uri="{FF2B5EF4-FFF2-40B4-BE49-F238E27FC236}">
                  <a16:creationId xmlns:a16="http://schemas.microsoft.com/office/drawing/2014/main" id="{ECD87D41-C808-C24D-BCE0-FBB3B930C0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7" y="2064"/>
              <a:ext cx="927" cy="754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rgbClr val="CC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800" b="1">
                <a:latin typeface="Rockwell" pitchFamily="18" charset="0"/>
              </a:endParaRPr>
            </a:p>
          </p:txBody>
        </p:sp>
        <p:sp>
          <p:nvSpPr>
            <p:cNvPr id="40" name="Text Box 76">
              <a:extLst>
                <a:ext uri="{FF2B5EF4-FFF2-40B4-BE49-F238E27FC236}">
                  <a16:creationId xmlns:a16="http://schemas.microsoft.com/office/drawing/2014/main" id="{8BA39BD7-5A23-F94A-99E7-ACA6F0C251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07" y="1872"/>
              <a:ext cx="2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b="1">
                  <a:solidFill>
                    <a:srgbClr val="FF0000"/>
                  </a:solidFill>
                  <a:latin typeface="Helvetica" pitchFamily="34" charset="0"/>
                </a:rPr>
                <a:t>p</a:t>
              </a:r>
              <a:r>
                <a:rPr lang="en-GB" sz="1200" b="1" baseline="30000">
                  <a:solidFill>
                    <a:srgbClr val="FF0000"/>
                  </a:solidFill>
                  <a:latin typeface="Helvetica" pitchFamily="34" charset="0"/>
                </a:rPr>
                <a:t>+</a:t>
              </a:r>
              <a:endParaRPr lang="en-GB" sz="1200" b="1">
                <a:solidFill>
                  <a:srgbClr val="FF0000"/>
                </a:solidFill>
                <a:latin typeface="Helvetica" pitchFamily="34" charset="0"/>
              </a:endParaRPr>
            </a:p>
          </p:txBody>
        </p:sp>
        <p:sp>
          <p:nvSpPr>
            <p:cNvPr id="41" name="Line 77">
              <a:extLst>
                <a:ext uri="{FF2B5EF4-FFF2-40B4-BE49-F238E27FC236}">
                  <a16:creationId xmlns:a16="http://schemas.microsoft.com/office/drawing/2014/main" id="{FF50340D-DFF5-8E4D-80FC-B921D201DA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89" y="2213"/>
              <a:ext cx="0" cy="127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78">
              <a:extLst>
                <a:ext uri="{FF2B5EF4-FFF2-40B4-BE49-F238E27FC236}">
                  <a16:creationId xmlns:a16="http://schemas.microsoft.com/office/drawing/2014/main" id="{570BBEC5-C97A-7646-9568-F2B7C1547C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5" y="2647"/>
              <a:ext cx="0" cy="90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79">
              <a:extLst>
                <a:ext uri="{FF2B5EF4-FFF2-40B4-BE49-F238E27FC236}">
                  <a16:creationId xmlns:a16="http://schemas.microsoft.com/office/drawing/2014/main" id="{EFF55050-0070-594F-BF0B-331F6656F3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8" y="1679"/>
              <a:ext cx="792" cy="1343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Oval 80">
              <a:extLst>
                <a:ext uri="{FF2B5EF4-FFF2-40B4-BE49-F238E27FC236}">
                  <a16:creationId xmlns:a16="http://schemas.microsoft.com/office/drawing/2014/main" id="{DC8820AF-E661-7948-8A60-0CC147C976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4922" y="2413"/>
              <a:ext cx="49" cy="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45" name="Text Box 81">
              <a:extLst>
                <a:ext uri="{FF2B5EF4-FFF2-40B4-BE49-F238E27FC236}">
                  <a16:creationId xmlns:a16="http://schemas.microsoft.com/office/drawing/2014/main" id="{7FFCBA8A-F6FE-8E40-89EA-83611BCB32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7" y="2366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-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46" name="Oval 82">
              <a:extLst>
                <a:ext uri="{FF2B5EF4-FFF2-40B4-BE49-F238E27FC236}">
                  <a16:creationId xmlns:a16="http://schemas.microsoft.com/office/drawing/2014/main" id="{8DF21ECD-DC2D-3D4E-B862-A1255AF5F4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4840" y="2403"/>
              <a:ext cx="48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47" name="Text Box 83">
              <a:extLst>
                <a:ext uri="{FF2B5EF4-FFF2-40B4-BE49-F238E27FC236}">
                  <a16:creationId xmlns:a16="http://schemas.microsoft.com/office/drawing/2014/main" id="{96313D1A-F9FC-7F42-BD0E-5C379AB124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96" y="2357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-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48" name="Oval 84">
              <a:extLst>
                <a:ext uri="{FF2B5EF4-FFF2-40B4-BE49-F238E27FC236}">
                  <a16:creationId xmlns:a16="http://schemas.microsoft.com/office/drawing/2014/main" id="{F925FFEF-CBC2-FB4D-A91E-3CEA73552C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4899" y="2452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49" name="Text Box 85">
              <a:extLst>
                <a:ext uri="{FF2B5EF4-FFF2-40B4-BE49-F238E27FC236}">
                  <a16:creationId xmlns:a16="http://schemas.microsoft.com/office/drawing/2014/main" id="{B2D7B9AB-6E8F-1B4B-B1E3-D70271999D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53" y="2402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-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50" name="Oval 86">
              <a:extLst>
                <a:ext uri="{FF2B5EF4-FFF2-40B4-BE49-F238E27FC236}">
                  <a16:creationId xmlns:a16="http://schemas.microsoft.com/office/drawing/2014/main" id="{BDB34546-60F3-1B4A-AA03-FAB6E82538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5001" y="2549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51" name="Text Box 87">
              <a:extLst>
                <a:ext uri="{FF2B5EF4-FFF2-40B4-BE49-F238E27FC236}">
                  <a16:creationId xmlns:a16="http://schemas.microsoft.com/office/drawing/2014/main" id="{9C5C9354-865E-9147-926A-77CE55B53F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58" y="2502"/>
              <a:ext cx="171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+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52" name="Oval 88">
              <a:extLst>
                <a:ext uri="{FF2B5EF4-FFF2-40B4-BE49-F238E27FC236}">
                  <a16:creationId xmlns:a16="http://schemas.microsoft.com/office/drawing/2014/main" id="{1CB574A5-3932-F247-BF75-A2067F6BD83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5057" y="2612"/>
              <a:ext cx="48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53" name="Text Box 89">
              <a:extLst>
                <a:ext uri="{FF2B5EF4-FFF2-40B4-BE49-F238E27FC236}">
                  <a16:creationId xmlns:a16="http://schemas.microsoft.com/office/drawing/2014/main" id="{8667CD3E-5C98-E542-9CF9-4D6B4178A9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11" y="2563"/>
              <a:ext cx="17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+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54" name="Oval 90">
              <a:extLst>
                <a:ext uri="{FF2B5EF4-FFF2-40B4-BE49-F238E27FC236}">
                  <a16:creationId xmlns:a16="http://schemas.microsoft.com/office/drawing/2014/main" id="{F3B6FB2A-1483-5A41-83BD-66253F5920E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4944" y="2539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55" name="Text Box 91">
              <a:extLst>
                <a:ext uri="{FF2B5EF4-FFF2-40B4-BE49-F238E27FC236}">
                  <a16:creationId xmlns:a16="http://schemas.microsoft.com/office/drawing/2014/main" id="{C50B444F-18FB-8A4A-8D9A-B77CE888A8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99" y="2490"/>
              <a:ext cx="17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+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56" name="Oval 92">
              <a:extLst>
                <a:ext uri="{FF2B5EF4-FFF2-40B4-BE49-F238E27FC236}">
                  <a16:creationId xmlns:a16="http://schemas.microsoft.com/office/drawing/2014/main" id="{0D350664-BADC-C74B-99B0-41CE92933D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4933" y="2585"/>
              <a:ext cx="48" cy="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57" name="Text Box 93">
              <a:extLst>
                <a:ext uri="{FF2B5EF4-FFF2-40B4-BE49-F238E27FC236}">
                  <a16:creationId xmlns:a16="http://schemas.microsoft.com/office/drawing/2014/main" id="{122AE58B-B8A0-A245-AD2E-1B82A046D6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89" y="2541"/>
              <a:ext cx="17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+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58" name="Oval 94">
              <a:extLst>
                <a:ext uri="{FF2B5EF4-FFF2-40B4-BE49-F238E27FC236}">
                  <a16:creationId xmlns:a16="http://schemas.microsoft.com/office/drawing/2014/main" id="{F98A11DB-A7E4-DF42-9CD2-F0C062540C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4890" y="2366"/>
              <a:ext cx="49" cy="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59" name="Text Box 95">
              <a:extLst>
                <a:ext uri="{FF2B5EF4-FFF2-40B4-BE49-F238E27FC236}">
                  <a16:creationId xmlns:a16="http://schemas.microsoft.com/office/drawing/2014/main" id="{795573EB-089B-624E-BC16-9538C5580E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8" y="2319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-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60" name="Oval 96">
              <a:extLst>
                <a:ext uri="{FF2B5EF4-FFF2-40B4-BE49-F238E27FC236}">
                  <a16:creationId xmlns:a16="http://schemas.microsoft.com/office/drawing/2014/main" id="{457E8D6D-F63D-3047-AE2B-D8842093BCE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4971" y="2484"/>
              <a:ext cx="48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61" name="Text Box 97">
              <a:extLst>
                <a:ext uri="{FF2B5EF4-FFF2-40B4-BE49-F238E27FC236}">
                  <a16:creationId xmlns:a16="http://schemas.microsoft.com/office/drawing/2014/main" id="{D307B88F-D6FC-634A-8AB4-5E5B95773F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26" y="2436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-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62" name="Oval 98">
              <a:extLst>
                <a:ext uri="{FF2B5EF4-FFF2-40B4-BE49-F238E27FC236}">
                  <a16:creationId xmlns:a16="http://schemas.microsoft.com/office/drawing/2014/main" id="{7DCD11E6-607F-B649-BED4-A19AA486E1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4987" y="2631"/>
              <a:ext cx="48" cy="39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63" name="Text Box 99">
              <a:extLst>
                <a:ext uri="{FF2B5EF4-FFF2-40B4-BE49-F238E27FC236}">
                  <a16:creationId xmlns:a16="http://schemas.microsoft.com/office/drawing/2014/main" id="{607424C3-B9D2-9B44-AD08-AB391EE7FB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42" y="2584"/>
              <a:ext cx="171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+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64" name="Text Box 100">
              <a:extLst>
                <a:ext uri="{FF2B5EF4-FFF2-40B4-BE49-F238E27FC236}">
                  <a16:creationId xmlns:a16="http://schemas.microsoft.com/office/drawing/2014/main" id="{B9B23EAC-6286-3D41-97A5-DC83F27B39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4089" y="2340"/>
              <a:ext cx="46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99"/>
                  </a:solidFill>
                  <a:latin typeface="Helvetica" pitchFamily="34" charset="0"/>
                </a:rPr>
                <a:t>300 </a:t>
              </a:r>
              <a:r>
                <a:rPr lang="en-US" sz="1200" b="1">
                  <a:solidFill>
                    <a:srgbClr val="000099"/>
                  </a:solidFill>
                  <a:latin typeface="Symbol" pitchFamily="18" charset="2"/>
                </a:rPr>
                <a:t>m</a:t>
              </a:r>
              <a:r>
                <a:rPr lang="en-US" sz="1200" b="1">
                  <a:solidFill>
                    <a:srgbClr val="000099"/>
                  </a:solidFill>
                  <a:latin typeface="Helvetica" pitchFamily="34" charset="0"/>
                </a:rPr>
                <a:t>m</a:t>
              </a:r>
              <a:r>
                <a:rPr lang="en-US" sz="1200">
                  <a:solidFill>
                    <a:srgbClr val="000099"/>
                  </a:solidFill>
                  <a:latin typeface="Helvetica" pitchFamily="34" charset="0"/>
                </a:rPr>
                <a:t> </a:t>
              </a:r>
            </a:p>
          </p:txBody>
        </p:sp>
        <p:sp>
          <p:nvSpPr>
            <p:cNvPr id="65" name="Rectangle 101">
              <a:extLst>
                <a:ext uri="{FF2B5EF4-FFF2-40B4-BE49-F238E27FC236}">
                  <a16:creationId xmlns:a16="http://schemas.microsoft.com/office/drawing/2014/main" id="{2D4DAAEC-AB39-B549-A9C9-D6FB630E9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8" y="2061"/>
              <a:ext cx="950" cy="752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rgbClr val="CCE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66" name="Rectangle 102">
              <a:extLst>
                <a:ext uri="{FF2B5EF4-FFF2-40B4-BE49-F238E27FC236}">
                  <a16:creationId xmlns:a16="http://schemas.microsoft.com/office/drawing/2014/main" id="{A0E503CA-4C5E-DA4E-BE10-F63BAEEF0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4" y="2060"/>
              <a:ext cx="123" cy="753"/>
            </a:xfrm>
            <a:prstGeom prst="rect">
              <a:avLst/>
            </a:prstGeom>
            <a:gradFill rotWithShape="0">
              <a:gsLst>
                <a:gs pos="0">
                  <a:srgbClr val="000099"/>
                </a:gs>
                <a:gs pos="100000">
                  <a:srgbClr val="B2B2E0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67" name="Rectangle 103">
              <a:extLst>
                <a:ext uri="{FF2B5EF4-FFF2-40B4-BE49-F238E27FC236}">
                  <a16:creationId xmlns:a16="http://schemas.microsoft.com/office/drawing/2014/main" id="{8B7BF537-A789-AF4A-B2D0-9CB261687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6" y="2060"/>
              <a:ext cx="121" cy="749"/>
            </a:xfrm>
            <a:prstGeom prst="rect">
              <a:avLst/>
            </a:prstGeom>
            <a:gradFill rotWithShape="0">
              <a:gsLst>
                <a:gs pos="0">
                  <a:srgbClr val="000099"/>
                </a:gs>
                <a:gs pos="100000">
                  <a:srgbClr val="000047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68" name="Text Box 104">
              <a:extLst>
                <a:ext uri="{FF2B5EF4-FFF2-40B4-BE49-F238E27FC236}">
                  <a16:creationId xmlns:a16="http://schemas.microsoft.com/office/drawing/2014/main" id="{75443C25-1407-A44F-8079-6B3C3FA285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5" y="1896"/>
              <a:ext cx="1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chemeClr val="accent2"/>
                  </a:solidFill>
                  <a:latin typeface="Helvetica" pitchFamily="34" charset="0"/>
                </a:rPr>
                <a:t>n</a:t>
              </a:r>
              <a:r>
                <a:rPr lang="en-US" sz="1200" b="1" baseline="30000">
                  <a:solidFill>
                    <a:schemeClr val="accent2"/>
                  </a:solidFill>
                  <a:latin typeface="Helvetica" pitchFamily="34" charset="0"/>
                </a:rPr>
                <a:t>+</a:t>
              </a:r>
              <a:endParaRPr lang="en-US" sz="1200" b="1">
                <a:solidFill>
                  <a:schemeClr val="accent2"/>
                </a:solidFill>
                <a:latin typeface="Helvetica" pitchFamily="34" charset="0"/>
              </a:endParaRPr>
            </a:p>
          </p:txBody>
        </p:sp>
        <p:sp>
          <p:nvSpPr>
            <p:cNvPr id="69" name="Text Box 105">
              <a:extLst>
                <a:ext uri="{FF2B5EF4-FFF2-40B4-BE49-F238E27FC236}">
                  <a16:creationId xmlns:a16="http://schemas.microsoft.com/office/drawing/2014/main" id="{F871B496-8E5C-0545-8021-2A2DDA0A39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34" y="1882"/>
              <a:ext cx="2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FF0000"/>
                  </a:solidFill>
                  <a:latin typeface="Helvetica" pitchFamily="34" charset="0"/>
                </a:rPr>
                <a:t>p</a:t>
              </a:r>
              <a:r>
                <a:rPr lang="en-US" sz="1200" b="1" baseline="30000">
                  <a:solidFill>
                    <a:srgbClr val="FF0000"/>
                  </a:solidFill>
                  <a:latin typeface="Helvetica" pitchFamily="34" charset="0"/>
                </a:rPr>
                <a:t>+</a:t>
              </a:r>
              <a:endParaRPr lang="en-US" sz="1200" b="1">
                <a:solidFill>
                  <a:srgbClr val="FF0000"/>
                </a:solidFill>
                <a:latin typeface="Helvetica" pitchFamily="34" charset="0"/>
              </a:endParaRPr>
            </a:p>
          </p:txBody>
        </p:sp>
        <p:sp>
          <p:nvSpPr>
            <p:cNvPr id="70" name="Line 106">
              <a:extLst>
                <a:ext uri="{FF2B5EF4-FFF2-40B4-BE49-F238E27FC236}">
                  <a16:creationId xmlns:a16="http://schemas.microsoft.com/office/drawing/2014/main" id="{3B04AF8D-4839-0647-9C89-01E71D020B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89" y="2103"/>
              <a:ext cx="0" cy="71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Line 107">
              <a:extLst>
                <a:ext uri="{FF2B5EF4-FFF2-40B4-BE49-F238E27FC236}">
                  <a16:creationId xmlns:a16="http://schemas.microsoft.com/office/drawing/2014/main" id="{4E179944-A7A7-364E-BF76-F974E44060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96" y="2205"/>
              <a:ext cx="244" cy="0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Text Box 108">
              <a:extLst>
                <a:ext uri="{FF2B5EF4-FFF2-40B4-BE49-F238E27FC236}">
                  <a16:creationId xmlns:a16="http://schemas.microsoft.com/office/drawing/2014/main" id="{EA752668-61C2-BC4E-9AA9-E01E5320D3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9" y="2063"/>
              <a:ext cx="41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000099"/>
                  </a:solidFill>
                  <a:latin typeface="Helvetica" pitchFamily="34" charset="0"/>
                </a:rPr>
                <a:t>50 </a:t>
              </a:r>
              <a:r>
                <a:rPr lang="en-US" sz="1200" b="1">
                  <a:solidFill>
                    <a:srgbClr val="000099"/>
                  </a:solidFill>
                  <a:latin typeface="Symbol" pitchFamily="18" charset="2"/>
                </a:rPr>
                <a:t>m</a:t>
              </a:r>
              <a:r>
                <a:rPr lang="en-US" sz="1200" b="1">
                  <a:solidFill>
                    <a:srgbClr val="000099"/>
                  </a:solidFill>
                  <a:latin typeface="Helvetica" pitchFamily="34" charset="0"/>
                </a:rPr>
                <a:t>m</a:t>
              </a:r>
              <a:r>
                <a:rPr lang="en-US" sz="1200">
                  <a:solidFill>
                    <a:srgbClr val="000099"/>
                  </a:solidFill>
                  <a:latin typeface="Helvetica" pitchFamily="34" charset="0"/>
                </a:rPr>
                <a:t> </a:t>
              </a:r>
            </a:p>
          </p:txBody>
        </p:sp>
        <p:sp>
          <p:nvSpPr>
            <p:cNvPr id="73" name="Line 109">
              <a:extLst>
                <a:ext uri="{FF2B5EF4-FFF2-40B4-BE49-F238E27FC236}">
                  <a16:creationId xmlns:a16="http://schemas.microsoft.com/office/drawing/2014/main" id="{F4DFE022-BBBB-8344-A548-EAF3A874FA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83" y="2518"/>
              <a:ext cx="111" cy="0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Line 110">
              <a:extLst>
                <a:ext uri="{FF2B5EF4-FFF2-40B4-BE49-F238E27FC236}">
                  <a16:creationId xmlns:a16="http://schemas.microsoft.com/office/drawing/2014/main" id="{3045E63D-875C-6B4C-980A-3C3945F3B23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39914" flipV="1">
              <a:off x="3554" y="2369"/>
              <a:ext cx="111" cy="0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Oval 111">
              <a:extLst>
                <a:ext uri="{FF2B5EF4-FFF2-40B4-BE49-F238E27FC236}">
                  <a16:creationId xmlns:a16="http://schemas.microsoft.com/office/drawing/2014/main" id="{2601AB61-17F3-0F4C-8294-DE6B654F1E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3785" y="2526"/>
              <a:ext cx="49" cy="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76" name="Oval 112">
              <a:extLst>
                <a:ext uri="{FF2B5EF4-FFF2-40B4-BE49-F238E27FC236}">
                  <a16:creationId xmlns:a16="http://schemas.microsoft.com/office/drawing/2014/main" id="{59539794-0943-B44C-85B8-DC2C699DF1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3709" y="2421"/>
              <a:ext cx="49" cy="3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77" name="Text Box 113">
              <a:extLst>
                <a:ext uri="{FF2B5EF4-FFF2-40B4-BE49-F238E27FC236}">
                  <a16:creationId xmlns:a16="http://schemas.microsoft.com/office/drawing/2014/main" id="{EEC208DC-DBDF-E441-A6EC-10A47EDAA9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0" y="2375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-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78" name="Oval 114">
              <a:extLst>
                <a:ext uri="{FF2B5EF4-FFF2-40B4-BE49-F238E27FC236}">
                  <a16:creationId xmlns:a16="http://schemas.microsoft.com/office/drawing/2014/main" id="{49E31BE5-2127-214B-A984-4036EAFBD5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3623" y="2416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79" name="Text Box 115">
              <a:extLst>
                <a:ext uri="{FF2B5EF4-FFF2-40B4-BE49-F238E27FC236}">
                  <a16:creationId xmlns:a16="http://schemas.microsoft.com/office/drawing/2014/main" id="{BE2116AB-675B-644A-8EBD-BCC0A93424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9" y="2369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-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80" name="Oval 116">
              <a:extLst>
                <a:ext uri="{FF2B5EF4-FFF2-40B4-BE49-F238E27FC236}">
                  <a16:creationId xmlns:a16="http://schemas.microsoft.com/office/drawing/2014/main" id="{2D0848A2-6586-9747-A377-E626B2E8FC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3683" y="2465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81" name="Text Box 117">
              <a:extLst>
                <a:ext uri="{FF2B5EF4-FFF2-40B4-BE49-F238E27FC236}">
                  <a16:creationId xmlns:a16="http://schemas.microsoft.com/office/drawing/2014/main" id="{FB61E24B-0A0B-1341-9250-02C8395AD9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8" y="2418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-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82" name="Oval 118">
              <a:extLst>
                <a:ext uri="{FF2B5EF4-FFF2-40B4-BE49-F238E27FC236}">
                  <a16:creationId xmlns:a16="http://schemas.microsoft.com/office/drawing/2014/main" id="{5FA15BA5-53C7-3542-8EE9-99A54710B0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3785" y="2561"/>
              <a:ext cx="49" cy="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83" name="Text Box 119">
              <a:extLst>
                <a:ext uri="{FF2B5EF4-FFF2-40B4-BE49-F238E27FC236}">
                  <a16:creationId xmlns:a16="http://schemas.microsoft.com/office/drawing/2014/main" id="{5FE969ED-4139-AF4D-9BB6-9AAC7AA903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1" y="2514"/>
              <a:ext cx="17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+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84" name="Oval 120">
              <a:extLst>
                <a:ext uri="{FF2B5EF4-FFF2-40B4-BE49-F238E27FC236}">
                  <a16:creationId xmlns:a16="http://schemas.microsoft.com/office/drawing/2014/main" id="{0AE94935-9D0F-0344-8927-BD6D673556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3837" y="2596"/>
              <a:ext cx="48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85" name="Text Box 121">
              <a:extLst>
                <a:ext uri="{FF2B5EF4-FFF2-40B4-BE49-F238E27FC236}">
                  <a16:creationId xmlns:a16="http://schemas.microsoft.com/office/drawing/2014/main" id="{C581C5D6-1076-8D4C-BDF6-0FE162B708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2543"/>
              <a:ext cx="170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+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86" name="Oval 122">
              <a:extLst>
                <a:ext uri="{FF2B5EF4-FFF2-40B4-BE49-F238E27FC236}">
                  <a16:creationId xmlns:a16="http://schemas.microsoft.com/office/drawing/2014/main" id="{88D177E0-4E38-B449-9BA6-3DBFA6E1BD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3726" y="2549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87" name="Text Box 123">
              <a:extLst>
                <a:ext uri="{FF2B5EF4-FFF2-40B4-BE49-F238E27FC236}">
                  <a16:creationId xmlns:a16="http://schemas.microsoft.com/office/drawing/2014/main" id="{897C10B9-68C2-6743-B869-BA27530C19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2" y="2502"/>
              <a:ext cx="171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+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88" name="Oval 124">
              <a:extLst>
                <a:ext uri="{FF2B5EF4-FFF2-40B4-BE49-F238E27FC236}">
                  <a16:creationId xmlns:a16="http://schemas.microsoft.com/office/drawing/2014/main" id="{F71A976D-5859-224A-8927-AF892BAEA1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3717" y="2598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89" name="Text Box 125">
              <a:extLst>
                <a:ext uri="{FF2B5EF4-FFF2-40B4-BE49-F238E27FC236}">
                  <a16:creationId xmlns:a16="http://schemas.microsoft.com/office/drawing/2014/main" id="{4AA88C44-F169-6242-AA65-280D9DD4AA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73" y="2549"/>
              <a:ext cx="171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+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90" name="Oval 126">
              <a:extLst>
                <a:ext uri="{FF2B5EF4-FFF2-40B4-BE49-F238E27FC236}">
                  <a16:creationId xmlns:a16="http://schemas.microsoft.com/office/drawing/2014/main" id="{75948D4D-08B0-CA46-926A-6882F1EC788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3587" y="2479"/>
              <a:ext cx="48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91" name="Text Box 127">
              <a:extLst>
                <a:ext uri="{FF2B5EF4-FFF2-40B4-BE49-F238E27FC236}">
                  <a16:creationId xmlns:a16="http://schemas.microsoft.com/office/drawing/2014/main" id="{FE97A920-37B5-554B-B42D-A28DBEFFED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3" y="2434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-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92" name="Oval 128">
              <a:extLst>
                <a:ext uri="{FF2B5EF4-FFF2-40B4-BE49-F238E27FC236}">
                  <a16:creationId xmlns:a16="http://schemas.microsoft.com/office/drawing/2014/main" id="{383811F1-8059-864F-B7D7-6A95C199E3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760086">
              <a:off x="3580" y="2445"/>
              <a:ext cx="49" cy="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A5002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93" name="Text Box 129">
              <a:extLst>
                <a:ext uri="{FF2B5EF4-FFF2-40B4-BE49-F238E27FC236}">
                  <a16:creationId xmlns:a16="http://schemas.microsoft.com/office/drawing/2014/main" id="{BCB60B56-CAF8-1B4D-8C14-3A3605E2AA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6" y="2397"/>
              <a:ext cx="155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-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94" name="Text Box 130">
              <a:extLst>
                <a:ext uri="{FF2B5EF4-FFF2-40B4-BE49-F238E27FC236}">
                  <a16:creationId xmlns:a16="http://schemas.microsoft.com/office/drawing/2014/main" id="{F130BD6A-9E40-BC40-880E-9220FABA4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0" y="2473"/>
              <a:ext cx="17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800">
                  <a:effectLst>
                    <a:outerShdw blurRad="38100" dist="38100" dir="2700000" algn="tl">
                      <a:srgbClr val="C0C0C0"/>
                    </a:outerShdw>
                  </a:effectLst>
                  <a:latin typeface="Lucida Console" pitchFamily="49" charset="0"/>
                </a:rPr>
                <a:t>+</a:t>
              </a:r>
              <a:endParaRPr lang="en-US" sz="800">
                <a:latin typeface="Lucida Console" pitchFamily="49" charset="0"/>
              </a:endParaRPr>
            </a:p>
          </p:txBody>
        </p:sp>
        <p:sp>
          <p:nvSpPr>
            <p:cNvPr id="95" name="Line 131">
              <a:extLst>
                <a:ext uri="{FF2B5EF4-FFF2-40B4-BE49-F238E27FC236}">
                  <a16:creationId xmlns:a16="http://schemas.microsoft.com/office/drawing/2014/main" id="{F509459B-F86D-5A48-AD16-F1096F027E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76" y="1673"/>
              <a:ext cx="666" cy="13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Text Box 132">
              <a:extLst>
                <a:ext uri="{FF2B5EF4-FFF2-40B4-BE49-F238E27FC236}">
                  <a16:creationId xmlns:a16="http://schemas.microsoft.com/office/drawing/2014/main" id="{DAC4EDA3-F911-A945-9487-CC164E4364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03" y="1652"/>
              <a:ext cx="29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>
                  <a:latin typeface="Tempus Sans ITC" pitchFamily="82" charset="0"/>
                </a:rPr>
                <a:t>3D</a:t>
              </a:r>
            </a:p>
          </p:txBody>
        </p:sp>
        <p:sp>
          <p:nvSpPr>
            <p:cNvPr id="97" name="Text Box 133">
              <a:extLst>
                <a:ext uri="{FF2B5EF4-FFF2-40B4-BE49-F238E27FC236}">
                  <a16:creationId xmlns:a16="http://schemas.microsoft.com/office/drawing/2014/main" id="{931352E5-A2D6-4549-8483-BC3628B502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11" y="1644"/>
              <a:ext cx="75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>
                  <a:latin typeface="Tempus Sans ITC" pitchFamily="82" charset="0"/>
                </a:rPr>
                <a:t>PLANAR</a:t>
              </a:r>
            </a:p>
          </p:txBody>
        </p:sp>
        <p:sp>
          <p:nvSpPr>
            <p:cNvPr id="98" name="Freeform 134">
              <a:extLst>
                <a:ext uri="{FF2B5EF4-FFF2-40B4-BE49-F238E27FC236}">
                  <a16:creationId xmlns:a16="http://schemas.microsoft.com/office/drawing/2014/main" id="{D0ECC63A-C1E7-B842-BEE3-51E3F0BD4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" y="2094"/>
              <a:ext cx="67" cy="723"/>
            </a:xfrm>
            <a:custGeom>
              <a:avLst/>
              <a:gdLst>
                <a:gd name="T0" fmla="*/ 22 w 76"/>
                <a:gd name="T1" fmla="*/ 0 h 784"/>
                <a:gd name="T2" fmla="*/ 4 w 76"/>
                <a:gd name="T3" fmla="*/ 116 h 784"/>
                <a:gd name="T4" fmla="*/ 4 w 76"/>
                <a:gd name="T5" fmla="*/ 348 h 784"/>
                <a:gd name="T6" fmla="*/ 0 60000 65536"/>
                <a:gd name="T7" fmla="*/ 0 60000 65536"/>
                <a:gd name="T8" fmla="*/ 0 60000 65536"/>
                <a:gd name="T9" fmla="*/ 0 w 76"/>
                <a:gd name="T10" fmla="*/ 0 h 784"/>
                <a:gd name="T11" fmla="*/ 76 w 76"/>
                <a:gd name="T12" fmla="*/ 784 h 7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" h="784">
                  <a:moveTo>
                    <a:pt x="76" y="0"/>
                  </a:moveTo>
                  <a:cubicBezTo>
                    <a:pt x="50" y="66"/>
                    <a:pt x="24" y="133"/>
                    <a:pt x="12" y="264"/>
                  </a:cubicBezTo>
                  <a:cubicBezTo>
                    <a:pt x="0" y="395"/>
                    <a:pt x="5" y="703"/>
                    <a:pt x="4" y="78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Line 135">
              <a:extLst>
                <a:ext uri="{FF2B5EF4-FFF2-40B4-BE49-F238E27FC236}">
                  <a16:creationId xmlns:a16="http://schemas.microsoft.com/office/drawing/2014/main" id="{4D9C2BE4-B09A-AC40-8878-3E4C10E612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64" y="2095"/>
              <a:ext cx="0" cy="6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Freeform 136">
              <a:extLst>
                <a:ext uri="{FF2B5EF4-FFF2-40B4-BE49-F238E27FC236}">
                  <a16:creationId xmlns:a16="http://schemas.microsoft.com/office/drawing/2014/main" id="{3DF81188-E727-924A-87EB-F0A3CC49240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267" y="2087"/>
              <a:ext cx="67" cy="722"/>
            </a:xfrm>
            <a:custGeom>
              <a:avLst/>
              <a:gdLst>
                <a:gd name="T0" fmla="*/ 22 w 76"/>
                <a:gd name="T1" fmla="*/ 0 h 784"/>
                <a:gd name="T2" fmla="*/ 4 w 76"/>
                <a:gd name="T3" fmla="*/ 115 h 784"/>
                <a:gd name="T4" fmla="*/ 4 w 76"/>
                <a:gd name="T5" fmla="*/ 344 h 784"/>
                <a:gd name="T6" fmla="*/ 0 60000 65536"/>
                <a:gd name="T7" fmla="*/ 0 60000 65536"/>
                <a:gd name="T8" fmla="*/ 0 60000 65536"/>
                <a:gd name="T9" fmla="*/ 0 w 76"/>
                <a:gd name="T10" fmla="*/ 0 h 784"/>
                <a:gd name="T11" fmla="*/ 76 w 76"/>
                <a:gd name="T12" fmla="*/ 784 h 7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" h="784">
                  <a:moveTo>
                    <a:pt x="76" y="0"/>
                  </a:moveTo>
                  <a:cubicBezTo>
                    <a:pt x="50" y="66"/>
                    <a:pt x="24" y="133"/>
                    <a:pt x="12" y="264"/>
                  </a:cubicBezTo>
                  <a:cubicBezTo>
                    <a:pt x="0" y="395"/>
                    <a:pt x="5" y="703"/>
                    <a:pt x="4" y="78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Rectangle 137">
              <a:extLst>
                <a:ext uri="{FF2B5EF4-FFF2-40B4-BE49-F238E27FC236}">
                  <a16:creationId xmlns:a16="http://schemas.microsoft.com/office/drawing/2014/main" id="{64070A58-2488-5147-A8EE-6A76606D58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" y="2038"/>
              <a:ext cx="340" cy="57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grpSp>
          <p:nvGrpSpPr>
            <p:cNvPr id="102" name="Group 138">
              <a:extLst>
                <a:ext uri="{FF2B5EF4-FFF2-40B4-BE49-F238E27FC236}">
                  <a16:creationId xmlns:a16="http://schemas.microsoft.com/office/drawing/2014/main" id="{BBF855C0-277D-5845-B57E-9472D21F35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51" y="2093"/>
              <a:ext cx="315" cy="729"/>
              <a:chOff x="3684" y="1280"/>
              <a:chExt cx="356" cy="792"/>
            </a:xfrm>
          </p:grpSpPr>
          <p:sp>
            <p:nvSpPr>
              <p:cNvPr id="106" name="Freeform 139">
                <a:extLst>
                  <a:ext uri="{FF2B5EF4-FFF2-40B4-BE49-F238E27FC236}">
                    <a16:creationId xmlns:a16="http://schemas.microsoft.com/office/drawing/2014/main" id="{49D171BA-E5FF-0945-94E3-00CCF8588B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4" y="1288"/>
                <a:ext cx="76" cy="784"/>
              </a:xfrm>
              <a:custGeom>
                <a:avLst/>
                <a:gdLst>
                  <a:gd name="T0" fmla="*/ 76 w 76"/>
                  <a:gd name="T1" fmla="*/ 0 h 784"/>
                  <a:gd name="T2" fmla="*/ 12 w 76"/>
                  <a:gd name="T3" fmla="*/ 264 h 784"/>
                  <a:gd name="T4" fmla="*/ 4 w 76"/>
                  <a:gd name="T5" fmla="*/ 784 h 784"/>
                  <a:gd name="T6" fmla="*/ 0 60000 65536"/>
                  <a:gd name="T7" fmla="*/ 0 60000 65536"/>
                  <a:gd name="T8" fmla="*/ 0 60000 65536"/>
                  <a:gd name="T9" fmla="*/ 0 w 76"/>
                  <a:gd name="T10" fmla="*/ 0 h 784"/>
                  <a:gd name="T11" fmla="*/ 76 w 76"/>
                  <a:gd name="T12" fmla="*/ 784 h 78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6" h="784">
                    <a:moveTo>
                      <a:pt x="76" y="0"/>
                    </a:moveTo>
                    <a:cubicBezTo>
                      <a:pt x="50" y="66"/>
                      <a:pt x="24" y="133"/>
                      <a:pt x="12" y="264"/>
                    </a:cubicBezTo>
                    <a:cubicBezTo>
                      <a:pt x="0" y="395"/>
                      <a:pt x="5" y="703"/>
                      <a:pt x="4" y="78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Line 140">
                <a:extLst>
                  <a:ext uri="{FF2B5EF4-FFF2-40B4-BE49-F238E27FC236}">
                    <a16:creationId xmlns:a16="http://schemas.microsoft.com/office/drawing/2014/main" id="{B6EBC433-CC12-4046-9232-61F66AF183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8" y="1289"/>
                <a:ext cx="0" cy="7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Freeform 141">
                <a:extLst>
                  <a:ext uri="{FF2B5EF4-FFF2-40B4-BE49-F238E27FC236}">
                    <a16:creationId xmlns:a16="http://schemas.microsoft.com/office/drawing/2014/main" id="{33099538-39CC-C745-99D1-7E20F848A6F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964" y="1280"/>
                <a:ext cx="76" cy="784"/>
              </a:xfrm>
              <a:custGeom>
                <a:avLst/>
                <a:gdLst>
                  <a:gd name="T0" fmla="*/ 76 w 76"/>
                  <a:gd name="T1" fmla="*/ 0 h 784"/>
                  <a:gd name="T2" fmla="*/ 12 w 76"/>
                  <a:gd name="T3" fmla="*/ 264 h 784"/>
                  <a:gd name="T4" fmla="*/ 4 w 76"/>
                  <a:gd name="T5" fmla="*/ 784 h 784"/>
                  <a:gd name="T6" fmla="*/ 0 60000 65536"/>
                  <a:gd name="T7" fmla="*/ 0 60000 65536"/>
                  <a:gd name="T8" fmla="*/ 0 60000 65536"/>
                  <a:gd name="T9" fmla="*/ 0 w 76"/>
                  <a:gd name="T10" fmla="*/ 0 h 784"/>
                  <a:gd name="T11" fmla="*/ 76 w 76"/>
                  <a:gd name="T12" fmla="*/ 784 h 78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6" h="784">
                    <a:moveTo>
                      <a:pt x="76" y="0"/>
                    </a:moveTo>
                    <a:cubicBezTo>
                      <a:pt x="50" y="66"/>
                      <a:pt x="24" y="133"/>
                      <a:pt x="12" y="264"/>
                    </a:cubicBezTo>
                    <a:cubicBezTo>
                      <a:pt x="0" y="395"/>
                      <a:pt x="5" y="703"/>
                      <a:pt x="4" y="78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3" name="Rectangle 142">
              <a:extLst>
                <a:ext uri="{FF2B5EF4-FFF2-40B4-BE49-F238E27FC236}">
                  <a16:creationId xmlns:a16="http://schemas.microsoft.com/office/drawing/2014/main" id="{FAA37417-DF2E-7F4A-AB3E-23FD8738B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37" y="2038"/>
              <a:ext cx="340" cy="57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hlink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104" name="Rectangle 143">
              <a:extLst>
                <a:ext uri="{FF2B5EF4-FFF2-40B4-BE49-F238E27FC236}">
                  <a16:creationId xmlns:a16="http://schemas.microsoft.com/office/drawing/2014/main" id="{A626F6A0-5CFC-4142-8B3A-B057769DD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0" y="2771"/>
              <a:ext cx="924" cy="44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rgbClr val="000099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3200" b="1">
                <a:solidFill>
                  <a:schemeClr val="tx2"/>
                </a:solidFill>
                <a:latin typeface="Times New Roman" pitchFamily="18" charset="0"/>
              </a:endParaRPr>
            </a:p>
          </p:txBody>
        </p:sp>
        <p:sp>
          <p:nvSpPr>
            <p:cNvPr id="105" name="Text Box 144">
              <a:extLst>
                <a:ext uri="{FF2B5EF4-FFF2-40B4-BE49-F238E27FC236}">
                  <a16:creationId xmlns:a16="http://schemas.microsoft.com/office/drawing/2014/main" id="{E9A46A0F-CF12-DE4B-A212-2C6D10A825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1" y="1852"/>
              <a:ext cx="2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b="1">
                  <a:solidFill>
                    <a:srgbClr val="FF0000"/>
                  </a:solidFill>
                  <a:latin typeface="Helvetica" pitchFamily="34" charset="0"/>
                </a:rPr>
                <a:t>p</a:t>
              </a:r>
              <a:r>
                <a:rPr lang="en-GB" sz="1200" b="1" baseline="30000">
                  <a:solidFill>
                    <a:srgbClr val="FF0000"/>
                  </a:solidFill>
                  <a:latin typeface="Helvetica" pitchFamily="34" charset="0"/>
                </a:rPr>
                <a:t>+</a:t>
              </a:r>
              <a:endParaRPr lang="en-GB" sz="1200" b="1">
                <a:solidFill>
                  <a:srgbClr val="FF0000"/>
                </a:solidFill>
                <a:latin typeface="Helvetic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4502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342900" y="180539"/>
            <a:ext cx="76581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b="1" dirty="0">
                <a:latin typeface="Calibri"/>
                <a:cs typeface="Calibri"/>
              </a:rPr>
              <a:t>In </a:t>
            </a:r>
            <a:r>
              <a:rPr lang="hr-HR" sz="3200" b="1" dirty="0" err="1">
                <a:latin typeface="Calibri"/>
                <a:cs typeface="Calibri"/>
              </a:rPr>
              <a:t>air</a:t>
            </a:r>
            <a:r>
              <a:rPr lang="hr-HR" sz="3200" b="1" dirty="0">
                <a:latin typeface="Calibri"/>
                <a:cs typeface="Calibri"/>
              </a:rPr>
              <a:t> IBIC </a:t>
            </a:r>
            <a:r>
              <a:rPr lang="hr-HR" sz="3200" b="1" dirty="0" err="1">
                <a:latin typeface="Calibri"/>
                <a:cs typeface="Calibri"/>
              </a:rPr>
              <a:t>using</a:t>
            </a:r>
            <a:r>
              <a:rPr lang="hr-HR" sz="3200" b="1" dirty="0">
                <a:latin typeface="Calibri"/>
                <a:cs typeface="Calibri"/>
              </a:rPr>
              <a:t> </a:t>
            </a:r>
            <a:r>
              <a:rPr lang="hr-HR" sz="3200" b="1" dirty="0" err="1">
                <a:latin typeface="Calibri"/>
                <a:cs typeface="Calibri"/>
              </a:rPr>
              <a:t>protons</a:t>
            </a:r>
            <a:r>
              <a:rPr lang="hr-HR" sz="3200" b="1" dirty="0">
                <a:latin typeface="Calibri"/>
                <a:cs typeface="Calibri"/>
              </a:rPr>
              <a:t> </a:t>
            </a:r>
            <a:r>
              <a:rPr lang="hr-HR" sz="3200" b="1" dirty="0" err="1">
                <a:latin typeface="Calibri"/>
                <a:cs typeface="Calibri"/>
              </a:rPr>
              <a:t>and</a:t>
            </a:r>
            <a:r>
              <a:rPr lang="hr-HR" sz="3200" b="1" dirty="0">
                <a:latin typeface="Calibri"/>
                <a:cs typeface="Calibri"/>
              </a:rPr>
              <a:t> C </a:t>
            </a:r>
            <a:r>
              <a:rPr lang="hr-HR" sz="3200" b="1" dirty="0" err="1">
                <a:latin typeface="Calibri"/>
                <a:cs typeface="Calibri"/>
              </a:rPr>
              <a:t>ions</a:t>
            </a:r>
            <a:endParaRPr lang="hr-HR" sz="3200" b="1" dirty="0">
              <a:latin typeface="Calibri"/>
              <a:cs typeface="Calibri"/>
            </a:endParaRPr>
          </a:p>
          <a:p>
            <a:r>
              <a:rPr lang="hr-HR" sz="3200" dirty="0">
                <a:latin typeface="Calibri"/>
                <a:cs typeface="Calibri"/>
              </a:rPr>
              <a:t>(</a:t>
            </a:r>
            <a:r>
              <a:rPr lang="hr-HR" sz="3200" dirty="0" err="1">
                <a:latin typeface="Calibri"/>
                <a:cs typeface="Calibri"/>
              </a:rPr>
              <a:t>Paradesec</a:t>
            </a:r>
            <a:r>
              <a:rPr lang="hr-HR" sz="3200" dirty="0">
                <a:latin typeface="Calibri"/>
                <a:cs typeface="Calibri"/>
              </a:rPr>
              <a:t> + AIDA)</a:t>
            </a:r>
            <a:r>
              <a:rPr lang="en-US" b="1" dirty="0">
                <a:solidFill>
                  <a:srgbClr val="800000"/>
                </a:solidFill>
                <a:latin typeface="Calibri"/>
                <a:cs typeface="Calibri"/>
              </a:rPr>
              <a:t> </a:t>
            </a:r>
            <a:endParaRPr lang="en-US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134" y="2793712"/>
            <a:ext cx="3274951" cy="1888809"/>
          </a:xfrm>
          <a:prstGeom prst="rect">
            <a:avLst/>
          </a:prstGeom>
        </p:spPr>
      </p:pic>
      <p:sp>
        <p:nvSpPr>
          <p:cNvPr id="18" name="Up Arrow 17"/>
          <p:cNvSpPr/>
          <p:nvPr/>
        </p:nvSpPr>
        <p:spPr>
          <a:xfrm>
            <a:off x="1130300" y="3399821"/>
            <a:ext cx="254000" cy="12827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Up Arrow 18"/>
          <p:cNvSpPr/>
          <p:nvPr/>
        </p:nvSpPr>
        <p:spPr>
          <a:xfrm>
            <a:off x="1866900" y="3984021"/>
            <a:ext cx="254000" cy="6985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82887" y="4675369"/>
            <a:ext cx="15443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L</a:t>
            </a:r>
            <a:r>
              <a:rPr lang="ta-IN" sz="1600" dirty="0">
                <a:latin typeface="Calibri"/>
                <a:cs typeface="Calibri"/>
              </a:rPr>
              <a:t>ong range</a:t>
            </a:r>
          </a:p>
          <a:p>
            <a:r>
              <a:rPr lang="ta-IN" sz="1600" dirty="0">
                <a:latin typeface="Calibri"/>
                <a:cs typeface="Calibri"/>
              </a:rPr>
              <a:t>6 MeV protons </a:t>
            </a:r>
          </a:p>
          <a:p>
            <a:r>
              <a:rPr lang="ta-IN" sz="1600" dirty="0">
                <a:latin typeface="Calibri"/>
                <a:cs typeface="Calibri"/>
              </a:rPr>
              <a:t>(chip alignment)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752600" y="4669821"/>
            <a:ext cx="24569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1600" dirty="0">
                <a:latin typeface="Calibri"/>
                <a:cs typeface="Calibri"/>
              </a:rPr>
              <a:t>Short range</a:t>
            </a:r>
          </a:p>
          <a:p>
            <a:r>
              <a:rPr lang="ta-IN" sz="1600" dirty="0">
                <a:latin typeface="Calibri"/>
                <a:cs typeface="Calibri"/>
              </a:rPr>
              <a:t>heavy ions – 16 MeV C ions</a:t>
            </a:r>
          </a:p>
          <a:p>
            <a:r>
              <a:rPr lang="ta-IN" sz="1600" dirty="0">
                <a:latin typeface="Calibri"/>
                <a:cs typeface="Calibri"/>
              </a:rPr>
              <a:t>(single event upsets)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7381" y="2260600"/>
            <a:ext cx="3072902" cy="33528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6400" y="3794162"/>
            <a:ext cx="1117600" cy="1819238"/>
          </a:xfrm>
          <a:prstGeom prst="rect">
            <a:avLst/>
          </a:prstGeom>
          <a:ln>
            <a:solidFill>
              <a:srgbClr val="CCFFCC"/>
            </a:solidFill>
          </a:ln>
        </p:spPr>
      </p:pic>
      <p:cxnSp>
        <p:nvCxnSpPr>
          <p:cNvPr id="27" name="Straight Arrow Connector 26"/>
          <p:cNvCxnSpPr/>
          <p:nvPr/>
        </p:nvCxnSpPr>
        <p:spPr>
          <a:xfrm flipH="1">
            <a:off x="7250273" y="3644900"/>
            <a:ext cx="1080927" cy="12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12107" y="1177033"/>
            <a:ext cx="51552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dirty="0">
                <a:latin typeface="Calibri"/>
                <a:cs typeface="Calibri"/>
              </a:rPr>
              <a:t>The CMS (Compact </a:t>
            </a:r>
            <a:r>
              <a:rPr lang="en-GB" sz="1600" dirty="0" err="1">
                <a:latin typeface="Calibri"/>
                <a:cs typeface="Calibri"/>
              </a:rPr>
              <a:t>Muon</a:t>
            </a:r>
            <a:r>
              <a:rPr lang="en-GB" sz="1600" dirty="0">
                <a:latin typeface="Calibri"/>
                <a:cs typeface="Calibri"/>
              </a:rPr>
              <a:t> Solenoid) inner barrel pixel detector has integrated silicon pixels and readout chip (ROC), where occasional memory soft errors occur. </a:t>
            </a:r>
            <a:endParaRPr lang="ta-IN" sz="160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latin typeface="Calibri"/>
                <a:cs typeface="Calibri"/>
              </a:rPr>
              <a:t>T</a:t>
            </a:r>
            <a:r>
              <a:rPr lang="ta-IN" sz="1600" dirty="0">
                <a:latin typeface="Calibri"/>
                <a:cs typeface="Calibri"/>
              </a:rPr>
              <a:t>otal 48 million pixels in CMS</a:t>
            </a:r>
          </a:p>
          <a:p>
            <a:pPr marL="285750" indent="-285750">
              <a:buFont typeface="Arial"/>
              <a:buChar char="•"/>
            </a:pPr>
            <a:r>
              <a:rPr lang="ta-IN" sz="1600" dirty="0">
                <a:latin typeface="Calibri"/>
                <a:cs typeface="Calibri"/>
              </a:rPr>
              <a:t>Minimum ionizing particles are supposed to be responsible for SEU in pixel readout chain (tested at PSI)</a:t>
            </a:r>
            <a:endParaRPr lang="en-GB" sz="1600" dirty="0">
              <a:latin typeface="Calibri"/>
              <a:cs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80837" y="4058166"/>
            <a:ext cx="1886544" cy="830997"/>
          </a:xfrm>
          <a:prstGeom prst="rect">
            <a:avLst/>
          </a:prstGeom>
          <a:solidFill>
            <a:srgbClr val="FDEADA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ta-IN" sz="1600" dirty="0">
                <a:latin typeface="Arial"/>
                <a:cs typeface="Arial"/>
              </a:rPr>
              <a:t>RBI tests:</a:t>
            </a:r>
          </a:p>
          <a:p>
            <a:r>
              <a:rPr lang="en-US" sz="1600" dirty="0">
                <a:latin typeface="Arial"/>
                <a:cs typeface="Arial"/>
              </a:rPr>
              <a:t>N</a:t>
            </a:r>
            <a:r>
              <a:rPr lang="ta-IN" sz="1600" dirty="0">
                <a:latin typeface="Arial"/>
                <a:cs typeface="Arial"/>
              </a:rPr>
              <a:t>ew design – reduced SEU rate</a:t>
            </a:r>
            <a:endParaRPr lang="en-GB" sz="1600" dirty="0"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841CC5-DCEF-2F45-9EBE-ED91F8A8C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13</a:t>
            </a:fld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805262E-7B12-D34C-B594-59C12A7A3F7C}"/>
              </a:ext>
            </a:extLst>
          </p:cNvPr>
          <p:cNvSpPr/>
          <p:nvPr/>
        </p:nvSpPr>
        <p:spPr>
          <a:xfrm>
            <a:off x="5050443" y="1008272"/>
            <a:ext cx="4399659" cy="998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en-US" sz="2200" b="1" u="sng" dirty="0">
                <a:solidFill>
                  <a:srgbClr val="171A6C"/>
                </a:solidFill>
              </a:rPr>
              <a:t>AIDA-2020-RBI-201</a:t>
            </a:r>
            <a:r>
              <a:rPr lang="hr-HR" sz="2200" b="1" u="sng" dirty="0">
                <a:solidFill>
                  <a:srgbClr val="171A6C"/>
                </a:solidFill>
              </a:rPr>
              <a:t>8-1</a:t>
            </a:r>
          </a:p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dirty="0">
                <a:solidFill>
                  <a:srgbClr val="171A6C"/>
                </a:solidFill>
              </a:rPr>
              <a:t>Single event </a:t>
            </a:r>
            <a:r>
              <a:rPr lang="hr-HR" dirty="0" err="1">
                <a:solidFill>
                  <a:srgbClr val="171A6C"/>
                </a:solidFill>
              </a:rPr>
              <a:t>effects</a:t>
            </a:r>
            <a:r>
              <a:rPr lang="hr-HR" dirty="0">
                <a:solidFill>
                  <a:srgbClr val="171A6C"/>
                </a:solidFill>
              </a:rPr>
              <a:t> </a:t>
            </a:r>
            <a:r>
              <a:rPr lang="hr-HR" dirty="0" err="1">
                <a:solidFill>
                  <a:srgbClr val="171A6C"/>
                </a:solidFill>
              </a:rPr>
              <a:t>in</a:t>
            </a:r>
            <a:r>
              <a:rPr lang="hr-HR" dirty="0">
                <a:solidFill>
                  <a:srgbClr val="171A6C"/>
                </a:solidFill>
              </a:rPr>
              <a:t> CMS </a:t>
            </a:r>
            <a:r>
              <a:rPr lang="hr-HR" dirty="0" err="1">
                <a:solidFill>
                  <a:srgbClr val="171A6C"/>
                </a:solidFill>
              </a:rPr>
              <a:t>pixel</a:t>
            </a:r>
            <a:r>
              <a:rPr lang="hr-HR" dirty="0">
                <a:solidFill>
                  <a:srgbClr val="171A6C"/>
                </a:solidFill>
              </a:rPr>
              <a:t> ROC</a:t>
            </a:r>
          </a:p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u="sng" dirty="0">
                <a:solidFill>
                  <a:srgbClr val="171A6C"/>
                </a:solidFill>
              </a:rPr>
              <a:t>W. </a:t>
            </a:r>
            <a:r>
              <a:rPr lang="hr-HR" u="sng" dirty="0" err="1">
                <a:solidFill>
                  <a:srgbClr val="171A6C"/>
                </a:solidFill>
              </a:rPr>
              <a:t>Erdemann</a:t>
            </a:r>
            <a:r>
              <a:rPr lang="hr-HR" u="sng" dirty="0">
                <a:solidFill>
                  <a:srgbClr val="171A6C"/>
                </a:solidFill>
              </a:rPr>
              <a:t>, PSI, </a:t>
            </a:r>
            <a:r>
              <a:rPr lang="hr-HR" u="sng" dirty="0" err="1">
                <a:solidFill>
                  <a:srgbClr val="171A6C"/>
                </a:solidFill>
              </a:rPr>
              <a:t>Switzerland</a:t>
            </a:r>
            <a:endParaRPr lang="en-US" u="sng" dirty="0">
              <a:solidFill>
                <a:srgbClr val="171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99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858" y="1718084"/>
            <a:ext cx="6955641" cy="3912548"/>
          </a:xfrm>
          <a:prstGeom prst="rect">
            <a:avLst/>
          </a:prstGeom>
        </p:spPr>
      </p:pic>
      <p:sp>
        <p:nvSpPr>
          <p:cNvPr id="16" name="Down Arrow 15"/>
          <p:cNvSpPr/>
          <p:nvPr/>
        </p:nvSpPr>
        <p:spPr>
          <a:xfrm>
            <a:off x="4810478" y="1908879"/>
            <a:ext cx="536222" cy="6057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4937478" y="1379629"/>
            <a:ext cx="1653822" cy="5292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a-IN" sz="1400" b="1" dirty="0">
                <a:latin typeface="Arial"/>
                <a:cs typeface="Arial"/>
              </a:rPr>
              <a:t>New accelerator building</a:t>
            </a:r>
            <a:endParaRPr lang="ta-IN" sz="1400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4860" y="1388450"/>
            <a:ext cx="2504722" cy="7386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a-IN" sz="1400" b="1" dirty="0">
                <a:latin typeface="Arial"/>
                <a:cs typeface="Arial"/>
              </a:rPr>
              <a:t>CDSE (Center for detectors sensors and electronics) laboratories</a:t>
            </a:r>
            <a:endParaRPr lang="ta-IN" sz="1400" dirty="0">
              <a:latin typeface="Arial"/>
              <a:cs typeface="Arial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2900" y="180539"/>
            <a:ext cx="685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3200" b="1" dirty="0">
                <a:latin typeface="Calibri"/>
                <a:cs typeface="Calibri"/>
              </a:rPr>
              <a:t>Overview of future upgrades </a:t>
            </a:r>
          </a:p>
          <a:p>
            <a:r>
              <a:rPr lang="en-US" sz="2400" b="1" dirty="0">
                <a:solidFill>
                  <a:srgbClr val="800000"/>
                </a:solidFill>
                <a:latin typeface="Calibri"/>
                <a:cs typeface="Calibri"/>
              </a:rPr>
              <a:t>T</a:t>
            </a:r>
            <a:r>
              <a:rPr lang="ta-IN" sz="2400" b="1" dirty="0">
                <a:solidFill>
                  <a:srgbClr val="800000"/>
                </a:solidFill>
                <a:latin typeface="Calibri"/>
                <a:cs typeface="Calibri"/>
              </a:rPr>
              <a:t>he O-ZIP project</a:t>
            </a:r>
            <a:endParaRPr lang="en-US" sz="2400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  <p:sp>
        <p:nvSpPr>
          <p:cNvPr id="19" name="Down Arrow 18"/>
          <p:cNvSpPr/>
          <p:nvPr/>
        </p:nvSpPr>
        <p:spPr>
          <a:xfrm>
            <a:off x="2930878" y="2127114"/>
            <a:ext cx="536222" cy="99320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5A1521-9686-8442-A37D-AFC4EB276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25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2660534" y="527549"/>
            <a:ext cx="3866908" cy="58742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TextBox 22"/>
          <p:cNvSpPr txBox="1"/>
          <p:nvPr/>
        </p:nvSpPr>
        <p:spPr>
          <a:xfrm>
            <a:off x="1077458" y="4927930"/>
            <a:ext cx="2021341" cy="5847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a-IN" sz="1600" b="1" dirty="0">
                <a:latin typeface="Arial"/>
                <a:cs typeface="Arial"/>
              </a:rPr>
              <a:t>New accelerator building</a:t>
            </a:r>
            <a:endParaRPr lang="ta-IN" sz="1600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52999" y="4920540"/>
            <a:ext cx="1661577" cy="58477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a-IN" sz="1600" b="1" dirty="0">
                <a:latin typeface="Arial"/>
                <a:cs typeface="Arial"/>
              </a:rPr>
              <a:t>CDSE/DEP laboratories</a:t>
            </a:r>
            <a:endParaRPr lang="ta-IN" sz="1600" dirty="0">
              <a:latin typeface="Arial"/>
              <a:cs typeface="Arial"/>
            </a:endParaRPr>
          </a:p>
        </p:txBody>
      </p:sp>
      <p:sp>
        <p:nvSpPr>
          <p:cNvPr id="25" name="Line Callout 2 24"/>
          <p:cNvSpPr/>
          <p:nvPr/>
        </p:nvSpPr>
        <p:spPr>
          <a:xfrm>
            <a:off x="6225102" y="1376060"/>
            <a:ext cx="1248848" cy="310293"/>
          </a:xfrm>
          <a:prstGeom prst="borderCallout2">
            <a:avLst>
              <a:gd name="adj1" fmla="val 44837"/>
              <a:gd name="adj2" fmla="val -521"/>
              <a:gd name="adj3" fmla="val 92992"/>
              <a:gd name="adj4" fmla="val -27118"/>
              <a:gd name="adj5" fmla="val 284268"/>
              <a:gd name="adj6" fmla="val -31288"/>
            </a:avLst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800000"/>
            </a:solidFill>
            <a:tailEnd type="triangle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a-IN" sz="1400" dirty="0">
                <a:solidFill>
                  <a:schemeClr val="tx1"/>
                </a:solidFill>
                <a:latin typeface="Arial"/>
                <a:cs typeface="Arial"/>
              </a:rPr>
              <a:t>Start-up lab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6" name="Line Callout 2 25"/>
          <p:cNvSpPr/>
          <p:nvPr/>
        </p:nvSpPr>
        <p:spPr>
          <a:xfrm>
            <a:off x="6873581" y="1743503"/>
            <a:ext cx="1026598" cy="504397"/>
          </a:xfrm>
          <a:prstGeom prst="borderCallout2">
            <a:avLst>
              <a:gd name="adj1" fmla="val 44837"/>
              <a:gd name="adj2" fmla="val -521"/>
              <a:gd name="adj3" fmla="val 45924"/>
              <a:gd name="adj4" fmla="val -39322"/>
              <a:gd name="adj5" fmla="val 117579"/>
              <a:gd name="adj6" fmla="val -43085"/>
            </a:avLst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800000"/>
            </a:solidFill>
            <a:tailEnd type="triangle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a-IN" sz="1400" dirty="0">
                <a:solidFill>
                  <a:schemeClr val="tx1"/>
                </a:solidFill>
                <a:latin typeface="Arial"/>
                <a:cs typeface="Arial"/>
              </a:rPr>
              <a:t>Electronic workshop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7" name="Line Callout 2 26"/>
          <p:cNvSpPr/>
          <p:nvPr/>
        </p:nvSpPr>
        <p:spPr>
          <a:xfrm>
            <a:off x="6906677" y="4499838"/>
            <a:ext cx="1248848" cy="649590"/>
          </a:xfrm>
          <a:prstGeom prst="borderCallout2">
            <a:avLst>
              <a:gd name="adj1" fmla="val 44837"/>
              <a:gd name="adj2" fmla="val -521"/>
              <a:gd name="adj3" fmla="val 44115"/>
              <a:gd name="adj4" fmla="val -28135"/>
              <a:gd name="adj5" fmla="val 6647"/>
              <a:gd name="adj6" fmla="val -56712"/>
            </a:avLst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800000"/>
            </a:solidFill>
            <a:tailEnd type="triangle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a-IN" sz="1400" dirty="0">
                <a:solidFill>
                  <a:schemeClr val="tx1"/>
                </a:solidFill>
                <a:latin typeface="Arial"/>
                <a:cs typeface="Arial"/>
              </a:rPr>
              <a:t>X-ray &amp; radioisotope testing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8" name="Line Callout 2 27"/>
          <p:cNvSpPr/>
          <p:nvPr/>
        </p:nvSpPr>
        <p:spPr>
          <a:xfrm>
            <a:off x="6772571" y="2556303"/>
            <a:ext cx="1618660" cy="504397"/>
          </a:xfrm>
          <a:prstGeom prst="borderCallout2">
            <a:avLst>
              <a:gd name="adj1" fmla="val 44837"/>
              <a:gd name="adj2" fmla="val -521"/>
              <a:gd name="adj3" fmla="val 48442"/>
              <a:gd name="adj4" fmla="val -25199"/>
              <a:gd name="adj5" fmla="val 117579"/>
              <a:gd name="adj6" fmla="val -43085"/>
            </a:avLst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800000"/>
            </a:solidFill>
            <a:tailEnd type="triangle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a-IN" sz="1400" dirty="0">
                <a:solidFill>
                  <a:schemeClr val="tx1"/>
                </a:solidFill>
                <a:latin typeface="Arial"/>
                <a:cs typeface="Arial"/>
              </a:rPr>
              <a:t>Device preparation area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9" name="Line Callout 2 28"/>
          <p:cNvSpPr/>
          <p:nvPr/>
        </p:nvSpPr>
        <p:spPr>
          <a:xfrm>
            <a:off x="6791621" y="3238500"/>
            <a:ext cx="1762738" cy="504397"/>
          </a:xfrm>
          <a:prstGeom prst="borderCallout2">
            <a:avLst>
              <a:gd name="adj1" fmla="val 44837"/>
              <a:gd name="adj2" fmla="val -521"/>
              <a:gd name="adj3" fmla="val 48442"/>
              <a:gd name="adj4" fmla="val -25199"/>
              <a:gd name="adj5" fmla="val 102472"/>
              <a:gd name="adj6" fmla="val -48577"/>
            </a:avLst>
          </a:prstGeom>
          <a:solidFill>
            <a:schemeClr val="accent6">
              <a:lumMod val="20000"/>
              <a:lumOff val="80000"/>
            </a:schemeClr>
          </a:solidFill>
          <a:ln w="25400">
            <a:solidFill>
              <a:srgbClr val="800000"/>
            </a:solidFill>
            <a:tailEnd type="triangle" w="lg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a-IN" sz="1400" dirty="0">
                <a:solidFill>
                  <a:schemeClr val="tx1"/>
                </a:solidFill>
                <a:latin typeface="Arial"/>
                <a:cs typeface="Arial"/>
              </a:rPr>
              <a:t>Electrical &amp; optical characterisation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42900" y="180539"/>
            <a:ext cx="685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3200" b="1" dirty="0">
                <a:latin typeface="Calibri"/>
                <a:cs typeface="Calibri"/>
              </a:rPr>
              <a:t>Overview of future upgrades </a:t>
            </a:r>
          </a:p>
          <a:p>
            <a:r>
              <a:rPr lang="en-US" sz="2400" b="1" dirty="0">
                <a:solidFill>
                  <a:srgbClr val="800000"/>
                </a:solidFill>
                <a:latin typeface="Calibri"/>
                <a:cs typeface="Calibri"/>
              </a:rPr>
              <a:t>T</a:t>
            </a:r>
            <a:r>
              <a:rPr lang="ta-IN" sz="2400" b="1" dirty="0">
                <a:solidFill>
                  <a:srgbClr val="800000"/>
                </a:solidFill>
                <a:latin typeface="Calibri"/>
                <a:cs typeface="Calibri"/>
              </a:rPr>
              <a:t>he O-ZIP project</a:t>
            </a:r>
            <a:endParaRPr lang="en-US" sz="2400" dirty="0">
              <a:solidFill>
                <a:srgbClr val="800000"/>
              </a:solidFill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89DEB0-518E-5440-A5CF-BBF4E9F08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360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241300" y="827764"/>
            <a:ext cx="78232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>
                <a:latin typeface="Calibri"/>
                <a:cs typeface="Calibri"/>
              </a:rPr>
              <a:t>S</a:t>
            </a:r>
            <a:r>
              <a:rPr lang="ta-IN" sz="1700" b="1" dirty="0">
                <a:latin typeface="Calibri"/>
                <a:cs typeface="Calibri"/>
              </a:rPr>
              <a:t>cientists (5)</a:t>
            </a:r>
            <a:r>
              <a:rPr lang="ta-IN" sz="1700" dirty="0">
                <a:latin typeface="Calibri"/>
                <a:cs typeface="Calibri"/>
              </a:rPr>
              <a:t>: </a:t>
            </a:r>
            <a:r>
              <a:rPr lang="en-US" sz="1700" u="sng" dirty="0">
                <a:latin typeface="Calibri"/>
                <a:cs typeface="Calibri"/>
              </a:rPr>
              <a:t>Milko </a:t>
            </a:r>
            <a:r>
              <a:rPr lang="en-US" sz="1700" u="sng" dirty="0" err="1">
                <a:latin typeface="Calibri"/>
                <a:cs typeface="Calibri"/>
              </a:rPr>
              <a:t>Jakši</a:t>
            </a:r>
            <a:r>
              <a:rPr lang="ta-IN" sz="1700" u="sng" dirty="0">
                <a:latin typeface="Calibri"/>
                <a:cs typeface="Calibri"/>
              </a:rPr>
              <a:t>ć</a:t>
            </a:r>
            <a:r>
              <a:rPr lang="ta-IN" sz="1700" dirty="0">
                <a:latin typeface="Calibri"/>
                <a:cs typeface="Calibri"/>
              </a:rPr>
              <a:t>, Stjepko Fazinić, Iva Bogdanović Radović, </a:t>
            </a:r>
          </a:p>
          <a:p>
            <a:r>
              <a:rPr lang="ta-IN" sz="1700" dirty="0">
                <a:latin typeface="Calibri"/>
                <a:cs typeface="Calibri"/>
              </a:rPr>
              <a:t>Tonči Tadić, Zdravko Siketić</a:t>
            </a:r>
          </a:p>
          <a:p>
            <a:r>
              <a:rPr lang="ta-IN" sz="1700" b="1" dirty="0" err="1">
                <a:latin typeface="Calibri"/>
                <a:cs typeface="Calibri"/>
              </a:rPr>
              <a:t>Postdocs</a:t>
            </a:r>
            <a:r>
              <a:rPr lang="ta-IN" sz="1700" b="1" dirty="0">
                <a:latin typeface="Calibri"/>
                <a:cs typeface="Calibri"/>
              </a:rPr>
              <a:t> (</a:t>
            </a:r>
            <a:r>
              <a:rPr lang="hr-HR" sz="1700" b="1" dirty="0">
                <a:latin typeface="Calibri"/>
                <a:cs typeface="Calibri"/>
              </a:rPr>
              <a:t>4</a:t>
            </a:r>
            <a:r>
              <a:rPr lang="ta-IN" sz="1700" b="1" dirty="0">
                <a:solidFill>
                  <a:srgbClr val="FF0000"/>
                </a:solidFill>
                <a:latin typeface="Calibri"/>
                <a:cs typeface="Calibri"/>
              </a:rPr>
              <a:t>+</a:t>
            </a:r>
            <a:r>
              <a:rPr lang="hr-HR" sz="1700" b="1" dirty="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r>
              <a:rPr lang="ta-IN" sz="1700" b="1" dirty="0">
                <a:latin typeface="Calibri"/>
                <a:cs typeface="Calibri"/>
              </a:rPr>
              <a:t>)</a:t>
            </a:r>
            <a:r>
              <a:rPr lang="ta-IN" sz="1700" dirty="0">
                <a:latin typeface="Calibri"/>
                <a:cs typeface="Calibri"/>
              </a:rPr>
              <a:t>: Iva Božičević, Georgios Provatas, </a:t>
            </a:r>
            <a:r>
              <a:rPr lang="ta-IN" sz="1700" dirty="0" err="1">
                <a:latin typeface="Calibri"/>
                <a:cs typeface="Calibri"/>
              </a:rPr>
              <a:t>Matea</a:t>
            </a:r>
            <a:r>
              <a:rPr lang="ta-IN" sz="1700" dirty="0">
                <a:latin typeface="Calibri"/>
                <a:cs typeface="Calibri"/>
              </a:rPr>
              <a:t> </a:t>
            </a:r>
            <a:r>
              <a:rPr lang="ta-IN" sz="1700" dirty="0" err="1">
                <a:latin typeface="Calibri"/>
                <a:cs typeface="Calibri"/>
              </a:rPr>
              <a:t>Krmpotić</a:t>
            </a:r>
            <a:r>
              <a:rPr lang="hr-HR" sz="1700" dirty="0">
                <a:latin typeface="Calibri"/>
                <a:cs typeface="Calibri"/>
              </a:rPr>
              <a:t>, </a:t>
            </a:r>
            <a:r>
              <a:rPr lang="hr-HR" sz="1700" dirty="0" err="1">
                <a:latin typeface="Calibri"/>
                <a:cs typeface="Calibri"/>
              </a:rPr>
              <a:t>Mauricio</a:t>
            </a:r>
            <a:r>
              <a:rPr lang="hr-HR" sz="1700" dirty="0">
                <a:latin typeface="Calibri"/>
                <a:cs typeface="Calibri"/>
              </a:rPr>
              <a:t> </a:t>
            </a:r>
            <a:r>
              <a:rPr lang="hr-HR" sz="1700" dirty="0" err="1">
                <a:latin typeface="Calibri"/>
                <a:cs typeface="Calibri"/>
              </a:rPr>
              <a:t>Rodriguez</a:t>
            </a:r>
            <a:endParaRPr lang="ta-IN" sz="1700" dirty="0">
              <a:latin typeface="Calibri"/>
              <a:cs typeface="Calibri"/>
            </a:endParaRPr>
          </a:p>
          <a:p>
            <a:r>
              <a:rPr lang="en-US" sz="1700" b="1" dirty="0">
                <a:latin typeface="Calibri"/>
                <a:cs typeface="Calibri"/>
              </a:rPr>
              <a:t>P</a:t>
            </a:r>
            <a:r>
              <a:rPr lang="ta-IN" sz="1700" b="1" dirty="0">
                <a:latin typeface="Calibri"/>
                <a:cs typeface="Calibri"/>
              </a:rPr>
              <a:t>rofessional </a:t>
            </a:r>
            <a:r>
              <a:rPr lang="ta-IN" sz="1700" b="1" dirty="0" err="1">
                <a:latin typeface="Calibri"/>
                <a:cs typeface="Calibri"/>
              </a:rPr>
              <a:t>associates</a:t>
            </a:r>
            <a:r>
              <a:rPr lang="ta-IN" sz="1700" b="1" dirty="0">
                <a:latin typeface="Calibri"/>
                <a:cs typeface="Calibri"/>
              </a:rPr>
              <a:t> (</a:t>
            </a:r>
            <a:r>
              <a:rPr lang="hr-HR" sz="1700" b="1" dirty="0">
                <a:latin typeface="Calibri"/>
                <a:cs typeface="Calibri"/>
              </a:rPr>
              <a:t>3</a:t>
            </a:r>
            <a:r>
              <a:rPr lang="ta-IN" sz="1700" b="1" dirty="0">
                <a:latin typeface="Calibri"/>
                <a:cs typeface="Calibri"/>
              </a:rPr>
              <a:t>): </a:t>
            </a:r>
            <a:r>
              <a:rPr lang="ta-IN" sz="1700" dirty="0">
                <a:latin typeface="Calibri"/>
                <a:cs typeface="Calibri"/>
              </a:rPr>
              <a:t>Donny Domagoj Cosic, </a:t>
            </a:r>
            <a:r>
              <a:rPr lang="ta-IN" sz="1700" dirty="0" err="1">
                <a:latin typeface="Calibri"/>
                <a:cs typeface="Calibri"/>
              </a:rPr>
              <a:t>Milan</a:t>
            </a:r>
            <a:r>
              <a:rPr lang="ta-IN" sz="1700" dirty="0">
                <a:latin typeface="Calibri"/>
                <a:cs typeface="Calibri"/>
              </a:rPr>
              <a:t> </a:t>
            </a:r>
            <a:r>
              <a:rPr lang="ta-IN" sz="1700" dirty="0" err="1">
                <a:latin typeface="Calibri"/>
                <a:cs typeface="Calibri"/>
              </a:rPr>
              <a:t>Vićentijević</a:t>
            </a:r>
            <a:r>
              <a:rPr lang="hr-HR" sz="1700" dirty="0">
                <a:latin typeface="Calibri"/>
                <a:cs typeface="Calibri"/>
              </a:rPr>
              <a:t>, </a:t>
            </a:r>
            <a:r>
              <a:rPr lang="hr-HR" sz="1700" dirty="0" err="1">
                <a:latin typeface="Calibri"/>
                <a:cs typeface="Calibri"/>
              </a:rPr>
              <a:t>Fares</a:t>
            </a:r>
            <a:r>
              <a:rPr lang="hr-HR" sz="1700" dirty="0">
                <a:latin typeface="Calibri"/>
                <a:cs typeface="Calibri"/>
              </a:rPr>
              <a:t> </a:t>
            </a:r>
            <a:r>
              <a:rPr lang="hr-HR" sz="1700" dirty="0" err="1">
                <a:latin typeface="Calibri"/>
                <a:cs typeface="Calibri"/>
              </a:rPr>
              <a:t>Boussahoul</a:t>
            </a:r>
            <a:endParaRPr lang="ta-IN" sz="1700" dirty="0">
              <a:latin typeface="Calibri"/>
              <a:cs typeface="Calibri"/>
            </a:endParaRPr>
          </a:p>
          <a:p>
            <a:r>
              <a:rPr lang="ta-IN" sz="1700" b="1" dirty="0">
                <a:latin typeface="Calibri"/>
                <a:cs typeface="Calibri"/>
              </a:rPr>
              <a:t>Doctoral students (4</a:t>
            </a:r>
            <a:r>
              <a:rPr lang="ta-IN" sz="1700" b="1" dirty="0">
                <a:solidFill>
                  <a:srgbClr val="FF0000"/>
                </a:solidFill>
                <a:latin typeface="Calibri"/>
                <a:cs typeface="Calibri"/>
              </a:rPr>
              <a:t>+1</a:t>
            </a:r>
            <a:r>
              <a:rPr lang="ta-IN" sz="1700" b="1" dirty="0">
                <a:latin typeface="Calibri"/>
                <a:cs typeface="Calibri"/>
              </a:rPr>
              <a:t>): </a:t>
            </a:r>
            <a:r>
              <a:rPr lang="ta-IN" sz="1700" dirty="0" err="1">
                <a:latin typeface="Calibri"/>
                <a:cs typeface="Calibri"/>
              </a:rPr>
              <a:t>Marko</a:t>
            </a:r>
            <a:r>
              <a:rPr lang="ta-IN" sz="1700" dirty="0">
                <a:latin typeface="Calibri"/>
                <a:cs typeface="Calibri"/>
              </a:rPr>
              <a:t> Barac, Andreo Crnjac, Marko Brajković, </a:t>
            </a:r>
            <a:r>
              <a:rPr lang="hr-HR" sz="1700" dirty="0">
                <a:latin typeface="Calibri"/>
                <a:cs typeface="Calibri"/>
              </a:rPr>
              <a:t>Toni </a:t>
            </a:r>
            <a:r>
              <a:rPr lang="hr-HR" sz="1700" dirty="0" err="1">
                <a:latin typeface="Calibri"/>
                <a:cs typeface="Calibri"/>
              </a:rPr>
              <a:t>Dunatov</a:t>
            </a:r>
            <a:endParaRPr lang="ta-IN" sz="1700" dirty="0">
              <a:latin typeface="Calibri"/>
              <a:cs typeface="Calibri"/>
            </a:endParaRPr>
          </a:p>
          <a:p>
            <a:r>
              <a:rPr lang="ta-IN" sz="1700" b="1" dirty="0">
                <a:latin typeface="Calibri"/>
                <a:cs typeface="Calibri"/>
              </a:rPr>
              <a:t>Technicians (4): </a:t>
            </a:r>
            <a:r>
              <a:rPr lang="ta-IN" sz="1700" dirty="0">
                <a:latin typeface="Calibri"/>
                <a:cs typeface="Calibri"/>
              </a:rPr>
              <a:t>Željko Periša, Damir Španja, Andro Kovačić, Zvonko Kolar</a:t>
            </a:r>
          </a:p>
        </p:txBody>
      </p:sp>
      <p:sp>
        <p:nvSpPr>
          <p:cNvPr id="6" name="Rectangle 5"/>
          <p:cNvSpPr/>
          <p:nvPr/>
        </p:nvSpPr>
        <p:spPr>
          <a:xfrm>
            <a:off x="241299" y="167839"/>
            <a:ext cx="79883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a-IN" sz="3200" b="1" dirty="0" err="1">
                <a:latin typeface="Calibri"/>
                <a:cs typeface="Calibri"/>
              </a:rPr>
              <a:t>Staff</a:t>
            </a:r>
            <a:r>
              <a:rPr lang="hr-HR" sz="3200" b="1" dirty="0">
                <a:latin typeface="Calibri"/>
                <a:cs typeface="Calibri"/>
              </a:rPr>
              <a:t>, </a:t>
            </a:r>
            <a:r>
              <a:rPr lang="hr-HR" sz="3200" b="1" dirty="0" err="1">
                <a:latin typeface="Calibri"/>
                <a:cs typeface="Calibri"/>
              </a:rPr>
              <a:t>Laboratory</a:t>
            </a:r>
            <a:r>
              <a:rPr lang="hr-HR" sz="3200" b="1" dirty="0">
                <a:latin typeface="Calibri"/>
                <a:cs typeface="Calibri"/>
              </a:rPr>
              <a:t> for ion </a:t>
            </a:r>
            <a:r>
              <a:rPr lang="hr-HR" sz="3200" b="1" dirty="0" err="1">
                <a:latin typeface="Calibri"/>
                <a:cs typeface="Calibri"/>
              </a:rPr>
              <a:t>beam</a:t>
            </a:r>
            <a:r>
              <a:rPr lang="hr-HR" sz="3200" b="1" dirty="0">
                <a:latin typeface="Calibri"/>
                <a:cs typeface="Calibri"/>
              </a:rPr>
              <a:t> </a:t>
            </a:r>
            <a:r>
              <a:rPr lang="hr-HR" sz="3200" b="1" dirty="0" err="1">
                <a:latin typeface="Calibri"/>
                <a:cs typeface="Calibri"/>
              </a:rPr>
              <a:t>interactions</a:t>
            </a:r>
            <a:r>
              <a:rPr lang="ta-IN" sz="3200" b="1" dirty="0">
                <a:latin typeface="Calibri"/>
                <a:cs typeface="Calibri"/>
              </a:rPr>
              <a:t>:</a:t>
            </a:r>
            <a:r>
              <a:rPr lang="en-US" b="1" dirty="0">
                <a:latin typeface="Calibri"/>
                <a:cs typeface="Calibri"/>
              </a:rPr>
              <a:t> 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1300" y="2655857"/>
            <a:ext cx="2988077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1700" b="1" dirty="0">
                <a:latin typeface="Calibri"/>
                <a:cs typeface="Calibri"/>
              </a:rPr>
              <a:t>Former staff:</a:t>
            </a:r>
          </a:p>
          <a:p>
            <a:r>
              <a:rPr lang="hr-HR" sz="1700" dirty="0">
                <a:latin typeface="Calibri"/>
                <a:cs typeface="Calibri"/>
              </a:rPr>
              <a:t>Marin </a:t>
            </a:r>
            <a:r>
              <a:rPr lang="hr-HR" sz="1700" dirty="0" err="1">
                <a:latin typeface="Calibri"/>
                <a:cs typeface="Calibri"/>
              </a:rPr>
              <a:t>Vukšić</a:t>
            </a:r>
            <a:r>
              <a:rPr lang="hr-HR" sz="1700" dirty="0">
                <a:latin typeface="Calibri"/>
                <a:cs typeface="Calibri"/>
              </a:rPr>
              <a:t>, </a:t>
            </a:r>
            <a:r>
              <a:rPr lang="ta-IN" sz="1700" b="1" dirty="0" err="1">
                <a:latin typeface="Calibri"/>
                <a:cs typeface="Calibri"/>
              </a:rPr>
              <a:t>Natko</a:t>
            </a:r>
            <a:r>
              <a:rPr lang="ta-IN" sz="1700" b="1" dirty="0">
                <a:latin typeface="Calibri"/>
                <a:cs typeface="Calibri"/>
              </a:rPr>
              <a:t> Skukan, </a:t>
            </a:r>
            <a:r>
              <a:rPr lang="ta-IN" sz="1700" dirty="0">
                <a:latin typeface="Calibri"/>
                <a:cs typeface="Calibri"/>
              </a:rPr>
              <a:t>Ivana Zamboni, Ivan Sudić, Veljko Grilj, Željko Pastuović, Mladen Bogovac, Nikola Marković,...</a:t>
            </a:r>
          </a:p>
          <a:p>
            <a:endParaRPr lang="ta-IN" sz="1700" dirty="0">
              <a:latin typeface="Calibri"/>
              <a:cs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B38F53-6C90-8B40-9962-2853F6FD25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9377" y="2491585"/>
            <a:ext cx="4835123" cy="322341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D2C9B9-0F31-1F40-BBD9-372560DD1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329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342900" y="180539"/>
            <a:ext cx="6858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3200" b="1" dirty="0">
                <a:latin typeface="Calibri"/>
                <a:cs typeface="Calibri"/>
              </a:rPr>
              <a:t>Users:</a:t>
            </a:r>
            <a:r>
              <a:rPr lang="en-US" b="1" dirty="0">
                <a:latin typeface="Calibri"/>
                <a:cs typeface="Calibri"/>
              </a:rPr>
              <a:t> </a:t>
            </a:r>
            <a:endParaRPr lang="en-US" dirty="0">
              <a:latin typeface="Calibri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3181" y="1756654"/>
            <a:ext cx="1752600" cy="5950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5781" y="1464539"/>
            <a:ext cx="1130300" cy="9180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3181" y="3115369"/>
            <a:ext cx="1302847" cy="6965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7781" y="1358223"/>
            <a:ext cx="1785430" cy="3984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25462" y="2420083"/>
            <a:ext cx="2032000" cy="61908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33180" y="3824484"/>
            <a:ext cx="2345359" cy="573424"/>
          </a:xfrm>
          <a:prstGeom prst="rect">
            <a:avLst/>
          </a:prstGeom>
        </p:spPr>
      </p:pic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0169765"/>
              </p:ext>
            </p:extLst>
          </p:nvPr>
        </p:nvGraphicFramePr>
        <p:xfrm>
          <a:off x="342899" y="1539240"/>
          <a:ext cx="5361849" cy="2863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00100" y="1111946"/>
            <a:ext cx="2481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  <a:r>
              <a:rPr lang="ta-IN" dirty="0">
                <a:latin typeface="Arial"/>
                <a:cs typeface="Arial"/>
              </a:rPr>
              <a:t>eam time (on target):</a:t>
            </a:r>
            <a:endParaRPr lang="en-GB" dirty="0">
              <a:latin typeface="Arial"/>
              <a:cs typeface="Arial"/>
            </a:endParaRPr>
          </a:p>
        </p:txBody>
      </p:sp>
      <p:sp>
        <p:nvSpPr>
          <p:cNvPr id="3" name="Up Arrow 2"/>
          <p:cNvSpPr/>
          <p:nvPr/>
        </p:nvSpPr>
        <p:spPr>
          <a:xfrm>
            <a:off x="800100" y="4450810"/>
            <a:ext cx="381000" cy="49681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Up Arrow 17"/>
          <p:cNvSpPr/>
          <p:nvPr/>
        </p:nvSpPr>
        <p:spPr>
          <a:xfrm>
            <a:off x="2374900" y="4402700"/>
            <a:ext cx="381000" cy="49681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31800" y="4982427"/>
            <a:ext cx="116560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1600" dirty="0">
                <a:latin typeface="Arial"/>
                <a:cs typeface="Arial"/>
              </a:rPr>
              <a:t>IAEA/RBI </a:t>
            </a:r>
          </a:p>
          <a:p>
            <a:r>
              <a:rPr lang="ta-IN" sz="1600" dirty="0">
                <a:latin typeface="Arial"/>
                <a:cs typeface="Arial"/>
              </a:rPr>
              <a:t>agreement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866005" y="4960320"/>
            <a:ext cx="156104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N</a:t>
            </a:r>
            <a:r>
              <a:rPr lang="ta-IN" sz="1600" dirty="0">
                <a:latin typeface="Arial"/>
                <a:cs typeface="Arial"/>
              </a:rPr>
              <a:t>ew Tandetron </a:t>
            </a:r>
          </a:p>
          <a:p>
            <a:r>
              <a:rPr lang="ta-IN" sz="1600" dirty="0">
                <a:latin typeface="Arial"/>
                <a:cs typeface="Arial"/>
              </a:rPr>
              <a:t>accelerator</a:t>
            </a:r>
          </a:p>
        </p:txBody>
      </p:sp>
      <p:sp>
        <p:nvSpPr>
          <p:cNvPr id="22" name="Up Arrow 21"/>
          <p:cNvSpPr/>
          <p:nvPr/>
        </p:nvSpPr>
        <p:spPr>
          <a:xfrm>
            <a:off x="3454400" y="4402700"/>
            <a:ext cx="381000" cy="49681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3454400" y="4957075"/>
            <a:ext cx="8990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1600" dirty="0">
                <a:latin typeface="Arial"/>
                <a:cs typeface="Arial"/>
              </a:rPr>
              <a:t>SPIRIT </a:t>
            </a:r>
          </a:p>
          <a:p>
            <a:r>
              <a:rPr lang="hr-HR" sz="1600" dirty="0">
                <a:latin typeface="Arial"/>
                <a:cs typeface="Arial"/>
              </a:rPr>
              <a:t>FP7</a:t>
            </a:r>
            <a:endParaRPr lang="ta-IN" sz="1600" dirty="0">
              <a:latin typeface="Arial"/>
              <a:cs typeface="Arial"/>
            </a:endParaRPr>
          </a:p>
        </p:txBody>
      </p:sp>
      <p:sp>
        <p:nvSpPr>
          <p:cNvPr id="23" name="Up Arrow 22">
            <a:extLst>
              <a:ext uri="{FF2B5EF4-FFF2-40B4-BE49-F238E27FC236}">
                <a16:creationId xmlns:a16="http://schemas.microsoft.com/office/drawing/2014/main" id="{387594CD-C14F-7D40-93F1-B38D24D7BA33}"/>
              </a:ext>
            </a:extLst>
          </p:cNvPr>
          <p:cNvSpPr/>
          <p:nvPr/>
        </p:nvSpPr>
        <p:spPr>
          <a:xfrm>
            <a:off x="5041902" y="4403687"/>
            <a:ext cx="381000" cy="49681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CE4D7D3-A317-C84D-8E7A-73FD4D484FA2}"/>
              </a:ext>
            </a:extLst>
          </p:cNvPr>
          <p:cNvSpPr txBox="1"/>
          <p:nvPr/>
        </p:nvSpPr>
        <p:spPr>
          <a:xfrm>
            <a:off x="5032705" y="4957076"/>
            <a:ext cx="1113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600" dirty="0">
                <a:latin typeface="Arial"/>
                <a:cs typeface="Arial"/>
              </a:rPr>
              <a:t>RADIATE</a:t>
            </a:r>
            <a:r>
              <a:rPr lang="ta-IN" sz="1600" dirty="0">
                <a:latin typeface="Arial"/>
                <a:cs typeface="Arial"/>
              </a:rPr>
              <a:t> </a:t>
            </a:r>
          </a:p>
          <a:p>
            <a:r>
              <a:rPr lang="hr-HR" sz="1600" dirty="0">
                <a:latin typeface="Arial"/>
                <a:cs typeface="Arial"/>
              </a:rPr>
              <a:t>H2020</a:t>
            </a:r>
            <a:endParaRPr lang="ta-IN" sz="1600" dirty="0">
              <a:latin typeface="Arial"/>
              <a:cs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5CDB53-62EA-344C-9EB5-43F09876BB6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03932" y="3015182"/>
            <a:ext cx="1406476" cy="78762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B939A-4335-D84E-952C-6B321AFFC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3</a:t>
            </a:fld>
            <a:endParaRPr lang="en-GB"/>
          </a:p>
        </p:txBody>
      </p:sp>
      <p:sp>
        <p:nvSpPr>
          <p:cNvPr id="27" name="Up Arrow 26">
            <a:extLst>
              <a:ext uri="{FF2B5EF4-FFF2-40B4-BE49-F238E27FC236}">
                <a16:creationId xmlns:a16="http://schemas.microsoft.com/office/drawing/2014/main" id="{A9FC4BAD-263E-C14B-B82F-DCAF87917B64}"/>
              </a:ext>
            </a:extLst>
          </p:cNvPr>
          <p:cNvSpPr/>
          <p:nvPr/>
        </p:nvSpPr>
        <p:spPr>
          <a:xfrm>
            <a:off x="4330702" y="4403687"/>
            <a:ext cx="381000" cy="49681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7B16D19-021B-3746-BB98-45F2F85621DF}"/>
              </a:ext>
            </a:extLst>
          </p:cNvPr>
          <p:cNvSpPr txBox="1"/>
          <p:nvPr/>
        </p:nvSpPr>
        <p:spPr>
          <a:xfrm>
            <a:off x="4308805" y="4969776"/>
            <a:ext cx="662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600" dirty="0">
                <a:latin typeface="Arial"/>
                <a:cs typeface="Arial"/>
              </a:rPr>
              <a:t>AIDA</a:t>
            </a:r>
          </a:p>
          <a:p>
            <a:r>
              <a:rPr lang="hr-HR" sz="1600" dirty="0">
                <a:latin typeface="Arial"/>
                <a:cs typeface="Arial"/>
              </a:rPr>
              <a:t>2020</a:t>
            </a:r>
            <a:endParaRPr lang="ta-IN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1312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342900" y="180539"/>
            <a:ext cx="6858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b="1" dirty="0" err="1">
                <a:latin typeface="Calibri"/>
                <a:cs typeface="Calibri"/>
              </a:rPr>
              <a:t>Foreign</a:t>
            </a:r>
            <a:r>
              <a:rPr lang="hr-HR" sz="3200" b="1" dirty="0">
                <a:latin typeface="Calibri"/>
                <a:cs typeface="Calibri"/>
              </a:rPr>
              <a:t> u</a:t>
            </a:r>
            <a:r>
              <a:rPr lang="ta-IN" sz="3200" b="1" dirty="0" err="1">
                <a:latin typeface="Calibri"/>
                <a:cs typeface="Calibri"/>
              </a:rPr>
              <a:t>sers</a:t>
            </a:r>
            <a:r>
              <a:rPr lang="hr-HR" sz="3200" b="1" dirty="0">
                <a:latin typeface="Calibri"/>
                <a:cs typeface="Calibri"/>
              </a:rPr>
              <a:t> </a:t>
            </a:r>
            <a:r>
              <a:rPr lang="hr-HR" sz="3200" b="1" dirty="0" err="1">
                <a:latin typeface="Calibri"/>
                <a:cs typeface="Calibri"/>
              </a:rPr>
              <a:t>of</a:t>
            </a:r>
            <a:r>
              <a:rPr lang="hr-HR" sz="3200" b="1" dirty="0">
                <a:latin typeface="Calibri"/>
                <a:cs typeface="Calibri"/>
              </a:rPr>
              <a:t> </a:t>
            </a:r>
            <a:r>
              <a:rPr lang="hr-HR" sz="3200" b="1" dirty="0" err="1">
                <a:latin typeface="Calibri"/>
                <a:cs typeface="Calibri"/>
              </a:rPr>
              <a:t>facility</a:t>
            </a:r>
            <a:r>
              <a:rPr lang="ta-IN" sz="3200" b="1" dirty="0">
                <a:latin typeface="Calibri"/>
                <a:cs typeface="Calibri"/>
              </a:rPr>
              <a:t>:</a:t>
            </a:r>
            <a:r>
              <a:rPr lang="en-US" b="1" dirty="0">
                <a:latin typeface="Calibri"/>
                <a:cs typeface="Calibri"/>
              </a:rPr>
              <a:t> </a:t>
            </a:r>
            <a:endParaRPr lang="en-US" dirty="0">
              <a:latin typeface="Calibri"/>
              <a:cs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238368"/>
            <a:ext cx="4464496" cy="34474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9" y="1227088"/>
            <a:ext cx="4290939" cy="345936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21B285-6E3F-C040-B74B-BD281E130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900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3E330-2132-4251-B312-64E2C2C5D644}" type="slidenum">
              <a:rPr lang="hr-HR" smtClean="0"/>
              <a:pPr/>
              <a:t>5</a:t>
            </a:fld>
            <a:endParaRPr lang="hr-HR"/>
          </a:p>
        </p:txBody>
      </p:sp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pic>
        <p:nvPicPr>
          <p:cNvPr id="13" name="Picture 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5838" y="618974"/>
            <a:ext cx="7114166" cy="34290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Rectangular Callout 13"/>
          <p:cNvSpPr/>
          <p:nvPr/>
        </p:nvSpPr>
        <p:spPr>
          <a:xfrm>
            <a:off x="3635896" y="481236"/>
            <a:ext cx="1968676" cy="428625"/>
          </a:xfrm>
          <a:prstGeom prst="wedgeRectCallout">
            <a:avLst>
              <a:gd name="adj1" fmla="val -39123"/>
              <a:gd name="adj2" fmla="val 8649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400" dirty="0">
                <a:solidFill>
                  <a:prstClr val="black"/>
                </a:solidFill>
              </a:rPr>
              <a:t>1.0 MV HVE Tandetron accelerator</a:t>
            </a:r>
          </a:p>
        </p:txBody>
      </p:sp>
      <p:sp>
        <p:nvSpPr>
          <p:cNvPr id="15" name="Rectangular Callout 14"/>
          <p:cNvSpPr/>
          <p:nvPr/>
        </p:nvSpPr>
        <p:spPr>
          <a:xfrm>
            <a:off x="6156176" y="481236"/>
            <a:ext cx="2100258" cy="428625"/>
          </a:xfrm>
          <a:prstGeom prst="wedgeRectCallout">
            <a:avLst>
              <a:gd name="adj1" fmla="val -22168"/>
              <a:gd name="adj2" fmla="val 8653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400" dirty="0">
                <a:solidFill>
                  <a:prstClr val="black"/>
                </a:solidFill>
              </a:rPr>
              <a:t>6.0 MV EN Tandem Van de Graaff accelerator</a:t>
            </a:r>
          </a:p>
        </p:txBody>
      </p:sp>
      <p:pic>
        <p:nvPicPr>
          <p:cNvPr id="16" name="Picture 5" descr="C:\Photo\IRB\equip\DSCN003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486" y="2599868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7" descr="C:\Photo\IRB\equip\2006\TOF-Zagreb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05388" y="4192062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Line Callout 1 24"/>
          <p:cNvSpPr/>
          <p:nvPr/>
        </p:nvSpPr>
        <p:spPr>
          <a:xfrm>
            <a:off x="3705388" y="4197191"/>
            <a:ext cx="871094" cy="357187"/>
          </a:xfrm>
          <a:prstGeom prst="borderCallout1">
            <a:avLst>
              <a:gd name="adj1" fmla="val 51195"/>
              <a:gd name="adj2" fmla="val -1115"/>
              <a:gd name="adj3" fmla="val 24460"/>
              <a:gd name="adj4" fmla="val -164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 dirty="0">
                <a:solidFill>
                  <a:prstClr val="white"/>
                </a:solidFill>
              </a:rPr>
              <a:t>TOF-ERDA</a:t>
            </a:r>
          </a:p>
        </p:txBody>
      </p:sp>
      <p:pic>
        <p:nvPicPr>
          <p:cNvPr id="26" name="Picture 9" descr="C:\Users\Milko Jaksic\Pictures\Pictureb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91356" y="4166192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 descr="PB15356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77288" y="2534920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0" descr="C:\AAA\A-Usluge\CHAMBER\slike\Copy of iba-es-1b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33486" y="985460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Line Callout 1 28"/>
          <p:cNvSpPr/>
          <p:nvPr/>
        </p:nvSpPr>
        <p:spPr>
          <a:xfrm>
            <a:off x="1062182" y="971212"/>
            <a:ext cx="785812" cy="357187"/>
          </a:xfrm>
          <a:prstGeom prst="borderCallout1">
            <a:avLst>
              <a:gd name="adj1" fmla="val 3195"/>
              <a:gd name="adj2" fmla="val 100703"/>
              <a:gd name="adj3" fmla="val 1793"/>
              <a:gd name="adj4" fmla="val 99230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 dirty="0">
                <a:solidFill>
                  <a:prstClr val="white"/>
                </a:solidFill>
              </a:rPr>
              <a:t>PIXE/RBS</a:t>
            </a:r>
          </a:p>
        </p:txBody>
      </p:sp>
      <p:sp>
        <p:nvSpPr>
          <p:cNvPr id="30" name="Line Callout 1 29"/>
          <p:cNvSpPr/>
          <p:nvPr/>
        </p:nvSpPr>
        <p:spPr>
          <a:xfrm>
            <a:off x="8017160" y="2543614"/>
            <a:ext cx="928688" cy="357187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 dirty="0">
                <a:solidFill>
                  <a:prstClr val="white"/>
                </a:solidFill>
              </a:rPr>
              <a:t>Ion microprobe</a:t>
            </a:r>
          </a:p>
        </p:txBody>
      </p:sp>
      <p:sp>
        <p:nvSpPr>
          <p:cNvPr id="31" name="Line Callout 1 30"/>
          <p:cNvSpPr/>
          <p:nvPr/>
        </p:nvSpPr>
        <p:spPr>
          <a:xfrm>
            <a:off x="8179011" y="4125087"/>
            <a:ext cx="785813" cy="357188"/>
          </a:xfrm>
          <a:prstGeom prst="borderCallout1">
            <a:avLst>
              <a:gd name="adj1" fmla="val 51195"/>
              <a:gd name="adj2" fmla="val -1115"/>
              <a:gd name="adj3" fmla="val 55126"/>
              <a:gd name="adj4" fmla="val 1048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 dirty="0">
                <a:solidFill>
                  <a:prstClr val="white"/>
                </a:solidFill>
              </a:rPr>
              <a:t>Nuclear reactions</a:t>
            </a:r>
          </a:p>
        </p:txBody>
      </p:sp>
      <p:sp>
        <p:nvSpPr>
          <p:cNvPr id="32" name="Line Callout 1 31"/>
          <p:cNvSpPr/>
          <p:nvPr/>
        </p:nvSpPr>
        <p:spPr>
          <a:xfrm>
            <a:off x="883963" y="2569468"/>
            <a:ext cx="964033" cy="357187"/>
          </a:xfrm>
          <a:prstGeom prst="borderCallout1">
            <a:avLst>
              <a:gd name="adj1" fmla="val 3195"/>
              <a:gd name="adj2" fmla="val 100703"/>
              <a:gd name="adj3" fmla="val 7126"/>
              <a:gd name="adj4" fmla="val 100441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 dirty="0">
                <a:solidFill>
                  <a:prstClr val="white"/>
                </a:solidFill>
              </a:rPr>
              <a:t>In-air PIXE</a:t>
            </a:r>
          </a:p>
        </p:txBody>
      </p:sp>
      <p:cxnSp>
        <p:nvCxnSpPr>
          <p:cNvPr id="33" name="Straight Connector 32"/>
          <p:cNvCxnSpPr>
            <a:endCxn id="30" idx="2"/>
          </p:cNvCxnSpPr>
          <p:nvPr/>
        </p:nvCxnSpPr>
        <p:spPr>
          <a:xfrm flipV="1">
            <a:off x="7874287" y="2723001"/>
            <a:ext cx="142875" cy="106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hape 33"/>
          <p:cNvCxnSpPr/>
          <p:nvPr/>
        </p:nvCxnSpPr>
        <p:spPr>
          <a:xfrm>
            <a:off x="1780090" y="1743472"/>
            <a:ext cx="2253946" cy="415672"/>
          </a:xfrm>
          <a:prstGeom prst="bentConnector3">
            <a:avLst>
              <a:gd name="adj1" fmla="val 50000"/>
            </a:avLst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 flipH="1" flipV="1">
            <a:off x="4272273" y="4570921"/>
            <a:ext cx="1000125" cy="7858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 rot="10800000" flipV="1">
            <a:off x="3419638" y="3328148"/>
            <a:ext cx="1431038" cy="206906"/>
          </a:xfrm>
          <a:prstGeom prst="bentConnector3">
            <a:avLst>
              <a:gd name="adj1" fmla="val 50000"/>
            </a:avLst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/>
          <p:nvPr/>
        </p:nvCxnSpPr>
        <p:spPr>
          <a:xfrm rot="16200000" flipH="1">
            <a:off x="4957917" y="3813940"/>
            <a:ext cx="642939" cy="85175"/>
          </a:xfrm>
          <a:prstGeom prst="bentConnector3">
            <a:avLst>
              <a:gd name="adj1" fmla="val 266"/>
            </a:avLst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/>
          <p:nvPr/>
        </p:nvCxnSpPr>
        <p:spPr>
          <a:xfrm rot="16200000" flipH="1">
            <a:off x="5596114" y="3801754"/>
            <a:ext cx="500066" cy="500066"/>
          </a:xfrm>
          <a:prstGeom prst="bentConnector3">
            <a:avLst>
              <a:gd name="adj1" fmla="val 19524"/>
            </a:avLst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 flipH="1">
            <a:off x="6551108" y="5237757"/>
            <a:ext cx="500063" cy="500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/>
          <p:nvPr/>
        </p:nvCxnSpPr>
        <p:spPr>
          <a:xfrm>
            <a:off x="6072367" y="3682690"/>
            <a:ext cx="857256" cy="285752"/>
          </a:xfrm>
          <a:prstGeom prst="bentConnector3">
            <a:avLst>
              <a:gd name="adj1" fmla="val 35556"/>
            </a:avLst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rot="10800000" flipV="1">
            <a:off x="6758172" y="3339788"/>
            <a:ext cx="488950" cy="387350"/>
          </a:xfrm>
          <a:prstGeom prst="bentConnector3">
            <a:avLst>
              <a:gd name="adj1" fmla="val 79262"/>
            </a:avLst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921686" y="3963680"/>
            <a:ext cx="427040" cy="214314"/>
          </a:xfrm>
          <a:prstGeom prst="line">
            <a:avLst/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6300" y="4186072"/>
            <a:ext cx="1687934" cy="1512275"/>
          </a:xfrm>
          <a:prstGeom prst="rect">
            <a:avLst/>
          </a:prstGeom>
        </p:spPr>
      </p:pic>
      <p:sp>
        <p:nvSpPr>
          <p:cNvPr id="46" name="Line Callout 1 45"/>
          <p:cNvSpPr/>
          <p:nvPr/>
        </p:nvSpPr>
        <p:spPr>
          <a:xfrm>
            <a:off x="785390" y="5283969"/>
            <a:ext cx="1045139" cy="428626"/>
          </a:xfrm>
          <a:prstGeom prst="borderCallout1">
            <a:avLst>
              <a:gd name="adj1" fmla="val 5862"/>
              <a:gd name="adj2" fmla="val 51006"/>
              <a:gd name="adj3" fmla="val 7128"/>
              <a:gd name="adj4" fmla="val 50744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 dirty="0">
                <a:solidFill>
                  <a:prstClr val="white"/>
                </a:solidFill>
              </a:rPr>
              <a:t>Dual </a:t>
            </a:r>
            <a:r>
              <a:rPr lang="hr-HR" sz="1000" dirty="0" err="1">
                <a:solidFill>
                  <a:prstClr val="white"/>
                </a:solidFill>
              </a:rPr>
              <a:t>beam,DiFu</a:t>
            </a:r>
            <a:endParaRPr lang="en-GB" sz="1000" dirty="0">
              <a:solidFill>
                <a:prstClr val="white"/>
              </a:solidFill>
            </a:endParaRPr>
          </a:p>
        </p:txBody>
      </p:sp>
      <p:cxnSp>
        <p:nvCxnSpPr>
          <p:cNvPr id="47" name="Elbow Connector 46"/>
          <p:cNvCxnSpPr/>
          <p:nvPr/>
        </p:nvCxnSpPr>
        <p:spPr>
          <a:xfrm rot="10800000" flipV="1">
            <a:off x="1775655" y="2707722"/>
            <a:ext cx="3044253" cy="547950"/>
          </a:xfrm>
          <a:prstGeom prst="bentConnector3">
            <a:avLst>
              <a:gd name="adj1" fmla="val 60999"/>
            </a:avLst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4861035" y="3090959"/>
            <a:ext cx="70117" cy="26641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4800284" y="3277756"/>
            <a:ext cx="122400" cy="122400"/>
          </a:xfrm>
          <a:prstGeom prst="ellipse">
            <a:avLst/>
          </a:prstGeom>
          <a:solidFill>
            <a:srgbClr val="800000"/>
          </a:solidFill>
          <a:ln w="3683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2127071" y="1167908"/>
            <a:ext cx="358150" cy="14401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 rot="20255962">
            <a:off x="1995110" y="1264095"/>
            <a:ext cx="162000" cy="162000"/>
          </a:xfrm>
          <a:prstGeom prst="rect">
            <a:avLst/>
          </a:prstGeom>
          <a:solidFill>
            <a:srgbClr val="21C3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pic>
        <p:nvPicPr>
          <p:cNvPr id="52" name="Picture 6" descr="C:\Photo\IRB\equip\DSCN5784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03054" y="4169170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Line Callout 1 52"/>
          <p:cNvSpPr/>
          <p:nvPr/>
        </p:nvSpPr>
        <p:spPr>
          <a:xfrm>
            <a:off x="5503056" y="4179670"/>
            <a:ext cx="936247" cy="357188"/>
          </a:xfrm>
          <a:prstGeom prst="borderCallout1">
            <a:avLst>
              <a:gd name="adj1" fmla="val 5862"/>
              <a:gd name="adj2" fmla="val 51006"/>
              <a:gd name="adj3" fmla="val 7128"/>
              <a:gd name="adj4" fmla="val 50744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 dirty="0" err="1">
                <a:solidFill>
                  <a:prstClr val="white"/>
                </a:solidFill>
              </a:rPr>
              <a:t>Channeling</a:t>
            </a:r>
            <a:endParaRPr lang="hr-HR" sz="1000" dirty="0">
              <a:solidFill>
                <a:prstClr val="white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4576482" y="1698624"/>
            <a:ext cx="274194" cy="15791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4884401" y="2808451"/>
            <a:ext cx="189624" cy="4242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4881939" y="2717698"/>
            <a:ext cx="160928" cy="55972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7" name="Picture 5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33104" y="2569468"/>
            <a:ext cx="1670905" cy="1553203"/>
          </a:xfrm>
          <a:prstGeom prst="rect">
            <a:avLst/>
          </a:prstGeom>
        </p:spPr>
      </p:pic>
      <p:sp>
        <p:nvSpPr>
          <p:cNvPr id="58" name="Line Callout 1 57"/>
          <p:cNvSpPr/>
          <p:nvPr/>
        </p:nvSpPr>
        <p:spPr>
          <a:xfrm>
            <a:off x="3022805" y="2569468"/>
            <a:ext cx="1045139" cy="267611"/>
          </a:xfrm>
          <a:prstGeom prst="borderCallout1">
            <a:avLst>
              <a:gd name="adj1" fmla="val 5862"/>
              <a:gd name="adj2" fmla="val 51006"/>
              <a:gd name="adj3" fmla="val 7128"/>
              <a:gd name="adj4" fmla="val 50744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 dirty="0">
                <a:solidFill>
                  <a:prstClr val="white"/>
                </a:solidFill>
              </a:rPr>
              <a:t>Dual µ-</a:t>
            </a:r>
            <a:r>
              <a:rPr lang="hr-HR" sz="1000" dirty="0" err="1">
                <a:solidFill>
                  <a:prstClr val="white"/>
                </a:solidFill>
              </a:rPr>
              <a:t>beam</a:t>
            </a:r>
            <a:endParaRPr lang="hr-HR" sz="1000" dirty="0">
              <a:solidFill>
                <a:prstClr val="white"/>
              </a:solidFill>
            </a:endParaRP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99"/>
          <a:stretch/>
        </p:blipFill>
        <p:spPr>
          <a:xfrm>
            <a:off x="1931230" y="4177995"/>
            <a:ext cx="1657012" cy="1545692"/>
          </a:xfrm>
          <a:prstGeom prst="rect">
            <a:avLst/>
          </a:prstGeom>
        </p:spPr>
      </p:pic>
      <p:sp>
        <p:nvSpPr>
          <p:cNvPr id="60" name="Line Callout 1 59"/>
          <p:cNvSpPr/>
          <p:nvPr/>
        </p:nvSpPr>
        <p:spPr>
          <a:xfrm>
            <a:off x="1935716" y="4198526"/>
            <a:ext cx="925720" cy="357187"/>
          </a:xfrm>
          <a:prstGeom prst="borderCallout1">
            <a:avLst>
              <a:gd name="adj1" fmla="val 51195"/>
              <a:gd name="adj2" fmla="val -1115"/>
              <a:gd name="adj3" fmla="val 24460"/>
              <a:gd name="adj4" fmla="val -164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 dirty="0" err="1">
                <a:solidFill>
                  <a:prstClr val="white"/>
                </a:solidFill>
              </a:rPr>
              <a:t>Capillary</a:t>
            </a:r>
            <a:r>
              <a:rPr lang="hr-HR" sz="1000" dirty="0">
                <a:solidFill>
                  <a:prstClr val="white"/>
                </a:solidFill>
              </a:rPr>
              <a:t> </a:t>
            </a:r>
            <a:r>
              <a:rPr lang="hr-HR" sz="1000" dirty="0" err="1">
                <a:solidFill>
                  <a:prstClr val="white"/>
                </a:solidFill>
              </a:rPr>
              <a:t>MeV</a:t>
            </a:r>
            <a:r>
              <a:rPr lang="hr-HR" sz="1000" dirty="0">
                <a:solidFill>
                  <a:prstClr val="white"/>
                </a:solidFill>
              </a:rPr>
              <a:t> TOF-SIMS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5172248" y="3589661"/>
            <a:ext cx="0" cy="2008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>
            <a:off x="5109248" y="3790533"/>
            <a:ext cx="126000" cy="126000"/>
          </a:xfrm>
          <a:prstGeom prst="ellipse">
            <a:avLst/>
          </a:prstGeom>
          <a:solidFill>
            <a:srgbClr val="800000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flipV="1">
            <a:off x="3169546" y="3869463"/>
            <a:ext cx="1939702" cy="282662"/>
          </a:xfrm>
          <a:prstGeom prst="line">
            <a:avLst/>
          </a:prstGeom>
          <a:ln w="19050"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1754332" y="3533748"/>
            <a:ext cx="1674060" cy="627902"/>
          </a:xfrm>
          <a:prstGeom prst="line">
            <a:avLst/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hape 34"/>
          <p:cNvCxnSpPr/>
          <p:nvPr/>
        </p:nvCxnSpPr>
        <p:spPr>
          <a:xfrm rot="10800000" flipV="1">
            <a:off x="1691681" y="2444432"/>
            <a:ext cx="2308991" cy="629092"/>
          </a:xfrm>
          <a:prstGeom prst="bentConnector3">
            <a:avLst>
              <a:gd name="adj1" fmla="val 50000"/>
            </a:avLst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own Arrow Callout 1">
            <a:extLst>
              <a:ext uri="{FF2B5EF4-FFF2-40B4-BE49-F238E27FC236}">
                <a16:creationId xmlns:a16="http://schemas.microsoft.com/office/drawing/2014/main" id="{9452DF59-143B-8549-8216-044CEA08DF68}"/>
              </a:ext>
            </a:extLst>
          </p:cNvPr>
          <p:cNvSpPr/>
          <p:nvPr/>
        </p:nvSpPr>
        <p:spPr>
          <a:xfrm>
            <a:off x="3041511" y="886498"/>
            <a:ext cx="3525853" cy="2236879"/>
          </a:xfrm>
          <a:prstGeom prst="downArrow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dirty="0" err="1">
                <a:solidFill>
                  <a:srgbClr val="C00000"/>
                </a:solidFill>
              </a:rPr>
              <a:t>All</a:t>
            </a:r>
            <a:r>
              <a:rPr lang="sr-Latn-RS" sz="2400" dirty="0">
                <a:solidFill>
                  <a:srgbClr val="C00000"/>
                </a:solidFill>
              </a:rPr>
              <a:t> LIBI </a:t>
            </a:r>
            <a:r>
              <a:rPr lang="sr-Latn-RS" sz="2400" dirty="0" err="1">
                <a:solidFill>
                  <a:srgbClr val="C00000"/>
                </a:solidFill>
              </a:rPr>
              <a:t>end</a:t>
            </a:r>
            <a:r>
              <a:rPr lang="sr-Latn-RS" sz="2400" dirty="0">
                <a:solidFill>
                  <a:srgbClr val="C00000"/>
                </a:solidFill>
              </a:rPr>
              <a:t> </a:t>
            </a:r>
            <a:r>
              <a:rPr lang="sr-Latn-RS" sz="2400" dirty="0" err="1">
                <a:solidFill>
                  <a:srgbClr val="C00000"/>
                </a:solidFill>
              </a:rPr>
              <a:t>stations</a:t>
            </a:r>
            <a:r>
              <a:rPr lang="sr-Latn-RS" sz="2400" dirty="0">
                <a:solidFill>
                  <a:srgbClr val="C00000"/>
                </a:solidFill>
              </a:rPr>
              <a:t> </a:t>
            </a:r>
            <a:r>
              <a:rPr lang="sr-Latn-RS" sz="2400" dirty="0" err="1">
                <a:solidFill>
                  <a:srgbClr val="C00000"/>
                </a:solidFill>
              </a:rPr>
              <a:t>were</a:t>
            </a:r>
            <a:r>
              <a:rPr lang="sr-Latn-RS" sz="2400" dirty="0">
                <a:solidFill>
                  <a:srgbClr val="C00000"/>
                </a:solidFill>
              </a:rPr>
              <a:t> </a:t>
            </a:r>
            <a:r>
              <a:rPr lang="sr-Latn-RS" sz="2400" dirty="0" err="1">
                <a:solidFill>
                  <a:srgbClr val="C00000"/>
                </a:solidFill>
              </a:rPr>
              <a:t>constructed</a:t>
            </a:r>
            <a:r>
              <a:rPr lang="sr-Latn-RS" sz="2400" dirty="0">
                <a:solidFill>
                  <a:srgbClr val="C00000"/>
                </a:solidFill>
              </a:rPr>
              <a:t> at RBI !</a:t>
            </a:r>
          </a:p>
        </p:txBody>
      </p:sp>
    </p:spTree>
    <p:extLst>
      <p:ext uri="{BB962C8B-B14F-4D97-AF65-F5344CB8AC3E}">
        <p14:creationId xmlns:p14="http://schemas.microsoft.com/office/powerpoint/2010/main" val="156713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65328" y="248756"/>
            <a:ext cx="624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2800" b="1" dirty="0" err="1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I</a:t>
            </a:r>
            <a:r>
              <a:rPr lang="hr-HR" sz="2800" b="1" dirty="0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on </a:t>
            </a:r>
            <a:r>
              <a:rPr lang="hr-HR" sz="2800" b="1" dirty="0" err="1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microprobe</a:t>
            </a:r>
            <a:r>
              <a:rPr lang="hr-HR" sz="2800" b="1" dirty="0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 – ideal </a:t>
            </a:r>
            <a:r>
              <a:rPr lang="hr-HR" sz="2800" b="1" dirty="0" err="1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radiation</a:t>
            </a:r>
            <a:r>
              <a:rPr lang="hr-HR" sz="2800" b="1" dirty="0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hr-HR" sz="2800" b="1" dirty="0" err="1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source</a:t>
            </a:r>
            <a:r>
              <a:rPr lang="hr-HR" sz="2800" b="1" dirty="0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 !</a:t>
            </a:r>
            <a:endParaRPr lang="ta-IN" sz="2800" b="1" dirty="0">
              <a:solidFill>
                <a:schemeClr val="tx2">
                  <a:lumMod val="50000"/>
                </a:schemeClr>
              </a:solidFill>
              <a:latin typeface="+mj-lt"/>
              <a:cs typeface="Arial"/>
            </a:endParaRPr>
          </a:p>
        </p:txBody>
      </p:sp>
      <p:pic>
        <p:nvPicPr>
          <p:cNvPr id="8" name="Picture 7" descr="Rudjer Boskovic Institute, Croati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graphicFrame>
        <p:nvGraphicFramePr>
          <p:cNvPr id="31" name="Object 7"/>
          <p:cNvGraphicFramePr>
            <a:graphicFrameLocks noChangeAspect="1"/>
          </p:cNvGraphicFramePr>
          <p:nvPr/>
        </p:nvGraphicFramePr>
        <p:xfrm>
          <a:off x="571500" y="1557330"/>
          <a:ext cx="6283406" cy="43248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VISIO" r:id="rId5" imgW="6184440" imgH="4258440" progId="Visio.Drawing.4">
                  <p:embed/>
                </p:oleObj>
              </mc:Choice>
              <mc:Fallback>
                <p:oleObj name="VISIO" r:id="rId5" imgW="6184440" imgH="4258440" progId="Visio.Drawing.4">
                  <p:embed/>
                  <p:pic>
                    <p:nvPicPr>
                      <p:cNvPr id="3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1557330"/>
                        <a:ext cx="6283406" cy="43248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10"/>
          <p:cNvGraphicFramePr>
            <a:graphicFrameLocks noChangeAspect="1"/>
          </p:cNvGraphicFramePr>
          <p:nvPr/>
        </p:nvGraphicFramePr>
        <p:xfrm>
          <a:off x="6633145" y="1731367"/>
          <a:ext cx="2619375" cy="280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VISIO" r:id="rId7" imgW="4162320" imgH="4245120" progId="Visio.Drawing.4">
                  <p:embed/>
                </p:oleObj>
              </mc:Choice>
              <mc:Fallback>
                <p:oleObj name="VISIO" r:id="rId7" imgW="4162320" imgH="4245120" progId="Visio.Drawing.4">
                  <p:embed/>
                  <p:pic>
                    <p:nvPicPr>
                      <p:cNvPr id="32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3145" y="1731367"/>
                        <a:ext cx="2619375" cy="2803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419098" y="1064467"/>
            <a:ext cx="1828800" cy="690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100145" tIns="50073" rIns="100145" bIns="50073">
            <a:spAutoFit/>
          </a:bodyPr>
          <a:lstStyle>
            <a:lvl1pPr marL="95250" indent="-95250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50006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0171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0177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0342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06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78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0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322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GB" sz="2200" dirty="0">
                <a:solidFill>
                  <a:srgbClr val="000066"/>
                </a:solidFill>
                <a:sym typeface="Wingdings" charset="0"/>
              </a:rPr>
              <a:t> </a:t>
            </a:r>
            <a:r>
              <a:rPr lang="en-GB" sz="2200" b="1" dirty="0">
                <a:solidFill>
                  <a:srgbClr val="000066"/>
                </a:solidFill>
              </a:rPr>
              <a:t>IONS</a:t>
            </a:r>
          </a:p>
          <a:p>
            <a:pPr eaLnBrk="0" hangingPunct="0"/>
            <a:r>
              <a:rPr lang="en-GB" sz="1600" dirty="0">
                <a:solidFill>
                  <a:srgbClr val="000066"/>
                </a:solidFill>
              </a:rPr>
              <a:t>- p, </a:t>
            </a:r>
            <a:r>
              <a:rPr lang="en-GB" sz="1600" dirty="0">
                <a:solidFill>
                  <a:srgbClr val="000066"/>
                </a:solidFill>
                <a:sym typeface="Symbol" charset="0"/>
              </a:rPr>
              <a:t>, Li, C, O,..</a:t>
            </a:r>
            <a:endParaRPr lang="en-GB" sz="2200" dirty="0">
              <a:solidFill>
                <a:srgbClr val="000066"/>
              </a:solidFill>
              <a:sym typeface="Symbol" charset="0"/>
            </a:endParaRPr>
          </a:p>
        </p:txBody>
      </p:sp>
      <p:sp>
        <p:nvSpPr>
          <p:cNvPr id="34" name="Text Box 13"/>
          <p:cNvSpPr txBox="1">
            <a:spLocks noChangeArrowheads="1"/>
          </p:cNvSpPr>
          <p:nvPr/>
        </p:nvSpPr>
        <p:spPr bwMode="auto">
          <a:xfrm>
            <a:off x="6836824" y="1073132"/>
            <a:ext cx="2183160" cy="68589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square" lIns="100145" tIns="50073" rIns="100145" bIns="50073">
            <a:spAutoFit/>
          </a:bodyPr>
          <a:lstStyle>
            <a:lvl1pPr marL="190500" indent="-190500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50006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0171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0177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0342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06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78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0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322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0" hangingPunct="0">
              <a:buFont typeface="Wingdings" charset="0"/>
              <a:buChar char=""/>
            </a:pPr>
            <a:r>
              <a:rPr lang="hr-HR" sz="2200" b="1" dirty="0">
                <a:solidFill>
                  <a:srgbClr val="000066"/>
                </a:solidFill>
              </a:rPr>
              <a:t>RANGE (E)</a:t>
            </a:r>
            <a:endParaRPr lang="hr-HR" sz="2200" dirty="0">
              <a:solidFill>
                <a:srgbClr val="000066"/>
              </a:solidFill>
            </a:endParaRPr>
          </a:p>
          <a:p>
            <a:pPr marL="0" indent="0" eaLnBrk="0" hangingPunct="0"/>
            <a:r>
              <a:rPr lang="ta-IN" sz="1600" dirty="0">
                <a:solidFill>
                  <a:srgbClr val="000066"/>
                </a:solidFill>
              </a:rPr>
              <a:t>- </a:t>
            </a:r>
            <a:r>
              <a:rPr lang="en-GB" sz="1600" dirty="0">
                <a:solidFill>
                  <a:srgbClr val="000066"/>
                </a:solidFill>
              </a:rPr>
              <a:t>from </a:t>
            </a:r>
            <a:r>
              <a:rPr lang="ta-IN" sz="1600" dirty="0">
                <a:solidFill>
                  <a:srgbClr val="000066"/>
                </a:solidFill>
              </a:rPr>
              <a:t>1</a:t>
            </a:r>
            <a:r>
              <a:rPr lang="en-GB" sz="1600" dirty="0">
                <a:solidFill>
                  <a:srgbClr val="000066"/>
                </a:solidFill>
              </a:rPr>
              <a:t> to 500 </a:t>
            </a:r>
            <a:r>
              <a:rPr lang="en-GB" sz="1600" dirty="0">
                <a:solidFill>
                  <a:srgbClr val="000066"/>
                </a:solidFill>
                <a:sym typeface="Symbol" charset="0"/>
              </a:rPr>
              <a:t>m</a:t>
            </a: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>
            <a:off x="3638277" y="1064468"/>
            <a:ext cx="2568575" cy="6905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0145" tIns="50073" rIns="100145" bIns="50073">
            <a:spAutoFit/>
          </a:bodyPr>
          <a:lstStyle>
            <a:lvl1pPr marL="190500" indent="-190500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50006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0171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0177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0342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06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78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0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322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GB" sz="2200" dirty="0">
                <a:solidFill>
                  <a:srgbClr val="000066"/>
                </a:solidFill>
                <a:sym typeface="Wingdings" charset="0"/>
              </a:rPr>
              <a:t> </a:t>
            </a:r>
            <a:r>
              <a:rPr lang="en-GB" sz="2200" b="1" dirty="0">
                <a:solidFill>
                  <a:srgbClr val="000066"/>
                </a:solidFill>
                <a:sym typeface="Wingdings" charset="0"/>
              </a:rPr>
              <a:t>ION POSITION</a:t>
            </a:r>
            <a:endParaRPr lang="en-GB" sz="2200" dirty="0">
              <a:solidFill>
                <a:srgbClr val="000066"/>
              </a:solidFill>
              <a:sym typeface="Wingdings" charset="0"/>
            </a:endParaRPr>
          </a:p>
          <a:p>
            <a:pPr eaLnBrk="0" hangingPunct="0"/>
            <a:r>
              <a:rPr lang="en-GB" sz="1600" dirty="0">
                <a:solidFill>
                  <a:srgbClr val="000066"/>
                </a:solidFill>
              </a:rPr>
              <a:t>- focusing and scanning</a:t>
            </a:r>
            <a:endParaRPr lang="en-GB" sz="2200" dirty="0">
              <a:solidFill>
                <a:srgbClr val="000066"/>
              </a:solidFill>
            </a:endParaRPr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203200" y="2930653"/>
            <a:ext cx="2260882" cy="68589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square" lIns="100145" tIns="50073" rIns="100145" bIns="50073">
            <a:spAutoFit/>
          </a:bodyPr>
          <a:lstStyle>
            <a:lvl1pPr marL="95250" indent="-95250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50006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0171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0177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0342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06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78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0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322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0" hangingPunct="0">
              <a:buFont typeface="Wingdings" charset="0"/>
              <a:buChar char=""/>
            </a:pPr>
            <a:r>
              <a:rPr lang="en-GB" sz="2200" b="1" dirty="0">
                <a:solidFill>
                  <a:srgbClr val="000066"/>
                </a:solidFill>
              </a:rPr>
              <a:t>ION RATE</a:t>
            </a:r>
            <a:endParaRPr lang="en-GB" sz="2200" dirty="0">
              <a:solidFill>
                <a:srgbClr val="000066"/>
              </a:solidFill>
            </a:endParaRPr>
          </a:p>
          <a:p>
            <a:pPr eaLnBrk="0" hangingPunct="0"/>
            <a:r>
              <a:rPr lang="en-GB" sz="1600" dirty="0">
                <a:solidFill>
                  <a:srgbClr val="000066"/>
                </a:solidFill>
              </a:rPr>
              <a:t>- Currents </a:t>
            </a:r>
            <a:r>
              <a:rPr lang="ta-IN" sz="1600" dirty="0">
                <a:solidFill>
                  <a:srgbClr val="000066"/>
                </a:solidFill>
              </a:rPr>
              <a:t>1</a:t>
            </a:r>
            <a:r>
              <a:rPr lang="en-GB" sz="1600" dirty="0">
                <a:solidFill>
                  <a:srgbClr val="000066"/>
                </a:solidFill>
              </a:rPr>
              <a:t> -</a:t>
            </a:r>
            <a:r>
              <a:rPr lang="ta-IN" sz="1600" dirty="0">
                <a:solidFill>
                  <a:srgbClr val="000066"/>
                </a:solidFill>
              </a:rPr>
              <a:t> </a:t>
            </a:r>
            <a:r>
              <a:rPr lang="en-GB" sz="1600" dirty="0">
                <a:solidFill>
                  <a:srgbClr val="000066"/>
                </a:solidFill>
                <a:sym typeface="UniversalMath1 BT" charset="0"/>
              </a:rPr>
              <a:t>10</a:t>
            </a:r>
            <a:r>
              <a:rPr lang="ta-IN" sz="1600" baseline="30000" dirty="0">
                <a:solidFill>
                  <a:srgbClr val="000066"/>
                </a:solidFill>
                <a:sym typeface="UniversalMath1 BT" charset="0"/>
              </a:rPr>
              <a:t>9</a:t>
            </a:r>
            <a:r>
              <a:rPr lang="en-GB" sz="1600" dirty="0">
                <a:solidFill>
                  <a:srgbClr val="000066"/>
                </a:solidFill>
                <a:sym typeface="UniversalMath1 BT" charset="0"/>
              </a:rPr>
              <a:t> p/s</a:t>
            </a:r>
            <a:endParaRPr lang="en-GB" sz="1600" dirty="0">
              <a:solidFill>
                <a:srgbClr val="000066"/>
              </a:solidFill>
            </a:endParaRPr>
          </a:p>
        </p:txBody>
      </p:sp>
      <p:pic>
        <p:nvPicPr>
          <p:cNvPr id="47" name="Picture 3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4" t="19992" r="25891" b="21619"/>
          <a:stretch>
            <a:fillRect/>
          </a:stretch>
        </p:blipFill>
        <p:spPr bwMode="auto">
          <a:xfrm>
            <a:off x="1930244" y="4203039"/>
            <a:ext cx="2065692" cy="1678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40152" y="2688794"/>
            <a:ext cx="2253524" cy="3026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E5DB63-D595-C94E-8597-212BA68DA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923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1828" y="771976"/>
            <a:ext cx="385107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(for </a:t>
            </a:r>
            <a:r>
              <a:rPr lang="hr-HR" sz="24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detector</a:t>
            </a:r>
            <a:r>
              <a:rPr lang="hr-HR" sz="24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4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testing</a:t>
            </a:r>
            <a:r>
              <a:rPr lang="hr-HR" sz="24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!)</a:t>
            </a:r>
          </a:p>
          <a:p>
            <a:endParaRPr lang="hr-HR" sz="1000" dirty="0">
              <a:solidFill>
                <a:schemeClr val="tx2">
                  <a:lumMod val="50000"/>
                </a:schemeClr>
              </a:solidFill>
              <a:latin typeface="Arial"/>
              <a:cs typeface="Arial"/>
            </a:endParaRPr>
          </a:p>
          <a:p>
            <a:endParaRPr lang="hr-HR" sz="2400" dirty="0">
              <a:solidFill>
                <a:schemeClr val="tx2">
                  <a:lumMod val="50000"/>
                </a:schemeClr>
              </a:solidFill>
              <a:latin typeface="Arial"/>
              <a:cs typeface="Arial"/>
            </a:endParaRPr>
          </a:p>
          <a:p>
            <a:r>
              <a:rPr lang="hr-HR" sz="2000" b="1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Semiconductor </a:t>
            </a:r>
            <a:r>
              <a:rPr lang="hr-HR" sz="2000" b="1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detectors</a:t>
            </a:r>
            <a:r>
              <a:rPr lang="hr-HR" sz="2000" b="1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for HEP; </a:t>
            </a:r>
            <a:r>
              <a:rPr lang="hr-HR" sz="2000" b="1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current</a:t>
            </a:r>
            <a:r>
              <a:rPr lang="hr-HR" sz="2000" b="1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b="1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trends</a:t>
            </a:r>
            <a:r>
              <a:rPr lang="hr-HR" sz="2000" b="1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:</a:t>
            </a:r>
          </a:p>
          <a:p>
            <a:endParaRPr lang="hr-HR" sz="2000" dirty="0">
              <a:solidFill>
                <a:schemeClr val="tx2">
                  <a:lumMod val="50000"/>
                </a:schemeClr>
              </a:solidFill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Decrease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in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pixel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size</a:t>
            </a:r>
            <a:endParaRPr lang="hr-HR" sz="2000" dirty="0">
              <a:solidFill>
                <a:schemeClr val="tx2">
                  <a:lumMod val="50000"/>
                </a:schemeClr>
              </a:solidFill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Introduction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of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monolytic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Si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detectors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(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low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cost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,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power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)</a:t>
            </a:r>
          </a:p>
          <a:p>
            <a:pPr marL="342900" indent="-342900">
              <a:buFontTx/>
              <a:buChar char="-"/>
            </a:pP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Extreme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radiation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hardness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(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up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to 10</a:t>
            </a:r>
            <a:r>
              <a:rPr lang="hr-HR" sz="2000" baseline="30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17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/cm2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of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1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MeV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neutrons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)</a:t>
            </a:r>
          </a:p>
          <a:p>
            <a:pPr marL="342900" indent="-342900">
              <a:buFontTx/>
              <a:buChar char="-"/>
            </a:pP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Reduction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of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SE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effects</a:t>
            </a:r>
            <a:endParaRPr lang="ta-IN" sz="2800" dirty="0">
              <a:solidFill>
                <a:srgbClr val="00006C"/>
              </a:solidFill>
              <a:latin typeface="Arial"/>
              <a:cs typeface="Arial"/>
            </a:endParaRPr>
          </a:p>
        </p:txBody>
      </p:sp>
      <p:pic>
        <p:nvPicPr>
          <p:cNvPr id="8" name="Picture 7" descr="Rudjer Boskovic Institute, Croati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graphicFrame>
        <p:nvGraphicFramePr>
          <p:cNvPr id="3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7859734"/>
              </p:ext>
            </p:extLst>
          </p:nvPr>
        </p:nvGraphicFramePr>
        <p:xfrm>
          <a:off x="6633145" y="745390"/>
          <a:ext cx="2619375" cy="280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VISIO" r:id="rId5" imgW="4162320" imgH="4245120" progId="Visio.Drawing.4">
                  <p:embed/>
                </p:oleObj>
              </mc:Choice>
              <mc:Fallback>
                <p:oleObj name="VISIO" r:id="rId5" imgW="4162320" imgH="4245120" progId="Visio.Drawing.4">
                  <p:embed/>
                  <p:pic>
                    <p:nvPicPr>
                      <p:cNvPr id="32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3145" y="745390"/>
                        <a:ext cx="2619375" cy="2803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E5ECFB-8966-5E40-BF3D-53BF10649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7</a:t>
            </a:fld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2C6888-EDD9-2A45-89CE-66A20A72E3C0}"/>
              </a:ext>
            </a:extLst>
          </p:cNvPr>
          <p:cNvSpPr txBox="1"/>
          <p:nvPr/>
        </p:nvSpPr>
        <p:spPr>
          <a:xfrm>
            <a:off x="365328" y="248756"/>
            <a:ext cx="624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2800" b="1" dirty="0" err="1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I</a:t>
            </a:r>
            <a:r>
              <a:rPr lang="hr-HR" sz="2800" b="1" dirty="0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on </a:t>
            </a:r>
            <a:r>
              <a:rPr lang="hr-HR" sz="2800" b="1" dirty="0" err="1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microprobe</a:t>
            </a:r>
            <a:r>
              <a:rPr lang="hr-HR" sz="2800" b="1" dirty="0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 – ideal </a:t>
            </a:r>
            <a:r>
              <a:rPr lang="hr-HR" sz="2800" b="1" dirty="0" err="1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radiation</a:t>
            </a:r>
            <a:r>
              <a:rPr lang="hr-HR" sz="2800" b="1" dirty="0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hr-HR" sz="2800" b="1" dirty="0" err="1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source</a:t>
            </a:r>
            <a:r>
              <a:rPr lang="hr-HR" sz="2800" b="1" dirty="0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 !</a:t>
            </a:r>
            <a:endParaRPr lang="ta-IN" sz="2800" b="1" dirty="0">
              <a:solidFill>
                <a:schemeClr val="tx2">
                  <a:lumMod val="50000"/>
                </a:schemeClr>
              </a:solidFill>
              <a:latin typeface="+mj-lt"/>
              <a:cs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C76889-A430-274D-993F-1092C4B1F140}"/>
              </a:ext>
            </a:extLst>
          </p:cNvPr>
          <p:cNvSpPr txBox="1"/>
          <p:nvPr/>
        </p:nvSpPr>
        <p:spPr>
          <a:xfrm>
            <a:off x="4040960" y="1684850"/>
            <a:ext cx="40616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  </a:t>
            </a:r>
            <a:r>
              <a:rPr lang="hr-HR" sz="2000" b="1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MeV</a:t>
            </a:r>
            <a:r>
              <a:rPr lang="hr-HR" sz="2000" b="1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ion </a:t>
            </a:r>
            <a:r>
              <a:rPr lang="hr-HR" sz="2000" b="1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microbeam</a:t>
            </a:r>
            <a:r>
              <a:rPr lang="hr-HR" sz="2000" b="1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&amp; IBIC:</a:t>
            </a:r>
          </a:p>
          <a:p>
            <a:endParaRPr lang="hr-HR" sz="2000" dirty="0">
              <a:solidFill>
                <a:schemeClr val="tx2">
                  <a:lumMod val="50000"/>
                </a:schemeClr>
              </a:solidFill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Lateral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0.5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μm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;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longitudinal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up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to 500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μm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</a:p>
          <a:p>
            <a:pPr marL="342900" indent="-342900">
              <a:buFontTx/>
              <a:buChar char="-"/>
            </a:pP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Same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ions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can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induce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damage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and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can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be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used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as a probe</a:t>
            </a:r>
          </a:p>
          <a:p>
            <a:pPr marL="342900" indent="-342900">
              <a:buFontTx/>
              <a:buChar char="-"/>
            </a:pP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No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changes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in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leakage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current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es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small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parts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are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irradiated</a:t>
            </a:r>
            <a:endParaRPr lang="hr-HR" sz="2000" dirty="0">
              <a:solidFill>
                <a:schemeClr val="tx2">
                  <a:lumMod val="50000"/>
                </a:schemeClr>
              </a:solidFill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Can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work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in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air</a:t>
            </a:r>
            <a:endParaRPr lang="hr-HR" sz="2000" dirty="0">
              <a:solidFill>
                <a:schemeClr val="tx2">
                  <a:lumMod val="50000"/>
                </a:schemeClr>
              </a:solidFill>
              <a:latin typeface="Arial"/>
              <a:cs typeface="Arial"/>
            </a:endParaRPr>
          </a:p>
          <a:p>
            <a:pPr marL="342900" indent="-342900">
              <a:buFontTx/>
              <a:buChar char="-"/>
            </a:pP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Can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localize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origin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of</a:t>
            </a:r>
            <a:r>
              <a:rPr lang="hr-HR" sz="2000" dirty="0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 SE </a:t>
            </a:r>
            <a:r>
              <a:rPr lang="hr-HR" sz="2000" dirty="0" err="1">
                <a:solidFill>
                  <a:schemeClr val="tx2">
                    <a:lumMod val="50000"/>
                  </a:schemeClr>
                </a:solidFill>
                <a:latin typeface="Arial"/>
                <a:cs typeface="Arial"/>
              </a:rPr>
              <a:t>effects</a:t>
            </a:r>
            <a:endParaRPr lang="hr-HR" sz="2000" dirty="0">
              <a:solidFill>
                <a:schemeClr val="tx2">
                  <a:lumMod val="5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4867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6955" y="879614"/>
            <a:ext cx="2638438" cy="1279385"/>
          </a:xfrm>
          <a:prstGeom prst="rect">
            <a:avLst/>
          </a:prstGeom>
        </p:spPr>
      </p:pic>
      <p:pic>
        <p:nvPicPr>
          <p:cNvPr id="20" name="Picture 19" descr="Rudjer Boskovic Institute, Croatia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342900" y="180539"/>
            <a:ext cx="76581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b="1" dirty="0">
                <a:latin typeface="Calibri"/>
                <a:cs typeface="Calibri"/>
              </a:rPr>
              <a:t>Ion </a:t>
            </a:r>
            <a:r>
              <a:rPr lang="hr-HR" sz="3200" b="1" dirty="0" err="1">
                <a:latin typeface="Calibri"/>
                <a:cs typeface="Calibri"/>
              </a:rPr>
              <a:t>Beam</a:t>
            </a:r>
            <a:r>
              <a:rPr lang="hr-HR" sz="3200" b="1" dirty="0">
                <a:latin typeface="Calibri"/>
                <a:cs typeface="Calibri"/>
              </a:rPr>
              <a:t> </a:t>
            </a:r>
            <a:r>
              <a:rPr lang="hr-HR" sz="3200" b="1" dirty="0" err="1">
                <a:latin typeface="Calibri"/>
                <a:cs typeface="Calibri"/>
              </a:rPr>
              <a:t>Induced</a:t>
            </a:r>
            <a:r>
              <a:rPr lang="hr-HR" sz="3200" b="1" dirty="0">
                <a:latin typeface="Calibri"/>
                <a:cs typeface="Calibri"/>
              </a:rPr>
              <a:t> </a:t>
            </a:r>
            <a:r>
              <a:rPr lang="hr-HR" sz="3200" b="1" dirty="0" err="1">
                <a:latin typeface="Calibri"/>
                <a:cs typeface="Calibri"/>
              </a:rPr>
              <a:t>Charge</a:t>
            </a:r>
            <a:r>
              <a:rPr lang="hr-HR" sz="3200" b="1" dirty="0">
                <a:latin typeface="Calibri"/>
                <a:cs typeface="Calibri"/>
              </a:rPr>
              <a:t> </a:t>
            </a:r>
            <a:r>
              <a:rPr lang="hr-HR" sz="3200" b="1" dirty="0" err="1">
                <a:latin typeface="Calibri"/>
                <a:cs typeface="Calibri"/>
              </a:rPr>
              <a:t>technique</a:t>
            </a:r>
            <a:r>
              <a:rPr lang="ta-IN" sz="3200" dirty="0">
                <a:latin typeface="Calibri"/>
                <a:cs typeface="Calibri"/>
              </a:rPr>
              <a:t> techniques: IBIC</a:t>
            </a:r>
            <a:r>
              <a:rPr lang="en-US" b="1" dirty="0">
                <a:latin typeface="Calibri"/>
                <a:cs typeface="Calibri"/>
              </a:rPr>
              <a:t> </a:t>
            </a:r>
            <a:endParaRPr lang="en-US" dirty="0">
              <a:latin typeface="Calibri"/>
              <a:cs typeface="Calibri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0" y="2299318"/>
            <a:ext cx="3874593" cy="3299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ight Arrow 1"/>
          <p:cNvSpPr/>
          <p:nvPr/>
        </p:nvSpPr>
        <p:spPr>
          <a:xfrm rot="16200000">
            <a:off x="7575550" y="2559049"/>
            <a:ext cx="1117600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900" y="750956"/>
            <a:ext cx="4051641" cy="49496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38573" y="1034533"/>
            <a:ext cx="2009854" cy="923330"/>
          </a:xfrm>
          <a:prstGeom prst="rect">
            <a:avLst/>
          </a:prstGeom>
          <a:solidFill>
            <a:srgbClr val="FDEADA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ta-IN" dirty="0">
                <a:latin typeface="Arial"/>
                <a:cs typeface="Arial"/>
              </a:rPr>
              <a:t>IBIC: 8/10 first in Google Scholar done at RBI</a:t>
            </a:r>
            <a:endParaRPr lang="en-GB" dirty="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731A44-D485-9B4E-B73B-F646EAFB22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7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373159"/>
            <a:ext cx="2133600" cy="304271"/>
          </a:xfrm>
        </p:spPr>
        <p:txBody>
          <a:bodyPr/>
          <a:lstStyle/>
          <a:p>
            <a:fld id="{B1B3E330-2132-4251-B312-64E2C2C5D644}" type="slidenum">
              <a:rPr lang="hr-HR" smtClean="0"/>
              <a:pPr/>
              <a:t>9</a:t>
            </a:fld>
            <a:endParaRPr lang="hr-HR"/>
          </a:p>
        </p:txBody>
      </p:sp>
      <p:pic>
        <p:nvPicPr>
          <p:cNvPr id="8" name="Picture 7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2" y="1434232"/>
            <a:ext cx="9144000" cy="190906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6556" y="3474616"/>
            <a:ext cx="7704856" cy="158437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47664" y="4661892"/>
            <a:ext cx="2448272" cy="36004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8790842-B7F8-D44B-9A17-744D151AA445}"/>
              </a:ext>
            </a:extLst>
          </p:cNvPr>
          <p:cNvSpPr txBox="1">
            <a:spLocks/>
          </p:cNvSpPr>
          <p:nvPr/>
        </p:nvSpPr>
        <p:spPr>
          <a:xfrm>
            <a:off x="444500" y="241368"/>
            <a:ext cx="9055666" cy="9503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r-HR" sz="2800" b="1" dirty="0"/>
              <a:t>WP12. </a:t>
            </a:r>
            <a:r>
              <a:rPr lang="hr-HR" sz="2800" b="1" dirty="0" err="1"/>
              <a:t>Detector</a:t>
            </a:r>
            <a:r>
              <a:rPr lang="hr-HR" sz="2800" b="1" dirty="0"/>
              <a:t> </a:t>
            </a:r>
            <a:r>
              <a:rPr lang="hr-HR" sz="2800" b="1" dirty="0" err="1"/>
              <a:t>Characterisation</a:t>
            </a:r>
            <a:r>
              <a:rPr lang="hr-HR" sz="2800" b="1" dirty="0"/>
              <a:t> </a:t>
            </a:r>
            <a:r>
              <a:rPr lang="hr-HR" sz="2800" b="1" dirty="0" err="1"/>
              <a:t>Facilities</a:t>
            </a:r>
            <a:br>
              <a:rPr lang="hr-HR" sz="2701" dirty="0"/>
            </a:br>
            <a:r>
              <a:rPr lang="hr-HR" sz="2800" dirty="0"/>
              <a:t>WP12.1.: RBI </a:t>
            </a:r>
            <a:r>
              <a:rPr lang="hr-HR" sz="2800" dirty="0" err="1"/>
              <a:t>Accelerator</a:t>
            </a:r>
            <a:r>
              <a:rPr lang="hr-HR" sz="2800" dirty="0"/>
              <a:t> </a:t>
            </a:r>
            <a:r>
              <a:rPr lang="hr-HR" sz="2800" dirty="0" err="1"/>
              <a:t>facility</a:t>
            </a:r>
            <a:r>
              <a:rPr lang="hr-HR" sz="2800" dirty="0"/>
              <a:t>, PI Stjepko Fazinić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60254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70201</TotalTime>
  <Words>1075</Words>
  <Application>Microsoft Macintosh PowerPoint</Application>
  <PresentationFormat>On-screen Show (16:10)</PresentationFormat>
  <Paragraphs>185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Arial</vt:lpstr>
      <vt:lpstr>Calibri</vt:lpstr>
      <vt:lpstr>Helvetica</vt:lpstr>
      <vt:lpstr>Lucida Console</vt:lpstr>
      <vt:lpstr>Rockwell</vt:lpstr>
      <vt:lpstr>Symbol</vt:lpstr>
      <vt:lpstr>Tempus Sans ITC</vt:lpstr>
      <vt:lpstr>Times New Roman</vt:lpstr>
      <vt:lpstr>Wingdings</vt:lpstr>
      <vt:lpstr>Office Theme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jaksic@irb.hr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Milko Jakšić</dc:creator>
  <cp:lastModifiedBy>Milko Jaksic</cp:lastModifiedBy>
  <cp:revision>426</cp:revision>
  <cp:lastPrinted>2013-10-22T12:02:24Z</cp:lastPrinted>
  <dcterms:created xsi:type="dcterms:W3CDTF">2013-10-22T10:53:36Z</dcterms:created>
  <dcterms:modified xsi:type="dcterms:W3CDTF">2019-12-09T12:45:46Z</dcterms:modified>
</cp:coreProperties>
</file>