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31" r:id="rId1"/>
  </p:sldMasterIdLst>
  <p:notesMasterIdLst>
    <p:notesMasterId r:id="rId33"/>
  </p:notesMasterIdLst>
  <p:handoutMasterIdLst>
    <p:handoutMasterId r:id="rId34"/>
  </p:handoutMasterIdLst>
  <p:sldIdLst>
    <p:sldId id="256" r:id="rId2"/>
    <p:sldId id="578" r:id="rId3"/>
    <p:sldId id="587" r:id="rId4"/>
    <p:sldId id="588" r:id="rId5"/>
    <p:sldId id="589" r:id="rId6"/>
    <p:sldId id="590" r:id="rId7"/>
    <p:sldId id="574" r:id="rId8"/>
    <p:sldId id="591" r:id="rId9"/>
    <p:sldId id="604" r:id="rId10"/>
    <p:sldId id="605" r:id="rId11"/>
    <p:sldId id="597" r:id="rId12"/>
    <p:sldId id="598" r:id="rId13"/>
    <p:sldId id="599" r:id="rId14"/>
    <p:sldId id="600" r:id="rId15"/>
    <p:sldId id="612" r:id="rId16"/>
    <p:sldId id="613" r:id="rId17"/>
    <p:sldId id="614" r:id="rId18"/>
    <p:sldId id="601" r:id="rId19"/>
    <p:sldId id="602" r:id="rId20"/>
    <p:sldId id="603" r:id="rId21"/>
    <p:sldId id="611" r:id="rId22"/>
    <p:sldId id="585" r:id="rId23"/>
    <p:sldId id="593" r:id="rId24"/>
    <p:sldId id="594" r:id="rId25"/>
    <p:sldId id="595" r:id="rId26"/>
    <p:sldId id="607" r:id="rId27"/>
    <p:sldId id="608" r:id="rId28"/>
    <p:sldId id="609" r:id="rId29"/>
    <p:sldId id="610" r:id="rId30"/>
    <p:sldId id="586" r:id="rId31"/>
    <p:sldId id="57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2B3B36"/>
    <a:srgbClr val="FF24E1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99"/>
    <p:restoredTop sz="86474"/>
  </p:normalViewPr>
  <p:slideViewPr>
    <p:cSldViewPr snapToGrid="0" snapToObjects="1">
      <p:cViewPr>
        <p:scale>
          <a:sx n="234" d="100"/>
          <a:sy n="234" d="100"/>
        </p:scale>
        <p:origin x="-1600" y="-8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2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CERN, Sep. 24,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B003E-A685-D14F-BF37-C909B3441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94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CERN, Sep. 24, 2019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0894D-7EDB-4795-AC32-C14B296C73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4630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0894D-7EDB-4795-AC32-C14B296C73C2}" type="slidenum">
              <a:rPr lang="en-US" smtClean="0"/>
              <a:t>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CERN, Sep. 24,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3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BC44A4-93D5-384A-A906-23C1CBAF1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4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825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32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83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38401" y="161300"/>
            <a:ext cx="7751150" cy="6257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6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343A5BC5-F46F-BB43-9277-897A29637B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011"/>
            <a:ext cx="12446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2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665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2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89141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10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812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82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6646D2-DA7B-2348-B7FE-4F014988FBB2}"/>
              </a:ext>
            </a:extLst>
          </p:cNvPr>
          <p:cNvGrpSpPr/>
          <p:nvPr userDrawn="1"/>
        </p:nvGrpSpPr>
        <p:grpSpPr>
          <a:xfrm>
            <a:off x="32264" y="416440"/>
            <a:ext cx="1069975" cy="884238"/>
            <a:chOff x="87313" y="53975"/>
            <a:chExt cx="1069975" cy="884238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BCE94459-0E12-0B45-AFDE-13CB465438A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171"/>
            <a:stretch/>
          </p:blipFill>
          <p:spPr bwMode="auto">
            <a:xfrm>
              <a:off x="87313" y="53975"/>
              <a:ext cx="344487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7B8C92E-46C2-B44D-A150-22D9A8125B2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2"/>
            <a:stretch/>
          </p:blipFill>
          <p:spPr bwMode="auto">
            <a:xfrm>
              <a:off x="431800" y="53975"/>
              <a:ext cx="725488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D34B7483-5E5C-D74B-B8EA-A84B01EC359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35011"/>
            <a:ext cx="1200975" cy="1188720"/>
          </a:xfrm>
          <a:prstGeom prst="rect">
            <a:avLst/>
          </a:prstGeom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BCF16963-39D3-264F-B20F-11840B39B540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2264" y="6459464"/>
            <a:ext cx="1689444" cy="31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6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657" r:id="rId12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9286" y="2568817"/>
            <a:ext cx="5366698" cy="3133968"/>
          </a:xfrm>
        </p:spPr>
        <p:txBody>
          <a:bodyPr>
            <a:normAutofit/>
          </a:bodyPr>
          <a:lstStyle/>
          <a:p>
            <a:pPr algn="l"/>
            <a:r>
              <a:rPr lang="it-IT" sz="2400" b="1" dirty="0">
                <a:solidFill>
                  <a:srgbClr val="1F2D29"/>
                </a:solidFill>
              </a:rPr>
              <a:t>GE2/1 </a:t>
            </a:r>
            <a:r>
              <a:rPr lang="it-IT" sz="2400" b="1" dirty="0" err="1">
                <a:solidFill>
                  <a:srgbClr val="1F2D29"/>
                </a:solidFill>
              </a:rPr>
              <a:t>chambers</a:t>
            </a:r>
            <a:r>
              <a:rPr lang="it-IT" sz="2400" b="1" dirty="0">
                <a:solidFill>
                  <a:srgbClr val="1F2D29"/>
                </a:solidFill>
              </a:rPr>
              <a:t>: </a:t>
            </a:r>
            <a:br>
              <a:rPr lang="it-IT" sz="2400" b="1" dirty="0">
                <a:solidFill>
                  <a:srgbClr val="1F2D29"/>
                </a:solidFill>
              </a:rPr>
            </a:br>
            <a:r>
              <a:rPr lang="it-IT" sz="2400" b="1" dirty="0">
                <a:solidFill>
                  <a:srgbClr val="1F2D29"/>
                </a:solidFill>
              </a:rPr>
              <a:t>design, </a:t>
            </a:r>
            <a:r>
              <a:rPr lang="it-IT" sz="2400" b="1" dirty="0" err="1">
                <a:solidFill>
                  <a:srgbClr val="1F2D29"/>
                </a:solidFill>
              </a:rPr>
              <a:t>prototypes</a:t>
            </a:r>
            <a:r>
              <a:rPr lang="it-IT" sz="2400" b="1" dirty="0">
                <a:solidFill>
                  <a:srgbClr val="1F2D29"/>
                </a:solidFill>
              </a:rPr>
              <a:t>, production </a:t>
            </a:r>
            <a:r>
              <a:rPr lang="it-IT" sz="2400" b="1" dirty="0" err="1">
                <a:solidFill>
                  <a:srgbClr val="1F2D29"/>
                </a:solidFill>
              </a:rPr>
              <a:t>readiness</a:t>
            </a:r>
            <a:r>
              <a:rPr lang="it-IT" sz="2400" b="1" dirty="0">
                <a:solidFill>
                  <a:srgbClr val="1F2D29"/>
                </a:solidFill>
              </a:rPr>
              <a:t> and</a:t>
            </a:r>
            <a:br>
              <a:rPr lang="it-IT" sz="2400" b="1" dirty="0">
                <a:solidFill>
                  <a:srgbClr val="1F2D29"/>
                </a:solidFill>
              </a:rPr>
            </a:br>
            <a:r>
              <a:rPr lang="it-IT" sz="2400" b="1" dirty="0">
                <a:solidFill>
                  <a:srgbClr val="1F2D29"/>
                </a:solidFill>
              </a:rPr>
              <a:t>production schedule</a:t>
            </a:r>
            <a:br>
              <a:rPr lang="it-IT" sz="2400" dirty="0">
                <a:solidFill>
                  <a:srgbClr val="1F2D29"/>
                </a:solidFill>
              </a:rPr>
            </a:br>
            <a:br>
              <a:rPr lang="it-IT" sz="2400" dirty="0">
                <a:solidFill>
                  <a:srgbClr val="1F2D29"/>
                </a:solidFill>
              </a:rPr>
            </a:br>
            <a:endParaRPr lang="it-IT" sz="2400" dirty="0">
              <a:solidFill>
                <a:srgbClr val="1F2D2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9286" y="1325691"/>
            <a:ext cx="3266383" cy="1138426"/>
          </a:xfrm>
        </p:spPr>
        <p:txBody>
          <a:bodyPr>
            <a:normAutofit/>
          </a:bodyPr>
          <a:lstStyle/>
          <a:p>
            <a:pPr algn="l"/>
            <a:r>
              <a:rPr lang="en-US" sz="1400">
                <a:solidFill>
                  <a:srgbClr val="1F2D29"/>
                </a:solidFill>
              </a:rPr>
              <a:t>LUIGI BENUSSI </a:t>
            </a:r>
          </a:p>
          <a:p>
            <a:pPr algn="l"/>
            <a:r>
              <a:rPr lang="en-US" sz="1400">
                <a:solidFill>
                  <a:srgbClr val="1F2D29"/>
                </a:solidFill>
              </a:rPr>
              <a:t>GEM WORKSHOP</a:t>
            </a:r>
          </a:p>
          <a:p>
            <a:pPr algn="l"/>
            <a:r>
              <a:rPr lang="en-US" sz="1400">
                <a:solidFill>
                  <a:srgbClr val="1F2D29"/>
                </a:solidFill>
              </a:rPr>
              <a:t>September 24, 2019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D2B8D7-9084-6D4A-B442-649B452DF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607548" y="5270604"/>
            <a:ext cx="1997046" cy="1828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it-IT" sz="800">
                <a:solidFill>
                  <a:schemeClr val="bg1"/>
                </a:solidFill>
              </a:rPr>
              <a:t>03/10/19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47562-7A7B-1F43-B029-6D63C8A47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805" y="164592"/>
            <a:ext cx="477545" cy="3228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D22F896-40B5-4ADD-8801-0D06FADFA095}" type="slidenum">
              <a:rPr lang="en-US">
                <a:solidFill>
                  <a:schemeClr val="bg1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0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54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74449" y="53120"/>
            <a:ext cx="7772400" cy="70975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GE2/1 Production Readiness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29F74F-A57C-8842-8A90-E4F456D5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26D045-9A9B-0E4A-851B-BA091808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945" y="2906406"/>
            <a:ext cx="706061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400" dirty="0"/>
              <a:t>Pre-production activities (central site at CERN)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Reception or materials 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Initial inspection and acceptance test (approval/rejection of materials)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US" sz="1400" dirty="0"/>
              <a:t>Optical inspections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US" sz="1400" dirty="0"/>
              <a:t>Groove measurement on external frames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US" sz="1400" dirty="0"/>
              <a:t>PCB bending measurements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US" sz="1400" dirty="0"/>
              <a:t>RO board connectivity test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GEM QC2 fast and long tests at CERN</a:t>
            </a:r>
            <a:endParaRPr lang="en-US" sz="1400" b="1" dirty="0"/>
          </a:p>
          <a:p>
            <a:pPr marL="342900" indent="-342900">
              <a:buFont typeface="Wingdings" charset="2"/>
              <a:buChar char="§"/>
            </a:pPr>
            <a:r>
              <a:rPr lang="en-US" sz="1400" dirty="0"/>
              <a:t>Material preparation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Coating of the internal/external frames (+ spacers)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Sorting of the O-rings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GEM foil packing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400" dirty="0"/>
              <a:t>GE2/1 kit preparation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29536" y="3636089"/>
            <a:ext cx="43892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200" b="1" dirty="0"/>
              <a:t>List of tasks is well defined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/>
              <a:t>Manpower requirements and responsibilities are clear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/>
              <a:t>Work plan is established with the production community</a:t>
            </a:r>
          </a:p>
          <a:p>
            <a:pPr marL="285750" indent="-285750">
              <a:buFont typeface="Arial" charset="0"/>
              <a:buChar char="•"/>
            </a:pPr>
            <a:endParaRPr lang="en-US" sz="1200" b="1" dirty="0"/>
          </a:p>
        </p:txBody>
      </p:sp>
      <p:sp>
        <p:nvSpPr>
          <p:cNvPr id="18" name="Right Brace 17"/>
          <p:cNvSpPr/>
          <p:nvPr/>
        </p:nvSpPr>
        <p:spPr>
          <a:xfrm>
            <a:off x="4261456" y="3594756"/>
            <a:ext cx="368080" cy="1069712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20180117_110704_resized.jpg.jpe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3762" y="2428628"/>
            <a:ext cx="1104664" cy="956590"/>
          </a:xfrm>
          <a:prstGeom prst="rect">
            <a:avLst/>
          </a:prstGeom>
          <a:ln>
            <a:noFill/>
          </a:ln>
        </p:spPr>
      </p:pic>
      <p:pic>
        <p:nvPicPr>
          <p:cNvPr id="21" name="Picture 20" descr="20180117_11175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00649" y="2460311"/>
            <a:ext cx="999897" cy="922239"/>
          </a:xfrm>
          <a:prstGeom prst="rect">
            <a:avLst/>
          </a:prstGeom>
          <a:ln>
            <a:noFill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42926CE-7A8C-2F4B-8E7B-BCDB39123D1F}"/>
              </a:ext>
            </a:extLst>
          </p:cNvPr>
          <p:cNvSpPr/>
          <p:nvPr/>
        </p:nvSpPr>
        <p:spPr>
          <a:xfrm>
            <a:off x="388147" y="1069598"/>
            <a:ext cx="3508506" cy="1440878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053761-4E36-EF47-ABE2-5E27C5A6775E}"/>
              </a:ext>
            </a:extLst>
          </p:cNvPr>
          <p:cNvSpPr/>
          <p:nvPr/>
        </p:nvSpPr>
        <p:spPr>
          <a:xfrm>
            <a:off x="5307217" y="927305"/>
            <a:ext cx="3508506" cy="1440878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557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89229" y="32573"/>
            <a:ext cx="7772400" cy="70911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GE2/1 Production Readiness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740044-337E-B54B-B662-CF87C6FC2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F94598-3387-6941-A568-E8EB51B18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79514" y="4597373"/>
            <a:ext cx="31597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List of items is well defined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Design is 80% completed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/>
              <a:t>Work plan is established with the production community</a:t>
            </a:r>
          </a:p>
          <a:p>
            <a:pPr marL="285750" indent="-285750">
              <a:buFont typeface="Arial" charset="0"/>
              <a:buChar char="•"/>
            </a:pP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7002" y="2476520"/>
            <a:ext cx="57432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600" b="1" dirty="0"/>
              <a:t>Specific Tooling for GE2/1 Module Assembly</a:t>
            </a:r>
          </a:p>
          <a:p>
            <a:r>
              <a:rPr lang="en-US" sz="1600" b="1" dirty="0"/>
              <a:t>(adaptors and tools to make GE1/1 production sites compatible with the GE2/1 design)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Assembly Jig with Alignment Pins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Protective Plate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Grounding Plate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Fixation Bars</a:t>
            </a:r>
            <a:endParaRPr lang="en-US" sz="1600" b="1" dirty="0"/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HV Clips for QC2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Adaptor PCB for QC4/QC5</a:t>
            </a:r>
          </a:p>
          <a:p>
            <a:pPr marL="742950" lvl="1" indent="-285750">
              <a:buFont typeface="Wingdings" charset="2"/>
              <a:buChar char="§"/>
            </a:pPr>
            <a:endParaRPr lang="en-US" sz="1600" dirty="0"/>
          </a:p>
          <a:p>
            <a:pPr marL="342900" indent="-342900">
              <a:buFont typeface="Wingdings" charset="2"/>
              <a:buChar char="§"/>
            </a:pPr>
            <a:r>
              <a:rPr lang="en-US" sz="1600" b="1" dirty="0"/>
              <a:t>Material Transport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600" dirty="0"/>
              <a:t>Shipment Boxes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514" y="2282775"/>
            <a:ext cx="2500793" cy="145365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729612" y="3774298"/>
            <a:ext cx="1674934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GE2/1 Assembly Jig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3249" y="4784101"/>
            <a:ext cx="1869930" cy="190930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623353" y="6454831"/>
            <a:ext cx="2472409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GE2/1 Shipment box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7F74938-4AF6-6244-9A0C-405C5905686B}"/>
              </a:ext>
            </a:extLst>
          </p:cNvPr>
          <p:cNvSpPr/>
          <p:nvPr/>
        </p:nvSpPr>
        <p:spPr>
          <a:xfrm>
            <a:off x="402614" y="1022680"/>
            <a:ext cx="3508506" cy="1440878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B08DC8-A8AE-DB46-9210-C3FA26252FC2}"/>
              </a:ext>
            </a:extLst>
          </p:cNvPr>
          <p:cNvSpPr/>
          <p:nvPr/>
        </p:nvSpPr>
        <p:spPr>
          <a:xfrm>
            <a:off x="5288848" y="899914"/>
            <a:ext cx="3508506" cy="1440878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410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4F18FF2-2BF2-B546-B76F-AB7ACB2A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6E666-64FE-FB40-8E49-E75FA64BD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27968"/>
              </p:ext>
            </p:extLst>
          </p:nvPr>
        </p:nvGraphicFramePr>
        <p:xfrm>
          <a:off x="588725" y="2104713"/>
          <a:ext cx="7536716" cy="4391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4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5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6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20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94309">
                <a:tc>
                  <a:txBody>
                    <a:bodyPr/>
                    <a:lstStyle/>
                    <a:p>
                      <a:r>
                        <a:rPr lang="en-US" sz="1000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Nb</a:t>
                      </a:r>
                      <a:r>
                        <a:rPr lang="en-US" sz="1000" dirty="0"/>
                        <a:t> of Production</a:t>
                      </a:r>
                      <a:r>
                        <a:rPr lang="en-US" sz="1000" baseline="0" dirty="0"/>
                        <a:t> lines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Certified for GEM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Infrastructure ready and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465">
                <a:tc>
                  <a:txBody>
                    <a:bodyPr/>
                    <a:lstStyle/>
                    <a:p>
                      <a:r>
                        <a:rPr lang="en-US" sz="1000" dirty="0"/>
                        <a:t>Belgium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Physicists</a:t>
                      </a:r>
                    </a:p>
                    <a:p>
                      <a:r>
                        <a:rPr lang="en-US" sz="1000" dirty="0"/>
                        <a:t>3 Technicians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Produced 30 GE1/1 detectors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223">
                <a:tc>
                  <a:txBody>
                    <a:bodyPr/>
                    <a:lstStyle/>
                    <a:p>
                      <a:r>
                        <a:rPr lang="en-US" sz="1000" dirty="0"/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Physicists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*QC only</a:t>
                      </a:r>
                      <a:r>
                        <a:rPr lang="en-US" sz="1000" baseline="0" dirty="0"/>
                        <a:t> (no clean room)</a:t>
                      </a:r>
                    </a:p>
                    <a:p>
                      <a:r>
                        <a:rPr lang="en-US" sz="1000" baseline="0" dirty="0"/>
                        <a:t>Tested 21 GE1/1 det.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309">
                <a:tc>
                  <a:txBody>
                    <a:bodyPr/>
                    <a:lstStyle/>
                    <a:p>
                      <a:r>
                        <a:rPr lang="en-US" sz="1000" dirty="0"/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 Physicists</a:t>
                      </a:r>
                    </a:p>
                    <a:p>
                      <a:r>
                        <a:rPr lang="en-US" sz="1000" dirty="0"/>
                        <a:t>8 Technicians</a:t>
                      </a:r>
                    </a:p>
                    <a:p>
                      <a:r>
                        <a:rPr lang="en-US" sz="1000" dirty="0"/>
                        <a:t>+Students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Produced 26 GE1/1 detectors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761">
                <a:tc>
                  <a:txBody>
                    <a:bodyPr/>
                    <a:lstStyle/>
                    <a:p>
                      <a:r>
                        <a:rPr lang="en-US" sz="1000" dirty="0"/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 (+2 under approval)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 </a:t>
                      </a:r>
                    </a:p>
                    <a:p>
                      <a:r>
                        <a:rPr lang="en-US" sz="1000" dirty="0"/>
                        <a:t>(+2 on-going)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 </a:t>
                      </a:r>
                    </a:p>
                    <a:p>
                      <a:r>
                        <a:rPr lang="en-US" sz="1000" dirty="0"/>
                        <a:t>(+2 on-going)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 Physicists</a:t>
                      </a:r>
                    </a:p>
                    <a:p>
                      <a:r>
                        <a:rPr lang="en-US" sz="1000" dirty="0"/>
                        <a:t>5 Engineers/Tech</a:t>
                      </a:r>
                    </a:p>
                    <a:p>
                      <a:r>
                        <a:rPr lang="en-US" sz="1000" dirty="0"/>
                        <a:t>+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Produced 17 GE1/1 detectors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092">
                <a:tc>
                  <a:txBody>
                    <a:bodyPr/>
                    <a:lstStyle/>
                    <a:p>
                      <a:r>
                        <a:rPr lang="en-US" sz="1000" dirty="0"/>
                        <a:t>Pakistan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Physicists</a:t>
                      </a:r>
                    </a:p>
                    <a:p>
                      <a:r>
                        <a:rPr lang="en-US" sz="1000" dirty="0"/>
                        <a:t>8 Engineers/Tech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Produced 13 GE1/1 detectors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4309">
                <a:tc>
                  <a:txBody>
                    <a:bodyPr/>
                    <a:lstStyle/>
                    <a:p>
                      <a:r>
                        <a:rPr lang="en-US" sz="1000" dirty="0"/>
                        <a:t>Sri-Lanka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YES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 Physicists</a:t>
                      </a:r>
                    </a:p>
                    <a:p>
                      <a:r>
                        <a:rPr lang="en-US" sz="1000" dirty="0"/>
                        <a:t>1 Engineer</a:t>
                      </a:r>
                    </a:p>
                    <a:p>
                      <a:r>
                        <a:rPr lang="en-US" sz="1000" dirty="0"/>
                        <a:t>+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Using CERN infrastructure and tooling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4309">
                <a:tc>
                  <a:txBody>
                    <a:bodyPr/>
                    <a:lstStyle/>
                    <a:p>
                      <a:r>
                        <a:rPr lang="en-US" sz="10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On-going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On-going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 Physicists</a:t>
                      </a:r>
                    </a:p>
                    <a:p>
                      <a:r>
                        <a:rPr lang="en-US" sz="1000" dirty="0"/>
                        <a:t>2 Engineer</a:t>
                      </a:r>
                    </a:p>
                    <a:p>
                      <a:r>
                        <a:rPr lang="en-US" sz="1000" dirty="0"/>
                        <a:t>+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New site, QC Jamboree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55565" y="5298228"/>
            <a:ext cx="7357141" cy="112310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16200000">
            <a:off x="-476955" y="5714329"/>
            <a:ext cx="1895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New sites</a:t>
            </a:r>
          </a:p>
        </p:txBody>
      </p:sp>
      <p:sp>
        <p:nvSpPr>
          <p:cNvPr id="6" name="Oval 5"/>
          <p:cNvSpPr/>
          <p:nvPr/>
        </p:nvSpPr>
        <p:spPr>
          <a:xfrm>
            <a:off x="3989007" y="817775"/>
            <a:ext cx="1104379" cy="110437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69989" y="1163475"/>
            <a:ext cx="1357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Central </a:t>
            </a:r>
            <a:r>
              <a:rPr lang="en-US" sz="1400">
                <a:solidFill>
                  <a:srgbClr val="C00000"/>
                </a:solidFill>
              </a:rPr>
              <a:t>Site at CERN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22312" y="974854"/>
            <a:ext cx="1059394" cy="6680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Vendors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81706" y="1369965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908362" y="817775"/>
            <a:ext cx="1052101" cy="1052101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0209" y="1091912"/>
            <a:ext cx="1264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Production Sites </a:t>
            </a:r>
          </a:p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093386" y="1350372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7">
            <a:extLst>
              <a:ext uri="{FF2B5EF4-FFF2-40B4-BE49-F238E27FC236}">
                <a16:creationId xmlns:a16="http://schemas.microsoft.com/office/drawing/2014/main" id="{21D22AEC-745F-8A4A-ACE7-FB29E2677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973" y="37768"/>
            <a:ext cx="7979079" cy="71371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GE2/1 Production Readiness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2FFA93-B264-B04F-8E0F-58ACD9F38E60}"/>
              </a:ext>
            </a:extLst>
          </p:cNvPr>
          <p:cNvSpPr/>
          <p:nvPr/>
        </p:nvSpPr>
        <p:spPr>
          <a:xfrm>
            <a:off x="1584880" y="817775"/>
            <a:ext cx="4323482" cy="1183140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348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31699" y="11829"/>
            <a:ext cx="7772400" cy="69423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GE2/1 Production Readiness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BCE7C2-F033-304E-9830-AA12E926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2CF8A6-2390-4F4E-9565-FD612854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989007" y="817775"/>
            <a:ext cx="1104379" cy="110437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69989" y="1163475"/>
            <a:ext cx="1357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Central </a:t>
            </a:r>
            <a:r>
              <a:rPr lang="en-US" sz="1400">
                <a:solidFill>
                  <a:srgbClr val="C00000"/>
                </a:solidFill>
              </a:rPr>
              <a:t>Site at CERN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22312" y="974854"/>
            <a:ext cx="1059394" cy="668086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Vendors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81706" y="1369965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908362" y="817775"/>
            <a:ext cx="1052101" cy="1052101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0209" y="1091912"/>
            <a:ext cx="1264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Production Sites </a:t>
            </a:r>
          </a:p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093386" y="1350372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037" y="4192976"/>
            <a:ext cx="2955782" cy="22307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-363647" y="2584896"/>
            <a:ext cx="58188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	Sri-Lanka (UOC and UOR)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Strong team already involved in the GE1/1 production (test, operation and analysis)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Will use the CERN infrastructure to assemble and test GE2/1 modules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Participated in 6 training sessions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b="1" dirty="0"/>
              <a:t>Approved for GE2/1 mass-production</a:t>
            </a:r>
          </a:p>
          <a:p>
            <a:r>
              <a:rPr lang="en-US" sz="1400" b="1" dirty="0"/>
              <a:t>	China (PKU)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Strong group already experienced with gaseous detectors and small GEM chambers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Infrastructure 90% ready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stage of the QC Jamboree about to be completed (out of three stages)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Participated in CERN training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b="1" dirty="0"/>
              <a:t>Full Approval is expected during Fall 2019</a:t>
            </a:r>
          </a:p>
        </p:txBody>
      </p:sp>
      <p:sp>
        <p:nvSpPr>
          <p:cNvPr id="17" name="ZoneTexte 17"/>
          <p:cNvSpPr txBox="1"/>
          <p:nvPr/>
        </p:nvSpPr>
        <p:spPr>
          <a:xfrm>
            <a:off x="929078" y="2075238"/>
            <a:ext cx="58188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ym typeface="Wingdings"/>
              </a:rPr>
              <a:t>Two New Production Sites for GE2/1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858" y="2484823"/>
            <a:ext cx="2989133" cy="17405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5786858" y="4177272"/>
            <a:ext cx="3015795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Sri-Lanka team at CERN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30002" y="6423755"/>
            <a:ext cx="2989133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China PKU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FD5B084-AC22-1342-B506-F56B496A7136}"/>
              </a:ext>
            </a:extLst>
          </p:cNvPr>
          <p:cNvSpPr/>
          <p:nvPr/>
        </p:nvSpPr>
        <p:spPr>
          <a:xfrm>
            <a:off x="1584880" y="817775"/>
            <a:ext cx="4323482" cy="1235641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737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31699" y="0"/>
            <a:ext cx="7772400" cy="72771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GE2/1 Production Planning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C1A47-E96B-CA4C-8CE4-BC0184072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0C27E5-02F9-0049-874A-33A61A2DD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9" y="1918970"/>
            <a:ext cx="8006755" cy="41937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1221" y="964862"/>
            <a:ext cx="7916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400" b="1" dirty="0"/>
              <a:t>GE2/1 Module Production (TDR dates)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Baseline schedule with 4 production sites, each one assembling two types of modules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Production organized in batches of 6 modules every 10 weeks (including 1 week for shipping)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sz="1400" dirty="0"/>
              <a:t>Start of the production in October 2019, end in April 2022 (662 working days)</a:t>
            </a:r>
          </a:p>
        </p:txBody>
      </p:sp>
    </p:spTree>
    <p:extLst>
      <p:ext uri="{BB962C8B-B14F-4D97-AF65-F5344CB8AC3E}">
        <p14:creationId xmlns:p14="http://schemas.microsoft.com/office/powerpoint/2010/main" val="1770229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9749"/>
            <a:ext cx="9144000" cy="2369216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5BE63-D43B-9C4D-80FD-A27B2D84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1C221D-0236-0D4E-A2DA-FA9F5895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456865" y="1262960"/>
            <a:ext cx="4306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/>
              </a:rPr>
              <a:t>Small Mechanics and Electrical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14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6" y="2675204"/>
            <a:ext cx="8692444" cy="2270272"/>
          </a:xfrm>
          <a:prstGeom prst="rect">
            <a:avLst/>
          </a:prstGeom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8E1C4-3AC4-FA4B-BDB7-2A73D0F4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3BDF44-8C1C-1643-B613-E9A3FEC3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07992" y="1799256"/>
            <a:ext cx="35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/>
              </a:rPr>
              <a:t>PCBs: 304 Readout and Drift 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05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09" y="2807258"/>
            <a:ext cx="7815157" cy="2468161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9F314-3695-4748-9FA9-9F3BFB76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7C6131-3B6A-D643-9FBE-D1CE5DE1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7992" y="1576825"/>
            <a:ext cx="3804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/>
              </a:rPr>
              <a:t>Frames: 304 External/ 304 internal kits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49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63621" y="12023"/>
            <a:ext cx="7772400" cy="82016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Risk Management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5D61B-4579-0249-9DD9-A181D8586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33A549-ADD7-3546-B6FF-F1732183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ZoneTexte 17"/>
          <p:cNvSpPr txBox="1"/>
          <p:nvPr/>
        </p:nvSpPr>
        <p:spPr>
          <a:xfrm>
            <a:off x="1332068" y="802616"/>
            <a:ext cx="91439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u="sng" dirty="0">
                <a:sym typeface="Wingdings"/>
              </a:rPr>
              <a:t>Case I: unavailability of detector components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96367"/>
            <a:ext cx="9171086" cy="3378821"/>
          </a:xfrm>
          <a:prstGeom prst="rect">
            <a:avLst/>
          </a:prstGeom>
        </p:spPr>
      </p:pic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1360141" y="2198670"/>
            <a:ext cx="581675" cy="94597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1360141" y="1678145"/>
            <a:ext cx="581675" cy="221363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412222" y="1234706"/>
            <a:ext cx="85864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600" dirty="0"/>
              <a:t>Late delivery of components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1600" dirty="0"/>
              <a:t>Risk: medium 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1600" dirty="0"/>
              <a:t>High rejection rate </a:t>
            </a:r>
            <a:r>
              <a:rPr lang="mr-IN" sz="1600" dirty="0"/>
              <a:t>–</a:t>
            </a:r>
            <a:r>
              <a:rPr lang="en-US" sz="1600" dirty="0"/>
              <a:t> components outside specifications</a:t>
            </a:r>
          </a:p>
          <a:p>
            <a:pPr marL="800100" lvl="2" indent="-342900">
              <a:buFont typeface="Wingdings" charset="2"/>
              <a:buChar char="§"/>
            </a:pPr>
            <a:r>
              <a:rPr lang="en-US" sz="1600" dirty="0"/>
              <a:t>Risk: medium (GEM foils </a:t>
            </a:r>
            <a:r>
              <a:rPr lang="mr-IN" sz="1600" dirty="0"/>
              <a:t>–</a:t>
            </a:r>
            <a:r>
              <a:rPr lang="en-US" sz="1600" dirty="0"/>
              <a:t> new vendor)</a:t>
            </a:r>
          </a:p>
          <a:p>
            <a:pPr marL="342900" indent="-342900">
              <a:buFont typeface="Wingdings" charset="2"/>
              <a:buChar char="§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20639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95407" y="145586"/>
            <a:ext cx="7772400" cy="70717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Risk Management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7228F7-B427-0849-8A9E-5A1A7915C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8D23CA-5191-8249-8A7A-83CD3E5C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ZoneTexte 17"/>
          <p:cNvSpPr txBox="1"/>
          <p:nvPr/>
        </p:nvSpPr>
        <p:spPr>
          <a:xfrm>
            <a:off x="1371960" y="844886"/>
            <a:ext cx="914399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u="sng" dirty="0">
                <a:sym typeface="Wingdings"/>
              </a:rPr>
              <a:t>Case II: failure at production sites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34138" y="1207075"/>
            <a:ext cx="85864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dirty="0"/>
              <a:t>Assembly/test rate slower than expected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dirty="0"/>
              <a:t>Risk: low (based on GE1/1 experience)</a:t>
            </a:r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One or several sites not ready for mass-production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dirty="0"/>
              <a:t>Risk: low (already 7 sites approved out of 4 needed)</a:t>
            </a:r>
          </a:p>
          <a:p>
            <a:pPr marL="800100" lvl="1" indent="-342900">
              <a:buFont typeface="Wingdings" charset="2"/>
              <a:buChar char="§"/>
            </a:pP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85216"/>
            <a:ext cx="9171086" cy="3378821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1349298" y="2379945"/>
            <a:ext cx="642340" cy="286112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1449659" y="1803748"/>
            <a:ext cx="541979" cy="263443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152" y="5960414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Main risks are related to detector components but the GE1/1 experience gives good confidence and knowledge to anticipate possible delays</a:t>
            </a:r>
          </a:p>
        </p:txBody>
      </p:sp>
    </p:spTree>
    <p:extLst>
      <p:ext uri="{BB962C8B-B14F-4D97-AF65-F5344CB8AC3E}">
        <p14:creationId xmlns:p14="http://schemas.microsoft.com/office/powerpoint/2010/main" val="802413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CE80E7-B918-F147-8107-C9CCF023C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594482-2FF7-244A-A026-A422AA1B4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GE2/1 Project Status </a:t>
            </a:r>
          </a:p>
          <a:p>
            <a:pPr lvl="1"/>
            <a:r>
              <a:rPr lang="en-US" dirty="0"/>
              <a:t>Updates since EDR</a:t>
            </a:r>
          </a:p>
          <a:p>
            <a:pPr lvl="1"/>
            <a:r>
              <a:rPr lang="en-US" dirty="0"/>
              <a:t>Integration tests with prototypes</a:t>
            </a:r>
          </a:p>
          <a:p>
            <a:pPr lvl="2"/>
            <a:r>
              <a:rPr lang="en-US" dirty="0"/>
              <a:t>Mechanical tests</a:t>
            </a:r>
          </a:p>
          <a:p>
            <a:pPr lvl="2"/>
            <a:r>
              <a:rPr lang="en-US" dirty="0"/>
              <a:t>Electronics Integration</a:t>
            </a:r>
          </a:p>
          <a:p>
            <a:pPr lvl="1"/>
            <a:r>
              <a:rPr lang="en-US" dirty="0"/>
              <a:t>Production overview</a:t>
            </a:r>
          </a:p>
          <a:p>
            <a:pPr lvl="2"/>
            <a:r>
              <a:rPr lang="en-US" dirty="0"/>
              <a:t>Production Readiness and Planning</a:t>
            </a:r>
          </a:p>
          <a:p>
            <a:pPr lvl="2"/>
            <a:r>
              <a:rPr lang="en-US" dirty="0"/>
              <a:t>Risk Management</a:t>
            </a:r>
          </a:p>
          <a:p>
            <a:pPr lvl="1"/>
            <a:r>
              <a:rPr lang="en-US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908917-22DA-C644-A38B-630AAFFAD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579DA-101B-0F43-9C6D-174030F40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63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43927" y="114918"/>
            <a:ext cx="7772400" cy="688268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Risk Management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CA2AE94D-B484-C54E-9AF3-F6AF52E36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3F4422-23B9-5D4F-A561-05C7B566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1599" y="3918470"/>
          <a:ext cx="7149746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7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Nb</a:t>
                      </a:r>
                      <a:r>
                        <a:rPr lang="en-US" sz="1400" dirty="0"/>
                        <a:t> of Prod.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Module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Nb</a:t>
                      </a:r>
                      <a:r>
                        <a:rPr lang="en-US" sz="1400" dirty="0"/>
                        <a:t> of Modules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M6 + M8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 (M6) + 38 (M8)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Belgium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M3 +M1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 (M3) + 19 (M1)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*QC</a:t>
                      </a:r>
                      <a:r>
                        <a:rPr lang="en-US" sz="1400" baseline="0" dirty="0"/>
                        <a:t> only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 (M2)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 be approved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Sri-Lanka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M4 + 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 (M4) +19 (M1)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035">
                <a:tc>
                  <a:txBody>
                    <a:bodyPr/>
                    <a:lstStyle/>
                    <a:p>
                      <a:r>
                        <a:rPr lang="en-US" sz="1400" dirty="0"/>
                        <a:t>Pakistan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rapezoid 5"/>
          <p:cNvSpPr/>
          <p:nvPr/>
        </p:nvSpPr>
        <p:spPr>
          <a:xfrm>
            <a:off x="3973759" y="1179582"/>
            <a:ext cx="1405053" cy="602165"/>
          </a:xfrm>
          <a:prstGeom prst="trapezoid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>
            <a:off x="3792285" y="1827923"/>
            <a:ext cx="1742644" cy="602165"/>
          </a:xfrm>
          <a:prstGeom prst="trapezoid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>
            <a:off x="3626212" y="2478564"/>
            <a:ext cx="2068552" cy="602165"/>
          </a:xfrm>
          <a:prstGeom prst="trapezoid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9"/>
          <p:cNvSpPr/>
          <p:nvPr/>
        </p:nvSpPr>
        <p:spPr>
          <a:xfrm>
            <a:off x="3481577" y="3126119"/>
            <a:ext cx="2376737" cy="602165"/>
          </a:xfrm>
          <a:prstGeom prst="trapezoid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/>
          <p:cNvSpPr/>
          <p:nvPr/>
        </p:nvSpPr>
        <p:spPr>
          <a:xfrm>
            <a:off x="6990166" y="1179582"/>
            <a:ext cx="1405053" cy="602165"/>
          </a:xfrm>
          <a:prstGeom prst="trapezoid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apezoid 11"/>
          <p:cNvSpPr/>
          <p:nvPr/>
        </p:nvSpPr>
        <p:spPr>
          <a:xfrm>
            <a:off x="6830994" y="1827923"/>
            <a:ext cx="1742644" cy="602165"/>
          </a:xfrm>
          <a:prstGeom prst="trapezoid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/>
          <p:cNvSpPr/>
          <p:nvPr/>
        </p:nvSpPr>
        <p:spPr>
          <a:xfrm>
            <a:off x="6659345" y="2478564"/>
            <a:ext cx="2085279" cy="602165"/>
          </a:xfrm>
          <a:prstGeom prst="trapezoid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>
            <a:off x="6520286" y="3126119"/>
            <a:ext cx="2376737" cy="602165"/>
          </a:xfrm>
          <a:prstGeom prst="trapezoid">
            <a:avLst/>
          </a:prstGeom>
          <a:solidFill>
            <a:srgbClr val="00B0F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973759" y="1246491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M1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68183" y="1913781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M2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61080" y="2524969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61079" y="3171509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12468" y="1246491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06892" y="1913781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99789" y="2524969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99788" y="3171509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92285" y="811593"/>
            <a:ext cx="174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Layer 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30992" y="810250"/>
            <a:ext cx="174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Layer 2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5534929" y="2755801"/>
            <a:ext cx="622609" cy="671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174266" y="2751198"/>
            <a:ext cx="627650" cy="699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89188" y="2298581"/>
            <a:ext cx="1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Similar to GE1/1 size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-23237" y="1313537"/>
            <a:ext cx="36921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600" b="1" dirty="0"/>
              <a:t>Sharing of the module production over 8 production sites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/>
              <a:t>Each production line is assigned one type of GE2/1 modules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/>
              <a:t>38 modules/line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/>
              <a:t>Belgium and Sri-Lanka will produce extra 19 modules, each to be tested in Germany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89902" y="4148341"/>
            <a:ext cx="1511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Demonstrated capability to produce large size GE1/1 at high rate (~3 days per module)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07111" y="5326643"/>
            <a:ext cx="1389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Proximity of CERN experts and large infrastructure capacity</a:t>
            </a:r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>
            <a:off x="5980672" y="4656173"/>
            <a:ext cx="1509230" cy="393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30" idx="1"/>
          </p:cNvCxnSpPr>
          <p:nvPr/>
        </p:nvCxnSpPr>
        <p:spPr>
          <a:xfrm flipH="1">
            <a:off x="5980670" y="5742142"/>
            <a:ext cx="1526441" cy="1643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212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CE80E7-B918-F147-8107-C9CCF023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2786" y="101322"/>
            <a:ext cx="7772400" cy="881831"/>
          </a:xfrm>
        </p:spPr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594482-2FF7-244A-A026-A422AA1B4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52230"/>
            <a:ext cx="7772400" cy="4050792"/>
          </a:xfrm>
        </p:spPr>
        <p:txBody>
          <a:bodyPr>
            <a:normAutofit/>
          </a:bodyPr>
          <a:lstStyle/>
          <a:p>
            <a:r>
              <a:rPr lang="en-US" dirty="0"/>
              <a:t>GE2/1 and </a:t>
            </a:r>
            <a:r>
              <a:rPr lang="en-US" dirty="0" err="1"/>
              <a:t>RnD</a:t>
            </a:r>
            <a:r>
              <a:rPr lang="en-US" dirty="0"/>
              <a:t> and prototyping progressing very fast</a:t>
            </a:r>
          </a:p>
          <a:p>
            <a:r>
              <a:rPr lang="en-US" dirty="0"/>
              <a:t>Change control performed for GE2/1 optical transceivers</a:t>
            </a:r>
          </a:p>
          <a:p>
            <a:pPr lvl="1"/>
            <a:r>
              <a:rPr lang="en-US" dirty="0"/>
              <a:t>We are back on track with schedule with a minimal delay</a:t>
            </a:r>
          </a:p>
          <a:p>
            <a:pPr lvl="1"/>
            <a:r>
              <a:rPr lang="en-US" dirty="0"/>
              <a:t>Given a new need-by date we have solid floating time</a:t>
            </a:r>
          </a:p>
          <a:p>
            <a:r>
              <a:rPr lang="en-US" dirty="0"/>
              <a:t>GE2/1 prototype is fully integrated and efficiency studies are ongoing</a:t>
            </a:r>
          </a:p>
          <a:p>
            <a:r>
              <a:rPr lang="en-US" dirty="0"/>
              <a:t>Production schedule is well established and production process is under control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33301E-B4F6-AE4A-9D97-BECCC6BA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68810-B8F3-8248-B0C7-8C3E721A2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832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A65F3E-C3D5-EF44-AD52-81A71B8727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D5EE08-69EE-1045-BEFB-D165FBB29D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A2DB78-4902-6A44-A851-1F7A2F72E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8CF70D-E0CC-4242-8E78-F7FD77674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50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220" y="1513752"/>
            <a:ext cx="1041473" cy="83911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929357" y="889727"/>
            <a:ext cx="3508506" cy="144087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1" y="3321641"/>
            <a:ext cx="9144000" cy="2369216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5BE63-D43B-9C4D-80FD-A27B2D84A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1C221D-0236-0D4E-A2DA-FA9F5895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456865" y="2646922"/>
            <a:ext cx="4306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/>
              </a:rPr>
              <a:t>Small Mechanics and Electrical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276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29357" y="889727"/>
            <a:ext cx="3508506" cy="144087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6" y="3713169"/>
            <a:ext cx="8692444" cy="22702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3407" y="1742087"/>
            <a:ext cx="1273226" cy="1682044"/>
          </a:xfrm>
          <a:prstGeom prst="rect">
            <a:avLst/>
          </a:prstGeom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8E1C4-3AC4-FA4B-BDB7-2A73D0F4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3BDF44-8C1C-1643-B613-E9A3FEC3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07992" y="2837221"/>
            <a:ext cx="35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/>
              </a:rPr>
              <a:t>PCBs: 304 Readout and Drift 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36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187" y="2387570"/>
            <a:ext cx="1506155" cy="13776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89" y="2390778"/>
            <a:ext cx="1556539" cy="137118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929357" y="889727"/>
            <a:ext cx="3508506" cy="144087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09" y="4067654"/>
            <a:ext cx="7815157" cy="2468161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Schedules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9F314-3695-4748-9FA9-9F3BFB76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7C6131-3B6A-D643-9FBE-D1CE5DE1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7992" y="2837221"/>
            <a:ext cx="3804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sym typeface="Wingdings"/>
              </a:rPr>
              <a:t>Frames: 304 External/ 304 internal kits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69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02AF5-E96F-DA42-BFD1-8A64EF72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681" y="114764"/>
            <a:ext cx="7772400" cy="748267"/>
          </a:xfrm>
        </p:spPr>
        <p:txBody>
          <a:bodyPr/>
          <a:lstStyle/>
          <a:p>
            <a:r>
              <a:rPr lang="en-US" dirty="0"/>
              <a:t>ME0 Design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DBA5F1-464D-5840-AD41-57810EDAF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  <a:p>
            <a:pPr lvl="1"/>
            <a:r>
              <a:rPr lang="en-US" dirty="0"/>
              <a:t>HGCAL Envelope has been frozen</a:t>
            </a:r>
          </a:p>
          <a:p>
            <a:pPr lvl="2"/>
            <a:r>
              <a:rPr lang="en-US" dirty="0"/>
              <a:t>Space for ME0 stack insertion confirmed</a:t>
            </a:r>
          </a:p>
          <a:p>
            <a:pPr lvl="1"/>
            <a:r>
              <a:rPr lang="en-US" dirty="0"/>
              <a:t>HGCAL fixation points to HE back flange not yet finalized</a:t>
            </a:r>
          </a:p>
          <a:p>
            <a:pPr lvl="2"/>
            <a:r>
              <a:rPr lang="en-US" dirty="0"/>
              <a:t>May require special design of two stacks per </a:t>
            </a:r>
            <a:r>
              <a:rPr lang="en-US" dirty="0" err="1"/>
              <a:t>Endcap</a:t>
            </a:r>
            <a:r>
              <a:rPr lang="en-US" dirty="0"/>
              <a:t> at 3 and 9 o’clock</a:t>
            </a:r>
          </a:p>
          <a:p>
            <a:pPr lvl="2"/>
            <a:r>
              <a:rPr lang="en-US" dirty="0"/>
              <a:t>Discussion and studies on-going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0EC77C-7559-3E45-A87B-26CA9F80F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73942-6F2E-6842-9427-F308DB20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pic>
        <p:nvPicPr>
          <p:cNvPr id="12" name="Snip20190409_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773" y="3926206"/>
            <a:ext cx="3462619" cy="19987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Snip20190409_32.png"/>
          <p:cNvPicPr>
            <a:picLocks noChangeAspect="1"/>
          </p:cNvPicPr>
          <p:nvPr/>
        </p:nvPicPr>
        <p:blipFill>
          <a:blip r:embed="rId3"/>
          <a:srcRect l="6253"/>
          <a:stretch>
            <a:fillRect/>
          </a:stretch>
        </p:blipFill>
        <p:spPr>
          <a:xfrm>
            <a:off x="691319" y="3926206"/>
            <a:ext cx="3462629" cy="207545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033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02AF5-E96F-DA42-BFD1-8A64EF72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1569" y="155863"/>
            <a:ext cx="7772400" cy="668935"/>
          </a:xfrm>
        </p:spPr>
        <p:txBody>
          <a:bodyPr>
            <a:normAutofit fontScale="90000"/>
          </a:bodyPr>
          <a:lstStyle/>
          <a:p>
            <a:r>
              <a:rPr lang="en-US" dirty="0"/>
              <a:t>ME0 Design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DBA5F1-464D-5840-AD41-57810EDAF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28697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Electronics Design</a:t>
            </a:r>
          </a:p>
          <a:p>
            <a:pPr lvl="1"/>
            <a:r>
              <a:rPr lang="en-US" dirty="0"/>
              <a:t>FPGA-less on-chamber electronics design is ready</a:t>
            </a:r>
          </a:p>
          <a:p>
            <a:pPr lvl="2"/>
            <a:r>
              <a:rPr lang="en-US" dirty="0"/>
              <a:t>Prototypes produced </a:t>
            </a:r>
          </a:p>
          <a:p>
            <a:pPr lvl="3"/>
            <a:r>
              <a:rPr lang="en-US" dirty="0"/>
              <a:t>ASIAGO (ME0 </a:t>
            </a:r>
            <a:r>
              <a:rPr lang="en-US" dirty="0" err="1"/>
              <a:t>OptoHybrid</a:t>
            </a:r>
            <a:r>
              <a:rPr lang="en-US" dirty="0"/>
              <a:t> board)</a:t>
            </a:r>
          </a:p>
          <a:p>
            <a:pPr lvl="3"/>
            <a:r>
              <a:rPr lang="en-US" dirty="0"/>
              <a:t>PIZZA (Special board to place ASIAGO over GE2/1 GEB)</a:t>
            </a:r>
          </a:p>
          <a:p>
            <a:pPr lvl="3"/>
            <a:r>
              <a:rPr lang="en-US" dirty="0"/>
              <a:t>Adapter for </a:t>
            </a:r>
            <a:r>
              <a:rPr lang="en-US" dirty="0" err="1"/>
              <a:t>FireFly</a:t>
            </a:r>
            <a:r>
              <a:rPr lang="en-US" dirty="0"/>
              <a:t> transceivers until </a:t>
            </a:r>
            <a:r>
              <a:rPr lang="en-US" dirty="0" err="1"/>
              <a:t>Vlplus</a:t>
            </a:r>
            <a:r>
              <a:rPr lang="en-US" dirty="0"/>
              <a:t> aren’t available</a:t>
            </a:r>
          </a:p>
          <a:p>
            <a:pPr lvl="2"/>
            <a:r>
              <a:rPr lang="en-US" dirty="0"/>
              <a:t>Integration started using GE2/1 detector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Communication between </a:t>
            </a:r>
            <a:r>
              <a:rPr lang="en-US" dirty="0" err="1">
                <a:solidFill>
                  <a:srgbClr val="FF0000"/>
                </a:solidFill>
              </a:rPr>
              <a:t>LpGBT</a:t>
            </a:r>
            <a:r>
              <a:rPr lang="en-US" dirty="0">
                <a:solidFill>
                  <a:srgbClr val="FF0000"/>
                </a:solidFill>
              </a:rPr>
              <a:t> and VFAT chips is established!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FC563A-4988-C54A-8D0F-A511413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C535B-6EC1-4E41-A7CF-6153FE856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401" y="3772861"/>
            <a:ext cx="4029571" cy="268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5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02AF5-E96F-DA42-BFD1-8A64EF72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198" y="114764"/>
            <a:ext cx="7772400" cy="758541"/>
          </a:xfrm>
        </p:spPr>
        <p:txBody>
          <a:bodyPr/>
          <a:lstStyle/>
          <a:p>
            <a:r>
              <a:rPr lang="en-US" dirty="0"/>
              <a:t>ME0 Detector Prototypes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DBA5F1-464D-5840-AD41-57810EDAF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2869744"/>
          </a:xfrm>
        </p:spPr>
        <p:txBody>
          <a:bodyPr>
            <a:normAutofit/>
          </a:bodyPr>
          <a:lstStyle/>
          <a:p>
            <a:r>
              <a:rPr lang="en-US" dirty="0"/>
              <a:t>Reduced space under the chamber cover</a:t>
            </a:r>
          </a:p>
          <a:p>
            <a:r>
              <a:rPr lang="en-US" dirty="0"/>
              <a:t>Foils with double face segmentation layout </a:t>
            </a:r>
            <a:r>
              <a:rPr lang="en-US" dirty="0" err="1"/>
              <a:t>choosen</a:t>
            </a:r>
            <a:endParaRPr lang="en-US" dirty="0"/>
          </a:p>
          <a:p>
            <a:r>
              <a:rPr lang="en-US" dirty="0"/>
              <a:t>9 prototype modules production launched at CERN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E9D48B-8333-BE4C-A73A-08EB0C074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CFD71-B96E-F540-95D9-6DC78EFD0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Picture 5" descr="Screen Shot 2019-05-12 at 9.27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35" y="2805508"/>
            <a:ext cx="2036062" cy="3147586"/>
          </a:xfrm>
          <a:prstGeom prst="rect">
            <a:avLst/>
          </a:prstGeom>
        </p:spPr>
      </p:pic>
      <p:pic>
        <p:nvPicPr>
          <p:cNvPr id="7" name="Picture 6" descr="Screen Shot 2019-05-12 at 9.43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46" y="3412468"/>
            <a:ext cx="2913833" cy="188905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2751384" y="3459532"/>
            <a:ext cx="2913834" cy="1794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34213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02AF5-E96F-DA42-BFD1-8A64EF72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9376" y="114764"/>
            <a:ext cx="7772400" cy="748267"/>
          </a:xfrm>
        </p:spPr>
        <p:txBody>
          <a:bodyPr/>
          <a:lstStyle/>
          <a:p>
            <a:r>
              <a:rPr lang="en-US" dirty="0"/>
              <a:t>ME0 Aging Studies at GIF++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29CFF-22B9-2B48-8218-9DD28DA40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3BDD78-2646-2944-AC2E-D5540F374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pic>
        <p:nvPicPr>
          <p:cNvPr id="9" name="Picture 8" descr="Screen Shot 2019-05-12 at 9.06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990" y="2547314"/>
            <a:ext cx="3715700" cy="39049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5066" y="2102995"/>
            <a:ext cx="3892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Total integrated Charge at GIF++ up to 22</a:t>
            </a:r>
            <a:r>
              <a:rPr lang="en-US" b="1" baseline="30000" dirty="0">
                <a:solidFill>
                  <a:srgbClr val="FF0000"/>
                </a:solidFill>
              </a:rPr>
              <a:t>nd</a:t>
            </a:r>
            <a:r>
              <a:rPr lang="en-US" b="1" dirty="0">
                <a:solidFill>
                  <a:srgbClr val="FF0000"/>
                </a:solidFill>
              </a:rPr>
              <a:t> March</a:t>
            </a:r>
            <a:r>
              <a:rPr lang="en-US" i="1" dirty="0"/>
              <a:t>: ~ 218 </a:t>
            </a:r>
            <a:r>
              <a:rPr lang="en-US" i="1" dirty="0" err="1"/>
              <a:t>mC</a:t>
            </a:r>
            <a:r>
              <a:rPr lang="en-US" i="1" dirty="0"/>
              <a:t>/cm</a:t>
            </a:r>
            <a:r>
              <a:rPr lang="en-US" i="1" baseline="30000" dirty="0"/>
              <a:t>2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5286" y="1659856"/>
            <a:ext cx="2624862" cy="369332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</a:rPr>
              <a:t>Chamber CERN GEM Foils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7243" y="2102995"/>
            <a:ext cx="3892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Total integrated Charge at GIF++ up to 22</a:t>
            </a:r>
            <a:r>
              <a:rPr lang="en-US" b="1" baseline="30000" dirty="0">
                <a:solidFill>
                  <a:srgbClr val="FF0000"/>
                </a:solidFill>
              </a:rPr>
              <a:t>nd</a:t>
            </a:r>
            <a:r>
              <a:rPr lang="en-US" b="1" dirty="0">
                <a:solidFill>
                  <a:srgbClr val="FF0000"/>
                </a:solidFill>
              </a:rPr>
              <a:t> March</a:t>
            </a:r>
            <a:r>
              <a:rPr lang="en-US" i="1" dirty="0"/>
              <a:t>: ~ 82 </a:t>
            </a:r>
            <a:r>
              <a:rPr lang="en-US" i="1" dirty="0" err="1"/>
              <a:t>mC</a:t>
            </a:r>
            <a:r>
              <a:rPr lang="en-US" i="1" dirty="0"/>
              <a:t>/cm</a:t>
            </a:r>
            <a:r>
              <a:rPr lang="en-US" i="1" baseline="30000" dirty="0"/>
              <a:t>2</a:t>
            </a:r>
            <a:endParaRPr lang="en-US" i="1" dirty="0"/>
          </a:p>
        </p:txBody>
      </p:sp>
      <p:pic>
        <p:nvPicPr>
          <p:cNvPr id="13" name="Picture 12" descr="Screen Shot 2019-05-12 at 9.00.3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6" y="2735816"/>
            <a:ext cx="3555460" cy="36640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26099" y="1038992"/>
            <a:ext cx="132620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FF"/>
                </a:solidFill>
              </a:rPr>
              <a:t>137</a:t>
            </a:r>
            <a:r>
              <a:rPr lang="en-US" dirty="0">
                <a:solidFill>
                  <a:srgbClr val="0000FF"/>
                </a:solidFill>
              </a:rPr>
              <a:t>Cs Source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30455" y="1659856"/>
            <a:ext cx="2794493" cy="369332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</a:rPr>
              <a:t>Chamber Korean GEM Foils</a:t>
            </a:r>
          </a:p>
        </p:txBody>
      </p:sp>
    </p:spTree>
    <p:extLst>
      <p:ext uri="{BB962C8B-B14F-4D97-AF65-F5344CB8AC3E}">
        <p14:creationId xmlns:p14="http://schemas.microsoft.com/office/powerpoint/2010/main" val="3571099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5507">
            <a:off x="5008250" y="1358408"/>
            <a:ext cx="3206175" cy="18803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310" y="854788"/>
            <a:ext cx="3891775" cy="42215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3523" y="3142391"/>
            <a:ext cx="3108009" cy="170425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90615" y="155861"/>
            <a:ext cx="7772400" cy="696403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Project Overview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8A1A080-C17C-BE46-B57A-793A29A3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6" y="4846643"/>
            <a:ext cx="8259963" cy="1646754"/>
          </a:xfrm>
        </p:spPr>
        <p:txBody>
          <a:bodyPr>
            <a:normAutofit/>
          </a:bodyPr>
          <a:lstStyle/>
          <a:p>
            <a:r>
              <a:rPr lang="en-US" dirty="0"/>
              <a:t>GE2/1 station consists of 36 20</a:t>
            </a:r>
            <a:r>
              <a:rPr lang="en-US" baseline="30000" dirty="0"/>
              <a:t>o</a:t>
            </a:r>
            <a:r>
              <a:rPr lang="en-US" dirty="0"/>
              <a:t> chambers</a:t>
            </a:r>
          </a:p>
          <a:p>
            <a:r>
              <a:rPr lang="en-US" dirty="0"/>
              <a:t>Same technical solution as for GE1/1</a:t>
            </a:r>
          </a:p>
          <a:p>
            <a:r>
              <a:rPr lang="en-US" dirty="0"/>
              <a:t>Two independent GE2/1 chambers will form on the YE1/1 disk a Super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633DB-0427-F748-A0C1-FA390C38D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F57541-0C0B-0841-B68E-57F15F6C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590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02AF5-E96F-DA42-BFD1-8A64EF72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183" y="73669"/>
            <a:ext cx="7772400" cy="840224"/>
          </a:xfrm>
        </p:spPr>
        <p:txBody>
          <a:bodyPr>
            <a:normAutofit/>
          </a:bodyPr>
          <a:lstStyle/>
          <a:p>
            <a:r>
              <a:rPr lang="en-US" dirty="0"/>
              <a:t>ME0 Milestones from TDR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DBA5F1-464D-5840-AD41-57810EDAF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 to the start of the construction project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1EF0B-3FCC-1A4E-A173-431ABE7EE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15EA6-E6A0-B148-95B8-F9BDEB66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5E8B774-C3F2-5A44-886E-6CEE96ED724E}"/>
              </a:ext>
            </a:extLst>
          </p:cNvPr>
          <p:cNvGraphicFramePr>
            <a:graphicFrameLocks noGrp="1"/>
          </p:cNvGraphicFramePr>
          <p:nvPr/>
        </p:nvGraphicFramePr>
        <p:xfrm>
          <a:off x="6637647" y="1630648"/>
          <a:ext cx="2303084" cy="2291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3084">
                  <a:extLst>
                    <a:ext uri="{9D8B030D-6E8A-4147-A177-3AD203B41FA5}">
                      <a16:colId xmlns:a16="http://schemas.microsoft.com/office/drawing/2014/main" val="7102982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Achieved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40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Achieved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01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Achieved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357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Achieved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03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Delayed till 14.01.2020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92188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3873423-1D0E-8F4C-815D-A4A021887451}"/>
              </a:ext>
            </a:extLst>
          </p:cNvPr>
          <p:cNvGraphicFramePr>
            <a:graphicFrameLocks noGrp="1"/>
          </p:cNvGraphicFramePr>
          <p:nvPr/>
        </p:nvGraphicFramePr>
        <p:xfrm>
          <a:off x="6625002" y="3530076"/>
          <a:ext cx="1956525" cy="20713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6525">
                  <a:extLst>
                    <a:ext uri="{9D8B030D-6E8A-4147-A177-3AD203B41FA5}">
                      <a16:colId xmlns:a16="http://schemas.microsoft.com/office/drawing/2014/main" val="7102982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Expect on-time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40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Expect on-time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01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Expect on-time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357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Expect on-time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252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Expect on-time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18961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CC518C9-953D-EF4B-BE6D-4EA2CE3EFDE2}"/>
              </a:ext>
            </a:extLst>
          </p:cNvPr>
          <p:cNvGraphicFramePr>
            <a:graphicFrameLocks noGrp="1"/>
          </p:cNvGraphicFramePr>
          <p:nvPr/>
        </p:nvGraphicFramePr>
        <p:xfrm>
          <a:off x="6678947" y="6015085"/>
          <a:ext cx="1670063" cy="27432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461783">
                  <a:extLst>
                    <a:ext uri="{9D8B030D-6E8A-4147-A177-3AD203B41FA5}">
                      <a16:colId xmlns:a16="http://schemas.microsoft.com/office/drawing/2014/main" val="233802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33315397"/>
                    </a:ext>
                  </a:extLst>
                </a:gridCol>
              </a:tblGrid>
              <a:tr h="150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Projected on-time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24940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22A3141-DFE7-A74F-80C6-8D0ED040F294}"/>
              </a:ext>
            </a:extLst>
          </p:cNvPr>
          <p:cNvGraphicFramePr>
            <a:graphicFrameLocks noGrp="1"/>
          </p:cNvGraphicFramePr>
          <p:nvPr/>
        </p:nvGraphicFramePr>
        <p:xfrm>
          <a:off x="6674335" y="6149013"/>
          <a:ext cx="1670063" cy="27432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461783">
                  <a:extLst>
                    <a:ext uri="{9D8B030D-6E8A-4147-A177-3AD203B41FA5}">
                      <a16:colId xmlns:a16="http://schemas.microsoft.com/office/drawing/2014/main" val="233802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33315397"/>
                    </a:ext>
                  </a:extLst>
                </a:gridCol>
              </a:tblGrid>
              <a:tr h="150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Projected on-time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249402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7972673-A2D0-0A49-B227-C70C080CBD0E}"/>
              </a:ext>
            </a:extLst>
          </p:cNvPr>
          <p:cNvGraphicFramePr>
            <a:graphicFrameLocks noGrp="1"/>
          </p:cNvGraphicFramePr>
          <p:nvPr/>
        </p:nvGraphicFramePr>
        <p:xfrm>
          <a:off x="6674329" y="6259845"/>
          <a:ext cx="1670063" cy="27432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461783">
                  <a:extLst>
                    <a:ext uri="{9D8B030D-6E8A-4147-A177-3AD203B41FA5}">
                      <a16:colId xmlns:a16="http://schemas.microsoft.com/office/drawing/2014/main" val="233802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33315397"/>
                    </a:ext>
                  </a:extLst>
                </a:gridCol>
              </a:tblGrid>
              <a:tr h="150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Projected on-time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249402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22CB6C3-407E-2C4B-AAF6-F2BE9ABA9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270" y="1335130"/>
            <a:ext cx="5647732" cy="52610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D20686-EF85-FB44-A690-3A55925C6000}"/>
              </a:ext>
            </a:extLst>
          </p:cNvPr>
          <p:cNvSpPr/>
          <p:nvPr/>
        </p:nvSpPr>
        <p:spPr>
          <a:xfrm>
            <a:off x="1852788" y="3163601"/>
            <a:ext cx="6816199" cy="339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753239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70A629-0D43-CE47-B290-31773B7B4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Electronics R&amp;D Schedule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BD51E8-6C98-9544-BBED-338170C39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478851"/>
          </a:xfrm>
        </p:spPr>
        <p:txBody>
          <a:bodyPr>
            <a:normAutofit/>
          </a:bodyPr>
          <a:lstStyle/>
          <a:p>
            <a:r>
              <a:rPr lang="en-US" dirty="0"/>
              <a:t>The “waterfall” plot for the updated R&amp;D schedule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F988A6-4C56-744E-94F2-F2F71E0A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F00087-8A89-BF43-B397-5F5B782B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Picture 4" descr="A screenshot of text&#10;&#10;Description automatically generated">
            <a:extLst>
              <a:ext uri="{FF2B5EF4-FFF2-40B4-BE49-F238E27FC236}">
                <a16:creationId xmlns:a16="http://schemas.microsoft.com/office/drawing/2014/main" id="{C7814394-0E9A-D84C-8F50-E3CCEEB6A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0563"/>
            <a:ext cx="9144000" cy="507530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9779B42-8492-DE44-AD33-A3B6D1ADCC50}"/>
              </a:ext>
            </a:extLst>
          </p:cNvPr>
          <p:cNvCxnSpPr>
            <a:cxnSpLocks/>
          </p:cNvCxnSpPr>
          <p:nvPr/>
        </p:nvCxnSpPr>
        <p:spPr>
          <a:xfrm>
            <a:off x="6555179" y="5450774"/>
            <a:ext cx="1597231" cy="64543"/>
          </a:xfrm>
          <a:prstGeom prst="straightConnector1">
            <a:avLst/>
          </a:prstGeom>
          <a:ln>
            <a:solidFill>
              <a:srgbClr val="FF24E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C40261-8855-0240-BB0E-F1232CB18ADA}"/>
              </a:ext>
            </a:extLst>
          </p:cNvPr>
          <p:cNvCxnSpPr>
            <a:cxnSpLocks/>
          </p:cNvCxnSpPr>
          <p:nvPr/>
        </p:nvCxnSpPr>
        <p:spPr>
          <a:xfrm>
            <a:off x="6614556" y="6194920"/>
            <a:ext cx="2250374" cy="176192"/>
          </a:xfrm>
          <a:prstGeom prst="straightConnector1">
            <a:avLst/>
          </a:prstGeom>
          <a:ln>
            <a:solidFill>
              <a:srgbClr val="FF24E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221B90-432C-9048-9238-88DE30EE5ECC}"/>
              </a:ext>
            </a:extLst>
          </p:cNvPr>
          <p:cNvSpPr txBox="1"/>
          <p:nvPr/>
        </p:nvSpPr>
        <p:spPr>
          <a:xfrm>
            <a:off x="4081828" y="6071260"/>
            <a:ext cx="3016333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400" dirty="0">
                <a:solidFill>
                  <a:srgbClr val="FF24E0"/>
                </a:solidFill>
              </a:rPr>
              <a:t>Ready for ESR (</a:t>
            </a:r>
            <a:r>
              <a:rPr lang="en-US" sz="1400" dirty="0" err="1">
                <a:solidFill>
                  <a:srgbClr val="FF24E0"/>
                </a:solidFill>
              </a:rPr>
              <a:t>LpGBT</a:t>
            </a:r>
            <a:r>
              <a:rPr lang="en-US" sz="1400" dirty="0">
                <a:solidFill>
                  <a:srgbClr val="FF24E0"/>
                </a:solidFill>
              </a:rPr>
              <a:t>): Aug. 21 2020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830E2A-7AB7-C549-BE75-C5EB6A10E572}"/>
              </a:ext>
            </a:extLst>
          </p:cNvPr>
          <p:cNvSpPr txBox="1"/>
          <p:nvPr/>
        </p:nvSpPr>
        <p:spPr>
          <a:xfrm>
            <a:off x="3877294" y="5265365"/>
            <a:ext cx="267788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400" dirty="0">
                <a:solidFill>
                  <a:srgbClr val="FF24E0"/>
                </a:solidFill>
              </a:rPr>
              <a:t>Ready for ESR (GBTX): Apr. 3 2020</a:t>
            </a:r>
          </a:p>
        </p:txBody>
      </p:sp>
    </p:spTree>
    <p:extLst>
      <p:ext uri="{BB962C8B-B14F-4D97-AF65-F5344CB8AC3E}">
        <p14:creationId xmlns:p14="http://schemas.microsoft.com/office/powerpoint/2010/main" val="34886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0522" y="1220625"/>
            <a:ext cx="36149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a single layer, the average acceptance × efficiency would be reduced to 92% due to gaps. </a:t>
            </a:r>
          </a:p>
          <a:p>
            <a:endParaRPr lang="en-US" sz="1600" dirty="0"/>
          </a:p>
          <a:p>
            <a:r>
              <a:rPr lang="en-US" sz="1600" dirty="0"/>
              <a:t>To achieve maximum coverage, modules in front and back chambers will be staggered.</a:t>
            </a:r>
          </a:p>
          <a:p>
            <a:r>
              <a:rPr lang="en-US" sz="1600" dirty="0"/>
              <a:t>As a consequence, eight different types of modules will be </a:t>
            </a:r>
          </a:p>
          <a:p>
            <a:r>
              <a:rPr lang="en-US" sz="1600" dirty="0"/>
              <a:t>designed and produced.</a:t>
            </a:r>
          </a:p>
        </p:txBody>
      </p:sp>
      <p:sp>
        <p:nvSpPr>
          <p:cNvPr id="8" name="Plus 7"/>
          <p:cNvSpPr/>
          <p:nvPr/>
        </p:nvSpPr>
        <p:spPr>
          <a:xfrm>
            <a:off x="2527009" y="5188206"/>
            <a:ext cx="275570" cy="346376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5509677" y="5212150"/>
            <a:ext cx="298362" cy="293894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87" y="6127171"/>
            <a:ext cx="2313454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Front Chamber Hit Efficiency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53012" y="6283694"/>
            <a:ext cx="2260555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Back Chamber Hit Efficiency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00539" y="6053031"/>
            <a:ext cx="2736647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Super Chamber Hit Efficiency (OR)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794925" y="900869"/>
            <a:ext cx="4284092" cy="2883469"/>
            <a:chOff x="234408" y="1023648"/>
            <a:chExt cx="9143767" cy="5596289"/>
          </a:xfrm>
        </p:grpSpPr>
        <p:grpSp>
          <p:nvGrpSpPr>
            <p:cNvPr id="14" name="Group 13"/>
            <p:cNvGrpSpPr/>
            <p:nvPr/>
          </p:nvGrpSpPr>
          <p:grpSpPr>
            <a:xfrm>
              <a:off x="2862519" y="1038726"/>
              <a:ext cx="2459218" cy="3885379"/>
              <a:chOff x="418762" y="2485835"/>
              <a:chExt cx="2459218" cy="3885379"/>
            </a:xfrm>
          </p:grpSpPr>
          <p:pic>
            <p:nvPicPr>
              <p:cNvPr id="59" name="Picture 58" descr="1. Drift+alu frame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-125444" y="3367790"/>
                <a:ext cx="3547630" cy="2459218"/>
              </a:xfrm>
              <a:prstGeom prst="rect">
                <a:avLst/>
              </a:prstGeom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1398731" y="5622721"/>
                <a:ext cx="627340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M1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398731" y="4824657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M2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398731" y="4076029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M3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409166" y="3216163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M4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882675" y="2485835"/>
                <a:ext cx="1596690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Back Chamber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34408" y="1038726"/>
              <a:ext cx="2459218" cy="3885379"/>
              <a:chOff x="2877981" y="2489625"/>
              <a:chExt cx="2459218" cy="3885379"/>
            </a:xfrm>
          </p:grpSpPr>
          <p:pic>
            <p:nvPicPr>
              <p:cNvPr id="53" name="Picture 52" descr="1. Drift+alu frame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2333775" y="3371580"/>
                <a:ext cx="3547630" cy="2459218"/>
              </a:xfrm>
              <a:prstGeom prst="rect">
                <a:avLst/>
              </a:prstGeom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3857950" y="5626511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M5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857950" y="4828447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M6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857950" y="4079819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M7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868385" y="3219953"/>
                <a:ext cx="634515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>
                    <a:solidFill>
                      <a:srgbClr val="FFFF00"/>
                    </a:solidFill>
                  </a:rPr>
                  <a:t>M8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314123" y="2489625"/>
                <a:ext cx="1622694" cy="329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/>
                  <a:t>Front Chamber</a:t>
                </a:r>
              </a:p>
            </p:txBody>
          </p:sp>
        </p:grpSp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239057" y="6133962"/>
              <a:ext cx="856570" cy="41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50" dirty="0">
                  <a:latin typeface="Tahoma" panose="020B0604030504040204" pitchFamily="34" charset="0"/>
                </a:rPr>
                <a:t>I.P.</a:t>
              </a:r>
            </a:p>
          </p:txBody>
        </p:sp>
        <p:sp>
          <p:nvSpPr>
            <p:cNvPr id="17" name="TextBox 64"/>
            <p:cNvSpPr txBox="1">
              <a:spLocks noChangeArrowheads="1"/>
            </p:cNvSpPr>
            <p:nvPr/>
          </p:nvSpPr>
          <p:spPr bwMode="auto">
            <a:xfrm>
              <a:off x="6103673" y="1023648"/>
              <a:ext cx="3190824" cy="417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50" dirty="0">
                  <a:latin typeface="Comic Sans MS" panose="030F0702030302020204" pitchFamily="66" charset="0"/>
                  <a:cs typeface="Times New Roman" panose="02020603050405020304" pitchFamily="18" charset="0"/>
                </a:rPr>
                <a:t>GE2/1 </a:t>
              </a:r>
              <a:r>
                <a:rPr lang="en-US" altLang="en-US" sz="1050" dirty="0" err="1">
                  <a:latin typeface="Comic Sans MS" panose="030F0702030302020204" pitchFamily="66" charset="0"/>
                  <a:cs typeface="Times New Roman" panose="02020603050405020304" pitchFamily="18" charset="0"/>
                </a:rPr>
                <a:t>Superchamber</a:t>
              </a:r>
              <a:endParaRPr lang="en-US" altLang="en-US" sz="105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7608877" y="4695498"/>
              <a:ext cx="0" cy="822324"/>
            </a:xfrm>
            <a:prstGeom prst="line">
              <a:avLst/>
            </a:prstGeom>
            <a:ln w="57150" cmpd="sng">
              <a:solidFill>
                <a:srgbClr val="33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>
              <a:off x="7608877" y="5773318"/>
              <a:ext cx="0" cy="823912"/>
            </a:xfrm>
            <a:prstGeom prst="line">
              <a:avLst/>
            </a:prstGeom>
            <a:ln w="57150" cmpd="sng">
              <a:solidFill>
                <a:srgbClr val="33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>
              <a:off x="7608877" y="1647499"/>
              <a:ext cx="0" cy="1281113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>
              <a:off x="7440603" y="1652263"/>
              <a:ext cx="0" cy="1062036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>
              <a:off x="7608877" y="3141337"/>
              <a:ext cx="0" cy="1279525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>
              <a:off x="7440603" y="2947662"/>
              <a:ext cx="0" cy="1062036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>
              <a:off x="7440603" y="4247823"/>
              <a:ext cx="0" cy="1062037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>
              <a:off x="7440603" y="5538462"/>
              <a:ext cx="0" cy="1062036"/>
            </a:xfrm>
            <a:prstGeom prst="line">
              <a:avLst/>
            </a:prstGeom>
            <a:ln w="5715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>
              <a:off x="7380278" y="2733349"/>
              <a:ext cx="365125" cy="79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>
              <a:off x="7380278" y="2942899"/>
              <a:ext cx="3651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7745403" y="2647064"/>
              <a:ext cx="184149" cy="92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>
              <a:off x="7745403" y="2942899"/>
              <a:ext cx="184149" cy="92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97"/>
            <p:cNvSpPr txBox="1">
              <a:spLocks noChangeArrowheads="1"/>
            </p:cNvSpPr>
            <p:nvPr/>
          </p:nvSpPr>
          <p:spPr bwMode="auto">
            <a:xfrm>
              <a:off x="7875691" y="2680772"/>
              <a:ext cx="1369605" cy="379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dirty="0">
                  <a:latin typeface="Comic Sans MS" panose="030F0702030302020204" pitchFamily="66" charset="0"/>
                </a:rPr>
                <a:t>35.5 mm</a:t>
              </a: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>
              <a:off x="7380278" y="4028748"/>
              <a:ext cx="365125" cy="79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>
              <a:off x="7380278" y="4238298"/>
              <a:ext cx="3651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flipV="1">
              <a:off x="7745403" y="3942463"/>
              <a:ext cx="184149" cy="92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>
              <a:off x="7745403" y="4238298"/>
              <a:ext cx="184149" cy="92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92"/>
            <p:cNvSpPr txBox="1">
              <a:spLocks noChangeArrowheads="1"/>
            </p:cNvSpPr>
            <p:nvPr/>
          </p:nvSpPr>
          <p:spPr bwMode="auto">
            <a:xfrm>
              <a:off x="7875691" y="3976096"/>
              <a:ext cx="1369605" cy="379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dirty="0">
                  <a:latin typeface="Comic Sans MS" panose="030F0702030302020204" pitchFamily="66" charset="0"/>
                </a:rPr>
                <a:t>35.5 mm</a:t>
              </a:r>
            </a:p>
          </p:txBody>
        </p:sp>
        <p:grpSp>
          <p:nvGrpSpPr>
            <p:cNvPr id="36" name="Group 76"/>
            <p:cNvGrpSpPr>
              <a:grpSpLocks/>
            </p:cNvGrpSpPr>
            <p:nvPr/>
          </p:nvGrpSpPr>
          <p:grpSpPr bwMode="auto">
            <a:xfrm>
              <a:off x="7380281" y="5237853"/>
              <a:ext cx="1865018" cy="461036"/>
              <a:chOff x="4991073" y="3437887"/>
              <a:chExt cx="1864690" cy="461064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4991073" y="3524177"/>
                <a:ext cx="365061" cy="79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4991073" y="3733739"/>
                <a:ext cx="36506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356134" y="3437887"/>
                <a:ext cx="184117" cy="92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5356134" y="3733739"/>
                <a:ext cx="184117" cy="920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87"/>
              <p:cNvSpPr txBox="1">
                <a:spLocks noChangeArrowheads="1"/>
              </p:cNvSpPr>
              <p:nvPr/>
            </p:nvSpPr>
            <p:spPr bwMode="auto">
              <a:xfrm>
                <a:off x="5486399" y="3519074"/>
                <a:ext cx="1369364" cy="379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900" dirty="0">
                    <a:latin typeface="Comic Sans MS" panose="030F0702030302020204" pitchFamily="66" charset="0"/>
                  </a:rPr>
                  <a:t>35.5 mm</a:t>
                </a:r>
              </a:p>
            </p:txBody>
          </p:sp>
        </p:grpSp>
        <p:sp>
          <p:nvSpPr>
            <p:cNvPr id="37" name="TextBox 77"/>
            <p:cNvSpPr txBox="1">
              <a:spLocks noChangeArrowheads="1"/>
            </p:cNvSpPr>
            <p:nvPr/>
          </p:nvSpPr>
          <p:spPr bwMode="auto">
            <a:xfrm>
              <a:off x="7715644" y="1906851"/>
              <a:ext cx="1206620" cy="430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100" dirty="0">
                  <a:solidFill>
                    <a:srgbClr val="FF0000"/>
                  </a:solidFill>
                  <a:latin typeface="Comic Sans MS" panose="030F0702030302020204" pitchFamily="66" charset="0"/>
                  <a:cs typeface="Calibri" panose="020F0502020204030204" pitchFamily="34" charset="0"/>
                </a:rPr>
                <a:t>longer</a:t>
              </a:r>
            </a:p>
          </p:txBody>
        </p:sp>
        <p:sp>
          <p:nvSpPr>
            <p:cNvPr id="38" name="TextBox 78"/>
            <p:cNvSpPr txBox="1">
              <a:spLocks noChangeArrowheads="1"/>
            </p:cNvSpPr>
            <p:nvPr/>
          </p:nvSpPr>
          <p:spPr bwMode="auto">
            <a:xfrm>
              <a:off x="7715644" y="5910990"/>
              <a:ext cx="1424981" cy="430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100" dirty="0">
                  <a:solidFill>
                    <a:srgbClr val="006600"/>
                  </a:solidFill>
                  <a:latin typeface="Comic Sans MS" panose="030F0702030302020204" pitchFamily="66" charset="0"/>
                  <a:cs typeface="Times New Roman" panose="02020603050405020304" pitchFamily="18" charset="0"/>
                </a:rPr>
                <a:t>shorter</a:t>
              </a:r>
            </a:p>
          </p:txBody>
        </p:sp>
        <p:sp>
          <p:nvSpPr>
            <p:cNvPr id="39" name="TextBox 79"/>
            <p:cNvSpPr txBox="1">
              <a:spLocks noChangeArrowheads="1"/>
            </p:cNvSpPr>
            <p:nvPr/>
          </p:nvSpPr>
          <p:spPr bwMode="auto">
            <a:xfrm>
              <a:off x="6053160" y="2218304"/>
              <a:ext cx="1777863" cy="393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b="0" dirty="0">
                  <a:latin typeface="Comic Sans MS" panose="030F0702030302020204" pitchFamily="66" charset="0"/>
                </a:rPr>
                <a:t>M8/M4 </a:t>
              </a:r>
            </a:p>
          </p:txBody>
        </p:sp>
        <p:sp>
          <p:nvSpPr>
            <p:cNvPr id="40" name="TextBox 80"/>
            <p:cNvSpPr txBox="1">
              <a:spLocks noChangeArrowheads="1"/>
            </p:cNvSpPr>
            <p:nvPr/>
          </p:nvSpPr>
          <p:spPr bwMode="auto">
            <a:xfrm>
              <a:off x="6079970" y="3548518"/>
              <a:ext cx="1871661" cy="393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b="0" dirty="0">
                  <a:latin typeface="Comic Sans MS" panose="030F0702030302020204" pitchFamily="66" charset="0"/>
                </a:rPr>
                <a:t>M7/M3 </a:t>
              </a:r>
            </a:p>
          </p:txBody>
        </p:sp>
        <p:sp>
          <p:nvSpPr>
            <p:cNvPr id="41" name="TextBox 81"/>
            <p:cNvSpPr txBox="1">
              <a:spLocks noChangeArrowheads="1"/>
            </p:cNvSpPr>
            <p:nvPr/>
          </p:nvSpPr>
          <p:spPr bwMode="auto">
            <a:xfrm>
              <a:off x="6079976" y="4904740"/>
              <a:ext cx="1710772" cy="393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b="0" dirty="0">
                  <a:latin typeface="Comic Sans MS" panose="030F0702030302020204" pitchFamily="66" charset="0"/>
                </a:rPr>
                <a:t>M6/M2 </a:t>
              </a:r>
            </a:p>
          </p:txBody>
        </p:sp>
        <p:sp>
          <p:nvSpPr>
            <p:cNvPr id="42" name="TextBox 82"/>
            <p:cNvSpPr txBox="1">
              <a:spLocks noChangeArrowheads="1"/>
            </p:cNvSpPr>
            <p:nvPr/>
          </p:nvSpPr>
          <p:spPr bwMode="auto">
            <a:xfrm>
              <a:off x="5999531" y="6119257"/>
              <a:ext cx="1580911" cy="393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900" b="0" dirty="0">
                  <a:latin typeface="Comic Sans MS" panose="030F0702030302020204" pitchFamily="66" charset="0"/>
                </a:rPr>
                <a:t>M5/M1 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613657" y="1404270"/>
              <a:ext cx="1749092" cy="329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i="1" dirty="0">
                  <a:latin typeface="Comic Sans MS"/>
                  <a:cs typeface="Comic Sans MS"/>
                </a:rPr>
                <a:t>Front Chamber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96100" y="1403516"/>
              <a:ext cx="1682075" cy="329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i="1" dirty="0">
                  <a:latin typeface="Comic Sans MS"/>
                  <a:cs typeface="Comic Sans MS"/>
                </a:rPr>
                <a:t>Back Chamber</a:t>
              </a:r>
            </a:p>
          </p:txBody>
        </p:sp>
        <p:sp>
          <p:nvSpPr>
            <p:cNvPr id="45" name="TextBox 64"/>
            <p:cNvSpPr txBox="1">
              <a:spLocks noChangeArrowheads="1"/>
            </p:cNvSpPr>
            <p:nvPr/>
          </p:nvSpPr>
          <p:spPr bwMode="auto">
            <a:xfrm>
              <a:off x="707863" y="4888743"/>
              <a:ext cx="4093141" cy="41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50" dirty="0">
                  <a:latin typeface="+mj-lt"/>
                  <a:cs typeface="Times New Roman" panose="02020603050405020304" pitchFamily="18" charset="0"/>
                </a:rPr>
                <a:t>8 GE2/1 Triple-GEM Modules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670550" y="5262456"/>
              <a:ext cx="7742550" cy="1354197"/>
            </a:xfrm>
            <a:prstGeom prst="line">
              <a:avLst/>
            </a:prstGeom>
            <a:ln w="28575" cmpd="sng">
              <a:solidFill>
                <a:srgbClr val="7030A0"/>
              </a:solidFill>
              <a:prstDash val="sysDash"/>
              <a:headEnd type="oval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70550" y="4330376"/>
              <a:ext cx="7622491" cy="2289561"/>
            </a:xfrm>
            <a:prstGeom prst="line">
              <a:avLst/>
            </a:prstGeom>
            <a:ln w="28575" cmpd="sng">
              <a:solidFill>
                <a:srgbClr val="7030A0"/>
              </a:solidFill>
              <a:prstDash val="sysDash"/>
              <a:headEnd type="oval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angle 64"/>
          <p:cNvSpPr/>
          <p:nvPr/>
        </p:nvSpPr>
        <p:spPr>
          <a:xfrm>
            <a:off x="61113" y="1210400"/>
            <a:ext cx="3439334" cy="946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"/>
          <a:stretch/>
        </p:blipFill>
        <p:spPr>
          <a:xfrm>
            <a:off x="10837" y="3833101"/>
            <a:ext cx="2440955" cy="2264593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4" t="1975" r="3169" b="2784"/>
          <a:stretch/>
        </p:blipFill>
        <p:spPr>
          <a:xfrm>
            <a:off x="2953012" y="3992002"/>
            <a:ext cx="2226017" cy="2204548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" t="1999" r="3486" b="2846"/>
          <a:stretch/>
        </p:blipFill>
        <p:spPr>
          <a:xfrm>
            <a:off x="6032702" y="3867473"/>
            <a:ext cx="2249279" cy="22432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3246" y="31218"/>
            <a:ext cx="7772400" cy="662618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Chambers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892CD-A124-F544-BF82-A52C0A0BE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6368A7-79BE-BD42-B4C9-85901F8E9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009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9-04-25 at 9.30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51" y="3807253"/>
            <a:ext cx="2218217" cy="2773542"/>
          </a:xfrm>
          <a:prstGeom prst="rect">
            <a:avLst/>
          </a:prstGeom>
        </p:spPr>
      </p:pic>
      <p:pic>
        <p:nvPicPr>
          <p:cNvPr id="8" name="Picture 7" descr="Screen Shot 2019-04-25 at 9.31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104" y="3805127"/>
            <a:ext cx="2227792" cy="2773542"/>
          </a:xfrm>
          <a:prstGeom prst="rect">
            <a:avLst/>
          </a:prstGeom>
        </p:spPr>
      </p:pic>
      <p:pic>
        <p:nvPicPr>
          <p:cNvPr id="9" name="Picture 8" descr="Screen Shot 2019-04-25 at 9.30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532" y="3805127"/>
            <a:ext cx="2238749" cy="2773542"/>
          </a:xfrm>
          <a:prstGeom prst="rect">
            <a:avLst/>
          </a:prstGeom>
        </p:spPr>
      </p:pic>
      <p:pic>
        <p:nvPicPr>
          <p:cNvPr id="11" name="Picture 10" descr="Screen Shot 2019-05-12 at 6.04.3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621" y="939617"/>
            <a:ext cx="2227792" cy="2810076"/>
          </a:xfrm>
          <a:prstGeom prst="rect">
            <a:avLst/>
          </a:prstGeom>
        </p:spPr>
      </p:pic>
      <p:pic>
        <p:nvPicPr>
          <p:cNvPr id="12" name="Picture 11" descr="Screen Shot 2019-05-12 at 6.04.0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27" y="924580"/>
            <a:ext cx="2238749" cy="28100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9105" y="43656"/>
            <a:ext cx="7772400" cy="809912"/>
          </a:xfrm>
        </p:spPr>
        <p:txBody>
          <a:bodyPr>
            <a:noAutofit/>
          </a:bodyPr>
          <a:lstStyle/>
          <a:p>
            <a:r>
              <a:rPr lang="en-US" sz="3600" dirty="0"/>
              <a:t>GE2/1 Mechanical test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0594482-2FF7-244A-A026-A422AA1B4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58" y="1450462"/>
            <a:ext cx="3355406" cy="2042380"/>
          </a:xfrm>
        </p:spPr>
        <p:txBody>
          <a:bodyPr>
            <a:normAutofit/>
          </a:bodyPr>
          <a:lstStyle/>
          <a:p>
            <a:r>
              <a:rPr lang="en-US" dirty="0"/>
              <a:t>Two GE2/1 chambers forming a Super Chamber fully assembled, tested and mechanically integrated</a:t>
            </a:r>
          </a:p>
          <a:p>
            <a:r>
              <a:rPr lang="en-US" dirty="0"/>
              <a:t>Mechanics for chamber installation validated in situ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833D7-3FDC-7244-8D95-72E67C301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E37E0E-A3F6-284F-8D52-54AABDEC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3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4731" y="-39352"/>
            <a:ext cx="7772400" cy="939655"/>
          </a:xfrm>
        </p:spPr>
        <p:txBody>
          <a:bodyPr/>
          <a:lstStyle/>
          <a:p>
            <a:r>
              <a:rPr lang="en-US" dirty="0"/>
              <a:t>GE2/1 Electronics Integration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0594482-2FF7-244A-A026-A422AA1B4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768" y="1007052"/>
            <a:ext cx="7324024" cy="939655"/>
          </a:xfrm>
        </p:spPr>
        <p:txBody>
          <a:bodyPr>
            <a:normAutofit/>
          </a:bodyPr>
          <a:lstStyle/>
          <a:p>
            <a:r>
              <a:rPr lang="en-US" dirty="0"/>
              <a:t>GE2/1 M1-M4 prototype modules with all mezzanine components are produced and integrated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C4BA36-D247-E442-A0DD-888C3967C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4B4EB-F0A4-2E4E-B229-E56B574F4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36" y="1828800"/>
            <a:ext cx="3351618" cy="4473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464" y="3490723"/>
            <a:ext cx="3674432" cy="2163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836" y="3101393"/>
            <a:ext cx="2806644" cy="3790604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70594482-2FF7-244A-A026-A422AA1B48AE}"/>
              </a:ext>
            </a:extLst>
          </p:cNvPr>
          <p:cNvSpPr txBox="1">
            <a:spLocks/>
          </p:cNvSpPr>
          <p:nvPr/>
        </p:nvSpPr>
        <p:spPr>
          <a:xfrm>
            <a:off x="3874900" y="1828800"/>
            <a:ext cx="4621829" cy="15077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SzPct val="90000"/>
              <a:buFont typeface="Wingdings" charset="2"/>
              <a:buChar char="§"/>
              <a:defRPr sz="2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6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Ultimate grounding scheme identified with the noise level under 0.6fC</a:t>
            </a:r>
          </a:p>
        </p:txBody>
      </p:sp>
    </p:spTree>
    <p:extLst>
      <p:ext uri="{BB962C8B-B14F-4D97-AF65-F5344CB8AC3E}">
        <p14:creationId xmlns:p14="http://schemas.microsoft.com/office/powerpoint/2010/main" val="1233968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619" y="42849"/>
            <a:ext cx="7772400" cy="62441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R&amp;D Steps to Completion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A1A080-C17C-BE46-B57A-793A29A3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214" y="2144179"/>
            <a:ext cx="8259963" cy="3556408"/>
          </a:xfrm>
        </p:spPr>
        <p:txBody>
          <a:bodyPr>
            <a:normAutofit/>
          </a:bodyPr>
          <a:lstStyle/>
          <a:p>
            <a:r>
              <a:rPr lang="en-US" dirty="0"/>
              <a:t>Complete GEB boards M6-M8</a:t>
            </a:r>
          </a:p>
          <a:p>
            <a:pPr lvl="1"/>
            <a:r>
              <a:rPr lang="en-US" dirty="0"/>
              <a:t>Timeline: by the end of 2019</a:t>
            </a:r>
          </a:p>
          <a:p>
            <a:r>
              <a:rPr lang="en-US" dirty="0"/>
              <a:t>Minor adjustments and optimization of </a:t>
            </a:r>
            <a:r>
              <a:rPr lang="en-US" dirty="0" err="1"/>
              <a:t>OptoHybrid</a:t>
            </a:r>
            <a:r>
              <a:rPr lang="en-US" dirty="0"/>
              <a:t> and select GEB </a:t>
            </a:r>
            <a:br>
              <a:rPr lang="en-US" dirty="0"/>
            </a:br>
            <a:r>
              <a:rPr lang="en-US" dirty="0"/>
              <a:t>boards to correct small mechanical issues</a:t>
            </a:r>
          </a:p>
          <a:p>
            <a:r>
              <a:rPr lang="en-US" dirty="0"/>
              <a:t>Validate packaged VFAT3 chips</a:t>
            </a:r>
          </a:p>
          <a:p>
            <a:r>
              <a:rPr lang="en-US" dirty="0"/>
              <a:t>Optimize VFAT3 chip protection and manufacture </a:t>
            </a:r>
            <a:r>
              <a:rPr lang="en-US" dirty="0" err="1"/>
              <a:t>PlugIn</a:t>
            </a:r>
            <a:r>
              <a:rPr lang="en-US" dirty="0"/>
              <a:t> Cards </a:t>
            </a:r>
          </a:p>
          <a:p>
            <a:pPr lvl="1"/>
            <a:r>
              <a:rPr lang="en-US" dirty="0" err="1"/>
              <a:t>PlugIn</a:t>
            </a:r>
            <a:r>
              <a:rPr lang="en-US" dirty="0"/>
              <a:t> Cards design is almost ready, await for </a:t>
            </a:r>
            <a:r>
              <a:rPr lang="en-US" dirty="0" err="1"/>
              <a:t>pinout</a:t>
            </a:r>
            <a:r>
              <a:rPr lang="en-US" dirty="0"/>
              <a:t> confirmation from manufacturer</a:t>
            </a:r>
          </a:p>
          <a:p>
            <a:r>
              <a:rPr lang="en-US" dirty="0"/>
              <a:t>Integrate and test, including proof of principle with ATCA backend</a:t>
            </a:r>
          </a:p>
          <a:p>
            <a:pPr lvl="1"/>
            <a:r>
              <a:rPr lang="en-US" dirty="0"/>
              <a:t>ATCA backend ordered, estimated delivery: Nov. 2019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02059-7F27-A143-A2FF-8C81F861A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DEBD9-6210-834F-8097-392AEA037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63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3929357" y="889727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31768" y="1257844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60905" y="1185898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38" name="Straight Arrow Connector 37"/>
          <p:cNvCxnSpPr>
            <a:stCxn id="37" idx="3"/>
            <a:endCxn id="34" idx="1"/>
          </p:cNvCxnSpPr>
          <p:nvPr/>
        </p:nvCxnSpPr>
        <p:spPr>
          <a:xfrm>
            <a:off x="3113972" y="1581009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6088119" y="946008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4284" y="1280422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3" idx="6"/>
            <a:endCxn id="39" idx="2"/>
          </p:cNvCxnSpPr>
          <p:nvPr/>
        </p:nvCxnSpPr>
        <p:spPr>
          <a:xfrm>
            <a:off x="5272734" y="1561416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237" y="2464754"/>
            <a:ext cx="3206175" cy="18803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035" y="2310534"/>
            <a:ext cx="3891775" cy="42215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0055" y="4384767"/>
            <a:ext cx="2905927" cy="1704252"/>
          </a:xfrm>
          <a:prstGeom prst="rect">
            <a:avLst/>
          </a:prstGeo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GE2/1 Production Readiness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D5BFAA-E703-4F49-B678-009C97E4F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5F1BE2-FFC4-EB45-AAFD-288384877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32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57B3A9-0A43-9A46-AB63-F243C19D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264" y="-49623"/>
            <a:ext cx="7772400" cy="998875"/>
          </a:xfrm>
        </p:spPr>
        <p:txBody>
          <a:bodyPr>
            <a:normAutofit/>
          </a:bodyPr>
          <a:lstStyle/>
          <a:p>
            <a:r>
              <a:rPr lang="en-US" sz="3600" dirty="0"/>
              <a:t>GE2/1 Production Readiness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A1A080-C17C-BE46-B57A-793A29A35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26" y="2906801"/>
            <a:ext cx="8634037" cy="4115957"/>
          </a:xfrm>
        </p:spPr>
        <p:txBody>
          <a:bodyPr>
            <a:normAutofit/>
          </a:bodyPr>
          <a:lstStyle/>
          <a:p>
            <a:r>
              <a:rPr lang="en-US" dirty="0"/>
              <a:t>Components used in GE2/1 are almost identical to GE1/1</a:t>
            </a:r>
          </a:p>
          <a:p>
            <a:pPr lvl="1"/>
            <a:r>
              <a:rPr lang="en-US" dirty="0"/>
              <a:t>Vendors are already identified</a:t>
            </a:r>
          </a:p>
          <a:p>
            <a:r>
              <a:rPr lang="en-US" dirty="0"/>
              <a:t>Small mechanics and electrical components are produced by international companies (e.g. </a:t>
            </a:r>
            <a:r>
              <a:rPr lang="en-US" dirty="0" err="1"/>
              <a:t>Bossard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Minimal risk of failure or production delay</a:t>
            </a:r>
          </a:p>
          <a:p>
            <a:r>
              <a:rPr lang="en-US" dirty="0"/>
              <a:t>Drift and Readout boards: </a:t>
            </a:r>
            <a:r>
              <a:rPr lang="en-US" dirty="0" err="1"/>
              <a:t>Micropack</a:t>
            </a:r>
            <a:endParaRPr lang="en-US" dirty="0"/>
          </a:p>
          <a:p>
            <a:pPr lvl="1"/>
            <a:r>
              <a:rPr lang="en-US" dirty="0"/>
              <a:t>Experience from GE1/1 Production: ~100% yield, in time delivery</a:t>
            </a:r>
          </a:p>
          <a:p>
            <a:r>
              <a:rPr lang="en-US" dirty="0"/>
              <a:t>Frames: </a:t>
            </a:r>
            <a:r>
              <a:rPr lang="en-US" dirty="0" err="1"/>
              <a:t>Eltos</a:t>
            </a:r>
            <a:endParaRPr lang="en-US" dirty="0"/>
          </a:p>
          <a:p>
            <a:pPr lvl="1"/>
            <a:r>
              <a:rPr lang="en-US" dirty="0"/>
              <a:t>Experience from GE1/1 Production: &gt;93% yield, in time delivery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1900278-A8EE-DD4D-BF8E-6BC880569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03/10/19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F6B547D-DD09-5A42-8D73-30EB9498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929357" y="1465923"/>
            <a:ext cx="1343377" cy="134337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31768" y="1733832"/>
            <a:ext cx="1357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Central </a:t>
            </a:r>
            <a:r>
              <a:rPr lang="en-US">
                <a:solidFill>
                  <a:srgbClr val="C00000"/>
                </a:solidFill>
              </a:rPr>
              <a:t>Site at CERN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60905" y="1661886"/>
            <a:ext cx="1253067" cy="790222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13972" y="2056997"/>
            <a:ext cx="817796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088119" y="1421996"/>
            <a:ext cx="1247423" cy="1247423"/>
          </a:xfrm>
          <a:prstGeom prst="ellipse">
            <a:avLst/>
          </a:prstGeom>
          <a:solidFill>
            <a:srgbClr val="00B0F0"/>
          </a:solidFill>
          <a:ln>
            <a:solidFill>
              <a:srgbClr val="0028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4284" y="1756410"/>
            <a:ext cx="153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Production Sites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72734" y="2037404"/>
            <a:ext cx="815385" cy="8304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29357" y="1428345"/>
            <a:ext cx="3508506" cy="1440878"/>
          </a:xfrm>
          <a:prstGeom prst="rect">
            <a:avLst/>
          </a:prstGeom>
          <a:solidFill>
            <a:srgbClr val="F2F2F2">
              <a:alpha val="8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76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{D32CFE99-438B-8B45-A2FA-424E0753C267}tf10001120</Template>
  <TotalTime>598</TotalTime>
  <Words>1456</Words>
  <Application>Microsoft Macintosh PowerPoint</Application>
  <PresentationFormat>On-screen Show (4:3)</PresentationFormat>
  <Paragraphs>416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Comic Sans MS</vt:lpstr>
      <vt:lpstr>Gill Sans MT</vt:lpstr>
      <vt:lpstr>Tahoma</vt:lpstr>
      <vt:lpstr>Wingdings</vt:lpstr>
      <vt:lpstr>Parcel</vt:lpstr>
      <vt:lpstr>GE2/1 chambers:  design, prototypes, production readiness and production schedule  </vt:lpstr>
      <vt:lpstr>Overview</vt:lpstr>
      <vt:lpstr>GE2/1 Project Overview</vt:lpstr>
      <vt:lpstr>GE2/1 Chambers Layout</vt:lpstr>
      <vt:lpstr>GE2/1 Mechanical test</vt:lpstr>
      <vt:lpstr>GE2/1 Electronics Integration</vt:lpstr>
      <vt:lpstr>GE2/1 R&amp;D Steps to Completion</vt:lpstr>
      <vt:lpstr>GE2/1 Production Readiness</vt:lpstr>
      <vt:lpstr>GE2/1 Production Readiness</vt:lpstr>
      <vt:lpstr>GE2/1 Production Readiness</vt:lpstr>
      <vt:lpstr>GE2/1 Production Readiness</vt:lpstr>
      <vt:lpstr>GE2/1 Production Readiness</vt:lpstr>
      <vt:lpstr>GE2/1 Production Readiness</vt:lpstr>
      <vt:lpstr>GE2/1 Production Planning</vt:lpstr>
      <vt:lpstr>GE2/1 Production Schedules</vt:lpstr>
      <vt:lpstr>GE2/1 Production Schedules</vt:lpstr>
      <vt:lpstr>GE2/1 Production Schedules</vt:lpstr>
      <vt:lpstr>Risk Management</vt:lpstr>
      <vt:lpstr>Risk Management</vt:lpstr>
      <vt:lpstr>Risk Management</vt:lpstr>
      <vt:lpstr>Summary</vt:lpstr>
      <vt:lpstr>Backup</vt:lpstr>
      <vt:lpstr>GE2/1 Production Schedules</vt:lpstr>
      <vt:lpstr>GE2/1 Production Schedules</vt:lpstr>
      <vt:lpstr>GE2/1 Production Schedules</vt:lpstr>
      <vt:lpstr>ME0 Design</vt:lpstr>
      <vt:lpstr>ME0 Design</vt:lpstr>
      <vt:lpstr>ME0 Detector Prototypes</vt:lpstr>
      <vt:lpstr>ME0 Aging Studies at GIF++</vt:lpstr>
      <vt:lpstr>ME0 Milestones from TDR</vt:lpstr>
      <vt:lpstr>Electronics R&amp;D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GE2/1 chambers: design, prototypes, production readiness, production schedule  </dc:title>
  <dc:creator>Luigi Benussi</dc:creator>
  <cp:lastModifiedBy>Luigi Benussi</cp:lastModifiedBy>
  <cp:revision>11</cp:revision>
  <dcterms:created xsi:type="dcterms:W3CDTF">2019-10-02T21:17:52Z</dcterms:created>
  <dcterms:modified xsi:type="dcterms:W3CDTF">2019-10-03T07:16:11Z</dcterms:modified>
</cp:coreProperties>
</file>