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7" r:id="rId2"/>
    <p:sldId id="258" r:id="rId3"/>
    <p:sldId id="316" r:id="rId4"/>
    <p:sldId id="319" r:id="rId5"/>
    <p:sldId id="317" r:id="rId6"/>
    <p:sldId id="320" r:id="rId7"/>
    <p:sldId id="322" r:id="rId8"/>
    <p:sldId id="304" r:id="rId9"/>
    <p:sldId id="313" r:id="rId10"/>
    <p:sldId id="318" r:id="rId11"/>
    <p:sldId id="321" r:id="rId12"/>
    <p:sldId id="323" r:id="rId13"/>
    <p:sldId id="306" r:id="rId14"/>
    <p:sldId id="314" r:id="rId15"/>
    <p:sldId id="297" r:id="rId16"/>
    <p:sldId id="301" r:id="rId17"/>
    <p:sldId id="272" r:id="rId18"/>
    <p:sldId id="274" r:id="rId19"/>
    <p:sldId id="282" r:id="rId20"/>
    <p:sldId id="267" r:id="rId21"/>
    <p:sldId id="279" r:id="rId22"/>
    <p:sldId id="283" r:id="rId23"/>
    <p:sldId id="265" r:id="rId24"/>
    <p:sldId id="287" r:id="rId25"/>
    <p:sldId id="266" r:id="rId26"/>
    <p:sldId id="315" r:id="rId27"/>
    <p:sldId id="269" r:id="rId28"/>
    <p:sldId id="278" r:id="rId29"/>
    <p:sldId id="280" r:id="rId30"/>
    <p:sldId id="293" r:id="rId31"/>
    <p:sldId id="294" r:id="rId32"/>
    <p:sldId id="30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6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86" y="357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8387A-4282-49FC-BAD3-905CC26C7712}" type="datetimeFigureOut">
              <a:rPr lang="en-US" smtClean="0"/>
              <a:t>10/24/2019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6DEBC-0C43-4A0A-9CA5-5475D153D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5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57C19-BD2A-41A7-AA62-9C606869A8AE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05FEA-DC6A-487D-9513-7929A2EC79B4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E1A7-31D8-4624-8C71-24E1CDAF77E5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B739-CB06-4876-B82A-23ACC87F6BCD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8E1D5-7F6D-49D7-8602-9564B29DFF46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E730D-43AE-404C-BAF9-56BE7B716DD6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4E021-D377-4AE4-B2DE-11D137EB8236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Nomogram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3084"/>
            <a:ext cx="8226854" cy="11621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Preliminary results of accelerator systems reliability data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693128"/>
            <a:ext cx="6665053" cy="6943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dirty="0" smtClean="0"/>
              <a:t>A. Apollonio, </a:t>
            </a:r>
            <a:r>
              <a:rPr lang="en-US" u="sng" dirty="0" smtClean="0"/>
              <a:t>T. Cartier-Michaud,</a:t>
            </a:r>
            <a:endParaRPr lang="en-US" spc="-1" dirty="0">
              <a:solidFill>
                <a:srgbClr val="0055A0"/>
              </a:solidFill>
              <a:ea typeface="DejaVu Sans"/>
            </a:endParaRPr>
          </a:p>
          <a:p>
            <a:r>
              <a:rPr lang="en-US" dirty="0" smtClean="0"/>
              <a:t>Acknowledgements: </a:t>
            </a:r>
            <a:r>
              <a:rPr lang="en-US" spc="-1" dirty="0" smtClean="0">
                <a:solidFill>
                  <a:srgbClr val="0055A0"/>
                </a:solidFill>
                <a:ea typeface="DejaVu Sans"/>
              </a:rPr>
              <a:t>M. Blumenschein</a:t>
            </a:r>
            <a:r>
              <a:rPr lang="en-US" spc="-1" dirty="0">
                <a:solidFill>
                  <a:srgbClr val="0055A0"/>
                </a:solidFill>
                <a:ea typeface="DejaVu Sans"/>
              </a:rPr>
              <a:t>, </a:t>
            </a:r>
            <a:r>
              <a:rPr lang="en-US" spc="-1" dirty="0" smtClean="0">
                <a:solidFill>
                  <a:srgbClr val="0055A0"/>
                </a:solidFill>
                <a:ea typeface="DejaVu Sans"/>
              </a:rPr>
              <a:t>H. </a:t>
            </a:r>
            <a:r>
              <a:rPr lang="en-US" spc="-1" dirty="0" err="1" smtClean="0">
                <a:solidFill>
                  <a:srgbClr val="0055A0"/>
                </a:solidFill>
                <a:ea typeface="DejaVu Sans"/>
              </a:rPr>
              <a:t>Trabelsi</a:t>
            </a:r>
            <a:r>
              <a:rPr lang="en-US" spc="-1" dirty="0" smtClean="0">
                <a:solidFill>
                  <a:srgbClr val="0055A0"/>
                </a:solidFill>
                <a:ea typeface="DejaVu Sans"/>
              </a:rPr>
              <a:t>, J. Uythoven </a:t>
            </a:r>
            <a:endParaRPr lang="en-US" spc="-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4D9F96-A1E0-47B6-B88C-0A3D7EA955DE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1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possible risk matrix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ustomShape 2"/>
          <p:cNvSpPr/>
          <p:nvPr/>
        </p:nvSpPr>
        <p:spPr>
          <a:xfrm>
            <a:off x="457200" y="1325520"/>
            <a:ext cx="8225280" cy="466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Different distributions would be acceptable ?</a:t>
            </a: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743847" y="1756508"/>
          <a:ext cx="7753766" cy="4064391"/>
        </p:xfrm>
        <a:graphic>
          <a:graphicData uri="http://schemas.openxmlformats.org/drawingml/2006/table">
            <a:tbl>
              <a:tblPr firstRow="1" bandRow="1"/>
              <a:tblGrid>
                <a:gridCol w="306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824">
                  <a:extLst>
                    <a:ext uri="{9D8B030D-6E8A-4147-A177-3AD203B41FA5}">
                      <a16:colId xmlns:a16="http://schemas.microsoft.com/office/drawing/2014/main" val="3607367553"/>
                    </a:ext>
                  </a:extLst>
                </a:gridCol>
                <a:gridCol w="733768">
                  <a:extLst>
                    <a:ext uri="{9D8B030D-6E8A-4147-A177-3AD203B41FA5}">
                      <a16:colId xmlns:a16="http://schemas.microsoft.com/office/drawing/2014/main" val="1492322396"/>
                    </a:ext>
                  </a:extLst>
                </a:gridCol>
                <a:gridCol w="891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82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4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5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3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5041">
                <a:tc rowSpan="3"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</a:t>
                      </a:r>
                      <a:r>
                        <a:rPr lang="en-GB" sz="1800" b="0" noProof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</a:t>
                      </a:r>
                      <a:r>
                        <a:rPr lang="fr-CH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matrix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8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35812" marT="45482" marB="4548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Recovery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551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∞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minutes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24" marR="0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041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4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9445" marR="47026" marT="59723" marB="59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S7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S6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S5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S4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S3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S2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24" marR="0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316278"/>
                  </a:ext>
                </a:extLst>
              </a:tr>
              <a:tr h="235041">
                <a:tc rowSpan="8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Frequency</a:t>
                      </a:r>
                    </a:p>
                  </a:txBody>
                  <a:tcPr marL="90963" marR="90963" marT="45482" marB="45482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hour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day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week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GB" sz="1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month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year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CH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 </a:t>
                      </a:r>
                      <a:r>
                        <a:rPr lang="en-GB" sz="1800" b="0" kern="1200" noProof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years</a:t>
                      </a:r>
                      <a:endParaRPr lang="en-GB" sz="1800" b="0" kern="1200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68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 years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1000 years</a:t>
                      </a:r>
                      <a:endParaRPr lang="en-GB" sz="1800" b="0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925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5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Already populated boxes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ustomShape 2"/>
          <p:cNvSpPr/>
          <p:nvPr/>
        </p:nvSpPr>
        <p:spPr>
          <a:xfrm>
            <a:off x="457200" y="1325520"/>
            <a:ext cx="8225280" cy="466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Use of AFT and excel – LHC data from 2015 to 2018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z="1800" b="0" strike="noStrike" spc="-1" dirty="0"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238648"/>
              </p:ext>
            </p:extLst>
          </p:nvPr>
        </p:nvGraphicFramePr>
        <p:xfrm>
          <a:off x="335562" y="1786856"/>
          <a:ext cx="4261606" cy="2152000"/>
        </p:xfrm>
        <a:graphic>
          <a:graphicData uri="http://schemas.openxmlformats.org/drawingml/2006/table">
            <a:tbl>
              <a:tblPr/>
              <a:tblGrid>
                <a:gridCol w="698147">
                  <a:extLst>
                    <a:ext uri="{9D8B030D-6E8A-4147-A177-3AD203B41FA5}">
                      <a16:colId xmlns:a16="http://schemas.microsoft.com/office/drawing/2014/main" val="3638501351"/>
                    </a:ext>
                  </a:extLst>
                </a:gridCol>
                <a:gridCol w="770871">
                  <a:extLst>
                    <a:ext uri="{9D8B030D-6E8A-4147-A177-3AD203B41FA5}">
                      <a16:colId xmlns:a16="http://schemas.microsoft.com/office/drawing/2014/main" val="2264416436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2407402653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1035990651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3492109248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2335500976"/>
                    </a:ext>
                  </a:extLst>
                </a:gridCol>
              </a:tblGrid>
              <a:tr h="2690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45D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14D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24H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5H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15M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608156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686595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065828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1/W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10597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716978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061201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697080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1/100Y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488874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340" y="1820411"/>
            <a:ext cx="4025214" cy="21520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4334920"/>
            <a:ext cx="480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No statistics on long fault: protection range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0536" y="1820411"/>
            <a:ext cx="774708" cy="211844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4482" y="4740413"/>
            <a:ext cx="480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Possible breaks in the demarcation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95244" y="2841171"/>
            <a:ext cx="727520" cy="2939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49241" y="2050567"/>
            <a:ext cx="727520" cy="2939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8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Already populated boxes / bins’ width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ustomShape 2"/>
          <p:cNvSpPr/>
          <p:nvPr/>
        </p:nvSpPr>
        <p:spPr>
          <a:xfrm>
            <a:off x="457200" y="1325520"/>
            <a:ext cx="8225280" cy="466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Use of AFT + excel – LHC data from 2015 to 2018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14" y="4334920"/>
            <a:ext cx="480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No statistics on long fault: protection range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596" y="4740413"/>
            <a:ext cx="480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Possible breaks in the demarcation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596" y="5125760"/>
            <a:ext cx="480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Possible over estimation if bins are too large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564422"/>
              </p:ext>
            </p:extLst>
          </p:nvPr>
        </p:nvGraphicFramePr>
        <p:xfrm>
          <a:off x="318408" y="1698504"/>
          <a:ext cx="8225278" cy="2207240"/>
        </p:xfrm>
        <a:graphic>
          <a:graphicData uri="http://schemas.openxmlformats.org/drawingml/2006/table">
            <a:tbl>
              <a:tblPr/>
              <a:tblGrid>
                <a:gridCol w="740738">
                  <a:extLst>
                    <a:ext uri="{9D8B030D-6E8A-4147-A177-3AD203B41FA5}">
                      <a16:colId xmlns:a16="http://schemas.microsoft.com/office/drawing/2014/main" val="877908037"/>
                    </a:ext>
                  </a:extLst>
                </a:gridCol>
                <a:gridCol w="817898">
                  <a:extLst>
                    <a:ext uri="{9D8B030D-6E8A-4147-A177-3AD203B41FA5}">
                      <a16:colId xmlns:a16="http://schemas.microsoft.com/office/drawing/2014/main" val="982945843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2554804424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587299090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1596055213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3950490353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3436473662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1321126059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1822619278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4121881922"/>
                    </a:ext>
                  </a:extLst>
                </a:gridCol>
                <a:gridCol w="740738">
                  <a:extLst>
                    <a:ext uri="{9D8B030D-6E8A-4147-A177-3AD203B41FA5}">
                      <a16:colId xmlns:a16="http://schemas.microsoft.com/office/drawing/2014/main" val="2942220356"/>
                    </a:ext>
                  </a:extLst>
                </a:gridCol>
              </a:tblGrid>
              <a:tr h="275905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2Wk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48H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24H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12H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15M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5M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5S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3387053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376601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633379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1/W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672646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242497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653843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525575"/>
                  </a:ext>
                </a:extLst>
              </a:tr>
              <a:tr h="27590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1/100Y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234804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800100" y="1657121"/>
            <a:ext cx="236764" cy="224862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605575" y="2530923"/>
            <a:ext cx="727520" cy="2939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21443"/>
              </p:ext>
            </p:extLst>
          </p:nvPr>
        </p:nvGraphicFramePr>
        <p:xfrm>
          <a:off x="4788266" y="3938856"/>
          <a:ext cx="4261606" cy="2152000"/>
        </p:xfrm>
        <a:graphic>
          <a:graphicData uri="http://schemas.openxmlformats.org/drawingml/2006/table">
            <a:tbl>
              <a:tblPr/>
              <a:tblGrid>
                <a:gridCol w="698147">
                  <a:extLst>
                    <a:ext uri="{9D8B030D-6E8A-4147-A177-3AD203B41FA5}">
                      <a16:colId xmlns:a16="http://schemas.microsoft.com/office/drawing/2014/main" val="3638501351"/>
                    </a:ext>
                  </a:extLst>
                </a:gridCol>
                <a:gridCol w="770871">
                  <a:extLst>
                    <a:ext uri="{9D8B030D-6E8A-4147-A177-3AD203B41FA5}">
                      <a16:colId xmlns:a16="http://schemas.microsoft.com/office/drawing/2014/main" val="2264416436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2407402653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1035990651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3492109248"/>
                    </a:ext>
                  </a:extLst>
                </a:gridCol>
                <a:gridCol w="698147">
                  <a:extLst>
                    <a:ext uri="{9D8B030D-6E8A-4147-A177-3AD203B41FA5}">
                      <a16:colId xmlns:a16="http://schemas.microsoft.com/office/drawing/2014/main" val="2335500976"/>
                    </a:ext>
                  </a:extLst>
                </a:gridCol>
              </a:tblGrid>
              <a:tr h="2690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45D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14D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24H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5H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 15M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1608156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0686595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065828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1/W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10597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716978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061201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697080"/>
                  </a:ext>
                </a:extLst>
              </a:tr>
              <a:tr h="269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1/100Y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488874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5473240" y="3972411"/>
            <a:ext cx="774708" cy="211844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47948" y="4993171"/>
            <a:ext cx="727520" cy="2939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301945" y="4202567"/>
            <a:ext cx="727520" cy="2939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301945" y="4496482"/>
            <a:ext cx="727520" cy="2939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574630" y="2262480"/>
            <a:ext cx="727520" cy="2939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331637" y="2262480"/>
            <a:ext cx="2212047" cy="562358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Bins’ width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25606"/>
            <a:ext cx="8535798" cy="4667421"/>
          </a:xfrm>
        </p:spPr>
        <p:txBody>
          <a:bodyPr/>
          <a:lstStyle/>
          <a:p>
            <a:r>
              <a:rPr lang="en-US" dirty="0" smtClean="0"/>
              <a:t>Too many bins = complex tool ?</a:t>
            </a:r>
          </a:p>
          <a:p>
            <a:r>
              <a:rPr lang="en-US" dirty="0" smtClean="0"/>
              <a:t>Not enough bins = over estimation of impact ?</a:t>
            </a:r>
          </a:p>
          <a:p>
            <a:r>
              <a:rPr lang="en-US" dirty="0" smtClean="0"/>
              <a:t>How to define bin ?</a:t>
            </a:r>
          </a:p>
          <a:p>
            <a:pPr lvl="1"/>
            <a:r>
              <a:rPr lang="en-US" dirty="0" smtClean="0"/>
              <a:t>Faults which need access ? &gt;= 3h</a:t>
            </a:r>
          </a:p>
          <a:p>
            <a:pPr lvl="1"/>
            <a:r>
              <a:rPr lang="en-US" dirty="0" smtClean="0"/>
              <a:t>Faults which break vacuum ?</a:t>
            </a:r>
          </a:p>
          <a:p>
            <a:pPr lvl="1"/>
            <a:r>
              <a:rPr lang="en-US" dirty="0" smtClean="0"/>
              <a:t>Faults which break </a:t>
            </a:r>
            <a:r>
              <a:rPr lang="en-US" dirty="0" err="1" smtClean="0"/>
              <a:t>cryo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457200" y="23364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marL="36720"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(summary on) </a:t>
            </a:r>
            <a:r>
              <a:rPr lang="en-US" sz="42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Risk matrices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8" name="Content Placeholder 6"/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Tool for quick estimation of reliability requirement</a:t>
            </a:r>
          </a:p>
          <a:p>
            <a:r>
              <a:rPr lang="en-US" sz="2400" dirty="0" smtClean="0"/>
              <a:t>Probability of an event != average number of event</a:t>
            </a:r>
          </a:p>
          <a:p>
            <a:r>
              <a:rPr lang="en-US" sz="2400" dirty="0" smtClean="0"/>
              <a:t>Risk matrices use frequencies up to 1/1000 years</a:t>
            </a:r>
            <a:br>
              <a:rPr lang="en-US" sz="2400" dirty="0" smtClean="0"/>
            </a:br>
            <a:r>
              <a:rPr lang="en-US" sz="2400" dirty="0" smtClean="0">
                <a:sym typeface="Wingdings" panose="05000000000000000000" pitchFamily="2" charset="2"/>
              </a:rPr>
              <a:t> estimation of reliability / availability using realistic life</a:t>
            </a:r>
            <a:br>
              <a:rPr lang="en-US" sz="2400" dirty="0" smtClean="0">
                <a:sym typeface="Wingdings" panose="05000000000000000000" pitchFamily="2" charset="2"/>
              </a:rPr>
            </a:br>
            <a:r>
              <a:rPr lang="en-US" sz="2400" dirty="0" smtClean="0">
                <a:sym typeface="Wingdings" panose="05000000000000000000" pitchFamily="2" charset="2"/>
              </a:rPr>
              <a:t>     time to benefits from aging properties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Operation range vs Protection range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1 box of margin ?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Maybe 2 boxes of margin if already populated</a:t>
            </a:r>
          </a:p>
          <a:p>
            <a:r>
              <a:rPr lang="en-US" sz="2400" dirty="0"/>
              <a:t>Easy to produce risk matrices using </a:t>
            </a:r>
            <a:r>
              <a:rPr lang="en-US" sz="2400" dirty="0" err="1"/>
              <a:t>AFT+excel</a:t>
            </a:r>
            <a:endParaRPr lang="en-US" sz="2400" dirty="0"/>
          </a:p>
          <a:p>
            <a:r>
              <a:rPr lang="en-US" sz="2400" dirty="0" smtClean="0">
                <a:sym typeface="Wingdings" panose="05000000000000000000" pitchFamily="2" charset="2"/>
              </a:rPr>
              <a:t>Arbitrary definition of bins</a:t>
            </a:r>
            <a:r>
              <a:rPr lang="en-US" sz="2400" dirty="0" smtClean="0"/>
              <a:t> = could be improved</a:t>
            </a:r>
          </a:p>
          <a:p>
            <a:r>
              <a:rPr lang="en-US" sz="2400" dirty="0" smtClean="0"/>
              <a:t>Use of </a:t>
            </a:r>
            <a:r>
              <a:rPr lang="en-US" sz="2400" dirty="0" smtClean="0">
                <a:sym typeface="Wingdings" panose="05000000000000000000" pitchFamily="2" charset="2"/>
                <a:hlinkClick r:id="rId2"/>
              </a:rPr>
              <a:t>nomograms</a:t>
            </a:r>
            <a:r>
              <a:rPr lang="en-US" sz="2400" dirty="0" smtClean="0"/>
              <a:t> instead of matrices ?!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012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Prediction of availability and reliability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325606"/>
            <a:ext cx="8372901" cy="4667421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u="sng" dirty="0" smtClean="0">
                <a:sym typeface="Wingdings" panose="05000000000000000000" pitchFamily="2" charset="2"/>
              </a:rPr>
              <a:t>Risk matrices:</a:t>
            </a:r>
            <a:r>
              <a:rPr lang="en-US" dirty="0" smtClean="0">
                <a:sym typeface="Wingdings" panose="05000000000000000000" pitchFamily="2" charset="2"/>
              </a:rPr>
              <a:t> tables used to estimate a reliability requirement </a:t>
            </a:r>
            <a:r>
              <a:rPr lang="en-US" dirty="0" err="1" smtClean="0">
                <a:sym typeface="Wingdings" panose="05000000000000000000" pitchFamily="2" charset="2"/>
              </a:rPr>
              <a:t>wrt</a:t>
            </a:r>
            <a:r>
              <a:rPr lang="en-US" dirty="0" smtClean="0">
                <a:sym typeface="Wingdings" panose="05000000000000000000" pitchFamily="2" charset="2"/>
              </a:rPr>
              <a:t> the severity of an event</a:t>
            </a:r>
          </a:p>
          <a:p>
            <a:pPr marL="36576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3100" u="sng" dirty="0">
                <a:sym typeface="Wingdings" panose="05000000000000000000" pitchFamily="2" charset="2"/>
              </a:rPr>
              <a:t>AvailSim4: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100" dirty="0">
                <a:sym typeface="Wingdings" panose="05000000000000000000" pitchFamily="2" charset="2"/>
              </a:rPr>
              <a:t>Simulation tool using Monte Carlo approach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100" dirty="0">
                <a:sym typeface="Wingdings" panose="05000000000000000000" pitchFamily="2" charset="2"/>
              </a:rPr>
              <a:t>Statistics over a large number of simulations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100" dirty="0">
                <a:sym typeface="Wingdings" panose="05000000000000000000" pitchFamily="2" charset="2"/>
              </a:rPr>
              <a:t>“digital twin” of LHC, LINAC4, etc.</a:t>
            </a:r>
          </a:p>
          <a:p>
            <a:pPr marL="36576" indent="0">
              <a:buNone/>
            </a:pPr>
            <a:r>
              <a:rPr lang="en-US" sz="2800" b="1" dirty="0">
                <a:sym typeface="Wingdings" panose="05000000000000000000" pitchFamily="2" charset="2"/>
              </a:rPr>
              <a:t>Inputs</a:t>
            </a:r>
            <a:r>
              <a:rPr lang="en-US" sz="2800" dirty="0">
                <a:sym typeface="Wingdings" panose="05000000000000000000" pitchFamily="2" charset="2"/>
              </a:rPr>
              <a:t>: architecture + failure behavior of </a:t>
            </a:r>
            <a:r>
              <a:rPr lang="en-US" sz="2800" dirty="0" err="1">
                <a:sym typeface="Wingdings" panose="05000000000000000000" pitchFamily="2" charset="2"/>
              </a:rPr>
              <a:t>cpt</a:t>
            </a:r>
            <a:r>
              <a:rPr lang="en-US" sz="2800" dirty="0" err="1" smtClean="0">
                <a:sym typeface="Wingdings" panose="05000000000000000000" pitchFamily="2" charset="2"/>
              </a:rPr>
              <a:t>.</a:t>
            </a:r>
            <a:r>
              <a:rPr lang="en-US" sz="2800" dirty="0" smtClean="0">
                <a:sym typeface="Wingdings" panose="05000000000000000000" pitchFamily="2" charset="2"/>
              </a:rPr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(</a:t>
            </a:r>
            <a:r>
              <a:rPr lang="en-US" sz="1900" dirty="0">
                <a:sym typeface="Wingdings" panose="05000000000000000000" pitchFamily="2" charset="2"/>
              </a:rPr>
              <a:t>law + parameters)</a:t>
            </a:r>
          </a:p>
          <a:p>
            <a:pPr marL="36576" indent="0">
              <a:buNone/>
            </a:pPr>
            <a:r>
              <a:rPr lang="en-US" sz="2800" b="1" dirty="0">
                <a:sym typeface="Wingdings" panose="05000000000000000000" pitchFamily="2" charset="2"/>
              </a:rPr>
              <a:t>Outputs</a:t>
            </a:r>
            <a:r>
              <a:rPr lang="en-US" sz="2800" dirty="0">
                <a:sym typeface="Wingdings" panose="05000000000000000000" pitchFamily="2" charset="2"/>
              </a:rPr>
              <a:t>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Time series of events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Distribution function of reliability and </a:t>
            </a:r>
            <a:r>
              <a:rPr lang="en-US" sz="2800" dirty="0" smtClean="0">
                <a:sym typeface="Wingdings" panose="05000000000000000000" pitchFamily="2" charset="2"/>
              </a:rPr>
              <a:t>availability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2800" u="sng" dirty="0" smtClean="0">
                <a:sym typeface="Wingdings" panose="05000000000000000000" pitchFamily="2" charset="2"/>
              </a:rPr>
              <a:t>Analytical computations…</a:t>
            </a:r>
            <a:endParaRPr lang="en-US" sz="2800" u="sng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“Life” of the failure rate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0" y="1325606"/>
                <a:ext cx="9082585" cy="4850006"/>
              </a:xfrm>
            </p:spPr>
            <p:txBody>
              <a:bodyPr>
                <a:normAutofit fontScale="70000" lnSpcReduction="20000"/>
              </a:bodyPr>
              <a:lstStyle/>
              <a:p>
                <a:pPr marL="550926" indent="-514350">
                  <a:buAutoNum type="arabicParenR"/>
                </a:pPr>
                <a:r>
                  <a:rPr lang="en-US" dirty="0" smtClean="0"/>
                  <a:t>A system has an actual failure distribution </a:t>
                </a:r>
                <a:r>
                  <a:rPr lang="en-US" dirty="0" smtClean="0"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𝑓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𝑡h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(</m:t>
                        </m:r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𝜆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𝑡h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	(law + parameters)</a:t>
                </a:r>
              </a:p>
              <a:p>
                <a:pPr marL="550926" indent="-514350">
                  <a:buAutoNum type="arabicParenR"/>
                </a:pPr>
                <a:r>
                  <a:rPr lang="en-US" dirty="0" smtClean="0">
                    <a:sym typeface="Wingdings" panose="05000000000000000000" pitchFamily="2" charset="2"/>
                  </a:rPr>
                  <a:t>Observation of a time series of failures 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[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𝑡h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fr-FR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]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/>
                </a:r>
                <a:br>
                  <a:rPr lang="en-US" dirty="0" smtClean="0">
                    <a:sym typeface="Wingdings" panose="05000000000000000000" pitchFamily="2" charset="2"/>
                  </a:rPr>
                </a:br>
                <a:r>
                  <a:rPr lang="en-US" dirty="0" smtClean="0">
                    <a:sym typeface="Wingdings" panose="05000000000000000000" pitchFamily="2" charset="2"/>
                  </a:rPr>
                  <a:t>	(appears random and usually short)</a:t>
                </a:r>
              </a:p>
              <a:p>
                <a:pPr marL="550926" indent="-514350">
                  <a:buAutoNum type="arabicParenR"/>
                </a:pPr>
                <a:r>
                  <a:rPr lang="en-US" dirty="0" smtClean="0">
                    <a:sym typeface="Wingdings" panose="05000000000000000000" pitchFamily="2" charset="2"/>
                  </a:rPr>
                  <a:t>Estimation of the failure rate distribution 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𝑓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𝑐h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(</m:t>
                        </m:r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𝜆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𝑚𝑒𝑠𝑢𝑟𝑒𝑑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/>
                </a:r>
                <a:br>
                  <a:rPr lang="en-US" dirty="0" smtClean="0">
                    <a:sym typeface="Wingdings" panose="05000000000000000000" pitchFamily="2" charset="2"/>
                  </a:rPr>
                </a:br>
                <a:r>
                  <a:rPr lang="en-US" dirty="0" smtClean="0">
                    <a:sym typeface="Wingdings" panose="05000000000000000000" pitchFamily="2" charset="2"/>
                  </a:rPr>
                  <a:t>	(search law + parameters)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550926" indent="-514350">
                  <a:buAutoNum type="arabicParenR"/>
                </a:pPr>
                <a:r>
                  <a:rPr lang="en-US" dirty="0" smtClean="0">
                    <a:sym typeface="Wingdings" panose="05000000000000000000" pitchFamily="2" charset="2"/>
                  </a:rPr>
                  <a:t>Use of law + parameters to simulate new time series:</a:t>
                </a:r>
                <a:br>
                  <a:rPr lang="en-US" dirty="0" smtClean="0">
                    <a:sym typeface="Wingdings" panose="05000000000000000000" pitchFamily="2" charset="2"/>
                  </a:rPr>
                </a:br>
                <a:r>
                  <a:rPr lang="en-US" dirty="0" smtClean="0">
                    <a:sym typeface="Wingdings" panose="05000000000000000000" pitchFamily="2" charset="2"/>
                  </a:rPr>
                  <a:t>Monte Carlo 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[</m:t>
                        </m:r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𝑐h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fr-FR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fr-FR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b>
                        <m:r>
                          <a:rPr lang="fr-FR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</m:sSub>
                    <m:r>
                      <a:rPr lang="fr-FR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]</m:t>
                    </m:r>
                  </m:oMath>
                </a14:m>
                <a:r>
                  <a:rPr lang="fr-FR" dirty="0" smtClean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 Reliability and Availability</a:t>
                </a:r>
                <a:r>
                  <a:rPr lang="fr-FR" dirty="0" smtClean="0">
                    <a:sym typeface="Wingdings" panose="05000000000000000000" pitchFamily="2" charset="2"/>
                  </a:rPr>
                  <a:t/>
                </a:r>
                <a:br>
                  <a:rPr lang="fr-FR" dirty="0" smtClean="0">
                    <a:sym typeface="Wingdings" panose="05000000000000000000" pitchFamily="2" charset="2"/>
                  </a:rPr>
                </a:br>
                <a:r>
                  <a:rPr lang="en-US" dirty="0" smtClean="0">
                    <a:sym typeface="Wingdings" panose="05000000000000000000" pitchFamily="2" charset="2"/>
                  </a:rPr>
                  <a:t>or to do analytical computation  </a:t>
                </a:r>
                <a:r>
                  <a:rPr lang="en-US" dirty="0">
                    <a:sym typeface="Wingdings" panose="05000000000000000000" pitchFamily="2" charset="2"/>
                  </a:rPr>
                  <a:t>Reliability and </a:t>
                </a:r>
                <a:r>
                  <a:rPr lang="en-US" dirty="0" smtClean="0">
                    <a:sym typeface="Wingdings" panose="05000000000000000000" pitchFamily="2" charset="2"/>
                  </a:rPr>
                  <a:t>Availability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/>
                </a:r>
                <a:br>
                  <a:rPr lang="en-US" dirty="0" smtClean="0">
                    <a:sym typeface="Wingdings" panose="05000000000000000000" pitchFamily="2" charset="2"/>
                  </a:rPr>
                </a:br>
                <a:r>
                  <a:rPr lang="en-US" dirty="0" smtClean="0">
                    <a:sym typeface="Wingdings" panose="05000000000000000000" pitchFamily="2" charset="2"/>
                  </a:rPr>
                  <a:t> Possibly huge discrepancies: theory vs observations vs simulations!</a:t>
                </a:r>
              </a:p>
              <a:p>
                <a:pPr marL="36576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550926" indent="-514350">
                  <a:buFont typeface="Arial"/>
                  <a:buAutoNum type="alphaUcParenR"/>
                </a:pPr>
                <a: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Time series used to estimate law + parameters was an outlier ?</a:t>
                </a:r>
              </a:p>
              <a:p>
                <a:pPr marL="550926" indent="-514350">
                  <a:buAutoNum type="alphaUcParenR"/>
                </a:pPr>
                <a:r>
                  <a:rPr lang="en-US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Fault </a:t>
                </a:r>
                <a:r>
                  <a:rPr lang="en-US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tracker not accurate / exhaustive </a:t>
                </a:r>
                <a:r>
                  <a:rPr lang="en-US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?</a:t>
                </a:r>
              </a:p>
              <a:p>
                <a:pPr marL="550926" indent="-514350">
                  <a:buAutoNum type="alphaUcParenR"/>
                </a:pPr>
                <a:r>
                  <a:rPr lang="en-US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Wrong model ? (distribution law + </a:t>
                </a:r>
                <a:r>
                  <a:rPr lang="en-US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hypothesis) </a:t>
                </a:r>
                <a:endParaRPr lang="en-US" dirty="0" smtClean="0">
                  <a:solidFill>
                    <a:srgbClr val="00B050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endParaRPr lang="en-US" dirty="0" smtClean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25606"/>
                <a:ext cx="9082585" cy="4850006"/>
              </a:xfrm>
              <a:blipFill>
                <a:blip r:embed="rId2"/>
                <a:stretch>
                  <a:fillRect l="-403" t="-2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18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b="63452"/>
          <a:stretch/>
        </p:blipFill>
        <p:spPr>
          <a:xfrm>
            <a:off x="1848310" y="1441373"/>
            <a:ext cx="7290823" cy="2163676"/>
          </a:xfrm>
          <a:prstGeom prst="rect">
            <a:avLst/>
          </a:prstGeom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-1" y="1851373"/>
            <a:ext cx="2235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time series of event exponentially distributed</a:t>
            </a:r>
          </a:p>
          <a:p>
            <a:r>
              <a:rPr lang="en-US" dirty="0"/>
              <a:t>MTTF = 1</a:t>
            </a:r>
          </a:p>
        </p:txBody>
      </p:sp>
    </p:spTree>
    <p:extLst>
      <p:ext uri="{BB962C8B-B14F-4D97-AF65-F5344CB8AC3E}">
        <p14:creationId xmlns:p14="http://schemas.microsoft.com/office/powerpoint/2010/main" val="210415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b="31483"/>
          <a:stretch/>
        </p:blipFill>
        <p:spPr>
          <a:xfrm>
            <a:off x="1848310" y="1441372"/>
            <a:ext cx="7290823" cy="4056315"/>
          </a:xfrm>
          <a:prstGeom prst="rect">
            <a:avLst/>
          </a:prstGeom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-1" y="1851373"/>
            <a:ext cx="2235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time series of event exponentially distributed</a:t>
            </a:r>
            <a:br>
              <a:rPr lang="en-US" dirty="0" smtClean="0"/>
            </a:br>
            <a:r>
              <a:rPr lang="en-US" dirty="0" smtClean="0"/>
              <a:t>MTTF =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2" y="3714037"/>
            <a:ext cx="2235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Failure rate with respect to the time of measurement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b="31483"/>
          <a:stretch/>
        </p:blipFill>
        <p:spPr>
          <a:xfrm>
            <a:off x="1848310" y="1441372"/>
            <a:ext cx="7290823" cy="4056315"/>
          </a:xfrm>
          <a:prstGeom prst="rect">
            <a:avLst/>
          </a:prstGeom>
        </p:spPr>
      </p:pic>
      <p:sp>
        <p:nvSpPr>
          <p:cNvPr id="1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-1" y="1851373"/>
            <a:ext cx="2235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 time series of event exponentially distributed</a:t>
            </a:r>
            <a:br>
              <a:rPr lang="en-US" dirty="0" smtClean="0"/>
            </a:br>
            <a:r>
              <a:rPr lang="en-US" dirty="0" smtClean="0"/>
              <a:t>MTTF =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2" y="3714037"/>
            <a:ext cx="2235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Failure rate with respect to the time of measurement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91531" y="1721559"/>
            <a:ext cx="2024026" cy="3521594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62234" y="5243152"/>
            <a:ext cx="2082621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Typical range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for LHC top level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analysis by phase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7556" y="1721558"/>
            <a:ext cx="4482266" cy="3521594"/>
          </a:xfrm>
          <a:prstGeom prst="rect">
            <a:avLst/>
          </a:prstGeom>
          <a:solidFill>
            <a:srgbClr val="FFC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59555" y="5237509"/>
            <a:ext cx="438483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Typical range</a:t>
            </a:r>
          </a:p>
          <a:p>
            <a:pPr algn="ctr"/>
            <a:r>
              <a:rPr lang="en-US" dirty="0">
                <a:solidFill>
                  <a:srgbClr val="FFC000"/>
                </a:solidFill>
              </a:rPr>
              <a:t>f</a:t>
            </a:r>
            <a:r>
              <a:rPr lang="en-US" dirty="0" smtClean="0">
                <a:solidFill>
                  <a:srgbClr val="FFC000"/>
                </a:solidFill>
              </a:rPr>
              <a:t>or LHC top level</a:t>
            </a: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 analysis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49580" y="824546"/>
            <a:ext cx="2249334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Typical range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of protection system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(few failures)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4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189126"/>
            <a:ext cx="9144000" cy="4667421"/>
          </a:xfrm>
        </p:spPr>
        <p:txBody>
          <a:bodyPr>
            <a:noAutofit/>
          </a:bodyPr>
          <a:lstStyle/>
          <a:p>
            <a:r>
              <a:rPr lang="en-US" sz="2800" dirty="0" smtClean="0"/>
              <a:t>On the use of Risk Matrices:</a:t>
            </a:r>
          </a:p>
          <a:p>
            <a:pPr lvl="1"/>
            <a:r>
              <a:rPr lang="en-US" sz="2400" dirty="0"/>
              <a:t>Definition of </a:t>
            </a:r>
            <a:r>
              <a:rPr lang="en-US" sz="2400" dirty="0" smtClean="0"/>
              <a:t>a risk matrix</a:t>
            </a:r>
            <a:endParaRPr lang="en-US" sz="2400" dirty="0"/>
          </a:p>
          <a:p>
            <a:pPr lvl="1"/>
            <a:r>
              <a:rPr lang="en-US" sz="2400" dirty="0" smtClean="0"/>
              <a:t>Understanding of probability</a:t>
            </a:r>
          </a:p>
          <a:p>
            <a:pPr lvl="1"/>
            <a:r>
              <a:rPr lang="en-US" sz="2400" dirty="0" smtClean="0"/>
              <a:t>	Life expectancy of a system</a:t>
            </a:r>
          </a:p>
          <a:p>
            <a:pPr lvl="1"/>
            <a:r>
              <a:rPr lang="en-US" sz="2400" dirty="0" smtClean="0"/>
              <a:t>	Operation vs Protection</a:t>
            </a:r>
          </a:p>
          <a:p>
            <a:pPr lvl="1"/>
            <a:r>
              <a:rPr lang="en-US" sz="2400" dirty="0"/>
              <a:t>Already populated boxes</a:t>
            </a:r>
          </a:p>
          <a:p>
            <a:pPr lvl="1"/>
            <a:r>
              <a:rPr lang="en-US" sz="2400" dirty="0" smtClean="0"/>
              <a:t>	(arbitrary) definition of bins</a:t>
            </a:r>
          </a:p>
          <a:p>
            <a:pPr lvl="1"/>
            <a:r>
              <a:rPr lang="en-US" sz="2400" dirty="0" smtClean="0"/>
              <a:t>(few) </a:t>
            </a:r>
            <a:r>
              <a:rPr lang="en-US" sz="2400" dirty="0" smtClean="0"/>
              <a:t>risk matrices </a:t>
            </a:r>
            <a:r>
              <a:rPr lang="en-US" sz="2400" dirty="0" smtClean="0"/>
              <a:t>examples</a:t>
            </a:r>
            <a:endParaRPr lang="en-US" sz="2400" dirty="0" smtClean="0"/>
          </a:p>
          <a:p>
            <a:pPr lvl="1"/>
            <a:endParaRPr lang="en-US" sz="2000" dirty="0"/>
          </a:p>
          <a:p>
            <a:r>
              <a:rPr lang="en-US" sz="2800" dirty="0" smtClean="0"/>
              <a:t>Estimation of failure distribution for barely </a:t>
            </a:r>
            <a:r>
              <a:rPr lang="en-US" sz="2800" dirty="0"/>
              <a:t>failing </a:t>
            </a:r>
            <a:r>
              <a:rPr lang="en-US" sz="2800" dirty="0" smtClean="0"/>
              <a:t>components </a:t>
            </a:r>
            <a:r>
              <a:rPr lang="en-US" sz="2800" dirty="0" smtClean="0">
                <a:sym typeface="Wingdings" panose="05000000000000000000" pitchFamily="2" charset="2"/>
              </a:rPr>
              <a:t> </a:t>
            </a:r>
            <a:r>
              <a:rPr lang="en-US" sz="2800" dirty="0"/>
              <a:t>Uncertainty quantification</a:t>
            </a:r>
          </a:p>
          <a:p>
            <a:pPr marL="448056" lvl="1" indent="0">
              <a:buNone/>
            </a:pP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2"/>
          <a:stretch/>
        </p:blipFill>
        <p:spPr>
          <a:xfrm>
            <a:off x="637057" y="1230488"/>
            <a:ext cx="7978987" cy="56275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95023" y="950415"/>
            <a:ext cx="651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the value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of the failure rate with respect to time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659467" y="2223912"/>
            <a:ext cx="4967111" cy="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99347" y="2039246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23" y="3497409"/>
            <a:ext cx="340249" cy="51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2"/>
          <a:stretch/>
        </p:blipFill>
        <p:spPr>
          <a:xfrm>
            <a:off x="637057" y="1230488"/>
            <a:ext cx="7978987" cy="56275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95023" y="950415"/>
            <a:ext cx="651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the value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of the failure rate with respect to time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659467" y="2223912"/>
            <a:ext cx="4967111" cy="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99347" y="2039246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sp>
        <p:nvSpPr>
          <p:cNvPr id="7" name="Freeform 6"/>
          <p:cNvSpPr/>
          <p:nvPr/>
        </p:nvSpPr>
        <p:spPr>
          <a:xfrm>
            <a:off x="1681655" y="1765738"/>
            <a:ext cx="4950373" cy="0"/>
          </a:xfrm>
          <a:custGeom>
            <a:avLst/>
            <a:gdLst>
              <a:gd name="connsiteX0" fmla="*/ 0 w 4950373"/>
              <a:gd name="connsiteY0" fmla="*/ 0 h 0"/>
              <a:gd name="connsiteX1" fmla="*/ 4950373 w 49503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0373">
                <a:moveTo>
                  <a:pt x="0" y="0"/>
                </a:moveTo>
                <a:lnTo>
                  <a:pt x="4950373" y="0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22799" y="1417427"/>
            <a:ext cx="200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 FAILURE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849821" y="1912883"/>
            <a:ext cx="4771696" cy="3237186"/>
          </a:xfrm>
          <a:custGeom>
            <a:avLst/>
            <a:gdLst>
              <a:gd name="connsiteX0" fmla="*/ 4771696 w 4771696"/>
              <a:gd name="connsiteY0" fmla="*/ 0 h 3237186"/>
              <a:gd name="connsiteX1" fmla="*/ 3195145 w 4771696"/>
              <a:gd name="connsiteY1" fmla="*/ 73572 h 3237186"/>
              <a:gd name="connsiteX2" fmla="*/ 1702676 w 4771696"/>
              <a:gd name="connsiteY2" fmla="*/ 241738 h 3237186"/>
              <a:gd name="connsiteX3" fmla="*/ 851338 w 4771696"/>
              <a:gd name="connsiteY3" fmla="*/ 536027 h 3237186"/>
              <a:gd name="connsiteX4" fmla="*/ 451945 w 4771696"/>
              <a:gd name="connsiteY4" fmla="*/ 998483 h 3237186"/>
              <a:gd name="connsiteX5" fmla="*/ 126124 w 4771696"/>
              <a:gd name="connsiteY5" fmla="*/ 2154620 h 3237186"/>
              <a:gd name="connsiteX6" fmla="*/ 0 w 4771696"/>
              <a:gd name="connsiteY6" fmla="*/ 3237186 h 323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71696" h="3237186">
                <a:moveTo>
                  <a:pt x="4771696" y="0"/>
                </a:moveTo>
                <a:cubicBezTo>
                  <a:pt x="4239172" y="16641"/>
                  <a:pt x="3706648" y="33282"/>
                  <a:pt x="3195145" y="73572"/>
                </a:cubicBezTo>
                <a:cubicBezTo>
                  <a:pt x="2683642" y="113862"/>
                  <a:pt x="2093310" y="164662"/>
                  <a:pt x="1702676" y="241738"/>
                </a:cubicBezTo>
                <a:cubicBezTo>
                  <a:pt x="1312042" y="318814"/>
                  <a:pt x="1059793" y="409903"/>
                  <a:pt x="851338" y="536027"/>
                </a:cubicBezTo>
                <a:cubicBezTo>
                  <a:pt x="642883" y="662151"/>
                  <a:pt x="572814" y="728718"/>
                  <a:pt x="451945" y="998483"/>
                </a:cubicBezTo>
                <a:cubicBezTo>
                  <a:pt x="331076" y="1268249"/>
                  <a:pt x="201448" y="1781503"/>
                  <a:pt x="126124" y="2154620"/>
                </a:cubicBezTo>
                <a:cubicBezTo>
                  <a:pt x="50800" y="2527737"/>
                  <a:pt x="25400" y="2882461"/>
                  <a:pt x="0" y="3237186"/>
                </a:cubicBezTo>
              </a:path>
            </a:pathLst>
          </a:custGeom>
          <a:noFill/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26575" y="2785912"/>
            <a:ext cx="16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1 FAILURE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228193" y="2070538"/>
            <a:ext cx="4372304" cy="2280745"/>
          </a:xfrm>
          <a:custGeom>
            <a:avLst/>
            <a:gdLst>
              <a:gd name="connsiteX0" fmla="*/ 4372304 w 4372304"/>
              <a:gd name="connsiteY0" fmla="*/ 0 h 2280745"/>
              <a:gd name="connsiteX1" fmla="*/ 2837793 w 4372304"/>
              <a:gd name="connsiteY1" fmla="*/ 126124 h 2280745"/>
              <a:gd name="connsiteX2" fmla="*/ 1450428 w 4372304"/>
              <a:gd name="connsiteY2" fmla="*/ 409903 h 2280745"/>
              <a:gd name="connsiteX3" fmla="*/ 725214 w 4372304"/>
              <a:gd name="connsiteY3" fmla="*/ 851338 h 2280745"/>
              <a:gd name="connsiteX4" fmla="*/ 199697 w 4372304"/>
              <a:gd name="connsiteY4" fmla="*/ 1597572 h 2280745"/>
              <a:gd name="connsiteX5" fmla="*/ 0 w 4372304"/>
              <a:gd name="connsiteY5" fmla="*/ 2280745 h 2280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2304" h="2280745">
                <a:moveTo>
                  <a:pt x="4372304" y="0"/>
                </a:moveTo>
                <a:cubicBezTo>
                  <a:pt x="3848538" y="28903"/>
                  <a:pt x="3324772" y="57807"/>
                  <a:pt x="2837793" y="126124"/>
                </a:cubicBezTo>
                <a:cubicBezTo>
                  <a:pt x="2350814" y="194441"/>
                  <a:pt x="1802524" y="289034"/>
                  <a:pt x="1450428" y="409903"/>
                </a:cubicBezTo>
                <a:cubicBezTo>
                  <a:pt x="1098332" y="530772"/>
                  <a:pt x="933669" y="653393"/>
                  <a:pt x="725214" y="851338"/>
                </a:cubicBezTo>
                <a:cubicBezTo>
                  <a:pt x="516759" y="1049283"/>
                  <a:pt x="320566" y="1359338"/>
                  <a:pt x="199697" y="1597572"/>
                </a:cubicBezTo>
                <a:cubicBezTo>
                  <a:pt x="78828" y="1835806"/>
                  <a:pt x="38538" y="2119586"/>
                  <a:pt x="0" y="2280745"/>
                </a:cubicBezTo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22799" y="4125246"/>
            <a:ext cx="16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 FAILURES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23" y="3497409"/>
            <a:ext cx="340249" cy="51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17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2"/>
          <a:stretch/>
        </p:blipFill>
        <p:spPr>
          <a:xfrm>
            <a:off x="637057" y="1230488"/>
            <a:ext cx="7978987" cy="56275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95023" y="950415"/>
            <a:ext cx="651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the value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of the failure rate with respect to time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659467" y="2223912"/>
            <a:ext cx="4967111" cy="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99347" y="2039246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57085" y="1325389"/>
            <a:ext cx="1615357" cy="4906491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627789" y="5326766"/>
            <a:ext cx="164465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Typical range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For LHC top level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 analysis by phase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72442" y="1319747"/>
            <a:ext cx="3354136" cy="4912134"/>
          </a:xfrm>
          <a:prstGeom prst="rect">
            <a:avLst/>
          </a:prstGeom>
          <a:solidFill>
            <a:srgbClr val="FFC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1739" y="5400144"/>
            <a:ext cx="3324839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Typical range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For LHC top level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 analysis</a:t>
            </a:r>
            <a:endParaRPr lang="en-US" sz="1400" dirty="0">
              <a:solidFill>
                <a:srgbClr val="FFC0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681655" y="1765738"/>
            <a:ext cx="4950373" cy="0"/>
          </a:xfrm>
          <a:custGeom>
            <a:avLst/>
            <a:gdLst>
              <a:gd name="connsiteX0" fmla="*/ 0 w 4950373"/>
              <a:gd name="connsiteY0" fmla="*/ 0 h 0"/>
              <a:gd name="connsiteX1" fmla="*/ 4950373 w 495037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0373">
                <a:moveTo>
                  <a:pt x="0" y="0"/>
                </a:moveTo>
                <a:lnTo>
                  <a:pt x="4950373" y="0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22799" y="1417427"/>
            <a:ext cx="200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 FAILURE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849821" y="1912883"/>
            <a:ext cx="4771696" cy="3237186"/>
          </a:xfrm>
          <a:custGeom>
            <a:avLst/>
            <a:gdLst>
              <a:gd name="connsiteX0" fmla="*/ 4771696 w 4771696"/>
              <a:gd name="connsiteY0" fmla="*/ 0 h 3237186"/>
              <a:gd name="connsiteX1" fmla="*/ 3195145 w 4771696"/>
              <a:gd name="connsiteY1" fmla="*/ 73572 h 3237186"/>
              <a:gd name="connsiteX2" fmla="*/ 1702676 w 4771696"/>
              <a:gd name="connsiteY2" fmla="*/ 241738 h 3237186"/>
              <a:gd name="connsiteX3" fmla="*/ 851338 w 4771696"/>
              <a:gd name="connsiteY3" fmla="*/ 536027 h 3237186"/>
              <a:gd name="connsiteX4" fmla="*/ 451945 w 4771696"/>
              <a:gd name="connsiteY4" fmla="*/ 998483 h 3237186"/>
              <a:gd name="connsiteX5" fmla="*/ 126124 w 4771696"/>
              <a:gd name="connsiteY5" fmla="*/ 2154620 h 3237186"/>
              <a:gd name="connsiteX6" fmla="*/ 0 w 4771696"/>
              <a:gd name="connsiteY6" fmla="*/ 3237186 h 323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71696" h="3237186">
                <a:moveTo>
                  <a:pt x="4771696" y="0"/>
                </a:moveTo>
                <a:cubicBezTo>
                  <a:pt x="4239172" y="16641"/>
                  <a:pt x="3706648" y="33282"/>
                  <a:pt x="3195145" y="73572"/>
                </a:cubicBezTo>
                <a:cubicBezTo>
                  <a:pt x="2683642" y="113862"/>
                  <a:pt x="2093310" y="164662"/>
                  <a:pt x="1702676" y="241738"/>
                </a:cubicBezTo>
                <a:cubicBezTo>
                  <a:pt x="1312042" y="318814"/>
                  <a:pt x="1059793" y="409903"/>
                  <a:pt x="851338" y="536027"/>
                </a:cubicBezTo>
                <a:cubicBezTo>
                  <a:pt x="642883" y="662151"/>
                  <a:pt x="572814" y="728718"/>
                  <a:pt x="451945" y="998483"/>
                </a:cubicBezTo>
                <a:cubicBezTo>
                  <a:pt x="331076" y="1268249"/>
                  <a:pt x="201448" y="1781503"/>
                  <a:pt x="126124" y="2154620"/>
                </a:cubicBezTo>
                <a:cubicBezTo>
                  <a:pt x="50800" y="2527737"/>
                  <a:pt x="25400" y="2882461"/>
                  <a:pt x="0" y="3237186"/>
                </a:cubicBezTo>
              </a:path>
            </a:pathLst>
          </a:custGeom>
          <a:noFill/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26575" y="2785912"/>
            <a:ext cx="16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1 FAILURE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2228193" y="2070538"/>
            <a:ext cx="4372304" cy="2280745"/>
          </a:xfrm>
          <a:custGeom>
            <a:avLst/>
            <a:gdLst>
              <a:gd name="connsiteX0" fmla="*/ 4372304 w 4372304"/>
              <a:gd name="connsiteY0" fmla="*/ 0 h 2280745"/>
              <a:gd name="connsiteX1" fmla="*/ 2837793 w 4372304"/>
              <a:gd name="connsiteY1" fmla="*/ 126124 h 2280745"/>
              <a:gd name="connsiteX2" fmla="*/ 1450428 w 4372304"/>
              <a:gd name="connsiteY2" fmla="*/ 409903 h 2280745"/>
              <a:gd name="connsiteX3" fmla="*/ 725214 w 4372304"/>
              <a:gd name="connsiteY3" fmla="*/ 851338 h 2280745"/>
              <a:gd name="connsiteX4" fmla="*/ 199697 w 4372304"/>
              <a:gd name="connsiteY4" fmla="*/ 1597572 h 2280745"/>
              <a:gd name="connsiteX5" fmla="*/ 0 w 4372304"/>
              <a:gd name="connsiteY5" fmla="*/ 2280745 h 2280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2304" h="2280745">
                <a:moveTo>
                  <a:pt x="4372304" y="0"/>
                </a:moveTo>
                <a:cubicBezTo>
                  <a:pt x="3848538" y="28903"/>
                  <a:pt x="3324772" y="57807"/>
                  <a:pt x="2837793" y="126124"/>
                </a:cubicBezTo>
                <a:cubicBezTo>
                  <a:pt x="2350814" y="194441"/>
                  <a:pt x="1802524" y="289034"/>
                  <a:pt x="1450428" y="409903"/>
                </a:cubicBezTo>
                <a:cubicBezTo>
                  <a:pt x="1098332" y="530772"/>
                  <a:pt x="933669" y="653393"/>
                  <a:pt x="725214" y="851338"/>
                </a:cubicBezTo>
                <a:cubicBezTo>
                  <a:pt x="516759" y="1049283"/>
                  <a:pt x="320566" y="1359338"/>
                  <a:pt x="199697" y="1597572"/>
                </a:cubicBezTo>
                <a:cubicBezTo>
                  <a:pt x="78828" y="1835806"/>
                  <a:pt x="38538" y="2119586"/>
                  <a:pt x="0" y="2280745"/>
                </a:cubicBezTo>
              </a:path>
            </a:pathLst>
          </a:custGeom>
          <a:noFill/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422799" y="4125246"/>
            <a:ext cx="16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 FAILURES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23" y="3497409"/>
            <a:ext cx="340249" cy="51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1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7983" y="6423419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291255" y="1334814"/>
            <a:ext cx="0" cy="486629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86377" y="937733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863" y="6447742"/>
            <a:ext cx="1688314" cy="3492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838308" y="4962166"/>
            <a:ext cx="2088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Several discrete 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possible values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08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659467" y="2223912"/>
            <a:ext cx="4967111" cy="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99347" y="2039246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sp>
        <p:nvSpPr>
          <p:cNvPr id="2" name="Freeform 1"/>
          <p:cNvSpPr/>
          <p:nvPr/>
        </p:nvSpPr>
        <p:spPr>
          <a:xfrm>
            <a:off x="1837189" y="1761688"/>
            <a:ext cx="4781725" cy="378436"/>
          </a:xfrm>
          <a:custGeom>
            <a:avLst/>
            <a:gdLst>
              <a:gd name="connsiteX0" fmla="*/ 0 w 4781725"/>
              <a:gd name="connsiteY0" fmla="*/ 0 h 378436"/>
              <a:gd name="connsiteX1" fmla="*/ 276837 w 4781725"/>
              <a:gd name="connsiteY1" fmla="*/ 167780 h 378436"/>
              <a:gd name="connsiteX2" fmla="*/ 1065402 w 4781725"/>
              <a:gd name="connsiteY2" fmla="*/ 310393 h 378436"/>
              <a:gd name="connsiteX3" fmla="*/ 2701255 w 4781725"/>
              <a:gd name="connsiteY3" fmla="*/ 369116 h 378436"/>
              <a:gd name="connsiteX4" fmla="*/ 4781725 w 4781725"/>
              <a:gd name="connsiteY4" fmla="*/ 377505 h 37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81725" h="378436">
                <a:moveTo>
                  <a:pt x="0" y="0"/>
                </a:moveTo>
                <a:cubicBezTo>
                  <a:pt x="49635" y="58024"/>
                  <a:pt x="99270" y="116048"/>
                  <a:pt x="276837" y="167780"/>
                </a:cubicBezTo>
                <a:cubicBezTo>
                  <a:pt x="454404" y="219512"/>
                  <a:pt x="661332" y="276837"/>
                  <a:pt x="1065402" y="310393"/>
                </a:cubicBezTo>
                <a:cubicBezTo>
                  <a:pt x="1469472" y="343949"/>
                  <a:pt x="2081868" y="357931"/>
                  <a:pt x="2701255" y="369116"/>
                </a:cubicBezTo>
                <a:cubicBezTo>
                  <a:pt x="3320642" y="380301"/>
                  <a:pt x="4051183" y="378903"/>
                  <a:pt x="4781725" y="377505"/>
                </a:cubicBezTo>
              </a:path>
            </a:pathLst>
          </a:cu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1828409" y="2299514"/>
            <a:ext cx="4781725" cy="477241"/>
          </a:xfrm>
          <a:custGeom>
            <a:avLst/>
            <a:gdLst>
              <a:gd name="connsiteX0" fmla="*/ 0 w 4781725"/>
              <a:gd name="connsiteY0" fmla="*/ 0 h 378436"/>
              <a:gd name="connsiteX1" fmla="*/ 276837 w 4781725"/>
              <a:gd name="connsiteY1" fmla="*/ 167780 h 378436"/>
              <a:gd name="connsiteX2" fmla="*/ 1065402 w 4781725"/>
              <a:gd name="connsiteY2" fmla="*/ 310393 h 378436"/>
              <a:gd name="connsiteX3" fmla="*/ 2701255 w 4781725"/>
              <a:gd name="connsiteY3" fmla="*/ 369116 h 378436"/>
              <a:gd name="connsiteX4" fmla="*/ 4781725 w 4781725"/>
              <a:gd name="connsiteY4" fmla="*/ 377505 h 37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81725" h="378436">
                <a:moveTo>
                  <a:pt x="0" y="0"/>
                </a:moveTo>
                <a:cubicBezTo>
                  <a:pt x="49635" y="58024"/>
                  <a:pt x="99270" y="116048"/>
                  <a:pt x="276837" y="167780"/>
                </a:cubicBezTo>
                <a:cubicBezTo>
                  <a:pt x="454404" y="219512"/>
                  <a:pt x="661332" y="276837"/>
                  <a:pt x="1065402" y="310393"/>
                </a:cubicBezTo>
                <a:cubicBezTo>
                  <a:pt x="1469472" y="343949"/>
                  <a:pt x="2081868" y="357931"/>
                  <a:pt x="2701255" y="369116"/>
                </a:cubicBezTo>
                <a:cubicBezTo>
                  <a:pt x="3320642" y="380301"/>
                  <a:pt x="4051183" y="378903"/>
                  <a:pt x="4781725" y="377505"/>
                </a:cubicBezTo>
              </a:path>
            </a:pathLst>
          </a:cu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67382" y="6237116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59467" y="1319742"/>
            <a:ext cx="211089" cy="4906491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70557" y="1325389"/>
            <a:ext cx="505910" cy="4900844"/>
          </a:xfrm>
          <a:prstGeom prst="rect">
            <a:avLst/>
          </a:prstGeom>
          <a:solidFill>
            <a:srgbClr val="FFC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76467" y="1325388"/>
            <a:ext cx="4250111" cy="4900845"/>
          </a:xfrm>
          <a:prstGeom prst="rect">
            <a:avLst/>
          </a:prstGeom>
          <a:solidFill>
            <a:srgbClr val="00B05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838249" y="1334814"/>
            <a:ext cx="0" cy="4866290"/>
          </a:xfrm>
          <a:prstGeom prst="line">
            <a:avLst/>
          </a:prstGeom>
          <a:ln w="41275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335043" y="6241443"/>
            <a:ext cx="89639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 </a:t>
            </a:r>
            <a:r>
              <a:rPr lang="en-US" dirty="0">
                <a:solidFill>
                  <a:srgbClr val="00B050"/>
                </a:solidFill>
              </a:rPr>
              <a:t>= </a:t>
            </a:r>
            <a:r>
              <a:rPr lang="en-US" dirty="0" smtClean="0">
                <a:solidFill>
                  <a:srgbClr val="00B050"/>
                </a:solidFill>
              </a:rPr>
              <a:t>100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605910" y="1298802"/>
            <a:ext cx="0" cy="4866290"/>
          </a:xfrm>
          <a:prstGeom prst="line">
            <a:avLst/>
          </a:prstGeom>
          <a:ln w="41275">
            <a:solidFill>
              <a:srgbClr val="00B05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605" y="6426598"/>
            <a:ext cx="1688314" cy="34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3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77983" y="6423419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291255" y="1334814"/>
            <a:ext cx="0" cy="486629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63924" y="933637"/>
            <a:ext cx="89639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 </a:t>
            </a:r>
            <a:r>
              <a:rPr lang="en-US" dirty="0">
                <a:solidFill>
                  <a:srgbClr val="00B050"/>
                </a:solidFill>
              </a:rPr>
              <a:t>= </a:t>
            </a:r>
            <a:r>
              <a:rPr lang="en-US" dirty="0" smtClean="0">
                <a:solidFill>
                  <a:srgbClr val="00B050"/>
                </a:solidFill>
              </a:rPr>
              <a:t>100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1863" y="6447742"/>
            <a:ext cx="1688314" cy="3492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584497" y="5187354"/>
            <a:ext cx="2518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“Narrower” distribution of possible failure rate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1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2"/>
          <a:stretch/>
        </p:blipFill>
        <p:spPr>
          <a:xfrm>
            <a:off x="637057" y="1230488"/>
            <a:ext cx="7978987" cy="56275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95023" y="950415"/>
            <a:ext cx="651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of the value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of the failure rate with respect to time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657085" y="1325389"/>
            <a:ext cx="1615357" cy="4906491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627789" y="5326766"/>
            <a:ext cx="164465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Typical range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For LHC top level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 analysis by phase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72442" y="1319747"/>
            <a:ext cx="3354136" cy="4912134"/>
          </a:xfrm>
          <a:prstGeom prst="rect">
            <a:avLst/>
          </a:prstGeom>
          <a:solidFill>
            <a:srgbClr val="FFC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01739" y="5400144"/>
            <a:ext cx="3324839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Typical range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For LHC top level</a:t>
            </a:r>
          </a:p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 analysis</a:t>
            </a:r>
            <a:endParaRPr lang="en-US" sz="1400" dirty="0">
              <a:solidFill>
                <a:srgbClr val="FFC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659467" y="2223912"/>
            <a:ext cx="4967111" cy="0"/>
          </a:xfrm>
          <a:prstGeom prst="line">
            <a:avLst/>
          </a:prstGeom>
          <a:ln w="412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659467" y="1652854"/>
            <a:ext cx="1693333" cy="238004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21246044">
            <a:off x="3291221" y="1989851"/>
            <a:ext cx="1693333" cy="194095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21246044">
            <a:off x="4938559" y="2005121"/>
            <a:ext cx="1693333" cy="194095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rot="18786595">
            <a:off x="1086007" y="2862151"/>
            <a:ext cx="2483161" cy="252421"/>
          </a:xfrm>
          <a:prstGeom prst="ellipse">
            <a:avLst/>
          </a:prstGeom>
          <a:noFill/>
          <a:ln w="412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21259306">
            <a:off x="5004366" y="1904461"/>
            <a:ext cx="824087" cy="126344"/>
          </a:xfrm>
          <a:prstGeom prst="ellipse">
            <a:avLst/>
          </a:prstGeom>
          <a:noFill/>
          <a:ln w="412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21259306">
            <a:off x="5758536" y="2184534"/>
            <a:ext cx="824087" cy="126344"/>
          </a:xfrm>
          <a:prstGeom prst="ellipse">
            <a:avLst/>
          </a:prstGeom>
          <a:noFill/>
          <a:ln w="412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254388" y="1649135"/>
            <a:ext cx="824087" cy="252689"/>
          </a:xfrm>
          <a:prstGeom prst="ellipse">
            <a:avLst/>
          </a:prstGeom>
          <a:noFill/>
          <a:ln w="412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20991080">
            <a:off x="3990986" y="2181509"/>
            <a:ext cx="1022394" cy="217192"/>
          </a:xfrm>
          <a:prstGeom prst="ellipse">
            <a:avLst/>
          </a:prstGeom>
          <a:noFill/>
          <a:ln w="412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99347" y="2039246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MTTF = 1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6626578" y="1310164"/>
            <a:ext cx="0" cy="4866290"/>
          </a:xfrm>
          <a:prstGeom prst="line">
            <a:avLst/>
          </a:prstGeom>
          <a:ln w="41275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326296" y="6241464"/>
            <a:ext cx="63991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23" y="3497409"/>
            <a:ext cx="340249" cy="512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76826" y="1283522"/>
            <a:ext cx="3050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Most probable branch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667400">
            <a:off x="1098165" y="2992367"/>
            <a:ext cx="3050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Second most 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probable branch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1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69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671145" y="1324303"/>
            <a:ext cx="2091558" cy="3090042"/>
          </a:xfrm>
          <a:custGeom>
            <a:avLst/>
            <a:gdLst>
              <a:gd name="connsiteX0" fmla="*/ 0 w 2091558"/>
              <a:gd name="connsiteY0" fmla="*/ 0 h 3090042"/>
              <a:gd name="connsiteX1" fmla="*/ 546538 w 2091558"/>
              <a:gd name="connsiteY1" fmla="*/ 1145628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3090042">
                <a:moveTo>
                  <a:pt x="0" y="0"/>
                </a:moveTo>
                <a:cubicBezTo>
                  <a:pt x="168165" y="388007"/>
                  <a:pt x="336331" y="776014"/>
                  <a:pt x="546538" y="1145628"/>
                </a:cubicBezTo>
                <a:cubicBezTo>
                  <a:pt x="756745" y="1515242"/>
                  <a:pt x="1003738" y="1893614"/>
                  <a:pt x="1261241" y="2217683"/>
                </a:cubicBezTo>
                <a:cubicBezTo>
                  <a:pt x="1518744" y="2541752"/>
                  <a:pt x="1805151" y="2815897"/>
                  <a:pt x="2091558" y="3090042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3018812">
            <a:off x="2268219" y="3166065"/>
            <a:ext cx="1692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 FAILURE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741683" y="4403834"/>
            <a:ext cx="2102069" cy="483476"/>
          </a:xfrm>
          <a:custGeom>
            <a:avLst/>
            <a:gdLst>
              <a:gd name="connsiteX0" fmla="*/ 0 w 2102069"/>
              <a:gd name="connsiteY0" fmla="*/ 0 h 483476"/>
              <a:gd name="connsiteX1" fmla="*/ 493986 w 2102069"/>
              <a:gd name="connsiteY1" fmla="*/ 42042 h 483476"/>
              <a:gd name="connsiteX2" fmla="*/ 1208689 w 2102069"/>
              <a:gd name="connsiteY2" fmla="*/ 199697 h 483476"/>
              <a:gd name="connsiteX3" fmla="*/ 2102069 w 2102069"/>
              <a:gd name="connsiteY3" fmla="*/ 483476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2069" h="483476">
                <a:moveTo>
                  <a:pt x="0" y="0"/>
                </a:moveTo>
                <a:cubicBezTo>
                  <a:pt x="146269" y="4379"/>
                  <a:pt x="292538" y="8759"/>
                  <a:pt x="493986" y="42042"/>
                </a:cubicBezTo>
                <a:cubicBezTo>
                  <a:pt x="695434" y="75325"/>
                  <a:pt x="940675" y="126125"/>
                  <a:pt x="1208689" y="199697"/>
                </a:cubicBezTo>
                <a:cubicBezTo>
                  <a:pt x="1476703" y="273269"/>
                  <a:pt x="1789386" y="378372"/>
                  <a:pt x="2102069" y="483476"/>
                </a:cubicBezTo>
              </a:path>
            </a:pathLst>
          </a:custGeom>
          <a:noFill/>
          <a:ln w="762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76567" y="4034502"/>
            <a:ext cx="139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1 FAILURE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3609" y="4455794"/>
            <a:ext cx="1570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 FAILURES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5843752" y="4876800"/>
            <a:ext cx="2007476" cy="231228"/>
          </a:xfrm>
          <a:custGeom>
            <a:avLst/>
            <a:gdLst>
              <a:gd name="connsiteX0" fmla="*/ 0 w 2007476"/>
              <a:gd name="connsiteY0" fmla="*/ 0 h 231228"/>
              <a:gd name="connsiteX1" fmla="*/ 704193 w 2007476"/>
              <a:gd name="connsiteY1" fmla="*/ 63062 h 231228"/>
              <a:gd name="connsiteX2" fmla="*/ 1587062 w 2007476"/>
              <a:gd name="connsiteY2" fmla="*/ 147145 h 231228"/>
              <a:gd name="connsiteX3" fmla="*/ 2007476 w 2007476"/>
              <a:gd name="connsiteY3" fmla="*/ 231228 h 23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7476" h="231228">
                <a:moveTo>
                  <a:pt x="0" y="0"/>
                </a:moveTo>
                <a:lnTo>
                  <a:pt x="704193" y="63062"/>
                </a:lnTo>
                <a:cubicBezTo>
                  <a:pt x="968703" y="87586"/>
                  <a:pt x="1369848" y="119117"/>
                  <a:pt x="1587062" y="147145"/>
                </a:cubicBezTo>
                <a:cubicBezTo>
                  <a:pt x="1804276" y="175173"/>
                  <a:pt x="1905876" y="203200"/>
                  <a:pt x="2007476" y="231228"/>
                </a:cubicBezTo>
              </a:path>
            </a:pathLst>
          </a:custGeom>
          <a:noFill/>
          <a:ln w="762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162552" y="1431263"/>
            <a:ext cx="816150" cy="33633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1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/>
          <a:lstStyle/>
          <a:p>
            <a:r>
              <a:rPr lang="en-US" dirty="0" smtClean="0"/>
              <a:t>Measurement of failure rate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671145" y="1296262"/>
            <a:ext cx="2900856" cy="2039007"/>
          </a:xfrm>
          <a:custGeom>
            <a:avLst/>
            <a:gdLst>
              <a:gd name="connsiteX0" fmla="*/ 0 w 2091558"/>
              <a:gd name="connsiteY0" fmla="*/ 0 h 3090042"/>
              <a:gd name="connsiteX1" fmla="*/ 546538 w 2091558"/>
              <a:gd name="connsiteY1" fmla="*/ 1145628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  <a:gd name="connsiteX0" fmla="*/ 0 w 2091558"/>
              <a:gd name="connsiteY0" fmla="*/ 0 h 3090042"/>
              <a:gd name="connsiteX1" fmla="*/ 809864 w 2091558"/>
              <a:gd name="connsiteY1" fmla="*/ 852886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  <a:gd name="connsiteX0" fmla="*/ 0 w 2091558"/>
              <a:gd name="connsiteY0" fmla="*/ 0 h 3090042"/>
              <a:gd name="connsiteX1" fmla="*/ 361132 w 2091558"/>
              <a:gd name="connsiteY1" fmla="*/ 271077 h 3090042"/>
              <a:gd name="connsiteX2" fmla="*/ 809864 w 2091558"/>
              <a:gd name="connsiteY2" fmla="*/ 852886 h 3090042"/>
              <a:gd name="connsiteX3" fmla="*/ 1261241 w 2091558"/>
              <a:gd name="connsiteY3" fmla="*/ 2217683 h 3090042"/>
              <a:gd name="connsiteX4" fmla="*/ 2091558 w 2091558"/>
              <a:gd name="connsiteY4" fmla="*/ 3090042 h 3090042"/>
              <a:gd name="connsiteX0" fmla="*/ 0 w 2091558"/>
              <a:gd name="connsiteY0" fmla="*/ 0 h 3090042"/>
              <a:gd name="connsiteX1" fmla="*/ 361132 w 2091558"/>
              <a:gd name="connsiteY1" fmla="*/ 271077 h 3090042"/>
              <a:gd name="connsiteX2" fmla="*/ 809864 w 2091558"/>
              <a:gd name="connsiteY2" fmla="*/ 852886 h 3090042"/>
              <a:gd name="connsiteX3" fmla="*/ 1501996 w 2091558"/>
              <a:gd name="connsiteY3" fmla="*/ 2055051 h 3090042"/>
              <a:gd name="connsiteX4" fmla="*/ 2091558 w 2091558"/>
              <a:gd name="connsiteY4" fmla="*/ 3090042 h 3090042"/>
              <a:gd name="connsiteX0" fmla="*/ 0 w 2076511"/>
              <a:gd name="connsiteY0" fmla="*/ 0 h 3155095"/>
              <a:gd name="connsiteX1" fmla="*/ 361132 w 2076511"/>
              <a:gd name="connsiteY1" fmla="*/ 271077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2076511 w 2076511"/>
              <a:gd name="connsiteY4" fmla="*/ 3155095 h 3155095"/>
              <a:gd name="connsiteX0" fmla="*/ 0 w 2076511"/>
              <a:gd name="connsiteY0" fmla="*/ 0 h 3155095"/>
              <a:gd name="connsiteX1" fmla="*/ 361132 w 2076511"/>
              <a:gd name="connsiteY1" fmla="*/ 271077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1843279 w 2076511"/>
              <a:gd name="connsiteY4" fmla="*/ 2678057 h 3155095"/>
              <a:gd name="connsiteX5" fmla="*/ 2076511 w 2076511"/>
              <a:gd name="connsiteY5" fmla="*/ 3155095 h 3155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6511" h="3155095">
                <a:moveTo>
                  <a:pt x="0" y="0"/>
                </a:moveTo>
                <a:cubicBezTo>
                  <a:pt x="47649" y="56022"/>
                  <a:pt x="226155" y="128929"/>
                  <a:pt x="361132" y="271077"/>
                </a:cubicBezTo>
                <a:cubicBezTo>
                  <a:pt x="496109" y="413225"/>
                  <a:pt x="619720" y="555557"/>
                  <a:pt x="809864" y="852886"/>
                </a:cubicBezTo>
                <a:cubicBezTo>
                  <a:pt x="1000008" y="1150215"/>
                  <a:pt x="1329760" y="1750856"/>
                  <a:pt x="1501996" y="2055051"/>
                </a:cubicBezTo>
                <a:cubicBezTo>
                  <a:pt x="1674232" y="2359246"/>
                  <a:pt x="1747526" y="2494716"/>
                  <a:pt x="1843279" y="2678057"/>
                </a:cubicBezTo>
                <a:cubicBezTo>
                  <a:pt x="1939032" y="2861398"/>
                  <a:pt x="2028862" y="3072878"/>
                  <a:pt x="2076511" y="3155095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266136">
            <a:off x="2629328" y="2113571"/>
            <a:ext cx="2157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 OR 1 FAILURE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557459" y="3360870"/>
            <a:ext cx="2232224" cy="543134"/>
          </a:xfrm>
          <a:custGeom>
            <a:avLst/>
            <a:gdLst>
              <a:gd name="connsiteX0" fmla="*/ 0 w 2102069"/>
              <a:gd name="connsiteY0" fmla="*/ 0 h 483476"/>
              <a:gd name="connsiteX1" fmla="*/ 493986 w 2102069"/>
              <a:gd name="connsiteY1" fmla="*/ 42042 h 483476"/>
              <a:gd name="connsiteX2" fmla="*/ 1208689 w 2102069"/>
              <a:gd name="connsiteY2" fmla="*/ 199697 h 483476"/>
              <a:gd name="connsiteX3" fmla="*/ 2102069 w 2102069"/>
              <a:gd name="connsiteY3" fmla="*/ 483476 h 483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2069" h="483476">
                <a:moveTo>
                  <a:pt x="0" y="0"/>
                </a:moveTo>
                <a:cubicBezTo>
                  <a:pt x="146269" y="4379"/>
                  <a:pt x="292538" y="8759"/>
                  <a:pt x="493986" y="42042"/>
                </a:cubicBezTo>
                <a:cubicBezTo>
                  <a:pt x="695434" y="75325"/>
                  <a:pt x="940675" y="126125"/>
                  <a:pt x="1208689" y="199697"/>
                </a:cubicBezTo>
                <a:cubicBezTo>
                  <a:pt x="1476703" y="273269"/>
                  <a:pt x="1789386" y="378372"/>
                  <a:pt x="2102069" y="483476"/>
                </a:cubicBezTo>
              </a:path>
            </a:pathLst>
          </a:custGeom>
          <a:noFill/>
          <a:ln w="762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672330">
            <a:off x="4641297" y="3143363"/>
            <a:ext cx="2217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1 OR 2 FAILURES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9683" y="3499795"/>
            <a:ext cx="2215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2 OR 3 FAILURES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788425" y="3918888"/>
            <a:ext cx="1104844" cy="115614"/>
          </a:xfrm>
          <a:custGeom>
            <a:avLst/>
            <a:gdLst>
              <a:gd name="connsiteX0" fmla="*/ 0 w 2007476"/>
              <a:gd name="connsiteY0" fmla="*/ 0 h 231228"/>
              <a:gd name="connsiteX1" fmla="*/ 704193 w 2007476"/>
              <a:gd name="connsiteY1" fmla="*/ 63062 h 231228"/>
              <a:gd name="connsiteX2" fmla="*/ 1587062 w 2007476"/>
              <a:gd name="connsiteY2" fmla="*/ 147145 h 231228"/>
              <a:gd name="connsiteX3" fmla="*/ 2007476 w 2007476"/>
              <a:gd name="connsiteY3" fmla="*/ 231228 h 23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7476" h="231228">
                <a:moveTo>
                  <a:pt x="0" y="0"/>
                </a:moveTo>
                <a:lnTo>
                  <a:pt x="704193" y="63062"/>
                </a:lnTo>
                <a:cubicBezTo>
                  <a:pt x="968703" y="87586"/>
                  <a:pt x="1369848" y="119117"/>
                  <a:pt x="1587062" y="147145"/>
                </a:cubicBezTo>
                <a:cubicBezTo>
                  <a:pt x="1804276" y="175173"/>
                  <a:pt x="1905876" y="203200"/>
                  <a:pt x="2007476" y="231228"/>
                </a:cubicBezTo>
              </a:path>
            </a:pathLst>
          </a:custGeom>
          <a:noFill/>
          <a:ln w="762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149384" y="1906083"/>
            <a:ext cx="816150" cy="33633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a risk matrix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59957" y="1546783"/>
          <a:ext cx="7753766" cy="4064391"/>
        </p:xfrm>
        <a:graphic>
          <a:graphicData uri="http://schemas.openxmlformats.org/drawingml/2006/table">
            <a:tbl>
              <a:tblPr firstRow="1" bandRow="1"/>
              <a:tblGrid>
                <a:gridCol w="306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824">
                  <a:extLst>
                    <a:ext uri="{9D8B030D-6E8A-4147-A177-3AD203B41FA5}">
                      <a16:colId xmlns:a16="http://schemas.microsoft.com/office/drawing/2014/main" val="3607367553"/>
                    </a:ext>
                  </a:extLst>
                </a:gridCol>
                <a:gridCol w="733768">
                  <a:extLst>
                    <a:ext uri="{9D8B030D-6E8A-4147-A177-3AD203B41FA5}">
                      <a16:colId xmlns:a16="http://schemas.microsoft.com/office/drawing/2014/main" val="1492322396"/>
                    </a:ext>
                  </a:extLst>
                </a:gridCol>
                <a:gridCol w="891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82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4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5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37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5041">
                <a:tc rowSpan="3"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</a:t>
                      </a:r>
                      <a:r>
                        <a:rPr lang="en-GB" sz="1800" b="0" noProof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</a:t>
                      </a:r>
                      <a:r>
                        <a:rPr lang="fr-CH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matrix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8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35812" marT="45482" marB="4548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Recovery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551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∞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minutes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24" marR="0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041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4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9445" marR="47026" marT="59723" marB="59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S7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S6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S5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S4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S3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S2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624" marR="0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316278"/>
                  </a:ext>
                </a:extLst>
              </a:tr>
              <a:tr h="235041">
                <a:tc rowSpan="8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Frequency</a:t>
                      </a:r>
                    </a:p>
                  </a:txBody>
                  <a:tcPr marL="90963" marR="90963" marT="45482" marB="45482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hour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day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week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GB" sz="1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month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year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CH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 </a:t>
                      </a:r>
                      <a:r>
                        <a:rPr lang="en-GB" sz="1800" b="0" kern="1200" noProof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years</a:t>
                      </a:r>
                      <a:endParaRPr lang="en-GB" sz="1800" b="0" kern="1200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68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 years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04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1000 years</a:t>
                      </a:r>
                      <a:endParaRPr lang="en-GB" sz="1800" b="0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963" marR="90963" marT="45482" marB="4548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925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What if we see </a:t>
            </a:r>
            <a:r>
              <a:rPr lang="en-US" dirty="0" smtClean="0"/>
              <a:t>NO </a:t>
            </a:r>
            <a:r>
              <a:rPr lang="en-US" dirty="0"/>
              <a:t>failure?</a:t>
            </a:r>
          </a:p>
        </p:txBody>
      </p:sp>
      <p:sp>
        <p:nvSpPr>
          <p:cNvPr id="8" name="Freeform 7"/>
          <p:cNvSpPr/>
          <p:nvPr/>
        </p:nvSpPr>
        <p:spPr>
          <a:xfrm>
            <a:off x="1671146" y="1296263"/>
            <a:ext cx="6165522" cy="4664088"/>
          </a:xfrm>
          <a:custGeom>
            <a:avLst/>
            <a:gdLst>
              <a:gd name="connsiteX0" fmla="*/ 0 w 2091558"/>
              <a:gd name="connsiteY0" fmla="*/ 0 h 3090042"/>
              <a:gd name="connsiteX1" fmla="*/ 546538 w 2091558"/>
              <a:gd name="connsiteY1" fmla="*/ 1145628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  <a:gd name="connsiteX0" fmla="*/ 0 w 2091558"/>
              <a:gd name="connsiteY0" fmla="*/ 0 h 3090042"/>
              <a:gd name="connsiteX1" fmla="*/ 809864 w 2091558"/>
              <a:gd name="connsiteY1" fmla="*/ 852886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  <a:gd name="connsiteX0" fmla="*/ 0 w 2091558"/>
              <a:gd name="connsiteY0" fmla="*/ 0 h 3090042"/>
              <a:gd name="connsiteX1" fmla="*/ 361132 w 2091558"/>
              <a:gd name="connsiteY1" fmla="*/ 271077 h 3090042"/>
              <a:gd name="connsiteX2" fmla="*/ 809864 w 2091558"/>
              <a:gd name="connsiteY2" fmla="*/ 852886 h 3090042"/>
              <a:gd name="connsiteX3" fmla="*/ 1261241 w 2091558"/>
              <a:gd name="connsiteY3" fmla="*/ 2217683 h 3090042"/>
              <a:gd name="connsiteX4" fmla="*/ 2091558 w 2091558"/>
              <a:gd name="connsiteY4" fmla="*/ 3090042 h 3090042"/>
              <a:gd name="connsiteX0" fmla="*/ 0 w 2091558"/>
              <a:gd name="connsiteY0" fmla="*/ 0 h 3090042"/>
              <a:gd name="connsiteX1" fmla="*/ 361132 w 2091558"/>
              <a:gd name="connsiteY1" fmla="*/ 271077 h 3090042"/>
              <a:gd name="connsiteX2" fmla="*/ 809864 w 2091558"/>
              <a:gd name="connsiteY2" fmla="*/ 852886 h 3090042"/>
              <a:gd name="connsiteX3" fmla="*/ 1501996 w 2091558"/>
              <a:gd name="connsiteY3" fmla="*/ 2055051 h 3090042"/>
              <a:gd name="connsiteX4" fmla="*/ 2091558 w 2091558"/>
              <a:gd name="connsiteY4" fmla="*/ 3090042 h 3090042"/>
              <a:gd name="connsiteX0" fmla="*/ 0 w 2076511"/>
              <a:gd name="connsiteY0" fmla="*/ 0 h 3155095"/>
              <a:gd name="connsiteX1" fmla="*/ 361132 w 2076511"/>
              <a:gd name="connsiteY1" fmla="*/ 271077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2076511 w 2076511"/>
              <a:gd name="connsiteY4" fmla="*/ 3155095 h 3155095"/>
              <a:gd name="connsiteX0" fmla="*/ 0 w 2076511"/>
              <a:gd name="connsiteY0" fmla="*/ 0 h 3155095"/>
              <a:gd name="connsiteX1" fmla="*/ 361132 w 2076511"/>
              <a:gd name="connsiteY1" fmla="*/ 271077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1843279 w 2076511"/>
              <a:gd name="connsiteY4" fmla="*/ 2678057 h 3155095"/>
              <a:gd name="connsiteX5" fmla="*/ 2076511 w 2076511"/>
              <a:gd name="connsiteY5" fmla="*/ 3155095 h 3155095"/>
              <a:gd name="connsiteX0" fmla="*/ 0 w 2076511"/>
              <a:gd name="connsiteY0" fmla="*/ 0 h 3155095"/>
              <a:gd name="connsiteX1" fmla="*/ 295076 w 2076511"/>
              <a:gd name="connsiteY1" fmla="*/ 1205700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1843279 w 2076511"/>
              <a:gd name="connsiteY4" fmla="*/ 2678057 h 3155095"/>
              <a:gd name="connsiteX5" fmla="*/ 2076511 w 2076511"/>
              <a:gd name="connsiteY5" fmla="*/ 3155095 h 315509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809864 w 4448512"/>
              <a:gd name="connsiteY2" fmla="*/ 852886 h 7231085"/>
              <a:gd name="connsiteX3" fmla="*/ 1501996 w 4448512"/>
              <a:gd name="connsiteY3" fmla="*/ 2055051 h 7231085"/>
              <a:gd name="connsiteX4" fmla="*/ 1843279 w 4448512"/>
              <a:gd name="connsiteY4" fmla="*/ 2678057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809864 w 4448512"/>
              <a:gd name="connsiteY2" fmla="*/ 852886 h 7231085"/>
              <a:gd name="connsiteX3" fmla="*/ 1501996 w 4448512"/>
              <a:gd name="connsiteY3" fmla="*/ 2055051 h 7231085"/>
              <a:gd name="connsiteX4" fmla="*/ 3566733 w 4448512"/>
              <a:gd name="connsiteY4" fmla="*/ 6883856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809864 w 4448512"/>
              <a:gd name="connsiteY2" fmla="*/ 852886 h 7231085"/>
              <a:gd name="connsiteX3" fmla="*/ 1760214 w 4448512"/>
              <a:gd name="connsiteY3" fmla="*/ 5287285 h 7231085"/>
              <a:gd name="connsiteX4" fmla="*/ 3566733 w 4448512"/>
              <a:gd name="connsiteY4" fmla="*/ 6883856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3566733 w 4448512"/>
              <a:gd name="connsiteY4" fmla="*/ 6883856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6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7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7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7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0728 w 4448512"/>
              <a:gd name="connsiteY5" fmla="*/ 6948761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0728 w 4448512"/>
              <a:gd name="connsiteY5" fmla="*/ 6948761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0728 w 4448512"/>
              <a:gd name="connsiteY5" fmla="*/ 6948761 h 7231085"/>
              <a:gd name="connsiteX6" fmla="*/ 4448512 w 4448512"/>
              <a:gd name="connsiteY6" fmla="*/ 7231085 h 7231085"/>
              <a:gd name="connsiteX0" fmla="*/ 0 w 4448512"/>
              <a:gd name="connsiteY0" fmla="*/ 0 h 7179163"/>
              <a:gd name="connsiteX1" fmla="*/ 295076 w 4448512"/>
              <a:gd name="connsiteY1" fmla="*/ 1205700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448512"/>
              <a:gd name="connsiteY0" fmla="*/ 0 h 7179163"/>
              <a:gd name="connsiteX1" fmla="*/ 277543 w 4448512"/>
              <a:gd name="connsiteY1" fmla="*/ 1218334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448512"/>
              <a:gd name="connsiteY0" fmla="*/ 0 h 7179163"/>
              <a:gd name="connsiteX1" fmla="*/ 277543 w 4448512"/>
              <a:gd name="connsiteY1" fmla="*/ 1218334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448512"/>
              <a:gd name="connsiteY0" fmla="*/ 0 h 7179163"/>
              <a:gd name="connsiteX1" fmla="*/ 277543 w 4448512"/>
              <a:gd name="connsiteY1" fmla="*/ 1218334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366693"/>
              <a:gd name="connsiteY0" fmla="*/ 0 h 7229695"/>
              <a:gd name="connsiteX1" fmla="*/ 277543 w 4366693"/>
              <a:gd name="connsiteY1" fmla="*/ 1218334 h 7229695"/>
              <a:gd name="connsiteX2" fmla="*/ 743808 w 4366693"/>
              <a:gd name="connsiteY2" fmla="*/ 3007708 h 7229695"/>
              <a:gd name="connsiteX3" fmla="*/ 1760214 w 4366693"/>
              <a:gd name="connsiteY3" fmla="*/ 5287285 h 7229695"/>
              <a:gd name="connsiteX4" fmla="*/ 2761088 w 4366693"/>
              <a:gd name="connsiteY4" fmla="*/ 6405801 h 7229695"/>
              <a:gd name="connsiteX5" fmla="*/ 3560728 w 4366693"/>
              <a:gd name="connsiteY5" fmla="*/ 6948761 h 7229695"/>
              <a:gd name="connsiteX6" fmla="*/ 4366693 w 4366693"/>
              <a:gd name="connsiteY6" fmla="*/ 7229695 h 7229695"/>
              <a:gd name="connsiteX0" fmla="*/ 0 w 4506954"/>
              <a:gd name="connsiteY0" fmla="*/ 0 h 6981540"/>
              <a:gd name="connsiteX1" fmla="*/ 277543 w 4506954"/>
              <a:gd name="connsiteY1" fmla="*/ 1218334 h 6981540"/>
              <a:gd name="connsiteX2" fmla="*/ 743808 w 4506954"/>
              <a:gd name="connsiteY2" fmla="*/ 3007708 h 6981540"/>
              <a:gd name="connsiteX3" fmla="*/ 1760214 w 4506954"/>
              <a:gd name="connsiteY3" fmla="*/ 5287285 h 6981540"/>
              <a:gd name="connsiteX4" fmla="*/ 2761088 w 4506954"/>
              <a:gd name="connsiteY4" fmla="*/ 6405801 h 6981540"/>
              <a:gd name="connsiteX5" fmla="*/ 3560728 w 4506954"/>
              <a:gd name="connsiteY5" fmla="*/ 6948761 h 6981540"/>
              <a:gd name="connsiteX6" fmla="*/ 4506954 w 4506954"/>
              <a:gd name="connsiteY6" fmla="*/ 6850701 h 6981540"/>
              <a:gd name="connsiteX0" fmla="*/ 0 w 4413447"/>
              <a:gd name="connsiteY0" fmla="*/ 0 h 7217062"/>
              <a:gd name="connsiteX1" fmla="*/ 277543 w 4413447"/>
              <a:gd name="connsiteY1" fmla="*/ 1218334 h 7217062"/>
              <a:gd name="connsiteX2" fmla="*/ 743808 w 4413447"/>
              <a:gd name="connsiteY2" fmla="*/ 3007708 h 7217062"/>
              <a:gd name="connsiteX3" fmla="*/ 1760214 w 4413447"/>
              <a:gd name="connsiteY3" fmla="*/ 5287285 h 7217062"/>
              <a:gd name="connsiteX4" fmla="*/ 2761088 w 4413447"/>
              <a:gd name="connsiteY4" fmla="*/ 6405801 h 7217062"/>
              <a:gd name="connsiteX5" fmla="*/ 3560728 w 4413447"/>
              <a:gd name="connsiteY5" fmla="*/ 6948761 h 7217062"/>
              <a:gd name="connsiteX6" fmla="*/ 4413447 w 4413447"/>
              <a:gd name="connsiteY6" fmla="*/ 7217062 h 7217062"/>
              <a:gd name="connsiteX0" fmla="*/ 0 w 4413447"/>
              <a:gd name="connsiteY0" fmla="*/ 0 h 7217062"/>
              <a:gd name="connsiteX1" fmla="*/ 277543 w 4413447"/>
              <a:gd name="connsiteY1" fmla="*/ 1218334 h 7217062"/>
              <a:gd name="connsiteX2" fmla="*/ 743808 w 4413447"/>
              <a:gd name="connsiteY2" fmla="*/ 3007708 h 7217062"/>
              <a:gd name="connsiteX3" fmla="*/ 1760214 w 4413447"/>
              <a:gd name="connsiteY3" fmla="*/ 5287285 h 7217062"/>
              <a:gd name="connsiteX4" fmla="*/ 2761088 w 4413447"/>
              <a:gd name="connsiteY4" fmla="*/ 6405801 h 7217062"/>
              <a:gd name="connsiteX5" fmla="*/ 3560728 w 4413447"/>
              <a:gd name="connsiteY5" fmla="*/ 6948761 h 7217062"/>
              <a:gd name="connsiteX6" fmla="*/ 4413447 w 4413447"/>
              <a:gd name="connsiteY6" fmla="*/ 7217062 h 721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3447" h="7217062">
                <a:moveTo>
                  <a:pt x="0" y="0"/>
                </a:moveTo>
                <a:cubicBezTo>
                  <a:pt x="47649" y="56022"/>
                  <a:pt x="165264" y="717051"/>
                  <a:pt x="277543" y="1218334"/>
                </a:cubicBezTo>
                <a:cubicBezTo>
                  <a:pt x="389822" y="1719617"/>
                  <a:pt x="496696" y="2329550"/>
                  <a:pt x="743808" y="3007708"/>
                </a:cubicBezTo>
                <a:cubicBezTo>
                  <a:pt x="990920" y="3685866"/>
                  <a:pt x="1424001" y="4720936"/>
                  <a:pt x="1760214" y="5287285"/>
                </a:cubicBezTo>
                <a:cubicBezTo>
                  <a:pt x="2096427" y="5853634"/>
                  <a:pt x="2460002" y="6139706"/>
                  <a:pt x="2761088" y="6405801"/>
                </a:cubicBezTo>
                <a:cubicBezTo>
                  <a:pt x="3062174" y="6671896"/>
                  <a:pt x="3246463" y="6798233"/>
                  <a:pt x="3560728" y="6948761"/>
                </a:cubicBezTo>
                <a:cubicBezTo>
                  <a:pt x="3884674" y="7080179"/>
                  <a:pt x="4126185" y="7134846"/>
                  <a:pt x="4413447" y="7217062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Multiply 11"/>
          <p:cNvSpPr/>
          <p:nvPr/>
        </p:nvSpPr>
        <p:spPr>
          <a:xfrm>
            <a:off x="1375795" y="1002270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49291" y="765749"/>
            <a:ext cx="6291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m</a:t>
            </a:r>
            <a:r>
              <a:rPr lang="en-US" dirty="0" smtClean="0">
                <a:solidFill>
                  <a:srgbClr val="7030A0"/>
                </a:solidFill>
              </a:rPr>
              <a:t>ode = 0 </a:t>
            </a:r>
            <a:r>
              <a:rPr lang="en-US" dirty="0" smtClean="0">
                <a:solidFill>
                  <a:srgbClr val="7030A0"/>
                </a:solidFill>
                <a:sym typeface="Wingdings" panose="05000000000000000000" pitchFamily="2" charset="2"/>
              </a:rPr>
              <a:t> more likely underestimation of MTTF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4" name="Multiply 13"/>
          <p:cNvSpPr/>
          <p:nvPr/>
        </p:nvSpPr>
        <p:spPr>
          <a:xfrm>
            <a:off x="3429257" y="4043657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85105" y="4053498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mean = 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6" name="Multiply 15"/>
          <p:cNvSpPr/>
          <p:nvPr/>
        </p:nvSpPr>
        <p:spPr>
          <a:xfrm>
            <a:off x="7541261" y="5615089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641014" y="5130741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Over estimation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is unlikely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8" name="Multiply 17"/>
          <p:cNvSpPr/>
          <p:nvPr/>
        </p:nvSpPr>
        <p:spPr>
          <a:xfrm>
            <a:off x="2997171" y="3592211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07914" y="335354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m</a:t>
            </a:r>
            <a:r>
              <a:rPr lang="en-US" dirty="0" smtClean="0">
                <a:solidFill>
                  <a:srgbClr val="7030A0"/>
                </a:solidFill>
              </a:rPr>
              <a:t>edian = ln(2) = 0.7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834141">
            <a:off x="493906" y="4104760"/>
            <a:ext cx="5119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Probability of having no failure: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Exponential decay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6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7" y="873760"/>
            <a:ext cx="7978987" cy="5984240"/>
          </a:xfrm>
          <a:prstGeom prst="rect">
            <a:avLst/>
          </a:prstGeom>
        </p:spPr>
      </p:pic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457200" y="997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What if we see </a:t>
            </a:r>
            <a:r>
              <a:rPr lang="en-US" dirty="0" smtClean="0"/>
              <a:t>only 1 </a:t>
            </a:r>
            <a:r>
              <a:rPr lang="en-US" dirty="0"/>
              <a:t>failure?</a:t>
            </a:r>
          </a:p>
        </p:txBody>
      </p:sp>
      <p:sp>
        <p:nvSpPr>
          <p:cNvPr id="8" name="Freeform 7"/>
          <p:cNvSpPr/>
          <p:nvPr/>
        </p:nvSpPr>
        <p:spPr>
          <a:xfrm>
            <a:off x="1657497" y="4406556"/>
            <a:ext cx="6192818" cy="1768784"/>
          </a:xfrm>
          <a:custGeom>
            <a:avLst/>
            <a:gdLst>
              <a:gd name="connsiteX0" fmla="*/ 0 w 2091558"/>
              <a:gd name="connsiteY0" fmla="*/ 0 h 3090042"/>
              <a:gd name="connsiteX1" fmla="*/ 546538 w 2091558"/>
              <a:gd name="connsiteY1" fmla="*/ 1145628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  <a:gd name="connsiteX0" fmla="*/ 0 w 2091558"/>
              <a:gd name="connsiteY0" fmla="*/ 0 h 3090042"/>
              <a:gd name="connsiteX1" fmla="*/ 809864 w 2091558"/>
              <a:gd name="connsiteY1" fmla="*/ 852886 h 3090042"/>
              <a:gd name="connsiteX2" fmla="*/ 1261241 w 2091558"/>
              <a:gd name="connsiteY2" fmla="*/ 2217683 h 3090042"/>
              <a:gd name="connsiteX3" fmla="*/ 2091558 w 2091558"/>
              <a:gd name="connsiteY3" fmla="*/ 3090042 h 3090042"/>
              <a:gd name="connsiteX0" fmla="*/ 0 w 2091558"/>
              <a:gd name="connsiteY0" fmla="*/ 0 h 3090042"/>
              <a:gd name="connsiteX1" fmla="*/ 361132 w 2091558"/>
              <a:gd name="connsiteY1" fmla="*/ 271077 h 3090042"/>
              <a:gd name="connsiteX2" fmla="*/ 809864 w 2091558"/>
              <a:gd name="connsiteY2" fmla="*/ 852886 h 3090042"/>
              <a:gd name="connsiteX3" fmla="*/ 1261241 w 2091558"/>
              <a:gd name="connsiteY3" fmla="*/ 2217683 h 3090042"/>
              <a:gd name="connsiteX4" fmla="*/ 2091558 w 2091558"/>
              <a:gd name="connsiteY4" fmla="*/ 3090042 h 3090042"/>
              <a:gd name="connsiteX0" fmla="*/ 0 w 2091558"/>
              <a:gd name="connsiteY0" fmla="*/ 0 h 3090042"/>
              <a:gd name="connsiteX1" fmla="*/ 361132 w 2091558"/>
              <a:gd name="connsiteY1" fmla="*/ 271077 h 3090042"/>
              <a:gd name="connsiteX2" fmla="*/ 809864 w 2091558"/>
              <a:gd name="connsiteY2" fmla="*/ 852886 h 3090042"/>
              <a:gd name="connsiteX3" fmla="*/ 1501996 w 2091558"/>
              <a:gd name="connsiteY3" fmla="*/ 2055051 h 3090042"/>
              <a:gd name="connsiteX4" fmla="*/ 2091558 w 2091558"/>
              <a:gd name="connsiteY4" fmla="*/ 3090042 h 3090042"/>
              <a:gd name="connsiteX0" fmla="*/ 0 w 2076511"/>
              <a:gd name="connsiteY0" fmla="*/ 0 h 3155095"/>
              <a:gd name="connsiteX1" fmla="*/ 361132 w 2076511"/>
              <a:gd name="connsiteY1" fmla="*/ 271077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2076511 w 2076511"/>
              <a:gd name="connsiteY4" fmla="*/ 3155095 h 3155095"/>
              <a:gd name="connsiteX0" fmla="*/ 0 w 2076511"/>
              <a:gd name="connsiteY0" fmla="*/ 0 h 3155095"/>
              <a:gd name="connsiteX1" fmla="*/ 361132 w 2076511"/>
              <a:gd name="connsiteY1" fmla="*/ 271077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1843279 w 2076511"/>
              <a:gd name="connsiteY4" fmla="*/ 2678057 h 3155095"/>
              <a:gd name="connsiteX5" fmla="*/ 2076511 w 2076511"/>
              <a:gd name="connsiteY5" fmla="*/ 3155095 h 3155095"/>
              <a:gd name="connsiteX0" fmla="*/ 0 w 2076511"/>
              <a:gd name="connsiteY0" fmla="*/ 0 h 3155095"/>
              <a:gd name="connsiteX1" fmla="*/ 295076 w 2076511"/>
              <a:gd name="connsiteY1" fmla="*/ 1205700 h 3155095"/>
              <a:gd name="connsiteX2" fmla="*/ 809864 w 2076511"/>
              <a:gd name="connsiteY2" fmla="*/ 852886 h 3155095"/>
              <a:gd name="connsiteX3" fmla="*/ 1501996 w 2076511"/>
              <a:gd name="connsiteY3" fmla="*/ 2055051 h 3155095"/>
              <a:gd name="connsiteX4" fmla="*/ 1843279 w 2076511"/>
              <a:gd name="connsiteY4" fmla="*/ 2678057 h 3155095"/>
              <a:gd name="connsiteX5" fmla="*/ 2076511 w 2076511"/>
              <a:gd name="connsiteY5" fmla="*/ 3155095 h 315509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809864 w 4448512"/>
              <a:gd name="connsiteY2" fmla="*/ 852886 h 7231085"/>
              <a:gd name="connsiteX3" fmla="*/ 1501996 w 4448512"/>
              <a:gd name="connsiteY3" fmla="*/ 2055051 h 7231085"/>
              <a:gd name="connsiteX4" fmla="*/ 1843279 w 4448512"/>
              <a:gd name="connsiteY4" fmla="*/ 2678057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809864 w 4448512"/>
              <a:gd name="connsiteY2" fmla="*/ 852886 h 7231085"/>
              <a:gd name="connsiteX3" fmla="*/ 1501996 w 4448512"/>
              <a:gd name="connsiteY3" fmla="*/ 2055051 h 7231085"/>
              <a:gd name="connsiteX4" fmla="*/ 3566733 w 4448512"/>
              <a:gd name="connsiteY4" fmla="*/ 6883856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809864 w 4448512"/>
              <a:gd name="connsiteY2" fmla="*/ 852886 h 7231085"/>
              <a:gd name="connsiteX3" fmla="*/ 1760214 w 4448512"/>
              <a:gd name="connsiteY3" fmla="*/ 5287285 h 7231085"/>
              <a:gd name="connsiteX4" fmla="*/ 3566733 w 4448512"/>
              <a:gd name="connsiteY4" fmla="*/ 6883856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3566733 w 4448512"/>
              <a:gd name="connsiteY4" fmla="*/ 6883856 h 7231085"/>
              <a:gd name="connsiteX5" fmla="*/ 4448512 w 4448512"/>
              <a:gd name="connsiteY5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6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7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7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6733 w 4448512"/>
              <a:gd name="connsiteY5" fmla="*/ 6883857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0728 w 4448512"/>
              <a:gd name="connsiteY5" fmla="*/ 6948761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0728 w 4448512"/>
              <a:gd name="connsiteY5" fmla="*/ 6948761 h 7231085"/>
              <a:gd name="connsiteX6" fmla="*/ 4448512 w 4448512"/>
              <a:gd name="connsiteY6" fmla="*/ 7231085 h 7231085"/>
              <a:gd name="connsiteX0" fmla="*/ 0 w 4448512"/>
              <a:gd name="connsiteY0" fmla="*/ 0 h 7231085"/>
              <a:gd name="connsiteX1" fmla="*/ 295076 w 4448512"/>
              <a:gd name="connsiteY1" fmla="*/ 1205700 h 7231085"/>
              <a:gd name="connsiteX2" fmla="*/ 743808 w 4448512"/>
              <a:gd name="connsiteY2" fmla="*/ 3007708 h 7231085"/>
              <a:gd name="connsiteX3" fmla="*/ 1760214 w 4448512"/>
              <a:gd name="connsiteY3" fmla="*/ 5287285 h 7231085"/>
              <a:gd name="connsiteX4" fmla="*/ 2761088 w 4448512"/>
              <a:gd name="connsiteY4" fmla="*/ 6405801 h 7231085"/>
              <a:gd name="connsiteX5" fmla="*/ 3560728 w 4448512"/>
              <a:gd name="connsiteY5" fmla="*/ 6948761 h 7231085"/>
              <a:gd name="connsiteX6" fmla="*/ 4448512 w 4448512"/>
              <a:gd name="connsiteY6" fmla="*/ 7231085 h 7231085"/>
              <a:gd name="connsiteX0" fmla="*/ 0 w 4448512"/>
              <a:gd name="connsiteY0" fmla="*/ 0 h 7179163"/>
              <a:gd name="connsiteX1" fmla="*/ 295076 w 4448512"/>
              <a:gd name="connsiteY1" fmla="*/ 1205700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448512"/>
              <a:gd name="connsiteY0" fmla="*/ 0 h 7179163"/>
              <a:gd name="connsiteX1" fmla="*/ 277543 w 4448512"/>
              <a:gd name="connsiteY1" fmla="*/ 1218334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448512"/>
              <a:gd name="connsiteY0" fmla="*/ 0 h 7179163"/>
              <a:gd name="connsiteX1" fmla="*/ 277543 w 4448512"/>
              <a:gd name="connsiteY1" fmla="*/ 1218334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448512"/>
              <a:gd name="connsiteY0" fmla="*/ 0 h 7179163"/>
              <a:gd name="connsiteX1" fmla="*/ 277543 w 4448512"/>
              <a:gd name="connsiteY1" fmla="*/ 1218334 h 7179163"/>
              <a:gd name="connsiteX2" fmla="*/ 743808 w 4448512"/>
              <a:gd name="connsiteY2" fmla="*/ 3007708 h 7179163"/>
              <a:gd name="connsiteX3" fmla="*/ 1760214 w 4448512"/>
              <a:gd name="connsiteY3" fmla="*/ 5287285 h 7179163"/>
              <a:gd name="connsiteX4" fmla="*/ 2761088 w 4448512"/>
              <a:gd name="connsiteY4" fmla="*/ 6405801 h 7179163"/>
              <a:gd name="connsiteX5" fmla="*/ 3560728 w 4448512"/>
              <a:gd name="connsiteY5" fmla="*/ 6948761 h 7179163"/>
              <a:gd name="connsiteX6" fmla="*/ 4448512 w 4448512"/>
              <a:gd name="connsiteY6" fmla="*/ 7179163 h 7179163"/>
              <a:gd name="connsiteX0" fmla="*/ 0 w 4366693"/>
              <a:gd name="connsiteY0" fmla="*/ 0 h 7229695"/>
              <a:gd name="connsiteX1" fmla="*/ 277543 w 4366693"/>
              <a:gd name="connsiteY1" fmla="*/ 1218334 h 7229695"/>
              <a:gd name="connsiteX2" fmla="*/ 743808 w 4366693"/>
              <a:gd name="connsiteY2" fmla="*/ 3007708 h 7229695"/>
              <a:gd name="connsiteX3" fmla="*/ 1760214 w 4366693"/>
              <a:gd name="connsiteY3" fmla="*/ 5287285 h 7229695"/>
              <a:gd name="connsiteX4" fmla="*/ 2761088 w 4366693"/>
              <a:gd name="connsiteY4" fmla="*/ 6405801 h 7229695"/>
              <a:gd name="connsiteX5" fmla="*/ 3560728 w 4366693"/>
              <a:gd name="connsiteY5" fmla="*/ 6948761 h 7229695"/>
              <a:gd name="connsiteX6" fmla="*/ 4366693 w 4366693"/>
              <a:gd name="connsiteY6" fmla="*/ 7229695 h 7229695"/>
              <a:gd name="connsiteX0" fmla="*/ 0 w 4506954"/>
              <a:gd name="connsiteY0" fmla="*/ 0 h 6981540"/>
              <a:gd name="connsiteX1" fmla="*/ 277543 w 4506954"/>
              <a:gd name="connsiteY1" fmla="*/ 1218334 h 6981540"/>
              <a:gd name="connsiteX2" fmla="*/ 743808 w 4506954"/>
              <a:gd name="connsiteY2" fmla="*/ 3007708 h 6981540"/>
              <a:gd name="connsiteX3" fmla="*/ 1760214 w 4506954"/>
              <a:gd name="connsiteY3" fmla="*/ 5287285 h 6981540"/>
              <a:gd name="connsiteX4" fmla="*/ 2761088 w 4506954"/>
              <a:gd name="connsiteY4" fmla="*/ 6405801 h 6981540"/>
              <a:gd name="connsiteX5" fmla="*/ 3560728 w 4506954"/>
              <a:gd name="connsiteY5" fmla="*/ 6948761 h 6981540"/>
              <a:gd name="connsiteX6" fmla="*/ 4506954 w 4506954"/>
              <a:gd name="connsiteY6" fmla="*/ 6850701 h 6981540"/>
              <a:gd name="connsiteX0" fmla="*/ 0 w 4413447"/>
              <a:gd name="connsiteY0" fmla="*/ 0 h 7217062"/>
              <a:gd name="connsiteX1" fmla="*/ 277543 w 4413447"/>
              <a:gd name="connsiteY1" fmla="*/ 1218334 h 7217062"/>
              <a:gd name="connsiteX2" fmla="*/ 743808 w 4413447"/>
              <a:gd name="connsiteY2" fmla="*/ 3007708 h 7217062"/>
              <a:gd name="connsiteX3" fmla="*/ 1760214 w 4413447"/>
              <a:gd name="connsiteY3" fmla="*/ 5287285 h 7217062"/>
              <a:gd name="connsiteX4" fmla="*/ 2761088 w 4413447"/>
              <a:gd name="connsiteY4" fmla="*/ 6405801 h 7217062"/>
              <a:gd name="connsiteX5" fmla="*/ 3560728 w 4413447"/>
              <a:gd name="connsiteY5" fmla="*/ 6948761 h 7217062"/>
              <a:gd name="connsiteX6" fmla="*/ 4413447 w 4413447"/>
              <a:gd name="connsiteY6" fmla="*/ 7217062 h 7217062"/>
              <a:gd name="connsiteX0" fmla="*/ 0 w 4413447"/>
              <a:gd name="connsiteY0" fmla="*/ 0 h 7217062"/>
              <a:gd name="connsiteX1" fmla="*/ 277543 w 4413447"/>
              <a:gd name="connsiteY1" fmla="*/ 1218334 h 7217062"/>
              <a:gd name="connsiteX2" fmla="*/ 743808 w 4413447"/>
              <a:gd name="connsiteY2" fmla="*/ 3007708 h 7217062"/>
              <a:gd name="connsiteX3" fmla="*/ 1760214 w 4413447"/>
              <a:gd name="connsiteY3" fmla="*/ 5287285 h 7217062"/>
              <a:gd name="connsiteX4" fmla="*/ 2761088 w 4413447"/>
              <a:gd name="connsiteY4" fmla="*/ 6405801 h 7217062"/>
              <a:gd name="connsiteX5" fmla="*/ 3560728 w 4413447"/>
              <a:gd name="connsiteY5" fmla="*/ 6948761 h 7217062"/>
              <a:gd name="connsiteX6" fmla="*/ 4413447 w 4413447"/>
              <a:gd name="connsiteY6" fmla="*/ 7217062 h 7217062"/>
              <a:gd name="connsiteX0" fmla="*/ 0 w 4423217"/>
              <a:gd name="connsiteY0" fmla="*/ 6508844 h 6509259"/>
              <a:gd name="connsiteX1" fmla="*/ 287313 w 4423217"/>
              <a:gd name="connsiteY1" fmla="*/ 177452 h 6509259"/>
              <a:gd name="connsiteX2" fmla="*/ 753578 w 4423217"/>
              <a:gd name="connsiteY2" fmla="*/ 1966826 h 6509259"/>
              <a:gd name="connsiteX3" fmla="*/ 1769984 w 4423217"/>
              <a:gd name="connsiteY3" fmla="*/ 4246403 h 6509259"/>
              <a:gd name="connsiteX4" fmla="*/ 2770858 w 4423217"/>
              <a:gd name="connsiteY4" fmla="*/ 5364919 h 6509259"/>
              <a:gd name="connsiteX5" fmla="*/ 3570498 w 4423217"/>
              <a:gd name="connsiteY5" fmla="*/ 5907879 h 6509259"/>
              <a:gd name="connsiteX6" fmla="*/ 4423217 w 4423217"/>
              <a:gd name="connsiteY6" fmla="*/ 6176180 h 6509259"/>
              <a:gd name="connsiteX0" fmla="*/ 0 w 4423217"/>
              <a:gd name="connsiteY0" fmla="*/ 4542232 h 4543832"/>
              <a:gd name="connsiteX1" fmla="*/ 668321 w 4423217"/>
              <a:gd name="connsiteY1" fmla="*/ 2413346 h 4543832"/>
              <a:gd name="connsiteX2" fmla="*/ 753578 w 4423217"/>
              <a:gd name="connsiteY2" fmla="*/ 214 h 4543832"/>
              <a:gd name="connsiteX3" fmla="*/ 1769984 w 4423217"/>
              <a:gd name="connsiteY3" fmla="*/ 2279791 h 4543832"/>
              <a:gd name="connsiteX4" fmla="*/ 2770858 w 4423217"/>
              <a:gd name="connsiteY4" fmla="*/ 3398307 h 4543832"/>
              <a:gd name="connsiteX5" fmla="*/ 3570498 w 4423217"/>
              <a:gd name="connsiteY5" fmla="*/ 3941267 h 4543832"/>
              <a:gd name="connsiteX6" fmla="*/ 4423217 w 4423217"/>
              <a:gd name="connsiteY6" fmla="*/ 4209568 h 4543832"/>
              <a:gd name="connsiteX0" fmla="*/ 0 w 4423217"/>
              <a:gd name="connsiteY0" fmla="*/ 2737908 h 2739238"/>
              <a:gd name="connsiteX1" fmla="*/ 668321 w 4423217"/>
              <a:gd name="connsiteY1" fmla="*/ 609022 h 2739238"/>
              <a:gd name="connsiteX2" fmla="*/ 1393476 w 4423217"/>
              <a:gd name="connsiteY2" fmla="*/ 1489 h 2739238"/>
              <a:gd name="connsiteX3" fmla="*/ 1769984 w 4423217"/>
              <a:gd name="connsiteY3" fmla="*/ 475467 h 2739238"/>
              <a:gd name="connsiteX4" fmla="*/ 2770858 w 4423217"/>
              <a:gd name="connsiteY4" fmla="*/ 1593983 h 2739238"/>
              <a:gd name="connsiteX5" fmla="*/ 3570498 w 4423217"/>
              <a:gd name="connsiteY5" fmla="*/ 2136943 h 2739238"/>
              <a:gd name="connsiteX6" fmla="*/ 4423217 w 4423217"/>
              <a:gd name="connsiteY6" fmla="*/ 2405244 h 2739238"/>
              <a:gd name="connsiteX0" fmla="*/ 0 w 4423217"/>
              <a:gd name="connsiteY0" fmla="*/ 2737043 h 2738373"/>
              <a:gd name="connsiteX1" fmla="*/ 668321 w 4423217"/>
              <a:gd name="connsiteY1" fmla="*/ 608157 h 2738373"/>
              <a:gd name="connsiteX2" fmla="*/ 1393476 w 4423217"/>
              <a:gd name="connsiteY2" fmla="*/ 624 h 2738373"/>
              <a:gd name="connsiteX3" fmla="*/ 2663888 w 4423217"/>
              <a:gd name="connsiteY3" fmla="*/ 516840 h 2738373"/>
              <a:gd name="connsiteX4" fmla="*/ 2770858 w 4423217"/>
              <a:gd name="connsiteY4" fmla="*/ 1593118 h 2738373"/>
              <a:gd name="connsiteX5" fmla="*/ 3570498 w 4423217"/>
              <a:gd name="connsiteY5" fmla="*/ 2136078 h 2738373"/>
              <a:gd name="connsiteX6" fmla="*/ 4423217 w 4423217"/>
              <a:gd name="connsiteY6" fmla="*/ 2404379 h 2738373"/>
              <a:gd name="connsiteX0" fmla="*/ 0 w 4423217"/>
              <a:gd name="connsiteY0" fmla="*/ 2737031 h 2738361"/>
              <a:gd name="connsiteX1" fmla="*/ 668321 w 4423217"/>
              <a:gd name="connsiteY1" fmla="*/ 608145 h 2738361"/>
              <a:gd name="connsiteX2" fmla="*/ 1393476 w 4423217"/>
              <a:gd name="connsiteY2" fmla="*/ 612 h 2738361"/>
              <a:gd name="connsiteX3" fmla="*/ 2663888 w 4423217"/>
              <a:gd name="connsiteY3" fmla="*/ 516828 h 2738361"/>
              <a:gd name="connsiteX4" fmla="*/ 4079962 w 4423217"/>
              <a:gd name="connsiteY4" fmla="*/ 1561428 h 2738361"/>
              <a:gd name="connsiteX5" fmla="*/ 3570498 w 4423217"/>
              <a:gd name="connsiteY5" fmla="*/ 2136066 h 2738361"/>
              <a:gd name="connsiteX6" fmla="*/ 4423217 w 4423217"/>
              <a:gd name="connsiteY6" fmla="*/ 2404367 h 2738361"/>
              <a:gd name="connsiteX0" fmla="*/ 0 w 4423217"/>
              <a:gd name="connsiteY0" fmla="*/ 2737031 h 2738361"/>
              <a:gd name="connsiteX1" fmla="*/ 668321 w 4423217"/>
              <a:gd name="connsiteY1" fmla="*/ 608145 h 2738361"/>
              <a:gd name="connsiteX2" fmla="*/ 1393476 w 4423217"/>
              <a:gd name="connsiteY2" fmla="*/ 612 h 2738361"/>
              <a:gd name="connsiteX3" fmla="*/ 2663888 w 4423217"/>
              <a:gd name="connsiteY3" fmla="*/ 516828 h 2738361"/>
              <a:gd name="connsiteX4" fmla="*/ 4079962 w 4423217"/>
              <a:gd name="connsiteY4" fmla="*/ 1561428 h 2738361"/>
              <a:gd name="connsiteX5" fmla="*/ 4423217 w 4423217"/>
              <a:gd name="connsiteY5" fmla="*/ 2404367 h 2738361"/>
              <a:gd name="connsiteX0" fmla="*/ 0 w 4432986"/>
              <a:gd name="connsiteY0" fmla="*/ 2737031 h 2738361"/>
              <a:gd name="connsiteX1" fmla="*/ 668321 w 4432986"/>
              <a:gd name="connsiteY1" fmla="*/ 608145 h 2738361"/>
              <a:gd name="connsiteX2" fmla="*/ 1393476 w 4432986"/>
              <a:gd name="connsiteY2" fmla="*/ 612 h 2738361"/>
              <a:gd name="connsiteX3" fmla="*/ 2663888 w 4432986"/>
              <a:gd name="connsiteY3" fmla="*/ 516828 h 2738361"/>
              <a:gd name="connsiteX4" fmla="*/ 4079962 w 4432986"/>
              <a:gd name="connsiteY4" fmla="*/ 1561428 h 2738361"/>
              <a:gd name="connsiteX5" fmla="*/ 4432986 w 4432986"/>
              <a:gd name="connsiteY5" fmla="*/ 1908091 h 2738361"/>
              <a:gd name="connsiteX0" fmla="*/ 0 w 4432986"/>
              <a:gd name="connsiteY0" fmla="*/ 2737031 h 2738361"/>
              <a:gd name="connsiteX1" fmla="*/ 668321 w 4432986"/>
              <a:gd name="connsiteY1" fmla="*/ 608145 h 2738361"/>
              <a:gd name="connsiteX2" fmla="*/ 1393476 w 4432986"/>
              <a:gd name="connsiteY2" fmla="*/ 612 h 2738361"/>
              <a:gd name="connsiteX3" fmla="*/ 2663888 w 4432986"/>
              <a:gd name="connsiteY3" fmla="*/ 516828 h 2738361"/>
              <a:gd name="connsiteX4" fmla="*/ 4079962 w 4432986"/>
              <a:gd name="connsiteY4" fmla="*/ 1561428 h 2738361"/>
              <a:gd name="connsiteX5" fmla="*/ 4432986 w 4432986"/>
              <a:gd name="connsiteY5" fmla="*/ 1908091 h 2738361"/>
              <a:gd name="connsiteX0" fmla="*/ 0 w 4432986"/>
              <a:gd name="connsiteY0" fmla="*/ 2737031 h 2738361"/>
              <a:gd name="connsiteX1" fmla="*/ 668321 w 4432986"/>
              <a:gd name="connsiteY1" fmla="*/ 608145 h 2738361"/>
              <a:gd name="connsiteX2" fmla="*/ 1393476 w 4432986"/>
              <a:gd name="connsiteY2" fmla="*/ 612 h 2738361"/>
              <a:gd name="connsiteX3" fmla="*/ 2663888 w 4432986"/>
              <a:gd name="connsiteY3" fmla="*/ 516828 h 2738361"/>
              <a:gd name="connsiteX4" fmla="*/ 4079962 w 4432986"/>
              <a:gd name="connsiteY4" fmla="*/ 1561428 h 2738361"/>
              <a:gd name="connsiteX5" fmla="*/ 4432986 w 4432986"/>
              <a:gd name="connsiteY5" fmla="*/ 1834178 h 2738361"/>
              <a:gd name="connsiteX0" fmla="*/ 0 w 4432986"/>
              <a:gd name="connsiteY0" fmla="*/ 2737031 h 2738361"/>
              <a:gd name="connsiteX1" fmla="*/ 668321 w 4432986"/>
              <a:gd name="connsiteY1" fmla="*/ 608145 h 2738361"/>
              <a:gd name="connsiteX2" fmla="*/ 1393476 w 4432986"/>
              <a:gd name="connsiteY2" fmla="*/ 612 h 2738361"/>
              <a:gd name="connsiteX3" fmla="*/ 2663888 w 4432986"/>
              <a:gd name="connsiteY3" fmla="*/ 516828 h 2738361"/>
              <a:gd name="connsiteX4" fmla="*/ 4079962 w 4432986"/>
              <a:gd name="connsiteY4" fmla="*/ 1561428 h 2738361"/>
              <a:gd name="connsiteX5" fmla="*/ 4432986 w 4432986"/>
              <a:gd name="connsiteY5" fmla="*/ 1834178 h 2738361"/>
              <a:gd name="connsiteX0" fmla="*/ 0 w 4432986"/>
              <a:gd name="connsiteY0" fmla="*/ 2736961 h 2738291"/>
              <a:gd name="connsiteX1" fmla="*/ 668321 w 4432986"/>
              <a:gd name="connsiteY1" fmla="*/ 608075 h 2738291"/>
              <a:gd name="connsiteX2" fmla="*/ 1393476 w 4432986"/>
              <a:gd name="connsiteY2" fmla="*/ 542 h 2738291"/>
              <a:gd name="connsiteX3" fmla="*/ 2663888 w 4432986"/>
              <a:gd name="connsiteY3" fmla="*/ 516758 h 2738291"/>
              <a:gd name="connsiteX4" fmla="*/ 3825957 w 4432986"/>
              <a:gd name="connsiteY4" fmla="*/ 1339618 h 2738291"/>
              <a:gd name="connsiteX5" fmla="*/ 4432986 w 4432986"/>
              <a:gd name="connsiteY5" fmla="*/ 1834108 h 2738291"/>
              <a:gd name="connsiteX0" fmla="*/ 0 w 4432986"/>
              <a:gd name="connsiteY0" fmla="*/ 2736961 h 2736960"/>
              <a:gd name="connsiteX1" fmla="*/ 668321 w 4432986"/>
              <a:gd name="connsiteY1" fmla="*/ 608075 h 2736960"/>
              <a:gd name="connsiteX2" fmla="*/ 1393476 w 4432986"/>
              <a:gd name="connsiteY2" fmla="*/ 542 h 2736960"/>
              <a:gd name="connsiteX3" fmla="*/ 2663888 w 4432986"/>
              <a:gd name="connsiteY3" fmla="*/ 516758 h 2736960"/>
              <a:gd name="connsiteX4" fmla="*/ 3825957 w 4432986"/>
              <a:gd name="connsiteY4" fmla="*/ 1339618 h 2736960"/>
              <a:gd name="connsiteX5" fmla="*/ 4432986 w 4432986"/>
              <a:gd name="connsiteY5" fmla="*/ 1834108 h 273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32986" h="2736960">
                <a:moveTo>
                  <a:pt x="0" y="2736961"/>
                </a:moveTo>
                <a:cubicBezTo>
                  <a:pt x="252807" y="1737077"/>
                  <a:pt x="436075" y="1064145"/>
                  <a:pt x="668321" y="608075"/>
                </a:cubicBezTo>
                <a:cubicBezTo>
                  <a:pt x="900567" y="152005"/>
                  <a:pt x="1060882" y="15761"/>
                  <a:pt x="1393476" y="542"/>
                </a:cubicBezTo>
                <a:cubicBezTo>
                  <a:pt x="1726070" y="-14677"/>
                  <a:pt x="2258475" y="293579"/>
                  <a:pt x="2663888" y="516758"/>
                </a:cubicBezTo>
                <a:cubicBezTo>
                  <a:pt x="3069302" y="739937"/>
                  <a:pt x="3531107" y="1120060"/>
                  <a:pt x="3825957" y="1339618"/>
                </a:cubicBezTo>
                <a:cubicBezTo>
                  <a:pt x="4120807" y="1559176"/>
                  <a:pt x="4297973" y="1721849"/>
                  <a:pt x="4432986" y="1834108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Multiply 17"/>
          <p:cNvSpPr/>
          <p:nvPr/>
        </p:nvSpPr>
        <p:spPr>
          <a:xfrm>
            <a:off x="3392956" y="4083579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95235" y="3812271"/>
            <a:ext cx="511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Probability of having 1 failure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Multiply 9"/>
          <p:cNvSpPr/>
          <p:nvPr/>
        </p:nvSpPr>
        <p:spPr>
          <a:xfrm>
            <a:off x="1657497" y="5290948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7318285" y="5120371"/>
            <a:ext cx="562062" cy="645953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3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1" y="1325606"/>
            <a:ext cx="8226854" cy="4850006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Discrete measurement of failure rate due to discrete number of fault  artifact !</a:t>
            </a:r>
          </a:p>
          <a:p>
            <a:pPr marL="36576" indent="0">
              <a:buNone/>
            </a:pPr>
            <a:endParaRPr lang="en-US" sz="28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ym typeface="Wingdings" panose="05000000000000000000" pitchFamily="2" charset="2"/>
              </a:rPr>
              <a:t>Search for a distribution law of faults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ym typeface="Wingdings" panose="05000000000000000000" pitchFamily="2" charset="2"/>
              </a:rPr>
              <a:t>Search for a continuous distribution of </a:t>
            </a:r>
            <a:br>
              <a:rPr lang="en-US" sz="2800" dirty="0" smtClean="0">
                <a:sym typeface="Wingdings" panose="05000000000000000000" pitchFamily="2" charset="2"/>
              </a:rPr>
            </a:br>
            <a:r>
              <a:rPr lang="en-US" sz="2800" dirty="0" smtClean="0">
                <a:sym typeface="Wingdings" panose="05000000000000000000" pitchFamily="2" charset="2"/>
              </a:rPr>
              <a:t>law’s parameter (~=failure rate)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ym typeface="Wingdings" panose="05000000000000000000" pitchFamily="2" charset="2"/>
              </a:rPr>
              <a:t>Search for a range of </a:t>
            </a:r>
            <a:r>
              <a:rPr lang="en-US" sz="2800" dirty="0">
                <a:sym typeface="Wingdings" panose="05000000000000000000" pitchFamily="2" charset="2"/>
              </a:rPr>
              <a:t>law’s parameter </a:t>
            </a:r>
            <a:r>
              <a:rPr lang="en-US" sz="2800" dirty="0" smtClean="0">
                <a:sym typeface="Wingdings" panose="05000000000000000000" pitchFamily="2" charset="2"/>
              </a:rPr>
              <a:t>to explore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>
                <a:sym typeface="Wingdings" panose="05000000000000000000" pitchFamily="2" charset="2"/>
              </a:rPr>
              <a:t>Search for criteria </a:t>
            </a:r>
            <a:r>
              <a:rPr lang="en-US" sz="2800" smtClean="0">
                <a:sym typeface="Wingdings" panose="05000000000000000000" pitchFamily="2" charset="2"/>
              </a:rPr>
              <a:t>validating results</a:t>
            </a:r>
            <a:endParaRPr lang="en-US" sz="2800" dirty="0" smtClean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sz="2800" dirty="0" smtClean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2800" dirty="0" smtClean="0">
                <a:sym typeface="Wingdings" panose="05000000000000000000" pitchFamily="2" charset="2"/>
              </a:rPr>
              <a:t>WIP…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0" y="9972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Failure distribution </a:t>
            </a:r>
            <a:r>
              <a:rPr lang="en-US" sz="3200" dirty="0"/>
              <a:t>for barely failing components</a:t>
            </a:r>
          </a:p>
        </p:txBody>
      </p:sp>
    </p:spTree>
    <p:extLst>
      <p:ext uri="{BB962C8B-B14F-4D97-AF65-F5344CB8AC3E}">
        <p14:creationId xmlns:p14="http://schemas.microsoft.com/office/powerpoint/2010/main" val="86811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stomShape 2"/>
          <p:cNvSpPr/>
          <p:nvPr/>
        </p:nvSpPr>
        <p:spPr>
          <a:xfrm>
            <a:off x="457200" y="1325520"/>
            <a:ext cx="8225280" cy="48189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Defining acceptable </a:t>
            </a:r>
            <a:r>
              <a:rPr lang="en-US" spc="-1" dirty="0" smtClean="0">
                <a:solidFill>
                  <a:srgbClr val="0055A0"/>
                </a:solidFill>
                <a:latin typeface="Arial"/>
                <a:ea typeface="DejaVu Sans"/>
              </a:rPr>
              <a:t>failures rate w.r.t. severity / recovery time: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z="1800" b="0" strike="noStrike" spc="-1" dirty="0" smtClean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 smtClean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 smtClean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 smtClean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latin typeface="Arial"/>
            </a:endParaRP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endParaRPr lang="en-US" spc="-1" dirty="0" smtClean="0">
              <a:latin typeface="Arial"/>
              <a:sym typeface="Wingdings" panose="05000000000000000000" pitchFamily="2" charset="2"/>
            </a:endParaRP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endParaRPr lang="en-US" spc="-1" dirty="0" smtClean="0">
              <a:latin typeface="Arial"/>
              <a:sym typeface="Wingdings" panose="05000000000000000000" pitchFamily="2" charset="2"/>
            </a:endParaRP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pc="-1" dirty="0" smtClean="0">
                <a:latin typeface="Arial"/>
                <a:sym typeface="Wingdings" panose="05000000000000000000" pitchFamily="2" charset="2"/>
              </a:rPr>
              <a:t>Respecting this matrix implies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latin typeface="Arial"/>
                <a:sym typeface="Wingdings" panose="05000000000000000000" pitchFamily="2" charset="2"/>
              </a:rPr>
              <a:t>     </a:t>
            </a:r>
            <a:r>
              <a:rPr lang="en-US" spc="-1" dirty="0" smtClean="0">
                <a:latin typeface="Arial"/>
                <a:sym typeface="Wingdings" panose="05000000000000000000" pitchFamily="2" charset="2"/>
              </a:rPr>
              <a:t>about</a:t>
            </a:r>
            <a:r>
              <a:rPr lang="en-US" sz="1800" b="0" strike="noStrike" spc="-1" dirty="0" smtClean="0">
                <a:latin typeface="Arial"/>
                <a:sym typeface="Wingdings" panose="05000000000000000000" pitchFamily="2" charset="2"/>
              </a:rPr>
              <a:t> 17% of “recovery time”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latin typeface="Arial"/>
              <a:sym typeface="Wingdings" panose="05000000000000000000" pitchFamily="2" charset="2"/>
            </a:endParaRP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z="1800" b="0" strike="noStrike" spc="-1" dirty="0" smtClean="0">
                <a:latin typeface="Arial"/>
                <a:sym typeface="Wingdings" panose="05000000000000000000" pitchFamily="2" charset="2"/>
              </a:rPr>
              <a:t>It does not directly translate into availability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pc="-1" dirty="0">
                <a:latin typeface="Arial"/>
              </a:rPr>
              <a:t> </a:t>
            </a:r>
            <a:r>
              <a:rPr lang="en-US" spc="-1" dirty="0" smtClean="0">
                <a:latin typeface="Arial"/>
              </a:rPr>
              <a:t>   Recovery implies turnaround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a risk matrix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130" y="4475015"/>
            <a:ext cx="3122649" cy="1669463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949444"/>
              </p:ext>
            </p:extLst>
          </p:nvPr>
        </p:nvGraphicFramePr>
        <p:xfrm>
          <a:off x="431859" y="1730157"/>
          <a:ext cx="825062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339">
                  <a:extLst>
                    <a:ext uri="{9D8B030D-6E8A-4147-A177-3AD203B41FA5}">
                      <a16:colId xmlns:a16="http://schemas.microsoft.com/office/drawing/2014/main" val="2830724063"/>
                    </a:ext>
                  </a:extLst>
                </a:gridCol>
                <a:gridCol w="4398579">
                  <a:extLst>
                    <a:ext uri="{9D8B030D-6E8A-4147-A177-3AD203B41FA5}">
                      <a16:colId xmlns:a16="http://schemas.microsoft.com/office/drawing/2014/main" val="2752387408"/>
                    </a:ext>
                  </a:extLst>
                </a:gridCol>
                <a:gridCol w="2238703">
                  <a:extLst>
                    <a:ext uri="{9D8B030D-6E8A-4147-A177-3AD203B41FA5}">
                      <a16:colId xmlns:a16="http://schemas.microsoft.com/office/drawing/2014/main" val="1783212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Type of stop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duration [days]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Percentage vs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217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Minutes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pc="-1" dirty="0" smtClean="0">
                          <a:solidFill>
                            <a:srgbClr val="92D050"/>
                          </a:solidFill>
                          <a:latin typeface="+mn-lt"/>
                        </a:rPr>
                        <a:t>250 days </a:t>
                      </a:r>
                      <a:r>
                        <a:rPr lang="en-US" spc="-1" dirty="0" smtClean="0">
                          <a:latin typeface="+mn-lt"/>
                        </a:rPr>
                        <a:t>x </a:t>
                      </a:r>
                      <a:r>
                        <a:rPr lang="en-US" spc="-1" dirty="0" smtClean="0">
                          <a:solidFill>
                            <a:srgbClr val="00B0F0"/>
                          </a:solidFill>
                          <a:latin typeface="+mn-lt"/>
                        </a:rPr>
                        <a:t>1/day</a:t>
                      </a:r>
                      <a:r>
                        <a:rPr lang="en-US" spc="-1" dirty="0" smtClean="0">
                          <a:latin typeface="+mn-lt"/>
                        </a:rPr>
                        <a:t> x </a:t>
                      </a:r>
                      <a:r>
                        <a:rPr lang="en-US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15 minutes </a:t>
                      </a:r>
                      <a:r>
                        <a:rPr lang="en-US" spc="-1" dirty="0" smtClean="0">
                          <a:latin typeface="+mn-lt"/>
                        </a:rPr>
                        <a:t>= 2.6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2.6/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250</a:t>
                      </a:r>
                      <a:r>
                        <a:rPr lang="en-US" dirty="0" smtClean="0"/>
                        <a:t> ~= 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024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strike="noStrike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Hours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 dirty="0" smtClean="0">
                          <a:solidFill>
                            <a:srgbClr val="92D050"/>
                          </a:solidFill>
                          <a:latin typeface="+mn-lt"/>
                        </a:rPr>
                        <a:t>36 weeks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x </a:t>
                      </a:r>
                      <a:r>
                        <a:rPr lang="en-US" sz="1800" b="0" strike="noStrike" spc="-1" dirty="0" smtClean="0">
                          <a:solidFill>
                            <a:srgbClr val="00B0F0"/>
                          </a:solidFill>
                          <a:latin typeface="+mn-lt"/>
                        </a:rPr>
                        <a:t>1/week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 x </a:t>
                      </a:r>
                      <a:r>
                        <a:rPr lang="en-US" sz="1800" b="0" strike="noStrike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5 hours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= 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strike="noStrike" spc="-1" dirty="0" smtClean="0">
                          <a:latin typeface="+mn-lt"/>
                          <a:sym typeface="Wingdings" panose="05000000000000000000" pitchFamily="2" charset="2"/>
                        </a:rPr>
                        <a:t>7.5/</a:t>
                      </a:r>
                      <a:r>
                        <a:rPr lang="en-US" sz="1800" b="0" strike="noStrike" spc="-1" dirty="0" smtClean="0">
                          <a:solidFill>
                            <a:srgbClr val="92D050"/>
                          </a:solidFill>
                          <a:latin typeface="+mn-lt"/>
                          <a:sym typeface="Wingdings" panose="05000000000000000000" pitchFamily="2" charset="2"/>
                        </a:rPr>
                        <a:t>250</a:t>
                      </a:r>
                      <a:r>
                        <a:rPr lang="en-US" sz="1800" b="0" strike="noStrike" spc="-1" dirty="0" smtClean="0">
                          <a:latin typeface="+mn-lt"/>
                          <a:sym typeface="Wingdings" panose="05000000000000000000" pitchFamily="2" charset="2"/>
                        </a:rPr>
                        <a:t> ~= 3%</a:t>
                      </a:r>
                      <a:endParaRPr lang="en-US" sz="1800" b="0" strike="noStrike" spc="-1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448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Day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pc="-1" dirty="0" smtClean="0">
                          <a:solidFill>
                            <a:srgbClr val="92D050"/>
                          </a:solidFill>
                          <a:latin typeface="+mn-lt"/>
                        </a:rPr>
                        <a:t>8 months </a:t>
                      </a:r>
                      <a:r>
                        <a:rPr lang="en-US" spc="-1" dirty="0" smtClean="0">
                          <a:latin typeface="+mn-lt"/>
                        </a:rPr>
                        <a:t>x </a:t>
                      </a:r>
                      <a:r>
                        <a:rPr lang="en-US" spc="-1" dirty="0" smtClean="0">
                          <a:solidFill>
                            <a:srgbClr val="00B0F0"/>
                          </a:solidFill>
                          <a:latin typeface="+mn-lt"/>
                        </a:rPr>
                        <a:t>1/month</a:t>
                      </a:r>
                      <a:r>
                        <a:rPr lang="en-US" spc="-1" dirty="0" smtClean="0">
                          <a:latin typeface="+mn-lt"/>
                        </a:rPr>
                        <a:t> x </a:t>
                      </a:r>
                      <a:r>
                        <a:rPr lang="en-US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2 days </a:t>
                      </a:r>
                      <a:r>
                        <a:rPr lang="en-US" spc="-1" dirty="0" smtClean="0">
                          <a:latin typeface="+mn-lt"/>
                        </a:rPr>
                        <a:t>= 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pc="-1" dirty="0" smtClean="0">
                          <a:latin typeface="+mn-lt"/>
                          <a:sym typeface="Wingdings" panose="05000000000000000000" pitchFamily="2" charset="2"/>
                        </a:rPr>
                        <a:t>16/</a:t>
                      </a:r>
                      <a:r>
                        <a:rPr lang="en-US" spc="-1" dirty="0" smtClean="0">
                          <a:solidFill>
                            <a:srgbClr val="92D050"/>
                          </a:solidFill>
                          <a:latin typeface="+mn-lt"/>
                          <a:sym typeface="Wingdings" panose="05000000000000000000" pitchFamily="2" charset="2"/>
                        </a:rPr>
                        <a:t>250</a:t>
                      </a:r>
                      <a:r>
                        <a:rPr lang="en-US" spc="-1" dirty="0" smtClean="0">
                          <a:latin typeface="+mn-lt"/>
                          <a:sym typeface="Wingdings" panose="05000000000000000000" pitchFamily="2" charset="2"/>
                        </a:rPr>
                        <a:t> ~= 6%</a:t>
                      </a:r>
                      <a:endParaRPr lang="en-US" spc="-1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865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strike="noStrike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Week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 dirty="0" smtClean="0">
                          <a:solidFill>
                            <a:srgbClr val="92D050"/>
                          </a:solidFill>
                          <a:latin typeface="+mn-lt"/>
                        </a:rPr>
                        <a:t>1 year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x </a:t>
                      </a:r>
                      <a:r>
                        <a:rPr lang="en-US" sz="1800" b="0" strike="noStrike" spc="-1" dirty="0" smtClean="0">
                          <a:solidFill>
                            <a:srgbClr val="00B0F0"/>
                          </a:solidFill>
                          <a:latin typeface="+mn-lt"/>
                        </a:rPr>
                        <a:t>1/year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 x </a:t>
                      </a:r>
                      <a:r>
                        <a:rPr lang="en-US" sz="1800" b="0" strike="noStrike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10 days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= 10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strike="noStrike" spc="-1" dirty="0" smtClean="0">
                          <a:latin typeface="+mn-lt"/>
                          <a:sym typeface="Wingdings" panose="05000000000000000000" pitchFamily="2" charset="2"/>
                        </a:rPr>
                        <a:t>10/</a:t>
                      </a:r>
                      <a:r>
                        <a:rPr lang="en-US" sz="1800" b="0" strike="noStrike" spc="-1" dirty="0" smtClean="0">
                          <a:solidFill>
                            <a:srgbClr val="92D050"/>
                          </a:solidFill>
                          <a:latin typeface="+mn-lt"/>
                          <a:sym typeface="Wingdings" panose="05000000000000000000" pitchFamily="2" charset="2"/>
                        </a:rPr>
                        <a:t>250</a:t>
                      </a:r>
                      <a:r>
                        <a:rPr lang="en-US" sz="1800" b="0" strike="noStrike" spc="-1" dirty="0" smtClean="0">
                          <a:latin typeface="+mn-lt"/>
                          <a:sym typeface="Wingdings" panose="05000000000000000000" pitchFamily="2" charset="2"/>
                        </a:rPr>
                        <a:t> ~= 4%</a:t>
                      </a:r>
                      <a:endParaRPr lang="en-US" sz="1800" b="0" strike="noStrike" spc="-1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1326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Month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pc="-1" dirty="0" smtClean="0">
                          <a:solidFill>
                            <a:srgbClr val="92D050"/>
                          </a:solidFill>
                          <a:latin typeface="+mn-lt"/>
                        </a:rPr>
                        <a:t>1 year </a:t>
                      </a:r>
                      <a:r>
                        <a:rPr lang="en-US" spc="-1" dirty="0" smtClean="0">
                          <a:latin typeface="+mn-lt"/>
                        </a:rPr>
                        <a:t>x </a:t>
                      </a:r>
                      <a:r>
                        <a:rPr lang="en-US" spc="-1" dirty="0" smtClean="0">
                          <a:solidFill>
                            <a:srgbClr val="00B0F0"/>
                          </a:solidFill>
                          <a:latin typeface="+mn-lt"/>
                        </a:rPr>
                        <a:t>1/ 10 years </a:t>
                      </a:r>
                      <a:r>
                        <a:rPr lang="en-US" spc="-1" dirty="0" smtClean="0">
                          <a:latin typeface="+mn-lt"/>
                        </a:rPr>
                        <a:t>x </a:t>
                      </a:r>
                      <a:r>
                        <a:rPr lang="en-US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45 days </a:t>
                      </a:r>
                      <a:r>
                        <a:rPr lang="en-US" spc="-1" dirty="0" smtClean="0">
                          <a:latin typeface="+mn-lt"/>
                        </a:rPr>
                        <a:t>= 4.5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pc="-1" dirty="0" smtClean="0">
                          <a:latin typeface="+mn-lt"/>
                          <a:sym typeface="Wingdings" panose="05000000000000000000" pitchFamily="2" charset="2"/>
                        </a:rPr>
                        <a:t>4.5/</a:t>
                      </a:r>
                      <a:r>
                        <a:rPr lang="en-US" spc="-1" dirty="0" smtClean="0">
                          <a:solidFill>
                            <a:srgbClr val="92D050"/>
                          </a:solidFill>
                          <a:latin typeface="+mn-lt"/>
                          <a:sym typeface="Wingdings" panose="05000000000000000000" pitchFamily="2" charset="2"/>
                        </a:rPr>
                        <a:t>250</a:t>
                      </a:r>
                      <a:r>
                        <a:rPr lang="en-US" spc="-1" dirty="0" smtClean="0">
                          <a:latin typeface="+mn-lt"/>
                          <a:sym typeface="Wingdings" panose="05000000000000000000" pitchFamily="2" charset="2"/>
                        </a:rPr>
                        <a:t> ~= 2 %</a:t>
                      </a:r>
                      <a:endParaRPr lang="en-US" spc="-1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817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strike="noStrike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Year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 dirty="0" smtClean="0">
                          <a:solidFill>
                            <a:srgbClr val="92D050"/>
                          </a:solidFill>
                          <a:latin typeface="+mn-lt"/>
                        </a:rPr>
                        <a:t>1 years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x </a:t>
                      </a:r>
                      <a:r>
                        <a:rPr lang="en-US" sz="1800" b="0" strike="noStrike" spc="-1" dirty="0" smtClean="0">
                          <a:solidFill>
                            <a:srgbClr val="00B0F0"/>
                          </a:solidFill>
                          <a:latin typeface="+mn-lt"/>
                        </a:rPr>
                        <a:t>1/100 years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x </a:t>
                      </a:r>
                      <a:r>
                        <a:rPr lang="en-US" sz="1800" b="0" strike="noStrike" spc="-1" dirty="0" smtClean="0">
                          <a:solidFill>
                            <a:srgbClr val="FFC000"/>
                          </a:solidFill>
                          <a:latin typeface="+mn-lt"/>
                        </a:rPr>
                        <a:t>250 days </a:t>
                      </a:r>
                      <a:r>
                        <a:rPr lang="en-US" sz="1800" b="0" strike="noStrike" spc="-1" dirty="0" smtClean="0">
                          <a:latin typeface="+mn-lt"/>
                        </a:rPr>
                        <a:t>= 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2.5/</a:t>
                      </a:r>
                      <a:r>
                        <a:rPr lang="en-US" dirty="0" smtClean="0">
                          <a:solidFill>
                            <a:srgbClr val="92D050"/>
                          </a:solidFill>
                        </a:rPr>
                        <a:t>250</a:t>
                      </a:r>
                      <a:r>
                        <a:rPr lang="en-US" dirty="0" smtClean="0"/>
                        <a:t> ~= 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366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of probability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CustomShape 2"/>
          <p:cNvSpPr/>
          <p:nvPr/>
        </p:nvSpPr>
        <p:spPr>
          <a:xfrm>
            <a:off x="218361" y="1325520"/>
            <a:ext cx="8423189" cy="4818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24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How to estimate in which box is </a:t>
            </a:r>
            <a:r>
              <a:rPr lang="en-US" sz="2400" spc="-1" dirty="0" smtClean="0">
                <a:solidFill>
                  <a:srgbClr val="0055A0"/>
                </a:solidFill>
                <a:latin typeface="Arial"/>
                <a:ea typeface="DejaVu Sans"/>
              </a:rPr>
              <a:t>a new system ?</a:t>
            </a:r>
          </a:p>
          <a:p>
            <a:pPr marL="380700" indent="-3429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latin typeface="Arial"/>
              </a:rPr>
              <a:t>Analytical computations</a:t>
            </a:r>
          </a:p>
          <a:p>
            <a:pPr marL="380700" indent="-3429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latin typeface="Arial"/>
              </a:rPr>
              <a:t>Simulation (AvailSim4: Monte Carlo, isograph, etc.)</a:t>
            </a:r>
            <a:endParaRPr lang="en-US" spc="-1" dirty="0" smtClean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 smtClean="0">
              <a:solidFill>
                <a:srgbClr val="0055A0"/>
              </a:solidFill>
              <a:latin typeface="Arial"/>
              <a:sym typeface="Wingdings" panose="05000000000000000000" pitchFamily="2" charset="2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2400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Output of computations are probabilities of having a particular event (= recovery) for a given period (= frequency)</a:t>
            </a:r>
          </a:p>
          <a:p>
            <a:pPr marL="380700" indent="-3429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</a:rPr>
              <a:t>Difficult to compute </a:t>
            </a:r>
            <a:br>
              <a:rPr lang="en-US" sz="2000" spc="-1" dirty="0" smtClean="0">
                <a:solidFill>
                  <a:srgbClr val="0055A0"/>
                </a:solidFill>
                <a:latin typeface="Arial"/>
              </a:rPr>
            </a:br>
            <a:r>
              <a:rPr lang="en-US" sz="2000" spc="-1" dirty="0" smtClean="0">
                <a:solidFill>
                  <a:srgbClr val="00B050"/>
                </a:solidFill>
                <a:latin typeface="Arial"/>
              </a:rPr>
              <a:t>0% 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</a:rPr>
              <a:t>or </a:t>
            </a:r>
            <a:r>
              <a:rPr lang="en-US" sz="2000" spc="-1" dirty="0" smtClean="0">
                <a:solidFill>
                  <a:srgbClr val="FF0000"/>
                </a:solidFill>
                <a:latin typeface="Arial"/>
              </a:rPr>
              <a:t>100%</a:t>
            </a:r>
            <a:r>
              <a:rPr lang="en-US" sz="2000" spc="-1" dirty="0" smtClean="0">
                <a:solidFill>
                  <a:srgbClr val="0055A0"/>
                </a:solidFill>
                <a:latin typeface="Arial"/>
              </a:rPr>
              <a:t> probability</a:t>
            </a:r>
          </a:p>
          <a:p>
            <a:pPr marL="380700" indent="-3429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z="2000" spc="-1" dirty="0" smtClean="0">
                <a:solidFill>
                  <a:srgbClr val="0055A0"/>
                </a:solidFill>
                <a:latin typeface="Arial"/>
              </a:rPr>
              <a:t>Use of an intermediate box</a:t>
            </a:r>
            <a:br>
              <a:rPr lang="en-US" sz="2000" spc="-1" dirty="0" smtClean="0">
                <a:solidFill>
                  <a:srgbClr val="0055A0"/>
                </a:solidFill>
                <a:latin typeface="Arial"/>
              </a:rPr>
            </a:br>
            <a:r>
              <a:rPr lang="en-US" sz="2000" spc="-1" dirty="0" smtClean="0">
                <a:solidFill>
                  <a:srgbClr val="FFC000"/>
                </a:solidFill>
                <a:latin typeface="Arial"/>
              </a:rPr>
              <a:t>10% probability of failing</a:t>
            </a:r>
          </a:p>
          <a:p>
            <a:pPr marL="380700" indent="-3429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z="2000" spc="-1" dirty="0">
                <a:solidFill>
                  <a:srgbClr val="0055A0"/>
                </a:solidFill>
              </a:rPr>
              <a:t>Use of 1 box of margin</a:t>
            </a:r>
          </a:p>
          <a:p>
            <a:pPr marL="380700" indent="-3429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z="2000" spc="-1" dirty="0">
                <a:solidFill>
                  <a:srgbClr val="0055A0"/>
                </a:solidFill>
              </a:rPr>
              <a:t>Maybe 2 boxes of margin in</a:t>
            </a:r>
            <a:br>
              <a:rPr lang="en-US" sz="2000" spc="-1" dirty="0">
                <a:solidFill>
                  <a:srgbClr val="0055A0"/>
                </a:solidFill>
              </a:rPr>
            </a:br>
            <a:r>
              <a:rPr lang="en-US" sz="2000" spc="-1" dirty="0">
                <a:solidFill>
                  <a:srgbClr val="0055A0"/>
                </a:solidFill>
              </a:rPr>
              <a:t>case the box is already</a:t>
            </a:r>
            <a:br>
              <a:rPr lang="en-US" sz="2000" spc="-1" dirty="0">
                <a:solidFill>
                  <a:srgbClr val="0055A0"/>
                </a:solidFill>
              </a:rPr>
            </a:br>
            <a:r>
              <a:rPr lang="en-US" sz="2000" spc="-1" dirty="0" smtClean="0">
                <a:solidFill>
                  <a:srgbClr val="0055A0"/>
                </a:solidFill>
              </a:rPr>
              <a:t>populated</a:t>
            </a:r>
            <a:endParaRPr lang="en-US" sz="2000" spc="-1" dirty="0">
              <a:solidFill>
                <a:srgbClr val="0055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973" y="3590488"/>
            <a:ext cx="4770170" cy="255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of probability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stomShape 2"/>
              <p:cNvSpPr/>
              <p:nvPr/>
            </p:nvSpPr>
            <p:spPr>
              <a:xfrm>
                <a:off x="55179" y="1269124"/>
                <a:ext cx="8970580" cy="48747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/>
              </a:bodyPr>
              <a:lstStyle/>
              <a:p>
                <a:pPr marL="37800">
                  <a:lnSpc>
                    <a:spcPct val="100000"/>
                  </a:lnSpc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2400" spc="-1" dirty="0" smtClean="0">
                    <a:solidFill>
                      <a:srgbClr val="0055A0"/>
                    </a:solidFill>
                    <a:latin typeface="Arial"/>
                    <a:sym typeface="Wingdings" panose="05000000000000000000" pitchFamily="2" charset="2"/>
                  </a:rPr>
                  <a:t>Probability to fail (or not to fail) in a given period</a:t>
                </a:r>
              </a:p>
              <a:p>
                <a:pPr marL="37800">
                  <a:lnSpc>
                    <a:spcPct val="100000"/>
                  </a:lnSpc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2400" spc="-1" dirty="0" smtClean="0">
                    <a:solidFill>
                      <a:srgbClr val="0055A0"/>
                    </a:solidFill>
                    <a:latin typeface="Arial"/>
                    <a:sym typeface="Wingdings" panose="05000000000000000000" pitchFamily="2" charset="2"/>
                  </a:rPr>
                  <a:t> Cumulative distribution function</a:t>
                </a:r>
              </a:p>
              <a:p>
                <a:pPr marL="37800">
                  <a:lnSpc>
                    <a:spcPct val="100000"/>
                  </a:lnSpc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2400" spc="-1" dirty="0" smtClean="0">
                    <a:solidFill>
                      <a:srgbClr val="0055A0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b="0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fr-FR" sz="2400" b="0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fr-FR" sz="2400" b="0" i="1" spc="-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sz="2400" b="0" i="1" spc="-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𝑎𝑟𝑔𝑒𝑡</m:t>
                    </m:r>
                  </m:oMath>
                </a14:m>
                <a:r>
                  <a:rPr lang="en-US" sz="2400" spc="-1" dirty="0">
                    <a:solidFill>
                      <a:srgbClr val="0055A0"/>
                    </a:solidFill>
                  </a:rPr>
                  <a:t> </a:t>
                </a:r>
                <a:endParaRPr lang="en-US" sz="2400" spc="-1" dirty="0" smtClean="0">
                  <a:solidFill>
                    <a:srgbClr val="0055A0"/>
                  </a:solidFill>
                </a:endParaRP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     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h𝑜𝑢𝑟𝑠</m:t>
                        </m:r>
                      </m:e>
                    </m:d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≤2 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h𝑜𝑢𝑟𝑠</m:t>
                        </m:r>
                      </m:e>
                    </m:d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≤10%</m:t>
                    </m:r>
                  </m:oMath>
                </a14:m>
                <a:r>
                  <a:rPr lang="en-US" sz="2400" spc="-1" dirty="0">
                    <a:solidFill>
                      <a:srgbClr val="0055A0"/>
                    </a:solidFill>
                  </a:rPr>
                  <a:t> </a:t>
                </a: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1600" spc="-1" dirty="0">
                    <a:solidFill>
                      <a:srgbClr val="0055A0"/>
                    </a:solidFill>
                  </a:rPr>
                  <a:t> </a:t>
                </a:r>
                <a:r>
                  <a:rPr lang="en-US" sz="1600" spc="-1" dirty="0" smtClean="0">
                    <a:solidFill>
                      <a:srgbClr val="0055A0"/>
                    </a:solidFill>
                  </a:rPr>
                  <a:t>     Probability </a:t>
                </a:r>
                <a:r>
                  <a:rPr lang="en-US" sz="1600" spc="-1" dirty="0">
                    <a:solidFill>
                      <a:srgbClr val="0055A0"/>
                    </a:solidFill>
                  </a:rPr>
                  <a:t>that the failure X happens before </a:t>
                </a:r>
                <a:r>
                  <a:rPr lang="en-US" sz="1600" spc="-1" dirty="0" smtClean="0">
                    <a:solidFill>
                      <a:srgbClr val="0055A0"/>
                    </a:solidFill>
                  </a:rPr>
                  <a:t>2 hours is less than or </a:t>
                </a:r>
                <a:r>
                  <a:rPr lang="en-US" sz="1600" spc="-1" dirty="0">
                    <a:solidFill>
                      <a:srgbClr val="0055A0"/>
                    </a:solidFill>
                  </a:rPr>
                  <a:t>equal to 10 </a:t>
                </a:r>
                <a:r>
                  <a:rPr lang="en-US" sz="1600" spc="-1" dirty="0" smtClean="0">
                    <a:solidFill>
                      <a:srgbClr val="0055A0"/>
                    </a:solidFill>
                  </a:rPr>
                  <a:t>%</a:t>
                </a: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endParaRPr lang="en-US" sz="1600" spc="-1" dirty="0">
                  <a:solidFill>
                    <a:srgbClr val="0055A0"/>
                  </a:solidFill>
                </a:endParaRPr>
              </a:p>
            </p:txBody>
          </p:sp>
        </mc:Choice>
        <mc:Fallback>
          <p:sp>
            <p:nvSpPr>
              <p:cNvPr id="7" name="CustomShap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9" y="1269124"/>
                <a:ext cx="8970580" cy="4874756"/>
              </a:xfrm>
              <a:prstGeom prst="rect">
                <a:avLst/>
              </a:prstGeom>
              <a:blipFill>
                <a:blip r:embed="rId2"/>
                <a:stretch>
                  <a:fillRect l="-679" t="-8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1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650" y="2441196"/>
            <a:ext cx="4702020" cy="352651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of probability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stomShape 2"/>
              <p:cNvSpPr/>
              <p:nvPr/>
            </p:nvSpPr>
            <p:spPr>
              <a:xfrm>
                <a:off x="55179" y="1269124"/>
                <a:ext cx="8970580" cy="48747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/>
              </a:bodyPr>
              <a:lstStyle/>
              <a:p>
                <a:pPr marL="37800">
                  <a:lnSpc>
                    <a:spcPct val="100000"/>
                  </a:lnSpc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2400" spc="-1" dirty="0" smtClean="0">
                    <a:solidFill>
                      <a:srgbClr val="0055A0"/>
                    </a:solidFill>
                    <a:latin typeface="Arial"/>
                    <a:sym typeface="Wingdings" panose="05000000000000000000" pitchFamily="2" charset="2"/>
                  </a:rPr>
                  <a:t>Probability to fail (or not to fail) in a given period</a:t>
                </a: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      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d>
                      <m:dPr>
                        <m:ctrlP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h𝑜𝑢𝑟𝑠</m:t>
                        </m:r>
                      </m:e>
                    </m:d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≤2 </m:t>
                        </m:r>
                        <m:r>
                          <a:rPr lang="fr-FR" sz="2400" i="1" spc="-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h𝑜𝑢𝑟𝑠</m:t>
                        </m:r>
                      </m:e>
                    </m:d>
                    <m:r>
                      <a:rPr lang="fr-FR" sz="2400" i="1" spc="-1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≤10%</m:t>
                    </m:r>
                  </m:oMath>
                </a14:m>
                <a:r>
                  <a:rPr lang="en-US" sz="2400" spc="-1" dirty="0">
                    <a:solidFill>
                      <a:srgbClr val="0055A0"/>
                    </a:solidFill>
                  </a:rPr>
                  <a:t> </a:t>
                </a: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1600" spc="-1" dirty="0">
                    <a:solidFill>
                      <a:srgbClr val="0055A0"/>
                    </a:solidFill>
                  </a:rPr>
                  <a:t> </a:t>
                </a:r>
                <a:r>
                  <a:rPr lang="en-US" sz="1600" spc="-1" dirty="0" smtClean="0">
                    <a:solidFill>
                      <a:srgbClr val="0055A0"/>
                    </a:solidFill>
                  </a:rPr>
                  <a:t>     Probability </a:t>
                </a:r>
                <a:r>
                  <a:rPr lang="en-US" sz="1600" spc="-1" dirty="0">
                    <a:solidFill>
                      <a:srgbClr val="0055A0"/>
                    </a:solidFill>
                  </a:rPr>
                  <a:t>that the failure X happens before </a:t>
                </a:r>
                <a:r>
                  <a:rPr lang="en-US" sz="1600" spc="-1" dirty="0" smtClean="0">
                    <a:solidFill>
                      <a:srgbClr val="0055A0"/>
                    </a:solidFill>
                  </a:rPr>
                  <a:t>2 hours is less than or </a:t>
                </a:r>
                <a:r>
                  <a:rPr lang="en-US" sz="1600" spc="-1" dirty="0">
                    <a:solidFill>
                      <a:srgbClr val="0055A0"/>
                    </a:solidFill>
                  </a:rPr>
                  <a:t>equal to 10 </a:t>
                </a:r>
                <a:r>
                  <a:rPr lang="en-US" sz="1600" spc="-1" dirty="0" smtClean="0">
                    <a:solidFill>
                      <a:srgbClr val="0055A0"/>
                    </a:solidFill>
                  </a:rPr>
                  <a:t>%</a:t>
                </a: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endParaRPr lang="en-US" sz="1600" spc="-1" dirty="0">
                  <a:solidFill>
                    <a:srgbClr val="0055A0"/>
                  </a:solidFill>
                </a:endParaRPr>
              </a:p>
              <a:p>
                <a:pPr marL="37800">
                  <a:spcBef>
                    <a:spcPts val="400"/>
                  </a:spcBef>
                  <a:buClr>
                    <a:srgbClr val="0055A0"/>
                  </a:buClr>
                  <a:buSzPct val="80000"/>
                </a:pPr>
                <a:r>
                  <a:rPr lang="en-US" sz="2400" spc="-1" dirty="0" smtClean="0">
                    <a:solidFill>
                      <a:srgbClr val="0055A0"/>
                    </a:solidFill>
                  </a:rPr>
                  <a:t>How to translate (on an histogram) ?</a:t>
                </a:r>
              </a:p>
              <a:p>
                <a:pPr marL="380700" indent="-342900">
                  <a:spcBef>
                    <a:spcPts val="400"/>
                  </a:spcBef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US" sz="2200" spc="-1" dirty="0" smtClean="0">
                    <a:solidFill>
                      <a:srgbClr val="0055A0"/>
                    </a:solidFill>
                  </a:rPr>
                  <a:t>90oo100 simulations with 0 fault</a:t>
                </a:r>
              </a:p>
              <a:p>
                <a:pPr marL="380700" indent="-342900">
                  <a:spcBef>
                    <a:spcPts val="400"/>
                  </a:spcBef>
                  <a:buClr>
                    <a:srgbClr val="0055A0"/>
                  </a:buClr>
                  <a:buSzPct val="80000"/>
                  <a:buFont typeface="Arial" panose="020B0604020202020204" pitchFamily="34" charset="0"/>
                  <a:buChar char="•"/>
                </a:pPr>
                <a:r>
                  <a:rPr lang="en-US" sz="2200" spc="-1" dirty="0" smtClean="0">
                    <a:solidFill>
                      <a:srgbClr val="0055A0"/>
                    </a:solidFill>
                  </a:rPr>
                  <a:t>10oo100 simulations with 1&gt;= fault</a:t>
                </a:r>
              </a:p>
              <a:p>
                <a:pPr marL="380700" indent="-342900">
                  <a:spcBef>
                    <a:spcPts val="400"/>
                  </a:spcBef>
                  <a:buClr>
                    <a:srgbClr val="0055A0"/>
                  </a:buClr>
                  <a:buSzPct val="80000"/>
                  <a:buFont typeface="Wingdings" panose="05000000000000000000" pitchFamily="2" charset="2"/>
                  <a:buChar char="è"/>
                </a:pPr>
                <a:r>
                  <a:rPr lang="en-US" sz="2200" spc="-1" dirty="0" smtClean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10% probability of having no fault</a:t>
                </a:r>
              </a:p>
              <a:p>
                <a:pPr marL="380700" indent="-342900">
                  <a:spcBef>
                    <a:spcPts val="400"/>
                  </a:spcBef>
                  <a:buClr>
                    <a:srgbClr val="0055A0"/>
                  </a:buClr>
                  <a:buSzPct val="80000"/>
                  <a:buFont typeface="Wingdings" panose="05000000000000000000" pitchFamily="2" charset="2"/>
                  <a:buChar char="è"/>
                </a:pPr>
                <a:r>
                  <a:rPr lang="en-US" sz="2200" spc="-1" dirty="0" smtClean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Still average number of faults could</a:t>
                </a:r>
                <a:r>
                  <a:rPr lang="en-US" sz="2200" spc="-1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/>
                </a:r>
                <a:br>
                  <a:rPr lang="en-US" sz="2200" spc="-1" dirty="0">
                    <a:solidFill>
                      <a:srgbClr val="0055A0"/>
                    </a:solidFill>
                    <a:sym typeface="Wingdings" panose="05000000000000000000" pitchFamily="2" charset="2"/>
                  </a:rPr>
                </a:br>
                <a:r>
                  <a:rPr lang="en-US" sz="2200" spc="-1" dirty="0" smtClean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be 20 faults in 100 simulations,</a:t>
                </a:r>
                <a:br>
                  <a:rPr lang="en-US" sz="2200" spc="-1" dirty="0" smtClean="0">
                    <a:solidFill>
                      <a:srgbClr val="0055A0"/>
                    </a:solidFill>
                    <a:sym typeface="Wingdings" panose="05000000000000000000" pitchFamily="2" charset="2"/>
                  </a:rPr>
                </a:br>
                <a:r>
                  <a:rPr lang="en-US" sz="2200" spc="-1" dirty="0" smtClean="0">
                    <a:solidFill>
                      <a:srgbClr val="0055A0"/>
                    </a:solidFill>
                    <a:sym typeface="Wingdings" panose="05000000000000000000" pitchFamily="2" charset="2"/>
                  </a:rPr>
                  <a:t>not to translate in 20%</a:t>
                </a:r>
                <a:endParaRPr lang="en-US" sz="2200" spc="-1" dirty="0">
                  <a:solidFill>
                    <a:srgbClr val="0055A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" name="CustomShap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9" y="1269124"/>
                <a:ext cx="8970580" cy="4874756"/>
              </a:xfrm>
              <a:prstGeom prst="rect">
                <a:avLst/>
              </a:prstGeom>
              <a:blipFill>
                <a:blip r:embed="rId3"/>
                <a:stretch>
                  <a:fillRect l="-679" t="-8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375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expectancy of a system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18114" y="1325606"/>
            <a:ext cx="8465940" cy="466742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Frequencies inside risk matrices: 1/day to 1/1000 years</a:t>
            </a:r>
          </a:p>
          <a:p>
            <a:endParaRPr lang="en-US" dirty="0"/>
          </a:p>
          <a:p>
            <a:r>
              <a:rPr lang="en-US" dirty="0" smtClean="0"/>
              <a:t>11T system : 14oo16 strips needed, MTTF of strip = 350y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AvailSim4 simulations of 11T on a period of</a:t>
            </a:r>
          </a:p>
          <a:p>
            <a:pPr marL="448056" lvl="1" indent="0">
              <a:buNone/>
            </a:pPr>
            <a:r>
              <a:rPr lang="en-US" dirty="0" smtClean="0"/>
              <a:t>20 years: almost no aging of strips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>
                <a:sym typeface="Wingdings" panose="05000000000000000000" pitchFamily="2" charset="2"/>
              </a:rPr>
              <a:t>Almost no spare needed</a:t>
            </a: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1000 years: every strip would failed ~3 times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dirty="0" smtClean="0">
                <a:sym typeface="Wingdings" panose="05000000000000000000" pitchFamily="2" charset="2"/>
              </a:rPr>
              <a:t>Need for a significant number of spare magnets</a:t>
            </a:r>
          </a:p>
          <a:p>
            <a:pPr marL="448056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(number of spares for 1000y) / (50) &gt;&gt; (number of spare for 20 y)</a:t>
            </a:r>
          </a:p>
          <a:p>
            <a:pPr marL="448056" lvl="1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448056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Frequency of a fault express using up to 1000 years in risk matrices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 Availability and Reliability should be computed on realistic life time to get proper aging effect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F24946-6AF3-4349-8095-401A54D88DC9}" type="datetime1">
              <a:rPr lang="en-US" smtClean="0"/>
              <a:t>10/24/2019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67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2"/>
          <p:cNvSpPr/>
          <p:nvPr/>
        </p:nvSpPr>
        <p:spPr>
          <a:xfrm>
            <a:off x="134007" y="1325520"/>
            <a:ext cx="8805041" cy="466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2969280" y="6362280"/>
            <a:ext cx="213228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4"/>
          <p:cNvSpPr/>
          <p:nvPr/>
        </p:nvSpPr>
        <p:spPr>
          <a:xfrm>
            <a:off x="5182920" y="6356520"/>
            <a:ext cx="289404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B2B9D0"/>
                </a:solidFill>
                <a:latin typeface="Arial"/>
                <a:ea typeface="DejaVu Sans"/>
              </a:rPr>
              <a:t>Risk matric of LHC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24" name="CustomShape 5"/>
          <p:cNvSpPr/>
          <p:nvPr/>
        </p:nvSpPr>
        <p:spPr>
          <a:xfrm>
            <a:off x="8185320" y="6356520"/>
            <a:ext cx="500040" cy="36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"/>
          <p:cNvSpPr/>
          <p:nvPr/>
        </p:nvSpPr>
        <p:spPr>
          <a:xfrm>
            <a:off x="457200" y="233640"/>
            <a:ext cx="822528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marL="36720">
              <a:lnSpc>
                <a:spcPct val="100000"/>
              </a:lnSpc>
            </a:pPr>
            <a:r>
              <a:rPr lang="en-US" sz="4600" b="0" strike="noStrike" spc="-1" dirty="0" smtClean="0">
                <a:solidFill>
                  <a:srgbClr val="0055A0"/>
                </a:solidFill>
                <a:latin typeface="Arial"/>
                <a:ea typeface="DejaVu Sans"/>
              </a:rPr>
              <a:t>Operation &amp; Protection</a:t>
            </a:r>
            <a:endParaRPr lang="en-US" sz="4600" b="0" strike="noStrike" spc="-1" dirty="0">
              <a:latin typeface="Arial"/>
            </a:endParaRPr>
          </a:p>
        </p:txBody>
      </p:sp>
      <p:sp>
        <p:nvSpPr>
          <p:cNvPr id="3" name="Right Brace 2"/>
          <p:cNvSpPr/>
          <p:nvPr/>
        </p:nvSpPr>
        <p:spPr>
          <a:xfrm rot="5400000">
            <a:off x="7582022" y="3628978"/>
            <a:ext cx="271337" cy="2442715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 rot="5400000">
            <a:off x="5822861" y="3698621"/>
            <a:ext cx="265119" cy="2309647"/>
          </a:xfrm>
          <a:prstGeom prst="rightBrace">
            <a:avLst/>
          </a:prstGeom>
          <a:ln>
            <a:solidFill>
              <a:srgbClr val="92D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93774" y="5145222"/>
            <a:ext cx="2309647" cy="369332"/>
          </a:xfrm>
          <a:prstGeom prst="rect">
            <a:avLst/>
          </a:prstGeom>
          <a:noFill/>
          <a:ln w="50800">
            <a:solidFill>
              <a:srgbClr val="92D05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57749" y="5145906"/>
            <a:ext cx="2409134" cy="369332"/>
          </a:xfrm>
          <a:prstGeom prst="rect">
            <a:avLst/>
          </a:prstGeom>
          <a:noFill/>
          <a:ln w="50800">
            <a:solidFill>
              <a:srgbClr val="FFC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</a:t>
            </a:r>
            <a:r>
              <a:rPr lang="en-US" dirty="0" smtClean="0"/>
              <a:t>peration</a:t>
            </a:r>
            <a:endParaRPr lang="en-US" dirty="0"/>
          </a:p>
        </p:txBody>
      </p:sp>
      <p:sp>
        <p:nvSpPr>
          <p:cNvPr id="13" name="CustomShape 2"/>
          <p:cNvSpPr/>
          <p:nvPr/>
        </p:nvSpPr>
        <p:spPr>
          <a:xfrm>
            <a:off x="55179" y="1477920"/>
            <a:ext cx="3184635" cy="466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pc="-1" dirty="0" smtClean="0">
                <a:solidFill>
                  <a:srgbClr val="0055A0"/>
                </a:solidFill>
                <a:latin typeface="Arial"/>
              </a:rPr>
              <a:t>Operation range:</a:t>
            </a:r>
            <a:endParaRPr lang="en-US" spc="-1" dirty="0">
              <a:solidFill>
                <a:srgbClr val="0055A0"/>
              </a:solidFill>
              <a:latin typeface="Arial"/>
            </a:endParaRP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</a:rPr>
              <a:t>Frequency ~&lt; 1/month</a:t>
            </a: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Available statistics</a:t>
            </a: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Possible predictions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pc="-1" dirty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   (</a:t>
            </a:r>
            <a:r>
              <a:rPr lang="en-US" spc="-1" dirty="0" err="1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Isographe</a:t>
            </a: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, </a:t>
            </a:r>
            <a:r>
              <a:rPr lang="en-US" spc="-1" dirty="0" err="1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AvailSim</a:t>
            </a: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)</a:t>
            </a:r>
            <a:endParaRPr lang="en-US" spc="-1" dirty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z="1800" b="0" strike="noStrike" spc="-1" dirty="0" smtClean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solidFill>
                <a:srgbClr val="0055A0"/>
              </a:solidFill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z="1800" b="0" strike="noStrike" spc="-1" dirty="0" smtClean="0">
                <a:solidFill>
                  <a:srgbClr val="0055A0"/>
                </a:solidFill>
                <a:latin typeface="Arial"/>
              </a:rPr>
              <a:t>Protection range:</a:t>
            </a: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Frequency &gt;~ 1/years</a:t>
            </a: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pc="-1" dirty="0" smtClean="0">
                <a:solidFill>
                  <a:srgbClr val="0055A0"/>
                </a:solidFill>
                <a:latin typeface="Arial"/>
                <a:sym typeface="Wingdings" panose="05000000000000000000" pitchFamily="2" charset="2"/>
              </a:rPr>
              <a:t>Not so much statistics yet</a:t>
            </a:r>
          </a:p>
          <a:p>
            <a:pPr marL="323550" indent="-28575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è"/>
            </a:pPr>
            <a:r>
              <a:rPr lang="en-US" spc="-1" dirty="0" smtClean="0">
                <a:solidFill>
                  <a:srgbClr val="0055A0"/>
                </a:solidFill>
                <a:sym typeface="Wingdings" panose="05000000000000000000" pitchFamily="2" charset="2"/>
              </a:rPr>
              <a:t>Difficult to predict </a:t>
            </a: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r>
              <a:rPr lang="en-US" spc="-1" dirty="0">
                <a:solidFill>
                  <a:srgbClr val="0055A0"/>
                </a:solidFill>
                <a:sym typeface="Wingdings" panose="05000000000000000000" pitchFamily="2" charset="2"/>
              </a:rPr>
              <a:t>	</a:t>
            </a:r>
            <a:r>
              <a:rPr lang="en-US" spc="-1" dirty="0" smtClean="0">
                <a:solidFill>
                  <a:srgbClr val="0055A0"/>
                </a:solidFill>
                <a:sym typeface="Wingdings" panose="05000000000000000000" pitchFamily="2" charset="2"/>
              </a:rPr>
              <a:t>“ double or nothing”</a:t>
            </a:r>
            <a:endParaRPr lang="en-US" spc="-1" dirty="0">
              <a:solidFill>
                <a:srgbClr val="0055A0"/>
              </a:solidFill>
              <a:sym typeface="Wingdings" panose="05000000000000000000" pitchFamily="2" charset="2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pc="-1" dirty="0">
              <a:solidFill>
                <a:srgbClr val="0055A0"/>
              </a:solidFill>
              <a:latin typeface="Arial"/>
              <a:sym typeface="Wingdings" panose="05000000000000000000" pitchFamily="2" charset="2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  <a:buClr>
                <a:srgbClr val="0055A0"/>
              </a:buClr>
              <a:buSzPct val="80000"/>
            </a:pP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1800" b="0" strike="noStrike" spc="-1" dirty="0"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09" y="1564130"/>
            <a:ext cx="5793239" cy="310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149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2397</TotalTime>
  <Words>1384</Words>
  <Application>Microsoft Office PowerPoint</Application>
  <PresentationFormat>On-screen Show (4:3)</PresentationFormat>
  <Paragraphs>545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Cambria Math</vt:lpstr>
      <vt:lpstr>DejaVu Sans</vt:lpstr>
      <vt:lpstr>Symbol</vt:lpstr>
      <vt:lpstr>Wingdings</vt:lpstr>
      <vt:lpstr>CERNCorporate4-3</vt:lpstr>
      <vt:lpstr>Preliminary results of accelerator systems reliability data</vt:lpstr>
      <vt:lpstr>Outlook</vt:lpstr>
      <vt:lpstr>Definition of a risk matrix</vt:lpstr>
      <vt:lpstr>Definition of a risk matrix</vt:lpstr>
      <vt:lpstr>Understanding of probability</vt:lpstr>
      <vt:lpstr>Understanding of probability</vt:lpstr>
      <vt:lpstr>Understanding of probability</vt:lpstr>
      <vt:lpstr>Life expectancy of a system</vt:lpstr>
      <vt:lpstr>PowerPoint Presentation</vt:lpstr>
      <vt:lpstr>Other possible risk matrix ?</vt:lpstr>
      <vt:lpstr>Already populated boxes</vt:lpstr>
      <vt:lpstr>Already populated boxes / bins’ width</vt:lpstr>
      <vt:lpstr>Bins’ width</vt:lpstr>
      <vt:lpstr>PowerPoint Presentation</vt:lpstr>
      <vt:lpstr>Prediction of availability and reliability</vt:lpstr>
      <vt:lpstr>“Life” of the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Measurement of failure rate</vt:lpstr>
      <vt:lpstr>What if we see NO failure?</vt:lpstr>
      <vt:lpstr>What if we see only 1 failure?</vt:lpstr>
      <vt:lpstr>Failure distribution for barely failing components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 triplets: Architecture and Reliability</dc:title>
  <dc:creator>Thomas Cartier-Michaud</dc:creator>
  <cp:lastModifiedBy>Thomas Cartier-Michaud</cp:lastModifiedBy>
  <cp:revision>174</cp:revision>
  <dcterms:created xsi:type="dcterms:W3CDTF">2019-08-22T05:45:26Z</dcterms:created>
  <dcterms:modified xsi:type="dcterms:W3CDTF">2019-10-24T07:07:52Z</dcterms:modified>
</cp:coreProperties>
</file>