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5"/>
  </p:notesMasterIdLst>
  <p:sldIdLst>
    <p:sldId id="349" r:id="rId3"/>
    <p:sldId id="357" r:id="rId4"/>
    <p:sldId id="368" r:id="rId5"/>
    <p:sldId id="358" r:id="rId6"/>
    <p:sldId id="369" r:id="rId7"/>
    <p:sldId id="370" r:id="rId8"/>
    <p:sldId id="371" r:id="rId9"/>
    <p:sldId id="372" r:id="rId10"/>
    <p:sldId id="373" r:id="rId11"/>
    <p:sldId id="374" r:id="rId12"/>
    <p:sldId id="355" r:id="rId13"/>
    <p:sldId id="291" r:id="rId1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08" autoAdjust="0"/>
    <p:restoredTop sz="93243" autoAdjust="0"/>
  </p:normalViewPr>
  <p:slideViewPr>
    <p:cSldViewPr>
      <p:cViewPr varScale="1">
        <p:scale>
          <a:sx n="106" d="100"/>
          <a:sy n="106" d="100"/>
        </p:scale>
        <p:origin x="216" y="2376"/>
      </p:cViewPr>
      <p:guideLst>
        <p:guide pos="384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2019-09-18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18/09/2019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6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8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4" y="1535116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4" y="2174878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2"/>
            <a:ext cx="4011084" cy="1162050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01"/>
            <a:ext cx="6815668" cy="5853113"/>
          </a:xfr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216"/>
            </a:lvl1pPr>
            <a:lvl2pPr marL="315314" indent="0">
              <a:buNone/>
              <a:defRPr sz="1939"/>
            </a:lvl2pPr>
            <a:lvl3pPr marL="630630" indent="0">
              <a:buNone/>
              <a:defRPr sz="1661"/>
            </a:lvl3pPr>
            <a:lvl4pPr marL="945947" indent="0">
              <a:buNone/>
              <a:defRPr sz="1385"/>
            </a:lvl4pPr>
            <a:lvl5pPr marL="1261265" indent="0">
              <a:buNone/>
              <a:defRPr sz="1385"/>
            </a:lvl5pPr>
            <a:lvl6pPr marL="1576588" indent="0">
              <a:buNone/>
              <a:defRPr sz="1385"/>
            </a:lvl6pPr>
            <a:lvl7pPr marL="1891904" indent="0">
              <a:buNone/>
              <a:defRPr sz="1385"/>
            </a:lvl7pPr>
            <a:lvl8pPr marL="2207225" indent="0">
              <a:buNone/>
              <a:defRPr sz="1385"/>
            </a:lvl8pPr>
            <a:lvl9pPr marL="2522543" indent="0">
              <a:buNone/>
              <a:defRPr sz="1385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3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3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1349" y="301"/>
            <a:ext cx="7683499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434760" y="1452400"/>
            <a:ext cx="12928527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18/09/2019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18/09/2019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0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1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0"/>
            <a:ext cx="10363200" cy="136207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3"/>
            <a:ext cx="10363200" cy="1500187"/>
          </a:xfrm>
        </p:spPr>
        <p:txBody>
          <a:bodyPr anchor="b"/>
          <a:lstStyle>
            <a:lvl1pPr marL="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1pPr>
            <a:lvl2pPr marL="31531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063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594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126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7658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190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072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2254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18/09/2019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  <p:sldLayoutId id="2147483670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2019-09-18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48"/>
            <a:ext cx="3860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315314" rtl="0" eaLnBrk="1" latinLnBrk="0" hangingPunct="1">
        <a:spcBef>
          <a:spcPct val="0"/>
        </a:spcBef>
        <a:buNone/>
        <a:defRPr sz="3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484" indent="-236484" algn="l" defTabSz="315314" rtl="0" eaLnBrk="1" latinLnBrk="0" hangingPunct="1">
        <a:spcBef>
          <a:spcPct val="20000"/>
        </a:spcBef>
        <a:buFont typeface="Arial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12390" indent="-197066" algn="l" defTabSz="315314" rtl="0" eaLnBrk="1" latinLnBrk="0" hangingPunct="1">
        <a:spcBef>
          <a:spcPct val="20000"/>
        </a:spcBef>
        <a:buFont typeface="Arial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2pPr>
      <a:lvl3pPr marL="788276" indent="-157655" algn="l" defTabSz="315314" rtl="0" eaLnBrk="1" latinLnBrk="0" hangingPunct="1">
        <a:spcBef>
          <a:spcPct val="20000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3609" indent="-157655" algn="l" defTabSz="315314" rtl="0" eaLnBrk="1" latinLnBrk="0" hangingPunct="1">
        <a:spcBef>
          <a:spcPct val="20000"/>
        </a:spcBef>
        <a:buFont typeface="Arial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18929" indent="-157655" algn="l" defTabSz="315314" rtl="0" eaLnBrk="1" latinLnBrk="0" hangingPunct="1">
        <a:spcBef>
          <a:spcPct val="20000"/>
        </a:spcBef>
        <a:buFont typeface="Arial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34244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49560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64882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80197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531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063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5947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126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76588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190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0722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22543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GB" sz="3600" b="1" dirty="0"/>
            </a:br>
            <a:br>
              <a:rPr lang="en-GB" sz="3600" b="1" dirty="0"/>
            </a:br>
            <a:r>
              <a:rPr lang="en-GB" sz="3600" b="1" dirty="0" err="1"/>
              <a:t>MEDical</a:t>
            </a:r>
            <a:r>
              <a:rPr lang="en-GB" sz="3600" b="1" dirty="0"/>
              <a:t> Isotopes Production Facility at ESS</a:t>
            </a:r>
            <a:br>
              <a:rPr lang="en-GB" sz="3600" b="1" dirty="0"/>
            </a:br>
            <a:r>
              <a:rPr lang="en-GB" sz="3600" b="1" dirty="0"/>
              <a:t>(ESS-MEDIPF)</a:t>
            </a:r>
            <a:br>
              <a:rPr lang="en-GB" sz="3600" b="1" dirty="0">
                <a:solidFill>
                  <a:srgbClr val="FFFFFF"/>
                </a:solidFill>
              </a:rPr>
            </a:br>
            <a:endParaRPr lang="en-GB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2362200"/>
          </a:xfrm>
        </p:spPr>
        <p:txBody>
          <a:bodyPr>
            <a:normAutofit/>
          </a:bodyPr>
          <a:lstStyle/>
          <a:p>
            <a:pPr defTabSz="315314"/>
            <a:endParaRPr lang="en-GB" sz="2400" b="1" dirty="0">
              <a:solidFill>
                <a:prstClr val="white"/>
              </a:solidFill>
            </a:endParaRPr>
          </a:p>
          <a:p>
            <a:r>
              <a:rPr lang="sv-SE" sz="2000" b="1" dirty="0" err="1">
                <a:solidFill>
                  <a:srgbClr val="FFFFFF"/>
                </a:solidFill>
              </a:rPr>
              <a:t>Yong</a:t>
            </a:r>
            <a:r>
              <a:rPr lang="sv-SE" sz="2000" b="1" dirty="0">
                <a:solidFill>
                  <a:srgbClr val="FFFFFF"/>
                </a:solidFill>
              </a:rPr>
              <a:t> </a:t>
            </a:r>
            <a:r>
              <a:rPr lang="sv-SE" sz="2000" b="1" dirty="0" err="1">
                <a:solidFill>
                  <a:srgbClr val="FFFFFF"/>
                </a:solidFill>
              </a:rPr>
              <a:t>Joong</a:t>
            </a:r>
            <a:r>
              <a:rPr lang="sv-SE" sz="2000" b="1" dirty="0">
                <a:solidFill>
                  <a:srgbClr val="FFFFFF"/>
                </a:solidFill>
              </a:rPr>
              <a:t> LEE (ESS)</a:t>
            </a:r>
          </a:p>
          <a:p>
            <a:endParaRPr lang="sv-SE" sz="1800" b="1" dirty="0">
              <a:solidFill>
                <a:srgbClr val="FFFFFF"/>
              </a:solidFill>
            </a:endParaRPr>
          </a:p>
          <a:p>
            <a:r>
              <a:rPr lang="sv-SE" sz="1800" b="1" dirty="0">
                <a:solidFill>
                  <a:srgbClr val="FFFFFF"/>
                </a:solidFill>
              </a:rPr>
              <a:t>September 19, 2019</a:t>
            </a:r>
          </a:p>
          <a:p>
            <a:r>
              <a:rPr lang="sv-SE" sz="1800" b="1" dirty="0"/>
              <a:t>PRISMAS-MAP (</a:t>
            </a:r>
            <a:r>
              <a:rPr lang="sv-SE" sz="1800" b="1" dirty="0" err="1"/>
              <a:t>mediso-sepa</a:t>
            </a:r>
            <a:r>
              <a:rPr lang="sv-SE" sz="1800" b="1" dirty="0"/>
              <a:t>) H2020 General meeting</a:t>
            </a:r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A5C63-31E1-E848-85E0-D6F830A5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0A7B9-3446-234B-8321-98D6CE3C7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60886"/>
            <a:ext cx="7083169" cy="2461788"/>
          </a:xfrm>
        </p:spPr>
        <p:txBody>
          <a:bodyPr/>
          <a:lstStyle/>
          <a:p>
            <a:r>
              <a:rPr lang="en-GB" dirty="0"/>
              <a:t>Representative radiation intensity</a:t>
            </a:r>
          </a:p>
          <a:p>
            <a:pPr lvl="1"/>
            <a:r>
              <a:rPr lang="en-GB" dirty="0"/>
              <a:t>Thermal neutron flux: 10</a:t>
            </a:r>
            <a:r>
              <a:rPr lang="en-GB" baseline="30000" dirty="0"/>
              <a:t>14</a:t>
            </a:r>
            <a:r>
              <a:rPr lang="en-GB" b="1" dirty="0"/>
              <a:t> </a:t>
            </a:r>
            <a:r>
              <a:rPr lang="en-GB" dirty="0"/>
              <a:t>n/cm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  <a:p>
            <a:pPr lvl="1"/>
            <a:r>
              <a:rPr lang="en-GB" dirty="0"/>
              <a:t>Fast neutron flux (10 MeV &lt; E &lt; 20 MeV): 10</a:t>
            </a:r>
            <a:r>
              <a:rPr lang="en-GB" baseline="30000" dirty="0"/>
              <a:t>13</a:t>
            </a:r>
            <a:r>
              <a:rPr lang="en-GB" dirty="0"/>
              <a:t> n/cm</a:t>
            </a:r>
            <a:r>
              <a:rPr lang="en-GB" baseline="30000" dirty="0"/>
              <a:t>2</a:t>
            </a:r>
            <a:r>
              <a:rPr lang="en-GB" dirty="0"/>
              <a:t>/s </a:t>
            </a:r>
          </a:p>
          <a:p>
            <a:pPr lvl="1"/>
            <a:r>
              <a:rPr lang="en-GB" dirty="0"/>
              <a:t>Proton intensity: 1 𝞵A/cm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r>
              <a:rPr lang="en-GB" dirty="0"/>
              <a:t>Reference isotopes yields after 1 week beamtime, for benchmarking: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21673-841B-DE4B-8A96-047137286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263A82-9029-DD4D-ADFF-9979A5C905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F4BF6-50C1-AD4F-A90F-2F64D978C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11" y="1422207"/>
            <a:ext cx="3467289" cy="2600467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8D6DE2-70DE-2F44-A588-17A867557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507380"/>
              </p:ext>
            </p:extLst>
          </p:nvPr>
        </p:nvGraphicFramePr>
        <p:xfrm>
          <a:off x="432906" y="4195230"/>
          <a:ext cx="747103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574">
                  <a:extLst>
                    <a:ext uri="{9D8B030D-6E8A-4147-A177-3AD203B41FA5}">
                      <a16:colId xmlns:a16="http://schemas.microsoft.com/office/drawing/2014/main" val="939872379"/>
                    </a:ext>
                  </a:extLst>
                </a:gridCol>
                <a:gridCol w="910532">
                  <a:extLst>
                    <a:ext uri="{9D8B030D-6E8A-4147-A177-3AD203B41FA5}">
                      <a16:colId xmlns:a16="http://schemas.microsoft.com/office/drawing/2014/main" val="140192189"/>
                    </a:ext>
                  </a:extLst>
                </a:gridCol>
                <a:gridCol w="1770092">
                  <a:extLst>
                    <a:ext uri="{9D8B030D-6E8A-4147-A177-3AD203B41FA5}">
                      <a16:colId xmlns:a16="http://schemas.microsoft.com/office/drawing/2014/main" val="1485343713"/>
                    </a:ext>
                  </a:extLst>
                </a:gridCol>
                <a:gridCol w="2171536">
                  <a:extLst>
                    <a:ext uri="{9D8B030D-6E8A-4147-A177-3AD203B41FA5}">
                      <a16:colId xmlns:a16="http://schemas.microsoft.com/office/drawing/2014/main" val="3846588592"/>
                    </a:ext>
                  </a:extLst>
                </a:gridCol>
                <a:gridCol w="1638299">
                  <a:extLst>
                    <a:ext uri="{9D8B030D-6E8A-4147-A177-3AD203B41FA5}">
                      <a16:colId xmlns:a16="http://schemas.microsoft.com/office/drawing/2014/main" val="737295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Target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Neutron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Reaction Chain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E.o.B</a:t>
                      </a:r>
                      <a:r>
                        <a:rPr lang="en-GB" dirty="0"/>
                        <a:t>. yield [</a:t>
                      </a:r>
                      <a:r>
                        <a:rPr lang="en-GB" dirty="0" err="1"/>
                        <a:t>GBq</a:t>
                      </a:r>
                      <a:r>
                        <a:rPr lang="en-GB" dirty="0"/>
                        <a:t>/g]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717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 MeV &lt; E &lt; 20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Mo100(n,2n)Mo99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274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I-131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Te-130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 &lt; 0.625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Te130(</a:t>
                      </a:r>
                      <a:r>
                        <a:rPr lang="en-GB" dirty="0" err="1"/>
                        <a:t>n,g</a:t>
                      </a:r>
                      <a:r>
                        <a:rPr lang="en-GB" dirty="0"/>
                        <a:t>)Te131(β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)I131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545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Lu-177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Yb-176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 &lt; 0.625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Yb176(</a:t>
                      </a:r>
                      <a:r>
                        <a:rPr lang="en-GB" dirty="0" err="1"/>
                        <a:t>n,g</a:t>
                      </a:r>
                      <a:r>
                        <a:rPr lang="en-GB" dirty="0"/>
                        <a:t>)Yb177(β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)Lu177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4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Ac-225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Ra-226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MeV &lt; E &lt; 15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Ra226(n,2n)Ra225(β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)Ac225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313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Ac-225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Th-232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Proton: 2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Th232(</a:t>
                      </a:r>
                      <a:r>
                        <a:rPr lang="en-GB" dirty="0" err="1"/>
                        <a:t>p,x</a:t>
                      </a:r>
                      <a:r>
                        <a:rPr lang="en-GB" dirty="0"/>
                        <a:t>)Ra225(β</a:t>
                      </a:r>
                      <a:r>
                        <a:rPr lang="en-GB" baseline="30000" dirty="0"/>
                        <a:t>-</a:t>
                      </a:r>
                      <a:r>
                        <a:rPr lang="en-GB" baseline="0" dirty="0"/>
                        <a:t>)Ac225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78509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BDB5D1F-87E3-FA43-AF75-9200E5772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0" y="3992560"/>
            <a:ext cx="3962400" cy="264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1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42172-1538-CB43-A500-84B80ABA9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CCA31-4AE7-114D-9D06-A3B7E8040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919" y="1473589"/>
            <a:ext cx="11125200" cy="5344872"/>
          </a:xfrm>
        </p:spPr>
        <p:txBody>
          <a:bodyPr/>
          <a:lstStyle/>
          <a:p>
            <a:r>
              <a:rPr lang="en-US" sz="2400" dirty="0"/>
              <a:t>Identification of isotopes of high demands and target materials that ESS proton and neutron spectra at chosen target locations could be efficiently utilized</a:t>
            </a:r>
          </a:p>
          <a:p>
            <a:pPr lvl="1"/>
            <a:r>
              <a:rPr lang="en-US" sz="2100" dirty="0"/>
              <a:t>ESS-MEDIPF intends to provide isotopes of high demands for research and clinical applications, which are otherwise not available in enough quantity</a:t>
            </a:r>
          </a:p>
          <a:p>
            <a:pPr lvl="1"/>
            <a:r>
              <a:rPr lang="en-GB" sz="2100" dirty="0"/>
              <a:t>Within the PRISMAS-MAP collaboration frame, the functional scope of the ESS-MEDIPF will be worked out in a way that it will become an important asset to the existing European research infrastructure</a:t>
            </a:r>
            <a:r>
              <a:rPr lang="sv-SE" sz="2100" dirty="0"/>
              <a:t> </a:t>
            </a:r>
            <a:r>
              <a:rPr lang="en-US" sz="2100" dirty="0"/>
              <a:t>  </a:t>
            </a:r>
          </a:p>
          <a:p>
            <a:r>
              <a:rPr lang="en-US" sz="2400" dirty="0"/>
              <a:t>Identification of extraction methods for identified isotopes   </a:t>
            </a:r>
          </a:p>
          <a:p>
            <a:pPr lvl="1"/>
            <a:r>
              <a:rPr lang="en-US" sz="2000" dirty="0"/>
              <a:t>The neutrons have a large energy spectra from thermal to GeV, inducing a large radioisotopes inventories </a:t>
            </a:r>
          </a:p>
          <a:p>
            <a:pPr lvl="1"/>
            <a:r>
              <a:rPr lang="en-US" sz="2000" dirty="0"/>
              <a:t>Renovative methods for extracting targeted isotopes should be studied within PRISMA MAPS collaboration frame.</a:t>
            </a:r>
          </a:p>
          <a:p>
            <a:r>
              <a:rPr lang="en-US" sz="2300" dirty="0"/>
              <a:t>Identification of target locations, conceptual design of the target station and </a:t>
            </a:r>
            <a:r>
              <a:rPr lang="en-US" sz="2300"/>
              <a:t>handling concepts </a:t>
            </a:r>
            <a:endParaRPr lang="en-US" sz="2300" dirty="0"/>
          </a:p>
          <a:p>
            <a:endParaRPr lang="en-US" sz="23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5CD88-ED77-AB42-AFC5-CA7E1D4AF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396080-F694-BC43-83A7-8F3913432E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483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12</a:t>
            </a:fld>
            <a:endParaRPr lang="sv-SE" dirty="0"/>
          </a:p>
        </p:txBody>
      </p:sp>
      <p:pic>
        <p:nvPicPr>
          <p:cNvPr id="8" name="Content Placeholder 4" descr="Big bird Final new_sm.jpg">
            <a:extLst>
              <a:ext uri="{FF2B5EF4-FFF2-40B4-BE49-F238E27FC236}">
                <a16:creationId xmlns:a16="http://schemas.microsoft.com/office/drawing/2014/main" id="{26B8C1DE-4787-C447-A7C7-8049B5128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177A4A-5FAB-0E4B-AB1A-9AF7C30E38FB}"/>
              </a:ext>
            </a:extLst>
          </p:cNvPr>
          <p:cNvSpPr txBox="1"/>
          <p:nvPr/>
        </p:nvSpPr>
        <p:spPr>
          <a:xfrm>
            <a:off x="60960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60600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F958A-2524-EE4D-8000-7ADE4CE4B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6646"/>
            <a:ext cx="9906000" cy="562074"/>
          </a:xfrm>
        </p:spPr>
        <p:txBody>
          <a:bodyPr/>
          <a:lstStyle/>
          <a:p>
            <a:r>
              <a:rPr lang="en-GB" dirty="0"/>
              <a:t>Mission Statement: ESS-MEDIPF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2F525-21B8-FC41-8657-93E383E1B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GB" sz="3200" b="1" dirty="0"/>
              <a:t>Exploration of a potential to position ESS as a </a:t>
            </a:r>
            <a:r>
              <a:rPr lang="en-US" sz="3200" b="1" dirty="0"/>
              <a:t>key research infrastructure providing a high flux proton and neutron sources for medical radioisotopes production</a:t>
            </a:r>
            <a:r>
              <a:rPr lang="en-GB" sz="3200" b="1" dirty="0"/>
              <a:t>, while not compromising the performance and availability of the facility’s main mission.</a:t>
            </a:r>
          </a:p>
          <a:p>
            <a:pPr marL="571500" indent="-571500"/>
            <a:endParaRPr lang="en-GB" sz="3200" b="1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ECA12-5FA1-AF4A-9BE9-97EB84C37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A974D9-2545-2C41-9BC5-110A3457DF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9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96F5-A69F-404E-A7B3-53149244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Target </a:t>
            </a:r>
            <a:r>
              <a:rPr lang="en-GB" dirty="0" err="1"/>
              <a:t>Satation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528A-C59A-C545-8F7E-F5E312D2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1863A-CA32-BC4A-B10F-1D7EA0ABDF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Monolith.png">
            <a:extLst>
              <a:ext uri="{FF2B5EF4-FFF2-40B4-BE49-F238E27FC236}">
                <a16:creationId xmlns:a16="http://schemas.microsoft.com/office/drawing/2014/main" id="{7CAB70C5-E52F-494A-8E33-54974D39C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107" y="1600329"/>
            <a:ext cx="5297714" cy="51816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AE0E467-FA92-A847-B69F-15A4256E9900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148040" y="4581674"/>
            <a:ext cx="647607" cy="1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309F25-B949-0A4C-A0C5-DF6B156EFF5C}"/>
              </a:ext>
            </a:extLst>
          </p:cNvPr>
          <p:cNvSpPr txBox="1"/>
          <p:nvPr/>
        </p:nvSpPr>
        <p:spPr>
          <a:xfrm>
            <a:off x="124933" y="4397008"/>
            <a:ext cx="302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(2 GeV/5 MW)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2D70D8-55B9-5443-91FD-AFF6D84851C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156901" y="3407828"/>
            <a:ext cx="2329499" cy="120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A311C1-9C66-0E4C-B597-3CE34EA8026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57427" y="4688530"/>
            <a:ext cx="3682491" cy="83153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BF7AF5A-F6AA-D548-A79C-2FB895D32625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157426" y="4649769"/>
            <a:ext cx="4039084" cy="18408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F33A2E-F1E5-1F4C-9EA7-23AD488D6FD1}"/>
              </a:ext>
            </a:extLst>
          </p:cNvPr>
          <p:cNvSpPr txBox="1"/>
          <p:nvPr/>
        </p:nvSpPr>
        <p:spPr>
          <a:xfrm>
            <a:off x="133793" y="2250706"/>
            <a:ext cx="30231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Instrumentation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1514C-C1EC-1149-8E38-499907B59748}"/>
              </a:ext>
            </a:extLst>
          </p:cNvPr>
          <p:cNvSpPr txBox="1"/>
          <p:nvPr/>
        </p:nvSpPr>
        <p:spPr>
          <a:xfrm>
            <a:off x="133793" y="3223162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Window (PBW)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A115F7-3E8B-2144-8288-70F96938F2A0}"/>
              </a:ext>
            </a:extLst>
          </p:cNvPr>
          <p:cNvSpPr txBox="1"/>
          <p:nvPr/>
        </p:nvSpPr>
        <p:spPr>
          <a:xfrm>
            <a:off x="134318" y="5335402"/>
            <a:ext cx="3023109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Moderator Reflector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1C7A08-2BF2-EA41-9688-1CF17A303160}"/>
              </a:ext>
            </a:extLst>
          </p:cNvPr>
          <p:cNvSpPr txBox="1"/>
          <p:nvPr/>
        </p:nvSpPr>
        <p:spPr>
          <a:xfrm>
            <a:off x="134318" y="6305953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23068D-0C40-3D45-AFB4-AB3C24DFE712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156901" y="2435372"/>
            <a:ext cx="3162764" cy="215987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255D894-DF0D-7E47-A801-667172A2E5CD}"/>
              </a:ext>
            </a:extLst>
          </p:cNvPr>
          <p:cNvSpPr txBox="1"/>
          <p:nvPr/>
        </p:nvSpPr>
        <p:spPr>
          <a:xfrm>
            <a:off x="9448800" y="2451471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 Drive Unit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E30F71-7B7E-E94F-B329-74694551BBA5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7467600" y="2516365"/>
            <a:ext cx="1981200" cy="11977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AD63A5E-414D-F24F-8265-BF013AF623D7}"/>
              </a:ext>
            </a:extLst>
          </p:cNvPr>
          <p:cNvSpPr txBox="1"/>
          <p:nvPr/>
        </p:nvSpPr>
        <p:spPr>
          <a:xfrm>
            <a:off x="9448800" y="4955969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Extraction Unit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6E0BD69-1D3A-7D4D-A856-D71452CB82B7}"/>
              </a:ext>
            </a:extLst>
          </p:cNvPr>
          <p:cNvCxnSpPr>
            <a:cxnSpLocks/>
          </p:cNvCxnSpPr>
          <p:nvPr/>
        </p:nvCxnSpPr>
        <p:spPr>
          <a:xfrm flipH="1" flipV="1">
            <a:off x="8263520" y="4267200"/>
            <a:ext cx="1194245" cy="8734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72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4" grpId="0" animBg="1"/>
      <p:bldP spid="15" grpId="0" animBg="1"/>
      <p:bldP spid="29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BA84-1668-2348-812A-64D6CD762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Environment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1C93C-8047-0045-811E-EB433FD7D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901A7-700C-8742-AD4F-B43C56219F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94748A-DE15-9245-AC28-86A363D665F0}"/>
              </a:ext>
            </a:extLst>
          </p:cNvPr>
          <p:cNvSpPr txBox="1"/>
          <p:nvPr/>
        </p:nvSpPr>
        <p:spPr>
          <a:xfrm>
            <a:off x="1026277" y="1741663"/>
            <a:ext cx="3047999" cy="101566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Thermal Neutrons: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GB" sz="2000" dirty="0"/>
              <a:t>Max. available flux: ∼5∙10</a:t>
            </a:r>
            <a:r>
              <a:rPr lang="en-GB" sz="2000" baseline="30000" dirty="0"/>
              <a:t>14 </a:t>
            </a:r>
            <a:r>
              <a:rPr lang="en-GB" sz="2000" dirty="0"/>
              <a:t>n/cm</a:t>
            </a:r>
            <a:r>
              <a:rPr lang="en-GB" sz="2000" baseline="30000" dirty="0"/>
              <a:t>2</a:t>
            </a:r>
            <a:r>
              <a:rPr lang="en-GB" sz="2000" dirty="0"/>
              <a:t>/s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AD48A9-C313-F948-938F-044776572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11" r="6991"/>
          <a:stretch/>
        </p:blipFill>
        <p:spPr>
          <a:xfrm>
            <a:off x="581526" y="2998484"/>
            <a:ext cx="3938337" cy="34059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EC8A02-A58B-6846-874A-99B2FD6040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88" r="6719"/>
          <a:stretch/>
        </p:blipFill>
        <p:spPr>
          <a:xfrm>
            <a:off x="7964510" y="2998484"/>
            <a:ext cx="3917889" cy="34059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1D2825-F741-C943-9FD5-F8F8019CACD9}"/>
              </a:ext>
            </a:extLst>
          </p:cNvPr>
          <p:cNvSpPr txBox="1"/>
          <p:nvPr/>
        </p:nvSpPr>
        <p:spPr>
          <a:xfrm>
            <a:off x="8410091" y="1741662"/>
            <a:ext cx="3026725" cy="101566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Fast Neutrons: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GB" sz="2000" dirty="0"/>
              <a:t>Max. available flux: ∼5∙10</a:t>
            </a:r>
            <a:r>
              <a:rPr lang="en-GB" sz="2000" baseline="30000" dirty="0"/>
              <a:t>14 </a:t>
            </a:r>
            <a:r>
              <a:rPr lang="en-GB" sz="2000" dirty="0"/>
              <a:t>n/cm</a:t>
            </a:r>
            <a:r>
              <a:rPr lang="en-GB" sz="2000" baseline="30000" dirty="0"/>
              <a:t>2</a:t>
            </a:r>
            <a:r>
              <a:rPr lang="en-GB" sz="2000" dirty="0"/>
              <a:t>/s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0ACC61-5E43-704B-A894-49AA02DB31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0613" y="2895366"/>
            <a:ext cx="3323143" cy="34446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51FD2D0-0380-8646-B85C-C5818534416E}"/>
              </a:ext>
            </a:extLst>
          </p:cNvPr>
          <p:cNvSpPr txBox="1"/>
          <p:nvPr/>
        </p:nvSpPr>
        <p:spPr>
          <a:xfrm>
            <a:off x="4758287" y="1741662"/>
            <a:ext cx="2967793" cy="101566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Protons: 2 GeV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GB" sz="2000" dirty="0"/>
              <a:t>Available intensity: ∼1 𝞵A/cm</a:t>
            </a:r>
            <a:r>
              <a:rPr lang="en-GB" sz="2000" baseline="30000" dirty="0"/>
              <a:t>2</a:t>
            </a: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94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72CE3-EB0A-7843-BC70-E9D62A257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Target Locations</a:t>
            </a:r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67F1CF2A-397A-0D45-9459-8212250412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626470"/>
              </p:ext>
            </p:extLst>
          </p:nvPr>
        </p:nvGraphicFramePr>
        <p:xfrm>
          <a:off x="609600" y="1522447"/>
          <a:ext cx="10972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651428209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108689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4000354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136840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Potential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Potential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728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In the vicinity of cold/thermal moderator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In the vicinity of the spallation 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154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In the water pre-moderator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Proton beam upstream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42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In the beryllium reflector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Used beam intercepting devices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59500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78F9E-7769-B34C-9484-484CE413A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0FF002-AE3C-264B-AB54-ADBE8D3D56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92E83B-0DF2-964F-9993-84D5B21277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97" t="18861" r="6012" b="2325"/>
          <a:stretch/>
        </p:blipFill>
        <p:spPr>
          <a:xfrm>
            <a:off x="7848600" y="3324958"/>
            <a:ext cx="3733800" cy="31203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F4FEEE-6D07-5746-BFA3-7DA1F0ACC4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3" t="23333" r="1204" b="10671"/>
          <a:stretch/>
        </p:blipFill>
        <p:spPr>
          <a:xfrm>
            <a:off x="604568" y="3332979"/>
            <a:ext cx="3656616" cy="31203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A9A1AD-FA55-6444-8BFB-FE761CDF5C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5" t="20244" r="6875" b="7778"/>
          <a:stretch/>
        </p:blipFill>
        <p:spPr>
          <a:xfrm>
            <a:off x="4261184" y="3332979"/>
            <a:ext cx="3949792" cy="31203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B9B06F-C6A6-AB4F-9B19-3F98060D4842}"/>
              </a:ext>
            </a:extLst>
          </p:cNvPr>
          <p:cNvSpPr txBox="1"/>
          <p:nvPr/>
        </p:nvSpPr>
        <p:spPr>
          <a:xfrm>
            <a:off x="9668183" y="4293224"/>
            <a:ext cx="309700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688894-161E-BD4B-BEBF-EAA2CE83CFEA}"/>
              </a:ext>
            </a:extLst>
          </p:cNvPr>
          <p:cNvSpPr txBox="1"/>
          <p:nvPr/>
        </p:nvSpPr>
        <p:spPr>
          <a:xfrm>
            <a:off x="8713537" y="4493047"/>
            <a:ext cx="340158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F71CCA-B1BA-A743-A284-3718F7172C2B}"/>
              </a:ext>
            </a:extLst>
          </p:cNvPr>
          <p:cNvSpPr txBox="1"/>
          <p:nvPr/>
        </p:nvSpPr>
        <p:spPr>
          <a:xfrm>
            <a:off x="9704278" y="5681315"/>
            <a:ext cx="320922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815F98-1AB0-3C4C-8A6D-70413E7FAEC6}"/>
              </a:ext>
            </a:extLst>
          </p:cNvPr>
          <p:cNvSpPr txBox="1"/>
          <p:nvPr/>
        </p:nvSpPr>
        <p:spPr>
          <a:xfrm>
            <a:off x="9696264" y="5012485"/>
            <a:ext cx="328936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FB6CD5-2FCF-DF49-91D0-A669B21C89A6}"/>
              </a:ext>
            </a:extLst>
          </p:cNvPr>
          <p:cNvSpPr txBox="1"/>
          <p:nvPr/>
        </p:nvSpPr>
        <p:spPr>
          <a:xfrm>
            <a:off x="3205417" y="5481260"/>
            <a:ext cx="340158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26AB86-FD37-2642-AD58-141CF7B14AFC}"/>
              </a:ext>
            </a:extLst>
          </p:cNvPr>
          <p:cNvSpPr txBox="1"/>
          <p:nvPr/>
        </p:nvSpPr>
        <p:spPr>
          <a:xfrm>
            <a:off x="5352245" y="5486400"/>
            <a:ext cx="340158" cy="400110"/>
          </a:xfrm>
          <a:prstGeom prst="rect">
            <a:avLst/>
          </a:prstGeom>
          <a:solidFill>
            <a:srgbClr val="FFC000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36107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06F8F-9667-5245-9E9D-427441190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Access Point #1: Unused Beam Port E1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DBBF5-C610-D54F-9A9A-74EFC6007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10972800" cy="1357751"/>
          </a:xfrm>
        </p:spPr>
        <p:txBody>
          <a:bodyPr/>
          <a:lstStyle/>
          <a:p>
            <a:r>
              <a:rPr lang="en-GB" dirty="0"/>
              <a:t>Isotopes production target uploading and unloading via unused beam port E1</a:t>
            </a:r>
          </a:p>
          <a:p>
            <a:r>
              <a:rPr lang="en-GB" dirty="0"/>
              <a:t>Space for a hot cell for the radioactive target handling in the Experimental Hall</a:t>
            </a:r>
          </a:p>
          <a:p>
            <a:r>
              <a:rPr lang="en-GB" dirty="0"/>
              <a:t>Requires design modification of Neutron Beam Port Plug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3A4A5-5841-FA40-A7CE-099DEEFC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DB83CB-8534-A24C-90E7-430CFFFD51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847E4A-478C-0548-B089-EB41E954A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441031"/>
            <a:ext cx="6586226" cy="30123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312D4C-F801-2748-AF8B-C2CFC9918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826" y="3664900"/>
            <a:ext cx="4386574" cy="246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19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A1FB2-0176-3D4F-A263-A11D84564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Access Point #2: Moderator Twister Shaft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6CB29-1F3F-AC48-BF5C-6D299DC75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88756"/>
            <a:ext cx="10972800" cy="1242006"/>
          </a:xfrm>
        </p:spPr>
        <p:txBody>
          <a:bodyPr/>
          <a:lstStyle/>
          <a:p>
            <a:r>
              <a:rPr lang="en-GB" dirty="0"/>
              <a:t>Isotopes production target uploading and unloading via Moderator-Reflector Plug</a:t>
            </a:r>
          </a:p>
          <a:p>
            <a:r>
              <a:rPr lang="en-GB" dirty="0"/>
              <a:t>Space for a hot cell for the radioactive target handling on the High Bay</a:t>
            </a:r>
          </a:p>
          <a:p>
            <a:r>
              <a:rPr lang="en-GB" dirty="0"/>
              <a:t>Requires design modification of Moderator-Reflector Plug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568F8-2B0C-2540-897E-4FD1166E8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F45C63-FA91-9846-934A-DA5894ED63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C15445-61BD-EC40-B1DD-F26D416C3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71800"/>
            <a:ext cx="4418822" cy="3581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CD51E4-2BCD-574F-BF40-E265A62E5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3160864"/>
            <a:ext cx="3282565" cy="3292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D5D28A-BF58-7C41-8651-595E134B0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3691680"/>
            <a:ext cx="4410801" cy="23159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BC7D3B-3DB5-4F4D-A0E6-36AF1428A208}"/>
              </a:ext>
            </a:extLst>
          </p:cNvPr>
          <p:cNvSpPr txBox="1"/>
          <p:nvPr/>
        </p:nvSpPr>
        <p:spPr>
          <a:xfrm>
            <a:off x="7158400" y="6334702"/>
            <a:ext cx="2514600" cy="3414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wrap="none" lIns="91440" tIns="45720" rIns="91440" bIns="45720" rtlCol="0" anchor="t">
            <a:normAutofit fontScale="92500" lnSpcReduction="20000"/>
          </a:bodyPr>
          <a:lstStyle/>
          <a:p>
            <a:pPr algn="l"/>
            <a:r>
              <a:rPr lang="en-GB" sz="2000" dirty="0"/>
              <a:t>Picture courtesy by FZJ</a:t>
            </a:r>
          </a:p>
        </p:txBody>
      </p:sp>
    </p:spTree>
    <p:extLst>
      <p:ext uri="{BB962C8B-B14F-4D97-AF65-F5344CB8AC3E}">
        <p14:creationId xmlns:p14="http://schemas.microsoft.com/office/powerpoint/2010/main" val="71663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F74C1-9307-0742-9A7F-F7153E63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 against research reactors: ILL/JHR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236E025-F8B3-4740-BE28-ECA11C5F57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474956"/>
              </p:ext>
            </p:extLst>
          </p:nvPr>
        </p:nvGraphicFramePr>
        <p:xfrm>
          <a:off x="609600" y="1600200"/>
          <a:ext cx="10972800" cy="4936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510393049"/>
                    </a:ext>
                  </a:extLst>
                </a:gridCol>
                <a:gridCol w="2193268">
                  <a:extLst>
                    <a:ext uri="{9D8B030D-6E8A-4147-A177-3AD203B41FA5}">
                      <a16:colId xmlns:a16="http://schemas.microsoft.com/office/drawing/2014/main" val="1288840929"/>
                    </a:ext>
                  </a:extLst>
                </a:gridCol>
                <a:gridCol w="2688271">
                  <a:extLst>
                    <a:ext uri="{9D8B030D-6E8A-4147-A177-3AD203B41FA5}">
                      <a16:colId xmlns:a16="http://schemas.microsoft.com/office/drawing/2014/main" val="882194952"/>
                    </a:ext>
                  </a:extLst>
                </a:gridCol>
                <a:gridCol w="2035590">
                  <a:extLst>
                    <a:ext uri="{9D8B030D-6E8A-4147-A177-3AD203B41FA5}">
                      <a16:colId xmlns:a16="http://schemas.microsoft.com/office/drawing/2014/main" val="3593559123"/>
                    </a:ext>
                  </a:extLst>
                </a:gridCol>
                <a:gridCol w="1861111">
                  <a:extLst>
                    <a:ext uri="{9D8B030D-6E8A-4147-A177-3AD203B41FA5}">
                      <a16:colId xmlns:a16="http://schemas.microsoft.com/office/drawing/2014/main" val="336303434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Potential Target Location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>
                          <a:effectLst/>
                        </a:rPr>
                        <a:t>Source Partcles</a:t>
                      </a:r>
                      <a:endParaRPr lang="sv-SE" sz="16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>
                          <a:effectLst/>
                        </a:rPr>
                        <a:t>normalised flux to ILL/JHR Max</a:t>
                      </a:r>
                      <a:endParaRPr lang="sv-SE" sz="16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>
                          <a:effectLst/>
                        </a:rPr>
                        <a:t>Access Route</a:t>
                      </a:r>
                      <a:endParaRPr lang="sv-SE" sz="16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brightness reduction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9900304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A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Neutron: E &lt; 1 eV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>
                          <a:effectLst/>
                        </a:rPr>
                        <a:t> 0.1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Beam Port E1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0.5%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9460082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Neutron: E &gt; 1 MeV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>
                          <a:effectLst/>
                        </a:rPr>
                        <a:t> 0.1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8907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5825613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B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Neutron: E &lt; 1 eV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0.5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Twister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2.0%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5844150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&gt; 1 MeV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0.5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348681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4068685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C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&lt; 1 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0.5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Twister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0.5%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3373197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&gt; 1 MeV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0.1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7695555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926371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cap="none" dirty="0">
                        <a:effectLst/>
                        <a:latin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D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&lt; 1 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>
                          <a:effectLst/>
                        </a:rPr>
                        <a:t> 0.1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Twister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2.0%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278159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&gt; 1 MeV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1.0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5789647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6590355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E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Proton: E </a:t>
                      </a:r>
                      <a:r>
                        <a:rPr lang="en-US" sz="140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>
                          <a:effectLst/>
                        </a:rPr>
                        <a:t> 2 GeV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>
                          <a:effectLst/>
                        </a:rPr>
                        <a:t> 100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Twister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0.1%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486991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Neutron: E &gt; 1 MeV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0.5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9489640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6143996"/>
                  </a:ext>
                </a:extLst>
              </a:tr>
              <a:tr h="247828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F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all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Proton: E </a:t>
                      </a: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2 GeV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>
                          <a:effectLst/>
                        </a:rPr>
                        <a:t> 100</a:t>
                      </a:r>
                      <a:endParaRPr lang="sv-SE" sz="1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Active Cells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&lt; 0.1%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sv-SE" sz="1400" b="1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884887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Neutron: E &gt; 1 MeV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1400" dirty="0">
                          <a:effectLst/>
                        </a:rPr>
                        <a:t> 0.1</a:t>
                      </a:r>
                      <a:endParaRPr lang="sv-SE" sz="1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4743529"/>
                  </a:ext>
                </a:extLst>
              </a:tr>
              <a:tr h="247828"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Neutron: E &gt; 10 MeV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sym typeface="Symbol" pitchFamily="2" charset="2"/>
                        </a:rPr>
                        <a:t>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 10</a:t>
                      </a:r>
                      <a:endParaRPr lang="sv-SE" sz="1400" b="1" dirty="0">
                        <a:solidFill>
                          <a:srgbClr val="FF0000"/>
                        </a:solidFill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v-SE" sz="12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22474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47606-3371-FC4A-AD12-BAB64D80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103F52-90D4-BB4D-B2E9-5E11403FC8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550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F74C1-9307-0742-9A7F-F7153E63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 against high power proton machines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47606-3371-FC4A-AD12-BAB64D80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103F52-90D4-BB4D-B2E9-5E11403FC8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60F1760-5A30-D045-B8F1-5180196240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795552"/>
              </p:ext>
            </p:extLst>
          </p:nvPr>
        </p:nvGraphicFramePr>
        <p:xfrm>
          <a:off x="609600" y="2438400"/>
          <a:ext cx="10972798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1664">
                  <a:extLst>
                    <a:ext uri="{9D8B030D-6E8A-4147-A177-3AD203B41FA5}">
                      <a16:colId xmlns:a16="http://schemas.microsoft.com/office/drawing/2014/main" val="252709084"/>
                    </a:ext>
                  </a:extLst>
                </a:gridCol>
                <a:gridCol w="2304536">
                  <a:extLst>
                    <a:ext uri="{9D8B030D-6E8A-4147-A177-3AD203B41FA5}">
                      <a16:colId xmlns:a16="http://schemas.microsoft.com/office/drawing/2014/main" val="1380288395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181225759"/>
                    </a:ext>
                  </a:extLst>
                </a:gridCol>
                <a:gridCol w="2374555">
                  <a:extLst>
                    <a:ext uri="{9D8B030D-6E8A-4147-A177-3AD203B41FA5}">
                      <a16:colId xmlns:a16="http://schemas.microsoft.com/office/drawing/2014/main" val="1976865433"/>
                    </a:ext>
                  </a:extLst>
                </a:gridCol>
                <a:gridCol w="2273643">
                  <a:extLst>
                    <a:ext uri="{9D8B030D-6E8A-4147-A177-3AD203B41FA5}">
                      <a16:colId xmlns:a16="http://schemas.microsoft.com/office/drawing/2014/main" val="3602613592"/>
                    </a:ext>
                  </a:extLst>
                </a:gridCol>
              </a:tblGrid>
              <a:tr h="4504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 Target Location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Source Particles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 err="1">
                          <a:effectLst/>
                        </a:rPr>
                        <a:t>normalised</a:t>
                      </a:r>
                      <a:r>
                        <a:rPr lang="en-US" sz="2400" cap="all" dirty="0">
                          <a:effectLst/>
                        </a:rPr>
                        <a:t> flux to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ISOLDE-MEDICIS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 err="1">
                          <a:effectLst/>
                        </a:rPr>
                        <a:t>normalised</a:t>
                      </a:r>
                      <a:r>
                        <a:rPr lang="en-US" sz="2400" cap="all" dirty="0">
                          <a:effectLst/>
                        </a:rPr>
                        <a:t> flux to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PSI-ERAWAST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brightness reduction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0024944"/>
                  </a:ext>
                </a:extLst>
              </a:tr>
              <a:tr h="609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 dirty="0">
                          <a:effectLst/>
                        </a:rPr>
                        <a:t>E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Proton: E &lt; 2 GeV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2400">
                          <a:effectLst/>
                        </a:rPr>
                        <a:t> 1</a:t>
                      </a:r>
                      <a:endParaRPr lang="sv-SE" sz="2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--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&lt; 0.1%</a:t>
                      </a:r>
                      <a:endParaRPr lang="sv-SE" sz="2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75685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cap="all">
                          <a:effectLst/>
                        </a:rPr>
                        <a:t>F</a:t>
                      </a:r>
                      <a:endParaRPr lang="sv-SE" sz="240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Proton: E &lt; 2 GeV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--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sym typeface="Symbol" pitchFamily="2" charset="2"/>
                        </a:rPr>
                        <a:t></a:t>
                      </a:r>
                      <a:r>
                        <a:rPr lang="en-US" sz="2400" dirty="0">
                          <a:effectLst/>
                        </a:rPr>
                        <a:t> 1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&lt; 0.1%</a:t>
                      </a:r>
                      <a:endParaRPr lang="sv-SE" sz="2400" dirty="0">
                        <a:effectLst/>
                        <a:latin typeface="Times New Roman" pitchFamily="2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092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380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2288</TotalTime>
  <Words>834</Words>
  <Application>Microsoft Macintosh PowerPoint</Application>
  <PresentationFormat>Widescreen</PresentationFormat>
  <Paragraphs>223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Wingdings</vt:lpstr>
      <vt:lpstr>Office-tema</vt:lpstr>
      <vt:lpstr>2_Anpassad formgivning</vt:lpstr>
      <vt:lpstr>  MEDical Isotopes Production Facility at ESS (ESS-MEDIPF) </vt:lpstr>
      <vt:lpstr>Mission Statement: ESS-MEDIPF</vt:lpstr>
      <vt:lpstr>ESS Target Satation</vt:lpstr>
      <vt:lpstr>Radiation Environment</vt:lpstr>
      <vt:lpstr>Potential Target Locations</vt:lpstr>
      <vt:lpstr>Potential Access Point #1: Unused Beam Port E1</vt:lpstr>
      <vt:lpstr>Potential Access Point #2: Moderator Twister Shaft</vt:lpstr>
      <vt:lpstr>Benchmark against research reactors: ILL/JHR</vt:lpstr>
      <vt:lpstr>Benchmark against high power proton machines</vt:lpstr>
      <vt:lpstr>Case Study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 Isotope Production at European Spallation Source  A potential new access to neutrons   </dc:title>
  <dc:creator>Microsoft Office User</dc:creator>
  <cp:lastModifiedBy>Microsoft Office User</cp:lastModifiedBy>
  <cp:revision>99</cp:revision>
  <cp:lastPrinted>2019-04-23T07:12:25Z</cp:lastPrinted>
  <dcterms:created xsi:type="dcterms:W3CDTF">2019-04-18T07:46:23Z</dcterms:created>
  <dcterms:modified xsi:type="dcterms:W3CDTF">2019-09-18T14:32:14Z</dcterms:modified>
</cp:coreProperties>
</file>