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Lst>
  <p:notesMasterIdLst>
    <p:notesMasterId r:id="rId32"/>
  </p:notesMasterIdLst>
  <p:handoutMasterIdLst>
    <p:handoutMasterId r:id="rId33"/>
  </p:handoutMasterIdLst>
  <p:sldIdLst>
    <p:sldId id="256" r:id="rId2"/>
    <p:sldId id="303" r:id="rId3"/>
    <p:sldId id="298" r:id="rId4"/>
    <p:sldId id="584" r:id="rId5"/>
    <p:sldId id="585" r:id="rId6"/>
    <p:sldId id="608" r:id="rId7"/>
    <p:sldId id="317" r:id="rId8"/>
    <p:sldId id="587" r:id="rId9"/>
    <p:sldId id="583" r:id="rId10"/>
    <p:sldId id="590" r:id="rId11"/>
    <p:sldId id="591" r:id="rId12"/>
    <p:sldId id="589" r:id="rId13"/>
    <p:sldId id="594" r:id="rId14"/>
    <p:sldId id="592" r:id="rId15"/>
    <p:sldId id="603" r:id="rId16"/>
    <p:sldId id="595" r:id="rId17"/>
    <p:sldId id="604" r:id="rId18"/>
    <p:sldId id="596" r:id="rId19"/>
    <p:sldId id="599" r:id="rId20"/>
    <p:sldId id="602" r:id="rId21"/>
    <p:sldId id="605" r:id="rId22"/>
    <p:sldId id="600" r:id="rId23"/>
    <p:sldId id="601" r:id="rId24"/>
    <p:sldId id="607" r:id="rId25"/>
    <p:sldId id="588" r:id="rId26"/>
    <p:sldId id="301" r:id="rId27"/>
    <p:sldId id="593" r:id="rId28"/>
    <p:sldId id="606" r:id="rId29"/>
    <p:sldId id="609" r:id="rId30"/>
    <p:sldId id="346" r:id="rId3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C916"/>
    <a:srgbClr val="B16B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2" autoAdjust="0"/>
    <p:restoredTop sz="93464"/>
  </p:normalViewPr>
  <p:slideViewPr>
    <p:cSldViewPr snapToGrid="0" snapToObjects="1">
      <p:cViewPr>
        <p:scale>
          <a:sx n="92" d="100"/>
          <a:sy n="92" d="100"/>
        </p:scale>
        <p:origin x="1504" y="3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C34536-82E9-284F-A16F-1EC7FAF6AD36}" type="datetime1">
              <a:rPr lang="fr-FR" smtClean="0"/>
              <a:pPr/>
              <a:t>15/05/2022</a:t>
            </a:fld>
            <a:endParaRPr lang="en-US"/>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0042AC8-4966-764B-92CE-0DCCB23B3286}" type="slidenum">
              <a:rPr lang="en-US" smtClean="0"/>
              <a:pPr/>
              <a:t>‹N°›</a:t>
            </a:fld>
            <a:endParaRPr lang="en-US"/>
          </a:p>
        </p:txBody>
      </p:sp>
    </p:spTree>
    <p:extLst>
      <p:ext uri="{BB962C8B-B14F-4D97-AF65-F5344CB8AC3E}">
        <p14:creationId xmlns:p14="http://schemas.microsoft.com/office/powerpoint/2010/main" val="225978808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2C33A4-697D-614C-AD4B-2CB38CF8B4DD}" type="datetime1">
              <a:rPr lang="fr-FR" smtClean="0"/>
              <a:pPr/>
              <a:t>15/05/2022</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93910D-6015-6747-A81C-AC3A7D4E7959}" type="slidenum">
              <a:rPr lang="en-GB" smtClean="0"/>
              <a:pPr/>
              <a:t>‹N°›</a:t>
            </a:fld>
            <a:endParaRPr lang="en-GB"/>
          </a:p>
        </p:txBody>
      </p:sp>
    </p:spTree>
    <p:extLst>
      <p:ext uri="{BB962C8B-B14F-4D97-AF65-F5344CB8AC3E}">
        <p14:creationId xmlns:p14="http://schemas.microsoft.com/office/powerpoint/2010/main" val="2842717274"/>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pied de page 3"/>
          <p:cNvSpPr>
            <a:spLocks noGrp="1"/>
          </p:cNvSpPr>
          <p:nvPr>
            <p:ph type="ftr" sz="quarter" idx="4"/>
          </p:nvPr>
        </p:nvSpPr>
        <p:spPr/>
        <p:txBody>
          <a:bodyPr/>
          <a:lstStyle/>
          <a:p>
            <a:endParaRPr lang="en-GB"/>
          </a:p>
        </p:txBody>
      </p:sp>
      <p:sp>
        <p:nvSpPr>
          <p:cNvPr id="5" name="Espace réservé du numéro de diapositive 4"/>
          <p:cNvSpPr>
            <a:spLocks noGrp="1"/>
          </p:cNvSpPr>
          <p:nvPr>
            <p:ph type="sldNum" sz="quarter" idx="5"/>
          </p:nvPr>
        </p:nvSpPr>
        <p:spPr/>
        <p:txBody>
          <a:bodyPr/>
          <a:lstStyle/>
          <a:p>
            <a:fld id="{0493910D-6015-6747-A81C-AC3A7D4E7959}" type="slidenum">
              <a:rPr lang="en-GB" smtClean="0"/>
              <a:pPr/>
              <a:t>2</a:t>
            </a:fld>
            <a:endParaRPr lang="en-GB"/>
          </a:p>
        </p:txBody>
      </p:sp>
    </p:spTree>
    <p:extLst>
      <p:ext uri="{BB962C8B-B14F-4D97-AF65-F5344CB8AC3E}">
        <p14:creationId xmlns:p14="http://schemas.microsoft.com/office/powerpoint/2010/main" val="1418939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863462-29D9-1849-9070-2DE2AE725BCE}" type="slidenum">
              <a:rPr lang="en-US"/>
              <a:pPr/>
              <a:t>3</a:t>
            </a:fld>
            <a:endParaRPr lang="en-US"/>
          </a:p>
        </p:txBody>
      </p:sp>
      <p:sp>
        <p:nvSpPr>
          <p:cNvPr id="326658" name="Rectangle 2"/>
          <p:cNvSpPr>
            <a:spLocks noGrp="1" noRot="1" noChangeAspect="1" noChangeArrowheads="1" noTextEdit="1"/>
          </p:cNvSpPr>
          <p:nvPr>
            <p:ph type="sldImg"/>
          </p:nvPr>
        </p:nvSpPr>
        <p:spPr>
          <a:ln/>
        </p:spPr>
      </p:sp>
      <p:sp>
        <p:nvSpPr>
          <p:cNvPr id="326659" name="Rectangle 3"/>
          <p:cNvSpPr>
            <a:spLocks noGrp="1" noChangeArrowheads="1"/>
          </p:cNvSpPr>
          <p:nvPr>
            <p:ph type="body" idx="1"/>
          </p:nvPr>
        </p:nvSpPr>
        <p:spPr/>
        <p:txBody>
          <a:bodyPr/>
          <a:lstStyle/>
          <a:p>
            <a:endParaRPr lang="fr-FR"/>
          </a:p>
        </p:txBody>
      </p:sp>
      <p:sp>
        <p:nvSpPr>
          <p:cNvPr id="5" name="Espace réservé du pied de page 4"/>
          <p:cNvSpPr>
            <a:spLocks noGrp="1"/>
          </p:cNvSpPr>
          <p:nvPr>
            <p:ph type="ftr" sz="quarter" idx="10"/>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9"/>
          <p:cNvSpPr>
            <a:spLocks noGrp="1" noChangeArrowheads="1"/>
          </p:cNvSpPr>
          <p:nvPr>
            <p:ph type="sldNum" sz="quarter"/>
          </p:nvPr>
        </p:nvSpPr>
        <p:spPr>
          <a:noFill/>
        </p:spPr>
        <p:txBody>
          <a:bodyPr/>
          <a:lstStyle/>
          <a:p>
            <a:fld id="{7A481E30-B428-0D4D-B4E9-0584709872E6}" type="slidenum">
              <a:rPr lang="en-US"/>
              <a:pPr/>
              <a:t>4</a:t>
            </a:fld>
            <a:endParaRPr lang="en-US"/>
          </a:p>
        </p:txBody>
      </p:sp>
      <p:sp>
        <p:nvSpPr>
          <p:cNvPr id="69635" name="Text Box 1"/>
          <p:cNvSpPr>
            <a:spLocks noGrp="1" noRot="1" noChangeAspect="1" noChangeArrowheads="1"/>
          </p:cNvSpPr>
          <p:nvPr>
            <p:ph type="sldImg"/>
          </p:nvPr>
        </p:nvSpPr>
        <p:spPr>
          <a:xfrm>
            <a:off x="1141413" y="685800"/>
            <a:ext cx="4575175" cy="3430588"/>
          </a:xfrm>
          <a:solidFill>
            <a:srgbClr val="FFFFFF"/>
          </a:solidFill>
          <a:ln>
            <a:solidFill>
              <a:srgbClr val="000000"/>
            </a:solidFill>
            <a:miter lim="800000"/>
          </a:ln>
        </p:spPr>
      </p:sp>
      <p:sp>
        <p:nvSpPr>
          <p:cNvPr id="69636" name="Text Box 2"/>
          <p:cNvSpPr>
            <a:spLocks noGrp="1" noChangeArrowheads="1"/>
          </p:cNvSpPr>
          <p:nvPr>
            <p:ph type="body" idx="1"/>
          </p:nvPr>
        </p:nvSpPr>
        <p:spPr>
          <a:xfrm>
            <a:off x="685494" y="4344357"/>
            <a:ext cx="5468611" cy="4096149"/>
          </a:xfrm>
          <a:noFill/>
          <a:ln/>
        </p:spPr>
        <p:txBody>
          <a:bodyPr wrap="none" anchor="ctr"/>
          <a:lstStyle/>
          <a:p>
            <a:endParaRPr lang="fr-FR"/>
          </a:p>
        </p:txBody>
      </p:sp>
    </p:spTree>
    <p:extLst>
      <p:ext uri="{BB962C8B-B14F-4D97-AF65-F5344CB8AC3E}">
        <p14:creationId xmlns:p14="http://schemas.microsoft.com/office/powerpoint/2010/main" val="587500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9"/>
          <p:cNvSpPr>
            <a:spLocks noGrp="1" noChangeArrowheads="1"/>
          </p:cNvSpPr>
          <p:nvPr>
            <p:ph type="sldNum" sz="quarter"/>
          </p:nvPr>
        </p:nvSpPr>
        <p:spPr>
          <a:noFill/>
        </p:spPr>
        <p:txBody>
          <a:bodyPr/>
          <a:lstStyle/>
          <a:p>
            <a:fld id="{7A481E30-B428-0D4D-B4E9-0584709872E6}" type="slidenum">
              <a:rPr lang="en-US"/>
              <a:pPr/>
              <a:t>5</a:t>
            </a:fld>
            <a:endParaRPr lang="en-US"/>
          </a:p>
        </p:txBody>
      </p:sp>
      <p:sp>
        <p:nvSpPr>
          <p:cNvPr id="69635" name="Text Box 1"/>
          <p:cNvSpPr>
            <a:spLocks noGrp="1" noRot="1" noChangeAspect="1" noChangeArrowheads="1"/>
          </p:cNvSpPr>
          <p:nvPr>
            <p:ph type="sldImg"/>
          </p:nvPr>
        </p:nvSpPr>
        <p:spPr>
          <a:xfrm>
            <a:off x="1141413" y="685800"/>
            <a:ext cx="4575175" cy="3430588"/>
          </a:xfrm>
          <a:solidFill>
            <a:srgbClr val="FFFFFF"/>
          </a:solidFill>
          <a:ln>
            <a:solidFill>
              <a:srgbClr val="000000"/>
            </a:solidFill>
            <a:miter lim="800000"/>
          </a:ln>
        </p:spPr>
      </p:sp>
      <p:sp>
        <p:nvSpPr>
          <p:cNvPr id="69636" name="Text Box 2"/>
          <p:cNvSpPr>
            <a:spLocks noGrp="1" noChangeArrowheads="1"/>
          </p:cNvSpPr>
          <p:nvPr>
            <p:ph type="body" idx="1"/>
          </p:nvPr>
        </p:nvSpPr>
        <p:spPr>
          <a:xfrm>
            <a:off x="685494" y="4344357"/>
            <a:ext cx="5468611" cy="4096149"/>
          </a:xfrm>
          <a:noFill/>
          <a:ln/>
        </p:spPr>
        <p:txBody>
          <a:bodyPr wrap="none" anchor="ctr"/>
          <a:lstStyle/>
          <a:p>
            <a:endParaRPr lang="fr-FR" dirty="0"/>
          </a:p>
        </p:txBody>
      </p:sp>
    </p:spTree>
    <p:extLst>
      <p:ext uri="{BB962C8B-B14F-4D97-AF65-F5344CB8AC3E}">
        <p14:creationId xmlns:p14="http://schemas.microsoft.com/office/powerpoint/2010/main" val="172632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9"/>
          <p:cNvSpPr>
            <a:spLocks noGrp="1" noChangeArrowheads="1"/>
          </p:cNvSpPr>
          <p:nvPr>
            <p:ph type="sldNum" sz="quarter"/>
          </p:nvPr>
        </p:nvSpPr>
        <p:spPr>
          <a:noFill/>
        </p:spPr>
        <p:txBody>
          <a:bodyPr/>
          <a:lstStyle/>
          <a:p>
            <a:fld id="{7A481E30-B428-0D4D-B4E9-0584709872E6}" type="slidenum">
              <a:rPr lang="en-US"/>
              <a:pPr/>
              <a:t>6</a:t>
            </a:fld>
            <a:endParaRPr lang="en-US"/>
          </a:p>
        </p:txBody>
      </p:sp>
      <p:sp>
        <p:nvSpPr>
          <p:cNvPr id="69635" name="Text Box 1"/>
          <p:cNvSpPr>
            <a:spLocks noGrp="1" noRot="1" noChangeAspect="1" noChangeArrowheads="1"/>
          </p:cNvSpPr>
          <p:nvPr>
            <p:ph type="sldImg"/>
          </p:nvPr>
        </p:nvSpPr>
        <p:spPr>
          <a:xfrm>
            <a:off x="1141413" y="685800"/>
            <a:ext cx="4575175" cy="3430588"/>
          </a:xfrm>
          <a:solidFill>
            <a:srgbClr val="FFFFFF"/>
          </a:solidFill>
          <a:ln>
            <a:solidFill>
              <a:srgbClr val="000000"/>
            </a:solidFill>
            <a:miter lim="800000"/>
          </a:ln>
        </p:spPr>
      </p:sp>
      <p:sp>
        <p:nvSpPr>
          <p:cNvPr id="69636" name="Text Box 2"/>
          <p:cNvSpPr>
            <a:spLocks noGrp="1" noChangeArrowheads="1"/>
          </p:cNvSpPr>
          <p:nvPr>
            <p:ph type="body" idx="1"/>
          </p:nvPr>
        </p:nvSpPr>
        <p:spPr>
          <a:xfrm>
            <a:off x="685494" y="4344357"/>
            <a:ext cx="5468611" cy="4096149"/>
          </a:xfrm>
          <a:noFill/>
          <a:ln/>
        </p:spPr>
        <p:txBody>
          <a:bodyPr wrap="none" anchor="ctr"/>
          <a:lstStyle/>
          <a:p>
            <a:endParaRPr lang="fr-FR" dirty="0"/>
          </a:p>
        </p:txBody>
      </p:sp>
    </p:spTree>
    <p:extLst>
      <p:ext uri="{BB962C8B-B14F-4D97-AF65-F5344CB8AC3E}">
        <p14:creationId xmlns:p14="http://schemas.microsoft.com/office/powerpoint/2010/main" val="4228103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pied de page 3"/>
          <p:cNvSpPr>
            <a:spLocks noGrp="1"/>
          </p:cNvSpPr>
          <p:nvPr>
            <p:ph type="ftr" sz="quarter" idx="4"/>
          </p:nvPr>
        </p:nvSpPr>
        <p:spPr/>
        <p:txBody>
          <a:bodyPr/>
          <a:lstStyle/>
          <a:p>
            <a:endParaRPr lang="en-GB"/>
          </a:p>
        </p:txBody>
      </p:sp>
      <p:sp>
        <p:nvSpPr>
          <p:cNvPr id="5" name="Espace réservé du numéro de diapositive 4"/>
          <p:cNvSpPr>
            <a:spLocks noGrp="1"/>
          </p:cNvSpPr>
          <p:nvPr>
            <p:ph type="sldNum" sz="quarter" idx="5"/>
          </p:nvPr>
        </p:nvSpPr>
        <p:spPr/>
        <p:txBody>
          <a:bodyPr/>
          <a:lstStyle/>
          <a:p>
            <a:fld id="{0493910D-6015-6747-A81C-AC3A7D4E7959}" type="slidenum">
              <a:rPr lang="en-GB" smtClean="0"/>
              <a:pPr/>
              <a:t>8</a:t>
            </a:fld>
            <a:endParaRPr lang="en-GB"/>
          </a:p>
        </p:txBody>
      </p:sp>
    </p:spTree>
    <p:extLst>
      <p:ext uri="{BB962C8B-B14F-4D97-AF65-F5344CB8AC3E}">
        <p14:creationId xmlns:p14="http://schemas.microsoft.com/office/powerpoint/2010/main" val="596668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pied de page 3"/>
          <p:cNvSpPr>
            <a:spLocks noGrp="1"/>
          </p:cNvSpPr>
          <p:nvPr>
            <p:ph type="ftr" sz="quarter" idx="4"/>
          </p:nvPr>
        </p:nvSpPr>
        <p:spPr/>
        <p:txBody>
          <a:bodyPr/>
          <a:lstStyle/>
          <a:p>
            <a:endParaRPr lang="en-GB"/>
          </a:p>
        </p:txBody>
      </p:sp>
      <p:sp>
        <p:nvSpPr>
          <p:cNvPr id="5" name="Espace réservé du numéro de diapositive 4"/>
          <p:cNvSpPr>
            <a:spLocks noGrp="1"/>
          </p:cNvSpPr>
          <p:nvPr>
            <p:ph type="sldNum" sz="quarter" idx="5"/>
          </p:nvPr>
        </p:nvSpPr>
        <p:spPr/>
        <p:txBody>
          <a:bodyPr/>
          <a:lstStyle/>
          <a:p>
            <a:fld id="{0493910D-6015-6747-A81C-AC3A7D4E7959}" type="slidenum">
              <a:rPr lang="en-GB" smtClean="0"/>
              <a:pPr/>
              <a:t>9</a:t>
            </a:fld>
            <a:endParaRPr lang="en-GB"/>
          </a:p>
        </p:txBody>
      </p:sp>
    </p:spTree>
    <p:extLst>
      <p:ext uri="{BB962C8B-B14F-4D97-AF65-F5344CB8AC3E}">
        <p14:creationId xmlns:p14="http://schemas.microsoft.com/office/powerpoint/2010/main" val="3038335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pied de page 3"/>
          <p:cNvSpPr>
            <a:spLocks noGrp="1"/>
          </p:cNvSpPr>
          <p:nvPr>
            <p:ph type="ftr" sz="quarter" idx="4"/>
          </p:nvPr>
        </p:nvSpPr>
        <p:spPr/>
        <p:txBody>
          <a:bodyPr/>
          <a:lstStyle/>
          <a:p>
            <a:endParaRPr lang="en-GB"/>
          </a:p>
        </p:txBody>
      </p:sp>
      <p:sp>
        <p:nvSpPr>
          <p:cNvPr id="5" name="Espace réservé du numéro de diapositive 4"/>
          <p:cNvSpPr>
            <a:spLocks noGrp="1"/>
          </p:cNvSpPr>
          <p:nvPr>
            <p:ph type="sldNum" sz="quarter" idx="5"/>
          </p:nvPr>
        </p:nvSpPr>
        <p:spPr/>
        <p:txBody>
          <a:bodyPr/>
          <a:lstStyle/>
          <a:p>
            <a:fld id="{0493910D-6015-6747-A81C-AC3A7D4E7959}" type="slidenum">
              <a:rPr lang="en-GB" smtClean="0"/>
              <a:pPr/>
              <a:t>11</a:t>
            </a:fld>
            <a:endParaRPr lang="en-GB"/>
          </a:p>
        </p:txBody>
      </p:sp>
    </p:spTree>
    <p:extLst>
      <p:ext uri="{BB962C8B-B14F-4D97-AF65-F5344CB8AC3E}">
        <p14:creationId xmlns:p14="http://schemas.microsoft.com/office/powerpoint/2010/main" val="3825308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et modifiez le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en-US"/>
          </a:p>
        </p:txBody>
      </p:sp>
      <p:sp>
        <p:nvSpPr>
          <p:cNvPr id="4" name="Espace réservé de la date 3"/>
          <p:cNvSpPr>
            <a:spLocks noGrp="1"/>
          </p:cNvSpPr>
          <p:nvPr>
            <p:ph type="dt" sz="half" idx="10"/>
          </p:nvPr>
        </p:nvSpPr>
        <p:spPr/>
        <p:txBody>
          <a:bodyPr/>
          <a:lstStyle/>
          <a:p>
            <a:fld id="{2B3A1F33-B840-5549-BD5C-6164CEFE6229}" type="datetime1">
              <a:rPr lang="fr-FR" smtClean="0"/>
              <a:t>16/05/2022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US"/>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6747347C-8BA2-9F4B-89C0-10BB3481D3D0}" type="datetime1">
              <a:rPr lang="fr-FR" smtClean="0"/>
              <a:t>16/05/2022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et modifiez le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F9FDB99B-2AF4-A744-BB34-234C010FD5CD}" type="datetime1">
              <a:rPr lang="fr-FR" smtClean="0"/>
              <a:t>16/05/2022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US"/>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924E10F4-DE25-934F-9932-A4212E2811E9}" type="datetime1">
              <a:rPr lang="fr-FR" smtClean="0"/>
              <a:t>16/05/2022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et modifiez le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E1E2FE77-030C-764D-94E8-DB825CC37801}" type="datetime1">
              <a:rPr lang="fr-FR" smtClean="0"/>
              <a:t>16/05/2022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p:cNvSpPr>
            <a:spLocks noGrp="1"/>
          </p:cNvSpPr>
          <p:nvPr>
            <p:ph type="dt" sz="half" idx="10"/>
          </p:nvPr>
        </p:nvSpPr>
        <p:spPr/>
        <p:txBody>
          <a:bodyPr/>
          <a:lstStyle/>
          <a:p>
            <a:fld id="{DC49927F-F599-9942-A36B-436CBF4B5604}" type="datetime1">
              <a:rPr lang="fr-FR" smtClean="0"/>
              <a:t>16/05/2022</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p:cNvSpPr>
            <a:spLocks noGrp="1"/>
          </p:cNvSpPr>
          <p:nvPr>
            <p:ph type="dt" sz="half" idx="10"/>
          </p:nvPr>
        </p:nvSpPr>
        <p:spPr/>
        <p:txBody>
          <a:bodyPr/>
          <a:lstStyle/>
          <a:p>
            <a:fld id="{CC968815-E33C-904B-A80E-D76ACFA494CC}" type="datetime1">
              <a:rPr lang="fr-FR" smtClean="0"/>
              <a:t>16/05/2022</a:t>
            </a:fld>
            <a:endParaRPr lang="en-GB"/>
          </a:p>
        </p:txBody>
      </p:sp>
      <p:sp>
        <p:nvSpPr>
          <p:cNvPr id="8" name="Espace réservé du pied de page 7"/>
          <p:cNvSpPr>
            <a:spLocks noGrp="1"/>
          </p:cNvSpPr>
          <p:nvPr>
            <p:ph type="ftr" sz="quarter" idx="11"/>
          </p:nvPr>
        </p:nvSpPr>
        <p:spPr/>
        <p:txBody>
          <a:bodyPr/>
          <a:lstStyle/>
          <a:p>
            <a:endParaRPr lang="en-GB"/>
          </a:p>
        </p:txBody>
      </p:sp>
      <p:sp>
        <p:nvSpPr>
          <p:cNvPr id="9" name="Espace réservé du numéro de diapositive 8"/>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US"/>
          </a:p>
        </p:txBody>
      </p:sp>
      <p:sp>
        <p:nvSpPr>
          <p:cNvPr id="3" name="Espace réservé de la date 2"/>
          <p:cNvSpPr>
            <a:spLocks noGrp="1"/>
          </p:cNvSpPr>
          <p:nvPr>
            <p:ph type="dt" sz="half" idx="10"/>
          </p:nvPr>
        </p:nvSpPr>
        <p:spPr/>
        <p:txBody>
          <a:bodyPr/>
          <a:lstStyle/>
          <a:p>
            <a:fld id="{B71FFD08-3AE1-A542-B5FF-381B7CE0E264}" type="datetime1">
              <a:rPr lang="fr-FR" smtClean="0"/>
              <a:t>16/05/2022</a:t>
            </a:fld>
            <a:endParaRPr lang="en-GB"/>
          </a:p>
        </p:txBody>
      </p:sp>
      <p:sp>
        <p:nvSpPr>
          <p:cNvPr id="4" name="Espace réservé du pied de page 3"/>
          <p:cNvSpPr>
            <a:spLocks noGrp="1"/>
          </p:cNvSpPr>
          <p:nvPr>
            <p:ph type="ftr" sz="quarter" idx="11"/>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5EB3860-5B1E-C441-8F22-B2986D46D3C0}" type="datetime1">
              <a:rPr lang="fr-FR" smtClean="0"/>
              <a:t>16/05/2022</a:t>
            </a:fld>
            <a:endParaRPr lang="en-GB"/>
          </a:p>
        </p:txBody>
      </p:sp>
      <p:sp>
        <p:nvSpPr>
          <p:cNvPr id="3" name="Espace réservé du pied de page 2"/>
          <p:cNvSpPr>
            <a:spLocks noGrp="1"/>
          </p:cNvSpPr>
          <p:nvPr>
            <p:ph type="ftr" sz="quarter" idx="11"/>
          </p:nvPr>
        </p:nvSpPr>
        <p:spPr/>
        <p:txBody>
          <a:bodyPr/>
          <a:lstStyle/>
          <a:p>
            <a:endParaRPr lang="en-GB"/>
          </a:p>
        </p:txBody>
      </p:sp>
      <p:sp>
        <p:nvSpPr>
          <p:cNvPr id="4" name="Espace réservé du numéro de diapositive 3"/>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et modifiez le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EED672E5-792D-7D4D-A7D9-102E30CAD5C5}" type="datetime1">
              <a:rPr lang="fr-FR" smtClean="0"/>
              <a:t>16/05/2022</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et modifiez le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ABAF2ABA-410F-F145-A452-7FEADEFD2A78}" type="datetime1">
              <a:rPr lang="fr-FR" smtClean="0"/>
              <a:t>16/05/2022</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et modifiez le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E289B4-6C34-3946-8650-68423A64BA95}" type="datetime1">
              <a:rPr lang="fr-FR" smtClean="0"/>
              <a:t>16/05/2022</a:t>
            </a:fld>
            <a:endParaRPr lang="en-GB"/>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76B078-420E-0F47-9D03-2B481FBAC97B}" type="slidenum">
              <a:rPr lang="en-GB" smtClean="0"/>
              <a:pPr/>
              <a:t>‹N°›</a:t>
            </a:fld>
            <a:endParaRPr lang="en-GB"/>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7" Type="http://schemas.openxmlformats.org/officeDocument/2006/relationships/image" Target="../media/image24.emf"/><Relationship Id="rId2" Type="http://schemas.openxmlformats.org/officeDocument/2006/relationships/image" Target="../media/image19.emf"/><Relationship Id="rId1" Type="http://schemas.openxmlformats.org/officeDocument/2006/relationships/slideLayout" Target="../slideLayouts/slideLayout7.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hyperlink" Target="https://arxiv.org/abs/2202.09684" TargetMode="Externa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5" Type="http://schemas.openxmlformats.org/officeDocument/2006/relationships/hyperlink" Target="https://arxiv.org/abs/2202.09684" TargetMode="Externa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hyperlink" Target="https://arxiv.org/abs/2202.09684" TargetMode="External"/><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image" Target="../media/image35.tiff"/><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image" Target="../media/image35.tiff"/><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image" Target="../media/image41.tiff"/><Relationship Id="rId1" Type="http://schemas.openxmlformats.org/officeDocument/2006/relationships/slideLayout" Target="../slideLayouts/slideLayout7.xml"/><Relationship Id="rId5" Type="http://schemas.openxmlformats.org/officeDocument/2006/relationships/image" Target="../media/image36.tiff"/><Relationship Id="rId4" Type="http://schemas.openxmlformats.org/officeDocument/2006/relationships/image" Target="../media/image35.tiff"/></Relationships>
</file>

<file path=ppt/slides/_rels/slide19.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image" Target="../media/image41.tiff"/><Relationship Id="rId1" Type="http://schemas.openxmlformats.org/officeDocument/2006/relationships/slideLayout" Target="../slideLayouts/slideLayout7.xml"/><Relationship Id="rId5" Type="http://schemas.openxmlformats.org/officeDocument/2006/relationships/image" Target="../media/image44.tiff"/><Relationship Id="rId4" Type="http://schemas.openxmlformats.org/officeDocument/2006/relationships/image" Target="../media/image43.tif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7.xml"/><Relationship Id="rId6" Type="http://schemas.openxmlformats.org/officeDocument/2006/relationships/image" Target="../media/image59.emf"/><Relationship Id="rId5" Type="http://schemas.openxmlformats.org/officeDocument/2006/relationships/image" Target="../media/image58.emf"/><Relationship Id="rId4" Type="http://schemas.openxmlformats.org/officeDocument/2006/relationships/image" Target="../media/image57.jpeg"/></Relationships>
</file>

<file path=ppt/slides/_rels/slide2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gif"/><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jinst.sissa.it/jinst/common/archiveFile?filePath=/home/jinst/jinstArchive/archive/papers/preprint/JINST_012P_0216/6/2016_JINST_11_P04001.pdf&amp;fileType=pdf"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hyperlink" Target="http://jinst.sissa.it/jinst/common/archiveFile?filePath=/home/jinst/jinstArchive/archive/papers/preprint/JINST_012P_0216/6/2016_JINST_11_P04001.pdf&amp;fileType=pdf" TargetMode="External"/><Relationship Id="rId5" Type="http://schemas.openxmlformats.org/officeDocument/2006/relationships/image" Target="../media/image16.tiff"/><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801982"/>
            <a:ext cx="7772400" cy="2809408"/>
          </a:xfrm>
        </p:spPr>
        <p:txBody>
          <a:bodyPr>
            <a:normAutofit fontScale="90000"/>
          </a:bodyPr>
          <a:lstStyle/>
          <a:p>
            <a:r>
              <a:rPr lang="en-US" sz="2800" dirty="0">
                <a:latin typeface="Bangla MN" pitchFamily="2" charset="0"/>
                <a:cs typeface="Bangla MN" pitchFamily="2" charset="0"/>
              </a:rPr>
              <a:t>Energy Reconstruction </a:t>
            </a:r>
            <a:br>
              <a:rPr lang="en-US" sz="2800" dirty="0">
                <a:latin typeface="Bangla MN" pitchFamily="2" charset="0"/>
                <a:cs typeface="Bangla MN" pitchFamily="2" charset="0"/>
              </a:rPr>
            </a:br>
            <a:r>
              <a:rPr lang="en-US" sz="2800" dirty="0">
                <a:latin typeface="Bangla MN" pitchFamily="2" charset="0"/>
                <a:cs typeface="Bangla MN" pitchFamily="2" charset="0"/>
              </a:rPr>
              <a:t>of</a:t>
            </a:r>
            <a:br>
              <a:rPr lang="en-US" sz="2800" dirty="0">
                <a:latin typeface="Bangla MN" pitchFamily="2" charset="0"/>
                <a:cs typeface="Bangla MN" pitchFamily="2" charset="0"/>
              </a:rPr>
            </a:br>
            <a:r>
              <a:rPr lang="en-US" sz="2800" dirty="0">
                <a:latin typeface="Bangla MN" pitchFamily="2" charset="0"/>
                <a:cs typeface="Bangla MN" pitchFamily="2" charset="0"/>
              </a:rPr>
              <a:t> hadron showers</a:t>
            </a:r>
            <a:br>
              <a:rPr lang="en-US" sz="2800" dirty="0">
                <a:latin typeface="Bangla MN" pitchFamily="2" charset="0"/>
                <a:cs typeface="Bangla MN" pitchFamily="2" charset="0"/>
              </a:rPr>
            </a:br>
            <a:r>
              <a:rPr lang="en-US" sz="2800" dirty="0">
                <a:latin typeface="Bangla MN" pitchFamily="2" charset="0"/>
                <a:cs typeface="Bangla MN" pitchFamily="2" charset="0"/>
              </a:rPr>
              <a:t>with</a:t>
            </a:r>
            <a:br>
              <a:rPr lang="en-US" sz="2800" dirty="0">
                <a:latin typeface="Bangla MN" pitchFamily="2" charset="0"/>
                <a:cs typeface="Bangla MN" pitchFamily="2" charset="0"/>
              </a:rPr>
            </a:br>
            <a:r>
              <a:rPr lang="en-US" sz="2800" dirty="0">
                <a:latin typeface="Bangla MN" pitchFamily="2" charset="0"/>
                <a:cs typeface="Bangla MN" pitchFamily="2" charset="0"/>
              </a:rPr>
              <a:t>the CALICE SDHCAL prototype </a:t>
            </a:r>
            <a:br>
              <a:rPr lang="en-US" sz="2800" dirty="0">
                <a:latin typeface="Bangla MN" pitchFamily="2" charset="0"/>
                <a:cs typeface="Bangla MN" pitchFamily="2" charset="0"/>
              </a:rPr>
            </a:br>
            <a:br>
              <a:rPr lang="en-US" sz="2800" b="1" cap="small" dirty="0">
                <a:latin typeface="Bangla MN" pitchFamily="2" charset="0"/>
                <a:cs typeface="Bangla MN" pitchFamily="2" charset="0"/>
              </a:rPr>
            </a:br>
            <a:endParaRPr lang="en-US" sz="2800" dirty="0">
              <a:latin typeface="Bangla MN" pitchFamily="2" charset="0"/>
              <a:cs typeface="Bangla MN" pitchFamily="2" charset="0"/>
            </a:endParaRPr>
          </a:p>
        </p:txBody>
      </p:sp>
      <p:sp>
        <p:nvSpPr>
          <p:cNvPr id="3" name="Sous-titre 2"/>
          <p:cNvSpPr>
            <a:spLocks noGrp="1"/>
          </p:cNvSpPr>
          <p:nvPr>
            <p:ph type="subTitle" idx="1"/>
          </p:nvPr>
        </p:nvSpPr>
        <p:spPr>
          <a:xfrm>
            <a:off x="1056041" y="4111083"/>
            <a:ext cx="6400800" cy="1358900"/>
          </a:xfrm>
        </p:spPr>
        <p:txBody>
          <a:bodyPr>
            <a:normAutofit fontScale="62500" lnSpcReduction="20000"/>
          </a:bodyPr>
          <a:lstStyle/>
          <a:p>
            <a:pPr marL="514350" indent="-514350">
              <a:buAutoNum type="romanUcPeriod"/>
            </a:pPr>
            <a:endParaRPr lang="en-GB" sz="2000" dirty="0">
              <a:solidFill>
                <a:schemeClr val="tx1"/>
              </a:solidFill>
              <a:latin typeface="ACADEMY ENGRAVED LET PLAIN:1.0" panose="02000000000000000000" pitchFamily="2" charset="0"/>
              <a:cs typeface="Apple Chancery" panose="03020702040506060504" pitchFamily="66" charset="-79"/>
            </a:endParaRPr>
          </a:p>
          <a:p>
            <a:r>
              <a:rPr lang="en-GB" sz="2900" dirty="0">
                <a:solidFill>
                  <a:schemeClr val="tx1"/>
                </a:solidFill>
                <a:latin typeface="Bangla MN" pitchFamily="2" charset="0"/>
                <a:cs typeface="Bangla MN" pitchFamily="2" charset="0"/>
              </a:rPr>
              <a:t>I. </a:t>
            </a:r>
            <a:r>
              <a:rPr lang="en-GB" sz="2900" dirty="0" err="1">
                <a:solidFill>
                  <a:schemeClr val="tx1"/>
                </a:solidFill>
                <a:latin typeface="Bangla MN" pitchFamily="2" charset="0"/>
                <a:cs typeface="Bangla MN" pitchFamily="2" charset="0"/>
              </a:rPr>
              <a:t>Laktineh</a:t>
            </a:r>
            <a:endParaRPr lang="en-GB" sz="2900" dirty="0">
              <a:solidFill>
                <a:schemeClr val="tx1"/>
              </a:solidFill>
              <a:latin typeface="Bangla MN" pitchFamily="2" charset="0"/>
              <a:cs typeface="Bangla MN" pitchFamily="2" charset="0"/>
            </a:endParaRPr>
          </a:p>
          <a:p>
            <a:pPr marL="514350" indent="-514350">
              <a:buAutoNum type="romanUcPeriod"/>
            </a:pPr>
            <a:endParaRPr lang="en-GB" sz="2000" dirty="0">
              <a:solidFill>
                <a:schemeClr val="tx1"/>
              </a:solidFill>
              <a:latin typeface="ACADEMY ENGRAVED LET PLAIN:1.0" panose="02000000000000000000" pitchFamily="2" charset="0"/>
              <a:cs typeface="Apple Chancery" panose="03020702040506060504" pitchFamily="66" charset="-79"/>
            </a:endParaRPr>
          </a:p>
          <a:p>
            <a:r>
              <a:rPr lang="en-GB" sz="2000" dirty="0">
                <a:solidFill>
                  <a:schemeClr val="tx1"/>
                </a:solidFill>
                <a:latin typeface="Bangla MN" pitchFamily="2" charset="0"/>
                <a:cs typeface="Bangla MN" pitchFamily="2" charset="0"/>
              </a:rPr>
              <a:t>For</a:t>
            </a:r>
          </a:p>
          <a:p>
            <a:r>
              <a:rPr lang="en-GB" sz="2000" dirty="0">
                <a:solidFill>
                  <a:schemeClr val="tx1"/>
                </a:solidFill>
                <a:latin typeface="Bangla MN" pitchFamily="2" charset="0"/>
                <a:cs typeface="Bangla MN" pitchFamily="2" charset="0"/>
              </a:rPr>
              <a:t>CALICE SDHCAL groups</a:t>
            </a:r>
          </a:p>
          <a:p>
            <a:r>
              <a:rPr lang="en-GB" sz="2000" dirty="0">
                <a:solidFill>
                  <a:schemeClr val="tx1"/>
                </a:solidFill>
                <a:latin typeface="Bangla MN" pitchFamily="2" charset="0"/>
                <a:cs typeface="Bangla MN" pitchFamily="2" charset="0"/>
              </a:rPr>
              <a:t>Gent, CIEMAT,GWNU, IP2I, LPC, SJTU, OMEGA</a:t>
            </a:r>
          </a:p>
          <a:p>
            <a:endParaRPr lang="en-GB" dirty="0">
              <a:solidFill>
                <a:srgbClr val="FF0000"/>
              </a:solidFill>
              <a:latin typeface="Arial"/>
              <a:cs typeface="Arial"/>
            </a:endParaRPr>
          </a:p>
          <a:p>
            <a:endParaRPr lang="en-GB" dirty="0">
              <a:solidFill>
                <a:srgbClr val="FF0000"/>
              </a:solidFill>
              <a:latin typeface="Arial"/>
              <a:cs typeface="Arial"/>
            </a:endParaRPr>
          </a:p>
        </p:txBody>
      </p:sp>
      <p:pic>
        <p:nvPicPr>
          <p:cNvPr id="6" name="Google Shape;246;p44">
            <a:extLst>
              <a:ext uri="{FF2B5EF4-FFF2-40B4-BE49-F238E27FC236}">
                <a16:creationId xmlns:a16="http://schemas.microsoft.com/office/drawing/2014/main" id="{2058D15A-EEAE-4448-B053-C3F3B2DC3E11}"/>
              </a:ext>
            </a:extLst>
          </p:cNvPr>
          <p:cNvPicPr preferRelativeResize="0"/>
          <p:nvPr/>
        </p:nvPicPr>
        <p:blipFill>
          <a:blip r:embed="rId2">
            <a:alphaModFix/>
          </a:blip>
          <a:stretch>
            <a:fillRect/>
          </a:stretch>
        </p:blipFill>
        <p:spPr>
          <a:xfrm>
            <a:off x="-2461" y="309156"/>
            <a:ext cx="2200133" cy="1979884"/>
          </a:xfrm>
          <a:prstGeom prst="rect">
            <a:avLst/>
          </a:prstGeom>
          <a:noFill/>
          <a:ln>
            <a:noFill/>
          </a:ln>
        </p:spPr>
      </p:pic>
      <p:pic>
        <p:nvPicPr>
          <p:cNvPr id="7" name="Google Shape;247;p44">
            <a:extLst>
              <a:ext uri="{FF2B5EF4-FFF2-40B4-BE49-F238E27FC236}">
                <a16:creationId xmlns:a16="http://schemas.microsoft.com/office/drawing/2014/main" id="{2D45219C-3E5D-4749-A690-90ACB5CDD31A}"/>
              </a:ext>
            </a:extLst>
          </p:cNvPr>
          <p:cNvPicPr preferRelativeResize="0"/>
          <p:nvPr/>
        </p:nvPicPr>
        <p:blipFill>
          <a:blip r:embed="rId3">
            <a:alphaModFix/>
          </a:blip>
          <a:stretch>
            <a:fillRect/>
          </a:stretch>
        </p:blipFill>
        <p:spPr>
          <a:xfrm>
            <a:off x="6548167" y="457144"/>
            <a:ext cx="2595833" cy="1369333"/>
          </a:xfrm>
          <a:prstGeom prst="rect">
            <a:avLst/>
          </a:prstGeom>
          <a:noFill/>
          <a:ln>
            <a:noFill/>
          </a:ln>
        </p:spPr>
      </p:pic>
      <p:pic>
        <p:nvPicPr>
          <p:cNvPr id="8" name="Image 7">
            <a:extLst>
              <a:ext uri="{FF2B5EF4-FFF2-40B4-BE49-F238E27FC236}">
                <a16:creationId xmlns:a16="http://schemas.microsoft.com/office/drawing/2014/main" id="{405718D3-0E37-AE41-8E63-A99640F388AA}"/>
              </a:ext>
            </a:extLst>
          </p:cNvPr>
          <p:cNvPicPr>
            <a:picLocks noChangeAspect="1"/>
          </p:cNvPicPr>
          <p:nvPr/>
        </p:nvPicPr>
        <p:blipFill>
          <a:blip r:embed="rId4"/>
          <a:stretch>
            <a:fillRect/>
          </a:stretch>
        </p:blipFill>
        <p:spPr>
          <a:xfrm>
            <a:off x="2568267" y="15112"/>
            <a:ext cx="3670643" cy="1547534"/>
          </a:xfrm>
          <a:prstGeom prst="rect">
            <a:avLst/>
          </a:prstGeom>
        </p:spPr>
      </p:pic>
      <p:sp>
        <p:nvSpPr>
          <p:cNvPr id="4" name="ZoneTexte 3">
            <a:extLst>
              <a:ext uri="{FF2B5EF4-FFF2-40B4-BE49-F238E27FC236}">
                <a16:creationId xmlns:a16="http://schemas.microsoft.com/office/drawing/2014/main" id="{9FFCF296-581F-BB22-61EC-4EE0F4160FE1}"/>
              </a:ext>
            </a:extLst>
          </p:cNvPr>
          <p:cNvSpPr txBox="1"/>
          <p:nvPr/>
        </p:nvSpPr>
        <p:spPr>
          <a:xfrm>
            <a:off x="2819830" y="6248767"/>
            <a:ext cx="3167515" cy="369332"/>
          </a:xfrm>
          <a:prstGeom prst="rect">
            <a:avLst/>
          </a:prstGeom>
          <a:noFill/>
        </p:spPr>
        <p:txBody>
          <a:bodyPr wrap="square" rtlCol="0">
            <a:spAutoFit/>
          </a:bodyPr>
          <a:lstStyle/>
          <a:p>
            <a:r>
              <a:rPr lang="en-US" dirty="0" err="1"/>
              <a:t>Calor</a:t>
            </a:r>
            <a:r>
              <a:rPr lang="en-US" dirty="0"/>
              <a:t> 2022, University of Sussex</a:t>
            </a:r>
          </a:p>
        </p:txBody>
      </p:sp>
      <p:sp>
        <p:nvSpPr>
          <p:cNvPr id="5" name="Espace réservé du numéro de diapositive 4">
            <a:extLst>
              <a:ext uri="{FF2B5EF4-FFF2-40B4-BE49-F238E27FC236}">
                <a16:creationId xmlns:a16="http://schemas.microsoft.com/office/drawing/2014/main" id="{5E41461F-8A27-9905-A9D9-C5BAD0CA3C53}"/>
              </a:ext>
            </a:extLst>
          </p:cNvPr>
          <p:cNvSpPr>
            <a:spLocks noGrp="1"/>
          </p:cNvSpPr>
          <p:nvPr>
            <p:ph type="sldNum" sz="quarter" idx="12"/>
          </p:nvPr>
        </p:nvSpPr>
        <p:spPr/>
        <p:txBody>
          <a:bodyPr/>
          <a:lstStyle/>
          <a:p>
            <a:fld id="{7376B078-420E-0F47-9D03-2B481FBAC97B}" type="slidenum">
              <a:rPr lang="en-GB" smtClean="0"/>
              <a:pPr/>
              <a:t>1</a:t>
            </a:fld>
            <a:endParaRPr lang="en-GB"/>
          </a:p>
        </p:txBody>
      </p:sp>
    </p:spTree>
    <p:extLst>
      <p:ext uri="{BB962C8B-B14F-4D97-AF65-F5344CB8AC3E}">
        <p14:creationId xmlns:p14="http://schemas.microsoft.com/office/powerpoint/2010/main" val="3017465960"/>
      </p:ext>
    </p:extLst>
  </p:cSld>
  <p:clrMapOvr>
    <a:masterClrMapping/>
  </p:clrMapOvr>
  <mc:AlternateContent xmlns:mc="http://schemas.openxmlformats.org/markup-compatibility/2006" xmlns:p14="http://schemas.microsoft.com/office/powerpoint/2010/main">
    <mc:Choice Requires="p14">
      <p:transition spd="slow" p14:dur="2000" advTm="13294"/>
    </mc:Choice>
    <mc:Fallback xmlns="">
      <p:transition spd="slow" advTm="1329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e 15">
            <a:extLst>
              <a:ext uri="{FF2B5EF4-FFF2-40B4-BE49-F238E27FC236}">
                <a16:creationId xmlns:a16="http://schemas.microsoft.com/office/drawing/2014/main" id="{B252D41F-ACCA-3BB2-3635-B565167E648E}"/>
              </a:ext>
            </a:extLst>
          </p:cNvPr>
          <p:cNvGrpSpPr/>
          <p:nvPr/>
        </p:nvGrpSpPr>
        <p:grpSpPr>
          <a:xfrm>
            <a:off x="693020" y="773576"/>
            <a:ext cx="7498080" cy="5499451"/>
            <a:chOff x="1680187" y="1081585"/>
            <a:chExt cx="5507581" cy="5499451"/>
          </a:xfrm>
        </p:grpSpPr>
        <p:pic>
          <p:nvPicPr>
            <p:cNvPr id="6" name="Image 5">
              <a:extLst>
                <a:ext uri="{FF2B5EF4-FFF2-40B4-BE49-F238E27FC236}">
                  <a16:creationId xmlns:a16="http://schemas.microsoft.com/office/drawing/2014/main" id="{1604C697-0A09-ECCE-B342-F8904FC73A9F}"/>
                </a:ext>
              </a:extLst>
            </p:cNvPr>
            <p:cNvPicPr>
              <a:picLocks noChangeAspect="1"/>
            </p:cNvPicPr>
            <p:nvPr/>
          </p:nvPicPr>
          <p:blipFill>
            <a:blip r:embed="rId2"/>
            <a:stretch>
              <a:fillRect/>
            </a:stretch>
          </p:blipFill>
          <p:spPr>
            <a:xfrm>
              <a:off x="1680187" y="1119226"/>
              <a:ext cx="2735884" cy="1798008"/>
            </a:xfrm>
            <a:prstGeom prst="rect">
              <a:avLst/>
            </a:prstGeom>
          </p:spPr>
        </p:pic>
        <p:pic>
          <p:nvPicPr>
            <p:cNvPr id="8" name="Image 7">
              <a:extLst>
                <a:ext uri="{FF2B5EF4-FFF2-40B4-BE49-F238E27FC236}">
                  <a16:creationId xmlns:a16="http://schemas.microsoft.com/office/drawing/2014/main" id="{549A8046-89A8-AACD-05DE-852B8CA9C3F5}"/>
                </a:ext>
              </a:extLst>
            </p:cNvPr>
            <p:cNvPicPr>
              <a:picLocks noChangeAspect="1"/>
            </p:cNvPicPr>
            <p:nvPr/>
          </p:nvPicPr>
          <p:blipFill>
            <a:blip r:embed="rId3"/>
            <a:stretch>
              <a:fillRect/>
            </a:stretch>
          </p:blipFill>
          <p:spPr>
            <a:xfrm>
              <a:off x="4299966" y="1081585"/>
              <a:ext cx="2809036" cy="1852874"/>
            </a:xfrm>
            <a:prstGeom prst="rect">
              <a:avLst/>
            </a:prstGeom>
          </p:spPr>
        </p:pic>
        <p:pic>
          <p:nvPicPr>
            <p:cNvPr id="10" name="Image 9">
              <a:extLst>
                <a:ext uri="{FF2B5EF4-FFF2-40B4-BE49-F238E27FC236}">
                  <a16:creationId xmlns:a16="http://schemas.microsoft.com/office/drawing/2014/main" id="{A58D4BE2-D287-406A-0522-E58F728AA194}"/>
                </a:ext>
              </a:extLst>
            </p:cNvPr>
            <p:cNvPicPr>
              <a:picLocks noChangeAspect="1"/>
            </p:cNvPicPr>
            <p:nvPr/>
          </p:nvPicPr>
          <p:blipFill>
            <a:blip r:embed="rId4"/>
            <a:stretch>
              <a:fillRect/>
            </a:stretch>
          </p:blipFill>
          <p:spPr>
            <a:xfrm>
              <a:off x="1733222" y="2942689"/>
              <a:ext cx="2629814" cy="1744811"/>
            </a:xfrm>
            <a:prstGeom prst="rect">
              <a:avLst/>
            </a:prstGeom>
          </p:spPr>
        </p:pic>
        <p:pic>
          <p:nvPicPr>
            <p:cNvPr id="12" name="Image 11">
              <a:extLst>
                <a:ext uri="{FF2B5EF4-FFF2-40B4-BE49-F238E27FC236}">
                  <a16:creationId xmlns:a16="http://schemas.microsoft.com/office/drawing/2014/main" id="{30848751-0F69-EEB3-F9B3-5464FAD75267}"/>
                </a:ext>
              </a:extLst>
            </p:cNvPr>
            <p:cNvPicPr>
              <a:picLocks noChangeAspect="1"/>
            </p:cNvPicPr>
            <p:nvPr/>
          </p:nvPicPr>
          <p:blipFill>
            <a:blip r:embed="rId5"/>
            <a:stretch>
              <a:fillRect/>
            </a:stretch>
          </p:blipFill>
          <p:spPr>
            <a:xfrm>
              <a:off x="4299966" y="2916470"/>
              <a:ext cx="2887802" cy="1762036"/>
            </a:xfrm>
            <a:prstGeom prst="rect">
              <a:avLst/>
            </a:prstGeom>
          </p:spPr>
        </p:pic>
        <p:pic>
          <p:nvPicPr>
            <p:cNvPr id="14" name="Image 13">
              <a:extLst>
                <a:ext uri="{FF2B5EF4-FFF2-40B4-BE49-F238E27FC236}">
                  <a16:creationId xmlns:a16="http://schemas.microsoft.com/office/drawing/2014/main" id="{722B7400-550E-C77A-71C2-DC67A03AB49A}"/>
                </a:ext>
              </a:extLst>
            </p:cNvPr>
            <p:cNvPicPr>
              <a:picLocks noChangeAspect="1"/>
            </p:cNvPicPr>
            <p:nvPr/>
          </p:nvPicPr>
          <p:blipFill>
            <a:blip r:embed="rId6"/>
            <a:stretch>
              <a:fillRect/>
            </a:stretch>
          </p:blipFill>
          <p:spPr>
            <a:xfrm>
              <a:off x="1786257" y="4826684"/>
              <a:ext cx="2629814" cy="1754352"/>
            </a:xfrm>
            <a:prstGeom prst="rect">
              <a:avLst/>
            </a:prstGeom>
          </p:spPr>
        </p:pic>
        <p:pic>
          <p:nvPicPr>
            <p:cNvPr id="15" name="Image 14">
              <a:extLst>
                <a:ext uri="{FF2B5EF4-FFF2-40B4-BE49-F238E27FC236}">
                  <a16:creationId xmlns:a16="http://schemas.microsoft.com/office/drawing/2014/main" id="{26D06F30-C0CD-306A-0B4B-CC006B558848}"/>
                </a:ext>
              </a:extLst>
            </p:cNvPr>
            <p:cNvPicPr>
              <a:picLocks noChangeAspect="1"/>
            </p:cNvPicPr>
            <p:nvPr/>
          </p:nvPicPr>
          <p:blipFill>
            <a:blip r:embed="rId7"/>
            <a:stretch>
              <a:fillRect/>
            </a:stretch>
          </p:blipFill>
          <p:spPr>
            <a:xfrm>
              <a:off x="4299966" y="4816295"/>
              <a:ext cx="2882187" cy="1755116"/>
            </a:xfrm>
            <a:prstGeom prst="rect">
              <a:avLst/>
            </a:prstGeom>
          </p:spPr>
        </p:pic>
      </p:grpSp>
      <p:sp>
        <p:nvSpPr>
          <p:cNvPr id="17" name="ZoneTexte 16">
            <a:extLst>
              <a:ext uri="{FF2B5EF4-FFF2-40B4-BE49-F238E27FC236}">
                <a16:creationId xmlns:a16="http://schemas.microsoft.com/office/drawing/2014/main" id="{669AB8B7-4639-9659-C25E-49E135D30F1F}"/>
              </a:ext>
            </a:extLst>
          </p:cNvPr>
          <p:cNvSpPr txBox="1"/>
          <p:nvPr/>
        </p:nvSpPr>
        <p:spPr>
          <a:xfrm>
            <a:off x="5044221" y="314385"/>
            <a:ext cx="2743200" cy="338554"/>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600" dirty="0">
                <a:solidFill>
                  <a:srgbClr val="0000FF"/>
                </a:solidFill>
              </a:rPr>
              <a:t>JINST 15 (2020) P10009</a:t>
            </a:r>
            <a:endParaRPr lang="en-US" sz="1600" dirty="0">
              <a:solidFill>
                <a:srgbClr val="0000FF"/>
              </a:solidFill>
            </a:endParaRPr>
          </a:p>
        </p:txBody>
      </p:sp>
      <p:sp>
        <p:nvSpPr>
          <p:cNvPr id="18" name="Espace réservé du numéro de diapositive 17">
            <a:extLst>
              <a:ext uri="{FF2B5EF4-FFF2-40B4-BE49-F238E27FC236}">
                <a16:creationId xmlns:a16="http://schemas.microsoft.com/office/drawing/2014/main" id="{96721C91-3093-31BE-60A5-604188B31177}"/>
              </a:ext>
            </a:extLst>
          </p:cNvPr>
          <p:cNvSpPr>
            <a:spLocks noGrp="1"/>
          </p:cNvSpPr>
          <p:nvPr>
            <p:ph type="sldNum" sz="quarter" idx="12"/>
          </p:nvPr>
        </p:nvSpPr>
        <p:spPr/>
        <p:txBody>
          <a:bodyPr/>
          <a:lstStyle/>
          <a:p>
            <a:fld id="{7376B078-420E-0F47-9D03-2B481FBAC97B}" type="slidenum">
              <a:rPr lang="en-GB" smtClean="0"/>
              <a:pPr/>
              <a:t>10</a:t>
            </a:fld>
            <a:endParaRPr lang="en-GB"/>
          </a:p>
        </p:txBody>
      </p:sp>
    </p:spTree>
    <p:extLst>
      <p:ext uri="{BB962C8B-B14F-4D97-AF65-F5344CB8AC3E}">
        <p14:creationId xmlns:p14="http://schemas.microsoft.com/office/powerpoint/2010/main" val="283850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94038F2-E8A9-48B8-FB4C-16126B4346FE}"/>
              </a:ext>
            </a:extLst>
          </p:cNvPr>
          <p:cNvPicPr>
            <a:picLocks noChangeAspect="1"/>
          </p:cNvPicPr>
          <p:nvPr/>
        </p:nvPicPr>
        <p:blipFill>
          <a:blip r:embed="rId3"/>
          <a:stretch>
            <a:fillRect/>
          </a:stretch>
        </p:blipFill>
        <p:spPr>
          <a:xfrm>
            <a:off x="1270535" y="598036"/>
            <a:ext cx="6891154" cy="2383983"/>
          </a:xfrm>
          <a:prstGeom prst="rect">
            <a:avLst/>
          </a:prstGeom>
        </p:spPr>
      </p:pic>
      <p:pic>
        <p:nvPicPr>
          <p:cNvPr id="5" name="Image 4">
            <a:extLst>
              <a:ext uri="{FF2B5EF4-FFF2-40B4-BE49-F238E27FC236}">
                <a16:creationId xmlns:a16="http://schemas.microsoft.com/office/drawing/2014/main" id="{B4AACB51-D47D-10FD-4AE1-AA736009DDB9}"/>
              </a:ext>
            </a:extLst>
          </p:cNvPr>
          <p:cNvPicPr>
            <a:picLocks noChangeAspect="1"/>
          </p:cNvPicPr>
          <p:nvPr/>
        </p:nvPicPr>
        <p:blipFill>
          <a:blip r:embed="rId4"/>
          <a:stretch>
            <a:fillRect/>
          </a:stretch>
        </p:blipFill>
        <p:spPr>
          <a:xfrm>
            <a:off x="1172411" y="3184291"/>
            <a:ext cx="7490326" cy="2933700"/>
          </a:xfrm>
          <a:prstGeom prst="rect">
            <a:avLst/>
          </a:prstGeom>
        </p:spPr>
      </p:pic>
      <p:sp>
        <p:nvSpPr>
          <p:cNvPr id="6" name="ZoneTexte 5">
            <a:extLst>
              <a:ext uri="{FF2B5EF4-FFF2-40B4-BE49-F238E27FC236}">
                <a16:creationId xmlns:a16="http://schemas.microsoft.com/office/drawing/2014/main" id="{2D7F409C-BF14-9B5A-8A8A-35F49A28A1EF}"/>
              </a:ext>
            </a:extLst>
          </p:cNvPr>
          <p:cNvSpPr txBox="1"/>
          <p:nvPr/>
        </p:nvSpPr>
        <p:spPr>
          <a:xfrm>
            <a:off x="2814454" y="6005006"/>
            <a:ext cx="4206240" cy="369332"/>
          </a:xfrm>
          <a:prstGeom prst="rect">
            <a:avLst/>
          </a:prstGeom>
          <a:noFill/>
        </p:spPr>
        <p:txBody>
          <a:bodyPr wrap="square" rtlCol="0">
            <a:spAutoFit/>
          </a:bodyPr>
          <a:lstStyle/>
          <a:p>
            <a:r>
              <a:rPr lang="en-US" dirty="0"/>
              <a:t>Electron and muon rejection &gt; 99%</a:t>
            </a:r>
          </a:p>
        </p:txBody>
      </p:sp>
      <p:sp>
        <p:nvSpPr>
          <p:cNvPr id="7" name="ZoneTexte 6">
            <a:extLst>
              <a:ext uri="{FF2B5EF4-FFF2-40B4-BE49-F238E27FC236}">
                <a16:creationId xmlns:a16="http://schemas.microsoft.com/office/drawing/2014/main" id="{EE78C448-AD41-25B6-A850-DDAE37A31403}"/>
              </a:ext>
            </a:extLst>
          </p:cNvPr>
          <p:cNvSpPr txBox="1"/>
          <p:nvPr/>
        </p:nvSpPr>
        <p:spPr>
          <a:xfrm>
            <a:off x="5044221" y="314385"/>
            <a:ext cx="2743200" cy="338554"/>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600" dirty="0">
                <a:solidFill>
                  <a:srgbClr val="0000FF"/>
                </a:solidFill>
              </a:rPr>
              <a:t>JINST 15 (2020) P10009</a:t>
            </a:r>
            <a:endParaRPr lang="en-US" sz="1600" dirty="0">
              <a:solidFill>
                <a:srgbClr val="0000FF"/>
              </a:solidFill>
            </a:endParaRPr>
          </a:p>
        </p:txBody>
      </p:sp>
      <p:sp>
        <p:nvSpPr>
          <p:cNvPr id="8" name="Espace réservé du numéro de diapositive 7">
            <a:extLst>
              <a:ext uri="{FF2B5EF4-FFF2-40B4-BE49-F238E27FC236}">
                <a16:creationId xmlns:a16="http://schemas.microsoft.com/office/drawing/2014/main" id="{DB904B90-E9CE-569B-2264-45034894BB53}"/>
              </a:ext>
            </a:extLst>
          </p:cNvPr>
          <p:cNvSpPr>
            <a:spLocks noGrp="1"/>
          </p:cNvSpPr>
          <p:nvPr>
            <p:ph type="sldNum" sz="quarter" idx="12"/>
          </p:nvPr>
        </p:nvSpPr>
        <p:spPr/>
        <p:txBody>
          <a:bodyPr/>
          <a:lstStyle/>
          <a:p>
            <a:fld id="{7376B078-420E-0F47-9D03-2B481FBAC97B}" type="slidenum">
              <a:rPr lang="en-GB" smtClean="0"/>
              <a:pPr/>
              <a:t>11</a:t>
            </a:fld>
            <a:endParaRPr lang="en-GB"/>
          </a:p>
        </p:txBody>
      </p:sp>
    </p:spTree>
    <p:extLst>
      <p:ext uri="{BB962C8B-B14F-4D97-AF65-F5344CB8AC3E}">
        <p14:creationId xmlns:p14="http://schemas.microsoft.com/office/powerpoint/2010/main" val="1279837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16CA052-51AB-6F7F-ECC4-864B42A4F2B2}"/>
              </a:ext>
            </a:extLst>
          </p:cNvPr>
          <p:cNvPicPr>
            <a:picLocks noChangeAspect="1"/>
          </p:cNvPicPr>
          <p:nvPr/>
        </p:nvPicPr>
        <p:blipFill>
          <a:blip r:embed="rId2"/>
          <a:stretch>
            <a:fillRect/>
          </a:stretch>
        </p:blipFill>
        <p:spPr>
          <a:xfrm>
            <a:off x="1133855" y="717550"/>
            <a:ext cx="7346001" cy="5422900"/>
          </a:xfrm>
          <a:prstGeom prst="rect">
            <a:avLst/>
          </a:prstGeom>
        </p:spPr>
      </p:pic>
      <p:sp>
        <p:nvSpPr>
          <p:cNvPr id="11" name="ZoneTexte 10">
            <a:extLst>
              <a:ext uri="{FF2B5EF4-FFF2-40B4-BE49-F238E27FC236}">
                <a16:creationId xmlns:a16="http://schemas.microsoft.com/office/drawing/2014/main" id="{85324236-06AB-5A35-D909-13DE0C0107E3}"/>
              </a:ext>
            </a:extLst>
          </p:cNvPr>
          <p:cNvSpPr txBox="1"/>
          <p:nvPr/>
        </p:nvSpPr>
        <p:spPr>
          <a:xfrm>
            <a:off x="1204855" y="6217920"/>
            <a:ext cx="6938682" cy="369332"/>
          </a:xfrm>
          <a:prstGeom prst="rect">
            <a:avLst/>
          </a:prstGeom>
          <a:noFill/>
        </p:spPr>
        <p:txBody>
          <a:bodyPr wrap="square" rtlCol="0">
            <a:spAutoFit/>
          </a:bodyPr>
          <a:lstStyle/>
          <a:p>
            <a:pPr algn="ctr"/>
            <a:r>
              <a:rPr lang="en-US" dirty="0"/>
              <a:t>Excellent agreement between data and simulation of pion events. </a:t>
            </a:r>
          </a:p>
        </p:txBody>
      </p:sp>
      <p:sp>
        <p:nvSpPr>
          <p:cNvPr id="12" name="ZoneTexte 11">
            <a:extLst>
              <a:ext uri="{FF2B5EF4-FFF2-40B4-BE49-F238E27FC236}">
                <a16:creationId xmlns:a16="http://schemas.microsoft.com/office/drawing/2014/main" id="{EC688078-AC58-981C-9185-9F936C907093}"/>
              </a:ext>
            </a:extLst>
          </p:cNvPr>
          <p:cNvSpPr txBox="1"/>
          <p:nvPr/>
        </p:nvSpPr>
        <p:spPr>
          <a:xfrm>
            <a:off x="5044221" y="325143"/>
            <a:ext cx="2743200" cy="338554"/>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600" dirty="0">
                <a:solidFill>
                  <a:srgbClr val="0000FF"/>
                </a:solidFill>
              </a:rPr>
              <a:t>JINST 15 (2020) P10009</a:t>
            </a:r>
            <a:endParaRPr lang="en-US" sz="1600" dirty="0">
              <a:solidFill>
                <a:srgbClr val="0000FF"/>
              </a:solidFill>
            </a:endParaRPr>
          </a:p>
        </p:txBody>
      </p:sp>
      <p:sp>
        <p:nvSpPr>
          <p:cNvPr id="13" name="Espace réservé du numéro de diapositive 12">
            <a:extLst>
              <a:ext uri="{FF2B5EF4-FFF2-40B4-BE49-F238E27FC236}">
                <a16:creationId xmlns:a16="http://schemas.microsoft.com/office/drawing/2014/main" id="{DC2375FD-4E0B-6531-F541-5DE386605666}"/>
              </a:ext>
            </a:extLst>
          </p:cNvPr>
          <p:cNvSpPr>
            <a:spLocks noGrp="1"/>
          </p:cNvSpPr>
          <p:nvPr>
            <p:ph type="sldNum" sz="quarter" idx="12"/>
          </p:nvPr>
        </p:nvSpPr>
        <p:spPr/>
        <p:txBody>
          <a:bodyPr/>
          <a:lstStyle/>
          <a:p>
            <a:fld id="{7376B078-420E-0F47-9D03-2B481FBAC97B}" type="slidenum">
              <a:rPr lang="en-GB" smtClean="0"/>
              <a:pPr/>
              <a:t>12</a:t>
            </a:fld>
            <a:endParaRPr lang="en-GB"/>
          </a:p>
        </p:txBody>
      </p:sp>
    </p:spTree>
    <p:extLst>
      <p:ext uri="{BB962C8B-B14F-4D97-AF65-F5344CB8AC3E}">
        <p14:creationId xmlns:p14="http://schemas.microsoft.com/office/powerpoint/2010/main" val="2182763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3447ECDE-9C5A-9CC2-D86C-39E06D39CBA5}"/>
              </a:ext>
            </a:extLst>
          </p:cNvPr>
          <p:cNvPicPr>
            <a:picLocks noChangeAspect="1"/>
          </p:cNvPicPr>
          <p:nvPr/>
        </p:nvPicPr>
        <p:blipFill>
          <a:blip r:embed="rId2"/>
          <a:stretch>
            <a:fillRect/>
          </a:stretch>
        </p:blipFill>
        <p:spPr>
          <a:xfrm>
            <a:off x="722201" y="3036551"/>
            <a:ext cx="3589610" cy="3352869"/>
          </a:xfrm>
          <a:prstGeom prst="rect">
            <a:avLst/>
          </a:prstGeom>
        </p:spPr>
      </p:pic>
      <p:pic>
        <p:nvPicPr>
          <p:cNvPr id="7" name="Image 6">
            <a:extLst>
              <a:ext uri="{FF2B5EF4-FFF2-40B4-BE49-F238E27FC236}">
                <a16:creationId xmlns:a16="http://schemas.microsoft.com/office/drawing/2014/main" id="{2C2AF66E-9239-F619-55B5-189EB1E5DFC3}"/>
              </a:ext>
            </a:extLst>
          </p:cNvPr>
          <p:cNvPicPr>
            <a:picLocks noChangeAspect="1"/>
          </p:cNvPicPr>
          <p:nvPr/>
        </p:nvPicPr>
        <p:blipFill>
          <a:blip r:embed="rId3"/>
          <a:stretch>
            <a:fillRect/>
          </a:stretch>
        </p:blipFill>
        <p:spPr>
          <a:xfrm>
            <a:off x="4721191" y="3307546"/>
            <a:ext cx="3270015" cy="2681786"/>
          </a:xfrm>
          <a:prstGeom prst="rect">
            <a:avLst/>
          </a:prstGeom>
        </p:spPr>
      </p:pic>
      <p:pic>
        <p:nvPicPr>
          <p:cNvPr id="8" name="Image 7">
            <a:extLst>
              <a:ext uri="{FF2B5EF4-FFF2-40B4-BE49-F238E27FC236}">
                <a16:creationId xmlns:a16="http://schemas.microsoft.com/office/drawing/2014/main" id="{C321DE5E-1868-6F42-1D72-751FA72C0FDC}"/>
              </a:ext>
            </a:extLst>
          </p:cNvPr>
          <p:cNvPicPr>
            <a:picLocks noChangeAspect="1"/>
          </p:cNvPicPr>
          <p:nvPr/>
        </p:nvPicPr>
        <p:blipFill>
          <a:blip r:embed="rId4"/>
          <a:stretch>
            <a:fillRect/>
          </a:stretch>
        </p:blipFill>
        <p:spPr>
          <a:xfrm>
            <a:off x="375385" y="796941"/>
            <a:ext cx="8691613" cy="2097974"/>
          </a:xfrm>
          <a:prstGeom prst="rect">
            <a:avLst/>
          </a:prstGeom>
        </p:spPr>
      </p:pic>
      <p:sp>
        <p:nvSpPr>
          <p:cNvPr id="9" name="ZoneTexte 8">
            <a:extLst>
              <a:ext uri="{FF2B5EF4-FFF2-40B4-BE49-F238E27FC236}">
                <a16:creationId xmlns:a16="http://schemas.microsoft.com/office/drawing/2014/main" id="{3712159B-8A17-3FFF-0A67-F8786C4F005C}"/>
              </a:ext>
            </a:extLst>
          </p:cNvPr>
          <p:cNvSpPr txBox="1"/>
          <p:nvPr/>
        </p:nvSpPr>
        <p:spPr>
          <a:xfrm>
            <a:off x="1226371" y="287759"/>
            <a:ext cx="7100047" cy="369332"/>
          </a:xfrm>
          <a:prstGeom prst="rect">
            <a:avLst/>
          </a:prstGeom>
          <a:noFill/>
        </p:spPr>
        <p:txBody>
          <a:bodyPr wrap="square" rtlCol="0">
            <a:spAutoFit/>
          </a:bodyPr>
          <a:lstStyle/>
          <a:p>
            <a:r>
              <a:rPr lang="en-US" dirty="0"/>
              <a:t>The BDT-based PID was first applied to the SPS 2015(10-80 GeV) samples</a:t>
            </a:r>
          </a:p>
        </p:txBody>
      </p:sp>
      <p:sp>
        <p:nvSpPr>
          <p:cNvPr id="10" name="ZoneTexte 9">
            <a:extLst>
              <a:ext uri="{FF2B5EF4-FFF2-40B4-BE49-F238E27FC236}">
                <a16:creationId xmlns:a16="http://schemas.microsoft.com/office/drawing/2014/main" id="{69CB6C81-0384-5FF7-EA0A-EEC7EA9956B1}"/>
              </a:ext>
            </a:extLst>
          </p:cNvPr>
          <p:cNvSpPr txBox="1"/>
          <p:nvPr/>
        </p:nvSpPr>
        <p:spPr>
          <a:xfrm>
            <a:off x="1742172" y="6477266"/>
            <a:ext cx="1549668" cy="369332"/>
          </a:xfrm>
          <a:prstGeom prst="rect">
            <a:avLst/>
          </a:prstGeom>
          <a:noFill/>
        </p:spPr>
        <p:txBody>
          <a:bodyPr wrap="square" rtlCol="0">
            <a:spAutoFit/>
          </a:bodyPr>
          <a:lstStyle/>
          <a:p>
            <a:pPr algn="ctr"/>
            <a:r>
              <a:rPr lang="en-US" dirty="0"/>
              <a:t>Linearity</a:t>
            </a:r>
          </a:p>
        </p:txBody>
      </p:sp>
      <p:sp>
        <p:nvSpPr>
          <p:cNvPr id="11" name="ZoneTexte 10">
            <a:extLst>
              <a:ext uri="{FF2B5EF4-FFF2-40B4-BE49-F238E27FC236}">
                <a16:creationId xmlns:a16="http://schemas.microsoft.com/office/drawing/2014/main" id="{466A5857-0EE8-39FF-F62D-BDDF51B892D4}"/>
              </a:ext>
            </a:extLst>
          </p:cNvPr>
          <p:cNvSpPr txBox="1"/>
          <p:nvPr/>
        </p:nvSpPr>
        <p:spPr>
          <a:xfrm>
            <a:off x="5637872" y="6292600"/>
            <a:ext cx="1549668" cy="369332"/>
          </a:xfrm>
          <a:prstGeom prst="rect">
            <a:avLst/>
          </a:prstGeom>
          <a:noFill/>
        </p:spPr>
        <p:txBody>
          <a:bodyPr wrap="square" rtlCol="0">
            <a:spAutoFit/>
          </a:bodyPr>
          <a:lstStyle/>
          <a:p>
            <a:pPr algn="ctr"/>
            <a:r>
              <a:rPr lang="en-US" dirty="0"/>
              <a:t>Resolution</a:t>
            </a:r>
          </a:p>
        </p:txBody>
      </p:sp>
      <p:sp>
        <p:nvSpPr>
          <p:cNvPr id="12" name="ZoneTexte 11">
            <a:extLst>
              <a:ext uri="{FF2B5EF4-FFF2-40B4-BE49-F238E27FC236}">
                <a16:creationId xmlns:a16="http://schemas.microsoft.com/office/drawing/2014/main" id="{C64445DE-4846-F973-4B4F-8A482B471173}"/>
              </a:ext>
            </a:extLst>
          </p:cNvPr>
          <p:cNvSpPr txBox="1"/>
          <p:nvPr/>
        </p:nvSpPr>
        <p:spPr>
          <a:xfrm>
            <a:off x="6698067" y="2835001"/>
            <a:ext cx="1854262" cy="338554"/>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600" dirty="0">
                <a:hlinkClick r:id="rId5"/>
              </a:rPr>
              <a:t>arXiv:2202.09684</a:t>
            </a:r>
            <a:r>
              <a:rPr lang="fr-FR" sz="1600" dirty="0"/>
              <a:t>  </a:t>
            </a:r>
            <a:endParaRPr lang="en-US" sz="1600" dirty="0">
              <a:solidFill>
                <a:srgbClr val="0000FF"/>
              </a:solidFill>
            </a:endParaRPr>
          </a:p>
        </p:txBody>
      </p:sp>
      <p:sp>
        <p:nvSpPr>
          <p:cNvPr id="13" name="Espace réservé du numéro de diapositive 12">
            <a:extLst>
              <a:ext uri="{FF2B5EF4-FFF2-40B4-BE49-F238E27FC236}">
                <a16:creationId xmlns:a16="http://schemas.microsoft.com/office/drawing/2014/main" id="{628DFFBF-7E4F-3181-4998-A11833630B10}"/>
              </a:ext>
            </a:extLst>
          </p:cNvPr>
          <p:cNvSpPr>
            <a:spLocks noGrp="1"/>
          </p:cNvSpPr>
          <p:nvPr>
            <p:ph type="sldNum" sz="quarter" idx="12"/>
          </p:nvPr>
        </p:nvSpPr>
        <p:spPr/>
        <p:txBody>
          <a:bodyPr/>
          <a:lstStyle/>
          <a:p>
            <a:fld id="{7376B078-420E-0F47-9D03-2B481FBAC97B}" type="slidenum">
              <a:rPr lang="en-GB" smtClean="0"/>
              <a:pPr/>
              <a:t>13</a:t>
            </a:fld>
            <a:endParaRPr lang="en-GB"/>
          </a:p>
        </p:txBody>
      </p:sp>
    </p:spTree>
    <p:extLst>
      <p:ext uri="{BB962C8B-B14F-4D97-AF65-F5344CB8AC3E}">
        <p14:creationId xmlns:p14="http://schemas.microsoft.com/office/powerpoint/2010/main" val="3957145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C1E45473-9C60-7A06-C605-0EB8E41909D3}"/>
              </a:ext>
            </a:extLst>
          </p:cNvPr>
          <p:cNvPicPr>
            <a:picLocks noChangeAspect="1"/>
          </p:cNvPicPr>
          <p:nvPr/>
        </p:nvPicPr>
        <p:blipFill>
          <a:blip r:embed="rId2"/>
          <a:stretch>
            <a:fillRect/>
          </a:stretch>
        </p:blipFill>
        <p:spPr>
          <a:xfrm>
            <a:off x="0" y="889322"/>
            <a:ext cx="9144000" cy="2174789"/>
          </a:xfrm>
          <a:prstGeom prst="rect">
            <a:avLst/>
          </a:prstGeom>
        </p:spPr>
      </p:pic>
      <p:sp>
        <p:nvSpPr>
          <p:cNvPr id="5" name="ZoneTexte 4">
            <a:extLst>
              <a:ext uri="{FF2B5EF4-FFF2-40B4-BE49-F238E27FC236}">
                <a16:creationId xmlns:a16="http://schemas.microsoft.com/office/drawing/2014/main" id="{BF7271FE-8D1E-49C9-97B8-784943434569}"/>
              </a:ext>
            </a:extLst>
          </p:cNvPr>
          <p:cNvSpPr txBox="1"/>
          <p:nvPr/>
        </p:nvSpPr>
        <p:spPr>
          <a:xfrm>
            <a:off x="1039528" y="385011"/>
            <a:ext cx="7469674" cy="369332"/>
          </a:xfrm>
          <a:prstGeom prst="rect">
            <a:avLst/>
          </a:prstGeom>
          <a:noFill/>
        </p:spPr>
        <p:txBody>
          <a:bodyPr wrap="none" rtlCol="0">
            <a:spAutoFit/>
          </a:bodyPr>
          <a:lstStyle/>
          <a:p>
            <a:r>
              <a:rPr lang="en-US" dirty="0"/>
              <a:t>The BDT-based PID technique was also applied to the PS (3-12 GeV) samples  </a:t>
            </a:r>
          </a:p>
        </p:txBody>
      </p:sp>
      <p:pic>
        <p:nvPicPr>
          <p:cNvPr id="7" name="Image 6">
            <a:extLst>
              <a:ext uri="{FF2B5EF4-FFF2-40B4-BE49-F238E27FC236}">
                <a16:creationId xmlns:a16="http://schemas.microsoft.com/office/drawing/2014/main" id="{A4C0BB1F-31E9-AF21-AB51-5886FF19A634}"/>
              </a:ext>
            </a:extLst>
          </p:cNvPr>
          <p:cNvPicPr>
            <a:picLocks noChangeAspect="1"/>
          </p:cNvPicPr>
          <p:nvPr/>
        </p:nvPicPr>
        <p:blipFill>
          <a:blip r:embed="rId3"/>
          <a:stretch>
            <a:fillRect/>
          </a:stretch>
        </p:blipFill>
        <p:spPr>
          <a:xfrm>
            <a:off x="677732" y="3236234"/>
            <a:ext cx="3691903" cy="3262802"/>
          </a:xfrm>
          <a:prstGeom prst="rect">
            <a:avLst/>
          </a:prstGeom>
        </p:spPr>
      </p:pic>
      <p:pic>
        <p:nvPicPr>
          <p:cNvPr id="9" name="Image 8">
            <a:extLst>
              <a:ext uri="{FF2B5EF4-FFF2-40B4-BE49-F238E27FC236}">
                <a16:creationId xmlns:a16="http://schemas.microsoft.com/office/drawing/2014/main" id="{8CE06871-1EE2-9B91-6D57-98DE93558785}"/>
              </a:ext>
            </a:extLst>
          </p:cNvPr>
          <p:cNvPicPr>
            <a:picLocks noChangeAspect="1"/>
          </p:cNvPicPr>
          <p:nvPr/>
        </p:nvPicPr>
        <p:blipFill>
          <a:blip r:embed="rId4"/>
          <a:stretch>
            <a:fillRect/>
          </a:stretch>
        </p:blipFill>
        <p:spPr>
          <a:xfrm>
            <a:off x="4774365" y="3565818"/>
            <a:ext cx="3070775" cy="2603633"/>
          </a:xfrm>
          <a:prstGeom prst="rect">
            <a:avLst/>
          </a:prstGeom>
        </p:spPr>
      </p:pic>
      <p:sp>
        <p:nvSpPr>
          <p:cNvPr id="10" name="ZoneTexte 9">
            <a:extLst>
              <a:ext uri="{FF2B5EF4-FFF2-40B4-BE49-F238E27FC236}">
                <a16:creationId xmlns:a16="http://schemas.microsoft.com/office/drawing/2014/main" id="{8F691EF1-5800-217F-1253-78D5A9D219AB}"/>
              </a:ext>
            </a:extLst>
          </p:cNvPr>
          <p:cNvSpPr txBox="1"/>
          <p:nvPr/>
        </p:nvSpPr>
        <p:spPr>
          <a:xfrm>
            <a:off x="1742172" y="6477266"/>
            <a:ext cx="1549668" cy="369332"/>
          </a:xfrm>
          <a:prstGeom prst="rect">
            <a:avLst/>
          </a:prstGeom>
          <a:noFill/>
        </p:spPr>
        <p:txBody>
          <a:bodyPr wrap="square" rtlCol="0">
            <a:spAutoFit/>
          </a:bodyPr>
          <a:lstStyle/>
          <a:p>
            <a:pPr algn="ctr"/>
            <a:r>
              <a:rPr lang="en-US" dirty="0"/>
              <a:t>Linearity</a:t>
            </a:r>
          </a:p>
        </p:txBody>
      </p:sp>
      <p:sp>
        <p:nvSpPr>
          <p:cNvPr id="11" name="ZoneTexte 10">
            <a:extLst>
              <a:ext uri="{FF2B5EF4-FFF2-40B4-BE49-F238E27FC236}">
                <a16:creationId xmlns:a16="http://schemas.microsoft.com/office/drawing/2014/main" id="{FCFC0BF0-BCDA-826F-EB7D-883F7A9134C6}"/>
              </a:ext>
            </a:extLst>
          </p:cNvPr>
          <p:cNvSpPr txBox="1"/>
          <p:nvPr/>
        </p:nvSpPr>
        <p:spPr>
          <a:xfrm>
            <a:off x="5637872" y="6292600"/>
            <a:ext cx="1549668" cy="369332"/>
          </a:xfrm>
          <a:prstGeom prst="rect">
            <a:avLst/>
          </a:prstGeom>
          <a:noFill/>
        </p:spPr>
        <p:txBody>
          <a:bodyPr wrap="square" rtlCol="0">
            <a:spAutoFit/>
          </a:bodyPr>
          <a:lstStyle/>
          <a:p>
            <a:pPr algn="ctr"/>
            <a:r>
              <a:rPr lang="en-US" dirty="0"/>
              <a:t>Resolution</a:t>
            </a:r>
          </a:p>
        </p:txBody>
      </p:sp>
      <p:sp>
        <p:nvSpPr>
          <p:cNvPr id="12" name="ZoneTexte 11">
            <a:extLst>
              <a:ext uri="{FF2B5EF4-FFF2-40B4-BE49-F238E27FC236}">
                <a16:creationId xmlns:a16="http://schemas.microsoft.com/office/drawing/2014/main" id="{9055B394-046C-3427-4A93-B92A6257B5D9}"/>
              </a:ext>
            </a:extLst>
          </p:cNvPr>
          <p:cNvSpPr txBox="1"/>
          <p:nvPr/>
        </p:nvSpPr>
        <p:spPr>
          <a:xfrm>
            <a:off x="6773371" y="2956409"/>
            <a:ext cx="1854262" cy="338554"/>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600" dirty="0">
                <a:hlinkClick r:id="rId5"/>
              </a:rPr>
              <a:t>arXiv:2202.09684</a:t>
            </a:r>
            <a:r>
              <a:rPr lang="fr-FR" sz="1600" dirty="0"/>
              <a:t>  </a:t>
            </a:r>
            <a:endParaRPr lang="en-US" sz="1600" dirty="0">
              <a:solidFill>
                <a:srgbClr val="0000FF"/>
              </a:solidFill>
            </a:endParaRPr>
          </a:p>
        </p:txBody>
      </p:sp>
      <p:sp>
        <p:nvSpPr>
          <p:cNvPr id="13" name="Espace réservé du numéro de diapositive 12">
            <a:extLst>
              <a:ext uri="{FF2B5EF4-FFF2-40B4-BE49-F238E27FC236}">
                <a16:creationId xmlns:a16="http://schemas.microsoft.com/office/drawing/2014/main" id="{BFD51431-61F7-CDB3-CE7B-E1A772BC718E}"/>
              </a:ext>
            </a:extLst>
          </p:cNvPr>
          <p:cNvSpPr>
            <a:spLocks noGrp="1"/>
          </p:cNvSpPr>
          <p:nvPr>
            <p:ph type="sldNum" sz="quarter" idx="12"/>
          </p:nvPr>
        </p:nvSpPr>
        <p:spPr/>
        <p:txBody>
          <a:bodyPr/>
          <a:lstStyle/>
          <a:p>
            <a:fld id="{7376B078-420E-0F47-9D03-2B481FBAC97B}" type="slidenum">
              <a:rPr lang="en-GB" smtClean="0"/>
              <a:pPr/>
              <a:t>14</a:t>
            </a:fld>
            <a:endParaRPr lang="en-GB"/>
          </a:p>
        </p:txBody>
      </p:sp>
    </p:spTree>
    <p:extLst>
      <p:ext uri="{BB962C8B-B14F-4D97-AF65-F5344CB8AC3E}">
        <p14:creationId xmlns:p14="http://schemas.microsoft.com/office/powerpoint/2010/main" val="17507433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6F244DE0-496B-697A-482D-DCA698CDAA10}"/>
              </a:ext>
            </a:extLst>
          </p:cNvPr>
          <p:cNvPicPr>
            <a:picLocks noChangeAspect="1"/>
          </p:cNvPicPr>
          <p:nvPr/>
        </p:nvPicPr>
        <p:blipFill>
          <a:blip r:embed="rId2"/>
          <a:stretch>
            <a:fillRect/>
          </a:stretch>
        </p:blipFill>
        <p:spPr>
          <a:xfrm>
            <a:off x="1065008" y="1551005"/>
            <a:ext cx="7207623" cy="4465993"/>
          </a:xfrm>
          <a:prstGeom prst="rect">
            <a:avLst/>
          </a:prstGeom>
        </p:spPr>
      </p:pic>
      <p:sp>
        <p:nvSpPr>
          <p:cNvPr id="6" name="ZoneTexte 5">
            <a:extLst>
              <a:ext uri="{FF2B5EF4-FFF2-40B4-BE49-F238E27FC236}">
                <a16:creationId xmlns:a16="http://schemas.microsoft.com/office/drawing/2014/main" id="{EE2A30EE-BCBC-66CC-6A0D-89117A82848D}"/>
              </a:ext>
            </a:extLst>
          </p:cNvPr>
          <p:cNvSpPr txBox="1"/>
          <p:nvPr/>
        </p:nvSpPr>
        <p:spPr>
          <a:xfrm>
            <a:off x="785309" y="517836"/>
            <a:ext cx="7207623" cy="646331"/>
          </a:xfrm>
          <a:prstGeom prst="rect">
            <a:avLst/>
          </a:prstGeom>
          <a:noFill/>
        </p:spPr>
        <p:txBody>
          <a:bodyPr wrap="square" rtlCol="0">
            <a:spAutoFit/>
          </a:bodyPr>
          <a:lstStyle/>
          <a:p>
            <a:r>
              <a:rPr lang="en-US" dirty="0"/>
              <a:t>Comparison of reconstructed energy of 10 GeV PS ( no electron contamination) and 10 GeV SPS (after rejection of electron contamination) </a:t>
            </a:r>
          </a:p>
        </p:txBody>
      </p:sp>
      <p:sp>
        <p:nvSpPr>
          <p:cNvPr id="7" name="ZoneTexte 6">
            <a:extLst>
              <a:ext uri="{FF2B5EF4-FFF2-40B4-BE49-F238E27FC236}">
                <a16:creationId xmlns:a16="http://schemas.microsoft.com/office/drawing/2014/main" id="{26FEC5CF-A6D1-0732-8E8F-EDD2F27E6C31}"/>
              </a:ext>
            </a:extLst>
          </p:cNvPr>
          <p:cNvSpPr txBox="1"/>
          <p:nvPr/>
        </p:nvSpPr>
        <p:spPr>
          <a:xfrm>
            <a:off x="6698067" y="2835001"/>
            <a:ext cx="1854262" cy="338554"/>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600" dirty="0">
                <a:hlinkClick r:id="rId3"/>
              </a:rPr>
              <a:t>arXiv:2202.09684</a:t>
            </a:r>
            <a:r>
              <a:rPr lang="fr-FR" sz="1600" dirty="0"/>
              <a:t>  </a:t>
            </a:r>
            <a:endParaRPr lang="en-US" sz="1600" dirty="0">
              <a:solidFill>
                <a:srgbClr val="0000FF"/>
              </a:solidFill>
            </a:endParaRPr>
          </a:p>
        </p:txBody>
      </p:sp>
      <p:sp>
        <p:nvSpPr>
          <p:cNvPr id="8" name="Espace réservé du numéro de diapositive 7">
            <a:extLst>
              <a:ext uri="{FF2B5EF4-FFF2-40B4-BE49-F238E27FC236}">
                <a16:creationId xmlns:a16="http://schemas.microsoft.com/office/drawing/2014/main" id="{9F490243-3BFF-4175-C0BA-3C5E3D59990B}"/>
              </a:ext>
            </a:extLst>
          </p:cNvPr>
          <p:cNvSpPr>
            <a:spLocks noGrp="1"/>
          </p:cNvSpPr>
          <p:nvPr>
            <p:ph type="sldNum" sz="quarter" idx="12"/>
          </p:nvPr>
        </p:nvSpPr>
        <p:spPr/>
        <p:txBody>
          <a:bodyPr/>
          <a:lstStyle/>
          <a:p>
            <a:fld id="{7376B078-420E-0F47-9D03-2B481FBAC97B}" type="slidenum">
              <a:rPr lang="en-GB" smtClean="0"/>
              <a:pPr/>
              <a:t>15</a:t>
            </a:fld>
            <a:endParaRPr lang="en-GB"/>
          </a:p>
        </p:txBody>
      </p:sp>
    </p:spTree>
    <p:extLst>
      <p:ext uri="{BB962C8B-B14F-4D97-AF65-F5344CB8AC3E}">
        <p14:creationId xmlns:p14="http://schemas.microsoft.com/office/powerpoint/2010/main" val="1640204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500C2F9-AE0F-207F-4AF8-019AF3C8E03F}"/>
              </a:ext>
            </a:extLst>
          </p:cNvPr>
          <p:cNvSpPr txBox="1"/>
          <p:nvPr/>
        </p:nvSpPr>
        <p:spPr>
          <a:xfrm>
            <a:off x="1536362"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3" name="ZoneTexte 2">
            <a:extLst>
              <a:ext uri="{FF2B5EF4-FFF2-40B4-BE49-F238E27FC236}">
                <a16:creationId xmlns:a16="http://schemas.microsoft.com/office/drawing/2014/main" id="{F1484588-CD75-8D22-0C50-83BC53F06ACC}"/>
              </a:ext>
            </a:extLst>
          </p:cNvPr>
          <p:cNvSpPr txBox="1"/>
          <p:nvPr/>
        </p:nvSpPr>
        <p:spPr>
          <a:xfrm>
            <a:off x="96253" y="658715"/>
            <a:ext cx="2302362" cy="369332"/>
          </a:xfrm>
          <a:prstGeom prst="rect">
            <a:avLst/>
          </a:prstGeom>
          <a:noFill/>
        </p:spPr>
        <p:txBody>
          <a:bodyPr wrap="none" rtlCol="0">
            <a:spAutoFit/>
          </a:bodyPr>
          <a:lstStyle/>
          <a:p>
            <a:r>
              <a:rPr lang="en-US" dirty="0">
                <a:solidFill>
                  <a:srgbClr val="FF0000"/>
                </a:solidFill>
              </a:rPr>
              <a:t>Detector homogeneity</a:t>
            </a:r>
          </a:p>
        </p:txBody>
      </p:sp>
      <p:sp>
        <p:nvSpPr>
          <p:cNvPr id="4" name="ZoneTexte 3">
            <a:extLst>
              <a:ext uri="{FF2B5EF4-FFF2-40B4-BE49-F238E27FC236}">
                <a16:creationId xmlns:a16="http://schemas.microsoft.com/office/drawing/2014/main" id="{1D0158C6-94B4-314D-E02B-7B233E6BDFB6}"/>
              </a:ext>
            </a:extLst>
          </p:cNvPr>
          <p:cNvSpPr txBox="1"/>
          <p:nvPr/>
        </p:nvSpPr>
        <p:spPr>
          <a:xfrm>
            <a:off x="96252" y="1049760"/>
            <a:ext cx="9230627" cy="338554"/>
          </a:xfrm>
          <a:prstGeom prst="rect">
            <a:avLst/>
          </a:prstGeom>
          <a:noFill/>
        </p:spPr>
        <p:txBody>
          <a:bodyPr wrap="square" rtlCol="0">
            <a:spAutoFit/>
          </a:bodyPr>
          <a:lstStyle/>
          <a:p>
            <a:r>
              <a:rPr lang="en-US" sz="1600" dirty="0"/>
              <a:t>The homogeneity of the detector response is important to achieve better energy reconstruction</a:t>
            </a:r>
          </a:p>
        </p:txBody>
      </p:sp>
      <p:pic>
        <p:nvPicPr>
          <p:cNvPr id="5" name="Image 4">
            <a:extLst>
              <a:ext uri="{FF2B5EF4-FFF2-40B4-BE49-F238E27FC236}">
                <a16:creationId xmlns:a16="http://schemas.microsoft.com/office/drawing/2014/main" id="{3B5D8948-97BA-F116-9823-C73A0BE5AC5F}"/>
              </a:ext>
            </a:extLst>
          </p:cNvPr>
          <p:cNvPicPr>
            <a:picLocks noChangeAspect="1"/>
          </p:cNvPicPr>
          <p:nvPr/>
        </p:nvPicPr>
        <p:blipFill>
          <a:blip r:embed="rId2"/>
          <a:stretch>
            <a:fillRect/>
          </a:stretch>
        </p:blipFill>
        <p:spPr>
          <a:xfrm>
            <a:off x="1003289" y="1419092"/>
            <a:ext cx="2964581" cy="1831374"/>
          </a:xfrm>
          <a:prstGeom prst="rect">
            <a:avLst/>
          </a:prstGeom>
        </p:spPr>
      </p:pic>
      <p:pic>
        <p:nvPicPr>
          <p:cNvPr id="6" name="Image 5">
            <a:extLst>
              <a:ext uri="{FF2B5EF4-FFF2-40B4-BE49-F238E27FC236}">
                <a16:creationId xmlns:a16="http://schemas.microsoft.com/office/drawing/2014/main" id="{22579166-BC5F-004C-79AF-BB10104383F6}"/>
              </a:ext>
            </a:extLst>
          </p:cNvPr>
          <p:cNvPicPr>
            <a:picLocks noChangeAspect="1"/>
          </p:cNvPicPr>
          <p:nvPr/>
        </p:nvPicPr>
        <p:blipFill>
          <a:blip r:embed="rId3"/>
          <a:stretch>
            <a:fillRect/>
          </a:stretch>
        </p:blipFill>
        <p:spPr>
          <a:xfrm>
            <a:off x="4572000" y="1419092"/>
            <a:ext cx="3195587" cy="1986419"/>
          </a:xfrm>
          <a:prstGeom prst="rect">
            <a:avLst/>
          </a:prstGeom>
        </p:spPr>
      </p:pic>
      <p:sp>
        <p:nvSpPr>
          <p:cNvPr id="7" name="ZoneTexte 6">
            <a:extLst>
              <a:ext uri="{FF2B5EF4-FFF2-40B4-BE49-F238E27FC236}">
                <a16:creationId xmlns:a16="http://schemas.microsoft.com/office/drawing/2014/main" id="{74295195-1CDF-A500-9E23-C0E8B558317D}"/>
              </a:ext>
            </a:extLst>
          </p:cNvPr>
          <p:cNvSpPr txBox="1"/>
          <p:nvPr/>
        </p:nvSpPr>
        <p:spPr>
          <a:xfrm>
            <a:off x="221381" y="3250466"/>
            <a:ext cx="8701238" cy="954107"/>
          </a:xfrm>
          <a:prstGeom prst="rect">
            <a:avLst/>
          </a:prstGeom>
          <a:noFill/>
        </p:spPr>
        <p:txBody>
          <a:bodyPr wrap="square" rtlCol="0">
            <a:spAutoFit/>
          </a:bodyPr>
          <a:lstStyle/>
          <a:p>
            <a:r>
              <a:rPr lang="en-US" sz="1400" dirty="0"/>
              <a:t>A new calibration method based on varying the thresholds rather than the electronic gain was found to be powerful.  Muon runs with different thresholds  Thr1: 0.1-0.42 </a:t>
            </a:r>
            <a:r>
              <a:rPr lang="en-US" sz="1400" dirty="0" err="1"/>
              <a:t>pC</a:t>
            </a:r>
            <a:r>
              <a:rPr lang="en-US" sz="1400" dirty="0"/>
              <a:t>, Thr2: 0.4-5, Thr3:4.7-24) and efficiency and multiplicity were measured for each value. The  values of the three thresholds of each ASIC were fixed to obtain same multiplicity (first threshold) and the same efficiency for thr2 and thr3.</a:t>
            </a:r>
          </a:p>
        </p:txBody>
      </p:sp>
      <p:pic>
        <p:nvPicPr>
          <p:cNvPr id="8" name="Image 7">
            <a:extLst>
              <a:ext uri="{FF2B5EF4-FFF2-40B4-BE49-F238E27FC236}">
                <a16:creationId xmlns:a16="http://schemas.microsoft.com/office/drawing/2014/main" id="{75FA2C5A-2538-02BD-8567-E7C9ECF89FFD}"/>
              </a:ext>
            </a:extLst>
          </p:cNvPr>
          <p:cNvPicPr>
            <a:picLocks noChangeAspect="1"/>
          </p:cNvPicPr>
          <p:nvPr/>
        </p:nvPicPr>
        <p:blipFill>
          <a:blip r:embed="rId4"/>
          <a:stretch>
            <a:fillRect/>
          </a:stretch>
        </p:blipFill>
        <p:spPr>
          <a:xfrm>
            <a:off x="130589" y="4240557"/>
            <a:ext cx="4536052" cy="2077387"/>
          </a:xfrm>
          <a:prstGeom prst="rect">
            <a:avLst/>
          </a:prstGeom>
        </p:spPr>
      </p:pic>
      <p:pic>
        <p:nvPicPr>
          <p:cNvPr id="9" name="Image 8">
            <a:extLst>
              <a:ext uri="{FF2B5EF4-FFF2-40B4-BE49-F238E27FC236}">
                <a16:creationId xmlns:a16="http://schemas.microsoft.com/office/drawing/2014/main" id="{E90E4DCE-111C-BC96-19AC-28FE44982F83}"/>
              </a:ext>
            </a:extLst>
          </p:cNvPr>
          <p:cNvPicPr>
            <a:picLocks noChangeAspect="1"/>
          </p:cNvPicPr>
          <p:nvPr/>
        </p:nvPicPr>
        <p:blipFill>
          <a:blip r:embed="rId5"/>
          <a:stretch>
            <a:fillRect/>
          </a:stretch>
        </p:blipFill>
        <p:spPr>
          <a:xfrm>
            <a:off x="4732175" y="4240556"/>
            <a:ext cx="4411825" cy="2077387"/>
          </a:xfrm>
          <a:prstGeom prst="rect">
            <a:avLst/>
          </a:prstGeom>
        </p:spPr>
      </p:pic>
      <p:sp>
        <p:nvSpPr>
          <p:cNvPr id="12" name="ZoneTexte 11">
            <a:extLst>
              <a:ext uri="{FF2B5EF4-FFF2-40B4-BE49-F238E27FC236}">
                <a16:creationId xmlns:a16="http://schemas.microsoft.com/office/drawing/2014/main" id="{5780771D-8910-B75F-713B-755BE3509D62}"/>
              </a:ext>
            </a:extLst>
          </p:cNvPr>
          <p:cNvSpPr txBox="1"/>
          <p:nvPr/>
        </p:nvSpPr>
        <p:spPr>
          <a:xfrm>
            <a:off x="5915891" y="1623317"/>
            <a:ext cx="1109225" cy="369332"/>
          </a:xfrm>
          <a:prstGeom prst="rect">
            <a:avLst/>
          </a:prstGeom>
          <a:noFill/>
        </p:spPr>
        <p:txBody>
          <a:bodyPr wrap="square" rtlCol="0">
            <a:spAutoFit/>
          </a:bodyPr>
          <a:lstStyle/>
          <a:p>
            <a:r>
              <a:rPr lang="en-US" dirty="0"/>
              <a:t>H2/2018</a:t>
            </a:r>
          </a:p>
        </p:txBody>
      </p:sp>
      <p:sp>
        <p:nvSpPr>
          <p:cNvPr id="13" name="ZoneTexte 12">
            <a:extLst>
              <a:ext uri="{FF2B5EF4-FFF2-40B4-BE49-F238E27FC236}">
                <a16:creationId xmlns:a16="http://schemas.microsoft.com/office/drawing/2014/main" id="{2787B2AA-CBF3-D767-3413-E225C18CCB57}"/>
              </a:ext>
            </a:extLst>
          </p:cNvPr>
          <p:cNvSpPr txBox="1"/>
          <p:nvPr/>
        </p:nvSpPr>
        <p:spPr>
          <a:xfrm>
            <a:off x="4932218" y="1623317"/>
            <a:ext cx="983673" cy="400110"/>
          </a:xfrm>
          <a:prstGeom prst="rect">
            <a:avLst/>
          </a:prstGeom>
          <a:noFill/>
        </p:spPr>
        <p:txBody>
          <a:bodyPr wrap="square" rtlCol="0">
            <a:spAutoFit/>
          </a:bodyPr>
          <a:lstStyle/>
          <a:p>
            <a:r>
              <a:rPr lang="en-US" sz="1000" dirty="0"/>
              <a:t>CALICE SDHCAL Preliminary</a:t>
            </a:r>
          </a:p>
        </p:txBody>
      </p:sp>
      <p:sp>
        <p:nvSpPr>
          <p:cNvPr id="14" name="ZoneTexte 13">
            <a:extLst>
              <a:ext uri="{FF2B5EF4-FFF2-40B4-BE49-F238E27FC236}">
                <a16:creationId xmlns:a16="http://schemas.microsoft.com/office/drawing/2014/main" id="{1C825DC9-AAC9-F564-D05A-4DF35FC57A04}"/>
              </a:ext>
            </a:extLst>
          </p:cNvPr>
          <p:cNvSpPr txBox="1"/>
          <p:nvPr/>
        </p:nvSpPr>
        <p:spPr>
          <a:xfrm>
            <a:off x="511452" y="4912563"/>
            <a:ext cx="983673" cy="400110"/>
          </a:xfrm>
          <a:prstGeom prst="rect">
            <a:avLst/>
          </a:prstGeom>
          <a:noFill/>
        </p:spPr>
        <p:txBody>
          <a:bodyPr wrap="square" rtlCol="0">
            <a:spAutoFit/>
          </a:bodyPr>
          <a:lstStyle/>
          <a:p>
            <a:r>
              <a:rPr lang="en-US" sz="1000" dirty="0"/>
              <a:t>CALICE SDHCAL Preliminary</a:t>
            </a:r>
          </a:p>
        </p:txBody>
      </p:sp>
      <p:sp>
        <p:nvSpPr>
          <p:cNvPr id="15" name="ZoneTexte 14">
            <a:extLst>
              <a:ext uri="{FF2B5EF4-FFF2-40B4-BE49-F238E27FC236}">
                <a16:creationId xmlns:a16="http://schemas.microsoft.com/office/drawing/2014/main" id="{28D521CE-198A-1F2A-19E6-DF726B34F283}"/>
              </a:ext>
            </a:extLst>
          </p:cNvPr>
          <p:cNvSpPr txBox="1"/>
          <p:nvPr/>
        </p:nvSpPr>
        <p:spPr>
          <a:xfrm>
            <a:off x="2684862" y="4912854"/>
            <a:ext cx="983673" cy="400110"/>
          </a:xfrm>
          <a:prstGeom prst="rect">
            <a:avLst/>
          </a:prstGeom>
          <a:noFill/>
        </p:spPr>
        <p:txBody>
          <a:bodyPr wrap="square" rtlCol="0">
            <a:spAutoFit/>
          </a:bodyPr>
          <a:lstStyle/>
          <a:p>
            <a:r>
              <a:rPr lang="en-US" sz="1000" dirty="0"/>
              <a:t>CALICE SDHCAL Preliminary</a:t>
            </a:r>
          </a:p>
        </p:txBody>
      </p:sp>
      <p:sp>
        <p:nvSpPr>
          <p:cNvPr id="16" name="ZoneTexte 15">
            <a:extLst>
              <a:ext uri="{FF2B5EF4-FFF2-40B4-BE49-F238E27FC236}">
                <a16:creationId xmlns:a16="http://schemas.microsoft.com/office/drawing/2014/main" id="{363EE00D-EE46-4E28-D053-D3D9DE3BD1A1}"/>
              </a:ext>
            </a:extLst>
          </p:cNvPr>
          <p:cNvSpPr txBox="1"/>
          <p:nvPr/>
        </p:nvSpPr>
        <p:spPr>
          <a:xfrm>
            <a:off x="4932217" y="4463273"/>
            <a:ext cx="983673" cy="400110"/>
          </a:xfrm>
          <a:prstGeom prst="rect">
            <a:avLst/>
          </a:prstGeom>
          <a:noFill/>
        </p:spPr>
        <p:txBody>
          <a:bodyPr wrap="square" rtlCol="0">
            <a:spAutoFit/>
          </a:bodyPr>
          <a:lstStyle/>
          <a:p>
            <a:r>
              <a:rPr lang="en-US" sz="1000" dirty="0"/>
              <a:t>CALICE SDHCAL Preliminary</a:t>
            </a:r>
          </a:p>
        </p:txBody>
      </p:sp>
      <p:sp>
        <p:nvSpPr>
          <p:cNvPr id="17" name="ZoneTexte 16">
            <a:extLst>
              <a:ext uri="{FF2B5EF4-FFF2-40B4-BE49-F238E27FC236}">
                <a16:creationId xmlns:a16="http://schemas.microsoft.com/office/drawing/2014/main" id="{B727B8A9-ADFD-9EDB-6CCF-C1682B10D162}"/>
              </a:ext>
            </a:extLst>
          </p:cNvPr>
          <p:cNvSpPr txBox="1"/>
          <p:nvPr/>
        </p:nvSpPr>
        <p:spPr>
          <a:xfrm>
            <a:off x="7275750" y="4463273"/>
            <a:ext cx="983673" cy="400110"/>
          </a:xfrm>
          <a:prstGeom prst="rect">
            <a:avLst/>
          </a:prstGeom>
          <a:noFill/>
        </p:spPr>
        <p:txBody>
          <a:bodyPr wrap="square" rtlCol="0">
            <a:spAutoFit/>
          </a:bodyPr>
          <a:lstStyle/>
          <a:p>
            <a:r>
              <a:rPr lang="en-US" sz="1000" dirty="0"/>
              <a:t>CALICE SDHCAL Preliminary</a:t>
            </a:r>
          </a:p>
        </p:txBody>
      </p:sp>
      <p:sp>
        <p:nvSpPr>
          <p:cNvPr id="18" name="Espace réservé du numéro de diapositive 17">
            <a:extLst>
              <a:ext uri="{FF2B5EF4-FFF2-40B4-BE49-F238E27FC236}">
                <a16:creationId xmlns:a16="http://schemas.microsoft.com/office/drawing/2014/main" id="{BA5BDB74-5E5F-8EC4-9C50-D43EC7D1E48A}"/>
              </a:ext>
            </a:extLst>
          </p:cNvPr>
          <p:cNvSpPr>
            <a:spLocks noGrp="1"/>
          </p:cNvSpPr>
          <p:nvPr>
            <p:ph type="sldNum" sz="quarter" idx="12"/>
          </p:nvPr>
        </p:nvSpPr>
        <p:spPr/>
        <p:txBody>
          <a:bodyPr/>
          <a:lstStyle/>
          <a:p>
            <a:fld id="{7376B078-420E-0F47-9D03-2B481FBAC97B}" type="slidenum">
              <a:rPr lang="en-GB" smtClean="0"/>
              <a:pPr/>
              <a:t>16</a:t>
            </a:fld>
            <a:endParaRPr lang="en-GB"/>
          </a:p>
        </p:txBody>
      </p:sp>
    </p:spTree>
    <p:extLst>
      <p:ext uri="{BB962C8B-B14F-4D97-AF65-F5344CB8AC3E}">
        <p14:creationId xmlns:p14="http://schemas.microsoft.com/office/powerpoint/2010/main" val="4376149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1484588-CD75-8D22-0C50-83BC53F06ACC}"/>
              </a:ext>
            </a:extLst>
          </p:cNvPr>
          <p:cNvSpPr txBox="1"/>
          <p:nvPr/>
        </p:nvSpPr>
        <p:spPr>
          <a:xfrm>
            <a:off x="96253" y="658715"/>
            <a:ext cx="2302362" cy="369332"/>
          </a:xfrm>
          <a:prstGeom prst="rect">
            <a:avLst/>
          </a:prstGeom>
          <a:noFill/>
        </p:spPr>
        <p:txBody>
          <a:bodyPr wrap="none" rtlCol="0">
            <a:spAutoFit/>
          </a:bodyPr>
          <a:lstStyle/>
          <a:p>
            <a:r>
              <a:rPr lang="en-US" dirty="0">
                <a:solidFill>
                  <a:srgbClr val="FF0000"/>
                </a:solidFill>
              </a:rPr>
              <a:t>Detector homogeneity</a:t>
            </a:r>
          </a:p>
        </p:txBody>
      </p:sp>
      <p:sp>
        <p:nvSpPr>
          <p:cNvPr id="4" name="ZoneTexte 3">
            <a:extLst>
              <a:ext uri="{FF2B5EF4-FFF2-40B4-BE49-F238E27FC236}">
                <a16:creationId xmlns:a16="http://schemas.microsoft.com/office/drawing/2014/main" id="{1D0158C6-94B4-314D-E02B-7B233E6BDFB6}"/>
              </a:ext>
            </a:extLst>
          </p:cNvPr>
          <p:cNvSpPr txBox="1"/>
          <p:nvPr/>
        </p:nvSpPr>
        <p:spPr>
          <a:xfrm>
            <a:off x="96252" y="1049760"/>
            <a:ext cx="9230627" cy="338554"/>
          </a:xfrm>
          <a:prstGeom prst="rect">
            <a:avLst/>
          </a:prstGeom>
          <a:noFill/>
        </p:spPr>
        <p:txBody>
          <a:bodyPr wrap="square" rtlCol="0">
            <a:spAutoFit/>
          </a:bodyPr>
          <a:lstStyle/>
          <a:p>
            <a:r>
              <a:rPr lang="en-US" sz="1600" dirty="0"/>
              <a:t>The homogeneity of the detector response is important to achieve better energy reconstruction</a:t>
            </a:r>
          </a:p>
        </p:txBody>
      </p:sp>
      <p:pic>
        <p:nvPicPr>
          <p:cNvPr id="5" name="Image 4">
            <a:extLst>
              <a:ext uri="{FF2B5EF4-FFF2-40B4-BE49-F238E27FC236}">
                <a16:creationId xmlns:a16="http://schemas.microsoft.com/office/drawing/2014/main" id="{3B5D8948-97BA-F116-9823-C73A0BE5AC5F}"/>
              </a:ext>
            </a:extLst>
          </p:cNvPr>
          <p:cNvPicPr>
            <a:picLocks noChangeAspect="1"/>
          </p:cNvPicPr>
          <p:nvPr/>
        </p:nvPicPr>
        <p:blipFill>
          <a:blip r:embed="rId2"/>
          <a:stretch>
            <a:fillRect/>
          </a:stretch>
        </p:blipFill>
        <p:spPr>
          <a:xfrm>
            <a:off x="1003289" y="1419092"/>
            <a:ext cx="2964581" cy="1831374"/>
          </a:xfrm>
          <a:prstGeom prst="rect">
            <a:avLst/>
          </a:prstGeom>
        </p:spPr>
      </p:pic>
      <p:pic>
        <p:nvPicPr>
          <p:cNvPr id="6" name="Image 5">
            <a:extLst>
              <a:ext uri="{FF2B5EF4-FFF2-40B4-BE49-F238E27FC236}">
                <a16:creationId xmlns:a16="http://schemas.microsoft.com/office/drawing/2014/main" id="{22579166-BC5F-004C-79AF-BB10104383F6}"/>
              </a:ext>
            </a:extLst>
          </p:cNvPr>
          <p:cNvPicPr>
            <a:picLocks noChangeAspect="1"/>
          </p:cNvPicPr>
          <p:nvPr/>
        </p:nvPicPr>
        <p:blipFill>
          <a:blip r:embed="rId3"/>
          <a:stretch>
            <a:fillRect/>
          </a:stretch>
        </p:blipFill>
        <p:spPr>
          <a:xfrm>
            <a:off x="4572000" y="1419092"/>
            <a:ext cx="3195587" cy="1986419"/>
          </a:xfrm>
          <a:prstGeom prst="rect">
            <a:avLst/>
          </a:prstGeom>
        </p:spPr>
      </p:pic>
      <p:sp>
        <p:nvSpPr>
          <p:cNvPr id="7" name="ZoneTexte 6">
            <a:extLst>
              <a:ext uri="{FF2B5EF4-FFF2-40B4-BE49-F238E27FC236}">
                <a16:creationId xmlns:a16="http://schemas.microsoft.com/office/drawing/2014/main" id="{74295195-1CDF-A500-9E23-C0E8B558317D}"/>
              </a:ext>
            </a:extLst>
          </p:cNvPr>
          <p:cNvSpPr txBox="1"/>
          <p:nvPr/>
        </p:nvSpPr>
        <p:spPr>
          <a:xfrm>
            <a:off x="221381" y="3250466"/>
            <a:ext cx="8701238" cy="954107"/>
          </a:xfrm>
          <a:prstGeom prst="rect">
            <a:avLst/>
          </a:prstGeom>
          <a:noFill/>
        </p:spPr>
        <p:txBody>
          <a:bodyPr wrap="square" rtlCol="0">
            <a:spAutoFit/>
          </a:bodyPr>
          <a:lstStyle/>
          <a:p>
            <a:r>
              <a:rPr lang="en-US" sz="1400" dirty="0"/>
              <a:t>A new calibration method based on varying the thresholds rather than the electronic gain was found to be powerful.  Muon runs with different thresholds  Thr1: 0.1-0.42 </a:t>
            </a:r>
            <a:r>
              <a:rPr lang="en-US" sz="1400" dirty="0" err="1"/>
              <a:t>pC</a:t>
            </a:r>
            <a:r>
              <a:rPr lang="en-US" sz="1400" dirty="0"/>
              <a:t>, Thr2: 0.4-5, Thr3:4.7-24) and efficiency and multiplicity were measured for each value. The  values of the three thresholds of each ASIC were fixed to obtain same multiplicity (first threshold) and the same efficiency for thr2 and thr3.</a:t>
            </a:r>
          </a:p>
        </p:txBody>
      </p:sp>
      <p:pic>
        <p:nvPicPr>
          <p:cNvPr id="12" name="Image 11">
            <a:extLst>
              <a:ext uri="{FF2B5EF4-FFF2-40B4-BE49-F238E27FC236}">
                <a16:creationId xmlns:a16="http://schemas.microsoft.com/office/drawing/2014/main" id="{DCE45280-954A-564E-ADF9-3F68DC54BB2C}"/>
              </a:ext>
            </a:extLst>
          </p:cNvPr>
          <p:cNvPicPr>
            <a:picLocks noChangeAspect="1"/>
          </p:cNvPicPr>
          <p:nvPr/>
        </p:nvPicPr>
        <p:blipFill>
          <a:blip r:embed="rId4"/>
          <a:stretch>
            <a:fillRect/>
          </a:stretch>
        </p:blipFill>
        <p:spPr>
          <a:xfrm>
            <a:off x="4980417" y="5007313"/>
            <a:ext cx="2044700" cy="520700"/>
          </a:xfrm>
          <a:prstGeom prst="rect">
            <a:avLst/>
          </a:prstGeom>
        </p:spPr>
      </p:pic>
      <p:grpSp>
        <p:nvGrpSpPr>
          <p:cNvPr id="16" name="Groupe 15">
            <a:extLst>
              <a:ext uri="{FF2B5EF4-FFF2-40B4-BE49-F238E27FC236}">
                <a16:creationId xmlns:a16="http://schemas.microsoft.com/office/drawing/2014/main" id="{BDA8C84F-2D6E-356C-43C2-B1434B149FDA}"/>
              </a:ext>
            </a:extLst>
          </p:cNvPr>
          <p:cNvGrpSpPr/>
          <p:nvPr/>
        </p:nvGrpSpPr>
        <p:grpSpPr>
          <a:xfrm>
            <a:off x="1154504" y="4639013"/>
            <a:ext cx="3213100" cy="1257300"/>
            <a:chOff x="1154504" y="4639013"/>
            <a:chExt cx="3213100" cy="1257300"/>
          </a:xfrm>
        </p:grpSpPr>
        <p:pic>
          <p:nvPicPr>
            <p:cNvPr id="14" name="Image 13">
              <a:extLst>
                <a:ext uri="{FF2B5EF4-FFF2-40B4-BE49-F238E27FC236}">
                  <a16:creationId xmlns:a16="http://schemas.microsoft.com/office/drawing/2014/main" id="{6D1D527C-CDAF-527B-50B7-7CE1FF02A057}"/>
                </a:ext>
              </a:extLst>
            </p:cNvPr>
            <p:cNvPicPr>
              <a:picLocks noChangeAspect="1"/>
            </p:cNvPicPr>
            <p:nvPr/>
          </p:nvPicPr>
          <p:blipFill>
            <a:blip r:embed="rId5"/>
            <a:stretch>
              <a:fillRect/>
            </a:stretch>
          </p:blipFill>
          <p:spPr>
            <a:xfrm>
              <a:off x="1154504" y="4639013"/>
              <a:ext cx="3213100" cy="1257300"/>
            </a:xfrm>
            <a:prstGeom prst="rect">
              <a:avLst/>
            </a:prstGeom>
          </p:spPr>
        </p:pic>
        <p:sp>
          <p:nvSpPr>
            <p:cNvPr id="15" name="Rectangle 14">
              <a:extLst>
                <a:ext uri="{FF2B5EF4-FFF2-40B4-BE49-F238E27FC236}">
                  <a16:creationId xmlns:a16="http://schemas.microsoft.com/office/drawing/2014/main" id="{4CC03551-AA7C-AB50-954E-785875C87B9D}"/>
                </a:ext>
              </a:extLst>
            </p:cNvPr>
            <p:cNvSpPr/>
            <p:nvPr/>
          </p:nvSpPr>
          <p:spPr>
            <a:xfrm>
              <a:off x="3270324" y="4765638"/>
              <a:ext cx="86061" cy="107576"/>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7" name="ZoneTexte 16">
            <a:extLst>
              <a:ext uri="{FF2B5EF4-FFF2-40B4-BE49-F238E27FC236}">
                <a16:creationId xmlns:a16="http://schemas.microsoft.com/office/drawing/2014/main" id="{E7F17EFA-6A0F-6C4B-A097-9C5AAC90E7B6}"/>
              </a:ext>
            </a:extLst>
          </p:cNvPr>
          <p:cNvSpPr txBox="1"/>
          <p:nvPr/>
        </p:nvSpPr>
        <p:spPr>
          <a:xfrm>
            <a:off x="1525604"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18" name="ZoneTexte 17">
            <a:extLst>
              <a:ext uri="{FF2B5EF4-FFF2-40B4-BE49-F238E27FC236}">
                <a16:creationId xmlns:a16="http://schemas.microsoft.com/office/drawing/2014/main" id="{C19ED79E-5AA3-5115-B714-D35BA66714F6}"/>
              </a:ext>
            </a:extLst>
          </p:cNvPr>
          <p:cNvSpPr txBox="1"/>
          <p:nvPr/>
        </p:nvSpPr>
        <p:spPr>
          <a:xfrm>
            <a:off x="5915891" y="1623317"/>
            <a:ext cx="1109225" cy="369332"/>
          </a:xfrm>
          <a:prstGeom prst="rect">
            <a:avLst/>
          </a:prstGeom>
          <a:noFill/>
        </p:spPr>
        <p:txBody>
          <a:bodyPr wrap="square" rtlCol="0">
            <a:spAutoFit/>
          </a:bodyPr>
          <a:lstStyle/>
          <a:p>
            <a:r>
              <a:rPr lang="en-US" dirty="0"/>
              <a:t>H2/2018</a:t>
            </a:r>
          </a:p>
        </p:txBody>
      </p:sp>
      <p:sp>
        <p:nvSpPr>
          <p:cNvPr id="19" name="ZoneTexte 18">
            <a:extLst>
              <a:ext uri="{FF2B5EF4-FFF2-40B4-BE49-F238E27FC236}">
                <a16:creationId xmlns:a16="http://schemas.microsoft.com/office/drawing/2014/main" id="{C5632D4F-095E-71C5-4F74-FE98CC08E8B3}"/>
              </a:ext>
            </a:extLst>
          </p:cNvPr>
          <p:cNvSpPr txBox="1"/>
          <p:nvPr/>
        </p:nvSpPr>
        <p:spPr>
          <a:xfrm>
            <a:off x="4932218" y="1623317"/>
            <a:ext cx="983673" cy="400110"/>
          </a:xfrm>
          <a:prstGeom prst="rect">
            <a:avLst/>
          </a:prstGeom>
          <a:noFill/>
        </p:spPr>
        <p:txBody>
          <a:bodyPr wrap="square" rtlCol="0">
            <a:spAutoFit/>
          </a:bodyPr>
          <a:lstStyle/>
          <a:p>
            <a:r>
              <a:rPr lang="en-US" sz="1000" dirty="0"/>
              <a:t>CALICE SDHCAL Preliminary</a:t>
            </a:r>
          </a:p>
        </p:txBody>
      </p:sp>
      <p:sp>
        <p:nvSpPr>
          <p:cNvPr id="20" name="Espace réservé du numéro de diapositive 19">
            <a:extLst>
              <a:ext uri="{FF2B5EF4-FFF2-40B4-BE49-F238E27FC236}">
                <a16:creationId xmlns:a16="http://schemas.microsoft.com/office/drawing/2014/main" id="{C727EF83-DF9F-D3AF-9680-92E000284835}"/>
              </a:ext>
            </a:extLst>
          </p:cNvPr>
          <p:cNvSpPr>
            <a:spLocks noGrp="1"/>
          </p:cNvSpPr>
          <p:nvPr>
            <p:ph type="sldNum" sz="quarter" idx="12"/>
          </p:nvPr>
        </p:nvSpPr>
        <p:spPr/>
        <p:txBody>
          <a:bodyPr/>
          <a:lstStyle/>
          <a:p>
            <a:fld id="{7376B078-420E-0F47-9D03-2B481FBAC97B}" type="slidenum">
              <a:rPr lang="en-GB" smtClean="0"/>
              <a:pPr/>
              <a:t>17</a:t>
            </a:fld>
            <a:endParaRPr lang="en-GB"/>
          </a:p>
        </p:txBody>
      </p:sp>
    </p:spTree>
    <p:extLst>
      <p:ext uri="{BB962C8B-B14F-4D97-AF65-F5344CB8AC3E}">
        <p14:creationId xmlns:p14="http://schemas.microsoft.com/office/powerpoint/2010/main" val="19125700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1484588-CD75-8D22-0C50-83BC53F06ACC}"/>
              </a:ext>
            </a:extLst>
          </p:cNvPr>
          <p:cNvSpPr txBox="1"/>
          <p:nvPr/>
        </p:nvSpPr>
        <p:spPr>
          <a:xfrm>
            <a:off x="96253" y="658715"/>
            <a:ext cx="2302362" cy="369332"/>
          </a:xfrm>
          <a:prstGeom prst="rect">
            <a:avLst/>
          </a:prstGeom>
          <a:noFill/>
        </p:spPr>
        <p:txBody>
          <a:bodyPr wrap="none" rtlCol="0">
            <a:spAutoFit/>
          </a:bodyPr>
          <a:lstStyle/>
          <a:p>
            <a:r>
              <a:rPr lang="en-US" dirty="0">
                <a:solidFill>
                  <a:srgbClr val="FF0000"/>
                </a:solidFill>
              </a:rPr>
              <a:t>Detector homogeneity</a:t>
            </a:r>
          </a:p>
        </p:txBody>
      </p:sp>
      <p:sp>
        <p:nvSpPr>
          <p:cNvPr id="4" name="ZoneTexte 3">
            <a:extLst>
              <a:ext uri="{FF2B5EF4-FFF2-40B4-BE49-F238E27FC236}">
                <a16:creationId xmlns:a16="http://schemas.microsoft.com/office/drawing/2014/main" id="{1D0158C6-94B4-314D-E02B-7B233E6BDFB6}"/>
              </a:ext>
            </a:extLst>
          </p:cNvPr>
          <p:cNvSpPr txBox="1"/>
          <p:nvPr/>
        </p:nvSpPr>
        <p:spPr>
          <a:xfrm>
            <a:off x="96252" y="1049760"/>
            <a:ext cx="9230627" cy="338554"/>
          </a:xfrm>
          <a:prstGeom prst="rect">
            <a:avLst/>
          </a:prstGeom>
          <a:noFill/>
        </p:spPr>
        <p:txBody>
          <a:bodyPr wrap="square" rtlCol="0">
            <a:spAutoFit/>
          </a:bodyPr>
          <a:lstStyle/>
          <a:p>
            <a:r>
              <a:rPr lang="en-US" sz="1600" dirty="0"/>
              <a:t>The homogeneity of the detector response is important to achieve better energy reconstruction</a:t>
            </a:r>
          </a:p>
        </p:txBody>
      </p:sp>
      <p:pic>
        <p:nvPicPr>
          <p:cNvPr id="10" name="Image 9">
            <a:extLst>
              <a:ext uri="{FF2B5EF4-FFF2-40B4-BE49-F238E27FC236}">
                <a16:creationId xmlns:a16="http://schemas.microsoft.com/office/drawing/2014/main" id="{21BE579A-7CE5-F00F-D976-663B5CD12632}"/>
              </a:ext>
            </a:extLst>
          </p:cNvPr>
          <p:cNvPicPr>
            <a:picLocks noChangeAspect="1"/>
          </p:cNvPicPr>
          <p:nvPr/>
        </p:nvPicPr>
        <p:blipFill>
          <a:blip r:embed="rId2"/>
          <a:stretch>
            <a:fillRect/>
          </a:stretch>
        </p:blipFill>
        <p:spPr>
          <a:xfrm>
            <a:off x="1003289" y="3738956"/>
            <a:ext cx="3060834" cy="2069284"/>
          </a:xfrm>
          <a:prstGeom prst="rect">
            <a:avLst/>
          </a:prstGeom>
        </p:spPr>
      </p:pic>
      <p:pic>
        <p:nvPicPr>
          <p:cNvPr id="11" name="Image 10">
            <a:extLst>
              <a:ext uri="{FF2B5EF4-FFF2-40B4-BE49-F238E27FC236}">
                <a16:creationId xmlns:a16="http://schemas.microsoft.com/office/drawing/2014/main" id="{EB5E7572-DD54-7C0F-4147-763271B04745}"/>
              </a:ext>
            </a:extLst>
          </p:cNvPr>
          <p:cNvPicPr>
            <a:picLocks noChangeAspect="1"/>
          </p:cNvPicPr>
          <p:nvPr/>
        </p:nvPicPr>
        <p:blipFill>
          <a:blip r:embed="rId3"/>
          <a:stretch>
            <a:fillRect/>
          </a:stretch>
        </p:blipFill>
        <p:spPr>
          <a:xfrm>
            <a:off x="4572000" y="3678022"/>
            <a:ext cx="3325528" cy="2238442"/>
          </a:xfrm>
          <a:prstGeom prst="rect">
            <a:avLst/>
          </a:prstGeom>
        </p:spPr>
      </p:pic>
      <p:pic>
        <p:nvPicPr>
          <p:cNvPr id="12" name="Image 11">
            <a:extLst>
              <a:ext uri="{FF2B5EF4-FFF2-40B4-BE49-F238E27FC236}">
                <a16:creationId xmlns:a16="http://schemas.microsoft.com/office/drawing/2014/main" id="{B2717A43-B4D5-6CA4-4A5D-BEE6023CF2A2}"/>
              </a:ext>
            </a:extLst>
          </p:cNvPr>
          <p:cNvPicPr>
            <a:picLocks noChangeAspect="1"/>
          </p:cNvPicPr>
          <p:nvPr/>
        </p:nvPicPr>
        <p:blipFill>
          <a:blip r:embed="rId4"/>
          <a:stretch>
            <a:fillRect/>
          </a:stretch>
        </p:blipFill>
        <p:spPr>
          <a:xfrm>
            <a:off x="1003289" y="1419092"/>
            <a:ext cx="2964581" cy="1831374"/>
          </a:xfrm>
          <a:prstGeom prst="rect">
            <a:avLst/>
          </a:prstGeom>
        </p:spPr>
      </p:pic>
      <p:pic>
        <p:nvPicPr>
          <p:cNvPr id="13" name="Image 12">
            <a:extLst>
              <a:ext uri="{FF2B5EF4-FFF2-40B4-BE49-F238E27FC236}">
                <a16:creationId xmlns:a16="http://schemas.microsoft.com/office/drawing/2014/main" id="{4C045CA3-11D7-4E43-E92D-FD72E28C44BB}"/>
              </a:ext>
            </a:extLst>
          </p:cNvPr>
          <p:cNvPicPr>
            <a:picLocks noChangeAspect="1"/>
          </p:cNvPicPr>
          <p:nvPr/>
        </p:nvPicPr>
        <p:blipFill>
          <a:blip r:embed="rId5"/>
          <a:stretch>
            <a:fillRect/>
          </a:stretch>
        </p:blipFill>
        <p:spPr>
          <a:xfrm>
            <a:off x="4572000" y="1419092"/>
            <a:ext cx="3195587" cy="1986419"/>
          </a:xfrm>
          <a:prstGeom prst="rect">
            <a:avLst/>
          </a:prstGeom>
        </p:spPr>
      </p:pic>
      <p:sp>
        <p:nvSpPr>
          <p:cNvPr id="16" name="ZoneTexte 15">
            <a:extLst>
              <a:ext uri="{FF2B5EF4-FFF2-40B4-BE49-F238E27FC236}">
                <a16:creationId xmlns:a16="http://schemas.microsoft.com/office/drawing/2014/main" id="{8B1A25DF-E526-B9CC-367A-ABC0DD0D3514}"/>
              </a:ext>
            </a:extLst>
          </p:cNvPr>
          <p:cNvSpPr txBox="1"/>
          <p:nvPr/>
        </p:nvSpPr>
        <p:spPr>
          <a:xfrm>
            <a:off x="1525604"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17" name="ZoneTexte 16">
            <a:extLst>
              <a:ext uri="{FF2B5EF4-FFF2-40B4-BE49-F238E27FC236}">
                <a16:creationId xmlns:a16="http://schemas.microsoft.com/office/drawing/2014/main" id="{1CE3691B-4AC6-7650-FDED-48E01C48717E}"/>
              </a:ext>
            </a:extLst>
          </p:cNvPr>
          <p:cNvSpPr txBox="1"/>
          <p:nvPr/>
        </p:nvSpPr>
        <p:spPr>
          <a:xfrm>
            <a:off x="5915891" y="1623317"/>
            <a:ext cx="1109225" cy="369332"/>
          </a:xfrm>
          <a:prstGeom prst="rect">
            <a:avLst/>
          </a:prstGeom>
          <a:noFill/>
        </p:spPr>
        <p:txBody>
          <a:bodyPr wrap="square" rtlCol="0">
            <a:spAutoFit/>
          </a:bodyPr>
          <a:lstStyle/>
          <a:p>
            <a:r>
              <a:rPr lang="en-US" dirty="0"/>
              <a:t>H2/2018</a:t>
            </a:r>
          </a:p>
        </p:txBody>
      </p:sp>
      <p:sp>
        <p:nvSpPr>
          <p:cNvPr id="18" name="ZoneTexte 17">
            <a:extLst>
              <a:ext uri="{FF2B5EF4-FFF2-40B4-BE49-F238E27FC236}">
                <a16:creationId xmlns:a16="http://schemas.microsoft.com/office/drawing/2014/main" id="{F1D17BEA-CAE1-BFD6-9827-86B4590D4686}"/>
              </a:ext>
            </a:extLst>
          </p:cNvPr>
          <p:cNvSpPr txBox="1"/>
          <p:nvPr/>
        </p:nvSpPr>
        <p:spPr>
          <a:xfrm>
            <a:off x="5915890" y="3927276"/>
            <a:ext cx="1109225" cy="369332"/>
          </a:xfrm>
          <a:prstGeom prst="rect">
            <a:avLst/>
          </a:prstGeom>
          <a:noFill/>
        </p:spPr>
        <p:txBody>
          <a:bodyPr wrap="square" rtlCol="0">
            <a:spAutoFit/>
          </a:bodyPr>
          <a:lstStyle/>
          <a:p>
            <a:r>
              <a:rPr lang="en-US" dirty="0"/>
              <a:t>H2/2018</a:t>
            </a:r>
          </a:p>
        </p:txBody>
      </p:sp>
      <p:sp>
        <p:nvSpPr>
          <p:cNvPr id="19" name="ZoneTexte 18">
            <a:extLst>
              <a:ext uri="{FF2B5EF4-FFF2-40B4-BE49-F238E27FC236}">
                <a16:creationId xmlns:a16="http://schemas.microsoft.com/office/drawing/2014/main" id="{BA03BF37-E899-838D-1561-2F240B2A6659}"/>
              </a:ext>
            </a:extLst>
          </p:cNvPr>
          <p:cNvSpPr txBox="1"/>
          <p:nvPr/>
        </p:nvSpPr>
        <p:spPr>
          <a:xfrm>
            <a:off x="4932218" y="1623317"/>
            <a:ext cx="983673" cy="400110"/>
          </a:xfrm>
          <a:prstGeom prst="rect">
            <a:avLst/>
          </a:prstGeom>
          <a:noFill/>
        </p:spPr>
        <p:txBody>
          <a:bodyPr wrap="square" rtlCol="0">
            <a:spAutoFit/>
          </a:bodyPr>
          <a:lstStyle/>
          <a:p>
            <a:r>
              <a:rPr lang="en-US" sz="1000" dirty="0"/>
              <a:t>CALICE SDHCAL Preliminary</a:t>
            </a:r>
          </a:p>
        </p:txBody>
      </p:sp>
      <p:sp>
        <p:nvSpPr>
          <p:cNvPr id="20" name="ZoneTexte 19">
            <a:extLst>
              <a:ext uri="{FF2B5EF4-FFF2-40B4-BE49-F238E27FC236}">
                <a16:creationId xmlns:a16="http://schemas.microsoft.com/office/drawing/2014/main" id="{8D0946E6-FE65-1C41-69A0-B31AA03FF659}"/>
              </a:ext>
            </a:extLst>
          </p:cNvPr>
          <p:cNvSpPr txBox="1"/>
          <p:nvPr/>
        </p:nvSpPr>
        <p:spPr>
          <a:xfrm>
            <a:off x="4959926" y="3927276"/>
            <a:ext cx="983673" cy="400110"/>
          </a:xfrm>
          <a:prstGeom prst="rect">
            <a:avLst/>
          </a:prstGeom>
          <a:noFill/>
        </p:spPr>
        <p:txBody>
          <a:bodyPr wrap="square" rtlCol="0">
            <a:spAutoFit/>
          </a:bodyPr>
          <a:lstStyle/>
          <a:p>
            <a:r>
              <a:rPr lang="en-US" sz="1000" dirty="0"/>
              <a:t>CALICE SDHCAL Preliminary</a:t>
            </a:r>
          </a:p>
        </p:txBody>
      </p:sp>
      <p:sp>
        <p:nvSpPr>
          <p:cNvPr id="21" name="Espace réservé du numéro de diapositive 20">
            <a:extLst>
              <a:ext uri="{FF2B5EF4-FFF2-40B4-BE49-F238E27FC236}">
                <a16:creationId xmlns:a16="http://schemas.microsoft.com/office/drawing/2014/main" id="{71066EC6-FF31-FE29-853D-9604148759E0}"/>
              </a:ext>
            </a:extLst>
          </p:cNvPr>
          <p:cNvSpPr>
            <a:spLocks noGrp="1"/>
          </p:cNvSpPr>
          <p:nvPr>
            <p:ph type="sldNum" sz="quarter" idx="12"/>
          </p:nvPr>
        </p:nvSpPr>
        <p:spPr/>
        <p:txBody>
          <a:bodyPr/>
          <a:lstStyle/>
          <a:p>
            <a:fld id="{7376B078-420E-0F47-9D03-2B481FBAC97B}" type="slidenum">
              <a:rPr lang="en-GB" smtClean="0"/>
              <a:pPr/>
              <a:t>18</a:t>
            </a:fld>
            <a:endParaRPr lang="en-GB"/>
          </a:p>
        </p:txBody>
      </p:sp>
    </p:spTree>
    <p:extLst>
      <p:ext uri="{BB962C8B-B14F-4D97-AF65-F5344CB8AC3E}">
        <p14:creationId xmlns:p14="http://schemas.microsoft.com/office/powerpoint/2010/main" val="3100867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1484588-CD75-8D22-0C50-83BC53F06ACC}"/>
              </a:ext>
            </a:extLst>
          </p:cNvPr>
          <p:cNvSpPr txBox="1"/>
          <p:nvPr/>
        </p:nvSpPr>
        <p:spPr>
          <a:xfrm>
            <a:off x="96253" y="658715"/>
            <a:ext cx="2302362" cy="369332"/>
          </a:xfrm>
          <a:prstGeom prst="rect">
            <a:avLst/>
          </a:prstGeom>
          <a:noFill/>
        </p:spPr>
        <p:txBody>
          <a:bodyPr wrap="none" rtlCol="0">
            <a:spAutoFit/>
          </a:bodyPr>
          <a:lstStyle/>
          <a:p>
            <a:r>
              <a:rPr lang="en-US" dirty="0">
                <a:solidFill>
                  <a:srgbClr val="FF0000"/>
                </a:solidFill>
              </a:rPr>
              <a:t>Detector homogeneity</a:t>
            </a:r>
          </a:p>
        </p:txBody>
      </p:sp>
      <p:sp>
        <p:nvSpPr>
          <p:cNvPr id="4" name="ZoneTexte 3">
            <a:extLst>
              <a:ext uri="{FF2B5EF4-FFF2-40B4-BE49-F238E27FC236}">
                <a16:creationId xmlns:a16="http://schemas.microsoft.com/office/drawing/2014/main" id="{1D0158C6-94B4-314D-E02B-7B233E6BDFB6}"/>
              </a:ext>
            </a:extLst>
          </p:cNvPr>
          <p:cNvSpPr txBox="1"/>
          <p:nvPr/>
        </p:nvSpPr>
        <p:spPr>
          <a:xfrm>
            <a:off x="96252" y="1049760"/>
            <a:ext cx="9230627" cy="338554"/>
          </a:xfrm>
          <a:prstGeom prst="rect">
            <a:avLst/>
          </a:prstGeom>
          <a:noFill/>
        </p:spPr>
        <p:txBody>
          <a:bodyPr wrap="square" rtlCol="0">
            <a:spAutoFit/>
          </a:bodyPr>
          <a:lstStyle/>
          <a:p>
            <a:r>
              <a:rPr lang="en-US" sz="1600" dirty="0"/>
              <a:t>The homogeneity of the detector response is important to achieve better energy reconstruction</a:t>
            </a:r>
          </a:p>
        </p:txBody>
      </p:sp>
      <p:pic>
        <p:nvPicPr>
          <p:cNvPr id="10" name="Image 9">
            <a:extLst>
              <a:ext uri="{FF2B5EF4-FFF2-40B4-BE49-F238E27FC236}">
                <a16:creationId xmlns:a16="http://schemas.microsoft.com/office/drawing/2014/main" id="{21BE579A-7CE5-F00F-D976-663B5CD12632}"/>
              </a:ext>
            </a:extLst>
          </p:cNvPr>
          <p:cNvPicPr>
            <a:picLocks noChangeAspect="1"/>
          </p:cNvPicPr>
          <p:nvPr/>
        </p:nvPicPr>
        <p:blipFill>
          <a:blip r:embed="rId2"/>
          <a:stretch>
            <a:fillRect/>
          </a:stretch>
        </p:blipFill>
        <p:spPr>
          <a:xfrm>
            <a:off x="868198" y="1419092"/>
            <a:ext cx="3060834" cy="2069284"/>
          </a:xfrm>
          <a:prstGeom prst="rect">
            <a:avLst/>
          </a:prstGeom>
        </p:spPr>
      </p:pic>
      <p:pic>
        <p:nvPicPr>
          <p:cNvPr id="11" name="Image 10">
            <a:extLst>
              <a:ext uri="{FF2B5EF4-FFF2-40B4-BE49-F238E27FC236}">
                <a16:creationId xmlns:a16="http://schemas.microsoft.com/office/drawing/2014/main" id="{EB5E7572-DD54-7C0F-4147-763271B04745}"/>
              </a:ext>
            </a:extLst>
          </p:cNvPr>
          <p:cNvPicPr>
            <a:picLocks noChangeAspect="1"/>
          </p:cNvPicPr>
          <p:nvPr/>
        </p:nvPicPr>
        <p:blipFill>
          <a:blip r:embed="rId3"/>
          <a:stretch>
            <a:fillRect/>
          </a:stretch>
        </p:blipFill>
        <p:spPr>
          <a:xfrm>
            <a:off x="4466122" y="1377527"/>
            <a:ext cx="3325528" cy="2238442"/>
          </a:xfrm>
          <a:prstGeom prst="rect">
            <a:avLst/>
          </a:prstGeom>
        </p:spPr>
      </p:pic>
      <p:pic>
        <p:nvPicPr>
          <p:cNvPr id="9" name="Image 8">
            <a:extLst>
              <a:ext uri="{FF2B5EF4-FFF2-40B4-BE49-F238E27FC236}">
                <a16:creationId xmlns:a16="http://schemas.microsoft.com/office/drawing/2014/main" id="{592BD128-79AE-CB52-4DB0-3C1F65054350}"/>
              </a:ext>
            </a:extLst>
          </p:cNvPr>
          <p:cNvPicPr>
            <a:picLocks noChangeAspect="1"/>
          </p:cNvPicPr>
          <p:nvPr/>
        </p:nvPicPr>
        <p:blipFill>
          <a:blip r:embed="rId4"/>
          <a:stretch>
            <a:fillRect/>
          </a:stretch>
        </p:blipFill>
        <p:spPr>
          <a:xfrm>
            <a:off x="727803" y="3576909"/>
            <a:ext cx="3531923" cy="2637019"/>
          </a:xfrm>
          <a:prstGeom prst="rect">
            <a:avLst/>
          </a:prstGeom>
        </p:spPr>
      </p:pic>
      <p:pic>
        <p:nvPicPr>
          <p:cNvPr id="14" name="Image 13">
            <a:extLst>
              <a:ext uri="{FF2B5EF4-FFF2-40B4-BE49-F238E27FC236}">
                <a16:creationId xmlns:a16="http://schemas.microsoft.com/office/drawing/2014/main" id="{6FD04FCA-0357-ABB9-2389-789D94D13509}"/>
              </a:ext>
            </a:extLst>
          </p:cNvPr>
          <p:cNvPicPr>
            <a:picLocks noChangeAspect="1"/>
          </p:cNvPicPr>
          <p:nvPr/>
        </p:nvPicPr>
        <p:blipFill>
          <a:blip r:embed="rId5"/>
          <a:stretch>
            <a:fillRect/>
          </a:stretch>
        </p:blipFill>
        <p:spPr>
          <a:xfrm>
            <a:off x="4423787" y="3551552"/>
            <a:ext cx="3531924" cy="2629263"/>
          </a:xfrm>
          <a:prstGeom prst="rect">
            <a:avLst/>
          </a:prstGeom>
        </p:spPr>
      </p:pic>
      <p:sp>
        <p:nvSpPr>
          <p:cNvPr id="6" name="ZoneTexte 5">
            <a:extLst>
              <a:ext uri="{FF2B5EF4-FFF2-40B4-BE49-F238E27FC236}">
                <a16:creationId xmlns:a16="http://schemas.microsoft.com/office/drawing/2014/main" id="{A6AD192B-7D25-C71B-34F7-50C41F67E534}"/>
              </a:ext>
            </a:extLst>
          </p:cNvPr>
          <p:cNvSpPr txBox="1"/>
          <p:nvPr/>
        </p:nvSpPr>
        <p:spPr>
          <a:xfrm>
            <a:off x="1289455" y="4586060"/>
            <a:ext cx="933651" cy="369332"/>
          </a:xfrm>
          <a:prstGeom prst="rect">
            <a:avLst/>
          </a:prstGeom>
          <a:noFill/>
        </p:spPr>
        <p:txBody>
          <a:bodyPr wrap="square" rtlCol="0">
            <a:spAutoFit/>
          </a:bodyPr>
          <a:lstStyle/>
          <a:p>
            <a:r>
              <a:rPr lang="en-US" dirty="0"/>
              <a:t>Before</a:t>
            </a:r>
          </a:p>
        </p:txBody>
      </p:sp>
      <p:sp>
        <p:nvSpPr>
          <p:cNvPr id="15" name="ZoneTexte 14">
            <a:extLst>
              <a:ext uri="{FF2B5EF4-FFF2-40B4-BE49-F238E27FC236}">
                <a16:creationId xmlns:a16="http://schemas.microsoft.com/office/drawing/2014/main" id="{C1D590EA-325F-4FE4-0FD1-A8DD79664740}"/>
              </a:ext>
            </a:extLst>
          </p:cNvPr>
          <p:cNvSpPr txBox="1"/>
          <p:nvPr/>
        </p:nvSpPr>
        <p:spPr>
          <a:xfrm>
            <a:off x="4904509" y="4479761"/>
            <a:ext cx="933651" cy="369332"/>
          </a:xfrm>
          <a:prstGeom prst="rect">
            <a:avLst/>
          </a:prstGeom>
          <a:noFill/>
        </p:spPr>
        <p:txBody>
          <a:bodyPr wrap="square" rtlCol="0">
            <a:spAutoFit/>
          </a:bodyPr>
          <a:lstStyle/>
          <a:p>
            <a:r>
              <a:rPr lang="en-US" dirty="0"/>
              <a:t>After</a:t>
            </a:r>
          </a:p>
        </p:txBody>
      </p:sp>
      <p:sp>
        <p:nvSpPr>
          <p:cNvPr id="7" name="ZoneTexte 6">
            <a:extLst>
              <a:ext uri="{FF2B5EF4-FFF2-40B4-BE49-F238E27FC236}">
                <a16:creationId xmlns:a16="http://schemas.microsoft.com/office/drawing/2014/main" id="{8C839F2E-E892-99D5-75A3-9C73AA5FC438}"/>
              </a:ext>
            </a:extLst>
          </p:cNvPr>
          <p:cNvSpPr txBox="1"/>
          <p:nvPr/>
        </p:nvSpPr>
        <p:spPr>
          <a:xfrm>
            <a:off x="745958" y="6247041"/>
            <a:ext cx="7045692" cy="369332"/>
          </a:xfrm>
          <a:prstGeom prst="rect">
            <a:avLst/>
          </a:prstGeom>
          <a:noFill/>
        </p:spPr>
        <p:txBody>
          <a:bodyPr wrap="square" rtlCol="0">
            <a:spAutoFit/>
          </a:bodyPr>
          <a:lstStyle/>
          <a:p>
            <a:r>
              <a:rPr lang="en-US" dirty="0"/>
              <a:t>We will apply the new method to the data to be collected in 2022</a:t>
            </a:r>
          </a:p>
        </p:txBody>
      </p:sp>
      <p:sp>
        <p:nvSpPr>
          <p:cNvPr id="17" name="ZoneTexte 16">
            <a:extLst>
              <a:ext uri="{FF2B5EF4-FFF2-40B4-BE49-F238E27FC236}">
                <a16:creationId xmlns:a16="http://schemas.microsoft.com/office/drawing/2014/main" id="{CB8FD0CB-020E-4FC0-DE25-6C029E6FA153}"/>
              </a:ext>
            </a:extLst>
          </p:cNvPr>
          <p:cNvSpPr txBox="1"/>
          <p:nvPr/>
        </p:nvSpPr>
        <p:spPr>
          <a:xfrm>
            <a:off x="1525604"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18" name="ZoneTexte 17">
            <a:extLst>
              <a:ext uri="{FF2B5EF4-FFF2-40B4-BE49-F238E27FC236}">
                <a16:creationId xmlns:a16="http://schemas.microsoft.com/office/drawing/2014/main" id="{820081E5-F5EF-BBF5-0208-CE02CF6F0A1E}"/>
              </a:ext>
            </a:extLst>
          </p:cNvPr>
          <p:cNvSpPr txBox="1"/>
          <p:nvPr/>
        </p:nvSpPr>
        <p:spPr>
          <a:xfrm>
            <a:off x="5915891" y="1623317"/>
            <a:ext cx="1163781" cy="369332"/>
          </a:xfrm>
          <a:prstGeom prst="rect">
            <a:avLst/>
          </a:prstGeom>
          <a:noFill/>
        </p:spPr>
        <p:txBody>
          <a:bodyPr wrap="square" rtlCol="0">
            <a:spAutoFit/>
          </a:bodyPr>
          <a:lstStyle/>
          <a:p>
            <a:r>
              <a:rPr lang="en-US" dirty="0"/>
              <a:t>H2/2018</a:t>
            </a:r>
          </a:p>
        </p:txBody>
      </p:sp>
      <p:sp>
        <p:nvSpPr>
          <p:cNvPr id="19" name="ZoneTexte 18">
            <a:extLst>
              <a:ext uri="{FF2B5EF4-FFF2-40B4-BE49-F238E27FC236}">
                <a16:creationId xmlns:a16="http://schemas.microsoft.com/office/drawing/2014/main" id="{4A678B22-9928-3FC9-17C3-58B45485A981}"/>
              </a:ext>
            </a:extLst>
          </p:cNvPr>
          <p:cNvSpPr txBox="1"/>
          <p:nvPr/>
        </p:nvSpPr>
        <p:spPr>
          <a:xfrm>
            <a:off x="4932218" y="1623317"/>
            <a:ext cx="983673" cy="400110"/>
          </a:xfrm>
          <a:prstGeom prst="rect">
            <a:avLst/>
          </a:prstGeom>
          <a:noFill/>
        </p:spPr>
        <p:txBody>
          <a:bodyPr wrap="square" rtlCol="0">
            <a:spAutoFit/>
          </a:bodyPr>
          <a:lstStyle/>
          <a:p>
            <a:r>
              <a:rPr lang="en-US" sz="1000" dirty="0"/>
              <a:t>CALICE SDHCAL Preliminary</a:t>
            </a:r>
          </a:p>
        </p:txBody>
      </p:sp>
      <p:sp>
        <p:nvSpPr>
          <p:cNvPr id="20" name="ZoneTexte 19">
            <a:extLst>
              <a:ext uri="{FF2B5EF4-FFF2-40B4-BE49-F238E27FC236}">
                <a16:creationId xmlns:a16="http://schemas.microsoft.com/office/drawing/2014/main" id="{A8FFDD2D-BDDF-A653-A996-E5962C761B85}"/>
              </a:ext>
            </a:extLst>
          </p:cNvPr>
          <p:cNvSpPr txBox="1"/>
          <p:nvPr/>
        </p:nvSpPr>
        <p:spPr>
          <a:xfrm>
            <a:off x="1331019" y="4962362"/>
            <a:ext cx="641522" cy="369332"/>
          </a:xfrm>
          <a:prstGeom prst="rect">
            <a:avLst/>
          </a:prstGeom>
          <a:noFill/>
        </p:spPr>
        <p:txBody>
          <a:bodyPr wrap="none" rtlCol="0">
            <a:spAutoFit/>
          </a:bodyPr>
          <a:lstStyle/>
          <a:p>
            <a:r>
              <a:rPr lang="en-US" dirty="0"/>
              <a:t>3.9%</a:t>
            </a:r>
          </a:p>
        </p:txBody>
      </p:sp>
      <p:sp>
        <p:nvSpPr>
          <p:cNvPr id="21" name="ZoneTexte 20">
            <a:extLst>
              <a:ext uri="{FF2B5EF4-FFF2-40B4-BE49-F238E27FC236}">
                <a16:creationId xmlns:a16="http://schemas.microsoft.com/office/drawing/2014/main" id="{B46C21E1-AA7C-3DCA-2B34-568E262E92F6}"/>
              </a:ext>
            </a:extLst>
          </p:cNvPr>
          <p:cNvSpPr txBox="1"/>
          <p:nvPr/>
        </p:nvSpPr>
        <p:spPr>
          <a:xfrm>
            <a:off x="4932218" y="4821383"/>
            <a:ext cx="641522" cy="369332"/>
          </a:xfrm>
          <a:prstGeom prst="rect">
            <a:avLst/>
          </a:prstGeom>
          <a:noFill/>
        </p:spPr>
        <p:txBody>
          <a:bodyPr wrap="none" rtlCol="0">
            <a:spAutoFit/>
          </a:bodyPr>
          <a:lstStyle/>
          <a:p>
            <a:r>
              <a:rPr lang="en-US" dirty="0"/>
              <a:t>1.4%</a:t>
            </a:r>
          </a:p>
        </p:txBody>
      </p:sp>
      <p:sp>
        <p:nvSpPr>
          <p:cNvPr id="22" name="Espace réservé du numéro de diapositive 21">
            <a:extLst>
              <a:ext uri="{FF2B5EF4-FFF2-40B4-BE49-F238E27FC236}">
                <a16:creationId xmlns:a16="http://schemas.microsoft.com/office/drawing/2014/main" id="{6B889E19-668D-C160-A311-F4EECAC29E89}"/>
              </a:ext>
            </a:extLst>
          </p:cNvPr>
          <p:cNvSpPr>
            <a:spLocks noGrp="1"/>
          </p:cNvSpPr>
          <p:nvPr>
            <p:ph type="sldNum" sz="quarter" idx="12"/>
          </p:nvPr>
        </p:nvSpPr>
        <p:spPr/>
        <p:txBody>
          <a:bodyPr/>
          <a:lstStyle/>
          <a:p>
            <a:fld id="{7376B078-420E-0F47-9D03-2B481FBAC97B}" type="slidenum">
              <a:rPr lang="en-GB" smtClean="0"/>
              <a:pPr/>
              <a:t>19</a:t>
            </a:fld>
            <a:endParaRPr lang="en-GB"/>
          </a:p>
        </p:txBody>
      </p:sp>
    </p:spTree>
    <p:extLst>
      <p:ext uri="{BB962C8B-B14F-4D97-AF65-F5344CB8AC3E}">
        <p14:creationId xmlns:p14="http://schemas.microsoft.com/office/powerpoint/2010/main" val="3985239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nvSpPr>
        <p:spPr>
          <a:xfrm>
            <a:off x="324224" y="1454599"/>
            <a:ext cx="6489700" cy="3693319"/>
          </a:xfrm>
          <a:prstGeom prst="rect">
            <a:avLst/>
          </a:prstGeom>
          <a:noFill/>
        </p:spPr>
        <p:txBody>
          <a:bodyPr wrap="square" rtlCol="0">
            <a:spAutoFit/>
          </a:bodyPr>
          <a:lstStyle/>
          <a:p>
            <a:endParaRPr lang="en-US" dirty="0"/>
          </a:p>
          <a:p>
            <a:r>
              <a:rPr lang="en-US" dirty="0"/>
              <a:t> </a:t>
            </a:r>
            <a:r>
              <a:rPr lang="en-US" b="1" dirty="0"/>
              <a:t>SDHCAL technological prototype</a:t>
            </a:r>
          </a:p>
          <a:p>
            <a:endParaRPr lang="en-US" b="1" dirty="0"/>
          </a:p>
          <a:p>
            <a:pPr>
              <a:buFont typeface="Wingdings" charset="2"/>
              <a:buChar char="ü"/>
            </a:pPr>
            <a:r>
              <a:rPr lang="en-US" dirty="0"/>
              <a:t>  Short description</a:t>
            </a:r>
          </a:p>
          <a:p>
            <a:pPr>
              <a:buFont typeface="Wingdings" charset="2"/>
              <a:buChar char="ü"/>
            </a:pPr>
            <a:r>
              <a:rPr lang="en-US" dirty="0"/>
              <a:t>  Energy reconstruction method</a:t>
            </a:r>
          </a:p>
          <a:p>
            <a:pPr>
              <a:buFont typeface="Wingdings" charset="2"/>
              <a:buChar char="ü"/>
            </a:pPr>
            <a:r>
              <a:rPr lang="en-US" dirty="0"/>
              <a:t>  Improvement with PID techniques</a:t>
            </a:r>
          </a:p>
          <a:p>
            <a:pPr>
              <a:buFont typeface="Wingdings" charset="2"/>
              <a:buChar char="ü"/>
            </a:pPr>
            <a:r>
              <a:rPr lang="en-US" dirty="0"/>
              <a:t>  Further improvements on energy reconstruction</a:t>
            </a:r>
          </a:p>
          <a:p>
            <a:endParaRPr lang="en-US" dirty="0"/>
          </a:p>
          <a:p>
            <a:r>
              <a:rPr lang="en-US" b="1" dirty="0"/>
              <a:t>Summary</a:t>
            </a:r>
          </a:p>
          <a:p>
            <a:endParaRPr lang="en-US" b="1" dirty="0"/>
          </a:p>
          <a:p>
            <a:endParaRPr lang="en-US" dirty="0"/>
          </a:p>
          <a:p>
            <a:endParaRPr lang="en-US" dirty="0"/>
          </a:p>
          <a:p>
            <a:r>
              <a:rPr lang="en-US" dirty="0"/>
              <a:t> </a:t>
            </a:r>
          </a:p>
        </p:txBody>
      </p:sp>
      <p:sp>
        <p:nvSpPr>
          <p:cNvPr id="3" name="ZoneTexte 2"/>
          <p:cNvSpPr txBox="1"/>
          <p:nvPr/>
        </p:nvSpPr>
        <p:spPr>
          <a:xfrm>
            <a:off x="431800" y="914400"/>
            <a:ext cx="2247900" cy="523220"/>
          </a:xfrm>
          <a:prstGeom prst="rect">
            <a:avLst/>
          </a:prstGeom>
          <a:noFill/>
        </p:spPr>
        <p:txBody>
          <a:bodyPr wrap="square" rtlCol="0">
            <a:spAutoFit/>
          </a:bodyPr>
          <a:lstStyle/>
          <a:p>
            <a:r>
              <a:rPr lang="en-GB" sz="2800" b="1" dirty="0">
                <a:solidFill>
                  <a:srgbClr val="FF0000"/>
                </a:solidFill>
              </a:rPr>
              <a:t>Outline</a:t>
            </a:r>
          </a:p>
        </p:txBody>
      </p:sp>
      <p:sp>
        <p:nvSpPr>
          <p:cNvPr id="2" name="Espace réservé du numéro de diapositive 1">
            <a:extLst>
              <a:ext uri="{FF2B5EF4-FFF2-40B4-BE49-F238E27FC236}">
                <a16:creationId xmlns:a16="http://schemas.microsoft.com/office/drawing/2014/main" id="{6C1188AF-2F26-D19F-FF26-BCB600FD949C}"/>
              </a:ext>
            </a:extLst>
          </p:cNvPr>
          <p:cNvSpPr>
            <a:spLocks noGrp="1"/>
          </p:cNvSpPr>
          <p:nvPr>
            <p:ph type="sldNum" sz="quarter" idx="12"/>
          </p:nvPr>
        </p:nvSpPr>
        <p:spPr/>
        <p:txBody>
          <a:bodyPr/>
          <a:lstStyle/>
          <a:p>
            <a:fld id="{7376B078-420E-0F47-9D03-2B481FBAC97B}" type="slidenum">
              <a:rPr lang="en-GB" smtClean="0"/>
              <a:pPr/>
              <a:t>2</a:t>
            </a:fld>
            <a:endParaRPr lang="en-GB"/>
          </a:p>
        </p:txBody>
      </p:sp>
    </p:spTree>
    <p:extLst>
      <p:ext uri="{BB962C8B-B14F-4D97-AF65-F5344CB8AC3E}">
        <p14:creationId xmlns:p14="http://schemas.microsoft.com/office/powerpoint/2010/main" val="3017465960"/>
      </p:ext>
    </p:extLst>
  </p:cSld>
  <p:clrMapOvr>
    <a:masterClrMapping/>
  </p:clrMapOvr>
  <mc:AlternateContent xmlns:mc="http://schemas.openxmlformats.org/markup-compatibility/2006" xmlns:p14="http://schemas.microsoft.com/office/powerpoint/2010/main">
    <mc:Choice Requires="p14">
      <p:transition spd="slow" p14:dur="2000" advTm="41177"/>
    </mc:Choice>
    <mc:Fallback xmlns="">
      <p:transition spd="slow" advTm="41177"/>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40F48606-4266-590A-8AB6-AD4F7585230E}"/>
              </a:ext>
            </a:extLst>
          </p:cNvPr>
          <p:cNvPicPr>
            <a:picLocks noChangeAspect="1"/>
          </p:cNvPicPr>
          <p:nvPr/>
        </p:nvPicPr>
        <p:blipFill>
          <a:blip r:embed="rId2"/>
          <a:stretch>
            <a:fillRect/>
          </a:stretch>
        </p:blipFill>
        <p:spPr>
          <a:xfrm>
            <a:off x="1430768" y="1965515"/>
            <a:ext cx="5884657" cy="3890457"/>
          </a:xfrm>
          <a:prstGeom prst="rect">
            <a:avLst/>
          </a:prstGeom>
        </p:spPr>
      </p:pic>
      <p:sp>
        <p:nvSpPr>
          <p:cNvPr id="7" name="ZoneTexte 6">
            <a:extLst>
              <a:ext uri="{FF2B5EF4-FFF2-40B4-BE49-F238E27FC236}">
                <a16:creationId xmlns:a16="http://schemas.microsoft.com/office/drawing/2014/main" id="{0EFDBF33-3817-6A82-A03F-DF092511292B}"/>
              </a:ext>
            </a:extLst>
          </p:cNvPr>
          <p:cNvSpPr txBox="1"/>
          <p:nvPr/>
        </p:nvSpPr>
        <p:spPr>
          <a:xfrm>
            <a:off x="663876" y="1102172"/>
            <a:ext cx="8057477" cy="830997"/>
          </a:xfrm>
          <a:prstGeom prst="rect">
            <a:avLst/>
          </a:prstGeom>
          <a:noFill/>
        </p:spPr>
        <p:txBody>
          <a:bodyPr wrap="square" rtlCol="0">
            <a:spAutoFit/>
          </a:bodyPr>
          <a:lstStyle/>
          <a:p>
            <a:r>
              <a:rPr lang="en-US" sz="1600" dirty="0"/>
              <a:t>Several MVT methods  (NN and BDT) were used to exploit, in addition to N</a:t>
            </a:r>
            <a:r>
              <a:rPr lang="en-US" sz="1600" baseline="-25000" dirty="0"/>
              <a:t>1</a:t>
            </a:r>
            <a:r>
              <a:rPr lang="en-US" sz="1600" dirty="0"/>
              <a:t>, N</a:t>
            </a:r>
            <a:r>
              <a:rPr lang="en-US" sz="1600" baseline="-25000" dirty="0"/>
              <a:t>2 </a:t>
            </a:r>
            <a:r>
              <a:rPr lang="en-US" sz="1600" dirty="0"/>
              <a:t>and N</a:t>
            </a:r>
            <a:r>
              <a:rPr lang="en-US" sz="1600" baseline="-25000" dirty="0"/>
              <a:t>3</a:t>
            </a:r>
            <a:r>
              <a:rPr lang="en-US" sz="1600" dirty="0"/>
              <a:t>, the hadronic shower shape information related to its energy thanks to the high granularity of the SDHCAL </a:t>
            </a:r>
          </a:p>
        </p:txBody>
      </p:sp>
      <p:sp>
        <p:nvSpPr>
          <p:cNvPr id="12" name="ZoneTexte 11">
            <a:extLst>
              <a:ext uri="{FF2B5EF4-FFF2-40B4-BE49-F238E27FC236}">
                <a16:creationId xmlns:a16="http://schemas.microsoft.com/office/drawing/2014/main" id="{722A4E24-7D42-21AA-A460-59FC6839F3F6}"/>
              </a:ext>
            </a:extLst>
          </p:cNvPr>
          <p:cNvSpPr txBox="1"/>
          <p:nvPr/>
        </p:nvSpPr>
        <p:spPr>
          <a:xfrm>
            <a:off x="1525604"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13" name="ZoneTexte 12">
            <a:extLst>
              <a:ext uri="{FF2B5EF4-FFF2-40B4-BE49-F238E27FC236}">
                <a16:creationId xmlns:a16="http://schemas.microsoft.com/office/drawing/2014/main" id="{DAA2FD39-21B3-80D8-8D0F-33C945127BE9}"/>
              </a:ext>
            </a:extLst>
          </p:cNvPr>
          <p:cNvSpPr txBox="1"/>
          <p:nvPr/>
        </p:nvSpPr>
        <p:spPr>
          <a:xfrm>
            <a:off x="623455" y="665018"/>
            <a:ext cx="2590800" cy="369332"/>
          </a:xfrm>
          <a:prstGeom prst="rect">
            <a:avLst/>
          </a:prstGeom>
          <a:noFill/>
        </p:spPr>
        <p:txBody>
          <a:bodyPr wrap="square" rtlCol="0">
            <a:spAutoFit/>
          </a:bodyPr>
          <a:lstStyle/>
          <a:p>
            <a:r>
              <a:rPr lang="en-US" dirty="0">
                <a:solidFill>
                  <a:srgbClr val="FF0000"/>
                </a:solidFill>
              </a:rPr>
              <a:t>Multi-Variate Techniques</a:t>
            </a:r>
          </a:p>
        </p:txBody>
      </p:sp>
      <p:sp>
        <p:nvSpPr>
          <p:cNvPr id="14" name="Espace réservé du numéro de diapositive 13">
            <a:extLst>
              <a:ext uri="{FF2B5EF4-FFF2-40B4-BE49-F238E27FC236}">
                <a16:creationId xmlns:a16="http://schemas.microsoft.com/office/drawing/2014/main" id="{5786061A-5141-DC58-56D2-C0669FE38977}"/>
              </a:ext>
            </a:extLst>
          </p:cNvPr>
          <p:cNvSpPr>
            <a:spLocks noGrp="1"/>
          </p:cNvSpPr>
          <p:nvPr>
            <p:ph type="sldNum" sz="quarter" idx="12"/>
          </p:nvPr>
        </p:nvSpPr>
        <p:spPr/>
        <p:txBody>
          <a:bodyPr/>
          <a:lstStyle/>
          <a:p>
            <a:fld id="{7376B078-420E-0F47-9D03-2B481FBAC97B}" type="slidenum">
              <a:rPr lang="en-GB" smtClean="0"/>
              <a:pPr/>
              <a:t>20</a:t>
            </a:fld>
            <a:endParaRPr lang="en-GB"/>
          </a:p>
        </p:txBody>
      </p:sp>
    </p:spTree>
    <p:extLst>
      <p:ext uri="{BB962C8B-B14F-4D97-AF65-F5344CB8AC3E}">
        <p14:creationId xmlns:p14="http://schemas.microsoft.com/office/powerpoint/2010/main" val="1351913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0EFDBF33-3817-6A82-A03F-DF092511292B}"/>
              </a:ext>
            </a:extLst>
          </p:cNvPr>
          <p:cNvSpPr txBox="1"/>
          <p:nvPr/>
        </p:nvSpPr>
        <p:spPr>
          <a:xfrm>
            <a:off x="677732" y="903641"/>
            <a:ext cx="7110804" cy="830997"/>
          </a:xfrm>
          <a:prstGeom prst="rect">
            <a:avLst/>
          </a:prstGeom>
          <a:noFill/>
        </p:spPr>
        <p:txBody>
          <a:bodyPr wrap="square" rtlCol="0">
            <a:spAutoFit/>
          </a:bodyPr>
          <a:lstStyle/>
          <a:p>
            <a:r>
              <a:rPr lang="en-US" sz="1600" dirty="0"/>
              <a:t>Several MVT methods were used to exploit in addition to N</a:t>
            </a:r>
            <a:r>
              <a:rPr lang="en-US" sz="1600" baseline="-25000" dirty="0"/>
              <a:t>1</a:t>
            </a:r>
            <a:r>
              <a:rPr lang="en-US" sz="1600" dirty="0"/>
              <a:t>, N</a:t>
            </a:r>
            <a:r>
              <a:rPr lang="en-US" sz="1600" baseline="-25000" dirty="0"/>
              <a:t>2 </a:t>
            </a:r>
            <a:r>
              <a:rPr lang="en-US" sz="1600" dirty="0"/>
              <a:t>and N</a:t>
            </a:r>
            <a:r>
              <a:rPr lang="en-US" sz="1600" baseline="-25000" dirty="0"/>
              <a:t>3</a:t>
            </a:r>
            <a:r>
              <a:rPr lang="en-US" sz="1600" dirty="0"/>
              <a:t> the shape information  that is related to the shower energy thanks to  high granularity of SDHCAL.  Simulated pion events within SDHCAL were used for this study. </a:t>
            </a:r>
          </a:p>
        </p:txBody>
      </p:sp>
      <p:pic>
        <p:nvPicPr>
          <p:cNvPr id="9" name="Image 8">
            <a:extLst>
              <a:ext uri="{FF2B5EF4-FFF2-40B4-BE49-F238E27FC236}">
                <a16:creationId xmlns:a16="http://schemas.microsoft.com/office/drawing/2014/main" id="{D4857B06-0883-76D9-3977-590ED3455C8C}"/>
              </a:ext>
            </a:extLst>
          </p:cNvPr>
          <p:cNvPicPr>
            <a:picLocks noChangeAspect="1"/>
          </p:cNvPicPr>
          <p:nvPr/>
        </p:nvPicPr>
        <p:blipFill>
          <a:blip r:embed="rId2"/>
          <a:stretch>
            <a:fillRect/>
          </a:stretch>
        </p:blipFill>
        <p:spPr>
          <a:xfrm>
            <a:off x="322730" y="1859246"/>
            <a:ext cx="4012602" cy="4684118"/>
          </a:xfrm>
          <a:prstGeom prst="rect">
            <a:avLst/>
          </a:prstGeom>
        </p:spPr>
      </p:pic>
      <p:pic>
        <p:nvPicPr>
          <p:cNvPr id="11" name="Image 10">
            <a:extLst>
              <a:ext uri="{FF2B5EF4-FFF2-40B4-BE49-F238E27FC236}">
                <a16:creationId xmlns:a16="http://schemas.microsoft.com/office/drawing/2014/main" id="{534A63CE-F887-9E9F-2E05-78386631A309}"/>
              </a:ext>
            </a:extLst>
          </p:cNvPr>
          <p:cNvPicPr>
            <a:picLocks noChangeAspect="1"/>
          </p:cNvPicPr>
          <p:nvPr/>
        </p:nvPicPr>
        <p:blipFill>
          <a:blip r:embed="rId3"/>
          <a:stretch>
            <a:fillRect/>
          </a:stretch>
        </p:blipFill>
        <p:spPr>
          <a:xfrm>
            <a:off x="4335332" y="1859245"/>
            <a:ext cx="4249495" cy="4684118"/>
          </a:xfrm>
          <a:prstGeom prst="rect">
            <a:avLst/>
          </a:prstGeom>
        </p:spPr>
      </p:pic>
      <p:sp>
        <p:nvSpPr>
          <p:cNvPr id="2" name="ZoneTexte 1">
            <a:extLst>
              <a:ext uri="{FF2B5EF4-FFF2-40B4-BE49-F238E27FC236}">
                <a16:creationId xmlns:a16="http://schemas.microsoft.com/office/drawing/2014/main" id="{E4E56C47-9F53-1B35-F971-9FC127DE2FD8}"/>
              </a:ext>
            </a:extLst>
          </p:cNvPr>
          <p:cNvSpPr txBox="1"/>
          <p:nvPr/>
        </p:nvSpPr>
        <p:spPr>
          <a:xfrm>
            <a:off x="2958352" y="6358697"/>
            <a:ext cx="3012141" cy="369332"/>
          </a:xfrm>
          <a:prstGeom prst="rect">
            <a:avLst/>
          </a:prstGeom>
          <a:noFill/>
        </p:spPr>
        <p:txBody>
          <a:bodyPr wrap="square" rtlCol="0">
            <a:spAutoFit/>
          </a:bodyPr>
          <a:lstStyle/>
          <a:p>
            <a:r>
              <a:rPr lang="en-US" dirty="0"/>
              <a:t>MLP seems to perform better </a:t>
            </a:r>
          </a:p>
        </p:txBody>
      </p:sp>
      <p:sp>
        <p:nvSpPr>
          <p:cNvPr id="8" name="ZoneTexte 7">
            <a:extLst>
              <a:ext uri="{FF2B5EF4-FFF2-40B4-BE49-F238E27FC236}">
                <a16:creationId xmlns:a16="http://schemas.microsoft.com/office/drawing/2014/main" id="{01B5299C-4E82-9349-6859-CF3709325D46}"/>
              </a:ext>
            </a:extLst>
          </p:cNvPr>
          <p:cNvSpPr txBox="1"/>
          <p:nvPr/>
        </p:nvSpPr>
        <p:spPr>
          <a:xfrm>
            <a:off x="6271708" y="6466419"/>
            <a:ext cx="2743200"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dirty="0">
                <a:solidFill>
                  <a:srgbClr val="0070C0"/>
                </a:solidFill>
              </a:rPr>
              <a:t>JINST 14, 2019, P10033</a:t>
            </a:r>
            <a:endParaRPr lang="en-US" sz="1600" dirty="0">
              <a:solidFill>
                <a:srgbClr val="0000FF"/>
              </a:solidFill>
            </a:endParaRPr>
          </a:p>
        </p:txBody>
      </p:sp>
      <p:sp>
        <p:nvSpPr>
          <p:cNvPr id="10" name="ZoneTexte 9">
            <a:extLst>
              <a:ext uri="{FF2B5EF4-FFF2-40B4-BE49-F238E27FC236}">
                <a16:creationId xmlns:a16="http://schemas.microsoft.com/office/drawing/2014/main" id="{7430CB07-5480-66A0-6791-EB9E58AB37D2}"/>
              </a:ext>
            </a:extLst>
          </p:cNvPr>
          <p:cNvSpPr txBox="1"/>
          <p:nvPr/>
        </p:nvSpPr>
        <p:spPr>
          <a:xfrm>
            <a:off x="1525604"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12" name="ZoneTexte 11">
            <a:extLst>
              <a:ext uri="{FF2B5EF4-FFF2-40B4-BE49-F238E27FC236}">
                <a16:creationId xmlns:a16="http://schemas.microsoft.com/office/drawing/2014/main" id="{FC5F902D-F696-A1B9-CA23-A84F0C344D89}"/>
              </a:ext>
            </a:extLst>
          </p:cNvPr>
          <p:cNvSpPr txBox="1"/>
          <p:nvPr/>
        </p:nvSpPr>
        <p:spPr>
          <a:xfrm>
            <a:off x="2818226" y="3673755"/>
            <a:ext cx="748476" cy="246221"/>
          </a:xfrm>
          <a:prstGeom prst="rect">
            <a:avLst/>
          </a:prstGeom>
          <a:noFill/>
        </p:spPr>
        <p:txBody>
          <a:bodyPr wrap="square" rtlCol="0">
            <a:spAutoFit/>
          </a:bodyPr>
          <a:lstStyle/>
          <a:p>
            <a:r>
              <a:rPr lang="en-US" sz="1000" dirty="0"/>
              <a:t>Simulation</a:t>
            </a:r>
          </a:p>
        </p:txBody>
      </p:sp>
      <p:sp>
        <p:nvSpPr>
          <p:cNvPr id="13" name="ZoneTexte 12">
            <a:extLst>
              <a:ext uri="{FF2B5EF4-FFF2-40B4-BE49-F238E27FC236}">
                <a16:creationId xmlns:a16="http://schemas.microsoft.com/office/drawing/2014/main" id="{4FBC3372-702F-A9FD-0124-2038BC08306F}"/>
              </a:ext>
            </a:extLst>
          </p:cNvPr>
          <p:cNvSpPr txBox="1"/>
          <p:nvPr/>
        </p:nvSpPr>
        <p:spPr>
          <a:xfrm>
            <a:off x="7269070" y="3673755"/>
            <a:ext cx="748476" cy="246221"/>
          </a:xfrm>
          <a:prstGeom prst="rect">
            <a:avLst/>
          </a:prstGeom>
          <a:noFill/>
        </p:spPr>
        <p:txBody>
          <a:bodyPr wrap="square" rtlCol="0">
            <a:spAutoFit/>
          </a:bodyPr>
          <a:lstStyle/>
          <a:p>
            <a:r>
              <a:rPr lang="en-US" sz="1000" dirty="0"/>
              <a:t>Simulation</a:t>
            </a:r>
          </a:p>
        </p:txBody>
      </p:sp>
      <p:sp>
        <p:nvSpPr>
          <p:cNvPr id="3" name="Espace réservé du numéro de diapositive 2">
            <a:extLst>
              <a:ext uri="{FF2B5EF4-FFF2-40B4-BE49-F238E27FC236}">
                <a16:creationId xmlns:a16="http://schemas.microsoft.com/office/drawing/2014/main" id="{AACF82C1-FFAE-5658-5BBC-5A9EE5048708}"/>
              </a:ext>
            </a:extLst>
          </p:cNvPr>
          <p:cNvSpPr>
            <a:spLocks noGrp="1"/>
          </p:cNvSpPr>
          <p:nvPr>
            <p:ph type="sldNum" sz="quarter" idx="12"/>
          </p:nvPr>
        </p:nvSpPr>
        <p:spPr/>
        <p:txBody>
          <a:bodyPr/>
          <a:lstStyle/>
          <a:p>
            <a:fld id="{7376B078-420E-0F47-9D03-2B481FBAC97B}" type="slidenum">
              <a:rPr lang="en-GB" smtClean="0"/>
              <a:pPr/>
              <a:t>21</a:t>
            </a:fld>
            <a:endParaRPr lang="en-GB"/>
          </a:p>
        </p:txBody>
      </p:sp>
    </p:spTree>
    <p:extLst>
      <p:ext uri="{BB962C8B-B14F-4D97-AF65-F5344CB8AC3E}">
        <p14:creationId xmlns:p14="http://schemas.microsoft.com/office/powerpoint/2010/main" val="23884649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1484588-CD75-8D22-0C50-83BC53F06ACC}"/>
              </a:ext>
            </a:extLst>
          </p:cNvPr>
          <p:cNvSpPr txBox="1"/>
          <p:nvPr/>
        </p:nvSpPr>
        <p:spPr>
          <a:xfrm>
            <a:off x="289891" y="690988"/>
            <a:ext cx="2228239" cy="369332"/>
          </a:xfrm>
          <a:prstGeom prst="rect">
            <a:avLst/>
          </a:prstGeom>
          <a:noFill/>
        </p:spPr>
        <p:txBody>
          <a:bodyPr wrap="none" rtlCol="0">
            <a:spAutoFit/>
          </a:bodyPr>
          <a:lstStyle/>
          <a:p>
            <a:r>
              <a:rPr lang="en-US" dirty="0">
                <a:solidFill>
                  <a:srgbClr val="FF0000"/>
                </a:solidFill>
              </a:rPr>
              <a:t>Hadron identification </a:t>
            </a:r>
          </a:p>
        </p:txBody>
      </p:sp>
      <p:sp>
        <p:nvSpPr>
          <p:cNvPr id="5" name="ZoneTexte 4">
            <a:extLst>
              <a:ext uri="{FF2B5EF4-FFF2-40B4-BE49-F238E27FC236}">
                <a16:creationId xmlns:a16="http://schemas.microsoft.com/office/drawing/2014/main" id="{0EBE0B99-E1FD-5ED0-D02D-ACA68DEB0949}"/>
              </a:ext>
            </a:extLst>
          </p:cNvPr>
          <p:cNvSpPr txBox="1"/>
          <p:nvPr/>
        </p:nvSpPr>
        <p:spPr>
          <a:xfrm>
            <a:off x="258067" y="1118293"/>
            <a:ext cx="7337281" cy="830997"/>
          </a:xfrm>
          <a:prstGeom prst="rect">
            <a:avLst/>
          </a:prstGeom>
          <a:noFill/>
        </p:spPr>
        <p:txBody>
          <a:bodyPr wrap="square" rtlCol="0">
            <a:spAutoFit/>
          </a:bodyPr>
          <a:lstStyle/>
          <a:p>
            <a:r>
              <a:rPr lang="en-US" sz="1600" dirty="0"/>
              <a:t>The energy reconstruction method was applied to hadron events. </a:t>
            </a:r>
          </a:p>
          <a:p>
            <a:r>
              <a:rPr lang="en-US" sz="1600" dirty="0"/>
              <a:t>No distinction was made between </a:t>
            </a:r>
            <a:r>
              <a:rPr lang="en-US" sz="1600" dirty="0" err="1"/>
              <a:t>pions</a:t>
            </a:r>
            <a:r>
              <a:rPr lang="en-US" sz="1600" dirty="0"/>
              <a:t> and  protons or others. </a:t>
            </a:r>
          </a:p>
          <a:p>
            <a:r>
              <a:rPr lang="en-US" sz="1600" dirty="0"/>
              <a:t>Hadronic showers of </a:t>
            </a:r>
            <a:r>
              <a:rPr lang="en-US" sz="1600" dirty="0" err="1"/>
              <a:t>pions</a:t>
            </a:r>
            <a:r>
              <a:rPr lang="en-US" sz="1600" dirty="0"/>
              <a:t> and protons are not identical </a:t>
            </a:r>
          </a:p>
        </p:txBody>
      </p:sp>
      <p:grpSp>
        <p:nvGrpSpPr>
          <p:cNvPr id="23" name="Groupe 22">
            <a:extLst>
              <a:ext uri="{FF2B5EF4-FFF2-40B4-BE49-F238E27FC236}">
                <a16:creationId xmlns:a16="http://schemas.microsoft.com/office/drawing/2014/main" id="{94D5E677-9F4A-7D62-8F6B-DB5C64D11AF8}"/>
              </a:ext>
            </a:extLst>
          </p:cNvPr>
          <p:cNvGrpSpPr/>
          <p:nvPr/>
        </p:nvGrpSpPr>
        <p:grpSpPr>
          <a:xfrm>
            <a:off x="126696" y="3429000"/>
            <a:ext cx="8890607" cy="2195865"/>
            <a:chOff x="126696" y="2387328"/>
            <a:chExt cx="8890607" cy="2195865"/>
          </a:xfrm>
        </p:grpSpPr>
        <p:pic>
          <p:nvPicPr>
            <p:cNvPr id="12" name="Image 11">
              <a:extLst>
                <a:ext uri="{FF2B5EF4-FFF2-40B4-BE49-F238E27FC236}">
                  <a16:creationId xmlns:a16="http://schemas.microsoft.com/office/drawing/2014/main" id="{2ABD4F75-26C6-B663-80E3-CD146418C54A}"/>
                </a:ext>
              </a:extLst>
            </p:cNvPr>
            <p:cNvPicPr>
              <a:picLocks noChangeAspect="1"/>
            </p:cNvPicPr>
            <p:nvPr/>
          </p:nvPicPr>
          <p:blipFill>
            <a:blip r:embed="rId2"/>
            <a:stretch>
              <a:fillRect/>
            </a:stretch>
          </p:blipFill>
          <p:spPr>
            <a:xfrm>
              <a:off x="126696" y="2403521"/>
              <a:ext cx="2170432" cy="2163482"/>
            </a:xfrm>
            <a:prstGeom prst="rect">
              <a:avLst/>
            </a:prstGeom>
          </p:spPr>
        </p:pic>
        <p:pic>
          <p:nvPicPr>
            <p:cNvPr id="16" name="Image 15">
              <a:extLst>
                <a:ext uri="{FF2B5EF4-FFF2-40B4-BE49-F238E27FC236}">
                  <a16:creationId xmlns:a16="http://schemas.microsoft.com/office/drawing/2014/main" id="{643EC061-5746-456D-77CE-F19B1ED48894}"/>
                </a:ext>
              </a:extLst>
            </p:cNvPr>
            <p:cNvPicPr>
              <a:picLocks noChangeAspect="1"/>
            </p:cNvPicPr>
            <p:nvPr/>
          </p:nvPicPr>
          <p:blipFill>
            <a:blip r:embed="rId3"/>
            <a:stretch>
              <a:fillRect/>
            </a:stretch>
          </p:blipFill>
          <p:spPr>
            <a:xfrm>
              <a:off x="2336029" y="2387328"/>
              <a:ext cx="2170431" cy="2179675"/>
            </a:xfrm>
            <a:prstGeom prst="rect">
              <a:avLst/>
            </a:prstGeom>
          </p:spPr>
        </p:pic>
        <p:pic>
          <p:nvPicPr>
            <p:cNvPr id="18" name="Image 17">
              <a:extLst>
                <a:ext uri="{FF2B5EF4-FFF2-40B4-BE49-F238E27FC236}">
                  <a16:creationId xmlns:a16="http://schemas.microsoft.com/office/drawing/2014/main" id="{055DAB96-90BF-ECBF-AB29-5F930156D1DA}"/>
                </a:ext>
              </a:extLst>
            </p:cNvPr>
            <p:cNvPicPr>
              <a:picLocks noChangeAspect="1"/>
            </p:cNvPicPr>
            <p:nvPr/>
          </p:nvPicPr>
          <p:blipFill>
            <a:blip r:embed="rId4"/>
            <a:stretch>
              <a:fillRect/>
            </a:stretch>
          </p:blipFill>
          <p:spPr>
            <a:xfrm>
              <a:off x="4552931" y="2403519"/>
              <a:ext cx="2232328" cy="2179674"/>
            </a:xfrm>
            <a:prstGeom prst="rect">
              <a:avLst/>
            </a:prstGeom>
          </p:spPr>
        </p:pic>
        <p:pic>
          <p:nvPicPr>
            <p:cNvPr id="20" name="Image 19">
              <a:extLst>
                <a:ext uri="{FF2B5EF4-FFF2-40B4-BE49-F238E27FC236}">
                  <a16:creationId xmlns:a16="http://schemas.microsoft.com/office/drawing/2014/main" id="{B9553CA1-BE8B-A12A-4820-4CE5713BD1CC}"/>
                </a:ext>
              </a:extLst>
            </p:cNvPr>
            <p:cNvPicPr>
              <a:picLocks noChangeAspect="1"/>
            </p:cNvPicPr>
            <p:nvPr/>
          </p:nvPicPr>
          <p:blipFill>
            <a:blip r:embed="rId5"/>
            <a:stretch>
              <a:fillRect/>
            </a:stretch>
          </p:blipFill>
          <p:spPr>
            <a:xfrm>
              <a:off x="6846872" y="2387328"/>
              <a:ext cx="2170431" cy="2179674"/>
            </a:xfrm>
            <a:prstGeom prst="rect">
              <a:avLst/>
            </a:prstGeom>
          </p:spPr>
        </p:pic>
      </p:grpSp>
      <p:pic>
        <p:nvPicPr>
          <p:cNvPr id="22" name="Image 21">
            <a:extLst>
              <a:ext uri="{FF2B5EF4-FFF2-40B4-BE49-F238E27FC236}">
                <a16:creationId xmlns:a16="http://schemas.microsoft.com/office/drawing/2014/main" id="{FB06CB57-BD25-3EF8-01E2-F45204184792}"/>
              </a:ext>
            </a:extLst>
          </p:cNvPr>
          <p:cNvPicPr>
            <a:picLocks noChangeAspect="1"/>
          </p:cNvPicPr>
          <p:nvPr/>
        </p:nvPicPr>
        <p:blipFill>
          <a:blip r:embed="rId6"/>
          <a:stretch>
            <a:fillRect/>
          </a:stretch>
        </p:blipFill>
        <p:spPr>
          <a:xfrm>
            <a:off x="6423272" y="648944"/>
            <a:ext cx="2462661" cy="2403320"/>
          </a:xfrm>
          <a:prstGeom prst="rect">
            <a:avLst/>
          </a:prstGeom>
        </p:spPr>
      </p:pic>
      <p:sp>
        <p:nvSpPr>
          <p:cNvPr id="24" name="ZoneTexte 23">
            <a:extLst>
              <a:ext uri="{FF2B5EF4-FFF2-40B4-BE49-F238E27FC236}">
                <a16:creationId xmlns:a16="http://schemas.microsoft.com/office/drawing/2014/main" id="{82F61375-3930-8E9A-2AB1-0CB78F7638A4}"/>
              </a:ext>
            </a:extLst>
          </p:cNvPr>
          <p:cNvSpPr txBox="1"/>
          <p:nvPr/>
        </p:nvSpPr>
        <p:spPr>
          <a:xfrm>
            <a:off x="126696" y="2875282"/>
            <a:ext cx="7607637" cy="646331"/>
          </a:xfrm>
          <a:prstGeom prst="rect">
            <a:avLst/>
          </a:prstGeom>
          <a:noFill/>
        </p:spPr>
        <p:txBody>
          <a:bodyPr wrap="square" rtlCol="0">
            <a:spAutoFit/>
          </a:bodyPr>
          <a:lstStyle/>
          <a:p>
            <a:r>
              <a:rPr lang="en-US" dirty="0"/>
              <a:t>Better construction can be made if one can identify the nature f the hadron.</a:t>
            </a:r>
          </a:p>
          <a:p>
            <a:endParaRPr lang="en-US" dirty="0"/>
          </a:p>
        </p:txBody>
      </p:sp>
      <p:sp>
        <p:nvSpPr>
          <p:cNvPr id="25" name="ZoneTexte 24">
            <a:extLst>
              <a:ext uri="{FF2B5EF4-FFF2-40B4-BE49-F238E27FC236}">
                <a16:creationId xmlns:a16="http://schemas.microsoft.com/office/drawing/2014/main" id="{BE4E8442-4E24-882E-B92A-D07FF8BDA674}"/>
              </a:ext>
            </a:extLst>
          </p:cNvPr>
          <p:cNvSpPr txBox="1"/>
          <p:nvPr/>
        </p:nvSpPr>
        <p:spPr>
          <a:xfrm>
            <a:off x="273979" y="5733109"/>
            <a:ext cx="8596042" cy="923330"/>
          </a:xfrm>
          <a:prstGeom prst="rect">
            <a:avLst/>
          </a:prstGeom>
          <a:noFill/>
        </p:spPr>
        <p:txBody>
          <a:bodyPr wrap="square" rtlCol="0">
            <a:spAutoFit/>
          </a:bodyPr>
          <a:lstStyle/>
          <a:p>
            <a:r>
              <a:rPr lang="en-US" dirty="0"/>
              <a:t>2022 beam test will be dedicated to study pion vs proton and kaon showers using Cerenkov detectors. Then BDT technique will be used to develop hadron PID and then energy construction algorithm with different (</a:t>
            </a:r>
            <a:r>
              <a:rPr lang="en-US" dirty="0">
                <a:latin typeface="Symbol" pitchFamily="2" charset="2"/>
              </a:rPr>
              <a:t>a, b, g)  </a:t>
            </a:r>
            <a:r>
              <a:rPr lang="en-US" dirty="0"/>
              <a:t>parameters could be used.</a:t>
            </a:r>
          </a:p>
        </p:txBody>
      </p:sp>
      <p:sp>
        <p:nvSpPr>
          <p:cNvPr id="28" name="ZoneTexte 27">
            <a:extLst>
              <a:ext uri="{FF2B5EF4-FFF2-40B4-BE49-F238E27FC236}">
                <a16:creationId xmlns:a16="http://schemas.microsoft.com/office/drawing/2014/main" id="{670D5190-0762-46D9-46EB-313314555AA2}"/>
              </a:ext>
            </a:extLst>
          </p:cNvPr>
          <p:cNvSpPr txBox="1"/>
          <p:nvPr/>
        </p:nvSpPr>
        <p:spPr>
          <a:xfrm>
            <a:off x="1525604"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29" name="ZoneTexte 28">
            <a:extLst>
              <a:ext uri="{FF2B5EF4-FFF2-40B4-BE49-F238E27FC236}">
                <a16:creationId xmlns:a16="http://schemas.microsoft.com/office/drawing/2014/main" id="{C2629643-E178-76EC-C279-AC3DAD27DB86}"/>
              </a:ext>
            </a:extLst>
          </p:cNvPr>
          <p:cNvSpPr txBox="1"/>
          <p:nvPr/>
        </p:nvSpPr>
        <p:spPr>
          <a:xfrm>
            <a:off x="6846872" y="1676399"/>
            <a:ext cx="748476" cy="246221"/>
          </a:xfrm>
          <a:prstGeom prst="rect">
            <a:avLst/>
          </a:prstGeom>
          <a:noFill/>
        </p:spPr>
        <p:txBody>
          <a:bodyPr wrap="square" rtlCol="0">
            <a:spAutoFit/>
          </a:bodyPr>
          <a:lstStyle/>
          <a:p>
            <a:r>
              <a:rPr lang="en-US" sz="1000" dirty="0"/>
              <a:t>Simulation</a:t>
            </a:r>
          </a:p>
        </p:txBody>
      </p:sp>
      <p:sp>
        <p:nvSpPr>
          <p:cNvPr id="30" name="ZoneTexte 29">
            <a:extLst>
              <a:ext uri="{FF2B5EF4-FFF2-40B4-BE49-F238E27FC236}">
                <a16:creationId xmlns:a16="http://schemas.microsoft.com/office/drawing/2014/main" id="{34346620-BFDE-FF6D-0472-951094E6B717}"/>
              </a:ext>
            </a:extLst>
          </p:cNvPr>
          <p:cNvSpPr txBox="1"/>
          <p:nvPr/>
        </p:nvSpPr>
        <p:spPr>
          <a:xfrm>
            <a:off x="1379358" y="3673755"/>
            <a:ext cx="748476" cy="246221"/>
          </a:xfrm>
          <a:prstGeom prst="rect">
            <a:avLst/>
          </a:prstGeom>
          <a:noFill/>
        </p:spPr>
        <p:txBody>
          <a:bodyPr wrap="square" rtlCol="0">
            <a:spAutoFit/>
          </a:bodyPr>
          <a:lstStyle/>
          <a:p>
            <a:r>
              <a:rPr lang="en-US" sz="1000" dirty="0"/>
              <a:t>Simulation</a:t>
            </a:r>
          </a:p>
        </p:txBody>
      </p:sp>
      <p:sp>
        <p:nvSpPr>
          <p:cNvPr id="31" name="ZoneTexte 30">
            <a:extLst>
              <a:ext uri="{FF2B5EF4-FFF2-40B4-BE49-F238E27FC236}">
                <a16:creationId xmlns:a16="http://schemas.microsoft.com/office/drawing/2014/main" id="{B3A88C8C-2B58-A8D4-294F-2E653044BBCB}"/>
              </a:ext>
            </a:extLst>
          </p:cNvPr>
          <p:cNvSpPr txBox="1"/>
          <p:nvPr/>
        </p:nvSpPr>
        <p:spPr>
          <a:xfrm>
            <a:off x="2818226" y="3673755"/>
            <a:ext cx="748476" cy="246221"/>
          </a:xfrm>
          <a:prstGeom prst="rect">
            <a:avLst/>
          </a:prstGeom>
          <a:noFill/>
        </p:spPr>
        <p:txBody>
          <a:bodyPr wrap="square" rtlCol="0">
            <a:spAutoFit/>
          </a:bodyPr>
          <a:lstStyle/>
          <a:p>
            <a:r>
              <a:rPr lang="en-US" sz="1000" dirty="0"/>
              <a:t>Simulation</a:t>
            </a:r>
          </a:p>
        </p:txBody>
      </p:sp>
      <p:sp>
        <p:nvSpPr>
          <p:cNvPr id="32" name="ZoneTexte 31">
            <a:extLst>
              <a:ext uri="{FF2B5EF4-FFF2-40B4-BE49-F238E27FC236}">
                <a16:creationId xmlns:a16="http://schemas.microsoft.com/office/drawing/2014/main" id="{19797C24-2F67-8049-08E0-69A558EB881E}"/>
              </a:ext>
            </a:extLst>
          </p:cNvPr>
          <p:cNvSpPr txBox="1"/>
          <p:nvPr/>
        </p:nvSpPr>
        <p:spPr>
          <a:xfrm>
            <a:off x="4742697" y="3629857"/>
            <a:ext cx="748476" cy="246221"/>
          </a:xfrm>
          <a:prstGeom prst="rect">
            <a:avLst/>
          </a:prstGeom>
          <a:noFill/>
        </p:spPr>
        <p:txBody>
          <a:bodyPr wrap="square" rtlCol="0">
            <a:spAutoFit/>
          </a:bodyPr>
          <a:lstStyle/>
          <a:p>
            <a:r>
              <a:rPr lang="en-US" sz="1000" dirty="0"/>
              <a:t>Simulation</a:t>
            </a:r>
          </a:p>
        </p:txBody>
      </p:sp>
      <p:sp>
        <p:nvSpPr>
          <p:cNvPr id="33" name="ZoneTexte 32">
            <a:extLst>
              <a:ext uri="{FF2B5EF4-FFF2-40B4-BE49-F238E27FC236}">
                <a16:creationId xmlns:a16="http://schemas.microsoft.com/office/drawing/2014/main" id="{078D36DE-787D-447A-5794-920EE9D08835}"/>
              </a:ext>
            </a:extLst>
          </p:cNvPr>
          <p:cNvSpPr txBox="1"/>
          <p:nvPr/>
        </p:nvSpPr>
        <p:spPr>
          <a:xfrm>
            <a:off x="8292586" y="3673754"/>
            <a:ext cx="748476" cy="246221"/>
          </a:xfrm>
          <a:prstGeom prst="rect">
            <a:avLst/>
          </a:prstGeom>
          <a:noFill/>
        </p:spPr>
        <p:txBody>
          <a:bodyPr wrap="square" rtlCol="0">
            <a:spAutoFit/>
          </a:bodyPr>
          <a:lstStyle/>
          <a:p>
            <a:r>
              <a:rPr lang="en-US" sz="1000" dirty="0"/>
              <a:t>Simulation</a:t>
            </a:r>
          </a:p>
        </p:txBody>
      </p:sp>
      <p:sp>
        <p:nvSpPr>
          <p:cNvPr id="34" name="Espace réservé du numéro de diapositive 33">
            <a:extLst>
              <a:ext uri="{FF2B5EF4-FFF2-40B4-BE49-F238E27FC236}">
                <a16:creationId xmlns:a16="http://schemas.microsoft.com/office/drawing/2014/main" id="{1B5B2018-03A0-A7D2-E44F-8053DCA0F730}"/>
              </a:ext>
            </a:extLst>
          </p:cNvPr>
          <p:cNvSpPr>
            <a:spLocks noGrp="1"/>
          </p:cNvSpPr>
          <p:nvPr>
            <p:ph type="sldNum" sz="quarter" idx="12"/>
          </p:nvPr>
        </p:nvSpPr>
        <p:spPr/>
        <p:txBody>
          <a:bodyPr/>
          <a:lstStyle/>
          <a:p>
            <a:fld id="{7376B078-420E-0F47-9D03-2B481FBAC97B}" type="slidenum">
              <a:rPr lang="en-GB" smtClean="0"/>
              <a:pPr/>
              <a:t>22</a:t>
            </a:fld>
            <a:endParaRPr lang="en-GB"/>
          </a:p>
        </p:txBody>
      </p:sp>
    </p:spTree>
    <p:extLst>
      <p:ext uri="{BB962C8B-B14F-4D97-AF65-F5344CB8AC3E}">
        <p14:creationId xmlns:p14="http://schemas.microsoft.com/office/powerpoint/2010/main" val="22078837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FB8D280-726A-BE54-ED59-34E2307A09AE}"/>
              </a:ext>
            </a:extLst>
          </p:cNvPr>
          <p:cNvSpPr txBox="1"/>
          <p:nvPr/>
        </p:nvSpPr>
        <p:spPr>
          <a:xfrm>
            <a:off x="1606965" y="623944"/>
            <a:ext cx="4599872" cy="523220"/>
          </a:xfrm>
          <a:prstGeom prst="rect">
            <a:avLst/>
          </a:prstGeom>
          <a:noFill/>
        </p:spPr>
        <p:txBody>
          <a:bodyPr wrap="square" rtlCol="0">
            <a:spAutoFit/>
          </a:bodyPr>
          <a:lstStyle/>
          <a:p>
            <a:pPr algn="ctr"/>
            <a:r>
              <a:rPr lang="en-US" sz="2800" b="1" dirty="0"/>
              <a:t>Summary</a:t>
            </a:r>
          </a:p>
        </p:txBody>
      </p:sp>
      <p:sp>
        <p:nvSpPr>
          <p:cNvPr id="3" name="ZoneTexte 2">
            <a:extLst>
              <a:ext uri="{FF2B5EF4-FFF2-40B4-BE49-F238E27FC236}">
                <a16:creationId xmlns:a16="http://schemas.microsoft.com/office/drawing/2014/main" id="{C0DBC553-E0EC-8806-7E25-8BEE032ECC15}"/>
              </a:ext>
            </a:extLst>
          </p:cNvPr>
          <p:cNvSpPr txBox="1"/>
          <p:nvPr/>
        </p:nvSpPr>
        <p:spPr>
          <a:xfrm>
            <a:off x="602428" y="1573306"/>
            <a:ext cx="7379746" cy="3970318"/>
          </a:xfrm>
          <a:prstGeom prst="rect">
            <a:avLst/>
          </a:prstGeom>
          <a:noFill/>
        </p:spPr>
        <p:txBody>
          <a:bodyPr wrap="square" rtlCol="0">
            <a:spAutoFit/>
          </a:bodyPr>
          <a:lstStyle/>
          <a:p>
            <a:pPr marL="285750" indent="-285750">
              <a:buFont typeface="Wingdings" pitchFamily="2" charset="2"/>
              <a:buChar char="Ø"/>
            </a:pPr>
            <a:r>
              <a:rPr lang="en-US" dirty="0"/>
              <a:t>SDHCAL concept with its high granularity provides an excellent tool not only to apply PFA by separating nearby showers but also to measure their energy.</a:t>
            </a:r>
          </a:p>
          <a:p>
            <a:pPr marL="285750" indent="-285750">
              <a:buFont typeface="Wingdings" pitchFamily="2" charset="2"/>
              <a:buChar char="Ø"/>
            </a:pPr>
            <a:endParaRPr lang="en-US" dirty="0"/>
          </a:p>
          <a:p>
            <a:pPr marL="285750" indent="-285750">
              <a:buFont typeface="Wingdings" pitchFamily="2" charset="2"/>
              <a:buChar char="Ø"/>
            </a:pPr>
            <a:r>
              <a:rPr lang="en-US" dirty="0"/>
              <a:t>Different techniques were used to measure hadronic shower energy</a:t>
            </a:r>
          </a:p>
          <a:p>
            <a:r>
              <a:rPr lang="en-US" dirty="0"/>
              <a:t>     excellent linearity and very good resolution are obtained</a:t>
            </a:r>
          </a:p>
          <a:p>
            <a:endParaRPr lang="en-US" dirty="0"/>
          </a:p>
          <a:p>
            <a:pPr marL="285750" indent="-285750">
              <a:buFont typeface="Wingdings" pitchFamily="2" charset="2"/>
              <a:buChar char="Ø"/>
            </a:pPr>
            <a:r>
              <a:rPr lang="en-US" dirty="0"/>
              <a:t>The  exploitation of the hadronic shower shape thanks to the high granularity is an excellent asset to identify particles and then better measure their energy.</a:t>
            </a:r>
          </a:p>
          <a:p>
            <a:endParaRPr lang="en-US" dirty="0"/>
          </a:p>
          <a:p>
            <a:pPr marL="285750" indent="-285750">
              <a:buFont typeface="Wingdings" pitchFamily="2" charset="2"/>
              <a:buChar char="Ø"/>
            </a:pPr>
            <a:r>
              <a:rPr lang="en-US" dirty="0"/>
              <a:t>In the future SDHCAL will exploit precise time information using MRPC. The time information will improve on energy reconstruction by separating delayed neutrons contribution and better estimating it.</a:t>
            </a:r>
          </a:p>
        </p:txBody>
      </p:sp>
      <p:sp>
        <p:nvSpPr>
          <p:cNvPr id="4" name="Espace réservé du numéro de diapositive 3">
            <a:extLst>
              <a:ext uri="{FF2B5EF4-FFF2-40B4-BE49-F238E27FC236}">
                <a16:creationId xmlns:a16="http://schemas.microsoft.com/office/drawing/2014/main" id="{8C4E1668-70FC-B52E-A5FB-2B665B1C4166}"/>
              </a:ext>
            </a:extLst>
          </p:cNvPr>
          <p:cNvSpPr>
            <a:spLocks noGrp="1"/>
          </p:cNvSpPr>
          <p:nvPr>
            <p:ph type="sldNum" sz="quarter" idx="12"/>
          </p:nvPr>
        </p:nvSpPr>
        <p:spPr/>
        <p:txBody>
          <a:bodyPr/>
          <a:lstStyle/>
          <a:p>
            <a:fld id="{7376B078-420E-0F47-9D03-2B481FBAC97B}" type="slidenum">
              <a:rPr lang="en-GB" smtClean="0"/>
              <a:pPr/>
              <a:t>23</a:t>
            </a:fld>
            <a:endParaRPr lang="en-GB"/>
          </a:p>
        </p:txBody>
      </p:sp>
    </p:spTree>
    <p:extLst>
      <p:ext uri="{BB962C8B-B14F-4D97-AF65-F5344CB8AC3E}">
        <p14:creationId xmlns:p14="http://schemas.microsoft.com/office/powerpoint/2010/main" val="18534917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1B678987-6680-2A9F-BDEE-BBA8C814A63A}"/>
              </a:ext>
            </a:extLst>
          </p:cNvPr>
          <p:cNvPicPr>
            <a:picLocks noChangeAspect="1"/>
          </p:cNvPicPr>
          <p:nvPr/>
        </p:nvPicPr>
        <p:blipFill>
          <a:blip r:embed="rId2"/>
          <a:stretch>
            <a:fillRect/>
          </a:stretch>
        </p:blipFill>
        <p:spPr>
          <a:xfrm>
            <a:off x="2787650" y="1809750"/>
            <a:ext cx="3568700" cy="3238500"/>
          </a:xfrm>
          <a:prstGeom prst="rect">
            <a:avLst/>
          </a:prstGeom>
        </p:spPr>
      </p:pic>
      <p:sp>
        <p:nvSpPr>
          <p:cNvPr id="3" name="Espace réservé du numéro de diapositive 2">
            <a:extLst>
              <a:ext uri="{FF2B5EF4-FFF2-40B4-BE49-F238E27FC236}">
                <a16:creationId xmlns:a16="http://schemas.microsoft.com/office/drawing/2014/main" id="{279166C4-D8C9-7E6F-0349-428A5F2539F4}"/>
              </a:ext>
            </a:extLst>
          </p:cNvPr>
          <p:cNvSpPr>
            <a:spLocks noGrp="1"/>
          </p:cNvSpPr>
          <p:nvPr>
            <p:ph type="sldNum" sz="quarter" idx="12"/>
          </p:nvPr>
        </p:nvSpPr>
        <p:spPr/>
        <p:txBody>
          <a:bodyPr/>
          <a:lstStyle/>
          <a:p>
            <a:fld id="{7376B078-420E-0F47-9D03-2B481FBAC97B}" type="slidenum">
              <a:rPr lang="en-GB" smtClean="0"/>
              <a:pPr/>
              <a:t>24</a:t>
            </a:fld>
            <a:endParaRPr lang="en-GB"/>
          </a:p>
        </p:txBody>
      </p:sp>
    </p:spTree>
    <p:extLst>
      <p:ext uri="{BB962C8B-B14F-4D97-AF65-F5344CB8AC3E}">
        <p14:creationId xmlns:p14="http://schemas.microsoft.com/office/powerpoint/2010/main" val="19353273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A9CF132D-6379-CE4F-6CFA-12ECE0C7EE25}"/>
              </a:ext>
            </a:extLst>
          </p:cNvPr>
          <p:cNvPicPr>
            <a:picLocks noChangeAspect="1"/>
          </p:cNvPicPr>
          <p:nvPr/>
        </p:nvPicPr>
        <p:blipFill>
          <a:blip r:embed="rId2"/>
          <a:stretch>
            <a:fillRect/>
          </a:stretch>
        </p:blipFill>
        <p:spPr>
          <a:xfrm>
            <a:off x="603250" y="1358900"/>
            <a:ext cx="7937500" cy="4140200"/>
          </a:xfrm>
          <a:prstGeom prst="rect">
            <a:avLst/>
          </a:prstGeom>
        </p:spPr>
      </p:pic>
      <p:sp>
        <p:nvSpPr>
          <p:cNvPr id="4" name="ZoneTexte 3">
            <a:extLst>
              <a:ext uri="{FF2B5EF4-FFF2-40B4-BE49-F238E27FC236}">
                <a16:creationId xmlns:a16="http://schemas.microsoft.com/office/drawing/2014/main" id="{41E3AD67-BFDD-B42A-6DFC-1456D2E7D657}"/>
              </a:ext>
            </a:extLst>
          </p:cNvPr>
          <p:cNvSpPr txBox="1"/>
          <p:nvPr/>
        </p:nvSpPr>
        <p:spPr>
          <a:xfrm>
            <a:off x="2895600" y="651164"/>
            <a:ext cx="2978727" cy="369332"/>
          </a:xfrm>
          <a:prstGeom prst="rect">
            <a:avLst/>
          </a:prstGeom>
          <a:noFill/>
        </p:spPr>
        <p:txBody>
          <a:bodyPr wrap="square" rtlCol="0">
            <a:spAutoFit/>
          </a:bodyPr>
          <a:lstStyle/>
          <a:p>
            <a:r>
              <a:rPr lang="en-US" dirty="0"/>
              <a:t>         Time correction</a:t>
            </a:r>
          </a:p>
        </p:txBody>
      </p:sp>
      <p:sp>
        <p:nvSpPr>
          <p:cNvPr id="5" name="Espace réservé du numéro de diapositive 4">
            <a:extLst>
              <a:ext uri="{FF2B5EF4-FFF2-40B4-BE49-F238E27FC236}">
                <a16:creationId xmlns:a16="http://schemas.microsoft.com/office/drawing/2014/main" id="{BFD6ED40-34EB-DD6E-9AD1-FF6D6F44E825}"/>
              </a:ext>
            </a:extLst>
          </p:cNvPr>
          <p:cNvSpPr>
            <a:spLocks noGrp="1"/>
          </p:cNvSpPr>
          <p:nvPr>
            <p:ph type="sldNum" sz="quarter" idx="12"/>
          </p:nvPr>
        </p:nvSpPr>
        <p:spPr/>
        <p:txBody>
          <a:bodyPr/>
          <a:lstStyle/>
          <a:p>
            <a:fld id="{7376B078-420E-0F47-9D03-2B481FBAC97B}" type="slidenum">
              <a:rPr lang="en-GB" smtClean="0"/>
              <a:pPr/>
              <a:t>25</a:t>
            </a:fld>
            <a:endParaRPr lang="en-GB"/>
          </a:p>
        </p:txBody>
      </p:sp>
    </p:spTree>
    <p:extLst>
      <p:ext uri="{BB962C8B-B14F-4D97-AF65-F5344CB8AC3E}">
        <p14:creationId xmlns:p14="http://schemas.microsoft.com/office/powerpoint/2010/main" val="11884481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shower80-3_SIMU.pdf"/>
          <p:cNvPicPr>
            <a:picLocks noChangeAspect="1"/>
          </p:cNvPicPr>
          <p:nvPr/>
        </p:nvPicPr>
        <p:blipFill>
          <a:blip r:embed="rId2"/>
          <a:srcRect/>
          <a:stretch>
            <a:fillRect/>
          </a:stretch>
        </p:blipFill>
        <p:spPr bwMode="auto">
          <a:xfrm>
            <a:off x="5364088" y="548680"/>
            <a:ext cx="3726631" cy="2991854"/>
          </a:xfrm>
          <a:prstGeom prst="rect">
            <a:avLst/>
          </a:prstGeom>
          <a:noFill/>
          <a:ln w="9525">
            <a:noFill/>
            <a:miter lim="800000"/>
            <a:headEnd/>
            <a:tailEnd/>
          </a:ln>
        </p:spPr>
      </p:pic>
      <p:sp>
        <p:nvSpPr>
          <p:cNvPr id="5" name="ZoneTexte 4"/>
          <p:cNvSpPr txBox="1"/>
          <p:nvPr/>
        </p:nvSpPr>
        <p:spPr>
          <a:xfrm>
            <a:off x="0" y="18396"/>
            <a:ext cx="8610600" cy="830997"/>
          </a:xfrm>
          <a:prstGeom prst="rect">
            <a:avLst/>
          </a:prstGeom>
          <a:noFill/>
        </p:spPr>
        <p:txBody>
          <a:bodyPr wrap="square" rtlCol="0">
            <a:spAutoFit/>
          </a:bodyPr>
          <a:lstStyle/>
          <a:p>
            <a:r>
              <a:rPr lang="en-GB" sz="1600" b="1" dirty="0">
                <a:solidFill>
                  <a:srgbClr val="FF0000"/>
                </a:solidFill>
                <a:latin typeface="Verdana"/>
                <a:cs typeface="Verdana"/>
              </a:rPr>
              <a:t>SDHCAL High-granularity impact </a:t>
            </a:r>
            <a:endParaRPr lang="en-GB" sz="1600" dirty="0">
              <a:latin typeface="Verdana"/>
              <a:cs typeface="Verdana"/>
            </a:endParaRPr>
          </a:p>
          <a:p>
            <a:r>
              <a:rPr lang="en-GB" sz="1600" dirty="0">
                <a:latin typeface="Verdana"/>
                <a:cs typeface="Verdana"/>
              </a:rPr>
              <a:t>Hough Transform is an example to extract tracks  within </a:t>
            </a:r>
            <a:r>
              <a:rPr lang="en-GB" sz="1600" dirty="0" err="1">
                <a:latin typeface="Verdana"/>
                <a:cs typeface="Verdana"/>
              </a:rPr>
              <a:t>hadronic</a:t>
            </a:r>
            <a:r>
              <a:rPr lang="en-GB" sz="1600" dirty="0">
                <a:latin typeface="Verdana"/>
                <a:cs typeface="Verdana"/>
              </a:rPr>
              <a:t> showers and to use them to </a:t>
            </a:r>
            <a:r>
              <a:rPr lang="en-GB" sz="1600" b="1" dirty="0">
                <a:solidFill>
                  <a:srgbClr val="660066"/>
                </a:solidFill>
                <a:latin typeface="Verdana"/>
                <a:cs typeface="Verdana"/>
              </a:rPr>
              <a:t>control the calorimeter in situ</a:t>
            </a:r>
          </a:p>
        </p:txBody>
      </p:sp>
      <p:pic>
        <p:nvPicPr>
          <p:cNvPr id="8" name="Image 7" descr="HTexample.jpg"/>
          <p:cNvPicPr>
            <a:picLocks noChangeAspect="1"/>
          </p:cNvPicPr>
          <p:nvPr/>
        </p:nvPicPr>
        <p:blipFill>
          <a:blip r:embed="rId3"/>
          <a:stretch>
            <a:fillRect/>
          </a:stretch>
        </p:blipFill>
        <p:spPr>
          <a:xfrm>
            <a:off x="0" y="1268760"/>
            <a:ext cx="2475128" cy="2016224"/>
          </a:xfrm>
          <a:prstGeom prst="rect">
            <a:avLst/>
          </a:prstGeom>
        </p:spPr>
      </p:pic>
      <p:pic>
        <p:nvPicPr>
          <p:cNvPr id="9" name="Image 8" descr="HTspace.jpg"/>
          <p:cNvPicPr>
            <a:picLocks noChangeAspect="1"/>
          </p:cNvPicPr>
          <p:nvPr/>
        </p:nvPicPr>
        <p:blipFill>
          <a:blip r:embed="rId4"/>
          <a:stretch>
            <a:fillRect/>
          </a:stretch>
        </p:blipFill>
        <p:spPr>
          <a:xfrm>
            <a:off x="2475128" y="1268760"/>
            <a:ext cx="2744944" cy="2016224"/>
          </a:xfrm>
          <a:prstGeom prst="rect">
            <a:avLst/>
          </a:prstGeom>
        </p:spPr>
      </p:pic>
      <p:sp>
        <p:nvSpPr>
          <p:cNvPr id="2" name="ZoneTexte 1"/>
          <p:cNvSpPr txBox="1"/>
          <p:nvPr/>
        </p:nvSpPr>
        <p:spPr>
          <a:xfrm>
            <a:off x="1398828" y="3284984"/>
            <a:ext cx="2152600" cy="338554"/>
          </a:xfrm>
          <a:prstGeom prst="rect">
            <a:avLst/>
          </a:prstGeom>
          <a:solidFill>
            <a:srgbClr val="FFFF00"/>
          </a:solidFill>
        </p:spPr>
        <p:txBody>
          <a:bodyPr wrap="square" rtlCol="0">
            <a:spAutoFit/>
          </a:bodyPr>
          <a:lstStyle/>
          <a:p>
            <a:r>
              <a:rPr lang="en-GB" sz="1600" dirty="0" err="1"/>
              <a:t>ρ</a:t>
            </a:r>
            <a:r>
              <a:rPr lang="en-GB" sz="1600" baseline="-25000" dirty="0" err="1"/>
              <a:t>xz</a:t>
            </a:r>
            <a:r>
              <a:rPr lang="en-GB" sz="1600" dirty="0"/>
              <a:t> = z sin(</a:t>
            </a:r>
            <a:r>
              <a:rPr lang="en-GB" sz="1600" dirty="0" err="1"/>
              <a:t>θ</a:t>
            </a:r>
            <a:r>
              <a:rPr lang="en-GB" sz="1600" dirty="0"/>
              <a:t>) + x </a:t>
            </a:r>
            <a:r>
              <a:rPr lang="en-GB" sz="1600" dirty="0" err="1"/>
              <a:t>cos</a:t>
            </a:r>
            <a:r>
              <a:rPr lang="en-GB" sz="1600" dirty="0"/>
              <a:t>(</a:t>
            </a:r>
            <a:r>
              <a:rPr lang="en-GB" sz="1600" dirty="0" err="1"/>
              <a:t>θ</a:t>
            </a:r>
            <a:r>
              <a:rPr lang="en-GB" sz="1600" dirty="0"/>
              <a:t>) </a:t>
            </a:r>
          </a:p>
        </p:txBody>
      </p:sp>
      <p:sp>
        <p:nvSpPr>
          <p:cNvPr id="3" name="ZoneTexte 2"/>
          <p:cNvSpPr txBox="1"/>
          <p:nvPr/>
        </p:nvSpPr>
        <p:spPr>
          <a:xfrm>
            <a:off x="353824" y="5886886"/>
            <a:ext cx="8790176" cy="646331"/>
          </a:xfrm>
          <a:prstGeom prst="rect">
            <a:avLst/>
          </a:prstGeom>
          <a:noFill/>
        </p:spPr>
        <p:txBody>
          <a:bodyPr wrap="square" rtlCol="0">
            <a:spAutoFit/>
          </a:bodyPr>
          <a:lstStyle/>
          <a:p>
            <a:r>
              <a:rPr lang="en-GB" dirty="0"/>
              <a:t>Excellent agreement with efficiency/multiplicity results obtained with cosmic and beam-</a:t>
            </a:r>
            <a:r>
              <a:rPr lang="en-GB" dirty="0" err="1"/>
              <a:t>muons</a:t>
            </a:r>
            <a:r>
              <a:rPr lang="en-GB" dirty="0"/>
              <a:t>.  Excellent agreement data/MC</a:t>
            </a:r>
          </a:p>
        </p:txBody>
      </p:sp>
      <p:pic>
        <p:nvPicPr>
          <p:cNvPr id="13" name="Image 12" descr="houghEfficiency.pdf"/>
          <p:cNvPicPr>
            <a:picLocks noChangeAspect="1"/>
          </p:cNvPicPr>
          <p:nvPr/>
        </p:nvPicPr>
        <p:blipFill>
          <a:blip r:embed="rId5"/>
          <a:stretch>
            <a:fillRect/>
          </a:stretch>
        </p:blipFill>
        <p:spPr>
          <a:xfrm>
            <a:off x="129383" y="3679336"/>
            <a:ext cx="4114006" cy="2280657"/>
          </a:xfrm>
          <a:prstGeom prst="rect">
            <a:avLst/>
          </a:prstGeom>
        </p:spPr>
      </p:pic>
      <p:pic>
        <p:nvPicPr>
          <p:cNvPr id="14" name="Image 13" descr="houghMultiplicity.pdf"/>
          <p:cNvPicPr>
            <a:picLocks noChangeAspect="1"/>
          </p:cNvPicPr>
          <p:nvPr/>
        </p:nvPicPr>
        <p:blipFill>
          <a:blip r:embed="rId6"/>
          <a:stretch>
            <a:fillRect/>
          </a:stretch>
        </p:blipFill>
        <p:spPr>
          <a:xfrm>
            <a:off x="4912419" y="3679336"/>
            <a:ext cx="4178300" cy="2346352"/>
          </a:xfrm>
          <a:prstGeom prst="rect">
            <a:avLst/>
          </a:prstGeom>
        </p:spPr>
      </p:pic>
      <p:sp>
        <p:nvSpPr>
          <p:cNvPr id="7" name="Espace réservé du numéro de diapositive 6">
            <a:extLst>
              <a:ext uri="{FF2B5EF4-FFF2-40B4-BE49-F238E27FC236}">
                <a16:creationId xmlns:a16="http://schemas.microsoft.com/office/drawing/2014/main" id="{12C29606-5F4D-3C41-52EE-09B77ABB45B4}"/>
              </a:ext>
            </a:extLst>
          </p:cNvPr>
          <p:cNvSpPr>
            <a:spLocks noGrp="1"/>
          </p:cNvSpPr>
          <p:nvPr>
            <p:ph type="sldNum" sz="quarter" idx="12"/>
          </p:nvPr>
        </p:nvSpPr>
        <p:spPr/>
        <p:txBody>
          <a:bodyPr/>
          <a:lstStyle/>
          <a:p>
            <a:fld id="{7376B078-420E-0F47-9D03-2B481FBAC97B}" type="slidenum">
              <a:rPr lang="en-GB" smtClean="0"/>
              <a:pPr/>
              <a:t>26</a:t>
            </a:fld>
            <a:endParaRPr lang="en-GB"/>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E62BE75F-2711-794C-0184-4A5AADEDDBAD}"/>
              </a:ext>
            </a:extLst>
          </p:cNvPr>
          <p:cNvPicPr>
            <a:picLocks noChangeAspect="1"/>
          </p:cNvPicPr>
          <p:nvPr/>
        </p:nvPicPr>
        <p:blipFill>
          <a:blip r:embed="rId2"/>
          <a:stretch>
            <a:fillRect/>
          </a:stretch>
        </p:blipFill>
        <p:spPr>
          <a:xfrm>
            <a:off x="412750" y="1949450"/>
            <a:ext cx="8318500" cy="2959100"/>
          </a:xfrm>
          <a:prstGeom prst="rect">
            <a:avLst/>
          </a:prstGeom>
        </p:spPr>
      </p:pic>
      <p:sp>
        <p:nvSpPr>
          <p:cNvPr id="3" name="Espace réservé du numéro de diapositive 2">
            <a:extLst>
              <a:ext uri="{FF2B5EF4-FFF2-40B4-BE49-F238E27FC236}">
                <a16:creationId xmlns:a16="http://schemas.microsoft.com/office/drawing/2014/main" id="{2186F816-E859-0820-8BE5-52ECDEA65F34}"/>
              </a:ext>
            </a:extLst>
          </p:cNvPr>
          <p:cNvSpPr>
            <a:spLocks noGrp="1"/>
          </p:cNvSpPr>
          <p:nvPr>
            <p:ph type="sldNum" sz="quarter" idx="12"/>
          </p:nvPr>
        </p:nvSpPr>
        <p:spPr/>
        <p:txBody>
          <a:bodyPr/>
          <a:lstStyle/>
          <a:p>
            <a:fld id="{7376B078-420E-0F47-9D03-2B481FBAC97B}" type="slidenum">
              <a:rPr lang="en-GB" smtClean="0"/>
              <a:pPr/>
              <a:t>27</a:t>
            </a:fld>
            <a:endParaRPr lang="en-GB"/>
          </a:p>
        </p:txBody>
      </p:sp>
    </p:spTree>
    <p:extLst>
      <p:ext uri="{BB962C8B-B14F-4D97-AF65-F5344CB8AC3E}">
        <p14:creationId xmlns:p14="http://schemas.microsoft.com/office/powerpoint/2010/main" val="25321418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9B86F334-AA19-60FF-3B29-FB80D9E24ACD}"/>
              </a:ext>
            </a:extLst>
          </p:cNvPr>
          <p:cNvPicPr>
            <a:picLocks noChangeAspect="1"/>
          </p:cNvPicPr>
          <p:nvPr/>
        </p:nvPicPr>
        <p:blipFill>
          <a:blip r:embed="rId2"/>
          <a:stretch>
            <a:fillRect/>
          </a:stretch>
        </p:blipFill>
        <p:spPr>
          <a:xfrm>
            <a:off x="673100" y="1282700"/>
            <a:ext cx="7797800" cy="4292600"/>
          </a:xfrm>
          <a:prstGeom prst="rect">
            <a:avLst/>
          </a:prstGeom>
        </p:spPr>
      </p:pic>
      <p:sp>
        <p:nvSpPr>
          <p:cNvPr id="4" name="Espace réservé du numéro de diapositive 3">
            <a:extLst>
              <a:ext uri="{FF2B5EF4-FFF2-40B4-BE49-F238E27FC236}">
                <a16:creationId xmlns:a16="http://schemas.microsoft.com/office/drawing/2014/main" id="{6796583F-AD93-389E-3BA0-66C6FE67F1F7}"/>
              </a:ext>
            </a:extLst>
          </p:cNvPr>
          <p:cNvSpPr>
            <a:spLocks noGrp="1"/>
          </p:cNvSpPr>
          <p:nvPr>
            <p:ph type="sldNum" sz="quarter" idx="12"/>
          </p:nvPr>
        </p:nvSpPr>
        <p:spPr/>
        <p:txBody>
          <a:bodyPr/>
          <a:lstStyle/>
          <a:p>
            <a:fld id="{7376B078-420E-0F47-9D03-2B481FBAC97B}" type="slidenum">
              <a:rPr lang="en-GB" smtClean="0"/>
              <a:pPr/>
              <a:t>28</a:t>
            </a:fld>
            <a:endParaRPr lang="en-GB"/>
          </a:p>
        </p:txBody>
      </p:sp>
    </p:spTree>
    <p:extLst>
      <p:ext uri="{BB962C8B-B14F-4D97-AF65-F5344CB8AC3E}">
        <p14:creationId xmlns:p14="http://schemas.microsoft.com/office/powerpoint/2010/main" val="1714859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7879FE0E-735F-91B7-61A7-D9C2940F51EB}"/>
              </a:ext>
            </a:extLst>
          </p:cNvPr>
          <p:cNvPicPr>
            <a:picLocks noChangeAspect="1"/>
          </p:cNvPicPr>
          <p:nvPr/>
        </p:nvPicPr>
        <p:blipFill>
          <a:blip r:embed="rId2"/>
          <a:stretch>
            <a:fillRect/>
          </a:stretch>
        </p:blipFill>
        <p:spPr>
          <a:xfrm>
            <a:off x="1720850" y="654050"/>
            <a:ext cx="5702300" cy="5549900"/>
          </a:xfrm>
          <a:prstGeom prst="rect">
            <a:avLst/>
          </a:prstGeom>
        </p:spPr>
      </p:pic>
      <p:sp>
        <p:nvSpPr>
          <p:cNvPr id="3" name="Espace réservé du numéro de diapositive 2">
            <a:extLst>
              <a:ext uri="{FF2B5EF4-FFF2-40B4-BE49-F238E27FC236}">
                <a16:creationId xmlns:a16="http://schemas.microsoft.com/office/drawing/2014/main" id="{04D5952E-40A2-C1ED-EBAE-F92BBDEE7588}"/>
              </a:ext>
            </a:extLst>
          </p:cNvPr>
          <p:cNvSpPr>
            <a:spLocks noGrp="1"/>
          </p:cNvSpPr>
          <p:nvPr>
            <p:ph type="sldNum" sz="quarter" idx="12"/>
          </p:nvPr>
        </p:nvSpPr>
        <p:spPr/>
        <p:txBody>
          <a:bodyPr/>
          <a:lstStyle/>
          <a:p>
            <a:fld id="{7376B078-420E-0F47-9D03-2B481FBAC97B}" type="slidenum">
              <a:rPr lang="en-GB" smtClean="0"/>
              <a:pPr/>
              <a:t>29</a:t>
            </a:fld>
            <a:endParaRPr lang="en-GB"/>
          </a:p>
        </p:txBody>
      </p:sp>
    </p:spTree>
    <p:extLst>
      <p:ext uri="{BB962C8B-B14F-4D97-AF65-F5344CB8AC3E}">
        <p14:creationId xmlns:p14="http://schemas.microsoft.com/office/powerpoint/2010/main" val="826851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3" descr="DHCALview_global.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65800" y="749300"/>
            <a:ext cx="3352800" cy="3095625"/>
          </a:xfrm>
          <a:prstGeom prst="rect">
            <a:avLst/>
          </a:prstGeom>
          <a:noFill/>
          <a:ln w="9525">
            <a:noFill/>
            <a:miter lim="800000"/>
            <a:headEnd/>
            <a:tailEnd/>
          </a:ln>
        </p:spPr>
      </p:pic>
      <p:sp>
        <p:nvSpPr>
          <p:cNvPr id="162823" name="Text Box 7"/>
          <p:cNvSpPr txBox="1">
            <a:spLocks noChangeArrowheads="1"/>
          </p:cNvSpPr>
          <p:nvPr/>
        </p:nvSpPr>
        <p:spPr bwMode="auto">
          <a:xfrm>
            <a:off x="76200" y="2011740"/>
            <a:ext cx="5105400" cy="1169551"/>
          </a:xfrm>
          <a:prstGeom prst="rect">
            <a:avLst/>
          </a:prstGeom>
          <a:noFill/>
          <a:ln w="9525">
            <a:noFill/>
            <a:miter lim="800000"/>
            <a:headEnd/>
            <a:tailEnd/>
          </a:ln>
          <a:effectLst/>
        </p:spPr>
        <p:txBody>
          <a:bodyPr wrap="square">
            <a:prstTxWarp prst="textNoShape">
              <a:avLst/>
            </a:prstTxWarp>
            <a:spAutoFit/>
          </a:bodyPr>
          <a:lstStyle/>
          <a:p>
            <a:r>
              <a:rPr lang="en-US" sz="1400" dirty="0">
                <a:latin typeface="Verdana"/>
                <a:cs typeface="Verdana"/>
              </a:rPr>
              <a:t>The structure proposed for the SDHCAL :</a:t>
            </a:r>
          </a:p>
          <a:p>
            <a:pPr>
              <a:buFontTx/>
              <a:buChar char="•"/>
            </a:pPr>
            <a:r>
              <a:rPr lang="en-US" sz="1400" dirty="0">
                <a:latin typeface="Verdana"/>
                <a:cs typeface="Verdana"/>
              </a:rPr>
              <a:t>  is very compact with negligible dead zones</a:t>
            </a:r>
          </a:p>
          <a:p>
            <a:pPr>
              <a:buFontTx/>
              <a:buChar char="•"/>
            </a:pPr>
            <a:r>
              <a:rPr lang="en-US" sz="1400" dirty="0">
                <a:latin typeface="Verdana"/>
                <a:cs typeface="Verdana"/>
              </a:rPr>
              <a:t>  Eliminates projective cracks  </a:t>
            </a:r>
          </a:p>
          <a:p>
            <a:pPr>
              <a:buFontTx/>
              <a:buChar char="•"/>
            </a:pPr>
            <a:r>
              <a:rPr lang="en-US" sz="1400" dirty="0">
                <a:latin typeface="Verdana"/>
                <a:cs typeface="Verdana"/>
              </a:rPr>
              <a:t>  Minimizes barrel / </a:t>
            </a:r>
            <a:r>
              <a:rPr lang="en-US" sz="1400" dirty="0" err="1">
                <a:latin typeface="Verdana"/>
                <a:cs typeface="Verdana"/>
              </a:rPr>
              <a:t>endcap</a:t>
            </a:r>
            <a:r>
              <a:rPr lang="en-US" sz="1400" dirty="0">
                <a:latin typeface="Verdana"/>
                <a:cs typeface="Verdana"/>
              </a:rPr>
              <a:t> separation </a:t>
            </a:r>
          </a:p>
          <a:p>
            <a:r>
              <a:rPr lang="en-US" sz="1400" dirty="0">
                <a:latin typeface="Verdana"/>
                <a:cs typeface="Verdana"/>
              </a:rPr>
              <a:t>   (</a:t>
            </a:r>
            <a:r>
              <a:rPr lang="en-US" sz="1400" dirty="0">
                <a:solidFill>
                  <a:srgbClr val="FF0000"/>
                </a:solidFill>
                <a:latin typeface="Verdana"/>
                <a:cs typeface="Verdana"/>
              </a:rPr>
              <a:t>services leaving from the outer radius</a:t>
            </a:r>
            <a:r>
              <a:rPr lang="en-US" sz="1400" dirty="0">
                <a:latin typeface="Verdana"/>
                <a:cs typeface="Verdana"/>
              </a:rPr>
              <a:t>)</a:t>
            </a:r>
          </a:p>
        </p:txBody>
      </p:sp>
      <p:sp>
        <p:nvSpPr>
          <p:cNvPr id="162837" name="Text Box 21"/>
          <p:cNvSpPr txBox="1">
            <a:spLocks noChangeArrowheads="1"/>
          </p:cNvSpPr>
          <p:nvPr/>
        </p:nvSpPr>
        <p:spPr bwMode="auto">
          <a:xfrm>
            <a:off x="122518" y="183059"/>
            <a:ext cx="1681871" cy="523220"/>
          </a:xfrm>
          <a:prstGeom prst="rect">
            <a:avLst/>
          </a:prstGeom>
          <a:noFill/>
          <a:ln w="9525">
            <a:noFill/>
            <a:miter lim="800000"/>
            <a:headEnd/>
            <a:tailEnd/>
          </a:ln>
          <a:effectLst/>
        </p:spPr>
        <p:txBody>
          <a:bodyPr wrap="none">
            <a:prstTxWarp prst="textNoShape">
              <a:avLst/>
            </a:prstTxWarp>
            <a:spAutoFit/>
          </a:bodyPr>
          <a:lstStyle/>
          <a:p>
            <a:r>
              <a:rPr lang="en-US" sz="2800" b="1" dirty="0">
                <a:solidFill>
                  <a:srgbClr val="000000"/>
                </a:solidFill>
                <a:latin typeface="Arial" charset="0"/>
              </a:rPr>
              <a:t>SDHCAL</a:t>
            </a:r>
          </a:p>
        </p:txBody>
      </p:sp>
      <p:sp>
        <p:nvSpPr>
          <p:cNvPr id="162838" name="Text Box 22"/>
          <p:cNvSpPr txBox="1">
            <a:spLocks noChangeArrowheads="1"/>
          </p:cNvSpPr>
          <p:nvPr/>
        </p:nvSpPr>
        <p:spPr bwMode="auto">
          <a:xfrm>
            <a:off x="76200" y="751582"/>
            <a:ext cx="8153400" cy="1169551"/>
          </a:xfrm>
          <a:prstGeom prst="rect">
            <a:avLst/>
          </a:prstGeom>
          <a:noFill/>
          <a:ln w="9525">
            <a:noFill/>
            <a:miter lim="800000"/>
            <a:headEnd/>
            <a:tailEnd/>
          </a:ln>
          <a:effectLst/>
        </p:spPr>
        <p:txBody>
          <a:bodyPr wrap="square">
            <a:prstTxWarp prst="textNoShape">
              <a:avLst/>
            </a:prstTxWarp>
            <a:spAutoFit/>
          </a:bodyPr>
          <a:lstStyle/>
          <a:p>
            <a:r>
              <a:rPr lang="en-US" sz="1400" dirty="0">
                <a:latin typeface="Verdana"/>
                <a:cs typeface="Verdana"/>
              </a:rPr>
              <a:t>The SDHCAL-GRPC is one of the two HCAL options based on PFA and </a:t>
            </a:r>
          </a:p>
          <a:p>
            <a:r>
              <a:rPr lang="en-US" sz="1400" dirty="0">
                <a:latin typeface="Verdana"/>
                <a:cs typeface="Verdana"/>
              </a:rPr>
              <a:t>proposed for </a:t>
            </a:r>
            <a:r>
              <a:rPr lang="en-US" sz="1400" b="1" dirty="0">
                <a:latin typeface="Verdana"/>
                <a:cs typeface="Verdana"/>
              </a:rPr>
              <a:t>ILD of ILC/CEPC</a:t>
            </a:r>
            <a:r>
              <a:rPr lang="en-US" sz="1400" dirty="0">
                <a:latin typeface="Verdana"/>
                <a:cs typeface="Verdana"/>
              </a:rPr>
              <a:t>. Modules are  made of 48/40 RPC chambers equipped with </a:t>
            </a:r>
            <a:r>
              <a:rPr lang="en-US" sz="1400" b="1" dirty="0">
                <a:solidFill>
                  <a:srgbClr val="FF0000"/>
                </a:solidFill>
                <a:latin typeface="Verdana"/>
                <a:cs typeface="Verdana"/>
              </a:rPr>
              <a:t>semi-digital, power-pulsed electronics </a:t>
            </a:r>
            <a:r>
              <a:rPr lang="en-US" sz="1400" dirty="0">
                <a:latin typeface="Verdana"/>
                <a:cs typeface="Verdana"/>
              </a:rPr>
              <a:t>readout and placed </a:t>
            </a:r>
          </a:p>
          <a:p>
            <a:r>
              <a:rPr lang="en-US" sz="1400" dirty="0">
                <a:latin typeface="Verdana"/>
                <a:cs typeface="Verdana"/>
              </a:rPr>
              <a:t>in </a:t>
            </a:r>
            <a:r>
              <a:rPr lang="en-US" sz="1400" b="1" dirty="0">
                <a:solidFill>
                  <a:srgbClr val="FF0000"/>
                </a:solidFill>
                <a:latin typeface="Verdana"/>
                <a:cs typeface="Verdana"/>
              </a:rPr>
              <a:t>self-supporting mechanical </a:t>
            </a:r>
            <a:r>
              <a:rPr lang="en-US" sz="1400" dirty="0">
                <a:latin typeface="Verdana"/>
                <a:cs typeface="Verdana"/>
              </a:rPr>
              <a:t>structure to serve as absorber</a:t>
            </a:r>
          </a:p>
          <a:p>
            <a:r>
              <a:rPr lang="en-US" sz="1400" dirty="0">
                <a:latin typeface="Verdana"/>
                <a:cs typeface="Verdana"/>
              </a:rPr>
              <a:t> as well.   </a:t>
            </a:r>
          </a:p>
        </p:txBody>
      </p:sp>
      <p:pic>
        <p:nvPicPr>
          <p:cNvPr id="24" name="Picture 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32350" y="3709988"/>
            <a:ext cx="4235450" cy="2843212"/>
          </a:xfrm>
          <a:prstGeom prst="rect">
            <a:avLst/>
          </a:prstGeom>
          <a:noFill/>
          <a:ln w="9525">
            <a:noFill/>
            <a:round/>
            <a:headEnd/>
            <a:tailEnd/>
          </a:ln>
        </p:spPr>
      </p:pic>
      <p:sp>
        <p:nvSpPr>
          <p:cNvPr id="10" name="Text Box 2"/>
          <p:cNvSpPr txBox="1">
            <a:spLocks noChangeArrowheads="1"/>
          </p:cNvSpPr>
          <p:nvPr/>
        </p:nvSpPr>
        <p:spPr bwMode="auto">
          <a:xfrm>
            <a:off x="122518" y="3160062"/>
            <a:ext cx="4682990" cy="3849388"/>
          </a:xfrm>
          <a:prstGeom prst="rect">
            <a:avLst/>
          </a:prstGeom>
          <a:noFill/>
          <a:ln w="9525">
            <a:noFill/>
            <a:round/>
            <a:headEnd/>
            <a:tailEnd/>
          </a:ln>
        </p:spPr>
        <p:txBody>
          <a:bodyPr wrap="none" lIns="90000" tIns="46800" rIns="90000" bIns="46800">
            <a:prstTxWarp prst="textNoShape">
              <a:avLst/>
            </a:prstTxWarp>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dirty="0">
              <a:solidFill>
                <a:srgbClr val="FF0000"/>
              </a:solidFill>
              <a:latin typeface="Verdana"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1" dirty="0">
                <a:latin typeface="Verdana" charset="0"/>
              </a:rPr>
              <a:t>SDHCAL Technological Prototype</a:t>
            </a:r>
            <a:r>
              <a:rPr lang="en-US" sz="1400" b="1" dirty="0">
                <a:latin typeface="Verdana" charset="0"/>
              </a:rPr>
              <a:t> </a:t>
            </a:r>
            <a:r>
              <a:rPr lang="en-US" sz="1400" dirty="0">
                <a:solidFill>
                  <a:srgbClr val="000000"/>
                </a:solidFill>
                <a:latin typeface="Verdana" charset="0"/>
              </a:rPr>
              <a:t>should </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000000"/>
                </a:solidFill>
                <a:latin typeface="Verdana" charset="0"/>
              </a:rPr>
              <a:t>be as much as possible similar to the ILD module</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000000"/>
                </a:solidFill>
                <a:latin typeface="Verdana" charset="0"/>
              </a:rPr>
              <a:t>and able to study </a:t>
            </a:r>
            <a:r>
              <a:rPr lang="en-US" sz="1400" b="1" dirty="0" err="1">
                <a:latin typeface="Verdana" charset="0"/>
              </a:rPr>
              <a:t>hadronic</a:t>
            </a:r>
            <a:r>
              <a:rPr lang="en-US" sz="1400" b="1" dirty="0">
                <a:latin typeface="Verdana" charset="0"/>
              </a:rPr>
              <a:t> showers </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dirty="0">
              <a:latin typeface="Verdana"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dirty="0">
              <a:solidFill>
                <a:srgbClr val="3366FF"/>
              </a:solidFill>
              <a:latin typeface="Verdana"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1" dirty="0">
                <a:solidFill>
                  <a:srgbClr val="3366FF"/>
                </a:solidFill>
                <a:latin typeface="Verdana" charset="0"/>
              </a:rPr>
              <a:t>Challenges</a:t>
            </a:r>
            <a:r>
              <a:rPr lang="en-US" sz="1400" dirty="0">
                <a:solidFill>
                  <a:srgbClr val="3366FF"/>
                </a:solidFill>
                <a:latin typeface="Verdana" charset="0"/>
              </a:rPr>
              <a:t>   </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dirty="0">
              <a:latin typeface="Verdana"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latin typeface="Verdana" charset="0"/>
              </a:rPr>
              <a:t>-Homogeneity for large surfaces</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latin typeface="Verdana" charset="0"/>
              </a:rPr>
              <a:t>-Thickness of only few mms</a:t>
            </a:r>
          </a:p>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latin typeface="Verdana" charset="0"/>
              </a:rPr>
              <a:t>-Lateral segmentation of 1 cm X 1 cm</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latin typeface="Verdana" charset="0"/>
              </a:rPr>
              <a:t>-Services from one side</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latin typeface="Verdana" charset="0"/>
              </a:rPr>
              <a:t>-Embedded power-cycled electronics</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latin typeface="Verdana" charset="0"/>
              </a:rPr>
              <a:t>-Self-supporting mechanical structure</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dirty="0">
              <a:latin typeface="Verdana"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dirty="0">
              <a:solidFill>
                <a:srgbClr val="1F497D"/>
              </a:solidFill>
              <a:latin typeface="Verdana"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1F497D"/>
                </a:solidFill>
                <a:latin typeface="Verdana" charset="0"/>
              </a:rPr>
              <a:t> </a:t>
            </a:r>
          </a:p>
        </p:txBody>
      </p:sp>
      <p:sp>
        <p:nvSpPr>
          <p:cNvPr id="2" name="Espace réservé du numéro de diapositive 1">
            <a:extLst>
              <a:ext uri="{FF2B5EF4-FFF2-40B4-BE49-F238E27FC236}">
                <a16:creationId xmlns:a16="http://schemas.microsoft.com/office/drawing/2014/main" id="{A2D71B52-9F9A-5A18-1E1D-AD124F27EEFB}"/>
              </a:ext>
            </a:extLst>
          </p:cNvPr>
          <p:cNvSpPr>
            <a:spLocks noGrp="1"/>
          </p:cNvSpPr>
          <p:nvPr>
            <p:ph type="sldNum" sz="quarter" idx="12"/>
          </p:nvPr>
        </p:nvSpPr>
        <p:spPr/>
        <p:txBody>
          <a:bodyPr/>
          <a:lstStyle/>
          <a:p>
            <a:fld id="{7376B078-420E-0F47-9D03-2B481FBAC97B}" type="slidenum">
              <a:rPr lang="en-GB" smtClean="0"/>
              <a:pPr/>
              <a:t>3</a:t>
            </a:fld>
            <a:endParaRPr lang="en-GB"/>
          </a:p>
        </p:txBody>
      </p:sp>
    </p:spTree>
  </p:cSld>
  <p:clrMapOvr>
    <a:masterClrMapping/>
  </p:clrMapOvr>
  <mc:AlternateContent xmlns:mc="http://schemas.openxmlformats.org/markup-compatibility/2006" xmlns:p14="http://schemas.microsoft.com/office/powerpoint/2010/main">
    <mc:Choice Requires="p14">
      <p:transition spd="slow" p14:dur="2000" advTm="116356"/>
    </mc:Choice>
    <mc:Fallback xmlns="">
      <p:transition spd="slow" advTm="116356"/>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30930" y="1156773"/>
            <a:ext cx="1139693" cy="1944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7" name="Image 26" descr="testAnim1.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76500" y="1024107"/>
            <a:ext cx="3482578" cy="27350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9" name="ZoneTexte 48"/>
          <p:cNvSpPr txBox="1"/>
          <p:nvPr/>
        </p:nvSpPr>
        <p:spPr>
          <a:xfrm>
            <a:off x="135956" y="648941"/>
            <a:ext cx="9008043" cy="646331"/>
          </a:xfrm>
          <a:prstGeom prst="rect">
            <a:avLst/>
          </a:prstGeom>
          <a:noFill/>
        </p:spPr>
        <p:txBody>
          <a:bodyPr wrap="square" rtlCol="0">
            <a:spAutoFit/>
          </a:bodyPr>
          <a:lstStyle/>
          <a:p>
            <a:r>
              <a:rPr lang="en-US" dirty="0"/>
              <a:t>Timing could be an important factor to identify delayed neutrons and </a:t>
            </a:r>
            <a:r>
              <a:rPr lang="en-US" b="1" dirty="0">
                <a:solidFill>
                  <a:srgbClr val="953735"/>
                </a:solidFill>
              </a:rPr>
              <a:t>better reconstruct their energy</a:t>
            </a:r>
          </a:p>
        </p:txBody>
      </p:sp>
      <p:pic>
        <p:nvPicPr>
          <p:cNvPr id="19" name="Image 19" descr="distanceNKZoo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1537" y="3568701"/>
            <a:ext cx="3420949" cy="27372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 name="Image 20" descr="distanceZoo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6680" y="3568700"/>
            <a:ext cx="3195898" cy="2790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Espace réservé du numéro de diapositive 1">
            <a:extLst>
              <a:ext uri="{FF2B5EF4-FFF2-40B4-BE49-F238E27FC236}">
                <a16:creationId xmlns:a16="http://schemas.microsoft.com/office/drawing/2014/main" id="{1D75242A-C3DC-D287-EF54-F074F94B8D80}"/>
              </a:ext>
            </a:extLst>
          </p:cNvPr>
          <p:cNvSpPr>
            <a:spLocks noGrp="1"/>
          </p:cNvSpPr>
          <p:nvPr>
            <p:ph type="sldNum" sz="quarter" idx="12"/>
          </p:nvPr>
        </p:nvSpPr>
        <p:spPr/>
        <p:txBody>
          <a:bodyPr/>
          <a:lstStyle/>
          <a:p>
            <a:fld id="{7376B078-420E-0F47-9D03-2B481FBAC97B}" type="slidenum">
              <a:rPr lang="en-GB" smtClean="0"/>
              <a:pPr/>
              <a:t>30</a:t>
            </a:fld>
            <a:endParaRPr lang="en-GB"/>
          </a:p>
        </p:txBody>
      </p:sp>
    </p:spTree>
    <p:extLst>
      <p:ext uri="{BB962C8B-B14F-4D97-AF65-F5344CB8AC3E}">
        <p14:creationId xmlns:p14="http://schemas.microsoft.com/office/powerpoint/2010/main" val="77522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descr="Capture d’écran 2017-05-20 à 13.41.01.png"/>
          <p:cNvPicPr>
            <a:picLocks noChangeAspect="1"/>
          </p:cNvPicPr>
          <p:nvPr/>
        </p:nvPicPr>
        <p:blipFill>
          <a:blip r:embed="rId3"/>
          <a:stretch>
            <a:fillRect/>
          </a:stretch>
        </p:blipFill>
        <p:spPr>
          <a:xfrm>
            <a:off x="0" y="0"/>
            <a:ext cx="9144000" cy="7200257"/>
          </a:xfrm>
          <a:prstGeom prst="rect">
            <a:avLst/>
          </a:prstGeom>
        </p:spPr>
      </p:pic>
      <p:sp>
        <p:nvSpPr>
          <p:cNvPr id="25" name="ZoneTexte 24">
            <a:extLst>
              <a:ext uri="{FF2B5EF4-FFF2-40B4-BE49-F238E27FC236}">
                <a16:creationId xmlns:a16="http://schemas.microsoft.com/office/drawing/2014/main" id="{D7347E5B-A630-8C4C-9C83-6C712CB66E9C}"/>
              </a:ext>
            </a:extLst>
          </p:cNvPr>
          <p:cNvSpPr txBox="1"/>
          <p:nvPr/>
        </p:nvSpPr>
        <p:spPr>
          <a:xfrm>
            <a:off x="5088705" y="3192925"/>
            <a:ext cx="4017195" cy="1754326"/>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itchFamily="2" charset="2"/>
              <a:buChar char="Ø"/>
            </a:pPr>
            <a:r>
              <a:rPr lang="en-US" dirty="0"/>
              <a:t>48 layers (</a:t>
            </a:r>
            <a:r>
              <a:rPr lang="en-US" dirty="0">
                <a:latin typeface="Verdana" charset="0"/>
              </a:rPr>
              <a:t>-</a:t>
            </a:r>
            <a:r>
              <a:rPr lang="en-US" dirty="0">
                <a:latin typeface="Verdana"/>
                <a:cs typeface="Verdana"/>
              </a:rPr>
              <a:t>6λ</a:t>
            </a:r>
            <a:r>
              <a:rPr lang="en-US" baseline="-25000" dirty="0">
                <a:latin typeface="Verdana"/>
                <a:cs typeface="Verdana"/>
              </a:rPr>
              <a:t>I</a:t>
            </a:r>
            <a:r>
              <a:rPr lang="en-US" dirty="0">
                <a:latin typeface="Verdana"/>
                <a:cs typeface="Verdana"/>
              </a:rPr>
              <a:t>)</a:t>
            </a:r>
            <a:endParaRPr lang="en-US" dirty="0"/>
          </a:p>
          <a:p>
            <a:pPr marL="285750" indent="-285750">
              <a:buFont typeface="Wingdings" pitchFamily="2" charset="2"/>
              <a:buChar char="Ø"/>
            </a:pPr>
            <a:r>
              <a:rPr lang="en-US" dirty="0"/>
              <a:t>1 cm X 1 cm granularity </a:t>
            </a:r>
          </a:p>
          <a:p>
            <a:r>
              <a:rPr lang="en-US" dirty="0"/>
              <a:t>      3-threshold, 500000 channels</a:t>
            </a:r>
          </a:p>
          <a:p>
            <a:pPr marL="285750" indent="-285750">
              <a:buFont typeface="Wingdings" pitchFamily="2" charset="2"/>
              <a:buChar char="Ø"/>
            </a:pPr>
            <a:r>
              <a:rPr lang="en-US" dirty="0"/>
              <a:t> Power-Pulsed</a:t>
            </a:r>
          </a:p>
          <a:p>
            <a:pPr marL="285750" indent="-285750">
              <a:buFont typeface="Wingdings" pitchFamily="2" charset="2"/>
              <a:buChar char="Ø"/>
            </a:pPr>
            <a:r>
              <a:rPr lang="en-US" dirty="0"/>
              <a:t>Triggerless DAQ system</a:t>
            </a:r>
          </a:p>
          <a:p>
            <a:pPr marL="285750" indent="-285750">
              <a:buFont typeface="Wingdings" pitchFamily="2" charset="2"/>
              <a:buChar char="Ø"/>
            </a:pPr>
            <a:r>
              <a:rPr lang="en-US" dirty="0"/>
              <a:t>Self-supporting mechanical structure</a:t>
            </a:r>
          </a:p>
        </p:txBody>
      </p:sp>
      <p:sp>
        <p:nvSpPr>
          <p:cNvPr id="26" name="ZoneTexte 25">
            <a:extLst>
              <a:ext uri="{FF2B5EF4-FFF2-40B4-BE49-F238E27FC236}">
                <a16:creationId xmlns:a16="http://schemas.microsoft.com/office/drawing/2014/main" id="{1109C517-CD7D-FA4B-9DC0-B22EED206B2E}"/>
              </a:ext>
            </a:extLst>
          </p:cNvPr>
          <p:cNvSpPr txBox="1"/>
          <p:nvPr/>
        </p:nvSpPr>
        <p:spPr>
          <a:xfrm>
            <a:off x="5160552" y="1242760"/>
            <a:ext cx="3873500"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fr-FR" dirty="0">
                <a:hlinkClick r:id="rId4"/>
              </a:rPr>
              <a:t>Published</a:t>
            </a:r>
            <a:r>
              <a:rPr lang="fr-FR" dirty="0">
                <a:solidFill>
                  <a:srgbClr val="0000FF"/>
                </a:solidFill>
                <a:hlinkClick r:id="rId4"/>
              </a:rPr>
              <a:t>: </a:t>
            </a:r>
            <a:r>
              <a:rPr lang="fr-FR" dirty="0">
                <a:solidFill>
                  <a:srgbClr val="0000FF"/>
                </a:solidFill>
              </a:rPr>
              <a:t>JINST 10 (2015) P10039</a:t>
            </a:r>
            <a:endParaRPr lang="en-US" dirty="0">
              <a:solidFill>
                <a:srgbClr val="0000FF"/>
              </a:solidFill>
            </a:endParaRPr>
          </a:p>
        </p:txBody>
      </p:sp>
      <p:sp>
        <p:nvSpPr>
          <p:cNvPr id="2" name="Espace réservé du numéro de diapositive 1">
            <a:extLst>
              <a:ext uri="{FF2B5EF4-FFF2-40B4-BE49-F238E27FC236}">
                <a16:creationId xmlns:a16="http://schemas.microsoft.com/office/drawing/2014/main" id="{7761602A-4DA9-704A-F6AF-FFDE2B904408}"/>
              </a:ext>
            </a:extLst>
          </p:cNvPr>
          <p:cNvSpPr>
            <a:spLocks noGrp="1"/>
          </p:cNvSpPr>
          <p:nvPr>
            <p:ph type="sldNum" sz="quarter" idx="12"/>
          </p:nvPr>
        </p:nvSpPr>
        <p:spPr/>
        <p:txBody>
          <a:bodyPr/>
          <a:lstStyle/>
          <a:p>
            <a:fld id="{7376B078-420E-0F47-9D03-2B481FBAC97B}" type="slidenum">
              <a:rPr lang="en-GB" smtClean="0"/>
              <a:pPr/>
              <a:t>4</a:t>
            </a:fld>
            <a:endParaRPr lang="en-GB"/>
          </a:p>
        </p:txBody>
      </p:sp>
    </p:spTree>
    <p:extLst>
      <p:ext uri="{BB962C8B-B14F-4D97-AF65-F5344CB8AC3E}">
        <p14:creationId xmlns:p14="http://schemas.microsoft.com/office/powerpoint/2010/main" val="188706354"/>
      </p:ext>
    </p:extLst>
  </p:cSld>
  <p:clrMapOvr>
    <a:masterClrMapping/>
  </p:clrMapOvr>
  <p:transition spd="med" advTm="38951"/>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descr="Capture d’écran 2017-05-20 à 13.41.01.png"/>
          <p:cNvPicPr>
            <a:picLocks noChangeAspect="1"/>
          </p:cNvPicPr>
          <p:nvPr/>
        </p:nvPicPr>
        <p:blipFill>
          <a:blip r:embed="rId3"/>
          <a:stretch>
            <a:fillRect/>
          </a:stretch>
        </p:blipFill>
        <p:spPr>
          <a:xfrm>
            <a:off x="0" y="0"/>
            <a:ext cx="9144000" cy="7200257"/>
          </a:xfrm>
          <a:prstGeom prst="rect">
            <a:avLst/>
          </a:prstGeom>
        </p:spPr>
      </p:pic>
      <p:pic>
        <p:nvPicPr>
          <p:cNvPr id="19" name="Image 18" descr="event_display_x1_new.pd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56138" y="2042275"/>
            <a:ext cx="3390462" cy="3365977"/>
          </a:xfrm>
          <a:prstGeom prst="rect">
            <a:avLst/>
          </a:prstGeom>
        </p:spPr>
      </p:pic>
      <p:pic>
        <p:nvPicPr>
          <p:cNvPr id="20" name="Image 19" descr="event_display_x_e1_new.pdf"/>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83311" y="2061021"/>
            <a:ext cx="3381020" cy="3356604"/>
          </a:xfrm>
          <a:prstGeom prst="rect">
            <a:avLst/>
          </a:prstGeom>
        </p:spPr>
      </p:pic>
      <p:sp>
        <p:nvSpPr>
          <p:cNvPr id="2" name="ZoneTexte 1">
            <a:extLst>
              <a:ext uri="{FF2B5EF4-FFF2-40B4-BE49-F238E27FC236}">
                <a16:creationId xmlns:a16="http://schemas.microsoft.com/office/drawing/2014/main" id="{9ED89C1A-74CA-174A-8B97-9DB865292F62}"/>
              </a:ext>
            </a:extLst>
          </p:cNvPr>
          <p:cNvSpPr txBox="1"/>
          <p:nvPr/>
        </p:nvSpPr>
        <p:spPr>
          <a:xfrm>
            <a:off x="1839558" y="893741"/>
            <a:ext cx="5066852"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a:solidFill>
                  <a:schemeClr val="tx1"/>
                </a:solidFill>
              </a:rPr>
              <a:t>SDHCAL prototype was exposed to beam particles</a:t>
            </a:r>
          </a:p>
          <a:p>
            <a:pPr algn="ctr"/>
            <a:r>
              <a:rPr lang="en-US" dirty="0">
                <a:solidFill>
                  <a:schemeClr val="tx1"/>
                </a:solidFill>
              </a:rPr>
              <a:t>at  CERN PS, SPS in 2012, 2015, 2017 and 2018</a:t>
            </a:r>
          </a:p>
        </p:txBody>
      </p:sp>
      <p:sp>
        <p:nvSpPr>
          <p:cNvPr id="6" name="ZoneTexte 5">
            <a:extLst>
              <a:ext uri="{FF2B5EF4-FFF2-40B4-BE49-F238E27FC236}">
                <a16:creationId xmlns:a16="http://schemas.microsoft.com/office/drawing/2014/main" id="{374B682C-8A4A-607F-3165-896A19D63D1B}"/>
              </a:ext>
            </a:extLst>
          </p:cNvPr>
          <p:cNvSpPr txBox="1"/>
          <p:nvPr/>
        </p:nvSpPr>
        <p:spPr>
          <a:xfrm>
            <a:off x="998483" y="6040486"/>
            <a:ext cx="7465848" cy="369332"/>
          </a:xfrm>
          <a:prstGeom prst="rect">
            <a:avLst/>
          </a:prstGeom>
          <a:solidFill>
            <a:schemeClr val="bg1"/>
          </a:solidFill>
        </p:spPr>
        <p:txBody>
          <a:bodyPr wrap="square" rtlCol="0">
            <a:spAutoFit/>
          </a:bodyPr>
          <a:lstStyle/>
          <a:p>
            <a:r>
              <a:rPr lang="en-US" dirty="0"/>
              <a:t>Electron rejection: shower starting after the fourth layer (6 radiation length) </a:t>
            </a:r>
          </a:p>
        </p:txBody>
      </p:sp>
      <p:sp>
        <p:nvSpPr>
          <p:cNvPr id="7" name="Espace réservé du numéro de diapositive 6">
            <a:extLst>
              <a:ext uri="{FF2B5EF4-FFF2-40B4-BE49-F238E27FC236}">
                <a16:creationId xmlns:a16="http://schemas.microsoft.com/office/drawing/2014/main" id="{7A3BAA0E-9448-183B-FD43-055ABFB0C438}"/>
              </a:ext>
            </a:extLst>
          </p:cNvPr>
          <p:cNvSpPr>
            <a:spLocks noGrp="1"/>
          </p:cNvSpPr>
          <p:nvPr>
            <p:ph type="sldNum" sz="quarter" idx="12"/>
          </p:nvPr>
        </p:nvSpPr>
        <p:spPr/>
        <p:txBody>
          <a:bodyPr/>
          <a:lstStyle/>
          <a:p>
            <a:fld id="{7376B078-420E-0F47-9D03-2B481FBAC97B}" type="slidenum">
              <a:rPr lang="en-GB" smtClean="0"/>
              <a:pPr/>
              <a:t>5</a:t>
            </a:fld>
            <a:endParaRPr lang="en-GB"/>
          </a:p>
        </p:txBody>
      </p:sp>
    </p:spTree>
    <p:extLst>
      <p:ext uri="{BB962C8B-B14F-4D97-AF65-F5344CB8AC3E}">
        <p14:creationId xmlns:p14="http://schemas.microsoft.com/office/powerpoint/2010/main" val="3510603038"/>
      </p:ext>
    </p:extLst>
  </p:cSld>
  <p:clrMapOvr>
    <a:masterClrMapping/>
  </p:clrMapOvr>
  <p:transition spd="med" advTm="54613"/>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descr="Capture d’écran 2017-05-20 à 13.41.01.png"/>
          <p:cNvPicPr>
            <a:picLocks noChangeAspect="1"/>
          </p:cNvPicPr>
          <p:nvPr/>
        </p:nvPicPr>
        <p:blipFill>
          <a:blip r:embed="rId3"/>
          <a:stretch>
            <a:fillRect/>
          </a:stretch>
        </p:blipFill>
        <p:spPr>
          <a:xfrm>
            <a:off x="0" y="-342257"/>
            <a:ext cx="9144000" cy="7200257"/>
          </a:xfrm>
          <a:prstGeom prst="rect">
            <a:avLst/>
          </a:prstGeom>
        </p:spPr>
      </p:pic>
      <p:pic>
        <p:nvPicPr>
          <p:cNvPr id="19" name="Image 18" descr="event_display_x1_new.pd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56138" y="2042275"/>
            <a:ext cx="3390462" cy="3365977"/>
          </a:xfrm>
          <a:prstGeom prst="rect">
            <a:avLst/>
          </a:prstGeom>
        </p:spPr>
      </p:pic>
      <p:sp>
        <p:nvSpPr>
          <p:cNvPr id="2" name="ZoneTexte 1">
            <a:extLst>
              <a:ext uri="{FF2B5EF4-FFF2-40B4-BE49-F238E27FC236}">
                <a16:creationId xmlns:a16="http://schemas.microsoft.com/office/drawing/2014/main" id="{9ED89C1A-74CA-174A-8B97-9DB865292F62}"/>
              </a:ext>
            </a:extLst>
          </p:cNvPr>
          <p:cNvSpPr txBox="1"/>
          <p:nvPr/>
        </p:nvSpPr>
        <p:spPr>
          <a:xfrm>
            <a:off x="1839558" y="893741"/>
            <a:ext cx="5066852"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a:solidFill>
                  <a:schemeClr val="tx1"/>
                </a:solidFill>
              </a:rPr>
              <a:t>SDHCAL prototype was exposed to beam particles</a:t>
            </a:r>
          </a:p>
          <a:p>
            <a:pPr algn="ctr"/>
            <a:r>
              <a:rPr lang="en-US" dirty="0">
                <a:solidFill>
                  <a:schemeClr val="tx1"/>
                </a:solidFill>
              </a:rPr>
              <a:t>at  CERN PS, SPS in 2012, 2015, 2017 and 2018</a:t>
            </a:r>
          </a:p>
        </p:txBody>
      </p:sp>
      <p:sp>
        <p:nvSpPr>
          <p:cNvPr id="6" name="ZoneTexte 5">
            <a:extLst>
              <a:ext uri="{FF2B5EF4-FFF2-40B4-BE49-F238E27FC236}">
                <a16:creationId xmlns:a16="http://schemas.microsoft.com/office/drawing/2014/main" id="{374B682C-8A4A-607F-3165-896A19D63D1B}"/>
              </a:ext>
            </a:extLst>
          </p:cNvPr>
          <p:cNvSpPr txBox="1"/>
          <p:nvPr/>
        </p:nvSpPr>
        <p:spPr>
          <a:xfrm>
            <a:off x="998483" y="6040486"/>
            <a:ext cx="7465848" cy="369332"/>
          </a:xfrm>
          <a:prstGeom prst="rect">
            <a:avLst/>
          </a:prstGeom>
          <a:solidFill>
            <a:schemeClr val="bg1"/>
          </a:solidFill>
        </p:spPr>
        <p:txBody>
          <a:bodyPr wrap="square" rtlCol="0">
            <a:spAutoFit/>
          </a:bodyPr>
          <a:lstStyle/>
          <a:p>
            <a:pPr algn="ctr"/>
            <a:r>
              <a:rPr lang="en-US" dirty="0"/>
              <a:t>Muon rejection:  average number of hits/layer &lt; 2 </a:t>
            </a:r>
          </a:p>
        </p:txBody>
      </p:sp>
      <p:pic>
        <p:nvPicPr>
          <p:cNvPr id="5" name="Image 4">
            <a:extLst>
              <a:ext uri="{FF2B5EF4-FFF2-40B4-BE49-F238E27FC236}">
                <a16:creationId xmlns:a16="http://schemas.microsoft.com/office/drawing/2014/main" id="{339B5182-345C-FFCA-09EE-61C65C8A5EE2}"/>
              </a:ext>
            </a:extLst>
          </p:cNvPr>
          <p:cNvPicPr>
            <a:picLocks noChangeAspect="1"/>
          </p:cNvPicPr>
          <p:nvPr/>
        </p:nvPicPr>
        <p:blipFill>
          <a:blip r:embed="rId5"/>
          <a:stretch>
            <a:fillRect/>
          </a:stretch>
        </p:blipFill>
        <p:spPr>
          <a:xfrm>
            <a:off x="5067636" y="2042275"/>
            <a:ext cx="3555328" cy="3365977"/>
          </a:xfrm>
          <a:prstGeom prst="rect">
            <a:avLst/>
          </a:prstGeom>
        </p:spPr>
      </p:pic>
      <p:sp>
        <p:nvSpPr>
          <p:cNvPr id="7" name="Espace réservé du numéro de diapositive 6">
            <a:extLst>
              <a:ext uri="{FF2B5EF4-FFF2-40B4-BE49-F238E27FC236}">
                <a16:creationId xmlns:a16="http://schemas.microsoft.com/office/drawing/2014/main" id="{23963540-4F5A-83B8-ED31-9A544B095F24}"/>
              </a:ext>
            </a:extLst>
          </p:cNvPr>
          <p:cNvSpPr>
            <a:spLocks noGrp="1"/>
          </p:cNvSpPr>
          <p:nvPr>
            <p:ph type="sldNum" sz="quarter" idx="12"/>
          </p:nvPr>
        </p:nvSpPr>
        <p:spPr/>
        <p:txBody>
          <a:bodyPr/>
          <a:lstStyle/>
          <a:p>
            <a:fld id="{7376B078-420E-0F47-9D03-2B481FBAC97B}" type="slidenum">
              <a:rPr lang="en-GB" smtClean="0"/>
              <a:pPr/>
              <a:t>6</a:t>
            </a:fld>
            <a:endParaRPr lang="en-GB"/>
          </a:p>
        </p:txBody>
      </p:sp>
    </p:spTree>
    <p:extLst>
      <p:ext uri="{BB962C8B-B14F-4D97-AF65-F5344CB8AC3E}">
        <p14:creationId xmlns:p14="http://schemas.microsoft.com/office/powerpoint/2010/main" val="2940202048"/>
      </p:ext>
    </p:extLst>
  </p:cSld>
  <p:clrMapOvr>
    <a:masterClrMapping/>
  </p:clrMapOvr>
  <p:transition spd="med" advTm="54613"/>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16-05-30 à 21.23.42.png"/>
          <p:cNvPicPr>
            <a:picLocks noChangeAspect="1"/>
          </p:cNvPicPr>
          <p:nvPr/>
        </p:nvPicPr>
        <p:blipFill>
          <a:blip r:embed="rId2"/>
          <a:stretch>
            <a:fillRect/>
          </a:stretch>
        </p:blipFill>
        <p:spPr>
          <a:xfrm>
            <a:off x="6470650" y="1513895"/>
            <a:ext cx="2673350" cy="1610305"/>
          </a:xfrm>
          <a:prstGeom prst="rect">
            <a:avLst/>
          </a:prstGeom>
        </p:spPr>
      </p:pic>
      <p:pic>
        <p:nvPicPr>
          <p:cNvPr id="3" name="Image 2" descr="Capture d’écran 2016-05-30 à 21.24.35.png"/>
          <p:cNvPicPr>
            <a:picLocks noChangeAspect="1"/>
          </p:cNvPicPr>
          <p:nvPr/>
        </p:nvPicPr>
        <p:blipFill>
          <a:blip r:embed="rId3"/>
          <a:stretch>
            <a:fillRect/>
          </a:stretch>
        </p:blipFill>
        <p:spPr>
          <a:xfrm rot="16200000">
            <a:off x="4046740" y="1300389"/>
            <a:ext cx="1610304" cy="2088115"/>
          </a:xfrm>
          <a:prstGeom prst="rect">
            <a:avLst/>
          </a:prstGeom>
        </p:spPr>
      </p:pic>
      <p:sp>
        <p:nvSpPr>
          <p:cNvPr id="4" name="ZoneTexte 3"/>
          <p:cNvSpPr txBox="1"/>
          <p:nvPr/>
        </p:nvSpPr>
        <p:spPr>
          <a:xfrm>
            <a:off x="244448" y="230500"/>
            <a:ext cx="8864600" cy="1200329"/>
          </a:xfrm>
          <a:prstGeom prst="rect">
            <a:avLst/>
          </a:prstGeom>
          <a:noFill/>
        </p:spPr>
        <p:txBody>
          <a:bodyPr wrap="square" rtlCol="0">
            <a:spAutoFit/>
          </a:bodyPr>
          <a:lstStyle/>
          <a:p>
            <a:r>
              <a:rPr lang="en-US" b="1" dirty="0">
                <a:solidFill>
                  <a:srgbClr val="FF0000"/>
                </a:solidFill>
              </a:rPr>
              <a:t>SDHCAL </a:t>
            </a:r>
            <a:r>
              <a:rPr lang="en-US" b="1" dirty="0"/>
              <a:t>high granularity is conceived for PFA </a:t>
            </a:r>
          </a:p>
          <a:p>
            <a:endParaRPr lang="en-US" b="1" dirty="0"/>
          </a:p>
          <a:p>
            <a:r>
              <a:rPr lang="en-US" dirty="0"/>
              <a:t>It helps to optimize the connection of hits belonging to the same shower by using first the topology and then the energy information</a:t>
            </a:r>
          </a:p>
        </p:txBody>
      </p:sp>
      <p:sp>
        <p:nvSpPr>
          <p:cNvPr id="5" name="ZoneTexte 4"/>
          <p:cNvSpPr txBox="1"/>
          <p:nvPr/>
        </p:nvSpPr>
        <p:spPr>
          <a:xfrm>
            <a:off x="244448" y="1460143"/>
            <a:ext cx="3159151" cy="1754327"/>
          </a:xfrm>
          <a:prstGeom prst="rect">
            <a:avLst/>
          </a:prstGeom>
          <a:noFill/>
        </p:spPr>
        <p:txBody>
          <a:bodyPr wrap="square" rtlCol="0">
            <a:spAutoFit/>
          </a:bodyPr>
          <a:lstStyle/>
          <a:p>
            <a:r>
              <a:rPr lang="en-GB" b="1" dirty="0" err="1">
                <a:solidFill>
                  <a:srgbClr val="3366FF"/>
                </a:solidFill>
              </a:rPr>
              <a:t>ArborPFA</a:t>
            </a:r>
            <a:r>
              <a:rPr lang="en-GB" b="1" dirty="0">
                <a:solidFill>
                  <a:srgbClr val="3366FF"/>
                </a:solidFill>
              </a:rPr>
              <a:t> algorithm*:</a:t>
            </a:r>
            <a:endParaRPr lang="en-GB" dirty="0">
              <a:solidFill>
                <a:srgbClr val="3366FF"/>
              </a:solidFill>
            </a:endParaRPr>
          </a:p>
          <a:p>
            <a:r>
              <a:rPr lang="en-GB" dirty="0"/>
              <a:t>It connect hits and then their clusters using distance and orientation information</a:t>
            </a:r>
          </a:p>
          <a:p>
            <a:r>
              <a:rPr lang="en-GB" dirty="0"/>
              <a:t>then correct using tracker information (momentum)</a:t>
            </a:r>
          </a:p>
        </p:txBody>
      </p:sp>
      <p:pic>
        <p:nvPicPr>
          <p:cNvPr id="6" name="Image 5" descr="Capture d’écran 2017-05-19 à 15.57.32.png"/>
          <p:cNvPicPr>
            <a:picLocks noChangeAspect="1"/>
          </p:cNvPicPr>
          <p:nvPr/>
        </p:nvPicPr>
        <p:blipFill>
          <a:blip r:embed="rId4"/>
          <a:stretch>
            <a:fillRect/>
          </a:stretch>
        </p:blipFill>
        <p:spPr>
          <a:xfrm>
            <a:off x="206348" y="3214470"/>
            <a:ext cx="5915051" cy="3021230"/>
          </a:xfrm>
          <a:prstGeom prst="rect">
            <a:avLst/>
          </a:prstGeom>
        </p:spPr>
      </p:pic>
      <p:pic>
        <p:nvPicPr>
          <p:cNvPr id="7" name="Image 6" descr="Capture d’écran 2017-05-19 à 15.58.27.png"/>
          <p:cNvPicPr>
            <a:picLocks noChangeAspect="1"/>
          </p:cNvPicPr>
          <p:nvPr/>
        </p:nvPicPr>
        <p:blipFill>
          <a:blip r:embed="rId5"/>
          <a:stretch>
            <a:fillRect/>
          </a:stretch>
        </p:blipFill>
        <p:spPr>
          <a:xfrm>
            <a:off x="6083299" y="3252570"/>
            <a:ext cx="2854299" cy="2932330"/>
          </a:xfrm>
          <a:prstGeom prst="rect">
            <a:avLst/>
          </a:prstGeom>
        </p:spPr>
      </p:pic>
      <p:sp>
        <p:nvSpPr>
          <p:cNvPr id="11" name="ZoneTexte 10"/>
          <p:cNvSpPr txBox="1"/>
          <p:nvPr/>
        </p:nvSpPr>
        <p:spPr>
          <a:xfrm>
            <a:off x="6121399" y="6097200"/>
            <a:ext cx="2743200"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dirty="0">
                <a:solidFill>
                  <a:srgbClr val="0000FF"/>
                </a:solidFill>
              </a:rPr>
              <a:t>CALICE note CAN054</a:t>
            </a:r>
            <a:endParaRPr lang="en-US" dirty="0">
              <a:solidFill>
                <a:srgbClr val="0000FF"/>
              </a:solidFill>
            </a:endParaRPr>
          </a:p>
        </p:txBody>
      </p:sp>
      <p:sp>
        <p:nvSpPr>
          <p:cNvPr id="13" name="ZoneTexte 12"/>
          <p:cNvSpPr txBox="1"/>
          <p:nvPr/>
        </p:nvSpPr>
        <p:spPr>
          <a:xfrm>
            <a:off x="1930400" y="3708400"/>
            <a:ext cx="787400"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200" dirty="0"/>
              <a:t>Efficiency</a:t>
            </a:r>
          </a:p>
        </p:txBody>
      </p:sp>
      <p:sp>
        <p:nvSpPr>
          <p:cNvPr id="14" name="ZoneTexte 13"/>
          <p:cNvSpPr txBox="1"/>
          <p:nvPr/>
        </p:nvSpPr>
        <p:spPr>
          <a:xfrm>
            <a:off x="4921321" y="3985399"/>
            <a:ext cx="698429"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200" dirty="0"/>
              <a:t>Purity</a:t>
            </a:r>
          </a:p>
        </p:txBody>
      </p:sp>
      <p:sp>
        <p:nvSpPr>
          <p:cNvPr id="15" name="ZoneTexte 14"/>
          <p:cNvSpPr txBox="1"/>
          <p:nvPr/>
        </p:nvSpPr>
        <p:spPr>
          <a:xfrm>
            <a:off x="7797800" y="3846899"/>
            <a:ext cx="495300"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200" dirty="0"/>
              <a:t>ΔE</a:t>
            </a:r>
          </a:p>
        </p:txBody>
      </p:sp>
      <p:sp>
        <p:nvSpPr>
          <p:cNvPr id="9" name="ZoneTexte 8">
            <a:extLst>
              <a:ext uri="{FF2B5EF4-FFF2-40B4-BE49-F238E27FC236}">
                <a16:creationId xmlns:a16="http://schemas.microsoft.com/office/drawing/2014/main" id="{D9523D32-9846-5B0B-6F93-DDC9DED6101D}"/>
              </a:ext>
            </a:extLst>
          </p:cNvPr>
          <p:cNvSpPr txBox="1"/>
          <p:nvPr/>
        </p:nvSpPr>
        <p:spPr>
          <a:xfrm>
            <a:off x="1597025" y="4675197"/>
            <a:ext cx="1271380" cy="246221"/>
          </a:xfrm>
          <a:prstGeom prst="rect">
            <a:avLst/>
          </a:prstGeom>
          <a:solidFill>
            <a:srgbClr val="FF0000"/>
          </a:solidFill>
        </p:spPr>
        <p:txBody>
          <a:bodyPr wrap="square" rtlCol="0">
            <a:spAutoFit/>
          </a:bodyPr>
          <a:lstStyle/>
          <a:p>
            <a:r>
              <a:rPr lang="en-US" sz="1000" dirty="0">
                <a:solidFill>
                  <a:schemeClr val="bg1"/>
                </a:solidFill>
              </a:rPr>
              <a:t>1 neutral of 10 GeV</a:t>
            </a:r>
          </a:p>
        </p:txBody>
      </p:sp>
      <p:sp>
        <p:nvSpPr>
          <p:cNvPr id="17" name="ZoneTexte 16">
            <a:extLst>
              <a:ext uri="{FF2B5EF4-FFF2-40B4-BE49-F238E27FC236}">
                <a16:creationId xmlns:a16="http://schemas.microsoft.com/office/drawing/2014/main" id="{AD7A0FF5-2970-F86B-C344-0063D79322BC}"/>
              </a:ext>
            </a:extLst>
          </p:cNvPr>
          <p:cNvSpPr txBox="1"/>
          <p:nvPr/>
        </p:nvSpPr>
        <p:spPr>
          <a:xfrm>
            <a:off x="4398271" y="4683368"/>
            <a:ext cx="1218327" cy="230832"/>
          </a:xfrm>
          <a:prstGeom prst="rect">
            <a:avLst/>
          </a:prstGeom>
          <a:solidFill>
            <a:srgbClr val="FF0000"/>
          </a:solidFill>
        </p:spPr>
        <p:txBody>
          <a:bodyPr wrap="square" rtlCol="0">
            <a:spAutoFit/>
          </a:bodyPr>
          <a:lstStyle/>
          <a:p>
            <a:r>
              <a:rPr lang="en-US" sz="900" dirty="0">
                <a:solidFill>
                  <a:schemeClr val="bg1"/>
                </a:solidFill>
              </a:rPr>
              <a:t>1 neutral of 10 GeV</a:t>
            </a:r>
          </a:p>
        </p:txBody>
      </p:sp>
      <p:sp>
        <p:nvSpPr>
          <p:cNvPr id="18" name="ZoneTexte 17">
            <a:extLst>
              <a:ext uri="{FF2B5EF4-FFF2-40B4-BE49-F238E27FC236}">
                <a16:creationId xmlns:a16="http://schemas.microsoft.com/office/drawing/2014/main" id="{D0CF54F5-A001-7671-A3D7-F4459DAD6ED0}"/>
              </a:ext>
            </a:extLst>
          </p:cNvPr>
          <p:cNvSpPr txBox="1"/>
          <p:nvPr/>
        </p:nvSpPr>
        <p:spPr>
          <a:xfrm>
            <a:off x="7199517" y="4551775"/>
            <a:ext cx="1271380" cy="246221"/>
          </a:xfrm>
          <a:prstGeom prst="rect">
            <a:avLst/>
          </a:prstGeom>
          <a:solidFill>
            <a:srgbClr val="FF0000"/>
          </a:solidFill>
        </p:spPr>
        <p:txBody>
          <a:bodyPr wrap="square" rtlCol="0">
            <a:spAutoFit/>
          </a:bodyPr>
          <a:lstStyle/>
          <a:p>
            <a:r>
              <a:rPr lang="en-US" sz="1000" dirty="0">
                <a:solidFill>
                  <a:schemeClr val="bg1"/>
                </a:solidFill>
              </a:rPr>
              <a:t>1 neutral of 10 GeV</a:t>
            </a:r>
          </a:p>
        </p:txBody>
      </p:sp>
      <p:sp>
        <p:nvSpPr>
          <p:cNvPr id="10" name="Espace réservé du numéro de diapositive 9">
            <a:extLst>
              <a:ext uri="{FF2B5EF4-FFF2-40B4-BE49-F238E27FC236}">
                <a16:creationId xmlns:a16="http://schemas.microsoft.com/office/drawing/2014/main" id="{19A7E34D-ACE4-9160-C8A5-E1478A0E76DA}"/>
              </a:ext>
            </a:extLst>
          </p:cNvPr>
          <p:cNvSpPr>
            <a:spLocks noGrp="1"/>
          </p:cNvSpPr>
          <p:nvPr>
            <p:ph type="sldNum" sz="quarter" idx="12"/>
          </p:nvPr>
        </p:nvSpPr>
        <p:spPr/>
        <p:txBody>
          <a:bodyPr/>
          <a:lstStyle/>
          <a:p>
            <a:fld id="{7376B078-420E-0F47-9D03-2B481FBAC97B}" type="slidenum">
              <a:rPr lang="en-GB" smtClean="0"/>
              <a:pPr/>
              <a:t>7</a:t>
            </a:fld>
            <a:endParaRPr lang="en-GB"/>
          </a:p>
        </p:txBody>
      </p:sp>
    </p:spTree>
    <p:extLst>
      <p:ext uri="{BB962C8B-B14F-4D97-AF65-F5344CB8AC3E}">
        <p14:creationId xmlns:p14="http://schemas.microsoft.com/office/powerpoint/2010/main" val="679631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16E54BF4-8488-5F4E-BB59-4508BC874DE3}"/>
              </a:ext>
            </a:extLst>
          </p:cNvPr>
          <p:cNvSpPr txBox="1"/>
          <p:nvPr/>
        </p:nvSpPr>
        <p:spPr>
          <a:xfrm>
            <a:off x="1425654" y="226480"/>
            <a:ext cx="6041205" cy="40011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b="1" dirty="0">
                <a:solidFill>
                  <a:srgbClr val="FF0000"/>
                </a:solidFill>
              </a:rPr>
              <a:t>Energy reconstruction</a:t>
            </a:r>
          </a:p>
        </p:txBody>
      </p:sp>
      <p:sp>
        <p:nvSpPr>
          <p:cNvPr id="9" name="CuadroTexto 8">
            <a:extLst>
              <a:ext uri="{FF2B5EF4-FFF2-40B4-BE49-F238E27FC236}">
                <a16:creationId xmlns:a16="http://schemas.microsoft.com/office/drawing/2014/main" id="{79A79E70-A199-2443-84F0-578E0376755A}"/>
              </a:ext>
            </a:extLst>
          </p:cNvPr>
          <p:cNvSpPr txBox="1"/>
          <p:nvPr/>
        </p:nvSpPr>
        <p:spPr>
          <a:xfrm>
            <a:off x="218509" y="1027064"/>
            <a:ext cx="3196260" cy="307777"/>
          </a:xfrm>
          <a:prstGeom prst="rect">
            <a:avLst/>
          </a:prstGeom>
          <a:solidFill>
            <a:schemeClr val="bg1">
              <a:lumMod val="95000"/>
            </a:schemeClr>
          </a:solidFill>
          <a:ln w="38100">
            <a:solidFill>
              <a:schemeClr val="bg1">
                <a:lumMod val="50000"/>
              </a:schemeClr>
            </a:solidFill>
          </a:ln>
        </p:spPr>
        <p:txBody>
          <a:bodyPr wrap="none" rtlCol="0">
            <a:spAutoFit/>
          </a:bodyPr>
          <a:lstStyle/>
          <a:p>
            <a:r>
              <a:rPr lang="en-US" sz="1400" b="1" dirty="0" err="1">
                <a:solidFill>
                  <a:srgbClr val="FF0000"/>
                </a:solidFill>
              </a:rPr>
              <a:t>E</a:t>
            </a:r>
            <a:r>
              <a:rPr lang="en-US" sz="1400" b="1" baseline="-25000" dirty="0" err="1">
                <a:solidFill>
                  <a:srgbClr val="FF0000"/>
                </a:solidFill>
              </a:rPr>
              <a:t>rec</a:t>
            </a:r>
            <a:r>
              <a:rPr lang="en-US" sz="1400" b="1" baseline="-25000" dirty="0">
                <a:solidFill>
                  <a:srgbClr val="FF0000"/>
                </a:solidFill>
              </a:rPr>
              <a:t>  = </a:t>
            </a:r>
            <a:r>
              <a:rPr lang="en-US" sz="1400" b="1" dirty="0">
                <a:solidFill>
                  <a:srgbClr val="FF0000"/>
                </a:solidFill>
                <a:latin typeface="Apple Symbols"/>
                <a:cs typeface="Apple Symbols"/>
              </a:rPr>
              <a:t> </a:t>
            </a:r>
            <a:r>
              <a:rPr lang="en-US" sz="1400" b="1" dirty="0">
                <a:solidFill>
                  <a:schemeClr val="accent1">
                    <a:lumMod val="50000"/>
                  </a:schemeClr>
                </a:solidFill>
                <a:latin typeface="Apple Symbols"/>
                <a:cs typeface="Apple Symbols"/>
              </a:rPr>
              <a:t> </a:t>
            </a:r>
            <a:r>
              <a:rPr lang="en-US" sz="1400" b="1" dirty="0">
                <a:solidFill>
                  <a:srgbClr val="00B050"/>
                </a:solidFill>
                <a:latin typeface="Apple Symbols"/>
                <a:cs typeface="Apple Symbols"/>
              </a:rPr>
              <a:t>α</a:t>
            </a:r>
            <a:r>
              <a:rPr lang="en-US" sz="1400" b="1" dirty="0">
                <a:solidFill>
                  <a:schemeClr val="accent1">
                    <a:lumMod val="50000"/>
                  </a:schemeClr>
                </a:solidFill>
                <a:latin typeface="Apple Symbols"/>
                <a:cs typeface="Apple Symbols"/>
              </a:rPr>
              <a:t> </a:t>
            </a:r>
            <a:r>
              <a:rPr lang="en-US" sz="1400" b="1" dirty="0">
                <a:solidFill>
                  <a:schemeClr val="tx1">
                    <a:lumMod val="95000"/>
                    <a:lumOff val="5000"/>
                  </a:schemeClr>
                </a:solidFill>
                <a:latin typeface="Apple Symbols"/>
                <a:cs typeface="Apple Symbols"/>
              </a:rPr>
              <a:t>(</a:t>
            </a:r>
            <a:r>
              <a:rPr lang="en-US" sz="1400" b="1" dirty="0" err="1">
                <a:solidFill>
                  <a:schemeClr val="tx1">
                    <a:lumMod val="95000"/>
                    <a:lumOff val="5000"/>
                  </a:schemeClr>
                </a:solidFill>
                <a:latin typeface="Apple Symbols"/>
                <a:cs typeface="Apple Symbols"/>
              </a:rPr>
              <a:t>N</a:t>
            </a:r>
            <a:r>
              <a:rPr lang="en-US" sz="1400" b="1" baseline="-25000" dirty="0" err="1">
                <a:solidFill>
                  <a:schemeClr val="tx1">
                    <a:lumMod val="95000"/>
                    <a:lumOff val="5000"/>
                  </a:schemeClr>
                </a:solidFill>
                <a:latin typeface="Apple Symbols"/>
                <a:cs typeface="Apple Symbols"/>
              </a:rPr>
              <a:t>tot</a:t>
            </a:r>
            <a:r>
              <a:rPr lang="en-US" sz="1400" b="1" dirty="0">
                <a:solidFill>
                  <a:schemeClr val="tx1">
                    <a:lumMod val="95000"/>
                    <a:lumOff val="5000"/>
                  </a:schemeClr>
                </a:solidFill>
              </a:rPr>
              <a:t>) </a:t>
            </a:r>
            <a:r>
              <a:rPr lang="en-US" sz="1400" b="1" dirty="0">
                <a:solidFill>
                  <a:srgbClr val="92D050"/>
                </a:solidFill>
              </a:rPr>
              <a:t>N</a:t>
            </a:r>
            <a:r>
              <a:rPr lang="en-US" sz="1400" b="1" baseline="-25000" dirty="0">
                <a:solidFill>
                  <a:srgbClr val="92D050"/>
                </a:solidFill>
              </a:rPr>
              <a:t>1</a:t>
            </a:r>
            <a:r>
              <a:rPr lang="en-US" sz="1400" b="1" dirty="0">
                <a:solidFill>
                  <a:srgbClr val="FF0000"/>
                </a:solidFill>
              </a:rPr>
              <a:t> + </a:t>
            </a:r>
            <a:r>
              <a:rPr lang="en-US" sz="1400" b="1" dirty="0">
                <a:solidFill>
                  <a:srgbClr val="0000FF"/>
                </a:solidFill>
              </a:rPr>
              <a:t>β</a:t>
            </a:r>
            <a:r>
              <a:rPr lang="en-US" sz="1400" b="1" dirty="0">
                <a:solidFill>
                  <a:srgbClr val="C00000"/>
                </a:solidFill>
              </a:rPr>
              <a:t> </a:t>
            </a:r>
            <a:r>
              <a:rPr lang="en-US" sz="1400" b="1" dirty="0">
                <a:solidFill>
                  <a:schemeClr val="tx1">
                    <a:lumMod val="95000"/>
                    <a:lumOff val="5000"/>
                  </a:schemeClr>
                </a:solidFill>
              </a:rPr>
              <a:t>(</a:t>
            </a:r>
            <a:r>
              <a:rPr lang="en-US" sz="1400" b="1" dirty="0" err="1">
                <a:solidFill>
                  <a:schemeClr val="tx1">
                    <a:lumMod val="95000"/>
                    <a:lumOff val="5000"/>
                  </a:schemeClr>
                </a:solidFill>
              </a:rPr>
              <a:t>N</a:t>
            </a:r>
            <a:r>
              <a:rPr lang="en-US" sz="1400" b="1" baseline="-25000" dirty="0" err="1">
                <a:solidFill>
                  <a:schemeClr val="tx1">
                    <a:lumMod val="95000"/>
                    <a:lumOff val="5000"/>
                  </a:schemeClr>
                </a:solidFill>
              </a:rPr>
              <a:t>tot</a:t>
            </a:r>
            <a:r>
              <a:rPr lang="en-US" sz="1400" b="1" dirty="0">
                <a:solidFill>
                  <a:schemeClr val="tx1">
                    <a:lumMod val="95000"/>
                    <a:lumOff val="5000"/>
                  </a:schemeClr>
                </a:solidFill>
              </a:rPr>
              <a:t>) </a:t>
            </a:r>
            <a:r>
              <a:rPr lang="en-US" sz="1400" b="1" dirty="0">
                <a:solidFill>
                  <a:srgbClr val="00B0F0"/>
                </a:solidFill>
              </a:rPr>
              <a:t>N</a:t>
            </a:r>
            <a:r>
              <a:rPr lang="en-US" sz="1400" b="1" baseline="-25000" dirty="0">
                <a:solidFill>
                  <a:srgbClr val="00B0F0"/>
                </a:solidFill>
              </a:rPr>
              <a:t>2</a:t>
            </a:r>
            <a:r>
              <a:rPr lang="en-US" sz="1400" b="1" dirty="0">
                <a:solidFill>
                  <a:srgbClr val="FF0000"/>
                </a:solidFill>
              </a:rPr>
              <a:t> + γ</a:t>
            </a:r>
            <a:r>
              <a:rPr lang="en-US" sz="1400" b="1" dirty="0">
                <a:solidFill>
                  <a:srgbClr val="FF3399"/>
                </a:solidFill>
              </a:rPr>
              <a:t> </a:t>
            </a:r>
            <a:r>
              <a:rPr lang="en-US" sz="1400" b="1" dirty="0">
                <a:solidFill>
                  <a:schemeClr val="tx1">
                    <a:lumMod val="95000"/>
                    <a:lumOff val="5000"/>
                  </a:schemeClr>
                </a:solidFill>
              </a:rPr>
              <a:t>(</a:t>
            </a:r>
            <a:r>
              <a:rPr lang="en-US" sz="1400" b="1" dirty="0" err="1">
                <a:solidFill>
                  <a:schemeClr val="tx1">
                    <a:lumMod val="95000"/>
                    <a:lumOff val="5000"/>
                  </a:schemeClr>
                </a:solidFill>
              </a:rPr>
              <a:t>N</a:t>
            </a:r>
            <a:r>
              <a:rPr lang="en-US" sz="1400" b="1" baseline="-25000" dirty="0" err="1">
                <a:solidFill>
                  <a:schemeClr val="tx1">
                    <a:lumMod val="95000"/>
                    <a:lumOff val="5000"/>
                  </a:schemeClr>
                </a:solidFill>
              </a:rPr>
              <a:t>tot</a:t>
            </a:r>
            <a:r>
              <a:rPr lang="en-US" sz="1400" b="1" dirty="0">
                <a:solidFill>
                  <a:schemeClr val="tx1">
                    <a:lumMod val="95000"/>
                    <a:lumOff val="5000"/>
                  </a:schemeClr>
                </a:solidFill>
              </a:rPr>
              <a:t>) </a:t>
            </a:r>
            <a:r>
              <a:rPr lang="en-US" sz="1400" b="1" dirty="0">
                <a:solidFill>
                  <a:srgbClr val="C00000"/>
                </a:solidFill>
              </a:rPr>
              <a:t>N</a:t>
            </a:r>
            <a:r>
              <a:rPr lang="en-US" sz="1400" b="1" baseline="-25000" dirty="0">
                <a:solidFill>
                  <a:srgbClr val="C00000"/>
                </a:solidFill>
              </a:rPr>
              <a:t>3</a:t>
            </a:r>
            <a:r>
              <a:rPr lang="en-US" sz="1400" b="1" baseline="-25000" dirty="0">
                <a:solidFill>
                  <a:srgbClr val="FF0000"/>
                </a:solidFill>
              </a:rPr>
              <a:t> </a:t>
            </a:r>
            <a:endParaRPr lang="en-US" sz="1400" b="1" dirty="0">
              <a:solidFill>
                <a:srgbClr val="FF0000"/>
              </a:solidFill>
            </a:endParaRPr>
          </a:p>
        </p:txBody>
      </p:sp>
      <p:sp>
        <p:nvSpPr>
          <p:cNvPr id="10" name="CuadroTexto 9">
            <a:extLst>
              <a:ext uri="{FF2B5EF4-FFF2-40B4-BE49-F238E27FC236}">
                <a16:creationId xmlns:a16="http://schemas.microsoft.com/office/drawing/2014/main" id="{851669BE-7FA3-2944-A6DB-4AF6A9980C7E}"/>
              </a:ext>
            </a:extLst>
          </p:cNvPr>
          <p:cNvSpPr txBox="1"/>
          <p:nvPr/>
        </p:nvSpPr>
        <p:spPr>
          <a:xfrm>
            <a:off x="2884631" y="1424885"/>
            <a:ext cx="1236236" cy="261610"/>
          </a:xfrm>
          <a:prstGeom prst="rect">
            <a:avLst/>
          </a:prstGeom>
          <a:noFill/>
        </p:spPr>
        <p:txBody>
          <a:bodyPr wrap="none" rtlCol="0">
            <a:spAutoFit/>
          </a:bodyPr>
          <a:lstStyle/>
          <a:p>
            <a:r>
              <a:rPr lang="en-US" sz="1100" b="1" dirty="0" err="1">
                <a:solidFill>
                  <a:schemeClr val="tx1">
                    <a:lumMod val="95000"/>
                    <a:lumOff val="5000"/>
                  </a:schemeClr>
                </a:solidFill>
                <a:latin typeface="Apple Symbols"/>
                <a:cs typeface="Apple Symbols"/>
              </a:rPr>
              <a:t>N</a:t>
            </a:r>
            <a:r>
              <a:rPr lang="en-US" sz="1100" b="1" baseline="-25000" dirty="0" err="1">
                <a:solidFill>
                  <a:schemeClr val="tx1">
                    <a:lumMod val="95000"/>
                    <a:lumOff val="5000"/>
                  </a:schemeClr>
                </a:solidFill>
                <a:latin typeface="Apple Symbols"/>
                <a:cs typeface="Apple Symbols"/>
              </a:rPr>
              <a:t>tot</a:t>
            </a:r>
            <a:r>
              <a:rPr lang="en-US" sz="1100" b="1" baseline="-25000" dirty="0">
                <a:solidFill>
                  <a:schemeClr val="tx1">
                    <a:lumMod val="95000"/>
                    <a:lumOff val="5000"/>
                  </a:schemeClr>
                </a:solidFill>
                <a:latin typeface="Apple Symbols"/>
                <a:cs typeface="Apple Symbols"/>
              </a:rPr>
              <a:t> </a:t>
            </a:r>
            <a:r>
              <a:rPr lang="en-US" sz="1100" b="1" dirty="0">
                <a:solidFill>
                  <a:schemeClr val="tx1">
                    <a:lumMod val="95000"/>
                    <a:lumOff val="5000"/>
                  </a:schemeClr>
                </a:solidFill>
              </a:rPr>
              <a:t>= </a:t>
            </a:r>
            <a:r>
              <a:rPr lang="en-US" sz="1100" b="1" dirty="0">
                <a:solidFill>
                  <a:srgbClr val="92D050"/>
                </a:solidFill>
              </a:rPr>
              <a:t>N</a:t>
            </a:r>
            <a:r>
              <a:rPr lang="en-US" sz="1100" b="1" baseline="-25000" dirty="0">
                <a:solidFill>
                  <a:srgbClr val="92D050"/>
                </a:solidFill>
              </a:rPr>
              <a:t>1</a:t>
            </a:r>
            <a:r>
              <a:rPr lang="en-US" sz="1100" b="1" dirty="0">
                <a:solidFill>
                  <a:srgbClr val="FF0000"/>
                </a:solidFill>
              </a:rPr>
              <a:t> +  </a:t>
            </a:r>
            <a:r>
              <a:rPr lang="en-US" sz="1100" b="1" dirty="0">
                <a:solidFill>
                  <a:srgbClr val="00B0F0"/>
                </a:solidFill>
              </a:rPr>
              <a:t>N</a:t>
            </a:r>
            <a:r>
              <a:rPr lang="en-US" sz="1100" b="1" baseline="-25000" dirty="0">
                <a:solidFill>
                  <a:srgbClr val="00B0F0"/>
                </a:solidFill>
              </a:rPr>
              <a:t>2</a:t>
            </a:r>
            <a:r>
              <a:rPr lang="en-US" sz="1100" b="1" dirty="0">
                <a:solidFill>
                  <a:srgbClr val="FF0000"/>
                </a:solidFill>
              </a:rPr>
              <a:t> + </a:t>
            </a:r>
            <a:r>
              <a:rPr lang="en-US" sz="1100" b="1" dirty="0">
                <a:solidFill>
                  <a:srgbClr val="C00000"/>
                </a:solidFill>
              </a:rPr>
              <a:t>N</a:t>
            </a:r>
            <a:r>
              <a:rPr lang="en-US" sz="1100" b="1" baseline="-25000" dirty="0">
                <a:solidFill>
                  <a:srgbClr val="C00000"/>
                </a:solidFill>
              </a:rPr>
              <a:t>3 </a:t>
            </a:r>
            <a:endParaRPr lang="en-US" sz="1100" b="1" dirty="0">
              <a:solidFill>
                <a:srgbClr val="C00000"/>
              </a:solidFill>
            </a:endParaRPr>
          </a:p>
        </p:txBody>
      </p:sp>
      <p:sp>
        <p:nvSpPr>
          <p:cNvPr id="11" name="CuadroTexto 10">
            <a:extLst>
              <a:ext uri="{FF2B5EF4-FFF2-40B4-BE49-F238E27FC236}">
                <a16:creationId xmlns:a16="http://schemas.microsoft.com/office/drawing/2014/main" id="{9FDC9844-B61C-E142-9006-88C66FB21BF2}"/>
              </a:ext>
            </a:extLst>
          </p:cNvPr>
          <p:cNvSpPr txBox="1"/>
          <p:nvPr/>
        </p:nvSpPr>
        <p:spPr>
          <a:xfrm>
            <a:off x="286713" y="1427031"/>
            <a:ext cx="2757701" cy="523220"/>
          </a:xfrm>
          <a:prstGeom prst="rect">
            <a:avLst/>
          </a:prstGeom>
          <a:noFill/>
        </p:spPr>
        <p:txBody>
          <a:bodyPr wrap="square" rtlCol="0">
            <a:spAutoFit/>
          </a:bodyPr>
          <a:lstStyle/>
          <a:p>
            <a:r>
              <a:rPr lang="en-US" sz="1400" dirty="0">
                <a:solidFill>
                  <a:srgbClr val="00B050"/>
                </a:solidFill>
                <a:latin typeface="Apple Symbols"/>
                <a:cs typeface="Apple Symbols"/>
              </a:rPr>
              <a:t>α</a:t>
            </a:r>
            <a:r>
              <a:rPr lang="en-US" sz="1400" dirty="0">
                <a:solidFill>
                  <a:schemeClr val="accent1">
                    <a:lumMod val="50000"/>
                  </a:schemeClr>
                </a:solidFill>
                <a:latin typeface="Apple Symbols"/>
                <a:cs typeface="Apple Symbols"/>
              </a:rPr>
              <a:t> </a:t>
            </a:r>
            <a:r>
              <a:rPr lang="en-US" sz="1400" dirty="0">
                <a:solidFill>
                  <a:schemeClr val="tx1">
                    <a:lumMod val="95000"/>
                    <a:lumOff val="5000"/>
                  </a:schemeClr>
                </a:solidFill>
                <a:latin typeface="Apple Symbols"/>
                <a:cs typeface="Apple Symbols"/>
              </a:rPr>
              <a:t>, </a:t>
            </a:r>
            <a:r>
              <a:rPr lang="en-US" sz="1400" dirty="0">
                <a:solidFill>
                  <a:srgbClr val="0000FF"/>
                </a:solidFill>
              </a:rPr>
              <a:t>β </a:t>
            </a:r>
            <a:r>
              <a:rPr lang="en-US" sz="1400" dirty="0">
                <a:solidFill>
                  <a:schemeClr val="tx1">
                    <a:lumMod val="95000"/>
                    <a:lumOff val="5000"/>
                  </a:schemeClr>
                </a:solidFill>
              </a:rPr>
              <a:t>, </a:t>
            </a:r>
            <a:r>
              <a:rPr lang="en-US" sz="1400" dirty="0">
                <a:solidFill>
                  <a:srgbClr val="FF0000"/>
                </a:solidFill>
              </a:rPr>
              <a:t>γ</a:t>
            </a:r>
            <a:r>
              <a:rPr lang="en-US" sz="1400" dirty="0">
                <a:solidFill>
                  <a:srgbClr val="FF3399"/>
                </a:solidFill>
              </a:rPr>
              <a:t> </a:t>
            </a:r>
            <a:r>
              <a:rPr lang="en-US" sz="1400" dirty="0">
                <a:solidFill>
                  <a:schemeClr val="tx1">
                    <a:lumMod val="95000"/>
                    <a:lumOff val="5000"/>
                  </a:schemeClr>
                </a:solidFill>
              </a:rPr>
              <a:t>are </a:t>
            </a:r>
            <a:r>
              <a:rPr lang="en-US" sz="1400" b="1" dirty="0">
                <a:solidFill>
                  <a:schemeClr val="tx1">
                    <a:lumMod val="95000"/>
                    <a:lumOff val="5000"/>
                  </a:schemeClr>
                </a:solidFill>
              </a:rPr>
              <a:t>quadratic functions </a:t>
            </a:r>
            <a:r>
              <a:rPr lang="en-US" sz="1400" dirty="0">
                <a:solidFill>
                  <a:schemeClr val="tx1">
                    <a:lumMod val="95000"/>
                    <a:lumOff val="5000"/>
                  </a:schemeClr>
                </a:solidFill>
              </a:rPr>
              <a:t>of </a:t>
            </a:r>
            <a:endParaRPr lang="en-US" sz="1400" b="1" dirty="0">
              <a:solidFill>
                <a:schemeClr val="tx1">
                  <a:lumMod val="95000"/>
                  <a:lumOff val="5000"/>
                </a:schemeClr>
              </a:solidFill>
            </a:endParaRPr>
          </a:p>
          <a:p>
            <a:r>
              <a:rPr lang="en-US" sz="1400" dirty="0">
                <a:solidFill>
                  <a:schemeClr val="tx1">
                    <a:lumMod val="95000"/>
                    <a:lumOff val="5000"/>
                  </a:schemeClr>
                </a:solidFill>
              </a:rPr>
              <a:t>They are computed by minimizing</a:t>
            </a:r>
            <a:r>
              <a:rPr lang="en-US" sz="1400" dirty="0"/>
              <a:t> :</a:t>
            </a:r>
          </a:p>
        </p:txBody>
      </p:sp>
      <p:sp>
        <p:nvSpPr>
          <p:cNvPr id="12" name="CuadroTexto 11">
            <a:extLst>
              <a:ext uri="{FF2B5EF4-FFF2-40B4-BE49-F238E27FC236}">
                <a16:creationId xmlns:a16="http://schemas.microsoft.com/office/drawing/2014/main" id="{2E0411F7-0FA0-E644-A987-C15DECAAA1F0}"/>
              </a:ext>
            </a:extLst>
          </p:cNvPr>
          <p:cNvSpPr txBox="1"/>
          <p:nvPr/>
        </p:nvSpPr>
        <p:spPr>
          <a:xfrm>
            <a:off x="286713" y="2244011"/>
            <a:ext cx="1741439" cy="307777"/>
          </a:xfrm>
          <a:prstGeom prst="rect">
            <a:avLst/>
          </a:prstGeom>
          <a:solidFill>
            <a:schemeClr val="bg1">
              <a:lumMod val="95000"/>
            </a:schemeClr>
          </a:solidFill>
          <a:ln w="28575">
            <a:solidFill>
              <a:schemeClr val="accent2">
                <a:lumMod val="75000"/>
              </a:schemeClr>
            </a:solidFill>
          </a:ln>
        </p:spPr>
        <p:txBody>
          <a:bodyPr wrap="none" rtlCol="0">
            <a:spAutoFit/>
          </a:bodyPr>
          <a:lstStyle/>
          <a:p>
            <a:r>
              <a:rPr lang="en-US" sz="1400" b="1" dirty="0"/>
              <a:t>χ</a:t>
            </a:r>
            <a:r>
              <a:rPr lang="en-US" sz="1400" b="1" baseline="30000" dirty="0"/>
              <a:t>2</a:t>
            </a:r>
            <a:r>
              <a:rPr lang="en-US" sz="1400" b="1" dirty="0"/>
              <a:t>= (</a:t>
            </a:r>
            <a:r>
              <a:rPr lang="en-US" sz="1400" b="1" dirty="0" err="1"/>
              <a:t>E</a:t>
            </a:r>
            <a:r>
              <a:rPr lang="en-US" sz="1400" b="1" baseline="-25000" dirty="0" err="1"/>
              <a:t>beam</a:t>
            </a:r>
            <a:r>
              <a:rPr lang="en-US" sz="1400" b="1" dirty="0" err="1"/>
              <a:t>-E</a:t>
            </a:r>
            <a:r>
              <a:rPr lang="en-US" sz="1400" b="1" baseline="-25000" dirty="0" err="1"/>
              <a:t>rec</a:t>
            </a:r>
            <a:r>
              <a:rPr lang="en-US" sz="1400" b="1" dirty="0"/>
              <a:t>)</a:t>
            </a:r>
            <a:r>
              <a:rPr lang="en-US" sz="1400" b="1" baseline="30000" dirty="0"/>
              <a:t>2</a:t>
            </a:r>
            <a:r>
              <a:rPr lang="en-US" sz="1400" b="1" dirty="0"/>
              <a:t>/</a:t>
            </a:r>
            <a:r>
              <a:rPr lang="en-US" sz="1400" b="1" dirty="0" err="1"/>
              <a:t>E</a:t>
            </a:r>
            <a:r>
              <a:rPr lang="en-US" sz="1400" b="1" baseline="-25000" dirty="0" err="1"/>
              <a:t>beam</a:t>
            </a:r>
            <a:endParaRPr lang="en-US" sz="1400" b="1" baseline="-25000" dirty="0"/>
          </a:p>
        </p:txBody>
      </p:sp>
      <p:sp>
        <p:nvSpPr>
          <p:cNvPr id="13" name="CuadroTexto 12">
            <a:extLst>
              <a:ext uri="{FF2B5EF4-FFF2-40B4-BE49-F238E27FC236}">
                <a16:creationId xmlns:a16="http://schemas.microsoft.com/office/drawing/2014/main" id="{C565CF04-1832-A14E-9702-EEFCE38C2A4C}"/>
              </a:ext>
            </a:extLst>
          </p:cNvPr>
          <p:cNvSpPr txBox="1"/>
          <p:nvPr/>
        </p:nvSpPr>
        <p:spPr>
          <a:xfrm>
            <a:off x="4033887" y="739907"/>
            <a:ext cx="4883068" cy="738664"/>
          </a:xfrm>
          <a:prstGeom prst="rect">
            <a:avLst/>
          </a:prstGeom>
          <a:noFill/>
        </p:spPr>
        <p:txBody>
          <a:bodyPr wrap="none" rtlCol="0">
            <a:spAutoFit/>
          </a:bodyPr>
          <a:lstStyle/>
          <a:p>
            <a:r>
              <a:rPr lang="en-US" sz="1400" b="1" dirty="0">
                <a:solidFill>
                  <a:srgbClr val="92D050"/>
                </a:solidFill>
              </a:rPr>
              <a:t>N</a:t>
            </a:r>
            <a:r>
              <a:rPr lang="en-US" sz="1400" b="1" baseline="-25000" dirty="0">
                <a:solidFill>
                  <a:srgbClr val="92D050"/>
                </a:solidFill>
              </a:rPr>
              <a:t>1</a:t>
            </a:r>
            <a:r>
              <a:rPr lang="en-US" sz="1400" dirty="0"/>
              <a:t>= Nb. of pads with </a:t>
            </a:r>
            <a:r>
              <a:rPr lang="en-US" sz="1400" b="1" dirty="0">
                <a:solidFill>
                  <a:srgbClr val="92D050"/>
                </a:solidFill>
              </a:rPr>
              <a:t>first threshold </a:t>
            </a:r>
            <a:r>
              <a:rPr lang="en-US" sz="1400" b="1" dirty="0">
                <a:solidFill>
                  <a:schemeClr val="accent2">
                    <a:lumMod val="75000"/>
                  </a:schemeClr>
                </a:solidFill>
              </a:rPr>
              <a:t>&lt;signal</a:t>
            </a:r>
            <a:r>
              <a:rPr lang="en-US" sz="1400" dirty="0">
                <a:solidFill>
                  <a:schemeClr val="accent2">
                    <a:lumMod val="75000"/>
                  </a:schemeClr>
                </a:solidFill>
              </a:rPr>
              <a:t> </a:t>
            </a:r>
            <a:r>
              <a:rPr lang="en-US" sz="1400" b="1" dirty="0">
                <a:solidFill>
                  <a:schemeClr val="accent2">
                    <a:lumMod val="75000"/>
                  </a:schemeClr>
                </a:solidFill>
              </a:rPr>
              <a:t>&lt;</a:t>
            </a:r>
            <a:r>
              <a:rPr lang="en-US" sz="1400" dirty="0"/>
              <a:t> </a:t>
            </a:r>
            <a:r>
              <a:rPr lang="en-US" sz="1400" b="1" dirty="0">
                <a:solidFill>
                  <a:srgbClr val="0000FF"/>
                </a:solidFill>
              </a:rPr>
              <a:t>second threshold</a:t>
            </a:r>
          </a:p>
          <a:p>
            <a:r>
              <a:rPr lang="en-US" sz="1400" b="1" dirty="0">
                <a:solidFill>
                  <a:srgbClr val="00B0F0"/>
                </a:solidFill>
              </a:rPr>
              <a:t>N</a:t>
            </a:r>
            <a:r>
              <a:rPr lang="en-US" sz="1400" b="1" baseline="-25000" dirty="0">
                <a:solidFill>
                  <a:srgbClr val="00B0F0"/>
                </a:solidFill>
              </a:rPr>
              <a:t>2 </a:t>
            </a:r>
            <a:r>
              <a:rPr lang="en-US" sz="1400" dirty="0"/>
              <a:t>= Nb. of pads with </a:t>
            </a:r>
            <a:r>
              <a:rPr lang="en-US" sz="1400" b="1" dirty="0">
                <a:solidFill>
                  <a:srgbClr val="0000FF"/>
                </a:solidFill>
              </a:rPr>
              <a:t>second threshold </a:t>
            </a:r>
            <a:r>
              <a:rPr lang="en-US" sz="1400" b="1" dirty="0">
                <a:solidFill>
                  <a:schemeClr val="accent2">
                    <a:lumMod val="75000"/>
                  </a:schemeClr>
                </a:solidFill>
              </a:rPr>
              <a:t>&lt;signal</a:t>
            </a:r>
            <a:r>
              <a:rPr lang="en-US" sz="1400" dirty="0">
                <a:solidFill>
                  <a:schemeClr val="accent2">
                    <a:lumMod val="75000"/>
                  </a:schemeClr>
                </a:solidFill>
              </a:rPr>
              <a:t> </a:t>
            </a:r>
            <a:r>
              <a:rPr lang="en-US" sz="1400" b="1" dirty="0">
                <a:solidFill>
                  <a:schemeClr val="accent2">
                    <a:lumMod val="75000"/>
                  </a:schemeClr>
                </a:solidFill>
              </a:rPr>
              <a:t>&lt;</a:t>
            </a:r>
            <a:r>
              <a:rPr lang="en-US" sz="1400" b="1" dirty="0">
                <a:solidFill>
                  <a:schemeClr val="accent6">
                    <a:lumMod val="75000"/>
                  </a:schemeClr>
                </a:solidFill>
              </a:rPr>
              <a:t> </a:t>
            </a:r>
            <a:r>
              <a:rPr lang="en-US" sz="1400" b="1" dirty="0">
                <a:solidFill>
                  <a:srgbClr val="FF0000"/>
                </a:solidFill>
              </a:rPr>
              <a:t>third threshold</a:t>
            </a:r>
          </a:p>
          <a:p>
            <a:r>
              <a:rPr lang="en-US" sz="1400" b="1" dirty="0">
                <a:solidFill>
                  <a:srgbClr val="C00000"/>
                </a:solidFill>
              </a:rPr>
              <a:t>N</a:t>
            </a:r>
            <a:r>
              <a:rPr lang="en-US" sz="1400" b="1" baseline="-25000" dirty="0">
                <a:solidFill>
                  <a:srgbClr val="C00000"/>
                </a:solidFill>
              </a:rPr>
              <a:t>3</a:t>
            </a:r>
            <a:r>
              <a:rPr lang="en-US" sz="1400" b="1" baseline="-25000" dirty="0">
                <a:solidFill>
                  <a:srgbClr val="7030A0"/>
                </a:solidFill>
              </a:rPr>
              <a:t> </a:t>
            </a:r>
            <a:r>
              <a:rPr lang="en-US" sz="1400" dirty="0"/>
              <a:t>= Nb. of pads with </a:t>
            </a:r>
            <a:r>
              <a:rPr lang="en-US" sz="1400" b="1" dirty="0">
                <a:solidFill>
                  <a:schemeClr val="accent2">
                    <a:lumMod val="75000"/>
                  </a:schemeClr>
                </a:solidFill>
              </a:rPr>
              <a:t>signal&gt;</a:t>
            </a:r>
            <a:r>
              <a:rPr lang="en-US" sz="1400" dirty="0"/>
              <a:t> </a:t>
            </a:r>
            <a:r>
              <a:rPr lang="en-US" sz="1400" b="1" dirty="0">
                <a:solidFill>
                  <a:srgbClr val="FF0000"/>
                </a:solidFill>
              </a:rPr>
              <a:t>third</a:t>
            </a:r>
            <a:r>
              <a:rPr lang="en-US" sz="1400" dirty="0">
                <a:solidFill>
                  <a:srgbClr val="FF0000"/>
                </a:solidFill>
              </a:rPr>
              <a:t> </a:t>
            </a:r>
            <a:r>
              <a:rPr lang="en-US" sz="1400" b="1" dirty="0">
                <a:solidFill>
                  <a:srgbClr val="FF0000"/>
                </a:solidFill>
              </a:rPr>
              <a:t>threshold</a:t>
            </a:r>
            <a:endParaRPr lang="en-US" sz="1400" dirty="0">
              <a:solidFill>
                <a:srgbClr val="FF0000"/>
              </a:solidFill>
            </a:endParaRPr>
          </a:p>
        </p:txBody>
      </p:sp>
      <p:pic>
        <p:nvPicPr>
          <p:cNvPr id="14" name="Imagen 13">
            <a:extLst>
              <a:ext uri="{FF2B5EF4-FFF2-40B4-BE49-F238E27FC236}">
                <a16:creationId xmlns:a16="http://schemas.microsoft.com/office/drawing/2014/main" id="{0CC86586-00C1-8448-91D4-7789258BE2F2}"/>
              </a:ext>
            </a:extLst>
          </p:cNvPr>
          <p:cNvPicPr>
            <a:picLocks noChangeAspect="1"/>
          </p:cNvPicPr>
          <p:nvPr/>
        </p:nvPicPr>
        <p:blipFill>
          <a:blip r:embed="rId3"/>
          <a:stretch>
            <a:fillRect/>
          </a:stretch>
        </p:blipFill>
        <p:spPr>
          <a:xfrm>
            <a:off x="3525087" y="1686494"/>
            <a:ext cx="2505610" cy="2395193"/>
          </a:xfrm>
          <a:prstGeom prst="rect">
            <a:avLst/>
          </a:prstGeom>
        </p:spPr>
      </p:pic>
      <p:pic>
        <p:nvPicPr>
          <p:cNvPr id="15" name="Imagen 14">
            <a:extLst>
              <a:ext uri="{FF2B5EF4-FFF2-40B4-BE49-F238E27FC236}">
                <a16:creationId xmlns:a16="http://schemas.microsoft.com/office/drawing/2014/main" id="{5EA64B87-1B15-A54A-9482-BE0496155F6F}"/>
              </a:ext>
            </a:extLst>
          </p:cNvPr>
          <p:cNvPicPr>
            <a:picLocks noChangeAspect="1"/>
          </p:cNvPicPr>
          <p:nvPr/>
        </p:nvPicPr>
        <p:blipFill>
          <a:blip r:embed="rId4"/>
          <a:stretch>
            <a:fillRect/>
          </a:stretch>
        </p:blipFill>
        <p:spPr>
          <a:xfrm>
            <a:off x="6141434" y="1612935"/>
            <a:ext cx="2650850" cy="2499874"/>
          </a:xfrm>
          <a:prstGeom prst="rect">
            <a:avLst/>
          </a:prstGeom>
        </p:spPr>
      </p:pic>
      <p:pic>
        <p:nvPicPr>
          <p:cNvPr id="16" name="Imagen 15">
            <a:extLst>
              <a:ext uri="{FF2B5EF4-FFF2-40B4-BE49-F238E27FC236}">
                <a16:creationId xmlns:a16="http://schemas.microsoft.com/office/drawing/2014/main" id="{697F56DD-737C-E14B-A7CB-91AB027246B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4302" y="3700806"/>
            <a:ext cx="2319084" cy="1804557"/>
          </a:xfrm>
          <a:prstGeom prst="rect">
            <a:avLst/>
          </a:prstGeom>
        </p:spPr>
      </p:pic>
      <p:sp>
        <p:nvSpPr>
          <p:cNvPr id="17" name="CuadroTexto 16">
            <a:extLst>
              <a:ext uri="{FF2B5EF4-FFF2-40B4-BE49-F238E27FC236}">
                <a16:creationId xmlns:a16="http://schemas.microsoft.com/office/drawing/2014/main" id="{937CE5C9-A04A-FC4A-A18F-BDA4973C92B4}"/>
              </a:ext>
            </a:extLst>
          </p:cNvPr>
          <p:cNvSpPr txBox="1"/>
          <p:nvPr/>
        </p:nvSpPr>
        <p:spPr>
          <a:xfrm>
            <a:off x="161215" y="3001881"/>
            <a:ext cx="3253554" cy="738664"/>
          </a:xfrm>
          <a:prstGeom prst="rect">
            <a:avLst/>
          </a:prstGeom>
          <a:noFill/>
        </p:spPr>
        <p:txBody>
          <a:bodyPr wrap="square" rtlCol="0">
            <a:spAutoFit/>
          </a:bodyPr>
          <a:lstStyle/>
          <a:p>
            <a:r>
              <a:rPr lang="en-US" sz="1200" dirty="0">
                <a:solidFill>
                  <a:srgbClr val="C00000"/>
                </a:solidFill>
              </a:rPr>
              <a:t> </a:t>
            </a:r>
            <a:r>
              <a:rPr lang="en-US" sz="1400" dirty="0"/>
              <a:t>Track segments reconstruction using 3D-Hough Transform helps to apply different treatment to the hits of these segments.</a:t>
            </a:r>
          </a:p>
        </p:txBody>
      </p:sp>
      <p:sp>
        <p:nvSpPr>
          <p:cNvPr id="18" name="ZoneTexte 17">
            <a:extLst>
              <a:ext uri="{FF2B5EF4-FFF2-40B4-BE49-F238E27FC236}">
                <a16:creationId xmlns:a16="http://schemas.microsoft.com/office/drawing/2014/main" id="{44E5132F-3584-2248-8131-B2910FB9EFDF}"/>
              </a:ext>
            </a:extLst>
          </p:cNvPr>
          <p:cNvSpPr txBox="1"/>
          <p:nvPr/>
        </p:nvSpPr>
        <p:spPr>
          <a:xfrm>
            <a:off x="6622106" y="3429000"/>
            <a:ext cx="1984043" cy="30777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400" dirty="0">
                <a:solidFill>
                  <a:srgbClr val="FFFFFF"/>
                </a:solidFill>
                <a:hlinkClick r:id="rId6"/>
              </a:rPr>
              <a:t> </a:t>
            </a:r>
            <a:r>
              <a:rPr lang="fr-FR" sz="1400" dirty="0">
                <a:solidFill>
                  <a:schemeClr val="bg1"/>
                </a:solidFill>
                <a:hlinkClick r:id="rId6"/>
              </a:rPr>
              <a:t>JINST 11 (2016) P04001</a:t>
            </a:r>
            <a:endParaRPr lang="en-US" sz="1400" dirty="0">
              <a:solidFill>
                <a:schemeClr val="bg1"/>
              </a:solidFill>
            </a:endParaRPr>
          </a:p>
        </p:txBody>
      </p:sp>
      <p:pic>
        <p:nvPicPr>
          <p:cNvPr id="3" name="Image 2">
            <a:extLst>
              <a:ext uri="{FF2B5EF4-FFF2-40B4-BE49-F238E27FC236}">
                <a16:creationId xmlns:a16="http://schemas.microsoft.com/office/drawing/2014/main" id="{51FD897D-CEA6-41CF-29C5-B1278EB8F377}"/>
              </a:ext>
            </a:extLst>
          </p:cNvPr>
          <p:cNvPicPr>
            <a:picLocks noChangeAspect="1"/>
          </p:cNvPicPr>
          <p:nvPr/>
        </p:nvPicPr>
        <p:blipFill>
          <a:blip r:embed="rId7"/>
          <a:stretch>
            <a:fillRect/>
          </a:stretch>
        </p:blipFill>
        <p:spPr>
          <a:xfrm>
            <a:off x="6233157" y="4154123"/>
            <a:ext cx="2910843" cy="2498444"/>
          </a:xfrm>
          <a:prstGeom prst="rect">
            <a:avLst/>
          </a:prstGeom>
        </p:spPr>
      </p:pic>
      <p:sp>
        <p:nvSpPr>
          <p:cNvPr id="24" name="CuadroTexto 9">
            <a:extLst>
              <a:ext uri="{FF2B5EF4-FFF2-40B4-BE49-F238E27FC236}">
                <a16:creationId xmlns:a16="http://schemas.microsoft.com/office/drawing/2014/main" id="{E8006EA3-D455-3991-8747-F47FA3EFC123}"/>
              </a:ext>
            </a:extLst>
          </p:cNvPr>
          <p:cNvSpPr txBox="1"/>
          <p:nvPr/>
        </p:nvSpPr>
        <p:spPr>
          <a:xfrm>
            <a:off x="214302" y="6102526"/>
            <a:ext cx="2036135" cy="307777"/>
          </a:xfrm>
          <a:prstGeom prst="rect">
            <a:avLst/>
          </a:prstGeom>
          <a:noFill/>
        </p:spPr>
        <p:txBody>
          <a:bodyPr wrap="none" rtlCol="0">
            <a:spAutoFit/>
          </a:bodyPr>
          <a:lstStyle/>
          <a:p>
            <a:r>
              <a:rPr lang="en-US" sz="1400" b="1" dirty="0" err="1">
                <a:solidFill>
                  <a:schemeClr val="tx1">
                    <a:lumMod val="95000"/>
                    <a:lumOff val="5000"/>
                  </a:schemeClr>
                </a:solidFill>
                <a:latin typeface="Apple Symbols"/>
                <a:cs typeface="Apple Symbols"/>
              </a:rPr>
              <a:t>N</a:t>
            </a:r>
            <a:r>
              <a:rPr lang="en-US" sz="1400" b="1" baseline="-25000" dirty="0" err="1">
                <a:solidFill>
                  <a:schemeClr val="tx1">
                    <a:lumMod val="95000"/>
                    <a:lumOff val="5000"/>
                  </a:schemeClr>
                </a:solidFill>
                <a:latin typeface="Apple Symbols"/>
                <a:cs typeface="Apple Symbols"/>
              </a:rPr>
              <a:t>tot</a:t>
            </a:r>
            <a:r>
              <a:rPr lang="en-US" sz="1400" b="1" baseline="-25000" dirty="0">
                <a:solidFill>
                  <a:schemeClr val="tx1">
                    <a:lumMod val="95000"/>
                    <a:lumOff val="5000"/>
                  </a:schemeClr>
                </a:solidFill>
                <a:latin typeface="Apple Symbols"/>
                <a:cs typeface="Apple Symbols"/>
              </a:rPr>
              <a:t> </a:t>
            </a:r>
            <a:r>
              <a:rPr lang="en-US" sz="1400" b="1" dirty="0">
                <a:solidFill>
                  <a:schemeClr val="tx1">
                    <a:lumMod val="95000"/>
                    <a:lumOff val="5000"/>
                  </a:schemeClr>
                </a:solidFill>
              </a:rPr>
              <a:t>= </a:t>
            </a:r>
            <a:r>
              <a:rPr lang="en-US" sz="1400" b="1" dirty="0">
                <a:solidFill>
                  <a:srgbClr val="92D050"/>
                </a:solidFill>
              </a:rPr>
              <a:t>N’</a:t>
            </a:r>
            <a:r>
              <a:rPr lang="en-US" sz="1400" b="1" baseline="-25000" dirty="0">
                <a:solidFill>
                  <a:srgbClr val="92D050"/>
                </a:solidFill>
              </a:rPr>
              <a:t>1</a:t>
            </a:r>
            <a:r>
              <a:rPr lang="en-US" sz="1400" b="1" dirty="0">
                <a:solidFill>
                  <a:srgbClr val="FF0000"/>
                </a:solidFill>
              </a:rPr>
              <a:t> +  </a:t>
            </a:r>
            <a:r>
              <a:rPr lang="en-US" sz="1400" b="1" dirty="0">
                <a:solidFill>
                  <a:srgbClr val="00B0F0"/>
                </a:solidFill>
              </a:rPr>
              <a:t>N’</a:t>
            </a:r>
            <a:r>
              <a:rPr lang="en-US" sz="1400" b="1" baseline="-25000" dirty="0">
                <a:solidFill>
                  <a:srgbClr val="00B0F0"/>
                </a:solidFill>
              </a:rPr>
              <a:t>2</a:t>
            </a:r>
            <a:r>
              <a:rPr lang="en-US" sz="1400" b="1" dirty="0">
                <a:solidFill>
                  <a:srgbClr val="FF0000"/>
                </a:solidFill>
              </a:rPr>
              <a:t> + </a:t>
            </a:r>
            <a:r>
              <a:rPr lang="en-US" sz="1400" b="1" dirty="0">
                <a:solidFill>
                  <a:srgbClr val="C00000"/>
                </a:solidFill>
              </a:rPr>
              <a:t>N’</a:t>
            </a:r>
            <a:r>
              <a:rPr lang="en-US" sz="1400" b="1" baseline="-25000" dirty="0">
                <a:solidFill>
                  <a:srgbClr val="C00000"/>
                </a:solidFill>
              </a:rPr>
              <a:t>3</a:t>
            </a:r>
            <a:r>
              <a:rPr lang="en-US" sz="1400" b="1" dirty="0">
                <a:solidFill>
                  <a:srgbClr val="C00000"/>
                </a:solidFill>
              </a:rPr>
              <a:t>+ </a:t>
            </a:r>
            <a:r>
              <a:rPr lang="en-US" sz="1400" b="1" dirty="0">
                <a:solidFill>
                  <a:srgbClr val="7030A0"/>
                </a:solidFill>
              </a:rPr>
              <a:t>N</a:t>
            </a:r>
            <a:r>
              <a:rPr lang="en-US" sz="1400" b="1" baseline="-25000" dirty="0">
                <a:solidFill>
                  <a:srgbClr val="7030A0"/>
                </a:solidFill>
              </a:rPr>
              <a:t>HT</a:t>
            </a:r>
            <a:r>
              <a:rPr lang="en-US" sz="1400" b="1" baseline="-25000" dirty="0">
                <a:solidFill>
                  <a:srgbClr val="C00000"/>
                </a:solidFill>
              </a:rPr>
              <a:t> </a:t>
            </a:r>
            <a:endParaRPr lang="en-US" sz="1400" b="1" dirty="0">
              <a:solidFill>
                <a:srgbClr val="C00000"/>
              </a:solidFill>
            </a:endParaRPr>
          </a:p>
        </p:txBody>
      </p:sp>
      <p:sp>
        <p:nvSpPr>
          <p:cNvPr id="2" name="ZoneTexte 1">
            <a:extLst>
              <a:ext uri="{FF2B5EF4-FFF2-40B4-BE49-F238E27FC236}">
                <a16:creationId xmlns:a16="http://schemas.microsoft.com/office/drawing/2014/main" id="{9FD6BD72-1B11-2237-2F22-76D0D79A43C3}"/>
              </a:ext>
            </a:extLst>
          </p:cNvPr>
          <p:cNvSpPr txBox="1"/>
          <p:nvPr/>
        </p:nvSpPr>
        <p:spPr>
          <a:xfrm>
            <a:off x="234959" y="2754812"/>
            <a:ext cx="1844946" cy="307777"/>
          </a:xfrm>
          <a:prstGeom prst="rect">
            <a:avLst/>
          </a:prstGeom>
          <a:noFill/>
        </p:spPr>
        <p:txBody>
          <a:bodyPr wrap="square" rtlCol="0">
            <a:spAutoFit/>
          </a:bodyPr>
          <a:lstStyle/>
          <a:p>
            <a:r>
              <a:rPr lang="en-US" sz="1400" b="1" dirty="0">
                <a:solidFill>
                  <a:schemeClr val="accent2">
                    <a:lumMod val="75000"/>
                  </a:schemeClr>
                </a:solidFill>
              </a:rPr>
              <a:t>Hough-Transform</a:t>
            </a:r>
          </a:p>
        </p:txBody>
      </p:sp>
      <p:sp>
        <p:nvSpPr>
          <p:cNvPr id="21" name="ZoneTexte 20">
            <a:extLst>
              <a:ext uri="{FF2B5EF4-FFF2-40B4-BE49-F238E27FC236}">
                <a16:creationId xmlns:a16="http://schemas.microsoft.com/office/drawing/2014/main" id="{C12A05B4-B05B-B443-968E-ECD9C1037857}"/>
              </a:ext>
            </a:extLst>
          </p:cNvPr>
          <p:cNvSpPr txBox="1"/>
          <p:nvPr/>
        </p:nvSpPr>
        <p:spPr>
          <a:xfrm>
            <a:off x="4225343" y="6562037"/>
            <a:ext cx="2007814" cy="30777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400" u="sng" dirty="0">
                <a:solidFill>
                  <a:srgbClr val="0000FF"/>
                </a:solidFill>
              </a:rPr>
              <a:t>JINST 12 (2017) P05009</a:t>
            </a:r>
          </a:p>
        </p:txBody>
      </p:sp>
      <p:pic>
        <p:nvPicPr>
          <p:cNvPr id="6" name="Image 5">
            <a:extLst>
              <a:ext uri="{FF2B5EF4-FFF2-40B4-BE49-F238E27FC236}">
                <a16:creationId xmlns:a16="http://schemas.microsoft.com/office/drawing/2014/main" id="{E6B63ACC-742E-C651-ACCD-A450998829BC}"/>
              </a:ext>
            </a:extLst>
          </p:cNvPr>
          <p:cNvPicPr>
            <a:picLocks noChangeAspect="1"/>
          </p:cNvPicPr>
          <p:nvPr/>
        </p:nvPicPr>
        <p:blipFill>
          <a:blip r:embed="rId8"/>
          <a:stretch>
            <a:fillRect/>
          </a:stretch>
        </p:blipFill>
        <p:spPr>
          <a:xfrm>
            <a:off x="3551404" y="4108858"/>
            <a:ext cx="2650850" cy="2498445"/>
          </a:xfrm>
          <a:prstGeom prst="rect">
            <a:avLst/>
          </a:prstGeom>
        </p:spPr>
      </p:pic>
      <p:sp>
        <p:nvSpPr>
          <p:cNvPr id="23" name="CuadroTexto 8">
            <a:extLst>
              <a:ext uri="{FF2B5EF4-FFF2-40B4-BE49-F238E27FC236}">
                <a16:creationId xmlns:a16="http://schemas.microsoft.com/office/drawing/2014/main" id="{67F15BAE-DE56-89FF-43D8-BAC39B1F897F}"/>
              </a:ext>
            </a:extLst>
          </p:cNvPr>
          <p:cNvSpPr txBox="1"/>
          <p:nvPr/>
        </p:nvSpPr>
        <p:spPr>
          <a:xfrm>
            <a:off x="75990" y="5650056"/>
            <a:ext cx="3612252" cy="292388"/>
          </a:xfrm>
          <a:prstGeom prst="rect">
            <a:avLst/>
          </a:prstGeom>
          <a:solidFill>
            <a:schemeClr val="bg1">
              <a:lumMod val="95000"/>
            </a:schemeClr>
          </a:solidFill>
          <a:ln w="38100">
            <a:solidFill>
              <a:schemeClr val="bg1">
                <a:lumMod val="50000"/>
              </a:schemeClr>
            </a:solidFill>
          </a:ln>
        </p:spPr>
        <p:txBody>
          <a:bodyPr wrap="square" rtlCol="0">
            <a:spAutoFit/>
          </a:bodyPr>
          <a:lstStyle/>
          <a:p>
            <a:r>
              <a:rPr lang="en-US" sz="1300" b="1" dirty="0" err="1">
                <a:solidFill>
                  <a:srgbClr val="FF0000"/>
                </a:solidFill>
              </a:rPr>
              <a:t>E</a:t>
            </a:r>
            <a:r>
              <a:rPr lang="en-US" sz="1300" b="1" baseline="-25000" dirty="0" err="1">
                <a:solidFill>
                  <a:srgbClr val="FF0000"/>
                </a:solidFill>
              </a:rPr>
              <a:t>rec</a:t>
            </a:r>
            <a:r>
              <a:rPr lang="en-US" sz="1300" b="1" baseline="-25000" dirty="0">
                <a:solidFill>
                  <a:srgbClr val="FF0000"/>
                </a:solidFill>
              </a:rPr>
              <a:t>  = </a:t>
            </a:r>
            <a:r>
              <a:rPr lang="en-US" sz="1300" b="1" dirty="0">
                <a:solidFill>
                  <a:srgbClr val="FF0000"/>
                </a:solidFill>
                <a:latin typeface="Apple Symbols"/>
                <a:cs typeface="Apple Symbols"/>
              </a:rPr>
              <a:t> </a:t>
            </a:r>
            <a:r>
              <a:rPr lang="en-US" sz="1300" b="1" dirty="0">
                <a:solidFill>
                  <a:schemeClr val="accent1">
                    <a:lumMod val="50000"/>
                  </a:schemeClr>
                </a:solidFill>
                <a:latin typeface="Apple Symbols"/>
                <a:cs typeface="Apple Symbols"/>
              </a:rPr>
              <a:t> </a:t>
            </a:r>
            <a:r>
              <a:rPr lang="en-US" sz="1300" b="1" dirty="0">
                <a:solidFill>
                  <a:srgbClr val="00B050"/>
                </a:solidFill>
                <a:latin typeface="Apple Symbols"/>
                <a:cs typeface="Apple Symbols"/>
              </a:rPr>
              <a:t>α</a:t>
            </a:r>
            <a:r>
              <a:rPr lang="en-US" sz="1300" b="1" dirty="0">
                <a:solidFill>
                  <a:schemeClr val="accent1">
                    <a:lumMod val="50000"/>
                  </a:schemeClr>
                </a:solidFill>
                <a:latin typeface="Apple Symbols"/>
                <a:cs typeface="Apple Symbols"/>
              </a:rPr>
              <a:t> </a:t>
            </a:r>
            <a:r>
              <a:rPr lang="en-US" sz="1300" b="1" dirty="0">
                <a:solidFill>
                  <a:schemeClr val="tx1">
                    <a:lumMod val="95000"/>
                    <a:lumOff val="5000"/>
                  </a:schemeClr>
                </a:solidFill>
                <a:latin typeface="Apple Symbols"/>
                <a:cs typeface="Apple Symbols"/>
              </a:rPr>
              <a:t>(</a:t>
            </a:r>
            <a:r>
              <a:rPr lang="en-US" sz="1300" b="1" dirty="0" err="1">
                <a:solidFill>
                  <a:schemeClr val="tx1">
                    <a:lumMod val="95000"/>
                    <a:lumOff val="5000"/>
                  </a:schemeClr>
                </a:solidFill>
                <a:latin typeface="Apple Symbols"/>
                <a:cs typeface="Apple Symbols"/>
              </a:rPr>
              <a:t>N</a:t>
            </a:r>
            <a:r>
              <a:rPr lang="en-US" sz="1300" b="1" baseline="-25000" dirty="0" err="1">
                <a:solidFill>
                  <a:schemeClr val="tx1">
                    <a:lumMod val="95000"/>
                    <a:lumOff val="5000"/>
                  </a:schemeClr>
                </a:solidFill>
                <a:latin typeface="Apple Symbols"/>
                <a:cs typeface="Apple Symbols"/>
              </a:rPr>
              <a:t>tot</a:t>
            </a:r>
            <a:r>
              <a:rPr lang="en-US" sz="1300" b="1" dirty="0">
                <a:solidFill>
                  <a:schemeClr val="tx1">
                    <a:lumMod val="95000"/>
                    <a:lumOff val="5000"/>
                  </a:schemeClr>
                </a:solidFill>
              </a:rPr>
              <a:t>) </a:t>
            </a:r>
            <a:r>
              <a:rPr lang="en-US" sz="1300" b="1" dirty="0">
                <a:solidFill>
                  <a:srgbClr val="92D050"/>
                </a:solidFill>
              </a:rPr>
              <a:t>N’</a:t>
            </a:r>
            <a:r>
              <a:rPr lang="en-US" sz="1300" b="1" baseline="-25000" dirty="0">
                <a:solidFill>
                  <a:srgbClr val="92D050"/>
                </a:solidFill>
              </a:rPr>
              <a:t>1</a:t>
            </a:r>
            <a:r>
              <a:rPr lang="en-US" sz="1300" b="1" dirty="0">
                <a:solidFill>
                  <a:srgbClr val="FF0000"/>
                </a:solidFill>
              </a:rPr>
              <a:t> + </a:t>
            </a:r>
            <a:r>
              <a:rPr lang="en-US" sz="1300" b="1" dirty="0">
                <a:solidFill>
                  <a:srgbClr val="0000FF"/>
                </a:solidFill>
              </a:rPr>
              <a:t>β</a:t>
            </a:r>
            <a:r>
              <a:rPr lang="en-US" sz="1300" b="1" dirty="0">
                <a:solidFill>
                  <a:srgbClr val="C00000"/>
                </a:solidFill>
              </a:rPr>
              <a:t> </a:t>
            </a:r>
            <a:r>
              <a:rPr lang="en-US" sz="1300" b="1" dirty="0">
                <a:solidFill>
                  <a:schemeClr val="tx1">
                    <a:lumMod val="95000"/>
                    <a:lumOff val="5000"/>
                  </a:schemeClr>
                </a:solidFill>
              </a:rPr>
              <a:t>(</a:t>
            </a:r>
            <a:r>
              <a:rPr lang="en-US" sz="1300" b="1" dirty="0" err="1">
                <a:solidFill>
                  <a:schemeClr val="tx1">
                    <a:lumMod val="95000"/>
                    <a:lumOff val="5000"/>
                  </a:schemeClr>
                </a:solidFill>
              </a:rPr>
              <a:t>N</a:t>
            </a:r>
            <a:r>
              <a:rPr lang="en-US" sz="1300" b="1" baseline="-25000" dirty="0" err="1">
                <a:solidFill>
                  <a:schemeClr val="tx1">
                    <a:lumMod val="95000"/>
                    <a:lumOff val="5000"/>
                  </a:schemeClr>
                </a:solidFill>
              </a:rPr>
              <a:t>tot</a:t>
            </a:r>
            <a:r>
              <a:rPr lang="en-US" sz="1300" b="1" dirty="0">
                <a:solidFill>
                  <a:schemeClr val="tx1">
                    <a:lumMod val="95000"/>
                    <a:lumOff val="5000"/>
                  </a:schemeClr>
                </a:solidFill>
              </a:rPr>
              <a:t>) </a:t>
            </a:r>
            <a:r>
              <a:rPr lang="en-US" sz="1300" b="1" dirty="0">
                <a:solidFill>
                  <a:srgbClr val="00B0F0"/>
                </a:solidFill>
              </a:rPr>
              <a:t>N’</a:t>
            </a:r>
            <a:r>
              <a:rPr lang="en-US" sz="1300" b="1" baseline="-25000" dirty="0">
                <a:solidFill>
                  <a:srgbClr val="00B0F0"/>
                </a:solidFill>
              </a:rPr>
              <a:t>2</a:t>
            </a:r>
            <a:r>
              <a:rPr lang="en-US" sz="1300" b="1" dirty="0">
                <a:solidFill>
                  <a:srgbClr val="FF0000"/>
                </a:solidFill>
              </a:rPr>
              <a:t> + γ</a:t>
            </a:r>
            <a:r>
              <a:rPr lang="en-US" sz="1300" b="1" dirty="0">
                <a:solidFill>
                  <a:srgbClr val="FF3399"/>
                </a:solidFill>
              </a:rPr>
              <a:t> </a:t>
            </a:r>
            <a:r>
              <a:rPr lang="en-US" sz="1300" b="1" dirty="0">
                <a:solidFill>
                  <a:schemeClr val="tx1">
                    <a:lumMod val="95000"/>
                    <a:lumOff val="5000"/>
                  </a:schemeClr>
                </a:solidFill>
              </a:rPr>
              <a:t>(</a:t>
            </a:r>
            <a:r>
              <a:rPr lang="en-US" sz="1300" b="1" dirty="0" err="1">
                <a:solidFill>
                  <a:schemeClr val="tx1">
                    <a:lumMod val="95000"/>
                    <a:lumOff val="5000"/>
                  </a:schemeClr>
                </a:solidFill>
              </a:rPr>
              <a:t>N</a:t>
            </a:r>
            <a:r>
              <a:rPr lang="en-US" sz="1300" b="1" baseline="-25000" dirty="0" err="1">
                <a:solidFill>
                  <a:schemeClr val="tx1">
                    <a:lumMod val="95000"/>
                    <a:lumOff val="5000"/>
                  </a:schemeClr>
                </a:solidFill>
              </a:rPr>
              <a:t>tot</a:t>
            </a:r>
            <a:r>
              <a:rPr lang="en-US" sz="1300" b="1" dirty="0">
                <a:solidFill>
                  <a:schemeClr val="tx1">
                    <a:lumMod val="95000"/>
                    <a:lumOff val="5000"/>
                  </a:schemeClr>
                </a:solidFill>
              </a:rPr>
              <a:t>) </a:t>
            </a:r>
            <a:r>
              <a:rPr lang="en-US" sz="1300" b="1" dirty="0">
                <a:solidFill>
                  <a:srgbClr val="C00000"/>
                </a:solidFill>
              </a:rPr>
              <a:t>N’</a:t>
            </a:r>
            <a:r>
              <a:rPr lang="en-US" sz="1300" b="1" baseline="-25000" dirty="0">
                <a:solidFill>
                  <a:srgbClr val="C00000"/>
                </a:solidFill>
              </a:rPr>
              <a:t>3 </a:t>
            </a:r>
            <a:r>
              <a:rPr lang="en-US" sz="1300" b="1" dirty="0">
                <a:solidFill>
                  <a:srgbClr val="C00000"/>
                </a:solidFill>
              </a:rPr>
              <a:t>+ </a:t>
            </a:r>
            <a:r>
              <a:rPr lang="en-US" sz="1300" b="1" dirty="0">
                <a:solidFill>
                  <a:schemeClr val="accent2">
                    <a:lumMod val="75000"/>
                  </a:schemeClr>
                </a:solidFill>
              </a:rPr>
              <a:t>c</a:t>
            </a:r>
            <a:r>
              <a:rPr lang="en-US" sz="1300" b="1" dirty="0">
                <a:solidFill>
                  <a:srgbClr val="C00000"/>
                </a:solidFill>
              </a:rPr>
              <a:t>  </a:t>
            </a:r>
            <a:r>
              <a:rPr lang="en-US" sz="1300" b="1" dirty="0">
                <a:solidFill>
                  <a:srgbClr val="7030A0"/>
                </a:solidFill>
              </a:rPr>
              <a:t>N</a:t>
            </a:r>
            <a:r>
              <a:rPr lang="en-US" sz="1300" b="1" baseline="-25000" dirty="0">
                <a:solidFill>
                  <a:srgbClr val="7030A0"/>
                </a:solidFill>
              </a:rPr>
              <a:t>HT </a:t>
            </a:r>
            <a:endParaRPr lang="en-US" sz="1300" b="1" dirty="0">
              <a:solidFill>
                <a:srgbClr val="7030A0"/>
              </a:solidFill>
            </a:endParaRPr>
          </a:p>
        </p:txBody>
      </p:sp>
      <p:sp>
        <p:nvSpPr>
          <p:cNvPr id="7" name="Espace réservé du numéro de diapositive 6">
            <a:extLst>
              <a:ext uri="{FF2B5EF4-FFF2-40B4-BE49-F238E27FC236}">
                <a16:creationId xmlns:a16="http://schemas.microsoft.com/office/drawing/2014/main" id="{28833C7B-6C7D-87DB-2E5E-A1C5A2E47BEF}"/>
              </a:ext>
            </a:extLst>
          </p:cNvPr>
          <p:cNvSpPr>
            <a:spLocks noGrp="1"/>
          </p:cNvSpPr>
          <p:nvPr>
            <p:ph type="sldNum" sz="quarter" idx="12"/>
          </p:nvPr>
        </p:nvSpPr>
        <p:spPr/>
        <p:txBody>
          <a:bodyPr/>
          <a:lstStyle/>
          <a:p>
            <a:fld id="{7376B078-420E-0F47-9D03-2B481FBAC97B}" type="slidenum">
              <a:rPr lang="en-GB" smtClean="0"/>
              <a:pPr/>
              <a:t>8</a:t>
            </a:fld>
            <a:endParaRPr lang="en-GB"/>
          </a:p>
        </p:txBody>
      </p:sp>
    </p:spTree>
    <p:extLst>
      <p:ext uri="{BB962C8B-B14F-4D97-AF65-F5344CB8AC3E}">
        <p14:creationId xmlns:p14="http://schemas.microsoft.com/office/powerpoint/2010/main" val="3384726647"/>
      </p:ext>
    </p:extLst>
  </p:cSld>
  <p:clrMapOvr>
    <a:masterClrMapping/>
  </p:clrMapOvr>
  <mc:AlternateContent xmlns:mc="http://schemas.openxmlformats.org/markup-compatibility/2006">
    <mc:Choice xmlns:p14="http://schemas.microsoft.com/office/powerpoint/2010/main" Requires="p14">
      <p:transition spd="slow" p14:dur="2000" advTm="75767"/>
    </mc:Choice>
    <mc:Fallback>
      <p:transition spd="slow" advTm="7576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uadroTexto 7">
            <a:extLst>
              <a:ext uri="{FF2B5EF4-FFF2-40B4-BE49-F238E27FC236}">
                <a16:creationId xmlns:a16="http://schemas.microsoft.com/office/drawing/2014/main" id="{AF89EE5B-30B8-58C8-FFE3-197365D348C0}"/>
              </a:ext>
            </a:extLst>
          </p:cNvPr>
          <p:cNvSpPr txBox="1"/>
          <p:nvPr/>
        </p:nvSpPr>
        <p:spPr>
          <a:xfrm>
            <a:off x="1425654" y="226480"/>
            <a:ext cx="6041205" cy="40011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b="1" dirty="0">
                <a:solidFill>
                  <a:srgbClr val="FF0000"/>
                </a:solidFill>
              </a:rPr>
              <a:t>Energy reconstruction </a:t>
            </a:r>
          </a:p>
        </p:txBody>
      </p:sp>
      <p:sp>
        <p:nvSpPr>
          <p:cNvPr id="2" name="ZoneTexte 1">
            <a:extLst>
              <a:ext uri="{FF2B5EF4-FFF2-40B4-BE49-F238E27FC236}">
                <a16:creationId xmlns:a16="http://schemas.microsoft.com/office/drawing/2014/main" id="{07622382-F9C8-C5E3-70D2-B85EED6D3C7E}"/>
              </a:ext>
            </a:extLst>
          </p:cNvPr>
          <p:cNvSpPr txBox="1"/>
          <p:nvPr/>
        </p:nvSpPr>
        <p:spPr>
          <a:xfrm>
            <a:off x="310996" y="791485"/>
            <a:ext cx="2680137" cy="369332"/>
          </a:xfrm>
          <a:prstGeom prst="rect">
            <a:avLst/>
          </a:prstGeom>
          <a:noFill/>
        </p:spPr>
        <p:txBody>
          <a:bodyPr wrap="square" rtlCol="0">
            <a:spAutoFit/>
          </a:bodyPr>
          <a:lstStyle/>
          <a:p>
            <a:r>
              <a:rPr lang="en-US" b="1" dirty="0">
                <a:solidFill>
                  <a:srgbClr val="00B050"/>
                </a:solidFill>
              </a:rPr>
              <a:t>Particle Identification</a:t>
            </a:r>
          </a:p>
        </p:txBody>
      </p:sp>
      <p:sp>
        <p:nvSpPr>
          <p:cNvPr id="3" name="ZoneTexte 2">
            <a:extLst>
              <a:ext uri="{FF2B5EF4-FFF2-40B4-BE49-F238E27FC236}">
                <a16:creationId xmlns:a16="http://schemas.microsoft.com/office/drawing/2014/main" id="{28B7CB7A-7548-5F97-C3F9-6B7014847F79}"/>
              </a:ext>
            </a:extLst>
          </p:cNvPr>
          <p:cNvSpPr txBox="1"/>
          <p:nvPr/>
        </p:nvSpPr>
        <p:spPr>
          <a:xfrm>
            <a:off x="310996" y="1269521"/>
            <a:ext cx="8736185" cy="1323439"/>
          </a:xfrm>
          <a:prstGeom prst="rect">
            <a:avLst/>
          </a:prstGeom>
          <a:noFill/>
        </p:spPr>
        <p:txBody>
          <a:bodyPr wrap="square" rtlCol="0">
            <a:spAutoFit/>
          </a:bodyPr>
          <a:lstStyle/>
          <a:p>
            <a:r>
              <a:rPr lang="en-US" sz="1600" dirty="0"/>
              <a:t>Due to the absence of Cerenkov detectors in front of the SDHCAL, the use of an electron selection (shower starting &gt;  d= 6 X</a:t>
            </a:r>
            <a:r>
              <a:rPr lang="en-US" sz="1600" baseline="-25000" dirty="0"/>
              <a:t>I</a:t>
            </a:r>
            <a:r>
              <a:rPr lang="en-US" sz="1600" dirty="0"/>
              <a:t>) was rather powerful but led to an important loss of hadrons (d= 1 </a:t>
            </a:r>
            <a:r>
              <a:rPr lang="en-US" sz="1600" dirty="0" err="1">
                <a:latin typeface="Symbol" pitchFamily="2" charset="2"/>
              </a:rPr>
              <a:t>l</a:t>
            </a:r>
            <a:r>
              <a:rPr lang="en-US" sz="1600" baseline="-25000" dirty="0" err="1"/>
              <a:t>l</a:t>
            </a:r>
            <a:r>
              <a:rPr lang="en-US" sz="1600" dirty="0"/>
              <a:t>). </a:t>
            </a:r>
          </a:p>
          <a:p>
            <a:endParaRPr lang="en-US" sz="1600" dirty="0"/>
          </a:p>
          <a:p>
            <a:r>
              <a:rPr lang="en-US" sz="1600" dirty="0"/>
              <a:t>To reject electrons  and muons without losing hadrons we use the excellent granularity of SDHCAL to discriminate the three species. Several discriminatory variables were selected:</a:t>
            </a:r>
          </a:p>
        </p:txBody>
      </p:sp>
      <p:sp>
        <p:nvSpPr>
          <p:cNvPr id="24" name="ZoneTexte 23">
            <a:extLst>
              <a:ext uri="{FF2B5EF4-FFF2-40B4-BE49-F238E27FC236}">
                <a16:creationId xmlns:a16="http://schemas.microsoft.com/office/drawing/2014/main" id="{131E43D6-CE9F-94D9-AEF1-D65583D8145D}"/>
              </a:ext>
            </a:extLst>
          </p:cNvPr>
          <p:cNvSpPr txBox="1"/>
          <p:nvPr/>
        </p:nvSpPr>
        <p:spPr>
          <a:xfrm>
            <a:off x="272908" y="2701664"/>
            <a:ext cx="6126934" cy="2585323"/>
          </a:xfrm>
          <a:prstGeom prst="rect">
            <a:avLst/>
          </a:prstGeom>
          <a:noFill/>
        </p:spPr>
        <p:txBody>
          <a:bodyPr wrap="none" rtlCol="0">
            <a:spAutoFit/>
          </a:bodyPr>
          <a:lstStyle/>
          <a:p>
            <a:r>
              <a:rPr lang="en-US" sz="1600" dirty="0">
                <a:solidFill>
                  <a:schemeClr val="accent6">
                    <a:lumMod val="75000"/>
                  </a:schemeClr>
                </a:solidFill>
              </a:rPr>
              <a:t>1-  First layer of the shower (begin)</a:t>
            </a:r>
          </a:p>
          <a:p>
            <a:r>
              <a:rPr lang="en-US" sz="1600" dirty="0">
                <a:solidFill>
                  <a:schemeClr val="accent6">
                    <a:lumMod val="75000"/>
                  </a:schemeClr>
                </a:solidFill>
              </a:rPr>
              <a:t>2-  Number of tracks in the shower (</a:t>
            </a:r>
            <a:r>
              <a:rPr lang="en-US" sz="1600" dirty="0" err="1">
                <a:solidFill>
                  <a:schemeClr val="accent6">
                    <a:lumMod val="75000"/>
                  </a:schemeClr>
                </a:solidFill>
              </a:rPr>
              <a:t>trackMultiplicity</a:t>
            </a:r>
            <a:r>
              <a:rPr lang="en-US" sz="1600" dirty="0">
                <a:solidFill>
                  <a:schemeClr val="accent6">
                    <a:lumMod val="75000"/>
                  </a:schemeClr>
                </a:solidFill>
              </a:rPr>
              <a:t>)</a:t>
            </a:r>
          </a:p>
          <a:p>
            <a:r>
              <a:rPr lang="en-US" sz="1600" dirty="0">
                <a:solidFill>
                  <a:schemeClr val="accent6">
                    <a:lumMod val="75000"/>
                  </a:schemeClr>
                </a:solidFill>
              </a:rPr>
              <a:t>3- Ratio of shower layers over total fired layers (</a:t>
            </a:r>
            <a:r>
              <a:rPr lang="en-US" sz="1600" dirty="0" err="1">
                <a:solidFill>
                  <a:schemeClr val="accent6">
                    <a:lumMod val="75000"/>
                  </a:schemeClr>
                </a:solidFill>
              </a:rPr>
              <a:t>nSHowerLayer</a:t>
            </a:r>
            <a:r>
              <a:rPr lang="en-US" sz="1600" dirty="0">
                <a:solidFill>
                  <a:schemeClr val="accent6">
                    <a:lumMod val="75000"/>
                  </a:schemeClr>
                </a:solidFill>
              </a:rPr>
              <a:t>/</a:t>
            </a:r>
            <a:r>
              <a:rPr lang="en-US" sz="1600" dirty="0" err="1">
                <a:solidFill>
                  <a:schemeClr val="accent6">
                    <a:lumMod val="75000"/>
                  </a:schemeClr>
                </a:solidFill>
              </a:rPr>
              <a:t>Nlayers</a:t>
            </a:r>
            <a:r>
              <a:rPr lang="en-US" sz="1600" dirty="0">
                <a:solidFill>
                  <a:schemeClr val="accent6">
                    <a:lumMod val="75000"/>
                  </a:schemeClr>
                </a:solidFill>
              </a:rPr>
              <a:t>)</a:t>
            </a:r>
          </a:p>
          <a:p>
            <a:r>
              <a:rPr lang="en-US" sz="1600" dirty="0">
                <a:solidFill>
                  <a:schemeClr val="accent6">
                    <a:lumMod val="75000"/>
                  </a:schemeClr>
                </a:solidFill>
              </a:rPr>
              <a:t>4- Shower density (density)</a:t>
            </a:r>
          </a:p>
          <a:p>
            <a:r>
              <a:rPr lang="en-US" sz="1600" dirty="0">
                <a:solidFill>
                  <a:schemeClr val="accent6">
                    <a:lumMod val="75000"/>
                  </a:schemeClr>
                </a:solidFill>
              </a:rPr>
              <a:t>5- Shower radius (radius)</a:t>
            </a:r>
          </a:p>
          <a:p>
            <a:r>
              <a:rPr lang="en-US" sz="1600" dirty="0">
                <a:solidFill>
                  <a:schemeClr val="accent6">
                    <a:lumMod val="75000"/>
                  </a:schemeClr>
                </a:solidFill>
              </a:rPr>
              <a:t>6- Maximum shower position (length)</a:t>
            </a:r>
          </a:p>
          <a:p>
            <a:r>
              <a:rPr lang="en-US" sz="1600" dirty="0">
                <a:solidFill>
                  <a:schemeClr val="accent6">
                    <a:lumMod val="75000"/>
                  </a:schemeClr>
                </a:solidFill>
              </a:rPr>
              <a:t>7- Ratio of N</a:t>
            </a:r>
            <a:r>
              <a:rPr lang="en-US" sz="1600" baseline="-25000" dirty="0">
                <a:solidFill>
                  <a:schemeClr val="accent6">
                    <a:lumMod val="75000"/>
                  </a:schemeClr>
                </a:solidFill>
              </a:rPr>
              <a:t>3</a:t>
            </a:r>
            <a:r>
              <a:rPr lang="en-US" sz="1600" dirty="0">
                <a:solidFill>
                  <a:schemeClr val="accent6">
                    <a:lumMod val="75000"/>
                  </a:schemeClr>
                </a:solidFill>
              </a:rPr>
              <a:t>/</a:t>
            </a:r>
            <a:r>
              <a:rPr lang="en-US" sz="1600" dirty="0" err="1">
                <a:solidFill>
                  <a:schemeClr val="accent6">
                    <a:lumMod val="75000"/>
                  </a:schemeClr>
                </a:solidFill>
              </a:rPr>
              <a:t>N</a:t>
            </a:r>
            <a:r>
              <a:rPr lang="en-US" sz="1600" baseline="-25000" dirty="0" err="1">
                <a:solidFill>
                  <a:schemeClr val="accent6">
                    <a:lumMod val="75000"/>
                  </a:schemeClr>
                </a:solidFill>
              </a:rPr>
              <a:t>tot</a:t>
            </a:r>
            <a:endParaRPr lang="en-US" sz="1600" baseline="-25000" dirty="0">
              <a:solidFill>
                <a:schemeClr val="accent6">
                  <a:lumMod val="75000"/>
                </a:schemeClr>
              </a:solidFill>
            </a:endParaRPr>
          </a:p>
          <a:p>
            <a:r>
              <a:rPr lang="en-US" sz="1600" dirty="0">
                <a:solidFill>
                  <a:schemeClr val="accent6">
                    <a:lumMod val="75000"/>
                  </a:schemeClr>
                </a:solidFill>
              </a:rPr>
              <a:t>8- Average number of clusters</a:t>
            </a:r>
          </a:p>
          <a:p>
            <a:r>
              <a:rPr lang="en-US" sz="1600" dirty="0">
                <a:solidFill>
                  <a:schemeClr val="accent6">
                    <a:lumMod val="75000"/>
                  </a:schemeClr>
                </a:solidFill>
              </a:rPr>
              <a:t>….</a:t>
            </a:r>
          </a:p>
          <a:p>
            <a:endParaRPr lang="fr-FR" dirty="0"/>
          </a:p>
        </p:txBody>
      </p:sp>
      <p:sp>
        <p:nvSpPr>
          <p:cNvPr id="5" name="ZoneTexte 4">
            <a:extLst>
              <a:ext uri="{FF2B5EF4-FFF2-40B4-BE49-F238E27FC236}">
                <a16:creationId xmlns:a16="http://schemas.microsoft.com/office/drawing/2014/main" id="{1949B73C-970C-95BF-3CB8-BBE7259DA774}"/>
              </a:ext>
            </a:extLst>
          </p:cNvPr>
          <p:cNvSpPr txBox="1"/>
          <p:nvPr/>
        </p:nvSpPr>
        <p:spPr>
          <a:xfrm>
            <a:off x="272908" y="5154192"/>
            <a:ext cx="8483165" cy="1477328"/>
          </a:xfrm>
          <a:prstGeom prst="rect">
            <a:avLst/>
          </a:prstGeom>
          <a:noFill/>
        </p:spPr>
        <p:txBody>
          <a:bodyPr wrap="square" rtlCol="0">
            <a:spAutoFit/>
          </a:bodyPr>
          <a:lstStyle/>
          <a:p>
            <a:pPr marL="285750" indent="-285750">
              <a:buFont typeface="Wingdings" pitchFamily="2" charset="2"/>
              <a:buChar char="Ø"/>
            </a:pPr>
            <a:r>
              <a:rPr lang="en-US" dirty="0"/>
              <a:t>BDT technique was used.</a:t>
            </a:r>
          </a:p>
          <a:p>
            <a:pPr marL="285750" indent="-285750">
              <a:buFont typeface="Wingdings" pitchFamily="2" charset="2"/>
              <a:buChar char="Ø"/>
            </a:pPr>
            <a:r>
              <a:rPr lang="en-US" dirty="0"/>
              <a:t>Simulated events of electrons, muons and </a:t>
            </a:r>
            <a:r>
              <a:rPr lang="en-US" dirty="0" err="1"/>
              <a:t>pions</a:t>
            </a:r>
            <a:r>
              <a:rPr lang="en-US" dirty="0"/>
              <a:t> were used for training/validation before to apply to data.</a:t>
            </a:r>
          </a:p>
          <a:p>
            <a:pPr marL="285750" indent="-285750">
              <a:buFont typeface="Wingdings" pitchFamily="2" charset="2"/>
              <a:buChar char="Ø"/>
            </a:pPr>
            <a:r>
              <a:rPr lang="en-US" dirty="0"/>
              <a:t>To avoid a possible bias due to discrepancy between data/simulation of electrons showers in the SDHCAL, pure electrons and muons data events were also used  </a:t>
            </a:r>
          </a:p>
        </p:txBody>
      </p:sp>
      <p:sp>
        <p:nvSpPr>
          <p:cNvPr id="6" name="Espace réservé du numéro de diapositive 5">
            <a:extLst>
              <a:ext uri="{FF2B5EF4-FFF2-40B4-BE49-F238E27FC236}">
                <a16:creationId xmlns:a16="http://schemas.microsoft.com/office/drawing/2014/main" id="{821CDEE1-9ABA-9CA9-52F5-8F6C81414320}"/>
              </a:ext>
            </a:extLst>
          </p:cNvPr>
          <p:cNvSpPr>
            <a:spLocks noGrp="1"/>
          </p:cNvSpPr>
          <p:nvPr>
            <p:ph type="sldNum" sz="quarter" idx="12"/>
          </p:nvPr>
        </p:nvSpPr>
        <p:spPr/>
        <p:txBody>
          <a:bodyPr/>
          <a:lstStyle/>
          <a:p>
            <a:fld id="{7376B078-420E-0F47-9D03-2B481FBAC97B}" type="slidenum">
              <a:rPr lang="en-GB" smtClean="0"/>
              <a:pPr/>
              <a:t>9</a:t>
            </a:fld>
            <a:endParaRPr lang="en-GB"/>
          </a:p>
        </p:txBody>
      </p:sp>
    </p:spTree>
    <p:extLst>
      <p:ext uri="{BB962C8B-B14F-4D97-AF65-F5344CB8AC3E}">
        <p14:creationId xmlns:p14="http://schemas.microsoft.com/office/powerpoint/2010/main" val="1654755609"/>
      </p:ext>
    </p:extLst>
  </p:cSld>
  <p:clrMapOvr>
    <a:masterClrMapping/>
  </p:clrMapOvr>
  <mc:AlternateContent xmlns:mc="http://schemas.openxmlformats.org/markup-compatibility/2006" xmlns:p14="http://schemas.microsoft.com/office/powerpoint/2010/main">
    <mc:Choice Requires="p14">
      <p:transition spd="slow" p14:dur="2000" advTm="75767"/>
    </mc:Choice>
    <mc:Fallback xmlns="">
      <p:transition spd="slow" advTm="75767"/>
    </mc:Fallback>
  </mc:AlternateContent>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52275</TotalTime>
  <Words>1535</Words>
  <Application>Microsoft Macintosh PowerPoint</Application>
  <PresentationFormat>Affichage à l'écran (4:3)</PresentationFormat>
  <Paragraphs>229</Paragraphs>
  <Slides>30</Slides>
  <Notes>8</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30</vt:i4>
      </vt:variant>
    </vt:vector>
  </HeadingPairs>
  <TitlesOfParts>
    <vt:vector size="39" baseType="lpstr">
      <vt:lpstr>ACADEMY ENGRAVED LET PLAIN:1.0</vt:lpstr>
      <vt:lpstr>Apple Symbols</vt:lpstr>
      <vt:lpstr>Arial</vt:lpstr>
      <vt:lpstr>Bangla MN</vt:lpstr>
      <vt:lpstr>Calibri</vt:lpstr>
      <vt:lpstr>Symbol</vt:lpstr>
      <vt:lpstr>Verdana</vt:lpstr>
      <vt:lpstr>Wingdings</vt:lpstr>
      <vt:lpstr>Thème Office</vt:lpstr>
      <vt:lpstr>Energy Reconstruction  of  hadron showers with the CALICE SDHCAL prototype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SDHCAL Status</dc:title>
  <dc:creator>admin admin</dc:creator>
  <cp:lastModifiedBy>laktineh imad</cp:lastModifiedBy>
  <cp:revision>143</cp:revision>
  <cp:lastPrinted>2017-05-24T02:54:57Z</cp:lastPrinted>
  <dcterms:created xsi:type="dcterms:W3CDTF">2017-10-21T17:41:21Z</dcterms:created>
  <dcterms:modified xsi:type="dcterms:W3CDTF">2022-05-16T21:26:43Z</dcterms:modified>
</cp:coreProperties>
</file>