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77" r:id="rId3"/>
    <p:sldId id="297" r:id="rId4"/>
    <p:sldId id="296" r:id="rId5"/>
    <p:sldId id="302" r:id="rId6"/>
    <p:sldId id="279" r:id="rId7"/>
    <p:sldId id="298" r:id="rId8"/>
    <p:sldId id="280" r:id="rId9"/>
    <p:sldId id="313" r:id="rId10"/>
    <p:sldId id="299" r:id="rId11"/>
    <p:sldId id="301" r:id="rId12"/>
    <p:sldId id="278" r:id="rId13"/>
    <p:sldId id="281" r:id="rId14"/>
    <p:sldId id="282" r:id="rId15"/>
    <p:sldId id="287" r:id="rId16"/>
    <p:sldId id="283" r:id="rId17"/>
    <p:sldId id="284" r:id="rId18"/>
    <p:sldId id="286" r:id="rId19"/>
    <p:sldId id="285" r:id="rId20"/>
    <p:sldId id="314" r:id="rId21"/>
    <p:sldId id="288" r:id="rId22"/>
    <p:sldId id="294" r:id="rId23"/>
    <p:sldId id="300" r:id="rId24"/>
    <p:sldId id="275" r:id="rId25"/>
    <p:sldId id="316" r:id="rId26"/>
    <p:sldId id="305" r:id="rId27"/>
    <p:sldId id="31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83526639-E973-E449-B67B-4E11F5C23B61}">
          <p14:sldIdLst>
            <p14:sldId id="256"/>
          </p14:sldIdLst>
        </p14:section>
        <p14:section name="Main part" id="{0BBA0410-C0D8-154C-A1D7-FDC472B0471F}">
          <p14:sldIdLst>
            <p14:sldId id="277"/>
            <p14:sldId id="297"/>
            <p14:sldId id="296"/>
            <p14:sldId id="302"/>
            <p14:sldId id="279"/>
            <p14:sldId id="298"/>
            <p14:sldId id="280"/>
            <p14:sldId id="313"/>
            <p14:sldId id="299"/>
            <p14:sldId id="301"/>
            <p14:sldId id="278"/>
            <p14:sldId id="281"/>
            <p14:sldId id="282"/>
            <p14:sldId id="287"/>
            <p14:sldId id="283"/>
            <p14:sldId id="284"/>
            <p14:sldId id="286"/>
            <p14:sldId id="285"/>
            <p14:sldId id="314"/>
            <p14:sldId id="288"/>
            <p14:sldId id="294"/>
            <p14:sldId id="300"/>
          </p14:sldIdLst>
        </p14:section>
        <p14:section name="Backup" id="{5300F49E-57D7-7E4C-86F7-99492188A6C1}">
          <p14:sldIdLst>
            <p14:sldId id="275"/>
            <p14:sldId id="316"/>
            <p14:sldId id="305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1"/>
    <p:restoredTop sz="94787"/>
  </p:normalViewPr>
  <p:slideViewPr>
    <p:cSldViewPr snapToGrid="0" snapToObjects="1">
      <p:cViewPr>
        <p:scale>
          <a:sx n="84" d="100"/>
          <a:sy n="84" d="100"/>
        </p:scale>
        <p:origin x="1952" y="600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>
      <p:cViewPr varScale="1">
        <p:scale>
          <a:sx n="96" d="100"/>
          <a:sy n="96" d="100"/>
        </p:scale>
        <p:origin x="3688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6D881-1395-984D-B6CC-8842A117BF26}" type="datetimeFigureOut">
              <a:rPr lang="en-US" smtClean="0"/>
              <a:t>5/20/22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BEA45-A02A-4B42-8C2A-82C5B6F7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86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secs – Just say ”hello” and the title.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82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secs – Make sure they understand how D is defined and behaves.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63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90 secs – Dense slide. Need to go through all 7 of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69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45 secs – 3 points.</a:t>
            </a:r>
          </a:p>
          <a:p>
            <a:r>
              <a:rPr lang="en-US" dirty="0" err="1"/>
              <a:t>Biagtan</a:t>
            </a:r>
            <a:r>
              <a:rPr lang="en-US" dirty="0"/>
              <a:t>: 140 </a:t>
            </a:r>
            <a:r>
              <a:rPr lang="en-US" b="1" dirty="0" err="1"/>
              <a:t>Gy</a:t>
            </a:r>
            <a:r>
              <a:rPr lang="en-US" b="1" dirty="0"/>
              <a:t>/</a:t>
            </a:r>
            <a:r>
              <a:rPr lang="en-US" b="1" dirty="0" err="1"/>
              <a:t>hr</a:t>
            </a:r>
            <a:endParaRPr lang="en-US" b="1" dirty="0"/>
          </a:p>
          <a:p>
            <a:r>
              <a:rPr lang="en-US" b="1" dirty="0"/>
              <a:t>Wick: 30 </a:t>
            </a:r>
            <a:r>
              <a:rPr lang="en-US" b="1" dirty="0" err="1"/>
              <a:t>Gy</a:t>
            </a:r>
            <a:r>
              <a:rPr lang="en-US" b="1" dirty="0"/>
              <a:t>/</a:t>
            </a:r>
            <a:r>
              <a:rPr lang="en-US" b="1" dirty="0" err="1"/>
              <a:t>hr</a:t>
            </a:r>
            <a:endParaRPr lang="en-US" b="1" dirty="0"/>
          </a:p>
          <a:p>
            <a:r>
              <a:rPr lang="en-US" b="1" dirty="0"/>
              <a:t>Anna </a:t>
            </a:r>
            <a:r>
              <a:rPr lang="en-US" b="1" dirty="0" err="1"/>
              <a:t>Pla</a:t>
            </a:r>
            <a:r>
              <a:rPr lang="en-US" b="1" dirty="0"/>
              <a:t> Dalmau: 300 </a:t>
            </a:r>
            <a:r>
              <a:rPr lang="en-US" b="1" dirty="0" err="1"/>
              <a:t>Gy</a:t>
            </a:r>
            <a:r>
              <a:rPr lang="en-US" b="1" dirty="0"/>
              <a:t>/</a:t>
            </a:r>
            <a:r>
              <a:rPr lang="en-US" b="1" dirty="0" err="1"/>
              <a:t>hr</a:t>
            </a:r>
            <a:endParaRPr lang="en-US" b="1" dirty="0"/>
          </a:p>
          <a:p>
            <a:r>
              <a:rPr lang="en-US" b="1" dirty="0" err="1"/>
              <a:t>Giokaris</a:t>
            </a:r>
            <a:r>
              <a:rPr lang="en-US" b="1" dirty="0"/>
              <a:t>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88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60 secs – need to explain how and what we irradiate.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872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45 secs – how we calculate D for a sample.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987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 secs – need to go through 4 &amp; 4 points.</a:t>
            </a:r>
          </a:p>
          <a:p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don't know that you have to say this, but you should know why we defined </a:t>
            </a:r>
            <a:r>
              <a:rPr lang="en-US" sz="6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^-1 as we did.  </a:t>
            </a:r>
            <a:b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we paralleled the analogy to D, we would use </a:t>
            </a:r>
            <a:r>
              <a:rPr lang="en-US" sz="6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not </a:t>
            </a:r>
            <a:r>
              <a:rPr lang="en-US" sz="6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^-1.  </a:t>
            </a:r>
            <a:b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reason for using </a:t>
            </a:r>
            <a:r>
              <a:rPr lang="en-US" sz="6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^-1 is that </a:t>
            </a:r>
            <a:r>
              <a:rPr lang="en-US" sz="6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go to infinity whenever the </a:t>
            </a:r>
            <a:r>
              <a:rPr lang="en-US" sz="66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T_i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66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T_f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curve crosses 1.  </a:t>
            </a:r>
            <a:b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6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6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^-1 goes to zero in these cases, so it's better behaved.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92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45 secs – explanation &amp; results.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68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45 secs – explanation &amp; results.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89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45 secs – explanation &amp; results.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675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60 secs – explanation &amp; results.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90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secs – No further comments.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583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secs – </a:t>
            </a:r>
            <a:r>
              <a:rPr lang="en-US"/>
              <a:t>5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20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129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90 secs – Dense slide. Need to go through all 7 of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3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secs tops - Briefly go through this.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88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30 secs tops - Briefly go through this.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05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45 secs – Compare past doses with expected in the future.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30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45 secs – Go through each bullet point.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99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60 secs – Go through all 5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04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60 secs – Go through all 2 &amp; 4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75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15 secs – Briefly explain the new plot.</a:t>
            </a:r>
          </a:p>
          <a:p>
            <a:r>
              <a:rPr lang="en-US" dirty="0"/>
              <a:t>Color centers: dependent on sample thickness</a:t>
            </a:r>
          </a:p>
          <a:p>
            <a:r>
              <a:rPr lang="en-US" dirty="0"/>
              <a:t>Initial LY: independent of thickness.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BEA45-A02A-4B42-8C2A-82C5B6F75A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15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F88E1-DA32-E345-8A6A-B1CE66F0A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A12C73-8489-344C-B134-E42C5AC44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1F630-7AF5-B140-B623-3E84B024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E9B88-6FE9-2A49-8840-8E8166292571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685CE-B82C-5E4F-BA8E-1DE4A521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Papageorgakis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FF8DA-0A87-8443-92DA-B4E668956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26" descr="UMD_primary_mark.png">
            <a:extLst>
              <a:ext uri="{FF2B5EF4-FFF2-40B4-BE49-F238E27FC236}">
                <a16:creationId xmlns:a16="http://schemas.microsoft.com/office/drawing/2014/main" id="{4439AC4E-A655-4D48-959D-30ED5C98D2CB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544434" y="328840"/>
            <a:ext cx="4540572" cy="1271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666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9ECA2-6ABD-6742-84A8-19ECA88DC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05B15-A248-0F45-8261-B48D8DB5F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B7C6C-89A0-F944-906F-6AFD62E23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D23A-DC1D-AB4C-8B4A-E43B1464EFBF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2B1D0-9C0F-5E46-AF38-98695BB3D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7FE27-273C-6447-94F2-76445ADFC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0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483A3A-1E0D-194F-A618-D44F286954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0E4B4C-48A1-F44C-818F-6F76317A0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AC80A-F05D-FD46-BC81-6AD98816D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5766-4C59-E84D-9DEA-A0631C1F365C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642EA-468B-0541-9368-75E3FF70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0B2A8-5410-504A-B266-13650108A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19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13263-AF0A-1643-A444-8858F051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23" y="0"/>
            <a:ext cx="10515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6BBB3-2A0C-BB4D-BE93-B968CA51F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71D05-40AF-0042-B59C-ADE432A58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14D11-5C00-314F-A35F-CB6C75B1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Papageorgakis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F6D97-BB01-E84E-A6E7-3A6E8C143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Shape 26" descr="UMD_primary_mark.png">
            <a:extLst>
              <a:ext uri="{FF2B5EF4-FFF2-40B4-BE49-F238E27FC236}">
                <a16:creationId xmlns:a16="http://schemas.microsoft.com/office/drawing/2014/main" id="{892320FB-256C-F648-9244-E5418E43D25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357989" y="0"/>
            <a:ext cx="2834011" cy="793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16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6C3A8-A53C-3D4D-9113-B99DA78F5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C2173D-6ED3-5B4B-B63D-E95E44A96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03CCD-8420-294A-969F-5F489DD5B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7387-09F7-E646-AFB5-047C4C99A93A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5ABA-0779-914A-AB64-684354723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Papageorgakis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96E88-E5A4-264C-931F-3D98A3AC8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2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FFDF5-8084-0F4F-8C5C-944276FB0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9F9F7-5D65-F74A-A19F-F531BBAA2A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349F8-29D0-E949-ABFD-6DBA10F5C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D5988-94F5-574B-8AE3-9C372D3D4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2B5B-0D38-D44D-893B-0BE783906090}" type="datetime1">
              <a:rPr lang="en-US" smtClean="0"/>
              <a:t>5/20/22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53B95-A836-824E-A426-8396E2FD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Christos Papageorgakis (UMD)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8C92C0-63A2-3D4D-98F5-2F5B0F015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20856-24D2-BB48-8ED4-3F062874A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8D5C1-689A-A243-8BAE-9C59BC66C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6C988-88D5-4041-90A1-0AC7047D6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EE074C-996F-B441-83B6-9EE5B1B1D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609AE8-DEA5-A547-ADDD-85ED0B67A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5F07AF-2D39-3E4E-B042-7A24255D2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01D2-4F09-7B4E-98FD-70C1BDD4712A}" type="datetime1">
              <a:rPr lang="en-US" smtClean="0"/>
              <a:t>5/20/22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A9FAA-C45E-FE44-B0CE-FD34BFAB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AB78A-1040-1C45-AB90-771E060B8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6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9652A-229E-8148-B254-EFEE49FBA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1BC200-375B-8D42-B8FA-9C2851FAC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E78B-9801-D14A-9682-7C92B8316C75}" type="datetime1">
              <a:rPr lang="en-US" smtClean="0"/>
              <a:t>5/20/22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97A019-31F2-0940-8D25-FD971B56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A42B6-CEA4-654F-A833-33D8ABBC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4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72DCCC-CDC5-404B-9167-F8B21533E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F991-8501-0B47-B12F-3B95D0CE6DDB}" type="datetime1">
              <a:rPr lang="en-US" smtClean="0"/>
              <a:t>5/20/22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48AFBE-48A2-0D4C-A89E-0C49D6CA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19EF1-EB68-624E-B7F6-39B155CE4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2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D07CE-2589-8345-B4A4-664DD415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1EA8B-5EBD-B547-9F0B-CB0C02F52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201E80-924B-6A42-86F3-E536DAAB5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E4461-8964-3746-B30E-543E33C53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EBC8-A677-A249-9F06-4137DA49EC94}" type="datetime1">
              <a:rPr lang="en-US" smtClean="0"/>
              <a:t>5/20/22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8A642A-5373-4640-A28F-765731C47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A5E6FD-6CC7-5842-A00A-7C15DA90F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1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3892E-4657-6746-A7CF-E42FA12E9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E81FD4-AF64-1749-B1D6-A72DC897B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10B4D0-54F3-3940-9C45-69D605CD2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7A21C-A5B6-0D45-8C34-5141E7F52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3AD0-1363-3E49-A8DD-CAB2173F616A}" type="datetime1">
              <a:rPr lang="en-US" smtClean="0"/>
              <a:t>5/20/22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C35C98-F040-4C4D-8739-327CC3F00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Sarah Eno, Sara Nabili, Christos Papageorgakis (UMD)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DBABEF-5BDA-0246-9507-B9793F59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5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AAA060-28E6-0C49-AD5A-681443795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231CA-A8A8-E447-B4BE-122B3D7ED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0FE4B-28A0-2142-9FDC-879A34A419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F1100-4345-3544-833A-87A545F96ED3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833ED-6597-CB41-B3E8-39F98205F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Christos Papageorgakis, Sarah Eno, Timothy Edberg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2F68C-3BE3-CA42-8B5E-2D83DC3D5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C100F-412C-544B-8C09-9E56C4F4A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2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3.1592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svg"/><Relationship Id="rId9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33A4A-B33D-8C4C-9F0E-F151E1823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3049"/>
            <a:ext cx="9144000" cy="180689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Radiation damage studies for phenyl-based plastic scintillators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F63A6-9C78-F047-922E-017395C3A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6180"/>
            <a:ext cx="9144000" cy="202311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CALOR 2022 – 19</a:t>
            </a:r>
            <a:r>
              <a:rPr lang="en-US" b="1" baseline="30000" dirty="0"/>
              <a:t>th</a:t>
            </a:r>
            <a:r>
              <a:rPr lang="en-US" b="1" dirty="0"/>
              <a:t> International Conference on Calorimetry </a:t>
            </a:r>
            <a:br>
              <a:rPr lang="en-US" b="1" dirty="0"/>
            </a:br>
            <a:r>
              <a:rPr lang="en-US" b="1" dirty="0"/>
              <a:t>in Particle Physics</a:t>
            </a:r>
          </a:p>
          <a:p>
            <a:r>
              <a:rPr lang="en-US" dirty="0"/>
              <a:t>University of Sussex, Brighton, 16-20 May 2022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Alberto </a:t>
            </a:r>
            <a:r>
              <a:rPr lang="en-US" b="1" dirty="0" err="1"/>
              <a:t>Belloni</a:t>
            </a:r>
            <a:r>
              <a:rPr lang="en-US" b="1" dirty="0"/>
              <a:t>, Sarah Eno, Timothy Edberg, </a:t>
            </a:r>
            <a:r>
              <a:rPr lang="en-US" b="1" u="sng" dirty="0"/>
              <a:t>Christos Papageorgakis</a:t>
            </a:r>
            <a:r>
              <a:rPr lang="en-US" b="1" dirty="0"/>
              <a:t> (UMD) </a:t>
            </a:r>
          </a:p>
          <a:p>
            <a:r>
              <a:rPr lang="en-US" b="1" dirty="0"/>
              <a:t>May 20,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0B5DF7-3BA2-8221-4EDF-190752566CAB}"/>
              </a:ext>
            </a:extLst>
          </p:cNvPr>
          <p:cNvSpPr txBox="1"/>
          <p:nvPr/>
        </p:nvSpPr>
        <p:spPr>
          <a:xfrm>
            <a:off x="501806" y="5802362"/>
            <a:ext cx="3050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Preprint: </a:t>
            </a:r>
            <a:r>
              <a:rPr lang="en-US" i="1" u="sng" dirty="0">
                <a:hlinkClick r:id="rId3"/>
              </a:rPr>
              <a:t>arXiv:2203.15923</a:t>
            </a:r>
            <a:endParaRPr lang="en-US" i="1" u="sng" dirty="0"/>
          </a:p>
          <a:p>
            <a:r>
              <a:rPr lang="en-US" i="1" dirty="0"/>
              <a:t>Submitted to NIMA for review. </a:t>
            </a:r>
          </a:p>
        </p:txBody>
      </p:sp>
    </p:spTree>
    <p:extLst>
      <p:ext uri="{BB962C8B-B14F-4D97-AF65-F5344CB8AC3E}">
        <p14:creationId xmlns:p14="http://schemas.microsoft.com/office/powerpoint/2010/main" val="3934917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97F10-0CF4-3341-A9BF-F77A64F3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Dose constant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C806B-E290-F24E-95E7-7E56271A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C7AF5-9D3D-BE4C-8672-1389CF33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6921A-95B7-C043-99F8-C398821A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C19321F3-6972-3A44-89F2-CB1D2675E5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000" y="1243012"/>
                <a:ext cx="6191694" cy="5113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/>
                  <a:t>To quantify radiation hardness, the </a:t>
                </a:r>
                <a:r>
                  <a:rPr lang="en-US" b="1" dirty="0"/>
                  <a:t>dose constant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is used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br>
                  <a:rPr lang="en-US" dirty="0"/>
                </a:b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are the light yields before and after irradiation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is the dose.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i="1" dirty="0"/>
                  <a:t>Note: </a:t>
                </a:r>
                <a:r>
                  <a:rPr lang="en-US" b="1" dirty="0"/>
                  <a:t>Larger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means </a:t>
                </a:r>
                <a:r>
                  <a:rPr lang="en-US" b="1" dirty="0"/>
                  <a:t>more resistant to radiation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C19321F3-6972-3A44-89F2-CB1D2675E5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0" y="1243012"/>
                <a:ext cx="6191694" cy="5113338"/>
              </a:xfrm>
              <a:blipFill>
                <a:blip r:embed="rId3"/>
                <a:stretch>
                  <a:fillRect l="-2254" t="-1980" r="-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B4A1C12-03FA-BFF0-19FF-FC265B7E3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959434" y="896889"/>
            <a:ext cx="5075731" cy="5389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9CCD2D-FE96-42D9-E285-970462232AD8}"/>
              </a:ext>
            </a:extLst>
          </p:cNvPr>
          <p:cNvSpPr txBox="1"/>
          <p:nvPr/>
        </p:nvSpPr>
        <p:spPr>
          <a:xfrm>
            <a:off x="9759289" y="1552353"/>
            <a:ext cx="17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Exponential Fits</a:t>
            </a:r>
          </a:p>
        </p:txBody>
      </p:sp>
    </p:spTree>
    <p:extLst>
      <p:ext uri="{BB962C8B-B14F-4D97-AF65-F5344CB8AC3E}">
        <p14:creationId xmlns:p14="http://schemas.microsoft.com/office/powerpoint/2010/main" val="228264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96AB0-CFA0-6349-AFCA-AF3178426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Dose rate dependence on damage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F20EF6-B92C-A048-BF29-71C368BB4E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2223" y="914400"/>
                <a:ext cx="10253865" cy="544195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Radiation breaks substrate bonds and creates </a:t>
                </a:r>
                <a:r>
                  <a:rPr lang="en-US" sz="2400" b="1" dirty="0"/>
                  <a:t>free radicals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Radicals absorb visible light (stronger at low </a:t>
                </a:r>
                <a14:m>
                  <m:oMath xmlns:m="http://schemas.openxmlformats.org/officeDocument/2006/math">
                    <m:r>
                      <a:rPr lang="el-GR" sz="2400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)</a:t>
                </a:r>
                <a:r>
                  <a:rPr lang="el-GR" sz="2400" dirty="0"/>
                  <a:t>.</a:t>
                </a:r>
              </a:p>
              <a:p>
                <a:r>
                  <a:rPr lang="en-US" sz="2400" dirty="0"/>
                  <a:t>Radicals</a:t>
                </a:r>
                <a:r>
                  <a:rPr lang="en-US" sz="2400" b="1" dirty="0"/>
                  <a:t> </a:t>
                </a:r>
                <a:r>
                  <a:rPr lang="en-US" sz="2400" dirty="0"/>
                  <a:t>also </a:t>
                </a:r>
                <a:r>
                  <a:rPr lang="en-US" sz="2400" b="1" dirty="0"/>
                  <a:t>recombine</a:t>
                </a:r>
                <a:r>
                  <a:rPr lang="en-US" sz="2400" dirty="0"/>
                  <a:t> and their density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sz="2400" dirty="0"/>
                  <a:t>  for a dose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given by </a:t>
                </a:r>
                <a:r>
                  <a:rPr lang="en-US" sz="2400" b="1" baseline="30000" dirty="0"/>
                  <a:t>[5, 6]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/>
                  <a:t>The dose constant is expected to be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br>
                  <a:rPr lang="en-US" sz="2400" dirty="0"/>
                </a:br>
                <a:endParaRPr lang="en-US" sz="2400" dirty="0"/>
              </a:p>
              <a:p>
                <a:r>
                  <a:rPr lang="en-US" sz="2400" dirty="0"/>
                  <a:t>Oxygen is needed for oxide formation, but oxygen diffusion and radical formation are </a:t>
                </a:r>
                <a:r>
                  <a:rPr lang="en-US" sz="2400" b="1" dirty="0"/>
                  <a:t>competing processes</a:t>
                </a:r>
                <a:r>
                  <a:rPr lang="en-US" sz="2400" dirty="0"/>
                  <a:t>. </a:t>
                </a:r>
              </a:p>
              <a:p>
                <a:r>
                  <a:rPr lang="en-US" sz="2400" dirty="0"/>
                  <a:t>The </a:t>
                </a:r>
                <a:r>
                  <a:rPr lang="en-US" sz="2400" b="1" dirty="0"/>
                  <a:t>oxygen diffusion depth </a:t>
                </a:r>
                <a:r>
                  <a:rPr lang="en-US" sz="2400" dirty="0"/>
                  <a:t>depends on dose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−1/2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/>
                  <a:t>Using the sample thickness, we can calculate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that allows </a:t>
                </a:r>
                <a:r>
                  <a:rPr lang="en-US" sz="2400" b="1" dirty="0"/>
                  <a:t>full oxygen penetration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F20EF6-B92C-A048-BF29-71C368BB4E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2223" y="914400"/>
                <a:ext cx="10253865" cy="5441950"/>
              </a:xfrm>
              <a:blipFill>
                <a:blip r:embed="rId3"/>
                <a:stretch>
                  <a:fillRect l="-866" t="-1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3B4A7-5E54-2C45-AD78-C547ED3B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9C217-B7D7-E84B-82E2-70EB396BA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C8D68-2106-0E4C-BE9A-B7AA2EFB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11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C5CA551-CD31-9840-AB7E-91E680CE64EE}"/>
              </a:ext>
            </a:extLst>
          </p:cNvPr>
          <p:cNvGrpSpPr/>
          <p:nvPr/>
        </p:nvGrpSpPr>
        <p:grpSpPr>
          <a:xfrm>
            <a:off x="7210097" y="1283090"/>
            <a:ext cx="3299336" cy="461665"/>
            <a:chOff x="7210097" y="1482353"/>
            <a:chExt cx="3299336" cy="46166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82099E-0ABA-1840-A7E3-EA3252068782}"/>
                </a:ext>
              </a:extLst>
            </p:cNvPr>
            <p:cNvSpPr txBox="1"/>
            <p:nvPr/>
          </p:nvSpPr>
          <p:spPr>
            <a:xfrm>
              <a:off x="7865824" y="1482353"/>
              <a:ext cx="26436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Temporary damage</a:t>
              </a:r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A9A0C911-BBF3-F649-9B1C-06AE02030C7B}"/>
                </a:ext>
              </a:extLst>
            </p:cNvPr>
            <p:cNvSpPr/>
            <p:nvPr/>
          </p:nvSpPr>
          <p:spPr>
            <a:xfrm>
              <a:off x="7210097" y="1608083"/>
              <a:ext cx="515006" cy="210207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75F1FB6-5131-874E-B6CF-8FDA0E0C615E}"/>
              </a:ext>
            </a:extLst>
          </p:cNvPr>
          <p:cNvGrpSpPr/>
          <p:nvPr/>
        </p:nvGrpSpPr>
        <p:grpSpPr>
          <a:xfrm>
            <a:off x="7384393" y="3255358"/>
            <a:ext cx="3020716" cy="470000"/>
            <a:chOff x="7384393" y="3289335"/>
            <a:chExt cx="3020716" cy="4700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233AD0D-ECD4-4045-A421-CCFA81C32AE3}"/>
                    </a:ext>
                  </a:extLst>
                </p:cNvPr>
                <p:cNvSpPr txBox="1"/>
                <p:nvPr/>
              </p:nvSpPr>
              <p:spPr>
                <a:xfrm>
                  <a:off x="8024586" y="3289335"/>
                  <a:ext cx="2380523" cy="4700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𝑫</m:t>
                      </m:r>
                    </m:oMath>
                  </a14:m>
                  <a:r>
                    <a:rPr lang="en-US" sz="2400" b="1" dirty="0"/>
                    <a:t> scales with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233AD0D-ECD4-4045-A421-CCFA81C32A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4586" y="3289335"/>
                  <a:ext cx="2380523" cy="470000"/>
                </a:xfrm>
                <a:prstGeom prst="rect">
                  <a:avLst/>
                </a:prstGeom>
                <a:blipFill>
                  <a:blip r:embed="rId4"/>
                  <a:stretch>
                    <a:fillRect l="-529" t="-7895" b="-26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86EB078B-6D5C-8241-998C-254351FB86E7}"/>
                </a:ext>
              </a:extLst>
            </p:cNvPr>
            <p:cNvSpPr/>
            <p:nvPr/>
          </p:nvSpPr>
          <p:spPr>
            <a:xfrm>
              <a:off x="7384393" y="3415063"/>
              <a:ext cx="515006" cy="210207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70E6BF7-FB19-BF4A-894F-5CD697818105}"/>
              </a:ext>
            </a:extLst>
          </p:cNvPr>
          <p:cNvSpPr txBox="1"/>
          <p:nvPr/>
        </p:nvSpPr>
        <p:spPr>
          <a:xfrm>
            <a:off x="7361665" y="5992297"/>
            <a:ext cx="488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*symbols expanded and explained in backup slides</a:t>
            </a:r>
          </a:p>
        </p:txBody>
      </p:sp>
    </p:spTree>
    <p:extLst>
      <p:ext uri="{BB962C8B-B14F-4D97-AF65-F5344CB8AC3E}">
        <p14:creationId xmlns:p14="http://schemas.microsoft.com/office/powerpoint/2010/main" val="121143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9054B-C01B-1042-B4E6-044EE7342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Related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EF95C-5AE5-AA45-8CE8-A86A31A5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E552D-3D91-A241-9C38-2E8D1A6FF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A40EB-9D5F-7641-9E36-BAC6BAA50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BD3D01-BFFA-DE45-9EE5-82BE9133A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597" y="722836"/>
            <a:ext cx="5453699" cy="40072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DF4556-84D8-A443-BABB-C2C32A9D0205}"/>
                  </a:ext>
                </a:extLst>
              </p:cNvPr>
              <p:cNvSpPr txBox="1"/>
              <p:nvPr/>
            </p:nvSpPr>
            <p:spPr>
              <a:xfrm>
                <a:off x="910984" y="914400"/>
                <a:ext cx="5453699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Many studies of the </a:t>
                </a:r>
                <a:r>
                  <a:rPr lang="en-US" sz="2800" b="1" dirty="0"/>
                  <a:t>dose rate dependence</a:t>
                </a:r>
                <a:r>
                  <a:rPr lang="en-US" sz="2800" dirty="0"/>
                  <a:t> exist: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Previous measurements without wavelength-shifting fiber were </a:t>
                </a:r>
                <a:r>
                  <a:rPr lang="en-US" sz="2800" b="1" dirty="0"/>
                  <a:t>limited to high dose rates</a:t>
                </a:r>
                <a:r>
                  <a:rPr lang="en-US" sz="2800" dirty="0"/>
                  <a:t>. </a:t>
                </a:r>
                <a:r>
                  <a:rPr lang="en-US" sz="2800" b="1" baseline="30000" dirty="0"/>
                  <a:t>[7-12]</a:t>
                </a:r>
                <a:endParaRPr lang="en-US" sz="28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b="1" dirty="0"/>
                  <a:t>Power-law dependence between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sz="2800" b="1" dirty="0"/>
                  <a:t> and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sz="2800" b="1" dirty="0"/>
                  <a:t> </a:t>
                </a:r>
                <a:r>
                  <a:rPr lang="en-US" sz="2800" dirty="0"/>
                  <a:t>was published by CMS in 2020. </a:t>
                </a:r>
                <a:r>
                  <a:rPr lang="en-US" sz="2800" b="1" baseline="30000" dirty="0"/>
                  <a:t>[13]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These low-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800" dirty="0"/>
                  <a:t> measurements are for tiles with wavelength-shifting fibers and 20% of the observed damage was in the fibers.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DF4556-84D8-A443-BABB-C2C32A9D02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984" y="914400"/>
                <a:ext cx="5453699" cy="5262979"/>
              </a:xfrm>
              <a:prstGeom prst="rect">
                <a:avLst/>
              </a:prstGeom>
              <a:blipFill>
                <a:blip r:embed="rId4"/>
                <a:stretch>
                  <a:fillRect l="-2320" t="-1446" r="-3016" b="-2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BD31D2-1268-2C4A-A139-C55CB221BBDA}"/>
              </a:ext>
            </a:extLst>
          </p:cNvPr>
          <p:cNvCxnSpPr>
            <a:cxnSpLocks/>
          </p:cNvCxnSpPr>
          <p:nvPr/>
        </p:nvCxnSpPr>
        <p:spPr>
          <a:xfrm flipV="1">
            <a:off x="6364683" y="3554257"/>
            <a:ext cx="678759" cy="1107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F20ED9E3-242E-F546-A62C-6FE604D9AC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156" y="4730060"/>
            <a:ext cx="3752396" cy="188139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4638A2-3881-3A47-81C1-4F37387C70E9}"/>
              </a:ext>
            </a:extLst>
          </p:cNvPr>
          <p:cNvCxnSpPr>
            <a:cxnSpLocks/>
          </p:cNvCxnSpPr>
          <p:nvPr/>
        </p:nvCxnSpPr>
        <p:spPr>
          <a:xfrm>
            <a:off x="6300651" y="4836838"/>
            <a:ext cx="834505" cy="1564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97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39C1A-6A49-F047-8430-0828FE889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Methodology – Irradiations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C20BCE-004D-B841-91CD-D0B86A8E3C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1495" y="814187"/>
                <a:ext cx="6321577" cy="294749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Our samples are </a:t>
                </a:r>
                <a:r>
                  <a:rPr lang="en-US" sz="2000" b="1" dirty="0"/>
                  <a:t>scintillating rods </a:t>
                </a:r>
                <a:r>
                  <a:rPr lang="en-US" sz="2000" dirty="0"/>
                  <a:t>supplied by Eljen Technology (EJ-200 &amp; EJ-260).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EJ-200 has </a:t>
                </a:r>
                <a:r>
                  <a:rPr lang="en-US" sz="2000" dirty="0">
                    <a:solidFill>
                      <a:srgbClr val="0070C0"/>
                    </a:solidFill>
                  </a:rPr>
                  <a:t>blue </a:t>
                </a:r>
                <a:r>
                  <a:rPr lang="en-US" sz="2000" dirty="0"/>
                  <a:t>and EJ-260 </a:t>
                </a:r>
                <a:r>
                  <a:rPr lang="en-US" sz="2000" dirty="0">
                    <a:solidFill>
                      <a:srgbClr val="00B050"/>
                    </a:solidFill>
                  </a:rPr>
                  <a:t>green</a:t>
                </a:r>
                <a:r>
                  <a:rPr lang="en-US" sz="2000" dirty="0"/>
                  <a:t>-emitting fluors. </a:t>
                </a:r>
                <a:r>
                  <a:rPr lang="en-US" sz="2000" dirty="0">
                    <a:solidFill>
                      <a:srgbClr val="00B050"/>
                    </a:solidFill>
                  </a:rPr>
                  <a:t>Green</a:t>
                </a:r>
                <a:r>
                  <a:rPr lang="en-US" sz="2000" dirty="0"/>
                  <a:t> is expected to be harder to radiation since color center formation is expected to be much larger at shorter </a:t>
                </a:r>
                <a14:m>
                  <m:oMath xmlns:m="http://schemas.openxmlformats.org/officeDocument/2006/math"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l-GR" sz="2000" dirty="0"/>
                  <a:t>.</a:t>
                </a:r>
                <a:endParaRPr lang="en-US" sz="20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Rods vary in </a:t>
                </a:r>
                <a:r>
                  <a:rPr lang="en-US" sz="2000" b="1" dirty="0"/>
                  <a:t>width</a:t>
                </a:r>
                <a:r>
                  <a:rPr lang="en-US" sz="2000" dirty="0"/>
                  <a:t> and concentrations of </a:t>
                </a:r>
                <a:r>
                  <a:rPr lang="en-US" sz="2000" b="1" dirty="0"/>
                  <a:t>fluors</a:t>
                </a:r>
                <a:r>
                  <a:rPr lang="en-US" sz="2000" dirty="0"/>
                  <a:t> and </a:t>
                </a:r>
                <a:r>
                  <a:rPr lang="en-US" sz="2000" b="1" dirty="0"/>
                  <a:t>antioxidants</a:t>
                </a:r>
                <a:r>
                  <a:rPr lang="en-US" sz="2000" dirty="0"/>
                  <a:t>. (Tables 1 and 2)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We have performed irradiations at </a:t>
                </a:r>
                <a:r>
                  <a:rPr lang="en-US" sz="2000" b="1" dirty="0"/>
                  <a:t>three different facilities</a:t>
                </a:r>
                <a:r>
                  <a:rPr lang="en-US" sz="2000" dirty="0"/>
                  <a:t>. (Table 3)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C20BCE-004D-B841-91CD-D0B86A8E3C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1495" y="814187"/>
                <a:ext cx="6321577" cy="2947490"/>
              </a:xfrm>
              <a:blipFill>
                <a:blip r:embed="rId3"/>
                <a:stretch>
                  <a:fillRect l="-803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5BBA0-68AC-B749-B406-8FC5682F5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65B21-1C36-994F-8183-97A6EB643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1A283-73DF-3141-A6B6-DFFCF15CA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DDA3B67-4F16-D14F-9F0C-02FFC7D58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590264"/>
              </p:ext>
            </p:extLst>
          </p:nvPr>
        </p:nvGraphicFramePr>
        <p:xfrm>
          <a:off x="6873073" y="814186"/>
          <a:ext cx="5219282" cy="2871462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100679">
                  <a:extLst>
                    <a:ext uri="{9D8B030D-6E8A-4147-A177-3AD203B41FA5}">
                      <a16:colId xmlns:a16="http://schemas.microsoft.com/office/drawing/2014/main" val="851120861"/>
                    </a:ext>
                  </a:extLst>
                </a:gridCol>
                <a:gridCol w="902620">
                  <a:extLst>
                    <a:ext uri="{9D8B030D-6E8A-4147-A177-3AD203B41FA5}">
                      <a16:colId xmlns:a16="http://schemas.microsoft.com/office/drawing/2014/main" val="3988306484"/>
                    </a:ext>
                  </a:extLst>
                </a:gridCol>
                <a:gridCol w="1027289">
                  <a:extLst>
                    <a:ext uri="{9D8B030D-6E8A-4147-A177-3AD203B41FA5}">
                      <a16:colId xmlns:a16="http://schemas.microsoft.com/office/drawing/2014/main" val="2020385347"/>
                    </a:ext>
                  </a:extLst>
                </a:gridCol>
                <a:gridCol w="1044923">
                  <a:extLst>
                    <a:ext uri="{9D8B030D-6E8A-4147-A177-3AD203B41FA5}">
                      <a16:colId xmlns:a16="http://schemas.microsoft.com/office/drawing/2014/main" val="1034611756"/>
                    </a:ext>
                  </a:extLst>
                </a:gridCol>
                <a:gridCol w="1143771">
                  <a:extLst>
                    <a:ext uri="{9D8B030D-6E8A-4147-A177-3AD203B41FA5}">
                      <a16:colId xmlns:a16="http://schemas.microsoft.com/office/drawing/2014/main" val="3451975151"/>
                    </a:ext>
                  </a:extLst>
                </a:gridCol>
              </a:tblGrid>
              <a:tr h="55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Table 1: 1x1x5 cm samples (units of nominal concentration)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Table 2: 1x1x5 cm samples (units of nominal concentration)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386213"/>
                  </a:ext>
                </a:extLst>
              </a:tr>
              <a:tr h="5261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Scintillator type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Substrate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Primary fluor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Secondary fluor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Antioxidants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5175822"/>
                  </a:ext>
                </a:extLst>
              </a:tr>
              <a:tr h="29785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EJ200, EJ260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0, 1, 2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9251551"/>
                  </a:ext>
                </a:extLst>
              </a:tr>
              <a:tr h="297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99247090"/>
                  </a:ext>
                </a:extLst>
              </a:tr>
              <a:tr h="297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7136938"/>
                  </a:ext>
                </a:extLst>
              </a:tr>
              <a:tr h="297855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PVT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0, 1, 2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7034005"/>
                  </a:ext>
                </a:extLst>
              </a:tr>
              <a:tr h="297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7967311"/>
                  </a:ext>
                </a:extLst>
              </a:tr>
              <a:tr h="297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799968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16A7A71-1965-7849-A8A6-A3DFC3B95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593016"/>
              </p:ext>
            </p:extLst>
          </p:nvPr>
        </p:nvGraphicFramePr>
        <p:xfrm>
          <a:off x="5387273" y="4122795"/>
          <a:ext cx="3526636" cy="1931839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907701">
                  <a:extLst>
                    <a:ext uri="{9D8B030D-6E8A-4147-A177-3AD203B41FA5}">
                      <a16:colId xmlns:a16="http://schemas.microsoft.com/office/drawing/2014/main" val="1513646854"/>
                    </a:ext>
                  </a:extLst>
                </a:gridCol>
                <a:gridCol w="1276141">
                  <a:extLst>
                    <a:ext uri="{9D8B030D-6E8A-4147-A177-3AD203B41FA5}">
                      <a16:colId xmlns:a16="http://schemas.microsoft.com/office/drawing/2014/main" val="3721887675"/>
                    </a:ext>
                  </a:extLst>
                </a:gridCol>
                <a:gridCol w="1342794">
                  <a:extLst>
                    <a:ext uri="{9D8B030D-6E8A-4147-A177-3AD203B41FA5}">
                      <a16:colId xmlns:a16="http://schemas.microsoft.com/office/drawing/2014/main" val="1162962109"/>
                    </a:ext>
                  </a:extLst>
                </a:gridCol>
              </a:tblGrid>
              <a:tr h="44022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Table 2: Variable width samples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835396"/>
                  </a:ext>
                </a:extLst>
              </a:tr>
              <a:tr h="321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Substrate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Width (cm)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Fluors/ Antioxidants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71316886"/>
                  </a:ext>
                </a:extLst>
              </a:tr>
              <a:tr h="2896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0.2, 0.4, 0.6, 0.8, 1.0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Nominal concentrations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4561223"/>
                  </a:ext>
                </a:extLst>
              </a:tr>
              <a:tr h="2896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PVT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0.2, 0.4, 0.6, 0.8, 1.0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92283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FB6EFA9-10DA-DB49-8922-E2366AB3B4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449704"/>
              </p:ext>
            </p:extLst>
          </p:nvPr>
        </p:nvGraphicFramePr>
        <p:xfrm>
          <a:off x="551495" y="3761677"/>
          <a:ext cx="4615718" cy="2652465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182802">
                  <a:extLst>
                    <a:ext uri="{9D8B030D-6E8A-4147-A177-3AD203B41FA5}">
                      <a16:colId xmlns:a16="http://schemas.microsoft.com/office/drawing/2014/main" val="3136229483"/>
                    </a:ext>
                  </a:extLst>
                </a:gridCol>
                <a:gridCol w="1039432">
                  <a:extLst>
                    <a:ext uri="{9D8B030D-6E8A-4147-A177-3AD203B41FA5}">
                      <a16:colId xmlns:a16="http://schemas.microsoft.com/office/drawing/2014/main" val="3162074255"/>
                    </a:ext>
                  </a:extLst>
                </a:gridCol>
                <a:gridCol w="1147682">
                  <a:extLst>
                    <a:ext uri="{9D8B030D-6E8A-4147-A177-3AD203B41FA5}">
                      <a16:colId xmlns:a16="http://schemas.microsoft.com/office/drawing/2014/main" val="1425322731"/>
                    </a:ext>
                  </a:extLst>
                </a:gridCol>
                <a:gridCol w="1245802">
                  <a:extLst>
                    <a:ext uri="{9D8B030D-6E8A-4147-A177-3AD203B41FA5}">
                      <a16:colId xmlns:a16="http://schemas.microsoft.com/office/drawing/2014/main" val="4243817099"/>
                    </a:ext>
                  </a:extLst>
                </a:gridCol>
              </a:tblGrid>
              <a:tr h="35025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Table 3: Irradiations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2591146"/>
                  </a:ext>
                </a:extLst>
              </a:tr>
              <a:tr h="4377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Irradiation facility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Source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Dose (</a:t>
                      </a:r>
                      <a:r>
                        <a:rPr lang="en-US" sz="1600" b="1" u="none" strike="noStrike" dirty="0" err="1">
                          <a:effectLst/>
                        </a:rPr>
                        <a:t>kGy</a:t>
                      </a:r>
                      <a:r>
                        <a:rPr lang="en-US" sz="1600" b="1" u="none" strike="noStrike" dirty="0">
                          <a:effectLst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Dose rate (</a:t>
                      </a:r>
                      <a:r>
                        <a:rPr lang="en-US" sz="1600" b="1" u="none" strike="noStrike" dirty="0" err="1">
                          <a:effectLst/>
                        </a:rPr>
                        <a:t>Gy</a:t>
                      </a:r>
                      <a:r>
                        <a:rPr lang="en-US" sz="1600" b="1" u="none" strike="noStrike" dirty="0">
                          <a:effectLst/>
                        </a:rPr>
                        <a:t>/</a:t>
                      </a:r>
                      <a:r>
                        <a:rPr lang="en-US" sz="1600" b="1" u="none" strike="noStrike" dirty="0" err="1">
                          <a:effectLst/>
                        </a:rPr>
                        <a:t>hr</a:t>
                      </a:r>
                      <a:r>
                        <a:rPr lang="en-US" sz="1600" b="1" u="none" strike="noStrike" dirty="0">
                          <a:effectLst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3767235"/>
                  </a:ext>
                </a:extLst>
              </a:tr>
              <a:tr h="2578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GSFC REF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Gamma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48499884"/>
                  </a:ext>
                </a:extLst>
              </a:tr>
              <a:tr h="2578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9.8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4974312"/>
                  </a:ext>
                </a:extLst>
              </a:tr>
              <a:tr h="25785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NIST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Co-60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470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5444806"/>
                  </a:ext>
                </a:extLst>
              </a:tr>
              <a:tr h="2578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83.4, 85.3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70550117"/>
                  </a:ext>
                </a:extLst>
              </a:tr>
              <a:tr h="2578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8554221"/>
                  </a:ext>
                </a:extLst>
              </a:tr>
              <a:tr h="2578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2570, 3900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1509772"/>
                  </a:ext>
                </a:extLst>
              </a:tr>
              <a:tr h="2578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GIF++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Cs-137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13.2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7788338"/>
                  </a:ext>
                </a:extLst>
              </a:tr>
            </a:tbl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id="{AF504C7A-74D3-6254-2C87-FE7D444C659E}"/>
              </a:ext>
            </a:extLst>
          </p:cNvPr>
          <p:cNvGrpSpPr/>
          <p:nvPr/>
        </p:nvGrpSpPr>
        <p:grpSpPr>
          <a:xfrm>
            <a:off x="8913909" y="3832820"/>
            <a:ext cx="2994092" cy="2948826"/>
            <a:chOff x="8913909" y="3832820"/>
            <a:chExt cx="2994092" cy="2948826"/>
          </a:xfrm>
        </p:grpSpPr>
        <p:pic>
          <p:nvPicPr>
            <p:cNvPr id="10" name="Picture 9" descr="A picture containing yellow&#10;&#10;Description automatically generated">
              <a:extLst>
                <a:ext uri="{FF2B5EF4-FFF2-40B4-BE49-F238E27FC236}">
                  <a16:creationId xmlns:a16="http://schemas.microsoft.com/office/drawing/2014/main" id="{8543DB94-962B-744A-BF40-30330F93B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33969" y="3832820"/>
              <a:ext cx="2774032" cy="2511790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D5B287D-FDBD-56AD-E5E5-4A5BB7E8256D}"/>
                </a:ext>
              </a:extLst>
            </p:cNvPr>
            <p:cNvGrpSpPr/>
            <p:nvPr/>
          </p:nvGrpSpPr>
          <p:grpSpPr>
            <a:xfrm>
              <a:off x="9586097" y="3832820"/>
              <a:ext cx="1841726" cy="369332"/>
              <a:chOff x="9586097" y="3832820"/>
              <a:chExt cx="1841726" cy="369332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5ECB42D-487A-6185-7646-67DC32DEA5DE}"/>
                  </a:ext>
                </a:extLst>
              </p:cNvPr>
              <p:cNvSpPr/>
              <p:nvPr/>
            </p:nvSpPr>
            <p:spPr>
              <a:xfrm>
                <a:off x="9586097" y="3832820"/>
                <a:ext cx="7922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EJ-200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D862546-916C-8503-F0D5-9DC9456BF148}"/>
                  </a:ext>
                </a:extLst>
              </p:cNvPr>
              <p:cNvSpPr/>
              <p:nvPr/>
            </p:nvSpPr>
            <p:spPr>
              <a:xfrm>
                <a:off x="10635618" y="3832820"/>
                <a:ext cx="7922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EJ-260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AF50CD9-65D0-C492-CF4C-64535B492318}"/>
                </a:ext>
              </a:extLst>
            </p:cNvPr>
            <p:cNvGrpSpPr/>
            <p:nvPr/>
          </p:nvGrpSpPr>
          <p:grpSpPr>
            <a:xfrm>
              <a:off x="8913909" y="6145619"/>
              <a:ext cx="2373281" cy="636027"/>
              <a:chOff x="8913909" y="6145619"/>
              <a:chExt cx="2373281" cy="636027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991F97-FCD7-30D4-8773-99C484FB46C5}"/>
                  </a:ext>
                </a:extLst>
              </p:cNvPr>
              <p:cNvSpPr txBox="1"/>
              <p:nvPr/>
            </p:nvSpPr>
            <p:spPr>
              <a:xfrm>
                <a:off x="8913909" y="6412314"/>
                <a:ext cx="1103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</a:t>
                </a:r>
                <a:r>
                  <a:rPr lang="en-US" dirty="0" err="1"/>
                  <a:t>irr</a:t>
                </a:r>
                <a:r>
                  <a:rPr lang="en-US" dirty="0"/>
                  <a:t>.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993D14A-69FB-70F8-9F67-3A60D97AB793}"/>
                  </a:ext>
                </a:extLst>
              </p:cNvPr>
              <p:cNvSpPr txBox="1"/>
              <p:nvPr/>
            </p:nvSpPr>
            <p:spPr>
              <a:xfrm>
                <a:off x="10072868" y="6412314"/>
                <a:ext cx="9588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After </a:t>
                </a:r>
                <a:r>
                  <a:rPr lang="en-US" dirty="0" err="1"/>
                  <a:t>irr</a:t>
                </a:r>
                <a:r>
                  <a:rPr lang="en-US" dirty="0"/>
                  <a:t>.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1A3AB10-6B50-C5BC-CA3D-56711E9497C2}"/>
                  </a:ext>
                </a:extLst>
              </p:cNvPr>
              <p:cNvCxnSpPr>
                <a:stCxn id="13" idx="0"/>
              </p:cNvCxnSpPr>
              <p:nvPr/>
            </p:nvCxnSpPr>
            <p:spPr>
              <a:xfrm flipV="1">
                <a:off x="9465759" y="6145619"/>
                <a:ext cx="120338" cy="26669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F27ACFFD-4E9D-51FF-F750-5EF8A2BEB84C}"/>
                  </a:ext>
                </a:extLst>
              </p:cNvPr>
              <p:cNvCxnSpPr>
                <a:cxnSpLocks/>
                <a:stCxn id="13" idx="0"/>
              </p:cNvCxnSpPr>
              <p:nvPr/>
            </p:nvCxnSpPr>
            <p:spPr>
              <a:xfrm flipV="1">
                <a:off x="9465759" y="6145619"/>
                <a:ext cx="1169859" cy="26669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BF59A72-16A9-383C-CE6A-9F3A75C879A7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 flipH="1" flipV="1">
                <a:off x="10237669" y="6145619"/>
                <a:ext cx="314625" cy="266695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3C3F977-4650-1155-77ED-00F50ADDB498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 flipV="1">
                <a:off x="10552294" y="6195021"/>
                <a:ext cx="734896" cy="217293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4644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DFE1783-EA3C-A845-A20E-46A409597D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/>
                  <a:t>Methodology – Measuring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DFE1783-EA3C-A845-A20E-46A409597D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413" t="-9722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EEB0A-BEEF-0B42-AAA9-D760DE73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7BE51-D4C7-9F4D-9618-255FFB05D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B1D71-F61D-8146-98D3-9D96FCD26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14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2137F52-A526-634B-B72A-5E924D48AF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6613" y="1025158"/>
            <a:ext cx="5462635" cy="42702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67707D-0809-D847-8755-12ADD5FF6CDC}"/>
              </a:ext>
            </a:extLst>
          </p:cNvPr>
          <p:cNvSpPr txBox="1"/>
          <p:nvPr/>
        </p:nvSpPr>
        <p:spPr>
          <a:xfrm>
            <a:off x="4733919" y="3803600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baseline="30000" dirty="0"/>
              <a:t>239</a:t>
            </a:r>
            <a:r>
              <a:rPr lang="en-US" dirty="0"/>
              <a:t>Pu)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FB16D9-E837-DA4D-85DA-4265C1C7C0EE}"/>
                  </a:ext>
                </a:extLst>
              </p:cNvPr>
              <p:cNvSpPr txBox="1"/>
              <p:nvPr/>
            </p:nvSpPr>
            <p:spPr>
              <a:xfrm>
                <a:off x="5656514" y="5329807"/>
                <a:ext cx="654193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Light yield values </a:t>
                </a:r>
                <a:r>
                  <a:rPr lang="en-US" sz="2800" b="1" dirty="0"/>
                  <a:t>before</a:t>
                </a:r>
                <a:r>
                  <a:rPr lang="en-US" sz="2800" dirty="0"/>
                  <a:t> and </a:t>
                </a:r>
                <a:r>
                  <a:rPr lang="en-US" sz="2800" b="1" dirty="0"/>
                  <a:t>after</a:t>
                </a:r>
                <a:r>
                  <a:rPr lang="en-US" sz="2800" dirty="0"/>
                  <a:t> irradiation &amp; annealing used to extract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sz="2800" dirty="0"/>
                  <a:t>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FB16D9-E837-DA4D-85DA-4265C1C7C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514" y="5329807"/>
                <a:ext cx="6541936" cy="954107"/>
              </a:xfrm>
              <a:prstGeom prst="rect">
                <a:avLst/>
              </a:prstGeom>
              <a:blipFill>
                <a:blip r:embed="rId5"/>
                <a:stretch>
                  <a:fillRect t="-6579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90263204-4646-1D42-9BF4-749D8FA5EE43}"/>
              </a:ext>
            </a:extLst>
          </p:cNvPr>
          <p:cNvGrpSpPr/>
          <p:nvPr/>
        </p:nvGrpSpPr>
        <p:grpSpPr>
          <a:xfrm>
            <a:off x="9389295" y="4585703"/>
            <a:ext cx="1508096" cy="707886"/>
            <a:chOff x="9389295" y="4585865"/>
            <a:chExt cx="1508096" cy="707886"/>
          </a:xfrm>
        </p:grpSpPr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0BC889C5-C37B-B148-BA72-F5C9F4C5DB18}"/>
                </a:ext>
              </a:extLst>
            </p:cNvPr>
            <p:cNvSpPr/>
            <p:nvPr/>
          </p:nvSpPr>
          <p:spPr>
            <a:xfrm>
              <a:off x="9389295" y="4611042"/>
              <a:ext cx="271306" cy="646331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E55649-C259-124C-AD7B-63E4D2F36CCE}"/>
                </a:ext>
              </a:extLst>
            </p:cNvPr>
            <p:cNvSpPr txBox="1"/>
            <p:nvPr/>
          </p:nvSpPr>
          <p:spPr>
            <a:xfrm>
              <a:off x="9728804" y="4585865"/>
              <a:ext cx="11685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Fit peak of curve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40BC17-1366-B54B-A0D8-8B1487F9F57D}"/>
              </a:ext>
            </a:extLst>
          </p:cNvPr>
          <p:cNvGrpSpPr/>
          <p:nvPr/>
        </p:nvGrpSpPr>
        <p:grpSpPr>
          <a:xfrm>
            <a:off x="5346915" y="1820392"/>
            <a:ext cx="2217934" cy="1704504"/>
            <a:chOff x="5280009" y="1916534"/>
            <a:chExt cx="2217934" cy="170450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4529770-490D-A643-BD14-D3CC796B6374}"/>
                </a:ext>
              </a:extLst>
            </p:cNvPr>
            <p:cNvGrpSpPr/>
            <p:nvPr/>
          </p:nvGrpSpPr>
          <p:grpSpPr>
            <a:xfrm>
              <a:off x="5280009" y="1916534"/>
              <a:ext cx="2217934" cy="979314"/>
              <a:chOff x="5287487" y="2128403"/>
              <a:chExt cx="1905850" cy="979314"/>
            </a:xfrm>
          </p:grpSpPr>
          <p:sp>
            <p:nvSpPr>
              <p:cNvPr id="10" name="Right Arrow 9">
                <a:extLst>
                  <a:ext uri="{FF2B5EF4-FFF2-40B4-BE49-F238E27FC236}">
                    <a16:creationId xmlns:a16="http://schemas.microsoft.com/office/drawing/2014/main" id="{D3693ADA-2991-5140-856F-E574FE72DFDD}"/>
                  </a:ext>
                </a:extLst>
              </p:cNvPr>
              <p:cNvSpPr/>
              <p:nvPr/>
            </p:nvSpPr>
            <p:spPr>
              <a:xfrm>
                <a:off x="5431520" y="2806267"/>
                <a:ext cx="1617785" cy="301450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020216-8B5B-9B46-82D2-F4BC938277A9}"/>
                  </a:ext>
                </a:extLst>
              </p:cNvPr>
              <p:cNvSpPr txBox="1"/>
              <p:nvPr/>
            </p:nvSpPr>
            <p:spPr>
              <a:xfrm>
                <a:off x="5287487" y="2128403"/>
                <a:ext cx="190585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Charge integration</a:t>
                </a:r>
                <a:br>
                  <a:rPr lang="en-US" sz="2000" b="1" dirty="0"/>
                </a:br>
                <a:r>
                  <a:rPr lang="en-US" sz="2000" b="1" dirty="0"/>
                  <a:t>over 100 ns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7851500-2333-F349-9FF9-827CAC896500}"/>
                </a:ext>
              </a:extLst>
            </p:cNvPr>
            <p:cNvSpPr/>
            <p:nvPr/>
          </p:nvSpPr>
          <p:spPr>
            <a:xfrm>
              <a:off x="5308072" y="2913152"/>
              <a:ext cx="216180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Tektronix TDS7104</a:t>
              </a:r>
            </a:p>
            <a:p>
              <a:pPr algn="ctr"/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oscilloscope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181846F-2C13-4EAD-2E5B-CBFE159FAD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65" t="3454"/>
          <a:stretch/>
        </p:blipFill>
        <p:spPr>
          <a:xfrm rot="5400000">
            <a:off x="8045002" y="489221"/>
            <a:ext cx="3512662" cy="46552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06ADF5-0DC3-BE0E-B83C-DCD317DD4548}"/>
              </a:ext>
            </a:extLst>
          </p:cNvPr>
          <p:cNvSpPr txBox="1"/>
          <p:nvPr/>
        </p:nvSpPr>
        <p:spPr>
          <a:xfrm>
            <a:off x="5216955" y="4497920"/>
            <a:ext cx="2936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Calibration measurements</a:t>
            </a:r>
          </a:p>
          <a:p>
            <a:pPr algn="ctr"/>
            <a:r>
              <a:rPr lang="en-US" sz="2000" dirty="0"/>
              <a:t>(dark current, gain)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A003101-89A7-69E8-9145-1627C8160870}"/>
              </a:ext>
            </a:extLst>
          </p:cNvPr>
          <p:cNvSpPr/>
          <p:nvPr/>
        </p:nvSpPr>
        <p:spPr>
          <a:xfrm>
            <a:off x="8266669" y="4824932"/>
            <a:ext cx="877330" cy="13934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EFED4B-DF1C-590B-7127-249B38DEFE97}"/>
              </a:ext>
            </a:extLst>
          </p:cNvPr>
          <p:cNvSpPr txBox="1"/>
          <p:nvPr/>
        </p:nvSpPr>
        <p:spPr>
          <a:xfrm>
            <a:off x="8513965" y="44477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5403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9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51EED50-55BC-B047-8E14-D610A9FC9BC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/>
                  <a:t>Methodology – Measuring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51EED50-55BC-B047-8E14-D610A9FC9B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413" t="-9722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5A6C72-F5A9-4547-A5AF-D80FEBDD5B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55463"/>
                <a:ext cx="7389223" cy="4250587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The </a:t>
                </a:r>
                <a:r>
                  <a:rPr lang="en-US" sz="2400" b="1" dirty="0"/>
                  <a:t>pseudo inverse of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is defined as: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𝒟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br>
                  <a:rPr lang="en-US" sz="2400" dirty="0"/>
                </a:br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400" dirty="0"/>
                  <a:t> are the transmissions before and after irradiation,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400" dirty="0"/>
                  <a:t> is the total dose.</a:t>
                </a:r>
              </a:p>
              <a:p>
                <a:r>
                  <a:rPr lang="en-US" sz="2400" dirty="0"/>
                  <a:t>The </a:t>
                </a:r>
                <a:r>
                  <a:rPr lang="en-US" sz="2400" b="1" dirty="0"/>
                  <a:t>values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𝓓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2400" dirty="0"/>
                  <a:t> indicate: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2000" dirty="0"/>
                  <a:t>increase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when negative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2000" dirty="0"/>
                  <a:t>decrease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000" dirty="0"/>
                  <a:t> when positive</a:t>
                </a:r>
                <a:endParaRPr lang="en-US" sz="2400" dirty="0"/>
              </a:p>
              <a:p>
                <a:r>
                  <a:rPr lang="en-US" sz="2400" dirty="0"/>
                  <a:t>A typical </a:t>
                </a:r>
                <a:r>
                  <a:rPr lang="en-US" sz="2400" b="1" dirty="0"/>
                  <a:t>unirradiated</a:t>
                </a:r>
                <a:r>
                  <a:rPr lang="en-US" sz="2400" dirty="0"/>
                  <a:t> sample: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2000" dirty="0"/>
                  <a:t>very low transmission at the absorption spectrum of the fluors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2000" dirty="0"/>
                  <a:t>high transmission at the emission spectrum of the fluors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5A6C72-F5A9-4547-A5AF-D80FEBDD5B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55463"/>
                <a:ext cx="7389223" cy="4250587"/>
              </a:xfrm>
              <a:blipFill>
                <a:blip r:embed="rId4"/>
                <a:stretch>
                  <a:fillRect l="-1203" t="-1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35378-3D67-C648-97A7-9A48C6B3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B5D41-FC62-A546-A3AD-D2AA46CED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28E6D-B5BE-224A-8768-4934BD5D0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7A22449F-E385-AA44-884B-876850CF76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24" t="16610" r="9693"/>
          <a:stretch/>
        </p:blipFill>
        <p:spPr>
          <a:xfrm>
            <a:off x="8165509" y="2798213"/>
            <a:ext cx="3705225" cy="36295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12BE18-3983-B54F-9811-FC9729F469EF}"/>
              </a:ext>
            </a:extLst>
          </p:cNvPr>
          <p:cNvSpPr txBox="1"/>
          <p:nvPr/>
        </p:nvSpPr>
        <p:spPr>
          <a:xfrm>
            <a:off x="838200" y="1107494"/>
            <a:ext cx="7389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Used a Varian Cary 300 spectrophotometer to measure </a:t>
            </a:r>
            <a:r>
              <a:rPr lang="en-US" sz="2400" b="1" dirty="0"/>
              <a:t>transmission</a:t>
            </a:r>
            <a:r>
              <a:rPr lang="en-US" sz="240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4FD5EC-C37C-D446-8619-F716EAA60D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5974" y="715048"/>
            <a:ext cx="1929422" cy="207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2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9AD6D-6952-C640-B5CE-DFE252A58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 – PS vs PVT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4FB52-EC92-7447-ACF2-CC01AE48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44AA9-AF00-4F42-8C2F-19E97D25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AA183-E704-D445-B573-A8A722B91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D2E2FF-8A70-D843-B716-56D0B61BBE0C}"/>
              </a:ext>
            </a:extLst>
          </p:cNvPr>
          <p:cNvSpPr txBox="1"/>
          <p:nvPr/>
        </p:nvSpPr>
        <p:spPr>
          <a:xfrm>
            <a:off x="912222" y="858926"/>
            <a:ext cx="646869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About the comparison: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Comparing rods with PS and PVT substrates.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Both </a:t>
            </a:r>
            <a:r>
              <a:rPr lang="en-US" sz="2400" dirty="0">
                <a:solidFill>
                  <a:srgbClr val="0070C0"/>
                </a:solidFill>
              </a:rPr>
              <a:t>blue (EJ200) </a:t>
            </a:r>
            <a:r>
              <a:rPr lang="en-US" sz="2400" dirty="0"/>
              <a:t>and </a:t>
            </a:r>
            <a:r>
              <a:rPr lang="en-US" sz="2400" dirty="0">
                <a:solidFill>
                  <a:srgbClr val="00B050"/>
                </a:solidFill>
              </a:rPr>
              <a:t>green (EJ260) </a:t>
            </a:r>
            <a:r>
              <a:rPr lang="en-US" sz="2400" dirty="0"/>
              <a:t>fluors are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Fluors and antioxidants concentrations are nominal.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9B01480-6804-0B4F-A261-D0D7341137C0}"/>
                  </a:ext>
                </a:extLst>
              </p:cNvPr>
              <p:cNvSpPr txBox="1"/>
              <p:nvPr/>
            </p:nvSpPr>
            <p:spPr>
              <a:xfrm>
                <a:off x="912221" y="3228806"/>
                <a:ext cx="588540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Results: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Linear trend </a:t>
                </a:r>
                <a:r>
                  <a:rPr lang="en-US" sz="2400" dirty="0"/>
                  <a:t>(vs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func>
                  </m:oMath>
                </a14:m>
                <a:r>
                  <a:rPr lang="en-US" sz="2400" dirty="0"/>
                  <a:t>) until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70 </a:t>
                </a:r>
                <a:r>
                  <a:rPr lang="en-US" sz="2400" dirty="0" err="1"/>
                  <a:t>Gy</a:t>
                </a:r>
                <a:r>
                  <a:rPr lang="en-US" sz="2400" dirty="0"/>
                  <a:t>/hr.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PS and PVT show different dose constant behavior above that level: 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US" sz="2000" dirty="0"/>
                  <a:t>for PVT, remains </a:t>
                </a:r>
                <a:r>
                  <a:rPr lang="en-US" sz="2000" b="1" dirty="0"/>
                  <a:t>constant or continues to rise</a:t>
                </a:r>
                <a:r>
                  <a:rPr lang="en-US" sz="2000" dirty="0"/>
                  <a:t>.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US" sz="2000" dirty="0"/>
                  <a:t>for PS, remains </a:t>
                </a:r>
                <a:r>
                  <a:rPr lang="en-US" sz="2000" b="1" dirty="0"/>
                  <a:t>constant or decreases</a:t>
                </a:r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9B01480-6804-0B4F-A261-D0D734113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221" y="3228806"/>
                <a:ext cx="5885406" cy="2246769"/>
              </a:xfrm>
              <a:prstGeom prst="rect">
                <a:avLst/>
              </a:prstGeom>
              <a:blipFill>
                <a:blip r:embed="rId3"/>
                <a:stretch>
                  <a:fillRect l="-2371" t="-2809" b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138745D-4A92-A24C-BEDC-EB2782BD9AD4}"/>
              </a:ext>
            </a:extLst>
          </p:cNvPr>
          <p:cNvSpPr txBox="1"/>
          <p:nvPr/>
        </p:nvSpPr>
        <p:spPr>
          <a:xfrm>
            <a:off x="1439747" y="5648603"/>
            <a:ext cx="5197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Depending on the fluor concentrations.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3FC0E2-708B-A249-BA1B-BE1CE2795D61}"/>
              </a:ext>
            </a:extLst>
          </p:cNvPr>
          <p:cNvSpPr/>
          <p:nvPr/>
        </p:nvSpPr>
        <p:spPr>
          <a:xfrm>
            <a:off x="9868465" y="2652527"/>
            <a:ext cx="285750" cy="141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E8D8F3-E630-5340-AE62-536D5CDA8F0C}"/>
              </a:ext>
            </a:extLst>
          </p:cNvPr>
          <p:cNvSpPr/>
          <p:nvPr/>
        </p:nvSpPr>
        <p:spPr>
          <a:xfrm>
            <a:off x="9928790" y="2835088"/>
            <a:ext cx="285750" cy="141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99C2BB-210E-7A41-98D5-351399592F26}"/>
              </a:ext>
            </a:extLst>
          </p:cNvPr>
          <p:cNvSpPr/>
          <p:nvPr/>
        </p:nvSpPr>
        <p:spPr>
          <a:xfrm>
            <a:off x="9866407" y="5464636"/>
            <a:ext cx="285750" cy="141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4C8A54-6A91-7C4F-A0A3-4D66B4836D48}"/>
              </a:ext>
            </a:extLst>
          </p:cNvPr>
          <p:cNvSpPr/>
          <p:nvPr/>
        </p:nvSpPr>
        <p:spPr>
          <a:xfrm>
            <a:off x="9931400" y="5647197"/>
            <a:ext cx="285750" cy="1414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78349E1-A08F-21F3-5119-65BD6E2C6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18278" y="2906993"/>
            <a:ext cx="2968171" cy="41147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62A13F-2DA0-E346-924F-FA5DC8236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118279" y="28030"/>
            <a:ext cx="2968170" cy="41147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52E4B6-7E47-E0A9-00C9-FAC01760C7AA}"/>
              </a:ext>
            </a:extLst>
          </p:cNvPr>
          <p:cNvSpPr txBox="1"/>
          <p:nvPr/>
        </p:nvSpPr>
        <p:spPr>
          <a:xfrm>
            <a:off x="8610600" y="924364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blue (EJ200)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B3314B-FD84-1DF1-CADF-DEC162A94128}"/>
              </a:ext>
            </a:extLst>
          </p:cNvPr>
          <p:cNvSpPr txBox="1"/>
          <p:nvPr/>
        </p:nvSpPr>
        <p:spPr>
          <a:xfrm>
            <a:off x="8551378" y="3760057"/>
            <a:ext cx="1454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green (EJ260)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85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92569-9058-FF43-B5A4-6F312129E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 – Fluor concentrations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ED1F3-5845-EE45-A553-62AEA18C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D88DB-6824-7743-9147-C9D7E7401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43917-15A7-9A40-A69D-FED9C0515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D345AA-620C-E844-AAA8-234F2599F767}"/>
              </a:ext>
            </a:extLst>
          </p:cNvPr>
          <p:cNvSpPr txBox="1"/>
          <p:nvPr/>
        </p:nvSpPr>
        <p:spPr>
          <a:xfrm>
            <a:off x="912223" y="1076795"/>
            <a:ext cx="670125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Varying fluor concentrations: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b="1" dirty="0"/>
              <a:t>1X1P</a:t>
            </a:r>
            <a:r>
              <a:rPr lang="en-US" sz="2400" dirty="0"/>
              <a:t>: nominal primary and secondary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b="1" dirty="0"/>
              <a:t>1X2P</a:t>
            </a:r>
            <a:r>
              <a:rPr lang="en-US" sz="2400" dirty="0"/>
              <a:t>: double primary and nominal secondary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b="1" dirty="0"/>
              <a:t>2X1P</a:t>
            </a:r>
            <a:r>
              <a:rPr lang="en-US" sz="2400" dirty="0"/>
              <a:t>: nominal primary and  double secondary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D5970E-C349-B74D-BC86-AA24A5BB1674}"/>
              </a:ext>
            </a:extLst>
          </p:cNvPr>
          <p:cNvSpPr txBox="1"/>
          <p:nvPr/>
        </p:nvSpPr>
        <p:spPr>
          <a:xfrm>
            <a:off x="912223" y="3008467"/>
            <a:ext cx="648686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Some observations: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No significant effect </a:t>
            </a:r>
            <a:r>
              <a:rPr lang="en-US" sz="2400" dirty="0"/>
              <a:t>observed until 70 </a:t>
            </a:r>
            <a:r>
              <a:rPr lang="en-US" sz="2400" dirty="0" err="1"/>
              <a:t>Gy</a:t>
            </a:r>
            <a:r>
              <a:rPr lang="en-US" sz="2400" dirty="0"/>
              <a:t>/hr.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Behavior above that amount </a:t>
            </a:r>
            <a:r>
              <a:rPr lang="en-US" sz="2400" b="1" dirty="0"/>
              <a:t>depends on dopant concentrations</a:t>
            </a:r>
            <a:r>
              <a:rPr lang="en-US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Increasing the primary dopant </a:t>
            </a:r>
            <a:r>
              <a:rPr lang="en-US" sz="2400" dirty="0"/>
              <a:t>concentration benefits PS samples.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No dependence observed </a:t>
            </a:r>
            <a:r>
              <a:rPr lang="en-US" sz="2400" dirty="0"/>
              <a:t>for PVT within uncertainties.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5BB724-5879-85F8-B144-F5B79A97C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339532" y="2914132"/>
            <a:ext cx="2968174" cy="41148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085C3C-539B-93B8-06B6-D1124C0E6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339533" y="12869"/>
            <a:ext cx="2968172" cy="41148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30C482-FFB7-4CEA-2496-4E3FF591B000}"/>
              </a:ext>
            </a:extLst>
          </p:cNvPr>
          <p:cNvSpPr txBox="1"/>
          <p:nvPr/>
        </p:nvSpPr>
        <p:spPr>
          <a:xfrm>
            <a:off x="8820615" y="91440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BB06DB-54A4-BD46-1F3D-24195FCF3D5E}"/>
              </a:ext>
            </a:extLst>
          </p:cNvPr>
          <p:cNvSpPr txBox="1"/>
          <p:nvPr/>
        </p:nvSpPr>
        <p:spPr>
          <a:xfrm>
            <a:off x="8820615" y="3868112"/>
            <a:ext cx="681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PVT</a:t>
            </a:r>
          </a:p>
        </p:txBody>
      </p:sp>
    </p:spTree>
    <p:extLst>
      <p:ext uri="{BB962C8B-B14F-4D97-AF65-F5344CB8AC3E}">
        <p14:creationId xmlns:p14="http://schemas.microsoft.com/office/powerpoint/2010/main" val="351957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0F8A3-DD8C-D44D-94EA-1C1C41C0F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 – Transmission</a:t>
            </a:r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4C8FFED3-9F0D-1542-B0F8-A4492BBD8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5571" r="8484"/>
          <a:stretch/>
        </p:blipFill>
        <p:spPr>
          <a:xfrm>
            <a:off x="7795940" y="678751"/>
            <a:ext cx="3250432" cy="296539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E40C-3233-CD49-8B1C-03D04861A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019B8-3D2D-B64B-A6CD-603C1070E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B5CF1-F3CF-7E41-B51A-9427FADA5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1731CF0D-4369-F54C-8326-DC4682D1DC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787" r="9389"/>
          <a:stretch/>
        </p:blipFill>
        <p:spPr>
          <a:xfrm>
            <a:off x="7795940" y="3606077"/>
            <a:ext cx="3250433" cy="27502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3E84D6-59D7-854A-8EB8-83D16863C063}"/>
                  </a:ext>
                </a:extLst>
              </p:cNvPr>
              <p:cNvSpPr txBox="1"/>
              <p:nvPr/>
            </p:nvSpPr>
            <p:spPr>
              <a:xfrm>
                <a:off x="912223" y="975751"/>
                <a:ext cx="647952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Some general remarks: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Large positive values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𝒟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 indicate </a:t>
                </a:r>
                <a:r>
                  <a:rPr lang="en-US" sz="2400" b="1" dirty="0"/>
                  <a:t>color center formation</a:t>
                </a:r>
                <a:r>
                  <a:rPr lang="en-US" sz="2400" dirty="0"/>
                  <a:t>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Negative values probe </a:t>
                </a:r>
                <a:r>
                  <a:rPr lang="en-US" sz="2400" b="1" dirty="0"/>
                  <a:t>fluor destruction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3E84D6-59D7-854A-8EB8-83D16863C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223" y="975751"/>
                <a:ext cx="6479520" cy="1631216"/>
              </a:xfrm>
              <a:prstGeom prst="rect">
                <a:avLst/>
              </a:prstGeom>
              <a:blipFill>
                <a:blip r:embed="rId5"/>
                <a:stretch>
                  <a:fillRect l="-2153" t="-3846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CBC48CC-E802-ED4D-A008-DB5F94BAE043}"/>
              </a:ext>
            </a:extLst>
          </p:cNvPr>
          <p:cNvSpPr txBox="1"/>
          <p:nvPr/>
        </p:nvSpPr>
        <p:spPr>
          <a:xfrm>
            <a:off x="912223" y="2910555"/>
            <a:ext cx="6479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Both are indicators of radiation damage.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C22468-CAF5-1748-9EDC-DC8D4A8500AF}"/>
              </a:ext>
            </a:extLst>
          </p:cNvPr>
          <p:cNvSpPr txBox="1"/>
          <p:nvPr/>
        </p:nvSpPr>
        <p:spPr>
          <a:xfrm>
            <a:off x="912223" y="3976012"/>
            <a:ext cx="6342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Our observations show: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Radiation damage for both scintillator types.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Fluor destruction </a:t>
            </a:r>
            <a:r>
              <a:rPr lang="en-US" sz="2400" dirty="0"/>
              <a:t>for the </a:t>
            </a:r>
            <a:r>
              <a:rPr lang="en-US" sz="2400" dirty="0">
                <a:solidFill>
                  <a:srgbClr val="0070C0"/>
                </a:solidFill>
              </a:rPr>
              <a:t>blue scintillator (EJ200)</a:t>
            </a:r>
            <a:r>
              <a:rPr lang="en-US" sz="2400" dirty="0"/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D4D112-8436-E145-B8F8-972FB30B59E0}"/>
              </a:ext>
            </a:extLst>
          </p:cNvPr>
          <p:cNvGrpSpPr/>
          <p:nvPr/>
        </p:nvGrpSpPr>
        <p:grpSpPr>
          <a:xfrm>
            <a:off x="4123175" y="3176641"/>
            <a:ext cx="5473001" cy="3083116"/>
            <a:chOff x="4123175" y="3176641"/>
            <a:chExt cx="5473001" cy="3083116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8177EF9-7BF6-934B-BE85-47870AF5D0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5939" y="3176641"/>
              <a:ext cx="1800237" cy="244756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20FB9F3-6245-B94C-BCD0-72FD3AB9BE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68826" y="5776602"/>
              <a:ext cx="1299173" cy="12977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4966953-21C2-DF4F-8DAC-850AAB64E967}"/>
                </a:ext>
              </a:extLst>
            </p:cNvPr>
            <p:cNvSpPr/>
            <p:nvPr/>
          </p:nvSpPr>
          <p:spPr>
            <a:xfrm>
              <a:off x="4123175" y="5583707"/>
              <a:ext cx="3945651" cy="6760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Black arrows indicate the emission spectrum of the secondary.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048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A29EC-98F5-E941-98BB-F4B4AC35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 – Varying thickness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68148-0595-BE4E-B50B-D252B78B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8A1BE-6C33-4B41-BBEF-6F47ADC5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3BB42-46B5-FF45-9DD0-9827B703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140762-FD46-7847-B080-951019974888}"/>
                  </a:ext>
                </a:extLst>
              </p:cNvPr>
              <p:cNvSpPr txBox="1"/>
              <p:nvPr/>
            </p:nvSpPr>
            <p:spPr>
              <a:xfrm>
                <a:off x="912220" y="840846"/>
                <a:ext cx="6734053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two radiation damage mechanisms show </a:t>
                </a:r>
                <a:r>
                  <a:rPr lang="en-US" sz="2400" b="1" dirty="0"/>
                  <a:t>different dependences</a:t>
                </a:r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400" dirty="0"/>
                  <a:t> on </a:t>
                </a:r>
                <a:r>
                  <a:rPr lang="en-US" sz="2400" b="1" dirty="0"/>
                  <a:t>rod thickness</a:t>
                </a:r>
                <a:r>
                  <a:rPr lang="en-US" sz="2400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Color center formation gives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that </a:t>
                </a:r>
                <a:r>
                  <a:rPr lang="en-US" sz="2000" b="1" dirty="0"/>
                  <a:t>scale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20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Damage to initial light production is </a:t>
                </a:r>
                <a:r>
                  <a:rPr lang="en-US" sz="2000" b="1" dirty="0"/>
                  <a:t>independent of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</a:rPr>
                      <m:t>𝒍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140762-FD46-7847-B080-951019974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220" y="840846"/>
                <a:ext cx="6734053" cy="1446550"/>
              </a:xfrm>
              <a:prstGeom prst="rect">
                <a:avLst/>
              </a:prstGeom>
              <a:blipFill>
                <a:blip r:embed="rId4"/>
                <a:stretch>
                  <a:fillRect l="-1509" t="-3509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4ABADB3-9028-1C41-A995-AF32C9B337EC}"/>
              </a:ext>
            </a:extLst>
          </p:cNvPr>
          <p:cNvSpPr txBox="1"/>
          <p:nvPr/>
        </p:nvSpPr>
        <p:spPr>
          <a:xfrm>
            <a:off x="912219" y="2236621"/>
            <a:ext cx="673405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Results: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During the recovery period, the dose constant is </a:t>
            </a:r>
            <a:r>
              <a:rPr lang="en-US" sz="2000" b="1" dirty="0"/>
              <a:t>strongly dependent </a:t>
            </a:r>
            <a:r>
              <a:rPr lang="en-US" sz="2000" dirty="0"/>
              <a:t>on the sample thickness.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Indication that </a:t>
            </a:r>
            <a:r>
              <a:rPr lang="en-US" sz="2000" b="1" dirty="0"/>
              <a:t>color centers (radicals!) </a:t>
            </a:r>
            <a:r>
              <a:rPr lang="en-US" sz="2000" dirty="0"/>
              <a:t>form during irradiation but their number </a:t>
            </a:r>
            <a:r>
              <a:rPr lang="en-US" sz="2000" b="1" dirty="0"/>
              <a:t>reduces after annealing</a:t>
            </a:r>
            <a:r>
              <a:rPr lang="en-US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Final dose constants </a:t>
            </a:r>
            <a:r>
              <a:rPr lang="en-US" sz="2000" b="1" dirty="0"/>
              <a:t>do not depend strongly </a:t>
            </a:r>
            <a:r>
              <a:rPr lang="en-US" sz="2000" dirty="0"/>
              <a:t>on thickness.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Dominant radiation damage mechanism is </a:t>
            </a:r>
            <a:r>
              <a:rPr lang="en-US" sz="2000" b="1" dirty="0"/>
              <a:t>reduction in initial light production </a:t>
            </a:r>
            <a:r>
              <a:rPr lang="en-US" sz="2000" dirty="0"/>
              <a:t>after annealing.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maximum sample thickness (1 cm) is </a:t>
            </a:r>
            <a:r>
              <a:rPr lang="en-US" sz="2000" b="1" dirty="0"/>
              <a:t>not large enough </a:t>
            </a:r>
            <a:r>
              <a:rPr lang="en-US" sz="2000" dirty="0"/>
              <a:t>to make color centers dominant.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574B15-453F-3644-975B-9104A61C0E9C}"/>
              </a:ext>
            </a:extLst>
          </p:cNvPr>
          <p:cNvSpPr txBox="1"/>
          <p:nvPr/>
        </p:nvSpPr>
        <p:spPr>
          <a:xfrm>
            <a:off x="912219" y="5510316"/>
            <a:ext cx="6734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Note: </a:t>
            </a:r>
            <a:r>
              <a:rPr lang="en-US" dirty="0"/>
              <a:t>For full oxygen penetration dose rates need to </a:t>
            </a:r>
            <a:r>
              <a:rPr lang="en-US" b="1" dirty="0"/>
              <a:t>below </a:t>
            </a:r>
            <a:r>
              <a:rPr lang="en-US" dirty="0"/>
              <a:t>10 </a:t>
            </a:r>
            <a:r>
              <a:rPr lang="en-US" dirty="0" err="1"/>
              <a:t>Gy</a:t>
            </a:r>
            <a:r>
              <a:rPr lang="en-US" dirty="0"/>
              <a:t>/h, 4.4 </a:t>
            </a:r>
            <a:r>
              <a:rPr lang="en-US" dirty="0" err="1"/>
              <a:t>Gy</a:t>
            </a:r>
            <a:r>
              <a:rPr lang="en-US" dirty="0"/>
              <a:t>/h, 2.5 </a:t>
            </a:r>
            <a:r>
              <a:rPr lang="en-US" dirty="0" err="1"/>
              <a:t>Gy</a:t>
            </a:r>
            <a:r>
              <a:rPr lang="en-US" dirty="0"/>
              <a:t>/h, and 1.6 </a:t>
            </a:r>
            <a:r>
              <a:rPr lang="en-US" dirty="0" err="1"/>
              <a:t>Gy</a:t>
            </a:r>
            <a:r>
              <a:rPr lang="en-US" dirty="0"/>
              <a:t>/h for thicknesses 4, 6, 8, and 10 mm, respectively.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B431C7-D25E-FED1-AB3F-C081BD730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213529" y="46378"/>
            <a:ext cx="2968170" cy="411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172D9F-5313-7B36-B6EB-72575FCD3C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239761" y="2920634"/>
            <a:ext cx="2963802" cy="41087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402DF04-28FD-905E-BA38-1F7BFD391E6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935" t="30037" r="18760" b="42295"/>
          <a:stretch/>
        </p:blipFill>
        <p:spPr>
          <a:xfrm rot="5400000">
            <a:off x="9651656" y="2159344"/>
            <a:ext cx="661087" cy="113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92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F3DA6-9C23-EB46-85B7-189D1FB63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C56AB-E52B-CD41-930B-17B79E31E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2111"/>
            <a:ext cx="10515600" cy="47648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Plastic scintillators in HEP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Work principles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Mechanisms of radiation damage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Related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Experimental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9358A-9964-594F-8CE5-645CB8603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72E69-10EC-AF44-AA77-00D214735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B900E-DC36-2645-A074-BF9D15D9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08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757B0-2F0B-663E-356F-538E95843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Oxygen penetration depth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963B6-81DB-4C15-A7DE-62DA31C37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7818" y="944737"/>
            <a:ext cx="5769356" cy="123065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Scintillators acquire </a:t>
            </a:r>
            <a:r>
              <a:rPr lang="en-US" b="1" dirty="0"/>
              <a:t>distinct optical features </a:t>
            </a:r>
            <a:r>
              <a:rPr lang="en-US" dirty="0"/>
              <a:t>after irradiation. E.g., coloration, index change. </a:t>
            </a:r>
          </a:p>
          <a:p>
            <a:r>
              <a:rPr lang="en-US" dirty="0"/>
              <a:t>Index change boundary can be used to </a:t>
            </a:r>
            <a:r>
              <a:rPr lang="en-US" b="1" dirty="0"/>
              <a:t>measure oxygen penetration depth</a:t>
            </a:r>
            <a:r>
              <a:rPr lang="en-US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0AE3C-69DE-FDCD-3436-06A3F3D9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5489E-F79D-9709-7DE6-EB3B477F5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2A619-F5DE-C5DB-13B7-42F4E645A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5996C5-7268-BA39-86C4-0036E9E96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89011" y="1244295"/>
            <a:ext cx="4104861" cy="5690602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867DF95-6CEA-AC94-0447-B248CFCEE0A4}"/>
              </a:ext>
            </a:extLst>
          </p:cNvPr>
          <p:cNvGrpSpPr/>
          <p:nvPr/>
        </p:nvGrpSpPr>
        <p:grpSpPr>
          <a:xfrm>
            <a:off x="376343" y="795132"/>
            <a:ext cx="5582470" cy="3298352"/>
            <a:chOff x="376343" y="894522"/>
            <a:chExt cx="5582470" cy="3298352"/>
          </a:xfrm>
        </p:grpSpPr>
        <p:pic>
          <p:nvPicPr>
            <p:cNvPr id="9" name="Content Placeholder 15" descr="A picture containing white, clock&#10;&#10;Description automatically generated">
              <a:extLst>
                <a:ext uri="{FF2B5EF4-FFF2-40B4-BE49-F238E27FC236}">
                  <a16:creationId xmlns:a16="http://schemas.microsoft.com/office/drawing/2014/main" id="{BF05F1A1-E717-E754-8EFA-19DD2E72B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343" y="894522"/>
              <a:ext cx="3559557" cy="329835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51A121-4F9B-C413-18D3-FF1C0E7A7EF5}"/>
                </a:ext>
              </a:extLst>
            </p:cNvPr>
            <p:cNvSpPr txBox="1"/>
            <p:nvPr/>
          </p:nvSpPr>
          <p:spPr>
            <a:xfrm>
              <a:off x="4116681" y="2146169"/>
              <a:ext cx="11401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Rod width</a:t>
              </a:r>
              <a:br>
                <a:rPr lang="en-US" dirty="0"/>
              </a:br>
              <a:r>
                <a:rPr lang="en-US" dirty="0"/>
                <a:t>1 mm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FC7A259-9709-97F5-376E-B0996B8C4C5C}"/>
                </a:ext>
              </a:extLst>
            </p:cNvPr>
            <p:cNvGrpSpPr/>
            <p:nvPr/>
          </p:nvGrpSpPr>
          <p:grpSpPr>
            <a:xfrm rot="16200000">
              <a:off x="2153364" y="1342254"/>
              <a:ext cx="2455641" cy="2464904"/>
              <a:chOff x="1158891" y="2415209"/>
              <a:chExt cx="2455641" cy="2464904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5B4A3CCA-FF07-07AB-2079-85BA550E6F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2878" y="4383157"/>
                <a:ext cx="2451654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FB14848-105B-DC82-B669-19C820DA16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2819" y="2415209"/>
                <a:ext cx="0" cy="2464904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0DA47B0-A019-6251-0855-623B730C25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14532" y="2415209"/>
                <a:ext cx="0" cy="2156791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4C1132E6-D87B-9AAA-5836-FA1A539FA7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4306" y="2418523"/>
                <a:ext cx="0" cy="2461590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E6849AE-2678-94DA-CB1E-AE56676F71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8891" y="4792245"/>
                <a:ext cx="305476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AF5504B-112C-0031-E640-1B462CEEA680}"/>
                </a:ext>
              </a:extLst>
            </p:cNvPr>
            <p:cNvSpPr txBox="1"/>
            <p:nvPr/>
          </p:nvSpPr>
          <p:spPr>
            <a:xfrm>
              <a:off x="4613637" y="3188123"/>
              <a:ext cx="134517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Oxygen </a:t>
              </a:r>
              <a:br>
                <a:rPr lang="en-US" dirty="0"/>
              </a:br>
              <a:r>
                <a:rPr lang="en-US" dirty="0"/>
                <a:t>penetration </a:t>
              </a:r>
              <a:br>
                <a:rPr lang="en-US" dirty="0"/>
              </a:br>
              <a:r>
                <a:rPr lang="en-US" dirty="0"/>
                <a:t>depth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D70C55F-AF6F-4781-AF5D-D07D520E5653}"/>
                  </a:ext>
                </a:extLst>
              </p:cNvPr>
              <p:cNvSpPr txBox="1"/>
              <p:nvPr/>
            </p:nvSpPr>
            <p:spPr>
              <a:xfrm>
                <a:off x="376343" y="4060494"/>
                <a:ext cx="5819793" cy="2437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Results: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Measurements of </a:t>
                </a:r>
                <a:r>
                  <a:rPr lang="en-US" sz="2000" b="1" dirty="0"/>
                  <a:t>depth vs dose rate fitted</a:t>
                </a:r>
                <a:r>
                  <a:rPr lang="en-US" sz="2000" dirty="0"/>
                  <a:t> with formula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sz="20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Dose rates below 15 (30) </a:t>
                </a:r>
                <a:r>
                  <a:rPr lang="en-US" sz="2000" dirty="0" err="1"/>
                  <a:t>Gy</a:t>
                </a:r>
                <a:r>
                  <a:rPr lang="en-US" sz="2000" dirty="0"/>
                  <a:t>/h for PVT (PS) allow for </a:t>
                </a:r>
                <a:r>
                  <a:rPr lang="en-US" sz="2000" b="1" dirty="0"/>
                  <a:t>complete penetration</a:t>
                </a:r>
                <a:r>
                  <a:rPr lang="en-US" sz="20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Irradiations at</a:t>
                </a:r>
                <a:r>
                  <a:rPr lang="en-US" sz="2000" b="1" dirty="0"/>
                  <a:t> -30</a:t>
                </a:r>
                <a:r>
                  <a:rPr lang="en-US" sz="2000" b="1" baseline="30000" dirty="0"/>
                  <a:t>o </a:t>
                </a:r>
                <a:r>
                  <a:rPr lang="en-US" sz="2000" b="1" dirty="0"/>
                  <a:t>C </a:t>
                </a:r>
                <a:r>
                  <a:rPr lang="en-US" sz="2000" dirty="0"/>
                  <a:t>show</a:t>
                </a:r>
                <a:r>
                  <a:rPr lang="en-US" sz="2000" b="1" dirty="0"/>
                  <a:t> deeper O</a:t>
                </a:r>
                <a:r>
                  <a:rPr lang="en-US" sz="2000" b="1" baseline="-25000" dirty="0"/>
                  <a:t>2</a:t>
                </a:r>
                <a:r>
                  <a:rPr lang="en-US" sz="2000" b="1" dirty="0"/>
                  <a:t> penetration </a:t>
                </a:r>
                <a:r>
                  <a:rPr lang="en-US" sz="2000" dirty="0"/>
                  <a:t>compared to 23</a:t>
                </a:r>
                <a:r>
                  <a:rPr lang="en-US" sz="2000" baseline="30000" dirty="0"/>
                  <a:t>o </a:t>
                </a:r>
                <a:r>
                  <a:rPr lang="en-US" sz="2000" dirty="0"/>
                  <a:t>C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D70C55F-AF6F-4781-AF5D-D07D520E5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43" y="4060494"/>
                <a:ext cx="5819793" cy="2437719"/>
              </a:xfrm>
              <a:prstGeom prst="rect">
                <a:avLst/>
              </a:prstGeom>
              <a:blipFill>
                <a:blip r:embed="rId4"/>
                <a:stretch>
                  <a:fillRect l="-1525" t="-2073" b="-3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B26FA356-AECC-C7EC-2E78-194182AC7B3F}"/>
              </a:ext>
            </a:extLst>
          </p:cNvPr>
          <p:cNvGrpSpPr/>
          <p:nvPr/>
        </p:nvGrpSpPr>
        <p:grpSpPr>
          <a:xfrm>
            <a:off x="2759849" y="6089540"/>
            <a:ext cx="2508752" cy="369332"/>
            <a:chOff x="2759849" y="6089540"/>
            <a:chExt cx="2508752" cy="369332"/>
          </a:xfrm>
        </p:grpSpPr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95227B59-33A7-34A3-5D4A-00952A530061}"/>
                </a:ext>
              </a:extLst>
            </p:cNvPr>
            <p:cNvSpPr/>
            <p:nvPr/>
          </p:nvSpPr>
          <p:spPr>
            <a:xfrm>
              <a:off x="2759849" y="6168820"/>
              <a:ext cx="515006" cy="210207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E476E7-5CBC-69AE-99EC-01600D24302E}"/>
                </a:ext>
              </a:extLst>
            </p:cNvPr>
            <p:cNvSpPr txBox="1"/>
            <p:nvPr/>
          </p:nvSpPr>
          <p:spPr>
            <a:xfrm>
              <a:off x="3332558" y="6089540"/>
              <a:ext cx="1936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3.5 mm vs 0.9 mm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565F57-31C1-EE58-6108-6B64DC442F12}"/>
              </a:ext>
            </a:extLst>
          </p:cNvPr>
          <p:cNvGrpSpPr/>
          <p:nvPr/>
        </p:nvGrpSpPr>
        <p:grpSpPr>
          <a:xfrm>
            <a:off x="2188534" y="5762847"/>
            <a:ext cx="5819793" cy="1018938"/>
            <a:chOff x="2188534" y="5762847"/>
            <a:chExt cx="5819793" cy="101893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6203B58-2985-DF15-1A50-E02F67F90B0E}"/>
                </a:ext>
              </a:extLst>
            </p:cNvPr>
            <p:cNvSpPr/>
            <p:nvPr/>
          </p:nvSpPr>
          <p:spPr>
            <a:xfrm>
              <a:off x="2188534" y="5762847"/>
              <a:ext cx="724786" cy="416606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C17A731-CB7D-9177-420B-B3719A1474ED}"/>
                </a:ext>
              </a:extLst>
            </p:cNvPr>
            <p:cNvSpPr/>
            <p:nvPr/>
          </p:nvSpPr>
          <p:spPr>
            <a:xfrm>
              <a:off x="5364051" y="6105735"/>
              <a:ext cx="2644276" cy="6760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operating temperature </a:t>
              </a:r>
            </a:p>
            <a:p>
              <a:pPr algn="ctr"/>
              <a:r>
                <a:rPr lang="en-US" sz="2000" dirty="0"/>
                <a:t>for HGCAL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F996A4E-97D9-E21A-CA18-572208583FB4}"/>
                </a:ext>
              </a:extLst>
            </p:cNvPr>
            <p:cNvCxnSpPr/>
            <p:nvPr/>
          </p:nvCxnSpPr>
          <p:spPr>
            <a:xfrm>
              <a:off x="2913320" y="5971150"/>
              <a:ext cx="2440993" cy="30066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6B6B872E-92B4-06D1-9794-31BD5D32EF28}"/>
              </a:ext>
            </a:extLst>
          </p:cNvPr>
          <p:cNvSpPr/>
          <p:nvPr/>
        </p:nvSpPr>
        <p:spPr>
          <a:xfrm>
            <a:off x="18212" y="719485"/>
            <a:ext cx="1508752" cy="825075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Area with color centers during recovery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A9C71B5-30E3-8C41-5555-EBFD7EF905EF}"/>
              </a:ext>
            </a:extLst>
          </p:cNvPr>
          <p:cNvCxnSpPr/>
          <p:nvPr/>
        </p:nvCxnSpPr>
        <p:spPr>
          <a:xfrm>
            <a:off x="1010093" y="1544560"/>
            <a:ext cx="712381" cy="6308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48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524F5-00F1-EB4C-AEEA-7BDF24357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0D7C9-66C9-854E-BA93-F298DAE78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3729"/>
            <a:ext cx="10515600" cy="5059017"/>
          </a:xfrm>
        </p:spPr>
        <p:txBody>
          <a:bodyPr>
            <a:normAutofit/>
          </a:bodyPr>
          <a:lstStyle/>
          <a:p>
            <a:r>
              <a:rPr lang="en-US" b="1" dirty="0"/>
              <a:t>𝐷 increases linearly </a:t>
            </a:r>
            <a:r>
              <a:rPr lang="en-US" dirty="0"/>
              <a:t>vs </a:t>
            </a:r>
            <a:r>
              <a:rPr lang="en-US" dirty="0" err="1"/>
              <a:t>logR</a:t>
            </a:r>
            <a:r>
              <a:rPr lang="en-US" dirty="0"/>
              <a:t> for dose rates up to 70 </a:t>
            </a:r>
            <a:r>
              <a:rPr lang="en-US" dirty="0" err="1"/>
              <a:t>Gy</a:t>
            </a:r>
            <a:r>
              <a:rPr lang="en-US" dirty="0"/>
              <a:t>/hr. </a:t>
            </a:r>
          </a:p>
          <a:p>
            <a:r>
              <a:rPr lang="en-US" dirty="0"/>
              <a:t>Above 70 </a:t>
            </a:r>
            <a:r>
              <a:rPr lang="en-US" dirty="0" err="1"/>
              <a:t>Gy</a:t>
            </a:r>
            <a:r>
              <a:rPr lang="en-US" dirty="0"/>
              <a:t>/</a:t>
            </a:r>
            <a:r>
              <a:rPr lang="en-US" dirty="0" err="1"/>
              <a:t>hr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for PVT, it is </a:t>
            </a:r>
            <a:r>
              <a:rPr lang="en-US" b="1" dirty="0"/>
              <a:t>constant</a:t>
            </a:r>
            <a:r>
              <a:rPr lang="en-US" dirty="0"/>
              <a:t> or </a:t>
            </a:r>
            <a:r>
              <a:rPr lang="en-US" b="1" dirty="0"/>
              <a:t>continues to rise</a:t>
            </a:r>
          </a:p>
          <a:p>
            <a:pPr lvl="1"/>
            <a:r>
              <a:rPr lang="en-US" dirty="0"/>
              <a:t>for PS, it is </a:t>
            </a:r>
            <a:r>
              <a:rPr lang="en-US" b="1" dirty="0"/>
              <a:t>constant</a:t>
            </a:r>
            <a:r>
              <a:rPr lang="en-US" dirty="0"/>
              <a:t> or </a:t>
            </a:r>
            <a:r>
              <a:rPr lang="en-US" b="1" dirty="0"/>
              <a:t>decreases</a:t>
            </a:r>
          </a:p>
          <a:p>
            <a:r>
              <a:rPr lang="en-US" dirty="0"/>
              <a:t>Results from varying thickness rods suggest that </a:t>
            </a:r>
            <a:r>
              <a:rPr lang="en-US" b="1" dirty="0"/>
              <a:t>damage to the initial light output is dominant</a:t>
            </a:r>
            <a:r>
              <a:rPr lang="en-US" dirty="0"/>
              <a:t> for thicknesses up to 1 cm.</a:t>
            </a:r>
          </a:p>
          <a:p>
            <a:r>
              <a:rPr lang="en-US" b="1" dirty="0"/>
              <a:t>Thicker samples </a:t>
            </a:r>
            <a:r>
              <a:rPr lang="en-US" dirty="0"/>
              <a:t>will be </a:t>
            </a:r>
            <a:r>
              <a:rPr lang="en-US" b="1" dirty="0"/>
              <a:t>more sensitive </a:t>
            </a:r>
            <a:r>
              <a:rPr lang="en-US" dirty="0"/>
              <a:t>to color center absorption.</a:t>
            </a:r>
          </a:p>
          <a:p>
            <a:r>
              <a:rPr lang="en-US" dirty="0"/>
              <a:t>For the </a:t>
            </a:r>
            <a:r>
              <a:rPr lang="en-US" dirty="0">
                <a:solidFill>
                  <a:srgbClr val="0070C0"/>
                </a:solidFill>
              </a:rPr>
              <a:t>blue scintillator (EJ-200)</a:t>
            </a:r>
            <a:r>
              <a:rPr lang="en-US" dirty="0"/>
              <a:t>, the transmission measurements indicate </a:t>
            </a:r>
            <a:r>
              <a:rPr lang="en-US" b="1" dirty="0"/>
              <a:t>damage to the fluors</a:t>
            </a:r>
            <a:r>
              <a:rPr lang="en-US" dirty="0"/>
              <a:t>.</a:t>
            </a:r>
          </a:p>
          <a:p>
            <a:r>
              <a:rPr lang="en-US" b="1" dirty="0"/>
              <a:t>O</a:t>
            </a:r>
            <a:r>
              <a:rPr lang="en-US" b="1" baseline="-25000" dirty="0"/>
              <a:t>2</a:t>
            </a:r>
            <a:r>
              <a:rPr lang="en-US" b="1" dirty="0"/>
              <a:t> penetration depth</a:t>
            </a:r>
            <a:r>
              <a:rPr lang="en-US" dirty="0"/>
              <a:t> measured using optical features. Deeper penetration at -30</a:t>
            </a:r>
            <a:r>
              <a:rPr lang="en-US" baseline="30000" dirty="0"/>
              <a:t>o </a:t>
            </a:r>
            <a:r>
              <a:rPr lang="en-US" dirty="0"/>
              <a:t>C vs 23</a:t>
            </a:r>
            <a:r>
              <a:rPr lang="en-US" baseline="30000" dirty="0"/>
              <a:t>o </a:t>
            </a:r>
            <a:r>
              <a:rPr lang="en-US" dirty="0"/>
              <a:t>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3B9A-8EAD-4447-80B5-B96E294B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CD9F2-9800-B044-9299-CD8DC768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2B135-D329-764C-BE97-F6423478C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4D8B8-CD84-B246-8E05-BA3EF4BC195E}"/>
              </a:ext>
            </a:extLst>
          </p:cNvPr>
          <p:cNvGrpSpPr/>
          <p:nvPr/>
        </p:nvGrpSpPr>
        <p:grpSpPr>
          <a:xfrm>
            <a:off x="6808947" y="2075526"/>
            <a:ext cx="4376349" cy="834975"/>
            <a:chOff x="6729045" y="2212833"/>
            <a:chExt cx="4376349" cy="8349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CDA2EC-E5DE-2A42-B821-1BDEBCACD36B}"/>
                </a:ext>
              </a:extLst>
            </p:cNvPr>
            <p:cNvSpPr txBox="1"/>
            <p:nvPr/>
          </p:nvSpPr>
          <p:spPr>
            <a:xfrm>
              <a:off x="7016261" y="2370700"/>
              <a:ext cx="408913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Depending on doping concentration.</a:t>
              </a:r>
            </a:p>
            <a:p>
              <a:endParaRPr lang="en-US" dirty="0"/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6EE816D4-312F-4648-A30A-2733ADE764F9}"/>
                </a:ext>
              </a:extLst>
            </p:cNvPr>
            <p:cNvSpPr/>
            <p:nvPr/>
          </p:nvSpPr>
          <p:spPr>
            <a:xfrm>
              <a:off x="6729045" y="2212833"/>
              <a:ext cx="246185" cy="712277"/>
            </a:xfrm>
            <a:prstGeom prst="rightBrace">
              <a:avLst>
                <a:gd name="adj1" fmla="val 48000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529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7601D-B16D-834D-B64E-B75B5D959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A0831-3E72-B242-9566-1392E433A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/>
              <a:t>C. Zorn, Plastic and liquid organic scintillators, in: F. </a:t>
            </a:r>
            <a:r>
              <a:rPr lang="en-US" sz="1800" dirty="0" err="1"/>
              <a:t>Sauli</a:t>
            </a:r>
            <a:r>
              <a:rPr lang="en-US" sz="1800" dirty="0"/>
              <a:t> (Ed.), Instrumentation in High Energy Physics, Advanced Series on Directions in High Energy Physics, Vol. 9, </a:t>
            </a:r>
            <a:r>
              <a:rPr lang="en-US" sz="1800" i="1" dirty="0"/>
              <a:t>World Scientific</a:t>
            </a:r>
            <a:r>
              <a:rPr lang="en-US" sz="1800" dirty="0"/>
              <a:t>, 1992, p. 218. doi:10.1142/9789814360333_0004.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J. B. Birks, The theory and practice of scintillation counting, Interna-</a:t>
            </a:r>
            <a:r>
              <a:rPr lang="en-US" sz="1800" dirty="0" err="1"/>
              <a:t>tional</a:t>
            </a:r>
            <a:r>
              <a:rPr lang="en-US" sz="1800" dirty="0"/>
              <a:t> Series of Monographs on Electronics and Instrumentation, Vol-</a:t>
            </a:r>
            <a:r>
              <a:rPr lang="en-US" sz="1800" dirty="0" err="1"/>
              <a:t>ume</a:t>
            </a:r>
            <a:r>
              <a:rPr lang="en-US" sz="1800" dirty="0"/>
              <a:t> 27, Pergamon Press, The Macmillan Company, New York, 1964. doi:10.1016/C2013-0-01791-4.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T. </a:t>
            </a:r>
            <a:r>
              <a:rPr lang="en-US" sz="1800" dirty="0" err="1"/>
              <a:t>Förster</a:t>
            </a:r>
            <a:r>
              <a:rPr lang="en-US" sz="1800" dirty="0"/>
              <a:t>, </a:t>
            </a:r>
            <a:r>
              <a:rPr lang="en-US" sz="1800" dirty="0" err="1"/>
              <a:t>Zwischenmolekulare</a:t>
            </a:r>
            <a:r>
              <a:rPr lang="en-US" sz="1800" dirty="0"/>
              <a:t> </a:t>
            </a:r>
            <a:r>
              <a:rPr lang="en-US" sz="1800" dirty="0" err="1"/>
              <a:t>Energiewanderung</a:t>
            </a:r>
            <a:r>
              <a:rPr lang="en-US" sz="1800" dirty="0"/>
              <a:t> und </a:t>
            </a:r>
            <a:r>
              <a:rPr lang="en-US" sz="1800" dirty="0" err="1"/>
              <a:t>Fluoreszenz</a:t>
            </a:r>
            <a:r>
              <a:rPr lang="en-US" sz="1800" dirty="0"/>
              <a:t>, Ann. Phys. 437 (1947) 55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Y. </a:t>
            </a:r>
            <a:r>
              <a:rPr lang="en-US" sz="1800" dirty="0" err="1"/>
              <a:t>Kharzheev</a:t>
            </a:r>
            <a:r>
              <a:rPr lang="en-US" sz="1800" dirty="0"/>
              <a:t>, Radiation Hardness of Scintillation Detectors Based on Organic Plastic Scintillators and Optical Fibers, </a:t>
            </a:r>
            <a:r>
              <a:rPr lang="en-US" sz="1800" i="1" dirty="0"/>
              <a:t>Phys. Part. </a:t>
            </a:r>
            <a:r>
              <a:rPr lang="en-US" sz="1800" i="1" dirty="0" err="1"/>
              <a:t>Nucl</a:t>
            </a:r>
            <a:r>
              <a:rPr lang="en-US" sz="1800" i="1" dirty="0"/>
              <a:t>. </a:t>
            </a:r>
            <a:r>
              <a:rPr lang="en-US" sz="1800" dirty="0"/>
              <a:t>50 (1)(2019) 42–76. doi:10.1134/S1063779619010027.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Wise, K. Gillen, R. Clough, Quantitative model for the time development of diffusion-limited oxidation profiles, </a:t>
            </a:r>
            <a:r>
              <a:rPr lang="en-US" sz="1800" i="1" dirty="0"/>
              <a:t>Polymer</a:t>
            </a:r>
            <a:r>
              <a:rPr lang="en-US" sz="1800" dirty="0"/>
              <a:t> 38 (1997) 1929–1944.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K. Gillen, R. Clough, Rigorous experimental confirmation of a theoretical model for diffusion-limited oxidation, </a:t>
            </a:r>
            <a:r>
              <a:rPr lang="en-US" sz="1800" i="1" dirty="0"/>
              <a:t>Polymer</a:t>
            </a:r>
            <a:r>
              <a:rPr lang="en-US" sz="1800" dirty="0"/>
              <a:t> 38 (1992) 1929. doi:10.1016/0032-3861(92)90280-A.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E. </a:t>
            </a:r>
            <a:r>
              <a:rPr lang="en-US" sz="1800" dirty="0" err="1"/>
              <a:t>Biagtan</a:t>
            </a:r>
            <a:r>
              <a:rPr lang="en-US" sz="1800" dirty="0"/>
              <a:t>, E. Goldberg, R. Stephens, E. </a:t>
            </a:r>
            <a:r>
              <a:rPr lang="en-US" sz="1800" dirty="0" err="1"/>
              <a:t>Valeroso</a:t>
            </a:r>
            <a:r>
              <a:rPr lang="en-US" sz="1800" dirty="0"/>
              <a:t>, J. Harmon, Gamma dose and dose-rate effects on scintillator light output, </a:t>
            </a:r>
            <a:r>
              <a:rPr lang="en-US" sz="1800" i="1" dirty="0" err="1"/>
              <a:t>Nucl</a:t>
            </a:r>
            <a:r>
              <a:rPr lang="en-US" sz="1800" i="1" dirty="0"/>
              <a:t>. </a:t>
            </a:r>
            <a:r>
              <a:rPr lang="en-US" sz="1800" i="1" dirty="0" err="1"/>
              <a:t>Instrum</a:t>
            </a:r>
            <a:r>
              <a:rPr lang="en-US" sz="1800" i="1" dirty="0"/>
              <a:t>. Meth. </a:t>
            </a:r>
            <a:r>
              <a:rPr lang="en-US" sz="1800" dirty="0"/>
              <a:t>345B 108 (1996) 125. doi:10.1016/0168-583X(95)00874-8.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U. Holm, K. Wick, Radiation stability of plastic scintillators and wave-length shifters, </a:t>
            </a:r>
            <a:r>
              <a:rPr lang="en-US" sz="1800" i="1" dirty="0"/>
              <a:t>IEEE Trans. </a:t>
            </a:r>
            <a:r>
              <a:rPr lang="en-US" sz="1800" i="1" dirty="0" err="1"/>
              <a:t>Nucl</a:t>
            </a:r>
            <a:r>
              <a:rPr lang="en-US" sz="1800" i="1" dirty="0"/>
              <a:t>. Sci. </a:t>
            </a:r>
            <a:r>
              <a:rPr lang="en-US" sz="1800" dirty="0"/>
              <a:t>36 (1989) 579. doi:10.1109/23.34504.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BC7A7-434E-2E47-8401-B8A8A7EF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B9690-DBF2-964E-BF3E-14BDDE254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85D00-4D12-0F46-8E72-58AFE914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33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A1AE-02CE-9340-B7C8-42ADC6171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E2440-2AC7-C742-A27A-1662080C1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sz="1800" dirty="0"/>
              <a:t>K. Wick, D. Paul, P. </a:t>
            </a:r>
            <a:r>
              <a:rPr lang="en-US" sz="1800" dirty="0" err="1"/>
              <a:t>Schröder</a:t>
            </a:r>
            <a:r>
              <a:rPr lang="en-US" sz="1800" dirty="0"/>
              <a:t>, V. Stieber, B. </a:t>
            </a:r>
            <a:r>
              <a:rPr lang="en-US" sz="1800" dirty="0" err="1"/>
              <a:t>Bicken</a:t>
            </a:r>
            <a:r>
              <a:rPr lang="en-US" sz="1800" dirty="0"/>
              <a:t>, Recovery and dose rate dependence of radiation damage in scintillators, wavelength shifters and light guides, </a:t>
            </a:r>
            <a:r>
              <a:rPr lang="en-US" sz="1800" i="1" dirty="0" err="1"/>
              <a:t>Nucl</a:t>
            </a:r>
            <a:r>
              <a:rPr lang="en-US" sz="1800" i="1" dirty="0"/>
              <a:t>. </a:t>
            </a:r>
            <a:r>
              <a:rPr lang="en-US" sz="1800" i="1" dirty="0" err="1"/>
              <a:t>Instrum</a:t>
            </a:r>
            <a:r>
              <a:rPr lang="en-US" sz="1800" i="1" dirty="0"/>
              <a:t>. Meth. B </a:t>
            </a:r>
            <a:r>
              <a:rPr lang="en-US" sz="1800" dirty="0"/>
              <a:t>61 (1991) 472. doi:10.1016/0168-583X(91)95325-8.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1800" dirty="0"/>
              <a:t>B. </a:t>
            </a:r>
            <a:r>
              <a:rPr lang="en-US" sz="1800" dirty="0" err="1"/>
              <a:t>Bicken</a:t>
            </a:r>
            <a:r>
              <a:rPr lang="en-US" sz="1800" dirty="0"/>
              <a:t>, U. Holm, T. </a:t>
            </a:r>
            <a:r>
              <a:rPr lang="en-US" sz="1800" dirty="0" err="1"/>
              <a:t>Marckmann</a:t>
            </a:r>
            <a:r>
              <a:rPr lang="en-US" sz="1800" dirty="0"/>
              <a:t>, K. Wick, M. Rohde, Recovery and permanent radiation damage of plastic scintillators at different dose rates, </a:t>
            </a:r>
            <a:r>
              <a:rPr lang="en-US" sz="1800" i="1" dirty="0"/>
              <a:t>IEEE Trans. </a:t>
            </a:r>
            <a:r>
              <a:rPr lang="en-US" sz="1800" i="1" dirty="0" err="1"/>
              <a:t>Nucl</a:t>
            </a:r>
            <a:r>
              <a:rPr lang="en-US" sz="1800" i="1" dirty="0"/>
              <a:t>. Sci. </a:t>
            </a:r>
            <a:r>
              <a:rPr lang="en-US" sz="1800" dirty="0"/>
              <a:t>38 (1991) 188. doi:10.1109/23.289295.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1800" dirty="0"/>
              <a:t>A. D. </a:t>
            </a:r>
            <a:r>
              <a:rPr lang="en-US" sz="1800" dirty="0" err="1"/>
              <a:t>Bross</a:t>
            </a:r>
            <a:r>
              <a:rPr lang="en-US" sz="1800" dirty="0"/>
              <a:t>, A. </a:t>
            </a:r>
            <a:r>
              <a:rPr lang="en-US" sz="1800" dirty="0" err="1"/>
              <a:t>Pla</a:t>
            </a:r>
            <a:r>
              <a:rPr lang="en-US" sz="1800" dirty="0"/>
              <a:t>-Dalmau, Radiation damage of plastic scintillators, </a:t>
            </a:r>
            <a:r>
              <a:rPr lang="en-US" sz="1800" i="1" dirty="0"/>
              <a:t>IEEE Trans. </a:t>
            </a:r>
            <a:r>
              <a:rPr lang="en-US" sz="1800" i="1" dirty="0" err="1"/>
              <a:t>Nucl</a:t>
            </a:r>
            <a:r>
              <a:rPr lang="en-US" sz="1800" i="1" dirty="0"/>
              <a:t>. Sci. </a:t>
            </a:r>
            <a:r>
              <a:rPr lang="en-US" sz="1800" dirty="0"/>
              <a:t>39 (1992) 1199. doi:10.1109/23.173178.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1800" dirty="0"/>
              <a:t>N. D. </a:t>
            </a:r>
            <a:r>
              <a:rPr lang="en-US" sz="1800" dirty="0" err="1"/>
              <a:t>Giokaris</a:t>
            </a:r>
            <a:r>
              <a:rPr lang="en-US" sz="1800" dirty="0"/>
              <a:t>, M. Contreras, A. </a:t>
            </a:r>
            <a:r>
              <a:rPr lang="en-US" sz="1800" dirty="0" err="1"/>
              <a:t>Pla</a:t>
            </a:r>
            <a:r>
              <a:rPr lang="en-US" sz="1800" dirty="0"/>
              <a:t>-Dalmau, J. Zimmerman, K. F. John-son, Study of dose-rate effects on the radiation damage of polymer-basedSCSN23, SCSN81, SCSN81+Y7, SCSN81+Y8 and 3HF scintillators, </a:t>
            </a:r>
            <a:r>
              <a:rPr lang="en-US" sz="1800" i="1" dirty="0" err="1"/>
              <a:t>Radiat</a:t>
            </a:r>
            <a:r>
              <a:rPr lang="en-US" sz="1800" i="1" dirty="0"/>
              <a:t>. Phys. Chem. </a:t>
            </a:r>
            <a:r>
              <a:rPr lang="en-US" sz="1800" dirty="0"/>
              <a:t>41 (1993) 315. doi:10.1016/0969-806X(93)90069-7.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1800" dirty="0"/>
              <a:t>CMS Collaboration, Measurements with silicon photomultipliers of dose-rate effects in the radiation damage of plastic scintillator tiles in the CMS hadron endcap calorimeter, </a:t>
            </a:r>
            <a:r>
              <a:rPr lang="en-US" sz="1800" i="1" dirty="0"/>
              <a:t>Journal of Instrumentation </a:t>
            </a:r>
            <a:r>
              <a:rPr lang="en-US" sz="1800" dirty="0"/>
              <a:t>15 (06) (2020)P06009–P06009. doi:10.1088/1748-0221/15/06/p06009.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1800" dirty="0"/>
              <a:t>CMS Collaboration, The Phase-2 Upgrade of the CMS Endcap Calorimeter, 2017. https://</a:t>
            </a:r>
            <a:r>
              <a:rPr lang="en-US" sz="1800" dirty="0" err="1"/>
              <a:t>cds.cern.ch</a:t>
            </a:r>
            <a:r>
              <a:rPr lang="en-US" sz="1800" dirty="0"/>
              <a:t>/record/2293646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FE1CC-498A-064F-BDE7-44ED82B9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BFAE3-789F-1A4C-A1BE-7B26FD3F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294D0-8C26-CF47-9707-D3F863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32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EC502-07D3-9B4B-866D-58311A434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374E8-3186-1A43-9A6D-12E35B157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7387-09F7-E646-AFB5-047C4C99A93A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967EB-35E3-E740-9C7A-5092082B8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5BA8D-810F-B748-B592-F3B1D238D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13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96AB0-CFA0-6349-AFCA-AF3178426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Dose rate dependence on damage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F20EF6-B92C-A048-BF29-71C368BB4E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2223" y="914400"/>
                <a:ext cx="10253865" cy="544195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Radiation breaks substrate bonds and creates </a:t>
                </a:r>
                <a:r>
                  <a:rPr lang="en-US" sz="2400" b="1" dirty="0"/>
                  <a:t>free radicals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Radicals absorb visible light (stronger at low </a:t>
                </a:r>
                <a14:m>
                  <m:oMath xmlns:m="http://schemas.openxmlformats.org/officeDocument/2006/math">
                    <m:r>
                      <a:rPr lang="el-GR" sz="2400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)</a:t>
                </a:r>
                <a:r>
                  <a:rPr lang="el-GR" sz="2400" dirty="0"/>
                  <a:t>.</a:t>
                </a:r>
              </a:p>
              <a:p>
                <a:r>
                  <a:rPr lang="en-US" sz="2400" dirty="0"/>
                  <a:t>Radicals</a:t>
                </a:r>
                <a:r>
                  <a:rPr lang="en-US" sz="2400" b="1" dirty="0"/>
                  <a:t> </a:t>
                </a:r>
                <a:r>
                  <a:rPr lang="en-US" sz="2400" dirty="0"/>
                  <a:t>also </a:t>
                </a:r>
                <a:r>
                  <a:rPr lang="en-US" sz="2400" b="1" dirty="0"/>
                  <a:t>recombine</a:t>
                </a:r>
                <a:r>
                  <a:rPr lang="en-US" sz="2400" dirty="0"/>
                  <a:t> and their density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/>
                  <a:t>  for a dose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given by </a:t>
                </a:r>
                <a:r>
                  <a:rPr lang="en-US" sz="2400" b="1" baseline="30000" dirty="0"/>
                  <a:t>[5, 6]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𝑔𝑄𝑅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/>
                  <a:t>The dose constant is expected to be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𝑔𝑄</m:t>
                            </m:r>
                            <m: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br>
                  <a:rPr lang="en-US" sz="2400" dirty="0"/>
                </a:br>
                <a:endParaRPr lang="en-US" sz="2400" dirty="0"/>
              </a:p>
              <a:p>
                <a:r>
                  <a:rPr lang="en-US" sz="2400" dirty="0"/>
                  <a:t>Oxygen is needed for oxide formation, but oxygen diffusion and radical formation are </a:t>
                </a:r>
                <a:r>
                  <a:rPr lang="en-US" sz="2400" b="1" dirty="0"/>
                  <a:t>competing processes</a:t>
                </a:r>
                <a:r>
                  <a:rPr lang="en-US" sz="2400" dirty="0"/>
                  <a:t>. </a:t>
                </a:r>
              </a:p>
              <a:p>
                <a:r>
                  <a:rPr lang="en-US" sz="2400" dirty="0"/>
                  <a:t>The </a:t>
                </a:r>
                <a:r>
                  <a:rPr lang="en-US" sz="2400" b="1" dirty="0"/>
                  <a:t>oxygen diffusion depth </a:t>
                </a:r>
                <a:r>
                  <a:rPr lang="en-US" sz="2400" dirty="0"/>
                  <a:t>depends on dose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Υ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/>
                  <a:t>Using the sample thickness, we can calculate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 that allows </a:t>
                </a:r>
                <a:r>
                  <a:rPr lang="en-US" sz="2400" b="1" dirty="0"/>
                  <a:t>full oxygen penetration</a:t>
                </a:r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F20EF6-B92C-A048-BF29-71C368BB4E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2223" y="914400"/>
                <a:ext cx="10253865" cy="5441950"/>
              </a:xfrm>
              <a:blipFill>
                <a:blip r:embed="rId3"/>
                <a:stretch>
                  <a:fillRect l="-866" t="-1399" b="-1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3B4A7-5E54-2C45-AD78-C547ED3B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9C217-B7D7-E84B-82E2-70EB396BA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C8D68-2106-0E4C-BE9A-B7AA2EFB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25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C5CA551-CD31-9840-AB7E-91E680CE64EE}"/>
              </a:ext>
            </a:extLst>
          </p:cNvPr>
          <p:cNvGrpSpPr/>
          <p:nvPr/>
        </p:nvGrpSpPr>
        <p:grpSpPr>
          <a:xfrm>
            <a:off x="7210097" y="1283090"/>
            <a:ext cx="3299336" cy="461665"/>
            <a:chOff x="7210097" y="1482353"/>
            <a:chExt cx="3299336" cy="46166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82099E-0ABA-1840-A7E3-EA3252068782}"/>
                </a:ext>
              </a:extLst>
            </p:cNvPr>
            <p:cNvSpPr txBox="1"/>
            <p:nvPr/>
          </p:nvSpPr>
          <p:spPr>
            <a:xfrm>
              <a:off x="7865824" y="1482353"/>
              <a:ext cx="26436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Temporary damage</a:t>
              </a:r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A9A0C911-BBF3-F649-9B1C-06AE02030C7B}"/>
                </a:ext>
              </a:extLst>
            </p:cNvPr>
            <p:cNvSpPr/>
            <p:nvPr/>
          </p:nvSpPr>
          <p:spPr>
            <a:xfrm>
              <a:off x="7210097" y="1608083"/>
              <a:ext cx="515006" cy="210207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75F1FB6-5131-874E-B6CF-8FDA0E0C615E}"/>
              </a:ext>
            </a:extLst>
          </p:cNvPr>
          <p:cNvGrpSpPr/>
          <p:nvPr/>
        </p:nvGrpSpPr>
        <p:grpSpPr>
          <a:xfrm>
            <a:off x="7384393" y="3255358"/>
            <a:ext cx="3020716" cy="470000"/>
            <a:chOff x="7384393" y="3289335"/>
            <a:chExt cx="3020716" cy="4700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233AD0D-ECD4-4045-A421-CCFA81C32AE3}"/>
                    </a:ext>
                  </a:extLst>
                </p:cNvPr>
                <p:cNvSpPr txBox="1"/>
                <p:nvPr/>
              </p:nvSpPr>
              <p:spPr>
                <a:xfrm>
                  <a:off x="8024586" y="3289335"/>
                  <a:ext cx="2380523" cy="4700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</a:rPr>
                        <m:t>𝑫</m:t>
                      </m:r>
                    </m:oMath>
                  </a14:m>
                  <a:r>
                    <a:rPr lang="en-US" sz="2400" b="1" dirty="0"/>
                    <a:t> scales with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233AD0D-ECD4-4045-A421-CCFA81C32A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4586" y="3289335"/>
                  <a:ext cx="2380523" cy="470000"/>
                </a:xfrm>
                <a:prstGeom prst="rect">
                  <a:avLst/>
                </a:prstGeom>
                <a:blipFill>
                  <a:blip r:embed="rId4"/>
                  <a:stretch>
                    <a:fillRect l="-529" t="-7895" b="-26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86EB078B-6D5C-8241-998C-254351FB86E7}"/>
                </a:ext>
              </a:extLst>
            </p:cNvPr>
            <p:cNvSpPr/>
            <p:nvPr/>
          </p:nvSpPr>
          <p:spPr>
            <a:xfrm>
              <a:off x="7384393" y="3415063"/>
              <a:ext cx="515006" cy="210207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70E6BF7-FB19-BF4A-894F-5CD697818105}"/>
              </a:ext>
            </a:extLst>
          </p:cNvPr>
          <p:cNvSpPr txBox="1"/>
          <p:nvPr/>
        </p:nvSpPr>
        <p:spPr>
          <a:xfrm>
            <a:off x="8153400" y="5992297"/>
            <a:ext cx="355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*symbols explained in backup slides</a:t>
            </a:r>
          </a:p>
        </p:txBody>
      </p:sp>
    </p:spTree>
    <p:extLst>
      <p:ext uri="{BB962C8B-B14F-4D97-AF65-F5344CB8AC3E}">
        <p14:creationId xmlns:p14="http://schemas.microsoft.com/office/powerpoint/2010/main" val="3005410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96AB0-CFA0-6349-AFCA-AF3178426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rate dependence on damage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F20EF6-B92C-A048-BF29-71C368BB4E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2223" y="914400"/>
                <a:ext cx="10589623" cy="544195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The radical density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/>
                  <a:t> is given by </a:t>
                </a:r>
                <a:r>
                  <a:rPr lang="en-US" sz="2400" b="1" baseline="30000" dirty="0"/>
                  <a:t>[5, 6]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𝑔𝑄𝑅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en-US" sz="2400" dirty="0"/>
                </a:br>
                <a:r>
                  <a:rPr lang="en-US" sz="2400" dirty="0"/>
                  <a:t>where g is the chemical yield, Q is the scintillator density, R is the dose rate, and k is the reaction constant for the decay of the radical.</a:t>
                </a:r>
              </a:p>
              <a:p>
                <a:r>
                  <a:rPr lang="en-US" sz="2400" dirty="0"/>
                  <a:t>The dose constant is expected to be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𝑔𝑄</m:t>
                            </m:r>
                            <m: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br>
                  <a:rPr lang="en-US" sz="2400" b="0" dirty="0"/>
                </a:br>
                <a:r>
                  <a:rPr lang="en-US" sz="2400" b="0" dirty="0"/>
                  <a:t>where </a:t>
                </a:r>
                <a:r>
                  <a:rPr lang="el-GR" sz="2400" dirty="0"/>
                  <a:t>σ </a:t>
                </a:r>
                <a:r>
                  <a:rPr lang="en-US" sz="2400" dirty="0"/>
                  <a:t>is the cross-section absorption of light by the color centers and l is the light’s path length through the scintillator to the photodetector.</a:t>
                </a:r>
              </a:p>
              <a:p>
                <a:r>
                  <a:rPr lang="en-US" sz="2400" dirty="0"/>
                  <a:t>There is an oxygen diffusion depth that depends on dose rate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Υ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br>
                  <a:rPr lang="en-US" sz="2400" b="0" dirty="0"/>
                </a:br>
                <a:r>
                  <a:rPr lang="en-US" sz="2400" b="0" dirty="0"/>
                  <a:t>where M is the diffusion coefficient for oxygen, C</a:t>
                </a:r>
                <a:r>
                  <a:rPr lang="en-US" sz="2400" b="0" baseline="-25000" dirty="0"/>
                  <a:t>0</a:t>
                </a:r>
                <a:r>
                  <a:rPr lang="en-US" sz="2400" b="0" dirty="0"/>
                  <a:t> is the oxygen concentration at the substrate’s surface, Y (= </a:t>
                </a:r>
                <a:r>
                  <a:rPr lang="en-US" sz="2400" b="0" dirty="0" err="1"/>
                  <a:t>gQ</a:t>
                </a:r>
                <a:r>
                  <a:rPr lang="en-US" sz="2400" b="0" dirty="0"/>
                  <a:t>) is the specific rate constant of active site formation, and R is the dose rate.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F20EF6-B92C-A048-BF29-71C368BB4E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2223" y="914400"/>
                <a:ext cx="10589623" cy="5441950"/>
              </a:xfrm>
              <a:blipFill>
                <a:blip r:embed="rId2"/>
                <a:stretch>
                  <a:fillRect l="-839" t="-1399" r="-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3B4A7-5E54-2C45-AD78-C547ED3B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9C217-B7D7-E84B-82E2-70EB396BA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C8D68-2106-0E4C-BE9A-B7AA2EFB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0E6BF7-FB19-BF4A-894F-5CD697818105}"/>
              </a:ext>
            </a:extLst>
          </p:cNvPr>
          <p:cNvSpPr txBox="1"/>
          <p:nvPr/>
        </p:nvSpPr>
        <p:spPr>
          <a:xfrm>
            <a:off x="8153400" y="5992297"/>
            <a:ext cx="355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*symbols explained in backup slides</a:t>
            </a:r>
          </a:p>
        </p:txBody>
      </p:sp>
    </p:spTree>
    <p:extLst>
      <p:ext uri="{BB962C8B-B14F-4D97-AF65-F5344CB8AC3E}">
        <p14:creationId xmlns:p14="http://schemas.microsoft.com/office/powerpoint/2010/main" val="1830129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CE9CF-FAD0-97A1-D478-5CE5F8FCB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Antioxidants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0C74C-66C6-2572-5772-71F63BDBD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534"/>
            <a:ext cx="6030951" cy="4351338"/>
          </a:xfrm>
        </p:spPr>
        <p:txBody>
          <a:bodyPr/>
          <a:lstStyle/>
          <a:p>
            <a:r>
              <a:rPr lang="en-US" dirty="0"/>
              <a:t>Antioxidant concentrations: </a:t>
            </a:r>
          </a:p>
          <a:p>
            <a:pPr lvl="1"/>
            <a:r>
              <a:rPr lang="en-US" dirty="0"/>
              <a:t>0.5 x nominal</a:t>
            </a:r>
          </a:p>
          <a:p>
            <a:pPr lvl="1"/>
            <a:r>
              <a:rPr lang="en-US" dirty="0"/>
              <a:t>nominal</a:t>
            </a:r>
          </a:p>
          <a:p>
            <a:pPr lvl="1"/>
            <a:r>
              <a:rPr lang="en-US" dirty="0"/>
              <a:t>2 x nominal</a:t>
            </a:r>
          </a:p>
          <a:p>
            <a:r>
              <a:rPr lang="en-US" dirty="0"/>
              <a:t>We do not see any significant effects of antioxidant concentration on radiation hardness.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0FECF-7A5B-A782-1CEB-737D29B5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AC8ED-90D1-7216-B073-AAA33B7F7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Christos Papageorgakis (UMD)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F491F-8414-6824-F714-9926F4097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53DB73-761A-2CCE-6B36-053A69F25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828" y="1380660"/>
            <a:ext cx="5520172" cy="409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5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2B64E-66EF-3747-A83E-F9E3AD43C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Plastic scintillators in HEP – past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4596A-DBBB-3342-A809-A3974156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98771-ECBF-8547-8CBB-85979482D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CCC98-5609-EA45-B152-8561B06EC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680E2B-31B9-C246-A1C3-01CA9516540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12223" y="846263"/>
            <a:ext cx="7139609" cy="2518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>
                <a:cs typeface="Gill Sans" panose="020B0502020104020203" pitchFamily="34" charset="-79"/>
              </a:rPr>
              <a:t>Many experiments have used them in the past: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>
                <a:cs typeface="Gill Sans" panose="020B0502020104020203" pitchFamily="34" charset="-79"/>
              </a:rPr>
              <a:t>CDF</a:t>
            </a:r>
            <a:r>
              <a:rPr lang="en-US" sz="2800" dirty="0">
                <a:cs typeface="Gill Sans" panose="020B0502020104020203" pitchFamily="34" charset="-79"/>
              </a:rPr>
              <a:t> 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US" sz="2400" dirty="0">
                <a:cs typeface="Gill Sans" panose="020B0502020104020203" pitchFamily="34" charset="-79"/>
              </a:rPr>
              <a:t>Hadronic Calorimeter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>
                <a:cs typeface="Gill Sans" panose="020B0502020104020203" pitchFamily="34" charset="-79"/>
              </a:rPr>
              <a:t>DØ</a:t>
            </a:r>
            <a:endParaRPr lang="en-US" sz="2800" b="1" dirty="0">
              <a:cs typeface="Gill Sans" panose="020B0502020104020203" pitchFamily="34" charset="-79"/>
            </a:endParaRPr>
          </a:p>
          <a:p>
            <a:pPr marL="1257300" lvl="2" indent="-342900">
              <a:buFont typeface="Wingdings" pitchFamily="2" charset="2"/>
              <a:buChar char="Ø"/>
            </a:pPr>
            <a:r>
              <a:rPr lang="en-US" sz="2400" dirty="0">
                <a:cs typeface="Gill Sans" panose="020B0502020104020203" pitchFamily="34" charset="-79"/>
              </a:rPr>
              <a:t>outer tracker (scintillating fiber)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US" sz="2400" dirty="0" err="1">
                <a:cs typeface="Gill Sans" panose="020B0502020104020203" pitchFamily="34" charset="-79"/>
              </a:rPr>
              <a:t>Preshower</a:t>
            </a:r>
            <a:r>
              <a:rPr lang="en-US" sz="2400" dirty="0">
                <a:cs typeface="Gill Sans" panose="020B0502020104020203" pitchFamily="34" charset="-79"/>
              </a:rPr>
              <a:t> detector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D6AF9528-6B1B-CB47-ADBE-484DD65B1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912" y="1422691"/>
            <a:ext cx="1615239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AF9683-E78F-D14D-A969-57BD7FBFD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4047" y="1256645"/>
            <a:ext cx="2448119" cy="22719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616047-566B-6340-8B10-529FE9DF5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7440" y="3935259"/>
            <a:ext cx="1956352" cy="20764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643955-0647-154C-9485-48239B213A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9003" y="3941551"/>
            <a:ext cx="2149312" cy="20689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38D443-AECB-7244-868A-64380DCEE5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1429" y="3441003"/>
            <a:ext cx="3762450" cy="282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4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A475F-8043-7243-9FA2-49A49CB3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Plastic scintillators in HEP – today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66C3D-1DF6-B941-BC1B-7AD61DB83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83559-CAB9-AD44-A4D3-02EB5CA76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57BC7-0CA3-9948-991D-41E14B74A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5B7B66-6F3C-7C40-8926-4D13A85F7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321" y="3539591"/>
            <a:ext cx="2528892" cy="24618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D66451-1117-C64A-9ECA-4633FD26D926}"/>
              </a:ext>
            </a:extLst>
          </p:cNvPr>
          <p:cNvSpPr txBox="1"/>
          <p:nvPr/>
        </p:nvSpPr>
        <p:spPr>
          <a:xfrm>
            <a:off x="912223" y="915702"/>
            <a:ext cx="46984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Many </a:t>
            </a:r>
            <a:r>
              <a:rPr lang="en-US" sz="2800" b="1" dirty="0"/>
              <a:t>experiments</a:t>
            </a:r>
            <a:r>
              <a:rPr lang="en-US" sz="2800" dirty="0"/>
              <a:t> are using them or planning to use them: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CMS</a:t>
            </a:r>
            <a:r>
              <a:rPr lang="en-US" sz="2400" dirty="0"/>
              <a:t> 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US" sz="2000" dirty="0"/>
              <a:t>HCAL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en-US" sz="2000" dirty="0"/>
              <a:t>HGCAL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ATLAS</a:t>
            </a:r>
            <a:endParaRPr lang="en-US" sz="2000" b="1" dirty="0"/>
          </a:p>
          <a:p>
            <a:pPr marL="1257300" lvl="2" indent="-342900">
              <a:buFont typeface="Wingdings" pitchFamily="2" charset="2"/>
              <a:buChar char="Ø"/>
            </a:pPr>
            <a:r>
              <a:rPr lang="en-US" sz="2000" dirty="0" err="1"/>
              <a:t>TileCal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1DFD2B-23C4-2C40-B0A7-B5CD2B60CC5C}"/>
              </a:ext>
            </a:extLst>
          </p:cNvPr>
          <p:cNvSpPr txBox="1"/>
          <p:nvPr/>
        </p:nvSpPr>
        <p:spPr>
          <a:xfrm>
            <a:off x="907373" y="4127354"/>
            <a:ext cx="47033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Future experiments </a:t>
            </a:r>
            <a:r>
              <a:rPr lang="en-US" sz="2800" dirty="0"/>
              <a:t>considering their use:</a:t>
            </a:r>
          </a:p>
          <a:p>
            <a:pPr lvl="1"/>
            <a:r>
              <a:rPr lang="en-US" sz="2400" dirty="0"/>
              <a:t>E.g., </a:t>
            </a:r>
            <a:r>
              <a:rPr lang="en-US" sz="2400" b="1" dirty="0"/>
              <a:t>FCC-</a:t>
            </a:r>
            <a:r>
              <a:rPr lang="en-US" sz="2400" b="1" dirty="0" err="1"/>
              <a:t>ee</a:t>
            </a:r>
            <a:r>
              <a:rPr lang="en-US" sz="2400" dirty="0"/>
              <a:t>: the </a:t>
            </a:r>
            <a:r>
              <a:rPr lang="en-US" sz="2400" b="1" dirty="0"/>
              <a:t>IDEA</a:t>
            </a:r>
            <a:r>
              <a:rPr lang="en-US" sz="2400" dirty="0"/>
              <a:t> detector (in the form of scintillating fiber)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85AFC45-1193-AA43-ABF9-F7594EB0B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4789" y="963163"/>
            <a:ext cx="3058454" cy="22719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D2A3A9-BA24-3F47-B021-C1AB9B7FF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898680"/>
            <a:ext cx="2514601" cy="31432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EE6B61-D3CE-E78D-EF06-50754C9B43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4348" y="4085801"/>
            <a:ext cx="2743200" cy="257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3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DF093-E050-064A-B0D7-109F3418D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Importance of radiation hardness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B272D-0CA9-4143-A96D-104BC8B9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A852B-04FB-8E46-B592-1D2F6E5F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A5CA9-BDB5-004F-B1EE-A810C2010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E122E8-6625-7A45-B654-E8CB939A9EC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12222" y="914400"/>
            <a:ext cx="6056137" cy="267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Radiation tolerance has been important for applications with </a:t>
            </a:r>
            <a:r>
              <a:rPr lang="en-US" sz="2400" b="1" dirty="0"/>
              <a:t>high particle fluxes</a:t>
            </a:r>
            <a:r>
              <a:rPr lang="en-US" sz="2400" dirty="0"/>
              <a:t>. </a:t>
            </a:r>
            <a:br>
              <a:rPr lang="en-US" sz="2400" dirty="0"/>
            </a:br>
            <a:r>
              <a:rPr lang="en-US" sz="2400" dirty="0"/>
              <a:t>(doses &gt; 10</a:t>
            </a:r>
            <a:r>
              <a:rPr lang="en-US" sz="2400" baseline="30000" dirty="0"/>
              <a:t>3</a:t>
            </a:r>
            <a:r>
              <a:rPr lang="en-US" sz="2400" dirty="0"/>
              <a:t> </a:t>
            </a:r>
            <a:r>
              <a:rPr lang="en-US" sz="2400" dirty="0" err="1"/>
              <a:t>Gy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 CMS, during the 50 fb</a:t>
            </a:r>
            <a:r>
              <a:rPr lang="en-US" sz="2400" baseline="30000" dirty="0"/>
              <a:t>-1</a:t>
            </a:r>
            <a:r>
              <a:rPr lang="en-US" sz="2400" dirty="0"/>
              <a:t> running at 13 </a:t>
            </a:r>
            <a:r>
              <a:rPr lang="en-US" sz="2400" dirty="0" err="1"/>
              <a:t>TeV</a:t>
            </a:r>
            <a:r>
              <a:rPr lang="en-US" sz="2400" dirty="0"/>
              <a:t> in 2017, the HE tiles received doses up to a few </a:t>
            </a:r>
            <a:r>
              <a:rPr lang="en-US" sz="2400" dirty="0" err="1"/>
              <a:t>kGy</a:t>
            </a:r>
            <a:r>
              <a:rPr lang="en-US" sz="2400" dirty="0"/>
              <a:t>. </a:t>
            </a:r>
            <a:r>
              <a:rPr lang="en-US" sz="2400" b="1" baseline="30000" dirty="0"/>
              <a:t>[12]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DAF82C-99D5-3B48-A4D0-6652A1514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085" y="691521"/>
            <a:ext cx="4871545" cy="34732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D71FCA-1323-F64A-AFED-A0E263800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2852" y="3256610"/>
            <a:ext cx="4777171" cy="30997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F49B61-0F2B-3D46-B0F6-B93B93B5E999}"/>
              </a:ext>
            </a:extLst>
          </p:cNvPr>
          <p:cNvSpPr txBox="1"/>
          <p:nvPr/>
        </p:nvSpPr>
        <p:spPr>
          <a:xfrm>
            <a:off x="6512312" y="4164752"/>
            <a:ext cx="53132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Typical dose rates from </a:t>
            </a:r>
            <a:r>
              <a:rPr lang="en-US" sz="2400" b="1" dirty="0"/>
              <a:t>10</a:t>
            </a:r>
            <a:r>
              <a:rPr lang="en-US" sz="2400" b="1" baseline="30000" dirty="0"/>
              <a:t>-3</a:t>
            </a:r>
            <a:r>
              <a:rPr lang="en-US" sz="2400" b="1" dirty="0"/>
              <a:t> to 1 </a:t>
            </a:r>
            <a:r>
              <a:rPr lang="en-US" sz="2400" b="1" dirty="0" err="1"/>
              <a:t>Gy</a:t>
            </a:r>
            <a:r>
              <a:rPr lang="en-US" sz="2400" b="1" dirty="0"/>
              <a:t>/h</a:t>
            </a:r>
            <a:r>
              <a:rPr lang="en-US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During the HL-LHC run, the HGCal detector’s scintillator is expected to absorb doses up to O(100 </a:t>
            </a:r>
            <a:r>
              <a:rPr lang="en-US" sz="2400"/>
              <a:t>kGy</a:t>
            </a:r>
            <a:r>
              <a:rPr lang="en-US" sz="2400" dirty="0"/>
              <a:t>). </a:t>
            </a:r>
            <a:r>
              <a:rPr lang="en-US" sz="2400" b="1" baseline="30000" dirty="0"/>
              <a:t>[13]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F6368A-9F35-2DF8-83F1-C0B67A84CD9D}"/>
              </a:ext>
            </a:extLst>
          </p:cNvPr>
          <p:cNvSpPr txBox="1"/>
          <p:nvPr/>
        </p:nvSpPr>
        <p:spPr>
          <a:xfrm>
            <a:off x="6096000" y="5943600"/>
            <a:ext cx="442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details on Ted </a:t>
            </a:r>
            <a:r>
              <a:rPr lang="en-US" dirty="0" err="1"/>
              <a:t>Koldberg’s</a:t>
            </a:r>
            <a:r>
              <a:rPr lang="en-US" dirty="0"/>
              <a:t> talk yesterday</a:t>
            </a:r>
          </a:p>
        </p:txBody>
      </p:sp>
    </p:spTree>
    <p:extLst>
      <p:ext uri="{BB962C8B-B14F-4D97-AF65-F5344CB8AC3E}">
        <p14:creationId xmlns:p14="http://schemas.microsoft.com/office/powerpoint/2010/main" val="311555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F56C9-E017-BC4F-A875-5BBAF77C8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Plastic scintillators – structure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3B4EA-2465-0446-B3E8-D64091C9C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23" y="868132"/>
            <a:ext cx="7634468" cy="43966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Plastic scintillators consist of:</a:t>
            </a:r>
          </a:p>
          <a:p>
            <a:pPr lvl="1"/>
            <a:r>
              <a:rPr lang="en-US" b="1" dirty="0"/>
              <a:t>Substrate material: </a:t>
            </a:r>
            <a:r>
              <a:rPr lang="en-US" dirty="0"/>
              <a:t>Common choices include:</a:t>
            </a:r>
            <a:endParaRPr lang="en-US" sz="1800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marL="457200" lvl="1" indent="0">
              <a:buNone/>
            </a:pPr>
            <a:endParaRPr lang="en-US" b="1" dirty="0"/>
          </a:p>
          <a:p>
            <a:pPr lvl="1">
              <a:lnSpc>
                <a:spcPct val="100000"/>
              </a:lnSpc>
            </a:pPr>
            <a:r>
              <a:rPr lang="en-US" b="1" dirty="0"/>
              <a:t>Dopants:</a:t>
            </a:r>
            <a:endParaRPr lang="en-US" dirty="0"/>
          </a:p>
          <a:p>
            <a:pPr lvl="2">
              <a:lnSpc>
                <a:spcPct val="200000"/>
              </a:lnSpc>
              <a:buFont typeface="Wingdings" pitchFamily="2" charset="2"/>
              <a:buChar char="Ø"/>
            </a:pPr>
            <a:r>
              <a:rPr lang="en-US" b="1" dirty="0"/>
              <a:t>Primary fluors</a:t>
            </a:r>
            <a:r>
              <a:rPr lang="en-US" dirty="0"/>
              <a:t>, like:</a:t>
            </a:r>
            <a:br>
              <a:rPr lang="en-US" dirty="0"/>
            </a:br>
            <a:r>
              <a:rPr lang="en-US" dirty="0"/>
              <a:t>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/>
              <a:t>Secondary fluors</a:t>
            </a:r>
            <a:r>
              <a:rPr lang="en-US" dirty="0"/>
              <a:t>, like: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3CFF4-7401-6247-8B6C-526DF4AC3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DAC1D-D4EE-6C41-A25E-A78B872B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AA396-945E-B343-80B5-6DFCDD0AA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6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155D1E7-6E5D-004A-BF24-756DCE3C15C9}"/>
              </a:ext>
            </a:extLst>
          </p:cNvPr>
          <p:cNvGrpSpPr/>
          <p:nvPr/>
        </p:nvGrpSpPr>
        <p:grpSpPr>
          <a:xfrm>
            <a:off x="3038106" y="1704871"/>
            <a:ext cx="1653338" cy="1785148"/>
            <a:chOff x="2035862" y="1752391"/>
            <a:chExt cx="1653338" cy="1785148"/>
          </a:xfrm>
        </p:grpSpPr>
        <p:pic>
          <p:nvPicPr>
            <p:cNvPr id="13" name="Content Placeholder 7">
              <a:extLst>
                <a:ext uri="{FF2B5EF4-FFF2-40B4-BE49-F238E27FC236}">
                  <a16:creationId xmlns:a16="http://schemas.microsoft.com/office/drawing/2014/main" id="{A4B048CD-CA2F-C14A-B2BA-2096CC79B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49843" y="2157039"/>
              <a:ext cx="1153956" cy="13805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2476AB2-7AC8-BD4F-955E-5054F9CCD44F}"/>
                </a:ext>
              </a:extLst>
            </p:cNvPr>
            <p:cNvSpPr txBox="1"/>
            <p:nvPr/>
          </p:nvSpPr>
          <p:spPr>
            <a:xfrm>
              <a:off x="2035862" y="1752391"/>
              <a:ext cx="1653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polystyrene</a:t>
              </a:r>
              <a:r>
                <a:rPr lang="en-US" sz="1600" dirty="0"/>
                <a:t> (PS)</a:t>
              </a:r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86ECFEE-931F-FE46-A41E-4BA33C51FF45}"/>
              </a:ext>
            </a:extLst>
          </p:cNvPr>
          <p:cNvGrpSpPr/>
          <p:nvPr/>
        </p:nvGrpSpPr>
        <p:grpSpPr>
          <a:xfrm>
            <a:off x="6745907" y="1704871"/>
            <a:ext cx="2497675" cy="1755112"/>
            <a:chOff x="4330195" y="1782427"/>
            <a:chExt cx="2497675" cy="1755112"/>
          </a:xfrm>
        </p:grpSpPr>
        <p:pic>
          <p:nvPicPr>
            <p:cNvPr id="14" name="Picture 13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1FA99F63-999C-7049-8D44-6D542F88D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99753" y="2157039"/>
              <a:ext cx="1314648" cy="13805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926940-2646-AD48-9397-6052B02016E1}"/>
                </a:ext>
              </a:extLst>
            </p:cNvPr>
            <p:cNvSpPr txBox="1"/>
            <p:nvPr/>
          </p:nvSpPr>
          <p:spPr>
            <a:xfrm>
              <a:off x="4330195" y="1782427"/>
              <a:ext cx="2497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polyvinyl toluene (PVT)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B799786-2CA4-E54C-81BC-E1096F4E9923}"/>
              </a:ext>
            </a:extLst>
          </p:cNvPr>
          <p:cNvGrpSpPr/>
          <p:nvPr/>
        </p:nvGrpSpPr>
        <p:grpSpPr>
          <a:xfrm>
            <a:off x="4406043" y="3929193"/>
            <a:ext cx="4741742" cy="1023382"/>
            <a:chOff x="4213578" y="3706799"/>
            <a:chExt cx="4741742" cy="1023382"/>
          </a:xfrm>
        </p:grpSpPr>
        <p:pic>
          <p:nvPicPr>
            <p:cNvPr id="18" name="Content Placeholder 7" descr="Shape&#10;&#10;Description automatically generated">
              <a:extLst>
                <a:ext uri="{FF2B5EF4-FFF2-40B4-BE49-F238E27FC236}">
                  <a16:creationId xmlns:a16="http://schemas.microsoft.com/office/drawing/2014/main" id="{E9ACCE73-8196-1F49-99B2-B36B5E110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13578" y="4180060"/>
              <a:ext cx="2097858" cy="48147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08DB18-5399-6F45-BA4A-9DB8E29A30E0}"/>
                </a:ext>
              </a:extLst>
            </p:cNvPr>
            <p:cNvSpPr txBox="1"/>
            <p:nvPr/>
          </p:nvSpPr>
          <p:spPr>
            <a:xfrm>
              <a:off x="4360991" y="3706799"/>
              <a:ext cx="1823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p-terphenyl (PTP)</a:t>
              </a:r>
            </a:p>
          </p:txBody>
        </p:sp>
        <p:pic>
          <p:nvPicPr>
            <p:cNvPr id="20" name="Picture 19" descr="A picture containing text, watch, spider&#10;&#10;Description automatically generated">
              <a:extLst>
                <a:ext uri="{FF2B5EF4-FFF2-40B4-BE49-F238E27FC236}">
                  <a16:creationId xmlns:a16="http://schemas.microsoft.com/office/drawing/2014/main" id="{1198CBBD-7516-F04D-B6D4-991642222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3320" y="4076131"/>
              <a:ext cx="2032000" cy="65405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F1F3497-851E-FF4B-AFD3-233126FEECC8}"/>
                </a:ext>
              </a:extLst>
            </p:cNvPr>
            <p:cNvSpPr txBox="1"/>
            <p:nvPr/>
          </p:nvSpPr>
          <p:spPr>
            <a:xfrm>
              <a:off x="7631500" y="3706799"/>
              <a:ext cx="696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BPBD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6BDF657-7FD1-E74D-9451-2B5BFEDAB503}"/>
              </a:ext>
            </a:extLst>
          </p:cNvPr>
          <p:cNvGrpSpPr/>
          <p:nvPr/>
        </p:nvGrpSpPr>
        <p:grpSpPr>
          <a:xfrm>
            <a:off x="4672457" y="5210960"/>
            <a:ext cx="2348436" cy="1190966"/>
            <a:chOff x="4290903" y="4833747"/>
            <a:chExt cx="2348436" cy="1190966"/>
          </a:xfrm>
        </p:grpSpPr>
        <p:pic>
          <p:nvPicPr>
            <p:cNvPr id="23" name="Content Placeholder 7">
              <a:extLst>
                <a:ext uri="{FF2B5EF4-FFF2-40B4-BE49-F238E27FC236}">
                  <a16:creationId xmlns:a16="http://schemas.microsoft.com/office/drawing/2014/main" id="{08E30505-FA4F-4F4D-AD38-9DA5680B4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290903" y="4948978"/>
              <a:ext cx="2348436" cy="107573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311FBDC-16D8-6041-9A74-453F547A8EB6}"/>
                </a:ext>
              </a:extLst>
            </p:cNvPr>
            <p:cNvSpPr txBox="1"/>
            <p:nvPr/>
          </p:nvSpPr>
          <p:spPr>
            <a:xfrm>
              <a:off x="5016185" y="4833747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POPOP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039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 162">
            <a:extLst>
              <a:ext uri="{FF2B5EF4-FFF2-40B4-BE49-F238E27FC236}">
                <a16:creationId xmlns:a16="http://schemas.microsoft.com/office/drawing/2014/main" id="{F4D64AA6-B7EA-1B4E-88F9-F258A3DA6A78}"/>
              </a:ext>
            </a:extLst>
          </p:cNvPr>
          <p:cNvSpPr/>
          <p:nvPr/>
        </p:nvSpPr>
        <p:spPr>
          <a:xfrm>
            <a:off x="8690402" y="942948"/>
            <a:ext cx="3235569" cy="41572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F6A6CB-B8BE-3B46-AECA-CBEBC4A7B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Plastic scintillators – inner workings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412DF-4110-B643-BF5C-2D1C86F86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23" y="1102146"/>
            <a:ext cx="732742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scintillation process </a:t>
            </a:r>
            <a:r>
              <a:rPr lang="en-US" dirty="0"/>
              <a:t>for a particle that enters the scintillator follows these steps </a:t>
            </a:r>
            <a:r>
              <a:rPr lang="en-US" b="1" baseline="30000" dirty="0"/>
              <a:t>[1, 2]</a:t>
            </a:r>
            <a:r>
              <a:rPr lang="en-US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The particle </a:t>
            </a:r>
            <a:r>
              <a:rPr lang="en-US" b="1" dirty="0"/>
              <a:t>excites/ionizes </a:t>
            </a:r>
            <a:r>
              <a:rPr lang="en-US" dirty="0"/>
              <a:t>the the electrons of the substrate.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Energy transfer from substrate to primary fluor: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/>
              <a:t>Non-radiative transfer through the </a:t>
            </a:r>
            <a:r>
              <a:rPr lang="en-US" b="1" dirty="0" err="1"/>
              <a:t>Förster</a:t>
            </a:r>
            <a:r>
              <a:rPr lang="en-US" b="1" dirty="0"/>
              <a:t> mechanism</a:t>
            </a:r>
            <a:r>
              <a:rPr lang="en-US" dirty="0"/>
              <a:t>.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/>
              <a:t>Radiative transfer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Primary fluor </a:t>
            </a:r>
            <a:r>
              <a:rPr lang="en-US" b="1" dirty="0"/>
              <a:t>emits</a:t>
            </a:r>
            <a:r>
              <a:rPr lang="en-US" dirty="0"/>
              <a:t> photon.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Secondary fluor </a:t>
            </a:r>
            <a:r>
              <a:rPr lang="en-US" b="1" dirty="0"/>
              <a:t>absorbs</a:t>
            </a:r>
            <a:r>
              <a:rPr lang="en-US" dirty="0"/>
              <a:t> photon from primary and </a:t>
            </a:r>
            <a:r>
              <a:rPr lang="en-US" b="1" dirty="0"/>
              <a:t>reemits</a:t>
            </a:r>
            <a:r>
              <a:rPr lang="en-US" dirty="0"/>
              <a:t> at different wavelength.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Detection of </a:t>
            </a:r>
            <a:r>
              <a:rPr lang="en-US" b="1" dirty="0"/>
              <a:t>secondary fluor emission </a:t>
            </a:r>
            <a:r>
              <a:rPr lang="en-US" dirty="0"/>
              <a:t>with photodetector.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F0927-9B93-5C40-9733-30682761A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22F17-4C76-F949-88E8-6C83EBE41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7A2BF-8705-9C4E-9954-323A346F0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C04B9D-A7D6-0E41-A47D-B1BCF90526CD}"/>
              </a:ext>
            </a:extLst>
          </p:cNvPr>
          <p:cNvSpPr txBox="1"/>
          <p:nvPr/>
        </p:nvSpPr>
        <p:spPr>
          <a:xfrm>
            <a:off x="7974356" y="2849814"/>
            <a:ext cx="383438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baseline="30000" dirty="0"/>
              <a:t>[3]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570F40F-85E5-ED41-A519-CE913A27AC4C}"/>
              </a:ext>
            </a:extLst>
          </p:cNvPr>
          <p:cNvGrpSpPr/>
          <p:nvPr/>
        </p:nvGrpSpPr>
        <p:grpSpPr>
          <a:xfrm>
            <a:off x="8939144" y="1628280"/>
            <a:ext cx="2765984" cy="2730346"/>
            <a:chOff x="8939144" y="1628280"/>
            <a:chExt cx="2765984" cy="2730346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9B7CE89F-8E67-814F-9F5B-036038D47A42}"/>
                </a:ext>
              </a:extLst>
            </p:cNvPr>
            <p:cNvGrpSpPr/>
            <p:nvPr/>
          </p:nvGrpSpPr>
          <p:grpSpPr>
            <a:xfrm rot="21298949">
              <a:off x="9349785" y="1989056"/>
              <a:ext cx="415827" cy="1252661"/>
              <a:chOff x="8014564" y="566068"/>
              <a:chExt cx="633490" cy="1680478"/>
            </a:xfrm>
          </p:grpSpPr>
          <p:grpSp>
            <p:nvGrpSpPr>
              <p:cNvPr id="320" name="Group 319">
                <a:extLst>
                  <a:ext uri="{FF2B5EF4-FFF2-40B4-BE49-F238E27FC236}">
                    <a16:creationId xmlns:a16="http://schemas.microsoft.com/office/drawing/2014/main" id="{ECAA3510-6D9A-4143-8290-4DCF0144742C}"/>
                  </a:ext>
                </a:extLst>
              </p:cNvPr>
              <p:cNvGrpSpPr/>
              <p:nvPr/>
            </p:nvGrpSpPr>
            <p:grpSpPr>
              <a:xfrm rot="5400000">
                <a:off x="7642581" y="1258950"/>
                <a:ext cx="1359579" cy="615613"/>
                <a:chOff x="9655603" y="852811"/>
                <a:chExt cx="1359579" cy="615613"/>
              </a:xfrm>
            </p:grpSpPr>
            <p:grpSp>
              <p:nvGrpSpPr>
                <p:cNvPr id="322" name="Group 321">
                  <a:extLst>
                    <a:ext uri="{FF2B5EF4-FFF2-40B4-BE49-F238E27FC236}">
                      <a16:creationId xmlns:a16="http://schemas.microsoft.com/office/drawing/2014/main" id="{001F9BFD-B72E-7947-B84A-AFC27BEF5BA1}"/>
                    </a:ext>
                  </a:extLst>
                </p:cNvPr>
                <p:cNvGrpSpPr/>
                <p:nvPr/>
              </p:nvGrpSpPr>
              <p:grpSpPr>
                <a:xfrm>
                  <a:off x="9655603" y="852811"/>
                  <a:ext cx="706641" cy="595757"/>
                  <a:chOff x="9655603" y="739225"/>
                  <a:chExt cx="706641" cy="716150"/>
                </a:xfrm>
              </p:grpSpPr>
              <p:sp>
                <p:nvSpPr>
                  <p:cNvPr id="326" name="Arc 325">
                    <a:extLst>
                      <a:ext uri="{FF2B5EF4-FFF2-40B4-BE49-F238E27FC236}">
                        <a16:creationId xmlns:a16="http://schemas.microsoft.com/office/drawing/2014/main" id="{6AD550AD-7339-954A-AD0D-3F675AAEC8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87105" y="739225"/>
                    <a:ext cx="375139" cy="486840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27" name="Arc 326">
                    <a:extLst>
                      <a:ext uri="{FF2B5EF4-FFF2-40B4-BE49-F238E27FC236}">
                        <a16:creationId xmlns:a16="http://schemas.microsoft.com/office/drawing/2014/main" id="{7DD8103C-510B-2D41-A3DA-DEA1BD0DD081}"/>
                      </a:ext>
                    </a:extLst>
                  </p:cNvPr>
                  <p:cNvSpPr/>
                  <p:nvPr/>
                </p:nvSpPr>
                <p:spPr>
                  <a:xfrm>
                    <a:off x="9655603" y="968532"/>
                    <a:ext cx="375138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23" name="Group 322">
                  <a:extLst>
                    <a:ext uri="{FF2B5EF4-FFF2-40B4-BE49-F238E27FC236}">
                      <a16:creationId xmlns:a16="http://schemas.microsoft.com/office/drawing/2014/main" id="{2CFF021C-075B-3A47-AF54-23EBCBCFC268}"/>
                    </a:ext>
                  </a:extLst>
                </p:cNvPr>
                <p:cNvGrpSpPr/>
                <p:nvPr/>
              </p:nvGrpSpPr>
              <p:grpSpPr>
                <a:xfrm>
                  <a:off x="10308639" y="873780"/>
                  <a:ext cx="706543" cy="594644"/>
                  <a:chOff x="9634562" y="736249"/>
                  <a:chExt cx="706543" cy="714812"/>
                </a:xfrm>
              </p:grpSpPr>
              <p:sp>
                <p:nvSpPr>
                  <p:cNvPr id="324" name="Arc 323">
                    <a:extLst>
                      <a:ext uri="{FF2B5EF4-FFF2-40B4-BE49-F238E27FC236}">
                        <a16:creationId xmlns:a16="http://schemas.microsoft.com/office/drawing/2014/main" id="{58BE3B0F-88FF-B849-A606-A5893FAF23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65966" y="736249"/>
                    <a:ext cx="375139" cy="486840"/>
                  </a:xfrm>
                  <a:prstGeom prst="arc">
                    <a:avLst>
                      <a:gd name="adj1" fmla="val 15548307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5" name="Arc 324">
                    <a:extLst>
                      <a:ext uri="{FF2B5EF4-FFF2-40B4-BE49-F238E27FC236}">
                        <a16:creationId xmlns:a16="http://schemas.microsoft.com/office/drawing/2014/main" id="{097C31FD-C605-9D4B-B5A4-68CD585C8F47}"/>
                      </a:ext>
                    </a:extLst>
                  </p:cNvPr>
                  <p:cNvSpPr/>
                  <p:nvPr/>
                </p:nvSpPr>
                <p:spPr>
                  <a:xfrm>
                    <a:off x="9634562" y="964218"/>
                    <a:ext cx="375139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321" name="Arc 320">
                <a:extLst>
                  <a:ext uri="{FF2B5EF4-FFF2-40B4-BE49-F238E27FC236}">
                    <a16:creationId xmlns:a16="http://schemas.microsoft.com/office/drawing/2014/main" id="{E429F956-48FE-DF4E-9436-E494964C84FE}"/>
                  </a:ext>
                </a:extLst>
              </p:cNvPr>
              <p:cNvSpPr/>
              <p:nvPr/>
            </p:nvSpPr>
            <p:spPr>
              <a:xfrm rot="16200000">
                <a:off x="8257986" y="551140"/>
                <a:ext cx="375139" cy="404996"/>
              </a:xfrm>
              <a:prstGeom prst="arc">
                <a:avLst>
                  <a:gd name="adj1" fmla="val 12589906"/>
                  <a:gd name="adj2" fmla="val 20380113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27246859-9E55-5448-9914-F6E3C444F0EA}"/>
                </a:ext>
              </a:extLst>
            </p:cNvPr>
            <p:cNvGrpSpPr/>
            <p:nvPr/>
          </p:nvGrpSpPr>
          <p:grpSpPr>
            <a:xfrm rot="3259329">
              <a:off x="10275532" y="1696122"/>
              <a:ext cx="526744" cy="391059"/>
              <a:chOff x="9655603" y="739225"/>
              <a:chExt cx="706641" cy="716150"/>
            </a:xfrm>
          </p:grpSpPr>
          <p:sp>
            <p:nvSpPr>
              <p:cNvPr id="318" name="Arc 317">
                <a:extLst>
                  <a:ext uri="{FF2B5EF4-FFF2-40B4-BE49-F238E27FC236}">
                    <a16:creationId xmlns:a16="http://schemas.microsoft.com/office/drawing/2014/main" id="{5B2726E6-85D8-6C46-9257-ECAFE75F87AE}"/>
                  </a:ext>
                </a:extLst>
              </p:cNvPr>
              <p:cNvSpPr/>
              <p:nvPr/>
            </p:nvSpPr>
            <p:spPr>
              <a:xfrm rot="10800000">
                <a:off x="9987105" y="739225"/>
                <a:ext cx="375139" cy="486840"/>
              </a:xfrm>
              <a:prstGeom prst="arc">
                <a:avLst>
                  <a:gd name="adj1" fmla="val 12589906"/>
                  <a:gd name="adj2" fmla="val 2000610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Arc 318">
                <a:extLst>
                  <a:ext uri="{FF2B5EF4-FFF2-40B4-BE49-F238E27FC236}">
                    <a16:creationId xmlns:a16="http://schemas.microsoft.com/office/drawing/2014/main" id="{C964EDB0-1139-EE43-BDFD-FF7E7C2293A5}"/>
                  </a:ext>
                </a:extLst>
              </p:cNvPr>
              <p:cNvSpPr/>
              <p:nvPr/>
            </p:nvSpPr>
            <p:spPr>
              <a:xfrm>
                <a:off x="9655603" y="968532"/>
                <a:ext cx="375138" cy="486843"/>
              </a:xfrm>
              <a:prstGeom prst="arc">
                <a:avLst>
                  <a:gd name="adj1" fmla="val 12589906"/>
                  <a:gd name="adj2" fmla="val 2000610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396FB62-A2D0-6D44-AE31-E7F5F5B6C748}"/>
                </a:ext>
              </a:extLst>
            </p:cNvPr>
            <p:cNvGrpSpPr/>
            <p:nvPr/>
          </p:nvGrpSpPr>
          <p:grpSpPr>
            <a:xfrm rot="21298949">
              <a:off x="11289302" y="2041845"/>
              <a:ext cx="415826" cy="1005627"/>
              <a:chOff x="8014565" y="566068"/>
              <a:chExt cx="633489" cy="1349075"/>
            </a:xfrm>
          </p:grpSpPr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50228FE7-27A1-F945-8277-E36E19B09E4F}"/>
                  </a:ext>
                </a:extLst>
              </p:cNvPr>
              <p:cNvGrpSpPr/>
              <p:nvPr/>
            </p:nvGrpSpPr>
            <p:grpSpPr>
              <a:xfrm rot="5400000">
                <a:off x="7808284" y="1093249"/>
                <a:ext cx="1028175" cy="615614"/>
                <a:chOff x="9655603" y="852811"/>
                <a:chExt cx="1028175" cy="615614"/>
              </a:xfrm>
            </p:grpSpPr>
            <p:grpSp>
              <p:nvGrpSpPr>
                <p:cNvPr id="314" name="Group 313">
                  <a:extLst>
                    <a:ext uri="{FF2B5EF4-FFF2-40B4-BE49-F238E27FC236}">
                      <a16:creationId xmlns:a16="http://schemas.microsoft.com/office/drawing/2014/main" id="{59B7AA76-7B86-404E-AD2B-CE90A91972D2}"/>
                    </a:ext>
                  </a:extLst>
                </p:cNvPr>
                <p:cNvGrpSpPr/>
                <p:nvPr/>
              </p:nvGrpSpPr>
              <p:grpSpPr>
                <a:xfrm>
                  <a:off x="9655603" y="852811"/>
                  <a:ext cx="706641" cy="595757"/>
                  <a:chOff x="9655603" y="739225"/>
                  <a:chExt cx="706641" cy="716150"/>
                </a:xfrm>
              </p:grpSpPr>
              <p:sp>
                <p:nvSpPr>
                  <p:cNvPr id="316" name="Arc 315">
                    <a:extLst>
                      <a:ext uri="{FF2B5EF4-FFF2-40B4-BE49-F238E27FC236}">
                        <a16:creationId xmlns:a16="http://schemas.microsoft.com/office/drawing/2014/main" id="{97FCC3D5-74CB-C245-ABB6-8192AB7BB1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87105" y="739225"/>
                    <a:ext cx="375139" cy="486840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17" name="Arc 316">
                    <a:extLst>
                      <a:ext uri="{FF2B5EF4-FFF2-40B4-BE49-F238E27FC236}">
                        <a16:creationId xmlns:a16="http://schemas.microsoft.com/office/drawing/2014/main" id="{B6D83EE0-C00E-774F-8D4B-D19679F8E27F}"/>
                      </a:ext>
                    </a:extLst>
                  </p:cNvPr>
                  <p:cNvSpPr/>
                  <p:nvPr/>
                </p:nvSpPr>
                <p:spPr>
                  <a:xfrm>
                    <a:off x="9655603" y="968532"/>
                    <a:ext cx="375138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15" name="Arc 314">
                  <a:extLst>
                    <a:ext uri="{FF2B5EF4-FFF2-40B4-BE49-F238E27FC236}">
                      <a16:creationId xmlns:a16="http://schemas.microsoft.com/office/drawing/2014/main" id="{91FEE6CE-992C-FD45-9539-2048466FB7C9}"/>
                    </a:ext>
                  </a:extLst>
                </p:cNvPr>
                <p:cNvSpPr/>
                <p:nvPr/>
              </p:nvSpPr>
              <p:spPr>
                <a:xfrm>
                  <a:off x="10308639" y="1063426"/>
                  <a:ext cx="375139" cy="404999"/>
                </a:xfrm>
                <a:prstGeom prst="arc">
                  <a:avLst>
                    <a:gd name="adj1" fmla="val 12589906"/>
                    <a:gd name="adj2" fmla="val 20006101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13" name="Arc 312">
                <a:extLst>
                  <a:ext uri="{FF2B5EF4-FFF2-40B4-BE49-F238E27FC236}">
                    <a16:creationId xmlns:a16="http://schemas.microsoft.com/office/drawing/2014/main" id="{B24CD7CF-A6A9-A84C-9420-D5CA1F8C6C80}"/>
                  </a:ext>
                </a:extLst>
              </p:cNvPr>
              <p:cNvSpPr/>
              <p:nvPr/>
            </p:nvSpPr>
            <p:spPr>
              <a:xfrm rot="16200000">
                <a:off x="8257986" y="551140"/>
                <a:ext cx="375139" cy="404996"/>
              </a:xfrm>
              <a:prstGeom prst="arc">
                <a:avLst>
                  <a:gd name="adj1" fmla="val 12589906"/>
                  <a:gd name="adj2" fmla="val 20380113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9553FC0E-4D2A-9B43-B91A-42B3E662BB2A}"/>
                </a:ext>
              </a:extLst>
            </p:cNvPr>
            <p:cNvGrpSpPr/>
            <p:nvPr/>
          </p:nvGrpSpPr>
          <p:grpSpPr>
            <a:xfrm>
              <a:off x="8939144" y="2857501"/>
              <a:ext cx="415827" cy="1499052"/>
              <a:chOff x="6378698" y="3554774"/>
              <a:chExt cx="415827" cy="1499052"/>
            </a:xfrm>
          </p:grpSpPr>
          <p:grpSp>
            <p:nvGrpSpPr>
              <p:cNvPr id="302" name="Group 301">
                <a:extLst>
                  <a:ext uri="{FF2B5EF4-FFF2-40B4-BE49-F238E27FC236}">
                    <a16:creationId xmlns:a16="http://schemas.microsoft.com/office/drawing/2014/main" id="{72D89823-A7B2-054D-AEAC-40E1A4FF1584}"/>
                  </a:ext>
                </a:extLst>
              </p:cNvPr>
              <p:cNvGrpSpPr/>
              <p:nvPr/>
            </p:nvGrpSpPr>
            <p:grpSpPr>
              <a:xfrm rot="21298949">
                <a:off x="6378698" y="3554774"/>
                <a:ext cx="415827" cy="1252661"/>
                <a:chOff x="8014564" y="566068"/>
                <a:chExt cx="633490" cy="1680478"/>
              </a:xfrm>
            </p:grpSpPr>
            <p:grpSp>
              <p:nvGrpSpPr>
                <p:cNvPr id="304" name="Group 303">
                  <a:extLst>
                    <a:ext uri="{FF2B5EF4-FFF2-40B4-BE49-F238E27FC236}">
                      <a16:creationId xmlns:a16="http://schemas.microsoft.com/office/drawing/2014/main" id="{E9B648AA-22A8-6642-8820-F058378C1C49}"/>
                    </a:ext>
                  </a:extLst>
                </p:cNvPr>
                <p:cNvGrpSpPr/>
                <p:nvPr/>
              </p:nvGrpSpPr>
              <p:grpSpPr>
                <a:xfrm rot="5400000">
                  <a:off x="7642582" y="1258950"/>
                  <a:ext cx="1359578" cy="615613"/>
                  <a:chOff x="9655603" y="852811"/>
                  <a:chExt cx="1359578" cy="615613"/>
                </a:xfrm>
              </p:grpSpPr>
              <p:grpSp>
                <p:nvGrpSpPr>
                  <p:cNvPr id="306" name="Group 305">
                    <a:extLst>
                      <a:ext uri="{FF2B5EF4-FFF2-40B4-BE49-F238E27FC236}">
                        <a16:creationId xmlns:a16="http://schemas.microsoft.com/office/drawing/2014/main" id="{CBD16470-DD9E-7F4C-BC3F-F6C5C0E7615C}"/>
                      </a:ext>
                    </a:extLst>
                  </p:cNvPr>
                  <p:cNvGrpSpPr/>
                  <p:nvPr/>
                </p:nvGrpSpPr>
                <p:grpSpPr>
                  <a:xfrm>
                    <a:off x="9655603" y="852811"/>
                    <a:ext cx="706641" cy="595757"/>
                    <a:chOff x="9655603" y="739225"/>
                    <a:chExt cx="706641" cy="716150"/>
                  </a:xfrm>
                </p:grpSpPr>
                <p:sp>
                  <p:nvSpPr>
                    <p:cNvPr id="310" name="Arc 309">
                      <a:extLst>
                        <a:ext uri="{FF2B5EF4-FFF2-40B4-BE49-F238E27FC236}">
                          <a16:creationId xmlns:a16="http://schemas.microsoft.com/office/drawing/2014/main" id="{329DD774-583C-3D44-9220-386288513CA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987105" y="739225"/>
                      <a:ext cx="375139" cy="486840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1" name="Arc 310">
                      <a:extLst>
                        <a:ext uri="{FF2B5EF4-FFF2-40B4-BE49-F238E27FC236}">
                          <a16:creationId xmlns:a16="http://schemas.microsoft.com/office/drawing/2014/main" id="{56EA196E-228C-FB41-A520-7B183D56A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5603" y="968532"/>
                      <a:ext cx="375138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307" name="Group 306">
                    <a:extLst>
                      <a:ext uri="{FF2B5EF4-FFF2-40B4-BE49-F238E27FC236}">
                        <a16:creationId xmlns:a16="http://schemas.microsoft.com/office/drawing/2014/main" id="{2E86BCB8-8929-F94F-B350-EAF2C52B6ADB}"/>
                      </a:ext>
                    </a:extLst>
                  </p:cNvPr>
                  <p:cNvGrpSpPr/>
                  <p:nvPr/>
                </p:nvGrpSpPr>
                <p:grpSpPr>
                  <a:xfrm>
                    <a:off x="10308639" y="873780"/>
                    <a:ext cx="706542" cy="594644"/>
                    <a:chOff x="9634562" y="736249"/>
                    <a:chExt cx="706542" cy="714812"/>
                  </a:xfrm>
                </p:grpSpPr>
                <p:sp>
                  <p:nvSpPr>
                    <p:cNvPr id="308" name="Arc 307">
                      <a:extLst>
                        <a:ext uri="{FF2B5EF4-FFF2-40B4-BE49-F238E27FC236}">
                          <a16:creationId xmlns:a16="http://schemas.microsoft.com/office/drawing/2014/main" id="{F8B78047-7614-404A-9314-4A983AFCC40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965966" y="736249"/>
                      <a:ext cx="375139" cy="486840"/>
                    </a:xfrm>
                    <a:prstGeom prst="arc">
                      <a:avLst>
                        <a:gd name="adj1" fmla="val 12357154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9" name="Arc 308">
                      <a:extLst>
                        <a:ext uri="{FF2B5EF4-FFF2-40B4-BE49-F238E27FC236}">
                          <a16:creationId xmlns:a16="http://schemas.microsoft.com/office/drawing/2014/main" id="{5CEADE64-5F9C-7E4A-BFC4-57E6C2117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4562" y="964218"/>
                      <a:ext cx="375139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305" name="Arc 304">
                  <a:extLst>
                    <a:ext uri="{FF2B5EF4-FFF2-40B4-BE49-F238E27FC236}">
                      <a16:creationId xmlns:a16="http://schemas.microsoft.com/office/drawing/2014/main" id="{EFA01001-FB10-7048-AA34-CC547236A19A}"/>
                    </a:ext>
                  </a:extLst>
                </p:cNvPr>
                <p:cNvSpPr/>
                <p:nvPr/>
              </p:nvSpPr>
              <p:spPr>
                <a:xfrm rot="16200000">
                  <a:off x="8257986" y="551140"/>
                  <a:ext cx="375139" cy="404996"/>
                </a:xfrm>
                <a:prstGeom prst="arc">
                  <a:avLst>
                    <a:gd name="adj1" fmla="val 12589906"/>
                    <a:gd name="adj2" fmla="val 20380113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03" name="Arc 302">
                <a:extLst>
                  <a:ext uri="{FF2B5EF4-FFF2-40B4-BE49-F238E27FC236}">
                    <a16:creationId xmlns:a16="http://schemas.microsoft.com/office/drawing/2014/main" id="{A5479113-4F70-AA4B-B3CD-FFF2FDE07C01}"/>
                  </a:ext>
                </a:extLst>
              </p:cNvPr>
              <p:cNvSpPr/>
              <p:nvPr/>
            </p:nvSpPr>
            <p:spPr>
              <a:xfrm rot="5048838">
                <a:off x="6426970" y="4781086"/>
                <a:ext cx="279636" cy="265844"/>
              </a:xfrm>
              <a:prstGeom prst="arc">
                <a:avLst>
                  <a:gd name="adj1" fmla="val 12589906"/>
                  <a:gd name="adj2" fmla="val 2000610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493C839F-5059-924C-98DD-EBA0CF34B65C}"/>
                </a:ext>
              </a:extLst>
            </p:cNvPr>
            <p:cNvGrpSpPr/>
            <p:nvPr/>
          </p:nvGrpSpPr>
          <p:grpSpPr>
            <a:xfrm>
              <a:off x="9669623" y="2577374"/>
              <a:ext cx="415827" cy="1502047"/>
              <a:chOff x="7109177" y="3274647"/>
              <a:chExt cx="415827" cy="1502047"/>
            </a:xfrm>
          </p:grpSpPr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E6F46D38-AB39-114D-B220-B7DAED152609}"/>
                  </a:ext>
                </a:extLst>
              </p:cNvPr>
              <p:cNvGrpSpPr/>
              <p:nvPr/>
            </p:nvGrpSpPr>
            <p:grpSpPr>
              <a:xfrm rot="21298949">
                <a:off x="7109177" y="3274647"/>
                <a:ext cx="415827" cy="1252661"/>
                <a:chOff x="8014564" y="566068"/>
                <a:chExt cx="633490" cy="1680478"/>
              </a:xfrm>
            </p:grpSpPr>
            <p:grpSp>
              <p:nvGrpSpPr>
                <p:cNvPr id="294" name="Group 293">
                  <a:extLst>
                    <a:ext uri="{FF2B5EF4-FFF2-40B4-BE49-F238E27FC236}">
                      <a16:creationId xmlns:a16="http://schemas.microsoft.com/office/drawing/2014/main" id="{4730DBCB-EE08-4546-80F6-29C87AD2BDCC}"/>
                    </a:ext>
                  </a:extLst>
                </p:cNvPr>
                <p:cNvGrpSpPr/>
                <p:nvPr/>
              </p:nvGrpSpPr>
              <p:grpSpPr>
                <a:xfrm rot="5400000">
                  <a:off x="7642581" y="1258950"/>
                  <a:ext cx="1359579" cy="615614"/>
                  <a:chOff x="9655603" y="852811"/>
                  <a:chExt cx="1359579" cy="615614"/>
                </a:xfrm>
              </p:grpSpPr>
              <p:grpSp>
                <p:nvGrpSpPr>
                  <p:cNvPr id="296" name="Group 295">
                    <a:extLst>
                      <a:ext uri="{FF2B5EF4-FFF2-40B4-BE49-F238E27FC236}">
                        <a16:creationId xmlns:a16="http://schemas.microsoft.com/office/drawing/2014/main" id="{B78BD203-24FA-EF42-9F73-5D66C4ECB4D4}"/>
                      </a:ext>
                    </a:extLst>
                  </p:cNvPr>
                  <p:cNvGrpSpPr/>
                  <p:nvPr/>
                </p:nvGrpSpPr>
                <p:grpSpPr>
                  <a:xfrm>
                    <a:off x="9655603" y="852811"/>
                    <a:ext cx="706641" cy="595757"/>
                    <a:chOff x="9655603" y="739225"/>
                    <a:chExt cx="706641" cy="716150"/>
                  </a:xfrm>
                </p:grpSpPr>
                <p:sp>
                  <p:nvSpPr>
                    <p:cNvPr id="300" name="Arc 299">
                      <a:extLst>
                        <a:ext uri="{FF2B5EF4-FFF2-40B4-BE49-F238E27FC236}">
                          <a16:creationId xmlns:a16="http://schemas.microsoft.com/office/drawing/2014/main" id="{16F07C15-EAEF-DA43-9559-FF833E44C3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987105" y="739225"/>
                      <a:ext cx="375139" cy="486840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1" name="Arc 300">
                      <a:extLst>
                        <a:ext uri="{FF2B5EF4-FFF2-40B4-BE49-F238E27FC236}">
                          <a16:creationId xmlns:a16="http://schemas.microsoft.com/office/drawing/2014/main" id="{AC57A1A9-BEAC-A442-8373-C36789264D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5603" y="968532"/>
                      <a:ext cx="375138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297" name="Group 296">
                    <a:extLst>
                      <a:ext uri="{FF2B5EF4-FFF2-40B4-BE49-F238E27FC236}">
                        <a16:creationId xmlns:a16="http://schemas.microsoft.com/office/drawing/2014/main" id="{8DBF6BE5-0614-4840-A631-48514669ACD8}"/>
                      </a:ext>
                    </a:extLst>
                  </p:cNvPr>
                  <p:cNvGrpSpPr/>
                  <p:nvPr/>
                </p:nvGrpSpPr>
                <p:grpSpPr>
                  <a:xfrm>
                    <a:off x="10308639" y="873781"/>
                    <a:ext cx="706543" cy="594644"/>
                    <a:chOff x="9634562" y="736249"/>
                    <a:chExt cx="706543" cy="714812"/>
                  </a:xfrm>
                </p:grpSpPr>
                <p:sp>
                  <p:nvSpPr>
                    <p:cNvPr id="298" name="Arc 297">
                      <a:extLst>
                        <a:ext uri="{FF2B5EF4-FFF2-40B4-BE49-F238E27FC236}">
                          <a16:creationId xmlns:a16="http://schemas.microsoft.com/office/drawing/2014/main" id="{20D7A6D1-CE09-C447-947D-1C0D5B13DAB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965966" y="736248"/>
                      <a:ext cx="375139" cy="486839"/>
                    </a:xfrm>
                    <a:prstGeom prst="arc">
                      <a:avLst>
                        <a:gd name="adj1" fmla="val 12455861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9" name="Arc 298">
                      <a:extLst>
                        <a:ext uri="{FF2B5EF4-FFF2-40B4-BE49-F238E27FC236}">
                          <a16:creationId xmlns:a16="http://schemas.microsoft.com/office/drawing/2014/main" id="{D4377056-30BB-8747-8BF4-C5B1A4B4FA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4562" y="964218"/>
                      <a:ext cx="375139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295" name="Arc 294">
                  <a:extLst>
                    <a:ext uri="{FF2B5EF4-FFF2-40B4-BE49-F238E27FC236}">
                      <a16:creationId xmlns:a16="http://schemas.microsoft.com/office/drawing/2014/main" id="{0E146AC1-522C-8B48-B9A0-1A78FF5C9B60}"/>
                    </a:ext>
                  </a:extLst>
                </p:cNvPr>
                <p:cNvSpPr/>
                <p:nvPr/>
              </p:nvSpPr>
              <p:spPr>
                <a:xfrm rot="16200000">
                  <a:off x="8257986" y="551140"/>
                  <a:ext cx="375139" cy="404996"/>
                </a:xfrm>
                <a:prstGeom prst="arc">
                  <a:avLst>
                    <a:gd name="adj1" fmla="val 12589906"/>
                    <a:gd name="adj2" fmla="val 20380113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93" name="Arc 292">
                <a:extLst>
                  <a:ext uri="{FF2B5EF4-FFF2-40B4-BE49-F238E27FC236}">
                    <a16:creationId xmlns:a16="http://schemas.microsoft.com/office/drawing/2014/main" id="{603D4636-8D4B-1342-9DEC-26529A1BF2EE}"/>
                  </a:ext>
                </a:extLst>
              </p:cNvPr>
              <p:cNvSpPr/>
              <p:nvPr/>
            </p:nvSpPr>
            <p:spPr>
              <a:xfrm rot="5400000">
                <a:off x="7157997" y="4503955"/>
                <a:ext cx="279636" cy="265842"/>
              </a:xfrm>
              <a:prstGeom prst="arc">
                <a:avLst>
                  <a:gd name="adj1" fmla="val 12184107"/>
                  <a:gd name="adj2" fmla="val 2000610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8E41A07D-FBC5-E24D-A193-DE41D833D404}"/>
                </a:ext>
              </a:extLst>
            </p:cNvPr>
            <p:cNvGrpSpPr/>
            <p:nvPr/>
          </p:nvGrpSpPr>
          <p:grpSpPr>
            <a:xfrm>
              <a:off x="10666848" y="2862884"/>
              <a:ext cx="448289" cy="1495742"/>
              <a:chOff x="8106402" y="3560157"/>
              <a:chExt cx="448289" cy="1495742"/>
            </a:xfrm>
          </p:grpSpPr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55764837-51CA-7043-B8C5-BDAC331D2AF0}"/>
                  </a:ext>
                </a:extLst>
              </p:cNvPr>
              <p:cNvGrpSpPr/>
              <p:nvPr/>
            </p:nvGrpSpPr>
            <p:grpSpPr>
              <a:xfrm rot="21298949">
                <a:off x="8138864" y="3803238"/>
                <a:ext cx="415827" cy="1252661"/>
                <a:chOff x="8014564" y="566068"/>
                <a:chExt cx="633490" cy="1680478"/>
              </a:xfrm>
            </p:grpSpPr>
            <p:grpSp>
              <p:nvGrpSpPr>
                <p:cNvPr id="284" name="Group 283">
                  <a:extLst>
                    <a:ext uri="{FF2B5EF4-FFF2-40B4-BE49-F238E27FC236}">
                      <a16:creationId xmlns:a16="http://schemas.microsoft.com/office/drawing/2014/main" id="{638F8D5A-4FC7-C44A-9914-770832539BD2}"/>
                    </a:ext>
                  </a:extLst>
                </p:cNvPr>
                <p:cNvGrpSpPr/>
                <p:nvPr/>
              </p:nvGrpSpPr>
              <p:grpSpPr>
                <a:xfrm rot="5400000">
                  <a:off x="7642581" y="1258950"/>
                  <a:ext cx="1359579" cy="615613"/>
                  <a:chOff x="9655603" y="852811"/>
                  <a:chExt cx="1359579" cy="615613"/>
                </a:xfrm>
              </p:grpSpPr>
              <p:grpSp>
                <p:nvGrpSpPr>
                  <p:cNvPr id="286" name="Group 285">
                    <a:extLst>
                      <a:ext uri="{FF2B5EF4-FFF2-40B4-BE49-F238E27FC236}">
                        <a16:creationId xmlns:a16="http://schemas.microsoft.com/office/drawing/2014/main" id="{6E587D03-3F40-9A4D-A980-8A892ABCF98D}"/>
                      </a:ext>
                    </a:extLst>
                  </p:cNvPr>
                  <p:cNvGrpSpPr/>
                  <p:nvPr/>
                </p:nvGrpSpPr>
                <p:grpSpPr>
                  <a:xfrm>
                    <a:off x="9655603" y="852811"/>
                    <a:ext cx="706641" cy="595757"/>
                    <a:chOff x="9655603" y="739225"/>
                    <a:chExt cx="706641" cy="716150"/>
                  </a:xfrm>
                </p:grpSpPr>
                <p:sp>
                  <p:nvSpPr>
                    <p:cNvPr id="290" name="Arc 289">
                      <a:extLst>
                        <a:ext uri="{FF2B5EF4-FFF2-40B4-BE49-F238E27FC236}">
                          <a16:creationId xmlns:a16="http://schemas.microsoft.com/office/drawing/2014/main" id="{B0A500A5-C520-514E-9454-A592A5D9BA3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987105" y="739225"/>
                      <a:ext cx="375139" cy="486840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1" name="Arc 290">
                      <a:extLst>
                        <a:ext uri="{FF2B5EF4-FFF2-40B4-BE49-F238E27FC236}">
                          <a16:creationId xmlns:a16="http://schemas.microsoft.com/office/drawing/2014/main" id="{261BC7CD-2A57-F246-96CF-4F5047953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5603" y="968532"/>
                      <a:ext cx="375138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287" name="Group 286">
                    <a:extLst>
                      <a:ext uri="{FF2B5EF4-FFF2-40B4-BE49-F238E27FC236}">
                        <a16:creationId xmlns:a16="http://schemas.microsoft.com/office/drawing/2014/main" id="{55433AFF-261D-9048-B4C5-DEBE164ACD9F}"/>
                      </a:ext>
                    </a:extLst>
                  </p:cNvPr>
                  <p:cNvGrpSpPr/>
                  <p:nvPr/>
                </p:nvGrpSpPr>
                <p:grpSpPr>
                  <a:xfrm>
                    <a:off x="10308639" y="873780"/>
                    <a:ext cx="706543" cy="594644"/>
                    <a:chOff x="9634562" y="736249"/>
                    <a:chExt cx="706543" cy="714812"/>
                  </a:xfrm>
                </p:grpSpPr>
                <p:sp>
                  <p:nvSpPr>
                    <p:cNvPr id="288" name="Arc 287">
                      <a:extLst>
                        <a:ext uri="{FF2B5EF4-FFF2-40B4-BE49-F238E27FC236}">
                          <a16:creationId xmlns:a16="http://schemas.microsoft.com/office/drawing/2014/main" id="{6CB30D77-A5C1-CD4E-BE92-B1966C90AA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965966" y="736249"/>
                      <a:ext cx="375139" cy="486840"/>
                    </a:xfrm>
                    <a:prstGeom prst="arc">
                      <a:avLst>
                        <a:gd name="adj1" fmla="val 15548307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9" name="Arc 288">
                      <a:extLst>
                        <a:ext uri="{FF2B5EF4-FFF2-40B4-BE49-F238E27FC236}">
                          <a16:creationId xmlns:a16="http://schemas.microsoft.com/office/drawing/2014/main" id="{2C0DBBD8-C596-B646-92A8-93CC111171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4562" y="964218"/>
                      <a:ext cx="375139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285" name="Arc 284">
                  <a:extLst>
                    <a:ext uri="{FF2B5EF4-FFF2-40B4-BE49-F238E27FC236}">
                      <a16:creationId xmlns:a16="http://schemas.microsoft.com/office/drawing/2014/main" id="{BDD55416-6320-1141-9C9F-F8B8B45E6D66}"/>
                    </a:ext>
                  </a:extLst>
                </p:cNvPr>
                <p:cNvSpPr/>
                <p:nvPr/>
              </p:nvSpPr>
              <p:spPr>
                <a:xfrm rot="16200000">
                  <a:off x="8257986" y="551140"/>
                  <a:ext cx="375139" cy="404996"/>
                </a:xfrm>
                <a:prstGeom prst="arc">
                  <a:avLst>
                    <a:gd name="adj1" fmla="val 12589906"/>
                    <a:gd name="adj2" fmla="val 20380113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83" name="Arc 282">
                <a:extLst>
                  <a:ext uri="{FF2B5EF4-FFF2-40B4-BE49-F238E27FC236}">
                    <a16:creationId xmlns:a16="http://schemas.microsoft.com/office/drawing/2014/main" id="{11D10B7C-F361-5C4E-BC8D-8210E3637654}"/>
                  </a:ext>
                </a:extLst>
              </p:cNvPr>
              <p:cNvSpPr/>
              <p:nvPr/>
            </p:nvSpPr>
            <p:spPr>
              <a:xfrm rot="5098949">
                <a:off x="8099506" y="3567053"/>
                <a:ext cx="279635" cy="265844"/>
              </a:xfrm>
              <a:prstGeom prst="arc">
                <a:avLst>
                  <a:gd name="adj1" fmla="val 12589906"/>
                  <a:gd name="adj2" fmla="val 2000610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192F67-7857-6D43-B62E-F28BF4EEB7B2}"/>
              </a:ext>
            </a:extLst>
          </p:cNvPr>
          <p:cNvGrpSpPr/>
          <p:nvPr/>
        </p:nvGrpSpPr>
        <p:grpSpPr>
          <a:xfrm>
            <a:off x="9008359" y="1497896"/>
            <a:ext cx="2582209" cy="3325890"/>
            <a:chOff x="9008359" y="1497896"/>
            <a:chExt cx="2582209" cy="3325890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103BDF64-9022-5541-AA08-16EF9440AE60}"/>
                </a:ext>
              </a:extLst>
            </p:cNvPr>
            <p:cNvSpPr/>
            <p:nvPr/>
          </p:nvSpPr>
          <p:spPr>
            <a:xfrm>
              <a:off x="10040945" y="306654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B9122737-2E33-184E-A3C4-AA3D919D0D41}"/>
                </a:ext>
              </a:extLst>
            </p:cNvPr>
            <p:cNvSpPr/>
            <p:nvPr/>
          </p:nvSpPr>
          <p:spPr>
            <a:xfrm>
              <a:off x="9349283" y="383558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6ACF4A23-CCD8-1F47-A140-84971368A115}"/>
                </a:ext>
              </a:extLst>
            </p:cNvPr>
            <p:cNvSpPr/>
            <p:nvPr/>
          </p:nvSpPr>
          <p:spPr>
            <a:xfrm>
              <a:off x="11148776" y="3499233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62195824-3B46-D040-A1C7-0F7B9D1D7240}"/>
                </a:ext>
              </a:extLst>
            </p:cNvPr>
            <p:cNvSpPr/>
            <p:nvPr/>
          </p:nvSpPr>
          <p:spPr>
            <a:xfrm>
              <a:off x="10334021" y="3847618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783F3A5-49C0-B344-8889-DB746B9B9466}"/>
                </a:ext>
              </a:extLst>
            </p:cNvPr>
            <p:cNvSpPr/>
            <p:nvPr/>
          </p:nvSpPr>
          <p:spPr>
            <a:xfrm>
              <a:off x="11332661" y="4520362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752E11F8-65B0-7043-8AF7-E0764543B201}"/>
                </a:ext>
              </a:extLst>
            </p:cNvPr>
            <p:cNvSpPr/>
            <p:nvPr/>
          </p:nvSpPr>
          <p:spPr>
            <a:xfrm>
              <a:off x="9489960" y="4565879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B3A7FB73-5FB0-DD41-A312-4AB0FCFB247C}"/>
                </a:ext>
              </a:extLst>
            </p:cNvPr>
            <p:cNvSpPr/>
            <p:nvPr/>
          </p:nvSpPr>
          <p:spPr>
            <a:xfrm>
              <a:off x="10673992" y="2655172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E7E1845B-E927-CA43-8407-44F6BE73514F}"/>
                </a:ext>
              </a:extLst>
            </p:cNvPr>
            <p:cNvSpPr/>
            <p:nvPr/>
          </p:nvSpPr>
          <p:spPr>
            <a:xfrm>
              <a:off x="9718560" y="2332787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B429FA95-A33A-2B48-8866-0FF4A893BD46}"/>
                </a:ext>
              </a:extLst>
            </p:cNvPr>
            <p:cNvSpPr/>
            <p:nvPr/>
          </p:nvSpPr>
          <p:spPr>
            <a:xfrm>
              <a:off x="10298852" y="1497896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4A757C5C-6E6F-6D4E-876B-67BE4780620C}"/>
                </a:ext>
              </a:extLst>
            </p:cNvPr>
            <p:cNvSpPr/>
            <p:nvPr/>
          </p:nvSpPr>
          <p:spPr>
            <a:xfrm>
              <a:off x="11277730" y="189663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777C5653-F26F-4A47-B48D-ACBDD9D68CA2}"/>
                </a:ext>
              </a:extLst>
            </p:cNvPr>
            <p:cNvSpPr/>
            <p:nvPr/>
          </p:nvSpPr>
          <p:spPr>
            <a:xfrm>
              <a:off x="9008359" y="2608810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BD69B1D5-59AF-5F42-AF70-925CFF48E42B}"/>
                </a:ext>
              </a:extLst>
            </p:cNvPr>
            <p:cNvSpPr/>
            <p:nvPr/>
          </p:nvSpPr>
          <p:spPr>
            <a:xfrm>
              <a:off x="9361007" y="1755803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65C3572-45B6-7A48-8CD3-6532D9CFFFC8}"/>
              </a:ext>
            </a:extLst>
          </p:cNvPr>
          <p:cNvGrpSpPr/>
          <p:nvPr/>
        </p:nvGrpSpPr>
        <p:grpSpPr>
          <a:xfrm>
            <a:off x="8937142" y="2141016"/>
            <a:ext cx="2842411" cy="3228836"/>
            <a:chOff x="8937142" y="2141016"/>
            <a:chExt cx="2842411" cy="3228836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7BDA4204-AAAA-8C49-AB2C-4724A1A0F18B}"/>
                </a:ext>
              </a:extLst>
            </p:cNvPr>
            <p:cNvGrpSpPr/>
            <p:nvPr/>
          </p:nvGrpSpPr>
          <p:grpSpPr>
            <a:xfrm rot="16200000">
              <a:off x="9194421" y="4735638"/>
              <a:ext cx="598302" cy="360060"/>
              <a:chOff x="9807538" y="783690"/>
              <a:chExt cx="662189" cy="664212"/>
            </a:xfrm>
          </p:grpSpPr>
          <p:sp>
            <p:nvSpPr>
              <p:cNvPr id="242" name="Arc 241">
                <a:extLst>
                  <a:ext uri="{FF2B5EF4-FFF2-40B4-BE49-F238E27FC236}">
                    <a16:creationId xmlns:a16="http://schemas.microsoft.com/office/drawing/2014/main" id="{6C36A7D7-D247-8E46-8386-AB003C56D33F}"/>
                  </a:ext>
                </a:extLst>
              </p:cNvPr>
              <p:cNvSpPr/>
              <p:nvPr/>
            </p:nvSpPr>
            <p:spPr>
              <a:xfrm rot="10800000">
                <a:off x="9807538" y="783690"/>
                <a:ext cx="375139" cy="404996"/>
              </a:xfrm>
              <a:prstGeom prst="arc">
                <a:avLst>
                  <a:gd name="adj1" fmla="val 12589906"/>
                  <a:gd name="adj2" fmla="val 20006101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Arc 240">
                <a:extLst>
                  <a:ext uri="{FF2B5EF4-FFF2-40B4-BE49-F238E27FC236}">
                    <a16:creationId xmlns:a16="http://schemas.microsoft.com/office/drawing/2014/main" id="{4E2E59E0-A05B-FB47-AACE-43B4CE48B687}"/>
                  </a:ext>
                </a:extLst>
              </p:cNvPr>
              <p:cNvSpPr/>
              <p:nvPr/>
            </p:nvSpPr>
            <p:spPr>
              <a:xfrm>
                <a:off x="10094588" y="1042904"/>
                <a:ext cx="375139" cy="404998"/>
              </a:xfrm>
              <a:prstGeom prst="arc">
                <a:avLst>
                  <a:gd name="adj1" fmla="val 12431717"/>
                  <a:gd name="adj2" fmla="val 20313946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3C46DE64-8B6A-BC4C-8B65-F5EFF06AD74F}"/>
                </a:ext>
              </a:extLst>
            </p:cNvPr>
            <p:cNvGrpSpPr/>
            <p:nvPr/>
          </p:nvGrpSpPr>
          <p:grpSpPr>
            <a:xfrm>
              <a:off x="10393831" y="4764486"/>
              <a:ext cx="355264" cy="605366"/>
              <a:chOff x="8982986" y="1211563"/>
              <a:chExt cx="655364" cy="670008"/>
            </a:xfrm>
          </p:grpSpPr>
          <p:sp>
            <p:nvSpPr>
              <p:cNvPr id="229" name="Arc 228">
                <a:extLst>
                  <a:ext uri="{FF2B5EF4-FFF2-40B4-BE49-F238E27FC236}">
                    <a16:creationId xmlns:a16="http://schemas.microsoft.com/office/drawing/2014/main" id="{E7CC9440-C16A-1945-94D5-0DCF69E1543E}"/>
                  </a:ext>
                </a:extLst>
              </p:cNvPr>
              <p:cNvSpPr/>
              <p:nvPr/>
            </p:nvSpPr>
            <p:spPr>
              <a:xfrm rot="16200000">
                <a:off x="9248282" y="1491504"/>
                <a:ext cx="375139" cy="404996"/>
              </a:xfrm>
              <a:prstGeom prst="arc">
                <a:avLst>
                  <a:gd name="adj1" fmla="val 12589906"/>
                  <a:gd name="adj2" fmla="val 20023377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Arc 226">
                <a:extLst>
                  <a:ext uri="{FF2B5EF4-FFF2-40B4-BE49-F238E27FC236}">
                    <a16:creationId xmlns:a16="http://schemas.microsoft.com/office/drawing/2014/main" id="{F29E2FC8-BA0F-394B-B716-CF8653F5FE46}"/>
                  </a:ext>
                </a:extLst>
              </p:cNvPr>
              <p:cNvSpPr/>
              <p:nvPr/>
            </p:nvSpPr>
            <p:spPr>
              <a:xfrm rot="5400000">
                <a:off x="8997915" y="1196634"/>
                <a:ext cx="375139" cy="404998"/>
              </a:xfrm>
              <a:prstGeom prst="arc">
                <a:avLst>
                  <a:gd name="adj1" fmla="val 12589906"/>
                  <a:gd name="adj2" fmla="val 19995531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0CFC923-CDC5-F94D-8B9D-F10C8A182D43}"/>
                </a:ext>
              </a:extLst>
            </p:cNvPr>
            <p:cNvGrpSpPr/>
            <p:nvPr/>
          </p:nvGrpSpPr>
          <p:grpSpPr>
            <a:xfrm>
              <a:off x="8937142" y="2141016"/>
              <a:ext cx="2842411" cy="3172996"/>
              <a:chOff x="8937142" y="2141016"/>
              <a:chExt cx="2842411" cy="3172996"/>
            </a:xfrm>
          </p:grpSpPr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CFBB2248-32F8-F94F-AED3-F4E3205218AD}"/>
                  </a:ext>
                </a:extLst>
              </p:cNvPr>
              <p:cNvGrpSpPr/>
              <p:nvPr/>
            </p:nvGrpSpPr>
            <p:grpSpPr>
              <a:xfrm>
                <a:off x="8937142" y="4456874"/>
                <a:ext cx="366299" cy="857138"/>
                <a:chOff x="8962631" y="1211563"/>
                <a:chExt cx="675720" cy="948665"/>
              </a:xfrm>
            </p:grpSpPr>
            <p:grpSp>
              <p:nvGrpSpPr>
                <p:cNvPr id="530" name="Group 529">
                  <a:extLst>
                    <a:ext uri="{FF2B5EF4-FFF2-40B4-BE49-F238E27FC236}">
                      <a16:creationId xmlns:a16="http://schemas.microsoft.com/office/drawing/2014/main" id="{D9170811-8B21-CC4D-B298-A8B65598383A}"/>
                    </a:ext>
                  </a:extLst>
                </p:cNvPr>
                <p:cNvGrpSpPr/>
                <p:nvPr/>
              </p:nvGrpSpPr>
              <p:grpSpPr>
                <a:xfrm>
                  <a:off x="8962631" y="1506432"/>
                  <a:ext cx="675720" cy="653796"/>
                  <a:chOff x="8047208" y="463329"/>
                  <a:chExt cx="675720" cy="653796"/>
                </a:xfrm>
              </p:grpSpPr>
              <p:sp>
                <p:nvSpPr>
                  <p:cNvPr id="535" name="Arc 534">
                    <a:extLst>
                      <a:ext uri="{FF2B5EF4-FFF2-40B4-BE49-F238E27FC236}">
                        <a16:creationId xmlns:a16="http://schemas.microsoft.com/office/drawing/2014/main" id="{8949B40B-41CB-B041-8A9B-46861BAA67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62137" y="727057"/>
                    <a:ext cx="375139" cy="404998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33" name="Arc 532">
                    <a:extLst>
                      <a:ext uri="{FF2B5EF4-FFF2-40B4-BE49-F238E27FC236}">
                        <a16:creationId xmlns:a16="http://schemas.microsoft.com/office/drawing/2014/main" id="{862BB65D-D7A4-CB46-8CB3-FBD7E6CB0B9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31" name="Arc 530">
                  <a:extLst>
                    <a:ext uri="{FF2B5EF4-FFF2-40B4-BE49-F238E27FC236}">
                      <a16:creationId xmlns:a16="http://schemas.microsoft.com/office/drawing/2014/main" id="{AF170291-47A3-A240-A62E-23077386F2A1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04" name="Group 203">
                <a:extLst>
                  <a:ext uri="{FF2B5EF4-FFF2-40B4-BE49-F238E27FC236}">
                    <a16:creationId xmlns:a16="http://schemas.microsoft.com/office/drawing/2014/main" id="{D6AA5A82-CD08-6E4A-850E-727F961FD6A5}"/>
                  </a:ext>
                </a:extLst>
              </p:cNvPr>
              <p:cNvGrpSpPr/>
              <p:nvPr/>
            </p:nvGrpSpPr>
            <p:grpSpPr>
              <a:xfrm>
                <a:off x="9336515" y="3284188"/>
                <a:ext cx="372870" cy="1384765"/>
                <a:chOff x="8950509" y="1211563"/>
                <a:chExt cx="687842" cy="1532632"/>
              </a:xfrm>
            </p:grpSpPr>
            <p:grpSp>
              <p:nvGrpSpPr>
                <p:cNvPr id="274" name="Group 273">
                  <a:extLst>
                    <a:ext uri="{FF2B5EF4-FFF2-40B4-BE49-F238E27FC236}">
                      <a16:creationId xmlns:a16="http://schemas.microsoft.com/office/drawing/2014/main" id="{3B171F8A-5D3B-CD46-9505-C88724F17230}"/>
                    </a:ext>
                  </a:extLst>
                </p:cNvPr>
                <p:cNvGrpSpPr/>
                <p:nvPr/>
              </p:nvGrpSpPr>
              <p:grpSpPr>
                <a:xfrm>
                  <a:off x="8950509" y="1506432"/>
                  <a:ext cx="687842" cy="1237763"/>
                  <a:chOff x="8035086" y="463329"/>
                  <a:chExt cx="687842" cy="1237763"/>
                </a:xfrm>
              </p:grpSpPr>
              <p:grpSp>
                <p:nvGrpSpPr>
                  <p:cNvPr id="276" name="Group 275">
                    <a:extLst>
                      <a:ext uri="{FF2B5EF4-FFF2-40B4-BE49-F238E27FC236}">
                        <a16:creationId xmlns:a16="http://schemas.microsoft.com/office/drawing/2014/main" id="{4F9173C8-E16F-9948-8D8B-2BD73EE09BE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7887641" y="889433"/>
                    <a:ext cx="959104" cy="664213"/>
                    <a:chOff x="9510623" y="783689"/>
                    <a:chExt cx="959104" cy="664213"/>
                  </a:xfrm>
                </p:grpSpPr>
                <p:grpSp>
                  <p:nvGrpSpPr>
                    <p:cNvPr id="278" name="Group 277">
                      <a:extLst>
                        <a:ext uri="{FF2B5EF4-FFF2-40B4-BE49-F238E27FC236}">
                          <a16:creationId xmlns:a16="http://schemas.microsoft.com/office/drawing/2014/main" id="{14D24E35-A7D0-3849-84BD-48DA4B6AA4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10623" y="783689"/>
                      <a:ext cx="672054" cy="652092"/>
                      <a:chOff x="9510623" y="656133"/>
                      <a:chExt cx="672054" cy="783870"/>
                    </a:xfrm>
                  </p:grpSpPr>
                  <p:sp>
                    <p:nvSpPr>
                      <p:cNvPr id="280" name="Arc 279">
                        <a:extLst>
                          <a:ext uri="{FF2B5EF4-FFF2-40B4-BE49-F238E27FC236}">
                            <a16:creationId xmlns:a16="http://schemas.microsoft.com/office/drawing/2014/main" id="{3B504DE1-F499-034B-A92C-9F5C804DC21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9807538" y="656133"/>
                        <a:ext cx="375139" cy="486840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81" name="Arc 280">
                        <a:extLst>
                          <a:ext uri="{FF2B5EF4-FFF2-40B4-BE49-F238E27FC236}">
                            <a16:creationId xmlns:a16="http://schemas.microsoft.com/office/drawing/2014/main" id="{C3C418DD-E974-9A44-BE6A-2C985FA229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10623" y="953160"/>
                        <a:ext cx="375139" cy="486843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279" name="Arc 278">
                      <a:extLst>
                        <a:ext uri="{FF2B5EF4-FFF2-40B4-BE49-F238E27FC236}">
                          <a16:creationId xmlns:a16="http://schemas.microsoft.com/office/drawing/2014/main" id="{D30F62F0-23DE-124E-8DB5-E1B98356A0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4588" y="1042904"/>
                      <a:ext cx="375139" cy="404998"/>
                    </a:xfrm>
                    <a:prstGeom prst="arc">
                      <a:avLst>
                        <a:gd name="adj1" fmla="val 12431717"/>
                        <a:gd name="adj2" fmla="val 20313946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277" name="Arc 276">
                    <a:extLst>
                      <a:ext uri="{FF2B5EF4-FFF2-40B4-BE49-F238E27FC236}">
                        <a16:creationId xmlns:a16="http://schemas.microsoft.com/office/drawing/2014/main" id="{FCFE57B8-B14E-8F43-BBFD-00F7DEFB7A2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75" name="Arc 274">
                  <a:extLst>
                    <a:ext uri="{FF2B5EF4-FFF2-40B4-BE49-F238E27FC236}">
                      <a16:creationId xmlns:a16="http://schemas.microsoft.com/office/drawing/2014/main" id="{142CC680-3F05-894A-A79D-460A665D6460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FA9B56C4-2472-524A-B9E9-7744F4B85AF4}"/>
                  </a:ext>
                </a:extLst>
              </p:cNvPr>
              <p:cNvGrpSpPr/>
              <p:nvPr/>
            </p:nvGrpSpPr>
            <p:grpSpPr>
              <a:xfrm>
                <a:off x="9784840" y="4035985"/>
                <a:ext cx="366300" cy="1125409"/>
                <a:chOff x="8962629" y="1211563"/>
                <a:chExt cx="675722" cy="1245582"/>
              </a:xfrm>
            </p:grpSpPr>
            <p:grpSp>
              <p:nvGrpSpPr>
                <p:cNvPr id="266" name="Group 265">
                  <a:extLst>
                    <a:ext uri="{FF2B5EF4-FFF2-40B4-BE49-F238E27FC236}">
                      <a16:creationId xmlns:a16="http://schemas.microsoft.com/office/drawing/2014/main" id="{4FA36ACB-F457-F74F-8AEE-77D261A14B56}"/>
                    </a:ext>
                  </a:extLst>
                </p:cNvPr>
                <p:cNvGrpSpPr/>
                <p:nvPr/>
              </p:nvGrpSpPr>
              <p:grpSpPr>
                <a:xfrm>
                  <a:off x="8962629" y="1506432"/>
                  <a:ext cx="675722" cy="950713"/>
                  <a:chOff x="8047206" y="463329"/>
                  <a:chExt cx="675722" cy="950713"/>
                </a:xfrm>
              </p:grpSpPr>
              <p:grpSp>
                <p:nvGrpSpPr>
                  <p:cNvPr id="270" name="Group 269">
                    <a:extLst>
                      <a:ext uri="{FF2B5EF4-FFF2-40B4-BE49-F238E27FC236}">
                        <a16:creationId xmlns:a16="http://schemas.microsoft.com/office/drawing/2014/main" id="{0CADC883-97AB-E44F-8DDC-E06190781BF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37225" y="751969"/>
                    <a:ext cx="672054" cy="652091"/>
                    <a:chOff x="9510623" y="656133"/>
                    <a:chExt cx="672054" cy="783870"/>
                  </a:xfrm>
                </p:grpSpPr>
                <p:sp>
                  <p:nvSpPr>
                    <p:cNvPr id="272" name="Arc 271">
                      <a:extLst>
                        <a:ext uri="{FF2B5EF4-FFF2-40B4-BE49-F238E27FC236}">
                          <a16:creationId xmlns:a16="http://schemas.microsoft.com/office/drawing/2014/main" id="{A56B0FEE-9F79-1343-88B6-2592A175C84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807538" y="656133"/>
                      <a:ext cx="375139" cy="486840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3" name="Arc 272">
                      <a:extLst>
                        <a:ext uri="{FF2B5EF4-FFF2-40B4-BE49-F238E27FC236}">
                          <a16:creationId xmlns:a16="http://schemas.microsoft.com/office/drawing/2014/main" id="{4F746BD4-70E1-6F42-917B-56562C7917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10623" y="953160"/>
                      <a:ext cx="375139" cy="486843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269" name="Arc 268">
                    <a:extLst>
                      <a:ext uri="{FF2B5EF4-FFF2-40B4-BE49-F238E27FC236}">
                        <a16:creationId xmlns:a16="http://schemas.microsoft.com/office/drawing/2014/main" id="{283F0758-B74D-BA44-AFA7-1E10CEA3EE4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67" name="Arc 266">
                  <a:extLst>
                    <a:ext uri="{FF2B5EF4-FFF2-40B4-BE49-F238E27FC236}">
                      <a16:creationId xmlns:a16="http://schemas.microsoft.com/office/drawing/2014/main" id="{D9EB0841-F0A9-6444-8E39-0F2E9F793395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36BA6EEB-4297-2144-B27D-DEA52696EC5C}"/>
                  </a:ext>
                </a:extLst>
              </p:cNvPr>
              <p:cNvGrpSpPr/>
              <p:nvPr/>
            </p:nvGrpSpPr>
            <p:grpSpPr>
              <a:xfrm>
                <a:off x="10721000" y="4374931"/>
                <a:ext cx="366299" cy="857138"/>
                <a:chOff x="8962631" y="1211563"/>
                <a:chExt cx="675720" cy="948665"/>
              </a:xfrm>
            </p:grpSpPr>
            <p:grpSp>
              <p:nvGrpSpPr>
                <p:cNvPr id="260" name="Group 259">
                  <a:extLst>
                    <a:ext uri="{FF2B5EF4-FFF2-40B4-BE49-F238E27FC236}">
                      <a16:creationId xmlns:a16="http://schemas.microsoft.com/office/drawing/2014/main" id="{9E6E54F1-E630-9542-872A-2A0DF2C75F77}"/>
                    </a:ext>
                  </a:extLst>
                </p:cNvPr>
                <p:cNvGrpSpPr/>
                <p:nvPr/>
              </p:nvGrpSpPr>
              <p:grpSpPr>
                <a:xfrm>
                  <a:off x="8962631" y="1506432"/>
                  <a:ext cx="675720" cy="653796"/>
                  <a:chOff x="8047208" y="463329"/>
                  <a:chExt cx="675720" cy="653796"/>
                </a:xfrm>
              </p:grpSpPr>
              <p:sp>
                <p:nvSpPr>
                  <p:cNvPr id="265" name="Arc 264">
                    <a:extLst>
                      <a:ext uri="{FF2B5EF4-FFF2-40B4-BE49-F238E27FC236}">
                        <a16:creationId xmlns:a16="http://schemas.microsoft.com/office/drawing/2014/main" id="{03BEDCDC-BBF2-3F4B-B2AF-7C55E95C31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62137" y="727057"/>
                    <a:ext cx="375139" cy="404998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63" name="Arc 262">
                    <a:extLst>
                      <a:ext uri="{FF2B5EF4-FFF2-40B4-BE49-F238E27FC236}">
                        <a16:creationId xmlns:a16="http://schemas.microsoft.com/office/drawing/2014/main" id="{CD2F77E6-0BC6-3F45-8E35-6C23330A59F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61" name="Arc 260">
                  <a:extLst>
                    <a:ext uri="{FF2B5EF4-FFF2-40B4-BE49-F238E27FC236}">
                      <a16:creationId xmlns:a16="http://schemas.microsoft.com/office/drawing/2014/main" id="{7B4289E4-4BD3-C843-B8E5-681314F76F90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5F079ABE-2C62-6D4E-8AD2-F7A676B6CD08}"/>
                  </a:ext>
                </a:extLst>
              </p:cNvPr>
              <p:cNvGrpSpPr/>
              <p:nvPr/>
            </p:nvGrpSpPr>
            <p:grpSpPr>
              <a:xfrm>
                <a:off x="10438461" y="2141016"/>
                <a:ext cx="372870" cy="1384765"/>
                <a:chOff x="8950509" y="1211563"/>
                <a:chExt cx="687842" cy="1532632"/>
              </a:xfrm>
            </p:grpSpPr>
            <p:grpSp>
              <p:nvGrpSpPr>
                <p:cNvPr id="252" name="Group 251">
                  <a:extLst>
                    <a:ext uri="{FF2B5EF4-FFF2-40B4-BE49-F238E27FC236}">
                      <a16:creationId xmlns:a16="http://schemas.microsoft.com/office/drawing/2014/main" id="{E7084D9A-DEC1-C841-879F-118478034274}"/>
                    </a:ext>
                  </a:extLst>
                </p:cNvPr>
                <p:cNvGrpSpPr/>
                <p:nvPr/>
              </p:nvGrpSpPr>
              <p:grpSpPr>
                <a:xfrm>
                  <a:off x="8950509" y="1506432"/>
                  <a:ext cx="687842" cy="1237763"/>
                  <a:chOff x="8035086" y="463329"/>
                  <a:chExt cx="687842" cy="1237763"/>
                </a:xfrm>
              </p:grpSpPr>
              <p:grpSp>
                <p:nvGrpSpPr>
                  <p:cNvPr id="254" name="Group 253">
                    <a:extLst>
                      <a:ext uri="{FF2B5EF4-FFF2-40B4-BE49-F238E27FC236}">
                        <a16:creationId xmlns:a16="http://schemas.microsoft.com/office/drawing/2014/main" id="{9D5B0230-97B3-314B-92DE-0044DDF1F8C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7887641" y="889433"/>
                    <a:ext cx="959104" cy="664213"/>
                    <a:chOff x="9510623" y="783689"/>
                    <a:chExt cx="959104" cy="664213"/>
                  </a:xfrm>
                </p:grpSpPr>
                <p:grpSp>
                  <p:nvGrpSpPr>
                    <p:cNvPr id="256" name="Group 255">
                      <a:extLst>
                        <a:ext uri="{FF2B5EF4-FFF2-40B4-BE49-F238E27FC236}">
                          <a16:creationId xmlns:a16="http://schemas.microsoft.com/office/drawing/2014/main" id="{41DCEFB8-2A5B-4D46-A949-5C0BDA0162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10623" y="783689"/>
                      <a:ext cx="672054" cy="652092"/>
                      <a:chOff x="9510623" y="656133"/>
                      <a:chExt cx="672054" cy="783870"/>
                    </a:xfrm>
                  </p:grpSpPr>
                  <p:sp>
                    <p:nvSpPr>
                      <p:cNvPr id="258" name="Arc 257">
                        <a:extLst>
                          <a:ext uri="{FF2B5EF4-FFF2-40B4-BE49-F238E27FC236}">
                            <a16:creationId xmlns:a16="http://schemas.microsoft.com/office/drawing/2014/main" id="{E3202036-E408-064D-80A1-DC1CE9BD84F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9807538" y="656133"/>
                        <a:ext cx="375139" cy="486840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59" name="Arc 258">
                        <a:extLst>
                          <a:ext uri="{FF2B5EF4-FFF2-40B4-BE49-F238E27FC236}">
                            <a16:creationId xmlns:a16="http://schemas.microsoft.com/office/drawing/2014/main" id="{52BB1D1B-E0C3-8347-86C6-00B7697568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10623" y="953160"/>
                        <a:ext cx="375139" cy="486843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257" name="Arc 256">
                      <a:extLst>
                        <a:ext uri="{FF2B5EF4-FFF2-40B4-BE49-F238E27FC236}">
                          <a16:creationId xmlns:a16="http://schemas.microsoft.com/office/drawing/2014/main" id="{99D9E271-22ED-FF4B-9B71-F9518AE94D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4588" y="1042904"/>
                      <a:ext cx="375139" cy="404998"/>
                    </a:xfrm>
                    <a:prstGeom prst="arc">
                      <a:avLst>
                        <a:gd name="adj1" fmla="val 12431717"/>
                        <a:gd name="adj2" fmla="val 20313946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255" name="Arc 254">
                    <a:extLst>
                      <a:ext uri="{FF2B5EF4-FFF2-40B4-BE49-F238E27FC236}">
                        <a16:creationId xmlns:a16="http://schemas.microsoft.com/office/drawing/2014/main" id="{4ECECAA2-3F30-2E4C-A5F9-30B36E446FB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53" name="Arc 252">
                  <a:extLst>
                    <a:ext uri="{FF2B5EF4-FFF2-40B4-BE49-F238E27FC236}">
                      <a16:creationId xmlns:a16="http://schemas.microsoft.com/office/drawing/2014/main" id="{AEA4EFC7-21BC-CA47-A731-4DF8D879B246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6485DC0B-E488-C043-B137-45A51EF6368C}"/>
                  </a:ext>
                </a:extLst>
              </p:cNvPr>
              <p:cNvGrpSpPr/>
              <p:nvPr/>
            </p:nvGrpSpPr>
            <p:grpSpPr>
              <a:xfrm>
                <a:off x="11406683" y="3122780"/>
                <a:ext cx="372870" cy="1384765"/>
                <a:chOff x="8950509" y="1211563"/>
                <a:chExt cx="687842" cy="1532632"/>
              </a:xfrm>
            </p:grpSpPr>
            <p:grpSp>
              <p:nvGrpSpPr>
                <p:cNvPr id="244" name="Group 243">
                  <a:extLst>
                    <a:ext uri="{FF2B5EF4-FFF2-40B4-BE49-F238E27FC236}">
                      <a16:creationId xmlns:a16="http://schemas.microsoft.com/office/drawing/2014/main" id="{3168FC55-CEAB-E547-A0C3-6FBEBFEF04EB}"/>
                    </a:ext>
                  </a:extLst>
                </p:cNvPr>
                <p:cNvGrpSpPr/>
                <p:nvPr/>
              </p:nvGrpSpPr>
              <p:grpSpPr>
                <a:xfrm>
                  <a:off x="8950509" y="1506432"/>
                  <a:ext cx="687842" cy="1237763"/>
                  <a:chOff x="8035086" y="463329"/>
                  <a:chExt cx="687842" cy="1237763"/>
                </a:xfrm>
              </p:grpSpPr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FD6E3D15-E7F5-854B-B55A-5D0B6A37EE2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7887641" y="889433"/>
                    <a:ext cx="959104" cy="664213"/>
                    <a:chOff x="9510623" y="783689"/>
                    <a:chExt cx="959104" cy="664213"/>
                  </a:xfrm>
                </p:grpSpPr>
                <p:grpSp>
                  <p:nvGrpSpPr>
                    <p:cNvPr id="248" name="Group 247">
                      <a:extLst>
                        <a:ext uri="{FF2B5EF4-FFF2-40B4-BE49-F238E27FC236}">
                          <a16:creationId xmlns:a16="http://schemas.microsoft.com/office/drawing/2014/main" id="{A758DD34-0C33-C64E-9E19-90B0E2DF9F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10623" y="783689"/>
                      <a:ext cx="672054" cy="652092"/>
                      <a:chOff x="9510623" y="656133"/>
                      <a:chExt cx="672054" cy="783870"/>
                    </a:xfrm>
                  </p:grpSpPr>
                  <p:sp>
                    <p:nvSpPr>
                      <p:cNvPr id="250" name="Arc 249">
                        <a:extLst>
                          <a:ext uri="{FF2B5EF4-FFF2-40B4-BE49-F238E27FC236}">
                            <a16:creationId xmlns:a16="http://schemas.microsoft.com/office/drawing/2014/main" id="{334B7692-4819-044F-B573-170603EFCCA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9807538" y="656133"/>
                        <a:ext cx="375139" cy="486840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51" name="Arc 250">
                        <a:extLst>
                          <a:ext uri="{FF2B5EF4-FFF2-40B4-BE49-F238E27FC236}">
                            <a16:creationId xmlns:a16="http://schemas.microsoft.com/office/drawing/2014/main" id="{D9BADA63-C629-5147-88B1-AF990D4335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10623" y="953160"/>
                        <a:ext cx="375139" cy="486843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249" name="Arc 248">
                      <a:extLst>
                        <a:ext uri="{FF2B5EF4-FFF2-40B4-BE49-F238E27FC236}">
                          <a16:creationId xmlns:a16="http://schemas.microsoft.com/office/drawing/2014/main" id="{3086A3CF-DA09-314F-9659-CAB3869D55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4588" y="1042904"/>
                      <a:ext cx="375139" cy="404998"/>
                    </a:xfrm>
                    <a:prstGeom prst="arc">
                      <a:avLst>
                        <a:gd name="adj1" fmla="val 12431717"/>
                        <a:gd name="adj2" fmla="val 20313946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247" name="Arc 246">
                    <a:extLst>
                      <a:ext uri="{FF2B5EF4-FFF2-40B4-BE49-F238E27FC236}">
                        <a16:creationId xmlns:a16="http://schemas.microsoft.com/office/drawing/2014/main" id="{A63F377C-6992-CE44-9BD8-3EA5935D464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45" name="Arc 244">
                  <a:extLst>
                    <a:ext uri="{FF2B5EF4-FFF2-40B4-BE49-F238E27FC236}">
                      <a16:creationId xmlns:a16="http://schemas.microsoft.com/office/drawing/2014/main" id="{633483F2-57D8-1F4A-875B-ED37E7910B66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15" name="Group 214">
                <a:extLst>
                  <a:ext uri="{FF2B5EF4-FFF2-40B4-BE49-F238E27FC236}">
                    <a16:creationId xmlns:a16="http://schemas.microsoft.com/office/drawing/2014/main" id="{DB215DE0-B653-754A-B719-C8A9CA0FCF89}"/>
                  </a:ext>
                </a:extLst>
              </p:cNvPr>
              <p:cNvGrpSpPr/>
              <p:nvPr/>
            </p:nvGrpSpPr>
            <p:grpSpPr>
              <a:xfrm rot="10800000">
                <a:off x="10404921" y="3468083"/>
                <a:ext cx="372870" cy="1384765"/>
                <a:chOff x="8950509" y="1211563"/>
                <a:chExt cx="687842" cy="1532632"/>
              </a:xfrm>
            </p:grpSpPr>
            <p:grpSp>
              <p:nvGrpSpPr>
                <p:cNvPr id="230" name="Group 229">
                  <a:extLst>
                    <a:ext uri="{FF2B5EF4-FFF2-40B4-BE49-F238E27FC236}">
                      <a16:creationId xmlns:a16="http://schemas.microsoft.com/office/drawing/2014/main" id="{05555A12-252D-8B49-9ACA-614484B4B11F}"/>
                    </a:ext>
                  </a:extLst>
                </p:cNvPr>
                <p:cNvGrpSpPr/>
                <p:nvPr/>
              </p:nvGrpSpPr>
              <p:grpSpPr>
                <a:xfrm>
                  <a:off x="8950509" y="1506432"/>
                  <a:ext cx="687842" cy="1237763"/>
                  <a:chOff x="8035086" y="463329"/>
                  <a:chExt cx="687842" cy="1237763"/>
                </a:xfrm>
              </p:grpSpPr>
              <p:grpSp>
                <p:nvGrpSpPr>
                  <p:cNvPr id="232" name="Group 231">
                    <a:extLst>
                      <a:ext uri="{FF2B5EF4-FFF2-40B4-BE49-F238E27FC236}">
                        <a16:creationId xmlns:a16="http://schemas.microsoft.com/office/drawing/2014/main" id="{4AD09503-2301-DE4E-B6D6-C17B5AF1721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7887641" y="889433"/>
                    <a:ext cx="959104" cy="664213"/>
                    <a:chOff x="9510623" y="783689"/>
                    <a:chExt cx="959104" cy="664213"/>
                  </a:xfrm>
                </p:grpSpPr>
                <p:grpSp>
                  <p:nvGrpSpPr>
                    <p:cNvPr id="234" name="Group 233">
                      <a:extLst>
                        <a:ext uri="{FF2B5EF4-FFF2-40B4-BE49-F238E27FC236}">
                          <a16:creationId xmlns:a16="http://schemas.microsoft.com/office/drawing/2014/main" id="{85362CDB-4838-4541-BCDD-32ADA423F0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10623" y="783689"/>
                      <a:ext cx="672054" cy="652092"/>
                      <a:chOff x="9510623" y="656133"/>
                      <a:chExt cx="672054" cy="783870"/>
                    </a:xfrm>
                  </p:grpSpPr>
                  <p:sp>
                    <p:nvSpPr>
                      <p:cNvPr id="236" name="Arc 235">
                        <a:extLst>
                          <a:ext uri="{FF2B5EF4-FFF2-40B4-BE49-F238E27FC236}">
                            <a16:creationId xmlns:a16="http://schemas.microsoft.com/office/drawing/2014/main" id="{737182F4-CD38-9F45-B186-D9EEE336241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9807538" y="656133"/>
                        <a:ext cx="375139" cy="486840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37" name="Arc 236">
                        <a:extLst>
                          <a:ext uri="{FF2B5EF4-FFF2-40B4-BE49-F238E27FC236}">
                            <a16:creationId xmlns:a16="http://schemas.microsoft.com/office/drawing/2014/main" id="{A7CB6530-C6B2-5246-8133-DAA0A3AAB0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10623" y="953160"/>
                        <a:ext cx="375139" cy="486843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235" name="Arc 234">
                      <a:extLst>
                        <a:ext uri="{FF2B5EF4-FFF2-40B4-BE49-F238E27FC236}">
                          <a16:creationId xmlns:a16="http://schemas.microsoft.com/office/drawing/2014/main" id="{C857633F-3249-1F4B-A246-17A4BD3CEC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4588" y="1042904"/>
                      <a:ext cx="375139" cy="404998"/>
                    </a:xfrm>
                    <a:prstGeom prst="arc">
                      <a:avLst>
                        <a:gd name="adj1" fmla="val 12431717"/>
                        <a:gd name="adj2" fmla="val 20313946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233" name="Arc 232">
                    <a:extLst>
                      <a:ext uri="{FF2B5EF4-FFF2-40B4-BE49-F238E27FC236}">
                        <a16:creationId xmlns:a16="http://schemas.microsoft.com/office/drawing/2014/main" id="{9F4A3F62-E76E-214B-95EB-5C3CB5E813E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1" name="Arc 230">
                  <a:extLst>
                    <a:ext uri="{FF2B5EF4-FFF2-40B4-BE49-F238E27FC236}">
                      <a16:creationId xmlns:a16="http://schemas.microsoft.com/office/drawing/2014/main" id="{2C532EC8-ED4E-7E45-9D0B-8BC8033228D3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20" name="Group 219">
                <a:extLst>
                  <a:ext uri="{FF2B5EF4-FFF2-40B4-BE49-F238E27FC236}">
                    <a16:creationId xmlns:a16="http://schemas.microsoft.com/office/drawing/2014/main" id="{F461845F-7A46-FC4E-8C57-EB7D11C81CB0}"/>
                  </a:ext>
                </a:extLst>
              </p:cNvPr>
              <p:cNvGrpSpPr/>
              <p:nvPr/>
            </p:nvGrpSpPr>
            <p:grpSpPr>
              <a:xfrm rot="16200000">
                <a:off x="11138358" y="4697125"/>
                <a:ext cx="866571" cy="360061"/>
                <a:chOff x="9510623" y="783689"/>
                <a:chExt cx="959104" cy="664213"/>
              </a:xfrm>
            </p:grpSpPr>
            <p:grpSp>
              <p:nvGrpSpPr>
                <p:cNvPr id="222" name="Group 221">
                  <a:extLst>
                    <a:ext uri="{FF2B5EF4-FFF2-40B4-BE49-F238E27FC236}">
                      <a16:creationId xmlns:a16="http://schemas.microsoft.com/office/drawing/2014/main" id="{FF428972-F4A5-174A-A6C0-538BBB2E68B9}"/>
                    </a:ext>
                  </a:extLst>
                </p:cNvPr>
                <p:cNvGrpSpPr/>
                <p:nvPr/>
              </p:nvGrpSpPr>
              <p:grpSpPr>
                <a:xfrm>
                  <a:off x="9510623" y="783689"/>
                  <a:ext cx="672054" cy="652092"/>
                  <a:chOff x="9510623" y="656133"/>
                  <a:chExt cx="672054" cy="783870"/>
                </a:xfrm>
              </p:grpSpPr>
              <p:sp>
                <p:nvSpPr>
                  <p:cNvPr id="224" name="Arc 223">
                    <a:extLst>
                      <a:ext uri="{FF2B5EF4-FFF2-40B4-BE49-F238E27FC236}">
                        <a16:creationId xmlns:a16="http://schemas.microsoft.com/office/drawing/2014/main" id="{C21216B8-62EC-6F40-9603-9FA73C9718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807538" y="656133"/>
                    <a:ext cx="375139" cy="486840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5" name="Arc 224">
                    <a:extLst>
                      <a:ext uri="{FF2B5EF4-FFF2-40B4-BE49-F238E27FC236}">
                        <a16:creationId xmlns:a16="http://schemas.microsoft.com/office/drawing/2014/main" id="{D8045C1B-C43B-EB42-8CA6-04B1D98C66DC}"/>
                      </a:ext>
                    </a:extLst>
                  </p:cNvPr>
                  <p:cNvSpPr/>
                  <p:nvPr/>
                </p:nvSpPr>
                <p:spPr>
                  <a:xfrm>
                    <a:off x="9510623" y="953160"/>
                    <a:ext cx="375139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23" name="Arc 222">
                  <a:extLst>
                    <a:ext uri="{FF2B5EF4-FFF2-40B4-BE49-F238E27FC236}">
                      <a16:creationId xmlns:a16="http://schemas.microsoft.com/office/drawing/2014/main" id="{3AA581A7-B953-584F-87F4-E945B15EE6A0}"/>
                    </a:ext>
                  </a:extLst>
                </p:cNvPr>
                <p:cNvSpPr/>
                <p:nvPr/>
              </p:nvSpPr>
              <p:spPr>
                <a:xfrm>
                  <a:off x="10094588" y="1042904"/>
                  <a:ext cx="375139" cy="404998"/>
                </a:xfrm>
                <a:prstGeom prst="arc">
                  <a:avLst>
                    <a:gd name="adj1" fmla="val 12431717"/>
                    <a:gd name="adj2" fmla="val 20313946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218" name="Rectangle 217">
            <a:extLst>
              <a:ext uri="{FF2B5EF4-FFF2-40B4-BE49-F238E27FC236}">
                <a16:creationId xmlns:a16="http://schemas.microsoft.com/office/drawing/2014/main" id="{B7A59D88-D693-3C42-85C0-92764F1A8F9B}"/>
              </a:ext>
            </a:extLst>
          </p:cNvPr>
          <p:cNvSpPr/>
          <p:nvPr/>
        </p:nvSpPr>
        <p:spPr>
          <a:xfrm>
            <a:off x="8690402" y="4912546"/>
            <a:ext cx="3235569" cy="4254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Photodetector</a:t>
            </a:r>
          </a:p>
        </p:txBody>
      </p:sp>
      <p:grpSp>
        <p:nvGrpSpPr>
          <p:cNvPr id="562" name="Group 561">
            <a:extLst>
              <a:ext uri="{FF2B5EF4-FFF2-40B4-BE49-F238E27FC236}">
                <a16:creationId xmlns:a16="http://schemas.microsoft.com/office/drawing/2014/main" id="{DBA818D9-38BD-1B48-9C88-C358692C288B}"/>
              </a:ext>
            </a:extLst>
          </p:cNvPr>
          <p:cNvGrpSpPr/>
          <p:nvPr/>
        </p:nvGrpSpPr>
        <p:grpSpPr>
          <a:xfrm>
            <a:off x="8324382" y="5348619"/>
            <a:ext cx="1092582" cy="584775"/>
            <a:chOff x="8298239" y="5533182"/>
            <a:chExt cx="1092582" cy="584775"/>
          </a:xfrm>
        </p:grpSpPr>
        <p:sp>
          <p:nvSpPr>
            <p:cNvPr id="542" name="Oval 541">
              <a:extLst>
                <a:ext uri="{FF2B5EF4-FFF2-40B4-BE49-F238E27FC236}">
                  <a16:creationId xmlns:a16="http://schemas.microsoft.com/office/drawing/2014/main" id="{3B4785FB-28E9-EC4E-99E4-3CADAAF1A8A4}"/>
                </a:ext>
              </a:extLst>
            </p:cNvPr>
            <p:cNvSpPr/>
            <p:nvPr/>
          </p:nvSpPr>
          <p:spPr>
            <a:xfrm>
              <a:off x="8298239" y="566737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TextBox 556">
              <a:extLst>
                <a:ext uri="{FF2B5EF4-FFF2-40B4-BE49-F238E27FC236}">
                  <a16:creationId xmlns:a16="http://schemas.microsoft.com/office/drawing/2014/main" id="{925B0D3D-03C6-FD4E-AD1B-2BBE54FFF4A8}"/>
                </a:ext>
              </a:extLst>
            </p:cNvPr>
            <p:cNvSpPr txBox="1"/>
            <p:nvPr/>
          </p:nvSpPr>
          <p:spPr>
            <a:xfrm>
              <a:off x="8553137" y="5533182"/>
              <a:ext cx="8376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primary dopant</a:t>
              </a:r>
            </a:p>
          </p:txBody>
        </p:sp>
      </p:grpSp>
      <p:grpSp>
        <p:nvGrpSpPr>
          <p:cNvPr id="563" name="Group 562">
            <a:extLst>
              <a:ext uri="{FF2B5EF4-FFF2-40B4-BE49-F238E27FC236}">
                <a16:creationId xmlns:a16="http://schemas.microsoft.com/office/drawing/2014/main" id="{55360DA6-D2A7-8949-AB30-4D768082A35A}"/>
              </a:ext>
            </a:extLst>
          </p:cNvPr>
          <p:cNvGrpSpPr/>
          <p:nvPr/>
        </p:nvGrpSpPr>
        <p:grpSpPr>
          <a:xfrm>
            <a:off x="9560737" y="5348897"/>
            <a:ext cx="1302978" cy="584775"/>
            <a:chOff x="9510592" y="5539925"/>
            <a:chExt cx="1302978" cy="584775"/>
          </a:xfrm>
        </p:grpSpPr>
        <p:sp>
          <p:nvSpPr>
            <p:cNvPr id="543" name="Oval 542">
              <a:extLst>
                <a:ext uri="{FF2B5EF4-FFF2-40B4-BE49-F238E27FC236}">
                  <a16:creationId xmlns:a16="http://schemas.microsoft.com/office/drawing/2014/main" id="{7D26857F-A103-F449-B540-3EA8B0F3519C}"/>
                </a:ext>
              </a:extLst>
            </p:cNvPr>
            <p:cNvSpPr/>
            <p:nvPr/>
          </p:nvSpPr>
          <p:spPr>
            <a:xfrm>
              <a:off x="9510592" y="5666653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TextBox 557">
              <a:extLst>
                <a:ext uri="{FF2B5EF4-FFF2-40B4-BE49-F238E27FC236}">
                  <a16:creationId xmlns:a16="http://schemas.microsoft.com/office/drawing/2014/main" id="{0BE46A57-7E5F-5A49-AB0C-9A67CB7927F5}"/>
                </a:ext>
              </a:extLst>
            </p:cNvPr>
            <p:cNvSpPr txBox="1"/>
            <p:nvPr/>
          </p:nvSpPr>
          <p:spPr>
            <a:xfrm>
              <a:off x="9779012" y="5539925"/>
              <a:ext cx="10345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secondary dopant</a:t>
              </a:r>
            </a:p>
          </p:txBody>
        </p:sp>
      </p:grpSp>
      <p:grpSp>
        <p:nvGrpSpPr>
          <p:cNvPr id="564" name="Group 563">
            <a:extLst>
              <a:ext uri="{FF2B5EF4-FFF2-40B4-BE49-F238E27FC236}">
                <a16:creationId xmlns:a16="http://schemas.microsoft.com/office/drawing/2014/main" id="{E291651E-A704-154E-906D-AA5909A60B20}"/>
              </a:ext>
            </a:extLst>
          </p:cNvPr>
          <p:cNvGrpSpPr/>
          <p:nvPr/>
        </p:nvGrpSpPr>
        <p:grpSpPr>
          <a:xfrm>
            <a:off x="11082191" y="5344102"/>
            <a:ext cx="1088071" cy="584775"/>
            <a:chOff x="10919272" y="5493012"/>
            <a:chExt cx="1088071" cy="584775"/>
          </a:xfrm>
        </p:grpSpPr>
        <p:sp>
          <p:nvSpPr>
            <p:cNvPr id="553" name="Cross 552">
              <a:extLst>
                <a:ext uri="{FF2B5EF4-FFF2-40B4-BE49-F238E27FC236}">
                  <a16:creationId xmlns:a16="http://schemas.microsoft.com/office/drawing/2014/main" id="{93FDE01C-A07C-0B45-94BB-83585D2D0DC5}"/>
                </a:ext>
              </a:extLst>
            </p:cNvPr>
            <p:cNvSpPr/>
            <p:nvPr/>
          </p:nvSpPr>
          <p:spPr>
            <a:xfrm rot="2700000">
              <a:off x="10919272" y="5739560"/>
              <a:ext cx="91681" cy="91681"/>
            </a:xfrm>
            <a:prstGeom prst="plus">
              <a:avLst>
                <a:gd name="adj" fmla="val 42654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9" name="TextBox 558">
              <a:extLst>
                <a:ext uri="{FF2B5EF4-FFF2-40B4-BE49-F238E27FC236}">
                  <a16:creationId xmlns:a16="http://schemas.microsoft.com/office/drawing/2014/main" id="{E5E08CD8-91B2-D54F-8689-483E8FD8909B}"/>
                </a:ext>
              </a:extLst>
            </p:cNvPr>
            <p:cNvSpPr txBox="1"/>
            <p:nvPr/>
          </p:nvSpPr>
          <p:spPr>
            <a:xfrm>
              <a:off x="11018263" y="5493012"/>
              <a:ext cx="989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substrate excitation</a:t>
              </a:r>
            </a:p>
          </p:txBody>
        </p:sp>
      </p:grpSp>
      <p:grpSp>
        <p:nvGrpSpPr>
          <p:cNvPr id="566" name="Group 565">
            <a:extLst>
              <a:ext uri="{FF2B5EF4-FFF2-40B4-BE49-F238E27FC236}">
                <a16:creationId xmlns:a16="http://schemas.microsoft.com/office/drawing/2014/main" id="{F98C513B-10F3-5B4D-A297-7B23834983F1}"/>
              </a:ext>
            </a:extLst>
          </p:cNvPr>
          <p:cNvGrpSpPr/>
          <p:nvPr/>
        </p:nvGrpSpPr>
        <p:grpSpPr>
          <a:xfrm>
            <a:off x="8561772" y="5782455"/>
            <a:ext cx="1751307" cy="724557"/>
            <a:chOff x="8297482" y="5912568"/>
            <a:chExt cx="1751307" cy="724557"/>
          </a:xfrm>
        </p:grpSpPr>
        <p:grpSp>
          <p:nvGrpSpPr>
            <p:cNvPr id="544" name="Group 543">
              <a:extLst>
                <a:ext uri="{FF2B5EF4-FFF2-40B4-BE49-F238E27FC236}">
                  <a16:creationId xmlns:a16="http://schemas.microsoft.com/office/drawing/2014/main" id="{584941C9-D360-E24A-8E97-37195DBB0B3A}"/>
                </a:ext>
              </a:extLst>
            </p:cNvPr>
            <p:cNvGrpSpPr/>
            <p:nvPr/>
          </p:nvGrpSpPr>
          <p:grpSpPr>
            <a:xfrm rot="5400000">
              <a:off x="8308279" y="5901771"/>
              <a:ext cx="724557" cy="746152"/>
              <a:chOff x="8831221" y="3783743"/>
              <a:chExt cx="693509" cy="849282"/>
            </a:xfrm>
          </p:grpSpPr>
          <p:grpSp>
            <p:nvGrpSpPr>
              <p:cNvPr id="545" name="Group 544">
                <a:extLst>
                  <a:ext uri="{FF2B5EF4-FFF2-40B4-BE49-F238E27FC236}">
                    <a16:creationId xmlns:a16="http://schemas.microsoft.com/office/drawing/2014/main" id="{569D14B0-53C0-174C-8361-A1D6218867C4}"/>
                  </a:ext>
                </a:extLst>
              </p:cNvPr>
              <p:cNvGrpSpPr/>
              <p:nvPr/>
            </p:nvGrpSpPr>
            <p:grpSpPr>
              <a:xfrm rot="5400000">
                <a:off x="8973780" y="3686738"/>
                <a:ext cx="453945" cy="647955"/>
                <a:chOff x="10033585" y="818303"/>
                <a:chExt cx="656535" cy="647955"/>
              </a:xfrm>
            </p:grpSpPr>
            <p:sp>
              <p:nvSpPr>
                <p:cNvPr id="551" name="Arc 550">
                  <a:extLst>
                    <a:ext uri="{FF2B5EF4-FFF2-40B4-BE49-F238E27FC236}">
                      <a16:creationId xmlns:a16="http://schemas.microsoft.com/office/drawing/2014/main" id="{FD8370A9-DC57-664F-995A-4A4F1A6F6068}"/>
                    </a:ext>
                  </a:extLst>
                </p:cNvPr>
                <p:cNvSpPr/>
                <p:nvPr/>
              </p:nvSpPr>
              <p:spPr>
                <a:xfrm rot="10800000">
                  <a:off x="10033585" y="818303"/>
                  <a:ext cx="375138" cy="404996"/>
                </a:xfrm>
                <a:prstGeom prst="arc">
                  <a:avLst>
                    <a:gd name="adj1" fmla="val 14183044"/>
                    <a:gd name="adj2" fmla="val 18744915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Arc 549">
                  <a:extLst>
                    <a:ext uri="{FF2B5EF4-FFF2-40B4-BE49-F238E27FC236}">
                      <a16:creationId xmlns:a16="http://schemas.microsoft.com/office/drawing/2014/main" id="{BB33A897-6298-0245-8727-196CBC69190E}"/>
                    </a:ext>
                  </a:extLst>
                </p:cNvPr>
                <p:cNvSpPr/>
                <p:nvPr/>
              </p:nvSpPr>
              <p:spPr>
                <a:xfrm>
                  <a:off x="10314980" y="1092306"/>
                  <a:ext cx="375140" cy="373952"/>
                </a:xfrm>
                <a:prstGeom prst="arc">
                  <a:avLst>
                    <a:gd name="adj1" fmla="val 13986812"/>
                    <a:gd name="adj2" fmla="val 18514402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46" name="Group 545">
                <a:extLst>
                  <a:ext uri="{FF2B5EF4-FFF2-40B4-BE49-F238E27FC236}">
                    <a16:creationId xmlns:a16="http://schemas.microsoft.com/office/drawing/2014/main" id="{CC24CC44-943C-AE4E-8567-DD0B0AB00FDF}"/>
                  </a:ext>
                </a:extLst>
              </p:cNvPr>
              <p:cNvGrpSpPr/>
              <p:nvPr/>
            </p:nvGrpSpPr>
            <p:grpSpPr>
              <a:xfrm>
                <a:off x="8831221" y="4182102"/>
                <a:ext cx="677486" cy="450923"/>
                <a:chOff x="8008350" y="524792"/>
                <a:chExt cx="677486" cy="652162"/>
              </a:xfrm>
            </p:grpSpPr>
            <p:sp>
              <p:nvSpPr>
                <p:cNvPr id="547" name="Arc 546">
                  <a:extLst>
                    <a:ext uri="{FF2B5EF4-FFF2-40B4-BE49-F238E27FC236}">
                      <a16:creationId xmlns:a16="http://schemas.microsoft.com/office/drawing/2014/main" id="{87D91950-F6F6-C949-9916-6FCC43156140}"/>
                    </a:ext>
                  </a:extLst>
                </p:cNvPr>
                <p:cNvSpPr/>
                <p:nvPr/>
              </p:nvSpPr>
              <p:spPr>
                <a:xfrm rot="5400000">
                  <a:off x="8023279" y="786886"/>
                  <a:ext cx="375139" cy="404998"/>
                </a:xfrm>
                <a:prstGeom prst="arc">
                  <a:avLst>
                    <a:gd name="adj1" fmla="val 14306523"/>
                    <a:gd name="adj2" fmla="val 19382008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48" name="Arc 547">
                  <a:extLst>
                    <a:ext uri="{FF2B5EF4-FFF2-40B4-BE49-F238E27FC236}">
                      <a16:creationId xmlns:a16="http://schemas.microsoft.com/office/drawing/2014/main" id="{5B265A97-CCE5-8741-B456-DD9F3D256F46}"/>
                    </a:ext>
                  </a:extLst>
                </p:cNvPr>
                <p:cNvSpPr/>
                <p:nvPr/>
              </p:nvSpPr>
              <p:spPr>
                <a:xfrm rot="16200000">
                  <a:off x="8295768" y="509864"/>
                  <a:ext cx="375139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560" name="TextBox 559">
              <a:extLst>
                <a:ext uri="{FF2B5EF4-FFF2-40B4-BE49-F238E27FC236}">
                  <a16:creationId xmlns:a16="http://schemas.microsoft.com/office/drawing/2014/main" id="{3D104B6E-03F3-F142-B9C4-49982FA6DF23}"/>
                </a:ext>
              </a:extLst>
            </p:cNvPr>
            <p:cNvSpPr txBox="1"/>
            <p:nvPr/>
          </p:nvSpPr>
          <p:spPr>
            <a:xfrm>
              <a:off x="9024884" y="5997932"/>
              <a:ext cx="10239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radiative transfer </a:t>
              </a:r>
            </a:p>
          </p:txBody>
        </p:sp>
      </p:grpSp>
      <p:grpSp>
        <p:nvGrpSpPr>
          <p:cNvPr id="565" name="Group 564">
            <a:extLst>
              <a:ext uri="{FF2B5EF4-FFF2-40B4-BE49-F238E27FC236}">
                <a16:creationId xmlns:a16="http://schemas.microsoft.com/office/drawing/2014/main" id="{2D3D16CD-6532-BC4F-BCB6-192630610524}"/>
              </a:ext>
            </a:extLst>
          </p:cNvPr>
          <p:cNvGrpSpPr/>
          <p:nvPr/>
        </p:nvGrpSpPr>
        <p:grpSpPr>
          <a:xfrm>
            <a:off x="10259269" y="5872309"/>
            <a:ext cx="1478511" cy="584775"/>
            <a:chOff x="9971498" y="5996195"/>
            <a:chExt cx="1478511" cy="584775"/>
          </a:xfrm>
        </p:grpSpPr>
        <p:cxnSp>
          <p:nvCxnSpPr>
            <p:cNvPr id="554" name="Straight Connector 553">
              <a:extLst>
                <a:ext uri="{FF2B5EF4-FFF2-40B4-BE49-F238E27FC236}">
                  <a16:creationId xmlns:a16="http://schemas.microsoft.com/office/drawing/2014/main" id="{9D15A6D2-6E9E-B249-9E56-346A292A01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71498" y="6257903"/>
              <a:ext cx="551818" cy="1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1" name="TextBox 560">
              <a:extLst>
                <a:ext uri="{FF2B5EF4-FFF2-40B4-BE49-F238E27FC236}">
                  <a16:creationId xmlns:a16="http://schemas.microsoft.com/office/drawing/2014/main" id="{72CFFDD1-95E1-5C4E-9AFD-FE980F23E22C}"/>
                </a:ext>
              </a:extLst>
            </p:cNvPr>
            <p:cNvSpPr txBox="1"/>
            <p:nvPr/>
          </p:nvSpPr>
          <p:spPr>
            <a:xfrm>
              <a:off x="10532434" y="5996195"/>
              <a:ext cx="917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Förster</a:t>
              </a:r>
              <a:r>
                <a:rPr lang="en-US" sz="1600" dirty="0"/>
                <a:t> transfer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418369-83D4-F449-AC8F-5F38BC92C625}"/>
              </a:ext>
            </a:extLst>
          </p:cNvPr>
          <p:cNvGrpSpPr/>
          <p:nvPr/>
        </p:nvGrpSpPr>
        <p:grpSpPr>
          <a:xfrm>
            <a:off x="8988051" y="2001676"/>
            <a:ext cx="2670677" cy="2528765"/>
            <a:chOff x="8988051" y="2001676"/>
            <a:chExt cx="2670677" cy="2528765"/>
          </a:xfrm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F86EE5F-75FE-CB4C-9743-D62F099BA070}"/>
                </a:ext>
              </a:extLst>
            </p:cNvPr>
            <p:cNvSpPr/>
            <p:nvPr/>
          </p:nvSpPr>
          <p:spPr>
            <a:xfrm>
              <a:off x="8988051" y="4272534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7E79F05E-847B-1547-BC7B-04D49AF961AC}"/>
                </a:ext>
              </a:extLst>
            </p:cNvPr>
            <p:cNvSpPr/>
            <p:nvPr/>
          </p:nvSpPr>
          <p:spPr>
            <a:xfrm>
              <a:off x="9437208" y="3103481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153B3C4-2768-1F4C-BFCF-A8BAD18696C4}"/>
                </a:ext>
              </a:extLst>
            </p:cNvPr>
            <p:cNvSpPr/>
            <p:nvPr/>
          </p:nvSpPr>
          <p:spPr>
            <a:xfrm>
              <a:off x="10509867" y="2001676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DB99FB4F-CF8D-F447-AFA1-2549606E9D6D}"/>
                </a:ext>
              </a:extLst>
            </p:cNvPr>
            <p:cNvSpPr/>
            <p:nvPr/>
          </p:nvSpPr>
          <p:spPr>
            <a:xfrm>
              <a:off x="11400821" y="2950591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AAC7DCFC-BECF-5B48-A2EC-48D6F5E77C1F}"/>
                </a:ext>
              </a:extLst>
            </p:cNvPr>
            <p:cNvSpPr/>
            <p:nvPr/>
          </p:nvSpPr>
          <p:spPr>
            <a:xfrm>
              <a:off x="10772932" y="4225488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E5D494F-D0A1-5441-BAAC-E9FC4D584326}"/>
                </a:ext>
              </a:extLst>
            </p:cNvPr>
            <p:cNvSpPr/>
            <p:nvPr/>
          </p:nvSpPr>
          <p:spPr>
            <a:xfrm>
              <a:off x="9829656" y="3894819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1279E6B-FCC6-D943-854D-639A044973DF}"/>
              </a:ext>
            </a:extLst>
          </p:cNvPr>
          <p:cNvGrpSpPr/>
          <p:nvPr/>
        </p:nvGrpSpPr>
        <p:grpSpPr>
          <a:xfrm>
            <a:off x="8554851" y="1264619"/>
            <a:ext cx="3230093" cy="1448489"/>
            <a:chOff x="8554851" y="1264619"/>
            <a:chExt cx="3230093" cy="1448489"/>
          </a:xfrm>
        </p:grpSpPr>
        <p:grpSp>
          <p:nvGrpSpPr>
            <p:cNvPr id="373" name="Group 372">
              <a:extLst>
                <a:ext uri="{FF2B5EF4-FFF2-40B4-BE49-F238E27FC236}">
                  <a16:creationId xmlns:a16="http://schemas.microsoft.com/office/drawing/2014/main" id="{38E1B412-D613-9E4F-A53A-27018A312C58}"/>
                </a:ext>
              </a:extLst>
            </p:cNvPr>
            <p:cNvGrpSpPr/>
            <p:nvPr/>
          </p:nvGrpSpPr>
          <p:grpSpPr>
            <a:xfrm>
              <a:off x="8554851" y="1264619"/>
              <a:ext cx="3230093" cy="1448489"/>
              <a:chOff x="7431297" y="1769881"/>
              <a:chExt cx="3230093" cy="1448489"/>
            </a:xfrm>
          </p:grpSpPr>
          <p:grpSp>
            <p:nvGrpSpPr>
              <p:cNvPr id="374" name="Group 373">
                <a:extLst>
                  <a:ext uri="{FF2B5EF4-FFF2-40B4-BE49-F238E27FC236}">
                    <a16:creationId xmlns:a16="http://schemas.microsoft.com/office/drawing/2014/main" id="{F56EA01B-F4F3-2B41-8075-C3E1394C6DB7}"/>
                  </a:ext>
                </a:extLst>
              </p:cNvPr>
              <p:cNvGrpSpPr/>
              <p:nvPr/>
            </p:nvGrpSpPr>
            <p:grpSpPr>
              <a:xfrm rot="21036574">
                <a:off x="7704225" y="2359794"/>
                <a:ext cx="717680" cy="762545"/>
                <a:chOff x="8831221" y="3765085"/>
                <a:chExt cx="686927" cy="867940"/>
              </a:xfrm>
            </p:grpSpPr>
            <p:grpSp>
              <p:nvGrpSpPr>
                <p:cNvPr id="536" name="Group 535">
                  <a:extLst>
                    <a:ext uri="{FF2B5EF4-FFF2-40B4-BE49-F238E27FC236}">
                      <a16:creationId xmlns:a16="http://schemas.microsoft.com/office/drawing/2014/main" id="{4D54EF14-8A93-E449-8F79-AA7909ADABD6}"/>
                    </a:ext>
                  </a:extLst>
                </p:cNvPr>
                <p:cNvGrpSpPr/>
                <p:nvPr/>
              </p:nvGrpSpPr>
              <p:grpSpPr>
                <a:xfrm rot="5400000">
                  <a:off x="8959707" y="3672029"/>
                  <a:ext cx="465386" cy="651497"/>
                  <a:chOff x="10006586" y="824883"/>
                  <a:chExt cx="673081" cy="651497"/>
                </a:xfrm>
              </p:grpSpPr>
              <p:sp>
                <p:nvSpPr>
                  <p:cNvPr id="568" name="Arc 567">
                    <a:extLst>
                      <a:ext uri="{FF2B5EF4-FFF2-40B4-BE49-F238E27FC236}">
                        <a16:creationId xmlns:a16="http://schemas.microsoft.com/office/drawing/2014/main" id="{E27F4A5E-84A2-F643-972A-DF35AA734C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006586" y="824883"/>
                    <a:ext cx="375138" cy="404996"/>
                  </a:xfrm>
                  <a:prstGeom prst="arc">
                    <a:avLst>
                      <a:gd name="adj1" fmla="val 14183044"/>
                      <a:gd name="adj2" fmla="val 18744915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7" name="Arc 566">
                    <a:extLst>
                      <a:ext uri="{FF2B5EF4-FFF2-40B4-BE49-F238E27FC236}">
                        <a16:creationId xmlns:a16="http://schemas.microsoft.com/office/drawing/2014/main" id="{92850716-B1A0-1449-B1CE-6A42CD5BD2B3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549" name="Group 548">
                  <a:extLst>
                    <a:ext uri="{FF2B5EF4-FFF2-40B4-BE49-F238E27FC236}">
                      <a16:creationId xmlns:a16="http://schemas.microsoft.com/office/drawing/2014/main" id="{A3149C45-C80C-684B-A18A-DD84F090CCBC}"/>
                    </a:ext>
                  </a:extLst>
                </p:cNvPr>
                <p:cNvGrpSpPr/>
                <p:nvPr/>
              </p:nvGrpSpPr>
              <p:grpSpPr>
                <a:xfrm>
                  <a:off x="8831221" y="4182102"/>
                  <a:ext cx="677486" cy="450923"/>
                  <a:chOff x="8008350" y="524792"/>
                  <a:chExt cx="677486" cy="652162"/>
                </a:xfrm>
              </p:grpSpPr>
              <p:sp>
                <p:nvSpPr>
                  <p:cNvPr id="552" name="Arc 551">
                    <a:extLst>
                      <a:ext uri="{FF2B5EF4-FFF2-40B4-BE49-F238E27FC236}">
                        <a16:creationId xmlns:a16="http://schemas.microsoft.com/office/drawing/2014/main" id="{6544B8F2-DF1F-DE46-9527-DFA867326A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23279" y="786886"/>
                    <a:ext cx="375139" cy="404998"/>
                  </a:xfrm>
                  <a:prstGeom prst="arc">
                    <a:avLst>
                      <a:gd name="adj1" fmla="val 14306523"/>
                      <a:gd name="adj2" fmla="val 19382008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55" name="Arc 554">
                    <a:extLst>
                      <a:ext uri="{FF2B5EF4-FFF2-40B4-BE49-F238E27FC236}">
                        <a16:creationId xmlns:a16="http://schemas.microsoft.com/office/drawing/2014/main" id="{ABE9D7ED-9E12-E24D-8B54-ADA0F20F1D4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295768" y="509864"/>
                    <a:ext cx="375139" cy="404996"/>
                  </a:xfrm>
                  <a:prstGeom prst="arc">
                    <a:avLst>
                      <a:gd name="adj1" fmla="val 14370333"/>
                      <a:gd name="adj2" fmla="val 18323165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grpSp>
            <p:nvGrpSpPr>
              <p:cNvPr id="375" name="Group 374">
                <a:extLst>
                  <a:ext uri="{FF2B5EF4-FFF2-40B4-BE49-F238E27FC236}">
                    <a16:creationId xmlns:a16="http://schemas.microsoft.com/office/drawing/2014/main" id="{D8FB189E-2EE7-C546-8142-E1634D702886}"/>
                  </a:ext>
                </a:extLst>
              </p:cNvPr>
              <p:cNvGrpSpPr/>
              <p:nvPr/>
            </p:nvGrpSpPr>
            <p:grpSpPr>
              <a:xfrm>
                <a:off x="9453393" y="2069592"/>
                <a:ext cx="719281" cy="1148778"/>
                <a:chOff x="7996827" y="2271199"/>
                <a:chExt cx="717680" cy="1146220"/>
              </a:xfrm>
            </p:grpSpPr>
            <p:grpSp>
              <p:nvGrpSpPr>
                <p:cNvPr id="410" name="Group 409">
                  <a:extLst>
                    <a:ext uri="{FF2B5EF4-FFF2-40B4-BE49-F238E27FC236}">
                      <a16:creationId xmlns:a16="http://schemas.microsoft.com/office/drawing/2014/main" id="{9F7ABABA-2666-DE43-97B4-FC7612DAD588}"/>
                    </a:ext>
                  </a:extLst>
                </p:cNvPr>
                <p:cNvGrpSpPr/>
                <p:nvPr/>
              </p:nvGrpSpPr>
              <p:grpSpPr>
                <a:xfrm rot="219465">
                  <a:off x="7996827" y="2271199"/>
                  <a:ext cx="717680" cy="955045"/>
                  <a:chOff x="8831221" y="3545979"/>
                  <a:chExt cx="686927" cy="1087046"/>
                </a:xfrm>
              </p:grpSpPr>
              <p:grpSp>
                <p:nvGrpSpPr>
                  <p:cNvPr id="415" name="Group 414">
                    <a:extLst>
                      <a:ext uri="{FF2B5EF4-FFF2-40B4-BE49-F238E27FC236}">
                        <a16:creationId xmlns:a16="http://schemas.microsoft.com/office/drawing/2014/main" id="{6C8C7850-FC52-9440-A55E-E45195198BD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850150" y="3562480"/>
                    <a:ext cx="684499" cy="651497"/>
                    <a:chOff x="9689687" y="824883"/>
                    <a:chExt cx="989980" cy="651497"/>
                  </a:xfrm>
                </p:grpSpPr>
                <p:grpSp>
                  <p:nvGrpSpPr>
                    <p:cNvPr id="446" name="Group 445">
                      <a:extLst>
                        <a:ext uri="{FF2B5EF4-FFF2-40B4-BE49-F238E27FC236}">
                          <a16:creationId xmlns:a16="http://schemas.microsoft.com/office/drawing/2014/main" id="{A5D3F45A-D775-464F-8F85-804A059991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89687" y="824883"/>
                      <a:ext cx="692038" cy="622136"/>
                      <a:chOff x="9689687" y="705654"/>
                      <a:chExt cx="692038" cy="747862"/>
                    </a:xfrm>
                  </p:grpSpPr>
                  <p:sp>
                    <p:nvSpPr>
                      <p:cNvPr id="532" name="Arc 531">
                        <a:extLst>
                          <a:ext uri="{FF2B5EF4-FFF2-40B4-BE49-F238E27FC236}">
                            <a16:creationId xmlns:a16="http://schemas.microsoft.com/office/drawing/2014/main" id="{C7B9014E-DD8E-D647-A92C-7F4765B6257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006586" y="705654"/>
                        <a:ext cx="375139" cy="486840"/>
                      </a:xfrm>
                      <a:prstGeom prst="arc">
                        <a:avLst>
                          <a:gd name="adj1" fmla="val 14183044"/>
                          <a:gd name="adj2" fmla="val 18744915"/>
                        </a:avLst>
                      </a:prstGeom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34" name="Arc 533">
                        <a:extLst>
                          <a:ext uri="{FF2B5EF4-FFF2-40B4-BE49-F238E27FC236}">
                            <a16:creationId xmlns:a16="http://schemas.microsoft.com/office/drawing/2014/main" id="{7B8E3C73-9524-EE44-89AE-25902EF7D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89687" y="966673"/>
                        <a:ext cx="375139" cy="486843"/>
                      </a:xfrm>
                      <a:prstGeom prst="arc">
                        <a:avLst>
                          <a:gd name="adj1" fmla="val 17244388"/>
                          <a:gd name="adj2" fmla="val 18505563"/>
                        </a:avLst>
                      </a:prstGeom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447" name="Arc 446">
                      <a:extLst>
                        <a:ext uri="{FF2B5EF4-FFF2-40B4-BE49-F238E27FC236}">
                          <a16:creationId xmlns:a16="http://schemas.microsoft.com/office/drawing/2014/main" id="{49AFCB15-8296-ED44-8670-B94B1F9547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04528" y="1071382"/>
                      <a:ext cx="375139" cy="404998"/>
                    </a:xfrm>
                    <a:prstGeom prst="arc">
                      <a:avLst>
                        <a:gd name="adj1" fmla="val 13986812"/>
                        <a:gd name="adj2" fmla="val 18514402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432" name="Group 431">
                    <a:extLst>
                      <a:ext uri="{FF2B5EF4-FFF2-40B4-BE49-F238E27FC236}">
                        <a16:creationId xmlns:a16="http://schemas.microsoft.com/office/drawing/2014/main" id="{249A7A29-809A-DA43-B1BF-632CAC9D1FF0}"/>
                      </a:ext>
                    </a:extLst>
                  </p:cNvPr>
                  <p:cNvGrpSpPr/>
                  <p:nvPr/>
                </p:nvGrpSpPr>
                <p:grpSpPr>
                  <a:xfrm>
                    <a:off x="8831221" y="4182102"/>
                    <a:ext cx="677486" cy="450923"/>
                    <a:chOff x="8008350" y="524792"/>
                    <a:chExt cx="677486" cy="652162"/>
                  </a:xfrm>
                </p:grpSpPr>
                <p:sp>
                  <p:nvSpPr>
                    <p:cNvPr id="434" name="Arc 433">
                      <a:extLst>
                        <a:ext uri="{FF2B5EF4-FFF2-40B4-BE49-F238E27FC236}">
                          <a16:creationId xmlns:a16="http://schemas.microsoft.com/office/drawing/2014/main" id="{7B59838E-D707-564B-94AB-909E19AC875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23279" y="786886"/>
                      <a:ext cx="375139" cy="404998"/>
                    </a:xfrm>
                    <a:prstGeom prst="arc">
                      <a:avLst>
                        <a:gd name="adj1" fmla="val 14306523"/>
                        <a:gd name="adj2" fmla="val 18550050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2" name="Arc 441">
                      <a:extLst>
                        <a:ext uri="{FF2B5EF4-FFF2-40B4-BE49-F238E27FC236}">
                          <a16:creationId xmlns:a16="http://schemas.microsoft.com/office/drawing/2014/main" id="{FDE957A4-EE66-A54F-9148-A9BA79C4120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295768" y="509864"/>
                      <a:ext cx="375139" cy="404996"/>
                    </a:xfrm>
                    <a:prstGeom prst="arc">
                      <a:avLst>
                        <a:gd name="adj1" fmla="val 14370333"/>
                        <a:gd name="adj2" fmla="val 18323165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414" name="Arc 413">
                  <a:extLst>
                    <a:ext uri="{FF2B5EF4-FFF2-40B4-BE49-F238E27FC236}">
                      <a16:creationId xmlns:a16="http://schemas.microsoft.com/office/drawing/2014/main" id="{3812A8F1-FF97-6544-8BF6-C9F1BD7D778A}"/>
                    </a:ext>
                  </a:extLst>
                </p:cNvPr>
                <p:cNvSpPr/>
                <p:nvPr/>
              </p:nvSpPr>
              <p:spPr>
                <a:xfrm rot="16431419">
                  <a:off x="8304822" y="3091912"/>
                  <a:ext cx="227885" cy="423129"/>
                </a:xfrm>
                <a:prstGeom prst="arc">
                  <a:avLst>
                    <a:gd name="adj1" fmla="val 14306523"/>
                    <a:gd name="adj2" fmla="val 1837252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2DFE34FD-891D-244D-96F1-321CD8EA19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43183" y="1933643"/>
                <a:ext cx="24948" cy="337173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A3EE792F-F2E7-2841-A7C3-9D50EBA6E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37" y="2711825"/>
                <a:ext cx="1774" cy="136827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F469AB2B-814B-DE4C-B33B-ECFF7A10E5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30160" y="1886961"/>
                <a:ext cx="25677" cy="14907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2A181E55-1AAA-6A4E-9F18-E040969954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60517" y="2230063"/>
                <a:ext cx="54562" cy="207488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>
                <a:extLst>
                  <a:ext uri="{FF2B5EF4-FFF2-40B4-BE49-F238E27FC236}">
                    <a16:creationId xmlns:a16="http://schemas.microsoft.com/office/drawing/2014/main" id="{020AC82B-ADF8-5546-8AF2-2A7A712ED9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512711" y="2356188"/>
                <a:ext cx="123092" cy="44434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CEB349B6-9330-594F-AAF6-2946827266B6}"/>
                  </a:ext>
                </a:extLst>
              </p:cNvPr>
              <p:cNvGrpSpPr/>
              <p:nvPr/>
            </p:nvGrpSpPr>
            <p:grpSpPr>
              <a:xfrm rot="3648969" flipH="1">
                <a:off x="9930096" y="1714411"/>
                <a:ext cx="675823" cy="786764"/>
                <a:chOff x="8866651" y="3545979"/>
                <a:chExt cx="651497" cy="895506"/>
              </a:xfrm>
            </p:grpSpPr>
            <p:grpSp>
              <p:nvGrpSpPr>
                <p:cNvPr id="397" name="Group 396">
                  <a:extLst>
                    <a:ext uri="{FF2B5EF4-FFF2-40B4-BE49-F238E27FC236}">
                      <a16:creationId xmlns:a16="http://schemas.microsoft.com/office/drawing/2014/main" id="{2B48D882-2232-7D41-A27B-566DA89F609B}"/>
                    </a:ext>
                  </a:extLst>
                </p:cNvPr>
                <p:cNvGrpSpPr/>
                <p:nvPr/>
              </p:nvGrpSpPr>
              <p:grpSpPr>
                <a:xfrm rot="5400000">
                  <a:off x="8850150" y="3562480"/>
                  <a:ext cx="684499" cy="651497"/>
                  <a:chOff x="9689687" y="824883"/>
                  <a:chExt cx="989980" cy="651497"/>
                </a:xfrm>
              </p:grpSpPr>
              <p:grpSp>
                <p:nvGrpSpPr>
                  <p:cNvPr id="399" name="Group 398">
                    <a:extLst>
                      <a:ext uri="{FF2B5EF4-FFF2-40B4-BE49-F238E27FC236}">
                        <a16:creationId xmlns:a16="http://schemas.microsoft.com/office/drawing/2014/main" id="{41F0B5DF-5852-454D-A95E-B53B2170A1EB}"/>
                      </a:ext>
                    </a:extLst>
                  </p:cNvPr>
                  <p:cNvGrpSpPr/>
                  <p:nvPr/>
                </p:nvGrpSpPr>
                <p:grpSpPr>
                  <a:xfrm>
                    <a:off x="9689687" y="824883"/>
                    <a:ext cx="692038" cy="622136"/>
                    <a:chOff x="9689687" y="705654"/>
                    <a:chExt cx="692038" cy="747862"/>
                  </a:xfrm>
                </p:grpSpPr>
                <p:sp>
                  <p:nvSpPr>
                    <p:cNvPr id="401" name="Arc 400">
                      <a:extLst>
                        <a:ext uri="{FF2B5EF4-FFF2-40B4-BE49-F238E27FC236}">
                          <a16:creationId xmlns:a16="http://schemas.microsoft.com/office/drawing/2014/main" id="{D18BED53-7AE9-C149-98C7-6DD4B3954BC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006586" y="705654"/>
                      <a:ext cx="375139" cy="486840"/>
                    </a:xfrm>
                    <a:prstGeom prst="arc">
                      <a:avLst>
                        <a:gd name="adj1" fmla="val 14183044"/>
                        <a:gd name="adj2" fmla="val 18744915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2" name="Arc 401">
                      <a:extLst>
                        <a:ext uri="{FF2B5EF4-FFF2-40B4-BE49-F238E27FC236}">
                          <a16:creationId xmlns:a16="http://schemas.microsoft.com/office/drawing/2014/main" id="{FD26BD9F-A1D9-D24A-978F-E3880AD9DC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89687" y="966673"/>
                      <a:ext cx="375139" cy="486843"/>
                    </a:xfrm>
                    <a:prstGeom prst="arc">
                      <a:avLst>
                        <a:gd name="adj1" fmla="val 13717890"/>
                        <a:gd name="adj2" fmla="val 18505563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400" name="Arc 399">
                    <a:extLst>
                      <a:ext uri="{FF2B5EF4-FFF2-40B4-BE49-F238E27FC236}">
                        <a16:creationId xmlns:a16="http://schemas.microsoft.com/office/drawing/2014/main" id="{86A03A33-63EF-FC45-957B-0FFD96E84A5E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98" name="Arc 397">
                  <a:extLst>
                    <a:ext uri="{FF2B5EF4-FFF2-40B4-BE49-F238E27FC236}">
                      <a16:creationId xmlns:a16="http://schemas.microsoft.com/office/drawing/2014/main" id="{29F7D27E-410C-D84F-819A-7FBF7D25CCA4}"/>
                    </a:ext>
                  </a:extLst>
                </p:cNvPr>
                <p:cNvSpPr/>
                <p:nvPr/>
              </p:nvSpPr>
              <p:spPr>
                <a:xfrm rot="16200000">
                  <a:off x="9176517" y="4109296"/>
                  <a:ext cx="259382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2D00072F-5EEB-0D4E-885D-2F5BC9DA104C}"/>
                  </a:ext>
                </a:extLst>
              </p:cNvPr>
              <p:cNvGrpSpPr/>
              <p:nvPr/>
            </p:nvGrpSpPr>
            <p:grpSpPr>
              <a:xfrm rot="20023241" flipH="1">
                <a:off x="8748576" y="2253000"/>
                <a:ext cx="675823" cy="594260"/>
                <a:chOff x="8866652" y="3765089"/>
                <a:chExt cx="651497" cy="676396"/>
              </a:xfrm>
            </p:grpSpPr>
            <p:grpSp>
              <p:nvGrpSpPr>
                <p:cNvPr id="390" name="Group 389">
                  <a:extLst>
                    <a:ext uri="{FF2B5EF4-FFF2-40B4-BE49-F238E27FC236}">
                      <a16:creationId xmlns:a16="http://schemas.microsoft.com/office/drawing/2014/main" id="{207E1E68-CA8C-CF46-9CA2-739008A81FDE}"/>
                    </a:ext>
                  </a:extLst>
                </p:cNvPr>
                <p:cNvGrpSpPr/>
                <p:nvPr/>
              </p:nvGrpSpPr>
              <p:grpSpPr>
                <a:xfrm rot="5400000">
                  <a:off x="8959707" y="3672034"/>
                  <a:ext cx="465387" cy="651497"/>
                  <a:chOff x="10006585" y="824883"/>
                  <a:chExt cx="673082" cy="651497"/>
                </a:xfrm>
              </p:grpSpPr>
              <p:sp>
                <p:nvSpPr>
                  <p:cNvPr id="395" name="Arc 394">
                    <a:extLst>
                      <a:ext uri="{FF2B5EF4-FFF2-40B4-BE49-F238E27FC236}">
                        <a16:creationId xmlns:a16="http://schemas.microsoft.com/office/drawing/2014/main" id="{7AE896A5-341F-7B41-ACB9-EF99EEE1A7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006586" y="824882"/>
                    <a:ext cx="375138" cy="404996"/>
                  </a:xfrm>
                  <a:prstGeom prst="arc">
                    <a:avLst>
                      <a:gd name="adj1" fmla="val 14183044"/>
                      <a:gd name="adj2" fmla="val 16853376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4" name="Arc 393">
                    <a:extLst>
                      <a:ext uri="{FF2B5EF4-FFF2-40B4-BE49-F238E27FC236}">
                        <a16:creationId xmlns:a16="http://schemas.microsoft.com/office/drawing/2014/main" id="{B0E18E1A-6F99-8E47-992D-96C09F21D32D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91" name="Arc 390">
                  <a:extLst>
                    <a:ext uri="{FF2B5EF4-FFF2-40B4-BE49-F238E27FC236}">
                      <a16:creationId xmlns:a16="http://schemas.microsoft.com/office/drawing/2014/main" id="{D44E71FD-9118-774C-AA9D-42765F590F77}"/>
                    </a:ext>
                  </a:extLst>
                </p:cNvPr>
                <p:cNvSpPr/>
                <p:nvPr/>
              </p:nvSpPr>
              <p:spPr>
                <a:xfrm rot="16200000">
                  <a:off x="9176517" y="4109296"/>
                  <a:ext cx="259382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14142669-1595-674A-972E-1A2D6EDFC9B5}"/>
                  </a:ext>
                </a:extLst>
              </p:cNvPr>
              <p:cNvGrpSpPr/>
              <p:nvPr/>
            </p:nvGrpSpPr>
            <p:grpSpPr>
              <a:xfrm rot="625699" flipH="1">
                <a:off x="7431297" y="1844213"/>
                <a:ext cx="675823" cy="786764"/>
                <a:chOff x="8866651" y="3545979"/>
                <a:chExt cx="651497" cy="895506"/>
              </a:xfrm>
            </p:grpSpPr>
            <p:grpSp>
              <p:nvGrpSpPr>
                <p:cNvPr id="384" name="Group 383">
                  <a:extLst>
                    <a:ext uri="{FF2B5EF4-FFF2-40B4-BE49-F238E27FC236}">
                      <a16:creationId xmlns:a16="http://schemas.microsoft.com/office/drawing/2014/main" id="{288E49ED-DCD3-6944-AC1C-7D27E3D21388}"/>
                    </a:ext>
                  </a:extLst>
                </p:cNvPr>
                <p:cNvGrpSpPr/>
                <p:nvPr/>
              </p:nvGrpSpPr>
              <p:grpSpPr>
                <a:xfrm rot="5400000">
                  <a:off x="8850150" y="3562480"/>
                  <a:ext cx="684499" cy="651497"/>
                  <a:chOff x="9689687" y="824883"/>
                  <a:chExt cx="989980" cy="651497"/>
                </a:xfrm>
              </p:grpSpPr>
              <p:grpSp>
                <p:nvGrpSpPr>
                  <p:cNvPr id="386" name="Group 385">
                    <a:extLst>
                      <a:ext uri="{FF2B5EF4-FFF2-40B4-BE49-F238E27FC236}">
                        <a16:creationId xmlns:a16="http://schemas.microsoft.com/office/drawing/2014/main" id="{0453E97F-BFD3-004B-B80C-6753AB1BE47C}"/>
                      </a:ext>
                    </a:extLst>
                  </p:cNvPr>
                  <p:cNvGrpSpPr/>
                  <p:nvPr/>
                </p:nvGrpSpPr>
                <p:grpSpPr>
                  <a:xfrm>
                    <a:off x="9689687" y="824883"/>
                    <a:ext cx="692038" cy="622136"/>
                    <a:chOff x="9689687" y="705654"/>
                    <a:chExt cx="692038" cy="747862"/>
                  </a:xfrm>
                </p:grpSpPr>
                <p:sp>
                  <p:nvSpPr>
                    <p:cNvPr id="388" name="Arc 387">
                      <a:extLst>
                        <a:ext uri="{FF2B5EF4-FFF2-40B4-BE49-F238E27FC236}">
                          <a16:creationId xmlns:a16="http://schemas.microsoft.com/office/drawing/2014/main" id="{2EB86FF7-BAAB-6245-9D08-7D47DBBC8F6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006586" y="705654"/>
                      <a:ext cx="375139" cy="486840"/>
                    </a:xfrm>
                    <a:prstGeom prst="arc">
                      <a:avLst>
                        <a:gd name="adj1" fmla="val 14183044"/>
                        <a:gd name="adj2" fmla="val 18744915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9" name="Arc 388">
                      <a:extLst>
                        <a:ext uri="{FF2B5EF4-FFF2-40B4-BE49-F238E27FC236}">
                          <a16:creationId xmlns:a16="http://schemas.microsoft.com/office/drawing/2014/main" id="{8F1536F4-A1B3-4D41-A30C-D0D26FB0EC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89687" y="966673"/>
                      <a:ext cx="375139" cy="486843"/>
                    </a:xfrm>
                    <a:prstGeom prst="arc">
                      <a:avLst>
                        <a:gd name="adj1" fmla="val 13717890"/>
                        <a:gd name="adj2" fmla="val 18505563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387" name="Arc 386">
                    <a:extLst>
                      <a:ext uri="{FF2B5EF4-FFF2-40B4-BE49-F238E27FC236}">
                        <a16:creationId xmlns:a16="http://schemas.microsoft.com/office/drawing/2014/main" id="{CE64736C-A89B-DE44-A052-5FA7E413A92F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85" name="Arc 384">
                  <a:extLst>
                    <a:ext uri="{FF2B5EF4-FFF2-40B4-BE49-F238E27FC236}">
                      <a16:creationId xmlns:a16="http://schemas.microsoft.com/office/drawing/2014/main" id="{615EFBD5-4228-C542-91A9-167AA4DF4251}"/>
                    </a:ext>
                  </a:extLst>
                </p:cNvPr>
                <p:cNvSpPr/>
                <p:nvPr/>
              </p:nvSpPr>
              <p:spPr>
                <a:xfrm rot="16200000">
                  <a:off x="9176517" y="4109296"/>
                  <a:ext cx="259382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cxnSp>
          <p:nvCxnSpPr>
            <p:cNvPr id="404" name="Straight Connector 403">
              <a:extLst>
                <a:ext uri="{FF2B5EF4-FFF2-40B4-BE49-F238E27FC236}">
                  <a16:creationId xmlns:a16="http://schemas.microsoft.com/office/drawing/2014/main" id="{B8699E0A-A407-6147-9239-CBF69F069819}"/>
                </a:ext>
              </a:extLst>
            </p:cNvPr>
            <p:cNvCxnSpPr>
              <a:cxnSpLocks/>
              <a:endCxn id="200" idx="6"/>
            </p:cNvCxnSpPr>
            <p:nvPr/>
          </p:nvCxnSpPr>
          <p:spPr>
            <a:xfrm flipH="1">
              <a:off x="10556759" y="1431070"/>
              <a:ext cx="222820" cy="19578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759D09B-98B2-F844-9228-D0C3501B753D}"/>
              </a:ext>
            </a:extLst>
          </p:cNvPr>
          <p:cNvGrpSpPr/>
          <p:nvPr/>
        </p:nvGrpSpPr>
        <p:grpSpPr>
          <a:xfrm>
            <a:off x="8382508" y="1314539"/>
            <a:ext cx="3742877" cy="949747"/>
            <a:chOff x="8382508" y="1320401"/>
            <a:chExt cx="3742877" cy="94974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FCD1E48-7E79-D342-AF68-E37BCF368757}"/>
                </a:ext>
              </a:extLst>
            </p:cNvPr>
            <p:cNvGrpSpPr/>
            <p:nvPr/>
          </p:nvGrpSpPr>
          <p:grpSpPr>
            <a:xfrm>
              <a:off x="8382508" y="1320401"/>
              <a:ext cx="3742877" cy="645609"/>
              <a:chOff x="8382508" y="1320401"/>
              <a:chExt cx="3742877" cy="645609"/>
            </a:xfrm>
          </p:grpSpPr>
          <p:sp>
            <p:nvSpPr>
              <p:cNvPr id="370" name="Cross 369">
                <a:extLst>
                  <a:ext uri="{FF2B5EF4-FFF2-40B4-BE49-F238E27FC236}">
                    <a16:creationId xmlns:a16="http://schemas.microsoft.com/office/drawing/2014/main" id="{022EC477-A2B4-A241-9A1D-31909634521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8900938" y="1320401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6" name="Cross 365">
                <a:extLst>
                  <a:ext uri="{FF2B5EF4-FFF2-40B4-BE49-F238E27FC236}">
                    <a16:creationId xmlns:a16="http://schemas.microsoft.com/office/drawing/2014/main" id="{950E7CC8-FF86-9F4D-AA81-AE0996FE0E0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9425736" y="1353720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5" name="Cross 354">
                <a:extLst>
                  <a:ext uri="{FF2B5EF4-FFF2-40B4-BE49-F238E27FC236}">
                    <a16:creationId xmlns:a16="http://schemas.microsoft.com/office/drawing/2014/main" id="{B28D04D8-E3D9-264C-9E1C-717377FD9FC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10120755" y="1772055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0" name="Cross 349">
                <a:extLst>
                  <a:ext uri="{FF2B5EF4-FFF2-40B4-BE49-F238E27FC236}">
                    <a16:creationId xmlns:a16="http://schemas.microsoft.com/office/drawing/2014/main" id="{A9AB8DB1-5F65-2440-9FD8-A43B96813EC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10434181" y="1352417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33" name="Group 332">
                <a:extLst>
                  <a:ext uri="{FF2B5EF4-FFF2-40B4-BE49-F238E27FC236}">
                    <a16:creationId xmlns:a16="http://schemas.microsoft.com/office/drawing/2014/main" id="{6A14BCA0-B7E2-E44E-8D8F-C0E5F2CC5C7B}"/>
                  </a:ext>
                </a:extLst>
              </p:cNvPr>
              <p:cNvGrpSpPr/>
              <p:nvPr/>
            </p:nvGrpSpPr>
            <p:grpSpPr>
              <a:xfrm>
                <a:off x="10745136" y="1350176"/>
                <a:ext cx="365613" cy="434860"/>
                <a:chOff x="5361607" y="3000366"/>
                <a:chExt cx="365613" cy="434860"/>
              </a:xfrm>
            </p:grpSpPr>
            <p:sp>
              <p:nvSpPr>
                <p:cNvPr id="344" name="Cross 343">
                  <a:extLst>
                    <a:ext uri="{FF2B5EF4-FFF2-40B4-BE49-F238E27FC236}">
                      <a16:creationId xmlns:a16="http://schemas.microsoft.com/office/drawing/2014/main" id="{4B90385B-876B-AB40-8949-E2A8AC6B899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361607" y="3000366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6" name="Cross 345">
                  <a:extLst>
                    <a:ext uri="{FF2B5EF4-FFF2-40B4-BE49-F238E27FC236}">
                      <a16:creationId xmlns:a16="http://schemas.microsoft.com/office/drawing/2014/main" id="{4E69E169-746D-0143-A97D-7C43CB8462D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635539" y="3343545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34" name="Group 333">
                <a:extLst>
                  <a:ext uri="{FF2B5EF4-FFF2-40B4-BE49-F238E27FC236}">
                    <a16:creationId xmlns:a16="http://schemas.microsoft.com/office/drawing/2014/main" id="{A48DA21C-B317-8A49-A368-90169E1B5B7D}"/>
                  </a:ext>
                </a:extLst>
              </p:cNvPr>
              <p:cNvGrpSpPr/>
              <p:nvPr/>
            </p:nvGrpSpPr>
            <p:grpSpPr>
              <a:xfrm>
                <a:off x="11508901" y="1358225"/>
                <a:ext cx="265478" cy="355144"/>
                <a:chOff x="5543841" y="2886155"/>
                <a:chExt cx="265478" cy="355144"/>
              </a:xfrm>
            </p:grpSpPr>
            <p:sp>
              <p:nvSpPr>
                <p:cNvPr id="338" name="Cross 337">
                  <a:extLst>
                    <a:ext uri="{FF2B5EF4-FFF2-40B4-BE49-F238E27FC236}">
                      <a16:creationId xmlns:a16="http://schemas.microsoft.com/office/drawing/2014/main" id="{7C23315A-121C-FA47-97B4-E0B1C6CFD3B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717638" y="2886155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0" name="Cross 339">
                  <a:extLst>
                    <a:ext uri="{FF2B5EF4-FFF2-40B4-BE49-F238E27FC236}">
                      <a16:creationId xmlns:a16="http://schemas.microsoft.com/office/drawing/2014/main" id="{6B703709-5E9A-C84C-88B7-93598F274AE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543841" y="3149618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68" name="Straight Arrow Connector 267">
                <a:extLst>
                  <a:ext uri="{FF2B5EF4-FFF2-40B4-BE49-F238E27FC236}">
                    <a16:creationId xmlns:a16="http://schemas.microsoft.com/office/drawing/2014/main" id="{2E2113CC-C099-1543-9233-CB830F627B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8170" y="1364706"/>
                <a:ext cx="3707215" cy="51104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4" name="Straight Arrow Connector 363">
                <a:extLst>
                  <a:ext uri="{FF2B5EF4-FFF2-40B4-BE49-F238E27FC236}">
                    <a16:creationId xmlns:a16="http://schemas.microsoft.com/office/drawing/2014/main" id="{BFFD9C5C-F017-E34C-9538-7C3FCF9DAE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2508" y="1635050"/>
                <a:ext cx="3708760" cy="33096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92" name="Cross 391">
                <a:extLst>
                  <a:ext uri="{FF2B5EF4-FFF2-40B4-BE49-F238E27FC236}">
                    <a16:creationId xmlns:a16="http://schemas.microsoft.com/office/drawing/2014/main" id="{044B8C26-7503-2549-AF65-04F655DABAE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9735239" y="1810092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3" name="Cross 402">
                <a:extLst>
                  <a:ext uri="{FF2B5EF4-FFF2-40B4-BE49-F238E27FC236}">
                    <a16:creationId xmlns:a16="http://schemas.microsoft.com/office/drawing/2014/main" id="{20116566-652A-8F46-8B4B-AB0D935980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9086025" y="1861012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405" name="Straight Arrow Connector 404">
              <a:extLst>
                <a:ext uri="{FF2B5EF4-FFF2-40B4-BE49-F238E27FC236}">
                  <a16:creationId xmlns:a16="http://schemas.microsoft.com/office/drawing/2014/main" id="{936D457E-5AC9-9043-A4FA-0209BEBA35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8861" y="2164382"/>
              <a:ext cx="1602906" cy="10576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6" name="Cross 405">
              <a:extLst>
                <a:ext uri="{FF2B5EF4-FFF2-40B4-BE49-F238E27FC236}">
                  <a16:creationId xmlns:a16="http://schemas.microsoft.com/office/drawing/2014/main" id="{80C21BFA-F84B-8E48-82E4-EEB00F236E4B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9823407" y="2146115"/>
              <a:ext cx="91681" cy="91681"/>
            </a:xfrm>
            <a:prstGeom prst="plus">
              <a:avLst>
                <a:gd name="adj" fmla="val 42654"/>
              </a:avLst>
            </a:prstGeom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6802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Rectangle 820">
            <a:extLst>
              <a:ext uri="{FF2B5EF4-FFF2-40B4-BE49-F238E27FC236}">
                <a16:creationId xmlns:a16="http://schemas.microsoft.com/office/drawing/2014/main" id="{435D39CB-8C43-424F-AF4E-D9D4DB054F6A}"/>
              </a:ext>
            </a:extLst>
          </p:cNvPr>
          <p:cNvSpPr/>
          <p:nvPr/>
        </p:nvSpPr>
        <p:spPr>
          <a:xfrm>
            <a:off x="8690402" y="942948"/>
            <a:ext cx="3235569" cy="41572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3" name="Arc 872">
            <a:extLst>
              <a:ext uri="{FF2B5EF4-FFF2-40B4-BE49-F238E27FC236}">
                <a16:creationId xmlns:a16="http://schemas.microsoft.com/office/drawing/2014/main" id="{28CC2768-A990-664B-8428-099AE1E8B2C1}"/>
              </a:ext>
            </a:extLst>
          </p:cNvPr>
          <p:cNvSpPr/>
          <p:nvPr/>
        </p:nvSpPr>
        <p:spPr>
          <a:xfrm rot="15898949">
            <a:off x="9480878" y="2476733"/>
            <a:ext cx="279636" cy="265842"/>
          </a:xfrm>
          <a:prstGeom prst="arc">
            <a:avLst>
              <a:gd name="adj1" fmla="val 12589906"/>
              <a:gd name="adj2" fmla="val 2000610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4" name="Arc 873">
            <a:extLst>
              <a:ext uri="{FF2B5EF4-FFF2-40B4-BE49-F238E27FC236}">
                <a16:creationId xmlns:a16="http://schemas.microsoft.com/office/drawing/2014/main" id="{90142978-77A6-D448-988A-E16ED9C9AA1D}"/>
              </a:ext>
            </a:extLst>
          </p:cNvPr>
          <p:cNvSpPr/>
          <p:nvPr/>
        </p:nvSpPr>
        <p:spPr>
          <a:xfrm rot="5098949">
            <a:off x="9334531" y="2241522"/>
            <a:ext cx="279635" cy="265844"/>
          </a:xfrm>
          <a:prstGeom prst="arc">
            <a:avLst>
              <a:gd name="adj1" fmla="val 12589906"/>
              <a:gd name="adj2" fmla="val 2000610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8" name="Arc 867">
            <a:extLst>
              <a:ext uri="{FF2B5EF4-FFF2-40B4-BE49-F238E27FC236}">
                <a16:creationId xmlns:a16="http://schemas.microsoft.com/office/drawing/2014/main" id="{884D54B9-4B77-7747-A24E-97992313EE74}"/>
              </a:ext>
            </a:extLst>
          </p:cNvPr>
          <p:cNvSpPr/>
          <p:nvPr/>
        </p:nvSpPr>
        <p:spPr>
          <a:xfrm rot="15898949">
            <a:off x="9450035" y="1991259"/>
            <a:ext cx="279636" cy="265842"/>
          </a:xfrm>
          <a:prstGeom prst="arc">
            <a:avLst>
              <a:gd name="adj1" fmla="val 12589906"/>
              <a:gd name="adj2" fmla="val 2038011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24" name="Group 823">
            <a:extLst>
              <a:ext uri="{FF2B5EF4-FFF2-40B4-BE49-F238E27FC236}">
                <a16:creationId xmlns:a16="http://schemas.microsoft.com/office/drawing/2014/main" id="{C67D6E8F-C75D-B343-A5AF-A4C6B2CA429C}"/>
              </a:ext>
            </a:extLst>
          </p:cNvPr>
          <p:cNvGrpSpPr/>
          <p:nvPr/>
        </p:nvGrpSpPr>
        <p:grpSpPr>
          <a:xfrm rot="3259329">
            <a:off x="10275532" y="1696122"/>
            <a:ext cx="526744" cy="391059"/>
            <a:chOff x="9655603" y="739225"/>
            <a:chExt cx="706641" cy="716150"/>
          </a:xfrm>
        </p:grpSpPr>
        <p:sp>
          <p:nvSpPr>
            <p:cNvPr id="865" name="Arc 864">
              <a:extLst>
                <a:ext uri="{FF2B5EF4-FFF2-40B4-BE49-F238E27FC236}">
                  <a16:creationId xmlns:a16="http://schemas.microsoft.com/office/drawing/2014/main" id="{5C53F413-124F-AC46-A0D2-F0447A5C8125}"/>
                </a:ext>
              </a:extLst>
            </p:cNvPr>
            <p:cNvSpPr/>
            <p:nvPr/>
          </p:nvSpPr>
          <p:spPr>
            <a:xfrm rot="10800000">
              <a:off x="9987105" y="739225"/>
              <a:ext cx="375139" cy="486840"/>
            </a:xfrm>
            <a:prstGeom prst="arc">
              <a:avLst>
                <a:gd name="adj1" fmla="val 12589906"/>
                <a:gd name="adj2" fmla="val 2000610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6" name="Arc 865">
              <a:extLst>
                <a:ext uri="{FF2B5EF4-FFF2-40B4-BE49-F238E27FC236}">
                  <a16:creationId xmlns:a16="http://schemas.microsoft.com/office/drawing/2014/main" id="{E2DB9388-2D06-A449-86E8-4D463F0ABAF0}"/>
                </a:ext>
              </a:extLst>
            </p:cNvPr>
            <p:cNvSpPr/>
            <p:nvPr/>
          </p:nvSpPr>
          <p:spPr>
            <a:xfrm>
              <a:off x="9655603" y="968532"/>
              <a:ext cx="375138" cy="486843"/>
            </a:xfrm>
            <a:prstGeom prst="arc">
              <a:avLst>
                <a:gd name="adj1" fmla="val 12589906"/>
                <a:gd name="adj2" fmla="val 2000610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27" name="Group 826">
            <a:extLst>
              <a:ext uri="{FF2B5EF4-FFF2-40B4-BE49-F238E27FC236}">
                <a16:creationId xmlns:a16="http://schemas.microsoft.com/office/drawing/2014/main" id="{68262126-9BD1-1D46-8103-6F2A4B422123}"/>
              </a:ext>
            </a:extLst>
          </p:cNvPr>
          <p:cNvGrpSpPr/>
          <p:nvPr/>
        </p:nvGrpSpPr>
        <p:grpSpPr>
          <a:xfrm>
            <a:off x="9669623" y="2577374"/>
            <a:ext cx="415827" cy="1502047"/>
            <a:chOff x="7109177" y="3274647"/>
            <a:chExt cx="415827" cy="1502047"/>
          </a:xfrm>
        </p:grpSpPr>
        <p:grpSp>
          <p:nvGrpSpPr>
            <p:cNvPr id="839" name="Group 838">
              <a:extLst>
                <a:ext uri="{FF2B5EF4-FFF2-40B4-BE49-F238E27FC236}">
                  <a16:creationId xmlns:a16="http://schemas.microsoft.com/office/drawing/2014/main" id="{F24352CE-0148-0140-B836-71F73FD88E48}"/>
                </a:ext>
              </a:extLst>
            </p:cNvPr>
            <p:cNvGrpSpPr/>
            <p:nvPr/>
          </p:nvGrpSpPr>
          <p:grpSpPr>
            <a:xfrm rot="21298949">
              <a:off x="7109177" y="3274647"/>
              <a:ext cx="415827" cy="1252661"/>
              <a:chOff x="8014564" y="566068"/>
              <a:chExt cx="633490" cy="1680478"/>
            </a:xfrm>
          </p:grpSpPr>
          <p:grpSp>
            <p:nvGrpSpPr>
              <p:cNvPr id="841" name="Group 840">
                <a:extLst>
                  <a:ext uri="{FF2B5EF4-FFF2-40B4-BE49-F238E27FC236}">
                    <a16:creationId xmlns:a16="http://schemas.microsoft.com/office/drawing/2014/main" id="{96FDA1DD-4E35-794A-B652-01E85A2E774C}"/>
                  </a:ext>
                </a:extLst>
              </p:cNvPr>
              <p:cNvGrpSpPr/>
              <p:nvPr/>
            </p:nvGrpSpPr>
            <p:grpSpPr>
              <a:xfrm rot="5400000">
                <a:off x="7642581" y="1258950"/>
                <a:ext cx="1359579" cy="615614"/>
                <a:chOff x="9655603" y="852811"/>
                <a:chExt cx="1359579" cy="615614"/>
              </a:xfrm>
            </p:grpSpPr>
            <p:grpSp>
              <p:nvGrpSpPr>
                <p:cNvPr id="843" name="Group 842">
                  <a:extLst>
                    <a:ext uri="{FF2B5EF4-FFF2-40B4-BE49-F238E27FC236}">
                      <a16:creationId xmlns:a16="http://schemas.microsoft.com/office/drawing/2014/main" id="{D8B12C49-CEF3-7744-9319-D1D410C3D7EE}"/>
                    </a:ext>
                  </a:extLst>
                </p:cNvPr>
                <p:cNvGrpSpPr/>
                <p:nvPr/>
              </p:nvGrpSpPr>
              <p:grpSpPr>
                <a:xfrm>
                  <a:off x="9655603" y="852811"/>
                  <a:ext cx="706641" cy="595757"/>
                  <a:chOff x="9655603" y="739225"/>
                  <a:chExt cx="706641" cy="716150"/>
                </a:xfrm>
              </p:grpSpPr>
              <p:sp>
                <p:nvSpPr>
                  <p:cNvPr id="847" name="Arc 846">
                    <a:extLst>
                      <a:ext uri="{FF2B5EF4-FFF2-40B4-BE49-F238E27FC236}">
                        <a16:creationId xmlns:a16="http://schemas.microsoft.com/office/drawing/2014/main" id="{F3ADD2B1-D104-0448-A161-4C70E25D075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87105" y="739225"/>
                    <a:ext cx="375139" cy="486840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48" name="Arc 847">
                    <a:extLst>
                      <a:ext uri="{FF2B5EF4-FFF2-40B4-BE49-F238E27FC236}">
                        <a16:creationId xmlns:a16="http://schemas.microsoft.com/office/drawing/2014/main" id="{710D162B-E91D-5649-8019-849DDABA371B}"/>
                      </a:ext>
                    </a:extLst>
                  </p:cNvPr>
                  <p:cNvSpPr/>
                  <p:nvPr/>
                </p:nvSpPr>
                <p:spPr>
                  <a:xfrm>
                    <a:off x="9655603" y="968532"/>
                    <a:ext cx="375138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844" name="Group 843">
                  <a:extLst>
                    <a:ext uri="{FF2B5EF4-FFF2-40B4-BE49-F238E27FC236}">
                      <a16:creationId xmlns:a16="http://schemas.microsoft.com/office/drawing/2014/main" id="{41C0D710-1F9F-F847-A081-8B96909C4374}"/>
                    </a:ext>
                  </a:extLst>
                </p:cNvPr>
                <p:cNvGrpSpPr/>
                <p:nvPr/>
              </p:nvGrpSpPr>
              <p:grpSpPr>
                <a:xfrm>
                  <a:off x="10308639" y="873781"/>
                  <a:ext cx="706543" cy="594644"/>
                  <a:chOff x="9634562" y="736249"/>
                  <a:chExt cx="706543" cy="714812"/>
                </a:xfrm>
              </p:grpSpPr>
              <p:sp>
                <p:nvSpPr>
                  <p:cNvPr id="845" name="Arc 844">
                    <a:extLst>
                      <a:ext uri="{FF2B5EF4-FFF2-40B4-BE49-F238E27FC236}">
                        <a16:creationId xmlns:a16="http://schemas.microsoft.com/office/drawing/2014/main" id="{EDBEAB9B-32E1-6248-BFF8-5C6C283F9E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65966" y="736248"/>
                    <a:ext cx="375139" cy="486839"/>
                  </a:xfrm>
                  <a:prstGeom prst="arc">
                    <a:avLst>
                      <a:gd name="adj1" fmla="val 12455861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6" name="Arc 845">
                    <a:extLst>
                      <a:ext uri="{FF2B5EF4-FFF2-40B4-BE49-F238E27FC236}">
                        <a16:creationId xmlns:a16="http://schemas.microsoft.com/office/drawing/2014/main" id="{D47DA1CA-898A-8643-B247-2AE3276FD8DE}"/>
                      </a:ext>
                    </a:extLst>
                  </p:cNvPr>
                  <p:cNvSpPr/>
                  <p:nvPr/>
                </p:nvSpPr>
                <p:spPr>
                  <a:xfrm>
                    <a:off x="9634562" y="964218"/>
                    <a:ext cx="375139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842" name="Arc 841">
                <a:extLst>
                  <a:ext uri="{FF2B5EF4-FFF2-40B4-BE49-F238E27FC236}">
                    <a16:creationId xmlns:a16="http://schemas.microsoft.com/office/drawing/2014/main" id="{C1E636F2-D59E-4C45-BEF7-2CE6802112FE}"/>
                  </a:ext>
                </a:extLst>
              </p:cNvPr>
              <p:cNvSpPr/>
              <p:nvPr/>
            </p:nvSpPr>
            <p:spPr>
              <a:xfrm rot="16200000">
                <a:off x="8257986" y="551140"/>
                <a:ext cx="375139" cy="404996"/>
              </a:xfrm>
              <a:prstGeom prst="arc">
                <a:avLst>
                  <a:gd name="adj1" fmla="val 12589906"/>
                  <a:gd name="adj2" fmla="val 20380113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40" name="Arc 839">
              <a:extLst>
                <a:ext uri="{FF2B5EF4-FFF2-40B4-BE49-F238E27FC236}">
                  <a16:creationId xmlns:a16="http://schemas.microsoft.com/office/drawing/2014/main" id="{0A33938C-058F-4243-AE30-CFA63561240F}"/>
                </a:ext>
              </a:extLst>
            </p:cNvPr>
            <p:cNvSpPr/>
            <p:nvPr/>
          </p:nvSpPr>
          <p:spPr>
            <a:xfrm rot="5400000">
              <a:off x="7157997" y="4503955"/>
              <a:ext cx="279636" cy="265842"/>
            </a:xfrm>
            <a:prstGeom prst="arc">
              <a:avLst>
                <a:gd name="adj1" fmla="val 12184107"/>
                <a:gd name="adj2" fmla="val 2000610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8" name="Group 827">
            <a:extLst>
              <a:ext uri="{FF2B5EF4-FFF2-40B4-BE49-F238E27FC236}">
                <a16:creationId xmlns:a16="http://schemas.microsoft.com/office/drawing/2014/main" id="{E352C0DA-2CAA-2F45-84D7-D98413C72F2B}"/>
              </a:ext>
            </a:extLst>
          </p:cNvPr>
          <p:cNvGrpSpPr/>
          <p:nvPr/>
        </p:nvGrpSpPr>
        <p:grpSpPr>
          <a:xfrm>
            <a:off x="10666848" y="2862884"/>
            <a:ext cx="448289" cy="1495742"/>
            <a:chOff x="8106402" y="3560157"/>
            <a:chExt cx="448289" cy="1495742"/>
          </a:xfrm>
        </p:grpSpPr>
        <p:grpSp>
          <p:nvGrpSpPr>
            <p:cNvPr id="829" name="Group 828">
              <a:extLst>
                <a:ext uri="{FF2B5EF4-FFF2-40B4-BE49-F238E27FC236}">
                  <a16:creationId xmlns:a16="http://schemas.microsoft.com/office/drawing/2014/main" id="{A63710A8-386E-CE44-A739-7A3A6293D8CF}"/>
                </a:ext>
              </a:extLst>
            </p:cNvPr>
            <p:cNvGrpSpPr/>
            <p:nvPr/>
          </p:nvGrpSpPr>
          <p:grpSpPr>
            <a:xfrm rot="21298949">
              <a:off x="8138864" y="3803238"/>
              <a:ext cx="415827" cy="1252661"/>
              <a:chOff x="8014564" y="566068"/>
              <a:chExt cx="633490" cy="1680478"/>
            </a:xfrm>
          </p:grpSpPr>
          <p:grpSp>
            <p:nvGrpSpPr>
              <p:cNvPr id="831" name="Group 830">
                <a:extLst>
                  <a:ext uri="{FF2B5EF4-FFF2-40B4-BE49-F238E27FC236}">
                    <a16:creationId xmlns:a16="http://schemas.microsoft.com/office/drawing/2014/main" id="{46C2A6C1-65C5-7846-B37E-6FD1B48DA4C9}"/>
                  </a:ext>
                </a:extLst>
              </p:cNvPr>
              <p:cNvGrpSpPr/>
              <p:nvPr/>
            </p:nvGrpSpPr>
            <p:grpSpPr>
              <a:xfrm rot="5400000">
                <a:off x="7642581" y="1258950"/>
                <a:ext cx="1359579" cy="615613"/>
                <a:chOff x="9655603" y="852811"/>
                <a:chExt cx="1359579" cy="615613"/>
              </a:xfrm>
            </p:grpSpPr>
            <p:grpSp>
              <p:nvGrpSpPr>
                <p:cNvPr id="833" name="Group 832">
                  <a:extLst>
                    <a:ext uri="{FF2B5EF4-FFF2-40B4-BE49-F238E27FC236}">
                      <a16:creationId xmlns:a16="http://schemas.microsoft.com/office/drawing/2014/main" id="{8519ECC7-9D84-BE48-B157-0C9767E81E54}"/>
                    </a:ext>
                  </a:extLst>
                </p:cNvPr>
                <p:cNvGrpSpPr/>
                <p:nvPr/>
              </p:nvGrpSpPr>
              <p:grpSpPr>
                <a:xfrm>
                  <a:off x="9655603" y="852811"/>
                  <a:ext cx="706641" cy="595757"/>
                  <a:chOff x="9655603" y="739225"/>
                  <a:chExt cx="706641" cy="716150"/>
                </a:xfrm>
              </p:grpSpPr>
              <p:sp>
                <p:nvSpPr>
                  <p:cNvPr id="837" name="Arc 836">
                    <a:extLst>
                      <a:ext uri="{FF2B5EF4-FFF2-40B4-BE49-F238E27FC236}">
                        <a16:creationId xmlns:a16="http://schemas.microsoft.com/office/drawing/2014/main" id="{23C2C759-279D-E545-BAF1-C7171D5A9D6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87105" y="739225"/>
                    <a:ext cx="375139" cy="486840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38" name="Arc 837">
                    <a:extLst>
                      <a:ext uri="{FF2B5EF4-FFF2-40B4-BE49-F238E27FC236}">
                        <a16:creationId xmlns:a16="http://schemas.microsoft.com/office/drawing/2014/main" id="{BEB1E47A-B99D-AA45-A489-3B1B62E09C51}"/>
                      </a:ext>
                    </a:extLst>
                  </p:cNvPr>
                  <p:cNvSpPr/>
                  <p:nvPr/>
                </p:nvSpPr>
                <p:spPr>
                  <a:xfrm>
                    <a:off x="9655603" y="968532"/>
                    <a:ext cx="375138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834" name="Group 833">
                  <a:extLst>
                    <a:ext uri="{FF2B5EF4-FFF2-40B4-BE49-F238E27FC236}">
                      <a16:creationId xmlns:a16="http://schemas.microsoft.com/office/drawing/2014/main" id="{C90BE6B0-DF8D-3A45-B682-30931577664E}"/>
                    </a:ext>
                  </a:extLst>
                </p:cNvPr>
                <p:cNvGrpSpPr/>
                <p:nvPr/>
              </p:nvGrpSpPr>
              <p:grpSpPr>
                <a:xfrm>
                  <a:off x="10308639" y="873780"/>
                  <a:ext cx="706543" cy="594644"/>
                  <a:chOff x="9634562" y="736249"/>
                  <a:chExt cx="706543" cy="714812"/>
                </a:xfrm>
              </p:grpSpPr>
              <p:sp>
                <p:nvSpPr>
                  <p:cNvPr id="835" name="Arc 834">
                    <a:extLst>
                      <a:ext uri="{FF2B5EF4-FFF2-40B4-BE49-F238E27FC236}">
                        <a16:creationId xmlns:a16="http://schemas.microsoft.com/office/drawing/2014/main" id="{62E4BF21-160C-EA45-A7AA-8372DA0F52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65966" y="736249"/>
                    <a:ext cx="375139" cy="486840"/>
                  </a:xfrm>
                  <a:prstGeom prst="arc">
                    <a:avLst>
                      <a:gd name="adj1" fmla="val 15548307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6" name="Arc 835">
                    <a:extLst>
                      <a:ext uri="{FF2B5EF4-FFF2-40B4-BE49-F238E27FC236}">
                        <a16:creationId xmlns:a16="http://schemas.microsoft.com/office/drawing/2014/main" id="{A831836C-17E7-A942-B941-EDE0BDCCF3F4}"/>
                      </a:ext>
                    </a:extLst>
                  </p:cNvPr>
                  <p:cNvSpPr/>
                  <p:nvPr/>
                </p:nvSpPr>
                <p:spPr>
                  <a:xfrm>
                    <a:off x="9634562" y="964218"/>
                    <a:ext cx="375139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832" name="Arc 831">
                <a:extLst>
                  <a:ext uri="{FF2B5EF4-FFF2-40B4-BE49-F238E27FC236}">
                    <a16:creationId xmlns:a16="http://schemas.microsoft.com/office/drawing/2014/main" id="{2BF800B9-120E-1D41-8AA8-AC65120F860C}"/>
                  </a:ext>
                </a:extLst>
              </p:cNvPr>
              <p:cNvSpPr/>
              <p:nvPr/>
            </p:nvSpPr>
            <p:spPr>
              <a:xfrm rot="16200000">
                <a:off x="8257986" y="551140"/>
                <a:ext cx="375139" cy="404996"/>
              </a:xfrm>
              <a:prstGeom prst="arc">
                <a:avLst>
                  <a:gd name="adj1" fmla="val 12589906"/>
                  <a:gd name="adj2" fmla="val 20380113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30" name="Arc 829">
              <a:extLst>
                <a:ext uri="{FF2B5EF4-FFF2-40B4-BE49-F238E27FC236}">
                  <a16:creationId xmlns:a16="http://schemas.microsoft.com/office/drawing/2014/main" id="{8A2D5AA6-9693-BD4C-B1CA-05C9DA17EAD3}"/>
                </a:ext>
              </a:extLst>
            </p:cNvPr>
            <p:cNvSpPr/>
            <p:nvPr/>
          </p:nvSpPr>
          <p:spPr>
            <a:xfrm rot="5098949">
              <a:off x="8099506" y="3567053"/>
              <a:ext cx="279635" cy="265844"/>
            </a:xfrm>
            <a:prstGeom prst="arc">
              <a:avLst>
                <a:gd name="adj1" fmla="val 12589906"/>
                <a:gd name="adj2" fmla="val 2000610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75" name="Group 874">
            <a:extLst>
              <a:ext uri="{FF2B5EF4-FFF2-40B4-BE49-F238E27FC236}">
                <a16:creationId xmlns:a16="http://schemas.microsoft.com/office/drawing/2014/main" id="{BCBCF784-9B55-9D40-8793-412CFBB94D09}"/>
              </a:ext>
            </a:extLst>
          </p:cNvPr>
          <p:cNvGrpSpPr/>
          <p:nvPr/>
        </p:nvGrpSpPr>
        <p:grpSpPr>
          <a:xfrm>
            <a:off x="9008359" y="1497896"/>
            <a:ext cx="2582209" cy="3325890"/>
            <a:chOff x="9008359" y="1497896"/>
            <a:chExt cx="2582209" cy="3325890"/>
          </a:xfrm>
        </p:grpSpPr>
        <p:sp>
          <p:nvSpPr>
            <p:cNvPr id="876" name="Oval 875">
              <a:extLst>
                <a:ext uri="{FF2B5EF4-FFF2-40B4-BE49-F238E27FC236}">
                  <a16:creationId xmlns:a16="http://schemas.microsoft.com/office/drawing/2014/main" id="{D7EF0AD4-0A72-C747-889E-CA784F6CF30B}"/>
                </a:ext>
              </a:extLst>
            </p:cNvPr>
            <p:cNvSpPr/>
            <p:nvPr/>
          </p:nvSpPr>
          <p:spPr>
            <a:xfrm>
              <a:off x="10040945" y="306654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7" name="Oval 876">
              <a:extLst>
                <a:ext uri="{FF2B5EF4-FFF2-40B4-BE49-F238E27FC236}">
                  <a16:creationId xmlns:a16="http://schemas.microsoft.com/office/drawing/2014/main" id="{0A9E42BB-5E96-0241-9AD1-B55DF3972C47}"/>
                </a:ext>
              </a:extLst>
            </p:cNvPr>
            <p:cNvSpPr/>
            <p:nvPr/>
          </p:nvSpPr>
          <p:spPr>
            <a:xfrm>
              <a:off x="9349283" y="383558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8" name="Oval 877">
              <a:extLst>
                <a:ext uri="{FF2B5EF4-FFF2-40B4-BE49-F238E27FC236}">
                  <a16:creationId xmlns:a16="http://schemas.microsoft.com/office/drawing/2014/main" id="{D7F3B13B-42EF-5843-9323-65D6805DDF56}"/>
                </a:ext>
              </a:extLst>
            </p:cNvPr>
            <p:cNvSpPr/>
            <p:nvPr/>
          </p:nvSpPr>
          <p:spPr>
            <a:xfrm>
              <a:off x="11148776" y="3499233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9" name="Oval 878">
              <a:extLst>
                <a:ext uri="{FF2B5EF4-FFF2-40B4-BE49-F238E27FC236}">
                  <a16:creationId xmlns:a16="http://schemas.microsoft.com/office/drawing/2014/main" id="{3AF05A6B-D5AD-FB41-BDD8-534C88B37D29}"/>
                </a:ext>
              </a:extLst>
            </p:cNvPr>
            <p:cNvSpPr/>
            <p:nvPr/>
          </p:nvSpPr>
          <p:spPr>
            <a:xfrm>
              <a:off x="10334021" y="3847618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0" name="Oval 879">
              <a:extLst>
                <a:ext uri="{FF2B5EF4-FFF2-40B4-BE49-F238E27FC236}">
                  <a16:creationId xmlns:a16="http://schemas.microsoft.com/office/drawing/2014/main" id="{26CD402A-80B6-5D4E-9116-89FC9FDE9183}"/>
                </a:ext>
              </a:extLst>
            </p:cNvPr>
            <p:cNvSpPr/>
            <p:nvPr/>
          </p:nvSpPr>
          <p:spPr>
            <a:xfrm>
              <a:off x="11332661" y="4520362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1" name="Oval 880">
              <a:extLst>
                <a:ext uri="{FF2B5EF4-FFF2-40B4-BE49-F238E27FC236}">
                  <a16:creationId xmlns:a16="http://schemas.microsoft.com/office/drawing/2014/main" id="{38470513-09F6-DF47-96C7-7DD9A8CAC958}"/>
                </a:ext>
              </a:extLst>
            </p:cNvPr>
            <p:cNvSpPr/>
            <p:nvPr/>
          </p:nvSpPr>
          <p:spPr>
            <a:xfrm>
              <a:off x="9489960" y="4565879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2" name="Oval 881">
              <a:extLst>
                <a:ext uri="{FF2B5EF4-FFF2-40B4-BE49-F238E27FC236}">
                  <a16:creationId xmlns:a16="http://schemas.microsoft.com/office/drawing/2014/main" id="{194FD5FE-0245-4642-B4ED-43969EA14C84}"/>
                </a:ext>
              </a:extLst>
            </p:cNvPr>
            <p:cNvSpPr/>
            <p:nvPr/>
          </p:nvSpPr>
          <p:spPr>
            <a:xfrm>
              <a:off x="10673992" y="2655172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3" name="Oval 882">
              <a:extLst>
                <a:ext uri="{FF2B5EF4-FFF2-40B4-BE49-F238E27FC236}">
                  <a16:creationId xmlns:a16="http://schemas.microsoft.com/office/drawing/2014/main" id="{78745A3D-B355-CC4A-8CD1-2DED4090B30B}"/>
                </a:ext>
              </a:extLst>
            </p:cNvPr>
            <p:cNvSpPr/>
            <p:nvPr/>
          </p:nvSpPr>
          <p:spPr>
            <a:xfrm>
              <a:off x="9718560" y="2332787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4" name="Oval 883">
              <a:extLst>
                <a:ext uri="{FF2B5EF4-FFF2-40B4-BE49-F238E27FC236}">
                  <a16:creationId xmlns:a16="http://schemas.microsoft.com/office/drawing/2014/main" id="{E30314D5-3D9A-AD44-9C19-9B4FF39EF6AD}"/>
                </a:ext>
              </a:extLst>
            </p:cNvPr>
            <p:cNvSpPr/>
            <p:nvPr/>
          </p:nvSpPr>
          <p:spPr>
            <a:xfrm>
              <a:off x="10298852" y="1497896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6" name="Oval 885">
              <a:extLst>
                <a:ext uri="{FF2B5EF4-FFF2-40B4-BE49-F238E27FC236}">
                  <a16:creationId xmlns:a16="http://schemas.microsoft.com/office/drawing/2014/main" id="{42686CE4-4C14-044A-9F7F-86E79B6ED728}"/>
                </a:ext>
              </a:extLst>
            </p:cNvPr>
            <p:cNvSpPr/>
            <p:nvPr/>
          </p:nvSpPr>
          <p:spPr>
            <a:xfrm>
              <a:off x="9008359" y="2608810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7" name="Oval 886">
              <a:extLst>
                <a:ext uri="{FF2B5EF4-FFF2-40B4-BE49-F238E27FC236}">
                  <a16:creationId xmlns:a16="http://schemas.microsoft.com/office/drawing/2014/main" id="{224B524A-C3B1-2045-BD98-5D4B31578F73}"/>
                </a:ext>
              </a:extLst>
            </p:cNvPr>
            <p:cNvSpPr/>
            <p:nvPr/>
          </p:nvSpPr>
          <p:spPr>
            <a:xfrm>
              <a:off x="9361007" y="1755803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5" name="Oval 884">
              <a:extLst>
                <a:ext uri="{FF2B5EF4-FFF2-40B4-BE49-F238E27FC236}">
                  <a16:creationId xmlns:a16="http://schemas.microsoft.com/office/drawing/2014/main" id="{809DA7E3-ECF8-BB49-B996-371B8FCC1B8B}"/>
                </a:ext>
              </a:extLst>
            </p:cNvPr>
            <p:cNvSpPr/>
            <p:nvPr/>
          </p:nvSpPr>
          <p:spPr>
            <a:xfrm>
              <a:off x="11277730" y="189663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4" name="Group 893">
            <a:extLst>
              <a:ext uri="{FF2B5EF4-FFF2-40B4-BE49-F238E27FC236}">
                <a16:creationId xmlns:a16="http://schemas.microsoft.com/office/drawing/2014/main" id="{A7841B75-A041-D94A-AD0A-F080CAABA989}"/>
              </a:ext>
            </a:extLst>
          </p:cNvPr>
          <p:cNvGrpSpPr/>
          <p:nvPr/>
        </p:nvGrpSpPr>
        <p:grpSpPr>
          <a:xfrm>
            <a:off x="9784840" y="4035985"/>
            <a:ext cx="366300" cy="1125409"/>
            <a:chOff x="8962629" y="1211563"/>
            <a:chExt cx="675722" cy="1245582"/>
          </a:xfrm>
        </p:grpSpPr>
        <p:grpSp>
          <p:nvGrpSpPr>
            <p:cNvPr id="932" name="Group 931">
              <a:extLst>
                <a:ext uri="{FF2B5EF4-FFF2-40B4-BE49-F238E27FC236}">
                  <a16:creationId xmlns:a16="http://schemas.microsoft.com/office/drawing/2014/main" id="{1A303ACD-D311-5848-8FBF-901D96984D16}"/>
                </a:ext>
              </a:extLst>
            </p:cNvPr>
            <p:cNvGrpSpPr/>
            <p:nvPr/>
          </p:nvGrpSpPr>
          <p:grpSpPr>
            <a:xfrm>
              <a:off x="8962629" y="1506432"/>
              <a:ext cx="675722" cy="950713"/>
              <a:chOff x="8047206" y="463329"/>
              <a:chExt cx="675722" cy="950713"/>
            </a:xfrm>
          </p:grpSpPr>
          <p:grpSp>
            <p:nvGrpSpPr>
              <p:cNvPr id="934" name="Group 933">
                <a:extLst>
                  <a:ext uri="{FF2B5EF4-FFF2-40B4-BE49-F238E27FC236}">
                    <a16:creationId xmlns:a16="http://schemas.microsoft.com/office/drawing/2014/main" id="{88E5A93A-87DB-9B4D-980C-0E013B1CCE08}"/>
                  </a:ext>
                </a:extLst>
              </p:cNvPr>
              <p:cNvGrpSpPr/>
              <p:nvPr/>
            </p:nvGrpSpPr>
            <p:grpSpPr>
              <a:xfrm rot="5400000">
                <a:off x="8037225" y="751969"/>
                <a:ext cx="672054" cy="652091"/>
                <a:chOff x="9510623" y="656133"/>
                <a:chExt cx="672054" cy="783870"/>
              </a:xfrm>
            </p:grpSpPr>
            <p:sp>
              <p:nvSpPr>
                <p:cNvPr id="936" name="Arc 935">
                  <a:extLst>
                    <a:ext uri="{FF2B5EF4-FFF2-40B4-BE49-F238E27FC236}">
                      <a16:creationId xmlns:a16="http://schemas.microsoft.com/office/drawing/2014/main" id="{244FD088-C6C7-3F4C-BC46-8A909BBB8005}"/>
                    </a:ext>
                  </a:extLst>
                </p:cNvPr>
                <p:cNvSpPr/>
                <p:nvPr/>
              </p:nvSpPr>
              <p:spPr>
                <a:xfrm rot="10800000">
                  <a:off x="9807538" y="656133"/>
                  <a:ext cx="375139" cy="486840"/>
                </a:xfrm>
                <a:prstGeom prst="arc">
                  <a:avLst>
                    <a:gd name="adj1" fmla="val 12589906"/>
                    <a:gd name="adj2" fmla="val 2000610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7" name="Arc 936">
                  <a:extLst>
                    <a:ext uri="{FF2B5EF4-FFF2-40B4-BE49-F238E27FC236}">
                      <a16:creationId xmlns:a16="http://schemas.microsoft.com/office/drawing/2014/main" id="{7D27E160-39BA-9647-8B05-E8E6535AF929}"/>
                    </a:ext>
                  </a:extLst>
                </p:cNvPr>
                <p:cNvSpPr/>
                <p:nvPr/>
              </p:nvSpPr>
              <p:spPr>
                <a:xfrm>
                  <a:off x="9510623" y="953160"/>
                  <a:ext cx="375139" cy="486843"/>
                </a:xfrm>
                <a:prstGeom prst="arc">
                  <a:avLst>
                    <a:gd name="adj1" fmla="val 12589906"/>
                    <a:gd name="adj2" fmla="val 2000610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935" name="Arc 934">
                <a:extLst>
                  <a:ext uri="{FF2B5EF4-FFF2-40B4-BE49-F238E27FC236}">
                    <a16:creationId xmlns:a16="http://schemas.microsoft.com/office/drawing/2014/main" id="{3F067939-6742-DD43-A22B-77221C0D9AEE}"/>
                  </a:ext>
                </a:extLst>
              </p:cNvPr>
              <p:cNvSpPr/>
              <p:nvPr/>
            </p:nvSpPr>
            <p:spPr>
              <a:xfrm rot="16200000">
                <a:off x="8332860" y="448401"/>
                <a:ext cx="375139" cy="404996"/>
              </a:xfrm>
              <a:prstGeom prst="arc">
                <a:avLst>
                  <a:gd name="adj1" fmla="val 12589906"/>
                  <a:gd name="adj2" fmla="val 20023377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33" name="Arc 932">
              <a:extLst>
                <a:ext uri="{FF2B5EF4-FFF2-40B4-BE49-F238E27FC236}">
                  <a16:creationId xmlns:a16="http://schemas.microsoft.com/office/drawing/2014/main" id="{6DA34136-4025-B44C-B405-1F7339955FE1}"/>
                </a:ext>
              </a:extLst>
            </p:cNvPr>
            <p:cNvSpPr/>
            <p:nvPr/>
          </p:nvSpPr>
          <p:spPr>
            <a:xfrm rot="5400000">
              <a:off x="8997915" y="1196634"/>
              <a:ext cx="375139" cy="404998"/>
            </a:xfrm>
            <a:prstGeom prst="arc">
              <a:avLst>
                <a:gd name="adj1" fmla="val 12589906"/>
                <a:gd name="adj2" fmla="val 19995531"/>
              </a:avLst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96" name="Group 895">
            <a:extLst>
              <a:ext uri="{FF2B5EF4-FFF2-40B4-BE49-F238E27FC236}">
                <a16:creationId xmlns:a16="http://schemas.microsoft.com/office/drawing/2014/main" id="{C0F1C8A3-D8DC-2E4C-9BC9-72DBBFD1895D}"/>
              </a:ext>
            </a:extLst>
          </p:cNvPr>
          <p:cNvGrpSpPr/>
          <p:nvPr/>
        </p:nvGrpSpPr>
        <p:grpSpPr>
          <a:xfrm>
            <a:off x="10438461" y="2141016"/>
            <a:ext cx="372870" cy="1384765"/>
            <a:chOff x="8950509" y="1211563"/>
            <a:chExt cx="687842" cy="1532632"/>
          </a:xfrm>
        </p:grpSpPr>
        <p:grpSp>
          <p:nvGrpSpPr>
            <p:cNvPr id="920" name="Group 919">
              <a:extLst>
                <a:ext uri="{FF2B5EF4-FFF2-40B4-BE49-F238E27FC236}">
                  <a16:creationId xmlns:a16="http://schemas.microsoft.com/office/drawing/2014/main" id="{CDA3CEB0-2DC5-7047-8F10-1EB4866A8605}"/>
                </a:ext>
              </a:extLst>
            </p:cNvPr>
            <p:cNvGrpSpPr/>
            <p:nvPr/>
          </p:nvGrpSpPr>
          <p:grpSpPr>
            <a:xfrm>
              <a:off x="8950509" y="1506432"/>
              <a:ext cx="687842" cy="1237763"/>
              <a:chOff x="8035086" y="463329"/>
              <a:chExt cx="687842" cy="1237763"/>
            </a:xfrm>
          </p:grpSpPr>
          <p:grpSp>
            <p:nvGrpSpPr>
              <p:cNvPr id="922" name="Group 921">
                <a:extLst>
                  <a:ext uri="{FF2B5EF4-FFF2-40B4-BE49-F238E27FC236}">
                    <a16:creationId xmlns:a16="http://schemas.microsoft.com/office/drawing/2014/main" id="{AE1EB74A-1BC0-704B-A6D0-587983D6F63C}"/>
                  </a:ext>
                </a:extLst>
              </p:cNvPr>
              <p:cNvGrpSpPr/>
              <p:nvPr/>
            </p:nvGrpSpPr>
            <p:grpSpPr>
              <a:xfrm rot="5400000">
                <a:off x="7887641" y="889433"/>
                <a:ext cx="959104" cy="664213"/>
                <a:chOff x="9510623" y="783689"/>
                <a:chExt cx="959104" cy="664213"/>
              </a:xfrm>
            </p:grpSpPr>
            <p:grpSp>
              <p:nvGrpSpPr>
                <p:cNvPr id="924" name="Group 923">
                  <a:extLst>
                    <a:ext uri="{FF2B5EF4-FFF2-40B4-BE49-F238E27FC236}">
                      <a16:creationId xmlns:a16="http://schemas.microsoft.com/office/drawing/2014/main" id="{6ECBF195-0719-6347-A0B2-64597058B0EB}"/>
                    </a:ext>
                  </a:extLst>
                </p:cNvPr>
                <p:cNvGrpSpPr/>
                <p:nvPr/>
              </p:nvGrpSpPr>
              <p:grpSpPr>
                <a:xfrm>
                  <a:off x="9510623" y="783689"/>
                  <a:ext cx="672054" cy="652092"/>
                  <a:chOff x="9510623" y="656133"/>
                  <a:chExt cx="672054" cy="783870"/>
                </a:xfrm>
              </p:grpSpPr>
              <p:sp>
                <p:nvSpPr>
                  <p:cNvPr id="926" name="Arc 925">
                    <a:extLst>
                      <a:ext uri="{FF2B5EF4-FFF2-40B4-BE49-F238E27FC236}">
                        <a16:creationId xmlns:a16="http://schemas.microsoft.com/office/drawing/2014/main" id="{BC7D7343-C9B1-7048-8600-EA4CBF7DB5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807538" y="656133"/>
                    <a:ext cx="375139" cy="486840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7" name="Arc 926">
                    <a:extLst>
                      <a:ext uri="{FF2B5EF4-FFF2-40B4-BE49-F238E27FC236}">
                        <a16:creationId xmlns:a16="http://schemas.microsoft.com/office/drawing/2014/main" id="{066CE338-A611-B44A-854E-67221903C480}"/>
                      </a:ext>
                    </a:extLst>
                  </p:cNvPr>
                  <p:cNvSpPr/>
                  <p:nvPr/>
                </p:nvSpPr>
                <p:spPr>
                  <a:xfrm>
                    <a:off x="9510623" y="953160"/>
                    <a:ext cx="375139" cy="486843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925" name="Arc 924">
                  <a:extLst>
                    <a:ext uri="{FF2B5EF4-FFF2-40B4-BE49-F238E27FC236}">
                      <a16:creationId xmlns:a16="http://schemas.microsoft.com/office/drawing/2014/main" id="{3DFB0FB5-E647-4642-8C6B-8E722F393850}"/>
                    </a:ext>
                  </a:extLst>
                </p:cNvPr>
                <p:cNvSpPr/>
                <p:nvPr/>
              </p:nvSpPr>
              <p:spPr>
                <a:xfrm>
                  <a:off x="10094588" y="1042904"/>
                  <a:ext cx="375139" cy="404998"/>
                </a:xfrm>
                <a:prstGeom prst="arc">
                  <a:avLst>
                    <a:gd name="adj1" fmla="val 12431717"/>
                    <a:gd name="adj2" fmla="val 20313946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923" name="Arc 922">
                <a:extLst>
                  <a:ext uri="{FF2B5EF4-FFF2-40B4-BE49-F238E27FC236}">
                    <a16:creationId xmlns:a16="http://schemas.microsoft.com/office/drawing/2014/main" id="{B33F0189-1201-9845-BB3C-87EFC5CF804D}"/>
                  </a:ext>
                </a:extLst>
              </p:cNvPr>
              <p:cNvSpPr/>
              <p:nvPr/>
            </p:nvSpPr>
            <p:spPr>
              <a:xfrm rot="16200000">
                <a:off x="8332860" y="448401"/>
                <a:ext cx="375139" cy="404996"/>
              </a:xfrm>
              <a:prstGeom prst="arc">
                <a:avLst>
                  <a:gd name="adj1" fmla="val 12589906"/>
                  <a:gd name="adj2" fmla="val 20023377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1" name="Arc 920">
              <a:extLst>
                <a:ext uri="{FF2B5EF4-FFF2-40B4-BE49-F238E27FC236}">
                  <a16:creationId xmlns:a16="http://schemas.microsoft.com/office/drawing/2014/main" id="{9EE9AC16-D365-4A41-AA13-B206F630371F}"/>
                </a:ext>
              </a:extLst>
            </p:cNvPr>
            <p:cNvSpPr/>
            <p:nvPr/>
          </p:nvSpPr>
          <p:spPr>
            <a:xfrm rot="5400000">
              <a:off x="8997915" y="1196634"/>
              <a:ext cx="375139" cy="404998"/>
            </a:xfrm>
            <a:prstGeom prst="arc">
              <a:avLst>
                <a:gd name="adj1" fmla="val 12589906"/>
                <a:gd name="adj2" fmla="val 19995531"/>
              </a:avLst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84" name="Group 1083">
            <a:extLst>
              <a:ext uri="{FF2B5EF4-FFF2-40B4-BE49-F238E27FC236}">
                <a16:creationId xmlns:a16="http://schemas.microsoft.com/office/drawing/2014/main" id="{96E9581C-8CAA-954A-98C8-2D62FC3743E4}"/>
              </a:ext>
            </a:extLst>
          </p:cNvPr>
          <p:cNvGrpSpPr/>
          <p:nvPr/>
        </p:nvGrpSpPr>
        <p:grpSpPr>
          <a:xfrm>
            <a:off x="8937142" y="2041845"/>
            <a:ext cx="2842411" cy="3272167"/>
            <a:chOff x="8937142" y="2041845"/>
            <a:chExt cx="2842411" cy="3272167"/>
          </a:xfrm>
        </p:grpSpPr>
        <p:sp>
          <p:nvSpPr>
            <p:cNvPr id="872" name="Arc 871">
              <a:extLst>
                <a:ext uri="{FF2B5EF4-FFF2-40B4-BE49-F238E27FC236}">
                  <a16:creationId xmlns:a16="http://schemas.microsoft.com/office/drawing/2014/main" id="{E7348D3D-62D3-F248-928B-2D353516DE59}"/>
                </a:ext>
              </a:extLst>
            </p:cNvPr>
            <p:cNvSpPr/>
            <p:nvPr/>
          </p:nvSpPr>
          <p:spPr>
            <a:xfrm rot="5098949">
              <a:off x="9364121" y="2727583"/>
              <a:ext cx="279636" cy="265844"/>
            </a:xfrm>
            <a:prstGeom prst="arc">
              <a:avLst>
                <a:gd name="adj1" fmla="val 12589906"/>
                <a:gd name="adj2" fmla="val 2000610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82" name="Group 1081">
              <a:extLst>
                <a:ext uri="{FF2B5EF4-FFF2-40B4-BE49-F238E27FC236}">
                  <a16:creationId xmlns:a16="http://schemas.microsoft.com/office/drawing/2014/main" id="{619C0B18-A3DD-6948-8E78-702A311686C6}"/>
                </a:ext>
              </a:extLst>
            </p:cNvPr>
            <p:cNvGrpSpPr/>
            <p:nvPr/>
          </p:nvGrpSpPr>
          <p:grpSpPr>
            <a:xfrm>
              <a:off x="8937142" y="2041845"/>
              <a:ext cx="2842411" cy="3272167"/>
              <a:chOff x="8937142" y="2041845"/>
              <a:chExt cx="2842411" cy="3272167"/>
            </a:xfrm>
          </p:grpSpPr>
          <p:grpSp>
            <p:nvGrpSpPr>
              <p:cNvPr id="895" name="Group 894">
                <a:extLst>
                  <a:ext uri="{FF2B5EF4-FFF2-40B4-BE49-F238E27FC236}">
                    <a16:creationId xmlns:a16="http://schemas.microsoft.com/office/drawing/2014/main" id="{B64BE4B5-E31E-384A-BAC9-FA923B607F5F}"/>
                  </a:ext>
                </a:extLst>
              </p:cNvPr>
              <p:cNvGrpSpPr/>
              <p:nvPr/>
            </p:nvGrpSpPr>
            <p:grpSpPr>
              <a:xfrm>
                <a:off x="10721000" y="4374931"/>
                <a:ext cx="366299" cy="857138"/>
                <a:chOff x="8962631" y="1211563"/>
                <a:chExt cx="675720" cy="948665"/>
              </a:xfrm>
            </p:grpSpPr>
            <p:grpSp>
              <p:nvGrpSpPr>
                <p:cNvPr id="928" name="Group 927">
                  <a:extLst>
                    <a:ext uri="{FF2B5EF4-FFF2-40B4-BE49-F238E27FC236}">
                      <a16:creationId xmlns:a16="http://schemas.microsoft.com/office/drawing/2014/main" id="{2899F3DE-E845-AC4A-98FE-EC8875192A74}"/>
                    </a:ext>
                  </a:extLst>
                </p:cNvPr>
                <p:cNvGrpSpPr/>
                <p:nvPr/>
              </p:nvGrpSpPr>
              <p:grpSpPr>
                <a:xfrm>
                  <a:off x="8962631" y="1506432"/>
                  <a:ext cx="675720" cy="653796"/>
                  <a:chOff x="8047208" y="463329"/>
                  <a:chExt cx="675720" cy="653796"/>
                </a:xfrm>
              </p:grpSpPr>
              <p:sp>
                <p:nvSpPr>
                  <p:cNvPr id="930" name="Arc 929">
                    <a:extLst>
                      <a:ext uri="{FF2B5EF4-FFF2-40B4-BE49-F238E27FC236}">
                        <a16:creationId xmlns:a16="http://schemas.microsoft.com/office/drawing/2014/main" id="{7982D946-9030-A24A-835C-3F131CD078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62137" y="727057"/>
                    <a:ext cx="375139" cy="404998"/>
                  </a:xfrm>
                  <a:prstGeom prst="arc">
                    <a:avLst>
                      <a:gd name="adj1" fmla="val 12589906"/>
                      <a:gd name="adj2" fmla="val 20006101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31" name="Arc 930">
                    <a:extLst>
                      <a:ext uri="{FF2B5EF4-FFF2-40B4-BE49-F238E27FC236}">
                        <a16:creationId xmlns:a16="http://schemas.microsoft.com/office/drawing/2014/main" id="{95451EEE-0D99-1741-A2DE-F2473931BFA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32860" y="448401"/>
                    <a:ext cx="375139" cy="404996"/>
                  </a:xfrm>
                  <a:prstGeom prst="arc">
                    <a:avLst>
                      <a:gd name="adj1" fmla="val 12589906"/>
                      <a:gd name="adj2" fmla="val 20023377"/>
                    </a:avLst>
                  </a:prstGeom>
                  <a:ln w="28575"/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29" name="Arc 928">
                  <a:extLst>
                    <a:ext uri="{FF2B5EF4-FFF2-40B4-BE49-F238E27FC236}">
                      <a16:creationId xmlns:a16="http://schemas.microsoft.com/office/drawing/2014/main" id="{B736C077-FA71-5D41-AFCF-56F5AFF313BB}"/>
                    </a:ext>
                  </a:extLst>
                </p:cNvPr>
                <p:cNvSpPr/>
                <p:nvPr/>
              </p:nvSpPr>
              <p:spPr>
                <a:xfrm rot="5400000">
                  <a:off x="8997915" y="1196634"/>
                  <a:ext cx="375139" cy="404998"/>
                </a:xfrm>
                <a:prstGeom prst="arc">
                  <a:avLst>
                    <a:gd name="adj1" fmla="val 12589906"/>
                    <a:gd name="adj2" fmla="val 1999553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81" name="Group 1080">
                <a:extLst>
                  <a:ext uri="{FF2B5EF4-FFF2-40B4-BE49-F238E27FC236}">
                    <a16:creationId xmlns:a16="http://schemas.microsoft.com/office/drawing/2014/main" id="{A2E3805F-D426-754D-8AFB-37A864E9DF07}"/>
                  </a:ext>
                </a:extLst>
              </p:cNvPr>
              <p:cNvGrpSpPr/>
              <p:nvPr/>
            </p:nvGrpSpPr>
            <p:grpSpPr>
              <a:xfrm>
                <a:off x="8937142" y="2041845"/>
                <a:ext cx="2842411" cy="3272167"/>
                <a:chOff x="8937142" y="2041845"/>
                <a:chExt cx="2842411" cy="3272167"/>
              </a:xfrm>
            </p:grpSpPr>
            <p:grpSp>
              <p:nvGrpSpPr>
                <p:cNvPr id="1077" name="Group 1076">
                  <a:extLst>
                    <a:ext uri="{FF2B5EF4-FFF2-40B4-BE49-F238E27FC236}">
                      <a16:creationId xmlns:a16="http://schemas.microsoft.com/office/drawing/2014/main" id="{FF14C1E7-1940-DC4C-962E-D2BB2F5864DD}"/>
                    </a:ext>
                  </a:extLst>
                </p:cNvPr>
                <p:cNvGrpSpPr/>
                <p:nvPr/>
              </p:nvGrpSpPr>
              <p:grpSpPr>
                <a:xfrm>
                  <a:off x="8937142" y="2857501"/>
                  <a:ext cx="417829" cy="2456511"/>
                  <a:chOff x="8937142" y="2857501"/>
                  <a:chExt cx="417829" cy="2456511"/>
                </a:xfrm>
              </p:grpSpPr>
              <p:grpSp>
                <p:nvGrpSpPr>
                  <p:cNvPr id="826" name="Group 825">
                    <a:extLst>
                      <a:ext uri="{FF2B5EF4-FFF2-40B4-BE49-F238E27FC236}">
                        <a16:creationId xmlns:a16="http://schemas.microsoft.com/office/drawing/2014/main" id="{119B7D37-882F-7547-A204-CAAEB85D181C}"/>
                      </a:ext>
                    </a:extLst>
                  </p:cNvPr>
                  <p:cNvGrpSpPr/>
                  <p:nvPr/>
                </p:nvGrpSpPr>
                <p:grpSpPr>
                  <a:xfrm>
                    <a:off x="8939144" y="2857501"/>
                    <a:ext cx="415827" cy="1499052"/>
                    <a:chOff x="6378698" y="3554774"/>
                    <a:chExt cx="415827" cy="1499052"/>
                  </a:xfrm>
                </p:grpSpPr>
                <p:grpSp>
                  <p:nvGrpSpPr>
                    <p:cNvPr id="849" name="Group 848">
                      <a:extLst>
                        <a:ext uri="{FF2B5EF4-FFF2-40B4-BE49-F238E27FC236}">
                          <a16:creationId xmlns:a16="http://schemas.microsoft.com/office/drawing/2014/main" id="{6E9D57C5-776C-1840-AD7D-02A46B9AEA82}"/>
                        </a:ext>
                      </a:extLst>
                    </p:cNvPr>
                    <p:cNvGrpSpPr/>
                    <p:nvPr/>
                  </p:nvGrpSpPr>
                  <p:grpSpPr>
                    <a:xfrm rot="21298949">
                      <a:off x="6378698" y="3554774"/>
                      <a:ext cx="415827" cy="1252661"/>
                      <a:chOff x="8014564" y="566068"/>
                      <a:chExt cx="633490" cy="1680478"/>
                    </a:xfrm>
                  </p:grpSpPr>
                  <p:grpSp>
                    <p:nvGrpSpPr>
                      <p:cNvPr id="851" name="Group 850">
                        <a:extLst>
                          <a:ext uri="{FF2B5EF4-FFF2-40B4-BE49-F238E27FC236}">
                            <a16:creationId xmlns:a16="http://schemas.microsoft.com/office/drawing/2014/main" id="{C8DD255A-2171-EE4B-9E02-78B2A65E050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7642582" y="1258950"/>
                        <a:ext cx="1359578" cy="615613"/>
                        <a:chOff x="9655603" y="852811"/>
                        <a:chExt cx="1359578" cy="615613"/>
                      </a:xfrm>
                    </p:grpSpPr>
                    <p:grpSp>
                      <p:nvGrpSpPr>
                        <p:cNvPr id="853" name="Group 852">
                          <a:extLst>
                            <a:ext uri="{FF2B5EF4-FFF2-40B4-BE49-F238E27FC236}">
                              <a16:creationId xmlns:a16="http://schemas.microsoft.com/office/drawing/2014/main" id="{5712FA54-F19E-E241-B72B-A94F6D6E678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655603" y="852811"/>
                          <a:ext cx="706641" cy="595757"/>
                          <a:chOff x="9655603" y="739225"/>
                          <a:chExt cx="706641" cy="716150"/>
                        </a:xfrm>
                      </p:grpSpPr>
                      <p:sp>
                        <p:nvSpPr>
                          <p:cNvPr id="857" name="Arc 856">
                            <a:extLst>
                              <a:ext uri="{FF2B5EF4-FFF2-40B4-BE49-F238E27FC236}">
                                <a16:creationId xmlns:a16="http://schemas.microsoft.com/office/drawing/2014/main" id="{0E801762-4873-5745-956E-D4B95FB0FC5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0800000">
                            <a:off x="9987105" y="739225"/>
                            <a:ext cx="375139" cy="486840"/>
                          </a:xfrm>
                          <a:prstGeom prst="arc">
                            <a:avLst>
                              <a:gd name="adj1" fmla="val 12589906"/>
                              <a:gd name="adj2" fmla="val 20006101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858" name="Arc 857">
                            <a:extLst>
                              <a:ext uri="{FF2B5EF4-FFF2-40B4-BE49-F238E27FC236}">
                                <a16:creationId xmlns:a16="http://schemas.microsoft.com/office/drawing/2014/main" id="{44DA765D-9C26-5948-97ED-6E1465D2B1A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655603" y="968532"/>
                            <a:ext cx="375138" cy="486843"/>
                          </a:xfrm>
                          <a:prstGeom prst="arc">
                            <a:avLst>
                              <a:gd name="adj1" fmla="val 12589906"/>
                              <a:gd name="adj2" fmla="val 20006101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</p:grpSp>
                    <p:grpSp>
                      <p:nvGrpSpPr>
                        <p:cNvPr id="854" name="Group 853">
                          <a:extLst>
                            <a:ext uri="{FF2B5EF4-FFF2-40B4-BE49-F238E27FC236}">
                              <a16:creationId xmlns:a16="http://schemas.microsoft.com/office/drawing/2014/main" id="{00A7FA02-29E7-B84F-B071-D31375312CE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08639" y="873780"/>
                          <a:ext cx="706542" cy="594644"/>
                          <a:chOff x="9634562" y="736249"/>
                          <a:chExt cx="706542" cy="714812"/>
                        </a:xfrm>
                      </p:grpSpPr>
                      <p:sp>
                        <p:nvSpPr>
                          <p:cNvPr id="855" name="Arc 854">
                            <a:extLst>
                              <a:ext uri="{FF2B5EF4-FFF2-40B4-BE49-F238E27FC236}">
                                <a16:creationId xmlns:a16="http://schemas.microsoft.com/office/drawing/2014/main" id="{A8C3BA61-F408-DC4B-AF58-462207E9C82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0800000">
                            <a:off x="9965966" y="736249"/>
                            <a:ext cx="375139" cy="486840"/>
                          </a:xfrm>
                          <a:prstGeom prst="arc">
                            <a:avLst>
                              <a:gd name="adj1" fmla="val 12357154"/>
                              <a:gd name="adj2" fmla="val 20006101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856" name="Arc 855">
                            <a:extLst>
                              <a:ext uri="{FF2B5EF4-FFF2-40B4-BE49-F238E27FC236}">
                                <a16:creationId xmlns:a16="http://schemas.microsoft.com/office/drawing/2014/main" id="{7B4FF437-DEF3-EB4F-BE3C-8FB865E708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634562" y="964218"/>
                            <a:ext cx="375139" cy="486843"/>
                          </a:xfrm>
                          <a:prstGeom prst="arc">
                            <a:avLst>
                              <a:gd name="adj1" fmla="val 12589906"/>
                              <a:gd name="adj2" fmla="val 20006101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</p:grpSp>
                  </p:grpSp>
                  <p:sp>
                    <p:nvSpPr>
                      <p:cNvPr id="852" name="Arc 851">
                        <a:extLst>
                          <a:ext uri="{FF2B5EF4-FFF2-40B4-BE49-F238E27FC236}">
                            <a16:creationId xmlns:a16="http://schemas.microsoft.com/office/drawing/2014/main" id="{CA89F4FA-A729-3E4F-A398-92E98E70D0B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257986" y="551140"/>
                        <a:ext cx="375139" cy="404996"/>
                      </a:xfrm>
                      <a:prstGeom prst="arc">
                        <a:avLst>
                          <a:gd name="adj1" fmla="val 12589906"/>
                          <a:gd name="adj2" fmla="val 20380113"/>
                        </a:avLst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850" name="Arc 849">
                      <a:extLst>
                        <a:ext uri="{FF2B5EF4-FFF2-40B4-BE49-F238E27FC236}">
                          <a16:creationId xmlns:a16="http://schemas.microsoft.com/office/drawing/2014/main" id="{31F3A047-AB97-A14F-9F0A-6A2D5772EB0B}"/>
                        </a:ext>
                      </a:extLst>
                    </p:cNvPr>
                    <p:cNvSpPr/>
                    <p:nvPr/>
                  </p:nvSpPr>
                  <p:spPr>
                    <a:xfrm rot="5048838">
                      <a:off x="6426970" y="4781086"/>
                      <a:ext cx="279636" cy="265844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892" name="Group 891">
                    <a:extLst>
                      <a:ext uri="{FF2B5EF4-FFF2-40B4-BE49-F238E27FC236}">
                        <a16:creationId xmlns:a16="http://schemas.microsoft.com/office/drawing/2014/main" id="{7246F52B-9765-634C-B309-E57E9EFF2127}"/>
                      </a:ext>
                    </a:extLst>
                  </p:cNvPr>
                  <p:cNvGrpSpPr/>
                  <p:nvPr/>
                </p:nvGrpSpPr>
                <p:grpSpPr>
                  <a:xfrm>
                    <a:off x="8937142" y="4456874"/>
                    <a:ext cx="366299" cy="857138"/>
                    <a:chOff x="8962631" y="1211563"/>
                    <a:chExt cx="675720" cy="948665"/>
                  </a:xfrm>
                </p:grpSpPr>
                <p:grpSp>
                  <p:nvGrpSpPr>
                    <p:cNvPr id="946" name="Group 945">
                      <a:extLst>
                        <a:ext uri="{FF2B5EF4-FFF2-40B4-BE49-F238E27FC236}">
                          <a16:creationId xmlns:a16="http://schemas.microsoft.com/office/drawing/2014/main" id="{86CE2622-2B8E-9D4C-BB92-5D9FE357DC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962631" y="1506432"/>
                      <a:ext cx="675720" cy="653796"/>
                      <a:chOff x="8047208" y="463329"/>
                      <a:chExt cx="675720" cy="653796"/>
                    </a:xfrm>
                  </p:grpSpPr>
                  <p:sp>
                    <p:nvSpPr>
                      <p:cNvPr id="948" name="Arc 947">
                        <a:extLst>
                          <a:ext uri="{FF2B5EF4-FFF2-40B4-BE49-F238E27FC236}">
                            <a16:creationId xmlns:a16="http://schemas.microsoft.com/office/drawing/2014/main" id="{875AC4EF-BF8B-CC4B-9D53-23FC71610187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62137" y="727057"/>
                        <a:ext cx="375139" cy="404998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949" name="Arc 948">
                        <a:extLst>
                          <a:ext uri="{FF2B5EF4-FFF2-40B4-BE49-F238E27FC236}">
                            <a16:creationId xmlns:a16="http://schemas.microsoft.com/office/drawing/2014/main" id="{F53F2A2D-C866-EA4B-A39E-CC4DE9E689E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332860" y="448401"/>
                        <a:ext cx="375139" cy="404996"/>
                      </a:xfrm>
                      <a:prstGeom prst="arc">
                        <a:avLst>
                          <a:gd name="adj1" fmla="val 12589906"/>
                          <a:gd name="adj2" fmla="val 20023377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47" name="Arc 946">
                      <a:extLst>
                        <a:ext uri="{FF2B5EF4-FFF2-40B4-BE49-F238E27FC236}">
                          <a16:creationId xmlns:a16="http://schemas.microsoft.com/office/drawing/2014/main" id="{5716BC0F-3BA0-FB44-B178-072C1B37A4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997915" y="1196634"/>
                      <a:ext cx="375139" cy="404998"/>
                    </a:xfrm>
                    <a:prstGeom prst="arc">
                      <a:avLst>
                        <a:gd name="adj1" fmla="val 12589906"/>
                        <a:gd name="adj2" fmla="val 19995531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grpSp>
              <p:nvGrpSpPr>
                <p:cNvPr id="1080" name="Group 1079">
                  <a:extLst>
                    <a:ext uri="{FF2B5EF4-FFF2-40B4-BE49-F238E27FC236}">
                      <a16:creationId xmlns:a16="http://schemas.microsoft.com/office/drawing/2014/main" id="{3BA95614-8350-E642-A426-8FA32D135B3B}"/>
                    </a:ext>
                  </a:extLst>
                </p:cNvPr>
                <p:cNvGrpSpPr/>
                <p:nvPr/>
              </p:nvGrpSpPr>
              <p:grpSpPr>
                <a:xfrm>
                  <a:off x="9313542" y="2955887"/>
                  <a:ext cx="468932" cy="2258932"/>
                  <a:chOff x="9313542" y="2955887"/>
                  <a:chExt cx="468932" cy="2258932"/>
                </a:xfrm>
              </p:grpSpPr>
              <p:grpSp>
                <p:nvGrpSpPr>
                  <p:cNvPr id="889" name="Group 888">
                    <a:extLst>
                      <a:ext uri="{FF2B5EF4-FFF2-40B4-BE49-F238E27FC236}">
                        <a16:creationId xmlns:a16="http://schemas.microsoft.com/office/drawing/2014/main" id="{665675A1-FC98-2C49-B246-8DF30F93DF31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9194421" y="4735638"/>
                    <a:ext cx="598302" cy="360060"/>
                    <a:chOff x="9807538" y="783690"/>
                    <a:chExt cx="662189" cy="664212"/>
                  </a:xfrm>
                </p:grpSpPr>
                <p:sp>
                  <p:nvSpPr>
                    <p:cNvPr id="952" name="Arc 951">
                      <a:extLst>
                        <a:ext uri="{FF2B5EF4-FFF2-40B4-BE49-F238E27FC236}">
                          <a16:creationId xmlns:a16="http://schemas.microsoft.com/office/drawing/2014/main" id="{16592611-CC9D-4844-A030-99D36899C3F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9807538" y="783690"/>
                      <a:ext cx="375139" cy="404996"/>
                    </a:xfrm>
                    <a:prstGeom prst="arc">
                      <a:avLst>
                        <a:gd name="adj1" fmla="val 12589906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53" name="Arc 952">
                      <a:extLst>
                        <a:ext uri="{FF2B5EF4-FFF2-40B4-BE49-F238E27FC236}">
                          <a16:creationId xmlns:a16="http://schemas.microsoft.com/office/drawing/2014/main" id="{44A52DCE-057B-CF48-BF32-07CB74A2C2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4588" y="1042904"/>
                      <a:ext cx="375139" cy="404998"/>
                    </a:xfrm>
                    <a:prstGeom prst="arc">
                      <a:avLst>
                        <a:gd name="adj1" fmla="val 12431717"/>
                        <a:gd name="adj2" fmla="val 20313946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078" name="Group 1077">
                    <a:extLst>
                      <a:ext uri="{FF2B5EF4-FFF2-40B4-BE49-F238E27FC236}">
                        <a16:creationId xmlns:a16="http://schemas.microsoft.com/office/drawing/2014/main" id="{83A1B474-A90E-884E-81E2-35A78D3E0302}"/>
                      </a:ext>
                    </a:extLst>
                  </p:cNvPr>
                  <p:cNvGrpSpPr/>
                  <p:nvPr/>
                </p:nvGrpSpPr>
                <p:grpSpPr>
                  <a:xfrm>
                    <a:off x="9336515" y="2955887"/>
                    <a:ext cx="445959" cy="1713066"/>
                    <a:chOff x="9336515" y="2955887"/>
                    <a:chExt cx="445959" cy="1713066"/>
                  </a:xfrm>
                </p:grpSpPr>
                <p:sp>
                  <p:nvSpPr>
                    <p:cNvPr id="871" name="Arc 870">
                      <a:extLst>
                        <a:ext uri="{FF2B5EF4-FFF2-40B4-BE49-F238E27FC236}">
                          <a16:creationId xmlns:a16="http://schemas.microsoft.com/office/drawing/2014/main" id="{12E10DED-9136-8143-8C84-E9EFBA103F04}"/>
                        </a:ext>
                      </a:extLst>
                    </p:cNvPr>
                    <p:cNvSpPr/>
                    <p:nvPr/>
                  </p:nvSpPr>
                  <p:spPr>
                    <a:xfrm rot="15898949">
                      <a:off x="9509735" y="2962784"/>
                      <a:ext cx="279636" cy="265842"/>
                    </a:xfrm>
                    <a:prstGeom prst="arc">
                      <a:avLst>
                        <a:gd name="adj1" fmla="val 15548307"/>
                        <a:gd name="adj2" fmla="val 20006101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893" name="Group 892">
                      <a:extLst>
                        <a:ext uri="{FF2B5EF4-FFF2-40B4-BE49-F238E27FC236}">
                          <a16:creationId xmlns:a16="http://schemas.microsoft.com/office/drawing/2014/main" id="{6BFB6A3F-7DFE-464F-B47D-EAE6BFF5FA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336515" y="3284188"/>
                      <a:ext cx="372870" cy="1384765"/>
                      <a:chOff x="8950509" y="1211563"/>
                      <a:chExt cx="687842" cy="1532632"/>
                    </a:xfrm>
                  </p:grpSpPr>
                  <p:grpSp>
                    <p:nvGrpSpPr>
                      <p:cNvPr id="938" name="Group 937">
                        <a:extLst>
                          <a:ext uri="{FF2B5EF4-FFF2-40B4-BE49-F238E27FC236}">
                            <a16:creationId xmlns:a16="http://schemas.microsoft.com/office/drawing/2014/main" id="{812D9BE8-03CB-1447-9B66-0D6E1B7458E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950509" y="1506432"/>
                        <a:ext cx="687842" cy="1237763"/>
                        <a:chOff x="8035086" y="463329"/>
                        <a:chExt cx="687842" cy="1237763"/>
                      </a:xfrm>
                    </p:grpSpPr>
                    <p:grpSp>
                      <p:nvGrpSpPr>
                        <p:cNvPr id="940" name="Group 939">
                          <a:extLst>
                            <a:ext uri="{FF2B5EF4-FFF2-40B4-BE49-F238E27FC236}">
                              <a16:creationId xmlns:a16="http://schemas.microsoft.com/office/drawing/2014/main" id="{FBD74D3C-2298-0748-98ED-5204068DA41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5400000">
                          <a:off x="7887641" y="889433"/>
                          <a:ext cx="959104" cy="664213"/>
                          <a:chOff x="9510623" y="783689"/>
                          <a:chExt cx="959104" cy="664213"/>
                        </a:xfrm>
                      </p:grpSpPr>
                      <p:grpSp>
                        <p:nvGrpSpPr>
                          <p:cNvPr id="942" name="Group 941">
                            <a:extLst>
                              <a:ext uri="{FF2B5EF4-FFF2-40B4-BE49-F238E27FC236}">
                                <a16:creationId xmlns:a16="http://schemas.microsoft.com/office/drawing/2014/main" id="{D266F953-9524-D246-BB67-69D128DA83D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510623" y="783689"/>
                            <a:ext cx="672054" cy="652092"/>
                            <a:chOff x="9510623" y="656133"/>
                            <a:chExt cx="672054" cy="783870"/>
                          </a:xfrm>
                        </p:grpSpPr>
                        <p:sp>
                          <p:nvSpPr>
                            <p:cNvPr id="944" name="Arc 943">
                              <a:extLst>
                                <a:ext uri="{FF2B5EF4-FFF2-40B4-BE49-F238E27FC236}">
                                  <a16:creationId xmlns:a16="http://schemas.microsoft.com/office/drawing/2014/main" id="{2E6B0288-EA9A-224B-9CA9-042D5CED383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10800000">
                              <a:off x="9807538" y="656133"/>
                              <a:ext cx="375139" cy="486840"/>
                            </a:xfrm>
                            <a:prstGeom prst="arc">
                              <a:avLst>
                                <a:gd name="adj1" fmla="val 12589906"/>
                                <a:gd name="adj2" fmla="val 20006101"/>
                              </a:avLst>
                            </a:prstGeom>
                            <a:ln w="28575"/>
                          </p:spPr>
                          <p:style>
                            <a:lnRef idx="1">
                              <a:schemeClr val="accent6"/>
                            </a:lnRef>
                            <a:fillRef idx="0">
                              <a:schemeClr val="accent6"/>
                            </a:fillRef>
                            <a:effectRef idx="0">
                              <a:schemeClr val="accent6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945" name="Arc 944">
                              <a:extLst>
                                <a:ext uri="{FF2B5EF4-FFF2-40B4-BE49-F238E27FC236}">
                                  <a16:creationId xmlns:a16="http://schemas.microsoft.com/office/drawing/2014/main" id="{AEDF3B91-F3C6-B64B-916B-D91B82681BE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9510623" y="953160"/>
                              <a:ext cx="375139" cy="486843"/>
                            </a:xfrm>
                            <a:prstGeom prst="arc">
                              <a:avLst>
                                <a:gd name="adj1" fmla="val 12589906"/>
                                <a:gd name="adj2" fmla="val 20006101"/>
                              </a:avLst>
                            </a:prstGeom>
                            <a:ln w="28575"/>
                          </p:spPr>
                          <p:style>
                            <a:lnRef idx="1">
                              <a:schemeClr val="accent6"/>
                            </a:lnRef>
                            <a:fillRef idx="0">
                              <a:schemeClr val="accent6"/>
                            </a:fillRef>
                            <a:effectRef idx="0">
                              <a:schemeClr val="accent6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sp>
                        <p:nvSpPr>
                          <p:cNvPr id="943" name="Arc 942">
                            <a:extLst>
                              <a:ext uri="{FF2B5EF4-FFF2-40B4-BE49-F238E27FC236}">
                                <a16:creationId xmlns:a16="http://schemas.microsoft.com/office/drawing/2014/main" id="{A8C4E9B7-AFE6-6B48-922C-99843805C1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094588" y="1042904"/>
                            <a:ext cx="375139" cy="404998"/>
                          </a:xfrm>
                          <a:prstGeom prst="arc">
                            <a:avLst>
                              <a:gd name="adj1" fmla="val 12431717"/>
                              <a:gd name="adj2" fmla="val 20313946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6"/>
                          </a:lnRef>
                          <a:fillRef idx="0">
                            <a:schemeClr val="accent6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</p:grpSp>
                    <p:sp>
                      <p:nvSpPr>
                        <p:cNvPr id="941" name="Arc 940">
                          <a:extLst>
                            <a:ext uri="{FF2B5EF4-FFF2-40B4-BE49-F238E27FC236}">
                              <a16:creationId xmlns:a16="http://schemas.microsoft.com/office/drawing/2014/main" id="{5966DBE2-377D-EA46-9C2D-E13F44A867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8332860" y="448401"/>
                          <a:ext cx="375139" cy="404996"/>
                        </a:xfrm>
                        <a:prstGeom prst="arc">
                          <a:avLst>
                            <a:gd name="adj1" fmla="val 12589906"/>
                            <a:gd name="adj2" fmla="val 20023377"/>
                          </a:avLst>
                        </a:prstGeom>
                        <a:ln w="28575"/>
                      </p:spPr>
                      <p:style>
                        <a:lnRef idx="1">
                          <a:schemeClr val="accent6"/>
                        </a:lnRef>
                        <a:fillRef idx="0">
                          <a:schemeClr val="accent6"/>
                        </a:fillRef>
                        <a:effectRef idx="0">
                          <a:schemeClr val="accent6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939" name="Arc 938">
                        <a:extLst>
                          <a:ext uri="{FF2B5EF4-FFF2-40B4-BE49-F238E27FC236}">
                            <a16:creationId xmlns:a16="http://schemas.microsoft.com/office/drawing/2014/main" id="{63697369-3C7F-984D-949A-9F6D69D0881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997915" y="1196634"/>
                        <a:ext cx="375139" cy="404998"/>
                      </a:xfrm>
                      <a:prstGeom prst="arc">
                        <a:avLst>
                          <a:gd name="adj1" fmla="val 12589906"/>
                          <a:gd name="adj2" fmla="val 1999553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</p:grpSp>
            <p:grpSp>
              <p:nvGrpSpPr>
                <p:cNvPr id="1079" name="Group 1078">
                  <a:extLst>
                    <a:ext uri="{FF2B5EF4-FFF2-40B4-BE49-F238E27FC236}">
                      <a16:creationId xmlns:a16="http://schemas.microsoft.com/office/drawing/2014/main" id="{07656BC5-B595-034D-9DF9-BC89A6C127B0}"/>
                    </a:ext>
                  </a:extLst>
                </p:cNvPr>
                <p:cNvGrpSpPr/>
                <p:nvPr/>
              </p:nvGrpSpPr>
              <p:grpSpPr>
                <a:xfrm>
                  <a:off x="11289302" y="2041845"/>
                  <a:ext cx="490251" cy="3268596"/>
                  <a:chOff x="11289302" y="2041845"/>
                  <a:chExt cx="490251" cy="3268596"/>
                </a:xfrm>
              </p:grpSpPr>
              <p:grpSp>
                <p:nvGrpSpPr>
                  <p:cNvPr id="825" name="Group 824">
                    <a:extLst>
                      <a:ext uri="{FF2B5EF4-FFF2-40B4-BE49-F238E27FC236}">
                        <a16:creationId xmlns:a16="http://schemas.microsoft.com/office/drawing/2014/main" id="{2B01840F-1B06-6A40-AD09-31E6C00D4B20}"/>
                      </a:ext>
                    </a:extLst>
                  </p:cNvPr>
                  <p:cNvGrpSpPr/>
                  <p:nvPr/>
                </p:nvGrpSpPr>
                <p:grpSpPr>
                  <a:xfrm rot="21298949">
                    <a:off x="11289302" y="2041845"/>
                    <a:ext cx="415826" cy="1005627"/>
                    <a:chOff x="8014565" y="566068"/>
                    <a:chExt cx="633489" cy="1349075"/>
                  </a:xfrm>
                </p:grpSpPr>
                <p:sp>
                  <p:nvSpPr>
                    <p:cNvPr id="860" name="Arc 859">
                      <a:extLst>
                        <a:ext uri="{FF2B5EF4-FFF2-40B4-BE49-F238E27FC236}">
                          <a16:creationId xmlns:a16="http://schemas.microsoft.com/office/drawing/2014/main" id="{87BC543E-C219-4C4F-B1F9-E37CA6163ED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257986" y="551140"/>
                      <a:ext cx="375139" cy="404996"/>
                    </a:xfrm>
                    <a:prstGeom prst="arc">
                      <a:avLst>
                        <a:gd name="adj1" fmla="val 12589906"/>
                        <a:gd name="adj2" fmla="val 17304207"/>
                      </a:avLst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859" name="Group 858">
                      <a:extLst>
                        <a:ext uri="{FF2B5EF4-FFF2-40B4-BE49-F238E27FC236}">
                          <a16:creationId xmlns:a16="http://schemas.microsoft.com/office/drawing/2014/main" id="{465FA184-1350-0747-A628-5FCCBD9F201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7808284" y="1093249"/>
                      <a:ext cx="1028175" cy="615614"/>
                      <a:chOff x="9655603" y="852811"/>
                      <a:chExt cx="1028175" cy="615614"/>
                    </a:xfrm>
                  </p:grpSpPr>
                  <p:grpSp>
                    <p:nvGrpSpPr>
                      <p:cNvPr id="861" name="Group 860">
                        <a:extLst>
                          <a:ext uri="{FF2B5EF4-FFF2-40B4-BE49-F238E27FC236}">
                            <a16:creationId xmlns:a16="http://schemas.microsoft.com/office/drawing/2014/main" id="{7F2BDE78-782A-7244-99FC-E5AD79F3F16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655603" y="852811"/>
                        <a:ext cx="706641" cy="595757"/>
                        <a:chOff x="9655603" y="739225"/>
                        <a:chExt cx="706641" cy="716150"/>
                      </a:xfrm>
                    </p:grpSpPr>
                    <p:sp>
                      <p:nvSpPr>
                        <p:cNvPr id="863" name="Arc 862">
                          <a:extLst>
                            <a:ext uri="{FF2B5EF4-FFF2-40B4-BE49-F238E27FC236}">
                              <a16:creationId xmlns:a16="http://schemas.microsoft.com/office/drawing/2014/main" id="{EC802140-B682-424A-AD56-AAE0FD2A53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0800000">
                          <a:off x="9987105" y="739225"/>
                          <a:ext cx="375139" cy="486840"/>
                        </a:xfrm>
                        <a:prstGeom prst="arc">
                          <a:avLst>
                            <a:gd name="adj1" fmla="val 12589906"/>
                            <a:gd name="adj2" fmla="val 20006101"/>
                          </a:avLst>
                        </a:prstGeom>
                        <a:ln w="28575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sp>
                      <p:nvSpPr>
                        <p:cNvPr id="864" name="Arc 863">
                          <a:extLst>
                            <a:ext uri="{FF2B5EF4-FFF2-40B4-BE49-F238E27FC236}">
                              <a16:creationId xmlns:a16="http://schemas.microsoft.com/office/drawing/2014/main" id="{E4FC5F55-580F-194B-BE8F-D87290EC45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655603" y="968532"/>
                          <a:ext cx="375138" cy="486843"/>
                        </a:xfrm>
                        <a:prstGeom prst="arc">
                          <a:avLst>
                            <a:gd name="adj1" fmla="val 12589906"/>
                            <a:gd name="adj2" fmla="val 20006101"/>
                          </a:avLst>
                        </a:prstGeom>
                        <a:ln w="28575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sp>
                    <p:nvSpPr>
                      <p:cNvPr id="862" name="Arc 861">
                        <a:extLst>
                          <a:ext uri="{FF2B5EF4-FFF2-40B4-BE49-F238E27FC236}">
                            <a16:creationId xmlns:a16="http://schemas.microsoft.com/office/drawing/2014/main" id="{1944FCBC-3224-6549-936F-10F9963E1F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08639" y="1063426"/>
                        <a:ext cx="375139" cy="404999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897" name="Group 896">
                    <a:extLst>
                      <a:ext uri="{FF2B5EF4-FFF2-40B4-BE49-F238E27FC236}">
                        <a16:creationId xmlns:a16="http://schemas.microsoft.com/office/drawing/2014/main" id="{AC70588A-E7CA-184D-A0D3-B613F0599CCE}"/>
                      </a:ext>
                    </a:extLst>
                  </p:cNvPr>
                  <p:cNvGrpSpPr/>
                  <p:nvPr/>
                </p:nvGrpSpPr>
                <p:grpSpPr>
                  <a:xfrm>
                    <a:off x="11406683" y="3122780"/>
                    <a:ext cx="372870" cy="1384765"/>
                    <a:chOff x="8950509" y="1211563"/>
                    <a:chExt cx="687842" cy="1532632"/>
                  </a:xfrm>
                </p:grpSpPr>
                <p:grpSp>
                  <p:nvGrpSpPr>
                    <p:cNvPr id="912" name="Group 911">
                      <a:extLst>
                        <a:ext uri="{FF2B5EF4-FFF2-40B4-BE49-F238E27FC236}">
                          <a16:creationId xmlns:a16="http://schemas.microsoft.com/office/drawing/2014/main" id="{FE8A912B-2F89-3C4E-A790-5ADFAB59D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950509" y="1506432"/>
                      <a:ext cx="687842" cy="1237763"/>
                      <a:chOff x="8035086" y="463329"/>
                      <a:chExt cx="687842" cy="1237763"/>
                    </a:xfrm>
                  </p:grpSpPr>
                  <p:grpSp>
                    <p:nvGrpSpPr>
                      <p:cNvPr id="914" name="Group 913">
                        <a:extLst>
                          <a:ext uri="{FF2B5EF4-FFF2-40B4-BE49-F238E27FC236}">
                            <a16:creationId xmlns:a16="http://schemas.microsoft.com/office/drawing/2014/main" id="{A4EBD7DF-F7D9-9741-BDEA-89221D42EAE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7887641" y="889433"/>
                        <a:ext cx="959104" cy="664213"/>
                        <a:chOff x="9510623" y="783689"/>
                        <a:chExt cx="959104" cy="664213"/>
                      </a:xfrm>
                    </p:grpSpPr>
                    <p:grpSp>
                      <p:nvGrpSpPr>
                        <p:cNvPr id="916" name="Group 915">
                          <a:extLst>
                            <a:ext uri="{FF2B5EF4-FFF2-40B4-BE49-F238E27FC236}">
                              <a16:creationId xmlns:a16="http://schemas.microsoft.com/office/drawing/2014/main" id="{69D360F7-D467-3146-9109-685457FF63D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510623" y="783689"/>
                          <a:ext cx="672054" cy="652092"/>
                          <a:chOff x="9510623" y="656133"/>
                          <a:chExt cx="672054" cy="783870"/>
                        </a:xfrm>
                      </p:grpSpPr>
                      <p:sp>
                        <p:nvSpPr>
                          <p:cNvPr id="918" name="Arc 917">
                            <a:extLst>
                              <a:ext uri="{FF2B5EF4-FFF2-40B4-BE49-F238E27FC236}">
                                <a16:creationId xmlns:a16="http://schemas.microsoft.com/office/drawing/2014/main" id="{01AA6C95-3E73-4248-A28A-332BD61074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0800000">
                            <a:off x="9807538" y="656133"/>
                            <a:ext cx="375139" cy="486840"/>
                          </a:xfrm>
                          <a:prstGeom prst="arc">
                            <a:avLst>
                              <a:gd name="adj1" fmla="val 12589906"/>
                              <a:gd name="adj2" fmla="val 20006101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6"/>
                          </a:lnRef>
                          <a:fillRef idx="0">
                            <a:schemeClr val="accent6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919" name="Arc 918">
                            <a:extLst>
                              <a:ext uri="{FF2B5EF4-FFF2-40B4-BE49-F238E27FC236}">
                                <a16:creationId xmlns:a16="http://schemas.microsoft.com/office/drawing/2014/main" id="{440D20B3-2224-F244-A570-1FA336956E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10623" y="953160"/>
                            <a:ext cx="375139" cy="486843"/>
                          </a:xfrm>
                          <a:prstGeom prst="arc">
                            <a:avLst>
                              <a:gd name="adj1" fmla="val 12589906"/>
                              <a:gd name="adj2" fmla="val 20006101"/>
                            </a:avLst>
                          </a:prstGeom>
                          <a:ln w="28575"/>
                        </p:spPr>
                        <p:style>
                          <a:lnRef idx="1">
                            <a:schemeClr val="accent6"/>
                          </a:lnRef>
                          <a:fillRef idx="0">
                            <a:schemeClr val="accent6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</p:grpSp>
                    <p:sp>
                      <p:nvSpPr>
                        <p:cNvPr id="917" name="Arc 916">
                          <a:extLst>
                            <a:ext uri="{FF2B5EF4-FFF2-40B4-BE49-F238E27FC236}">
                              <a16:creationId xmlns:a16="http://schemas.microsoft.com/office/drawing/2014/main" id="{63F2925C-FA8C-F248-9B1D-8C6B20FFF6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094588" y="1042904"/>
                          <a:ext cx="375139" cy="404998"/>
                        </a:xfrm>
                        <a:prstGeom prst="arc">
                          <a:avLst>
                            <a:gd name="adj1" fmla="val 12431717"/>
                            <a:gd name="adj2" fmla="val 20313946"/>
                          </a:avLst>
                        </a:prstGeom>
                        <a:ln w="28575"/>
                      </p:spPr>
                      <p:style>
                        <a:lnRef idx="1">
                          <a:schemeClr val="accent6"/>
                        </a:lnRef>
                        <a:fillRef idx="0">
                          <a:schemeClr val="accent6"/>
                        </a:fillRef>
                        <a:effectRef idx="0">
                          <a:schemeClr val="accent6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sp>
                    <p:nvSpPr>
                      <p:cNvPr id="915" name="Arc 914">
                        <a:extLst>
                          <a:ext uri="{FF2B5EF4-FFF2-40B4-BE49-F238E27FC236}">
                            <a16:creationId xmlns:a16="http://schemas.microsoft.com/office/drawing/2014/main" id="{CE3694D0-BB16-4546-88CE-68A1B4C786F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332860" y="448401"/>
                        <a:ext cx="375139" cy="404996"/>
                      </a:xfrm>
                      <a:prstGeom prst="arc">
                        <a:avLst>
                          <a:gd name="adj1" fmla="val 12589906"/>
                          <a:gd name="adj2" fmla="val 20023377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13" name="Arc 912">
                      <a:extLst>
                        <a:ext uri="{FF2B5EF4-FFF2-40B4-BE49-F238E27FC236}">
                          <a16:creationId xmlns:a16="http://schemas.microsoft.com/office/drawing/2014/main" id="{0417B14A-8E0C-D249-884F-CE62985D851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997915" y="1196634"/>
                      <a:ext cx="375139" cy="404998"/>
                    </a:xfrm>
                    <a:prstGeom prst="arc">
                      <a:avLst>
                        <a:gd name="adj1" fmla="val 12589906"/>
                        <a:gd name="adj2" fmla="val 19995531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899" name="Group 898">
                    <a:extLst>
                      <a:ext uri="{FF2B5EF4-FFF2-40B4-BE49-F238E27FC236}">
                        <a16:creationId xmlns:a16="http://schemas.microsoft.com/office/drawing/2014/main" id="{33FF509C-608E-ED49-B789-8F879587904D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11138358" y="4697125"/>
                    <a:ext cx="866571" cy="360061"/>
                    <a:chOff x="9510623" y="783689"/>
                    <a:chExt cx="959104" cy="664213"/>
                  </a:xfrm>
                </p:grpSpPr>
                <p:grpSp>
                  <p:nvGrpSpPr>
                    <p:cNvPr id="900" name="Group 899">
                      <a:extLst>
                        <a:ext uri="{FF2B5EF4-FFF2-40B4-BE49-F238E27FC236}">
                          <a16:creationId xmlns:a16="http://schemas.microsoft.com/office/drawing/2014/main" id="{A5E888CE-529A-2C48-AA94-110364C0CE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10623" y="783689"/>
                      <a:ext cx="672054" cy="652092"/>
                      <a:chOff x="9510623" y="656133"/>
                      <a:chExt cx="672054" cy="783870"/>
                    </a:xfrm>
                  </p:grpSpPr>
                  <p:sp>
                    <p:nvSpPr>
                      <p:cNvPr id="902" name="Arc 901">
                        <a:extLst>
                          <a:ext uri="{FF2B5EF4-FFF2-40B4-BE49-F238E27FC236}">
                            <a16:creationId xmlns:a16="http://schemas.microsoft.com/office/drawing/2014/main" id="{A5BFCFD4-6665-4643-9AF9-7DD7DB8DB89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9807538" y="656133"/>
                        <a:ext cx="375139" cy="486840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03" name="Arc 902">
                        <a:extLst>
                          <a:ext uri="{FF2B5EF4-FFF2-40B4-BE49-F238E27FC236}">
                            <a16:creationId xmlns:a16="http://schemas.microsoft.com/office/drawing/2014/main" id="{98351DB4-0FF0-B344-A6A8-555E9931E3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10623" y="953160"/>
                        <a:ext cx="375139" cy="486843"/>
                      </a:xfrm>
                      <a:prstGeom prst="arc">
                        <a:avLst>
                          <a:gd name="adj1" fmla="val 12589906"/>
                          <a:gd name="adj2" fmla="val 20006101"/>
                        </a:avLst>
                      </a:prstGeom>
                      <a:ln w="28575"/>
                    </p:spPr>
                    <p:style>
                      <a:lnRef idx="1">
                        <a:schemeClr val="accent6"/>
                      </a:lnRef>
                      <a:fillRef idx="0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901" name="Arc 900">
                      <a:extLst>
                        <a:ext uri="{FF2B5EF4-FFF2-40B4-BE49-F238E27FC236}">
                          <a16:creationId xmlns:a16="http://schemas.microsoft.com/office/drawing/2014/main" id="{F0D27285-47A2-064F-8316-6251B49D29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4588" y="1042904"/>
                      <a:ext cx="375139" cy="404998"/>
                    </a:xfrm>
                    <a:prstGeom prst="arc">
                      <a:avLst>
                        <a:gd name="adj1" fmla="val 12431717"/>
                        <a:gd name="adj2" fmla="val 20313946"/>
                      </a:avLst>
                    </a:prstGeom>
                    <a:ln w="28575"/>
                  </p:spPr>
                  <p:style>
                    <a:lnRef idx="1">
                      <a:schemeClr val="accent6"/>
                    </a:lnRef>
                    <a:fillRef idx="0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</p:grpSp>
        </p:grpSp>
      </p:grpSp>
      <p:grpSp>
        <p:nvGrpSpPr>
          <p:cNvPr id="904" name="Group 903">
            <a:extLst>
              <a:ext uri="{FF2B5EF4-FFF2-40B4-BE49-F238E27FC236}">
                <a16:creationId xmlns:a16="http://schemas.microsoft.com/office/drawing/2014/main" id="{62508A90-56AE-F142-B12A-AFFB765A5E17}"/>
              </a:ext>
            </a:extLst>
          </p:cNvPr>
          <p:cNvGrpSpPr/>
          <p:nvPr/>
        </p:nvGrpSpPr>
        <p:grpSpPr>
          <a:xfrm rot="10800000">
            <a:off x="10404921" y="3468083"/>
            <a:ext cx="372870" cy="1118345"/>
            <a:chOff x="8035086" y="463329"/>
            <a:chExt cx="687842" cy="1237763"/>
          </a:xfrm>
        </p:grpSpPr>
        <p:grpSp>
          <p:nvGrpSpPr>
            <p:cNvPr id="906" name="Group 905">
              <a:extLst>
                <a:ext uri="{FF2B5EF4-FFF2-40B4-BE49-F238E27FC236}">
                  <a16:creationId xmlns:a16="http://schemas.microsoft.com/office/drawing/2014/main" id="{7801CA03-BA35-8540-9A43-59CBFC1513A4}"/>
                </a:ext>
              </a:extLst>
            </p:cNvPr>
            <p:cNvGrpSpPr/>
            <p:nvPr/>
          </p:nvGrpSpPr>
          <p:grpSpPr>
            <a:xfrm rot="5400000">
              <a:off x="7887641" y="889433"/>
              <a:ext cx="959104" cy="664213"/>
              <a:chOff x="9510623" y="783689"/>
              <a:chExt cx="959104" cy="664213"/>
            </a:xfrm>
          </p:grpSpPr>
          <p:grpSp>
            <p:nvGrpSpPr>
              <p:cNvPr id="908" name="Group 907">
                <a:extLst>
                  <a:ext uri="{FF2B5EF4-FFF2-40B4-BE49-F238E27FC236}">
                    <a16:creationId xmlns:a16="http://schemas.microsoft.com/office/drawing/2014/main" id="{F7B80561-F852-E34B-8FC8-485D194D0DAC}"/>
                  </a:ext>
                </a:extLst>
              </p:cNvPr>
              <p:cNvGrpSpPr/>
              <p:nvPr/>
            </p:nvGrpSpPr>
            <p:grpSpPr>
              <a:xfrm>
                <a:off x="9510623" y="783689"/>
                <a:ext cx="672054" cy="652092"/>
                <a:chOff x="9510623" y="656133"/>
                <a:chExt cx="672054" cy="783870"/>
              </a:xfrm>
            </p:grpSpPr>
            <p:sp>
              <p:nvSpPr>
                <p:cNvPr id="910" name="Arc 909">
                  <a:extLst>
                    <a:ext uri="{FF2B5EF4-FFF2-40B4-BE49-F238E27FC236}">
                      <a16:creationId xmlns:a16="http://schemas.microsoft.com/office/drawing/2014/main" id="{72E53106-988D-8E42-A727-93C50734DE85}"/>
                    </a:ext>
                  </a:extLst>
                </p:cNvPr>
                <p:cNvSpPr/>
                <p:nvPr/>
              </p:nvSpPr>
              <p:spPr>
                <a:xfrm rot="10800000">
                  <a:off x="9807538" y="656133"/>
                  <a:ext cx="375139" cy="486840"/>
                </a:xfrm>
                <a:prstGeom prst="arc">
                  <a:avLst>
                    <a:gd name="adj1" fmla="val 12589906"/>
                    <a:gd name="adj2" fmla="val 2000610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1" name="Arc 910">
                  <a:extLst>
                    <a:ext uri="{FF2B5EF4-FFF2-40B4-BE49-F238E27FC236}">
                      <a16:creationId xmlns:a16="http://schemas.microsoft.com/office/drawing/2014/main" id="{F4341052-C796-2441-87EB-663C91185DB3}"/>
                    </a:ext>
                  </a:extLst>
                </p:cNvPr>
                <p:cNvSpPr/>
                <p:nvPr/>
              </p:nvSpPr>
              <p:spPr>
                <a:xfrm>
                  <a:off x="9510623" y="953160"/>
                  <a:ext cx="375139" cy="486843"/>
                </a:xfrm>
                <a:prstGeom prst="arc">
                  <a:avLst>
                    <a:gd name="adj1" fmla="val 12589906"/>
                    <a:gd name="adj2" fmla="val 20006101"/>
                  </a:avLst>
                </a:prstGeom>
                <a:ln w="28575"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909" name="Arc 908">
                <a:extLst>
                  <a:ext uri="{FF2B5EF4-FFF2-40B4-BE49-F238E27FC236}">
                    <a16:creationId xmlns:a16="http://schemas.microsoft.com/office/drawing/2014/main" id="{F31FC684-F189-514E-849C-F785051E7AF5}"/>
                  </a:ext>
                </a:extLst>
              </p:cNvPr>
              <p:cNvSpPr/>
              <p:nvPr/>
            </p:nvSpPr>
            <p:spPr>
              <a:xfrm>
                <a:off x="10094588" y="1042904"/>
                <a:ext cx="375139" cy="404998"/>
              </a:xfrm>
              <a:prstGeom prst="arc">
                <a:avLst>
                  <a:gd name="adj1" fmla="val 12431717"/>
                  <a:gd name="adj2" fmla="val 20313946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07" name="Arc 906">
              <a:extLst>
                <a:ext uri="{FF2B5EF4-FFF2-40B4-BE49-F238E27FC236}">
                  <a16:creationId xmlns:a16="http://schemas.microsoft.com/office/drawing/2014/main" id="{20DD47CA-BFEC-184B-ABAB-6EDA1C28D94A}"/>
                </a:ext>
              </a:extLst>
            </p:cNvPr>
            <p:cNvSpPr/>
            <p:nvPr/>
          </p:nvSpPr>
          <p:spPr>
            <a:xfrm rot="16200000">
              <a:off x="8332860" y="448401"/>
              <a:ext cx="375139" cy="404996"/>
            </a:xfrm>
            <a:prstGeom prst="arc">
              <a:avLst>
                <a:gd name="adj1" fmla="val 12589906"/>
                <a:gd name="adj2" fmla="val 20023377"/>
              </a:avLst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3" name="Group 1082">
            <a:extLst>
              <a:ext uri="{FF2B5EF4-FFF2-40B4-BE49-F238E27FC236}">
                <a16:creationId xmlns:a16="http://schemas.microsoft.com/office/drawing/2014/main" id="{E3A3D7CA-2F6F-C548-872D-41A20F4EDFEE}"/>
              </a:ext>
            </a:extLst>
          </p:cNvPr>
          <p:cNvGrpSpPr/>
          <p:nvPr/>
        </p:nvGrpSpPr>
        <p:grpSpPr>
          <a:xfrm>
            <a:off x="10393831" y="4513902"/>
            <a:ext cx="366355" cy="855950"/>
            <a:chOff x="10393831" y="4513902"/>
            <a:chExt cx="366355" cy="855950"/>
          </a:xfrm>
        </p:grpSpPr>
        <p:grpSp>
          <p:nvGrpSpPr>
            <p:cNvPr id="890" name="Group 889">
              <a:extLst>
                <a:ext uri="{FF2B5EF4-FFF2-40B4-BE49-F238E27FC236}">
                  <a16:creationId xmlns:a16="http://schemas.microsoft.com/office/drawing/2014/main" id="{F20946E7-EBDA-684C-B685-C7ED73B201CE}"/>
                </a:ext>
              </a:extLst>
            </p:cNvPr>
            <p:cNvGrpSpPr/>
            <p:nvPr/>
          </p:nvGrpSpPr>
          <p:grpSpPr>
            <a:xfrm>
              <a:off x="10393831" y="4764486"/>
              <a:ext cx="355264" cy="605366"/>
              <a:chOff x="8982986" y="1211563"/>
              <a:chExt cx="655364" cy="670008"/>
            </a:xfrm>
          </p:grpSpPr>
          <p:sp>
            <p:nvSpPr>
              <p:cNvPr id="950" name="Arc 949">
                <a:extLst>
                  <a:ext uri="{FF2B5EF4-FFF2-40B4-BE49-F238E27FC236}">
                    <a16:creationId xmlns:a16="http://schemas.microsoft.com/office/drawing/2014/main" id="{06EC4066-E18F-E241-A8E6-7557A81C42BF}"/>
                  </a:ext>
                </a:extLst>
              </p:cNvPr>
              <p:cNvSpPr/>
              <p:nvPr/>
            </p:nvSpPr>
            <p:spPr>
              <a:xfrm rot="16200000">
                <a:off x="9248282" y="1491504"/>
                <a:ext cx="375139" cy="404996"/>
              </a:xfrm>
              <a:prstGeom prst="arc">
                <a:avLst>
                  <a:gd name="adj1" fmla="val 12589906"/>
                  <a:gd name="adj2" fmla="val 20023377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1" name="Arc 950">
                <a:extLst>
                  <a:ext uri="{FF2B5EF4-FFF2-40B4-BE49-F238E27FC236}">
                    <a16:creationId xmlns:a16="http://schemas.microsoft.com/office/drawing/2014/main" id="{B415815E-CAF5-2144-950A-705BAA09D69F}"/>
                  </a:ext>
                </a:extLst>
              </p:cNvPr>
              <p:cNvSpPr/>
              <p:nvPr/>
            </p:nvSpPr>
            <p:spPr>
              <a:xfrm rot="5400000">
                <a:off x="8997915" y="1196634"/>
                <a:ext cx="375139" cy="404998"/>
              </a:xfrm>
              <a:prstGeom prst="arc">
                <a:avLst>
                  <a:gd name="adj1" fmla="val 12589906"/>
                  <a:gd name="adj2" fmla="val 19995531"/>
                </a:avLst>
              </a:prstGeom>
              <a:ln w="28575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05" name="Arc 904">
              <a:extLst>
                <a:ext uri="{FF2B5EF4-FFF2-40B4-BE49-F238E27FC236}">
                  <a16:creationId xmlns:a16="http://schemas.microsoft.com/office/drawing/2014/main" id="{414412B4-8B61-C84E-A4F1-C964DACBB0A9}"/>
                </a:ext>
              </a:extLst>
            </p:cNvPr>
            <p:cNvSpPr/>
            <p:nvPr/>
          </p:nvSpPr>
          <p:spPr>
            <a:xfrm rot="16200000">
              <a:off x="10480941" y="4573603"/>
              <a:ext cx="338946" cy="219544"/>
            </a:xfrm>
            <a:prstGeom prst="arc">
              <a:avLst>
                <a:gd name="adj1" fmla="val 12589906"/>
                <a:gd name="adj2" fmla="val 19995531"/>
              </a:avLst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54" name="Rectangle 953">
            <a:extLst>
              <a:ext uri="{FF2B5EF4-FFF2-40B4-BE49-F238E27FC236}">
                <a16:creationId xmlns:a16="http://schemas.microsoft.com/office/drawing/2014/main" id="{21F13EE6-0C96-DD4E-A7BB-29DD165B87ED}"/>
              </a:ext>
            </a:extLst>
          </p:cNvPr>
          <p:cNvSpPr/>
          <p:nvPr/>
        </p:nvSpPr>
        <p:spPr>
          <a:xfrm>
            <a:off x="8690402" y="4912546"/>
            <a:ext cx="3235569" cy="4254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Photodetector</a:t>
            </a:r>
          </a:p>
        </p:txBody>
      </p:sp>
      <p:grpSp>
        <p:nvGrpSpPr>
          <p:cNvPr id="955" name="Group 954">
            <a:extLst>
              <a:ext uri="{FF2B5EF4-FFF2-40B4-BE49-F238E27FC236}">
                <a16:creationId xmlns:a16="http://schemas.microsoft.com/office/drawing/2014/main" id="{A1D204E6-B929-A642-B168-7CFFA408F337}"/>
              </a:ext>
            </a:extLst>
          </p:cNvPr>
          <p:cNvGrpSpPr/>
          <p:nvPr/>
        </p:nvGrpSpPr>
        <p:grpSpPr>
          <a:xfrm>
            <a:off x="8324382" y="5348619"/>
            <a:ext cx="1092582" cy="584775"/>
            <a:chOff x="8298239" y="5533182"/>
            <a:chExt cx="1092582" cy="584775"/>
          </a:xfrm>
        </p:grpSpPr>
        <p:sp>
          <p:nvSpPr>
            <p:cNvPr id="956" name="Oval 955">
              <a:extLst>
                <a:ext uri="{FF2B5EF4-FFF2-40B4-BE49-F238E27FC236}">
                  <a16:creationId xmlns:a16="http://schemas.microsoft.com/office/drawing/2014/main" id="{43806E64-1013-F54F-8C03-45C06140F342}"/>
                </a:ext>
              </a:extLst>
            </p:cNvPr>
            <p:cNvSpPr/>
            <p:nvPr/>
          </p:nvSpPr>
          <p:spPr>
            <a:xfrm>
              <a:off x="8298239" y="5667375"/>
              <a:ext cx="257907" cy="25790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7" name="TextBox 956">
              <a:extLst>
                <a:ext uri="{FF2B5EF4-FFF2-40B4-BE49-F238E27FC236}">
                  <a16:creationId xmlns:a16="http://schemas.microsoft.com/office/drawing/2014/main" id="{292F2FAE-B1AD-664D-B4F1-337812806B37}"/>
                </a:ext>
              </a:extLst>
            </p:cNvPr>
            <p:cNvSpPr txBox="1"/>
            <p:nvPr/>
          </p:nvSpPr>
          <p:spPr>
            <a:xfrm>
              <a:off x="8553137" y="5533182"/>
              <a:ext cx="8376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primary dopant</a:t>
              </a:r>
            </a:p>
          </p:txBody>
        </p:sp>
      </p:grpSp>
      <p:grpSp>
        <p:nvGrpSpPr>
          <p:cNvPr id="958" name="Group 957">
            <a:extLst>
              <a:ext uri="{FF2B5EF4-FFF2-40B4-BE49-F238E27FC236}">
                <a16:creationId xmlns:a16="http://schemas.microsoft.com/office/drawing/2014/main" id="{A23BB0E8-2ACC-3F4F-8C0C-D6EAB1C7E69F}"/>
              </a:ext>
            </a:extLst>
          </p:cNvPr>
          <p:cNvGrpSpPr/>
          <p:nvPr/>
        </p:nvGrpSpPr>
        <p:grpSpPr>
          <a:xfrm>
            <a:off x="9560737" y="5348897"/>
            <a:ext cx="1302978" cy="584775"/>
            <a:chOff x="9510592" y="5539925"/>
            <a:chExt cx="1302978" cy="584775"/>
          </a:xfrm>
        </p:grpSpPr>
        <p:sp>
          <p:nvSpPr>
            <p:cNvPr id="959" name="Oval 958">
              <a:extLst>
                <a:ext uri="{FF2B5EF4-FFF2-40B4-BE49-F238E27FC236}">
                  <a16:creationId xmlns:a16="http://schemas.microsoft.com/office/drawing/2014/main" id="{2661EB05-2FDA-3440-AAE3-A99130FA04B3}"/>
                </a:ext>
              </a:extLst>
            </p:cNvPr>
            <p:cNvSpPr/>
            <p:nvPr/>
          </p:nvSpPr>
          <p:spPr>
            <a:xfrm>
              <a:off x="9510592" y="5666653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0" name="TextBox 959">
              <a:extLst>
                <a:ext uri="{FF2B5EF4-FFF2-40B4-BE49-F238E27FC236}">
                  <a16:creationId xmlns:a16="http://schemas.microsoft.com/office/drawing/2014/main" id="{3178ABE1-87B8-E34B-A2D8-05EA82A4C0FD}"/>
                </a:ext>
              </a:extLst>
            </p:cNvPr>
            <p:cNvSpPr txBox="1"/>
            <p:nvPr/>
          </p:nvSpPr>
          <p:spPr>
            <a:xfrm>
              <a:off x="9779012" y="5539925"/>
              <a:ext cx="10345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secondary dopant</a:t>
              </a:r>
            </a:p>
          </p:txBody>
        </p:sp>
      </p:grpSp>
      <p:grpSp>
        <p:nvGrpSpPr>
          <p:cNvPr id="961" name="Group 960">
            <a:extLst>
              <a:ext uri="{FF2B5EF4-FFF2-40B4-BE49-F238E27FC236}">
                <a16:creationId xmlns:a16="http://schemas.microsoft.com/office/drawing/2014/main" id="{7FFA9468-9071-DB40-B1DE-7D9088BF60F6}"/>
              </a:ext>
            </a:extLst>
          </p:cNvPr>
          <p:cNvGrpSpPr/>
          <p:nvPr/>
        </p:nvGrpSpPr>
        <p:grpSpPr>
          <a:xfrm>
            <a:off x="11082191" y="5344102"/>
            <a:ext cx="1088071" cy="584775"/>
            <a:chOff x="10919272" y="5493012"/>
            <a:chExt cx="1088071" cy="584775"/>
          </a:xfrm>
        </p:grpSpPr>
        <p:sp>
          <p:nvSpPr>
            <p:cNvPr id="962" name="Cross 961">
              <a:extLst>
                <a:ext uri="{FF2B5EF4-FFF2-40B4-BE49-F238E27FC236}">
                  <a16:creationId xmlns:a16="http://schemas.microsoft.com/office/drawing/2014/main" id="{5A6796F6-8D29-924E-9401-4390836D97BD}"/>
                </a:ext>
              </a:extLst>
            </p:cNvPr>
            <p:cNvSpPr/>
            <p:nvPr/>
          </p:nvSpPr>
          <p:spPr>
            <a:xfrm rot="2700000">
              <a:off x="10919272" y="5739560"/>
              <a:ext cx="91681" cy="91681"/>
            </a:xfrm>
            <a:prstGeom prst="plus">
              <a:avLst>
                <a:gd name="adj" fmla="val 42654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3" name="TextBox 962">
              <a:extLst>
                <a:ext uri="{FF2B5EF4-FFF2-40B4-BE49-F238E27FC236}">
                  <a16:creationId xmlns:a16="http://schemas.microsoft.com/office/drawing/2014/main" id="{4DD8E756-4AC9-5143-B9E6-F567589B8F29}"/>
                </a:ext>
              </a:extLst>
            </p:cNvPr>
            <p:cNvSpPr txBox="1"/>
            <p:nvPr/>
          </p:nvSpPr>
          <p:spPr>
            <a:xfrm>
              <a:off x="11018263" y="5493012"/>
              <a:ext cx="989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substrate excitation</a:t>
              </a:r>
            </a:p>
          </p:txBody>
        </p:sp>
      </p:grpSp>
      <p:grpSp>
        <p:nvGrpSpPr>
          <p:cNvPr id="964" name="Group 963">
            <a:extLst>
              <a:ext uri="{FF2B5EF4-FFF2-40B4-BE49-F238E27FC236}">
                <a16:creationId xmlns:a16="http://schemas.microsoft.com/office/drawing/2014/main" id="{A6E96087-9C8D-FE43-B355-A80E5C0FD6FE}"/>
              </a:ext>
            </a:extLst>
          </p:cNvPr>
          <p:cNvGrpSpPr/>
          <p:nvPr/>
        </p:nvGrpSpPr>
        <p:grpSpPr>
          <a:xfrm>
            <a:off x="8561772" y="5782455"/>
            <a:ext cx="1751307" cy="724557"/>
            <a:chOff x="8297482" y="5912568"/>
            <a:chExt cx="1751307" cy="724557"/>
          </a:xfrm>
        </p:grpSpPr>
        <p:grpSp>
          <p:nvGrpSpPr>
            <p:cNvPr id="965" name="Group 964">
              <a:extLst>
                <a:ext uri="{FF2B5EF4-FFF2-40B4-BE49-F238E27FC236}">
                  <a16:creationId xmlns:a16="http://schemas.microsoft.com/office/drawing/2014/main" id="{FA707CB2-23E1-C44B-8FF6-9B6883A3A8D6}"/>
                </a:ext>
              </a:extLst>
            </p:cNvPr>
            <p:cNvGrpSpPr/>
            <p:nvPr/>
          </p:nvGrpSpPr>
          <p:grpSpPr>
            <a:xfrm rot="5400000">
              <a:off x="8308279" y="5901771"/>
              <a:ext cx="724557" cy="746152"/>
              <a:chOff x="8831221" y="3783743"/>
              <a:chExt cx="693509" cy="849282"/>
            </a:xfrm>
          </p:grpSpPr>
          <p:grpSp>
            <p:nvGrpSpPr>
              <p:cNvPr id="967" name="Group 966">
                <a:extLst>
                  <a:ext uri="{FF2B5EF4-FFF2-40B4-BE49-F238E27FC236}">
                    <a16:creationId xmlns:a16="http://schemas.microsoft.com/office/drawing/2014/main" id="{1E3A2423-085A-4E4F-9D8E-CAC40E259661}"/>
                  </a:ext>
                </a:extLst>
              </p:cNvPr>
              <p:cNvGrpSpPr/>
              <p:nvPr/>
            </p:nvGrpSpPr>
            <p:grpSpPr>
              <a:xfrm rot="5400000">
                <a:off x="8973780" y="3686738"/>
                <a:ext cx="453945" cy="647955"/>
                <a:chOff x="10033585" y="818303"/>
                <a:chExt cx="656535" cy="647955"/>
              </a:xfrm>
            </p:grpSpPr>
            <p:sp>
              <p:nvSpPr>
                <p:cNvPr id="971" name="Arc 970">
                  <a:extLst>
                    <a:ext uri="{FF2B5EF4-FFF2-40B4-BE49-F238E27FC236}">
                      <a16:creationId xmlns:a16="http://schemas.microsoft.com/office/drawing/2014/main" id="{77FF833A-8D4E-DC4F-BF58-90760326A948}"/>
                    </a:ext>
                  </a:extLst>
                </p:cNvPr>
                <p:cNvSpPr/>
                <p:nvPr/>
              </p:nvSpPr>
              <p:spPr>
                <a:xfrm rot="10800000">
                  <a:off x="10033585" y="818303"/>
                  <a:ext cx="375138" cy="404996"/>
                </a:xfrm>
                <a:prstGeom prst="arc">
                  <a:avLst>
                    <a:gd name="adj1" fmla="val 14183044"/>
                    <a:gd name="adj2" fmla="val 18744915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2" name="Arc 971">
                  <a:extLst>
                    <a:ext uri="{FF2B5EF4-FFF2-40B4-BE49-F238E27FC236}">
                      <a16:creationId xmlns:a16="http://schemas.microsoft.com/office/drawing/2014/main" id="{465A74AF-800B-EA4B-A234-4D4B3B1C44A0}"/>
                    </a:ext>
                  </a:extLst>
                </p:cNvPr>
                <p:cNvSpPr/>
                <p:nvPr/>
              </p:nvSpPr>
              <p:spPr>
                <a:xfrm>
                  <a:off x="10314980" y="1092306"/>
                  <a:ext cx="375140" cy="373952"/>
                </a:xfrm>
                <a:prstGeom prst="arc">
                  <a:avLst>
                    <a:gd name="adj1" fmla="val 13986812"/>
                    <a:gd name="adj2" fmla="val 18514402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968" name="Group 967">
                <a:extLst>
                  <a:ext uri="{FF2B5EF4-FFF2-40B4-BE49-F238E27FC236}">
                    <a16:creationId xmlns:a16="http://schemas.microsoft.com/office/drawing/2014/main" id="{33EBCD5D-9DCB-D14B-AB08-BFDA503116A6}"/>
                  </a:ext>
                </a:extLst>
              </p:cNvPr>
              <p:cNvGrpSpPr/>
              <p:nvPr/>
            </p:nvGrpSpPr>
            <p:grpSpPr>
              <a:xfrm>
                <a:off x="8831221" y="4182102"/>
                <a:ext cx="677486" cy="450923"/>
                <a:chOff x="8008350" y="524792"/>
                <a:chExt cx="677486" cy="652162"/>
              </a:xfrm>
            </p:grpSpPr>
            <p:sp>
              <p:nvSpPr>
                <p:cNvPr id="969" name="Arc 968">
                  <a:extLst>
                    <a:ext uri="{FF2B5EF4-FFF2-40B4-BE49-F238E27FC236}">
                      <a16:creationId xmlns:a16="http://schemas.microsoft.com/office/drawing/2014/main" id="{88FE0831-70A0-A54F-835A-E6A001CF0CFF}"/>
                    </a:ext>
                  </a:extLst>
                </p:cNvPr>
                <p:cNvSpPr/>
                <p:nvPr/>
              </p:nvSpPr>
              <p:spPr>
                <a:xfrm rot="5400000">
                  <a:off x="8023279" y="786886"/>
                  <a:ext cx="375139" cy="404998"/>
                </a:xfrm>
                <a:prstGeom prst="arc">
                  <a:avLst>
                    <a:gd name="adj1" fmla="val 14306523"/>
                    <a:gd name="adj2" fmla="val 19382008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70" name="Arc 969">
                  <a:extLst>
                    <a:ext uri="{FF2B5EF4-FFF2-40B4-BE49-F238E27FC236}">
                      <a16:creationId xmlns:a16="http://schemas.microsoft.com/office/drawing/2014/main" id="{F00FEAC8-0273-AB47-BDCC-A1B6C97294B5}"/>
                    </a:ext>
                  </a:extLst>
                </p:cNvPr>
                <p:cNvSpPr/>
                <p:nvPr/>
              </p:nvSpPr>
              <p:spPr>
                <a:xfrm rot="16200000">
                  <a:off x="8295768" y="509864"/>
                  <a:ext cx="375139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966" name="TextBox 965">
              <a:extLst>
                <a:ext uri="{FF2B5EF4-FFF2-40B4-BE49-F238E27FC236}">
                  <a16:creationId xmlns:a16="http://schemas.microsoft.com/office/drawing/2014/main" id="{1DC37BD9-2627-B043-BEC9-662C93A8CC25}"/>
                </a:ext>
              </a:extLst>
            </p:cNvPr>
            <p:cNvSpPr txBox="1"/>
            <p:nvPr/>
          </p:nvSpPr>
          <p:spPr>
            <a:xfrm>
              <a:off x="9024884" y="5997932"/>
              <a:ext cx="10239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radiative transfer </a:t>
              </a:r>
            </a:p>
          </p:txBody>
        </p:sp>
      </p:grpSp>
      <p:grpSp>
        <p:nvGrpSpPr>
          <p:cNvPr id="973" name="Group 972">
            <a:extLst>
              <a:ext uri="{FF2B5EF4-FFF2-40B4-BE49-F238E27FC236}">
                <a16:creationId xmlns:a16="http://schemas.microsoft.com/office/drawing/2014/main" id="{B51C8AB9-ABD4-E04E-A7E1-75E33AEF8F8D}"/>
              </a:ext>
            </a:extLst>
          </p:cNvPr>
          <p:cNvGrpSpPr/>
          <p:nvPr/>
        </p:nvGrpSpPr>
        <p:grpSpPr>
          <a:xfrm>
            <a:off x="10259269" y="5872309"/>
            <a:ext cx="1478511" cy="584775"/>
            <a:chOff x="9971498" y="5996195"/>
            <a:chExt cx="1478511" cy="584775"/>
          </a:xfrm>
        </p:grpSpPr>
        <p:cxnSp>
          <p:nvCxnSpPr>
            <p:cNvPr id="974" name="Straight Connector 973">
              <a:extLst>
                <a:ext uri="{FF2B5EF4-FFF2-40B4-BE49-F238E27FC236}">
                  <a16:creationId xmlns:a16="http://schemas.microsoft.com/office/drawing/2014/main" id="{8D024F63-5896-6E4A-8EFB-8B2873FD48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71498" y="6257903"/>
              <a:ext cx="551818" cy="1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75" name="TextBox 974">
              <a:extLst>
                <a:ext uri="{FF2B5EF4-FFF2-40B4-BE49-F238E27FC236}">
                  <a16:creationId xmlns:a16="http://schemas.microsoft.com/office/drawing/2014/main" id="{5F635BDD-2FCD-6548-AC48-029507DE3113}"/>
                </a:ext>
              </a:extLst>
            </p:cNvPr>
            <p:cNvSpPr txBox="1"/>
            <p:nvPr/>
          </p:nvSpPr>
          <p:spPr>
            <a:xfrm>
              <a:off x="10532434" y="5996195"/>
              <a:ext cx="917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Förster</a:t>
              </a:r>
              <a:r>
                <a:rPr lang="en-US" sz="1600" dirty="0"/>
                <a:t> transfer</a:t>
              </a:r>
            </a:p>
          </p:txBody>
        </p:sp>
      </p:grpSp>
      <p:grpSp>
        <p:nvGrpSpPr>
          <p:cNvPr id="1067" name="Group 1066">
            <a:extLst>
              <a:ext uri="{FF2B5EF4-FFF2-40B4-BE49-F238E27FC236}">
                <a16:creationId xmlns:a16="http://schemas.microsoft.com/office/drawing/2014/main" id="{EE603887-F67E-6945-90CC-DEFDC333F495}"/>
              </a:ext>
            </a:extLst>
          </p:cNvPr>
          <p:cNvGrpSpPr/>
          <p:nvPr/>
        </p:nvGrpSpPr>
        <p:grpSpPr>
          <a:xfrm>
            <a:off x="8988051" y="2001676"/>
            <a:ext cx="2670677" cy="2528765"/>
            <a:chOff x="8988051" y="2001676"/>
            <a:chExt cx="2670677" cy="2528765"/>
          </a:xfrm>
        </p:grpSpPr>
        <p:sp>
          <p:nvSpPr>
            <p:cNvPr id="1068" name="Oval 1067">
              <a:extLst>
                <a:ext uri="{FF2B5EF4-FFF2-40B4-BE49-F238E27FC236}">
                  <a16:creationId xmlns:a16="http://schemas.microsoft.com/office/drawing/2014/main" id="{6233DD78-45C6-3A4D-9ADE-7C884F498994}"/>
                </a:ext>
              </a:extLst>
            </p:cNvPr>
            <p:cNvSpPr/>
            <p:nvPr/>
          </p:nvSpPr>
          <p:spPr>
            <a:xfrm>
              <a:off x="8988051" y="4272534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Oval 1068">
              <a:extLst>
                <a:ext uri="{FF2B5EF4-FFF2-40B4-BE49-F238E27FC236}">
                  <a16:creationId xmlns:a16="http://schemas.microsoft.com/office/drawing/2014/main" id="{7C2DB627-8697-B64D-A1D1-6315EA1041B9}"/>
                </a:ext>
              </a:extLst>
            </p:cNvPr>
            <p:cNvSpPr/>
            <p:nvPr/>
          </p:nvSpPr>
          <p:spPr>
            <a:xfrm>
              <a:off x="9437208" y="3103481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Oval 1069">
              <a:extLst>
                <a:ext uri="{FF2B5EF4-FFF2-40B4-BE49-F238E27FC236}">
                  <a16:creationId xmlns:a16="http://schemas.microsoft.com/office/drawing/2014/main" id="{FF677F53-9319-6344-9FD1-F840E2CA920A}"/>
                </a:ext>
              </a:extLst>
            </p:cNvPr>
            <p:cNvSpPr/>
            <p:nvPr/>
          </p:nvSpPr>
          <p:spPr>
            <a:xfrm>
              <a:off x="10509867" y="2001676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Oval 1070">
              <a:extLst>
                <a:ext uri="{FF2B5EF4-FFF2-40B4-BE49-F238E27FC236}">
                  <a16:creationId xmlns:a16="http://schemas.microsoft.com/office/drawing/2014/main" id="{B6358ECD-C50D-9D41-9123-C03C4AEE2EDD}"/>
                </a:ext>
              </a:extLst>
            </p:cNvPr>
            <p:cNvSpPr/>
            <p:nvPr/>
          </p:nvSpPr>
          <p:spPr>
            <a:xfrm>
              <a:off x="11400821" y="2950591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2" name="Oval 1071">
              <a:extLst>
                <a:ext uri="{FF2B5EF4-FFF2-40B4-BE49-F238E27FC236}">
                  <a16:creationId xmlns:a16="http://schemas.microsoft.com/office/drawing/2014/main" id="{0CFFE984-2414-0B44-B768-B04C02EE94DE}"/>
                </a:ext>
              </a:extLst>
            </p:cNvPr>
            <p:cNvSpPr/>
            <p:nvPr/>
          </p:nvSpPr>
          <p:spPr>
            <a:xfrm>
              <a:off x="10772932" y="4225488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3" name="Oval 1072">
              <a:extLst>
                <a:ext uri="{FF2B5EF4-FFF2-40B4-BE49-F238E27FC236}">
                  <a16:creationId xmlns:a16="http://schemas.microsoft.com/office/drawing/2014/main" id="{255ECBEB-458E-B746-A826-45AB74610FF1}"/>
                </a:ext>
              </a:extLst>
            </p:cNvPr>
            <p:cNvSpPr/>
            <p:nvPr/>
          </p:nvSpPr>
          <p:spPr>
            <a:xfrm>
              <a:off x="9829656" y="3894819"/>
              <a:ext cx="257907" cy="25790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7197F10-0CF4-3341-A9BF-F77A64F3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Radiation damage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0382-37F7-D748-870B-FBC843CBD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23" y="1150132"/>
            <a:ext cx="7231339" cy="37429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300" dirty="0"/>
              <a:t>Mechanisms for </a:t>
            </a:r>
            <a:r>
              <a:rPr lang="en-US" sz="3300" b="1" dirty="0"/>
              <a:t>radiation damage </a:t>
            </a:r>
            <a:r>
              <a:rPr lang="en-US" sz="3300" dirty="0"/>
              <a:t>can be categorized as follows:</a:t>
            </a:r>
          </a:p>
          <a:p>
            <a:r>
              <a:rPr lang="en-US" sz="3300" dirty="0"/>
              <a:t>Decrease in the </a:t>
            </a:r>
            <a:r>
              <a:rPr lang="en-US" sz="3300" b="1" dirty="0"/>
              <a:t>initial light production 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/>
              <a:t>Fluor destruction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/>
              <a:t>Absorption of light between primary and secondary fluors.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/>
              <a:t>Suppression of </a:t>
            </a:r>
            <a:r>
              <a:rPr lang="en-US" sz="2800" dirty="0" err="1"/>
              <a:t>Förster</a:t>
            </a:r>
            <a:r>
              <a:rPr lang="en-US" sz="2800" dirty="0"/>
              <a:t> mechanism.</a:t>
            </a:r>
          </a:p>
          <a:p>
            <a:r>
              <a:rPr lang="en-US" sz="3300" dirty="0"/>
              <a:t>Formation of </a:t>
            </a:r>
            <a:r>
              <a:rPr lang="en-US" sz="3300" b="1" dirty="0"/>
              <a:t>color centers</a:t>
            </a:r>
            <a:r>
              <a:rPr lang="en-US" sz="3300" b="1" baseline="30000" dirty="0"/>
              <a:t>[4]</a:t>
            </a:r>
            <a:endParaRPr lang="en-US" sz="3300" b="1" dirty="0"/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/>
              <a:t>Absorption of light emitted from the secondary fluor.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C806B-E290-F24E-95E7-7E56271A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C7AF5-9D3D-BE4C-8672-1389CF33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6921A-95B7-C043-99F8-C398821A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8</a:t>
            </a:fld>
            <a:endParaRPr lang="en-US"/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8385F787-E164-B844-9F91-5B0951C4AB4B}"/>
              </a:ext>
            </a:extLst>
          </p:cNvPr>
          <p:cNvSpPr/>
          <p:nvPr/>
        </p:nvSpPr>
        <p:spPr>
          <a:xfrm>
            <a:off x="10466598" y="4464760"/>
            <a:ext cx="265094" cy="26509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182A534-5084-664F-9F43-4261605FE504}"/>
              </a:ext>
            </a:extLst>
          </p:cNvPr>
          <p:cNvGrpSpPr/>
          <p:nvPr/>
        </p:nvGrpSpPr>
        <p:grpSpPr>
          <a:xfrm>
            <a:off x="8859021" y="1544316"/>
            <a:ext cx="2902103" cy="3090893"/>
            <a:chOff x="8864246" y="1544316"/>
            <a:chExt cx="2902103" cy="3090893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4EBB5796-39FB-F642-91F0-44B74568D363}"/>
                </a:ext>
              </a:extLst>
            </p:cNvPr>
            <p:cNvGrpSpPr/>
            <p:nvPr/>
          </p:nvGrpSpPr>
          <p:grpSpPr>
            <a:xfrm rot="2700000">
              <a:off x="8864246" y="2468913"/>
              <a:ext cx="528800" cy="528800"/>
              <a:chOff x="25400" y="4573706"/>
              <a:chExt cx="914400" cy="914400"/>
            </a:xfrm>
          </p:grpSpPr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8D0FE1C6-B0DE-1743-9036-D922835F17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0136" y="4573706"/>
                <a:ext cx="1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AE889E2-D2E0-294A-A531-6C12A4635C5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482600" y="4573706"/>
                <a:ext cx="0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E62CB10F-BED7-7547-9CA6-3DF8B38D5BCA}"/>
                </a:ext>
              </a:extLst>
            </p:cNvPr>
            <p:cNvGrpSpPr/>
            <p:nvPr/>
          </p:nvGrpSpPr>
          <p:grpSpPr>
            <a:xfrm rot="2700000">
              <a:off x="11237549" y="1544316"/>
              <a:ext cx="528800" cy="528800"/>
              <a:chOff x="25400" y="4573706"/>
              <a:chExt cx="914400" cy="914400"/>
            </a:xfrm>
          </p:grpSpPr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1B6CAA63-EF69-4F41-8A71-B91B75C26F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0136" y="4573706"/>
                <a:ext cx="1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7B24B5B1-E719-5344-8D49-8600616A158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482600" y="4573706"/>
                <a:ext cx="0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F5A56664-CBBF-F04E-9F21-EF7A226CDC78}"/>
                </a:ext>
              </a:extLst>
            </p:cNvPr>
            <p:cNvSpPr/>
            <p:nvPr/>
          </p:nvSpPr>
          <p:spPr>
            <a:xfrm>
              <a:off x="9451353" y="2667648"/>
              <a:ext cx="265094" cy="26509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id="{C7F3A51C-556A-7040-A3C9-E562D9598AF0}"/>
                </a:ext>
              </a:extLst>
            </p:cNvPr>
            <p:cNvGrpSpPr/>
            <p:nvPr/>
          </p:nvGrpSpPr>
          <p:grpSpPr>
            <a:xfrm rot="2700000">
              <a:off x="10661477" y="4106409"/>
              <a:ext cx="528800" cy="528800"/>
              <a:chOff x="25400" y="4573706"/>
              <a:chExt cx="914400" cy="914400"/>
            </a:xfrm>
          </p:grpSpPr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76DCB144-5732-4648-9869-622F0ED99B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0136" y="4573706"/>
                <a:ext cx="1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73560EB8-3E22-1D4A-ACBC-EA2002C2B8B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482600" y="4573706"/>
                <a:ext cx="0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4" name="Group 1073">
              <a:extLst>
                <a:ext uri="{FF2B5EF4-FFF2-40B4-BE49-F238E27FC236}">
                  <a16:creationId xmlns:a16="http://schemas.microsoft.com/office/drawing/2014/main" id="{8A9011D0-4870-AD45-A537-1604D26731F1}"/>
                </a:ext>
              </a:extLst>
            </p:cNvPr>
            <p:cNvGrpSpPr/>
            <p:nvPr/>
          </p:nvGrpSpPr>
          <p:grpSpPr>
            <a:xfrm rot="2700000">
              <a:off x="9452047" y="1626666"/>
              <a:ext cx="528800" cy="528800"/>
              <a:chOff x="25400" y="4573706"/>
              <a:chExt cx="914400" cy="914400"/>
            </a:xfrm>
          </p:grpSpPr>
          <p:cxnSp>
            <p:nvCxnSpPr>
              <p:cNvPr id="1075" name="Straight Connector 1074">
                <a:extLst>
                  <a:ext uri="{FF2B5EF4-FFF2-40B4-BE49-F238E27FC236}">
                    <a16:creationId xmlns:a16="http://schemas.microsoft.com/office/drawing/2014/main" id="{2C7E1236-8D8A-3F49-85A9-5166308E5A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0136" y="4573706"/>
                <a:ext cx="1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6" name="Straight Connector 1075">
                <a:extLst>
                  <a:ext uri="{FF2B5EF4-FFF2-40B4-BE49-F238E27FC236}">
                    <a16:creationId xmlns:a16="http://schemas.microsoft.com/office/drawing/2014/main" id="{D84A4852-71F5-0842-8C06-FC2CAC08C17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482600" y="4573706"/>
                <a:ext cx="0" cy="9144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CA11BED1-070C-804B-A1BA-30748FA7A866}"/>
              </a:ext>
            </a:extLst>
          </p:cNvPr>
          <p:cNvGrpSpPr/>
          <p:nvPr/>
        </p:nvGrpSpPr>
        <p:grpSpPr>
          <a:xfrm>
            <a:off x="8382508" y="1320401"/>
            <a:ext cx="3742877" cy="949747"/>
            <a:chOff x="8382508" y="1320401"/>
            <a:chExt cx="3742877" cy="949747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53DC8057-D919-904D-A521-6FD22E7CE901}"/>
                </a:ext>
              </a:extLst>
            </p:cNvPr>
            <p:cNvGrpSpPr/>
            <p:nvPr/>
          </p:nvGrpSpPr>
          <p:grpSpPr>
            <a:xfrm>
              <a:off x="8382508" y="1320401"/>
              <a:ext cx="3742877" cy="645609"/>
              <a:chOff x="8382508" y="1320401"/>
              <a:chExt cx="3742877" cy="645609"/>
            </a:xfrm>
          </p:grpSpPr>
          <p:sp>
            <p:nvSpPr>
              <p:cNvPr id="279" name="Cross 278">
                <a:extLst>
                  <a:ext uri="{FF2B5EF4-FFF2-40B4-BE49-F238E27FC236}">
                    <a16:creationId xmlns:a16="http://schemas.microsoft.com/office/drawing/2014/main" id="{E0699C1F-3A46-5443-9881-04C42AFD8FD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8900938" y="1320401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0" name="Cross 279">
                <a:extLst>
                  <a:ext uri="{FF2B5EF4-FFF2-40B4-BE49-F238E27FC236}">
                    <a16:creationId xmlns:a16="http://schemas.microsoft.com/office/drawing/2014/main" id="{41870525-65F3-1648-9465-3BE3B673520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9425736" y="1353720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1" name="Cross 280">
                <a:extLst>
                  <a:ext uri="{FF2B5EF4-FFF2-40B4-BE49-F238E27FC236}">
                    <a16:creationId xmlns:a16="http://schemas.microsoft.com/office/drawing/2014/main" id="{75787B05-ACB7-1A48-A273-CCC47397016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10120755" y="1772055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2" name="Cross 281">
                <a:extLst>
                  <a:ext uri="{FF2B5EF4-FFF2-40B4-BE49-F238E27FC236}">
                    <a16:creationId xmlns:a16="http://schemas.microsoft.com/office/drawing/2014/main" id="{9A570EBB-CE94-694C-AE01-09B0780BD3A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10434181" y="1352417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83" name="Group 282">
                <a:extLst>
                  <a:ext uri="{FF2B5EF4-FFF2-40B4-BE49-F238E27FC236}">
                    <a16:creationId xmlns:a16="http://schemas.microsoft.com/office/drawing/2014/main" id="{7C2CFC8F-8536-F94F-B8BE-BA49D37E54F8}"/>
                  </a:ext>
                </a:extLst>
              </p:cNvPr>
              <p:cNvGrpSpPr/>
              <p:nvPr/>
            </p:nvGrpSpPr>
            <p:grpSpPr>
              <a:xfrm>
                <a:off x="10745136" y="1350176"/>
                <a:ext cx="365613" cy="434860"/>
                <a:chOff x="5361607" y="3000366"/>
                <a:chExt cx="365613" cy="434860"/>
              </a:xfrm>
            </p:grpSpPr>
            <p:sp>
              <p:nvSpPr>
                <p:cNvPr id="291" name="Cross 290">
                  <a:extLst>
                    <a:ext uri="{FF2B5EF4-FFF2-40B4-BE49-F238E27FC236}">
                      <a16:creationId xmlns:a16="http://schemas.microsoft.com/office/drawing/2014/main" id="{06CF7145-98AA-EB49-949B-86DB896C0EB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361607" y="3000366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2" name="Cross 291">
                  <a:extLst>
                    <a:ext uri="{FF2B5EF4-FFF2-40B4-BE49-F238E27FC236}">
                      <a16:creationId xmlns:a16="http://schemas.microsoft.com/office/drawing/2014/main" id="{DBEDE4D2-1FD2-8D4A-A62F-06A84B5B955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635539" y="3343545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84" name="Group 283">
                <a:extLst>
                  <a:ext uri="{FF2B5EF4-FFF2-40B4-BE49-F238E27FC236}">
                    <a16:creationId xmlns:a16="http://schemas.microsoft.com/office/drawing/2014/main" id="{9673058A-6BE4-FA45-B23C-3741063D8CED}"/>
                  </a:ext>
                </a:extLst>
              </p:cNvPr>
              <p:cNvGrpSpPr/>
              <p:nvPr/>
            </p:nvGrpSpPr>
            <p:grpSpPr>
              <a:xfrm>
                <a:off x="11508901" y="1358225"/>
                <a:ext cx="265478" cy="355144"/>
                <a:chOff x="5543841" y="2886155"/>
                <a:chExt cx="265478" cy="355144"/>
              </a:xfrm>
            </p:grpSpPr>
            <p:sp>
              <p:nvSpPr>
                <p:cNvPr id="289" name="Cross 288">
                  <a:extLst>
                    <a:ext uri="{FF2B5EF4-FFF2-40B4-BE49-F238E27FC236}">
                      <a16:creationId xmlns:a16="http://schemas.microsoft.com/office/drawing/2014/main" id="{091D8650-3E64-1A44-A694-3180AE16A94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717638" y="2886155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0" name="Cross 289">
                  <a:extLst>
                    <a:ext uri="{FF2B5EF4-FFF2-40B4-BE49-F238E27FC236}">
                      <a16:creationId xmlns:a16="http://schemas.microsoft.com/office/drawing/2014/main" id="{655F9A19-B43D-B04A-BB8C-4994282B2BD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700000">
                  <a:off x="5543841" y="3149618"/>
                  <a:ext cx="91681" cy="91681"/>
                </a:xfrm>
                <a:prstGeom prst="plus">
                  <a:avLst>
                    <a:gd name="adj" fmla="val 42654"/>
                  </a:avLst>
                </a:prstGeom>
                <a:ln w="1270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85" name="Straight Arrow Connector 284">
                <a:extLst>
                  <a:ext uri="{FF2B5EF4-FFF2-40B4-BE49-F238E27FC236}">
                    <a16:creationId xmlns:a16="http://schemas.microsoft.com/office/drawing/2014/main" id="{D55DE404-8627-B641-82F6-E6D2BD050C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18170" y="1364706"/>
                <a:ext cx="3707215" cy="51104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6" name="Straight Arrow Connector 285">
                <a:extLst>
                  <a:ext uri="{FF2B5EF4-FFF2-40B4-BE49-F238E27FC236}">
                    <a16:creationId xmlns:a16="http://schemas.microsoft.com/office/drawing/2014/main" id="{9904486E-D8D7-F843-9C9D-2156F46259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2508" y="1635050"/>
                <a:ext cx="3708760" cy="33096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7" name="Cross 286">
                <a:extLst>
                  <a:ext uri="{FF2B5EF4-FFF2-40B4-BE49-F238E27FC236}">
                    <a16:creationId xmlns:a16="http://schemas.microsoft.com/office/drawing/2014/main" id="{9EB0A1D5-43B2-6341-AEF0-FB956A2D78C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9735239" y="1810092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8" name="Cross 287">
                <a:extLst>
                  <a:ext uri="{FF2B5EF4-FFF2-40B4-BE49-F238E27FC236}">
                    <a16:creationId xmlns:a16="http://schemas.microsoft.com/office/drawing/2014/main" id="{E18ED680-0F35-FE46-A98F-418F789F0E2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9086025" y="1861012"/>
                <a:ext cx="91681" cy="91681"/>
              </a:xfrm>
              <a:prstGeom prst="plus">
                <a:avLst>
                  <a:gd name="adj" fmla="val 42654"/>
                </a:avLst>
              </a:prstGeom>
              <a:ln w="127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277" name="Straight Arrow Connector 276">
              <a:extLst>
                <a:ext uri="{FF2B5EF4-FFF2-40B4-BE49-F238E27FC236}">
                  <a16:creationId xmlns:a16="http://schemas.microsoft.com/office/drawing/2014/main" id="{30A566C3-DBD5-7045-9759-9D162DD45C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8861" y="2164382"/>
              <a:ext cx="1602906" cy="10576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8" name="Cross 277">
              <a:extLst>
                <a:ext uri="{FF2B5EF4-FFF2-40B4-BE49-F238E27FC236}">
                  <a16:creationId xmlns:a16="http://schemas.microsoft.com/office/drawing/2014/main" id="{5227012B-D7B2-004B-9E4A-CE0C44402854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9823407" y="2146115"/>
              <a:ext cx="91681" cy="91681"/>
            </a:xfrm>
            <a:prstGeom prst="plus">
              <a:avLst>
                <a:gd name="adj" fmla="val 42654"/>
              </a:avLst>
            </a:prstGeom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28C7C105-48BC-6E4D-8AE6-DA158A44ED68}"/>
              </a:ext>
            </a:extLst>
          </p:cNvPr>
          <p:cNvGrpSpPr/>
          <p:nvPr/>
        </p:nvGrpSpPr>
        <p:grpSpPr>
          <a:xfrm>
            <a:off x="8554851" y="1264619"/>
            <a:ext cx="3230093" cy="1448489"/>
            <a:chOff x="8554851" y="1264619"/>
            <a:chExt cx="3230093" cy="1448489"/>
          </a:xfrm>
        </p:grpSpPr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D6883BB9-60CC-B949-8964-655182F46CDA}"/>
                </a:ext>
              </a:extLst>
            </p:cNvPr>
            <p:cNvGrpSpPr/>
            <p:nvPr/>
          </p:nvGrpSpPr>
          <p:grpSpPr>
            <a:xfrm>
              <a:off x="8554851" y="1264619"/>
              <a:ext cx="3230093" cy="1448489"/>
              <a:chOff x="7431297" y="1769881"/>
              <a:chExt cx="3230093" cy="1448489"/>
            </a:xfrm>
          </p:grpSpPr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814B6B51-CF09-D442-8743-5AC6DFFD519B}"/>
                  </a:ext>
                </a:extLst>
              </p:cNvPr>
              <p:cNvGrpSpPr/>
              <p:nvPr/>
            </p:nvGrpSpPr>
            <p:grpSpPr>
              <a:xfrm rot="21036574">
                <a:off x="7704225" y="2359794"/>
                <a:ext cx="717680" cy="762545"/>
                <a:chOff x="8831221" y="3765085"/>
                <a:chExt cx="686927" cy="867940"/>
              </a:xfrm>
            </p:grpSpPr>
            <p:grpSp>
              <p:nvGrpSpPr>
                <p:cNvPr id="343" name="Group 342">
                  <a:extLst>
                    <a:ext uri="{FF2B5EF4-FFF2-40B4-BE49-F238E27FC236}">
                      <a16:creationId xmlns:a16="http://schemas.microsoft.com/office/drawing/2014/main" id="{1DEAD480-D5ED-3F42-8E2D-CC34B7D5C245}"/>
                    </a:ext>
                  </a:extLst>
                </p:cNvPr>
                <p:cNvGrpSpPr/>
                <p:nvPr/>
              </p:nvGrpSpPr>
              <p:grpSpPr>
                <a:xfrm rot="5400000">
                  <a:off x="8959707" y="3672029"/>
                  <a:ext cx="465386" cy="651497"/>
                  <a:chOff x="10006586" y="824883"/>
                  <a:chExt cx="673081" cy="651497"/>
                </a:xfrm>
              </p:grpSpPr>
              <p:sp>
                <p:nvSpPr>
                  <p:cNvPr id="347" name="Arc 346">
                    <a:extLst>
                      <a:ext uri="{FF2B5EF4-FFF2-40B4-BE49-F238E27FC236}">
                        <a16:creationId xmlns:a16="http://schemas.microsoft.com/office/drawing/2014/main" id="{FCEC281F-39BD-E84C-97E3-49D14E93A0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006586" y="824883"/>
                    <a:ext cx="375138" cy="404996"/>
                  </a:xfrm>
                  <a:prstGeom prst="arc">
                    <a:avLst>
                      <a:gd name="adj1" fmla="val 14183044"/>
                      <a:gd name="adj2" fmla="val 18744915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8" name="Arc 347">
                    <a:extLst>
                      <a:ext uri="{FF2B5EF4-FFF2-40B4-BE49-F238E27FC236}">
                        <a16:creationId xmlns:a16="http://schemas.microsoft.com/office/drawing/2014/main" id="{D5CC74E3-B9EB-4843-A9F8-9CEF30C83BED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44" name="Group 343">
                  <a:extLst>
                    <a:ext uri="{FF2B5EF4-FFF2-40B4-BE49-F238E27FC236}">
                      <a16:creationId xmlns:a16="http://schemas.microsoft.com/office/drawing/2014/main" id="{EF941E08-B341-5D44-9EF0-0C81D290F823}"/>
                    </a:ext>
                  </a:extLst>
                </p:cNvPr>
                <p:cNvGrpSpPr/>
                <p:nvPr/>
              </p:nvGrpSpPr>
              <p:grpSpPr>
                <a:xfrm>
                  <a:off x="8831221" y="4182102"/>
                  <a:ext cx="677486" cy="450923"/>
                  <a:chOff x="8008350" y="524792"/>
                  <a:chExt cx="677486" cy="652162"/>
                </a:xfrm>
              </p:grpSpPr>
              <p:sp>
                <p:nvSpPr>
                  <p:cNvPr id="345" name="Arc 344">
                    <a:extLst>
                      <a:ext uri="{FF2B5EF4-FFF2-40B4-BE49-F238E27FC236}">
                        <a16:creationId xmlns:a16="http://schemas.microsoft.com/office/drawing/2014/main" id="{94DB021A-2801-1243-AB20-A77771F4FC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23279" y="786886"/>
                    <a:ext cx="375139" cy="404998"/>
                  </a:xfrm>
                  <a:prstGeom prst="arc">
                    <a:avLst>
                      <a:gd name="adj1" fmla="val 14306523"/>
                      <a:gd name="adj2" fmla="val 19382008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46" name="Arc 345">
                    <a:extLst>
                      <a:ext uri="{FF2B5EF4-FFF2-40B4-BE49-F238E27FC236}">
                        <a16:creationId xmlns:a16="http://schemas.microsoft.com/office/drawing/2014/main" id="{C872D690-30A3-3A4D-A293-7CF11BBEF2D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295768" y="509864"/>
                    <a:ext cx="375139" cy="404996"/>
                  </a:xfrm>
                  <a:prstGeom prst="arc">
                    <a:avLst>
                      <a:gd name="adj1" fmla="val 14370333"/>
                      <a:gd name="adj2" fmla="val 18323165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214E68F9-38E5-B849-9FE2-4F9BB2B925F2}"/>
                  </a:ext>
                </a:extLst>
              </p:cNvPr>
              <p:cNvGrpSpPr/>
              <p:nvPr/>
            </p:nvGrpSpPr>
            <p:grpSpPr>
              <a:xfrm>
                <a:off x="9453393" y="2069592"/>
                <a:ext cx="719281" cy="1148778"/>
                <a:chOff x="7996827" y="2271199"/>
                <a:chExt cx="717680" cy="1146220"/>
              </a:xfrm>
            </p:grpSpPr>
            <p:grpSp>
              <p:nvGrpSpPr>
                <p:cNvPr id="333" name="Group 332">
                  <a:extLst>
                    <a:ext uri="{FF2B5EF4-FFF2-40B4-BE49-F238E27FC236}">
                      <a16:creationId xmlns:a16="http://schemas.microsoft.com/office/drawing/2014/main" id="{D6271BC6-5D63-9048-AF80-B775F3F5364F}"/>
                    </a:ext>
                  </a:extLst>
                </p:cNvPr>
                <p:cNvGrpSpPr/>
                <p:nvPr/>
              </p:nvGrpSpPr>
              <p:grpSpPr>
                <a:xfrm rot="219465">
                  <a:off x="7996827" y="2271199"/>
                  <a:ext cx="717680" cy="955045"/>
                  <a:chOff x="8831221" y="3545979"/>
                  <a:chExt cx="686927" cy="1087046"/>
                </a:xfrm>
              </p:grpSpPr>
              <p:grpSp>
                <p:nvGrpSpPr>
                  <p:cNvPr id="335" name="Group 334">
                    <a:extLst>
                      <a:ext uri="{FF2B5EF4-FFF2-40B4-BE49-F238E27FC236}">
                        <a16:creationId xmlns:a16="http://schemas.microsoft.com/office/drawing/2014/main" id="{C826F578-CF38-C445-B727-EBF196D6149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850150" y="3562480"/>
                    <a:ext cx="684499" cy="651497"/>
                    <a:chOff x="9689687" y="824883"/>
                    <a:chExt cx="989980" cy="651497"/>
                  </a:xfrm>
                </p:grpSpPr>
                <p:grpSp>
                  <p:nvGrpSpPr>
                    <p:cNvPr id="339" name="Group 338">
                      <a:extLst>
                        <a:ext uri="{FF2B5EF4-FFF2-40B4-BE49-F238E27FC236}">
                          <a16:creationId xmlns:a16="http://schemas.microsoft.com/office/drawing/2014/main" id="{E562ABE7-7300-7D49-9B93-1CF7F66AFD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89687" y="824883"/>
                      <a:ext cx="692038" cy="622136"/>
                      <a:chOff x="9689687" y="705654"/>
                      <a:chExt cx="692038" cy="747862"/>
                    </a:xfrm>
                  </p:grpSpPr>
                  <p:sp>
                    <p:nvSpPr>
                      <p:cNvPr id="341" name="Arc 340">
                        <a:extLst>
                          <a:ext uri="{FF2B5EF4-FFF2-40B4-BE49-F238E27FC236}">
                            <a16:creationId xmlns:a16="http://schemas.microsoft.com/office/drawing/2014/main" id="{DF8780FA-F5A1-0549-BE51-A75445CFA5A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006586" y="705654"/>
                        <a:ext cx="375139" cy="486840"/>
                      </a:xfrm>
                      <a:prstGeom prst="arc">
                        <a:avLst>
                          <a:gd name="adj1" fmla="val 14183044"/>
                          <a:gd name="adj2" fmla="val 18744915"/>
                        </a:avLst>
                      </a:prstGeom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42" name="Arc 341">
                        <a:extLst>
                          <a:ext uri="{FF2B5EF4-FFF2-40B4-BE49-F238E27FC236}">
                            <a16:creationId xmlns:a16="http://schemas.microsoft.com/office/drawing/2014/main" id="{8D57294C-2633-B945-85DC-FC856AEAE9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89687" y="966673"/>
                        <a:ext cx="375139" cy="486843"/>
                      </a:xfrm>
                      <a:prstGeom prst="arc">
                        <a:avLst>
                          <a:gd name="adj1" fmla="val 17244388"/>
                          <a:gd name="adj2" fmla="val 18505563"/>
                        </a:avLst>
                      </a:prstGeom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  <p:sp>
                  <p:nvSpPr>
                    <p:cNvPr id="340" name="Arc 339">
                      <a:extLst>
                        <a:ext uri="{FF2B5EF4-FFF2-40B4-BE49-F238E27FC236}">
                          <a16:creationId xmlns:a16="http://schemas.microsoft.com/office/drawing/2014/main" id="{BA1375C2-FB1A-5A4A-9F0E-850B99AEBB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04528" y="1071382"/>
                      <a:ext cx="375139" cy="404998"/>
                    </a:xfrm>
                    <a:prstGeom prst="arc">
                      <a:avLst>
                        <a:gd name="adj1" fmla="val 13986812"/>
                        <a:gd name="adj2" fmla="val 18514402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336" name="Group 335">
                    <a:extLst>
                      <a:ext uri="{FF2B5EF4-FFF2-40B4-BE49-F238E27FC236}">
                        <a16:creationId xmlns:a16="http://schemas.microsoft.com/office/drawing/2014/main" id="{B5BE15CC-90C8-9041-9647-7EB39ABC69C7}"/>
                      </a:ext>
                    </a:extLst>
                  </p:cNvPr>
                  <p:cNvGrpSpPr/>
                  <p:nvPr/>
                </p:nvGrpSpPr>
                <p:grpSpPr>
                  <a:xfrm>
                    <a:off x="8831221" y="4182102"/>
                    <a:ext cx="677486" cy="450923"/>
                    <a:chOff x="8008350" y="524792"/>
                    <a:chExt cx="677486" cy="652162"/>
                  </a:xfrm>
                </p:grpSpPr>
                <p:sp>
                  <p:nvSpPr>
                    <p:cNvPr id="337" name="Arc 336">
                      <a:extLst>
                        <a:ext uri="{FF2B5EF4-FFF2-40B4-BE49-F238E27FC236}">
                          <a16:creationId xmlns:a16="http://schemas.microsoft.com/office/drawing/2014/main" id="{06E3067E-3EEA-E241-9A16-6A0AFBA0C48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23279" y="786886"/>
                      <a:ext cx="375139" cy="404998"/>
                    </a:xfrm>
                    <a:prstGeom prst="arc">
                      <a:avLst>
                        <a:gd name="adj1" fmla="val 14306523"/>
                        <a:gd name="adj2" fmla="val 18550050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8" name="Arc 337">
                      <a:extLst>
                        <a:ext uri="{FF2B5EF4-FFF2-40B4-BE49-F238E27FC236}">
                          <a16:creationId xmlns:a16="http://schemas.microsoft.com/office/drawing/2014/main" id="{015120AB-C175-D94F-A054-7EAE2F30608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295768" y="509864"/>
                      <a:ext cx="375139" cy="404996"/>
                    </a:xfrm>
                    <a:prstGeom prst="arc">
                      <a:avLst>
                        <a:gd name="adj1" fmla="val 14370333"/>
                        <a:gd name="adj2" fmla="val 18323165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334" name="Arc 333">
                  <a:extLst>
                    <a:ext uri="{FF2B5EF4-FFF2-40B4-BE49-F238E27FC236}">
                      <a16:creationId xmlns:a16="http://schemas.microsoft.com/office/drawing/2014/main" id="{C7113F62-370A-994F-907A-01BFF952FA6D}"/>
                    </a:ext>
                  </a:extLst>
                </p:cNvPr>
                <p:cNvSpPr/>
                <p:nvPr/>
              </p:nvSpPr>
              <p:spPr>
                <a:xfrm rot="16431419">
                  <a:off x="8304822" y="3091912"/>
                  <a:ext cx="227885" cy="423129"/>
                </a:xfrm>
                <a:prstGeom prst="arc">
                  <a:avLst>
                    <a:gd name="adj1" fmla="val 14306523"/>
                    <a:gd name="adj2" fmla="val 1837252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6DBF3206-250F-4844-B797-A66B7C059A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43183" y="1933643"/>
                <a:ext cx="24948" cy="337173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555E4A4B-216B-D543-87B1-871F10E391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9537" y="2711825"/>
                <a:ext cx="1774" cy="136827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01883B55-9768-A34A-B45D-AAEA0A0ECC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30160" y="1886961"/>
                <a:ext cx="25677" cy="14907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D37AC653-A6F5-CF43-BFFA-E27EC9A039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60517" y="2230063"/>
                <a:ext cx="54562" cy="207488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7484D860-4982-2A44-844A-4ACABF14A8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512711" y="2356188"/>
                <a:ext cx="123092" cy="44434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303" name="Group 302">
                <a:extLst>
                  <a:ext uri="{FF2B5EF4-FFF2-40B4-BE49-F238E27FC236}">
                    <a16:creationId xmlns:a16="http://schemas.microsoft.com/office/drawing/2014/main" id="{91E5F411-DFB8-A04D-B46B-42CE709291E0}"/>
                  </a:ext>
                </a:extLst>
              </p:cNvPr>
              <p:cNvGrpSpPr/>
              <p:nvPr/>
            </p:nvGrpSpPr>
            <p:grpSpPr>
              <a:xfrm rot="3648969" flipH="1">
                <a:off x="9930096" y="1714411"/>
                <a:ext cx="675823" cy="786764"/>
                <a:chOff x="8866651" y="3545979"/>
                <a:chExt cx="651497" cy="895506"/>
              </a:xfrm>
            </p:grpSpPr>
            <p:grpSp>
              <p:nvGrpSpPr>
                <p:cNvPr id="327" name="Group 326">
                  <a:extLst>
                    <a:ext uri="{FF2B5EF4-FFF2-40B4-BE49-F238E27FC236}">
                      <a16:creationId xmlns:a16="http://schemas.microsoft.com/office/drawing/2014/main" id="{9C000383-2985-B64B-8AB2-F5E6A2600732}"/>
                    </a:ext>
                  </a:extLst>
                </p:cNvPr>
                <p:cNvGrpSpPr/>
                <p:nvPr/>
              </p:nvGrpSpPr>
              <p:grpSpPr>
                <a:xfrm rot="5400000">
                  <a:off x="8850150" y="3562480"/>
                  <a:ext cx="684499" cy="651497"/>
                  <a:chOff x="9689687" y="824883"/>
                  <a:chExt cx="989980" cy="651497"/>
                </a:xfrm>
              </p:grpSpPr>
              <p:grpSp>
                <p:nvGrpSpPr>
                  <p:cNvPr id="329" name="Group 328">
                    <a:extLst>
                      <a:ext uri="{FF2B5EF4-FFF2-40B4-BE49-F238E27FC236}">
                        <a16:creationId xmlns:a16="http://schemas.microsoft.com/office/drawing/2014/main" id="{20451AD0-F278-394D-BC2D-58C5364CB4F4}"/>
                      </a:ext>
                    </a:extLst>
                  </p:cNvPr>
                  <p:cNvGrpSpPr/>
                  <p:nvPr/>
                </p:nvGrpSpPr>
                <p:grpSpPr>
                  <a:xfrm>
                    <a:off x="9689687" y="824883"/>
                    <a:ext cx="692038" cy="622136"/>
                    <a:chOff x="9689687" y="705654"/>
                    <a:chExt cx="692038" cy="747862"/>
                  </a:xfrm>
                </p:grpSpPr>
                <p:sp>
                  <p:nvSpPr>
                    <p:cNvPr id="331" name="Arc 330">
                      <a:extLst>
                        <a:ext uri="{FF2B5EF4-FFF2-40B4-BE49-F238E27FC236}">
                          <a16:creationId xmlns:a16="http://schemas.microsoft.com/office/drawing/2014/main" id="{7BC12AF9-7FFC-A24B-844C-15D29383DA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006586" y="705654"/>
                      <a:ext cx="375139" cy="486840"/>
                    </a:xfrm>
                    <a:prstGeom prst="arc">
                      <a:avLst>
                        <a:gd name="adj1" fmla="val 14183044"/>
                        <a:gd name="adj2" fmla="val 18744915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2" name="Arc 331">
                      <a:extLst>
                        <a:ext uri="{FF2B5EF4-FFF2-40B4-BE49-F238E27FC236}">
                          <a16:creationId xmlns:a16="http://schemas.microsoft.com/office/drawing/2014/main" id="{C14446C5-77B2-DF48-A214-827D027070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89687" y="966673"/>
                      <a:ext cx="375139" cy="486843"/>
                    </a:xfrm>
                    <a:prstGeom prst="arc">
                      <a:avLst>
                        <a:gd name="adj1" fmla="val 13717890"/>
                        <a:gd name="adj2" fmla="val 18505563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330" name="Arc 329">
                    <a:extLst>
                      <a:ext uri="{FF2B5EF4-FFF2-40B4-BE49-F238E27FC236}">
                        <a16:creationId xmlns:a16="http://schemas.microsoft.com/office/drawing/2014/main" id="{0F0217A0-27FD-7348-91F2-29D020E67CE9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28" name="Arc 327">
                  <a:extLst>
                    <a:ext uri="{FF2B5EF4-FFF2-40B4-BE49-F238E27FC236}">
                      <a16:creationId xmlns:a16="http://schemas.microsoft.com/office/drawing/2014/main" id="{EAB8E77A-6F2D-C54F-BFE8-0D3425F4230C}"/>
                    </a:ext>
                  </a:extLst>
                </p:cNvPr>
                <p:cNvSpPr/>
                <p:nvPr/>
              </p:nvSpPr>
              <p:spPr>
                <a:xfrm rot="16200000">
                  <a:off x="9176517" y="4109296"/>
                  <a:ext cx="259382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FEAB4222-15E3-F24F-86B3-EB8594FC3FA1}"/>
                  </a:ext>
                </a:extLst>
              </p:cNvPr>
              <p:cNvGrpSpPr/>
              <p:nvPr/>
            </p:nvGrpSpPr>
            <p:grpSpPr>
              <a:xfrm rot="20023241" flipH="1">
                <a:off x="8748576" y="2253000"/>
                <a:ext cx="675823" cy="594260"/>
                <a:chOff x="8866652" y="3765089"/>
                <a:chExt cx="651497" cy="676396"/>
              </a:xfrm>
            </p:grpSpPr>
            <p:grpSp>
              <p:nvGrpSpPr>
                <p:cNvPr id="323" name="Group 322">
                  <a:extLst>
                    <a:ext uri="{FF2B5EF4-FFF2-40B4-BE49-F238E27FC236}">
                      <a16:creationId xmlns:a16="http://schemas.microsoft.com/office/drawing/2014/main" id="{C9108B80-FB19-5943-948F-80241BF24B9B}"/>
                    </a:ext>
                  </a:extLst>
                </p:cNvPr>
                <p:cNvGrpSpPr/>
                <p:nvPr/>
              </p:nvGrpSpPr>
              <p:grpSpPr>
                <a:xfrm rot="5400000">
                  <a:off x="8959707" y="3672034"/>
                  <a:ext cx="465387" cy="651497"/>
                  <a:chOff x="10006585" y="824883"/>
                  <a:chExt cx="673082" cy="651497"/>
                </a:xfrm>
              </p:grpSpPr>
              <p:sp>
                <p:nvSpPr>
                  <p:cNvPr id="325" name="Arc 324">
                    <a:extLst>
                      <a:ext uri="{FF2B5EF4-FFF2-40B4-BE49-F238E27FC236}">
                        <a16:creationId xmlns:a16="http://schemas.microsoft.com/office/drawing/2014/main" id="{7D3EC08B-D576-1646-87CD-7D596C50D5F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006586" y="824882"/>
                    <a:ext cx="375138" cy="404996"/>
                  </a:xfrm>
                  <a:prstGeom prst="arc">
                    <a:avLst>
                      <a:gd name="adj1" fmla="val 14183044"/>
                      <a:gd name="adj2" fmla="val 16853376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6" name="Arc 325">
                    <a:extLst>
                      <a:ext uri="{FF2B5EF4-FFF2-40B4-BE49-F238E27FC236}">
                        <a16:creationId xmlns:a16="http://schemas.microsoft.com/office/drawing/2014/main" id="{F8512B89-C90E-4F48-B619-9D18CFB27551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24" name="Arc 323">
                  <a:extLst>
                    <a:ext uri="{FF2B5EF4-FFF2-40B4-BE49-F238E27FC236}">
                      <a16:creationId xmlns:a16="http://schemas.microsoft.com/office/drawing/2014/main" id="{1F7F8CCB-4C5E-0545-B15D-EF80261BC405}"/>
                    </a:ext>
                  </a:extLst>
                </p:cNvPr>
                <p:cNvSpPr/>
                <p:nvPr/>
              </p:nvSpPr>
              <p:spPr>
                <a:xfrm rot="16200000">
                  <a:off x="9176517" y="4109296"/>
                  <a:ext cx="259382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6A259E08-2E25-0C44-A4A1-60A204D67B94}"/>
                  </a:ext>
                </a:extLst>
              </p:cNvPr>
              <p:cNvGrpSpPr/>
              <p:nvPr/>
            </p:nvGrpSpPr>
            <p:grpSpPr>
              <a:xfrm rot="625699" flipH="1">
                <a:off x="7431297" y="1844213"/>
                <a:ext cx="675823" cy="786764"/>
                <a:chOff x="8866651" y="3545979"/>
                <a:chExt cx="651497" cy="895506"/>
              </a:xfrm>
            </p:grpSpPr>
            <p:grpSp>
              <p:nvGrpSpPr>
                <p:cNvPr id="317" name="Group 316">
                  <a:extLst>
                    <a:ext uri="{FF2B5EF4-FFF2-40B4-BE49-F238E27FC236}">
                      <a16:creationId xmlns:a16="http://schemas.microsoft.com/office/drawing/2014/main" id="{5D37FDDF-40FE-6647-AE37-B496DEC86200}"/>
                    </a:ext>
                  </a:extLst>
                </p:cNvPr>
                <p:cNvGrpSpPr/>
                <p:nvPr/>
              </p:nvGrpSpPr>
              <p:grpSpPr>
                <a:xfrm rot="5400000">
                  <a:off x="8850150" y="3562480"/>
                  <a:ext cx="684499" cy="651497"/>
                  <a:chOff x="9689687" y="824883"/>
                  <a:chExt cx="989980" cy="651497"/>
                </a:xfrm>
              </p:grpSpPr>
              <p:grpSp>
                <p:nvGrpSpPr>
                  <p:cNvPr id="319" name="Group 318">
                    <a:extLst>
                      <a:ext uri="{FF2B5EF4-FFF2-40B4-BE49-F238E27FC236}">
                        <a16:creationId xmlns:a16="http://schemas.microsoft.com/office/drawing/2014/main" id="{853F541D-692D-ED4A-9B14-1CE21E94F3FF}"/>
                      </a:ext>
                    </a:extLst>
                  </p:cNvPr>
                  <p:cNvGrpSpPr/>
                  <p:nvPr/>
                </p:nvGrpSpPr>
                <p:grpSpPr>
                  <a:xfrm>
                    <a:off x="9689687" y="824883"/>
                    <a:ext cx="692038" cy="622136"/>
                    <a:chOff x="9689687" y="705654"/>
                    <a:chExt cx="692038" cy="747862"/>
                  </a:xfrm>
                </p:grpSpPr>
                <p:sp>
                  <p:nvSpPr>
                    <p:cNvPr id="321" name="Arc 320">
                      <a:extLst>
                        <a:ext uri="{FF2B5EF4-FFF2-40B4-BE49-F238E27FC236}">
                          <a16:creationId xmlns:a16="http://schemas.microsoft.com/office/drawing/2014/main" id="{66DF1F29-CD1F-F843-A9B7-0033A6988D2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006586" y="705654"/>
                      <a:ext cx="375139" cy="486840"/>
                    </a:xfrm>
                    <a:prstGeom prst="arc">
                      <a:avLst>
                        <a:gd name="adj1" fmla="val 14183044"/>
                        <a:gd name="adj2" fmla="val 18744915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2" name="Arc 321">
                      <a:extLst>
                        <a:ext uri="{FF2B5EF4-FFF2-40B4-BE49-F238E27FC236}">
                          <a16:creationId xmlns:a16="http://schemas.microsoft.com/office/drawing/2014/main" id="{647267ED-F559-B34B-B522-426036D072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89687" y="966673"/>
                      <a:ext cx="375139" cy="486843"/>
                    </a:xfrm>
                    <a:prstGeom prst="arc">
                      <a:avLst>
                        <a:gd name="adj1" fmla="val 13717890"/>
                        <a:gd name="adj2" fmla="val 18505563"/>
                      </a:avLst>
                    </a:prstGeom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320" name="Arc 319">
                    <a:extLst>
                      <a:ext uri="{FF2B5EF4-FFF2-40B4-BE49-F238E27FC236}">
                        <a16:creationId xmlns:a16="http://schemas.microsoft.com/office/drawing/2014/main" id="{9C2F20E0-8EAE-BC40-A53F-FAA95DB4E3C8}"/>
                      </a:ext>
                    </a:extLst>
                  </p:cNvPr>
                  <p:cNvSpPr/>
                  <p:nvPr/>
                </p:nvSpPr>
                <p:spPr>
                  <a:xfrm>
                    <a:off x="10304528" y="1071382"/>
                    <a:ext cx="375139" cy="404998"/>
                  </a:xfrm>
                  <a:prstGeom prst="arc">
                    <a:avLst>
                      <a:gd name="adj1" fmla="val 13986812"/>
                      <a:gd name="adj2" fmla="val 18514402"/>
                    </a:avLst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18" name="Arc 317">
                  <a:extLst>
                    <a:ext uri="{FF2B5EF4-FFF2-40B4-BE49-F238E27FC236}">
                      <a16:creationId xmlns:a16="http://schemas.microsoft.com/office/drawing/2014/main" id="{7216C52C-C40A-6848-8302-16151FCF5FFC}"/>
                    </a:ext>
                  </a:extLst>
                </p:cNvPr>
                <p:cNvSpPr/>
                <p:nvPr/>
              </p:nvSpPr>
              <p:spPr>
                <a:xfrm rot="16200000">
                  <a:off x="9176517" y="4109296"/>
                  <a:ext cx="259382" cy="404996"/>
                </a:xfrm>
                <a:prstGeom prst="arc">
                  <a:avLst>
                    <a:gd name="adj1" fmla="val 14370333"/>
                    <a:gd name="adj2" fmla="val 18323165"/>
                  </a:avLst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B6029B66-F327-2B4B-935D-829EAF978F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56759" y="1431070"/>
              <a:ext cx="222820" cy="19578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60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97F10-0CF4-3341-A9BF-F77A64F3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Radiation damage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C806B-E290-F24E-95E7-7E56271A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8F934-640F-0643-8899-CD2CA4010042}" type="datetime1">
              <a:rPr lang="en-US" smtClean="0"/>
              <a:t>5/20/22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C7AF5-9D3D-BE4C-8672-1389CF33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CALOR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6921A-95B7-C043-99F8-C398821A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100F-412C-544B-8C09-9E56C4F4A722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A1BA81A-AC68-604C-AF27-29C9BBBFE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3542" y="901356"/>
            <a:ext cx="3518972" cy="44419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91CAF0-CEE1-D945-A6ED-214BAB5A4E88}"/>
              </a:ext>
            </a:extLst>
          </p:cNvPr>
          <p:cNvSpPr txBox="1"/>
          <p:nvPr/>
        </p:nvSpPr>
        <p:spPr>
          <a:xfrm>
            <a:off x="9220999" y="5511289"/>
            <a:ext cx="1998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Figure taken from </a:t>
            </a:r>
            <a:r>
              <a:rPr lang="en-US" sz="1600" b="1" dirty="0"/>
              <a:t>[1]</a:t>
            </a:r>
            <a:r>
              <a:rPr lang="en-US" sz="1600" dirty="0"/>
              <a:t>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B43F54-B440-B742-A608-DF6F1D1B9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223" y="1150130"/>
            <a:ext cx="7231339" cy="503606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300" dirty="0"/>
              <a:t>Mechanisms for </a:t>
            </a:r>
            <a:r>
              <a:rPr lang="en-US" sz="3300" b="1" dirty="0"/>
              <a:t>radiation damage </a:t>
            </a:r>
            <a:r>
              <a:rPr lang="en-US" sz="3300" dirty="0"/>
              <a:t>can be categorized as follows:</a:t>
            </a:r>
          </a:p>
          <a:p>
            <a:r>
              <a:rPr lang="en-US" sz="3300" dirty="0"/>
              <a:t>Decrease in the </a:t>
            </a:r>
            <a:r>
              <a:rPr lang="en-US" sz="3300" b="1" dirty="0"/>
              <a:t>initial light production 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/>
              <a:t>Fluor destruction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/>
              <a:t>Absorption of light between primary and secondary fluors.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/>
              <a:t>Suppression of </a:t>
            </a:r>
            <a:r>
              <a:rPr lang="en-US" sz="2800" dirty="0" err="1"/>
              <a:t>Förster</a:t>
            </a:r>
            <a:r>
              <a:rPr lang="en-US" sz="2800" dirty="0"/>
              <a:t> mechanism.</a:t>
            </a:r>
          </a:p>
          <a:p>
            <a:r>
              <a:rPr lang="en-US" sz="3300" dirty="0"/>
              <a:t>Formation of </a:t>
            </a:r>
            <a:r>
              <a:rPr lang="en-US" sz="3300" b="1" dirty="0"/>
              <a:t>color centers</a:t>
            </a:r>
            <a:r>
              <a:rPr lang="en-US" sz="3300" b="1" baseline="30000" dirty="0"/>
              <a:t>[4]</a:t>
            </a:r>
            <a:endParaRPr lang="en-US" sz="3300" b="1" dirty="0"/>
          </a:p>
          <a:p>
            <a:pPr lvl="1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600" dirty="0"/>
              <a:t>Absorption of light emitted from the secondary fluor.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000" b="1" dirty="0"/>
              <a:t>Differences: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600" b="1" dirty="0"/>
              <a:t>Color centers: </a:t>
            </a:r>
            <a:r>
              <a:rPr lang="en-US" sz="2600" dirty="0"/>
              <a:t>dependence on thickness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600" b="1" dirty="0"/>
              <a:t>Initial LY decrease: </a:t>
            </a:r>
            <a:r>
              <a:rPr lang="en-US" sz="2600" dirty="0"/>
              <a:t>independent of thickness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CC1C82F2-2054-9603-A4D3-E710A14EB5AE}"/>
              </a:ext>
            </a:extLst>
          </p:cNvPr>
          <p:cNvSpPr/>
          <p:nvPr/>
        </p:nvSpPr>
        <p:spPr>
          <a:xfrm>
            <a:off x="7225990" y="1951463"/>
            <a:ext cx="836598" cy="18957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D2A9F504-4101-F0CA-E340-D01A64CB43B0}"/>
              </a:ext>
            </a:extLst>
          </p:cNvPr>
          <p:cNvSpPr/>
          <p:nvPr/>
        </p:nvSpPr>
        <p:spPr>
          <a:xfrm rot="20950377">
            <a:off x="6505223" y="3801158"/>
            <a:ext cx="1553041" cy="19321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EAA09A-DC6F-B403-88F7-7DCB5B8FCC52}"/>
              </a:ext>
            </a:extLst>
          </p:cNvPr>
          <p:cNvSpPr/>
          <p:nvPr/>
        </p:nvSpPr>
        <p:spPr>
          <a:xfrm>
            <a:off x="9433933" y="733403"/>
            <a:ext cx="1500163" cy="31481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DISTANCE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B7A082-5B22-58E8-E5F0-2D05277DCC1B}"/>
              </a:ext>
            </a:extLst>
          </p:cNvPr>
          <p:cNvGrpSpPr/>
          <p:nvPr/>
        </p:nvGrpSpPr>
        <p:grpSpPr>
          <a:xfrm>
            <a:off x="10373873" y="1940314"/>
            <a:ext cx="1903619" cy="2587085"/>
            <a:chOff x="10373873" y="1940314"/>
            <a:chExt cx="1903619" cy="2587085"/>
          </a:xfrm>
        </p:grpSpPr>
        <p:sp>
          <p:nvSpPr>
            <p:cNvPr id="11" name="Circular Arrow 10">
              <a:extLst>
                <a:ext uri="{FF2B5EF4-FFF2-40B4-BE49-F238E27FC236}">
                  <a16:creationId xmlns:a16="http://schemas.microsoft.com/office/drawing/2014/main" id="{0C36B3FA-3F3A-5508-9A2A-ABEBE1B0C76D}"/>
                </a:ext>
              </a:extLst>
            </p:cNvPr>
            <p:cNvSpPr/>
            <p:nvPr/>
          </p:nvSpPr>
          <p:spPr>
            <a:xfrm rot="5400000">
              <a:off x="10885482" y="3477026"/>
              <a:ext cx="1016877" cy="919650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1419248"/>
                <a:gd name="adj5" fmla="val 125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Circular Arrow 12">
              <a:extLst>
                <a:ext uri="{FF2B5EF4-FFF2-40B4-BE49-F238E27FC236}">
                  <a16:creationId xmlns:a16="http://schemas.microsoft.com/office/drawing/2014/main" id="{FAF76176-F07B-D289-52D6-CA05036D7F2F}"/>
                </a:ext>
              </a:extLst>
            </p:cNvPr>
            <p:cNvSpPr/>
            <p:nvPr/>
          </p:nvSpPr>
          <p:spPr>
            <a:xfrm rot="5400000">
              <a:off x="10032140" y="2282047"/>
              <a:ext cx="2587085" cy="1903619"/>
            </a:xfrm>
            <a:prstGeom prst="circularArrow">
              <a:avLst>
                <a:gd name="adj1" fmla="val 8661"/>
                <a:gd name="adj2" fmla="val 642001"/>
                <a:gd name="adj3" fmla="val 20768014"/>
                <a:gd name="adj4" fmla="val 11257943"/>
                <a:gd name="adj5" fmla="val 9307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0598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79280</TotalTime>
  <Words>3031</Words>
  <Application>Microsoft Macintosh PowerPoint</Application>
  <PresentationFormat>Widescreen</PresentationFormat>
  <Paragraphs>439</Paragraphs>
  <Slides>27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Wingdings</vt:lpstr>
      <vt:lpstr>Office Theme</vt:lpstr>
      <vt:lpstr>Radiation damage studies for phenyl-based plastic scintillators</vt:lpstr>
      <vt:lpstr>Overview</vt:lpstr>
      <vt:lpstr>Plastic scintillators in HEP – past </vt:lpstr>
      <vt:lpstr>Plastic scintillators in HEP – today </vt:lpstr>
      <vt:lpstr>Importance of radiation hardness</vt:lpstr>
      <vt:lpstr>Plastic scintillators – structure </vt:lpstr>
      <vt:lpstr>Plastic scintillators – inner workings</vt:lpstr>
      <vt:lpstr>Radiation damage</vt:lpstr>
      <vt:lpstr>Radiation damage</vt:lpstr>
      <vt:lpstr>Dose constant</vt:lpstr>
      <vt:lpstr>Dose rate dependence on damage</vt:lpstr>
      <vt:lpstr>Related work</vt:lpstr>
      <vt:lpstr>Methodology – Irradiations </vt:lpstr>
      <vt:lpstr>Methodology – Measuring D</vt:lpstr>
      <vt:lpstr>Methodology – Measuring T</vt:lpstr>
      <vt:lpstr>Results – PS vs PVT </vt:lpstr>
      <vt:lpstr>Results – Fluor concentrations</vt:lpstr>
      <vt:lpstr>Results – Transmission</vt:lpstr>
      <vt:lpstr>Results – Varying thickness</vt:lpstr>
      <vt:lpstr>Oxygen penetration depth</vt:lpstr>
      <vt:lpstr>Conclusions</vt:lpstr>
      <vt:lpstr>References</vt:lpstr>
      <vt:lpstr>References</vt:lpstr>
      <vt:lpstr>Backup</vt:lpstr>
      <vt:lpstr>Dose rate dependence on damage</vt:lpstr>
      <vt:lpstr>Dose rate dependence on damage</vt:lpstr>
      <vt:lpstr>Antioxidants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Dead cells study</dc:title>
  <dc:creator>Christos Papageorgakis</dc:creator>
  <cp:lastModifiedBy>Christos Papageorgakis</cp:lastModifiedBy>
  <cp:revision>798</cp:revision>
  <cp:lastPrinted>2019-07-01T15:07:19Z</cp:lastPrinted>
  <dcterms:created xsi:type="dcterms:W3CDTF">2019-03-15T07:29:47Z</dcterms:created>
  <dcterms:modified xsi:type="dcterms:W3CDTF">2022-05-20T12:03:33Z</dcterms:modified>
</cp:coreProperties>
</file>