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handoutMasterIdLst>
    <p:handoutMasterId r:id="rId42"/>
  </p:handoutMasterIdLst>
  <p:sldIdLst>
    <p:sldId id="256" r:id="rId2"/>
    <p:sldId id="332" r:id="rId3"/>
    <p:sldId id="331" r:id="rId4"/>
    <p:sldId id="323" r:id="rId5"/>
    <p:sldId id="259" r:id="rId6"/>
    <p:sldId id="311" r:id="rId7"/>
    <p:sldId id="328" r:id="rId8"/>
    <p:sldId id="264" r:id="rId9"/>
    <p:sldId id="313" r:id="rId10"/>
    <p:sldId id="266" r:id="rId11"/>
    <p:sldId id="322" r:id="rId12"/>
    <p:sldId id="270" r:id="rId13"/>
    <p:sldId id="272" r:id="rId14"/>
    <p:sldId id="273" r:id="rId15"/>
    <p:sldId id="275" r:id="rId16"/>
    <p:sldId id="277" r:id="rId17"/>
    <p:sldId id="279" r:id="rId18"/>
    <p:sldId id="281" r:id="rId19"/>
    <p:sldId id="283" r:id="rId20"/>
    <p:sldId id="284" r:id="rId21"/>
    <p:sldId id="318" r:id="rId22"/>
    <p:sldId id="286" r:id="rId23"/>
    <p:sldId id="287" r:id="rId24"/>
    <p:sldId id="288" r:id="rId25"/>
    <p:sldId id="290" r:id="rId26"/>
    <p:sldId id="314" r:id="rId27"/>
    <p:sldId id="293" r:id="rId28"/>
    <p:sldId id="295" r:id="rId29"/>
    <p:sldId id="321" r:id="rId30"/>
    <p:sldId id="340" r:id="rId31"/>
    <p:sldId id="301" r:id="rId32"/>
    <p:sldId id="333" r:id="rId33"/>
    <p:sldId id="302" r:id="rId34"/>
    <p:sldId id="303" r:id="rId35"/>
    <p:sldId id="316" r:id="rId36"/>
    <p:sldId id="305" r:id="rId37"/>
    <p:sldId id="306" r:id="rId38"/>
    <p:sldId id="309" r:id="rId39"/>
    <p:sldId id="310" r:id="rId40"/>
  </p:sldIdLst>
  <p:sldSz cx="9144000" cy="5143500" type="screen16x9"/>
  <p:notesSz cx="6669088" cy="9926638"/>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559" autoAdjust="0"/>
    <p:restoredTop sz="71744" autoAdjust="0"/>
  </p:normalViewPr>
  <p:slideViewPr>
    <p:cSldViewPr snapToGrid="0" snapToObjects="1">
      <p:cViewPr varScale="1">
        <p:scale>
          <a:sx n="84" d="100"/>
          <a:sy n="84" d="100"/>
        </p:scale>
        <p:origin x="1336" y="56"/>
      </p:cViewPr>
      <p:guideLst>
        <p:guide orient="horz" pos="1620"/>
        <p:guide pos="2884"/>
      </p:guideLst>
    </p:cSldViewPr>
  </p:slideViewPr>
  <p:outlineViewPr>
    <p:cViewPr>
      <p:scale>
        <a:sx n="33" d="100"/>
        <a:sy n="33" d="100"/>
      </p:scale>
      <p:origin x="0" y="-23155"/>
    </p:cViewPr>
  </p:outlin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dgm:t>
        <a:bodyPr/>
        <a:lstStyle/>
        <a:p>
          <a:r>
            <a:rPr lang="en-US" dirty="0" smtClean="0"/>
            <a:t>Accelerator and Technology</a:t>
          </a:r>
          <a:endParaRPr lang="en-US" dirty="0"/>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smtClean="0"/>
            <a:t>Beams</a:t>
          </a:r>
          <a:endParaRPr lang="en-US" dirty="0"/>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smtClean="0"/>
            <a:t>Technology</a:t>
          </a:r>
          <a:endParaRPr lang="en-US" dirty="0"/>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dgm:t>
        <a:bodyPr/>
        <a:lstStyle/>
        <a:p>
          <a:r>
            <a:rPr lang="en-US" dirty="0" smtClean="0"/>
            <a:t>Finance and Human Resources</a:t>
          </a:r>
          <a:endParaRPr lang="en-US" dirty="0"/>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dgm:t>
        <a:bodyPr/>
        <a:lstStyle/>
        <a:p>
          <a:r>
            <a:rPr lang="en-US" dirty="0" smtClean="0"/>
            <a:t>International Relations</a:t>
          </a:r>
          <a:endParaRPr lang="en-US" dirty="0"/>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dgm:t>
        <a:bodyPr/>
        <a:lstStyle/>
        <a:p>
          <a:r>
            <a:rPr lang="en-US" dirty="0" smtClean="0"/>
            <a:t>Research and Computing</a:t>
          </a:r>
          <a:endParaRPr lang="en-US" dirty="0"/>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smtClean="0"/>
            <a:t>Engineering</a:t>
          </a:r>
          <a:endParaRPr lang="en-US" dirty="0"/>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smtClean="0"/>
            <a:t>Finance and Administrative Processes</a:t>
          </a:r>
          <a:endParaRPr lang="en-US" dirty="0"/>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smtClean="0"/>
            <a:t>Industry, Procurement and Knowledge Transfer</a:t>
          </a:r>
          <a:endParaRPr lang="en-US" dirty="0"/>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smtClean="0"/>
            <a:t>Human Resources</a:t>
          </a:r>
          <a:endParaRPr lang="en-US" dirty="0"/>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smtClean="0"/>
            <a:t>Site Management and Buildings</a:t>
          </a:r>
          <a:endParaRPr lang="en-US" dirty="0"/>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smtClean="0"/>
            <a:t>Experimental Physics</a:t>
          </a:r>
          <a:endParaRPr lang="en-US" dirty="0"/>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smtClean="0"/>
            <a:t>Theoretical Physics</a:t>
          </a:r>
          <a:endParaRPr lang="en-US" dirty="0"/>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smtClean="0"/>
            <a:t>Information Technology</a:t>
          </a:r>
          <a:endParaRPr lang="en-US" dirty="0"/>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t>
        <a:bodyPr/>
        <a:lstStyle/>
        <a:p>
          <a:endParaRPr lang="en-US"/>
        </a:p>
      </dgm:t>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t>
        <a:bodyPr/>
        <a:lstStyle/>
        <a:p>
          <a:endParaRPr lang="en-US"/>
        </a:p>
      </dgm:t>
    </dgm:pt>
    <dgm:pt modelId="{49865205-61F7-491B-8A79-5C625C0773F0}" type="pres">
      <dgm:prSet presAssocID="{01491731-008A-4AAA-AE12-7B46EC4CF59F}" presName="rootConnector" presStyleLbl="node1" presStyleIdx="0" presStyleCnt="4"/>
      <dgm:spPr/>
      <dgm:t>
        <a:bodyPr/>
        <a:lstStyle/>
        <a:p>
          <a:endParaRPr lang="en-US"/>
        </a:p>
      </dgm:t>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0"/>
      <dgm:spPr/>
      <dgm:t>
        <a:bodyPr/>
        <a:lstStyle/>
        <a:p>
          <a:endParaRPr lang="en-US"/>
        </a:p>
      </dgm:t>
    </dgm:pt>
    <dgm:pt modelId="{DA7CCF86-3120-453C-B4D9-D73958095C99}" type="pres">
      <dgm:prSet presAssocID="{A2D46EEE-4C74-41C8-AA85-2FC23A070AA5}" presName="childText" presStyleLbl="bgAcc1" presStyleIdx="0" presStyleCnt="10">
        <dgm:presLayoutVars>
          <dgm:bulletEnabled val="1"/>
        </dgm:presLayoutVars>
      </dgm:prSet>
      <dgm:spPr/>
      <dgm:t>
        <a:bodyPr/>
        <a:lstStyle/>
        <a:p>
          <a:endParaRPr lang="en-US"/>
        </a:p>
      </dgm:t>
    </dgm:pt>
    <dgm:pt modelId="{1F8EE426-C7D8-43D5-8F1E-2820C3128EB6}" type="pres">
      <dgm:prSet presAssocID="{CA8BFBA3-00F6-4D5E-858C-27B1F921E167}" presName="Name13" presStyleLbl="parChTrans1D2" presStyleIdx="1" presStyleCnt="10"/>
      <dgm:spPr/>
      <dgm:t>
        <a:bodyPr/>
        <a:lstStyle/>
        <a:p>
          <a:endParaRPr lang="en-US"/>
        </a:p>
      </dgm:t>
    </dgm:pt>
    <dgm:pt modelId="{FC0E0194-178C-42BE-91C8-DCDAE38BA14B}" type="pres">
      <dgm:prSet presAssocID="{A5B46A85-6E39-45F7-AA70-3B9A0A90AE29}" presName="childText" presStyleLbl="bgAcc1" presStyleIdx="1" presStyleCnt="10">
        <dgm:presLayoutVars>
          <dgm:bulletEnabled val="1"/>
        </dgm:presLayoutVars>
      </dgm:prSet>
      <dgm:spPr/>
      <dgm:t>
        <a:bodyPr/>
        <a:lstStyle/>
        <a:p>
          <a:endParaRPr lang="en-US"/>
        </a:p>
      </dgm:t>
    </dgm:pt>
    <dgm:pt modelId="{BC6523A5-F901-4C14-834F-8F19FB253565}" type="pres">
      <dgm:prSet presAssocID="{84753535-6F2F-4E39-8360-3EDDB4A3DB52}" presName="Name13" presStyleLbl="parChTrans1D2" presStyleIdx="2" presStyleCnt="10"/>
      <dgm:spPr/>
      <dgm:t>
        <a:bodyPr/>
        <a:lstStyle/>
        <a:p>
          <a:endParaRPr lang="en-US"/>
        </a:p>
      </dgm:t>
    </dgm:pt>
    <dgm:pt modelId="{81E8F7C7-6410-4636-9437-5BC103F41506}" type="pres">
      <dgm:prSet presAssocID="{5EBC1F7D-1644-482A-9716-2114C93E2FE7}" presName="childText" presStyleLbl="bgAcc1" presStyleIdx="2" presStyleCnt="10">
        <dgm:presLayoutVars>
          <dgm:bulletEnabled val="1"/>
        </dgm:presLayoutVars>
      </dgm:prSet>
      <dgm:spPr/>
      <dgm:t>
        <a:bodyPr/>
        <a:lstStyle/>
        <a:p>
          <a:endParaRPr lang="en-US"/>
        </a:p>
      </dgm:t>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t>
        <a:bodyPr/>
        <a:lstStyle/>
        <a:p>
          <a:endParaRPr lang="en-US"/>
        </a:p>
      </dgm:t>
    </dgm:pt>
    <dgm:pt modelId="{F530E559-E8A7-4376-AF79-ABD9EF9C7E87}" type="pres">
      <dgm:prSet presAssocID="{B51ED8DC-4EF7-4E27-874C-236CA5DC5ABA}" presName="rootConnector" presStyleLbl="node1" presStyleIdx="1" presStyleCnt="4"/>
      <dgm:spPr/>
      <dgm:t>
        <a:bodyPr/>
        <a:lstStyle/>
        <a:p>
          <a:endParaRPr lang="en-US"/>
        </a:p>
      </dgm:t>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3" presStyleCnt="10"/>
      <dgm:spPr/>
      <dgm:t>
        <a:bodyPr/>
        <a:lstStyle/>
        <a:p>
          <a:endParaRPr lang="en-US"/>
        </a:p>
      </dgm:t>
    </dgm:pt>
    <dgm:pt modelId="{DEAFBE4F-F052-4F56-8735-83E63AEFF4DB}" type="pres">
      <dgm:prSet presAssocID="{39108FAD-021C-4AFB-9C5A-7ED86F50D644}" presName="childText" presStyleLbl="bgAcc1" presStyleIdx="3" presStyleCnt="10">
        <dgm:presLayoutVars>
          <dgm:bulletEnabled val="1"/>
        </dgm:presLayoutVars>
      </dgm:prSet>
      <dgm:spPr/>
      <dgm:t>
        <a:bodyPr/>
        <a:lstStyle/>
        <a:p>
          <a:endParaRPr lang="en-US"/>
        </a:p>
      </dgm:t>
    </dgm:pt>
    <dgm:pt modelId="{D65E9D8E-0FB4-4DA2-A49F-5B8DD5375BFB}" type="pres">
      <dgm:prSet presAssocID="{7353E32C-47A9-4EC0-9B61-D26B42C5213F}" presName="Name13" presStyleLbl="parChTrans1D2" presStyleIdx="4" presStyleCnt="10"/>
      <dgm:spPr/>
      <dgm:t>
        <a:bodyPr/>
        <a:lstStyle/>
        <a:p>
          <a:endParaRPr lang="en-US"/>
        </a:p>
      </dgm:t>
    </dgm:pt>
    <dgm:pt modelId="{7AC5AAD6-546C-42F0-B9F0-33F4B70F1751}" type="pres">
      <dgm:prSet presAssocID="{539AB4CB-28FE-41AE-9620-CC8DC46EB68C}" presName="childText" presStyleLbl="bgAcc1" presStyleIdx="4" presStyleCnt="10">
        <dgm:presLayoutVars>
          <dgm:bulletEnabled val="1"/>
        </dgm:presLayoutVars>
      </dgm:prSet>
      <dgm:spPr/>
      <dgm:t>
        <a:bodyPr/>
        <a:lstStyle/>
        <a:p>
          <a:endParaRPr lang="en-US"/>
        </a:p>
      </dgm:t>
    </dgm:pt>
    <dgm:pt modelId="{12B760B6-3DDF-4548-9C92-DB7CEB52880C}" type="pres">
      <dgm:prSet presAssocID="{C9CFF273-83C3-474E-9C1D-1CD4D26FC9EF}" presName="Name13" presStyleLbl="parChTrans1D2" presStyleIdx="5" presStyleCnt="10"/>
      <dgm:spPr/>
      <dgm:t>
        <a:bodyPr/>
        <a:lstStyle/>
        <a:p>
          <a:endParaRPr lang="en-US"/>
        </a:p>
      </dgm:t>
    </dgm:pt>
    <dgm:pt modelId="{C1F5CA99-2F35-4670-A117-0D20B5ADE1AB}" type="pres">
      <dgm:prSet presAssocID="{9C7AECA1-16F7-4C5C-A64D-32D2FC42E013}" presName="childText" presStyleLbl="bgAcc1" presStyleIdx="5" presStyleCnt="10">
        <dgm:presLayoutVars>
          <dgm:bulletEnabled val="1"/>
        </dgm:presLayoutVars>
      </dgm:prSet>
      <dgm:spPr/>
      <dgm:t>
        <a:bodyPr/>
        <a:lstStyle/>
        <a:p>
          <a:endParaRPr lang="en-US"/>
        </a:p>
      </dgm:t>
    </dgm:pt>
    <dgm:pt modelId="{200386FC-B442-411C-ACC8-9E81282172CD}" type="pres">
      <dgm:prSet presAssocID="{86AF2C3D-1433-4D80-9A63-E430505D246B}" presName="Name13" presStyleLbl="parChTrans1D2" presStyleIdx="6" presStyleCnt="10"/>
      <dgm:spPr/>
      <dgm:t>
        <a:bodyPr/>
        <a:lstStyle/>
        <a:p>
          <a:endParaRPr lang="en-US"/>
        </a:p>
      </dgm:t>
    </dgm:pt>
    <dgm:pt modelId="{764768B0-77E8-4473-B436-228C4261FBCD}" type="pres">
      <dgm:prSet presAssocID="{ECC604BF-4896-41E8-B4EC-BCDA7E1B6217}" presName="childText" presStyleLbl="bgAcc1" presStyleIdx="6" presStyleCnt="10">
        <dgm:presLayoutVars>
          <dgm:bulletEnabled val="1"/>
        </dgm:presLayoutVars>
      </dgm:prSet>
      <dgm:spPr/>
      <dgm:t>
        <a:bodyPr/>
        <a:lstStyle/>
        <a:p>
          <a:endParaRPr lang="en-US"/>
        </a:p>
      </dgm:t>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dgm:spPr/>
      <dgm:t>
        <a:bodyPr/>
        <a:lstStyle/>
        <a:p>
          <a:endParaRPr lang="en-US"/>
        </a:p>
      </dgm:t>
    </dgm:pt>
    <dgm:pt modelId="{191DA727-113E-4D9F-8CE3-52FB87961CE0}" type="pres">
      <dgm:prSet presAssocID="{92B70794-D2B5-44D2-B154-D003643E61A8}" presName="rootConnector" presStyleLbl="node1" presStyleIdx="2" presStyleCnt="4"/>
      <dgm:spPr/>
      <dgm:t>
        <a:bodyPr/>
        <a:lstStyle/>
        <a:p>
          <a:endParaRPr lang="en-US"/>
        </a:p>
      </dgm:t>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t>
        <a:bodyPr/>
        <a:lstStyle/>
        <a:p>
          <a:endParaRPr lang="en-US"/>
        </a:p>
      </dgm:t>
    </dgm:pt>
    <dgm:pt modelId="{0A10C8A8-5A05-4E42-9EA4-3E74D00030D1}" type="pres">
      <dgm:prSet presAssocID="{0DE736E4-049A-40D8-8AC6-455CC5F08DB7}" presName="rootConnector" presStyleLbl="node1" presStyleIdx="3" presStyleCnt="4"/>
      <dgm:spPr/>
      <dgm:t>
        <a:bodyPr/>
        <a:lstStyle/>
        <a:p>
          <a:endParaRPr lang="en-US"/>
        </a:p>
      </dgm:t>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7" presStyleCnt="10"/>
      <dgm:spPr/>
      <dgm:t>
        <a:bodyPr/>
        <a:lstStyle/>
        <a:p>
          <a:endParaRPr lang="en-US"/>
        </a:p>
      </dgm:t>
    </dgm:pt>
    <dgm:pt modelId="{BB07D65E-D755-4ADF-BE10-872FA5B3B89F}" type="pres">
      <dgm:prSet presAssocID="{3FD281C8-6F8D-4926-80D2-B4A1BDF3EC66}" presName="childText" presStyleLbl="bgAcc1" presStyleIdx="7" presStyleCnt="10">
        <dgm:presLayoutVars>
          <dgm:bulletEnabled val="1"/>
        </dgm:presLayoutVars>
      </dgm:prSet>
      <dgm:spPr/>
      <dgm:t>
        <a:bodyPr/>
        <a:lstStyle/>
        <a:p>
          <a:endParaRPr lang="en-US"/>
        </a:p>
      </dgm:t>
    </dgm:pt>
    <dgm:pt modelId="{3570A4A0-050F-4C56-AB23-2F0A0B6CB10A}" type="pres">
      <dgm:prSet presAssocID="{D11142CD-F467-4F19-9EC1-5F83A5B1CCBD}" presName="Name13" presStyleLbl="parChTrans1D2" presStyleIdx="8" presStyleCnt="10"/>
      <dgm:spPr/>
      <dgm:t>
        <a:bodyPr/>
        <a:lstStyle/>
        <a:p>
          <a:endParaRPr lang="en-US"/>
        </a:p>
      </dgm:t>
    </dgm:pt>
    <dgm:pt modelId="{52F189E8-A88A-40EA-BBDE-521D5CC66B4A}" type="pres">
      <dgm:prSet presAssocID="{FDF2AE1B-088B-4F12-B5E4-32AEFE5748F7}" presName="childText" presStyleLbl="bgAcc1" presStyleIdx="8" presStyleCnt="10">
        <dgm:presLayoutVars>
          <dgm:bulletEnabled val="1"/>
        </dgm:presLayoutVars>
      </dgm:prSet>
      <dgm:spPr/>
      <dgm:t>
        <a:bodyPr/>
        <a:lstStyle/>
        <a:p>
          <a:endParaRPr lang="en-US"/>
        </a:p>
      </dgm:t>
    </dgm:pt>
    <dgm:pt modelId="{CCE39531-CE22-4D30-B71F-E93C3D738AC5}" type="pres">
      <dgm:prSet presAssocID="{651423BD-B9A1-4DCB-8D2F-DEB30D583D4A}" presName="Name13" presStyleLbl="parChTrans1D2" presStyleIdx="9" presStyleCnt="10"/>
      <dgm:spPr/>
      <dgm:t>
        <a:bodyPr/>
        <a:lstStyle/>
        <a:p>
          <a:endParaRPr lang="en-US"/>
        </a:p>
      </dgm:t>
    </dgm:pt>
    <dgm:pt modelId="{DF687E79-D046-4BF5-A72F-A11B9BC8915F}" type="pres">
      <dgm:prSet presAssocID="{5541189E-B59C-43D7-8ECD-48F0C06731B8}" presName="childText" presStyleLbl="bgAcc1" presStyleIdx="9" presStyleCnt="10">
        <dgm:presLayoutVars>
          <dgm:bulletEnabled val="1"/>
        </dgm:presLayoutVars>
      </dgm:prSet>
      <dgm:spPr/>
      <dgm:t>
        <a:bodyPr/>
        <a:lstStyle/>
        <a:p>
          <a:endParaRPr lang="en-US"/>
        </a:p>
      </dgm:t>
    </dgm:pt>
  </dgm:ptLst>
  <dgm:cxnLst>
    <dgm:cxn modelId="{B2E17E6C-5A14-48AD-A1C0-EBAC4A39E05C}" type="presOf" srcId="{0DE736E4-049A-40D8-8AC6-455CC5F08DB7}" destId="{0A10C8A8-5A05-4E42-9EA4-3E74D00030D1}" srcOrd="1"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D75D8FFF-9B13-444C-9B82-AB90D8848753}" type="presOf" srcId="{01491731-008A-4AAA-AE12-7B46EC4CF59F}" destId="{8EEC337F-EC7C-4125-84BE-50DBA2B1AB47}" srcOrd="0"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9AA5CA2A-1424-401E-A307-AF89DFB78648}" type="presOf" srcId="{7353E32C-47A9-4EC0-9B61-D26B42C5213F}" destId="{D65E9D8E-0FB4-4DA2-A49F-5B8DD5375BFB}" srcOrd="0" destOrd="0" presId="urn:microsoft.com/office/officeart/2005/8/layout/hierarchy3"/>
    <dgm:cxn modelId="{68B17172-898F-44DB-B6C9-BF764BFE518F}" srcId="{ADC8C001-C4EC-4457-8377-0928EAD620C7}" destId="{0DE736E4-049A-40D8-8AC6-455CC5F08DB7}" srcOrd="3" destOrd="0" parTransId="{7B249B51-C8B4-4C0F-8AEA-FE9714E32CE9}" sibTransId="{84F85B30-3864-43DE-BABA-AC388FD476BF}"/>
    <dgm:cxn modelId="{B85DF6C1-3D8A-49E2-A02D-D9F929E9D2B6}" srcId="{B51ED8DC-4EF7-4E27-874C-236CA5DC5ABA}" destId="{539AB4CB-28FE-41AE-9620-CC8DC46EB68C}" srcOrd="1" destOrd="0" parTransId="{7353E32C-47A9-4EC0-9B61-D26B42C5213F}" sibTransId="{168579BA-6074-4F3F-BFE7-B92CCAE82074}"/>
    <dgm:cxn modelId="{7F3C6797-D709-4395-9567-B344684DB979}" type="presOf" srcId="{C9CFF273-83C3-474E-9C1D-1CD4D26FC9EF}" destId="{12B760B6-3DDF-4548-9C92-DB7CEB52880C}"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ACD1AD72-15BA-4D47-9D6E-7EFA75334A21}" type="presOf" srcId="{E31A7846-0D69-4249-9169-FFE9004B8845}" destId="{3C23C20F-BFC5-4097-A4DE-AF3101295735}" srcOrd="0" destOrd="0" presId="urn:microsoft.com/office/officeart/2005/8/layout/hierarchy3"/>
    <dgm:cxn modelId="{1984287D-3859-4C1E-9714-6E0437E74E6D}" type="presOf" srcId="{92B70794-D2B5-44D2-B154-D003643E61A8}" destId="{01575F11-9931-4F78-8ADC-0E6E97AAD4C1}" srcOrd="0"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A5C11887-9B5A-45B9-A1C1-5562D153504E}" srcId="{B51ED8DC-4EF7-4E27-874C-236CA5DC5ABA}" destId="{39108FAD-021C-4AFB-9C5A-7ED86F50D644}" srcOrd="0" destOrd="0" parTransId="{E31A7846-0D69-4249-9169-FFE9004B8845}" sibTransId="{61877FE5-3DFD-4259-96CA-3014061C72D4}"/>
    <dgm:cxn modelId="{A7516B22-6B54-4819-B3EF-03E6CA744C79}" srcId="{01491731-008A-4AAA-AE12-7B46EC4CF59F}" destId="{5EBC1F7D-1644-482A-9716-2114C93E2FE7}" srcOrd="2" destOrd="0" parTransId="{84753535-6F2F-4E39-8360-3EDDB4A3DB52}" sibTransId="{9D493F77-FEFB-407C-AE1C-C147AD55DFC2}"/>
    <dgm:cxn modelId="{010921AE-D3FD-45C0-8C56-4F7ED437B137}" srcId="{B51ED8DC-4EF7-4E27-874C-236CA5DC5ABA}" destId="{9C7AECA1-16F7-4C5C-A64D-32D2FC42E013}" srcOrd="2" destOrd="0" parTransId="{C9CFF273-83C3-474E-9C1D-1CD4D26FC9EF}" sibTransId="{799D5536-F82B-452D-9ED8-E65FE0F8F4F3}"/>
    <dgm:cxn modelId="{D4FA58E9-DAA1-4239-977B-078DF87CCDCA}" type="presOf" srcId="{5EBC1F7D-1644-482A-9716-2114C93E2FE7}" destId="{81E8F7C7-6410-4636-9437-5BC103F41506}" srcOrd="0" destOrd="0" presId="urn:microsoft.com/office/officeart/2005/8/layout/hierarchy3"/>
    <dgm:cxn modelId="{2DB60CBF-873B-4A4B-B846-AB3656DD909F}" type="presOf" srcId="{D11142CD-F467-4F19-9EC1-5F83A5B1CCBD}" destId="{3570A4A0-050F-4C56-AB23-2F0A0B6CB10A}"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D2D6D0A0-6C2B-40DD-AD2D-E045B575669E}" type="presOf" srcId="{651423BD-B9A1-4DCB-8D2F-DEB30D583D4A}" destId="{CCE39531-CE22-4D30-B71F-E93C3D738AC5}"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2FD3B9D9-2E04-4DD1-AB07-3C63304B3C7A}" type="presOf" srcId="{ECC604BF-4896-41E8-B4EC-BCDA7E1B6217}" destId="{764768B0-77E8-4473-B436-228C4261FBCD}"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C172B5C-EF9B-4577-B5B2-12F3FBA1AE6F}" type="presOf" srcId="{E66146FE-1D57-45C2-9056-0167715EEA73}" destId="{E5B5C4AA-0FA8-4860-970A-703352084C88}"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9C18868A-50DF-4008-9E2B-568A895AE436}" type="presOf" srcId="{B51ED8DC-4EF7-4E27-874C-236CA5DC5ABA}" destId="{F530E559-E8A7-4376-AF79-ABD9EF9C7E87}" srcOrd="1" destOrd="0" presId="urn:microsoft.com/office/officeart/2005/8/layout/hierarchy3"/>
    <dgm:cxn modelId="{8E7FEC69-E625-409A-B7B5-625AA00B3DD1}" srcId="{01491731-008A-4AAA-AE12-7B46EC4CF59F}" destId="{A2D46EEE-4C74-41C8-AA85-2FC23A070AA5}" srcOrd="0" destOrd="0" parTransId="{A9143ACF-C3C6-439A-B33E-4FE91B9F0063}" sibTransId="{90A1AD74-5ADE-4B68-873E-A55902A4D586}"/>
    <dgm:cxn modelId="{38A5AAC4-CF30-41CE-8621-3BC1AD8E742F}" type="presOf" srcId="{ADC8C001-C4EC-4457-8377-0928EAD620C7}" destId="{385F36BF-4C91-49D4-842D-27F6569B8160}"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F0DD5167-FE8C-4A04-9EE9-A12E19B722FB}" srcId="{ADC8C001-C4EC-4457-8377-0928EAD620C7}" destId="{B51ED8DC-4EF7-4E27-874C-236CA5DC5ABA}" srcOrd="1" destOrd="0" parTransId="{EEF7EEE3-A534-46F9-B7E6-86B6C798E5E4}" sibTransId="{FC2DDC58-5CB5-48A8-ADFA-8D168B5E1799}"/>
    <dgm:cxn modelId="{71167FC6-878E-45E7-9B10-85AC7B9F125D}" type="presOf" srcId="{FDF2AE1B-088B-4F12-B5E4-32AEFE5748F7}" destId="{52F189E8-A88A-40EA-BBDE-521D5CC66B4A}"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462A6E3C-9999-4AA8-A76A-2C278FC415D8}" type="presOf" srcId="{539AB4CB-28FE-41AE-9620-CC8DC46EB68C}" destId="{7AC5AAD6-546C-42F0-B9F0-33F4B70F1751}"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dgm:t>
        <a:bodyPr/>
        <a:lstStyle/>
        <a:p>
          <a:r>
            <a:rPr lang="en-US" dirty="0" smtClean="0"/>
            <a:t>ATS</a:t>
          </a:r>
          <a:endParaRPr lang="en-US" dirty="0"/>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smtClean="0"/>
            <a:t>BE</a:t>
          </a:r>
          <a:endParaRPr lang="en-US" dirty="0"/>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smtClean="0"/>
            <a:t>TE</a:t>
          </a:r>
          <a:endParaRPr lang="en-US" dirty="0"/>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dgm:t>
        <a:bodyPr/>
        <a:lstStyle/>
        <a:p>
          <a:r>
            <a:rPr lang="en-US" dirty="0" smtClean="0"/>
            <a:t>FHR</a:t>
          </a:r>
          <a:endParaRPr lang="en-US" dirty="0"/>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dgm:t>
        <a:bodyPr/>
        <a:lstStyle/>
        <a:p>
          <a:r>
            <a:rPr lang="en-US" dirty="0" smtClean="0"/>
            <a:t>IR</a:t>
          </a:r>
          <a:endParaRPr lang="en-US" dirty="0"/>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dgm:t>
        <a:bodyPr/>
        <a:lstStyle/>
        <a:p>
          <a:r>
            <a:rPr lang="en-US" dirty="0" smtClean="0"/>
            <a:t>RCS</a:t>
          </a:r>
          <a:endParaRPr lang="en-US" dirty="0"/>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smtClean="0"/>
            <a:t>EN</a:t>
          </a:r>
          <a:endParaRPr lang="en-US" dirty="0"/>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smtClean="0"/>
            <a:t>FAP</a:t>
          </a:r>
          <a:endParaRPr lang="en-US" dirty="0"/>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smtClean="0"/>
            <a:t>IPT</a:t>
          </a:r>
          <a:endParaRPr lang="en-US" dirty="0"/>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smtClean="0"/>
            <a:t>HR</a:t>
          </a:r>
          <a:endParaRPr lang="en-US" dirty="0"/>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smtClean="0"/>
            <a:t>SMB</a:t>
          </a:r>
          <a:endParaRPr lang="en-US" dirty="0"/>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smtClean="0"/>
            <a:t>EP</a:t>
          </a:r>
          <a:endParaRPr lang="en-US" dirty="0"/>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smtClean="0"/>
            <a:t>TH</a:t>
          </a:r>
          <a:endParaRPr lang="en-US" dirty="0"/>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smtClean="0"/>
            <a:t>IT</a:t>
          </a:r>
          <a:endParaRPr lang="en-US" dirty="0"/>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t>
        <a:bodyPr/>
        <a:lstStyle/>
        <a:p>
          <a:endParaRPr lang="en-US"/>
        </a:p>
      </dgm:t>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t>
        <a:bodyPr/>
        <a:lstStyle/>
        <a:p>
          <a:endParaRPr lang="en-US"/>
        </a:p>
      </dgm:t>
    </dgm:pt>
    <dgm:pt modelId="{49865205-61F7-491B-8A79-5C625C0773F0}" type="pres">
      <dgm:prSet presAssocID="{01491731-008A-4AAA-AE12-7B46EC4CF59F}" presName="rootConnector" presStyleLbl="node1" presStyleIdx="0" presStyleCnt="4"/>
      <dgm:spPr/>
      <dgm:t>
        <a:bodyPr/>
        <a:lstStyle/>
        <a:p>
          <a:endParaRPr lang="en-US"/>
        </a:p>
      </dgm:t>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0"/>
      <dgm:spPr/>
      <dgm:t>
        <a:bodyPr/>
        <a:lstStyle/>
        <a:p>
          <a:endParaRPr lang="en-US"/>
        </a:p>
      </dgm:t>
    </dgm:pt>
    <dgm:pt modelId="{DA7CCF86-3120-453C-B4D9-D73958095C99}" type="pres">
      <dgm:prSet presAssocID="{A2D46EEE-4C74-41C8-AA85-2FC23A070AA5}" presName="childText" presStyleLbl="bgAcc1" presStyleIdx="0" presStyleCnt="10">
        <dgm:presLayoutVars>
          <dgm:bulletEnabled val="1"/>
        </dgm:presLayoutVars>
      </dgm:prSet>
      <dgm:spPr/>
      <dgm:t>
        <a:bodyPr/>
        <a:lstStyle/>
        <a:p>
          <a:endParaRPr lang="en-US"/>
        </a:p>
      </dgm:t>
    </dgm:pt>
    <dgm:pt modelId="{1F8EE426-C7D8-43D5-8F1E-2820C3128EB6}" type="pres">
      <dgm:prSet presAssocID="{CA8BFBA3-00F6-4D5E-858C-27B1F921E167}" presName="Name13" presStyleLbl="parChTrans1D2" presStyleIdx="1" presStyleCnt="10"/>
      <dgm:spPr/>
      <dgm:t>
        <a:bodyPr/>
        <a:lstStyle/>
        <a:p>
          <a:endParaRPr lang="en-US"/>
        </a:p>
      </dgm:t>
    </dgm:pt>
    <dgm:pt modelId="{FC0E0194-178C-42BE-91C8-DCDAE38BA14B}" type="pres">
      <dgm:prSet presAssocID="{A5B46A85-6E39-45F7-AA70-3B9A0A90AE29}" presName="childText" presStyleLbl="bgAcc1" presStyleIdx="1" presStyleCnt="10">
        <dgm:presLayoutVars>
          <dgm:bulletEnabled val="1"/>
        </dgm:presLayoutVars>
      </dgm:prSet>
      <dgm:spPr/>
      <dgm:t>
        <a:bodyPr/>
        <a:lstStyle/>
        <a:p>
          <a:endParaRPr lang="en-US"/>
        </a:p>
      </dgm:t>
    </dgm:pt>
    <dgm:pt modelId="{BC6523A5-F901-4C14-834F-8F19FB253565}" type="pres">
      <dgm:prSet presAssocID="{84753535-6F2F-4E39-8360-3EDDB4A3DB52}" presName="Name13" presStyleLbl="parChTrans1D2" presStyleIdx="2" presStyleCnt="10"/>
      <dgm:spPr/>
      <dgm:t>
        <a:bodyPr/>
        <a:lstStyle/>
        <a:p>
          <a:endParaRPr lang="en-US"/>
        </a:p>
      </dgm:t>
    </dgm:pt>
    <dgm:pt modelId="{81E8F7C7-6410-4636-9437-5BC103F41506}" type="pres">
      <dgm:prSet presAssocID="{5EBC1F7D-1644-482A-9716-2114C93E2FE7}" presName="childText" presStyleLbl="bgAcc1" presStyleIdx="2" presStyleCnt="10">
        <dgm:presLayoutVars>
          <dgm:bulletEnabled val="1"/>
        </dgm:presLayoutVars>
      </dgm:prSet>
      <dgm:spPr/>
      <dgm:t>
        <a:bodyPr/>
        <a:lstStyle/>
        <a:p>
          <a:endParaRPr lang="en-US"/>
        </a:p>
      </dgm:t>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t>
        <a:bodyPr/>
        <a:lstStyle/>
        <a:p>
          <a:endParaRPr lang="en-US"/>
        </a:p>
      </dgm:t>
    </dgm:pt>
    <dgm:pt modelId="{F530E559-E8A7-4376-AF79-ABD9EF9C7E87}" type="pres">
      <dgm:prSet presAssocID="{B51ED8DC-4EF7-4E27-874C-236CA5DC5ABA}" presName="rootConnector" presStyleLbl="node1" presStyleIdx="1" presStyleCnt="4"/>
      <dgm:spPr/>
      <dgm:t>
        <a:bodyPr/>
        <a:lstStyle/>
        <a:p>
          <a:endParaRPr lang="en-US"/>
        </a:p>
      </dgm:t>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3" presStyleCnt="10"/>
      <dgm:spPr/>
      <dgm:t>
        <a:bodyPr/>
        <a:lstStyle/>
        <a:p>
          <a:endParaRPr lang="en-US"/>
        </a:p>
      </dgm:t>
    </dgm:pt>
    <dgm:pt modelId="{DEAFBE4F-F052-4F56-8735-83E63AEFF4DB}" type="pres">
      <dgm:prSet presAssocID="{39108FAD-021C-4AFB-9C5A-7ED86F50D644}" presName="childText" presStyleLbl="bgAcc1" presStyleIdx="3" presStyleCnt="10">
        <dgm:presLayoutVars>
          <dgm:bulletEnabled val="1"/>
        </dgm:presLayoutVars>
      </dgm:prSet>
      <dgm:spPr/>
      <dgm:t>
        <a:bodyPr/>
        <a:lstStyle/>
        <a:p>
          <a:endParaRPr lang="en-US"/>
        </a:p>
      </dgm:t>
    </dgm:pt>
    <dgm:pt modelId="{D65E9D8E-0FB4-4DA2-A49F-5B8DD5375BFB}" type="pres">
      <dgm:prSet presAssocID="{7353E32C-47A9-4EC0-9B61-D26B42C5213F}" presName="Name13" presStyleLbl="parChTrans1D2" presStyleIdx="4" presStyleCnt="10"/>
      <dgm:spPr/>
      <dgm:t>
        <a:bodyPr/>
        <a:lstStyle/>
        <a:p>
          <a:endParaRPr lang="en-US"/>
        </a:p>
      </dgm:t>
    </dgm:pt>
    <dgm:pt modelId="{7AC5AAD6-546C-42F0-B9F0-33F4B70F1751}" type="pres">
      <dgm:prSet presAssocID="{539AB4CB-28FE-41AE-9620-CC8DC46EB68C}" presName="childText" presStyleLbl="bgAcc1" presStyleIdx="4" presStyleCnt="10">
        <dgm:presLayoutVars>
          <dgm:bulletEnabled val="1"/>
        </dgm:presLayoutVars>
      </dgm:prSet>
      <dgm:spPr/>
      <dgm:t>
        <a:bodyPr/>
        <a:lstStyle/>
        <a:p>
          <a:endParaRPr lang="en-US"/>
        </a:p>
      </dgm:t>
    </dgm:pt>
    <dgm:pt modelId="{12B760B6-3DDF-4548-9C92-DB7CEB52880C}" type="pres">
      <dgm:prSet presAssocID="{C9CFF273-83C3-474E-9C1D-1CD4D26FC9EF}" presName="Name13" presStyleLbl="parChTrans1D2" presStyleIdx="5" presStyleCnt="10"/>
      <dgm:spPr/>
      <dgm:t>
        <a:bodyPr/>
        <a:lstStyle/>
        <a:p>
          <a:endParaRPr lang="en-US"/>
        </a:p>
      </dgm:t>
    </dgm:pt>
    <dgm:pt modelId="{C1F5CA99-2F35-4670-A117-0D20B5ADE1AB}" type="pres">
      <dgm:prSet presAssocID="{9C7AECA1-16F7-4C5C-A64D-32D2FC42E013}" presName="childText" presStyleLbl="bgAcc1" presStyleIdx="5" presStyleCnt="10">
        <dgm:presLayoutVars>
          <dgm:bulletEnabled val="1"/>
        </dgm:presLayoutVars>
      </dgm:prSet>
      <dgm:spPr/>
      <dgm:t>
        <a:bodyPr/>
        <a:lstStyle/>
        <a:p>
          <a:endParaRPr lang="en-US"/>
        </a:p>
      </dgm:t>
    </dgm:pt>
    <dgm:pt modelId="{200386FC-B442-411C-ACC8-9E81282172CD}" type="pres">
      <dgm:prSet presAssocID="{86AF2C3D-1433-4D80-9A63-E430505D246B}" presName="Name13" presStyleLbl="parChTrans1D2" presStyleIdx="6" presStyleCnt="10"/>
      <dgm:spPr/>
      <dgm:t>
        <a:bodyPr/>
        <a:lstStyle/>
        <a:p>
          <a:endParaRPr lang="en-US"/>
        </a:p>
      </dgm:t>
    </dgm:pt>
    <dgm:pt modelId="{764768B0-77E8-4473-B436-228C4261FBCD}" type="pres">
      <dgm:prSet presAssocID="{ECC604BF-4896-41E8-B4EC-BCDA7E1B6217}" presName="childText" presStyleLbl="bgAcc1" presStyleIdx="6" presStyleCnt="10">
        <dgm:presLayoutVars>
          <dgm:bulletEnabled val="1"/>
        </dgm:presLayoutVars>
      </dgm:prSet>
      <dgm:spPr/>
      <dgm:t>
        <a:bodyPr/>
        <a:lstStyle/>
        <a:p>
          <a:endParaRPr lang="en-US"/>
        </a:p>
      </dgm:t>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dgm:spPr/>
      <dgm:t>
        <a:bodyPr/>
        <a:lstStyle/>
        <a:p>
          <a:endParaRPr lang="en-US"/>
        </a:p>
      </dgm:t>
    </dgm:pt>
    <dgm:pt modelId="{191DA727-113E-4D9F-8CE3-52FB87961CE0}" type="pres">
      <dgm:prSet presAssocID="{92B70794-D2B5-44D2-B154-D003643E61A8}" presName="rootConnector" presStyleLbl="node1" presStyleIdx="2" presStyleCnt="4"/>
      <dgm:spPr/>
      <dgm:t>
        <a:bodyPr/>
        <a:lstStyle/>
        <a:p>
          <a:endParaRPr lang="en-US"/>
        </a:p>
      </dgm:t>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t>
        <a:bodyPr/>
        <a:lstStyle/>
        <a:p>
          <a:endParaRPr lang="en-US"/>
        </a:p>
      </dgm:t>
    </dgm:pt>
    <dgm:pt modelId="{0A10C8A8-5A05-4E42-9EA4-3E74D00030D1}" type="pres">
      <dgm:prSet presAssocID="{0DE736E4-049A-40D8-8AC6-455CC5F08DB7}" presName="rootConnector" presStyleLbl="node1" presStyleIdx="3" presStyleCnt="4"/>
      <dgm:spPr/>
      <dgm:t>
        <a:bodyPr/>
        <a:lstStyle/>
        <a:p>
          <a:endParaRPr lang="en-US"/>
        </a:p>
      </dgm:t>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7" presStyleCnt="10"/>
      <dgm:spPr/>
      <dgm:t>
        <a:bodyPr/>
        <a:lstStyle/>
        <a:p>
          <a:endParaRPr lang="en-US"/>
        </a:p>
      </dgm:t>
    </dgm:pt>
    <dgm:pt modelId="{BB07D65E-D755-4ADF-BE10-872FA5B3B89F}" type="pres">
      <dgm:prSet presAssocID="{3FD281C8-6F8D-4926-80D2-B4A1BDF3EC66}" presName="childText" presStyleLbl="bgAcc1" presStyleIdx="7" presStyleCnt="10">
        <dgm:presLayoutVars>
          <dgm:bulletEnabled val="1"/>
        </dgm:presLayoutVars>
      </dgm:prSet>
      <dgm:spPr/>
      <dgm:t>
        <a:bodyPr/>
        <a:lstStyle/>
        <a:p>
          <a:endParaRPr lang="en-US"/>
        </a:p>
      </dgm:t>
    </dgm:pt>
    <dgm:pt modelId="{3570A4A0-050F-4C56-AB23-2F0A0B6CB10A}" type="pres">
      <dgm:prSet presAssocID="{D11142CD-F467-4F19-9EC1-5F83A5B1CCBD}" presName="Name13" presStyleLbl="parChTrans1D2" presStyleIdx="8" presStyleCnt="10"/>
      <dgm:spPr/>
      <dgm:t>
        <a:bodyPr/>
        <a:lstStyle/>
        <a:p>
          <a:endParaRPr lang="en-US"/>
        </a:p>
      </dgm:t>
    </dgm:pt>
    <dgm:pt modelId="{52F189E8-A88A-40EA-BBDE-521D5CC66B4A}" type="pres">
      <dgm:prSet presAssocID="{FDF2AE1B-088B-4F12-B5E4-32AEFE5748F7}" presName="childText" presStyleLbl="bgAcc1" presStyleIdx="8" presStyleCnt="10">
        <dgm:presLayoutVars>
          <dgm:bulletEnabled val="1"/>
        </dgm:presLayoutVars>
      </dgm:prSet>
      <dgm:spPr/>
      <dgm:t>
        <a:bodyPr/>
        <a:lstStyle/>
        <a:p>
          <a:endParaRPr lang="en-US"/>
        </a:p>
      </dgm:t>
    </dgm:pt>
    <dgm:pt modelId="{CCE39531-CE22-4D30-B71F-E93C3D738AC5}" type="pres">
      <dgm:prSet presAssocID="{651423BD-B9A1-4DCB-8D2F-DEB30D583D4A}" presName="Name13" presStyleLbl="parChTrans1D2" presStyleIdx="9" presStyleCnt="10"/>
      <dgm:spPr/>
      <dgm:t>
        <a:bodyPr/>
        <a:lstStyle/>
        <a:p>
          <a:endParaRPr lang="en-US"/>
        </a:p>
      </dgm:t>
    </dgm:pt>
    <dgm:pt modelId="{DF687E79-D046-4BF5-A72F-A11B9BC8915F}" type="pres">
      <dgm:prSet presAssocID="{5541189E-B59C-43D7-8ECD-48F0C06731B8}" presName="childText" presStyleLbl="bgAcc1" presStyleIdx="9" presStyleCnt="10">
        <dgm:presLayoutVars>
          <dgm:bulletEnabled val="1"/>
        </dgm:presLayoutVars>
      </dgm:prSet>
      <dgm:spPr/>
      <dgm:t>
        <a:bodyPr/>
        <a:lstStyle/>
        <a:p>
          <a:endParaRPr lang="en-US"/>
        </a:p>
      </dgm:t>
    </dgm:pt>
  </dgm:ptLst>
  <dgm:cxnLst>
    <dgm:cxn modelId="{B2E17E6C-5A14-48AD-A1C0-EBAC4A39E05C}" type="presOf" srcId="{0DE736E4-049A-40D8-8AC6-455CC5F08DB7}" destId="{0A10C8A8-5A05-4E42-9EA4-3E74D00030D1}" srcOrd="1"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D75D8FFF-9B13-444C-9B82-AB90D8848753}" type="presOf" srcId="{01491731-008A-4AAA-AE12-7B46EC4CF59F}" destId="{8EEC337F-EC7C-4125-84BE-50DBA2B1AB47}" srcOrd="0"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9AA5CA2A-1424-401E-A307-AF89DFB78648}" type="presOf" srcId="{7353E32C-47A9-4EC0-9B61-D26B42C5213F}" destId="{D65E9D8E-0FB4-4DA2-A49F-5B8DD5375BFB}" srcOrd="0" destOrd="0" presId="urn:microsoft.com/office/officeart/2005/8/layout/hierarchy3"/>
    <dgm:cxn modelId="{68B17172-898F-44DB-B6C9-BF764BFE518F}" srcId="{ADC8C001-C4EC-4457-8377-0928EAD620C7}" destId="{0DE736E4-049A-40D8-8AC6-455CC5F08DB7}" srcOrd="3" destOrd="0" parTransId="{7B249B51-C8B4-4C0F-8AEA-FE9714E32CE9}" sibTransId="{84F85B30-3864-43DE-BABA-AC388FD476BF}"/>
    <dgm:cxn modelId="{B85DF6C1-3D8A-49E2-A02D-D9F929E9D2B6}" srcId="{B51ED8DC-4EF7-4E27-874C-236CA5DC5ABA}" destId="{539AB4CB-28FE-41AE-9620-CC8DC46EB68C}" srcOrd="1" destOrd="0" parTransId="{7353E32C-47A9-4EC0-9B61-D26B42C5213F}" sibTransId="{168579BA-6074-4F3F-BFE7-B92CCAE82074}"/>
    <dgm:cxn modelId="{7F3C6797-D709-4395-9567-B344684DB979}" type="presOf" srcId="{C9CFF273-83C3-474E-9C1D-1CD4D26FC9EF}" destId="{12B760B6-3DDF-4548-9C92-DB7CEB52880C}"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ACD1AD72-15BA-4D47-9D6E-7EFA75334A21}" type="presOf" srcId="{E31A7846-0D69-4249-9169-FFE9004B8845}" destId="{3C23C20F-BFC5-4097-A4DE-AF3101295735}" srcOrd="0" destOrd="0" presId="urn:microsoft.com/office/officeart/2005/8/layout/hierarchy3"/>
    <dgm:cxn modelId="{1984287D-3859-4C1E-9714-6E0437E74E6D}" type="presOf" srcId="{92B70794-D2B5-44D2-B154-D003643E61A8}" destId="{01575F11-9931-4F78-8ADC-0E6E97AAD4C1}" srcOrd="0"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A5C11887-9B5A-45B9-A1C1-5562D153504E}" srcId="{B51ED8DC-4EF7-4E27-874C-236CA5DC5ABA}" destId="{39108FAD-021C-4AFB-9C5A-7ED86F50D644}" srcOrd="0" destOrd="0" parTransId="{E31A7846-0D69-4249-9169-FFE9004B8845}" sibTransId="{61877FE5-3DFD-4259-96CA-3014061C72D4}"/>
    <dgm:cxn modelId="{A7516B22-6B54-4819-B3EF-03E6CA744C79}" srcId="{01491731-008A-4AAA-AE12-7B46EC4CF59F}" destId="{5EBC1F7D-1644-482A-9716-2114C93E2FE7}" srcOrd="2" destOrd="0" parTransId="{84753535-6F2F-4E39-8360-3EDDB4A3DB52}" sibTransId="{9D493F77-FEFB-407C-AE1C-C147AD55DFC2}"/>
    <dgm:cxn modelId="{010921AE-D3FD-45C0-8C56-4F7ED437B137}" srcId="{B51ED8DC-4EF7-4E27-874C-236CA5DC5ABA}" destId="{9C7AECA1-16F7-4C5C-A64D-32D2FC42E013}" srcOrd="2" destOrd="0" parTransId="{C9CFF273-83C3-474E-9C1D-1CD4D26FC9EF}" sibTransId="{799D5536-F82B-452D-9ED8-E65FE0F8F4F3}"/>
    <dgm:cxn modelId="{D4FA58E9-DAA1-4239-977B-078DF87CCDCA}" type="presOf" srcId="{5EBC1F7D-1644-482A-9716-2114C93E2FE7}" destId="{81E8F7C7-6410-4636-9437-5BC103F41506}" srcOrd="0" destOrd="0" presId="urn:microsoft.com/office/officeart/2005/8/layout/hierarchy3"/>
    <dgm:cxn modelId="{2DB60CBF-873B-4A4B-B846-AB3656DD909F}" type="presOf" srcId="{D11142CD-F467-4F19-9EC1-5F83A5B1CCBD}" destId="{3570A4A0-050F-4C56-AB23-2F0A0B6CB10A}"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D2D6D0A0-6C2B-40DD-AD2D-E045B575669E}" type="presOf" srcId="{651423BD-B9A1-4DCB-8D2F-DEB30D583D4A}" destId="{CCE39531-CE22-4D30-B71F-E93C3D738AC5}"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2FD3B9D9-2E04-4DD1-AB07-3C63304B3C7A}" type="presOf" srcId="{ECC604BF-4896-41E8-B4EC-BCDA7E1B6217}" destId="{764768B0-77E8-4473-B436-228C4261FBCD}"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C172B5C-EF9B-4577-B5B2-12F3FBA1AE6F}" type="presOf" srcId="{E66146FE-1D57-45C2-9056-0167715EEA73}" destId="{E5B5C4AA-0FA8-4860-970A-703352084C88}"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9C18868A-50DF-4008-9E2B-568A895AE436}" type="presOf" srcId="{B51ED8DC-4EF7-4E27-874C-236CA5DC5ABA}" destId="{F530E559-E8A7-4376-AF79-ABD9EF9C7E87}" srcOrd="1" destOrd="0" presId="urn:microsoft.com/office/officeart/2005/8/layout/hierarchy3"/>
    <dgm:cxn modelId="{8E7FEC69-E625-409A-B7B5-625AA00B3DD1}" srcId="{01491731-008A-4AAA-AE12-7B46EC4CF59F}" destId="{A2D46EEE-4C74-41C8-AA85-2FC23A070AA5}" srcOrd="0" destOrd="0" parTransId="{A9143ACF-C3C6-439A-B33E-4FE91B9F0063}" sibTransId="{90A1AD74-5ADE-4B68-873E-A55902A4D586}"/>
    <dgm:cxn modelId="{38A5AAC4-CF30-41CE-8621-3BC1AD8E742F}" type="presOf" srcId="{ADC8C001-C4EC-4457-8377-0928EAD620C7}" destId="{385F36BF-4C91-49D4-842D-27F6569B8160}"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F0DD5167-FE8C-4A04-9EE9-A12E19B722FB}" srcId="{ADC8C001-C4EC-4457-8377-0928EAD620C7}" destId="{B51ED8DC-4EF7-4E27-874C-236CA5DC5ABA}" srcOrd="1" destOrd="0" parTransId="{EEF7EEE3-A534-46F9-B7E6-86B6C798E5E4}" sibTransId="{FC2DDC58-5CB5-48A8-ADFA-8D168B5E1799}"/>
    <dgm:cxn modelId="{71167FC6-878E-45E7-9B10-85AC7B9F125D}" type="presOf" srcId="{FDF2AE1B-088B-4F12-B5E4-32AEFE5748F7}" destId="{52F189E8-A88A-40EA-BBDE-521D5CC66B4A}"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462A6E3C-9999-4AA8-A76A-2C278FC415D8}" type="presOf" srcId="{539AB4CB-28FE-41AE-9620-CC8DC46EB68C}" destId="{7AC5AAD6-546C-42F0-B9F0-33F4B70F1751}"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Accelerator and Technology</a:t>
          </a:r>
          <a:endParaRPr lang="en-US" sz="1300" kern="1200" dirty="0"/>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Beams</a:t>
          </a:r>
          <a:endParaRPr lang="en-US" sz="900" kern="1200" dirty="0"/>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Technology</a:t>
          </a:r>
          <a:endParaRPr lang="en-US" sz="900" kern="1200" dirty="0"/>
        </a:p>
      </dsp:txBody>
      <dsp:txXfrm>
        <a:off x="566196" y="1475823"/>
        <a:ext cx="898555" cy="548791"/>
      </dsp:txXfrm>
    </dsp:sp>
    <dsp:sp modelId="{BC6523A5-F901-4C14-834F-8F19FB253565}">
      <dsp:nvSpPr>
        <dsp:cNvPr id="0" name=""/>
        <dsp:cNvSpPr/>
      </dsp:nvSpPr>
      <dsp:spPr>
        <a:xfrm>
          <a:off x="432535"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49122"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Engineering</a:t>
          </a:r>
          <a:endParaRPr lang="en-US" sz="900" kern="1200" dirty="0"/>
        </a:p>
      </dsp:txBody>
      <dsp:txXfrm>
        <a:off x="566196" y="2204497"/>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Finance and Human Resources</a:t>
          </a:r>
          <a:endParaRPr lang="en-US" sz="1300" kern="1200" dirty="0"/>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Finance and Administrative Processes</a:t>
          </a:r>
          <a:endParaRPr lang="en-US" sz="900" kern="1200" dirty="0"/>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Industry, Procurement and Knowledge Transfer</a:t>
          </a:r>
          <a:endParaRPr lang="en-US" sz="900" kern="1200" dirty="0"/>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Human Resources</a:t>
          </a:r>
          <a:endParaRPr lang="en-US" sz="900" kern="1200" dirty="0"/>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Site Management and Buildings</a:t>
          </a:r>
          <a:endParaRPr lang="en-US" sz="900" kern="1200" dirty="0"/>
        </a:p>
      </dsp:txBody>
      <dsp:txXfrm>
        <a:off x="2023545" y="2933171"/>
        <a:ext cx="898555" cy="548791"/>
      </dsp:txXfrm>
    </dsp:sp>
    <dsp:sp modelId="{01575F11-9931-4F78-8ADC-0E6E97AAD4C1}">
      <dsp:nvSpPr>
        <dsp:cNvPr id="0" name=""/>
        <dsp:cNvSpPr/>
      </dsp:nvSpPr>
      <dsp:spPr>
        <a:xfrm>
          <a:off x="3230644"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International Relations</a:t>
          </a:r>
          <a:endParaRPr lang="en-US" sz="1300" kern="1200" dirty="0"/>
        </a:p>
      </dsp:txBody>
      <dsp:txXfrm>
        <a:off x="3247718" y="184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smtClean="0"/>
            <a:t>Research and Computing</a:t>
          </a:r>
          <a:endParaRPr lang="en-US" sz="1300" kern="1200" dirty="0"/>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Experimental Physics</a:t>
          </a:r>
          <a:endParaRPr lang="en-US" sz="900" kern="1200" dirty="0"/>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Theoretical Physics</a:t>
          </a:r>
          <a:endParaRPr lang="en-US" sz="900" kern="1200" dirty="0"/>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Information Technology</a:t>
          </a:r>
          <a:endParaRPr lang="en-US" sz="900" kern="1200" dirty="0"/>
        </a:p>
      </dsp:txBody>
      <dsp:txXfrm>
        <a:off x="4938242" y="2204497"/>
        <a:ext cx="898555" cy="5487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ATS</a:t>
          </a:r>
          <a:endParaRPr lang="en-US" sz="3400" kern="1200" dirty="0"/>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BE</a:t>
          </a:r>
          <a:endParaRPr lang="en-US" sz="2800" kern="1200" dirty="0"/>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TE</a:t>
          </a:r>
          <a:endParaRPr lang="en-US" sz="2800" kern="1200" dirty="0"/>
        </a:p>
      </dsp:txBody>
      <dsp:txXfrm>
        <a:off x="566196" y="1475823"/>
        <a:ext cx="898555" cy="548791"/>
      </dsp:txXfrm>
    </dsp:sp>
    <dsp:sp modelId="{BC6523A5-F901-4C14-834F-8F19FB253565}">
      <dsp:nvSpPr>
        <dsp:cNvPr id="0" name=""/>
        <dsp:cNvSpPr/>
      </dsp:nvSpPr>
      <dsp:spPr>
        <a:xfrm>
          <a:off x="432535"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49122"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EN</a:t>
          </a:r>
          <a:endParaRPr lang="en-US" sz="2800" kern="1200" dirty="0"/>
        </a:p>
      </dsp:txBody>
      <dsp:txXfrm>
        <a:off x="566196" y="2204497"/>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FHR</a:t>
          </a:r>
          <a:endParaRPr lang="en-US" sz="3400" kern="1200" dirty="0"/>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FAP</a:t>
          </a:r>
          <a:endParaRPr lang="en-US" sz="2800" kern="1200" dirty="0"/>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IPT</a:t>
          </a:r>
          <a:endParaRPr lang="en-US" sz="2800" kern="1200" dirty="0"/>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HR</a:t>
          </a:r>
          <a:endParaRPr lang="en-US" sz="2800" kern="1200" dirty="0"/>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SMB</a:t>
          </a:r>
          <a:endParaRPr lang="en-US" sz="2800" kern="1200" dirty="0"/>
        </a:p>
      </dsp:txBody>
      <dsp:txXfrm>
        <a:off x="2023545" y="2933171"/>
        <a:ext cx="898555" cy="548791"/>
      </dsp:txXfrm>
    </dsp:sp>
    <dsp:sp modelId="{01575F11-9931-4F78-8ADC-0E6E97AAD4C1}">
      <dsp:nvSpPr>
        <dsp:cNvPr id="0" name=""/>
        <dsp:cNvSpPr/>
      </dsp:nvSpPr>
      <dsp:spPr>
        <a:xfrm>
          <a:off x="3230644"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IR</a:t>
          </a:r>
          <a:endParaRPr lang="en-US" sz="3400" kern="1200" dirty="0"/>
        </a:p>
      </dsp:txBody>
      <dsp:txXfrm>
        <a:off x="3247718" y="184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RCS</a:t>
          </a:r>
          <a:endParaRPr lang="en-US" sz="3400" kern="1200" dirty="0"/>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EP</a:t>
          </a:r>
          <a:endParaRPr lang="en-US" sz="2800" kern="1200" dirty="0"/>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TH</a:t>
          </a:r>
          <a:endParaRPr lang="en-US" sz="2800" kern="1200" dirty="0"/>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IT</a:t>
          </a:r>
          <a:endParaRPr lang="en-US" sz="2800" kern="1200" dirty="0"/>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A5400F9D-92A0-422B-ABB0-997B961779BE}" type="datetimeFigureOut">
              <a:rPr lang="en-GB" smtClean="0"/>
              <a:t>04/10/2019</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889D642E-375B-4B6C-9A08-D0EF4DEE96CB}" type="datetimeFigureOut">
              <a:rPr lang="en-GB" smtClean="0"/>
              <a:t>04/10/2019</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ombuds.web.cern.ch/home" TargetMode="External"/><Relationship Id="rId7" Type="http://schemas.openxmlformats.org/officeDocument/2006/relationships/hyperlink" Target="http://staff-association.web.cern.ch/" TargetMode="External"/><Relationship Id="rId2" Type="http://schemas.openxmlformats.org/officeDocument/2006/relationships/slide" Target="../slides/slide35.xml"/><Relationship Id="rId1" Type="http://schemas.openxmlformats.org/officeDocument/2006/relationships/notesMaster" Target="../notesMasters/notesMaster1.xml"/><Relationship Id="rId6" Type="http://schemas.openxmlformats.org/officeDocument/2006/relationships/hyperlink" Target="https://hr-dep.web.cern.ch/social/social-affairs-service" TargetMode="External"/><Relationship Id="rId5" Type="http://schemas.openxmlformats.org/officeDocument/2006/relationships/hyperlink" Target="https://hr-dep.web.cern.ch/content/hr-key-contacts" TargetMode="External"/><Relationship Id="rId4" Type="http://schemas.openxmlformats.org/officeDocument/2006/relationships/hyperlink" Target="https://medical-service.web.cern.ch/" TargetMode="Externa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Ready to start with the real quiz</a:t>
            </a:r>
            <a:r>
              <a:rPr lang="en-GB" baseline="0" dirty="0" smtClean="0"/>
              <a:t> ?</a:t>
            </a:r>
          </a:p>
          <a:p>
            <a:r>
              <a:rPr lang="en-GB" baseline="0" dirty="0" smtClean="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10</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If you answered 2500, then you probably</a:t>
            </a:r>
            <a:r>
              <a:rPr lang="en-GB" baseline="0" dirty="0" smtClean="0"/>
              <a:t> only took into account the staff members (click).</a:t>
            </a:r>
          </a:p>
          <a:p>
            <a:r>
              <a:rPr lang="en-GB" baseline="0" dirty="0" smtClean="0"/>
              <a:t>But on top of the staff, we also have more than 800 fellows (click).</a:t>
            </a:r>
          </a:p>
          <a:p>
            <a:r>
              <a:rPr lang="en-GB" baseline="0" dirty="0" smtClean="0"/>
              <a:t>The staff members and fellows together are the employed members of the personnel or MPE (click): CERN is their employer.</a:t>
            </a:r>
          </a:p>
          <a:p>
            <a:endParaRPr lang="en-GB" baseline="0" dirty="0" smtClean="0"/>
          </a:p>
          <a:p>
            <a:r>
              <a:rPr lang="en-GB" baseline="0" dirty="0" smtClean="0"/>
              <a:t>But besides these more than 3300 people, there are also many people who have a contract with CERN, although it is not an employment contract :</a:t>
            </a:r>
          </a:p>
          <a:p>
            <a:pPr marL="171450" indent="-171450">
              <a:buFontTx/>
              <a:buChar char="-"/>
            </a:pPr>
            <a:r>
              <a:rPr lang="en-GB" baseline="0" dirty="0" smtClean="0"/>
              <a:t>First of all, we have more than 12500 users (click) who are working in scientific collaborations</a:t>
            </a:r>
          </a:p>
          <a:p>
            <a:pPr marL="171450" indent="-171450">
              <a:buFontTx/>
              <a:buChar char="-"/>
            </a:pPr>
            <a:r>
              <a:rPr lang="en-GB" baseline="0" dirty="0" smtClean="0"/>
              <a:t>And also more than 700 associates</a:t>
            </a:r>
          </a:p>
          <a:p>
            <a:pPr marL="171450" indent="-171450">
              <a:buFontTx/>
              <a:buChar char="-"/>
            </a:pPr>
            <a:r>
              <a:rPr lang="en-GB" baseline="0" dirty="0" smtClean="0"/>
              <a:t>And more than 700 students</a:t>
            </a:r>
          </a:p>
          <a:p>
            <a:pPr marL="0" indent="0">
              <a:buFontTx/>
              <a:buNone/>
            </a:pPr>
            <a:endParaRPr lang="en-GB" baseline="0" dirty="0" smtClean="0"/>
          </a:p>
          <a:p>
            <a:pPr marL="0" indent="0">
              <a:buFontTx/>
              <a:buNone/>
            </a:pPr>
            <a:r>
              <a:rPr lang="en-GB" baseline="0" dirty="0" smtClean="0"/>
              <a:t>All together 14000 people who have a contract of association with CERN.</a:t>
            </a:r>
          </a:p>
          <a:p>
            <a:pPr marL="0" indent="0">
              <a:buFontTx/>
              <a:buNone/>
            </a:pPr>
            <a:endParaRPr lang="en-GB" baseline="0" dirty="0" smtClean="0"/>
          </a:p>
          <a:p>
            <a:pPr marL="0" indent="0">
              <a:buFontTx/>
              <a:buNone/>
            </a:pPr>
            <a:r>
              <a:rPr lang="en-GB" baseline="0" dirty="0" smtClean="0"/>
              <a:t>Both MPE and MPA are considered </a:t>
            </a:r>
            <a:r>
              <a:rPr lang="en-GB" baseline="0" dirty="0" err="1" smtClean="0"/>
              <a:t>MoP</a:t>
            </a:r>
            <a:r>
              <a:rPr lang="en-GB" baseline="0" dirty="0" smtClean="0"/>
              <a:t>, and you are a member of that big family of more than 17000 people.</a:t>
            </a:r>
          </a:p>
          <a:p>
            <a:pPr marL="0" indent="0">
              <a:buFontTx/>
              <a:buNone/>
            </a:pPr>
            <a:endParaRPr lang="en-GB" baseline="0" dirty="0" smtClean="0"/>
          </a:p>
          <a:p>
            <a:pPr marL="0" indent="0">
              <a:buFontTx/>
              <a:buNone/>
            </a:pPr>
            <a:r>
              <a:rPr lang="en-GB" baseline="0" dirty="0" smtClean="0"/>
              <a:t>Not all users are present at CERN every day. Note also that there is also personnel from contractors which can be working on the CERN site : there are more than 4500 such people with an active registration, and some of them come here every day while others come only for the duration of a specific intervention.</a:t>
            </a:r>
          </a:p>
          <a:p>
            <a:pPr marL="0" indent="0">
              <a:buFontTx/>
              <a:buNone/>
            </a:pPr>
            <a:endParaRPr lang="en-GB" baseline="0" dirty="0" smtClean="0"/>
          </a:p>
          <a:p>
            <a:pPr marL="171450" indent="-171450">
              <a:buFontTx/>
              <a:buChar char="-"/>
            </a:pPr>
            <a:endParaRPr lang="en-GB" baseline="0" dirty="0" smtClean="0"/>
          </a:p>
          <a:p>
            <a:pPr marL="171450" indent="-171450">
              <a:buFontTx/>
              <a:buChar char="-"/>
            </a:pPr>
            <a:endParaRPr lang="en-GB" baseline="0" dirty="0" smtClean="0"/>
          </a:p>
          <a:p>
            <a:pPr marL="171450" indent="-171450">
              <a:buFontTx/>
              <a:buChar char="-"/>
            </a:pPr>
            <a:endParaRPr lang="en-GB" baseline="0"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11</a:t>
            </a:fld>
            <a:endParaRPr lang="en-GB"/>
          </a:p>
        </p:txBody>
      </p:sp>
    </p:spTree>
    <p:extLst>
      <p:ext uri="{BB962C8B-B14F-4D97-AF65-F5344CB8AC3E}">
        <p14:creationId xmlns:p14="http://schemas.microsoft.com/office/powerpoint/2010/main" val="1631528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The CERN member states are indeed providing</a:t>
            </a:r>
            <a:r>
              <a:rPr lang="en-GB" baseline="0" dirty="0" smtClean="0"/>
              <a:t> 92 % of CERN’s budget. (click)</a:t>
            </a:r>
          </a:p>
          <a:p>
            <a:r>
              <a:rPr lang="en-GB" baseline="0" dirty="0" smtClean="0"/>
              <a:t>There are today 22 Member states – originally when CERN was founded, there were only 12 countries. (click)</a:t>
            </a:r>
          </a:p>
          <a:p>
            <a:r>
              <a:rPr lang="en-GB" baseline="0" dirty="0" smtClean="0"/>
              <a:t>In order to have a fair sharing of the cost, the contributions are calculated as a certain percentage of the National Income. </a:t>
            </a:r>
          </a:p>
          <a:p>
            <a:endParaRPr lang="en-GB" baseline="0" dirty="0" smtClean="0"/>
          </a:p>
          <a:p>
            <a:r>
              <a:rPr lang="en-GB" baseline="0" dirty="0" smtClean="0"/>
              <a:t>And were does the remaining 8% comes from ?</a:t>
            </a:r>
          </a:p>
          <a:p>
            <a:endParaRPr lang="en-GB" baseline="0" dirty="0" smtClean="0"/>
          </a:p>
          <a:p>
            <a:r>
              <a:rPr lang="en-GB" baseline="0" dirty="0" smtClean="0"/>
              <a:t>Well, CERN also has associated member states, who pay a reduced contribution compared to the members states. This amounts to 2% of the budget.</a:t>
            </a:r>
          </a:p>
          <a:p>
            <a:r>
              <a:rPr lang="en-GB" baseline="0" dirty="0" smtClean="0"/>
              <a:t>And the last 6% of the budget come a variety of sources : participation of the European Commission, income from knowledge transfer activities, donations to CERN, …)</a:t>
            </a:r>
          </a:p>
          <a:p>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12</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pPr marL="228600" indent="-228600">
              <a:buAutoNum type="arabicPeriod"/>
            </a:pPr>
            <a:r>
              <a:rPr lang="en-US" baseline="0" dirty="0" smtClean="0"/>
              <a:t>CERN has a Medium term plan : </a:t>
            </a:r>
            <a:r>
              <a:rPr lang="en-GB" dirty="0" smtClean="0"/>
              <a:t>The MTP describes CERN’s scientific and financial strategy for the next five years along with a longer-term view over ten years.</a:t>
            </a:r>
            <a:r>
              <a:rPr lang="en-US" baseline="0" dirty="0" smtClean="0"/>
              <a:t> This plan is updated annually and also includes a precise budget for the following year. This budget is voted by the Council in the year before. So E was not correct.</a:t>
            </a:r>
            <a:endParaRPr lang="en-US" dirty="0" smtClean="0"/>
          </a:p>
          <a:p>
            <a:pPr marL="228600" indent="-228600">
              <a:buAutoNum type="arabicPeriod"/>
            </a:pPr>
            <a:r>
              <a:rPr lang="en-US" dirty="0" smtClean="0"/>
              <a:t>CERN</a:t>
            </a:r>
            <a:r>
              <a:rPr lang="en-US" baseline="0" dirty="0" smtClean="0"/>
              <a:t> has its seat in Geneva, Switzerland, only the Swiss franc is </a:t>
            </a:r>
            <a:r>
              <a:rPr lang="en-US" baseline="0" dirty="0" err="1" smtClean="0"/>
              <a:t>udes</a:t>
            </a:r>
            <a:r>
              <a:rPr lang="en-US" baseline="0" dirty="0" smtClean="0"/>
              <a:t> as its official currency. So you could disregard the answers C and who were expressed in other European currencies.</a:t>
            </a:r>
          </a:p>
          <a:p>
            <a:pPr marL="228600" indent="-228600">
              <a:buAutoNum type="arabicPeriod"/>
            </a:pPr>
            <a:r>
              <a:rPr lang="en-US" baseline="0" dirty="0" smtClean="0"/>
              <a:t>You will very often see </a:t>
            </a:r>
            <a:r>
              <a:rPr lang="en-US" baseline="0" dirty="0" err="1" smtClean="0"/>
              <a:t>kCHF</a:t>
            </a:r>
            <a:r>
              <a:rPr lang="en-US" baseline="0" dirty="0" smtClean="0"/>
              <a:t> and MCHF, so it is worth to explain it</a:t>
            </a:r>
          </a:p>
          <a:p>
            <a:pPr marL="228600" indent="-228600">
              <a:buAutoNum type="arabicPeriod"/>
            </a:pPr>
            <a:r>
              <a:rPr lang="en-US" baseline="0" dirty="0" smtClean="0"/>
              <a:t>The correct answer is B : 1250 million Swiss francs, which is 1.25 billion Swiss francs</a:t>
            </a:r>
          </a:p>
          <a:p>
            <a:pPr marL="228600" indent="-228600">
              <a:buAutoNum type="arabicPeriod"/>
            </a:pPr>
            <a:endParaRPr lang="en-GB" dirty="0" smtClean="0"/>
          </a:p>
          <a:p>
            <a:endParaRPr lang="en-GB" dirty="0" smtClean="0"/>
          </a:p>
          <a:p>
            <a:r>
              <a:rPr lang="en-GB" dirty="0" smtClean="0"/>
              <a:t>4. We have at</a:t>
            </a:r>
            <a:r>
              <a:rPr lang="en-GB" baseline="0" dirty="0" smtClean="0"/>
              <a:t> CERN a </a:t>
            </a:r>
            <a:r>
              <a:rPr lang="en-GB" baseline="0" dirty="0" err="1" smtClean="0"/>
              <a:t>s</a:t>
            </a:r>
            <a:r>
              <a:rPr lang="en-GB" dirty="0" err="1" smtClean="0"/>
              <a:t>tyleguide</a:t>
            </a:r>
            <a:r>
              <a:rPr lang="en-GB" dirty="0" smtClean="0"/>
              <a:t> for how to write in</a:t>
            </a:r>
            <a:r>
              <a:rPr lang="en-GB" baseline="0" dirty="0" smtClean="0"/>
              <a:t> CERN publications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http://translation-council-support-group.web.cern.ch/en/content/style-guide </a:t>
            </a:r>
            <a:endParaRPr lang="en-GB" baseline="0" dirty="0" smtClean="0"/>
          </a:p>
          <a:p>
            <a:endParaRPr lang="en-US" baseline="0" dirty="0" smtClean="0"/>
          </a:p>
          <a:p>
            <a:r>
              <a:rPr lang="en-US" baseline="0" dirty="0" smtClean="0"/>
              <a:t>Applied here :</a:t>
            </a:r>
          </a:p>
          <a:p>
            <a:pPr marL="171450" indent="-171450">
              <a:buFont typeface="Arial" panose="020B0604020202020204" pitchFamily="34" charset="0"/>
              <a:buChar char="•"/>
            </a:pPr>
            <a:r>
              <a:rPr lang="en-US" baseline="0" dirty="0" smtClean="0"/>
              <a:t>Use space as 1000 separator (comma might be misleading)</a:t>
            </a:r>
          </a:p>
          <a:p>
            <a:pPr marL="171450" indent="-171450">
              <a:buFont typeface="Arial" panose="020B0604020202020204" pitchFamily="34" charset="0"/>
              <a:buChar char="•"/>
            </a:pPr>
            <a:r>
              <a:rPr lang="en-US" baseline="0" dirty="0" smtClean="0"/>
              <a:t>Up to 4 figures : no space or comma</a:t>
            </a:r>
            <a:endParaRPr lang="en-GB"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4161833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US" dirty="0" smtClean="0"/>
              <a:t>How is the budget</a:t>
            </a:r>
            <a:r>
              <a:rPr lang="en-US" baseline="0" dirty="0" smtClean="0"/>
              <a:t> spent ?</a:t>
            </a:r>
          </a:p>
          <a:p>
            <a:endParaRPr lang="en-US" baseline="0" dirty="0" smtClean="0"/>
          </a:p>
          <a:p>
            <a:r>
              <a:rPr lang="en-US" baseline="0" dirty="0" smtClean="0"/>
              <a:t>Here you have a breakdown according to the nature of the spending :</a:t>
            </a:r>
          </a:p>
          <a:p>
            <a:pPr marL="171450" indent="-171450">
              <a:buFontTx/>
              <a:buChar char="-"/>
            </a:pPr>
            <a:r>
              <a:rPr lang="en-US" baseline="0" dirty="0" smtClean="0"/>
              <a:t>The main expenditure goes to the dark blue part : CERN’s scientific </a:t>
            </a:r>
            <a:r>
              <a:rPr lang="en-US" baseline="0" dirty="0" err="1" smtClean="0"/>
              <a:t>programme</a:t>
            </a:r>
            <a:r>
              <a:rPr lang="en-US" baseline="0" dirty="0" smtClean="0"/>
              <a:t>, a bit more than 50% is for LHC, but CERN’s research </a:t>
            </a:r>
            <a:r>
              <a:rPr lang="en-US" baseline="0" dirty="0" err="1" smtClean="0"/>
              <a:t>programme</a:t>
            </a:r>
            <a:r>
              <a:rPr lang="en-US" baseline="0" dirty="0" smtClean="0"/>
              <a:t> is very diversified.</a:t>
            </a:r>
          </a:p>
          <a:p>
            <a:pPr marL="171450" indent="-171450">
              <a:buFontTx/>
              <a:buChar char="-"/>
            </a:pPr>
            <a:r>
              <a:rPr lang="en-US" baseline="0" dirty="0" smtClean="0"/>
              <a:t>The projects, including R&amp;D are separate, and represent more than 20% of the budget</a:t>
            </a:r>
          </a:p>
          <a:p>
            <a:pPr marL="171450" indent="-171450">
              <a:buFontTx/>
              <a:buChar char="-"/>
            </a:pPr>
            <a:r>
              <a:rPr lang="en-US" baseline="0" dirty="0" smtClean="0"/>
              <a:t>More than 1/3 of the budget goes to maintaining the infrastructure and delivering services</a:t>
            </a:r>
          </a:p>
          <a:p>
            <a:pPr marL="171450" indent="-171450">
              <a:buFontTx/>
              <a:buChar char="-"/>
            </a:pPr>
            <a:endParaRPr lang="en-US" baseline="0" dirty="0" smtClean="0"/>
          </a:p>
          <a:p>
            <a:pPr marL="0" indent="0">
              <a:buFontTx/>
              <a:buNone/>
            </a:pPr>
            <a:r>
              <a:rPr lang="en-US" baseline="0" dirty="0" smtClean="0"/>
              <a:t>In this breakdown, personnel and material are counted in each of the expenditure chapters.</a:t>
            </a:r>
          </a:p>
          <a:p>
            <a:pPr marL="0" indent="0">
              <a:buFontTx/>
              <a:buNone/>
            </a:pPr>
            <a:endParaRPr lang="en-US" baseline="0" dirty="0" smtClean="0"/>
          </a:p>
          <a:p>
            <a:r>
              <a:rPr lang="en-US" baseline="0" dirty="0" smtClean="0"/>
              <a:t>You could also make a breakdown by how many CERN spends on Personnel and how much on Material (P+M)</a:t>
            </a:r>
          </a:p>
          <a:p>
            <a:r>
              <a:rPr lang="en-US" baseline="0" dirty="0" smtClean="0"/>
              <a:t>It is almost 50-50. In fact it is </a:t>
            </a:r>
            <a:r>
              <a:rPr lang="en-US" baseline="0" dirty="0" err="1" smtClean="0"/>
              <a:t>slighty</a:t>
            </a:r>
            <a:r>
              <a:rPr lang="en-US" baseline="0" dirty="0" smtClean="0"/>
              <a:t> more on Personnel with 53%, and 47% for Materials.</a:t>
            </a:r>
          </a:p>
          <a:p>
            <a:endParaRPr lang="en-US" baseline="0" dirty="0" smtClean="0"/>
          </a:p>
          <a:p>
            <a:r>
              <a:rPr lang="en-US" baseline="0" dirty="0" smtClean="0"/>
              <a:t>M = 47 % (= 596 MCHF) – contractor’s personnel is included in M</a:t>
            </a:r>
          </a:p>
          <a:p>
            <a:r>
              <a:rPr lang="en-US" baseline="0" dirty="0" smtClean="0"/>
              <a:t>P = 53% (= 673 MCHF)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14</a:t>
            </a:fld>
            <a:endParaRPr lang="en-US"/>
          </a:p>
        </p:txBody>
      </p:sp>
    </p:spTree>
    <p:extLst>
      <p:ext uri="{BB962C8B-B14F-4D97-AF65-F5344CB8AC3E}">
        <p14:creationId xmlns:p14="http://schemas.microsoft.com/office/powerpoint/2010/main" val="708761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US" dirty="0" smtClean="0"/>
              <a:t>https://press.cern/biographies/fabiola-gianotti-born-1960-Italian </a:t>
            </a:r>
          </a:p>
          <a:p>
            <a:endParaRPr lang="en-US" dirty="0" smtClean="0"/>
          </a:p>
          <a:p>
            <a:r>
              <a:rPr lang="en-US" dirty="0" smtClean="0"/>
              <a:t>Fabiola</a:t>
            </a:r>
            <a:r>
              <a:rPr lang="en-US" baseline="0" dirty="0" smtClean="0"/>
              <a:t> Gianotti is indeed CERN’s 1</a:t>
            </a:r>
            <a:r>
              <a:rPr lang="en-US" baseline="30000" dirty="0" smtClean="0"/>
              <a:t>st</a:t>
            </a:r>
            <a:r>
              <a:rPr lang="en-US" baseline="0" dirty="0" smtClean="0"/>
              <a:t> female Director General, since </a:t>
            </a:r>
            <a:r>
              <a:rPr lang="en-GB" dirty="0" smtClean="0"/>
              <a:t>1</a:t>
            </a:r>
            <a:r>
              <a:rPr lang="en-GB" baseline="30000" dirty="0" smtClean="0"/>
              <a:t>st</a:t>
            </a:r>
            <a:r>
              <a:rPr lang="en-GB" dirty="0" smtClean="0"/>
              <a:t> January 2016. Like all DG’s, she has a mandate of 5 years. In some exceptional</a:t>
            </a:r>
            <a:r>
              <a:rPr lang="en-GB" baseline="0" dirty="0" smtClean="0"/>
              <a:t> cases in the past, this has been extended, but usually we have a new DG every 5 years.</a:t>
            </a:r>
            <a:endParaRPr lang="en-US" baseline="0" dirty="0" smtClean="0"/>
          </a:p>
          <a:p>
            <a:endParaRPr lang="en-GB" dirty="0" smtClean="0"/>
          </a:p>
          <a:p>
            <a:r>
              <a:rPr lang="en-GB" dirty="0" smtClean="0"/>
              <a:t>From 2009 to 2013, </a:t>
            </a:r>
            <a:r>
              <a:rPr lang="en-GB" baseline="0" dirty="0" smtClean="0"/>
              <a:t> she was </a:t>
            </a:r>
            <a:r>
              <a:rPr lang="en-GB" dirty="0" smtClean="0"/>
              <a:t>spokesperson for the ATLAS experiment, and had the task of presenting the results on the search for the Higgs boson in a seminar at CERN on 4 July 2012. This</a:t>
            </a:r>
            <a:r>
              <a:rPr lang="en-GB" baseline="0" dirty="0" smtClean="0"/>
              <a:t> discovery led to the Nobel prize for Higgs and </a:t>
            </a:r>
            <a:r>
              <a:rPr lang="en-GB" baseline="0" dirty="0" err="1" smtClean="0"/>
              <a:t>Englert</a:t>
            </a:r>
            <a:r>
              <a:rPr lang="en-GB" baseline="0" dirty="0" smtClean="0"/>
              <a:t>.</a:t>
            </a:r>
          </a:p>
          <a:p>
            <a:endParaRPr lang="en-GB" dirty="0" smtClean="0"/>
          </a:p>
          <a:p>
            <a:r>
              <a:rPr lang="en-GB" dirty="0" smtClean="0"/>
              <a:t>Gianotti has</a:t>
            </a:r>
            <a:r>
              <a:rPr lang="en-GB" baseline="0" dirty="0" smtClean="0"/>
              <a:t> been awarded several prizes, but not the Nobel prize.</a:t>
            </a:r>
          </a:p>
          <a:p>
            <a:endParaRPr lang="en-GB" dirty="0" smtClean="0"/>
          </a:p>
          <a:p>
            <a:r>
              <a:rPr lang="en-GB" dirty="0" smtClean="0"/>
              <a:t>In 2013, she was included among the “Top 100 most influential women” by Forbes magazine</a:t>
            </a:r>
            <a:r>
              <a:rPr lang="en-GB" baseline="0" dirty="0" smtClean="0"/>
              <a:t>, and today she continues to figure in their top 100 of Power Women.</a:t>
            </a:r>
            <a:endParaRPr lang="en-US" dirty="0" smtClean="0"/>
          </a:p>
          <a:p>
            <a:endParaRPr lang="en-US" dirty="0" smtClean="0"/>
          </a:p>
          <a:p>
            <a:r>
              <a:rPr lang="en-GB" dirty="0" smtClean="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15</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https://public-archive.web.cern.ch/public-archive/en/About/Nobels-en.html</a:t>
            </a:r>
          </a:p>
          <a:p>
            <a:r>
              <a:rPr lang="en-GB" dirty="0" smtClean="0"/>
              <a:t>https://www.nobelprize.org/nobel_prizes/facts/</a:t>
            </a:r>
          </a:p>
          <a:p>
            <a:endParaRPr lang="en-US" dirty="0" smtClean="0"/>
          </a:p>
          <a:p>
            <a:r>
              <a:rPr lang="en-US" dirty="0" smtClean="0"/>
              <a:t>3 prizes for people who were working at CERN when they received</a:t>
            </a:r>
            <a:r>
              <a:rPr lang="en-US" baseline="0" dirty="0" smtClean="0"/>
              <a:t> the Nobel prize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1992 : Georges </a:t>
            </a:r>
            <a:r>
              <a:rPr lang="en-US" dirty="0" err="1" smtClean="0"/>
              <a:t>Charpak</a:t>
            </a:r>
            <a:endParaRPr lang="en-US" dirty="0" smtClean="0"/>
          </a:p>
          <a:p>
            <a:r>
              <a:rPr lang="en-US" dirty="0" smtClean="0"/>
              <a:t>1988 : Carlo Rubbia  &amp; Simon van der Meer</a:t>
            </a:r>
          </a:p>
          <a:p>
            <a:r>
              <a:rPr lang="en-US" dirty="0" smtClean="0"/>
              <a:t>1984 : Jack Steinberger (with Lederman</a:t>
            </a:r>
            <a:r>
              <a:rPr lang="en-US" baseline="0" dirty="0" smtClean="0"/>
              <a:t> and Schwartz)</a:t>
            </a:r>
            <a:endParaRPr lang="en-US" dirty="0" smtClean="0"/>
          </a:p>
          <a:p>
            <a:endParaRPr lang="en-GB" dirty="0" smtClean="0"/>
          </a:p>
          <a:p>
            <a:r>
              <a:rPr lang="en-US" dirty="0" smtClean="0"/>
              <a:t>+ 2 Nobel prize winners who worked</a:t>
            </a:r>
            <a:r>
              <a:rPr lang="en-US" baseline="0" dirty="0" smtClean="0"/>
              <a:t> </a:t>
            </a:r>
            <a:r>
              <a:rPr lang="en-US" dirty="0" smtClean="0"/>
              <a:t>at CERN</a:t>
            </a:r>
          </a:p>
          <a:p>
            <a:r>
              <a:rPr lang="en-US" dirty="0" smtClean="0"/>
              <a:t>1952 : Felix Bloch, became CERN DG in 1954</a:t>
            </a:r>
          </a:p>
          <a:p>
            <a:r>
              <a:rPr lang="en-US" dirty="0" smtClean="0"/>
              <a:t>1976</a:t>
            </a:r>
            <a:r>
              <a:rPr lang="en-US" baseline="0" dirty="0" smtClean="0"/>
              <a:t> : Sam Ting, still works here at CERN on AMS (alpha magnetic spectrometer which is installed on ISS, the International Space Station)</a:t>
            </a:r>
          </a:p>
          <a:p>
            <a:endParaRPr lang="en-US" baseline="0" dirty="0" smtClean="0"/>
          </a:p>
          <a:p>
            <a:r>
              <a:rPr lang="en-US" baseline="0" dirty="0" smtClean="0"/>
              <a:t>+ 2 Nobel prize winners thanks to discoveries at CERN</a:t>
            </a:r>
          </a:p>
          <a:p>
            <a:r>
              <a:rPr lang="en-US" baseline="0" dirty="0" smtClean="0"/>
              <a:t>2013 : Higgs and </a:t>
            </a:r>
            <a:r>
              <a:rPr lang="en-US" baseline="0" dirty="0" err="1" smtClean="0"/>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We have some questions for you, which will be helpful for your daily</a:t>
            </a:r>
            <a:r>
              <a:rPr lang="en-GB" baseline="0" dirty="0" smtClean="0"/>
              <a:t> life at CERN.</a:t>
            </a:r>
          </a:p>
          <a:p>
            <a:endParaRPr lang="en-GB" baseline="0" dirty="0" smtClean="0"/>
          </a:p>
          <a:p>
            <a:r>
              <a:rPr lang="en-GB" baseline="0" dirty="0" smtClean="0"/>
              <a:t>Your daily life can be exciting – here you have a picture of an 96 hour contest in which students from different disciplines and countries worked in teams to prototype a robot showing human emotions. It is one of the activities organised by </a:t>
            </a:r>
            <a:r>
              <a:rPr lang="en-GB" baseline="0" dirty="0" err="1" smtClean="0"/>
              <a:t>Ideasquare</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17</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Source : </a:t>
            </a:r>
            <a:r>
              <a:rPr lang="en-GB" dirty="0" smtClean="0"/>
              <a:t>https://indico.cern.ch/event/669690/contributions/2740056/attachments/1553507/2441980/Mobility_IoT.pptx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CERN is indeed composed of 2 major sites : </a:t>
            </a:r>
            <a:r>
              <a:rPr lang="en-GB" dirty="0" err="1" smtClean="0"/>
              <a:t>Meyrin</a:t>
            </a:r>
            <a:r>
              <a:rPr lang="en-GB" dirty="0" smtClean="0"/>
              <a:t> in Switzerland</a:t>
            </a:r>
            <a:r>
              <a:rPr lang="en-GB" baseline="0" dirty="0" smtClean="0"/>
              <a:t> and </a:t>
            </a:r>
            <a:r>
              <a:rPr lang="en-GB" baseline="0" dirty="0" err="1" smtClean="0"/>
              <a:t>Prevessin</a:t>
            </a:r>
            <a:r>
              <a:rPr lang="en-GB" baseline="0" dirty="0" smtClean="0"/>
              <a:t> in France. But there are many more smaller CERN sites, especially in France.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CERN has all in all 625 hectares of land, of which 1/3 is fenced. The majority is on the French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There are more than 700 buildings, for a variety of purposes and built in different periods in a variety of styles. Office space as well as parking space are sometimes difficult to find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There are also 30 km of roads, and normal traffic rules applies. And there is control and sanctions : if you park your car on the footpath, the sidewalk, your car might be towed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There also green spaces, especially on the </a:t>
            </a:r>
            <a:r>
              <a:rPr lang="en-GB" baseline="0" dirty="0" err="1" smtClean="0"/>
              <a:t>Prevessin</a:t>
            </a:r>
            <a:r>
              <a:rPr lang="en-GB" baseline="0" dirty="0" smtClean="0"/>
              <a:t> site. Some people have the luck to see through their window </a:t>
            </a:r>
            <a:r>
              <a:rPr lang="en-GB" baseline="0" dirty="0" err="1" smtClean="0"/>
              <a:t>deers</a:t>
            </a:r>
            <a:r>
              <a:rPr lang="en-GB" baseline="0" dirty="0" smtClean="0"/>
              <a:t> coming out of the wood or a flock of sheep grazing in the prairie next to their office.</a:t>
            </a:r>
            <a:endParaRPr lang="en-GB"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18</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There are</a:t>
            </a:r>
            <a:r>
              <a:rPr lang="en-GB" baseline="0" dirty="0" smtClean="0"/>
              <a:t> 3 restaurants on the site. There are always several menus, including a vegetarian. </a:t>
            </a:r>
          </a:p>
          <a:p>
            <a:r>
              <a:rPr lang="en-GB" baseline="0" dirty="0" smtClean="0"/>
              <a:t>You can find menus and opening hours in the CERN directory.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There are also microwave ovens, when you heat the food you bring along yourself.</a:t>
            </a:r>
          </a:p>
          <a:p>
            <a:endParaRPr lang="en-GB" baseline="0" dirty="0" smtClean="0"/>
          </a:p>
          <a:p>
            <a:r>
              <a:rPr lang="en-GB" baseline="0" dirty="0" smtClean="0"/>
              <a:t>There are also some cafeterias, which often have a reduced offer, and shorter opening hours.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19</a:t>
            </a:fld>
            <a:endParaRPr lang="en-US"/>
          </a:p>
        </p:txBody>
      </p:sp>
    </p:spTree>
    <p:extLst>
      <p:ext uri="{BB962C8B-B14F-4D97-AF65-F5344CB8AC3E}">
        <p14:creationId xmlns:p14="http://schemas.microsoft.com/office/powerpoint/2010/main" val="2339545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endParaRPr lang="fr-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80241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If you want to</a:t>
            </a:r>
            <a:r>
              <a:rPr lang="en-GB" baseline="0" dirty="0" smtClean="0"/>
              <a:t> meet new people during lunch, join </a:t>
            </a:r>
            <a:r>
              <a:rPr lang="en-GB" baseline="0" dirty="0" err="1" smtClean="0"/>
              <a:t>lunchcollider</a:t>
            </a:r>
            <a:r>
              <a:rPr lang="en-GB" baseline="0" dirty="0" smtClean="0"/>
              <a:t>.</a:t>
            </a:r>
          </a:p>
          <a:p>
            <a:r>
              <a:rPr lang="en-GB" baseline="0" dirty="0" smtClean="0"/>
              <a:t>Twice a week you can enrol via the website, and you will randomly assigned to have lunch with one or two other people.</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20</a:t>
            </a:fld>
            <a:endParaRPr lang="en-US"/>
          </a:p>
        </p:txBody>
      </p:sp>
    </p:spTree>
    <p:extLst>
      <p:ext uri="{BB962C8B-B14F-4D97-AF65-F5344CB8AC3E}">
        <p14:creationId xmlns:p14="http://schemas.microsoft.com/office/powerpoint/2010/main" val="15953703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Important</a:t>
            </a:r>
            <a:r>
              <a:rPr lang="en-US" baseline="0" dirty="0" smtClean="0"/>
              <a:t> at any time </a:t>
            </a:r>
            <a:r>
              <a:rPr lang="en-US" dirty="0" smtClean="0"/>
              <a:t>during your stay at CERN, and even before.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Who has already contacted the service</a:t>
            </a:r>
            <a:r>
              <a:rPr lang="en-US" baseline="0" dirty="0" smtClean="0"/>
              <a:t> desk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rtl="0"/>
            <a:r>
              <a:rPr lang="en-US" sz="1200" b="0" i="0" u="none" strike="noStrike" kern="1200" baseline="0" dirty="0" smtClean="0">
                <a:solidFill>
                  <a:schemeClr val="tx1"/>
                </a:solidFill>
                <a:latin typeface="+mn-lt"/>
                <a:ea typeface="+mn-ea"/>
                <a:cs typeface="+mn-cs"/>
              </a:rPr>
              <a:t>You want to report an incident or make a request, but you do not know which service to contact</a:t>
            </a:r>
          </a:p>
          <a:p>
            <a:pPr rtl="0"/>
            <a:r>
              <a:rPr lang="en-US" sz="1200" b="0" i="0" u="none" strike="noStrike" kern="1200" baseline="0" dirty="0" smtClean="0">
                <a:solidFill>
                  <a:schemeClr val="tx1"/>
                </a:solidFill>
                <a:latin typeface="+mn-lt"/>
                <a:ea typeface="+mn-ea"/>
                <a:cs typeface="+mn-cs"/>
              </a:rPr>
              <a:t>Examples : </a:t>
            </a:r>
          </a:p>
          <a:p>
            <a:pPr lvl="2"/>
            <a:r>
              <a:rPr lang="en-US" dirty="0" smtClean="0"/>
              <a:t>Heating of your office</a:t>
            </a:r>
          </a:p>
          <a:p>
            <a:pPr lvl="2"/>
            <a:r>
              <a:rPr lang="en-US" dirty="0" smtClean="0"/>
              <a:t>Blocked computer account</a:t>
            </a:r>
          </a:p>
          <a:p>
            <a:pPr lvl="2"/>
            <a:r>
              <a:rPr lang="en-US" dirty="0" smtClean="0"/>
              <a:t>Network connection issue</a:t>
            </a:r>
          </a:p>
          <a:p>
            <a:pPr lvl="2"/>
            <a:r>
              <a:rPr lang="en-US" dirty="0" smtClean="0"/>
              <a:t>Water leak in the toilet</a:t>
            </a:r>
            <a:endParaRPr lang="en-US" sz="1200" b="0" i="0" u="none" strike="noStrike" kern="1200" baseline="0" dirty="0" smtClean="0">
              <a:solidFill>
                <a:schemeClr val="tx1"/>
              </a:solidFill>
              <a:latin typeface="+mn-lt"/>
              <a:ea typeface="+mn-ea"/>
              <a:cs typeface="+mn-cs"/>
            </a:endParaRPr>
          </a:p>
          <a:p>
            <a:pPr rtl="0"/>
            <a:endParaRPr lang="en-US" sz="1200" b="0" i="0" u="none" strike="noStrike" kern="1200" baseline="0" dirty="0" smtClean="0">
              <a:solidFill>
                <a:schemeClr val="tx1"/>
              </a:solidFill>
              <a:latin typeface="+mn-lt"/>
              <a:ea typeface="+mn-ea"/>
              <a:cs typeface="+mn-cs"/>
            </a:endParaRPr>
          </a:p>
          <a:p>
            <a:pPr marL="228600" indent="-228600" rtl="0">
              <a:buAutoNum type="arabicPeriod"/>
            </a:pPr>
            <a:r>
              <a:rPr lang="en-US" sz="1200" b="0" i="0" u="none" strike="noStrike" kern="1200" baseline="0" dirty="0" smtClean="0">
                <a:solidFill>
                  <a:schemeClr val="tx1"/>
                </a:solidFill>
                <a:latin typeface="+mn-lt"/>
                <a:ea typeface="+mn-ea"/>
                <a:cs typeface="+mn-cs"/>
              </a:rPr>
              <a:t>Search the CERN Service Portal, link available from CERN directory.</a:t>
            </a:r>
          </a:p>
          <a:p>
            <a:pPr marL="228600" indent="-228600" rtl="0">
              <a:buAutoNum type="arabicPeriod"/>
            </a:pPr>
            <a:r>
              <a:rPr lang="en-US" sz="1200" b="0" i="0" u="none" strike="noStrike" kern="1200" baseline="0" dirty="0" smtClean="0">
                <a:solidFill>
                  <a:schemeClr val="tx1"/>
                </a:solidFill>
                <a:latin typeface="+mn-lt"/>
                <a:ea typeface="+mn-ea"/>
                <a:cs typeface="+mn-cs"/>
              </a:rPr>
              <a:t>On line form or contact service desk </a:t>
            </a:r>
          </a:p>
          <a:p>
            <a:endParaRPr lang="en-GB"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21</a:t>
            </a:fld>
            <a:endParaRPr lang="en-US" dirty="0"/>
          </a:p>
        </p:txBody>
      </p:sp>
    </p:spTree>
    <p:extLst>
      <p:ext uri="{BB962C8B-B14F-4D97-AF65-F5344CB8AC3E}">
        <p14:creationId xmlns:p14="http://schemas.microsoft.com/office/powerpoint/2010/main" val="31569018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The correct answer in all cases is to call your supervisor (D) and in some cases (C), the CERN Fire and rescue service, through the number 74444.</a:t>
            </a:r>
          </a:p>
          <a:p>
            <a:endParaRPr lang="en-US" dirty="0" smtClean="0"/>
          </a:p>
          <a:p>
            <a:r>
              <a:rPr lang="en-US" dirty="0" smtClean="0"/>
              <a:t>Why</a:t>
            </a:r>
            <a:r>
              <a:rPr lang="en-US" baseline="0" dirty="0" smtClean="0"/>
              <a:t> always your supervisor ?</a:t>
            </a:r>
            <a:endParaRPr lang="en-US" dirty="0" smtClean="0"/>
          </a:p>
          <a:p>
            <a:endParaRPr lang="en-GB" dirty="0" smtClean="0"/>
          </a:p>
          <a:p>
            <a:r>
              <a:rPr lang="en-US" b="0" baseline="0" dirty="0" smtClean="0"/>
              <a:t>Internal accident report : </a:t>
            </a:r>
          </a:p>
          <a:p>
            <a:pPr marL="0" indent="0">
              <a:buFontTx/>
              <a:buNone/>
            </a:pPr>
            <a:r>
              <a:rPr lang="en-US" b="0" baseline="0" dirty="0" smtClean="0"/>
              <a:t>- needs to be signed by your supervisor, so for that reason he must be informed immediately.</a:t>
            </a:r>
            <a:br>
              <a:rPr lang="en-US" b="0" baseline="0" dirty="0" smtClean="0"/>
            </a:br>
            <a:r>
              <a:rPr lang="en-US" b="0" baseline="0" dirty="0" smtClean="0"/>
              <a:t>- also used to report near-misses -&gt; can be used to avoid further accidents</a:t>
            </a:r>
          </a:p>
          <a:p>
            <a:pPr marL="0" indent="0">
              <a:buFontTx/>
              <a:buNone/>
            </a:pPr>
            <a:endParaRPr lang="en-US" b="0" baseline="0" dirty="0" smtClean="0"/>
          </a:p>
          <a:p>
            <a:pPr marL="0" indent="0">
              <a:buFontTx/>
              <a:buNone/>
            </a:pPr>
            <a:r>
              <a:rPr lang="en-US" b="0" baseline="0" dirty="0" smtClean="0"/>
              <a:t>In certain cases, the CERN Fire and rescue need to be called. </a:t>
            </a:r>
          </a:p>
          <a:p>
            <a:r>
              <a:rPr lang="en-US" dirty="0" smtClean="0"/>
              <a:t>We recommend to add the </a:t>
            </a:r>
            <a:r>
              <a:rPr lang="en-US" b="1" dirty="0" smtClean="0"/>
              <a:t>full number </a:t>
            </a:r>
            <a:r>
              <a:rPr lang="en-US" dirty="0" smtClean="0"/>
              <a:t>in</a:t>
            </a:r>
            <a:r>
              <a:rPr lang="en-US" baseline="0" dirty="0" smtClean="0"/>
              <a:t> your mobile phone</a:t>
            </a:r>
          </a:p>
          <a:p>
            <a:r>
              <a:rPr lang="en-US" baseline="0" dirty="0" smtClean="0"/>
              <a:t>+41 22 767 44 44, so you can also call them if you are not connected to the CERN telephone network.</a:t>
            </a:r>
          </a:p>
          <a:p>
            <a:pPr marL="0" indent="0">
              <a:buFontTx/>
              <a:buNone/>
            </a:pPr>
            <a:endParaRPr lang="en-US" b="0" baseline="0" dirty="0" smtClean="0"/>
          </a:p>
          <a:p>
            <a:endParaRPr lang="en-GB" b="1" dirty="0" smtClean="0"/>
          </a:p>
          <a:p>
            <a:r>
              <a:rPr lang="en-GB" b="1" dirty="0" smtClean="0"/>
              <a:t>https://admin-eguide.web.cern.ch/node/352</a:t>
            </a:r>
          </a:p>
          <a:p>
            <a:endParaRPr lang="en-GB" b="1" dirty="0" smtClean="0"/>
          </a:p>
          <a:p>
            <a:r>
              <a:rPr lang="en-GB" b="1" dirty="0" smtClean="0"/>
              <a:t>2.2.1 Accident on the CERN site</a:t>
            </a:r>
          </a:p>
          <a:p>
            <a:r>
              <a:rPr lang="en-GB" u="sng" dirty="0" smtClean="0">
                <a:effectLst/>
              </a:rPr>
              <a:t>In the event of injury, disruption to the flow of traffic or involvement of a third party:</a:t>
            </a:r>
          </a:p>
          <a:p>
            <a:r>
              <a:rPr lang="en-GB" dirty="0" smtClean="0">
                <a:effectLst/>
              </a:rPr>
              <a:t>The CERN Fire Brigade will go to the scene of the accident, take the appropriate measures required by the circumstances and draw up a call-out report. </a:t>
            </a:r>
          </a:p>
          <a:p>
            <a:r>
              <a:rPr lang="en-GB" dirty="0" smtClean="0">
                <a:effectLst/>
              </a:rPr>
              <a:t>The local Gendarmerie/Police will intervene only if so requested by CERN (Relations with the Host States Service or CERN Fire Brigade). </a:t>
            </a:r>
          </a:p>
          <a:p>
            <a:r>
              <a:rPr lang="en-GB" dirty="0" smtClean="0">
                <a:effectLst/>
              </a:rPr>
              <a:t>The driver(s) of the vehicle(s) (or, if not possible, the Fire Brigade) must complete a European car accident form (a blue form known as the "</a:t>
            </a:r>
            <a:r>
              <a:rPr lang="en-GB" dirty="0" err="1" smtClean="0">
                <a:effectLst/>
              </a:rPr>
              <a:t>Constat</a:t>
            </a:r>
            <a:r>
              <a:rPr lang="en-GB" dirty="0" smtClean="0">
                <a:effectLst/>
              </a:rPr>
              <a:t> </a:t>
            </a:r>
            <a:r>
              <a:rPr lang="en-GB" dirty="0" err="1" smtClean="0">
                <a:effectLst/>
              </a:rPr>
              <a:t>européen</a:t>
            </a:r>
            <a:r>
              <a:rPr lang="en-GB" dirty="0" smtClean="0">
                <a:effectLst/>
              </a:rPr>
              <a:t> </a:t>
            </a:r>
            <a:r>
              <a:rPr lang="en-GB" dirty="0" err="1" smtClean="0">
                <a:effectLst/>
              </a:rPr>
              <a:t>d'accident</a:t>
            </a:r>
            <a:r>
              <a:rPr lang="en-GB" dirty="0" smtClean="0">
                <a:effectLst/>
              </a:rPr>
              <a:t> automobile"), which must be signed by the parties involved. A copy of page 1 of the form must be sent to the Legal Service and to the </a:t>
            </a:r>
            <a:r>
              <a:rPr lang="en-GB" dirty="0" smtClean="0">
                <a:effectLst/>
                <a:hlinkClick r:id="rId3"/>
              </a:rPr>
              <a:t>CERN's Insurance Manager</a:t>
            </a:r>
            <a:r>
              <a:rPr lang="en-GB" dirty="0" smtClean="0">
                <a:effectLst/>
              </a:rPr>
              <a:t>. If the injured party is a member of the personnel or a family member who is a member of the CERN Health Insurance Scheme, the procedure set out in </a:t>
            </a:r>
            <a:r>
              <a:rPr lang="en-GB" dirty="0" smtClean="0">
                <a:effectLst/>
                <a:hlinkClick r:id="rId4"/>
              </a:rPr>
              <a:t>paragraph 3</a:t>
            </a:r>
            <a:r>
              <a:rPr lang="en-GB" dirty="0" smtClean="0">
                <a:effectLst/>
              </a:rPr>
              <a:t> must also be followed.</a:t>
            </a:r>
          </a:p>
          <a:p>
            <a:r>
              <a:rPr lang="en-GB" u="sng" dirty="0" smtClean="0">
                <a:effectLst/>
              </a:rPr>
              <a:t>In all other cases, and if the vehicle suffers material damage</a:t>
            </a:r>
            <a:r>
              <a:rPr lang="en-GB" dirty="0" smtClean="0">
                <a:effectLst/>
              </a:rPr>
              <a:t>:</a:t>
            </a:r>
          </a:p>
          <a:p>
            <a:r>
              <a:rPr lang="en-GB" dirty="0" smtClean="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smtClean="0">
                <a:effectLst/>
                <a:hlinkClick r:id="rId3"/>
              </a:rPr>
              <a:t>CERN's Insurance Manager</a:t>
            </a:r>
            <a:r>
              <a:rPr lang="en-GB" dirty="0" smtClean="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22</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CERN’s Fire and Rescue</a:t>
            </a:r>
            <a:r>
              <a:rPr lang="en-GB" baseline="0" dirty="0" smtClean="0"/>
              <a:t> Service is a team of more than 50 qualified fire-fighters and paramedics. They are available 24h/day, all year long.</a:t>
            </a:r>
          </a:p>
          <a:p>
            <a:r>
              <a:rPr lang="en-GB" baseline="0" dirty="0" smtClean="0"/>
              <a:t>They are assisted by more than 800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23</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You</a:t>
            </a:r>
            <a:r>
              <a:rPr lang="en-GB" baseline="0" dirty="0" smtClean="0"/>
              <a:t> can find the first aiders in your building in this link.</a:t>
            </a:r>
          </a:p>
          <a:p>
            <a:r>
              <a:rPr lang="en-GB" baseline="0" dirty="0" smtClean="0"/>
              <a:t>And you also spot the green stickers on the doors, indicating that there is a qualified CERN first-aider in that office</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24</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http://cds.cern.ch/record/2141046/files/MAX_6386.jpg?subformat=icon-640</a:t>
            </a:r>
          </a:p>
          <a:p>
            <a:r>
              <a:rPr lang="en-GB" dirty="0" smtClean="0"/>
              <a:t>Other pictures : https://foursquare.com/v/cern-mobility-centre/58762eb4ae975678e2aa5061?openPhotoId=5876303ee9233e34875ae97d </a:t>
            </a:r>
          </a:p>
          <a:p>
            <a:endParaRPr lang="en-GB" dirty="0" smtClean="0"/>
          </a:p>
          <a:p>
            <a:r>
              <a:rPr lang="en-GB" dirty="0" smtClean="0"/>
              <a:t>The CERN mobility Centre was</a:t>
            </a:r>
            <a:r>
              <a:rPr lang="en-GB" baseline="0" dirty="0" smtClean="0"/>
              <a:t> i</a:t>
            </a:r>
            <a:r>
              <a:rPr lang="en-GB" dirty="0" smtClean="0"/>
              <a:t>naugurated in 2016 by Martin Steinacher, Director of Finance and Human Resources and Luis Miralles, Head of the Site Management and Buildings department. It is situated an the side of the Globe parking.</a:t>
            </a:r>
          </a:p>
          <a:p>
            <a:endParaRPr lang="en-US" dirty="0" smtClean="0"/>
          </a:p>
          <a:p>
            <a:r>
              <a:rPr lang="en-GB" dirty="0" smtClean="0"/>
              <a:t>https://cern.service-now.com/service-portal/customer-service.do?name=passenger-mobility</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25</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r>
              <a:rPr lang="fr-CH" dirty="0" smtClean="0"/>
              <a:t>Rocio</a:t>
            </a:r>
          </a:p>
          <a:p>
            <a:r>
              <a:rPr lang="fr-CH" dirty="0" smtClean="0"/>
              <a:t>************************</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Staff association defends your rights, they organize regularly public meetings to inform you. The also have a website, and you can become a member by paying a fee.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CERN Alumni is an initiative launched in 2017. </a:t>
            </a:r>
            <a:br>
              <a:rPr lang="en-US" baseline="0" dirty="0" smtClean="0"/>
            </a:br>
            <a:r>
              <a:rPr lang="en-US" baseline="0" dirty="0" smtClean="0"/>
              <a:t>It brings together people who have worked at CERN and those who work today at CERN. As such, you can be a member as from today. Membership is free.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US" dirty="0" smtClean="0"/>
              <a:t>This is John Ellis, a British theoretical</a:t>
            </a:r>
            <a:r>
              <a:rPr lang="en-US" baseline="0" dirty="0" smtClean="0"/>
              <a:t> physicist.</a:t>
            </a:r>
          </a:p>
          <a:p>
            <a:r>
              <a:rPr lang="en-US" baseline="0" dirty="0" smtClean="0"/>
              <a:t>Employed by CERN, he has been department head of the Theory department, and an advocate for geographical enlargement of CERN.</a:t>
            </a:r>
          </a:p>
          <a:p>
            <a:endParaRPr lang="en-US" baseline="0" dirty="0" smtClean="0"/>
          </a:p>
          <a:p>
            <a:r>
              <a:rPr lang="en-US" baseline="0" dirty="0" smtClean="0"/>
              <a:t>You can see him</a:t>
            </a:r>
          </a:p>
          <a:p>
            <a:pPr marL="171450" indent="-171450">
              <a:buFontTx/>
              <a:buChar char="-"/>
            </a:pPr>
            <a:r>
              <a:rPr lang="en-US" baseline="0" dirty="0" smtClean="0"/>
              <a:t>At an official ceremony to sign an agreement, dressed business formal, in a suit and tie</a:t>
            </a:r>
          </a:p>
          <a:p>
            <a:pPr marL="171450" indent="-171450">
              <a:buFontTx/>
              <a:buChar char="-"/>
            </a:pPr>
            <a:r>
              <a:rPr lang="en-US" baseline="0" dirty="0" smtClean="0"/>
              <a:t>In his office, amongst his papers, casual with pants and a black T-shirt</a:t>
            </a:r>
          </a:p>
          <a:p>
            <a:pPr marL="171450" indent="-171450">
              <a:buFontTx/>
              <a:buChar char="-"/>
            </a:pPr>
            <a:r>
              <a:rPr lang="en-US" baseline="0" dirty="0" smtClean="0"/>
              <a:t>At another official ceremony, smart casual or business casual, with a shirt and jacket, but no tie</a:t>
            </a:r>
          </a:p>
          <a:p>
            <a:pPr marL="171450" indent="-171450">
              <a:buFontTx/>
              <a:buChar char="-"/>
            </a:pPr>
            <a:r>
              <a:rPr lang="en-US" baseline="0" dirty="0" smtClean="0"/>
              <a:t>At a Physics School in Morocco, in local traditional clothes, including the fez</a:t>
            </a:r>
          </a:p>
          <a:p>
            <a:pPr marL="171450" indent="-171450">
              <a:buFontTx/>
              <a:buChar char="-"/>
            </a:pPr>
            <a:r>
              <a:rPr lang="en-US" baseline="0" dirty="0" smtClean="0"/>
              <a:t>Again in his office, with a Finnish teacher who knitted him a pullover with his famous penguin diagram</a:t>
            </a:r>
          </a:p>
          <a:p>
            <a:pPr marL="171450" indent="-171450">
              <a:buFontTx/>
              <a:buChar char="-"/>
            </a:pPr>
            <a:r>
              <a:rPr lang="en-US" baseline="0" dirty="0" smtClean="0"/>
              <a:t>In 2011, at the coffee break of the colloquium in honor for his 65</a:t>
            </a:r>
            <a:r>
              <a:rPr lang="en-US" baseline="30000" dirty="0" smtClean="0"/>
              <a:t>th</a:t>
            </a:r>
            <a:r>
              <a:rPr lang="en-US" baseline="0" dirty="0" smtClean="0"/>
              <a:t> birthday</a:t>
            </a:r>
          </a:p>
          <a:p>
            <a:endParaRPr lang="en-US" dirty="0" smtClean="0"/>
          </a:p>
          <a:p>
            <a:r>
              <a:rPr lang="en-US" dirty="0" smtClean="0"/>
              <a:t>Conclusion:</a:t>
            </a:r>
            <a:endParaRPr lang="en-US" baseline="0" dirty="0" smtClean="0"/>
          </a:p>
          <a:p>
            <a:pPr marL="171450" indent="-171450">
              <a:buFontTx/>
              <a:buChar char="-"/>
            </a:pPr>
            <a:r>
              <a:rPr lang="en-US" baseline="0" dirty="0" smtClean="0"/>
              <a:t>CERN is very casual</a:t>
            </a:r>
          </a:p>
          <a:p>
            <a:pPr marL="171450" indent="-171450">
              <a:buFontTx/>
              <a:buChar char="-"/>
            </a:pPr>
            <a:r>
              <a:rPr lang="en-US" baseline="0" dirty="0" smtClean="0"/>
              <a:t>CERN is very tolerant</a:t>
            </a:r>
          </a:p>
          <a:p>
            <a:pPr marL="0" indent="0">
              <a:buFontTx/>
              <a:buNone/>
            </a:pPr>
            <a:endParaRPr lang="en-US" baseline="0" dirty="0" smtClean="0"/>
          </a:p>
          <a:p>
            <a:pPr marL="0" indent="0">
              <a:buFontTx/>
              <a:buNone/>
            </a:pPr>
            <a:r>
              <a:rPr lang="en-US" baseline="0" dirty="0" smtClean="0"/>
              <a:t>Recommendations :</a:t>
            </a:r>
          </a:p>
          <a:p>
            <a:pPr marL="171450" indent="-171450">
              <a:buFontTx/>
              <a:buChar char="-"/>
            </a:pPr>
            <a:r>
              <a:rPr lang="en-US" baseline="0" dirty="0" smtClean="0"/>
              <a:t>Dress according to the situation</a:t>
            </a:r>
          </a:p>
          <a:p>
            <a:pPr marL="171450" indent="-171450">
              <a:buFontTx/>
              <a:buChar char="-"/>
            </a:pPr>
            <a:r>
              <a:rPr lang="en-US" baseline="0" dirty="0" smtClean="0"/>
              <a:t>Nothing offending other people – T-shirts with text/images</a:t>
            </a:r>
          </a:p>
          <a:p>
            <a:pPr marL="0" indent="0">
              <a:buFontTx/>
              <a:buNone/>
            </a:pP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27</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28</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There are 7 gates at the </a:t>
            </a:r>
            <a:r>
              <a:rPr lang="en-GB" dirty="0" err="1" smtClean="0"/>
              <a:t>Meyrin</a:t>
            </a:r>
            <a:r>
              <a:rPr lang="en-GB" dirty="0" smtClean="0"/>
              <a:t> site,</a:t>
            </a:r>
            <a:r>
              <a:rPr lang="en-GB" baseline="0" dirty="0" smtClean="0"/>
              <a:t> and 3 gates at the </a:t>
            </a:r>
            <a:r>
              <a:rPr lang="en-GB" baseline="0" dirty="0" err="1" smtClean="0"/>
              <a:t>Prevessin</a:t>
            </a:r>
            <a:r>
              <a:rPr lang="en-GB" baseline="0" dirty="0" smtClean="0"/>
              <a:t> site.</a:t>
            </a:r>
          </a:p>
          <a:p>
            <a:endParaRPr lang="en-GB" baseline="0" dirty="0" smtClean="0"/>
          </a:p>
          <a:p>
            <a:r>
              <a:rPr lang="en-GB" baseline="0" dirty="0" smtClean="0"/>
              <a:t>The Main gates in </a:t>
            </a:r>
            <a:r>
              <a:rPr lang="en-GB" baseline="0" dirty="0" err="1" smtClean="0"/>
              <a:t>Meyrin</a:t>
            </a:r>
            <a:r>
              <a:rPr lang="en-GB" baseline="0" dirty="0" smtClean="0"/>
              <a:t> and </a:t>
            </a:r>
            <a:r>
              <a:rPr lang="en-GB" baseline="0" dirty="0" err="1" smtClean="0"/>
              <a:t>Prevessin</a:t>
            </a:r>
            <a:r>
              <a:rPr lang="en-GB" baseline="0" dirty="0" smtClean="0"/>
              <a:t> are open 24 hours a day, for pedestrians, bikes and motorized vehicles.</a:t>
            </a:r>
          </a:p>
          <a:p>
            <a:endParaRPr lang="en-GB" baseline="0" dirty="0" smtClean="0"/>
          </a:p>
          <a:p>
            <a:r>
              <a:rPr lang="en-GB" baseline="0" dirty="0" smtClean="0"/>
              <a:t>In </a:t>
            </a:r>
            <a:r>
              <a:rPr lang="en-GB" baseline="0" dirty="0" err="1" smtClean="0"/>
              <a:t>Meyrin</a:t>
            </a:r>
            <a:r>
              <a:rPr lang="en-GB" baseline="0" dirty="0" smtClean="0"/>
              <a:t>, on top of the main gate, there are 4 other gates for pedestrians, with are open only on workdays and for certain periods. 3 of them are also open for </a:t>
            </a:r>
            <a:r>
              <a:rPr lang="en-GB" baseline="0" dirty="0" err="1" smtClean="0"/>
              <a:t>bycicles</a:t>
            </a:r>
            <a:r>
              <a:rPr lang="en-GB" baseline="0" dirty="0" smtClean="0"/>
              <a:t>. With a car, you can get in on workdays during certain hours through 3 other gates.</a:t>
            </a:r>
          </a:p>
          <a:p>
            <a:r>
              <a:rPr lang="en-GB" baseline="0" dirty="0" err="1" smtClean="0"/>
              <a:t>Meyrin</a:t>
            </a:r>
            <a:r>
              <a:rPr lang="en-GB" baseline="0" dirty="0" smtClean="0"/>
              <a:t> 2 gates with restrictions : entrance D is for goods only, and the </a:t>
            </a:r>
            <a:r>
              <a:rPr lang="en-GB" baseline="0" dirty="0" err="1" smtClean="0"/>
              <a:t>intersites</a:t>
            </a:r>
            <a:r>
              <a:rPr lang="en-GB" baseline="0" dirty="0" smtClean="0"/>
              <a:t> tunnel can only be used with a car and being on duty. It can not be used to get to your workplace nor to go home.</a:t>
            </a:r>
          </a:p>
          <a:p>
            <a:endParaRPr lang="en-GB" baseline="0" dirty="0" smtClean="0"/>
          </a:p>
          <a:p>
            <a:endParaRPr lang="en-GB" baseline="0" dirty="0" smtClean="0"/>
          </a:p>
          <a:p>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29</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Au CERN, nous </a:t>
            </a:r>
            <a:r>
              <a:rPr lang="en-GB" baseline="0" dirty="0" err="1" smtClean="0"/>
              <a:t>avons</a:t>
            </a:r>
            <a:r>
              <a:rPr lang="en-GB" baseline="0" dirty="0" smtClean="0"/>
              <a:t> 2 </a:t>
            </a:r>
            <a:r>
              <a:rPr lang="en-GB" baseline="0" dirty="0" err="1" smtClean="0"/>
              <a:t>langues</a:t>
            </a:r>
            <a:r>
              <a:rPr lang="en-GB" baseline="0" dirty="0" smtClean="0"/>
              <a:t> </a:t>
            </a:r>
            <a:r>
              <a:rPr lang="en-GB" baseline="0" dirty="0" err="1" smtClean="0"/>
              <a:t>officielles</a:t>
            </a:r>
            <a:r>
              <a:rPr lang="en-GB" baseline="0" dirty="0" smtClean="0"/>
              <a:t> : </a:t>
            </a:r>
            <a:r>
              <a:rPr lang="en-GB" baseline="0" dirty="0" err="1" smtClean="0"/>
              <a:t>l’anglais</a:t>
            </a:r>
            <a:r>
              <a:rPr lang="en-GB" baseline="0" dirty="0" smtClean="0"/>
              <a:t> et le </a:t>
            </a:r>
            <a:r>
              <a:rPr lang="en-GB" baseline="0" dirty="0" err="1" smtClean="0"/>
              <a:t>francais</a:t>
            </a:r>
            <a:r>
              <a:rPr lang="en-GB" baseline="0" dirty="0" smtClean="0"/>
              <a:t>.</a:t>
            </a:r>
          </a:p>
          <a:p>
            <a:r>
              <a:rPr lang="en-GB" baseline="0" dirty="0" smtClean="0"/>
              <a:t>Qui </a:t>
            </a:r>
            <a:r>
              <a:rPr lang="en-GB" baseline="0" dirty="0" err="1" smtClean="0"/>
              <a:t>maitrise</a:t>
            </a:r>
            <a:r>
              <a:rPr lang="en-GB" baseline="0" dirty="0" smtClean="0"/>
              <a:t> </a:t>
            </a:r>
            <a:r>
              <a:rPr lang="en-GB" baseline="0" dirty="0" err="1" smtClean="0"/>
              <a:t>bien</a:t>
            </a:r>
            <a:r>
              <a:rPr lang="en-GB" baseline="0" dirty="0" smtClean="0"/>
              <a:t> </a:t>
            </a:r>
            <a:r>
              <a:rPr lang="en-GB" baseline="0" dirty="0" err="1" smtClean="0"/>
              <a:t>ces</a:t>
            </a:r>
            <a:r>
              <a:rPr lang="en-GB" baseline="0" dirty="0" smtClean="0"/>
              <a:t> 2 </a:t>
            </a:r>
            <a:r>
              <a:rPr lang="en-GB" baseline="0" dirty="0" err="1" smtClean="0"/>
              <a:t>langues</a:t>
            </a:r>
            <a:r>
              <a:rPr lang="en-GB" baseline="0" dirty="0" smtClean="0"/>
              <a:t> ?</a:t>
            </a:r>
          </a:p>
          <a:p>
            <a:r>
              <a:rPr lang="en-GB" baseline="0" dirty="0" smtClean="0"/>
              <a:t/>
            </a:r>
            <a:br>
              <a:rPr lang="en-GB" baseline="0" dirty="0" smtClean="0"/>
            </a:br>
            <a:r>
              <a:rPr lang="en-GB" baseline="0" dirty="0" err="1" smtClean="0"/>
              <a:t>Aujourd’hui</a:t>
            </a:r>
            <a:r>
              <a:rPr lang="en-GB" baseline="0" dirty="0" smtClean="0"/>
              <a:t>, nous </a:t>
            </a:r>
            <a:r>
              <a:rPr lang="en-GB" baseline="0" dirty="0" err="1" smtClean="0"/>
              <a:t>utiliserons</a:t>
            </a:r>
            <a:r>
              <a:rPr lang="en-GB" baseline="0" dirty="0" smtClean="0"/>
              <a:t> </a:t>
            </a:r>
            <a:r>
              <a:rPr lang="en-GB" baseline="0" dirty="0" err="1" smtClean="0"/>
              <a:t>principalement</a:t>
            </a:r>
            <a:r>
              <a:rPr lang="en-GB" baseline="0" dirty="0" smtClean="0"/>
              <a:t> </a:t>
            </a:r>
            <a:r>
              <a:rPr lang="en-GB" baseline="0" dirty="0" err="1" smtClean="0"/>
              <a:t>l’anglais</a:t>
            </a:r>
            <a:r>
              <a:rPr lang="en-GB" baseline="0" dirty="0" smtClean="0"/>
              <a:t>, </a:t>
            </a:r>
            <a:r>
              <a:rPr lang="en-GB" baseline="0" dirty="0" err="1" smtClean="0"/>
              <a:t>mais</a:t>
            </a:r>
            <a:r>
              <a:rPr lang="en-GB" baseline="0" dirty="0" smtClean="0"/>
              <a:t> </a:t>
            </a:r>
            <a:r>
              <a:rPr lang="en-GB" baseline="0" dirty="0" err="1" smtClean="0"/>
              <a:t>n’hesitez</a:t>
            </a:r>
            <a:r>
              <a:rPr lang="en-GB" baseline="0" dirty="0" smtClean="0"/>
              <a:t> pas </a:t>
            </a:r>
            <a:r>
              <a:rPr lang="en-GB" baseline="0" dirty="0" err="1" smtClean="0"/>
              <a:t>d’intervenir</a:t>
            </a:r>
            <a:r>
              <a:rPr lang="en-GB" baseline="0" dirty="0" smtClean="0"/>
              <a:t> </a:t>
            </a:r>
            <a:r>
              <a:rPr lang="en-GB" baseline="0" dirty="0" err="1" smtClean="0"/>
              <a:t>en</a:t>
            </a:r>
            <a:r>
              <a:rPr lang="en-GB" baseline="0" dirty="0" smtClean="0"/>
              <a:t> </a:t>
            </a:r>
            <a:r>
              <a:rPr lang="en-GB" baseline="0" dirty="0" err="1" smtClean="0"/>
              <a:t>francais</a:t>
            </a:r>
            <a:r>
              <a:rPr lang="en-GB" baseline="0" dirty="0" smtClean="0"/>
              <a:t> </a:t>
            </a:r>
            <a:r>
              <a:rPr lang="en-GB" baseline="0" dirty="0" err="1" smtClean="0"/>
              <a:t>si</a:t>
            </a:r>
            <a:r>
              <a:rPr lang="en-GB" baseline="0" dirty="0" smtClean="0"/>
              <a:t> </a:t>
            </a:r>
            <a:r>
              <a:rPr lang="en-GB" baseline="0" dirty="0" err="1" smtClean="0"/>
              <a:t>vous</a:t>
            </a:r>
            <a:r>
              <a:rPr lang="en-GB" baseline="0" dirty="0" smtClean="0"/>
              <a:t> le </a:t>
            </a:r>
            <a:r>
              <a:rPr lang="en-GB" baseline="0" dirty="0" err="1" smtClean="0"/>
              <a:t>souhaitez</a:t>
            </a:r>
            <a:r>
              <a:rPr lang="en-GB" baseline="0" dirty="0" smtClean="0"/>
              <a:t> !</a:t>
            </a:r>
          </a:p>
          <a:p>
            <a:endParaRPr lang="en-GB" baseline="0" dirty="0" smtClean="0"/>
          </a:p>
          <a:p>
            <a:r>
              <a:rPr lang="en-GB" baseline="0" dirty="0" smtClean="0"/>
              <a:t>CERN has 2 official languages : English and French. Today, we will use mainly English, as from experience we know that not everyone understands French … yet !.</a:t>
            </a:r>
          </a:p>
          <a:p>
            <a:endParaRPr lang="en-GB" baseline="0" dirty="0" smtClean="0"/>
          </a:p>
          <a:p>
            <a:r>
              <a:rPr lang="en-GB" baseline="0" dirty="0" smtClean="0"/>
              <a:t>To learn English or French, there are classroom courses organised on the site, which are also open for spouses. You find the details on the CERN learning hub.</a:t>
            </a:r>
          </a:p>
          <a:p>
            <a:r>
              <a:rPr lang="en-GB" baseline="0" dirty="0" smtClean="0"/>
              <a:t>And you can also create the opportunities yourself with the tandem website. The aim of the website is to facilitate finding a partner (not to bike together but) to meet and learn by practicing on a voluntary basis each other’s language, not limited to English and French !</a:t>
            </a:r>
          </a:p>
          <a:p>
            <a:endParaRPr lang="en-GB" baseline="0" dirty="0" smtClean="0"/>
          </a:p>
        </p:txBody>
      </p:sp>
      <p:sp>
        <p:nvSpPr>
          <p:cNvPr id="4" name="Slide Number Placeholder 3"/>
          <p:cNvSpPr>
            <a:spLocks noGrp="1"/>
          </p:cNvSpPr>
          <p:nvPr>
            <p:ph type="sldNum" sz="quarter" idx="10"/>
          </p:nvPr>
        </p:nvSpPr>
        <p:spPr/>
        <p:txBody>
          <a:bodyPr/>
          <a:lstStyle/>
          <a:p>
            <a:fld id="{A25B4BE4-2004-4494-AD8A-6209C7B637E4}" type="slidenum">
              <a:rPr lang="en-GB" smtClean="0"/>
              <a:t>3</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you hurry to get your CERN</a:t>
            </a:r>
            <a:r>
              <a:rPr lang="en-GB" baseline="0" dirty="0" smtClean="0"/>
              <a:t> access card, you might find yourself queuing.</a:t>
            </a:r>
          </a:p>
          <a:p>
            <a:pPr marL="0" indent="0">
              <a:buFontTx/>
              <a:buNone/>
            </a:pPr>
            <a:r>
              <a:rPr lang="en-GB" baseline="0" dirty="0" smtClean="0"/>
              <a:t>Avoid </a:t>
            </a:r>
          </a:p>
          <a:p>
            <a:pPr marL="171450" indent="-171450">
              <a:buFontTx/>
              <a:buChar char="-"/>
            </a:pPr>
            <a:r>
              <a:rPr lang="en-GB" baseline="0" dirty="0" smtClean="0"/>
              <a:t>Mondays</a:t>
            </a:r>
          </a:p>
          <a:p>
            <a:pPr marL="171450" indent="-171450">
              <a:buFontTx/>
              <a:buChar char="-"/>
            </a:pPr>
            <a:r>
              <a:rPr lang="en-GB" baseline="0" dirty="0" smtClean="0"/>
              <a:t>1</a:t>
            </a:r>
            <a:r>
              <a:rPr lang="en-GB" baseline="30000" dirty="0" smtClean="0"/>
              <a:t>st</a:t>
            </a:r>
            <a:r>
              <a:rPr lang="en-GB" baseline="0" dirty="0" smtClean="0"/>
              <a:t> working day of the month</a:t>
            </a:r>
          </a:p>
          <a:p>
            <a:pPr marL="171450" indent="-171450">
              <a:buFontTx/>
              <a:buChar char="-"/>
            </a:pPr>
            <a:r>
              <a:rPr lang="en-GB" baseline="0" dirty="0" smtClean="0"/>
              <a:t>7:30 to 9</a:t>
            </a:r>
          </a:p>
          <a:p>
            <a:pPr marL="171450" indent="-171450">
              <a:buFontTx/>
              <a:buChar char="-"/>
            </a:pPr>
            <a:endParaRPr lang="en-GB" baseline="0" dirty="0" smtClean="0"/>
          </a:p>
        </p:txBody>
      </p:sp>
      <p:sp>
        <p:nvSpPr>
          <p:cNvPr id="4" name="Slide Number Placeholder 3"/>
          <p:cNvSpPr>
            <a:spLocks noGrp="1"/>
          </p:cNvSpPr>
          <p:nvPr>
            <p:ph type="sldNum" sz="quarter" idx="10"/>
          </p:nvPr>
        </p:nvSpPr>
        <p:spPr/>
        <p:txBody>
          <a:bodyPr/>
          <a:lstStyle/>
          <a:p>
            <a:fld id="{A25B4BE4-2004-4494-AD8A-6209C7B637E4}" type="slidenum">
              <a:rPr lang="en-GB" smtClean="0"/>
              <a:t>30</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31</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32</a:t>
            </a:fld>
            <a:endParaRPr lang="en-US"/>
          </a:p>
        </p:txBody>
      </p:sp>
    </p:spTree>
    <p:extLst>
      <p:ext uri="{BB962C8B-B14F-4D97-AF65-F5344CB8AC3E}">
        <p14:creationId xmlns:p14="http://schemas.microsoft.com/office/powerpoint/2010/main" val="28422945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US" dirty="0" smtClean="0"/>
              <a:t>On the HR website, you will find the</a:t>
            </a:r>
            <a:r>
              <a:rPr lang="en-US" baseline="0" dirty="0" smtClean="0"/>
              <a:t> Welcome to CERN pages.</a:t>
            </a:r>
          </a:p>
          <a:p>
            <a:endParaRPr lang="en-US" baseline="0" dirty="0" smtClean="0"/>
          </a:p>
          <a:p>
            <a:r>
              <a:rPr lang="en-US" baseline="0" dirty="0" smtClean="0"/>
              <a:t>You have already looked at the pages “Before I arrive”, but there is more information for you to discover now under “My first week” and later on under “</a:t>
            </a:r>
            <a:r>
              <a:rPr lang="en-US" baseline="0" dirty="0" err="1" smtClean="0"/>
              <a:t>life@CERN</a:t>
            </a:r>
            <a:r>
              <a:rPr lang="en-US" baseline="0" dirty="0" smtClean="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33</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34</a:t>
            </a:fld>
            <a:endParaRPr lang="en-US"/>
          </a:p>
        </p:txBody>
      </p:sp>
    </p:spTree>
    <p:extLst>
      <p:ext uri="{BB962C8B-B14F-4D97-AF65-F5344CB8AC3E}">
        <p14:creationId xmlns:p14="http://schemas.microsoft.com/office/powerpoint/2010/main" val="28993439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ARE YOU LOOKING FOR SUPPORT ? DO YOU NEED HELP?</a:t>
            </a:r>
          </a:p>
          <a:p>
            <a:endParaRPr lang="en-GB" dirty="0" smtClean="0"/>
          </a:p>
          <a:p>
            <a:r>
              <a:rPr lang="en-GB" dirty="0" smtClean="0"/>
              <a:t>THE FOLLOWING SUPPORT STRUCTURES ARE THERE FOR YOU. </a:t>
            </a:r>
          </a:p>
          <a:p>
            <a:r>
              <a:rPr lang="en-US" dirty="0" smtClean="0"/>
              <a:t>The </a:t>
            </a:r>
            <a:r>
              <a:rPr lang="en-US" dirty="0" err="1" smtClean="0">
                <a:hlinkClick r:id="rId3"/>
              </a:rPr>
              <a:t>Ombud</a:t>
            </a:r>
            <a:r>
              <a:rPr lang="en-US" dirty="0" smtClean="0"/>
              <a:t> (Tel. 73566, Bldg. 500/1-004): listening, guidance, mediation</a:t>
            </a:r>
          </a:p>
          <a:p>
            <a:r>
              <a:rPr lang="en-US" dirty="0" smtClean="0"/>
              <a:t>The </a:t>
            </a:r>
            <a:r>
              <a:rPr lang="en-US" dirty="0" smtClean="0">
                <a:hlinkClick r:id="rId4"/>
              </a:rPr>
              <a:t>Medical service</a:t>
            </a:r>
            <a:r>
              <a:rPr lang="en-US" dirty="0" smtClean="0"/>
              <a:t> (Tel. 73802 or 73186, Bldg. 57): a doctor,</a:t>
            </a:r>
            <a:r>
              <a:rPr lang="en-US" baseline="0" dirty="0" smtClean="0"/>
              <a:t> nurses and a psychologist : </a:t>
            </a:r>
            <a:r>
              <a:rPr lang="en-US" dirty="0" smtClean="0"/>
              <a:t>medical</a:t>
            </a:r>
            <a:r>
              <a:rPr lang="en-US" baseline="0" dirty="0" smtClean="0"/>
              <a:t> </a:t>
            </a:r>
            <a:r>
              <a:rPr lang="en-US" dirty="0" smtClean="0"/>
              <a:t>and psychological care for health-related issues and stress symptoms</a:t>
            </a:r>
          </a:p>
          <a:p>
            <a:r>
              <a:rPr lang="en-US" dirty="0" smtClean="0"/>
              <a:t>Human resources: </a:t>
            </a:r>
            <a:r>
              <a:rPr lang="en-US" dirty="0" smtClean="0">
                <a:hlinkClick r:id="rId5"/>
              </a:rPr>
              <a:t>HR Advisors, HR </a:t>
            </a:r>
            <a:r>
              <a:rPr lang="en-US" dirty="0" err="1" smtClean="0">
                <a:hlinkClick r:id="rId5"/>
              </a:rPr>
              <a:t>Programme</a:t>
            </a:r>
            <a:r>
              <a:rPr lang="en-US" dirty="0" smtClean="0">
                <a:hlinkClick r:id="rId5"/>
              </a:rPr>
              <a:t> Coordinators</a:t>
            </a:r>
            <a:r>
              <a:rPr lang="en-US" dirty="0" smtClean="0"/>
              <a:t>, </a:t>
            </a:r>
            <a:r>
              <a:rPr lang="en-US" dirty="0" smtClean="0">
                <a:hlinkClick r:id="rId6"/>
              </a:rPr>
              <a:t>social workers</a:t>
            </a:r>
            <a:r>
              <a:rPr lang="en-US" dirty="0" smtClean="0"/>
              <a:t> (Tel. 79866 or 74701, </a:t>
            </a:r>
            <a:r>
              <a:rPr lang="en-US" dirty="0" err="1" smtClean="0"/>
              <a:t>Bldg</a:t>
            </a:r>
            <a:r>
              <a:rPr lang="en-US" dirty="0" smtClean="0"/>
              <a:t> 5 &amp; 33): listening, advice, guidance, mediation</a:t>
            </a:r>
          </a:p>
          <a:p>
            <a:r>
              <a:rPr lang="en-US" dirty="0" smtClean="0"/>
              <a:t>Social Service also</a:t>
            </a:r>
            <a:r>
              <a:rPr lang="en-US" baseline="0" dirty="0" smtClean="0"/>
              <a:t> for support for non-work related issues (family, …)</a:t>
            </a:r>
            <a:endParaRPr lang="en-US" dirty="0" smtClean="0"/>
          </a:p>
          <a:p>
            <a:r>
              <a:rPr lang="en-US" dirty="0" smtClean="0">
                <a:hlinkClick r:id="rId7"/>
              </a:rPr>
              <a:t>Staff Association</a:t>
            </a:r>
            <a:r>
              <a:rPr lang="en-US" dirty="0" smtClean="0"/>
              <a:t> (CAPA, SA delegates - tel. 72819, Bldg. 64/R-010): listening, advice, support</a:t>
            </a:r>
          </a:p>
          <a:p>
            <a:endParaRPr lang="en-US" dirty="0" smtClean="0"/>
          </a:p>
          <a:p>
            <a:r>
              <a:rPr lang="en-US" dirty="0" smtClean="0"/>
              <a:t>More information on the</a:t>
            </a:r>
            <a:r>
              <a:rPr lang="en-US" baseline="0" dirty="0" smtClean="0"/>
              <a:t> work well, feel well page.</a:t>
            </a:r>
            <a:endParaRPr lang="en-US" dirty="0" smtClean="0"/>
          </a:p>
          <a:p>
            <a:endParaRPr lang="en-GB" dirty="0" smtClean="0"/>
          </a:p>
        </p:txBody>
      </p:sp>
      <p:sp>
        <p:nvSpPr>
          <p:cNvPr id="4" name="Slide Number Placeholder 3"/>
          <p:cNvSpPr>
            <a:spLocks noGrp="1"/>
          </p:cNvSpPr>
          <p:nvPr>
            <p:ph type="sldNum" sz="quarter" idx="10"/>
          </p:nvPr>
        </p:nvSpPr>
        <p:spPr/>
        <p:txBody>
          <a:bodyPr/>
          <a:lstStyle/>
          <a:p>
            <a:fld id="{A25B4BE4-2004-4494-AD8A-6209C7B637E4}" type="slidenum">
              <a:rPr lang="en-GB" smtClean="0"/>
              <a:t>35</a:t>
            </a:fld>
            <a:endParaRPr lang="en-GB"/>
          </a:p>
        </p:txBody>
      </p:sp>
    </p:spTree>
    <p:extLst>
      <p:ext uri="{BB962C8B-B14F-4D97-AF65-F5344CB8AC3E}">
        <p14:creationId xmlns:p14="http://schemas.microsoft.com/office/powerpoint/2010/main" val="29072512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At the head of the organisation, there is the Director</a:t>
            </a:r>
            <a:r>
              <a:rPr lang="en-GB" baseline="0" dirty="0" smtClean="0"/>
              <a:t> General, Fabiola Gianotti.</a:t>
            </a:r>
          </a:p>
          <a:p>
            <a:r>
              <a:rPr lang="en-GB" baseline="0" dirty="0" smtClean="0"/>
              <a:t>She is assisted by 4 directors, which each are responsible for a sector :</a:t>
            </a:r>
          </a:p>
          <a:p>
            <a:pPr marL="171450" indent="-171450">
              <a:buFont typeface="Arial" panose="020B0604020202020204" pitchFamily="34" charset="0"/>
              <a:buChar char="•"/>
            </a:pPr>
            <a:r>
              <a:rPr lang="en-GB" baseline="0" dirty="0" smtClean="0"/>
              <a:t>Accelerator and technology</a:t>
            </a:r>
          </a:p>
          <a:p>
            <a:pPr marL="171450" indent="-171450">
              <a:buFont typeface="Arial" panose="020B0604020202020204" pitchFamily="34" charset="0"/>
              <a:buChar char="•"/>
            </a:pPr>
            <a:r>
              <a:rPr lang="en-GB" baseline="0" dirty="0" smtClean="0"/>
              <a:t>Finance and Human Resources</a:t>
            </a:r>
          </a:p>
          <a:p>
            <a:pPr marL="171450" indent="-171450">
              <a:buFont typeface="Arial" panose="020B0604020202020204" pitchFamily="34" charset="0"/>
              <a:buChar char="•"/>
            </a:pPr>
            <a:r>
              <a:rPr lang="en-GB" baseline="0" dirty="0" smtClean="0"/>
              <a:t>International Relations</a:t>
            </a:r>
          </a:p>
          <a:p>
            <a:pPr marL="171450" indent="-171450">
              <a:buFont typeface="Arial" panose="020B0604020202020204" pitchFamily="34" charset="0"/>
              <a:buChar char="•"/>
            </a:pPr>
            <a:r>
              <a:rPr lang="en-GB" baseline="0" dirty="0" smtClean="0"/>
              <a:t>Research and Computing</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endParaRPr lang="en-GB" baseline="0" dirty="0" smtClean="0"/>
          </a:p>
          <a:p>
            <a:pPr marL="0" indent="0">
              <a:buFont typeface="Arial" panose="020B0604020202020204" pitchFamily="34" charset="0"/>
              <a:buNone/>
            </a:pPr>
            <a:r>
              <a:rPr lang="en-GB" baseline="0" dirty="0" smtClean="0"/>
              <a:t>Within each sector, except for International relations, there are departments.</a:t>
            </a:r>
          </a:p>
          <a:p>
            <a:pPr marL="0" indent="0">
              <a:buFont typeface="Arial" panose="020B0604020202020204" pitchFamily="34" charset="0"/>
              <a:buNone/>
            </a:pPr>
            <a:r>
              <a:rPr lang="en-GB" baseline="0" dirty="0" smtClean="0"/>
              <a:t>Within departments, there are groups, which might be split into sections.</a:t>
            </a:r>
          </a:p>
          <a:p>
            <a:pPr marL="0" indent="0">
              <a:buFont typeface="Arial" panose="020B0604020202020204" pitchFamily="34" charset="0"/>
              <a:buNone/>
            </a:pPr>
            <a:endParaRPr lang="en-GB" baseline="0" dirty="0" smtClean="0"/>
          </a:p>
          <a:p>
            <a:pPr marL="0" indent="0">
              <a:buFont typeface="Arial" panose="020B0604020202020204" pitchFamily="34" charset="0"/>
              <a:buNone/>
            </a:pPr>
            <a:r>
              <a:rPr lang="en-GB" baseline="0" dirty="0" smtClean="0"/>
              <a:t>There are also units, which are directly attached to the DG : Directorate services and Health, Safety and Environment.</a:t>
            </a:r>
          </a:p>
          <a:p>
            <a:pPr marL="0" indent="0">
              <a:buFont typeface="Arial" panose="020B0604020202020204" pitchFamily="34" charset="0"/>
              <a:buNone/>
            </a:pPr>
            <a:r>
              <a:rPr lang="en-GB" baseline="0" dirty="0" smtClean="0"/>
              <a:t>They all have acronyms.</a:t>
            </a:r>
          </a:p>
          <a:p>
            <a:pPr marL="0" indent="0">
              <a:buFont typeface="Arial" panose="020B0604020202020204" pitchFamily="34" charset="0"/>
              <a:buNone/>
            </a:pPr>
            <a:endParaRPr lang="en-GB" baseline="0" dirty="0" smtClean="0"/>
          </a:p>
          <a:p>
            <a:pPr marL="0" indent="0">
              <a:buFont typeface="Arial" panose="020B0604020202020204" pitchFamily="34" charset="0"/>
              <a:buNone/>
            </a:pPr>
            <a:endParaRPr lang="en-GB" baseline="0"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36</a:t>
            </a:fld>
            <a:endParaRPr lang="en-US"/>
          </a:p>
        </p:txBody>
      </p:sp>
    </p:spTree>
    <p:extLst>
      <p:ext uri="{BB962C8B-B14F-4D97-AF65-F5344CB8AC3E}">
        <p14:creationId xmlns:p14="http://schemas.microsoft.com/office/powerpoint/2010/main" val="42335432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If you’re in doubt about which their department you belong to, come and</a:t>
            </a:r>
            <a:r>
              <a:rPr lang="en-GB" baseline="0" dirty="0" smtClean="0"/>
              <a:t> ask Marie or myself.</a:t>
            </a:r>
          </a:p>
          <a:p>
            <a:r>
              <a:rPr lang="en-GB" baseline="0" dirty="0" smtClean="0"/>
              <a:t>For each of the units/departments, there is a flag, with a different </a:t>
            </a:r>
            <a:r>
              <a:rPr lang="en-GB" baseline="0" dirty="0" err="1" smtClean="0"/>
              <a:t>color</a:t>
            </a:r>
            <a:r>
              <a:rPr lang="en-GB" baseline="0" dirty="0" smtClean="0"/>
              <a:t>.</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37</a:t>
            </a:fld>
            <a:endParaRPr lang="en-US"/>
          </a:p>
        </p:txBody>
      </p:sp>
    </p:spTree>
    <p:extLst>
      <p:ext uri="{BB962C8B-B14F-4D97-AF65-F5344CB8AC3E}">
        <p14:creationId xmlns:p14="http://schemas.microsoft.com/office/powerpoint/2010/main" val="4077161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a:t>
            </a:r>
            <a:r>
              <a:rPr lang="en-GB" baseline="0" dirty="0" smtClean="0"/>
              <a:t> the best with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38</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39</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slides are available on </a:t>
            </a:r>
            <a:r>
              <a:rPr lang="en-GB" baseline="0" dirty="0" err="1" smtClean="0"/>
              <a:t>Indico</a:t>
            </a:r>
            <a:r>
              <a:rPr lang="en-GB" baseline="0" dirty="0" smtClean="0"/>
              <a:t>, which is an event management software tool invented at CERN.</a:t>
            </a:r>
          </a:p>
          <a:p>
            <a:r>
              <a:rPr lang="en-GB" baseline="0" dirty="0" smtClean="0"/>
              <a:t>You will within 48 hours get an e-mail with the link, otherwise go to </a:t>
            </a:r>
            <a:r>
              <a:rPr lang="en-GB" baseline="0" dirty="0" err="1" smtClean="0"/>
              <a:t>Indico</a:t>
            </a:r>
            <a:r>
              <a:rPr lang="en-GB" baseline="0" dirty="0" smtClean="0"/>
              <a:t> and search by typing Welcome.</a:t>
            </a:r>
          </a:p>
        </p:txBody>
      </p:sp>
      <p:sp>
        <p:nvSpPr>
          <p:cNvPr id="4" name="Slide Number Placeholder 3"/>
          <p:cNvSpPr>
            <a:spLocks noGrp="1"/>
          </p:cNvSpPr>
          <p:nvPr>
            <p:ph type="sldNum" sz="quarter" idx="10"/>
          </p:nvPr>
        </p:nvSpPr>
        <p:spPr/>
        <p:txBody>
          <a:bodyPr/>
          <a:lstStyle/>
          <a:p>
            <a:fld id="{A25B4BE4-2004-4494-AD8A-6209C7B637E4}" type="slidenum">
              <a:rPr lang="en-GB" smtClean="0"/>
              <a:t>4</a:t>
            </a:fld>
            <a:endParaRPr lang="en-GB"/>
          </a:p>
        </p:txBody>
      </p:sp>
    </p:spTree>
    <p:extLst>
      <p:ext uri="{BB962C8B-B14F-4D97-AF65-F5344CB8AC3E}">
        <p14:creationId xmlns:p14="http://schemas.microsoft.com/office/powerpoint/2010/main" val="1903243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dirty="0" smtClean="0"/>
              <a:t>James Purvis, who can not be</a:t>
            </a:r>
            <a:r>
              <a:rPr lang="en-GB" baseline="0" dirty="0" smtClean="0"/>
              <a:t> present but would like to give all newcomers a message. He has put it in a short video (which you can watch again on </a:t>
            </a:r>
            <a:r>
              <a:rPr lang="en-GB" baseline="0" dirty="0" err="1" smtClean="0"/>
              <a:t>Indico</a:t>
            </a:r>
            <a:r>
              <a:rPr lang="en-GB" baseline="0" dirty="0" smtClean="0"/>
              <a:t> if you want).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7650" y="833438"/>
            <a:ext cx="7402513" cy="4165600"/>
          </a:xfrm>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r>
              <a:rPr lang="en-GB" dirty="0" smtClean="0"/>
              <a:t>CERN is a big and complex organisation,</a:t>
            </a:r>
            <a:r>
              <a:rPr lang="en-GB" baseline="0" dirty="0" smtClean="0"/>
              <a:t> with more than 60 years of history. Enough to have certain traditions, a certain way to do things, a certain culture.</a:t>
            </a:r>
            <a:br>
              <a:rPr lang="en-GB" baseline="0" dirty="0" smtClean="0"/>
            </a:br>
            <a:r>
              <a:rPr lang="en-GB" dirty="0" smtClean="0"/>
              <a:t>You will certainly have many questions …</a:t>
            </a:r>
            <a:br>
              <a:rPr lang="en-GB" dirty="0" smtClean="0"/>
            </a:br>
            <a:r>
              <a:rPr lang="en-GB" dirty="0" smtClean="0"/>
              <a:t>But where to find the answers</a:t>
            </a:r>
            <a:r>
              <a:rPr lang="en-GB" baseline="0" dirty="0" smtClean="0"/>
              <a:t> ?</a:t>
            </a:r>
          </a:p>
          <a:p>
            <a:endParaRPr lang="en-GB" baseline="0" dirty="0" smtClean="0"/>
          </a:p>
          <a:p>
            <a:pPr marL="171450" indent="-171450">
              <a:buFontTx/>
              <a:buChar char="-"/>
            </a:pPr>
            <a:r>
              <a:rPr lang="en-GB" baseline="0" dirty="0" smtClean="0"/>
              <a:t>The departmental secretariat is an important info point about your rights and obligations, and it is close to you. You will meet them later today.</a:t>
            </a:r>
          </a:p>
          <a:p>
            <a:pPr marL="171450" indent="-171450">
              <a:buFontTx/>
              <a:buChar char="-"/>
            </a:pPr>
            <a:r>
              <a:rPr lang="en-GB" baseline="0" dirty="0" smtClean="0"/>
              <a:t>Your supervisor and colleagues will also be able to answer certain of your questions.</a:t>
            </a:r>
          </a:p>
          <a:p>
            <a:pPr marL="171450" indent="-171450">
              <a:buFontTx/>
              <a:buChar char="-"/>
            </a:pPr>
            <a:r>
              <a:rPr lang="en-GB" baseline="0" dirty="0" smtClean="0"/>
              <a:t>On the HR website, there is also the Welcome site with a dedicated section “My first week”</a:t>
            </a:r>
          </a:p>
          <a:p>
            <a:pPr marL="171450" indent="-171450">
              <a:buFontTx/>
              <a:buChar char="-"/>
            </a:pPr>
            <a:r>
              <a:rPr lang="en-GB" baseline="0" dirty="0" smtClean="0"/>
              <a:t>If you have specific questions related to you personal situation, there are expert services at your disposal. You’ll find their contact details on the Welcome pages.</a:t>
            </a:r>
          </a:p>
          <a:p>
            <a:pPr marL="171450" indent="-171450">
              <a:buFontTx/>
              <a:buChar char="-"/>
            </a:pPr>
            <a:r>
              <a:rPr lang="en-GB" baseline="0" dirty="0" smtClean="0"/>
              <a:t>We encourage you to make an appointment with them, why not do it later today ?</a:t>
            </a:r>
          </a:p>
          <a:p>
            <a:pPr marL="171450" indent="-171450">
              <a:buFontTx/>
              <a:buChar char="-"/>
            </a:pPr>
            <a:r>
              <a:rPr lang="en-GB" baseline="0" dirty="0" smtClean="0"/>
              <a:t>The quiz will also be an opportunity for you learn about the how and why of certain things.</a:t>
            </a:r>
          </a:p>
          <a:p>
            <a:pPr marL="171450" indent="-171450">
              <a:buFontTx/>
              <a:buChar char="-"/>
            </a:pPr>
            <a:endParaRPr lang="en-GB" dirty="0" smtClean="0"/>
          </a:p>
          <a:p>
            <a:endParaRPr lang="en-GB" dirty="0" smtClean="0"/>
          </a:p>
          <a:p>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6</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the CERN Phonebook, you can find out where people have their office.</a:t>
            </a:r>
          </a:p>
          <a:p>
            <a:r>
              <a:rPr lang="en-GB" baseline="0" dirty="0" smtClean="0"/>
              <a:t>For example, me/Rocio has her office in building 5, on the 2</a:t>
            </a:r>
            <a:r>
              <a:rPr lang="en-GB" baseline="30000" dirty="0" smtClean="0"/>
              <a:t>nd</a:t>
            </a:r>
            <a:r>
              <a:rPr lang="en-GB" baseline="0" dirty="0" smtClean="0"/>
              <a:t> floor, and the office number is 25, on the side of the corridor with </a:t>
            </a:r>
            <a:r>
              <a:rPr lang="en-GB" baseline="0" dirty="0" err="1" smtClean="0"/>
              <a:t>oneven</a:t>
            </a:r>
            <a:r>
              <a:rPr lang="en-GB" baseline="0" dirty="0" smtClean="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7</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Rocio</a:t>
            </a:r>
          </a:p>
          <a:p>
            <a:r>
              <a:rPr lang="fr-CH" dirty="0" smtClean="0"/>
              <a:t>************************</a:t>
            </a:r>
            <a:endParaRPr lang="en-GB" dirty="0" smtClean="0"/>
          </a:p>
          <a:p>
            <a:r>
              <a:rPr lang="en-GB" b="0" dirty="0" smtClean="0"/>
              <a:t>The app is called </a:t>
            </a:r>
            <a:r>
              <a:rPr lang="en-GB" b="0" dirty="0" err="1" smtClean="0"/>
              <a:t>MapCERN</a:t>
            </a:r>
            <a:r>
              <a:rPr lang="en-GB" b="0" baseline="0" dirty="0" smtClean="0"/>
              <a:t> and is available for Android and iOS.</a:t>
            </a:r>
          </a:p>
          <a:p>
            <a:r>
              <a:rPr lang="en-GB" b="0" baseline="0" dirty="0" smtClean="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8</a:t>
            </a:fld>
            <a:endParaRPr lang="en-US"/>
          </a:p>
        </p:txBody>
      </p:sp>
    </p:spTree>
    <p:extLst>
      <p:ext uri="{BB962C8B-B14F-4D97-AF65-F5344CB8AC3E}">
        <p14:creationId xmlns:p14="http://schemas.microsoft.com/office/powerpoint/2010/main" val="3915235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Erwin</a:t>
            </a:r>
          </a:p>
          <a:p>
            <a:r>
              <a:rPr lang="fr-CH" dirty="0" smtClean="0"/>
              <a:t>************************</a:t>
            </a:r>
            <a:endParaRPr lang="en-GB" dirty="0" smtClean="0"/>
          </a:p>
          <a:p>
            <a:pPr marL="0" indent="0">
              <a:buFontTx/>
              <a:buNone/>
            </a:pPr>
            <a:r>
              <a:rPr lang="en-US" baseline="0" dirty="0" smtClean="0"/>
              <a:t>The Globe is building with a history similar to the Eiffel tower.</a:t>
            </a:r>
          </a:p>
          <a:p>
            <a:pPr marL="0" indent="0">
              <a:buFontTx/>
              <a:buNone/>
            </a:pPr>
            <a:endParaRPr lang="en-US" baseline="0" dirty="0" smtClean="0"/>
          </a:p>
          <a:p>
            <a:pPr marL="0" indent="0">
              <a:buFontTx/>
              <a:buNone/>
            </a:pPr>
            <a:r>
              <a:rPr lang="en-US" baseline="0" dirty="0" smtClean="0"/>
              <a:t>Built for a national exhibition in Switzerland in 2002, which lasted 6 months, it was located near the lake of Neuchatel and called at that time the </a:t>
            </a:r>
            <a:r>
              <a:rPr lang="en-US" baseline="0" dirty="0" err="1" smtClean="0"/>
              <a:t>Palais</a:t>
            </a:r>
            <a:r>
              <a:rPr lang="en-US" baseline="0" dirty="0" smtClean="0"/>
              <a:t> de </a:t>
            </a:r>
            <a:r>
              <a:rPr lang="en-US" baseline="0" dirty="0" err="1" smtClean="0"/>
              <a:t>l’equilibre</a:t>
            </a:r>
            <a:r>
              <a:rPr lang="en-US" baseline="0" dirty="0" smtClean="0"/>
              <a:t>.</a:t>
            </a:r>
          </a:p>
          <a:p>
            <a:pPr marL="0" indent="0">
              <a:buFontTx/>
              <a:buNone/>
            </a:pPr>
            <a:r>
              <a:rPr lang="en-US" baseline="0" dirty="0" smtClean="0"/>
              <a:t>This name is however no longer used.</a:t>
            </a:r>
          </a:p>
          <a:p>
            <a:pPr marL="0" indent="0">
              <a:buFontTx/>
              <a:buNone/>
            </a:pPr>
            <a:r>
              <a:rPr lang="en-US" baseline="0" dirty="0" smtClean="0"/>
              <a:t>At the end of the exhibition, it was dismantled and the Swiss </a:t>
            </a:r>
            <a:r>
              <a:rPr lang="en-US" baseline="0" dirty="0" err="1" smtClean="0"/>
              <a:t>Governement</a:t>
            </a:r>
            <a:r>
              <a:rPr lang="en-US" baseline="0" dirty="0" smtClean="0"/>
              <a:t> offered to re-build it on the CERN site.</a:t>
            </a:r>
          </a:p>
          <a:p>
            <a:pPr marL="0" indent="0">
              <a:buFontTx/>
              <a:buNone/>
            </a:pPr>
            <a:r>
              <a:rPr lang="en-US" baseline="0" dirty="0" smtClean="0"/>
              <a:t>The building technique is quite unique : they start with top crown, which is on a temporary platform. Once all the beams are put in circle, the platform is dismantled : the crown holds everything together.</a:t>
            </a:r>
          </a:p>
          <a:p>
            <a:pPr marL="0" indent="0">
              <a:buFontTx/>
              <a:buNone/>
            </a:pPr>
            <a:r>
              <a:rPr lang="en-US" baseline="0" dirty="0" smtClean="0"/>
              <a:t>The shape of the building represents the planet Earth (outer layer to protect the building against Sun and other elements, just like the atmosphere does).</a:t>
            </a:r>
          </a:p>
          <a:p>
            <a:pPr marL="0" indent="0">
              <a:buFontTx/>
              <a:buNone/>
            </a:pPr>
            <a:r>
              <a:rPr lang="en-US" baseline="0" dirty="0" smtClean="0"/>
              <a:t>The Globe has become a landmark in the Geneva area.</a:t>
            </a:r>
          </a:p>
          <a:p>
            <a:pPr marL="0" indent="0">
              <a:buFontTx/>
              <a:buNone/>
            </a:pPr>
            <a:endParaRPr lang="en-US" baseline="0" dirty="0" smtClean="0"/>
          </a:p>
          <a:p>
            <a:pPr marL="0" indent="0">
              <a:buFontTx/>
              <a:buNone/>
            </a:pPr>
            <a:r>
              <a:rPr lang="en-US" baseline="0" dirty="0" smtClean="0"/>
              <a:t>If you want to know more about it, here is a link :</a:t>
            </a:r>
          </a:p>
          <a:p>
            <a:pPr marL="0" indent="0">
              <a:buFontTx/>
              <a:buNone/>
            </a:pPr>
            <a:r>
              <a:rPr lang="en-US" baseline="0" dirty="0" smtClean="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9</a:t>
            </a:fld>
            <a:endParaRPr lang="en-GB"/>
          </a:p>
        </p:txBody>
      </p:sp>
    </p:spTree>
    <p:extLst>
      <p:ext uri="{BB962C8B-B14F-4D97-AF65-F5344CB8AC3E}">
        <p14:creationId xmlns:p14="http://schemas.microsoft.com/office/powerpoint/2010/main" val="25022603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smtClean="0"/>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hyperlink" Target="http://translation-council-support-group.web.cern.ch/en/content/style-guide" TargetMode="External"/><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lunchcollider.ch/" TargetMode="External"/><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8" Type="http://schemas.openxmlformats.org/officeDocument/2006/relationships/image" Target="../media/image46.GIF"/><Relationship Id="rId3" Type="http://schemas.openxmlformats.org/officeDocument/2006/relationships/image" Target="../media/image42.png"/><Relationship Id="rId7"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png"/><Relationship Id="rId4" Type="http://schemas.microsoft.com/office/2007/relationships/hdphoto" Target="../media/hdphoto1.wdp"/><Relationship Id="rId9" Type="http://schemas.openxmlformats.org/officeDocument/2006/relationships/image" Target="../media/image4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hyperlink" Target="http://safety.cern.ch/FirstAid.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smb-dep.web.cern.ch/en/Mobility" TargetMode="External"/><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52.jpeg"/></Relationships>
</file>

<file path=ppt/slides/_rels/slide26.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26.xml"/><Relationship Id="rId1" Type="http://schemas.openxmlformats.org/officeDocument/2006/relationships/slideLayout" Target="../slideLayouts/slideLayout15.xml"/><Relationship Id="rId6" Type="http://schemas.openxmlformats.org/officeDocument/2006/relationships/image" Target="../media/image54.png"/><Relationship Id="rId5" Type="http://schemas.openxmlformats.org/officeDocument/2006/relationships/hyperlink" Target="https://alumni.cern/signup" TargetMode="Externa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8" Type="http://schemas.openxmlformats.org/officeDocument/2006/relationships/image" Target="../media/image60.jpg"/><Relationship Id="rId3" Type="http://schemas.openxmlformats.org/officeDocument/2006/relationships/image" Target="../media/image55.jpeg"/><Relationship Id="rId7" Type="http://schemas.openxmlformats.org/officeDocument/2006/relationships/image" Target="../media/image59.jpeg"/><Relationship Id="rId2" Type="http://schemas.openxmlformats.org/officeDocument/2006/relationships/notesSlide" Target="../notesSlides/notesSlide27.xml"/><Relationship Id="rId1" Type="http://schemas.openxmlformats.org/officeDocument/2006/relationships/slideLayout" Target="../slideLayouts/slideLayout10.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 Id="rId9" Type="http://schemas.openxmlformats.org/officeDocument/2006/relationships/image" Target="../media/image61.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6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hyperlink" Target="https://social.cern.ch/community/Language-tandem/" TargetMode="External"/><Relationship Id="rId5" Type="http://schemas.openxmlformats.org/officeDocument/2006/relationships/hyperlink" Target="cern.ch/learninghub" TargetMode="Externa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1.xml"/><Relationship Id="rId1" Type="http://schemas.openxmlformats.org/officeDocument/2006/relationships/slideLayout" Target="../slideLayouts/slideLayout15.xml"/><Relationship Id="rId4" Type="http://schemas.openxmlformats.org/officeDocument/2006/relationships/image" Target="../media/image6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3.xml"/><Relationship Id="rId1" Type="http://schemas.openxmlformats.org/officeDocument/2006/relationships/slideLayout" Target="../slideLayouts/slideLayout14.xml"/><Relationship Id="rId4" Type="http://schemas.openxmlformats.org/officeDocument/2006/relationships/hyperlink" Target="https://hr-dep.web.cern.ch/"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5.xml"/><Relationship Id="rId1" Type="http://schemas.openxmlformats.org/officeDocument/2006/relationships/slideLayout" Target="../slideLayouts/slideLayout10.xml"/><Relationship Id="rId5" Type="http://schemas.openxmlformats.org/officeDocument/2006/relationships/hyperlink" Target="cern.ch/hr/wwfw" TargetMode="External"/><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6.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7.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as an international organization</a:t>
            </a:r>
            <a:endParaRPr lang="en-GB" dirty="0"/>
          </a:p>
        </p:txBody>
      </p:sp>
      <p:sp>
        <p:nvSpPr>
          <p:cNvPr id="3" name="Text Placeholder 2"/>
          <p:cNvSpPr>
            <a:spLocks noGrp="1"/>
          </p:cNvSpPr>
          <p:nvPr>
            <p:ph type="body" idx="1"/>
          </p:nvPr>
        </p:nvSpPr>
        <p:spPr/>
        <p:txBody>
          <a:bodyPr/>
          <a:lstStyle/>
          <a:p>
            <a:r>
              <a:rPr lang="en-GB" dirty="0" smtClean="0"/>
              <a:t>Quiz – part 1</a:t>
            </a:r>
            <a:endParaRPr lang="en-GB" dirty="0"/>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34876445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smtClean="0"/>
              <a:t>Fellows</a:t>
            </a:r>
          </a:p>
          <a:p>
            <a:r>
              <a:rPr lang="en-GB" dirty="0" smtClean="0"/>
              <a:t>&gt; 800</a:t>
            </a:r>
            <a:endParaRPr lang="en-GB" dirty="0"/>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smtClean="0"/>
              <a:t>Staff</a:t>
            </a:r>
          </a:p>
          <a:p>
            <a:r>
              <a:rPr lang="en-GB" dirty="0" smtClean="0"/>
              <a:t>&gt; 2 500</a:t>
            </a:r>
            <a:endParaRPr lang="en-GB" dirty="0"/>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smtClean="0"/>
              <a:t>Users</a:t>
            </a:r>
          </a:p>
          <a:p>
            <a:r>
              <a:rPr lang="en-GB" dirty="0" smtClean="0"/>
              <a:t>&gt; 12 500</a:t>
            </a:r>
            <a:endParaRPr lang="en-GB" dirty="0"/>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smtClean="0"/>
              <a:t>Associates</a:t>
            </a:r>
          </a:p>
          <a:p>
            <a:r>
              <a:rPr lang="en-GB" dirty="0" smtClean="0"/>
              <a:t>&gt; 700</a:t>
            </a:r>
            <a:endParaRPr lang="en-GB" dirty="0"/>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smtClean="0"/>
              <a:t>Students</a:t>
            </a:r>
          </a:p>
          <a:p>
            <a:r>
              <a:rPr lang="en-GB" dirty="0" smtClean="0"/>
              <a:t>&gt; 700</a:t>
            </a:r>
            <a:endParaRPr lang="en-GB" dirty="0"/>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smtClean="0"/>
              <a:t>Employed MPE</a:t>
            </a:r>
          </a:p>
          <a:p>
            <a:r>
              <a:rPr lang="en-GB" dirty="0" smtClean="0"/>
              <a:t>&gt; 3 300</a:t>
            </a:r>
            <a:endParaRPr lang="en-GB" dirty="0"/>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smtClean="0"/>
              <a:t>Associated MPA</a:t>
            </a:r>
          </a:p>
          <a:p>
            <a:r>
              <a:rPr lang="en-GB" dirty="0" smtClean="0"/>
              <a:t>&gt; 13 900</a:t>
            </a:r>
            <a:endParaRPr lang="en-GB" dirty="0"/>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smtClean="0"/>
              <a:t>CERN </a:t>
            </a:r>
            <a:r>
              <a:rPr lang="en-GB" dirty="0" err="1" smtClean="0"/>
              <a:t>MoP</a:t>
            </a:r>
            <a:endParaRPr lang="en-GB" dirty="0" smtClean="0"/>
          </a:p>
          <a:p>
            <a:r>
              <a:rPr lang="en-GB" dirty="0" smtClean="0"/>
              <a:t>&gt; 17 200</a:t>
            </a:r>
            <a:endParaRPr lang="en-GB" dirty="0"/>
          </a:p>
        </p:txBody>
      </p:sp>
      <p:sp>
        <p:nvSpPr>
          <p:cNvPr id="14" name="TextBox 13"/>
          <p:cNvSpPr txBox="1"/>
          <p:nvPr/>
        </p:nvSpPr>
        <p:spPr>
          <a:xfrm>
            <a:off x="7427843" y="489321"/>
            <a:ext cx="1416829" cy="646331"/>
          </a:xfrm>
          <a:prstGeom prst="rect">
            <a:avLst/>
          </a:prstGeom>
          <a:noFill/>
          <a:ln w="3175">
            <a:solidFill>
              <a:schemeClr val="tx1"/>
            </a:solidFill>
          </a:ln>
        </p:spPr>
        <p:txBody>
          <a:bodyPr wrap="square" rtlCol="0">
            <a:spAutoFit/>
          </a:bodyPr>
          <a:lstStyle/>
          <a:p>
            <a:r>
              <a:rPr lang="en-GB" dirty="0" smtClean="0"/>
              <a:t>Contractors</a:t>
            </a:r>
          </a:p>
          <a:p>
            <a:r>
              <a:rPr lang="en-GB" dirty="0" smtClean="0"/>
              <a:t>&gt; 4 500</a:t>
            </a:r>
            <a:endParaRPr lang="en-GB" dirty="0"/>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478245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355024" cy="1408078"/>
          </a:xfrm>
          <a:prstGeom prst="rect">
            <a:avLst/>
          </a:prstGeom>
          <a:noFill/>
        </p:spPr>
        <p:txBody>
          <a:bodyPr wrap="square" rtlCol="0">
            <a:spAutoFit/>
          </a:bodyPr>
          <a:lstStyle/>
          <a:p>
            <a:pPr marL="27432"/>
            <a:r>
              <a:rPr lang="en-US" sz="2400" b="1" dirty="0"/>
              <a:t>Revenues </a:t>
            </a:r>
            <a:r>
              <a:rPr lang="en-US" sz="2400" b="1" dirty="0" smtClean="0"/>
              <a:t>2019</a:t>
            </a:r>
            <a:endParaRPr lang="en-US" sz="2400" b="1" dirty="0"/>
          </a:p>
          <a:p>
            <a:pPr marL="27432"/>
            <a:r>
              <a:rPr lang="en-US" sz="1350" dirty="0" smtClean="0"/>
              <a:t/>
            </a:r>
            <a:br>
              <a:rPr lang="en-US" sz="1350" dirty="0" smtClean="0"/>
            </a:br>
            <a:r>
              <a:rPr lang="en-US" sz="1600" dirty="0" smtClean="0"/>
              <a:t>Member </a:t>
            </a:r>
            <a:r>
              <a:rPr lang="en-US" sz="1600" dirty="0"/>
              <a:t>State contributions 		92 %</a:t>
            </a:r>
          </a:p>
          <a:p>
            <a:pPr marL="27432"/>
            <a:r>
              <a:rPr lang="en-US" sz="1600" dirty="0"/>
              <a:t>Associate Member State contributions	  2 %</a:t>
            </a:r>
          </a:p>
          <a:p>
            <a:pPr marL="27432"/>
            <a:r>
              <a:rPr lang="en-US" sz="1600" dirty="0"/>
              <a:t>Other (e.g. EU, knowledge transfer, …)	  6 </a:t>
            </a:r>
            <a:r>
              <a:rPr lang="en-US" sz="1600" dirty="0" smtClean="0"/>
              <a:t>%</a:t>
            </a:r>
            <a:endParaRPr lang="en-US" sz="1600" dirty="0"/>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endParaRPr lang="en-US" sz="1600" dirty="0" smtClean="0"/>
          </a:p>
          <a:p>
            <a:pPr marL="27432"/>
            <a:r>
              <a:rPr lang="en-US" sz="1600" dirty="0" smtClean="0"/>
              <a:t>proportional </a:t>
            </a:r>
            <a:r>
              <a:rPr lang="en-US" sz="1600" dirty="0"/>
              <a:t>to </a:t>
            </a:r>
            <a:r>
              <a:rPr lang="en-US" sz="1600" dirty="0" smtClean="0"/>
              <a:t>Gross National </a:t>
            </a:r>
            <a:r>
              <a:rPr lang="en-US" sz="1600" dirty="0"/>
              <a:t>Income</a:t>
            </a:r>
          </a:p>
          <a:p>
            <a:pPr marL="27432"/>
            <a:r>
              <a:rPr lang="en-US" dirty="0"/>
              <a:t>→  equal effort for every </a:t>
            </a:r>
            <a:r>
              <a:rPr lang="en-US" dirty="0" smtClean="0"/>
              <a:t>country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7" name="E56420A3-ECA7-4004-8442-5AF5E8B1A189" descr="9C7A18D0-A1D2-4E4D-8C3B-F0808476623F@cer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35039" y="1526774"/>
            <a:ext cx="5854482" cy="3293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83869" y="951570"/>
            <a:ext cx="6170141" cy="3500566"/>
          </a:xfrm>
        </p:spPr>
        <p:txBody>
          <a:bodyPr>
            <a:normAutofit/>
          </a:bodyPr>
          <a:lstStyle/>
          <a:p>
            <a:pPr marL="27432" indent="0">
              <a:buNone/>
            </a:pPr>
            <a:r>
              <a:rPr lang="en-US" sz="2100" b="1" dirty="0"/>
              <a:t>Official Currency : CHF</a:t>
            </a:r>
          </a:p>
          <a:p>
            <a:pPr marL="27432" indent="0">
              <a:buNone/>
            </a:pPr>
            <a:endParaRPr lang="en-US" sz="2100" b="1" dirty="0"/>
          </a:p>
          <a:p>
            <a:pPr marL="27432" indent="0">
              <a:buNone/>
            </a:pPr>
            <a:r>
              <a:rPr lang="en-US" sz="2100" b="1" dirty="0"/>
              <a:t>Units</a:t>
            </a:r>
          </a:p>
          <a:p>
            <a:pPr marL="27432" indent="0">
              <a:buNone/>
            </a:pPr>
            <a:r>
              <a:rPr lang="en-US" sz="1800" dirty="0">
                <a:solidFill>
                  <a:srgbClr val="FF0000"/>
                </a:solidFill>
              </a:rPr>
              <a:t>1 </a:t>
            </a:r>
            <a:r>
              <a:rPr lang="en-US" sz="1800" dirty="0" err="1">
                <a:solidFill>
                  <a:srgbClr val="FF0000"/>
                </a:solidFill>
              </a:rPr>
              <a:t>kCHF</a:t>
            </a:r>
            <a:r>
              <a:rPr lang="en-US" sz="1800" dirty="0">
                <a:solidFill>
                  <a:srgbClr val="FF0000"/>
                </a:solidFill>
              </a:rPr>
              <a:t> </a:t>
            </a:r>
            <a:r>
              <a:rPr lang="en-US" sz="1800" dirty="0"/>
              <a:t>= 1 000 CHF = 10</a:t>
            </a:r>
            <a:r>
              <a:rPr lang="en-US" sz="1800" baseline="30000" dirty="0"/>
              <a:t>3 </a:t>
            </a:r>
            <a:r>
              <a:rPr lang="en-GB" sz="1800" dirty="0"/>
              <a:t>= one thousand</a:t>
            </a:r>
            <a:endParaRPr lang="en-US" sz="1800" baseline="30000" dirty="0"/>
          </a:p>
          <a:p>
            <a:pPr marL="27432" indent="0">
              <a:buNone/>
            </a:pPr>
            <a:r>
              <a:rPr lang="en-US" sz="1800" dirty="0">
                <a:solidFill>
                  <a:srgbClr val="FF0000"/>
                </a:solidFill>
              </a:rPr>
              <a:t>1 MCHF </a:t>
            </a:r>
            <a:r>
              <a:rPr lang="en-US" sz="1800" dirty="0"/>
              <a:t>= 1 000 000 CHF = 10</a:t>
            </a:r>
            <a:r>
              <a:rPr lang="en-US" sz="1800" baseline="30000" dirty="0"/>
              <a:t>6 </a:t>
            </a:r>
            <a:r>
              <a:rPr lang="en-US" sz="1800" dirty="0"/>
              <a:t>= one million</a:t>
            </a:r>
          </a:p>
          <a:p>
            <a:pPr marL="27432" indent="0">
              <a:buNone/>
            </a:pPr>
            <a:r>
              <a:rPr lang="en-US" sz="1800" dirty="0" smtClean="0"/>
              <a:t>1 260 </a:t>
            </a:r>
            <a:r>
              <a:rPr lang="en-US" sz="1800" dirty="0"/>
              <a:t>MCHF = </a:t>
            </a:r>
            <a:r>
              <a:rPr lang="en-US" sz="1800" dirty="0" smtClean="0"/>
              <a:t>1.26 </a:t>
            </a:r>
            <a:r>
              <a:rPr lang="en-US" sz="1800" dirty="0"/>
              <a:t>* 10</a:t>
            </a:r>
            <a:r>
              <a:rPr lang="en-US" sz="1800" baseline="30000" dirty="0"/>
              <a:t>9 </a:t>
            </a:r>
            <a:r>
              <a:rPr lang="en-US" sz="1800" dirty="0"/>
              <a:t>= </a:t>
            </a:r>
            <a:r>
              <a:rPr lang="en-US" sz="1800" dirty="0" smtClean="0">
                <a:solidFill>
                  <a:srgbClr val="FF0000"/>
                </a:solidFill>
              </a:rPr>
              <a:t>1.26 </a:t>
            </a:r>
            <a:r>
              <a:rPr lang="en-US" sz="1800" dirty="0">
                <a:solidFill>
                  <a:srgbClr val="FF0000"/>
                </a:solidFill>
              </a:rPr>
              <a:t>billion (</a:t>
            </a:r>
            <a:r>
              <a:rPr lang="en-US" sz="1800" i="1" dirty="0" smtClean="0">
                <a:solidFill>
                  <a:srgbClr val="FF0000"/>
                </a:solidFill>
              </a:rPr>
              <a:t>1.26 </a:t>
            </a:r>
            <a:r>
              <a:rPr lang="en-US" sz="1800" i="1" dirty="0">
                <a:solidFill>
                  <a:srgbClr val="FF0000"/>
                </a:solidFill>
              </a:rPr>
              <a:t>milliard) CHF</a:t>
            </a:r>
          </a:p>
          <a:p>
            <a:pPr marL="27432" indent="0">
              <a:buNone/>
            </a:pPr>
            <a:endParaRPr lang="en-US" sz="2100" b="1" dirty="0"/>
          </a:p>
          <a:p>
            <a:pPr marL="27432" indent="0">
              <a:buNone/>
            </a:pPr>
            <a:r>
              <a:rPr lang="en-US" sz="2100" b="1" dirty="0"/>
              <a:t>Style guide</a:t>
            </a:r>
          </a:p>
          <a:p>
            <a:pPr marL="27432" indent="0">
              <a:buNone/>
            </a:pPr>
            <a:r>
              <a:rPr lang="en-GB" sz="1350" dirty="0">
                <a:hlinkClick r:id="rId3"/>
              </a:rPr>
              <a:t>http://translation-council-support-group.web.cern.ch/en/content/style-guide</a:t>
            </a:r>
            <a:r>
              <a:rPr lang="en-GB" sz="1350" dirty="0"/>
              <a:t> </a:t>
            </a:r>
          </a:p>
          <a:p>
            <a:pPr marL="27432" indent="0">
              <a:buNone/>
            </a:pPr>
            <a:endParaRPr lang="en-US" sz="2100" dirty="0"/>
          </a:p>
          <a:p>
            <a:pPr marL="27432" indent="0">
              <a:buNone/>
            </a:pPr>
            <a:endParaRPr lang="en-US" sz="2100" dirty="0"/>
          </a:p>
          <a:p>
            <a:pPr marL="27432" indent="0">
              <a:buNone/>
            </a:pPr>
            <a:endParaRPr lang="en-GB" dirty="0"/>
          </a:p>
        </p:txBody>
      </p:sp>
      <p:sp>
        <p:nvSpPr>
          <p:cNvPr id="3" name="Title 2"/>
          <p:cNvSpPr>
            <a:spLocks noGrp="1"/>
          </p:cNvSpPr>
          <p:nvPr>
            <p:ph type="title"/>
          </p:nvPr>
        </p:nvSpPr>
        <p:spPr>
          <a:xfrm>
            <a:off x="1485900" y="175120"/>
            <a:ext cx="6170141" cy="705332"/>
          </a:xfrm>
        </p:spPr>
        <p:txBody>
          <a:bodyPr>
            <a:normAutofit fontScale="90000"/>
          </a:bodyPr>
          <a:lstStyle/>
          <a:p>
            <a:r>
              <a:rPr lang="en-US" dirty="0" smtClean="0"/>
              <a:t>Budget 2019</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231229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2039712" y="0"/>
            <a:ext cx="6678327" cy="4341741"/>
          </a:xfrm>
          <a:prstGeom prst="rect">
            <a:avLst/>
          </a:prstGeom>
        </p:spPr>
      </p:pic>
      <p:grpSp>
        <p:nvGrpSpPr>
          <p:cNvPr id="7" name="Group 6"/>
          <p:cNvGrpSpPr/>
          <p:nvPr/>
        </p:nvGrpSpPr>
        <p:grpSpPr>
          <a:xfrm>
            <a:off x="354949" y="3583320"/>
            <a:ext cx="4536503" cy="715581"/>
            <a:chOff x="619944" y="5085184"/>
            <a:chExt cx="4760864" cy="954108"/>
          </a:xfrm>
        </p:grpSpPr>
        <p:sp>
          <p:nvSpPr>
            <p:cNvPr id="3" name="TextBox 2"/>
            <p:cNvSpPr txBox="1"/>
            <p:nvPr/>
          </p:nvSpPr>
          <p:spPr>
            <a:xfrm>
              <a:off x="1043608" y="5085184"/>
              <a:ext cx="4337200" cy="954108"/>
            </a:xfrm>
            <a:prstGeom prst="rect">
              <a:avLst/>
            </a:prstGeom>
            <a:noFill/>
          </p:spPr>
          <p:txBody>
            <a:bodyPr wrap="square" rtlCol="0">
              <a:spAutoFit/>
            </a:bodyPr>
            <a:lstStyle/>
            <a:p>
              <a:r>
                <a:rPr lang="en-US" sz="1350" dirty="0"/>
                <a:t>Scientific </a:t>
              </a:r>
              <a:r>
                <a:rPr lang="en-US" sz="1350" dirty="0" err="1"/>
                <a:t>programme</a:t>
              </a:r>
              <a:r>
                <a:rPr lang="en-US" sz="1350" dirty="0"/>
                <a:t> 	</a:t>
              </a:r>
              <a:r>
                <a:rPr lang="en-US" sz="1350" dirty="0" smtClean="0"/>
                <a:t>	= </a:t>
              </a:r>
              <a:r>
                <a:rPr lang="en-US" sz="1350" dirty="0"/>
                <a:t>520 MCHF</a:t>
              </a:r>
            </a:p>
            <a:p>
              <a:r>
                <a:rPr lang="en-US" sz="1350" dirty="0"/>
                <a:t>Projects			= 275 MCHF</a:t>
              </a:r>
            </a:p>
            <a:p>
              <a:r>
                <a:rPr lang="en-US" sz="1350" dirty="0"/>
                <a:t>Infrastructure &amp; services	= 474 MCHF</a:t>
              </a:r>
              <a:endParaRPr lang="en-GB" sz="1350" dirty="0"/>
            </a:p>
          </p:txBody>
        </p:sp>
        <p:sp>
          <p:nvSpPr>
            <p:cNvPr id="4" name="Rectangle 3"/>
            <p:cNvSpPr/>
            <p:nvPr/>
          </p:nvSpPr>
          <p:spPr>
            <a:xfrm>
              <a:off x="619944" y="5659860"/>
              <a:ext cx="432048" cy="255952"/>
            </a:xfrm>
            <a:prstGeom prst="rect">
              <a:avLst/>
            </a:prstGeom>
            <a:solidFill>
              <a:srgbClr val="FFCC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 name="Rectangle 4"/>
            <p:cNvSpPr/>
            <p:nvPr/>
          </p:nvSpPr>
          <p:spPr>
            <a:xfrm>
              <a:off x="619944" y="5091510"/>
              <a:ext cx="432048" cy="245276"/>
            </a:xfrm>
            <a:prstGeom prst="rect">
              <a:avLst/>
            </a:prstGeom>
            <a:solidFill>
              <a:srgbClr val="3366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6" name="Rectangle 5"/>
            <p:cNvSpPr/>
            <p:nvPr/>
          </p:nvSpPr>
          <p:spPr>
            <a:xfrm>
              <a:off x="619944" y="5363419"/>
              <a:ext cx="432048" cy="245450"/>
            </a:xfrm>
            <a:prstGeom prst="rect">
              <a:avLst/>
            </a:prstGeom>
            <a:solidFill>
              <a:srgbClr val="99CC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pSp>
      <p:sp>
        <p:nvSpPr>
          <p:cNvPr id="9" name="Slide Number Placeholder 8"/>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15974033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a:t>
            </a:r>
            <a:r>
              <a:rPr lang="en-US" sz="1050" dirty="0" smtClean="0"/>
              <a:t>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smtClean="0"/>
              <a:t>Link to </a:t>
            </a:r>
            <a:r>
              <a:rPr lang="en-GB" dirty="0" smtClean="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2828462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smtClean="0"/>
              <a:t>Working at CERN when Nobel prize</a:t>
            </a:r>
          </a:p>
          <a:p>
            <a:r>
              <a:rPr lang="en-US" dirty="0"/>
              <a:t>1992 : </a:t>
            </a:r>
            <a:r>
              <a:rPr lang="en-US" dirty="0" smtClean="0"/>
              <a:t>Georges </a:t>
            </a:r>
            <a:r>
              <a:rPr lang="en-US" dirty="0" err="1" smtClean="0"/>
              <a:t>Charpak</a:t>
            </a:r>
            <a:endParaRPr lang="en-US" dirty="0"/>
          </a:p>
          <a:p>
            <a:r>
              <a:rPr lang="en-US" dirty="0" smtClean="0"/>
              <a:t>1988 </a:t>
            </a:r>
            <a:r>
              <a:rPr lang="en-US" dirty="0"/>
              <a:t>: </a:t>
            </a:r>
            <a:r>
              <a:rPr lang="en-US" dirty="0" smtClean="0"/>
              <a:t>Carlo Rubbia  </a:t>
            </a:r>
            <a:r>
              <a:rPr lang="en-US" dirty="0"/>
              <a:t>&amp; </a:t>
            </a:r>
            <a:r>
              <a:rPr lang="en-US" dirty="0" smtClean="0"/>
              <a:t>Simon van </a:t>
            </a:r>
            <a:r>
              <a:rPr lang="en-US" dirty="0"/>
              <a:t>der Meer</a:t>
            </a:r>
          </a:p>
          <a:p>
            <a:r>
              <a:rPr lang="en-US" dirty="0"/>
              <a:t>1984 : </a:t>
            </a:r>
            <a:r>
              <a:rPr lang="en-US" dirty="0" smtClean="0"/>
              <a:t>Jack Steinberger </a:t>
            </a:r>
            <a:r>
              <a:rPr lang="en-US" sz="1350" dirty="0"/>
              <a:t>(with Lederman and Schwartz)</a:t>
            </a:r>
            <a:endParaRPr lang="en-US" dirty="0"/>
          </a:p>
          <a:p>
            <a:pPr marL="27432" indent="0">
              <a:buNone/>
            </a:pPr>
            <a:endParaRPr lang="en-US" b="1" dirty="0" smtClean="0"/>
          </a:p>
          <a:p>
            <a:pPr marL="27432" indent="0">
              <a:buNone/>
            </a:pPr>
            <a:r>
              <a:rPr lang="en-US" b="1" dirty="0" smtClean="0"/>
              <a:t>Working at CERN after Nobel prize</a:t>
            </a:r>
          </a:p>
          <a:p>
            <a:r>
              <a:rPr lang="en-US" dirty="0"/>
              <a:t>1952 : Felix </a:t>
            </a:r>
            <a:r>
              <a:rPr lang="en-US" dirty="0" smtClean="0"/>
              <a:t>Bloch</a:t>
            </a:r>
          </a:p>
          <a:p>
            <a:r>
              <a:rPr lang="en-US" dirty="0" smtClean="0"/>
              <a:t>1976 </a:t>
            </a:r>
            <a:r>
              <a:rPr lang="en-US" dirty="0"/>
              <a:t>: Sam </a:t>
            </a:r>
            <a:r>
              <a:rPr lang="en-US" dirty="0" smtClean="0"/>
              <a:t>Ting</a:t>
            </a:r>
          </a:p>
          <a:p>
            <a:pPr marL="27432" indent="0">
              <a:buNone/>
            </a:pPr>
            <a:endParaRPr lang="en-US" b="1" dirty="0" smtClean="0"/>
          </a:p>
          <a:p>
            <a:pPr marL="27432" indent="0">
              <a:buNone/>
            </a:pPr>
            <a:r>
              <a:rPr lang="en-US" b="1" dirty="0" smtClean="0"/>
              <a:t>Nobel prize thanks to discoveries at CERN</a:t>
            </a:r>
          </a:p>
          <a:p>
            <a:r>
              <a:rPr lang="en-US" dirty="0" smtClean="0"/>
              <a:t>2013 : Peter Higgs &amp; Francois </a:t>
            </a:r>
            <a:r>
              <a:rPr lang="en-US" dirty="0" err="1" smtClean="0"/>
              <a:t>Englert</a:t>
            </a:r>
            <a:endParaRPr lang="en-US" dirty="0" smtClean="0"/>
          </a:p>
          <a:p>
            <a:pPr marL="27432" indent="0">
              <a:buNone/>
            </a:pPr>
            <a:endParaRPr lang="en-US" dirty="0"/>
          </a:p>
          <a:p>
            <a:pPr marL="27432" indent="0">
              <a:buNone/>
            </a:pPr>
            <a:endParaRPr lang="en-US" dirty="0" smtClean="0"/>
          </a:p>
        </p:txBody>
      </p:sp>
      <p:sp>
        <p:nvSpPr>
          <p:cNvPr id="2" name="Slide Number Placeholder 1"/>
          <p:cNvSpPr>
            <a:spLocks noGrp="1"/>
          </p:cNvSpPr>
          <p:nvPr>
            <p:ph type="sldNum" sz="quarter" idx="10"/>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Daily life at CERN</a:t>
            </a:r>
            <a:endParaRPr lang="en-GB" dirty="0"/>
          </a:p>
        </p:txBody>
      </p:sp>
      <p:sp>
        <p:nvSpPr>
          <p:cNvPr id="3" name="Text Placeholder 2"/>
          <p:cNvSpPr>
            <a:spLocks noGrp="1"/>
          </p:cNvSpPr>
          <p:nvPr>
            <p:ph type="body" idx="1"/>
          </p:nvPr>
        </p:nvSpPr>
        <p:spPr/>
        <p:txBody>
          <a:bodyPr/>
          <a:lstStyle/>
          <a:p>
            <a:r>
              <a:rPr lang="en-GB" dirty="0" smtClean="0"/>
              <a:t>Quiz part 2</a:t>
            </a:r>
            <a:endParaRPr lang="en-GB" dirty="0"/>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64792" y="875655"/>
            <a:ext cx="4219413" cy="2812942"/>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16987448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r>
                <a:rPr lang="en-US" sz="1050" b="1" i="1" dirty="0">
                  <a:latin typeface="Century Gothic" panose="020B0502020202020204" pitchFamily="34" charset="0"/>
                </a:rPr>
                <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smtClean="0">
                  <a:latin typeface="Century Gothic" panose="020B0502020202020204" pitchFamily="34" charset="0"/>
                </a:rPr>
                <a:t>    accounting </a:t>
              </a:r>
              <a:r>
                <a:rPr lang="en-US" sz="2100" dirty="0">
                  <a:latin typeface="Century Gothic" panose="020B0502020202020204" pitchFamily="34" charset="0"/>
                </a:rPr>
                <a:t>for </a:t>
              </a:r>
            </a:p>
            <a:p>
              <a:r>
                <a:rPr lang="en-US" sz="2100" dirty="0">
                  <a:latin typeface="Century Gothic" panose="020B0502020202020204" pitchFamily="34" charset="0"/>
                </a:rPr>
                <a:t>        </a:t>
              </a:r>
              <a:r>
                <a:rPr lang="en-US" sz="2100" dirty="0" smtClean="0">
                  <a:latin typeface="Century Gothic" panose="020B0502020202020204" pitchFamily="34" charset="0"/>
                </a:rPr>
                <a:t>    500.000 </a:t>
              </a:r>
              <a:r>
                <a:rPr lang="en-US" sz="2100" dirty="0">
                  <a:latin typeface="Century Gothic" panose="020B0502020202020204" pitchFamily="34" charset="0"/>
                </a:rPr>
                <a:t>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rPr>
              <a:t>6 180 </a:t>
            </a:r>
            <a:r>
              <a:rPr lang="en-US" sz="2100" dirty="0" smtClean="0">
                <a:latin typeface="Century Gothic" panose="020B0502020202020204" pitchFamily="34" charset="0"/>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endParaRPr lang="en-US" sz="2100" dirty="0" smtClean="0">
              <a:latin typeface="Century Gothic" panose="020B0502020202020204" pitchFamily="34" charset="0"/>
            </a:endParaRPr>
          </a:p>
          <a:p>
            <a:r>
              <a:rPr lang="en-US" sz="2100" dirty="0" smtClean="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smtClean="0"/>
              <a:t>fenced : 220</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731517" y="325293"/>
            <a:ext cx="2888104" cy="1925402"/>
          </a:xfrm>
          <a:prstGeom prst="rect">
            <a:avLst/>
          </a:prstGeom>
        </p:spPr>
      </p:pic>
      <p:pic>
        <p:nvPicPr>
          <p:cNvPr id="3" name="Picture 2"/>
          <p:cNvPicPr>
            <a:picLocks noChangeAspect="1"/>
          </p:cNvPicPr>
          <p:nvPr/>
        </p:nvPicPr>
        <p:blipFill rotWithShape="1">
          <a:blip r:embed="rId4"/>
          <a:srcRect t="24636"/>
          <a:stretch/>
        </p:blipFill>
        <p:spPr>
          <a:xfrm>
            <a:off x="4924653" y="2415263"/>
            <a:ext cx="3694968" cy="1851480"/>
          </a:xfrm>
          <a:prstGeom prst="rect">
            <a:avLst/>
          </a:prstGeom>
        </p:spPr>
      </p:pic>
      <p:pic>
        <p:nvPicPr>
          <p:cNvPr id="4" name="Picture 3"/>
          <p:cNvPicPr>
            <a:picLocks noChangeAspect="1"/>
          </p:cNvPicPr>
          <p:nvPr/>
        </p:nvPicPr>
        <p:blipFill rotWithShape="1">
          <a:blip r:embed="rId5"/>
          <a:srcRect r="21177"/>
          <a:stretch/>
        </p:blipFill>
        <p:spPr>
          <a:xfrm>
            <a:off x="412376" y="2430227"/>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0" name="TextBox 19"/>
          <p:cNvSpPr txBox="1"/>
          <p:nvPr/>
        </p:nvSpPr>
        <p:spPr>
          <a:xfrm>
            <a:off x="1871701" y="4368823"/>
            <a:ext cx="1790875" cy="300082"/>
          </a:xfrm>
          <a:prstGeom prst="rect">
            <a:avLst/>
          </a:prstGeom>
          <a:noFill/>
        </p:spPr>
        <p:txBody>
          <a:bodyPr wrap="none" rtlCol="0">
            <a:spAutoFit/>
          </a:bodyPr>
          <a:lstStyle/>
          <a:p>
            <a:r>
              <a:rPr lang="en-US" sz="1350" dirty="0" err="1"/>
              <a:t>Meyrin</a:t>
            </a:r>
            <a:r>
              <a:rPr lang="en-US" sz="1350" dirty="0"/>
              <a:t>, Restaurant 1</a:t>
            </a:r>
            <a:endParaRPr lang="en-GB" sz="1350" dirty="0"/>
          </a:p>
        </p:txBody>
      </p:sp>
      <p:sp>
        <p:nvSpPr>
          <p:cNvPr id="21" name="TextBox 20"/>
          <p:cNvSpPr txBox="1"/>
          <p:nvPr/>
        </p:nvSpPr>
        <p:spPr>
          <a:xfrm>
            <a:off x="5259888" y="4368823"/>
            <a:ext cx="2031325" cy="300082"/>
          </a:xfrm>
          <a:prstGeom prst="rect">
            <a:avLst/>
          </a:prstGeom>
          <a:noFill/>
        </p:spPr>
        <p:txBody>
          <a:bodyPr wrap="none" rtlCol="0">
            <a:spAutoFit/>
          </a:bodyPr>
          <a:lstStyle/>
          <a:p>
            <a:r>
              <a:rPr lang="en-US" sz="1350" dirty="0" err="1"/>
              <a:t>Prevessin</a:t>
            </a:r>
            <a:r>
              <a:rPr lang="en-US" sz="1350" dirty="0"/>
              <a:t>, Restaurant 3</a:t>
            </a:r>
            <a:endParaRPr lang="en-GB" sz="135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41069363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smtClean="0"/>
              <a:t>Link to </a:t>
            </a:r>
            <a:r>
              <a:rPr lang="en-GB" dirty="0" smtClean="0">
                <a:hlinkClick r:id="rId4"/>
              </a:rPr>
              <a:t>video on </a:t>
            </a:r>
            <a:r>
              <a:rPr lang="en-GB" dirty="0" err="1" smtClean="0">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3591937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33815" y="242319"/>
            <a:ext cx="8887522" cy="1131079"/>
          </a:xfrm>
          <a:prstGeom prst="rect">
            <a:avLst/>
          </a:prstGeom>
        </p:spPr>
        <p:txBody>
          <a:bodyPr wrap="square">
            <a:spAutoFit/>
          </a:bodyPr>
          <a:lstStyle/>
          <a:p>
            <a:pPr algn="ctr"/>
            <a:r>
              <a:rPr lang="en-GB" sz="3450" dirty="0">
                <a:latin typeface="+mj-lt"/>
                <a:ea typeface="+mj-ea"/>
                <a:cs typeface="+mj-cs"/>
              </a:rPr>
              <a:t>Meet new people during lunch! </a:t>
            </a:r>
            <a:endParaRPr lang="en-GB" sz="1500" dirty="0"/>
          </a:p>
          <a:p>
            <a:pPr algn="ctr"/>
            <a:r>
              <a:rPr lang="en-GB" sz="3300" b="1" u="sng" dirty="0">
                <a:hlinkClick r:id="rId3"/>
              </a:rPr>
              <a:t>https://lunchcollider.ch/</a:t>
            </a:r>
            <a:r>
              <a:rPr lang="en-GB" sz="3300" b="1" dirty="0"/>
              <a:t> </a:t>
            </a:r>
            <a:endParaRPr lang="fr-CH" sz="3300" b="1" dirty="0">
              <a:solidFill>
                <a:srgbClr val="00B050"/>
              </a:solidFill>
            </a:endParaRPr>
          </a:p>
        </p:txBody>
      </p:sp>
      <p:pic>
        <p:nvPicPr>
          <p:cNvPr id="2" name="Picture 1"/>
          <p:cNvPicPr>
            <a:picLocks noChangeAspect="1"/>
          </p:cNvPicPr>
          <p:nvPr/>
        </p:nvPicPr>
        <p:blipFill>
          <a:blip r:embed="rId4"/>
          <a:stretch>
            <a:fillRect/>
          </a:stretch>
        </p:blipFill>
        <p:spPr>
          <a:xfrm>
            <a:off x="1618349" y="1386347"/>
            <a:ext cx="5918454" cy="2865688"/>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1337028701"/>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ackgroundRemoval t="3165" b="94304" l="2443" r="93648">
                        <a14:foregroundMark x1="39577" y1="14241" x2="39577" y2="14241"/>
                        <a14:foregroundMark x1="35831" y1="33228" x2="35831" y2="33228"/>
                        <a14:foregroundMark x1="12378" y1="20886" x2="12378" y2="20886"/>
                        <a14:foregroundMark x1="13029" y1="39873" x2="13029" y2="39873"/>
                        <a14:foregroundMark x1="13029" y1="67089" x2="13029" y2="67089"/>
                        <a14:foregroundMark x1="21173" y1="45253" x2="21173" y2="45253"/>
                        <a14:foregroundMark x1="22801" y1="66139" x2="22801" y2="66139"/>
                        <a14:foregroundMark x1="10098" y1="81962" x2="10098" y2="81962"/>
                        <a14:foregroundMark x1="9446" y1="68038" x2="9446" y2="68038"/>
                        <a14:foregroundMark x1="17427" y1="87658" x2="17427" y2="87658"/>
                        <a14:foregroundMark x1="22801" y1="90823" x2="22801" y2="90823"/>
                        <a14:foregroundMark x1="38111" y1="42722" x2="38111" y2="42722"/>
                        <a14:foregroundMark x1="59446" y1="39241" x2="59446" y2="39241"/>
                        <a14:foregroundMark x1="58795" y1="61076" x2="58795" y2="61076"/>
                        <a14:foregroundMark x1="61401" y1="79747" x2="61401" y2="79747"/>
                        <a14:foregroundMark x1="64658" y1="81646" x2="64658" y2="81646"/>
                        <a14:foregroundMark x1="80782" y1="34810" x2="80782" y2="34810"/>
                        <a14:foregroundMark x1="37622" y1="14241" x2="37622" y2="14241"/>
                        <a14:foregroundMark x1="18241" y1="18038" x2="18241" y2="18038"/>
                        <a14:foregroundMark x1="76221" y1="31962" x2="76221" y2="31962"/>
                        <a14:foregroundMark x1="77687" y1="40823" x2="77687" y2="40823"/>
                        <a14:foregroundMark x1="74919" y1="15506" x2="74919" y2="15506"/>
                        <a14:foregroundMark x1="80782" y1="69620" x2="80782" y2="69620"/>
                        <a14:foregroundMark x1="74756" y1="62658" x2="74756" y2="62658"/>
                        <a14:foregroundMark x1="85505" y1="74684" x2="85505" y2="74684"/>
                        <a14:foregroundMark x1="85831" y1="60127" x2="85831" y2="60127"/>
                        <a14:foregroundMark x1="83550" y1="54114" x2="83550" y2="54114"/>
                        <a14:foregroundMark x1="44625" y1="74684" x2="44625" y2="74684"/>
                        <a14:backgroundMark x1="5863" y1="6646" x2="5863" y2="6646"/>
                      </a14:backgroundRemoval>
                    </a14:imgEffect>
                  </a14:imgLayer>
                </a14:imgProps>
              </a:ext>
            </a:extLst>
          </a:blip>
          <a:stretch>
            <a:fillRect/>
          </a:stretch>
        </p:blipFill>
        <p:spPr>
          <a:xfrm>
            <a:off x="380884" y="3095052"/>
            <a:ext cx="1834181" cy="943976"/>
          </a:xfrm>
          <a:prstGeom prst="rect">
            <a:avLst/>
          </a:prstGeom>
        </p:spPr>
      </p:pic>
      <p:pic>
        <p:nvPicPr>
          <p:cNvPr id="24" name="Picture 23"/>
          <p:cNvPicPr>
            <a:picLocks noChangeAspect="1"/>
          </p:cNvPicPr>
          <p:nvPr/>
        </p:nvPicPr>
        <p:blipFill>
          <a:blip r:embed="rId5"/>
          <a:stretch>
            <a:fillRect/>
          </a:stretch>
        </p:blipFill>
        <p:spPr>
          <a:xfrm>
            <a:off x="4508889" y="2115874"/>
            <a:ext cx="1805940" cy="454343"/>
          </a:xfrm>
          <a:prstGeom prst="rect">
            <a:avLst/>
          </a:prstGeom>
        </p:spPr>
      </p:pic>
      <p:pic>
        <p:nvPicPr>
          <p:cNvPr id="27" name="Picture 26"/>
          <p:cNvPicPr>
            <a:picLocks noChangeAspect="1"/>
          </p:cNvPicPr>
          <p:nvPr/>
        </p:nvPicPr>
        <p:blipFill>
          <a:blip r:embed="rId6"/>
          <a:stretch>
            <a:fillRect/>
          </a:stretch>
        </p:blipFill>
        <p:spPr>
          <a:xfrm>
            <a:off x="311807" y="1169780"/>
            <a:ext cx="334328" cy="291465"/>
          </a:xfrm>
          <a:prstGeom prst="rect">
            <a:avLst/>
          </a:prstGeom>
        </p:spPr>
      </p:pic>
      <p:pic>
        <p:nvPicPr>
          <p:cNvPr id="29" name="Picture 2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0883" y="2180060"/>
            <a:ext cx="196176" cy="196176"/>
          </a:xfrm>
          <a:prstGeom prst="rect">
            <a:avLst/>
          </a:prstGeom>
        </p:spPr>
      </p:pic>
      <p:pic>
        <p:nvPicPr>
          <p:cNvPr id="32" name="Picture 31"/>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46871" y="1057908"/>
            <a:ext cx="598873" cy="524014"/>
          </a:xfrm>
          <a:prstGeom prst="rect">
            <a:avLst/>
          </a:prstGeom>
        </p:spPr>
      </p:pic>
      <p:sp>
        <p:nvSpPr>
          <p:cNvPr id="34" name="TextBox 33"/>
          <p:cNvSpPr txBox="1"/>
          <p:nvPr/>
        </p:nvSpPr>
        <p:spPr>
          <a:xfrm>
            <a:off x="681482" y="1947207"/>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911699"/>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392000" y="1925904"/>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6" name="TextBox 15"/>
          <p:cNvSpPr txBox="1"/>
          <p:nvPr/>
        </p:nvSpPr>
        <p:spPr>
          <a:xfrm>
            <a:off x="2677941" y="2877530"/>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sp>
        <p:nvSpPr>
          <p:cNvPr id="17" name="TextBox 16"/>
          <p:cNvSpPr txBox="1"/>
          <p:nvPr/>
        </p:nvSpPr>
        <p:spPr>
          <a:xfrm>
            <a:off x="2677941" y="269175"/>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681483" y="865534"/>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378041"/>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rPr>
              <a:t>https://cern.ch/service-portal</a:t>
            </a: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21" name="Picture 20"/>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598711" y="2930477"/>
            <a:ext cx="1943589" cy="1318917"/>
          </a:xfrm>
          <a:prstGeom prst="rect">
            <a:avLst/>
          </a:prstGeom>
        </p:spPr>
      </p:pic>
      <p:sp>
        <p:nvSpPr>
          <p:cNvPr id="22" name="Content Placeholder 2"/>
          <p:cNvSpPr txBox="1">
            <a:spLocks/>
          </p:cNvSpPr>
          <p:nvPr/>
        </p:nvSpPr>
        <p:spPr bwMode="gray">
          <a:xfrm rot="20860380">
            <a:off x="6823488" y="3303550"/>
            <a:ext cx="1641304" cy="663122"/>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825" dirty="0">
                <a:latin typeface="Verdana" panose="020B0604030504040204" pitchFamily="34" charset="0"/>
                <a:ea typeface="Verdana" panose="020B0604030504040204" pitchFamily="34" charset="0"/>
                <a:cs typeface="Verdana" panose="020B0604030504040204" pitchFamily="34" charset="0"/>
              </a:rPr>
              <a:t>Open </a:t>
            </a:r>
            <a:endParaRPr lang="fr-FR" sz="825" b="1" dirty="0">
              <a:latin typeface="Verdana" panose="020B0604030504040204" pitchFamily="34" charset="0"/>
              <a:ea typeface="Verdana" panose="020B0604030504040204" pitchFamily="34" charset="0"/>
              <a:cs typeface="Verdana" panose="020B0604030504040204" pitchFamily="34" charset="0"/>
            </a:endParaRPr>
          </a:p>
          <a:p>
            <a:pPr marL="0" indent="0" algn="ctr">
              <a:buClr>
                <a:srgbClr val="00B050"/>
              </a:buClr>
              <a:buNone/>
            </a:pPr>
            <a:r>
              <a:rPr lang="fr-FR" sz="825" dirty="0">
                <a:latin typeface="Verdana" panose="020B0604030504040204" pitchFamily="34" charset="0"/>
                <a:ea typeface="Verdana" panose="020B0604030504040204" pitchFamily="34" charset="0"/>
                <a:cs typeface="Verdana" panose="020B0604030504040204" pitchFamily="34" charset="0"/>
              </a:rPr>
              <a:t>from </a:t>
            </a:r>
            <a:r>
              <a:rPr lang="fr-FR" sz="825" b="1" dirty="0">
                <a:latin typeface="Verdana" panose="020B0604030504040204" pitchFamily="34" charset="0"/>
                <a:ea typeface="Verdana" panose="020B0604030504040204" pitchFamily="34" charset="0"/>
                <a:cs typeface="Verdana" panose="020B0604030504040204" pitchFamily="34" charset="0"/>
              </a:rPr>
              <a:t>07:30 to 18:30</a:t>
            </a:r>
            <a:r>
              <a:rPr lang="fr-FR" sz="825"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825" dirty="0">
                <a:latin typeface="Verdana" panose="020B0604030504040204" pitchFamily="34" charset="0"/>
                <a:ea typeface="Verdana" panose="020B0604030504040204" pitchFamily="34" charset="0"/>
                <a:cs typeface="Verdana" panose="020B0604030504040204" pitchFamily="34" charset="0"/>
              </a:rPr>
              <a:t>Work days</a:t>
            </a:r>
          </a:p>
          <a:p>
            <a:pPr marL="0" indent="0" algn="ctr">
              <a:buClr>
                <a:srgbClr val="00B050"/>
              </a:buClr>
              <a:buNone/>
            </a:pPr>
            <a:r>
              <a:rPr lang="fr-FR" sz="825" dirty="0">
                <a:latin typeface="Verdana" panose="020B0604030504040204" pitchFamily="34" charset="0"/>
                <a:ea typeface="Verdana" panose="020B0604030504040204" pitchFamily="34" charset="0"/>
                <a:cs typeface="Verdana" panose="020B0604030504040204" pitchFamily="34" charset="0"/>
              </a:rPr>
              <a:t>Geneva time</a:t>
            </a:r>
          </a:p>
        </p:txBody>
      </p:sp>
      <p:sp>
        <p:nvSpPr>
          <p:cNvPr id="2" name="Rectangle 1"/>
          <p:cNvSpPr/>
          <p:nvPr/>
        </p:nvSpPr>
        <p:spPr>
          <a:xfrm>
            <a:off x="2465766" y="3556295"/>
            <a:ext cx="4305856" cy="715581"/>
          </a:xfrm>
          <a:prstGeom prst="rect">
            <a:avLst/>
          </a:prstGeom>
        </p:spPr>
        <p:txBody>
          <a:bodyPr wrap="square">
            <a:spAutoFit/>
          </a:bodyPr>
          <a:lstStyle/>
          <a:p>
            <a:pPr>
              <a:buClr>
                <a:srgbClr val="00B050"/>
              </a:buClr>
            </a:pPr>
            <a:r>
              <a:rPr lang="en-GB" sz="1350" b="1" dirty="0">
                <a:solidFill>
                  <a:srgbClr val="1E5AAE"/>
                </a:solidFill>
                <a:latin typeface="Georgia"/>
                <a:ea typeface="Verdana" panose="020B0604030504040204" pitchFamily="34" charset="0"/>
                <a:cs typeface="Georgia"/>
              </a:rPr>
              <a:t>Phone: </a:t>
            </a:r>
            <a:r>
              <a:rPr lang="en-GB" sz="1350" dirty="0">
                <a:solidFill>
                  <a:srgbClr val="1E5AAE"/>
                </a:solidFill>
                <a:latin typeface="Georgia"/>
                <a:ea typeface="Verdana" panose="020B0604030504040204" pitchFamily="34" charset="0"/>
                <a:cs typeface="Georgia"/>
              </a:rPr>
              <a:t>77777 (+41 22 76 77777 from outside CERN) </a:t>
            </a:r>
          </a:p>
          <a:p>
            <a:pPr>
              <a:buClr>
                <a:srgbClr val="00B050"/>
              </a:buClr>
            </a:pPr>
            <a:r>
              <a:rPr lang="en-GB" sz="1350" b="1" dirty="0">
                <a:solidFill>
                  <a:srgbClr val="1E5AAE"/>
                </a:solidFill>
                <a:latin typeface="Georgia"/>
                <a:ea typeface="Verdana" panose="020B0604030504040204" pitchFamily="34" charset="0"/>
                <a:cs typeface="Georgia"/>
              </a:rPr>
              <a:t>By visiting</a:t>
            </a:r>
            <a:r>
              <a:rPr lang="en-GB" sz="1350" dirty="0">
                <a:solidFill>
                  <a:srgbClr val="1E5AAE"/>
                </a:solidFill>
                <a:latin typeface="Georgia"/>
                <a:ea typeface="Verdana" panose="020B0604030504040204" pitchFamily="34" charset="0"/>
                <a:cs typeface="Georgia"/>
              </a:rPr>
              <a:t>: building 55 (entrance B)</a:t>
            </a:r>
          </a:p>
          <a:p>
            <a:pPr>
              <a:buClr>
                <a:srgbClr val="00B050"/>
              </a:buClr>
            </a:pPr>
            <a:r>
              <a:rPr lang="en-GB" sz="1350" b="1" dirty="0">
                <a:solidFill>
                  <a:srgbClr val="1E5AAE"/>
                </a:solidFill>
                <a:latin typeface="Georgia"/>
                <a:ea typeface="Verdana" panose="020B0604030504040204" pitchFamily="34" charset="0"/>
                <a:cs typeface="Georgia"/>
              </a:rPr>
              <a:t>Email: </a:t>
            </a:r>
            <a:r>
              <a:rPr lang="en-GB" sz="1350" dirty="0">
                <a:solidFill>
                  <a:srgbClr val="1E5AAE"/>
                </a:solidFill>
                <a:latin typeface="Georgia"/>
                <a:ea typeface="Verdana" panose="020B0604030504040204" pitchFamily="34" charset="0"/>
                <a:cs typeface="Georgia"/>
              </a:rPr>
              <a:t>service-desk@cern.ch</a:t>
            </a:r>
            <a:endParaRPr lang="en-GB" sz="15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2323592" y="3530246"/>
            <a:ext cx="200382" cy="257175"/>
          </a:xfrm>
          <a:prstGeom prst="rect">
            <a:avLst/>
          </a:prstGeom>
        </p:spPr>
      </p:pic>
      <p:pic>
        <p:nvPicPr>
          <p:cNvPr id="25" name="Picture 24" descr="File:&lt;strong&gt;Email&lt;/strong&gt; Silk.svg - Wikimedia Commons"/>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2304518" y="3983582"/>
            <a:ext cx="219456" cy="219456"/>
          </a:xfrm>
          <a:prstGeom prst="rect">
            <a:avLst/>
          </a:prstGeom>
        </p:spPr>
      </p:pic>
      <p:sp>
        <p:nvSpPr>
          <p:cNvPr id="3" name="Slide Number Placeholder 2"/>
          <p:cNvSpPr>
            <a:spLocks noGrp="1"/>
          </p:cNvSpPr>
          <p:nvPr>
            <p:ph type="sldNum" sz="quarter" idx="10"/>
          </p:nvPr>
        </p:nvSpPr>
        <p:spPr/>
        <p:txBody>
          <a:bodyPr/>
          <a:lstStyle/>
          <a:p>
            <a:fld id="{17918391-D411-FE40-AAD7-861AE5233E0E}" type="slidenum">
              <a:rPr lang="en-US" smtClean="0"/>
              <a:pPr/>
              <a:t>21</a:t>
            </a:fld>
            <a:endParaRPr lang="en-US" dirty="0"/>
          </a:p>
        </p:txBody>
      </p:sp>
    </p:spTree>
    <p:extLst>
      <p:ext uri="{BB962C8B-B14F-4D97-AF65-F5344CB8AC3E}">
        <p14:creationId xmlns:p14="http://schemas.microsoft.com/office/powerpoint/2010/main" val="332804559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smtClean="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smtClean="0"/>
              <a:t>In case of</a:t>
            </a:r>
          </a:p>
          <a:p>
            <a:r>
              <a:rPr lang="en-US" dirty="0" smtClean="0"/>
              <a:t>Injury</a:t>
            </a:r>
          </a:p>
          <a:p>
            <a:r>
              <a:rPr lang="en-US" dirty="0" smtClean="0"/>
              <a:t>Environmental hazard</a:t>
            </a:r>
          </a:p>
          <a:p>
            <a:r>
              <a:rPr lang="en-US" dirty="0" smtClean="0"/>
              <a:t>Disruption traffic</a:t>
            </a:r>
          </a:p>
          <a:p>
            <a:r>
              <a:rPr lang="en-US" dirty="0" smtClean="0"/>
              <a:t>3rd party involved</a:t>
            </a:r>
          </a:p>
          <a:p>
            <a:pPr marL="27432" indent="0">
              <a:buNone/>
            </a:pPr>
            <a:endParaRPr lang="en-US" b="1" dirty="0" smtClean="0"/>
          </a:p>
          <a:p>
            <a:pPr marL="27432" indent="0" algn="ctr">
              <a:buNone/>
            </a:pPr>
            <a:r>
              <a:rPr lang="en-US" b="1" dirty="0" smtClean="0">
                <a:solidFill>
                  <a:srgbClr val="C00000"/>
                </a:solidFill>
              </a:rPr>
              <a:t>CERN </a:t>
            </a:r>
            <a:r>
              <a:rPr lang="en-US" b="1" dirty="0">
                <a:solidFill>
                  <a:srgbClr val="C00000"/>
                </a:solidFill>
              </a:rPr>
              <a:t>Fire &amp; </a:t>
            </a:r>
            <a:r>
              <a:rPr lang="en-US" b="1" dirty="0" smtClean="0">
                <a:solidFill>
                  <a:srgbClr val="C00000"/>
                </a:solidFill>
              </a:rPr>
              <a:t>Rescue</a:t>
            </a:r>
            <a:r>
              <a:rPr lang="en-US" dirty="0">
                <a:solidFill>
                  <a:srgbClr val="C00000"/>
                </a:solidFill>
              </a:rPr>
              <a:t> </a:t>
            </a:r>
            <a:r>
              <a:rPr lang="en-US" dirty="0" smtClean="0">
                <a:solidFill>
                  <a:srgbClr val="C00000"/>
                </a:solidFill>
              </a:rPr>
              <a:t> </a:t>
            </a:r>
            <a:r>
              <a:rPr lang="en-US" b="1" dirty="0" smtClean="0">
                <a:solidFill>
                  <a:srgbClr val="C00000"/>
                </a:solidFill>
              </a:rPr>
              <a:t>74444</a:t>
            </a:r>
          </a:p>
          <a:p>
            <a:pPr marL="27432" indent="0" algn="ctr">
              <a:buNone/>
            </a:pPr>
            <a:r>
              <a:rPr lang="en-US" b="1" dirty="0" smtClean="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smtClean="0"/>
              <a:t>In all cases </a:t>
            </a:r>
          </a:p>
          <a:p>
            <a:pPr marL="27432" indent="0" algn="ctr">
              <a:buNone/>
            </a:pPr>
            <a:endParaRPr lang="en-US" sz="2700" dirty="0"/>
          </a:p>
          <a:p>
            <a:pPr marL="27432" indent="0" algn="ctr">
              <a:buNone/>
            </a:pPr>
            <a:r>
              <a:rPr lang="en-US" dirty="0" smtClean="0"/>
              <a:t>Inform </a:t>
            </a:r>
            <a:r>
              <a:rPr lang="en-US" b="1" dirty="0" smtClean="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a:t>
            </a:r>
            <a:r>
              <a:rPr lang="en-US" sz="1950" dirty="0" smtClean="0"/>
              <a:t>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endParaRPr lang="en-US" sz="2000" b="1" dirty="0" smtClean="0"/>
          </a:p>
          <a:p>
            <a:endParaRPr lang="en-US" sz="2000" b="1" dirty="0"/>
          </a:p>
          <a:p>
            <a:r>
              <a:rPr lang="en-US" sz="1500" dirty="0" smtClean="0"/>
              <a:t>assisted </a:t>
            </a:r>
            <a:r>
              <a:rPr lang="en-US" sz="1500" dirty="0"/>
              <a:t>by local </a:t>
            </a:r>
            <a:r>
              <a:rPr lang="en-US" sz="1500" b="1" dirty="0"/>
              <a:t>First Aiders</a:t>
            </a:r>
            <a:r>
              <a:rPr lang="en-US" sz="1500" dirty="0"/>
              <a:t> </a:t>
            </a:r>
          </a:p>
          <a:p>
            <a:endParaRPr lang="en-US" sz="1500" dirty="0" smtClean="0"/>
          </a:p>
          <a:p>
            <a:r>
              <a:rPr lang="en-US" sz="1500" dirty="0" smtClean="0"/>
              <a:t>Find </a:t>
            </a:r>
            <a:r>
              <a:rPr lang="en-US" sz="1500" dirty="0"/>
              <a:t>out who </a:t>
            </a:r>
            <a:endParaRPr lang="en-US" sz="1500" dirty="0" smtClean="0"/>
          </a:p>
          <a:p>
            <a:r>
              <a:rPr lang="en-US" sz="1500" dirty="0" smtClean="0"/>
              <a:t>are </a:t>
            </a:r>
            <a:r>
              <a:rPr lang="en-US" sz="1500" dirty="0"/>
              <a:t>closest to </a:t>
            </a:r>
            <a:endParaRPr lang="en-US" sz="1500" dirty="0" smtClean="0"/>
          </a:p>
          <a:p>
            <a:r>
              <a:rPr lang="en-US" sz="1500" dirty="0" smtClean="0"/>
              <a:t>your </a:t>
            </a:r>
            <a:r>
              <a:rPr lang="en-US" sz="1500" dirty="0"/>
              <a:t>office / usual work places</a:t>
            </a:r>
          </a:p>
        </p:txBody>
      </p:sp>
      <p:sp>
        <p:nvSpPr>
          <p:cNvPr id="4" name="TextBox 3"/>
          <p:cNvSpPr txBox="1"/>
          <p:nvPr/>
        </p:nvSpPr>
        <p:spPr>
          <a:xfrm>
            <a:off x="6818802" y="4198825"/>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32444487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First Aider door sticker</a:t>
            </a:r>
            <a:endParaRPr lang="en-GB" dirty="0"/>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2249743" y="1059582"/>
            <a:ext cx="4142627" cy="2681032"/>
          </a:xfrm>
        </p:spPr>
      </p:pic>
      <p:sp>
        <p:nvSpPr>
          <p:cNvPr id="8" name="TextBox 7"/>
          <p:cNvSpPr txBox="1"/>
          <p:nvPr/>
        </p:nvSpPr>
        <p:spPr>
          <a:xfrm>
            <a:off x="859283" y="3819713"/>
            <a:ext cx="7824771" cy="461665"/>
          </a:xfrm>
          <a:prstGeom prst="rect">
            <a:avLst/>
          </a:prstGeom>
          <a:noFill/>
        </p:spPr>
        <p:txBody>
          <a:bodyPr wrap="none" rtlCol="0">
            <a:spAutoFit/>
          </a:bodyPr>
          <a:lstStyle/>
          <a:p>
            <a:r>
              <a:rPr lang="en-GB" sz="2400" dirty="0" smtClean="0"/>
              <a:t>Your safety contacts </a:t>
            </a:r>
            <a:r>
              <a:rPr lang="en-GB" sz="2400" dirty="0"/>
              <a:t>: </a:t>
            </a:r>
            <a:r>
              <a:rPr lang="en-GB" sz="2400" dirty="0">
                <a:hlinkClick r:id="rId4"/>
              </a:rPr>
              <a:t>http://</a:t>
            </a:r>
            <a:r>
              <a:rPr lang="en-GB" sz="2400" dirty="0" smtClean="0">
                <a:hlinkClick r:id="rId4"/>
              </a:rPr>
              <a:t>safety.cern.ch/FirstAid.html</a:t>
            </a:r>
            <a:r>
              <a:rPr lang="en-GB" sz="2400" dirty="0" smtClean="0"/>
              <a:t> </a:t>
            </a:r>
            <a:endParaRPr lang="en-GB" sz="2400"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20763202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238333"/>
            <a:ext cx="5505758" cy="1661993"/>
          </a:xfrm>
          <a:prstGeom prst="rect">
            <a:avLst/>
          </a:prstGeom>
          <a:noFill/>
        </p:spPr>
        <p:txBody>
          <a:bodyPr wrap="square" rtlCol="0">
            <a:spAutoFit/>
          </a:bodyPr>
          <a:lstStyle/>
          <a:p>
            <a:r>
              <a:rPr lang="en-US" sz="2100" dirty="0"/>
              <a:t>CERN Mobility Centre</a:t>
            </a:r>
          </a:p>
          <a:p>
            <a:r>
              <a:rPr lang="en-US" sz="1350" dirty="0"/>
              <a:t>Located next to the Globe at end of </a:t>
            </a:r>
            <a:r>
              <a:rPr lang="en-US" sz="1350" dirty="0" smtClean="0"/>
              <a:t>parking</a:t>
            </a:r>
          </a:p>
          <a:p>
            <a:endParaRPr lang="en-US" sz="1350" dirty="0"/>
          </a:p>
          <a:p>
            <a:endParaRPr lang="en-US" sz="1350" dirty="0" smtClean="0"/>
          </a:p>
          <a:p>
            <a:endParaRPr lang="en-US" sz="1350" dirty="0"/>
          </a:p>
          <a:p>
            <a:endParaRPr lang="en-US" sz="1350" dirty="0" smtClean="0"/>
          </a:p>
          <a:p>
            <a:r>
              <a:rPr lang="en-GB" sz="1350" dirty="0">
                <a:hlinkClick r:id="rId3"/>
              </a:rPr>
              <a:t>https://</a:t>
            </a:r>
            <a:r>
              <a:rPr lang="en-GB" sz="1350" dirty="0" smtClean="0">
                <a:hlinkClick r:id="rId3"/>
              </a:rPr>
              <a:t>smb-dep.web.cern.ch/en/Mobility</a:t>
            </a:r>
            <a:r>
              <a:rPr lang="en-GB" sz="1350" dirty="0" smtClean="0"/>
              <a:t> </a:t>
            </a:r>
            <a:endParaRPr lang="en-GB" sz="1350" dirty="0"/>
          </a:p>
        </p:txBody>
      </p:sp>
      <p:sp>
        <p:nvSpPr>
          <p:cNvPr id="4" name="TextBox 3"/>
          <p:cNvSpPr txBox="1"/>
          <p:nvPr/>
        </p:nvSpPr>
        <p:spPr>
          <a:xfrm>
            <a:off x="2989534" y="404609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t="17417" r="4531"/>
          <a:stretch/>
        </p:blipFill>
        <p:spPr bwMode="auto">
          <a:xfrm>
            <a:off x="4177666" y="238333"/>
            <a:ext cx="4710302" cy="407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89708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smtClean="0"/>
              <a:t>Defends all personnel </a:t>
            </a:r>
            <a:br>
              <a:rPr lang="en-GB" sz="3300" dirty="0" smtClean="0"/>
            </a:br>
            <a:r>
              <a:rPr lang="en-GB" dirty="0" smtClean="0"/>
              <a:t>on a collective and on an individual basis	</a:t>
            </a:r>
            <a:r>
              <a:rPr lang="en-GB" sz="1900" dirty="0" smtClean="0"/>
              <a:t>	</a:t>
            </a:r>
            <a:r>
              <a:rPr lang="en-GB" dirty="0" smtClean="0"/>
              <a:t/>
            </a:r>
            <a:br>
              <a:rPr lang="en-GB" dirty="0" smtClean="0"/>
            </a:br>
            <a:r>
              <a:rPr lang="en-GB" dirty="0" smtClean="0"/>
              <a:t>Become member : </a:t>
            </a:r>
            <a:r>
              <a:rPr lang="en-GB" dirty="0" smtClean="0">
                <a:hlinkClick r:id="rId3"/>
              </a:rPr>
              <a:t>Website</a:t>
            </a:r>
            <a:r>
              <a:rPr lang="en-GB" dirty="0" smtClean="0"/>
              <a:t> </a:t>
            </a:r>
            <a:endParaRPr lang="en-GB" dirty="0"/>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smtClean="0"/>
              <a:t>Network of people who work(</a:t>
            </a:r>
            <a:r>
              <a:rPr lang="en-GB" sz="2800" dirty="0" err="1" smtClean="0"/>
              <a:t>ed</a:t>
            </a:r>
            <a:r>
              <a:rPr lang="en-GB" sz="2800" dirty="0" smtClean="0"/>
              <a:t>) at CERN</a:t>
            </a:r>
            <a:endParaRPr lang="en-GB" dirty="0" smtClean="0"/>
          </a:p>
          <a:p>
            <a:r>
              <a:rPr lang="en-GB" sz="2600" dirty="0"/>
              <a:t>Become member : </a:t>
            </a:r>
            <a:r>
              <a:rPr lang="en-GB" sz="2600" dirty="0" smtClean="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26</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de Of Conduct_Tease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143000" y="550909"/>
            <a:ext cx="6858000" cy="3857625"/>
          </a:xfrm>
          <a:prstGeom prst="rect">
            <a:avLst/>
          </a:prstGeom>
        </p:spPr>
      </p:pic>
      <p:sp>
        <p:nvSpPr>
          <p:cNvPr id="6" name="Title 1"/>
          <p:cNvSpPr txBox="1">
            <a:spLocks/>
          </p:cNvSpPr>
          <p:nvPr/>
        </p:nvSpPr>
        <p:spPr>
          <a:xfrm>
            <a:off x="783076" y="-23023"/>
            <a:ext cx="6170141"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320046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718350886"/>
              </p:ext>
            </p:extLst>
          </p:nvPr>
        </p:nvGraphicFramePr>
        <p:xfrm>
          <a:off x="245338" y="84347"/>
          <a:ext cx="8798361" cy="423672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dirty="0" smtClean="0"/>
                        <a:t>Gates</a:t>
                      </a:r>
                      <a:endParaRPr lang="en-GB" sz="2000" b="1" dirty="0"/>
                    </a:p>
                  </a:txBody>
                  <a:tcPr anchor="ctr"/>
                </a:tc>
                <a:tc>
                  <a:txBody>
                    <a:bodyPr/>
                    <a:lstStyle/>
                    <a:p>
                      <a:r>
                        <a:rPr lang="en-GB" sz="2000" b="1" dirty="0" smtClean="0"/>
                        <a:t>Days</a:t>
                      </a:r>
                      <a:endParaRPr lang="en-GB" sz="2000" b="1" dirty="0"/>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extLst>
                  <a:ext uri="{0D108BD9-81ED-4DB2-BD59-A6C34878D82A}">
                    <a16:rowId xmlns:a16="http://schemas.microsoft.com/office/drawing/2014/main" val="554095061"/>
                  </a:ext>
                </a:extLst>
              </a:tr>
              <a:tr h="360173">
                <a:tc>
                  <a:txBody>
                    <a:bodyPr/>
                    <a:lstStyle/>
                    <a:p>
                      <a:r>
                        <a:rPr lang="en-GB" dirty="0" err="1" smtClean="0"/>
                        <a:t>Meyrin</a:t>
                      </a:r>
                      <a:r>
                        <a:rPr lang="en-GB" dirty="0" smtClean="0"/>
                        <a:t> A</a:t>
                      </a:r>
                      <a:endParaRPr lang="en-GB" dirty="0"/>
                    </a:p>
                  </a:txBody>
                  <a:tcPr anchor="ctr"/>
                </a:tc>
                <a:tc>
                  <a:txBody>
                    <a:bodyPr/>
                    <a:lstStyle/>
                    <a:p>
                      <a:r>
                        <a:rPr lang="en-GB" sz="1600" dirty="0" smtClean="0"/>
                        <a:t>Mon-Fri</a:t>
                      </a:r>
                      <a:endParaRPr lang="en-GB" sz="1600" dirty="0"/>
                    </a:p>
                  </a:txBody>
                  <a:tcPr anchor="ctr"/>
                </a:tc>
                <a:tc gridSpan="2">
                  <a:txBody>
                    <a:bodyPr/>
                    <a:lstStyle/>
                    <a:p>
                      <a:pPr algn="ctr"/>
                      <a:r>
                        <a:rPr lang="en-GB" dirty="0" smtClean="0"/>
                        <a:t>6-22</a:t>
                      </a:r>
                      <a:endParaRPr lang="en-GB" dirty="0"/>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smtClean="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dirty="0" smtClean="0"/>
                        <a:t>Porte Jura </a:t>
                      </a:r>
                      <a:r>
                        <a:rPr lang="en-GB" dirty="0" err="1" smtClean="0"/>
                        <a:t>Bldg</a:t>
                      </a:r>
                      <a:r>
                        <a:rPr lang="en-GB" baseline="0" dirty="0" smtClean="0"/>
                        <a:t> </a:t>
                      </a:r>
                      <a:r>
                        <a:rPr lang="en-GB" dirty="0" smtClean="0"/>
                        <a:t>33</a:t>
                      </a:r>
                      <a:endParaRPr lang="en-GB" dirty="0"/>
                    </a:p>
                  </a:txBody>
                  <a:tcPr anchor="ctr"/>
                </a:tc>
                <a:tc>
                  <a:txBody>
                    <a:bodyPr/>
                    <a:lstStyle/>
                    <a:p>
                      <a:endParaRPr lang="en-GB" sz="1600" dirty="0"/>
                    </a:p>
                  </a:txBody>
                  <a:tcPr anchor="ctr"/>
                </a:tc>
                <a:tc>
                  <a:txBody>
                    <a:bodyPr/>
                    <a:lstStyle/>
                    <a:p>
                      <a:pPr algn="ctr"/>
                      <a:r>
                        <a:rPr lang="en-GB" dirty="0" smtClean="0"/>
                        <a:t>24/24</a:t>
                      </a:r>
                      <a:endParaRPr lang="en-GB" dirty="0"/>
                    </a:p>
                  </a:txBody>
                  <a:tcPr anchor="ctr">
                    <a:solidFill>
                      <a:srgbClr val="92D05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dirty="0" err="1" smtClean="0"/>
                        <a:t>Meyrin</a:t>
                      </a:r>
                      <a:r>
                        <a:rPr lang="en-GB" b="1" dirty="0" smtClean="0"/>
                        <a:t> B (Main entrance)</a:t>
                      </a:r>
                      <a:endParaRPr lang="en-GB" b="1" dirty="0"/>
                    </a:p>
                  </a:txBody>
                  <a:tcPr anchor="ctr">
                    <a:solidFill>
                      <a:schemeClr val="accent1"/>
                    </a:solidFill>
                  </a:tcPr>
                </a:tc>
                <a:tc>
                  <a:txBody>
                    <a:bodyPr/>
                    <a:lstStyle/>
                    <a:p>
                      <a:endParaRPr lang="en-GB" sz="1600" dirty="0"/>
                    </a:p>
                  </a:txBody>
                  <a:tcPr anchor="ctr">
                    <a:solidFill>
                      <a:schemeClr val="accent1"/>
                    </a:solidFill>
                  </a:tcPr>
                </a:tc>
                <a:tc gridSpan="3">
                  <a:txBody>
                    <a:bodyPr/>
                    <a:lstStyle/>
                    <a:p>
                      <a:pPr algn="ctr"/>
                      <a:r>
                        <a:rPr lang="en-GB" dirty="0" smtClean="0"/>
                        <a:t>24/24</a:t>
                      </a:r>
                      <a:endParaRPr lang="en-GB" dirty="0"/>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dirty="0" err="1" smtClean="0"/>
                        <a:t>Meyrin</a:t>
                      </a:r>
                      <a:r>
                        <a:rPr lang="en-GB" dirty="0" smtClean="0"/>
                        <a:t> C</a:t>
                      </a:r>
                      <a:endParaRPr lang="en-GB" dirty="0"/>
                    </a:p>
                  </a:txBody>
                  <a:tcPr anchor="ctr"/>
                </a:tc>
                <a:tc>
                  <a:txBody>
                    <a:bodyPr/>
                    <a:lstStyle/>
                    <a:p>
                      <a:r>
                        <a:rPr lang="en-GB" sz="1600" dirty="0" smtClean="0"/>
                        <a:t>Mon-Fri</a:t>
                      </a:r>
                      <a:endParaRPr lang="en-GB" sz="1600" dirty="0"/>
                    </a:p>
                  </a:txBody>
                  <a:tcPr anchor="ctr"/>
                </a:tc>
                <a:tc gridSpan="2">
                  <a:txBody>
                    <a:bodyPr/>
                    <a:lstStyle/>
                    <a:p>
                      <a:pPr algn="ctr"/>
                      <a:r>
                        <a:rPr lang="en-GB" dirty="0" smtClean="0"/>
                        <a:t>6-22</a:t>
                      </a:r>
                      <a:endParaRPr lang="en-GB" dirty="0"/>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dirty="0" smtClean="0"/>
                        <a:t>7-19</a:t>
                      </a:r>
                      <a:endParaRPr lang="en-GB" dirty="0"/>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1" dirty="0" err="1" smtClean="0"/>
                        <a:t>Meyrin</a:t>
                      </a:r>
                      <a:r>
                        <a:rPr lang="en-GB" i="1" dirty="0" smtClean="0"/>
                        <a:t> D </a:t>
                      </a:r>
                      <a:r>
                        <a:rPr lang="en-GB" sz="1600" i="1" dirty="0" smtClean="0">
                          <a:solidFill>
                            <a:srgbClr val="FF0000"/>
                          </a:solidFill>
                        </a:rPr>
                        <a:t>(goods only)</a:t>
                      </a:r>
                      <a:endParaRPr lang="en-GB" sz="1600" i="1" dirty="0">
                        <a:solidFill>
                          <a:srgbClr val="FF0000"/>
                        </a:solidFill>
                      </a:endParaRPr>
                    </a:p>
                  </a:txBody>
                  <a:tcPr anchor="ctr"/>
                </a:tc>
                <a:tc>
                  <a:txBody>
                    <a:bodyPr/>
                    <a:lstStyle/>
                    <a:p>
                      <a:r>
                        <a:rPr lang="en-GB" sz="1600" i="1" dirty="0" smtClean="0"/>
                        <a:t>Mon-Fri</a:t>
                      </a:r>
                      <a:endParaRPr lang="en-GB" sz="1600" i="1" dirty="0"/>
                    </a:p>
                  </a:txBody>
                  <a:tcPr anchor="ctr"/>
                </a:tc>
                <a:tc gridSpan="3">
                  <a:txBody>
                    <a:bodyPr/>
                    <a:lstStyle/>
                    <a:p>
                      <a:pPr algn="ctr"/>
                      <a:endParaRPr lang="en-GB" i="1"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1" dirty="0" smtClean="0"/>
                        <a:t>08-12</a:t>
                      </a:r>
                      <a:br>
                        <a:rPr lang="en-GB" sz="1000" i="1" dirty="0" smtClean="0"/>
                      </a:br>
                      <a:r>
                        <a:rPr lang="en-GB" sz="1000" i="1" dirty="0" smtClean="0"/>
                        <a:t>13-16</a:t>
                      </a:r>
                      <a:endParaRPr lang="en-GB" sz="1000" i="1" dirty="0"/>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dirty="0" err="1" smtClean="0"/>
                        <a:t>Meyrin</a:t>
                      </a:r>
                      <a:r>
                        <a:rPr lang="en-GB" dirty="0" smtClean="0"/>
                        <a:t> E</a:t>
                      </a:r>
                      <a:endParaRPr lang="en-GB" dirty="0"/>
                    </a:p>
                  </a:txBody>
                  <a:tcPr anchor="ctr"/>
                </a:tc>
                <a:tc>
                  <a:txBody>
                    <a:bodyPr/>
                    <a:lstStyle/>
                    <a:p>
                      <a:r>
                        <a:rPr lang="en-GB" sz="1600" dirty="0" smtClean="0"/>
                        <a:t>Mon-Fri</a:t>
                      </a:r>
                      <a:endParaRPr lang="en-GB" sz="1600" dirty="0"/>
                    </a:p>
                  </a:txBody>
                  <a:tcPr anchor="ctr"/>
                </a:tc>
                <a:tc gridSpan="3">
                  <a:txBody>
                    <a:bodyPr/>
                    <a:lstStyle/>
                    <a:p>
                      <a:pPr algn="ctr"/>
                      <a:r>
                        <a:rPr lang="en-GB" sz="1400" dirty="0" smtClean="0"/>
                        <a:t> In : 7-9.30</a:t>
                      </a:r>
                      <a:r>
                        <a:rPr lang="en-GB" sz="1400" baseline="0" dirty="0" smtClean="0"/>
                        <a:t> </a:t>
                      </a:r>
                    </a:p>
                    <a:p>
                      <a:pPr algn="ctr"/>
                      <a:r>
                        <a:rPr lang="en-GB" sz="1400" dirty="0" smtClean="0"/>
                        <a:t>Out : 16.30-20</a:t>
                      </a:r>
                      <a:endParaRPr lang="en-GB" sz="1400" dirty="0"/>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1" dirty="0" err="1" smtClean="0"/>
                        <a:t>Intersites</a:t>
                      </a:r>
                      <a:r>
                        <a:rPr lang="en-GB" i="1" dirty="0" smtClean="0"/>
                        <a:t> tunnel </a:t>
                      </a:r>
                      <a:r>
                        <a:rPr lang="en-GB" sz="1600" i="1" dirty="0" smtClean="0">
                          <a:solidFill>
                            <a:srgbClr val="FF0000"/>
                          </a:solidFill>
                        </a:rPr>
                        <a:t>(restrictions)</a:t>
                      </a:r>
                      <a:endParaRPr lang="en-GB" sz="1600" i="1" dirty="0">
                        <a:solidFill>
                          <a:srgbClr val="FF0000"/>
                        </a:solidFill>
                      </a:endParaRPr>
                    </a:p>
                  </a:txBody>
                  <a:tcPr anchor="ctr"/>
                </a:tc>
                <a:tc>
                  <a:txBody>
                    <a:bodyPr/>
                    <a:lstStyle/>
                    <a:p>
                      <a:r>
                        <a:rPr lang="en-GB" sz="1600" i="1" dirty="0" smtClean="0"/>
                        <a:t>Mon-Fri</a:t>
                      </a:r>
                      <a:endParaRPr lang="en-GB" sz="1600" i="1" dirty="0"/>
                    </a:p>
                  </a:txBody>
                  <a:tcPr anchor="ctr"/>
                </a:tc>
                <a:tc gridSpan="2">
                  <a:txBody>
                    <a:bodyPr/>
                    <a:lstStyle/>
                    <a:p>
                      <a:pPr algn="ctr"/>
                      <a:endParaRPr lang="en-GB" i="1" dirty="0"/>
                    </a:p>
                  </a:txBody>
                  <a:tcPr anchor="ctr">
                    <a:solidFill>
                      <a:srgbClr val="FF0000"/>
                    </a:solidFill>
                  </a:tcPr>
                </a:tc>
                <a:tc hMerge="1">
                  <a:txBody>
                    <a:bodyPr/>
                    <a:lstStyle/>
                    <a:p>
                      <a:endParaRPr lang="en-GB"/>
                    </a:p>
                  </a:txBody>
                  <a:tcPr/>
                </a:tc>
                <a:tc>
                  <a:txBody>
                    <a:bodyPr/>
                    <a:lstStyle/>
                    <a:p>
                      <a:pPr algn="ctr"/>
                      <a:r>
                        <a:rPr lang="en-GB" i="1" dirty="0" smtClean="0"/>
                        <a:t>7-18</a:t>
                      </a:r>
                      <a:endParaRPr lang="en-GB" i="1" dirty="0"/>
                    </a:p>
                  </a:txBody>
                  <a:tcPr anchor="ctr">
                    <a:solidFill>
                      <a:srgbClr val="92D050"/>
                    </a:solidFill>
                  </a:tcPr>
                </a:tc>
                <a:tc>
                  <a:txBody>
                    <a:bodyPr/>
                    <a:lstStyle/>
                    <a:p>
                      <a:endParaRPr lang="en-GB"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dirty="0" err="1" smtClean="0"/>
                        <a:t>Prevessin</a:t>
                      </a:r>
                      <a:r>
                        <a:rPr lang="en-GB" b="1" dirty="0" smtClean="0"/>
                        <a:t> Main</a:t>
                      </a:r>
                      <a:r>
                        <a:rPr lang="en-GB" b="1" baseline="0" dirty="0" smtClean="0"/>
                        <a:t> entrance</a:t>
                      </a:r>
                      <a:endParaRPr lang="en-GB" b="1" dirty="0"/>
                    </a:p>
                  </a:txBody>
                  <a:tcPr anchor="ctr">
                    <a:solidFill>
                      <a:schemeClr val="accent1"/>
                    </a:solidFill>
                  </a:tcPr>
                </a:tc>
                <a:tc>
                  <a:txBody>
                    <a:bodyPr/>
                    <a:lstStyle/>
                    <a:p>
                      <a:endParaRPr lang="en-GB" sz="1600" dirty="0"/>
                    </a:p>
                  </a:txBody>
                  <a:tcPr anchor="ctr">
                    <a:solidFill>
                      <a:schemeClr val="accent1"/>
                    </a:solidFill>
                  </a:tcPr>
                </a:tc>
                <a:tc gridSpan="4">
                  <a:txBody>
                    <a:bodyPr/>
                    <a:lstStyle/>
                    <a:p>
                      <a:pPr algn="ctr"/>
                      <a:r>
                        <a:rPr lang="en-GB" dirty="0" smtClean="0"/>
                        <a:t>24/24</a:t>
                      </a:r>
                      <a:endParaRPr lang="en-GB" dirty="0"/>
                    </a:p>
                  </a:txBody>
                  <a:tcPr anchor="ctr">
                    <a:solidFill>
                      <a:srgbClr val="92D05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134736004"/>
                  </a:ext>
                </a:extLst>
              </a:tr>
              <a:tr h="360173">
                <a:tc>
                  <a:txBody>
                    <a:bodyPr/>
                    <a:lstStyle/>
                    <a:p>
                      <a:r>
                        <a:rPr lang="en-GB" dirty="0" err="1" smtClean="0"/>
                        <a:t>Prevessin</a:t>
                      </a:r>
                      <a:r>
                        <a:rPr lang="en-GB" dirty="0" smtClean="0"/>
                        <a:t> </a:t>
                      </a:r>
                      <a:r>
                        <a:rPr lang="en-GB" sz="1400" dirty="0" smtClean="0"/>
                        <a:t>Route du </a:t>
                      </a:r>
                      <a:r>
                        <a:rPr lang="en-GB" sz="1400" dirty="0" err="1" smtClean="0"/>
                        <a:t>Maroc</a:t>
                      </a:r>
                      <a:endParaRPr lang="en-GB" sz="1600" dirty="0"/>
                    </a:p>
                  </a:txBody>
                  <a:tcPr anchor="ctr"/>
                </a:tc>
                <a:tc>
                  <a:txBody>
                    <a:bodyPr/>
                    <a:lstStyle/>
                    <a:p>
                      <a:endParaRPr lang="en-GB" sz="1600" dirty="0"/>
                    </a:p>
                  </a:txBody>
                  <a:tcPr anchor="ctr"/>
                </a:tc>
                <a:tc gridSpan="2">
                  <a:txBody>
                    <a:bodyPr/>
                    <a:lstStyle/>
                    <a:p>
                      <a:pPr algn="ctr"/>
                      <a:r>
                        <a:rPr lang="en-GB" dirty="0" smtClean="0"/>
                        <a:t>24/24</a:t>
                      </a:r>
                      <a:endParaRPr lang="en-GB" dirty="0"/>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dirty="0" err="1" smtClean="0"/>
                        <a:t>Prevessin</a:t>
                      </a:r>
                      <a:r>
                        <a:rPr lang="en-GB" dirty="0" smtClean="0"/>
                        <a:t> </a:t>
                      </a:r>
                      <a:r>
                        <a:rPr lang="en-GB" sz="1400" dirty="0" smtClean="0"/>
                        <a:t>Moulin des </a:t>
                      </a:r>
                      <a:r>
                        <a:rPr lang="en-GB" sz="1400" dirty="0" err="1" smtClean="0"/>
                        <a:t>Ponts</a:t>
                      </a:r>
                      <a:endParaRPr lang="en-GB" sz="1400" dirty="0"/>
                    </a:p>
                  </a:txBody>
                  <a:tcPr anchor="ctr"/>
                </a:tc>
                <a:tc>
                  <a:txBody>
                    <a:bodyPr/>
                    <a:lstStyle/>
                    <a:p>
                      <a:endParaRPr lang="en-GB" sz="1600" dirty="0"/>
                    </a:p>
                  </a:txBody>
                  <a:tcPr anchor="ctr"/>
                </a:tc>
                <a:tc gridSpan="2">
                  <a:txBody>
                    <a:bodyPr/>
                    <a:lstStyle/>
                    <a:p>
                      <a:pPr algn="ctr"/>
                      <a:r>
                        <a:rPr lang="en-GB" dirty="0" smtClean="0"/>
                        <a:t>24/24</a:t>
                      </a:r>
                      <a:endParaRPr lang="en-GB" dirty="0"/>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1891895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Logistics - language</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3</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196940" y="1731107"/>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p:cNvPicPr>
            <a:picLocks noGrp="1" noChangeAspect="1"/>
          </p:cNvPicPr>
          <p:nvPr>
            <p:ph idx="1"/>
          </p:nvPr>
        </p:nvPicPr>
        <p:blipFill>
          <a:blip r:embed="rId4"/>
          <a:stretch>
            <a:fillRect/>
          </a:stretch>
        </p:blipFill>
        <p:spPr>
          <a:xfrm>
            <a:off x="3136825" y="1902186"/>
            <a:ext cx="2523643" cy="2505222"/>
          </a:xfrm>
          <a:prstGeom prst="rect">
            <a:avLst/>
          </a:prstGeom>
        </p:spPr>
      </p:pic>
      <p:sp>
        <p:nvSpPr>
          <p:cNvPr id="9" name="TextBox 8"/>
          <p:cNvSpPr txBox="1"/>
          <p:nvPr/>
        </p:nvSpPr>
        <p:spPr>
          <a:xfrm>
            <a:off x="3159824" y="992443"/>
            <a:ext cx="2821606" cy="738664"/>
          </a:xfrm>
          <a:prstGeom prst="rect">
            <a:avLst/>
          </a:prstGeom>
          <a:noFill/>
        </p:spPr>
        <p:txBody>
          <a:bodyPr wrap="none" rtlCol="0">
            <a:spAutoFit/>
          </a:bodyPr>
          <a:lstStyle/>
          <a:p>
            <a:r>
              <a:rPr lang="en-GB" sz="2400" dirty="0" smtClean="0"/>
              <a:t>Classroom courses</a:t>
            </a:r>
            <a:br>
              <a:rPr lang="en-GB" sz="2400" dirty="0" smtClean="0"/>
            </a:br>
            <a:r>
              <a:rPr lang="en-GB" dirty="0" smtClean="0">
                <a:hlinkClick r:id="rId5" action="ppaction://hlinkfile"/>
              </a:rPr>
              <a:t>cern.ch/</a:t>
            </a:r>
            <a:r>
              <a:rPr lang="en-GB" dirty="0" err="1" smtClean="0">
                <a:hlinkClick r:id="rId5" action="ppaction://hlinkfile"/>
              </a:rPr>
              <a:t>learninghub</a:t>
            </a:r>
            <a:endParaRPr lang="en-GB"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smtClean="0">
                <a:hlinkClick r:id="rId6"/>
              </a:rPr>
              <a:t>link</a:t>
            </a:r>
            <a:endParaRPr lang="en-GB" dirty="0" smtClean="0"/>
          </a:p>
          <a:p>
            <a:endParaRPr lang="en-GB" dirty="0"/>
          </a:p>
          <a:p>
            <a:r>
              <a:rPr lang="en-GB" dirty="0" smtClean="0"/>
              <a:t>Find a partner</a:t>
            </a:r>
          </a:p>
          <a:p>
            <a:r>
              <a:rPr lang="en-GB" dirty="0"/>
              <a:t>t</a:t>
            </a:r>
            <a:r>
              <a:rPr lang="en-GB" dirty="0" smtClean="0"/>
              <a:t>o practice speaking</a:t>
            </a:r>
          </a:p>
          <a:p>
            <a:r>
              <a:rPr lang="en-GB" dirty="0"/>
              <a:t>e</a:t>
            </a:r>
            <a:r>
              <a:rPr lang="en-GB" dirty="0" smtClean="0"/>
              <a:t>ach other’s language</a:t>
            </a:r>
            <a:endParaRPr lang="en-GB" dirty="0"/>
          </a:p>
        </p:txBody>
      </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76270" y="2923919"/>
            <a:ext cx="1553913" cy="1291564"/>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smtClean="0"/>
              <a:t>CERN access card</a:t>
            </a:r>
            <a:endParaRPr lang="en-GB" dirty="0"/>
          </a:p>
        </p:txBody>
      </p:sp>
      <p:sp>
        <p:nvSpPr>
          <p:cNvPr id="4" name="Content Placeholder 3"/>
          <p:cNvSpPr>
            <a:spLocks noGrp="1"/>
          </p:cNvSpPr>
          <p:nvPr>
            <p:ph sz="half" idx="2"/>
          </p:nvPr>
        </p:nvSpPr>
        <p:spPr>
          <a:xfrm>
            <a:off x="4267200" y="1200150"/>
            <a:ext cx="4030980" cy="3262789"/>
          </a:xfrm>
        </p:spPr>
        <p:txBody>
          <a:bodyPr>
            <a:normAutofit fontScale="92500" lnSpcReduction="10000"/>
          </a:bodyPr>
          <a:lstStyle/>
          <a:p>
            <a:pPr marL="36576" indent="0">
              <a:buNone/>
            </a:pPr>
            <a:r>
              <a:rPr lang="en-GB" dirty="0" smtClean="0"/>
              <a:t>CERN access card</a:t>
            </a:r>
          </a:p>
          <a:p>
            <a:pPr marL="36576" indent="0">
              <a:buNone/>
            </a:pPr>
            <a:endParaRPr lang="en-GB" dirty="0" smtClean="0"/>
          </a:p>
          <a:p>
            <a:pPr marL="36576" indent="0">
              <a:buNone/>
            </a:pPr>
            <a:r>
              <a:rPr lang="en-GB" b="1" dirty="0" smtClean="0"/>
              <a:t>Building 55 </a:t>
            </a:r>
          </a:p>
          <a:p>
            <a:pPr marL="36576" indent="0">
              <a:buNone/>
            </a:pPr>
            <a:r>
              <a:rPr lang="en-GB" dirty="0" smtClean="0"/>
              <a:t>Working </a:t>
            </a:r>
            <a:r>
              <a:rPr lang="en-GB" dirty="0"/>
              <a:t>days </a:t>
            </a:r>
            <a:endParaRPr lang="en-GB" dirty="0" smtClean="0"/>
          </a:p>
          <a:p>
            <a:pPr marL="36576" indent="0">
              <a:buNone/>
            </a:pPr>
            <a:r>
              <a:rPr lang="en-GB" sz="2400" dirty="0" smtClean="0"/>
              <a:t>from </a:t>
            </a:r>
            <a:r>
              <a:rPr lang="en-GB" sz="2400" dirty="0"/>
              <a:t>7:30 to </a:t>
            </a:r>
            <a:r>
              <a:rPr lang="en-GB" sz="2400" dirty="0" smtClean="0"/>
              <a:t>17:30, </a:t>
            </a:r>
            <a:r>
              <a:rPr lang="en-GB" sz="2400" dirty="0"/>
              <a:t>non </a:t>
            </a:r>
            <a:r>
              <a:rPr lang="en-GB" sz="2400" dirty="0" smtClean="0"/>
              <a:t>stop</a:t>
            </a:r>
            <a:endParaRPr lang="en-GB" sz="2400" dirty="0"/>
          </a:p>
          <a:p>
            <a:pPr marL="36576" indent="0">
              <a:buNone/>
            </a:pPr>
            <a:r>
              <a:rPr lang="en-GB" sz="2400" dirty="0" smtClean="0"/>
              <a:t>Also </a:t>
            </a:r>
          </a:p>
          <a:p>
            <a:r>
              <a:rPr lang="en-GB" sz="2400" dirty="0" smtClean="0"/>
              <a:t>vehicle registration</a:t>
            </a:r>
          </a:p>
          <a:p>
            <a:r>
              <a:rPr lang="en-GB" sz="2400" dirty="0"/>
              <a:t>b</a:t>
            </a:r>
            <a:r>
              <a:rPr lang="en-GB" sz="2400" dirty="0" smtClean="0"/>
              <a:t>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sp>
        <p:nvSpPr>
          <p:cNvPr id="8" name="Content Placeholder 7"/>
          <p:cNvSpPr>
            <a:spLocks noGrp="1"/>
          </p:cNvSpPr>
          <p:nvPr>
            <p:ph sz="half" idx="1"/>
          </p:nvPr>
        </p:nvSpPr>
        <p:spPr>
          <a:xfrm>
            <a:off x="533400" y="1200151"/>
            <a:ext cx="3657600" cy="3262788"/>
          </a:xfrm>
        </p:spPr>
        <p:txBody>
          <a:bodyPr>
            <a:normAutofit fontScale="92500" lnSpcReduction="10000"/>
          </a:bodyPr>
          <a:lstStyle/>
          <a:p>
            <a:pPr marL="36576" indent="0">
              <a:buNone/>
            </a:pPr>
            <a:r>
              <a:rPr lang="en-GB" dirty="0" smtClean="0"/>
              <a:t>Visitors badge</a:t>
            </a:r>
          </a:p>
          <a:p>
            <a:pPr marL="36576" indent="0">
              <a:buNone/>
            </a:pPr>
            <a:endParaRPr lang="en-GB" dirty="0" smtClean="0"/>
          </a:p>
          <a:p>
            <a:pPr marL="36576" indent="0">
              <a:buNone/>
            </a:pPr>
            <a:r>
              <a:rPr lang="en-GB" dirty="0" smtClean="0"/>
              <a:t>Validity :</a:t>
            </a:r>
          </a:p>
          <a:p>
            <a:pPr marL="36576" indent="0">
              <a:buNone/>
            </a:pPr>
            <a:r>
              <a:rPr lang="en-GB" dirty="0" smtClean="0"/>
              <a:t>2 working days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Recommended to do</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smtClean="0"/>
              <a:t>Download </a:t>
            </a:r>
            <a:r>
              <a:rPr lang="en-US" b="1" dirty="0"/>
              <a:t>CERN map </a:t>
            </a:r>
            <a:r>
              <a:rPr lang="en-US" dirty="0"/>
              <a:t>on your </a:t>
            </a:r>
            <a:r>
              <a:rPr lang="en-US" dirty="0" smtClean="0"/>
              <a:t>smartphone</a:t>
            </a:r>
          </a:p>
          <a:p>
            <a:pPr>
              <a:buFontTx/>
              <a:buChar char="-"/>
            </a:pPr>
            <a:endParaRPr lang="en-US" sz="1500" dirty="0"/>
          </a:p>
          <a:p>
            <a:pPr>
              <a:buFontTx/>
              <a:buChar char="-"/>
            </a:pPr>
            <a:r>
              <a:rPr lang="en-US" dirty="0"/>
              <a:t>Enter full </a:t>
            </a:r>
            <a:r>
              <a:rPr lang="en-US" dirty="0" smtClean="0"/>
              <a:t>number </a:t>
            </a:r>
            <a:r>
              <a:rPr lang="en-US" b="1" dirty="0" smtClean="0"/>
              <a:t>Fire </a:t>
            </a:r>
            <a:r>
              <a:rPr lang="en-US" b="1" dirty="0"/>
              <a:t>and rescue</a:t>
            </a:r>
            <a:r>
              <a:rPr lang="en-US" dirty="0"/>
              <a:t> service in your </a:t>
            </a:r>
            <a:r>
              <a:rPr lang="en-US" dirty="0" smtClean="0"/>
              <a:t>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a:t>
            </a:r>
            <a:r>
              <a:rPr lang="en-US" sz="2700" b="1" dirty="0" smtClean="0">
                <a:solidFill>
                  <a:srgbClr val="C00000"/>
                </a:solidFill>
              </a:rPr>
              <a:t>76 74444</a:t>
            </a:r>
            <a:endParaRPr lang="en-GB" sz="2700" b="1" dirty="0">
              <a:solidFill>
                <a:srgbClr val="C00000"/>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7007" y="3078104"/>
            <a:ext cx="1856226" cy="1201316"/>
          </a:xfrm>
          <a:prstGeom prst="rect">
            <a:avLst/>
          </a:prstGeom>
        </p:spPr>
      </p:pic>
      <p:sp>
        <p:nvSpPr>
          <p:cNvPr id="6" name="Slide Number Placeholder 5"/>
          <p:cNvSpPr>
            <a:spLocks noGrp="1"/>
          </p:cNvSpPr>
          <p:nvPr>
            <p:ph type="sldNum" sz="quarter" idx="10"/>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Next steps</a:t>
            </a:r>
            <a:endParaRPr lang="en-GB" dirty="0"/>
          </a:p>
        </p:txBody>
      </p:sp>
      <p:sp>
        <p:nvSpPr>
          <p:cNvPr id="3" name="Text Placeholder 2"/>
          <p:cNvSpPr>
            <a:spLocks noGrp="1"/>
          </p:cNvSpPr>
          <p:nvPr>
            <p:ph type="body" idx="1"/>
          </p:nvPr>
        </p:nvSpPr>
        <p:spPr>
          <a:xfrm>
            <a:off x="1084089" y="1090122"/>
            <a:ext cx="7768081" cy="3083043"/>
          </a:xfrm>
        </p:spPr>
        <p:txBody>
          <a:bodyPr>
            <a:normAutofit/>
          </a:bodyPr>
          <a:lstStyle/>
          <a:p>
            <a:pPr marL="336042" lvl="1" indent="0">
              <a:buNone/>
            </a:pPr>
            <a:r>
              <a:rPr lang="en-GB" sz="3200" b="1" dirty="0" smtClean="0"/>
              <a:t>Guided CERN tour</a:t>
            </a:r>
          </a:p>
          <a:p>
            <a:pPr marL="793242" lvl="1"/>
            <a:r>
              <a:rPr lang="en-GB" dirty="0" smtClean="0"/>
              <a:t>Open for your family</a:t>
            </a:r>
          </a:p>
          <a:p>
            <a:pPr marL="793242" lvl="1"/>
            <a:r>
              <a:rPr lang="en-GB" dirty="0" smtClean="0"/>
              <a:t>Enrol on a voluntary basis</a:t>
            </a:r>
          </a:p>
          <a:p>
            <a:pPr marL="336042" lvl="1" indent="0">
              <a:buNone/>
            </a:pPr>
            <a:r>
              <a:rPr lang="en-GB" sz="3200" b="1" dirty="0" smtClean="0"/>
              <a:t>Quarterly session</a:t>
            </a:r>
          </a:p>
          <a:p>
            <a:pPr marL="793242" lvl="1"/>
            <a:r>
              <a:rPr lang="en-GB" dirty="0" smtClean="0"/>
              <a:t>For staff, fellows, doctoral students and users</a:t>
            </a:r>
          </a:p>
          <a:p>
            <a:pPr marL="793242" lvl="1"/>
            <a:r>
              <a:rPr lang="en-GB" dirty="0" smtClean="0"/>
              <a:t>Need to enrol</a:t>
            </a:r>
            <a:endParaRPr lang="en-GB" dirty="0"/>
          </a:p>
          <a:p>
            <a:pPr marL="336042" lvl="1" indent="0">
              <a:buNone/>
            </a:pPr>
            <a:endParaRPr lang="en-GB" sz="3200" b="1" dirty="0" smtClean="0"/>
          </a:p>
          <a:p>
            <a:pPr marL="336042" lvl="1" indent="0">
              <a:buNone/>
            </a:pPr>
            <a:endParaRPr lang="en-GB" sz="3200" b="1" dirty="0"/>
          </a:p>
        </p:txBody>
      </p:sp>
      <p:sp>
        <p:nvSpPr>
          <p:cNvPr id="6" name="Slide Number Placeholder 5"/>
          <p:cNvSpPr>
            <a:spLocks noGrp="1"/>
          </p:cNvSpPr>
          <p:nvPr>
            <p:ph type="sldNum" sz="quarter" idx="10"/>
          </p:nvPr>
        </p:nvSpPr>
        <p:spPr/>
        <p:txBody>
          <a:body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6200965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660908" y="1006078"/>
            <a:ext cx="5824565" cy="3500438"/>
          </a:xfrm>
          <a:prstGeom prst="rect">
            <a:avLst/>
          </a:prstGeom>
        </p:spPr>
      </p:pic>
      <p:sp>
        <p:nvSpPr>
          <p:cNvPr id="3" name="Title 2"/>
          <p:cNvSpPr>
            <a:spLocks noGrp="1"/>
          </p:cNvSpPr>
          <p:nvPr>
            <p:ph type="title"/>
          </p:nvPr>
        </p:nvSpPr>
        <p:spPr/>
        <p:txBody>
          <a:bodyPr>
            <a:normAutofit fontScale="90000"/>
          </a:bodyPr>
          <a:lstStyle/>
          <a:p>
            <a:r>
              <a:rPr lang="en-US" dirty="0" smtClean="0"/>
              <a:t>Newcomers website</a:t>
            </a:r>
            <a:endParaRPr lang="en-GB" dirty="0"/>
          </a:p>
        </p:txBody>
      </p:sp>
      <p:pic>
        <p:nvPicPr>
          <p:cNvPr id="5" name="Picture 4"/>
          <p:cNvPicPr>
            <a:picLocks noChangeAspect="1"/>
          </p:cNvPicPr>
          <p:nvPr/>
        </p:nvPicPr>
        <p:blipFill rotWithShape="1">
          <a:blip r:embed="rId3"/>
          <a:srcRect l="10986" t="36901" r="49595" b="34067"/>
          <a:stretch/>
        </p:blipFill>
        <p:spPr>
          <a:xfrm>
            <a:off x="2195736" y="2283417"/>
            <a:ext cx="5022558" cy="2223100"/>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33</a:t>
            </a:fld>
            <a:endParaRPr lang="en-US" dirty="0"/>
          </a:p>
        </p:txBody>
      </p:sp>
      <p:sp>
        <p:nvSpPr>
          <p:cNvPr id="6" name="TextBox 5"/>
          <p:cNvSpPr txBox="1"/>
          <p:nvPr/>
        </p:nvSpPr>
        <p:spPr>
          <a:xfrm>
            <a:off x="5519905" y="415437"/>
            <a:ext cx="2916183" cy="369332"/>
          </a:xfrm>
          <a:prstGeom prst="rect">
            <a:avLst/>
          </a:prstGeom>
          <a:noFill/>
        </p:spPr>
        <p:txBody>
          <a:bodyPr wrap="none" rtlCol="0">
            <a:spAutoFit/>
          </a:bodyPr>
          <a:lstStyle/>
          <a:p>
            <a:r>
              <a:rPr lang="en-GB" u="sng">
                <a:hlinkClick r:id="rId4"/>
              </a:rPr>
              <a:t>https://hr-dep.web.cern.ch/</a:t>
            </a:r>
            <a:endParaRPr lang="en-GB"/>
          </a:p>
        </p:txBody>
      </p:sp>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Next steps</a:t>
            </a:r>
            <a:endParaRPr lang="en-GB" dirty="0"/>
          </a:p>
        </p:txBody>
      </p:sp>
      <p:sp>
        <p:nvSpPr>
          <p:cNvPr id="3" name="Text Placeholder 2"/>
          <p:cNvSpPr>
            <a:spLocks noGrp="1"/>
          </p:cNvSpPr>
          <p:nvPr>
            <p:ph type="body" idx="1"/>
          </p:nvPr>
        </p:nvSpPr>
        <p:spPr>
          <a:xfrm>
            <a:off x="1385646" y="2247715"/>
            <a:ext cx="6170141" cy="2124542"/>
          </a:xfrm>
        </p:spPr>
        <p:txBody>
          <a:bodyPr>
            <a:normAutofit fontScale="92500" lnSpcReduction="10000"/>
          </a:bodyPr>
          <a:lstStyle/>
          <a:p>
            <a:pPr marL="336042" lvl="1" indent="0">
              <a:buNone/>
            </a:pPr>
            <a:r>
              <a:rPr lang="en-GB" sz="2250" b="1" dirty="0"/>
              <a:t>Specific question ? </a:t>
            </a:r>
            <a:r>
              <a:rPr lang="en-GB" dirty="0" smtClean="0"/>
              <a:t/>
            </a:r>
            <a:br>
              <a:rPr lang="en-GB" dirty="0" smtClean="0"/>
            </a:br>
            <a:r>
              <a:rPr lang="en-GB" sz="2250" dirty="0"/>
              <a:t>→ Make appointment with the expert services</a:t>
            </a:r>
          </a:p>
          <a:p>
            <a:pPr marL="336042" lvl="1" indent="0">
              <a:buNone/>
            </a:pPr>
            <a:r>
              <a:rPr lang="en-GB" dirty="0" smtClean="0"/>
              <a:t/>
            </a:r>
            <a:br>
              <a:rPr lang="en-GB" dirty="0" smtClean="0"/>
            </a:br>
            <a:r>
              <a:rPr lang="en-GB" dirty="0" smtClean="0"/>
              <a:t>Pension Fund, Health Insurance, Installation Service, Housing Service, Social Service, …</a:t>
            </a:r>
            <a:endParaRPr lang="en-GB" dirty="0"/>
          </a:p>
        </p:txBody>
      </p:sp>
      <p:pic>
        <p:nvPicPr>
          <p:cNvPr id="4" name="Picture 3"/>
          <p:cNvPicPr>
            <a:picLocks noChangeAspect="1"/>
          </p:cNvPicPr>
          <p:nvPr/>
        </p:nvPicPr>
        <p:blipFill>
          <a:blip r:embed="rId3"/>
          <a:stretch>
            <a:fillRect/>
          </a:stretch>
        </p:blipFill>
        <p:spPr>
          <a:xfrm>
            <a:off x="1709682" y="1005576"/>
            <a:ext cx="1828800" cy="828675"/>
          </a:xfrm>
          <a:prstGeom prst="rect">
            <a:avLst/>
          </a:prstGeom>
        </p:spPr>
      </p:pic>
      <p:sp>
        <p:nvSpPr>
          <p:cNvPr id="5" name="TextBox 4"/>
          <p:cNvSpPr txBox="1"/>
          <p:nvPr/>
        </p:nvSpPr>
        <p:spPr>
          <a:xfrm>
            <a:off x="3977935" y="1113588"/>
            <a:ext cx="915635" cy="415498"/>
          </a:xfrm>
          <a:prstGeom prst="rect">
            <a:avLst/>
          </a:prstGeom>
          <a:noFill/>
        </p:spPr>
        <p:txBody>
          <a:bodyPr wrap="none" rtlCol="0">
            <a:spAutoFit/>
          </a:bodyPr>
          <a:lstStyle/>
          <a:p>
            <a:r>
              <a:rPr lang="en-US" sz="2100" dirty="0" smtClean="0"/>
              <a:t>Slides</a:t>
            </a:r>
            <a:endParaRPr lang="en-US" sz="2100" dirty="0"/>
          </a:p>
        </p:txBody>
      </p:sp>
      <p:sp>
        <p:nvSpPr>
          <p:cNvPr id="6" name="Slide Number Placeholder 5"/>
          <p:cNvSpPr>
            <a:spLocks noGrp="1"/>
          </p:cNvSpPr>
          <p:nvPr>
            <p:ph type="sldNum" sz="quarter" idx="10"/>
          </p:nvPr>
        </p:nvSpPr>
        <p:spPr/>
        <p:txBody>
          <a:bodyPr/>
          <a:lstStyle/>
          <a:p>
            <a:fld id="{17918391-D411-FE40-AAD7-861AE5233E0E}" type="slidenum">
              <a:rPr lang="en-US" smtClean="0"/>
              <a:pPr/>
              <a:t>34</a:t>
            </a:fld>
            <a:endParaRPr lang="en-US" dirty="0"/>
          </a:p>
        </p:txBody>
      </p:sp>
    </p:spTree>
    <p:extLst>
      <p:ext uri="{BB962C8B-B14F-4D97-AF65-F5344CB8AC3E}">
        <p14:creationId xmlns:p14="http://schemas.microsoft.com/office/powerpoint/2010/main" val="24482733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srcRect t="26219"/>
          <a:stretch/>
        </p:blipFill>
        <p:spPr>
          <a:xfrm>
            <a:off x="3705225" y="391293"/>
            <a:ext cx="4981575" cy="3808970"/>
          </a:xfrm>
          <a:prstGeom prst="rect">
            <a:avLst/>
          </a:prstGeom>
        </p:spPr>
      </p:pic>
      <p:pic>
        <p:nvPicPr>
          <p:cNvPr id="11" name="Picture 10"/>
          <p:cNvPicPr>
            <a:picLocks noChangeAspect="1"/>
          </p:cNvPicPr>
          <p:nvPr/>
        </p:nvPicPr>
        <p:blipFill rotWithShape="1">
          <a:blip r:embed="rId4"/>
          <a:srcRect b="80755"/>
          <a:stretch/>
        </p:blipFill>
        <p:spPr>
          <a:xfrm>
            <a:off x="0" y="255369"/>
            <a:ext cx="4980864" cy="993767"/>
          </a:xfrm>
          <a:prstGeom prst="rect">
            <a:avLst/>
          </a:prstGeom>
        </p:spPr>
      </p:pic>
      <p:sp>
        <p:nvSpPr>
          <p:cNvPr id="13" name="Rectangle 12">
            <a:hlinkClick r:id="rId5" action="ppaction://hlinkfile"/>
          </p:cNvPr>
          <p:cNvSpPr/>
          <p:nvPr/>
        </p:nvSpPr>
        <p:spPr>
          <a:xfrm>
            <a:off x="385837" y="2868998"/>
            <a:ext cx="2509213" cy="1231106"/>
          </a:xfrm>
          <a:prstGeom prst="rect">
            <a:avLst/>
          </a:prstGeom>
        </p:spPr>
        <p:txBody>
          <a:bodyPr wrap="none">
            <a:spAutoFit/>
          </a:bodyPr>
          <a:lstStyle/>
          <a:p>
            <a:endParaRPr lang="en-GB" dirty="0" smtClean="0"/>
          </a:p>
          <a:p>
            <a:r>
              <a:rPr lang="en-GB" sz="2000" b="1" dirty="0"/>
              <a:t>Work well, feel </a:t>
            </a:r>
            <a:r>
              <a:rPr lang="en-GB" sz="2000" b="1" dirty="0" smtClean="0"/>
              <a:t>well</a:t>
            </a:r>
          </a:p>
          <a:p>
            <a:r>
              <a:rPr lang="en-GB" dirty="0" smtClean="0"/>
              <a:t>cern.ch/hr/</a:t>
            </a:r>
            <a:r>
              <a:rPr lang="en-GB" dirty="0" err="1" smtClean="0"/>
              <a:t>wwfw</a:t>
            </a:r>
            <a:endParaRPr lang="en-GB" dirty="0" smtClean="0"/>
          </a:p>
          <a:p>
            <a:endParaRPr lang="en-GB" dirty="0"/>
          </a:p>
        </p:txBody>
      </p:sp>
      <p:pic>
        <p:nvPicPr>
          <p:cNvPr id="6" name="Picture 5"/>
          <p:cNvPicPr>
            <a:picLocks noChangeAspect="1"/>
          </p:cNvPicPr>
          <p:nvPr/>
        </p:nvPicPr>
        <p:blipFill rotWithShape="1">
          <a:blip r:embed="rId4"/>
          <a:srcRect l="19497" t="19620" r="14044" b="75300"/>
          <a:stretch/>
        </p:blipFill>
        <p:spPr>
          <a:xfrm>
            <a:off x="364384" y="1693307"/>
            <a:ext cx="4616480" cy="365760"/>
          </a:xfrm>
          <a:prstGeom prst="rect">
            <a:avLst/>
          </a:prstGeom>
        </p:spPr>
      </p:pic>
      <p:sp>
        <p:nvSpPr>
          <p:cNvPr id="3" name="Slide Number Placeholder 2"/>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29025112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2050057" y="1059582"/>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923928" y="141480"/>
            <a:ext cx="1111092" cy="736156"/>
          </a:xfrm>
          <a:prstGeom prst="rect">
            <a:avLst/>
          </a:prstGeom>
        </p:spPr>
      </p:pic>
      <p:sp>
        <p:nvSpPr>
          <p:cNvPr id="10" name="Rounded Rectangle 4"/>
          <p:cNvSpPr txBox="1"/>
          <p:nvPr/>
        </p:nvSpPr>
        <p:spPr>
          <a:xfrm>
            <a:off x="2033718" y="235162"/>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75" dirty="0"/>
              <a:t>Directorate Services</a:t>
            </a:r>
          </a:p>
        </p:txBody>
      </p:sp>
      <p:sp>
        <p:nvSpPr>
          <p:cNvPr id="11" name="Rounded Rectangle 4"/>
          <p:cNvSpPr txBox="1"/>
          <p:nvPr/>
        </p:nvSpPr>
        <p:spPr>
          <a:xfrm>
            <a:off x="5514763" y="235162"/>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75" dirty="0"/>
              <a:t>Health, Safety and Environment</a:t>
            </a:r>
          </a:p>
        </p:txBody>
      </p:sp>
      <p:sp>
        <p:nvSpPr>
          <p:cNvPr id="12" name="Rounded Rectangle 4"/>
          <p:cNvSpPr txBox="1"/>
          <p:nvPr/>
        </p:nvSpPr>
        <p:spPr>
          <a:xfrm>
            <a:off x="1277634" y="4029912"/>
            <a:ext cx="942120" cy="468710"/>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75" dirty="0"/>
              <a:t>Unit</a:t>
            </a:r>
          </a:p>
        </p:txBody>
      </p:sp>
      <p:grpSp>
        <p:nvGrpSpPr>
          <p:cNvPr id="13" name="Group 12"/>
          <p:cNvGrpSpPr/>
          <p:nvPr/>
        </p:nvGrpSpPr>
        <p:grpSpPr>
          <a:xfrm>
            <a:off x="1263837" y="2786891"/>
            <a:ext cx="942121" cy="594066"/>
            <a:chOff x="421262" y="1867"/>
            <a:chExt cx="1554505" cy="777252"/>
          </a:xfrm>
        </p:grpSpPr>
        <p:sp>
          <p:nvSpPr>
            <p:cNvPr id="14" name="Rounded Rectangle 13"/>
            <p:cNvSpPr/>
            <p:nvPr/>
          </p:nvSpPr>
          <p:spPr>
            <a:xfrm>
              <a:off x="421262" y="1867"/>
              <a:ext cx="1554505" cy="777252"/>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5" name="Rounded Rectangle 4"/>
            <p:cNvSpPr txBox="1"/>
            <p:nvPr/>
          </p:nvSpPr>
          <p:spPr>
            <a:xfrm>
              <a:off x="444027" y="24632"/>
              <a:ext cx="1508975" cy="7317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75" dirty="0"/>
                <a:t>Sector</a:t>
              </a:r>
            </a:p>
          </p:txBody>
        </p:sp>
      </p:grpSp>
      <p:grpSp>
        <p:nvGrpSpPr>
          <p:cNvPr id="16" name="Group 15"/>
          <p:cNvGrpSpPr/>
          <p:nvPr/>
        </p:nvGrpSpPr>
        <p:grpSpPr>
          <a:xfrm>
            <a:off x="1277635" y="3413524"/>
            <a:ext cx="932702" cy="582939"/>
            <a:chOff x="732163" y="973433"/>
            <a:chExt cx="1243604" cy="777252"/>
          </a:xfrm>
        </p:grpSpPr>
        <p:sp>
          <p:nvSpPr>
            <p:cNvPr id="17" name="Rounded Rectangle 16"/>
            <p:cNvSpPr/>
            <p:nvPr/>
          </p:nvSpPr>
          <p:spPr>
            <a:xfrm>
              <a:off x="732163" y="973433"/>
              <a:ext cx="1243604" cy="777252"/>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8" name="Rounded Rectangle 4"/>
            <p:cNvSpPr txBox="1"/>
            <p:nvPr/>
          </p:nvSpPr>
          <p:spPr>
            <a:xfrm>
              <a:off x="754928" y="996198"/>
              <a:ext cx="1198074" cy="7317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1200" dirty="0"/>
                <a:t>Department</a:t>
              </a:r>
            </a:p>
          </p:txBody>
        </p:sp>
      </p:grpSp>
      <p:cxnSp>
        <p:nvCxnSpPr>
          <p:cNvPr id="21" name="Straight Connector 20"/>
          <p:cNvCxnSpPr>
            <a:stCxn id="10" idx="3"/>
            <a:endCxn id="5" idx="1"/>
          </p:cNvCxnSpPr>
          <p:nvPr/>
        </p:nvCxnSpPr>
        <p:spPr>
          <a:xfrm>
            <a:off x="3452553" y="509558"/>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035020" y="491377"/>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2897814" y="959853"/>
            <a:ext cx="4374486" cy="875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4479474" y="877636"/>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2897814" y="977365"/>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463988" y="979876"/>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5814138" y="977365"/>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7275737" y="97736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1683044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0" grpId="0" animBg="1"/>
      <p:bldP spid="11" grpId="0" animBg="1"/>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655676"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923928" y="141480"/>
            <a:ext cx="1111092" cy="736156"/>
          </a:xfrm>
          <a:prstGeom prst="rect">
            <a:avLst/>
          </a:prstGeom>
        </p:spPr>
      </p:pic>
      <p:sp>
        <p:nvSpPr>
          <p:cNvPr id="10" name="Rounded Rectangle 4"/>
          <p:cNvSpPr txBox="1"/>
          <p:nvPr/>
        </p:nvSpPr>
        <p:spPr>
          <a:xfrm>
            <a:off x="2033718" y="235162"/>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5514763" y="235162"/>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3452553" y="509558"/>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035020" y="491377"/>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2519772" y="958622"/>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4479474" y="877636"/>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2519772" y="97736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031940"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5490102"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7011776"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35677855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40985437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smtClean="0"/>
              <a:t>Logistics - slides</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4</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smtClean="0"/>
              <a:t>Available at any time</a:t>
            </a:r>
          </a:p>
          <a:p>
            <a:r>
              <a:rPr lang="en-GB" dirty="0" smtClean="0"/>
              <a:t>direct </a:t>
            </a:r>
            <a:r>
              <a:rPr lang="en-GB" dirty="0"/>
              <a:t>link : </a:t>
            </a:r>
            <a:r>
              <a:rPr lang="en-GB" dirty="0">
                <a:hlinkClick r:id="rId4"/>
              </a:rPr>
              <a:t>https://indico.cern.ch/category/10150</a:t>
            </a:r>
            <a:r>
              <a:rPr lang="en-GB" dirty="0" smtClean="0">
                <a:hlinkClick r:id="rId4"/>
              </a:rPr>
              <a:t>/</a:t>
            </a:r>
            <a:r>
              <a:rPr lang="en-GB" dirty="0" smtClean="0"/>
              <a:t> </a:t>
            </a:r>
            <a:endParaRPr lang="en-GB" dirty="0"/>
          </a:p>
        </p:txBody>
      </p:sp>
    </p:spTree>
    <p:extLst>
      <p:ext uri="{BB962C8B-B14F-4D97-AF65-F5344CB8AC3E}">
        <p14:creationId xmlns:p14="http://schemas.microsoft.com/office/powerpoint/2010/main" val="19026471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smtClean="0">
                <a:solidFill>
                  <a:schemeClr val="tx1">
                    <a:lumMod val="60000"/>
                    <a:lumOff val="40000"/>
                  </a:schemeClr>
                </a:solidFill>
              </a:rPr>
              <a:t>Programme</a:t>
            </a:r>
            <a:r>
              <a:rPr lang="en-US" dirty="0" smtClean="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824426" cy="3516347"/>
          </a:xfrm>
          <a:prstGeom prst="rect">
            <a:avLst/>
          </a:prstGeom>
          <a:noFill/>
        </p:spPr>
        <p:txBody>
          <a:bodyPr wrap="square" rtlCol="0">
            <a:spAutoFit/>
          </a:bodyPr>
          <a:lstStyle/>
          <a:p>
            <a:r>
              <a:rPr lang="en-US" sz="2400" dirty="0" smtClean="0"/>
              <a:t> </a:t>
            </a:r>
            <a:r>
              <a:rPr lang="en-US" sz="2400" dirty="0"/>
              <a:t>	</a:t>
            </a:r>
            <a:r>
              <a:rPr lang="en-US" sz="2400" i="1" dirty="0"/>
              <a:t>Welcome by James Purvis, Head HR Departm</a:t>
            </a:r>
            <a:r>
              <a:rPr lang="en-US" sz="2400" dirty="0"/>
              <a:t>ent</a:t>
            </a:r>
          </a:p>
          <a:p>
            <a:endParaRPr lang="en-US" sz="1000" dirty="0"/>
          </a:p>
          <a:p>
            <a:r>
              <a:rPr lang="en-US" sz="2400" dirty="0"/>
              <a:t>09.10	Quiz – CERN as </a:t>
            </a:r>
            <a:r>
              <a:rPr lang="en-US" sz="2400" dirty="0" smtClean="0"/>
              <a:t>organization</a:t>
            </a:r>
          </a:p>
          <a:p>
            <a:endParaRPr lang="en-US" sz="1000" dirty="0"/>
          </a:p>
          <a:p>
            <a:r>
              <a:rPr lang="en-US" sz="2400" dirty="0"/>
              <a:t>	</a:t>
            </a:r>
            <a:r>
              <a:rPr lang="en-US" sz="2400" i="1" dirty="0"/>
              <a:t>Coffee and </a:t>
            </a:r>
            <a:r>
              <a:rPr lang="en-US" sz="2400" i="1" dirty="0" smtClean="0"/>
              <a:t>croissants </a:t>
            </a:r>
            <a:r>
              <a:rPr lang="en-GB" sz="2400" i="1" dirty="0" smtClean="0">
                <a:solidFill>
                  <a:srgbClr val="C00000"/>
                </a:solidFill>
              </a:rPr>
              <a:t> and networking</a:t>
            </a:r>
          </a:p>
          <a:p>
            <a:endParaRPr lang="en-GB" sz="1000" i="1" dirty="0" smtClean="0">
              <a:solidFill>
                <a:srgbClr val="C00000"/>
              </a:solidFill>
            </a:endParaRPr>
          </a:p>
          <a:p>
            <a:endParaRPr lang="en-US" sz="200" i="1" dirty="0"/>
          </a:p>
          <a:p>
            <a:r>
              <a:rPr lang="en-US" sz="2400" dirty="0"/>
              <a:t>10.00	Quiz – daily life at CERN </a:t>
            </a:r>
          </a:p>
          <a:p>
            <a:endParaRPr lang="en-US" sz="1000" dirty="0"/>
          </a:p>
          <a:p>
            <a:r>
              <a:rPr lang="en-US" sz="2400" dirty="0"/>
              <a:t>10.25	Meet colleagues from your department </a:t>
            </a:r>
          </a:p>
          <a:p>
            <a:r>
              <a:rPr lang="en-US" sz="2400" dirty="0"/>
              <a:t>	Transfer to department</a:t>
            </a:r>
          </a:p>
          <a:p>
            <a:endParaRPr lang="en-US" sz="1000" dirty="0"/>
          </a:p>
          <a:p>
            <a:r>
              <a:rPr lang="en-US" sz="2400" dirty="0"/>
              <a:t>11.00	Welcome in </a:t>
            </a:r>
            <a:r>
              <a:rPr lang="en-US" sz="2400" dirty="0" smtClean="0"/>
              <a:t>department (for BE  : 14.00)</a:t>
            </a:r>
            <a:endParaRPr lang="en-US"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24797389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a:t>
            </a:r>
            <a:r>
              <a:rPr lang="en-US" dirty="0" smtClean="0">
                <a:solidFill>
                  <a:schemeClr val="tx1">
                    <a:lumMod val="60000"/>
                    <a:lumOff val="40000"/>
                  </a:schemeClr>
                </a:solidFill>
              </a:rPr>
              <a:t>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a:t>
            </a:r>
            <a:r>
              <a:rPr lang="en-GB" b="1" dirty="0" smtClean="0"/>
              <a:t>? </a:t>
            </a:r>
            <a:r>
              <a:rPr lang="en-GB" sz="3000" dirty="0" smtClean="0"/>
              <a:t/>
            </a:r>
            <a:br>
              <a:rPr lang="en-GB" sz="3000" dirty="0" smtClean="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a:t>
            </a:r>
            <a:r>
              <a:rPr lang="en-GB" sz="2200" dirty="0" smtClean="0"/>
              <a:t>Social Service, …</a:t>
            </a:r>
          </a:p>
          <a:p>
            <a:pPr marL="336042" lvl="1" indent="0">
              <a:buNone/>
            </a:pPr>
            <a:endParaRPr lang="en-GB" dirty="0"/>
          </a:p>
          <a:p>
            <a:pPr marL="336042" lvl="1" indent="0">
              <a:buNone/>
            </a:pPr>
            <a:r>
              <a:rPr lang="en-GB" b="1" dirty="0"/>
              <a:t>HR Website &gt; Welcome &gt; my first </a:t>
            </a:r>
            <a:r>
              <a:rPr lang="en-GB" b="1" dirty="0" smtClean="0"/>
              <a:t>week</a:t>
            </a:r>
            <a:endParaRPr lang="en-GB" sz="2200" dirty="0"/>
          </a:p>
        </p:txBody>
      </p:sp>
      <p:pic>
        <p:nvPicPr>
          <p:cNvPr id="4" name="Picture 3"/>
          <p:cNvPicPr>
            <a:picLocks noChangeAspect="1"/>
          </p:cNvPicPr>
          <p:nvPr/>
        </p:nvPicPr>
        <p:blipFill>
          <a:blip r:embed="rId3"/>
          <a:stretch>
            <a:fillRect/>
          </a:stretch>
        </p:blipFill>
        <p:spPr>
          <a:xfrm>
            <a:off x="146064"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21243001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7</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smtClean="0">
                <a:solidFill>
                  <a:schemeClr val="accent6"/>
                </a:solidFill>
              </a:rPr>
              <a:t>Building 5, </a:t>
            </a:r>
          </a:p>
          <a:p>
            <a:r>
              <a:rPr lang="en-GB" b="1" dirty="0" smtClean="0">
                <a:solidFill>
                  <a:schemeClr val="accent6"/>
                </a:solidFill>
              </a:rPr>
              <a:t>2</a:t>
            </a:r>
            <a:r>
              <a:rPr lang="en-GB" b="1" baseline="30000" dirty="0" smtClean="0">
                <a:solidFill>
                  <a:schemeClr val="accent6"/>
                </a:solidFill>
              </a:rPr>
              <a:t>nd</a:t>
            </a:r>
            <a:r>
              <a:rPr lang="en-GB" b="1" dirty="0" smtClean="0">
                <a:solidFill>
                  <a:schemeClr val="accent6"/>
                </a:solidFill>
              </a:rPr>
              <a:t> floor</a:t>
            </a:r>
          </a:p>
          <a:p>
            <a:r>
              <a:rPr lang="en-GB" b="1" dirty="0" smtClean="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148131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689256" y="2191129"/>
            <a:ext cx="1541447" cy="973038"/>
          </a:xfrm>
          <a:prstGeom prst="rect">
            <a:avLst/>
          </a:prstGeom>
        </p:spPr>
      </p:pic>
      <p:sp>
        <p:nvSpPr>
          <p:cNvPr id="3" name="Title 2"/>
          <p:cNvSpPr>
            <a:spLocks noGrp="1"/>
          </p:cNvSpPr>
          <p:nvPr>
            <p:ph type="title"/>
          </p:nvPr>
        </p:nvSpPr>
        <p:spPr>
          <a:xfrm>
            <a:off x="1710460" y="68621"/>
            <a:ext cx="2862316" cy="1140048"/>
          </a:xfrm>
        </p:spPr>
        <p:txBody>
          <a:bodyPr>
            <a:normAutofit fontScale="90000"/>
          </a:bodyPr>
          <a:lstStyle/>
          <a:p>
            <a:r>
              <a:rPr lang="en-US" dirty="0" err="1" smtClean="0"/>
              <a:t>MapCERN</a:t>
            </a:r>
            <a:r>
              <a:rPr lang="en-US" dirty="0" smtClean="0"/>
              <a:t> </a:t>
            </a:r>
            <a:endParaRPr lang="en-GB" dirty="0"/>
          </a:p>
        </p:txBody>
      </p:sp>
      <p:pic>
        <p:nvPicPr>
          <p:cNvPr id="5" name="Picture 4"/>
          <p:cNvPicPr>
            <a:picLocks noChangeAspect="1"/>
          </p:cNvPicPr>
          <p:nvPr/>
        </p:nvPicPr>
        <p:blipFill>
          <a:blip r:embed="rId4"/>
          <a:stretch>
            <a:fillRect/>
          </a:stretch>
        </p:blipFill>
        <p:spPr>
          <a:xfrm>
            <a:off x="2583917" y="1022806"/>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242138" cy="1224560"/>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9908792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smtClean="0"/>
              <a:t> </a:t>
            </a:r>
            <a:endParaRPr lang="en-GB" dirty="0"/>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232590503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WASPOLLED" val="A759620EBEA942C39CF1C9A9D097A2ED"/>
  <p:tag name="TPVERSION" val="8"/>
  <p:tag name="TPFULLVERSION" val="8.6.0.63"/>
  <p:tag name="PPTVERSION" val="16"/>
  <p:tag name="TPOS" val="2"/>
  <p:tag name="TPLASTSAVEVERSION" val="6.4 PC"/>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4648</TotalTime>
  <Words>3477</Words>
  <Application>Microsoft Office PowerPoint</Application>
  <PresentationFormat>On-screen Show (16:9)</PresentationFormat>
  <Paragraphs>668</Paragraphs>
  <Slides>39</Slides>
  <Notes>39</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Calibri</vt:lpstr>
      <vt:lpstr>Century Gothic</vt:lpstr>
      <vt:lpstr>Georgia</vt:lpstr>
      <vt:lpstr>Optima</vt:lpstr>
      <vt:lpstr>Verdana</vt:lpstr>
      <vt:lpstr>CERNCorporate16-9</vt:lpstr>
      <vt:lpstr>PowerPoint Presentation</vt:lpstr>
      <vt:lpstr>Bienvenue Welcome</vt:lpstr>
      <vt:lpstr>Logistics - language</vt:lpstr>
      <vt:lpstr>Logistics - slides</vt:lpstr>
      <vt:lpstr>Programme of the morning</vt:lpstr>
      <vt:lpstr>Many questions, answers are …</vt:lpstr>
      <vt:lpstr>PowerPoint Presentation</vt:lpstr>
      <vt:lpstr>MapCERN </vt:lpstr>
      <vt:lpstr>PowerPoint Presentation</vt:lpstr>
      <vt:lpstr>CERN as an international organization</vt:lpstr>
      <vt:lpstr>PowerPoint Presentation</vt:lpstr>
      <vt:lpstr>PowerPoint Presentation</vt:lpstr>
      <vt:lpstr>Budget 2019</vt:lpstr>
      <vt:lpstr>PowerPoint Presentation</vt:lpstr>
      <vt:lpstr>PowerPoint Presentation</vt:lpstr>
      <vt:lpstr>PowerPoint Presentation</vt:lpstr>
      <vt:lpstr>Daily life at CERN</vt:lpstr>
      <vt:lpstr>PowerPoint Presentation</vt:lpstr>
      <vt:lpstr>PowerPoint Presentation</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PowerPoint Presentation</vt:lpstr>
      <vt:lpstr>PowerPoint Presentation</vt:lpstr>
      <vt:lpstr>CERN access card</vt:lpstr>
      <vt:lpstr>Recommended to do</vt:lpstr>
      <vt:lpstr>Next steps</vt:lpstr>
      <vt:lpstr>Newcomers website</vt:lpstr>
      <vt:lpstr>Next steps</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Rocio Alot Barajas</cp:lastModifiedBy>
  <cp:revision>216</cp:revision>
  <cp:lastPrinted>2019-02-26T14:26:17Z</cp:lastPrinted>
  <dcterms:created xsi:type="dcterms:W3CDTF">2012-11-30T11:04:26Z</dcterms:created>
  <dcterms:modified xsi:type="dcterms:W3CDTF">2019-10-04T05:50:59Z</dcterms:modified>
</cp:coreProperties>
</file>