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546" r:id="rId3"/>
    <p:sldId id="547" r:id="rId4"/>
    <p:sldId id="534" r:id="rId5"/>
    <p:sldId id="549" r:id="rId6"/>
    <p:sldId id="545" r:id="rId7"/>
    <p:sldId id="568" r:id="rId8"/>
    <p:sldId id="554" r:id="rId9"/>
    <p:sldId id="490" r:id="rId10"/>
    <p:sldId id="491" r:id="rId11"/>
    <p:sldId id="493" r:id="rId12"/>
    <p:sldId id="569" r:id="rId13"/>
    <p:sldId id="504" r:id="rId14"/>
    <p:sldId id="575" r:id="rId15"/>
    <p:sldId id="576" r:id="rId16"/>
    <p:sldId id="560" r:id="rId17"/>
    <p:sldId id="561" r:id="rId18"/>
    <p:sldId id="562" r:id="rId19"/>
    <p:sldId id="577" r:id="rId20"/>
    <p:sldId id="494" r:id="rId21"/>
    <p:sldId id="555" r:id="rId22"/>
    <p:sldId id="525" r:id="rId23"/>
    <p:sldId id="570" r:id="rId24"/>
    <p:sldId id="571" r:id="rId25"/>
    <p:sldId id="548" r:id="rId26"/>
    <p:sldId id="550" r:id="rId27"/>
    <p:sldId id="551" r:id="rId28"/>
    <p:sldId id="553" r:id="rId29"/>
    <p:sldId id="552" r:id="rId30"/>
    <p:sldId id="556" r:id="rId31"/>
    <p:sldId id="557" r:id="rId32"/>
    <p:sldId id="558" r:id="rId33"/>
  </p:sldIdLst>
  <p:sldSz cx="9144000" cy="6858000" type="screen4x3"/>
  <p:notesSz cx="7099300" cy="102346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47311C8B-C804-4165-9EAF-97246E933A87}">
          <p14:sldIdLst>
            <p14:sldId id="256"/>
            <p14:sldId id="546"/>
            <p14:sldId id="547"/>
            <p14:sldId id="534"/>
            <p14:sldId id="549"/>
            <p14:sldId id="545"/>
            <p14:sldId id="568"/>
            <p14:sldId id="554"/>
          </p14:sldIdLst>
        </p14:section>
        <p14:section name="Model independent results since ISMD 2019" id="{D1240415-4AAE-47A9-987F-5C9D43A6953D}">
          <p14:sldIdLst>
            <p14:sldId id="490"/>
            <p14:sldId id="491"/>
          </p14:sldIdLst>
        </p14:section>
        <p14:section name="Model dependent results since ISMD19" id="{7345190D-1E1B-4C30-9B52-240DE41F5942}">
          <p14:sldIdLst>
            <p14:sldId id="493"/>
          </p14:sldIdLst>
        </p14:section>
        <p14:section name="D0-TOTEM summary" id="{6B8C37A2-A8FF-45A2-AB03-81EF4BFC883C}">
          <p14:sldIdLst>
            <p14:sldId id="569"/>
          </p14:sldIdLst>
        </p14:section>
        <p14:section name="Back to the scaling analysis" id="{A616B077-898B-4D68-B8D0-DF064E97CD62}">
          <p14:sldIdLst>
            <p14:sldId id="504"/>
            <p14:sldId id="575"/>
          </p14:sldIdLst>
        </p14:section>
        <p14:section name="Sliding windows, closing doors" id="{ECB87A1B-12AE-43E9-B899-3BB299A4063C}">
          <p14:sldIdLst>
            <p14:sldId id="576"/>
            <p14:sldId id="560"/>
            <p14:sldId id="561"/>
            <p14:sldId id="562"/>
          </p14:sldIdLst>
        </p14:section>
        <p14:section name="Summary" id="{D5EF1C05-D483-447E-AC55-64FD5FB710E9}">
          <p14:sldIdLst>
            <p14:sldId id="577"/>
          </p14:sldIdLst>
        </p14:section>
        <p14:section name="New results since ISMD 2019 Santa Fe" id="{792129CF-7C3C-4FC9-B341-720C68527D24}">
          <p14:sldIdLst>
            <p14:sldId id="494"/>
            <p14:sldId id="555"/>
          </p14:sldIdLst>
        </p14:section>
        <p14:section name="Backup slides" id="{C915E2E3-A2D4-4959-827D-60BF4B5B694C}">
          <p14:sldIdLst>
            <p14:sldId id="525"/>
            <p14:sldId id="570"/>
            <p14:sldId id="571"/>
          </p14:sldIdLst>
        </p14:section>
        <p14:section name="Popular view" id="{AF8CDEA9-7166-448B-9881-36DEFAE89242}">
          <p14:sldIdLst>
            <p14:sldId id="548"/>
          </p14:sldIdLst>
        </p14:section>
        <p14:section name="Formalism" id="{FFB52D90-FE1F-40EA-9398-14B8E1C89E12}">
          <p14:sldIdLst>
            <p14:sldId id="550"/>
            <p14:sldId id="551"/>
          </p14:sldIdLst>
        </p14:section>
        <p14:section name="Strategy" id="{CB6C5F7A-9431-4306-822F-6D5863EC770E}">
          <p14:sldIdLst>
            <p14:sldId id="553"/>
            <p14:sldId id="552"/>
          </p14:sldIdLst>
        </p14:section>
        <p14:section name="Scaling properties" id="{7FAEC5C8-E11B-4DB9-89BC-4F978EF5AA0E}">
          <p14:sldIdLst>
            <p14:sldId id="556"/>
            <p14:sldId id="557"/>
            <p14:sldId id="5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00"/>
    <a:srgbClr val="FF0000"/>
    <a:srgbClr val="FFFFFF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Közepesen sötét stílus 2 – 5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04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3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Dátum helye 2"/>
          <p:cNvSpPr txBox="1">
            <a:spLocks noGrp="1"/>
          </p:cNvSpPr>
          <p:nvPr>
            <p:ph type="dt" sz="quarter" idx="1"/>
          </p:nvPr>
        </p:nvSpPr>
        <p:spPr>
          <a:xfrm>
            <a:off x="401832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389DC73A-65FC-4DC7-9880-A0BCA7F38A36}" type="datetimeFigureOut">
              <a:t>2021. 07. 15.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Élőláb helye 3"/>
          <p:cNvSpPr txBox="1">
            <a:spLocks noGrp="1"/>
          </p:cNvSpPr>
          <p:nvPr>
            <p:ph type="ftr" sz="quarter" idx="2"/>
          </p:nvPr>
        </p:nvSpPr>
        <p:spPr>
          <a:xfrm>
            <a:off x="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Dia számának helye 4"/>
          <p:cNvSpPr txBox="1">
            <a:spLocks noGrp="1"/>
          </p:cNvSpPr>
          <p:nvPr>
            <p:ph type="sldNum" sz="quarter" idx="3"/>
          </p:nvPr>
        </p:nvSpPr>
        <p:spPr>
          <a:xfrm>
            <a:off x="401832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7066AFAC-24ED-4B1A-B4CB-B719CDDB8C6E}" type="slidenum">
              <a:t>‹#›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2986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>
            <a:spLocks noMove="1" noResize="1"/>
          </p:cNvSpPr>
          <p:nvPr/>
        </p:nvSpPr>
        <p:spPr>
          <a:xfrm>
            <a:off x="0" y="0"/>
            <a:ext cx="7099200" cy="102348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0" tIns="0" rIns="0" bIns="0" anchor="ctr" anchorCtr="1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abadkézi sokszög 1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9" name="Szabadkézi sokszög 1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0" name="Szabadkézi sokszög 1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3" name="Szabadkézi sokszög 22"/>
          <p:cNvSpPr/>
          <p:nvPr/>
        </p:nvSpPr>
        <p:spPr>
          <a:xfrm>
            <a:off x="0" y="339840"/>
            <a:ext cx="33288120" cy="24966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4" name="Jegyzetek helye 23"/>
          <p:cNvSpPr txBox="1">
            <a:spLocks noGrp="1"/>
          </p:cNvSpPr>
          <p:nvPr>
            <p:ph type="body" sz="quarter" idx="3"/>
          </p:nvPr>
        </p:nvSpPr>
        <p:spPr>
          <a:xfrm>
            <a:off x="522000" y="4830480"/>
            <a:ext cx="6041879" cy="45230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  <p:sp>
        <p:nvSpPr>
          <p:cNvPr id="25" name="Diakép helye 24"/>
          <p:cNvSpPr>
            <a:spLocks noGrp="1" noRot="1" noChangeAspect="1"/>
          </p:cNvSpPr>
          <p:nvPr>
            <p:ph type="sldImg" idx="2"/>
          </p:nvPr>
        </p:nvSpPr>
        <p:spPr>
          <a:xfrm>
            <a:off x="990360" y="777600"/>
            <a:ext cx="5095800" cy="3816720"/>
          </a:xfrm>
          <a:prstGeom prst="rect">
            <a:avLst/>
          </a:prstGeom>
          <a:noFill/>
          <a:ln>
            <a:noFill/>
            <a:prstDash val="solid"/>
          </a:ln>
        </p:spPr>
      </p:sp>
    </p:spTree>
    <p:extLst>
      <p:ext uri="{BB962C8B-B14F-4D97-AF65-F5344CB8AC3E}">
        <p14:creationId xmlns:p14="http://schemas.microsoft.com/office/powerpoint/2010/main" val="33053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hu-HU" sz="1200" b="0" i="0" u="none" strike="noStrike" baseline="0">
        <a:ln>
          <a:noFill/>
        </a:ln>
        <a:solidFill>
          <a:srgbClr val="000000"/>
        </a:solidFill>
        <a:latin typeface="Times New Roman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161082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590568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236842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171750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012618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4713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3174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9323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4199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08735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761850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5728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8372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9359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842019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70521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918417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26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875931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27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1027793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7752873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29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55054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5083095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398434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663060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8735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258065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93245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1883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491277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52672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3872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909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054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65938" y="-25400"/>
            <a:ext cx="2287587" cy="545941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0" y="-25400"/>
            <a:ext cx="6713538" cy="5459413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736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8497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7227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39750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371975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955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2805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9333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22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1464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85081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50000">
              <a:srgbClr val="0000CC"/>
            </a:gs>
            <a:gs pos="100000">
              <a:srgbClr val="00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gyenes összekötő 1"/>
          <p:cNvSpPr/>
          <p:nvPr/>
        </p:nvSpPr>
        <p:spPr>
          <a:xfrm>
            <a:off x="0" y="685799"/>
            <a:ext cx="9144000" cy="1440"/>
          </a:xfrm>
          <a:prstGeom prst="line">
            <a:avLst/>
          </a:prstGeom>
          <a:noFill/>
          <a:ln w="18360">
            <a:solidFill>
              <a:srgbClr val="FFFF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31680" y="3046320"/>
            <a:ext cx="9144000" cy="180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3200400"/>
            <a:ext cx="9144000" cy="144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grpSp>
        <p:nvGrpSpPr>
          <p:cNvPr id="5" name="Csoportba foglalás 4"/>
          <p:cNvGrpSpPr/>
          <p:nvPr/>
        </p:nvGrpSpPr>
        <p:grpSpPr>
          <a:xfrm>
            <a:off x="2139840" y="2987640"/>
            <a:ext cx="4854600" cy="885960"/>
            <a:chOff x="2139840" y="2987640"/>
            <a:chExt cx="4854600" cy="885960"/>
          </a:xfrm>
        </p:grpSpPr>
        <p:sp>
          <p:nvSpPr>
            <p:cNvPr id="6" name="Szabadkézi sokszög 5"/>
            <p:cNvSpPr/>
            <p:nvPr/>
          </p:nvSpPr>
          <p:spPr>
            <a:xfrm>
              <a:off x="2139840" y="2987640"/>
              <a:ext cx="3125880" cy="18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grpSp>
          <p:nvGrpSpPr>
            <p:cNvPr id="7" name="Csoportba foglalás 6"/>
            <p:cNvGrpSpPr/>
            <p:nvPr/>
          </p:nvGrpSpPr>
          <p:grpSpPr>
            <a:xfrm>
              <a:off x="2139840" y="2987640"/>
              <a:ext cx="4854600" cy="885960"/>
              <a:chOff x="2139840" y="2987640"/>
              <a:chExt cx="4854600" cy="885960"/>
            </a:xfrm>
          </p:grpSpPr>
          <p:sp>
            <p:nvSpPr>
              <p:cNvPr id="8" name="Szabadkézi sokszög 7"/>
              <p:cNvSpPr/>
              <p:nvPr/>
            </p:nvSpPr>
            <p:spPr>
              <a:xfrm>
                <a:off x="2139840" y="2987640"/>
                <a:ext cx="4854600" cy="857159"/>
              </a:xfrm>
              <a:custGeom>
                <a:avLst>
                  <a:gd name="f0" fmla="val 4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hu-HU" sz="2400">
                  <a:latin typeface="Times New Roman" pitchFamily="18"/>
                  <a:ea typeface="Arial Unicode MS" pitchFamily="2"/>
                  <a:cs typeface="Tahoma" pitchFamily="2"/>
                </a:endParaRPr>
              </a:p>
            </p:txBody>
          </p:sp>
          <p:sp>
            <p:nvSpPr>
              <p:cNvPr id="9" name="Szabadkézi sokszög 8"/>
              <p:cNvSpPr/>
              <p:nvPr/>
            </p:nvSpPr>
            <p:spPr>
              <a:xfrm>
                <a:off x="2139840" y="2987640"/>
                <a:ext cx="4854600" cy="8859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rtl="0" hangingPunct="1">
                  <a:buNone/>
                  <a:tabLst/>
                </a:pP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  </a:t>
                </a:r>
                <a:r>
                  <a:rPr lang="en-GB" sz="5200">
                    <a:latin typeface="Times New Roman" pitchFamily="18"/>
                    <a:ea typeface="Arial Unicode MS" pitchFamily="2"/>
                    <a:cs typeface="Tahoma" pitchFamily="2"/>
                  </a:rPr>
                  <a:t> </a:t>
                </a: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                      </a:t>
                </a:r>
              </a:p>
            </p:txBody>
          </p:sp>
        </p:grpSp>
      </p:grpSp>
      <p:sp>
        <p:nvSpPr>
          <p:cNvPr id="11" name="Szabadkézi sokszög 10"/>
          <p:cNvSpPr/>
          <p:nvPr/>
        </p:nvSpPr>
        <p:spPr>
          <a:xfrm>
            <a:off x="0" y="6580440"/>
            <a:ext cx="370278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8018999" y="6624719"/>
            <a:ext cx="114876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Cím helye 15"/>
          <p:cNvSpPr txBox="1">
            <a:spLocks noGrp="1"/>
          </p:cNvSpPr>
          <p:nvPr>
            <p:ph type="title"/>
          </p:nvPr>
        </p:nvSpPr>
        <p:spPr>
          <a:xfrm>
            <a:off x="0" y="-25560"/>
            <a:ext cx="9153360" cy="635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hu-HU" dirty="0" smtClean="0"/>
              <a:t> Címszöveg </a:t>
            </a:r>
            <a:r>
              <a:rPr lang="hu-HU" dirty="0"/>
              <a:t>formátumának szerkesztése</a:t>
            </a:r>
          </a:p>
        </p:txBody>
      </p:sp>
      <p:sp>
        <p:nvSpPr>
          <p:cNvPr id="17" name="Szöveg helye 16"/>
          <p:cNvSpPr txBox="1">
            <a:spLocks noGrp="1"/>
          </p:cNvSpPr>
          <p:nvPr>
            <p:ph type="body" idx="1"/>
          </p:nvPr>
        </p:nvSpPr>
        <p:spPr>
          <a:xfrm>
            <a:off x="539280" y="907919"/>
            <a:ext cx="7512120" cy="45262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18" name="Szabadkézi sokszög 17"/>
          <p:cNvSpPr/>
          <p:nvPr/>
        </p:nvSpPr>
        <p:spPr>
          <a:xfrm>
            <a:off x="4071960" y="6309320"/>
            <a:ext cx="979560" cy="433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endParaRPr lang="hu-HU" sz="1200">
              <a:solidFill>
                <a:srgbClr val="FFFFFF"/>
              </a:solidFill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ftr="0" dt="0"/>
  <p:txStyles>
    <p:titleStyle>
      <a:lvl1pPr marL="0" marR="0" lvl="0" indent="0" algn="ctr" rtl="0" hangingPunct="1">
        <a:lnSpc>
          <a:spcPct val="97000"/>
        </a:lnSpc>
        <a:spcBef>
          <a:spcPts val="0"/>
        </a:spcBef>
        <a:spcAft>
          <a:spcPts val="0"/>
        </a:spcAft>
        <a:buFontTx/>
        <a:buNone/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hu-HU" sz="3200" b="1" i="0" u="none" strike="noStrike" baseline="0">
          <a:ln>
            <a:noFill/>
          </a:ln>
          <a:solidFill>
            <a:srgbClr val="FFFF00"/>
          </a:solidFill>
          <a:latin typeface="Verdana" pitchFamily="34"/>
          <a:ea typeface="Arial" pitchFamily="34"/>
          <a:cs typeface="Arial" pitchFamily="34"/>
        </a:defRPr>
      </a:lvl1pPr>
    </p:titleStyle>
    <p:bodyStyle>
      <a:lvl1pPr marL="0" marR="0" indent="0" algn="l" rtl="0" hangingPunct="1">
        <a:lnSpc>
          <a:spcPct val="97000"/>
        </a:lnSpc>
        <a:spcBef>
          <a:spcPts val="598"/>
        </a:spcBef>
        <a:spcAft>
          <a:spcPts val="0"/>
        </a:spcAft>
        <a:buFontTx/>
        <a:buNone/>
        <a:tabLst>
          <a:tab pos="311040" algn="l"/>
          <a:tab pos="456840" algn="l"/>
          <a:tab pos="914040" algn="l"/>
          <a:tab pos="1371240" algn="l"/>
          <a:tab pos="1828440" algn="l"/>
          <a:tab pos="2285640" algn="l"/>
          <a:tab pos="2742840" algn="l"/>
          <a:tab pos="3200040" algn="l"/>
          <a:tab pos="3657240" algn="l"/>
          <a:tab pos="4114440" algn="l"/>
          <a:tab pos="4571640" algn="l"/>
          <a:tab pos="5028840" algn="l"/>
          <a:tab pos="5486040" algn="l"/>
          <a:tab pos="5943240" algn="l"/>
          <a:tab pos="6400440" algn="l"/>
          <a:tab pos="6857640" algn="l"/>
          <a:tab pos="7314839" algn="l"/>
          <a:tab pos="7772039" algn="l"/>
          <a:tab pos="8229239" algn="l"/>
          <a:tab pos="8686439" algn="l"/>
          <a:tab pos="9143640" algn="l"/>
        </a:tabLst>
        <a:defRPr lang="hu-HU" sz="2400" b="1" i="0" u="none" strike="noStrike" baseline="0">
          <a:ln>
            <a:noFill/>
          </a:ln>
          <a:solidFill>
            <a:srgbClr val="FFFFFF"/>
          </a:solidFill>
          <a:latin typeface="Verdana" pitchFamily="34"/>
          <a:cs typeface="Arial" pitchFamily="34"/>
        </a:defRPr>
      </a:lvl1pPr>
      <a:lvl2pPr marL="457200" indent="0">
        <a:buFontTx/>
        <a:buNone/>
        <a:defRPr/>
      </a:lvl2pPr>
      <a:lvl3pPr marL="914400" indent="0">
        <a:buFontTx/>
        <a:buNone/>
        <a:defRPr/>
      </a:lvl3pPr>
      <a:lvl4pPr marL="1371599" indent="0">
        <a:buFontTx/>
        <a:buNone/>
        <a:defRPr/>
      </a:lvl4pPr>
      <a:lvl5pPr marL="1828800" indent="0">
        <a:buFontTx/>
        <a:buNone/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doi.org/10.1142/9789811238406_0012" TargetMode="External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hyperlink" Target="https://doi.org/10.1140/epjc/s10052-021-09381-5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emf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48680/contributions/4438184/attachments/2282276/3878029/ISMD2021.pdf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oberonpoetry.com/" TargetMode="Externa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5.14319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emf"/><Relationship Id="rId3" Type="http://schemas.openxmlformats.org/officeDocument/2006/relationships/image" Target="../media/image41.emf"/><Relationship Id="rId7" Type="http://schemas.openxmlformats.org/officeDocument/2006/relationships/image" Target="../media/image45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emf"/><Relationship Id="rId5" Type="http://schemas.openxmlformats.org/officeDocument/2006/relationships/image" Target="../media/image43.emf"/><Relationship Id="rId4" Type="http://schemas.openxmlformats.org/officeDocument/2006/relationships/image" Target="../media/image42.emf"/><Relationship Id="rId9" Type="http://schemas.openxmlformats.org/officeDocument/2006/relationships/image" Target="../media/image47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emf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8.emf"/><Relationship Id="rId4" Type="http://schemas.openxmlformats.org/officeDocument/2006/relationships/image" Target="../media/image5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7" Type="http://schemas.openxmlformats.org/officeDocument/2006/relationships/image" Target="../media/image62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emf"/><Relationship Id="rId5" Type="http://schemas.openxmlformats.org/officeDocument/2006/relationships/image" Target="../media/image60.emf"/><Relationship Id="rId4" Type="http://schemas.openxmlformats.org/officeDocument/2006/relationships/image" Target="../media/image5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yHBO3zcB3V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hyperlink" Target="https://doi.org/10.1140/epjc/s10052-021-09381-5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i.org/10.1140/epjc/s10052-021-08867-6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hyperlink" Target="https://doi.org/10.22323/1.390.0496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i.org/10.1051/epjconf/202023506002" TargetMode="External"/><Relationship Id="rId5" Type="http://schemas.openxmlformats.org/officeDocument/2006/relationships/hyperlink" Target="https://doi.org/10.1142/9789811238406_0012" TargetMode="Externa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848680/contributions/4438184/attachments/2282276/3878029/ISMD2021.pdf" TargetMode="Externa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doi.org/10.1140/epjc/s10052-021-08867-6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113365"/>
            <a:ext cx="9144000" cy="492443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dirty="0" smtClean="0"/>
              <a:t>OPTIMIZING THE SIGNAL OF ODDERON</a:t>
            </a:r>
            <a:endParaRPr lang="hu-HU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3" name="Szöveg helye 2"/>
          <p:cNvSpPr txBox="1">
            <a:spLocks noGrp="1"/>
          </p:cNvSpPr>
          <p:nvPr>
            <p:ph type="body" idx="4294967295"/>
          </p:nvPr>
        </p:nvSpPr>
        <p:spPr>
          <a:xfrm>
            <a:off x="2677" y="718822"/>
            <a:ext cx="9144000" cy="5027400"/>
          </a:xfrm>
        </p:spPr>
        <p:txBody>
          <a:bodyPr wrap="square" lIns="92160" tIns="46080" rIns="92160" bIns="46080" anchor="t" anchorCtr="0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 algn="ctr">
              <a:lnSpc>
                <a:spcPct val="87000"/>
              </a:lnSpc>
              <a:spcBef>
                <a:spcPts val="799"/>
              </a:spcBef>
              <a:buNone/>
            </a:pP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T. </a:t>
            </a:r>
            <a:r>
              <a:rPr lang="en-GB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Csörgő</a:t>
            </a:r>
            <a:r>
              <a:rPr lang="hu-HU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1,2 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, T. Novák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2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, R.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Pasechnik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3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, A.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Ster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1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and I. Szanyi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1,4</a:t>
            </a:r>
            <a:endParaRPr lang="en-GB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11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1 </a:t>
            </a:r>
            <a:r>
              <a:rPr lang="en-GB" sz="1800" baseline="30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Wigner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RCP</a:t>
            </a:r>
            <a:r>
              <a:rPr lang="en-GB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Budapest, Hungary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2 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MATE KRC, Gyöngyös, Hungary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3 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University of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Lund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Lund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Sweden</a:t>
            </a:r>
            <a:endParaRPr lang="hu-HU" sz="1800" dirty="0" smtClean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4</a:t>
            </a:r>
            <a:r>
              <a:rPr lang="hu-HU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Eötvös University, Budapest, Hungary</a:t>
            </a: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4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endParaRPr lang="hu-HU" sz="1800" b="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Statistically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Significant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Observations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of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Odderon</a:t>
            </a:r>
            <a:endParaRPr lang="hu-HU" sz="20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Model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independent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results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Significance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≥ 6.26 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</a:rPr>
              <a:t>s</a:t>
            </a:r>
            <a:endParaRPr lang="hu-HU" sz="2000" dirty="0">
              <a:effectLst>
                <a:outerShdw dist="17961" dir="2700000">
                  <a:scrgbClr r="0" g="0" b="0"/>
                </a:outerShdw>
              </a:effectLst>
              <a:latin typeface="Symbol" panose="05050102010706020507" pitchFamily="18" charset="2"/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Model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dependent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results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Significance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≥ 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7.08 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</a:rPr>
              <a:t>s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D0-TOTEM </a:t>
            </a: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results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Significance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≥ t 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5.2 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</a:rPr>
              <a:t>s</a:t>
            </a:r>
            <a:endParaRPr lang="hu-HU" sz="20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New: </a:t>
            </a:r>
            <a:r>
              <a:rPr lang="hu-HU" sz="20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Model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independently</a:t>
            </a:r>
            <a:endParaRPr lang="hu-HU" sz="2000" dirty="0" smtClean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Optimal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Significance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≥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6.36 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</a:rPr>
              <a:t>s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D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omain 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of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validity</a:t>
            </a:r>
            <a:endParaRPr lang="hu-HU" sz="20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Sliding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window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closing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doors</a:t>
            </a:r>
            <a:endParaRPr lang="hu-HU" sz="20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Summary</a:t>
            </a:r>
            <a:endParaRPr lang="hu-HU" sz="20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 </a:t>
            </a:r>
            <a:endParaRPr lang="hu-HU" sz="2000" dirty="0" smtClean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17" b="16666"/>
          <a:stretch/>
        </p:blipFill>
        <p:spPr bwMode="auto">
          <a:xfrm>
            <a:off x="6741033" y="5390821"/>
            <a:ext cx="2323144" cy="900894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2" descr="KapcsolÃ³dÃ³ kÃ©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92" y="5013176"/>
            <a:ext cx="1656184" cy="1656184"/>
          </a:xfrm>
          <a:prstGeom prst="ellipse">
            <a:avLst/>
          </a:prstGeom>
          <a:solidFill>
            <a:schemeClr val="bg1"/>
          </a:solidFill>
          <a:ln w="28575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Kép 8"/>
          <p:cNvPicPr>
            <a:picLocks noChangeAspect="1"/>
          </p:cNvPicPr>
          <p:nvPr/>
        </p:nvPicPr>
        <p:blipFill rotWithShape="1">
          <a:blip r:embed="rId5"/>
          <a:srcRect t="3402" r="3402"/>
          <a:stretch/>
        </p:blipFill>
        <p:spPr>
          <a:xfrm>
            <a:off x="467544" y="3284984"/>
            <a:ext cx="1656184" cy="1656184"/>
          </a:xfrm>
          <a:prstGeom prst="ellipse">
            <a:avLst/>
          </a:prstGeom>
          <a:ln w="28575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pic>
        <p:nvPicPr>
          <p:cNvPr id="6" name="Picture 2" descr="https://uni-mate.hu/sites/default/files/mate_2021_icon_gree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033" y="3541315"/>
            <a:ext cx="2254538" cy="1152128"/>
          </a:xfrm>
          <a:prstGeom prst="rect">
            <a:avLst/>
          </a:prstGeom>
          <a:solidFill>
            <a:schemeClr val="bg1"/>
          </a:solidFill>
          <a:ln w="38100">
            <a:solidFill>
              <a:srgbClr val="FFFF00"/>
            </a:solidFill>
          </a:ln>
        </p:spPr>
      </p:pic>
    </p:spTree>
  </p:cSld>
  <p:clrMapOvr>
    <a:masterClrMapping/>
  </p:clrMapOvr>
  <p:transition spd="med" advTm="21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0" y="5626429"/>
            <a:ext cx="9127330" cy="120251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H(x,s</a:t>
            </a:r>
            <a:r>
              <a:rPr lang="hu-HU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)/H(x,s</a:t>
            </a:r>
            <a:r>
              <a:rPr lang="hu-HU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nearly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small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violations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Peak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over pp.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6.26 </a:t>
            </a:r>
            <a:r>
              <a:rPr lang="hu-HU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endParaRPr lang="hu-HU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Small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violations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under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theoretical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controll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next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slide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).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presented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this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talk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domain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validity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independently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independent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results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since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ISMD’19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10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 rotWithShape="1">
          <a:blip r:embed="rId3"/>
          <a:srcRect t="3348" b="2013"/>
          <a:stretch/>
        </p:blipFill>
        <p:spPr>
          <a:xfrm>
            <a:off x="-27161" y="2204864"/>
            <a:ext cx="9198321" cy="3384376"/>
          </a:xfrm>
          <a:prstGeom prst="rect">
            <a:avLst/>
          </a:prstGeom>
        </p:spPr>
      </p:pic>
      <p:pic>
        <p:nvPicPr>
          <p:cNvPr id="14" name="Kép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900"/>
          <a:stretch/>
        </p:blipFill>
        <p:spPr>
          <a:xfrm>
            <a:off x="183232" y="692696"/>
            <a:ext cx="8853264" cy="1446163"/>
          </a:xfrm>
          <a:prstGeom prst="rect">
            <a:avLst/>
          </a:prstGeom>
        </p:spPr>
      </p:pic>
      <p:sp>
        <p:nvSpPr>
          <p:cNvPr id="15" name="Szabadkézi sokszög 14"/>
          <p:cNvSpPr/>
          <p:nvPr/>
        </p:nvSpPr>
        <p:spPr>
          <a:xfrm>
            <a:off x="4788024" y="1556792"/>
            <a:ext cx="4176464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b="1" dirty="0" smtClean="0"/>
              <a:t>Gribov’90 </a:t>
            </a:r>
            <a:r>
              <a:rPr lang="hu-HU" sz="1400" b="1" dirty="0" err="1" smtClean="0"/>
              <a:t>Memorial</a:t>
            </a:r>
            <a:r>
              <a:rPr lang="hu-HU" sz="1400" b="1" dirty="0" smtClean="0"/>
              <a:t> </a:t>
            </a:r>
            <a:r>
              <a:rPr lang="hu-HU" sz="1400" b="1" dirty="0" err="1" smtClean="0"/>
              <a:t>Volume</a:t>
            </a:r>
            <a:r>
              <a:rPr lang="hu-HU" sz="1400" dirty="0" smtClean="0"/>
              <a:t>, pp. 69-80 (2021)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>
                <a:hlinkClick r:id="rId5"/>
              </a:rPr>
              <a:t>https://</a:t>
            </a:r>
            <a:r>
              <a:rPr lang="fr-FR" sz="1400" dirty="0" smtClean="0">
                <a:hlinkClick r:id="rId5"/>
              </a:rPr>
              <a:t>doi.org/10.1142/9789811238406_0012</a:t>
            </a:r>
            <a:r>
              <a:rPr lang="hu-HU" sz="1400" dirty="0" smtClean="0"/>
              <a:t> </a:t>
            </a:r>
            <a:endParaRPr lang="hu-HU" sz="14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611560" y="4653136"/>
            <a:ext cx="8064896" cy="92551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S: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≥ 6.26 </a:t>
            </a:r>
            <a:r>
              <a:rPr lang="hu-HU" b="1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endParaRPr lang="hu-HU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C1: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All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D0 and TOTEM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1.96, 2.76 and 7.0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C2: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domain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validity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still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determined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dependently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14087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5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dependent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evidence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endParaRPr lang="hu-HU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11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Kép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055" y="679633"/>
            <a:ext cx="8860441" cy="1487615"/>
          </a:xfrm>
          <a:prstGeom prst="rect">
            <a:avLst/>
          </a:prstGeom>
        </p:spPr>
      </p:pic>
      <p:sp>
        <p:nvSpPr>
          <p:cNvPr id="13" name="Szabadkézi sokszög 12"/>
          <p:cNvSpPr/>
          <p:nvPr/>
        </p:nvSpPr>
        <p:spPr>
          <a:xfrm>
            <a:off x="4860032" y="1196752"/>
            <a:ext cx="4176464" cy="4946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fr-FR" sz="1400" dirty="0"/>
              <a:t>Eur. Phys. J. C </a:t>
            </a:r>
            <a:r>
              <a:rPr lang="hu-HU" sz="1400" dirty="0" smtClean="0"/>
              <a:t>(2021</a:t>
            </a:r>
            <a:r>
              <a:rPr lang="hu-HU" sz="1400" dirty="0"/>
              <a:t>) </a:t>
            </a:r>
            <a:r>
              <a:rPr lang="hu-HU" sz="1400" b="1" dirty="0"/>
              <a:t>81</a:t>
            </a:r>
            <a:r>
              <a:rPr lang="hu-HU" sz="1400" dirty="0"/>
              <a:t>:611 </a:t>
            </a:r>
            <a:r>
              <a:rPr lang="fr-FR" sz="1400" dirty="0"/>
              <a:t> </a:t>
            </a:r>
            <a:endParaRPr lang="hu-HU" sz="1400" dirty="0" smtClean="0"/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https://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doi.org/10.1140/epjc/s10052-021-09381-5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50" y="1673689"/>
            <a:ext cx="3639353" cy="5211695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02560" y="1700809"/>
            <a:ext cx="3635061" cy="5256584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58104" y="1700808"/>
            <a:ext cx="3622407" cy="5211695"/>
          </a:xfrm>
          <a:prstGeom prst="rect">
            <a:avLst/>
          </a:prstGeom>
        </p:spPr>
      </p:pic>
      <p:sp>
        <p:nvSpPr>
          <p:cNvPr id="17" name="Szabadkézi sokszög 16"/>
          <p:cNvSpPr/>
          <p:nvPr/>
        </p:nvSpPr>
        <p:spPr>
          <a:xfrm>
            <a:off x="251520" y="6143650"/>
            <a:ext cx="8640960" cy="64851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odel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Real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Extended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Bialas-Bzdak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theory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results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≥ 7.08 </a:t>
            </a:r>
            <a:r>
              <a:rPr lang="hu-HU" b="1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a Glauber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 = (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q,d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251520" y="4818778"/>
            <a:ext cx="8640960" cy="120251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S: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≥ 7.08 </a:t>
            </a:r>
            <a:r>
              <a:rPr lang="hu-HU" b="1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endParaRPr lang="hu-HU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C1: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All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D0 and TOTEM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1.96, 2.76 and 7.0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C2: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domain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validity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extended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endParaRPr lang="hu-HU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But</a:t>
            </a:r>
            <a:r>
              <a:rPr lang="hu-HU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 limited </a:t>
            </a:r>
            <a:r>
              <a:rPr lang="hu-HU" dirty="0" err="1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to</a:t>
            </a:r>
            <a:r>
              <a:rPr lang="hu-HU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 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0.372 ≤ −t ≤ 1.2 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</a:rPr>
              <a:t>GeV</a:t>
            </a:r>
            <a:r>
              <a:rPr lang="pt-BR" baseline="30000" dirty="0" smtClean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and 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</a:rPr>
              <a:t>0.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</a:rPr>
              <a:t>546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≤ </a:t>
            </a:r>
            <a:r>
              <a:rPr lang="hu-HU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sqrt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</a:rPr>
              <a:t>(s)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≤ 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</a:rPr>
              <a:t>7 (8) </a:t>
            </a:r>
            <a:r>
              <a:rPr lang="hu-HU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TeV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hu-HU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0470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vidence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new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D0-TOTEM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12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70" y="2490936"/>
            <a:ext cx="5562600" cy="3962400"/>
          </a:xfrm>
          <a:prstGeom prst="rect">
            <a:avLst/>
          </a:prstGeom>
        </p:spPr>
      </p:pic>
      <p:sp>
        <p:nvSpPr>
          <p:cNvPr id="14" name="Szövegdoboz 13"/>
          <p:cNvSpPr txBox="1"/>
          <p:nvPr/>
        </p:nvSpPr>
        <p:spPr>
          <a:xfrm>
            <a:off x="8689519" y="189903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12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5" name="Kép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470" y="692696"/>
            <a:ext cx="8859963" cy="1782401"/>
          </a:xfrm>
          <a:prstGeom prst="rect">
            <a:avLst/>
          </a:prstGeom>
        </p:spPr>
      </p:pic>
      <p:sp>
        <p:nvSpPr>
          <p:cNvPr id="16" name="Szabadkézi sokszög 15"/>
          <p:cNvSpPr/>
          <p:nvPr/>
        </p:nvSpPr>
        <p:spPr>
          <a:xfrm>
            <a:off x="4716016" y="1805099"/>
            <a:ext cx="4176464" cy="4946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 smtClean="0"/>
              <a:t>Phys</a:t>
            </a:r>
            <a:r>
              <a:rPr lang="hu-HU" sz="1400" dirty="0" smtClean="0"/>
              <a:t>. </a:t>
            </a:r>
            <a:r>
              <a:rPr lang="hu-HU" sz="1400" dirty="0" err="1" smtClean="0"/>
              <a:t>Rev</a:t>
            </a:r>
            <a:r>
              <a:rPr lang="hu-HU" sz="1400" dirty="0" smtClean="0"/>
              <a:t>. Lett.</a:t>
            </a:r>
            <a:r>
              <a:rPr lang="fr-FR" sz="1400" dirty="0" smtClean="0"/>
              <a:t> </a:t>
            </a:r>
            <a:r>
              <a:rPr lang="fr-FR" sz="1400" dirty="0"/>
              <a:t>(2021) </a:t>
            </a:r>
            <a:r>
              <a:rPr lang="hu-HU" sz="1400" b="1" dirty="0" smtClean="0"/>
              <a:t>in </a:t>
            </a:r>
            <a:r>
              <a:rPr lang="hu-HU" sz="1400" b="1" dirty="0" err="1" smtClean="0"/>
              <a:t>press</a:t>
            </a:r>
            <a:endParaRPr lang="hu-HU" sz="1400" b="1" dirty="0" smtClean="0"/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Accepted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2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12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publication</a:t>
            </a:r>
            <a:endParaRPr lang="hu-HU" sz="12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4134" y="2492896"/>
            <a:ext cx="5028530" cy="3960440"/>
          </a:xfrm>
          <a:prstGeom prst="rect">
            <a:avLst/>
          </a:prstGeom>
        </p:spPr>
      </p:pic>
      <p:sp>
        <p:nvSpPr>
          <p:cNvPr id="17" name="Szabadkézi sokszög 16"/>
          <p:cNvSpPr/>
          <p:nvPr/>
        </p:nvSpPr>
        <p:spPr>
          <a:xfrm>
            <a:off x="251520" y="5610866"/>
            <a:ext cx="8640960" cy="120251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S: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≥ 5.2 </a:t>
            </a:r>
            <a:r>
              <a:rPr lang="hu-HU" b="1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C1: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combined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13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r</a:t>
            </a:r>
            <a:r>
              <a:rPr lang="hu-HU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endParaRPr lang="hu-HU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C2: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13, 8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1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point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2.76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added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C3: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8 out of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17 D0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points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used</a:t>
            </a:r>
            <a:endParaRPr lang="hu-HU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4002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0" y="6046448"/>
            <a:ext cx="912733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tested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independently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modelling.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Modelling is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useful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tests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more important!</a:t>
            </a: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independent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result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8689519" y="5729917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6660232" y="744243"/>
            <a:ext cx="2395090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x|pp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s-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2.76 – 7(8)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2" y="692696"/>
            <a:ext cx="6575663" cy="5257555"/>
          </a:xfrm>
          <a:prstGeom prst="rect">
            <a:avLst/>
          </a:prstGeom>
        </p:spPr>
      </p:pic>
      <p:sp>
        <p:nvSpPr>
          <p:cNvPr id="12" name="Szabadkézi sokszög 11"/>
          <p:cNvSpPr/>
          <p:nvPr/>
        </p:nvSpPr>
        <p:spPr>
          <a:xfrm>
            <a:off x="6660232" y="1988840"/>
            <a:ext cx="2395090" cy="378783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x|pp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7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≠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x|pantip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1.96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holds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 pp down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1.96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6.26 </a:t>
            </a:r>
            <a:r>
              <a:rPr lang="hu-HU" sz="20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sz="2000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</a:t>
            </a:r>
            <a:endParaRPr lang="hu-HU" sz="20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61981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4499993" y="4315883"/>
            <a:ext cx="4189526" cy="214635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Pull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plots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-fit)/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-fit)/fit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</a:t>
            </a:r>
            <a:r>
              <a:rPr lang="hu-HU" sz="2000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max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(1.96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pp) &gt;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1.2 GeV</a:t>
            </a:r>
            <a:r>
              <a:rPr lang="hu-HU" sz="2000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baseline="30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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</a:t>
            </a:r>
            <a:r>
              <a:rPr lang="hu-HU" sz="2000" b="1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max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(1.96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pp) &gt; 20</a:t>
            </a: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Is  H(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x,s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) = H(x)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1.96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TeV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14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4499992" y="908720"/>
            <a:ext cx="4392488" cy="3172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 DEPENDENTLY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Yes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1.96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Highest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where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p+antip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available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limit: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Bialas-Bzdak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Fits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largest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-t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line,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dashed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line: pp)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64" y="690896"/>
            <a:ext cx="4416219" cy="6184960"/>
          </a:xfrm>
          <a:prstGeom prst="rect">
            <a:avLst/>
          </a:prstGeom>
        </p:spPr>
      </p:pic>
      <p:cxnSp>
        <p:nvCxnSpPr>
          <p:cNvPr id="8" name="Egyenes összekötő 7"/>
          <p:cNvCxnSpPr/>
          <p:nvPr/>
        </p:nvCxnSpPr>
        <p:spPr>
          <a:xfrm>
            <a:off x="1894641" y="690896"/>
            <a:ext cx="0" cy="616710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/>
          <p:cNvCxnSpPr/>
          <p:nvPr/>
        </p:nvCxnSpPr>
        <p:spPr>
          <a:xfrm>
            <a:off x="1259632" y="692696"/>
            <a:ext cx="0" cy="616710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zövegdoboz 11"/>
          <p:cNvSpPr txBox="1"/>
          <p:nvPr/>
        </p:nvSpPr>
        <p:spPr>
          <a:xfrm>
            <a:off x="1416711" y="908720"/>
            <a:ext cx="333751" cy="156966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u-HU" sz="1600" b="1" dirty="0" smtClean="0"/>
              <a:t>S IGNAL</a:t>
            </a:r>
            <a:endParaRPr lang="hu-HU" sz="1600" b="1" dirty="0"/>
          </a:p>
        </p:txBody>
      </p:sp>
    </p:spTree>
    <p:extLst>
      <p:ext uri="{BB962C8B-B14F-4D97-AF65-F5344CB8AC3E}">
        <p14:creationId xmlns:p14="http://schemas.microsoft.com/office/powerpoint/2010/main" val="90146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smtClean="0"/>
              <a:t>SLIDING WINDOW </a:t>
            </a:r>
            <a:r>
              <a:rPr lang="hu-HU" sz="3600" dirty="0" err="1" smtClean="0"/>
              <a:t>for</a:t>
            </a:r>
            <a:r>
              <a:rPr lang="hu-HU" sz="3600" dirty="0" smtClean="0"/>
              <a:t> 5 </a:t>
            </a:r>
            <a:r>
              <a:rPr lang="hu-HU" sz="3600" dirty="0" smtClean="0">
                <a:latin typeface="Symbol" panose="05050102010706020507" pitchFamily="18" charset="2"/>
              </a:rPr>
              <a:t>s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  <a:latin typeface="Symbol" panose="05050102010706020507" pitchFamily="18" charset="2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813" y="692696"/>
            <a:ext cx="7913607" cy="6120680"/>
          </a:xfrm>
          <a:prstGeom prst="rect">
            <a:avLst/>
          </a:prstGeom>
        </p:spPr>
      </p:pic>
      <p:sp>
        <p:nvSpPr>
          <p:cNvPr id="7" name="Szabadkézi sokszög 6"/>
          <p:cNvSpPr/>
          <p:nvPr/>
        </p:nvSpPr>
        <p:spPr>
          <a:xfrm>
            <a:off x="35496" y="5949280"/>
            <a:ext cx="4752528" cy="86409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Where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?</a:t>
            </a:r>
            <a:endParaRPr lang="hu-HU" sz="16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All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possible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sliding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windows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here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least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5 </a:t>
            </a:r>
            <a:r>
              <a:rPr lang="hu-HU" sz="1600" b="1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endParaRPr lang="hu-HU" sz="1600" b="1" dirty="0">
              <a:solidFill>
                <a:srgbClr val="000000"/>
              </a:solidFill>
              <a:latin typeface="Symbol" panose="05050102010706020507" pitchFamily="18" charset="2"/>
              <a:ea typeface="Lucida Sans Unicode" pitchFamily="2"/>
              <a:cs typeface="Lucida Sans Unicode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-6708" y="678628"/>
            <a:ext cx="3816424" cy="120251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results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datapoints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  <a:endParaRPr lang="hu-HU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ithout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s-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extrapolations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!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85384234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smtClean="0"/>
              <a:t>SLIDING WINDOWS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11" name="Cím 1"/>
          <p:cNvSpPr txBox="1">
            <a:spLocks/>
          </p:cNvSpPr>
          <p:nvPr/>
        </p:nvSpPr>
        <p:spPr>
          <a:xfrm>
            <a:off x="35496" y="755412"/>
            <a:ext cx="9144000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lnSpc>
                <a:spcPct val="100000"/>
              </a:lnSpc>
              <a:buFont typeface="Arial Rounded MT Bold" pitchFamily="34"/>
              <a:buNone/>
            </a:pPr>
            <a:r>
              <a:rPr lang="hu-HU" sz="2400" kern="0" dirty="0" smtClean="0"/>
              <a:t>2020 </a:t>
            </a:r>
            <a:r>
              <a:rPr lang="hu-HU" sz="2400" kern="0" dirty="0" smtClean="0">
                <a:sym typeface="Wingdings" panose="05000000000000000000" pitchFamily="2" charset="2"/>
              </a:rPr>
              <a:t> 2O2O</a:t>
            </a:r>
            <a:endParaRPr lang="en-US" sz="2400" kern="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3092" y="708433"/>
            <a:ext cx="7817420" cy="6149567"/>
          </a:xfrm>
          <a:prstGeom prst="rect">
            <a:avLst/>
          </a:prstGeom>
        </p:spPr>
      </p:pic>
      <p:sp>
        <p:nvSpPr>
          <p:cNvPr id="7" name="Szabadkézi sokszög 6"/>
          <p:cNvSpPr/>
          <p:nvPr/>
        </p:nvSpPr>
        <p:spPr>
          <a:xfrm>
            <a:off x="-36512" y="692696"/>
            <a:ext cx="4320480" cy="1080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7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shifted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e</a:t>
            </a:r>
            <a:r>
              <a:rPr lang="hu-HU" sz="16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B7,TeV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minimize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c</a:t>
            </a:r>
            <a:r>
              <a:rPr lang="hu-HU" sz="1600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Type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errors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shown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endParaRPr lang="hu-HU" sz="16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swing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dip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regions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important!</a:t>
            </a:r>
            <a:endParaRPr lang="hu-HU" sz="16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Téglalap 4"/>
          <p:cNvSpPr/>
          <p:nvPr/>
        </p:nvSpPr>
        <p:spPr>
          <a:xfrm>
            <a:off x="4211960" y="3356992"/>
            <a:ext cx="2016224" cy="2592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Téglalap 7"/>
          <p:cNvSpPr/>
          <p:nvPr/>
        </p:nvSpPr>
        <p:spPr>
          <a:xfrm>
            <a:off x="4211960" y="3356992"/>
            <a:ext cx="2016224" cy="2592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4824133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decel="100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2" accel="1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smtClean="0"/>
              <a:t>CLOSING DOORS/GATES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11" name="Cím 1"/>
          <p:cNvSpPr txBox="1">
            <a:spLocks/>
          </p:cNvSpPr>
          <p:nvPr/>
        </p:nvSpPr>
        <p:spPr>
          <a:xfrm>
            <a:off x="35496" y="755412"/>
            <a:ext cx="9144000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lnSpc>
                <a:spcPct val="100000"/>
              </a:lnSpc>
              <a:buFont typeface="Arial Rounded MT Bold" pitchFamily="34"/>
              <a:buNone/>
            </a:pPr>
            <a:r>
              <a:rPr lang="hu-HU" sz="2400" kern="0" dirty="0" smtClean="0"/>
              <a:t>2020 </a:t>
            </a:r>
            <a:r>
              <a:rPr lang="hu-HU" sz="2400" kern="0" dirty="0" smtClean="0">
                <a:sym typeface="Wingdings" panose="05000000000000000000" pitchFamily="2" charset="2"/>
              </a:rPr>
              <a:t> 2O2O</a:t>
            </a:r>
            <a:endParaRPr lang="en-US" sz="2400" kern="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2076" y="708433"/>
            <a:ext cx="7817420" cy="6149567"/>
          </a:xfrm>
          <a:prstGeom prst="rect">
            <a:avLst/>
          </a:prstGeom>
        </p:spPr>
      </p:pic>
      <p:sp>
        <p:nvSpPr>
          <p:cNvPr id="7" name="Szabadkézi sokszög 6"/>
          <p:cNvSpPr/>
          <p:nvPr/>
        </p:nvSpPr>
        <p:spPr>
          <a:xfrm>
            <a:off x="9370" y="692696"/>
            <a:ext cx="5184576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7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shifted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e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B7,TeV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minimize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c</a:t>
            </a:r>
            <a:r>
              <a:rPr lang="hu-HU" sz="2000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Type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shown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swing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important!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8" name="Téglalap 7"/>
          <p:cNvSpPr/>
          <p:nvPr/>
        </p:nvSpPr>
        <p:spPr>
          <a:xfrm>
            <a:off x="2372571" y="2527770"/>
            <a:ext cx="1656184" cy="34084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Téglalap 8"/>
          <p:cNvSpPr/>
          <p:nvPr/>
        </p:nvSpPr>
        <p:spPr>
          <a:xfrm>
            <a:off x="7380312" y="2527770"/>
            <a:ext cx="1008112" cy="34084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74770963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decel="3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ac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smtClean="0"/>
              <a:t>RESULTS FOR CLOSING GATES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971600" y="836712"/>
            <a:ext cx="72008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Two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sliding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gates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size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n and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size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n,m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Leaving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out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first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n and last m D0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point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6" name="Szabadkézi sokszög 5"/>
          <p:cNvSpPr/>
          <p:nvPr/>
        </p:nvSpPr>
        <p:spPr>
          <a:xfrm>
            <a:off x="971600" y="4087085"/>
            <a:ext cx="72008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 MODEL INDEPENT RESULT: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Optimized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6.33 </a:t>
            </a:r>
            <a:r>
              <a:rPr lang="hu-HU" sz="2000" b="1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 rotWithShape="1">
          <a:blip r:embed="rId3"/>
          <a:srcRect b="34513"/>
          <a:stretch/>
        </p:blipFill>
        <p:spPr>
          <a:xfrm>
            <a:off x="119444" y="1746906"/>
            <a:ext cx="8974768" cy="2186150"/>
          </a:xfrm>
          <a:prstGeom prst="rect">
            <a:avLst/>
          </a:prstGeom>
        </p:spPr>
      </p:pic>
      <p:sp>
        <p:nvSpPr>
          <p:cNvPr id="7" name="Szabadkézi sokszög 6"/>
          <p:cNvSpPr/>
          <p:nvPr/>
        </p:nvSpPr>
        <p:spPr>
          <a:xfrm>
            <a:off x="467544" y="4951181"/>
            <a:ext cx="8424936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 MODEL INDEPENT 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 2:</a:t>
            </a:r>
            <a:endParaRPr lang="hu-HU" sz="20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Best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window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leaving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out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first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3 and last 2 D0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point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8" name="Szabadkézi sokszög 7"/>
          <p:cNvSpPr/>
          <p:nvPr/>
        </p:nvSpPr>
        <p:spPr>
          <a:xfrm>
            <a:off x="467544" y="5815277"/>
            <a:ext cx="8424936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 MODEL INDEPENT 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 3:</a:t>
            </a:r>
            <a:endParaRPr lang="hu-HU" sz="20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Best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background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pp and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agree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within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1.7 </a:t>
            </a:r>
            <a:r>
              <a:rPr lang="hu-HU" sz="20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7416912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Summary</a:t>
            </a:r>
            <a:r>
              <a:rPr lang="hu-HU" kern="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kern="0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kern="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least</a:t>
            </a:r>
            <a:r>
              <a:rPr lang="hu-HU" kern="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6.36 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s</a:t>
            </a:r>
            <a:r>
              <a:rPr lang="hu-HU" kern="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endParaRPr lang="hu-HU" kern="0" cap="all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19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2267744" y="1043444"/>
            <a:ext cx="4608512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least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6.36 </a:t>
            </a:r>
            <a:r>
              <a:rPr lang="hu-HU" b="1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9" name="Téglalap 8"/>
          <p:cNvSpPr/>
          <p:nvPr/>
        </p:nvSpPr>
        <p:spPr>
          <a:xfrm>
            <a:off x="1475656" y="1700808"/>
            <a:ext cx="6120680" cy="1200329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first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discovered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three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papers</a:t>
            </a:r>
            <a:endParaRPr lang="hu-HU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endParaRPr lang="hu-HU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accepted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publication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endParaRPr lang="hu-HU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nder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three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different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conditions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2483768" y="4623660"/>
            <a:ext cx="4176464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/>
              <a:t>(S,C) </a:t>
            </a:r>
            <a:r>
              <a:rPr lang="hu-HU" sz="2000" dirty="0" err="1" smtClean="0"/>
              <a:t>structure</a:t>
            </a:r>
            <a:r>
              <a:rPr lang="hu-HU" sz="2000" dirty="0" smtClean="0"/>
              <a:t> </a:t>
            </a:r>
            <a:r>
              <a:rPr lang="hu-HU" sz="2000" dirty="0" err="1" smtClean="0"/>
              <a:t>evident</a:t>
            </a:r>
            <a:r>
              <a:rPr lang="hu-HU" sz="2000" dirty="0" smtClean="0"/>
              <a:t>,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/>
              <a:t>S: </a:t>
            </a:r>
            <a:r>
              <a:rPr lang="hu-HU" sz="2000" dirty="0" err="1" smtClean="0"/>
              <a:t>statement</a:t>
            </a:r>
            <a:r>
              <a:rPr lang="hu-HU" sz="2000" dirty="0" smtClean="0"/>
              <a:t>, </a:t>
            </a:r>
            <a:r>
              <a:rPr lang="hu-HU" sz="2000" dirty="0" err="1" smtClean="0"/>
              <a:t>valid</a:t>
            </a:r>
            <a:r>
              <a:rPr lang="hu-HU" sz="2000" dirty="0" smtClean="0"/>
              <a:t> </a:t>
            </a:r>
            <a:r>
              <a:rPr lang="hu-HU" sz="2000" dirty="0" err="1" smtClean="0"/>
              <a:t>if</a:t>
            </a:r>
            <a:r>
              <a:rPr lang="hu-HU" sz="2000" dirty="0" smtClean="0"/>
              <a:t>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/>
              <a:t>C: </a:t>
            </a:r>
            <a:r>
              <a:rPr lang="hu-HU" sz="2000" dirty="0" err="1" smtClean="0"/>
              <a:t>condition</a:t>
            </a:r>
            <a:r>
              <a:rPr lang="hu-HU" sz="2000" dirty="0" smtClean="0"/>
              <a:t> is </a:t>
            </a:r>
            <a:r>
              <a:rPr lang="hu-HU" sz="2000" dirty="0" err="1" smtClean="0"/>
              <a:t>satisfied</a:t>
            </a:r>
            <a:endParaRPr lang="hu-HU" sz="2000" dirty="0" smtClean="0"/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/>
              <a:t>See</a:t>
            </a:r>
            <a:r>
              <a:rPr lang="hu-HU" sz="2000" dirty="0" smtClean="0"/>
              <a:t> </a:t>
            </a:r>
            <a:r>
              <a:rPr lang="hu-HU" sz="2000" dirty="0" err="1" smtClean="0"/>
              <a:t>talk</a:t>
            </a:r>
            <a:r>
              <a:rPr lang="hu-HU" sz="2000" dirty="0" smtClean="0"/>
              <a:t> of </a:t>
            </a:r>
            <a:r>
              <a:rPr lang="hu-HU" sz="2000" dirty="0" smtClean="0">
                <a:hlinkClick r:id="rId3"/>
              </a:rPr>
              <a:t>R. </a:t>
            </a:r>
            <a:r>
              <a:rPr lang="hu-HU" sz="2000" dirty="0" err="1" smtClean="0">
                <a:hlinkClick r:id="rId3"/>
              </a:rPr>
              <a:t>Dardasht</a:t>
            </a:r>
            <a:r>
              <a:rPr lang="hu-HU" sz="2000" dirty="0" err="1" smtClean="0"/>
              <a:t>i</a:t>
            </a:r>
            <a:r>
              <a:rPr lang="hu-HU" sz="2000" dirty="0" smtClean="0"/>
              <a:t> </a:t>
            </a:r>
            <a:r>
              <a:rPr lang="hu-HU" sz="2000" dirty="0" err="1" smtClean="0"/>
              <a:t>at</a:t>
            </a:r>
            <a:r>
              <a:rPr lang="hu-HU" sz="2000" dirty="0" smtClean="0"/>
              <a:t> ISMD21</a:t>
            </a:r>
          </a:p>
        </p:txBody>
      </p:sp>
    </p:spTree>
    <p:extLst>
      <p:ext uri="{BB962C8B-B14F-4D97-AF65-F5344CB8AC3E}">
        <p14:creationId xmlns:p14="http://schemas.microsoft.com/office/powerpoint/2010/main" val="414189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48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years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old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scientific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puzzle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2129516" y="836712"/>
            <a:ext cx="4883481" cy="720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L. Lukaszuk, B.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Nicolescu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Lett.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Nuovo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Cim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8, 405 (1973)</a:t>
            </a:r>
          </a:p>
        </p:txBody>
      </p:sp>
      <p:sp>
        <p:nvSpPr>
          <p:cNvPr id="12" name="Szabadkézi sokszög 11"/>
          <p:cNvSpPr/>
          <p:nvPr/>
        </p:nvSpPr>
        <p:spPr>
          <a:xfrm>
            <a:off x="2129515" y="1743340"/>
            <a:ext cx="4883481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CERN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LHC’s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an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component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scattering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Changes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crossing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5235" y="3284984"/>
            <a:ext cx="4847761" cy="3354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54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smtClean="0"/>
              <a:t>OBSERVATION OF ODDERON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11" name="Cím 1"/>
          <p:cNvSpPr txBox="1">
            <a:spLocks/>
          </p:cNvSpPr>
          <p:nvPr/>
        </p:nvSpPr>
        <p:spPr>
          <a:xfrm>
            <a:off x="35496" y="755412"/>
            <a:ext cx="9144000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lnSpc>
                <a:spcPct val="100000"/>
              </a:lnSpc>
              <a:buFont typeface="Arial Rounded MT Bold" pitchFamily="34"/>
              <a:buNone/>
            </a:pPr>
            <a:r>
              <a:rPr lang="hu-HU" sz="2400" kern="0" dirty="0" smtClean="0"/>
              <a:t>2020 </a:t>
            </a:r>
            <a:r>
              <a:rPr lang="hu-HU" sz="2400" kern="0" dirty="0" smtClean="0">
                <a:sym typeface="Wingdings" panose="05000000000000000000" pitchFamily="2" charset="2"/>
              </a:rPr>
              <a:t> 2O2O</a:t>
            </a:r>
            <a:endParaRPr lang="en-US" sz="2400" kern="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827584" y="2828836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600" b="1" kern="0" dirty="0" smtClean="0">
                <a:solidFill>
                  <a:srgbClr val="FFFF00"/>
                </a:solidFill>
                <a:latin typeface="Verdana" pitchFamily="34"/>
                <a:cs typeface="Arial" pitchFamily="34"/>
              </a:rPr>
              <a:t>THANK YOU FOR YOUR ATTENTION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78000386"/>
      </p:ext>
    </p:extLst>
  </p:cSld>
  <p:clrMapOvr>
    <a:masterClrMapping/>
  </p:clrMapOvr>
  <p:transition spd="med" advTm="21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smtClean="0"/>
              <a:t>ODE TO ODDERON </a:t>
            </a:r>
            <a:r>
              <a:rPr lang="hu-HU" sz="3600" dirty="0" smtClean="0">
                <a:sym typeface="Wingdings" panose="05000000000000000000" pitchFamily="2" charset="2"/>
              </a:rPr>
              <a:t> OBERON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778231"/>
            <a:ext cx="3411569" cy="5884712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0559" y="789998"/>
            <a:ext cx="3895725" cy="1028700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844" y="6018122"/>
            <a:ext cx="3238500" cy="638175"/>
          </a:xfrm>
          <a:prstGeom prst="rect">
            <a:avLst/>
          </a:prstGeom>
        </p:spPr>
      </p:pic>
      <p:pic>
        <p:nvPicPr>
          <p:cNvPr id="8" name="Kép 7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330346"/>
            <a:ext cx="9144000" cy="1106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912887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smtClean="0"/>
              <a:t>BACKUP SLIDES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 rotWithShape="1">
          <a:blip r:embed="rId3"/>
          <a:srcRect b="19453"/>
          <a:stretch/>
        </p:blipFill>
        <p:spPr>
          <a:xfrm>
            <a:off x="179512" y="797523"/>
            <a:ext cx="6536112" cy="2851678"/>
          </a:xfrm>
          <a:prstGeom prst="rect">
            <a:avLst/>
          </a:prstGeom>
        </p:spPr>
      </p:pic>
      <p:pic>
        <p:nvPicPr>
          <p:cNvPr id="2050" name="Picture 2" descr="https://cds.cern.ch/record/2215532/files/04_MA27890.jpg?subformat=icon-6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17032"/>
            <a:ext cx="547260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news.fnal.gov/wp-content/uploads/2021/03/DZerodetector00-0010_hr-1-1-635x826-1-400x520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316" y="2540833"/>
            <a:ext cx="3231180" cy="4200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528428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0" y="6046448"/>
            <a:ext cx="912733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HAS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be tested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carefully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Asymmetry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parameter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C-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violation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1960886" y="4149080"/>
            <a:ext cx="5563442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A(x|pp,s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|pp,s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vanishes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908720"/>
            <a:ext cx="6336704" cy="1986932"/>
          </a:xfrm>
          <a:prstGeom prst="rect">
            <a:avLst/>
          </a:prstGeom>
        </p:spPr>
      </p:pic>
      <p:sp>
        <p:nvSpPr>
          <p:cNvPr id="13" name="Szabadkézi sokszög 12"/>
          <p:cNvSpPr/>
          <p:nvPr/>
        </p:nvSpPr>
        <p:spPr>
          <a:xfrm>
            <a:off x="1960886" y="3059228"/>
            <a:ext cx="5563442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A(x|pbarp,s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|pp,s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NOT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vanish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C-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symmetry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violation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</a:t>
            </a:r>
          </a:p>
        </p:txBody>
      </p:sp>
    </p:spTree>
    <p:extLst>
      <p:ext uri="{BB962C8B-B14F-4D97-AF65-F5344CB8AC3E}">
        <p14:creationId xmlns:p14="http://schemas.microsoft.com/office/powerpoint/2010/main" val="1140716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0" y="6046448"/>
            <a:ext cx="912733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violations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under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theoretical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control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calculations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solid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line,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</a:rPr>
              <a:t>e-Print: </a:t>
            </a: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2005.14319</a:t>
            </a: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</a:rPr>
              <a:t> [</a:t>
            </a:r>
            <a:r>
              <a:rPr lang="hu-HU" sz="2000" dirty="0" err="1">
                <a:latin typeface="Verdana" panose="020B0604030504040204" pitchFamily="34" charset="0"/>
                <a:ea typeface="Verdana" panose="020B0604030504040204" pitchFamily="34" charset="0"/>
              </a:rPr>
              <a:t>hep-ph</a:t>
            </a:r>
            <a:r>
              <a:rPr lang="hu-HU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]</a:t>
            </a:r>
            <a:endParaRPr lang="hu-HU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Main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result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A 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24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19996"/>
            <a:ext cx="4744016" cy="3757188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1201" y="718821"/>
            <a:ext cx="4906129" cy="3758363"/>
          </a:xfrm>
          <a:prstGeom prst="rect">
            <a:avLst/>
          </a:prstGeom>
        </p:spPr>
      </p:pic>
      <p:sp>
        <p:nvSpPr>
          <p:cNvPr id="13" name="Szabadkézi sokszög 12"/>
          <p:cNvSpPr/>
          <p:nvPr/>
        </p:nvSpPr>
        <p:spPr>
          <a:xfrm>
            <a:off x="323528" y="4571396"/>
            <a:ext cx="3897673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A(x|pp,s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|pp,s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~ 0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vanishes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4399983" y="4576424"/>
            <a:ext cx="4762113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A(x|pbarp,s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|pp,s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≠ 0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NOT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vanish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term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present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0464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3" grpId="0" animBg="1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Essentially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endParaRPr lang="hu-HU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3294478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25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2" name="Szabadkézi sokszög 91"/>
          <p:cNvSpPr/>
          <p:nvPr/>
        </p:nvSpPr>
        <p:spPr>
          <a:xfrm>
            <a:off x="660904" y="764704"/>
            <a:ext cx="7822194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p+p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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p+p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  <a:sym typeface="Wingdings" panose="05000000000000000000" pitchFamily="2" charset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  <a:sym typeface="Wingdings" panose="05000000000000000000" pitchFamily="2" charset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(RGB) + (RGB)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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(GBR)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+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(GBR) </a:t>
            </a:r>
          </a:p>
        </p:txBody>
      </p:sp>
      <p:sp>
        <p:nvSpPr>
          <p:cNvPr id="119" name="Szabadkézi sokszög 118"/>
          <p:cNvSpPr/>
          <p:nvPr/>
        </p:nvSpPr>
        <p:spPr>
          <a:xfrm>
            <a:off x="660904" y="1988840"/>
            <a:ext cx="7822194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grpSp>
        <p:nvGrpSpPr>
          <p:cNvPr id="5" name="Csoportba foglalás 4"/>
          <p:cNvGrpSpPr/>
          <p:nvPr/>
        </p:nvGrpSpPr>
        <p:grpSpPr>
          <a:xfrm>
            <a:off x="660904" y="2635328"/>
            <a:ext cx="7822194" cy="1017844"/>
            <a:chOff x="660904" y="2636912"/>
            <a:chExt cx="7822194" cy="1017844"/>
          </a:xfrm>
        </p:grpSpPr>
        <p:grpSp>
          <p:nvGrpSpPr>
            <p:cNvPr id="7" name="Csoportba foglalás 6"/>
            <p:cNvGrpSpPr/>
            <p:nvPr/>
          </p:nvGrpSpPr>
          <p:grpSpPr>
            <a:xfrm>
              <a:off x="660904" y="2636912"/>
              <a:ext cx="7822194" cy="1017844"/>
              <a:chOff x="683568" y="1638813"/>
              <a:chExt cx="7822194" cy="1017844"/>
            </a:xfrm>
          </p:grpSpPr>
          <p:sp>
            <p:nvSpPr>
              <p:cNvPr id="95" name="Szabadkézi sokszög 94"/>
              <p:cNvSpPr/>
              <p:nvPr/>
            </p:nvSpPr>
            <p:spPr>
              <a:xfrm>
                <a:off x="683568" y="1638813"/>
                <a:ext cx="7822194" cy="1017844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FFFF00"/>
              </a:solidFill>
              <a:ln w="9360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0000" tIns="46800" rIns="90000" bIns="46800" anchor="t" anchorCtr="0" compatLnSpc="1">
                <a:spAutoFit/>
              </a:bodyPr>
              <a:lstStyle/>
              <a:p>
                <a:pPr marL="152280" marR="0" lvl="0" indent="-15228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152280" algn="l"/>
                    <a:tab pos="609480" algn="l"/>
                    <a:tab pos="1066680" algn="l"/>
                    <a:tab pos="1523879" algn="l"/>
                    <a:tab pos="1981080" algn="l"/>
                    <a:tab pos="2438280" algn="l"/>
                    <a:tab pos="2895479" algn="l"/>
                    <a:tab pos="3352680" algn="l"/>
                    <a:tab pos="3809880" algn="l"/>
                    <a:tab pos="4267080" algn="l"/>
                    <a:tab pos="4724280" algn="l"/>
                    <a:tab pos="5181480" algn="l"/>
                    <a:tab pos="5638679" algn="l"/>
                    <a:tab pos="6095880" algn="l"/>
                    <a:tab pos="6553079" algn="l"/>
                    <a:tab pos="7010280" algn="l"/>
                    <a:tab pos="7467480" algn="l"/>
                    <a:tab pos="7924680" algn="l"/>
                    <a:tab pos="8381880" algn="l"/>
                    <a:tab pos="8839080" algn="l"/>
                    <a:tab pos="9296280" algn="l"/>
                  </a:tabLst>
                </a:pPr>
                <a:r>
                  <a:rPr lang="hu-HU" sz="2000" dirty="0" err="1" smtClean="0">
                    <a:solidFill>
                      <a:srgbClr val="000000"/>
                    </a:solidFill>
                    <a:latin typeface="Verdana" pitchFamily="34"/>
                    <a:ea typeface="Lucida Sans Unicode" pitchFamily="2"/>
                    <a:cs typeface="Lucida Sans Unicode" pitchFamily="2"/>
                  </a:rPr>
                  <a:t>p+p</a:t>
                </a:r>
                <a:r>
                  <a:rPr lang="hu-HU" sz="2000" dirty="0" smtClean="0">
                    <a:solidFill>
                      <a:srgbClr val="000000"/>
                    </a:solidFill>
                    <a:latin typeface="Verdana" pitchFamily="34"/>
                    <a:ea typeface="Lucida Sans Unicode" pitchFamily="2"/>
                    <a:cs typeface="Lucida Sans Unicode" pitchFamily="2"/>
                  </a:rPr>
                  <a:t> </a:t>
                </a:r>
                <a:r>
                  <a:rPr lang="hu-HU" sz="2000" dirty="0" smtClean="0">
                    <a:solidFill>
                      <a:srgbClr val="000000"/>
                    </a:solidFill>
                    <a:latin typeface="Verdana" pitchFamily="34"/>
                    <a:ea typeface="Lucida Sans Unicode" pitchFamily="2"/>
                    <a:cs typeface="Lucida Sans Unicode" pitchFamily="2"/>
                    <a:sym typeface="Wingdings" panose="05000000000000000000" pitchFamily="2" charset="2"/>
                  </a:rPr>
                  <a:t> </a:t>
                </a:r>
                <a:r>
                  <a:rPr lang="hu-HU" sz="2000" dirty="0" err="1" smtClean="0">
                    <a:solidFill>
                      <a:srgbClr val="000000"/>
                    </a:solidFill>
                    <a:latin typeface="Verdana" pitchFamily="34"/>
                    <a:ea typeface="Lucida Sans Unicode" pitchFamily="2"/>
                    <a:cs typeface="Lucida Sans Unicode" pitchFamily="2"/>
                    <a:sym typeface="Wingdings" panose="05000000000000000000" pitchFamily="2" charset="2"/>
                  </a:rPr>
                  <a:t>p+p</a:t>
                </a:r>
                <a:endParaRPr lang="hu-HU" sz="2000" dirty="0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  <a:sym typeface="Wingdings" panose="05000000000000000000" pitchFamily="2" charset="2"/>
                </a:endParaRPr>
              </a:p>
              <a:p>
                <a:pPr marL="152280" marR="0" lvl="0" indent="-15228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152280" algn="l"/>
                    <a:tab pos="609480" algn="l"/>
                    <a:tab pos="1066680" algn="l"/>
                    <a:tab pos="1523879" algn="l"/>
                    <a:tab pos="1981080" algn="l"/>
                    <a:tab pos="2438280" algn="l"/>
                    <a:tab pos="2895479" algn="l"/>
                    <a:tab pos="3352680" algn="l"/>
                    <a:tab pos="3809880" algn="l"/>
                    <a:tab pos="4267080" algn="l"/>
                    <a:tab pos="4724280" algn="l"/>
                    <a:tab pos="5181480" algn="l"/>
                    <a:tab pos="5638679" algn="l"/>
                    <a:tab pos="6095880" algn="l"/>
                    <a:tab pos="6553079" algn="l"/>
                    <a:tab pos="7010280" algn="l"/>
                    <a:tab pos="7467480" algn="l"/>
                    <a:tab pos="7924680" algn="l"/>
                    <a:tab pos="8381880" algn="l"/>
                    <a:tab pos="8839080" algn="l"/>
                    <a:tab pos="9296280" algn="l"/>
                  </a:tabLst>
                </a:pPr>
                <a:endParaRPr lang="hu-HU" sz="2000" dirty="0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  <a:sym typeface="Wingdings" panose="05000000000000000000" pitchFamily="2" charset="2"/>
                </a:endParaRPr>
              </a:p>
              <a:p>
                <a:pPr marL="152280" lvl="0" indent="-152280" algn="ctr" hangingPunct="0">
                  <a:tabLst>
                    <a:tab pos="152280" algn="l"/>
                    <a:tab pos="609480" algn="l"/>
                    <a:tab pos="1066680" algn="l"/>
                    <a:tab pos="1523879" algn="l"/>
                    <a:tab pos="1981080" algn="l"/>
                    <a:tab pos="2438280" algn="l"/>
                    <a:tab pos="2895479" algn="l"/>
                    <a:tab pos="3352680" algn="l"/>
                    <a:tab pos="3809880" algn="l"/>
                    <a:tab pos="4267080" algn="l"/>
                    <a:tab pos="4724280" algn="l"/>
                    <a:tab pos="5181480" algn="l"/>
                    <a:tab pos="5638679" algn="l"/>
                    <a:tab pos="6095880" algn="l"/>
                    <a:tab pos="6553079" algn="l"/>
                    <a:tab pos="7010280" algn="l"/>
                    <a:tab pos="7467480" algn="l"/>
                    <a:tab pos="7924680" algn="l"/>
                    <a:tab pos="8381880" algn="l"/>
                    <a:tab pos="8839080" algn="l"/>
                    <a:tab pos="9296280" algn="l"/>
                  </a:tabLst>
                </a:pPr>
                <a:r>
                  <a:rPr lang="hu-HU" sz="2000" dirty="0" smtClean="0">
                    <a:solidFill>
                      <a:srgbClr val="000000"/>
                    </a:solidFill>
                    <a:latin typeface="Verdana" pitchFamily="34"/>
                    <a:ea typeface="Lucida Sans Unicode" pitchFamily="2"/>
                    <a:cs typeface="Lucida Sans Unicode" pitchFamily="2"/>
                  </a:rPr>
                  <a:t>(RGB) + (RBG) </a:t>
                </a:r>
                <a:r>
                  <a:rPr lang="hu-HU" sz="2000" dirty="0" smtClean="0">
                    <a:solidFill>
                      <a:srgbClr val="000000"/>
                    </a:solidFill>
                    <a:latin typeface="Verdana" pitchFamily="34"/>
                    <a:ea typeface="Lucida Sans Unicode" pitchFamily="2"/>
                    <a:cs typeface="Lucida Sans Unicode" pitchFamily="2"/>
                    <a:sym typeface="Wingdings" panose="05000000000000000000" pitchFamily="2" charset="2"/>
                  </a:rPr>
                  <a:t> </a:t>
                </a:r>
                <a:r>
                  <a:rPr lang="hu-HU" sz="2000" dirty="0" smtClean="0">
                    <a:solidFill>
                      <a:srgbClr val="000000"/>
                    </a:solidFill>
                    <a:latin typeface="Verdana" pitchFamily="34"/>
                    <a:ea typeface="Lucida Sans Unicode" pitchFamily="2"/>
                    <a:cs typeface="Lucida Sans Unicode" pitchFamily="2"/>
                  </a:rPr>
                  <a:t>(BRG) </a:t>
                </a:r>
                <a:r>
                  <a:rPr lang="hu-HU" sz="2000" dirty="0">
                    <a:solidFill>
                      <a:srgbClr val="000000"/>
                    </a:solidFill>
                    <a:latin typeface="Verdana" pitchFamily="34"/>
                    <a:ea typeface="Lucida Sans Unicode" pitchFamily="2"/>
                    <a:cs typeface="Lucida Sans Unicode" pitchFamily="2"/>
                  </a:rPr>
                  <a:t>+ </a:t>
                </a:r>
                <a:r>
                  <a:rPr lang="hu-HU" sz="2000" dirty="0" smtClean="0">
                    <a:solidFill>
                      <a:srgbClr val="000000"/>
                    </a:solidFill>
                    <a:latin typeface="Verdana" pitchFamily="34"/>
                    <a:ea typeface="Lucida Sans Unicode" pitchFamily="2"/>
                    <a:cs typeface="Lucida Sans Unicode" pitchFamily="2"/>
                  </a:rPr>
                  <a:t>(BGR) </a:t>
                </a:r>
              </a:p>
            </p:txBody>
          </p:sp>
          <p:grpSp>
            <p:nvGrpSpPr>
              <p:cNvPr id="100" name="Csoportba foglalás 99"/>
              <p:cNvGrpSpPr/>
              <p:nvPr/>
            </p:nvGrpSpPr>
            <p:grpSpPr>
              <a:xfrm>
                <a:off x="3658560" y="2276872"/>
                <a:ext cx="612048" cy="0"/>
                <a:chOff x="2290408" y="1988840"/>
                <a:chExt cx="612048" cy="0"/>
              </a:xfrm>
            </p:grpSpPr>
            <p:cxnSp>
              <p:nvCxnSpPr>
                <p:cNvPr id="102" name="Egyenes összekötő 101"/>
                <p:cNvCxnSpPr/>
                <p:nvPr/>
              </p:nvCxnSpPr>
              <p:spPr>
                <a:xfrm>
                  <a:off x="2722456" y="1988840"/>
                  <a:ext cx="180000" cy="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Egyenes összekötő 102"/>
                <p:cNvCxnSpPr/>
                <p:nvPr/>
              </p:nvCxnSpPr>
              <p:spPr>
                <a:xfrm>
                  <a:off x="2290408" y="1988840"/>
                  <a:ext cx="180000" cy="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Egyenes összekötő 104"/>
                <p:cNvCxnSpPr/>
                <p:nvPr/>
              </p:nvCxnSpPr>
              <p:spPr>
                <a:xfrm>
                  <a:off x="2506432" y="1988840"/>
                  <a:ext cx="180000" cy="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0" name="Csoportba foglalás 109"/>
              <p:cNvGrpSpPr/>
              <p:nvPr/>
            </p:nvGrpSpPr>
            <p:grpSpPr>
              <a:xfrm>
                <a:off x="6034824" y="2293640"/>
                <a:ext cx="657074" cy="0"/>
                <a:chOff x="1930368" y="1988840"/>
                <a:chExt cx="657074" cy="0"/>
              </a:xfrm>
            </p:grpSpPr>
            <p:cxnSp>
              <p:nvCxnSpPr>
                <p:cNvPr id="111" name="Egyenes összekötő 110"/>
                <p:cNvCxnSpPr/>
                <p:nvPr/>
              </p:nvCxnSpPr>
              <p:spPr>
                <a:xfrm>
                  <a:off x="1930368" y="1988840"/>
                  <a:ext cx="180000" cy="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Egyenes összekötő 111"/>
                <p:cNvCxnSpPr/>
                <p:nvPr/>
              </p:nvCxnSpPr>
              <p:spPr>
                <a:xfrm>
                  <a:off x="2146392" y="1988840"/>
                  <a:ext cx="180000" cy="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Egyenes összekötő 113"/>
                <p:cNvCxnSpPr/>
                <p:nvPr/>
              </p:nvCxnSpPr>
              <p:spPr>
                <a:xfrm>
                  <a:off x="2369642" y="1988840"/>
                  <a:ext cx="217800" cy="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75" name="Egyenes összekötő 74"/>
            <p:cNvCxnSpPr/>
            <p:nvPr/>
          </p:nvCxnSpPr>
          <p:spPr>
            <a:xfrm>
              <a:off x="4185834" y="2721983"/>
              <a:ext cx="180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Egyenes összekötő 78"/>
            <p:cNvCxnSpPr/>
            <p:nvPr/>
          </p:nvCxnSpPr>
          <p:spPr>
            <a:xfrm>
              <a:off x="5131836" y="2721983"/>
              <a:ext cx="180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8" name="Kép 8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6537" y="6381328"/>
            <a:ext cx="4345663" cy="452673"/>
          </a:xfrm>
          <a:prstGeom prst="rect">
            <a:avLst/>
          </a:prstGeom>
        </p:spPr>
      </p:pic>
      <p:grpSp>
        <p:nvGrpSpPr>
          <p:cNvPr id="89" name="Csoportba foglalás 88"/>
          <p:cNvGrpSpPr/>
          <p:nvPr/>
        </p:nvGrpSpPr>
        <p:grpSpPr>
          <a:xfrm>
            <a:off x="251520" y="3927648"/>
            <a:ext cx="8656903" cy="2741712"/>
            <a:chOff x="251520" y="3927648"/>
            <a:chExt cx="8656903" cy="2741712"/>
          </a:xfrm>
        </p:grpSpPr>
        <p:cxnSp>
          <p:nvCxnSpPr>
            <p:cNvPr id="90" name="Egyenes összekötő 89"/>
            <p:cNvCxnSpPr/>
            <p:nvPr/>
          </p:nvCxnSpPr>
          <p:spPr>
            <a:xfrm flipV="1">
              <a:off x="2846920" y="5975729"/>
              <a:ext cx="5413431" cy="615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7" name="Csoportba foglalás 96"/>
            <p:cNvGrpSpPr/>
            <p:nvPr/>
          </p:nvGrpSpPr>
          <p:grpSpPr>
            <a:xfrm>
              <a:off x="251520" y="3927648"/>
              <a:ext cx="8656903" cy="1226840"/>
              <a:chOff x="251521" y="762000"/>
              <a:chExt cx="8656903" cy="1226840"/>
            </a:xfrm>
          </p:grpSpPr>
          <p:cxnSp>
            <p:nvCxnSpPr>
              <p:cNvPr id="142" name="Egyenes összekötő 141"/>
              <p:cNvCxnSpPr/>
              <p:nvPr/>
            </p:nvCxnSpPr>
            <p:spPr>
              <a:xfrm>
                <a:off x="755576" y="1052736"/>
                <a:ext cx="7632848" cy="0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Egyenes összekötő 142"/>
              <p:cNvCxnSpPr/>
              <p:nvPr/>
            </p:nvCxnSpPr>
            <p:spPr>
              <a:xfrm>
                <a:off x="755576" y="1340768"/>
                <a:ext cx="2952329" cy="0"/>
              </a:xfrm>
              <a:prstGeom prst="line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Egyenes összekötő 143"/>
              <p:cNvCxnSpPr/>
              <p:nvPr/>
            </p:nvCxnSpPr>
            <p:spPr>
              <a:xfrm>
                <a:off x="755576" y="1628800"/>
                <a:ext cx="7632848" cy="0"/>
              </a:xfrm>
              <a:prstGeom prst="line">
                <a:avLst/>
              </a:prstGeom>
              <a:ln w="762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Ellipszis 144"/>
              <p:cNvSpPr/>
              <p:nvPr/>
            </p:nvSpPr>
            <p:spPr>
              <a:xfrm>
                <a:off x="251521" y="762000"/>
                <a:ext cx="648071" cy="1226840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hu-HU" dirty="0" smtClean="0"/>
                  <a:t>p</a:t>
                </a:r>
                <a:r>
                  <a:rPr lang="hu-HU" baseline="-25000" dirty="0" smtClean="0"/>
                  <a:t>1</a:t>
                </a:r>
                <a:endParaRPr lang="hu-HU" dirty="0"/>
              </a:p>
            </p:txBody>
          </p:sp>
          <p:sp>
            <p:nvSpPr>
              <p:cNvPr id="146" name="Ellipszis 145"/>
              <p:cNvSpPr/>
              <p:nvPr/>
            </p:nvSpPr>
            <p:spPr>
              <a:xfrm>
                <a:off x="8260353" y="762000"/>
                <a:ext cx="648071" cy="1226840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hu-HU" dirty="0" smtClean="0"/>
                  <a:t>p</a:t>
                </a:r>
                <a:r>
                  <a:rPr lang="hu-HU" baseline="-25000" dirty="0"/>
                  <a:t>3</a:t>
                </a:r>
                <a:endParaRPr lang="hu-HU" dirty="0"/>
              </a:p>
            </p:txBody>
          </p:sp>
        </p:grpSp>
        <p:cxnSp>
          <p:nvCxnSpPr>
            <p:cNvPr id="98" name="Egyenes összekötő 97"/>
            <p:cNvCxnSpPr/>
            <p:nvPr/>
          </p:nvCxnSpPr>
          <p:spPr>
            <a:xfrm flipV="1">
              <a:off x="755575" y="5744174"/>
              <a:ext cx="2504946" cy="2145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Egyenes összekötő 105"/>
            <p:cNvCxnSpPr/>
            <p:nvPr/>
          </p:nvCxnSpPr>
          <p:spPr>
            <a:xfrm flipV="1">
              <a:off x="862877" y="6047414"/>
              <a:ext cx="1890565" cy="8526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Egyenes összekötő 106"/>
            <p:cNvCxnSpPr/>
            <p:nvPr/>
          </p:nvCxnSpPr>
          <p:spPr>
            <a:xfrm>
              <a:off x="755575" y="6296257"/>
              <a:ext cx="7632848" cy="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Ellipszis 107"/>
            <p:cNvSpPr/>
            <p:nvPr/>
          </p:nvSpPr>
          <p:spPr>
            <a:xfrm>
              <a:off x="251520" y="5442520"/>
              <a:ext cx="648071" cy="12268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 smtClean="0"/>
                <a:t>p</a:t>
              </a:r>
              <a:r>
                <a:rPr lang="hu-HU" baseline="-25000" dirty="0"/>
                <a:t>2</a:t>
              </a:r>
              <a:endParaRPr lang="hu-HU" dirty="0"/>
            </a:p>
          </p:txBody>
        </p:sp>
        <p:sp>
          <p:nvSpPr>
            <p:cNvPr id="109" name="Ellipszis 108"/>
            <p:cNvSpPr/>
            <p:nvPr/>
          </p:nvSpPr>
          <p:spPr>
            <a:xfrm>
              <a:off x="8260352" y="5442520"/>
              <a:ext cx="648071" cy="12268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 smtClean="0"/>
                <a:t>p</a:t>
              </a:r>
              <a:r>
                <a:rPr lang="hu-HU" baseline="-25000" dirty="0" smtClean="0"/>
                <a:t>4</a:t>
              </a:r>
              <a:endParaRPr lang="hu-HU" dirty="0"/>
            </a:p>
          </p:txBody>
        </p:sp>
        <p:cxnSp>
          <p:nvCxnSpPr>
            <p:cNvPr id="115" name="Egyenes összekötő 114"/>
            <p:cNvCxnSpPr/>
            <p:nvPr/>
          </p:nvCxnSpPr>
          <p:spPr>
            <a:xfrm>
              <a:off x="3115896" y="4218384"/>
              <a:ext cx="5200520" cy="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Egyenes összekötő 115"/>
            <p:cNvCxnSpPr>
              <a:endCxn id="109" idx="2"/>
            </p:cNvCxnSpPr>
            <p:nvPr/>
          </p:nvCxnSpPr>
          <p:spPr>
            <a:xfrm>
              <a:off x="3401191" y="6055940"/>
              <a:ext cx="485916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Egyenes összekötő 116"/>
            <p:cNvCxnSpPr/>
            <p:nvPr/>
          </p:nvCxnSpPr>
          <p:spPr>
            <a:xfrm>
              <a:off x="2924997" y="6050937"/>
              <a:ext cx="5335355" cy="7708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Egyenes összekötő 117"/>
            <p:cNvCxnSpPr/>
            <p:nvPr/>
          </p:nvCxnSpPr>
          <p:spPr>
            <a:xfrm>
              <a:off x="3753786" y="4500632"/>
              <a:ext cx="4519629" cy="1248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Egyenes összekötő 119"/>
            <p:cNvCxnSpPr/>
            <p:nvPr/>
          </p:nvCxnSpPr>
          <p:spPr>
            <a:xfrm>
              <a:off x="3308675" y="5661248"/>
              <a:ext cx="5003929" cy="9633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Egyenes összekötő 120"/>
            <p:cNvCxnSpPr/>
            <p:nvPr/>
          </p:nvCxnSpPr>
          <p:spPr>
            <a:xfrm>
              <a:off x="2651029" y="4787863"/>
              <a:ext cx="5609323" cy="3988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Ellipszis 121"/>
            <p:cNvSpPr/>
            <p:nvPr/>
          </p:nvSpPr>
          <p:spPr>
            <a:xfrm>
              <a:off x="4499992" y="5010870"/>
              <a:ext cx="2808312" cy="50875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 smtClean="0"/>
                <a:t>O = (g</a:t>
              </a:r>
              <a:r>
                <a:rPr lang="hu-HU" baseline="-25000" dirty="0" smtClean="0"/>
                <a:t>1</a:t>
              </a:r>
              <a:r>
                <a:rPr lang="hu-HU" dirty="0" smtClean="0"/>
                <a:t>, g</a:t>
              </a:r>
              <a:r>
                <a:rPr lang="hu-HU" baseline="-25000" dirty="0" smtClean="0"/>
                <a:t>2</a:t>
              </a:r>
              <a:r>
                <a:rPr lang="hu-HU" dirty="0" smtClean="0"/>
                <a:t>, g</a:t>
              </a:r>
              <a:r>
                <a:rPr lang="hu-HU" baseline="-25000" dirty="0" smtClean="0"/>
                <a:t>3</a:t>
              </a:r>
              <a:r>
                <a:rPr lang="hu-HU" dirty="0" smtClean="0"/>
                <a:t>)</a:t>
              </a:r>
              <a:endParaRPr lang="hu-HU" dirty="0"/>
            </a:p>
          </p:txBody>
        </p:sp>
        <p:cxnSp>
          <p:nvCxnSpPr>
            <p:cNvPr id="123" name="Egyenes összekötő 122"/>
            <p:cNvCxnSpPr/>
            <p:nvPr/>
          </p:nvCxnSpPr>
          <p:spPr>
            <a:xfrm>
              <a:off x="3083492" y="4175206"/>
              <a:ext cx="192364" cy="1614839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Egyenes összekötő 123"/>
            <p:cNvCxnSpPr/>
            <p:nvPr/>
          </p:nvCxnSpPr>
          <p:spPr>
            <a:xfrm>
              <a:off x="3153989" y="4218384"/>
              <a:ext cx="180812" cy="1482054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Egyenes összekötő 124"/>
            <p:cNvCxnSpPr/>
            <p:nvPr/>
          </p:nvCxnSpPr>
          <p:spPr>
            <a:xfrm>
              <a:off x="3197755" y="4218384"/>
              <a:ext cx="188299" cy="1570566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Egyenes összekötő 125"/>
            <p:cNvCxnSpPr/>
            <p:nvPr/>
          </p:nvCxnSpPr>
          <p:spPr>
            <a:xfrm>
              <a:off x="3707904" y="4482123"/>
              <a:ext cx="236855" cy="1906912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Egyenes összekötő 126"/>
            <p:cNvCxnSpPr/>
            <p:nvPr/>
          </p:nvCxnSpPr>
          <p:spPr>
            <a:xfrm>
              <a:off x="3792975" y="4482123"/>
              <a:ext cx="230162" cy="1837556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Egyenes összekötő 127"/>
            <p:cNvCxnSpPr/>
            <p:nvPr/>
          </p:nvCxnSpPr>
          <p:spPr>
            <a:xfrm>
              <a:off x="3852336" y="4480560"/>
              <a:ext cx="235364" cy="1874642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Egyenes összekötő 128"/>
            <p:cNvCxnSpPr/>
            <p:nvPr/>
          </p:nvCxnSpPr>
          <p:spPr>
            <a:xfrm>
              <a:off x="467544" y="5949280"/>
              <a:ext cx="180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Egyenes összekötő 129"/>
            <p:cNvCxnSpPr/>
            <p:nvPr/>
          </p:nvCxnSpPr>
          <p:spPr>
            <a:xfrm>
              <a:off x="8486558" y="5962343"/>
              <a:ext cx="180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Egyenes összekötő 130"/>
            <p:cNvCxnSpPr/>
            <p:nvPr/>
          </p:nvCxnSpPr>
          <p:spPr>
            <a:xfrm flipV="1">
              <a:off x="874058" y="5968553"/>
              <a:ext cx="1892878" cy="26448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Téglalap 131"/>
            <p:cNvSpPr/>
            <p:nvPr/>
          </p:nvSpPr>
          <p:spPr>
            <a:xfrm>
              <a:off x="3260521" y="4931876"/>
              <a:ext cx="37095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hu-HU" dirty="0" smtClean="0">
                  <a:solidFill>
                    <a:schemeClr val="bg1"/>
                  </a:solidFill>
                </a:rPr>
                <a:t>g</a:t>
              </a:r>
              <a:r>
                <a:rPr lang="hu-HU" baseline="-25000" dirty="0" smtClean="0">
                  <a:solidFill>
                    <a:schemeClr val="bg1"/>
                  </a:solidFill>
                </a:rPr>
                <a:t>1</a:t>
              </a:r>
              <a:endParaRPr lang="hu-HU" dirty="0">
                <a:solidFill>
                  <a:schemeClr val="bg1"/>
                </a:solidFill>
              </a:endParaRPr>
            </a:p>
          </p:txBody>
        </p:sp>
        <p:cxnSp>
          <p:nvCxnSpPr>
            <p:cNvPr id="133" name="Egyenes összekötő 132"/>
            <p:cNvCxnSpPr/>
            <p:nvPr/>
          </p:nvCxnSpPr>
          <p:spPr>
            <a:xfrm flipV="1">
              <a:off x="834276" y="5667618"/>
              <a:ext cx="2392513" cy="11876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Téglalap 133"/>
            <p:cNvSpPr/>
            <p:nvPr/>
          </p:nvSpPr>
          <p:spPr>
            <a:xfrm>
              <a:off x="2699792" y="4941168"/>
              <a:ext cx="37537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hu-HU" dirty="0" smtClean="0">
                  <a:solidFill>
                    <a:schemeClr val="bg1"/>
                  </a:solidFill>
                </a:rPr>
                <a:t>g</a:t>
              </a:r>
              <a:r>
                <a:rPr lang="hu-HU" baseline="-25000" dirty="0">
                  <a:solidFill>
                    <a:schemeClr val="bg1"/>
                  </a:solidFill>
                </a:rPr>
                <a:t>3</a:t>
              </a:r>
              <a:endParaRPr lang="hu-HU" dirty="0">
                <a:solidFill>
                  <a:schemeClr val="bg1"/>
                </a:solidFill>
              </a:endParaRPr>
            </a:p>
          </p:txBody>
        </p:sp>
        <p:cxnSp>
          <p:nvCxnSpPr>
            <p:cNvPr id="135" name="Egyenes összekötő 134"/>
            <p:cNvCxnSpPr/>
            <p:nvPr/>
          </p:nvCxnSpPr>
          <p:spPr>
            <a:xfrm>
              <a:off x="834276" y="6372802"/>
              <a:ext cx="3110483" cy="819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Egyenes összekötő 135"/>
            <p:cNvCxnSpPr/>
            <p:nvPr/>
          </p:nvCxnSpPr>
          <p:spPr>
            <a:xfrm>
              <a:off x="4049263" y="6359428"/>
              <a:ext cx="4228831" cy="2705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Egyenes összekötő 136"/>
            <p:cNvCxnSpPr/>
            <p:nvPr/>
          </p:nvCxnSpPr>
          <p:spPr>
            <a:xfrm flipV="1">
              <a:off x="3384700" y="5733256"/>
              <a:ext cx="4931716" cy="279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Téglalap 137"/>
            <p:cNvSpPr/>
            <p:nvPr/>
          </p:nvSpPr>
          <p:spPr>
            <a:xfrm>
              <a:off x="3851920" y="4941168"/>
              <a:ext cx="37537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hu-HU" dirty="0" smtClean="0">
                  <a:solidFill>
                    <a:schemeClr val="bg1"/>
                  </a:solidFill>
                </a:rPr>
                <a:t>g</a:t>
              </a:r>
              <a:r>
                <a:rPr lang="hu-HU" baseline="-25000" dirty="0">
                  <a:solidFill>
                    <a:schemeClr val="bg1"/>
                  </a:solidFill>
                </a:rPr>
                <a:t>2</a:t>
              </a:r>
              <a:endParaRPr lang="hu-HU" dirty="0">
                <a:solidFill>
                  <a:schemeClr val="bg1"/>
                </a:solidFill>
              </a:endParaRPr>
            </a:p>
          </p:txBody>
        </p:sp>
        <p:cxnSp>
          <p:nvCxnSpPr>
            <p:cNvPr id="139" name="Egyenes összekötő 138"/>
            <p:cNvCxnSpPr/>
            <p:nvPr/>
          </p:nvCxnSpPr>
          <p:spPr>
            <a:xfrm>
              <a:off x="2613185" y="4762500"/>
              <a:ext cx="153321" cy="1319566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Egyenes összekötő 139"/>
            <p:cNvCxnSpPr/>
            <p:nvPr/>
          </p:nvCxnSpPr>
          <p:spPr>
            <a:xfrm>
              <a:off x="2741403" y="4754793"/>
              <a:ext cx="181106" cy="1332498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Egyenes összekötő 140"/>
            <p:cNvCxnSpPr/>
            <p:nvPr/>
          </p:nvCxnSpPr>
          <p:spPr>
            <a:xfrm>
              <a:off x="2694222" y="4799507"/>
              <a:ext cx="155468" cy="1234844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22774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1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Formalism</a:t>
            </a:r>
            <a:r>
              <a:rPr lang="hu-H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elastic</a:t>
            </a:r>
            <a:r>
              <a:rPr lang="hu-H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scattering</a:t>
            </a:r>
            <a:endParaRPr lang="hu-HU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776" y="803893"/>
            <a:ext cx="2538448" cy="83662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6895" y="4005064"/>
            <a:ext cx="3350211" cy="61194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7721" y="2708920"/>
            <a:ext cx="2828557" cy="46378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2" name="Csoportba foglalás 1"/>
          <p:cNvGrpSpPr/>
          <p:nvPr/>
        </p:nvGrpSpPr>
        <p:grpSpPr>
          <a:xfrm>
            <a:off x="3248381" y="4754099"/>
            <a:ext cx="2647239" cy="1267189"/>
            <a:chOff x="3248381" y="4682091"/>
            <a:chExt cx="2647239" cy="1267189"/>
          </a:xfrm>
        </p:grpSpPr>
        <p:pic>
          <p:nvPicPr>
            <p:cNvPr id="7" name="Kép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93435" y="4682091"/>
              <a:ext cx="2357131" cy="69112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9" name="Kép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248381" y="5494592"/>
              <a:ext cx="2647239" cy="45468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  <p:pic>
        <p:nvPicPr>
          <p:cNvPr id="5" name="Kép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16152" y="1772502"/>
            <a:ext cx="4711696" cy="773958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13" name="Kép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62336" y="3266417"/>
            <a:ext cx="2288230" cy="66663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5" name="Szabadkézi sokszög 14"/>
          <p:cNvSpPr/>
          <p:nvPr/>
        </p:nvSpPr>
        <p:spPr>
          <a:xfrm>
            <a:off x="0" y="6149191"/>
            <a:ext cx="91440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Basic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problem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2000" dirty="0" err="1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measures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amplitude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i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modulus </a:t>
            </a:r>
            <a:r>
              <a:rPr lang="hu-HU" sz="2000" i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squared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How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achieve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amplitude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level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reconstruction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?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Phase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info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lost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…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26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808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Formalism</a:t>
            </a:r>
            <a:r>
              <a:rPr lang="hu-H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in b </a:t>
            </a:r>
            <a:r>
              <a:rPr lang="hu-H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space</a:t>
            </a:r>
            <a:endParaRPr lang="hu-HU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6152" y="782834"/>
            <a:ext cx="4711696" cy="773958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15" name="Szabadkézi sokszög 14"/>
          <p:cNvSpPr/>
          <p:nvPr/>
        </p:nvSpPr>
        <p:spPr>
          <a:xfrm>
            <a:off x="-35496" y="5805264"/>
            <a:ext cx="9144000" cy="10793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Impact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parameter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or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space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i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</a:t>
            </a:r>
            <a:r>
              <a:rPr lang="hu-HU" sz="1600" i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i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scattering</a:t>
            </a:r>
            <a:r>
              <a:rPr lang="hu-HU" sz="1600" i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i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interferes</a:t>
            </a:r>
            <a:r>
              <a:rPr lang="hu-HU" sz="1600" i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i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1600" i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i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propagation</a:t>
            </a:r>
            <a:r>
              <a:rPr lang="hu-HU" sz="1600" i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w/o </a:t>
            </a:r>
            <a:r>
              <a:rPr lang="hu-HU" sz="1600" i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collisions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Genuine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quantum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physics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Complex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opacity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function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W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s,b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(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eikonal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unitarity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 ≤ P(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s,b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≤ 1 : </a:t>
            </a:r>
            <a:r>
              <a:rPr lang="hu-HU" sz="1600" i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inelastic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scattering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has a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probabilistic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interpretation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27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1700808"/>
            <a:ext cx="5142831" cy="2016223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1800" y="3790182"/>
            <a:ext cx="3600400" cy="917411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1800" y="4741572"/>
            <a:ext cx="3600400" cy="103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610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323526" y="1468082"/>
            <a:ext cx="8495459" cy="22489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latin typeface="Verdana" pitchFamily="34"/>
                <a:ea typeface="Lucida Sans Unicode" pitchFamily="2"/>
                <a:cs typeface="Lucida Sans Unicode" pitchFamily="2"/>
              </a:rPr>
              <a:t>Known</a:t>
            </a:r>
            <a:r>
              <a:rPr lang="hu-HU" sz="2000" dirty="0" smtClean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latin typeface="Verdana" pitchFamily="34"/>
                <a:ea typeface="Lucida Sans Unicode" pitchFamily="2"/>
                <a:cs typeface="Lucida Sans Unicode" pitchFamily="2"/>
              </a:rPr>
              <a:t>trivial</a:t>
            </a:r>
            <a:r>
              <a:rPr lang="hu-HU" sz="2000" dirty="0" smtClean="0">
                <a:latin typeface="Verdana" pitchFamily="34"/>
                <a:ea typeface="Lucida Sans Unicode" pitchFamily="2"/>
                <a:cs typeface="Lucida Sans Unicode" pitchFamily="2"/>
              </a:rPr>
              <a:t> s-</a:t>
            </a:r>
            <a:r>
              <a:rPr lang="hu-HU" sz="2000" dirty="0" err="1" smtClean="0">
                <a:latin typeface="Verdana" pitchFamily="34"/>
                <a:ea typeface="Lucida Sans Unicode" pitchFamily="2"/>
                <a:cs typeface="Lucida Sans Unicode" pitchFamily="2"/>
              </a:rPr>
              <a:t>dependences</a:t>
            </a:r>
            <a:r>
              <a:rPr lang="hu-HU" sz="2000" dirty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="0" i="0" u="none" strike="noStrike" baseline="-25000" dirty="0" err="1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tot</a:t>
            </a:r>
            <a:r>
              <a:rPr lang="hu-HU" sz="2000" b="0" i="0" u="none" strike="noStrike" baseline="0" dirty="0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(s), </a:t>
            </a:r>
            <a:r>
              <a:rPr lang="hu-HU" sz="2000" dirty="0" err="1" smtClean="0"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="0" i="0" u="none" strike="noStrike" baseline="-25000" dirty="0" err="1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el</a:t>
            </a:r>
            <a:r>
              <a:rPr lang="hu-HU" sz="2000" b="0" i="0" u="none" strike="noStrike" baseline="0" dirty="0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(s), B(s), </a:t>
            </a:r>
            <a:r>
              <a:rPr lang="hu-HU" sz="2000" dirty="0" smtClean="0"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r</a:t>
            </a:r>
            <a:r>
              <a:rPr lang="hu-HU" sz="2000" b="0" i="0" u="none" strike="noStrike" baseline="0" dirty="0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(s)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err="1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Try</a:t>
            </a:r>
            <a:r>
              <a:rPr lang="hu-HU" sz="2000" b="0" i="0" u="none" strike="noStrike" baseline="0" dirty="0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err="1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b="0" i="0" u="none" strike="noStrike" baseline="0" dirty="0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err="1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scale</a:t>
            </a:r>
            <a:r>
              <a:rPr lang="hu-HU" sz="2000" b="0" i="0" u="none" strike="noStrike" baseline="0" dirty="0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err="1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this</a:t>
            </a:r>
            <a:r>
              <a:rPr lang="hu-HU" sz="2000" b="0" i="0" u="none" strike="noStrike" baseline="0" dirty="0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 out</a:t>
            </a:r>
            <a:endParaRPr lang="hu-HU" sz="2000" dirty="0"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Data collapsing (</a:t>
            </a:r>
            <a:r>
              <a:rPr lang="hu-HU" sz="2000" b="0" i="0" u="none" strike="noStrike" baseline="0" dirty="0" err="1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 smtClean="0"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 smtClean="0"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latin typeface="Verdana" pitchFamily="34"/>
                <a:ea typeface="Lucida Sans Unicode" pitchFamily="2"/>
                <a:cs typeface="Lucida Sans Unicode" pitchFamily="2"/>
              </a:rPr>
              <a:t>Look</a:t>
            </a:r>
            <a:r>
              <a:rPr lang="hu-HU" sz="2000" dirty="0" smtClean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 smtClean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latin typeface="Verdana" pitchFamily="34"/>
                <a:ea typeface="Lucida Sans Unicode" pitchFamily="2"/>
                <a:cs typeface="Lucida Sans Unicode" pitchFamily="2"/>
              </a:rPr>
              <a:t>s</a:t>
            </a:r>
            <a:r>
              <a:rPr lang="hu-HU" sz="2000" b="0" i="0" u="none" strike="noStrike" baseline="0" dirty="0" err="1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caling</a:t>
            </a:r>
            <a:r>
              <a:rPr lang="hu-HU" sz="2000" b="0" i="0" u="none" strike="noStrike" dirty="0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violations</a:t>
            </a:r>
            <a:endParaRPr lang="hu-HU" sz="2000" b="0" i="0" u="none" strike="noStrike" dirty="0" smtClean="0">
              <a:ln>
                <a:noFill/>
              </a:ln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9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search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a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possible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strategy</a:t>
            </a:r>
            <a:endParaRPr lang="hu-HU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28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2129516" y="4221088"/>
            <a:ext cx="4883481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equivalent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crossing-odd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component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Look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violations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C-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symmetry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19253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42863"/>
            <a:ext cx="9144000" cy="719137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hu-H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Looking</a:t>
            </a:r>
            <a:r>
              <a:rPr lang="hu-H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Crossing-Odd</a:t>
            </a:r>
            <a:r>
              <a:rPr lang="hu-H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hu-H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eron</a:t>
            </a:r>
            <a:r>
              <a:rPr lang="hu-H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) </a:t>
            </a:r>
            <a:r>
              <a:rPr lang="hu-H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effects</a:t>
            </a:r>
            <a:endParaRPr lang="hu-H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9216" y="3420326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rm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Arial Rounded MT Bold" pitchFamily="34"/>
              <a:buNone/>
            </a:pPr>
            <a:r>
              <a:rPr lang="hu-HU" sz="24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Three</a:t>
            </a:r>
            <a:r>
              <a:rPr lang="hu-HU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simple</a:t>
            </a:r>
            <a:r>
              <a:rPr lang="hu-HU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consequences</a:t>
            </a:r>
            <a:r>
              <a:rPr lang="hu-HU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8497" y="3933056"/>
            <a:ext cx="5367005" cy="736594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0366" y="4728174"/>
            <a:ext cx="5403268" cy="745688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1599" y="5550643"/>
            <a:ext cx="5420802" cy="698304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9" name="Szövegdoboz 8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29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0" y="6325728"/>
            <a:ext cx="9127330" cy="58695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differential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cross-section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ppbar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collisions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Reggeized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Philips-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Barger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</a:p>
          <a:p>
            <a:pPr algn="ctr"/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A.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Ster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L.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Jenkovszky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T. Cs., </a:t>
            </a:r>
            <a:r>
              <a:rPr lang="hu-HU" sz="14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arxiv:1501.03860, </a:t>
            </a:r>
            <a:r>
              <a:rPr lang="hu-HU" i="1" dirty="0" err="1"/>
              <a:t>Phys.Rev.D</a:t>
            </a:r>
            <a:r>
              <a:rPr lang="hu-HU" dirty="0"/>
              <a:t> </a:t>
            </a:r>
            <a:r>
              <a:rPr lang="hu-HU" b="1" dirty="0"/>
              <a:t>91</a:t>
            </a:r>
            <a:r>
              <a:rPr lang="hu-HU" dirty="0"/>
              <a:t> (2015) 7, </a:t>
            </a:r>
            <a:r>
              <a:rPr lang="hu-HU" dirty="0" smtClean="0"/>
              <a:t>074018</a:t>
            </a:r>
            <a:endParaRPr lang="hu-HU" dirty="0"/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512" y="908720"/>
            <a:ext cx="3962400" cy="202882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1" name="Kép 10"/>
          <p:cNvPicPr>
            <a:picLocks noChangeAspect="1"/>
          </p:cNvPicPr>
          <p:nvPr/>
        </p:nvPicPr>
        <p:blipFill rotWithShape="1">
          <a:blip r:embed="rId7"/>
          <a:srcRect l="-1" r="32679"/>
          <a:stretch/>
        </p:blipFill>
        <p:spPr>
          <a:xfrm>
            <a:off x="4572001" y="908720"/>
            <a:ext cx="4392487" cy="155257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Kép 12"/>
          <p:cNvPicPr>
            <a:picLocks noChangeAspect="1"/>
          </p:cNvPicPr>
          <p:nvPr/>
        </p:nvPicPr>
        <p:blipFill rotWithShape="1">
          <a:blip r:embed="rId7"/>
          <a:srcRect l="67193" b="46380"/>
          <a:stretch/>
        </p:blipFill>
        <p:spPr>
          <a:xfrm>
            <a:off x="6823967" y="2524497"/>
            <a:ext cx="2140521" cy="832495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46211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origin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its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name</a:t>
            </a:r>
            <a:endParaRPr lang="hu-HU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660904" y="764704"/>
            <a:ext cx="7822194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name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coined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1975: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Joynson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E.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Leader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u="sng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B. </a:t>
            </a:r>
            <a:r>
              <a:rPr lang="hu-HU" sz="2000" u="sng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Nicolescu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C.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Lopez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Nuovo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Cim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30A, 345 (1975)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903" y="1844824"/>
            <a:ext cx="7822194" cy="497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20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480607" y="5301208"/>
            <a:ext cx="8208912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Advantages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1) H(x) =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(-x) in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2) Start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place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you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know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3)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Measurable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in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diffractive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cone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region</a:t>
            </a:r>
            <a:endParaRPr lang="hu-HU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30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125" y="1916832"/>
            <a:ext cx="4857750" cy="809625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0875" y="836712"/>
            <a:ext cx="2762250" cy="885825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9" name="Kép 8"/>
          <p:cNvPicPr>
            <a:picLocks noChangeAspect="1"/>
          </p:cNvPicPr>
          <p:nvPr/>
        </p:nvPicPr>
        <p:blipFill rotWithShape="1">
          <a:blip r:embed="rId5"/>
          <a:srcRect r="43043"/>
          <a:stretch/>
        </p:blipFill>
        <p:spPr>
          <a:xfrm>
            <a:off x="2843808" y="2883024"/>
            <a:ext cx="3537198" cy="762000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15" name="Kép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3237" y="3789040"/>
            <a:ext cx="3057525" cy="1371600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9337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467544" y="5979049"/>
            <a:ext cx="8208912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=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(-x) in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cone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Works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better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than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expected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even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bump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tail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!</a:t>
            </a: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Test of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H(x)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ISR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31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938" y="752591"/>
            <a:ext cx="6663350" cy="5196689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4468" y="2606655"/>
            <a:ext cx="3057525" cy="1371600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cxnSp>
        <p:nvCxnSpPr>
          <p:cNvPr id="6" name="Egyenes összekötő 5"/>
          <p:cNvCxnSpPr/>
          <p:nvPr/>
        </p:nvCxnSpPr>
        <p:spPr>
          <a:xfrm>
            <a:off x="1547664" y="1052736"/>
            <a:ext cx="1224136" cy="22322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52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467544" y="5661248"/>
            <a:ext cx="8208912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Advantages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≠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(-x)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arbitrary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positive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def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in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dip-bump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Measurable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p-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antip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Normalized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H(0) = 1.</a:t>
            </a: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Derivation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H(x)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all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x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0799" y="836712"/>
            <a:ext cx="3082401" cy="591094"/>
          </a:xfrm>
          <a:prstGeom prst="rect">
            <a:avLst/>
          </a:prstGeom>
        </p:spPr>
      </p:pic>
      <p:pic>
        <p:nvPicPr>
          <p:cNvPr id="14" name="Kép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8164" y="1484784"/>
            <a:ext cx="3807672" cy="1518656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4102" y="3047062"/>
            <a:ext cx="5475796" cy="763875"/>
          </a:xfrm>
          <a:prstGeom prst="rect">
            <a:avLst/>
          </a:prstGeom>
        </p:spPr>
      </p:pic>
      <p:pic>
        <p:nvPicPr>
          <p:cNvPr id="16" name="Kép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96187" y="3861980"/>
            <a:ext cx="4351626" cy="791156"/>
          </a:xfrm>
          <a:prstGeom prst="rect">
            <a:avLst/>
          </a:prstGeom>
        </p:spPr>
      </p:pic>
      <p:pic>
        <p:nvPicPr>
          <p:cNvPr id="18" name="Kép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3877" y="4725144"/>
            <a:ext cx="3336246" cy="836625"/>
          </a:xfrm>
          <a:prstGeom prst="rect">
            <a:avLst/>
          </a:prstGeom>
        </p:spPr>
      </p:pic>
      <p:sp>
        <p:nvSpPr>
          <p:cNvPr id="13" name="Szövegdoboz 12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32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27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well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established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in QCD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4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866284" y="836712"/>
            <a:ext cx="7848872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proposed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phenomenology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L. Lukaszuk, B.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Nicolescu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Lett.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Nuovo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Cim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8, 405 (1973)</a:t>
            </a:r>
          </a:p>
        </p:txBody>
      </p:sp>
      <p:sp>
        <p:nvSpPr>
          <p:cNvPr id="13" name="Szabadkézi sokszög 12"/>
          <p:cNvSpPr/>
          <p:nvPr/>
        </p:nvSpPr>
        <p:spPr>
          <a:xfrm>
            <a:off x="755575" y="3501008"/>
            <a:ext cx="8070291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QCD: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J.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Bartels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L.N.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Lipatov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G. P.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Vacca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Lett. B (2000) 178 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1082308" y="2708920"/>
            <a:ext cx="7416824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intercept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QCD: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R. A. Janik, J.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Wosiek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Lett. 82 (1999)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1092 </a:t>
            </a:r>
          </a:p>
        </p:txBody>
      </p:sp>
      <p:sp>
        <p:nvSpPr>
          <p:cNvPr id="15" name="Szabadkézi sokszög 14"/>
          <p:cNvSpPr/>
          <p:nvPr/>
        </p:nvSpPr>
        <p:spPr>
          <a:xfrm>
            <a:off x="631640" y="1620244"/>
            <a:ext cx="8318161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Three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Gluon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Integral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Equation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c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Singlet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Regge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Singularities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QCD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J.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Kwiecinski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Praszalowicz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Phys.Lett.B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94 (1980) 413-416 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902288" y="4303109"/>
            <a:ext cx="7776864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QCD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running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coupling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endParaRPr lang="hu-HU" dirty="0"/>
          </a:p>
          <a:p>
            <a:pPr algn="ctr"/>
            <a:r>
              <a:rPr lang="hu-HU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J. </a:t>
            </a:r>
            <a:r>
              <a:rPr lang="hu-HU" sz="2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Bartels</a:t>
            </a:r>
            <a:r>
              <a:rPr lang="hu-HU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,</a:t>
            </a: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</a:rPr>
              <a:t> </a:t>
            </a:r>
            <a:r>
              <a:rPr lang="hu-HU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 C. </a:t>
            </a:r>
            <a:r>
              <a:rPr lang="hu-HU" sz="2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Contreras</a:t>
            </a:r>
            <a:r>
              <a:rPr lang="hu-HU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, G. P. </a:t>
            </a:r>
            <a:r>
              <a:rPr lang="hu-HU" sz="2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Vacca</a:t>
            </a:r>
            <a:r>
              <a:rPr lang="hu-HU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,</a:t>
            </a: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</a:rPr>
              <a:t> </a:t>
            </a:r>
            <a:r>
              <a:rPr lang="hu-HU" sz="2000" i="1" dirty="0">
                <a:latin typeface="Verdana" panose="020B0604030504040204" pitchFamily="34" charset="0"/>
                <a:ea typeface="Verdana" panose="020B0604030504040204" pitchFamily="34" charset="0"/>
              </a:rPr>
              <a:t>JHEP</a:t>
            </a: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</a:rPr>
              <a:t> 04 (2020) </a:t>
            </a:r>
            <a:r>
              <a:rPr lang="hu-HU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183</a:t>
            </a:r>
            <a:endParaRPr lang="hu-HU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755576" y="5599253"/>
            <a:ext cx="7776864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excellent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theory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intro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review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Yu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Kovchegov’s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endParaRPr lang="hu-HU" dirty="0"/>
          </a:p>
          <a:p>
            <a:pPr algn="ctr"/>
            <a:r>
              <a:rPr lang="hu-HU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CTEQ </a:t>
            </a:r>
            <a:r>
              <a:rPr lang="hu-HU" sz="2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Webinar</a:t>
            </a:r>
            <a:r>
              <a:rPr lang="hu-HU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2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April</a:t>
            </a:r>
            <a:r>
              <a:rPr lang="hu-HU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 28, 2021</a:t>
            </a:r>
          </a:p>
          <a:p>
            <a:pPr algn="ctr"/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http://</a:t>
            </a:r>
            <a:r>
              <a:rPr lang="hu-HU" sz="2000" dirty="0" smtClean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youtu.be/yHBO3zcB3V4</a:t>
            </a:r>
            <a:r>
              <a:rPr lang="hu-HU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hu-HU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71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8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42863"/>
            <a:ext cx="9144000" cy="1127987"/>
          </a:xfrm>
        </p:spPr>
        <p:txBody>
          <a:bodyPr>
            <a:normAutofit fontScale="90000"/>
          </a:bodyPr>
          <a:lstStyle/>
          <a:p>
            <a:pPr algn="ctr" eaLnBrk="1" hangingPunct="1">
              <a:buNone/>
            </a:pPr>
            <a:r>
              <a:rPr lang="hu-HU" sz="49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sz="4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49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Search</a:t>
            </a:r>
            <a:r>
              <a:rPr lang="hu-HU" sz="4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hu-HU" sz="4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hu-H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and </a:t>
            </a:r>
            <a:r>
              <a:rPr lang="hu-H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symmetry</a:t>
            </a:r>
            <a:r>
              <a:rPr lang="hu-H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violation</a:t>
            </a:r>
            <a:r>
              <a:rPr lang="hu-H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in </a:t>
            </a:r>
            <a:r>
              <a:rPr lang="hu-H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elastic</a:t>
            </a:r>
            <a:r>
              <a:rPr lang="hu-H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collisions</a:t>
            </a:r>
            <a:r>
              <a:rPr lang="hu-H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hu-H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9216" y="3420326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rm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Arial Rounded MT Bold" pitchFamily="34"/>
              <a:buNone/>
            </a:pPr>
            <a:r>
              <a:rPr lang="hu-HU" sz="24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Two</a:t>
            </a:r>
            <a:r>
              <a:rPr lang="hu-HU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simple</a:t>
            </a:r>
            <a:r>
              <a:rPr lang="hu-HU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consequences</a:t>
            </a:r>
            <a:r>
              <a:rPr lang="hu-HU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8497" y="4060558"/>
            <a:ext cx="5367005" cy="736594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1599" y="4962944"/>
            <a:ext cx="5420802" cy="698304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9" name="Szövegdoboz 8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5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 rotWithShape="1">
          <a:blip r:embed="rId5"/>
          <a:srcRect l="-1" t="46380" r="32679"/>
          <a:stretch/>
        </p:blipFill>
        <p:spPr>
          <a:xfrm>
            <a:off x="2375757" y="1628800"/>
            <a:ext cx="4392487" cy="83249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Kép 12"/>
          <p:cNvPicPr>
            <a:picLocks noChangeAspect="1"/>
          </p:cNvPicPr>
          <p:nvPr/>
        </p:nvPicPr>
        <p:blipFill rotWithShape="1">
          <a:blip r:embed="rId5"/>
          <a:srcRect l="74616" b="46380"/>
          <a:stretch/>
        </p:blipFill>
        <p:spPr>
          <a:xfrm>
            <a:off x="3743908" y="2524497"/>
            <a:ext cx="1656184" cy="832495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08317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19441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Observations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with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&gt; 5 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s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6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709" y="840987"/>
            <a:ext cx="8880787" cy="1723917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055" y="2741738"/>
            <a:ext cx="8860441" cy="1487615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470" y="4382903"/>
            <a:ext cx="8859963" cy="1782401"/>
          </a:xfrm>
          <a:prstGeom prst="rect">
            <a:avLst/>
          </a:prstGeom>
        </p:spPr>
      </p:pic>
      <p:sp>
        <p:nvSpPr>
          <p:cNvPr id="16" name="Szabadkézi sokszög 15"/>
          <p:cNvSpPr/>
          <p:nvPr/>
        </p:nvSpPr>
        <p:spPr>
          <a:xfrm>
            <a:off x="4716016" y="1607455"/>
            <a:ext cx="4176464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fr-FR" sz="1400" dirty="0"/>
              <a:t>Eur. Phys. J. C (2021) </a:t>
            </a:r>
            <a:r>
              <a:rPr lang="fr-FR" sz="1400" b="1" dirty="0"/>
              <a:t>81</a:t>
            </a:r>
            <a:r>
              <a:rPr lang="fr-FR" sz="1400" dirty="0"/>
              <a:t>: 180</a:t>
            </a:r>
            <a:br>
              <a:rPr lang="fr-FR" sz="1400" dirty="0"/>
            </a:br>
            <a:r>
              <a:rPr lang="fr-FR" sz="1400" dirty="0">
                <a:hlinkClick r:id="rId6"/>
              </a:rPr>
              <a:t>https://doi.org/10.1140/epjc/s10052-021-08867-6</a:t>
            </a:r>
            <a:endParaRPr lang="hu-HU" sz="14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4716016" y="3501008"/>
            <a:ext cx="4176464" cy="4946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fr-FR" sz="1400" dirty="0"/>
              <a:t>Eur. Phys. J. C </a:t>
            </a:r>
            <a:r>
              <a:rPr lang="hu-HU" sz="1400" dirty="0" smtClean="0"/>
              <a:t>(2021</a:t>
            </a:r>
            <a:r>
              <a:rPr lang="hu-HU" sz="1400" dirty="0"/>
              <a:t>) </a:t>
            </a:r>
            <a:r>
              <a:rPr lang="hu-HU" sz="1400" b="1" dirty="0"/>
              <a:t>81</a:t>
            </a:r>
            <a:r>
              <a:rPr lang="hu-HU" sz="1400" dirty="0"/>
              <a:t>:611 </a:t>
            </a:r>
            <a:r>
              <a:rPr lang="fr-FR" sz="1400" dirty="0"/>
              <a:t> </a:t>
            </a:r>
            <a:endParaRPr lang="hu-HU" sz="1400" dirty="0" smtClean="0"/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7"/>
              </a:rPr>
              <a:t>https://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7"/>
              </a:rPr>
              <a:t>doi.org/10.1140/epjc/s10052-021-09381-5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20" name="Szabadkézi sokszög 19"/>
          <p:cNvSpPr/>
          <p:nvPr/>
        </p:nvSpPr>
        <p:spPr>
          <a:xfrm>
            <a:off x="4716016" y="5495306"/>
            <a:ext cx="4176464" cy="4946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 smtClean="0"/>
              <a:t>Phys</a:t>
            </a:r>
            <a:r>
              <a:rPr lang="hu-HU" sz="1400" dirty="0" smtClean="0"/>
              <a:t>. </a:t>
            </a:r>
            <a:r>
              <a:rPr lang="hu-HU" sz="1400" dirty="0" err="1" smtClean="0"/>
              <a:t>Rev</a:t>
            </a:r>
            <a:r>
              <a:rPr lang="hu-HU" sz="1400" dirty="0" smtClean="0"/>
              <a:t>. Lett.</a:t>
            </a:r>
            <a:r>
              <a:rPr lang="fr-FR" sz="1400" dirty="0" smtClean="0"/>
              <a:t> </a:t>
            </a:r>
            <a:r>
              <a:rPr lang="fr-FR" sz="1400" dirty="0"/>
              <a:t>(2021) </a:t>
            </a:r>
            <a:r>
              <a:rPr lang="hu-HU" sz="1400" b="1" dirty="0" smtClean="0"/>
              <a:t>in </a:t>
            </a:r>
            <a:r>
              <a:rPr lang="hu-HU" sz="1400" b="1" dirty="0" err="1" smtClean="0"/>
              <a:t>press</a:t>
            </a:r>
            <a:endParaRPr lang="hu-HU" sz="1400" b="1" dirty="0" smtClean="0"/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Accepted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2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12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publication</a:t>
            </a:r>
            <a:endParaRPr lang="hu-HU" sz="12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05041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ép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32" y="758701"/>
            <a:ext cx="8853264" cy="3606403"/>
          </a:xfrm>
          <a:prstGeom prst="rect">
            <a:avLst/>
          </a:prstGeom>
        </p:spPr>
      </p:pic>
      <p:pic>
        <p:nvPicPr>
          <p:cNvPr id="13" name="Kép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960" y="4437112"/>
            <a:ext cx="8860536" cy="1800606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19441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Three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Proceedings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with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&gt; 5 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s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7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4716016" y="1988840"/>
            <a:ext cx="4176464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b="1" dirty="0" smtClean="0"/>
              <a:t>Gribov’90 </a:t>
            </a:r>
            <a:r>
              <a:rPr lang="hu-HU" sz="1400" b="1" dirty="0" err="1" smtClean="0"/>
              <a:t>Memorial</a:t>
            </a:r>
            <a:r>
              <a:rPr lang="hu-HU" sz="1400" b="1" dirty="0" smtClean="0"/>
              <a:t> </a:t>
            </a:r>
            <a:r>
              <a:rPr lang="hu-HU" sz="1400" b="1" dirty="0" err="1" smtClean="0"/>
              <a:t>Volume</a:t>
            </a:r>
            <a:r>
              <a:rPr lang="hu-HU" sz="1400" dirty="0" smtClean="0"/>
              <a:t>, pp. 69-80 (2021)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>
                <a:hlinkClick r:id="rId5"/>
              </a:rPr>
              <a:t>https://</a:t>
            </a:r>
            <a:r>
              <a:rPr lang="fr-FR" sz="1400" dirty="0" smtClean="0">
                <a:hlinkClick r:id="rId5"/>
              </a:rPr>
              <a:t>doi.org/10.1142/9789811238406_0012</a:t>
            </a:r>
            <a:r>
              <a:rPr lang="hu-HU" sz="1400" dirty="0" smtClean="0"/>
              <a:t> </a:t>
            </a:r>
            <a:endParaRPr lang="hu-HU" sz="14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4716016" y="3150400"/>
            <a:ext cx="4176464" cy="4946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nl-NL" sz="1400" dirty="0"/>
              <a:t> </a:t>
            </a:r>
            <a:r>
              <a:rPr lang="nl-NL" sz="1400" i="1" dirty="0"/>
              <a:t>EPJ Web Conf.</a:t>
            </a:r>
            <a:r>
              <a:rPr lang="nl-NL" sz="1400" dirty="0"/>
              <a:t> 235 (2020) </a:t>
            </a:r>
            <a:r>
              <a:rPr lang="nl-NL" sz="1400" dirty="0" smtClean="0"/>
              <a:t>06002</a:t>
            </a:r>
            <a:r>
              <a:rPr lang="hu-HU" sz="1400" dirty="0" smtClean="0"/>
              <a:t>, </a:t>
            </a:r>
            <a:r>
              <a:rPr lang="hu-HU" sz="1400" dirty="0" err="1" smtClean="0"/>
              <a:t>proc</a:t>
            </a:r>
            <a:r>
              <a:rPr lang="hu-HU" sz="1400" dirty="0" smtClean="0"/>
              <a:t>. </a:t>
            </a:r>
            <a:r>
              <a:rPr lang="hu-HU" sz="1400" b="1" dirty="0" smtClean="0"/>
              <a:t>ISMD 2019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6"/>
              </a:rPr>
              <a:t>https://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6"/>
              </a:rPr>
              <a:t>doi.org/10.1051/epjconf/202023506002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</a:p>
        </p:txBody>
      </p:sp>
      <p:sp>
        <p:nvSpPr>
          <p:cNvPr id="14" name="Szabadkézi sokszög 13"/>
          <p:cNvSpPr/>
          <p:nvPr/>
        </p:nvSpPr>
        <p:spPr>
          <a:xfrm>
            <a:off x="4716016" y="4941168"/>
            <a:ext cx="4176464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 smtClean="0"/>
              <a:t>PoS</a:t>
            </a:r>
            <a:r>
              <a:rPr lang="hu-HU" sz="1400" dirty="0" smtClean="0"/>
              <a:t> </a:t>
            </a:r>
            <a:r>
              <a:rPr lang="hu-HU" sz="1400" b="1" dirty="0" smtClean="0"/>
              <a:t>ICHEP 2020 </a:t>
            </a:r>
            <a:r>
              <a:rPr lang="hu-HU" sz="1400" dirty="0" smtClean="0"/>
              <a:t>(2021)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>
                <a:hlinkClick r:id="rId7"/>
              </a:rPr>
              <a:t>https://</a:t>
            </a:r>
            <a:r>
              <a:rPr lang="hu-HU" sz="1400" dirty="0" smtClean="0">
                <a:hlinkClick r:id="rId7"/>
              </a:rPr>
              <a:t>doi.org/10.22323/1.390.0496</a:t>
            </a:r>
            <a:r>
              <a:rPr lang="hu-HU" sz="1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7758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Three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Oldest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Hungarian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Universities</a:t>
            </a:r>
            <a:endParaRPr lang="hu-HU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anose="05050102010706020507" pitchFamily="18" charset="2"/>
              <a:ea typeface="Verdana" panose="020B0604030504040204" pitchFamily="34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8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590" y="4581128"/>
            <a:ext cx="4620914" cy="2211979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12" name="Kép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8734"/>
            <a:ext cx="9144000" cy="3152314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21" name="Szabadkézi sokszög 20"/>
          <p:cNvSpPr/>
          <p:nvPr/>
        </p:nvSpPr>
        <p:spPr>
          <a:xfrm>
            <a:off x="899592" y="6237312"/>
            <a:ext cx="3384376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/>
              <a:t>Eötvös Loránd University: 1635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5665305" y="1484784"/>
            <a:ext cx="3371191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/>
              <a:t>University of Pécs: 1367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68960"/>
            <a:ext cx="9144000" cy="1521303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18" name="Szabadkézi sokszög 17"/>
          <p:cNvSpPr/>
          <p:nvPr/>
        </p:nvSpPr>
        <p:spPr>
          <a:xfrm>
            <a:off x="107504" y="3623098"/>
            <a:ext cx="3456384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/>
              <a:t>University of Debrecen: 1538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3" name="Téglalap 12"/>
          <p:cNvSpPr/>
          <p:nvPr/>
        </p:nvSpPr>
        <p:spPr>
          <a:xfrm>
            <a:off x="107504" y="3095086"/>
            <a:ext cx="7488832" cy="28803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Téglalap 22"/>
          <p:cNvSpPr/>
          <p:nvPr/>
        </p:nvSpPr>
        <p:spPr>
          <a:xfrm>
            <a:off x="4644008" y="5999388"/>
            <a:ext cx="4392488" cy="76390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Szabadkézi sokszög 14"/>
          <p:cNvSpPr/>
          <p:nvPr/>
        </p:nvSpPr>
        <p:spPr>
          <a:xfrm>
            <a:off x="107504" y="4797152"/>
            <a:ext cx="4176464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/>
              <a:t>(S,C) </a:t>
            </a:r>
            <a:r>
              <a:rPr lang="hu-HU" sz="2000" dirty="0" err="1" smtClean="0"/>
              <a:t>structure</a:t>
            </a:r>
            <a:r>
              <a:rPr lang="hu-HU" sz="2000" dirty="0" smtClean="0"/>
              <a:t> </a:t>
            </a:r>
            <a:r>
              <a:rPr lang="hu-HU" sz="2000" dirty="0" err="1" smtClean="0"/>
              <a:t>evident</a:t>
            </a:r>
            <a:r>
              <a:rPr lang="hu-HU" sz="2000" dirty="0" smtClean="0"/>
              <a:t>,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/>
              <a:t>S: </a:t>
            </a:r>
            <a:r>
              <a:rPr lang="hu-HU" sz="2000" dirty="0" err="1" smtClean="0"/>
              <a:t>statement</a:t>
            </a:r>
            <a:r>
              <a:rPr lang="hu-HU" sz="2000" dirty="0" smtClean="0"/>
              <a:t>, </a:t>
            </a:r>
            <a:r>
              <a:rPr lang="hu-HU" sz="2000" dirty="0" err="1" smtClean="0"/>
              <a:t>valid</a:t>
            </a:r>
            <a:r>
              <a:rPr lang="hu-HU" sz="2000" dirty="0" smtClean="0"/>
              <a:t> </a:t>
            </a:r>
            <a:r>
              <a:rPr lang="hu-HU" sz="2000" dirty="0" err="1" smtClean="0"/>
              <a:t>if</a:t>
            </a:r>
            <a:r>
              <a:rPr lang="hu-HU" sz="2000" dirty="0" smtClean="0"/>
              <a:t>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/>
              <a:t>C: </a:t>
            </a:r>
            <a:r>
              <a:rPr lang="hu-HU" sz="2000" dirty="0" err="1" smtClean="0"/>
              <a:t>condition</a:t>
            </a:r>
            <a:r>
              <a:rPr lang="hu-HU" sz="2000" dirty="0" smtClean="0"/>
              <a:t> is </a:t>
            </a:r>
            <a:r>
              <a:rPr lang="hu-HU" sz="2000" dirty="0" err="1" smtClean="0"/>
              <a:t>satisfied</a:t>
            </a:r>
            <a:endParaRPr lang="hu-HU" sz="2000" dirty="0" smtClean="0"/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/>
              <a:t>See</a:t>
            </a:r>
            <a:r>
              <a:rPr lang="hu-HU" sz="2000" dirty="0" smtClean="0"/>
              <a:t> </a:t>
            </a:r>
            <a:r>
              <a:rPr lang="hu-HU" sz="2000" dirty="0" err="1" smtClean="0"/>
              <a:t>talk</a:t>
            </a:r>
            <a:r>
              <a:rPr lang="hu-HU" sz="2000" dirty="0" smtClean="0"/>
              <a:t> of </a:t>
            </a:r>
            <a:r>
              <a:rPr lang="hu-HU" sz="2000" dirty="0" smtClean="0">
                <a:hlinkClick r:id="rId6"/>
              </a:rPr>
              <a:t>R. </a:t>
            </a:r>
            <a:r>
              <a:rPr lang="hu-HU" sz="2000" dirty="0" err="1" smtClean="0">
                <a:hlinkClick r:id="rId6"/>
              </a:rPr>
              <a:t>Dardasht</a:t>
            </a:r>
            <a:r>
              <a:rPr lang="hu-HU" sz="2000" dirty="0" err="1" smtClean="0"/>
              <a:t>i</a:t>
            </a:r>
            <a:r>
              <a:rPr lang="hu-HU" sz="2000" dirty="0" smtClean="0"/>
              <a:t> </a:t>
            </a:r>
            <a:r>
              <a:rPr lang="hu-HU" sz="2000" dirty="0" err="1" smtClean="0"/>
              <a:t>at</a:t>
            </a:r>
            <a:r>
              <a:rPr lang="hu-HU" sz="2000" dirty="0" smtClean="0"/>
              <a:t> ISMD21</a:t>
            </a:r>
          </a:p>
        </p:txBody>
      </p:sp>
    </p:spTree>
    <p:extLst>
      <p:ext uri="{BB962C8B-B14F-4D97-AF65-F5344CB8AC3E}">
        <p14:creationId xmlns:p14="http://schemas.microsoft.com/office/powerpoint/2010/main" val="229653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8" grpId="0" animBg="1"/>
      <p:bldP spid="13" grpId="0" animBg="1"/>
      <p:bldP spid="23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independent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results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since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ISMD’19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9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60" y="2420888"/>
            <a:ext cx="9089679" cy="3503691"/>
          </a:xfrm>
          <a:prstGeom prst="rect">
            <a:avLst/>
          </a:prstGeom>
        </p:spPr>
      </p:pic>
      <p:sp>
        <p:nvSpPr>
          <p:cNvPr id="12" name="Szabadkézi sokszög 11"/>
          <p:cNvSpPr/>
          <p:nvPr/>
        </p:nvSpPr>
        <p:spPr>
          <a:xfrm>
            <a:off x="611560" y="5887865"/>
            <a:ext cx="8064896" cy="92551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S: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≥ 6.26 </a:t>
            </a:r>
            <a:r>
              <a:rPr lang="hu-HU" b="1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endParaRPr lang="hu-HU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C1: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All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D0 and TOTEM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1.96, 2.76 and 7.0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C2: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domain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validity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still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determined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dependently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</a:p>
        </p:txBody>
      </p:sp>
      <p:pic>
        <p:nvPicPr>
          <p:cNvPr id="13" name="Kép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709" y="692696"/>
            <a:ext cx="8880787" cy="1723917"/>
          </a:xfrm>
          <a:prstGeom prst="rect">
            <a:avLst/>
          </a:prstGeom>
        </p:spPr>
      </p:pic>
      <p:sp>
        <p:nvSpPr>
          <p:cNvPr id="14" name="Szabadkézi sokszög 13"/>
          <p:cNvSpPr/>
          <p:nvPr/>
        </p:nvSpPr>
        <p:spPr>
          <a:xfrm>
            <a:off x="4716016" y="1459164"/>
            <a:ext cx="4176464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fr-FR" sz="1400" dirty="0"/>
              <a:t>Eur. Phys. J. C (2021) </a:t>
            </a:r>
            <a:r>
              <a:rPr lang="fr-FR" sz="1400" b="1" dirty="0"/>
              <a:t>81</a:t>
            </a:r>
            <a:r>
              <a:rPr lang="fr-FR" sz="1400" dirty="0"/>
              <a:t>: 180</a:t>
            </a:r>
            <a:br>
              <a:rPr lang="fr-FR" sz="1400" dirty="0"/>
            </a:br>
            <a:r>
              <a:rPr lang="fr-FR" sz="1400" dirty="0">
                <a:hlinkClick r:id="rId5"/>
              </a:rPr>
              <a:t>https://doi.org/10.1140/epjc/s10052-021-08867-6</a:t>
            </a:r>
            <a:endParaRPr lang="hu-HU" sz="14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3851920" y="5517232"/>
            <a:ext cx="1800200" cy="34073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/>
              <a:t>x</a:t>
            </a:r>
            <a:r>
              <a:rPr lang="hu-HU" sz="1600" b="1" dirty="0" smtClean="0"/>
              <a:t> = - B t = - B</a:t>
            </a:r>
            <a:r>
              <a:rPr lang="hu-HU" sz="1600" b="1" baseline="-25000" dirty="0" smtClean="0"/>
              <a:t>0</a:t>
            </a:r>
            <a:r>
              <a:rPr lang="hu-HU" sz="1600" b="1" dirty="0" smtClean="0"/>
              <a:t>(s) t</a:t>
            </a:r>
            <a:endParaRPr lang="hu-HU" sz="1600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 rot="16200000">
            <a:off x="3321512" y="3762688"/>
            <a:ext cx="3024336" cy="34073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 smtClean="0"/>
              <a:t>H(x) </a:t>
            </a:r>
            <a:r>
              <a:rPr lang="hu-HU" sz="1600" b="1" dirty="0" smtClean="0"/>
              <a:t>= </a:t>
            </a:r>
            <a:r>
              <a:rPr lang="hu-HU" sz="1600" b="1" dirty="0" smtClean="0"/>
              <a:t>1/(B </a:t>
            </a:r>
            <a:r>
              <a:rPr lang="hu-HU" sz="1600" b="1" dirty="0" err="1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1600" b="1" baseline="-25000" dirty="0" err="1" smtClean="0"/>
              <a:t>el</a:t>
            </a:r>
            <a:r>
              <a:rPr lang="hu-HU" sz="1600" b="1" dirty="0" smtClean="0"/>
              <a:t>) </a:t>
            </a:r>
            <a:r>
              <a:rPr lang="hu-HU" sz="1600" b="1" dirty="0" err="1" smtClean="0"/>
              <a:t>d</a:t>
            </a:r>
            <a:r>
              <a:rPr lang="hu-HU" sz="1600" b="1" dirty="0" err="1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1600" b="1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/</a:t>
            </a:r>
            <a:r>
              <a:rPr lang="hu-HU" sz="1600" b="1" dirty="0" err="1" smtClean="0"/>
              <a:t>d</a:t>
            </a:r>
            <a:r>
              <a:rPr lang="hu-HU" sz="1600" b="1" dirty="0" err="1" smtClean="0"/>
              <a:t>t</a:t>
            </a:r>
            <a:r>
              <a:rPr lang="hu-HU" sz="1600" b="1" dirty="0" smtClean="0"/>
              <a:t> </a:t>
            </a:r>
            <a:r>
              <a:rPr lang="hu-HU" sz="1600" b="1" dirty="0" err="1" smtClean="0"/>
              <a:t>vs</a:t>
            </a:r>
            <a:r>
              <a:rPr lang="hu-HU" sz="1600" b="1" dirty="0"/>
              <a:t> x = - B t </a:t>
            </a:r>
            <a:endParaRPr lang="hu-HU" sz="1600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55818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Alapértelmezet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25698</TotalTime>
  <Words>1705</Words>
  <Application>Microsoft Office PowerPoint</Application>
  <PresentationFormat>Diavetítés a képernyőre (4:3 oldalarány)</PresentationFormat>
  <Paragraphs>284</Paragraphs>
  <Slides>32</Slides>
  <Notes>32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32</vt:i4>
      </vt:variant>
    </vt:vector>
  </HeadingPairs>
  <TitlesOfParts>
    <vt:vector size="45" baseType="lpstr">
      <vt:lpstr>MS Gothic</vt:lpstr>
      <vt:lpstr>Arial</vt:lpstr>
      <vt:lpstr>Arial Rounded MT Bold</vt:lpstr>
      <vt:lpstr>Arial Unicode MS</vt:lpstr>
      <vt:lpstr>Calibri</vt:lpstr>
      <vt:lpstr>Lucida Sans Unicode</vt:lpstr>
      <vt:lpstr>StarSymbol</vt:lpstr>
      <vt:lpstr>Symbol</vt:lpstr>
      <vt:lpstr>Tahoma</vt:lpstr>
      <vt:lpstr>Times New Roman</vt:lpstr>
      <vt:lpstr>Verdana</vt:lpstr>
      <vt:lpstr>Wingdings</vt:lpstr>
      <vt:lpstr>Alapértelmezett</vt:lpstr>
      <vt:lpstr>OPTIMIZING THE SIGNAL OF ODDERON</vt:lpstr>
      <vt:lpstr>PowerPoint-bemutató</vt:lpstr>
      <vt:lpstr>PowerPoint-bemutató</vt:lpstr>
      <vt:lpstr>PowerPoint-bemutató</vt:lpstr>
      <vt:lpstr>Odderon Search and symmetry violation in elastic collisions 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SLIDING WINDOW for 5 s</vt:lpstr>
      <vt:lpstr>SLIDING WINDOWS</vt:lpstr>
      <vt:lpstr>CLOSING DOORS/GATES</vt:lpstr>
      <vt:lpstr>RESULTS FOR CLOSING GATES</vt:lpstr>
      <vt:lpstr>PowerPoint-bemutató</vt:lpstr>
      <vt:lpstr>OBSERVATION OF ODDERON</vt:lpstr>
      <vt:lpstr>ODE TO ODDERON  OBERON</vt:lpstr>
      <vt:lpstr>BACKUP SLIDES</vt:lpstr>
      <vt:lpstr>PowerPoint-bemutató</vt:lpstr>
      <vt:lpstr>PowerPoint-bemutató</vt:lpstr>
      <vt:lpstr>PowerPoint-bemutató</vt:lpstr>
      <vt:lpstr>Formalism: elastic scattering</vt:lpstr>
      <vt:lpstr>Formalism in b space</vt:lpstr>
      <vt:lpstr>PowerPoint-bemutató</vt:lpstr>
      <vt:lpstr>Looking for Crossing-Odd(eron) effects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Proton holography and Odderon discovery</dc:title>
  <dc:subject>STAR Regional Meeting, Warsaw, November 5, 2012</dc:subject>
  <dc:creator>Csörgő.Tamás</dc:creator>
  <cp:lastModifiedBy>tcsorgo</cp:lastModifiedBy>
  <cp:revision>563</cp:revision>
  <dcterms:modified xsi:type="dcterms:W3CDTF">2021-07-15T18:58:17Z</dcterms:modified>
</cp:coreProperties>
</file>