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6" r:id="rId2"/>
    <p:sldId id="2586" r:id="rId3"/>
    <p:sldId id="2587" r:id="rId4"/>
    <p:sldId id="2589" r:id="rId5"/>
    <p:sldId id="2590" r:id="rId6"/>
    <p:sldId id="2592" r:id="rId7"/>
    <p:sldId id="2598" r:id="rId8"/>
    <p:sldId id="2594" r:id="rId9"/>
    <p:sldId id="2595" r:id="rId10"/>
    <p:sldId id="259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00"/>
    <a:srgbClr val="21FEFF"/>
    <a:srgbClr val="A75B85"/>
    <a:srgbClr val="09840A"/>
    <a:srgbClr val="4D4D4D"/>
    <a:srgbClr val="660000"/>
    <a:srgbClr val="4A7EBB"/>
    <a:srgbClr val="0000FF"/>
    <a:srgbClr val="FF0000"/>
    <a:srgbClr val="3F3D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21" autoAdjust="0"/>
    <p:restoredTop sz="86166" autoAdjust="0"/>
  </p:normalViewPr>
  <p:slideViewPr>
    <p:cSldViewPr>
      <p:cViewPr varScale="1">
        <p:scale>
          <a:sx n="106" d="100"/>
          <a:sy n="106" d="100"/>
        </p:scale>
        <p:origin x="1568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4D8B53-A3EF-574B-BC18-9D3772D79EC6}" type="datetimeFigureOut">
              <a:rPr lang="en-US" smtClean="0"/>
              <a:t>7/12/21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497F0-8DDE-8947-B507-592C513B55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792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5713B-7F30-4AF5-96BF-BCA3677841D5}" type="datetimeFigureOut">
              <a:rPr lang="en-US" smtClean="0"/>
              <a:pPr/>
              <a:t>7/12/21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C2E535-840F-463B-B54A-E456A7A5BD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5156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C2E535-840F-463B-B54A-E456A7A5BD1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6140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Finite system size effects mimic some of the non-perturbative, phase transition reduction in pressure seen on lattice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C2E535-840F-463B-B54A-E456A7A5BD1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450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Nx</a:t>
            </a:r>
            <a:r>
              <a:rPr lang="en-US" dirty="0"/>
              <a:t> = 24 (red), 16 (green), 8 (orange), 4 (blue).  T varied by changing </a:t>
            </a:r>
            <a:r>
              <a:rPr lang="en-US" dirty="0" err="1"/>
              <a:t>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C2E535-840F-463B-B54A-E456A7A5BD1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79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AD53E-9D8F-FC45-A1CF-7BD8420F4733}" type="datetime1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92925"/>
            <a:ext cx="31242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ISMD2021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C14E5-14C1-BD4E-961A-1F8A58E271AD}" type="datetime1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3F14B-0412-A44B-86D1-A119BFF62054}" type="datetime1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C155F-ED36-E544-A9AA-903387DCA001}" type="datetime1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F1043-06A1-B141-A32D-E88590AA02F9}" type="datetime1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64513-BD4B-2847-9986-B0A57F788F13}" type="datetime1">
              <a:rPr lang="en-US" smtClean="0"/>
              <a:t>7/12/21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7FA6-D10E-CF48-A466-ABCFB1A45387}" type="datetime1">
              <a:rPr lang="en-US" smtClean="0"/>
              <a:t>7/12/21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7DF9F-97FD-6641-8177-7157065B8D6C}" type="datetime1">
              <a:rPr lang="en-US" smtClean="0"/>
              <a:t>7/12/21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3AC38-55DA-6B42-B681-B61D9EFC73A6}" type="datetime1">
              <a:rPr lang="en-US" smtClean="0"/>
              <a:t>7/12/21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189C8-B605-5640-B25B-EC3D0D4AF919}" type="datetime1">
              <a:rPr lang="en-US" smtClean="0"/>
              <a:t>7/12/21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E9EF-260C-3146-920E-85C82ABB3592}" type="datetime1">
              <a:rPr lang="en-US" smtClean="0"/>
              <a:t>7/12/21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9CCFF"/>
            </a:gs>
            <a:gs pos="50000">
              <a:schemeClr val="bg1"/>
            </a:gs>
            <a:gs pos="100000">
              <a:srgbClr val="99C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3DE4F3-8511-A841-8D86-6FE0D4722DEE}" type="datetime1">
              <a:rPr lang="en-US" smtClean="0"/>
              <a:t>7/12/21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71800" y="6392925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ISMD2021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9292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B5BCB-DCF7-4CB6-B569-5FAD0D0113E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62881" name="Picture 1"/>
          <p:cNvPicPr>
            <a:picLocks noChangeAspect="1" noChangeArrowheads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525" y="6388925"/>
            <a:ext cx="304800" cy="400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2D2A6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66000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00540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4D4D4D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815975"/>
            <a:ext cx="8229600" cy="1470025"/>
          </a:xfrm>
        </p:spPr>
        <p:txBody>
          <a:bodyPr>
            <a:normAutofit/>
          </a:bodyPr>
          <a:lstStyle/>
          <a:p>
            <a:r>
              <a:rPr lang="en-US" dirty="0"/>
              <a:t>The QCD Equation of State </a:t>
            </a:r>
            <a:br>
              <a:rPr lang="en-US" dirty="0"/>
            </a:br>
            <a:r>
              <a:rPr lang="en-US" dirty="0"/>
              <a:t>in Small Systems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0"/>
            <a:ext cx="6400800" cy="1242716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solidFill>
                  <a:srgbClr val="660000"/>
                </a:solidFill>
              </a:rPr>
              <a:t>W. A. Horowitz</a:t>
            </a:r>
          </a:p>
          <a:p>
            <a:r>
              <a:rPr lang="en-US" sz="2000" dirty="0">
                <a:solidFill>
                  <a:srgbClr val="660000"/>
                </a:solidFill>
              </a:rPr>
              <a:t>University of Cape Town</a:t>
            </a:r>
          </a:p>
          <a:p>
            <a:r>
              <a:rPr lang="en-US" sz="2000" dirty="0">
                <a:solidFill>
                  <a:srgbClr val="660000"/>
                </a:solidFill>
              </a:rPr>
              <a:t>July 13, 2021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54EE-EC09-C942-940F-F788AEBD4EAD}" type="datetime1">
              <a:rPr lang="en-US" smtClean="0"/>
              <a:t>7/12/21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09800" y="3912170"/>
            <a:ext cx="516654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dirty="0" err="1"/>
              <a:t>Mogliacci</a:t>
            </a:r>
            <a:r>
              <a:rPr lang="nb-NO" sz="1400" dirty="0"/>
              <a:t>, </a:t>
            </a:r>
            <a:r>
              <a:rPr lang="nb-NO" sz="1400" dirty="0" err="1"/>
              <a:t>Kolbé</a:t>
            </a:r>
            <a:r>
              <a:rPr lang="nb-NO" sz="1400" dirty="0"/>
              <a:t>, WAH, PRD102 (2020) [1807.07871]</a:t>
            </a:r>
          </a:p>
          <a:p>
            <a:r>
              <a:rPr lang="nb-NO" sz="1400" dirty="0" err="1"/>
              <a:t>Kitazawa</a:t>
            </a:r>
            <a:r>
              <a:rPr lang="nb-NO" sz="1400" dirty="0"/>
              <a:t>, </a:t>
            </a:r>
            <a:r>
              <a:rPr lang="nb-NO" sz="1400" dirty="0" err="1"/>
              <a:t>Mogliacci</a:t>
            </a:r>
            <a:r>
              <a:rPr lang="nb-NO" sz="1400" dirty="0"/>
              <a:t>, </a:t>
            </a:r>
            <a:r>
              <a:rPr lang="nb-NO" sz="1400" dirty="0" err="1"/>
              <a:t>Kolbé</a:t>
            </a:r>
            <a:r>
              <a:rPr lang="nb-NO" sz="1400" dirty="0"/>
              <a:t>, WAH, PRD99 (2019) [1904.00241]</a:t>
            </a:r>
          </a:p>
          <a:p>
            <a:r>
              <a:rPr lang="en-US" sz="1400" dirty="0"/>
              <a:t>WAH and Rothkopf, </a:t>
            </a:r>
            <a:r>
              <a:rPr lang="en-US" sz="1400" i="1" dirty="0"/>
              <a:t>in progress</a:t>
            </a:r>
            <a:endParaRPr lang="en-US" sz="1400" dirty="0"/>
          </a:p>
        </p:txBody>
      </p:sp>
      <p:pic>
        <p:nvPicPr>
          <p:cNvPr id="11" name="Picture 1">
            <a:extLst>
              <a:ext uri="{FF2B5EF4-FFF2-40B4-BE49-F238E27FC236}">
                <a16:creationId xmlns:a16="http://schemas.microsoft.com/office/drawing/2014/main" id="{EEF4E8A8-5401-DE4B-AC51-25C4A6CE0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65950" y="5118022"/>
            <a:ext cx="2587740" cy="901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sa-cern-logo.png">
            <a:extLst>
              <a:ext uri="{FF2B5EF4-FFF2-40B4-BE49-F238E27FC236}">
                <a16:creationId xmlns:a16="http://schemas.microsoft.com/office/drawing/2014/main" id="{0FD6828F-1AFC-F048-9B4B-0444799B95F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7362" y="5172478"/>
            <a:ext cx="1000899" cy="84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2306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310877-1E83-1F41-AD50-F90EED581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B7700F-95A8-0B42-BED4-53BC961E85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Finite size effects can be large for thermodynamics in QFT’s</a:t>
            </a:r>
          </a:p>
          <a:p>
            <a:pPr lvl="1"/>
            <a:r>
              <a:rPr lang="en-US" dirty="0"/>
              <a:t>Appear to be phenomenologically relevant for pp collisions up to peripheral AA</a:t>
            </a:r>
          </a:p>
          <a:p>
            <a:pPr lvl="1"/>
            <a:r>
              <a:rPr lang="en-US" dirty="0"/>
              <a:t>Likely impact extraction of QCD </a:t>
            </a:r>
            <a:r>
              <a:rPr lang="en-US" dirty="0" err="1"/>
              <a:t>EoS</a:t>
            </a:r>
            <a:r>
              <a:rPr lang="en-US" dirty="0"/>
              <a:t> from data</a:t>
            </a:r>
          </a:p>
          <a:p>
            <a:r>
              <a:rPr lang="en-US" dirty="0"/>
              <a:t>Future work:</a:t>
            </a:r>
          </a:p>
          <a:p>
            <a:pPr lvl="1"/>
            <a:r>
              <a:rPr lang="en-US" dirty="0"/>
              <a:t>Explicitly compute finite size effects in running QCD coupling</a:t>
            </a:r>
          </a:p>
          <a:p>
            <a:pPr lvl="1"/>
            <a:r>
              <a:rPr lang="en-US" dirty="0"/>
              <a:t>Refine current lattice calculations with periodic BCs</a:t>
            </a:r>
          </a:p>
          <a:p>
            <a:pPr lvl="1"/>
            <a:r>
              <a:rPr lang="en-US" dirty="0"/>
              <a:t>Implement more realistic Dirichlet BCs on lattice</a:t>
            </a:r>
          </a:p>
          <a:p>
            <a:pPr lvl="1"/>
            <a:r>
              <a:rPr lang="en-US" dirty="0"/>
              <a:t>Maintaining gauge invariance a challenge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B87773-5601-6043-98F4-267FC6CA7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C155F-ED36-E544-A9AA-903387DCA001}" type="datetime1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025CB8-74BD-594D-B70A-F08639F0C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C3009-66F5-B446-AD69-52C9AD059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93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A2939-2170-5B4A-8D52-29A9EDEE2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HI Collisions?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AFEDC6-D655-5844-A64D-C67576FBB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029200"/>
            <a:ext cx="8229600" cy="1143000"/>
          </a:xfrm>
        </p:spPr>
        <p:txBody>
          <a:bodyPr/>
          <a:lstStyle/>
          <a:p>
            <a:r>
              <a:rPr lang="en-US" dirty="0"/>
              <a:t>Quantify non-trivial, emergent many-body phenomena of non-Abelian QFT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7FA852-5EA4-5645-8859-06A57E00D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C155F-ED36-E544-A9AA-903387DCA001}" type="datetime1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E170D2-984C-504C-A7BA-E86013D34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1B232C-FD1F-E845-854C-2BE1F3698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B7C4B55-C007-9146-A9D1-99585D6F7B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286463"/>
            <a:ext cx="5562600" cy="359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666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2EBE3-2BD4-1C4D-8C98-57753CCB0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Hydro + HI Probes QCD/QGP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6EB5E-C5B1-B441-8319-B77C02864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C155F-ED36-E544-A9AA-903387DCA001}" type="datetime1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178FB2-666B-B945-9537-0905F5346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28416F-F503-0840-991D-4B45D7184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A7F2051-34FE-674C-A5AC-DABE179B6A10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937722"/>
            <a:ext cx="3420994" cy="24912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5581FA5-0464-A74A-8140-2B36CDEBEFF6}"/>
              </a:ext>
            </a:extLst>
          </p:cNvPr>
          <p:cNvSpPr txBox="1"/>
          <p:nvPr/>
        </p:nvSpPr>
        <p:spPr>
          <a:xfrm>
            <a:off x="5931074" y="1721696"/>
            <a:ext cx="1244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Borsanyi</a:t>
            </a:r>
            <a:r>
              <a:rPr lang="en-US" sz="1200" dirty="0"/>
              <a:t> et al., </a:t>
            </a:r>
          </a:p>
          <a:p>
            <a:r>
              <a:rPr lang="en-US" sz="1200" dirty="0"/>
              <a:t>PLB730 (2014)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EB39A47-8B0B-6649-A8FE-00E4DF86726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14440"/>
            <a:ext cx="9144000" cy="256256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2392751-2096-A045-B54C-02FEF007C6E7}"/>
              </a:ext>
            </a:extLst>
          </p:cNvPr>
          <p:cNvSpPr txBox="1"/>
          <p:nvPr/>
        </p:nvSpPr>
        <p:spPr>
          <a:xfrm>
            <a:off x="1110747" y="6352401"/>
            <a:ext cx="2927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Weller and </a:t>
            </a:r>
            <a:r>
              <a:rPr lang="en-US" sz="1200" dirty="0" err="1"/>
              <a:t>Romatschke</a:t>
            </a:r>
            <a:r>
              <a:rPr lang="en-US" sz="1200" dirty="0"/>
              <a:t>, PLB774 (2017)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DADD67D-766E-7A42-BE33-D6F4C9AD82FD}"/>
              </a:ext>
            </a:extLst>
          </p:cNvPr>
          <p:cNvSpPr txBox="1"/>
          <p:nvPr/>
        </p:nvSpPr>
        <p:spPr>
          <a:xfrm rot="5400000">
            <a:off x="3997563" y="3470037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=&gt;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EAE806-E8FA-9748-8EA9-B2098E303CFA}"/>
              </a:ext>
            </a:extLst>
          </p:cNvPr>
          <p:cNvSpPr txBox="1"/>
          <p:nvPr/>
        </p:nvSpPr>
        <p:spPr>
          <a:xfrm rot="19136409">
            <a:off x="1676925" y="1004995"/>
            <a:ext cx="8691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Input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3CBC70-E47D-8940-8704-FF9CEC711BEC}"/>
              </a:ext>
            </a:extLst>
          </p:cNvPr>
          <p:cNvSpPr txBox="1"/>
          <p:nvPr/>
        </p:nvSpPr>
        <p:spPr>
          <a:xfrm rot="19136409">
            <a:off x="-142918" y="3657670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Output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5EBF95F-B6A1-064F-A2DD-7AB529818B3A}"/>
              </a:ext>
            </a:extLst>
          </p:cNvPr>
          <p:cNvSpPr/>
          <p:nvPr/>
        </p:nvSpPr>
        <p:spPr bwMode="auto">
          <a:xfrm>
            <a:off x="3657600" y="2514600"/>
            <a:ext cx="914400" cy="15240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rtlCol="0" anchor="ctr">
            <a:spAutoFit/>
          </a:bodyPr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16534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536F9-7D24-8F4A-84DB-A5E921253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Does Finite Size Affect </a:t>
            </a:r>
            <a:r>
              <a:rPr lang="en-US" dirty="0" err="1"/>
              <a:t>Thermodyn</a:t>
            </a:r>
            <a:r>
              <a:rPr lang="en-US" dirty="0"/>
              <a:t>.?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B227E2-651B-B843-895C-071B6B695F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/>
          <a:lstStyle/>
          <a:p>
            <a:r>
              <a:rPr lang="en-US" dirty="0"/>
              <a:t>Test using free scalar field theory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p decreases significantly as T decreases for fixed L, converging to T = 0 Casimir effect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E051C-B090-E741-8939-BB3E1A577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C155F-ED36-E544-A9AA-903387DCA001}" type="datetime1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01598-B7BC-2B4D-9121-44C3F6B6C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A7C86-B7FD-0C4D-9746-51085AF5A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CAAE1E3-A072-5D43-B359-2E7F23A44A3E}"/>
              </a:ext>
            </a:extLst>
          </p:cNvPr>
          <p:cNvGrpSpPr/>
          <p:nvPr/>
        </p:nvGrpSpPr>
        <p:grpSpPr>
          <a:xfrm>
            <a:off x="1371600" y="1752600"/>
            <a:ext cx="7307619" cy="3680247"/>
            <a:chOff x="1371600" y="2057400"/>
            <a:chExt cx="7307619" cy="368024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FD4F5E99-972B-E94C-A7B9-36E7635072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1600" y="2057400"/>
              <a:ext cx="5460491" cy="341547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C2D2514-B30C-BC4E-9D6D-74C88289C9AF}"/>
                </a:ext>
              </a:extLst>
            </p:cNvPr>
            <p:cNvSpPr txBox="1"/>
            <p:nvPr/>
          </p:nvSpPr>
          <p:spPr>
            <a:xfrm>
              <a:off x="2906601" y="5460648"/>
              <a:ext cx="31893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Mogliacci</a:t>
              </a:r>
              <a:r>
                <a:rPr lang="en-US" sz="1200" dirty="0"/>
                <a:t>, </a:t>
              </a:r>
              <a:r>
                <a:rPr lang="en-US" sz="1200" dirty="0" err="1"/>
                <a:t>Kolbé</a:t>
              </a:r>
              <a:r>
                <a:rPr lang="en-US" sz="1200" dirty="0"/>
                <a:t>, and WAH, PRD102 (2020)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F36512C-1050-4D4E-9860-D50F48B05994}"/>
                </a:ext>
              </a:extLst>
            </p:cNvPr>
            <p:cNvSpPr txBox="1"/>
            <p:nvPr/>
          </p:nvSpPr>
          <p:spPr>
            <a:xfrm>
              <a:off x="6809348" y="2227982"/>
              <a:ext cx="18698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~10% effect at 400 MeV </a:t>
              </a:r>
            </a:p>
            <a:p>
              <a:r>
                <a:rPr lang="en-US" sz="1200" dirty="0"/>
                <a:t>for ~1 </a:t>
              </a:r>
              <a:r>
                <a:rPr lang="en-US" sz="1200" dirty="0" err="1"/>
                <a:t>fm</a:t>
              </a:r>
              <a:r>
                <a:rPr lang="en-US" sz="1200" dirty="0"/>
                <a:t> system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FC77C87F-1C7D-CD4F-8276-013DFA32EE89}"/>
              </a:ext>
            </a:extLst>
          </p:cNvPr>
          <p:cNvSpPr txBox="1"/>
          <p:nvPr/>
        </p:nvSpPr>
        <p:spPr>
          <a:xfrm>
            <a:off x="4953000" y="6392925"/>
            <a:ext cx="42739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See also I </a:t>
            </a:r>
            <a:r>
              <a:rPr lang="en-US" sz="2400" dirty="0" err="1"/>
              <a:t>Ghisoiu</a:t>
            </a:r>
            <a:r>
              <a:rPr lang="en-US" sz="2400" dirty="0"/>
              <a:t> MSc thesis</a:t>
            </a:r>
          </a:p>
        </p:txBody>
      </p:sp>
    </p:spTree>
    <p:extLst>
      <p:ext uri="{BB962C8B-B14F-4D97-AF65-F5344CB8AC3E}">
        <p14:creationId xmlns:p14="http://schemas.microsoft.com/office/powerpoint/2010/main" val="1643208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536F9-7D24-8F4A-84DB-A5E921253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Does Finite Size Affect </a:t>
            </a:r>
            <a:r>
              <a:rPr lang="en-US" dirty="0" err="1"/>
              <a:t>Thermodyn</a:t>
            </a:r>
            <a:r>
              <a:rPr lang="en-US" dirty="0"/>
              <a:t>.?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B227E2-651B-B843-895C-071B6B695F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Provocative qualitative T dependence: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E051C-B090-E741-8939-BB3E1A577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C155F-ED36-E544-A9AA-903387DCA001}" type="datetime1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01598-B7BC-2B4D-9121-44C3F6B6C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8A7C86-B7FD-0C4D-9746-51085AF5A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4F5E99-972B-E94C-A7B9-36E76350729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41" y="2419908"/>
            <a:ext cx="4703359" cy="294189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2D2514-B30C-BC4E-9D6D-74C88289C9AF}"/>
              </a:ext>
            </a:extLst>
          </p:cNvPr>
          <p:cNvSpPr txBox="1"/>
          <p:nvPr/>
        </p:nvSpPr>
        <p:spPr>
          <a:xfrm>
            <a:off x="641413" y="5361564"/>
            <a:ext cx="31893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Mogliacci</a:t>
            </a:r>
            <a:r>
              <a:rPr lang="en-US" sz="1200" dirty="0"/>
              <a:t>, </a:t>
            </a:r>
            <a:r>
              <a:rPr lang="en-US" sz="1200" dirty="0" err="1"/>
              <a:t>Kolbé</a:t>
            </a:r>
            <a:r>
              <a:rPr lang="en-US" sz="1200" dirty="0"/>
              <a:t>, and WAH, PRD102 (2020)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8DFDA4-9764-EA42-82CB-48FF00F93B1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190513"/>
            <a:ext cx="4681294" cy="344805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7597656-AE7C-E64F-8A22-028AC6C7EDFE}"/>
              </a:ext>
            </a:extLst>
          </p:cNvPr>
          <p:cNvSpPr txBox="1"/>
          <p:nvPr/>
        </p:nvSpPr>
        <p:spPr>
          <a:xfrm>
            <a:off x="5943600" y="5666601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Borsanyi</a:t>
            </a:r>
            <a:r>
              <a:rPr lang="en-US" sz="1200" dirty="0"/>
              <a:t> et al., PLB730 (2014)</a:t>
            </a:r>
          </a:p>
        </p:txBody>
      </p:sp>
    </p:spTree>
    <p:extLst>
      <p:ext uri="{BB962C8B-B14F-4D97-AF65-F5344CB8AC3E}">
        <p14:creationId xmlns:p14="http://schemas.microsoft.com/office/powerpoint/2010/main" val="28761339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B4CF7-7334-5F44-9900-1C8247441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 Effects in Quenched QCD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BEC2D7-2FDA-3641-9515-E290DF75C2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143000"/>
          </a:xfrm>
        </p:spPr>
        <p:txBody>
          <a:bodyPr/>
          <a:lstStyle/>
          <a:p>
            <a:r>
              <a:rPr lang="en-US" dirty="0"/>
              <a:t>Full lattice simulations of p, e follow analytic scalar/Casimir expectations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8C391A-90F6-664F-9E54-72BDE28CC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C155F-ED36-E544-A9AA-903387DCA001}" type="datetime1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F57F74-2705-D84D-AD36-2A3F6E375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60C8A-887C-9B41-BD26-784D38898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9AD6877-B37A-C344-A261-A594282E89B7}"/>
              </a:ext>
            </a:extLst>
          </p:cNvPr>
          <p:cNvGrpSpPr/>
          <p:nvPr/>
        </p:nvGrpSpPr>
        <p:grpSpPr>
          <a:xfrm>
            <a:off x="-38099" y="1600200"/>
            <a:ext cx="9120017" cy="3241230"/>
            <a:chOff x="-38099" y="1940370"/>
            <a:chExt cx="9120017" cy="324123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EBD6EC9-C069-FF4E-93D1-AA862ADD5A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8099" y="1940371"/>
              <a:ext cx="4571999" cy="297725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619C457-FA4D-4847-8934-38B7574C2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9919" y="1940370"/>
              <a:ext cx="4571999" cy="300692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8722A09-5AFF-E54F-8114-884BBCE5D89B}"/>
                </a:ext>
              </a:extLst>
            </p:cNvPr>
            <p:cNvSpPr txBox="1"/>
            <p:nvPr/>
          </p:nvSpPr>
          <p:spPr>
            <a:xfrm>
              <a:off x="2816433" y="4904601"/>
              <a:ext cx="38129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Kitazawa, </a:t>
              </a:r>
              <a:r>
                <a:rPr lang="en-US" sz="1200" dirty="0" err="1"/>
                <a:t>Mogliacci</a:t>
              </a:r>
              <a:r>
                <a:rPr lang="en-US" sz="1200" dirty="0"/>
                <a:t>, </a:t>
              </a:r>
              <a:r>
                <a:rPr lang="en-US" sz="1200" dirty="0" err="1"/>
                <a:t>Kolbé</a:t>
              </a:r>
              <a:r>
                <a:rPr lang="en-US" sz="1200" dirty="0"/>
                <a:t>, and WAH, PRD99 (2019)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0495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B4CF7-7334-5F44-9900-1C8247441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 Effects in Quenched QCD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BEC2D7-2FDA-3641-9515-E290DF75C2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599"/>
            <a:ext cx="8229600" cy="5402325"/>
          </a:xfrm>
        </p:spPr>
        <p:txBody>
          <a:bodyPr>
            <a:normAutofit/>
          </a:bodyPr>
          <a:lstStyle/>
          <a:p>
            <a:r>
              <a:rPr lang="en-US" dirty="0"/>
              <a:t>Thermodynamic quantities on anisotropic lattice with periodic boundary conditions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Reduction of p, e with T*L qualitatively similar to free, massless scalar theory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8C391A-90F6-664F-9E54-72BDE28CC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C155F-ED36-E544-A9AA-903387DCA001}" type="datetime1">
              <a:rPr lang="en-US" smtClean="0"/>
              <a:t>7/13/21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F57F74-2705-D84D-AD36-2A3F6E375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60C8A-887C-9B41-BD26-784D38898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9AD6877-B37A-C344-A261-A594282E89B7}"/>
              </a:ext>
            </a:extLst>
          </p:cNvPr>
          <p:cNvGrpSpPr/>
          <p:nvPr/>
        </p:nvGrpSpPr>
        <p:grpSpPr>
          <a:xfrm>
            <a:off x="-38099" y="2168970"/>
            <a:ext cx="9120017" cy="3241230"/>
            <a:chOff x="-38099" y="1940370"/>
            <a:chExt cx="9120017" cy="324123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EBD6EC9-C069-FF4E-93D1-AA862ADD5A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8099" y="1940371"/>
              <a:ext cx="4571999" cy="2977257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619C457-FA4D-4847-8934-38B7574C25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09919" y="1940370"/>
              <a:ext cx="4571999" cy="3006921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8722A09-5AFF-E54F-8114-884BBCE5D89B}"/>
                </a:ext>
              </a:extLst>
            </p:cNvPr>
            <p:cNvSpPr txBox="1"/>
            <p:nvPr/>
          </p:nvSpPr>
          <p:spPr>
            <a:xfrm>
              <a:off x="2816433" y="4904601"/>
              <a:ext cx="38129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Kitazawa, </a:t>
              </a:r>
              <a:r>
                <a:rPr lang="en-US" sz="1200" dirty="0" err="1"/>
                <a:t>Mogliacci</a:t>
              </a:r>
              <a:r>
                <a:rPr lang="en-US" sz="1200" dirty="0"/>
                <a:t>, </a:t>
              </a:r>
              <a:r>
                <a:rPr lang="en-US" sz="1200" dirty="0" err="1"/>
                <a:t>Kolbé</a:t>
              </a:r>
              <a:r>
                <a:rPr lang="en-US" sz="1200" dirty="0"/>
                <a:t>, and WAH, PRD99 (2019)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14724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EE69A-23F0-DE44-B33A-A74D27D62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 Effects on Trace Anomaly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1B786-B5C2-584B-9E8C-74B2D02E9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943600"/>
          </a:xfrm>
        </p:spPr>
        <p:txBody>
          <a:bodyPr/>
          <a:lstStyle/>
          <a:p>
            <a:r>
              <a:rPr lang="en-US" dirty="0"/>
              <a:t>Analytic expectations</a:t>
            </a:r>
          </a:p>
          <a:p>
            <a:pPr lvl="1"/>
            <a:r>
              <a:rPr lang="en-US" dirty="0"/>
              <a:t>Scalar running coupling decreased by FS</a:t>
            </a:r>
          </a:p>
          <a:p>
            <a:pPr lvl="1"/>
            <a:r>
              <a:rPr lang="en-US" dirty="0"/>
              <a:t>Use form of scalar FS correction in SU(3)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 decreases with decreased system size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D811F-2631-7940-9F83-6C8881001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C155F-ED36-E544-A9AA-903387DCA001}" type="datetime1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947B5-EA7D-AE48-8EA2-7B48877A16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19516-8225-814D-8E6B-6A8EFD0F7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5F0AAF-8FD4-D544-9296-65B31C2AC970}"/>
              </a:ext>
            </a:extLst>
          </p:cNvPr>
          <p:cNvSpPr txBox="1"/>
          <p:nvPr/>
        </p:nvSpPr>
        <p:spPr>
          <a:xfrm>
            <a:off x="3352800" y="5742801"/>
            <a:ext cx="23382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WAH and Rothkopf, </a:t>
            </a:r>
            <a:r>
              <a:rPr lang="en-US" sz="1200" i="1" dirty="0"/>
              <a:t>in progress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1970551-466F-DC46-A4D2-5E7A7E114A0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2601214"/>
            <a:ext cx="4686300" cy="311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607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84A6A85-C0AA-564F-9EC6-C3601B3DD5B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959813"/>
            <a:ext cx="6353818" cy="411778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346942A-689E-1146-97EF-EB9D94F21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FS Effects on </a:t>
            </a:r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 in Lattice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964A53-6E0B-E944-86DD-15A5424D5F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953000"/>
            <a:ext cx="8229600" cy="1676400"/>
          </a:xfrm>
        </p:spPr>
        <p:txBody>
          <a:bodyPr/>
          <a:lstStyle/>
          <a:p>
            <a:r>
              <a:rPr lang="en-US" dirty="0"/>
              <a:t>Decreasing system size:</a:t>
            </a:r>
          </a:p>
          <a:p>
            <a:pPr lvl="1"/>
            <a:r>
              <a:rPr lang="en-US" dirty="0"/>
              <a:t>decreases </a:t>
            </a:r>
            <a:r>
              <a:rPr lang="en-US" dirty="0">
                <a:latin typeface="Symbol" pitchFamily="2" charset="2"/>
              </a:rPr>
              <a:t>D</a:t>
            </a:r>
          </a:p>
          <a:p>
            <a:pPr lvl="1"/>
            <a:r>
              <a:rPr lang="en-US" dirty="0"/>
              <a:t>washes out phase transition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9F5192-5130-3943-80F6-2BD022A59B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C155F-ED36-E544-A9AA-903387DCA001}" type="datetime1">
              <a:rPr lang="en-US" smtClean="0"/>
              <a:t>7/12/21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E045E1-0D07-B84A-86F0-3F0672E16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ISMD2021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B5DC8-456D-1D4D-BE6D-957CB36E3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B5BCB-DCF7-4CB6-B569-5FAD0D0113E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78B778-69B5-244F-9428-10A6A0CB2F37}"/>
              </a:ext>
            </a:extLst>
          </p:cNvPr>
          <p:cNvSpPr txBox="1"/>
          <p:nvPr/>
        </p:nvSpPr>
        <p:spPr>
          <a:xfrm>
            <a:off x="5738996" y="4800600"/>
            <a:ext cx="23382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WAH and Rothkopf, in progress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068379-31EF-7845-AEC9-E8097E5AF990}"/>
              </a:ext>
            </a:extLst>
          </p:cNvPr>
          <p:cNvSpPr txBox="1"/>
          <p:nvPr/>
        </p:nvSpPr>
        <p:spPr>
          <a:xfrm>
            <a:off x="6781800" y="1411069"/>
            <a:ext cx="1826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Quenched QCD</a:t>
            </a:r>
          </a:p>
          <a:p>
            <a:r>
              <a:rPr lang="en-US" dirty="0"/>
              <a:t>Periodic BCs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9B5E0C-C7EE-FB46-A2CB-1D269E4954C7}"/>
              </a:ext>
            </a:extLst>
          </p:cNvPr>
          <p:cNvSpPr txBox="1"/>
          <p:nvPr/>
        </p:nvSpPr>
        <p:spPr>
          <a:xfrm rot="2286217">
            <a:off x="4665963" y="1801614"/>
            <a:ext cx="22940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>
                <a:solidFill>
                  <a:srgbClr val="FF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412040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  <a:effectLst/>
      </a:spPr>
      <a:bodyPr wrap="none">
        <a:spAutoFit/>
      </a:bodyPr>
      <a:lstStyle>
        <a:defPPr>
          <a:defRPr sz="1200" dirty="0"/>
        </a:defPPr>
      </a:lstStyle>
    </a:spDef>
    <a:txDef>
      <a:spPr>
        <a:noFill/>
      </a:spPr>
      <a:bodyPr wrap="none" rtlCol="0">
        <a:spAutoFit/>
      </a:bodyPr>
      <a:lstStyle>
        <a:defPPr>
          <a:defRPr sz="1200"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95315</TotalTime>
  <Words>457</Words>
  <Application>Microsoft Macintosh PowerPoint</Application>
  <PresentationFormat>On-screen Show (4:3)</PresentationFormat>
  <Paragraphs>112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Symbol</vt:lpstr>
      <vt:lpstr>Office Theme</vt:lpstr>
      <vt:lpstr>The QCD Equation of State  in Small Systems</vt:lpstr>
      <vt:lpstr>Why HI Collisions?</vt:lpstr>
      <vt:lpstr>Hydro + HI Probes QCD/QGP</vt:lpstr>
      <vt:lpstr>Does Finite Size Affect Thermodyn.?</vt:lpstr>
      <vt:lpstr>Does Finite Size Affect Thermodyn.?</vt:lpstr>
      <vt:lpstr>FS Effects in Quenched QCD</vt:lpstr>
      <vt:lpstr>FS Effects in Quenched QCD</vt:lpstr>
      <vt:lpstr>FS Effects on Trace Anomaly</vt:lpstr>
      <vt:lpstr>FS Effects on D in Lattice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William A Horowitz</dc:creator>
  <cp:lastModifiedBy>WA Horowitz</cp:lastModifiedBy>
  <cp:revision>2675</cp:revision>
  <dcterms:created xsi:type="dcterms:W3CDTF">2009-09-03T22:02:25Z</dcterms:created>
  <dcterms:modified xsi:type="dcterms:W3CDTF">2021-07-13T11:33:55Z</dcterms:modified>
</cp:coreProperties>
</file>