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723" r:id="rId2"/>
    <p:sldId id="256" r:id="rId3"/>
    <p:sldId id="718" r:id="rId4"/>
    <p:sldId id="721" r:id="rId5"/>
    <p:sldId id="304" r:id="rId6"/>
    <p:sldId id="294" r:id="rId7"/>
    <p:sldId id="650" r:id="rId8"/>
    <p:sldId id="72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98"/>
    <p:restoredTop sz="94663"/>
  </p:normalViewPr>
  <p:slideViewPr>
    <p:cSldViewPr snapToGrid="0" snapToObjects="1">
      <p:cViewPr varScale="1">
        <p:scale>
          <a:sx n="79" d="100"/>
          <a:sy n="79" d="100"/>
        </p:scale>
        <p:origin x="224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77CE64-FEA0-204C-B9D4-C23FA0DD2C95}" type="datetimeFigureOut">
              <a:rPr lang="en-US" smtClean="0"/>
              <a:t>7/14/21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FFCFD-1C62-F04A-81A6-F02F3D0099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13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3B65-16F8-E543-800D-AF4C7FFB09D5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8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7FB72-45ED-F44C-A9BD-46093D9F915B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2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21FD-6F55-7F41-9A41-56B32DF8046B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19168-9963-604B-917F-22F0FED6FC1C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6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4A7C-6EC1-7A46-83AF-66DA71D72EFB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55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E536C-8B93-FB4B-9687-AF015749C191}" type="datetime1">
              <a:rPr lang="en-US" smtClean="0"/>
              <a:t>7/14/21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52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FF99-6C9C-CB43-A6C9-46C4B0637AF1}" type="datetime1">
              <a:rPr lang="en-US" smtClean="0"/>
              <a:t>7/14/21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36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2FDD-C404-564F-A0EB-CA20111E2761}" type="datetime1">
              <a:rPr lang="en-US" smtClean="0"/>
              <a:t>7/14/21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65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C5CA5-679D-F045-8377-0FB2AFCE53A0}" type="datetime1">
              <a:rPr lang="en-US" smtClean="0"/>
              <a:t>7/14/21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73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DDB44-27BF-9A4F-8993-091363CB3114}" type="datetime1">
              <a:rPr lang="en-US" smtClean="0"/>
              <a:t>7/14/21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3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79C48-3801-3747-9BC6-75803993DD3D}" type="datetime1">
              <a:rPr lang="en-US" smtClean="0"/>
              <a:t>7/14/21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3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8E5C4-E45D-974A-AF92-4B6BBABDD6CA}" type="datetime1">
              <a:rPr lang="en-US" smtClean="0"/>
              <a:t>7/14/21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874BC-90ED-1B45-87D0-2864E999BC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81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tiff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10.png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101.01555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9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8.png"/><Relationship Id="rId26" Type="http://schemas.openxmlformats.org/officeDocument/2006/relationships/image" Target="../media/image25.png"/><Relationship Id="rId3" Type="http://schemas.openxmlformats.org/officeDocument/2006/relationships/image" Target="../media/image18.png"/><Relationship Id="rId34" Type="http://schemas.openxmlformats.org/officeDocument/2006/relationships/image" Target="../media/image20.png"/><Relationship Id="rId12" Type="http://schemas.openxmlformats.org/officeDocument/2006/relationships/image" Target="../media/image15.emf"/><Relationship Id="rId25" Type="http://schemas.openxmlformats.org/officeDocument/2006/relationships/image" Target="../media/image24.png"/><Relationship Id="rId33" Type="http://schemas.openxmlformats.org/officeDocument/2006/relationships/image" Target="../media/image17.emf"/><Relationship Id="rId2" Type="http://schemas.openxmlformats.org/officeDocument/2006/relationships/image" Target="../media/image2.gif"/><Relationship Id="rId16" Type="http://schemas.openxmlformats.org/officeDocument/2006/relationships/image" Target="../media/image26.png"/><Relationship Id="rId20" Type="http://schemas.openxmlformats.org/officeDocument/2006/relationships/image" Target="../media/image16.emf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14.png"/><Relationship Id="rId24" Type="http://schemas.openxmlformats.org/officeDocument/2006/relationships/image" Target="../media/image22.png"/><Relationship Id="rId32" Type="http://schemas.openxmlformats.org/officeDocument/2006/relationships/image" Target="../media/image34.png"/><Relationship Id="rId15" Type="http://schemas.openxmlformats.org/officeDocument/2006/relationships/image" Target="../media/image240.png"/><Relationship Id="rId28" Type="http://schemas.openxmlformats.org/officeDocument/2006/relationships/image" Target="../media/image30.png"/><Relationship Id="rId10" Type="http://schemas.openxmlformats.org/officeDocument/2006/relationships/image" Target="../media/image21.png"/><Relationship Id="rId19" Type="http://schemas.openxmlformats.org/officeDocument/2006/relationships/image" Target="../media/image29.png"/><Relationship Id="rId31" Type="http://schemas.openxmlformats.org/officeDocument/2006/relationships/image" Target="../media/image33.png"/><Relationship Id="rId4" Type="http://schemas.openxmlformats.org/officeDocument/2006/relationships/image" Target="../media/image13.emf"/><Relationship Id="rId9" Type="http://schemas.openxmlformats.org/officeDocument/2006/relationships/image" Target="../media/image23.png"/><Relationship Id="rId22" Type="http://schemas.openxmlformats.org/officeDocument/2006/relationships/image" Target="../media/image19.png"/><Relationship Id="rId27" Type="http://schemas.openxmlformats.org/officeDocument/2006/relationships/image" Target="../media/image27.png"/><Relationship Id="rId30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7" Type="http://schemas.openxmlformats.org/officeDocument/2006/relationships/image" Target="../media/image35.png"/><Relationship Id="rId12" Type="http://schemas.openxmlformats.org/officeDocument/2006/relationships/image" Target="../media/image39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0.png"/><Relationship Id="rId11" Type="http://schemas.openxmlformats.org/officeDocument/2006/relationships/image" Target="../media/image24.emf"/><Relationship Id="rId5" Type="http://schemas.openxmlformats.org/officeDocument/2006/relationships/image" Target="../media/image330.png"/><Relationship Id="rId10" Type="http://schemas.openxmlformats.org/officeDocument/2006/relationships/image" Target="../media/image23.emf"/><Relationship Id="rId4" Type="http://schemas.openxmlformats.org/officeDocument/2006/relationships/image" Target="../media/image320.png"/><Relationship Id="rId9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3" Type="http://schemas.openxmlformats.org/officeDocument/2006/relationships/image" Target="../media/image25.tiff"/><Relationship Id="rId7" Type="http://schemas.openxmlformats.org/officeDocument/2006/relationships/image" Target="../media/image44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0.png"/><Relationship Id="rId10" Type="http://schemas.openxmlformats.org/officeDocument/2006/relationships/image" Target="../media/image12.emf"/><Relationship Id="rId4" Type="http://schemas.openxmlformats.org/officeDocument/2006/relationships/image" Target="../media/image26.tiff"/><Relationship Id="rId9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09FD6C7-B202-3242-A51E-77143A8E2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1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7280F3-9B42-DF43-BAAA-36A029279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90101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" name="Picture 2" descr="Image result for uic logo">
            <a:extLst>
              <a:ext uri="{FF2B5EF4-FFF2-40B4-BE49-F238E27FC236}">
                <a16:creationId xmlns:a16="http://schemas.microsoft.com/office/drawing/2014/main" id="{FE65E25C-FD7A-FA4C-8FD3-59128E66C6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4" r="6896"/>
          <a:stretch/>
        </p:blipFill>
        <p:spPr bwMode="auto">
          <a:xfrm>
            <a:off x="80231" y="49697"/>
            <a:ext cx="1394061" cy="1257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B045BF-4109-784A-BF73-C17EDA71D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811C2A-247E-3743-A656-F1C8740E4EFD}"/>
              </a:ext>
            </a:extLst>
          </p:cNvPr>
          <p:cNvSpPr/>
          <p:nvPr/>
        </p:nvSpPr>
        <p:spPr>
          <a:xfrm>
            <a:off x="737126" y="918237"/>
            <a:ext cx="106938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Times New Roman" charset="0"/>
                <a:cs typeface="Times New Roman" charset="0"/>
              </a:rPr>
              <a:t>Investigations of the longitudinal broadening of two-particle transverse momentum correlations from STAR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ADDA3D-E05D-1348-9ABC-A7ECFA487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917" y="94861"/>
            <a:ext cx="3826723" cy="88966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80C523B-DD08-6B49-BAF6-26A5577BD3F5}"/>
              </a:ext>
            </a:extLst>
          </p:cNvPr>
          <p:cNvSpPr/>
          <p:nvPr/>
        </p:nvSpPr>
        <p:spPr>
          <a:xfrm>
            <a:off x="2802015" y="1936809"/>
            <a:ext cx="65640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dirty="0">
                <a:latin typeface="Times New Roman"/>
              </a:rPr>
              <a:t>Niseem Magdy Abdelrahman (For The STAR Collaboration)</a:t>
            </a:r>
          </a:p>
          <a:p>
            <a:pPr algn="ctr"/>
            <a:r>
              <a:rPr lang="en-US" sz="2000" dirty="0">
                <a:latin typeface="Times New Roman"/>
              </a:rPr>
              <a:t>University of Illinois at Chicago</a:t>
            </a:r>
            <a:br>
              <a:rPr lang="en-US" sz="2000" dirty="0">
                <a:latin typeface="Times New Roman"/>
              </a:rPr>
            </a:br>
            <a:r>
              <a:rPr lang="en-US" sz="2000" dirty="0" err="1">
                <a:solidFill>
                  <a:srgbClr val="7030A0"/>
                </a:solidFill>
                <a:latin typeface="Times New Roman"/>
              </a:rPr>
              <a:t>niseemm@gmail.com</a:t>
            </a:r>
            <a:endParaRPr lang="en-US" sz="2000" dirty="0"/>
          </a:p>
        </p:txBody>
      </p:sp>
      <p:sp>
        <p:nvSpPr>
          <p:cNvPr id="51" name="CustomShape 3">
            <a:extLst>
              <a:ext uri="{FF2B5EF4-FFF2-40B4-BE49-F238E27FC236}">
                <a16:creationId xmlns:a16="http://schemas.microsoft.com/office/drawing/2014/main" id="{3A5377D9-5D75-F54C-8689-C3EB4C1F5F29}"/>
              </a:ext>
            </a:extLst>
          </p:cNvPr>
          <p:cNvSpPr/>
          <p:nvPr/>
        </p:nvSpPr>
        <p:spPr>
          <a:xfrm>
            <a:off x="4379737" y="6509194"/>
            <a:ext cx="3295080" cy="3265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2D238B-33C1-0140-81AD-29F17E2735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8093" y="6062969"/>
            <a:ext cx="6434852" cy="7346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F14E9B-A3A5-E24B-B702-4EC5A56FD1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5041" y="2926508"/>
            <a:ext cx="4503401" cy="31153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2BA13C5-E2B7-7240-B4B3-AA22DD3E2F6F}"/>
                  </a:ext>
                </a:extLst>
              </p:cNvPr>
              <p:cNvSpPr/>
              <p:nvPr/>
            </p:nvSpPr>
            <p:spPr>
              <a:xfrm>
                <a:off x="5188955" y="3931492"/>
                <a:ext cx="446713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2400" kern="0" dirty="0">
                    <a:latin typeface="Times New Roman" pitchFamily="18" charset="0"/>
                    <a:ea typeface="+mj-ea"/>
                    <a:cs typeface="Times New Roman" panose="02020603050405020304" pitchFamily="18" charset="0"/>
                  </a:rPr>
                  <a:t>Time Projection Chamber</a:t>
                </a:r>
              </a:p>
              <a:p>
                <a:pPr algn="ctr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Tracking of charged particles with: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Full azimuthal coverage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US" sz="200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000">
                        <a:latin typeface="Cambria Math" panose="02040503050406030204" pitchFamily="18" charset="0"/>
                      </a:rPr>
                      <m:t>|&lt;1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coverage</a:t>
                </a: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2BA13C5-E2B7-7240-B4B3-AA22DD3E2F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955" y="3931492"/>
                <a:ext cx="4467132" cy="1384995"/>
              </a:xfrm>
              <a:prstGeom prst="rect">
                <a:avLst/>
              </a:prstGeom>
              <a:blipFill>
                <a:blip r:embed="rId7"/>
                <a:stretch>
                  <a:fillRect l="-1700" t="-3636" b="-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A0EBF79-1858-EA4F-9682-C0CBC31C10E3}"/>
                  </a:ext>
                </a:extLst>
              </p:cNvPr>
              <p:cNvSpPr/>
              <p:nvPr/>
            </p:nvSpPr>
            <p:spPr>
              <a:xfrm>
                <a:off x="5188955" y="5301497"/>
                <a:ext cx="5136687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2400" kern="0" dirty="0">
                    <a:latin typeface="Times New Roman" pitchFamily="18" charset="0"/>
                    <a:ea typeface="+mj-ea"/>
                    <a:cs typeface="Times New Roman" panose="02020603050405020304" pitchFamily="18" charset="0"/>
                  </a:rPr>
                  <a:t>In this analysis we used tracks with:</a:t>
                </a:r>
              </a:p>
              <a:p>
                <a:pPr lvl="1"/>
                <a:r>
                  <a:rPr lang="en-US" sz="2000" dirty="0">
                    <a:cs typeface="Times New Roman" panose="02020603050405020304" pitchFamily="18" charset="0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0.2&lt;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GeV/c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A0EBF79-1858-EA4F-9682-C0CBC31C10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955" y="5301497"/>
                <a:ext cx="5136687" cy="769441"/>
              </a:xfrm>
              <a:prstGeom prst="rect">
                <a:avLst/>
              </a:prstGeom>
              <a:blipFill>
                <a:blip r:embed="rId8"/>
                <a:stretch>
                  <a:fillRect l="-1478" t="-6452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FC93BB7-FC6F-8446-A622-63EE38A8BC32}"/>
                  </a:ext>
                </a:extLst>
              </p:cNvPr>
              <p:cNvSpPr/>
              <p:nvPr/>
            </p:nvSpPr>
            <p:spPr>
              <a:xfrm>
                <a:off x="5188955" y="3305950"/>
                <a:ext cx="5439066" cy="4712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set: Au +Au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=200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FC93BB7-FC6F-8446-A622-63EE38A8BC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8955" y="3305950"/>
                <a:ext cx="5439066" cy="471283"/>
              </a:xfrm>
              <a:prstGeom prst="rect">
                <a:avLst/>
              </a:prstGeom>
              <a:blipFill>
                <a:blip r:embed="rId9"/>
                <a:stretch>
                  <a:fillRect l="-1399" t="-10526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6196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09FD6C7-B202-3242-A51E-77143A8E2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2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7280F3-9B42-DF43-BAAA-36A029279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90101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D14A3B7-D5C5-DE45-AAC9-6D134A87FAEF}"/>
                  </a:ext>
                </a:extLst>
              </p:cNvPr>
              <p:cNvSpPr/>
              <p:nvPr/>
            </p:nvSpPr>
            <p:spPr>
              <a:xfrm>
                <a:off x="232434" y="511308"/>
                <a:ext cx="8923375" cy="1785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/>
                  </a:rPr>
                  <a:t>The Gavin ansatz: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Times New Roman"/>
                  </a:rPr>
                  <a:t> 2-P correlation function is sensitive to the dissipative viscous effects that are ensured during the transverse and longitudinal expansion of the collisions’ medium. 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Because such dissipative effects are more prominent for long-lived systems, they lead to longitudinal broadening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Times New Roman"/>
                  </a:rPr>
                  <a:t> 2-P correlation function as collisions become more central.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 A proposed estimate of this broadening,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Times New Roman"/>
                  </a:rPr>
                  <a:t>, can be linked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>
                    <a:latin typeface="Times New Roman"/>
                  </a:rPr>
                  <a:t> as:</a:t>
                </a:r>
                <a:endParaRPr lang="en-US" dirty="0"/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D14A3B7-D5C5-DE45-AAC9-6D134A87FA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434" y="511308"/>
                <a:ext cx="8923375" cy="1785104"/>
              </a:xfrm>
              <a:prstGeom prst="rect">
                <a:avLst/>
              </a:prstGeom>
              <a:blipFill>
                <a:blip r:embed="rId2"/>
                <a:stretch>
                  <a:fillRect l="-711" t="-2128" b="-4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D972F08-9EF7-9B48-A381-3DCB7DFA7707}"/>
                  </a:ext>
                </a:extLst>
              </p:cNvPr>
              <p:cNvSpPr/>
              <p:nvPr/>
            </p:nvSpPr>
            <p:spPr>
              <a:xfrm>
                <a:off x="3479325" y="2243188"/>
                <a:ext cx="4011777" cy="6579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−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D972F08-9EF7-9B48-A381-3DCB7DFA77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9325" y="2243188"/>
                <a:ext cx="4011777" cy="657937"/>
              </a:xfrm>
              <a:prstGeom prst="rect">
                <a:avLst/>
              </a:prstGeom>
              <a:blipFill>
                <a:blip r:embed="rId3"/>
                <a:stretch>
                  <a:fillRect b="-37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748C86DC-F252-674D-8F9E-4B5DA2F0C568}"/>
              </a:ext>
            </a:extLst>
          </p:cNvPr>
          <p:cNvSpPr/>
          <p:nvPr/>
        </p:nvSpPr>
        <p:spPr>
          <a:xfrm>
            <a:off x="41095" y="51370"/>
            <a:ext cx="16746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/>
              </a:rPr>
              <a:t>Motivation: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3C8B4CE-14FB-2D4A-9BC0-C659D5F7005D}"/>
                  </a:ext>
                </a:extLst>
              </p:cNvPr>
              <p:cNvSpPr/>
              <p:nvPr/>
            </p:nvSpPr>
            <p:spPr>
              <a:xfrm>
                <a:off x="354830" y="5120720"/>
                <a:ext cx="8594214" cy="670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dirty="0">
                    <a:latin typeface="Times New Roman"/>
                  </a:rPr>
                  <a:t> is a number correlation, it will be unity when the particle pairs are independent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/>
                  </a:rPr>
                  <a:t> correlations can be impacted by the centrality definition</a:t>
                </a:r>
                <a:endParaRPr lang="en-US" sz="2000" dirty="0">
                  <a:latin typeface="Times New Roman"/>
                </a:endParaRPr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D3C8B4CE-14FB-2D4A-9BC0-C659D5F700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30" y="5120720"/>
                <a:ext cx="8594214" cy="670696"/>
              </a:xfrm>
              <a:prstGeom prst="rect">
                <a:avLst/>
              </a:prstGeom>
              <a:blipFill>
                <a:blip r:embed="rId5"/>
                <a:stretch>
                  <a:fillRect l="-442" t="-3704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65">
            <a:extLst>
              <a:ext uri="{FF2B5EF4-FFF2-40B4-BE49-F238E27FC236}">
                <a16:creationId xmlns:a16="http://schemas.microsoft.com/office/drawing/2014/main" id="{D325C183-1913-3249-8B74-3A51FCCD6C98}"/>
              </a:ext>
            </a:extLst>
          </p:cNvPr>
          <p:cNvSpPr/>
          <p:nvPr/>
        </p:nvSpPr>
        <p:spPr>
          <a:xfrm>
            <a:off x="1333164" y="5796078"/>
            <a:ext cx="8828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Times New Roman"/>
              </a:rPr>
              <a:t>Excluding the POI from the collision centrality definition, helps reduce the possible self-correlations.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9E2F1F-7556-C74A-98EA-23EE45675A97}"/>
              </a:ext>
            </a:extLst>
          </p:cNvPr>
          <p:cNvSpPr/>
          <p:nvPr/>
        </p:nvSpPr>
        <p:spPr>
          <a:xfrm>
            <a:off x="10311820" y="5815345"/>
            <a:ext cx="19738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Magdy and R. Lacey 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2101.01555</a:t>
            </a:r>
            <a:endParaRPr lang="en-US" sz="1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EF4F16-B686-5748-8F17-7948CC2226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49044" y="898755"/>
            <a:ext cx="3159205" cy="267456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2212EB4C-BFD3-8149-8EBA-8DB0D0CBD4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59390" y="3366000"/>
            <a:ext cx="4190614" cy="149503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A1984AFD-2EA4-4F49-8450-9135911BB5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65069" y="3643669"/>
            <a:ext cx="2444910" cy="119644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7E0E2D9-BBE0-D74B-AE90-38368FE18414}"/>
              </a:ext>
            </a:extLst>
          </p:cNvPr>
          <p:cNvSpPr/>
          <p:nvPr/>
        </p:nvSpPr>
        <p:spPr>
          <a:xfrm>
            <a:off x="4637298" y="6503964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/>
              </a:rPr>
              <a:t>Niseem Magdy ISMD-2021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12C112-66C3-4B49-87A9-7F88F32B1326}"/>
              </a:ext>
            </a:extLst>
          </p:cNvPr>
          <p:cNvSpPr/>
          <p:nvPr/>
        </p:nvSpPr>
        <p:spPr>
          <a:xfrm>
            <a:off x="9600187" y="100625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/>
              </a:rPr>
              <a:t>Cartoon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9E6FD07-F8A9-454F-B19D-59F94518F074}"/>
                  </a:ext>
                </a:extLst>
              </p:cNvPr>
              <p:cNvSpPr/>
              <p:nvPr/>
            </p:nvSpPr>
            <p:spPr>
              <a:xfrm>
                <a:off x="9982200" y="181439"/>
                <a:ext cx="1871666" cy="7066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/>
                    </m:sSubSup>
                    <m:r>
                      <a:rPr lang="en-US">
                        <a:latin typeface="Cambria Math" panose="02040503050406030204" pitchFamily="18" charset="0"/>
                      </a:rPr>
                      <m:t> →</m:t>
                    </m:r>
                  </m:oMath>
                </a14:m>
                <a:r>
                  <a:rPr lang="en-US" dirty="0">
                    <a:latin typeface="Times New Roman"/>
                  </a:rPr>
                  <a:t> Central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</m:sSubSup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Times New Roman"/>
                  </a:rPr>
                  <a:t> Peripheral 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69E6FD07-F8A9-454F-B19D-59F94518F0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2200" y="181439"/>
                <a:ext cx="1871666" cy="706604"/>
              </a:xfrm>
              <a:prstGeom prst="rect">
                <a:avLst/>
              </a:prstGeom>
              <a:blipFill>
                <a:blip r:embed="rId11"/>
                <a:stretch>
                  <a:fillRect t="-1754" r="-2027" b="-12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66673DDB-24C2-6E45-90B5-6A1B8FF2572F}"/>
              </a:ext>
            </a:extLst>
          </p:cNvPr>
          <p:cNvSpPr/>
          <p:nvPr/>
        </p:nvSpPr>
        <p:spPr>
          <a:xfrm>
            <a:off x="2249780" y="367100"/>
            <a:ext cx="2344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Gavin and M. Abdel-Aziz</a:t>
            </a:r>
          </a:p>
          <a:p>
            <a:r>
              <a:rPr lang="en-US" sz="12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Phys.Rev.Lett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97 (2006) 162302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1D5E9891-95D4-1048-8157-CA8D670CBCE0}"/>
              </a:ext>
            </a:extLst>
          </p:cNvPr>
          <p:cNvSpPr/>
          <p:nvPr/>
        </p:nvSpPr>
        <p:spPr>
          <a:xfrm>
            <a:off x="9155809" y="3986800"/>
            <a:ext cx="747007" cy="293586"/>
          </a:xfrm>
          <a:prstGeom prst="rightArrow">
            <a:avLst>
              <a:gd name="adj1" fmla="val 50000"/>
              <a:gd name="adj2" fmla="val 69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E432909-80AD-A84C-9194-AF27336D3876}"/>
              </a:ext>
            </a:extLst>
          </p:cNvPr>
          <p:cNvGrpSpPr/>
          <p:nvPr/>
        </p:nvGrpSpPr>
        <p:grpSpPr>
          <a:xfrm>
            <a:off x="41095" y="2838187"/>
            <a:ext cx="4782670" cy="2319997"/>
            <a:chOff x="41095" y="2838187"/>
            <a:chExt cx="4782670" cy="231999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7B4164EB-F463-644C-A3CB-58FF53BCAAF2}"/>
                    </a:ext>
                  </a:extLst>
                </p:cNvPr>
                <p:cNvSpPr/>
                <p:nvPr/>
              </p:nvSpPr>
              <p:spPr>
                <a:xfrm>
                  <a:off x="41095" y="2838187"/>
                  <a:ext cx="3041152" cy="46166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2400" dirty="0">
                      <a:latin typeface="Times New Roman"/>
                    </a:rPr>
                    <a:t>The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a14:m>
                  <a:r>
                    <a:rPr lang="en-US" sz="2400" dirty="0">
                      <a:latin typeface="Times New Roman"/>
                    </a:rPr>
                    <a:t> 2-P correlator:</a:t>
                  </a:r>
                </a:p>
              </p:txBody>
            </p:sp>
          </mc:Choice>
          <mc:Fallback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7B4164EB-F463-644C-A3CB-58FF53BCAAF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95" y="2838187"/>
                  <a:ext cx="3041152" cy="461665"/>
                </a:xfrm>
                <a:prstGeom prst="rect">
                  <a:avLst/>
                </a:prstGeom>
                <a:blipFill>
                  <a:blip r:embed="rId12"/>
                  <a:stretch>
                    <a:fillRect l="-3333" t="-10811" b="-297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4DD2F52-98D5-604C-A4D0-DF0D89DDD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123" y="3523740"/>
              <a:ext cx="4775642" cy="1634444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EBC5FF1-AF17-E64D-B866-0885EF508F8C}"/>
                </a:ext>
              </a:extLst>
            </p:cNvPr>
            <p:cNvSpPr/>
            <p:nvPr/>
          </p:nvSpPr>
          <p:spPr>
            <a:xfrm>
              <a:off x="2873921" y="2882201"/>
              <a:ext cx="17780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STAR Collaboration</a:t>
              </a:r>
            </a:p>
            <a:p>
              <a:r>
                <a:rPr lang="en-US" sz="120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PLB 704 (2011) 467–473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78628517-35C3-5B4A-9078-9BDB7E60A008}"/>
                </a:ext>
              </a:extLst>
            </p:cNvPr>
            <p:cNvSpPr/>
            <p:nvPr/>
          </p:nvSpPr>
          <p:spPr>
            <a:xfrm>
              <a:off x="2251378" y="3458496"/>
              <a:ext cx="1826978" cy="1241323"/>
            </a:xfrm>
            <a:prstGeom prst="rect">
              <a:avLst/>
            </a:prstGeom>
            <a:noFill/>
            <a:ln w="34925">
              <a:solidFill>
                <a:srgbClr val="FF0000">
                  <a:alpha val="54000"/>
                </a:srgb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ight Arrow 30">
            <a:extLst>
              <a:ext uri="{FF2B5EF4-FFF2-40B4-BE49-F238E27FC236}">
                <a16:creationId xmlns:a16="http://schemas.microsoft.com/office/drawing/2014/main" id="{276D22B2-5C95-9844-8D63-36EFECCA6034}"/>
              </a:ext>
            </a:extLst>
          </p:cNvPr>
          <p:cNvSpPr/>
          <p:nvPr/>
        </p:nvSpPr>
        <p:spPr>
          <a:xfrm>
            <a:off x="4182563" y="4113515"/>
            <a:ext cx="747007" cy="293586"/>
          </a:xfrm>
          <a:prstGeom prst="rightArrow">
            <a:avLst>
              <a:gd name="adj1" fmla="val 50000"/>
              <a:gd name="adj2" fmla="val 69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2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25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09FD6C7-B202-3242-A51E-77143A8E2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3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7280F3-9B42-DF43-BAAA-36A029279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90101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B045BF-4109-784A-BF73-C17EDA71D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62E42E4-E39A-A44E-8E34-99482FE1D3B2}"/>
                  </a:ext>
                </a:extLst>
              </p:cNvPr>
              <p:cNvSpPr/>
              <p:nvPr/>
            </p:nvSpPr>
            <p:spPr>
              <a:xfrm>
                <a:off x="61941" y="90101"/>
                <a:ext cx="709671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/>
                  </a:rPr>
                  <a:t>Investigations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/>
                  </a:rPr>
                  <a:t> correlations from STAR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2000" dirty="0">
                    <a:latin typeface="Times New Roman"/>
                  </a:rPr>
                  <a:t>The azimuthal correlations for </a:t>
                </a:r>
                <a:r>
                  <a:rPr lang="en-US" sz="2000" dirty="0" err="1">
                    <a:latin typeface="Times New Roman"/>
                  </a:rPr>
                  <a:t>Au+Au</a:t>
                </a:r>
                <a:r>
                  <a:rPr lang="en-US" sz="2000" dirty="0">
                    <a:latin typeface="Times New Roman"/>
                  </a:rPr>
                  <a:t> at 200 GeV</a:t>
                </a: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62E42E4-E39A-A44E-8E34-99482FE1D3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41" y="90101"/>
                <a:ext cx="7096713" cy="707886"/>
              </a:xfrm>
              <a:prstGeom prst="rect">
                <a:avLst/>
              </a:prstGeom>
              <a:blipFill>
                <a:blip r:embed="rId3"/>
                <a:stretch>
                  <a:fillRect l="-714" t="-535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C1DCCAB5-2095-4B40-9DFA-B54146D37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62934" y="3548048"/>
            <a:ext cx="2679946" cy="37597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CBE28E1-520E-B04A-BF24-75717B23EA8F}"/>
                  </a:ext>
                </a:extLst>
              </p:cNvPr>
              <p:cNvSpPr txBox="1"/>
              <p:nvPr/>
            </p:nvSpPr>
            <p:spPr>
              <a:xfrm>
                <a:off x="883015" y="822659"/>
                <a:ext cx="2501967" cy="519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120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p>
                      </m:sSubSup>
                      <m:r>
                        <a:rPr lang="en-US" sz="1200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2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nary>
                        <m:naryPr>
                          <m:chr m:val="∑"/>
                          <m:ctrlP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12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sup>
                          </m:sSubSup>
                          <m:r>
                            <a:rPr lang="en-US" sz="12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200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∆</m:t>
                              </m:r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2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CBE28E1-520E-B04A-BF24-75717B23EA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15" y="822659"/>
                <a:ext cx="2501967" cy="519245"/>
              </a:xfrm>
              <a:prstGeom prst="rect">
                <a:avLst/>
              </a:prstGeom>
              <a:blipFill>
                <a:blip r:embed="rId10"/>
                <a:stretch>
                  <a:fillRect l="-1010" t="-111905" b="-176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7EA19D6-1246-DC4A-8756-9222F0B3B4FE}"/>
                  </a:ext>
                </a:extLst>
              </p:cNvPr>
              <p:cNvSpPr/>
              <p:nvPr/>
            </p:nvSpPr>
            <p:spPr>
              <a:xfrm>
                <a:off x="3866307" y="2568190"/>
                <a:ext cx="3079508" cy="3993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solidFill>
                      <a:schemeClr val="tx1"/>
                    </a:solidFill>
                    <a:latin typeface="Times New Roman"/>
                  </a:rPr>
                  <a:t>The extracted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</a:rPr>
                  <a:t>:</a:t>
                </a: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E7EA19D6-1246-DC4A-8756-9222F0B3B4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6307" y="2568190"/>
                <a:ext cx="3079508" cy="399340"/>
              </a:xfrm>
              <a:prstGeom prst="rect">
                <a:avLst/>
              </a:prstGeom>
              <a:blipFill>
                <a:blip r:embed="rId11"/>
                <a:stretch>
                  <a:fillRect l="-1235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11">
            <a:extLst>
              <a:ext uri="{FF2B5EF4-FFF2-40B4-BE49-F238E27FC236}">
                <a16:creationId xmlns:a16="http://schemas.microsoft.com/office/drawing/2014/main" id="{976216D2-1D84-F14B-A98E-A01BE4D83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948" y="5427926"/>
            <a:ext cx="15200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STAR Preliminary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D2318C-D033-EB45-869D-F1D55A62F79B}"/>
              </a:ext>
            </a:extLst>
          </p:cNvPr>
          <p:cNvSpPr/>
          <p:nvPr/>
        </p:nvSpPr>
        <p:spPr>
          <a:xfrm>
            <a:off x="4637298" y="6503964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/>
              </a:rPr>
              <a:t>Niseem Magdy ISMD-2021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1AC9FD-0125-AA41-9443-5ED9702A355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2483" y="1408085"/>
            <a:ext cx="3759758" cy="2644146"/>
          </a:xfrm>
          <a:prstGeom prst="rect">
            <a:avLst/>
          </a:prstGeom>
        </p:spPr>
      </p:pic>
      <p:sp>
        <p:nvSpPr>
          <p:cNvPr id="35" name="Rectangle 11">
            <a:extLst>
              <a:ext uri="{FF2B5EF4-FFF2-40B4-BE49-F238E27FC236}">
                <a16:creationId xmlns:a16="http://schemas.microsoft.com/office/drawing/2014/main" id="{3E57E309-870D-774C-8D63-741387B99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8682" y="1663313"/>
            <a:ext cx="15200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STAR Preliminary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F038224-81FC-3B47-811A-FC48561AE105}"/>
                  </a:ext>
                </a:extLst>
              </p:cNvPr>
              <p:cNvSpPr txBox="1"/>
              <p:nvPr/>
            </p:nvSpPr>
            <p:spPr>
              <a:xfrm>
                <a:off x="2394968" y="1469518"/>
                <a:ext cx="140102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𝐴𝑢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𝐴𝑢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200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F038224-81FC-3B47-811A-FC48561AE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4968" y="1469518"/>
                <a:ext cx="1401025" cy="215444"/>
              </a:xfrm>
              <a:prstGeom prst="rect">
                <a:avLst/>
              </a:prstGeom>
              <a:blipFill>
                <a:blip r:embed="rId15"/>
                <a:stretch>
                  <a:fillRect l="-1786" r="-893" b="-4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FB94942-E100-3541-8AF1-333DBC494934}"/>
                  </a:ext>
                </a:extLst>
              </p:cNvPr>
              <p:cNvSpPr/>
              <p:nvPr/>
            </p:nvSpPr>
            <p:spPr>
              <a:xfrm rot="16200000">
                <a:off x="-245442" y="1814364"/>
                <a:ext cx="84471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𝐺𝑒𝑉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FB94942-E100-3541-8AF1-333DBC49493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45442" y="1814364"/>
                <a:ext cx="844718" cy="276999"/>
              </a:xfrm>
              <a:prstGeom prst="rect">
                <a:avLst/>
              </a:prstGeom>
              <a:blipFill>
                <a:blip r:embed="rId16"/>
                <a:stretch>
                  <a:fillRect r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2D46DDF-F31C-624A-818D-763610C6C3CC}"/>
                  </a:ext>
                </a:extLst>
              </p:cNvPr>
              <p:cNvSpPr/>
              <p:nvPr/>
            </p:nvSpPr>
            <p:spPr>
              <a:xfrm rot="16200000">
                <a:off x="-208286" y="4712934"/>
                <a:ext cx="724237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11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𝐺𝑒𝑉</m:t>
                      </m:r>
                      <m:r>
                        <a:rPr lang="en-US" sz="11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a:rPr lang="en-US" sz="11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𝑐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2D46DDF-F31C-624A-818D-763610C6C3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8286" y="4712934"/>
                <a:ext cx="724237" cy="26161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1461A83-6E4E-7744-B173-418BF9D8498C}"/>
                  </a:ext>
                </a:extLst>
              </p:cNvPr>
              <p:cNvSpPr/>
              <p:nvPr/>
            </p:nvSpPr>
            <p:spPr>
              <a:xfrm>
                <a:off x="3552125" y="852784"/>
                <a:ext cx="1043298" cy="4681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sSub>
                            <m:sSub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</m:sup>
                      </m:sSubSup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sz="120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</m:sSub>
                            </m:sup>
                          </m:sSubSup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B1461A83-6E4E-7744-B173-418BF9D84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2125" y="852784"/>
                <a:ext cx="1043298" cy="468141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030912F-A212-6040-BBA8-0E8417157AE6}"/>
              </a:ext>
            </a:extLst>
          </p:cNvPr>
          <p:cNvGrpSpPr/>
          <p:nvPr/>
        </p:nvGrpSpPr>
        <p:grpSpPr>
          <a:xfrm>
            <a:off x="6419133" y="503314"/>
            <a:ext cx="5505571" cy="2431908"/>
            <a:chOff x="6285514" y="372689"/>
            <a:chExt cx="5505571" cy="2431908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DC39B5B-7D18-734D-8506-614D83A72373}"/>
                </a:ext>
              </a:extLst>
            </p:cNvPr>
            <p:cNvGrpSpPr/>
            <p:nvPr/>
          </p:nvGrpSpPr>
          <p:grpSpPr>
            <a:xfrm>
              <a:off x="6285514" y="372689"/>
              <a:ext cx="5505571" cy="2431908"/>
              <a:chOff x="6018974" y="1294031"/>
              <a:chExt cx="5505571" cy="2431908"/>
            </a:xfrm>
          </p:grpSpPr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E49847-43DB-324C-9343-BF93777C44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018974" y="1294031"/>
                <a:ext cx="5505571" cy="2431908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718B7C92-950D-F34F-AF6B-2EC461A6D369}"/>
                      </a:ext>
                    </a:extLst>
                  </p:cNvPr>
                  <p:cNvSpPr txBox="1"/>
                  <p:nvPr/>
                </p:nvSpPr>
                <p:spPr>
                  <a:xfrm>
                    <a:off x="9592952" y="1523570"/>
                    <a:ext cx="835806" cy="21544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&gt;1.0</m:t>
                          </m:r>
                        </m:oMath>
                      </m:oMathPara>
                    </a14:m>
                    <a:endParaRPr lang="en-US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718B7C92-950D-F34F-AF6B-2EC461A6D3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592952" y="1523570"/>
                    <a:ext cx="835806" cy="21544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4478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2" name="Rectangle 11">
              <a:extLst>
                <a:ext uri="{FF2B5EF4-FFF2-40B4-BE49-F238E27FC236}">
                  <a16:creationId xmlns:a16="http://schemas.microsoft.com/office/drawing/2014/main" id="{40336261-F0C9-1840-A531-E9170E597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6587" y="714120"/>
              <a:ext cx="13329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solidFill>
                    <a:schemeClr val="accent5">
                      <a:lumMod val="75000"/>
                    </a:schemeClr>
                  </a:solidFill>
                  <a:latin typeface="Times New Roman"/>
                </a:rPr>
                <a:t>STAR Preliminary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0A0A65E-209C-0A43-91C6-EC78680C4147}"/>
                    </a:ext>
                  </a:extLst>
                </p:cNvPr>
                <p:cNvSpPr/>
                <p:nvPr/>
              </p:nvSpPr>
              <p:spPr>
                <a:xfrm rot="16200000">
                  <a:off x="6085065" y="941264"/>
                  <a:ext cx="724237" cy="2616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1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𝐺𝑒𝑉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𝑐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80A0A65E-209C-0A43-91C6-EC78680C414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085065" y="941264"/>
                  <a:ext cx="724237" cy="261610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Rectangle 11">
              <a:extLst>
                <a:ext uri="{FF2B5EF4-FFF2-40B4-BE49-F238E27FC236}">
                  <a16:creationId xmlns:a16="http://schemas.microsoft.com/office/drawing/2014/main" id="{7A826EEB-3663-3F41-A625-F35A33539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2369" y="913362"/>
              <a:ext cx="13329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solidFill>
                    <a:schemeClr val="accent5">
                      <a:lumMod val="75000"/>
                    </a:schemeClr>
                  </a:solidFill>
                  <a:latin typeface="Times New Roman"/>
                </a:rPr>
                <a:t>STAR Preliminary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4834054-8BFF-8D43-8E5B-F81C578C46A5}"/>
              </a:ext>
            </a:extLst>
          </p:cNvPr>
          <p:cNvGrpSpPr/>
          <p:nvPr/>
        </p:nvGrpSpPr>
        <p:grpSpPr>
          <a:xfrm>
            <a:off x="3812761" y="4188771"/>
            <a:ext cx="2884857" cy="1953633"/>
            <a:chOff x="-438975" y="1278754"/>
            <a:chExt cx="3646834" cy="28813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39DCEF79-0C5A-5E47-A6DC-4789DA40A178}"/>
                    </a:ext>
                  </a:extLst>
                </p:cNvPr>
                <p:cNvSpPr/>
                <p:nvPr/>
              </p:nvSpPr>
              <p:spPr>
                <a:xfrm>
                  <a:off x="2010577" y="3350233"/>
                  <a:ext cx="1197282" cy="80989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cs typeface="Times New Roman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cs typeface="Times New Roman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cs typeface="Times New Roman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Times New Roman" charset="0"/>
                              </a:rPr>
                            </m:ctrlPr>
                          </m:fPr>
                          <m:num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cs typeface="Times New Roman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𝑀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39DCEF79-0C5A-5E47-A6DC-4789DA40A17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10577" y="3350233"/>
                  <a:ext cx="1197282" cy="809893"/>
                </a:xfrm>
                <a:prstGeom prst="rect">
                  <a:avLst/>
                </a:prstGeom>
                <a:blipFill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F4E9A6E-ABEC-A74C-8D33-9538E7478DC0}"/>
                    </a:ext>
                  </a:extLst>
                </p:cNvPr>
                <p:cNvSpPr/>
                <p:nvPr/>
              </p:nvSpPr>
              <p:spPr>
                <a:xfrm>
                  <a:off x="-355821" y="3347347"/>
                  <a:ext cx="2250444" cy="78275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cs typeface="Times New Roman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1400" b="0" i="1" smtClean="0">
                            <a:latin typeface="Cambria Math" panose="02040503050406030204" pitchFamily="18" charset="0"/>
                            <a:cs typeface="Times New Roman" charset="0"/>
                          </a:rPr>
                          <m:t>= </m:t>
                        </m:r>
                        <m:rad>
                          <m:radPr>
                            <m:degHide m:val="on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cs typeface="Times New Roman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2,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cs typeface="Times New Roman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2,</m:t>
                                </m:r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𝑦</m:t>
                                </m:r>
                              </m:sub>
                              <m:sup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cs typeface="Times New Roman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F4E9A6E-ABEC-A74C-8D33-9538E7478DC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355821" y="3347347"/>
                  <a:ext cx="2250444" cy="782752"/>
                </a:xfrm>
                <a:prstGeom prst="rect">
                  <a:avLst/>
                </a:prstGeom>
                <a:blipFill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D2C687E-08EC-CE45-8662-88F08DFF4B6E}"/>
                </a:ext>
              </a:extLst>
            </p:cNvPr>
            <p:cNvGrpSpPr/>
            <p:nvPr/>
          </p:nvGrpSpPr>
          <p:grpSpPr>
            <a:xfrm>
              <a:off x="-438975" y="1278754"/>
              <a:ext cx="3326251" cy="1905483"/>
              <a:chOff x="-619805" y="3113259"/>
              <a:chExt cx="3326251" cy="190548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C77EF2E2-2036-454D-8010-44C3B3045FC7}"/>
                      </a:ext>
                    </a:extLst>
                  </p:cNvPr>
                  <p:cNvSpPr/>
                  <p:nvPr/>
                </p:nvSpPr>
                <p:spPr>
                  <a:xfrm>
                    <a:off x="-619805" y="3113259"/>
                    <a:ext cx="2264143" cy="102967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 </m:t>
                          </m:r>
                          <m:nary>
                            <m:naryPr>
                              <m:chr m:val="∑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cos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⁡(2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C77EF2E2-2036-454D-8010-44C3B3045FC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619805" y="3113259"/>
                    <a:ext cx="2264143" cy="1029672"/>
                  </a:xfrm>
                  <a:prstGeom prst="rect">
                    <a:avLst/>
                  </a:prstGeom>
                  <a:blipFill>
                    <a:blip r:embed="rId26"/>
                    <a:stretch>
                      <a:fillRect t="-91071" b="-1482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5DAC5E3A-B06E-504D-9D18-E3E011E3061E}"/>
                      </a:ext>
                    </a:extLst>
                  </p:cNvPr>
                  <p:cNvSpPr/>
                  <p:nvPr/>
                </p:nvSpPr>
                <p:spPr>
                  <a:xfrm>
                    <a:off x="438819" y="3989070"/>
                    <a:ext cx="2267627" cy="102967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2,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 </m:t>
                          </m:r>
                          <m:nary>
                            <m:naryPr>
                              <m:chr m:val="∑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sup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𝑠𝑖𝑛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(2 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nary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5DAC5E3A-B06E-504D-9D18-E3E011E3061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38819" y="3989070"/>
                    <a:ext cx="2267627" cy="1029672"/>
                  </a:xfrm>
                  <a:prstGeom prst="rect">
                    <a:avLst/>
                  </a:prstGeom>
                  <a:blipFill>
                    <a:blip r:embed="rId27"/>
                    <a:stretch>
                      <a:fillRect t="-92857" b="-14821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CCCA4A-9B1E-534A-9038-C8536062BD5D}"/>
              </a:ext>
            </a:extLst>
          </p:cNvPr>
          <p:cNvGrpSpPr/>
          <p:nvPr/>
        </p:nvGrpSpPr>
        <p:grpSpPr>
          <a:xfrm>
            <a:off x="9660340" y="3137724"/>
            <a:ext cx="2262305" cy="1076374"/>
            <a:chOff x="8357349" y="3035659"/>
            <a:chExt cx="2262305" cy="107637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206CC9F-87FE-6341-BD4E-28DD021E36DB}"/>
                </a:ext>
              </a:extLst>
            </p:cNvPr>
            <p:cNvGrpSpPr/>
            <p:nvPr/>
          </p:nvGrpSpPr>
          <p:grpSpPr>
            <a:xfrm>
              <a:off x="8668398" y="3813985"/>
              <a:ext cx="1655180" cy="298048"/>
              <a:chOff x="8518967" y="3604862"/>
              <a:chExt cx="1655180" cy="29804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40FA733-ED66-D147-9CD8-4989DB0EBA95}"/>
                  </a:ext>
                </a:extLst>
              </p:cNvPr>
              <p:cNvSpPr/>
              <p:nvPr/>
            </p:nvSpPr>
            <p:spPr>
              <a:xfrm>
                <a:off x="8518967" y="3604862"/>
                <a:ext cx="534168" cy="298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65C46A9E-328F-0445-8107-1BC162CD2BAC}"/>
                      </a:ext>
                    </a:extLst>
                  </p:cNvPr>
                  <p:cNvSpPr/>
                  <p:nvPr/>
                </p:nvSpPr>
                <p:spPr>
                  <a:xfrm>
                    <a:off x="9171504" y="3604862"/>
                    <a:ext cx="386006" cy="298048"/>
                  </a:xfrm>
                  <a:prstGeom prst="rect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charset="0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65C46A9E-328F-0445-8107-1BC162CD2BAC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171504" y="3604862"/>
                    <a:ext cx="386006" cy="298048"/>
                  </a:xfrm>
                  <a:prstGeom prst="rect">
                    <a:avLst/>
                  </a:prstGeom>
                  <a:blipFill>
                    <a:blip r:embed="rId28"/>
                    <a:stretch>
                      <a:fillRect l="-6250" b="-15385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3C6DDCDB-75AD-3748-8AD1-8B6937662A84}"/>
                  </a:ext>
                </a:extLst>
              </p:cNvPr>
              <p:cNvSpPr/>
              <p:nvPr/>
            </p:nvSpPr>
            <p:spPr>
              <a:xfrm>
                <a:off x="9675879" y="3604862"/>
                <a:ext cx="498268" cy="29804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A16D6D4-1DDF-4543-AD8A-F3C4C8078796}"/>
                    </a:ext>
                  </a:extLst>
                </p:cNvPr>
                <p:cNvSpPr txBox="1"/>
                <p:nvPr/>
              </p:nvSpPr>
              <p:spPr>
                <a:xfrm rot="16200000">
                  <a:off x="9105155" y="3318910"/>
                  <a:ext cx="781945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|"/>
                            <m:ctrlP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𝜼</m:t>
                            </m:r>
                          </m:e>
                        </m:d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A16D6D4-1DDF-4543-AD8A-F3C4C807879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9105155" y="3318910"/>
                  <a:ext cx="781945" cy="215444"/>
                </a:xfrm>
                <a:prstGeom prst="rect">
                  <a:avLst/>
                </a:prstGeom>
                <a:blipFill>
                  <a:blip r:embed="rId29"/>
                  <a:stretch>
                    <a:fillRect t="-4839" r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1E6926-EFC8-CC4B-B47D-0F3556E398E0}"/>
                    </a:ext>
                  </a:extLst>
                </p:cNvPr>
                <p:cNvSpPr txBox="1"/>
                <p:nvPr/>
              </p:nvSpPr>
              <p:spPr>
                <a:xfrm>
                  <a:off x="9951330" y="3571671"/>
                  <a:ext cx="668324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&gt;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oMath>
                    </m:oMathPara>
                  </a14:m>
                  <a:endPara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E91E6926-EFC8-CC4B-B47D-0F3556E398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51330" y="3571671"/>
                  <a:ext cx="668324" cy="215444"/>
                </a:xfrm>
                <a:prstGeom prst="rect">
                  <a:avLst/>
                </a:prstGeom>
                <a:blipFill>
                  <a:blip r:embed="rId30"/>
                  <a:stretch>
                    <a:fillRect l="-7547" r="-5660" b="-2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29BB570D-918C-764B-8A99-B055627CB8C6}"/>
                    </a:ext>
                  </a:extLst>
                </p:cNvPr>
                <p:cNvSpPr txBox="1"/>
                <p:nvPr/>
              </p:nvSpPr>
              <p:spPr>
                <a:xfrm>
                  <a:off x="8357349" y="3571671"/>
                  <a:ext cx="802977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&lt;−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oMath>
                    </m:oMathPara>
                  </a14:m>
                  <a:endPara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29BB570D-918C-764B-8A99-B055627CB8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57349" y="3571671"/>
                  <a:ext cx="802977" cy="215444"/>
                </a:xfrm>
                <a:prstGeom prst="rect">
                  <a:avLst/>
                </a:prstGeom>
                <a:blipFill>
                  <a:blip r:embed="rId31"/>
                  <a:stretch>
                    <a:fillRect l="-4688" r="-6250" b="-2777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D93F97F-0A34-C949-8D83-B21898CAAE81}"/>
                  </a:ext>
                </a:extLst>
              </p:cNvPr>
              <p:cNvSpPr/>
              <p:nvPr/>
            </p:nvSpPr>
            <p:spPr>
              <a:xfrm>
                <a:off x="7207098" y="3483775"/>
                <a:ext cx="220703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Times New Roman" charset="0"/>
                          </a:rPr>
                          <m:t>𝑞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Times New Roman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>
                    <a:latin typeface="Times New Roman"/>
                  </a:rPr>
                  <a:t> is separated from particle of interest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D93F97F-0A34-C949-8D83-B21898CAAE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098" y="3483775"/>
                <a:ext cx="2207039" cy="584775"/>
              </a:xfrm>
              <a:prstGeom prst="rect">
                <a:avLst/>
              </a:prstGeom>
              <a:blipFill>
                <a:blip r:embed="rId32"/>
                <a:stretch>
                  <a:fillRect t="-2128" r="-1714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0DE23419-20A2-7F4A-A361-70EBFB6F9D63}"/>
              </a:ext>
            </a:extLst>
          </p:cNvPr>
          <p:cNvSpPr/>
          <p:nvPr/>
        </p:nvSpPr>
        <p:spPr>
          <a:xfrm>
            <a:off x="3957325" y="3243732"/>
            <a:ext cx="3560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  <a:latin typeface="Times New Roman"/>
              </a:rPr>
              <a:t>Models do not describe the data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4A48B3-741E-B94C-A231-0E05BE460D8B}"/>
              </a:ext>
            </a:extLst>
          </p:cNvPr>
          <p:cNvSpPr/>
          <p:nvPr/>
        </p:nvSpPr>
        <p:spPr>
          <a:xfrm>
            <a:off x="3964876" y="3566503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  <a:latin typeface="Times New Roman"/>
              </a:rPr>
              <a:t>Event shape dependent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19082D-358C-E444-BD66-C7F1B3447F0C}"/>
              </a:ext>
            </a:extLst>
          </p:cNvPr>
          <p:cNvSpPr/>
          <p:nvPr/>
        </p:nvSpPr>
        <p:spPr>
          <a:xfrm>
            <a:off x="3951590" y="2895265"/>
            <a:ext cx="3320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FF0000"/>
                </a:solidFill>
                <a:latin typeface="Times New Roman"/>
              </a:rPr>
              <a:t>Decrease with harmonic order 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C1D06FB-A3BF-BA47-A00B-20700680A79E}"/>
              </a:ext>
            </a:extLst>
          </p:cNvPr>
          <p:cNvGrpSpPr/>
          <p:nvPr/>
        </p:nvGrpSpPr>
        <p:grpSpPr>
          <a:xfrm>
            <a:off x="6558710" y="4098531"/>
            <a:ext cx="5575973" cy="2505456"/>
            <a:chOff x="6558710" y="4098531"/>
            <a:chExt cx="5575973" cy="2505456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0D7AA22F-9834-564D-8BCA-F0C77326B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6558710" y="4098531"/>
              <a:ext cx="5575973" cy="2505456"/>
            </a:xfrm>
            <a:prstGeom prst="rect">
              <a:avLst/>
            </a:prstGeom>
          </p:spPr>
        </p:pic>
        <p:sp>
          <p:nvSpPr>
            <p:cNvPr id="50" name="Rectangle 11">
              <a:extLst>
                <a:ext uri="{FF2B5EF4-FFF2-40B4-BE49-F238E27FC236}">
                  <a16:creationId xmlns:a16="http://schemas.microsoft.com/office/drawing/2014/main" id="{5F5685AD-4D89-D942-9024-E8824DE78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1631" y="4565835"/>
              <a:ext cx="133292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solidFill>
                    <a:schemeClr val="accent5">
                      <a:lumMod val="75000"/>
                    </a:schemeClr>
                  </a:solidFill>
                  <a:latin typeface="Times New Roman"/>
                </a:rPr>
                <a:t>STAR Preliminary</a:t>
              </a:r>
            </a:p>
          </p:txBody>
        </p:sp>
      </p:grpSp>
      <p:sp>
        <p:nvSpPr>
          <p:cNvPr id="51" name="Rectangle 11">
            <a:extLst>
              <a:ext uri="{FF2B5EF4-FFF2-40B4-BE49-F238E27FC236}">
                <a16:creationId xmlns:a16="http://schemas.microsoft.com/office/drawing/2014/main" id="{1CA247D3-E1CB-A445-B312-F1741B4F7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9028" y="4839519"/>
            <a:ext cx="13329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STAR Preliminary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2" name="Table 8">
                <a:extLst>
                  <a:ext uri="{FF2B5EF4-FFF2-40B4-BE49-F238E27FC236}">
                    <a16:creationId xmlns:a16="http://schemas.microsoft.com/office/drawing/2014/main" id="{49733643-49AB-484E-ABDE-D1AE97A8C0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216677"/>
                  </p:ext>
                </p:extLst>
              </p:nvPr>
            </p:nvGraphicFramePr>
            <p:xfrm>
              <a:off x="10008126" y="5619553"/>
              <a:ext cx="1704804" cy="536321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12978">
                      <a:extLst>
                        <a:ext uri="{9D8B030D-6E8A-4147-A177-3AD203B41FA5}">
                          <a16:colId xmlns:a16="http://schemas.microsoft.com/office/drawing/2014/main" val="123078727"/>
                        </a:ext>
                      </a:extLst>
                    </a:gridCol>
                    <a:gridCol w="1391826">
                      <a:extLst>
                        <a:ext uri="{9D8B030D-6E8A-4147-A177-3AD203B41FA5}">
                          <a16:colId xmlns:a16="http://schemas.microsoft.com/office/drawing/2014/main" val="2282169042"/>
                        </a:ext>
                      </a:extLst>
                    </a:gridCol>
                  </a:tblGrid>
                  <a:tr h="234593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6617058"/>
                      </a:ext>
                    </a:extLst>
                  </a:tr>
                  <a:tr h="25103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1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sSub>
                                      <m:sSubPr>
                                        <m:ctrlPr>
                                          <a:rPr lang="en-US" sz="11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1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sz="11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sup>
                                </m:sSubSup>
                              </m:oMath>
                            </m:oMathPara>
                          </a14:m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8.60e-05  +/- 1.0e-05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90136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2" name="Table 8">
                <a:extLst>
                  <a:ext uri="{FF2B5EF4-FFF2-40B4-BE49-F238E27FC236}">
                    <a16:creationId xmlns:a16="http://schemas.microsoft.com/office/drawing/2014/main" id="{49733643-49AB-484E-ABDE-D1AE97A8C0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8216677"/>
                  </p:ext>
                </p:extLst>
              </p:nvPr>
            </p:nvGraphicFramePr>
            <p:xfrm>
              <a:off x="10008126" y="5619553"/>
              <a:ext cx="1704804" cy="536321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12978">
                      <a:extLst>
                        <a:ext uri="{9D8B030D-6E8A-4147-A177-3AD203B41FA5}">
                          <a16:colId xmlns:a16="http://schemas.microsoft.com/office/drawing/2014/main" val="123078727"/>
                        </a:ext>
                      </a:extLst>
                    </a:gridCol>
                    <a:gridCol w="1391826">
                      <a:extLst>
                        <a:ext uri="{9D8B030D-6E8A-4147-A177-3AD203B41FA5}">
                          <a16:colId xmlns:a16="http://schemas.microsoft.com/office/drawing/2014/main" val="2282169042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/>
                        <a:p>
                          <a:pPr algn="ctr"/>
                          <a:endParaRPr lang="en-US" sz="11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Slope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6617058"/>
                      </a:ext>
                    </a:extLst>
                  </a:tr>
                  <a:tr h="2772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4"/>
                          <a:stretch>
                            <a:fillRect l="-4000" t="-100000" r="-448000" b="-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8.60e-05  +/- 1.0e-05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90136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5363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09FD6C7-B202-3242-A51E-77143A8E2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7280F3-9B42-DF43-BAAA-36A029279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90101"/>
            <a:ext cx="6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B045BF-4109-784A-BF73-C17EDA71D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75C325B-34C5-6E45-8E47-1915DFD80EEE}"/>
                  </a:ext>
                </a:extLst>
              </p:cNvPr>
              <p:cNvSpPr/>
              <p:nvPr/>
            </p:nvSpPr>
            <p:spPr>
              <a:xfrm>
                <a:off x="61941" y="90101"/>
                <a:ext cx="7096713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/>
                  </a:rPr>
                  <a:t>Investigations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/>
                  </a:rPr>
                  <a:t> correlations from STAR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2000" dirty="0">
                    <a:latin typeface="Times New Roman"/>
                  </a:rPr>
                  <a:t>The </a:t>
                </a:r>
                <a:r>
                  <a:rPr lang="en-US" sz="2000" dirty="0">
                    <a:latin typeface="Times New Roman" charset="0"/>
                    <a:cs typeface="Times New Roman" charset="0"/>
                  </a:rPr>
                  <a:t>longitudinal</a:t>
                </a:r>
                <a:r>
                  <a:rPr lang="en-US" sz="2000" dirty="0">
                    <a:latin typeface="Times New Roman"/>
                  </a:rPr>
                  <a:t> correlations for </a:t>
                </a:r>
                <a:r>
                  <a:rPr lang="en-US" sz="2000" dirty="0" err="1">
                    <a:latin typeface="Times New Roman"/>
                  </a:rPr>
                  <a:t>Au+Au</a:t>
                </a:r>
                <a:r>
                  <a:rPr lang="en-US" sz="2000" dirty="0">
                    <a:latin typeface="Times New Roman"/>
                  </a:rPr>
                  <a:t> at 200 GeV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75C325B-34C5-6E45-8E47-1915DFD80E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41" y="90101"/>
                <a:ext cx="7096713" cy="707886"/>
              </a:xfrm>
              <a:prstGeom prst="rect">
                <a:avLst/>
              </a:prstGeom>
              <a:blipFill>
                <a:blip r:embed="rId4"/>
                <a:stretch>
                  <a:fillRect l="-714" t="-5357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F45432-0C95-3F40-8A16-2EF4EA87535E}"/>
                  </a:ext>
                </a:extLst>
              </p:cNvPr>
              <p:cNvSpPr/>
              <p:nvPr/>
            </p:nvSpPr>
            <p:spPr>
              <a:xfrm>
                <a:off x="4185570" y="1528765"/>
                <a:ext cx="3607546" cy="10429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slope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sub>
                    </m:sSub>
                    <m:d>
                      <m:d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softer for RHIC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Smaller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𝜂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RHIC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F45432-0C95-3F40-8A16-2EF4EA8753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5570" y="1528765"/>
                <a:ext cx="3607546" cy="1042978"/>
              </a:xfrm>
              <a:prstGeom prst="rect">
                <a:avLst/>
              </a:prstGeom>
              <a:blipFill>
                <a:blip r:embed="rId5"/>
                <a:stretch>
                  <a:fillRect l="-1404" t="-3614" r="-1404" b="-9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1200EED-B232-6549-A8BD-88003DA12E7C}"/>
                  </a:ext>
                </a:extLst>
              </p:cNvPr>
              <p:cNvSpPr/>
              <p:nvPr/>
            </p:nvSpPr>
            <p:spPr>
              <a:xfrm>
                <a:off x="5341713" y="4286258"/>
                <a:ext cx="2961018" cy="7352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0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event shape independent </a:t>
                </a: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21200EED-B232-6549-A8BD-88003DA12E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1713" y="4286258"/>
                <a:ext cx="2961018" cy="735201"/>
              </a:xfrm>
              <a:prstGeom prst="rect">
                <a:avLst/>
              </a:prstGeom>
              <a:blipFill>
                <a:blip r:embed="rId6"/>
                <a:stretch>
                  <a:fillRect l="-1709" t="-3390" b="-13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91E5E7E-92E8-874F-BAF1-FD240B6FABA4}"/>
                  </a:ext>
                </a:extLst>
              </p:cNvPr>
              <p:cNvSpPr/>
              <p:nvPr/>
            </p:nvSpPr>
            <p:spPr>
              <a:xfrm>
                <a:off x="4289710" y="998349"/>
                <a:ext cx="2675476" cy="3940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𝑅𝑀𝑆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∆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91E5E7E-92E8-874F-BAF1-FD240B6FAB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710" y="998349"/>
                <a:ext cx="2675476" cy="394019"/>
              </a:xfrm>
              <a:prstGeom prst="rect">
                <a:avLst/>
              </a:prstGeom>
              <a:blipFill>
                <a:blip r:embed="rId7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D0820D22-8DE4-E44E-838E-F95780C4848F}"/>
              </a:ext>
            </a:extLst>
          </p:cNvPr>
          <p:cNvSpPr/>
          <p:nvPr/>
        </p:nvSpPr>
        <p:spPr>
          <a:xfrm>
            <a:off x="4637298" y="6503964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/>
              </a:rPr>
              <a:t>Niseem Magdy ISMD-2021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EA1AE63-2470-024B-BD8A-B0D8EEF2EC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66" y="882140"/>
            <a:ext cx="4192965" cy="2902205"/>
          </a:xfrm>
          <a:prstGeom prst="rect">
            <a:avLst/>
          </a:prstGeom>
        </p:spPr>
      </p:pic>
      <p:sp>
        <p:nvSpPr>
          <p:cNvPr id="27" name="Rectangle 11">
            <a:extLst>
              <a:ext uri="{FF2B5EF4-FFF2-40B4-BE49-F238E27FC236}">
                <a16:creationId xmlns:a16="http://schemas.microsoft.com/office/drawing/2014/main" id="{91B0BD5F-B743-E248-BE7F-C21922B92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052" y="1238480"/>
            <a:ext cx="15200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STAR Preliminary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A59D4D3-70E3-BF49-B3B9-B035A23D189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37487" y="3192313"/>
            <a:ext cx="2866420" cy="4224528"/>
          </a:xfrm>
          <a:prstGeom prst="rect">
            <a:avLst/>
          </a:prstGeom>
        </p:spPr>
      </p:pic>
      <p:sp>
        <p:nvSpPr>
          <p:cNvPr id="30" name="Rectangle 11">
            <a:extLst>
              <a:ext uri="{FF2B5EF4-FFF2-40B4-BE49-F238E27FC236}">
                <a16:creationId xmlns:a16="http://schemas.microsoft.com/office/drawing/2014/main" id="{95EEA320-7D7D-BA47-BB47-F9ADF8FFC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6000" y="4301709"/>
            <a:ext cx="15200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1400" dirty="0">
                <a:solidFill>
                  <a:schemeClr val="accent5">
                    <a:lumMod val="75000"/>
                  </a:schemeClr>
                </a:solidFill>
                <a:latin typeface="Times New Roman"/>
              </a:rPr>
              <a:t>STAR Preliminary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3F6417D-2CC2-1145-9C28-A135E41305B7}"/>
              </a:ext>
            </a:extLst>
          </p:cNvPr>
          <p:cNvSpPr/>
          <p:nvPr/>
        </p:nvSpPr>
        <p:spPr>
          <a:xfrm>
            <a:off x="598785" y="4948000"/>
            <a:ext cx="15600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Collaboration </a:t>
            </a:r>
            <a:b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PLB 804 (2020) 135375</a:t>
            </a:r>
          </a:p>
        </p:txBody>
      </p:sp>
      <p:graphicFrame>
        <p:nvGraphicFramePr>
          <p:cNvPr id="32" name="Table 8">
            <a:extLst>
              <a:ext uri="{FF2B5EF4-FFF2-40B4-BE49-F238E27FC236}">
                <a16:creationId xmlns:a16="http://schemas.microsoft.com/office/drawing/2014/main" id="{32C4CF07-8020-5049-9746-0AC81C5C5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548345"/>
              </p:ext>
            </p:extLst>
          </p:nvPr>
        </p:nvGraphicFramePr>
        <p:xfrm>
          <a:off x="703989" y="3989716"/>
          <a:ext cx="1858118" cy="87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51315">
                  <a:extLst>
                    <a:ext uri="{9D8B030D-6E8A-4147-A177-3AD203B41FA5}">
                      <a16:colId xmlns:a16="http://schemas.microsoft.com/office/drawing/2014/main" val="123078727"/>
                    </a:ext>
                  </a:extLst>
                </a:gridCol>
                <a:gridCol w="1306803">
                  <a:extLst>
                    <a:ext uri="{9D8B030D-6E8A-4147-A177-3AD203B41FA5}">
                      <a16:colId xmlns:a16="http://schemas.microsoft.com/office/drawing/2014/main" val="2282169042"/>
                    </a:ext>
                  </a:extLst>
                </a:gridCol>
              </a:tblGrid>
              <a:tr h="293152">
                <a:tc>
                  <a:txBody>
                    <a:bodyPr/>
                    <a:lstStyle/>
                    <a:p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617058"/>
                  </a:ext>
                </a:extLst>
              </a:tr>
              <a:tr h="29315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0.0412 +/- 0.0036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01367"/>
                  </a:ext>
                </a:extLst>
              </a:tr>
              <a:tr h="29315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RHIC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0.0120 +/- 0.0007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294716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57021E09-007B-014B-9E80-9E57B6A3B77C}"/>
              </a:ext>
            </a:extLst>
          </p:cNvPr>
          <p:cNvGrpSpPr/>
          <p:nvPr/>
        </p:nvGrpSpPr>
        <p:grpSpPr>
          <a:xfrm>
            <a:off x="7858399" y="774237"/>
            <a:ext cx="4258257" cy="5860971"/>
            <a:chOff x="7858399" y="774237"/>
            <a:chExt cx="4258257" cy="58609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51B84BA-8AA9-F749-A9A5-A51F6CC877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47648"/>
            <a:stretch/>
          </p:blipFill>
          <p:spPr>
            <a:xfrm>
              <a:off x="8523130" y="774237"/>
              <a:ext cx="3355525" cy="2902206"/>
            </a:xfrm>
            <a:prstGeom prst="rect">
              <a:avLst/>
            </a:prstGeom>
          </p:spPr>
        </p:pic>
        <p:sp>
          <p:nvSpPr>
            <p:cNvPr id="18" name="Rectangle 11">
              <a:extLst>
                <a:ext uri="{FF2B5EF4-FFF2-40B4-BE49-F238E27FC236}">
                  <a16:creationId xmlns:a16="http://schemas.microsoft.com/office/drawing/2014/main" id="{EB2A263F-813B-394B-AB55-1C102AD89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3185" y="1287946"/>
              <a:ext cx="15200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chemeClr val="accent5">
                      <a:lumMod val="75000"/>
                    </a:schemeClr>
                  </a:solidFill>
                  <a:latin typeface="Times New Roman"/>
                </a:rPr>
                <a:t>STAR Preliminary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5E091EC-BFAF-2F4F-9E31-CCC18F58C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rot="5400000">
              <a:off x="8536425" y="3054976"/>
              <a:ext cx="2902206" cy="4258257"/>
            </a:xfrm>
            <a:prstGeom prst="rect">
              <a:avLst/>
            </a:prstGeom>
          </p:spPr>
        </p:pic>
        <p:sp>
          <p:nvSpPr>
            <p:cNvPr id="33" name="Rectangle 11">
              <a:extLst>
                <a:ext uri="{FF2B5EF4-FFF2-40B4-BE49-F238E27FC236}">
                  <a16:creationId xmlns:a16="http://schemas.microsoft.com/office/drawing/2014/main" id="{96ADB5CB-F09C-7D4E-B51C-8EDAA1206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47063" y="4065183"/>
              <a:ext cx="152003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solidFill>
                    <a:schemeClr val="accent5">
                      <a:lumMod val="75000"/>
                    </a:schemeClr>
                  </a:solidFill>
                  <a:latin typeface="Times New Roman"/>
                </a:rPr>
                <a:t>STAR Preliminary</a:t>
              </a:r>
            </a:p>
          </p:txBody>
        </p:sp>
      </p:grpSp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B2CF88F2-106D-C34C-9039-6BB9A6E42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714912"/>
              </p:ext>
            </p:extLst>
          </p:nvPr>
        </p:nvGraphicFramePr>
        <p:xfrm>
          <a:off x="5387795" y="5027773"/>
          <a:ext cx="2424522" cy="1112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9305">
                  <a:extLst>
                    <a:ext uri="{9D8B030D-6E8A-4147-A177-3AD203B41FA5}">
                      <a16:colId xmlns:a16="http://schemas.microsoft.com/office/drawing/2014/main" val="123078727"/>
                    </a:ext>
                  </a:extLst>
                </a:gridCol>
                <a:gridCol w="1675217">
                  <a:extLst>
                    <a:ext uri="{9D8B030D-6E8A-4147-A177-3AD203B41FA5}">
                      <a16:colId xmlns:a16="http://schemas.microsoft.com/office/drawing/2014/main" val="2282169042"/>
                    </a:ext>
                  </a:extLst>
                </a:gridCol>
              </a:tblGrid>
              <a:tr h="2781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Slope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6617058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0.0120 +/- 0.0007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901367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0.0119 +/- 0.0009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294716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90 %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0.0110 +/- 0.0012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7134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5CAB5A7-F593-964E-B05E-4B6C18CEA15A}"/>
                  </a:ext>
                </a:extLst>
              </p:cNvPr>
              <p:cNvSpPr/>
              <p:nvPr/>
            </p:nvSpPr>
            <p:spPr>
              <a:xfrm rot="16200000">
                <a:off x="-251472" y="1356739"/>
                <a:ext cx="84471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20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𝐺𝑒𝑉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e>
                          </m:d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35CAB5A7-F593-964E-B05E-4B6C18CEA1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51472" y="1356739"/>
                <a:ext cx="844718" cy="276999"/>
              </a:xfrm>
              <a:prstGeom prst="rect">
                <a:avLst/>
              </a:prstGeom>
              <a:blipFill>
                <a:blip r:embed="rId12"/>
                <a:stretch>
                  <a:fillRect r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8EDB996E-F2A6-664B-A0BB-33CC32758581}"/>
              </a:ext>
            </a:extLst>
          </p:cNvPr>
          <p:cNvSpPr/>
          <p:nvPr/>
        </p:nvSpPr>
        <p:spPr>
          <a:xfrm>
            <a:off x="6272324" y="2481316"/>
            <a:ext cx="2142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Alba et al. </a:t>
            </a:r>
            <a:b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PRC 98, 034909 (2018)</a:t>
            </a:r>
          </a:p>
        </p:txBody>
      </p:sp>
    </p:spTree>
    <p:extLst>
      <p:ext uri="{BB962C8B-B14F-4D97-AF65-F5344CB8AC3E}">
        <p14:creationId xmlns:p14="http://schemas.microsoft.com/office/powerpoint/2010/main" val="69498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30" grpId="0"/>
      <p:bldP spid="31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58249-5B42-BA4D-BBA7-0675558AF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9143-183A-BF48-9526-4BBB4BE9380D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7A18601-A4E3-8349-AF7F-153E3AF9D073}"/>
                  </a:ext>
                </a:extLst>
              </p:cNvPr>
              <p:cNvSpPr/>
              <p:nvPr/>
            </p:nvSpPr>
            <p:spPr>
              <a:xfrm>
                <a:off x="61941" y="99933"/>
                <a:ext cx="7096713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latin typeface="Times New Roman"/>
                  </a:rPr>
                  <a:t>Investigations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000" i="1" dirty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/>
                  </a:rPr>
                  <a:t> correlations from STAR</a:t>
                </a:r>
              </a:p>
              <a:p>
                <a:pPr marL="800100" lvl="1" indent="-342900">
                  <a:buFont typeface="Wingdings" pitchFamily="2" charset="2"/>
                  <a:buChar char="Ø"/>
                </a:pPr>
                <a:r>
                  <a:rPr lang="en-US" sz="2400" dirty="0">
                    <a:solidFill>
                      <a:schemeClr val="accent4">
                        <a:lumMod val="50000"/>
                      </a:schemeClr>
                    </a:solidFill>
                    <a:latin typeface="Times New Roman" charset="0"/>
                    <a:cs typeface="Times New Roman" charset="0"/>
                  </a:rPr>
                  <a:t>Conclusions</a:t>
                </a:r>
                <a:endParaRPr lang="en-US" sz="2000" dirty="0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7A18601-A4E3-8349-AF7F-153E3AF9D0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41" y="99933"/>
                <a:ext cx="7096713" cy="769441"/>
              </a:xfrm>
              <a:prstGeom prst="rect">
                <a:avLst/>
              </a:prstGeom>
              <a:blipFill>
                <a:blip r:embed="rId2"/>
                <a:stretch>
                  <a:fillRect l="-714" t="-3226" b="-177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6D71B7DE-90D3-5245-ABB9-4EF733826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75C4AA0-10F4-0E48-A096-27FBCAA878F0}"/>
                  </a:ext>
                </a:extLst>
              </p:cNvPr>
              <p:cNvSpPr/>
              <p:nvPr/>
            </p:nvSpPr>
            <p:spPr>
              <a:xfrm>
                <a:off x="631860" y="882402"/>
                <a:ext cx="991803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Times New Roman"/>
                  </a:rPr>
                  <a:t>We revisited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>
                    <a:latin typeface="Times New Roman"/>
                  </a:rPr>
                  <a:t> 2-P correlation analysis for </a:t>
                </a:r>
                <a:r>
                  <a:rPr lang="en-US" sz="2400" dirty="0" err="1">
                    <a:latin typeface="Times New Roman"/>
                  </a:rPr>
                  <a:t>Au+Au</a:t>
                </a:r>
                <a:r>
                  <a:rPr lang="en-US" sz="2400" dirty="0">
                    <a:latin typeface="Times New Roman"/>
                  </a:rPr>
                  <a:t> at 200 GeV using a new approach by excluding self-correlations and we found that;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75C4AA0-10F4-0E48-A096-27FBCAA878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860" y="882402"/>
                <a:ext cx="9918030" cy="830997"/>
              </a:xfrm>
              <a:prstGeom prst="rect">
                <a:avLst/>
              </a:prstGeom>
              <a:blipFill>
                <a:blip r:embed="rId4"/>
                <a:stretch>
                  <a:fillRect l="-895" t="-6061" r="-639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FC8EE32-2D66-F743-A392-7E1CD8E2FBEC}"/>
                  </a:ext>
                </a:extLst>
              </p:cNvPr>
              <p:cNvSpPr/>
              <p:nvPr/>
            </p:nvSpPr>
            <p:spPr>
              <a:xfrm>
                <a:off x="612403" y="1823085"/>
                <a:ext cx="6214984" cy="1459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2400" dirty="0">
                    <a:solidFill>
                      <a:schemeClr val="tx1"/>
                    </a:solidFill>
                    <a:latin typeface="Times New Roman"/>
                  </a:rPr>
                  <a:t>The extracted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sSub>
                          <m:sSub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Times New Roman"/>
                  </a:rPr>
                  <a:t>: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Decrease with harmonic order 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Models don't describe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sSub>
                          <m:sSub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sup>
                    </m:sSubSup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data</a:t>
                </a:r>
              </a:p>
              <a:p>
                <a:pPr marL="800100" lvl="1" indent="-34290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Event shape dependent 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FC8EE32-2D66-F743-A392-7E1CD8E2FB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03" y="1823085"/>
                <a:ext cx="6214984" cy="1459695"/>
              </a:xfrm>
              <a:prstGeom prst="rect">
                <a:avLst/>
              </a:prstGeom>
              <a:blipFill>
                <a:blip r:embed="rId5"/>
                <a:stretch>
                  <a:fillRect l="-1429" t="-1724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2478A1-7AA2-7B48-8EA2-3A739127EAEC}"/>
                  </a:ext>
                </a:extLst>
              </p:cNvPr>
              <p:cNvSpPr/>
              <p:nvPr/>
            </p:nvSpPr>
            <p:spPr>
              <a:xfrm>
                <a:off x="631859" y="3513001"/>
                <a:ext cx="7296799" cy="11101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slope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∆</m:t>
                        </m:r>
                        <m:r>
                          <a:rPr lang="en-US" sz="24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𝜂</m:t>
                        </m:r>
                      </m:sub>
                    </m:sSub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4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vs multiplicity is: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Softer for RHIC (indicating smaller </a:t>
                </a:r>
                <a14:m>
                  <m:oMath xmlns:m="http://schemas.openxmlformats.org/officeDocument/2006/math"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 for RHIC) than LHC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sz="2000" dirty="0">
                    <a:solidFill>
                      <a:srgbClr val="FF0000"/>
                    </a:solidFill>
                    <a:latin typeface="Times New Roman"/>
                  </a:rPr>
                  <a:t>Event shape independent</a:t>
                </a: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2478A1-7AA2-7B48-8EA2-3A739127EA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859" y="3513001"/>
                <a:ext cx="7296799" cy="1110112"/>
              </a:xfrm>
              <a:prstGeom prst="rect">
                <a:avLst/>
              </a:prstGeom>
              <a:blipFill>
                <a:blip r:embed="rId6"/>
                <a:stretch>
                  <a:fillRect l="-1042" t="-4545" b="-102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F5CD6E01-344D-2947-9A5A-115840DC7051}"/>
              </a:ext>
            </a:extLst>
          </p:cNvPr>
          <p:cNvSpPr/>
          <p:nvPr/>
        </p:nvSpPr>
        <p:spPr>
          <a:xfrm>
            <a:off x="546579" y="4761459"/>
            <a:ext cx="99180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Times New Roman"/>
              </a:rPr>
              <a:t>These comparisons are reflecting the efficacy of the 𝐺2(</a:t>
            </a:r>
            <a:r>
              <a:rPr lang="el-GR" sz="2400" dirty="0">
                <a:solidFill>
                  <a:srgbClr val="FF0000"/>
                </a:solidFill>
                <a:latin typeface="Times New Roman"/>
              </a:rPr>
              <a:t>Δ𝜂,Δ𝜑) </a:t>
            </a:r>
            <a:r>
              <a:rPr lang="en-US" sz="2400" dirty="0">
                <a:solidFill>
                  <a:srgbClr val="FF0000"/>
                </a:solidFill>
                <a:latin typeface="Times New Roman"/>
              </a:rPr>
              <a:t>correlator to differentiate among theoretical models as well as to constrain the 𝜂/𝑠.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2F6CF0-8C9B-C54C-BBA0-9E1CE3EFC186}"/>
              </a:ext>
            </a:extLst>
          </p:cNvPr>
          <p:cNvSpPr/>
          <p:nvPr/>
        </p:nvSpPr>
        <p:spPr>
          <a:xfrm>
            <a:off x="4637298" y="6503964"/>
            <a:ext cx="28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Times New Roman"/>
              </a:rPr>
              <a:t>Niseem Magdy ISMD-2021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1E30C625-9E4B-6045-B54B-09054F7B9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1325" y="5387159"/>
            <a:ext cx="4525028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sz="6000" kern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itchFamily="18" charset="0"/>
                <a:cs typeface="Times New Roman" panose="02020603050405020304" pitchFamily="18" charset="0"/>
              </a:rPr>
              <a:t>Thank You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DC8718-8515-1747-AD89-D62EA336E207}"/>
              </a:ext>
            </a:extLst>
          </p:cNvPr>
          <p:cNvSpPr/>
          <p:nvPr/>
        </p:nvSpPr>
        <p:spPr>
          <a:xfrm>
            <a:off x="8170117" y="2271443"/>
            <a:ext cx="20574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ALICE Collaboration</a:t>
            </a: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PLB 804 (2020) 135375</a:t>
            </a:r>
          </a:p>
          <a:p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Gonzalez et al.  </a:t>
            </a:r>
            <a:b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Eur.Phys.J.C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81  5, 465 (2021)</a:t>
            </a:r>
            <a:b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Magdy and R. Lacey </a:t>
            </a:r>
            <a:b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2101.01555</a:t>
            </a:r>
          </a:p>
          <a:p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Magdy et al. </a:t>
            </a:r>
            <a:b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1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2105.07912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5F2B069-30D3-734B-8A93-43ED3247F345}"/>
              </a:ext>
            </a:extLst>
          </p:cNvPr>
          <p:cNvSpPr/>
          <p:nvPr/>
        </p:nvSpPr>
        <p:spPr>
          <a:xfrm>
            <a:off x="10134600" y="2271442"/>
            <a:ext cx="20574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Gavin and M. Abdel-Aziz</a:t>
            </a:r>
          </a:p>
          <a:p>
            <a:r>
              <a:rPr lang="en-US" sz="11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Phys.Rev.Lett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97 (2006) 162302</a:t>
            </a:r>
          </a:p>
          <a:p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Sean Gavin et al. </a:t>
            </a: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PRC 94 (2016) 2, 024921</a:t>
            </a:r>
          </a:p>
          <a:p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Sharma et al. </a:t>
            </a: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PRC 84 (2011) 054915</a:t>
            </a:r>
          </a:p>
          <a:p>
            <a:endParaRPr lang="en-US" sz="11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 Collaboration</a:t>
            </a:r>
          </a:p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PLB 704 (2011) 467–473</a:t>
            </a:r>
          </a:p>
        </p:txBody>
      </p:sp>
    </p:spTree>
    <p:extLst>
      <p:ext uri="{BB962C8B-B14F-4D97-AF65-F5344CB8AC3E}">
        <p14:creationId xmlns:p14="http://schemas.microsoft.com/office/powerpoint/2010/main" val="169448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458249-5B42-BA4D-BBA7-0675558AF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89143-183A-BF48-9526-4BBB4BE9380D}" type="slidenum">
              <a:rPr lang="en-US" smtClean="0"/>
              <a:t>6</a:t>
            </a:fld>
            <a:endParaRPr lang="en-US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535461B-946E-A941-AAD2-864A18883602}"/>
              </a:ext>
            </a:extLst>
          </p:cNvPr>
          <p:cNvSpPr txBox="1">
            <a:spLocks noChangeArrowheads="1"/>
          </p:cNvSpPr>
          <p:nvPr/>
        </p:nvSpPr>
        <p:spPr bwMode="auto">
          <a:xfrm rot="19096468">
            <a:off x="3450970" y="2784475"/>
            <a:ext cx="4525028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en-US" sz="6600" kern="0" dirty="0">
                <a:latin typeface="Times New Roman" pitchFamily="18" charset="0"/>
                <a:cs typeface="Times New Roman" panose="02020603050405020304" pitchFamily="18" charset="0"/>
              </a:rPr>
              <a:t>Thank You </a:t>
            </a:r>
            <a:endParaRPr lang="en-US" sz="66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007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AE3B37-CAA6-314B-8DEF-9545BC91B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80F3797-AE2E-3348-B804-0609B4E235EF}"/>
                  </a:ext>
                </a:extLst>
              </p:cNvPr>
              <p:cNvSpPr/>
              <p:nvPr/>
            </p:nvSpPr>
            <p:spPr>
              <a:xfrm>
                <a:off x="1378234" y="922603"/>
                <a:ext cx="385354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Times New Roman"/>
                  </a:rPr>
                  <a:t> 2-P correlator is given as:</a:t>
                </a:r>
                <a:endParaRPr lang="en-US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780F3797-AE2E-3348-B804-0609B4E235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234" y="922603"/>
                <a:ext cx="3853543" cy="369332"/>
              </a:xfrm>
              <a:prstGeom prst="rect">
                <a:avLst/>
              </a:prstGeom>
              <a:blipFill>
                <a:blip r:embed="rId2"/>
                <a:stretch>
                  <a:fillRect l="-987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4B1FA1A-2B3B-6D40-A86F-0C65939E2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3545" y="1880037"/>
            <a:ext cx="2874430" cy="10307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F1CAE4-4FE7-F744-96DA-973621237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6010" y="1790594"/>
            <a:ext cx="1780690" cy="87542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18D4494-D998-CB44-991D-4E00C2C26314}"/>
              </a:ext>
            </a:extLst>
          </p:cNvPr>
          <p:cNvSpPr/>
          <p:nvPr/>
        </p:nvSpPr>
        <p:spPr>
          <a:xfrm>
            <a:off x="1390108" y="1430793"/>
            <a:ext cx="3853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 New Roman"/>
              </a:rPr>
              <a:t>The first term can be given as:</a:t>
            </a:r>
            <a:endParaRPr lang="en-US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E5C63354-CC21-8C40-8B86-3E6DA269AE0A}"/>
              </a:ext>
            </a:extLst>
          </p:cNvPr>
          <p:cNvSpPr/>
          <p:nvPr/>
        </p:nvSpPr>
        <p:spPr>
          <a:xfrm>
            <a:off x="5142522" y="2256124"/>
            <a:ext cx="157843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734B5F3-1F73-3C4C-A8A8-E38B6A240DBC}"/>
                  </a:ext>
                </a:extLst>
              </p:cNvPr>
              <p:cNvSpPr/>
              <p:nvPr/>
            </p:nvSpPr>
            <p:spPr>
              <a:xfrm>
                <a:off x="1390109" y="2811683"/>
                <a:ext cx="7765717" cy="670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dirty="0">
                    <a:latin typeface="Times New Roman"/>
                  </a:rPr>
                  <a:t> is a number correlation, it will be 1 when the particle pairs are independent.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>
                    <a:latin typeface="Times New Roman"/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latin typeface="Times New Roman"/>
                  </a:rPr>
                  <a:t> correlations can be impacted by the centrality definition.</a:t>
                </a: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734B5F3-1F73-3C4C-A8A8-E38B6A240D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109" y="2811683"/>
                <a:ext cx="7765717" cy="670696"/>
              </a:xfrm>
              <a:prstGeom prst="rect">
                <a:avLst/>
              </a:prstGeom>
              <a:blipFill>
                <a:blip r:embed="rId6"/>
                <a:stretch>
                  <a:fillRect l="-490" t="-3704" r="-654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216844A-8E04-1446-B230-D937637CC22F}"/>
                  </a:ext>
                </a:extLst>
              </p:cNvPr>
              <p:cNvSpPr/>
              <p:nvPr/>
            </p:nvSpPr>
            <p:spPr>
              <a:xfrm>
                <a:off x="8626700" y="3529637"/>
                <a:ext cx="1618714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Times New Roman"/>
                  </a:rPr>
                  <a:t>Comparison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l-G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>
                    <a:latin typeface="Times New Roman"/>
                  </a:rPr>
                  <a:t> correlators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l-GR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</m:d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n-US" sz="1200" dirty="0">
                    <a:latin typeface="Times New Roman"/>
                  </a:rPr>
                  <a:t>) obtained from 10-20%, 30-40% and 50-60% central HIJING events for </a:t>
                </a:r>
                <a:r>
                  <a:rPr lang="en-US" sz="1200" dirty="0" err="1">
                    <a:latin typeface="Times New Roman"/>
                  </a:rPr>
                  <a:t>Au+Au</a:t>
                </a:r>
                <a:r>
                  <a:rPr lang="en-US" sz="1200" dirty="0">
                    <a:latin typeface="Times New Roman"/>
                  </a:rPr>
                  <a:t> collisions at 200 GeV.</a:t>
                </a: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216844A-8E04-1446-B230-D937637CC2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6700" y="3529637"/>
                <a:ext cx="1618714" cy="1569660"/>
              </a:xfrm>
              <a:prstGeom prst="rect">
                <a:avLst/>
              </a:prstGeom>
              <a:blipFill>
                <a:blip r:embed="rId7"/>
                <a:stretch>
                  <a:fillRect b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5BEB7FBF-30C2-D34C-8EE3-79ED3221E007}"/>
              </a:ext>
            </a:extLst>
          </p:cNvPr>
          <p:cNvSpPr/>
          <p:nvPr/>
        </p:nvSpPr>
        <p:spPr>
          <a:xfrm>
            <a:off x="1232795" y="5312325"/>
            <a:ext cx="86242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buAutoNum type="romanLcParenBoth"/>
            </a:pPr>
            <a:r>
              <a:rPr lang="en-US" sz="1600" dirty="0">
                <a:latin typeface="Times New Roman"/>
              </a:rPr>
              <a:t>Set-A: with centrality defined using all charged particles in an event, </a:t>
            </a:r>
          </a:p>
          <a:p>
            <a:pPr marL="400050" indent="-400050">
              <a:buAutoNum type="romanLcParenBoth"/>
            </a:pPr>
            <a:r>
              <a:rPr lang="en-US" sz="1600" dirty="0">
                <a:latin typeface="Times New Roman"/>
              </a:rPr>
              <a:t>Set-B: with centrality defined using random sampling of charged particles in an event</a:t>
            </a:r>
          </a:p>
          <a:p>
            <a:pPr marL="400050" indent="-400050">
              <a:buAutoNum type="romanLcParenBoth"/>
            </a:pPr>
            <a:r>
              <a:rPr lang="en-US" sz="1600" dirty="0">
                <a:latin typeface="Times New Roman"/>
              </a:rPr>
              <a:t>Set-C: with centrality defined using the impact parameter distribution.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42DF397-F8A9-644C-8BA9-3B119DFD1585}"/>
              </a:ext>
            </a:extLst>
          </p:cNvPr>
          <p:cNvSpPr/>
          <p:nvPr/>
        </p:nvSpPr>
        <p:spPr>
          <a:xfrm>
            <a:off x="315685" y="6126364"/>
            <a:ext cx="89589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en-US" sz="2000" dirty="0">
                <a:solidFill>
                  <a:srgbClr val="FF0000"/>
                </a:solidFill>
                <a:latin typeface="Times New Roman"/>
              </a:rPr>
              <a:t>Excluding the POI from the collision centrality definition, serves to reduce the possible self-correlations.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3099F6-DC83-0A48-9388-066E7D5FBF67}"/>
              </a:ext>
            </a:extLst>
          </p:cNvPr>
          <p:cNvGrpSpPr/>
          <p:nvPr/>
        </p:nvGrpSpPr>
        <p:grpSpPr>
          <a:xfrm>
            <a:off x="1232795" y="3450983"/>
            <a:ext cx="7154853" cy="1913814"/>
            <a:chOff x="1565095" y="3049896"/>
            <a:chExt cx="7154853" cy="191381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5A5E0CD-2C08-A743-B63F-E231FCC565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65095" y="3049896"/>
              <a:ext cx="7154853" cy="1913814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17FC85B-4649-9B4E-BA72-1B002DCB7732}"/>
                </a:ext>
              </a:extLst>
            </p:cNvPr>
            <p:cNvSpPr/>
            <p:nvPr/>
          </p:nvSpPr>
          <p:spPr>
            <a:xfrm>
              <a:off x="3527730" y="4240742"/>
              <a:ext cx="1476686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N. Magdy and R. Lacey</a:t>
              </a:r>
              <a:b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en-US" sz="1050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e-Print: 2101.01555 </a:t>
              </a:r>
              <a:endParaRPr lang="en-US" sz="1050" dirty="0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E6EC4B31-D6CD-A542-BA21-686AA040A9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29CBBD7-DBC4-464D-9069-7811EF1A59EE}"/>
              </a:ext>
            </a:extLst>
          </p:cNvPr>
          <p:cNvSpPr/>
          <p:nvPr/>
        </p:nvSpPr>
        <p:spPr>
          <a:xfrm>
            <a:off x="10066316" y="660993"/>
            <a:ext cx="20465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N. Magdy and R. Lacey </a:t>
            </a:r>
            <a:br>
              <a:rPr lang="en-US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arXiv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2101.01555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35E2012-E280-3E4B-8DBD-270CB9096C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33453" y="474821"/>
            <a:ext cx="3853544" cy="131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20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1F0186-C748-A844-B8EB-98DD3D4A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74BC-90ED-1B45-87D0-2864E999BCAB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E0F5C5-3AEC-6245-A9B5-62BEC4832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493" y="0"/>
            <a:ext cx="1844566" cy="489425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5ACBA0B-A607-FB46-A61A-F1782E768CB3}"/>
              </a:ext>
            </a:extLst>
          </p:cNvPr>
          <p:cNvGrpSpPr/>
          <p:nvPr/>
        </p:nvGrpSpPr>
        <p:grpSpPr>
          <a:xfrm>
            <a:off x="212571" y="954869"/>
            <a:ext cx="5883429" cy="4207482"/>
            <a:chOff x="212571" y="954869"/>
            <a:chExt cx="5883429" cy="420748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13E7334-0CD5-A043-89C7-95DE1F8C0DEF}"/>
                </a:ext>
              </a:extLst>
            </p:cNvPr>
            <p:cNvGrpSpPr/>
            <p:nvPr/>
          </p:nvGrpSpPr>
          <p:grpSpPr>
            <a:xfrm>
              <a:off x="212571" y="954869"/>
              <a:ext cx="5883429" cy="4207482"/>
              <a:chOff x="212571" y="954869"/>
              <a:chExt cx="5883429" cy="4207482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BAE5403-56FF-0745-A078-968C13F5F735}"/>
                  </a:ext>
                </a:extLst>
              </p:cNvPr>
              <p:cNvGrpSpPr/>
              <p:nvPr/>
            </p:nvGrpSpPr>
            <p:grpSpPr>
              <a:xfrm>
                <a:off x="212571" y="954869"/>
                <a:ext cx="5883429" cy="4207482"/>
                <a:chOff x="1268485" y="1325259"/>
                <a:chExt cx="5883429" cy="4207482"/>
              </a:xfrm>
            </p:grpSpPr>
            <p:pic>
              <p:nvPicPr>
                <p:cNvPr id="7" name="Picture 6" descr="Chart, line chart&#10;&#10;Description automatically generated">
                  <a:extLst>
                    <a:ext uri="{FF2B5EF4-FFF2-40B4-BE49-F238E27FC236}">
                      <a16:creationId xmlns:a16="http://schemas.microsoft.com/office/drawing/2014/main" id="{8C0CEDC3-16C4-EB4A-A79F-CD55A9AACF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68485" y="1325259"/>
                  <a:ext cx="5883429" cy="4207482"/>
                </a:xfrm>
                <a:prstGeom prst="rect">
                  <a:avLst/>
                </a:prstGeom>
              </p:spPr>
            </p:pic>
            <p:sp>
              <p:nvSpPr>
                <p:cNvPr id="8" name="Rounded Rectangle 7">
                  <a:extLst>
                    <a:ext uri="{FF2B5EF4-FFF2-40B4-BE49-F238E27FC236}">
                      <a16:creationId xmlns:a16="http://schemas.microsoft.com/office/drawing/2014/main" id="{2C383E3B-019E-9D46-86A7-419AD3B6940C}"/>
                    </a:ext>
                  </a:extLst>
                </p:cNvPr>
                <p:cNvSpPr/>
                <p:nvPr/>
              </p:nvSpPr>
              <p:spPr>
                <a:xfrm>
                  <a:off x="6018836" y="2592729"/>
                  <a:ext cx="983848" cy="173620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Rectangle 11">
                <a:extLst>
                  <a:ext uri="{FF2B5EF4-FFF2-40B4-BE49-F238E27FC236}">
                    <a16:creationId xmlns:a16="http://schemas.microsoft.com/office/drawing/2014/main" id="{9D8662F6-A056-6043-9D51-750EDC7EF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566" y="1513881"/>
                <a:ext cx="1520033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400" dirty="0">
                    <a:solidFill>
                      <a:schemeClr val="accent5">
                        <a:lumMod val="75000"/>
                      </a:schemeClr>
                    </a:solidFill>
                    <a:latin typeface="Times New Roman"/>
                  </a:rPr>
                  <a:t>STAR Preliminary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F685831F-07AA-9F49-A07E-4D08D7D8E34A}"/>
                      </a:ext>
                    </a:extLst>
                  </p:cNvPr>
                  <p:cNvSpPr txBox="1"/>
                  <p:nvPr/>
                </p:nvSpPr>
                <p:spPr>
                  <a:xfrm>
                    <a:off x="2642470" y="1229387"/>
                    <a:ext cx="1801519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200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oMath>
                      </m:oMathPara>
                    </a14:m>
                    <a:endParaRPr lang="en-US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F685831F-07AA-9F49-A07E-4D08D7D8E34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42470" y="1229387"/>
                    <a:ext cx="1801519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2098" t="-4348" r="-2098" b="-3913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0C07B99F-1BC4-4F45-B9FF-07FC508FB3F7}"/>
                      </a:ext>
                    </a:extLst>
                  </p:cNvPr>
                  <p:cNvSpPr/>
                  <p:nvPr/>
                </p:nvSpPr>
                <p:spPr>
                  <a:xfrm>
                    <a:off x="1024591" y="1183221"/>
                    <a:ext cx="1151597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&lt;1.0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0C07B99F-1BC4-4F45-B9FF-07FC508FB3F7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24591" y="1183221"/>
                    <a:ext cx="1151597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43A56F64-3835-D54B-AAD5-D25A2B56AA07}"/>
                    </a:ext>
                  </a:extLst>
                </p:cNvPr>
                <p:cNvSpPr/>
                <p:nvPr/>
              </p:nvSpPr>
              <p:spPr>
                <a:xfrm rot="16200000">
                  <a:off x="-150285" y="1869242"/>
                  <a:ext cx="1064266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𝐺𝑒𝑉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/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𝑐</m:t>
                                </m:r>
                              </m:e>
                            </m:d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43A56F64-3835-D54B-AAD5-D25A2B56AA0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150285" y="1869242"/>
                  <a:ext cx="1064266" cy="338554"/>
                </a:xfrm>
                <a:prstGeom prst="rect">
                  <a:avLst/>
                </a:prstGeom>
                <a:blipFill>
                  <a:blip r:embed="rId6"/>
                  <a:stretch>
                    <a:fillRect r="-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840750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54370</TotalTime>
  <Words>883</Words>
  <Application>Microsoft Macintosh PowerPoint</Application>
  <PresentationFormat>Widescreen</PresentationFormat>
  <Paragraphs>142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Niseem M Abdelrahman</dc:creator>
  <cp:lastModifiedBy>Niseem M Abdelrahman</cp:lastModifiedBy>
  <cp:revision>843</cp:revision>
  <dcterms:created xsi:type="dcterms:W3CDTF">2020-02-20T17:28:51Z</dcterms:created>
  <dcterms:modified xsi:type="dcterms:W3CDTF">2021-07-15T03:12:20Z</dcterms:modified>
</cp:coreProperties>
</file>