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771" r:id="rId3"/>
    <p:sldId id="765" r:id="rId4"/>
    <p:sldId id="766" r:id="rId5"/>
    <p:sldId id="767" r:id="rId6"/>
    <p:sldId id="768" r:id="rId7"/>
    <p:sldId id="773" r:id="rId8"/>
    <p:sldId id="769" r:id="rId9"/>
    <p:sldId id="772" r:id="rId10"/>
    <p:sldId id="774" r:id="rId11"/>
    <p:sldId id="770" r:id="rId12"/>
    <p:sldId id="75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31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88"/>
    <p:restoredTop sz="94643"/>
  </p:normalViewPr>
  <p:slideViewPr>
    <p:cSldViewPr snapToGrid="0" snapToObjects="1">
      <p:cViewPr varScale="1">
        <p:scale>
          <a:sx n="111" d="100"/>
          <a:sy n="111" d="100"/>
        </p:scale>
        <p:origin x="232" y="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C7B19A-0DC9-6A40-B510-5E4F85361B36}" type="datetimeFigureOut">
              <a:rPr lang="en-US" smtClean="0"/>
              <a:t>4/28/20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AB5BF0-2DEE-694E-8829-18648C31B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50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E1B3F23-1429-4CA8-B0BF-CD9F949995F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6210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73FF75-429B-E04F-B17D-9FC20E302B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BFC970-5B86-C546-9CEB-D46681DA98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1F65D9-429A-564F-BFD6-BC9E40B74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B88E2-16E7-3C4E-B679-397AE597F55D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2D33F-A7B8-B249-8D58-85C836E5B7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L3 Weekly Meeting (G. Sciolla)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CF031-F7FD-044A-85EB-667889B2F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F846-31E1-6E4E-9F82-8D9FA8385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6921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4BA43-3DD0-904E-B275-AD48DC897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A6CF48-BEBF-5348-8510-4EF77C06CC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D8041-9CBB-BC4B-8A61-34B879D1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B88E2-16E7-3C4E-B679-397AE597F55D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6AB21-A5BD-F14B-A21A-68E458EFA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2A471D-41F7-4B49-8227-9542394D1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F846-31E1-6E4E-9F82-8D9FA8385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686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117B57-B702-1B4E-89FB-17DB27B0FB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CC4EAE-04B6-7E4F-8A49-09E856BC30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9C233-A680-A841-81FD-CA2469963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B88E2-16E7-3C4E-B679-397AE597F55D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1D443-72C7-1047-90F2-8AB0BAE35E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73587-C239-4C48-8632-BF9D0FFCD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F846-31E1-6E4E-9F82-8D9FA8385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6293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2A489-F63E-4704-A4F6-79EB26C22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1" y="228600"/>
            <a:ext cx="8289303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8ED360-CDF3-4224-8B32-FF49EF460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10-11, 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633A80-1AEA-458E-9F23-B47D166C9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March 2020 Strips 6.2 Scrub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36E53D-6F94-482C-845C-ACDFAF0AA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4FFBD-00BA-4C61-98DB-71A1742EA54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518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3951E-956F-6142-B978-752DFE2F0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1013"/>
          </a:xfrm>
        </p:spPr>
        <p:txBody>
          <a:bodyPr/>
          <a:lstStyle>
            <a:lvl1pPr>
              <a:defRPr b="1">
                <a:solidFill>
                  <a:srgbClr val="FF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ADFCA6-3C3D-3D4C-AA67-226A052351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45324"/>
            <a:ext cx="10515600" cy="4831639"/>
          </a:xfrm>
        </p:spPr>
        <p:txBody>
          <a:bodyPr/>
          <a:lstStyle>
            <a:lvl1pPr>
              <a:defRPr>
                <a:solidFill>
                  <a:srgbClr val="2B31B3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20F59-0B76-D34D-A974-2CFD34613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B88E2-16E7-3C4E-B679-397AE597F55D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951E4-EEC8-BB45-89F6-30EC9B7CE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L3 Weekly Meeting (G. Sciolla)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F9F63-032C-1F4D-8460-C2FE90A424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F846-31E1-6E4E-9F82-8D9FA8385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550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F764F-7596-3145-A867-3131841CB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49962-9B14-8F41-84AD-E041552EDA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134A7C-3DB1-D548-82C8-A347086F6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B88E2-16E7-3C4E-B679-397AE597F55D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10D10E-2E6C-2D4D-BF65-A652F95DB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2071FC-D00B-9F4F-80D3-E2AFDA84C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F846-31E1-6E4E-9F82-8D9FA8385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63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D8B52-E308-894E-9F1F-C43D013B00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CAEF26-19B8-464B-A58D-0366F46FC4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820714-A90F-4C42-A900-F8FD6126C6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2C29CF-DA42-CF42-AE91-F470C7F01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B88E2-16E7-3C4E-B679-397AE597F55D}" type="datetimeFigureOut">
              <a:rPr lang="en-US" smtClean="0"/>
              <a:t>4/28/20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473BB2-AF7F-B24A-8CEF-92DF4EA4F5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5C1CC5-4982-3345-A173-4BE333554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F846-31E1-6E4E-9F82-8D9FA8385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21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7EE681-604C-1F4B-B382-293243B3C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83879C-67D8-1B49-8863-4F2998E9B9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C95890-D22C-FC4C-A0D1-081AF0EFB0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0884A1B-1EE3-D04E-8C6C-EE4EBE929E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19A30C-2154-3342-8115-7267E5AD3F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32B5725-6035-ED43-9344-0AC5402E5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B88E2-16E7-3C4E-B679-397AE597F55D}" type="datetimeFigureOut">
              <a:rPr lang="en-US" smtClean="0"/>
              <a:t>4/28/20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4D4F1C-523C-0E46-8296-1E1B90DBF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4CD0178-E987-7C4F-939F-8475E46A8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F846-31E1-6E4E-9F82-8D9FA8385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26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F11982-A093-9541-AC27-C9536C654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8842A2-27E8-0045-B6CD-FFC384325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B88E2-16E7-3C4E-B679-397AE597F55D}" type="datetimeFigureOut">
              <a:rPr lang="en-US" smtClean="0"/>
              <a:t>4/28/20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317889-10F9-2D42-BAE9-C7FD0C2C2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30C44DB-43A0-834B-8A73-47269A330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F846-31E1-6E4E-9F82-8D9FA8385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8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DACFC2-5661-4F4D-954E-3127FFBC7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B88E2-16E7-3C4E-B679-397AE597F55D}" type="datetimeFigureOut">
              <a:rPr lang="en-US" smtClean="0"/>
              <a:t>4/28/20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99190A-A1E9-F746-99E7-B785BD08C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24961B-C1E9-CA4E-B5DE-956AAAF8B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F846-31E1-6E4E-9F82-8D9FA8385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499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149E7-1FF4-4345-8DE6-9C2ABBB1E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9E396C-7D33-614C-B728-D4DBC66E40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8B91E7-EB9C-4948-B78E-840F6AF937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12CE04-4AF1-F34D-8EE2-EE19DAA82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B88E2-16E7-3C4E-B679-397AE597F55D}" type="datetimeFigureOut">
              <a:rPr lang="en-US" smtClean="0"/>
              <a:t>4/28/20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F7B120-1BE5-E147-9801-F60E20A0D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E60CCE-EAB9-CA45-B1B2-99FCDFDF99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F846-31E1-6E4E-9F82-8D9FA8385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433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282BED-A8FF-744C-A073-73680A871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E2B4F2-16EF-1040-8C39-CB60B0CB8A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0F1493-FA7D-2941-9F8A-BF885FE0AD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B892E4-00DA-A943-89AB-AE9778C52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B88E2-16E7-3C4E-B679-397AE597F55D}" type="datetimeFigureOut">
              <a:rPr lang="en-US" smtClean="0"/>
              <a:t>4/28/20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2516C-20EB-8548-BBE9-BF7B6466C4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A6B9D7-8C5D-DD4B-8F87-51B2BF9CA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7F846-31E1-6E4E-9F82-8D9FA8385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926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ED94C59-30CE-B54E-B9EA-9CE96204BB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37992A-C6E7-1B46-86B1-3490ED7F9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BC0D22-1A6D-3340-A9BC-F20B7BAAF4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B88E2-16E7-3C4E-B679-397AE597F55D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09C787-B41A-6F40-A1BC-1BA1C34A94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58E4E-9E83-9A4C-98FD-A6D3EFAAB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7F846-31E1-6E4E-9F82-8D9FA8385C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19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299D0-956E-6941-A666-8DF4F03556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Getting ready for the next </a:t>
            </a:r>
            <a:br>
              <a:rPr lang="en-US" dirty="0"/>
            </a:br>
            <a:r>
              <a:rPr lang="en-US" dirty="0"/>
              <a:t>Strips BCP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738CE9-670C-C944-85CC-3A7758F7CA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G. Sciolla </a:t>
            </a:r>
          </a:p>
        </p:txBody>
      </p:sp>
    </p:spTree>
    <p:extLst>
      <p:ext uri="{BB962C8B-B14F-4D97-AF65-F5344CB8AC3E}">
        <p14:creationId xmlns:p14="http://schemas.microsoft.com/office/powerpoint/2010/main" val="7677239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FC9C8-3B1F-C644-8B18-3B4AFA801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Stave Assembly (Alessandro)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447EB-2B55-9842-B8E8-7DCD345834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01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5D11F-2E81-BC43-BC8B-48ED223C7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Questions/Comments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657BE0-14D8-EA4B-A221-4642DCFE3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Carl: already approved new order of bus tapes (for 15-20k$)</a:t>
            </a:r>
          </a:p>
          <a:p>
            <a:pPr lvl="1"/>
            <a:r>
              <a:rPr lang="en-US" dirty="0"/>
              <a:t>Is it already in P6? </a:t>
            </a:r>
          </a:p>
          <a:p>
            <a:r>
              <a:rPr lang="en-US" dirty="0" err="1"/>
              <a:t>HVMux</a:t>
            </a:r>
            <a:r>
              <a:rPr lang="en-US" dirty="0"/>
              <a:t>: recent email from Carl points points toward having invoice from CERN in a few weeks. We know the total: </a:t>
            </a:r>
          </a:p>
          <a:p>
            <a:pPr lvl="1"/>
            <a:r>
              <a:rPr lang="en-US" dirty="0"/>
              <a:t>Let’s update entry in P6 before next BCP </a:t>
            </a:r>
          </a:p>
          <a:p>
            <a:r>
              <a:rPr lang="en-US" dirty="0"/>
              <a:t>Toray: pre-</a:t>
            </a:r>
            <a:r>
              <a:rPr lang="en-US" dirty="0" err="1"/>
              <a:t>preg</a:t>
            </a:r>
            <a:r>
              <a:rPr lang="en-US" dirty="0"/>
              <a:t> --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351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4F1B9647-FB01-455A-B26F-459F218B4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All Recent and Pending BCPs (as of 4/10/2020)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CE4A0-5CB8-48B8-92A5-310D1D907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Your Name, System X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1D048C-CCE9-4E56-9905-C9EDA3BBD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>
              <a:defRPr/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US ATLAS HL-LHC PDR, January 16-18, 2018, NSF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A15D2-2506-4865-B9CA-01D0F023B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defRPr/>
            </a:pPr>
            <a:fld id="{5EB1E807-396B-4965-89CD-485C088EB419}" type="slidenum">
              <a:rPr lang="en-US" altLang="en-US"/>
              <a:pPr defTabSz="457200">
                <a:defRPr/>
              </a:pPr>
              <a:t>12</a:t>
            </a:fld>
            <a:endParaRPr lang="en-US" alt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CF66EE7-2A19-4B28-9110-A7F84B6683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5939171"/>
              </p:ext>
            </p:extLst>
          </p:nvPr>
        </p:nvGraphicFramePr>
        <p:xfrm>
          <a:off x="1674848" y="914401"/>
          <a:ext cx="8993150" cy="5811495"/>
        </p:xfrm>
        <a:graphic>
          <a:graphicData uri="http://schemas.openxmlformats.org/drawingml/2006/table">
            <a:tbl>
              <a:tblPr/>
              <a:tblGrid>
                <a:gridCol w="630545">
                  <a:extLst>
                    <a:ext uri="{9D8B030D-6E8A-4147-A177-3AD203B41FA5}">
                      <a16:colId xmlns:a16="http://schemas.microsoft.com/office/drawing/2014/main" val="4123906259"/>
                    </a:ext>
                  </a:extLst>
                </a:gridCol>
                <a:gridCol w="717245">
                  <a:extLst>
                    <a:ext uri="{9D8B030D-6E8A-4147-A177-3AD203B41FA5}">
                      <a16:colId xmlns:a16="http://schemas.microsoft.com/office/drawing/2014/main" val="3692654090"/>
                    </a:ext>
                  </a:extLst>
                </a:gridCol>
                <a:gridCol w="1119218">
                  <a:extLst>
                    <a:ext uri="{9D8B030D-6E8A-4147-A177-3AD203B41FA5}">
                      <a16:colId xmlns:a16="http://schemas.microsoft.com/office/drawing/2014/main" val="392751745"/>
                    </a:ext>
                  </a:extLst>
                </a:gridCol>
                <a:gridCol w="630545">
                  <a:extLst>
                    <a:ext uri="{9D8B030D-6E8A-4147-A177-3AD203B41FA5}">
                      <a16:colId xmlns:a16="http://schemas.microsoft.com/office/drawing/2014/main" val="1139213469"/>
                    </a:ext>
                  </a:extLst>
                </a:gridCol>
                <a:gridCol w="465027">
                  <a:extLst>
                    <a:ext uri="{9D8B030D-6E8A-4147-A177-3AD203B41FA5}">
                      <a16:colId xmlns:a16="http://schemas.microsoft.com/office/drawing/2014/main" val="173044855"/>
                    </a:ext>
                  </a:extLst>
                </a:gridCol>
                <a:gridCol w="488673">
                  <a:extLst>
                    <a:ext uri="{9D8B030D-6E8A-4147-A177-3AD203B41FA5}">
                      <a16:colId xmlns:a16="http://schemas.microsoft.com/office/drawing/2014/main" val="2769386370"/>
                    </a:ext>
                  </a:extLst>
                </a:gridCol>
                <a:gridCol w="449263">
                  <a:extLst>
                    <a:ext uri="{9D8B030D-6E8A-4147-A177-3AD203B41FA5}">
                      <a16:colId xmlns:a16="http://schemas.microsoft.com/office/drawing/2014/main" val="3121227019"/>
                    </a:ext>
                  </a:extLst>
                </a:gridCol>
                <a:gridCol w="654191">
                  <a:extLst>
                    <a:ext uri="{9D8B030D-6E8A-4147-A177-3AD203B41FA5}">
                      <a16:colId xmlns:a16="http://schemas.microsoft.com/office/drawing/2014/main" val="4229725353"/>
                    </a:ext>
                  </a:extLst>
                </a:gridCol>
                <a:gridCol w="559609">
                  <a:extLst>
                    <a:ext uri="{9D8B030D-6E8A-4147-A177-3AD203B41FA5}">
                      <a16:colId xmlns:a16="http://schemas.microsoft.com/office/drawing/2014/main" val="3291110749"/>
                    </a:ext>
                  </a:extLst>
                </a:gridCol>
                <a:gridCol w="2017744">
                  <a:extLst>
                    <a:ext uri="{9D8B030D-6E8A-4147-A177-3AD203B41FA5}">
                      <a16:colId xmlns:a16="http://schemas.microsoft.com/office/drawing/2014/main" val="4145111896"/>
                    </a:ext>
                  </a:extLst>
                </a:gridCol>
                <a:gridCol w="630545">
                  <a:extLst>
                    <a:ext uri="{9D8B030D-6E8A-4147-A177-3AD203B41FA5}">
                      <a16:colId xmlns:a16="http://schemas.microsoft.com/office/drawing/2014/main" val="499828598"/>
                    </a:ext>
                  </a:extLst>
                </a:gridCol>
                <a:gridCol w="630545">
                  <a:extLst>
                    <a:ext uri="{9D8B030D-6E8A-4147-A177-3AD203B41FA5}">
                      <a16:colId xmlns:a16="http://schemas.microsoft.com/office/drawing/2014/main" val="2313248798"/>
                    </a:ext>
                  </a:extLst>
                </a:gridCol>
              </a:tblGrid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WBS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Original date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date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old cost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cost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diifference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 BCP's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757217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Cores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965392"/>
                  </a:ext>
                </a:extLst>
              </a:tr>
              <a:tr h="21106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6.02.01.02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SC200510M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 purchase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9/8/2020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4/8/2021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$49,779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$40,132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-$9,647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-$9,647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question of UK bound portion and wastage estimate, was 590 sqm total@$303/sqm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836793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SC200720M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 purchase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12/20/2020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7/20/2021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$51,359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$68,001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$16,642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$16,642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amount is 861 sqm at $303/sqm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8869707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SC201000M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 purchase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5/10/2021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10/12/2021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$40,691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$100,062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$59,371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$59,371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 is negotiating with Toray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4425272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SC201210M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 purchase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9/20/2021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5/10/2022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$40,691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$123,422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$82,731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$82,731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 is negotiating with Toray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0675548"/>
                  </a:ext>
                </a:extLst>
              </a:tr>
              <a:tr h="41473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 shipping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9993953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Allcomp order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4/1/2020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$182,520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$180,000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-$2,520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-$2,520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0797305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foam shipping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51288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6.02.01.05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SC200474M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 tape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8/19/2020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1/15/2021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$32,781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$65,562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$32,781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$32,781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 </a:t>
                      </a:r>
                      <a:r>
                        <a:rPr lang="en-US" sz="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fom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 vendor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6779923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SC200475M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 tape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8/20/2020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1/18/2021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$444,729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$889,458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$444,729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$444,729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 fom 1 vendor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6931513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SC200485M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 tape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10/1/2021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10/1/2021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$192,443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$384,886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$192,443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$192,443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 fom 1 vendor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873536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 tape additional test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8/1/2019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 of 2nd source study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0512573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 tape 2nd vendor test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8/1/2019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 of 2nd source study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1104249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Bus tape post Feb FDR tests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4/1/2020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$39,000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$39,000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$39,000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50248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Electronics 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4315804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6.02.07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RE140400M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HV Mux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1/17/2020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$895,000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$552,000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-$343,000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-$343,000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pricing from Panasonic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432679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RE310390M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ABC Prod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7/8/2020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9/15/2020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$853,000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$1,083,404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$230,404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$230,404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from Paul 1/22/20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$436,917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992934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RE310335M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ABC Pre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2/1/2020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$170,889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$190,577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$19,688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$19,688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from Paul 1/22/21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6502112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RE321030M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HCC/AMAC Prod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8/1/2019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10/30/2020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$473,000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$570,874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$97,874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$97,874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from Paul 1/22/22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2346035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RE329650M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HCC/AMAC Pre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5/1/2020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$332,679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$421,630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$88,951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$88,951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from Paul 1/22/23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4684475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Common irrad cost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$41,000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$41,000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late request from international ATLAS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9928593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irrad pre pro die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9/1/2020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$41,000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$41,000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$41,000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request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7387276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BCP025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$405,187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$405,187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4905971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RE261411M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Yale coils 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1/15/2020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$108,765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$81,381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-$27,384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-$27,384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coils cheaper, add China tariff, US=67%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9815700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Modules 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3007534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6.02.04.01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Smart Scope BNL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FY20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$83,000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$83,000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Required for site qualification from international ATLAS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76151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Pull tester BNL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$43,000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$43,000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Required for site qualification from international ATLAS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5995397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6.02.04.04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Sensor test stand UCSC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$25,000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$25,000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late requirement from international ATLAS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3457217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sensors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 prod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$18,000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$18,000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surprise! Who ordered that?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34143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Santa Cruz rate change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prod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$300,000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$300,000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 but they have the data now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3504794"/>
                  </a:ext>
                </a:extLst>
              </a:tr>
              <a:tr h="21106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fixed monthly staff costs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cannot properly assess without a current scrubbing report, and explicit plan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934996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 costs on sensor import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VF, research ongoing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2131614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Stave Assy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5/21-12/21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538721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6.02.05.01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temporary EOS risk realized*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1/2021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$50,000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for temp EOS cards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1902335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 for the temp EOS effort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$100,000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labor 6 mo Tech, too high?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6424651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0210195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$2,206,250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$1,163,063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$462,087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573469"/>
                  </a:ext>
                </a:extLst>
              </a:tr>
              <a:tr h="31464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Yellow background = CD3a items 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8337708"/>
                  </a:ext>
                </a:extLst>
              </a:tr>
              <a:tr h="211069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but was not in CD-3a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6057727"/>
                  </a:ext>
                </a:extLst>
              </a:tr>
              <a:tr h="123581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near term items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3682" marR="3682" marT="368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493829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E0AB7DE1-E448-644F-8DD9-5B89A72AE28B}"/>
              </a:ext>
            </a:extLst>
          </p:cNvPr>
          <p:cNvSpPr/>
          <p:nvPr/>
        </p:nvSpPr>
        <p:spPr>
          <a:xfrm>
            <a:off x="1638272" y="1170432"/>
            <a:ext cx="7780048" cy="6492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715C82-F835-3948-9343-DB188CAA5C81}"/>
              </a:ext>
            </a:extLst>
          </p:cNvPr>
          <p:cNvSpPr txBox="1"/>
          <p:nvPr/>
        </p:nvSpPr>
        <p:spPr>
          <a:xfrm>
            <a:off x="9494651" y="1256300"/>
            <a:ext cx="1248612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Needs resolution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E77ED2D-78AA-3C42-883F-826B9E0B09F2}"/>
              </a:ext>
            </a:extLst>
          </p:cNvPr>
          <p:cNvSpPr/>
          <p:nvPr/>
        </p:nvSpPr>
        <p:spPr>
          <a:xfrm>
            <a:off x="1638272" y="2381170"/>
            <a:ext cx="7780048" cy="8375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06212B-60F8-2342-B1EF-218F1D1CFA58}"/>
              </a:ext>
            </a:extLst>
          </p:cNvPr>
          <p:cNvSpPr txBox="1"/>
          <p:nvPr/>
        </p:nvSpPr>
        <p:spPr>
          <a:xfrm>
            <a:off x="9637776" y="2679192"/>
            <a:ext cx="639855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Status?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E6C109F-8A47-FE42-92DE-5A6E8A8BA447}"/>
              </a:ext>
            </a:extLst>
          </p:cNvPr>
          <p:cNvSpPr/>
          <p:nvPr/>
        </p:nvSpPr>
        <p:spPr>
          <a:xfrm>
            <a:off x="1635224" y="3246120"/>
            <a:ext cx="7780048" cy="152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3F283AD-FDDA-864C-A313-169B76D50C6C}"/>
              </a:ext>
            </a:extLst>
          </p:cNvPr>
          <p:cNvSpPr/>
          <p:nvPr/>
        </p:nvSpPr>
        <p:spPr>
          <a:xfrm>
            <a:off x="1650464" y="3407664"/>
            <a:ext cx="7780048" cy="8375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16642D-C5D9-D749-BC2B-8427432C253F}"/>
              </a:ext>
            </a:extLst>
          </p:cNvPr>
          <p:cNvSpPr txBox="1"/>
          <p:nvPr/>
        </p:nvSpPr>
        <p:spPr>
          <a:xfrm>
            <a:off x="9547690" y="3137654"/>
            <a:ext cx="1866986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Ready to be implemented?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864722D-0F8A-9A4D-90DB-39F48ACFF4E9}"/>
              </a:ext>
            </a:extLst>
          </p:cNvPr>
          <p:cNvSpPr txBox="1"/>
          <p:nvPr/>
        </p:nvSpPr>
        <p:spPr>
          <a:xfrm>
            <a:off x="9591070" y="3621659"/>
            <a:ext cx="639855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Status?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BD031EE-062F-3247-80C8-FB0897803B45}"/>
              </a:ext>
            </a:extLst>
          </p:cNvPr>
          <p:cNvSpPr/>
          <p:nvPr/>
        </p:nvSpPr>
        <p:spPr>
          <a:xfrm>
            <a:off x="1650464" y="4254326"/>
            <a:ext cx="7780048" cy="152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2DA73B9-E29E-394C-BC74-CB8DF90EAE09}"/>
              </a:ext>
            </a:extLst>
          </p:cNvPr>
          <p:cNvSpPr txBox="1"/>
          <p:nvPr/>
        </p:nvSpPr>
        <p:spPr>
          <a:xfrm>
            <a:off x="9632892" y="4135667"/>
            <a:ext cx="1824089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Done, not sure if it is in P6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181FDBF-2793-754E-A2F9-88625FDAA1CD}"/>
              </a:ext>
            </a:extLst>
          </p:cNvPr>
          <p:cNvSpPr/>
          <p:nvPr/>
        </p:nvSpPr>
        <p:spPr>
          <a:xfrm>
            <a:off x="1674848" y="4504999"/>
            <a:ext cx="7740424" cy="82485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Already done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8A2A3C-C8E1-5940-B0A7-A12234074B62}"/>
              </a:ext>
            </a:extLst>
          </p:cNvPr>
          <p:cNvSpPr txBox="1"/>
          <p:nvPr/>
        </p:nvSpPr>
        <p:spPr>
          <a:xfrm>
            <a:off x="9518149" y="5116100"/>
            <a:ext cx="1316579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Mentioned earlier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B29A4BE-63CB-B244-B045-95F3B0A61348}"/>
              </a:ext>
            </a:extLst>
          </p:cNvPr>
          <p:cNvSpPr/>
          <p:nvPr/>
        </p:nvSpPr>
        <p:spPr>
          <a:xfrm>
            <a:off x="1651791" y="5321123"/>
            <a:ext cx="7780048" cy="1524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69F5430-B2CD-0A4D-B075-A78DA5F13780}"/>
              </a:ext>
            </a:extLst>
          </p:cNvPr>
          <p:cNvSpPr/>
          <p:nvPr/>
        </p:nvSpPr>
        <p:spPr>
          <a:xfrm>
            <a:off x="1633636" y="5559552"/>
            <a:ext cx="7780048" cy="3651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559C3E5-AC0C-0F46-8C4D-34C0D0F0E187}"/>
              </a:ext>
            </a:extLst>
          </p:cNvPr>
          <p:cNvSpPr txBox="1"/>
          <p:nvPr/>
        </p:nvSpPr>
        <p:spPr>
          <a:xfrm>
            <a:off x="9516017" y="5544356"/>
            <a:ext cx="2508764" cy="27699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/>
              <a:t>International schedule now available </a:t>
            </a:r>
          </a:p>
        </p:txBody>
      </p:sp>
    </p:spTree>
    <p:extLst>
      <p:ext uri="{BB962C8B-B14F-4D97-AF65-F5344CB8AC3E}">
        <p14:creationId xmlns:p14="http://schemas.microsoft.com/office/powerpoint/2010/main" val="3503631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28E1C-CBDE-8B4A-A8D3-51B5637694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is already in P6 and what should be added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F6ED6-BCEA-8943-BBFF-C146E32E19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P6 will close soon and we do not want to be the last people in line</a:t>
            </a:r>
          </a:p>
          <a:p>
            <a:pPr lvl="1"/>
            <a:r>
              <a:rPr lang="en-US" dirty="0"/>
              <a:t>Mistake may happen when in a hurry </a:t>
            </a:r>
          </a:p>
          <a:p>
            <a:r>
              <a:rPr lang="en-US" dirty="0"/>
              <a:t>Instead of putting every single change in one single BCP, safer to split it into 2</a:t>
            </a:r>
          </a:p>
          <a:p>
            <a:pPr lvl="1"/>
            <a:r>
              <a:rPr lang="en-US" dirty="0"/>
              <a:t>First one targets next Tue </a:t>
            </a:r>
          </a:p>
          <a:p>
            <a:r>
              <a:rPr lang="en-US" dirty="0"/>
              <a:t>Several changes have already been implemented in P6 </a:t>
            </a:r>
          </a:p>
          <a:p>
            <a:pPr lvl="1"/>
            <a:r>
              <a:rPr lang="en-US" dirty="0"/>
              <a:t>In my slides today I will review some of what has been implemented/approved recently 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4898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935A5E-68B3-8248-9789-E60F4E1B6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4586"/>
            <a:ext cx="10515600" cy="791013"/>
          </a:xfrm>
        </p:spPr>
        <p:txBody>
          <a:bodyPr/>
          <a:lstStyle/>
          <a:p>
            <a:r>
              <a:rPr lang="en-US" dirty="0"/>
              <a:t>Recent Changes in P6 – Cores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7CCA2-7946-A246-8742-7570B49609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945" y="956442"/>
            <a:ext cx="11414234" cy="568697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Foam and Honeycomb </a:t>
            </a:r>
            <a:r>
              <a:rPr lang="en-US" dirty="0"/>
              <a:t>orders through Yale for Production </a:t>
            </a:r>
            <a:r>
              <a:rPr lang="en-US" dirty="0">
                <a:solidFill>
                  <a:srgbClr val="FF0000"/>
                </a:solidFill>
              </a:rPr>
              <a:t>ALMOST</a:t>
            </a:r>
            <a:r>
              <a:rPr lang="en-US" dirty="0"/>
              <a:t> ready to go 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923E64-B63F-3542-AF7B-1CF12601D9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1569" y="1399850"/>
            <a:ext cx="9780532" cy="528560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AF926F4-904F-2347-9222-8D749709FC82}"/>
              </a:ext>
            </a:extLst>
          </p:cNvPr>
          <p:cNvSpPr txBox="1"/>
          <p:nvPr/>
        </p:nvSpPr>
        <p:spPr>
          <a:xfrm>
            <a:off x="838200" y="6081823"/>
            <a:ext cx="1052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CD3 task </a:t>
            </a:r>
          </a:p>
        </p:txBody>
      </p:sp>
    </p:spTree>
    <p:extLst>
      <p:ext uri="{BB962C8B-B14F-4D97-AF65-F5344CB8AC3E}">
        <p14:creationId xmlns:p14="http://schemas.microsoft.com/office/powerpoint/2010/main" val="982487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F2AEC-2528-304F-8A44-C877A61EE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Cores: foam and honeycomb – To do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A3D0E3-01D8-D64E-AF6A-EF4A0DECF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Preliminary OK from Jon </a:t>
            </a:r>
          </a:p>
          <a:p>
            <a:r>
              <a:rPr lang="en-US" dirty="0"/>
              <a:t>Waiting for D. Francis’ confirmation for Petal’s portion of the order </a:t>
            </a:r>
          </a:p>
          <a:p>
            <a:pPr lvl="1"/>
            <a:r>
              <a:rPr lang="en-US" dirty="0"/>
              <a:t>Expected by Wed/Thu</a:t>
            </a:r>
          </a:p>
          <a:p>
            <a:r>
              <a:rPr lang="en-US" dirty="0"/>
              <a:t>Implementation in P6 by the end of the week (GS and Carrie)</a:t>
            </a: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FF0000"/>
                </a:solidFill>
              </a:rPr>
              <a:t>Chuck is ready to transfer funds and Jeff will order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74831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06A97-6D6C-0D48-A72A-8AA0494D6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Payments to CERN – HV/LV PSs for SR1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088ECA-EB80-E94C-A55E-9369A27980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Introduced new task in the Payments to CERN: </a:t>
            </a:r>
          </a:p>
          <a:p>
            <a:r>
              <a:rPr lang="en-US" dirty="0">
                <a:solidFill>
                  <a:srgbClr val="FF0000"/>
                </a:solidFill>
              </a:rPr>
              <a:t>RE170050M,  Material Payment for HV/LV Power Supplies for SR1 testing </a:t>
            </a:r>
          </a:p>
          <a:p>
            <a:r>
              <a:rPr lang="en-US" dirty="0"/>
              <a:t>Cost: 11,554 CHF which corresponds to about 11,900 US$. </a:t>
            </a:r>
          </a:p>
          <a:p>
            <a:r>
              <a:rPr lang="en-US" dirty="0"/>
              <a:t>Date: May 11</a:t>
            </a:r>
            <a:r>
              <a:rPr lang="en-US" baseline="30000" dirty="0"/>
              <a:t>th </a:t>
            </a:r>
            <a:br>
              <a:rPr lang="en-US" dirty="0"/>
            </a:br>
            <a:endParaRPr lang="en-US" dirty="0"/>
          </a:p>
          <a:p>
            <a:r>
              <a:rPr lang="en-US" dirty="0"/>
              <a:t>Predecessor: RE320650M </a:t>
            </a:r>
          </a:p>
          <a:p>
            <a:r>
              <a:rPr lang="en-US" dirty="0"/>
              <a:t>Successor:    RE170040 </a:t>
            </a:r>
            <a:br>
              <a:rPr lang="en-US" dirty="0"/>
            </a:br>
            <a:endParaRPr lang="en-US" dirty="0"/>
          </a:p>
          <a:p>
            <a:r>
              <a:rPr lang="en-US" dirty="0"/>
              <a:t>This is </a:t>
            </a:r>
            <a:r>
              <a:rPr lang="en-US" u="sng" dirty="0"/>
              <a:t>not</a:t>
            </a:r>
            <a:r>
              <a:rPr lang="en-US" dirty="0"/>
              <a:t> a CD3A item because these items will not be included in the final detectors</a:t>
            </a:r>
          </a:p>
          <a:p>
            <a:r>
              <a:rPr lang="en-US" dirty="0"/>
              <a:t>Already got invoice from CERN </a:t>
            </a:r>
            <a:r>
              <a:rPr lang="en-US" dirty="0">
                <a:sym typeface="Wingdings" pitchFamily="2" charset="2"/>
              </a:rPr>
              <a:t> Chuck will pay as soon as it is in P6 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303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A6CBF-B0E0-9F42-8EB7-4B32F1F02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News from L3s – Cores (Jeff) 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6210AE-65AF-6743-87A4-4E40F69EE0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92FE91-CF1B-6F44-A67C-1AB41BEAC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" y="1156138"/>
            <a:ext cx="11353800" cy="550087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550B710-7024-1D4E-92B8-7F1664FC893E}"/>
              </a:ext>
            </a:extLst>
          </p:cNvPr>
          <p:cNvSpPr txBox="1"/>
          <p:nvPr/>
        </p:nvSpPr>
        <p:spPr>
          <a:xfrm>
            <a:off x="10201636" y="244772"/>
            <a:ext cx="1571264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Slide from Jeff </a:t>
            </a:r>
          </a:p>
        </p:txBody>
      </p:sp>
    </p:spTree>
    <p:extLst>
      <p:ext uri="{BB962C8B-B14F-4D97-AF65-F5344CB8AC3E}">
        <p14:creationId xmlns:p14="http://schemas.microsoft.com/office/powerpoint/2010/main" val="1153728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A5E201-0B7A-7447-821E-88729AD1A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 (Evelyn)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9FFC3-D330-1B46-99FF-26B4C3EF29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274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11542-0FBE-024C-B1CC-A8FB8383B8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Modules (Gabriella)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519C48-0B89-5C4E-A7EF-2D8627201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Main activity in Modules is restructuring Materials for PP3 and Production </a:t>
            </a:r>
          </a:p>
          <a:p>
            <a:pPr lvl="1"/>
            <a:r>
              <a:rPr lang="en-US" dirty="0"/>
              <a:t>Problem: each site has material implemented in its own way </a:t>
            </a:r>
          </a:p>
          <a:p>
            <a:pPr lvl="2"/>
            <a:r>
              <a:rPr lang="en-US" dirty="0"/>
              <a:t>BNL: attached to 1/3 batches </a:t>
            </a:r>
          </a:p>
          <a:p>
            <a:pPr lvl="2"/>
            <a:r>
              <a:rPr lang="en-US" dirty="0"/>
              <a:t>Others: 1 payment/year </a:t>
            </a:r>
          </a:p>
          <a:p>
            <a:pPr lvl="2"/>
            <a:r>
              <a:rPr lang="en-US" dirty="0"/>
              <a:t>Amounts almost the same in production (not in PP3) and not well justified</a:t>
            </a:r>
          </a:p>
          <a:p>
            <a:pPr lvl="1"/>
            <a:r>
              <a:rPr lang="en-US" dirty="0"/>
              <a:t>Need improvement to be able to defend in CD2 </a:t>
            </a:r>
          </a:p>
          <a:p>
            <a:pPr lvl="1"/>
            <a:r>
              <a:rPr lang="en-US" dirty="0"/>
              <a:t>Had meeting with L4s; requested new quotes </a:t>
            </a:r>
          </a:p>
          <a:p>
            <a:pPr lvl="2"/>
            <a:r>
              <a:rPr lang="en-US" dirty="0"/>
              <a:t>None received yet, but now AUW is over… </a:t>
            </a:r>
          </a:p>
          <a:p>
            <a:pPr lvl="1"/>
            <a:r>
              <a:rPr lang="en-US" dirty="0"/>
              <a:t>Already implemented in P6: </a:t>
            </a:r>
          </a:p>
          <a:p>
            <a:pPr lvl="2"/>
            <a:r>
              <a:rPr lang="en-US" dirty="0"/>
              <a:t>homogeneous material in Production for all 3 sites (old #s still in place, but the skeleton is ready)</a:t>
            </a:r>
          </a:p>
          <a:p>
            <a:pPr lvl="1"/>
            <a:r>
              <a:rPr lang="en-US" dirty="0"/>
              <a:t>To do: </a:t>
            </a:r>
          </a:p>
          <a:p>
            <a:pPr lvl="2"/>
            <a:r>
              <a:rPr lang="en-US" dirty="0"/>
              <a:t>Update #s based on new quotes from L4s (when?) </a:t>
            </a:r>
          </a:p>
          <a:p>
            <a:pPr lvl="2"/>
            <a:r>
              <a:rPr lang="en-US" dirty="0"/>
              <a:t>Extend this more uniform implementation to PP3 </a:t>
            </a:r>
          </a:p>
          <a:p>
            <a:pPr lvl="2"/>
            <a:r>
              <a:rPr lang="en-US" dirty="0"/>
              <a:t>Revise description of hybrids and some other items (test frames,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643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76F773-E760-544F-AF7A-E662D70EA4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Modules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4B1A89-0F5C-0E44-9C81-897EC6264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UCSC Change Rate: </a:t>
            </a:r>
          </a:p>
          <a:p>
            <a:pPr lvl="1"/>
            <a:r>
              <a:rPr lang="en-US" dirty="0"/>
              <a:t>Implemented by </a:t>
            </a:r>
            <a:r>
              <a:rPr lang="en-US" dirty="0" err="1"/>
              <a:t>Penka</a:t>
            </a:r>
            <a:r>
              <a:rPr lang="en-US" dirty="0"/>
              <a:t> in an Administrative BCP (BCP-36 in Doc-</a:t>
            </a:r>
            <a:r>
              <a:rPr lang="en-US" dirty="0" err="1"/>
              <a:t>db</a:t>
            </a:r>
            <a:r>
              <a:rPr lang="en-US" dirty="0"/>
              <a:t>)</a:t>
            </a:r>
          </a:p>
          <a:p>
            <a:r>
              <a:rPr lang="en-US" dirty="0"/>
              <a:t>Mistake found and fixed in UCSC budget for FY20 </a:t>
            </a:r>
          </a:p>
          <a:p>
            <a:pPr lvl="1"/>
            <a:r>
              <a:rPr lang="en-US" dirty="0"/>
              <a:t>Re-did calculations with </a:t>
            </a:r>
            <a:r>
              <a:rPr lang="en-US" dirty="0" err="1"/>
              <a:t>Penka</a:t>
            </a:r>
            <a:r>
              <a:rPr lang="en-US" dirty="0"/>
              <a:t>, and realized that UCSC received less than they were supposed to this FY </a:t>
            </a:r>
          </a:p>
          <a:p>
            <a:pPr lvl="1"/>
            <a:r>
              <a:rPr lang="en-US" dirty="0"/>
              <a:t>Mistake was rectified in P6 last week (will be included in next Strips BCP)</a:t>
            </a:r>
          </a:p>
          <a:p>
            <a:pPr lvl="2"/>
            <a:r>
              <a:rPr lang="en-US" dirty="0"/>
              <a:t>Already OK-ed by PO</a:t>
            </a:r>
          </a:p>
          <a:p>
            <a:pPr lvl="2"/>
            <a:endParaRPr lang="en-US" dirty="0"/>
          </a:p>
          <a:p>
            <a:r>
              <a:rPr lang="en-US" dirty="0"/>
              <a:t>Sensor – additional cost for shipping from Japan </a:t>
            </a:r>
          </a:p>
          <a:p>
            <a:pPr lvl="1"/>
            <a:r>
              <a:rPr lang="en-US" dirty="0"/>
              <a:t>Good news. </a:t>
            </a:r>
            <a:r>
              <a:rPr lang="en-US" dirty="0" err="1"/>
              <a:t>Vitaliy</a:t>
            </a:r>
            <a:r>
              <a:rPr lang="en-US" dirty="0"/>
              <a:t> received Pre-production sensors and could confirm that he did not have to pay import tax. Only customs/handing fees/duties. </a:t>
            </a:r>
          </a:p>
          <a:p>
            <a:pPr lvl="1"/>
            <a:r>
              <a:rPr lang="en-US" dirty="0"/>
              <a:t>Extrapolating to the entire production: 44 shipments, 1/month </a:t>
            </a:r>
            <a:r>
              <a:rPr lang="en-US" dirty="0">
                <a:sym typeface="Wingdings" pitchFamily="2" charset="2"/>
              </a:rPr>
              <a:t> +38k$ </a:t>
            </a:r>
          </a:p>
          <a:p>
            <a:pPr lvl="1"/>
            <a:r>
              <a:rPr lang="en-US" dirty="0">
                <a:sym typeface="Wingdings" pitchFamily="2" charset="2"/>
              </a:rPr>
              <a:t>We will have to include them somehow in the next BCP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427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1322</TotalTime>
  <Words>1475</Words>
  <Application>Microsoft Macintosh PowerPoint</Application>
  <PresentationFormat>Widescreen</PresentationFormat>
  <Paragraphs>569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Getting ready for the next  Strips BCP</vt:lpstr>
      <vt:lpstr>What is already in P6 and what should be added</vt:lpstr>
      <vt:lpstr>Recent Changes in P6 – Cores </vt:lpstr>
      <vt:lpstr>Cores: foam and honeycomb – To do </vt:lpstr>
      <vt:lpstr>Payments to CERN – HV/LV PSs for SR1  </vt:lpstr>
      <vt:lpstr>News from L3s – Cores (Jeff)   </vt:lpstr>
      <vt:lpstr>RE (Evelyn) </vt:lpstr>
      <vt:lpstr>Modules (Gabriella) </vt:lpstr>
      <vt:lpstr>Modules </vt:lpstr>
      <vt:lpstr>Stave Assembly (Alessandro) </vt:lpstr>
      <vt:lpstr>Questions/Comments </vt:lpstr>
      <vt:lpstr>All Recent and Pending BCPs (as of 4/10/2020)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Getting ready for the next  Strips BCP</dc:title>
  <dc:creator>Microsoft Office User</dc:creator>
  <cp:lastModifiedBy>Microsoft Office User</cp:lastModifiedBy>
  <cp:revision>16</cp:revision>
  <dcterms:created xsi:type="dcterms:W3CDTF">2020-04-27T21:26:12Z</dcterms:created>
  <dcterms:modified xsi:type="dcterms:W3CDTF">2020-04-28T19:35:48Z</dcterms:modified>
</cp:coreProperties>
</file>