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0"/>
  </p:notesMasterIdLst>
  <p:handoutMasterIdLst>
    <p:handoutMasterId r:id="rId71"/>
  </p:handoutMasterIdLst>
  <p:sldIdLst>
    <p:sldId id="256" r:id="rId2"/>
    <p:sldId id="257" r:id="rId3"/>
    <p:sldId id="258" r:id="rId4"/>
    <p:sldId id="328" r:id="rId5"/>
    <p:sldId id="259" r:id="rId6"/>
    <p:sldId id="331" r:id="rId7"/>
    <p:sldId id="260" r:id="rId8"/>
    <p:sldId id="333" r:id="rId9"/>
    <p:sldId id="311" r:id="rId10"/>
    <p:sldId id="312" r:id="rId11"/>
    <p:sldId id="313" r:id="rId12"/>
    <p:sldId id="314" r:id="rId13"/>
    <p:sldId id="315" r:id="rId14"/>
    <p:sldId id="316" r:id="rId15"/>
    <p:sldId id="33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72" r:id="rId24"/>
    <p:sldId id="274" r:id="rId25"/>
    <p:sldId id="273" r:id="rId26"/>
    <p:sldId id="276" r:id="rId27"/>
    <p:sldId id="275" r:id="rId28"/>
    <p:sldId id="329" r:id="rId29"/>
    <p:sldId id="277" r:id="rId30"/>
    <p:sldId id="278" r:id="rId31"/>
    <p:sldId id="305" r:id="rId32"/>
    <p:sldId id="279" r:id="rId33"/>
    <p:sldId id="280" r:id="rId34"/>
    <p:sldId id="281" r:id="rId35"/>
    <p:sldId id="306" r:id="rId36"/>
    <p:sldId id="282" r:id="rId37"/>
    <p:sldId id="283" r:id="rId38"/>
    <p:sldId id="284" r:id="rId39"/>
    <p:sldId id="285" r:id="rId40"/>
    <p:sldId id="286" r:id="rId41"/>
    <p:sldId id="337" r:id="rId42"/>
    <p:sldId id="287" r:id="rId43"/>
    <p:sldId id="332" r:id="rId44"/>
    <p:sldId id="288" r:id="rId45"/>
    <p:sldId id="289" r:id="rId46"/>
    <p:sldId id="290" r:id="rId47"/>
    <p:sldId id="291" r:id="rId48"/>
    <p:sldId id="292" r:id="rId49"/>
    <p:sldId id="293" r:id="rId50"/>
    <p:sldId id="294" r:id="rId51"/>
    <p:sldId id="295" r:id="rId52"/>
    <p:sldId id="296" r:id="rId53"/>
    <p:sldId id="297" r:id="rId54"/>
    <p:sldId id="298" r:id="rId55"/>
    <p:sldId id="299" r:id="rId56"/>
    <p:sldId id="317" r:id="rId57"/>
    <p:sldId id="300" r:id="rId58"/>
    <p:sldId id="301" r:id="rId59"/>
    <p:sldId id="302" r:id="rId60"/>
    <p:sldId id="303" r:id="rId61"/>
    <p:sldId id="304" r:id="rId62"/>
    <p:sldId id="307" r:id="rId63"/>
    <p:sldId id="308" r:id="rId64"/>
    <p:sldId id="309" r:id="rId65"/>
    <p:sldId id="310" r:id="rId66"/>
    <p:sldId id="326" r:id="rId67"/>
    <p:sldId id="327" r:id="rId68"/>
    <p:sldId id="336" r:id="rId69"/>
  </p:sldIdLst>
  <p:sldSz cx="9144000" cy="6858000" type="screen4x3"/>
  <p:notesSz cx="965835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 (Hebrew)" pitchFamily="2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30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00"/>
    <a:srgbClr val="FF7C8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0" y="-78"/>
      </p:cViewPr>
      <p:guideLst>
        <p:guide orient="horz" pos="2160"/>
        <p:guide pos="30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73700" y="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73700" y="651510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F6BFB27-FEC8-4B06-9A26-AEA8530E28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044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73700" y="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14675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7463" y="3257550"/>
            <a:ext cx="708342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noProof="0" smtClean="0"/>
              <a:t>Click to edit Master text styles</a:t>
            </a:r>
          </a:p>
          <a:p>
            <a:pPr lvl="1"/>
            <a:r>
              <a:rPr lang="en-US" altLang="he-IL" noProof="0" smtClean="0"/>
              <a:t>Second level</a:t>
            </a:r>
          </a:p>
          <a:p>
            <a:pPr lvl="2"/>
            <a:r>
              <a:rPr lang="en-US" altLang="he-IL" noProof="0" smtClean="0"/>
              <a:t>Third level</a:t>
            </a:r>
          </a:p>
          <a:p>
            <a:pPr lvl="3"/>
            <a:r>
              <a:rPr lang="en-US" altLang="he-IL" noProof="0" smtClean="0"/>
              <a:t>Fourth level</a:t>
            </a:r>
          </a:p>
          <a:p>
            <a:pPr lvl="4"/>
            <a:r>
              <a:rPr lang="en-US" altLang="he-IL" noProof="0" smtClean="0"/>
              <a:t>Fifth level</a:t>
            </a:r>
            <a:endParaRPr lang="en-US" altLang="en-US" noProof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73700" y="6515100"/>
            <a:ext cx="41846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CD71905-EB10-4B5A-98F1-8028D2DF88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01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0859563-482A-4668-B305-ADA7C82F7AE5}" type="slidenum">
              <a:rPr lang="en-US" altLang="en-US" sz="1200" smtClean="0">
                <a:latin typeface="Times New Roman" panose="02020603050405020304" pitchFamily="18" charset="0"/>
              </a:rPr>
              <a:pPr/>
              <a:t>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57674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027CE4F3-8832-4BE4-B868-6EC0E9D59DFE}" type="slidenum">
              <a:rPr lang="en-US" altLang="en-US" sz="1200" smtClean="0">
                <a:latin typeface="Times New Roman" panose="02020603050405020304" pitchFamily="18" charset="0"/>
              </a:rPr>
              <a:pPr/>
              <a:t>10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84487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7A58CF6-3019-497F-BB63-077CF9237B3C}" type="slidenum">
              <a:rPr lang="en-US" altLang="en-US" sz="1200" smtClean="0">
                <a:latin typeface="Times New Roman" panose="02020603050405020304" pitchFamily="18" charset="0"/>
              </a:rPr>
              <a:pPr/>
              <a:t>11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63525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5404D6D3-30C2-42F5-A109-41A58147823C}" type="slidenum">
              <a:rPr lang="en-US" altLang="en-US" sz="1200" smtClean="0">
                <a:latin typeface="Times New Roman" panose="02020603050405020304" pitchFamily="18" charset="0"/>
              </a:rPr>
              <a:pPr/>
              <a:t>12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56073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04586E9E-59F3-4EE9-B3E6-45C4DE5193CD}" type="slidenum">
              <a:rPr lang="en-US" altLang="en-US" sz="1200" smtClean="0">
                <a:latin typeface="Times New Roman" panose="02020603050405020304" pitchFamily="18" charset="0"/>
              </a:rPr>
              <a:pPr/>
              <a:t>13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55919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407B89F8-7088-45B9-A285-1A000F51DCA2}" type="slidenum">
              <a:rPr lang="en-US" altLang="en-US" sz="1200" smtClean="0">
                <a:latin typeface="Times New Roman" panose="02020603050405020304" pitchFamily="18" charset="0"/>
              </a:rPr>
              <a:pPr/>
              <a:t>14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140605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F9628923-0C64-4452-8FB0-6ACB7AE00F7D}" type="slidenum">
              <a:rPr lang="en-US" altLang="en-US" sz="1200" smtClean="0">
                <a:latin typeface="Times New Roman" panose="02020603050405020304" pitchFamily="18" charset="0"/>
              </a:rPr>
              <a:pPr/>
              <a:t>15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99856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1512D90C-5C03-414F-B69F-E24841A51D0F}" type="slidenum">
              <a:rPr lang="en-US" altLang="en-US" sz="1200" smtClean="0">
                <a:latin typeface="Times New Roman" panose="02020603050405020304" pitchFamily="18" charset="0"/>
              </a:rPr>
              <a:pPr/>
              <a:t>16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16463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191EDEB0-3D39-4DC2-ADDA-EDC97EE03A8D}" type="slidenum">
              <a:rPr lang="en-US" altLang="en-US" sz="1200" smtClean="0">
                <a:latin typeface="Times New Roman" panose="02020603050405020304" pitchFamily="18" charset="0"/>
              </a:rPr>
              <a:pPr/>
              <a:t>17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60010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B2D7766-E8A0-4191-A6DA-C25B164409C6}" type="slidenum">
              <a:rPr lang="en-US" altLang="en-US" sz="1200" smtClean="0">
                <a:latin typeface="Times New Roman" panose="02020603050405020304" pitchFamily="18" charset="0"/>
              </a:rPr>
              <a:pPr/>
              <a:t>18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89807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3D4E6726-90C1-454C-8113-2DCBD60DCE0A}" type="slidenum">
              <a:rPr lang="en-US" altLang="en-US" sz="1200" smtClean="0">
                <a:latin typeface="Times New Roman" panose="02020603050405020304" pitchFamily="18" charset="0"/>
              </a:rPr>
              <a:pPr/>
              <a:t>19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20031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CFB18D98-DB36-4A3B-ABEB-BF3F56D4CE73}" type="slidenum">
              <a:rPr lang="en-US" altLang="en-US" sz="1200" smtClean="0">
                <a:latin typeface="Times New Roman" panose="02020603050405020304" pitchFamily="18" charset="0"/>
              </a:rPr>
              <a:pPr/>
              <a:t>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66726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5BB9866-B437-4F88-B796-B8D96D61340E}" type="slidenum">
              <a:rPr lang="en-US" altLang="en-US" sz="1200" smtClean="0">
                <a:latin typeface="Times New Roman" panose="02020603050405020304" pitchFamily="18" charset="0"/>
              </a:rPr>
              <a:pPr/>
              <a:t>20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574081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C09D6EA4-0765-4CEE-8160-E99008217526}" type="slidenum">
              <a:rPr lang="en-US" altLang="en-US" sz="1200" smtClean="0">
                <a:latin typeface="Times New Roman" panose="02020603050405020304" pitchFamily="18" charset="0"/>
              </a:rPr>
              <a:pPr/>
              <a:t>21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022796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F398DCA0-EC00-474F-A23E-1F3CBF4BF9C7}" type="slidenum">
              <a:rPr lang="en-US" altLang="en-US" sz="1200" smtClean="0">
                <a:latin typeface="Times New Roman" panose="02020603050405020304" pitchFamily="18" charset="0"/>
              </a:rPr>
              <a:pPr/>
              <a:t>22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05197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7604A423-0598-4C31-9DF3-D05F9B002C1A}" type="slidenum">
              <a:rPr lang="en-US" altLang="en-US" sz="1200" smtClean="0">
                <a:latin typeface="Times New Roman" panose="02020603050405020304" pitchFamily="18" charset="0"/>
              </a:rPr>
              <a:pPr/>
              <a:t>23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974415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CDB59897-8AE0-4643-974B-1D01F561BEB6}" type="slidenum">
              <a:rPr lang="en-US" altLang="en-US" sz="1200" smtClean="0">
                <a:latin typeface="Times New Roman" panose="02020603050405020304" pitchFamily="18" charset="0"/>
              </a:rPr>
              <a:pPr/>
              <a:t>24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09648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9CAF899D-D37F-4CBE-9193-044CBB71F186}" type="slidenum">
              <a:rPr lang="en-US" altLang="en-US" sz="1200" smtClean="0">
                <a:latin typeface="Times New Roman" panose="02020603050405020304" pitchFamily="18" charset="0"/>
              </a:rPr>
              <a:pPr/>
              <a:t>25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659021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00D651D5-DAA5-4ABF-839C-432633ABB09A}" type="slidenum">
              <a:rPr lang="en-US" altLang="en-US" sz="1200" smtClean="0">
                <a:latin typeface="Times New Roman" panose="02020603050405020304" pitchFamily="18" charset="0"/>
              </a:rPr>
              <a:pPr/>
              <a:t>26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86270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0905AC57-55B0-4B4F-884E-ECC2DAEA3733}" type="slidenum">
              <a:rPr lang="en-US" altLang="en-US" sz="1200" smtClean="0">
                <a:latin typeface="Times New Roman" panose="02020603050405020304" pitchFamily="18" charset="0"/>
              </a:rPr>
              <a:pPr/>
              <a:t>27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490602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83D0E5B1-FF9C-40E9-818E-CBFB3107E12E}" type="slidenum">
              <a:rPr lang="en-US" altLang="en-US" sz="1200" smtClean="0">
                <a:latin typeface="Times New Roman" panose="02020603050405020304" pitchFamily="18" charset="0"/>
              </a:rPr>
              <a:pPr/>
              <a:t>28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013898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FAE3B0AD-BEB9-4340-A27F-0254977DDACE}" type="slidenum">
              <a:rPr lang="en-US" altLang="en-US" sz="1200" smtClean="0">
                <a:latin typeface="Times New Roman" panose="02020603050405020304" pitchFamily="18" charset="0"/>
              </a:rPr>
              <a:pPr/>
              <a:t>29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8781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3FEA29E4-7F17-4AAE-BE2F-4A63620F4CD1}" type="slidenum">
              <a:rPr lang="en-US" altLang="en-US" sz="1200" smtClean="0">
                <a:latin typeface="Times New Roman" panose="02020603050405020304" pitchFamily="18" charset="0"/>
              </a:rPr>
              <a:pPr/>
              <a:t>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156531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3603AB9-A62F-45D4-987B-934FFB063B68}" type="slidenum">
              <a:rPr lang="en-US" altLang="en-US" sz="1200" smtClean="0">
                <a:latin typeface="Times New Roman" panose="02020603050405020304" pitchFamily="18" charset="0"/>
              </a:rPr>
              <a:pPr/>
              <a:t>30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474469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035008AD-56A6-4DC1-AFA2-1BBABF3E5E19}" type="slidenum">
              <a:rPr lang="en-US" altLang="en-US" sz="1200" smtClean="0">
                <a:latin typeface="Times New Roman" panose="02020603050405020304" pitchFamily="18" charset="0"/>
              </a:rPr>
              <a:pPr/>
              <a:t>31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854491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9E6D32F-4155-4AFA-8CB0-AC67254F1741}" type="slidenum">
              <a:rPr lang="en-US" altLang="en-US" sz="1200" smtClean="0">
                <a:latin typeface="Times New Roman" panose="02020603050405020304" pitchFamily="18" charset="0"/>
              </a:rPr>
              <a:pPr/>
              <a:t>32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671387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54999968-5FC4-406B-91DC-DB6A59BF0C8B}" type="slidenum">
              <a:rPr lang="en-US" altLang="en-US" sz="1200" smtClean="0">
                <a:latin typeface="Times New Roman" panose="02020603050405020304" pitchFamily="18" charset="0"/>
              </a:rPr>
              <a:pPr/>
              <a:t>33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051846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F83CD952-81E1-42EB-83E3-EB89FAABFC6D}" type="slidenum">
              <a:rPr lang="en-US" altLang="en-US" sz="1200" smtClean="0">
                <a:latin typeface="Times New Roman" panose="02020603050405020304" pitchFamily="18" charset="0"/>
              </a:rPr>
              <a:pPr/>
              <a:t>34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0787677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83A238C2-441E-4E43-93F0-D619CBE6DBD4}" type="slidenum">
              <a:rPr lang="en-US" altLang="en-US" sz="1200" smtClean="0">
                <a:latin typeface="Times New Roman" panose="02020603050405020304" pitchFamily="18" charset="0"/>
              </a:rPr>
              <a:pPr/>
              <a:t>35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7979591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984B9F34-9BFC-4E14-AF04-1E94EB78FEDF}" type="slidenum">
              <a:rPr lang="en-US" altLang="en-US" sz="1200" smtClean="0">
                <a:latin typeface="Times New Roman" panose="02020603050405020304" pitchFamily="18" charset="0"/>
              </a:rPr>
              <a:pPr/>
              <a:t>36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8957844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D66EB000-CFB3-40EE-BF83-827D4DDE5255}" type="slidenum">
              <a:rPr lang="en-US" altLang="en-US" sz="1200" smtClean="0">
                <a:latin typeface="Times New Roman" panose="02020603050405020304" pitchFamily="18" charset="0"/>
              </a:rPr>
              <a:pPr/>
              <a:t>37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030536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1908F0A6-C79F-489C-AF86-22AF893B8A63}" type="slidenum">
              <a:rPr lang="en-US" altLang="en-US" sz="1200" smtClean="0">
                <a:latin typeface="Times New Roman" panose="02020603050405020304" pitchFamily="18" charset="0"/>
              </a:rPr>
              <a:pPr/>
              <a:t>38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8445796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872DF5E-8D57-436C-B268-E2B283AF9FEA}" type="slidenum">
              <a:rPr lang="en-US" altLang="en-US" sz="1200" smtClean="0">
                <a:latin typeface="Times New Roman" panose="02020603050405020304" pitchFamily="18" charset="0"/>
              </a:rPr>
              <a:pPr/>
              <a:t>39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85203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58E6EB79-7003-4DC8-940A-41B0C6846725}" type="slidenum">
              <a:rPr lang="en-US" altLang="en-US" sz="1200" smtClean="0">
                <a:latin typeface="Times New Roman" panose="02020603050405020304" pitchFamily="18" charset="0"/>
              </a:rPr>
              <a:pPr/>
              <a:t>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45172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BAEEC4E-8355-4A4A-8643-424E80C64BB2}" type="slidenum">
              <a:rPr lang="en-US" altLang="en-US" sz="1200" smtClean="0">
                <a:latin typeface="Times New Roman" panose="02020603050405020304" pitchFamily="18" charset="0"/>
              </a:rPr>
              <a:pPr/>
              <a:t>40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3478145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ea typeface="Times New Roman (Hebrew)" pitchFamily="26" charset="0"/>
              <a:cs typeface="Times New Roman (Hebrew)" pitchFamily="26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FC54642-5FAD-4CEC-B689-EF6FBA6B39BC}" type="slidenum">
              <a:rPr lang="en-US" altLang="en-US" sz="1200" smtClean="0">
                <a:latin typeface="Times New Roman" panose="02020603050405020304" pitchFamily="18" charset="0"/>
                <a:ea typeface="Times New Roman (Hebrew)" pitchFamily="26" charset="0"/>
                <a:cs typeface="Times New Roman (Hebrew)" pitchFamily="26" charset="0"/>
              </a:rPr>
              <a:pPr/>
              <a:t>41</a:t>
            </a:fld>
            <a:endParaRPr lang="en-US" altLang="en-US" sz="1200" smtClean="0">
              <a:latin typeface="Times New Roman" panose="02020603050405020304" pitchFamily="18" charset="0"/>
              <a:ea typeface="Times New Roman (Hebrew)" pitchFamily="26" charset="0"/>
              <a:cs typeface="Times New Roman (Hebrew)" pitchFamily="2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5037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1A317C0B-CD59-4B51-BCE1-2B2FFE662084}" type="slidenum">
              <a:rPr lang="en-US" altLang="en-US" sz="1200" smtClean="0">
                <a:latin typeface="Times New Roman" panose="02020603050405020304" pitchFamily="18" charset="0"/>
              </a:rPr>
              <a:pPr/>
              <a:t>42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198958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C5A866CE-A323-4FD0-AF5E-8C5243AF9FCF}" type="slidenum">
              <a:rPr lang="en-US" altLang="en-US" sz="1200" smtClean="0">
                <a:latin typeface="Times New Roman" panose="02020603050405020304" pitchFamily="18" charset="0"/>
              </a:rPr>
              <a:pPr/>
              <a:t>43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0296610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ED496227-A487-4732-A2FB-205030C076DF}" type="slidenum">
              <a:rPr lang="en-US" altLang="en-US" sz="1200" smtClean="0">
                <a:latin typeface="Times New Roman" panose="02020603050405020304" pitchFamily="18" charset="0"/>
              </a:rPr>
              <a:pPr/>
              <a:t>44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398045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D92C7F9A-F3B5-4FE7-A59F-24EAA3129CCD}" type="slidenum">
              <a:rPr lang="en-US" altLang="en-US" sz="1200" smtClean="0">
                <a:latin typeface="Times New Roman" panose="02020603050405020304" pitchFamily="18" charset="0"/>
              </a:rPr>
              <a:pPr/>
              <a:t>45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2085469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9FDEE266-89F6-49F6-AEFA-018EF40FF4EE}" type="slidenum">
              <a:rPr lang="en-US" altLang="en-US" sz="1200" smtClean="0">
                <a:latin typeface="Times New Roman" panose="02020603050405020304" pitchFamily="18" charset="0"/>
              </a:rPr>
              <a:pPr/>
              <a:t>46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001765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4D5AB11-D345-4E55-8281-4901781660E3}" type="slidenum">
              <a:rPr lang="en-US" altLang="en-US" sz="1200" smtClean="0">
                <a:latin typeface="Times New Roman" panose="02020603050405020304" pitchFamily="18" charset="0"/>
              </a:rPr>
              <a:pPr/>
              <a:t>47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8496595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5D714A6F-8282-49A0-A432-8AF02B484D12}" type="slidenum">
              <a:rPr lang="en-US" altLang="en-US" sz="1200" smtClean="0">
                <a:latin typeface="Times New Roman" panose="02020603050405020304" pitchFamily="18" charset="0"/>
              </a:rPr>
              <a:pPr/>
              <a:t>48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867470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8F9244E8-BE98-46EA-8676-F4E0F6142D98}" type="slidenum">
              <a:rPr lang="en-US" altLang="en-US" sz="1200" smtClean="0">
                <a:latin typeface="Times New Roman" panose="02020603050405020304" pitchFamily="18" charset="0"/>
              </a:rPr>
              <a:pPr/>
              <a:t>49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35809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39D758E-9EAF-4901-AB82-323F95B5AE00}" type="slidenum">
              <a:rPr lang="en-US" altLang="en-US" sz="1200" smtClean="0">
                <a:latin typeface="Times New Roman" panose="02020603050405020304" pitchFamily="18" charset="0"/>
              </a:rPr>
              <a:pPr/>
              <a:t>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2771566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BE5702B-1ACC-4528-98F2-CCEBB273B334}" type="slidenum">
              <a:rPr lang="en-US" altLang="en-US" sz="1200" smtClean="0">
                <a:latin typeface="Times New Roman" panose="02020603050405020304" pitchFamily="18" charset="0"/>
              </a:rPr>
              <a:pPr/>
              <a:t>50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651667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8D995EB-9E90-4AAD-8928-BA30D0AB60C0}" type="slidenum">
              <a:rPr lang="en-US" altLang="en-US" sz="1200" smtClean="0">
                <a:latin typeface="Times New Roman" panose="02020603050405020304" pitchFamily="18" charset="0"/>
              </a:rPr>
              <a:pPr/>
              <a:t>51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5541036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D5DC42F8-6493-4DED-B14C-532A427369AE}" type="slidenum">
              <a:rPr lang="en-US" altLang="en-US" sz="1200" smtClean="0">
                <a:latin typeface="Times New Roman" panose="02020603050405020304" pitchFamily="18" charset="0"/>
              </a:rPr>
              <a:pPr/>
              <a:t>52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9074600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896BC3C-AE48-444E-B9E7-27A3A61E72BB}" type="slidenum">
              <a:rPr lang="en-US" altLang="en-US" sz="1200" smtClean="0">
                <a:latin typeface="Times New Roman" panose="02020603050405020304" pitchFamily="18" charset="0"/>
              </a:rPr>
              <a:pPr/>
              <a:t>53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5078987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3EC5353-6833-400F-8E8B-275F7B61DE36}" type="slidenum">
              <a:rPr lang="en-US" altLang="en-US" sz="1200" smtClean="0">
                <a:latin typeface="Times New Roman" panose="02020603050405020304" pitchFamily="18" charset="0"/>
              </a:rPr>
              <a:pPr/>
              <a:t>54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3590925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751A019D-9F6E-48CC-BFEB-865B7AD3FAE1}" type="slidenum">
              <a:rPr lang="en-US" altLang="en-US" sz="1200" smtClean="0">
                <a:latin typeface="Times New Roman" panose="02020603050405020304" pitchFamily="18" charset="0"/>
              </a:rPr>
              <a:pPr/>
              <a:t>55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205521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E3748D9-F546-47C5-8303-B5331B3B3A47}" type="slidenum">
              <a:rPr lang="en-US" altLang="en-US" sz="1200" smtClean="0">
                <a:latin typeface="Times New Roman" panose="02020603050405020304" pitchFamily="18" charset="0"/>
              </a:rPr>
              <a:pPr/>
              <a:t>56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4166819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7256A45A-BE16-4C6B-8236-F5C45509157B}" type="slidenum">
              <a:rPr lang="en-US" altLang="en-US" sz="1200" smtClean="0">
                <a:latin typeface="Times New Roman" panose="02020603050405020304" pitchFamily="18" charset="0"/>
              </a:rPr>
              <a:pPr/>
              <a:t>57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4598439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7C71A53C-E0E4-4E5D-A3FD-245FC94B6FA7}" type="slidenum">
              <a:rPr lang="en-US" altLang="en-US" sz="1200" smtClean="0">
                <a:latin typeface="Times New Roman" panose="02020603050405020304" pitchFamily="18" charset="0"/>
              </a:rPr>
              <a:pPr/>
              <a:t>58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8222581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19C3EB9E-7F08-4363-9437-3BE95B5F9510}" type="slidenum">
              <a:rPr lang="en-US" altLang="en-US" sz="1200" smtClean="0">
                <a:latin typeface="Times New Roman" panose="02020603050405020304" pitchFamily="18" charset="0"/>
              </a:rPr>
              <a:pPr/>
              <a:t>59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93424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F319D65-9560-4388-9AF3-64D2350E4357}" type="slidenum">
              <a:rPr lang="en-US" altLang="en-US" sz="1200" smtClean="0">
                <a:latin typeface="Times New Roman" panose="02020603050405020304" pitchFamily="18" charset="0"/>
              </a:rPr>
              <a:pPr/>
              <a:t>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7965012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9FA2A2F4-EC31-4101-BDF1-4106619052AB}" type="slidenum">
              <a:rPr lang="en-US" altLang="en-US" sz="1200" smtClean="0">
                <a:latin typeface="Times New Roman" panose="02020603050405020304" pitchFamily="18" charset="0"/>
              </a:rPr>
              <a:pPr/>
              <a:t>60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135865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997728F2-CBC0-41B4-94A7-A80A46BF28E2}" type="slidenum">
              <a:rPr lang="en-US" altLang="en-US" sz="1200" smtClean="0">
                <a:latin typeface="Times New Roman" panose="02020603050405020304" pitchFamily="18" charset="0"/>
              </a:rPr>
              <a:pPr/>
              <a:t>61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27689669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4549232-8392-49CE-AC64-562988F63633}" type="slidenum">
              <a:rPr lang="en-US" altLang="en-US" sz="1200" smtClean="0">
                <a:latin typeface="Times New Roman" panose="02020603050405020304" pitchFamily="18" charset="0"/>
              </a:rPr>
              <a:pPr/>
              <a:t>62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6205281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6F84D950-0F87-4B38-AFF3-773AA7C576D9}" type="slidenum">
              <a:rPr lang="en-US" altLang="en-US" sz="1200" smtClean="0">
                <a:latin typeface="Times New Roman" panose="02020603050405020304" pitchFamily="18" charset="0"/>
              </a:rPr>
              <a:pPr/>
              <a:t>63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35778549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2D3D507-BE41-42CB-945C-F51BC2741861}" type="slidenum">
              <a:rPr lang="en-US" altLang="en-US" sz="1200" smtClean="0">
                <a:latin typeface="Times New Roman" panose="02020603050405020304" pitchFamily="18" charset="0"/>
              </a:rPr>
              <a:pPr/>
              <a:t>64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6693382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8368DF11-37B3-4878-B153-B3FD65DF6392}" type="slidenum">
              <a:rPr lang="en-US" altLang="en-US" sz="1200" smtClean="0">
                <a:latin typeface="Times New Roman" panose="02020603050405020304" pitchFamily="18" charset="0"/>
              </a:rPr>
              <a:pPr/>
              <a:t>65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0483286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BE6BFEAD-7AE5-457B-AAD1-16ADB4301405}" type="slidenum">
              <a:rPr lang="en-US" altLang="en-US" sz="1200" smtClean="0">
                <a:latin typeface="Times New Roman" panose="02020603050405020304" pitchFamily="18" charset="0"/>
              </a:rPr>
              <a:pPr/>
              <a:t>66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6710959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A5F726AC-4ECE-4C04-BE65-CA91D938C849}" type="slidenum">
              <a:rPr lang="en-US" altLang="en-US" sz="1200" smtClean="0">
                <a:latin typeface="Times New Roman" panose="02020603050405020304" pitchFamily="18" charset="0"/>
              </a:rPr>
              <a:pPr/>
              <a:t>67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204873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3B5CD7E4-4CF8-4144-9FAE-8EA774914FE7}" type="slidenum">
              <a:rPr lang="en-US" altLang="en-US" sz="1200" smtClean="0">
                <a:latin typeface="Times New Roman" panose="02020603050405020304" pitchFamily="18" charset="0"/>
              </a:rPr>
              <a:pPr/>
              <a:t>7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71535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1C80853-69AA-4A99-BDE6-77C70CA40755}" type="slidenum">
              <a:rPr lang="en-US" altLang="en-US" sz="1200" smtClean="0">
                <a:latin typeface="Times New Roman" panose="02020603050405020304" pitchFamily="18" charset="0"/>
              </a:rPr>
              <a:pPr/>
              <a:t>8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33079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 (Hebrew)" pitchFamily="2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 (Hebrew)" pitchFamily="2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 (Hebrew)" pitchFamily="26" charset="0"/>
              </a:defRPr>
            </a:lvl9pPr>
          </a:lstStyle>
          <a:p>
            <a:fld id="{2820F150-142D-40CB-927B-BE58C14DDDFA}" type="slidenum">
              <a:rPr lang="en-US" altLang="en-US" sz="1200" smtClean="0">
                <a:latin typeface="Times New Roman" panose="02020603050405020304" pitchFamily="18" charset="0"/>
              </a:rPr>
              <a:pPr/>
              <a:t>9</a:t>
            </a:fld>
            <a:endParaRPr lang="en-US" altLang="en-US" sz="1200" smtClean="0">
              <a:latin typeface="Times New Roman" panose="02020603050405020304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8935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EEDF4-EF30-4B90-B2E5-C3A7ED0260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100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D107A-3D77-4AF6-909C-DFFDDEA095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199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88752-0C7C-4BE9-AE21-556F32373F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81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A483B-A794-4059-A9F1-548A42A5C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389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6F2B5-2928-40E1-8663-FC56FCAED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23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6576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6576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88539-3CA6-48A5-9D02-32C24D17A7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092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2E323-7C84-4EBD-BA26-18DEA24936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936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EC081-4CEE-4F55-A6C2-0EBFB5E9D9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30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9BC2E-ABAD-4119-ACC5-59BCB7DDAE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671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26E5F-CF92-46C5-806A-608F5AF570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53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97A40-E95F-4CD9-B5F7-12D3B79ED9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674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467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he-IL" smtClean="0"/>
              <a:t>Click to edit Master text styles</a:t>
            </a:r>
          </a:p>
          <a:p>
            <a:pPr lvl="1"/>
            <a:r>
              <a:rPr lang="en-US" altLang="he-IL" smtClean="0"/>
              <a:t>Second level</a:t>
            </a:r>
          </a:p>
          <a:p>
            <a:pPr lvl="2"/>
            <a:r>
              <a:rPr lang="en-US" altLang="he-IL" smtClean="0"/>
              <a:t>Third level</a:t>
            </a:r>
          </a:p>
          <a:p>
            <a:pPr lvl="3"/>
            <a:r>
              <a:rPr lang="en-US" altLang="he-IL" smtClean="0"/>
              <a:t>Fourth level</a:t>
            </a:r>
          </a:p>
          <a:p>
            <a:pPr lvl="4"/>
            <a:r>
              <a:rPr lang="en-US" altLang="he-I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FDE676F-248E-4DFE-A059-32CA11209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58102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DBD71-95FC-45C3-92D1-1C12EE8C5CFF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581025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en-US" altLang="he-IL" sz="4400" smtClean="0"/>
              <a:t/>
            </a:r>
            <a:br>
              <a:rPr lang="en-US" altLang="he-IL" sz="4400" smtClean="0"/>
            </a:br>
            <a:endParaRPr lang="en-US" altLang="en-US" sz="4400" smtClean="0"/>
          </a:p>
        </p:txBody>
      </p:sp>
      <p:sp>
        <p:nvSpPr>
          <p:cNvPr id="4102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838200"/>
            <a:ext cx="6400800" cy="4800600"/>
          </a:xfrm>
        </p:spPr>
        <p:txBody>
          <a:bodyPr/>
          <a:lstStyle/>
          <a:p>
            <a:r>
              <a:rPr lang="en-US" altLang="he-IL" sz="3200" smtClean="0">
                <a:solidFill>
                  <a:schemeClr val="accent2"/>
                </a:solidFill>
              </a:rPr>
              <a:t>HOW TO WRITE A GOOD PAPER</a:t>
            </a:r>
            <a:br>
              <a:rPr lang="en-US" altLang="he-IL" sz="3200" smtClean="0">
                <a:solidFill>
                  <a:schemeClr val="accent2"/>
                </a:solidFill>
              </a:rPr>
            </a:br>
            <a:r>
              <a:rPr lang="en-US" altLang="he-IL" sz="3200" smtClean="0">
                <a:solidFill>
                  <a:schemeClr val="accent2"/>
                </a:solidFill>
              </a:rPr>
              <a:t>(and thesis)</a:t>
            </a:r>
            <a:endParaRPr lang="en-US" altLang="he-IL" sz="3200" smtClean="0"/>
          </a:p>
          <a:p>
            <a:endParaRPr lang="en-US" altLang="he-IL" sz="3200" smtClean="0"/>
          </a:p>
          <a:p>
            <a:endParaRPr lang="en-US" altLang="he-IL" sz="3200" smtClean="0"/>
          </a:p>
          <a:p>
            <a:endParaRPr lang="en-US" altLang="he-IL" sz="3200" smtClean="0"/>
          </a:p>
          <a:p>
            <a:endParaRPr lang="en-US" altLang="he-IL" sz="3200" smtClean="0"/>
          </a:p>
          <a:p>
            <a:r>
              <a:rPr lang="en-US" altLang="he-IL" sz="3200" smtClean="0">
                <a:solidFill>
                  <a:srgbClr val="0066FF"/>
                </a:solidFill>
              </a:rPr>
              <a:t>R.L. Boxman</a:t>
            </a:r>
          </a:p>
          <a:p>
            <a:r>
              <a:rPr lang="en-US" altLang="he-IL" sz="3200" smtClean="0">
                <a:solidFill>
                  <a:srgbClr val="0066FF"/>
                </a:solidFill>
              </a:rPr>
              <a:t>Tel Aviv University</a:t>
            </a:r>
          </a:p>
          <a:p>
            <a:r>
              <a:rPr lang="en-US" altLang="he-IL" sz="1400" smtClean="0">
                <a:solidFill>
                  <a:srgbClr val="0066FF"/>
                </a:solidFill>
                <a:cs typeface="Times New Roman" panose="02020603050405020304" pitchFamily="18" charset="0"/>
              </a:rPr>
              <a:t>©2017, R.L. Boxman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2B9F8-C76C-4FA1-875F-56BEB9A43A0A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2253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English Composition, cont’d</a:t>
            </a:r>
          </a:p>
        </p:txBody>
      </p:sp>
      <p:sp>
        <p:nvSpPr>
          <p:cNvPr id="2253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“Bottom-up” organization:</a:t>
            </a:r>
          </a:p>
          <a:p>
            <a:r>
              <a:rPr lang="en-US" altLang="en-US" smtClean="0"/>
              <a:t>The sentence:</a:t>
            </a:r>
          </a:p>
          <a:p>
            <a:pPr lvl="1"/>
            <a:r>
              <a:rPr lang="en-US" altLang="en-US" smtClean="0"/>
              <a:t>Expresses a complete thought</a:t>
            </a:r>
          </a:p>
          <a:p>
            <a:pPr lvl="1"/>
            <a:r>
              <a:rPr lang="en-US" altLang="en-US" smtClean="0"/>
              <a:t>Most sentences should use the ‘natural’ English word order: subject, verb, predicate</a:t>
            </a:r>
          </a:p>
          <a:p>
            <a:pPr lvl="1">
              <a:buFontTx/>
              <a:buNone/>
            </a:pPr>
            <a:r>
              <a:rPr lang="en-US" altLang="en-US" smtClean="0"/>
              <a:t>“This relation is valid when x&gt;r”</a:t>
            </a:r>
          </a:p>
          <a:p>
            <a:pPr lvl="1">
              <a:buFontTx/>
              <a:buNone/>
            </a:pPr>
            <a:r>
              <a:rPr lang="en-US" altLang="en-US" smtClean="0"/>
              <a:t>“The chamber was evacuated with a diffusion pump”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E7EEB-DA19-4242-A31A-CD761A9D4CBF}" type="slidenum">
              <a:rPr lang="en-US" altLang="en-US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2458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English Composition – </a:t>
            </a:r>
            <a:br>
              <a:rPr lang="en-US" altLang="en-US" smtClean="0"/>
            </a:br>
            <a:r>
              <a:rPr lang="en-US" altLang="en-US" smtClean="0"/>
              <a:t>The sentence, cont’d</a:t>
            </a:r>
          </a:p>
        </p:txBody>
      </p:sp>
      <p:sp>
        <p:nvSpPr>
          <p:cNvPr id="2458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/>
              <a:t>Simplify sentences by using strong natural verbs, rather than derived noun plus weak generalized verb:</a:t>
            </a:r>
          </a:p>
          <a:p>
            <a:pPr lvl="1">
              <a:buFontTx/>
              <a:buNone/>
            </a:pPr>
            <a:r>
              <a:rPr lang="en-US" altLang="en-US" b="1" smtClean="0"/>
              <a:t>Not:</a:t>
            </a:r>
            <a:r>
              <a:rPr lang="en-US" altLang="en-US" smtClean="0"/>
              <a:t> </a:t>
            </a:r>
            <a:r>
              <a:rPr lang="en-US" altLang="en-US" i="1" smtClean="0">
                <a:solidFill>
                  <a:srgbClr val="CC0000"/>
                </a:solidFill>
              </a:rPr>
              <a:t>Measurements </a:t>
            </a:r>
            <a:r>
              <a:rPr lang="en-US" altLang="en-US" i="1" u="sng" smtClean="0">
                <a:solidFill>
                  <a:srgbClr val="CC0000"/>
                </a:solidFill>
              </a:rPr>
              <a:t>were made</a:t>
            </a:r>
            <a:r>
              <a:rPr lang="en-US" altLang="en-US" i="1" smtClean="0">
                <a:solidFill>
                  <a:srgbClr val="CC0000"/>
                </a:solidFill>
              </a:rPr>
              <a:t> of the coating hardness using a nano-indenter</a:t>
            </a:r>
            <a:r>
              <a:rPr lang="en-US" altLang="en-US" i="1" smtClean="0"/>
              <a:t>.</a:t>
            </a:r>
          </a:p>
          <a:p>
            <a:pPr lvl="1">
              <a:buFontTx/>
              <a:buNone/>
            </a:pPr>
            <a:r>
              <a:rPr lang="en-US" altLang="en-US" b="1" smtClean="0"/>
              <a:t>Instead write: </a:t>
            </a:r>
            <a:r>
              <a:rPr lang="en-US" altLang="en-US" b="1" smtClean="0">
                <a:solidFill>
                  <a:srgbClr val="008000"/>
                </a:solidFill>
              </a:rPr>
              <a:t>The coating hardness </a:t>
            </a:r>
            <a:r>
              <a:rPr lang="en-US" altLang="en-US" b="1" u="sng" smtClean="0">
                <a:solidFill>
                  <a:srgbClr val="008000"/>
                </a:solidFill>
              </a:rPr>
              <a:t>was measured</a:t>
            </a:r>
            <a:r>
              <a:rPr lang="en-US" altLang="en-US" b="1" smtClean="0">
                <a:solidFill>
                  <a:srgbClr val="008000"/>
                </a:solidFill>
              </a:rPr>
              <a:t> using a nano-indenter</a:t>
            </a:r>
            <a:r>
              <a:rPr lang="en-US" altLang="en-US" smtClean="0"/>
              <a:t>.</a:t>
            </a:r>
            <a:endParaRPr lang="en-US" altLang="en-US" b="1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30E437-765A-4AC6-B009-DEDA663BEF66}" type="slidenum">
              <a:rPr lang="en-US" altLang="en-US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2662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English Composition – </a:t>
            </a:r>
            <a:br>
              <a:rPr lang="en-US" altLang="en-US" smtClean="0"/>
            </a:br>
            <a:r>
              <a:rPr lang="en-US" altLang="en-US" smtClean="0"/>
              <a:t>The sentence, cont’d</a:t>
            </a:r>
          </a:p>
        </p:txBody>
      </p:sp>
      <p:sp>
        <p:nvSpPr>
          <p:cNvPr id="2662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z="2400" smtClean="0"/>
              <a:t>Avoid beginning the sentence with long prepositional phrases</a:t>
            </a:r>
          </a:p>
          <a:p>
            <a:pPr lvl="1">
              <a:buFontTx/>
              <a:buNone/>
            </a:pPr>
            <a:r>
              <a:rPr lang="en-US" altLang="en-US" sz="2400" i="1" u="sng" smtClean="0">
                <a:solidFill>
                  <a:srgbClr val="CC0000"/>
                </a:solidFill>
              </a:rPr>
              <a:t>Using a CSEM model 3400 nano-indenter equipped with a flashlight and a microcomputer</a:t>
            </a:r>
            <a:r>
              <a:rPr lang="en-US" altLang="en-US" sz="2400" i="1" smtClean="0"/>
              <a:t>, the hardness of the coating was measured.</a:t>
            </a:r>
          </a:p>
          <a:p>
            <a:pPr lvl="1">
              <a:buFontTx/>
              <a:buNone/>
            </a:pPr>
            <a:r>
              <a:rPr lang="en-US" altLang="en-US" sz="2400" smtClean="0"/>
              <a:t>Instead:</a:t>
            </a:r>
          </a:p>
          <a:p>
            <a:pPr lvl="1">
              <a:buFontTx/>
              <a:buNone/>
            </a:pPr>
            <a:r>
              <a:rPr lang="en-US" altLang="en-US" sz="2400" i="1" smtClean="0">
                <a:solidFill>
                  <a:schemeClr val="accent1"/>
                </a:solidFill>
              </a:rPr>
              <a:t>The hardness of the coating was measured using a CSEM model 3400 nano-indenter equipped with a flashlight and a microcomputer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D287E-5B96-47D8-8601-27801B5C3FB2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2867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English Composition, cont’d</a:t>
            </a:r>
          </a:p>
        </p:txBody>
      </p:sp>
      <p:sp>
        <p:nvSpPr>
          <p:cNvPr id="2867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The Paragraph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Develops a topic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At least 2 sentences, more preferred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1st sentence defines the topic of the paragraph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Subsequent sentences develop idea in logical order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Final sentence presents conclusion, or main point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C07F3-E75C-49CC-90AA-1DBAEBB4024C}" type="slidenum">
              <a:rPr lang="en-US" altLang="en-US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3072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altLang="en-US" smtClean="0"/>
              <a:t>English Composition-</a:t>
            </a:r>
            <a:br>
              <a:rPr lang="en-US" altLang="en-US" smtClean="0"/>
            </a:br>
            <a:r>
              <a:rPr lang="en-US" altLang="en-US" smtClean="0"/>
              <a:t>The Paragraph, cont’d</a:t>
            </a:r>
          </a:p>
        </p:txBody>
      </p:sp>
      <p:sp>
        <p:nvSpPr>
          <p:cNvPr id="30725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81200"/>
            <a:ext cx="4800600" cy="4114800"/>
          </a:xfrm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      In </a:t>
            </a:r>
            <a:r>
              <a:rPr lang="en-US" altLang="en-US" sz="1800" u="sng" smtClean="0">
                <a:latin typeface="Arial" panose="020B0604020202020204" pitchFamily="34" charset="0"/>
                <a:cs typeface="Arial" panose="020B0604020202020204" pitchFamily="34" charset="0"/>
              </a:rPr>
              <a:t>the final stage</a:t>
            </a:r>
            <a:r>
              <a:rPr lang="en-US" alt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, the net deposition rate on the anode is zero. Cathodic material is either deflected by the high pressure A-plasma before it reaches the anode, or is re-evaporated after a very short dwell time. MP</a:t>
            </a:r>
            <a:r>
              <a:rPr lang="en-US" altLang="en-US" sz="1800" smtClean="0">
                <a:cs typeface="Arial" panose="020B0604020202020204" pitchFamily="34" charset="0"/>
              </a:rPr>
              <a:t>’</a:t>
            </a:r>
            <a:r>
              <a:rPr lang="en-US" alt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s reaching the anode will likewise be evaporated.  A given location on the substrate may be exposed primarily to C-plasma or A-plasma, according to the geometry of the electrodes and shields and the plasma flow dynamics, as illustrated schematically in Fig.</a:t>
            </a:r>
            <a:r>
              <a:rPr lang="en-US" altLang="en-US" sz="1800" smtClean="0">
                <a:cs typeface="Arial" panose="020B0604020202020204" pitchFamily="34" charset="0"/>
              </a:rPr>
              <a:t> </a:t>
            </a:r>
            <a:r>
              <a:rPr lang="en-US" altLang="en-US" sz="180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altLang="en-US" sz="1800" smtClean="0"/>
          </a:p>
        </p:txBody>
      </p:sp>
      <p:sp>
        <p:nvSpPr>
          <p:cNvPr id="30726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5943600" y="1981200"/>
            <a:ext cx="2514600" cy="4114800"/>
          </a:xfrm>
        </p:spPr>
        <p:txBody>
          <a:bodyPr/>
          <a:lstStyle/>
          <a:p>
            <a:r>
              <a:rPr lang="en-US" altLang="en-US" sz="2800" smtClean="0"/>
              <a:t>Par. Subject</a:t>
            </a:r>
          </a:p>
          <a:p>
            <a:r>
              <a:rPr lang="en-US" altLang="en-US" sz="2800" smtClean="0"/>
              <a:t>Development of subject</a:t>
            </a:r>
          </a:p>
          <a:p>
            <a:pPr>
              <a:buFontTx/>
              <a:buNone/>
            </a:pPr>
            <a:endParaRPr lang="en-US" altLang="en-US" sz="2800" smtClean="0"/>
          </a:p>
          <a:p>
            <a:pPr>
              <a:buFontTx/>
              <a:buNone/>
            </a:pPr>
            <a:endParaRPr lang="en-US" altLang="en-US" sz="2800" smtClean="0"/>
          </a:p>
          <a:p>
            <a:r>
              <a:rPr lang="en-US" altLang="en-US" sz="2800" smtClean="0"/>
              <a:t>Final Sent. – Main point</a:t>
            </a:r>
          </a:p>
        </p:txBody>
      </p:sp>
      <p:sp>
        <p:nvSpPr>
          <p:cNvPr id="30727" name="Line 1029"/>
          <p:cNvSpPr>
            <a:spLocks noChangeShapeType="1"/>
          </p:cNvSpPr>
          <p:nvPr/>
        </p:nvSpPr>
        <p:spPr bwMode="auto">
          <a:xfrm>
            <a:off x="3124200" y="2209800"/>
            <a:ext cx="3124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8" name="Line 1030"/>
          <p:cNvSpPr>
            <a:spLocks noChangeShapeType="1"/>
          </p:cNvSpPr>
          <p:nvPr/>
        </p:nvSpPr>
        <p:spPr bwMode="auto">
          <a:xfrm flipH="1" flipV="1">
            <a:off x="3886200" y="2514600"/>
            <a:ext cx="2362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9" name="Line 1031"/>
          <p:cNvSpPr>
            <a:spLocks noChangeShapeType="1"/>
          </p:cNvSpPr>
          <p:nvPr/>
        </p:nvSpPr>
        <p:spPr bwMode="auto">
          <a:xfrm flipH="1">
            <a:off x="3810000" y="2819400"/>
            <a:ext cx="2438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30" name="Line 1032"/>
          <p:cNvSpPr>
            <a:spLocks noChangeShapeType="1"/>
          </p:cNvSpPr>
          <p:nvPr/>
        </p:nvSpPr>
        <p:spPr bwMode="auto">
          <a:xfrm flipH="1" flipV="1">
            <a:off x="4953000" y="41148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7CC22-8FAE-448F-BFD3-CA426C5DF4EC}" type="slidenum">
              <a:rPr lang="en-US" altLang="en-US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3277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Word Processor Instructions</a:t>
            </a:r>
          </a:p>
        </p:txBody>
      </p:sp>
      <p:sp>
        <p:nvSpPr>
          <p:cNvPr id="3277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Frequent back-ups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Use defined “styles” for headings, etc.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Indent, extra space before new paragraph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Build into style</a:t>
            </a:r>
            <a:endParaRPr lang="en-US" altLang="en-US" smtClean="0"/>
          </a:p>
          <a:p>
            <a:pPr>
              <a:lnSpc>
                <a:spcPct val="90000"/>
              </a:lnSpc>
            </a:pPr>
            <a:r>
              <a:rPr lang="en-US" altLang="en-US" sz="2800" smtClean="0"/>
              <a:t>Use automatic endnote numbering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Do NOT insert extra blank spaces or blank lines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It defeats automatic features of word processors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Use TAB to control horizontal spacing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Use “insert line” and “page break” if needed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6EF822-EC15-4DA4-AA8F-CDC57C5B76B2}" type="slidenum">
              <a:rPr lang="en-US" altLang="en-US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r>
              <a:rPr lang="en-US" altLang="en-US" smtClean="0"/>
              <a:t>Organization of the Paper</a:t>
            </a:r>
          </a:p>
        </p:txBody>
      </p:sp>
      <p:graphicFrame>
        <p:nvGraphicFramePr>
          <p:cNvPr id="51231" name="Group 31"/>
          <p:cNvGraphicFramePr>
            <a:graphicFrameLocks noGrp="1"/>
          </p:cNvGraphicFramePr>
          <p:nvPr/>
        </p:nvGraphicFramePr>
        <p:xfrm>
          <a:off x="990600" y="1397000"/>
          <a:ext cx="7772400" cy="4598988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771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Abstract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Summarizes work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Introduction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What are we talking about?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71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Experimental Details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What did we do?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716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Results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What did we get?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612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Discussion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So What?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48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Conclusions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~3 key points you want reader to remember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5D007-9699-45CD-9C43-F0EACE4745BA}" type="slidenum">
              <a:rPr lang="en-US" altLang="en-US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Trapezoidal Organization</a:t>
            </a:r>
          </a:p>
        </p:txBody>
      </p:sp>
      <p:sp>
        <p:nvSpPr>
          <p:cNvPr id="36869" name="Rectangle 9"/>
          <p:cNvSpPr>
            <a:spLocks noChangeArrowheads="1"/>
          </p:cNvSpPr>
          <p:nvPr/>
        </p:nvSpPr>
        <p:spPr bwMode="auto">
          <a:xfrm>
            <a:off x="3429000" y="3429000"/>
            <a:ext cx="2362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Exp. Details</a:t>
            </a:r>
          </a:p>
        </p:txBody>
      </p:sp>
      <p:sp>
        <p:nvSpPr>
          <p:cNvPr id="36870" name="Rectangle 10"/>
          <p:cNvSpPr>
            <a:spLocks noChangeArrowheads="1"/>
          </p:cNvSpPr>
          <p:nvPr/>
        </p:nvSpPr>
        <p:spPr bwMode="auto">
          <a:xfrm>
            <a:off x="3429000" y="4191000"/>
            <a:ext cx="2362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Results</a:t>
            </a:r>
          </a:p>
        </p:txBody>
      </p:sp>
      <p:sp>
        <p:nvSpPr>
          <p:cNvPr id="36871" name="AutoShape 15"/>
          <p:cNvSpPr>
            <a:spLocks noChangeArrowheads="1"/>
          </p:cNvSpPr>
          <p:nvPr/>
        </p:nvSpPr>
        <p:spPr bwMode="auto">
          <a:xfrm>
            <a:off x="2209800" y="2514600"/>
            <a:ext cx="4724400" cy="9144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Introduction</a:t>
            </a:r>
          </a:p>
        </p:txBody>
      </p:sp>
      <p:sp>
        <p:nvSpPr>
          <p:cNvPr id="36872" name="AutoShape 17"/>
          <p:cNvSpPr>
            <a:spLocks noChangeArrowheads="1"/>
          </p:cNvSpPr>
          <p:nvPr/>
        </p:nvSpPr>
        <p:spPr bwMode="auto">
          <a:xfrm flipV="1">
            <a:off x="2209800" y="4800600"/>
            <a:ext cx="4724400" cy="9144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400">
              <a:latin typeface="Times New Roman (Hebrew)" pitchFamily="26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2400">
              <a:latin typeface="Times New Roman (Hebrew)" pitchFamily="26" charset="0"/>
            </a:endParaRPr>
          </a:p>
        </p:txBody>
      </p:sp>
      <p:sp>
        <p:nvSpPr>
          <p:cNvPr id="36873" name="Text Box 24"/>
          <p:cNvSpPr txBox="1">
            <a:spLocks noChangeArrowheads="1"/>
          </p:cNvSpPr>
          <p:nvPr/>
        </p:nvSpPr>
        <p:spPr bwMode="auto">
          <a:xfrm>
            <a:off x="3740150" y="4918075"/>
            <a:ext cx="1522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Discussion</a:t>
            </a:r>
          </a:p>
        </p:txBody>
      </p:sp>
      <p:sp>
        <p:nvSpPr>
          <p:cNvPr id="36874" name="Text Box 25"/>
          <p:cNvSpPr txBox="1">
            <a:spLocks noChangeArrowheads="1"/>
          </p:cNvSpPr>
          <p:nvPr/>
        </p:nvSpPr>
        <p:spPr bwMode="auto">
          <a:xfrm>
            <a:off x="6080125" y="2251075"/>
            <a:ext cx="2478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 (Hebrew)" pitchFamily="26" charset="0"/>
              </a:rPr>
              <a:t>Broad background</a:t>
            </a:r>
          </a:p>
        </p:txBody>
      </p:sp>
      <p:sp>
        <p:nvSpPr>
          <p:cNvPr id="36875" name="Text Box 26"/>
          <p:cNvSpPr txBox="1">
            <a:spLocks noChangeArrowheads="1"/>
          </p:cNvSpPr>
          <p:nvPr/>
        </p:nvSpPr>
        <p:spPr bwMode="auto">
          <a:xfrm>
            <a:off x="5943600" y="3733800"/>
            <a:ext cx="1852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 (Hebrew)" pitchFamily="26" charset="0"/>
              </a:rPr>
              <a:t>Narrow focus</a:t>
            </a:r>
          </a:p>
        </p:txBody>
      </p:sp>
      <p:sp>
        <p:nvSpPr>
          <p:cNvPr id="36876" name="Text Box 27"/>
          <p:cNvSpPr txBox="1">
            <a:spLocks noChangeArrowheads="1"/>
          </p:cNvSpPr>
          <p:nvPr/>
        </p:nvSpPr>
        <p:spPr bwMode="auto">
          <a:xfrm>
            <a:off x="6994525" y="5375275"/>
            <a:ext cx="16891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 (Hebrew)" pitchFamily="26" charset="0"/>
              </a:rPr>
              <a:t>Broad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i="1">
                <a:latin typeface="Times New Roman (Hebrew)" pitchFamily="26" charset="0"/>
              </a:rPr>
              <a:t>implications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6D5C16-3A31-490A-A652-F44AE1F3BAE6}" type="slidenum">
              <a:rPr lang="en-US" altLang="en-US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Introduction</a:t>
            </a:r>
          </a:p>
        </p:txBody>
      </p:sp>
      <p:sp>
        <p:nvSpPr>
          <p:cNvPr id="38917" name="AutoShape 3"/>
          <p:cNvSpPr>
            <a:spLocks noChangeArrowheads="1"/>
          </p:cNvSpPr>
          <p:nvPr/>
        </p:nvSpPr>
        <p:spPr bwMode="auto">
          <a:xfrm>
            <a:off x="1600200" y="2362200"/>
            <a:ext cx="6553200" cy="34290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Line 4"/>
          <p:cNvSpPr>
            <a:spLocks noChangeShapeType="1"/>
          </p:cNvSpPr>
          <p:nvPr/>
        </p:nvSpPr>
        <p:spPr bwMode="auto">
          <a:xfrm>
            <a:off x="1828800" y="2819400"/>
            <a:ext cx="609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Line 5"/>
          <p:cNvSpPr>
            <a:spLocks noChangeShapeType="1"/>
          </p:cNvSpPr>
          <p:nvPr/>
        </p:nvSpPr>
        <p:spPr bwMode="auto">
          <a:xfrm>
            <a:off x="2819400" y="4800600"/>
            <a:ext cx="419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Line 6"/>
          <p:cNvSpPr>
            <a:spLocks noChangeShapeType="1"/>
          </p:cNvSpPr>
          <p:nvPr/>
        </p:nvSpPr>
        <p:spPr bwMode="auto">
          <a:xfrm>
            <a:off x="3048000" y="5257800"/>
            <a:ext cx="373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Text Box 8"/>
          <p:cNvSpPr txBox="1">
            <a:spLocks noChangeArrowheads="1"/>
          </p:cNvSpPr>
          <p:nvPr/>
        </p:nvSpPr>
        <p:spPr bwMode="auto">
          <a:xfrm>
            <a:off x="3398838" y="2327275"/>
            <a:ext cx="2967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I. General Background</a:t>
            </a:r>
          </a:p>
        </p:txBody>
      </p:sp>
      <p:sp>
        <p:nvSpPr>
          <p:cNvPr id="38922" name="Text Box 9"/>
          <p:cNvSpPr txBox="1">
            <a:spLocks noChangeArrowheads="1"/>
          </p:cNvSpPr>
          <p:nvPr/>
        </p:nvSpPr>
        <p:spPr bwMode="auto">
          <a:xfrm>
            <a:off x="3513138" y="3394075"/>
            <a:ext cx="2744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II. Literature Review</a:t>
            </a:r>
          </a:p>
        </p:txBody>
      </p:sp>
      <p:sp>
        <p:nvSpPr>
          <p:cNvPr id="38923" name="Text Box 10"/>
          <p:cNvSpPr txBox="1">
            <a:spLocks noChangeArrowheads="1"/>
          </p:cNvSpPr>
          <p:nvPr/>
        </p:nvSpPr>
        <p:spPr bwMode="auto">
          <a:xfrm>
            <a:off x="4379913" y="4765675"/>
            <a:ext cx="1149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III. Gap</a:t>
            </a:r>
          </a:p>
        </p:txBody>
      </p:sp>
      <p:sp>
        <p:nvSpPr>
          <p:cNvPr id="38924" name="Text Box 11"/>
          <p:cNvSpPr txBox="1">
            <a:spLocks noChangeArrowheads="1"/>
          </p:cNvSpPr>
          <p:nvPr/>
        </p:nvSpPr>
        <p:spPr bwMode="auto">
          <a:xfrm>
            <a:off x="4038600" y="5222875"/>
            <a:ext cx="1841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>
                <a:latin typeface="Times New Roman (Hebrew)" pitchFamily="26" charset="0"/>
              </a:rPr>
              <a:t>IV. 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CB9F1-D2F9-4509-B8CF-DE18AC3D6830}" type="slidenum">
              <a:rPr lang="en-US" altLang="en-US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Introduction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Introduction and Discussion hardest for the novice to write well !</a:t>
            </a:r>
          </a:p>
          <a:p>
            <a:pPr lvl="1"/>
            <a:r>
              <a:rPr lang="en-US" altLang="en-US" smtClean="0"/>
              <a:t>(Exp. Details, Results much more straight forward)</a:t>
            </a:r>
          </a:p>
          <a:p>
            <a:r>
              <a:rPr lang="en-US" altLang="en-US" smtClean="0"/>
              <a:t>Objective of the Introduction: give reader sufficient background information so that he can </a:t>
            </a:r>
            <a:r>
              <a:rPr lang="en-US" altLang="en-US" u="sng" smtClean="0"/>
              <a:t>understand</a:t>
            </a:r>
            <a:r>
              <a:rPr lang="en-US" altLang="en-US" smtClean="0"/>
              <a:t> and </a:t>
            </a:r>
            <a:r>
              <a:rPr lang="en-US" altLang="en-US" u="sng" smtClean="0"/>
              <a:t>appreciate</a:t>
            </a:r>
            <a:r>
              <a:rPr lang="en-US" altLang="en-US" smtClean="0"/>
              <a:t> your work!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B4F39D-AC0B-4F94-8296-A78F8005E95C}" type="slidenum">
              <a:rPr lang="en-US" altLang="en-US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 smtClean="0"/>
              <a:t>The Problem: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he-IL" smtClean="0"/>
              <a:t>We spend ~20% of our time preparing “research reports”  -- without training</a:t>
            </a:r>
          </a:p>
          <a:p>
            <a:r>
              <a:rPr lang="en-US" altLang="he-IL" smtClean="0"/>
              <a:t>In contrast, we are trained to program computers, use oscilloscopes, SEM’s etc.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BA0920-7E73-4783-9FDD-C48FEFFDD648}" type="slidenum">
              <a:rPr lang="en-US" altLang="en-US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Introduction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4 </a:t>
            </a:r>
            <a:r>
              <a:rPr lang="en-US" altLang="en-US" u="sng" smtClean="0"/>
              <a:t>Required </a:t>
            </a:r>
            <a:r>
              <a:rPr lang="en-US" altLang="en-US" smtClean="0"/>
              <a:t>parts: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I. General background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II. Literature Review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III. Gap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IV. Statement of Purpose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2 optional parts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V. Value statements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VI. Preview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731BD-BEA2-4E7F-9A9B-3B4452CAF162}" type="slidenum">
              <a:rPr lang="en-US" altLang="en-US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Intro: I. General Background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Purpose:</a:t>
            </a:r>
          </a:p>
          <a:p>
            <a:pPr lvl="1"/>
            <a:r>
              <a:rPr lang="en-US" altLang="en-US" sz="2400" smtClean="0"/>
              <a:t>Place paper in broad context</a:t>
            </a:r>
          </a:p>
          <a:p>
            <a:pPr lvl="1"/>
            <a:r>
              <a:rPr lang="en-US" altLang="en-US" sz="2400" smtClean="0"/>
              <a:t>Bring reader up to speed</a:t>
            </a:r>
          </a:p>
          <a:p>
            <a:r>
              <a:rPr lang="en-US" altLang="en-US" sz="2800" smtClean="0"/>
              <a:t>Style</a:t>
            </a:r>
          </a:p>
          <a:p>
            <a:pPr lvl="1"/>
            <a:r>
              <a:rPr lang="en-US" altLang="en-US" sz="2400" smtClean="0"/>
              <a:t>Should be understandable by </a:t>
            </a:r>
            <a:r>
              <a:rPr lang="en-US" altLang="en-US" sz="2400" u="sng" smtClean="0"/>
              <a:t>every</a:t>
            </a:r>
            <a:r>
              <a:rPr lang="en-US" altLang="en-US" sz="2400" smtClean="0"/>
              <a:t> reader</a:t>
            </a:r>
          </a:p>
          <a:p>
            <a:pPr lvl="1"/>
            <a:r>
              <a:rPr lang="en-US" altLang="en-US" sz="2400" smtClean="0"/>
              <a:t>Defines topic</a:t>
            </a:r>
          </a:p>
          <a:p>
            <a:pPr lvl="1"/>
            <a:r>
              <a:rPr lang="en-US" altLang="en-US" sz="2400" smtClean="0"/>
              <a:t>Short (1 par., ~3-5 sentences)</a:t>
            </a:r>
          </a:p>
          <a:p>
            <a:pPr lvl="1"/>
            <a:r>
              <a:rPr lang="en-US" altLang="en-US" sz="2400" smtClean="0"/>
              <a:t>Usually very general, non-controversial sentences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F681F-9877-4862-86E9-32FCF1A840DE}" type="slidenum">
              <a:rPr lang="en-US" altLang="en-US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Intro: II. Literature Review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Purpose 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 Places paper in specific context.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 Sets the stage for stating what was </a:t>
            </a:r>
            <a:r>
              <a:rPr lang="en-US" altLang="en-US" u="sng" smtClean="0"/>
              <a:t>not</a:t>
            </a:r>
            <a:r>
              <a:rPr lang="en-US" altLang="en-US" smtClean="0"/>
              <a:t> done previously (in III) by showing what </a:t>
            </a:r>
            <a:r>
              <a:rPr lang="en-US" altLang="en-US" u="sng" smtClean="0"/>
              <a:t>was</a:t>
            </a:r>
            <a:r>
              <a:rPr lang="en-US" altLang="en-US" smtClean="0"/>
              <a:t> done, 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Organization – order citations by: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Approach (end with that closest to yours).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Relevance (end with most relevant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Chronologically (end with latest)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AD9CD-1703-4281-8A78-160C28577BAF}" type="slidenum">
              <a:rPr lang="en-US" altLang="en-US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Lit. Review, cont’d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b="1" smtClean="0"/>
              <a:t>DO NOT USE REFERENCE NUMBERS AS WORDS!!!!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altLang="en-US" sz="240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24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Examples of crack propagation in composite materials are given in [1-4]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Instead: </a:t>
            </a:r>
            <a:r>
              <a:rPr lang="en-US" altLang="en-US" sz="2400" b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Crack propagation has been previously investigated [1-4].</a:t>
            </a:r>
            <a:r>
              <a:rPr lang="en-US" altLang="en-US" sz="240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If you have to ‘say’ the number for the sentence to make sense, rewrite!</a:t>
            </a:r>
          </a:p>
          <a:p>
            <a:pPr lvl="1">
              <a:lnSpc>
                <a:spcPct val="80000"/>
              </a:lnSpc>
            </a:pPr>
            <a:r>
              <a:rPr lang="en-US" altLang="en-US" sz="2400" smtClean="0"/>
              <a:t>Better to cite work by authors name (followed by ref. number). </a:t>
            </a:r>
            <a:r>
              <a:rPr lang="en-US" altLang="en-US" sz="2400" u="sng" smtClean="0"/>
              <a:t>Reader can relate to names</a:t>
            </a:r>
            <a:r>
              <a:rPr lang="en-US" altLang="en-US" sz="2400" smtClean="0"/>
              <a:t> – numbers (only) force him to stop reading and search for references at end of paper.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70D7C-D545-4E6B-8506-23118BDAA0E0}" type="slidenum">
              <a:rPr lang="en-US" altLang="en-US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5120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Lit. Review, cont’d</a:t>
            </a:r>
          </a:p>
        </p:txBody>
      </p:sp>
      <p:sp>
        <p:nvSpPr>
          <p:cNvPr id="5120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Your own previous work?</a:t>
            </a:r>
          </a:p>
          <a:p>
            <a:pPr lvl="1"/>
            <a:r>
              <a:rPr lang="en-US" altLang="en-US" smtClean="0"/>
              <a:t>Treat your own previous work fairly</a:t>
            </a:r>
          </a:p>
          <a:p>
            <a:pPr lvl="1"/>
            <a:r>
              <a:rPr lang="en-US" altLang="en-US" smtClean="0"/>
              <a:t>Referees and readers very suspicious if work of author or author’s group cited out of proportion, or work of others ignored.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D08E67-D6E5-430B-8A22-BC84266A3A38}" type="slidenum">
              <a:rPr lang="en-US" altLang="en-US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Intro. – III. Gap Sentence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Summarizes state of knowledge by indicating:</a:t>
            </a:r>
          </a:p>
          <a:p>
            <a:pPr lvl="1"/>
            <a:r>
              <a:rPr lang="en-US" altLang="en-US" smtClean="0"/>
              <a:t>What was </a:t>
            </a:r>
            <a:r>
              <a:rPr lang="en-US" altLang="en-US" u="sng" smtClean="0"/>
              <a:t>not</a:t>
            </a:r>
            <a:r>
              <a:rPr lang="en-US" altLang="en-US" smtClean="0"/>
              <a:t> done, or</a:t>
            </a:r>
          </a:p>
          <a:p>
            <a:pPr lvl="1"/>
            <a:r>
              <a:rPr lang="en-US" altLang="en-US" smtClean="0"/>
              <a:t>Errors in previous work (be careful and tactful!), or</a:t>
            </a:r>
          </a:p>
          <a:p>
            <a:pPr lvl="1"/>
            <a:r>
              <a:rPr lang="en-US" altLang="en-US" smtClean="0"/>
              <a:t>Disagreements, controversy between various sources.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176C37-487F-45A3-B689-4C9BAEF1D720}" type="slidenum">
              <a:rPr lang="en-US" altLang="en-US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Gap Sentence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u="sng" smtClean="0"/>
              <a:t>Most important sentence for getting paper accepted!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(most?) common cause for paper rejection – nothing new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Gap sentence, by indicating what wasn’t done previously, shows that your work is new!</a:t>
            </a:r>
          </a:p>
          <a:p>
            <a:pPr lvl="1">
              <a:lnSpc>
                <a:spcPct val="90000"/>
              </a:lnSpc>
            </a:pPr>
            <a:r>
              <a:rPr lang="en-US" altLang="en-US" b="1" smtClean="0"/>
              <a:t>A good gap sentence forces reviewer to work hard to reject paper for lack of novelty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altLang="en-US" smtClean="0"/>
          </a:p>
          <a:p>
            <a:pPr>
              <a:lnSpc>
                <a:spcPct val="90000"/>
              </a:lnSpc>
            </a:pPr>
            <a:endParaRPr lang="en-US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6A259-67BD-46A4-84D4-BC3A4276C740}" type="slidenum">
              <a:rPr lang="en-US" altLang="en-US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Intro. – III. Gap Sentence (cont’d)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Usually 1 sentence long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Always negative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Must relate to previous papers by you and your group in same manner as other papers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Sentence should be </a:t>
            </a:r>
            <a:r>
              <a:rPr lang="en-US" altLang="en-US" sz="2800" u="sng" smtClean="0"/>
              <a:t>explicit</a:t>
            </a:r>
            <a:r>
              <a:rPr lang="en-US" altLang="en-US" sz="2800" smtClean="0"/>
              <a:t>, </a:t>
            </a:r>
            <a:r>
              <a:rPr lang="en-US" altLang="en-US" sz="2800" u="sng" smtClean="0"/>
              <a:t>precise</a:t>
            </a:r>
            <a:r>
              <a:rPr lang="en-US" altLang="en-US" sz="2800" smtClean="0"/>
              <a:t>, and </a:t>
            </a:r>
            <a:r>
              <a:rPr lang="en-US" altLang="en-US" sz="2800" u="sng" smtClean="0"/>
              <a:t>focused</a:t>
            </a:r>
            <a:r>
              <a:rPr lang="en-US" altLang="en-US" sz="2800" smtClean="0"/>
              <a:t>: 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Example: </a:t>
            </a:r>
            <a:r>
              <a:rPr lang="en-US" altLang="en-US" sz="2800" i="1" smtClean="0"/>
              <a:t>“The dependence of the interface structure between Ti substrates and Al films on the substrate bias voltage has </a:t>
            </a:r>
            <a:r>
              <a:rPr lang="en-US" altLang="en-US" sz="2800" b="1" i="1" u="sng" smtClean="0">
                <a:solidFill>
                  <a:srgbClr val="008000"/>
                </a:solidFill>
              </a:rPr>
              <a:t>not</a:t>
            </a:r>
            <a:r>
              <a:rPr lang="en-US" altLang="en-US" sz="2800" i="1" smtClean="0"/>
              <a:t> yet been determined.”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E433CE-9276-4FB8-9000-D63C4C877B56}" type="slidenum">
              <a:rPr lang="en-US" altLang="en-US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5939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Intro. – III. Gap Sentence (cont’d)</a:t>
            </a:r>
          </a:p>
        </p:txBody>
      </p:sp>
      <p:sp>
        <p:nvSpPr>
          <p:cNvPr id="5939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Don’t be wishy-washy</a:t>
            </a:r>
          </a:p>
          <a:p>
            <a:pPr lvl="1"/>
            <a:r>
              <a:rPr lang="en-US" altLang="en-US" smtClean="0"/>
              <a:t>“</a:t>
            </a:r>
            <a:r>
              <a:rPr lang="en-US" altLang="en-US" smtClean="0">
                <a:solidFill>
                  <a:srgbClr val="CC0000"/>
                </a:solidFill>
              </a:rPr>
              <a:t>Few research have investigated</a:t>
            </a:r>
            <a:r>
              <a:rPr lang="en-US" altLang="en-US" smtClean="0"/>
              <a:t>…..”</a:t>
            </a:r>
          </a:p>
          <a:p>
            <a:pPr lvl="2"/>
            <a:r>
              <a:rPr lang="en-US" altLang="en-US" smtClean="0"/>
              <a:t>Begs the question – “what about the few?”</a:t>
            </a:r>
          </a:p>
          <a:p>
            <a:pPr lvl="2"/>
            <a:r>
              <a:rPr lang="en-US" altLang="en-US" smtClean="0"/>
              <a:t>The “few” should be the focus of the lit. rev., and the gap should be relative to them</a:t>
            </a:r>
          </a:p>
          <a:p>
            <a:pPr lvl="1"/>
            <a:r>
              <a:rPr lang="en-US" altLang="en-US" smtClean="0"/>
              <a:t>“</a:t>
            </a:r>
            <a:r>
              <a:rPr lang="en-US" altLang="en-US" smtClean="0">
                <a:solidFill>
                  <a:srgbClr val="CC0000"/>
                </a:solidFill>
              </a:rPr>
              <a:t>To the best of our knowledge, no one has</a:t>
            </a:r>
            <a:r>
              <a:rPr lang="en-US" altLang="en-US" smtClean="0"/>
              <a:t>….”</a:t>
            </a:r>
          </a:p>
          <a:p>
            <a:pPr lvl="2"/>
            <a:r>
              <a:rPr lang="en-US" altLang="en-US" smtClean="0"/>
              <a:t>It’s the authors’ job to know the literature!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60000F-A2DB-442D-A2E6-16891207A510}" type="slidenum">
              <a:rPr lang="en-US" altLang="en-US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Intro. IV-Statement of Purpose</a:t>
            </a:r>
          </a:p>
        </p:txBody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Immediately follows gap sentence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States objective of the research/paper, which is, basically, to fill the previously stated gap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Should be concise, precise, explicit and focused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The “research question” should be implicitly clear!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Example: </a:t>
            </a:r>
            <a:r>
              <a:rPr lang="en-US" altLang="en-US" sz="2800" i="1" smtClean="0"/>
              <a:t>“The objective of this research was to determine the dependence of Al/Ti interfaces as a function of substrate voltage during vacuum arc deposition”</a:t>
            </a:r>
            <a:endParaRPr lang="en-US" altLang="en-US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7A732A-3296-4444-BB6A-31767E64D14B}" type="slidenum">
              <a:rPr lang="en-US" altLang="en-US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1143000"/>
          </a:xfrm>
        </p:spPr>
        <p:txBody>
          <a:bodyPr/>
          <a:lstStyle/>
          <a:p>
            <a:r>
              <a:rPr lang="en-US" altLang="he-IL" smtClean="0"/>
              <a:t>Lecture Objective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467600" cy="4876800"/>
          </a:xfrm>
        </p:spPr>
        <p:txBody>
          <a:bodyPr/>
          <a:lstStyle/>
          <a:p>
            <a:r>
              <a:rPr lang="en-US" altLang="he-IL" smtClean="0"/>
              <a:t>Give participants “recipe” for preparing </a:t>
            </a:r>
            <a:r>
              <a:rPr lang="en-US" altLang="he-IL" u="sng" smtClean="0"/>
              <a:t>good</a:t>
            </a:r>
            <a:r>
              <a:rPr lang="en-US" altLang="he-IL" smtClean="0"/>
              <a:t> research papers:</a:t>
            </a:r>
          </a:p>
          <a:p>
            <a:pPr lvl="1"/>
            <a:r>
              <a:rPr lang="en-US" altLang="he-IL" smtClean="0"/>
              <a:t>in terms of style and organization (content is up to you!)</a:t>
            </a:r>
          </a:p>
          <a:p>
            <a:pPr lvl="1"/>
            <a:r>
              <a:rPr lang="en-US" altLang="he-IL" smtClean="0"/>
              <a:t>acceptable to IEEE transactions, AIP and IOP journals, etc.</a:t>
            </a:r>
          </a:p>
          <a:p>
            <a:pPr lvl="1"/>
            <a:r>
              <a:rPr lang="en-US" altLang="he-IL" smtClean="0"/>
              <a:t>easy to read</a:t>
            </a:r>
          </a:p>
          <a:p>
            <a:r>
              <a:rPr lang="en-US" altLang="he-IL" smtClean="0">
                <a:solidFill>
                  <a:srgbClr val="FF0000"/>
                </a:solidFill>
              </a:rPr>
              <a:t>Not a substitute for full semester writing course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893D50-36F9-4B6D-BB33-9C18EB68FCCF}" type="slidenum">
              <a:rPr lang="en-US" altLang="en-US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mtClean="0"/>
              <a:t>Intro. IV-Statement of Purpose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467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Style notes: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The objective of research is </a:t>
            </a:r>
            <a:r>
              <a:rPr lang="en-US" altLang="en-US" u="sng" smtClean="0"/>
              <a:t>not</a:t>
            </a:r>
            <a:r>
              <a:rPr lang="en-US" altLang="en-US" smtClean="0"/>
              <a:t> to do research (or study, investigate, etc.) 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Instead, use more decisive terms – measure, determine, construct, calculate, etc.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“research” centered SOP – use past tense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The objective of the (research, project, investigation, etc.) </a:t>
            </a:r>
            <a:r>
              <a:rPr lang="en-US" altLang="en-US" u="sng" smtClean="0"/>
              <a:t>was</a:t>
            </a:r>
            <a:r>
              <a:rPr lang="en-US" altLang="en-US" smtClean="0"/>
              <a:t> ….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“paper” centered SOP – use present tense</a:t>
            </a:r>
          </a:p>
          <a:p>
            <a:pPr lvl="2">
              <a:lnSpc>
                <a:spcPct val="90000"/>
              </a:lnSpc>
            </a:pPr>
            <a:r>
              <a:rPr lang="en-US" altLang="en-US" smtClean="0"/>
              <a:t>The objective of this (paper, report, article, etc) </a:t>
            </a:r>
            <a:r>
              <a:rPr lang="en-US" altLang="en-US" u="sng" smtClean="0"/>
              <a:t>is</a:t>
            </a:r>
            <a:r>
              <a:rPr lang="en-US" altLang="en-US" smtClean="0"/>
              <a:t>…</a:t>
            </a:r>
            <a:r>
              <a:rPr lang="en-US" altLang="en-US" u="sng" smtClean="0"/>
              <a:t>.</a:t>
            </a:r>
            <a:endParaRPr lang="en-US" altLang="en-US" smtClean="0"/>
          </a:p>
          <a:p>
            <a:pPr lvl="2">
              <a:lnSpc>
                <a:spcPct val="90000"/>
              </a:lnSpc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0ECC9-93E7-42E2-B1CE-422D0A235AF6}" type="slidenum">
              <a:rPr lang="en-US" altLang="en-US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Intro. – Optional Parts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V. Statements of Value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Indicate importance or significance of work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Short (1-2 sentences)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Modest tone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VI. Preview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Useful for long papers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Give principle result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Indicate organization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AEFAA-AECB-4CF8-A1FB-A6FC65E81BEA}" type="slidenum">
              <a:rPr lang="en-US" altLang="en-US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Experimental Details</a:t>
            </a:r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Sometimes called:</a:t>
            </a:r>
          </a:p>
          <a:p>
            <a:pPr lvl="1"/>
            <a:r>
              <a:rPr lang="en-US" altLang="en-US" smtClean="0"/>
              <a:t>Experimental Apparatus and Procedure</a:t>
            </a:r>
          </a:p>
          <a:p>
            <a:pPr lvl="1"/>
            <a:r>
              <a:rPr lang="en-US" altLang="en-US" smtClean="0"/>
              <a:t>Methods and Materials (bio, med)</a:t>
            </a:r>
          </a:p>
          <a:p>
            <a:r>
              <a:rPr lang="en-US" altLang="en-US" smtClean="0"/>
              <a:t>Do </a:t>
            </a:r>
            <a:r>
              <a:rPr lang="en-US" altLang="en-US" u="sng" smtClean="0"/>
              <a:t>not</a:t>
            </a:r>
            <a:r>
              <a:rPr lang="en-US" altLang="en-US" smtClean="0"/>
              <a:t> call it ‘</a:t>
            </a:r>
            <a:r>
              <a:rPr lang="en-US" altLang="en-US" smtClean="0">
                <a:solidFill>
                  <a:srgbClr val="CC0000"/>
                </a:solidFill>
              </a:rPr>
              <a:t>Experimental</a:t>
            </a:r>
            <a:r>
              <a:rPr lang="en-US" altLang="en-US" smtClean="0"/>
              <a:t>’ (an adjective -- a title must include a noun)</a:t>
            </a:r>
          </a:p>
          <a:p>
            <a:r>
              <a:rPr lang="en-US" altLang="en-US" smtClean="0"/>
              <a:t>Answers the question “what did I do?”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C6DF1B-B6A1-40AC-A03A-3CD26827A53F}" type="slidenum">
              <a:rPr lang="en-US" altLang="en-US"/>
              <a:pPr>
                <a:defRPr/>
              </a:pPr>
              <a:t>33</a:t>
            </a:fld>
            <a:endParaRPr lang="en-US" altLang="en-US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Experimental Details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Amount of detail: </a:t>
            </a:r>
            <a:r>
              <a:rPr lang="en-US" altLang="en-US" u="sng" smtClean="0"/>
              <a:t>absolutely must include sufficient detail so that every result presented can be duplicated elsewhere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If you have secrets necessary to get the results, </a:t>
            </a:r>
            <a:r>
              <a:rPr lang="en-US" altLang="en-US" u="sng" smtClean="0"/>
              <a:t>don’t publish!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Nice to report details which would help your readers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Eliminate extraneous detail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45B064-AFE8-47AE-881B-A0DEC791DEDF}" type="slidenum">
              <a:rPr lang="en-US" altLang="en-US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Experimental Details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altLang="en-US" sz="2800" smtClean="0"/>
              <a:t>Start with Apparatus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smtClean="0"/>
              <a:t>Standard or well-known apparatus – mention, define, give ref., as appropriate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en-US" sz="2800" smtClean="0"/>
              <a:t>Non-standard, not well-known, - </a:t>
            </a:r>
            <a:r>
              <a:rPr lang="en-US" altLang="en-US" sz="2800" u="sng" smtClean="0"/>
              <a:t>describe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altLang="en-US" sz="2400" smtClean="0"/>
              <a:t>Define purpose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altLang="en-US" sz="2400" smtClean="0"/>
              <a:t>Give brief overall description (use a diagram)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altLang="en-US" sz="2400" smtClean="0"/>
              <a:t>Describe parts</a:t>
            </a:r>
          </a:p>
          <a:p>
            <a:pPr marL="1371600" lvl="2" indent="-457200">
              <a:lnSpc>
                <a:spcPct val="90000"/>
              </a:lnSpc>
              <a:buFontTx/>
              <a:buNone/>
            </a:pPr>
            <a:r>
              <a:rPr lang="en-US" altLang="en-US" smtClean="0"/>
              <a:t>	Some logical order (signal or material flow, left-right, top-bottom, etc.)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en-US" altLang="en-US" sz="2400" smtClean="0"/>
              <a:t>Describe inter-relation of parts, operation</a:t>
            </a:r>
            <a:r>
              <a:rPr lang="en-US" altLang="en-US" smtClean="0"/>
              <a:t>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23A1A-1423-4F6F-ABAE-B496E817E1A3}" type="slidenum">
              <a:rPr lang="en-US" altLang="en-US"/>
              <a:pPr>
                <a:defRPr/>
              </a:pPr>
              <a:t>35</a:t>
            </a:fld>
            <a:endParaRPr lang="en-US" alt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mtClean="0"/>
              <a:t>Apparatus Diagrams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4676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Schematic – show only parts necessary to understand operation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All parts mentioned in text should be labeled in diagram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All unusual parts in diagram should be described in text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No workshop drawings 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too detailed 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lines too thin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No photographs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Easier to understand schematic drawing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04ED5A-86F6-42B6-97CF-EA8D447909F7}" type="slidenum">
              <a:rPr lang="en-US" altLang="en-US"/>
              <a:pPr>
                <a:defRPr/>
              </a:pPr>
              <a:t>36</a:t>
            </a:fld>
            <a:endParaRPr lang="en-US" altLang="en-US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>
                <a:solidFill>
                  <a:schemeClr val="accent1">
                    <a:lumMod val="75000"/>
                  </a:schemeClr>
                </a:solidFill>
              </a:rPr>
              <a:t>“Heads-up Display”</a:t>
            </a:r>
          </a:p>
        </p:txBody>
      </p:sp>
      <p:pic>
        <p:nvPicPr>
          <p:cNvPr id="7578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7239000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08E5F-6968-4D3E-8C45-8500035BA9EA}" type="slidenum">
              <a:rPr lang="en-US" altLang="en-US"/>
              <a:pPr>
                <a:defRPr/>
              </a:pPr>
              <a:t>37</a:t>
            </a:fld>
            <a:endParaRPr lang="en-US" altLang="en-US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772400" cy="1143000"/>
          </a:xfrm>
        </p:spPr>
        <p:txBody>
          <a:bodyPr/>
          <a:lstStyle/>
          <a:p>
            <a:r>
              <a:rPr lang="en-US" altLang="en-US" smtClean="0">
                <a:solidFill>
                  <a:srgbClr val="CC0000"/>
                </a:solidFill>
              </a:rPr>
              <a:t>Eye-tiring figure: </a:t>
            </a:r>
            <a:br>
              <a:rPr lang="en-US" altLang="en-US" smtClean="0">
                <a:solidFill>
                  <a:srgbClr val="CC0000"/>
                </a:solidFill>
              </a:rPr>
            </a:br>
            <a:r>
              <a:rPr lang="en-US" altLang="en-US" sz="4000" smtClean="0">
                <a:solidFill>
                  <a:srgbClr val="CC0000"/>
                </a:solidFill>
              </a:rPr>
              <a:t>Eye needs to jump back and forth from fig. to caption or text</a:t>
            </a:r>
            <a:endParaRPr lang="en-US" altLang="en-US" smtClean="0">
              <a:solidFill>
                <a:srgbClr val="CC0000"/>
              </a:solidFill>
            </a:endParaRPr>
          </a:p>
        </p:txBody>
      </p:sp>
      <p:pic>
        <p:nvPicPr>
          <p:cNvPr id="778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163" y="2411413"/>
            <a:ext cx="2540000" cy="353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9BAC6-D8FD-44F9-A99C-952B6C84143A}" type="slidenum">
              <a:rPr lang="en-US" altLang="en-US"/>
              <a:pPr>
                <a:defRPr/>
              </a:pPr>
              <a:t>38</a:t>
            </a:fld>
            <a:endParaRPr lang="en-US" altLang="en-US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Exp. Details – Style and Grammar</a:t>
            </a:r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Usually past tense </a:t>
            </a:r>
          </a:p>
          <a:p>
            <a:pPr lvl="1"/>
            <a:r>
              <a:rPr lang="en-US" altLang="en-US" sz="2400" smtClean="0"/>
              <a:t>present tense for general truths, generic description of standard equipment</a:t>
            </a:r>
          </a:p>
          <a:p>
            <a:r>
              <a:rPr lang="en-US" altLang="en-US" sz="2800" smtClean="0"/>
              <a:t>Voice</a:t>
            </a:r>
          </a:p>
          <a:p>
            <a:pPr lvl="1"/>
            <a:r>
              <a:rPr lang="en-US" altLang="en-US" sz="2400" smtClean="0"/>
              <a:t>Human agent – passive (avoid I, we, etc.)</a:t>
            </a:r>
          </a:p>
          <a:p>
            <a:pPr lvl="2"/>
            <a:r>
              <a:rPr lang="en-US" altLang="en-US" sz="2000" smtClean="0"/>
              <a:t>The voltage was adjusted </a:t>
            </a:r>
            <a:r>
              <a:rPr lang="en-US" altLang="en-US" sz="2000" i="1" smtClean="0"/>
              <a:t>(by the experimenter)</a:t>
            </a:r>
            <a:r>
              <a:rPr lang="en-US" altLang="en-US" sz="2000" smtClean="0"/>
              <a:t> to 15.4 V.</a:t>
            </a:r>
          </a:p>
          <a:p>
            <a:pPr lvl="1"/>
            <a:r>
              <a:rPr lang="en-US" altLang="en-US" sz="2400" smtClean="0"/>
              <a:t>Instrumental agent – active or passive</a:t>
            </a:r>
          </a:p>
          <a:p>
            <a:pPr lvl="2"/>
            <a:r>
              <a:rPr lang="en-US" altLang="en-US" sz="2000" smtClean="0"/>
              <a:t>The generator produced a series of 50 V, 50 ns pulses.</a:t>
            </a:r>
          </a:p>
          <a:p>
            <a:pPr lvl="2"/>
            <a:r>
              <a:rPr lang="en-US" altLang="en-US" sz="2000" smtClean="0"/>
              <a:t>A series of 50 V, 50 ns pulses was produced by the generator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AD25D-7D92-4C30-A50D-71A6910E940D}" type="slidenum">
              <a:rPr lang="en-US" altLang="en-US"/>
              <a:pPr>
                <a:defRPr/>
              </a:pPr>
              <a:t>39</a:t>
            </a:fld>
            <a:endParaRPr lang="en-US" altLang="en-US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Exp. Details – Style and Grammar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Articles</a:t>
            </a:r>
          </a:p>
          <a:p>
            <a:pPr lvl="1"/>
            <a:r>
              <a:rPr lang="en-US" altLang="en-US" sz="2400" smtClean="0"/>
              <a:t>First mention of a part – use “a/an”</a:t>
            </a:r>
          </a:p>
          <a:p>
            <a:pPr lvl="1"/>
            <a:r>
              <a:rPr lang="en-US" altLang="en-US" sz="2400" smtClean="0"/>
              <a:t>Subsequent mention – use “the”</a:t>
            </a:r>
          </a:p>
          <a:p>
            <a:r>
              <a:rPr lang="en-US" altLang="en-US" sz="2800" smtClean="0"/>
              <a:t>Word order</a:t>
            </a:r>
          </a:p>
          <a:p>
            <a:pPr lvl="1"/>
            <a:r>
              <a:rPr lang="en-US" altLang="en-US" sz="2400" smtClean="0"/>
              <a:t>Start with old information (i.e. part already described), then give new information</a:t>
            </a:r>
          </a:p>
          <a:p>
            <a:pPr>
              <a:buFontTx/>
              <a:buNone/>
            </a:pPr>
            <a:r>
              <a:rPr lang="en-US" altLang="en-US" sz="2800" smtClean="0"/>
              <a:t>Example: Ions were produced with </a:t>
            </a:r>
            <a:r>
              <a:rPr lang="en-US" altLang="en-US" sz="2800" smtClean="0">
                <a:solidFill>
                  <a:srgbClr val="008000"/>
                </a:solidFill>
              </a:rPr>
              <a:t>a</a:t>
            </a:r>
            <a:r>
              <a:rPr lang="en-US" altLang="en-US" sz="2800" smtClean="0"/>
              <a:t> Kaufman source. </a:t>
            </a:r>
            <a:r>
              <a:rPr lang="en-US" altLang="en-US" sz="2800" smtClean="0">
                <a:solidFill>
                  <a:srgbClr val="008000"/>
                </a:solidFill>
              </a:rPr>
              <a:t>The</a:t>
            </a:r>
            <a:r>
              <a:rPr lang="en-US" altLang="en-US" sz="2800" smtClean="0"/>
              <a:t> source was positioned 25 cm from the substrate surface.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224DFD-FC6A-4337-8F5C-32C77E2A2939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1024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smtClean="0"/>
              <a:t>Lesson Plan</a:t>
            </a:r>
          </a:p>
        </p:txBody>
      </p:sp>
      <p:sp>
        <p:nvSpPr>
          <p:cNvPr id="1024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467600" cy="5410200"/>
          </a:xfrm>
        </p:spPr>
        <p:txBody>
          <a:bodyPr/>
          <a:lstStyle/>
          <a:p>
            <a:pPr>
              <a:defRPr/>
            </a:pPr>
            <a:r>
              <a:rPr lang="en-US" altLang="en-US" sz="2800" dirty="0" smtClean="0"/>
              <a:t>Introduction: communications channel</a:t>
            </a:r>
          </a:p>
          <a:p>
            <a:pPr>
              <a:defRPr/>
            </a:pPr>
            <a:r>
              <a:rPr lang="en-US" altLang="en-US" sz="2800" dirty="0" smtClean="0"/>
              <a:t>Before Writing</a:t>
            </a:r>
          </a:p>
          <a:p>
            <a:pPr>
              <a:defRPr/>
            </a:pPr>
            <a:r>
              <a:rPr lang="en-US" altLang="en-US" sz="2800" dirty="0" smtClean="0"/>
              <a:t>English Composition Tips</a:t>
            </a:r>
          </a:p>
          <a:p>
            <a:pPr>
              <a:defRPr/>
            </a:pPr>
            <a:r>
              <a:rPr lang="en-US" altLang="en-US" sz="2800" dirty="0" smtClean="0"/>
              <a:t>Organization of the Research Paper</a:t>
            </a:r>
          </a:p>
          <a:p>
            <a:pPr lvl="1">
              <a:defRPr/>
            </a:pPr>
            <a:r>
              <a:rPr lang="en-US" altLang="en-US" sz="2400" dirty="0" smtClean="0"/>
              <a:t>Introduction</a:t>
            </a:r>
          </a:p>
          <a:p>
            <a:pPr lvl="1">
              <a:defRPr/>
            </a:pPr>
            <a:r>
              <a:rPr lang="en-US" altLang="en-US" sz="2400" dirty="0" smtClean="0"/>
              <a:t>Method</a:t>
            </a:r>
          </a:p>
          <a:p>
            <a:pPr lvl="1">
              <a:defRPr/>
            </a:pPr>
            <a:r>
              <a:rPr lang="en-US" altLang="en-US" sz="2400" dirty="0" smtClean="0"/>
              <a:t>Results</a:t>
            </a:r>
          </a:p>
          <a:p>
            <a:pPr lvl="1">
              <a:defRPr/>
            </a:pPr>
            <a:r>
              <a:rPr lang="en-US" altLang="en-US" sz="2400" dirty="0" smtClean="0"/>
              <a:t>Discussion</a:t>
            </a:r>
          </a:p>
          <a:p>
            <a:pPr lvl="1">
              <a:defRPr/>
            </a:pPr>
            <a:r>
              <a:rPr lang="en-US" altLang="en-US" sz="2400" dirty="0" smtClean="0"/>
              <a:t>Conclusions</a:t>
            </a:r>
          </a:p>
          <a:p>
            <a:pPr lvl="1">
              <a:defRPr/>
            </a:pPr>
            <a:r>
              <a:rPr lang="en-US" altLang="en-US" sz="2400" dirty="0" smtClean="0"/>
              <a:t>(Abstract, Title)</a:t>
            </a:r>
          </a:p>
          <a:p>
            <a:pPr>
              <a:defRPr/>
            </a:pPr>
            <a:r>
              <a:rPr lang="en-US" altLang="en-US" sz="2800" dirty="0" smtClean="0"/>
              <a:t>Summary and Conclusions</a:t>
            </a:r>
          </a:p>
          <a:p>
            <a:pPr lvl="1">
              <a:defRPr/>
            </a:pPr>
            <a:endParaRPr lang="en-US" altLang="en-US" dirty="0" smtClean="0"/>
          </a:p>
          <a:p>
            <a:pPr marL="0" indent="0"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0E628-F43A-491C-BDFD-B62405F82B45}" type="slidenum">
              <a:rPr lang="en-US" altLang="en-US"/>
              <a:pPr>
                <a:defRPr/>
              </a:pPr>
              <a:t>40</a:t>
            </a:fld>
            <a:endParaRPr lang="en-US" altLang="en-US"/>
          </a:p>
        </p:txBody>
      </p:sp>
      <p:sp>
        <p:nvSpPr>
          <p:cNvPr id="839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/>
              <a:t>Exp. Details – Exp. Procedure</a:t>
            </a:r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Sequence of events followed to conduct experiment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Give sufficient detail to duplicate results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Don’t give unnecessary detail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Specify all experimental conditions/parameters required to duplicate results (e.g. pressure, temperature, voltages, fields, flows, etc.)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Give specific common, fixed values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Indicate range of variable parameters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Often a table summarizing exp. parameters is useful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mtClean="0"/>
              <a:t>Table summarizing parameters and experimental variables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104900" y="1828800"/>
          <a:ext cx="7505700" cy="439578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154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9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15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Fixed Parameters</a:t>
                      </a:r>
                      <a:endParaRPr lang="en-US" sz="24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 </a:t>
                      </a:r>
                      <a:endParaRPr lang="en-US" sz="2400" b="1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Value</a:t>
                      </a:r>
                      <a:endParaRPr lang="en-US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Cathode diameter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 mm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Anode </a:t>
                      </a:r>
                      <a:r>
                        <a:rPr lang="en-US" sz="2000" dirty="0" err="1">
                          <a:effectLst/>
                        </a:rPr>
                        <a:t>i.d.</a:t>
                      </a:r>
                      <a:endPara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160 mm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Axial Magnetic Field</a:t>
                      </a:r>
                      <a:endPara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100 mT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Variables</a:t>
                      </a:r>
                      <a:endParaRPr lang="en-US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Symbol</a:t>
                      </a:r>
                      <a:endParaRPr lang="en-US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Value</a:t>
                      </a:r>
                      <a:endParaRPr lang="en-US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Cathode Materials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Zr, Hf, Ti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Cathode Current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50-150 A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947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Deposition Time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</a:t>
                      </a:r>
                      <a:r>
                        <a:rPr lang="en-US" sz="2000" baseline="-25000">
                          <a:effectLst/>
                        </a:rPr>
                        <a:t>d</a:t>
                      </a:r>
                      <a:endParaRPr lang="en-US" sz="200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60-180 s</a:t>
                      </a:r>
                      <a:endParaRPr lang="en-US" sz="20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860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8659D9-942E-4252-9A9B-8061BCA227E7}" type="slidenum">
              <a:rPr lang="en-US" altLang="en-US" sz="1400" smtClean="0">
                <a:ea typeface="Times New Roman (Hebrew)" pitchFamily="26" charset="0"/>
                <a:cs typeface="Times New Roman (Hebrew)" pitchFamily="26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en-US" altLang="en-US" sz="1400" smtClean="0">
              <a:ea typeface="Times New Roman (Hebrew)" pitchFamily="26" charset="0"/>
              <a:cs typeface="Times New Roman (Hebrew)" pitchFamily="26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670F0-EEEB-4C4B-A8DC-6C4822BCA502}" type="slidenum">
              <a:rPr lang="en-US" altLang="en-US"/>
              <a:pPr>
                <a:defRPr/>
              </a:pPr>
              <a:t>42</a:t>
            </a:fld>
            <a:endParaRPr lang="en-US" altLang="en-US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Theoretical Papers – </a:t>
            </a:r>
            <a:br>
              <a:rPr lang="en-US" altLang="en-US" smtClean="0"/>
            </a:br>
            <a:r>
              <a:rPr lang="en-US" altLang="en-US" sz="4000" smtClean="0"/>
              <a:t>Model Assumptions, </a:t>
            </a:r>
            <a:br>
              <a:rPr lang="en-US" altLang="en-US" sz="4000" smtClean="0"/>
            </a:br>
            <a:r>
              <a:rPr lang="en-US" altLang="en-US" sz="4000" smtClean="0"/>
              <a:t>Derivation of Equations</a:t>
            </a:r>
            <a:endParaRPr lang="en-US" altLang="en-US" smtClean="0"/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86000"/>
            <a:ext cx="7467600" cy="3962400"/>
          </a:xfrm>
        </p:spPr>
        <p:txBody>
          <a:bodyPr/>
          <a:lstStyle/>
          <a:p>
            <a:r>
              <a:rPr lang="en-US" altLang="en-US" smtClean="0"/>
              <a:t>Also answers “what did I do?”</a:t>
            </a:r>
          </a:p>
          <a:p>
            <a:r>
              <a:rPr lang="en-US" altLang="en-US" smtClean="0"/>
              <a:t>State all assumptions first, then develop equations</a:t>
            </a:r>
          </a:p>
          <a:p>
            <a:r>
              <a:rPr lang="en-US" altLang="en-US" smtClean="0"/>
              <a:t>Give sufficient detail for duplication elsewhere</a:t>
            </a:r>
          </a:p>
          <a:p>
            <a:pPr lvl="1"/>
            <a:r>
              <a:rPr lang="en-US" altLang="en-US" smtClean="0"/>
              <a:t>Shouldn’t need to work weeks to progress from one equation to the next!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E4C5E-A6C8-4D61-AB18-0059D2A8D53D}" type="slidenum">
              <a:rPr lang="en-US" altLang="en-US"/>
              <a:pPr>
                <a:defRPr/>
              </a:pPr>
              <a:t>43</a:t>
            </a:fld>
            <a:endParaRPr lang="en-US" altLang="en-US"/>
          </a:p>
        </p:txBody>
      </p:sp>
      <p:sp>
        <p:nvSpPr>
          <p:cNvPr id="9011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68338" y="381000"/>
            <a:ext cx="7772400" cy="1143000"/>
          </a:xfrm>
        </p:spPr>
        <p:txBody>
          <a:bodyPr/>
          <a:lstStyle/>
          <a:p>
            <a:r>
              <a:rPr lang="en-US" altLang="en-US" smtClean="0"/>
              <a:t>Theoretical Papers:</a:t>
            </a:r>
            <a:br>
              <a:rPr lang="en-US" altLang="en-US" smtClean="0"/>
            </a:br>
            <a:r>
              <a:rPr lang="en-US" altLang="en-US" sz="4000" smtClean="0"/>
              <a:t>Nomenclature</a:t>
            </a:r>
          </a:p>
        </p:txBody>
      </p:sp>
      <p:sp>
        <p:nvSpPr>
          <p:cNvPr id="9011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Define each symbol </a:t>
            </a:r>
          </a:p>
          <a:p>
            <a:pPr lvl="1"/>
            <a:r>
              <a:rPr lang="en-US" altLang="en-US" sz="2400" smtClean="0"/>
              <a:t>Either 1st time used, or</a:t>
            </a:r>
          </a:p>
          <a:p>
            <a:pPr lvl="1"/>
            <a:r>
              <a:rPr lang="en-US" altLang="en-US" sz="2400" smtClean="0"/>
              <a:t>In Nomenclature Table</a:t>
            </a:r>
          </a:p>
          <a:p>
            <a:r>
              <a:rPr lang="en-US" altLang="en-US" sz="2800" smtClean="0"/>
              <a:t>Recommendation – Prepare Nomenclature Table for internal use. 4 Columns:</a:t>
            </a:r>
          </a:p>
          <a:p>
            <a:pPr lvl="1"/>
            <a:r>
              <a:rPr lang="en-US" altLang="en-US" sz="2400" smtClean="0"/>
              <a:t>Symbol</a:t>
            </a:r>
          </a:p>
          <a:p>
            <a:pPr lvl="1"/>
            <a:r>
              <a:rPr lang="en-US" altLang="en-US" sz="2400" smtClean="0"/>
              <a:t>Definition</a:t>
            </a:r>
          </a:p>
          <a:p>
            <a:pPr lvl="1"/>
            <a:r>
              <a:rPr lang="en-US" altLang="en-US" sz="2400" smtClean="0"/>
              <a:t>Pages upon which it appears</a:t>
            </a:r>
          </a:p>
          <a:p>
            <a:pPr lvl="1"/>
            <a:r>
              <a:rPr lang="en-US" altLang="en-US" sz="2400" smtClean="0"/>
              <a:t>Page containing definition</a:t>
            </a:r>
          </a:p>
          <a:p>
            <a:pPr lvl="1"/>
            <a:endParaRPr lang="en-US" altLang="en-US" sz="24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F6BA4-2403-4A1B-9354-B3367C13CE68}" type="slidenum">
              <a:rPr lang="en-US" altLang="en-US"/>
              <a:pPr>
                <a:defRPr/>
              </a:pPr>
              <a:t>44</a:t>
            </a:fld>
            <a:endParaRPr lang="en-US" altLang="en-US"/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Answers the basic question, “What did I get” or “What did I observe”</a:t>
            </a:r>
          </a:p>
          <a:p>
            <a:r>
              <a:rPr lang="en-US" altLang="en-US" smtClean="0"/>
              <a:t>Typically, most results given in tables and figures. Text revolves around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utoUpdateAnimBg="0"/>
      <p:bldP spid="79875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C9B7A-8857-45C7-9AB0-41620BBEF04A}" type="slidenum">
              <a:rPr lang="en-US" altLang="en-US"/>
              <a:pPr>
                <a:defRPr/>
              </a:pPr>
              <a:t>45</a:t>
            </a:fld>
            <a:endParaRPr lang="en-US" altLang="en-US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3"/>
            <a:ext cx="7772400" cy="1143000"/>
          </a:xfrm>
        </p:spPr>
        <p:txBody>
          <a:bodyPr/>
          <a:lstStyle/>
          <a:p>
            <a:r>
              <a:rPr lang="en-US" altLang="en-US" smtClean="0"/>
              <a:t>Results, cont’d</a:t>
            </a:r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467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smtClean="0">
                <a:latin typeface="Arial" panose="020B0604020202020204" pitchFamily="34" charset="0"/>
                <a:cs typeface="Times New Roman" panose="02020603050405020304" pitchFamily="18" charset="0"/>
              </a:rPr>
              <a:t>Three Information Elements </a:t>
            </a:r>
            <a:r>
              <a:rPr lang="en-US" altLang="en-US" sz="2800" b="1" smtClean="0">
                <a:cs typeface="Times New Roman" panose="02020603050405020304" pitchFamily="18" charset="0"/>
              </a:rPr>
              <a:t>–</a:t>
            </a:r>
            <a:r>
              <a:rPr lang="en-US" altLang="en-US" sz="2800" b="1" smtClean="0">
                <a:latin typeface="Arial" panose="020B0604020202020204" pitchFamily="34" charset="0"/>
                <a:cs typeface="Times New Roman" panose="02020603050405020304" pitchFamily="18" charset="0"/>
              </a:rPr>
              <a:t> types of sentences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2800" i="1" smtClean="0">
                <a:latin typeface="Arial" panose="020B0604020202020204" pitchFamily="34" charset="0"/>
                <a:cs typeface="Times New Roman" panose="02020603050405020304" pitchFamily="18" charset="0"/>
              </a:rPr>
              <a:t>Location</a:t>
            </a:r>
            <a:r>
              <a:rPr lang="en-US" altLang="en-US" sz="2800" smtClean="0">
                <a:latin typeface="Arial" panose="020B0604020202020204" pitchFamily="34" charset="0"/>
                <a:cs typeface="Times New Roman" panose="02020603050405020304" pitchFamily="18" charset="0"/>
              </a:rPr>
              <a:t> (L) sentences indicates which figures or tables contain a particular result.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2800" i="1" smtClean="0">
                <a:latin typeface="Arial" panose="020B0604020202020204" pitchFamily="34" charset="0"/>
                <a:cs typeface="Times New Roman" panose="02020603050405020304" pitchFamily="18" charset="0"/>
              </a:rPr>
              <a:t>Presentation</a:t>
            </a:r>
            <a:r>
              <a:rPr lang="en-US" altLang="en-US" sz="2800" smtClean="0">
                <a:latin typeface="Arial" panose="020B0604020202020204" pitchFamily="34" charset="0"/>
                <a:cs typeface="Times New Roman" panose="02020603050405020304" pitchFamily="18" charset="0"/>
              </a:rPr>
              <a:t> (P) sentences present the most important findings.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altLang="en-US" sz="2800" i="1" smtClean="0">
                <a:latin typeface="Arial" panose="020B0604020202020204" pitchFamily="34" charset="0"/>
                <a:cs typeface="Times New Roman" panose="02020603050405020304" pitchFamily="18" charset="0"/>
              </a:rPr>
              <a:t>Comments</a:t>
            </a:r>
            <a:r>
              <a:rPr lang="en-US" altLang="en-US" sz="2800" smtClean="0">
                <a:latin typeface="Arial" panose="020B0604020202020204" pitchFamily="34" charset="0"/>
                <a:cs typeface="Times New Roman" panose="02020603050405020304" pitchFamily="18" charset="0"/>
              </a:rPr>
              <a:t> (C) are sentences which comment on the results.</a:t>
            </a:r>
          </a:p>
          <a:p>
            <a:pPr algn="just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  <a:cs typeface="Times New Roman" panose="02020603050405020304" pitchFamily="18" charset="0"/>
              </a:rPr>
              <a:t>Sometimes L&amp;P are combined in a single sentence.</a:t>
            </a:r>
          </a:p>
          <a:p>
            <a:pPr algn="just">
              <a:lnSpc>
                <a:spcPct val="90000"/>
              </a:lnSpc>
            </a:pPr>
            <a:r>
              <a:rPr lang="en-US" altLang="en-US" sz="2800" smtClean="0">
                <a:latin typeface="Arial" panose="020B0604020202020204" pitchFamily="34" charset="0"/>
                <a:cs typeface="Times New Roman" panose="02020603050405020304" pitchFamily="18" charset="0"/>
              </a:rPr>
              <a:t>Never combine C with anything else.</a:t>
            </a:r>
          </a:p>
          <a:p>
            <a:pPr algn="just">
              <a:lnSpc>
                <a:spcPct val="90000"/>
              </a:lnSpc>
            </a:pPr>
            <a:endParaRPr lang="en-US" altLang="en-US" sz="280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n-US" altLang="en-US" sz="280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US" altLang="en-US" sz="28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8034B1-B6CC-47F9-B58D-2E04CE5EF791}" type="slidenum">
              <a:rPr lang="en-US" altLang="en-US"/>
              <a:pPr>
                <a:defRPr/>
              </a:pPr>
              <a:t>46</a:t>
            </a:fld>
            <a:endParaRPr lang="en-US" altLang="en-US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smtClean="0"/>
              <a:t>Results, cont’d</a:t>
            </a:r>
          </a:p>
        </p:txBody>
      </p:sp>
      <p:graphicFrame>
        <p:nvGraphicFramePr>
          <p:cNvPr id="82000" name="Group 80"/>
          <p:cNvGraphicFramePr>
            <a:graphicFrameLocks noGrp="1"/>
          </p:cNvGraphicFramePr>
          <p:nvPr/>
        </p:nvGraphicFramePr>
        <p:xfrm>
          <a:off x="1066800" y="990600"/>
          <a:ext cx="7848600" cy="5080000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example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The correlation parameters as a function of distance from the jet outlet is shown in Fig.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 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It may be seen that the correlation decreases steeply with distance, and becomes negligible after 5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 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cm.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This results differs significantly from those observed with conventional jets.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L&amp;P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The wavelet intensity has a Gausian temporal profile, whose width decreases with the distance between the sources, as may be seen in Fig.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 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This is similar to the results from ring sources.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L&amp;P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The wavelet intensity has a Gausian temporal profile, whose width decreases with the distance between the sources (Fig.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Miriam" panose="020B0502050101010101" pitchFamily="34" charset="-79"/>
                        </a:rPr>
                        <a:t> </a:t>
                      </a: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4).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00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iriam" panose="020B0502050101010101" pitchFamily="34" charset="-79"/>
                          <a:cs typeface="Miriam" panose="020B0502050101010101" pitchFamily="34" charset="-79"/>
                        </a:rPr>
                        <a:t>Table 5 summarizes the composition and wear properties of coatings deposited under various conditions.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3AE13-F2BB-4715-8C4E-E59E72FAF0E6}" type="slidenum">
              <a:rPr lang="en-US" altLang="en-US"/>
              <a:pPr>
                <a:defRPr/>
              </a:pPr>
              <a:t>47</a:t>
            </a:fld>
            <a:endParaRPr lang="en-US" altLang="en-US"/>
          </a:p>
        </p:txBody>
      </p:sp>
      <p:sp>
        <p:nvSpPr>
          <p:cNvPr id="983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 - Style and Grammar</a:t>
            </a:r>
          </a:p>
        </p:txBody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Location sentences</a:t>
            </a:r>
          </a:p>
          <a:p>
            <a:pPr lvl="1"/>
            <a:r>
              <a:rPr lang="en-US" altLang="en-US" sz="2400" smtClean="0"/>
              <a:t>In present tense</a:t>
            </a:r>
          </a:p>
          <a:p>
            <a:pPr lvl="1"/>
            <a:r>
              <a:rPr lang="en-US" altLang="en-US" sz="2400" smtClean="0"/>
              <a:t>Both active &amp; passive OK</a:t>
            </a:r>
          </a:p>
          <a:p>
            <a:r>
              <a:rPr lang="en-US" altLang="en-US" sz="2800" smtClean="0"/>
              <a:t>Presentation sentences</a:t>
            </a:r>
          </a:p>
          <a:p>
            <a:pPr lvl="1"/>
            <a:r>
              <a:rPr lang="en-US" altLang="en-US" sz="2400" smtClean="0"/>
              <a:t>Report results not in figures or tables</a:t>
            </a:r>
          </a:p>
          <a:p>
            <a:pPr lvl="1"/>
            <a:r>
              <a:rPr lang="en-US" altLang="en-US" sz="2400" smtClean="0"/>
              <a:t>Summarize most important results of tables and figures – “Blind man’s rule”</a:t>
            </a:r>
          </a:p>
          <a:p>
            <a:pPr lvl="1"/>
            <a:r>
              <a:rPr lang="en-US" altLang="en-US" sz="2400" smtClean="0"/>
              <a:t>Usually use past tense </a:t>
            </a:r>
          </a:p>
          <a:p>
            <a:pPr lvl="1"/>
            <a:r>
              <a:rPr lang="en-US" altLang="en-US" sz="2400" smtClean="0"/>
              <a:t>Be precise, and as quantitative as necessary/possible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D08FDB-9A5B-4322-AF57-F889475BD45B}" type="slidenum">
              <a:rPr lang="en-US" altLang="en-US"/>
              <a:pPr>
                <a:defRPr/>
              </a:pPr>
              <a:t>48</a:t>
            </a:fld>
            <a:endParaRPr lang="en-US" altLang="en-US"/>
          </a:p>
        </p:txBody>
      </p:sp>
      <p:sp>
        <p:nvSpPr>
          <p:cNvPr id="1003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Increasing Information in Presentation Sentences</a:t>
            </a:r>
          </a:p>
        </p:txBody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7467600" cy="32766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altLang="en-US" sz="3000" smtClean="0">
                <a:cs typeface="Times New Roman" panose="02020603050405020304" pitchFamily="18" charset="0"/>
              </a:rPr>
              <a:t>  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It may be seen that Y depended on X.</a:t>
            </a:r>
          </a:p>
          <a:p>
            <a:pPr algn="just">
              <a:buFontTx/>
              <a:buNone/>
            </a:pP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altLang="en-US" sz="3000" smtClean="0">
                <a:cs typeface="Times New Roman" panose="02020603050405020304" pitchFamily="18" charset="0"/>
              </a:rPr>
              <a:t>  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It may be seen that Y increased with X.</a:t>
            </a:r>
          </a:p>
          <a:p>
            <a:pPr algn="just">
              <a:buFontTx/>
              <a:buNone/>
            </a:pP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altLang="en-US" sz="3000" smtClean="0">
                <a:cs typeface="Times New Roman" panose="02020603050405020304" pitchFamily="18" charset="0"/>
              </a:rPr>
              <a:t>  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It may be seen that Y increased linearly with X.</a:t>
            </a:r>
          </a:p>
          <a:p>
            <a:pPr algn="just">
              <a:buFontTx/>
              <a:buNone/>
            </a:pP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altLang="en-US" sz="3000" smtClean="0">
                <a:cs typeface="Times New Roman" panose="02020603050405020304" pitchFamily="18" charset="0"/>
              </a:rPr>
              <a:t>  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It may be seen that Y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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22.3</a:t>
            </a:r>
            <a:r>
              <a:rPr lang="en-US" altLang="en-US" sz="3000" smtClean="0">
                <a:cs typeface="Arial" panose="020B0604020202020204" pitchFamily="34" charset="0"/>
              </a:rPr>
              <a:t> </a:t>
            </a:r>
            <a:r>
              <a:rPr lang="en-US" altLang="en-US" sz="3000" smtClean="0">
                <a:latin typeface="Arial" panose="020B0604020202020204" pitchFamily="34" charset="0"/>
                <a:cs typeface="Arial" panose="020B0604020202020204" pitchFamily="34" charset="0"/>
              </a:rPr>
              <a:t>X + 32.</a:t>
            </a:r>
          </a:p>
          <a:p>
            <a:endParaRPr lang="en-US" altLang="en-US" sz="240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09462-27F7-4594-B745-45CBE37BD948}" type="slidenum">
              <a:rPr lang="en-US" altLang="en-US"/>
              <a:pPr>
                <a:defRPr/>
              </a:pPr>
              <a:t>49</a:t>
            </a:fld>
            <a:endParaRPr lang="en-US" altLang="en-US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 - Style and Grammar</a:t>
            </a:r>
          </a:p>
        </p:txBody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Comment sentences:</a:t>
            </a:r>
          </a:p>
          <a:p>
            <a:pPr lvl="1"/>
            <a:r>
              <a:rPr lang="en-US" altLang="en-US" smtClean="0"/>
              <a:t>Only comments intimately related to specific finding. </a:t>
            </a:r>
          </a:p>
          <a:p>
            <a:pPr lvl="2"/>
            <a:r>
              <a:rPr lang="en-US" altLang="en-US" smtClean="0"/>
              <a:t>Put more general comments in Discussion!</a:t>
            </a:r>
          </a:p>
          <a:p>
            <a:pPr lvl="1"/>
            <a:r>
              <a:rPr lang="en-US" altLang="en-US" smtClean="0"/>
              <a:t>Don’t mix ‘facts’ (i.e. results) with interpretations, speculations, etc. </a:t>
            </a:r>
          </a:p>
          <a:p>
            <a:pPr lvl="2"/>
            <a:r>
              <a:rPr lang="en-US" altLang="en-US" smtClean="0"/>
              <a:t>Put these in the Discussion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E41D55-C54A-48B0-90B5-325EB7A2B60C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he-IL" smtClean="0"/>
              <a:t>Journal Paper -- </a:t>
            </a:r>
            <a:br>
              <a:rPr lang="en-US" altLang="he-IL" smtClean="0"/>
            </a:br>
            <a:r>
              <a:rPr lang="en-US" altLang="he-IL" smtClean="0"/>
              <a:t>a communications channel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he-IL" smtClean="0"/>
              <a:t>Objective of scientific paper - convey information, as efficiently as possible.</a:t>
            </a:r>
          </a:p>
          <a:p>
            <a:pPr>
              <a:lnSpc>
                <a:spcPct val="90000"/>
              </a:lnSpc>
            </a:pPr>
            <a:r>
              <a:rPr lang="en-US" altLang="he-IL" smtClean="0"/>
              <a:t>One writer - many readers -- burden on writer to communicate efficiently.</a:t>
            </a:r>
          </a:p>
          <a:p>
            <a:pPr>
              <a:lnSpc>
                <a:spcPct val="90000"/>
              </a:lnSpc>
            </a:pPr>
            <a:r>
              <a:rPr lang="en-US" altLang="he-IL" smtClean="0"/>
              <a:t>Analog to broadcast channel -- Tx and Rx must be on same wavelength, use same protocol, expensive Tx, cheap Rx.</a:t>
            </a:r>
          </a:p>
          <a:p>
            <a:pPr>
              <a:lnSpc>
                <a:spcPct val="90000"/>
              </a:lnSpc>
            </a:pPr>
            <a:r>
              <a:rPr lang="en-US" altLang="he-IL" smtClean="0"/>
              <a:t>Protocol for paper fixed by convention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B5D802-8AB5-45C4-9E57-D73917975BFC}" type="slidenum">
              <a:rPr lang="en-US" altLang="en-US"/>
              <a:pPr>
                <a:defRPr/>
              </a:pPr>
              <a:t>50</a:t>
            </a:fld>
            <a:endParaRPr lang="en-US" altLang="en-US"/>
          </a:p>
        </p:txBody>
      </p:sp>
      <p:sp>
        <p:nvSpPr>
          <p:cNvPr id="104452" name="Rectangle 2"/>
          <p:cNvSpPr>
            <a:spLocks noGrp="1" noChangeArrowheads="1"/>
          </p:cNvSpPr>
          <p:nvPr>
            <p:ph type="title"/>
          </p:nvPr>
        </p:nvSpPr>
        <p:spPr>
          <a:xfrm>
            <a:off x="650875" y="190500"/>
            <a:ext cx="7772400" cy="1143000"/>
          </a:xfrm>
        </p:spPr>
        <p:txBody>
          <a:bodyPr/>
          <a:lstStyle/>
          <a:p>
            <a:r>
              <a:rPr lang="en-US" altLang="en-US" smtClean="0"/>
              <a:t>Results – all the conditions!</a:t>
            </a:r>
          </a:p>
        </p:txBody>
      </p:sp>
      <p:sp>
        <p:nvSpPr>
          <p:cNvPr id="1044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33500"/>
            <a:ext cx="7467600" cy="4762500"/>
          </a:xfrm>
        </p:spPr>
        <p:txBody>
          <a:bodyPr/>
          <a:lstStyle/>
          <a:p>
            <a:r>
              <a:rPr lang="en-US" altLang="en-US" sz="2800" smtClean="0"/>
              <a:t>Be sure that all the conditions, parameters, etc., required to obtain a particular result (e.g. in a specific figure) are given!</a:t>
            </a:r>
          </a:p>
          <a:p>
            <a:r>
              <a:rPr lang="en-US" altLang="en-US" sz="2800" smtClean="0"/>
              <a:t>If the conditions are not completely specified in “Experimental Details” (e.g. if there were variable parameters), then they must be given either in Location sentence, caption or figure</a:t>
            </a:r>
          </a:p>
          <a:p>
            <a:r>
              <a:rPr lang="en-US" altLang="en-US" sz="2800" smtClean="0"/>
              <a:t>Always give conditions first, then the result.</a:t>
            </a:r>
          </a:p>
          <a:p>
            <a:pPr lvl="1"/>
            <a:r>
              <a:rPr lang="en-US" altLang="en-US" sz="2400" smtClean="0"/>
              <a:t>1</a:t>
            </a:r>
            <a:r>
              <a:rPr lang="en-US" altLang="en-US" sz="2400" baseline="30000" smtClean="0"/>
              <a:t>st</a:t>
            </a:r>
            <a:r>
              <a:rPr lang="en-US" altLang="en-US" sz="2400" smtClean="0"/>
              <a:t> - what you did, </a:t>
            </a:r>
          </a:p>
          <a:p>
            <a:pPr lvl="1"/>
            <a:r>
              <a:rPr lang="en-US" altLang="en-US" sz="2400" smtClean="0"/>
              <a:t>2</a:t>
            </a:r>
            <a:r>
              <a:rPr lang="en-US" altLang="en-US" sz="2400" baseline="30000" smtClean="0"/>
              <a:t>nd</a:t>
            </a:r>
            <a:r>
              <a:rPr lang="en-US" altLang="en-US" sz="2400" smtClean="0"/>
              <a:t> - what you got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8E115-A71B-4FD0-80CD-04D6CB9D2423}" type="slidenum">
              <a:rPr lang="en-US" altLang="en-US"/>
              <a:pPr>
                <a:defRPr/>
              </a:pPr>
              <a:t>51</a:t>
            </a:fld>
            <a:endParaRPr lang="en-US" altLang="en-US"/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 – figures and tables</a:t>
            </a:r>
          </a:p>
        </p:txBody>
      </p:sp>
      <p:sp>
        <p:nvSpPr>
          <p:cNvPr id="1065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Choose most appropriate format to make your point</a:t>
            </a:r>
          </a:p>
          <a:p>
            <a:pPr lvl="1"/>
            <a:r>
              <a:rPr lang="en-US" altLang="en-US" smtClean="0"/>
              <a:t>Tables where absolute value is most important</a:t>
            </a:r>
          </a:p>
          <a:p>
            <a:pPr lvl="1"/>
            <a:r>
              <a:rPr lang="en-US" altLang="en-US" smtClean="0"/>
              <a:t>Graph where trend is most important</a:t>
            </a:r>
          </a:p>
          <a:p>
            <a:pPr lvl="1"/>
            <a:r>
              <a:rPr lang="en-US" altLang="en-US" smtClean="0"/>
              <a:t>Choose x axis so it (and not a parameter) represents the most important variable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CFFD57-23C2-45CB-B1B4-5B10C89A8483}" type="slidenum">
              <a:rPr lang="en-US" altLang="en-US"/>
              <a:pPr>
                <a:defRPr/>
              </a:pPr>
              <a:t>52</a:t>
            </a:fld>
            <a:endParaRPr lang="en-US" altLang="en-US"/>
          </a:p>
        </p:txBody>
      </p:sp>
      <p:sp>
        <p:nvSpPr>
          <p:cNvPr id="1085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 – figures and tables</a:t>
            </a:r>
          </a:p>
        </p:txBody>
      </p:sp>
      <p:sp>
        <p:nvSpPr>
          <p:cNvPr id="1085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Heads-up display – all required info on the graph (if possible), rather than in caption or text</a:t>
            </a:r>
          </a:p>
          <a:p>
            <a:r>
              <a:rPr lang="en-US" altLang="en-US" sz="2800" smtClean="0"/>
              <a:t>But  - don’t crowd</a:t>
            </a:r>
          </a:p>
          <a:p>
            <a:r>
              <a:rPr lang="en-US" altLang="en-US" sz="2800" smtClean="0"/>
              <a:t>Illiterate man’s rule</a:t>
            </a:r>
          </a:p>
          <a:p>
            <a:pPr lvl="1"/>
            <a:r>
              <a:rPr lang="en-US" altLang="en-US" sz="2400" smtClean="0"/>
              <a:t>Figures should be understandable to an illiterate!</a:t>
            </a:r>
          </a:p>
          <a:p>
            <a:r>
              <a:rPr lang="en-US" altLang="en-US" sz="2800" smtClean="0"/>
              <a:t>Don’t be lazy – author should work, not reader</a:t>
            </a:r>
          </a:p>
          <a:p>
            <a:r>
              <a:rPr lang="en-US" altLang="en-US" sz="2800" smtClean="0"/>
              <a:t>Always specify units .</a:t>
            </a:r>
          </a:p>
          <a:p>
            <a:pPr lvl="1"/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Do not use </a:t>
            </a:r>
            <a:r>
              <a:rPr lang="en-US" altLang="en-US" sz="2400" smtClean="0">
                <a:latin typeface="Arial" panose="020B0604020202020204" pitchFamily="34" charset="0"/>
                <a:cs typeface="Arial" panose="020B0604020202020204" pitchFamily="34" charset="0"/>
              </a:rPr>
              <a:t>V, </a:t>
            </a:r>
            <a:r>
              <a:rPr lang="en-US" altLang="en-US" sz="2400" smtClean="0">
                <a:solidFill>
                  <a:srgbClr val="CC0000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</a:t>
            </a:r>
            <a:r>
              <a:rPr lang="en-US" altLang="en-US" sz="240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6118B-0C6B-43AD-9928-A95BD166E357}" type="slidenum">
              <a:rPr lang="en-US" altLang="en-US"/>
              <a:pPr>
                <a:defRPr/>
              </a:pPr>
              <a:t>53</a:t>
            </a:fld>
            <a:endParaRPr lang="en-US" alt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Discussion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Answers the question “So what?”</a:t>
            </a:r>
          </a:p>
          <a:p>
            <a:pPr>
              <a:lnSpc>
                <a:spcPct val="90000"/>
              </a:lnSpc>
            </a:pPr>
            <a:r>
              <a:rPr lang="en-US" altLang="en-US" sz="2800" b="1" smtClean="0">
                <a:latin typeface="Arial" panose="020B0604020202020204" pitchFamily="34" charset="0"/>
                <a:cs typeface="Arial" panose="020B0604020202020204" pitchFamily="34" charset="0"/>
              </a:rPr>
              <a:t>Typical Elements in the Discussion</a:t>
            </a:r>
          </a:p>
          <a:p>
            <a:pPr lvl="1">
              <a:lnSpc>
                <a:spcPct val="90000"/>
              </a:lnSpc>
            </a:pPr>
            <a:r>
              <a:rPr lang="en-US" altLang="en-US" sz="2400" b="1" smtClean="0">
                <a:latin typeface="Arial" panose="020B0604020202020204" pitchFamily="34" charset="0"/>
                <a:cs typeface="Arial" panose="020B0604020202020204" pitchFamily="34" charset="0"/>
              </a:rPr>
              <a:t>Specific reference to the present study:</a:t>
            </a:r>
          </a:p>
          <a:p>
            <a:pPr lvl="2">
              <a:lnSpc>
                <a:spcPct val="90000"/>
              </a:lnSpc>
            </a:pP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altLang="en-US" sz="2000" smtClean="0">
                <a:cs typeface="Times New Roman" panose="02020603050405020304" pitchFamily="18" charset="0"/>
              </a:rPr>
              <a:t>  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Reference to the main purpose or hypothesis</a:t>
            </a:r>
          </a:p>
          <a:p>
            <a:pPr lvl="2">
              <a:lnSpc>
                <a:spcPct val="90000"/>
              </a:lnSpc>
            </a:pP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altLang="en-US" sz="2000" smtClean="0">
                <a:cs typeface="Times New Roman" panose="02020603050405020304" pitchFamily="18" charset="0"/>
              </a:rPr>
              <a:t>  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Review of the most important findings</a:t>
            </a:r>
          </a:p>
          <a:p>
            <a:pPr lvl="2">
              <a:lnSpc>
                <a:spcPct val="90000"/>
              </a:lnSpc>
            </a:pP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altLang="en-US" sz="2000" smtClean="0">
                <a:cs typeface="Times New Roman" panose="02020603050405020304" pitchFamily="18" charset="0"/>
              </a:rPr>
              <a:t>  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Limitations and justifications: </a:t>
            </a:r>
            <a:b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* demonstration of self-consistency (e.g., with model assumptions)</a:t>
            </a:r>
            <a:b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* demonstration of statistical validity</a:t>
            </a:r>
            <a:b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* technique limitations, and their implications (e.g., bandwidth of instrument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high frequency components, if existent, cannot be observed)</a:t>
            </a:r>
          </a:p>
          <a:p>
            <a:pPr>
              <a:lnSpc>
                <a:spcPct val="90000"/>
              </a:lnSpc>
            </a:pP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utoUpdateAnimBg="0"/>
      <p:bldP spid="89091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70D7AE-AF41-49BD-82DD-E0591492564B}" type="slidenum">
              <a:rPr lang="en-US" altLang="en-US"/>
              <a:pPr>
                <a:defRPr/>
              </a:pPr>
              <a:t>54</a:t>
            </a:fld>
            <a:endParaRPr lang="en-US" altLang="en-US"/>
          </a:p>
        </p:txBody>
      </p:sp>
      <p:sp>
        <p:nvSpPr>
          <p:cNvPr id="1126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Discussion, cont’d</a:t>
            </a:r>
          </a:p>
        </p:txBody>
      </p:sp>
      <p:sp>
        <p:nvSpPr>
          <p:cNvPr id="1126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altLang="en-US" smtClean="0">
                <a:cs typeface="Times New Roman" panose="02020603050405020304" pitchFamily="18" charset="0"/>
              </a:rPr>
              <a:t>  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Comparisons</a:t>
            </a:r>
            <a:b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* between different elements of the present studies</a:t>
            </a:r>
            <a:b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* with previous works (between various theories, between various experiments, between experiment and theory, or theory and experiment)</a:t>
            </a:r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7B9D8-D161-445B-80FE-BA3030E7BF62}" type="slidenum">
              <a:rPr lang="en-US" altLang="en-US"/>
              <a:pPr>
                <a:defRPr/>
              </a:pPr>
              <a:t>55</a:t>
            </a:fld>
            <a:endParaRPr lang="en-US" altLang="en-US"/>
          </a:p>
        </p:txBody>
      </p:sp>
      <p:sp>
        <p:nvSpPr>
          <p:cNvPr id="1146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Discussion, cont’d</a:t>
            </a:r>
          </a:p>
        </p:txBody>
      </p:sp>
      <p:sp>
        <p:nvSpPr>
          <p:cNvPr id="1146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General statements</a:t>
            </a:r>
          </a:p>
          <a:p>
            <a:pPr lvl="2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altLang="en-US" smtClean="0">
                <a:cs typeface="Times New Roman" panose="02020603050405020304" pitchFamily="18" charset="0"/>
              </a:rPr>
              <a:t> 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Implications and generalizations</a:t>
            </a:r>
          </a:p>
          <a:p>
            <a:pPr lvl="2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altLang="en-US" smtClean="0">
                <a:cs typeface="Times New Roman" panose="02020603050405020304" pitchFamily="18" charset="0"/>
              </a:rPr>
              <a:t> 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Recommendations</a:t>
            </a:r>
            <a:b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* for future research</a:t>
            </a:r>
            <a:b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* practical applications</a:t>
            </a:r>
          </a:p>
          <a:p>
            <a:pPr>
              <a:lnSpc>
                <a:spcPct val="90000"/>
              </a:lnSpc>
            </a:pPr>
            <a:r>
              <a:rPr lang="en-US" altLang="en-US" smtClean="0">
                <a:cs typeface="Times New Roman" panose="02020603050405020304" pitchFamily="18" charset="0"/>
              </a:rPr>
              <a:t>    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In general, discussion starts with specific statements re. present study, and diverges towards more general statements.</a:t>
            </a:r>
          </a:p>
          <a:p>
            <a:pPr>
              <a:lnSpc>
                <a:spcPct val="90000"/>
              </a:lnSpc>
            </a:pPr>
            <a:endParaRPr lang="en-US" altLang="en-US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9FFEF-74EA-429B-9317-BEF396B3AC8C}" type="slidenum">
              <a:rPr lang="en-US" altLang="en-US"/>
              <a:pPr>
                <a:defRPr/>
              </a:pPr>
              <a:t>56</a:t>
            </a:fld>
            <a:endParaRPr lang="en-US" altLang="en-US"/>
          </a:p>
        </p:txBody>
      </p:sp>
      <p:sp>
        <p:nvSpPr>
          <p:cNvPr id="1167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Discussion, cont’d</a:t>
            </a:r>
          </a:p>
        </p:txBody>
      </p:sp>
      <p:sp>
        <p:nvSpPr>
          <p:cNvPr id="1167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Major problem – correctly conveying degree of certainty (of explanation, implication, etc.)</a:t>
            </a:r>
          </a:p>
          <a:p>
            <a:pPr lvl="1"/>
            <a:r>
              <a:rPr lang="en-US" altLang="en-US" smtClean="0"/>
              <a:t>Faulty or absent analysis by author</a:t>
            </a:r>
          </a:p>
          <a:p>
            <a:pPr lvl="1"/>
            <a:r>
              <a:rPr lang="en-US" altLang="en-US" smtClean="0"/>
              <a:t>Wrong choice of words</a:t>
            </a:r>
          </a:p>
          <a:p>
            <a:pPr lvl="1"/>
            <a:r>
              <a:rPr lang="en-US" altLang="en-US" smtClean="0"/>
              <a:t>Its o.k. to offer speculative explanation, if</a:t>
            </a:r>
          </a:p>
          <a:p>
            <a:pPr lvl="2"/>
            <a:r>
              <a:rPr lang="en-US" altLang="en-US" smtClean="0"/>
              <a:t>clear to the reader that it’s a speculation</a:t>
            </a:r>
          </a:p>
          <a:p>
            <a:pPr lvl="2"/>
            <a:r>
              <a:rPr lang="en-US" altLang="en-US" smtClean="0"/>
              <a:t>short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3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7945C-CEDF-4647-815D-E1D235FEFCE9}" type="slidenum">
              <a:rPr lang="en-US" altLang="en-US"/>
              <a:pPr>
                <a:defRPr/>
              </a:pPr>
              <a:t>57</a:t>
            </a:fld>
            <a:endParaRPr lang="en-US" altLang="en-US"/>
          </a:p>
        </p:txBody>
      </p:sp>
      <p:sp>
        <p:nvSpPr>
          <p:cNvPr id="1187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altLang="en-US" smtClean="0"/>
              <a:t>Certainty Scale</a:t>
            </a:r>
          </a:p>
        </p:txBody>
      </p:sp>
      <p:graphicFrame>
        <p:nvGraphicFramePr>
          <p:cNvPr id="92316" name="Group 156"/>
          <p:cNvGraphicFramePr>
            <a:graphicFrameLocks noGrp="1"/>
          </p:cNvGraphicFramePr>
          <p:nvPr/>
        </p:nvGraphicFramePr>
        <p:xfrm>
          <a:off x="1524000" y="914400"/>
          <a:ext cx="6934200" cy="5381625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59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category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words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6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speculation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idea or ideas that come to mind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may, possible, conceivably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8067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likely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 evidence supports this idea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suggests, indicates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9655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likely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substantial evidence supports this idea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 consistent, strongly suggest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54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most likely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There is more evidence and/or theoretical support for this idea than any other existing idea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most likely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88790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proven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possible explanations are on the table, and a decisive test indicates that this idea and only this idea explains the observation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proven, proves, proof, shown, demonstrated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AD867-6AE6-4288-AEBA-A5755511D9EE}" type="slidenum">
              <a:rPr lang="en-US" altLang="en-US"/>
              <a:pPr>
                <a:defRPr/>
              </a:pPr>
              <a:t>58</a:t>
            </a:fld>
            <a:endParaRPr lang="en-US" altLang="en-US"/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Discussion</a:t>
            </a: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en-US" altLang="en-US" b="1" smtClean="0">
                <a:cs typeface="Arial" panose="020B0604020202020204" pitchFamily="34" charset="0"/>
              </a:rPr>
              <a:t>’</a:t>
            </a:r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t introduce </a:t>
            </a:r>
            <a:r>
              <a:rPr lang="en-US" altLang="en-US" b="1" smtClean="0">
                <a:cs typeface="Arial" panose="020B0604020202020204" pitchFamily="34" charset="0"/>
              </a:rPr>
              <a:t>“</a:t>
            </a:r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altLang="en-US" b="1" smtClean="0">
                <a:cs typeface="Arial" panose="020B0604020202020204" pitchFamily="34" charset="0"/>
              </a:rPr>
              <a:t>”</a:t>
            </a:r>
            <a:r>
              <a:rPr lang="en-US" altLang="en-US" b="1" smtClean="0">
                <a:latin typeface="Arial" panose="020B0604020202020204" pitchFamily="34" charset="0"/>
                <a:cs typeface="Arial" panose="020B0604020202020204" pitchFamily="34" charset="0"/>
              </a:rPr>
              <a:t> results in the Discussion !!!</a:t>
            </a:r>
          </a:p>
          <a:p>
            <a:pPr lvl="1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en-US" altLang="en-US" smtClean="0">
                <a:cs typeface="Arial" panose="020B0604020202020204" pitchFamily="34" charset="0"/>
              </a:rPr>
              <a:t>’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t present </a:t>
            </a:r>
            <a:r>
              <a:rPr lang="en-US" altLang="en-US" smtClean="0">
                <a:cs typeface="Arial" panose="020B0604020202020204" pitchFamily="34" charset="0"/>
              </a:rPr>
              <a:t>“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altLang="en-US" smtClean="0">
                <a:cs typeface="Arial" panose="020B0604020202020204" pitchFamily="34" charset="0"/>
              </a:rPr>
              <a:t>”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 facts in the discussion!!!</a:t>
            </a:r>
          </a:p>
          <a:p>
            <a:pPr lvl="1"/>
            <a:r>
              <a:rPr lang="en-US" altLang="en-US" smtClean="0">
                <a:cs typeface="Times New Roman" panose="02020603050405020304" pitchFamily="18" charset="0"/>
              </a:rPr>
              <a:t> 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The discussion should discuss results presented earlier in the paper, or in the literature (with a specific reference).</a:t>
            </a:r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CAEB32-EDB5-4160-8CCF-88B1604DE6DE}" type="slidenum">
              <a:rPr lang="en-US" altLang="en-US"/>
              <a:pPr>
                <a:defRPr/>
              </a:pPr>
              <a:t>59</a:t>
            </a:fld>
            <a:endParaRPr lang="en-US" altLang="en-US"/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mtClean="0"/>
              <a:t> 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May be the concluding paragraph of the discussion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or separate section, entitled </a:t>
            </a:r>
            <a:r>
              <a:rPr lang="en-US" altLang="en-US" sz="2800" smtClean="0">
                <a:cs typeface="Arial" panose="020B0604020202020204" pitchFamily="34" charset="0"/>
              </a:rPr>
              <a:t>“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r>
              <a:rPr lang="en-US" altLang="en-US" sz="2800" smtClean="0">
                <a:cs typeface="Arial" panose="020B0604020202020204" pitchFamily="34" charset="0"/>
              </a:rPr>
              <a:t>”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r>
              <a:rPr lang="en-US" altLang="en-US" sz="2800" smtClean="0">
                <a:cs typeface="Arial" panose="020B0604020202020204" pitchFamily="34" charset="0"/>
              </a:rPr>
              <a:t>“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Conclusions and Recommendations</a:t>
            </a:r>
            <a:r>
              <a:rPr lang="en-US" altLang="en-US" sz="2800" smtClean="0">
                <a:cs typeface="Arial" panose="020B0604020202020204" pitchFamily="34" charset="0"/>
              </a:rPr>
              <a:t>”</a:t>
            </a:r>
            <a:endParaRPr lang="en-US" altLang="en-US" sz="2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Should be very short (1-2 paragraphs)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en-US" altLang="en-US" sz="2800" smtClean="0">
                <a:cs typeface="Arial" panose="020B0604020202020204" pitchFamily="34" charset="0"/>
              </a:rPr>
              <a:t>’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t repeat objectives or methodology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en-US" altLang="en-US" sz="2800" smtClean="0">
                <a:cs typeface="Arial" panose="020B0604020202020204" pitchFamily="34" charset="0"/>
              </a:rPr>
              <a:t>’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t use indicative sentences </a:t>
            </a:r>
            <a:b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en-US" altLang="en-US" sz="2800" i="1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microhardness and critical load were measured as functions of the substrate temperature</a:t>
            </a:r>
            <a:r>
              <a:rPr lang="en-US" altLang="en-US" sz="2800" i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en-US" sz="28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 autoUpdateAnimBg="0"/>
      <p:bldP spid="9421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3F481A-4037-499A-AD2D-3D9EDF02D304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Not a Murder Mystery!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mtClean="0"/>
              <a:t>No virtue in keeping reader in suspense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Reader wants info., not your personal history in arriving at results</a:t>
            </a:r>
          </a:p>
          <a:p>
            <a:pPr lvl="1">
              <a:lnSpc>
                <a:spcPct val="90000"/>
              </a:lnSpc>
            </a:pPr>
            <a:r>
              <a:rPr lang="en-US" altLang="en-US" smtClean="0"/>
              <a:t>Time sequence relevant, only to the extent that it affects result</a:t>
            </a:r>
          </a:p>
          <a:p>
            <a:pPr>
              <a:lnSpc>
                <a:spcPct val="90000"/>
              </a:lnSpc>
            </a:pPr>
            <a:r>
              <a:rPr lang="en-US" altLang="en-US" smtClean="0"/>
              <a:t>Organization, sequence of presentation optimized to convey information (not to make a good story!)</a:t>
            </a:r>
          </a:p>
          <a:p>
            <a:pPr>
              <a:lnSpc>
                <a:spcPct val="90000"/>
              </a:lnSpc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1249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build="p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EAF337-8012-4D21-9AB6-D116DCBE7E18}" type="slidenum">
              <a:rPr lang="en-US" altLang="en-US"/>
              <a:pPr>
                <a:defRPr/>
              </a:pPr>
              <a:t>60</a:t>
            </a:fld>
            <a:endParaRPr lang="en-US" altLang="en-US"/>
          </a:p>
        </p:txBody>
      </p:sp>
      <p:sp>
        <p:nvSpPr>
          <p:cNvPr id="1249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1249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4676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altLang="en-US" sz="2800" smtClean="0">
                <a:solidFill>
                  <a:srgbClr val="000000"/>
                </a:solidFill>
                <a:cs typeface="Arial" panose="020B0604020202020204" pitchFamily="34" charset="0"/>
              </a:rPr>
              <a:t>“</a:t>
            </a:r>
            <a:r>
              <a:rPr lang="en-US" altLang="en-US" sz="28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en-US" altLang="en-US" sz="2800" smtClean="0">
                <a:solidFill>
                  <a:srgbClr val="000000"/>
                </a:solidFill>
                <a:cs typeface="Arial" panose="020B0604020202020204" pitchFamily="34" charset="0"/>
              </a:rPr>
              <a:t>”</a:t>
            </a:r>
            <a:r>
              <a:rPr lang="en-US" altLang="en-US" sz="28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information </a:t>
            </a:r>
            <a:r>
              <a:rPr lang="en-US" altLang="en-US" sz="2800" smtClean="0">
                <a:solidFill>
                  <a:srgbClr val="000000"/>
                </a:solidFill>
                <a:cs typeface="Arial" panose="020B0604020202020204" pitchFamily="34" charset="0"/>
              </a:rPr>
              <a:t>–</a:t>
            </a:r>
            <a:r>
              <a:rPr lang="en-US" altLang="en-US" sz="28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this section should summarize results and ideas which are presented and developed in detail in previous sections (i.e. results and discussion).</a:t>
            </a:r>
            <a:endParaRPr lang="en-US" altLang="en-US" sz="28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solidFill>
                  <a:schemeClr val="accent2"/>
                </a:solidFill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solidFill>
                  <a:schemeClr val="accent2"/>
                </a:solidFill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Summarize the most important results, </a:t>
            </a:r>
            <a:r>
              <a:rPr lang="en-US" altLang="en-US" sz="2800" u="sng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their implications.</a:t>
            </a:r>
            <a:r>
              <a:rPr lang="en-US" altLang="en-US" sz="280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(again this is a summary, the implications should have been developed and discussed in Discussion).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solidFill>
                  <a:schemeClr val="accent2"/>
                </a:solidFill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solidFill>
                  <a:schemeClr val="accent2"/>
                </a:solidFill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in terms of 3 things you want the reader to remember</a:t>
            </a:r>
            <a:endParaRPr lang="en-US" altLang="en-US" sz="280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B4F5CE-A526-4D1E-AD91-986FF6DB967F}" type="slidenum">
              <a:rPr lang="en-US" altLang="en-US"/>
              <a:pPr>
                <a:defRPr/>
              </a:pPr>
              <a:t>61</a:t>
            </a:fld>
            <a:endParaRPr lang="en-US" altLang="en-US"/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1269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4676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u="sng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conclusions must contain the answer to the </a:t>
            </a:r>
            <a:r>
              <a:rPr lang="en-US" altLang="en-US" sz="2800" u="sng" smtClean="0">
                <a:solidFill>
                  <a:schemeClr val="accent2"/>
                </a:solidFill>
                <a:cs typeface="Arial" panose="020B0604020202020204" pitchFamily="34" charset="0"/>
              </a:rPr>
              <a:t>“</a:t>
            </a:r>
            <a:r>
              <a:rPr lang="en-US" altLang="en-US" sz="2800" u="sng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question</a:t>
            </a:r>
            <a:r>
              <a:rPr lang="en-US" altLang="en-US" sz="2800" u="sng" smtClean="0">
                <a:solidFill>
                  <a:schemeClr val="accent2"/>
                </a:solidFill>
                <a:cs typeface="Arial" panose="020B0604020202020204" pitchFamily="34" charset="0"/>
              </a:rPr>
              <a:t>”</a:t>
            </a:r>
            <a:r>
              <a:rPr lang="en-US" altLang="en-US" sz="280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 (or an </a:t>
            </a:r>
            <a:r>
              <a:rPr lang="en-US" altLang="en-US" sz="2800" smtClean="0">
                <a:cs typeface="Arial" panose="020B0604020202020204" pitchFamily="34" charset="0"/>
              </a:rPr>
              <a:t>“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admission of failure</a:t>
            </a:r>
            <a:r>
              <a:rPr lang="en-US" altLang="en-US" sz="2800" smtClean="0">
                <a:cs typeface="Arial" panose="020B0604020202020204" pitchFamily="34" charset="0"/>
              </a:rPr>
              <a:t>”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, in which case perhaps the paper should be rewritten around a more modest research question).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Should be self-contained </a:t>
            </a:r>
            <a:r>
              <a:rPr lang="en-US" altLang="en-US" sz="2800" smtClean="0">
                <a:cs typeface="Arial" panose="020B0604020202020204" pitchFamily="34" charset="0"/>
              </a:rPr>
              <a:t>–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 avoid references (either internal </a:t>
            </a:r>
            <a:r>
              <a:rPr lang="en-US" altLang="en-US" sz="2800" i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en-US" altLang="en-US" sz="2800" i="1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Fig.</a:t>
            </a:r>
            <a:r>
              <a:rPr lang="en-US" altLang="en-US" sz="2800" i="1" smtClean="0">
                <a:solidFill>
                  <a:srgbClr val="CC0000"/>
                </a:solidFill>
                <a:cs typeface="Arial" panose="020B0604020202020204" pitchFamily="34" charset="0"/>
              </a:rPr>
              <a:t> </a:t>
            </a:r>
            <a:r>
              <a:rPr lang="en-US" altLang="en-US" sz="2800" i="1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2800" i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 or external)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smtClean="0">
                <a:cs typeface="Arial" panose="020B0604020202020204" pitchFamily="34" charset="0"/>
              </a:rPr>
              <a:t>·</a:t>
            </a:r>
            <a:r>
              <a:rPr lang="en-US" altLang="en-US" sz="2800" smtClean="0">
                <a:cs typeface="Times New Roman" panose="02020603050405020304" pitchFamily="18" charset="0"/>
              </a:rPr>
              <a:t>  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Recommendations may be offered for further work. They should be firmly based on the present work.</a:t>
            </a:r>
            <a:endParaRPr lang="en-US" altLang="en-US" sz="2800" smtClean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A50657-5F82-4583-8DFE-547A68E4C514}" type="slidenum">
              <a:rPr lang="en-US" altLang="en-US"/>
              <a:pPr>
                <a:defRPr/>
              </a:pPr>
              <a:t>62</a:t>
            </a:fld>
            <a:endParaRPr lang="en-US" alt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altLang="en-US" smtClean="0"/>
              <a:t>Write draft before writing body of paper</a:t>
            </a:r>
          </a:p>
          <a:p>
            <a:pPr marL="609600" indent="-609600"/>
            <a:r>
              <a:rPr lang="en-US" altLang="en-US" smtClean="0"/>
              <a:t>Re-write when done</a:t>
            </a:r>
          </a:p>
          <a:p>
            <a:pPr marL="609600" indent="-609600" algn="just"/>
            <a:r>
              <a:rPr lang="en-US" altLang="en-US" smtClean="0">
                <a:cs typeface="Times New Roman" panose="02020603050405020304" pitchFamily="18" charset="0"/>
              </a:rPr>
              <a:t>Summarizes in 1-2 sentences each: </a:t>
            </a:r>
          </a:p>
          <a:p>
            <a:pPr marL="990600" lvl="1" indent="-533400" algn="just">
              <a:buFontTx/>
              <a:buAutoNum type="arabicParenR"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background, </a:t>
            </a:r>
          </a:p>
          <a:p>
            <a:pPr marL="990600" lvl="1" indent="-533400" algn="just">
              <a:buFontTx/>
              <a:buAutoNum type="arabicParenR"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objective</a:t>
            </a:r>
          </a:p>
          <a:p>
            <a:pPr marL="990600" lvl="1" indent="-533400" algn="just">
              <a:buFontTx/>
              <a:buAutoNum type="arabicParenR"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</a:p>
          <a:p>
            <a:pPr marL="990600" lvl="1" indent="-533400" algn="just">
              <a:buFontTx/>
              <a:buAutoNum type="arabicParenR"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most important results</a:t>
            </a:r>
          </a:p>
          <a:p>
            <a:pPr marL="990600" lvl="1" indent="-533400" algn="just">
              <a:buFontTx/>
              <a:buAutoNum type="arabicParenR"/>
            </a:pPr>
            <a:r>
              <a:rPr lang="en-US" alt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pPr marL="609600" indent="-609600" algn="just"/>
            <a:endParaRPr lang="en-US" alt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autoUpdateAnimBg="0"/>
      <p:bldP spid="99331" grpId="0" build="p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88135F-6B71-4542-8C6F-67FA0AADF502}" type="slidenum">
              <a:rPr lang="en-US" altLang="en-US"/>
              <a:pPr>
                <a:defRPr/>
              </a:pPr>
              <a:t>63</a:t>
            </a:fld>
            <a:endParaRPr lang="en-US" altLang="en-US"/>
          </a:p>
        </p:txBody>
      </p:sp>
      <p:sp>
        <p:nvSpPr>
          <p:cNvPr id="131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Abstract, cont’d</a:t>
            </a:r>
          </a:p>
        </p:txBody>
      </p:sp>
      <p:sp>
        <p:nvSpPr>
          <p:cNvPr id="131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 smtClean="0"/>
              <a:t>Many read </a:t>
            </a:r>
            <a:r>
              <a:rPr lang="en-US" altLang="en-US" sz="2800" u="sng" smtClean="0"/>
              <a:t>only</a:t>
            </a:r>
            <a:r>
              <a:rPr lang="en-US" altLang="en-US" sz="2800" smtClean="0"/>
              <a:t> abstract (abstract journals), </a:t>
            </a:r>
            <a:r>
              <a:rPr lang="en-US" altLang="en-US" sz="2800" smtClean="0">
                <a:sym typeface="Symbol" panose="05050102010706020507" pitchFamily="18" charset="2"/>
              </a:rPr>
              <a:t> make it informative, not merely indicative</a:t>
            </a:r>
          </a:p>
          <a:p>
            <a:pPr algn="just"/>
            <a:r>
              <a:rPr lang="en-US" altLang="en-US" sz="2800" smtClean="0">
                <a:latin typeface="Symbol" panose="05050102010706020507" pitchFamily="18" charset="2"/>
                <a:cs typeface="Arial" panose="020B0604020202020204" pitchFamily="34" charset="0"/>
                <a:sym typeface="Symbol" panose="05050102010706020507" pitchFamily="18" charset="2"/>
              </a:rPr>
              <a:t>Þ</a:t>
            </a:r>
            <a:r>
              <a:rPr lang="en-US" altLang="en-US" sz="2800" smtClean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Indicative example: </a:t>
            </a:r>
            <a:r>
              <a:rPr lang="en-US" altLang="en-US" sz="2800" smtClean="0">
                <a:solidFill>
                  <a:srgbClr val="CC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 voltage as a function of temperature was measured.</a:t>
            </a:r>
          </a:p>
          <a:p>
            <a:pPr algn="just"/>
            <a:r>
              <a:rPr lang="en-US" altLang="en-US" sz="2800" smtClean="0">
                <a:latin typeface="Symbol" panose="05050102010706020507" pitchFamily="18" charset="2"/>
                <a:cs typeface="Arial" panose="020B0604020202020204" pitchFamily="34" charset="0"/>
                <a:sym typeface="Symbol" panose="05050102010706020507" pitchFamily="18" charset="2"/>
              </a:rPr>
              <a:t>Þ</a:t>
            </a:r>
            <a:r>
              <a:rPr lang="en-US" altLang="en-US" sz="2800" smtClean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sz="28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Informative example: </a:t>
            </a:r>
            <a:r>
              <a:rPr lang="en-US" altLang="en-US" sz="2800" i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It was found that the voltage decreased as a function of the temperature, reaching a saturation value of 30</a:t>
            </a:r>
            <a:r>
              <a:rPr lang="en-US" altLang="en-US" sz="2800" i="1" smtClean="0">
                <a:solidFill>
                  <a:srgbClr val="008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 </a:t>
            </a:r>
            <a:r>
              <a:rPr lang="en-US" altLang="en-US" sz="2800" i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mV</a:t>
            </a:r>
            <a:r>
              <a:rPr lang="en-US" altLang="en-US" sz="280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</a:p>
          <a:p>
            <a:pPr>
              <a:buFontTx/>
              <a:buNone/>
            </a:pPr>
            <a:endParaRPr lang="en-US" altLang="en-US" sz="2800" smtClean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36347-CF66-4C24-AEA6-A8909CB03159}" type="slidenum">
              <a:rPr lang="en-US" altLang="en-US"/>
              <a:pPr>
                <a:defRPr/>
              </a:pPr>
              <a:t>64</a:t>
            </a:fld>
            <a:endParaRPr lang="en-US" altLang="en-US"/>
          </a:p>
        </p:txBody>
      </p:sp>
      <p:sp>
        <p:nvSpPr>
          <p:cNvPr id="1331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Abstract, cont’d</a:t>
            </a:r>
          </a:p>
        </p:txBody>
      </p:sp>
      <p:sp>
        <p:nvSpPr>
          <p:cNvPr id="1331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Abstract should stand alone </a:t>
            </a:r>
            <a:r>
              <a:rPr lang="en-US" altLang="en-US" smtClean="0">
                <a:cs typeface="Arial" panose="020B0604020202020204" pitchFamily="34" charset="0"/>
              </a:rPr>
              <a:t>–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 no references.</a:t>
            </a:r>
          </a:p>
          <a:p>
            <a:pPr algn="just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Abbreviations:</a:t>
            </a:r>
          </a:p>
          <a:p>
            <a:pPr lvl="1" algn="just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use only if a term is used repeatedly </a:t>
            </a:r>
            <a:r>
              <a:rPr lang="en-US" altLang="en-US" i="1" smtClean="0">
                <a:latin typeface="Arial" panose="020B0604020202020204" pitchFamily="34" charset="0"/>
                <a:cs typeface="Arial" panose="020B0604020202020204" pitchFamily="34" charset="0"/>
              </a:rPr>
              <a:t>within the abstract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lvl="1" algn="just"/>
            <a:r>
              <a:rPr lang="en-US" altLang="en-US" u="sng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 its use will save considerable space.</a:t>
            </a:r>
          </a:p>
          <a:p>
            <a:pPr lvl="1" algn="just"/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 Define each abbreviation the first time it is used.</a:t>
            </a:r>
          </a:p>
          <a:p>
            <a:endParaRPr lang="en-US" altLang="en-US" smtClean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4003B-A7F9-4314-B665-B44BBBA4B805}" type="slidenum">
              <a:rPr lang="en-US" altLang="en-US"/>
              <a:pPr>
                <a:defRPr/>
              </a:pPr>
              <a:t>65</a:t>
            </a:fld>
            <a:endParaRPr lang="en-US" alt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Title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Compose title and detailed outline at the beginning of the writing process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Re-evaluate and correct title after the paper is written</a:t>
            </a:r>
            <a:endParaRPr lang="en-US" altLang="en-US" smtClean="0"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Short (&lt;2 lines, 1 is better)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Accurately express the subject of the new results presented</a:t>
            </a:r>
          </a:p>
          <a:p>
            <a:pPr algn="just">
              <a:lnSpc>
                <a:spcPct val="90000"/>
              </a:lnSpc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No abbreviations!!!</a:t>
            </a:r>
          </a:p>
          <a:p>
            <a:pPr>
              <a:lnSpc>
                <a:spcPct val="90000"/>
              </a:lnSpc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 autoUpdateAnimBg="0"/>
      <p:bldP spid="102403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12702-6916-4525-8816-973392E5A6BB}" type="slidenum">
              <a:rPr lang="en-US" altLang="en-US"/>
              <a:pPr>
                <a:defRPr/>
              </a:pPr>
              <a:t>66</a:t>
            </a:fld>
            <a:endParaRPr lang="en-US" alt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Summary – 10 Commandments for writing a good paper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altLang="en-US" sz="2800" smtClean="0"/>
              <a:t>Have a well defined ‘research question’</a:t>
            </a:r>
          </a:p>
          <a:p>
            <a:pPr marL="990600" lvl="1" indent="-533400">
              <a:buFontTx/>
              <a:buChar char="•"/>
            </a:pPr>
            <a:r>
              <a:rPr lang="en-US" altLang="en-US" sz="2400" smtClean="0"/>
              <a:t>Implicit in ‘statement of purpose’ in intro.</a:t>
            </a:r>
          </a:p>
          <a:p>
            <a:pPr marL="990600" lvl="1" indent="-533400">
              <a:buFontTx/>
              <a:buChar char="•"/>
            </a:pPr>
            <a:r>
              <a:rPr lang="en-US" altLang="en-US" sz="2400" smtClean="0"/>
              <a:t>Answered in conclusions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2800" smtClean="0"/>
              <a:t>Organize paper in standard manner (Introduction, Experimental Apparatus and Method, Results, Discussion, Conclusions)</a:t>
            </a:r>
          </a:p>
          <a:p>
            <a:pPr marL="990600" lvl="1" indent="-533400">
              <a:buFontTx/>
              <a:buChar char="•"/>
            </a:pPr>
            <a:r>
              <a:rPr lang="en-US" altLang="en-US" sz="2400" smtClean="0"/>
              <a:t>Prepare an outline before writing text</a:t>
            </a:r>
          </a:p>
          <a:p>
            <a:pPr marL="990600" lvl="1" indent="-533400">
              <a:buFontTx/>
              <a:buChar char="•"/>
            </a:pPr>
            <a:r>
              <a:rPr lang="en-US" altLang="en-US" sz="2400" smtClean="0"/>
              <a:t>Put each statement into the right 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 autoUpdateAnimBg="0"/>
      <p:bldP spid="119811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3C5BD-7FBC-491F-A294-18C501347CEA}" type="slidenum">
              <a:rPr lang="en-US" altLang="en-US"/>
              <a:pPr>
                <a:defRPr/>
              </a:pPr>
              <a:t>67</a:t>
            </a:fld>
            <a:endParaRPr lang="en-US" altLang="en-US"/>
          </a:p>
        </p:txBody>
      </p:sp>
      <p:sp>
        <p:nvSpPr>
          <p:cNvPr id="13926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r>
              <a:rPr lang="en-US" altLang="en-US" smtClean="0"/>
              <a:t>Summary – 10 Commandments 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4676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3. Explicit gap sentence in introduction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4. Give all the details required for duplicating results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5. Results: Location, Presentation, Comment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6. Good graphics – easy to read and understand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7. Be modest in explanations, implications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8. Polish each sentence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9. Informative abstract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altLang="en-US" sz="2800" smtClean="0"/>
              <a:t>10. Work hard to make readers’ job easy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altLang="en-US" smtClean="0"/>
              <a:t>Thanks for your attention!</a:t>
            </a:r>
          </a:p>
        </p:txBody>
      </p:sp>
      <p:sp>
        <p:nvSpPr>
          <p:cNvPr id="141315" name="Content Placeholder 2"/>
          <p:cNvSpPr>
            <a:spLocks noGrp="1"/>
          </p:cNvSpPr>
          <p:nvPr>
            <p:ph idx="1"/>
          </p:nvPr>
        </p:nvSpPr>
        <p:spPr>
          <a:xfrm>
            <a:off x="914400" y="1429555"/>
            <a:ext cx="3200400" cy="4648200"/>
          </a:xfrm>
        </p:spPr>
        <p:txBody>
          <a:bodyPr/>
          <a:lstStyle/>
          <a:p>
            <a:r>
              <a:rPr lang="en-US" altLang="en-US" dirty="0" smtClean="0"/>
              <a:t>Want more? </a:t>
            </a:r>
            <a:r>
              <a:rPr lang="en-US" altLang="en-US" b="1" dirty="0" smtClean="0"/>
              <a:t>Read the book</a:t>
            </a:r>
            <a:r>
              <a:rPr lang="en-US" altLang="en-US" dirty="0" smtClean="0"/>
              <a:t>!</a:t>
            </a:r>
          </a:p>
          <a:p>
            <a:r>
              <a:rPr lang="en-US" altLang="en-US" sz="1600" dirty="0"/>
              <a:t>https://www.worldscientific.com/worldscibooks/10.1142/10145</a:t>
            </a:r>
            <a:endParaRPr lang="en-US" altLang="en-US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00600" y="6248400"/>
            <a:ext cx="1219200" cy="457200"/>
          </a:xfrm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  <p:pic>
        <p:nvPicPr>
          <p:cNvPr id="1413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990600"/>
            <a:ext cx="3962400" cy="586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EE696-7F92-40A9-B9C4-5889B0BBF654}" type="slidenum">
              <a:rPr lang="en-US" altLang="en-US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Before you begin to write –</a:t>
            </a:r>
            <a:br>
              <a:rPr lang="en-US" altLang="en-US" smtClean="0"/>
            </a:br>
            <a:r>
              <a:rPr lang="en-US" altLang="en-US" smtClean="0"/>
              <a:t>Define the “Research Question”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Good research papers revolve around a “research question”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Example: “How does bias voltage affect the adhesion and interface structure of Ti-Al-N coatings applied to stainless steel substrates?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In other fields (biology, medicine), the research question is stated formally.</a:t>
            </a:r>
          </a:p>
          <a:p>
            <a:pPr>
              <a:lnSpc>
                <a:spcPct val="90000"/>
              </a:lnSpc>
            </a:pPr>
            <a:r>
              <a:rPr lang="en-US" altLang="en-US" sz="2800" smtClean="0"/>
              <a:t>In our field, the Research Question should be: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Implicit in Phase 4 of Introduction (to be described)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Answered in the Conclusions</a:t>
            </a:r>
          </a:p>
          <a:p>
            <a:pPr lvl="1">
              <a:lnSpc>
                <a:spcPct val="90000"/>
              </a:lnSpc>
            </a:pPr>
            <a:endParaRPr lang="en-US" altLang="en-US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828AA-E795-4F03-AB66-486A837179D0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Ethical Issues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/>
              <a:t>Scientific Integrity</a:t>
            </a:r>
          </a:p>
          <a:p>
            <a:r>
              <a:rPr lang="en-US" altLang="en-US" smtClean="0"/>
              <a:t>Plagiarism – passing off someone else’s work as your own</a:t>
            </a:r>
          </a:p>
          <a:p>
            <a:pPr lvl="1"/>
            <a:r>
              <a:rPr lang="en-US" altLang="en-US" u="sng" smtClean="0"/>
              <a:t>Everything</a:t>
            </a:r>
            <a:r>
              <a:rPr lang="en-US" altLang="en-US" smtClean="0"/>
              <a:t> (ideas, data, pictures, etc.) in report must be yours, unless a reference is cited</a:t>
            </a:r>
          </a:p>
          <a:p>
            <a:r>
              <a:rPr lang="en-US" altLang="en-US" smtClean="0"/>
              <a:t>No “double publication”</a:t>
            </a:r>
          </a:p>
          <a:p>
            <a:endParaRPr lang="en-US" altLang="en-US" smtClean="0"/>
          </a:p>
          <a:p>
            <a:pPr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TEL AVIV UNIVERSITY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B7D5F3-47A4-4742-9D1D-F93008F5D363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1034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English Composition Suggestions</a:t>
            </a:r>
          </a:p>
        </p:txBody>
      </p:sp>
      <p:sp>
        <p:nvSpPr>
          <p:cNvPr id="1034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smtClean="0"/>
              <a:t>Hierarchal Structure (“top-down organization”):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Chapter, Section</a:t>
            </a:r>
          </a:p>
          <a:p>
            <a:pPr lvl="2">
              <a:lnSpc>
                <a:spcPct val="90000"/>
              </a:lnSpc>
            </a:pPr>
            <a:r>
              <a:rPr lang="en-US" altLang="en-US" sz="2000" smtClean="0"/>
              <a:t>Sub-section, etc.</a:t>
            </a:r>
          </a:p>
          <a:p>
            <a:pPr lvl="3">
              <a:lnSpc>
                <a:spcPct val="90000"/>
              </a:lnSpc>
            </a:pPr>
            <a:r>
              <a:rPr lang="en-US" altLang="en-US" sz="1800" smtClean="0"/>
              <a:t>Paragraph</a:t>
            </a:r>
          </a:p>
          <a:p>
            <a:pPr lvl="4">
              <a:lnSpc>
                <a:spcPct val="90000"/>
              </a:lnSpc>
            </a:pPr>
            <a:r>
              <a:rPr lang="en-US" altLang="en-US" sz="1800" smtClean="0"/>
              <a:t>Sentence</a:t>
            </a:r>
          </a:p>
          <a:p>
            <a:pPr>
              <a:lnSpc>
                <a:spcPct val="90000"/>
              </a:lnSpc>
            </a:pPr>
            <a:r>
              <a:rPr lang="en-US" altLang="en-US" sz="2800" smtClean="0">
                <a:solidFill>
                  <a:srgbClr val="00B050"/>
                </a:solidFill>
              </a:rPr>
              <a:t>Before writing text, write a detailed outline – down to the level of defining the topic of each paragraph</a:t>
            </a:r>
          </a:p>
          <a:p>
            <a:pPr lvl="1">
              <a:lnSpc>
                <a:spcPct val="90000"/>
              </a:lnSpc>
            </a:pPr>
            <a:r>
              <a:rPr lang="en-US" altLang="en-US" sz="2400" smtClean="0"/>
              <a:t>Major problem – misplaced statements (method in results, results in discussion,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utoUpdateAnimBg="0"/>
      <p:bldP spid="103427" grpId="0" build="p" autoUpdateAnimBg="0"/>
    </p:bldLst>
  </p:timing>
</p:sld>
</file>

<file path=ppt/theme/theme1.xml><?xml version="1.0" encoding="utf-8"?>
<a:theme xmlns:a="http://schemas.openxmlformats.org/drawingml/2006/main" name="LabLogoSlide">
  <a:themeElements>
    <a:clrScheme name="LabLogo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bLogoSlid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 (Hebrew)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 (Hebrew)" charset="0"/>
          </a:defRPr>
        </a:defPPr>
      </a:lstStyle>
    </a:lnDef>
  </a:objectDefaults>
  <a:extraClrSchemeLst>
    <a:extraClrScheme>
      <a:clrScheme name="LabLogo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bLogoSli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bLogoSli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bLogoSli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bLogoSl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bLogoSl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bLogoSl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97\Templates\LabLogoSlide.pot</Template>
  <TotalTime>1480</TotalTime>
  <Words>3472</Words>
  <Application>Microsoft Office PowerPoint</Application>
  <PresentationFormat>On-screen Show (4:3)</PresentationFormat>
  <Paragraphs>677</Paragraphs>
  <Slides>68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4" baseType="lpstr">
      <vt:lpstr>Arial</vt:lpstr>
      <vt:lpstr>Miriam</vt:lpstr>
      <vt:lpstr>Symbol</vt:lpstr>
      <vt:lpstr>Times New Roman</vt:lpstr>
      <vt:lpstr>Times New Roman (Hebrew)</vt:lpstr>
      <vt:lpstr>LabLogoSlide</vt:lpstr>
      <vt:lpstr> </vt:lpstr>
      <vt:lpstr>The Problem:</vt:lpstr>
      <vt:lpstr>Lecture Objective</vt:lpstr>
      <vt:lpstr>Lesson Plan</vt:lpstr>
      <vt:lpstr>Journal Paper --  a communications channel</vt:lpstr>
      <vt:lpstr>Not a Murder Mystery!</vt:lpstr>
      <vt:lpstr>Before you begin to write – Define the “Research Question”</vt:lpstr>
      <vt:lpstr>Ethical Issues</vt:lpstr>
      <vt:lpstr>English Composition Suggestions</vt:lpstr>
      <vt:lpstr>English Composition, cont’d</vt:lpstr>
      <vt:lpstr>English Composition –  The sentence, cont’d</vt:lpstr>
      <vt:lpstr>English Composition –  The sentence, cont’d</vt:lpstr>
      <vt:lpstr>English Composition, cont’d</vt:lpstr>
      <vt:lpstr>English Composition- The Paragraph, cont’d</vt:lpstr>
      <vt:lpstr>Word Processor Instructions</vt:lpstr>
      <vt:lpstr>Organization of the Paper</vt:lpstr>
      <vt:lpstr>Trapezoidal Organization</vt:lpstr>
      <vt:lpstr>Introduction</vt:lpstr>
      <vt:lpstr>Introduction</vt:lpstr>
      <vt:lpstr>Introduction</vt:lpstr>
      <vt:lpstr>Intro: I. General Background</vt:lpstr>
      <vt:lpstr>Intro: II. Literature Review</vt:lpstr>
      <vt:lpstr>Lit. Review, cont’d</vt:lpstr>
      <vt:lpstr>Lit. Review, cont’d</vt:lpstr>
      <vt:lpstr>Intro. – III. Gap Sentence</vt:lpstr>
      <vt:lpstr>Gap Sentence</vt:lpstr>
      <vt:lpstr>Intro. – III. Gap Sentence (cont’d)</vt:lpstr>
      <vt:lpstr>Intro. – III. Gap Sentence (cont’d)</vt:lpstr>
      <vt:lpstr>Intro. IV-Statement of Purpose</vt:lpstr>
      <vt:lpstr>Intro. IV-Statement of Purpose</vt:lpstr>
      <vt:lpstr>Intro. – Optional Parts</vt:lpstr>
      <vt:lpstr>Experimental Details</vt:lpstr>
      <vt:lpstr>Experimental Details</vt:lpstr>
      <vt:lpstr>Experimental Details</vt:lpstr>
      <vt:lpstr>Apparatus Diagrams</vt:lpstr>
      <vt:lpstr>“Heads-up Display”</vt:lpstr>
      <vt:lpstr>Eye-tiring figure:  Eye needs to jump back and forth from fig. to caption or text</vt:lpstr>
      <vt:lpstr>Exp. Details – Style and Grammar</vt:lpstr>
      <vt:lpstr>Exp. Details – Style and Grammar</vt:lpstr>
      <vt:lpstr>Exp. Details – Exp. Procedure</vt:lpstr>
      <vt:lpstr>Table summarizing parameters and experimental variables</vt:lpstr>
      <vt:lpstr>Theoretical Papers –  Model Assumptions,  Derivation of Equations</vt:lpstr>
      <vt:lpstr>Theoretical Papers: Nomenclature</vt:lpstr>
      <vt:lpstr>Results</vt:lpstr>
      <vt:lpstr>Results, cont’d</vt:lpstr>
      <vt:lpstr>Results, cont’d</vt:lpstr>
      <vt:lpstr>Results - Style and Grammar</vt:lpstr>
      <vt:lpstr>Increasing Information in Presentation Sentences</vt:lpstr>
      <vt:lpstr>Results - Style and Grammar</vt:lpstr>
      <vt:lpstr>Results – all the conditions!</vt:lpstr>
      <vt:lpstr>Results – figures and tables</vt:lpstr>
      <vt:lpstr>Results – figures and tables</vt:lpstr>
      <vt:lpstr>Discussion</vt:lpstr>
      <vt:lpstr>Discussion, cont’d</vt:lpstr>
      <vt:lpstr>Discussion, cont’d</vt:lpstr>
      <vt:lpstr>Discussion, cont’d</vt:lpstr>
      <vt:lpstr>Certainty Scale</vt:lpstr>
      <vt:lpstr>Discussion</vt:lpstr>
      <vt:lpstr>Conclusions </vt:lpstr>
      <vt:lpstr>Conclusions</vt:lpstr>
      <vt:lpstr>Conclusions</vt:lpstr>
      <vt:lpstr>Abstract</vt:lpstr>
      <vt:lpstr>Abstract, cont’d</vt:lpstr>
      <vt:lpstr>Abstract, cont’d</vt:lpstr>
      <vt:lpstr>Title</vt:lpstr>
      <vt:lpstr>Summary – 10 Commandments for writing a good paper</vt:lpstr>
      <vt:lpstr>Summary – 10 Commandments </vt:lpstr>
      <vt:lpstr>Thanks for your attention!</vt:lpstr>
    </vt:vector>
  </TitlesOfParts>
  <Company>Tel Aviv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Raymond (Reuven) Boxman</dc:creator>
  <cp:lastModifiedBy>Reviewer</cp:lastModifiedBy>
  <cp:revision>47</cp:revision>
  <cp:lastPrinted>1998-05-26T09:05:44Z</cp:lastPrinted>
  <dcterms:created xsi:type="dcterms:W3CDTF">2000-01-04T16:09:24Z</dcterms:created>
  <dcterms:modified xsi:type="dcterms:W3CDTF">2018-05-30T05:48:41Z</dcterms:modified>
</cp:coreProperties>
</file>