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1251" r:id="rId2"/>
    <p:sldId id="1294" r:id="rId3"/>
    <p:sldId id="1295" r:id="rId4"/>
    <p:sldId id="1292" r:id="rId5"/>
  </p:sldIdLst>
  <p:sldSz cx="9144000" cy="6858000" type="screen4x3"/>
  <p:notesSz cx="6669088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1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ith, Stewart" initials="LS" lastIdx="4" clrIdx="0">
    <p:extLst>
      <p:ext uri="{19B8F6BF-5375-455C-9EA6-DF929625EA0E}">
        <p15:presenceInfo xmlns:p15="http://schemas.microsoft.com/office/powerpoint/2012/main" userId="S-1-5-21-3042223626-4235737765-3613385886-2682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00"/>
    <a:srgbClr val="003399"/>
    <a:srgbClr val="CC0000"/>
    <a:srgbClr val="FF0066"/>
    <a:srgbClr val="FF00FF"/>
    <a:srgbClr val="FF6600"/>
    <a:srgbClr val="FF99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89" autoAdjust="0"/>
    <p:restoredTop sz="96274" autoAdjust="0"/>
  </p:normalViewPr>
  <p:slideViewPr>
    <p:cSldViewPr snapToGrid="0">
      <p:cViewPr varScale="1">
        <p:scale>
          <a:sx n="83" d="100"/>
          <a:sy n="83" d="100"/>
        </p:scale>
        <p:origin x="1642" y="82"/>
      </p:cViewPr>
      <p:guideLst>
        <p:guide orient="horz" pos="2115"/>
        <p:guide pos="2880"/>
        <p:guide pos="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924" y="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2531C66-75D4-4EF7-82A2-7F721374D00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139787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531C66-75D4-4EF7-82A2-7F721374D00F}" type="slidenum">
              <a:rPr lang="de-DE" altLang="de-DE" smtClean="0"/>
              <a:pPr>
                <a:defRPr/>
              </a:pPr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41634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3890CDEC-41F5-42F0-8A5A-1402CF40FBC0}" type="datetime1">
              <a:rPr lang="de-DE" smtClean="0"/>
              <a:pPr>
                <a:defRPr/>
              </a:pPr>
              <a:t>17.09.2019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54563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415800F4-B5E0-4963-96AC-FCBDDC117056}" type="datetime1">
              <a:rPr lang="de-DE" smtClean="0"/>
              <a:t>17.09.2019</a:t>
            </a:fld>
            <a:endParaRPr lang="en-US" altLang="zh-CN" dirty="0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500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529D9B41-9AC8-41B8-A3D9-8B7A47ACFC15}" type="datetime1">
              <a:rPr lang="de-DE" smtClean="0"/>
              <a:pPr>
                <a:defRPr/>
              </a:pPr>
              <a:t>17.09.2019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9209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714375"/>
            <a:ext cx="8534400" cy="558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/>
              <a:t>Textmasterformate durch Klicken bearbeiten</a:t>
            </a:r>
          </a:p>
          <a:p>
            <a:pPr lvl="1"/>
            <a:r>
              <a:rPr lang="de-DE" altLang="en-US" dirty="0"/>
              <a:t>Zweite Ebene</a:t>
            </a:r>
          </a:p>
          <a:p>
            <a:pPr lvl="2"/>
            <a:r>
              <a:rPr lang="de-DE" altLang="en-US" dirty="0"/>
              <a:t>Dritte Ebene</a:t>
            </a:r>
          </a:p>
          <a:p>
            <a:pPr lvl="3"/>
            <a:r>
              <a:rPr lang="de-DE" altLang="en-US" dirty="0"/>
              <a:t>Vierte Ebene</a:t>
            </a:r>
          </a:p>
          <a:p>
            <a:pPr lvl="4"/>
            <a:r>
              <a:rPr lang="de-DE" altLang="en-US" dirty="0"/>
              <a:t>Fünfte Ebene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61163" y="6513513"/>
            <a:ext cx="2408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itchFamily="34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8DEBCDD0-5C74-4F91-AC9F-9F4B7CAA4C61}" type="datetime1">
              <a:rPr lang="de-DE" smtClean="0"/>
              <a:t>17.09.2019</a:t>
            </a:fld>
            <a:endParaRPr lang="en-US" altLang="zh-CN" dirty="0"/>
          </a:p>
        </p:txBody>
      </p:sp>
      <p:sp>
        <p:nvSpPr>
          <p:cNvPr id="1028" name="Rectangle 20"/>
          <p:cNvSpPr>
            <a:spLocks noChangeArrowheads="1"/>
          </p:cNvSpPr>
          <p:nvPr userDrawn="1"/>
        </p:nvSpPr>
        <p:spPr bwMode="auto">
          <a:xfrm flipV="1">
            <a:off x="254000" y="6521450"/>
            <a:ext cx="8693150" cy="36513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9" name="Rectangle 21"/>
          <p:cNvSpPr>
            <a:spLocks noChangeArrowheads="1"/>
          </p:cNvSpPr>
          <p:nvPr userDrawn="1"/>
        </p:nvSpPr>
        <p:spPr bwMode="auto">
          <a:xfrm flipV="1">
            <a:off x="298450" y="504197"/>
            <a:ext cx="6591237" cy="59021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507" y="55226"/>
            <a:ext cx="581650" cy="517068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7582422" y="63920"/>
            <a:ext cx="13756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Lehrstuhl für </a:t>
            </a:r>
          </a:p>
          <a:p>
            <a:r>
              <a:rPr lang="de-DE" sz="1000" dirty="0"/>
              <a:t>Oberflächen-</a:t>
            </a:r>
            <a:r>
              <a:rPr lang="de-DE" sz="1000" baseline="0" dirty="0"/>
              <a:t> und</a:t>
            </a:r>
          </a:p>
          <a:p>
            <a:r>
              <a:rPr lang="de-DE" sz="1000" baseline="0" dirty="0"/>
              <a:t>Werkstofftechnologie</a:t>
            </a:r>
            <a:endParaRPr lang="de-DE" sz="10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  <p:pic>
        <p:nvPicPr>
          <p:cNvPr id="10" name="Bild 15" descr="logo_uni_si_rgb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74381"/>
            <a:ext cx="12334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5" r:id="rId1"/>
    <p:sldLayoutId id="2147484548" r:id="rId2"/>
    <p:sldLayoutId id="2147484556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1</a:t>
            </a:fld>
            <a:endParaRPr lang="de-DE" altLang="de-DE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" y="5796117"/>
            <a:ext cx="936689" cy="59721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379914" y="5796117"/>
            <a:ext cx="60738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50" i="1" dirty="0" smtClean="0"/>
              <a:t>Authors would like </a:t>
            </a:r>
            <a:r>
              <a:rPr lang="en-ZA" sz="1050" i="1" dirty="0"/>
              <a:t>to acknowledge the support provided by European Union’s ARIES collaboration H2020 Research and Innovation Programme under Grant Agreement no. 730871.</a:t>
            </a:r>
            <a:endParaRPr lang="en-GB" sz="1050" i="1" dirty="0"/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265586" y="2056879"/>
            <a:ext cx="8708528" cy="1091604"/>
          </a:xfrm>
          <a:prstGeom prst="rect">
            <a:avLst/>
          </a:prstGeom>
        </p:spPr>
        <p:txBody>
          <a:bodyPr anchor="t" anchorCtr="0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l"/>
            <a:r>
              <a:rPr lang="en-ZA" sz="4500" kern="0" dirty="0" smtClean="0">
                <a:solidFill>
                  <a:schemeClr val="accent2"/>
                </a:solidFill>
              </a:rPr>
              <a:t>ARIES QPR Update</a:t>
            </a:r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265586" y="3533033"/>
            <a:ext cx="8675664" cy="74252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ZA" sz="1600" b="1" kern="0" dirty="0" smtClean="0"/>
              <a:t>Stewart Leith, </a:t>
            </a:r>
            <a:r>
              <a:rPr lang="en-ZA" sz="1600" kern="0" dirty="0" smtClean="0"/>
              <a:t>Michael Vogel</a:t>
            </a:r>
            <a:endParaRPr lang="en-GB" sz="1200" kern="0" baseline="30000" dirty="0" smtClean="0"/>
          </a:p>
        </p:txBody>
      </p:sp>
      <p:pic>
        <p:nvPicPr>
          <p:cNvPr id="12" name="Picture 2" descr="D:\ARIES\Aries-Logo-std-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166" y="5321179"/>
            <a:ext cx="1526229" cy="107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17.09.2019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0483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2</a:t>
            </a:fld>
            <a:endParaRPr lang="de-DE" altLang="de-DE" dirty="0"/>
          </a:p>
        </p:txBody>
      </p:sp>
      <p:sp>
        <p:nvSpPr>
          <p:cNvPr id="6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17.09.2019</a:t>
            </a:fld>
            <a:endParaRPr lang="en-US" altLang="zh-CN" dirty="0"/>
          </a:p>
        </p:txBody>
      </p:sp>
      <p:sp>
        <p:nvSpPr>
          <p:cNvPr id="2" name="TextBox 1"/>
          <p:cNvSpPr txBox="1"/>
          <p:nvPr/>
        </p:nvSpPr>
        <p:spPr>
          <a:xfrm>
            <a:off x="298450" y="711201"/>
            <a:ext cx="3142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Preparation for QPR</a:t>
            </a:r>
            <a:endParaRPr lang="en-GB" sz="2400" b="1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" y="1380403"/>
            <a:ext cx="3564691" cy="47529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95271" y="2530765"/>
            <a:ext cx="50471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Flow </a:t>
            </a:r>
            <a:r>
              <a:rPr lang="en-ZA" dirty="0"/>
              <a:t>c</a:t>
            </a:r>
            <a:r>
              <a:rPr lang="en-ZA" dirty="0" smtClean="0"/>
              <a:t>ell installed around machine. Reduce particulate and create laminar flow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Area inside flow cell cleaned prior to deposition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QPR sample handled inside flow cell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Clean suits worn during mounting and dismounting of QPR sample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Copper surface showed evidence of pitting and machining on the surface prior to deposition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562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17.09.2019</a:t>
            </a:fld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3</a:t>
            </a:fld>
            <a:endParaRPr lang="de-DE" alt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298450" y="711201"/>
            <a:ext cx="3538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Deposition Parameters</a:t>
            </a:r>
            <a:endParaRPr lang="en-GB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6851" y="1357745"/>
                <a:ext cx="5030932" cy="4081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Optimisation study completed to investigate cathode power, deposition pressure and substrate bias effects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Ductile film made cross section investigations difficult with Si cleaving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Deposition parameters chosen to be as close to previous samples as possible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Temperature: 650 °C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Pressure: 800 mPa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Cathode Power: 500 W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Process Gas: Argon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No substrate bias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Base pressure prior to deposition improved to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ZA" i="0" dirty="0" smtClean="0">
                        <a:latin typeface="+mn-lt"/>
                      </a:rPr>
                      <m:t>5</m:t>
                    </m:r>
                    <m:r>
                      <m:rPr>
                        <m:nor/>
                      </m:rPr>
                      <a:rPr lang="en-ZA" b="0" i="0" dirty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ZA" i="0" dirty="0" smtClean="0">
                        <a:latin typeface="+mn-lt"/>
                      </a:rPr>
                      <m:t>x</m:t>
                    </m:r>
                    <m:r>
                      <m:rPr>
                        <m:nor/>
                      </m:rPr>
                      <a:rPr lang="en-ZA" i="0" dirty="0" smtClean="0">
                        <a:latin typeface="+mn-lt"/>
                      </a:rPr>
                      <m:t> </m:t>
                    </m:r>
                    <m:sSup>
                      <m:sSupPr>
                        <m:ctrlPr>
                          <a:rPr lang="en-ZA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ZA" i="0" dirty="0" smtClean="0">
                            <a:latin typeface="+mn-lt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ZA" b="0" i="0" dirty="0" smtClean="0">
                            <a:latin typeface="+mn-lt"/>
                          </a:rPr>
                          <m:t>0</m:t>
                        </m:r>
                      </m:e>
                      <m:sup>
                        <m:r>
                          <m:rPr>
                            <m:nor/>
                          </m:rPr>
                          <a:rPr lang="en-ZA" b="0" i="0" dirty="0" smtClean="0">
                            <a:latin typeface="+mn-lt"/>
                          </a:rPr>
                          <m:t>−7</m:t>
                        </m:r>
                      </m:sup>
                    </m:sSup>
                    <m:r>
                      <a:rPr lang="en-ZA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ZA" dirty="0" smtClean="0"/>
                  <a:t>mbar @ room temp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Film thickness estimated to be 3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ZA" b="0" i="0" smtClean="0">
                        <a:latin typeface="+mj-lt"/>
                      </a:rPr>
                      <m:t>μm</m:t>
                    </m:r>
                  </m:oMath>
                </a14:m>
                <a:r>
                  <a:rPr lang="en-ZA" dirty="0" smtClean="0">
                    <a:latin typeface="+mj-lt"/>
                  </a:rPr>
                  <a:t> based on optimisation study</a:t>
                </a:r>
                <a:endParaRPr lang="en-ZA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851" y="1357745"/>
                <a:ext cx="5030932" cy="4081438"/>
              </a:xfrm>
              <a:prstGeom prst="rect">
                <a:avLst/>
              </a:prstGeom>
              <a:blipFill>
                <a:blip r:embed="rId2"/>
                <a:stretch>
                  <a:fillRect l="-484" t="-448" r="-605" b="-10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847" y="1357745"/>
            <a:ext cx="3583844" cy="477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39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4</a:t>
            </a:fld>
            <a:endParaRPr lang="de-DE" altLang="de-DE" dirty="0"/>
          </a:p>
        </p:txBody>
      </p:sp>
      <p:sp>
        <p:nvSpPr>
          <p:cNvPr id="6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17.09.2019</a:t>
            </a:fld>
            <a:endParaRPr lang="en-US" altLang="zh-C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90" r="12597" b="16971"/>
          <a:stretch/>
        </p:blipFill>
        <p:spPr>
          <a:xfrm>
            <a:off x="6098887" y="718856"/>
            <a:ext cx="2900687" cy="26355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0"/>
          <a:stretch/>
        </p:blipFill>
        <p:spPr>
          <a:xfrm>
            <a:off x="6098886" y="3474540"/>
            <a:ext cx="2900687" cy="29187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23" y="3504575"/>
            <a:ext cx="3891724" cy="29187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2349" y="950030"/>
            <a:ext cx="5809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QPR sample placed in holder and inspected inside flow cell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Niobium thin film showed evidence of the pitting seen on copper surface.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A handful of star marks found on the surface of the film. Two prominent. Possible localised different orientation</a:t>
            </a: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Sample holder pumped down and backfilled with Argon for </a:t>
            </a:r>
            <a:r>
              <a:rPr lang="en-ZA" dirty="0" smtClean="0"/>
              <a:t>delivery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QPR sampled delivered to HZB for characterisation</a:t>
            </a:r>
            <a:endParaRPr lang="en-ZA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dirty="0" smtClean="0"/>
              <a:t>Four clamps </a:t>
            </a:r>
            <a:r>
              <a:rPr lang="en-ZA" dirty="0" smtClean="0"/>
              <a:t>broken </a:t>
            </a:r>
            <a:r>
              <a:rPr lang="en-ZA" dirty="0" smtClean="0"/>
              <a:t>during fixing – bent </a:t>
            </a:r>
            <a:r>
              <a:rPr lang="en-ZA" dirty="0" smtClean="0"/>
              <a:t>bolts. Replaced</a:t>
            </a:r>
            <a:endParaRPr lang="en-ZA" dirty="0" smtClean="0"/>
          </a:p>
        </p:txBody>
      </p:sp>
      <p:sp>
        <p:nvSpPr>
          <p:cNvPr id="13" name="Oval 12"/>
          <p:cNvSpPr/>
          <p:nvPr/>
        </p:nvSpPr>
        <p:spPr>
          <a:xfrm>
            <a:off x="7090626" y="5269114"/>
            <a:ext cx="258618" cy="258618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052757" y="4533900"/>
            <a:ext cx="258618" cy="258618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22349" y="52920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Results</a:t>
            </a:r>
            <a:endParaRPr lang="en-GB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1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SimSun</vt:lpstr>
      <vt:lpstr>Arial</vt:lpstr>
      <vt:lpstr>Cambria Math</vt:lpstr>
      <vt:lpstr>Verdana</vt:lpstr>
      <vt:lpstr>Standarddesign</vt:lpstr>
      <vt:lpstr>PowerPoint Presentation</vt:lpstr>
      <vt:lpstr>PowerPoint Presentation</vt:lpstr>
      <vt:lpstr>PowerPoint Presentation</vt:lpstr>
      <vt:lpstr>PowerPoint Presentation</vt:lpstr>
    </vt:vector>
  </TitlesOfParts>
  <Company>Universität Siegen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Materialwissenschaft dünner Schichten</dc:title>
  <dc:subject/>
  <dc:creator>Michael.Vogel@uni-siegen.de</dc:creator>
  <cp:lastModifiedBy>Leith, Stewart</cp:lastModifiedBy>
  <cp:revision>1112</cp:revision>
  <dcterms:created xsi:type="dcterms:W3CDTF">2004-01-16T15:04:16Z</dcterms:created>
  <dcterms:modified xsi:type="dcterms:W3CDTF">2019-09-17T10:42:54Z</dcterms:modified>
  <cp:category>Vorlesung</cp:category>
</cp:coreProperties>
</file>