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7" r:id="rId2"/>
    <p:sldId id="257" r:id="rId3"/>
    <p:sldId id="272" r:id="rId4"/>
    <p:sldId id="259" r:id="rId5"/>
    <p:sldId id="260" r:id="rId6"/>
    <p:sldId id="261" r:id="rId7"/>
    <p:sldId id="273" r:id="rId8"/>
    <p:sldId id="262" r:id="rId9"/>
    <p:sldId id="270" r:id="rId10"/>
    <p:sldId id="274" r:id="rId11"/>
    <p:sldId id="269" r:id="rId12"/>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91">
          <p15:clr>
            <a:srgbClr val="A4A3A4"/>
          </p15:clr>
        </p15:guide>
        <p15:guide id="2" orient="horz" pos="281">
          <p15:clr>
            <a:srgbClr val="A4A3A4"/>
          </p15:clr>
        </p15:guide>
        <p15:guide id="3" orient="horz" pos="1891">
          <p15:clr>
            <a:srgbClr val="A4A3A4"/>
          </p15:clr>
        </p15:guide>
        <p15:guide id="4" pos="4085">
          <p15:clr>
            <a:srgbClr val="A4A3A4"/>
          </p15:clr>
        </p15:guide>
        <p15:guide id="5" pos="5309">
          <p15:clr>
            <a:srgbClr val="A4A3A4"/>
          </p15:clr>
        </p15:guide>
        <p15:guide id="6">
          <p15:clr>
            <a:srgbClr val="A4A3A4"/>
          </p15:clr>
        </p15:guide>
        <p15:guide id="7" pos="332">
          <p15:clr>
            <a:srgbClr val="A4A3A4"/>
          </p15:clr>
        </p15:guide>
        <p15:guide id="8" pos="288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1" d="100"/>
          <a:sy n="151" d="100"/>
        </p:scale>
        <p:origin x="1392" y="144"/>
      </p:cViewPr>
      <p:guideLst>
        <p:guide orient="horz" pos="1091"/>
        <p:guide orient="horz" pos="281"/>
        <p:guide orient="horz" pos="1891"/>
        <p:guide pos="4085"/>
        <p:guide pos="5309"/>
        <p:guide/>
        <p:guide pos="332"/>
        <p:guide pos="2885"/>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CH" dirty="0"/>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5B44FCF-2491-450C-88A7-F524712D94E6}" type="datetimeFigureOut">
              <a:rPr lang="fr-CH" smtClean="0"/>
              <a:t>24.09.2020</a:t>
            </a:fld>
            <a:endParaRPr lang="fr-CH" dirty="0"/>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CH" dirty="0"/>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CH" dirty="0"/>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7899FF63-4F8C-498A-9503-446E84693C29}" type="slidenum">
              <a:rPr lang="fr-CH" smtClean="0"/>
              <a:t>‹#›</a:t>
            </a:fld>
            <a:endParaRPr lang="fr-CH" dirty="0"/>
          </a:p>
        </p:txBody>
      </p:sp>
    </p:spTree>
    <p:extLst>
      <p:ext uri="{BB962C8B-B14F-4D97-AF65-F5344CB8AC3E}">
        <p14:creationId xmlns:p14="http://schemas.microsoft.com/office/powerpoint/2010/main" val="1763228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CH"/>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CH"/>
          </a:p>
        </p:txBody>
      </p:sp>
      <p:sp>
        <p:nvSpPr>
          <p:cNvPr id="4" name="Espace réservé de la date 3"/>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11"/>
          </p:nvPr>
        </p:nvSpPr>
        <p:spPr/>
        <p:txBody>
          <a:bodyPr/>
          <a:lstStyle/>
          <a:p>
            <a:endParaRPr lang="fr-CH" dirty="0"/>
          </a:p>
        </p:txBody>
      </p:sp>
      <p:sp>
        <p:nvSpPr>
          <p:cNvPr id="6" name="Espace réservé du numéro de diapositive 5"/>
          <p:cNvSpPr>
            <a:spLocks noGrp="1"/>
          </p:cNvSpPr>
          <p:nvPr>
            <p:ph type="sldNum" sz="quarter" idx="12"/>
          </p:nvPr>
        </p:nvSpPr>
        <p:spPr/>
        <p:txBody>
          <a:bodyPr/>
          <a:lstStyle/>
          <a:p>
            <a:fld id="{EA488931-DAFF-4E0E-ADED-6CA8CCB25421}" type="slidenum">
              <a:rPr lang="fr-CH" smtClean="0"/>
              <a:t>‹#›</a:t>
            </a:fld>
            <a:endParaRPr lang="fr-CH" dirty="0"/>
          </a:p>
        </p:txBody>
      </p:sp>
      <p:cxnSp>
        <p:nvCxnSpPr>
          <p:cNvPr id="7" name="Connecteur droit 6"/>
          <p:cNvCxnSpPr/>
          <p:nvPr userDrawn="1"/>
        </p:nvCxnSpPr>
        <p:spPr>
          <a:xfrm>
            <a:off x="513361" y="6364795"/>
            <a:ext cx="7914677" cy="101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 name="ZoneTexte 7"/>
          <p:cNvSpPr txBox="1"/>
          <p:nvPr userDrawn="1"/>
        </p:nvSpPr>
        <p:spPr>
          <a:xfrm>
            <a:off x="2804844" y="6362778"/>
            <a:ext cx="3521804" cy="215444"/>
          </a:xfrm>
          <a:prstGeom prst="rect">
            <a:avLst/>
          </a:prstGeom>
          <a:noFill/>
        </p:spPr>
        <p:txBody>
          <a:bodyPr wrap="square" rtlCol="0">
            <a:spAutoFit/>
          </a:bodyPr>
          <a:lstStyle/>
          <a:p>
            <a:pPr algn="ctr"/>
            <a:r>
              <a:rPr lang="fr-CH" sz="800" dirty="0" smtClean="0">
                <a:solidFill>
                  <a:schemeClr val="bg1">
                    <a:lumMod val="75000"/>
                  </a:schemeClr>
                </a:solidFill>
              </a:rPr>
              <a:t>CAGI - "La Pastorale" - 106 Route de Ferney, 1202  Genève  - www.cagi.ch</a:t>
            </a:r>
            <a:endParaRPr lang="fr-CH" sz="800" dirty="0">
              <a:solidFill>
                <a:schemeClr val="bg1">
                  <a:lumMod val="75000"/>
                </a:schemeClr>
              </a:solidFill>
            </a:endParaRPr>
          </a:p>
        </p:txBody>
      </p:sp>
    </p:spTree>
    <p:extLst>
      <p:ext uri="{BB962C8B-B14F-4D97-AF65-F5344CB8AC3E}">
        <p14:creationId xmlns:p14="http://schemas.microsoft.com/office/powerpoint/2010/main" val="1369191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11"/>
          </p:nvPr>
        </p:nvSpPr>
        <p:spPr/>
        <p:txBody>
          <a:bodyPr/>
          <a:lstStyle/>
          <a:p>
            <a:endParaRPr lang="fr-CH" dirty="0"/>
          </a:p>
        </p:txBody>
      </p:sp>
      <p:sp>
        <p:nvSpPr>
          <p:cNvPr id="6" name="Espace réservé du numéro de diapositive 5"/>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767676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CH"/>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11"/>
          </p:nvPr>
        </p:nvSpPr>
        <p:spPr/>
        <p:txBody>
          <a:bodyPr/>
          <a:lstStyle/>
          <a:p>
            <a:endParaRPr lang="fr-CH" dirty="0"/>
          </a:p>
        </p:txBody>
      </p:sp>
      <p:sp>
        <p:nvSpPr>
          <p:cNvPr id="6" name="Espace réservé du numéro de diapositive 5"/>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1722042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11"/>
          </p:nvPr>
        </p:nvSpPr>
        <p:spPr/>
        <p:txBody>
          <a:bodyPr/>
          <a:lstStyle/>
          <a:p>
            <a:endParaRPr lang="fr-CH" dirty="0"/>
          </a:p>
        </p:txBody>
      </p:sp>
      <p:sp>
        <p:nvSpPr>
          <p:cNvPr id="6" name="Espace réservé du numéro de diapositive 5"/>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282677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CH"/>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11"/>
          </p:nvPr>
        </p:nvSpPr>
        <p:spPr/>
        <p:txBody>
          <a:bodyPr/>
          <a:lstStyle/>
          <a:p>
            <a:endParaRPr lang="fr-CH" dirty="0"/>
          </a:p>
        </p:txBody>
      </p:sp>
      <p:sp>
        <p:nvSpPr>
          <p:cNvPr id="6" name="Espace réservé du numéro de diapositive 5"/>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295747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e la date 4"/>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6" name="Espace réservé du pied de page 5"/>
          <p:cNvSpPr>
            <a:spLocks noGrp="1"/>
          </p:cNvSpPr>
          <p:nvPr>
            <p:ph type="ftr" sz="quarter" idx="11"/>
          </p:nvPr>
        </p:nvSpPr>
        <p:spPr/>
        <p:txBody>
          <a:bodyPr/>
          <a:lstStyle/>
          <a:p>
            <a:endParaRPr lang="fr-CH" dirty="0"/>
          </a:p>
        </p:txBody>
      </p:sp>
      <p:sp>
        <p:nvSpPr>
          <p:cNvPr id="7" name="Espace réservé du numéro de diapositive 6"/>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1443912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CH"/>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7" name="Espace réservé de la date 6"/>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8" name="Espace réservé du pied de page 7"/>
          <p:cNvSpPr>
            <a:spLocks noGrp="1"/>
          </p:cNvSpPr>
          <p:nvPr>
            <p:ph type="ftr" sz="quarter" idx="11"/>
          </p:nvPr>
        </p:nvSpPr>
        <p:spPr/>
        <p:txBody>
          <a:bodyPr/>
          <a:lstStyle/>
          <a:p>
            <a:endParaRPr lang="fr-CH" dirty="0"/>
          </a:p>
        </p:txBody>
      </p:sp>
      <p:sp>
        <p:nvSpPr>
          <p:cNvPr id="9" name="Espace réservé du numéro de diapositive 8"/>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4207602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CH"/>
          </a:p>
        </p:txBody>
      </p:sp>
      <p:sp>
        <p:nvSpPr>
          <p:cNvPr id="3" name="Espace réservé de la date 2"/>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4" name="Espace réservé du pied de page 3"/>
          <p:cNvSpPr>
            <a:spLocks noGrp="1"/>
          </p:cNvSpPr>
          <p:nvPr>
            <p:ph type="ftr" sz="quarter" idx="11"/>
          </p:nvPr>
        </p:nvSpPr>
        <p:spPr/>
        <p:txBody>
          <a:bodyPr/>
          <a:lstStyle/>
          <a:p>
            <a:endParaRPr lang="fr-CH" dirty="0"/>
          </a:p>
        </p:txBody>
      </p:sp>
      <p:sp>
        <p:nvSpPr>
          <p:cNvPr id="5" name="Espace réservé du numéro de diapositive 4"/>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1682247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3" name="Espace réservé du pied de page 2"/>
          <p:cNvSpPr>
            <a:spLocks noGrp="1"/>
          </p:cNvSpPr>
          <p:nvPr>
            <p:ph type="ftr" sz="quarter" idx="11"/>
          </p:nvPr>
        </p:nvSpPr>
        <p:spPr/>
        <p:txBody>
          <a:bodyPr/>
          <a:lstStyle/>
          <a:p>
            <a:endParaRPr lang="fr-CH" dirty="0"/>
          </a:p>
        </p:txBody>
      </p:sp>
      <p:sp>
        <p:nvSpPr>
          <p:cNvPr id="4" name="Espace réservé du numéro de diapositive 3"/>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432326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CH"/>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6" name="Espace réservé du pied de page 5"/>
          <p:cNvSpPr>
            <a:spLocks noGrp="1"/>
          </p:cNvSpPr>
          <p:nvPr>
            <p:ph type="ftr" sz="quarter" idx="11"/>
          </p:nvPr>
        </p:nvSpPr>
        <p:spPr/>
        <p:txBody>
          <a:bodyPr/>
          <a:lstStyle/>
          <a:p>
            <a:endParaRPr lang="fr-CH" dirty="0"/>
          </a:p>
        </p:txBody>
      </p:sp>
      <p:sp>
        <p:nvSpPr>
          <p:cNvPr id="7" name="Espace réservé du numéro de diapositive 6"/>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29609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CH"/>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E3F8345-1C6F-4F12-A042-3E8736A5351C}" type="datetimeFigureOut">
              <a:rPr lang="fr-CH" smtClean="0"/>
              <a:t>24.09.2020</a:t>
            </a:fld>
            <a:endParaRPr lang="fr-CH" dirty="0"/>
          </a:p>
        </p:txBody>
      </p:sp>
      <p:sp>
        <p:nvSpPr>
          <p:cNvPr id="6" name="Espace réservé du pied de page 5"/>
          <p:cNvSpPr>
            <a:spLocks noGrp="1"/>
          </p:cNvSpPr>
          <p:nvPr>
            <p:ph type="ftr" sz="quarter" idx="11"/>
          </p:nvPr>
        </p:nvSpPr>
        <p:spPr/>
        <p:txBody>
          <a:bodyPr/>
          <a:lstStyle/>
          <a:p>
            <a:endParaRPr lang="fr-CH" dirty="0"/>
          </a:p>
        </p:txBody>
      </p:sp>
      <p:sp>
        <p:nvSpPr>
          <p:cNvPr id="7" name="Espace réservé du numéro de diapositive 6"/>
          <p:cNvSpPr>
            <a:spLocks noGrp="1"/>
          </p:cNvSpPr>
          <p:nvPr>
            <p:ph type="sldNum" sz="quarter" idx="12"/>
          </p:nvPr>
        </p:nvSpPr>
        <p:spPr/>
        <p:txBody>
          <a:bodyPr/>
          <a:lstStyle/>
          <a:p>
            <a:fld id="{EA488931-DAFF-4E0E-ADED-6CA8CCB25421}" type="slidenum">
              <a:rPr lang="fr-CH" smtClean="0"/>
              <a:t>‹#›</a:t>
            </a:fld>
            <a:endParaRPr lang="fr-CH" dirty="0"/>
          </a:p>
        </p:txBody>
      </p:sp>
    </p:spTree>
    <p:extLst>
      <p:ext uri="{BB962C8B-B14F-4D97-AF65-F5344CB8AC3E}">
        <p14:creationId xmlns:p14="http://schemas.microsoft.com/office/powerpoint/2010/main" val="38391777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CH"/>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H"/>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3F8345-1C6F-4F12-A042-3E8736A5351C}" type="datetimeFigureOut">
              <a:rPr lang="fr-CH" smtClean="0"/>
              <a:t>24.09.2020</a:t>
            </a:fld>
            <a:endParaRPr lang="fr-CH"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488931-DAFF-4E0E-ADED-6CA8CCB25421}" type="slidenum">
              <a:rPr lang="fr-CH" smtClean="0"/>
              <a:t>‹#›</a:t>
            </a:fld>
            <a:endParaRPr lang="fr-CH" dirty="0"/>
          </a:p>
        </p:txBody>
      </p:sp>
    </p:spTree>
    <p:extLst>
      <p:ext uri="{BB962C8B-B14F-4D97-AF65-F5344CB8AC3E}">
        <p14:creationId xmlns:p14="http://schemas.microsoft.com/office/powerpoint/2010/main" val="387122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6.JPG"/><Relationship Id="rId2" Type="http://schemas.openxmlformats.org/officeDocument/2006/relationships/hyperlink" Target="http://www.cagi.ch/practical-geneva" TargetMode="Externa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CagiGeneva" TargetMode="Externa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hyperlink" Target="mailto:welcome.cagi@etat.ge.ch" TargetMode="External"/><Relationship Id="rId7"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hyperlink" Target="https://twitter.com/CagiGeneva" TargetMode="External"/><Relationship Id="rId5" Type="http://schemas.openxmlformats.org/officeDocument/2006/relationships/image" Target="../media/image5.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jpg"/><Relationship Id="rId26" Type="http://schemas.openxmlformats.org/officeDocument/2006/relationships/image" Target="../media/image29.jpeg"/><Relationship Id="rId39" Type="http://schemas.openxmlformats.org/officeDocument/2006/relationships/image" Target="../media/image42.jpeg"/><Relationship Id="rId3" Type="http://schemas.openxmlformats.org/officeDocument/2006/relationships/image" Target="../media/image2.jpeg"/><Relationship Id="rId21" Type="http://schemas.openxmlformats.org/officeDocument/2006/relationships/image" Target="../media/image24.jpeg"/><Relationship Id="rId34" Type="http://schemas.openxmlformats.org/officeDocument/2006/relationships/image" Target="../media/image37.jpeg"/><Relationship Id="rId7" Type="http://schemas.openxmlformats.org/officeDocument/2006/relationships/image" Target="../media/image10.png"/><Relationship Id="rId12" Type="http://schemas.openxmlformats.org/officeDocument/2006/relationships/image" Target="../media/image15.jpeg"/><Relationship Id="rId17" Type="http://schemas.openxmlformats.org/officeDocument/2006/relationships/image" Target="../media/image20.jpeg"/><Relationship Id="rId25" Type="http://schemas.openxmlformats.org/officeDocument/2006/relationships/image" Target="../media/image28.jpeg"/><Relationship Id="rId33" Type="http://schemas.openxmlformats.org/officeDocument/2006/relationships/image" Target="../media/image36.jpeg"/><Relationship Id="rId38" Type="http://schemas.openxmlformats.org/officeDocument/2006/relationships/image" Target="../media/image41.png"/><Relationship Id="rId2" Type="http://schemas.openxmlformats.org/officeDocument/2006/relationships/image" Target="../media/image5.jpeg"/><Relationship Id="rId16" Type="http://schemas.openxmlformats.org/officeDocument/2006/relationships/image" Target="../media/image19.jpeg"/><Relationship Id="rId20" Type="http://schemas.openxmlformats.org/officeDocument/2006/relationships/image" Target="../media/image23.png"/><Relationship Id="rId29" Type="http://schemas.openxmlformats.org/officeDocument/2006/relationships/image" Target="../media/image32.png"/><Relationship Id="rId41" Type="http://schemas.openxmlformats.org/officeDocument/2006/relationships/image" Target="../media/image44.jpeg"/><Relationship Id="rId1" Type="http://schemas.openxmlformats.org/officeDocument/2006/relationships/slideLayout" Target="../slideLayouts/slideLayout1.xml"/><Relationship Id="rId6" Type="http://schemas.openxmlformats.org/officeDocument/2006/relationships/image" Target="../media/image9.png"/><Relationship Id="rId11" Type="http://schemas.openxmlformats.org/officeDocument/2006/relationships/image" Target="../media/image14.tiff"/><Relationship Id="rId24" Type="http://schemas.openxmlformats.org/officeDocument/2006/relationships/image" Target="../media/image27.png"/><Relationship Id="rId32" Type="http://schemas.openxmlformats.org/officeDocument/2006/relationships/image" Target="../media/image35.jpeg"/><Relationship Id="rId37" Type="http://schemas.openxmlformats.org/officeDocument/2006/relationships/image" Target="../media/image40.jpeg"/><Relationship Id="rId40" Type="http://schemas.openxmlformats.org/officeDocument/2006/relationships/image" Target="../media/image43.jpeg"/><Relationship Id="rId5" Type="http://schemas.openxmlformats.org/officeDocument/2006/relationships/image" Target="../media/image8.jpeg"/><Relationship Id="rId15" Type="http://schemas.openxmlformats.org/officeDocument/2006/relationships/image" Target="../media/image18.png"/><Relationship Id="rId23" Type="http://schemas.openxmlformats.org/officeDocument/2006/relationships/image" Target="../media/image26.png"/><Relationship Id="rId28" Type="http://schemas.openxmlformats.org/officeDocument/2006/relationships/image" Target="../media/image31.png"/><Relationship Id="rId36" Type="http://schemas.openxmlformats.org/officeDocument/2006/relationships/image" Target="../media/image39.png"/><Relationship Id="rId10" Type="http://schemas.openxmlformats.org/officeDocument/2006/relationships/image" Target="../media/image13.jpeg"/><Relationship Id="rId19" Type="http://schemas.openxmlformats.org/officeDocument/2006/relationships/image" Target="../media/image22.jpeg"/><Relationship Id="rId31" Type="http://schemas.openxmlformats.org/officeDocument/2006/relationships/image" Target="../media/image34.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jpeg"/><Relationship Id="rId22" Type="http://schemas.openxmlformats.org/officeDocument/2006/relationships/image" Target="../media/image25.jpeg"/><Relationship Id="rId27" Type="http://schemas.openxmlformats.org/officeDocument/2006/relationships/image" Target="../media/image30.jpeg"/><Relationship Id="rId30" Type="http://schemas.openxmlformats.org/officeDocument/2006/relationships/image" Target="../media/image33.png"/><Relationship Id="rId35" Type="http://schemas.openxmlformats.org/officeDocument/2006/relationships/image" Target="../media/image38.emf"/></Relationships>
</file>

<file path=ppt/slides/_rels/slide4.xml.rels><?xml version="1.0" encoding="UTF-8" standalone="yes"?>
<Relationships xmlns="http://schemas.openxmlformats.org/package/2006/relationships"><Relationship Id="rId3" Type="http://schemas.openxmlformats.org/officeDocument/2006/relationships/hyperlink" Target="mailto:network.cagi@etat.ge.ch" TargetMode="External"/><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CagiGeneva" TargetMode="Externa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hyperlink" Target="mailto:immo.cagi@etat.ge.ch" TargetMode="External"/><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CagiGeneva" TargetMode="Externa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mailto:info@kiosqueonu.ch" TargetMode="External"/><Relationship Id="rId7"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hyperlink" Target="https://twitter.com/CagiGeneva" TargetMode="External"/><Relationship Id="rId5" Type="http://schemas.openxmlformats.org/officeDocument/2006/relationships/image" Target="../media/image45.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8" Type="http://schemas.openxmlformats.org/officeDocument/2006/relationships/hyperlink" Target="http://www.cagi.ch/agenda/?p=7593" TargetMode="External"/><Relationship Id="rId13" Type="http://schemas.openxmlformats.org/officeDocument/2006/relationships/hyperlink" Target="http://www.cagi.ch/agenda/?p=7750" TargetMode="External"/><Relationship Id="rId18" Type="http://schemas.openxmlformats.org/officeDocument/2006/relationships/hyperlink" Target="https://www.j3l.ch/en/" TargetMode="External"/><Relationship Id="rId3" Type="http://schemas.openxmlformats.org/officeDocument/2006/relationships/hyperlink" Target="https://www.cagi.ch/en/events/the-cultural-kiosk-at-the-unog.php" TargetMode="External"/><Relationship Id="rId7" Type="http://schemas.openxmlformats.org/officeDocument/2006/relationships/hyperlink" Target="https://www.cagi.ch/agenda/?p=7638" TargetMode="External"/><Relationship Id="rId12" Type="http://schemas.openxmlformats.org/officeDocument/2006/relationships/hyperlink" Target="http://www.cagi.ch/agenda/?p=7783" TargetMode="External"/><Relationship Id="rId17" Type="http://schemas.openxmlformats.org/officeDocument/2006/relationships/hyperlink" Target="https://www.rando-saleve.net/" TargetMode="External"/><Relationship Id="rId2" Type="http://schemas.openxmlformats.org/officeDocument/2006/relationships/hyperlink" Target="https://www.cagi.ch/en/housing/Accommodation-for-Internationals.php" TargetMode="External"/><Relationship Id="rId16" Type="http://schemas.openxmlformats.org/officeDocument/2006/relationships/hyperlink" Target="http://www.cagi.ch/agenda/?p=7729" TargetMode="External"/><Relationship Id="rId20" Type="http://schemas.openxmlformats.org/officeDocument/2006/relationships/hyperlink" Target="http://www.western-city.ch/index.cfm" TargetMode="External"/><Relationship Id="rId1" Type="http://schemas.openxmlformats.org/officeDocument/2006/relationships/slideLayout" Target="../slideLayouts/slideLayout7.xml"/><Relationship Id="rId6" Type="http://schemas.openxmlformats.org/officeDocument/2006/relationships/hyperlink" Target="http://www.cagi.ch/agenda/?p=7846" TargetMode="External"/><Relationship Id="rId11" Type="http://schemas.openxmlformats.org/officeDocument/2006/relationships/hyperlink" Target="http://www.cagi.ch/agenda/?p=7647" TargetMode="External"/><Relationship Id="rId5" Type="http://schemas.openxmlformats.org/officeDocument/2006/relationships/hyperlink" Target="http://www.cagi.ch/agenda/" TargetMode="External"/><Relationship Id="rId15" Type="http://schemas.openxmlformats.org/officeDocument/2006/relationships/hyperlink" Target="http://www.cagi.ch/agenda/?p=7700" TargetMode="External"/><Relationship Id="rId10" Type="http://schemas.openxmlformats.org/officeDocument/2006/relationships/hyperlink" Target="http://www.cagi.ch/agenda/?p=7788" TargetMode="External"/><Relationship Id="rId19" Type="http://schemas.openxmlformats.org/officeDocument/2006/relationships/hyperlink" Target="https://tnacablepark.com/" TargetMode="External"/><Relationship Id="rId4" Type="http://schemas.openxmlformats.org/officeDocument/2006/relationships/hyperlink" Target="mailto:info@kiosqueonu.ch" TargetMode="External"/><Relationship Id="rId9" Type="http://schemas.openxmlformats.org/officeDocument/2006/relationships/hyperlink" Target="http://www.cagi.ch/agenda/?p=7591" TargetMode="External"/><Relationship Id="rId14" Type="http://schemas.openxmlformats.org/officeDocument/2006/relationships/hyperlink" Target="http://www.cagi.ch/agenda/?p=782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mailto:ong.cagi@etat.ge.ch" TargetMode="External"/><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hyperlink" Target="https://twitter.com/CagiGeneva" TargetMode="Externa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www.idcn.info/" TargetMode="External"/><Relationship Id="rId7" Type="http://schemas.openxmlformats.org/officeDocument/2006/relationships/hyperlink" Target="https://twitter.com/CagiGeneva" TargetMode="External"/><Relationship Id="rId2" Type="http://schemas.openxmlformats.org/officeDocument/2006/relationships/hyperlink" Target="http://www.cagi.ch/en/ngo" TargetMode="Externa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5.jpeg"/><Relationship Id="rId4" Type="http://schemas.openxmlformats.org/officeDocument/2006/relationships/hyperlink" Target="http://www.associationdecouvrir.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527051" y="1099357"/>
            <a:ext cx="7900988" cy="5183109"/>
          </a:xfrm>
        </p:spPr>
        <p:txBody>
          <a:bodyPr/>
          <a:lstStyle/>
          <a:p>
            <a:r>
              <a:rPr lang="en-US" sz="2800" b="1" dirty="0" smtClean="0">
                <a:solidFill>
                  <a:schemeClr val="tx2"/>
                </a:solidFill>
                <a:latin typeface="Arial"/>
                <a:cs typeface="Arial"/>
              </a:rPr>
              <a:t>International Geneva Welcome Centre</a:t>
            </a:r>
          </a:p>
          <a:p>
            <a:r>
              <a:rPr lang="en-US" sz="2800" b="1" dirty="0" smtClean="0">
                <a:solidFill>
                  <a:schemeClr val="tx2"/>
                </a:solidFill>
                <a:latin typeface="Arial"/>
                <a:cs typeface="Arial"/>
              </a:rPr>
              <a:t>www.cagi.ch</a:t>
            </a:r>
          </a:p>
          <a:p>
            <a:r>
              <a:rPr lang="fr-CH" dirty="0" smtClean="0"/>
              <a:t> </a:t>
            </a:r>
            <a:r>
              <a:rPr lang="fr-CH" b="1" dirty="0" smtClean="0"/>
              <a:t>@</a:t>
            </a:r>
            <a:r>
              <a:rPr lang="fr-CH" sz="2800" b="1" dirty="0" smtClean="0"/>
              <a:t>CagiGeneva</a:t>
            </a:r>
            <a:r>
              <a:rPr lang="fr-CH" b="1" dirty="0" smtClean="0"/>
              <a:t> </a:t>
            </a:r>
            <a:endParaRPr lang="fr-CH" b="1" dirty="0">
              <a:solidFill>
                <a:schemeClr val="tx2"/>
              </a:solidFill>
            </a:endParaRPr>
          </a:p>
        </p:txBody>
      </p:sp>
      <p:pic>
        <p:nvPicPr>
          <p:cNvPr id="1026" name="Picture 2" descr="C:\Users\COCHETM\Desktop\pano_CAGI_GE-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7051" y="2807744"/>
            <a:ext cx="7961198" cy="33671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Users\COCHETM\Desktop\25_ev_CAGI_Logo-2019-gauche-couleu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43869" y="2306595"/>
            <a:ext cx="429339" cy="349293"/>
          </a:xfrm>
          <a:prstGeom prst="rect">
            <a:avLst/>
          </a:prstGeom>
        </p:spPr>
      </p:pic>
    </p:spTree>
    <p:extLst>
      <p:ext uri="{BB962C8B-B14F-4D97-AF65-F5344CB8AC3E}">
        <p14:creationId xmlns:p14="http://schemas.microsoft.com/office/powerpoint/2010/main" val="22773523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7050" y="1414174"/>
            <a:ext cx="5832648" cy="609398"/>
          </a:xfrm>
          <a:prstGeom prst="rect">
            <a:avLst/>
          </a:prstGeom>
          <a:noFill/>
        </p:spPr>
        <p:txBody>
          <a:bodyPr wrap="square" rtlCol="0">
            <a:spAutoFit/>
          </a:bodyPr>
          <a:lstStyle/>
          <a:p>
            <a:pPr>
              <a:lnSpc>
                <a:spcPct val="120000"/>
              </a:lnSpc>
            </a:pPr>
            <a:r>
              <a:rPr lang="en-US" sz="2800" b="1" dirty="0">
                <a:solidFill>
                  <a:schemeClr val="tx2"/>
                </a:solidFill>
                <a:effectLst>
                  <a:outerShdw blurRad="38100" dist="38100" dir="2700000" algn="tl">
                    <a:srgbClr val="000000">
                      <a:alpha val="43137"/>
                    </a:srgbClr>
                  </a:outerShdw>
                </a:effectLst>
                <a:latin typeface="Arial"/>
              </a:rPr>
              <a:t>6</a:t>
            </a:r>
            <a:r>
              <a:rPr lang="en-US" sz="2800" b="1" dirty="0" smtClean="0">
                <a:solidFill>
                  <a:schemeClr val="tx2"/>
                </a:solidFill>
                <a:effectLst>
                  <a:outerShdw blurRad="38100" dist="38100" dir="2700000" algn="tl">
                    <a:srgbClr val="000000">
                      <a:alpha val="43137"/>
                    </a:srgbClr>
                  </a:outerShdw>
                </a:effectLst>
                <a:latin typeface="Arial"/>
              </a:rPr>
              <a:t>. New products </a:t>
            </a:r>
          </a:p>
        </p:txBody>
      </p:sp>
      <p:sp>
        <p:nvSpPr>
          <p:cNvPr id="9" name="Rectangle 8"/>
          <p:cNvSpPr/>
          <p:nvPr/>
        </p:nvSpPr>
        <p:spPr>
          <a:xfrm>
            <a:off x="527050" y="2890477"/>
            <a:ext cx="8616950" cy="3785652"/>
          </a:xfrm>
          <a:prstGeom prst="rect">
            <a:avLst/>
          </a:prstGeom>
        </p:spPr>
        <p:txBody>
          <a:bodyPr wrap="square">
            <a:spAutoFit/>
          </a:bodyPr>
          <a:lstStyle/>
          <a:p>
            <a:r>
              <a:rPr lang="fr-CH" sz="2000" dirty="0" err="1" smtClean="0">
                <a:solidFill>
                  <a:schemeClr val="tx2"/>
                </a:solidFill>
              </a:rPr>
              <a:t>Informing</a:t>
            </a:r>
            <a:r>
              <a:rPr lang="fr-CH" sz="2000" dirty="0" smtClean="0">
                <a:solidFill>
                  <a:schemeClr val="tx2"/>
                </a:solidFill>
              </a:rPr>
              <a:t> </a:t>
            </a:r>
            <a:r>
              <a:rPr lang="fr-CH" sz="2000" dirty="0" err="1" smtClean="0">
                <a:solidFill>
                  <a:schemeClr val="tx2"/>
                </a:solidFill>
              </a:rPr>
              <a:t>employees</a:t>
            </a:r>
            <a:r>
              <a:rPr lang="fr-CH" sz="2000" dirty="0" smtClean="0">
                <a:solidFill>
                  <a:schemeClr val="tx2"/>
                </a:solidFill>
              </a:rPr>
              <a:t> of IG and </a:t>
            </a:r>
            <a:r>
              <a:rPr lang="fr-CH" sz="2000" dirty="0" err="1" smtClean="0">
                <a:solidFill>
                  <a:schemeClr val="tx2"/>
                </a:solidFill>
              </a:rPr>
              <a:t>their</a:t>
            </a:r>
            <a:r>
              <a:rPr lang="fr-CH" sz="2000" dirty="0" smtClean="0">
                <a:solidFill>
                  <a:schemeClr val="tx2"/>
                </a:solidFill>
              </a:rPr>
              <a:t> </a:t>
            </a:r>
            <a:r>
              <a:rPr lang="fr-CH" sz="2000" dirty="0" err="1" smtClean="0">
                <a:solidFill>
                  <a:schemeClr val="tx2"/>
                </a:solidFill>
              </a:rPr>
              <a:t>family</a:t>
            </a:r>
            <a:r>
              <a:rPr lang="fr-CH" sz="2000" dirty="0" smtClean="0">
                <a:solidFill>
                  <a:schemeClr val="tx2"/>
                </a:solidFill>
              </a:rPr>
              <a:t> </a:t>
            </a:r>
            <a:r>
              <a:rPr lang="fr-CH" sz="2000" dirty="0" err="1" smtClean="0">
                <a:solidFill>
                  <a:schemeClr val="tx2"/>
                </a:solidFill>
              </a:rPr>
              <a:t>members</a:t>
            </a:r>
            <a:r>
              <a:rPr lang="fr-CH" sz="2000" dirty="0" smtClean="0">
                <a:solidFill>
                  <a:schemeClr val="tx2"/>
                </a:solidFill>
              </a:rPr>
              <a:t> </a:t>
            </a:r>
            <a:r>
              <a:rPr lang="fr-CH" sz="2000" dirty="0" err="1" smtClean="0">
                <a:solidFill>
                  <a:schemeClr val="tx2"/>
                </a:solidFill>
              </a:rPr>
              <a:t>before</a:t>
            </a:r>
            <a:r>
              <a:rPr lang="fr-CH" sz="2000" dirty="0" smtClean="0">
                <a:solidFill>
                  <a:schemeClr val="tx2"/>
                </a:solidFill>
              </a:rPr>
              <a:t> </a:t>
            </a:r>
            <a:r>
              <a:rPr lang="fr-CH" sz="2000" dirty="0" err="1" smtClean="0">
                <a:solidFill>
                  <a:schemeClr val="tx2"/>
                </a:solidFill>
              </a:rPr>
              <a:t>their</a:t>
            </a:r>
            <a:r>
              <a:rPr lang="fr-CH" sz="2000" dirty="0" smtClean="0">
                <a:solidFill>
                  <a:schemeClr val="tx2"/>
                </a:solidFill>
              </a:rPr>
              <a:t> </a:t>
            </a:r>
            <a:r>
              <a:rPr lang="fr-CH" sz="2000" dirty="0" err="1" smtClean="0">
                <a:solidFill>
                  <a:schemeClr val="tx2"/>
                </a:solidFill>
              </a:rPr>
              <a:t>arrrival</a:t>
            </a:r>
            <a:r>
              <a:rPr lang="fr-CH" sz="2000" dirty="0" smtClean="0">
                <a:solidFill>
                  <a:schemeClr val="tx2"/>
                </a:solidFill>
              </a:rPr>
              <a:t>: </a:t>
            </a:r>
          </a:p>
          <a:p>
            <a:pPr marL="342900" indent="-342900">
              <a:buFont typeface="Arial" panose="020B0604020202020204" pitchFamily="34" charset="0"/>
              <a:buChar char="•"/>
            </a:pPr>
            <a:r>
              <a:rPr lang="fr-CH" sz="2000" dirty="0" smtClean="0">
                <a:solidFill>
                  <a:schemeClr val="tx2"/>
                </a:solidFill>
              </a:rPr>
              <a:t>4 topics of major </a:t>
            </a:r>
            <a:r>
              <a:rPr lang="fr-CH" sz="2000" dirty="0" err="1" smtClean="0">
                <a:solidFill>
                  <a:schemeClr val="tx2"/>
                </a:solidFill>
              </a:rPr>
              <a:t>concern</a:t>
            </a:r>
            <a:r>
              <a:rPr lang="fr-CH" sz="2000" dirty="0" smtClean="0">
                <a:solidFill>
                  <a:schemeClr val="tx2"/>
                </a:solidFill>
              </a:rPr>
              <a:t>: </a:t>
            </a:r>
            <a:r>
              <a:rPr lang="fr-CH" sz="2000" dirty="0" err="1" smtClean="0">
                <a:solidFill>
                  <a:schemeClr val="tx2"/>
                </a:solidFill>
              </a:rPr>
              <a:t>housing</a:t>
            </a:r>
            <a:r>
              <a:rPr lang="fr-CH" sz="2000" dirty="0" smtClean="0">
                <a:solidFill>
                  <a:schemeClr val="tx2"/>
                </a:solidFill>
              </a:rPr>
              <a:t>, transport, </a:t>
            </a:r>
            <a:r>
              <a:rPr lang="fr-CH" sz="2000" dirty="0" err="1" smtClean="0">
                <a:solidFill>
                  <a:schemeClr val="tx2"/>
                </a:solidFill>
              </a:rPr>
              <a:t>health</a:t>
            </a:r>
            <a:r>
              <a:rPr lang="fr-CH" sz="2000" dirty="0" smtClean="0">
                <a:solidFill>
                  <a:schemeClr val="tx2"/>
                </a:solidFill>
              </a:rPr>
              <a:t> and </a:t>
            </a:r>
            <a:r>
              <a:rPr lang="fr-CH" sz="2000" dirty="0" err="1" smtClean="0">
                <a:solidFill>
                  <a:schemeClr val="tx2"/>
                </a:solidFill>
              </a:rPr>
              <a:t>education</a:t>
            </a:r>
            <a:r>
              <a:rPr lang="fr-CH" sz="2000" dirty="0" smtClean="0">
                <a:solidFill>
                  <a:schemeClr val="tx2"/>
                </a:solidFill>
              </a:rPr>
              <a:t> </a:t>
            </a:r>
          </a:p>
          <a:p>
            <a:pPr marL="342900" indent="-342900">
              <a:buFont typeface="Arial" panose="020B0604020202020204" pitchFamily="34" charset="0"/>
              <a:buChar char="•"/>
            </a:pPr>
            <a:r>
              <a:rPr lang="fr-CH" sz="2000" dirty="0" smtClean="0">
                <a:solidFill>
                  <a:schemeClr val="tx2"/>
                </a:solidFill>
              </a:rPr>
              <a:t>Short </a:t>
            </a:r>
            <a:r>
              <a:rPr lang="fr-CH" sz="2000" dirty="0" err="1" smtClean="0">
                <a:solidFill>
                  <a:schemeClr val="tx2"/>
                </a:solidFill>
              </a:rPr>
              <a:t>movies</a:t>
            </a:r>
            <a:r>
              <a:rPr lang="fr-CH" sz="2000" dirty="0" smtClean="0">
                <a:solidFill>
                  <a:schemeClr val="tx2"/>
                </a:solidFill>
              </a:rPr>
              <a:t> : </a:t>
            </a:r>
            <a:r>
              <a:rPr lang="fr-CH" sz="2000" u="sng" dirty="0" smtClean="0">
                <a:hlinkClick r:id="rId2"/>
              </a:rPr>
              <a:t>www.cagi.ch/practical-geneva</a:t>
            </a:r>
            <a:r>
              <a:rPr lang="fr-CH" sz="2000" u="sng" dirty="0" smtClean="0"/>
              <a:t> </a:t>
            </a:r>
            <a:endParaRPr lang="fr-CH" sz="2000" dirty="0" smtClean="0">
              <a:solidFill>
                <a:schemeClr val="tx2"/>
              </a:solidFill>
            </a:endParaRPr>
          </a:p>
          <a:p>
            <a:pPr marL="342900" indent="-342900">
              <a:buFont typeface="Arial" panose="020B0604020202020204" pitchFamily="34" charset="0"/>
              <a:buChar char="•"/>
            </a:pPr>
            <a:r>
              <a:rPr lang="fr-CH" sz="2000" dirty="0" smtClean="0">
                <a:solidFill>
                  <a:schemeClr val="tx2"/>
                </a:solidFill>
              </a:rPr>
              <a:t>Brochure </a:t>
            </a:r>
          </a:p>
          <a:p>
            <a:pPr marL="342900" indent="-342900">
              <a:buFont typeface="Arial" panose="020B0604020202020204" pitchFamily="34" charset="0"/>
              <a:buChar char="•"/>
            </a:pPr>
            <a:endParaRPr lang="fr-CH" sz="2000" dirty="0">
              <a:solidFill>
                <a:schemeClr val="tx2"/>
              </a:solidFill>
            </a:endParaRPr>
          </a:p>
          <a:p>
            <a:pPr marL="342900" indent="-342900">
              <a:buFont typeface="Arial" panose="020B0604020202020204" pitchFamily="34" charset="0"/>
              <a:buChar char="•"/>
            </a:pPr>
            <a:endParaRPr lang="fr-CH" sz="2000" dirty="0" smtClean="0">
              <a:solidFill>
                <a:schemeClr val="tx2"/>
              </a:solidFill>
            </a:endParaRPr>
          </a:p>
          <a:p>
            <a:pPr marL="342900" indent="-342900">
              <a:buFont typeface="Arial" panose="020B0604020202020204" pitchFamily="34" charset="0"/>
              <a:buChar char="•"/>
            </a:pPr>
            <a:endParaRPr lang="fr-CH" sz="2000" dirty="0" smtClean="0">
              <a:solidFill>
                <a:schemeClr val="tx2"/>
              </a:solidFill>
            </a:endParaRPr>
          </a:p>
          <a:p>
            <a:pPr marL="342900" indent="-342900">
              <a:buFont typeface="Arial" panose="020B0604020202020204" pitchFamily="34" charset="0"/>
              <a:buChar char="•"/>
            </a:pPr>
            <a:endParaRPr lang="fr-CH" sz="2000" dirty="0">
              <a:solidFill>
                <a:schemeClr val="tx2"/>
              </a:solidFill>
            </a:endParaRPr>
          </a:p>
          <a:p>
            <a:endParaRPr lang="fr-CH" sz="2000" dirty="0" smtClean="0">
              <a:solidFill>
                <a:schemeClr val="tx2"/>
              </a:solidFill>
            </a:endParaRPr>
          </a:p>
          <a:p>
            <a:r>
              <a:rPr lang="fr-CH" sz="2000" dirty="0" smtClean="0">
                <a:solidFill>
                  <a:schemeClr val="tx2"/>
                </a:solidFill>
              </a:rPr>
              <a:t>How to </a:t>
            </a:r>
            <a:r>
              <a:rPr lang="fr-CH" sz="2000" dirty="0" err="1" smtClean="0">
                <a:solidFill>
                  <a:schemeClr val="tx2"/>
                </a:solidFill>
              </a:rPr>
              <a:t>reach</a:t>
            </a:r>
            <a:r>
              <a:rPr lang="fr-CH" sz="2000" dirty="0" smtClean="0">
                <a:solidFill>
                  <a:schemeClr val="tx2"/>
                </a:solidFill>
              </a:rPr>
              <a:t> </a:t>
            </a:r>
            <a:r>
              <a:rPr lang="fr-CH" sz="2000" dirty="0" err="1" smtClean="0">
                <a:solidFill>
                  <a:schemeClr val="tx2"/>
                </a:solidFill>
              </a:rPr>
              <a:t>incoming</a:t>
            </a:r>
            <a:r>
              <a:rPr lang="fr-CH" sz="2000" dirty="0" smtClean="0">
                <a:solidFill>
                  <a:schemeClr val="tx2"/>
                </a:solidFill>
              </a:rPr>
              <a:t> </a:t>
            </a:r>
            <a:r>
              <a:rPr lang="fr-CH" sz="2000" dirty="0" err="1" smtClean="0">
                <a:solidFill>
                  <a:schemeClr val="tx2"/>
                </a:solidFill>
              </a:rPr>
              <a:t>employees</a:t>
            </a:r>
            <a:r>
              <a:rPr lang="fr-CH" sz="2000" dirty="0" smtClean="0">
                <a:solidFill>
                  <a:schemeClr val="tx2"/>
                </a:solidFill>
              </a:rPr>
              <a:t> of International Geneva? – </a:t>
            </a:r>
            <a:r>
              <a:rPr lang="fr-CH" sz="2000" dirty="0" err="1" smtClean="0">
                <a:solidFill>
                  <a:schemeClr val="tx2"/>
                </a:solidFill>
              </a:rPr>
              <a:t>with</a:t>
            </a:r>
            <a:r>
              <a:rPr lang="fr-CH" sz="2000" dirty="0" smtClean="0">
                <a:solidFill>
                  <a:schemeClr val="tx2"/>
                </a:solidFill>
              </a:rPr>
              <a:t> </a:t>
            </a:r>
            <a:r>
              <a:rPr lang="fr-CH" sz="2000" dirty="0" err="1" smtClean="0">
                <a:solidFill>
                  <a:schemeClr val="tx2"/>
                </a:solidFill>
              </a:rPr>
              <a:t>your</a:t>
            </a:r>
            <a:r>
              <a:rPr lang="fr-CH" sz="2000" dirty="0" smtClean="0">
                <a:solidFill>
                  <a:schemeClr val="tx2"/>
                </a:solidFill>
              </a:rPr>
              <a:t> help </a:t>
            </a:r>
            <a:endParaRPr lang="fr-CH" sz="2000" dirty="0">
              <a:solidFill>
                <a:schemeClr val="tx2"/>
              </a:solidFill>
            </a:endParaRPr>
          </a:p>
          <a:p>
            <a:endParaRPr lang="fr-CH" sz="2000" dirty="0" smtClean="0">
              <a:solidFill>
                <a:schemeClr val="tx2"/>
              </a:solidFill>
            </a:endParaRPr>
          </a:p>
          <a:p>
            <a:endParaRPr lang="fr-CH" sz="2000" dirty="0" smtClean="0">
              <a:solidFill>
                <a:schemeClr val="tx2"/>
              </a:solidFill>
            </a:endParaRPr>
          </a:p>
        </p:txBody>
      </p:sp>
      <p:pic>
        <p:nvPicPr>
          <p:cNvPr id="3076" name="Picture 4" descr="C:\Users\COCHETM\Desktop\Rade_Je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7452319" y="6172328"/>
            <a:ext cx="914400" cy="180975"/>
          </a:xfrm>
          <a:prstGeom prst="rect">
            <a:avLst/>
          </a:prstGeom>
          <a:noFill/>
          <a:ln>
            <a:noFill/>
          </a:ln>
        </p:spPr>
      </p:pic>
      <p:pic>
        <p:nvPicPr>
          <p:cNvPr id="2" name="Image 1">
            <a:hlinkClick r:id="rId2"/>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96897" y="4157429"/>
            <a:ext cx="5477256" cy="1225974"/>
          </a:xfrm>
          <a:prstGeom prst="rect">
            <a:avLst/>
          </a:prstGeom>
        </p:spPr>
      </p:pic>
    </p:spTree>
    <p:extLst>
      <p:ext uri="{BB962C8B-B14F-4D97-AF65-F5344CB8AC3E}">
        <p14:creationId xmlns:p14="http://schemas.microsoft.com/office/powerpoint/2010/main" val="25481393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C:\Users\COCHETM\Desktop\25_ev_CAGI_Logo-2019-gauche-couleur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S:\UO6730\10_COMMUNICATION\08_Mediasociaux\twit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04874" y="469945"/>
            <a:ext cx="1258824" cy="125882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655522" y="1981200"/>
            <a:ext cx="3810000" cy="381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23341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27050" y="3584774"/>
            <a:ext cx="7892020" cy="1152128"/>
          </a:xfrm>
        </p:spPr>
        <p:txBody>
          <a:bodyPr>
            <a:noAutofit/>
          </a:bodyPr>
          <a:lstStyle/>
          <a:p>
            <a:pPr algn="l"/>
            <a:r>
              <a:rPr lang="fr-CH" sz="2000" dirty="0">
                <a:solidFill>
                  <a:schemeClr val="tx2"/>
                </a:solidFill>
              </a:rPr>
              <a:t>A </a:t>
            </a:r>
            <a:r>
              <a:rPr lang="fr-CH" sz="2000" dirty="0" smtClean="0">
                <a:solidFill>
                  <a:schemeClr val="tx2"/>
                </a:solidFill>
              </a:rPr>
              <a:t>non-profit </a:t>
            </a:r>
            <a:r>
              <a:rPr lang="fr-CH" sz="2000" dirty="0">
                <a:solidFill>
                  <a:schemeClr val="tx2"/>
                </a:solidFill>
              </a:rPr>
              <a:t>organisation, founded in </a:t>
            </a:r>
            <a:r>
              <a:rPr lang="fr-CH" sz="2000" dirty="0" smtClean="0">
                <a:solidFill>
                  <a:schemeClr val="tx2"/>
                </a:solidFill>
              </a:rPr>
              <a:t>1996 </a:t>
            </a:r>
            <a:br>
              <a:rPr lang="fr-CH" sz="2000" dirty="0" smtClean="0">
                <a:solidFill>
                  <a:schemeClr val="tx2"/>
                </a:solidFill>
              </a:rPr>
            </a:br>
            <a:r>
              <a:rPr lang="en-US" sz="2000" dirty="0" smtClean="0">
                <a:solidFill>
                  <a:schemeClr val="tx2"/>
                </a:solidFill>
              </a:rPr>
              <a:t>by </a:t>
            </a:r>
            <a:r>
              <a:rPr lang="en-US" sz="2000" dirty="0">
                <a:solidFill>
                  <a:schemeClr val="tx2"/>
                </a:solidFill>
              </a:rPr>
              <a:t>the Swiss Confederation and the </a:t>
            </a:r>
            <a:r>
              <a:rPr lang="en-US" sz="2000" dirty="0" smtClean="0">
                <a:solidFill>
                  <a:schemeClr val="tx2"/>
                </a:solidFill>
              </a:rPr>
              <a:t>Republic </a:t>
            </a:r>
            <a:br>
              <a:rPr lang="en-US" sz="2000" dirty="0" smtClean="0">
                <a:solidFill>
                  <a:schemeClr val="tx2"/>
                </a:solidFill>
              </a:rPr>
            </a:br>
            <a:r>
              <a:rPr lang="en-US" sz="2000" dirty="0" smtClean="0">
                <a:solidFill>
                  <a:schemeClr val="tx2"/>
                </a:solidFill>
              </a:rPr>
              <a:t>and </a:t>
            </a:r>
            <a:r>
              <a:rPr lang="en-US" sz="2000" dirty="0">
                <a:solidFill>
                  <a:schemeClr val="tx2"/>
                </a:solidFill>
              </a:rPr>
              <a:t>canton of </a:t>
            </a:r>
            <a:r>
              <a:rPr lang="en-US" sz="2000" dirty="0" smtClean="0">
                <a:solidFill>
                  <a:schemeClr val="tx2"/>
                </a:solidFill>
              </a:rPr>
              <a:t>Geneva</a:t>
            </a:r>
            <a:br>
              <a:rPr lang="en-US" sz="2000" dirty="0" smtClean="0">
                <a:solidFill>
                  <a:schemeClr val="tx2"/>
                </a:solidFill>
              </a:rPr>
            </a:br>
            <a:r>
              <a:rPr lang="en-US" sz="2000" dirty="0">
                <a:solidFill>
                  <a:schemeClr val="tx2"/>
                </a:solidFill>
              </a:rPr>
              <a:t/>
            </a:r>
            <a:br>
              <a:rPr lang="en-US" sz="2000" dirty="0">
                <a:solidFill>
                  <a:schemeClr val="tx2"/>
                </a:solidFill>
              </a:rPr>
            </a:br>
            <a:r>
              <a:rPr lang="en-US" sz="2000" dirty="0" smtClean="0">
                <a:solidFill>
                  <a:schemeClr val="tx2"/>
                </a:solidFill>
              </a:rPr>
              <a:t>The 'one stop shop' facilitating the settlement and </a:t>
            </a:r>
            <a:br>
              <a:rPr lang="en-US" sz="2000" dirty="0" smtClean="0">
                <a:solidFill>
                  <a:schemeClr val="tx2"/>
                </a:solidFill>
              </a:rPr>
            </a:br>
            <a:r>
              <a:rPr lang="en-US" sz="2000" dirty="0" smtClean="0">
                <a:solidFill>
                  <a:schemeClr val="tx2"/>
                </a:solidFill>
              </a:rPr>
              <a:t>integration of employees of International Geneva and </a:t>
            </a:r>
            <a:br>
              <a:rPr lang="en-US" sz="2000" dirty="0" smtClean="0">
                <a:solidFill>
                  <a:schemeClr val="tx2"/>
                </a:solidFill>
              </a:rPr>
            </a:br>
            <a:r>
              <a:rPr lang="en-US" sz="2000" dirty="0" smtClean="0">
                <a:solidFill>
                  <a:schemeClr val="tx2"/>
                </a:solidFill>
              </a:rPr>
              <a:t>their family members. </a:t>
            </a:r>
            <a:br>
              <a:rPr lang="en-US" sz="2000" dirty="0" smtClean="0">
                <a:solidFill>
                  <a:schemeClr val="tx2"/>
                </a:solidFill>
              </a:rPr>
            </a:br>
            <a:r>
              <a:rPr lang="en-US" sz="2000" dirty="0">
                <a:solidFill>
                  <a:schemeClr val="tx2"/>
                </a:solidFill>
              </a:rPr>
              <a:t/>
            </a:r>
            <a:br>
              <a:rPr lang="en-US" sz="2000" dirty="0">
                <a:solidFill>
                  <a:schemeClr val="tx2"/>
                </a:solidFill>
              </a:rPr>
            </a:br>
            <a:r>
              <a:rPr lang="en-US" sz="2000" dirty="0">
                <a:solidFill>
                  <a:schemeClr val="tx2"/>
                </a:solidFill>
              </a:rPr>
              <a:t>Assisting NGOs and supporting delegates attending </a:t>
            </a:r>
            <a:br>
              <a:rPr lang="en-US" sz="2000" dirty="0">
                <a:solidFill>
                  <a:schemeClr val="tx2"/>
                </a:solidFill>
              </a:rPr>
            </a:br>
            <a:r>
              <a:rPr lang="en-US" sz="2000" dirty="0">
                <a:solidFill>
                  <a:schemeClr val="tx2"/>
                </a:solidFill>
              </a:rPr>
              <a:t>conferences in Geneva.</a:t>
            </a:r>
            <a:r>
              <a:rPr lang="en-US" sz="2000" dirty="0" smtClean="0">
                <a:solidFill>
                  <a:schemeClr val="tx2"/>
                </a:solidFill>
              </a:rPr>
              <a:t/>
            </a:r>
            <a:br>
              <a:rPr lang="en-US" sz="2000" dirty="0" smtClean="0">
                <a:solidFill>
                  <a:schemeClr val="tx2"/>
                </a:solidFill>
              </a:rPr>
            </a:br>
            <a:r>
              <a:rPr lang="fr-CH" sz="2000" dirty="0">
                <a:solidFill>
                  <a:schemeClr val="tx2"/>
                </a:solidFill>
              </a:rPr>
              <a:t/>
            </a:r>
            <a:br>
              <a:rPr lang="fr-CH" sz="2000" dirty="0">
                <a:solidFill>
                  <a:schemeClr val="tx2"/>
                </a:solidFill>
              </a:rPr>
            </a:br>
            <a:r>
              <a:rPr lang="en-US" sz="2000" dirty="0">
                <a:solidFill>
                  <a:schemeClr val="tx2"/>
                </a:solidFill>
              </a:rPr>
              <a:t>Thanks to the support of public and private </a:t>
            </a:r>
            <a:r>
              <a:rPr lang="en-US" sz="2000" dirty="0" smtClean="0">
                <a:solidFill>
                  <a:schemeClr val="tx2"/>
                </a:solidFill>
              </a:rPr>
              <a:t>entities, CAGI’s </a:t>
            </a:r>
            <a:r>
              <a:rPr lang="en-US" sz="2000" dirty="0">
                <a:solidFill>
                  <a:schemeClr val="tx2"/>
                </a:solidFill>
              </a:rPr>
              <a:t>services are free of charge.</a:t>
            </a:r>
            <a:r>
              <a:rPr lang="fr-CH" sz="2000" dirty="0">
                <a:solidFill>
                  <a:schemeClr val="tx2"/>
                </a:solidFill>
              </a:rPr>
              <a:t/>
            </a:r>
            <a:br>
              <a:rPr lang="fr-CH" sz="2000" dirty="0">
                <a:solidFill>
                  <a:schemeClr val="tx2"/>
                </a:solidFill>
              </a:rPr>
            </a:br>
            <a:r>
              <a:rPr lang="en-GB" sz="2000" dirty="0" smtClean="0">
                <a:solidFill>
                  <a:srgbClr val="666666"/>
                </a:solidFill>
                <a:latin typeface="Arial"/>
              </a:rPr>
              <a:t/>
            </a:r>
            <a:br>
              <a:rPr lang="en-GB" sz="2000" dirty="0" smtClean="0">
                <a:solidFill>
                  <a:srgbClr val="666666"/>
                </a:solidFill>
                <a:latin typeface="Arial"/>
              </a:rPr>
            </a:br>
            <a:endParaRPr lang="fr-CH" sz="2000" dirty="0"/>
          </a:p>
        </p:txBody>
      </p:sp>
      <p:sp>
        <p:nvSpPr>
          <p:cNvPr id="6" name="ZoneTexte 5"/>
          <p:cNvSpPr txBox="1"/>
          <p:nvPr/>
        </p:nvSpPr>
        <p:spPr>
          <a:xfrm>
            <a:off x="622743" y="1173325"/>
            <a:ext cx="2808312" cy="584775"/>
          </a:xfrm>
          <a:prstGeom prst="rect">
            <a:avLst/>
          </a:prstGeom>
          <a:noFill/>
        </p:spPr>
        <p:txBody>
          <a:bodyPr wrap="square" rtlCol="0">
            <a:spAutoFit/>
          </a:bodyPr>
          <a:lstStyle/>
          <a:p>
            <a:r>
              <a:rPr lang="fr-CH" sz="3200" b="1" dirty="0" err="1" smtClean="0">
                <a:solidFill>
                  <a:schemeClr val="tx2"/>
                </a:solidFill>
                <a:effectLst>
                  <a:outerShdw blurRad="38100" dist="38100" dir="2700000" algn="tl">
                    <a:srgbClr val="000000">
                      <a:alpha val="43137"/>
                    </a:srgbClr>
                  </a:outerShdw>
                </a:effectLst>
              </a:rPr>
              <a:t>Who</a:t>
            </a:r>
            <a:r>
              <a:rPr lang="fr-CH" sz="3200" b="1" dirty="0" smtClean="0">
                <a:solidFill>
                  <a:schemeClr val="tx2"/>
                </a:solidFill>
                <a:effectLst>
                  <a:outerShdw blurRad="38100" dist="38100" dir="2700000" algn="tl">
                    <a:srgbClr val="000000">
                      <a:alpha val="43137"/>
                    </a:srgbClr>
                  </a:outerShdw>
                </a:effectLst>
              </a:rPr>
              <a:t> are </a:t>
            </a:r>
            <a:r>
              <a:rPr lang="fr-CH" sz="3200" b="1" dirty="0" err="1" smtClean="0">
                <a:solidFill>
                  <a:schemeClr val="tx2"/>
                </a:solidFill>
                <a:effectLst>
                  <a:outerShdw blurRad="38100" dist="38100" dir="2700000" algn="tl">
                    <a:srgbClr val="000000">
                      <a:alpha val="43137"/>
                    </a:srgbClr>
                  </a:outerShdw>
                </a:effectLst>
              </a:rPr>
              <a:t>we</a:t>
            </a:r>
            <a:r>
              <a:rPr lang="fr-CH" sz="3200" b="1" dirty="0" smtClean="0">
                <a:solidFill>
                  <a:schemeClr val="tx2"/>
                </a:solidFill>
                <a:effectLst>
                  <a:outerShdw blurRad="38100" dist="38100" dir="2700000" algn="tl">
                    <a:srgbClr val="000000">
                      <a:alpha val="43137"/>
                    </a:srgbClr>
                  </a:outerShdw>
                </a:effectLst>
              </a:rPr>
              <a:t>?</a:t>
            </a:r>
            <a:endParaRPr lang="fr-CH" sz="3200" b="1" dirty="0">
              <a:solidFill>
                <a:schemeClr val="tx2"/>
              </a:solidFill>
              <a:effectLst>
                <a:outerShdw blurRad="38100" dist="38100" dir="2700000" algn="tl">
                  <a:srgbClr val="000000">
                    <a:alpha val="43137"/>
                  </a:srgbClr>
                </a:outerShdw>
              </a:effectLst>
            </a:endParaRPr>
          </a:p>
        </p:txBody>
      </p:sp>
      <p:pic>
        <p:nvPicPr>
          <p:cNvPr id="2050" name="Picture 2" descr="S:\UO6730\10_COMMUNICATION\12_Phototheque\0_Pastorale_Photos\Eric\DSC_0153m.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5887" y="3001963"/>
            <a:ext cx="1934131" cy="1280030"/>
          </a:xfrm>
          <a:prstGeom prst="rect">
            <a:avLst/>
          </a:prstGeom>
          <a:noFill/>
          <a:extLst>
            <a:ext uri="{909E8E84-426E-40DD-AFC4-6F175D3DCCD1}">
              <a14:hiddenFill xmlns:a14="http://schemas.microsoft.com/office/drawing/2010/main">
                <a:solidFill>
                  <a:srgbClr val="FFFFFF"/>
                </a:solidFill>
              </a14:hiddenFill>
            </a:ext>
          </a:extLst>
        </p:spPr>
      </p:pic>
      <p:sp>
        <p:nvSpPr>
          <p:cNvPr id="9" name="Sous-titre 2"/>
          <p:cNvSpPr txBox="1">
            <a:spLocks/>
          </p:cNvSpPr>
          <p:nvPr/>
        </p:nvSpPr>
        <p:spPr>
          <a:xfrm>
            <a:off x="6606747" y="5469614"/>
            <a:ext cx="1821292" cy="800219"/>
          </a:xfrm>
          <a:prstGeom prst="rect">
            <a:avLst/>
          </a:prstGeom>
        </p:spPr>
        <p:txBody>
          <a:bodyPr vert="horz" wrap="square" lIns="91440" tIns="45720" rIns="91440" bIns="45720" rtlCol="0">
            <a:sp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fr-CH" sz="1000" b="1" dirty="0" smtClean="0"/>
              <a:t>Contact</a:t>
            </a:r>
          </a:p>
          <a:p>
            <a:pPr algn="r"/>
            <a:r>
              <a:rPr lang="fr-CH" sz="1000" dirty="0" smtClean="0">
                <a:sym typeface="Wingdings"/>
              </a:rPr>
              <a:t></a:t>
            </a:r>
            <a:r>
              <a:rPr lang="fr-CH" sz="1000" dirty="0" smtClean="0"/>
              <a:t> +41 22 546 14 00</a:t>
            </a:r>
          </a:p>
          <a:p>
            <a:pPr marL="171450" indent="-171450" algn="r">
              <a:buFont typeface="Webdings"/>
              <a:buChar char=""/>
            </a:pPr>
            <a:r>
              <a:rPr lang="fr-CH" sz="1000" dirty="0" smtClean="0">
                <a:sym typeface="Webdings"/>
                <a:hlinkClick r:id="rId3"/>
              </a:rPr>
              <a:t>welcome</a:t>
            </a:r>
            <a:r>
              <a:rPr lang="fr-CH" sz="1000" dirty="0" smtClean="0">
                <a:hlinkClick r:id="rId3"/>
              </a:rPr>
              <a:t>.cagi@etat.ge.ch</a:t>
            </a:r>
            <a:endParaRPr lang="fr-CH" sz="1000" dirty="0" smtClean="0"/>
          </a:p>
          <a:p>
            <a:pPr marL="171450" indent="-171450" algn="r">
              <a:buFont typeface="Webdings"/>
              <a:buChar char=""/>
            </a:pPr>
            <a:endParaRPr lang="fr-CH" sz="1000" dirty="0"/>
          </a:p>
        </p:txBody>
      </p:sp>
      <p:pic>
        <p:nvPicPr>
          <p:cNvPr id="10"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Users\COCHETM\Desktop\Rade_Je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a:hlinkClick r:id="rId6"/>
          </p:cNvPr>
          <p:cNvPicPr/>
          <p:nvPr/>
        </p:nvPicPr>
        <p:blipFill>
          <a:blip r:embed="rId7">
            <a:extLst>
              <a:ext uri="{28A0092B-C50C-407E-A947-70E740481C1C}">
                <a14:useLocalDpi xmlns:a14="http://schemas.microsoft.com/office/drawing/2010/main" val="0"/>
              </a:ext>
            </a:extLst>
          </a:blip>
          <a:srcRect/>
          <a:stretch>
            <a:fillRect/>
          </a:stretch>
        </p:blipFill>
        <p:spPr bwMode="auto">
          <a:xfrm>
            <a:off x="7452319" y="6099026"/>
            <a:ext cx="914400" cy="180975"/>
          </a:xfrm>
          <a:prstGeom prst="rect">
            <a:avLst/>
          </a:prstGeom>
          <a:noFill/>
          <a:ln>
            <a:noFill/>
          </a:ln>
        </p:spPr>
      </p:pic>
    </p:spTree>
    <p:extLst>
      <p:ext uri="{BB962C8B-B14F-4D97-AF65-F5344CB8AC3E}">
        <p14:creationId xmlns:p14="http://schemas.microsoft.com/office/powerpoint/2010/main" val="19919073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74795" y="1232382"/>
            <a:ext cx="5832648" cy="561885"/>
          </a:xfrm>
          <a:prstGeom prst="rect">
            <a:avLst/>
          </a:prstGeom>
          <a:noFill/>
        </p:spPr>
        <p:txBody>
          <a:bodyPr wrap="square" rtlCol="0">
            <a:spAutoFit/>
          </a:bodyPr>
          <a:lstStyle/>
          <a:p>
            <a:pPr>
              <a:lnSpc>
                <a:spcPct val="120000"/>
              </a:lnSpc>
            </a:pPr>
            <a:r>
              <a:rPr lang="en-US" sz="2800" b="1" dirty="0" smtClean="0">
                <a:solidFill>
                  <a:schemeClr val="tx2"/>
                </a:solidFill>
                <a:effectLst>
                  <a:outerShdw blurRad="38100" dist="38100" dir="2700000" algn="tl">
                    <a:srgbClr val="000000">
                      <a:alpha val="43137"/>
                    </a:srgbClr>
                  </a:outerShdw>
                </a:effectLst>
                <a:latin typeface="Arial"/>
              </a:rPr>
              <a:t>Founding members </a:t>
            </a:r>
          </a:p>
        </p:txBody>
      </p:sp>
      <p:sp>
        <p:nvSpPr>
          <p:cNvPr id="9" name="Rectangle 8"/>
          <p:cNvSpPr/>
          <p:nvPr/>
        </p:nvSpPr>
        <p:spPr>
          <a:xfrm>
            <a:off x="513361" y="2099693"/>
            <a:ext cx="7906657" cy="2554545"/>
          </a:xfrm>
          <a:prstGeom prst="rect">
            <a:avLst/>
          </a:prstGeom>
        </p:spPr>
        <p:txBody>
          <a:bodyPr wrap="square">
            <a:spAutoFit/>
          </a:bodyPr>
          <a:lstStyle/>
          <a:p>
            <a:r>
              <a:rPr lang="en-GB" sz="2000" dirty="0">
                <a:solidFill>
                  <a:schemeClr val="tx2"/>
                </a:solidFill>
              </a:rPr>
              <a:t> </a:t>
            </a:r>
            <a:endParaRPr lang="fr-CH" sz="2000" dirty="0">
              <a:solidFill>
                <a:schemeClr val="tx2"/>
              </a:solidFill>
            </a:endParaRPr>
          </a:p>
          <a:p>
            <a:pPr algn="ctr"/>
            <a:endParaRPr lang="en-US" sz="2000" b="1" dirty="0" smtClean="0">
              <a:solidFill>
                <a:schemeClr val="tx2"/>
              </a:solidFill>
            </a:endParaRPr>
          </a:p>
          <a:p>
            <a:pPr algn="ctr"/>
            <a:endParaRPr lang="en-US" sz="2000" b="1" dirty="0" smtClean="0">
              <a:solidFill>
                <a:schemeClr val="tx2"/>
              </a:solidFill>
            </a:endParaRPr>
          </a:p>
          <a:p>
            <a:pPr algn="ctr"/>
            <a:endParaRPr lang="en-US" sz="2000" b="1" dirty="0">
              <a:solidFill>
                <a:schemeClr val="tx2"/>
              </a:solidFill>
            </a:endParaRPr>
          </a:p>
          <a:p>
            <a:pPr algn="ctr"/>
            <a:endParaRPr lang="en-US" sz="2000" b="1" dirty="0" smtClean="0">
              <a:solidFill>
                <a:schemeClr val="tx2"/>
              </a:solidFill>
            </a:endParaRPr>
          </a:p>
          <a:p>
            <a:pPr algn="ctr"/>
            <a:endParaRPr lang="en-US" sz="2000" b="1" dirty="0" smtClean="0">
              <a:solidFill>
                <a:schemeClr val="tx2"/>
              </a:solidFill>
            </a:endParaRPr>
          </a:p>
          <a:p>
            <a:pPr algn="ctr"/>
            <a:endParaRPr lang="en-US" sz="2000" b="1" dirty="0" smtClean="0">
              <a:solidFill>
                <a:schemeClr val="tx2"/>
              </a:solidFill>
            </a:endParaRPr>
          </a:p>
          <a:p>
            <a:endParaRPr lang="fr-CH" sz="2000" dirty="0">
              <a:solidFill>
                <a:schemeClr val="tx2"/>
              </a:solidFill>
            </a:endParaRPr>
          </a:p>
        </p:txBody>
      </p:sp>
      <p:pic>
        <p:nvPicPr>
          <p:cNvPr id="3076" name="Picture 4" descr="C:\Users\COCHETM\Desktop\Rade_J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1249673" y="2759546"/>
            <a:ext cx="2275953" cy="646331"/>
          </a:xfrm>
          <a:prstGeom prst="rect">
            <a:avLst/>
          </a:prstGeom>
          <a:noFill/>
        </p:spPr>
        <p:txBody>
          <a:bodyPr wrap="square" rtlCol="0">
            <a:spAutoFit/>
          </a:bodyPr>
          <a:lstStyle/>
          <a:p>
            <a:r>
              <a:rPr lang="en-US" b="1" u="sng" dirty="0" smtClean="0">
                <a:solidFill>
                  <a:schemeClr val="tx2"/>
                </a:solidFill>
              </a:rPr>
              <a:t>Associate members</a:t>
            </a:r>
          </a:p>
          <a:p>
            <a:endParaRPr lang="fr-CH" dirty="0"/>
          </a:p>
        </p:txBody>
      </p:sp>
      <p:sp>
        <p:nvSpPr>
          <p:cNvPr id="11" name="ZoneTexte 10"/>
          <p:cNvSpPr txBox="1"/>
          <p:nvPr/>
        </p:nvSpPr>
        <p:spPr>
          <a:xfrm>
            <a:off x="5692586" y="2730066"/>
            <a:ext cx="2623702" cy="923330"/>
          </a:xfrm>
          <a:prstGeom prst="rect">
            <a:avLst/>
          </a:prstGeom>
          <a:noFill/>
        </p:spPr>
        <p:txBody>
          <a:bodyPr wrap="square" rtlCol="0">
            <a:spAutoFit/>
          </a:bodyPr>
          <a:lstStyle/>
          <a:p>
            <a:pPr algn="ctr"/>
            <a:r>
              <a:rPr lang="en-US" b="1" u="sng" dirty="0" err="1" smtClean="0">
                <a:solidFill>
                  <a:schemeClr val="tx2"/>
                </a:solidFill>
              </a:rPr>
              <a:t>Sympathising</a:t>
            </a:r>
            <a:r>
              <a:rPr lang="en-US" b="1" u="sng" dirty="0" smtClean="0">
                <a:solidFill>
                  <a:schemeClr val="tx2"/>
                </a:solidFill>
              </a:rPr>
              <a:t> members</a:t>
            </a:r>
          </a:p>
          <a:p>
            <a:pPr algn="ctr"/>
            <a:endParaRPr lang="en-US" b="1" u="sng" dirty="0" smtClean="0">
              <a:solidFill>
                <a:schemeClr val="tx2"/>
              </a:solidFill>
            </a:endParaRPr>
          </a:p>
          <a:p>
            <a:endParaRPr lang="fr-CH" dirty="0"/>
          </a:p>
        </p:txBody>
      </p:sp>
      <p:pic>
        <p:nvPicPr>
          <p:cNvPr id="17" name="Picture 3" descr="C:\Users\COCHETM\Desktop\25_ev_CAGI_Logo-2019-gauche-couleu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42883" y="1898383"/>
            <a:ext cx="2094455" cy="675789"/>
          </a:xfrm>
          <a:prstGeom prst="rect">
            <a:avLst/>
          </a:prstGeom>
        </p:spPr>
      </p:pic>
      <p:pic>
        <p:nvPicPr>
          <p:cNvPr id="18" name="Image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66689" y="1940457"/>
            <a:ext cx="1122167" cy="841626"/>
          </a:xfrm>
          <a:prstGeom prst="rect">
            <a:avLst/>
          </a:prstGeom>
        </p:spPr>
      </p:pic>
      <p:sp>
        <p:nvSpPr>
          <p:cNvPr id="53" name="Rectangle 52"/>
          <p:cNvSpPr/>
          <p:nvPr/>
        </p:nvSpPr>
        <p:spPr>
          <a:xfrm>
            <a:off x="2181363" y="5673151"/>
            <a:ext cx="806661" cy="3954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54" name="Rectangle 53"/>
          <p:cNvSpPr/>
          <p:nvPr/>
        </p:nvSpPr>
        <p:spPr>
          <a:xfrm>
            <a:off x="7537622" y="3655064"/>
            <a:ext cx="518984" cy="4297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noFill/>
            </a:endParaRPr>
          </a:p>
        </p:txBody>
      </p:sp>
      <p:sp>
        <p:nvSpPr>
          <p:cNvPr id="55" name="Rectangle 54"/>
          <p:cNvSpPr/>
          <p:nvPr/>
        </p:nvSpPr>
        <p:spPr>
          <a:xfrm>
            <a:off x="2337574" y="5584681"/>
            <a:ext cx="691979" cy="5207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56" name="Image 5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1622" y="4075264"/>
            <a:ext cx="547968" cy="547968"/>
          </a:xfrm>
          <a:prstGeom prst="rect">
            <a:avLst/>
          </a:prstGeom>
        </p:spPr>
      </p:pic>
      <p:pic>
        <p:nvPicPr>
          <p:cNvPr id="57" name="Image 5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454952" y="4778204"/>
            <a:ext cx="970374" cy="362920"/>
          </a:xfrm>
          <a:prstGeom prst="rect">
            <a:avLst/>
          </a:prstGeom>
        </p:spPr>
      </p:pic>
      <p:pic>
        <p:nvPicPr>
          <p:cNvPr id="58" name="Image 5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030353" y="4227146"/>
            <a:ext cx="1317180" cy="335228"/>
          </a:xfrm>
          <a:prstGeom prst="rect">
            <a:avLst/>
          </a:prstGeom>
        </p:spPr>
      </p:pic>
      <p:pic>
        <p:nvPicPr>
          <p:cNvPr id="59" name="Image 5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0272" y="4682439"/>
            <a:ext cx="650667" cy="650667"/>
          </a:xfrm>
          <a:prstGeom prst="rect">
            <a:avLst/>
          </a:prstGeom>
        </p:spPr>
      </p:pic>
      <p:pic>
        <p:nvPicPr>
          <p:cNvPr id="60" name="Image 59"/>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880302" y="4186897"/>
            <a:ext cx="1080355" cy="390682"/>
          </a:xfrm>
          <a:prstGeom prst="rect">
            <a:avLst/>
          </a:prstGeom>
        </p:spPr>
      </p:pic>
      <p:pic>
        <p:nvPicPr>
          <p:cNvPr id="61" name="Image 60"/>
          <p:cNvPicPr>
            <a:picLocks noChangeAspect="1"/>
          </p:cNvPicPr>
          <p:nvPr/>
        </p:nvPicPr>
        <p:blipFill rotWithShape="1">
          <a:blip r:embed="rId11" cstate="print">
            <a:extLst>
              <a:ext uri="{28A0092B-C50C-407E-A947-70E740481C1C}">
                <a14:useLocalDpi xmlns:a14="http://schemas.microsoft.com/office/drawing/2010/main" val="0"/>
              </a:ext>
            </a:extLst>
          </a:blip>
          <a:srcRect r="37391"/>
          <a:stretch/>
        </p:blipFill>
        <p:spPr>
          <a:xfrm>
            <a:off x="3708089" y="3261618"/>
            <a:ext cx="268104" cy="720416"/>
          </a:xfrm>
          <a:prstGeom prst="rect">
            <a:avLst/>
          </a:prstGeom>
        </p:spPr>
      </p:pic>
      <p:pic>
        <p:nvPicPr>
          <p:cNvPr id="62" name="Image 6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93534" y="3280670"/>
            <a:ext cx="1166954" cy="778335"/>
          </a:xfrm>
          <a:prstGeom prst="rect">
            <a:avLst/>
          </a:prstGeom>
        </p:spPr>
      </p:pic>
      <p:pic>
        <p:nvPicPr>
          <p:cNvPr id="63"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322559" y="3337449"/>
            <a:ext cx="1161798" cy="644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4" name="Picture 7" descr="S:\UO6730\10_COMMUNICATION\10_Supports\5_Materiel_com\Roll-up\2019\Rollup_membres\MA1_Amis.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87016" y="5451728"/>
            <a:ext cx="1323179" cy="265906"/>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9" descr="S:\UO6730\10_COMMUNICATION\10_Supports\5_Materiel_com\Roll-up\2019\Rollup_membres\MA6_FpG.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951193" y="4781143"/>
            <a:ext cx="1377771" cy="495136"/>
          </a:xfrm>
          <a:prstGeom prst="rect">
            <a:avLst/>
          </a:prstGeom>
          <a:noFill/>
          <a:extLst>
            <a:ext uri="{909E8E84-426E-40DD-AFC4-6F175D3DCCD1}">
              <a14:hiddenFill xmlns:a14="http://schemas.microsoft.com/office/drawing/2010/main">
                <a:solidFill>
                  <a:srgbClr val="FFFFFF"/>
                </a:solidFill>
              </a14:hiddenFill>
            </a:ext>
          </a:extLst>
        </p:spPr>
      </p:pic>
      <p:pic>
        <p:nvPicPr>
          <p:cNvPr id="66" name="Image 6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282643" y="5223876"/>
            <a:ext cx="1187244" cy="479337"/>
          </a:xfrm>
          <a:prstGeom prst="rect">
            <a:avLst/>
          </a:prstGeom>
        </p:spPr>
      </p:pic>
      <p:pic>
        <p:nvPicPr>
          <p:cNvPr id="67" name="Image 66"/>
          <p:cNvPicPr>
            <a:picLocks noChangeAspect="1"/>
          </p:cNvPicPr>
          <p:nvPr/>
        </p:nvPicPr>
        <p:blipFill rotWithShape="1">
          <a:blip r:embed="rId17" cstate="print">
            <a:extLst>
              <a:ext uri="{28A0092B-C50C-407E-A947-70E740481C1C}">
                <a14:useLocalDpi xmlns:a14="http://schemas.microsoft.com/office/drawing/2010/main" val="0"/>
              </a:ext>
            </a:extLst>
          </a:blip>
          <a:srcRect t="34826" b="32587"/>
          <a:stretch/>
        </p:blipFill>
        <p:spPr>
          <a:xfrm>
            <a:off x="4643507" y="3107430"/>
            <a:ext cx="1125760" cy="366858"/>
          </a:xfrm>
          <a:prstGeom prst="rect">
            <a:avLst/>
          </a:prstGeom>
        </p:spPr>
      </p:pic>
      <p:pic>
        <p:nvPicPr>
          <p:cNvPr id="68" name="Image 6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440617" y="3858233"/>
            <a:ext cx="792952" cy="792952"/>
          </a:xfrm>
          <a:prstGeom prst="rect">
            <a:avLst/>
          </a:prstGeom>
        </p:spPr>
      </p:pic>
      <p:pic>
        <p:nvPicPr>
          <p:cNvPr id="69" name="Image 6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756301" y="3689740"/>
            <a:ext cx="955214" cy="212646"/>
          </a:xfrm>
          <a:prstGeom prst="rect">
            <a:avLst/>
          </a:prstGeom>
        </p:spPr>
      </p:pic>
      <p:pic>
        <p:nvPicPr>
          <p:cNvPr id="70" name="Image 69"/>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4791663" y="5276279"/>
            <a:ext cx="829448" cy="340667"/>
          </a:xfrm>
          <a:prstGeom prst="rect">
            <a:avLst/>
          </a:prstGeom>
        </p:spPr>
      </p:pic>
      <p:pic>
        <p:nvPicPr>
          <p:cNvPr id="71" name="Image 70"/>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673729" y="4051565"/>
            <a:ext cx="774460" cy="427762"/>
          </a:xfrm>
          <a:prstGeom prst="rect">
            <a:avLst/>
          </a:prstGeom>
        </p:spPr>
      </p:pic>
      <p:pic>
        <p:nvPicPr>
          <p:cNvPr id="72" name="Picture 4" descr="S:\UO6730\10_COMMUNICATION\10_Supports\5_Materiel_com\Roll-up\2019\Rollup_membres\MS10_IFAGE.jpg"/>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4746419" y="4545161"/>
            <a:ext cx="888341" cy="584652"/>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10" descr="S:\UO6730\10_COMMUNICATION\10_Supports\5_Materiel_com\Roll-up\2019\Rollup_membres\MS3_agep.png"/>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549341" y="5717634"/>
            <a:ext cx="774921" cy="554843"/>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11"/>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5679175" y="4630305"/>
            <a:ext cx="576314" cy="3869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5" name="Image 7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7702945" y="4809238"/>
            <a:ext cx="1258706" cy="755224"/>
          </a:xfrm>
          <a:prstGeom prst="rect">
            <a:avLst/>
          </a:prstGeom>
        </p:spPr>
      </p:pic>
      <p:pic>
        <p:nvPicPr>
          <p:cNvPr id="76" name="Image 7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7439606" y="4430686"/>
            <a:ext cx="984874" cy="553990"/>
          </a:xfrm>
          <a:prstGeom prst="rect">
            <a:avLst/>
          </a:prstGeom>
        </p:spPr>
      </p:pic>
      <p:pic>
        <p:nvPicPr>
          <p:cNvPr id="77" name="Image 76"/>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761006" y="5211281"/>
            <a:ext cx="865233" cy="267291"/>
          </a:xfrm>
          <a:prstGeom prst="rect">
            <a:avLst/>
          </a:prstGeom>
        </p:spPr>
      </p:pic>
      <p:pic>
        <p:nvPicPr>
          <p:cNvPr id="78" name="Picture 3"/>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6824992" y="5155962"/>
            <a:ext cx="972122" cy="318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9" name="Image 78"/>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622300" y="3121934"/>
            <a:ext cx="1177440" cy="357552"/>
          </a:xfrm>
          <a:prstGeom prst="rect">
            <a:avLst/>
          </a:prstGeom>
        </p:spPr>
      </p:pic>
      <p:pic>
        <p:nvPicPr>
          <p:cNvPr id="80" name="Picture 5"/>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8024987" y="4114244"/>
            <a:ext cx="391906" cy="267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 name="Image 80"/>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5983966" y="3526308"/>
            <a:ext cx="914748" cy="631044"/>
          </a:xfrm>
          <a:prstGeom prst="rect">
            <a:avLst/>
          </a:prstGeom>
        </p:spPr>
      </p:pic>
      <p:pic>
        <p:nvPicPr>
          <p:cNvPr id="82" name="Image 81"/>
          <p:cNvPicPr>
            <a:picLocks noChangeAspect="1"/>
          </p:cNvPicPr>
          <p:nvPr/>
        </p:nvPicPr>
        <p:blipFill>
          <a:blip r:embed="rId32" cstate="print">
            <a:extLst>
              <a:ext uri="{28A0092B-C50C-407E-A947-70E740481C1C}">
                <a14:useLocalDpi xmlns:a14="http://schemas.microsoft.com/office/drawing/2010/main" val="0"/>
              </a:ext>
            </a:extLst>
          </a:blip>
          <a:stretch>
            <a:fillRect/>
          </a:stretch>
        </p:blipFill>
        <p:spPr>
          <a:xfrm>
            <a:off x="6041614" y="4043960"/>
            <a:ext cx="984913" cy="578101"/>
          </a:xfrm>
          <a:prstGeom prst="rect">
            <a:avLst/>
          </a:prstGeom>
        </p:spPr>
      </p:pic>
      <p:pic>
        <p:nvPicPr>
          <p:cNvPr id="83" name="Image 82"/>
          <p:cNvPicPr>
            <a:picLocks noChangeAspect="1"/>
          </p:cNvPicPr>
          <p:nvPr/>
        </p:nvPicPr>
        <p:blipFill>
          <a:blip r:embed="rId33" cstate="print">
            <a:extLst>
              <a:ext uri="{28A0092B-C50C-407E-A947-70E740481C1C}">
                <a14:useLocalDpi xmlns:a14="http://schemas.microsoft.com/office/drawing/2010/main" val="0"/>
              </a:ext>
            </a:extLst>
          </a:blip>
          <a:stretch>
            <a:fillRect/>
          </a:stretch>
        </p:blipFill>
        <p:spPr>
          <a:xfrm>
            <a:off x="6032677" y="3163603"/>
            <a:ext cx="403904" cy="403904"/>
          </a:xfrm>
          <a:prstGeom prst="rect">
            <a:avLst/>
          </a:prstGeom>
        </p:spPr>
      </p:pic>
      <p:pic>
        <p:nvPicPr>
          <p:cNvPr id="84" name="Image 83"/>
          <p:cNvPicPr>
            <a:picLocks noChangeAspect="1"/>
          </p:cNvPicPr>
          <p:nvPr/>
        </p:nvPicPr>
        <p:blipFill>
          <a:blip r:embed="rId34" cstate="print">
            <a:extLst>
              <a:ext uri="{28A0092B-C50C-407E-A947-70E740481C1C}">
                <a14:useLocalDpi xmlns:a14="http://schemas.microsoft.com/office/drawing/2010/main" val="0"/>
              </a:ext>
            </a:extLst>
          </a:blip>
          <a:stretch>
            <a:fillRect/>
          </a:stretch>
        </p:blipFill>
        <p:spPr>
          <a:xfrm>
            <a:off x="6599488" y="3117853"/>
            <a:ext cx="957357" cy="503872"/>
          </a:xfrm>
          <a:prstGeom prst="rect">
            <a:avLst/>
          </a:prstGeom>
        </p:spPr>
      </p:pic>
      <p:pic>
        <p:nvPicPr>
          <p:cNvPr id="85" name="Picture 2"/>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6510989" y="4640895"/>
            <a:ext cx="812758" cy="330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6" name="Picture 12"/>
          <p:cNvPicPr>
            <a:picLocks noChangeAspect="1" noChangeArrowheads="1"/>
          </p:cNvPicPr>
          <p:nvPr/>
        </p:nvPicPr>
        <p:blipFill rotWithShape="1">
          <a:blip r:embed="rId36" cstate="print">
            <a:extLst>
              <a:ext uri="{28A0092B-C50C-407E-A947-70E740481C1C}">
                <a14:useLocalDpi xmlns:a14="http://schemas.microsoft.com/office/drawing/2010/main" val="0"/>
              </a:ext>
            </a:extLst>
          </a:blip>
          <a:srcRect l="14263" t="11603" r="15921" b="13220"/>
          <a:stretch/>
        </p:blipFill>
        <p:spPr bwMode="auto">
          <a:xfrm>
            <a:off x="4923061" y="5666680"/>
            <a:ext cx="469601" cy="505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7" name="Image 86"/>
          <p:cNvPicPr>
            <a:picLocks noChangeAspect="1"/>
          </p:cNvPicPr>
          <p:nvPr/>
        </p:nvPicPr>
        <p:blipFill>
          <a:blip r:embed="rId37" cstate="print">
            <a:extLst>
              <a:ext uri="{28A0092B-C50C-407E-A947-70E740481C1C}">
                <a14:useLocalDpi xmlns:a14="http://schemas.microsoft.com/office/drawing/2010/main" val="0"/>
              </a:ext>
            </a:extLst>
          </a:blip>
          <a:stretch>
            <a:fillRect/>
          </a:stretch>
        </p:blipFill>
        <p:spPr>
          <a:xfrm>
            <a:off x="7336221" y="3597114"/>
            <a:ext cx="995464" cy="414113"/>
          </a:xfrm>
          <a:prstGeom prst="rect">
            <a:avLst/>
          </a:prstGeom>
        </p:spPr>
      </p:pic>
      <p:pic>
        <p:nvPicPr>
          <p:cNvPr id="88" name="Picture 2"/>
          <p:cNvPicPr>
            <a:picLocks noChangeAspect="1" noChangeArrowheads="1"/>
          </p:cNvPicPr>
          <p:nvPr/>
        </p:nvPicPr>
        <p:blipFill>
          <a:blip r:embed="rId38" cstate="print">
            <a:extLst>
              <a:ext uri="{28A0092B-C50C-407E-A947-70E740481C1C}">
                <a14:useLocalDpi xmlns:a14="http://schemas.microsoft.com/office/drawing/2010/main" val="0"/>
              </a:ext>
            </a:extLst>
          </a:blip>
          <a:srcRect/>
          <a:stretch>
            <a:fillRect/>
          </a:stretch>
        </p:blipFill>
        <p:spPr bwMode="auto">
          <a:xfrm>
            <a:off x="7160399" y="4217583"/>
            <a:ext cx="694309" cy="238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6" name="Image 45"/>
          <p:cNvPicPr>
            <a:picLocks noChangeAspect="1"/>
          </p:cNvPicPr>
          <p:nvPr/>
        </p:nvPicPr>
        <p:blipFill>
          <a:blip r:embed="rId39" cstate="print">
            <a:extLst>
              <a:ext uri="{28A0092B-C50C-407E-A947-70E740481C1C}">
                <a14:useLocalDpi xmlns:a14="http://schemas.microsoft.com/office/drawing/2010/main" val="0"/>
              </a:ext>
            </a:extLst>
          </a:blip>
          <a:stretch>
            <a:fillRect/>
          </a:stretch>
        </p:blipFill>
        <p:spPr>
          <a:xfrm>
            <a:off x="7556845" y="5709589"/>
            <a:ext cx="1072455" cy="277503"/>
          </a:xfrm>
          <a:prstGeom prst="rect">
            <a:avLst/>
          </a:prstGeom>
        </p:spPr>
      </p:pic>
      <p:pic>
        <p:nvPicPr>
          <p:cNvPr id="3" name="Image 2"/>
          <p:cNvPicPr>
            <a:picLocks noChangeAspect="1"/>
          </p:cNvPicPr>
          <p:nvPr/>
        </p:nvPicPr>
        <p:blipFill>
          <a:blip r:embed="rId40" cstate="print">
            <a:extLst>
              <a:ext uri="{28A0092B-C50C-407E-A947-70E740481C1C}">
                <a14:useLocalDpi xmlns:a14="http://schemas.microsoft.com/office/drawing/2010/main" val="0"/>
              </a:ext>
            </a:extLst>
          </a:blip>
          <a:stretch>
            <a:fillRect/>
          </a:stretch>
        </p:blipFill>
        <p:spPr>
          <a:xfrm>
            <a:off x="5510508" y="5841813"/>
            <a:ext cx="828242" cy="323023"/>
          </a:xfrm>
          <a:prstGeom prst="rect">
            <a:avLst/>
          </a:prstGeom>
        </p:spPr>
      </p:pic>
      <p:pic>
        <p:nvPicPr>
          <p:cNvPr id="4" name="Image 3"/>
          <p:cNvPicPr>
            <a:picLocks noChangeAspect="1"/>
          </p:cNvPicPr>
          <p:nvPr/>
        </p:nvPicPr>
        <p:blipFill>
          <a:blip r:embed="rId41" cstate="print">
            <a:extLst>
              <a:ext uri="{28A0092B-C50C-407E-A947-70E740481C1C}">
                <a14:useLocalDpi xmlns:a14="http://schemas.microsoft.com/office/drawing/2010/main" val="0"/>
              </a:ext>
            </a:extLst>
          </a:blip>
          <a:stretch>
            <a:fillRect/>
          </a:stretch>
        </p:blipFill>
        <p:spPr>
          <a:xfrm>
            <a:off x="1519589" y="5841814"/>
            <a:ext cx="1656127" cy="370300"/>
          </a:xfrm>
          <a:prstGeom prst="rect">
            <a:avLst/>
          </a:prstGeom>
        </p:spPr>
      </p:pic>
    </p:spTree>
    <p:extLst>
      <p:ext uri="{BB962C8B-B14F-4D97-AF65-F5344CB8AC3E}">
        <p14:creationId xmlns:p14="http://schemas.microsoft.com/office/powerpoint/2010/main" val="35754563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7051" y="1338985"/>
            <a:ext cx="5832648" cy="609398"/>
          </a:xfrm>
          <a:prstGeom prst="rect">
            <a:avLst/>
          </a:prstGeom>
          <a:noFill/>
        </p:spPr>
        <p:txBody>
          <a:bodyPr wrap="square" rtlCol="0">
            <a:spAutoFit/>
          </a:bodyPr>
          <a:lstStyle/>
          <a:p>
            <a:pPr>
              <a:lnSpc>
                <a:spcPct val="120000"/>
              </a:lnSpc>
            </a:pPr>
            <a:r>
              <a:rPr lang="en-US" sz="2800" b="1" dirty="0" smtClean="0">
                <a:solidFill>
                  <a:schemeClr val="tx2"/>
                </a:solidFill>
                <a:effectLst>
                  <a:outerShdw blurRad="38100" dist="38100" dir="2700000" algn="tl">
                    <a:srgbClr val="000000">
                      <a:alpha val="43137"/>
                    </a:srgbClr>
                  </a:outerShdw>
                </a:effectLst>
                <a:latin typeface="Arial"/>
              </a:rPr>
              <a:t>1. Newcomers Network Service</a:t>
            </a:r>
          </a:p>
        </p:txBody>
      </p:sp>
      <p:sp>
        <p:nvSpPr>
          <p:cNvPr id="9" name="Rectangle 8"/>
          <p:cNvSpPr/>
          <p:nvPr/>
        </p:nvSpPr>
        <p:spPr>
          <a:xfrm>
            <a:off x="527051" y="2087628"/>
            <a:ext cx="7906657" cy="3785652"/>
          </a:xfrm>
          <a:prstGeom prst="rect">
            <a:avLst/>
          </a:prstGeom>
        </p:spPr>
        <p:txBody>
          <a:bodyPr wrap="square">
            <a:spAutoFit/>
          </a:bodyPr>
          <a:lstStyle/>
          <a:p>
            <a:r>
              <a:rPr lang="en-US" sz="2000" dirty="0">
                <a:solidFill>
                  <a:schemeClr val="tx2"/>
                </a:solidFill>
              </a:rPr>
              <a:t>The </a:t>
            </a:r>
            <a:r>
              <a:rPr lang="en-US" sz="2000" dirty="0" smtClean="0">
                <a:solidFill>
                  <a:schemeClr val="tx2"/>
                </a:solidFill>
              </a:rPr>
              <a:t>Newcomers </a:t>
            </a:r>
            <a:r>
              <a:rPr lang="en-US" sz="2000" dirty="0">
                <a:solidFill>
                  <a:schemeClr val="tx2"/>
                </a:solidFill>
              </a:rPr>
              <a:t>Network Programme </a:t>
            </a:r>
            <a:r>
              <a:rPr lang="en-US" sz="2000" dirty="0" smtClean="0">
                <a:solidFill>
                  <a:schemeClr val="tx2"/>
                </a:solidFill>
              </a:rPr>
              <a:t>for Internationals </a:t>
            </a:r>
            <a:r>
              <a:rPr lang="en-US" sz="2000" dirty="0">
                <a:solidFill>
                  <a:schemeClr val="tx2"/>
                </a:solidFill>
              </a:rPr>
              <a:t>and </a:t>
            </a:r>
            <a:r>
              <a:rPr lang="en-US" sz="2000" dirty="0" smtClean="0">
                <a:solidFill>
                  <a:schemeClr val="tx2"/>
                </a:solidFill>
              </a:rPr>
              <a:t>their </a:t>
            </a:r>
            <a:r>
              <a:rPr lang="en-US" sz="2000" dirty="0">
                <a:solidFill>
                  <a:schemeClr val="tx2"/>
                </a:solidFill>
              </a:rPr>
              <a:t>families </a:t>
            </a:r>
            <a:r>
              <a:rPr lang="en-US" sz="2000" dirty="0" smtClean="0">
                <a:solidFill>
                  <a:schemeClr val="tx2"/>
                </a:solidFill>
              </a:rPr>
              <a:t>facilitates integration </a:t>
            </a:r>
            <a:r>
              <a:rPr lang="en-US" sz="2000" dirty="0">
                <a:solidFill>
                  <a:schemeClr val="tx2"/>
                </a:solidFill>
              </a:rPr>
              <a:t>into Geneva and its region </a:t>
            </a:r>
            <a:r>
              <a:rPr lang="en-US" sz="2000" dirty="0" smtClean="0">
                <a:solidFill>
                  <a:schemeClr val="tx2"/>
                </a:solidFill>
              </a:rPr>
              <a:t>:</a:t>
            </a:r>
          </a:p>
          <a:p>
            <a:endParaRPr lang="en-US" sz="2000" dirty="0">
              <a:solidFill>
                <a:schemeClr val="tx2"/>
              </a:solidFill>
            </a:endParaRPr>
          </a:p>
          <a:p>
            <a:r>
              <a:rPr lang="fr-CH" sz="2000" dirty="0" smtClean="0">
                <a:solidFill>
                  <a:schemeClr val="tx2"/>
                </a:solidFill>
              </a:rPr>
              <a:t>• Welcome call  </a:t>
            </a:r>
          </a:p>
          <a:p>
            <a:endParaRPr lang="fr-CH" sz="2000" dirty="0" smtClean="0">
              <a:solidFill>
                <a:schemeClr val="tx2"/>
              </a:solidFill>
            </a:endParaRPr>
          </a:p>
          <a:p>
            <a:r>
              <a:rPr lang="fr-CH" sz="2000" dirty="0" smtClean="0">
                <a:solidFill>
                  <a:schemeClr val="tx2"/>
                </a:solidFill>
              </a:rPr>
              <a:t>• </a:t>
            </a:r>
            <a:r>
              <a:rPr lang="fr-CH" sz="2000" dirty="0" err="1" smtClean="0">
                <a:solidFill>
                  <a:schemeClr val="tx2"/>
                </a:solidFill>
              </a:rPr>
              <a:t>Lunchtime-conferences</a:t>
            </a:r>
            <a:r>
              <a:rPr lang="fr-CH" sz="2000" dirty="0" smtClean="0">
                <a:solidFill>
                  <a:schemeClr val="tx2"/>
                </a:solidFill>
              </a:rPr>
              <a:t> (</a:t>
            </a:r>
            <a:r>
              <a:rPr lang="fr-CH" sz="2000" dirty="0" err="1" smtClean="0">
                <a:solidFill>
                  <a:schemeClr val="tx2"/>
                </a:solidFill>
              </a:rPr>
              <a:t>health</a:t>
            </a:r>
            <a:r>
              <a:rPr lang="fr-CH" sz="2000" dirty="0" smtClean="0">
                <a:solidFill>
                  <a:schemeClr val="tx2"/>
                </a:solidFill>
              </a:rPr>
              <a:t>, </a:t>
            </a:r>
            <a:r>
              <a:rPr lang="fr-CH" sz="2000" dirty="0" err="1" smtClean="0">
                <a:solidFill>
                  <a:schemeClr val="tx2"/>
                </a:solidFill>
              </a:rPr>
              <a:t>education</a:t>
            </a:r>
            <a:r>
              <a:rPr lang="fr-CH" sz="2000" dirty="0" smtClean="0">
                <a:solidFill>
                  <a:schemeClr val="tx2"/>
                </a:solidFill>
              </a:rPr>
              <a:t>, </a:t>
            </a:r>
            <a:r>
              <a:rPr lang="fr-CH" sz="2000" dirty="0" err="1" smtClean="0">
                <a:solidFill>
                  <a:schemeClr val="tx2"/>
                </a:solidFill>
              </a:rPr>
              <a:t>housing</a:t>
            </a:r>
            <a:r>
              <a:rPr lang="fr-CH" sz="2000" dirty="0" smtClean="0">
                <a:solidFill>
                  <a:schemeClr val="tx2"/>
                </a:solidFill>
              </a:rPr>
              <a:t> etc.)</a:t>
            </a:r>
          </a:p>
          <a:p>
            <a:endParaRPr lang="fr-CH" sz="2000" dirty="0">
              <a:solidFill>
                <a:schemeClr val="tx2"/>
              </a:solidFill>
            </a:endParaRPr>
          </a:p>
          <a:p>
            <a:r>
              <a:rPr lang="en-US" sz="2000" dirty="0">
                <a:solidFill>
                  <a:schemeClr val="tx2"/>
                </a:solidFill>
              </a:rPr>
              <a:t>• </a:t>
            </a:r>
            <a:r>
              <a:rPr lang="en-US" sz="2000" dirty="0" smtClean="0">
                <a:solidFill>
                  <a:schemeClr val="tx2"/>
                </a:solidFill>
              </a:rPr>
              <a:t>Excursions and events to discover </a:t>
            </a:r>
            <a:r>
              <a:rPr lang="en-US" sz="2000" dirty="0">
                <a:solidFill>
                  <a:schemeClr val="tx2"/>
                </a:solidFill>
              </a:rPr>
              <a:t>Geneva and the </a:t>
            </a:r>
            <a:r>
              <a:rPr lang="en-US" sz="2000" dirty="0" err="1">
                <a:solidFill>
                  <a:schemeClr val="tx2"/>
                </a:solidFill>
              </a:rPr>
              <a:t>Lemanic</a:t>
            </a:r>
            <a:r>
              <a:rPr lang="en-US" sz="2000" dirty="0">
                <a:solidFill>
                  <a:schemeClr val="tx2"/>
                </a:solidFill>
              </a:rPr>
              <a:t> </a:t>
            </a:r>
            <a:r>
              <a:rPr lang="en-US" sz="2000" dirty="0" smtClean="0">
                <a:solidFill>
                  <a:schemeClr val="tx2"/>
                </a:solidFill>
              </a:rPr>
              <a:t>region</a:t>
            </a:r>
          </a:p>
          <a:p>
            <a:endParaRPr lang="en-US" sz="2000" dirty="0">
              <a:solidFill>
                <a:schemeClr val="tx2"/>
              </a:solidFill>
            </a:endParaRPr>
          </a:p>
          <a:p>
            <a:r>
              <a:rPr lang="en-US" sz="2000" dirty="0">
                <a:solidFill>
                  <a:schemeClr val="tx2"/>
                </a:solidFill>
              </a:rPr>
              <a:t>• </a:t>
            </a:r>
            <a:r>
              <a:rPr lang="en-US" sz="2000" dirty="0" smtClean="0">
                <a:solidFill>
                  <a:schemeClr val="tx2"/>
                </a:solidFill>
              </a:rPr>
              <a:t>Insiders' Geneva </a:t>
            </a:r>
          </a:p>
          <a:p>
            <a:endParaRPr lang="en-US" sz="2000" dirty="0">
              <a:solidFill>
                <a:schemeClr val="tx2"/>
              </a:solidFill>
            </a:endParaRPr>
          </a:p>
          <a:p>
            <a:r>
              <a:rPr lang="fr-CH" sz="2000" dirty="0">
                <a:solidFill>
                  <a:schemeClr val="tx2"/>
                </a:solidFill>
              </a:rPr>
              <a:t>• Language Exchange </a:t>
            </a:r>
            <a:r>
              <a:rPr lang="fr-CH" sz="2000" dirty="0" smtClean="0">
                <a:solidFill>
                  <a:schemeClr val="tx2"/>
                </a:solidFill>
              </a:rPr>
              <a:t>Programme</a:t>
            </a:r>
          </a:p>
        </p:txBody>
      </p:sp>
      <p:pic>
        <p:nvPicPr>
          <p:cNvPr id="3076" name="Picture 4" descr="C:\Users\COCHETM\Desktop\Rade_J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7" name="Sous-titre 2"/>
          <p:cNvSpPr>
            <a:spLocks noGrp="1"/>
          </p:cNvSpPr>
          <p:nvPr>
            <p:ph type="subTitle" idx="1"/>
          </p:nvPr>
        </p:nvSpPr>
        <p:spPr>
          <a:xfrm>
            <a:off x="6765527" y="5574231"/>
            <a:ext cx="1654491" cy="800219"/>
          </a:xfrm>
        </p:spPr>
        <p:txBody>
          <a:bodyPr wrap="square">
            <a:spAutoFit/>
          </a:bodyPr>
          <a:lstStyle/>
          <a:p>
            <a:pPr algn="r"/>
            <a:r>
              <a:rPr lang="fr-CH" sz="1000" b="1" dirty="0" smtClean="0"/>
              <a:t>Contact</a:t>
            </a:r>
          </a:p>
          <a:p>
            <a:pPr algn="r"/>
            <a:r>
              <a:rPr lang="fr-CH" sz="1000" dirty="0" smtClean="0">
                <a:sym typeface="Wingdings"/>
              </a:rPr>
              <a:t></a:t>
            </a:r>
            <a:r>
              <a:rPr lang="fr-CH" sz="1000" dirty="0" smtClean="0"/>
              <a:t> +41 22 546 14 26</a:t>
            </a:r>
          </a:p>
          <a:p>
            <a:pPr marL="171450" indent="-171450" algn="r">
              <a:buFont typeface="Webdings"/>
              <a:buChar char=""/>
            </a:pPr>
            <a:r>
              <a:rPr lang="fr-CH" sz="1000" dirty="0" smtClean="0">
                <a:sym typeface="Webdings"/>
                <a:hlinkClick r:id="rId3"/>
              </a:rPr>
              <a:t>network</a:t>
            </a:r>
            <a:r>
              <a:rPr lang="fr-CH" sz="1000" dirty="0" smtClean="0">
                <a:hlinkClick r:id="rId3"/>
              </a:rPr>
              <a:t>.cagi@etat.ge.ch</a:t>
            </a:r>
            <a:endParaRPr lang="fr-CH" sz="1000" dirty="0" smtClean="0"/>
          </a:p>
          <a:p>
            <a:pPr marL="171450" indent="-171450" algn="r">
              <a:buFont typeface="Webdings"/>
              <a:buChar char=""/>
            </a:pPr>
            <a:endParaRPr lang="fr-CH" sz="1000" dirty="0"/>
          </a:p>
        </p:txBody>
      </p:sp>
      <p:pic>
        <p:nvPicPr>
          <p:cNvPr id="8"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7452319" y="6172328"/>
            <a:ext cx="914400" cy="180975"/>
          </a:xfrm>
          <a:prstGeom prst="rect">
            <a:avLst/>
          </a:prstGeom>
          <a:noFill/>
          <a:ln>
            <a:noFill/>
          </a:ln>
        </p:spPr>
      </p:pic>
    </p:spTree>
    <p:extLst>
      <p:ext uri="{BB962C8B-B14F-4D97-AF65-F5344CB8AC3E}">
        <p14:creationId xmlns:p14="http://schemas.microsoft.com/office/powerpoint/2010/main" val="13177052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4912" y="1451232"/>
            <a:ext cx="5832648" cy="609398"/>
          </a:xfrm>
          <a:prstGeom prst="rect">
            <a:avLst/>
          </a:prstGeom>
          <a:noFill/>
        </p:spPr>
        <p:txBody>
          <a:bodyPr wrap="square" rtlCol="0">
            <a:spAutoFit/>
          </a:bodyPr>
          <a:lstStyle/>
          <a:p>
            <a:pPr>
              <a:lnSpc>
                <a:spcPct val="120000"/>
              </a:lnSpc>
            </a:pPr>
            <a:r>
              <a:rPr lang="en-US" sz="2800" b="1" dirty="0">
                <a:solidFill>
                  <a:schemeClr val="tx2"/>
                </a:solidFill>
                <a:effectLst>
                  <a:outerShdw blurRad="38100" dist="38100" dir="2700000" algn="tl">
                    <a:srgbClr val="000000">
                      <a:alpha val="43137"/>
                    </a:srgbClr>
                  </a:outerShdw>
                </a:effectLst>
                <a:latin typeface="Arial"/>
              </a:rPr>
              <a:t>2</a:t>
            </a:r>
            <a:r>
              <a:rPr lang="en-US" sz="2800" b="1" dirty="0" smtClean="0">
                <a:solidFill>
                  <a:schemeClr val="tx2"/>
                </a:solidFill>
                <a:effectLst>
                  <a:outerShdw blurRad="38100" dist="38100" dir="2700000" algn="tl">
                    <a:srgbClr val="000000">
                      <a:alpha val="43137"/>
                    </a:srgbClr>
                  </a:outerShdw>
                </a:effectLst>
                <a:latin typeface="Arial"/>
              </a:rPr>
              <a:t>. Housing Service</a:t>
            </a:r>
          </a:p>
        </p:txBody>
      </p:sp>
      <p:sp>
        <p:nvSpPr>
          <p:cNvPr id="9" name="Rectangle 8"/>
          <p:cNvSpPr/>
          <p:nvPr/>
        </p:nvSpPr>
        <p:spPr>
          <a:xfrm>
            <a:off x="524912" y="2077919"/>
            <a:ext cx="7906657" cy="3170099"/>
          </a:xfrm>
          <a:prstGeom prst="rect">
            <a:avLst/>
          </a:prstGeom>
        </p:spPr>
        <p:txBody>
          <a:bodyPr wrap="square">
            <a:spAutoFit/>
          </a:bodyPr>
          <a:lstStyle/>
          <a:p>
            <a:endParaRPr lang="en-US" sz="2000" dirty="0" smtClean="0">
              <a:solidFill>
                <a:schemeClr val="tx2"/>
              </a:solidFill>
            </a:endParaRPr>
          </a:p>
          <a:p>
            <a:r>
              <a:rPr lang="en-US" sz="2000" dirty="0" smtClean="0">
                <a:solidFill>
                  <a:schemeClr val="tx2"/>
                </a:solidFill>
              </a:rPr>
              <a:t>• </a:t>
            </a:r>
            <a:r>
              <a:rPr lang="en-US" sz="2000" dirty="0">
                <a:solidFill>
                  <a:schemeClr val="tx2"/>
                </a:solidFill>
              </a:rPr>
              <a:t>Support </a:t>
            </a:r>
            <a:r>
              <a:rPr lang="en-US" sz="2000" dirty="0" smtClean="0">
                <a:solidFill>
                  <a:schemeClr val="tx2"/>
                </a:solidFill>
              </a:rPr>
              <a:t>finding </a:t>
            </a:r>
            <a:r>
              <a:rPr lang="en-US" sz="2000" dirty="0">
                <a:solidFill>
                  <a:schemeClr val="tx2"/>
                </a:solidFill>
              </a:rPr>
              <a:t>accommodation </a:t>
            </a:r>
            <a:r>
              <a:rPr lang="en-US" sz="2000" dirty="0" smtClean="0">
                <a:solidFill>
                  <a:schemeClr val="tx2"/>
                </a:solidFill>
              </a:rPr>
              <a:t>through </a:t>
            </a:r>
            <a:r>
              <a:rPr lang="fr-CH" sz="2000" dirty="0" smtClean="0">
                <a:solidFill>
                  <a:schemeClr val="tx2"/>
                </a:solidFill>
              </a:rPr>
              <a:t>an </a:t>
            </a:r>
            <a:r>
              <a:rPr lang="fr-CH" sz="2000" dirty="0">
                <a:solidFill>
                  <a:schemeClr val="tx2"/>
                </a:solidFill>
              </a:rPr>
              <a:t>online </a:t>
            </a:r>
            <a:r>
              <a:rPr lang="fr-CH" sz="2000" dirty="0" err="1">
                <a:solidFill>
                  <a:schemeClr val="tx2"/>
                </a:solidFill>
              </a:rPr>
              <a:t>housing</a:t>
            </a:r>
            <a:r>
              <a:rPr lang="fr-CH" sz="2000" dirty="0">
                <a:solidFill>
                  <a:schemeClr val="tx2"/>
                </a:solidFill>
              </a:rPr>
              <a:t> </a:t>
            </a:r>
            <a:r>
              <a:rPr lang="fr-CH" sz="2000" dirty="0" err="1" smtClean="0">
                <a:solidFill>
                  <a:schemeClr val="tx2"/>
                </a:solidFill>
              </a:rPr>
              <a:t>platform</a:t>
            </a:r>
            <a:endParaRPr lang="fr-CH" sz="2000" dirty="0" smtClean="0">
              <a:solidFill>
                <a:schemeClr val="tx2"/>
              </a:solidFill>
            </a:endParaRPr>
          </a:p>
          <a:p>
            <a:endParaRPr lang="fr-CH" sz="2000" dirty="0">
              <a:solidFill>
                <a:schemeClr val="tx2"/>
              </a:solidFill>
            </a:endParaRPr>
          </a:p>
          <a:p>
            <a:r>
              <a:rPr lang="en-US" sz="2000" dirty="0">
                <a:solidFill>
                  <a:schemeClr val="tx2"/>
                </a:solidFill>
              </a:rPr>
              <a:t>• </a:t>
            </a:r>
            <a:r>
              <a:rPr lang="fr-CH" sz="2000" dirty="0" smtClean="0">
                <a:solidFill>
                  <a:schemeClr val="tx2"/>
                </a:solidFill>
              </a:rPr>
              <a:t>VIP Service for Permanent </a:t>
            </a:r>
            <a:r>
              <a:rPr lang="fr-CH" sz="2000" dirty="0" err="1" smtClean="0">
                <a:solidFill>
                  <a:schemeClr val="tx2"/>
                </a:solidFill>
              </a:rPr>
              <a:t>Representatives</a:t>
            </a:r>
            <a:r>
              <a:rPr lang="fr-CH" sz="2000" dirty="0" smtClean="0">
                <a:solidFill>
                  <a:schemeClr val="tx2"/>
                </a:solidFill>
              </a:rPr>
              <a:t>, </a:t>
            </a:r>
            <a:r>
              <a:rPr lang="fr-CH" sz="2000" dirty="0" err="1" smtClean="0">
                <a:solidFill>
                  <a:schemeClr val="tx2"/>
                </a:solidFill>
              </a:rPr>
              <a:t>Heads</a:t>
            </a:r>
            <a:r>
              <a:rPr lang="fr-CH" sz="2000" dirty="0" smtClean="0">
                <a:solidFill>
                  <a:schemeClr val="tx2"/>
                </a:solidFill>
              </a:rPr>
              <a:t> of </a:t>
            </a:r>
            <a:r>
              <a:rPr lang="fr-CH" sz="2000" dirty="0" err="1" smtClean="0">
                <a:solidFill>
                  <a:schemeClr val="tx2"/>
                </a:solidFill>
              </a:rPr>
              <a:t>IOs</a:t>
            </a:r>
            <a:r>
              <a:rPr lang="fr-CH" sz="2000" dirty="0" smtClean="0">
                <a:solidFill>
                  <a:schemeClr val="tx2"/>
                </a:solidFill>
              </a:rPr>
              <a:t> and </a:t>
            </a:r>
            <a:r>
              <a:rPr lang="fr-CH" sz="2000" dirty="0" err="1" smtClean="0">
                <a:solidFill>
                  <a:schemeClr val="tx2"/>
                </a:solidFill>
              </a:rPr>
              <a:t>their</a:t>
            </a:r>
            <a:r>
              <a:rPr lang="fr-CH" sz="2000" dirty="0" smtClean="0">
                <a:solidFill>
                  <a:schemeClr val="tx2"/>
                </a:solidFill>
              </a:rPr>
              <a:t> </a:t>
            </a:r>
            <a:r>
              <a:rPr lang="fr-CH" sz="2000" dirty="0" err="1" smtClean="0">
                <a:solidFill>
                  <a:schemeClr val="tx2"/>
                </a:solidFill>
              </a:rPr>
              <a:t>Deputies</a:t>
            </a:r>
            <a:r>
              <a:rPr lang="fr-CH" sz="2000" dirty="0" smtClean="0">
                <a:solidFill>
                  <a:schemeClr val="tx2"/>
                </a:solidFill>
              </a:rPr>
              <a:t> </a:t>
            </a:r>
          </a:p>
          <a:p>
            <a:endParaRPr lang="fr-CH" sz="2000" dirty="0">
              <a:solidFill>
                <a:schemeClr val="tx2"/>
              </a:solidFill>
            </a:endParaRPr>
          </a:p>
          <a:p>
            <a:pPr marL="177800" indent="-177800"/>
            <a:r>
              <a:rPr lang="fr-CH" sz="2000" dirty="0">
                <a:solidFill>
                  <a:schemeClr val="tx2"/>
                </a:solidFill>
              </a:rPr>
              <a:t>• Settling-in &amp; departure support, </a:t>
            </a:r>
            <a:r>
              <a:rPr lang="fr-CH" sz="2000" dirty="0" smtClean="0">
                <a:solidFill>
                  <a:schemeClr val="tx2"/>
                </a:solidFill>
              </a:rPr>
              <a:t>proofreading </a:t>
            </a:r>
            <a:r>
              <a:rPr lang="en-US" sz="2000" dirty="0" smtClean="0">
                <a:solidFill>
                  <a:schemeClr val="tx2"/>
                </a:solidFill>
              </a:rPr>
              <a:t>of </a:t>
            </a:r>
            <a:r>
              <a:rPr lang="en-US" sz="2000" dirty="0">
                <a:solidFill>
                  <a:schemeClr val="tx2"/>
                </a:solidFill>
              </a:rPr>
              <a:t>rental contracts and </a:t>
            </a:r>
            <a:r>
              <a:rPr lang="en-US" sz="2000" dirty="0" smtClean="0">
                <a:solidFill>
                  <a:schemeClr val="tx2"/>
                </a:solidFill>
              </a:rPr>
              <a:t>tenancy law </a:t>
            </a:r>
            <a:r>
              <a:rPr lang="fr-CH" sz="2000" dirty="0" err="1" smtClean="0">
                <a:solidFill>
                  <a:schemeClr val="tx2"/>
                </a:solidFill>
              </a:rPr>
              <a:t>advice</a:t>
            </a:r>
            <a:endParaRPr lang="fr-CH" sz="2000" dirty="0" smtClean="0">
              <a:solidFill>
                <a:schemeClr val="tx2"/>
              </a:solidFill>
            </a:endParaRPr>
          </a:p>
          <a:p>
            <a:endParaRPr lang="fr-CH" sz="2000" dirty="0">
              <a:solidFill>
                <a:schemeClr val="tx2"/>
              </a:solidFill>
            </a:endParaRPr>
          </a:p>
          <a:p>
            <a:pPr marL="177800" indent="-177800"/>
            <a:r>
              <a:rPr lang="fr-CH" sz="2000" dirty="0" smtClean="0">
                <a:solidFill>
                  <a:schemeClr val="tx2"/>
                </a:solidFill>
              </a:rPr>
              <a:t>• Support Permanent Missions and </a:t>
            </a:r>
            <a:r>
              <a:rPr lang="fr-CH" sz="2000" dirty="0" err="1" smtClean="0">
                <a:solidFill>
                  <a:schemeClr val="tx2"/>
                </a:solidFill>
              </a:rPr>
              <a:t>NGOs</a:t>
            </a:r>
            <a:r>
              <a:rPr lang="fr-CH" sz="2000" dirty="0" smtClean="0">
                <a:solidFill>
                  <a:schemeClr val="tx2"/>
                </a:solidFill>
              </a:rPr>
              <a:t> in </a:t>
            </a:r>
            <a:r>
              <a:rPr lang="fr-CH" sz="2000" dirty="0" err="1" smtClean="0">
                <a:solidFill>
                  <a:schemeClr val="tx2"/>
                </a:solidFill>
              </a:rPr>
              <a:t>their</a:t>
            </a:r>
            <a:r>
              <a:rPr lang="fr-CH" sz="2000" dirty="0" smtClean="0">
                <a:solidFill>
                  <a:schemeClr val="tx2"/>
                </a:solidFill>
              </a:rPr>
              <a:t> </a:t>
            </a:r>
            <a:r>
              <a:rPr lang="fr-CH" sz="2000" dirty="0" err="1" smtClean="0">
                <a:solidFill>
                  <a:schemeClr val="tx2"/>
                </a:solidFill>
              </a:rPr>
              <a:t>search</a:t>
            </a:r>
            <a:r>
              <a:rPr lang="fr-CH" sz="2000" dirty="0" smtClean="0">
                <a:solidFill>
                  <a:schemeClr val="tx2"/>
                </a:solidFill>
              </a:rPr>
              <a:t> for office </a:t>
            </a:r>
            <a:r>
              <a:rPr lang="fr-CH" sz="2000" dirty="0" err="1" smtClean="0">
                <a:solidFill>
                  <a:schemeClr val="tx2"/>
                </a:solidFill>
              </a:rPr>
              <a:t>space</a:t>
            </a:r>
            <a:r>
              <a:rPr lang="fr-CH" sz="2000" dirty="0" smtClean="0">
                <a:solidFill>
                  <a:schemeClr val="tx2"/>
                </a:solidFill>
              </a:rPr>
              <a:t> </a:t>
            </a:r>
          </a:p>
        </p:txBody>
      </p:sp>
      <p:pic>
        <p:nvPicPr>
          <p:cNvPr id="3076" name="Picture 4" descr="C:\Users\COCHETM\Desktop\Rade_J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7" name="Sous-titre 2"/>
          <p:cNvSpPr>
            <a:spLocks noGrp="1"/>
          </p:cNvSpPr>
          <p:nvPr>
            <p:ph type="subTitle" idx="1"/>
          </p:nvPr>
        </p:nvSpPr>
        <p:spPr>
          <a:xfrm>
            <a:off x="6765527" y="5524804"/>
            <a:ext cx="1654491" cy="800219"/>
          </a:xfrm>
        </p:spPr>
        <p:txBody>
          <a:bodyPr wrap="square">
            <a:spAutoFit/>
          </a:bodyPr>
          <a:lstStyle/>
          <a:p>
            <a:pPr algn="r"/>
            <a:r>
              <a:rPr lang="fr-CH" sz="1000" b="1" dirty="0" smtClean="0"/>
              <a:t>Contact</a:t>
            </a:r>
          </a:p>
          <a:p>
            <a:pPr algn="r"/>
            <a:r>
              <a:rPr lang="fr-CH" sz="1000" dirty="0" smtClean="0">
                <a:sym typeface="Wingdings"/>
              </a:rPr>
              <a:t></a:t>
            </a:r>
            <a:r>
              <a:rPr lang="fr-CH" sz="1000" dirty="0" smtClean="0"/>
              <a:t> +41 22 546 14 17</a:t>
            </a:r>
          </a:p>
          <a:p>
            <a:pPr marL="171450" indent="-171450" algn="r">
              <a:buFont typeface="Webdings"/>
              <a:buChar char=""/>
            </a:pPr>
            <a:r>
              <a:rPr lang="fr-CH" sz="1000" dirty="0" smtClean="0">
                <a:hlinkClick r:id="rId3"/>
              </a:rPr>
              <a:t>immo.cagi@etat.ge.ch</a:t>
            </a:r>
            <a:endParaRPr lang="fr-CH" sz="1000" dirty="0" smtClean="0"/>
          </a:p>
          <a:p>
            <a:pPr marL="171450" indent="-171450" algn="r">
              <a:buFont typeface="Webdings"/>
              <a:buChar char=""/>
            </a:pPr>
            <a:endParaRPr lang="fr-CH" sz="1000" dirty="0"/>
          </a:p>
        </p:txBody>
      </p:sp>
      <p:pic>
        <p:nvPicPr>
          <p:cNvPr id="8"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7452319" y="6139376"/>
            <a:ext cx="914400" cy="180975"/>
          </a:xfrm>
          <a:prstGeom prst="rect">
            <a:avLst/>
          </a:prstGeom>
          <a:noFill/>
          <a:ln>
            <a:noFill/>
          </a:ln>
        </p:spPr>
      </p:pic>
    </p:spTree>
    <p:extLst>
      <p:ext uri="{BB962C8B-B14F-4D97-AF65-F5344CB8AC3E}">
        <p14:creationId xmlns:p14="http://schemas.microsoft.com/office/powerpoint/2010/main" val="30744799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4910" y="1731963"/>
            <a:ext cx="7210419" cy="1126462"/>
          </a:xfrm>
          <a:prstGeom prst="rect">
            <a:avLst/>
          </a:prstGeom>
          <a:noFill/>
        </p:spPr>
        <p:txBody>
          <a:bodyPr wrap="square" rtlCol="0">
            <a:spAutoFit/>
          </a:bodyPr>
          <a:lstStyle/>
          <a:p>
            <a:pPr>
              <a:lnSpc>
                <a:spcPct val="120000"/>
              </a:lnSpc>
            </a:pPr>
            <a:r>
              <a:rPr lang="en-US" sz="2800" b="1" dirty="0" smtClean="0">
                <a:solidFill>
                  <a:schemeClr val="tx2"/>
                </a:solidFill>
                <a:effectLst>
                  <a:outerShdw blurRad="38100" dist="38100" dir="2700000" algn="tl">
                    <a:srgbClr val="000000">
                      <a:alpha val="43137"/>
                    </a:srgbClr>
                  </a:outerShdw>
                </a:effectLst>
                <a:latin typeface="Arial"/>
              </a:rPr>
              <a:t>3. Communications &amp; Events Service</a:t>
            </a:r>
          </a:p>
          <a:p>
            <a:pPr>
              <a:lnSpc>
                <a:spcPct val="120000"/>
              </a:lnSpc>
            </a:pPr>
            <a:r>
              <a:rPr lang="en-US" sz="2800" b="1" dirty="0" smtClean="0">
                <a:solidFill>
                  <a:schemeClr val="tx2"/>
                </a:solidFill>
                <a:effectLst>
                  <a:outerShdw blurRad="38100" dist="38100" dir="2700000" algn="tl">
                    <a:srgbClr val="000000">
                      <a:alpha val="43137"/>
                    </a:srgbClr>
                  </a:outerShdw>
                </a:effectLst>
                <a:latin typeface="Arial"/>
              </a:rPr>
              <a:t>    Cultural Kiosk at UNOG</a:t>
            </a:r>
          </a:p>
        </p:txBody>
      </p:sp>
      <p:sp>
        <p:nvSpPr>
          <p:cNvPr id="9" name="Rectangle 8"/>
          <p:cNvSpPr/>
          <p:nvPr/>
        </p:nvSpPr>
        <p:spPr>
          <a:xfrm>
            <a:off x="513361" y="3199967"/>
            <a:ext cx="7906657" cy="3170099"/>
          </a:xfrm>
          <a:prstGeom prst="rect">
            <a:avLst/>
          </a:prstGeom>
        </p:spPr>
        <p:txBody>
          <a:bodyPr wrap="square">
            <a:spAutoFit/>
          </a:bodyPr>
          <a:lstStyle/>
          <a:p>
            <a:pPr marL="342900" indent="-342900">
              <a:buFont typeface="Arial" panose="020B0604020202020204" pitchFamily="34" charset="0"/>
              <a:buChar char="•"/>
            </a:pPr>
            <a:r>
              <a:rPr lang="en-US" sz="2000" dirty="0" smtClean="0">
                <a:solidFill>
                  <a:schemeClr val="tx2"/>
                </a:solidFill>
              </a:rPr>
              <a:t>Organization of social events, open </a:t>
            </a:r>
            <a:r>
              <a:rPr lang="en-US" sz="2000" dirty="0">
                <a:solidFill>
                  <a:schemeClr val="tx2"/>
                </a:solidFill>
              </a:rPr>
              <a:t>to </a:t>
            </a:r>
            <a:r>
              <a:rPr lang="en-US" sz="2000" dirty="0" smtClean="0">
                <a:solidFill>
                  <a:schemeClr val="tx2"/>
                </a:solidFill>
              </a:rPr>
              <a:t>all, </a:t>
            </a:r>
          </a:p>
          <a:p>
            <a:r>
              <a:rPr lang="en-US" sz="2000" dirty="0" smtClean="0">
                <a:solidFill>
                  <a:schemeClr val="tx2"/>
                </a:solidFill>
              </a:rPr>
              <a:t>      facilitating </a:t>
            </a:r>
            <a:r>
              <a:rPr lang="en-US" sz="2000" dirty="0">
                <a:solidFill>
                  <a:schemeClr val="tx2"/>
                </a:solidFill>
              </a:rPr>
              <a:t>gatherings between </a:t>
            </a:r>
            <a:r>
              <a:rPr lang="en-US" sz="2000" dirty="0" smtClean="0">
                <a:solidFill>
                  <a:schemeClr val="tx2"/>
                </a:solidFill>
              </a:rPr>
              <a:t>Internationals </a:t>
            </a:r>
          </a:p>
          <a:p>
            <a:r>
              <a:rPr lang="en-US" sz="2000" dirty="0" smtClean="0">
                <a:solidFill>
                  <a:schemeClr val="tx2"/>
                </a:solidFill>
              </a:rPr>
              <a:t>      and </a:t>
            </a:r>
            <a:r>
              <a:rPr lang="fr-CH" sz="2000" dirty="0" smtClean="0">
                <a:solidFill>
                  <a:schemeClr val="tx2"/>
                </a:solidFill>
              </a:rPr>
              <a:t>the local </a:t>
            </a:r>
            <a:r>
              <a:rPr lang="fr-CH" sz="2000" dirty="0">
                <a:solidFill>
                  <a:schemeClr val="tx2"/>
                </a:solidFill>
              </a:rPr>
              <a:t>community</a:t>
            </a:r>
            <a:r>
              <a:rPr lang="fr-CH" sz="2000" dirty="0" smtClean="0">
                <a:solidFill>
                  <a:schemeClr val="tx2"/>
                </a:solidFill>
              </a:rPr>
              <a:t>.</a:t>
            </a:r>
          </a:p>
          <a:p>
            <a:endParaRPr lang="fr-CH" sz="2000" dirty="0">
              <a:solidFill>
                <a:schemeClr val="tx2"/>
              </a:solidFill>
            </a:endParaRPr>
          </a:p>
          <a:p>
            <a:r>
              <a:rPr lang="en-US" sz="2000" dirty="0">
                <a:solidFill>
                  <a:schemeClr val="tx2"/>
                </a:solidFill>
              </a:rPr>
              <a:t>The Cultural </a:t>
            </a:r>
            <a:r>
              <a:rPr lang="en-US" sz="2000" dirty="0" smtClean="0">
                <a:solidFill>
                  <a:schemeClr val="tx2"/>
                </a:solidFill>
              </a:rPr>
              <a:t>Kiosk :</a:t>
            </a:r>
          </a:p>
          <a:p>
            <a:pPr marL="342900" indent="-342900">
              <a:buFont typeface="Arial" panose="020B0604020202020204" pitchFamily="34" charset="0"/>
              <a:buChar char="•"/>
            </a:pPr>
            <a:r>
              <a:rPr lang="en-US" sz="2000" dirty="0">
                <a:solidFill>
                  <a:schemeClr val="tx2"/>
                </a:solidFill>
              </a:rPr>
              <a:t>T</a:t>
            </a:r>
            <a:r>
              <a:rPr lang="en-US" sz="2000" dirty="0" smtClean="0">
                <a:solidFill>
                  <a:schemeClr val="tx2"/>
                </a:solidFill>
              </a:rPr>
              <a:t>he </a:t>
            </a:r>
            <a:r>
              <a:rPr lang="en-US" sz="2000" dirty="0">
                <a:solidFill>
                  <a:schemeClr val="tx2"/>
                </a:solidFill>
              </a:rPr>
              <a:t>only point of </a:t>
            </a:r>
            <a:r>
              <a:rPr lang="en-US" sz="2000" dirty="0" smtClean="0">
                <a:solidFill>
                  <a:schemeClr val="tx2"/>
                </a:solidFill>
              </a:rPr>
              <a:t>sale (also on-line), in the heart of </a:t>
            </a:r>
            <a:r>
              <a:rPr lang="en-US" sz="2000" dirty="0">
                <a:solidFill>
                  <a:schemeClr val="tx2"/>
                </a:solidFill>
              </a:rPr>
              <a:t>the Palais des Nations, </a:t>
            </a:r>
            <a:r>
              <a:rPr lang="en-US" sz="2000" dirty="0" smtClean="0">
                <a:solidFill>
                  <a:schemeClr val="tx2"/>
                </a:solidFill>
              </a:rPr>
              <a:t>for </a:t>
            </a:r>
            <a:r>
              <a:rPr lang="en-US" sz="2000" dirty="0">
                <a:solidFill>
                  <a:schemeClr val="tx2"/>
                </a:solidFill>
              </a:rPr>
              <a:t>a </a:t>
            </a:r>
            <a:r>
              <a:rPr lang="en-US" sz="2000" dirty="0" smtClean="0">
                <a:solidFill>
                  <a:schemeClr val="tx2"/>
                </a:solidFill>
              </a:rPr>
              <a:t>variety of events at preferential rates</a:t>
            </a:r>
            <a:endParaRPr lang="en-US" sz="2000" dirty="0">
              <a:solidFill>
                <a:schemeClr val="tx2"/>
              </a:solidFill>
            </a:endParaRPr>
          </a:p>
          <a:p>
            <a:endParaRPr lang="en-US" sz="2000" dirty="0">
              <a:solidFill>
                <a:schemeClr val="tx2"/>
              </a:solidFill>
            </a:endParaRPr>
          </a:p>
          <a:p>
            <a:pPr marL="342900" indent="-342900">
              <a:buFont typeface="Arial" panose="020B0604020202020204" pitchFamily="34" charset="0"/>
              <a:buChar char="•"/>
            </a:pPr>
            <a:r>
              <a:rPr lang="en-US" sz="2000" dirty="0" smtClean="0">
                <a:solidFill>
                  <a:schemeClr val="tx2"/>
                </a:solidFill>
              </a:rPr>
              <a:t> Informs </a:t>
            </a:r>
            <a:r>
              <a:rPr lang="en-US" sz="2000" dirty="0">
                <a:solidFill>
                  <a:schemeClr val="tx2"/>
                </a:solidFill>
              </a:rPr>
              <a:t>Internationals on the </a:t>
            </a:r>
            <a:r>
              <a:rPr lang="en-US" sz="2000" dirty="0" smtClean="0">
                <a:solidFill>
                  <a:schemeClr val="tx2"/>
                </a:solidFill>
              </a:rPr>
              <a:t>cultural and </a:t>
            </a:r>
            <a:r>
              <a:rPr lang="en-US" sz="2000" dirty="0">
                <a:solidFill>
                  <a:schemeClr val="tx2"/>
                </a:solidFill>
              </a:rPr>
              <a:t>tourist </a:t>
            </a:r>
            <a:endParaRPr lang="en-US" sz="2000" dirty="0" smtClean="0">
              <a:solidFill>
                <a:schemeClr val="tx2"/>
              </a:solidFill>
            </a:endParaRPr>
          </a:p>
          <a:p>
            <a:r>
              <a:rPr lang="en-US" sz="2000" dirty="0">
                <a:solidFill>
                  <a:schemeClr val="tx2"/>
                </a:solidFill>
              </a:rPr>
              <a:t> </a:t>
            </a:r>
            <a:r>
              <a:rPr lang="en-US" sz="2000" dirty="0" smtClean="0">
                <a:solidFill>
                  <a:schemeClr val="tx2"/>
                </a:solidFill>
              </a:rPr>
              <a:t>      offers </a:t>
            </a:r>
            <a:r>
              <a:rPr lang="en-US" sz="2000" dirty="0">
                <a:solidFill>
                  <a:schemeClr val="tx2"/>
                </a:solidFill>
              </a:rPr>
              <a:t>in Switzerland.</a:t>
            </a:r>
            <a:endParaRPr lang="fr-CH" sz="2000" dirty="0" smtClean="0">
              <a:solidFill>
                <a:schemeClr val="tx2"/>
              </a:solidFill>
            </a:endParaRPr>
          </a:p>
        </p:txBody>
      </p:sp>
      <p:pic>
        <p:nvPicPr>
          <p:cNvPr id="3076" name="Picture 4" descr="C:\Users\COCHETM\Desktop\Rade_J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7" name="Sous-titre 2"/>
          <p:cNvSpPr>
            <a:spLocks noGrp="1"/>
          </p:cNvSpPr>
          <p:nvPr>
            <p:ph type="subTitle" idx="1"/>
          </p:nvPr>
        </p:nvSpPr>
        <p:spPr>
          <a:xfrm>
            <a:off x="6773547" y="4931680"/>
            <a:ext cx="1654491" cy="615553"/>
          </a:xfrm>
        </p:spPr>
        <p:txBody>
          <a:bodyPr wrap="square">
            <a:spAutoFit/>
          </a:bodyPr>
          <a:lstStyle/>
          <a:p>
            <a:pPr algn="r"/>
            <a:r>
              <a:rPr lang="fr-CH" sz="1000" b="1" dirty="0" smtClean="0"/>
              <a:t>Contact</a:t>
            </a:r>
          </a:p>
          <a:p>
            <a:pPr algn="r"/>
            <a:r>
              <a:rPr lang="fr-CH" sz="1000" dirty="0" smtClean="0">
                <a:sym typeface="Wingdings"/>
              </a:rPr>
              <a:t></a:t>
            </a:r>
            <a:r>
              <a:rPr lang="fr-CH" sz="1000" dirty="0" smtClean="0"/>
              <a:t> +41 22 546 14 07</a:t>
            </a:r>
          </a:p>
          <a:p>
            <a:pPr algn="r"/>
            <a:r>
              <a:rPr lang="fr-CH" sz="1000" dirty="0" smtClean="0">
                <a:sym typeface="Webdings"/>
              </a:rPr>
              <a:t> event</a:t>
            </a:r>
            <a:r>
              <a:rPr lang="fr-CH" sz="1000" dirty="0" smtClean="0"/>
              <a:t>.cagi@etat.ge.ch</a:t>
            </a:r>
            <a:endParaRPr lang="fr-CH" sz="1000" dirty="0"/>
          </a:p>
        </p:txBody>
      </p:sp>
      <p:sp>
        <p:nvSpPr>
          <p:cNvPr id="8" name="Sous-titre 2"/>
          <p:cNvSpPr txBox="1">
            <a:spLocks/>
          </p:cNvSpPr>
          <p:nvPr/>
        </p:nvSpPr>
        <p:spPr>
          <a:xfrm>
            <a:off x="6773547" y="5556804"/>
            <a:ext cx="1654491" cy="800219"/>
          </a:xfrm>
          <a:prstGeom prst="rect">
            <a:avLst/>
          </a:prstGeom>
        </p:spPr>
        <p:txBody>
          <a:bodyPr vert="horz" wrap="square" lIns="91440" tIns="45720" rIns="91440" bIns="45720" rtlCol="0">
            <a:sp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r"/>
            <a:r>
              <a:rPr lang="fr-CH" sz="1000" b="1" dirty="0" smtClean="0"/>
              <a:t>Cultural Kiosk</a:t>
            </a:r>
          </a:p>
          <a:p>
            <a:pPr algn="r"/>
            <a:r>
              <a:rPr lang="fr-CH" sz="1000" dirty="0" smtClean="0">
                <a:sym typeface="Wingdings"/>
              </a:rPr>
              <a:t></a:t>
            </a:r>
            <a:r>
              <a:rPr lang="fr-CH" sz="1000" dirty="0" smtClean="0"/>
              <a:t> +41 22 917 11 11</a:t>
            </a:r>
          </a:p>
          <a:p>
            <a:pPr marL="171450" indent="-171450" algn="r">
              <a:buFont typeface="Webdings"/>
              <a:buChar char=""/>
            </a:pPr>
            <a:r>
              <a:rPr lang="fr-CH" sz="1000" dirty="0" smtClean="0">
                <a:sym typeface="Webdings"/>
                <a:hlinkClick r:id="rId3"/>
              </a:rPr>
              <a:t>info</a:t>
            </a:r>
            <a:r>
              <a:rPr lang="fr-CH" sz="1000" dirty="0" smtClean="0">
                <a:hlinkClick r:id="rId3"/>
              </a:rPr>
              <a:t>@kiosqueonu.ch</a:t>
            </a:r>
            <a:endParaRPr lang="fr-CH" sz="1000" dirty="0" smtClean="0"/>
          </a:p>
          <a:p>
            <a:pPr marL="171450" indent="-171450" algn="r">
              <a:buFont typeface="Webdings"/>
              <a:buChar char=""/>
            </a:pPr>
            <a:endParaRPr lang="fr-CH" sz="1000" dirty="0"/>
          </a:p>
        </p:txBody>
      </p:sp>
      <p:pic>
        <p:nvPicPr>
          <p:cNvPr id="10"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descr="https://www.cagi.ch/uploads/images/Event/thumb-DSC_0165M.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4620" y="3199967"/>
            <a:ext cx="1935397" cy="1431925"/>
          </a:xfrm>
          <a:prstGeom prst="rect">
            <a:avLst/>
          </a:prstGeom>
          <a:ln>
            <a:noFill/>
          </a:ln>
          <a:effectLst/>
        </p:spPr>
      </p:pic>
      <p:pic>
        <p:nvPicPr>
          <p:cNvPr id="12" name="Image 11">
            <a:hlinkClick r:id="rId6"/>
          </p:cNvPr>
          <p:cNvPicPr/>
          <p:nvPr/>
        </p:nvPicPr>
        <p:blipFill>
          <a:blip r:embed="rId7">
            <a:extLst>
              <a:ext uri="{28A0092B-C50C-407E-A947-70E740481C1C}">
                <a14:useLocalDpi xmlns:a14="http://schemas.microsoft.com/office/drawing/2010/main" val="0"/>
              </a:ext>
            </a:extLst>
          </a:blip>
          <a:srcRect/>
          <a:stretch>
            <a:fillRect/>
          </a:stretch>
        </p:blipFill>
        <p:spPr bwMode="auto">
          <a:xfrm>
            <a:off x="7452318" y="6161503"/>
            <a:ext cx="914400" cy="180975"/>
          </a:xfrm>
          <a:prstGeom prst="rect">
            <a:avLst/>
          </a:prstGeom>
          <a:noFill/>
          <a:ln>
            <a:noFill/>
          </a:ln>
        </p:spPr>
      </p:pic>
    </p:spTree>
    <p:extLst>
      <p:ext uri="{BB962C8B-B14F-4D97-AF65-F5344CB8AC3E}">
        <p14:creationId xmlns:p14="http://schemas.microsoft.com/office/powerpoint/2010/main" val="2970102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23316" y="71381"/>
            <a:ext cx="8484182" cy="24622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sng" strike="noStrike" cap="none" normalizeH="0" baseline="0" dirty="0" smtClean="0">
                <a:ln>
                  <a:noFill/>
                </a:ln>
                <a:effectLst/>
                <a:ea typeface="Calibri" panose="020F0502020204030204" pitchFamily="34" charset="0"/>
                <a:cs typeface="Calibri" panose="020F0502020204030204" pitchFamily="34" charset="0"/>
              </a:rPr>
              <a:t>WEEKLY EMAIL</a:t>
            </a:r>
          </a:p>
          <a:p>
            <a:pPr marL="0" marR="0" lvl="0" indent="0" algn="ctr" defTabSz="914400" rtl="0" eaLnBrk="0" fontAlgn="base" latinLnBrk="0" hangingPunct="0">
              <a:lnSpc>
                <a:spcPct val="100000"/>
              </a:lnSpc>
              <a:spcBef>
                <a:spcPct val="0"/>
              </a:spcBef>
              <a:spcAft>
                <a:spcPct val="0"/>
              </a:spcAft>
              <a:buClrTx/>
              <a:buSzTx/>
              <a:buFontTx/>
              <a:buNone/>
              <a:tabLst/>
            </a:pPr>
            <a:endParaRPr lang="en-US" altLang="fr-FR" sz="1200" b="1" dirty="0">
              <a:solidFill>
                <a:srgbClr val="4F81BD"/>
              </a:solidFill>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none" strike="noStrike" cap="none" normalizeH="0" baseline="0" dirty="0" smtClean="0">
                <a:ln>
                  <a:noFill/>
                </a:ln>
                <a:solidFill>
                  <a:srgbClr val="4F81BD"/>
                </a:solidFill>
                <a:effectLst/>
                <a:ea typeface="Calibri" panose="020F0502020204030204" pitchFamily="34" charset="0"/>
                <a:cs typeface="Calibri" panose="020F0502020204030204" pitchFamily="34" charset="0"/>
              </a:rPr>
              <a:t>For internal circulation among staff members</a:t>
            </a:r>
            <a:endParaRPr kumimoji="0" lang="fr-CH" altLang="fr-FR" sz="12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rgbClr val="4472C4"/>
                </a:solidFill>
                <a:effectLst/>
                <a:ea typeface="Calibri" panose="020F0502020204030204" pitchFamily="34" charset="0"/>
                <a:cs typeface="Calibri" panose="020F0502020204030204" pitchFamily="34" charset="0"/>
              </a:rPr>
              <a:t>---------------------------------------------------------------------------------------------------------------------------------------------------------------------------------</a:t>
            </a:r>
            <a:endParaRPr kumimoji="0" lang="fr-CH" altLang="fr-FR" sz="12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none" strike="noStrike" cap="none" normalizeH="0" baseline="0" dirty="0" smtClean="0">
                <a:ln>
                  <a:noFill/>
                </a:ln>
                <a:solidFill>
                  <a:srgbClr val="4F81BD"/>
                </a:solidFill>
                <a:effectLst/>
                <a:ea typeface="Calibri" panose="020F0502020204030204" pitchFamily="34" charset="0"/>
                <a:cs typeface="Calibri" panose="020F0502020204030204" pitchFamily="34" charset="0"/>
              </a:rPr>
              <a:t>Flash news du CAGI</a:t>
            </a:r>
            <a:endParaRPr kumimoji="0" lang="fr-CH" altLang="fr-FR" sz="12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sz="1200" u="sng" dirty="0">
                <a:hlinkClick r:id="rId2"/>
              </a:rPr>
              <a:t>New housing offer</a:t>
            </a:r>
            <a:r>
              <a:rPr lang="en-US" sz="1200" dirty="0"/>
              <a:t> intended primarily for employees of International Geneva.</a:t>
            </a:r>
            <a:endParaRPr lang="fr-CH" sz="1200" dirty="0"/>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
            </a:r>
            <a:b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b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From now you can buy tickets remotely at the </a:t>
            </a: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hlinkClick r:id="rId3"/>
              </a:rPr>
              <a:t>Cultural Kiosk</a:t>
            </a: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 </a:t>
            </a:r>
            <a:b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b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Contact us by mail </a:t>
            </a:r>
            <a:r>
              <a:rPr kumimoji="0" lang="en-US" altLang="fr-FR" sz="1200" b="0" i="0" u="none" strike="noStrike" cap="none" normalizeH="0" baseline="0" dirty="0" smtClean="0">
                <a:ln>
                  <a:noFill/>
                </a:ln>
                <a:solidFill>
                  <a:srgbClr val="000000"/>
                </a:solidFill>
                <a:effectLst/>
                <a:ea typeface="Calibri" panose="020F0502020204030204" pitchFamily="34" charset="0"/>
                <a:cs typeface="Calibri" panose="020F0502020204030204" pitchFamily="34" charset="0"/>
                <a:hlinkClick r:id="rId4"/>
              </a:rPr>
              <a:t>info@kiosqueonu.ch</a:t>
            </a:r>
            <a:r>
              <a:rPr kumimoji="0" lang="en-US" altLang="fr-FR" sz="1200" b="0" i="0" u="sng" strike="noStrike" cap="none" normalizeH="0" baseline="0" dirty="0" smtClean="0">
                <a:ln>
                  <a:noFill/>
                </a:ln>
                <a:solidFill>
                  <a:srgbClr val="000000"/>
                </a:solidFill>
                <a:effectLst/>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or phone 022 917 11 11.</a:t>
            </a:r>
            <a:b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br>
            <a:r>
              <a:rPr kumimoji="0" lang="en-US" altLang="fr-FR" sz="1200" b="0" i="0" u="none" strike="noStrike" cap="none" normalizeH="0" baseline="0" dirty="0" smtClean="0">
                <a:ln>
                  <a:noFill/>
                </a:ln>
                <a:solidFill>
                  <a:schemeClr val="tx1"/>
                </a:solidFill>
                <a:effectLst/>
                <a:ea typeface="Calibri" panose="020F0502020204030204" pitchFamily="34" charset="0"/>
                <a:cs typeface="Calibri" panose="020F0502020204030204" pitchFamily="34" charset="0"/>
              </a:rPr>
              <a:t>Summer opening hours: 10am to 3pm</a:t>
            </a:r>
            <a:endParaRPr kumimoji="0" lang="fr-CH" altLang="fr-FR" sz="1200" b="0" i="0" u="none" strike="noStrike" cap="none" normalizeH="0" baseline="0" dirty="0" smtClean="0">
              <a:ln>
                <a:noFill/>
              </a:ln>
              <a:solidFill>
                <a:schemeClr val="tx1"/>
              </a:solidFill>
              <a:effectLst/>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1000" b="0" i="0" u="none" strike="noStrike" cap="none" normalizeH="0" baseline="0" dirty="0" smtClean="0">
                <a:ln>
                  <a:noFill/>
                </a:ln>
                <a:solidFill>
                  <a:srgbClr val="4472C4"/>
                </a:solidFill>
                <a:effectLst/>
                <a:latin typeface="Calibri" panose="020F0502020204030204" pitchFamily="34" charset="0"/>
                <a:ea typeface="Calibri" panose="020F0502020204030204" pitchFamily="34" charset="0"/>
                <a:cs typeface="Calibri" panose="020F0502020204030204" pitchFamily="34" charset="0"/>
              </a:rPr>
              <a:t>---------------------------------------------------------------------------------------------------------------------------------------------------------------------------------</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14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5"/>
              </a:rPr>
              <a:t>Check out our cultural Agenda!</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r-FR" sz="1000" b="0" i="0" u="none" strike="noStrike" cap="none" normalizeH="0" baseline="0" dirty="0" smtClean="0">
                <a:ln>
                  <a:noFill/>
                </a:ln>
                <a:solidFill>
                  <a:srgbClr val="4472C4"/>
                </a:solidFill>
                <a:effectLst/>
                <a:latin typeface="Calibri" panose="020F0502020204030204" pitchFamily="34" charset="0"/>
                <a:ea typeface="Calibri" panose="020F0502020204030204" pitchFamily="34" charset="0"/>
                <a:cs typeface="Calibri" panose="020F0502020204030204" pitchFamily="34" charset="0"/>
              </a:rPr>
              <a:t>---------------------------------------------------------------------------------------------------------------------------------------------------------------------------------</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Rectangle 3"/>
          <p:cNvSpPr>
            <a:spLocks noChangeArrowheads="1"/>
          </p:cNvSpPr>
          <p:nvPr/>
        </p:nvSpPr>
        <p:spPr bwMode="auto">
          <a:xfrm>
            <a:off x="1688423" y="2347031"/>
            <a:ext cx="5703356"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6"/>
              </a:rPr>
              <a:t>Summer edition: week #9</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Current offers (at preferential</a:t>
            </a:r>
            <a:r>
              <a:rPr kumimoji="0" lang="en-US" altLang="fr-FR" sz="1200" b="1" i="0" u="none" strike="noStrike" cap="none" normalizeH="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rates) </a:t>
            </a: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r>
            <a:b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r>
            <a:b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7"/>
              </a:rPr>
              <a:t>Chaplin's World museum</a:t>
            </a:r>
            <a:r>
              <a:rPr kumimoji="0" lang="en-US"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8"/>
              </a:rPr>
              <a:t>Yatouland's</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8"/>
              </a:rPr>
              <a:t> aquatic park for kids</a:t>
            </a:r>
            <a:r>
              <a:rPr kumimoji="0" lang="en-US" altLang="fr-FR" sz="12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9"/>
              </a:rPr>
              <a:t>CGN's lake cruises</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0"/>
              </a:rPr>
              <a:t>SIG's carafe and flask</a:t>
            </a:r>
            <a:r>
              <a:rPr kumimoji="0" lang="en-US" altLang="fr-FR" sz="12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1"/>
              </a:rPr>
              <a:t>Pathé</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1"/>
              </a:rPr>
              <a:t> Cinema</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2"/>
              </a:rPr>
              <a:t>Swiss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2"/>
              </a:rPr>
              <a:t>Vapeur</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2"/>
              </a:rPr>
              <a:t>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2"/>
              </a:rPr>
              <a:t>Parc</a:t>
            </a:r>
            <a:r>
              <a:rPr kumimoji="0" lang="en-US" altLang="fr-FR" sz="1200" b="0" i="0" u="sng" strike="noStrike" cap="none" normalizeH="0" baseline="0" dirty="0" err="1" smtClean="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rPr>
              <a:t>'s</a:t>
            </a:r>
            <a:r>
              <a:rPr kumimoji="0" lang="en-US" altLang="fr-FR" sz="1200" b="0" i="0" u="sng" strike="noStrike" cap="none" normalizeH="0" baseline="0" dirty="0" smtClean="0">
                <a:ln>
                  <a:noFill/>
                </a:ln>
                <a:solidFill>
                  <a:srgbClr val="0000FF"/>
                </a:solidFill>
                <a:effectLst/>
                <a:latin typeface="Calibri" panose="020F0502020204030204" pitchFamily="34" charset="0"/>
                <a:ea typeface="Calibri" panose="020F0502020204030204" pitchFamily="34" charset="0"/>
                <a:cs typeface="Calibri" panose="020F0502020204030204" pitchFamily="34" charset="0"/>
              </a:rPr>
              <a:t> real steam trains open air museum</a:t>
            </a:r>
            <a:r>
              <a:rPr kumimoji="0" lang="en-US"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3"/>
              </a:rPr>
              <a:t>Ariana's museum of ceramic and glass</a:t>
            </a:r>
            <a:r>
              <a:rPr kumimoji="0" lang="en-US"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4"/>
              </a:rPr>
              <a:t>Fondation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4"/>
              </a:rPr>
              <a:t>Baur</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4"/>
              </a:rPr>
              <a:t>, museum of Far Eastern Art</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5"/>
              </a:rPr>
              <a:t>Vitam's</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5"/>
              </a:rPr>
              <a:t> aquatic park</a:t>
            </a: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rgbClr val="FF0000"/>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6"/>
              </a:rPr>
              <a:t>Geneva City Pass</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r>
            <a:b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Hike, tourism, wakeboard and more</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Free hike on the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Salève</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every Sunday with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7"/>
              </a:rPr>
              <a:t>AGAS</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b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endPar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CH"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Discover</a:t>
            </a: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8"/>
              </a:rPr>
              <a:t>Jura &amp; </a:t>
            </a:r>
            <a:r>
              <a:rPr kumimoji="0" lang="fr-CH"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8"/>
              </a:rPr>
              <a:t>Three-Lakes</a:t>
            </a: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8"/>
              </a:rPr>
              <a:t> </a:t>
            </a:r>
            <a:r>
              <a:rPr kumimoji="0" lang="fr-CH"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8"/>
              </a:rPr>
              <a:t>region</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fr-CH"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with</a:t>
            </a: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fr-CH"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its</a:t>
            </a: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absinthe, Pinot Noir, Creux du Van and more!</a:t>
            </a:r>
            <a:b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r>
            <a:br>
              <a:rPr kumimoji="0" lang="fr-CH"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b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Fan of wakeboard, kneeboard or water ski? Try the </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19"/>
              </a:rPr>
              <a:t>TNA Cable Park</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(F)!</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Family</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À </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hlinkClick r:id="rId20"/>
              </a:rPr>
              <a:t>Western City</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les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petits</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comme</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les grands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renouent</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avec les cowboys et les </a:t>
            </a:r>
            <a:r>
              <a:rPr kumimoji="0" lang="en-US" altLang="fr-FR" sz="1200" b="0" i="0" u="none" strike="noStrike" cap="none" normalizeH="0" baseline="0" dirty="0" err="1"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indiens</a:t>
            </a:r>
            <a:r>
              <a:rPr kumimoji="0" lang="en-US" altLang="fr-FR" sz="12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t>
            </a:r>
            <a:endParaRPr kumimoji="0" lang="fr-CH" altLang="fr-FR" sz="1200" b="0" i="0" u="none" strike="noStrike" cap="none" normalizeH="0" baseline="0" dirty="0" smtClean="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013915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7051" y="1393448"/>
            <a:ext cx="5832648" cy="609398"/>
          </a:xfrm>
          <a:prstGeom prst="rect">
            <a:avLst/>
          </a:prstGeom>
          <a:noFill/>
        </p:spPr>
        <p:txBody>
          <a:bodyPr wrap="square" rtlCol="0">
            <a:spAutoFit/>
          </a:bodyPr>
          <a:lstStyle/>
          <a:p>
            <a:pPr>
              <a:lnSpc>
                <a:spcPct val="120000"/>
              </a:lnSpc>
            </a:pPr>
            <a:r>
              <a:rPr lang="en-US" sz="2800" b="1" dirty="0">
                <a:solidFill>
                  <a:schemeClr val="tx2"/>
                </a:solidFill>
                <a:effectLst>
                  <a:outerShdw blurRad="38100" dist="38100" dir="2700000" algn="tl">
                    <a:srgbClr val="000000">
                      <a:alpha val="43137"/>
                    </a:srgbClr>
                  </a:outerShdw>
                </a:effectLst>
                <a:latin typeface="Arial"/>
              </a:rPr>
              <a:t>4</a:t>
            </a:r>
            <a:r>
              <a:rPr lang="en-US" sz="2800" b="1" dirty="0" smtClean="0">
                <a:solidFill>
                  <a:schemeClr val="tx2"/>
                </a:solidFill>
                <a:effectLst>
                  <a:outerShdw blurRad="38100" dist="38100" dir="2700000" algn="tl">
                    <a:srgbClr val="000000">
                      <a:alpha val="43137"/>
                    </a:srgbClr>
                  </a:outerShdw>
                </a:effectLst>
                <a:latin typeface="Arial"/>
              </a:rPr>
              <a:t>. NGO Service </a:t>
            </a:r>
          </a:p>
        </p:txBody>
      </p:sp>
      <p:sp>
        <p:nvSpPr>
          <p:cNvPr id="9" name="Rectangle 8"/>
          <p:cNvSpPr/>
          <p:nvPr/>
        </p:nvSpPr>
        <p:spPr>
          <a:xfrm>
            <a:off x="527051" y="2341107"/>
            <a:ext cx="7906657" cy="2862322"/>
          </a:xfrm>
          <a:prstGeom prst="rect">
            <a:avLst/>
          </a:prstGeom>
        </p:spPr>
        <p:txBody>
          <a:bodyPr wrap="square">
            <a:spAutoFit/>
          </a:bodyPr>
          <a:lstStyle/>
          <a:p>
            <a:r>
              <a:rPr lang="en-US" sz="2000" dirty="0">
                <a:solidFill>
                  <a:schemeClr val="tx2"/>
                </a:solidFill>
              </a:rPr>
              <a:t>Assistance and support to International </a:t>
            </a:r>
            <a:r>
              <a:rPr lang="en-US" sz="2000" dirty="0" smtClean="0">
                <a:solidFill>
                  <a:schemeClr val="tx2"/>
                </a:solidFill>
              </a:rPr>
              <a:t>nongovernmental </a:t>
            </a:r>
            <a:r>
              <a:rPr lang="fr-CH" sz="2000" dirty="0" smtClean="0">
                <a:solidFill>
                  <a:schemeClr val="tx2"/>
                </a:solidFill>
              </a:rPr>
              <a:t>organisations </a:t>
            </a:r>
            <a:r>
              <a:rPr lang="fr-CH" sz="2000" dirty="0">
                <a:solidFill>
                  <a:schemeClr val="tx2"/>
                </a:solidFill>
              </a:rPr>
              <a:t>(INGO), </a:t>
            </a:r>
            <a:r>
              <a:rPr lang="fr-CH" sz="2000" dirty="0" smtClean="0">
                <a:solidFill>
                  <a:schemeClr val="tx2"/>
                </a:solidFill>
              </a:rPr>
              <a:t>whether </a:t>
            </a:r>
            <a:r>
              <a:rPr lang="en-US" sz="2000" dirty="0" smtClean="0">
                <a:solidFill>
                  <a:schemeClr val="tx2"/>
                </a:solidFill>
              </a:rPr>
              <a:t>already </a:t>
            </a:r>
            <a:r>
              <a:rPr lang="en-US" sz="2000" dirty="0">
                <a:solidFill>
                  <a:schemeClr val="tx2"/>
                </a:solidFill>
              </a:rPr>
              <a:t>based in, or interested in establishing </a:t>
            </a:r>
            <a:r>
              <a:rPr lang="en-US" sz="2000" dirty="0" smtClean="0">
                <a:solidFill>
                  <a:schemeClr val="tx2"/>
                </a:solidFill>
              </a:rPr>
              <a:t>an </a:t>
            </a:r>
            <a:r>
              <a:rPr lang="fr-CH" sz="2000" dirty="0" smtClean="0">
                <a:solidFill>
                  <a:schemeClr val="tx2"/>
                </a:solidFill>
              </a:rPr>
              <a:t>office </a:t>
            </a:r>
            <a:r>
              <a:rPr lang="fr-CH" sz="2000" dirty="0">
                <a:solidFill>
                  <a:schemeClr val="tx2"/>
                </a:solidFill>
              </a:rPr>
              <a:t>in </a:t>
            </a:r>
            <a:r>
              <a:rPr lang="fr-CH" sz="2000" dirty="0" smtClean="0">
                <a:solidFill>
                  <a:schemeClr val="tx2"/>
                </a:solidFill>
              </a:rPr>
              <a:t>Geneva :</a:t>
            </a:r>
          </a:p>
          <a:p>
            <a:endParaRPr lang="fr-CH" sz="2000" dirty="0">
              <a:solidFill>
                <a:schemeClr val="tx2"/>
              </a:solidFill>
            </a:endParaRPr>
          </a:p>
          <a:p>
            <a:r>
              <a:rPr lang="en-US" sz="2000" dirty="0">
                <a:solidFill>
                  <a:schemeClr val="tx2"/>
                </a:solidFill>
              </a:rPr>
              <a:t>• Information on the local conditions </a:t>
            </a:r>
            <a:r>
              <a:rPr lang="en-US" sz="2000" dirty="0" smtClean="0">
                <a:solidFill>
                  <a:schemeClr val="tx2"/>
                </a:solidFill>
              </a:rPr>
              <a:t>for </a:t>
            </a:r>
            <a:r>
              <a:rPr lang="fr-CH" sz="2000" dirty="0" smtClean="0">
                <a:solidFill>
                  <a:schemeClr val="tx2"/>
                </a:solidFill>
              </a:rPr>
              <a:t>INGO activities</a:t>
            </a:r>
          </a:p>
          <a:p>
            <a:endParaRPr lang="fr-CH" sz="2000" dirty="0">
              <a:solidFill>
                <a:schemeClr val="tx2"/>
              </a:solidFill>
            </a:endParaRPr>
          </a:p>
          <a:p>
            <a:r>
              <a:rPr lang="en-US" sz="2000" dirty="0">
                <a:solidFill>
                  <a:schemeClr val="tx2"/>
                </a:solidFill>
              </a:rPr>
              <a:t>• Interface between INGO and </a:t>
            </a:r>
            <a:r>
              <a:rPr lang="en-US" sz="2000" dirty="0" smtClean="0">
                <a:solidFill>
                  <a:schemeClr val="tx2"/>
                </a:solidFill>
              </a:rPr>
              <a:t>public </a:t>
            </a:r>
            <a:r>
              <a:rPr lang="fr-CH" sz="2000" dirty="0" smtClean="0">
                <a:solidFill>
                  <a:schemeClr val="tx2"/>
                </a:solidFill>
              </a:rPr>
              <a:t>authorities</a:t>
            </a:r>
          </a:p>
          <a:p>
            <a:endParaRPr lang="fr-CH" sz="2000" dirty="0">
              <a:solidFill>
                <a:schemeClr val="tx2"/>
              </a:solidFill>
            </a:endParaRPr>
          </a:p>
          <a:p>
            <a:r>
              <a:rPr lang="en-US" sz="2000" dirty="0">
                <a:solidFill>
                  <a:schemeClr val="tx2"/>
                </a:solidFill>
              </a:rPr>
              <a:t>• Practical services aimed at </a:t>
            </a:r>
            <a:r>
              <a:rPr lang="en-US" sz="2000" dirty="0" smtClean="0">
                <a:solidFill>
                  <a:schemeClr val="tx2"/>
                </a:solidFill>
              </a:rPr>
              <a:t>facilating </a:t>
            </a:r>
            <a:r>
              <a:rPr lang="fr-CH" sz="2000" dirty="0" smtClean="0">
                <a:solidFill>
                  <a:schemeClr val="tx2"/>
                </a:solidFill>
              </a:rPr>
              <a:t>day-to-day </a:t>
            </a:r>
            <a:r>
              <a:rPr lang="fr-CH" sz="2000" dirty="0">
                <a:solidFill>
                  <a:schemeClr val="tx2"/>
                </a:solidFill>
              </a:rPr>
              <a:t>operations</a:t>
            </a:r>
            <a:endParaRPr lang="fr-CH" sz="2000" dirty="0" smtClean="0">
              <a:solidFill>
                <a:schemeClr val="tx2"/>
              </a:solidFill>
            </a:endParaRPr>
          </a:p>
        </p:txBody>
      </p:sp>
      <p:pic>
        <p:nvPicPr>
          <p:cNvPr id="3076" name="Picture 4" descr="C:\Users\COCHETM\Desktop\Rade_Je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10" name="Sous-titre 2"/>
          <p:cNvSpPr>
            <a:spLocks noGrp="1"/>
          </p:cNvSpPr>
          <p:nvPr>
            <p:ph type="subTitle" idx="1"/>
          </p:nvPr>
        </p:nvSpPr>
        <p:spPr>
          <a:xfrm>
            <a:off x="6773547" y="5553084"/>
            <a:ext cx="1654491" cy="800219"/>
          </a:xfrm>
        </p:spPr>
        <p:txBody>
          <a:bodyPr wrap="square">
            <a:spAutoFit/>
          </a:bodyPr>
          <a:lstStyle/>
          <a:p>
            <a:pPr algn="r"/>
            <a:r>
              <a:rPr lang="fr-CH" sz="1000" b="1" dirty="0" smtClean="0"/>
              <a:t>Contact</a:t>
            </a:r>
          </a:p>
          <a:p>
            <a:pPr algn="r"/>
            <a:r>
              <a:rPr lang="fr-CH" sz="1000" dirty="0" smtClean="0">
                <a:sym typeface="Wingdings"/>
              </a:rPr>
              <a:t></a:t>
            </a:r>
            <a:r>
              <a:rPr lang="fr-CH" sz="1000" dirty="0" smtClean="0"/>
              <a:t> +41 22 546 14 10</a:t>
            </a:r>
          </a:p>
          <a:p>
            <a:pPr marL="171450" indent="-171450" algn="r">
              <a:buFont typeface="Webdings"/>
              <a:buChar char=""/>
            </a:pPr>
            <a:r>
              <a:rPr lang="fr-CH" sz="1000" dirty="0" smtClean="0">
                <a:sym typeface="Webdings"/>
                <a:hlinkClick r:id="rId3"/>
              </a:rPr>
              <a:t>ong</a:t>
            </a:r>
            <a:r>
              <a:rPr lang="fr-CH" sz="1000" dirty="0" smtClean="0">
                <a:hlinkClick r:id="rId3"/>
              </a:rPr>
              <a:t>.cagi@etat.ge.ch</a:t>
            </a:r>
            <a:endParaRPr lang="fr-CH" sz="1000" dirty="0" smtClean="0"/>
          </a:p>
          <a:p>
            <a:pPr marL="171450" indent="-171450" algn="r">
              <a:buFont typeface="Webdings"/>
              <a:buChar char=""/>
            </a:pPr>
            <a:endParaRPr lang="fr-CH" sz="1000" dirty="0"/>
          </a:p>
        </p:txBody>
      </p:sp>
      <p:pic>
        <p:nvPicPr>
          <p:cNvPr id="8" name="Picture 3" descr="C:\Users\COCHETM\Desktop\25_ev_CAGI_Logo-2019-gauche-couleu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a:hlinkClick r:id="rId5"/>
          </p:cNvPr>
          <p:cNvPicPr/>
          <p:nvPr/>
        </p:nvPicPr>
        <p:blipFill>
          <a:blip r:embed="rId6">
            <a:extLst>
              <a:ext uri="{28A0092B-C50C-407E-A947-70E740481C1C}">
                <a14:useLocalDpi xmlns:a14="http://schemas.microsoft.com/office/drawing/2010/main" val="0"/>
              </a:ext>
            </a:extLst>
          </a:blip>
          <a:srcRect/>
          <a:stretch>
            <a:fillRect/>
          </a:stretch>
        </p:blipFill>
        <p:spPr bwMode="auto">
          <a:xfrm>
            <a:off x="7452319" y="6172328"/>
            <a:ext cx="914400" cy="180975"/>
          </a:xfrm>
          <a:prstGeom prst="rect">
            <a:avLst/>
          </a:prstGeom>
          <a:noFill/>
          <a:ln>
            <a:noFill/>
          </a:ln>
        </p:spPr>
      </p:pic>
    </p:spTree>
    <p:extLst>
      <p:ext uri="{BB962C8B-B14F-4D97-AF65-F5344CB8AC3E}">
        <p14:creationId xmlns:p14="http://schemas.microsoft.com/office/powerpoint/2010/main" val="16859755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524911" y="1733049"/>
            <a:ext cx="8480865" cy="609398"/>
          </a:xfrm>
          <a:prstGeom prst="rect">
            <a:avLst/>
          </a:prstGeom>
          <a:noFill/>
        </p:spPr>
        <p:txBody>
          <a:bodyPr wrap="square" rtlCol="0">
            <a:spAutoFit/>
          </a:bodyPr>
          <a:lstStyle/>
          <a:p>
            <a:pPr>
              <a:lnSpc>
                <a:spcPct val="120000"/>
              </a:lnSpc>
            </a:pPr>
            <a:r>
              <a:rPr lang="en-US" sz="2800" b="1" dirty="0">
                <a:solidFill>
                  <a:schemeClr val="tx2"/>
                </a:solidFill>
                <a:effectLst>
                  <a:outerShdw blurRad="38100" dist="38100" dir="2700000" algn="tl">
                    <a:srgbClr val="000000">
                      <a:alpha val="43137"/>
                    </a:srgbClr>
                  </a:outerShdw>
                </a:effectLst>
                <a:latin typeface="Arial"/>
              </a:rPr>
              <a:t>5</a:t>
            </a:r>
            <a:r>
              <a:rPr lang="en-US" sz="2800" b="1" dirty="0" smtClean="0">
                <a:solidFill>
                  <a:schemeClr val="tx2"/>
                </a:solidFill>
                <a:effectLst>
                  <a:outerShdw blurRad="38100" dist="38100" dir="2700000" algn="tl">
                    <a:srgbClr val="000000">
                      <a:alpha val="43137"/>
                    </a:srgbClr>
                  </a:outerShdw>
                </a:effectLst>
                <a:latin typeface="Arial"/>
              </a:rPr>
              <a:t>. How to help spouses / Partners (new focus) </a:t>
            </a:r>
          </a:p>
        </p:txBody>
      </p:sp>
      <p:sp>
        <p:nvSpPr>
          <p:cNvPr id="9" name="Rectangle 8"/>
          <p:cNvSpPr/>
          <p:nvPr/>
        </p:nvSpPr>
        <p:spPr>
          <a:xfrm>
            <a:off x="524911" y="2477163"/>
            <a:ext cx="8616950" cy="3785652"/>
          </a:xfrm>
          <a:prstGeom prst="rect">
            <a:avLst/>
          </a:prstGeom>
        </p:spPr>
        <p:txBody>
          <a:bodyPr wrap="square">
            <a:spAutoFit/>
          </a:bodyPr>
          <a:lstStyle/>
          <a:p>
            <a:r>
              <a:rPr lang="fr-CH" sz="2000" dirty="0" smtClean="0">
                <a:solidFill>
                  <a:schemeClr val="tx2"/>
                </a:solidFill>
              </a:rPr>
              <a:t>• </a:t>
            </a:r>
            <a:r>
              <a:rPr lang="en-US" sz="2000" dirty="0">
                <a:solidFill>
                  <a:schemeClr val="tx2"/>
                </a:solidFill>
              </a:rPr>
              <a:t>Meeting with multinationals </a:t>
            </a:r>
          </a:p>
          <a:p>
            <a:endParaRPr lang="fr-CH" sz="2000" dirty="0">
              <a:solidFill>
                <a:schemeClr val="tx2"/>
              </a:solidFill>
            </a:endParaRPr>
          </a:p>
          <a:p>
            <a:r>
              <a:rPr lang="en-US" sz="2000" dirty="0" smtClean="0">
                <a:solidFill>
                  <a:schemeClr val="tx2"/>
                </a:solidFill>
              </a:rPr>
              <a:t>• </a:t>
            </a:r>
            <a:r>
              <a:rPr lang="fr-CH" sz="2000" dirty="0" err="1" smtClean="0">
                <a:solidFill>
                  <a:schemeClr val="tx2"/>
                </a:solidFill>
              </a:rPr>
              <a:t>CAGI's</a:t>
            </a:r>
            <a:r>
              <a:rPr lang="fr-CH" sz="2000" dirty="0" smtClean="0">
                <a:solidFill>
                  <a:schemeClr val="tx2"/>
                </a:solidFill>
              </a:rPr>
              <a:t> </a:t>
            </a:r>
            <a:r>
              <a:rPr lang="fr-CH" sz="2000" dirty="0">
                <a:solidFill>
                  <a:schemeClr val="tx2"/>
                </a:solidFill>
              </a:rPr>
              <a:t>NGO Recruitment Platform </a:t>
            </a:r>
            <a:r>
              <a:rPr lang="fr-CH" sz="2000" dirty="0">
                <a:solidFill>
                  <a:schemeClr val="tx2"/>
                </a:solidFill>
                <a:hlinkClick r:id="rId2"/>
              </a:rPr>
              <a:t>www.cagi.ch/en/ngo</a:t>
            </a:r>
            <a:endParaRPr lang="fr-CH" sz="2000" dirty="0">
              <a:solidFill>
                <a:schemeClr val="tx2"/>
              </a:solidFill>
            </a:endParaRPr>
          </a:p>
          <a:p>
            <a:endParaRPr lang="en-US" sz="2000" dirty="0">
              <a:solidFill>
                <a:schemeClr val="tx2"/>
              </a:solidFill>
            </a:endParaRPr>
          </a:p>
          <a:p>
            <a:r>
              <a:rPr lang="fr-CH" sz="2000" dirty="0" smtClean="0">
                <a:solidFill>
                  <a:schemeClr val="tx2"/>
                </a:solidFill>
              </a:rPr>
              <a:t>• International </a:t>
            </a:r>
            <a:r>
              <a:rPr lang="fr-CH" sz="2000" dirty="0">
                <a:solidFill>
                  <a:schemeClr val="tx2"/>
                </a:solidFill>
              </a:rPr>
              <a:t>Dual </a:t>
            </a:r>
            <a:r>
              <a:rPr lang="fr-CH" sz="2000" dirty="0" err="1">
                <a:solidFill>
                  <a:schemeClr val="tx2"/>
                </a:solidFill>
              </a:rPr>
              <a:t>Career</a:t>
            </a:r>
            <a:r>
              <a:rPr lang="fr-CH" sz="2000" dirty="0">
                <a:solidFill>
                  <a:schemeClr val="tx2"/>
                </a:solidFill>
              </a:rPr>
              <a:t> Network: </a:t>
            </a:r>
            <a:r>
              <a:rPr lang="fr-CH" sz="2000" dirty="0">
                <a:solidFill>
                  <a:schemeClr val="tx2"/>
                </a:solidFill>
                <a:hlinkClick r:id="rId3"/>
              </a:rPr>
              <a:t>www.idcn.info</a:t>
            </a:r>
            <a:r>
              <a:rPr lang="fr-CH" sz="2000" dirty="0">
                <a:solidFill>
                  <a:schemeClr val="tx2"/>
                </a:solidFill>
              </a:rPr>
              <a:t> </a:t>
            </a:r>
          </a:p>
          <a:p>
            <a:endParaRPr lang="fr-CH" sz="2000" dirty="0" smtClean="0">
              <a:solidFill>
                <a:schemeClr val="tx2"/>
              </a:solidFill>
            </a:endParaRPr>
          </a:p>
          <a:p>
            <a:r>
              <a:rPr lang="fr-CH" sz="2000" dirty="0" smtClean="0">
                <a:solidFill>
                  <a:schemeClr val="tx2"/>
                </a:solidFill>
              </a:rPr>
              <a:t>• </a:t>
            </a:r>
            <a:r>
              <a:rPr lang="en-US" sz="2000" dirty="0" smtClean="0">
                <a:solidFill>
                  <a:schemeClr val="tx2"/>
                </a:solidFill>
              </a:rPr>
              <a:t>Association </a:t>
            </a:r>
            <a:r>
              <a:rPr lang="en-US" sz="2000" dirty="0" err="1" smtClean="0">
                <a:solidFill>
                  <a:schemeClr val="tx2"/>
                </a:solidFill>
              </a:rPr>
              <a:t>découvrir</a:t>
            </a:r>
            <a:r>
              <a:rPr lang="en-US" sz="2000" dirty="0" smtClean="0">
                <a:solidFill>
                  <a:schemeClr val="tx2"/>
                </a:solidFill>
              </a:rPr>
              <a:t> – assists qualified migrant women:   </a:t>
            </a:r>
          </a:p>
          <a:p>
            <a:r>
              <a:rPr lang="fr-CH" sz="2000" dirty="0" smtClean="0">
                <a:solidFill>
                  <a:schemeClr val="tx2"/>
                </a:solidFill>
                <a:hlinkClick r:id="rId4"/>
              </a:rPr>
              <a:t>www.associationdecouvrir.ch</a:t>
            </a:r>
            <a:endParaRPr lang="en-US" sz="2000" dirty="0">
              <a:solidFill>
                <a:schemeClr val="tx2"/>
              </a:solidFill>
            </a:endParaRPr>
          </a:p>
          <a:p>
            <a:endParaRPr lang="fr-CH" sz="2000" dirty="0" smtClean="0">
              <a:solidFill>
                <a:schemeClr val="tx2"/>
              </a:solidFill>
            </a:endParaRPr>
          </a:p>
          <a:p>
            <a:r>
              <a:rPr lang="en-US" sz="2000" dirty="0" smtClean="0">
                <a:solidFill>
                  <a:schemeClr val="tx2"/>
                </a:solidFill>
              </a:rPr>
              <a:t>• </a:t>
            </a:r>
            <a:r>
              <a:rPr lang="en-US" sz="2000" dirty="0">
                <a:solidFill>
                  <a:schemeClr val="tx2"/>
                </a:solidFill>
              </a:rPr>
              <a:t>F</a:t>
            </a:r>
            <a:r>
              <a:rPr lang="fr-CH" sz="2000" dirty="0" err="1" smtClean="0">
                <a:solidFill>
                  <a:schemeClr val="tx2"/>
                </a:solidFill>
              </a:rPr>
              <a:t>ellowship</a:t>
            </a:r>
            <a:r>
              <a:rPr lang="fr-CH" sz="2000" dirty="0" smtClean="0">
                <a:solidFill>
                  <a:schemeClr val="tx2"/>
                </a:solidFill>
              </a:rPr>
              <a:t> </a:t>
            </a:r>
            <a:r>
              <a:rPr lang="fr-CH" sz="2000" dirty="0">
                <a:solidFill>
                  <a:schemeClr val="tx2"/>
                </a:solidFill>
              </a:rPr>
              <a:t>programmes (</a:t>
            </a:r>
            <a:r>
              <a:rPr lang="fr-CH" sz="2000" dirty="0" err="1">
                <a:solidFill>
                  <a:schemeClr val="tx2"/>
                </a:solidFill>
              </a:rPr>
              <a:t>f.ex</a:t>
            </a:r>
            <a:r>
              <a:rPr lang="fr-CH" sz="2000" dirty="0">
                <a:solidFill>
                  <a:schemeClr val="tx2"/>
                </a:solidFill>
              </a:rPr>
              <a:t>. GCSP)</a:t>
            </a:r>
          </a:p>
          <a:p>
            <a:endParaRPr lang="fr-CH" sz="2000" dirty="0" smtClean="0">
              <a:solidFill>
                <a:schemeClr val="tx2"/>
              </a:solidFill>
            </a:endParaRPr>
          </a:p>
          <a:p>
            <a:endParaRPr lang="fr-CH" sz="2000" dirty="0" smtClean="0">
              <a:solidFill>
                <a:schemeClr val="tx2"/>
              </a:solidFill>
            </a:endParaRPr>
          </a:p>
        </p:txBody>
      </p:sp>
      <p:pic>
        <p:nvPicPr>
          <p:cNvPr id="3076" name="Picture 4" descr="C:\Users\COCHETM\Desktop\Rade_Jet.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84621" y="443901"/>
            <a:ext cx="1935397" cy="1277962"/>
          </a:xfrm>
          <a:prstGeom prst="rect">
            <a:avLst/>
          </a:prstGeom>
          <a:noFill/>
          <a:extLst>
            <a:ext uri="{909E8E84-426E-40DD-AFC4-6F175D3DCCD1}">
              <a14:hiddenFill xmlns:a14="http://schemas.microsoft.com/office/drawing/2010/main">
                <a:solidFill>
                  <a:srgbClr val="FFFFFF"/>
                </a:solidFill>
              </a14:hiddenFill>
            </a:ext>
          </a:extLst>
        </p:spPr>
      </p:pic>
      <p:sp>
        <p:nvSpPr>
          <p:cNvPr id="7" name="Sous-titre 2"/>
          <p:cNvSpPr>
            <a:spLocks noGrp="1"/>
          </p:cNvSpPr>
          <p:nvPr>
            <p:ph type="subTitle" idx="1"/>
          </p:nvPr>
        </p:nvSpPr>
        <p:spPr>
          <a:xfrm>
            <a:off x="6765527" y="5574231"/>
            <a:ext cx="1654491" cy="246221"/>
          </a:xfrm>
        </p:spPr>
        <p:txBody>
          <a:bodyPr wrap="square">
            <a:spAutoFit/>
          </a:bodyPr>
          <a:lstStyle/>
          <a:p>
            <a:pPr marL="171450" indent="-171450" algn="r">
              <a:buFont typeface="Webdings"/>
              <a:buChar char=""/>
            </a:pPr>
            <a:endParaRPr lang="fr-CH" sz="1000" dirty="0"/>
          </a:p>
        </p:txBody>
      </p:sp>
      <p:pic>
        <p:nvPicPr>
          <p:cNvPr id="8" name="Picture 3" descr="C:\Users\COCHETM\Desktop\25_ev_CAGI_Logo-2019-gauche-couleurs.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051" y="448690"/>
            <a:ext cx="2109058" cy="65066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9">
            <a:hlinkClick r:id="rId7"/>
          </p:cNvPr>
          <p:cNvPicPr/>
          <p:nvPr/>
        </p:nvPicPr>
        <p:blipFill>
          <a:blip r:embed="rId8">
            <a:extLst>
              <a:ext uri="{28A0092B-C50C-407E-A947-70E740481C1C}">
                <a14:useLocalDpi xmlns:a14="http://schemas.microsoft.com/office/drawing/2010/main" val="0"/>
              </a:ext>
            </a:extLst>
          </a:blip>
          <a:srcRect/>
          <a:stretch>
            <a:fillRect/>
          </a:stretch>
        </p:blipFill>
        <p:spPr bwMode="auto">
          <a:xfrm>
            <a:off x="7452319" y="6172328"/>
            <a:ext cx="914400" cy="180975"/>
          </a:xfrm>
          <a:prstGeom prst="rect">
            <a:avLst/>
          </a:prstGeom>
          <a:noFill/>
          <a:ln>
            <a:noFill/>
          </a:ln>
        </p:spPr>
      </p:pic>
    </p:spTree>
    <p:extLst>
      <p:ext uri="{BB962C8B-B14F-4D97-AF65-F5344CB8AC3E}">
        <p14:creationId xmlns:p14="http://schemas.microsoft.com/office/powerpoint/2010/main" val="57895295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690</Words>
  <Application>Microsoft Office PowerPoint</Application>
  <PresentationFormat>On-screen Show (4:3)</PresentationFormat>
  <Paragraphs>121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Times New Roman</vt:lpstr>
      <vt:lpstr>Webdings</vt:lpstr>
      <vt:lpstr>Wingdings</vt:lpstr>
      <vt:lpstr>Thème Office</vt:lpstr>
      <vt:lpstr>PowerPoint Presentation</vt:lpstr>
      <vt:lpstr>A non-profit organisation, founded in 1996  by the Swiss Confederation and the Republic  and canton of Geneva  The 'one stop shop' facilitating the settlement and  integration of employees of International Geneva and  their family members.   Assisting NGOs and supporting delegates attending  conferences in Geneva.  Thanks to the support of public and private entities, CAGI’s services are free of charge.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Etat de Genève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Cochet Michael (CHA)</dc:creator>
  <cp:lastModifiedBy>Pascale Pessy</cp:lastModifiedBy>
  <cp:revision>70</cp:revision>
  <cp:lastPrinted>2020-08-26T12:22:53Z</cp:lastPrinted>
  <dcterms:created xsi:type="dcterms:W3CDTF">2019-07-30T09:03:29Z</dcterms:created>
  <dcterms:modified xsi:type="dcterms:W3CDTF">2020-09-24T07:48:05Z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-935461363</vt:i4>
  </property>
  <property fmtid="{D5CDD505-2E9C-101B-9397-08002B2CF9AE}" pid="3" name="_NewReviewCycle">
    <vt:lpwstr/>
  </property>
  <property fmtid="{D5CDD505-2E9C-101B-9397-08002B2CF9AE}" pid="4" name="_EmailSubject">
    <vt:lpwstr>RE: Spouse Welcome - Présentation CAGI sur Indico</vt:lpwstr>
  </property>
  <property fmtid="{D5CDD505-2E9C-101B-9397-08002B2CF9AE}" pid="5" name="_AuthorEmail">
    <vt:lpwstr>francois.schaller@etat.ge.ch</vt:lpwstr>
  </property>
  <property fmtid="{D5CDD505-2E9C-101B-9397-08002B2CF9AE}" pid="6" name="_AuthorEmailDisplayName">
    <vt:lpwstr>Schaller François (CAGI)</vt:lpwstr>
  </property>
  <property fmtid="{D5CDD505-2E9C-101B-9397-08002B2CF9AE}" pid="7" name="_PreviousAdHocReviewCycleID">
    <vt:i4>-1343490459</vt:i4>
  </property>
</Properties>
</file>