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df" ContentType="application/pd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trictFirstAndLastChars="0" saveSubsetFonts="1" autoCompressPictures="0">
  <p:sldMasterIdLst>
    <p:sldMasterId id="2147483648" r:id="rId4"/>
  </p:sldMasterIdLst>
  <p:notesMasterIdLst>
    <p:notesMasterId r:id="rId51"/>
  </p:notesMasterIdLst>
  <p:handoutMasterIdLst>
    <p:handoutMasterId r:id="rId52"/>
  </p:handoutMasterIdLst>
  <p:sldIdLst>
    <p:sldId id="4765" r:id="rId5"/>
    <p:sldId id="5010" r:id="rId6"/>
    <p:sldId id="4994" r:id="rId7"/>
    <p:sldId id="3868" r:id="rId8"/>
    <p:sldId id="5011" r:id="rId9"/>
    <p:sldId id="3978" r:id="rId10"/>
    <p:sldId id="4990" r:id="rId11"/>
    <p:sldId id="4989" r:id="rId12"/>
    <p:sldId id="4992" r:id="rId13"/>
    <p:sldId id="3964" r:id="rId14"/>
    <p:sldId id="3717" r:id="rId15"/>
    <p:sldId id="4068" r:id="rId16"/>
    <p:sldId id="3903" r:id="rId17"/>
    <p:sldId id="4766" r:id="rId18"/>
    <p:sldId id="4776" r:id="rId19"/>
    <p:sldId id="4769" r:id="rId20"/>
    <p:sldId id="4754" r:id="rId21"/>
    <p:sldId id="4059" r:id="rId22"/>
    <p:sldId id="4988" r:id="rId23"/>
    <p:sldId id="4713" r:id="rId24"/>
    <p:sldId id="4969" r:id="rId25"/>
    <p:sldId id="4970" r:id="rId26"/>
    <p:sldId id="3986" r:id="rId27"/>
    <p:sldId id="4881" r:id="rId28"/>
    <p:sldId id="4750" r:id="rId29"/>
    <p:sldId id="4888" r:id="rId30"/>
    <p:sldId id="4996" r:id="rId31"/>
    <p:sldId id="4998" r:id="rId32"/>
    <p:sldId id="5000" r:id="rId33"/>
    <p:sldId id="5002" r:id="rId34"/>
    <p:sldId id="4080" r:id="rId35"/>
    <p:sldId id="4964" r:id="rId36"/>
    <p:sldId id="4874" r:id="rId37"/>
    <p:sldId id="4007" r:id="rId38"/>
    <p:sldId id="4875" r:id="rId39"/>
    <p:sldId id="4965" r:id="rId40"/>
    <p:sldId id="4967" r:id="rId41"/>
    <p:sldId id="5007" r:id="rId42"/>
    <p:sldId id="296" r:id="rId43"/>
    <p:sldId id="5006" r:id="rId44"/>
    <p:sldId id="4705" r:id="rId45"/>
    <p:sldId id="5004" r:id="rId46"/>
    <p:sldId id="5005" r:id="rId47"/>
    <p:sldId id="302" r:id="rId48"/>
    <p:sldId id="4876" r:id="rId49"/>
    <p:sldId id="4976" r:id="rId50"/>
  </p:sldIdLst>
  <p:sldSz cx="9144000" cy="6858000" type="screen4x3"/>
  <p:notesSz cx="6858000" cy="9144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Tahoma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e Roeck Albert" initials="DA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3E38"/>
    <a:srgbClr val="B00000"/>
    <a:srgbClr val="0000FF"/>
    <a:srgbClr val="FF0000"/>
    <a:srgbClr val="4BC995"/>
    <a:srgbClr val="7D1E33"/>
    <a:srgbClr val="34913D"/>
    <a:srgbClr val="62090D"/>
    <a:srgbClr val="FF00FF"/>
    <a:srgbClr val="B4D9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789" autoAdjust="0"/>
    <p:restoredTop sz="93484" autoAdjust="0"/>
  </p:normalViewPr>
  <p:slideViewPr>
    <p:cSldViewPr>
      <p:cViewPr>
        <p:scale>
          <a:sx n="88" d="100"/>
          <a:sy n="88" d="100"/>
        </p:scale>
        <p:origin x="344" y="7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2312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viewProps" Target="view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commentAuthors" Target="commentAuthors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theme" Target="theme/theme1.xml"/><Relationship Id="rId8" Type="http://schemas.openxmlformats.org/officeDocument/2006/relationships/slide" Target="slides/slide4.xml"/><Relationship Id="rId51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tableStyles" Target="tableStyles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pPr>
              <a:defRPr/>
            </a:pPr>
            <a:fld id="{43220B03-83F8-3440-80C4-DD6AE278364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375567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pPr>
              <a:defRPr/>
            </a:pPr>
            <a:fld id="{1FB0F8AD-805F-F448-BEF0-A7851DD6B04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669594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88D5B5-AA02-0340-B0CF-91CABEF416F7}" type="slidenum">
              <a:rPr lang="fr-FR"/>
              <a:pPr/>
              <a:t>0</a:t>
            </a:fld>
            <a:endParaRPr lang="fr-FR"/>
          </a:p>
        </p:txBody>
      </p:sp>
      <p:sp>
        <p:nvSpPr>
          <p:cNvPr id="19459" name="Rectangle 1026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solidFill>
            <a:srgbClr val="FFFFFF"/>
          </a:solidFill>
          <a:ln/>
        </p:spPr>
      </p:sp>
      <p:sp>
        <p:nvSpPr>
          <p:cNvPr id="19460" name="Rectangle 1027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37422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B0F8AD-805F-F448-BEF0-A7851DD6B041}" type="slidenum">
              <a:rPr lang="en-GB" smtClean="0"/>
              <a:pPr>
                <a:defRPr/>
              </a:pPr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77492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FB0F8AD-805F-F448-BEF0-A7851DD6B041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17516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FB0F8AD-805F-F448-BEF0-A7851DD6B041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65717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FB0F8AD-805F-F448-BEF0-A7851DD6B041}" type="slidenum">
              <a:rPr lang="en-GB" smtClean="0"/>
              <a:pPr>
                <a:defRPr/>
              </a:pPr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28538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FB0F8AD-805F-F448-BEF0-A7851DD6B041}" type="slidenum">
              <a:rPr lang="en-GB" smtClean="0"/>
              <a:pPr>
                <a:defRPr/>
              </a:pPr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01201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96647C-0FAB-E141-BC73-54E24A8E24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619125"/>
            <a:ext cx="7239000" cy="904875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484006-A360-C34A-8354-4005F39584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705600" y="0"/>
            <a:ext cx="2133600" cy="6172200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04800" y="0"/>
            <a:ext cx="6248400" cy="617220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F9144B-FB19-3A43-9F41-D4813E9A71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066800"/>
            <a:ext cx="8382000" cy="5715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rgbClr val="0099FF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rgbClr val="C00000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</p:spPr>
        <p:txBody>
          <a:bodyPr/>
          <a:lstStyle/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90600" y="-152400"/>
            <a:ext cx="7239000" cy="904875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4072CF-7C2B-4649-8ABF-C5A89D5935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601D14-8C65-5C43-8E64-1F0A7F710F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619125"/>
            <a:ext cx="7239000" cy="904875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41910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1910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F4406A-1268-B64E-94D5-08AC96D1CA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7073BB-2967-E04A-8A5C-832A142B88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619125"/>
            <a:ext cx="7239000" cy="904875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A2C920-028E-2946-AE60-1B44A99515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742E69-D15F-A24A-8C3B-63DF190EA3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AA495A-A608-DC4C-B7F0-9494D6E5C4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7D2487-C734-344E-8BF8-90D5E0A7D4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371600"/>
            <a:ext cx="85344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/>
              <a:t>Cliquez</a:t>
            </a:r>
            <a:r>
              <a:rPr lang="en-US" dirty="0"/>
              <a:t> pour modifier les styles du </a:t>
            </a:r>
            <a:r>
              <a:rPr lang="en-US" dirty="0" err="1"/>
              <a:t>texte</a:t>
            </a:r>
            <a:r>
              <a:rPr lang="en-US" dirty="0"/>
              <a:t> du masque</a:t>
            </a:r>
          </a:p>
          <a:p>
            <a:pPr lvl="1"/>
            <a:r>
              <a:rPr lang="en-US" dirty="0" err="1"/>
              <a:t>Deuxième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2"/>
            <a:r>
              <a:rPr lang="en-US" dirty="0" err="1"/>
              <a:t>Troisième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3"/>
            <a:r>
              <a:rPr lang="en-US" dirty="0" err="1"/>
              <a:t>Quatrième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4"/>
            <a:r>
              <a:rPr lang="en-US" dirty="0" err="1"/>
              <a:t>Cinquième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73900" y="6281738"/>
            <a:ext cx="1917700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fld id="{DC87F899-DFAB-B641-97F2-9233F4B6CE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>
            <a:off x="401638" y="6324600"/>
            <a:ext cx="8666162" cy="1588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fr-FR"/>
          </a:p>
        </p:txBody>
      </p:sp>
      <p:pic>
        <p:nvPicPr>
          <p:cNvPr id="7" name="Image 6" descr="Screen shot 2011-04-30 at 11.53.31 PM.png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0" y="1"/>
            <a:ext cx="9144000" cy="764088"/>
          </a:xfrm>
          <a:prstGeom prst="rect">
            <a:avLst/>
          </a:prstGeom>
        </p:spPr>
      </p:pic>
      <p:sp>
        <p:nvSpPr>
          <p:cNvPr id="8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-76200"/>
            <a:ext cx="83820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/>
              <a:t>Cliquez</a:t>
            </a:r>
            <a:r>
              <a:rPr lang="en-US" dirty="0"/>
              <a:t> et </a:t>
            </a:r>
            <a:r>
              <a:rPr lang="en-US" dirty="0" err="1"/>
              <a:t>modifiez</a:t>
            </a:r>
            <a:r>
              <a:rPr lang="en-US" dirty="0"/>
              <a:t> le </a:t>
            </a:r>
            <a:r>
              <a:rPr lang="en-US" dirty="0" err="1"/>
              <a:t>titre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 i="0">
          <a:solidFill>
            <a:srgbClr val="0000FF"/>
          </a:solidFill>
          <a:latin typeface="Arial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>
              <a:lumMod val="75000"/>
            </a:schemeClr>
          </a:solidFill>
          <a:latin typeface="Arial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B00000"/>
          </a:solidFill>
          <a:latin typeface="Arial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34913D"/>
          </a:solidFill>
          <a:latin typeface="Arial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9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0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9.png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em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1.png"/><Relationship Id="rId5" Type="http://schemas.openxmlformats.org/officeDocument/2006/relationships/image" Target="../media/image90.png"/><Relationship Id="rId4" Type="http://schemas.openxmlformats.org/officeDocument/2006/relationships/image" Target="../media/image89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6.png"/><Relationship Id="rId4" Type="http://schemas.openxmlformats.org/officeDocument/2006/relationships/image" Target="../media/image95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6.png"/><Relationship Id="rId5" Type="http://schemas.openxmlformats.org/officeDocument/2006/relationships/image" Target="../media/image105.png"/><Relationship Id="rId4" Type="http://schemas.openxmlformats.org/officeDocument/2006/relationships/image" Target="../media/image104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0.png"/><Relationship Id="rId4" Type="http://schemas.openxmlformats.org/officeDocument/2006/relationships/image" Target="../media/image109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5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image" Target="../media/image174.pdf"/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br>
              <a:rPr lang="en-US" dirty="0"/>
            </a:br>
            <a:endParaRPr lang="en-US" dirty="0"/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z="1800"/>
          </a:p>
        </p:txBody>
      </p:sp>
      <p:pic>
        <p:nvPicPr>
          <p:cNvPr id="1843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38597" name="Text Box 5"/>
          <p:cNvSpPr txBox="1">
            <a:spLocks noChangeArrowheads="1"/>
          </p:cNvSpPr>
          <p:nvPr/>
        </p:nvSpPr>
        <p:spPr bwMode="auto">
          <a:xfrm>
            <a:off x="-152400" y="195264"/>
            <a:ext cx="92964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eaLnBrk="0" hangingPunct="0">
              <a:defRPr/>
            </a:pPr>
            <a:r>
              <a:rPr lang="en-GB" sz="4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   </a:t>
            </a:r>
            <a:r>
              <a:rPr lang="en-GB" sz="4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               </a:t>
            </a:r>
            <a:endParaRPr lang="en-US" sz="2400" b="1" dirty="0">
              <a:solidFill>
                <a:srgbClr val="FF3C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Helvetica" charset="0"/>
            </a:endParaRPr>
          </a:p>
        </p:txBody>
      </p:sp>
      <p:pic>
        <p:nvPicPr>
          <p:cNvPr id="13" name="Picture 9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24800" y="5530552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-152400" y="-171400"/>
            <a:ext cx="9548936" cy="335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eaLnBrk="0" hangingPunct="0">
              <a:defRPr/>
            </a:pPr>
            <a:r>
              <a:rPr lang="en-GB" sz="46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           </a:t>
            </a:r>
          </a:p>
          <a:p>
            <a:pPr>
              <a:defRPr/>
            </a:pPr>
            <a:r>
              <a:rPr lang="en-GB" sz="42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  Direct Searches for New Physics</a:t>
            </a:r>
          </a:p>
          <a:p>
            <a:pPr>
              <a:defRPr/>
            </a:pPr>
            <a:r>
              <a:rPr lang="en-GB" sz="42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     Who are </a:t>
            </a:r>
            <a:r>
              <a:rPr lang="en-GB" sz="42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LHCb’s</a:t>
            </a:r>
            <a:r>
              <a:rPr lang="en-GB" sz="42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 Main Rivals?</a:t>
            </a:r>
          </a:p>
          <a:p>
            <a:pPr>
              <a:defRPr/>
            </a:pPr>
            <a:r>
              <a:rPr lang="en-GB" sz="42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 </a:t>
            </a:r>
          </a:p>
          <a:p>
            <a:pPr eaLnBrk="0" hangingPunct="0">
              <a:defRPr/>
            </a:pPr>
            <a:r>
              <a:rPr lang="en-GB" sz="4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               </a:t>
            </a:r>
            <a:endParaRPr lang="en-US" sz="2400" b="1" dirty="0">
              <a:solidFill>
                <a:srgbClr val="FF3C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Helvetica" charset="0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228600" y="2326808"/>
            <a:ext cx="3421129" cy="3262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defRPr/>
            </a:pPr>
            <a:r>
              <a:rPr lang="en-US" sz="2400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Albert De Roeck</a:t>
            </a:r>
          </a:p>
          <a:p>
            <a:pPr eaLnBrk="0" hangingPunct="0">
              <a:defRPr/>
            </a:pPr>
            <a:r>
              <a:rPr lang="en-US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CERN, Geneva, Switzerland</a:t>
            </a:r>
          </a:p>
          <a:p>
            <a:pPr eaLnBrk="0" hangingPunct="0">
              <a:defRPr/>
            </a:pPr>
            <a:r>
              <a:rPr lang="en-US" sz="1600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Antwerp University Belgium</a:t>
            </a:r>
          </a:p>
          <a:p>
            <a:pPr eaLnBrk="0" hangingPunct="0">
              <a:defRPr/>
            </a:pPr>
            <a:r>
              <a:rPr lang="en-US" sz="1600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UC-Davis California USA</a:t>
            </a:r>
          </a:p>
          <a:p>
            <a:pPr>
              <a:defRPr/>
            </a:pPr>
            <a:r>
              <a:rPr lang="en-US" sz="1600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NTU, Singapore</a:t>
            </a:r>
          </a:p>
          <a:p>
            <a:pPr>
              <a:defRPr/>
            </a:pPr>
            <a:endParaRPr lang="en-US" sz="1600" dirty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defRPr/>
            </a:pPr>
            <a:r>
              <a:rPr lang="en-US" sz="2200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19</a:t>
            </a:r>
            <a:r>
              <a:rPr lang="en-US" sz="2200" baseline="30000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th</a:t>
            </a:r>
            <a:r>
              <a:rPr lang="en-US" sz="2200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 February 2020</a:t>
            </a:r>
          </a:p>
          <a:p>
            <a:pPr>
              <a:defRPr/>
            </a:pPr>
            <a:endParaRPr lang="en-US" sz="1600" dirty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defRPr/>
            </a:pPr>
            <a:endParaRPr lang="en-US" sz="1600" dirty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defRPr/>
            </a:pPr>
            <a:r>
              <a:rPr lang="en-US" sz="2200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 </a:t>
            </a:r>
          </a:p>
          <a:p>
            <a:pPr eaLnBrk="0" hangingPunct="0">
              <a:defRPr/>
            </a:pPr>
            <a:endParaRPr lang="en-US" sz="2400" dirty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B81E5DB-E42E-D44E-A974-830F9D0492E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5536" y="4446772"/>
            <a:ext cx="1732903" cy="2353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95980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Long Lived Particles @LHC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4072CF-7C2B-4649-8ABF-C5A89D5935BB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5" name="Image 4" descr="Screen Shot 2017-02-04 at 10.34.1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628800"/>
            <a:ext cx="5594528" cy="419100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5580112" y="1340768"/>
            <a:ext cx="3561809" cy="532453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   Some of the Challenges</a:t>
            </a:r>
          </a:p>
          <a:p>
            <a:endParaRPr lang="en-GB" dirty="0"/>
          </a:p>
          <a:p>
            <a:r>
              <a:rPr lang="en-GB" dirty="0">
                <a:solidFill>
                  <a:srgbClr val="FF0000"/>
                </a:solidFill>
              </a:rPr>
              <a:t>Triggers: </a:t>
            </a:r>
            <a:r>
              <a:rPr lang="en-GB" dirty="0">
                <a:solidFill>
                  <a:srgbClr val="0000FF"/>
                </a:solidFill>
              </a:rPr>
              <a:t>Tracking detectors</a:t>
            </a:r>
          </a:p>
          <a:p>
            <a:r>
              <a:rPr lang="en-GB" dirty="0">
                <a:solidFill>
                  <a:srgbClr val="0000FF"/>
                </a:solidFill>
              </a:rPr>
              <a:t>are powerful but difficult</a:t>
            </a:r>
          </a:p>
          <a:p>
            <a:r>
              <a:rPr lang="en-GB" dirty="0">
                <a:solidFill>
                  <a:srgbClr val="0000FF"/>
                </a:solidFill>
              </a:rPr>
              <a:t>to use in trigger</a:t>
            </a:r>
          </a:p>
          <a:p>
            <a:endParaRPr lang="en-GB" dirty="0">
              <a:solidFill>
                <a:srgbClr val="0000FF"/>
              </a:solidFill>
            </a:endParaRPr>
          </a:p>
          <a:p>
            <a:r>
              <a:rPr lang="en-GB" dirty="0">
                <a:solidFill>
                  <a:srgbClr val="FF0000"/>
                </a:solidFill>
              </a:rPr>
              <a:t>SM backgrounds often low. </a:t>
            </a:r>
          </a:p>
          <a:p>
            <a:r>
              <a:rPr lang="en-GB" dirty="0">
                <a:solidFill>
                  <a:srgbClr val="0000FF"/>
                </a:solidFill>
              </a:rPr>
              <a:t>But need special studies</a:t>
            </a:r>
          </a:p>
          <a:p>
            <a:r>
              <a:rPr lang="en-GB" dirty="0">
                <a:solidFill>
                  <a:srgbClr val="0000FF"/>
                </a:solidFill>
              </a:rPr>
              <a:t>(punch through, secondary</a:t>
            </a:r>
          </a:p>
          <a:p>
            <a:r>
              <a:rPr lang="en-GB" dirty="0">
                <a:solidFill>
                  <a:srgbClr val="0000FF"/>
                </a:solidFill>
              </a:rPr>
              <a:t>interactions, tails, </a:t>
            </a:r>
            <a:r>
              <a:rPr lang="en-GB" dirty="0" err="1">
                <a:solidFill>
                  <a:srgbClr val="0000FF"/>
                </a:solidFill>
              </a:rPr>
              <a:t>cosmics</a:t>
            </a:r>
            <a:r>
              <a:rPr lang="en-GB" dirty="0">
                <a:solidFill>
                  <a:srgbClr val="0000FF"/>
                </a:solidFill>
              </a:rPr>
              <a:t>…)</a:t>
            </a:r>
          </a:p>
          <a:p>
            <a:endParaRPr lang="en-GB" dirty="0">
              <a:solidFill>
                <a:srgbClr val="0000FF"/>
              </a:solidFill>
            </a:endParaRPr>
          </a:p>
          <a:p>
            <a:r>
              <a:rPr lang="en-GB" dirty="0">
                <a:solidFill>
                  <a:srgbClr val="FF0000"/>
                </a:solidFill>
              </a:rPr>
              <a:t>Special reconstruction is </a:t>
            </a:r>
          </a:p>
          <a:p>
            <a:r>
              <a:rPr lang="en-GB" dirty="0">
                <a:solidFill>
                  <a:srgbClr val="FF0000"/>
                </a:solidFill>
              </a:rPr>
              <a:t>often needed</a:t>
            </a:r>
          </a:p>
          <a:p>
            <a:endParaRPr lang="en-GB" dirty="0">
              <a:solidFill>
                <a:srgbClr val="FF0000"/>
              </a:solidFill>
            </a:endParaRPr>
          </a:p>
          <a:p>
            <a:r>
              <a:rPr lang="en-GB" dirty="0">
                <a:solidFill>
                  <a:srgbClr val="0000FF"/>
                </a:solidFill>
              </a:rPr>
              <a:t>Some detector upgrades for</a:t>
            </a:r>
          </a:p>
          <a:p>
            <a:r>
              <a:rPr lang="en-GB" dirty="0">
                <a:solidFill>
                  <a:srgbClr val="0000FF"/>
                </a:solidFill>
              </a:rPr>
              <a:t>High-Luminosity LHC (&gt;2026)</a:t>
            </a:r>
          </a:p>
          <a:p>
            <a:r>
              <a:rPr lang="en-GB" dirty="0">
                <a:solidFill>
                  <a:srgbClr val="0000FF"/>
                </a:solidFill>
              </a:rPr>
              <a:t>address these issues.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1331640" y="1109935"/>
            <a:ext cx="2685479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FF0000"/>
                </a:solidFill>
              </a:rPr>
              <a:t>Signatures of LLPs</a:t>
            </a:r>
          </a:p>
        </p:txBody>
      </p:sp>
    </p:spTree>
    <p:extLst>
      <p:ext uri="{BB962C8B-B14F-4D97-AF65-F5344CB8AC3E}">
        <p14:creationId xmlns:p14="http://schemas.microsoft.com/office/powerpoint/2010/main" val="35924549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52400" y="838200"/>
            <a:ext cx="8915400" cy="5791200"/>
          </a:xfrm>
          <a:solidFill>
            <a:schemeClr val="accent3"/>
          </a:solidFill>
        </p:spPr>
        <p:txBody>
          <a:bodyPr/>
          <a:lstStyle/>
          <a:p>
            <a:r>
              <a:rPr lang="en-GB" sz="2400" dirty="0">
                <a:solidFill>
                  <a:srgbClr val="0000FF"/>
                </a:solidFill>
              </a:rPr>
              <a:t>Displaced jets, </a:t>
            </a:r>
            <a:r>
              <a:rPr lang="en-GB" sz="2400" dirty="0" err="1">
                <a:solidFill>
                  <a:srgbClr val="0000FF"/>
                </a:solidFill>
              </a:rPr>
              <a:t>dijets</a:t>
            </a:r>
            <a:r>
              <a:rPr lang="en-GB" sz="2400" dirty="0">
                <a:solidFill>
                  <a:srgbClr val="0000FF"/>
                </a:solidFill>
              </a:rPr>
              <a:t>, vertices</a:t>
            </a:r>
          </a:p>
          <a:p>
            <a:r>
              <a:rPr lang="en-GB" sz="2400" dirty="0">
                <a:solidFill>
                  <a:srgbClr val="0000FF"/>
                </a:solidFill>
              </a:rPr>
              <a:t>Disappearing tracks </a:t>
            </a:r>
          </a:p>
          <a:p>
            <a:r>
              <a:rPr lang="en-GB" sz="2400" dirty="0">
                <a:solidFill>
                  <a:srgbClr val="0000FF"/>
                </a:solidFill>
              </a:rPr>
              <a:t>Displaced leptons &amp; lepton jets </a:t>
            </a:r>
          </a:p>
          <a:p>
            <a:r>
              <a:rPr lang="en-GB" sz="2400" dirty="0">
                <a:solidFill>
                  <a:srgbClr val="0000FF"/>
                </a:solidFill>
              </a:rPr>
              <a:t>Displaced photons</a:t>
            </a:r>
          </a:p>
          <a:p>
            <a:r>
              <a:rPr lang="en-GB" sz="2400" dirty="0">
                <a:solidFill>
                  <a:srgbClr val="0000FF"/>
                </a:solidFill>
              </a:rPr>
              <a:t>Dark photon decays</a:t>
            </a:r>
          </a:p>
          <a:p>
            <a:r>
              <a:rPr lang="en-GB" sz="2400" dirty="0">
                <a:solidFill>
                  <a:srgbClr val="0000FF"/>
                </a:solidFill>
              </a:rPr>
              <a:t>Heavy Stable Charged Particles</a:t>
            </a:r>
          </a:p>
          <a:p>
            <a:r>
              <a:rPr lang="en-GB" sz="2400" dirty="0">
                <a:solidFill>
                  <a:srgbClr val="0000FF"/>
                </a:solidFill>
              </a:rPr>
              <a:t>Stopped particles</a:t>
            </a:r>
          </a:p>
          <a:p>
            <a:r>
              <a:rPr lang="en-GB" sz="2400" dirty="0">
                <a:solidFill>
                  <a:srgbClr val="0000FF"/>
                </a:solidFill>
              </a:rPr>
              <a:t>Emerging jets/dark showers</a:t>
            </a:r>
          </a:p>
          <a:p>
            <a:r>
              <a:rPr lang="en-GB" sz="2400" dirty="0">
                <a:solidFill>
                  <a:srgbClr val="0000FF"/>
                </a:solidFill>
              </a:rPr>
              <a:t>Monopoles</a:t>
            </a:r>
          </a:p>
          <a:p>
            <a:r>
              <a:rPr lang="en-GB" sz="2400" dirty="0">
                <a:solidFill>
                  <a:srgbClr val="0000FF"/>
                </a:solidFill>
              </a:rPr>
              <a:t>Heavy Neutral Lepton searches</a:t>
            </a:r>
          </a:p>
          <a:p>
            <a:r>
              <a:rPr lang="en-GB" sz="2400" dirty="0">
                <a:solidFill>
                  <a:srgbClr val="0000FF"/>
                </a:solidFill>
              </a:rPr>
              <a:t>Strongly Interaction Massive Particles </a:t>
            </a:r>
          </a:p>
          <a:p>
            <a:r>
              <a:rPr lang="en-GB" sz="2400" dirty="0">
                <a:solidFill>
                  <a:srgbClr val="0000FF"/>
                </a:solidFill>
              </a:rPr>
              <a:t>….  </a:t>
            </a:r>
          </a:p>
        </p:txBody>
      </p:sp>
      <p:sp>
        <p:nvSpPr>
          <p:cNvPr id="6" name="Titre 3"/>
          <p:cNvSpPr>
            <a:spLocks noGrp="1"/>
          </p:cNvSpPr>
          <p:nvPr>
            <p:ph type="title"/>
          </p:nvPr>
        </p:nvSpPr>
        <p:spPr>
          <a:xfrm>
            <a:off x="0" y="-77688"/>
            <a:ext cx="9144000" cy="914400"/>
          </a:xfrm>
        </p:spPr>
        <p:txBody>
          <a:bodyPr>
            <a:normAutofit/>
          </a:bodyPr>
          <a:lstStyle/>
          <a:p>
            <a:r>
              <a:rPr lang="en-GB" dirty="0">
                <a:effectLst/>
              </a:rPr>
              <a:t>ATLAS/CMS LLP Searches </a:t>
            </a:r>
            <a:r>
              <a:rPr lang="en-GB" dirty="0">
                <a:solidFill>
                  <a:srgbClr val="FF0000"/>
                </a:solidFill>
                <a:effectLst/>
              </a:rPr>
              <a:t> </a:t>
            </a:r>
          </a:p>
        </p:txBody>
      </p:sp>
      <p:pic>
        <p:nvPicPr>
          <p:cNvPr id="4" name="Image 3" descr="Screen Shot 2017-10-17 at 15.20.5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2600" y="914400"/>
            <a:ext cx="3302000" cy="1524000"/>
          </a:xfrm>
          <a:prstGeom prst="rect">
            <a:avLst/>
          </a:prstGeom>
        </p:spPr>
      </p:pic>
      <p:pic>
        <p:nvPicPr>
          <p:cNvPr id="5" name="Image 4" descr="Screen Shot 2017-10-17 at 17.45.2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971800"/>
            <a:ext cx="2594113" cy="1473200"/>
          </a:xfrm>
          <a:prstGeom prst="rect">
            <a:avLst/>
          </a:prstGeom>
        </p:spPr>
      </p:pic>
      <p:pic>
        <p:nvPicPr>
          <p:cNvPr id="7" name="Picture 6" descr="Picture 24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54056" y="4419600"/>
            <a:ext cx="3089944" cy="189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284445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Titre 3"/>
          <p:cNvSpPr>
            <a:spLocks noGrp="1"/>
          </p:cNvSpPr>
          <p:nvPr>
            <p:ph type="title"/>
          </p:nvPr>
        </p:nvSpPr>
        <p:spPr>
          <a:xfrm>
            <a:off x="0" y="-152400"/>
            <a:ext cx="9144000" cy="914400"/>
          </a:xfrm>
        </p:spPr>
        <p:txBody>
          <a:bodyPr>
            <a:normAutofit/>
          </a:bodyPr>
          <a:lstStyle/>
          <a:p>
            <a:r>
              <a:rPr lang="en-GB" dirty="0">
                <a:effectLst/>
              </a:rPr>
              <a:t>Long Lived Searches: Examples </a:t>
            </a:r>
            <a:r>
              <a:rPr lang="en-GB" dirty="0">
                <a:solidFill>
                  <a:srgbClr val="FF0000"/>
                </a:solidFill>
                <a:effectLst/>
              </a:rPr>
              <a:t> </a:t>
            </a:r>
          </a:p>
        </p:txBody>
      </p:sp>
      <p:pic>
        <p:nvPicPr>
          <p:cNvPr id="11" name="Image 10" descr="Screen Shot 2017-05-13 at 12.49.3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5600" y="4191000"/>
            <a:ext cx="3233766" cy="2514600"/>
          </a:xfrm>
          <a:prstGeom prst="rect">
            <a:avLst/>
          </a:prstGeom>
        </p:spPr>
      </p:pic>
      <p:pic>
        <p:nvPicPr>
          <p:cNvPr id="12" name="Image 11" descr="Screen Shot 2018-09-07 at 17.08.2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136882"/>
            <a:ext cx="2972499" cy="2644918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152400" y="3810000"/>
            <a:ext cx="2653791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err="1">
                <a:solidFill>
                  <a:srgbClr val="0000FF"/>
                </a:solidFill>
              </a:rPr>
              <a:t>metastable</a:t>
            </a:r>
            <a:r>
              <a:rPr lang="en-GB" dirty="0">
                <a:solidFill>
                  <a:srgbClr val="0000FF"/>
                </a:solidFill>
              </a:rPr>
              <a:t> R-hadrons 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3733800" y="914400"/>
            <a:ext cx="2127681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displaced leptons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6553200" y="914400"/>
            <a:ext cx="2372264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disappearing tracks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304800" y="914400"/>
            <a:ext cx="1541897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delayed jets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3886200" y="3733800"/>
            <a:ext cx="2104262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stopped particles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6248400" y="3810000"/>
            <a:ext cx="2861681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Low mass dark photons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FF786C25-5335-CD43-BDDB-448A8785A2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8540" y="1385171"/>
            <a:ext cx="2871298" cy="235416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DC8F1A8-DFA3-3840-A840-16C2507E089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48400" y="1272108"/>
            <a:ext cx="2770835" cy="246169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9648375-9067-0C49-B8F4-373DB7B95D3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53444" y="1288494"/>
            <a:ext cx="3181350" cy="2485177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868DF1E-667D-E842-A826-99E090BF138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41953" y="4207941"/>
            <a:ext cx="2653792" cy="2526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65289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228600"/>
            <a:ext cx="9144000" cy="904875"/>
          </a:xfrm>
        </p:spPr>
        <p:txBody>
          <a:bodyPr/>
          <a:lstStyle/>
          <a:p>
            <a:r>
              <a:rPr lang="en-GB" dirty="0"/>
              <a:t>Search for Heavy Neutral Leptons</a:t>
            </a:r>
          </a:p>
        </p:txBody>
      </p:sp>
      <p:pic>
        <p:nvPicPr>
          <p:cNvPr id="4" name="Image 3" descr="Screen Shot 2016-05-03 at 17.29.0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447800"/>
            <a:ext cx="7315200" cy="2325105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76200" y="762000"/>
            <a:ext cx="9201808" cy="70788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dirty="0">
                <a:solidFill>
                  <a:srgbClr val="FF0000"/>
                </a:solidFill>
              </a:rPr>
              <a:t>Neutrino portal: </a:t>
            </a:r>
            <a:r>
              <a:rPr dirty="0">
                <a:solidFill>
                  <a:srgbClr val="0000FF"/>
                </a:solidFill>
                <a:latin typeface="Georgia"/>
              </a:rPr>
              <a:t>ν</a:t>
            </a:r>
            <a:r>
              <a:rPr dirty="0">
                <a:solidFill>
                  <a:srgbClr val="0000FF"/>
                </a:solidFill>
              </a:rPr>
              <a:t>MSM (Neutrino Minimal Standard Model) </a:t>
            </a:r>
          </a:p>
          <a:p>
            <a:r>
              <a:rPr dirty="0">
                <a:solidFill>
                  <a:srgbClr val="0000FF"/>
                </a:solidFill>
              </a:rPr>
              <a:t>Minimal extension of the SM fermion sector by R</a:t>
            </a:r>
            <a:r>
              <a:rPr lang="en-US" dirty="0" err="1">
                <a:solidFill>
                  <a:srgbClr val="0000FF"/>
                </a:solidFill>
              </a:rPr>
              <a:t>ight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dirty="0">
                <a:solidFill>
                  <a:srgbClr val="0000FF"/>
                </a:solidFill>
              </a:rPr>
              <a:t>H</a:t>
            </a:r>
            <a:r>
              <a:rPr lang="en-US" dirty="0" err="1">
                <a:solidFill>
                  <a:srgbClr val="0000FF"/>
                </a:solidFill>
              </a:rPr>
              <a:t>anded</a:t>
            </a:r>
            <a:r>
              <a:rPr dirty="0">
                <a:solidFill>
                  <a:srgbClr val="0000FF"/>
                </a:solidFill>
              </a:rPr>
              <a:t> </a:t>
            </a:r>
            <a:r>
              <a:rPr dirty="0">
                <a:solidFill>
                  <a:srgbClr val="FF0000"/>
                </a:solidFill>
              </a:rPr>
              <a:t>HNL</a:t>
            </a:r>
            <a:r>
              <a:rPr lang="en-US" dirty="0" err="1">
                <a:solidFill>
                  <a:srgbClr val="FF0000"/>
                </a:solidFill>
              </a:rPr>
              <a:t>s</a:t>
            </a:r>
            <a:r>
              <a:rPr lang="en-US" dirty="0">
                <a:solidFill>
                  <a:srgbClr val="FF0000"/>
                </a:solidFill>
              </a:rPr>
              <a:t>:</a:t>
            </a:r>
            <a:r>
              <a:rPr dirty="0">
                <a:solidFill>
                  <a:srgbClr val="0000FF"/>
                </a:solidFill>
              </a:rPr>
              <a:t> N1, N2, N3. </a:t>
            </a:r>
          </a:p>
          <a:p>
            <a:endParaRPr lang="en-GB" dirty="0"/>
          </a:p>
        </p:txBody>
      </p:sp>
      <p:pic>
        <p:nvPicPr>
          <p:cNvPr id="6" name="Image 5" descr="Screen Shot 2018-03-02 at 18.03.4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2090" y="3810000"/>
            <a:ext cx="2842927" cy="2438400"/>
          </a:xfrm>
          <a:prstGeom prst="rect">
            <a:avLst/>
          </a:prstGeom>
        </p:spPr>
      </p:pic>
      <p:pic>
        <p:nvPicPr>
          <p:cNvPr id="7" name="Image 6" descr="Screen Shot 2018-03-02 at 18.08.1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19601" y="3810001"/>
            <a:ext cx="4267200" cy="2479217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4648200" y="3745468"/>
            <a:ext cx="17772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arXiv:1802.02965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838200" y="6400800"/>
            <a:ext cx="6925043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-&gt; HNL hunting also focus of the SHIP experiment proposal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E986601-2DE3-DD48-A826-8DC3B5F120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77549" y="3810000"/>
            <a:ext cx="4871508" cy="2516314"/>
          </a:xfrm>
          <a:prstGeom prst="rect">
            <a:avLst/>
          </a:prstGeom>
        </p:spPr>
      </p:pic>
      <p:sp>
        <p:nvSpPr>
          <p:cNvPr id="13" name="ZoneTexte 7">
            <a:extLst>
              <a:ext uri="{FF2B5EF4-FFF2-40B4-BE49-F238E27FC236}">
                <a16:creationId xmlns:a16="http://schemas.microsoft.com/office/drawing/2014/main" id="{0DC88A51-434E-3147-BD7C-E7EED52308BF}"/>
              </a:ext>
            </a:extLst>
          </p:cNvPr>
          <p:cNvSpPr txBox="1"/>
          <p:nvPr/>
        </p:nvSpPr>
        <p:spPr>
          <a:xfrm>
            <a:off x="4953000" y="4191681"/>
            <a:ext cx="18151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arXiv:1905.09787</a:t>
            </a:r>
          </a:p>
          <a:p>
            <a:r>
              <a:rPr lang="en-GB" sz="1600" dirty="0"/>
              <a:t>Tri-lepton analysis</a:t>
            </a:r>
          </a:p>
        </p:txBody>
      </p:sp>
    </p:spTree>
    <p:extLst>
      <p:ext uri="{BB962C8B-B14F-4D97-AF65-F5344CB8AC3E}">
        <p14:creationId xmlns:p14="http://schemas.microsoft.com/office/powerpoint/2010/main" val="1853342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/>
        </p:nvSpPr>
        <p:spPr>
          <a:xfrm>
            <a:off x="152401" y="762000"/>
            <a:ext cx="8839200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Run-2 data analysis base on 794 kg Aluminium to “stop” the monopoles and </a:t>
            </a:r>
          </a:p>
          <a:p>
            <a:r>
              <a:rPr lang="en-GB" dirty="0">
                <a:solidFill>
                  <a:srgbClr val="0000FF"/>
                </a:solidFill>
              </a:rPr>
              <a:t>search for them with a SQUID precision magnet   (4.0fb</a:t>
            </a:r>
            <a:r>
              <a:rPr lang="en-GB" baseline="30000" dirty="0">
                <a:solidFill>
                  <a:srgbClr val="0000FF"/>
                </a:solidFill>
              </a:rPr>
              <a:t>-1</a:t>
            </a:r>
            <a:r>
              <a:rPr lang="en-GB" dirty="0">
                <a:solidFill>
                  <a:srgbClr val="0000FF"/>
                </a:solidFill>
              </a:rPr>
              <a:t>)</a:t>
            </a:r>
            <a:r>
              <a:rPr lang="en-GB" dirty="0"/>
              <a:t> </a:t>
            </a:r>
            <a:r>
              <a:rPr lang="fr-FR" sz="1800" dirty="0"/>
              <a:t>arXiv:1903.08491</a:t>
            </a:r>
            <a:endParaRPr lang="en-GB" sz="1800" dirty="0"/>
          </a:p>
        </p:txBody>
      </p: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142875"/>
            <a:ext cx="9144000" cy="904875"/>
          </a:xfrm>
        </p:spPr>
        <p:txBody>
          <a:bodyPr/>
          <a:lstStyle/>
          <a:p>
            <a:pPr eaLnBrk="1" hangingPunct="1"/>
            <a:r>
              <a:rPr lang="en-US" sz="3600" dirty="0">
                <a:latin typeface="Arial" charset="0"/>
              </a:rPr>
              <a:t>Monopole Searches: </a:t>
            </a:r>
            <a:r>
              <a:rPr lang="en-US" sz="3600" dirty="0" err="1">
                <a:latin typeface="Arial" charset="0"/>
              </a:rPr>
              <a:t>MoEDAL</a:t>
            </a:r>
            <a:r>
              <a:rPr lang="en-US" sz="3600" dirty="0">
                <a:latin typeface="Arial" charset="0"/>
              </a:rPr>
              <a:t> @ 13TeV</a:t>
            </a:r>
          </a:p>
        </p:txBody>
      </p:sp>
      <p:pic>
        <p:nvPicPr>
          <p:cNvPr id="11" name="Image 10" descr="Screen Shot 2016-06-12 at 14.36.2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4648200"/>
            <a:ext cx="3053548" cy="1981200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6248400" y="5013176"/>
            <a:ext cx="2966169" cy="163121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 err="1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>
                <a:solidFill>
                  <a:srgbClr val="0000FF"/>
                </a:solidFill>
              </a:rPr>
              <a:t>Limits</a:t>
            </a:r>
            <a:r>
              <a:rPr lang="en-GB" dirty="0">
                <a:solidFill>
                  <a:srgbClr val="0000FF"/>
                </a:solidFill>
              </a:rPr>
              <a:t> for different  </a:t>
            </a:r>
          </a:p>
          <a:p>
            <a:r>
              <a:rPr lang="en-GB" dirty="0">
                <a:solidFill>
                  <a:srgbClr val="0000FF"/>
                </a:solidFill>
              </a:rPr>
              <a:t> monopole charges</a:t>
            </a:r>
          </a:p>
          <a:p>
            <a:r>
              <a:rPr lang="en-GB" dirty="0">
                <a:solidFill>
                  <a:srgbClr val="FF0000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>
                <a:solidFill>
                  <a:srgbClr val="FF0000"/>
                </a:solidFill>
              </a:rPr>
              <a:t>First monopole search </a:t>
            </a:r>
          </a:p>
          <a:p>
            <a:r>
              <a:rPr lang="en-GB" dirty="0">
                <a:solidFill>
                  <a:srgbClr val="FF0000"/>
                </a:solidFill>
              </a:rPr>
              <a:t> result @LHC at 13 </a:t>
            </a:r>
            <a:r>
              <a:rPr lang="en-GB" dirty="0" err="1">
                <a:solidFill>
                  <a:srgbClr val="FF0000"/>
                </a:solidFill>
              </a:rPr>
              <a:t>TeV</a:t>
            </a:r>
            <a:endParaRPr lang="en-GB" dirty="0">
              <a:solidFill>
                <a:srgbClr val="FF0000"/>
              </a:solidFill>
            </a:endParaRPr>
          </a:p>
          <a:p>
            <a:r>
              <a:rPr lang="en-GB" dirty="0">
                <a:solidFill>
                  <a:srgbClr val="FF0000"/>
                </a:solidFill>
              </a:rPr>
              <a:t> No signal yet.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B0A1E60-A7BA-A54B-B56A-5BE8101B61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6720" y="5433694"/>
            <a:ext cx="3361680" cy="116365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058A2F4-A917-0841-83DF-72C1373633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083" y="1562749"/>
            <a:ext cx="8098953" cy="294757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C5CAE47-5758-1E48-B175-B32755EEB7F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01148" y="4823310"/>
            <a:ext cx="3368030" cy="621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10755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152400"/>
            <a:ext cx="9144000" cy="904875"/>
          </a:xfrm>
        </p:spPr>
        <p:txBody>
          <a:bodyPr/>
          <a:lstStyle/>
          <a:p>
            <a:r>
              <a:rPr lang="en-GB" sz="3800"/>
              <a:t>Monopoles Stopped in the Beampipe </a:t>
            </a:r>
          </a:p>
        </p:txBody>
      </p:sp>
      <p:pic>
        <p:nvPicPr>
          <p:cNvPr id="5" name="Espace réservé du contenu 4" descr="Screen shot 2012-06-18 at 2.27.24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905000"/>
            <a:ext cx="8534400" cy="576446"/>
          </a:xfrm>
        </p:spPr>
      </p:pic>
      <p:sp>
        <p:nvSpPr>
          <p:cNvPr id="7" name="ZoneTexte 6"/>
          <p:cNvSpPr txBox="1"/>
          <p:nvPr/>
        </p:nvSpPr>
        <p:spPr>
          <a:xfrm>
            <a:off x="609600" y="1197114"/>
            <a:ext cx="8650024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Test performed with pieces of material from the LHC from 18 m away from </a:t>
            </a:r>
          </a:p>
          <a:p>
            <a:r>
              <a:rPr lang="en-GB" dirty="0"/>
              <a:t>the interaction region in 2012: set up SQUID procedure</a:t>
            </a:r>
          </a:p>
        </p:txBody>
      </p:sp>
      <p:cxnSp>
        <p:nvCxnSpPr>
          <p:cNvPr id="14" name="Connecteur droit avec flèche 13"/>
          <p:cNvCxnSpPr>
            <a:cxnSpLocks/>
          </p:cNvCxnSpPr>
          <p:nvPr/>
        </p:nvCxnSpPr>
        <p:spPr bwMode="auto">
          <a:xfrm flipH="1">
            <a:off x="6362700" y="1621393"/>
            <a:ext cx="1143000" cy="501796"/>
          </a:xfrm>
          <a:prstGeom prst="straightConnector1">
            <a:avLst/>
          </a:prstGeom>
          <a:solidFill>
            <a:schemeClr val="accent1"/>
          </a:solidFill>
          <a:ln w="476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" name="ZoneTexte 11"/>
          <p:cNvSpPr txBox="1"/>
          <p:nvPr/>
        </p:nvSpPr>
        <p:spPr>
          <a:xfrm>
            <a:off x="107504" y="5725705"/>
            <a:ext cx="8555291" cy="1015663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4"/>
                </a:solidFill>
                <a:sym typeface="Wingdings"/>
              </a:rPr>
              <a:t>A beampipe analysis effort has been put into place in </a:t>
            </a:r>
            <a:r>
              <a:rPr lang="en-GB" dirty="0" err="1">
                <a:solidFill>
                  <a:schemeClr val="accent4"/>
                </a:solidFill>
                <a:sym typeface="Wingdings"/>
              </a:rPr>
              <a:t>MoEDAL</a:t>
            </a:r>
            <a:endParaRPr lang="en-GB" dirty="0">
              <a:solidFill>
                <a:schemeClr val="accent4"/>
              </a:solidFill>
              <a:sym typeface="Wingdings"/>
            </a:endParaRPr>
          </a:p>
          <a:p>
            <a:r>
              <a:rPr lang="en-GB" dirty="0">
                <a:solidFill>
                  <a:srgbClr val="FF0000"/>
                </a:solidFill>
                <a:sym typeface="Wingdings"/>
              </a:rPr>
              <a:t>-&gt; CMS beampipe being prepared for the ETH SQUID in Alberta right now</a:t>
            </a:r>
          </a:p>
          <a:p>
            <a:r>
              <a:rPr lang="en-GB" dirty="0">
                <a:sym typeface="Wingdings"/>
              </a:rPr>
              <a:t>Other beampipes under discussion (RHIC, </a:t>
            </a:r>
            <a:r>
              <a:rPr lang="en-GB" dirty="0" err="1">
                <a:sym typeface="Wingdings"/>
              </a:rPr>
              <a:t>BaBar</a:t>
            </a:r>
            <a:r>
              <a:rPr lang="en-GB" dirty="0">
                <a:sym typeface="Wingdings"/>
              </a:rPr>
              <a:t>…)</a:t>
            </a:r>
            <a:endParaRPr lang="en-GB" dirty="0"/>
          </a:p>
        </p:txBody>
      </p:sp>
      <p:sp>
        <p:nvSpPr>
          <p:cNvPr id="13" name="ZoneTexte 12"/>
          <p:cNvSpPr txBox="1"/>
          <p:nvPr/>
        </p:nvSpPr>
        <p:spPr>
          <a:xfrm>
            <a:off x="4953000" y="838200"/>
            <a:ext cx="3907841" cy="338554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fr-FR" sz="1600"/>
              <a:t>ADR et al., </a:t>
            </a:r>
            <a:r>
              <a:rPr lang="fr-FR" sz="1600" err="1"/>
              <a:t>Eur</a:t>
            </a:r>
            <a:r>
              <a:rPr lang="fr-FR" sz="1600"/>
              <a:t>. </a:t>
            </a:r>
            <a:r>
              <a:rPr lang="fr-FR" sz="1600" err="1"/>
              <a:t>Phys</a:t>
            </a:r>
            <a:r>
              <a:rPr lang="fr-FR" sz="1600"/>
              <a:t> .J. C72 (2012) 2212 </a:t>
            </a:r>
            <a:endParaRPr lang="en-GB" sz="160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682BC185-53CB-944E-8712-8C00751DAF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8491" y="2564904"/>
            <a:ext cx="3852768" cy="314668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DA9DE3B2-68D4-AC4B-8F8B-CC522133C4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578" y="2852936"/>
            <a:ext cx="5254510" cy="2716235"/>
          </a:xfrm>
          <a:prstGeom prst="rect">
            <a:avLst/>
          </a:prstGeom>
        </p:spPr>
      </p:pic>
      <p:pic>
        <p:nvPicPr>
          <p:cNvPr id="21" name="Image 19" descr="Screen Shot 2017-11-23 at 16.59.19.png">
            <a:extLst>
              <a:ext uri="{FF2B5EF4-FFF2-40B4-BE49-F238E27FC236}">
                <a16:creationId xmlns:a16="http://schemas.microsoft.com/office/drawing/2014/main" id="{C6A92E96-95F3-F44E-A78A-25F57D6A23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05700" y="2708920"/>
            <a:ext cx="1587500" cy="59727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8E053D2-4391-B54E-8CE5-16CBE7DBBDDE}"/>
              </a:ext>
            </a:extLst>
          </p:cNvPr>
          <p:cNvSpPr txBox="1"/>
          <p:nvPr/>
        </p:nvSpPr>
        <p:spPr>
          <a:xfrm>
            <a:off x="1245420" y="2524834"/>
            <a:ext cx="3130985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  <a:sym typeface="Wingdings"/>
              </a:rPr>
              <a:t>CERN Courier 18/2/2019!!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FA387A-F9D5-B344-A7CA-4F8E9F7720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4072CF-7C2B-4649-8ABF-C5A89D5935BB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241364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55669F-5237-C44E-A84E-E124B24CC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Monopole Searches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8932F1-A064-1D4B-8FCA-F6703F2856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4072CF-7C2B-4649-8ABF-C5A89D5935BB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BC6BDAA-825F-934F-854F-0FD16A3D84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124744"/>
            <a:ext cx="8153400" cy="554792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C94CA4A-35A7-EA41-88BB-7B234D6EA8BA}"/>
              </a:ext>
            </a:extLst>
          </p:cNvPr>
          <p:cNvSpPr txBox="1"/>
          <p:nvPr/>
        </p:nvSpPr>
        <p:spPr>
          <a:xfrm>
            <a:off x="7477473" y="908720"/>
            <a:ext cx="109818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800" dirty="0"/>
              <a:t>V. </a:t>
            </a:r>
            <a:r>
              <a:rPr lang="en-US" sz="1800" dirty="0" err="1"/>
              <a:t>Mitsou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7015414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66675"/>
            <a:ext cx="9144000" cy="904875"/>
          </a:xfrm>
        </p:spPr>
        <p:txBody>
          <a:bodyPr/>
          <a:lstStyle/>
          <a:p>
            <a:r>
              <a:rPr lang="en-GB" sz="3800" dirty="0"/>
              <a:t>Proposals for New Experiments @LHC</a:t>
            </a:r>
          </a:p>
        </p:txBody>
      </p:sp>
      <p:pic>
        <p:nvPicPr>
          <p:cNvPr id="5" name="Image 4" descr="Screen Shot 2017-11-22 at 15.52.4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66233" y="1196752"/>
            <a:ext cx="4672967" cy="2889250"/>
          </a:xfrm>
          <a:prstGeom prst="rect">
            <a:avLst/>
          </a:prstGeom>
        </p:spPr>
      </p:pic>
      <p:pic>
        <p:nvPicPr>
          <p:cNvPr id="6" name="Image 5" descr="Screen Shot 2017-11-22 at 15.53.00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" y="4813300"/>
            <a:ext cx="3911600" cy="1816100"/>
          </a:xfrm>
          <a:prstGeom prst="rect">
            <a:avLst/>
          </a:prstGeom>
        </p:spPr>
      </p:pic>
      <p:pic>
        <p:nvPicPr>
          <p:cNvPr id="7" name="Image 6" descr="Screen Shot 2015-03-18 at 5.28.30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295" y="1576119"/>
            <a:ext cx="2711790" cy="2605705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304800" y="829161"/>
            <a:ext cx="3237040" cy="1015663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err="1">
                <a:solidFill>
                  <a:srgbClr val="FF0000"/>
                </a:solidFill>
              </a:rPr>
              <a:t>MilliQan</a:t>
            </a:r>
            <a:r>
              <a:rPr lang="en-GB" dirty="0">
                <a:solidFill>
                  <a:srgbClr val="FF0000"/>
                </a:solidFill>
              </a:rPr>
              <a:t>: </a:t>
            </a:r>
            <a:r>
              <a:rPr lang="en-GB" dirty="0"/>
              <a:t>searches for </a:t>
            </a:r>
          </a:p>
          <a:p>
            <a:r>
              <a:rPr lang="en-GB" dirty="0"/>
              <a:t>millicharged particles</a:t>
            </a:r>
          </a:p>
          <a:p>
            <a:r>
              <a:rPr lang="en-GB" dirty="0">
                <a:solidFill>
                  <a:srgbClr val="FF0000"/>
                </a:solidFill>
              </a:rPr>
              <a:t>MAPP: </a:t>
            </a:r>
            <a:r>
              <a:rPr lang="en-GB" dirty="0"/>
              <a:t>Similar to </a:t>
            </a:r>
            <a:r>
              <a:rPr lang="en-GB" dirty="0" err="1"/>
              <a:t>MoEDAL</a:t>
            </a:r>
            <a:r>
              <a:rPr lang="en-GB" dirty="0"/>
              <a:t>  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4267200" y="914400"/>
            <a:ext cx="4119537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CODEX-</a:t>
            </a:r>
            <a:r>
              <a:rPr lang="en-GB" dirty="0" err="1">
                <a:solidFill>
                  <a:srgbClr val="FF0000"/>
                </a:solidFill>
              </a:rPr>
              <a:t>b</a:t>
            </a:r>
            <a:r>
              <a:rPr lang="en-GB" dirty="0">
                <a:solidFill>
                  <a:srgbClr val="FF0000"/>
                </a:solidFill>
              </a:rPr>
              <a:t>: </a:t>
            </a:r>
            <a:r>
              <a:rPr lang="en-GB" dirty="0"/>
              <a:t>searches for long lived</a:t>
            </a:r>
          </a:p>
          <a:p>
            <a:r>
              <a:rPr lang="en-GB" dirty="0"/>
              <a:t>weakly interacting neutral particles 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0" y="4267200"/>
            <a:ext cx="4150971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MATHUSLA: </a:t>
            </a:r>
            <a:r>
              <a:rPr lang="en-GB" dirty="0"/>
              <a:t>searches for long lived</a:t>
            </a:r>
          </a:p>
          <a:p>
            <a:r>
              <a:rPr lang="en-GB" dirty="0"/>
              <a:t>weakly interacting neutral particles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7F1EB40-CDF4-9A4B-A8D1-482FEFD003F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55976" y="4211665"/>
            <a:ext cx="2316933" cy="2482740"/>
          </a:xfrm>
          <a:prstGeom prst="rect">
            <a:avLst/>
          </a:prstGeom>
        </p:spPr>
      </p:pic>
      <p:sp>
        <p:nvSpPr>
          <p:cNvPr id="15" name="ZoneTexte 10">
            <a:extLst>
              <a:ext uri="{FF2B5EF4-FFF2-40B4-BE49-F238E27FC236}">
                <a16:creationId xmlns:a16="http://schemas.microsoft.com/office/drawing/2014/main" id="{52A67054-ED50-DE46-8267-D895A50AF6E5}"/>
              </a:ext>
            </a:extLst>
          </p:cNvPr>
          <p:cNvSpPr txBox="1"/>
          <p:nvPr/>
        </p:nvSpPr>
        <p:spPr>
          <a:xfrm>
            <a:off x="6656360" y="4149080"/>
            <a:ext cx="2596160" cy="132343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ANUBIS:</a:t>
            </a:r>
            <a:r>
              <a:rPr lang="en-GB" dirty="0"/>
              <a:t> searches </a:t>
            </a:r>
          </a:p>
          <a:p>
            <a:r>
              <a:rPr lang="en-GB" dirty="0"/>
              <a:t>for long lived weakly </a:t>
            </a:r>
          </a:p>
          <a:p>
            <a:r>
              <a:rPr lang="en-GB" dirty="0"/>
              <a:t>interacting neutral </a:t>
            </a:r>
          </a:p>
          <a:p>
            <a:r>
              <a:rPr lang="en-GB" dirty="0"/>
              <a:t>particles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C7C6CB-2AEC-EC43-8521-CAB08DA2F6BB}"/>
              </a:ext>
            </a:extLst>
          </p:cNvPr>
          <p:cNvSpPr txBox="1"/>
          <p:nvPr/>
        </p:nvSpPr>
        <p:spPr>
          <a:xfrm>
            <a:off x="7089485" y="5661248"/>
            <a:ext cx="1808508" cy="1015663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+ Experiment </a:t>
            </a:r>
          </a:p>
          <a:p>
            <a:r>
              <a:rPr lang="en-US" dirty="0">
                <a:solidFill>
                  <a:srgbClr val="FF0000"/>
                </a:solidFill>
              </a:rPr>
              <a:t>Proposals for </a:t>
            </a:r>
          </a:p>
          <a:p>
            <a:r>
              <a:rPr lang="en-US" dirty="0" err="1">
                <a:solidFill>
                  <a:srgbClr val="FF0000"/>
                </a:solidFill>
              </a:rPr>
              <a:t>TeV</a:t>
            </a:r>
            <a:r>
              <a:rPr lang="en-US" dirty="0">
                <a:solidFill>
                  <a:srgbClr val="FF0000"/>
                </a:solidFill>
              </a:rPr>
              <a:t> neutrinos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3D63A01-E837-FC42-B469-CE5DCB75A4D5}"/>
              </a:ext>
            </a:extLst>
          </p:cNvPr>
          <p:cNvSpPr txBox="1"/>
          <p:nvPr/>
        </p:nvSpPr>
        <p:spPr>
          <a:xfrm>
            <a:off x="4135071" y="3654606"/>
            <a:ext cx="5341206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Also:</a:t>
            </a:r>
            <a:r>
              <a:rPr lang="en-US" dirty="0">
                <a:solidFill>
                  <a:srgbClr val="FF0000"/>
                </a:solidFill>
              </a:rPr>
              <a:t> AL3X </a:t>
            </a:r>
            <a:r>
              <a:rPr lang="en-US" dirty="0"/>
              <a:t>(‘ALICE’ for LLP </a:t>
            </a:r>
            <a:r>
              <a:rPr lang="en-US" sz="1700" dirty="0"/>
              <a:t>arXiv.1810.03636</a:t>
            </a:r>
            <a:r>
              <a:rPr lang="en-US" dirty="0"/>
              <a:t>)… </a:t>
            </a:r>
          </a:p>
        </p:txBody>
      </p:sp>
    </p:spTree>
    <p:extLst>
      <p:ext uri="{BB962C8B-B14F-4D97-AF65-F5344CB8AC3E}">
        <p14:creationId xmlns:p14="http://schemas.microsoft.com/office/powerpoint/2010/main" val="22030905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FASER Experiment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4072CF-7C2B-4649-8ABF-C5A89D5935BB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pic>
        <p:nvPicPr>
          <p:cNvPr id="5" name="Espace réservé du contenu 4" descr="Screen Shot 2018-09-28 at 20.31.0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888297" y="3141087"/>
            <a:ext cx="2871788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Espace réservé du contenu 4" descr="Screen Shot 2018-09-28 at 20.31.47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51520" y="3181293"/>
            <a:ext cx="4809868" cy="1788594"/>
          </a:xfrm>
        </p:spPr>
      </p:pic>
      <p:pic>
        <p:nvPicPr>
          <p:cNvPr id="7" name="Image 6" descr="Screen Shot 2018-09-28 at 20.33.14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" y="5319170"/>
            <a:ext cx="7366000" cy="918142"/>
          </a:xfrm>
          <a:prstGeom prst="rect">
            <a:avLst/>
          </a:prstGeom>
          <a:ln w="34925">
            <a:solidFill>
              <a:srgbClr val="FF0000"/>
            </a:solidFill>
          </a:ln>
        </p:spPr>
      </p:pic>
      <p:pic>
        <p:nvPicPr>
          <p:cNvPr id="9" name="Image 8" descr="Screen Shot 2018-09-28 at 20.33.38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36032" y="800100"/>
            <a:ext cx="2007968" cy="1638300"/>
          </a:xfrm>
          <a:prstGeom prst="rect">
            <a:avLst/>
          </a:prstGeom>
        </p:spPr>
      </p:pic>
      <p:pic>
        <p:nvPicPr>
          <p:cNvPr id="10" name="Image 9" descr="Screen Shot 2018-09-29 at 17.22.07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2400" y="838200"/>
            <a:ext cx="6850783" cy="1603577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4800600" y="2057400"/>
            <a:ext cx="21753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arXiv:1708.09389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6019800" y="1371600"/>
            <a:ext cx="905892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FASER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7775789" y="3227203"/>
            <a:ext cx="907621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0000FF"/>
                </a:solidFill>
              </a:rPr>
              <a:t>~ 480m</a:t>
            </a:r>
          </a:p>
        </p:txBody>
      </p:sp>
    </p:spTree>
    <p:extLst>
      <p:ext uri="{BB962C8B-B14F-4D97-AF65-F5344CB8AC3E}">
        <p14:creationId xmlns:p14="http://schemas.microsoft.com/office/powerpoint/2010/main" val="4514852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685800" y="76200"/>
            <a:ext cx="7772400" cy="733425"/>
          </a:xfrm>
        </p:spPr>
        <p:txBody>
          <a:bodyPr/>
          <a:lstStyle/>
          <a:p>
            <a:pPr eaLnBrk="1" hangingPunct="1"/>
            <a:r>
              <a:rPr lang="en-US" dirty="0">
                <a:latin typeface="Arial" charset="0"/>
              </a:rPr>
              <a:t>FASER: The Idea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40CD5E8-2CC5-CB46-91EA-CD8A3493FD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36712"/>
            <a:ext cx="9144000" cy="6090249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7E804DD3-D0D0-614D-89E1-CA8835930798}"/>
              </a:ext>
            </a:extLst>
          </p:cNvPr>
          <p:cNvSpPr/>
          <p:nvPr/>
        </p:nvSpPr>
        <p:spPr bwMode="auto">
          <a:xfrm>
            <a:off x="395536" y="5301208"/>
            <a:ext cx="936104" cy="216024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D909A7B-C3BE-074E-85A1-028CC789B373}"/>
              </a:ext>
            </a:extLst>
          </p:cNvPr>
          <p:cNvSpPr/>
          <p:nvPr/>
        </p:nvSpPr>
        <p:spPr bwMode="auto">
          <a:xfrm>
            <a:off x="107504" y="6597352"/>
            <a:ext cx="936104" cy="216024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F8A3CC5-1029-564F-8BCB-C1292EB99C40}"/>
              </a:ext>
            </a:extLst>
          </p:cNvPr>
          <p:cNvSpPr/>
          <p:nvPr/>
        </p:nvSpPr>
        <p:spPr bwMode="auto">
          <a:xfrm>
            <a:off x="7990148" y="6597352"/>
            <a:ext cx="936104" cy="216024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3743052-BA05-934E-9C96-E8CDF86990F1}"/>
              </a:ext>
            </a:extLst>
          </p:cNvPr>
          <p:cNvSpPr txBox="1"/>
          <p:nvPr/>
        </p:nvSpPr>
        <p:spPr>
          <a:xfrm>
            <a:off x="7524328" y="6165304"/>
            <a:ext cx="9924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J. Feng</a:t>
            </a:r>
          </a:p>
        </p:txBody>
      </p:sp>
    </p:spTree>
    <p:extLst>
      <p:ext uri="{BB962C8B-B14F-4D97-AF65-F5344CB8AC3E}">
        <p14:creationId xmlns:p14="http://schemas.microsoft.com/office/powerpoint/2010/main" val="1955219945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0" y="-12700"/>
            <a:ext cx="9182100" cy="6896100"/>
          </a:xfrm>
          <a:prstGeom prst="rect">
            <a:avLst/>
          </a:prstGeom>
          <a:gradFill flip="none" rotWithShape="1">
            <a:gsLst>
              <a:gs pos="22000">
                <a:schemeClr val="tx1"/>
              </a:gs>
              <a:gs pos="100000">
                <a:srgbClr val="FFFFFF"/>
              </a:gs>
            </a:gsLst>
            <a:path path="rect">
              <a:fillToRect l="100000" t="100000"/>
            </a:path>
            <a:tileRect r="-100000" b="-10000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943600" y="980728"/>
            <a:ext cx="2984500" cy="754859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chemeClr val="bg1"/>
                </a:solidFill>
                <a:effectLst>
                  <a:reflection stA="50000" endPos="70000" dir="5400000" sy="-100000" algn="bl" rotWithShape="0"/>
                </a:effectLst>
                <a:latin typeface="Tahoma"/>
                <a:cs typeface="Tahoma"/>
              </a:rPr>
              <a:t>Outline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4206428" y="1744255"/>
            <a:ext cx="4937572" cy="65812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00"/>
              </a:spcBef>
            </a:pPr>
            <a:endParaRPr lang="en-GB" sz="2800" dirty="0">
              <a:solidFill>
                <a:schemeClr val="bg1"/>
              </a:solidFill>
            </a:endParaRPr>
          </a:p>
          <a:p>
            <a:pPr>
              <a:spcBef>
                <a:spcPts val="200"/>
              </a:spcBef>
              <a:buFont typeface="Arial"/>
              <a:buChar char="•"/>
            </a:pPr>
            <a:r>
              <a:rPr lang="en-GB" sz="2600" dirty="0">
                <a:solidFill>
                  <a:schemeClr val="bg1"/>
                </a:solidFill>
              </a:rPr>
              <a:t>Introduction</a:t>
            </a:r>
          </a:p>
          <a:p>
            <a:pPr>
              <a:spcBef>
                <a:spcPts val="200"/>
              </a:spcBef>
              <a:buFont typeface="Arial"/>
              <a:buChar char="•"/>
            </a:pPr>
            <a:r>
              <a:rPr lang="en-GB" sz="2600" dirty="0">
                <a:solidFill>
                  <a:schemeClr val="bg1"/>
                </a:solidFill>
              </a:rPr>
              <a:t>Upcoming upgrades of the LHC </a:t>
            </a:r>
          </a:p>
          <a:p>
            <a:pPr>
              <a:spcBef>
                <a:spcPts val="200"/>
              </a:spcBef>
            </a:pPr>
            <a:r>
              <a:rPr lang="en-GB" sz="2600" dirty="0">
                <a:solidFill>
                  <a:schemeClr val="bg1"/>
                </a:solidFill>
              </a:rPr>
              <a:t>   experiments (ATLAS/CMS)</a:t>
            </a:r>
          </a:p>
          <a:p>
            <a:pPr>
              <a:spcBef>
                <a:spcPts val="200"/>
              </a:spcBef>
              <a:buFont typeface="Arial"/>
              <a:buChar char="•"/>
            </a:pPr>
            <a:r>
              <a:rPr lang="en-GB" sz="2600" dirty="0">
                <a:solidFill>
                  <a:schemeClr val="bg1"/>
                </a:solidFill>
              </a:rPr>
              <a:t>Dedicated new experiments @ </a:t>
            </a:r>
          </a:p>
          <a:p>
            <a:pPr>
              <a:spcBef>
                <a:spcPts val="200"/>
              </a:spcBef>
            </a:pPr>
            <a:r>
              <a:rPr lang="en-GB" sz="2600" dirty="0">
                <a:solidFill>
                  <a:schemeClr val="bg1"/>
                </a:solidFill>
              </a:rPr>
              <a:t>   the LHC! </a:t>
            </a:r>
          </a:p>
          <a:p>
            <a:pPr>
              <a:spcBef>
                <a:spcPts val="200"/>
              </a:spcBef>
              <a:buFont typeface="Arial"/>
              <a:buChar char="•"/>
            </a:pPr>
            <a:r>
              <a:rPr lang="en-GB" sz="2600" dirty="0">
                <a:solidFill>
                  <a:schemeClr val="bg1"/>
                </a:solidFill>
              </a:rPr>
              <a:t>Physics beyond collider: </a:t>
            </a:r>
          </a:p>
          <a:p>
            <a:pPr>
              <a:spcBef>
                <a:spcPts val="200"/>
              </a:spcBef>
            </a:pPr>
            <a:r>
              <a:rPr lang="en-GB" sz="2600" dirty="0">
                <a:solidFill>
                  <a:schemeClr val="bg1"/>
                </a:solidFill>
              </a:rPr>
              <a:t>   fixed target program</a:t>
            </a:r>
          </a:p>
          <a:p>
            <a:pPr>
              <a:spcBef>
                <a:spcPts val="200"/>
              </a:spcBef>
              <a:buFont typeface="Arial"/>
              <a:buChar char="•"/>
            </a:pPr>
            <a:r>
              <a:rPr lang="en-GB" sz="2600" dirty="0">
                <a:solidFill>
                  <a:schemeClr val="bg1"/>
                </a:solidFill>
              </a:rPr>
              <a:t>New/current neutrino  </a:t>
            </a:r>
          </a:p>
          <a:p>
            <a:pPr>
              <a:spcBef>
                <a:spcPts val="200"/>
              </a:spcBef>
            </a:pPr>
            <a:r>
              <a:rPr lang="en-GB" sz="2600" dirty="0">
                <a:solidFill>
                  <a:schemeClr val="bg1"/>
                </a:solidFill>
              </a:rPr>
              <a:t>   experiments</a:t>
            </a:r>
            <a:endParaRPr lang="en-GB" sz="2600" dirty="0">
              <a:solidFill>
                <a:schemeClr val="bg1">
                  <a:lumMod val="95000"/>
                </a:schemeClr>
              </a:solidFill>
            </a:endParaRPr>
          </a:p>
          <a:p>
            <a:pPr>
              <a:spcBef>
                <a:spcPts val="200"/>
              </a:spcBef>
              <a:buFont typeface="Arial"/>
              <a:buChar char="•"/>
            </a:pPr>
            <a:r>
              <a:rPr lang="en-GB" sz="2600" dirty="0">
                <a:solidFill>
                  <a:schemeClr val="accent3"/>
                </a:solidFill>
              </a:rPr>
              <a:t>Summary &amp; Outlook</a:t>
            </a:r>
          </a:p>
          <a:p>
            <a:pPr>
              <a:spcBef>
                <a:spcPts val="200"/>
              </a:spcBef>
            </a:pPr>
            <a:endParaRPr lang="en-GB" sz="2800" dirty="0">
              <a:solidFill>
                <a:schemeClr val="bg1"/>
              </a:solidFill>
            </a:endParaRPr>
          </a:p>
          <a:p>
            <a:pPr>
              <a:spcBef>
                <a:spcPts val="200"/>
              </a:spcBef>
            </a:pPr>
            <a:endParaRPr lang="en-GB" sz="2800" dirty="0">
              <a:solidFill>
                <a:schemeClr val="bg1"/>
              </a:solidFill>
            </a:endParaRPr>
          </a:p>
          <a:p>
            <a:pPr>
              <a:spcBef>
                <a:spcPts val="200"/>
              </a:spcBef>
            </a:pPr>
            <a:endParaRPr lang="en-GB" sz="2800" dirty="0">
              <a:solidFill>
                <a:schemeClr val="bg1"/>
              </a:solidFill>
            </a:endParaRPr>
          </a:p>
          <a:p>
            <a:endParaRPr lang="en-GB" sz="2800" dirty="0">
              <a:solidFill>
                <a:schemeClr val="bg1"/>
              </a:solidFill>
            </a:endParaRPr>
          </a:p>
        </p:txBody>
      </p:sp>
      <p:pic>
        <p:nvPicPr>
          <p:cNvPr id="6" name="Image 5" descr="Screen Shot 2018-09-27 at 21.20.1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032" y="3917528"/>
            <a:ext cx="2578100" cy="2463800"/>
          </a:xfrm>
          <a:prstGeom prst="rect">
            <a:avLst/>
          </a:prstGeom>
          <a:solidFill>
            <a:schemeClr val="accent3"/>
          </a:solidFill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E9B0C34-DE02-A844-82C0-24EA9F1408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88412" y="5589240"/>
            <a:ext cx="1537361" cy="112573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3A3385E-4C61-084F-BA23-78133654F19F}"/>
              </a:ext>
            </a:extLst>
          </p:cNvPr>
          <p:cNvSpPr txBox="1"/>
          <p:nvPr/>
        </p:nvSpPr>
        <p:spPr>
          <a:xfrm>
            <a:off x="277153" y="2734810"/>
            <a:ext cx="3440878" cy="70788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CH" dirty="0"/>
              <a:t>•Personal selection of topics.</a:t>
            </a:r>
          </a:p>
          <a:p>
            <a:r>
              <a:rPr lang="en-CH" dirty="0"/>
              <a:t>•Will mostly consider LLPs.</a:t>
            </a:r>
          </a:p>
        </p:txBody>
      </p:sp>
      <p:pic>
        <p:nvPicPr>
          <p:cNvPr id="11" name="Picture 10" descr="A close up of an animal&#10;&#10;Description automatically generated">
            <a:extLst>
              <a:ext uri="{FF2B5EF4-FFF2-40B4-BE49-F238E27FC236}">
                <a16:creationId xmlns:a16="http://schemas.microsoft.com/office/drawing/2014/main" id="{83E123B8-EA6C-6741-A687-ABF2641DB1E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795" y="476672"/>
            <a:ext cx="4187490" cy="1559386"/>
          </a:xfrm>
          <a:prstGeom prst="rect">
            <a:avLst/>
          </a:prstGeom>
        </p:spPr>
      </p:pic>
      <p:pic>
        <p:nvPicPr>
          <p:cNvPr id="14" name="Picture 13" descr="A picture containing drawing&#10;&#10;Description automatically generated">
            <a:extLst>
              <a:ext uri="{FF2B5EF4-FFF2-40B4-BE49-F238E27FC236}">
                <a16:creationId xmlns:a16="http://schemas.microsoft.com/office/drawing/2014/main" id="{EA1443A3-0D93-2D42-94BF-66D39DC3257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96409" y="574532"/>
            <a:ext cx="613945" cy="136366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C12972C-D8E1-AD4D-8BF8-521AB58BEF92}"/>
              </a:ext>
            </a:extLst>
          </p:cNvPr>
          <p:cNvSpPr txBox="1"/>
          <p:nvPr/>
        </p:nvSpPr>
        <p:spPr>
          <a:xfrm>
            <a:off x="3923928" y="1124744"/>
            <a:ext cx="6014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+…</a:t>
            </a:r>
          </a:p>
        </p:txBody>
      </p:sp>
    </p:spTree>
    <p:extLst>
      <p:ext uri="{BB962C8B-B14F-4D97-AF65-F5344CB8AC3E}">
        <p14:creationId xmlns:p14="http://schemas.microsoft.com/office/powerpoint/2010/main" val="2590264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2EC81E-D74A-FE43-93A3-1F9CDB6514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FASER Approval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475C91-3320-F641-9EEB-E828410815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4072CF-7C2B-4649-8ABF-C5A89D5935BB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DE9C47F-6D1E-F043-84DA-CC0B84F68208}"/>
              </a:ext>
            </a:extLst>
          </p:cNvPr>
          <p:cNvSpPr txBox="1"/>
          <p:nvPr/>
        </p:nvSpPr>
        <p:spPr>
          <a:xfrm>
            <a:off x="107504" y="836712"/>
            <a:ext cx="4439100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The FASER experiment (phase-I) has </a:t>
            </a:r>
          </a:p>
          <a:p>
            <a:r>
              <a:rPr lang="en-US" dirty="0">
                <a:solidFill>
                  <a:srgbClr val="FF0000"/>
                </a:solidFill>
              </a:rPr>
              <a:t>been approved March 5th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0AB9BFC-C003-C24E-9F2E-579CFAE977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243" y="1607872"/>
            <a:ext cx="4317159" cy="215140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D5FD4F0-9564-DC44-BFDD-A4577E9185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783" y="4334222"/>
            <a:ext cx="4190217" cy="240714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F231E33-EB03-5F44-9C87-98C85DD095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21482" y="827761"/>
            <a:ext cx="3915014" cy="297515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A378AD5-B408-3940-BBD1-A1C588B1433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21482" y="3878198"/>
            <a:ext cx="3891260" cy="293291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E534984-6221-744E-80E0-EA6B68D4F793}"/>
              </a:ext>
            </a:extLst>
          </p:cNvPr>
          <p:cNvSpPr txBox="1"/>
          <p:nvPr/>
        </p:nvSpPr>
        <p:spPr>
          <a:xfrm>
            <a:off x="539552" y="3820978"/>
            <a:ext cx="3857659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FASER is the 8</a:t>
            </a:r>
            <a:r>
              <a:rPr lang="en-US" baseline="30000" dirty="0"/>
              <a:t>th</a:t>
            </a:r>
            <a:r>
              <a:rPr lang="en-US" dirty="0"/>
              <a:t> LHC experiment</a:t>
            </a:r>
          </a:p>
        </p:txBody>
      </p:sp>
    </p:spTree>
    <p:extLst>
      <p:ext uri="{BB962C8B-B14F-4D97-AF65-F5344CB8AC3E}">
        <p14:creationId xmlns:p14="http://schemas.microsoft.com/office/powerpoint/2010/main" val="38353398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2252CF5-4F2C-A243-A4A3-17A47F4E6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C39B09E-A60E-4848-912D-C9EC03C9A0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-99392"/>
            <a:ext cx="7772400" cy="914400"/>
          </a:xfrm>
        </p:spPr>
        <p:txBody>
          <a:bodyPr/>
          <a:lstStyle/>
          <a:p>
            <a:r>
              <a:rPr lang="en-US" dirty="0"/>
              <a:t>Dark Photon Detection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EEC679D-112D-CB41-B6D9-9B5AB8D7A6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2774" y="1640087"/>
            <a:ext cx="8115651" cy="5184576"/>
          </a:xfrm>
          <a:prstGeom prst="rect">
            <a:avLst/>
          </a:prstGeom>
        </p:spPr>
      </p:pic>
      <p:pic>
        <p:nvPicPr>
          <p:cNvPr id="7" name="Content Placeholder 5">
            <a:extLst>
              <a:ext uri="{FF2B5EF4-FFF2-40B4-BE49-F238E27FC236}">
                <a16:creationId xmlns:a16="http://schemas.microsoft.com/office/drawing/2014/main" id="{852CC723-3AD2-F24B-8996-D0CB51C2A7D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55576" y="1306839"/>
            <a:ext cx="8129074" cy="1618105"/>
          </a:xfr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4B4131A-559C-7743-9224-EF1A24C858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14339" y="766231"/>
            <a:ext cx="3011548" cy="916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3081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CC3CD10E-94C5-A945-8D3B-E630EF5667B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3400" y="1052736"/>
            <a:ext cx="8382000" cy="5348363"/>
          </a:xfr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8460E2A-384E-9047-A2E1-D9825D5647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06027B7-0554-6A46-99A1-CDC281B6F6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Dark Photon Sensitivity Reach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A8816F0-257D-3B42-BA66-C2D5234007D8}"/>
              </a:ext>
            </a:extLst>
          </p:cNvPr>
          <p:cNvSpPr/>
          <p:nvPr/>
        </p:nvSpPr>
        <p:spPr bwMode="auto">
          <a:xfrm>
            <a:off x="755576" y="1124744"/>
            <a:ext cx="7931224" cy="36004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5C740E4-DA5E-8A4D-A4AB-5DD9245F839F}"/>
              </a:ext>
            </a:extLst>
          </p:cNvPr>
          <p:cNvSpPr txBox="1"/>
          <p:nvPr/>
        </p:nvSpPr>
        <p:spPr>
          <a:xfrm>
            <a:off x="3419872" y="836712"/>
            <a:ext cx="5530617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FASER should be completed before run-3 starts</a:t>
            </a:r>
          </a:p>
          <a:p>
            <a:r>
              <a:rPr lang="en-US" dirty="0"/>
              <a:t>FASER 2 still needs approval </a:t>
            </a:r>
          </a:p>
        </p:txBody>
      </p:sp>
    </p:spTree>
    <p:extLst>
      <p:ext uri="{BB962C8B-B14F-4D97-AF65-F5344CB8AC3E}">
        <p14:creationId xmlns:p14="http://schemas.microsoft.com/office/powerpoint/2010/main" val="87090452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Screen Shot 2015-03-18 at 5.28.30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0800" y="762000"/>
            <a:ext cx="2743200" cy="2635886"/>
          </a:xfrm>
          <a:prstGeom prst="rect">
            <a:avLst/>
          </a:prstGeom>
        </p:spPr>
      </p:pic>
      <p:pic>
        <p:nvPicPr>
          <p:cNvPr id="3" name="Image 2" descr="Screen Shot 2015-03-18 at 5.28.23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6314" y="4062224"/>
            <a:ext cx="4203886" cy="2719576"/>
          </a:xfrm>
          <a:prstGeom prst="rect">
            <a:avLst/>
          </a:prstGeom>
        </p:spPr>
      </p:pic>
      <p:sp>
        <p:nvSpPr>
          <p:cNvPr id="6" name="Titre 2"/>
          <p:cNvSpPr txBox="1">
            <a:spLocks/>
          </p:cNvSpPr>
          <p:nvPr/>
        </p:nvSpPr>
        <p:spPr bwMode="auto">
          <a:xfrm>
            <a:off x="914400" y="-7620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7" tIns="45704" rIns="91407" bIns="45704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4000" b="1" kern="0" dirty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Particles with </a:t>
            </a:r>
            <a:r>
              <a:rPr lang="en-GB" sz="4000" b="1" kern="0" dirty="0" err="1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Milli</a:t>
            </a:r>
            <a:r>
              <a:rPr lang="en-GB" sz="4000" b="1" kern="0" dirty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-Charges?</a:t>
            </a:r>
            <a:r>
              <a:rPr kumimoji="0" lang="en-GB" sz="40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 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76201" y="908720"/>
            <a:ext cx="6707542" cy="120032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800" dirty="0">
                <a:solidFill>
                  <a:srgbClr val="FF0000"/>
                </a:solidFill>
              </a:rPr>
              <a:t>“New” idea  -&gt; Hunting for particles with charges ~ 0.3-0.001e </a:t>
            </a:r>
          </a:p>
          <a:p>
            <a:r>
              <a:rPr lang="en-GB" sz="1800" dirty="0">
                <a:solidFill>
                  <a:srgbClr val="0000FF"/>
                </a:solidFill>
              </a:rPr>
              <a:t>Baseline paper:   </a:t>
            </a:r>
            <a:r>
              <a:rPr lang="en-GB" sz="1800" dirty="0"/>
              <a:t>arXiv:1410.6816</a:t>
            </a:r>
          </a:p>
          <a:p>
            <a:r>
              <a:rPr lang="en-GB" sz="1800" dirty="0"/>
              <a:t>Proposal for a new experiment/CMS subdetector.</a:t>
            </a:r>
          </a:p>
          <a:p>
            <a:r>
              <a:rPr lang="en-GB" sz="1800" dirty="0">
                <a:solidFill>
                  <a:srgbClr val="FF0000"/>
                </a:solidFill>
              </a:rPr>
              <a:t>Demonstrator (1%) taking data since mid-2017 </a:t>
            </a:r>
            <a:r>
              <a:rPr lang="en-GB" sz="1800" dirty="0"/>
              <a:t>     </a:t>
            </a:r>
          </a:p>
        </p:txBody>
      </p:sp>
      <p:pic>
        <p:nvPicPr>
          <p:cNvPr id="9" name="Image 8" descr="Screen Shot 2016-11-08 at 11.20.5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2568" y="2141557"/>
            <a:ext cx="5181600" cy="1647483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6172200" y="3500735"/>
            <a:ext cx="2890535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dirty="0" err="1">
                <a:solidFill>
                  <a:srgbClr val="0000FF"/>
                </a:solidFill>
              </a:rPr>
              <a:t>MilliQan</a:t>
            </a:r>
            <a:r>
              <a:rPr lang="en-GB" sz="2400" dirty="0">
                <a:solidFill>
                  <a:srgbClr val="0000FF"/>
                </a:solidFill>
              </a:rPr>
              <a:t> Experiment</a:t>
            </a:r>
          </a:p>
        </p:txBody>
      </p:sp>
      <p:pic>
        <p:nvPicPr>
          <p:cNvPr id="12" name="Image 11" descr="Screen Shot 2018-09-28 at 20.37.02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733800"/>
            <a:ext cx="4944743" cy="3048000"/>
          </a:xfrm>
          <a:prstGeom prst="rect">
            <a:avLst/>
          </a:prstGeom>
        </p:spPr>
      </p:pic>
      <p:sp>
        <p:nvSpPr>
          <p:cNvPr id="13" name="ZoneTexte 9">
            <a:extLst>
              <a:ext uri="{FF2B5EF4-FFF2-40B4-BE49-F238E27FC236}">
                <a16:creationId xmlns:a16="http://schemas.microsoft.com/office/drawing/2014/main" id="{9E52DA21-0B58-3048-91F6-FEF936D1B6F7}"/>
              </a:ext>
            </a:extLst>
          </p:cNvPr>
          <p:cNvSpPr txBox="1"/>
          <p:nvPr/>
        </p:nvSpPr>
        <p:spPr>
          <a:xfrm>
            <a:off x="76201" y="2483604"/>
            <a:ext cx="1959416" cy="369332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fr-FR" sz="1800" dirty="0"/>
              <a:t>arXiv:1607.04669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10898459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8AF8AAE-DBE9-B149-93C2-DB5C8C5A9B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9B87375-F70E-E24F-BDD1-733EE7A46D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073" y="838200"/>
            <a:ext cx="8270053" cy="5986463"/>
          </a:xfrm>
          <a:prstGeom prst="rect">
            <a:avLst/>
          </a:prstGeom>
        </p:spPr>
      </p:pic>
      <p:sp>
        <p:nvSpPr>
          <p:cNvPr id="6" name="Titre 2">
            <a:extLst>
              <a:ext uri="{FF2B5EF4-FFF2-40B4-BE49-F238E27FC236}">
                <a16:creationId xmlns:a16="http://schemas.microsoft.com/office/drawing/2014/main" id="{95F88701-CCD4-C542-9CE6-B5FA52E55119}"/>
              </a:ext>
            </a:extLst>
          </p:cNvPr>
          <p:cNvSpPr txBox="1">
            <a:spLocks/>
          </p:cNvSpPr>
          <p:nvPr/>
        </p:nvSpPr>
        <p:spPr bwMode="auto">
          <a:xfrm>
            <a:off x="611560" y="-76200"/>
            <a:ext cx="807524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7" tIns="45704" rIns="91407" bIns="45704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MilliQan</a:t>
            </a:r>
            <a:r>
              <a:rPr kumimoji="0" lang="en-GB" sz="40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Experiment 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27961F8-1E18-7F44-9F56-E52E47ECB3CF}"/>
              </a:ext>
            </a:extLst>
          </p:cNvPr>
          <p:cNvSpPr/>
          <p:nvPr/>
        </p:nvSpPr>
        <p:spPr bwMode="auto">
          <a:xfrm>
            <a:off x="6263604" y="917848"/>
            <a:ext cx="2399184" cy="84239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4FC0255-3F62-B744-A451-BFD5F4333D7A}"/>
              </a:ext>
            </a:extLst>
          </p:cNvPr>
          <p:cNvSpPr/>
          <p:nvPr/>
        </p:nvSpPr>
        <p:spPr bwMode="auto">
          <a:xfrm>
            <a:off x="517103" y="5970984"/>
            <a:ext cx="2614737" cy="84239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101304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CEEF8AE-01D3-CD40-84CD-F7CC38ADEE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742E69-D15F-A24A-8C3B-63DF190EA345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sp>
        <p:nvSpPr>
          <p:cNvPr id="5" name="Titre 2">
            <a:extLst>
              <a:ext uri="{FF2B5EF4-FFF2-40B4-BE49-F238E27FC236}">
                <a16:creationId xmlns:a16="http://schemas.microsoft.com/office/drawing/2014/main" id="{2EFA83F2-53CF-B941-BFFD-8EBDDFF9BFA7}"/>
              </a:ext>
            </a:extLst>
          </p:cNvPr>
          <p:cNvSpPr txBox="1">
            <a:spLocks/>
          </p:cNvSpPr>
          <p:nvPr/>
        </p:nvSpPr>
        <p:spPr bwMode="auto">
          <a:xfrm>
            <a:off x="611560" y="-76200"/>
            <a:ext cx="807524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7" tIns="45704" rIns="91407" bIns="45704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MilliQan</a:t>
            </a:r>
            <a:r>
              <a:rPr kumimoji="0" lang="en-GB" sz="40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Experiment 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AF2DF57-F9F0-3C45-91D1-20F353A96BB9}"/>
              </a:ext>
            </a:extLst>
          </p:cNvPr>
          <p:cNvSpPr/>
          <p:nvPr/>
        </p:nvSpPr>
        <p:spPr bwMode="auto">
          <a:xfrm>
            <a:off x="0" y="838199"/>
            <a:ext cx="9144000" cy="598646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EDCC6DD-10A3-EF4B-8E0B-E57BFAD6CD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074006"/>
            <a:ext cx="4782797" cy="291918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6522168-4FCC-3549-9FBC-C7B1DD9D7F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3861048"/>
            <a:ext cx="3974841" cy="165618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A70C40E-03FA-9D46-B5BA-7AB16AC34D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52120" y="1340768"/>
            <a:ext cx="2897932" cy="298179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F1BE09B-C8FC-134C-9E1F-64A2A282CF8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98369" y="4228999"/>
            <a:ext cx="4693231" cy="238672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B6E29AD-3E46-B74A-A9FD-3092F6142FF9}"/>
              </a:ext>
            </a:extLst>
          </p:cNvPr>
          <p:cNvSpPr txBox="1"/>
          <p:nvPr/>
        </p:nvSpPr>
        <p:spPr>
          <a:xfrm>
            <a:off x="179512" y="5373216"/>
            <a:ext cx="4241226" cy="132343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•</a:t>
            </a:r>
            <a:r>
              <a:rPr lang="en-US" dirty="0"/>
              <a:t> </a:t>
            </a:r>
            <a:r>
              <a:rPr lang="en-US" dirty="0">
                <a:solidFill>
                  <a:srgbClr val="0000FF"/>
                </a:solidFill>
              </a:rPr>
              <a:t>Took data since September 2017</a:t>
            </a:r>
          </a:p>
          <a:p>
            <a:r>
              <a:rPr lang="en-US" dirty="0">
                <a:solidFill>
                  <a:srgbClr val="FF0000"/>
                </a:solidFill>
              </a:rPr>
              <a:t>   → ~37 fb</a:t>
            </a:r>
            <a:r>
              <a:rPr lang="en-US" baseline="30000" dirty="0">
                <a:solidFill>
                  <a:srgbClr val="FF0000"/>
                </a:solidFill>
              </a:rPr>
              <a:t>-1 </a:t>
            </a:r>
            <a:r>
              <a:rPr lang="en-US" dirty="0">
                <a:solidFill>
                  <a:srgbClr val="FF0000"/>
                </a:solidFill>
              </a:rPr>
              <a:t>of data on tape</a:t>
            </a:r>
          </a:p>
          <a:p>
            <a:r>
              <a:rPr lang="en-US" dirty="0">
                <a:solidFill>
                  <a:srgbClr val="0000FF"/>
                </a:solidFill>
              </a:rPr>
              <a:t>• Data well understood!</a:t>
            </a:r>
          </a:p>
          <a:p>
            <a:r>
              <a:rPr lang="en-US" dirty="0">
                <a:solidFill>
                  <a:srgbClr val="0000FF"/>
                </a:solidFill>
              </a:rPr>
              <a:t>• </a:t>
            </a:r>
            <a:r>
              <a:rPr lang="en-US" dirty="0">
                <a:solidFill>
                  <a:srgbClr val="FF0000"/>
                </a:solidFill>
              </a:rPr>
              <a:t>First physics paper in preparation</a:t>
            </a:r>
          </a:p>
        </p:txBody>
      </p:sp>
      <p:sp>
        <p:nvSpPr>
          <p:cNvPr id="12" name="ZoneTexte 10">
            <a:extLst>
              <a:ext uri="{FF2B5EF4-FFF2-40B4-BE49-F238E27FC236}">
                <a16:creationId xmlns:a16="http://schemas.microsoft.com/office/drawing/2014/main" id="{4D2E6124-992E-A844-9186-B46CDD7F1A8C}"/>
              </a:ext>
            </a:extLst>
          </p:cNvPr>
          <p:cNvSpPr txBox="1"/>
          <p:nvPr/>
        </p:nvSpPr>
        <p:spPr>
          <a:xfrm>
            <a:off x="4327959" y="798176"/>
            <a:ext cx="4365875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0000FF"/>
                </a:solidFill>
              </a:rPr>
              <a:t>Installed demonstrator in 2017</a:t>
            </a:r>
          </a:p>
        </p:txBody>
      </p:sp>
    </p:spTree>
    <p:extLst>
      <p:ext uri="{BB962C8B-B14F-4D97-AF65-F5344CB8AC3E}">
        <p14:creationId xmlns:p14="http://schemas.microsoft.com/office/powerpoint/2010/main" val="163499917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8AF8AAE-DBE9-B149-93C2-DB5C8C5A9B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1A824AB-BCB8-8A42-8B2C-950AD053D7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9A14282-ABDF-C740-92B0-22E55D764F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8070A55-3600-0045-90FF-A2C85A5A32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4235" y="692696"/>
            <a:ext cx="8711165" cy="6176833"/>
          </a:xfrm>
          <a:prstGeom prst="rect">
            <a:avLst/>
          </a:prstGeom>
        </p:spPr>
      </p:pic>
      <p:sp>
        <p:nvSpPr>
          <p:cNvPr id="7" name="Titre 2">
            <a:extLst>
              <a:ext uri="{FF2B5EF4-FFF2-40B4-BE49-F238E27FC236}">
                <a16:creationId xmlns:a16="http://schemas.microsoft.com/office/drawing/2014/main" id="{339FFEBF-4519-8043-9F7D-D90F02DD8184}"/>
              </a:ext>
            </a:extLst>
          </p:cNvPr>
          <p:cNvSpPr txBox="1">
            <a:spLocks/>
          </p:cNvSpPr>
          <p:nvPr/>
        </p:nvSpPr>
        <p:spPr bwMode="auto">
          <a:xfrm>
            <a:off x="611560" y="-76200"/>
            <a:ext cx="807524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7" tIns="45704" rIns="91407" bIns="45704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MilliQan</a:t>
            </a:r>
            <a:r>
              <a:rPr kumimoji="0" lang="en-GB" sz="40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Experiment 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2C44D8A-4D6A-EA45-909E-A5A4A65F718F}"/>
              </a:ext>
            </a:extLst>
          </p:cNvPr>
          <p:cNvSpPr txBox="1"/>
          <p:nvPr/>
        </p:nvSpPr>
        <p:spPr>
          <a:xfrm>
            <a:off x="3275856" y="1124744"/>
            <a:ext cx="1847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3E97AFC-58F5-884C-91CD-673B8A9EAC91}"/>
              </a:ext>
            </a:extLst>
          </p:cNvPr>
          <p:cNvSpPr txBox="1"/>
          <p:nvPr/>
        </p:nvSpPr>
        <p:spPr>
          <a:xfrm>
            <a:off x="815024" y="1208946"/>
            <a:ext cx="4693080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Projections using the 1% demonstrator </a:t>
            </a:r>
          </a:p>
          <a:p>
            <a:r>
              <a:rPr lang="en-US" dirty="0">
                <a:solidFill>
                  <a:srgbClr val="0000FF"/>
                </a:solidFill>
              </a:rPr>
              <a:t>and the full detector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7685E03-0D63-F042-A300-BE0463870CE9}"/>
              </a:ext>
            </a:extLst>
          </p:cNvPr>
          <p:cNvSpPr txBox="1"/>
          <p:nvPr/>
        </p:nvSpPr>
        <p:spPr>
          <a:xfrm>
            <a:off x="395536" y="6254161"/>
            <a:ext cx="4938018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Demonstrator results paper in preparation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7380B9F-8975-4741-88DC-2E3B74A740D9}"/>
              </a:ext>
            </a:extLst>
          </p:cNvPr>
          <p:cNvSpPr/>
          <p:nvPr/>
        </p:nvSpPr>
        <p:spPr bwMode="auto">
          <a:xfrm>
            <a:off x="6516216" y="692696"/>
            <a:ext cx="2399184" cy="84239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162846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1B8686-00DC-534A-A175-1DD9F2778C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76C576-C033-3140-B743-7437F9C530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4072CF-7C2B-4649-8ABF-C5A89D5935BB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pic>
        <p:nvPicPr>
          <p:cNvPr id="6" name="Picture 5" descr="A picture containing photo, computer, different, sitting&#10;&#10;Description automatically generated">
            <a:extLst>
              <a:ext uri="{FF2B5EF4-FFF2-40B4-BE49-F238E27FC236}">
                <a16:creationId xmlns:a16="http://schemas.microsoft.com/office/drawing/2014/main" id="{0D6AD66E-5852-0643-A141-AA2AA134A0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9227" y="33337"/>
            <a:ext cx="9362454" cy="6791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16179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C05D4D-DBE6-0443-AEB6-C4905B052B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355CA0-986B-7748-8232-C51ED6444A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4072CF-7C2B-4649-8ABF-C5A89D5935BB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pic>
        <p:nvPicPr>
          <p:cNvPr id="6" name="Picture 5" descr="A screen shot of a social media post&#10;&#10;Description automatically generated">
            <a:extLst>
              <a:ext uri="{FF2B5EF4-FFF2-40B4-BE49-F238E27FC236}">
                <a16:creationId xmlns:a16="http://schemas.microsoft.com/office/drawing/2014/main" id="{6E60EC2C-5DAC-0E40-84FF-6DEE757D30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0369" y="33338"/>
            <a:ext cx="9370511" cy="6824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335090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4EFF74-7C16-3642-8AAD-190EF5E2EB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8EEBBE-52FC-4B4D-AB63-381A8533D1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4072CF-7C2B-4649-8ABF-C5A89D5935BB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pic>
        <p:nvPicPr>
          <p:cNvPr id="6" name="Picture 5" descr="A screenshot of a cell phone&#10;&#10;Description automatically generated">
            <a:extLst>
              <a:ext uri="{FF2B5EF4-FFF2-40B4-BE49-F238E27FC236}">
                <a16:creationId xmlns:a16="http://schemas.microsoft.com/office/drawing/2014/main" id="{809E07B5-1EEC-A84C-B8D8-B1BEEAECA1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6829" y="1"/>
            <a:ext cx="9423691" cy="682466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F855D16-35F0-5847-AB7B-A4C50E82AF71}"/>
              </a:ext>
            </a:extLst>
          </p:cNvPr>
          <p:cNvSpPr txBox="1"/>
          <p:nvPr/>
        </p:nvSpPr>
        <p:spPr>
          <a:xfrm>
            <a:off x="6732240" y="620688"/>
            <a:ext cx="2372252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S</a:t>
            </a:r>
            <a:r>
              <a:rPr lang="en-CH" dirty="0"/>
              <a:t>imilar acceptance </a:t>
            </a:r>
          </a:p>
          <a:p>
            <a:r>
              <a:rPr lang="en-GB" dirty="0"/>
              <a:t>a</a:t>
            </a:r>
            <a:r>
              <a:rPr lang="en-CH" dirty="0"/>
              <a:t>s MilliQan</a:t>
            </a:r>
          </a:p>
        </p:txBody>
      </p:sp>
    </p:spTree>
    <p:extLst>
      <p:ext uri="{BB962C8B-B14F-4D97-AF65-F5344CB8AC3E}">
        <p14:creationId xmlns:p14="http://schemas.microsoft.com/office/powerpoint/2010/main" val="19944100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1F453C-DE6F-0D4A-9B6C-9D4428ABF4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7584" y="-152400"/>
            <a:ext cx="7402016" cy="904875"/>
          </a:xfrm>
        </p:spPr>
        <p:txBody>
          <a:bodyPr/>
          <a:lstStyle/>
          <a:p>
            <a:r>
              <a:rPr lang="en-CH" dirty="0"/>
              <a:t>Who are LHCb’s Main Rivals?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D58EB0-F929-1F43-9858-4E025109B2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1916832"/>
            <a:ext cx="8686800" cy="4536504"/>
          </a:xfrm>
          <a:solidFill>
            <a:schemeClr val="accent3"/>
          </a:solidFill>
        </p:spPr>
        <p:txBody>
          <a:bodyPr/>
          <a:lstStyle/>
          <a:p>
            <a:r>
              <a:rPr lang="en-CH" sz="2600" dirty="0">
                <a:solidFill>
                  <a:srgbClr val="0000FF"/>
                </a:solidFill>
              </a:rPr>
              <a:t>Present other LHC experiments</a:t>
            </a:r>
          </a:p>
          <a:p>
            <a:pPr lvl="1"/>
            <a:r>
              <a:rPr lang="en-CH" sz="2400" dirty="0">
                <a:solidFill>
                  <a:srgbClr val="FF0000"/>
                </a:solidFill>
              </a:rPr>
              <a:t>ATLAS, CMS, MoEDAL(+)</a:t>
            </a:r>
          </a:p>
          <a:p>
            <a:r>
              <a:rPr lang="en-CH" sz="2600" dirty="0">
                <a:solidFill>
                  <a:srgbClr val="0000FF"/>
                </a:solidFill>
              </a:rPr>
              <a:t>New proposals/ideas for LHC experiments</a:t>
            </a:r>
          </a:p>
          <a:p>
            <a:pPr lvl="1"/>
            <a:r>
              <a:rPr lang="en-CH" sz="2400" dirty="0">
                <a:solidFill>
                  <a:srgbClr val="FF0000"/>
                </a:solidFill>
              </a:rPr>
              <a:t>FASER, MilliQan, MATHUSLA, MAPP, CODEX-b, AL3X, ANIBUS and recently XSEN, FASER-Nu, SND@LHC</a:t>
            </a:r>
            <a:r>
              <a:rPr lang="en-CH" sz="2400" dirty="0">
                <a:solidFill>
                  <a:srgbClr val="0000FF"/>
                </a:solidFill>
              </a:rPr>
              <a:t>	</a:t>
            </a:r>
          </a:p>
          <a:p>
            <a:r>
              <a:rPr lang="en-CH" sz="2600" dirty="0">
                <a:solidFill>
                  <a:srgbClr val="0000FF"/>
                </a:solidFill>
              </a:rPr>
              <a:t>Fixed target/BDF experiments eg at CERN</a:t>
            </a:r>
          </a:p>
          <a:p>
            <a:pPr lvl="1"/>
            <a:r>
              <a:rPr lang="en-CH" sz="2400" dirty="0">
                <a:solidFill>
                  <a:srgbClr val="FF0000"/>
                </a:solidFill>
              </a:rPr>
              <a:t>See Physics Beyond Collider-2018 study</a:t>
            </a:r>
          </a:p>
          <a:p>
            <a:r>
              <a:rPr lang="en-CH" sz="2600" dirty="0">
                <a:solidFill>
                  <a:srgbClr val="0000FF"/>
                </a:solidFill>
              </a:rPr>
              <a:t>Neutrino experiments present/future</a:t>
            </a:r>
          </a:p>
          <a:p>
            <a:pPr lvl="1"/>
            <a:r>
              <a:rPr lang="en-CH" sz="2400" dirty="0">
                <a:solidFill>
                  <a:srgbClr val="FF0000"/>
                </a:solidFill>
              </a:rPr>
              <a:t>SBN, NOVA, T2K, and in future DUNE/T2HK, (ESS-Nu)</a:t>
            </a:r>
          </a:p>
          <a:p>
            <a:r>
              <a:rPr lang="en-CH" sz="2600" dirty="0">
                <a:solidFill>
                  <a:srgbClr val="0000FF"/>
                </a:solidFill>
              </a:rPr>
              <a:t>Belle II  (50 ab</a:t>
            </a:r>
            <a:r>
              <a:rPr lang="en-CH" sz="2600" baseline="30000" dirty="0">
                <a:solidFill>
                  <a:srgbClr val="0000FF"/>
                </a:solidFill>
              </a:rPr>
              <a:t>-1</a:t>
            </a:r>
            <a:r>
              <a:rPr lang="en-CH" sz="2600" dirty="0">
                <a:solidFill>
                  <a:srgbClr val="0000FF"/>
                </a:solidFill>
              </a:rPr>
              <a:t> in 2027, but not this talk)</a:t>
            </a:r>
          </a:p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44CF57-861E-3442-9474-136598A763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4072CF-7C2B-4649-8ABF-C5A89D5935B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pic>
        <p:nvPicPr>
          <p:cNvPr id="6" name="Picture 5" descr="A picture containing clock, drawing, ball&#10;&#10;Description automatically generated">
            <a:extLst>
              <a:ext uri="{FF2B5EF4-FFF2-40B4-BE49-F238E27FC236}">
                <a16:creationId xmlns:a16="http://schemas.microsoft.com/office/drawing/2014/main" id="{BB4F6786-6AAC-0944-BA48-217893FECF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0152" y="938062"/>
            <a:ext cx="3178161" cy="1373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216187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5AAAFB-E532-FD42-B6E9-892B769E35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6C1645-21E0-314D-9717-670B6F1BF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4072CF-7C2B-4649-8ABF-C5A89D5935BB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  <p:pic>
        <p:nvPicPr>
          <p:cNvPr id="8" name="Picture 7" descr="A screenshot of a cell phone&#10;&#10;Description automatically generated">
            <a:extLst>
              <a:ext uri="{FF2B5EF4-FFF2-40B4-BE49-F238E27FC236}">
                <a16:creationId xmlns:a16="http://schemas.microsoft.com/office/drawing/2014/main" id="{8FA5C397-DB77-504E-A845-C5E81749C0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2261"/>
            <a:ext cx="9144000" cy="669347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A164AB6-CFD7-5145-A6F4-CA06B68CEA8C}"/>
              </a:ext>
            </a:extLst>
          </p:cNvPr>
          <p:cNvSpPr txBox="1"/>
          <p:nvPr/>
        </p:nvSpPr>
        <p:spPr>
          <a:xfrm>
            <a:off x="6732240" y="4365104"/>
            <a:ext cx="2258952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CH" dirty="0"/>
              <a:t>No documentation</a:t>
            </a:r>
          </a:p>
          <a:p>
            <a:r>
              <a:rPr lang="en-GB" dirty="0"/>
              <a:t>a</a:t>
            </a:r>
            <a:r>
              <a:rPr lang="en-CH" dirty="0"/>
              <a:t>vaialble yet.</a:t>
            </a:r>
          </a:p>
        </p:txBody>
      </p:sp>
    </p:spTree>
    <p:extLst>
      <p:ext uri="{BB962C8B-B14F-4D97-AF65-F5344CB8AC3E}">
        <p14:creationId xmlns:p14="http://schemas.microsoft.com/office/powerpoint/2010/main" val="19233031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-142875"/>
            <a:ext cx="7239000" cy="904875"/>
          </a:xfrm>
        </p:spPr>
        <p:txBody>
          <a:bodyPr/>
          <a:lstStyle/>
          <a:p>
            <a:r>
              <a:rPr lang="en-GB" dirty="0"/>
              <a:t>MATHUSLA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5652120" y="836712"/>
            <a:ext cx="3505200" cy="286232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A proposal for a large area surface array to detect ultra</a:t>
            </a:r>
          </a:p>
          <a:p>
            <a:r>
              <a:rPr lang="en-GB" dirty="0">
                <a:solidFill>
                  <a:srgbClr val="0000FF"/>
                </a:solidFill>
              </a:rPr>
              <a:t>long lived particles coming</a:t>
            </a:r>
          </a:p>
          <a:p>
            <a:r>
              <a:rPr lang="en-GB" dirty="0">
                <a:solidFill>
                  <a:srgbClr val="0000FF"/>
                </a:solidFill>
              </a:rPr>
              <a:t>from the pp collisions</a:t>
            </a:r>
          </a:p>
          <a:p>
            <a:endParaRPr lang="en-GB" dirty="0">
              <a:solidFill>
                <a:srgbClr val="0000FF"/>
              </a:solidFill>
            </a:endParaRPr>
          </a:p>
          <a:p>
            <a:r>
              <a:rPr lang="en-GB" dirty="0">
                <a:solidFill>
                  <a:srgbClr val="0000FF"/>
                </a:solidFill>
              </a:rPr>
              <a:t>   Aim to cover the range </a:t>
            </a:r>
          </a:p>
          <a:p>
            <a:r>
              <a:rPr lang="en-GB" dirty="0">
                <a:solidFill>
                  <a:srgbClr val="0000FF"/>
                </a:solidFill>
              </a:rPr>
              <a:t> </a:t>
            </a:r>
          </a:p>
          <a:p>
            <a:endParaRPr lang="en-GB" dirty="0">
              <a:solidFill>
                <a:srgbClr val="0000FF"/>
              </a:solidFill>
            </a:endParaRPr>
          </a:p>
          <a:p>
            <a:r>
              <a:rPr lang="en-GB" dirty="0">
                <a:solidFill>
                  <a:srgbClr val="0000FF"/>
                </a:solidFill>
              </a:rPr>
              <a:t>~ BBN constrained inspired</a:t>
            </a:r>
            <a:r>
              <a:rPr lang="en-GB" dirty="0"/>
              <a:t> </a:t>
            </a:r>
          </a:p>
        </p:txBody>
      </p:sp>
      <p:pic>
        <p:nvPicPr>
          <p:cNvPr id="11" name="Image 10" descr="Screen Shot 2016-06-26 at 15.01.1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9800" y="2780928"/>
            <a:ext cx="2348346" cy="457200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4788024" y="6033482"/>
            <a:ext cx="4283819" cy="707886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Detector surface array </a:t>
            </a:r>
            <a:r>
              <a:rPr lang="en-GB" dirty="0" err="1">
                <a:solidFill>
                  <a:srgbClr val="0000FF"/>
                </a:solidFill>
              </a:rPr>
              <a:t>eg</a:t>
            </a:r>
            <a:r>
              <a:rPr lang="en-GB" dirty="0">
                <a:solidFill>
                  <a:srgbClr val="0000FF"/>
                </a:solidFill>
              </a:rPr>
              <a:t> above ATLAS or  CMS:  ~ (200m)</a:t>
            </a:r>
            <a:r>
              <a:rPr lang="en-GB" baseline="30000" dirty="0">
                <a:solidFill>
                  <a:srgbClr val="0000FF"/>
                </a:solidFill>
              </a:rPr>
              <a:t>2</a:t>
            </a:r>
          </a:p>
        </p:txBody>
      </p:sp>
      <p:pic>
        <p:nvPicPr>
          <p:cNvPr id="14" name="Image 13" descr="Screen Shot 2018-09-11 at 02.49.5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96" y="809148"/>
            <a:ext cx="4648200" cy="3305652"/>
          </a:xfrm>
          <a:prstGeom prst="rect">
            <a:avLst/>
          </a:prstGeom>
        </p:spPr>
      </p:pic>
      <p:sp>
        <p:nvSpPr>
          <p:cNvPr id="17" name="ZoneTexte 16"/>
          <p:cNvSpPr txBox="1"/>
          <p:nvPr/>
        </p:nvSpPr>
        <p:spPr>
          <a:xfrm>
            <a:off x="2057400" y="3974068"/>
            <a:ext cx="1997663" cy="369332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800" dirty="0"/>
              <a:t>arXiv:1811-00927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5569054" y="3748970"/>
            <a:ext cx="3539450" cy="40011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/>
              <a:t>Physic case arXiv:1806.07396</a:t>
            </a:r>
          </a:p>
        </p:txBody>
      </p:sp>
      <p:pic>
        <p:nvPicPr>
          <p:cNvPr id="15" name="Image 14" descr="Screen Shot 2018-09-30 at 17.12.3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341" y="4322074"/>
            <a:ext cx="4661675" cy="238352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BFD39FC-103C-084D-A4E9-2FF13EE0D0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67944" y="620688"/>
            <a:ext cx="1559075" cy="117060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0ED73A8-0169-B744-8BA8-A5F81FA9F01C}"/>
              </a:ext>
            </a:extLst>
          </p:cNvPr>
          <p:cNvSpPr txBox="1"/>
          <p:nvPr/>
        </p:nvSpPr>
        <p:spPr>
          <a:xfrm>
            <a:off x="3419872" y="6453336"/>
            <a:ext cx="503664" cy="246221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US" sz="1000" dirty="0"/>
              <a:t>100m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CBA742E-2FFF-B243-AB21-7E9DE83D3760}"/>
              </a:ext>
            </a:extLst>
          </p:cNvPr>
          <p:cNvSpPr txBox="1"/>
          <p:nvPr/>
        </p:nvSpPr>
        <p:spPr>
          <a:xfrm>
            <a:off x="1719558" y="6453336"/>
            <a:ext cx="503664" cy="246221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US" sz="1000" dirty="0"/>
              <a:t>100m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25100FA-16E3-0F4F-A76E-66D79512841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27019" y="4266726"/>
            <a:ext cx="3193453" cy="1717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285758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8AF8AAE-DBE9-B149-93C2-DB5C8C5A9B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1A824AB-BCB8-8A42-8B2C-950AD053D7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AB98F22-F7CC-6D47-8D37-518F3F3387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3BAB7D3-8106-3441-9EA9-54FEAC26AA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326" y="20739"/>
            <a:ext cx="8548074" cy="626099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F1CF1FD-4A93-AA40-87E4-0C0599AD8417}"/>
              </a:ext>
            </a:extLst>
          </p:cNvPr>
          <p:cNvSpPr txBox="1"/>
          <p:nvPr/>
        </p:nvSpPr>
        <p:spPr>
          <a:xfrm>
            <a:off x="6341347" y="116632"/>
            <a:ext cx="2605009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Recent developments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BADE15C-65F6-4B44-AE13-12BC6E6AC6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5457" y="6296104"/>
            <a:ext cx="8579031" cy="565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48322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CODEX-</a:t>
            </a:r>
            <a:r>
              <a:rPr lang="en-GB" dirty="0" err="1"/>
              <a:t>b</a:t>
            </a:r>
            <a:r>
              <a:rPr lang="en-GB" dirty="0"/>
              <a:t> Proposal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4072CF-7C2B-4649-8ABF-C5A89D5935BB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  <p:pic>
        <p:nvPicPr>
          <p:cNvPr id="5" name="Image 4" descr="Screen Shot 2018-09-24 at 17.09.1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874607"/>
            <a:ext cx="8256470" cy="5983393"/>
          </a:xfrm>
          <a:prstGeom prst="rect">
            <a:avLst/>
          </a:prstGeom>
        </p:spPr>
      </p:pic>
      <p:pic>
        <p:nvPicPr>
          <p:cNvPr id="6" name="Image 5" descr="Screen Shot 2018-09-29 at 17.16.5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6032" y="4781550"/>
            <a:ext cx="2376768" cy="2000250"/>
          </a:xfrm>
          <a:prstGeom prst="rect">
            <a:avLst/>
          </a:prstGeom>
          <a:ln w="34925">
            <a:solidFill>
              <a:srgbClr val="FF0000"/>
            </a:solidFill>
          </a:ln>
        </p:spPr>
      </p:pic>
      <p:sp>
        <p:nvSpPr>
          <p:cNvPr id="7" name="Rectangle 6"/>
          <p:cNvSpPr/>
          <p:nvPr/>
        </p:nvSpPr>
        <p:spPr bwMode="auto">
          <a:xfrm>
            <a:off x="3429000" y="6477000"/>
            <a:ext cx="4114800" cy="381000"/>
          </a:xfrm>
          <a:prstGeom prst="rect">
            <a:avLst/>
          </a:prstGeom>
          <a:solidFill>
            <a:schemeClr val="accent3"/>
          </a:solidFill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8" name="Line 10"/>
          <p:cNvSpPr>
            <a:spLocks noChangeShapeType="1"/>
          </p:cNvSpPr>
          <p:nvPr/>
        </p:nvSpPr>
        <p:spPr bwMode="auto">
          <a:xfrm flipV="1">
            <a:off x="2895600" y="4038600"/>
            <a:ext cx="381001" cy="762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B46A4FF-8132-7847-B035-E3B63BD01109}"/>
              </a:ext>
            </a:extLst>
          </p:cNvPr>
          <p:cNvSpPr txBox="1"/>
          <p:nvPr/>
        </p:nvSpPr>
        <p:spPr>
          <a:xfrm>
            <a:off x="251520" y="1372706"/>
            <a:ext cx="2416046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An LLP detector in </a:t>
            </a:r>
          </a:p>
          <a:p>
            <a:r>
              <a:rPr lang="en-US" dirty="0"/>
              <a:t>the </a:t>
            </a:r>
            <a:r>
              <a:rPr lang="en-US" dirty="0" err="1"/>
              <a:t>LHCb</a:t>
            </a:r>
            <a:r>
              <a:rPr lang="en-US" dirty="0"/>
              <a:t> area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DB9B03D-FA9A-A945-B2F5-9A06D05D2E68}"/>
              </a:ext>
            </a:extLst>
          </p:cNvPr>
          <p:cNvSpPr txBox="1"/>
          <p:nvPr/>
        </p:nvSpPr>
        <p:spPr>
          <a:xfrm>
            <a:off x="2771800" y="5157192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RPCs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6812499-C823-C44E-AC62-0D833E846185}"/>
              </a:ext>
            </a:extLst>
          </p:cNvPr>
          <p:cNvSpPr txBox="1"/>
          <p:nvPr/>
        </p:nvSpPr>
        <p:spPr>
          <a:xfrm>
            <a:off x="6444208" y="6281738"/>
            <a:ext cx="2036776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CH" dirty="0"/>
              <a:t>See Xabier’s talk</a:t>
            </a:r>
          </a:p>
        </p:txBody>
      </p:sp>
    </p:spTree>
    <p:extLst>
      <p:ext uri="{BB962C8B-B14F-4D97-AF65-F5344CB8AC3E}">
        <p14:creationId xmlns:p14="http://schemas.microsoft.com/office/powerpoint/2010/main" val="428994554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3400" y="-152400"/>
            <a:ext cx="7999040" cy="904875"/>
          </a:xfrm>
        </p:spPr>
        <p:txBody>
          <a:bodyPr/>
          <a:lstStyle/>
          <a:p>
            <a:r>
              <a:rPr lang="en-GB" dirty="0"/>
              <a:t>Re-using the ALICE detector?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4072CF-7C2B-4649-8ABF-C5A89D5935BB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  <p:pic>
        <p:nvPicPr>
          <p:cNvPr id="5" name="Image 4" descr="Screen Shot 2018-09-24 at 17.12.5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838200"/>
            <a:ext cx="8229600" cy="596569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7FB6217-A7A1-0347-964F-11AC1301F6CC}"/>
              </a:ext>
            </a:extLst>
          </p:cNvPr>
          <p:cNvSpPr txBox="1"/>
          <p:nvPr/>
        </p:nvSpPr>
        <p:spPr>
          <a:xfrm>
            <a:off x="7812360" y="6520988"/>
            <a:ext cx="1056700" cy="29238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300" dirty="0"/>
              <a:t>1810.03636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71D9F49-7611-074E-8784-DBBDC364EB58}"/>
              </a:ext>
            </a:extLst>
          </p:cNvPr>
          <p:cNvSpPr txBox="1"/>
          <p:nvPr/>
        </p:nvSpPr>
        <p:spPr>
          <a:xfrm>
            <a:off x="6804248" y="1268760"/>
            <a:ext cx="2375330" cy="132343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For LHC Run 5??</a:t>
            </a:r>
          </a:p>
          <a:p>
            <a:r>
              <a:rPr lang="en-US" dirty="0">
                <a:solidFill>
                  <a:srgbClr val="0000FF"/>
                </a:solidFill>
              </a:rPr>
              <a:t>So far just an idea</a:t>
            </a:r>
          </a:p>
          <a:p>
            <a:r>
              <a:rPr lang="en-US" dirty="0">
                <a:solidFill>
                  <a:srgbClr val="0000FF"/>
                </a:solidFill>
              </a:rPr>
              <a:t>Not really followed </a:t>
            </a:r>
          </a:p>
          <a:p>
            <a:r>
              <a:rPr lang="en-US" dirty="0">
                <a:solidFill>
                  <a:srgbClr val="0000FF"/>
                </a:solidFill>
              </a:rPr>
              <a:t>up right now…</a:t>
            </a:r>
          </a:p>
        </p:txBody>
      </p:sp>
    </p:spTree>
    <p:extLst>
      <p:ext uri="{BB962C8B-B14F-4D97-AF65-F5344CB8AC3E}">
        <p14:creationId xmlns:p14="http://schemas.microsoft.com/office/powerpoint/2010/main" val="42026472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DB08EE-B6DF-9345-9749-1F9124C9C8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Physics Reach: Example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5FE143-6FD8-B44C-B42C-95C913D294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4072CF-7C2B-4649-8ABF-C5A89D5935BB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12087D4-30FB-E348-B5B2-22A20E3B1C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524" y="1078439"/>
            <a:ext cx="7226169" cy="54478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FFEF62B-2EE2-9046-B362-921438CF32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77664" y="764704"/>
            <a:ext cx="1697912" cy="90487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4602BCB-8CAE-9141-85C6-9D58A057E35F}"/>
              </a:ext>
            </a:extLst>
          </p:cNvPr>
          <p:cNvSpPr txBox="1"/>
          <p:nvPr/>
        </p:nvSpPr>
        <p:spPr>
          <a:xfrm>
            <a:off x="8257735" y="786190"/>
            <a:ext cx="27283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x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6B29DE3-1DC9-7F4F-879B-96399F280AF3}"/>
              </a:ext>
            </a:extLst>
          </p:cNvPr>
          <p:cNvSpPr txBox="1"/>
          <p:nvPr/>
        </p:nvSpPr>
        <p:spPr>
          <a:xfrm>
            <a:off x="8259608" y="1361802"/>
            <a:ext cx="27283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x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CB1AB14-6404-FF40-875D-EF11C5EF4394}"/>
              </a:ext>
            </a:extLst>
          </p:cNvPr>
          <p:cNvSpPr txBox="1"/>
          <p:nvPr/>
        </p:nvSpPr>
        <p:spPr>
          <a:xfrm>
            <a:off x="7701250" y="2266677"/>
            <a:ext cx="1056700" cy="29238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300" dirty="0"/>
              <a:t>1810.03636</a:t>
            </a:r>
          </a:p>
        </p:txBody>
      </p:sp>
    </p:spTree>
    <p:extLst>
      <p:ext uri="{BB962C8B-B14F-4D97-AF65-F5344CB8AC3E}">
        <p14:creationId xmlns:p14="http://schemas.microsoft.com/office/powerpoint/2010/main" val="75717856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66675"/>
            <a:ext cx="9144000" cy="904875"/>
          </a:xfrm>
        </p:spPr>
        <p:txBody>
          <a:bodyPr/>
          <a:lstStyle/>
          <a:p>
            <a:r>
              <a:rPr lang="en-GB" sz="3800" dirty="0"/>
              <a:t>Proposals for New Experiments @LHC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53147CB-3E04-E446-A7F4-BC5FD12AF2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1414264"/>
            <a:ext cx="3664116" cy="539911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E42403B-EDBA-4348-BF21-18F10DE259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15367" y="764704"/>
            <a:ext cx="1660263" cy="3949229"/>
          </a:xfrm>
          <a:prstGeom prst="rect">
            <a:avLst/>
          </a:prstGeom>
        </p:spPr>
      </p:pic>
      <p:sp>
        <p:nvSpPr>
          <p:cNvPr id="18" name="ZoneTexte 10">
            <a:extLst>
              <a:ext uri="{FF2B5EF4-FFF2-40B4-BE49-F238E27FC236}">
                <a16:creationId xmlns:a16="http://schemas.microsoft.com/office/drawing/2014/main" id="{B5431818-6D39-2045-8CD0-99D46733886E}"/>
              </a:ext>
            </a:extLst>
          </p:cNvPr>
          <p:cNvSpPr txBox="1"/>
          <p:nvPr/>
        </p:nvSpPr>
        <p:spPr>
          <a:xfrm>
            <a:off x="107504" y="838200"/>
            <a:ext cx="3402015" cy="1015663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ANUBIS:</a:t>
            </a:r>
            <a:r>
              <a:rPr lang="en-GB" dirty="0"/>
              <a:t> searches for long lived weakly interacting neutral particles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D4562F4-DDB0-B442-BB27-822EAEFEC3F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85711" y="847923"/>
            <a:ext cx="2753464" cy="3013927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E7B2ACF2-B414-DA46-A520-0727C234BB7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95936" y="3861048"/>
            <a:ext cx="2753464" cy="2944677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423C7999-CE09-704E-90F4-7FACF1711D93}"/>
              </a:ext>
            </a:extLst>
          </p:cNvPr>
          <p:cNvSpPr txBox="1"/>
          <p:nvPr/>
        </p:nvSpPr>
        <p:spPr>
          <a:xfrm>
            <a:off x="6511634" y="4869160"/>
            <a:ext cx="2626040" cy="193899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• 4 tracking stations</a:t>
            </a:r>
          </a:p>
          <a:p>
            <a:r>
              <a:rPr lang="en-US" dirty="0">
                <a:solidFill>
                  <a:srgbClr val="0000FF"/>
                </a:solidFill>
              </a:rPr>
              <a:t>   of RPCs</a:t>
            </a:r>
          </a:p>
          <a:p>
            <a:r>
              <a:rPr lang="en-US" dirty="0">
                <a:solidFill>
                  <a:srgbClr val="0000FF"/>
                </a:solidFill>
              </a:rPr>
              <a:t>• Propose to have </a:t>
            </a:r>
          </a:p>
          <a:p>
            <a:r>
              <a:rPr lang="en-US" dirty="0">
                <a:solidFill>
                  <a:srgbClr val="0000FF"/>
                </a:solidFill>
              </a:rPr>
              <a:t>  1x1m</a:t>
            </a:r>
            <a:r>
              <a:rPr lang="en-US" baseline="30000" dirty="0">
                <a:solidFill>
                  <a:srgbClr val="0000FF"/>
                </a:solidFill>
              </a:rPr>
              <a:t>2</a:t>
            </a:r>
            <a:r>
              <a:rPr lang="en-US" dirty="0">
                <a:solidFill>
                  <a:srgbClr val="0000FF"/>
                </a:solidFill>
              </a:rPr>
              <a:t> test set-up</a:t>
            </a:r>
          </a:p>
          <a:p>
            <a:r>
              <a:rPr lang="en-US" dirty="0">
                <a:solidFill>
                  <a:srgbClr val="0000FF"/>
                </a:solidFill>
              </a:rPr>
              <a:t>• Could also be in the</a:t>
            </a:r>
          </a:p>
          <a:p>
            <a:r>
              <a:rPr lang="en-US" dirty="0">
                <a:solidFill>
                  <a:srgbClr val="0000FF"/>
                </a:solidFill>
              </a:rPr>
              <a:t>   CMS shaft</a:t>
            </a:r>
          </a:p>
        </p:txBody>
      </p:sp>
    </p:spTree>
    <p:extLst>
      <p:ext uri="{BB962C8B-B14F-4D97-AF65-F5344CB8AC3E}">
        <p14:creationId xmlns:p14="http://schemas.microsoft.com/office/powerpoint/2010/main" val="339703076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8AF8AAE-DBE9-B149-93C2-DB5C8C5A9B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1A824AB-BCB8-8A42-8B2C-950AD053D7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9F3E727-C74A-1447-AC8A-AC7A7FB386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3909"/>
            <a:ext cx="9144000" cy="665018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E781236-B19D-B64E-87FF-212CB5D27F6B}"/>
              </a:ext>
            </a:extLst>
          </p:cNvPr>
          <p:cNvSpPr txBox="1"/>
          <p:nvPr/>
        </p:nvSpPr>
        <p:spPr>
          <a:xfrm>
            <a:off x="611560" y="4941168"/>
            <a:ext cx="21723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arXiv:1909.13022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18828318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6ED374-74C3-8D43-BFD4-3873713C70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52400"/>
            <a:ext cx="8991600" cy="904875"/>
          </a:xfrm>
        </p:spPr>
        <p:txBody>
          <a:bodyPr/>
          <a:lstStyle/>
          <a:p>
            <a:r>
              <a:rPr lang="en-US" dirty="0" err="1"/>
              <a:t>TeV</a:t>
            </a:r>
            <a:r>
              <a:rPr lang="en-US" dirty="0"/>
              <a:t> Neutrinos at the LHC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8246C1-8FE4-9642-8512-8A0E3FC2E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4072CF-7C2B-4649-8ABF-C5A89D5935BB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73191F5-F318-EB4E-B600-5ABFA4E2C082}"/>
              </a:ext>
            </a:extLst>
          </p:cNvPr>
          <p:cNvSpPr txBox="1"/>
          <p:nvPr/>
        </p:nvSpPr>
        <p:spPr>
          <a:xfrm>
            <a:off x="418877" y="940762"/>
            <a:ext cx="8329587" cy="1015663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No neutrinos at the LHC have been seen so far. Recent proposals for experiments 400m forward of the IPs to </a:t>
            </a:r>
            <a:r>
              <a:rPr lang="en-US" dirty="0">
                <a:solidFill>
                  <a:srgbClr val="FF0000"/>
                </a:solidFill>
              </a:rPr>
              <a:t>study </a:t>
            </a:r>
            <a:r>
              <a:rPr lang="en-US" dirty="0" err="1">
                <a:solidFill>
                  <a:srgbClr val="FF0000"/>
                </a:solidFill>
              </a:rPr>
              <a:t>TeV</a:t>
            </a:r>
            <a:r>
              <a:rPr lang="en-US" dirty="0">
                <a:solidFill>
                  <a:srgbClr val="FF0000"/>
                </a:solidFill>
              </a:rPr>
              <a:t>-neutrinos </a:t>
            </a:r>
            <a:r>
              <a:rPr lang="en-US" dirty="0">
                <a:solidFill>
                  <a:srgbClr val="0000FF"/>
                </a:solidFill>
              </a:rPr>
              <a:t>from forward meson decays with emulsion detectors: </a:t>
            </a:r>
            <a:r>
              <a:rPr lang="en-US" dirty="0">
                <a:solidFill>
                  <a:srgbClr val="FF0000"/>
                </a:solidFill>
              </a:rPr>
              <a:t>FASER-Nu</a:t>
            </a:r>
            <a:r>
              <a:rPr lang="en-US" dirty="0">
                <a:solidFill>
                  <a:srgbClr val="0000FF"/>
                </a:solidFill>
              </a:rPr>
              <a:t> and </a:t>
            </a:r>
            <a:r>
              <a:rPr lang="en-US" dirty="0">
                <a:solidFill>
                  <a:srgbClr val="FF0000"/>
                </a:solidFill>
              </a:rPr>
              <a:t>XSEN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AD75C66-0355-524B-9A1F-1558A5666F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0814" y="2140464"/>
            <a:ext cx="4663186" cy="1196936"/>
          </a:xfrm>
          <a:prstGeom prst="rect">
            <a:avLst/>
          </a:prstGeom>
        </p:spPr>
      </p:pic>
      <p:pic>
        <p:nvPicPr>
          <p:cNvPr id="15" name="Picture 14" descr="A picture containing airplane&#10;&#10;Description automatically generated">
            <a:extLst>
              <a:ext uri="{FF2B5EF4-FFF2-40B4-BE49-F238E27FC236}">
                <a16:creationId xmlns:a16="http://schemas.microsoft.com/office/drawing/2014/main" id="{1CE347BF-171C-7B48-A7B2-203479490B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028" y="2113593"/>
            <a:ext cx="4197786" cy="2107495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D82D1A89-8C27-D34A-AADE-9AA551CAB6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3489" y="4454906"/>
            <a:ext cx="3258431" cy="215920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97D132B4-756F-E645-97AE-F358AF357400}"/>
              </a:ext>
            </a:extLst>
          </p:cNvPr>
          <p:cNvSpPr txBox="1"/>
          <p:nvPr/>
        </p:nvSpPr>
        <p:spPr>
          <a:xfrm>
            <a:off x="1475656" y="4263471"/>
            <a:ext cx="792205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CH" dirty="0"/>
              <a:t>XSEN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6991B55-B528-D44F-A066-F2220323582D}"/>
              </a:ext>
            </a:extLst>
          </p:cNvPr>
          <p:cNvSpPr txBox="1"/>
          <p:nvPr/>
        </p:nvSpPr>
        <p:spPr>
          <a:xfrm>
            <a:off x="539552" y="2060848"/>
            <a:ext cx="1300292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CH" dirty="0"/>
              <a:t>FASER-Nu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6434DB9-9A51-C944-AC0F-1409E394E0CC}"/>
              </a:ext>
            </a:extLst>
          </p:cNvPr>
          <p:cNvSpPr txBox="1"/>
          <p:nvPr/>
        </p:nvSpPr>
        <p:spPr>
          <a:xfrm>
            <a:off x="2051720" y="1916832"/>
            <a:ext cx="2172390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arXiv:1908.02310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DF620ED-7C55-4F4E-9F65-BE264EE36071}"/>
              </a:ext>
            </a:extLst>
          </p:cNvPr>
          <p:cNvSpPr txBox="1"/>
          <p:nvPr/>
        </p:nvSpPr>
        <p:spPr>
          <a:xfrm>
            <a:off x="2699792" y="4263471"/>
            <a:ext cx="1516762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1903.06564</a:t>
            </a:r>
            <a:endParaRPr lang="en-CH" dirty="0"/>
          </a:p>
        </p:txBody>
      </p:sp>
      <p:pic>
        <p:nvPicPr>
          <p:cNvPr id="25" name="Picture 24" descr="A screenshot of a cell phone&#10;&#10;Description automatically generated">
            <a:extLst>
              <a:ext uri="{FF2B5EF4-FFF2-40B4-BE49-F238E27FC236}">
                <a16:creationId xmlns:a16="http://schemas.microsoft.com/office/drawing/2014/main" id="{C00923A5-BE24-134D-9CF8-4F65E8793CF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55064" y="3335060"/>
            <a:ext cx="3475652" cy="3522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876730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EEFD43-96FE-4541-B738-764B278B0C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SND@LHC: LHC neutrinos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CAA0A8B-B5E0-3949-B3AB-54DE5D7FDF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3888" y="1627857"/>
            <a:ext cx="5580112" cy="252122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73D163E-2396-ED46-BB56-EC483AE629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6512" y="3580381"/>
            <a:ext cx="4020349" cy="330385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80A9207-BD77-D34E-B910-DE68C3758F56}"/>
              </a:ext>
            </a:extLst>
          </p:cNvPr>
          <p:cNvSpPr txBox="1"/>
          <p:nvPr/>
        </p:nvSpPr>
        <p:spPr>
          <a:xfrm>
            <a:off x="251520" y="1700808"/>
            <a:ext cx="3168352" cy="110799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200" dirty="0"/>
              <a:t>Aim for :</a:t>
            </a:r>
          </a:p>
          <a:p>
            <a:r>
              <a:rPr lang="en-US" sz="2200" dirty="0"/>
              <a:t>-Test run in 2021</a:t>
            </a:r>
          </a:p>
          <a:p>
            <a:r>
              <a:rPr lang="en-US" sz="2200" dirty="0"/>
              <a:t>-Full run in 2022 +..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40D1BF8-BE2B-574F-BA8D-F445652D46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7550" y="4379192"/>
            <a:ext cx="3674890" cy="246313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7CA895C-B546-FD49-BC6E-EB2A1459DD77}"/>
              </a:ext>
            </a:extLst>
          </p:cNvPr>
          <p:cNvSpPr txBox="1"/>
          <p:nvPr/>
        </p:nvSpPr>
        <p:spPr>
          <a:xfrm>
            <a:off x="395536" y="836712"/>
            <a:ext cx="6674712" cy="83099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00FF"/>
                </a:solidFill>
              </a:rPr>
              <a:t>Proposal (LOI) prepared for the LHCC this week</a:t>
            </a:r>
          </a:p>
          <a:p>
            <a:pPr lvl="1"/>
            <a:r>
              <a:rPr lang="en-US" sz="2400" dirty="0">
                <a:solidFill>
                  <a:srgbClr val="FF0000"/>
                </a:solidFill>
              </a:rPr>
              <a:t>SND= Ship Neutrino Detector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A41DCA4-9B70-F142-8060-7F7BB189950E}"/>
              </a:ext>
            </a:extLst>
          </p:cNvPr>
          <p:cNvSpPr txBox="1"/>
          <p:nvPr/>
        </p:nvSpPr>
        <p:spPr>
          <a:xfrm>
            <a:off x="3995937" y="3940971"/>
            <a:ext cx="5292080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Target: Nuclear emulsion/lead +</a:t>
            </a:r>
            <a:r>
              <a:rPr lang="en-US" dirty="0" err="1"/>
              <a:t>SciFi</a:t>
            </a:r>
            <a:r>
              <a:rPr lang="en-US" dirty="0"/>
              <a:t> tracker</a:t>
            </a:r>
          </a:p>
          <a:p>
            <a:r>
              <a:rPr lang="en-US" dirty="0"/>
              <a:t>Bulk: muon </a:t>
            </a:r>
            <a:r>
              <a:rPr lang="en-US" dirty="0" err="1"/>
              <a:t>system+timing</a:t>
            </a:r>
            <a:r>
              <a:rPr lang="en-US" dirty="0"/>
              <a:t> detector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1A88D14-F55B-E945-A699-5EF4DE38F6A2}"/>
              </a:ext>
            </a:extLst>
          </p:cNvPr>
          <p:cNvSpPr txBox="1"/>
          <p:nvPr/>
        </p:nvSpPr>
        <p:spPr>
          <a:xfrm>
            <a:off x="222332" y="2921168"/>
            <a:ext cx="2798908" cy="70788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CH" dirty="0"/>
              <a:t>Some acceptance Light</a:t>
            </a:r>
          </a:p>
          <a:p>
            <a:r>
              <a:rPr lang="en-CH" dirty="0"/>
              <a:t>Dark Matter etc..</a:t>
            </a:r>
          </a:p>
        </p:txBody>
      </p:sp>
    </p:spTree>
    <p:extLst>
      <p:ext uri="{BB962C8B-B14F-4D97-AF65-F5344CB8AC3E}">
        <p14:creationId xmlns:p14="http://schemas.microsoft.com/office/powerpoint/2010/main" val="3153386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152400"/>
            <a:ext cx="9144000" cy="904875"/>
          </a:xfrm>
        </p:spPr>
        <p:txBody>
          <a:bodyPr/>
          <a:lstStyle/>
          <a:p>
            <a:r>
              <a:rPr lang="en-GB" dirty="0"/>
              <a:t>New Physics Hunters @ the LHC</a:t>
            </a:r>
          </a:p>
        </p:txBody>
      </p:sp>
      <p:pic>
        <p:nvPicPr>
          <p:cNvPr id="3" name="Picture 4" descr="FullDetecto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62000"/>
            <a:ext cx="5334000" cy="3177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Espace réservé du contenu 4" descr="Screen shot 2012-07-11 at 3.03.53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342632" y="3733800"/>
            <a:ext cx="4877568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4"/>
          <p:cNvSpPr txBox="1"/>
          <p:nvPr/>
        </p:nvSpPr>
        <p:spPr>
          <a:xfrm>
            <a:off x="5410200" y="1371600"/>
            <a:ext cx="2749596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The ATLAS experiment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6477000" y="3200400"/>
            <a:ext cx="2544286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The CMS experiment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381000" y="4114800"/>
            <a:ext cx="3575894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…And also </a:t>
            </a:r>
            <a:r>
              <a:rPr lang="en-GB" dirty="0" err="1"/>
              <a:t>LHCb</a:t>
            </a:r>
            <a:r>
              <a:rPr lang="en-GB" dirty="0"/>
              <a:t> and </a:t>
            </a:r>
            <a:r>
              <a:rPr lang="en-GB" dirty="0" err="1"/>
              <a:t>MoEDAL</a:t>
            </a:r>
            <a:endParaRPr lang="en-GB" dirty="0"/>
          </a:p>
        </p:txBody>
      </p:sp>
      <p:pic>
        <p:nvPicPr>
          <p:cNvPr id="10" name="Image 9" descr="Screen Shot 2016-06-12 at 14.36.2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4572000"/>
            <a:ext cx="3405881" cy="220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06498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C6719CF-6B9E-9D42-87D6-BE75373908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AA0A9C2-DD97-1B43-87BC-1B3B671A49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1578496"/>
            <a:ext cx="7772400" cy="914400"/>
          </a:xfrm>
        </p:spPr>
        <p:txBody>
          <a:bodyPr/>
          <a:lstStyle/>
          <a:p>
            <a:r>
              <a:rPr lang="en-CH" dirty="0"/>
              <a:t>Physis Beyond Colliders</a:t>
            </a:r>
          </a:p>
        </p:txBody>
      </p:sp>
      <p:pic>
        <p:nvPicPr>
          <p:cNvPr id="6" name="Picture 5" descr="A screenshot of a cell phone&#10;&#10;Description automatically generated">
            <a:extLst>
              <a:ext uri="{FF2B5EF4-FFF2-40B4-BE49-F238E27FC236}">
                <a16:creationId xmlns:a16="http://schemas.microsoft.com/office/drawing/2014/main" id="{AFE23AE4-323D-CE4C-AB9B-F9963DF7A9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96" y="3030813"/>
            <a:ext cx="5029747" cy="214822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C8DED8B-8400-3640-BDB3-6F7AF96784D8}"/>
              </a:ext>
            </a:extLst>
          </p:cNvPr>
          <p:cNvSpPr txBox="1"/>
          <p:nvPr/>
        </p:nvSpPr>
        <p:spPr>
          <a:xfrm>
            <a:off x="2609857" y="3645024"/>
            <a:ext cx="1984839" cy="369332"/>
          </a:xfrm>
          <a:prstGeom prst="rect">
            <a:avLst/>
          </a:prstGeom>
          <a:solidFill>
            <a:srgbClr val="B4D9DC"/>
          </a:solidFill>
        </p:spPr>
        <p:txBody>
          <a:bodyPr wrap="none" rtlCol="0">
            <a:spAutoFit/>
          </a:bodyPr>
          <a:lstStyle/>
          <a:p>
            <a:r>
              <a:rPr lang="en-US" sz="1800" dirty="0"/>
              <a:t>arXiv:1901.09966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D3CF64A-3CBF-A345-BC1A-4FB9D0533424}"/>
              </a:ext>
            </a:extLst>
          </p:cNvPr>
          <p:cNvSpPr txBox="1"/>
          <p:nvPr/>
        </p:nvSpPr>
        <p:spPr>
          <a:xfrm>
            <a:off x="441190" y="6165304"/>
            <a:ext cx="8521948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S</a:t>
            </a:r>
            <a:r>
              <a:rPr lang="en-CH" dirty="0"/>
              <a:t>ummarize sensitivities of experiments now and for the next 10-15 years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D18E36F-9AAB-B446-ACB1-AAD8CCB3A1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0032" y="2492896"/>
            <a:ext cx="4289429" cy="336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28920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3"/>
          <p:cNvSpPr>
            <a:spLocks noGrp="1"/>
          </p:cNvSpPr>
          <p:nvPr>
            <p:ph type="title"/>
          </p:nvPr>
        </p:nvSpPr>
        <p:spPr>
          <a:xfrm>
            <a:off x="936104" y="-77688"/>
            <a:ext cx="6084168" cy="914400"/>
          </a:xfrm>
        </p:spPr>
        <p:txBody>
          <a:bodyPr>
            <a:normAutofit/>
          </a:bodyPr>
          <a:lstStyle/>
          <a:p>
            <a:r>
              <a:rPr lang="en-GB" dirty="0">
                <a:effectLst/>
              </a:rPr>
              <a:t>Sensitivity Summaries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A30C82A-CEF7-A84A-9C8D-BD286929C1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50" y="1239967"/>
            <a:ext cx="4553750" cy="273630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0BD24A7-57E3-7545-A82C-35ACC062BA82}"/>
              </a:ext>
            </a:extLst>
          </p:cNvPr>
          <p:cNvSpPr txBox="1"/>
          <p:nvPr/>
        </p:nvSpPr>
        <p:spPr>
          <a:xfrm>
            <a:off x="18250" y="868650"/>
            <a:ext cx="4586448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Search for dark photons (visible mode)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AE72CA8-B28F-704D-B294-BC2A57890E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249661"/>
            <a:ext cx="4572000" cy="272346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6243835-A700-B249-A7ED-693034C6F4B8}"/>
              </a:ext>
            </a:extLst>
          </p:cNvPr>
          <p:cNvSpPr txBox="1"/>
          <p:nvPr/>
        </p:nvSpPr>
        <p:spPr>
          <a:xfrm>
            <a:off x="5509998" y="868650"/>
            <a:ext cx="2752613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Search for </a:t>
            </a:r>
            <a:r>
              <a:rPr lang="en-US" dirty="0" err="1">
                <a:solidFill>
                  <a:srgbClr val="0000FF"/>
                </a:solidFill>
              </a:rPr>
              <a:t>millicharges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70F99A9-83C7-6945-BAF3-4FCB52A2D2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862" y="4166932"/>
            <a:ext cx="4475138" cy="27363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84CB665-AD14-E44C-AB48-0754DD7E9A52}"/>
              </a:ext>
            </a:extLst>
          </p:cNvPr>
          <p:cNvSpPr txBox="1"/>
          <p:nvPr/>
        </p:nvSpPr>
        <p:spPr>
          <a:xfrm>
            <a:off x="866472" y="3892986"/>
            <a:ext cx="2767040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Search for dark scalars</a:t>
            </a:r>
          </a:p>
        </p:txBody>
      </p:sp>
      <p:pic>
        <p:nvPicPr>
          <p:cNvPr id="13" name="Image 6" descr="Screen Shot 2017-04-29 at 11.57.43.png">
            <a:extLst>
              <a:ext uri="{FF2B5EF4-FFF2-40B4-BE49-F238E27FC236}">
                <a16:creationId xmlns:a16="http://schemas.microsoft.com/office/drawing/2014/main" id="{D67CEF69-1BAE-714B-8EAF-CB2E8404B02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39471" y="0"/>
            <a:ext cx="1828439" cy="802409"/>
          </a:xfrm>
          <a:prstGeom prst="rect">
            <a:avLst/>
          </a:prstGeom>
        </p:spPr>
      </p:pic>
      <p:pic>
        <p:nvPicPr>
          <p:cNvPr id="14" name="Picture 13" descr="A close up of a map&#10;&#10;Description automatically generated">
            <a:extLst>
              <a:ext uri="{FF2B5EF4-FFF2-40B4-BE49-F238E27FC236}">
                <a16:creationId xmlns:a16="http://schemas.microsoft.com/office/drawing/2014/main" id="{BAB6CE09-91EF-6547-ABC7-09820D7E8A2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56203" y="4221088"/>
            <a:ext cx="4612873" cy="269838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311D00C-1DE3-FE46-BE6C-A03DC4A28BB5}"/>
              </a:ext>
            </a:extLst>
          </p:cNvPr>
          <p:cNvSpPr txBox="1"/>
          <p:nvPr/>
        </p:nvSpPr>
        <p:spPr>
          <a:xfrm>
            <a:off x="5036681" y="3861048"/>
            <a:ext cx="3855799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Search for heavy neutral leptons</a:t>
            </a:r>
          </a:p>
        </p:txBody>
      </p:sp>
    </p:spTree>
    <p:extLst>
      <p:ext uri="{BB962C8B-B14F-4D97-AF65-F5344CB8AC3E}">
        <p14:creationId xmlns:p14="http://schemas.microsoft.com/office/powerpoint/2010/main" val="298200516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3CD1B1-B324-8144-BB4A-96F3BBC17A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4072CF-7C2B-4649-8ABF-C5A89D5935BB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77B5B49-656F-484F-8DF5-43C873E9F6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50" y="1132028"/>
            <a:ext cx="4356014" cy="250161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67A5737-2283-1E43-9829-80F7385724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4698" y="1132029"/>
            <a:ext cx="4356014" cy="250161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4A701F0-1C9B-9542-9C24-CBD3DFED85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0454" y="3861048"/>
            <a:ext cx="4103514" cy="235660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2B33168-3BF9-ED4E-BF5F-342D9850A1E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88024" y="3901109"/>
            <a:ext cx="4067981" cy="233620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CAB78DD-6AFB-5748-8AE1-64B055428B22}"/>
              </a:ext>
            </a:extLst>
          </p:cNvPr>
          <p:cNvSpPr txBox="1"/>
          <p:nvPr/>
        </p:nvSpPr>
        <p:spPr>
          <a:xfrm>
            <a:off x="18250" y="724634"/>
            <a:ext cx="4586448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Search for dark photons (visible mode)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D54A18C-6844-C44B-999B-904B40729906}"/>
              </a:ext>
            </a:extLst>
          </p:cNvPr>
          <p:cNvSpPr txBox="1"/>
          <p:nvPr/>
        </p:nvSpPr>
        <p:spPr>
          <a:xfrm>
            <a:off x="621888" y="3573016"/>
            <a:ext cx="2767040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Search for dark scalars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B0AE3CD-5FCA-A448-9859-86F7618265BC}"/>
              </a:ext>
            </a:extLst>
          </p:cNvPr>
          <p:cNvSpPr txBox="1"/>
          <p:nvPr/>
        </p:nvSpPr>
        <p:spPr>
          <a:xfrm>
            <a:off x="4427984" y="3532946"/>
            <a:ext cx="3855799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Search for heavy neutral leptons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6697FBE-5F78-164C-885A-45BDB2F05CA4}"/>
              </a:ext>
            </a:extLst>
          </p:cNvPr>
          <p:cNvSpPr txBox="1"/>
          <p:nvPr/>
        </p:nvSpPr>
        <p:spPr>
          <a:xfrm>
            <a:off x="5104460" y="724634"/>
            <a:ext cx="4076052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Search for dark photons (invisible)</a:t>
            </a:r>
          </a:p>
        </p:txBody>
      </p:sp>
      <p:sp>
        <p:nvSpPr>
          <p:cNvPr id="15" name="Titre 3">
            <a:extLst>
              <a:ext uri="{FF2B5EF4-FFF2-40B4-BE49-F238E27FC236}">
                <a16:creationId xmlns:a16="http://schemas.microsoft.com/office/drawing/2014/main" id="{21C2E668-05E9-A04C-9661-C0A51AE4F689}"/>
              </a:ext>
            </a:extLst>
          </p:cNvPr>
          <p:cNvSpPr txBox="1">
            <a:spLocks/>
          </p:cNvSpPr>
          <p:nvPr/>
        </p:nvSpPr>
        <p:spPr bwMode="auto">
          <a:xfrm>
            <a:off x="467544" y="-77688"/>
            <a:ext cx="828092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 i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9pPr>
          </a:lstStyle>
          <a:p>
            <a:r>
              <a:rPr lang="en-GB" kern="0" dirty="0"/>
              <a:t>Sensitivity Summaries (Updates)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5B260E5-997B-3243-9203-E5360CF5BF9E}"/>
              </a:ext>
            </a:extLst>
          </p:cNvPr>
          <p:cNvSpPr txBox="1"/>
          <p:nvPr/>
        </p:nvSpPr>
        <p:spPr>
          <a:xfrm>
            <a:off x="395536" y="6313676"/>
            <a:ext cx="7948523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CH" dirty="0"/>
              <a:t>November 2019: updates from NA64, NA62, REDTOP, Belle II, T2K…</a:t>
            </a:r>
          </a:p>
        </p:txBody>
      </p:sp>
    </p:spTree>
    <p:extLst>
      <p:ext uri="{BB962C8B-B14F-4D97-AF65-F5344CB8AC3E}">
        <p14:creationId xmlns:p14="http://schemas.microsoft.com/office/powerpoint/2010/main" val="20955385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Neutrino Experiments</a:t>
            </a:r>
          </a:p>
        </p:txBody>
      </p:sp>
      <p:pic>
        <p:nvPicPr>
          <p:cNvPr id="5" name="Image 4" descr="Screen Shot 2018-09-26 at 23.43.2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1561935"/>
            <a:ext cx="5562600" cy="1714665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0" y="838200"/>
            <a:ext cx="9435853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      High intensity frontier for low mass particles with very weak couplings</a:t>
            </a:r>
          </a:p>
          <a:p>
            <a:r>
              <a:rPr lang="en-GB" dirty="0">
                <a:solidFill>
                  <a:srgbClr val="FF0000"/>
                </a:solidFill>
              </a:rPr>
              <a:t>-&gt;upcoming neutrino experiments (SBL, LBL) foresee very high intensity beams   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5436096" y="3284984"/>
            <a:ext cx="3691395" cy="347787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These experiments can</a:t>
            </a:r>
          </a:p>
          <a:p>
            <a:r>
              <a:rPr lang="en-GB" dirty="0">
                <a:solidFill>
                  <a:srgbClr val="FF0000"/>
                </a:solidFill>
              </a:rPr>
              <a:t>perform searches for low </a:t>
            </a:r>
          </a:p>
          <a:p>
            <a:r>
              <a:rPr lang="en-GB" dirty="0">
                <a:solidFill>
                  <a:srgbClr val="FF0000"/>
                </a:solidFill>
              </a:rPr>
              <a:t>mass New Physics particles </a:t>
            </a:r>
            <a:r>
              <a:rPr lang="en-GB" dirty="0" err="1">
                <a:solidFill>
                  <a:srgbClr val="FF0000"/>
                </a:solidFill>
              </a:rPr>
              <a:t>eg</a:t>
            </a:r>
            <a:r>
              <a:rPr lang="en-GB" dirty="0">
                <a:solidFill>
                  <a:srgbClr val="FF0000"/>
                </a:solidFill>
              </a:rPr>
              <a:t> </a:t>
            </a:r>
          </a:p>
          <a:p>
            <a:r>
              <a:rPr lang="en-GB" dirty="0">
                <a:solidFill>
                  <a:srgbClr val="0000FF"/>
                </a:solidFill>
              </a:rPr>
              <a:t>-HNL/sterile neutrinos</a:t>
            </a:r>
          </a:p>
          <a:p>
            <a:r>
              <a:rPr lang="en-GB" dirty="0">
                <a:solidFill>
                  <a:srgbClr val="0000FF"/>
                </a:solidFill>
              </a:rPr>
              <a:t>-dark photons </a:t>
            </a:r>
          </a:p>
          <a:p>
            <a:r>
              <a:rPr lang="en-GB" dirty="0">
                <a:solidFill>
                  <a:srgbClr val="0000FF"/>
                </a:solidFill>
              </a:rPr>
              <a:t>-ALPs</a:t>
            </a:r>
          </a:p>
          <a:p>
            <a:r>
              <a:rPr lang="en-GB" dirty="0">
                <a:solidFill>
                  <a:srgbClr val="0000FF"/>
                </a:solidFill>
              </a:rPr>
              <a:t>-mini/</a:t>
            </a:r>
            <a:r>
              <a:rPr lang="en-GB" dirty="0" err="1">
                <a:solidFill>
                  <a:srgbClr val="0000FF"/>
                </a:solidFill>
              </a:rPr>
              <a:t>millicharges</a:t>
            </a:r>
            <a:endParaRPr lang="en-GB" dirty="0">
              <a:solidFill>
                <a:srgbClr val="0000FF"/>
              </a:solidFill>
            </a:endParaRPr>
          </a:p>
          <a:p>
            <a:r>
              <a:rPr lang="en-GB" dirty="0">
                <a:solidFill>
                  <a:srgbClr val="0000FF"/>
                </a:solidFill>
              </a:rPr>
              <a:t>…</a:t>
            </a:r>
          </a:p>
          <a:p>
            <a:endParaRPr lang="en-GB" dirty="0">
              <a:solidFill>
                <a:srgbClr val="0000FF"/>
              </a:solidFill>
            </a:endParaRPr>
          </a:p>
          <a:p>
            <a:r>
              <a:rPr lang="en-GB" dirty="0">
                <a:solidFill>
                  <a:srgbClr val="FF0000"/>
                </a:solidFill>
              </a:rPr>
              <a:t>&lt;- Example for </a:t>
            </a:r>
            <a:r>
              <a:rPr lang="en-GB" dirty="0" err="1">
                <a:solidFill>
                  <a:srgbClr val="FF0000"/>
                </a:solidFill>
              </a:rPr>
              <a:t>millicharges</a:t>
            </a:r>
            <a:endParaRPr lang="en-GB" dirty="0">
              <a:solidFill>
                <a:srgbClr val="FF0000"/>
              </a:solidFill>
            </a:endParaRPr>
          </a:p>
          <a:p>
            <a:r>
              <a:rPr lang="en-GB" dirty="0">
                <a:solidFill>
                  <a:srgbClr val="FF0000"/>
                </a:solidFill>
              </a:rPr>
              <a:t>     </a:t>
            </a:r>
            <a:r>
              <a:rPr lang="en-GB" dirty="0" err="1">
                <a:solidFill>
                  <a:srgbClr val="FF0000"/>
                </a:solidFill>
              </a:rPr>
              <a:t>FerMINI</a:t>
            </a:r>
            <a:r>
              <a:rPr lang="en-GB" dirty="0">
                <a:solidFill>
                  <a:srgbClr val="FF0000"/>
                </a:solidFill>
              </a:rPr>
              <a:t> @FNAL?</a:t>
            </a:r>
            <a:r>
              <a:rPr lang="en-GB" dirty="0"/>
              <a:t> 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6084168" y="1640994"/>
            <a:ext cx="3136500" cy="70788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Near Detector: few 100m </a:t>
            </a:r>
          </a:p>
          <a:p>
            <a:r>
              <a:rPr lang="en-GB" dirty="0">
                <a:solidFill>
                  <a:srgbClr val="0000FF"/>
                </a:solidFill>
              </a:rPr>
              <a:t>away from the dump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1043608" y="2895600"/>
            <a:ext cx="18710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/>
              <a:t>~ 10</a:t>
            </a:r>
            <a:r>
              <a:rPr lang="en-GB" sz="1800" baseline="30000" dirty="0"/>
              <a:t>21</a:t>
            </a:r>
            <a:r>
              <a:rPr lang="en-GB" sz="1800" dirty="0"/>
              <a:t> POT/Year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B514593-B3CE-3F4E-9E2F-3476433C39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3664066"/>
            <a:ext cx="5043442" cy="3005294"/>
          </a:xfrm>
          <a:prstGeom prst="rect">
            <a:avLst/>
          </a:prstGeom>
        </p:spPr>
      </p:pic>
      <p:sp>
        <p:nvSpPr>
          <p:cNvPr id="14" name="ZoneTexte 9">
            <a:extLst>
              <a:ext uri="{FF2B5EF4-FFF2-40B4-BE49-F238E27FC236}">
                <a16:creationId xmlns:a16="http://schemas.microsoft.com/office/drawing/2014/main" id="{5D652C95-A067-5840-A2A0-2DDEE7CF818A}"/>
              </a:ext>
            </a:extLst>
          </p:cNvPr>
          <p:cNvSpPr txBox="1"/>
          <p:nvPr/>
        </p:nvSpPr>
        <p:spPr>
          <a:xfrm>
            <a:off x="1619672" y="5867980"/>
            <a:ext cx="1984839" cy="369332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fr-FR" sz="1800" dirty="0"/>
              <a:t>arXiv:1806.03310</a:t>
            </a:r>
            <a:endParaRPr lang="en-GB" sz="18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376C408-274A-5E43-A2B3-540020D1CE76}"/>
              </a:ext>
            </a:extLst>
          </p:cNvPr>
          <p:cNvSpPr txBox="1"/>
          <p:nvPr/>
        </p:nvSpPr>
        <p:spPr>
          <a:xfrm>
            <a:off x="395536" y="3356992"/>
            <a:ext cx="4292201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indico.fnal.gov</a:t>
            </a:r>
            <a:r>
              <a:rPr lang="en-US" dirty="0"/>
              <a:t>/event/18430/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B8B498A-2182-894A-B2F5-E8EC3E794282}"/>
              </a:ext>
            </a:extLst>
          </p:cNvPr>
          <p:cNvSpPr txBox="1"/>
          <p:nvPr/>
        </p:nvSpPr>
        <p:spPr>
          <a:xfrm>
            <a:off x="6338126" y="2420888"/>
            <a:ext cx="2554354" cy="70788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W</a:t>
            </a:r>
            <a:r>
              <a:rPr lang="en-CH" dirty="0"/>
              <a:t>hite paper 2019!</a:t>
            </a:r>
          </a:p>
          <a:p>
            <a:r>
              <a:rPr lang="en-GB" dirty="0"/>
              <a:t>arXiv:1907.08311    </a:t>
            </a:r>
          </a:p>
        </p:txBody>
      </p:sp>
    </p:spTree>
    <p:extLst>
      <p:ext uri="{BB962C8B-B14F-4D97-AF65-F5344CB8AC3E}">
        <p14:creationId xmlns:p14="http://schemas.microsoft.com/office/powerpoint/2010/main" val="2997611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75AE04-3A78-C243-B874-6340FA832F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330" y="-152400"/>
            <a:ext cx="8740150" cy="904875"/>
          </a:xfrm>
        </p:spPr>
        <p:txBody>
          <a:bodyPr/>
          <a:lstStyle/>
          <a:p>
            <a:r>
              <a:rPr lang="en-US" dirty="0"/>
              <a:t>Example: Low Mass Dark Matter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B221512-074A-A74F-997D-2233AAA763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50" y="1232827"/>
            <a:ext cx="4869879" cy="89143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CE6E5D6-2DC4-5440-A8E0-ECEF415FD1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9250" y="2640406"/>
            <a:ext cx="4328173" cy="2984767"/>
          </a:xfrm>
          <a:prstGeom prst="rect">
            <a:avLst/>
          </a:prstGeom>
        </p:spPr>
      </p:pic>
      <p:pic>
        <p:nvPicPr>
          <p:cNvPr id="11" name="Picture 10" descr="A close up of a map&#10;&#10;Description automatically generated">
            <a:extLst>
              <a:ext uri="{FF2B5EF4-FFF2-40B4-BE49-F238E27FC236}">
                <a16:creationId xmlns:a16="http://schemas.microsoft.com/office/drawing/2014/main" id="{9294A2C3-365F-5A48-AEF0-7B06A32900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330" y="2276872"/>
            <a:ext cx="4445000" cy="40894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3D56238-B51A-3846-91DC-661B9B9BC4A6}"/>
              </a:ext>
            </a:extLst>
          </p:cNvPr>
          <p:cNvSpPr txBox="1"/>
          <p:nvPr/>
        </p:nvSpPr>
        <p:spPr>
          <a:xfrm>
            <a:off x="5204361" y="1046346"/>
            <a:ext cx="4048159" cy="144655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0000FF"/>
                </a:solidFill>
              </a:rPr>
              <a:t>ICARUS Experiment at SBN</a:t>
            </a:r>
          </a:p>
          <a:p>
            <a:r>
              <a:rPr lang="en-US" sz="2200" dirty="0">
                <a:solidFill>
                  <a:srgbClr val="0000FF"/>
                </a:solidFill>
              </a:rPr>
              <a:t>Use the FNAL </a:t>
            </a:r>
            <a:r>
              <a:rPr lang="en-US" sz="2200" dirty="0" err="1">
                <a:solidFill>
                  <a:srgbClr val="0000FF"/>
                </a:solidFill>
              </a:rPr>
              <a:t>NuMi</a:t>
            </a:r>
            <a:r>
              <a:rPr lang="en-US" sz="2200" dirty="0">
                <a:solidFill>
                  <a:srgbClr val="0000FF"/>
                </a:solidFill>
              </a:rPr>
              <a:t> beam!  </a:t>
            </a:r>
          </a:p>
          <a:p>
            <a:r>
              <a:rPr lang="en-US" sz="2200" dirty="0">
                <a:solidFill>
                  <a:srgbClr val="0000FF"/>
                </a:solidFill>
              </a:rPr>
              <a:t>Angle to CARUS is ~6 degrees </a:t>
            </a:r>
          </a:p>
          <a:p>
            <a:r>
              <a:rPr lang="en-US" sz="2200" dirty="0">
                <a:solidFill>
                  <a:srgbClr val="0000FF"/>
                </a:solidFill>
              </a:rPr>
              <a:t>120 GeV protons on  target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114CC69-4680-D048-A552-D35D11970970}"/>
              </a:ext>
            </a:extLst>
          </p:cNvPr>
          <p:cNvSpPr txBox="1"/>
          <p:nvPr/>
        </p:nvSpPr>
        <p:spPr>
          <a:xfrm>
            <a:off x="-18790" y="832717"/>
            <a:ext cx="514019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L</a:t>
            </a:r>
            <a:r>
              <a:rPr lang="en-CH" dirty="0"/>
              <a:t>ight DM produced in meson decays, eg 𝛑</a:t>
            </a:r>
            <a:r>
              <a:rPr lang="en-CH" baseline="30000" dirty="0"/>
              <a:t>0</a:t>
            </a:r>
            <a:r>
              <a:rPr lang="en-CH" dirty="0"/>
              <a:t>s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53E6262-A846-6049-80A6-2CEE37E4597F}"/>
              </a:ext>
            </a:extLst>
          </p:cNvPr>
          <p:cNvSpPr txBox="1"/>
          <p:nvPr/>
        </p:nvSpPr>
        <p:spPr>
          <a:xfrm>
            <a:off x="4716016" y="6025283"/>
            <a:ext cx="3713965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FF0000"/>
                </a:solidFill>
              </a:rPr>
              <a:t>Results available in a few years</a:t>
            </a:r>
          </a:p>
        </p:txBody>
      </p:sp>
    </p:spTree>
    <p:extLst>
      <p:ext uri="{BB962C8B-B14F-4D97-AF65-F5344CB8AC3E}">
        <p14:creationId xmlns:p14="http://schemas.microsoft.com/office/powerpoint/2010/main" val="231715579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381000" y="908720"/>
            <a:ext cx="8583488" cy="5616624"/>
          </a:xfrm>
          <a:solidFill>
            <a:schemeClr val="accent3"/>
          </a:solidFill>
        </p:spPr>
        <p:txBody>
          <a:bodyPr/>
          <a:lstStyle/>
          <a:p>
            <a:r>
              <a:rPr lang="en-GB" sz="2400" dirty="0">
                <a:solidFill>
                  <a:srgbClr val="FF0000"/>
                </a:solidFill>
              </a:rPr>
              <a:t>Clearly and increased interest in low mass/coupling and LLP searches at the LHC in CMS, ATLAS, </a:t>
            </a:r>
            <a:r>
              <a:rPr lang="en-GB" sz="2400" dirty="0" err="1">
                <a:solidFill>
                  <a:srgbClr val="FF0000"/>
                </a:solidFill>
              </a:rPr>
              <a:t>LHCb</a:t>
            </a:r>
            <a:r>
              <a:rPr lang="en-GB" sz="2400" dirty="0">
                <a:solidFill>
                  <a:srgbClr val="FF0000"/>
                </a:solidFill>
              </a:rPr>
              <a:t>, </a:t>
            </a:r>
            <a:r>
              <a:rPr lang="en-GB" sz="2400" dirty="0" err="1">
                <a:solidFill>
                  <a:srgbClr val="FF0000"/>
                </a:solidFill>
              </a:rPr>
              <a:t>MoEDAL</a:t>
            </a:r>
            <a:r>
              <a:rPr lang="en-GB" sz="2400" dirty="0">
                <a:solidFill>
                  <a:srgbClr val="FF0000"/>
                </a:solidFill>
              </a:rPr>
              <a:t>. </a:t>
            </a:r>
            <a:r>
              <a:rPr lang="en-GB" sz="2400" dirty="0">
                <a:solidFill>
                  <a:srgbClr val="0000FF"/>
                </a:solidFill>
              </a:rPr>
              <a:t>Many analyses done or in are progress. No signal observed yet, but only top of the iceberg covered so far.</a:t>
            </a:r>
          </a:p>
          <a:p>
            <a:r>
              <a:rPr lang="en-GB" sz="2400" dirty="0">
                <a:solidFill>
                  <a:srgbClr val="0000FF"/>
                </a:solidFill>
              </a:rPr>
              <a:t>LHC-LLP White Paper released!  </a:t>
            </a:r>
            <a:r>
              <a:rPr lang="en-GB" sz="2400" dirty="0" err="1"/>
              <a:t>arXiv</a:t>
            </a:r>
            <a:r>
              <a:rPr lang="en-GB" sz="2400" dirty="0"/>
              <a:t>:</a:t>
            </a:r>
            <a:r>
              <a:rPr lang="en-CH" sz="2400" dirty="0"/>
              <a:t>1903.04497</a:t>
            </a:r>
            <a:endParaRPr lang="en-GB" sz="2400" dirty="0">
              <a:solidFill>
                <a:srgbClr val="0000FF"/>
              </a:solidFill>
            </a:endParaRPr>
          </a:p>
          <a:p>
            <a:r>
              <a:rPr lang="en-GB" sz="2400" dirty="0">
                <a:solidFill>
                  <a:srgbClr val="FF0000"/>
                </a:solidFill>
              </a:rPr>
              <a:t>New ideas for additional small experiments at the LHC to increase the coverage: </a:t>
            </a:r>
            <a:r>
              <a:rPr lang="en-GB" sz="2200" dirty="0" err="1">
                <a:solidFill>
                  <a:srgbClr val="0000FF"/>
                </a:solidFill>
              </a:rPr>
              <a:t>MilliQan</a:t>
            </a:r>
            <a:r>
              <a:rPr lang="en-GB" sz="2200" dirty="0">
                <a:solidFill>
                  <a:srgbClr val="0000FF"/>
                </a:solidFill>
              </a:rPr>
              <a:t>, MAPP, MATHUSLA, CODEX-b, FASER, AL3X, ANUBIS,.. </a:t>
            </a:r>
            <a:r>
              <a:rPr lang="en-GB" sz="2400" dirty="0">
                <a:solidFill>
                  <a:srgbClr val="0000FF"/>
                </a:solidFill>
              </a:rPr>
              <a:t>New: LHC neutrino experiments! LLPs also focus in the Physics Beyond Collider studies. </a:t>
            </a:r>
          </a:p>
          <a:p>
            <a:r>
              <a:rPr lang="en-GB" sz="2400" dirty="0">
                <a:solidFill>
                  <a:srgbClr val="FF0000"/>
                </a:solidFill>
              </a:rPr>
              <a:t>Of interest to study in detail the complementarity with LLP searches at Neutrino Near Detectors</a:t>
            </a:r>
            <a:r>
              <a:rPr lang="en-GB" sz="2400" dirty="0">
                <a:solidFill>
                  <a:srgbClr val="0000FF"/>
                </a:solidFill>
              </a:rPr>
              <a:t>. Can these be further optimized? </a:t>
            </a:r>
            <a:r>
              <a:rPr lang="en-GB" sz="2000" dirty="0">
                <a:solidFill>
                  <a:srgbClr val="0000FF"/>
                </a:solidFill>
              </a:rPr>
              <a:t>(tentative workshop in Pittsburgh spring 2020) </a:t>
            </a:r>
          </a:p>
          <a:p>
            <a:r>
              <a:rPr lang="en-GB" sz="2400" dirty="0">
                <a:solidFill>
                  <a:srgbClr val="FF0000"/>
                </a:solidFill>
              </a:rPr>
              <a:t>If we would observe one significant anomaly </a:t>
            </a:r>
            <a:r>
              <a:rPr lang="en-GB" sz="2400" dirty="0">
                <a:solidFill>
                  <a:srgbClr val="0000FF"/>
                </a:solidFill>
              </a:rPr>
              <a:t>…   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6" name="Titre 3"/>
          <p:cNvSpPr>
            <a:spLocks noGrp="1"/>
          </p:cNvSpPr>
          <p:nvPr>
            <p:ph type="title"/>
          </p:nvPr>
        </p:nvSpPr>
        <p:spPr>
          <a:xfrm>
            <a:off x="0" y="-77688"/>
            <a:ext cx="9144000" cy="914400"/>
          </a:xfrm>
        </p:spPr>
        <p:txBody>
          <a:bodyPr>
            <a:normAutofit/>
          </a:bodyPr>
          <a:lstStyle/>
          <a:p>
            <a:r>
              <a:rPr lang="en-GB" dirty="0">
                <a:effectLst/>
              </a:rPr>
              <a:t>Summary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534E3A5-7F9F-884D-ADDF-2139127BBBDC}"/>
              </a:ext>
            </a:extLst>
          </p:cNvPr>
          <p:cNvPicPr>
            <a:picLocks noChangeAspect="1" noChangeArrowheads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rcRect/>
              <a:stretch>
                <a:fillRect/>
              </a:stretch>
            </p:blipFill>
          </mc:Choice>
          <mc:Fallback>
            <p:blipFill>
              <a:blip r:embed="rId3"/>
              <a:srcRect/>
              <a:stretch>
                <a:fillRect/>
              </a:stretch>
            </p:blipFill>
          </mc:Fallback>
        </mc:AlternateContent>
        <p:spPr bwMode="auto">
          <a:xfrm>
            <a:off x="6917828" y="4772577"/>
            <a:ext cx="2226172" cy="2085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6574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48D4F0-246C-A342-A82E-952B514EC5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-77688"/>
            <a:ext cx="7772400" cy="914400"/>
          </a:xfrm>
        </p:spPr>
        <p:txBody>
          <a:bodyPr/>
          <a:lstStyle/>
          <a:p>
            <a:r>
              <a:rPr lang="en-US" dirty="0"/>
              <a:t>Coming Soon @ CERN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165DFE6-9DD8-BC43-A838-5F6BC3D5A58F}"/>
              </a:ext>
            </a:extLst>
          </p:cNvPr>
          <p:cNvSpPr txBox="1"/>
          <p:nvPr/>
        </p:nvSpPr>
        <p:spPr>
          <a:xfrm>
            <a:off x="5148064" y="1844824"/>
            <a:ext cx="3857916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sz="1800" dirty="0"/>
              <a:t>https://</a:t>
            </a:r>
            <a:r>
              <a:rPr lang="en-US" sz="1800" dirty="0" err="1"/>
              <a:t>indico.cern.ch</a:t>
            </a:r>
            <a:r>
              <a:rPr lang="en-US" sz="1800" dirty="0"/>
              <a:t>/event/864648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A6E099A-25E7-C543-AEB6-9797BC3488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693399"/>
            <a:ext cx="4562706" cy="6092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64469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24FCF7-02CF-8540-B9A4-09608EBEBE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08" y="-140171"/>
            <a:ext cx="7239000" cy="904875"/>
          </a:xfrm>
        </p:spPr>
        <p:txBody>
          <a:bodyPr/>
          <a:lstStyle/>
          <a:p>
            <a:r>
              <a:rPr lang="en-CH" dirty="0"/>
              <a:t>Coverage Sketch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932D111-185C-9B44-9310-A76802E6D7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A2C920-028E-2946-AE60-1B44A9951548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5" name="Picture 4" descr="A close up of a logo&#10;&#10;Description automatically generated">
            <a:extLst>
              <a:ext uri="{FF2B5EF4-FFF2-40B4-BE49-F238E27FC236}">
                <a16:creationId xmlns:a16="http://schemas.microsoft.com/office/drawing/2014/main" id="{F90E6076-1A6C-0145-BE7E-6DDDFCD7A8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9499" y="1161909"/>
            <a:ext cx="5865002" cy="537321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27D7725-44E5-564E-AB7F-047F819294EA}"/>
              </a:ext>
            </a:extLst>
          </p:cNvPr>
          <p:cNvSpPr txBox="1"/>
          <p:nvPr/>
        </p:nvSpPr>
        <p:spPr>
          <a:xfrm>
            <a:off x="7504501" y="5301208"/>
            <a:ext cx="1101455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CH" dirty="0"/>
              <a:t>Xabier:</a:t>
            </a:r>
          </a:p>
          <a:p>
            <a:r>
              <a:rPr lang="en-GB" dirty="0"/>
              <a:t>f</a:t>
            </a:r>
            <a:r>
              <a:rPr lang="en-CH" dirty="0"/>
              <a:t>irst day</a:t>
            </a:r>
          </a:p>
        </p:txBody>
      </p:sp>
    </p:spTree>
    <p:extLst>
      <p:ext uri="{BB962C8B-B14F-4D97-AF65-F5344CB8AC3E}">
        <p14:creationId xmlns:p14="http://schemas.microsoft.com/office/powerpoint/2010/main" val="12581370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LHC: So far no New Physics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4072CF-7C2B-4649-8ABF-C5A89D5935B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5" name="ZoneTexte 4"/>
          <p:cNvSpPr txBox="1"/>
          <p:nvPr/>
        </p:nvSpPr>
        <p:spPr>
          <a:xfrm>
            <a:off x="6096000" y="1295400"/>
            <a:ext cx="2326278" cy="163121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Classical Searches</a:t>
            </a:r>
          </a:p>
          <a:p>
            <a:pPr>
              <a:buFontTx/>
              <a:buChar char="-"/>
            </a:pPr>
            <a:r>
              <a:rPr lang="en-GB" dirty="0" err="1">
                <a:solidFill>
                  <a:srgbClr val="0000FF"/>
                </a:solidFill>
              </a:rPr>
              <a:t>Superymmetry</a:t>
            </a:r>
            <a:endParaRPr lang="en-GB" dirty="0">
              <a:solidFill>
                <a:srgbClr val="0000FF"/>
              </a:solidFill>
            </a:endParaRPr>
          </a:p>
          <a:p>
            <a:pPr>
              <a:buFontTx/>
              <a:buChar char="-"/>
            </a:pPr>
            <a:r>
              <a:rPr lang="en-GB" dirty="0">
                <a:solidFill>
                  <a:srgbClr val="0000FF"/>
                </a:solidFill>
              </a:rPr>
              <a:t>Exotica</a:t>
            </a:r>
          </a:p>
          <a:p>
            <a:pPr>
              <a:buFontTx/>
              <a:buChar char="-"/>
            </a:pPr>
            <a:r>
              <a:rPr lang="en-GB" dirty="0" err="1">
                <a:solidFill>
                  <a:srgbClr val="0000FF"/>
                </a:solidFill>
              </a:rPr>
              <a:t>Flavor</a:t>
            </a:r>
            <a:r>
              <a:rPr lang="en-GB" dirty="0">
                <a:solidFill>
                  <a:srgbClr val="0000FF"/>
                </a:solidFill>
              </a:rPr>
              <a:t> Universality</a:t>
            </a:r>
          </a:p>
          <a:p>
            <a:pPr>
              <a:buFontTx/>
              <a:buChar char="-"/>
            </a:pPr>
            <a:r>
              <a:rPr lang="en-GB" dirty="0">
                <a:solidFill>
                  <a:srgbClr val="0000FF"/>
                </a:solidFill>
              </a:rPr>
              <a:t>…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0" y="5334000"/>
            <a:ext cx="4597683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FF0000"/>
                </a:solidFill>
              </a:rPr>
              <a:t>No signal of new physics so far!!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C66BEC8-BDE6-374C-8CB8-584FAA3B52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25328"/>
            <a:ext cx="5967697" cy="4002576"/>
          </a:xfrm>
          <a:prstGeom prst="rect">
            <a:avLst/>
          </a:prstGeom>
        </p:spPr>
      </p:pic>
      <p:pic>
        <p:nvPicPr>
          <p:cNvPr id="11" name="Image 6" descr="Screen Shot 2016-08-16 at 13.24.47.png">
            <a:extLst>
              <a:ext uri="{FF2B5EF4-FFF2-40B4-BE49-F238E27FC236}">
                <a16:creationId xmlns:a16="http://schemas.microsoft.com/office/drawing/2014/main" id="{AD687D49-69D5-B245-A96C-DB769E42FC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5783" y="3378352"/>
            <a:ext cx="4666624" cy="350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5745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739B1-3F39-A24D-BFA0-56870BAA38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ATLAS/CMS Searches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0C9B82-C2D0-D941-BFFF-76C796AD5B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8910" y="836712"/>
            <a:ext cx="5559234" cy="2843134"/>
          </a:xfrm>
          <a:solidFill>
            <a:schemeClr val="accent3"/>
          </a:solidFill>
        </p:spPr>
        <p:txBody>
          <a:bodyPr/>
          <a:lstStyle/>
          <a:p>
            <a:r>
              <a:rPr lang="en-GB" sz="2200" dirty="0">
                <a:solidFill>
                  <a:srgbClr val="0000FF"/>
                </a:solidFill>
              </a:rPr>
              <a:t>G</a:t>
            </a:r>
            <a:r>
              <a:rPr lang="en-CH" sz="2200" dirty="0">
                <a:solidFill>
                  <a:srgbClr val="0000FF"/>
                </a:solidFill>
              </a:rPr>
              <a:t>enerally high mass, high p</a:t>
            </a:r>
            <a:r>
              <a:rPr lang="en-CH" sz="2200" baseline="-25000" dirty="0">
                <a:solidFill>
                  <a:srgbClr val="0000FF"/>
                </a:solidFill>
              </a:rPr>
              <a:t>T                     </a:t>
            </a:r>
          </a:p>
          <a:p>
            <a:pPr marL="0" indent="0">
              <a:buNone/>
            </a:pPr>
            <a:r>
              <a:rPr lang="en-CH" sz="2200" baseline="-25000" dirty="0">
                <a:solidFill>
                  <a:srgbClr val="0000FF"/>
                </a:solidFill>
              </a:rPr>
              <a:t>      </a:t>
            </a:r>
            <a:r>
              <a:rPr lang="en-CH" sz="2200" dirty="0">
                <a:solidFill>
                  <a:srgbClr val="0000FF"/>
                </a:solidFill>
              </a:rPr>
              <a:t>An important issue is the trigger</a:t>
            </a:r>
            <a:endParaRPr lang="en-CH" sz="2200" baseline="-25000" dirty="0">
              <a:solidFill>
                <a:srgbClr val="0000FF"/>
              </a:solidFill>
            </a:endParaRPr>
          </a:p>
          <a:p>
            <a:r>
              <a:rPr lang="en-GB" sz="2200" dirty="0">
                <a:solidFill>
                  <a:srgbClr val="FF0000"/>
                </a:solidFill>
              </a:rPr>
              <a:t>C</a:t>
            </a:r>
            <a:r>
              <a:rPr lang="en-CH" sz="2200" dirty="0">
                <a:solidFill>
                  <a:srgbClr val="FF0000"/>
                </a:solidFill>
              </a:rPr>
              <a:t>ross section (x BR) limits to ~0.01 fb</a:t>
            </a:r>
          </a:p>
          <a:p>
            <a:r>
              <a:rPr lang="en-CH" sz="2200" dirty="0">
                <a:solidFill>
                  <a:srgbClr val="0000FF"/>
                </a:solidFill>
              </a:rPr>
              <a:t>A few low mass analyses - often resonance searches but also eg DM searches via mono-object production…</a:t>
            </a:r>
          </a:p>
          <a:p>
            <a:r>
              <a:rPr lang="en-CH" sz="2200" dirty="0">
                <a:solidFill>
                  <a:srgbClr val="0000FF"/>
                </a:solidFill>
              </a:rPr>
              <a:t>Examples of searches -&gt;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B34A6B-80E0-0D46-AEB9-C32671D71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4072CF-7C2B-4649-8ABF-C5A89D5935BB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6" name="Picture 5" descr="A close up of text on a white background&#10;&#10;Description automatically generated">
            <a:extLst>
              <a:ext uri="{FF2B5EF4-FFF2-40B4-BE49-F238E27FC236}">
                <a16:creationId xmlns:a16="http://schemas.microsoft.com/office/drawing/2014/main" id="{043C84AD-A460-984D-937B-D7F905B94E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3480" y="3983561"/>
            <a:ext cx="3646512" cy="2757807"/>
          </a:xfrm>
          <a:prstGeom prst="rect">
            <a:avLst/>
          </a:prstGeom>
        </p:spPr>
      </p:pic>
      <p:pic>
        <p:nvPicPr>
          <p:cNvPr id="7" name="Image 10" descr="Screen Shot 2017-05-12 at 16.38.03.png">
            <a:extLst>
              <a:ext uri="{FF2B5EF4-FFF2-40B4-BE49-F238E27FC236}">
                <a16:creationId xmlns:a16="http://schemas.microsoft.com/office/drawing/2014/main" id="{3F22FD13-6153-8A49-8551-2B4BAE923A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4809" y="4051752"/>
            <a:ext cx="3879191" cy="2734582"/>
          </a:xfrm>
          <a:prstGeom prst="rect">
            <a:avLst/>
          </a:prstGeom>
        </p:spPr>
      </p:pic>
      <p:pic>
        <p:nvPicPr>
          <p:cNvPr id="8" name="Image 21" descr="Screen Shot 2017-10-18 at 09.31.34.png">
            <a:extLst>
              <a:ext uri="{FF2B5EF4-FFF2-40B4-BE49-F238E27FC236}">
                <a16:creationId xmlns:a16="http://schemas.microsoft.com/office/drawing/2014/main" id="{63F78A14-346A-094B-8F9A-F02E394C95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5417" y="1052736"/>
            <a:ext cx="2916183" cy="267611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C70FACA-94A8-034F-8A19-4049ADA2EED6}"/>
              </a:ext>
            </a:extLst>
          </p:cNvPr>
          <p:cNvSpPr txBox="1"/>
          <p:nvPr/>
        </p:nvSpPr>
        <p:spPr>
          <a:xfrm>
            <a:off x="6075417" y="724271"/>
            <a:ext cx="2916183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D</a:t>
            </a:r>
            <a:r>
              <a:rPr lang="en-CH" dirty="0"/>
              <a:t>ark photon &gt; 250 MeV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711874-0A05-3648-9F3E-BCB0EE78F77F}"/>
              </a:ext>
            </a:extLst>
          </p:cNvPr>
          <p:cNvSpPr txBox="1"/>
          <p:nvPr/>
        </p:nvSpPr>
        <p:spPr>
          <a:xfrm>
            <a:off x="5301050" y="3746535"/>
            <a:ext cx="2550314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D</a:t>
            </a:r>
            <a:r>
              <a:rPr lang="en-CH" dirty="0"/>
              <a:t>ark Matter &gt; 1 GeV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C8E2622-C981-E14B-AC5E-9DE90A975F56}"/>
              </a:ext>
            </a:extLst>
          </p:cNvPr>
          <p:cNvSpPr txBox="1"/>
          <p:nvPr/>
        </p:nvSpPr>
        <p:spPr>
          <a:xfrm>
            <a:off x="1187624" y="3748970"/>
            <a:ext cx="1830950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Axion</a:t>
            </a:r>
            <a:r>
              <a:rPr lang="en-CH" dirty="0"/>
              <a:t> &gt; 5 GeV</a:t>
            </a:r>
          </a:p>
        </p:txBody>
      </p:sp>
      <p:sp>
        <p:nvSpPr>
          <p:cNvPr id="12" name="ZoneTexte 9">
            <a:extLst>
              <a:ext uri="{FF2B5EF4-FFF2-40B4-BE49-F238E27FC236}">
                <a16:creationId xmlns:a16="http://schemas.microsoft.com/office/drawing/2014/main" id="{F39AF6ED-DB97-4741-96C1-4A1465EE3096}"/>
              </a:ext>
            </a:extLst>
          </p:cNvPr>
          <p:cNvSpPr txBox="1"/>
          <p:nvPr/>
        </p:nvSpPr>
        <p:spPr>
          <a:xfrm>
            <a:off x="7605871" y="2645652"/>
            <a:ext cx="1247457" cy="338554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fr-FR" sz="1600" dirty="0"/>
              <a:t>HIG-16-035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731862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FD1B90-9A30-D84E-92AE-39048FE066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52400"/>
            <a:ext cx="9144000" cy="904875"/>
          </a:xfrm>
        </p:spPr>
        <p:txBody>
          <a:bodyPr/>
          <a:lstStyle/>
          <a:p>
            <a:r>
              <a:rPr lang="en-CH" sz="3600" dirty="0"/>
              <a:t>Trigger Improvements for Run3/Phase 2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10CF81-9897-A54B-A550-5D1CC22E64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504" y="1371600"/>
            <a:ext cx="6120680" cy="5105400"/>
          </a:xfrm>
          <a:solidFill>
            <a:schemeClr val="accent3"/>
          </a:solidFill>
        </p:spPr>
        <p:txBody>
          <a:bodyPr/>
          <a:lstStyle/>
          <a:p>
            <a:r>
              <a:rPr lang="en-CH" sz="2600" dirty="0">
                <a:solidFill>
                  <a:srgbClr val="0000FF"/>
                </a:solidFill>
              </a:rPr>
              <a:t>Trigger upgrades in hardware trigger part for run3 for LLPs</a:t>
            </a:r>
          </a:p>
          <a:p>
            <a:pPr lvl="1"/>
            <a:r>
              <a:rPr lang="en-CH" sz="2200" dirty="0">
                <a:solidFill>
                  <a:srgbClr val="FF0000"/>
                </a:solidFill>
              </a:rPr>
              <a:t>HCalorimeters: delayed jets, energy depth and timing lifetimes nanasecods to micro seconds)</a:t>
            </a:r>
          </a:p>
          <a:p>
            <a:pPr lvl="1"/>
            <a:r>
              <a:rPr lang="en-GB" sz="2200" dirty="0">
                <a:solidFill>
                  <a:srgbClr val="FF0000"/>
                </a:solidFill>
              </a:rPr>
              <a:t>M</a:t>
            </a:r>
            <a:r>
              <a:rPr lang="en-CH" sz="2200" dirty="0">
                <a:solidFill>
                  <a:srgbClr val="FF0000"/>
                </a:solidFill>
              </a:rPr>
              <a:t>uons: less constrained from the vertex </a:t>
            </a:r>
          </a:p>
          <a:p>
            <a:r>
              <a:rPr lang="en-CH" sz="2600" dirty="0">
                <a:solidFill>
                  <a:srgbClr val="0000FF"/>
                </a:solidFill>
              </a:rPr>
              <a:t>More tailored software triggers in run3 for LLPs, GPUs?</a:t>
            </a:r>
          </a:p>
          <a:p>
            <a:r>
              <a:rPr lang="en-CH" sz="2600" dirty="0">
                <a:solidFill>
                  <a:srgbClr val="0000FF"/>
                </a:solidFill>
              </a:rPr>
              <a:t>LLP trigger updates for the Phase 2</a:t>
            </a:r>
          </a:p>
          <a:p>
            <a:pPr lvl="1"/>
            <a:r>
              <a:rPr lang="en-GB" sz="2200" dirty="0">
                <a:solidFill>
                  <a:srgbClr val="FF0000"/>
                </a:solidFill>
              </a:rPr>
              <a:t>T</a:t>
            </a:r>
            <a:r>
              <a:rPr lang="en-CH" sz="2200" dirty="0">
                <a:solidFill>
                  <a:srgbClr val="FF0000"/>
                </a:solidFill>
              </a:rPr>
              <a:t>racking trigger at hardware level</a:t>
            </a:r>
          </a:p>
          <a:p>
            <a:pPr lvl="1"/>
            <a:r>
              <a:rPr lang="en-GB" sz="2200" dirty="0">
                <a:solidFill>
                  <a:srgbClr val="FF0000"/>
                </a:solidFill>
              </a:rPr>
              <a:t>M</a:t>
            </a:r>
            <a:r>
              <a:rPr lang="en-CH" sz="2200" dirty="0">
                <a:solidFill>
                  <a:srgbClr val="FF0000"/>
                </a:solidFill>
              </a:rPr>
              <a:t>uon trigger improvements for LLPs</a:t>
            </a:r>
          </a:p>
          <a:p>
            <a:pPr lvl="1"/>
            <a:r>
              <a:rPr lang="en-CH" sz="2200" dirty="0">
                <a:solidFill>
                  <a:srgbClr val="FF0000"/>
                </a:solidFill>
              </a:rPr>
              <a:t>Good timing in barrel and endcaps (30ps)</a:t>
            </a:r>
          </a:p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CD0A65-00D3-AA4B-93D8-FAF4DAB625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4072CF-7C2B-4649-8ABF-C5A89D5935BB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A778AA0-375A-304B-9CD3-5638BC863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6773" y="1427510"/>
            <a:ext cx="2837227" cy="214550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ECE8C3E-7000-7341-BE44-537976B32D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6773" y="4053020"/>
            <a:ext cx="2837227" cy="2328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81764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31937B-945A-E04C-BD97-2A255232A6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52400"/>
            <a:ext cx="9144000" cy="904875"/>
          </a:xfrm>
        </p:spPr>
        <p:txBody>
          <a:bodyPr/>
          <a:lstStyle/>
          <a:p>
            <a:r>
              <a:rPr lang="en-CH" dirty="0"/>
              <a:t>Data Set Collection Improvements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42876D-0187-364C-8D4D-2E4CD9E5BE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980728"/>
            <a:ext cx="8534400" cy="5301010"/>
          </a:xfrm>
          <a:solidFill>
            <a:schemeClr val="accent3"/>
          </a:solidFill>
        </p:spPr>
        <p:txBody>
          <a:bodyPr/>
          <a:lstStyle/>
          <a:p>
            <a:r>
              <a:rPr lang="en-CH" sz="2400" dirty="0">
                <a:solidFill>
                  <a:srgbClr val="FF0000"/>
                </a:solidFill>
              </a:rPr>
              <a:t>Normally the data taking rate </a:t>
            </a:r>
            <a:r>
              <a:rPr lang="en-GB" sz="2400" dirty="0">
                <a:solidFill>
                  <a:srgbClr val="FF0000"/>
                </a:solidFill>
              </a:rPr>
              <a:t>is ~1 kHz, for events of about 1.5 Mb in size. This is mostly limited by the data handling off-line (prompt </a:t>
            </a:r>
            <a:r>
              <a:rPr lang="en-GB" sz="2400" dirty="0" err="1">
                <a:solidFill>
                  <a:srgbClr val="FF0000"/>
                </a:solidFill>
              </a:rPr>
              <a:t>ReCo</a:t>
            </a:r>
            <a:r>
              <a:rPr lang="en-GB" sz="2400" dirty="0">
                <a:solidFill>
                  <a:srgbClr val="FF0000"/>
                </a:solidFill>
              </a:rPr>
              <a:t>). Special data taking:</a:t>
            </a:r>
            <a:endParaRPr lang="en-CH" sz="2400" dirty="0">
              <a:solidFill>
                <a:srgbClr val="FF0000"/>
              </a:solidFill>
            </a:endParaRPr>
          </a:p>
          <a:p>
            <a:r>
              <a:rPr lang="en-CH" sz="2400" dirty="0">
                <a:solidFill>
                  <a:srgbClr val="FF0000"/>
                </a:solidFill>
              </a:rPr>
              <a:t>Scouting data: </a:t>
            </a:r>
            <a:r>
              <a:rPr lang="en-CH" sz="2400" dirty="0">
                <a:solidFill>
                  <a:srgbClr val="0000FF"/>
                </a:solidFill>
              </a:rPr>
              <a:t>reduce event information by a factor ~100, and collect much higher rate (eg jets evts with low treshold)</a:t>
            </a:r>
          </a:p>
          <a:p>
            <a:r>
              <a:rPr lang="en-GB" sz="2400" dirty="0">
                <a:solidFill>
                  <a:srgbClr val="FF0000"/>
                </a:solidFill>
              </a:rPr>
              <a:t>P</a:t>
            </a:r>
            <a:r>
              <a:rPr lang="en-CH" sz="2400" dirty="0">
                <a:solidFill>
                  <a:srgbClr val="FF0000"/>
                </a:solidFill>
              </a:rPr>
              <a:t>arked data: </a:t>
            </a:r>
            <a:r>
              <a:rPr lang="en-CH" sz="2400" dirty="0">
                <a:solidFill>
                  <a:srgbClr val="0000FF"/>
                </a:solidFill>
              </a:rPr>
              <a:t>collected another 1-2 kHz of data but just store them. Processing of these data at quiet times (eg shutdowns). Eg unbiased b-sample -&gt; 10</a:t>
            </a:r>
            <a:r>
              <a:rPr lang="en-CH" sz="2400" baseline="30000" dirty="0">
                <a:solidFill>
                  <a:srgbClr val="0000FF"/>
                </a:solidFill>
              </a:rPr>
              <a:t>10</a:t>
            </a:r>
            <a:r>
              <a:rPr lang="en-CH" sz="2400" dirty="0">
                <a:solidFill>
                  <a:srgbClr val="0000FF"/>
                </a:solidFill>
              </a:rPr>
              <a:t> events </a:t>
            </a:r>
            <a:r>
              <a:rPr lang="en-GB" sz="2400" dirty="0">
                <a:solidFill>
                  <a:srgbClr val="0000FF"/>
                </a:solidFill>
              </a:rPr>
              <a:t>in 2018!</a:t>
            </a:r>
            <a:endParaRPr lang="en-CH" sz="2400" dirty="0">
              <a:solidFill>
                <a:srgbClr val="0000FF"/>
              </a:solidFill>
            </a:endParaRPr>
          </a:p>
          <a:p>
            <a:r>
              <a:rPr lang="en-CH" sz="2400" dirty="0">
                <a:solidFill>
                  <a:srgbClr val="FF0000"/>
                </a:solidFill>
              </a:rPr>
              <a:t>Minimum bias data:</a:t>
            </a:r>
            <a:r>
              <a:rPr lang="en-CH" sz="2400" dirty="0">
                <a:solidFill>
                  <a:srgbClr val="0000FF"/>
                </a:solidFill>
              </a:rPr>
              <a:t> All triggers have the hard scatter event  + 20-30 minimum  bias events. Exploring how we can use these events for  -&gt; potential to access low masses and couplings for new particles (HNLs, A0, LDM…)</a:t>
            </a:r>
          </a:p>
          <a:p>
            <a:r>
              <a:rPr lang="en-CH" sz="2400" dirty="0">
                <a:solidFill>
                  <a:srgbClr val="FF0000"/>
                </a:solidFill>
              </a:rPr>
              <a:t>Special runs: </a:t>
            </a:r>
            <a:r>
              <a:rPr lang="en-CH" sz="2400" dirty="0">
                <a:solidFill>
                  <a:srgbClr val="0000FF"/>
                </a:solidFill>
              </a:rPr>
              <a:t>(especially in 2021) with lower rates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0FAD92-22D9-E74E-86E0-06E090ED5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4072CF-7C2B-4649-8ABF-C5A89D5935BB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455877"/>
      </p:ext>
    </p:extLst>
  </p:cSld>
  <p:clrMapOvr>
    <a:masterClrMapping/>
  </p:clrMapOvr>
</p:sld>
</file>

<file path=ppt/theme/theme1.xml><?xml version="1.0" encoding="utf-8"?>
<a:theme xmlns:a="http://schemas.openxmlformats.org/drawingml/2006/main" name="Reunion_17_01_03">
  <a:themeElements>
    <a:clrScheme name="Reunion_17_01_03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Reunion_17_01_03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lnDef>
  </a:objectDefaults>
  <a:extraClrSchemeLst>
    <a:extraClrScheme>
      <a:clrScheme name="Reunion_17_01_0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union_17_01_0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union_17_01_0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union_17_01_0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union_17_01_0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union_17_01_0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Unknown Document Type" ma:contentTypeID="0x010104" ma:contentTypeVersion="0" ma:contentTypeDescription="" ma:contentTypeScope="" ma:versionID="279c20c3caf3300dae6b438536eb8c56">
  <xsd:schema xmlns:xsd="http://www.w3.org/2001/XMLSchema" xmlns:p="http://schemas.microsoft.com/office/2006/metadata/properties" targetNamespace="http://schemas.microsoft.com/office/2006/metadata/properties" ma:root="true" ma:fieldsID="0d2e1ca116041f9e11471c52c4c9d60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1A2270AB-C998-4F97-93A9-39174A3BBD86}">
  <ds:schemaRefs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5E2FAED9-7DAD-4E4E-9DA8-3DFDA726596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A248C7B-BB18-4DC6-A696-92564656A5A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Jaguar:Applications:Microsoft Office X:Modèles:Présentations:Modèles:Écran</Template>
  <TotalTime>101615</TotalTime>
  <Words>1748</Words>
  <Application>Microsoft Macintosh PowerPoint</Application>
  <PresentationFormat>On-screen Show (4:3)</PresentationFormat>
  <Paragraphs>339</Paragraphs>
  <Slides>46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3" baseType="lpstr">
      <vt:lpstr>Arial</vt:lpstr>
      <vt:lpstr>Georgia</vt:lpstr>
      <vt:lpstr>Helvetica</vt:lpstr>
      <vt:lpstr>Tahoma</vt:lpstr>
      <vt:lpstr>Times</vt:lpstr>
      <vt:lpstr>Wingdings</vt:lpstr>
      <vt:lpstr>Reunion_17_01_03</vt:lpstr>
      <vt:lpstr> </vt:lpstr>
      <vt:lpstr>Outline</vt:lpstr>
      <vt:lpstr>Who are LHCb’s Main Rivals?</vt:lpstr>
      <vt:lpstr>New Physics Hunters @ the LHC</vt:lpstr>
      <vt:lpstr>Coverage Sketch</vt:lpstr>
      <vt:lpstr>LHC: So far no New Physics </vt:lpstr>
      <vt:lpstr>ATLAS/CMS Searches</vt:lpstr>
      <vt:lpstr>Trigger Improvements for Run3/Phase 2 </vt:lpstr>
      <vt:lpstr>Data Set Collection Improvements</vt:lpstr>
      <vt:lpstr>Long Lived Particles @LHC</vt:lpstr>
      <vt:lpstr>ATLAS/CMS LLP Searches  </vt:lpstr>
      <vt:lpstr>Long Lived Searches: Examples  </vt:lpstr>
      <vt:lpstr>Search for Heavy Neutral Leptons</vt:lpstr>
      <vt:lpstr>Monopole Searches: MoEDAL @ 13TeV</vt:lpstr>
      <vt:lpstr>Monopoles Stopped in the Beampipe </vt:lpstr>
      <vt:lpstr>LHC Monopole Searches</vt:lpstr>
      <vt:lpstr>Proposals for New Experiments @LHC</vt:lpstr>
      <vt:lpstr>FASER Experiment</vt:lpstr>
      <vt:lpstr>FASER: The Idea</vt:lpstr>
      <vt:lpstr>FASER Approval</vt:lpstr>
      <vt:lpstr>Dark Photon Detection</vt:lpstr>
      <vt:lpstr>Dark Photon Sensitivity Reach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MATHUSLA</vt:lpstr>
      <vt:lpstr>PowerPoint Presentation</vt:lpstr>
      <vt:lpstr>CODEX-b Proposal</vt:lpstr>
      <vt:lpstr>Re-using the ALICE detector?</vt:lpstr>
      <vt:lpstr>Physics Reach: Example</vt:lpstr>
      <vt:lpstr>Proposals for New Experiments @LHC</vt:lpstr>
      <vt:lpstr>PowerPoint Presentation</vt:lpstr>
      <vt:lpstr>TeV Neutrinos at the LHC</vt:lpstr>
      <vt:lpstr>SND@LHC: LHC neutrinos</vt:lpstr>
      <vt:lpstr>Physis Beyond Colliders</vt:lpstr>
      <vt:lpstr>Sensitivity Summaries </vt:lpstr>
      <vt:lpstr>PowerPoint Presentation</vt:lpstr>
      <vt:lpstr>Neutrino Experiments</vt:lpstr>
      <vt:lpstr>Example: Low Mass Dark Matter</vt:lpstr>
      <vt:lpstr>Summary </vt:lpstr>
      <vt:lpstr>Coming Soon @ CERN</vt:lpstr>
    </vt:vector>
  </TitlesOfParts>
  <Company>ѻ ]翘ԭੌ뿿큠ř㸠]翘ѻ盼뿿큐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Yves Sirois</dc:creator>
  <cp:lastModifiedBy>Albert De Roeck</cp:lastModifiedBy>
  <cp:revision>6201</cp:revision>
  <cp:lastPrinted>2019-08-07T14:10:15Z</cp:lastPrinted>
  <dcterms:created xsi:type="dcterms:W3CDTF">2018-09-30T14:01:28Z</dcterms:created>
  <dcterms:modified xsi:type="dcterms:W3CDTF">2020-02-18T19:51:27Z</dcterms:modified>
</cp:coreProperties>
</file>