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7" r:id="rId2"/>
    <p:sldId id="256" r:id="rId3"/>
    <p:sldId id="258" r:id="rId4"/>
    <p:sldId id="259" r:id="rId5"/>
    <p:sldId id="261" r:id="rId6"/>
    <p:sldId id="260" r:id="rId7"/>
    <p:sldId id="262" r:id="rId8"/>
    <p:sldId id="263" r:id="rId9"/>
    <p:sldId id="264" r:id="rId10"/>
    <p:sldId id="265" r:id="rId1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5B9BD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9906" autoAdjust="0"/>
    <p:restoredTop sz="94660"/>
  </p:normalViewPr>
  <p:slideViewPr>
    <p:cSldViewPr snapToGrid="0">
      <p:cViewPr varScale="1">
        <p:scale>
          <a:sx n="108" d="100"/>
          <a:sy n="108" d="100"/>
        </p:scale>
        <p:origin x="444" y="9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04CDDBEB-B899-40F8-B7D5-08578982A5B0}" type="datetimeFigureOut">
              <a:rPr lang="en-GB" smtClean="0"/>
              <a:t>21/10/2019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44DF10D-FF12-4CE5-9DF1-88B31961FCB8}" type="slidenum">
              <a:rPr lang="en-GB" smtClean="0"/>
              <a:t>‹#›</a:t>
            </a:fld>
            <a:endParaRPr lang="en-GB"/>
          </a:p>
        </p:txBody>
      </p:sp>
    </p:spTree>
    <p:extLst>
      <p:ext uri="{BB962C8B-B14F-4D97-AF65-F5344CB8AC3E}">
        <p14:creationId xmlns:p14="http://schemas.microsoft.com/office/powerpoint/2010/main" val="32298175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04CDDBEB-B899-40F8-B7D5-08578982A5B0}" type="datetimeFigureOut">
              <a:rPr lang="en-GB" smtClean="0"/>
              <a:t>21/10/2019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44DF10D-FF12-4CE5-9DF1-88B31961FCB8}" type="slidenum">
              <a:rPr lang="en-GB" smtClean="0"/>
              <a:t>‹#›</a:t>
            </a:fld>
            <a:endParaRPr lang="en-GB"/>
          </a:p>
        </p:txBody>
      </p:sp>
    </p:spTree>
    <p:extLst>
      <p:ext uri="{BB962C8B-B14F-4D97-AF65-F5344CB8AC3E}">
        <p14:creationId xmlns:p14="http://schemas.microsoft.com/office/powerpoint/2010/main" val="146246367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04CDDBEB-B899-40F8-B7D5-08578982A5B0}" type="datetimeFigureOut">
              <a:rPr lang="en-GB" smtClean="0"/>
              <a:t>21/10/2019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44DF10D-FF12-4CE5-9DF1-88B31961FCB8}" type="slidenum">
              <a:rPr lang="en-GB" smtClean="0"/>
              <a:t>‹#›</a:t>
            </a:fld>
            <a:endParaRPr lang="en-GB"/>
          </a:p>
        </p:txBody>
      </p:sp>
    </p:spTree>
    <p:extLst>
      <p:ext uri="{BB962C8B-B14F-4D97-AF65-F5344CB8AC3E}">
        <p14:creationId xmlns:p14="http://schemas.microsoft.com/office/powerpoint/2010/main" val="35721373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04CDDBEB-B899-40F8-B7D5-08578982A5B0}" type="datetimeFigureOut">
              <a:rPr lang="en-GB" smtClean="0"/>
              <a:t>21/10/2019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44DF10D-FF12-4CE5-9DF1-88B31961FCB8}" type="slidenum">
              <a:rPr lang="en-GB" smtClean="0"/>
              <a:t>‹#›</a:t>
            </a:fld>
            <a:endParaRPr lang="en-GB"/>
          </a:p>
        </p:txBody>
      </p:sp>
    </p:spTree>
    <p:extLst>
      <p:ext uri="{BB962C8B-B14F-4D97-AF65-F5344CB8AC3E}">
        <p14:creationId xmlns:p14="http://schemas.microsoft.com/office/powerpoint/2010/main" val="385321074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04CDDBEB-B899-40F8-B7D5-08578982A5B0}" type="datetimeFigureOut">
              <a:rPr lang="en-GB" smtClean="0"/>
              <a:t>21/10/2019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44DF10D-FF12-4CE5-9DF1-88B31961FCB8}" type="slidenum">
              <a:rPr lang="en-GB" smtClean="0"/>
              <a:t>‹#›</a:t>
            </a:fld>
            <a:endParaRPr lang="en-GB"/>
          </a:p>
        </p:txBody>
      </p:sp>
    </p:spTree>
    <p:extLst>
      <p:ext uri="{BB962C8B-B14F-4D97-AF65-F5344CB8AC3E}">
        <p14:creationId xmlns:p14="http://schemas.microsoft.com/office/powerpoint/2010/main" val="108790636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04CDDBEB-B899-40F8-B7D5-08578982A5B0}" type="datetimeFigureOut">
              <a:rPr lang="en-GB" smtClean="0"/>
              <a:t>21/10/2019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44DF10D-FF12-4CE5-9DF1-88B31961FCB8}" type="slidenum">
              <a:rPr lang="en-GB" smtClean="0"/>
              <a:t>‹#›</a:t>
            </a:fld>
            <a:endParaRPr lang="en-GB"/>
          </a:p>
        </p:txBody>
      </p:sp>
    </p:spTree>
    <p:extLst>
      <p:ext uri="{BB962C8B-B14F-4D97-AF65-F5344CB8AC3E}">
        <p14:creationId xmlns:p14="http://schemas.microsoft.com/office/powerpoint/2010/main" val="92972099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04CDDBEB-B899-40F8-B7D5-08578982A5B0}" type="datetimeFigureOut">
              <a:rPr lang="en-GB" smtClean="0"/>
              <a:t>21/10/2019</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144DF10D-FF12-4CE5-9DF1-88B31961FCB8}" type="slidenum">
              <a:rPr lang="en-GB" smtClean="0"/>
              <a:t>‹#›</a:t>
            </a:fld>
            <a:endParaRPr lang="en-GB"/>
          </a:p>
        </p:txBody>
      </p:sp>
    </p:spTree>
    <p:extLst>
      <p:ext uri="{BB962C8B-B14F-4D97-AF65-F5344CB8AC3E}">
        <p14:creationId xmlns:p14="http://schemas.microsoft.com/office/powerpoint/2010/main" val="243155621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04CDDBEB-B899-40F8-B7D5-08578982A5B0}" type="datetimeFigureOut">
              <a:rPr lang="en-GB" smtClean="0"/>
              <a:t>21/10/2019</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144DF10D-FF12-4CE5-9DF1-88B31961FCB8}" type="slidenum">
              <a:rPr lang="en-GB" smtClean="0"/>
              <a:t>‹#›</a:t>
            </a:fld>
            <a:endParaRPr lang="en-GB"/>
          </a:p>
        </p:txBody>
      </p:sp>
    </p:spTree>
    <p:extLst>
      <p:ext uri="{BB962C8B-B14F-4D97-AF65-F5344CB8AC3E}">
        <p14:creationId xmlns:p14="http://schemas.microsoft.com/office/powerpoint/2010/main" val="186479496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4CDDBEB-B899-40F8-B7D5-08578982A5B0}" type="datetimeFigureOut">
              <a:rPr lang="en-GB" smtClean="0"/>
              <a:t>21/10/2019</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144DF10D-FF12-4CE5-9DF1-88B31961FCB8}" type="slidenum">
              <a:rPr lang="en-GB" smtClean="0"/>
              <a:t>‹#›</a:t>
            </a:fld>
            <a:endParaRPr lang="en-GB"/>
          </a:p>
        </p:txBody>
      </p:sp>
    </p:spTree>
    <p:extLst>
      <p:ext uri="{BB962C8B-B14F-4D97-AF65-F5344CB8AC3E}">
        <p14:creationId xmlns:p14="http://schemas.microsoft.com/office/powerpoint/2010/main" val="88980632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04CDDBEB-B899-40F8-B7D5-08578982A5B0}" type="datetimeFigureOut">
              <a:rPr lang="en-GB" smtClean="0"/>
              <a:t>21/10/2019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44DF10D-FF12-4CE5-9DF1-88B31961FCB8}" type="slidenum">
              <a:rPr lang="en-GB" smtClean="0"/>
              <a:t>‹#›</a:t>
            </a:fld>
            <a:endParaRPr lang="en-GB"/>
          </a:p>
        </p:txBody>
      </p:sp>
    </p:spTree>
    <p:extLst>
      <p:ext uri="{BB962C8B-B14F-4D97-AF65-F5344CB8AC3E}">
        <p14:creationId xmlns:p14="http://schemas.microsoft.com/office/powerpoint/2010/main" val="314970973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04CDDBEB-B899-40F8-B7D5-08578982A5B0}" type="datetimeFigureOut">
              <a:rPr lang="en-GB" smtClean="0"/>
              <a:t>21/10/2019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44DF10D-FF12-4CE5-9DF1-88B31961FCB8}" type="slidenum">
              <a:rPr lang="en-GB" smtClean="0"/>
              <a:t>‹#›</a:t>
            </a:fld>
            <a:endParaRPr lang="en-GB"/>
          </a:p>
        </p:txBody>
      </p:sp>
    </p:spTree>
    <p:extLst>
      <p:ext uri="{BB962C8B-B14F-4D97-AF65-F5344CB8AC3E}">
        <p14:creationId xmlns:p14="http://schemas.microsoft.com/office/powerpoint/2010/main" val="181378378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4CDDBEB-B899-40F8-B7D5-08578982A5B0}" type="datetimeFigureOut">
              <a:rPr lang="en-GB" smtClean="0"/>
              <a:t>21/10/2019</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44DF10D-FF12-4CE5-9DF1-88B31961FCB8}" type="slidenum">
              <a:rPr lang="en-GB" smtClean="0"/>
              <a:t>‹#›</a:t>
            </a:fld>
            <a:endParaRPr lang="en-GB"/>
          </a:p>
        </p:txBody>
      </p:sp>
    </p:spTree>
    <p:extLst>
      <p:ext uri="{BB962C8B-B14F-4D97-AF65-F5344CB8AC3E}">
        <p14:creationId xmlns:p14="http://schemas.microsoft.com/office/powerpoint/2010/main" val="339347785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7.xml"/><Relationship Id="rId4" Type="http://schemas.openxmlformats.org/officeDocument/2006/relationships/image" Target="../media/image9.png"/></Relationships>
</file>

<file path=ppt/slides/_rels/slide5.xml.rels><?xml version="1.0" encoding="UTF-8" standalone="yes"?>
<Relationships xmlns="http://schemas.openxmlformats.org/package/2006/relationships"><Relationship Id="rId2" Type="http://schemas.openxmlformats.org/officeDocument/2006/relationships/image" Target="../media/image10.gif"/><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8" Type="http://schemas.openxmlformats.org/officeDocument/2006/relationships/image" Target="../media/image16.png"/><Relationship Id="rId3" Type="http://schemas.openxmlformats.org/officeDocument/2006/relationships/image" Target="../media/image11.png"/><Relationship Id="rId7" Type="http://schemas.openxmlformats.org/officeDocument/2006/relationships/image" Target="../media/image15.png"/><Relationship Id="rId2" Type="http://schemas.openxmlformats.org/officeDocument/2006/relationships/image" Target="../media/image7.png"/><Relationship Id="rId1" Type="http://schemas.openxmlformats.org/officeDocument/2006/relationships/slideLayout" Target="../slideLayouts/slideLayout7.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2.png"/><Relationship Id="rId9" Type="http://schemas.openxmlformats.org/officeDocument/2006/relationships/image" Target="../media/image17.png"/></Relationships>
</file>

<file path=ppt/slides/_rels/slide7.xml.rels><?xml version="1.0" encoding="UTF-8" standalone="yes"?>
<Relationships xmlns="http://schemas.openxmlformats.org/package/2006/relationships"><Relationship Id="rId8" Type="http://schemas.openxmlformats.org/officeDocument/2006/relationships/image" Target="../media/image24.png"/><Relationship Id="rId3" Type="http://schemas.openxmlformats.org/officeDocument/2006/relationships/image" Target="../media/image19.png"/><Relationship Id="rId7" Type="http://schemas.openxmlformats.org/officeDocument/2006/relationships/image" Target="../media/image23.png"/><Relationship Id="rId2" Type="http://schemas.openxmlformats.org/officeDocument/2006/relationships/image" Target="../media/image18.png"/><Relationship Id="rId1" Type="http://schemas.openxmlformats.org/officeDocument/2006/relationships/slideLayout" Target="../slideLayouts/slideLayout7.xml"/><Relationship Id="rId6" Type="http://schemas.openxmlformats.org/officeDocument/2006/relationships/image" Target="../media/image22.png"/><Relationship Id="rId5" Type="http://schemas.openxmlformats.org/officeDocument/2006/relationships/image" Target="../media/image21.png"/><Relationship Id="rId4" Type="http://schemas.openxmlformats.org/officeDocument/2006/relationships/image" Target="../media/image20.png"/></Relationships>
</file>

<file path=ppt/slides/_rels/slide8.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7.xml"/><Relationship Id="rId5" Type="http://schemas.openxmlformats.org/officeDocument/2006/relationships/image" Target="../media/image28.png"/><Relationship Id="rId4" Type="http://schemas.openxmlformats.org/officeDocument/2006/relationships/image" Target="../media/image27.png"/></Relationships>
</file>

<file path=ppt/slides/_rels/slide9.xml.rels><?xml version="1.0" encoding="UTF-8" standalone="yes"?>
<Relationships xmlns="http://schemas.openxmlformats.org/package/2006/relationships"><Relationship Id="rId3" Type="http://schemas.openxmlformats.org/officeDocument/2006/relationships/image" Target="../media/image30.png"/><Relationship Id="rId7" Type="http://schemas.openxmlformats.org/officeDocument/2006/relationships/image" Target="../media/image34.png"/><Relationship Id="rId2" Type="http://schemas.openxmlformats.org/officeDocument/2006/relationships/image" Target="../media/image29.png"/><Relationship Id="rId1" Type="http://schemas.openxmlformats.org/officeDocument/2006/relationships/slideLayout" Target="../slideLayouts/slideLayout7.xml"/><Relationship Id="rId6" Type="http://schemas.openxmlformats.org/officeDocument/2006/relationships/image" Target="../media/image33.png"/><Relationship Id="rId5" Type="http://schemas.openxmlformats.org/officeDocument/2006/relationships/image" Target="../media/image32.png"/><Relationship Id="rId4" Type="http://schemas.openxmlformats.org/officeDocument/2006/relationships/image" Target="../media/image3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60875" y="2281560"/>
            <a:ext cx="11216532" cy="1446550"/>
          </a:xfrm>
          <a:prstGeom prst="rect">
            <a:avLst/>
          </a:prstGeom>
          <a:noFill/>
        </p:spPr>
        <p:txBody>
          <a:bodyPr wrap="none" rtlCol="0">
            <a:spAutoFit/>
          </a:bodyPr>
          <a:lstStyle/>
          <a:p>
            <a:pPr algn="ctr"/>
            <a:r>
              <a:rPr lang="en-US" sz="3200" dirty="0" smtClean="0"/>
              <a:t>36GHz high RF power system. Conceptual studies &amp; design efforts.</a:t>
            </a:r>
          </a:p>
          <a:p>
            <a:pPr algn="ctr"/>
            <a:r>
              <a:rPr lang="en-US" sz="2800" dirty="0" smtClean="0"/>
              <a:t>I. Syratchev (CERN), </a:t>
            </a:r>
            <a:r>
              <a:rPr lang="en-US" sz="2800" dirty="0" smtClean="0"/>
              <a:t>V. Teryaev (BINP) an</a:t>
            </a:r>
            <a:r>
              <a:rPr lang="en-US" sz="2800" dirty="0" smtClean="0"/>
              <a:t>d J. Cai (ULAN/CERN) </a:t>
            </a:r>
          </a:p>
          <a:p>
            <a:pPr algn="ctr"/>
            <a:r>
              <a:rPr lang="en-US" sz="2800" dirty="0" smtClean="0"/>
              <a:t>October 2019. </a:t>
            </a:r>
            <a:endParaRPr lang="en-GB" sz="2800" dirty="0"/>
          </a:p>
        </p:txBody>
      </p:sp>
    </p:spTree>
    <p:extLst>
      <p:ext uri="{BB962C8B-B14F-4D97-AF65-F5344CB8AC3E}">
        <p14:creationId xmlns:p14="http://schemas.microsoft.com/office/powerpoint/2010/main" val="54811060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5"/>
          <p:cNvPicPr/>
          <p:nvPr/>
        </p:nvPicPr>
        <p:blipFill>
          <a:blip r:embed="rId2"/>
          <a:stretch>
            <a:fillRect/>
          </a:stretch>
        </p:blipFill>
        <p:spPr>
          <a:xfrm>
            <a:off x="249197" y="2090468"/>
            <a:ext cx="4767019" cy="1709975"/>
          </a:xfrm>
          <a:prstGeom prst="rect">
            <a:avLst/>
          </a:prstGeom>
        </p:spPr>
      </p:pic>
      <p:sp>
        <p:nvSpPr>
          <p:cNvPr id="3" name="TextBox 2"/>
          <p:cNvSpPr txBox="1"/>
          <p:nvPr/>
        </p:nvSpPr>
        <p:spPr>
          <a:xfrm>
            <a:off x="612820" y="1319850"/>
            <a:ext cx="4710585" cy="646331"/>
          </a:xfrm>
          <a:prstGeom prst="rect">
            <a:avLst/>
          </a:prstGeom>
          <a:noFill/>
        </p:spPr>
        <p:txBody>
          <a:bodyPr wrap="none" rtlCol="0">
            <a:spAutoFit/>
          </a:bodyPr>
          <a:lstStyle/>
          <a:p>
            <a:r>
              <a:rPr lang="en-US" dirty="0" smtClean="0"/>
              <a:t>The 20 beams HOM MBKC (5x4) technical layout</a:t>
            </a:r>
          </a:p>
          <a:p>
            <a:r>
              <a:rPr lang="en-US" dirty="0" smtClean="0"/>
              <a:t>Option 2: 60kV, 2.7MW </a:t>
            </a:r>
            <a:endParaRPr lang="en-GB" dirty="0"/>
          </a:p>
        </p:txBody>
      </p:sp>
      <p:pic>
        <p:nvPicPr>
          <p:cNvPr id="4" name="Рисунок 15"/>
          <p:cNvPicPr/>
          <p:nvPr/>
        </p:nvPicPr>
        <p:blipFill>
          <a:blip r:embed="rId2"/>
          <a:stretch>
            <a:fillRect/>
          </a:stretch>
        </p:blipFill>
        <p:spPr>
          <a:xfrm flipV="1">
            <a:off x="249196" y="3800443"/>
            <a:ext cx="4767019" cy="1709975"/>
          </a:xfrm>
          <a:prstGeom prst="rect">
            <a:avLst/>
          </a:prstGeom>
        </p:spPr>
      </p:pic>
      <p:cxnSp>
        <p:nvCxnSpPr>
          <p:cNvPr id="6" name="Straight Connector 5"/>
          <p:cNvCxnSpPr/>
          <p:nvPr/>
        </p:nvCxnSpPr>
        <p:spPr>
          <a:xfrm>
            <a:off x="249196" y="4919028"/>
            <a:ext cx="0" cy="1136342"/>
          </a:xfrm>
          <a:prstGeom prst="line">
            <a:avLst/>
          </a:prstGeom>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a:off x="4954071" y="4522265"/>
            <a:ext cx="0" cy="1533105"/>
          </a:xfrm>
          <a:prstGeom prst="line">
            <a:avLst/>
          </a:prstGeom>
        </p:spPr>
        <p:style>
          <a:lnRef idx="1">
            <a:schemeClr val="accent1"/>
          </a:lnRef>
          <a:fillRef idx="0">
            <a:schemeClr val="accent1"/>
          </a:fillRef>
          <a:effectRef idx="0">
            <a:schemeClr val="accent1"/>
          </a:effectRef>
          <a:fontRef idx="minor">
            <a:schemeClr val="tx1"/>
          </a:fontRef>
        </p:style>
      </p:cxnSp>
      <p:cxnSp>
        <p:nvCxnSpPr>
          <p:cNvPr id="10" name="Straight Arrow Connector 9"/>
          <p:cNvCxnSpPr/>
          <p:nvPr/>
        </p:nvCxnSpPr>
        <p:spPr>
          <a:xfrm>
            <a:off x="249196" y="5913327"/>
            <a:ext cx="4704875" cy="0"/>
          </a:xfrm>
          <a:prstGeom prst="straightConnector1">
            <a:avLst/>
          </a:prstGeom>
          <a:ln>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a:off x="3835486" y="5510418"/>
            <a:ext cx="1500326"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a:off x="3879874" y="2090468"/>
            <a:ext cx="1438183"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6" name="Straight Arrow Connector 15"/>
          <p:cNvCxnSpPr/>
          <p:nvPr/>
        </p:nvCxnSpPr>
        <p:spPr>
          <a:xfrm flipH="1" flipV="1">
            <a:off x="5291424" y="2090468"/>
            <a:ext cx="0" cy="3419950"/>
          </a:xfrm>
          <a:prstGeom prst="straightConnector1">
            <a:avLst/>
          </a:prstGeom>
          <a:ln>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7" name="TextBox 16"/>
          <p:cNvSpPr txBox="1"/>
          <p:nvPr/>
        </p:nvSpPr>
        <p:spPr>
          <a:xfrm>
            <a:off x="2077708" y="5543995"/>
            <a:ext cx="777777" cy="369332"/>
          </a:xfrm>
          <a:prstGeom prst="rect">
            <a:avLst/>
          </a:prstGeom>
          <a:noFill/>
        </p:spPr>
        <p:txBody>
          <a:bodyPr wrap="none" rtlCol="0">
            <a:spAutoFit/>
          </a:bodyPr>
          <a:lstStyle/>
          <a:p>
            <a:r>
              <a:rPr lang="en-US" dirty="0" smtClean="0"/>
              <a:t>0.45m</a:t>
            </a:r>
            <a:endParaRPr lang="en-GB" dirty="0"/>
          </a:p>
        </p:txBody>
      </p:sp>
      <p:sp>
        <p:nvSpPr>
          <p:cNvPr id="18" name="TextBox 17"/>
          <p:cNvSpPr txBox="1"/>
          <p:nvPr/>
        </p:nvSpPr>
        <p:spPr>
          <a:xfrm rot="16200000">
            <a:off x="4628022" y="3723584"/>
            <a:ext cx="1021433" cy="369332"/>
          </a:xfrm>
          <a:prstGeom prst="rect">
            <a:avLst/>
          </a:prstGeom>
          <a:noFill/>
        </p:spPr>
        <p:txBody>
          <a:bodyPr wrap="none" rtlCol="0">
            <a:spAutoFit/>
          </a:bodyPr>
          <a:lstStyle/>
          <a:p>
            <a:r>
              <a:rPr lang="en-US" dirty="0" smtClean="0">
                <a:sym typeface="Symbol" panose="05050102010706020507" pitchFamily="18" charset="2"/>
              </a:rPr>
              <a:t> </a:t>
            </a:r>
            <a:r>
              <a:rPr lang="en-US" dirty="0" smtClean="0"/>
              <a:t>0.33m</a:t>
            </a:r>
            <a:endParaRPr lang="en-GB" dirty="0"/>
          </a:p>
        </p:txBody>
      </p:sp>
      <p:sp>
        <p:nvSpPr>
          <p:cNvPr id="19" name="TextBox 18"/>
          <p:cNvSpPr txBox="1"/>
          <p:nvPr/>
        </p:nvSpPr>
        <p:spPr>
          <a:xfrm>
            <a:off x="2098016" y="214108"/>
            <a:ext cx="1572995" cy="523220"/>
          </a:xfrm>
          <a:prstGeom prst="rect">
            <a:avLst/>
          </a:prstGeom>
          <a:noFill/>
        </p:spPr>
        <p:txBody>
          <a:bodyPr wrap="none" rtlCol="0">
            <a:spAutoFit/>
          </a:bodyPr>
          <a:lstStyle/>
          <a:p>
            <a:r>
              <a:rPr lang="en-US" sz="2800" dirty="0" smtClean="0"/>
              <a:t>Summary</a:t>
            </a:r>
            <a:endParaRPr lang="en-GB" sz="2800" dirty="0"/>
          </a:p>
        </p:txBody>
      </p:sp>
      <p:sp>
        <p:nvSpPr>
          <p:cNvPr id="20" name="TextBox 19"/>
          <p:cNvSpPr txBox="1"/>
          <p:nvPr/>
        </p:nvSpPr>
        <p:spPr>
          <a:xfrm>
            <a:off x="5566633" y="737328"/>
            <a:ext cx="6357943" cy="3970318"/>
          </a:xfrm>
          <a:prstGeom prst="rect">
            <a:avLst/>
          </a:prstGeom>
          <a:noFill/>
        </p:spPr>
        <p:txBody>
          <a:bodyPr wrap="square" rtlCol="0">
            <a:spAutoFit/>
          </a:bodyPr>
          <a:lstStyle/>
          <a:p>
            <a:pPr marL="285750" indent="-285750">
              <a:buFont typeface="Arial" panose="020B0604020202020204" pitchFamily="34" charset="0"/>
              <a:buChar char="•"/>
            </a:pPr>
            <a:r>
              <a:rPr lang="en-US" dirty="0" smtClean="0"/>
              <a:t>The 36GHz HOM MBKC klystron development is almost completed. The proposed options can be considered and the chosen one to be fixed (Option 2?)</a:t>
            </a:r>
          </a:p>
          <a:p>
            <a:pPr marL="285750" indent="-285750">
              <a:buFont typeface="Arial" panose="020B0604020202020204" pitchFamily="34" charset="0"/>
              <a:buChar char="•"/>
            </a:pPr>
            <a:r>
              <a:rPr lang="en-US" dirty="0" smtClean="0"/>
              <a:t>Device is compact and inexpensive in fabrication (high precision 2D milling is available in many places).</a:t>
            </a:r>
          </a:p>
          <a:p>
            <a:pPr marL="285750" indent="-285750">
              <a:buFont typeface="Arial" panose="020B0604020202020204" pitchFamily="34" charset="0"/>
              <a:buChar char="•"/>
            </a:pPr>
            <a:r>
              <a:rPr lang="en-US" dirty="0" smtClean="0"/>
              <a:t>Moderate magnetic field amplitude(&lt;0.25T), short length (0.1m) and small bore diameter (&lt;0.15m) makes the EM solenoid at convenient cost and power consumption (1.5kW). PM version can be also evaluated.</a:t>
            </a:r>
          </a:p>
          <a:p>
            <a:pPr marL="285750" indent="-285750">
              <a:buFont typeface="Arial" panose="020B0604020202020204" pitchFamily="34" charset="0"/>
              <a:buChar char="•"/>
            </a:pPr>
            <a:r>
              <a:rPr lang="en-US" dirty="0" smtClean="0"/>
              <a:t>The design of the input/output combiner, window (individual/brunch, or common? ), cooling system, collector etc. can undergo technical development.</a:t>
            </a:r>
          </a:p>
          <a:p>
            <a:pPr marL="285750" indent="-285750">
              <a:buFont typeface="Arial" panose="020B0604020202020204" pitchFamily="34" charset="0"/>
              <a:buChar char="•"/>
            </a:pPr>
            <a:r>
              <a:rPr lang="en-US" dirty="0" smtClean="0"/>
              <a:t>Finalized design shall be benchmarked using PIC codes to ensure the tube stability and </a:t>
            </a:r>
            <a:r>
              <a:rPr lang="en-US" dirty="0" smtClean="0">
                <a:solidFill>
                  <a:srgbClr val="FF0000"/>
                </a:solidFill>
              </a:rPr>
              <a:t>field symmetry issues</a:t>
            </a:r>
            <a:r>
              <a:rPr lang="en-US" dirty="0" smtClean="0"/>
              <a:t>.</a:t>
            </a:r>
            <a:endParaRPr lang="en-GB" dirty="0"/>
          </a:p>
        </p:txBody>
      </p:sp>
      <p:sp>
        <p:nvSpPr>
          <p:cNvPr id="21" name="TextBox 20"/>
          <p:cNvSpPr txBox="1"/>
          <p:nvPr/>
        </p:nvSpPr>
        <p:spPr>
          <a:xfrm>
            <a:off x="5566633" y="4851498"/>
            <a:ext cx="6530879" cy="1631216"/>
          </a:xfrm>
          <a:prstGeom prst="rect">
            <a:avLst/>
          </a:prstGeom>
          <a:noFill/>
        </p:spPr>
        <p:txBody>
          <a:bodyPr wrap="square" rtlCol="0">
            <a:spAutoFit/>
          </a:bodyPr>
          <a:lstStyle/>
          <a:p>
            <a:r>
              <a:rPr lang="en-US" dirty="0" smtClean="0">
                <a:solidFill>
                  <a:srgbClr val="FF0000"/>
                </a:solidFill>
              </a:rPr>
              <a:t>Drawback.</a:t>
            </a:r>
          </a:p>
          <a:p>
            <a:r>
              <a:rPr lang="en-US" dirty="0" smtClean="0"/>
              <a:t>The </a:t>
            </a:r>
            <a:r>
              <a:rPr lang="en-US" dirty="0"/>
              <a:t>c</a:t>
            </a:r>
            <a:r>
              <a:rPr lang="en-US" dirty="0" smtClean="0"/>
              <a:t>luster will need 4 individual drivers to adjust the amplitude and phase of each individual brunch RF signal before combination. Neither common input/output can be used </a:t>
            </a:r>
            <a:r>
              <a:rPr lang="en-US" sz="1400" dirty="0" smtClean="0"/>
              <a:t>(CPI experience with the 10MW L-band MBK with common input/output and individual bunching cavities, which showed 10% efficiency degradation).</a:t>
            </a:r>
            <a:endParaRPr lang="en-GB" sz="1400" dirty="0"/>
          </a:p>
        </p:txBody>
      </p:sp>
    </p:spTree>
    <p:extLst>
      <p:ext uri="{BB962C8B-B14F-4D97-AF65-F5344CB8AC3E}">
        <p14:creationId xmlns:p14="http://schemas.microsoft.com/office/powerpoint/2010/main" val="183090572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2173704" y="1185478"/>
            <a:ext cx="3496738" cy="5181484"/>
          </a:xfrm>
          <a:prstGeom prst="rect">
            <a:avLst/>
          </a:prstGeom>
        </p:spPr>
      </p:pic>
      <p:sp>
        <p:nvSpPr>
          <p:cNvPr id="5" name="TextBox 4"/>
          <p:cNvSpPr txBox="1"/>
          <p:nvPr/>
        </p:nvSpPr>
        <p:spPr>
          <a:xfrm>
            <a:off x="2721841" y="812588"/>
            <a:ext cx="2745175" cy="523220"/>
          </a:xfrm>
          <a:prstGeom prst="rect">
            <a:avLst/>
          </a:prstGeom>
          <a:noFill/>
        </p:spPr>
        <p:txBody>
          <a:bodyPr wrap="none" rtlCol="0">
            <a:spAutoFit/>
          </a:bodyPr>
          <a:lstStyle/>
          <a:p>
            <a:r>
              <a:rPr lang="en-US" sz="1400" dirty="0" smtClean="0"/>
              <a:t>2stages PC with correction cavities.</a:t>
            </a:r>
          </a:p>
          <a:p>
            <a:r>
              <a:rPr lang="en-US" sz="1400" dirty="0" smtClean="0"/>
              <a:t>Captured from Igor’s PhD, 1996. </a:t>
            </a:r>
            <a:endParaRPr lang="en-GB" sz="1400" dirty="0"/>
          </a:p>
        </p:txBody>
      </p:sp>
      <p:sp>
        <p:nvSpPr>
          <p:cNvPr id="6" name="TextBox 5"/>
          <p:cNvSpPr txBox="1"/>
          <p:nvPr/>
        </p:nvSpPr>
        <p:spPr>
          <a:xfrm rot="16200000">
            <a:off x="2328944" y="1966110"/>
            <a:ext cx="785793" cy="246221"/>
          </a:xfrm>
          <a:prstGeom prst="rect">
            <a:avLst/>
          </a:prstGeom>
          <a:noFill/>
        </p:spPr>
        <p:txBody>
          <a:bodyPr wrap="none" rtlCol="0">
            <a:spAutoFit/>
          </a:bodyPr>
          <a:lstStyle/>
          <a:p>
            <a:r>
              <a:rPr lang="en-US" sz="1000" dirty="0" smtClean="0"/>
              <a:t>modulation</a:t>
            </a:r>
            <a:endParaRPr lang="en-GB" sz="1000" dirty="0"/>
          </a:p>
        </p:txBody>
      </p:sp>
      <p:sp>
        <p:nvSpPr>
          <p:cNvPr id="8" name="TextBox 7"/>
          <p:cNvSpPr txBox="1"/>
          <p:nvPr/>
        </p:nvSpPr>
        <p:spPr>
          <a:xfrm rot="16200000">
            <a:off x="2308106" y="2772742"/>
            <a:ext cx="827471" cy="246221"/>
          </a:xfrm>
          <a:prstGeom prst="rect">
            <a:avLst/>
          </a:prstGeom>
          <a:noFill/>
        </p:spPr>
        <p:txBody>
          <a:bodyPr wrap="none" rtlCol="0">
            <a:spAutoFit/>
          </a:bodyPr>
          <a:lstStyle/>
          <a:p>
            <a:r>
              <a:rPr lang="en-US" sz="1000" dirty="0" smtClean="0"/>
              <a:t>1</a:t>
            </a:r>
            <a:r>
              <a:rPr lang="en-US" sz="1000" baseline="30000" dirty="0" smtClean="0"/>
              <a:t>st</a:t>
            </a:r>
            <a:r>
              <a:rPr lang="en-US" sz="1000" dirty="0" smtClean="0"/>
              <a:t> stage out</a:t>
            </a:r>
            <a:endParaRPr lang="en-GB" sz="1000" dirty="0"/>
          </a:p>
        </p:txBody>
      </p:sp>
      <p:sp>
        <p:nvSpPr>
          <p:cNvPr id="9" name="TextBox 8"/>
          <p:cNvSpPr txBox="1"/>
          <p:nvPr/>
        </p:nvSpPr>
        <p:spPr>
          <a:xfrm rot="16200000">
            <a:off x="2308106" y="3561361"/>
            <a:ext cx="827471" cy="246221"/>
          </a:xfrm>
          <a:prstGeom prst="rect">
            <a:avLst/>
          </a:prstGeom>
          <a:noFill/>
        </p:spPr>
        <p:txBody>
          <a:bodyPr wrap="none" rtlCol="0">
            <a:spAutoFit/>
          </a:bodyPr>
          <a:lstStyle/>
          <a:p>
            <a:r>
              <a:rPr lang="en-US" sz="1000" dirty="0"/>
              <a:t>2</a:t>
            </a:r>
            <a:r>
              <a:rPr lang="en-US" sz="1000" baseline="30000" dirty="0" smtClean="0"/>
              <a:t>st</a:t>
            </a:r>
            <a:r>
              <a:rPr lang="en-US" sz="1000" dirty="0" smtClean="0"/>
              <a:t> stage out</a:t>
            </a:r>
            <a:endParaRPr lang="en-GB" sz="1000" dirty="0"/>
          </a:p>
        </p:txBody>
      </p:sp>
      <p:sp>
        <p:nvSpPr>
          <p:cNvPr id="10" name="TextBox 9"/>
          <p:cNvSpPr txBox="1"/>
          <p:nvPr/>
        </p:nvSpPr>
        <p:spPr>
          <a:xfrm rot="16200000">
            <a:off x="2359402" y="4413794"/>
            <a:ext cx="724878" cy="246221"/>
          </a:xfrm>
          <a:prstGeom prst="rect">
            <a:avLst/>
          </a:prstGeom>
          <a:noFill/>
        </p:spPr>
        <p:txBody>
          <a:bodyPr wrap="none" rtlCol="0">
            <a:spAutoFit/>
          </a:bodyPr>
          <a:lstStyle/>
          <a:p>
            <a:r>
              <a:rPr lang="en-US" sz="1000" dirty="0" smtClean="0"/>
              <a:t>Power out</a:t>
            </a:r>
            <a:endParaRPr lang="en-GB" sz="1000" dirty="0"/>
          </a:p>
        </p:txBody>
      </p:sp>
      <p:pic>
        <p:nvPicPr>
          <p:cNvPr id="11" name="Picture 10"/>
          <p:cNvPicPr>
            <a:picLocks noChangeAspect="1"/>
          </p:cNvPicPr>
          <p:nvPr/>
        </p:nvPicPr>
        <p:blipFill>
          <a:blip r:embed="rId3"/>
          <a:stretch>
            <a:fillRect/>
          </a:stretch>
        </p:blipFill>
        <p:spPr>
          <a:xfrm>
            <a:off x="150016" y="846228"/>
            <a:ext cx="2442829" cy="552950"/>
          </a:xfrm>
          <a:prstGeom prst="rect">
            <a:avLst/>
          </a:prstGeom>
        </p:spPr>
      </p:pic>
      <p:pic>
        <p:nvPicPr>
          <p:cNvPr id="12" name="Picture 11"/>
          <p:cNvPicPr>
            <a:picLocks noChangeAspect="1"/>
          </p:cNvPicPr>
          <p:nvPr/>
        </p:nvPicPr>
        <p:blipFill>
          <a:blip r:embed="rId4"/>
          <a:stretch>
            <a:fillRect/>
          </a:stretch>
        </p:blipFill>
        <p:spPr>
          <a:xfrm>
            <a:off x="225234" y="1509204"/>
            <a:ext cx="2225003" cy="3600768"/>
          </a:xfrm>
          <a:prstGeom prst="rect">
            <a:avLst/>
          </a:prstGeom>
        </p:spPr>
      </p:pic>
      <p:pic>
        <p:nvPicPr>
          <p:cNvPr id="13" name="Picture 12"/>
          <p:cNvPicPr>
            <a:picLocks noChangeAspect="1"/>
          </p:cNvPicPr>
          <p:nvPr/>
        </p:nvPicPr>
        <p:blipFill>
          <a:blip r:embed="rId5"/>
          <a:stretch>
            <a:fillRect/>
          </a:stretch>
        </p:blipFill>
        <p:spPr>
          <a:xfrm>
            <a:off x="350394" y="5109972"/>
            <a:ext cx="1974681" cy="1132927"/>
          </a:xfrm>
          <a:prstGeom prst="rect">
            <a:avLst/>
          </a:prstGeom>
        </p:spPr>
      </p:pic>
      <p:sp>
        <p:nvSpPr>
          <p:cNvPr id="14" name="TextBox 13"/>
          <p:cNvSpPr txBox="1"/>
          <p:nvPr/>
        </p:nvSpPr>
        <p:spPr>
          <a:xfrm>
            <a:off x="485320" y="223317"/>
            <a:ext cx="1929824" cy="646331"/>
          </a:xfrm>
          <a:prstGeom prst="rect">
            <a:avLst/>
          </a:prstGeom>
          <a:noFill/>
        </p:spPr>
        <p:txBody>
          <a:bodyPr wrap="none" rtlCol="0">
            <a:spAutoFit/>
          </a:bodyPr>
          <a:lstStyle/>
          <a:p>
            <a:r>
              <a:rPr lang="en-US" dirty="0" smtClean="0"/>
              <a:t>Original idea from </a:t>
            </a:r>
          </a:p>
          <a:p>
            <a:r>
              <a:rPr lang="en-US" dirty="0" smtClean="0"/>
              <a:t>P.B Wilson, 1990</a:t>
            </a:r>
            <a:endParaRPr lang="en-GB" dirty="0"/>
          </a:p>
        </p:txBody>
      </p:sp>
      <p:sp>
        <p:nvSpPr>
          <p:cNvPr id="15" name="TextBox 14"/>
          <p:cNvSpPr txBox="1"/>
          <p:nvPr/>
        </p:nvSpPr>
        <p:spPr>
          <a:xfrm>
            <a:off x="3435658" y="4412202"/>
            <a:ext cx="1077539" cy="276999"/>
          </a:xfrm>
          <a:prstGeom prst="rect">
            <a:avLst/>
          </a:prstGeom>
          <a:noFill/>
        </p:spPr>
        <p:txBody>
          <a:bodyPr wrap="none" rtlCol="0">
            <a:spAutoFit/>
          </a:bodyPr>
          <a:lstStyle/>
          <a:p>
            <a:r>
              <a:rPr lang="en-US" sz="1200" dirty="0" smtClean="0"/>
              <a:t>14 GHz/VLEPP</a:t>
            </a:r>
            <a:endParaRPr lang="en-GB" sz="1200" dirty="0"/>
          </a:p>
        </p:txBody>
      </p:sp>
      <p:sp>
        <p:nvSpPr>
          <p:cNvPr id="16" name="TextBox 15"/>
          <p:cNvSpPr txBox="1"/>
          <p:nvPr/>
        </p:nvSpPr>
        <p:spPr>
          <a:xfrm>
            <a:off x="579978" y="3529516"/>
            <a:ext cx="1051826" cy="276999"/>
          </a:xfrm>
          <a:prstGeom prst="rect">
            <a:avLst/>
          </a:prstGeom>
          <a:noFill/>
        </p:spPr>
        <p:txBody>
          <a:bodyPr wrap="none" rtlCol="0">
            <a:spAutoFit/>
          </a:bodyPr>
          <a:lstStyle/>
          <a:p>
            <a:r>
              <a:rPr lang="en-US" sz="1200" dirty="0" smtClean="0"/>
              <a:t>11.4 GHz/NLC</a:t>
            </a:r>
            <a:endParaRPr lang="en-GB" sz="1200" dirty="0"/>
          </a:p>
        </p:txBody>
      </p:sp>
      <p:pic>
        <p:nvPicPr>
          <p:cNvPr id="18" name="Picture 17"/>
          <p:cNvPicPr>
            <a:picLocks noChangeAspect="1"/>
          </p:cNvPicPr>
          <p:nvPr/>
        </p:nvPicPr>
        <p:blipFill>
          <a:blip r:embed="rId6"/>
          <a:stretch>
            <a:fillRect/>
          </a:stretch>
        </p:blipFill>
        <p:spPr>
          <a:xfrm>
            <a:off x="5347491" y="710539"/>
            <a:ext cx="2869116" cy="798665"/>
          </a:xfrm>
          <a:prstGeom prst="rect">
            <a:avLst/>
          </a:prstGeom>
        </p:spPr>
      </p:pic>
      <p:pic>
        <p:nvPicPr>
          <p:cNvPr id="19" name="Picture 18"/>
          <p:cNvPicPr>
            <a:picLocks noChangeAspect="1"/>
          </p:cNvPicPr>
          <p:nvPr/>
        </p:nvPicPr>
        <p:blipFill>
          <a:blip r:embed="rId7"/>
          <a:stretch>
            <a:fillRect/>
          </a:stretch>
        </p:blipFill>
        <p:spPr>
          <a:xfrm>
            <a:off x="5531772" y="1509204"/>
            <a:ext cx="2594923" cy="4857758"/>
          </a:xfrm>
          <a:prstGeom prst="rect">
            <a:avLst/>
          </a:prstGeom>
        </p:spPr>
      </p:pic>
      <p:sp>
        <p:nvSpPr>
          <p:cNvPr id="20" name="TextBox 19"/>
          <p:cNvSpPr txBox="1"/>
          <p:nvPr/>
        </p:nvSpPr>
        <p:spPr>
          <a:xfrm>
            <a:off x="6166426" y="4402392"/>
            <a:ext cx="957313" cy="276999"/>
          </a:xfrm>
          <a:prstGeom prst="rect">
            <a:avLst/>
          </a:prstGeom>
          <a:noFill/>
        </p:spPr>
        <p:txBody>
          <a:bodyPr wrap="none" rtlCol="0">
            <a:spAutoFit/>
          </a:bodyPr>
          <a:lstStyle/>
          <a:p>
            <a:r>
              <a:rPr lang="en-US" sz="1200" dirty="0" smtClean="0"/>
              <a:t>12 GHz/CLIC</a:t>
            </a:r>
            <a:endParaRPr lang="en-GB" sz="1200" dirty="0"/>
          </a:p>
        </p:txBody>
      </p:sp>
      <p:sp>
        <p:nvSpPr>
          <p:cNvPr id="21" name="TextBox 20"/>
          <p:cNvSpPr txBox="1"/>
          <p:nvPr/>
        </p:nvSpPr>
        <p:spPr>
          <a:xfrm>
            <a:off x="5452253" y="102515"/>
            <a:ext cx="6317307" cy="523220"/>
          </a:xfrm>
          <a:prstGeom prst="rect">
            <a:avLst/>
          </a:prstGeom>
          <a:noFill/>
        </p:spPr>
        <p:txBody>
          <a:bodyPr wrap="none" rtlCol="0">
            <a:spAutoFit/>
          </a:bodyPr>
          <a:lstStyle/>
          <a:p>
            <a:r>
              <a:rPr lang="en-US" sz="2800" dirty="0" smtClean="0"/>
              <a:t>Two stages RF pulse compressor summary</a:t>
            </a:r>
            <a:endParaRPr lang="en-GB" sz="2800" dirty="0"/>
          </a:p>
        </p:txBody>
      </p:sp>
      <p:sp>
        <p:nvSpPr>
          <p:cNvPr id="22" name="TextBox 21"/>
          <p:cNvSpPr txBox="1"/>
          <p:nvPr/>
        </p:nvSpPr>
        <p:spPr>
          <a:xfrm>
            <a:off x="8103180" y="1882911"/>
            <a:ext cx="3979329" cy="3293209"/>
          </a:xfrm>
          <a:prstGeom prst="rect">
            <a:avLst/>
          </a:prstGeom>
          <a:noFill/>
        </p:spPr>
        <p:txBody>
          <a:bodyPr wrap="square" rtlCol="0">
            <a:spAutoFit/>
          </a:bodyPr>
          <a:lstStyle/>
          <a:p>
            <a:pPr marL="285750" indent="-285750">
              <a:buFont typeface="Wingdings" panose="05000000000000000000" pitchFamily="2" charset="2"/>
              <a:buChar char="§"/>
            </a:pPr>
            <a:r>
              <a:rPr lang="en-US" sz="1600" dirty="0" smtClean="0">
                <a:solidFill>
                  <a:srgbClr val="0070C0"/>
                </a:solidFill>
              </a:rPr>
              <a:t>At 36GHz with short pulses (~30ns), the expected efficiency will be similar to the one at X-band with 100 ns pulses. Thus factor </a:t>
            </a:r>
            <a:r>
              <a:rPr lang="en-US" sz="1600" b="1" dirty="0" smtClean="0">
                <a:solidFill>
                  <a:srgbClr val="0070C0"/>
                </a:solidFill>
              </a:rPr>
              <a:t>~10 </a:t>
            </a:r>
            <a:r>
              <a:rPr lang="en-US" sz="1600" dirty="0" smtClean="0">
                <a:solidFill>
                  <a:srgbClr val="0070C0"/>
                </a:solidFill>
              </a:rPr>
              <a:t>in power gain with pulse compression of 30 can be expected.</a:t>
            </a:r>
          </a:p>
          <a:p>
            <a:pPr marL="285750" indent="-285750">
              <a:buFont typeface="Wingdings" panose="05000000000000000000" pitchFamily="2" charset="2"/>
              <a:buChar char="§"/>
            </a:pPr>
            <a:r>
              <a:rPr lang="en-US" sz="1600" dirty="0" smtClean="0">
                <a:solidFill>
                  <a:srgbClr val="0070C0"/>
                </a:solidFill>
              </a:rPr>
              <a:t>The details of delay lines topology shall be optimized (single/multi </a:t>
            </a:r>
            <a:r>
              <a:rPr lang="en-US" sz="1600" dirty="0" err="1" smtClean="0">
                <a:solidFill>
                  <a:srgbClr val="0070C0"/>
                </a:solidFill>
              </a:rPr>
              <a:t>moded</a:t>
            </a:r>
            <a:r>
              <a:rPr lang="en-US" sz="1600" dirty="0" smtClean="0">
                <a:solidFill>
                  <a:srgbClr val="0070C0"/>
                </a:solidFill>
              </a:rPr>
              <a:t>, correction cavities, coupled cavities etc.) to reduce the </a:t>
            </a:r>
            <a:r>
              <a:rPr lang="en-US" sz="1600" dirty="0" err="1" smtClean="0">
                <a:solidFill>
                  <a:srgbClr val="0070C0"/>
                </a:solidFill>
              </a:rPr>
              <a:t>size&amp;cost</a:t>
            </a:r>
            <a:r>
              <a:rPr lang="en-US" sz="1600" dirty="0" smtClean="0">
                <a:solidFill>
                  <a:srgbClr val="0070C0"/>
                </a:solidFill>
              </a:rPr>
              <a:t> of the system.</a:t>
            </a:r>
          </a:p>
          <a:p>
            <a:pPr marL="285750" indent="-285750">
              <a:buFont typeface="Wingdings" panose="05000000000000000000" pitchFamily="2" charset="2"/>
              <a:buChar char="§"/>
            </a:pPr>
            <a:r>
              <a:rPr lang="en-US" sz="1600" dirty="0" smtClean="0">
                <a:solidFill>
                  <a:srgbClr val="0070C0"/>
                </a:solidFill>
              </a:rPr>
              <a:t>With 10 times the power gain, the 36GHz; </a:t>
            </a:r>
            <a:r>
              <a:rPr lang="en-US" sz="1600" b="1" dirty="0" smtClean="0">
                <a:solidFill>
                  <a:srgbClr val="0070C0"/>
                </a:solidFill>
              </a:rPr>
              <a:t>2MW; 1000-1500 ns</a:t>
            </a:r>
            <a:r>
              <a:rPr lang="en-US" sz="1600" dirty="0" smtClean="0">
                <a:solidFill>
                  <a:srgbClr val="0070C0"/>
                </a:solidFill>
              </a:rPr>
              <a:t> RF power source, the RF system with TS PC will be able to deliver </a:t>
            </a:r>
            <a:r>
              <a:rPr lang="en-US" sz="1600" b="1" dirty="0" smtClean="0">
                <a:solidFill>
                  <a:srgbClr val="0070C0"/>
                </a:solidFill>
              </a:rPr>
              <a:t>20MW 30-50s </a:t>
            </a:r>
            <a:r>
              <a:rPr lang="en-US" sz="1600" dirty="0" smtClean="0">
                <a:solidFill>
                  <a:srgbClr val="0070C0"/>
                </a:solidFill>
              </a:rPr>
              <a:t>pulses.    </a:t>
            </a:r>
            <a:endParaRPr lang="en-GB" sz="1600" dirty="0">
              <a:solidFill>
                <a:srgbClr val="0070C0"/>
              </a:solidFill>
            </a:endParaRPr>
          </a:p>
        </p:txBody>
      </p:sp>
      <p:cxnSp>
        <p:nvCxnSpPr>
          <p:cNvPr id="24" name="Straight Arrow Connector 23"/>
          <p:cNvCxnSpPr/>
          <p:nvPr/>
        </p:nvCxnSpPr>
        <p:spPr>
          <a:xfrm>
            <a:off x="5234064" y="1961965"/>
            <a:ext cx="436378"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5" name="Rectangle 24"/>
          <p:cNvSpPr/>
          <p:nvPr/>
        </p:nvSpPr>
        <p:spPr>
          <a:xfrm>
            <a:off x="5268006" y="536332"/>
            <a:ext cx="601447" cy="338554"/>
          </a:xfrm>
          <a:prstGeom prst="rect">
            <a:avLst/>
          </a:prstGeom>
        </p:spPr>
        <p:txBody>
          <a:bodyPr wrap="none">
            <a:spAutoFit/>
          </a:bodyPr>
          <a:lstStyle/>
          <a:p>
            <a:r>
              <a:rPr lang="en-US" sz="1600" dirty="0" smtClean="0"/>
              <a:t>2016</a:t>
            </a:r>
            <a:endParaRPr lang="en-GB" sz="1600" dirty="0"/>
          </a:p>
        </p:txBody>
      </p:sp>
      <p:sp>
        <p:nvSpPr>
          <p:cNvPr id="26" name="TextBox 25"/>
          <p:cNvSpPr txBox="1"/>
          <p:nvPr/>
        </p:nvSpPr>
        <p:spPr>
          <a:xfrm>
            <a:off x="8785730" y="5402209"/>
            <a:ext cx="2983830" cy="369332"/>
          </a:xfrm>
          <a:prstGeom prst="rect">
            <a:avLst/>
          </a:prstGeom>
          <a:noFill/>
        </p:spPr>
        <p:txBody>
          <a:bodyPr wrap="none" rtlCol="0">
            <a:spAutoFit/>
          </a:bodyPr>
          <a:lstStyle/>
          <a:p>
            <a:r>
              <a:rPr lang="en-US" dirty="0" smtClean="0"/>
              <a:t>More details see in X. Wu talk</a:t>
            </a:r>
            <a:endParaRPr lang="en-GB" dirty="0"/>
          </a:p>
        </p:txBody>
      </p:sp>
    </p:spTree>
    <p:extLst>
      <p:ext uri="{BB962C8B-B14F-4D97-AF65-F5344CB8AC3E}">
        <p14:creationId xmlns:p14="http://schemas.microsoft.com/office/powerpoint/2010/main" val="16191331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834500" y="275208"/>
            <a:ext cx="11047448" cy="523220"/>
          </a:xfrm>
          <a:prstGeom prst="rect">
            <a:avLst/>
          </a:prstGeom>
          <a:noFill/>
        </p:spPr>
        <p:txBody>
          <a:bodyPr wrap="none" rtlCol="0">
            <a:spAutoFit/>
          </a:bodyPr>
          <a:lstStyle/>
          <a:p>
            <a:r>
              <a:rPr lang="en-US" sz="2800" dirty="0" smtClean="0"/>
              <a:t>High Order Modes (HOM) Multi-Beam Klystron concepts and development.</a:t>
            </a:r>
            <a:endParaRPr lang="en-GB" sz="2800" dirty="0"/>
          </a:p>
        </p:txBody>
      </p:sp>
      <p:sp>
        <p:nvSpPr>
          <p:cNvPr id="3" name="TextBox 2"/>
          <p:cNvSpPr txBox="1"/>
          <p:nvPr/>
        </p:nvSpPr>
        <p:spPr>
          <a:xfrm>
            <a:off x="399495" y="1002614"/>
            <a:ext cx="10937290" cy="4955203"/>
          </a:xfrm>
          <a:prstGeom prst="rect">
            <a:avLst/>
          </a:prstGeom>
          <a:noFill/>
        </p:spPr>
        <p:txBody>
          <a:bodyPr wrap="square" rtlCol="0">
            <a:spAutoFit/>
          </a:bodyPr>
          <a:lstStyle/>
          <a:p>
            <a:pPr algn="ctr"/>
            <a:r>
              <a:rPr lang="en-US" sz="2800" dirty="0" smtClean="0"/>
              <a:t>General remarks:</a:t>
            </a:r>
          </a:p>
          <a:p>
            <a:pPr algn="ctr"/>
            <a:endParaRPr lang="en-US" sz="2800" dirty="0" smtClean="0"/>
          </a:p>
          <a:p>
            <a:pPr marL="285750" indent="-285750">
              <a:buFont typeface="Arial" panose="020B0604020202020204" pitchFamily="34" charset="0"/>
              <a:buChar char="•"/>
            </a:pPr>
            <a:r>
              <a:rPr lang="en-US" sz="2000" dirty="0"/>
              <a:t>M</a:t>
            </a:r>
            <a:r>
              <a:rPr lang="en-US" sz="2000" dirty="0" smtClean="0"/>
              <a:t>ulti-beam device (10-20 beamlets) operated at low (60 kV) voltage will be able to produce 36GHz; 2-3MW RF power 1500 ns long pulses with efficiency ~40%.</a:t>
            </a:r>
          </a:p>
          <a:p>
            <a:pPr marL="285750" indent="-285750">
              <a:buFont typeface="Arial" panose="020B0604020202020204" pitchFamily="34" charset="0"/>
              <a:buChar char="•"/>
            </a:pPr>
            <a:r>
              <a:rPr lang="en-US" sz="2000" dirty="0" smtClean="0"/>
              <a:t>At this voltage level the absence of the oil tank  allows to locate the tube in the vicinity of accelerating structure, thus to reduce the modulator, installation and vacuum system cost, as well as overall Ohmic losses in the complicated RF transport line.</a:t>
            </a:r>
          </a:p>
          <a:p>
            <a:pPr marL="285750" indent="-285750">
              <a:buFont typeface="Arial" panose="020B0604020202020204" pitchFamily="34" charset="0"/>
              <a:buChar char="•"/>
            </a:pPr>
            <a:r>
              <a:rPr lang="en-US" sz="2000" dirty="0" smtClean="0"/>
              <a:t> The beam optic (solenoid) will require modest focusing field (&lt;0.25T). Together with compact tube length (&lt;0.1m), the permanent magnet solenoid can be decided as a natural choice. Though, the convectional coil will be compact as well. </a:t>
            </a:r>
          </a:p>
          <a:p>
            <a:pPr marL="285750" indent="-285750">
              <a:buFont typeface="Arial" panose="020B0604020202020204" pitchFamily="34" charset="0"/>
              <a:buChar char="•"/>
            </a:pPr>
            <a:r>
              <a:rPr lang="en-US" sz="2000" dirty="0" smtClean="0"/>
              <a:t>The preliminary design indicates that the single cathode current density could be as low as 8A/cm</a:t>
            </a:r>
            <a:r>
              <a:rPr lang="en-US" sz="2000" baseline="30000" dirty="0" smtClean="0"/>
              <a:t>2</a:t>
            </a:r>
            <a:r>
              <a:rPr lang="en-US" sz="2000" dirty="0" smtClean="0"/>
              <a:t>, which is compatible/smaller than in existing cathodes of 6MW and 50MW X-band klystrons.</a:t>
            </a:r>
          </a:p>
          <a:p>
            <a:pPr marL="285750" indent="-285750">
              <a:buFont typeface="Arial" panose="020B0604020202020204" pitchFamily="34" charset="0"/>
              <a:buChar char="•"/>
            </a:pPr>
            <a:r>
              <a:rPr lang="en-US" sz="2000" dirty="0" smtClean="0"/>
              <a:t> Preliminary design of the individual cathode with two stages of magnetic compression promises high beam quality along the beam channel, thus a large filling factor (ratio of beam radius to beam tunnel radius)  80% can be adopted. </a:t>
            </a:r>
            <a:endParaRPr lang="en-GB" sz="2000" dirty="0"/>
          </a:p>
        </p:txBody>
      </p:sp>
    </p:spTree>
    <p:extLst>
      <p:ext uri="{BB962C8B-B14F-4D97-AF65-F5344CB8AC3E}">
        <p14:creationId xmlns:p14="http://schemas.microsoft.com/office/powerpoint/2010/main" val="401127771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23783" y="221358"/>
            <a:ext cx="11532093" cy="1200329"/>
          </a:xfrm>
          <a:prstGeom prst="rect">
            <a:avLst/>
          </a:prstGeom>
          <a:noFill/>
        </p:spPr>
        <p:txBody>
          <a:bodyPr wrap="square" rtlCol="0">
            <a:spAutoFit/>
          </a:bodyPr>
          <a:lstStyle/>
          <a:p>
            <a:r>
              <a:rPr lang="en-US" dirty="0" smtClean="0"/>
              <a:t>The simplest HOM MBK implies the coaxial cavities with large azimuthal index (N), so that the </a:t>
            </a:r>
            <a:r>
              <a:rPr lang="en-US" dirty="0"/>
              <a:t>n</a:t>
            </a:r>
            <a:r>
              <a:rPr lang="en-US" dirty="0" smtClean="0"/>
              <a:t>umber of beam lets (M) can be chosen as an integer fraction of N: M=N, M=N/2, M=N/3... The choice depends on the frequency of the cavity, power needs and the space reservation for the given cathode parameters (radius, current etc.). M=N/2 has been adopted for 36GHz device. </a:t>
            </a:r>
            <a:endParaRPr lang="en-GB" dirty="0"/>
          </a:p>
        </p:txBody>
      </p:sp>
      <p:sp>
        <p:nvSpPr>
          <p:cNvPr id="3" name="TextBox 2"/>
          <p:cNvSpPr txBox="1"/>
          <p:nvPr/>
        </p:nvSpPr>
        <p:spPr>
          <a:xfrm>
            <a:off x="2396678" y="1515410"/>
            <a:ext cx="7105215" cy="461665"/>
          </a:xfrm>
          <a:prstGeom prst="rect">
            <a:avLst/>
          </a:prstGeom>
          <a:noFill/>
        </p:spPr>
        <p:txBody>
          <a:bodyPr wrap="none" rtlCol="0">
            <a:spAutoFit/>
          </a:bodyPr>
          <a:lstStyle/>
          <a:p>
            <a:r>
              <a:rPr lang="en-US" sz="2400" dirty="0" smtClean="0"/>
              <a:t>Examples of the HOM MBK common cavities topologies</a:t>
            </a:r>
            <a:endParaRPr lang="en-GB" sz="2400" dirty="0"/>
          </a:p>
        </p:txBody>
      </p:sp>
      <p:pic>
        <p:nvPicPr>
          <p:cNvPr id="4" name="Рисунок 40"/>
          <p:cNvPicPr/>
          <p:nvPr/>
        </p:nvPicPr>
        <p:blipFill>
          <a:blip r:embed="rId2"/>
          <a:stretch>
            <a:fillRect/>
          </a:stretch>
        </p:blipFill>
        <p:spPr>
          <a:xfrm>
            <a:off x="1498587" y="2934364"/>
            <a:ext cx="3250966" cy="3146840"/>
          </a:xfrm>
          <a:prstGeom prst="rect">
            <a:avLst/>
          </a:prstGeom>
        </p:spPr>
      </p:pic>
      <p:sp>
        <p:nvSpPr>
          <p:cNvPr id="5" name="TextBox 4"/>
          <p:cNvSpPr txBox="1"/>
          <p:nvPr/>
        </p:nvSpPr>
        <p:spPr>
          <a:xfrm>
            <a:off x="722459" y="2426119"/>
            <a:ext cx="4411400" cy="369332"/>
          </a:xfrm>
          <a:prstGeom prst="rect">
            <a:avLst/>
          </a:prstGeom>
          <a:noFill/>
        </p:spPr>
        <p:txBody>
          <a:bodyPr wrap="none" rtlCol="0">
            <a:spAutoFit/>
          </a:bodyPr>
          <a:lstStyle/>
          <a:p>
            <a:r>
              <a:rPr lang="en-US" dirty="0" smtClean="0"/>
              <a:t>Classical, ‘folded in waveguide’ cavity (M=10)</a:t>
            </a:r>
            <a:endParaRPr lang="en-GB" dirty="0"/>
          </a:p>
        </p:txBody>
      </p:sp>
      <p:pic>
        <p:nvPicPr>
          <p:cNvPr id="6" name="Picture 5"/>
          <p:cNvPicPr>
            <a:picLocks noChangeAspect="1"/>
          </p:cNvPicPr>
          <p:nvPr/>
        </p:nvPicPr>
        <p:blipFill rotWithShape="1">
          <a:blip r:embed="rId3"/>
          <a:srcRect b="6332"/>
          <a:stretch/>
        </p:blipFill>
        <p:spPr>
          <a:xfrm>
            <a:off x="6380407" y="2526996"/>
            <a:ext cx="4441473" cy="3971458"/>
          </a:xfrm>
          <a:prstGeom prst="rect">
            <a:avLst/>
          </a:prstGeom>
        </p:spPr>
      </p:pic>
      <p:sp>
        <p:nvSpPr>
          <p:cNvPr id="7" name="TextBox 6"/>
          <p:cNvSpPr txBox="1"/>
          <p:nvPr/>
        </p:nvSpPr>
        <p:spPr>
          <a:xfrm>
            <a:off x="5623641" y="1957574"/>
            <a:ext cx="5961825" cy="646331"/>
          </a:xfrm>
          <a:prstGeom prst="rect">
            <a:avLst/>
          </a:prstGeom>
          <a:noFill/>
        </p:spPr>
        <p:txBody>
          <a:bodyPr wrap="none" rtlCol="0">
            <a:spAutoFit/>
          </a:bodyPr>
          <a:lstStyle/>
          <a:p>
            <a:r>
              <a:rPr lang="en-US" dirty="0" smtClean="0"/>
              <a:t>Special cavity with modes symmetry rejection filters (M=12).</a:t>
            </a:r>
          </a:p>
          <a:p>
            <a:r>
              <a:rPr lang="en-US" dirty="0" smtClean="0"/>
              <a:t>Supports the heavy suppression of all the harmonics bands.  </a:t>
            </a:r>
            <a:endParaRPr lang="en-GB" dirty="0"/>
          </a:p>
        </p:txBody>
      </p:sp>
      <p:pic>
        <p:nvPicPr>
          <p:cNvPr id="8" name="Picture 7"/>
          <p:cNvPicPr>
            <a:picLocks noChangeAspect="1"/>
          </p:cNvPicPr>
          <p:nvPr/>
        </p:nvPicPr>
        <p:blipFill>
          <a:blip r:embed="rId4"/>
          <a:stretch>
            <a:fillRect/>
          </a:stretch>
        </p:blipFill>
        <p:spPr>
          <a:xfrm>
            <a:off x="7269127" y="3739956"/>
            <a:ext cx="2558453" cy="1670827"/>
          </a:xfrm>
          <a:prstGeom prst="rect">
            <a:avLst/>
          </a:prstGeom>
        </p:spPr>
      </p:pic>
      <p:sp>
        <p:nvSpPr>
          <p:cNvPr id="9" name="Rounded Rectangle 8"/>
          <p:cNvSpPr/>
          <p:nvPr/>
        </p:nvSpPr>
        <p:spPr>
          <a:xfrm>
            <a:off x="7732450" y="4731798"/>
            <a:ext cx="1740024" cy="310719"/>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TextBox 9"/>
          <p:cNvSpPr txBox="1"/>
          <p:nvPr/>
        </p:nvSpPr>
        <p:spPr>
          <a:xfrm>
            <a:off x="7661430" y="4454799"/>
            <a:ext cx="1172116" cy="276999"/>
          </a:xfrm>
          <a:prstGeom prst="rect">
            <a:avLst/>
          </a:prstGeom>
          <a:noFill/>
        </p:spPr>
        <p:txBody>
          <a:bodyPr wrap="none" rtlCol="0">
            <a:spAutoFit/>
          </a:bodyPr>
          <a:lstStyle/>
          <a:p>
            <a:r>
              <a:rPr lang="en-US" sz="1200" dirty="0" smtClean="0"/>
              <a:t>Damped modes</a:t>
            </a:r>
            <a:endParaRPr lang="en-GB" sz="1200" dirty="0"/>
          </a:p>
        </p:txBody>
      </p:sp>
      <p:sp>
        <p:nvSpPr>
          <p:cNvPr id="11" name="TextBox 10"/>
          <p:cNvSpPr txBox="1"/>
          <p:nvPr/>
        </p:nvSpPr>
        <p:spPr>
          <a:xfrm>
            <a:off x="8033628" y="5723640"/>
            <a:ext cx="1029449" cy="246221"/>
          </a:xfrm>
          <a:prstGeom prst="rect">
            <a:avLst/>
          </a:prstGeom>
          <a:noFill/>
        </p:spPr>
        <p:txBody>
          <a:bodyPr wrap="none" rtlCol="0">
            <a:spAutoFit/>
          </a:bodyPr>
          <a:lstStyle/>
          <a:p>
            <a:r>
              <a:rPr lang="en-US" sz="1000" dirty="0" smtClean="0"/>
              <a:t>12 GHz example</a:t>
            </a:r>
            <a:endParaRPr lang="en-GB" sz="1000" dirty="0"/>
          </a:p>
        </p:txBody>
      </p:sp>
    </p:spTree>
    <p:extLst>
      <p:ext uri="{BB962C8B-B14F-4D97-AF65-F5344CB8AC3E}">
        <p14:creationId xmlns:p14="http://schemas.microsoft.com/office/powerpoint/2010/main" val="177185974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36706" y="923169"/>
            <a:ext cx="7492883" cy="5379976"/>
          </a:xfrm>
          <a:prstGeom prst="rect">
            <a:avLst/>
          </a:prstGeom>
        </p:spPr>
      </p:pic>
      <p:sp>
        <p:nvSpPr>
          <p:cNvPr id="3" name="TextBox 2"/>
          <p:cNvSpPr txBox="1"/>
          <p:nvPr/>
        </p:nvSpPr>
        <p:spPr>
          <a:xfrm>
            <a:off x="648707" y="331692"/>
            <a:ext cx="10553210" cy="461665"/>
          </a:xfrm>
          <a:prstGeom prst="rect">
            <a:avLst/>
          </a:prstGeom>
          <a:noFill/>
        </p:spPr>
        <p:txBody>
          <a:bodyPr wrap="none" rtlCol="0">
            <a:spAutoFit/>
          </a:bodyPr>
          <a:lstStyle/>
          <a:p>
            <a:r>
              <a:rPr lang="en-US" sz="2400" dirty="0" smtClean="0"/>
              <a:t>Novel concept of the output cavity power combiner/mode converter for HOM MBK </a:t>
            </a:r>
            <a:endParaRPr lang="en-GB" sz="2400" dirty="0"/>
          </a:p>
        </p:txBody>
      </p:sp>
      <p:sp>
        <p:nvSpPr>
          <p:cNvPr id="4" name="TextBox 3"/>
          <p:cNvSpPr txBox="1"/>
          <p:nvPr/>
        </p:nvSpPr>
        <p:spPr>
          <a:xfrm>
            <a:off x="7943829" y="2390579"/>
            <a:ext cx="3550180" cy="1754326"/>
          </a:xfrm>
          <a:prstGeom prst="rect">
            <a:avLst/>
          </a:prstGeom>
          <a:noFill/>
        </p:spPr>
        <p:txBody>
          <a:bodyPr wrap="square" rtlCol="0">
            <a:spAutoFit/>
          </a:bodyPr>
          <a:lstStyle/>
          <a:p>
            <a:r>
              <a:rPr lang="en-US" dirty="0" smtClean="0"/>
              <a:t>…provides almost instant power extraction from the cavity into the low losses H</a:t>
            </a:r>
            <a:r>
              <a:rPr lang="en-US" baseline="-25000" dirty="0" smtClean="0"/>
              <a:t>01 </a:t>
            </a:r>
            <a:r>
              <a:rPr lang="en-US" dirty="0" smtClean="0"/>
              <a:t> circular waveguide. Topology is compatible with high power </a:t>
            </a:r>
            <a:r>
              <a:rPr lang="en-US" dirty="0" smtClean="0"/>
              <a:t>H</a:t>
            </a:r>
            <a:r>
              <a:rPr lang="en-US" baseline="-25000" dirty="0" smtClean="0"/>
              <a:t>01 </a:t>
            </a:r>
            <a:r>
              <a:rPr lang="en-US" dirty="0" smtClean="0"/>
              <a:t> RF window design used in X-band 50MW tubes.</a:t>
            </a:r>
            <a:endParaRPr lang="en-GB" dirty="0"/>
          </a:p>
        </p:txBody>
      </p:sp>
      <p:cxnSp>
        <p:nvCxnSpPr>
          <p:cNvPr id="6" name="Straight Arrow Connector 5"/>
          <p:cNvCxnSpPr/>
          <p:nvPr/>
        </p:nvCxnSpPr>
        <p:spPr>
          <a:xfrm flipV="1">
            <a:off x="6117336" y="2203704"/>
            <a:ext cx="0" cy="438912"/>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7" name="TextBox 6"/>
          <p:cNvSpPr txBox="1"/>
          <p:nvPr/>
        </p:nvSpPr>
        <p:spPr>
          <a:xfrm>
            <a:off x="5453532" y="1912640"/>
            <a:ext cx="1327608" cy="369332"/>
          </a:xfrm>
          <a:prstGeom prst="rect">
            <a:avLst/>
          </a:prstGeom>
          <a:noFill/>
        </p:spPr>
        <p:txBody>
          <a:bodyPr wrap="none" rtlCol="0">
            <a:spAutoFit/>
          </a:bodyPr>
          <a:lstStyle/>
          <a:p>
            <a:r>
              <a:rPr lang="en-US" dirty="0" smtClean="0"/>
              <a:t>Single beam</a:t>
            </a:r>
            <a:endParaRPr lang="en-GB" dirty="0"/>
          </a:p>
        </p:txBody>
      </p:sp>
      <p:cxnSp>
        <p:nvCxnSpPr>
          <p:cNvPr id="9" name="Straight Arrow Connector 8"/>
          <p:cNvCxnSpPr/>
          <p:nvPr/>
        </p:nvCxnSpPr>
        <p:spPr>
          <a:xfrm>
            <a:off x="5797296" y="5641848"/>
            <a:ext cx="256032" cy="32004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0" name="TextBox 9"/>
          <p:cNvSpPr txBox="1"/>
          <p:nvPr/>
        </p:nvSpPr>
        <p:spPr>
          <a:xfrm>
            <a:off x="5771619" y="6002492"/>
            <a:ext cx="1138453" cy="369332"/>
          </a:xfrm>
          <a:prstGeom prst="rect">
            <a:avLst/>
          </a:prstGeom>
          <a:noFill/>
        </p:spPr>
        <p:txBody>
          <a:bodyPr wrap="none" rtlCol="0">
            <a:spAutoFit/>
          </a:bodyPr>
          <a:lstStyle/>
          <a:p>
            <a:r>
              <a:rPr lang="en-US" dirty="0" smtClean="0"/>
              <a:t>HOM load</a:t>
            </a:r>
            <a:endParaRPr lang="en-GB" dirty="0"/>
          </a:p>
        </p:txBody>
      </p:sp>
      <p:sp>
        <p:nvSpPr>
          <p:cNvPr id="11" name="TextBox 10"/>
          <p:cNvSpPr txBox="1"/>
          <p:nvPr/>
        </p:nvSpPr>
        <p:spPr>
          <a:xfrm>
            <a:off x="2361460" y="3960239"/>
            <a:ext cx="1095621" cy="369332"/>
          </a:xfrm>
          <a:prstGeom prst="rect">
            <a:avLst/>
          </a:prstGeom>
          <a:noFill/>
        </p:spPr>
        <p:txBody>
          <a:bodyPr wrap="none" rtlCol="0">
            <a:spAutoFit/>
          </a:bodyPr>
          <a:lstStyle/>
          <a:p>
            <a:r>
              <a:rPr lang="en-US" dirty="0" err="1" smtClean="0"/>
              <a:t>Qext</a:t>
            </a:r>
            <a:r>
              <a:rPr lang="en-US" dirty="0" smtClean="0"/>
              <a:t>=170</a:t>
            </a:r>
            <a:endParaRPr lang="en-GB" dirty="0"/>
          </a:p>
        </p:txBody>
      </p:sp>
    </p:spTree>
    <p:extLst>
      <p:ext uri="{BB962C8B-B14F-4D97-AF65-F5344CB8AC3E}">
        <p14:creationId xmlns:p14="http://schemas.microsoft.com/office/powerpoint/2010/main" val="278671634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40"/>
          <p:cNvPicPr/>
          <p:nvPr/>
        </p:nvPicPr>
        <p:blipFill>
          <a:blip r:embed="rId2"/>
          <a:stretch>
            <a:fillRect/>
          </a:stretch>
        </p:blipFill>
        <p:spPr>
          <a:xfrm>
            <a:off x="1070442" y="3017960"/>
            <a:ext cx="1897380" cy="1859280"/>
          </a:xfrm>
          <a:prstGeom prst="rect">
            <a:avLst/>
          </a:prstGeom>
        </p:spPr>
      </p:pic>
      <p:pic>
        <p:nvPicPr>
          <p:cNvPr id="3" name="Рисунок 42"/>
          <p:cNvPicPr/>
          <p:nvPr/>
        </p:nvPicPr>
        <p:blipFill>
          <a:blip r:embed="rId3"/>
          <a:stretch>
            <a:fillRect/>
          </a:stretch>
        </p:blipFill>
        <p:spPr>
          <a:xfrm>
            <a:off x="3251032" y="3038280"/>
            <a:ext cx="1887855" cy="1887855"/>
          </a:xfrm>
          <a:prstGeom prst="rect">
            <a:avLst/>
          </a:prstGeom>
        </p:spPr>
      </p:pic>
      <p:pic>
        <p:nvPicPr>
          <p:cNvPr id="4" name="Рисунок 41"/>
          <p:cNvPicPr/>
          <p:nvPr/>
        </p:nvPicPr>
        <p:blipFill>
          <a:blip r:embed="rId4"/>
          <a:stretch>
            <a:fillRect/>
          </a:stretch>
        </p:blipFill>
        <p:spPr>
          <a:xfrm>
            <a:off x="1059115" y="4926135"/>
            <a:ext cx="1858010" cy="1001395"/>
          </a:xfrm>
          <a:prstGeom prst="rect">
            <a:avLst/>
          </a:prstGeom>
        </p:spPr>
      </p:pic>
      <p:pic>
        <p:nvPicPr>
          <p:cNvPr id="5" name="Рисунок 43"/>
          <p:cNvPicPr/>
          <p:nvPr/>
        </p:nvPicPr>
        <p:blipFill>
          <a:blip r:embed="rId5"/>
          <a:stretch>
            <a:fillRect/>
          </a:stretch>
        </p:blipFill>
        <p:spPr>
          <a:xfrm>
            <a:off x="3148162" y="4921372"/>
            <a:ext cx="1990725" cy="1010920"/>
          </a:xfrm>
          <a:prstGeom prst="rect">
            <a:avLst/>
          </a:prstGeom>
        </p:spPr>
      </p:pic>
      <p:sp>
        <p:nvSpPr>
          <p:cNvPr id="6" name="Надпись 2"/>
          <p:cNvSpPr txBox="1">
            <a:spLocks noChangeArrowheads="1"/>
          </p:cNvSpPr>
          <p:nvPr/>
        </p:nvSpPr>
        <p:spPr bwMode="auto">
          <a:xfrm>
            <a:off x="3365173" y="5083773"/>
            <a:ext cx="1147445" cy="345440"/>
          </a:xfrm>
          <a:prstGeom prst="rect">
            <a:avLst/>
          </a:prstGeom>
          <a:noFill/>
          <a:ln w="9525">
            <a:noFill/>
            <a:miter lim="800000"/>
            <a:headEnd/>
            <a:tailEnd/>
          </a:ln>
        </p:spPr>
        <p:txBody>
          <a:bodyPr rot="0" vert="horz" wrap="square" lIns="91440" tIns="45720" rIns="91440" bIns="45720" anchor="t" anchorCtr="0">
            <a:noAutofit/>
          </a:bodyPr>
          <a:lstStyle/>
          <a:p>
            <a:pPr>
              <a:spcAft>
                <a:spcPts val="0"/>
              </a:spcAft>
            </a:pPr>
            <a:r>
              <a:rPr lang="en-US" sz="1200" dirty="0" err="1">
                <a:effectLst/>
                <a:latin typeface="Calibri" panose="020F0502020204030204" pitchFamily="34" charset="0"/>
                <a:ea typeface="Times New Roman" panose="02020603050405020304" pitchFamily="18" charset="0"/>
                <a:cs typeface="Times New Roman" panose="02020603050405020304" pitchFamily="18" charset="0"/>
              </a:rPr>
              <a:t>E</a:t>
            </a:r>
            <a:r>
              <a:rPr lang="en-US" sz="1200" baseline="-25000" dirty="0" err="1">
                <a:effectLst/>
                <a:latin typeface="Calibri" panose="020F0502020204030204" pitchFamily="34" charset="0"/>
                <a:ea typeface="Times New Roman" panose="02020603050405020304" pitchFamily="18" charset="0"/>
                <a:cs typeface="Times New Roman" panose="02020603050405020304" pitchFamily="18" charset="0"/>
              </a:rPr>
              <a:t>max</a:t>
            </a:r>
            <a:r>
              <a:rPr lang="en-US" sz="1200" dirty="0">
                <a:effectLst/>
                <a:latin typeface="Calibri" panose="020F0502020204030204" pitchFamily="34" charset="0"/>
                <a:ea typeface="Times New Roman" panose="02020603050405020304" pitchFamily="18" charset="0"/>
                <a:cs typeface="Times New Roman" panose="02020603050405020304" pitchFamily="18" charset="0"/>
              </a:rPr>
              <a:t>/</a:t>
            </a:r>
            <a:r>
              <a:rPr lang="en-US" sz="1200" dirty="0" err="1">
                <a:effectLst/>
                <a:latin typeface="Calibri" panose="020F0502020204030204" pitchFamily="34" charset="0"/>
                <a:ea typeface="Times New Roman" panose="02020603050405020304" pitchFamily="18" charset="0"/>
                <a:cs typeface="Times New Roman" panose="02020603050405020304" pitchFamily="18" charset="0"/>
              </a:rPr>
              <a:t>E</a:t>
            </a:r>
            <a:r>
              <a:rPr lang="en-US" sz="1200" baseline="-25000" dirty="0" err="1">
                <a:effectLst/>
                <a:latin typeface="Calibri" panose="020F0502020204030204" pitchFamily="34" charset="0"/>
                <a:ea typeface="Times New Roman" panose="02020603050405020304" pitchFamily="18" charset="0"/>
                <a:cs typeface="Times New Roman" panose="02020603050405020304" pitchFamily="18" charset="0"/>
              </a:rPr>
              <a:t>min</a:t>
            </a:r>
            <a:r>
              <a:rPr lang="en-US" sz="1200" dirty="0">
                <a:effectLst/>
                <a:latin typeface="Calibri" panose="020F0502020204030204" pitchFamily="34" charset="0"/>
                <a:ea typeface="Times New Roman" panose="02020603050405020304" pitchFamily="18" charset="0"/>
                <a:cs typeface="Times New Roman" panose="02020603050405020304" pitchFamily="18" charset="0"/>
              </a:rPr>
              <a:t>=1.6</a:t>
            </a:r>
            <a:endParaRPr lang="en-GB" sz="1200" dirty="0">
              <a:effectLst/>
              <a:latin typeface="Times New Roman" panose="02020603050405020304" pitchFamily="18" charset="0"/>
              <a:ea typeface="Times New Roman" panose="02020603050405020304" pitchFamily="18" charset="0"/>
            </a:endParaRPr>
          </a:p>
        </p:txBody>
      </p:sp>
      <p:pic>
        <p:nvPicPr>
          <p:cNvPr id="7" name="Рисунок 27"/>
          <p:cNvPicPr/>
          <p:nvPr/>
        </p:nvPicPr>
        <p:blipFill>
          <a:blip r:embed="rId6"/>
          <a:stretch>
            <a:fillRect/>
          </a:stretch>
        </p:blipFill>
        <p:spPr>
          <a:xfrm>
            <a:off x="8173791" y="2935251"/>
            <a:ext cx="1956070" cy="1937641"/>
          </a:xfrm>
          <a:prstGeom prst="rect">
            <a:avLst/>
          </a:prstGeom>
        </p:spPr>
      </p:pic>
      <p:pic>
        <p:nvPicPr>
          <p:cNvPr id="8" name="Рисунок 29"/>
          <p:cNvPicPr/>
          <p:nvPr/>
        </p:nvPicPr>
        <p:blipFill>
          <a:blip r:embed="rId7"/>
          <a:stretch>
            <a:fillRect/>
          </a:stretch>
        </p:blipFill>
        <p:spPr>
          <a:xfrm>
            <a:off x="8329872" y="4872892"/>
            <a:ext cx="1915397" cy="1124231"/>
          </a:xfrm>
          <a:prstGeom prst="rect">
            <a:avLst/>
          </a:prstGeom>
        </p:spPr>
      </p:pic>
      <p:pic>
        <p:nvPicPr>
          <p:cNvPr id="9" name="Рисунок 32"/>
          <p:cNvPicPr/>
          <p:nvPr/>
        </p:nvPicPr>
        <p:blipFill>
          <a:blip r:embed="rId8"/>
          <a:stretch>
            <a:fillRect/>
          </a:stretch>
        </p:blipFill>
        <p:spPr>
          <a:xfrm>
            <a:off x="5899474" y="2980313"/>
            <a:ext cx="2010970" cy="1926234"/>
          </a:xfrm>
          <a:prstGeom prst="rect">
            <a:avLst/>
          </a:prstGeom>
        </p:spPr>
      </p:pic>
      <p:pic>
        <p:nvPicPr>
          <p:cNvPr id="10" name="Рисунок 34"/>
          <p:cNvPicPr/>
          <p:nvPr/>
        </p:nvPicPr>
        <p:blipFill>
          <a:blip r:embed="rId9"/>
          <a:stretch>
            <a:fillRect/>
          </a:stretch>
        </p:blipFill>
        <p:spPr>
          <a:xfrm>
            <a:off x="6001502" y="4967579"/>
            <a:ext cx="1682432" cy="990246"/>
          </a:xfrm>
          <a:prstGeom prst="rect">
            <a:avLst/>
          </a:prstGeom>
        </p:spPr>
      </p:pic>
      <p:sp>
        <p:nvSpPr>
          <p:cNvPr id="11" name="Надпись 2"/>
          <p:cNvSpPr txBox="1">
            <a:spLocks noChangeArrowheads="1"/>
          </p:cNvSpPr>
          <p:nvPr/>
        </p:nvSpPr>
        <p:spPr bwMode="auto">
          <a:xfrm>
            <a:off x="8705059" y="5140047"/>
            <a:ext cx="1147445" cy="348615"/>
          </a:xfrm>
          <a:prstGeom prst="rect">
            <a:avLst/>
          </a:prstGeom>
          <a:noFill/>
          <a:ln w="9525">
            <a:noFill/>
            <a:miter lim="800000"/>
            <a:headEnd/>
            <a:tailEnd/>
          </a:ln>
        </p:spPr>
        <p:txBody>
          <a:bodyPr rot="0" vert="horz" wrap="square" lIns="91440" tIns="45720" rIns="91440" bIns="45720" anchor="t" anchorCtr="0">
            <a:noAutofit/>
          </a:bodyPr>
          <a:lstStyle/>
          <a:p>
            <a:pPr>
              <a:spcAft>
                <a:spcPts val="0"/>
              </a:spcAft>
            </a:pPr>
            <a:r>
              <a:rPr lang="en-US" sz="1200" dirty="0" err="1">
                <a:effectLst/>
                <a:latin typeface="Calibri" panose="020F0502020204030204" pitchFamily="34" charset="0"/>
                <a:ea typeface="Times New Roman" panose="02020603050405020304" pitchFamily="18" charset="0"/>
                <a:cs typeface="Times New Roman" panose="02020603050405020304" pitchFamily="18" charset="0"/>
              </a:rPr>
              <a:t>E</a:t>
            </a:r>
            <a:r>
              <a:rPr lang="en-US" sz="1200" baseline="-25000" dirty="0" err="1">
                <a:effectLst/>
                <a:latin typeface="Calibri" panose="020F0502020204030204" pitchFamily="34" charset="0"/>
                <a:ea typeface="Times New Roman" panose="02020603050405020304" pitchFamily="18" charset="0"/>
                <a:cs typeface="Times New Roman" panose="02020603050405020304" pitchFamily="18" charset="0"/>
              </a:rPr>
              <a:t>max</a:t>
            </a:r>
            <a:r>
              <a:rPr lang="en-US" sz="1200" dirty="0">
                <a:effectLst/>
                <a:latin typeface="Calibri" panose="020F0502020204030204" pitchFamily="34" charset="0"/>
                <a:ea typeface="Times New Roman" panose="02020603050405020304" pitchFamily="18" charset="0"/>
                <a:cs typeface="Times New Roman" panose="02020603050405020304" pitchFamily="18" charset="0"/>
              </a:rPr>
              <a:t>/</a:t>
            </a:r>
            <a:r>
              <a:rPr lang="en-US" sz="1200" dirty="0" err="1">
                <a:effectLst/>
                <a:latin typeface="Calibri" panose="020F0502020204030204" pitchFamily="34" charset="0"/>
                <a:ea typeface="Times New Roman" panose="02020603050405020304" pitchFamily="18" charset="0"/>
                <a:cs typeface="Times New Roman" panose="02020603050405020304" pitchFamily="18" charset="0"/>
              </a:rPr>
              <a:t>E</a:t>
            </a:r>
            <a:r>
              <a:rPr lang="en-US" sz="1200" baseline="-25000" dirty="0" err="1">
                <a:effectLst/>
                <a:latin typeface="Calibri" panose="020F0502020204030204" pitchFamily="34" charset="0"/>
                <a:ea typeface="Times New Roman" panose="02020603050405020304" pitchFamily="18" charset="0"/>
                <a:cs typeface="Times New Roman" panose="02020603050405020304" pitchFamily="18" charset="0"/>
              </a:rPr>
              <a:t>min</a:t>
            </a:r>
            <a:r>
              <a:rPr lang="en-US" sz="1200" dirty="0">
                <a:effectLst/>
                <a:latin typeface="Calibri" panose="020F0502020204030204" pitchFamily="34" charset="0"/>
                <a:ea typeface="Times New Roman" panose="02020603050405020304" pitchFamily="18" charset="0"/>
                <a:cs typeface="Times New Roman" panose="02020603050405020304" pitchFamily="18" charset="0"/>
              </a:rPr>
              <a:t>=3</a:t>
            </a:r>
            <a:endParaRPr lang="en-GB" sz="1200" dirty="0">
              <a:effectLst/>
              <a:latin typeface="Times New Roman" panose="02020603050405020304" pitchFamily="18" charset="0"/>
              <a:ea typeface="Times New Roman" panose="02020603050405020304" pitchFamily="18" charset="0"/>
            </a:endParaRPr>
          </a:p>
        </p:txBody>
      </p:sp>
      <p:sp>
        <p:nvSpPr>
          <p:cNvPr id="12" name="TextBox 11"/>
          <p:cNvSpPr txBox="1"/>
          <p:nvPr/>
        </p:nvSpPr>
        <p:spPr>
          <a:xfrm>
            <a:off x="2189243" y="2565919"/>
            <a:ext cx="1557158" cy="369332"/>
          </a:xfrm>
          <a:prstGeom prst="rect">
            <a:avLst/>
          </a:prstGeom>
          <a:noFill/>
        </p:spPr>
        <p:txBody>
          <a:bodyPr wrap="none" rtlCol="0">
            <a:spAutoFit/>
          </a:bodyPr>
          <a:lstStyle/>
          <a:p>
            <a:r>
              <a:rPr lang="en-US" dirty="0" smtClean="0"/>
              <a:t>Classical cavity</a:t>
            </a:r>
            <a:endParaRPr lang="en-GB" dirty="0"/>
          </a:p>
        </p:txBody>
      </p:sp>
      <p:sp>
        <p:nvSpPr>
          <p:cNvPr id="13" name="TextBox 12"/>
          <p:cNvSpPr txBox="1"/>
          <p:nvPr/>
        </p:nvSpPr>
        <p:spPr>
          <a:xfrm>
            <a:off x="6931152" y="2563526"/>
            <a:ext cx="2381101" cy="369332"/>
          </a:xfrm>
          <a:prstGeom prst="rect">
            <a:avLst/>
          </a:prstGeom>
          <a:noFill/>
        </p:spPr>
        <p:txBody>
          <a:bodyPr wrap="none" rtlCol="0">
            <a:spAutoFit/>
          </a:bodyPr>
          <a:lstStyle/>
          <a:p>
            <a:r>
              <a:rPr lang="en-US" dirty="0" smtClean="0"/>
              <a:t>Damped classical cavity</a:t>
            </a:r>
            <a:endParaRPr lang="en-GB" dirty="0"/>
          </a:p>
        </p:txBody>
      </p:sp>
      <p:sp>
        <p:nvSpPr>
          <p:cNvPr id="15" name="TextBox 14"/>
          <p:cNvSpPr txBox="1"/>
          <p:nvPr/>
        </p:nvSpPr>
        <p:spPr>
          <a:xfrm>
            <a:off x="1759285" y="3797541"/>
            <a:ext cx="519694" cy="369332"/>
          </a:xfrm>
          <a:prstGeom prst="rect">
            <a:avLst/>
          </a:prstGeom>
          <a:noFill/>
        </p:spPr>
        <p:txBody>
          <a:bodyPr wrap="none" rtlCol="0">
            <a:spAutoFit/>
          </a:bodyPr>
          <a:lstStyle/>
          <a:p>
            <a:r>
              <a:rPr lang="en-US" dirty="0" smtClean="0"/>
              <a:t>f=f</a:t>
            </a:r>
            <a:r>
              <a:rPr lang="en-US" baseline="-25000" dirty="0" smtClean="0"/>
              <a:t>0</a:t>
            </a:r>
            <a:endParaRPr lang="en-GB" dirty="0"/>
          </a:p>
        </p:txBody>
      </p:sp>
      <p:sp>
        <p:nvSpPr>
          <p:cNvPr id="16" name="TextBox 15"/>
          <p:cNvSpPr txBox="1"/>
          <p:nvPr/>
        </p:nvSpPr>
        <p:spPr>
          <a:xfrm>
            <a:off x="3430027" y="3797541"/>
            <a:ext cx="1471878" cy="369332"/>
          </a:xfrm>
          <a:prstGeom prst="rect">
            <a:avLst/>
          </a:prstGeom>
          <a:noFill/>
        </p:spPr>
        <p:txBody>
          <a:bodyPr wrap="none" rtlCol="0">
            <a:spAutoFit/>
          </a:bodyPr>
          <a:lstStyle/>
          <a:p>
            <a:r>
              <a:rPr lang="en-US" dirty="0" smtClean="0"/>
              <a:t>f=f</a:t>
            </a:r>
            <a:r>
              <a:rPr lang="en-US" baseline="-25000" dirty="0" smtClean="0"/>
              <a:t>0</a:t>
            </a:r>
            <a:r>
              <a:rPr lang="en-US" dirty="0" smtClean="0"/>
              <a:t> +100MHz</a:t>
            </a:r>
            <a:endParaRPr lang="en-GB" dirty="0"/>
          </a:p>
        </p:txBody>
      </p:sp>
      <p:sp>
        <p:nvSpPr>
          <p:cNvPr id="17" name="TextBox 16"/>
          <p:cNvSpPr txBox="1"/>
          <p:nvPr/>
        </p:nvSpPr>
        <p:spPr>
          <a:xfrm>
            <a:off x="6706369" y="3428209"/>
            <a:ext cx="519694" cy="369332"/>
          </a:xfrm>
          <a:prstGeom prst="rect">
            <a:avLst/>
          </a:prstGeom>
          <a:noFill/>
        </p:spPr>
        <p:txBody>
          <a:bodyPr wrap="none" rtlCol="0">
            <a:spAutoFit/>
          </a:bodyPr>
          <a:lstStyle/>
          <a:p>
            <a:r>
              <a:rPr lang="en-US" dirty="0" smtClean="0"/>
              <a:t>f=f</a:t>
            </a:r>
            <a:r>
              <a:rPr lang="en-US" baseline="-25000" dirty="0" smtClean="0"/>
              <a:t>0</a:t>
            </a:r>
            <a:endParaRPr lang="en-GB" dirty="0"/>
          </a:p>
        </p:txBody>
      </p:sp>
      <p:sp>
        <p:nvSpPr>
          <p:cNvPr id="18" name="TextBox 17"/>
          <p:cNvSpPr txBox="1"/>
          <p:nvPr/>
        </p:nvSpPr>
        <p:spPr>
          <a:xfrm>
            <a:off x="8434300" y="3428209"/>
            <a:ext cx="1471878" cy="369332"/>
          </a:xfrm>
          <a:prstGeom prst="rect">
            <a:avLst/>
          </a:prstGeom>
          <a:noFill/>
        </p:spPr>
        <p:txBody>
          <a:bodyPr wrap="none" rtlCol="0">
            <a:spAutoFit/>
          </a:bodyPr>
          <a:lstStyle/>
          <a:p>
            <a:r>
              <a:rPr lang="en-US" dirty="0" smtClean="0"/>
              <a:t>f=f</a:t>
            </a:r>
            <a:r>
              <a:rPr lang="en-US" baseline="-25000" dirty="0" smtClean="0"/>
              <a:t>0</a:t>
            </a:r>
            <a:r>
              <a:rPr lang="en-US" dirty="0" smtClean="0"/>
              <a:t> +100MHz</a:t>
            </a:r>
            <a:endParaRPr lang="en-GB" dirty="0"/>
          </a:p>
        </p:txBody>
      </p:sp>
      <p:sp>
        <p:nvSpPr>
          <p:cNvPr id="19" name="TextBox 18"/>
          <p:cNvSpPr txBox="1"/>
          <p:nvPr/>
        </p:nvSpPr>
        <p:spPr>
          <a:xfrm>
            <a:off x="8822376" y="4064696"/>
            <a:ext cx="979755" cy="246221"/>
          </a:xfrm>
          <a:prstGeom prst="rect">
            <a:avLst/>
          </a:prstGeom>
          <a:noFill/>
        </p:spPr>
        <p:txBody>
          <a:bodyPr wrap="none" rtlCol="0">
            <a:spAutoFit/>
          </a:bodyPr>
          <a:lstStyle/>
          <a:p>
            <a:r>
              <a:rPr lang="en-US" sz="1000" dirty="0" smtClean="0"/>
              <a:t>RF Power ‘leak’</a:t>
            </a:r>
            <a:endParaRPr lang="en-GB" sz="1000" dirty="0"/>
          </a:p>
        </p:txBody>
      </p:sp>
      <p:cxnSp>
        <p:nvCxnSpPr>
          <p:cNvPr id="21" name="Straight Arrow Connector 20"/>
          <p:cNvCxnSpPr>
            <a:stCxn id="19" idx="0"/>
          </p:cNvCxnSpPr>
          <p:nvPr/>
        </p:nvCxnSpPr>
        <p:spPr>
          <a:xfrm flipV="1">
            <a:off x="9312254" y="3943430"/>
            <a:ext cx="338213" cy="12126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2" name="TextBox 21"/>
          <p:cNvSpPr txBox="1"/>
          <p:nvPr/>
        </p:nvSpPr>
        <p:spPr>
          <a:xfrm>
            <a:off x="4935673" y="75620"/>
            <a:ext cx="6788397" cy="461665"/>
          </a:xfrm>
          <a:prstGeom prst="rect">
            <a:avLst/>
          </a:prstGeom>
          <a:noFill/>
        </p:spPr>
        <p:txBody>
          <a:bodyPr wrap="none" rtlCol="0">
            <a:spAutoFit/>
          </a:bodyPr>
          <a:lstStyle/>
          <a:p>
            <a:r>
              <a:rPr lang="en-US" sz="2400" dirty="0" smtClean="0"/>
              <a:t>Common HOM cavities electric field symmetry issues</a:t>
            </a:r>
            <a:endParaRPr lang="en-GB" sz="2400" dirty="0"/>
          </a:p>
        </p:txBody>
      </p:sp>
      <p:sp>
        <p:nvSpPr>
          <p:cNvPr id="23" name="TextBox 22"/>
          <p:cNvSpPr txBox="1"/>
          <p:nvPr/>
        </p:nvSpPr>
        <p:spPr>
          <a:xfrm>
            <a:off x="194266" y="670863"/>
            <a:ext cx="11793517" cy="1200329"/>
          </a:xfrm>
          <a:prstGeom prst="rect">
            <a:avLst/>
          </a:prstGeom>
          <a:noFill/>
        </p:spPr>
        <p:txBody>
          <a:bodyPr wrap="square" rtlCol="0">
            <a:spAutoFit/>
          </a:bodyPr>
          <a:lstStyle/>
          <a:p>
            <a:pPr marL="285750" indent="-285750">
              <a:buFont typeface="Wingdings" panose="05000000000000000000" pitchFamily="2" charset="2"/>
              <a:buChar char="§"/>
            </a:pPr>
            <a:r>
              <a:rPr lang="en-US" dirty="0" smtClean="0"/>
              <a:t>In the convectional klystrons bunching technology, all the cavities (apart from input and output ) have an optimized frequency detuning from the bunching/operating frequency. At 36GHz  this detuning will be +200 </a:t>
            </a:r>
            <a:r>
              <a:rPr lang="en-US" dirty="0" err="1" smtClean="0"/>
              <a:t>MHz.</a:t>
            </a:r>
            <a:endParaRPr lang="en-US" dirty="0" smtClean="0"/>
          </a:p>
          <a:p>
            <a:pPr marL="285750" indent="-285750">
              <a:buFont typeface="Wingdings" panose="05000000000000000000" pitchFamily="2" charset="2"/>
              <a:buChar char="§"/>
            </a:pPr>
            <a:r>
              <a:rPr lang="en-US" dirty="0" smtClean="0"/>
              <a:t>In HOM MBK cavities with common volume, these needs cause a significant electric field azimuthal asymmetry. Thus making the use of such cavities with large N (&gt;10) </a:t>
            </a:r>
            <a:r>
              <a:rPr lang="en-US" dirty="0" smtClean="0">
                <a:solidFill>
                  <a:srgbClr val="FF0000"/>
                </a:solidFill>
              </a:rPr>
              <a:t>impractical </a:t>
            </a:r>
            <a:r>
              <a:rPr lang="en-US" dirty="0" smtClean="0">
                <a:solidFill>
                  <a:srgbClr val="FF0000"/>
                </a:solidFill>
                <a:sym typeface="Wingdings" panose="05000000000000000000" pitchFamily="2" charset="2"/>
              </a:rPr>
              <a:t></a:t>
            </a:r>
            <a:endParaRPr lang="en-GB" dirty="0">
              <a:solidFill>
                <a:srgbClr val="FF0000"/>
              </a:solidFill>
            </a:endParaRPr>
          </a:p>
        </p:txBody>
      </p:sp>
      <p:sp>
        <p:nvSpPr>
          <p:cNvPr id="25" name="TextBox 24"/>
          <p:cNvSpPr txBox="1"/>
          <p:nvPr/>
        </p:nvSpPr>
        <p:spPr>
          <a:xfrm>
            <a:off x="4093827" y="2610804"/>
            <a:ext cx="2872389" cy="276999"/>
          </a:xfrm>
          <a:prstGeom prst="rect">
            <a:avLst/>
          </a:prstGeom>
          <a:noFill/>
        </p:spPr>
        <p:txBody>
          <a:bodyPr wrap="none" rtlCol="0">
            <a:spAutoFit/>
          </a:bodyPr>
          <a:lstStyle/>
          <a:p>
            <a:r>
              <a:rPr lang="en-US" sz="1200" dirty="0" smtClean="0">
                <a:solidFill>
                  <a:srgbClr val="0070C0"/>
                </a:solidFill>
              </a:rPr>
              <a:t>Single port (coax in a beam pipe) excitation</a:t>
            </a:r>
            <a:endParaRPr lang="en-GB" sz="1200" dirty="0">
              <a:solidFill>
                <a:srgbClr val="0070C0"/>
              </a:solidFill>
            </a:endParaRPr>
          </a:p>
        </p:txBody>
      </p:sp>
    </p:spTree>
    <p:extLst>
      <p:ext uri="{BB962C8B-B14F-4D97-AF65-F5344CB8AC3E}">
        <p14:creationId xmlns:p14="http://schemas.microsoft.com/office/powerpoint/2010/main" val="233989870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021585" y="203716"/>
            <a:ext cx="8004499" cy="523220"/>
          </a:xfrm>
          <a:prstGeom prst="rect">
            <a:avLst/>
          </a:prstGeom>
          <a:noFill/>
        </p:spPr>
        <p:txBody>
          <a:bodyPr wrap="none" rtlCol="0">
            <a:spAutoFit/>
          </a:bodyPr>
          <a:lstStyle/>
          <a:p>
            <a:r>
              <a:rPr lang="en-US" sz="2800" dirty="0" smtClean="0"/>
              <a:t>The concept of the 20 beams HOM MBK Cluster (5x4) </a:t>
            </a:r>
            <a:endParaRPr lang="en-GB" sz="2800" dirty="0"/>
          </a:p>
        </p:txBody>
      </p:sp>
      <p:sp>
        <p:nvSpPr>
          <p:cNvPr id="3" name="TextBox 2"/>
          <p:cNvSpPr txBox="1"/>
          <p:nvPr/>
        </p:nvSpPr>
        <p:spPr>
          <a:xfrm>
            <a:off x="284087" y="855079"/>
            <a:ext cx="11176985" cy="646331"/>
          </a:xfrm>
          <a:prstGeom prst="rect">
            <a:avLst/>
          </a:prstGeom>
          <a:noFill/>
        </p:spPr>
        <p:txBody>
          <a:bodyPr wrap="square" rtlCol="0">
            <a:spAutoFit/>
          </a:bodyPr>
          <a:lstStyle/>
          <a:p>
            <a:r>
              <a:rPr lang="en-US" dirty="0" smtClean="0"/>
              <a:t>The cluster klystrons have been discussed for many years. For the HOM MBKC, the number of beamlets/single brunch shall be chosen maximal possible under the condition of the reasonably small field symmetry distortion.</a:t>
            </a:r>
            <a:endParaRPr lang="en-GB" dirty="0"/>
          </a:p>
        </p:txBody>
      </p:sp>
      <p:pic>
        <p:nvPicPr>
          <p:cNvPr id="4" name="Рисунок 308"/>
          <p:cNvPicPr/>
          <p:nvPr/>
        </p:nvPicPr>
        <p:blipFill>
          <a:blip r:embed="rId2"/>
          <a:stretch>
            <a:fillRect/>
          </a:stretch>
        </p:blipFill>
        <p:spPr>
          <a:xfrm>
            <a:off x="416304" y="4611910"/>
            <a:ext cx="2650490" cy="972185"/>
          </a:xfrm>
          <a:prstGeom prst="rect">
            <a:avLst/>
          </a:prstGeom>
        </p:spPr>
      </p:pic>
      <p:pic>
        <p:nvPicPr>
          <p:cNvPr id="5" name="Рисунок 309"/>
          <p:cNvPicPr/>
          <p:nvPr/>
        </p:nvPicPr>
        <p:blipFill>
          <a:blip r:embed="rId3"/>
          <a:stretch>
            <a:fillRect/>
          </a:stretch>
        </p:blipFill>
        <p:spPr>
          <a:xfrm rot="5400000">
            <a:off x="911774" y="2669552"/>
            <a:ext cx="1344833" cy="2335774"/>
          </a:xfrm>
          <a:prstGeom prst="rect">
            <a:avLst/>
          </a:prstGeom>
        </p:spPr>
      </p:pic>
      <p:sp>
        <p:nvSpPr>
          <p:cNvPr id="6" name="TextBox 5"/>
          <p:cNvSpPr txBox="1"/>
          <p:nvPr/>
        </p:nvSpPr>
        <p:spPr>
          <a:xfrm>
            <a:off x="416303" y="2255683"/>
            <a:ext cx="3205784" cy="830997"/>
          </a:xfrm>
          <a:prstGeom prst="rect">
            <a:avLst/>
          </a:prstGeom>
          <a:noFill/>
        </p:spPr>
        <p:txBody>
          <a:bodyPr wrap="square" rtlCol="0">
            <a:spAutoFit/>
          </a:bodyPr>
          <a:lstStyle/>
          <a:p>
            <a:r>
              <a:rPr lang="en-US" sz="1600" dirty="0" smtClean="0"/>
              <a:t>1.Single brunch asymmetric coupling in the input/output cavities support the field symmetry.</a:t>
            </a:r>
            <a:endParaRPr lang="en-GB" sz="1600" dirty="0"/>
          </a:p>
        </p:txBody>
      </p:sp>
      <p:sp>
        <p:nvSpPr>
          <p:cNvPr id="7" name="TextBox 6"/>
          <p:cNvSpPr txBox="1"/>
          <p:nvPr/>
        </p:nvSpPr>
        <p:spPr>
          <a:xfrm>
            <a:off x="3066794" y="1603464"/>
            <a:ext cx="5870710" cy="369332"/>
          </a:xfrm>
          <a:prstGeom prst="rect">
            <a:avLst/>
          </a:prstGeom>
          <a:noFill/>
        </p:spPr>
        <p:txBody>
          <a:bodyPr wrap="none" rtlCol="0">
            <a:spAutoFit/>
          </a:bodyPr>
          <a:lstStyle/>
          <a:p>
            <a:r>
              <a:rPr lang="en-US" dirty="0" smtClean="0">
                <a:solidFill>
                  <a:srgbClr val="0070C0"/>
                </a:solidFill>
              </a:rPr>
              <a:t>The proposed HOM MBKC arrangement and special features </a:t>
            </a:r>
            <a:endParaRPr lang="en-GB" dirty="0">
              <a:solidFill>
                <a:srgbClr val="0070C0"/>
              </a:solidFill>
            </a:endParaRPr>
          </a:p>
        </p:txBody>
      </p:sp>
      <p:pic>
        <p:nvPicPr>
          <p:cNvPr id="8" name="Рисунок 317"/>
          <p:cNvPicPr/>
          <p:nvPr/>
        </p:nvPicPr>
        <p:blipFill>
          <a:blip r:embed="rId4"/>
          <a:stretch>
            <a:fillRect/>
          </a:stretch>
        </p:blipFill>
        <p:spPr>
          <a:xfrm>
            <a:off x="4312508" y="3284830"/>
            <a:ext cx="3002691" cy="2896513"/>
          </a:xfrm>
          <a:prstGeom prst="rect">
            <a:avLst/>
          </a:prstGeom>
        </p:spPr>
      </p:pic>
      <p:sp>
        <p:nvSpPr>
          <p:cNvPr id="9" name="TextBox 8"/>
          <p:cNvSpPr txBox="1"/>
          <p:nvPr/>
        </p:nvSpPr>
        <p:spPr>
          <a:xfrm>
            <a:off x="3891971" y="2225662"/>
            <a:ext cx="3606109" cy="830997"/>
          </a:xfrm>
          <a:prstGeom prst="rect">
            <a:avLst/>
          </a:prstGeom>
          <a:noFill/>
        </p:spPr>
        <p:txBody>
          <a:bodyPr wrap="square" rtlCol="0">
            <a:spAutoFit/>
          </a:bodyPr>
          <a:lstStyle/>
          <a:p>
            <a:r>
              <a:rPr lang="en-US" sz="1600" dirty="0" smtClean="0"/>
              <a:t>2. The cluster brunches are organized in a compact way to be used with common cathode block, collector and solenoid </a:t>
            </a:r>
            <a:endParaRPr lang="en-GB" sz="1600" dirty="0"/>
          </a:p>
        </p:txBody>
      </p:sp>
      <p:sp>
        <p:nvSpPr>
          <p:cNvPr id="10" name="TextBox 9"/>
          <p:cNvSpPr txBox="1"/>
          <p:nvPr/>
        </p:nvSpPr>
        <p:spPr>
          <a:xfrm>
            <a:off x="4743135" y="3965579"/>
            <a:ext cx="2141435" cy="646331"/>
          </a:xfrm>
          <a:prstGeom prst="rect">
            <a:avLst/>
          </a:prstGeom>
          <a:noFill/>
        </p:spPr>
        <p:txBody>
          <a:bodyPr wrap="square" rtlCol="0">
            <a:spAutoFit/>
          </a:bodyPr>
          <a:lstStyle/>
          <a:p>
            <a:r>
              <a:rPr lang="en-US" dirty="0" smtClean="0"/>
              <a:t>Input/output cavities of the 4 brunches</a:t>
            </a:r>
            <a:endParaRPr lang="en-GB" dirty="0"/>
          </a:p>
        </p:txBody>
      </p:sp>
      <p:pic>
        <p:nvPicPr>
          <p:cNvPr id="11" name="Рисунок 333"/>
          <p:cNvPicPr/>
          <p:nvPr/>
        </p:nvPicPr>
        <p:blipFill>
          <a:blip r:embed="rId5"/>
          <a:stretch>
            <a:fillRect/>
          </a:stretch>
        </p:blipFill>
        <p:spPr>
          <a:xfrm rot="5958965">
            <a:off x="9070956" y="2513162"/>
            <a:ext cx="751840" cy="2159635"/>
          </a:xfrm>
          <a:prstGeom prst="rect">
            <a:avLst/>
          </a:prstGeom>
        </p:spPr>
      </p:pic>
      <p:sp>
        <p:nvSpPr>
          <p:cNvPr id="12" name="TextBox 11"/>
          <p:cNvSpPr txBox="1"/>
          <p:nvPr/>
        </p:nvSpPr>
        <p:spPr>
          <a:xfrm>
            <a:off x="9171071" y="3342966"/>
            <a:ext cx="519694" cy="369332"/>
          </a:xfrm>
          <a:prstGeom prst="rect">
            <a:avLst/>
          </a:prstGeom>
          <a:noFill/>
        </p:spPr>
        <p:txBody>
          <a:bodyPr wrap="none" rtlCol="0">
            <a:spAutoFit/>
          </a:bodyPr>
          <a:lstStyle/>
          <a:p>
            <a:r>
              <a:rPr lang="en-US" dirty="0" smtClean="0"/>
              <a:t>f=f</a:t>
            </a:r>
            <a:r>
              <a:rPr lang="en-US" baseline="-25000" dirty="0" smtClean="0"/>
              <a:t>0</a:t>
            </a:r>
            <a:endParaRPr lang="en-GB" dirty="0"/>
          </a:p>
        </p:txBody>
      </p:sp>
      <p:pic>
        <p:nvPicPr>
          <p:cNvPr id="14" name="Рисунок 331"/>
          <p:cNvPicPr/>
          <p:nvPr/>
        </p:nvPicPr>
        <p:blipFill>
          <a:blip r:embed="rId6"/>
          <a:stretch>
            <a:fillRect/>
          </a:stretch>
        </p:blipFill>
        <p:spPr>
          <a:xfrm rot="5943996">
            <a:off x="9071821" y="4167223"/>
            <a:ext cx="751840" cy="2159635"/>
          </a:xfrm>
          <a:prstGeom prst="rect">
            <a:avLst/>
          </a:prstGeom>
        </p:spPr>
      </p:pic>
      <p:pic>
        <p:nvPicPr>
          <p:cNvPr id="13" name="Рисунок 334"/>
          <p:cNvPicPr/>
          <p:nvPr/>
        </p:nvPicPr>
        <p:blipFill>
          <a:blip r:embed="rId7"/>
          <a:stretch>
            <a:fillRect/>
          </a:stretch>
        </p:blipFill>
        <p:spPr>
          <a:xfrm>
            <a:off x="8680984" y="3990687"/>
            <a:ext cx="1499870" cy="930910"/>
          </a:xfrm>
          <a:prstGeom prst="rect">
            <a:avLst/>
          </a:prstGeom>
        </p:spPr>
      </p:pic>
      <p:pic>
        <p:nvPicPr>
          <p:cNvPr id="15" name="Рисунок 332"/>
          <p:cNvPicPr/>
          <p:nvPr/>
        </p:nvPicPr>
        <p:blipFill>
          <a:blip r:embed="rId8"/>
          <a:stretch>
            <a:fillRect/>
          </a:stretch>
        </p:blipFill>
        <p:spPr>
          <a:xfrm flipH="1">
            <a:off x="8680984" y="5675332"/>
            <a:ext cx="1532983" cy="977900"/>
          </a:xfrm>
          <a:prstGeom prst="rect">
            <a:avLst/>
          </a:prstGeom>
        </p:spPr>
      </p:pic>
      <p:sp>
        <p:nvSpPr>
          <p:cNvPr id="16" name="TextBox 15"/>
          <p:cNvSpPr txBox="1"/>
          <p:nvPr/>
        </p:nvSpPr>
        <p:spPr>
          <a:xfrm>
            <a:off x="8786973" y="4921597"/>
            <a:ext cx="1471878" cy="369332"/>
          </a:xfrm>
          <a:prstGeom prst="rect">
            <a:avLst/>
          </a:prstGeom>
          <a:noFill/>
        </p:spPr>
        <p:txBody>
          <a:bodyPr wrap="none" rtlCol="0">
            <a:spAutoFit/>
          </a:bodyPr>
          <a:lstStyle/>
          <a:p>
            <a:r>
              <a:rPr lang="en-US" dirty="0" smtClean="0"/>
              <a:t>f=f</a:t>
            </a:r>
            <a:r>
              <a:rPr lang="en-US" baseline="-25000" dirty="0" smtClean="0"/>
              <a:t>0</a:t>
            </a:r>
            <a:r>
              <a:rPr lang="en-US" dirty="0" smtClean="0"/>
              <a:t> +100MHz</a:t>
            </a:r>
            <a:endParaRPr lang="en-GB" dirty="0"/>
          </a:p>
        </p:txBody>
      </p:sp>
      <p:sp>
        <p:nvSpPr>
          <p:cNvPr id="17" name="TextBox 16"/>
          <p:cNvSpPr txBox="1"/>
          <p:nvPr/>
        </p:nvSpPr>
        <p:spPr>
          <a:xfrm>
            <a:off x="7719857" y="2255683"/>
            <a:ext cx="3902167" cy="830997"/>
          </a:xfrm>
          <a:prstGeom prst="rect">
            <a:avLst/>
          </a:prstGeom>
          <a:noFill/>
        </p:spPr>
        <p:txBody>
          <a:bodyPr wrap="square" rtlCol="0">
            <a:spAutoFit/>
          </a:bodyPr>
          <a:lstStyle/>
          <a:p>
            <a:r>
              <a:rPr lang="en-US" sz="1600" dirty="0"/>
              <a:t>3</a:t>
            </a:r>
            <a:r>
              <a:rPr lang="en-US" sz="1600" dirty="0" smtClean="0"/>
              <a:t>. At the moment 5 beams/brunch are considered, providing 40% field asymmetry (to be studied in more details)</a:t>
            </a:r>
            <a:endParaRPr lang="en-GB" sz="1600" dirty="0"/>
          </a:p>
        </p:txBody>
      </p:sp>
    </p:spTree>
    <p:extLst>
      <p:ext uri="{BB962C8B-B14F-4D97-AF65-F5344CB8AC3E}">
        <p14:creationId xmlns:p14="http://schemas.microsoft.com/office/powerpoint/2010/main" val="267913545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69662" y="266891"/>
            <a:ext cx="10121232" cy="523220"/>
          </a:xfrm>
          <a:prstGeom prst="rect">
            <a:avLst/>
          </a:prstGeom>
          <a:noFill/>
        </p:spPr>
        <p:txBody>
          <a:bodyPr wrap="none" rtlCol="0">
            <a:spAutoFit/>
          </a:bodyPr>
          <a:lstStyle/>
          <a:p>
            <a:r>
              <a:rPr lang="en-US" sz="2800" dirty="0" smtClean="0"/>
              <a:t>Preliminary optimization (KlyC) of the  different HOM MBKC options </a:t>
            </a:r>
            <a:endParaRPr lang="en-GB" sz="2800" dirty="0"/>
          </a:p>
        </p:txBody>
      </p:sp>
      <p:pic>
        <p:nvPicPr>
          <p:cNvPr id="4" name="Picture 3"/>
          <p:cNvPicPr>
            <a:picLocks noChangeAspect="1"/>
          </p:cNvPicPr>
          <p:nvPr/>
        </p:nvPicPr>
        <p:blipFill>
          <a:blip r:embed="rId2"/>
          <a:stretch>
            <a:fillRect/>
          </a:stretch>
        </p:blipFill>
        <p:spPr>
          <a:xfrm>
            <a:off x="389923" y="1100268"/>
            <a:ext cx="6572693" cy="5238387"/>
          </a:xfrm>
          <a:prstGeom prst="rect">
            <a:avLst/>
          </a:prstGeom>
        </p:spPr>
      </p:pic>
      <p:sp>
        <p:nvSpPr>
          <p:cNvPr id="5" name="Rectangle 4"/>
          <p:cNvSpPr/>
          <p:nvPr/>
        </p:nvSpPr>
        <p:spPr>
          <a:xfrm>
            <a:off x="2956264" y="1100267"/>
            <a:ext cx="1029809" cy="5548544"/>
          </a:xfrm>
          <a:prstGeom prst="rect">
            <a:avLst/>
          </a:prstGeom>
          <a:solidFill>
            <a:srgbClr val="5B9BD5">
              <a:alpha val="16863"/>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6" name="Picture 5"/>
          <p:cNvPicPr>
            <a:picLocks noChangeAspect="1"/>
          </p:cNvPicPr>
          <p:nvPr/>
        </p:nvPicPr>
        <p:blipFill>
          <a:blip r:embed="rId3"/>
          <a:stretch>
            <a:fillRect/>
          </a:stretch>
        </p:blipFill>
        <p:spPr>
          <a:xfrm>
            <a:off x="7082623" y="1997475"/>
            <a:ext cx="2241906" cy="1898757"/>
          </a:xfrm>
          <a:prstGeom prst="rect">
            <a:avLst/>
          </a:prstGeom>
        </p:spPr>
      </p:pic>
      <p:pic>
        <p:nvPicPr>
          <p:cNvPr id="8" name="Picture 7"/>
          <p:cNvPicPr>
            <a:picLocks noChangeAspect="1"/>
          </p:cNvPicPr>
          <p:nvPr/>
        </p:nvPicPr>
        <p:blipFill>
          <a:blip r:embed="rId4"/>
          <a:stretch>
            <a:fillRect/>
          </a:stretch>
        </p:blipFill>
        <p:spPr>
          <a:xfrm>
            <a:off x="9435659" y="1997475"/>
            <a:ext cx="2324262" cy="1898757"/>
          </a:xfrm>
          <a:prstGeom prst="rect">
            <a:avLst/>
          </a:prstGeom>
        </p:spPr>
      </p:pic>
      <p:pic>
        <p:nvPicPr>
          <p:cNvPr id="9" name="Picture 8"/>
          <p:cNvPicPr>
            <a:picLocks noChangeAspect="1"/>
          </p:cNvPicPr>
          <p:nvPr/>
        </p:nvPicPr>
        <p:blipFill>
          <a:blip r:embed="rId5"/>
          <a:stretch>
            <a:fillRect/>
          </a:stretch>
        </p:blipFill>
        <p:spPr>
          <a:xfrm>
            <a:off x="8265983" y="3986073"/>
            <a:ext cx="2339351" cy="1802167"/>
          </a:xfrm>
          <a:prstGeom prst="rect">
            <a:avLst/>
          </a:prstGeom>
        </p:spPr>
      </p:pic>
      <p:sp>
        <p:nvSpPr>
          <p:cNvPr id="10" name="TextBox 9"/>
          <p:cNvSpPr txBox="1"/>
          <p:nvPr/>
        </p:nvSpPr>
        <p:spPr>
          <a:xfrm>
            <a:off x="8753383" y="1628143"/>
            <a:ext cx="2154885" cy="369332"/>
          </a:xfrm>
          <a:prstGeom prst="rect">
            <a:avLst/>
          </a:prstGeom>
          <a:noFill/>
        </p:spPr>
        <p:txBody>
          <a:bodyPr wrap="none" rtlCol="0">
            <a:spAutoFit/>
          </a:bodyPr>
          <a:lstStyle/>
          <a:p>
            <a:r>
              <a:rPr lang="en-US" dirty="0" smtClean="0"/>
              <a:t>Option 2 (COM tube)</a:t>
            </a:r>
            <a:endParaRPr lang="en-GB" dirty="0"/>
          </a:p>
        </p:txBody>
      </p:sp>
      <p:sp>
        <p:nvSpPr>
          <p:cNvPr id="11" name="TextBox 10"/>
          <p:cNvSpPr txBox="1"/>
          <p:nvPr/>
        </p:nvSpPr>
        <p:spPr>
          <a:xfrm>
            <a:off x="969662" y="5582850"/>
            <a:ext cx="598241" cy="276999"/>
          </a:xfrm>
          <a:prstGeom prst="rect">
            <a:avLst/>
          </a:prstGeom>
          <a:solidFill>
            <a:schemeClr val="bg1"/>
          </a:solidFill>
        </p:spPr>
        <p:txBody>
          <a:bodyPr wrap="none" rtlCol="0">
            <a:spAutoFit/>
          </a:bodyPr>
          <a:lstStyle/>
          <a:p>
            <a:r>
              <a:rPr lang="en-US" sz="1200" dirty="0" smtClean="0"/>
              <a:t>/beam</a:t>
            </a:r>
            <a:endParaRPr lang="en-GB" sz="1200" dirty="0"/>
          </a:p>
        </p:txBody>
      </p:sp>
    </p:spTree>
    <p:extLst>
      <p:ext uri="{BB962C8B-B14F-4D97-AF65-F5344CB8AC3E}">
        <p14:creationId xmlns:p14="http://schemas.microsoft.com/office/powerpoint/2010/main" val="264130005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74703" y="184683"/>
            <a:ext cx="11123943" cy="461665"/>
          </a:xfrm>
          <a:prstGeom prst="rect">
            <a:avLst/>
          </a:prstGeom>
          <a:noFill/>
        </p:spPr>
        <p:txBody>
          <a:bodyPr wrap="none" rtlCol="0">
            <a:spAutoFit/>
          </a:bodyPr>
          <a:lstStyle/>
          <a:p>
            <a:r>
              <a:rPr lang="en-US" sz="2400" dirty="0" smtClean="0"/>
              <a:t>Single beamlet (6A) optics with two stages of magnetic compression (DGUN simulations)</a:t>
            </a:r>
            <a:endParaRPr lang="en-GB" sz="2400" dirty="0"/>
          </a:p>
        </p:txBody>
      </p:sp>
      <p:pic>
        <p:nvPicPr>
          <p:cNvPr id="3" name="Рисунок 13"/>
          <p:cNvPicPr/>
          <p:nvPr/>
        </p:nvPicPr>
        <p:blipFill>
          <a:blip r:embed="rId2"/>
          <a:stretch>
            <a:fillRect/>
          </a:stretch>
        </p:blipFill>
        <p:spPr>
          <a:xfrm>
            <a:off x="514049" y="1194980"/>
            <a:ext cx="4315404" cy="3076709"/>
          </a:xfrm>
          <a:prstGeom prst="rect">
            <a:avLst/>
          </a:prstGeom>
        </p:spPr>
      </p:pic>
      <p:sp>
        <p:nvSpPr>
          <p:cNvPr id="4" name="TextBox 3"/>
          <p:cNvSpPr txBox="1"/>
          <p:nvPr/>
        </p:nvSpPr>
        <p:spPr>
          <a:xfrm>
            <a:off x="460784" y="825648"/>
            <a:ext cx="4565865" cy="369332"/>
          </a:xfrm>
          <a:prstGeom prst="rect">
            <a:avLst/>
          </a:prstGeom>
          <a:noFill/>
        </p:spPr>
        <p:txBody>
          <a:bodyPr wrap="none" rtlCol="0">
            <a:spAutoFit/>
          </a:bodyPr>
          <a:lstStyle/>
          <a:p>
            <a:r>
              <a:rPr lang="en-US" dirty="0" smtClean="0"/>
              <a:t>Cathode diameter 9.4mm (option 4, </a:t>
            </a:r>
            <a:r>
              <a:rPr lang="en-US" b="1" dirty="0" smtClean="0">
                <a:solidFill>
                  <a:srgbClr val="FF0000"/>
                </a:solidFill>
              </a:rPr>
              <a:t>80kV; 9A</a:t>
            </a:r>
            <a:r>
              <a:rPr lang="en-US" dirty="0" smtClean="0"/>
              <a:t>).</a:t>
            </a:r>
            <a:endParaRPr lang="en-GB" dirty="0"/>
          </a:p>
        </p:txBody>
      </p:sp>
      <p:pic>
        <p:nvPicPr>
          <p:cNvPr id="5" name="Рисунок 14"/>
          <p:cNvPicPr/>
          <p:nvPr/>
        </p:nvPicPr>
        <p:blipFill>
          <a:blip r:embed="rId3"/>
          <a:stretch>
            <a:fillRect/>
          </a:stretch>
        </p:blipFill>
        <p:spPr>
          <a:xfrm>
            <a:off x="514049" y="4440415"/>
            <a:ext cx="3427064" cy="621385"/>
          </a:xfrm>
          <a:prstGeom prst="rect">
            <a:avLst/>
          </a:prstGeom>
        </p:spPr>
      </p:pic>
      <p:pic>
        <p:nvPicPr>
          <p:cNvPr id="7" name="Рисунок 11"/>
          <p:cNvPicPr/>
          <p:nvPr/>
        </p:nvPicPr>
        <p:blipFill>
          <a:blip r:embed="rId4"/>
          <a:stretch>
            <a:fillRect/>
          </a:stretch>
        </p:blipFill>
        <p:spPr>
          <a:xfrm>
            <a:off x="1912898" y="5061800"/>
            <a:ext cx="2916555" cy="1463675"/>
          </a:xfrm>
          <a:prstGeom prst="rect">
            <a:avLst/>
          </a:prstGeom>
        </p:spPr>
      </p:pic>
      <p:pic>
        <p:nvPicPr>
          <p:cNvPr id="8" name="Рисунок 18"/>
          <p:cNvPicPr/>
          <p:nvPr/>
        </p:nvPicPr>
        <p:blipFill>
          <a:blip r:embed="rId5"/>
          <a:stretch>
            <a:fillRect/>
          </a:stretch>
        </p:blipFill>
        <p:spPr>
          <a:xfrm>
            <a:off x="5621602" y="825648"/>
            <a:ext cx="3310255" cy="3310255"/>
          </a:xfrm>
          <a:prstGeom prst="rect">
            <a:avLst/>
          </a:prstGeom>
        </p:spPr>
      </p:pic>
      <p:pic>
        <p:nvPicPr>
          <p:cNvPr id="9" name="Рисунок 20"/>
          <p:cNvPicPr/>
          <p:nvPr/>
        </p:nvPicPr>
        <p:blipFill>
          <a:blip r:embed="rId6"/>
          <a:stretch>
            <a:fillRect/>
          </a:stretch>
        </p:blipFill>
        <p:spPr>
          <a:xfrm rot="4472024">
            <a:off x="8407510" y="1937613"/>
            <a:ext cx="2823357" cy="1223805"/>
          </a:xfrm>
          <a:prstGeom prst="rect">
            <a:avLst/>
          </a:prstGeom>
        </p:spPr>
      </p:pic>
      <p:pic>
        <p:nvPicPr>
          <p:cNvPr id="10" name="Рисунок 6"/>
          <p:cNvPicPr/>
          <p:nvPr/>
        </p:nvPicPr>
        <p:blipFill>
          <a:blip r:embed="rId7"/>
          <a:stretch>
            <a:fillRect/>
          </a:stretch>
        </p:blipFill>
        <p:spPr>
          <a:xfrm>
            <a:off x="7583185" y="4508228"/>
            <a:ext cx="2032635" cy="1889760"/>
          </a:xfrm>
          <a:prstGeom prst="rect">
            <a:avLst/>
          </a:prstGeom>
        </p:spPr>
      </p:pic>
      <p:sp>
        <p:nvSpPr>
          <p:cNvPr id="11" name="TextBox 10"/>
          <p:cNvSpPr txBox="1"/>
          <p:nvPr/>
        </p:nvSpPr>
        <p:spPr>
          <a:xfrm>
            <a:off x="8175111" y="601678"/>
            <a:ext cx="3511667" cy="369332"/>
          </a:xfrm>
          <a:prstGeom prst="rect">
            <a:avLst/>
          </a:prstGeom>
          <a:noFill/>
        </p:spPr>
        <p:txBody>
          <a:bodyPr wrap="none" rtlCol="0">
            <a:spAutoFit/>
          </a:bodyPr>
          <a:lstStyle/>
          <a:p>
            <a:r>
              <a:rPr lang="en-US" dirty="0" smtClean="0"/>
              <a:t>Common cathode block (20 beams)</a:t>
            </a:r>
            <a:endParaRPr lang="en-GB" dirty="0"/>
          </a:p>
        </p:txBody>
      </p:sp>
      <p:sp>
        <p:nvSpPr>
          <p:cNvPr id="12" name="TextBox 11"/>
          <p:cNvSpPr txBox="1"/>
          <p:nvPr/>
        </p:nvSpPr>
        <p:spPr>
          <a:xfrm>
            <a:off x="3880026" y="3240349"/>
            <a:ext cx="944489" cy="338554"/>
          </a:xfrm>
          <a:prstGeom prst="rect">
            <a:avLst/>
          </a:prstGeom>
          <a:solidFill>
            <a:schemeClr val="bg1"/>
          </a:solidFill>
        </p:spPr>
        <p:txBody>
          <a:bodyPr wrap="none" rtlCol="0">
            <a:spAutoFit/>
          </a:bodyPr>
          <a:lstStyle/>
          <a:p>
            <a:r>
              <a:rPr lang="en-US" sz="1600" dirty="0" err="1" smtClean="0"/>
              <a:t>Bz</a:t>
            </a:r>
            <a:r>
              <a:rPr lang="en-US" sz="1600" dirty="0" smtClean="0"/>
              <a:t>=0.24T</a:t>
            </a:r>
            <a:endParaRPr lang="en-GB" sz="1600" dirty="0"/>
          </a:p>
        </p:txBody>
      </p:sp>
      <p:sp>
        <p:nvSpPr>
          <p:cNvPr id="13" name="Rectangle 12"/>
          <p:cNvSpPr/>
          <p:nvPr/>
        </p:nvSpPr>
        <p:spPr>
          <a:xfrm>
            <a:off x="2141816" y="4305714"/>
            <a:ext cx="2438488" cy="276999"/>
          </a:xfrm>
          <a:prstGeom prst="rect">
            <a:avLst/>
          </a:prstGeom>
        </p:spPr>
        <p:txBody>
          <a:bodyPr wrap="none">
            <a:spAutoFit/>
          </a:bodyPr>
          <a:lstStyle/>
          <a:p>
            <a:r>
              <a:rPr lang="en-US" sz="1200" dirty="0" err="1">
                <a:latin typeface="Calibri" panose="020F0502020204030204" pitchFamily="34" charset="0"/>
                <a:ea typeface="Times New Roman" panose="02020603050405020304" pitchFamily="18" charset="0"/>
                <a:cs typeface="Times New Roman" panose="02020603050405020304" pitchFamily="18" charset="0"/>
              </a:rPr>
              <a:t>R</a:t>
            </a:r>
            <a:r>
              <a:rPr lang="en-US" sz="1200" baseline="-25000" dirty="0" err="1">
                <a:latin typeface="Calibri" panose="020F0502020204030204" pitchFamily="34" charset="0"/>
                <a:ea typeface="Times New Roman" panose="02020603050405020304" pitchFamily="18" charset="0"/>
                <a:cs typeface="Times New Roman" panose="02020603050405020304" pitchFamily="18" charset="0"/>
              </a:rPr>
              <a:t>tube</a:t>
            </a:r>
            <a:r>
              <a:rPr lang="ru-RU" sz="1200" dirty="0">
                <a:latin typeface="Calibri" panose="020F0502020204030204" pitchFamily="34" charset="0"/>
                <a:ea typeface="Times New Roman" panose="02020603050405020304" pitchFamily="18" charset="0"/>
                <a:cs typeface="Times New Roman" panose="02020603050405020304" pitchFamily="18" charset="0"/>
              </a:rPr>
              <a:t>=1</a:t>
            </a:r>
            <a:r>
              <a:rPr lang="en-US" sz="1200" dirty="0">
                <a:latin typeface="Calibri" panose="020F0502020204030204" pitchFamily="34" charset="0"/>
                <a:ea typeface="Times New Roman" panose="02020603050405020304" pitchFamily="18" charset="0"/>
                <a:cs typeface="Times New Roman" panose="02020603050405020304" pitchFamily="18" charset="0"/>
              </a:rPr>
              <a:t>mm</a:t>
            </a:r>
            <a:r>
              <a:rPr lang="ru-RU" sz="1200" dirty="0">
                <a:latin typeface="Calibri" panose="020F0502020204030204" pitchFamily="34" charset="0"/>
                <a:ea typeface="Times New Roman" panose="02020603050405020304" pitchFamily="18" charset="0"/>
                <a:cs typeface="Times New Roman" panose="02020603050405020304" pitchFamily="18" charset="0"/>
              </a:rPr>
              <a:t>, </a:t>
            </a:r>
            <a:r>
              <a:rPr lang="en-US" sz="1200" dirty="0" err="1">
                <a:latin typeface="Calibri" panose="020F0502020204030204" pitchFamily="34" charset="0"/>
                <a:ea typeface="Times New Roman" panose="02020603050405020304" pitchFamily="18" charset="0"/>
                <a:cs typeface="Times New Roman" panose="02020603050405020304" pitchFamily="18" charset="0"/>
              </a:rPr>
              <a:t>R</a:t>
            </a:r>
            <a:r>
              <a:rPr lang="en-US" sz="1200" baseline="-25000" dirty="0" err="1">
                <a:latin typeface="Calibri" panose="020F0502020204030204" pitchFamily="34" charset="0"/>
                <a:ea typeface="Times New Roman" panose="02020603050405020304" pitchFamily="18" charset="0"/>
                <a:cs typeface="Times New Roman" panose="02020603050405020304" pitchFamily="18" charset="0"/>
              </a:rPr>
              <a:t>Beam</a:t>
            </a:r>
            <a:r>
              <a:rPr lang="ru-RU" sz="1200" dirty="0">
                <a:latin typeface="Calibri" panose="020F0502020204030204" pitchFamily="34" charset="0"/>
                <a:ea typeface="Times New Roman" panose="02020603050405020304" pitchFamily="18" charset="0"/>
                <a:cs typeface="Times New Roman" panose="02020603050405020304" pitchFamily="18" charset="0"/>
              </a:rPr>
              <a:t>=0.64</a:t>
            </a:r>
            <a:r>
              <a:rPr lang="en-US" sz="1200" dirty="0">
                <a:latin typeface="Calibri" panose="020F0502020204030204" pitchFamily="34" charset="0"/>
                <a:ea typeface="Times New Roman" panose="02020603050405020304" pitchFamily="18" charset="0"/>
                <a:cs typeface="Times New Roman" panose="02020603050405020304" pitchFamily="18" charset="0"/>
              </a:rPr>
              <a:t>mm</a:t>
            </a:r>
            <a:r>
              <a:rPr lang="ru-RU" sz="1200" dirty="0">
                <a:latin typeface="Calibri" panose="020F0502020204030204" pitchFamily="34" charset="0"/>
                <a:ea typeface="Times New Roman" panose="02020603050405020304" pitchFamily="18" charset="0"/>
                <a:cs typeface="Times New Roman" panose="02020603050405020304" pitchFamily="18" charset="0"/>
              </a:rPr>
              <a:t>/0.75</a:t>
            </a:r>
            <a:r>
              <a:rPr lang="en-US" sz="1200" dirty="0">
                <a:latin typeface="Calibri" panose="020F0502020204030204" pitchFamily="34" charset="0"/>
                <a:ea typeface="Times New Roman" panose="02020603050405020304" pitchFamily="18" charset="0"/>
                <a:cs typeface="Times New Roman" panose="02020603050405020304" pitchFamily="18" charset="0"/>
              </a:rPr>
              <a:t>mm</a:t>
            </a:r>
            <a:endParaRPr lang="en-GB" sz="1200" dirty="0"/>
          </a:p>
        </p:txBody>
      </p:sp>
    </p:spTree>
    <p:extLst>
      <p:ext uri="{BB962C8B-B14F-4D97-AF65-F5344CB8AC3E}">
        <p14:creationId xmlns:p14="http://schemas.microsoft.com/office/powerpoint/2010/main" val="136044112"/>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5720</TotalTime>
  <Words>1065</Words>
  <Application>Microsoft Office PowerPoint</Application>
  <PresentationFormat>Widescreen</PresentationFormat>
  <Paragraphs>82</Paragraphs>
  <Slides>10</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10</vt:i4>
      </vt:variant>
    </vt:vector>
  </HeadingPairs>
  <TitlesOfParts>
    <vt:vector size="17" baseType="lpstr">
      <vt:lpstr>Arial</vt:lpstr>
      <vt:lpstr>Calibri</vt:lpstr>
      <vt:lpstr>Calibri Light</vt:lpstr>
      <vt:lpstr>Symbol</vt:lpstr>
      <vt:lpstr>Times New Roman</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CERN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Igor Syratchev</dc:creator>
  <cp:lastModifiedBy>Igor Syratchev</cp:lastModifiedBy>
  <cp:revision>35</cp:revision>
  <cp:lastPrinted>2019-10-22T09:13:36Z</cp:lastPrinted>
  <dcterms:created xsi:type="dcterms:W3CDTF">2019-10-21T11:22:15Z</dcterms:created>
  <dcterms:modified xsi:type="dcterms:W3CDTF">2019-10-25T10:43:10Z</dcterms:modified>
</cp:coreProperties>
</file>