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57" r:id="rId3"/>
    <p:sldId id="277" r:id="rId4"/>
    <p:sldId id="287" r:id="rId5"/>
    <p:sldId id="293" r:id="rId6"/>
    <p:sldId id="278" r:id="rId7"/>
    <p:sldId id="279" r:id="rId8"/>
    <p:sldId id="280" r:id="rId9"/>
    <p:sldId id="296" r:id="rId10"/>
    <p:sldId id="292" r:id="rId11"/>
    <p:sldId id="295" r:id="rId12"/>
    <p:sldId id="294" r:id="rId13"/>
    <p:sldId id="281" r:id="rId14"/>
    <p:sldId id="282" r:id="rId15"/>
    <p:sldId id="283" r:id="rId16"/>
    <p:sldId id="290" r:id="rId17"/>
    <p:sldId id="284" r:id="rId18"/>
    <p:sldId id="289" r:id="rId19"/>
    <p:sldId id="285" r:id="rId20"/>
    <p:sldId id="286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4660"/>
  </p:normalViewPr>
  <p:slideViewPr>
    <p:cSldViewPr snapToGrid="0">
      <p:cViewPr varScale="1">
        <p:scale>
          <a:sx n="89" d="100"/>
          <a:sy n="89" d="100"/>
        </p:scale>
        <p:origin x="451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A1090-62C3-44B8-9BDD-F674B264A861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40181-46F6-4BF9-923F-DD2E72C0A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13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1282890"/>
            <a:ext cx="10969139" cy="2279176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3"/>
          </p:nvPr>
        </p:nvSpPr>
        <p:spPr>
          <a:xfrm>
            <a:off x="613261" y="3708399"/>
            <a:ext cx="10969138" cy="1273034"/>
          </a:xfrm>
        </p:spPr>
        <p:txBody>
          <a:bodyPr lIns="45720" tIns="0" rIns="45720" bIns="0" anchor="t">
            <a:noAutofit/>
          </a:bodyPr>
          <a:lstStyle>
            <a:lvl1pPr marL="0" indent="0" algn="ctr">
              <a:buNone/>
              <a:defRPr sz="300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19/06/2019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26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st_CERN_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5" y="2587714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1" y="6155268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20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87514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8000" indent="-432000">
              <a:defRPr/>
            </a:lvl1pPr>
            <a:lvl2pPr marL="900000" indent="-396000">
              <a:defRPr/>
            </a:lvl2pPr>
            <a:lvl3pPr marL="1260000" indent="-324000">
              <a:defRPr/>
            </a:lvl3pPr>
            <a:lvl4pPr marL="1548000" indent="-252000">
              <a:spcBef>
                <a:spcPts val="24"/>
              </a:spcBef>
              <a:defRPr/>
            </a:lvl4pPr>
            <a:lvl5pPr marL="2052000" indent="-288000">
              <a:defRPr/>
            </a:lvl5pPr>
          </a:lstStyle>
          <a:p>
            <a:pPr lvl="0" eaLnBrk="1" latinLnBrk="0" hangingPunct="1"/>
            <a:r>
              <a:rPr lang="en-US" noProof="0" smtClean="0"/>
              <a:t>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19/06/2019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3493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19/06/2019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09603" y="1314451"/>
            <a:ext cx="5380381" cy="4686132"/>
          </a:xfrm>
        </p:spPr>
        <p:txBody>
          <a:bodyPr/>
          <a:lstStyle>
            <a:lvl1pPr marL="468000" indent="-432000">
              <a:defRPr/>
            </a:lvl1pPr>
            <a:lvl2pPr marL="900000" indent="-396000">
              <a:defRPr/>
            </a:lvl2pPr>
            <a:lvl3pPr marL="1260000" indent="-324000">
              <a:defRPr/>
            </a:lvl3pPr>
            <a:lvl4pPr marL="1548000" indent="-252000">
              <a:defRPr/>
            </a:lvl4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7" name="Content Placeholder 14"/>
          <p:cNvSpPr>
            <a:spLocks noGrp="1"/>
          </p:cNvSpPr>
          <p:nvPr>
            <p:ph sz="quarter" idx="14"/>
          </p:nvPr>
        </p:nvSpPr>
        <p:spPr>
          <a:xfrm>
            <a:off x="6202020" y="1314451"/>
            <a:ext cx="5380381" cy="4686132"/>
          </a:xfrm>
        </p:spPr>
        <p:txBody>
          <a:bodyPr/>
          <a:lstStyle>
            <a:lvl1pPr marL="468000" indent="-432000">
              <a:defRPr/>
            </a:lvl1pPr>
            <a:lvl2pPr marL="900000" indent="-396000">
              <a:defRPr/>
            </a:lvl2pPr>
            <a:lvl3pPr marL="1260000" indent="-324000">
              <a:defRPr/>
            </a:lvl3pPr>
            <a:lvl4pPr marL="1548000" indent="-252000">
              <a:defRPr/>
            </a:lvl4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51456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19/06/2019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09603" y="1314451"/>
            <a:ext cx="5380381" cy="3830755"/>
          </a:xfrm>
        </p:spPr>
        <p:txBody>
          <a:bodyPr/>
          <a:lstStyle>
            <a:lvl1pPr marL="468000" indent="-432000">
              <a:defRPr/>
            </a:lvl1pPr>
            <a:lvl2pPr marL="900000" indent="-396000">
              <a:defRPr/>
            </a:lvl2pPr>
            <a:lvl3pPr marL="1260000" indent="-324000">
              <a:defRPr/>
            </a:lvl3pPr>
            <a:lvl4pPr marL="1548000" indent="-252000">
              <a:defRPr/>
            </a:lvl4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7" name="Content Placeholder 14"/>
          <p:cNvSpPr>
            <a:spLocks noGrp="1"/>
          </p:cNvSpPr>
          <p:nvPr>
            <p:ph sz="quarter" idx="14"/>
          </p:nvPr>
        </p:nvSpPr>
        <p:spPr>
          <a:xfrm>
            <a:off x="6202020" y="1314451"/>
            <a:ext cx="5380381" cy="3830755"/>
          </a:xfrm>
        </p:spPr>
        <p:txBody>
          <a:bodyPr/>
          <a:lstStyle>
            <a:lvl1pPr marL="468000" indent="-432000">
              <a:defRPr/>
            </a:lvl1pPr>
            <a:lvl2pPr marL="900000" indent="-396000">
              <a:defRPr/>
            </a:lvl2pPr>
            <a:lvl3pPr marL="1260000" indent="-324000">
              <a:defRPr/>
            </a:lvl3pPr>
            <a:lvl4pPr marL="1548000" indent="-252000">
              <a:defRPr/>
            </a:lvl4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5295900"/>
            <a:ext cx="5380383" cy="736600"/>
          </a:xfrm>
        </p:spPr>
        <p:txBody>
          <a:bodyPr anchor="ctr"/>
          <a:lstStyle>
            <a:lvl1pPr marL="48766" indent="0" algn="ctr">
              <a:buNone/>
              <a:defRPr b="1"/>
            </a:lvl1pPr>
          </a:lstStyle>
          <a:p>
            <a:pPr lvl="0"/>
            <a:r>
              <a:rPr lang="en-GB" dirty="0" smtClean="0"/>
              <a:t>Write description here</a:t>
            </a:r>
            <a:endParaRPr lang="en-GB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202020" y="5295900"/>
            <a:ext cx="5380383" cy="736600"/>
          </a:xfrm>
        </p:spPr>
        <p:txBody>
          <a:bodyPr anchor="ctr"/>
          <a:lstStyle>
            <a:lvl1pPr marL="48766" indent="0" algn="ctr">
              <a:buNone/>
              <a:defRPr b="1"/>
            </a:lvl1pPr>
          </a:lstStyle>
          <a:p>
            <a:pPr lvl="0"/>
            <a:r>
              <a:rPr lang="en-GB" dirty="0" smtClean="0"/>
              <a:t>Write description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5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45997" y="658764"/>
            <a:ext cx="6846185" cy="52504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649498" y="3087330"/>
            <a:ext cx="3932903" cy="2821857"/>
          </a:xfrm>
        </p:spPr>
        <p:txBody>
          <a:bodyPr lIns="45720" rIns="45720">
            <a:normAutofit/>
          </a:bodyPr>
          <a:lstStyle>
            <a:lvl1pPr marL="0" indent="0">
              <a:buFontTx/>
              <a:buNone/>
              <a:defRPr sz="20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7649497" y="996940"/>
            <a:ext cx="3929243" cy="1972403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069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19/06/2019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733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ntro_CERN_blu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8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ntro_CERN_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0328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st_CERN_blu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1" y="6155268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20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3" y="2408919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6946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78280"/>
            <a:ext cx="12192000" cy="679721"/>
          </a:xfrm>
          <a:prstGeom prst="rect">
            <a:avLst/>
          </a:prstGeom>
          <a:solidFill>
            <a:srgbClr val="1E5AA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8"/>
            <a:ext cx="10969139" cy="464257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 smtClean="0"/>
              <a:t>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391040" y="6356352"/>
            <a:ext cx="13891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19/06/2019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452936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86448" y="6356352"/>
            <a:ext cx="5959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Image 2" descr="logooutline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03" y="6267803"/>
            <a:ext cx="558652" cy="55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7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8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800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SixTrack/pysixdesk.git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ABPComputing/LxbatchHTCondor" TargetMode="External"/><Relationship Id="rId2" Type="http://schemas.openxmlformats.org/officeDocument/2006/relationships/hyperlink" Target="https://github.com/SixTrack/pysixdesk.gi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PySixDesk—A new tool for managing massive sixtrack jobs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854015" y="3708399"/>
            <a:ext cx="10728384" cy="1217284"/>
          </a:xfrm>
        </p:spPr>
        <p:txBody>
          <a:bodyPr/>
          <a:lstStyle/>
          <a:p>
            <a:r>
              <a:rPr lang="en-US" dirty="0" smtClean="0"/>
              <a:t>X. Lu, A. Mereghetti, L. T. D. Coyle</a:t>
            </a:r>
          </a:p>
          <a:p>
            <a:r>
              <a:rPr lang="en-US" dirty="0" smtClean="0"/>
              <a:t>06/11/2019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86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09575" y="1087483"/>
            <a:ext cx="11572875" cy="5008517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starting point is:</a:t>
            </a:r>
          </a:p>
          <a:p>
            <a:pPr lvl="1"/>
            <a:r>
              <a:rPr lang="en-US" sz="2400" dirty="0" smtClean="0"/>
              <a:t>.mask file: template MAD-X job for computing the machine optics and working point;</a:t>
            </a:r>
          </a:p>
          <a:p>
            <a:pPr lvl="1"/>
            <a:r>
              <a:rPr lang="en-US" sz="2400" dirty="0" smtClean="0"/>
              <a:t>config.py file: the parameter scans;</a:t>
            </a:r>
          </a:p>
          <a:p>
            <a:r>
              <a:rPr lang="en-US" sz="2800" dirty="0" smtClean="0"/>
              <a:t>Steps:</a:t>
            </a:r>
          </a:p>
          <a:p>
            <a:pPr lvl="1"/>
            <a:r>
              <a:rPr lang="en-US" sz="2400" dirty="0" smtClean="0"/>
              <a:t>Pre-processing:</a:t>
            </a:r>
          </a:p>
          <a:p>
            <a:pPr marL="1393200" lvl="2" indent="-457200">
              <a:buFont typeface="+mj-lt"/>
              <a:buAutoNum type="arabicPeriod"/>
            </a:pPr>
            <a:r>
              <a:rPr lang="en-US" sz="2000" dirty="0" smtClean="0"/>
              <a:t>Generate the actual MAD-X job files:</a:t>
            </a:r>
          </a:p>
          <a:p>
            <a:pPr marL="1509750" lvl="3" indent="-285750"/>
            <a:r>
              <a:rPr lang="en-US" sz="1600" dirty="0" smtClean="0"/>
              <a:t>1 MAD-X file per machine configuration;</a:t>
            </a:r>
          </a:p>
          <a:p>
            <a:pPr marL="1509750" lvl="3" indent="-285750"/>
            <a:r>
              <a:rPr lang="en-US" sz="1600" dirty="0" smtClean="0"/>
              <a:t>Generate actual </a:t>
            </a:r>
            <a:r>
              <a:rPr lang="en-US" sz="1600" dirty="0" err="1" smtClean="0"/>
              <a:t>SixTrack</a:t>
            </a:r>
            <a:r>
              <a:rPr lang="en-US" sz="1600" dirty="0" smtClean="0"/>
              <a:t> input files for machine description;</a:t>
            </a:r>
          </a:p>
          <a:p>
            <a:pPr marL="1393200" lvl="2" indent="-457200">
              <a:buFont typeface="+mj-lt"/>
              <a:buAutoNum type="arabicPeriod"/>
            </a:pPr>
            <a:r>
              <a:rPr lang="en-US" sz="2000" dirty="0" smtClean="0"/>
              <a:t>Further pre-processing:</a:t>
            </a:r>
          </a:p>
          <a:p>
            <a:pPr marL="1509750" lvl="3" indent="-285750"/>
            <a:r>
              <a:rPr lang="en-US" sz="1600" dirty="0" smtClean="0"/>
              <a:t>For DA: one-turn jobs, to get optics functions from </a:t>
            </a:r>
            <a:r>
              <a:rPr lang="en-US" sz="1600" dirty="0" err="1" smtClean="0"/>
              <a:t>SixTrack</a:t>
            </a:r>
            <a:r>
              <a:rPr lang="en-US" sz="1600" dirty="0" smtClean="0"/>
              <a:t> and properly set initial conditions of particle tracking;</a:t>
            </a:r>
          </a:p>
          <a:p>
            <a:pPr marL="1509750" lvl="3" indent="-285750"/>
            <a:r>
              <a:rPr lang="en-US" sz="1600" dirty="0" smtClean="0"/>
              <a:t>For collimation: merge aperture model onto machine description;</a:t>
            </a:r>
          </a:p>
          <a:p>
            <a:pPr marL="1033200" lvl="1" indent="-457200"/>
            <a:r>
              <a:rPr lang="en-US" sz="2400" dirty="0" smtClean="0"/>
              <a:t>Actual job submission;</a:t>
            </a:r>
          </a:p>
          <a:p>
            <a:pPr marL="1033200" lvl="1" indent="-457200"/>
            <a:r>
              <a:rPr lang="en-US" sz="2400" dirty="0" smtClean="0"/>
              <a:t>Collection of results and analysis;</a:t>
            </a:r>
            <a:endParaRPr 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609602" y="233493"/>
            <a:ext cx="2944482" cy="940443"/>
          </a:xfrm>
        </p:spPr>
        <p:txBody>
          <a:bodyPr/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Workflow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10476" y="5265003"/>
            <a:ext cx="3465842" cy="83099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This step will disappear once aperture markers and aperture offsets can be consistently generated by MAD-X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058150" y="3625374"/>
            <a:ext cx="3720614" cy="584775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This step will disappear once we will make operational the new DIST block in </a:t>
            </a:r>
            <a:r>
              <a:rPr lang="en-US" sz="1600" dirty="0" err="1" smtClean="0">
                <a:solidFill>
                  <a:srgbClr val="FF0000"/>
                </a:solidFill>
              </a:rPr>
              <a:t>SixTrack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>
            <a:stCxn id="37" idx="1"/>
          </p:cNvCxnSpPr>
          <p:nvPr/>
        </p:nvCxnSpPr>
        <p:spPr>
          <a:xfrm flipH="1">
            <a:off x="6872287" y="3917762"/>
            <a:ext cx="1185863" cy="7721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2" idx="1"/>
          </p:cNvCxnSpPr>
          <p:nvPr/>
        </p:nvCxnSpPr>
        <p:spPr>
          <a:xfrm flipH="1" flipV="1">
            <a:off x="6134102" y="5105400"/>
            <a:ext cx="1476374" cy="5751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341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3091131" cy="534258"/>
          </a:xfrm>
        </p:spPr>
        <p:txBody>
          <a:bodyPr/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Workflow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8280" y="862642"/>
            <a:ext cx="2724509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Workflow of a typical study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63904" y="2971797"/>
            <a:ext cx="1699404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madx mask file</a:t>
            </a:r>
            <a:endParaRPr lang="zh-CN" altLang="en-US"/>
          </a:p>
        </p:txBody>
      </p:sp>
      <p:sp>
        <p:nvSpPr>
          <p:cNvPr id="7" name="右箭头 6"/>
          <p:cNvSpPr/>
          <p:nvPr/>
        </p:nvSpPr>
        <p:spPr>
          <a:xfrm>
            <a:off x="1880560" y="2970193"/>
            <a:ext cx="1476539" cy="37093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956541" y="2427056"/>
            <a:ext cx="669933" cy="147732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fc.2</a:t>
            </a:r>
          </a:p>
          <a:p>
            <a:r>
              <a:rPr lang="en-US" altLang="zh-CN" dirty="0" smtClean="0"/>
              <a:t>fc.3</a:t>
            </a:r>
          </a:p>
          <a:p>
            <a:r>
              <a:rPr lang="en-US" altLang="zh-CN" dirty="0" smtClean="0"/>
              <a:t>fc.8</a:t>
            </a:r>
          </a:p>
          <a:p>
            <a:r>
              <a:rPr lang="en-US" altLang="zh-CN" dirty="0" smtClean="0"/>
              <a:t>fc.16</a:t>
            </a:r>
          </a:p>
          <a:p>
            <a:r>
              <a:rPr lang="en-US" altLang="zh-CN" dirty="0" smtClean="0"/>
              <a:t>….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915070" y="1572718"/>
            <a:ext cx="1259458" cy="14773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parameters</a:t>
            </a:r>
          </a:p>
          <a:p>
            <a:endParaRPr lang="en-US" altLang="zh-CN"/>
          </a:p>
          <a:p>
            <a:endParaRPr lang="en-US" altLang="zh-CN" smtClean="0"/>
          </a:p>
          <a:p>
            <a:endParaRPr lang="en-US" altLang="zh-CN"/>
          </a:p>
          <a:p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2009962" y="1980568"/>
            <a:ext cx="948905" cy="92333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/>
              <a:t>SEED</a:t>
            </a:r>
          </a:p>
          <a:p>
            <a:r>
              <a:rPr lang="en-US" altLang="zh-CN"/>
              <a:t>QP</a:t>
            </a:r>
          </a:p>
          <a:p>
            <a:r>
              <a:rPr lang="en-US" altLang="zh-CN"/>
              <a:t>…..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352790" y="2830905"/>
            <a:ext cx="1348609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actual </a:t>
            </a:r>
            <a:r>
              <a:rPr lang="en-US" altLang="zh-CN" dirty="0" err="1" smtClean="0"/>
              <a:t>madx</a:t>
            </a:r>
            <a:r>
              <a:rPr lang="en-US" altLang="zh-CN" dirty="0" smtClean="0"/>
              <a:t> input file</a:t>
            </a:r>
            <a:endParaRPr lang="zh-CN" altLang="en-US" dirty="0"/>
          </a:p>
        </p:txBody>
      </p:sp>
      <p:cxnSp>
        <p:nvCxnSpPr>
          <p:cNvPr id="11" name="直接箭头连接符 10"/>
          <p:cNvCxnSpPr>
            <a:stCxn id="14" idx="0"/>
            <a:endCxn id="3" idx="2"/>
          </p:cNvCxnSpPr>
          <p:nvPr/>
        </p:nvCxnSpPr>
        <p:spPr>
          <a:xfrm flipH="1" flipV="1">
            <a:off x="1013606" y="3341129"/>
            <a:ext cx="524781" cy="3708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92359" y="3712018"/>
            <a:ext cx="1892055" cy="1200329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with placeholders for each machine parameter</a:t>
            </a:r>
          </a:p>
          <a:p>
            <a:r>
              <a:rPr lang="en-US" altLang="zh-CN" dirty="0" smtClean="0"/>
              <a:t>e.g. </a:t>
            </a:r>
            <a:r>
              <a:rPr lang="en-US" altLang="zh-CN" dirty="0" smtClean="0">
                <a:solidFill>
                  <a:srgbClr val="FF0000"/>
                </a:solidFill>
              </a:rPr>
              <a:t>%SEED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右箭头 24"/>
          <p:cNvSpPr/>
          <p:nvPr/>
        </p:nvSpPr>
        <p:spPr>
          <a:xfrm>
            <a:off x="4724388" y="2974106"/>
            <a:ext cx="1210589" cy="37093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762824" y="2686622"/>
            <a:ext cx="1077257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run madx</a:t>
            </a:r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6723461" y="417800"/>
            <a:ext cx="1906437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fort.3 mother file</a:t>
            </a:r>
            <a:endParaRPr lang="zh-CN" altLang="en-US"/>
          </a:p>
        </p:txBody>
      </p:sp>
      <p:sp>
        <p:nvSpPr>
          <p:cNvPr id="35" name="圆角右箭头 34"/>
          <p:cNvSpPr/>
          <p:nvPr/>
        </p:nvSpPr>
        <p:spPr>
          <a:xfrm>
            <a:off x="6210144" y="1877542"/>
            <a:ext cx="1628896" cy="530697"/>
          </a:xfrm>
          <a:prstGeom prst="bentArrow">
            <a:avLst>
              <a:gd name="adj1" fmla="val 25000"/>
              <a:gd name="adj2" fmla="val 25836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140030" y="270794"/>
            <a:ext cx="2144394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with placeholders</a:t>
            </a:r>
          </a:p>
          <a:p>
            <a:r>
              <a:rPr lang="en-US" altLang="zh-CN" smtClean="0"/>
              <a:t>e.g. </a:t>
            </a:r>
            <a:r>
              <a:rPr lang="en-US" altLang="zh-CN" smtClean="0">
                <a:solidFill>
                  <a:srgbClr val="FF0000"/>
                </a:solidFill>
              </a:rPr>
              <a:t>%turnss, %emit</a:t>
            </a:r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39" name="直接箭头连接符 38"/>
          <p:cNvCxnSpPr>
            <a:stCxn id="36" idx="1"/>
            <a:endCxn id="32" idx="3"/>
          </p:cNvCxnSpPr>
          <p:nvPr/>
        </p:nvCxnSpPr>
        <p:spPr>
          <a:xfrm flipH="1">
            <a:off x="8629898" y="593960"/>
            <a:ext cx="510132" cy="85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7814703" y="1353577"/>
            <a:ext cx="815195" cy="147732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fort.2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fort.3</a:t>
            </a:r>
          </a:p>
          <a:p>
            <a:r>
              <a:rPr lang="en-US" altLang="zh-CN" dirty="0" smtClean="0"/>
              <a:t>fort.8</a:t>
            </a:r>
          </a:p>
          <a:p>
            <a:r>
              <a:rPr lang="en-US" altLang="zh-CN" dirty="0" smtClean="0"/>
              <a:t>fort.16</a:t>
            </a:r>
          </a:p>
          <a:p>
            <a:r>
              <a:rPr lang="en-US" altLang="zh-CN" dirty="0" smtClean="0"/>
              <a:t>….</a:t>
            </a:r>
            <a:endParaRPr lang="zh-CN" altLang="en-US" dirty="0"/>
          </a:p>
        </p:txBody>
      </p:sp>
      <p:sp>
        <p:nvSpPr>
          <p:cNvPr id="48" name="右箭头 47"/>
          <p:cNvSpPr/>
          <p:nvPr/>
        </p:nvSpPr>
        <p:spPr>
          <a:xfrm rot="3476166">
            <a:off x="6818408" y="1193253"/>
            <a:ext cx="1250812" cy="32064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 rot="3552944">
            <a:off x="6522384" y="1248092"/>
            <a:ext cx="1262220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parameters</a:t>
            </a:r>
            <a:endParaRPr lang="zh-CN" altLang="en-US"/>
          </a:p>
        </p:txBody>
      </p:sp>
      <p:sp>
        <p:nvSpPr>
          <p:cNvPr id="50" name="右箭头 49"/>
          <p:cNvSpPr/>
          <p:nvPr/>
        </p:nvSpPr>
        <p:spPr>
          <a:xfrm>
            <a:off x="8629899" y="1846877"/>
            <a:ext cx="1472932" cy="37093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10102831" y="1468429"/>
            <a:ext cx="1900080" cy="92333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Twiss parameters, tunes, chromaticity… </a:t>
            </a:r>
            <a:endParaRPr lang="zh-CN" altLang="en-US"/>
          </a:p>
        </p:txBody>
      </p:sp>
      <p:sp>
        <p:nvSpPr>
          <p:cNvPr id="52" name="圆角右箭头 51"/>
          <p:cNvSpPr/>
          <p:nvPr/>
        </p:nvSpPr>
        <p:spPr>
          <a:xfrm flipV="1">
            <a:off x="6158930" y="3920827"/>
            <a:ext cx="1680109" cy="488213"/>
          </a:xfrm>
          <a:prstGeom prst="bentArrow">
            <a:avLst>
              <a:gd name="adj1" fmla="val 25000"/>
              <a:gd name="adj2" fmla="val 25836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937593" y="5253151"/>
            <a:ext cx="1395109" cy="92333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suvery.dat, aperture.dat colldb.dat</a:t>
            </a:r>
            <a:endParaRPr lang="zh-CN" altLang="en-US"/>
          </a:p>
        </p:txBody>
      </p:sp>
      <p:sp>
        <p:nvSpPr>
          <p:cNvPr id="54" name="右箭头 53"/>
          <p:cNvSpPr/>
          <p:nvPr/>
        </p:nvSpPr>
        <p:spPr>
          <a:xfrm rot="17783092">
            <a:off x="7182237" y="4653489"/>
            <a:ext cx="856188" cy="29868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7875959" y="4035184"/>
            <a:ext cx="1104139" cy="92333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</a:rPr>
              <a:t>fort.2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fort3.limi</a:t>
            </a:r>
            <a:endParaRPr lang="en-US" altLang="zh-CN" smtClean="0"/>
          </a:p>
          <a:p>
            <a:r>
              <a:rPr lang="en-US" altLang="zh-CN" smtClean="0"/>
              <a:t>….</a:t>
            </a:r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9313047" y="3712018"/>
            <a:ext cx="2136999" cy="369332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B0F0"/>
                </a:solidFill>
              </a:rPr>
              <a:t>‘Collimation‘ study</a:t>
            </a: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78280" y="5038851"/>
            <a:ext cx="3692106" cy="70788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altLang="zh-CN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preprocess jobs</a:t>
            </a:r>
            <a:endParaRPr lang="zh-CN" altLang="en-US" sz="4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629898" y="1562364"/>
            <a:ext cx="1281853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run sixtrack</a:t>
            </a:r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6715673" y="147229"/>
            <a:ext cx="5361308" cy="3027291"/>
          </a:xfrm>
          <a:prstGeom prst="rect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9970880" y="2641179"/>
            <a:ext cx="2069518" cy="369332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</a:rPr>
              <a:t>oneturn sixtrack job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7" name="矩形 67"/>
          <p:cNvSpPr/>
          <p:nvPr/>
        </p:nvSpPr>
        <p:spPr>
          <a:xfrm>
            <a:off x="6706225" y="3287747"/>
            <a:ext cx="5361308" cy="3027291"/>
          </a:xfrm>
          <a:prstGeom prst="rect">
            <a:avLst/>
          </a:prstGeom>
          <a:noFill/>
          <a:ln w="1905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57"/>
          <p:cNvSpPr txBox="1"/>
          <p:nvPr/>
        </p:nvSpPr>
        <p:spPr>
          <a:xfrm>
            <a:off x="6803361" y="2798676"/>
            <a:ext cx="1370165" cy="369332"/>
          </a:xfrm>
          <a:prstGeom prst="rect">
            <a:avLst/>
          </a:prstGeom>
          <a:noFill/>
          <a:ln w="19050">
            <a:solidFill>
              <a:srgbClr val="00B05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B050"/>
                </a:solidFill>
              </a:rPr>
              <a:t>‘DA‘ study</a:t>
            </a:r>
            <a:endParaRPr lang="zh-CN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00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3091131" cy="534258"/>
          </a:xfrm>
        </p:spPr>
        <p:txBody>
          <a:bodyPr/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Workflow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8280" y="862642"/>
            <a:ext cx="2724509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Workflow of a typical study</a:t>
            </a:r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475016" y="2759514"/>
            <a:ext cx="669933" cy="147732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fc.2</a:t>
            </a:r>
          </a:p>
          <a:p>
            <a:r>
              <a:rPr lang="en-US" altLang="zh-CN" smtClean="0"/>
              <a:t>fc.3</a:t>
            </a:r>
          </a:p>
          <a:p>
            <a:r>
              <a:rPr lang="en-US" altLang="zh-CN" smtClean="0"/>
              <a:t>fc.8</a:t>
            </a:r>
          </a:p>
          <a:p>
            <a:r>
              <a:rPr lang="en-US" altLang="zh-CN" smtClean="0"/>
              <a:t>fc.16</a:t>
            </a:r>
          </a:p>
          <a:p>
            <a:r>
              <a:rPr lang="en-US" altLang="zh-CN" smtClean="0"/>
              <a:t>….</a:t>
            </a:r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2534856" y="3060345"/>
            <a:ext cx="1831675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fort.3 mother file</a:t>
            </a:r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2136580" y="1491352"/>
            <a:ext cx="2144394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with placeholders</a:t>
            </a:r>
          </a:p>
          <a:p>
            <a:r>
              <a:rPr lang="en-US" altLang="zh-CN" smtClean="0"/>
              <a:t>e.g. </a:t>
            </a:r>
            <a:r>
              <a:rPr lang="en-US" altLang="zh-CN" smtClean="0">
                <a:solidFill>
                  <a:srgbClr val="FF0000"/>
                </a:solidFill>
              </a:rPr>
              <a:t>%turnss, %emit</a:t>
            </a:r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39" name="直接箭头连接符 38"/>
          <p:cNvCxnSpPr>
            <a:stCxn id="36" idx="2"/>
            <a:endCxn id="32" idx="0"/>
          </p:cNvCxnSpPr>
          <p:nvPr/>
        </p:nvCxnSpPr>
        <p:spPr>
          <a:xfrm>
            <a:off x="3208777" y="2137683"/>
            <a:ext cx="241917" cy="9226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5073767" y="1393660"/>
            <a:ext cx="815195" cy="147732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fort.2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fort.3</a:t>
            </a:r>
          </a:p>
          <a:p>
            <a:r>
              <a:rPr lang="en-US" altLang="zh-CN" smtClean="0"/>
              <a:t>fort.8</a:t>
            </a:r>
          </a:p>
          <a:p>
            <a:r>
              <a:rPr lang="en-US" altLang="zh-CN" smtClean="0"/>
              <a:t>fort.16</a:t>
            </a:r>
          </a:p>
          <a:p>
            <a:r>
              <a:rPr lang="en-US" altLang="zh-CN" smtClean="0"/>
              <a:t>….</a:t>
            </a:r>
            <a:endParaRPr lang="zh-CN" altLang="en-US"/>
          </a:p>
        </p:txBody>
      </p:sp>
      <p:sp>
        <p:nvSpPr>
          <p:cNvPr id="48" name="右箭头 47"/>
          <p:cNvSpPr/>
          <p:nvPr/>
        </p:nvSpPr>
        <p:spPr>
          <a:xfrm rot="20584709">
            <a:off x="2140346" y="2459902"/>
            <a:ext cx="2974348" cy="32064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2751931" y="3458804"/>
            <a:ext cx="1262220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parameters</a:t>
            </a:r>
            <a:endParaRPr lang="zh-CN" altLang="en-US"/>
          </a:p>
        </p:txBody>
      </p:sp>
      <p:sp>
        <p:nvSpPr>
          <p:cNvPr id="50" name="右箭头 49"/>
          <p:cNvSpPr/>
          <p:nvPr/>
        </p:nvSpPr>
        <p:spPr>
          <a:xfrm>
            <a:off x="5888962" y="1824679"/>
            <a:ext cx="1507879" cy="37093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7387643" y="1820734"/>
            <a:ext cx="877693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fort.10</a:t>
            </a:r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5073771" y="3726492"/>
            <a:ext cx="1128574" cy="147732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</a:rPr>
              <a:t>fort.2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fort3.limi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fort.3</a:t>
            </a:r>
          </a:p>
          <a:p>
            <a:r>
              <a:rPr lang="en-US" altLang="zh-CN" smtClean="0">
                <a:solidFill>
                  <a:schemeClr val="tx2"/>
                </a:solidFill>
              </a:rPr>
              <a:t>fort.8</a:t>
            </a:r>
          </a:p>
          <a:p>
            <a:r>
              <a:rPr lang="en-US" altLang="zh-CN" smtClean="0"/>
              <a:t>….</a:t>
            </a:r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178280" y="5038851"/>
            <a:ext cx="3692106" cy="70788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altLang="zh-CN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sixtrack jobs</a:t>
            </a:r>
            <a:endParaRPr lang="zh-CN" altLang="en-US" sz="4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906355" y="1540942"/>
            <a:ext cx="1281853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run sixtrack</a:t>
            </a:r>
            <a:endParaRPr lang="zh-CN" altLang="en-US"/>
          </a:p>
        </p:txBody>
      </p:sp>
      <p:sp>
        <p:nvSpPr>
          <p:cNvPr id="46" name="右箭头 45"/>
          <p:cNvSpPr/>
          <p:nvPr/>
        </p:nvSpPr>
        <p:spPr>
          <a:xfrm rot="1135950">
            <a:off x="2106743" y="4110088"/>
            <a:ext cx="3026150" cy="32064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右箭头 55"/>
          <p:cNvSpPr/>
          <p:nvPr/>
        </p:nvSpPr>
        <p:spPr>
          <a:xfrm>
            <a:off x="6231149" y="4245818"/>
            <a:ext cx="1507879" cy="37093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7739028" y="3864991"/>
            <a:ext cx="2708133" cy="1200329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aperture_losses.dat</a:t>
            </a:r>
          </a:p>
          <a:p>
            <a:r>
              <a:rPr lang="en-US" altLang="zh-CN" smtClean="0"/>
              <a:t>init_state.dat</a:t>
            </a:r>
          </a:p>
          <a:p>
            <a:r>
              <a:rPr lang="en-US" altLang="zh-CN" smtClean="0"/>
              <a:t>final_state.dat</a:t>
            </a:r>
          </a:p>
          <a:p>
            <a:r>
              <a:rPr lang="en-US" altLang="zh-CN" smtClean="0"/>
              <a:t>Coll_Scatter.dat</a:t>
            </a:r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6248542" y="3962081"/>
            <a:ext cx="1281853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run sixtrack</a:t>
            </a:r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4735902" y="681488"/>
            <a:ext cx="6107501" cy="2458527"/>
          </a:xfrm>
          <a:prstGeom prst="rect">
            <a:avLst/>
          </a:prstGeom>
          <a:noFill/>
          <a:ln w="19050"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4777125" y="3571035"/>
            <a:ext cx="6135290" cy="2381192"/>
          </a:xfrm>
          <a:prstGeom prst="rect">
            <a:avLst/>
          </a:prstGeom>
          <a:noFill/>
          <a:ln w="19050"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8265336" y="2759514"/>
            <a:ext cx="1048400" cy="380501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</a:rPr>
              <a:t>DA study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265335" y="5583538"/>
            <a:ext cx="1801691" cy="369332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</a:rPr>
              <a:t>collimation study</a:t>
            </a:r>
            <a:endParaRPr lang="zh-CN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29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10969139" cy="534258"/>
          </a:xfrm>
        </p:spPr>
        <p:txBody>
          <a:bodyPr/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Workflow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8280" y="931653"/>
            <a:ext cx="4057290" cy="5037826"/>
          </a:xfrm>
          <a:prstGeom prst="rect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79566" y="1086928"/>
            <a:ext cx="3657600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myStudy.prepare_preprocess_input()</a:t>
            </a:r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4041476" y="1035170"/>
            <a:ext cx="1630393" cy="4917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657488" y="767826"/>
            <a:ext cx="6471251" cy="830997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Prepare the submission file: 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htcondor.sub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job_list</a:t>
            </a:r>
            <a:r>
              <a:rPr lang="en-US" altLang="zh-CN" sz="2400" dirty="0" smtClean="0">
                <a:solidFill>
                  <a:srgbClr val="FF0000"/>
                </a:solidFill>
              </a:rPr>
              <a:t> (</a:t>
            </a:r>
            <a:r>
              <a:rPr lang="en-US" altLang="zh-CN" sz="2400" err="1" smtClean="0">
                <a:solidFill>
                  <a:srgbClr val="FF0000"/>
                </a:solidFill>
              </a:rPr>
              <a:t>task_ids</a:t>
            </a:r>
            <a:r>
              <a:rPr lang="en-US" altLang="zh-CN" sz="2400" smtClean="0">
                <a:solidFill>
                  <a:srgbClr val="FF0000"/>
                </a:solidFill>
              </a:rPr>
              <a:t>)</a:t>
            </a:r>
            <a:r>
              <a:rPr lang="en-US" altLang="zh-CN" sz="2400" smtClean="0"/>
              <a:t>, </a:t>
            </a:r>
            <a:r>
              <a:rPr lang="en-US" altLang="zh-CN" sz="2400" smtClean="0">
                <a:solidFill>
                  <a:srgbClr val="FF0000"/>
                </a:solidFill>
              </a:rPr>
              <a:t>input.ini</a:t>
            </a:r>
            <a:r>
              <a:rPr lang="en-US" altLang="zh-CN" sz="2400" smtClean="0"/>
              <a:t> </a:t>
            </a:r>
            <a:r>
              <a:rPr lang="en-US" altLang="zh-CN" sz="2400" dirty="0" smtClean="0"/>
              <a:t>and 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sub.db</a:t>
            </a:r>
            <a:r>
              <a:rPr lang="en-US" altLang="zh-CN" sz="2400" dirty="0" smtClean="0"/>
              <a:t> if ‘sqlite3’ is used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79566" y="1891591"/>
            <a:ext cx="2244305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myStudy.submit(0, 5)</a:t>
            </a:r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4041477" y="1830404"/>
            <a:ext cx="1630393" cy="4917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671869" y="1652798"/>
            <a:ext cx="5805577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Submit to </a:t>
            </a:r>
            <a:r>
              <a:rPr lang="en-US" altLang="zh-CN" sz="2400" dirty="0" err="1" smtClean="0"/>
              <a:t>HTCondor</a:t>
            </a:r>
            <a:r>
              <a:rPr lang="en-US" altLang="zh-CN" sz="2400" dirty="0" smtClean="0"/>
              <a:t>, 0 stands for preprocess job, 5 is trial number </a:t>
            </a:r>
            <a:endParaRPr lang="zh-CN" altLang="en-US" sz="2400" dirty="0"/>
          </a:p>
        </p:txBody>
      </p:sp>
      <p:sp>
        <p:nvSpPr>
          <p:cNvPr id="15" name="文本框 14"/>
          <p:cNvSpPr txBox="1"/>
          <p:nvPr/>
        </p:nvSpPr>
        <p:spPr>
          <a:xfrm>
            <a:off x="379566" y="2696254"/>
            <a:ext cx="2587921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00B050"/>
                </a:solidFill>
              </a:rPr>
              <a:t>myStudy.collect_result(0)</a:t>
            </a:r>
            <a:endParaRPr lang="zh-CN" altLang="en-US">
              <a:solidFill>
                <a:srgbClr val="00B050"/>
              </a:solidFill>
            </a:endParaRPr>
          </a:p>
        </p:txBody>
      </p:sp>
      <p:sp>
        <p:nvSpPr>
          <p:cNvPr id="16" name="右箭头 15"/>
          <p:cNvSpPr/>
          <p:nvPr/>
        </p:nvSpPr>
        <p:spPr>
          <a:xfrm>
            <a:off x="4032454" y="2635067"/>
            <a:ext cx="1630393" cy="4917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671869" y="2543055"/>
            <a:ext cx="5805578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Collect the results, only needed when </a:t>
            </a:r>
            <a:r>
              <a:rPr lang="en-US" altLang="zh-CN" sz="2400" smtClean="0">
                <a:solidFill>
                  <a:srgbClr val="FF0000"/>
                </a:solidFill>
              </a:rPr>
              <a:t>‘sqlite3’ is used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9566" y="3500917"/>
            <a:ext cx="3299601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myStudy.prepare_sixtrack_input()</a:t>
            </a:r>
            <a:endParaRPr lang="zh-CN" altLang="en-US"/>
          </a:p>
        </p:txBody>
      </p:sp>
      <p:sp>
        <p:nvSpPr>
          <p:cNvPr id="19" name="右箭头 18"/>
          <p:cNvSpPr/>
          <p:nvPr/>
        </p:nvSpPr>
        <p:spPr>
          <a:xfrm>
            <a:off x="4027096" y="3439730"/>
            <a:ext cx="1630393" cy="4917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671869" y="3454749"/>
            <a:ext cx="6280032" cy="461665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Prepare the submission file for actual sixtrack job</a:t>
            </a:r>
            <a:endParaRPr lang="zh-CN" altLang="en-US" sz="2400"/>
          </a:p>
        </p:txBody>
      </p:sp>
      <p:sp>
        <p:nvSpPr>
          <p:cNvPr id="21" name="文本框 20"/>
          <p:cNvSpPr txBox="1"/>
          <p:nvPr/>
        </p:nvSpPr>
        <p:spPr>
          <a:xfrm>
            <a:off x="379566" y="4305580"/>
            <a:ext cx="2244305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myStudy.submit (1, 5)</a:t>
            </a:r>
            <a:endParaRPr lang="zh-CN" altLang="en-US"/>
          </a:p>
        </p:txBody>
      </p:sp>
      <p:sp>
        <p:nvSpPr>
          <p:cNvPr id="22" name="右箭头 21"/>
          <p:cNvSpPr/>
          <p:nvPr/>
        </p:nvSpPr>
        <p:spPr>
          <a:xfrm>
            <a:off x="4041476" y="4242275"/>
            <a:ext cx="1630393" cy="4917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5671869" y="4072628"/>
            <a:ext cx="6280032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Submit sixtrack jobs to HTCondor, 1 stands for sixtrack job</a:t>
            </a:r>
            <a:endParaRPr lang="zh-CN" altLang="en-US" sz="2400"/>
          </a:p>
        </p:txBody>
      </p:sp>
      <p:sp>
        <p:nvSpPr>
          <p:cNvPr id="24" name="文本框 23"/>
          <p:cNvSpPr txBox="1"/>
          <p:nvPr/>
        </p:nvSpPr>
        <p:spPr>
          <a:xfrm>
            <a:off x="379567" y="5110243"/>
            <a:ext cx="2872592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00B050"/>
                </a:solidFill>
              </a:rPr>
              <a:t>myStudy.collect_result (1)</a:t>
            </a:r>
            <a:endParaRPr lang="zh-CN" altLang="en-US">
              <a:solidFill>
                <a:srgbClr val="00B050"/>
              </a:solidFill>
            </a:endParaRPr>
          </a:p>
        </p:txBody>
      </p:sp>
      <p:sp>
        <p:nvSpPr>
          <p:cNvPr id="25" name="右箭头 24"/>
          <p:cNvSpPr/>
          <p:nvPr/>
        </p:nvSpPr>
        <p:spPr>
          <a:xfrm>
            <a:off x="4041476" y="5049056"/>
            <a:ext cx="1630393" cy="4917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690557" y="5034677"/>
            <a:ext cx="6280032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Collect the sixtrack results, only needed when </a:t>
            </a:r>
            <a:r>
              <a:rPr lang="en-US" altLang="zh-CN" sz="2400" smtClean="0">
                <a:solidFill>
                  <a:srgbClr val="FF0000"/>
                </a:solidFill>
              </a:rPr>
              <a:t>‘sqlite3’ is used 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10969139" cy="534258"/>
          </a:xfrm>
        </p:spPr>
        <p:txBody>
          <a:bodyPr/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main features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1490" y="845389"/>
            <a:ext cx="2976113" cy="461665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Supported study type</a:t>
            </a:r>
            <a:endParaRPr lang="zh-CN" altLang="en-US" sz="2400"/>
          </a:p>
        </p:txBody>
      </p:sp>
      <p:sp>
        <p:nvSpPr>
          <p:cNvPr id="8" name="下箭头 7"/>
          <p:cNvSpPr/>
          <p:nvPr/>
        </p:nvSpPr>
        <p:spPr>
          <a:xfrm>
            <a:off x="1362973" y="1401123"/>
            <a:ext cx="603849" cy="100066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3462" y="2475781"/>
            <a:ext cx="3786996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Dynamic aperture study (DA)</a:t>
            </a:r>
            <a:endParaRPr lang="zh-CN" altLang="en-US" sz="2400"/>
          </a:p>
        </p:txBody>
      </p:sp>
      <p:sp>
        <p:nvSpPr>
          <p:cNvPr id="10" name="文本框 9"/>
          <p:cNvSpPr txBox="1"/>
          <p:nvPr/>
        </p:nvSpPr>
        <p:spPr>
          <a:xfrm>
            <a:off x="4830796" y="2475779"/>
            <a:ext cx="2605177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Collimation study</a:t>
            </a:r>
            <a:endParaRPr lang="zh-CN" altLang="en-US" sz="2400"/>
          </a:p>
        </p:txBody>
      </p:sp>
      <p:sp>
        <p:nvSpPr>
          <p:cNvPr id="11" name="圆角右箭头 10"/>
          <p:cNvSpPr/>
          <p:nvPr/>
        </p:nvSpPr>
        <p:spPr>
          <a:xfrm rot="10800000" flipH="1">
            <a:off x="836757" y="2962507"/>
            <a:ext cx="715992" cy="2032179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2857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64898" y="3295291"/>
            <a:ext cx="2329132" cy="27518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889181" y="3878217"/>
            <a:ext cx="1544129" cy="37093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Madx job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889180" y="4305225"/>
            <a:ext cx="1544129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One turn sixtrack job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777040" y="5378720"/>
            <a:ext cx="1992703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Actual sixtrack job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777040" y="3459192"/>
            <a:ext cx="1880560" cy="1535494"/>
          </a:xfrm>
          <a:prstGeom prst="rect">
            <a:avLst/>
          </a:prstGeom>
          <a:noFill/>
          <a:ln w="1270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777040" y="3459192"/>
            <a:ext cx="1699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Preprocess job</a:t>
            </a:r>
            <a:endParaRPr lang="zh-CN" altLang="en-US"/>
          </a:p>
        </p:txBody>
      </p:sp>
      <p:sp>
        <p:nvSpPr>
          <p:cNvPr id="18" name="圆角右箭头 17"/>
          <p:cNvSpPr/>
          <p:nvPr/>
        </p:nvSpPr>
        <p:spPr>
          <a:xfrm rot="10800000" flipH="1">
            <a:off x="4946857" y="2962507"/>
            <a:ext cx="715992" cy="2032179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2857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673312" y="3296865"/>
            <a:ext cx="2329132" cy="27518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966592" y="3970235"/>
            <a:ext cx="1544129" cy="37093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Madx job</a:t>
            </a:r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5966591" y="4440373"/>
            <a:ext cx="176842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Generate_fort2</a:t>
            </a:r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5854451" y="5470738"/>
            <a:ext cx="1992703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Actual sixtrack job</a:t>
            </a: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5854451" y="3551210"/>
            <a:ext cx="1880560" cy="1535494"/>
          </a:xfrm>
          <a:prstGeom prst="rect">
            <a:avLst/>
          </a:prstGeom>
          <a:noFill/>
          <a:ln w="1270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854451" y="3551210"/>
            <a:ext cx="1699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Preprocess job</a:t>
            </a: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271404" y="578453"/>
            <a:ext cx="5763032" cy="1477328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For ‘one turn </a:t>
            </a:r>
            <a:r>
              <a:rPr lang="en-US" altLang="zh-CN" dirty="0" err="1" smtClean="0"/>
              <a:t>sixtrack</a:t>
            </a:r>
            <a:r>
              <a:rPr lang="en-US" altLang="zh-CN" dirty="0" smtClean="0"/>
              <a:t> job’ and ‘generate_fort2’ (i.e. merge aperture markers and offsets onto sequence), there are </a:t>
            </a:r>
            <a:r>
              <a:rPr lang="en-US" altLang="zh-CN" smtClean="0"/>
              <a:t>two flags </a:t>
            </a:r>
            <a:r>
              <a:rPr lang="en-US" altLang="zh-CN" dirty="0" smtClean="0"/>
              <a:t>to control the selection:</a:t>
            </a:r>
          </a:p>
          <a:p>
            <a:pPr algn="ctr"/>
            <a:r>
              <a:rPr lang="en-US" altLang="zh-CN" dirty="0" err="1" smtClean="0">
                <a:solidFill>
                  <a:srgbClr val="FF0000"/>
                </a:solidFill>
              </a:rPr>
              <a:t>self.oneturn</a:t>
            </a:r>
            <a:r>
              <a:rPr lang="en-US" altLang="zh-CN" dirty="0" smtClean="0">
                <a:solidFill>
                  <a:srgbClr val="FF0000"/>
                </a:solidFill>
              </a:rPr>
              <a:t> = True</a:t>
            </a:r>
          </a:p>
          <a:p>
            <a:pPr algn="ctr"/>
            <a:r>
              <a:rPr lang="en-US" altLang="zh-CN" dirty="0" err="1" smtClean="0">
                <a:solidFill>
                  <a:srgbClr val="FF0000"/>
                </a:solidFill>
              </a:rPr>
              <a:t>self.collimation</a:t>
            </a:r>
            <a:r>
              <a:rPr lang="en-US" altLang="zh-CN" dirty="0" smtClean="0">
                <a:solidFill>
                  <a:srgbClr val="FF0000"/>
                </a:solidFill>
              </a:rPr>
              <a:t> = True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006599" y="3096883"/>
            <a:ext cx="2329132" cy="29374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9292690" y="3641691"/>
            <a:ext cx="1544129" cy="37093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Madx job</a:t>
            </a:r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9286955" y="4754623"/>
            <a:ext cx="176842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Generate_fort2</a:t>
            </a:r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9180549" y="5573508"/>
            <a:ext cx="1992703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Actual sixtrack job</a:t>
            </a: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9180549" y="3163112"/>
            <a:ext cx="1880560" cy="2026362"/>
          </a:xfrm>
          <a:prstGeom prst="rect">
            <a:avLst/>
          </a:prstGeom>
          <a:noFill/>
          <a:ln w="1270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180549" y="3222660"/>
            <a:ext cx="1699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Preprocess job</a:t>
            </a:r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9303153" y="4059675"/>
            <a:ext cx="1544129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One turn sixtrack job</a:t>
            </a:r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8619831" y="2474926"/>
            <a:ext cx="3014326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DA with Collimation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456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10969139" cy="534258"/>
          </a:xfrm>
        </p:spPr>
        <p:txBody>
          <a:bodyPr/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Clusters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5276" y="879894"/>
            <a:ext cx="2777706" cy="461665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Supported cluster</a:t>
            </a:r>
            <a:endParaRPr lang="zh-CN" altLang="en-US" sz="2400"/>
          </a:p>
        </p:txBody>
      </p:sp>
      <p:sp>
        <p:nvSpPr>
          <p:cNvPr id="8" name="圆角右箭头 7"/>
          <p:cNvSpPr/>
          <p:nvPr/>
        </p:nvSpPr>
        <p:spPr>
          <a:xfrm rot="10800000" flipH="1">
            <a:off x="297608" y="1414072"/>
            <a:ext cx="573659" cy="2032179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2857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1269" y="1492371"/>
            <a:ext cx="2458527" cy="4028536"/>
          </a:xfrm>
          <a:prstGeom prst="rect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61047" y="1621771"/>
            <a:ext cx="1509623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HTCondor</a:t>
            </a:r>
            <a:endParaRPr lang="zh-CN" altLang="en-US" sz="2400"/>
          </a:p>
        </p:txBody>
      </p:sp>
      <p:sp>
        <p:nvSpPr>
          <p:cNvPr id="11" name="文本框 10"/>
          <p:cNvSpPr txBox="1"/>
          <p:nvPr/>
        </p:nvSpPr>
        <p:spPr>
          <a:xfrm>
            <a:off x="1061047" y="2791596"/>
            <a:ext cx="1319841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BOINC</a:t>
            </a:r>
            <a:endParaRPr lang="zh-CN" altLang="en-US" sz="2400"/>
          </a:p>
        </p:txBody>
      </p:sp>
      <p:sp>
        <p:nvSpPr>
          <p:cNvPr id="12" name="文本框 11"/>
          <p:cNvSpPr txBox="1"/>
          <p:nvPr/>
        </p:nvSpPr>
        <p:spPr>
          <a:xfrm>
            <a:off x="1061047" y="4448974"/>
            <a:ext cx="2104845" cy="461665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Custom cluster</a:t>
            </a:r>
            <a:endParaRPr lang="zh-CN" altLang="en-US" sz="2400"/>
          </a:p>
        </p:txBody>
      </p:sp>
      <p:sp>
        <p:nvSpPr>
          <p:cNvPr id="13" name="右箭头 12"/>
          <p:cNvSpPr/>
          <p:nvPr/>
        </p:nvSpPr>
        <p:spPr>
          <a:xfrm>
            <a:off x="2760448" y="1555315"/>
            <a:ext cx="1613140" cy="38570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420640" y="1555315"/>
            <a:ext cx="6759193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By default, all the jobs will be submitted to </a:t>
            </a:r>
            <a:r>
              <a:rPr lang="en-US" altLang="zh-CN" sz="2400" dirty="0" err="1" smtClean="0"/>
              <a:t>HTCondor</a:t>
            </a:r>
            <a:r>
              <a:rPr lang="en-US" altLang="zh-CN" sz="2400" dirty="0" smtClean="0"/>
              <a:t>.</a:t>
            </a:r>
          </a:p>
        </p:txBody>
      </p:sp>
      <p:sp>
        <p:nvSpPr>
          <p:cNvPr id="20" name="右箭头 19"/>
          <p:cNvSpPr/>
          <p:nvPr/>
        </p:nvSpPr>
        <p:spPr>
          <a:xfrm>
            <a:off x="3165892" y="4511918"/>
            <a:ext cx="1216718" cy="38570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382610" y="3479626"/>
            <a:ext cx="7643008" cy="193899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We can also use a custom cluster to run the jobs.</a:t>
            </a:r>
          </a:p>
          <a:p>
            <a:r>
              <a:rPr lang="en-US" altLang="zh-CN" sz="2400" dirty="0" smtClean="0"/>
              <a:t>The ‘</a:t>
            </a:r>
            <a:r>
              <a:rPr lang="en-US" altLang="zh-CN" sz="2400" dirty="0" err="1" smtClean="0"/>
              <a:t>custom_cluster</a:t>
            </a:r>
            <a:r>
              <a:rPr lang="en-US" altLang="zh-CN" sz="2400" dirty="0" smtClean="0"/>
              <a:t>’ should inherit from 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submission.Cluster</a:t>
            </a:r>
            <a:r>
              <a:rPr lang="en-US" altLang="zh-CN" sz="2400" dirty="0" smtClean="0"/>
              <a:t> and all the abstract methods should be overridden. </a:t>
            </a:r>
          </a:p>
          <a:p>
            <a:r>
              <a:rPr lang="en-US" altLang="zh-CN" sz="2400" dirty="0" smtClean="0"/>
              <a:t>In ‘config.py’, import the custom cluster, then set:</a:t>
            </a:r>
          </a:p>
          <a:p>
            <a:r>
              <a:rPr lang="en-US" altLang="zh-CN" sz="2400" dirty="0" err="1" smtClean="0">
                <a:solidFill>
                  <a:srgbClr val="FF0000"/>
                </a:solidFill>
              </a:rPr>
              <a:t>self.cluster_class</a:t>
            </a:r>
            <a:r>
              <a:rPr lang="en-US" altLang="zh-CN" sz="2400" dirty="0" smtClean="0">
                <a:solidFill>
                  <a:srgbClr val="FF0000"/>
                </a:solidFill>
              </a:rPr>
              <a:t> = 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custom_cluster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93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10969139" cy="534258"/>
          </a:xfrm>
        </p:spPr>
        <p:txBody>
          <a:bodyPr/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Clusters (II)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5276" y="879894"/>
            <a:ext cx="2777706" cy="461665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Supported cluster</a:t>
            </a:r>
            <a:endParaRPr lang="zh-CN" altLang="en-US" sz="2400"/>
          </a:p>
        </p:txBody>
      </p:sp>
      <p:sp>
        <p:nvSpPr>
          <p:cNvPr id="8" name="圆角右箭头 7"/>
          <p:cNvSpPr/>
          <p:nvPr/>
        </p:nvSpPr>
        <p:spPr>
          <a:xfrm rot="10800000" flipH="1">
            <a:off x="297608" y="1414072"/>
            <a:ext cx="573659" cy="2032179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2857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1269" y="1492371"/>
            <a:ext cx="2458527" cy="4028536"/>
          </a:xfrm>
          <a:prstGeom prst="rect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61047" y="1621771"/>
            <a:ext cx="1509623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HTCondor</a:t>
            </a:r>
            <a:endParaRPr lang="zh-CN" altLang="en-US" sz="2400"/>
          </a:p>
        </p:txBody>
      </p:sp>
      <p:sp>
        <p:nvSpPr>
          <p:cNvPr id="11" name="文本框 10"/>
          <p:cNvSpPr txBox="1"/>
          <p:nvPr/>
        </p:nvSpPr>
        <p:spPr>
          <a:xfrm>
            <a:off x="1061047" y="2791596"/>
            <a:ext cx="1319841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BOINC</a:t>
            </a:r>
            <a:endParaRPr lang="zh-CN" altLang="en-US" sz="2400"/>
          </a:p>
        </p:txBody>
      </p:sp>
      <p:sp>
        <p:nvSpPr>
          <p:cNvPr id="12" name="文本框 11"/>
          <p:cNvSpPr txBox="1"/>
          <p:nvPr/>
        </p:nvSpPr>
        <p:spPr>
          <a:xfrm>
            <a:off x="1061047" y="4448974"/>
            <a:ext cx="2104845" cy="461665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Custom cluster</a:t>
            </a:r>
            <a:endParaRPr lang="zh-CN" altLang="en-US" sz="2400"/>
          </a:p>
        </p:txBody>
      </p:sp>
      <p:sp>
        <p:nvSpPr>
          <p:cNvPr id="20" name="右箭头 19"/>
          <p:cNvSpPr/>
          <p:nvPr/>
        </p:nvSpPr>
        <p:spPr>
          <a:xfrm>
            <a:off x="2760448" y="2816925"/>
            <a:ext cx="1613140" cy="38570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374633" y="1486282"/>
            <a:ext cx="7207768" cy="30469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If the user needs to submit actual </a:t>
            </a:r>
            <a:r>
              <a:rPr lang="en-US" altLang="zh-CN" sz="2400" dirty="0" err="1" smtClean="0"/>
              <a:t>sixtrack</a:t>
            </a:r>
            <a:r>
              <a:rPr lang="en-US" altLang="zh-CN" sz="2400" dirty="0" smtClean="0"/>
              <a:t> jobs to BOINC, just assign ‘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boinc</a:t>
            </a:r>
            <a:r>
              <a:rPr lang="en-US" altLang="zh-CN" sz="2400" dirty="0" smtClean="0">
                <a:solidFill>
                  <a:srgbClr val="FF0000"/>
                </a:solidFill>
              </a:rPr>
              <a:t>=True</a:t>
            </a:r>
            <a:r>
              <a:rPr lang="en-US" altLang="zh-CN" sz="2400" dirty="0" smtClean="0"/>
              <a:t>’ when calling ‘</a:t>
            </a:r>
            <a:r>
              <a:rPr lang="en-US" altLang="zh-CN" sz="2400" dirty="0" err="1" smtClean="0"/>
              <a:t>prepare_sixtrack_input</a:t>
            </a:r>
            <a:r>
              <a:rPr lang="en-US" altLang="zh-CN" sz="2400" dirty="0" smtClean="0"/>
              <a:t>’ and ‘</a:t>
            </a:r>
            <a:r>
              <a:rPr lang="en-US" altLang="zh-CN" sz="2400" dirty="0" err="1" smtClean="0"/>
              <a:t>collect_result</a:t>
            </a:r>
            <a:r>
              <a:rPr lang="en-US" altLang="zh-CN" sz="2400" dirty="0" smtClean="0"/>
              <a:t>’</a:t>
            </a:r>
          </a:p>
          <a:p>
            <a:r>
              <a:rPr lang="en-US" altLang="zh-CN" sz="2400" smtClean="0">
                <a:solidFill>
                  <a:srgbClr val="FF0000"/>
                </a:solidFill>
              </a:rPr>
              <a:t>myStudy.prepare_sixtrack_input(boinc=True</a:t>
            </a:r>
            <a:r>
              <a:rPr lang="en-US" altLang="zh-CN" sz="24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zh-CN" sz="2400" dirty="0" err="1" smtClean="0">
                <a:solidFill>
                  <a:srgbClr val="FF0000"/>
                </a:solidFill>
              </a:rPr>
              <a:t>myStudy.collect_result</a:t>
            </a:r>
            <a:r>
              <a:rPr lang="en-US" altLang="zh-CN" sz="2400" dirty="0" smtClean="0">
                <a:solidFill>
                  <a:srgbClr val="FF0000"/>
                </a:solidFill>
              </a:rPr>
              <a:t>(1, True)</a:t>
            </a:r>
          </a:p>
          <a:p>
            <a:endParaRPr lang="en-US" altLang="zh-CN" sz="2400" dirty="0">
              <a:solidFill>
                <a:srgbClr val="FF0000"/>
              </a:solidFill>
            </a:endParaRPr>
          </a:p>
          <a:p>
            <a:r>
              <a:rPr lang="en-US" altLang="zh-CN" sz="2400" dirty="0" smtClean="0"/>
              <a:t>P.S. The </a:t>
            </a:r>
            <a:r>
              <a:rPr lang="en-US" altLang="zh-CN" sz="2400" dirty="0"/>
              <a:t>job will </a:t>
            </a:r>
            <a:r>
              <a:rPr lang="en-US" altLang="zh-CN" sz="2400" dirty="0" smtClean="0"/>
              <a:t>anyway be </a:t>
            </a:r>
            <a:r>
              <a:rPr lang="en-US" altLang="zh-CN" sz="2400" dirty="0"/>
              <a:t>submitted to </a:t>
            </a:r>
            <a:r>
              <a:rPr lang="en-US" altLang="zh-CN" sz="2400" dirty="0" err="1"/>
              <a:t>HTCondor</a:t>
            </a:r>
            <a:r>
              <a:rPr lang="en-US" altLang="zh-CN" sz="2400" dirty="0"/>
              <a:t> at </a:t>
            </a:r>
            <a:r>
              <a:rPr lang="en-US" altLang="zh-CN" sz="2400" dirty="0" smtClean="0"/>
              <a:t>first for filtering, then to BOINC.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96349" y="4861358"/>
            <a:ext cx="1440611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Sixtrack jobs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957684" y="4861358"/>
            <a:ext cx="1190445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HTCondor</a:t>
            </a:r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9812068" y="4857418"/>
            <a:ext cx="865517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BOINC</a:t>
            </a:r>
            <a:endParaRPr lang="zh-CN" altLang="en-US"/>
          </a:p>
        </p:txBody>
      </p:sp>
      <p:sp>
        <p:nvSpPr>
          <p:cNvPr id="24" name="右箭头 23"/>
          <p:cNvSpPr/>
          <p:nvPr/>
        </p:nvSpPr>
        <p:spPr>
          <a:xfrm>
            <a:off x="5336960" y="4975475"/>
            <a:ext cx="1620724" cy="1846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下箭头 24"/>
          <p:cNvSpPr/>
          <p:nvPr/>
        </p:nvSpPr>
        <p:spPr>
          <a:xfrm>
            <a:off x="7383336" y="5230690"/>
            <a:ext cx="311426" cy="2212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047115" y="5474266"/>
            <a:ext cx="3174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</a:rPr>
              <a:t>Run sixtrack job with ‘test_turn’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" name="右箭头 26"/>
          <p:cNvSpPr/>
          <p:nvPr/>
        </p:nvSpPr>
        <p:spPr>
          <a:xfrm>
            <a:off x="8191344" y="4976027"/>
            <a:ext cx="1620724" cy="1846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8497019" y="4679806"/>
            <a:ext cx="1043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Pass-test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783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10969139" cy="534258"/>
          </a:xfrm>
        </p:spPr>
        <p:txBody>
          <a:bodyPr/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DBs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7804" y="879894"/>
            <a:ext cx="2751826" cy="461665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Supported database</a:t>
            </a:r>
            <a:endParaRPr lang="zh-CN" altLang="en-US" sz="2400"/>
          </a:p>
        </p:txBody>
      </p:sp>
      <p:sp>
        <p:nvSpPr>
          <p:cNvPr id="8" name="圆角右箭头 7"/>
          <p:cNvSpPr/>
          <p:nvPr/>
        </p:nvSpPr>
        <p:spPr>
          <a:xfrm rot="10800000" flipH="1">
            <a:off x="500332" y="1414073"/>
            <a:ext cx="715992" cy="2032179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2857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42203" y="1539965"/>
            <a:ext cx="2208363" cy="2894012"/>
          </a:xfrm>
          <a:prstGeom prst="rect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604511" y="2204201"/>
            <a:ext cx="1380227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Sqlite3</a:t>
            </a:r>
            <a:endParaRPr lang="zh-CN" altLang="en-US" sz="2400"/>
          </a:p>
        </p:txBody>
      </p:sp>
      <p:sp>
        <p:nvSpPr>
          <p:cNvPr id="11" name="文本框 10"/>
          <p:cNvSpPr txBox="1"/>
          <p:nvPr/>
        </p:nvSpPr>
        <p:spPr>
          <a:xfrm>
            <a:off x="1613138" y="3702811"/>
            <a:ext cx="1380227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MySQL</a:t>
            </a:r>
            <a:endParaRPr lang="zh-CN" altLang="en-US" sz="2400"/>
          </a:p>
        </p:txBody>
      </p:sp>
      <p:sp>
        <p:nvSpPr>
          <p:cNvPr id="3" name="矩形 2"/>
          <p:cNvSpPr/>
          <p:nvPr/>
        </p:nvSpPr>
        <p:spPr>
          <a:xfrm>
            <a:off x="1466490" y="1690774"/>
            <a:ext cx="1802921" cy="1078302"/>
          </a:xfrm>
          <a:prstGeom prst="rect">
            <a:avLst/>
          </a:prstGeom>
          <a:noFill/>
          <a:ln w="1905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613138" y="1785668"/>
            <a:ext cx="1293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/>
              <a:t>local</a:t>
            </a:r>
            <a:endParaRPr lang="zh-CN" altLang="en-US" sz="2000"/>
          </a:p>
        </p:txBody>
      </p:sp>
      <p:sp>
        <p:nvSpPr>
          <p:cNvPr id="13" name="矩形 12"/>
          <p:cNvSpPr/>
          <p:nvPr/>
        </p:nvSpPr>
        <p:spPr>
          <a:xfrm>
            <a:off x="1463612" y="3188892"/>
            <a:ext cx="1802921" cy="1078302"/>
          </a:xfrm>
          <a:prstGeom prst="rect">
            <a:avLst/>
          </a:prstGeom>
          <a:noFill/>
          <a:ln w="1905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604511" y="3282503"/>
            <a:ext cx="1293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/>
              <a:t>central</a:t>
            </a:r>
            <a:endParaRPr lang="zh-CN" altLang="en-US" sz="2000"/>
          </a:p>
        </p:txBody>
      </p:sp>
      <p:sp>
        <p:nvSpPr>
          <p:cNvPr id="15" name="文本框 14"/>
          <p:cNvSpPr txBox="1"/>
          <p:nvPr/>
        </p:nvSpPr>
        <p:spPr>
          <a:xfrm>
            <a:off x="3905251" y="1185699"/>
            <a:ext cx="8223490" cy="193899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For the moment, we support two types of database to the users. </a:t>
            </a:r>
            <a:endParaRPr lang="en-US" altLang="zh-CN" sz="2400" dirty="0"/>
          </a:p>
          <a:p>
            <a:r>
              <a:rPr lang="en-US" altLang="zh-CN" sz="2400" dirty="0" smtClean="0"/>
              <a:t>To choose the database, the user need only to change the ‘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db_type</a:t>
            </a:r>
            <a:r>
              <a:rPr lang="en-US" altLang="zh-CN" sz="2400" dirty="0" smtClean="0"/>
              <a:t>’ in ‘config.py’ file, and </a:t>
            </a:r>
            <a:r>
              <a:rPr lang="en-US" altLang="zh-CN" sz="2400" smtClean="0"/>
              <a:t>prepare the ‘.my.cnf’ config file under the $HOME directory with the </a:t>
            </a:r>
            <a:r>
              <a:rPr lang="en-US" altLang="zh-CN" sz="2400" dirty="0" smtClean="0"/>
              <a:t>‘port’, ‘host’, ‘user’, ‘password</a:t>
            </a:r>
            <a:r>
              <a:rPr lang="en-US" altLang="zh-CN" sz="2400" smtClean="0"/>
              <a:t>’ info for ‘</a:t>
            </a:r>
            <a:r>
              <a:rPr lang="en-US" altLang="zh-CN" sz="2400" dirty="0" err="1"/>
              <a:t>m</a:t>
            </a:r>
            <a:r>
              <a:rPr lang="en-US" altLang="zh-CN" sz="2400" smtClean="0"/>
              <a:t>ysql</a:t>
            </a:r>
            <a:r>
              <a:rPr lang="en-US" altLang="zh-CN" sz="2400" dirty="0" smtClean="0"/>
              <a:t>’, </a:t>
            </a:r>
            <a:r>
              <a:rPr lang="en-US" altLang="zh-CN" sz="2400" dirty="0" smtClean="0">
                <a:solidFill>
                  <a:srgbClr val="FF0000"/>
                </a:solidFill>
              </a:rPr>
              <a:t>nothing else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  <p:sp>
        <p:nvSpPr>
          <p:cNvPr id="17" name="文本框 16"/>
          <p:cNvSpPr txBox="1"/>
          <p:nvPr/>
        </p:nvSpPr>
        <p:spPr>
          <a:xfrm>
            <a:off x="178280" y="4588728"/>
            <a:ext cx="11881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W</a:t>
            </a:r>
            <a:r>
              <a:rPr lang="en-US" altLang="zh-CN" sz="2400" dirty="0" smtClean="0"/>
              <a:t>ith </a:t>
            </a:r>
            <a:r>
              <a:rPr lang="en-US" altLang="zh-CN" sz="2400" dirty="0"/>
              <a:t>the </a:t>
            </a:r>
            <a:r>
              <a:rPr lang="en-US" altLang="zh-CN" sz="2400" dirty="0" smtClean="0"/>
              <a:t>‘</a:t>
            </a:r>
            <a:r>
              <a:rPr lang="en-US" altLang="zh-CN" sz="2400" dirty="0" err="1" smtClean="0"/>
              <a:t>Mysql</a:t>
            </a:r>
            <a:r>
              <a:rPr lang="en-US" altLang="zh-CN" sz="2400" dirty="0"/>
              <a:t>’ DB, the workflow will be simpler. </a:t>
            </a:r>
            <a:r>
              <a:rPr lang="en-US" altLang="zh-CN" sz="2400" dirty="0" smtClean="0"/>
              <a:t>The </a:t>
            </a:r>
            <a:r>
              <a:rPr lang="en-US" altLang="zh-CN" sz="2400" dirty="0">
                <a:solidFill>
                  <a:srgbClr val="FF0000"/>
                </a:solidFill>
              </a:rPr>
              <a:t>condor jobs </a:t>
            </a:r>
            <a:r>
              <a:rPr lang="en-US" altLang="zh-CN" sz="2400" dirty="0"/>
              <a:t>will get input information directly from DB and push the results </a:t>
            </a:r>
            <a:r>
              <a:rPr lang="en-US" altLang="zh-CN" sz="2400" dirty="0" smtClean="0"/>
              <a:t>back to DB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automatically</a:t>
            </a:r>
            <a:r>
              <a:rPr lang="en-US" altLang="zh-CN" sz="2400" dirty="0" smtClean="0"/>
              <a:t> once the job is finished.</a:t>
            </a:r>
          </a:p>
          <a:p>
            <a:r>
              <a:rPr lang="en-US" altLang="zh-CN" sz="2400" dirty="0" smtClean="0"/>
              <a:t>That means the user </a:t>
            </a:r>
            <a:r>
              <a:rPr lang="en-US" altLang="zh-CN" sz="2400" dirty="0" smtClean="0">
                <a:solidFill>
                  <a:srgbClr val="FF0000"/>
                </a:solidFill>
              </a:rPr>
              <a:t>don’t</a:t>
            </a:r>
            <a:r>
              <a:rPr lang="en-US" altLang="zh-CN" sz="2400" dirty="0" smtClean="0"/>
              <a:t> need to call the ‘</a:t>
            </a:r>
            <a:r>
              <a:rPr lang="en-US" altLang="zh-CN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collect_result</a:t>
            </a:r>
            <a:r>
              <a:rPr lang="en-US" altLang="zh-CN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</a:t>
            </a:r>
            <a:r>
              <a:rPr lang="en-US" altLang="zh-CN" sz="2400" dirty="0" smtClean="0"/>
              <a:t>’ method when the job is </a:t>
            </a:r>
            <a:r>
              <a:rPr lang="en-US" altLang="zh-CN" sz="2400" smtClean="0"/>
              <a:t>finished. </a:t>
            </a:r>
            <a:endParaRPr lang="zh-CN" altLang="en-US" sz="2400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51" y="3282503"/>
            <a:ext cx="5476875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69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10969139" cy="534258"/>
          </a:xfrm>
        </p:spPr>
        <p:txBody>
          <a:bodyPr/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main features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8740" y="879894"/>
            <a:ext cx="2751826" cy="461665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Checkpoint/Restart</a:t>
            </a:r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355839" y="1656274"/>
            <a:ext cx="4016135" cy="461665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1</a:t>
            </a:r>
            <a:r>
              <a:rPr lang="en-US" altLang="zh-CN" sz="2400" baseline="30000" dirty="0" smtClean="0"/>
              <a:t>st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Sixtrack</a:t>
            </a:r>
            <a:r>
              <a:rPr lang="en-US" altLang="zh-CN" sz="2400" dirty="0" smtClean="0"/>
              <a:t> job - </a:t>
            </a:r>
            <a:r>
              <a:rPr lang="en-US" altLang="zh-CN" sz="2400" dirty="0" err="1" smtClean="0"/>
              <a:t>eg</a:t>
            </a:r>
            <a:r>
              <a:rPr lang="en-US" altLang="zh-CN" sz="2400" dirty="0" smtClean="0"/>
              <a:t>. </a:t>
            </a:r>
            <a:r>
              <a:rPr lang="en-US" altLang="zh-CN" sz="2400" dirty="0" smtClean="0">
                <a:solidFill>
                  <a:srgbClr val="FF0000"/>
                </a:solidFill>
              </a:rPr>
              <a:t>1000</a:t>
            </a:r>
            <a:r>
              <a:rPr lang="en-US" altLang="zh-CN" sz="2400" dirty="0" smtClean="0"/>
              <a:t> turns</a:t>
            </a:r>
            <a:endParaRPr lang="zh-CN" altLang="en-US" sz="2400" dirty="0"/>
          </a:p>
        </p:txBody>
      </p:sp>
      <p:sp>
        <p:nvSpPr>
          <p:cNvPr id="8" name="下弧形箭头 7"/>
          <p:cNvSpPr/>
          <p:nvPr/>
        </p:nvSpPr>
        <p:spPr>
          <a:xfrm>
            <a:off x="2074653" y="2117939"/>
            <a:ext cx="4641011" cy="1017917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11947" y="1656274"/>
            <a:ext cx="5684628" cy="461665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2</a:t>
            </a:r>
            <a:r>
              <a:rPr lang="en-US" altLang="zh-CN" sz="2400" baseline="30000" dirty="0" smtClean="0"/>
              <a:t>nd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Sixtrack</a:t>
            </a:r>
            <a:r>
              <a:rPr lang="en-US" altLang="zh-CN" sz="2400" dirty="0" smtClean="0"/>
              <a:t> job – e.g. </a:t>
            </a:r>
            <a:r>
              <a:rPr lang="en-US" altLang="zh-CN" sz="2400" dirty="0" smtClean="0">
                <a:solidFill>
                  <a:srgbClr val="FF0000"/>
                </a:solidFill>
              </a:rPr>
              <a:t>1001~2000</a:t>
            </a:r>
            <a:r>
              <a:rPr lang="en-US" altLang="zh-CN" sz="2400" dirty="0" smtClean="0"/>
              <a:t> turns</a:t>
            </a:r>
            <a:endParaRPr lang="zh-CN" altLang="en-US" sz="2400" dirty="0"/>
          </a:p>
        </p:txBody>
      </p:sp>
      <p:sp>
        <p:nvSpPr>
          <p:cNvPr id="10" name="文本框 9"/>
          <p:cNvSpPr txBox="1"/>
          <p:nvPr/>
        </p:nvSpPr>
        <p:spPr>
          <a:xfrm>
            <a:off x="3730923" y="2479945"/>
            <a:ext cx="153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Continue</a:t>
            </a:r>
            <a:endParaRPr lang="zh-CN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0938" y="4982922"/>
            <a:ext cx="11081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The checkpoint/restart (CR) feature was originally designed for BOINC (e.g. host being restarted). But we can also use it to split/prolong the tracking.</a:t>
            </a:r>
            <a:endParaRPr lang="zh-CN" altLang="en-US" sz="2400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938" y="3218311"/>
            <a:ext cx="5057775" cy="107632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452937" y="3184465"/>
            <a:ext cx="6641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There are three flags in ‘config.py’ for CR. If the user set ‘</a:t>
            </a:r>
            <a:r>
              <a:rPr lang="en-US" altLang="zh-CN" sz="2400" smtClean="0">
                <a:solidFill>
                  <a:srgbClr val="FF0000"/>
                </a:solidFill>
              </a:rPr>
              <a:t>self.checkpoint_restart = True</a:t>
            </a:r>
            <a:r>
              <a:rPr lang="en-US" altLang="zh-CN" sz="2400" smtClean="0"/>
              <a:t>’, the program will prepare the jobs from the given ‘</a:t>
            </a:r>
            <a:r>
              <a:rPr lang="en-US" altLang="zh-CN" sz="2400" smtClean="0">
                <a:solidFill>
                  <a:srgbClr val="FF0000"/>
                </a:solidFill>
              </a:rPr>
              <a:t>first_turn</a:t>
            </a:r>
            <a:r>
              <a:rPr lang="en-US" altLang="zh-CN" sz="2400" smtClean="0"/>
              <a:t>’. </a:t>
            </a:r>
            <a:endParaRPr lang="zh-CN" alt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7732268" y="730097"/>
            <a:ext cx="3720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Operational only for </a:t>
            </a:r>
            <a:r>
              <a:rPr lang="en-US" sz="2000" dirty="0" err="1" smtClean="0">
                <a:solidFill>
                  <a:srgbClr val="FF0000"/>
                </a:solidFill>
              </a:rPr>
              <a:t>HTCondor</a:t>
            </a:r>
            <a:r>
              <a:rPr lang="en-US" sz="2000" dirty="0" smtClean="0">
                <a:solidFill>
                  <a:srgbClr val="FF0000"/>
                </a:solidFill>
              </a:rPr>
              <a:t>, under finalization for BOINC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56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0167" y="1285337"/>
            <a:ext cx="11328574" cy="2682814"/>
          </a:xfrm>
        </p:spPr>
        <p:txBody>
          <a:bodyPr/>
          <a:lstStyle/>
          <a:p>
            <a:r>
              <a:rPr lang="en-US" altLang="zh-CN" dirty="0" smtClean="0"/>
              <a:t>Complete the documentation.</a:t>
            </a:r>
          </a:p>
          <a:p>
            <a:r>
              <a:rPr lang="en-US" altLang="zh-CN" dirty="0" smtClean="0"/>
              <a:t>Embed analysis part (DA, losses, etc..).</a:t>
            </a:r>
          </a:p>
          <a:p>
            <a:r>
              <a:rPr lang="en-US" altLang="zh-CN" dirty="0" smtClean="0"/>
              <a:t>Possible improvements based on feedback from users.</a:t>
            </a:r>
            <a:endParaRPr lang="en-US" altLang="zh-CN" dirty="0"/>
          </a:p>
          <a:p>
            <a:endParaRPr lang="en-US" altLang="zh-CN" dirty="0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10969139" cy="534258"/>
          </a:xfrm>
        </p:spPr>
        <p:txBody>
          <a:bodyPr/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steps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262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40000"/>
              </a:lnSpc>
            </a:pPr>
            <a:r>
              <a:rPr lang="en-GB" dirty="0" smtClean="0"/>
              <a:t>Background</a:t>
            </a:r>
          </a:p>
          <a:p>
            <a:pPr>
              <a:lnSpc>
                <a:spcPct val="140000"/>
              </a:lnSpc>
            </a:pPr>
            <a:r>
              <a:rPr lang="en-GB" dirty="0" smtClean="0"/>
              <a:t>Structure of </a:t>
            </a:r>
            <a:r>
              <a:rPr lang="en-GB" dirty="0" err="1" smtClean="0"/>
              <a:t>pySixDesk</a:t>
            </a:r>
            <a:endParaRPr lang="en-GB" dirty="0" smtClean="0"/>
          </a:p>
          <a:p>
            <a:pPr>
              <a:lnSpc>
                <a:spcPct val="140000"/>
              </a:lnSpc>
            </a:pPr>
            <a:r>
              <a:rPr lang="en-US" altLang="zh-CN" dirty="0"/>
              <a:t>W</a:t>
            </a:r>
            <a:r>
              <a:rPr lang="en-US" altLang="zh-CN" dirty="0" smtClean="0"/>
              <a:t>orkflow</a:t>
            </a:r>
            <a:endParaRPr lang="en-GB" dirty="0" smtClean="0"/>
          </a:p>
          <a:p>
            <a:pPr>
              <a:lnSpc>
                <a:spcPct val="140000"/>
              </a:lnSpc>
            </a:pPr>
            <a:r>
              <a:rPr lang="en-GB" dirty="0" smtClean="0"/>
              <a:t>The main features</a:t>
            </a:r>
          </a:p>
          <a:p>
            <a:pPr>
              <a:lnSpc>
                <a:spcPct val="140000"/>
              </a:lnSpc>
            </a:pPr>
            <a:r>
              <a:rPr lang="en-GB" dirty="0" smtClean="0"/>
              <a:t>Next steps</a:t>
            </a:r>
          </a:p>
          <a:p>
            <a:pPr>
              <a:lnSpc>
                <a:spcPct val="140000"/>
              </a:lnSpc>
            </a:pPr>
            <a:r>
              <a:rPr lang="en-GB" dirty="0" smtClean="0"/>
              <a:t>Conclusion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56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0167" y="879894"/>
            <a:ext cx="11481758" cy="5088287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/>
              <a:t>A new tool ‘</a:t>
            </a:r>
            <a:r>
              <a:rPr lang="en-US" altLang="zh-CN" dirty="0" err="1" smtClean="0"/>
              <a:t>pySixDesk</a:t>
            </a:r>
            <a:r>
              <a:rPr lang="en-US" altLang="zh-CN" dirty="0" smtClean="0"/>
              <a:t>’ is being developed to manage massive </a:t>
            </a:r>
            <a:r>
              <a:rPr lang="en-US" altLang="zh-CN" dirty="0" err="1" smtClean="0"/>
              <a:t>SixTrack</a:t>
            </a:r>
            <a:r>
              <a:rPr lang="en-US" altLang="zh-CN" dirty="0" smtClean="0"/>
              <a:t> jobs. It’s more flexible and robust than the bash-based </a:t>
            </a:r>
            <a:r>
              <a:rPr lang="en-US" altLang="zh-CN" dirty="0" err="1" smtClean="0"/>
              <a:t>SixDesk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All the tracking parameters and results are stored into DB, together with the management of the jobs;</a:t>
            </a:r>
          </a:p>
          <a:p>
            <a:pPr lvl="1"/>
            <a:r>
              <a:rPr lang="en-US" altLang="zh-CN" dirty="0" smtClean="0"/>
              <a:t>It’s very convenient for the analysis;</a:t>
            </a:r>
          </a:p>
          <a:p>
            <a:pPr lvl="1"/>
            <a:r>
              <a:rPr lang="en-US" altLang="zh-CN" dirty="0" smtClean="0"/>
              <a:t>It enhances scalability;</a:t>
            </a:r>
          </a:p>
          <a:p>
            <a:r>
              <a:rPr lang="en-US" altLang="zh-CN" dirty="0" smtClean="0"/>
              <a:t>The program can prolong the completed tracking with the CR feature.</a:t>
            </a:r>
          </a:p>
          <a:p>
            <a:r>
              <a:rPr lang="en-US" altLang="zh-CN" dirty="0" smtClean="0"/>
              <a:t>Scalability tests just started.</a:t>
            </a:r>
          </a:p>
          <a:p>
            <a:r>
              <a:rPr lang="en-US" altLang="zh-CN" dirty="0" smtClean="0"/>
              <a:t>Welcome to get and try the new tool:</a:t>
            </a:r>
            <a:br>
              <a:rPr lang="en-US" altLang="zh-CN" dirty="0" smtClean="0"/>
            </a:br>
            <a:r>
              <a:rPr lang="en-US" altLang="zh-CN" dirty="0" err="1" smtClean="0">
                <a:solidFill>
                  <a:srgbClr val="FF0000"/>
                </a:solidFill>
              </a:rPr>
              <a:t>git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FF0000"/>
                </a:solidFill>
              </a:rPr>
              <a:t>clone </a:t>
            </a:r>
            <a:r>
              <a:rPr lang="en-US" altLang="zh-CN" u="sng" dirty="0">
                <a:solidFill>
                  <a:srgbClr val="FF0000"/>
                </a:solidFill>
                <a:hlinkClick r:id="rId2"/>
              </a:rPr>
              <a:t>https://github.com/SixTrack/pysixdesk.git</a:t>
            </a:r>
            <a:endParaRPr lang="en-US" altLang="zh-CN" u="sng" dirty="0">
              <a:solidFill>
                <a:srgbClr val="FF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10969139" cy="534258"/>
          </a:xfrm>
        </p:spPr>
        <p:txBody>
          <a:bodyPr/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972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69343" y="2338338"/>
            <a:ext cx="11188461" cy="94044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en-US" altLang="zh-CN" sz="7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attention!</a:t>
            </a:r>
            <a:endParaRPr lang="zh-CN" altLang="en-US" sz="7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25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0167" y="879894"/>
            <a:ext cx="11328574" cy="5088287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SixTrak</a:t>
            </a:r>
            <a:r>
              <a:rPr lang="en-US" altLang="zh-CN" dirty="0" smtClean="0"/>
              <a:t> is a single particle tracking code widely used at CERN. 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smtClean="0"/>
              <a:t>e.g. DA and collimation studies of LHC/HL-LHC and FCC.</a:t>
            </a:r>
          </a:p>
          <a:p>
            <a:r>
              <a:rPr lang="en-US" altLang="zh-CN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SixDesk</a:t>
            </a:r>
            <a:r>
              <a:rPr lang="en-US" altLang="zh-CN" dirty="0" smtClean="0"/>
              <a:t> environment is the simulation framework used to manage and control the large amount of </a:t>
            </a:r>
            <a:r>
              <a:rPr lang="en-US" altLang="zh-CN" dirty="0" err="1" smtClean="0"/>
              <a:t>SixTrack</a:t>
            </a:r>
            <a:r>
              <a:rPr lang="en-US" altLang="zh-CN" dirty="0" smtClean="0"/>
              <a:t> jobs for DA studies.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smtClean="0"/>
              <a:t>e.g. prepare input files, submit to clusters (e.g. LSF, </a:t>
            </a:r>
            <a:r>
              <a:rPr lang="en-US" altLang="zh-CN" dirty="0" err="1" smtClean="0"/>
              <a:t>HTCondor</a:t>
            </a:r>
            <a:r>
              <a:rPr lang="en-US" altLang="zh-CN" dirty="0" smtClean="0"/>
              <a:t>, BOINC, etc..), collect the results for analysis.</a:t>
            </a:r>
          </a:p>
          <a:p>
            <a:r>
              <a:rPr lang="en-US" altLang="zh-CN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SixDesk</a:t>
            </a:r>
            <a:r>
              <a:rPr lang="en-US" altLang="zh-CN" dirty="0" smtClean="0"/>
              <a:t> is a bash-based environment:</a:t>
            </a:r>
          </a:p>
          <a:p>
            <a:pPr lvl="1"/>
            <a:r>
              <a:rPr lang="en-US" altLang="zh-CN" dirty="0" smtClean="0"/>
              <a:t>It scales badly with number of jobs per study – e.g. random issues at processing, slow processing, …happening when approaching very large number of jobs (e.g. 10</a:t>
            </a:r>
            <a:r>
              <a:rPr lang="en-US" altLang="zh-CN" baseline="30000" dirty="0" smtClean="0"/>
              <a:t>5</a:t>
            </a:r>
            <a:r>
              <a:rPr lang="en-US" altLang="zh-CN" dirty="0" smtClean="0"/>
              <a:t>-10</a:t>
            </a:r>
            <a:r>
              <a:rPr lang="en-US" altLang="zh-CN" baseline="30000" dirty="0" smtClean="0"/>
              <a:t>6</a:t>
            </a:r>
            <a:r>
              <a:rPr lang="en-US" altLang="zh-CN" dirty="0" smtClean="0"/>
              <a:t>);</a:t>
            </a:r>
          </a:p>
          <a:p>
            <a:pPr lvl="1"/>
            <a:r>
              <a:rPr lang="en-US" altLang="zh-CN" dirty="0" smtClean="0"/>
              <a:t>Scanning new parameters implies using wrappers around the existing structure;</a:t>
            </a:r>
          </a:p>
          <a:p>
            <a:r>
              <a:rPr lang="en-US" altLang="zh-CN" dirty="0" smtClean="0"/>
              <a:t>We developed a new python environment</a:t>
            </a:r>
            <a:r>
              <a:rPr lang="en-US" altLang="zh-CN" smtClean="0"/>
              <a:t>: </a:t>
            </a:r>
            <a:r>
              <a:rPr lang="en-US" altLang="zh-CN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altLang="zh-CN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ySixDesk</a:t>
            </a:r>
            <a:endParaRPr lang="en-US" altLang="zh-CN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CN" dirty="0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3755365" cy="534258"/>
          </a:xfrm>
        </p:spPr>
        <p:txBody>
          <a:bodyPr/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853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10969139" cy="534258"/>
          </a:xfrm>
        </p:spPr>
        <p:txBody>
          <a:bodyPr/>
          <a:lstStyle/>
          <a:p>
            <a:r>
              <a:rPr lang="en-US" altLang="zh-CN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SixDesk</a:t>
            </a:r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 </a:t>
            </a:r>
            <a:r>
              <a:rPr lang="en-US" altLang="zh-CN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pySixDesk</a:t>
            </a:r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Design Choices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0816" y="974785"/>
            <a:ext cx="3073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SixDesk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0815" y="1458498"/>
            <a:ext cx="5602309" cy="440120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FF0000"/>
                </a:solidFill>
              </a:rPr>
              <a:t>Bash-based:</a:t>
            </a:r>
            <a:r>
              <a:rPr lang="en-US" altLang="zh-CN" sz="2000" dirty="0" smtClean="0"/>
              <a:t/>
            </a:r>
            <a:br>
              <a:rPr lang="en-US" altLang="zh-CN" sz="2000" dirty="0" smtClean="0"/>
            </a:br>
            <a:r>
              <a:rPr lang="en-US" altLang="zh-CN" sz="2000" dirty="0" smtClean="0"/>
              <a:t>‘</a:t>
            </a:r>
            <a:r>
              <a:rPr lang="en-US" altLang="zh-CN" sz="2000" dirty="0" err="1" smtClean="0"/>
              <a:t>awk</a:t>
            </a:r>
            <a:r>
              <a:rPr lang="en-US" altLang="zh-CN" sz="2000" dirty="0" smtClean="0"/>
              <a:t>’, ‘</a:t>
            </a:r>
            <a:r>
              <a:rPr lang="en-US" altLang="zh-CN" sz="2000" dirty="0" err="1" smtClean="0"/>
              <a:t>sed</a:t>
            </a:r>
            <a:r>
              <a:rPr lang="en-US" altLang="zh-CN" sz="2000" dirty="0" smtClean="0"/>
              <a:t>’, ‘head/tail’…. are used to process the files:</a:t>
            </a:r>
          </a:p>
          <a:p>
            <a:pPr marL="800089" lvl="1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Plurality of syntaxes – not every user is acquainted to them;</a:t>
            </a:r>
          </a:p>
          <a:p>
            <a:pPr marL="800089" lvl="1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Difficult to debug complex piped commands;</a:t>
            </a:r>
          </a:p>
          <a:p>
            <a:pPr marL="800089" lvl="1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Not a single language is capable of carrying out the entire processing;</a:t>
            </a:r>
            <a:endParaRPr lang="en-US" altLang="zh-CN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FF0000"/>
                </a:solidFill>
              </a:rPr>
              <a:t>File/Folder-based processing:</a:t>
            </a:r>
            <a:r>
              <a:rPr lang="en-US" altLang="zh-CN" sz="2000" dirty="0" smtClean="0"/>
              <a:t/>
            </a:r>
            <a:br>
              <a:rPr lang="en-US" altLang="zh-CN" sz="2000" dirty="0" smtClean="0"/>
            </a:br>
            <a:r>
              <a:rPr lang="en-US" altLang="zh-CN" sz="2000" dirty="0" smtClean="0"/>
              <a:t>We need to generate large amount of folders and files which is inefficient,  space-consuming, and constrained to a specific tree structure;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FF0000"/>
                </a:solidFill>
              </a:rPr>
              <a:t>Input spread over few files:</a:t>
            </a:r>
          </a:p>
          <a:p>
            <a:pPr marL="342900"/>
            <a:r>
              <a:rPr lang="en-US" altLang="zh-CN" sz="2000" dirty="0" err="1" smtClean="0"/>
              <a:t>Sysenv</a:t>
            </a:r>
            <a:r>
              <a:rPr lang="en-US" altLang="zh-CN" sz="2000" dirty="0" smtClean="0"/>
              <a:t>, </a:t>
            </a:r>
            <a:r>
              <a:rPr lang="en-US" altLang="zh-CN" sz="2000" dirty="0" err="1" smtClean="0"/>
              <a:t>sixdeskenv</a:t>
            </a:r>
            <a:r>
              <a:rPr lang="en-US" altLang="zh-CN" sz="2000" dirty="0" smtClean="0"/>
              <a:t>, </a:t>
            </a:r>
            <a:r>
              <a:rPr lang="en-US" altLang="zh-CN" sz="2000" dirty="0" err="1" smtClean="0"/>
              <a:t>scan_definition</a:t>
            </a:r>
            <a:endParaRPr lang="en-US" altLang="zh-CN" sz="2000" dirty="0" smtClean="0"/>
          </a:p>
        </p:txBody>
      </p:sp>
      <p:sp>
        <p:nvSpPr>
          <p:cNvPr id="9" name="文本框 6"/>
          <p:cNvSpPr txBox="1"/>
          <p:nvPr/>
        </p:nvSpPr>
        <p:spPr>
          <a:xfrm>
            <a:off x="6206761" y="916527"/>
            <a:ext cx="2269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PySixDesk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6206761" y="1458498"/>
            <a:ext cx="5375640" cy="4093428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FF0000"/>
                </a:solidFill>
              </a:rPr>
              <a:t>Python-based (3.6.8):</a:t>
            </a:r>
            <a:r>
              <a:rPr lang="en-US" altLang="zh-CN" sz="2000" dirty="0" smtClean="0"/>
              <a:t/>
            </a:r>
            <a:br>
              <a:rPr lang="en-US" altLang="zh-CN" sz="2000" dirty="0" smtClean="0"/>
            </a:br>
            <a:r>
              <a:rPr lang="en-US" altLang="zh-CN" sz="2000" dirty="0" smtClean="0"/>
              <a:t>python is one of the most popular programming/analysis languages:</a:t>
            </a:r>
          </a:p>
          <a:p>
            <a:pPr marL="800089" lvl="1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Large community and shared knowledge;</a:t>
            </a:r>
          </a:p>
          <a:p>
            <a:pPr marL="800089" lvl="1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It allows to perform all operations in only one environment, dealing with one syntax only;</a:t>
            </a:r>
          </a:p>
          <a:p>
            <a:pPr marL="800089" lvl="1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Enhanced flexibility (e.g. on arrays);</a:t>
            </a:r>
            <a:endParaRPr lang="en-US" altLang="zh-CN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FF0000"/>
                </a:solidFill>
              </a:rPr>
              <a:t>Processing based on a DB:</a:t>
            </a:r>
            <a:r>
              <a:rPr lang="en-US" altLang="zh-CN" sz="2000" dirty="0" smtClean="0"/>
              <a:t/>
            </a:r>
            <a:br>
              <a:rPr lang="en-US" altLang="zh-CN" sz="2000" dirty="0" smtClean="0"/>
            </a:br>
            <a:r>
              <a:rPr lang="en-US" altLang="zh-CN" sz="2000" dirty="0" smtClean="0"/>
              <a:t>compared to a </a:t>
            </a:r>
            <a:r>
              <a:rPr lang="en-US" altLang="zh-CN" sz="2000" dirty="0" err="1" smtClean="0"/>
              <a:t>dir</a:t>
            </a:r>
            <a:r>
              <a:rPr lang="en-US" altLang="zh-CN" sz="2000" dirty="0" smtClean="0"/>
              <a:t> structure, the DB scales more easily with number of jobs and scan parameters;</a:t>
            </a:r>
            <a:endParaRPr lang="en-US" altLang="zh-CN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FF0000"/>
                </a:solidFill>
              </a:rPr>
              <a:t>Input info in one configuration file</a:t>
            </a:r>
          </a:p>
        </p:txBody>
      </p:sp>
    </p:spTree>
    <p:extLst>
      <p:ext uri="{BB962C8B-B14F-4D97-AF65-F5344CB8AC3E}">
        <p14:creationId xmlns:p14="http://schemas.microsoft.com/office/powerpoint/2010/main" val="373125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10808168" cy="534258"/>
          </a:xfrm>
        </p:spPr>
        <p:txBody>
          <a:bodyPr/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Deployment and Boundary Conditions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706697" y="1288043"/>
            <a:ext cx="4935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git clone </a:t>
            </a:r>
            <a:r>
              <a:rPr lang="en-US" altLang="zh-CN" u="sng">
                <a:solidFill>
                  <a:srgbClr val="FF0000"/>
                </a:solidFill>
                <a:hlinkClick r:id="rId2"/>
              </a:rPr>
              <a:t>https://</a:t>
            </a:r>
            <a:r>
              <a:rPr lang="en-US" altLang="zh-CN" u="sng" smtClean="0">
                <a:solidFill>
                  <a:srgbClr val="FF0000"/>
                </a:solidFill>
                <a:hlinkClick r:id="rId2"/>
              </a:rPr>
              <a:t>github.com/SixTrack/pysixdesk.git</a:t>
            </a:r>
            <a:endParaRPr lang="en-US" altLang="zh-CN" u="sng" smtClean="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5195" y="1722072"/>
            <a:ext cx="5541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Add pysixdesk path to the PYTHON enviroment variable:</a:t>
            </a:r>
          </a:p>
          <a:p>
            <a:r>
              <a:rPr lang="en-US" altLang="zh-CN">
                <a:solidFill>
                  <a:srgbClr val="FF0000"/>
                </a:solidFill>
              </a:rPr>
              <a:t>export PYTHONPATH=$PYTHONPATH:$pysixdesk_path/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5965" y="854014"/>
            <a:ext cx="3334545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On CERN-lxplus (recommended)</a:t>
            </a:r>
            <a:endParaRPr lang="zh-CN" altLang="en-US" b="1"/>
          </a:p>
        </p:txBody>
      </p:sp>
      <p:sp>
        <p:nvSpPr>
          <p:cNvPr id="9" name="文本框 8"/>
          <p:cNvSpPr txBox="1"/>
          <p:nvPr/>
        </p:nvSpPr>
        <p:spPr>
          <a:xfrm>
            <a:off x="815964" y="2724786"/>
            <a:ext cx="3334545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On local machine</a:t>
            </a:r>
            <a:endParaRPr lang="zh-CN" altLang="en-US" b="1"/>
          </a:p>
        </p:txBody>
      </p:sp>
      <p:sp>
        <p:nvSpPr>
          <p:cNvPr id="10" name="文本框 9"/>
          <p:cNvSpPr txBox="1"/>
          <p:nvPr/>
        </p:nvSpPr>
        <p:spPr>
          <a:xfrm>
            <a:off x="750871" y="3227035"/>
            <a:ext cx="68786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Preliminary: setup </a:t>
            </a:r>
            <a:r>
              <a:rPr lang="en-US" altLang="zh-CN" dirty="0" err="1" smtClean="0">
                <a:solidFill>
                  <a:srgbClr val="FF0000"/>
                </a:solidFill>
              </a:rPr>
              <a:t>kerberos</a:t>
            </a:r>
            <a:r>
              <a:rPr lang="en-US" altLang="zh-CN" dirty="0" smtClean="0"/>
              <a:t> and </a:t>
            </a:r>
            <a:r>
              <a:rPr lang="en-US" altLang="zh-CN" dirty="0" err="1" smtClean="0">
                <a:solidFill>
                  <a:srgbClr val="FF0000"/>
                </a:solidFill>
              </a:rPr>
              <a:t>HTCondor</a:t>
            </a:r>
            <a:r>
              <a:rPr lang="en-US" altLang="zh-CN" dirty="0" smtClean="0"/>
              <a:t> on local computer:</a:t>
            </a:r>
          </a:p>
          <a:p>
            <a:r>
              <a:rPr lang="en-US" altLang="zh-CN" dirty="0">
                <a:hlinkClick r:id="rId3"/>
              </a:rPr>
              <a:t>https://</a:t>
            </a:r>
            <a:r>
              <a:rPr lang="en-US" altLang="zh-CN" dirty="0" smtClean="0">
                <a:hlinkClick r:id="rId3"/>
              </a:rPr>
              <a:t>twiki.cern.ch/twiki/bin/view/ABPComputing/LxbatchHTCondor</a:t>
            </a:r>
            <a:endParaRPr lang="en-US" altLang="zh-CN" dirty="0" smtClean="0"/>
          </a:p>
          <a:p>
            <a:r>
              <a:rPr lang="en-US" altLang="zh-CN" dirty="0" smtClean="0"/>
              <a:t>(Instructions mainly ubuntu18.04)</a:t>
            </a:r>
          </a:p>
          <a:p>
            <a:endParaRPr lang="en-US" altLang="zh-CN" dirty="0" smtClean="0"/>
          </a:p>
          <a:p>
            <a:r>
              <a:rPr lang="en-US" altLang="zh-CN" dirty="0" err="1" smtClean="0">
                <a:solidFill>
                  <a:srgbClr val="FF0000"/>
                </a:solidFill>
              </a:rPr>
              <a:t>git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FF0000"/>
                </a:solidFill>
              </a:rPr>
              <a:t>clone </a:t>
            </a:r>
            <a:r>
              <a:rPr lang="en-US" altLang="zh-CN" u="sng" dirty="0">
                <a:solidFill>
                  <a:srgbClr val="FF0000"/>
                </a:solidFill>
                <a:hlinkClick r:id="rId2"/>
              </a:rPr>
              <a:t>https://</a:t>
            </a:r>
            <a:r>
              <a:rPr lang="en-US" altLang="zh-CN" u="sng" dirty="0" smtClean="0">
                <a:solidFill>
                  <a:srgbClr val="FF0000"/>
                </a:solidFill>
                <a:hlinkClick r:id="rId2"/>
              </a:rPr>
              <a:t>github.com/SixTrack/pysixdesk.git</a:t>
            </a:r>
            <a:endParaRPr lang="en-US" altLang="zh-CN" u="sng" dirty="0" smtClean="0">
              <a:solidFill>
                <a:srgbClr val="FF0000"/>
              </a:solidFill>
            </a:endParaRPr>
          </a:p>
          <a:p>
            <a:endParaRPr lang="en-US" altLang="zh-CN" u="sng" dirty="0">
              <a:solidFill>
                <a:srgbClr val="FF0000"/>
              </a:solidFill>
            </a:endParaRPr>
          </a:p>
          <a:p>
            <a:r>
              <a:rPr lang="en-US" altLang="zh-CN" dirty="0"/>
              <a:t>Add </a:t>
            </a:r>
            <a:r>
              <a:rPr lang="en-US" altLang="zh-CN" dirty="0" err="1"/>
              <a:t>pysixdesk</a:t>
            </a:r>
            <a:r>
              <a:rPr lang="en-US" altLang="zh-CN" dirty="0"/>
              <a:t> path to the PYTHON </a:t>
            </a:r>
            <a:r>
              <a:rPr lang="en-US" altLang="zh-CN" dirty="0" err="1"/>
              <a:t>enviroment</a:t>
            </a:r>
            <a:r>
              <a:rPr lang="en-US" altLang="zh-CN" dirty="0"/>
              <a:t> variable: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export PYTHONPATH=$PYTHONPATH:$</a:t>
            </a:r>
            <a:r>
              <a:rPr lang="en-US" altLang="zh-CN" dirty="0" err="1">
                <a:solidFill>
                  <a:srgbClr val="FF0000"/>
                </a:solidFill>
              </a:rPr>
              <a:t>pysixdesk_path</a:t>
            </a:r>
            <a:r>
              <a:rPr lang="en-US" altLang="zh-CN" dirty="0" smtClean="0">
                <a:solidFill>
                  <a:srgbClr val="FF0000"/>
                </a:solidFill>
              </a:rPr>
              <a:t>/</a:t>
            </a:r>
          </a:p>
          <a:p>
            <a:endParaRPr lang="en-US" altLang="zh-CN" dirty="0">
              <a:solidFill>
                <a:srgbClr val="FF0000"/>
              </a:solidFill>
            </a:endParaRPr>
          </a:p>
          <a:p>
            <a:r>
              <a:rPr lang="en-US" altLang="zh-CN" dirty="0" smtClean="0">
                <a:solidFill>
                  <a:srgbClr val="FF0000"/>
                </a:solidFill>
              </a:rPr>
              <a:t>P.S. From local machine, you should submit jobs with ‘-spool’ option.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50220" y="1038680"/>
            <a:ext cx="4830792" cy="2308324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</a:rPr>
              <a:t>AFS</a:t>
            </a:r>
            <a:r>
              <a:rPr lang="en-US" altLang="zh-CN" dirty="0"/>
              <a:t> </a:t>
            </a:r>
            <a:r>
              <a:rPr lang="en-US" altLang="zh-CN" dirty="0" smtClean="0"/>
              <a:t>/ </a:t>
            </a:r>
            <a:r>
              <a:rPr lang="en-US" altLang="zh-CN" dirty="0" err="1">
                <a:solidFill>
                  <a:srgbClr val="FF0000"/>
                </a:solidFill>
              </a:rPr>
              <a:t>openAFS</a:t>
            </a:r>
            <a:r>
              <a:rPr lang="en-US" altLang="zh-CN" dirty="0"/>
              <a:t> for disk storage;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FF0000"/>
                </a:solidFill>
              </a:rPr>
              <a:t>kerberos</a:t>
            </a:r>
            <a:r>
              <a:rPr lang="en-US" altLang="zh-CN" dirty="0"/>
              <a:t>, for </a:t>
            </a:r>
            <a:r>
              <a:rPr lang="en-US" altLang="zh-CN" dirty="0" smtClean="0"/>
              <a:t>user authentication;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FF0000"/>
                </a:solidFill>
              </a:rPr>
              <a:t>htcondor</a:t>
            </a:r>
            <a:r>
              <a:rPr lang="en-US" altLang="zh-CN" dirty="0"/>
              <a:t>, as batch service native </a:t>
            </a:r>
            <a:r>
              <a:rPr lang="en-US" altLang="zh-CN" dirty="0" smtClean="0"/>
              <a:t>to </a:t>
            </a:r>
            <a:r>
              <a:rPr lang="en-US" altLang="zh-CN" dirty="0"/>
              <a:t>CERN;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</a:rPr>
              <a:t>BOINC</a:t>
            </a:r>
            <a:r>
              <a:rPr lang="en-US" altLang="zh-CN" dirty="0"/>
              <a:t>, as additional batch service for long-term, large simulation campaigns;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</a:rPr>
              <a:t>Sqlite3 / </a:t>
            </a:r>
            <a:r>
              <a:rPr lang="en-US" altLang="zh-CN" dirty="0" err="1" smtClean="0">
                <a:solidFill>
                  <a:srgbClr val="FF0000"/>
                </a:solidFill>
              </a:rPr>
              <a:t>mySQL</a:t>
            </a:r>
            <a:r>
              <a:rPr lang="en-US" altLang="zh-CN" dirty="0" smtClean="0"/>
              <a:t>, as </a:t>
            </a:r>
            <a:r>
              <a:rPr lang="en-US" altLang="zh-CN" dirty="0"/>
              <a:t>the database monitoring the progress of jobs and storing data</a:t>
            </a:r>
            <a:r>
              <a:rPr lang="en-US" altLang="zh-CN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</a:rPr>
              <a:t>python3</a:t>
            </a:r>
            <a:r>
              <a:rPr lang="en-US" altLang="zh-CN" dirty="0"/>
              <a:t>, as main language</a:t>
            </a:r>
            <a:r>
              <a:rPr lang="en-US" altLang="zh-CN" dirty="0" smtClean="0"/>
              <a:t>. (3.6.8)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 rot="768745">
            <a:off x="2889706" y="2650293"/>
            <a:ext cx="1993364" cy="30777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7030A0"/>
                </a:solidFill>
              </a:rPr>
              <a:t>…finalization on-going…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12" name="文本框 10"/>
          <p:cNvSpPr txBox="1"/>
          <p:nvPr/>
        </p:nvSpPr>
        <p:spPr>
          <a:xfrm>
            <a:off x="7150220" y="3781033"/>
            <a:ext cx="4830792" cy="1754326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</a:rPr>
              <a:t>Sqlite3</a:t>
            </a:r>
            <a:r>
              <a:rPr lang="en-US" altLang="zh-CN" dirty="0" smtClean="0"/>
              <a:t>: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DB on local file system of user;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US" altLang="zh-CN" dirty="0" err="1" smtClean="0"/>
              <a:t>HTCondor</a:t>
            </a:r>
            <a:r>
              <a:rPr lang="en-US" altLang="zh-CN" dirty="0" smtClean="0"/>
              <a:t> jobs need access to the DB file;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 smtClean="0">
                <a:solidFill>
                  <a:srgbClr val="FF0000"/>
                </a:solidFill>
              </a:rPr>
              <a:t>mySQL</a:t>
            </a:r>
            <a:r>
              <a:rPr lang="en-US" altLang="zh-CN" dirty="0" smtClean="0"/>
              <a:t>: 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DB on server maintained by IT;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US" altLang="zh-CN" dirty="0" err="1" smtClean="0"/>
              <a:t>HTCondor</a:t>
            </a:r>
            <a:r>
              <a:rPr lang="en-US" altLang="zh-CN" dirty="0" smtClean="0"/>
              <a:t> jobs can query directly the DB;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12548" y="5535359"/>
            <a:ext cx="3571876" cy="646331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For the moment, the user decides which one to use for each study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55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7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399" y="2380891"/>
            <a:ext cx="2847975" cy="3674852"/>
          </a:xfrm>
          <a:prstGeom prst="rect">
            <a:avLst/>
          </a:prstGeom>
        </p:spPr>
      </p:pic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65" y="855018"/>
            <a:ext cx="2085975" cy="4148301"/>
          </a:xfrm>
        </p:spPr>
      </p:pic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1" y="147230"/>
            <a:ext cx="5274656" cy="534258"/>
          </a:xfrm>
        </p:spPr>
        <p:txBody>
          <a:bodyPr/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 Structure 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直接箭头连接符 8"/>
          <p:cNvCxnSpPr>
            <a:endCxn id="10" idx="1"/>
          </p:cNvCxnSpPr>
          <p:nvPr/>
        </p:nvCxnSpPr>
        <p:spPr>
          <a:xfrm flipV="1">
            <a:off x="2391040" y="1583852"/>
            <a:ext cx="1464968" cy="206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856008" y="1399186"/>
            <a:ext cx="176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Documentation</a:t>
            </a:r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2391040" y="2053087"/>
            <a:ext cx="1464968" cy="431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3899140" y="1838428"/>
            <a:ext cx="1553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Core modules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2391040" y="2544792"/>
            <a:ext cx="1508100" cy="258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899140" y="2380891"/>
            <a:ext cx="1553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Template files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直接箭头连接符 17"/>
          <p:cNvCxnSpPr>
            <a:endCxn id="19" idx="1"/>
          </p:cNvCxnSpPr>
          <p:nvPr/>
        </p:nvCxnSpPr>
        <p:spPr>
          <a:xfrm>
            <a:off x="2367726" y="3017713"/>
            <a:ext cx="1577110" cy="124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3944836" y="2845486"/>
            <a:ext cx="1224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Test unit</a:t>
            </a:r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229" y="494311"/>
            <a:ext cx="2971800" cy="18097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4542" y="28678"/>
            <a:ext cx="2374731" cy="6159260"/>
          </a:xfrm>
          <a:prstGeom prst="rect">
            <a:avLst/>
          </a:prstGeom>
        </p:spPr>
      </p:pic>
      <p:cxnSp>
        <p:nvCxnSpPr>
          <p:cNvPr id="24" name="直接箭头连接符 23"/>
          <p:cNvCxnSpPr>
            <a:stCxn id="13" idx="3"/>
            <a:endCxn id="21" idx="1"/>
          </p:cNvCxnSpPr>
          <p:nvPr/>
        </p:nvCxnSpPr>
        <p:spPr>
          <a:xfrm flipV="1">
            <a:off x="5452936" y="1399186"/>
            <a:ext cx="698293" cy="623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V="1">
            <a:off x="9123029" y="147230"/>
            <a:ext cx="454917" cy="10259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stCxn id="16" idx="3"/>
          </p:cNvCxnSpPr>
          <p:nvPr/>
        </p:nvCxnSpPr>
        <p:spPr>
          <a:xfrm>
            <a:off x="5452936" y="2565557"/>
            <a:ext cx="681776" cy="5427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圆角矩形 31"/>
          <p:cNvSpPr/>
          <p:nvPr/>
        </p:nvSpPr>
        <p:spPr>
          <a:xfrm>
            <a:off x="6182530" y="4037312"/>
            <a:ext cx="2363043" cy="4399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9765102" y="4710023"/>
            <a:ext cx="1382317" cy="2932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37" name="直接箭头连接符 36"/>
          <p:cNvCxnSpPr>
            <a:stCxn id="32" idx="1"/>
            <a:endCxn id="38" idx="3"/>
          </p:cNvCxnSpPr>
          <p:nvPr/>
        </p:nvCxnSpPr>
        <p:spPr>
          <a:xfrm flipH="1">
            <a:off x="5948295" y="4257286"/>
            <a:ext cx="234235" cy="4136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2152558" y="4070809"/>
            <a:ext cx="3795737" cy="120032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The main configuration file,</a:t>
            </a:r>
          </a:p>
          <a:p>
            <a:r>
              <a:rPr lang="en-US" altLang="zh-CN" sz="2400" dirty="0" smtClean="0"/>
              <a:t>contains all the necessary input information for a study</a:t>
            </a:r>
            <a:endParaRPr lang="zh-CN" altLang="en-US" sz="2400" dirty="0"/>
          </a:p>
        </p:txBody>
      </p:sp>
      <p:cxnSp>
        <p:nvCxnSpPr>
          <p:cNvPr id="3" name="直接箭头连接符 2"/>
          <p:cNvCxnSpPr/>
          <p:nvPr/>
        </p:nvCxnSpPr>
        <p:spPr>
          <a:xfrm flipH="1" flipV="1">
            <a:off x="8545573" y="4313095"/>
            <a:ext cx="1219529" cy="396929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 rot="1103297">
            <a:off x="8746734" y="4069437"/>
            <a:ext cx="848014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Inherit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478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6" grpId="0"/>
      <p:bldP spid="19" grpId="0"/>
      <p:bldP spid="32" grpId="0" animBg="1"/>
      <p:bldP spid="35" grpId="0" animBg="1"/>
      <p:bldP spid="38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内容占位符 2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4" y="763588"/>
            <a:ext cx="5793399" cy="5335284"/>
          </a:xfrm>
        </p:spPr>
      </p:pic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0" y="147230"/>
            <a:ext cx="10969139" cy="534258"/>
          </a:xfrm>
        </p:spPr>
        <p:txBody>
          <a:bodyPr/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 of config.py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直接箭头连接符 9"/>
          <p:cNvCxnSpPr>
            <a:stCxn id="29" idx="3"/>
          </p:cNvCxnSpPr>
          <p:nvPr/>
        </p:nvCxnSpPr>
        <p:spPr>
          <a:xfrm>
            <a:off x="1371603" y="908006"/>
            <a:ext cx="4291246" cy="2899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662849" y="909664"/>
            <a:ext cx="5891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‘ </a:t>
            </a:r>
            <a:r>
              <a:rPr lang="en-US" altLang="zh-CN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MyStudy</a:t>
            </a:r>
            <a:r>
              <a:rPr lang="en-US" altLang="zh-CN" dirty="0"/>
              <a:t>’ </a:t>
            </a:r>
            <a:r>
              <a:rPr lang="en-US" altLang="zh-CN" dirty="0" smtClean="0"/>
              <a:t>class is a subclass of ‘</a:t>
            </a:r>
            <a:r>
              <a:rPr lang="en-US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</a:t>
            </a:r>
            <a:r>
              <a:rPr lang="en-US" altLang="zh-CN" dirty="0" smtClean="0"/>
              <a:t>’: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‘</a:t>
            </a:r>
            <a:r>
              <a: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</a:t>
            </a:r>
            <a:r>
              <a:rPr lang="en-US" altLang="zh-CN" dirty="0" smtClean="0"/>
              <a:t>’ class: a template study (</a:t>
            </a:r>
            <a:r>
              <a:rPr lang="en-US" altLang="zh-CN" dirty="0" err="1" smtClean="0"/>
              <a:t>pySixDesk</a:t>
            </a:r>
            <a:r>
              <a:rPr lang="en-US" altLang="zh-CN" dirty="0" smtClean="0"/>
              <a:t> core code);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‘</a:t>
            </a:r>
            <a:r>
              <a:rPr lang="en-US" altLang="zh-CN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MyStudy</a:t>
            </a:r>
            <a:r>
              <a:rPr lang="en-US" altLang="zh-CN" dirty="0"/>
              <a:t>’ class: </a:t>
            </a:r>
            <a:r>
              <a:rPr lang="en-US" altLang="zh-CN" dirty="0" smtClean="0"/>
              <a:t>the user declares what is needed for the specific study </a:t>
            </a:r>
            <a:r>
              <a:rPr lang="en-US" altLang="zh-CN" dirty="0" err="1" smtClean="0"/>
              <a:t>wrt</a:t>
            </a:r>
            <a:r>
              <a:rPr lang="en-US" altLang="zh-CN" dirty="0" smtClean="0"/>
              <a:t> the template (local user file system);</a:t>
            </a:r>
            <a:endParaRPr lang="zh-CN" altLang="en-US" dirty="0"/>
          </a:p>
        </p:txBody>
      </p:sp>
      <p:sp>
        <p:nvSpPr>
          <p:cNvPr id="12" name="圆角矩形 11"/>
          <p:cNvSpPr/>
          <p:nvPr/>
        </p:nvSpPr>
        <p:spPr>
          <a:xfrm>
            <a:off x="500332" y="1431985"/>
            <a:ext cx="3864634" cy="4399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箭头连接符 13"/>
          <p:cNvCxnSpPr>
            <a:stCxn id="12" idx="3"/>
            <a:endCxn id="15" idx="1"/>
          </p:cNvCxnSpPr>
          <p:nvPr/>
        </p:nvCxnSpPr>
        <p:spPr>
          <a:xfrm>
            <a:off x="4364966" y="1651959"/>
            <a:ext cx="1260623" cy="7754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625589" y="2242707"/>
            <a:ext cx="5684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Some general info, e.g. </a:t>
            </a:r>
            <a:r>
              <a:rPr lang="en-US" altLang="zh-CN" dirty="0" err="1" smtClean="0"/>
              <a:t>boinc_spool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boinc</a:t>
            </a:r>
            <a:r>
              <a:rPr lang="en-US" altLang="zh-CN" dirty="0" smtClean="0"/>
              <a:t> configuration</a:t>
            </a:r>
            <a:endParaRPr lang="zh-CN" altLang="en-US" dirty="0"/>
          </a:p>
        </p:txBody>
      </p:sp>
      <p:sp>
        <p:nvSpPr>
          <p:cNvPr id="16" name="圆角矩形 15"/>
          <p:cNvSpPr/>
          <p:nvPr/>
        </p:nvSpPr>
        <p:spPr>
          <a:xfrm>
            <a:off x="500332" y="1954032"/>
            <a:ext cx="3864634" cy="47334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箭头连接符 17"/>
          <p:cNvCxnSpPr>
            <a:stCxn id="16" idx="3"/>
            <a:endCxn id="19" idx="1"/>
          </p:cNvCxnSpPr>
          <p:nvPr/>
        </p:nvCxnSpPr>
        <p:spPr>
          <a:xfrm>
            <a:off x="4364966" y="2190703"/>
            <a:ext cx="1297883" cy="10142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5662849" y="3020268"/>
            <a:ext cx="279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Database info, e.g. </a:t>
            </a:r>
            <a:r>
              <a:rPr lang="en-US" altLang="zh-CN" err="1" smtClean="0"/>
              <a:t>db</a:t>
            </a:r>
            <a:r>
              <a:rPr lang="en-US" altLang="zh-CN" smtClean="0"/>
              <a:t> type</a:t>
            </a:r>
            <a:endParaRPr lang="zh-CN" altLang="en-US" dirty="0"/>
          </a:p>
        </p:txBody>
      </p:sp>
      <p:sp>
        <p:nvSpPr>
          <p:cNvPr id="20" name="圆角矩形 19"/>
          <p:cNvSpPr/>
          <p:nvPr/>
        </p:nvSpPr>
        <p:spPr>
          <a:xfrm>
            <a:off x="500332" y="3285644"/>
            <a:ext cx="3899140" cy="23836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箭头连接符 21"/>
          <p:cNvCxnSpPr>
            <a:endCxn id="23" idx="1"/>
          </p:cNvCxnSpPr>
          <p:nvPr/>
        </p:nvCxnSpPr>
        <p:spPr>
          <a:xfrm>
            <a:off x="4399472" y="4873925"/>
            <a:ext cx="1263377" cy="1903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5662849" y="4741135"/>
            <a:ext cx="5167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Parameters for the “study”, e.g. turnss, seed, amplitude, angle… ,  input files list and output list…</a:t>
            </a:r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534838" y="2607290"/>
            <a:ext cx="3864634" cy="59764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箭头连接符 26"/>
          <p:cNvCxnSpPr>
            <a:stCxn id="25" idx="3"/>
            <a:endCxn id="28" idx="1"/>
          </p:cNvCxnSpPr>
          <p:nvPr/>
        </p:nvCxnSpPr>
        <p:spPr>
          <a:xfrm>
            <a:off x="4399472" y="2906112"/>
            <a:ext cx="1263377" cy="11893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5662849" y="3772249"/>
            <a:ext cx="4761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Define the machine type and study type, e.g. LHC or HLLHC, injection or collimation</a:t>
            </a:r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65734" y="763588"/>
            <a:ext cx="1305869" cy="2888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77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5" grpId="0"/>
      <p:bldP spid="16" grpId="0" animBg="1"/>
      <p:bldP spid="19" grpId="0"/>
      <p:bldP spid="20" grpId="0" animBg="1"/>
      <p:bldP spid="23" grpId="0"/>
      <p:bldP spid="25" grpId="0" animBg="1"/>
      <p:bldP spid="28" grpId="0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1" y="147230"/>
            <a:ext cx="3229154" cy="534258"/>
          </a:xfrm>
        </p:spPr>
        <p:txBody>
          <a:bodyPr/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Workflow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082" y="108140"/>
            <a:ext cx="2112398" cy="173036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63" y="1039199"/>
            <a:ext cx="2341442" cy="17643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239" y="2224024"/>
            <a:ext cx="2425295" cy="3959523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9821982" y="4227859"/>
            <a:ext cx="2104846" cy="384979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7832043" y="3811530"/>
            <a:ext cx="1697233" cy="707886"/>
          </a:xfrm>
          <a:prstGeom prst="rect">
            <a:avLst/>
          </a:prstGeom>
          <a:noFill/>
          <a:ln w="38100">
            <a:solidFill>
              <a:srgbClr val="FF0000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altLang="zh-CN" sz="2000" smtClean="0"/>
              <a:t>edit ‘config.py’ as you need</a:t>
            </a:r>
            <a:endParaRPr lang="zh-CN" altLang="en-US" sz="200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68" y="926521"/>
            <a:ext cx="5124450" cy="4171950"/>
          </a:xfrm>
          <a:prstGeom prst="rect">
            <a:avLst/>
          </a:prstGeom>
        </p:spPr>
      </p:pic>
      <p:cxnSp>
        <p:nvCxnSpPr>
          <p:cNvPr id="36" name="直接箭头连接符 35"/>
          <p:cNvCxnSpPr>
            <a:endCxn id="7" idx="1"/>
          </p:cNvCxnSpPr>
          <p:nvPr/>
        </p:nvCxnSpPr>
        <p:spPr>
          <a:xfrm flipV="1">
            <a:off x="3526587" y="973325"/>
            <a:ext cx="1590495" cy="198324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>
            <a:endCxn id="59" idx="0"/>
          </p:cNvCxnSpPr>
          <p:nvPr/>
        </p:nvCxnSpPr>
        <p:spPr>
          <a:xfrm>
            <a:off x="5953852" y="1600039"/>
            <a:ext cx="344343" cy="6499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>
            <a:endCxn id="9" idx="1"/>
          </p:cNvCxnSpPr>
          <p:nvPr/>
        </p:nvCxnSpPr>
        <p:spPr>
          <a:xfrm>
            <a:off x="6291868" y="1039200"/>
            <a:ext cx="1133395" cy="8821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7425263" y="669868"/>
            <a:ext cx="2330958" cy="369332"/>
          </a:xfrm>
          <a:prstGeom prst="rect">
            <a:avLst/>
          </a:prstGeom>
          <a:noFill/>
          <a:ln w="38100">
            <a:solidFill>
              <a:srgbClr val="00B0F0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myWS.init_study</a:t>
            </a:r>
            <a:r>
              <a:rPr lang="en-US" altLang="zh-CN" dirty="0" smtClean="0"/>
              <a:t>(‘</a:t>
            </a:r>
            <a:r>
              <a:rPr lang="en-US" altLang="zh-CN" dirty="0" smtClean="0">
                <a:solidFill>
                  <a:srgbClr val="FF0000"/>
                </a:solidFill>
              </a:rPr>
              <a:t>test</a:t>
            </a:r>
            <a:r>
              <a:rPr lang="en-US" altLang="zh-CN" dirty="0" smtClean="0"/>
              <a:t>’)</a:t>
            </a:r>
            <a:endParaRPr lang="zh-CN" altLang="en-US" dirty="0"/>
          </a:p>
        </p:txBody>
      </p:sp>
      <p:sp>
        <p:nvSpPr>
          <p:cNvPr id="46" name="矩形 45"/>
          <p:cNvSpPr/>
          <p:nvPr/>
        </p:nvSpPr>
        <p:spPr>
          <a:xfrm>
            <a:off x="0" y="3093674"/>
            <a:ext cx="3890513" cy="33643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2323" y="3893234"/>
            <a:ext cx="4793964" cy="336430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8671680" y="1831722"/>
            <a:ext cx="3501787" cy="369332"/>
          </a:xfrm>
          <a:prstGeom prst="rect">
            <a:avLst/>
          </a:prstGeom>
          <a:noFill/>
          <a:ln w="38100">
            <a:solidFill>
              <a:srgbClr val="00B050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myStudy</a:t>
            </a:r>
            <a:r>
              <a:rPr lang="en-US" altLang="zh-CN" smtClean="0"/>
              <a:t> = myWS.load_study(‘</a:t>
            </a:r>
            <a:r>
              <a:rPr lang="en-US" altLang="zh-CN" smtClean="0">
                <a:solidFill>
                  <a:srgbClr val="FF0000"/>
                </a:solidFill>
              </a:rPr>
              <a:t>test</a:t>
            </a:r>
            <a:r>
              <a:rPr lang="en-US" altLang="zh-CN" smtClean="0"/>
              <a:t>’)</a:t>
            </a:r>
            <a:endParaRPr lang="zh-CN" altLang="en-US"/>
          </a:p>
        </p:txBody>
      </p:sp>
      <p:cxnSp>
        <p:nvCxnSpPr>
          <p:cNvPr id="57" name="直接箭头连接符 56"/>
          <p:cNvCxnSpPr/>
          <p:nvPr/>
        </p:nvCxnSpPr>
        <p:spPr>
          <a:xfrm>
            <a:off x="8149163" y="2473631"/>
            <a:ext cx="1645076" cy="6200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9" name="图片 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922" y="2249946"/>
            <a:ext cx="2252546" cy="3802254"/>
          </a:xfrm>
          <a:prstGeom prst="rect">
            <a:avLst/>
          </a:prstGeom>
        </p:spPr>
      </p:pic>
      <p:cxnSp>
        <p:nvCxnSpPr>
          <p:cNvPr id="61" name="直接箭头连接符 60"/>
          <p:cNvCxnSpPr/>
          <p:nvPr/>
        </p:nvCxnSpPr>
        <p:spPr>
          <a:xfrm flipV="1">
            <a:off x="9525496" y="4420348"/>
            <a:ext cx="268743" cy="463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61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5" grpId="0" animBg="1"/>
      <p:bldP spid="45" grpId="0" animBg="1"/>
      <p:bldP spid="46" grpId="0" animBg="1"/>
      <p:bldP spid="51" grpId="0" animBg="1"/>
      <p:bldP spid="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 section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78281" y="147230"/>
            <a:ext cx="3229154" cy="534258"/>
          </a:xfrm>
        </p:spPr>
        <p:txBody>
          <a:bodyPr/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Workflow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082" y="108140"/>
            <a:ext cx="2112398" cy="173036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63" y="1039199"/>
            <a:ext cx="2341442" cy="17643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239" y="2224024"/>
            <a:ext cx="2425295" cy="3959523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9821982" y="4227859"/>
            <a:ext cx="2104846" cy="384979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7832043" y="3811530"/>
            <a:ext cx="1697233" cy="707886"/>
          </a:xfrm>
          <a:prstGeom prst="rect">
            <a:avLst/>
          </a:prstGeom>
          <a:noFill/>
          <a:ln w="38100">
            <a:solidFill>
              <a:srgbClr val="FF0000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altLang="zh-CN" sz="2000" smtClean="0"/>
              <a:t>edit ‘config.py’ as you need</a:t>
            </a:r>
            <a:endParaRPr lang="zh-CN" altLang="en-US" sz="200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68" y="926521"/>
            <a:ext cx="5124450" cy="4171950"/>
          </a:xfrm>
          <a:prstGeom prst="rect">
            <a:avLst/>
          </a:prstGeom>
        </p:spPr>
      </p:pic>
      <p:cxnSp>
        <p:nvCxnSpPr>
          <p:cNvPr id="36" name="直接箭头连接符 35"/>
          <p:cNvCxnSpPr>
            <a:endCxn id="7" idx="1"/>
          </p:cNvCxnSpPr>
          <p:nvPr/>
        </p:nvCxnSpPr>
        <p:spPr>
          <a:xfrm flipV="1">
            <a:off x="3526587" y="973325"/>
            <a:ext cx="1590495" cy="198324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>
            <a:endCxn id="59" idx="0"/>
          </p:cNvCxnSpPr>
          <p:nvPr/>
        </p:nvCxnSpPr>
        <p:spPr>
          <a:xfrm>
            <a:off x="5953852" y="1600039"/>
            <a:ext cx="344343" cy="6499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>
            <a:endCxn id="9" idx="1"/>
          </p:cNvCxnSpPr>
          <p:nvPr/>
        </p:nvCxnSpPr>
        <p:spPr>
          <a:xfrm>
            <a:off x="6291868" y="1039200"/>
            <a:ext cx="1133395" cy="8821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7425263" y="669868"/>
            <a:ext cx="2330958" cy="369332"/>
          </a:xfrm>
          <a:prstGeom prst="rect">
            <a:avLst/>
          </a:prstGeom>
          <a:noFill/>
          <a:ln w="38100">
            <a:solidFill>
              <a:srgbClr val="00B0F0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myWS.init_study</a:t>
            </a:r>
            <a:r>
              <a:rPr lang="en-US" altLang="zh-CN" dirty="0" smtClean="0"/>
              <a:t>(‘</a:t>
            </a:r>
            <a:r>
              <a:rPr lang="en-US" altLang="zh-CN" dirty="0" smtClean="0">
                <a:solidFill>
                  <a:srgbClr val="FF0000"/>
                </a:solidFill>
              </a:rPr>
              <a:t>test</a:t>
            </a:r>
            <a:r>
              <a:rPr lang="en-US" altLang="zh-CN" dirty="0" smtClean="0"/>
              <a:t>’)</a:t>
            </a:r>
            <a:endParaRPr lang="zh-CN" altLang="en-US" dirty="0"/>
          </a:p>
        </p:txBody>
      </p:sp>
      <p:sp>
        <p:nvSpPr>
          <p:cNvPr id="46" name="矩形 45"/>
          <p:cNvSpPr/>
          <p:nvPr/>
        </p:nvSpPr>
        <p:spPr>
          <a:xfrm>
            <a:off x="0" y="3093674"/>
            <a:ext cx="3890513" cy="33643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2323" y="3893234"/>
            <a:ext cx="4793964" cy="336430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8671680" y="1831722"/>
            <a:ext cx="3501787" cy="369332"/>
          </a:xfrm>
          <a:prstGeom prst="rect">
            <a:avLst/>
          </a:prstGeom>
          <a:noFill/>
          <a:ln w="38100">
            <a:solidFill>
              <a:srgbClr val="00B050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myStudy</a:t>
            </a:r>
            <a:r>
              <a:rPr lang="en-US" altLang="zh-CN" smtClean="0"/>
              <a:t> = myWS.load_study(‘</a:t>
            </a:r>
            <a:r>
              <a:rPr lang="en-US" altLang="zh-CN" smtClean="0">
                <a:solidFill>
                  <a:srgbClr val="FF0000"/>
                </a:solidFill>
              </a:rPr>
              <a:t>test</a:t>
            </a:r>
            <a:r>
              <a:rPr lang="en-US" altLang="zh-CN" smtClean="0"/>
              <a:t>’)</a:t>
            </a:r>
            <a:endParaRPr lang="zh-CN" altLang="en-US"/>
          </a:p>
        </p:txBody>
      </p:sp>
      <p:cxnSp>
        <p:nvCxnSpPr>
          <p:cNvPr id="57" name="直接箭头连接符 56"/>
          <p:cNvCxnSpPr/>
          <p:nvPr/>
        </p:nvCxnSpPr>
        <p:spPr>
          <a:xfrm>
            <a:off x="8149163" y="2473631"/>
            <a:ext cx="1645076" cy="6200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9" name="图片 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922" y="2249946"/>
            <a:ext cx="2252546" cy="3802254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739" y="1820347"/>
            <a:ext cx="3540742" cy="3982367"/>
          </a:xfrm>
          <a:prstGeom prst="rect">
            <a:avLst/>
          </a:prstGeom>
        </p:spPr>
      </p:pic>
      <p:cxnSp>
        <p:nvCxnSpPr>
          <p:cNvPr id="61" name="直接箭头连接符 60"/>
          <p:cNvCxnSpPr/>
          <p:nvPr/>
        </p:nvCxnSpPr>
        <p:spPr>
          <a:xfrm flipV="1">
            <a:off x="9525496" y="4420348"/>
            <a:ext cx="268743" cy="463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97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5" grpId="0" animBg="1"/>
      <p:bldP spid="45" grpId="0" animBg="1"/>
      <p:bldP spid="46" grpId="0" animBg="1"/>
      <p:bldP spid="51" grpId="0" animBg="1"/>
      <p:bldP spid="54" grpId="0" animBg="1"/>
    </p:bldLst>
  </p:timing>
</p:sld>
</file>

<file path=ppt/theme/theme1.xml><?xml version="1.0" encoding="utf-8"?>
<a:theme xmlns:a="http://schemas.openxmlformats.org/drawingml/2006/main" name="CERN Lukas Malina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Lukas Malina" id="{AB592302-88E1-4C50-96BD-3E5CC1FC486C}" vid="{32806943-1FBD-4E9C-893E-4075A90570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14596</TotalTime>
  <Words>1434</Words>
  <Application>Microsoft Office PowerPoint</Application>
  <PresentationFormat>宽屏</PresentationFormat>
  <Paragraphs>303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7" baseType="lpstr">
      <vt:lpstr>宋体</vt:lpstr>
      <vt:lpstr>Arial</vt:lpstr>
      <vt:lpstr>Calibri</vt:lpstr>
      <vt:lpstr>Cambria</vt:lpstr>
      <vt:lpstr>Optima</vt:lpstr>
      <vt:lpstr>CERN Lukas Malina</vt:lpstr>
      <vt:lpstr>PySixDesk—A new tool for managing massive sixtrack jobs</vt:lpstr>
      <vt:lpstr>Outline</vt:lpstr>
      <vt:lpstr>Background</vt:lpstr>
      <vt:lpstr>SixDesk vs pySixDesk: Design Choices</vt:lpstr>
      <vt:lpstr>Deployment and Boundary Conditions</vt:lpstr>
      <vt:lpstr>Repo Structure </vt:lpstr>
      <vt:lpstr>Structure of config.py</vt:lpstr>
      <vt:lpstr>Workflow</vt:lpstr>
      <vt:lpstr>Workflow</vt:lpstr>
      <vt:lpstr>Workflow</vt:lpstr>
      <vt:lpstr>Workflow</vt:lpstr>
      <vt:lpstr>Workflow</vt:lpstr>
      <vt:lpstr>Workflow</vt:lpstr>
      <vt:lpstr>The main features</vt:lpstr>
      <vt:lpstr>Clusters</vt:lpstr>
      <vt:lpstr>Clusters (II)</vt:lpstr>
      <vt:lpstr>DBs</vt:lpstr>
      <vt:lpstr>The main features</vt:lpstr>
      <vt:lpstr>Next steps</vt:lpstr>
      <vt:lpstr>Conclusion</vt:lpstr>
      <vt:lpstr>Thanks for your attention!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Frequency analysis</dc:title>
  <dc:creator>Lukas Malina</dc:creator>
  <cp:lastModifiedBy>卢 晓含</cp:lastModifiedBy>
  <cp:revision>744</cp:revision>
  <dcterms:created xsi:type="dcterms:W3CDTF">2019-02-27T20:59:15Z</dcterms:created>
  <dcterms:modified xsi:type="dcterms:W3CDTF">2019-11-06T08:17:46Z</dcterms:modified>
</cp:coreProperties>
</file>