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51"/>
  </p:normalViewPr>
  <p:slideViewPr>
    <p:cSldViewPr snapToGrid="0" snapToObjects="1">
      <p:cViewPr varScale="1">
        <p:scale>
          <a:sx n="72" d="100"/>
          <a:sy n="72" d="100"/>
        </p:scale>
        <p:origin x="224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6FAC5-C848-C845-B569-E3F74747A3C4}" type="datetimeFigureOut">
              <a:rPr lang="en-US" smtClean="0"/>
              <a:t>9/20/19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E45FC-DB98-E640-8EDF-F187E9906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447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E45FC-DB98-E640-8EDF-F187E99063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51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E45FC-DB98-E640-8EDF-F187E99063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90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E0C5C4A-88D6-7F4A-B517-351149BF8443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2491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5C4A-88D6-7F4A-B517-351149BF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12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5C4A-88D6-7F4A-B517-351149BF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1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5C4A-88D6-7F4A-B517-351149BF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35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5C4A-88D6-7F4A-B517-351149BF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77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5C4A-88D6-7F4A-B517-351149BF84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1374907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5C4A-88D6-7F4A-B517-351149BF8443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124018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23A0A-6FC4-574F-8DBE-5DE3E45597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7E736C-81DD-3E49-A475-CEC785941D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AAFFB-BEE3-6649-BAF9-62791C3C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54DBC-26E9-7542-9762-8D1A86B4E16E}" type="datetimeFigureOut">
              <a:rPr lang="en-US" smtClean="0"/>
              <a:t>9/20/19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514C-58A6-5347-9D23-56E5CA908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5FD28-F91C-A440-8257-EAA1C414D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5C4A-88D6-7F4A-B517-351149BF8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9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1583499" y="6505876"/>
            <a:ext cx="10608501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i="1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2E0C5C4A-88D6-7F4A-B517-351149BF844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9509" y="6237312"/>
            <a:ext cx="655918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67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741801/contributions/3063285/attachments/1727449/2793548/181005_String_Review_v1.2.pdf" TargetMode="External"/><Relationship Id="rId4" Type="http://schemas.openxmlformats.org/officeDocument/2006/relationships/hyperlink" Target="https://indico.cern.ch/event/741801/timetabl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DD15-C223-744A-82D9-8DF6BB03B5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Actions for Triplet and beam screen vibrations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7E2852-003D-2E48-A9B9-E7E817ECDD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Corsini</a:t>
            </a:r>
            <a:r>
              <a:rPr lang="en-US" dirty="0"/>
              <a:t>, D. </a:t>
            </a:r>
            <a:r>
              <a:rPr lang="en-US" dirty="0" err="1"/>
              <a:t>Gamba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764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F8305A-71AE-4F4D-AF1D-9E6F57F14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ground motion on Triplet and beam screen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A56E99C-BB46-DD4D-AF9D-E9B9360BFB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5298" y="1048281"/>
            <a:ext cx="5440173" cy="498181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474516-E430-7E45-9914-1BEFE8484CDB}"/>
              </a:ext>
            </a:extLst>
          </p:cNvPr>
          <p:cNvSpPr txBox="1"/>
          <p:nvPr/>
        </p:nvSpPr>
        <p:spPr>
          <a:xfrm>
            <a:off x="5997145" y="900000"/>
            <a:ext cx="590241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dirty="0"/>
              <a:t>Measurements of ground to cold mass transfer function:</a:t>
            </a:r>
            <a:endParaRPr lang="en-US" sz="800" dirty="0"/>
          </a:p>
          <a:p>
            <a:r>
              <a:rPr lang="en-US" sz="800" dirty="0"/>
              <a:t> </a:t>
            </a:r>
          </a:p>
          <a:p>
            <a:pPr marL="677863" lvl="1" indent="-320675">
              <a:buFont typeface="Arial" panose="020B0604020202020204" pitchFamily="34" charset="0"/>
              <a:buChar char="•"/>
            </a:pPr>
            <a:r>
              <a:rPr lang="en-US" sz="1600" dirty="0"/>
              <a:t>Confirmed within 2019 for dipole (October) and later in 2020 for Q2 (date to be fixed when prototype available).</a:t>
            </a:r>
          </a:p>
          <a:p>
            <a:pPr marL="677863" lvl="1" indent="-320675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77863" lvl="1" indent="-320675">
              <a:buFont typeface="Arial" panose="020B0604020202020204" pitchFamily="34" charset="0"/>
              <a:buChar char="•"/>
            </a:pPr>
            <a:r>
              <a:rPr lang="en-US" sz="1600" dirty="0"/>
              <a:t>STRING: still waiting for an answer from alignment on the maximum frequency of the optical measurements acquisition in STRING, which is presently 1 Hz (mail from H. </a:t>
            </a:r>
            <a:r>
              <a:rPr lang="en-US" sz="1600" dirty="0" err="1"/>
              <a:t>Mainaud</a:t>
            </a:r>
            <a:r>
              <a:rPr lang="en-US" sz="1600" dirty="0"/>
              <a:t>  of 15 July, follow-up done today).</a:t>
            </a:r>
          </a:p>
          <a:p>
            <a:pPr marL="677863" lvl="1" indent="-320675">
              <a:buFont typeface="Arial" panose="020B0604020202020204" pitchFamily="34" charset="0"/>
              <a:buChar char="•"/>
            </a:pPr>
            <a:r>
              <a:rPr lang="en-US" sz="1600" dirty="0"/>
              <a:t>STRING cold mass measurements are still considered in principle relevant for possible differences cold/warm. Technical noise sources will be likely quite different from final location, and coupling through interconnects should be negligible  - D. Duarte Ramos, oral communications at: </a:t>
            </a:r>
            <a:r>
              <a:rPr lang="en-US" sz="1400" dirty="0">
                <a:hlinkClick r:id="rId4"/>
              </a:rPr>
              <a:t>https://indico.cern.ch/event/741801/timetable/</a:t>
            </a:r>
            <a:r>
              <a:rPr lang="en-US" sz="1400" dirty="0"/>
              <a:t> </a:t>
            </a:r>
            <a:br>
              <a:rPr lang="en-US" sz="1600" dirty="0"/>
            </a:br>
            <a:r>
              <a:rPr lang="en-US" sz="1600" dirty="0"/>
              <a:t>and</a:t>
            </a:r>
            <a:br>
              <a:rPr lang="en-US" sz="1600" dirty="0"/>
            </a:br>
            <a:r>
              <a:rPr lang="en-US" sz="1400" dirty="0">
                <a:hlinkClick r:id="rId5"/>
              </a:rPr>
              <a:t>https://indico.cern.ch/event/741801/contributions/3063285/attachments/1727449/2793548/181005_String_Review_v1.2.pdf</a:t>
            </a:r>
            <a:endParaRPr lang="en-US" sz="1600" dirty="0"/>
          </a:p>
          <a:p>
            <a:pPr marL="677863" lvl="1" indent="-320675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7544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F8305A-71AE-4F4D-AF1D-9E6F57F14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ground motion on Triplet and beam screen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A56E99C-BB46-DD4D-AF9D-E9B9360BFB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5298" y="1048281"/>
            <a:ext cx="5440173" cy="498181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474516-E430-7E45-9914-1BEFE8484CDB}"/>
              </a:ext>
            </a:extLst>
          </p:cNvPr>
          <p:cNvSpPr txBox="1"/>
          <p:nvPr/>
        </p:nvSpPr>
        <p:spPr>
          <a:xfrm>
            <a:off x="5885471" y="900000"/>
            <a:ext cx="601408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dirty="0"/>
              <a:t>Beam screen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628650" lvl="1" indent="-222250">
              <a:buFont typeface="Arial" panose="020B0604020202020204" pitchFamily="34" charset="0"/>
              <a:buChar char="•"/>
            </a:pPr>
            <a:r>
              <a:rPr lang="en-US" sz="1600" dirty="0"/>
              <a:t>Presentation at TCC 18</a:t>
            </a:r>
            <a:r>
              <a:rPr lang="en-US" sz="1600" baseline="30000" dirty="0"/>
              <a:t>th</a:t>
            </a:r>
            <a:r>
              <a:rPr lang="en-US" sz="1600" dirty="0"/>
              <a:t> July by D. </a:t>
            </a:r>
            <a:r>
              <a:rPr lang="en-US" sz="1600" dirty="0" err="1"/>
              <a:t>Gamba</a:t>
            </a:r>
            <a:r>
              <a:rPr lang="en-US" sz="1600" dirty="0"/>
              <a:t>.</a:t>
            </a:r>
          </a:p>
          <a:p>
            <a:pPr marL="628650" lvl="1" indent="-222250">
              <a:buFont typeface="Arial" panose="020B0604020202020204" pitchFamily="34" charset="0"/>
              <a:buChar char="•"/>
            </a:pPr>
            <a:r>
              <a:rPr lang="en-US" sz="1600" dirty="0"/>
              <a:t>BS moves rigidly with cold mass (within a few % for &lt;60 Hz) → No enhancement of ground motion to be expected.</a:t>
            </a:r>
          </a:p>
          <a:p>
            <a:pPr marL="628650" lvl="1" indent="-222250">
              <a:buFont typeface="Arial" panose="020B0604020202020204" pitchFamily="34" charset="0"/>
              <a:buChar char="•"/>
            </a:pPr>
            <a:r>
              <a:rPr lang="en-US" sz="1600" dirty="0"/>
              <a:t>No need for beam screen vibration test on a long magnet outside of the STRING.</a:t>
            </a:r>
          </a:p>
          <a:p>
            <a:pPr marL="628650" lvl="1" indent="-222250">
              <a:buFont typeface="Arial" panose="020B0604020202020204" pitchFamily="34" charset="0"/>
              <a:buChar char="•"/>
            </a:pPr>
            <a:r>
              <a:rPr lang="en-US" sz="1600" dirty="0"/>
              <a:t>However, a measurement (frequency and amplitude) of turbulent-flow induced vibration in cooling tubes (without a magnet) is planned by TE/VSC (date still unknown, follow-up done today).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dirty="0"/>
              <a:t>Dump threshold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628650" lvl="1" indent="-222250">
              <a:buFont typeface="Arial" panose="020B0604020202020204" pitchFamily="34" charset="0"/>
              <a:buChar char="•"/>
            </a:pPr>
            <a:r>
              <a:rPr lang="en-US" sz="1600" dirty="0"/>
              <a:t>From collimation group: collimator system was scaled up to cope with higher intensity, no increased threshold.</a:t>
            </a:r>
          </a:p>
          <a:p>
            <a:pPr marL="677863" lvl="1" indent="-27146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dirty="0"/>
              <a:t>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677863" lvl="1" indent="-271463">
              <a:buFont typeface="Arial" panose="020B0604020202020204" pitchFamily="34" charset="0"/>
              <a:buChar char="•"/>
            </a:pPr>
            <a:r>
              <a:rPr lang="en-US" sz="1600" dirty="0"/>
              <a:t>Paper at IPAC 2019 on observations.</a:t>
            </a:r>
          </a:p>
          <a:p>
            <a:pPr marL="677863" lvl="1" indent="-271463">
              <a:buFont typeface="Arial" panose="020B0604020202020204" pitchFamily="34" charset="0"/>
              <a:buChar char="•"/>
            </a:pPr>
            <a:r>
              <a:rPr lang="en-US" sz="1600" dirty="0"/>
              <a:t>Complete summary note in preparation, jointly with OP: </a:t>
            </a:r>
            <a:br>
              <a:rPr lang="en-US" sz="1600" dirty="0"/>
            </a:br>
            <a:r>
              <a:rPr lang="en-US" sz="1600" dirty="0"/>
              <a:t>(Ed: M. </a:t>
            </a:r>
            <a:r>
              <a:rPr lang="en-US" sz="1600" dirty="0" err="1"/>
              <a:t>Schaumann</a:t>
            </a:r>
            <a:r>
              <a:rPr lang="en-US" sz="1600" dirty="0"/>
              <a:t>, D. </a:t>
            </a:r>
            <a:r>
              <a:rPr lang="en-US" sz="1600" dirty="0" err="1"/>
              <a:t>Gamba</a:t>
            </a:r>
            <a:r>
              <a:rPr lang="en-US" sz="1600" dirty="0"/>
              <a:t>, H. Garcia-Morales).</a:t>
            </a:r>
          </a:p>
        </p:txBody>
      </p:sp>
    </p:spTree>
    <p:extLst>
      <p:ext uri="{BB962C8B-B14F-4D97-AF65-F5344CB8AC3E}">
        <p14:creationId xmlns:p14="http://schemas.microsoft.com/office/powerpoint/2010/main" val="67298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2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2" id="{1CA5C884-5FCC-4E46-838A-D49E0A209638}" vid="{D6F7E575-81E8-DA4A-A681-696ED30865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255</TotalTime>
  <Words>296</Words>
  <Application>Microsoft Macintosh PowerPoint</Application>
  <PresentationFormat>Widescreen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Cambria Math</vt:lpstr>
      <vt:lpstr>Wingdings</vt:lpstr>
      <vt:lpstr>Theme2</vt:lpstr>
      <vt:lpstr>Actions for Triplet and beam screen vibrations</vt:lpstr>
      <vt:lpstr>Effect of ground motion on Triplet and beam screen</vt:lpstr>
      <vt:lpstr>Effect of ground motion on Triplet and beam screen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Actions for Triplet and beam screen vibrations</dc:title>
  <dc:creator>Microsoft Office User</dc:creator>
  <cp:lastModifiedBy>Microsoft Office User</cp:lastModifiedBy>
  <cp:revision>13</cp:revision>
  <dcterms:created xsi:type="dcterms:W3CDTF">2019-09-20T07:42:48Z</dcterms:created>
  <dcterms:modified xsi:type="dcterms:W3CDTF">2019-09-20T11:58:30Z</dcterms:modified>
</cp:coreProperties>
</file>