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8" r:id="rId2"/>
    <p:sldId id="261" r:id="rId3"/>
    <p:sldId id="259" r:id="rId4"/>
    <p:sldId id="260" r:id="rId5"/>
    <p:sldId id="265" r:id="rId6"/>
    <p:sldId id="279" r:id="rId7"/>
    <p:sldId id="257" r:id="rId8"/>
    <p:sldId id="280" r:id="rId9"/>
    <p:sldId id="281" r:id="rId10"/>
    <p:sldId id="282" r:id="rId11"/>
    <p:sldId id="283" r:id="rId12"/>
    <p:sldId id="28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96"/>
  </p:normalViewPr>
  <p:slideViewPr>
    <p:cSldViewPr snapToGrid="0" snapToObjects="1">
      <p:cViewPr varScale="1">
        <p:scale>
          <a:sx n="98" d="100"/>
          <a:sy n="98" d="100"/>
        </p:scale>
        <p:origin x="200" y="44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F7B3F-8BE2-704C-B711-DFB4CB7B6A17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4692C-1268-6D49-843F-30FF0F58B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4692C-1268-6D49-843F-30FF0F58BB8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00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858000" y="4767263"/>
            <a:ext cx="1828800" cy="261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EPPCN 14.05.19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EPPCN 14.05.19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3" Type="http://schemas.openxmlformats.org/officeDocument/2006/relationships/image" Target="../media/image17.tiff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597C5-4769-2848-AB51-DDA25480A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News from CERN</a:t>
            </a:r>
            <a:br>
              <a:rPr lang="en-US" dirty="0"/>
            </a:br>
            <a:r>
              <a:rPr lang="en-US" sz="4000" dirty="0"/>
              <a:t>May-Oct 2019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CD6F4-97B5-1646-B5A2-3A10B249CEA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695202"/>
            <a:ext cx="2743200" cy="314740"/>
          </a:xfrm>
        </p:spPr>
        <p:txBody>
          <a:bodyPr>
            <a:noAutofit/>
          </a:bodyPr>
          <a:lstStyle/>
          <a:p>
            <a:r>
              <a:rPr lang="en-US" dirty="0"/>
              <a:t>Ana Godinho</a:t>
            </a:r>
          </a:p>
          <a:p>
            <a:endParaRPr lang="en-US" dirty="0"/>
          </a:p>
          <a:p>
            <a:r>
              <a:rPr lang="en-US" dirty="0"/>
              <a:t>EPPCN Meeting, CERN</a:t>
            </a:r>
          </a:p>
          <a:p>
            <a:r>
              <a:rPr lang="en-US" dirty="0"/>
              <a:t>31.10.2019</a:t>
            </a:r>
          </a:p>
        </p:txBody>
      </p:sp>
    </p:spTree>
    <p:extLst>
      <p:ext uri="{BB962C8B-B14F-4D97-AF65-F5344CB8AC3E}">
        <p14:creationId xmlns:p14="http://schemas.microsoft.com/office/powerpoint/2010/main" val="1502449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EF3AF1-9D95-854F-B398-CB72D6D1F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5" y="214329"/>
            <a:ext cx="3181541" cy="9129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4D64DA-E5D1-E745-B9F6-5909602DF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193" y="1193370"/>
            <a:ext cx="3177797" cy="1186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03B217-B644-C544-B7E8-21FFAEE1B0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 b="6198"/>
          <a:stretch/>
        </p:blipFill>
        <p:spPr>
          <a:xfrm>
            <a:off x="4578350" y="-136005"/>
            <a:ext cx="4565650" cy="27077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7F212A-BDDF-4944-AC7C-CB5790C679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9"/>
          <a:stretch/>
        </p:blipFill>
        <p:spPr>
          <a:xfrm>
            <a:off x="-10891" y="2390590"/>
            <a:ext cx="4589241" cy="2053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274E99-8688-3044-BC71-40A4A96B4D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5742" y="2608374"/>
            <a:ext cx="3073620" cy="4991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BBF8F1-BE5D-B344-B79B-50341F737E0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403" b="44339"/>
          <a:stretch/>
        </p:blipFill>
        <p:spPr>
          <a:xfrm>
            <a:off x="6030411" y="3091695"/>
            <a:ext cx="3068938" cy="126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5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020253-0DA6-3E41-9E48-1CA5B7997196}"/>
              </a:ext>
            </a:extLst>
          </p:cNvPr>
          <p:cNvSpPr txBox="1"/>
          <p:nvPr/>
        </p:nvSpPr>
        <p:spPr>
          <a:xfrm>
            <a:off x="1777701" y="3206435"/>
            <a:ext cx="5432898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4 700 social media posts mentioning the Open Days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40% of them are positive (70% of joy!); only 1% negative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Instagram story seen 1.6 million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Potential reach of the OD - 78 millions people worldwide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Facebook Live (Saturday) live viewed 30k times (OD + 2 days)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2E89CD-D556-0442-8FA8-71437011A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262" y="20"/>
            <a:ext cx="1753546" cy="31220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BF232F-8189-9344-9854-CE0786BE6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98" y="-1"/>
            <a:ext cx="1700690" cy="31089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2B3CF3-CB8C-3D49-8EB1-59A5B2AA0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582" y="-2319"/>
            <a:ext cx="1787342" cy="31112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C99D6D-7475-714C-8565-63F579A234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805" y="0"/>
            <a:ext cx="1793643" cy="31089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ECF0DD-6559-4749-9EDF-FC3B309454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6" y="0"/>
            <a:ext cx="1721879" cy="312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6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B9AE49-333A-D44C-AC94-239CA359B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EPPCN 14.05.19 </a:t>
            </a:r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FCB824-9046-BD4E-A91E-0069D8D15876}"/>
              </a:ext>
            </a:extLst>
          </p:cNvPr>
          <p:cNvSpPr txBox="1"/>
          <p:nvPr/>
        </p:nvSpPr>
        <p:spPr>
          <a:xfrm>
            <a:off x="148282" y="148282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Coming 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BF6F8B-63EE-274A-BE51-6148CA8A3D58}"/>
              </a:ext>
            </a:extLst>
          </p:cNvPr>
          <p:cNvSpPr txBox="1"/>
          <p:nvPr/>
        </p:nvSpPr>
        <p:spPr>
          <a:xfrm>
            <a:off x="148282" y="893570"/>
            <a:ext cx="8656084" cy="336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Election of next CERN DG </a:t>
            </a:r>
            <a:r>
              <a:rPr lang="en-US" i="1" dirty="0"/>
              <a:t>(November or December Council meetings)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European Strategy for Particle Physics Update </a:t>
            </a:r>
            <a:r>
              <a:rPr lang="en-US" i="1" dirty="0"/>
              <a:t>(January, May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Kick-off workshop for education content for Science Gateway </a:t>
            </a:r>
            <a:r>
              <a:rPr lang="en-US" i="1" dirty="0"/>
              <a:t>(January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Science Gateway scenographer chosen </a:t>
            </a:r>
            <a:r>
              <a:rPr lang="en-US" i="1" dirty="0"/>
              <a:t>(March/April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anniversary of first physics at LHC </a:t>
            </a:r>
            <a:r>
              <a:rPr lang="en-US" i="1" dirty="0"/>
              <a:t>(March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ESOF 2020 </a:t>
            </a:r>
            <a:r>
              <a:rPr lang="en-US" i="1" dirty="0"/>
              <a:t>(July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And of, course, saying “au revoir” to Arnaud </a:t>
            </a:r>
            <a:r>
              <a:rPr lang="en-US" i="1" dirty="0"/>
              <a:t>(November) </a:t>
            </a:r>
            <a:r>
              <a:rPr lang="en-US" dirty="0"/>
              <a:t>and welcoming a new Head of Media Relations </a:t>
            </a:r>
            <a:r>
              <a:rPr lang="en-US" i="1" dirty="0"/>
              <a:t>(January 2020)</a:t>
            </a:r>
          </a:p>
        </p:txBody>
      </p:sp>
    </p:spTree>
    <p:extLst>
      <p:ext uri="{BB962C8B-B14F-4D97-AF65-F5344CB8AC3E}">
        <p14:creationId xmlns:p14="http://schemas.microsoft.com/office/powerpoint/2010/main" val="197601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3E9A0B-AF09-C544-9B39-BFC9E65FAB22}"/>
              </a:ext>
            </a:extLst>
          </p:cNvPr>
          <p:cNvSpPr txBox="1"/>
          <p:nvPr/>
        </p:nvSpPr>
        <p:spPr>
          <a:xfrm>
            <a:off x="148282" y="122194"/>
            <a:ext cx="2444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Media mentions </a:t>
            </a:r>
          </a:p>
          <a:p>
            <a:r>
              <a:rPr lang="en-US" sz="2400" dirty="0"/>
              <a:t>May – Oct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85C21D-494C-A44C-92E9-96129AF48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22" y="-1"/>
            <a:ext cx="6645427" cy="44302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3BD5C0-C128-5E4E-87D7-FAC8BE2DD9F5}"/>
              </a:ext>
            </a:extLst>
          </p:cNvPr>
          <p:cNvSpPr txBox="1"/>
          <p:nvPr/>
        </p:nvSpPr>
        <p:spPr>
          <a:xfrm>
            <a:off x="7582830" y="244855"/>
            <a:ext cx="1495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Physics Nobel Prize*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90FF84-F0E1-D24A-9904-220C95766C41}"/>
              </a:ext>
            </a:extLst>
          </p:cNvPr>
          <p:cNvSpPr txBox="1"/>
          <p:nvPr/>
        </p:nvSpPr>
        <p:spPr>
          <a:xfrm>
            <a:off x="3651025" y="1953531"/>
            <a:ext cx="19062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Microsoft alternative 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4BF526-4E90-D146-89C5-56167DC2AB4A}"/>
              </a:ext>
            </a:extLst>
          </p:cNvPr>
          <p:cNvSpPr txBox="1"/>
          <p:nvPr/>
        </p:nvSpPr>
        <p:spPr>
          <a:xfrm>
            <a:off x="148282" y="3846456"/>
            <a:ext cx="1883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 Mention – “dark matter”</a:t>
            </a:r>
          </a:p>
        </p:txBody>
      </p:sp>
    </p:spTree>
    <p:extLst>
      <p:ext uri="{BB962C8B-B14F-4D97-AF65-F5344CB8AC3E}">
        <p14:creationId xmlns:p14="http://schemas.microsoft.com/office/powerpoint/2010/main" val="162204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B4EA5CB-B516-2A4C-95AC-20837FEEB9A3}"/>
              </a:ext>
            </a:extLst>
          </p:cNvPr>
          <p:cNvSpPr txBox="1"/>
          <p:nvPr/>
        </p:nvSpPr>
        <p:spPr>
          <a:xfrm>
            <a:off x="7419574" y="406002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 March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D85CB9-464A-2147-BFAA-0B2139AF7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10868" cy="29553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6040B2-9C82-D747-BAC1-00E4826E8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05" y="1204332"/>
            <a:ext cx="5753905" cy="32250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19A758-879E-6D4D-A696-A62DA060E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95" y="1338147"/>
            <a:ext cx="5481752" cy="309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D9F698-A9C3-8B41-A568-BFAA5902C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417" y="148739"/>
            <a:ext cx="7373583" cy="42763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054895-69DF-E844-9554-097C4EF87DA3}"/>
              </a:ext>
            </a:extLst>
          </p:cNvPr>
          <p:cNvSpPr txBox="1"/>
          <p:nvPr/>
        </p:nvSpPr>
        <p:spPr>
          <a:xfrm>
            <a:off x="91440" y="26125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News update</a:t>
            </a:r>
          </a:p>
        </p:txBody>
      </p:sp>
    </p:spTree>
    <p:extLst>
      <p:ext uri="{BB962C8B-B14F-4D97-AF65-F5344CB8AC3E}">
        <p14:creationId xmlns:p14="http://schemas.microsoft.com/office/powerpoint/2010/main" val="4647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120D468-9A63-3F4A-B913-1B2E9C02459E}"/>
              </a:ext>
            </a:extLst>
          </p:cNvPr>
          <p:cNvSpPr txBox="1"/>
          <p:nvPr/>
        </p:nvSpPr>
        <p:spPr>
          <a:xfrm>
            <a:off x="249902" y="143222"/>
            <a:ext cx="2975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LS2 Facebook Lives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43E37A-B53B-1242-9A96-4455F8500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2" y="683224"/>
            <a:ext cx="4570291" cy="16599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61788A-278C-3D4C-B925-22EAE43FF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11" y="2502831"/>
            <a:ext cx="5068389" cy="17928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8483BFD-0C1A-EC46-904E-F0E9E8979171}"/>
              </a:ext>
            </a:extLst>
          </p:cNvPr>
          <p:cNvSpPr txBox="1"/>
          <p:nvPr/>
        </p:nvSpPr>
        <p:spPr>
          <a:xfrm>
            <a:off x="4937760" y="763663"/>
            <a:ext cx="137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ATLAS (1 July)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191EAA-115D-D74F-9ABA-C7F2EC0D1F56}"/>
              </a:ext>
            </a:extLst>
          </p:cNvPr>
          <p:cNvSpPr txBox="1"/>
          <p:nvPr/>
        </p:nvSpPr>
        <p:spPr>
          <a:xfrm>
            <a:off x="189569" y="2515160"/>
            <a:ext cx="38860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CMS (24 October)</a:t>
            </a:r>
          </a:p>
          <a:p>
            <a:r>
              <a:rPr lang="en-US" sz="1400" dirty="0"/>
              <a:t>First 360 Live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+24hrs - 180k views (usually ˜15k)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Almost 3 000 simultaneous viewers (average is 200)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YouTube: 3k views and more than 350 simultaneous viewers</a:t>
            </a:r>
          </a:p>
        </p:txBody>
      </p:sp>
    </p:spTree>
    <p:extLst>
      <p:ext uri="{BB962C8B-B14F-4D97-AF65-F5344CB8AC3E}">
        <p14:creationId xmlns:p14="http://schemas.microsoft.com/office/powerpoint/2010/main" val="177755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120D468-9A63-3F4A-B913-1B2E9C02459E}"/>
              </a:ext>
            </a:extLst>
          </p:cNvPr>
          <p:cNvSpPr txBox="1"/>
          <p:nvPr/>
        </p:nvSpPr>
        <p:spPr>
          <a:xfrm>
            <a:off x="249902" y="143222"/>
            <a:ext cx="601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Planned LS2 Facebook Lives (some TBC)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61788A-278C-3D4C-B925-22EAE43FF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11" y="2502831"/>
            <a:ext cx="5068389" cy="179281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48A477D-9676-DC43-B3E6-94EA919ED2C1}"/>
              </a:ext>
            </a:extLst>
          </p:cNvPr>
          <p:cNvSpPr txBox="1"/>
          <p:nvPr/>
        </p:nvSpPr>
        <p:spPr>
          <a:xfrm>
            <a:off x="249902" y="748505"/>
            <a:ext cx="4166525" cy="2533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AMS – ISS spacewalk (November)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LHCb</a:t>
            </a:r>
            <a:r>
              <a:rPr lang="en-US" dirty="0"/>
              <a:t> (December)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Linac4, PS and SPS (TBD)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HL-LHC tunnel boring (Spring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Brand new LHC (Summer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3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AD50994-E2DB-C147-BFAF-5EEA1C7C61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24"/>
          <a:stretch/>
        </p:blipFill>
        <p:spPr>
          <a:xfrm>
            <a:off x="0" y="-1457860"/>
            <a:ext cx="9144000" cy="58955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1BC477-1B40-2F4F-81D3-AD0F912DCF4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461" y="2924087"/>
            <a:ext cx="2691539" cy="151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50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38524B-8400-0B4B-A09C-31F062AAF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7"/>
          <a:stretch/>
        </p:blipFill>
        <p:spPr>
          <a:xfrm>
            <a:off x="0" y="-759196"/>
            <a:ext cx="9144000" cy="52104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7F3491-C30A-3C49-8B17-A93328E21249}"/>
              </a:ext>
            </a:extLst>
          </p:cNvPr>
          <p:cNvSpPr txBox="1"/>
          <p:nvPr/>
        </p:nvSpPr>
        <p:spPr>
          <a:xfrm>
            <a:off x="2481943" y="2912359"/>
            <a:ext cx="6662057" cy="1538883"/>
          </a:xfrm>
          <a:prstGeom prst="rect">
            <a:avLst/>
          </a:prstGeom>
          <a:solidFill>
            <a:srgbClr val="DDDDDD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75 000 visitors of all 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/>
              <a:t>Neighbours</a:t>
            </a:r>
            <a:r>
              <a:rPr lang="en-US" sz="1600" dirty="0"/>
              <a:t> and visitors from further afield*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155 activities – visits, hands-on, exhibitions, debates, theatre, music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9 sites – 6 LHC sites, </a:t>
            </a:r>
            <a:r>
              <a:rPr lang="en-US" sz="1600" dirty="0" err="1"/>
              <a:t>Meyrin</a:t>
            </a:r>
            <a:r>
              <a:rPr lang="en-US" sz="1600" dirty="0"/>
              <a:t>, </a:t>
            </a:r>
            <a:r>
              <a:rPr lang="en-US" sz="1600" dirty="0" err="1"/>
              <a:t>Prevessin</a:t>
            </a:r>
            <a:r>
              <a:rPr lang="en-US" sz="1600" dirty="0"/>
              <a:t>, SM18</a:t>
            </a:r>
          </a:p>
          <a:p>
            <a:endParaRPr lang="en-US" sz="1600" dirty="0"/>
          </a:p>
          <a:p>
            <a:r>
              <a:rPr lang="en-US" sz="1200" dirty="0"/>
              <a:t>* </a:t>
            </a:r>
            <a:r>
              <a:rPr lang="en-US" sz="1400" dirty="0"/>
              <a:t>Demographic data being collected through surveys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3232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4626F4-7AE3-724F-809E-5A7258C01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067C1-7EA5-0F4B-93C7-6F6A39C79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3F497C-E473-374F-B835-AFC7DF2E83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1"/>
          <a:stretch/>
        </p:blipFill>
        <p:spPr>
          <a:xfrm>
            <a:off x="0" y="-115415"/>
            <a:ext cx="9144000" cy="45614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F5206F-37C8-8941-8CA7-15DA0C49B122}"/>
              </a:ext>
            </a:extLst>
          </p:cNvPr>
          <p:cNvSpPr txBox="1"/>
          <p:nvPr/>
        </p:nvSpPr>
        <p:spPr>
          <a:xfrm>
            <a:off x="2588097" y="2846160"/>
            <a:ext cx="6464463" cy="1569660"/>
          </a:xfrm>
          <a:prstGeom prst="rect">
            <a:avLst/>
          </a:prstGeom>
          <a:solidFill>
            <a:srgbClr val="DDDDDD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2 800 volunteers (staff, users, students, contractors, alumni)*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Several hundred </a:t>
            </a:r>
            <a:r>
              <a:rPr lang="en-US" sz="1600" dirty="0" err="1"/>
              <a:t>CERNois</a:t>
            </a:r>
            <a:r>
              <a:rPr lang="en-US" sz="1600" dirty="0"/>
              <a:t> involved in preparing the Open Days*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Collaboration with host-states: police, emergency services, fire brigades, public transport </a:t>
            </a:r>
          </a:p>
          <a:p>
            <a:endParaRPr lang="en-US" sz="1600" dirty="0"/>
          </a:p>
          <a:p>
            <a:r>
              <a:rPr lang="en-US" sz="1600" dirty="0"/>
              <a:t>* </a:t>
            </a:r>
            <a:r>
              <a:rPr lang="en-US" sz="1400" dirty="0"/>
              <a:t>Feedback survey ongoing (&gt;650 responses)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08142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653</TotalTime>
  <Words>367</Words>
  <Application>Microsoft Macintosh PowerPoint</Application>
  <PresentationFormat>On-screen Show (16:9)</PresentationFormat>
  <Paragraphs>53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Optima</vt:lpstr>
      <vt:lpstr>CERNCorporate16-9</vt:lpstr>
      <vt:lpstr>News from CERN May-Oct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Ana Godinho</cp:lastModifiedBy>
  <cp:revision>55</cp:revision>
  <dcterms:created xsi:type="dcterms:W3CDTF">2012-11-30T11:04:26Z</dcterms:created>
  <dcterms:modified xsi:type="dcterms:W3CDTF">2019-10-30T22:49:01Z</dcterms:modified>
</cp:coreProperties>
</file>