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6" r:id="rId2"/>
    <p:sldId id="267" r:id="rId3"/>
    <p:sldId id="268" r:id="rId4"/>
    <p:sldId id="269" r:id="rId5"/>
    <p:sldId id="270"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36"/>
    <p:restoredTop sz="91487"/>
  </p:normalViewPr>
  <p:slideViewPr>
    <p:cSldViewPr snapToGrid="0" snapToObjects="1">
      <p:cViewPr varScale="1">
        <p:scale>
          <a:sx n="63" d="100"/>
          <a:sy n="63" d="100"/>
        </p:scale>
        <p:origin x="226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65E79E-9E74-A74B-ACCC-4F7B4D48C98C}" type="datetimeFigureOut">
              <a:rPr lang="en-US" smtClean="0"/>
              <a:t>10/30/19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A36BCE-AD58-4F49-9412-B8354E0060B3}" type="slidenum">
              <a:rPr lang="en-US" smtClean="0"/>
              <a:t>‹#›</a:t>
            </a:fld>
            <a:endParaRPr lang="en-US"/>
          </a:p>
        </p:txBody>
      </p:sp>
    </p:spTree>
    <p:extLst>
      <p:ext uri="{BB962C8B-B14F-4D97-AF65-F5344CB8AC3E}">
        <p14:creationId xmlns:p14="http://schemas.microsoft.com/office/powerpoint/2010/main" val="2289059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1</a:t>
            </a:fld>
            <a:endParaRPr lang="en-US"/>
          </a:p>
        </p:txBody>
      </p:sp>
    </p:spTree>
    <p:extLst>
      <p:ext uri="{BB962C8B-B14F-4D97-AF65-F5344CB8AC3E}">
        <p14:creationId xmlns:p14="http://schemas.microsoft.com/office/powerpoint/2010/main" val="1758170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a:t>
            </a:r>
          </a:p>
          <a:p>
            <a:r>
              <a:rPr lang="en-US" dirty="0" smtClean="0"/>
              <a:t>In</a:t>
            </a:r>
            <a:r>
              <a:rPr lang="en-US" baseline="0" dirty="0" smtClean="0"/>
              <a:t> order to reply to the huge amount of visit requests the press office will receive as of next year and try to welcome a maximum of press during the LS2, we have decided to organize National Media visits for some media. That will allow us to welcome several media from the same country at the same time instead of multiplying individual visits.</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2</a:t>
            </a:fld>
            <a:endParaRPr lang="en-US"/>
          </a:p>
        </p:txBody>
      </p:sp>
    </p:spTree>
    <p:extLst>
      <p:ext uri="{BB962C8B-B14F-4D97-AF65-F5344CB8AC3E}">
        <p14:creationId xmlns:p14="http://schemas.microsoft.com/office/powerpoint/2010/main" val="358593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3</a:t>
            </a:fld>
            <a:endParaRPr lang="en-US"/>
          </a:p>
        </p:txBody>
      </p:sp>
    </p:spTree>
    <p:extLst>
      <p:ext uri="{BB962C8B-B14F-4D97-AF65-F5344CB8AC3E}">
        <p14:creationId xmlns:p14="http://schemas.microsoft.com/office/powerpoint/2010/main" val="263120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press office offers 1 or 2 days visits</a:t>
            </a:r>
            <a:r>
              <a:rPr lang="en-US" baseline="0" dirty="0" smtClean="0"/>
              <a:t> but it is better to plan for two days as it will give us time to set up individual interviews.</a:t>
            </a:r>
          </a:p>
          <a:p>
            <a:r>
              <a:rPr lang="en-US" baseline="0" dirty="0" smtClean="0"/>
              <a:t>We can welcome maximum 24 people including the accompanying staff if they want to go underground as well.</a:t>
            </a:r>
          </a:p>
          <a:p>
            <a:r>
              <a:rPr lang="en-US" baseline="0" dirty="0" smtClean="0"/>
              <a:t>We cannot offer accommodation, travel expenses and transport outside CERN, so this will have to be at your charge or at the journalist’s charge.</a:t>
            </a:r>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4</a:t>
            </a:fld>
            <a:endParaRPr lang="en-US"/>
          </a:p>
        </p:txBody>
      </p:sp>
    </p:spTree>
    <p:extLst>
      <p:ext uri="{BB962C8B-B14F-4D97-AF65-F5344CB8AC3E}">
        <p14:creationId xmlns:p14="http://schemas.microsoft.com/office/powerpoint/2010/main" val="256494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the standard visit </a:t>
            </a:r>
            <a:r>
              <a:rPr lang="en-US" baseline="0" dirty="0" err="1" smtClean="0"/>
              <a:t>programme</a:t>
            </a:r>
            <a:r>
              <a:rPr lang="en-US" baseline="0" dirty="0" smtClean="0"/>
              <a:t> that we are </a:t>
            </a:r>
            <a:r>
              <a:rPr lang="en-US" baseline="0" dirty="0" err="1" smtClean="0"/>
              <a:t>planing</a:t>
            </a:r>
            <a:r>
              <a:rPr lang="en-US" baseline="0" dirty="0" smtClean="0"/>
              <a:t>, of course it can be changed according to your needs but the visit will be maximum 2 days.</a:t>
            </a:r>
          </a:p>
          <a:p>
            <a:r>
              <a:rPr lang="en-US" baseline="0" dirty="0" smtClean="0"/>
              <a:t>On the first day we will welcome the group, they will get one hour introduction and then visit underground. </a:t>
            </a:r>
            <a:r>
              <a:rPr lang="en-US" b="1" baseline="0" dirty="0" smtClean="0"/>
              <a:t>The LHC tunnel will be accessible for print, radio and agency press only through the National visits!!!! </a:t>
            </a:r>
            <a:endParaRPr lang="en-US" b="0" baseline="0" dirty="0" smtClean="0"/>
          </a:p>
          <a:p>
            <a:r>
              <a:rPr lang="en-US" b="0" baseline="0" dirty="0" smtClean="0"/>
              <a:t>On the second day we plan to organize individual interviews as on the first day journalists may not have time to ask a lot of questions and they will all hear the same and have the same guide. The list of scientists will be done with your collaboration.</a:t>
            </a:r>
            <a:endParaRPr lang="en-US" b="1" dirty="0"/>
          </a:p>
        </p:txBody>
      </p:sp>
      <p:sp>
        <p:nvSpPr>
          <p:cNvPr id="4" name="Slide Number Placeholder 3"/>
          <p:cNvSpPr>
            <a:spLocks noGrp="1"/>
          </p:cNvSpPr>
          <p:nvPr>
            <p:ph type="sldNum" sz="quarter" idx="10"/>
          </p:nvPr>
        </p:nvSpPr>
        <p:spPr/>
        <p:txBody>
          <a:bodyPr/>
          <a:lstStyle/>
          <a:p>
            <a:fld id="{53A36BCE-AD58-4F49-9412-B8354E0060B3}" type="slidenum">
              <a:rPr lang="en-US" smtClean="0"/>
              <a:t>5</a:t>
            </a:fld>
            <a:endParaRPr lang="en-US"/>
          </a:p>
        </p:txBody>
      </p:sp>
    </p:spTree>
    <p:extLst>
      <p:ext uri="{BB962C8B-B14F-4D97-AF65-F5344CB8AC3E}">
        <p14:creationId xmlns:p14="http://schemas.microsoft.com/office/powerpoint/2010/main" val="292213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6</a:t>
            </a:fld>
            <a:endParaRPr lang="en-US"/>
          </a:p>
        </p:txBody>
      </p:sp>
    </p:spTree>
    <p:extLst>
      <p:ext uri="{BB962C8B-B14F-4D97-AF65-F5344CB8AC3E}">
        <p14:creationId xmlns:p14="http://schemas.microsoft.com/office/powerpoint/2010/main" val="4769188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A36BCE-AD58-4F49-9412-B8354E0060B3}" type="slidenum">
              <a:rPr lang="en-US" smtClean="0"/>
              <a:t>7</a:t>
            </a:fld>
            <a:endParaRPr lang="en-US"/>
          </a:p>
        </p:txBody>
      </p:sp>
    </p:spTree>
    <p:extLst>
      <p:ext uri="{BB962C8B-B14F-4D97-AF65-F5344CB8AC3E}">
        <p14:creationId xmlns:p14="http://schemas.microsoft.com/office/powerpoint/2010/main" val="2291819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A36BCE-AD58-4F49-9412-B8354E0060B3}" type="slidenum">
              <a:rPr lang="en-US" smtClean="0"/>
              <a:t>9</a:t>
            </a:fld>
            <a:endParaRPr lang="en-US"/>
          </a:p>
        </p:txBody>
      </p:sp>
    </p:spTree>
    <p:extLst>
      <p:ext uri="{BB962C8B-B14F-4D97-AF65-F5344CB8AC3E}">
        <p14:creationId xmlns:p14="http://schemas.microsoft.com/office/powerpoint/2010/main" val="554711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5588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1913919"/>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mtClean="0"/>
              <a:t>NATIONAL MEDIA VISITS</a:t>
            </a:r>
            <a:endParaRPr lang="en-US" dirty="0"/>
          </a:p>
        </p:txBody>
      </p:sp>
      <p:sp>
        <p:nvSpPr>
          <p:cNvPr id="7" name="Content Placeholder 2"/>
          <p:cNvSpPr txBox="1">
            <a:spLocks/>
          </p:cNvSpPr>
          <p:nvPr/>
        </p:nvSpPr>
        <p:spPr>
          <a:xfrm>
            <a:off x="457200" y="3052990"/>
            <a:ext cx="8226854" cy="1724884"/>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dirty="0" smtClean="0"/>
              <a:t>Visits for print, radio, agency media during Long Shut Down (LS2) </a:t>
            </a:r>
          </a:p>
          <a:p>
            <a:pPr marL="36576" indent="0" algn="ctr">
              <a:buNone/>
            </a:pPr>
            <a:r>
              <a:rPr lang="en-US" dirty="0" smtClean="0"/>
              <a:t>April 2019 - June 2020</a:t>
            </a:r>
            <a:endParaRPr lang="en-US" dirty="0"/>
          </a:p>
        </p:txBody>
      </p:sp>
    </p:spTree>
    <p:extLst>
      <p:ext uri="{BB962C8B-B14F-4D97-AF65-F5344CB8AC3E}">
        <p14:creationId xmlns:p14="http://schemas.microsoft.com/office/powerpoint/2010/main" val="197686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7467600" cy="1143000"/>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mtClean="0"/>
              <a:t>For whom?</a:t>
            </a:r>
            <a:endParaRPr lang="en-US" dirty="0"/>
          </a:p>
        </p:txBody>
      </p:sp>
      <p:sp>
        <p:nvSpPr>
          <p:cNvPr id="9" name="Content Placeholder 2"/>
          <p:cNvSpPr txBox="1">
            <a:spLocks/>
          </p:cNvSpPr>
          <p:nvPr/>
        </p:nvSpPr>
        <p:spPr>
          <a:xfrm>
            <a:off x="457200" y="1600200"/>
            <a:ext cx="3657600" cy="452596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b="1" u="sng" smtClean="0"/>
              <a:t>Countries:</a:t>
            </a:r>
          </a:p>
          <a:p>
            <a:pPr>
              <a:buClr>
                <a:schemeClr val="tx1"/>
              </a:buClr>
            </a:pPr>
            <a:r>
              <a:rPr lang="en-US" smtClean="0"/>
              <a:t>Member States</a:t>
            </a:r>
          </a:p>
          <a:p>
            <a:pPr>
              <a:buClr>
                <a:schemeClr val="tx1"/>
              </a:buClr>
            </a:pPr>
            <a:r>
              <a:rPr lang="en-US" smtClean="0"/>
              <a:t>Candidate</a:t>
            </a:r>
          </a:p>
          <a:p>
            <a:pPr>
              <a:buClr>
                <a:schemeClr val="tx1"/>
              </a:buClr>
            </a:pPr>
            <a:r>
              <a:rPr lang="en-US" smtClean="0"/>
              <a:t>Associate States</a:t>
            </a:r>
          </a:p>
          <a:p>
            <a:pPr>
              <a:buClr>
                <a:schemeClr val="tx1"/>
              </a:buClr>
            </a:pPr>
            <a:r>
              <a:rPr lang="en-US" smtClean="0"/>
              <a:t>Observers</a:t>
            </a:r>
          </a:p>
          <a:p>
            <a:pPr>
              <a:buClr>
                <a:schemeClr val="tx1"/>
              </a:buClr>
            </a:pPr>
            <a:endParaRPr lang="en-US" smtClean="0"/>
          </a:p>
          <a:p>
            <a:pPr>
              <a:buClr>
                <a:schemeClr val="tx1"/>
              </a:buClr>
            </a:pPr>
            <a:r>
              <a:rPr lang="en-US" smtClean="0"/>
              <a:t>In total: </a:t>
            </a:r>
            <a:r>
              <a:rPr lang="fr-CH" smtClean="0"/>
              <a:t>34</a:t>
            </a:r>
            <a:r>
              <a:rPr lang="en-US" smtClean="0"/>
              <a:t> countries</a:t>
            </a:r>
            <a:endParaRPr lang="en-US" dirty="0"/>
          </a:p>
        </p:txBody>
      </p:sp>
      <p:sp>
        <p:nvSpPr>
          <p:cNvPr id="10" name="Content Placeholder 3"/>
          <p:cNvSpPr txBox="1">
            <a:spLocks/>
          </p:cNvSpPr>
          <p:nvPr/>
        </p:nvSpPr>
        <p:spPr>
          <a:xfrm>
            <a:off x="4267199" y="1600200"/>
            <a:ext cx="4251377" cy="452596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b="1" u="sng" dirty="0" smtClean="0"/>
              <a:t>Kind of media:</a:t>
            </a:r>
          </a:p>
          <a:p>
            <a:pPr>
              <a:buClr>
                <a:schemeClr val="tx1"/>
              </a:buClr>
            </a:pPr>
            <a:r>
              <a:rPr lang="en-US" dirty="0" smtClean="0"/>
              <a:t>Print press</a:t>
            </a:r>
          </a:p>
          <a:p>
            <a:pPr>
              <a:buClr>
                <a:schemeClr val="tx1"/>
              </a:buClr>
            </a:pPr>
            <a:r>
              <a:rPr lang="en-US" dirty="0" smtClean="0"/>
              <a:t>Radio</a:t>
            </a:r>
          </a:p>
          <a:p>
            <a:pPr>
              <a:buClr>
                <a:schemeClr val="tx1"/>
              </a:buClr>
            </a:pPr>
            <a:r>
              <a:rPr lang="en-US" dirty="0" smtClean="0"/>
              <a:t>Agency (print)</a:t>
            </a:r>
          </a:p>
          <a:p>
            <a:pPr>
              <a:buClr>
                <a:schemeClr val="tx1"/>
              </a:buClr>
            </a:pPr>
            <a:endParaRPr lang="en-US" dirty="0" smtClean="0"/>
          </a:p>
          <a:p>
            <a:pPr>
              <a:buClr>
                <a:schemeClr val="tx1"/>
              </a:buClr>
            </a:pPr>
            <a:r>
              <a:rPr lang="en-US" dirty="0" smtClean="0"/>
              <a:t>(TVs and photographers with assignment will be handled separately)</a:t>
            </a:r>
            <a:endParaRPr lang="en-US" dirty="0"/>
          </a:p>
        </p:txBody>
      </p:sp>
    </p:spTree>
    <p:extLst>
      <p:ext uri="{BB962C8B-B14F-4D97-AF65-F5344CB8AC3E}">
        <p14:creationId xmlns:p14="http://schemas.microsoft.com/office/powerpoint/2010/main" val="1041622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LOGISTICS FOR THE VISIT</a:t>
            </a:r>
            <a:endParaRPr lang="en-US" dirty="0"/>
          </a:p>
        </p:txBody>
      </p:sp>
      <p:sp>
        <p:nvSpPr>
          <p:cNvPr id="3" name="Content Placeholder 2"/>
          <p:cNvSpPr>
            <a:spLocks noGrp="1"/>
          </p:cNvSpPr>
          <p:nvPr>
            <p:ph idx="1"/>
          </p:nvPr>
        </p:nvSpPr>
        <p:spPr/>
        <p:txBody>
          <a:bodyPr/>
          <a:lstStyle/>
          <a:p>
            <a:pPr>
              <a:buClr>
                <a:schemeClr val="tx1"/>
              </a:buClr>
            </a:pPr>
            <a:r>
              <a:rPr lang="en-US" b="1" dirty="0" smtClean="0"/>
              <a:t>Duration:</a:t>
            </a:r>
            <a:r>
              <a:rPr lang="en-US" dirty="0" smtClean="0"/>
              <a:t> 1 or 2 days (individual interviews)</a:t>
            </a:r>
          </a:p>
          <a:p>
            <a:pPr>
              <a:buClr>
                <a:schemeClr val="tx1"/>
              </a:buClr>
            </a:pPr>
            <a:r>
              <a:rPr lang="en-US" b="1" dirty="0" smtClean="0"/>
              <a:t>Number of participants: </a:t>
            </a:r>
            <a:r>
              <a:rPr lang="en-US" dirty="0" smtClean="0"/>
              <a:t>maximum 12 people (</a:t>
            </a:r>
            <a:r>
              <a:rPr lang="en-US" u="sng" dirty="0" smtClean="0"/>
              <a:t>including accompanying staff</a:t>
            </a:r>
            <a:r>
              <a:rPr lang="en-US" dirty="0" smtClean="0"/>
              <a:t>)</a:t>
            </a:r>
          </a:p>
          <a:p>
            <a:pPr>
              <a:buClr>
                <a:schemeClr val="tx1"/>
              </a:buClr>
            </a:pPr>
            <a:r>
              <a:rPr lang="en-US" b="1" dirty="0" smtClean="0"/>
              <a:t>Costs:</a:t>
            </a:r>
            <a:r>
              <a:rPr lang="en-US" dirty="0" smtClean="0"/>
              <a:t> CERN will provide meal tickets for cafeteria and transport on CERN site</a:t>
            </a:r>
            <a:endParaRPr lang="en-US" dirty="0"/>
          </a:p>
        </p:txBody>
      </p:sp>
    </p:spTree>
    <p:extLst>
      <p:ext uri="{BB962C8B-B14F-4D97-AF65-F5344CB8AC3E}">
        <p14:creationId xmlns:p14="http://schemas.microsoft.com/office/powerpoint/2010/main" val="6048934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061376" cy="1143000"/>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mtClean="0"/>
              <a:t>VISIT PROGRAMME</a:t>
            </a:r>
            <a:endParaRPr lang="en-US" dirty="0"/>
          </a:p>
        </p:txBody>
      </p:sp>
      <p:sp>
        <p:nvSpPr>
          <p:cNvPr id="9" name="Content Placeholder 2"/>
          <p:cNvSpPr txBox="1">
            <a:spLocks/>
          </p:cNvSpPr>
          <p:nvPr/>
        </p:nvSpPr>
        <p:spPr>
          <a:xfrm>
            <a:off x="341737" y="1600200"/>
            <a:ext cx="4075821" cy="452596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r>
              <a:rPr lang="en-US" u="sng" smtClean="0"/>
              <a:t>DAY 1:</a:t>
            </a:r>
          </a:p>
          <a:p>
            <a:pPr>
              <a:buClr>
                <a:schemeClr val="tx1"/>
              </a:buClr>
            </a:pPr>
            <a:r>
              <a:rPr lang="en-US" sz="2400" smtClean="0"/>
              <a:t>Arrival at CERN and welcome</a:t>
            </a:r>
          </a:p>
          <a:p>
            <a:pPr>
              <a:buClr>
                <a:schemeClr val="tx1"/>
              </a:buClr>
            </a:pPr>
            <a:r>
              <a:rPr lang="en-US" sz="2400" smtClean="0"/>
              <a:t>One hour CERN introduction, LS2 status and latest results</a:t>
            </a:r>
          </a:p>
          <a:p>
            <a:pPr>
              <a:buClr>
                <a:schemeClr val="tx1"/>
              </a:buClr>
            </a:pPr>
            <a:r>
              <a:rPr lang="en-US" sz="2400" smtClean="0"/>
              <a:t>Visits underground: 2 detectors and </a:t>
            </a:r>
            <a:r>
              <a:rPr lang="en-US" sz="2400" b="1" u="sng" smtClean="0"/>
              <a:t>the LHC accelerator!!!</a:t>
            </a:r>
            <a:endParaRPr lang="en-US" sz="2400" dirty="0"/>
          </a:p>
        </p:txBody>
      </p:sp>
      <p:sp>
        <p:nvSpPr>
          <p:cNvPr id="10" name="Content Placeholder 3"/>
          <p:cNvSpPr txBox="1">
            <a:spLocks/>
          </p:cNvSpPr>
          <p:nvPr/>
        </p:nvSpPr>
        <p:spPr>
          <a:xfrm>
            <a:off x="4735070" y="1600200"/>
            <a:ext cx="4078577" cy="4525963"/>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r>
              <a:rPr lang="en-US" u="sng" smtClean="0"/>
              <a:t>DAY 2:</a:t>
            </a:r>
          </a:p>
          <a:p>
            <a:pPr>
              <a:buClr>
                <a:schemeClr val="tx1"/>
              </a:buClr>
            </a:pPr>
            <a:r>
              <a:rPr lang="en-US" sz="2400" smtClean="0"/>
              <a:t>Time for individual interviews (list of scientists to be decided in collaboration with you)</a:t>
            </a:r>
            <a:endParaRPr lang="en-US" sz="2400" dirty="0"/>
          </a:p>
        </p:txBody>
      </p:sp>
    </p:spTree>
    <p:extLst>
      <p:ext uri="{BB962C8B-B14F-4D97-AF65-F5344CB8AC3E}">
        <p14:creationId xmlns:p14="http://schemas.microsoft.com/office/powerpoint/2010/main" val="9083568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09600" y="114043"/>
            <a:ext cx="8226854" cy="1092114"/>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4000" dirty="0" smtClean="0"/>
              <a:t>National media visits</a:t>
            </a:r>
            <a:r>
              <a:rPr lang="en-US" dirty="0" smtClean="0"/>
              <a:t/>
            </a:r>
            <a:br>
              <a:rPr lang="en-US" dirty="0" smtClean="0"/>
            </a:br>
            <a:r>
              <a:rPr lang="en-US" sz="3600" dirty="0" err="1" smtClean="0"/>
              <a:t>organised</a:t>
            </a:r>
            <a:r>
              <a:rPr lang="en-US" sz="3600" dirty="0" smtClean="0"/>
              <a:t> in 2019</a:t>
            </a:r>
            <a:endParaRPr lang="en-US" sz="3600" dirty="0"/>
          </a:p>
        </p:txBody>
      </p:sp>
      <p:sp>
        <p:nvSpPr>
          <p:cNvPr id="7" name="Content Placeholder 2"/>
          <p:cNvSpPr txBox="1">
            <a:spLocks/>
          </p:cNvSpPr>
          <p:nvPr/>
        </p:nvSpPr>
        <p:spPr>
          <a:xfrm>
            <a:off x="387865" y="1465650"/>
            <a:ext cx="8670324" cy="4667421"/>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dirty="0" smtClean="0"/>
              <a:t>April 25-26, 2019: UK</a:t>
            </a:r>
          </a:p>
          <a:p>
            <a:pPr>
              <a:buClr>
                <a:schemeClr val="tx1"/>
              </a:buClr>
            </a:pPr>
            <a:r>
              <a:rPr lang="en-US" dirty="0" smtClean="0"/>
              <a:t>May 9-10, 2019: Bulgaria</a:t>
            </a:r>
          </a:p>
          <a:p>
            <a:pPr>
              <a:buClr>
                <a:schemeClr val="tx1"/>
              </a:buClr>
            </a:pPr>
            <a:r>
              <a:rPr lang="en-US" dirty="0" smtClean="0"/>
              <a:t>May 16-17, 2019: Czech Republic</a:t>
            </a:r>
          </a:p>
          <a:p>
            <a:pPr>
              <a:buClr>
                <a:schemeClr val="tx1"/>
              </a:buClr>
            </a:pPr>
            <a:r>
              <a:rPr lang="en-US" dirty="0"/>
              <a:t>May </a:t>
            </a:r>
            <a:r>
              <a:rPr lang="en-US" dirty="0" smtClean="0"/>
              <a:t>23, 2019: Ukraine (</a:t>
            </a:r>
            <a:r>
              <a:rPr lang="en-US" dirty="0" err="1" smtClean="0"/>
              <a:t>Présence</a:t>
            </a:r>
            <a:r>
              <a:rPr lang="en-US" dirty="0" smtClean="0"/>
              <a:t> Switzerland)</a:t>
            </a:r>
          </a:p>
          <a:p>
            <a:pPr>
              <a:buClr>
                <a:schemeClr val="tx1"/>
              </a:buClr>
            </a:pPr>
            <a:r>
              <a:rPr lang="en-US" dirty="0" smtClean="0"/>
              <a:t>July 1-5, 2019: World Conference of Science Journalists 2019 (WCSJ2019) in Lausanne</a:t>
            </a:r>
          </a:p>
        </p:txBody>
      </p:sp>
    </p:spTree>
    <p:extLst>
      <p:ext uri="{BB962C8B-B14F-4D97-AF65-F5344CB8AC3E}">
        <p14:creationId xmlns:p14="http://schemas.microsoft.com/office/powerpoint/2010/main" val="3119492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609600" y="101686"/>
            <a:ext cx="8226854" cy="1092114"/>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4000" dirty="0"/>
              <a:t>National media visits</a:t>
            </a:r>
            <a:r>
              <a:rPr lang="en-US" sz="3600" dirty="0"/>
              <a:t/>
            </a:r>
            <a:br>
              <a:rPr lang="en-US" sz="3600" dirty="0"/>
            </a:br>
            <a:r>
              <a:rPr lang="en-US" sz="3600" dirty="0" err="1"/>
              <a:t>organised</a:t>
            </a:r>
            <a:r>
              <a:rPr lang="en-US" sz="3600" dirty="0"/>
              <a:t> in 2019</a:t>
            </a:r>
          </a:p>
        </p:txBody>
      </p:sp>
      <p:sp>
        <p:nvSpPr>
          <p:cNvPr id="7" name="Content Placeholder 2"/>
          <p:cNvSpPr txBox="1">
            <a:spLocks/>
          </p:cNvSpPr>
          <p:nvPr/>
        </p:nvSpPr>
        <p:spPr>
          <a:xfrm>
            <a:off x="455827" y="1317372"/>
            <a:ext cx="8534400" cy="4667421"/>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dirty="0" smtClean="0"/>
              <a:t>September </a:t>
            </a:r>
            <a:r>
              <a:rPr lang="en-US" dirty="0" smtClean="0"/>
              <a:t>19-20, 2019: Netherlands (+ Belgium)</a:t>
            </a:r>
          </a:p>
          <a:p>
            <a:pPr>
              <a:buClr>
                <a:schemeClr val="tx1"/>
              </a:buClr>
            </a:pPr>
            <a:r>
              <a:rPr lang="en-US" dirty="0" smtClean="0"/>
              <a:t>September 26-27, </a:t>
            </a:r>
            <a:r>
              <a:rPr lang="en-US" dirty="0"/>
              <a:t>2019: Austria </a:t>
            </a:r>
            <a:endParaRPr lang="en-US" dirty="0" smtClean="0"/>
          </a:p>
          <a:p>
            <a:pPr>
              <a:buClr>
                <a:schemeClr val="tx1"/>
              </a:buClr>
            </a:pPr>
            <a:r>
              <a:rPr lang="en-US" dirty="0" smtClean="0"/>
              <a:t>October 15-16, 2019: Norway </a:t>
            </a:r>
            <a:endParaRPr lang="en-US" dirty="0"/>
          </a:p>
          <a:p>
            <a:pPr>
              <a:buClr>
                <a:schemeClr val="tx1"/>
              </a:buClr>
            </a:pPr>
            <a:r>
              <a:rPr lang="en-US" dirty="0" smtClean="0"/>
              <a:t>October 24-25, 2019: Poland</a:t>
            </a:r>
          </a:p>
          <a:p>
            <a:pPr>
              <a:buClr>
                <a:schemeClr val="tx1"/>
              </a:buClr>
            </a:pPr>
            <a:r>
              <a:rPr lang="en-US" dirty="0" smtClean="0"/>
              <a:t>November 20-21, 2019: UK Uni. Press officers</a:t>
            </a:r>
          </a:p>
          <a:p>
            <a:pPr>
              <a:buClr>
                <a:schemeClr val="tx1"/>
              </a:buClr>
            </a:pPr>
            <a:r>
              <a:rPr lang="en-US" dirty="0" smtClean="0"/>
              <a:t>December 5-6, 2019: Slovak Republic</a:t>
            </a:r>
            <a:endParaRPr lang="en-US" dirty="0"/>
          </a:p>
          <a:p>
            <a:pPr>
              <a:buClr>
                <a:schemeClr val="tx1"/>
              </a:buClr>
            </a:pPr>
            <a:endParaRPr lang="en-US" dirty="0"/>
          </a:p>
        </p:txBody>
      </p:sp>
    </p:spTree>
    <p:extLst>
      <p:ext uri="{BB962C8B-B14F-4D97-AF65-F5344CB8AC3E}">
        <p14:creationId xmlns:p14="http://schemas.microsoft.com/office/powerpoint/2010/main" val="2315646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81092"/>
            <a:ext cx="8226854" cy="761590"/>
          </a:xfrm>
          <a:prstGeom prst="rect">
            <a:avLst/>
          </a:prstGeom>
        </p:spPr>
        <p:txBody>
          <a:bodyPr vert="horz" lIns="45720" rIns="45720" anchor="ctr">
            <a:normAutofit fontScale="975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100" dirty="0" smtClean="0"/>
              <a:t>Proposed Calendar of </a:t>
            </a:r>
            <a:r>
              <a:rPr lang="en-US" sz="3100" smtClean="0"/>
              <a:t>National visits</a:t>
            </a:r>
            <a:r>
              <a:rPr lang="en-US" dirty="0"/>
              <a:t> </a:t>
            </a:r>
            <a:r>
              <a:rPr lang="en-US" sz="3300" smtClean="0"/>
              <a:t>on </a:t>
            </a:r>
            <a:r>
              <a:rPr lang="en-US" sz="3300" dirty="0" smtClean="0"/>
              <a:t>2020</a:t>
            </a:r>
            <a:endParaRPr lang="en-US" sz="3300" dirty="0"/>
          </a:p>
        </p:txBody>
      </p:sp>
      <p:sp>
        <p:nvSpPr>
          <p:cNvPr id="7" name="Content Placeholder 2"/>
          <p:cNvSpPr txBox="1">
            <a:spLocks/>
          </p:cNvSpPr>
          <p:nvPr/>
        </p:nvSpPr>
        <p:spPr>
          <a:xfrm>
            <a:off x="321276" y="938669"/>
            <a:ext cx="8192529" cy="4667421"/>
          </a:xfrm>
          <a:prstGeom prst="rect">
            <a:avLst/>
          </a:prstGeom>
        </p:spPr>
        <p:txBody>
          <a:bodyPr vert="horz">
            <a:normAutofit fontScale="70000" lnSpcReduction="20000"/>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chemeClr val="tx1"/>
              </a:buClr>
            </a:pPr>
            <a:r>
              <a:rPr lang="en-US" sz="2800" dirty="0" smtClean="0"/>
              <a:t>January 23-24, 2020: Switzerland</a:t>
            </a:r>
          </a:p>
          <a:p>
            <a:pPr>
              <a:buClr>
                <a:schemeClr val="tx1"/>
              </a:buClr>
            </a:pPr>
            <a:r>
              <a:rPr lang="en-US" sz="2800" dirty="0" smtClean="0">
                <a:solidFill>
                  <a:srgbClr val="FF0000"/>
                </a:solidFill>
              </a:rPr>
              <a:t>January 27-28, 2020 (TBC): Hungary </a:t>
            </a:r>
            <a:endParaRPr lang="en-US" sz="2800" dirty="0">
              <a:solidFill>
                <a:srgbClr val="FF0000"/>
              </a:solidFill>
            </a:endParaRPr>
          </a:p>
          <a:p>
            <a:pPr>
              <a:buClr>
                <a:schemeClr val="tx1"/>
              </a:buClr>
            </a:pPr>
            <a:r>
              <a:rPr lang="en-US" sz="2800" dirty="0" smtClean="0"/>
              <a:t>February 5-6, 2020: </a:t>
            </a:r>
            <a:r>
              <a:rPr lang="en-US" sz="2800" dirty="0"/>
              <a:t>France </a:t>
            </a:r>
            <a:r>
              <a:rPr lang="en-US" sz="2800" dirty="0" smtClean="0"/>
              <a:t>(+ Belgium) </a:t>
            </a:r>
          </a:p>
          <a:p>
            <a:pPr>
              <a:buClr>
                <a:schemeClr val="tx1"/>
              </a:buClr>
            </a:pPr>
            <a:r>
              <a:rPr lang="en-US" sz="2800" dirty="0"/>
              <a:t>2020: Serbia </a:t>
            </a:r>
            <a:r>
              <a:rPr lang="en-US" sz="2800" dirty="0">
                <a:solidFill>
                  <a:srgbClr val="FF0000"/>
                </a:solidFill>
              </a:rPr>
              <a:t>(TBC, </a:t>
            </a:r>
            <a:r>
              <a:rPr lang="en-US" sz="2800" dirty="0" smtClean="0">
                <a:solidFill>
                  <a:srgbClr val="FF0000"/>
                </a:solidFill>
              </a:rPr>
              <a:t>week 17-21 February 2020</a:t>
            </a:r>
            <a:r>
              <a:rPr lang="en-US" sz="2800" dirty="0">
                <a:solidFill>
                  <a:srgbClr val="FF0000"/>
                </a:solidFill>
              </a:rPr>
              <a:t>?)</a:t>
            </a:r>
          </a:p>
          <a:p>
            <a:pPr>
              <a:buClr>
                <a:schemeClr val="tx1"/>
              </a:buClr>
            </a:pPr>
            <a:r>
              <a:rPr lang="en-US" sz="2800" dirty="0"/>
              <a:t>2020: Italy </a:t>
            </a:r>
            <a:r>
              <a:rPr lang="en-US" sz="2800" dirty="0">
                <a:solidFill>
                  <a:srgbClr val="FF0000"/>
                </a:solidFill>
              </a:rPr>
              <a:t>(TBC, week </a:t>
            </a:r>
            <a:r>
              <a:rPr lang="en-US" sz="2800" dirty="0" smtClean="0">
                <a:solidFill>
                  <a:srgbClr val="FF0000"/>
                </a:solidFill>
              </a:rPr>
              <a:t>of 2 or 9 </a:t>
            </a:r>
            <a:r>
              <a:rPr lang="en-US" sz="2800" dirty="0">
                <a:solidFill>
                  <a:srgbClr val="FF0000"/>
                </a:solidFill>
              </a:rPr>
              <a:t>March 2020?)</a:t>
            </a:r>
          </a:p>
          <a:p>
            <a:pPr>
              <a:buClr>
                <a:schemeClr val="tx1"/>
              </a:buClr>
            </a:pPr>
            <a:r>
              <a:rPr lang="en-US" sz="2800" dirty="0" smtClean="0"/>
              <a:t>March 23-25, 2020</a:t>
            </a:r>
            <a:r>
              <a:rPr lang="en-US" sz="2800" dirty="0"/>
              <a:t>: Sweden </a:t>
            </a:r>
            <a:endParaRPr lang="en-US" sz="2800" dirty="0" smtClean="0"/>
          </a:p>
          <a:p>
            <a:pPr>
              <a:buClr>
                <a:schemeClr val="tx1"/>
              </a:buClr>
            </a:pPr>
            <a:r>
              <a:rPr lang="en-US" sz="2800" dirty="0"/>
              <a:t>March 31 - April 1, 2020: Denmark </a:t>
            </a:r>
          </a:p>
          <a:p>
            <a:pPr>
              <a:buClr>
                <a:schemeClr val="tx1"/>
              </a:buClr>
            </a:pPr>
            <a:r>
              <a:rPr lang="en-US" sz="2800" dirty="0" smtClean="0"/>
              <a:t>2020</a:t>
            </a:r>
            <a:r>
              <a:rPr lang="en-US" sz="2800" dirty="0"/>
              <a:t>: Israel </a:t>
            </a:r>
            <a:r>
              <a:rPr lang="en-US" sz="2800" dirty="0">
                <a:solidFill>
                  <a:srgbClr val="FF0000"/>
                </a:solidFill>
              </a:rPr>
              <a:t>(TBC, week 20-24 April 2020?)</a:t>
            </a:r>
          </a:p>
          <a:p>
            <a:pPr>
              <a:buClr>
                <a:schemeClr val="tx1"/>
              </a:buClr>
            </a:pPr>
            <a:r>
              <a:rPr lang="en-US" sz="2800" dirty="0"/>
              <a:t>May 4-5, 2020: Germany </a:t>
            </a:r>
          </a:p>
          <a:p>
            <a:pPr>
              <a:buClr>
                <a:schemeClr val="tx1"/>
              </a:buClr>
            </a:pPr>
            <a:r>
              <a:rPr lang="en-US" sz="2800" dirty="0" smtClean="0"/>
              <a:t>May 7-8, 2020</a:t>
            </a:r>
            <a:r>
              <a:rPr lang="en-US" sz="2800" dirty="0"/>
              <a:t>: Finland </a:t>
            </a:r>
            <a:endParaRPr lang="en-US" sz="2800" dirty="0" smtClean="0"/>
          </a:p>
          <a:p>
            <a:pPr>
              <a:buClr>
                <a:schemeClr val="tx1"/>
              </a:buClr>
            </a:pPr>
            <a:r>
              <a:rPr lang="en-US" sz="2800" dirty="0" smtClean="0">
                <a:solidFill>
                  <a:srgbClr val="FF0000"/>
                </a:solidFill>
              </a:rPr>
              <a:t>Second half of May: EPPSU meeting in Budapest</a:t>
            </a:r>
          </a:p>
          <a:p>
            <a:pPr>
              <a:buClr>
                <a:schemeClr val="tx1"/>
              </a:buClr>
            </a:pPr>
            <a:r>
              <a:rPr lang="en-US" sz="2800" dirty="0" smtClean="0"/>
              <a:t>2020: Spain </a:t>
            </a:r>
            <a:r>
              <a:rPr lang="en-US" sz="2800" dirty="0" smtClean="0">
                <a:solidFill>
                  <a:srgbClr val="FF0000"/>
                </a:solidFill>
              </a:rPr>
              <a:t>(TBC)</a:t>
            </a:r>
          </a:p>
          <a:p>
            <a:pPr>
              <a:buClr>
                <a:schemeClr val="tx1"/>
              </a:buClr>
            </a:pPr>
            <a:r>
              <a:rPr lang="en-US" sz="2800" dirty="0" smtClean="0"/>
              <a:t>2020: Romania </a:t>
            </a:r>
            <a:r>
              <a:rPr lang="en-US" sz="2800" dirty="0">
                <a:solidFill>
                  <a:srgbClr val="FF0000"/>
                </a:solidFill>
              </a:rPr>
              <a:t>(TBC</a:t>
            </a:r>
            <a:r>
              <a:rPr lang="en-US" sz="2800" dirty="0" smtClean="0">
                <a:solidFill>
                  <a:srgbClr val="FF0000"/>
                </a:solidFill>
              </a:rPr>
              <a:t>)</a:t>
            </a:r>
            <a:endParaRPr lang="en-US" sz="2800" dirty="0" smtClean="0"/>
          </a:p>
          <a:p>
            <a:pPr>
              <a:buClr>
                <a:schemeClr val="tx1"/>
              </a:buClr>
            </a:pPr>
            <a:r>
              <a:rPr lang="en-US" sz="2800" dirty="0" smtClean="0"/>
              <a:t>2020: Portugal </a:t>
            </a:r>
            <a:r>
              <a:rPr lang="en-US" sz="2800" dirty="0">
                <a:solidFill>
                  <a:srgbClr val="FF0000"/>
                </a:solidFill>
              </a:rPr>
              <a:t>(TBC</a:t>
            </a:r>
            <a:r>
              <a:rPr lang="en-US" sz="2800" dirty="0" smtClean="0">
                <a:solidFill>
                  <a:srgbClr val="FF0000"/>
                </a:solidFill>
              </a:rPr>
              <a:t>)</a:t>
            </a:r>
            <a:endParaRPr lang="en-US" sz="2800" dirty="0" smtClean="0"/>
          </a:p>
          <a:p>
            <a:pPr>
              <a:buClr>
                <a:schemeClr val="tx1"/>
              </a:buClr>
            </a:pPr>
            <a:r>
              <a:rPr lang="en-US" sz="2800" dirty="0" smtClean="0"/>
              <a:t>2020</a:t>
            </a:r>
            <a:r>
              <a:rPr lang="en-US" sz="2800" dirty="0"/>
              <a:t>: Greece </a:t>
            </a:r>
            <a:r>
              <a:rPr lang="en-US" sz="2800" dirty="0">
                <a:solidFill>
                  <a:srgbClr val="FF0000"/>
                </a:solidFill>
              </a:rPr>
              <a:t>(</a:t>
            </a:r>
            <a:r>
              <a:rPr lang="en-US" sz="2800" dirty="0" smtClean="0">
                <a:solidFill>
                  <a:srgbClr val="FF0000"/>
                </a:solidFill>
              </a:rPr>
              <a:t>TBC, week 22-26 June 2020?)</a:t>
            </a:r>
            <a:endParaRPr lang="en-US" sz="2800" dirty="0">
              <a:solidFill>
                <a:srgbClr val="FF0000"/>
              </a:solidFill>
            </a:endParaRPr>
          </a:p>
          <a:p>
            <a:pPr>
              <a:buClr>
                <a:schemeClr val="tx1"/>
              </a:buClr>
            </a:pPr>
            <a:endParaRPr lang="en-US" sz="2800" dirty="0">
              <a:solidFill>
                <a:srgbClr val="FF0000"/>
              </a:solidFill>
            </a:endParaRPr>
          </a:p>
          <a:p>
            <a:pPr>
              <a:buClr>
                <a:schemeClr val="tx1"/>
              </a:buClr>
            </a:pPr>
            <a:endParaRPr lang="en-US" sz="2800" dirty="0">
              <a:solidFill>
                <a:srgbClr val="FF0000"/>
              </a:solidFill>
            </a:endParaRPr>
          </a:p>
          <a:p>
            <a:pPr>
              <a:buClr>
                <a:schemeClr val="tx1"/>
              </a:buClr>
            </a:pPr>
            <a:endParaRPr lang="en-US" sz="2800" dirty="0" smtClean="0">
              <a:solidFill>
                <a:srgbClr val="FF0000"/>
              </a:solidFill>
            </a:endParaRPr>
          </a:p>
          <a:p>
            <a:pPr>
              <a:buClr>
                <a:schemeClr val="tx1"/>
              </a:buClr>
            </a:pPr>
            <a:endParaRPr lang="en-US" sz="6200" dirty="0" smtClean="0"/>
          </a:p>
          <a:p>
            <a:pPr>
              <a:buClr>
                <a:schemeClr val="tx1"/>
              </a:buClr>
            </a:pPr>
            <a:endParaRPr lang="en-US" dirty="0"/>
          </a:p>
          <a:p>
            <a:pPr>
              <a:buClr>
                <a:schemeClr val="tx1"/>
              </a:buClr>
            </a:pPr>
            <a:endParaRPr lang="en-US" dirty="0"/>
          </a:p>
          <a:p>
            <a:pPr>
              <a:buClr>
                <a:schemeClr val="tx1"/>
              </a:buClr>
            </a:pPr>
            <a:endParaRPr lang="en-US" dirty="0"/>
          </a:p>
          <a:p>
            <a:pPr>
              <a:buClr>
                <a:schemeClr val="tx1"/>
              </a:buClr>
            </a:pPr>
            <a:endParaRPr lang="en-US" dirty="0"/>
          </a:p>
          <a:p>
            <a:pPr>
              <a:buClr>
                <a:schemeClr val="tx1"/>
              </a:buClr>
            </a:pPr>
            <a:endParaRPr lang="en-US" dirty="0"/>
          </a:p>
        </p:txBody>
      </p:sp>
    </p:spTree>
    <p:extLst>
      <p:ext uri="{BB962C8B-B14F-4D97-AF65-F5344CB8AC3E}">
        <p14:creationId xmlns:p14="http://schemas.microsoft.com/office/powerpoint/2010/main" val="3042928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buClr>
                <a:schemeClr val="tx1"/>
              </a:buClr>
            </a:pPr>
            <a:r>
              <a:rPr lang="en-US" sz="3200" dirty="0" smtClean="0"/>
              <a:t>2020</a:t>
            </a:r>
            <a:r>
              <a:rPr lang="en-US" sz="3200" dirty="0"/>
              <a:t>: Russia (</a:t>
            </a:r>
            <a:r>
              <a:rPr lang="en-US" sz="3200" dirty="0" smtClean="0"/>
              <a:t>TBC?)</a:t>
            </a:r>
            <a:endParaRPr lang="en-US" sz="3200" dirty="0"/>
          </a:p>
          <a:p>
            <a:pPr>
              <a:buClr>
                <a:schemeClr val="tx1"/>
              </a:buClr>
            </a:pPr>
            <a:r>
              <a:rPr lang="en-US" sz="3200" dirty="0"/>
              <a:t>2020: Slovenia (TBC?)</a:t>
            </a:r>
          </a:p>
          <a:p>
            <a:pPr>
              <a:buClr>
                <a:schemeClr val="tx1"/>
              </a:buClr>
            </a:pPr>
            <a:r>
              <a:rPr lang="en-US" sz="3200" dirty="0"/>
              <a:t>2020: Cyprus (TBC?)</a:t>
            </a:r>
          </a:p>
          <a:p>
            <a:pPr>
              <a:buClr>
                <a:schemeClr val="tx1"/>
              </a:buClr>
            </a:pPr>
            <a:r>
              <a:rPr lang="en-US" sz="3200" dirty="0" smtClean="0"/>
              <a:t>2020</a:t>
            </a:r>
            <a:r>
              <a:rPr lang="en-US" sz="3200" dirty="0"/>
              <a:t>: Lithuania (TBC?)</a:t>
            </a:r>
          </a:p>
          <a:p>
            <a:pPr>
              <a:buClr>
                <a:schemeClr val="tx1"/>
              </a:buClr>
            </a:pPr>
            <a:r>
              <a:rPr lang="en-US" sz="3200" dirty="0"/>
              <a:t>2020: Pakistan (TBC?)</a:t>
            </a:r>
          </a:p>
          <a:p>
            <a:pPr>
              <a:buClr>
                <a:schemeClr val="tx1"/>
              </a:buClr>
            </a:pPr>
            <a:r>
              <a:rPr lang="en-US" sz="3200" dirty="0"/>
              <a:t>2020: Turkey (TBC?)</a:t>
            </a:r>
          </a:p>
          <a:p>
            <a:pPr>
              <a:buClr>
                <a:schemeClr val="tx1"/>
              </a:buClr>
            </a:pPr>
            <a:r>
              <a:rPr lang="en-US" sz="3200" dirty="0"/>
              <a:t>2020: USA/Canada (TBC?)</a:t>
            </a:r>
          </a:p>
          <a:p>
            <a:pPr>
              <a:buClr>
                <a:schemeClr val="tx1"/>
              </a:buClr>
            </a:pPr>
            <a:r>
              <a:rPr lang="en-US" sz="3200" dirty="0"/>
              <a:t>2020: India (TBC?)</a:t>
            </a:r>
          </a:p>
          <a:p>
            <a:pPr>
              <a:buClr>
                <a:schemeClr val="tx1"/>
              </a:buClr>
            </a:pPr>
            <a:r>
              <a:rPr lang="en-US" sz="3200" dirty="0"/>
              <a:t>2020: Japan (TBC?)</a:t>
            </a:r>
          </a:p>
          <a:p>
            <a:endParaRPr lang="en-US" dirty="0"/>
          </a:p>
        </p:txBody>
      </p:sp>
      <p:sp>
        <p:nvSpPr>
          <p:cNvPr id="4" name="Title 1"/>
          <p:cNvSpPr txBox="1">
            <a:spLocks/>
          </p:cNvSpPr>
          <p:nvPr/>
        </p:nvSpPr>
        <p:spPr>
          <a:xfrm>
            <a:off x="457200" y="81092"/>
            <a:ext cx="8226854" cy="1092114"/>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4000" dirty="0" smtClean="0"/>
              <a:t>Proposed Calendar of National visits</a:t>
            </a:r>
            <a:r>
              <a:rPr lang="en-US" dirty="0" smtClean="0"/>
              <a:t/>
            </a:r>
            <a:br>
              <a:rPr lang="en-US" dirty="0" smtClean="0"/>
            </a:br>
            <a:r>
              <a:rPr lang="en-US" sz="3600" dirty="0" smtClean="0"/>
              <a:t>on 2020</a:t>
            </a:r>
            <a:endParaRPr lang="en-US" sz="3600" dirty="0"/>
          </a:p>
        </p:txBody>
      </p:sp>
    </p:spTree>
    <p:extLst>
      <p:ext uri="{BB962C8B-B14F-4D97-AF65-F5344CB8AC3E}">
        <p14:creationId xmlns:p14="http://schemas.microsoft.com/office/powerpoint/2010/main" val="74569925"/>
      </p:ext>
    </p:extLst>
  </p:cSld>
  <p:clrMapOvr>
    <a:masterClrMapping/>
  </p:clrMapOvr>
</p:sld>
</file>

<file path=ppt/theme/theme1.xml><?xml version="1.0" encoding="utf-8"?>
<a:theme xmlns:a="http://schemas.openxmlformats.org/drawingml/2006/main" name="PrésentationCERN1">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PrésentationCERN1.thmx</Template>
  <TotalTime>621</TotalTime>
  <Words>707</Words>
  <Application>Microsoft Macintosh PowerPoint</Application>
  <PresentationFormat>On-screen Show (4:3)</PresentationFormat>
  <Paragraphs>90</Paragraphs>
  <Slides>9</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Arial</vt:lpstr>
      <vt:lpstr>PrésentationCERN1</vt:lpstr>
      <vt:lpstr>PowerPoint Presentation</vt:lpstr>
      <vt:lpstr>PowerPoint Presentation</vt:lpstr>
      <vt:lpstr>PowerPoint Presentation</vt:lpstr>
      <vt:lpstr>LOGISTICS FOR THE VISIT</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Microsoft Office User</cp:lastModifiedBy>
  <cp:revision>76</cp:revision>
  <dcterms:created xsi:type="dcterms:W3CDTF">2012-11-26T16:07:01Z</dcterms:created>
  <dcterms:modified xsi:type="dcterms:W3CDTF">2019-10-30T21:14:13Z</dcterms:modified>
</cp:coreProperties>
</file>