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2"/>
  </p:sldMasterIdLst>
  <p:sldIdLst>
    <p:sldId id="256" r:id="rId3"/>
    <p:sldId id="257" r:id="rId4"/>
    <p:sldId id="258" r:id="rId5"/>
    <p:sldId id="261" r:id="rId6"/>
    <p:sldId id="259" r:id="rId7"/>
  </p:sldIdLst>
  <p:sldSz cx="13103225" cy="9251950"/>
  <p:notesSz cx="7559675" cy="106918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1" d="100"/>
          <a:sy n="61" d="100"/>
        </p:scale>
        <p:origin x="-658" y="-38"/>
      </p:cViewPr>
      <p:guideLst>
        <p:guide orient="horz" pos="2914"/>
        <p:guide pos="412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654840" y="369000"/>
            <a:ext cx="11792520" cy="15444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GB" sz="4400" b="0" strike="noStrike" spc="-1"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654840" y="2164680"/>
            <a:ext cx="11792520" cy="2559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GB" sz="3200" b="0" strike="noStrike" spc="-1"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654840" y="4967280"/>
            <a:ext cx="11792520" cy="2559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GB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654840" y="369000"/>
            <a:ext cx="11792520" cy="15444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GB" sz="4400" b="0" strike="noStrike" spc="-1"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654840" y="2164680"/>
            <a:ext cx="5754600" cy="2559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GB" sz="3200" b="0" strike="noStrike" spc="-1"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6697440" y="2164680"/>
            <a:ext cx="5754600" cy="2559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GB" sz="3200" b="0" strike="noStrike" spc="-1">
              <a:latin typeface="Arial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654840" y="4967280"/>
            <a:ext cx="5754600" cy="2559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GB" sz="3200" b="0" strike="noStrike" spc="-1">
              <a:latin typeface="Arial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 type="body"/>
          </p:nvPr>
        </p:nvSpPr>
        <p:spPr>
          <a:xfrm>
            <a:off x="6697440" y="4967280"/>
            <a:ext cx="5754600" cy="2559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GB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654840" y="369000"/>
            <a:ext cx="11792520" cy="15444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GB" sz="4400" b="0" strike="noStrike" spc="-1"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654840" y="2164680"/>
            <a:ext cx="3796920" cy="2559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GB" sz="3200" b="0" strike="noStrike" spc="-1"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4641840" y="2164680"/>
            <a:ext cx="3796920" cy="2559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GB" sz="3200" b="0" strike="noStrike" spc="-1"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 type="body"/>
          </p:nvPr>
        </p:nvSpPr>
        <p:spPr>
          <a:xfrm>
            <a:off x="8629200" y="2164680"/>
            <a:ext cx="3796920" cy="2559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GB" sz="3200" b="0" strike="noStrike" spc="-1">
              <a:latin typeface="Arial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 type="body"/>
          </p:nvPr>
        </p:nvSpPr>
        <p:spPr>
          <a:xfrm>
            <a:off x="654840" y="4967280"/>
            <a:ext cx="3796920" cy="2559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GB" sz="3200" b="0" strike="noStrike" spc="-1">
              <a:latin typeface="Arial"/>
            </a:endParaRPr>
          </a:p>
        </p:txBody>
      </p:sp>
      <p:sp>
        <p:nvSpPr>
          <p:cNvPr id="36" name="PlaceHolder 6"/>
          <p:cNvSpPr>
            <a:spLocks noGrp="1"/>
          </p:cNvSpPr>
          <p:nvPr>
            <p:ph type="body"/>
          </p:nvPr>
        </p:nvSpPr>
        <p:spPr>
          <a:xfrm>
            <a:off x="4641840" y="4967280"/>
            <a:ext cx="3796920" cy="2559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GB" sz="3200" b="0" strike="noStrike" spc="-1">
              <a:latin typeface="Arial"/>
            </a:endParaRPr>
          </a:p>
        </p:txBody>
      </p:sp>
      <p:sp>
        <p:nvSpPr>
          <p:cNvPr id="37" name="PlaceHolder 7"/>
          <p:cNvSpPr>
            <a:spLocks noGrp="1"/>
          </p:cNvSpPr>
          <p:nvPr>
            <p:ph type="body"/>
          </p:nvPr>
        </p:nvSpPr>
        <p:spPr>
          <a:xfrm>
            <a:off x="8629200" y="4967280"/>
            <a:ext cx="3796920" cy="2559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GB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PlaceHolder 1"/>
          <p:cNvSpPr>
            <a:spLocks noGrp="1"/>
          </p:cNvSpPr>
          <p:nvPr>
            <p:ph type="title"/>
          </p:nvPr>
        </p:nvSpPr>
        <p:spPr>
          <a:xfrm>
            <a:off x="654840" y="369000"/>
            <a:ext cx="11792520" cy="15444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GB" sz="4400" b="0" strike="noStrike" spc="-1">
              <a:latin typeface="Arial"/>
            </a:endParaRPr>
          </a:p>
        </p:txBody>
      </p:sp>
      <p:sp>
        <p:nvSpPr>
          <p:cNvPr id="41" name="PlaceHolder 2"/>
          <p:cNvSpPr>
            <a:spLocks noGrp="1"/>
          </p:cNvSpPr>
          <p:nvPr>
            <p:ph type="subTitle"/>
          </p:nvPr>
        </p:nvSpPr>
        <p:spPr>
          <a:xfrm>
            <a:off x="654840" y="2164680"/>
            <a:ext cx="11792520" cy="53654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GB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PlaceHolder 1"/>
          <p:cNvSpPr>
            <a:spLocks noGrp="1"/>
          </p:cNvSpPr>
          <p:nvPr>
            <p:ph type="title"/>
          </p:nvPr>
        </p:nvSpPr>
        <p:spPr>
          <a:xfrm>
            <a:off x="654840" y="369000"/>
            <a:ext cx="11792520" cy="15444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GB" sz="4400" b="0" strike="noStrike" spc="-1">
              <a:latin typeface="Arial"/>
            </a:endParaRPr>
          </a:p>
        </p:txBody>
      </p:sp>
      <p:sp>
        <p:nvSpPr>
          <p:cNvPr id="43" name="PlaceHolder 2"/>
          <p:cNvSpPr>
            <a:spLocks noGrp="1"/>
          </p:cNvSpPr>
          <p:nvPr>
            <p:ph type="body"/>
          </p:nvPr>
        </p:nvSpPr>
        <p:spPr>
          <a:xfrm>
            <a:off x="654840" y="2164680"/>
            <a:ext cx="11792520" cy="53654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GB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PlaceHolder 1"/>
          <p:cNvSpPr>
            <a:spLocks noGrp="1"/>
          </p:cNvSpPr>
          <p:nvPr>
            <p:ph type="title"/>
          </p:nvPr>
        </p:nvSpPr>
        <p:spPr>
          <a:xfrm>
            <a:off x="654840" y="369000"/>
            <a:ext cx="11792520" cy="15444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GB" sz="4400" b="0" strike="noStrike" spc="-1">
              <a:latin typeface="Arial"/>
            </a:endParaRPr>
          </a:p>
        </p:txBody>
      </p:sp>
      <p:sp>
        <p:nvSpPr>
          <p:cNvPr id="45" name="PlaceHolder 2"/>
          <p:cNvSpPr>
            <a:spLocks noGrp="1"/>
          </p:cNvSpPr>
          <p:nvPr>
            <p:ph type="body"/>
          </p:nvPr>
        </p:nvSpPr>
        <p:spPr>
          <a:xfrm>
            <a:off x="654840" y="2164680"/>
            <a:ext cx="5754600" cy="53654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GB" sz="3200" b="0" strike="noStrike" spc="-1">
              <a:latin typeface="Arial"/>
            </a:endParaRPr>
          </a:p>
        </p:txBody>
      </p:sp>
      <p:sp>
        <p:nvSpPr>
          <p:cNvPr id="46" name="PlaceHolder 3"/>
          <p:cNvSpPr>
            <a:spLocks noGrp="1"/>
          </p:cNvSpPr>
          <p:nvPr>
            <p:ph type="body"/>
          </p:nvPr>
        </p:nvSpPr>
        <p:spPr>
          <a:xfrm>
            <a:off x="6697440" y="2164680"/>
            <a:ext cx="5754600" cy="53654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GB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654840" y="369000"/>
            <a:ext cx="11792520" cy="15444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GB" sz="44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subTitle"/>
          </p:nvPr>
        </p:nvSpPr>
        <p:spPr>
          <a:xfrm>
            <a:off x="654840" y="369000"/>
            <a:ext cx="11792520" cy="71604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GB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654840" y="369000"/>
            <a:ext cx="11792520" cy="15444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GB" sz="4400" b="0" strike="noStrike" spc="-1">
              <a:latin typeface="Arial"/>
            </a:endParaRPr>
          </a:p>
        </p:txBody>
      </p:sp>
      <p:sp>
        <p:nvSpPr>
          <p:cNvPr id="50" name="PlaceHolder 2"/>
          <p:cNvSpPr>
            <a:spLocks noGrp="1"/>
          </p:cNvSpPr>
          <p:nvPr>
            <p:ph type="body"/>
          </p:nvPr>
        </p:nvSpPr>
        <p:spPr>
          <a:xfrm>
            <a:off x="654840" y="2164680"/>
            <a:ext cx="5754600" cy="2559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GB" sz="3200" b="0" strike="noStrike" spc="-1">
              <a:latin typeface="Arial"/>
            </a:endParaRPr>
          </a:p>
        </p:txBody>
      </p:sp>
      <p:sp>
        <p:nvSpPr>
          <p:cNvPr id="51" name="PlaceHolder 3"/>
          <p:cNvSpPr>
            <a:spLocks noGrp="1"/>
          </p:cNvSpPr>
          <p:nvPr>
            <p:ph type="body"/>
          </p:nvPr>
        </p:nvSpPr>
        <p:spPr>
          <a:xfrm>
            <a:off x="6697440" y="2164680"/>
            <a:ext cx="5754600" cy="53654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GB" sz="3200" b="0" strike="noStrike" spc="-1">
              <a:latin typeface="Arial"/>
            </a:endParaRPr>
          </a:p>
        </p:txBody>
      </p:sp>
      <p:sp>
        <p:nvSpPr>
          <p:cNvPr id="52" name="PlaceHolder 4"/>
          <p:cNvSpPr>
            <a:spLocks noGrp="1"/>
          </p:cNvSpPr>
          <p:nvPr>
            <p:ph type="body"/>
          </p:nvPr>
        </p:nvSpPr>
        <p:spPr>
          <a:xfrm>
            <a:off x="654840" y="4967280"/>
            <a:ext cx="5754600" cy="2559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GB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654840" y="369000"/>
            <a:ext cx="11792520" cy="15444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GB" sz="4400" b="0" strike="noStrike" spc="-1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654840" y="2164680"/>
            <a:ext cx="11792520" cy="53654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GB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654840" y="369000"/>
            <a:ext cx="11792520" cy="15444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GB" sz="4400" b="0" strike="noStrike" spc="-1">
              <a:latin typeface="Arial"/>
            </a:endParaRPr>
          </a:p>
        </p:txBody>
      </p:sp>
      <p:sp>
        <p:nvSpPr>
          <p:cNvPr id="54" name="PlaceHolder 2"/>
          <p:cNvSpPr>
            <a:spLocks noGrp="1"/>
          </p:cNvSpPr>
          <p:nvPr>
            <p:ph type="body"/>
          </p:nvPr>
        </p:nvSpPr>
        <p:spPr>
          <a:xfrm>
            <a:off x="654840" y="2164680"/>
            <a:ext cx="5754600" cy="53654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GB" sz="3200" b="0" strike="noStrike" spc="-1">
              <a:latin typeface="Arial"/>
            </a:endParaRPr>
          </a:p>
        </p:txBody>
      </p:sp>
      <p:sp>
        <p:nvSpPr>
          <p:cNvPr id="55" name="PlaceHolder 3"/>
          <p:cNvSpPr>
            <a:spLocks noGrp="1"/>
          </p:cNvSpPr>
          <p:nvPr>
            <p:ph type="body"/>
          </p:nvPr>
        </p:nvSpPr>
        <p:spPr>
          <a:xfrm>
            <a:off x="6697440" y="2164680"/>
            <a:ext cx="5754600" cy="2559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GB" sz="3200" b="0" strike="noStrike" spc="-1">
              <a:latin typeface="Arial"/>
            </a:endParaRPr>
          </a:p>
        </p:txBody>
      </p:sp>
      <p:sp>
        <p:nvSpPr>
          <p:cNvPr id="56" name="PlaceHolder 4"/>
          <p:cNvSpPr>
            <a:spLocks noGrp="1"/>
          </p:cNvSpPr>
          <p:nvPr>
            <p:ph type="body"/>
          </p:nvPr>
        </p:nvSpPr>
        <p:spPr>
          <a:xfrm>
            <a:off x="6697440" y="4967280"/>
            <a:ext cx="5754600" cy="2559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GB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654840" y="369000"/>
            <a:ext cx="11792520" cy="15444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GB" sz="4400" b="0" strike="noStrike" spc="-1">
              <a:latin typeface="Arial"/>
            </a:endParaRPr>
          </a:p>
        </p:txBody>
      </p:sp>
      <p:sp>
        <p:nvSpPr>
          <p:cNvPr id="58" name="PlaceHolder 2"/>
          <p:cNvSpPr>
            <a:spLocks noGrp="1"/>
          </p:cNvSpPr>
          <p:nvPr>
            <p:ph type="body"/>
          </p:nvPr>
        </p:nvSpPr>
        <p:spPr>
          <a:xfrm>
            <a:off x="654840" y="2164680"/>
            <a:ext cx="5754600" cy="2559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GB" sz="3200" b="0" strike="noStrike" spc="-1">
              <a:latin typeface="Arial"/>
            </a:endParaRPr>
          </a:p>
        </p:txBody>
      </p:sp>
      <p:sp>
        <p:nvSpPr>
          <p:cNvPr id="59" name="PlaceHolder 3"/>
          <p:cNvSpPr>
            <a:spLocks noGrp="1"/>
          </p:cNvSpPr>
          <p:nvPr>
            <p:ph type="body"/>
          </p:nvPr>
        </p:nvSpPr>
        <p:spPr>
          <a:xfrm>
            <a:off x="6697440" y="2164680"/>
            <a:ext cx="5754600" cy="2559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GB" sz="3200" b="0" strike="noStrike" spc="-1">
              <a:latin typeface="Arial"/>
            </a:endParaRPr>
          </a:p>
        </p:txBody>
      </p:sp>
      <p:sp>
        <p:nvSpPr>
          <p:cNvPr id="60" name="PlaceHolder 4"/>
          <p:cNvSpPr>
            <a:spLocks noGrp="1"/>
          </p:cNvSpPr>
          <p:nvPr>
            <p:ph type="body"/>
          </p:nvPr>
        </p:nvSpPr>
        <p:spPr>
          <a:xfrm>
            <a:off x="654840" y="4967280"/>
            <a:ext cx="11792520" cy="2559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GB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title"/>
          </p:nvPr>
        </p:nvSpPr>
        <p:spPr>
          <a:xfrm>
            <a:off x="654840" y="369000"/>
            <a:ext cx="11792520" cy="15444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GB" sz="4400" b="0" strike="noStrike" spc="-1">
              <a:latin typeface="Arial"/>
            </a:endParaRPr>
          </a:p>
        </p:txBody>
      </p:sp>
      <p:sp>
        <p:nvSpPr>
          <p:cNvPr id="62" name="PlaceHolder 2"/>
          <p:cNvSpPr>
            <a:spLocks noGrp="1"/>
          </p:cNvSpPr>
          <p:nvPr>
            <p:ph type="body"/>
          </p:nvPr>
        </p:nvSpPr>
        <p:spPr>
          <a:xfrm>
            <a:off x="654840" y="2164680"/>
            <a:ext cx="11792520" cy="2559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GB" sz="3200" b="0" strike="noStrike" spc="-1">
              <a:latin typeface="Arial"/>
            </a:endParaRPr>
          </a:p>
        </p:txBody>
      </p:sp>
      <p:sp>
        <p:nvSpPr>
          <p:cNvPr id="63" name="PlaceHolder 3"/>
          <p:cNvSpPr>
            <a:spLocks noGrp="1"/>
          </p:cNvSpPr>
          <p:nvPr>
            <p:ph type="body"/>
          </p:nvPr>
        </p:nvSpPr>
        <p:spPr>
          <a:xfrm>
            <a:off x="654840" y="4967280"/>
            <a:ext cx="11792520" cy="2559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GB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 type="title"/>
          </p:nvPr>
        </p:nvSpPr>
        <p:spPr>
          <a:xfrm>
            <a:off x="654840" y="369000"/>
            <a:ext cx="11792520" cy="15444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GB" sz="4400" b="0" strike="noStrike" spc="-1">
              <a:latin typeface="Arial"/>
            </a:endParaRPr>
          </a:p>
        </p:txBody>
      </p:sp>
      <p:sp>
        <p:nvSpPr>
          <p:cNvPr id="65" name="PlaceHolder 2"/>
          <p:cNvSpPr>
            <a:spLocks noGrp="1"/>
          </p:cNvSpPr>
          <p:nvPr>
            <p:ph type="body"/>
          </p:nvPr>
        </p:nvSpPr>
        <p:spPr>
          <a:xfrm>
            <a:off x="654840" y="2164680"/>
            <a:ext cx="5754600" cy="2559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GB" sz="3200" b="0" strike="noStrike" spc="-1">
              <a:latin typeface="Arial"/>
            </a:endParaRPr>
          </a:p>
        </p:txBody>
      </p:sp>
      <p:sp>
        <p:nvSpPr>
          <p:cNvPr id="66" name="PlaceHolder 3"/>
          <p:cNvSpPr>
            <a:spLocks noGrp="1"/>
          </p:cNvSpPr>
          <p:nvPr>
            <p:ph type="body"/>
          </p:nvPr>
        </p:nvSpPr>
        <p:spPr>
          <a:xfrm>
            <a:off x="6697440" y="2164680"/>
            <a:ext cx="5754600" cy="2559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GB" sz="3200" b="0" strike="noStrike" spc="-1">
              <a:latin typeface="Arial"/>
            </a:endParaRPr>
          </a:p>
        </p:txBody>
      </p:sp>
      <p:sp>
        <p:nvSpPr>
          <p:cNvPr id="67" name="PlaceHolder 4"/>
          <p:cNvSpPr>
            <a:spLocks noGrp="1"/>
          </p:cNvSpPr>
          <p:nvPr>
            <p:ph type="body"/>
          </p:nvPr>
        </p:nvSpPr>
        <p:spPr>
          <a:xfrm>
            <a:off x="654840" y="4967280"/>
            <a:ext cx="5754600" cy="2559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GB" sz="3200" b="0" strike="noStrike" spc="-1">
              <a:latin typeface="Arial"/>
            </a:endParaRPr>
          </a:p>
        </p:txBody>
      </p:sp>
      <p:sp>
        <p:nvSpPr>
          <p:cNvPr id="68" name="PlaceHolder 5"/>
          <p:cNvSpPr>
            <a:spLocks noGrp="1"/>
          </p:cNvSpPr>
          <p:nvPr>
            <p:ph type="body"/>
          </p:nvPr>
        </p:nvSpPr>
        <p:spPr>
          <a:xfrm>
            <a:off x="6697440" y="4967280"/>
            <a:ext cx="5754600" cy="2559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GB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PlaceHolder 1"/>
          <p:cNvSpPr>
            <a:spLocks noGrp="1"/>
          </p:cNvSpPr>
          <p:nvPr>
            <p:ph type="title"/>
          </p:nvPr>
        </p:nvSpPr>
        <p:spPr>
          <a:xfrm>
            <a:off x="654840" y="369000"/>
            <a:ext cx="11792520" cy="15444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GB" sz="4400" b="0" strike="noStrike" spc="-1">
              <a:latin typeface="Arial"/>
            </a:endParaRPr>
          </a:p>
        </p:txBody>
      </p:sp>
      <p:sp>
        <p:nvSpPr>
          <p:cNvPr id="70" name="PlaceHolder 2"/>
          <p:cNvSpPr>
            <a:spLocks noGrp="1"/>
          </p:cNvSpPr>
          <p:nvPr>
            <p:ph type="body"/>
          </p:nvPr>
        </p:nvSpPr>
        <p:spPr>
          <a:xfrm>
            <a:off x="654840" y="2164680"/>
            <a:ext cx="3796920" cy="2559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GB" sz="3200" b="0" strike="noStrike" spc="-1">
              <a:latin typeface="Arial"/>
            </a:endParaRPr>
          </a:p>
        </p:txBody>
      </p:sp>
      <p:sp>
        <p:nvSpPr>
          <p:cNvPr id="71" name="PlaceHolder 3"/>
          <p:cNvSpPr>
            <a:spLocks noGrp="1"/>
          </p:cNvSpPr>
          <p:nvPr>
            <p:ph type="body"/>
          </p:nvPr>
        </p:nvSpPr>
        <p:spPr>
          <a:xfrm>
            <a:off x="4641840" y="2164680"/>
            <a:ext cx="3796920" cy="2559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GB" sz="3200" b="0" strike="noStrike" spc="-1">
              <a:latin typeface="Arial"/>
            </a:endParaRPr>
          </a:p>
        </p:txBody>
      </p:sp>
      <p:sp>
        <p:nvSpPr>
          <p:cNvPr id="72" name="PlaceHolder 4"/>
          <p:cNvSpPr>
            <a:spLocks noGrp="1"/>
          </p:cNvSpPr>
          <p:nvPr>
            <p:ph type="body"/>
          </p:nvPr>
        </p:nvSpPr>
        <p:spPr>
          <a:xfrm>
            <a:off x="8629200" y="2164680"/>
            <a:ext cx="3796920" cy="2559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GB" sz="3200" b="0" strike="noStrike" spc="-1">
              <a:latin typeface="Arial"/>
            </a:endParaRPr>
          </a:p>
        </p:txBody>
      </p:sp>
      <p:sp>
        <p:nvSpPr>
          <p:cNvPr id="73" name="PlaceHolder 5"/>
          <p:cNvSpPr>
            <a:spLocks noGrp="1"/>
          </p:cNvSpPr>
          <p:nvPr>
            <p:ph type="body"/>
          </p:nvPr>
        </p:nvSpPr>
        <p:spPr>
          <a:xfrm>
            <a:off x="654840" y="4967280"/>
            <a:ext cx="3796920" cy="2559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GB" sz="3200" b="0" strike="noStrike" spc="-1">
              <a:latin typeface="Arial"/>
            </a:endParaRPr>
          </a:p>
        </p:txBody>
      </p:sp>
      <p:sp>
        <p:nvSpPr>
          <p:cNvPr id="74" name="PlaceHolder 6"/>
          <p:cNvSpPr>
            <a:spLocks noGrp="1"/>
          </p:cNvSpPr>
          <p:nvPr>
            <p:ph type="body"/>
          </p:nvPr>
        </p:nvSpPr>
        <p:spPr>
          <a:xfrm>
            <a:off x="4641840" y="4967280"/>
            <a:ext cx="3796920" cy="2559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GB" sz="3200" b="0" strike="noStrike" spc="-1">
              <a:latin typeface="Arial"/>
            </a:endParaRPr>
          </a:p>
        </p:txBody>
      </p:sp>
      <p:sp>
        <p:nvSpPr>
          <p:cNvPr id="75" name="PlaceHolder 7"/>
          <p:cNvSpPr>
            <a:spLocks noGrp="1"/>
          </p:cNvSpPr>
          <p:nvPr>
            <p:ph type="body"/>
          </p:nvPr>
        </p:nvSpPr>
        <p:spPr>
          <a:xfrm>
            <a:off x="8629200" y="4967280"/>
            <a:ext cx="3796920" cy="2559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GB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654840" y="369000"/>
            <a:ext cx="11792520" cy="15444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GB" sz="4400" b="0" strike="noStrike" spc="-1"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654840" y="2164680"/>
            <a:ext cx="11792520" cy="53654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GB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654840" y="369000"/>
            <a:ext cx="11792520" cy="15444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GB" sz="4400" b="0" strike="noStrike" spc="-1"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654840" y="2164680"/>
            <a:ext cx="5754600" cy="53654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GB" sz="3200" b="0" strike="noStrike" spc="-1">
              <a:latin typeface="Arial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>
          <a:xfrm>
            <a:off x="6697440" y="2164680"/>
            <a:ext cx="5754600" cy="53654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GB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654840" y="369000"/>
            <a:ext cx="11792520" cy="15444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GB" sz="44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654840" y="369000"/>
            <a:ext cx="11792520" cy="71604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GB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654840" y="369000"/>
            <a:ext cx="11792520" cy="15444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GB" sz="4400" b="0" strike="noStrike" spc="-1"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654840" y="2164680"/>
            <a:ext cx="5754600" cy="2559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GB" sz="3200" b="0" strike="noStrike" spc="-1"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6697440" y="2164680"/>
            <a:ext cx="5754600" cy="53654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GB" sz="3200" b="0" strike="noStrike" spc="-1">
              <a:latin typeface="Arial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 type="body"/>
          </p:nvPr>
        </p:nvSpPr>
        <p:spPr>
          <a:xfrm>
            <a:off x="654840" y="4967280"/>
            <a:ext cx="5754600" cy="2559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GB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654840" y="369000"/>
            <a:ext cx="11792520" cy="15444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GB" sz="4400" b="0" strike="noStrike" spc="-1"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654840" y="2164680"/>
            <a:ext cx="5754600" cy="53654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GB" sz="3200" b="0" strike="noStrike" spc="-1">
              <a:latin typeface="Arial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6697440" y="2164680"/>
            <a:ext cx="5754600" cy="2559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GB" sz="3200" b="0" strike="noStrike" spc="-1">
              <a:latin typeface="Arial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6697440" y="4967280"/>
            <a:ext cx="5754600" cy="2559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GB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654840" y="369000"/>
            <a:ext cx="11792520" cy="15444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GB" sz="4400" b="0" strike="noStrike" spc="-1"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654840" y="2164680"/>
            <a:ext cx="5754600" cy="2559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GB" sz="3200" b="0" strike="noStrike" spc="-1"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6697440" y="2164680"/>
            <a:ext cx="5754600" cy="2559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GB" sz="3200" b="0" strike="noStrike" spc="-1"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654840" y="4967280"/>
            <a:ext cx="11792520" cy="2559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GB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654840" y="369000"/>
            <a:ext cx="11792520" cy="15444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r>
              <a:rPr lang="en-GB" sz="4400" b="0" strike="noStrike" spc="-1">
                <a:latin typeface="Arial"/>
              </a:rPr>
              <a:t>Pulse para editar el formato del texto de título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body"/>
          </p:nvPr>
        </p:nvSpPr>
        <p:spPr>
          <a:xfrm>
            <a:off x="654840" y="2164680"/>
            <a:ext cx="11792520" cy="53654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3200" b="0" strike="noStrike" spc="-1">
                <a:latin typeface="Arial"/>
              </a:rPr>
              <a:t>Pulse para editar el formato de texto del esquema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GB" sz="2800" b="0" strike="noStrike" spc="-1">
                <a:latin typeface="Arial"/>
              </a:rPr>
              <a:t>Segundo nivel del esquema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400" b="0" strike="noStrike" spc="-1">
                <a:latin typeface="Arial"/>
              </a:rPr>
              <a:t>Tercer nivel del esquema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GB" sz="2000" b="0" strike="noStrike" spc="-1">
                <a:latin typeface="Arial"/>
              </a:rPr>
              <a:t>Cuarto nivel del esquema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latin typeface="Arial"/>
              </a:rPr>
              <a:t>Quinto nivel del esquema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latin typeface="Arial"/>
              </a:rPr>
              <a:t>Sexto nivel del esquema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latin typeface="Arial"/>
              </a:rPr>
              <a:t>Séptimo nivel del esquema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/>
    <p:bodyStyle/>
    <p:otherStyle/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654840" y="369000"/>
            <a:ext cx="11792520" cy="15444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r>
              <a:rPr lang="en-GB" sz="4400" b="0" strike="noStrike" spc="-1">
                <a:latin typeface="Arial"/>
              </a:rPr>
              <a:t>Pulse para editar el formato del texto de título</a:t>
            </a:r>
          </a:p>
        </p:txBody>
      </p:sp>
      <p:sp>
        <p:nvSpPr>
          <p:cNvPr id="39" name="PlaceHolder 2"/>
          <p:cNvSpPr>
            <a:spLocks noGrp="1"/>
          </p:cNvSpPr>
          <p:nvPr>
            <p:ph type="body"/>
          </p:nvPr>
        </p:nvSpPr>
        <p:spPr>
          <a:xfrm>
            <a:off x="654840" y="2164680"/>
            <a:ext cx="11792520" cy="53654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3200" b="0" strike="noStrike" spc="-1">
                <a:latin typeface="Arial"/>
              </a:rPr>
              <a:t>Pulse para editar el formato de texto del esquema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GB" sz="2800" b="0" strike="noStrike" spc="-1">
                <a:latin typeface="Arial"/>
              </a:rPr>
              <a:t>Segundo nivel del esquema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400" b="0" strike="noStrike" spc="-1">
                <a:latin typeface="Arial"/>
              </a:rPr>
              <a:t>Tercer nivel del esquema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GB" sz="2000" b="0" strike="noStrike" spc="-1">
                <a:latin typeface="Arial"/>
              </a:rPr>
              <a:t>Cuarto nivel del esquema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latin typeface="Arial"/>
              </a:rPr>
              <a:t>Quinto nivel del esquema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latin typeface="Arial"/>
              </a:rPr>
              <a:t>Sexto nivel del esquema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latin typeface="Arial"/>
              </a:rPr>
              <a:t>Séptimo nivel del esquema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s://doi.org/10.1016/j.nima.2014.06.008" TargetMode="External"/><Relationship Id="rId3" Type="http://schemas.openxmlformats.org/officeDocument/2006/relationships/image" Target="../media/image3.png"/><Relationship Id="rId7" Type="http://schemas.openxmlformats.org/officeDocument/2006/relationships/image" Target="../media/image10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1.png"/><Relationship Id="rId9" Type="http://schemas.openxmlformats.org/officeDocument/2006/relationships/hyperlink" Target="https://doi.org/10.1016/j.nima.2016.05.066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1.png"/><Relationship Id="rId5" Type="http://schemas.openxmlformats.org/officeDocument/2006/relationships/hyperlink" Target="https://doi.org/10.22323/1.227.0032" TargetMode="External"/><Relationship Id="rId4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12.png"/><Relationship Id="rId4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75 Rectángulo"/>
          <p:cNvSpPr/>
          <p:nvPr/>
        </p:nvSpPr>
        <p:spPr>
          <a:xfrm>
            <a:off x="960480" y="2465735"/>
            <a:ext cx="11574720" cy="15282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-GB" sz="5400" b="1" strike="noStrike" spc="-1" dirty="0">
                <a:solidFill>
                  <a:srgbClr val="2A6099"/>
                </a:solidFill>
                <a:latin typeface="Arial"/>
                <a:ea typeface="DejaVu Sans"/>
              </a:rPr>
              <a:t>Lab 3-Thin Moderate Gain Ultrafast Timing </a:t>
            </a:r>
            <a:r>
              <a:rPr lang="en-GB" sz="5400" b="1" strike="noStrike" spc="-1" dirty="0" smtClean="0">
                <a:solidFill>
                  <a:srgbClr val="2A6099"/>
                </a:solidFill>
                <a:latin typeface="Arial"/>
                <a:ea typeface="DejaVu Sans"/>
              </a:rPr>
              <a:t>detectors </a:t>
            </a:r>
          </a:p>
        </p:txBody>
      </p:sp>
      <p:sp>
        <p:nvSpPr>
          <p:cNvPr id="77" name="76 Rectángulo"/>
          <p:cNvSpPr/>
          <p:nvPr/>
        </p:nvSpPr>
        <p:spPr>
          <a:xfrm>
            <a:off x="882180" y="3689871"/>
            <a:ext cx="11337840" cy="2736304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ctr">
            <a:noAutofit/>
          </a:bodyPr>
          <a:lstStyle/>
          <a:p>
            <a:pPr algn="ctr">
              <a:lnSpc>
                <a:spcPct val="100000"/>
              </a:lnSpc>
              <a:spcAft>
                <a:spcPts val="1984"/>
              </a:spcAft>
            </a:pPr>
            <a:r>
              <a:rPr lang="en-GB" sz="2800" b="1" strike="noStrike" spc="-1" dirty="0" smtClean="0">
                <a:solidFill>
                  <a:srgbClr val="000000"/>
                </a:solidFill>
                <a:latin typeface="Arial"/>
                <a:ea typeface="DejaVu Sans"/>
              </a:rPr>
              <a:t>Laser Transient Current Technique (TCT) to characterize Low Gain Avalanche Detectors (LGAD) for Timing and Tracking applications</a:t>
            </a:r>
          </a:p>
          <a:p>
            <a:pPr>
              <a:lnSpc>
                <a:spcPct val="100000"/>
              </a:lnSpc>
              <a:spcAft>
                <a:spcPts val="1984"/>
              </a:spcAft>
            </a:pPr>
            <a:r>
              <a:rPr lang="en-GB" sz="2800" b="1" spc="-1" dirty="0" smtClean="0">
                <a:solidFill>
                  <a:srgbClr val="0070C0"/>
                </a:solidFill>
                <a:latin typeface="Arial"/>
              </a:rPr>
              <a:t>Location: UAM, </a:t>
            </a:r>
            <a:r>
              <a:rPr lang="en-GB" sz="2800" b="1" spc="-1" dirty="0" err="1" smtClean="0">
                <a:solidFill>
                  <a:srgbClr val="0070C0"/>
                </a:solidFill>
                <a:latin typeface="Arial"/>
              </a:rPr>
              <a:t>facultad</a:t>
            </a:r>
            <a:r>
              <a:rPr lang="en-GB" sz="2800" b="1" spc="-1" dirty="0" smtClean="0">
                <a:solidFill>
                  <a:srgbClr val="0070C0"/>
                </a:solidFill>
                <a:latin typeface="Arial"/>
              </a:rPr>
              <a:t> </a:t>
            </a:r>
            <a:r>
              <a:rPr lang="en-GB" sz="2800" b="1" spc="-1" dirty="0" err="1" smtClean="0">
                <a:solidFill>
                  <a:srgbClr val="0070C0"/>
                </a:solidFill>
                <a:latin typeface="Arial"/>
              </a:rPr>
              <a:t>ciencia</a:t>
            </a:r>
            <a:r>
              <a:rPr lang="en-GB" sz="2800" b="1" spc="-1" dirty="0" smtClean="0">
                <a:solidFill>
                  <a:srgbClr val="0070C0"/>
                </a:solidFill>
                <a:latin typeface="Arial"/>
              </a:rPr>
              <a:t>, modulo 15, lab </a:t>
            </a:r>
            <a:r>
              <a:rPr lang="en-GB" sz="2800" b="1" spc="-1" dirty="0" err="1" smtClean="0">
                <a:solidFill>
                  <a:srgbClr val="0070C0"/>
                </a:solidFill>
                <a:latin typeface="Arial"/>
              </a:rPr>
              <a:t>Microelectronica</a:t>
            </a:r>
            <a:endParaRPr lang="en-GB" sz="2800" b="0" strike="noStrike" spc="-1" dirty="0">
              <a:solidFill>
                <a:srgbClr val="0070C0"/>
              </a:solidFill>
              <a:latin typeface="Arial"/>
            </a:endParaRPr>
          </a:p>
        </p:txBody>
      </p:sp>
      <p:pic>
        <p:nvPicPr>
          <p:cNvPr id="78" name="77 Imagen"/>
          <p:cNvPicPr/>
          <p:nvPr/>
        </p:nvPicPr>
        <p:blipFill>
          <a:blip r:embed="rId2"/>
          <a:stretch/>
        </p:blipFill>
        <p:spPr>
          <a:xfrm>
            <a:off x="8568000" y="7764120"/>
            <a:ext cx="3967200" cy="1125720"/>
          </a:xfrm>
          <a:prstGeom prst="rect">
            <a:avLst/>
          </a:prstGeom>
          <a:ln w="0">
            <a:noFill/>
          </a:ln>
        </p:spPr>
      </p:pic>
      <p:pic>
        <p:nvPicPr>
          <p:cNvPr id="79" name="78 Imagen"/>
          <p:cNvPicPr/>
          <p:nvPr/>
        </p:nvPicPr>
        <p:blipFill>
          <a:blip r:embed="rId3"/>
          <a:stretch/>
        </p:blipFill>
        <p:spPr>
          <a:xfrm>
            <a:off x="2563200" y="720000"/>
            <a:ext cx="7975800" cy="1521360"/>
          </a:xfrm>
          <a:prstGeom prst="rect">
            <a:avLst/>
          </a:prstGeom>
          <a:ln w="0">
            <a:noFill/>
          </a:ln>
        </p:spPr>
      </p:pic>
      <p:pic>
        <p:nvPicPr>
          <p:cNvPr id="80" name="79 Imagen"/>
          <p:cNvPicPr/>
          <p:nvPr/>
        </p:nvPicPr>
        <p:blipFill>
          <a:blip r:embed="rId4"/>
          <a:stretch/>
        </p:blipFill>
        <p:spPr>
          <a:xfrm>
            <a:off x="756000" y="7752960"/>
            <a:ext cx="3597840" cy="1136880"/>
          </a:xfrm>
          <a:prstGeom prst="rect">
            <a:avLst/>
          </a:prstGeom>
          <a:ln w="0">
            <a:noFill/>
          </a:ln>
        </p:spPr>
      </p:pic>
      <p:pic>
        <p:nvPicPr>
          <p:cNvPr id="81" name="80 Imagen"/>
          <p:cNvPicPr/>
          <p:nvPr/>
        </p:nvPicPr>
        <p:blipFill>
          <a:blip r:embed="rId5"/>
          <a:stretch/>
        </p:blipFill>
        <p:spPr>
          <a:xfrm>
            <a:off x="4756320" y="7632000"/>
            <a:ext cx="3589200" cy="1257840"/>
          </a:xfrm>
          <a:prstGeom prst="rect">
            <a:avLst/>
          </a:prstGeom>
          <a:ln w="0">
            <a:noFill/>
          </a:ln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75948" y="5922119"/>
            <a:ext cx="1440160" cy="1440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04140" y="5922119"/>
            <a:ext cx="1440160" cy="1440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1 Rectángulo"/>
          <p:cNvSpPr/>
          <p:nvPr/>
        </p:nvSpPr>
        <p:spPr>
          <a:xfrm>
            <a:off x="502940" y="6210151"/>
            <a:ext cx="6550025" cy="72327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00000"/>
              </a:lnSpc>
              <a:spcAft>
                <a:spcPts val="567"/>
              </a:spcAft>
            </a:pPr>
            <a:r>
              <a:rPr lang="en-GB" spc="-1" dirty="0">
                <a:solidFill>
                  <a:srgbClr val="000000"/>
                </a:solidFill>
              </a:rPr>
              <a:t>Giulio Pellegrini and Neil </a:t>
            </a:r>
            <a:r>
              <a:rPr lang="en-GB" spc="-1" dirty="0" err="1">
                <a:solidFill>
                  <a:srgbClr val="000000"/>
                </a:solidFill>
              </a:rPr>
              <a:t>Moffat</a:t>
            </a:r>
            <a:r>
              <a:rPr lang="en-GB" spc="-1" dirty="0">
                <a:solidFill>
                  <a:srgbClr val="000000"/>
                </a:solidFill>
              </a:rPr>
              <a:t>, from IMB-CNM (CSIC)</a:t>
            </a:r>
            <a:endParaRPr lang="en-GB" spc="-1" dirty="0"/>
          </a:p>
          <a:p>
            <a:pPr algn="ctr">
              <a:lnSpc>
                <a:spcPct val="100000"/>
              </a:lnSpc>
              <a:spcAft>
                <a:spcPts val="567"/>
              </a:spcAft>
            </a:pPr>
            <a:r>
              <a:rPr lang="en-GB" spc="-1" dirty="0">
                <a:solidFill>
                  <a:srgbClr val="000000"/>
                </a:solidFill>
              </a:rPr>
              <a:t>Sebastian Grinstein and Pablo </a:t>
            </a:r>
            <a:r>
              <a:rPr lang="en-GB" spc="-1" dirty="0" err="1">
                <a:solidFill>
                  <a:srgbClr val="000000"/>
                </a:solidFill>
              </a:rPr>
              <a:t>Fernández-Martínez</a:t>
            </a:r>
            <a:r>
              <a:rPr lang="en-GB" spc="-1" dirty="0">
                <a:solidFill>
                  <a:srgbClr val="000000"/>
                </a:solidFill>
              </a:rPr>
              <a:t>, from IFAE</a:t>
            </a:r>
            <a:endParaRPr lang="en-GB" spc="-1" dirty="0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8815" y="5933073"/>
            <a:ext cx="1429205" cy="14292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p15="http://schemas.microsoft.com/office/powerpoint/2012/main">
      <p:transition spd="slow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1 CuadroTexto_2"/>
          <p:cNvSpPr/>
          <p:nvPr/>
        </p:nvSpPr>
        <p:spPr>
          <a:xfrm>
            <a:off x="3130560" y="8496000"/>
            <a:ext cx="7939800" cy="3639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en-GB" sz="1800" b="0" i="1" strike="noStrike" spc="-1">
                <a:solidFill>
                  <a:srgbClr val="000000"/>
                </a:solidFill>
                <a:latin typeface="Arial"/>
                <a:ea typeface="DejaVu Sans"/>
              </a:rPr>
              <a:t>Lab 3 – Thin Moderate Gain Ultrafast Timing Detectors: A short into on TCT  </a:t>
            </a:r>
            <a:endParaRPr lang="en-GB" sz="1800" b="0" strike="noStrike" spc="-1">
              <a:latin typeface="Arial"/>
            </a:endParaRPr>
          </a:p>
        </p:txBody>
      </p:sp>
      <p:sp>
        <p:nvSpPr>
          <p:cNvPr id="83" name="82 Rectángulo"/>
          <p:cNvSpPr/>
          <p:nvPr/>
        </p:nvSpPr>
        <p:spPr>
          <a:xfrm>
            <a:off x="12204000" y="8244000"/>
            <a:ext cx="357840" cy="3715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>
              <a:lnSpc>
                <a:spcPct val="100000"/>
              </a:lnSpc>
            </a:pPr>
            <a:fld id="{B229033D-7B82-4EBC-98E2-B02A23603F07}" type="slidenum">
              <a:rPr lang="en-GB" sz="2000" b="0" strike="noStrike" spc="-1">
                <a:solidFill>
                  <a:srgbClr val="000000"/>
                </a:solidFill>
                <a:latin typeface="Arial"/>
                <a:ea typeface="DejaVu Sans"/>
              </a:rPr>
              <a:t>2</a:t>
            </a:fld>
            <a:endParaRPr lang="en-GB" sz="2000" b="0" strike="noStrike" spc="-1">
              <a:latin typeface="Arial"/>
            </a:endParaRPr>
          </a:p>
        </p:txBody>
      </p:sp>
      <p:sp>
        <p:nvSpPr>
          <p:cNvPr id="84" name="83 Rectángulo"/>
          <p:cNvSpPr/>
          <p:nvPr/>
        </p:nvSpPr>
        <p:spPr>
          <a:xfrm>
            <a:off x="673200" y="518400"/>
            <a:ext cx="11204640" cy="8834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>
              <a:lnSpc>
                <a:spcPct val="100000"/>
              </a:lnSpc>
            </a:pPr>
            <a:r>
              <a:rPr lang="en-GB" sz="4800" b="1" strike="noStrike" spc="-1">
                <a:solidFill>
                  <a:srgbClr val="2A6099"/>
                </a:solidFill>
                <a:latin typeface="Arial"/>
                <a:ea typeface="DejaVu Sans"/>
              </a:rPr>
              <a:t>Low Gain Avalanche Detectors</a:t>
            </a:r>
            <a:endParaRPr lang="en-GB" sz="4800" b="0" strike="noStrike" spc="-1">
              <a:latin typeface="Arial"/>
            </a:endParaRPr>
          </a:p>
        </p:txBody>
      </p:sp>
      <p:pic>
        <p:nvPicPr>
          <p:cNvPr id="85" name="84 Imagen"/>
          <p:cNvPicPr/>
          <p:nvPr/>
        </p:nvPicPr>
        <p:blipFill>
          <a:blip r:embed="rId2"/>
          <a:srcRect l="28964" r="50758"/>
          <a:stretch/>
        </p:blipFill>
        <p:spPr>
          <a:xfrm>
            <a:off x="360000" y="8100000"/>
            <a:ext cx="838440" cy="789840"/>
          </a:xfrm>
          <a:prstGeom prst="rect">
            <a:avLst/>
          </a:prstGeom>
          <a:ln w="0">
            <a:noFill/>
          </a:ln>
        </p:spPr>
      </p:pic>
      <p:pic>
        <p:nvPicPr>
          <p:cNvPr id="86" name="85 Imagen"/>
          <p:cNvPicPr/>
          <p:nvPr/>
        </p:nvPicPr>
        <p:blipFill>
          <a:blip r:embed="rId3"/>
          <a:srcRect l="-1172" b="25926"/>
          <a:stretch/>
        </p:blipFill>
        <p:spPr>
          <a:xfrm>
            <a:off x="1224000" y="8558280"/>
            <a:ext cx="1437840" cy="331560"/>
          </a:xfrm>
          <a:prstGeom prst="rect">
            <a:avLst/>
          </a:prstGeom>
          <a:ln w="0">
            <a:noFill/>
          </a:ln>
        </p:spPr>
      </p:pic>
      <p:pic>
        <p:nvPicPr>
          <p:cNvPr id="87" name="86 Imagen"/>
          <p:cNvPicPr/>
          <p:nvPr/>
        </p:nvPicPr>
        <p:blipFill>
          <a:blip r:embed="rId4"/>
          <a:srcRect r="36513" b="36021"/>
          <a:stretch/>
        </p:blipFill>
        <p:spPr>
          <a:xfrm>
            <a:off x="1224000" y="8166960"/>
            <a:ext cx="1257840" cy="357480"/>
          </a:xfrm>
          <a:prstGeom prst="rect">
            <a:avLst/>
          </a:prstGeom>
          <a:ln w="0">
            <a:noFill/>
          </a:ln>
        </p:spPr>
      </p:pic>
      <p:sp>
        <p:nvSpPr>
          <p:cNvPr id="88" name="87 Rectángulo"/>
          <p:cNvSpPr/>
          <p:nvPr/>
        </p:nvSpPr>
        <p:spPr>
          <a:xfrm>
            <a:off x="214908" y="4178520"/>
            <a:ext cx="2589840" cy="5014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-GB" sz="2200" b="1" u="sng" strike="noStrike" spc="-1" dirty="0">
                <a:solidFill>
                  <a:srgbClr val="2A6099"/>
                </a:solidFill>
                <a:uFillTx/>
                <a:latin typeface="Arial"/>
                <a:ea typeface="DejaVu Sans"/>
              </a:rPr>
              <a:t>Why Low Gain?</a:t>
            </a:r>
            <a:endParaRPr lang="en-GB" sz="2200" b="0" strike="noStrike" spc="-1" dirty="0">
              <a:latin typeface="Arial"/>
            </a:endParaRPr>
          </a:p>
        </p:txBody>
      </p:sp>
      <p:sp>
        <p:nvSpPr>
          <p:cNvPr id="89" name="88 Rectángulo"/>
          <p:cNvSpPr/>
          <p:nvPr/>
        </p:nvSpPr>
        <p:spPr>
          <a:xfrm>
            <a:off x="-1116" y="4625975"/>
            <a:ext cx="5040560" cy="3384376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 marL="216000" indent="-213840">
              <a:lnSpc>
                <a:spcPct val="115000"/>
              </a:lnSpc>
              <a:spcAft>
                <a:spcPts val="283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 dirty="0" smtClean="0">
                <a:solidFill>
                  <a:srgbClr val="000000"/>
                </a:solidFill>
                <a:latin typeface="Arial"/>
                <a:ea typeface="DejaVu Sans"/>
              </a:rPr>
              <a:t>Charged particles already produce large signals (</a:t>
            </a:r>
            <a:r>
              <a:rPr lang="en-GB" sz="2000" b="0" strike="noStrike" spc="-1" dirty="0" err="1" smtClean="0">
                <a:solidFill>
                  <a:srgbClr val="000000"/>
                </a:solidFill>
                <a:latin typeface="Arial"/>
                <a:ea typeface="DejaVu Sans"/>
              </a:rPr>
              <a:t>mip</a:t>
            </a:r>
            <a:r>
              <a:rPr lang="en-GB" sz="2000" b="0" strike="noStrike" spc="-1" dirty="0" smtClean="0">
                <a:solidFill>
                  <a:srgbClr val="000000"/>
                </a:solidFill>
                <a:latin typeface="Arial"/>
                <a:ea typeface="DejaVu Sans"/>
              </a:rPr>
              <a:t>: ~80 </a:t>
            </a:r>
            <a:r>
              <a:rPr lang="en-GB" sz="2000" b="0" strike="noStrike" spc="-1" dirty="0" err="1" smtClean="0">
                <a:solidFill>
                  <a:srgbClr val="000000"/>
                </a:solidFill>
                <a:latin typeface="Arial"/>
                <a:ea typeface="DejaVu Sans"/>
              </a:rPr>
              <a:t>ehp</a:t>
            </a:r>
            <a:r>
              <a:rPr lang="en-GB" sz="2000" b="0" strike="noStrike" spc="-1" dirty="0" smtClean="0">
                <a:solidFill>
                  <a:srgbClr val="000000"/>
                </a:solidFill>
                <a:latin typeface="Arial"/>
                <a:ea typeface="DejaVu Sans"/>
              </a:rPr>
              <a:t>/µm) → Very large gain is not required</a:t>
            </a:r>
            <a:endParaRPr lang="en-GB" sz="2000" b="0" strike="noStrike" spc="-1" dirty="0" smtClean="0">
              <a:latin typeface="Arial"/>
            </a:endParaRPr>
          </a:p>
          <a:p>
            <a:pPr marL="216000" indent="-213840">
              <a:lnSpc>
                <a:spcPct val="115000"/>
              </a:lnSpc>
              <a:spcAft>
                <a:spcPts val="283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 dirty="0" smtClean="0">
                <a:solidFill>
                  <a:srgbClr val="000000"/>
                </a:solidFill>
                <a:latin typeface="Arial"/>
                <a:ea typeface="DejaVu Sans"/>
              </a:rPr>
              <a:t>Lower gain → Lower </a:t>
            </a:r>
            <a:r>
              <a:rPr lang="en-GB" sz="2000" b="0" strike="noStrike" spc="-1" dirty="0" err="1" smtClean="0">
                <a:solidFill>
                  <a:srgbClr val="000000"/>
                </a:solidFill>
                <a:latin typeface="Arial"/>
                <a:ea typeface="DejaVu Sans"/>
              </a:rPr>
              <a:t>mult</a:t>
            </a:r>
            <a:r>
              <a:rPr lang="en-GB" sz="2000" b="0" strike="noStrike" spc="-1" dirty="0" smtClean="0">
                <a:solidFill>
                  <a:srgbClr val="000000"/>
                </a:solidFill>
                <a:latin typeface="Arial"/>
                <a:ea typeface="DejaVu Sans"/>
              </a:rPr>
              <a:t>. noise</a:t>
            </a:r>
            <a:endParaRPr lang="en-GB" sz="2000" b="0" strike="noStrike" spc="-1" dirty="0" smtClean="0">
              <a:latin typeface="Arial"/>
            </a:endParaRPr>
          </a:p>
          <a:p>
            <a:pPr marL="216000" indent="-213840">
              <a:lnSpc>
                <a:spcPct val="115000"/>
              </a:lnSpc>
              <a:spcAft>
                <a:spcPts val="283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 dirty="0" smtClean="0">
                <a:solidFill>
                  <a:srgbClr val="000000"/>
                </a:solidFill>
                <a:latin typeface="Arial"/>
                <a:ea typeface="DejaVu Sans"/>
              </a:rPr>
              <a:t>Easier segmentation (lower electric fields involved)</a:t>
            </a:r>
            <a:endParaRPr lang="en-GB" sz="2000" b="0" strike="noStrike" spc="-1" dirty="0" smtClean="0">
              <a:latin typeface="Arial"/>
            </a:endParaRPr>
          </a:p>
          <a:p>
            <a:pPr marL="216000" indent="-213840">
              <a:lnSpc>
                <a:spcPct val="115000"/>
              </a:lnSpc>
              <a:spcAft>
                <a:spcPts val="283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 dirty="0" smtClean="0">
                <a:solidFill>
                  <a:srgbClr val="000000"/>
                </a:solidFill>
                <a:latin typeface="Arial"/>
                <a:ea typeface="DejaVu Sans"/>
              </a:rPr>
              <a:t>Lower power consumption after irradiation</a:t>
            </a:r>
          </a:p>
          <a:p>
            <a:pPr marL="216000" indent="-213840">
              <a:lnSpc>
                <a:spcPct val="115000"/>
              </a:lnSpc>
              <a:spcAft>
                <a:spcPts val="283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1" spc="-1" dirty="0" smtClean="0">
                <a:solidFill>
                  <a:srgbClr val="000000"/>
                </a:solidFill>
                <a:latin typeface="Arial"/>
              </a:rPr>
              <a:t>Fast timing information</a:t>
            </a:r>
            <a:endParaRPr lang="en-GB" sz="2000" b="1" strike="noStrike" spc="-1" dirty="0">
              <a:latin typeface="Arial"/>
            </a:endParaRPr>
          </a:p>
        </p:txBody>
      </p:sp>
      <p:pic>
        <p:nvPicPr>
          <p:cNvPr id="90" name="89 Imagen"/>
          <p:cNvPicPr/>
          <p:nvPr/>
        </p:nvPicPr>
        <p:blipFill>
          <a:blip r:embed="rId5"/>
          <a:stretch/>
        </p:blipFill>
        <p:spPr>
          <a:xfrm>
            <a:off x="4788000" y="4968000"/>
            <a:ext cx="4300200" cy="2950200"/>
          </a:xfrm>
          <a:prstGeom prst="rect">
            <a:avLst/>
          </a:prstGeom>
          <a:ln w="0">
            <a:noFill/>
          </a:ln>
        </p:spPr>
      </p:pic>
      <p:pic>
        <p:nvPicPr>
          <p:cNvPr id="91" name="90 Imagen"/>
          <p:cNvPicPr/>
          <p:nvPr/>
        </p:nvPicPr>
        <p:blipFill>
          <a:blip r:embed="rId6"/>
          <a:srcRect r="16710"/>
          <a:stretch/>
        </p:blipFill>
        <p:spPr>
          <a:xfrm>
            <a:off x="8874000" y="5068800"/>
            <a:ext cx="4048560" cy="2849760"/>
          </a:xfrm>
          <a:prstGeom prst="rect">
            <a:avLst/>
          </a:prstGeom>
          <a:ln w="0">
            <a:noFill/>
          </a:ln>
        </p:spPr>
      </p:pic>
      <p:sp>
        <p:nvSpPr>
          <p:cNvPr id="92" name="91 Conector recto"/>
          <p:cNvSpPr/>
          <p:nvPr/>
        </p:nvSpPr>
        <p:spPr>
          <a:xfrm>
            <a:off x="5039444" y="4680000"/>
            <a:ext cx="0" cy="3420000"/>
          </a:xfrm>
          <a:prstGeom prst="line">
            <a:avLst/>
          </a:prstGeom>
          <a:ln w="36000">
            <a:solidFill>
              <a:srgbClr val="5983B0"/>
            </a:solidFill>
            <a:prstDash val="lgDash"/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grpSp>
        <p:nvGrpSpPr>
          <p:cNvPr id="94" name="93 Grupo"/>
          <p:cNvGrpSpPr/>
          <p:nvPr/>
        </p:nvGrpSpPr>
        <p:grpSpPr>
          <a:xfrm>
            <a:off x="360000" y="1332000"/>
            <a:ext cx="12441960" cy="3166200"/>
            <a:chOff x="360000" y="1332000"/>
            <a:chExt cx="12441960" cy="3166200"/>
          </a:xfrm>
        </p:grpSpPr>
        <p:pic>
          <p:nvPicPr>
            <p:cNvPr id="95" name="94 Imagen"/>
            <p:cNvPicPr/>
            <p:nvPr/>
          </p:nvPicPr>
          <p:blipFill>
            <a:blip r:embed="rId7"/>
            <a:stretch/>
          </p:blipFill>
          <p:spPr>
            <a:xfrm>
              <a:off x="360000" y="1332000"/>
              <a:ext cx="12441960" cy="3166200"/>
            </a:xfrm>
            <a:prstGeom prst="rect">
              <a:avLst/>
            </a:prstGeom>
            <a:ln w="0">
              <a:noFill/>
            </a:ln>
          </p:spPr>
        </p:pic>
        <p:sp>
          <p:nvSpPr>
            <p:cNvPr id="96" name="95 Rectángulo"/>
            <p:cNvSpPr/>
            <p:nvPr/>
          </p:nvSpPr>
          <p:spPr>
            <a:xfrm>
              <a:off x="3240000" y="3132000"/>
              <a:ext cx="2880000" cy="720000"/>
            </a:xfrm>
            <a:prstGeom prst="rect">
              <a:avLst/>
            </a:prstGeom>
            <a:solidFill>
              <a:srgbClr val="FFF8C8"/>
            </a:solidFill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</p:grpSp>
      <p:sp>
        <p:nvSpPr>
          <p:cNvPr id="97" name="Google Shape;308;p5_4"/>
          <p:cNvSpPr/>
          <p:nvPr/>
        </p:nvSpPr>
        <p:spPr>
          <a:xfrm>
            <a:off x="5436000" y="7884000"/>
            <a:ext cx="5040000" cy="6120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>
              <a:lnSpc>
                <a:spcPct val="100000"/>
              </a:lnSpc>
              <a:tabLst>
                <a:tab pos="0" algn="l"/>
              </a:tabLst>
            </a:pPr>
            <a:r>
              <a:rPr lang="en-GB" sz="1600" b="0" strike="noStrike" spc="-1">
                <a:solidFill>
                  <a:srgbClr val="2A6099"/>
                </a:solidFill>
                <a:latin typeface="Arial"/>
                <a:ea typeface="Arial"/>
              </a:rPr>
              <a:t>[G. Pellegrini, </a:t>
            </a:r>
            <a:r>
              <a:rPr lang="en-GB" sz="1600" b="0" strike="noStrike" spc="-1">
                <a:solidFill>
                  <a:srgbClr val="2A6099"/>
                </a:solidFill>
                <a:latin typeface="Arial"/>
                <a:ea typeface="Arial"/>
                <a:hlinkClick r:id="rId8"/>
              </a:rPr>
              <a:t>doi:10.1016/j.nima.2014.06.008</a:t>
            </a:r>
            <a:r>
              <a:rPr lang="en-GB" sz="1600" b="0" strike="noStrike" spc="-1">
                <a:solidFill>
                  <a:srgbClr val="2A6099"/>
                </a:solidFill>
                <a:latin typeface="Arial"/>
                <a:ea typeface="Arial"/>
              </a:rPr>
              <a:t>]</a:t>
            </a:r>
            <a:endParaRPr lang="en-GB" sz="1600" b="0" strike="noStrike" spc="-1">
              <a:latin typeface="Arial"/>
            </a:endParaRPr>
          </a:p>
          <a:p>
            <a:pPr>
              <a:lnSpc>
                <a:spcPct val="100000"/>
              </a:lnSpc>
              <a:tabLst>
                <a:tab pos="0" algn="l"/>
              </a:tabLst>
            </a:pPr>
            <a:r>
              <a:rPr lang="en-GB" sz="1600" b="0" strike="noStrike" spc="-1">
                <a:solidFill>
                  <a:srgbClr val="2A6099"/>
                </a:solidFill>
                <a:latin typeface="Arial"/>
                <a:ea typeface="Arial"/>
              </a:rPr>
              <a:t>[G. Pellegrini, </a:t>
            </a:r>
            <a:r>
              <a:rPr lang="en-GB" sz="1600" b="0" strike="noStrike" spc="-1">
                <a:solidFill>
                  <a:srgbClr val="2A6099"/>
                </a:solidFill>
                <a:latin typeface="Arial"/>
                <a:ea typeface="Arial"/>
                <a:hlinkClick r:id="rId9"/>
              </a:rPr>
              <a:t>doi:10.1016/j.nima.2016.05.066</a:t>
            </a:r>
            <a:r>
              <a:rPr lang="en-GB" sz="1800" b="0" strike="noStrike" spc="-1">
                <a:solidFill>
                  <a:srgbClr val="2A6099"/>
                </a:solidFill>
                <a:latin typeface="Arial"/>
                <a:ea typeface="Arial"/>
              </a:rPr>
              <a:t>]</a:t>
            </a:r>
            <a:endParaRPr lang="en-GB" sz="1800" b="0" strike="noStrike" spc="-1">
              <a:latin typeface="Arial"/>
            </a:endParaRPr>
          </a:p>
        </p:txBody>
      </p:sp>
      <p:sp>
        <p:nvSpPr>
          <p:cNvPr id="93" name="92 Rectángulo"/>
          <p:cNvSpPr/>
          <p:nvPr/>
        </p:nvSpPr>
        <p:spPr>
          <a:xfrm>
            <a:off x="7958068" y="4340519"/>
            <a:ext cx="4498200" cy="5014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-GB" sz="2200" b="1" strike="noStrike" spc="-1" dirty="0">
                <a:solidFill>
                  <a:srgbClr val="2A6099"/>
                </a:solidFill>
                <a:latin typeface="Arial"/>
                <a:ea typeface="DejaVu Sans"/>
              </a:rPr>
              <a:t>Examples of Segmented </a:t>
            </a:r>
            <a:r>
              <a:rPr lang="en-GB" sz="2200" b="1" strike="noStrike" spc="-1" dirty="0" smtClean="0">
                <a:solidFill>
                  <a:srgbClr val="2A6099"/>
                </a:solidFill>
                <a:latin typeface="Arial"/>
                <a:ea typeface="DejaVu Sans"/>
              </a:rPr>
              <a:t>LGADs + many more</a:t>
            </a:r>
            <a:endParaRPr lang="en-GB" sz="2200" b="0" strike="noStrike" spc="-1" dirty="0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p15="http://schemas.microsoft.com/office/powerpoint/2012/main">
      <p:transition spd="slow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1 CuadroTexto_7"/>
          <p:cNvSpPr/>
          <p:nvPr/>
        </p:nvSpPr>
        <p:spPr>
          <a:xfrm>
            <a:off x="3130560" y="8496000"/>
            <a:ext cx="7939800" cy="3639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en-GB" sz="1800" b="0" i="1" strike="noStrike" spc="-1">
                <a:solidFill>
                  <a:srgbClr val="000000"/>
                </a:solidFill>
                <a:latin typeface="Arial"/>
                <a:ea typeface="DejaVu Sans"/>
              </a:rPr>
              <a:t>Lab 3 – Thin Moderate Gain Ultrafast Timing Detectors: A short into on TCT  </a:t>
            </a:r>
            <a:endParaRPr lang="en-GB" sz="1800" b="0" strike="noStrike" spc="-1">
              <a:latin typeface="Arial"/>
            </a:endParaRPr>
          </a:p>
        </p:txBody>
      </p:sp>
      <p:sp>
        <p:nvSpPr>
          <p:cNvPr id="99" name="98 Rectángulo"/>
          <p:cNvSpPr/>
          <p:nvPr/>
        </p:nvSpPr>
        <p:spPr>
          <a:xfrm>
            <a:off x="12204000" y="8496000"/>
            <a:ext cx="574560" cy="3715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>
              <a:lnSpc>
                <a:spcPct val="100000"/>
              </a:lnSpc>
            </a:pPr>
            <a:fld id="{74D79EFC-549B-44C5-A1E2-0F635F7779AB}" type="slidenum">
              <a:rPr lang="en-GB" sz="2000" b="0" strike="noStrike" spc="-1">
                <a:solidFill>
                  <a:srgbClr val="000000"/>
                </a:solidFill>
                <a:latin typeface="Arial"/>
                <a:ea typeface="DejaVu Sans"/>
              </a:rPr>
              <a:t>3</a:t>
            </a:fld>
            <a:endParaRPr lang="en-GB" sz="2000" b="0" strike="noStrike" spc="-1">
              <a:latin typeface="Arial"/>
            </a:endParaRPr>
          </a:p>
        </p:txBody>
      </p:sp>
      <p:sp>
        <p:nvSpPr>
          <p:cNvPr id="100" name="99 Rectángulo"/>
          <p:cNvSpPr/>
          <p:nvPr/>
        </p:nvSpPr>
        <p:spPr>
          <a:xfrm>
            <a:off x="673200" y="518400"/>
            <a:ext cx="11204640" cy="8834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>
              <a:lnSpc>
                <a:spcPct val="100000"/>
              </a:lnSpc>
            </a:pPr>
            <a:r>
              <a:rPr lang="en-GB" sz="4800" b="1" strike="noStrike" spc="-1">
                <a:solidFill>
                  <a:srgbClr val="2A6099"/>
                </a:solidFill>
                <a:latin typeface="Arial"/>
                <a:ea typeface="DejaVu Sans"/>
              </a:rPr>
              <a:t>Transient Current Technique</a:t>
            </a:r>
            <a:endParaRPr lang="en-GB" sz="4800" b="0" strike="noStrike" spc="-1">
              <a:latin typeface="Arial"/>
            </a:endParaRPr>
          </a:p>
        </p:txBody>
      </p:sp>
      <p:pic>
        <p:nvPicPr>
          <p:cNvPr id="101" name="100 Imagen"/>
          <p:cNvPicPr/>
          <p:nvPr/>
        </p:nvPicPr>
        <p:blipFill>
          <a:blip r:embed="rId2"/>
          <a:srcRect l="28964" r="50758"/>
          <a:stretch/>
        </p:blipFill>
        <p:spPr>
          <a:xfrm>
            <a:off x="360000" y="8100000"/>
            <a:ext cx="838440" cy="789840"/>
          </a:xfrm>
          <a:prstGeom prst="rect">
            <a:avLst/>
          </a:prstGeom>
          <a:ln w="0">
            <a:noFill/>
          </a:ln>
        </p:spPr>
      </p:pic>
      <p:pic>
        <p:nvPicPr>
          <p:cNvPr id="102" name="101 Imagen"/>
          <p:cNvPicPr/>
          <p:nvPr/>
        </p:nvPicPr>
        <p:blipFill>
          <a:blip r:embed="rId3"/>
          <a:srcRect l="-1172" b="25926"/>
          <a:stretch/>
        </p:blipFill>
        <p:spPr>
          <a:xfrm>
            <a:off x="1224000" y="8558280"/>
            <a:ext cx="1437840" cy="331560"/>
          </a:xfrm>
          <a:prstGeom prst="rect">
            <a:avLst/>
          </a:prstGeom>
          <a:ln w="0">
            <a:noFill/>
          </a:ln>
        </p:spPr>
      </p:pic>
      <p:pic>
        <p:nvPicPr>
          <p:cNvPr id="103" name="102 Imagen"/>
          <p:cNvPicPr/>
          <p:nvPr/>
        </p:nvPicPr>
        <p:blipFill>
          <a:blip r:embed="rId4"/>
          <a:srcRect r="36513" b="36021"/>
          <a:stretch/>
        </p:blipFill>
        <p:spPr>
          <a:xfrm>
            <a:off x="1224000" y="8166960"/>
            <a:ext cx="1257840" cy="357480"/>
          </a:xfrm>
          <a:prstGeom prst="rect">
            <a:avLst/>
          </a:prstGeom>
          <a:ln w="0">
            <a:noFill/>
          </a:ln>
        </p:spPr>
      </p:pic>
      <p:sp>
        <p:nvSpPr>
          <p:cNvPr id="104" name="Google Shape;308;p5_0"/>
          <p:cNvSpPr/>
          <p:nvPr/>
        </p:nvSpPr>
        <p:spPr>
          <a:xfrm>
            <a:off x="5391864" y="5225576"/>
            <a:ext cx="4140000" cy="2880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>
              <a:lnSpc>
                <a:spcPct val="100000"/>
              </a:lnSpc>
              <a:tabLst>
                <a:tab pos="0" algn="l"/>
              </a:tabLst>
            </a:pPr>
            <a:r>
              <a:rPr lang="en-GB" sz="1600" b="0" strike="noStrike" spc="-1" dirty="0">
                <a:solidFill>
                  <a:srgbClr val="2A6099"/>
                </a:solidFill>
                <a:latin typeface="Arial"/>
                <a:ea typeface="Arial"/>
              </a:rPr>
              <a:t>[G. </a:t>
            </a:r>
            <a:r>
              <a:rPr lang="en-GB" sz="1600" b="0" strike="noStrike" spc="-1" dirty="0" err="1">
                <a:solidFill>
                  <a:srgbClr val="2A6099"/>
                </a:solidFill>
                <a:latin typeface="Arial"/>
                <a:ea typeface="Arial"/>
              </a:rPr>
              <a:t>Kramberger</a:t>
            </a:r>
            <a:r>
              <a:rPr lang="en-GB" sz="1600" b="0" strike="noStrike" spc="-1" dirty="0">
                <a:solidFill>
                  <a:srgbClr val="2A6099"/>
                </a:solidFill>
                <a:latin typeface="Arial"/>
                <a:ea typeface="Arial"/>
              </a:rPr>
              <a:t>, </a:t>
            </a:r>
            <a:r>
              <a:rPr lang="en-GB" sz="1600" b="0" strike="noStrike" spc="-1" dirty="0">
                <a:solidFill>
                  <a:srgbClr val="2A6099"/>
                </a:solidFill>
                <a:latin typeface="Arial"/>
                <a:ea typeface="Arial"/>
                <a:hlinkClick r:id="rId5"/>
              </a:rPr>
              <a:t>doi:10.22323/1.227.0032</a:t>
            </a:r>
            <a:r>
              <a:rPr lang="en-GB" sz="1600" b="0" strike="noStrike" spc="-1" dirty="0">
                <a:solidFill>
                  <a:srgbClr val="2A6099"/>
                </a:solidFill>
                <a:latin typeface="Arial"/>
                <a:ea typeface="Arial"/>
              </a:rPr>
              <a:t>]</a:t>
            </a:r>
            <a:endParaRPr lang="en-GB" sz="1600" b="0" strike="noStrike" spc="-1" dirty="0">
              <a:latin typeface="Arial"/>
            </a:endParaRPr>
          </a:p>
        </p:txBody>
      </p:sp>
      <p:sp>
        <p:nvSpPr>
          <p:cNvPr id="105" name="104 Rectángulo"/>
          <p:cNvSpPr/>
          <p:nvPr/>
        </p:nvSpPr>
        <p:spPr>
          <a:xfrm>
            <a:off x="576000" y="1404000"/>
            <a:ext cx="11985840" cy="14742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 marL="2160">
              <a:lnSpc>
                <a:spcPct val="115000"/>
              </a:lnSpc>
              <a:spcAft>
                <a:spcPts val="283"/>
              </a:spcAft>
              <a:buClr>
                <a:srgbClr val="000000"/>
              </a:buClr>
              <a:buSzPct val="45000"/>
              <a:tabLst>
                <a:tab pos="408240" algn="l"/>
              </a:tabLst>
            </a:pPr>
            <a:r>
              <a:rPr lang="en-GB" sz="2600" b="1" strike="noStrike" spc="-1" dirty="0">
                <a:solidFill>
                  <a:srgbClr val="000000"/>
                </a:solidFill>
                <a:latin typeface="Arial"/>
                <a:ea typeface="DejaVu Sans"/>
              </a:rPr>
              <a:t>TCT</a:t>
            </a:r>
            <a:r>
              <a:rPr lang="en-GB" sz="2600" b="0" strike="noStrike" spc="-1" dirty="0">
                <a:solidFill>
                  <a:srgbClr val="000000"/>
                </a:solidFill>
                <a:latin typeface="Arial"/>
                <a:ea typeface="DejaVu Sans"/>
              </a:rPr>
              <a:t> exploits the signal induced in electrodes by the motion of non-equilibrium free carriers (e-h pairs) in a semiconductor structure to study the properties of the structure </a:t>
            </a:r>
            <a:endParaRPr lang="en-GB" sz="2600" b="0" strike="noStrike" spc="-1" dirty="0">
              <a:latin typeface="Arial"/>
            </a:endParaRPr>
          </a:p>
        </p:txBody>
      </p:sp>
      <p:sp>
        <p:nvSpPr>
          <p:cNvPr id="106" name="105 Rectángulo"/>
          <p:cNvSpPr/>
          <p:nvPr/>
        </p:nvSpPr>
        <p:spPr>
          <a:xfrm>
            <a:off x="6694560" y="5595556"/>
            <a:ext cx="6084000" cy="25560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 algn="just">
              <a:lnSpc>
                <a:spcPct val="115000"/>
              </a:lnSpc>
              <a:tabLst>
                <a:tab pos="408240" algn="l"/>
              </a:tabLst>
            </a:pPr>
            <a:r>
              <a:rPr lang="en-GB" sz="2000" b="1" strike="noStrike" spc="-1" dirty="0">
                <a:solidFill>
                  <a:srgbClr val="2A6099"/>
                </a:solidFill>
                <a:latin typeface="Arial"/>
                <a:ea typeface="DejaVu Sans"/>
              </a:rPr>
              <a:t>Laser (typically IR) is a convenient method to generate </a:t>
            </a:r>
            <a:r>
              <a:rPr lang="en-GB" sz="2000" b="1" strike="noStrike" spc="-1" dirty="0" smtClean="0">
                <a:solidFill>
                  <a:srgbClr val="2A6099"/>
                </a:solidFill>
                <a:latin typeface="Arial"/>
                <a:ea typeface="DejaVu Sans"/>
              </a:rPr>
              <a:t>e-h pairs</a:t>
            </a:r>
            <a:r>
              <a:rPr lang="en-GB" sz="2000" b="0" strike="noStrike" spc="-1" dirty="0" smtClean="0">
                <a:solidFill>
                  <a:srgbClr val="000000"/>
                </a:solidFill>
                <a:latin typeface="Arial"/>
                <a:ea typeface="DejaVu Sans"/>
              </a:rPr>
              <a:t>:</a:t>
            </a:r>
            <a:endParaRPr lang="en-GB" sz="2000" b="0" strike="noStrike" spc="-1" dirty="0">
              <a:latin typeface="Arial"/>
            </a:endParaRPr>
          </a:p>
          <a:p>
            <a:pPr marL="432000" lvl="1" indent="-214200" algn="just">
              <a:lnSpc>
                <a:spcPct val="115000"/>
              </a:lnSpc>
              <a:buClr>
                <a:srgbClr val="000000"/>
              </a:buClr>
              <a:buSzPct val="45000"/>
              <a:buFont typeface="Wingdings" charset="2"/>
              <a:buChar char=""/>
              <a:tabLst>
                <a:tab pos="408240" algn="l"/>
              </a:tabLst>
            </a:pPr>
            <a:r>
              <a:rPr lang="en-GB" sz="2000" b="0" strike="noStrike" spc="-1" dirty="0">
                <a:solidFill>
                  <a:srgbClr val="000000"/>
                </a:solidFill>
                <a:latin typeface="Arial"/>
                <a:ea typeface="DejaVu Sans"/>
              </a:rPr>
              <a:t>You can easily </a:t>
            </a:r>
            <a:r>
              <a:rPr lang="en-GB" sz="2000" b="1" strike="noStrike" spc="-1" dirty="0">
                <a:solidFill>
                  <a:srgbClr val="000000"/>
                </a:solidFill>
                <a:latin typeface="Arial"/>
                <a:ea typeface="DejaVu Sans"/>
              </a:rPr>
              <a:t>average</a:t>
            </a:r>
            <a:r>
              <a:rPr lang="en-GB" sz="2000" b="0" strike="noStrike" spc="-1" dirty="0">
                <a:solidFill>
                  <a:srgbClr val="000000"/>
                </a:solidFill>
                <a:latin typeface="Arial"/>
                <a:ea typeface="DejaVu Sans"/>
              </a:rPr>
              <a:t> (cancelling noise)</a:t>
            </a:r>
            <a:endParaRPr lang="en-GB" sz="2000" b="0" strike="noStrike" spc="-1" dirty="0">
              <a:latin typeface="Arial"/>
            </a:endParaRPr>
          </a:p>
          <a:p>
            <a:pPr marL="432000" lvl="1" indent="-214200" algn="just">
              <a:lnSpc>
                <a:spcPct val="115000"/>
              </a:lnSpc>
              <a:buClr>
                <a:srgbClr val="000000"/>
              </a:buClr>
              <a:buSzPct val="45000"/>
              <a:buFont typeface="Wingdings" charset="2"/>
              <a:buChar char=""/>
              <a:tabLst>
                <a:tab pos="408240" algn="l"/>
              </a:tabLst>
            </a:pPr>
            <a:r>
              <a:rPr lang="en-GB" sz="2000" b="1" strike="noStrike" spc="-1" dirty="0">
                <a:solidFill>
                  <a:srgbClr val="000000"/>
                </a:solidFill>
                <a:latin typeface="Arial"/>
                <a:ea typeface="DejaVu Sans"/>
              </a:rPr>
              <a:t>Triggering</a:t>
            </a:r>
            <a:r>
              <a:rPr lang="en-GB" sz="2000" b="0" strike="noStrike" spc="-1" dirty="0">
                <a:solidFill>
                  <a:srgbClr val="000000"/>
                </a:solidFill>
                <a:latin typeface="Arial"/>
                <a:ea typeface="DejaVu Sans"/>
              </a:rPr>
              <a:t> (exactly known time of your pulse)</a:t>
            </a:r>
            <a:endParaRPr lang="en-GB" sz="2000" b="0" strike="noStrike" spc="-1" dirty="0">
              <a:latin typeface="Arial"/>
            </a:endParaRPr>
          </a:p>
          <a:p>
            <a:pPr marL="432000" lvl="1" indent="-214200" algn="just">
              <a:lnSpc>
                <a:spcPct val="115000"/>
              </a:lnSpc>
              <a:buClr>
                <a:srgbClr val="000000"/>
              </a:buClr>
              <a:buSzPct val="45000"/>
              <a:buFont typeface="Wingdings" charset="2"/>
              <a:buChar char=""/>
              <a:tabLst>
                <a:tab pos="408240" algn="l"/>
              </a:tabLst>
            </a:pPr>
            <a:r>
              <a:rPr lang="en-GB" sz="2000" b="0" strike="noStrike" spc="-1" dirty="0">
                <a:solidFill>
                  <a:srgbClr val="000000"/>
                </a:solidFill>
                <a:latin typeface="Arial"/>
                <a:ea typeface="DejaVu Sans"/>
              </a:rPr>
              <a:t>Generation depth can be tuned with wavelength</a:t>
            </a:r>
            <a:endParaRPr lang="en-GB" sz="2000" b="0" strike="noStrike" spc="-1" dirty="0">
              <a:latin typeface="Arial"/>
            </a:endParaRPr>
          </a:p>
          <a:p>
            <a:pPr marL="432000" lvl="1" indent="-214200" algn="just">
              <a:lnSpc>
                <a:spcPct val="115000"/>
              </a:lnSpc>
              <a:buClr>
                <a:srgbClr val="000000"/>
              </a:buClr>
              <a:buSzPct val="45000"/>
              <a:buFont typeface="Wingdings" charset="2"/>
              <a:buChar char=""/>
              <a:tabLst>
                <a:tab pos="408240" algn="l"/>
              </a:tabLst>
            </a:pPr>
            <a:r>
              <a:rPr lang="en-GB" sz="2000" b="0" strike="noStrike" spc="-1" dirty="0">
                <a:solidFill>
                  <a:srgbClr val="000000"/>
                </a:solidFill>
                <a:latin typeface="Arial"/>
                <a:ea typeface="DejaVu Sans"/>
              </a:rPr>
              <a:t>Controllable beam position</a:t>
            </a:r>
            <a:endParaRPr lang="en-GB" sz="2000" b="0" strike="noStrike" spc="-1" dirty="0">
              <a:latin typeface="Arial"/>
            </a:endParaRPr>
          </a:p>
          <a:p>
            <a:pPr marL="432000" lvl="1" indent="-214200" algn="just">
              <a:lnSpc>
                <a:spcPct val="115000"/>
              </a:lnSpc>
              <a:buClr>
                <a:srgbClr val="000000"/>
              </a:buClr>
              <a:buSzPct val="45000"/>
              <a:buFont typeface="Wingdings" charset="2"/>
              <a:buChar char=""/>
              <a:tabLst>
                <a:tab pos="408240" algn="l"/>
              </a:tabLst>
            </a:pPr>
            <a:r>
              <a:rPr lang="en-GB" sz="2000" b="1" strike="noStrike" spc="-1" dirty="0">
                <a:solidFill>
                  <a:srgbClr val="FF0000"/>
                </a:solidFill>
                <a:latin typeface="Arial"/>
                <a:ea typeface="DejaVu Sans"/>
              </a:rPr>
              <a:t>But! You have to open metallization!!!</a:t>
            </a:r>
            <a:endParaRPr lang="en-GB" sz="2000" b="0" strike="noStrike" spc="-1" dirty="0">
              <a:latin typeface="Arial"/>
            </a:endParaRPr>
          </a:p>
        </p:txBody>
      </p:sp>
      <p:grpSp>
        <p:nvGrpSpPr>
          <p:cNvPr id="107" name="106 Grupo"/>
          <p:cNvGrpSpPr/>
          <p:nvPr/>
        </p:nvGrpSpPr>
        <p:grpSpPr>
          <a:xfrm>
            <a:off x="1404389" y="2509084"/>
            <a:ext cx="9649072" cy="4408201"/>
            <a:chOff x="720000" y="2520000"/>
            <a:chExt cx="10440000" cy="4874400"/>
          </a:xfrm>
        </p:grpSpPr>
        <p:pic>
          <p:nvPicPr>
            <p:cNvPr id="108" name="107 Imagen"/>
            <p:cNvPicPr/>
            <p:nvPr/>
          </p:nvPicPr>
          <p:blipFill>
            <a:blip r:embed="rId6"/>
            <a:srcRect l="39288" t="20758" b="12796"/>
            <a:stretch/>
          </p:blipFill>
          <p:spPr>
            <a:xfrm>
              <a:off x="5041800" y="2520000"/>
              <a:ext cx="6118200" cy="2879640"/>
            </a:xfrm>
            <a:prstGeom prst="rect">
              <a:avLst/>
            </a:prstGeom>
            <a:ln w="0">
              <a:noFill/>
            </a:ln>
          </p:spPr>
        </p:pic>
        <p:grpSp>
          <p:nvGrpSpPr>
            <p:cNvPr id="109" name="108 Grupo"/>
            <p:cNvGrpSpPr/>
            <p:nvPr/>
          </p:nvGrpSpPr>
          <p:grpSpPr>
            <a:xfrm>
              <a:off x="720000" y="3060000"/>
              <a:ext cx="3780000" cy="4334400"/>
              <a:chOff x="720000" y="3060000"/>
              <a:chExt cx="3780000" cy="4334400"/>
            </a:xfrm>
          </p:grpSpPr>
          <p:pic>
            <p:nvPicPr>
              <p:cNvPr id="110" name="109 Imagen"/>
              <p:cNvPicPr/>
              <p:nvPr/>
            </p:nvPicPr>
            <p:blipFill>
              <a:blip r:embed="rId6"/>
              <a:srcRect r="62844"/>
              <a:stretch/>
            </p:blipFill>
            <p:spPr>
              <a:xfrm>
                <a:off x="720000" y="3060000"/>
                <a:ext cx="3743640" cy="4334400"/>
              </a:xfrm>
              <a:prstGeom prst="rect">
                <a:avLst/>
              </a:prstGeom>
              <a:ln w="0">
                <a:noFill/>
              </a:ln>
            </p:spPr>
          </p:pic>
          <p:grpSp>
            <p:nvGrpSpPr>
              <p:cNvPr id="111" name="110 Grupo"/>
              <p:cNvGrpSpPr/>
              <p:nvPr/>
            </p:nvGrpSpPr>
            <p:grpSpPr>
              <a:xfrm>
                <a:off x="3039840" y="5641200"/>
                <a:ext cx="200160" cy="1209240"/>
                <a:chOff x="3039840" y="5641200"/>
                <a:chExt cx="200160" cy="1209240"/>
              </a:xfrm>
            </p:grpSpPr>
            <p:sp>
              <p:nvSpPr>
                <p:cNvPr id="112" name="111 CuadroTexto"/>
                <p:cNvSpPr txBox="1"/>
                <p:nvPr/>
              </p:nvSpPr>
              <p:spPr>
                <a:xfrm>
                  <a:off x="3039840" y="5708880"/>
                  <a:ext cx="56160" cy="204840"/>
                </a:xfrm>
                <a:prstGeom prst="rect">
                  <a:avLst/>
                </a:prstGeom>
                <a:noFill/>
                <a:ln w="0">
                  <a:noFill/>
                </a:ln>
              </p:spPr>
              <p:txBody>
                <a:bodyPr lIns="90000" tIns="45000" rIns="90000" bIns="45000">
                  <a:noAutofit/>
                </a:bodyPr>
                <a:lstStyle/>
                <a:p>
                  <a:r>
                    <a:rPr lang="en-GB" sz="800" b="0" strike="noStrike" spc="-1">
                      <a:latin typeface="Arial"/>
                    </a:rPr>
                    <a:t>+</a:t>
                  </a:r>
                </a:p>
              </p:txBody>
            </p:sp>
            <p:sp>
              <p:nvSpPr>
                <p:cNvPr id="113" name="112 Conector recto"/>
                <p:cNvSpPr/>
                <p:nvPr/>
              </p:nvSpPr>
              <p:spPr>
                <a:xfrm>
                  <a:off x="3135600" y="5641200"/>
                  <a:ext cx="0" cy="1206000"/>
                </a:xfrm>
                <a:prstGeom prst="line">
                  <a:avLst/>
                </a:prstGeom>
                <a:ln w="36000">
                  <a:solidFill>
                    <a:srgbClr val="FF0000"/>
                  </a:solidFill>
                  <a:round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</p:sp>
            <p:sp>
              <p:nvSpPr>
                <p:cNvPr id="114" name="113 CuadroTexto"/>
                <p:cNvSpPr txBox="1"/>
                <p:nvPr/>
              </p:nvSpPr>
              <p:spPr>
                <a:xfrm>
                  <a:off x="3039840" y="5781240"/>
                  <a:ext cx="56160" cy="204840"/>
                </a:xfrm>
                <a:prstGeom prst="rect">
                  <a:avLst/>
                </a:prstGeom>
                <a:noFill/>
                <a:ln w="0">
                  <a:noFill/>
                </a:ln>
              </p:spPr>
              <p:txBody>
                <a:bodyPr lIns="90000" tIns="45000" rIns="90000" bIns="45000">
                  <a:noAutofit/>
                </a:bodyPr>
                <a:lstStyle/>
                <a:p>
                  <a:r>
                    <a:rPr lang="en-GB" sz="800" b="0" strike="noStrike" spc="-1">
                      <a:latin typeface="Arial"/>
                    </a:rPr>
                    <a:t>+</a:t>
                  </a:r>
                </a:p>
              </p:txBody>
            </p:sp>
            <p:sp>
              <p:nvSpPr>
                <p:cNvPr id="115" name="114 CuadroTexto"/>
                <p:cNvSpPr txBox="1"/>
                <p:nvPr/>
              </p:nvSpPr>
              <p:spPr>
                <a:xfrm>
                  <a:off x="3039840" y="5853240"/>
                  <a:ext cx="56160" cy="204840"/>
                </a:xfrm>
                <a:prstGeom prst="rect">
                  <a:avLst/>
                </a:prstGeom>
                <a:noFill/>
                <a:ln w="0">
                  <a:noFill/>
                </a:ln>
              </p:spPr>
              <p:txBody>
                <a:bodyPr lIns="90000" tIns="45000" rIns="90000" bIns="45000">
                  <a:noAutofit/>
                </a:bodyPr>
                <a:lstStyle/>
                <a:p>
                  <a:r>
                    <a:rPr lang="en-GB" sz="800" b="0" strike="noStrike" spc="-1">
                      <a:latin typeface="Arial"/>
                    </a:rPr>
                    <a:t>+</a:t>
                  </a:r>
                </a:p>
              </p:txBody>
            </p:sp>
            <p:sp>
              <p:nvSpPr>
                <p:cNvPr id="116" name="115 CuadroTexto"/>
                <p:cNvSpPr txBox="1"/>
                <p:nvPr/>
              </p:nvSpPr>
              <p:spPr>
                <a:xfrm>
                  <a:off x="3039840" y="5925240"/>
                  <a:ext cx="56160" cy="204840"/>
                </a:xfrm>
                <a:prstGeom prst="rect">
                  <a:avLst/>
                </a:prstGeom>
                <a:noFill/>
                <a:ln w="0">
                  <a:noFill/>
                </a:ln>
              </p:spPr>
              <p:txBody>
                <a:bodyPr lIns="90000" tIns="45000" rIns="90000" bIns="45000">
                  <a:noAutofit/>
                </a:bodyPr>
                <a:lstStyle/>
                <a:p>
                  <a:r>
                    <a:rPr lang="en-GB" sz="800" b="0" strike="noStrike" spc="-1">
                      <a:latin typeface="Arial"/>
                    </a:rPr>
                    <a:t>+</a:t>
                  </a:r>
                </a:p>
              </p:txBody>
            </p:sp>
            <p:sp>
              <p:nvSpPr>
                <p:cNvPr id="117" name="116 CuadroTexto"/>
                <p:cNvSpPr txBox="1"/>
                <p:nvPr/>
              </p:nvSpPr>
              <p:spPr>
                <a:xfrm>
                  <a:off x="3039840" y="5997240"/>
                  <a:ext cx="56160" cy="204840"/>
                </a:xfrm>
                <a:prstGeom prst="rect">
                  <a:avLst/>
                </a:prstGeom>
                <a:noFill/>
                <a:ln w="0">
                  <a:noFill/>
                </a:ln>
              </p:spPr>
              <p:txBody>
                <a:bodyPr lIns="90000" tIns="45000" rIns="90000" bIns="45000">
                  <a:noAutofit/>
                </a:bodyPr>
                <a:lstStyle/>
                <a:p>
                  <a:r>
                    <a:rPr lang="en-GB" sz="800" b="0" strike="noStrike" spc="-1">
                      <a:latin typeface="Arial"/>
                    </a:rPr>
                    <a:t>+</a:t>
                  </a:r>
                </a:p>
              </p:txBody>
            </p:sp>
            <p:sp>
              <p:nvSpPr>
                <p:cNvPr id="118" name="117 CuadroTexto"/>
                <p:cNvSpPr txBox="1"/>
                <p:nvPr/>
              </p:nvSpPr>
              <p:spPr>
                <a:xfrm>
                  <a:off x="3039840" y="6069240"/>
                  <a:ext cx="56160" cy="204840"/>
                </a:xfrm>
                <a:prstGeom prst="rect">
                  <a:avLst/>
                </a:prstGeom>
                <a:noFill/>
                <a:ln w="0">
                  <a:noFill/>
                </a:ln>
              </p:spPr>
              <p:txBody>
                <a:bodyPr lIns="90000" tIns="45000" rIns="90000" bIns="45000">
                  <a:noAutofit/>
                </a:bodyPr>
                <a:lstStyle/>
                <a:p>
                  <a:r>
                    <a:rPr lang="en-GB" sz="800" b="0" strike="noStrike" spc="-1">
                      <a:latin typeface="Arial"/>
                    </a:rPr>
                    <a:t>+</a:t>
                  </a:r>
                </a:p>
              </p:txBody>
            </p:sp>
            <p:sp>
              <p:nvSpPr>
                <p:cNvPr id="119" name="118 CuadroTexto"/>
                <p:cNvSpPr txBox="1"/>
                <p:nvPr/>
              </p:nvSpPr>
              <p:spPr>
                <a:xfrm>
                  <a:off x="3039840" y="6141240"/>
                  <a:ext cx="56160" cy="204840"/>
                </a:xfrm>
                <a:prstGeom prst="rect">
                  <a:avLst/>
                </a:prstGeom>
                <a:noFill/>
                <a:ln w="0">
                  <a:noFill/>
                </a:ln>
              </p:spPr>
              <p:txBody>
                <a:bodyPr lIns="90000" tIns="45000" rIns="90000" bIns="45000">
                  <a:noAutofit/>
                </a:bodyPr>
                <a:lstStyle/>
                <a:p>
                  <a:r>
                    <a:rPr lang="en-GB" sz="800" b="0" strike="noStrike" spc="-1">
                      <a:latin typeface="Arial"/>
                    </a:rPr>
                    <a:t>+</a:t>
                  </a:r>
                </a:p>
              </p:txBody>
            </p:sp>
            <p:sp>
              <p:nvSpPr>
                <p:cNvPr id="120" name="119 CuadroTexto"/>
                <p:cNvSpPr txBox="1"/>
                <p:nvPr/>
              </p:nvSpPr>
              <p:spPr>
                <a:xfrm>
                  <a:off x="3039840" y="6213240"/>
                  <a:ext cx="56160" cy="204840"/>
                </a:xfrm>
                <a:prstGeom prst="rect">
                  <a:avLst/>
                </a:prstGeom>
                <a:noFill/>
                <a:ln w="0">
                  <a:noFill/>
                </a:ln>
              </p:spPr>
              <p:txBody>
                <a:bodyPr lIns="90000" tIns="45000" rIns="90000" bIns="45000">
                  <a:noAutofit/>
                </a:bodyPr>
                <a:lstStyle/>
                <a:p>
                  <a:r>
                    <a:rPr lang="en-GB" sz="800" b="0" strike="noStrike" spc="-1">
                      <a:latin typeface="Arial"/>
                    </a:rPr>
                    <a:t>+</a:t>
                  </a:r>
                </a:p>
              </p:txBody>
            </p:sp>
            <p:sp>
              <p:nvSpPr>
                <p:cNvPr id="121" name="120 CuadroTexto"/>
                <p:cNvSpPr txBox="1"/>
                <p:nvPr/>
              </p:nvSpPr>
              <p:spPr>
                <a:xfrm>
                  <a:off x="3039840" y="6285240"/>
                  <a:ext cx="56160" cy="204840"/>
                </a:xfrm>
                <a:prstGeom prst="rect">
                  <a:avLst/>
                </a:prstGeom>
                <a:noFill/>
                <a:ln w="0">
                  <a:noFill/>
                </a:ln>
              </p:spPr>
              <p:txBody>
                <a:bodyPr lIns="90000" tIns="45000" rIns="90000" bIns="45000">
                  <a:noAutofit/>
                </a:bodyPr>
                <a:lstStyle/>
                <a:p>
                  <a:r>
                    <a:rPr lang="en-GB" sz="800" b="0" strike="noStrike" spc="-1">
                      <a:latin typeface="Arial"/>
                    </a:rPr>
                    <a:t>+</a:t>
                  </a:r>
                </a:p>
              </p:txBody>
            </p:sp>
            <p:sp>
              <p:nvSpPr>
                <p:cNvPr id="122" name="121 CuadroTexto"/>
                <p:cNvSpPr txBox="1"/>
                <p:nvPr/>
              </p:nvSpPr>
              <p:spPr>
                <a:xfrm>
                  <a:off x="3039840" y="6357240"/>
                  <a:ext cx="56160" cy="204840"/>
                </a:xfrm>
                <a:prstGeom prst="rect">
                  <a:avLst/>
                </a:prstGeom>
                <a:noFill/>
                <a:ln w="0">
                  <a:noFill/>
                </a:ln>
              </p:spPr>
              <p:txBody>
                <a:bodyPr lIns="90000" tIns="45000" rIns="90000" bIns="45000">
                  <a:noAutofit/>
                </a:bodyPr>
                <a:lstStyle/>
                <a:p>
                  <a:r>
                    <a:rPr lang="en-GB" sz="800" b="0" strike="noStrike" spc="-1">
                      <a:latin typeface="Arial"/>
                    </a:rPr>
                    <a:t>+</a:t>
                  </a:r>
                </a:p>
              </p:txBody>
            </p:sp>
            <p:sp>
              <p:nvSpPr>
                <p:cNvPr id="123" name="122 CuadroTexto"/>
                <p:cNvSpPr txBox="1"/>
                <p:nvPr/>
              </p:nvSpPr>
              <p:spPr>
                <a:xfrm>
                  <a:off x="3039840" y="6429240"/>
                  <a:ext cx="56160" cy="204840"/>
                </a:xfrm>
                <a:prstGeom prst="rect">
                  <a:avLst/>
                </a:prstGeom>
                <a:noFill/>
                <a:ln w="0">
                  <a:noFill/>
                </a:ln>
              </p:spPr>
              <p:txBody>
                <a:bodyPr lIns="90000" tIns="45000" rIns="90000" bIns="45000">
                  <a:noAutofit/>
                </a:bodyPr>
                <a:lstStyle/>
                <a:p>
                  <a:r>
                    <a:rPr lang="en-GB" sz="800" b="0" strike="noStrike" spc="-1">
                      <a:latin typeface="Arial"/>
                    </a:rPr>
                    <a:t>+</a:t>
                  </a:r>
                </a:p>
              </p:txBody>
            </p:sp>
            <p:sp>
              <p:nvSpPr>
                <p:cNvPr id="124" name="123 CuadroTexto"/>
                <p:cNvSpPr txBox="1"/>
                <p:nvPr/>
              </p:nvSpPr>
              <p:spPr>
                <a:xfrm>
                  <a:off x="3039840" y="6573240"/>
                  <a:ext cx="56160" cy="204840"/>
                </a:xfrm>
                <a:prstGeom prst="rect">
                  <a:avLst/>
                </a:prstGeom>
                <a:noFill/>
                <a:ln w="0">
                  <a:noFill/>
                </a:ln>
              </p:spPr>
              <p:txBody>
                <a:bodyPr lIns="90000" tIns="45000" rIns="90000" bIns="45000">
                  <a:noAutofit/>
                </a:bodyPr>
                <a:lstStyle/>
                <a:p>
                  <a:r>
                    <a:rPr lang="en-GB" sz="800" b="0" strike="noStrike" spc="-1">
                      <a:latin typeface="Arial"/>
                    </a:rPr>
                    <a:t>+</a:t>
                  </a:r>
                </a:p>
              </p:txBody>
            </p:sp>
            <p:sp>
              <p:nvSpPr>
                <p:cNvPr id="125" name="124 CuadroTexto"/>
                <p:cNvSpPr txBox="1"/>
                <p:nvPr/>
              </p:nvSpPr>
              <p:spPr>
                <a:xfrm>
                  <a:off x="3039840" y="6501240"/>
                  <a:ext cx="56160" cy="204840"/>
                </a:xfrm>
                <a:prstGeom prst="rect">
                  <a:avLst/>
                </a:prstGeom>
                <a:noFill/>
                <a:ln w="0">
                  <a:noFill/>
                </a:ln>
              </p:spPr>
              <p:txBody>
                <a:bodyPr lIns="90000" tIns="45000" rIns="90000" bIns="45000">
                  <a:noAutofit/>
                </a:bodyPr>
                <a:lstStyle/>
                <a:p>
                  <a:r>
                    <a:rPr lang="en-GB" sz="800" b="0" strike="noStrike" spc="-1">
                      <a:latin typeface="Arial"/>
                    </a:rPr>
                    <a:t>+</a:t>
                  </a:r>
                </a:p>
              </p:txBody>
            </p:sp>
            <p:sp>
              <p:nvSpPr>
                <p:cNvPr id="126" name="125 CuadroTexto"/>
                <p:cNvSpPr txBox="1"/>
                <p:nvPr/>
              </p:nvSpPr>
              <p:spPr>
                <a:xfrm>
                  <a:off x="3183840" y="5708880"/>
                  <a:ext cx="56160" cy="204840"/>
                </a:xfrm>
                <a:prstGeom prst="rect">
                  <a:avLst/>
                </a:prstGeom>
                <a:noFill/>
                <a:ln w="0">
                  <a:noFill/>
                </a:ln>
              </p:spPr>
              <p:txBody>
                <a:bodyPr lIns="90000" tIns="45000" rIns="90000" bIns="45000">
                  <a:noAutofit/>
                </a:bodyPr>
                <a:lstStyle/>
                <a:p>
                  <a:r>
                    <a:rPr lang="en-GB" sz="800" b="0" strike="noStrike" spc="-1">
                      <a:latin typeface="Arial"/>
                    </a:rPr>
                    <a:t>-</a:t>
                  </a:r>
                </a:p>
              </p:txBody>
            </p:sp>
            <p:sp>
              <p:nvSpPr>
                <p:cNvPr id="127" name="126 CuadroTexto"/>
                <p:cNvSpPr txBox="1"/>
                <p:nvPr/>
              </p:nvSpPr>
              <p:spPr>
                <a:xfrm>
                  <a:off x="3183840" y="5781240"/>
                  <a:ext cx="56160" cy="204840"/>
                </a:xfrm>
                <a:prstGeom prst="rect">
                  <a:avLst/>
                </a:prstGeom>
                <a:noFill/>
                <a:ln w="0">
                  <a:noFill/>
                </a:ln>
              </p:spPr>
              <p:txBody>
                <a:bodyPr lIns="90000" tIns="45000" rIns="90000" bIns="45000">
                  <a:noAutofit/>
                </a:bodyPr>
                <a:lstStyle/>
                <a:p>
                  <a:r>
                    <a:rPr lang="en-GB" sz="800" b="0" strike="noStrike" spc="-1">
                      <a:latin typeface="Arial"/>
                    </a:rPr>
                    <a:t>-</a:t>
                  </a:r>
                </a:p>
              </p:txBody>
            </p:sp>
            <p:sp>
              <p:nvSpPr>
                <p:cNvPr id="128" name="127 CuadroTexto"/>
                <p:cNvSpPr txBox="1"/>
                <p:nvPr/>
              </p:nvSpPr>
              <p:spPr>
                <a:xfrm>
                  <a:off x="3183840" y="5853240"/>
                  <a:ext cx="56160" cy="204840"/>
                </a:xfrm>
                <a:prstGeom prst="rect">
                  <a:avLst/>
                </a:prstGeom>
                <a:noFill/>
                <a:ln w="0">
                  <a:noFill/>
                </a:ln>
              </p:spPr>
              <p:txBody>
                <a:bodyPr lIns="90000" tIns="45000" rIns="90000" bIns="45000">
                  <a:noAutofit/>
                </a:bodyPr>
                <a:lstStyle/>
                <a:p>
                  <a:r>
                    <a:rPr lang="en-GB" sz="800" b="0" strike="noStrike" spc="-1">
                      <a:latin typeface="Arial"/>
                    </a:rPr>
                    <a:t>-</a:t>
                  </a:r>
                </a:p>
              </p:txBody>
            </p:sp>
            <p:sp>
              <p:nvSpPr>
                <p:cNvPr id="129" name="128 CuadroTexto"/>
                <p:cNvSpPr txBox="1"/>
                <p:nvPr/>
              </p:nvSpPr>
              <p:spPr>
                <a:xfrm>
                  <a:off x="3183840" y="5997240"/>
                  <a:ext cx="56160" cy="204840"/>
                </a:xfrm>
                <a:prstGeom prst="rect">
                  <a:avLst/>
                </a:prstGeom>
                <a:noFill/>
                <a:ln w="0">
                  <a:noFill/>
                </a:ln>
              </p:spPr>
              <p:txBody>
                <a:bodyPr lIns="90000" tIns="45000" rIns="90000" bIns="45000">
                  <a:noAutofit/>
                </a:bodyPr>
                <a:lstStyle/>
                <a:p>
                  <a:r>
                    <a:rPr lang="en-GB" sz="800" b="0" strike="noStrike" spc="-1">
                      <a:latin typeface="Arial"/>
                    </a:rPr>
                    <a:t>-</a:t>
                  </a:r>
                </a:p>
              </p:txBody>
            </p:sp>
            <p:sp>
              <p:nvSpPr>
                <p:cNvPr id="130" name="129 CuadroTexto"/>
                <p:cNvSpPr txBox="1"/>
                <p:nvPr/>
              </p:nvSpPr>
              <p:spPr>
                <a:xfrm>
                  <a:off x="3183840" y="6141240"/>
                  <a:ext cx="56160" cy="204840"/>
                </a:xfrm>
                <a:prstGeom prst="rect">
                  <a:avLst/>
                </a:prstGeom>
                <a:noFill/>
                <a:ln w="0">
                  <a:noFill/>
                </a:ln>
              </p:spPr>
              <p:txBody>
                <a:bodyPr lIns="90000" tIns="45000" rIns="90000" bIns="45000">
                  <a:noAutofit/>
                </a:bodyPr>
                <a:lstStyle/>
                <a:p>
                  <a:r>
                    <a:rPr lang="en-GB" sz="800" b="0" strike="noStrike" spc="-1">
                      <a:latin typeface="Arial"/>
                    </a:rPr>
                    <a:t>-</a:t>
                  </a:r>
                </a:p>
              </p:txBody>
            </p:sp>
            <p:sp>
              <p:nvSpPr>
                <p:cNvPr id="131" name="130 CuadroTexto"/>
                <p:cNvSpPr txBox="1"/>
                <p:nvPr/>
              </p:nvSpPr>
              <p:spPr>
                <a:xfrm>
                  <a:off x="3183840" y="6213600"/>
                  <a:ext cx="56160" cy="204840"/>
                </a:xfrm>
                <a:prstGeom prst="rect">
                  <a:avLst/>
                </a:prstGeom>
                <a:noFill/>
                <a:ln w="0">
                  <a:noFill/>
                </a:ln>
              </p:spPr>
              <p:txBody>
                <a:bodyPr lIns="90000" tIns="45000" rIns="90000" bIns="45000">
                  <a:noAutofit/>
                </a:bodyPr>
                <a:lstStyle/>
                <a:p>
                  <a:r>
                    <a:rPr lang="en-GB" sz="800" b="0" strike="noStrike" spc="-1">
                      <a:latin typeface="Arial"/>
                    </a:rPr>
                    <a:t>-</a:t>
                  </a:r>
                </a:p>
              </p:txBody>
            </p:sp>
            <p:sp>
              <p:nvSpPr>
                <p:cNvPr id="132" name="131 CuadroTexto"/>
                <p:cNvSpPr txBox="1"/>
                <p:nvPr/>
              </p:nvSpPr>
              <p:spPr>
                <a:xfrm>
                  <a:off x="3183840" y="6285600"/>
                  <a:ext cx="56160" cy="204840"/>
                </a:xfrm>
                <a:prstGeom prst="rect">
                  <a:avLst/>
                </a:prstGeom>
                <a:noFill/>
                <a:ln w="0">
                  <a:noFill/>
                </a:ln>
              </p:spPr>
              <p:txBody>
                <a:bodyPr lIns="90000" tIns="45000" rIns="90000" bIns="45000">
                  <a:noAutofit/>
                </a:bodyPr>
                <a:lstStyle/>
                <a:p>
                  <a:r>
                    <a:rPr lang="en-GB" sz="800" b="0" strike="noStrike" spc="-1">
                      <a:latin typeface="Arial"/>
                    </a:rPr>
                    <a:t>-</a:t>
                  </a:r>
                </a:p>
              </p:txBody>
            </p:sp>
            <p:sp>
              <p:nvSpPr>
                <p:cNvPr id="133" name="132 CuadroTexto"/>
                <p:cNvSpPr txBox="1"/>
                <p:nvPr/>
              </p:nvSpPr>
              <p:spPr>
                <a:xfrm>
                  <a:off x="3183840" y="6357600"/>
                  <a:ext cx="56160" cy="204840"/>
                </a:xfrm>
                <a:prstGeom prst="rect">
                  <a:avLst/>
                </a:prstGeom>
                <a:noFill/>
                <a:ln w="0">
                  <a:noFill/>
                </a:ln>
              </p:spPr>
              <p:txBody>
                <a:bodyPr lIns="90000" tIns="45000" rIns="90000" bIns="45000">
                  <a:noAutofit/>
                </a:bodyPr>
                <a:lstStyle/>
                <a:p>
                  <a:r>
                    <a:rPr lang="en-GB" sz="800" b="0" strike="noStrike" spc="-1">
                      <a:latin typeface="Arial"/>
                    </a:rPr>
                    <a:t>-</a:t>
                  </a:r>
                </a:p>
              </p:txBody>
            </p:sp>
            <p:sp>
              <p:nvSpPr>
                <p:cNvPr id="134" name="133 CuadroTexto"/>
                <p:cNvSpPr txBox="1"/>
                <p:nvPr/>
              </p:nvSpPr>
              <p:spPr>
                <a:xfrm>
                  <a:off x="3183840" y="6429600"/>
                  <a:ext cx="56160" cy="204840"/>
                </a:xfrm>
                <a:prstGeom prst="rect">
                  <a:avLst/>
                </a:prstGeom>
                <a:noFill/>
                <a:ln w="0">
                  <a:noFill/>
                </a:ln>
              </p:spPr>
              <p:txBody>
                <a:bodyPr lIns="90000" tIns="45000" rIns="90000" bIns="45000">
                  <a:noAutofit/>
                </a:bodyPr>
                <a:lstStyle/>
                <a:p>
                  <a:r>
                    <a:rPr lang="en-GB" sz="800" b="0" strike="noStrike" spc="-1">
                      <a:latin typeface="Arial"/>
                    </a:rPr>
                    <a:t>-</a:t>
                  </a:r>
                </a:p>
              </p:txBody>
            </p:sp>
            <p:sp>
              <p:nvSpPr>
                <p:cNvPr id="135" name="134 CuadroTexto"/>
                <p:cNvSpPr txBox="1"/>
                <p:nvPr/>
              </p:nvSpPr>
              <p:spPr>
                <a:xfrm>
                  <a:off x="3183840" y="6573600"/>
                  <a:ext cx="56160" cy="204840"/>
                </a:xfrm>
                <a:prstGeom prst="rect">
                  <a:avLst/>
                </a:prstGeom>
                <a:noFill/>
                <a:ln w="0">
                  <a:noFill/>
                </a:ln>
              </p:spPr>
              <p:txBody>
                <a:bodyPr lIns="90000" tIns="45000" rIns="90000" bIns="45000">
                  <a:noAutofit/>
                </a:bodyPr>
                <a:lstStyle/>
                <a:p>
                  <a:r>
                    <a:rPr lang="en-GB" sz="800" b="0" strike="noStrike" spc="-1">
                      <a:latin typeface="Arial"/>
                    </a:rPr>
                    <a:t>-</a:t>
                  </a:r>
                </a:p>
              </p:txBody>
            </p:sp>
            <p:sp>
              <p:nvSpPr>
                <p:cNvPr id="136" name="135 CuadroTexto"/>
                <p:cNvSpPr txBox="1"/>
                <p:nvPr/>
              </p:nvSpPr>
              <p:spPr>
                <a:xfrm>
                  <a:off x="3183840" y="6645600"/>
                  <a:ext cx="56160" cy="204840"/>
                </a:xfrm>
                <a:prstGeom prst="rect">
                  <a:avLst/>
                </a:prstGeom>
                <a:noFill/>
                <a:ln w="0">
                  <a:noFill/>
                </a:ln>
              </p:spPr>
              <p:txBody>
                <a:bodyPr lIns="90000" tIns="45000" rIns="90000" bIns="45000">
                  <a:noAutofit/>
                </a:bodyPr>
                <a:lstStyle/>
                <a:p>
                  <a:r>
                    <a:rPr lang="en-GB" sz="800" b="0" strike="noStrike" spc="-1">
                      <a:latin typeface="Arial"/>
                    </a:rPr>
                    <a:t>-</a:t>
                  </a:r>
                </a:p>
              </p:txBody>
            </p:sp>
            <p:sp>
              <p:nvSpPr>
                <p:cNvPr id="137" name="136 CuadroTexto"/>
                <p:cNvSpPr txBox="1"/>
                <p:nvPr/>
              </p:nvSpPr>
              <p:spPr>
                <a:xfrm>
                  <a:off x="3183840" y="6069600"/>
                  <a:ext cx="56160" cy="204840"/>
                </a:xfrm>
                <a:prstGeom prst="rect">
                  <a:avLst/>
                </a:prstGeom>
                <a:noFill/>
                <a:ln w="0">
                  <a:noFill/>
                </a:ln>
              </p:spPr>
              <p:txBody>
                <a:bodyPr lIns="90000" tIns="45000" rIns="90000" bIns="45000">
                  <a:noAutofit/>
                </a:bodyPr>
                <a:lstStyle/>
                <a:p>
                  <a:r>
                    <a:rPr lang="en-GB" sz="800" b="0" strike="noStrike" spc="-1">
                      <a:latin typeface="Arial"/>
                    </a:rPr>
                    <a:t>-</a:t>
                  </a:r>
                </a:p>
              </p:txBody>
            </p:sp>
            <p:sp>
              <p:nvSpPr>
                <p:cNvPr id="138" name="137 CuadroTexto"/>
                <p:cNvSpPr txBox="1"/>
                <p:nvPr/>
              </p:nvSpPr>
              <p:spPr>
                <a:xfrm>
                  <a:off x="3183840" y="5925600"/>
                  <a:ext cx="56160" cy="204840"/>
                </a:xfrm>
                <a:prstGeom prst="rect">
                  <a:avLst/>
                </a:prstGeom>
                <a:noFill/>
                <a:ln w="0">
                  <a:noFill/>
                </a:ln>
              </p:spPr>
              <p:txBody>
                <a:bodyPr lIns="90000" tIns="45000" rIns="90000" bIns="45000">
                  <a:noAutofit/>
                </a:bodyPr>
                <a:lstStyle/>
                <a:p>
                  <a:r>
                    <a:rPr lang="en-GB" sz="800" b="0" strike="noStrike" spc="-1">
                      <a:latin typeface="Arial"/>
                    </a:rPr>
                    <a:t>-</a:t>
                  </a:r>
                </a:p>
              </p:txBody>
            </p:sp>
            <p:sp>
              <p:nvSpPr>
                <p:cNvPr id="139" name="138 CuadroTexto"/>
                <p:cNvSpPr txBox="1"/>
                <p:nvPr/>
              </p:nvSpPr>
              <p:spPr>
                <a:xfrm>
                  <a:off x="3039840" y="6645600"/>
                  <a:ext cx="56160" cy="204840"/>
                </a:xfrm>
                <a:prstGeom prst="rect">
                  <a:avLst/>
                </a:prstGeom>
                <a:noFill/>
                <a:ln w="0">
                  <a:noFill/>
                </a:ln>
              </p:spPr>
              <p:txBody>
                <a:bodyPr lIns="90000" tIns="45000" rIns="90000" bIns="45000">
                  <a:noAutofit/>
                </a:bodyPr>
                <a:lstStyle/>
                <a:p>
                  <a:r>
                    <a:rPr lang="en-GB" sz="800" b="0" strike="noStrike" spc="-1">
                      <a:latin typeface="Arial"/>
                    </a:rPr>
                    <a:t>+</a:t>
                  </a:r>
                </a:p>
              </p:txBody>
            </p:sp>
            <p:sp>
              <p:nvSpPr>
                <p:cNvPr id="140" name="139 CuadroTexto"/>
                <p:cNvSpPr txBox="1"/>
                <p:nvPr/>
              </p:nvSpPr>
              <p:spPr>
                <a:xfrm>
                  <a:off x="3183840" y="6501960"/>
                  <a:ext cx="56160" cy="204840"/>
                </a:xfrm>
                <a:prstGeom prst="rect">
                  <a:avLst/>
                </a:prstGeom>
                <a:noFill/>
                <a:ln w="0">
                  <a:noFill/>
                </a:ln>
              </p:spPr>
              <p:txBody>
                <a:bodyPr lIns="90000" tIns="45000" rIns="90000" bIns="45000">
                  <a:noAutofit/>
                </a:bodyPr>
                <a:lstStyle/>
                <a:p>
                  <a:r>
                    <a:rPr lang="en-GB" sz="800" b="0" strike="noStrike" spc="-1">
                      <a:latin typeface="Arial"/>
                    </a:rPr>
                    <a:t>-</a:t>
                  </a:r>
                </a:p>
              </p:txBody>
            </p:sp>
          </p:grpSp>
          <p:sp>
            <p:nvSpPr>
              <p:cNvPr id="141" name="140 Rectángulo"/>
              <p:cNvSpPr/>
              <p:nvPr/>
            </p:nvSpPr>
            <p:spPr>
              <a:xfrm>
                <a:off x="3744000" y="5076000"/>
                <a:ext cx="756000" cy="180000"/>
              </a:xfrm>
              <a:prstGeom prst="rect">
                <a:avLst/>
              </a:prstGeom>
              <a:solidFill>
                <a:srgbClr val="FFFFFF"/>
              </a:solidFill>
              <a:ln w="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</p:sp>
        </p:grpSp>
        <p:sp>
          <p:nvSpPr>
            <p:cNvPr id="142" name="141 Conector recto"/>
            <p:cNvSpPr/>
            <p:nvPr/>
          </p:nvSpPr>
          <p:spPr>
            <a:xfrm flipV="1">
              <a:off x="3916800" y="3787200"/>
              <a:ext cx="0" cy="1476000"/>
            </a:xfrm>
            <a:prstGeom prst="line">
              <a:avLst/>
            </a:prstGeom>
            <a:ln w="18000">
              <a:solidFill>
                <a:srgbClr val="666666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143" name="142 Conector recto"/>
            <p:cNvSpPr/>
            <p:nvPr/>
          </p:nvSpPr>
          <p:spPr>
            <a:xfrm flipH="1">
              <a:off x="3924000" y="3794400"/>
              <a:ext cx="1116000" cy="0"/>
            </a:xfrm>
            <a:prstGeom prst="line">
              <a:avLst/>
            </a:prstGeom>
            <a:ln w="18000">
              <a:solidFill>
                <a:srgbClr val="666666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p15="http://schemas.microsoft.com/office/powerpoint/2012/main">
      <p:transition spd="slow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1 CuadroTexto_10"/>
          <p:cNvSpPr/>
          <p:nvPr/>
        </p:nvSpPr>
        <p:spPr>
          <a:xfrm>
            <a:off x="3130560" y="8496000"/>
            <a:ext cx="7939800" cy="3639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en-GB" sz="1800" b="0" i="1" strike="noStrike" spc="-1">
                <a:solidFill>
                  <a:srgbClr val="000000"/>
                </a:solidFill>
                <a:latin typeface="Arial"/>
                <a:ea typeface="DejaVu Sans"/>
              </a:rPr>
              <a:t>Lab 3 – Thin Moderate Gain Ultrafast Timing Detectors: A short into on TCT  </a:t>
            </a:r>
            <a:endParaRPr lang="en-GB" sz="1800" b="0" strike="noStrike" spc="-1">
              <a:latin typeface="Arial"/>
            </a:endParaRPr>
          </a:p>
        </p:txBody>
      </p:sp>
      <p:sp>
        <p:nvSpPr>
          <p:cNvPr id="203" name="202 Rectángulo"/>
          <p:cNvSpPr/>
          <p:nvPr/>
        </p:nvSpPr>
        <p:spPr>
          <a:xfrm>
            <a:off x="12204000" y="8496000"/>
            <a:ext cx="538560" cy="3722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>
              <a:lnSpc>
                <a:spcPct val="100000"/>
              </a:lnSpc>
            </a:pPr>
            <a:fld id="{A74725BB-3C82-4AF4-B834-039F938F94EC}" type="slidenum">
              <a:rPr lang="en-GB" sz="2000" b="0" strike="noStrike" spc="-1">
                <a:solidFill>
                  <a:srgbClr val="000000"/>
                </a:solidFill>
                <a:latin typeface="Arial"/>
                <a:ea typeface="DejaVu Sans"/>
              </a:rPr>
              <a:t>4</a:t>
            </a:fld>
            <a:endParaRPr lang="en-GB" sz="2000" b="0" strike="noStrike" spc="-1">
              <a:latin typeface="Arial"/>
            </a:endParaRPr>
          </a:p>
        </p:txBody>
      </p:sp>
      <p:sp>
        <p:nvSpPr>
          <p:cNvPr id="204" name="203 Rectángulo"/>
          <p:cNvSpPr/>
          <p:nvPr/>
        </p:nvSpPr>
        <p:spPr>
          <a:xfrm>
            <a:off x="673200" y="518400"/>
            <a:ext cx="11205360" cy="8841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>
              <a:lnSpc>
                <a:spcPct val="100000"/>
              </a:lnSpc>
            </a:pPr>
            <a:r>
              <a:rPr lang="en-GB" sz="4800" b="1" strike="noStrike" spc="-1" dirty="0" smtClean="0">
                <a:solidFill>
                  <a:srgbClr val="2A6099"/>
                </a:solidFill>
                <a:latin typeface="Arial"/>
                <a:ea typeface="DejaVu Sans"/>
              </a:rPr>
              <a:t>Timing measurements using a TCT</a:t>
            </a:r>
            <a:endParaRPr lang="en-GB" sz="4800" b="0" strike="noStrike" spc="-1" dirty="0">
              <a:latin typeface="Arial"/>
            </a:endParaRPr>
          </a:p>
        </p:txBody>
      </p:sp>
      <p:pic>
        <p:nvPicPr>
          <p:cNvPr id="205" name="204 Imagen"/>
          <p:cNvPicPr/>
          <p:nvPr/>
        </p:nvPicPr>
        <p:blipFill>
          <a:blip r:embed="rId2"/>
          <a:srcRect l="28964" r="50758"/>
          <a:stretch/>
        </p:blipFill>
        <p:spPr>
          <a:xfrm>
            <a:off x="360000" y="8100000"/>
            <a:ext cx="839160" cy="790560"/>
          </a:xfrm>
          <a:prstGeom prst="rect">
            <a:avLst/>
          </a:prstGeom>
          <a:ln w="0">
            <a:noFill/>
          </a:ln>
        </p:spPr>
      </p:pic>
      <p:pic>
        <p:nvPicPr>
          <p:cNvPr id="206" name="205 Imagen"/>
          <p:cNvPicPr/>
          <p:nvPr/>
        </p:nvPicPr>
        <p:blipFill>
          <a:blip r:embed="rId3"/>
          <a:srcRect l="-1172" b="25926"/>
          <a:stretch/>
        </p:blipFill>
        <p:spPr>
          <a:xfrm>
            <a:off x="1224000" y="8558280"/>
            <a:ext cx="1438560" cy="332280"/>
          </a:xfrm>
          <a:prstGeom prst="rect">
            <a:avLst/>
          </a:prstGeom>
          <a:ln w="0">
            <a:noFill/>
          </a:ln>
        </p:spPr>
      </p:pic>
      <p:pic>
        <p:nvPicPr>
          <p:cNvPr id="207" name="206 Imagen"/>
          <p:cNvPicPr/>
          <p:nvPr/>
        </p:nvPicPr>
        <p:blipFill>
          <a:blip r:embed="rId4"/>
          <a:srcRect r="36513" b="36021"/>
          <a:stretch/>
        </p:blipFill>
        <p:spPr>
          <a:xfrm>
            <a:off x="1224000" y="8166960"/>
            <a:ext cx="1258560" cy="358200"/>
          </a:xfrm>
          <a:prstGeom prst="rect">
            <a:avLst/>
          </a:prstGeom>
          <a:ln w="0">
            <a:noFill/>
          </a:ln>
        </p:spPr>
      </p:pic>
      <p:pic>
        <p:nvPicPr>
          <p:cNvPr id="208" name="Picture 6" descr="Icon&#10;&#10;Description automatically generated"/>
          <p:cNvPicPr/>
          <p:nvPr/>
        </p:nvPicPr>
        <p:blipFill>
          <a:blip r:embed="rId5"/>
          <a:stretch/>
        </p:blipFill>
        <p:spPr>
          <a:xfrm>
            <a:off x="1944000" y="2716200"/>
            <a:ext cx="8998920" cy="1695600"/>
          </a:xfrm>
          <a:prstGeom prst="rect">
            <a:avLst/>
          </a:prstGeom>
          <a:ln w="0">
            <a:noFill/>
          </a:ln>
        </p:spPr>
      </p:pic>
      <p:sp>
        <p:nvSpPr>
          <p:cNvPr id="209" name="TextBox 7"/>
          <p:cNvSpPr/>
          <p:nvPr/>
        </p:nvSpPr>
        <p:spPr>
          <a:xfrm>
            <a:off x="1513440" y="2241000"/>
            <a:ext cx="2265480" cy="6382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en-GB" sz="1800" b="0" strike="noStrike" spc="-1">
                <a:solidFill>
                  <a:srgbClr val="000000"/>
                </a:solidFill>
                <a:latin typeface="Calibri"/>
                <a:ea typeface="DejaVu Sans"/>
              </a:rPr>
              <a:t>Particulars 1064nm Laser Diode</a:t>
            </a:r>
            <a:endParaRPr lang="en-GB" sz="1800" b="0" strike="noStrike" spc="-1">
              <a:latin typeface="Arial"/>
            </a:endParaRPr>
          </a:p>
        </p:txBody>
      </p:sp>
      <p:sp>
        <p:nvSpPr>
          <p:cNvPr id="210" name="TextBox 8"/>
          <p:cNvSpPr/>
          <p:nvPr/>
        </p:nvSpPr>
        <p:spPr>
          <a:xfrm>
            <a:off x="3745800" y="2868840"/>
            <a:ext cx="1113120" cy="3639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en-GB" sz="1800" b="0" strike="noStrike" spc="-1">
                <a:solidFill>
                  <a:srgbClr val="000000"/>
                </a:solidFill>
                <a:latin typeface="Calibri"/>
                <a:ea typeface="DejaVu Sans"/>
              </a:rPr>
              <a:t>Isolater</a:t>
            </a:r>
            <a:endParaRPr lang="en-GB" sz="1800" b="0" strike="noStrike" spc="-1">
              <a:latin typeface="Arial"/>
            </a:endParaRPr>
          </a:p>
        </p:txBody>
      </p:sp>
      <p:sp>
        <p:nvSpPr>
          <p:cNvPr id="211" name="TextBox 9"/>
          <p:cNvSpPr/>
          <p:nvPr/>
        </p:nvSpPr>
        <p:spPr>
          <a:xfrm>
            <a:off x="5760000" y="2515320"/>
            <a:ext cx="1113120" cy="3639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en-GB" sz="1800" b="0" strike="noStrike" spc="-1">
                <a:solidFill>
                  <a:srgbClr val="000000"/>
                </a:solidFill>
                <a:latin typeface="Calibri"/>
                <a:ea typeface="DejaVu Sans"/>
              </a:rPr>
              <a:t>Splitter</a:t>
            </a:r>
            <a:endParaRPr lang="en-GB" sz="1800" b="0" strike="noStrike" spc="-1">
              <a:latin typeface="Arial"/>
            </a:endParaRPr>
          </a:p>
        </p:txBody>
      </p:sp>
      <p:sp>
        <p:nvSpPr>
          <p:cNvPr id="212" name="TextBox 11"/>
          <p:cNvSpPr/>
          <p:nvPr/>
        </p:nvSpPr>
        <p:spPr>
          <a:xfrm>
            <a:off x="9640800" y="2520000"/>
            <a:ext cx="1113120" cy="3639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en-GB" sz="1800" b="0" strike="noStrike" spc="-1">
                <a:solidFill>
                  <a:srgbClr val="000000"/>
                </a:solidFill>
                <a:latin typeface="Calibri"/>
                <a:ea typeface="DejaVu Sans"/>
              </a:rPr>
              <a:t>Combiner</a:t>
            </a:r>
            <a:endParaRPr lang="en-GB" sz="1800" b="0" strike="noStrike" spc="-1">
              <a:latin typeface="Arial"/>
            </a:endParaRPr>
          </a:p>
        </p:txBody>
      </p:sp>
      <p:sp>
        <p:nvSpPr>
          <p:cNvPr id="213" name="TextBox 12"/>
          <p:cNvSpPr/>
          <p:nvPr/>
        </p:nvSpPr>
        <p:spPr>
          <a:xfrm>
            <a:off x="11160000" y="3415320"/>
            <a:ext cx="1113120" cy="3639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en-GB" sz="1800" b="0" strike="noStrike" spc="-1">
                <a:solidFill>
                  <a:srgbClr val="000000"/>
                </a:solidFill>
                <a:latin typeface="Calibri"/>
                <a:ea typeface="DejaVu Sans"/>
              </a:rPr>
              <a:t>DUT</a:t>
            </a:r>
            <a:endParaRPr lang="en-GB" sz="1800" b="0" strike="noStrike" spc="-1">
              <a:latin typeface="Arial"/>
            </a:endParaRPr>
          </a:p>
        </p:txBody>
      </p:sp>
      <p:sp>
        <p:nvSpPr>
          <p:cNvPr id="214" name="TextBox 14"/>
          <p:cNvSpPr/>
          <p:nvPr/>
        </p:nvSpPr>
        <p:spPr>
          <a:xfrm>
            <a:off x="2133360" y="4680000"/>
            <a:ext cx="9061560" cy="28710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 marL="285840" indent="-28440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en-GB" sz="2200" b="0" strike="noStrike" spc="-1">
                <a:solidFill>
                  <a:srgbClr val="000000"/>
                </a:solidFill>
                <a:latin typeface="Arial"/>
                <a:ea typeface="DejaVu Sans"/>
              </a:rPr>
              <a:t>Laser light is split by the 50:50 beam splitter</a:t>
            </a:r>
            <a:endParaRPr lang="en-GB" sz="2200" b="0" strike="noStrike" spc="-1">
              <a:latin typeface="Arial"/>
            </a:endParaRPr>
          </a:p>
          <a:p>
            <a:pPr marL="285840" indent="-28440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en-GB" sz="2200" b="0" strike="noStrike" spc="-1">
                <a:solidFill>
                  <a:srgbClr val="000000"/>
                </a:solidFill>
                <a:latin typeface="Arial"/>
                <a:ea typeface="DejaVu Sans"/>
              </a:rPr>
              <a:t>Half of light travels along the delay line (</a:t>
            </a:r>
            <a:r>
              <a:rPr lang="en-US" sz="2200" b="0" strike="noStrike" spc="-1">
                <a:solidFill>
                  <a:srgbClr val="000000"/>
                </a:solidFill>
                <a:latin typeface="Arial"/>
                <a:ea typeface="DejaVu Sans"/>
              </a:rPr>
              <a:t>11.4 m long fiber) ,=50 ns delay</a:t>
            </a:r>
            <a:endParaRPr lang="en-GB" sz="2200" b="0" strike="noStrike" spc="-1">
              <a:latin typeface="Arial"/>
            </a:endParaRPr>
          </a:p>
          <a:p>
            <a:pPr marL="285840" indent="-28440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en-US" sz="2200" b="0" strike="noStrike" spc="-1">
                <a:solidFill>
                  <a:srgbClr val="000000"/>
                </a:solidFill>
                <a:latin typeface="Arial"/>
                <a:ea typeface="DejaVu Sans"/>
              </a:rPr>
              <a:t>Light is combined and two signals are seen by the DUT with a delay of 50ns.</a:t>
            </a:r>
            <a:endParaRPr lang="en-GB" sz="2200" b="0" strike="noStrike" spc="-1">
              <a:latin typeface="Arial"/>
            </a:endParaRPr>
          </a:p>
          <a:p>
            <a:pPr marL="285840" indent="-28440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en-US" sz="2200" b="0" strike="noStrike" spc="-1">
                <a:solidFill>
                  <a:srgbClr val="000000"/>
                </a:solidFill>
                <a:latin typeface="Arial"/>
                <a:ea typeface="DejaVu Sans"/>
              </a:rPr>
              <a:t>Copy of the pulse (#2) used as time reference – </a:t>
            </a:r>
            <a:r>
              <a:rPr lang="el-GR" sz="2200" b="0" strike="noStrike" spc="-1">
                <a:solidFill>
                  <a:srgbClr val="000000"/>
                </a:solidFill>
                <a:latin typeface="Arial"/>
                <a:ea typeface="DejaVu Sans"/>
              </a:rPr>
              <a:t>Δ</a:t>
            </a:r>
            <a:r>
              <a:rPr lang="en-GB" sz="2200" b="0" strike="noStrike" spc="-1">
                <a:solidFill>
                  <a:srgbClr val="000000"/>
                </a:solidFill>
                <a:latin typeface="Arial"/>
                <a:ea typeface="DejaVu Sans"/>
              </a:rPr>
              <a:t>t = t1 – t2</a:t>
            </a:r>
            <a:endParaRPr lang="en-GB" sz="2200" b="0" strike="noStrike" spc="-1">
              <a:latin typeface="Arial"/>
            </a:endParaRPr>
          </a:p>
          <a:p>
            <a:pPr marL="285840" indent="-284400">
              <a:lnSpc>
                <a:spcPct val="115000"/>
              </a:lnSpc>
              <a:spcAft>
                <a:spcPts val="283"/>
              </a:spcAft>
              <a:buClr>
                <a:srgbClr val="000000"/>
              </a:buClr>
              <a:buFont typeface="Arial"/>
              <a:buChar char="•"/>
            </a:pPr>
            <a:r>
              <a:rPr lang="en-GB" sz="2200" b="0" strike="noStrike" spc="-1">
                <a:solidFill>
                  <a:srgbClr val="000000"/>
                </a:solidFill>
                <a:latin typeface="Arial"/>
                <a:ea typeface="DejaVu Sans"/>
              </a:rPr>
              <a:t>Time resolution measured by taking the sigma of the histogram of the time difference.</a:t>
            </a:r>
            <a:endParaRPr lang="en-GB" sz="2200" b="0" strike="noStrike" spc="-1">
              <a:latin typeface="Arial"/>
            </a:endParaRPr>
          </a:p>
        </p:txBody>
      </p:sp>
      <p:sp>
        <p:nvSpPr>
          <p:cNvPr id="215" name="214 Rectángulo"/>
          <p:cNvSpPr/>
          <p:nvPr/>
        </p:nvSpPr>
        <p:spPr>
          <a:xfrm>
            <a:off x="634320" y="1584000"/>
            <a:ext cx="11964960" cy="5389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>
              <a:lnSpc>
                <a:spcPct val="115000"/>
              </a:lnSpc>
              <a:spcAft>
                <a:spcPts val="283"/>
              </a:spcAft>
            </a:pPr>
            <a:r>
              <a:rPr lang="en-GB" sz="2200" b="1" strike="noStrike" spc="-1">
                <a:solidFill>
                  <a:srgbClr val="000000"/>
                </a:solidFill>
                <a:latin typeface="Arial"/>
                <a:ea typeface="DejaVu Sans"/>
              </a:rPr>
              <a:t>TCT</a:t>
            </a:r>
            <a:r>
              <a:rPr lang="en-GB" sz="2200" b="0" strike="noStrike" spc="-1">
                <a:solidFill>
                  <a:srgbClr val="000000"/>
                </a:solidFill>
                <a:latin typeface="Arial"/>
                <a:ea typeface="DejaVu Sans"/>
              </a:rPr>
              <a:t> can also be used for </a:t>
            </a:r>
            <a:r>
              <a:rPr lang="en-GB" sz="2200" b="1" strike="noStrike" spc="-1">
                <a:solidFill>
                  <a:srgbClr val="2A6099"/>
                </a:solidFill>
                <a:latin typeface="Arial"/>
                <a:ea typeface="DejaVu Sans"/>
              </a:rPr>
              <a:t>timing measurements</a:t>
            </a:r>
            <a:endParaRPr lang="en-GB" sz="2200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5162157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p15="http://schemas.microsoft.com/office/powerpoint/2012/main">
      <p:transition spd="slow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1 CuadroTexto_11"/>
          <p:cNvSpPr/>
          <p:nvPr/>
        </p:nvSpPr>
        <p:spPr>
          <a:xfrm>
            <a:off x="3130560" y="8496000"/>
            <a:ext cx="7939800" cy="3639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en-GB" sz="1800" b="0" i="1" strike="noStrike" spc="-1">
                <a:solidFill>
                  <a:srgbClr val="000000"/>
                </a:solidFill>
                <a:latin typeface="Arial"/>
                <a:ea typeface="DejaVu Sans"/>
              </a:rPr>
              <a:t>Lab 3 – Thin Moderate Gain Ultrafast Timing Detectors: A short into on TCT  </a:t>
            </a:r>
            <a:endParaRPr lang="en-GB" sz="1800" b="0" strike="noStrike" spc="-1">
              <a:latin typeface="Arial"/>
            </a:endParaRPr>
          </a:p>
        </p:txBody>
      </p:sp>
      <p:sp>
        <p:nvSpPr>
          <p:cNvPr id="145" name="144 Rectángulo"/>
          <p:cNvSpPr/>
          <p:nvPr/>
        </p:nvSpPr>
        <p:spPr>
          <a:xfrm>
            <a:off x="12152160" y="8496000"/>
            <a:ext cx="627480" cy="3715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>
              <a:lnSpc>
                <a:spcPct val="100000"/>
              </a:lnSpc>
            </a:pPr>
            <a:fld id="{48F25846-AF18-4DA6-8149-49FEC25394D5}" type="slidenum">
              <a:rPr lang="en-GB" sz="2000" b="0" strike="noStrike" spc="-1">
                <a:solidFill>
                  <a:srgbClr val="000000"/>
                </a:solidFill>
                <a:latin typeface="Arial"/>
                <a:ea typeface="DejaVu Sans"/>
              </a:rPr>
              <a:t>5</a:t>
            </a:fld>
            <a:endParaRPr lang="en-GB" sz="2000" b="0" strike="noStrike" spc="-1">
              <a:latin typeface="Arial"/>
            </a:endParaRPr>
          </a:p>
        </p:txBody>
      </p:sp>
      <p:sp>
        <p:nvSpPr>
          <p:cNvPr id="146" name="145 Rectángulo"/>
          <p:cNvSpPr/>
          <p:nvPr/>
        </p:nvSpPr>
        <p:spPr>
          <a:xfrm>
            <a:off x="673200" y="518400"/>
            <a:ext cx="11204640" cy="8834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>
              <a:lnSpc>
                <a:spcPct val="100000"/>
              </a:lnSpc>
            </a:pPr>
            <a:r>
              <a:rPr lang="en-GB" sz="4800" b="1" strike="noStrike" spc="-1">
                <a:solidFill>
                  <a:srgbClr val="2A6099"/>
                </a:solidFill>
                <a:latin typeface="Arial"/>
                <a:ea typeface="DejaVu Sans"/>
              </a:rPr>
              <a:t>In this lab:</a:t>
            </a:r>
            <a:endParaRPr lang="en-GB" sz="4800" b="0" strike="noStrike" spc="-1">
              <a:latin typeface="Arial"/>
            </a:endParaRPr>
          </a:p>
        </p:txBody>
      </p:sp>
      <p:pic>
        <p:nvPicPr>
          <p:cNvPr id="147" name="146 Imagen"/>
          <p:cNvPicPr/>
          <p:nvPr/>
        </p:nvPicPr>
        <p:blipFill>
          <a:blip r:embed="rId2"/>
          <a:srcRect l="28964" r="50758"/>
          <a:stretch/>
        </p:blipFill>
        <p:spPr>
          <a:xfrm>
            <a:off x="360000" y="8100000"/>
            <a:ext cx="838440" cy="789840"/>
          </a:xfrm>
          <a:prstGeom prst="rect">
            <a:avLst/>
          </a:prstGeom>
          <a:ln w="0">
            <a:noFill/>
          </a:ln>
        </p:spPr>
      </p:pic>
      <p:pic>
        <p:nvPicPr>
          <p:cNvPr id="148" name="147 Imagen"/>
          <p:cNvPicPr/>
          <p:nvPr/>
        </p:nvPicPr>
        <p:blipFill>
          <a:blip r:embed="rId3"/>
          <a:srcRect l="-1172" b="25926"/>
          <a:stretch/>
        </p:blipFill>
        <p:spPr>
          <a:xfrm>
            <a:off x="1224000" y="8558280"/>
            <a:ext cx="1437840" cy="331560"/>
          </a:xfrm>
          <a:prstGeom prst="rect">
            <a:avLst/>
          </a:prstGeom>
          <a:ln w="0">
            <a:noFill/>
          </a:ln>
        </p:spPr>
      </p:pic>
      <p:pic>
        <p:nvPicPr>
          <p:cNvPr id="149" name="148 Imagen"/>
          <p:cNvPicPr/>
          <p:nvPr/>
        </p:nvPicPr>
        <p:blipFill>
          <a:blip r:embed="rId4"/>
          <a:srcRect r="36513" b="36021"/>
          <a:stretch/>
        </p:blipFill>
        <p:spPr>
          <a:xfrm>
            <a:off x="1224000" y="8166960"/>
            <a:ext cx="1257840" cy="357480"/>
          </a:xfrm>
          <a:prstGeom prst="rect">
            <a:avLst/>
          </a:prstGeom>
          <a:ln w="0">
            <a:noFill/>
          </a:ln>
        </p:spPr>
      </p:pic>
      <p:sp>
        <p:nvSpPr>
          <p:cNvPr id="150" name="149 Rectángulo"/>
          <p:cNvSpPr/>
          <p:nvPr/>
        </p:nvSpPr>
        <p:spPr>
          <a:xfrm>
            <a:off x="1008000" y="1790640"/>
            <a:ext cx="11337840" cy="52632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 marL="216000" indent="-213840">
              <a:lnSpc>
                <a:spcPct val="115000"/>
              </a:lnSpc>
              <a:spcAft>
                <a:spcPts val="1417"/>
              </a:spcAft>
              <a:buClr>
                <a:srgbClr val="000000"/>
              </a:buClr>
              <a:buFont typeface="StarSymbol"/>
              <a:buAutoNum type="arabicParenR"/>
            </a:pPr>
            <a:r>
              <a:rPr lang="en-GB" sz="3200" b="1" strike="noStrike" spc="-1" dirty="0">
                <a:solidFill>
                  <a:srgbClr val="000000"/>
                </a:solidFill>
                <a:latin typeface="Arial"/>
                <a:ea typeface="DejaVu Sans"/>
              </a:rPr>
              <a:t>First part:</a:t>
            </a:r>
            <a:r>
              <a:rPr lang="en-GB" sz="3200" b="0" strike="noStrike" spc="-1" dirty="0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r>
              <a:rPr lang="en-GB" sz="3200" b="1" strike="noStrike" spc="-1" dirty="0">
                <a:solidFill>
                  <a:srgbClr val="2A6099"/>
                </a:solidFill>
                <a:latin typeface="Arial"/>
                <a:ea typeface="DejaVu Sans"/>
              </a:rPr>
              <a:t>TCT </a:t>
            </a:r>
            <a:r>
              <a:rPr lang="en-GB" sz="3200" b="1" strike="noStrike" spc="-1" dirty="0" smtClean="0">
                <a:solidFill>
                  <a:srgbClr val="2A6099"/>
                </a:solidFill>
                <a:latin typeface="Arial"/>
                <a:ea typeface="DejaVu Sans"/>
              </a:rPr>
              <a:t>and LGAD basics </a:t>
            </a:r>
            <a:endParaRPr lang="en-GB" sz="3200" b="0" strike="noStrike" spc="-1" dirty="0">
              <a:latin typeface="Arial"/>
            </a:endParaRPr>
          </a:p>
          <a:p>
            <a:pPr marL="1080000" lvl="4" indent="-214200">
              <a:lnSpc>
                <a:spcPct val="115000"/>
              </a:lnSpc>
              <a:spcAft>
                <a:spcPts val="1417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3200" b="0" strike="noStrike" spc="-1" dirty="0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r>
              <a:rPr lang="en-GB" sz="2600" b="0" strike="noStrike" spc="-1" dirty="0">
                <a:solidFill>
                  <a:srgbClr val="000000"/>
                </a:solidFill>
                <a:latin typeface="Arial"/>
                <a:ea typeface="DejaVu Sans"/>
              </a:rPr>
              <a:t>How it works, how to analyse the data and understand the results</a:t>
            </a:r>
            <a:endParaRPr lang="en-GB" sz="2600" b="0" strike="noStrike" spc="-1" dirty="0">
              <a:latin typeface="Arial"/>
            </a:endParaRPr>
          </a:p>
          <a:p>
            <a:pPr marL="216000" indent="-213840">
              <a:lnSpc>
                <a:spcPct val="115000"/>
              </a:lnSpc>
              <a:spcAft>
                <a:spcPts val="1417"/>
              </a:spcAft>
              <a:buClr>
                <a:srgbClr val="000000"/>
              </a:buClr>
              <a:buFont typeface="StarSymbol"/>
              <a:buAutoNum type="arabicParenR"/>
            </a:pPr>
            <a:r>
              <a:rPr lang="en-GB" sz="3200" b="1" strike="noStrike" spc="-1" dirty="0">
                <a:solidFill>
                  <a:srgbClr val="000000"/>
                </a:solidFill>
                <a:latin typeface="Arial"/>
                <a:ea typeface="DejaVu Sans"/>
              </a:rPr>
              <a:t>Second Part:</a:t>
            </a:r>
            <a:r>
              <a:rPr lang="en-GB" sz="3200" b="0" strike="noStrike" spc="-1" dirty="0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r>
              <a:rPr lang="en-GB" sz="3200" b="1" strike="noStrike" spc="-1" dirty="0">
                <a:solidFill>
                  <a:srgbClr val="2A6099"/>
                </a:solidFill>
                <a:latin typeface="Arial"/>
                <a:ea typeface="DejaVu Sans"/>
              </a:rPr>
              <a:t>Focus</a:t>
            </a:r>
            <a:endParaRPr lang="en-GB" sz="3200" b="0" strike="noStrike" spc="-1" dirty="0">
              <a:latin typeface="Arial"/>
            </a:endParaRPr>
          </a:p>
          <a:p>
            <a:pPr marL="1080000" lvl="4" indent="-214200">
              <a:lnSpc>
                <a:spcPct val="115000"/>
              </a:lnSpc>
              <a:spcAft>
                <a:spcPts val="1417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600" b="0" strike="noStrike" spc="-1" dirty="0">
                <a:solidFill>
                  <a:srgbClr val="000000"/>
                </a:solidFill>
                <a:latin typeface="Arial"/>
                <a:ea typeface="DejaVu Sans"/>
              </a:rPr>
              <a:t>How to set the focus and run the analysis</a:t>
            </a:r>
            <a:endParaRPr lang="en-GB" sz="2600" b="0" strike="noStrike" spc="-1" dirty="0">
              <a:latin typeface="Arial"/>
            </a:endParaRPr>
          </a:p>
          <a:p>
            <a:pPr marL="216000" indent="-213840">
              <a:lnSpc>
                <a:spcPct val="115000"/>
              </a:lnSpc>
              <a:spcAft>
                <a:spcPts val="1417"/>
              </a:spcAft>
              <a:buClr>
                <a:srgbClr val="000000"/>
              </a:buClr>
              <a:buFont typeface="StarSymbol"/>
              <a:buAutoNum type="arabicParenR"/>
            </a:pPr>
            <a:r>
              <a:rPr lang="en-GB" sz="3200" b="1" strike="noStrike" spc="-1" dirty="0">
                <a:solidFill>
                  <a:srgbClr val="000000"/>
                </a:solidFill>
                <a:latin typeface="Arial"/>
                <a:ea typeface="DejaVu Sans"/>
              </a:rPr>
              <a:t>Third Part: </a:t>
            </a:r>
            <a:r>
              <a:rPr lang="en-GB" sz="3200" b="1" strike="noStrike" spc="-1" dirty="0">
                <a:solidFill>
                  <a:srgbClr val="2A6099"/>
                </a:solidFill>
                <a:latin typeface="Arial"/>
                <a:ea typeface="DejaVu Sans"/>
              </a:rPr>
              <a:t>Scan</a:t>
            </a:r>
            <a:endParaRPr lang="en-GB" sz="3200" b="0" strike="noStrike" spc="-1" dirty="0">
              <a:latin typeface="Arial"/>
            </a:endParaRPr>
          </a:p>
          <a:p>
            <a:pPr marL="1080000" lvl="4" indent="-214200">
              <a:lnSpc>
                <a:spcPct val="115000"/>
              </a:lnSpc>
              <a:spcAft>
                <a:spcPts val="1417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600" b="0" strike="noStrike" spc="-1" dirty="0">
                <a:solidFill>
                  <a:srgbClr val="000000"/>
                </a:solidFill>
                <a:latin typeface="Arial"/>
                <a:ea typeface="DejaVu Sans"/>
              </a:rPr>
              <a:t>Run and Analyse a Voltage and Line Scan</a:t>
            </a:r>
            <a:endParaRPr lang="en-GB" sz="2600" b="0" strike="noStrike" spc="-1" dirty="0">
              <a:latin typeface="Arial"/>
            </a:endParaRPr>
          </a:p>
          <a:p>
            <a:pPr marL="216000" indent="-213840">
              <a:lnSpc>
                <a:spcPct val="115000"/>
              </a:lnSpc>
              <a:spcAft>
                <a:spcPts val="1417"/>
              </a:spcAft>
              <a:buClr>
                <a:srgbClr val="000000"/>
              </a:buClr>
              <a:buFont typeface="StarSymbol"/>
              <a:buAutoNum type="arabicParenR"/>
            </a:pPr>
            <a:r>
              <a:rPr lang="en-GB" sz="3200" b="1" strike="noStrike" spc="-1" dirty="0">
                <a:solidFill>
                  <a:srgbClr val="000000"/>
                </a:solidFill>
                <a:latin typeface="Arial"/>
                <a:ea typeface="DejaVu Sans"/>
              </a:rPr>
              <a:t>Fourth Part: </a:t>
            </a:r>
            <a:r>
              <a:rPr lang="en-GB" sz="3200" b="1" strike="noStrike" spc="-1" dirty="0">
                <a:solidFill>
                  <a:srgbClr val="2A6099"/>
                </a:solidFill>
                <a:latin typeface="Arial"/>
                <a:ea typeface="DejaVu Sans"/>
              </a:rPr>
              <a:t>Timing</a:t>
            </a:r>
            <a:endParaRPr lang="en-GB" sz="3200" b="0" strike="noStrike" spc="-1" dirty="0">
              <a:latin typeface="Arial"/>
            </a:endParaRPr>
          </a:p>
          <a:p>
            <a:pPr marL="1080000" lvl="4" indent="-214200">
              <a:lnSpc>
                <a:spcPct val="115000"/>
              </a:lnSpc>
              <a:spcAft>
                <a:spcPts val="1417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600" b="0" strike="noStrike" spc="-1" dirty="0">
                <a:solidFill>
                  <a:srgbClr val="000000"/>
                </a:solidFill>
                <a:latin typeface="Arial"/>
                <a:ea typeface="DejaVu Sans"/>
              </a:rPr>
              <a:t>Run and Analyse (external data) a timing analysis</a:t>
            </a:r>
            <a:endParaRPr lang="en-GB" sz="2600" b="0" strike="noStrike" spc="-1" dirty="0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p15="http://schemas.microsoft.com/office/powerpoint/2012/main"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1520</TotalTime>
  <Words>473</Words>
  <Application>Microsoft Office PowerPoint</Application>
  <PresentationFormat>Personalizado</PresentationFormat>
  <Paragraphs>81</Paragraphs>
  <Slides>5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2</vt:i4>
      </vt:variant>
      <vt:variant>
        <vt:lpstr>Títulos de diapositiva</vt:lpstr>
      </vt:variant>
      <vt:variant>
        <vt:i4>5</vt:i4>
      </vt:variant>
    </vt:vector>
  </HeadingPairs>
  <TitlesOfParts>
    <vt:vector size="7" baseType="lpstr">
      <vt:lpstr>Office Theme</vt:lpstr>
      <vt:lpstr>Office Theme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subject/>
  <dc:creator/>
  <dc:description/>
  <cp:lastModifiedBy>Giulio Pellegrini</cp:lastModifiedBy>
  <cp:revision>227</cp:revision>
  <cp:lastPrinted>2021-07-19T15:27:04Z</cp:lastPrinted>
  <dcterms:created xsi:type="dcterms:W3CDTF">2021-06-21T15:51:58Z</dcterms:created>
  <dcterms:modified xsi:type="dcterms:W3CDTF">2021-08-23T09:54:33Z</dcterms:modified>
  <dc:language>en-GB</dc:language>
</cp:coreProperties>
</file>