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9" r:id="rId1"/>
  </p:sldMasterIdLst>
  <p:notesMasterIdLst>
    <p:notesMasterId r:id="rId15"/>
  </p:notesMasterIdLst>
  <p:handoutMasterIdLst>
    <p:handoutMasterId r:id="rId16"/>
  </p:handoutMasterIdLst>
  <p:sldIdLst>
    <p:sldId id="453" r:id="rId2"/>
    <p:sldId id="712" r:id="rId3"/>
    <p:sldId id="711" r:id="rId4"/>
    <p:sldId id="713" r:id="rId5"/>
    <p:sldId id="714" r:id="rId6"/>
    <p:sldId id="710" r:id="rId7"/>
    <p:sldId id="715" r:id="rId8"/>
    <p:sldId id="719" r:id="rId9"/>
    <p:sldId id="718" r:id="rId10"/>
    <p:sldId id="720" r:id="rId11"/>
    <p:sldId id="721" r:id="rId12"/>
    <p:sldId id="742" r:id="rId13"/>
    <p:sldId id="743" r:id="rId14"/>
  </p:sldIdLst>
  <p:sldSz cx="12192000" cy="6858000"/>
  <p:notesSz cx="7315200" cy="9601200"/>
  <p:defaultTextStyle>
    <a:defPPr>
      <a:defRPr lang="fr-FR"/>
    </a:defPPr>
    <a:lvl1pPr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userDrawn="1">
          <p15:clr>
            <a:srgbClr val="A4A3A4"/>
          </p15:clr>
        </p15:guide>
        <p15:guide id="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97AA"/>
    <a:srgbClr val="FF0000"/>
    <a:srgbClr val="FF1515"/>
    <a:srgbClr val="252E44"/>
    <a:srgbClr val="C43771"/>
    <a:srgbClr val="DB8C31"/>
    <a:srgbClr val="71B34D"/>
    <a:srgbClr val="E88D23"/>
    <a:srgbClr val="195D8A"/>
    <a:srgbClr val="38A2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78" autoAdjust="0"/>
    <p:restoredTop sz="95269" autoAdjust="0"/>
  </p:normalViewPr>
  <p:slideViewPr>
    <p:cSldViewPr snapToGrid="0" snapToObjects="1" showGuides="1">
      <p:cViewPr varScale="1">
        <p:scale>
          <a:sx n="100" d="100"/>
          <a:sy n="100" d="100"/>
        </p:scale>
        <p:origin x="648" y="176"/>
      </p:cViewPr>
      <p:guideLst>
        <p:guide orient="horz"/>
        <p:guide/>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29.wmf"/><Relationship Id="rId1" Type="http://schemas.openxmlformats.org/officeDocument/2006/relationships/image" Target="../media/image28.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3169009" cy="48059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itchFamily="34" charset="0"/>
                <a:ea typeface="ＭＳ Ｐゴシック" panose="020B0600070205080204" pitchFamily="34" charset="-128"/>
                <a:cs typeface="+mn-cs"/>
              </a:defRPr>
            </a:lvl1pPr>
          </a:lstStyle>
          <a:p>
            <a:pPr>
              <a:defRPr/>
            </a:pPr>
            <a:endParaRPr lang="fr-FR"/>
          </a:p>
        </p:txBody>
      </p:sp>
      <p:sp>
        <p:nvSpPr>
          <p:cNvPr id="3" name="Espace réservé de la date 2"/>
          <p:cNvSpPr>
            <a:spLocks noGrp="1"/>
          </p:cNvSpPr>
          <p:nvPr>
            <p:ph type="dt" sz="quarter" idx="1"/>
          </p:nvPr>
        </p:nvSpPr>
        <p:spPr>
          <a:xfrm>
            <a:off x="4144484" y="0"/>
            <a:ext cx="3169009" cy="48059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93426C0D-44AE-974F-8861-34C17AD25848}" type="datetime1">
              <a:rPr lang="fr-FR"/>
              <a:pPr>
                <a:defRPr/>
              </a:pPr>
              <a:t>21/08/2021</a:t>
            </a:fld>
            <a:endParaRPr lang="fr-FR"/>
          </a:p>
        </p:txBody>
      </p:sp>
      <p:sp>
        <p:nvSpPr>
          <p:cNvPr id="4" name="Espace réservé du pied de page 3"/>
          <p:cNvSpPr>
            <a:spLocks noGrp="1"/>
          </p:cNvSpPr>
          <p:nvPr>
            <p:ph type="ftr" sz="quarter" idx="2"/>
          </p:nvPr>
        </p:nvSpPr>
        <p:spPr>
          <a:xfrm>
            <a:off x="1" y="9119068"/>
            <a:ext cx="3169009" cy="48059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itchFamily="34" charset="0"/>
                <a:ea typeface="ＭＳ Ｐゴシック" panose="020B0600070205080204" pitchFamily="34" charset="-128"/>
                <a:cs typeface="+mn-cs"/>
              </a:defRPr>
            </a:lvl1pPr>
          </a:lstStyle>
          <a:p>
            <a:pPr>
              <a:defRPr/>
            </a:pPr>
            <a:endParaRPr lang="fr-FR"/>
          </a:p>
        </p:txBody>
      </p:sp>
      <p:sp>
        <p:nvSpPr>
          <p:cNvPr id="5" name="Espace réservé du numéro de diapositive 4"/>
          <p:cNvSpPr>
            <a:spLocks noGrp="1"/>
          </p:cNvSpPr>
          <p:nvPr>
            <p:ph type="sldNum" sz="quarter" idx="3"/>
          </p:nvPr>
        </p:nvSpPr>
        <p:spPr>
          <a:xfrm>
            <a:off x="4144484" y="9119068"/>
            <a:ext cx="3169009" cy="48059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6F84C0FE-D37E-214C-92A2-A25F18B2EC3C}" type="slidenum">
              <a:rPr lang="fr-FR"/>
              <a:pPr>
                <a:defRPr/>
              </a:pPr>
              <a:t>‹N°›</a:t>
            </a:fld>
            <a:endParaRPr lang="fr-FR"/>
          </a:p>
        </p:txBody>
      </p:sp>
    </p:spTree>
    <p:extLst>
      <p:ext uri="{BB962C8B-B14F-4D97-AF65-F5344CB8AC3E}">
        <p14:creationId xmlns:p14="http://schemas.microsoft.com/office/powerpoint/2010/main" val="315748009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3169009" cy="48059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itchFamily="34" charset="0"/>
                <a:ea typeface="ＭＳ Ｐゴシック" panose="020B0600070205080204" pitchFamily="34" charset="-128"/>
                <a:cs typeface="+mn-cs"/>
              </a:defRPr>
            </a:lvl1pPr>
          </a:lstStyle>
          <a:p>
            <a:pPr>
              <a:defRPr/>
            </a:pPr>
            <a:endParaRPr lang="fr-FR"/>
          </a:p>
        </p:txBody>
      </p:sp>
      <p:sp>
        <p:nvSpPr>
          <p:cNvPr id="3" name="Espace réservé de la date 2"/>
          <p:cNvSpPr>
            <a:spLocks noGrp="1"/>
          </p:cNvSpPr>
          <p:nvPr>
            <p:ph type="dt" idx="1"/>
          </p:nvPr>
        </p:nvSpPr>
        <p:spPr>
          <a:xfrm>
            <a:off x="4144484" y="0"/>
            <a:ext cx="3169009" cy="48059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9A605DE1-164E-8741-87A1-5E1EDB3BCECF}" type="datetime1">
              <a:rPr lang="fr-FR"/>
              <a:pPr>
                <a:defRPr/>
              </a:pPr>
              <a:t>21/08/2021</a:t>
            </a:fld>
            <a:endParaRPr lang="fr-FR"/>
          </a:p>
        </p:txBody>
      </p:sp>
      <p:sp>
        <p:nvSpPr>
          <p:cNvPr id="4" name="Espace réservé de l'image des diapositives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fr-FR" noProof="0"/>
          </a:p>
        </p:txBody>
      </p:sp>
      <p:sp>
        <p:nvSpPr>
          <p:cNvPr id="5" name="Espace réservé des commentaires 4"/>
          <p:cNvSpPr>
            <a:spLocks noGrp="1"/>
          </p:cNvSpPr>
          <p:nvPr>
            <p:ph type="body" sz="quarter" idx="3"/>
          </p:nvPr>
        </p:nvSpPr>
        <p:spPr>
          <a:xfrm>
            <a:off x="732887" y="4560302"/>
            <a:ext cx="5849427" cy="4320770"/>
          </a:xfrm>
          <a:prstGeom prst="rect">
            <a:avLst/>
          </a:prstGeom>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1" y="9119068"/>
            <a:ext cx="3169009" cy="48059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itchFamily="34" charset="0"/>
                <a:ea typeface="ＭＳ Ｐゴシック" panose="020B0600070205080204" pitchFamily="34" charset="-128"/>
                <a:cs typeface="+mn-cs"/>
              </a:defRPr>
            </a:lvl1pPr>
          </a:lstStyle>
          <a:p>
            <a:pPr>
              <a:defRPr/>
            </a:pPr>
            <a:endParaRPr lang="fr-FR"/>
          </a:p>
        </p:txBody>
      </p:sp>
      <p:sp>
        <p:nvSpPr>
          <p:cNvPr id="7" name="Espace réservé du numéro de diapositive 6"/>
          <p:cNvSpPr>
            <a:spLocks noGrp="1"/>
          </p:cNvSpPr>
          <p:nvPr>
            <p:ph type="sldNum" sz="quarter" idx="5"/>
          </p:nvPr>
        </p:nvSpPr>
        <p:spPr>
          <a:xfrm>
            <a:off x="4144484" y="9119068"/>
            <a:ext cx="3169009" cy="48059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782D6841-3136-674E-B1E2-022F8269EDC0}" type="slidenum">
              <a:rPr lang="fr-FR"/>
              <a:pPr>
                <a:defRPr/>
              </a:pPr>
              <a:t>‹N°›</a:t>
            </a:fld>
            <a:endParaRPr lang="fr-FR"/>
          </a:p>
        </p:txBody>
      </p:sp>
    </p:spTree>
    <p:extLst>
      <p:ext uri="{BB962C8B-B14F-4D97-AF65-F5344CB8AC3E}">
        <p14:creationId xmlns:p14="http://schemas.microsoft.com/office/powerpoint/2010/main" val="3638199920"/>
      </p:ext>
    </p:extLst>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859981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cSld name="En-tête de section">
    <p:spTree>
      <p:nvGrpSpPr>
        <p:cNvPr id="1" name=""/>
        <p:cNvGrpSpPr/>
        <p:nvPr/>
      </p:nvGrpSpPr>
      <p:grpSpPr>
        <a:xfrm>
          <a:off x="0" y="0"/>
          <a:ext cx="0" cy="0"/>
          <a:chOff x="0" y="0"/>
          <a:chExt cx="0" cy="0"/>
        </a:xfrm>
      </p:grpSpPr>
      <p:sp>
        <p:nvSpPr>
          <p:cNvPr id="4" name="Espace réservé du pied de page 3"/>
          <p:cNvSpPr txBox="1">
            <a:spLocks noGrp="1"/>
          </p:cNvSpPr>
          <p:nvPr/>
        </p:nvSpPr>
        <p:spPr bwMode="auto">
          <a:xfrm>
            <a:off x="4447118" y="1158876"/>
            <a:ext cx="5492749" cy="481013"/>
          </a:xfrm>
          <a:prstGeom prst="rect">
            <a:avLst/>
          </a:prstGeom>
          <a:noFill/>
          <a:ln>
            <a:noFill/>
          </a:ln>
          <a:extLst/>
        </p:spPr>
        <p:txBody>
          <a:bodyPr lIns="0" tIns="0" rIns="0" bIns="0" anchor="ctr"/>
          <a:lstStyle>
            <a:lvl1pPr marL="342900" indent="-342900">
              <a:defRPr>
                <a:solidFill>
                  <a:schemeClr val="tx1"/>
                </a:solidFill>
                <a:latin typeface="Arial" charset="0"/>
                <a:ea typeface="ＭＳ Ｐゴシック" charset="0"/>
                <a:cs typeface="ＭＳ Ｐゴシック" charset="0"/>
              </a:defRPr>
            </a:lvl1pPr>
            <a:lvl2pPr marL="37931725" indent="-37474525">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z="1000" b="1" dirty="0">
                <a:solidFill>
                  <a:srgbClr val="FFFFFF"/>
                </a:solidFill>
                <a:latin typeface="Verdana" charset="0"/>
                <a:cs typeface="Arial" charset="0"/>
              </a:rPr>
              <a:t>TITRE DE LA PRÉSENTATION</a:t>
            </a:r>
          </a:p>
          <a:p>
            <a:pPr eaLnBrk="1" hangingPunct="1">
              <a:defRPr/>
            </a:pPr>
            <a:r>
              <a:rPr lang="fr-FR" sz="1000" b="1" dirty="0">
                <a:solidFill>
                  <a:srgbClr val="FFFFFF"/>
                </a:solidFill>
                <a:latin typeface="Verdana" charset="0"/>
                <a:cs typeface="Arial" charset="0"/>
              </a:rPr>
              <a:t>&gt; TITRE DE LA PARTIE</a:t>
            </a:r>
          </a:p>
        </p:txBody>
      </p:sp>
      <p:cxnSp>
        <p:nvCxnSpPr>
          <p:cNvPr id="5" name="Connecteur droit 4"/>
          <p:cNvCxnSpPr/>
          <p:nvPr userDrawn="1"/>
        </p:nvCxnSpPr>
        <p:spPr>
          <a:xfrm flipH="1">
            <a:off x="0" y="3800475"/>
            <a:ext cx="12192000" cy="0"/>
          </a:xfrm>
          <a:prstGeom prst="line">
            <a:avLst/>
          </a:prstGeom>
          <a:ln w="12700">
            <a:solidFill>
              <a:srgbClr val="313E56"/>
            </a:solidFill>
            <a:prstDash val="sysDot"/>
            <a:round/>
          </a:ln>
          <a:effectLst/>
        </p:spPr>
        <p:style>
          <a:lnRef idx="2">
            <a:schemeClr val="accent1"/>
          </a:lnRef>
          <a:fillRef idx="0">
            <a:schemeClr val="accent1"/>
          </a:fillRef>
          <a:effectRef idx="1">
            <a:schemeClr val="accent1"/>
          </a:effectRef>
          <a:fontRef idx="minor">
            <a:schemeClr val="tx1"/>
          </a:fontRef>
        </p:style>
      </p:cxnSp>
      <p:sp>
        <p:nvSpPr>
          <p:cNvPr id="3" name="Espace réservé du texte 2"/>
          <p:cNvSpPr>
            <a:spLocks noGrp="1"/>
          </p:cNvSpPr>
          <p:nvPr>
            <p:ph type="body" idx="1"/>
          </p:nvPr>
        </p:nvSpPr>
        <p:spPr>
          <a:xfrm>
            <a:off x="963084" y="4116192"/>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2" name="Titre 1"/>
          <p:cNvSpPr>
            <a:spLocks noGrp="1"/>
          </p:cNvSpPr>
          <p:nvPr>
            <p:ph type="title"/>
          </p:nvPr>
        </p:nvSpPr>
        <p:spPr>
          <a:xfrm>
            <a:off x="963084" y="3144589"/>
            <a:ext cx="10363200" cy="1806627"/>
          </a:xfrm>
          <a:prstGeom prst="rect">
            <a:avLst/>
          </a:prstGeom>
        </p:spPr>
        <p:txBody>
          <a:bodyPr>
            <a:normAutofit/>
          </a:bodyPr>
          <a:lstStyle>
            <a:lvl1pPr algn="ctr">
              <a:defRPr sz="4000" b="1" cap="none"/>
            </a:lvl1pPr>
          </a:lstStyle>
          <a:p>
            <a:r>
              <a:rPr lang="fr-FR"/>
              <a:t>Cliquez et modifiez le titre</a:t>
            </a:r>
            <a:endParaRPr lang="fr-FR" dirty="0"/>
          </a:p>
        </p:txBody>
      </p:sp>
      <p:sp>
        <p:nvSpPr>
          <p:cNvPr id="12" name="Rectangle 11"/>
          <p:cNvSpPr/>
          <p:nvPr userDrawn="1"/>
        </p:nvSpPr>
        <p:spPr>
          <a:xfrm>
            <a:off x="-1" y="727869"/>
            <a:ext cx="914401" cy="3530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13" name="Rectangle 12"/>
          <p:cNvSpPr/>
          <p:nvPr userDrawn="1"/>
        </p:nvSpPr>
        <p:spPr>
          <a:xfrm>
            <a:off x="9435801" y="160012"/>
            <a:ext cx="1843915" cy="482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dirty="0"/>
          </a:p>
        </p:txBody>
      </p:sp>
      <p:pic>
        <p:nvPicPr>
          <p:cNvPr id="14" name="Image 13" descr="la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91121" y="1496867"/>
            <a:ext cx="3907125" cy="1248067"/>
          </a:xfrm>
          <a:prstGeom prst="rect">
            <a:avLst/>
          </a:prstGeom>
        </p:spPr>
      </p:pic>
      <p:sp>
        <p:nvSpPr>
          <p:cNvPr id="15" name="Espace réservé du numéro de diapositive 6"/>
          <p:cNvSpPr>
            <a:spLocks noGrp="1"/>
          </p:cNvSpPr>
          <p:nvPr>
            <p:ph type="sldNum" sz="quarter" idx="12"/>
          </p:nvPr>
        </p:nvSpPr>
        <p:spPr>
          <a:xfrm>
            <a:off x="11279717" y="300039"/>
            <a:ext cx="605367" cy="141287"/>
          </a:xfrm>
        </p:spPr>
        <p:txBody>
          <a:bodyPr/>
          <a:lstStyle>
            <a:lvl1pPr>
              <a:defRPr>
                <a:solidFill>
                  <a:schemeClr val="tx1"/>
                </a:solidFill>
              </a:defRPr>
            </a:lvl1pPr>
          </a:lstStyle>
          <a:p>
            <a:fld id="{CDE2C2B7-B35C-4B0F-9932-E187E62D732A}" type="slidenum">
              <a:rPr lang="en-US" smtClean="0"/>
              <a:pPr/>
              <a:t>‹N°›</a:t>
            </a:fld>
            <a:endParaRPr lang="en-US" dirty="0"/>
          </a:p>
        </p:txBody>
      </p:sp>
    </p:spTree>
    <p:extLst>
      <p:ext uri="{BB962C8B-B14F-4D97-AF65-F5344CB8AC3E}">
        <p14:creationId xmlns:p14="http://schemas.microsoft.com/office/powerpoint/2010/main" val="165284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se Layout">
    <p:spTree>
      <p:nvGrpSpPr>
        <p:cNvPr id="1" name=""/>
        <p:cNvGrpSpPr/>
        <p:nvPr/>
      </p:nvGrpSpPr>
      <p:grpSpPr>
        <a:xfrm>
          <a:off x="0" y="0"/>
          <a:ext cx="0" cy="0"/>
          <a:chOff x="0" y="0"/>
          <a:chExt cx="0" cy="0"/>
        </a:xfrm>
      </p:grpSpPr>
      <p:sp>
        <p:nvSpPr>
          <p:cNvPr id="2" name="Title 1"/>
          <p:cNvSpPr>
            <a:spLocks noGrp="1"/>
          </p:cNvSpPr>
          <p:nvPr>
            <p:ph type="title"/>
          </p:nvPr>
        </p:nvSpPr>
        <p:spPr>
          <a:xfrm>
            <a:off x="200891" y="200027"/>
            <a:ext cx="10972800" cy="642937"/>
          </a:xfrm>
        </p:spPr>
        <p:txBody>
          <a:bodyPr/>
          <a:lstStyle/>
          <a:p>
            <a:r>
              <a:rPr lang="en-US" dirty="0"/>
              <a:t>Click to edit Master title style</a:t>
            </a:r>
          </a:p>
        </p:txBody>
      </p:sp>
      <p:sp>
        <p:nvSpPr>
          <p:cNvPr id="4" name="Slide Number Placeholder 3"/>
          <p:cNvSpPr>
            <a:spLocks noGrp="1"/>
          </p:cNvSpPr>
          <p:nvPr>
            <p:ph type="sldNum" sz="quarter" idx="11"/>
          </p:nvPr>
        </p:nvSpPr>
        <p:spPr/>
        <p:txBody>
          <a:bodyPr/>
          <a:lstStyle>
            <a:lvl1pPr>
              <a:defRPr sz="1200"/>
            </a:lvl1pPr>
          </a:lstStyle>
          <a:p>
            <a:pPr>
              <a:defRPr/>
            </a:pPr>
            <a:fld id="{6B5D263F-7ACE-9740-9441-ACD31CB0F002}" type="slidenum">
              <a:rPr lang="fr-FR" smtClean="0"/>
              <a:pPr>
                <a:defRPr/>
              </a:pPr>
              <a:t>‹N°›</a:t>
            </a:fld>
            <a:endParaRPr lang="fr-FR" dirty="0"/>
          </a:p>
        </p:txBody>
      </p:sp>
      <p:sp>
        <p:nvSpPr>
          <p:cNvPr id="5" name="Espace réservé du texte 2"/>
          <p:cNvSpPr>
            <a:spLocks noGrp="1"/>
          </p:cNvSpPr>
          <p:nvPr>
            <p:ph idx="1"/>
          </p:nvPr>
        </p:nvSpPr>
        <p:spPr bwMode="auto">
          <a:xfrm>
            <a:off x="1762579" y="1600201"/>
            <a:ext cx="981982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131574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re et sous-titre">
    <p:spTree>
      <p:nvGrpSpPr>
        <p:cNvPr id="1" name=""/>
        <p:cNvGrpSpPr/>
        <p:nvPr/>
      </p:nvGrpSpPr>
      <p:grpSpPr>
        <a:xfrm>
          <a:off x="0" y="0"/>
          <a:ext cx="0" cy="0"/>
          <a:chOff x="0" y="0"/>
          <a:chExt cx="0" cy="0"/>
        </a:xfrm>
      </p:grpSpPr>
      <p:sp>
        <p:nvSpPr>
          <p:cNvPr id="11" name="Texte du titre"/>
          <p:cNvSpPr txBox="1">
            <a:spLocks noGrp="1"/>
          </p:cNvSpPr>
          <p:nvPr>
            <p:ph type="title"/>
          </p:nvPr>
        </p:nvSpPr>
        <p:spPr>
          <a:xfrm>
            <a:off x="1209" y="2678906"/>
            <a:ext cx="12189583" cy="794742"/>
          </a:xfrm>
          <a:prstGeom prst="rect">
            <a:avLst/>
          </a:prstGeom>
        </p:spPr>
        <p:txBody>
          <a:bodyPr anchor="b"/>
          <a:lstStyle/>
          <a:p>
            <a:r>
              <a:t>Texte du titre</a:t>
            </a:r>
          </a:p>
        </p:txBody>
      </p:sp>
      <p:sp>
        <p:nvSpPr>
          <p:cNvPr id="13" name="Numéro de diapositive"/>
          <p:cNvSpPr txBox="1">
            <a:spLocks noGrp="1"/>
          </p:cNvSpPr>
          <p:nvPr>
            <p:ph type="sldNum" sz="quarter" idx="2"/>
          </p:nvPr>
        </p:nvSpPr>
        <p:spPr>
          <a:xfrm>
            <a:off x="9296862" y="6371128"/>
            <a:ext cx="2743200" cy="365125"/>
          </a:xfrm>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a:t>
            </a:fld>
            <a:endParaRPr/>
          </a:p>
        </p:txBody>
      </p:sp>
      <p:sp>
        <p:nvSpPr>
          <p:cNvPr id="4" name="Slide Number Placeholder 3"/>
          <p:cNvSpPr txBox="1">
            <a:spLocks/>
          </p:cNvSpPr>
          <p:nvPr userDrawn="1"/>
        </p:nvSpPr>
        <p:spPr>
          <a:xfrm>
            <a:off x="11279717" y="300039"/>
            <a:ext cx="605367" cy="141287"/>
          </a:xfrm>
          <a:prstGeom prst="rect">
            <a:avLst/>
          </a:prstGeom>
        </p:spPr>
        <p:txBody>
          <a:bodyPr vert="horz" wrap="square" lIns="91440" tIns="45720" rIns="91440" bIns="45720" numCol="1" anchor="ctr" anchorCtr="0" compatLnSpc="1">
            <a:prstTxWarp prst="textNoShape">
              <a:avLst/>
            </a:prstTxWarp>
          </a:bodyPr>
          <a:lstStyle>
            <a:defPPr>
              <a:defRPr lang="fr-FR"/>
            </a:defPPr>
            <a:lvl1pPr algn="ctr" defTabSz="457200" rtl="0" eaLnBrk="1" fontAlgn="base" hangingPunct="1">
              <a:spcBef>
                <a:spcPct val="0"/>
              </a:spcBef>
              <a:spcAft>
                <a:spcPct val="0"/>
              </a:spcAft>
              <a:defRPr sz="1200" b="1" kern="1200">
                <a:solidFill>
                  <a:schemeClr val="bg1"/>
                </a:solidFill>
                <a:latin typeface="Arial"/>
                <a:ea typeface="ＭＳ Ｐゴシック" charset="0"/>
                <a:cs typeface="Arial"/>
              </a:defRPr>
            </a:lvl1pPr>
            <a:lvl2pPr marL="4572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fld id="{6B5D263F-7ACE-9740-9441-ACD31CB0F002}" type="slidenum">
              <a:rPr lang="fr-FR" smtClean="0"/>
              <a:pPr>
                <a:defRPr/>
              </a:pPr>
              <a:t>‹N°›</a:t>
            </a:fld>
            <a:endParaRPr lang="fr-FR" dirty="0"/>
          </a:p>
        </p:txBody>
      </p:sp>
    </p:spTree>
    <p:extLst>
      <p:ext uri="{BB962C8B-B14F-4D97-AF65-F5344CB8AC3E}">
        <p14:creationId xmlns:p14="http://schemas.microsoft.com/office/powerpoint/2010/main" val="416459908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3.xml"/><Relationship Id="rId7"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6" name="Group 9"/>
          <p:cNvGrpSpPr>
            <a:grpSpLocks/>
          </p:cNvGrpSpPr>
          <p:nvPr/>
        </p:nvGrpSpPr>
        <p:grpSpPr bwMode="auto">
          <a:xfrm rot="5400000">
            <a:off x="-1843283" y="2804680"/>
            <a:ext cx="5915300" cy="1790781"/>
            <a:chOff x="3353" y="7829"/>
            <a:chExt cx="5198" cy="1180"/>
          </a:xfrm>
          <a:solidFill>
            <a:srgbClr val="E7E8E8"/>
          </a:solidFill>
        </p:grpSpPr>
        <p:sp>
          <p:nvSpPr>
            <p:cNvPr id="17" name="Freeform 10"/>
            <p:cNvSpPr>
              <a:spLocks/>
            </p:cNvSpPr>
            <p:nvPr/>
          </p:nvSpPr>
          <p:spPr bwMode="auto">
            <a:xfrm>
              <a:off x="3353" y="7829"/>
              <a:ext cx="5198" cy="1180"/>
            </a:xfrm>
            <a:custGeom>
              <a:avLst/>
              <a:gdLst>
                <a:gd name="T0" fmla="+- 0 3410 3353"/>
                <a:gd name="T1" fmla="*/ T0 w 5198"/>
                <a:gd name="T2" fmla="+- 0 7831 7829"/>
                <a:gd name="T3" fmla="*/ 7831 h 1180"/>
                <a:gd name="T4" fmla="+- 0 3358 3353"/>
                <a:gd name="T5" fmla="*/ T4 w 5198"/>
                <a:gd name="T6" fmla="+- 0 7907 7829"/>
                <a:gd name="T7" fmla="*/ 7907 h 1180"/>
                <a:gd name="T8" fmla="+- 0 3356 3353"/>
                <a:gd name="T9" fmla="*/ T8 w 5198"/>
                <a:gd name="T10" fmla="+- 0 7989 7829"/>
                <a:gd name="T11" fmla="*/ 7989 h 1180"/>
                <a:gd name="T12" fmla="+- 0 3430 3353"/>
                <a:gd name="T13" fmla="*/ T12 w 5198"/>
                <a:gd name="T14" fmla="+- 0 8103 7829"/>
                <a:gd name="T15" fmla="*/ 8103 h 1180"/>
                <a:gd name="T16" fmla="+- 0 3464 3353"/>
                <a:gd name="T17" fmla="*/ T16 w 5198"/>
                <a:gd name="T18" fmla="+- 0 8133 7829"/>
                <a:gd name="T19" fmla="*/ 8133 h 1180"/>
                <a:gd name="T20" fmla="+- 0 3499 3353"/>
                <a:gd name="T21" fmla="*/ T20 w 5198"/>
                <a:gd name="T22" fmla="+- 0 8163 7829"/>
                <a:gd name="T23" fmla="*/ 8163 h 1180"/>
                <a:gd name="T24" fmla="+- 0 3522 3353"/>
                <a:gd name="T25" fmla="*/ T24 w 5198"/>
                <a:gd name="T26" fmla="+- 0 8181 7829"/>
                <a:gd name="T27" fmla="*/ 8181 h 1180"/>
                <a:gd name="T28" fmla="+- 0 3547 3353"/>
                <a:gd name="T29" fmla="*/ T28 w 5198"/>
                <a:gd name="T30" fmla="+- 0 8201 7829"/>
                <a:gd name="T31" fmla="*/ 8201 h 1180"/>
                <a:gd name="T32" fmla="+- 0 3575 3353"/>
                <a:gd name="T33" fmla="*/ T32 w 5198"/>
                <a:gd name="T34" fmla="+- 0 8223 7829"/>
                <a:gd name="T35" fmla="*/ 8223 h 1180"/>
                <a:gd name="T36" fmla="+- 0 3605 3353"/>
                <a:gd name="T37" fmla="*/ T36 w 5198"/>
                <a:gd name="T38" fmla="+- 0 8245 7829"/>
                <a:gd name="T39" fmla="*/ 8245 h 1180"/>
                <a:gd name="T40" fmla="+- 0 3674 3353"/>
                <a:gd name="T41" fmla="*/ T40 w 5198"/>
                <a:gd name="T42" fmla="+- 0 8293 7829"/>
                <a:gd name="T43" fmla="*/ 8293 h 1180"/>
                <a:gd name="T44" fmla="+- 0 3732 3353"/>
                <a:gd name="T45" fmla="*/ T44 w 5198"/>
                <a:gd name="T46" fmla="+- 0 8331 7829"/>
                <a:gd name="T47" fmla="*/ 8331 h 1180"/>
                <a:gd name="T48" fmla="+- 0 3775 3353"/>
                <a:gd name="T49" fmla="*/ T48 w 5198"/>
                <a:gd name="T50" fmla="+- 0 8357 7829"/>
                <a:gd name="T51" fmla="*/ 8357 h 1180"/>
                <a:gd name="T52" fmla="+- 0 3970 3353"/>
                <a:gd name="T53" fmla="*/ T52 w 5198"/>
                <a:gd name="T54" fmla="+- 0 8473 7829"/>
                <a:gd name="T55" fmla="*/ 8473 h 1180"/>
                <a:gd name="T56" fmla="+- 0 4039 3353"/>
                <a:gd name="T57" fmla="*/ T56 w 5198"/>
                <a:gd name="T58" fmla="+- 0 8511 7829"/>
                <a:gd name="T59" fmla="*/ 8511 h 1180"/>
                <a:gd name="T60" fmla="+- 0 4420 3353"/>
                <a:gd name="T61" fmla="*/ T60 w 5198"/>
                <a:gd name="T62" fmla="+- 0 8697 7829"/>
                <a:gd name="T63" fmla="*/ 8697 h 1180"/>
                <a:gd name="T64" fmla="+- 0 4801 3353"/>
                <a:gd name="T65" fmla="*/ T64 w 5198"/>
                <a:gd name="T66" fmla="+- 0 8841 7829"/>
                <a:gd name="T67" fmla="*/ 8841 h 1180"/>
                <a:gd name="T68" fmla="+- 0 5012 3353"/>
                <a:gd name="T69" fmla="*/ T68 w 5198"/>
                <a:gd name="T70" fmla="+- 0 8899 7829"/>
                <a:gd name="T71" fmla="*/ 8899 h 1180"/>
                <a:gd name="T72" fmla="+- 0 5154 3353"/>
                <a:gd name="T73" fmla="*/ T72 w 5198"/>
                <a:gd name="T74" fmla="+- 0 8933 7829"/>
                <a:gd name="T75" fmla="*/ 8933 h 1180"/>
                <a:gd name="T76" fmla="+- 0 5225 3353"/>
                <a:gd name="T77" fmla="*/ T76 w 5198"/>
                <a:gd name="T78" fmla="+- 0 8947 7829"/>
                <a:gd name="T79" fmla="*/ 8947 h 1180"/>
                <a:gd name="T80" fmla="+- 0 5408 3353"/>
                <a:gd name="T81" fmla="*/ T80 w 5198"/>
                <a:gd name="T82" fmla="+- 0 8975 7829"/>
                <a:gd name="T83" fmla="*/ 8975 h 1180"/>
                <a:gd name="T84" fmla="+- 0 5559 3353"/>
                <a:gd name="T85" fmla="*/ T84 w 5198"/>
                <a:gd name="T86" fmla="+- 0 8993 7829"/>
                <a:gd name="T87" fmla="*/ 8993 h 1180"/>
                <a:gd name="T88" fmla="+- 0 5636 3353"/>
                <a:gd name="T89" fmla="*/ T88 w 5198"/>
                <a:gd name="T90" fmla="+- 0 8999 7829"/>
                <a:gd name="T91" fmla="*/ 8999 h 1180"/>
                <a:gd name="T92" fmla="+- 0 6077 3353"/>
                <a:gd name="T93" fmla="*/ T92 w 5198"/>
                <a:gd name="T94" fmla="+- 0 9009 7829"/>
                <a:gd name="T95" fmla="*/ 9009 h 1180"/>
                <a:gd name="T96" fmla="+- 0 6506 3353"/>
                <a:gd name="T97" fmla="*/ T96 w 5198"/>
                <a:gd name="T98" fmla="+- 0 8975 7829"/>
                <a:gd name="T99" fmla="*/ 8975 h 1180"/>
                <a:gd name="T100" fmla="+- 0 6690 3353"/>
                <a:gd name="T101" fmla="*/ T100 w 5198"/>
                <a:gd name="T102" fmla="+- 0 8943 7829"/>
                <a:gd name="T103" fmla="*/ 8943 h 1180"/>
                <a:gd name="T104" fmla="+- 0 6903 3353"/>
                <a:gd name="T105" fmla="*/ T104 w 5198"/>
                <a:gd name="T106" fmla="+- 0 8897 7829"/>
                <a:gd name="T107" fmla="*/ 8897 h 1180"/>
                <a:gd name="T108" fmla="+- 0 7179 3353"/>
                <a:gd name="T109" fmla="*/ T108 w 5198"/>
                <a:gd name="T110" fmla="+- 0 8813 7829"/>
                <a:gd name="T111" fmla="*/ 8813 h 1180"/>
                <a:gd name="T112" fmla="+- 0 7247 3353"/>
                <a:gd name="T113" fmla="*/ T112 w 5198"/>
                <a:gd name="T114" fmla="+- 0 8789 7829"/>
                <a:gd name="T115" fmla="*/ 8789 h 1180"/>
                <a:gd name="T116" fmla="+- 0 7348 3353"/>
                <a:gd name="T117" fmla="*/ T116 w 5198"/>
                <a:gd name="T118" fmla="+- 0 8751 7829"/>
                <a:gd name="T119" fmla="*/ 8751 h 1180"/>
                <a:gd name="T120" fmla="+- 0 7448 3353"/>
                <a:gd name="T121" fmla="*/ T120 w 5198"/>
                <a:gd name="T122" fmla="+- 0 8711 7829"/>
                <a:gd name="T123" fmla="*/ 8711 h 1180"/>
                <a:gd name="T124" fmla="+- 0 7515 3353"/>
                <a:gd name="T125" fmla="*/ T124 w 5198"/>
                <a:gd name="T126" fmla="+- 0 8681 7829"/>
                <a:gd name="T127" fmla="*/ 8681 h 1180"/>
                <a:gd name="T128" fmla="+- 0 7825 3353"/>
                <a:gd name="T129" fmla="*/ T128 w 5198"/>
                <a:gd name="T130" fmla="+- 0 8529 7829"/>
                <a:gd name="T131" fmla="*/ 8529 h 1180"/>
                <a:gd name="T132" fmla="+- 0 5856 3353"/>
                <a:gd name="T133" fmla="*/ T132 w 5198"/>
                <a:gd name="T134" fmla="+- 0 8483 7829"/>
                <a:gd name="T135" fmla="*/ 8483 h 1180"/>
                <a:gd name="T136" fmla="+- 0 5759 3353"/>
                <a:gd name="T137" fmla="*/ T136 w 5198"/>
                <a:gd name="T138" fmla="+- 0 8481 7829"/>
                <a:gd name="T139" fmla="*/ 8481 h 1180"/>
                <a:gd name="T140" fmla="+- 0 5616 3353"/>
                <a:gd name="T141" fmla="*/ T140 w 5198"/>
                <a:gd name="T142" fmla="+- 0 8473 7829"/>
                <a:gd name="T143" fmla="*/ 8473 h 1180"/>
                <a:gd name="T144" fmla="+- 0 5428 3353"/>
                <a:gd name="T145" fmla="*/ T144 w 5198"/>
                <a:gd name="T146" fmla="+- 0 8455 7829"/>
                <a:gd name="T147" fmla="*/ 8455 h 1180"/>
                <a:gd name="T148" fmla="+- 0 5290 3353"/>
                <a:gd name="T149" fmla="*/ T148 w 5198"/>
                <a:gd name="T150" fmla="+- 0 8439 7829"/>
                <a:gd name="T151" fmla="*/ 8439 h 1180"/>
                <a:gd name="T152" fmla="+- 0 5199 3353"/>
                <a:gd name="T153" fmla="*/ T152 w 5198"/>
                <a:gd name="T154" fmla="+- 0 8425 7829"/>
                <a:gd name="T155" fmla="*/ 8425 h 1180"/>
                <a:gd name="T156" fmla="+- 0 5065 3353"/>
                <a:gd name="T157" fmla="*/ T156 w 5198"/>
                <a:gd name="T158" fmla="+- 0 8399 7829"/>
                <a:gd name="T159" fmla="*/ 8399 h 1180"/>
                <a:gd name="T160" fmla="+- 0 4934 3353"/>
                <a:gd name="T161" fmla="*/ T160 w 5198"/>
                <a:gd name="T162" fmla="+- 0 8371 7829"/>
                <a:gd name="T163" fmla="*/ 8371 h 1180"/>
                <a:gd name="T164" fmla="+- 0 4729 3353"/>
                <a:gd name="T165" fmla="*/ T164 w 5198"/>
                <a:gd name="T166" fmla="+- 0 8323 7829"/>
                <a:gd name="T167" fmla="*/ 8323 h 1180"/>
                <a:gd name="T168" fmla="+- 0 4509 3353"/>
                <a:gd name="T169" fmla="*/ T168 w 5198"/>
                <a:gd name="T170" fmla="+- 0 8263 7829"/>
                <a:gd name="T171" fmla="*/ 8263 h 1180"/>
                <a:gd name="T172" fmla="+- 0 4408 3353"/>
                <a:gd name="T173" fmla="*/ T172 w 5198"/>
                <a:gd name="T174" fmla="+- 0 8231 7829"/>
                <a:gd name="T175" fmla="*/ 8231 h 1180"/>
                <a:gd name="T176" fmla="+- 0 4345 3353"/>
                <a:gd name="T177" fmla="*/ T176 w 5198"/>
                <a:gd name="T178" fmla="+- 0 8209 7829"/>
                <a:gd name="T179" fmla="*/ 8209 h 1180"/>
                <a:gd name="T180" fmla="+- 0 4284 3353"/>
                <a:gd name="T181" fmla="*/ T180 w 5198"/>
                <a:gd name="T182" fmla="+- 0 8187 7829"/>
                <a:gd name="T183" fmla="*/ 8187 h 1180"/>
                <a:gd name="T184" fmla="+- 0 4225 3353"/>
                <a:gd name="T185" fmla="*/ T184 w 5198"/>
                <a:gd name="T186" fmla="+- 0 8165 7829"/>
                <a:gd name="T187" fmla="*/ 8165 h 1180"/>
                <a:gd name="T188" fmla="+- 0 4138 3353"/>
                <a:gd name="T189" fmla="*/ T188 w 5198"/>
                <a:gd name="T190" fmla="+- 0 8131 7829"/>
                <a:gd name="T191" fmla="*/ 8131 h 1180"/>
                <a:gd name="T192" fmla="+- 0 3934 3353"/>
                <a:gd name="T193" fmla="*/ T192 w 5198"/>
                <a:gd name="T194" fmla="+- 0 8049 7829"/>
                <a:gd name="T195" fmla="*/ 8049 h 1180"/>
                <a:gd name="T196" fmla="+- 0 3846 3353"/>
                <a:gd name="T197" fmla="*/ T196 w 5198"/>
                <a:gd name="T198" fmla="+- 0 8011 7829"/>
                <a:gd name="T199" fmla="*/ 8011 h 1180"/>
                <a:gd name="T200" fmla="+- 0 3757 3353"/>
                <a:gd name="T201" fmla="*/ T200 w 5198"/>
                <a:gd name="T202" fmla="+- 0 7971 7829"/>
                <a:gd name="T203" fmla="*/ 7971 h 1180"/>
                <a:gd name="T204" fmla="+- 0 3638 3353"/>
                <a:gd name="T205" fmla="*/ T204 w 5198"/>
                <a:gd name="T206" fmla="+- 0 7917 7829"/>
                <a:gd name="T207" fmla="*/ 7917 h 1180"/>
                <a:gd name="T208" fmla="+- 0 3587 3353"/>
                <a:gd name="T209" fmla="*/ T208 w 5198"/>
                <a:gd name="T210" fmla="+- 0 7893 7829"/>
                <a:gd name="T211" fmla="*/ 7893 h 1180"/>
                <a:gd name="T212" fmla="+- 0 3542 3353"/>
                <a:gd name="T213" fmla="*/ T212 w 5198"/>
                <a:gd name="T214" fmla="+- 0 7873 7829"/>
                <a:gd name="T215" fmla="*/ 7873 h 1180"/>
                <a:gd name="T216" fmla="+- 0 3503 3353"/>
                <a:gd name="T217" fmla="*/ T216 w 5198"/>
                <a:gd name="T218" fmla="+- 0 7857 7829"/>
                <a:gd name="T219" fmla="*/ 7857 h 1180"/>
                <a:gd name="T220" fmla="+- 0 3471 3353"/>
                <a:gd name="T221" fmla="*/ T220 w 5198"/>
                <a:gd name="T222" fmla="+- 0 7845 7829"/>
                <a:gd name="T223" fmla="*/ 7845 h 1180"/>
                <a:gd name="T224" fmla="+- 0 3445 3353"/>
                <a:gd name="T225" fmla="*/ T224 w 5198"/>
                <a:gd name="T226" fmla="+- 0 7837 7829"/>
                <a:gd name="T227" fmla="*/ 7837 h 1180"/>
                <a:gd name="T228" fmla="+- 0 3424 3353"/>
                <a:gd name="T229" fmla="*/ T228 w 5198"/>
                <a:gd name="T230" fmla="+- 0 7831 7829"/>
                <a:gd name="T231" fmla="*/ 7831 h 11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Lst>
              <a:rect l="0" t="0" r="r" b="b"/>
              <a:pathLst>
                <a:path w="5198" h="1180">
                  <a:moveTo>
                    <a:pt x="71" y="2"/>
                  </a:moveTo>
                  <a:lnTo>
                    <a:pt x="57" y="2"/>
                  </a:lnTo>
                  <a:lnTo>
                    <a:pt x="42" y="8"/>
                  </a:lnTo>
                  <a:lnTo>
                    <a:pt x="5" y="78"/>
                  </a:lnTo>
                  <a:lnTo>
                    <a:pt x="0" y="140"/>
                  </a:lnTo>
                  <a:lnTo>
                    <a:pt x="3" y="160"/>
                  </a:lnTo>
                  <a:lnTo>
                    <a:pt x="35" y="228"/>
                  </a:lnTo>
                  <a:lnTo>
                    <a:pt x="77" y="274"/>
                  </a:lnTo>
                  <a:lnTo>
                    <a:pt x="94" y="290"/>
                  </a:lnTo>
                  <a:lnTo>
                    <a:pt x="111" y="304"/>
                  </a:lnTo>
                  <a:lnTo>
                    <a:pt x="128" y="318"/>
                  </a:lnTo>
                  <a:lnTo>
                    <a:pt x="146" y="334"/>
                  </a:lnTo>
                  <a:lnTo>
                    <a:pt x="157" y="342"/>
                  </a:lnTo>
                  <a:lnTo>
                    <a:pt x="169" y="352"/>
                  </a:lnTo>
                  <a:lnTo>
                    <a:pt x="181" y="362"/>
                  </a:lnTo>
                  <a:lnTo>
                    <a:pt x="194" y="372"/>
                  </a:lnTo>
                  <a:lnTo>
                    <a:pt x="208" y="382"/>
                  </a:lnTo>
                  <a:lnTo>
                    <a:pt x="222" y="394"/>
                  </a:lnTo>
                  <a:lnTo>
                    <a:pt x="237" y="404"/>
                  </a:lnTo>
                  <a:lnTo>
                    <a:pt x="252" y="416"/>
                  </a:lnTo>
                  <a:lnTo>
                    <a:pt x="268" y="428"/>
                  </a:lnTo>
                  <a:lnTo>
                    <a:pt x="321" y="464"/>
                  </a:lnTo>
                  <a:lnTo>
                    <a:pt x="359" y="488"/>
                  </a:lnTo>
                  <a:lnTo>
                    <a:pt x="379" y="502"/>
                  </a:lnTo>
                  <a:lnTo>
                    <a:pt x="400" y="516"/>
                  </a:lnTo>
                  <a:lnTo>
                    <a:pt x="422" y="528"/>
                  </a:lnTo>
                  <a:lnTo>
                    <a:pt x="479" y="564"/>
                  </a:lnTo>
                  <a:lnTo>
                    <a:pt x="617" y="644"/>
                  </a:lnTo>
                  <a:lnTo>
                    <a:pt x="652" y="662"/>
                  </a:lnTo>
                  <a:lnTo>
                    <a:pt x="686" y="682"/>
                  </a:lnTo>
                  <a:lnTo>
                    <a:pt x="859" y="772"/>
                  </a:lnTo>
                  <a:lnTo>
                    <a:pt x="1067" y="868"/>
                  </a:lnTo>
                  <a:lnTo>
                    <a:pt x="1274" y="952"/>
                  </a:lnTo>
                  <a:lnTo>
                    <a:pt x="1448" y="1012"/>
                  </a:lnTo>
                  <a:lnTo>
                    <a:pt x="1624" y="1062"/>
                  </a:lnTo>
                  <a:lnTo>
                    <a:pt x="1659" y="1070"/>
                  </a:lnTo>
                  <a:lnTo>
                    <a:pt x="1695" y="1080"/>
                  </a:lnTo>
                  <a:lnTo>
                    <a:pt x="1801" y="1104"/>
                  </a:lnTo>
                  <a:lnTo>
                    <a:pt x="1837" y="1110"/>
                  </a:lnTo>
                  <a:lnTo>
                    <a:pt x="1872" y="1118"/>
                  </a:lnTo>
                  <a:lnTo>
                    <a:pt x="2018" y="1142"/>
                  </a:lnTo>
                  <a:lnTo>
                    <a:pt x="2055" y="1146"/>
                  </a:lnTo>
                  <a:lnTo>
                    <a:pt x="2092" y="1152"/>
                  </a:lnTo>
                  <a:lnTo>
                    <a:pt x="2206" y="1164"/>
                  </a:lnTo>
                  <a:lnTo>
                    <a:pt x="2244" y="1166"/>
                  </a:lnTo>
                  <a:lnTo>
                    <a:pt x="2283" y="1170"/>
                  </a:lnTo>
                  <a:lnTo>
                    <a:pt x="2480" y="1180"/>
                  </a:lnTo>
                  <a:lnTo>
                    <a:pt x="2724" y="1180"/>
                  </a:lnTo>
                  <a:lnTo>
                    <a:pt x="2923" y="1170"/>
                  </a:lnTo>
                  <a:lnTo>
                    <a:pt x="3153" y="1146"/>
                  </a:lnTo>
                  <a:lnTo>
                    <a:pt x="3300" y="1122"/>
                  </a:lnTo>
                  <a:lnTo>
                    <a:pt x="3337" y="1114"/>
                  </a:lnTo>
                  <a:lnTo>
                    <a:pt x="3373" y="1108"/>
                  </a:lnTo>
                  <a:lnTo>
                    <a:pt x="3550" y="1068"/>
                  </a:lnTo>
                  <a:lnTo>
                    <a:pt x="3758" y="1008"/>
                  </a:lnTo>
                  <a:lnTo>
                    <a:pt x="3826" y="984"/>
                  </a:lnTo>
                  <a:lnTo>
                    <a:pt x="3860" y="974"/>
                  </a:lnTo>
                  <a:lnTo>
                    <a:pt x="3894" y="960"/>
                  </a:lnTo>
                  <a:lnTo>
                    <a:pt x="3961" y="936"/>
                  </a:lnTo>
                  <a:lnTo>
                    <a:pt x="3995" y="922"/>
                  </a:lnTo>
                  <a:lnTo>
                    <a:pt x="4028" y="910"/>
                  </a:lnTo>
                  <a:lnTo>
                    <a:pt x="4095" y="882"/>
                  </a:lnTo>
                  <a:lnTo>
                    <a:pt x="4128" y="866"/>
                  </a:lnTo>
                  <a:lnTo>
                    <a:pt x="4162" y="852"/>
                  </a:lnTo>
                  <a:lnTo>
                    <a:pt x="4332" y="772"/>
                  </a:lnTo>
                  <a:lnTo>
                    <a:pt x="4472" y="700"/>
                  </a:lnTo>
                  <a:lnTo>
                    <a:pt x="4554" y="654"/>
                  </a:lnTo>
                  <a:lnTo>
                    <a:pt x="2503" y="654"/>
                  </a:lnTo>
                  <a:lnTo>
                    <a:pt x="2455" y="652"/>
                  </a:lnTo>
                  <a:lnTo>
                    <a:pt x="2406" y="652"/>
                  </a:lnTo>
                  <a:lnTo>
                    <a:pt x="2358" y="648"/>
                  </a:lnTo>
                  <a:lnTo>
                    <a:pt x="2263" y="644"/>
                  </a:lnTo>
                  <a:lnTo>
                    <a:pt x="2121" y="632"/>
                  </a:lnTo>
                  <a:lnTo>
                    <a:pt x="2075" y="626"/>
                  </a:lnTo>
                  <a:lnTo>
                    <a:pt x="2029" y="622"/>
                  </a:lnTo>
                  <a:lnTo>
                    <a:pt x="1937" y="610"/>
                  </a:lnTo>
                  <a:lnTo>
                    <a:pt x="1891" y="602"/>
                  </a:lnTo>
                  <a:lnTo>
                    <a:pt x="1846" y="596"/>
                  </a:lnTo>
                  <a:lnTo>
                    <a:pt x="1756" y="580"/>
                  </a:lnTo>
                  <a:lnTo>
                    <a:pt x="1712" y="570"/>
                  </a:lnTo>
                  <a:lnTo>
                    <a:pt x="1667" y="562"/>
                  </a:lnTo>
                  <a:lnTo>
                    <a:pt x="1581" y="542"/>
                  </a:lnTo>
                  <a:lnTo>
                    <a:pt x="1538" y="534"/>
                  </a:lnTo>
                  <a:lnTo>
                    <a:pt x="1376" y="494"/>
                  </a:lnTo>
                  <a:lnTo>
                    <a:pt x="1263" y="464"/>
                  </a:lnTo>
                  <a:lnTo>
                    <a:pt x="1156" y="434"/>
                  </a:lnTo>
                  <a:lnTo>
                    <a:pt x="1121" y="422"/>
                  </a:lnTo>
                  <a:lnTo>
                    <a:pt x="1055" y="402"/>
                  </a:lnTo>
                  <a:lnTo>
                    <a:pt x="1023" y="392"/>
                  </a:lnTo>
                  <a:lnTo>
                    <a:pt x="992" y="380"/>
                  </a:lnTo>
                  <a:lnTo>
                    <a:pt x="961" y="370"/>
                  </a:lnTo>
                  <a:lnTo>
                    <a:pt x="931" y="358"/>
                  </a:lnTo>
                  <a:lnTo>
                    <a:pt x="902" y="348"/>
                  </a:lnTo>
                  <a:lnTo>
                    <a:pt x="872" y="336"/>
                  </a:lnTo>
                  <a:lnTo>
                    <a:pt x="843" y="326"/>
                  </a:lnTo>
                  <a:lnTo>
                    <a:pt x="785" y="302"/>
                  </a:lnTo>
                  <a:lnTo>
                    <a:pt x="756" y="292"/>
                  </a:lnTo>
                  <a:lnTo>
                    <a:pt x="581" y="220"/>
                  </a:lnTo>
                  <a:lnTo>
                    <a:pt x="552" y="206"/>
                  </a:lnTo>
                  <a:lnTo>
                    <a:pt x="493" y="182"/>
                  </a:lnTo>
                  <a:lnTo>
                    <a:pt x="434" y="154"/>
                  </a:lnTo>
                  <a:lnTo>
                    <a:pt x="404" y="142"/>
                  </a:lnTo>
                  <a:lnTo>
                    <a:pt x="314" y="100"/>
                  </a:lnTo>
                  <a:lnTo>
                    <a:pt x="285" y="88"/>
                  </a:lnTo>
                  <a:lnTo>
                    <a:pt x="259" y="76"/>
                  </a:lnTo>
                  <a:lnTo>
                    <a:pt x="234" y="64"/>
                  </a:lnTo>
                  <a:lnTo>
                    <a:pt x="210" y="54"/>
                  </a:lnTo>
                  <a:lnTo>
                    <a:pt x="189" y="44"/>
                  </a:lnTo>
                  <a:lnTo>
                    <a:pt x="169" y="36"/>
                  </a:lnTo>
                  <a:lnTo>
                    <a:pt x="150" y="28"/>
                  </a:lnTo>
                  <a:lnTo>
                    <a:pt x="133" y="22"/>
                  </a:lnTo>
                  <a:lnTo>
                    <a:pt x="118" y="16"/>
                  </a:lnTo>
                  <a:lnTo>
                    <a:pt x="104" y="12"/>
                  </a:lnTo>
                  <a:lnTo>
                    <a:pt x="92" y="8"/>
                  </a:lnTo>
                  <a:lnTo>
                    <a:pt x="81" y="4"/>
                  </a:lnTo>
                  <a:lnTo>
                    <a:pt x="71" y="2"/>
                  </a:lnTo>
                </a:path>
              </a:pathLst>
            </a:custGeom>
            <a:grpFill/>
            <a:ln w="9525">
              <a:solidFill>
                <a:srgbClr val="E7E8E8"/>
              </a:solidFill>
              <a:round/>
              <a:headEnd/>
              <a:tailEnd/>
            </a:ln>
          </p:spPr>
          <p:txBody>
            <a:bodyPr/>
            <a:lstStyle/>
            <a:p>
              <a:pPr>
                <a:defRPr/>
              </a:pPr>
              <a:endParaRPr lang="fr-FR"/>
            </a:p>
          </p:txBody>
        </p:sp>
        <p:sp>
          <p:nvSpPr>
            <p:cNvPr id="18" name="Freeform 11"/>
            <p:cNvSpPr>
              <a:spLocks/>
            </p:cNvSpPr>
            <p:nvPr/>
          </p:nvSpPr>
          <p:spPr bwMode="auto">
            <a:xfrm>
              <a:off x="3353" y="7829"/>
              <a:ext cx="5198" cy="1180"/>
            </a:xfrm>
            <a:custGeom>
              <a:avLst/>
              <a:gdLst>
                <a:gd name="T0" fmla="+- 0 8470 3353"/>
                <a:gd name="T1" fmla="*/ T0 w 5198"/>
                <a:gd name="T2" fmla="+- 0 7831 7829"/>
                <a:gd name="T3" fmla="*/ 7831 h 1180"/>
                <a:gd name="T4" fmla="+- 0 8452 3353"/>
                <a:gd name="T5" fmla="*/ T4 w 5198"/>
                <a:gd name="T6" fmla="+- 0 7837 7829"/>
                <a:gd name="T7" fmla="*/ 7837 h 1180"/>
                <a:gd name="T8" fmla="+- 0 8426 3353"/>
                <a:gd name="T9" fmla="*/ T8 w 5198"/>
                <a:gd name="T10" fmla="+- 0 7847 7829"/>
                <a:gd name="T11" fmla="*/ 7847 h 1180"/>
                <a:gd name="T12" fmla="+- 0 8391 3353"/>
                <a:gd name="T13" fmla="*/ T12 w 5198"/>
                <a:gd name="T14" fmla="+- 0 7863 7829"/>
                <a:gd name="T15" fmla="*/ 7863 h 1180"/>
                <a:gd name="T16" fmla="+- 0 8348 3353"/>
                <a:gd name="T17" fmla="*/ T16 w 5198"/>
                <a:gd name="T18" fmla="+- 0 7881 7829"/>
                <a:gd name="T19" fmla="*/ 7881 h 1180"/>
                <a:gd name="T20" fmla="+- 0 8297 3353"/>
                <a:gd name="T21" fmla="*/ T20 w 5198"/>
                <a:gd name="T22" fmla="+- 0 7905 7829"/>
                <a:gd name="T23" fmla="*/ 7905 h 1180"/>
                <a:gd name="T24" fmla="+- 0 8238 3353"/>
                <a:gd name="T25" fmla="*/ T24 w 5198"/>
                <a:gd name="T26" fmla="+- 0 7931 7829"/>
                <a:gd name="T27" fmla="*/ 7931 h 1180"/>
                <a:gd name="T28" fmla="+- 0 8153 3353"/>
                <a:gd name="T29" fmla="*/ T28 w 5198"/>
                <a:gd name="T30" fmla="+- 0 7971 7829"/>
                <a:gd name="T31" fmla="*/ 7971 h 1180"/>
                <a:gd name="T32" fmla="+- 0 8047 3353"/>
                <a:gd name="T33" fmla="*/ T32 w 5198"/>
                <a:gd name="T34" fmla="+- 0 8017 7829"/>
                <a:gd name="T35" fmla="*/ 8017 h 1180"/>
                <a:gd name="T36" fmla="+- 0 7964 3353"/>
                <a:gd name="T37" fmla="*/ T36 w 5198"/>
                <a:gd name="T38" fmla="+- 0 8051 7829"/>
                <a:gd name="T39" fmla="*/ 8051 h 1180"/>
                <a:gd name="T40" fmla="+- 0 7877 3353"/>
                <a:gd name="T41" fmla="*/ T40 w 5198"/>
                <a:gd name="T42" fmla="+- 0 8085 7829"/>
                <a:gd name="T43" fmla="*/ 8085 h 1180"/>
                <a:gd name="T44" fmla="+- 0 7788 3353"/>
                <a:gd name="T45" fmla="*/ T44 w 5198"/>
                <a:gd name="T46" fmla="+- 0 8119 7829"/>
                <a:gd name="T47" fmla="*/ 8119 h 1180"/>
                <a:gd name="T48" fmla="+- 0 7727 3353"/>
                <a:gd name="T49" fmla="*/ T48 w 5198"/>
                <a:gd name="T50" fmla="+- 0 8141 7829"/>
                <a:gd name="T51" fmla="*/ 8141 h 1180"/>
                <a:gd name="T52" fmla="+- 0 7567 3353"/>
                <a:gd name="T53" fmla="*/ T52 w 5198"/>
                <a:gd name="T54" fmla="+- 0 8199 7829"/>
                <a:gd name="T55" fmla="*/ 8199 h 1180"/>
                <a:gd name="T56" fmla="+- 0 7430 3353"/>
                <a:gd name="T57" fmla="*/ T56 w 5198"/>
                <a:gd name="T58" fmla="+- 0 8245 7829"/>
                <a:gd name="T59" fmla="*/ 8245 h 1180"/>
                <a:gd name="T60" fmla="+- 0 7321 3353"/>
                <a:gd name="T61" fmla="*/ T60 w 5198"/>
                <a:gd name="T62" fmla="+- 0 8279 7829"/>
                <a:gd name="T63" fmla="*/ 8279 h 1180"/>
                <a:gd name="T64" fmla="+- 0 7246 3353"/>
                <a:gd name="T65" fmla="*/ T64 w 5198"/>
                <a:gd name="T66" fmla="+- 0 8301 7829"/>
                <a:gd name="T67" fmla="*/ 8301 h 1180"/>
                <a:gd name="T68" fmla="+- 0 7128 3353"/>
                <a:gd name="T69" fmla="*/ T68 w 5198"/>
                <a:gd name="T70" fmla="+- 0 8333 7829"/>
                <a:gd name="T71" fmla="*/ 8333 h 1180"/>
                <a:gd name="T72" fmla="+- 0 6877 3353"/>
                <a:gd name="T73" fmla="*/ T72 w 5198"/>
                <a:gd name="T74" fmla="+- 0 8391 7829"/>
                <a:gd name="T75" fmla="*/ 8391 h 1180"/>
                <a:gd name="T76" fmla="+- 0 6656 3353"/>
                <a:gd name="T77" fmla="*/ T76 w 5198"/>
                <a:gd name="T78" fmla="+- 0 8433 7829"/>
                <a:gd name="T79" fmla="*/ 8433 h 1180"/>
                <a:gd name="T80" fmla="+- 0 6289 3353"/>
                <a:gd name="T81" fmla="*/ T80 w 5198"/>
                <a:gd name="T82" fmla="+- 0 8473 7829"/>
                <a:gd name="T83" fmla="*/ 8473 h 1180"/>
                <a:gd name="T84" fmla="+- 0 6195 3353"/>
                <a:gd name="T85" fmla="*/ T84 w 5198"/>
                <a:gd name="T86" fmla="+- 0 8479 7829"/>
                <a:gd name="T87" fmla="*/ 8479 h 1180"/>
                <a:gd name="T88" fmla="+- 0 6099 3353"/>
                <a:gd name="T89" fmla="*/ T88 w 5198"/>
                <a:gd name="T90" fmla="+- 0 8481 7829"/>
                <a:gd name="T91" fmla="*/ 8481 h 1180"/>
                <a:gd name="T92" fmla="+- 0 7907 3353"/>
                <a:gd name="T93" fmla="*/ T92 w 5198"/>
                <a:gd name="T94" fmla="+- 0 8483 7829"/>
                <a:gd name="T95" fmla="*/ 8483 h 1180"/>
                <a:gd name="T96" fmla="+- 0 8006 3353"/>
                <a:gd name="T97" fmla="*/ T96 w 5198"/>
                <a:gd name="T98" fmla="+- 0 8427 7829"/>
                <a:gd name="T99" fmla="*/ 8427 h 1180"/>
                <a:gd name="T100" fmla="+- 0 8081 3353"/>
                <a:gd name="T101" fmla="*/ T100 w 5198"/>
                <a:gd name="T102" fmla="+- 0 8385 7829"/>
                <a:gd name="T103" fmla="*/ 8385 h 1180"/>
                <a:gd name="T104" fmla="+- 0 8140 3353"/>
                <a:gd name="T105" fmla="*/ T104 w 5198"/>
                <a:gd name="T106" fmla="+- 0 8347 7829"/>
                <a:gd name="T107" fmla="*/ 8347 h 1180"/>
                <a:gd name="T108" fmla="+- 0 8181 3353"/>
                <a:gd name="T109" fmla="*/ T108 w 5198"/>
                <a:gd name="T110" fmla="+- 0 8321 7829"/>
                <a:gd name="T111" fmla="*/ 8321 h 1180"/>
                <a:gd name="T112" fmla="+- 0 8220 3353"/>
                <a:gd name="T113" fmla="*/ T112 w 5198"/>
                <a:gd name="T114" fmla="+- 0 8297 7829"/>
                <a:gd name="T115" fmla="*/ 8297 h 1180"/>
                <a:gd name="T116" fmla="+- 0 8256 3353"/>
                <a:gd name="T117" fmla="*/ T116 w 5198"/>
                <a:gd name="T118" fmla="+- 0 8271 7829"/>
                <a:gd name="T119" fmla="*/ 8271 h 1180"/>
                <a:gd name="T120" fmla="+- 0 8289 3353"/>
                <a:gd name="T121" fmla="*/ T120 w 5198"/>
                <a:gd name="T122" fmla="+- 0 8249 7829"/>
                <a:gd name="T123" fmla="*/ 8249 h 1180"/>
                <a:gd name="T124" fmla="+- 0 8320 3353"/>
                <a:gd name="T125" fmla="*/ T124 w 5198"/>
                <a:gd name="T126" fmla="+- 0 8227 7829"/>
                <a:gd name="T127" fmla="*/ 8227 h 1180"/>
                <a:gd name="T128" fmla="+- 0 8386 3353"/>
                <a:gd name="T129" fmla="*/ T128 w 5198"/>
                <a:gd name="T130" fmla="+- 0 8175 7829"/>
                <a:gd name="T131" fmla="*/ 8175 h 1180"/>
                <a:gd name="T132" fmla="+- 0 8423 3353"/>
                <a:gd name="T133" fmla="*/ T132 w 5198"/>
                <a:gd name="T134" fmla="+- 0 8143 7829"/>
                <a:gd name="T135" fmla="*/ 8143 h 1180"/>
                <a:gd name="T136" fmla="+- 0 8454 3353"/>
                <a:gd name="T137" fmla="*/ T136 w 5198"/>
                <a:gd name="T138" fmla="+- 0 8117 7829"/>
                <a:gd name="T139" fmla="*/ 8117 h 1180"/>
                <a:gd name="T140" fmla="+- 0 8510 3353"/>
                <a:gd name="T141" fmla="*/ T140 w 5198"/>
                <a:gd name="T142" fmla="+- 0 8057 7829"/>
                <a:gd name="T143" fmla="*/ 8057 h 1180"/>
                <a:gd name="T144" fmla="+- 0 8552 3353"/>
                <a:gd name="T145" fmla="*/ T144 w 5198"/>
                <a:gd name="T146" fmla="+- 0 7939 7829"/>
                <a:gd name="T147" fmla="*/ 7939 h 1180"/>
                <a:gd name="T148" fmla="+- 0 8525 3353"/>
                <a:gd name="T149" fmla="*/ T148 w 5198"/>
                <a:gd name="T150" fmla="+- 0 7849 7829"/>
                <a:gd name="T151" fmla="*/ 7849 h 1180"/>
                <a:gd name="T152" fmla="+- 0 8476 3353"/>
                <a:gd name="T153" fmla="*/ T152 w 5198"/>
                <a:gd name="T154" fmla="+- 0 7829 7829"/>
                <a:gd name="T155" fmla="*/ 7829 h 11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Lst>
              <a:rect l="0" t="0" r="r" b="b"/>
              <a:pathLst>
                <a:path w="5198" h="1180">
                  <a:moveTo>
                    <a:pt x="5123" y="0"/>
                  </a:moveTo>
                  <a:lnTo>
                    <a:pt x="5117" y="2"/>
                  </a:lnTo>
                  <a:lnTo>
                    <a:pt x="5109" y="4"/>
                  </a:lnTo>
                  <a:lnTo>
                    <a:pt x="5099" y="8"/>
                  </a:lnTo>
                  <a:lnTo>
                    <a:pt x="5087" y="12"/>
                  </a:lnTo>
                  <a:lnTo>
                    <a:pt x="5073" y="18"/>
                  </a:lnTo>
                  <a:lnTo>
                    <a:pt x="5056" y="26"/>
                  </a:lnTo>
                  <a:lnTo>
                    <a:pt x="5038" y="34"/>
                  </a:lnTo>
                  <a:lnTo>
                    <a:pt x="5018" y="42"/>
                  </a:lnTo>
                  <a:lnTo>
                    <a:pt x="4995" y="52"/>
                  </a:lnTo>
                  <a:lnTo>
                    <a:pt x="4971" y="64"/>
                  </a:lnTo>
                  <a:lnTo>
                    <a:pt x="4944" y="76"/>
                  </a:lnTo>
                  <a:lnTo>
                    <a:pt x="4915" y="88"/>
                  </a:lnTo>
                  <a:lnTo>
                    <a:pt x="4885" y="102"/>
                  </a:lnTo>
                  <a:lnTo>
                    <a:pt x="4852" y="118"/>
                  </a:lnTo>
                  <a:lnTo>
                    <a:pt x="4800" y="142"/>
                  </a:lnTo>
                  <a:lnTo>
                    <a:pt x="4774" y="152"/>
                  </a:lnTo>
                  <a:lnTo>
                    <a:pt x="4694" y="188"/>
                  </a:lnTo>
                  <a:lnTo>
                    <a:pt x="4666" y="198"/>
                  </a:lnTo>
                  <a:lnTo>
                    <a:pt x="4611" y="222"/>
                  </a:lnTo>
                  <a:lnTo>
                    <a:pt x="4582" y="232"/>
                  </a:lnTo>
                  <a:lnTo>
                    <a:pt x="4524" y="256"/>
                  </a:lnTo>
                  <a:lnTo>
                    <a:pt x="4495" y="266"/>
                  </a:lnTo>
                  <a:lnTo>
                    <a:pt x="4435" y="290"/>
                  </a:lnTo>
                  <a:lnTo>
                    <a:pt x="4404" y="300"/>
                  </a:lnTo>
                  <a:lnTo>
                    <a:pt x="4374" y="312"/>
                  </a:lnTo>
                  <a:lnTo>
                    <a:pt x="4247" y="360"/>
                  </a:lnTo>
                  <a:lnTo>
                    <a:pt x="4214" y="370"/>
                  </a:lnTo>
                  <a:lnTo>
                    <a:pt x="4112" y="406"/>
                  </a:lnTo>
                  <a:lnTo>
                    <a:pt x="4077" y="416"/>
                  </a:lnTo>
                  <a:lnTo>
                    <a:pt x="4005" y="440"/>
                  </a:lnTo>
                  <a:lnTo>
                    <a:pt x="3968" y="450"/>
                  </a:lnTo>
                  <a:lnTo>
                    <a:pt x="3931" y="462"/>
                  </a:lnTo>
                  <a:lnTo>
                    <a:pt x="3893" y="472"/>
                  </a:lnTo>
                  <a:lnTo>
                    <a:pt x="3854" y="484"/>
                  </a:lnTo>
                  <a:lnTo>
                    <a:pt x="3775" y="504"/>
                  </a:lnTo>
                  <a:lnTo>
                    <a:pt x="3567" y="554"/>
                  </a:lnTo>
                  <a:lnTo>
                    <a:pt x="3524" y="562"/>
                  </a:lnTo>
                  <a:lnTo>
                    <a:pt x="3480" y="572"/>
                  </a:lnTo>
                  <a:lnTo>
                    <a:pt x="3303" y="604"/>
                  </a:lnTo>
                  <a:lnTo>
                    <a:pt x="3122" y="628"/>
                  </a:lnTo>
                  <a:lnTo>
                    <a:pt x="2936" y="644"/>
                  </a:lnTo>
                  <a:lnTo>
                    <a:pt x="2889" y="646"/>
                  </a:lnTo>
                  <a:lnTo>
                    <a:pt x="2842" y="650"/>
                  </a:lnTo>
                  <a:lnTo>
                    <a:pt x="2794" y="652"/>
                  </a:lnTo>
                  <a:lnTo>
                    <a:pt x="2746" y="652"/>
                  </a:lnTo>
                  <a:lnTo>
                    <a:pt x="2698" y="654"/>
                  </a:lnTo>
                  <a:lnTo>
                    <a:pt x="4554" y="654"/>
                  </a:lnTo>
                  <a:lnTo>
                    <a:pt x="4616" y="620"/>
                  </a:lnTo>
                  <a:lnTo>
                    <a:pt x="4653" y="598"/>
                  </a:lnTo>
                  <a:lnTo>
                    <a:pt x="4690" y="578"/>
                  </a:lnTo>
                  <a:lnTo>
                    <a:pt x="4728" y="556"/>
                  </a:lnTo>
                  <a:lnTo>
                    <a:pt x="4766" y="532"/>
                  </a:lnTo>
                  <a:lnTo>
                    <a:pt x="4787" y="518"/>
                  </a:lnTo>
                  <a:lnTo>
                    <a:pt x="4808" y="506"/>
                  </a:lnTo>
                  <a:lnTo>
                    <a:pt x="4828" y="492"/>
                  </a:lnTo>
                  <a:lnTo>
                    <a:pt x="4848" y="480"/>
                  </a:lnTo>
                  <a:lnTo>
                    <a:pt x="4867" y="468"/>
                  </a:lnTo>
                  <a:lnTo>
                    <a:pt x="4885" y="454"/>
                  </a:lnTo>
                  <a:lnTo>
                    <a:pt x="4903" y="442"/>
                  </a:lnTo>
                  <a:lnTo>
                    <a:pt x="4920" y="432"/>
                  </a:lnTo>
                  <a:lnTo>
                    <a:pt x="4936" y="420"/>
                  </a:lnTo>
                  <a:lnTo>
                    <a:pt x="4952" y="408"/>
                  </a:lnTo>
                  <a:lnTo>
                    <a:pt x="4967" y="398"/>
                  </a:lnTo>
                  <a:lnTo>
                    <a:pt x="4982" y="386"/>
                  </a:lnTo>
                  <a:lnTo>
                    <a:pt x="5033" y="346"/>
                  </a:lnTo>
                  <a:lnTo>
                    <a:pt x="5045" y="336"/>
                  </a:lnTo>
                  <a:lnTo>
                    <a:pt x="5070" y="314"/>
                  </a:lnTo>
                  <a:lnTo>
                    <a:pt x="5086" y="300"/>
                  </a:lnTo>
                  <a:lnTo>
                    <a:pt x="5101" y="288"/>
                  </a:lnTo>
                  <a:lnTo>
                    <a:pt x="5116" y="274"/>
                  </a:lnTo>
                  <a:lnTo>
                    <a:pt x="5157" y="228"/>
                  </a:lnTo>
                  <a:lnTo>
                    <a:pt x="5187" y="176"/>
                  </a:lnTo>
                  <a:lnTo>
                    <a:pt x="5199" y="110"/>
                  </a:lnTo>
                  <a:lnTo>
                    <a:pt x="5196" y="80"/>
                  </a:lnTo>
                  <a:lnTo>
                    <a:pt x="5172" y="20"/>
                  </a:lnTo>
                  <a:lnTo>
                    <a:pt x="5142" y="2"/>
                  </a:lnTo>
                  <a:lnTo>
                    <a:pt x="5123" y="0"/>
                  </a:lnTo>
                </a:path>
              </a:pathLst>
            </a:custGeom>
            <a:grpFill/>
            <a:ln w="9525">
              <a:solidFill>
                <a:srgbClr val="E7E8E8"/>
              </a:solidFill>
              <a:round/>
              <a:headEnd/>
              <a:tailEnd/>
            </a:ln>
          </p:spPr>
          <p:txBody>
            <a:bodyPr/>
            <a:lstStyle/>
            <a:p>
              <a:pPr>
                <a:defRPr/>
              </a:pPr>
              <a:endParaRPr lang="fr-FR"/>
            </a:p>
          </p:txBody>
        </p:sp>
      </p:grpSp>
      <p:sp>
        <p:nvSpPr>
          <p:cNvPr id="1027" name="Espace réservé du texte 2"/>
          <p:cNvSpPr>
            <a:spLocks noGrp="1"/>
          </p:cNvSpPr>
          <p:nvPr>
            <p:ph type="body" idx="1"/>
          </p:nvPr>
        </p:nvSpPr>
        <p:spPr bwMode="auto">
          <a:xfrm>
            <a:off x="1762579" y="1600201"/>
            <a:ext cx="981982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2" name="Espace réservé du pied de page 11"/>
          <p:cNvSpPr>
            <a:spLocks noGrp="1"/>
          </p:cNvSpPr>
          <p:nvPr>
            <p:ph type="ftr" sz="quarter" idx="3"/>
          </p:nvPr>
        </p:nvSpPr>
        <p:spPr>
          <a:xfrm>
            <a:off x="3754688" y="219921"/>
            <a:ext cx="5558411" cy="401638"/>
          </a:xfrm>
          <a:prstGeom prst="rect">
            <a:avLst/>
          </a:prstGeom>
        </p:spPr>
        <p:txBody>
          <a:bodyPr vert="horz" wrap="square" lIns="91440" tIns="45720" rIns="91440" bIns="45720" numCol="1" anchor="ctr" anchorCtr="0" compatLnSpc="1">
            <a:prstTxWarp prst="textNoShape">
              <a:avLst/>
            </a:prstTxWarp>
          </a:bodyPr>
          <a:lstStyle>
            <a:lvl1pPr marL="0" marR="0" indent="0" algn="l" defTabSz="457200" rtl="0" eaLnBrk="1" fontAlgn="base" latinLnBrk="0" hangingPunct="1">
              <a:lnSpc>
                <a:spcPct val="100000"/>
              </a:lnSpc>
              <a:spcBef>
                <a:spcPct val="0"/>
              </a:spcBef>
              <a:spcAft>
                <a:spcPct val="0"/>
              </a:spcAft>
              <a:buClrTx/>
              <a:buSzTx/>
              <a:buFontTx/>
              <a:buNone/>
              <a:tabLst/>
              <a:defRPr sz="1000" b="0">
                <a:solidFill>
                  <a:schemeClr val="bg1">
                    <a:lumMod val="50000"/>
                  </a:schemeClr>
                </a:solidFill>
                <a:latin typeface="Verdana"/>
                <a:cs typeface="Verdana"/>
              </a:defRPr>
            </a:lvl1pPr>
          </a:lstStyle>
          <a:p>
            <a:pPr>
              <a:defRPr/>
            </a:pPr>
            <a:endParaRPr lang="fr-FR" dirty="0"/>
          </a:p>
        </p:txBody>
      </p:sp>
      <p:sp>
        <p:nvSpPr>
          <p:cNvPr id="5" name="Ellipse 4"/>
          <p:cNvSpPr>
            <a:spLocks noChangeAspect="1"/>
          </p:cNvSpPr>
          <p:nvPr/>
        </p:nvSpPr>
        <p:spPr>
          <a:xfrm>
            <a:off x="11410950" y="244476"/>
            <a:ext cx="334433" cy="252413"/>
          </a:xfrm>
          <a:prstGeom prst="ellipse">
            <a:avLst/>
          </a:prstGeom>
          <a:solidFill>
            <a:srgbClr val="313E5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dirty="0"/>
          </a:p>
        </p:txBody>
      </p:sp>
      <p:sp>
        <p:nvSpPr>
          <p:cNvPr id="13" name="Espace réservé du numéro de diapositive 12"/>
          <p:cNvSpPr>
            <a:spLocks noGrp="1"/>
          </p:cNvSpPr>
          <p:nvPr>
            <p:ph type="sldNum" sz="quarter" idx="4"/>
          </p:nvPr>
        </p:nvSpPr>
        <p:spPr>
          <a:xfrm>
            <a:off x="11279717" y="300039"/>
            <a:ext cx="605367" cy="141287"/>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800" b="1">
                <a:solidFill>
                  <a:schemeClr val="bg1"/>
                </a:solidFill>
                <a:latin typeface="Arial"/>
                <a:cs typeface="Arial"/>
              </a:defRPr>
            </a:lvl1pPr>
          </a:lstStyle>
          <a:p>
            <a:pPr>
              <a:defRPr/>
            </a:pPr>
            <a:fld id="{6B5D263F-7ACE-9740-9441-ACD31CB0F002}" type="slidenum">
              <a:rPr lang="fr-FR"/>
              <a:pPr>
                <a:defRPr/>
              </a:pPr>
              <a:t>‹N°›</a:t>
            </a:fld>
            <a:endParaRPr lang="fr-FR" dirty="0"/>
          </a:p>
        </p:txBody>
      </p:sp>
      <p:cxnSp>
        <p:nvCxnSpPr>
          <p:cNvPr id="9" name="Connecteur droit 8"/>
          <p:cNvCxnSpPr/>
          <p:nvPr/>
        </p:nvCxnSpPr>
        <p:spPr>
          <a:xfrm flipV="1">
            <a:off x="11582399" y="0"/>
            <a:ext cx="0" cy="260351"/>
          </a:xfrm>
          <a:prstGeom prst="line">
            <a:avLst/>
          </a:prstGeom>
          <a:ln w="12700">
            <a:solidFill>
              <a:srgbClr val="313E56"/>
            </a:solidFill>
            <a:prstDash val="sysDot"/>
            <a:round/>
          </a:ln>
          <a:effectLst/>
        </p:spPr>
        <p:style>
          <a:lnRef idx="2">
            <a:schemeClr val="accent1"/>
          </a:lnRef>
          <a:fillRef idx="0">
            <a:schemeClr val="accent1"/>
          </a:fillRef>
          <a:effectRef idx="1">
            <a:schemeClr val="accent1"/>
          </a:effectRef>
          <a:fontRef idx="minor">
            <a:schemeClr val="tx1"/>
          </a:fontRef>
        </p:style>
      </p:cxnSp>
      <p:sp>
        <p:nvSpPr>
          <p:cNvPr id="1028" name="Espace réservé du titre 9"/>
          <p:cNvSpPr>
            <a:spLocks noGrp="1"/>
          </p:cNvSpPr>
          <p:nvPr>
            <p:ph type="title"/>
          </p:nvPr>
        </p:nvSpPr>
        <p:spPr bwMode="auto">
          <a:xfrm>
            <a:off x="609600" y="842964"/>
            <a:ext cx="10972800" cy="642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fr-FR" dirty="0"/>
              <a:t>Cliquez et modifiez le titre</a:t>
            </a:r>
          </a:p>
        </p:txBody>
      </p:sp>
      <p:cxnSp>
        <p:nvCxnSpPr>
          <p:cNvPr id="15" name="Connecteur droit 14"/>
          <p:cNvCxnSpPr/>
          <p:nvPr/>
        </p:nvCxnSpPr>
        <p:spPr>
          <a:xfrm flipH="1">
            <a:off x="3" y="959608"/>
            <a:ext cx="780573" cy="0"/>
          </a:xfrm>
          <a:prstGeom prst="line">
            <a:avLst/>
          </a:prstGeom>
          <a:ln w="12700">
            <a:solidFill>
              <a:srgbClr val="313E56"/>
            </a:solidFill>
            <a:prstDash val="sysDot"/>
            <a:round/>
          </a:ln>
          <a:effectLst/>
        </p:spPr>
        <p:style>
          <a:lnRef idx="2">
            <a:schemeClr val="accent1"/>
          </a:lnRef>
          <a:fillRef idx="0">
            <a:schemeClr val="accent1"/>
          </a:fillRef>
          <a:effectRef idx="1">
            <a:schemeClr val="accent1"/>
          </a:effectRef>
          <a:fontRef idx="minor">
            <a:schemeClr val="tx1"/>
          </a:fontRef>
        </p:style>
      </p:cxnSp>
      <p:pic>
        <p:nvPicPr>
          <p:cNvPr id="19" name="Image 18" descr="lam.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11238" y="153802"/>
            <a:ext cx="1528778" cy="488343"/>
          </a:xfrm>
          <a:prstGeom prst="rect">
            <a:avLst/>
          </a:prstGeom>
        </p:spPr>
      </p:pic>
      <p:pic>
        <p:nvPicPr>
          <p:cNvPr id="20" name="Image 1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938806" y="6217899"/>
            <a:ext cx="1436822" cy="493380"/>
          </a:xfrm>
          <a:prstGeom prst="rect">
            <a:avLst/>
          </a:prstGeom>
        </p:spPr>
      </p:pic>
      <p:pic>
        <p:nvPicPr>
          <p:cNvPr id="21" name="Image 20" descr="CNRSfilaire-Q.eps"/>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589122" y="6217899"/>
            <a:ext cx="547121" cy="546945"/>
          </a:xfrm>
          <a:prstGeom prst="rect">
            <a:avLst/>
          </a:prstGeom>
        </p:spPr>
      </p:pic>
      <p:pic>
        <p:nvPicPr>
          <p:cNvPr id="22" name="Image 2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1290104" y="6126164"/>
            <a:ext cx="743244" cy="638984"/>
          </a:xfrm>
          <a:prstGeom prst="rect">
            <a:avLst/>
          </a:prstGeom>
        </p:spPr>
      </p:pic>
    </p:spTree>
  </p:cSld>
  <p:clrMap bg1="lt1" tx1="dk1" bg2="lt2" tx2="dk2" accent1="accent1" accent2="accent2" accent3="accent3" accent4="accent4" accent5="accent5" accent6="accent6" hlink="hlink" folHlink="folHlink"/>
  <p:sldLayoutIdLst>
    <p:sldLayoutId id="2147491355" r:id="rId1"/>
    <p:sldLayoutId id="2147491361" r:id="rId2"/>
    <p:sldLayoutId id="2147491365" r:id="rId3"/>
  </p:sldLayoutIdLst>
  <p:hf hdr="0" dt="0"/>
  <p:txStyles>
    <p:titleStyle>
      <a:lvl1pPr algn="l" defTabSz="457200" rtl="0" eaLnBrk="1" fontAlgn="base" hangingPunct="1">
        <a:spcBef>
          <a:spcPct val="0"/>
        </a:spcBef>
        <a:spcAft>
          <a:spcPct val="0"/>
        </a:spcAft>
        <a:defRPr sz="2600" b="1" kern="1200">
          <a:solidFill>
            <a:srgbClr val="313E56"/>
          </a:solidFill>
          <a:uFill>
            <a:solidFill>
              <a:schemeClr val="bg1"/>
            </a:solidFill>
          </a:uFill>
          <a:latin typeface="Arial"/>
          <a:ea typeface="ＭＳ Ｐゴシック" charset="-128"/>
          <a:cs typeface="Arial"/>
        </a:defRPr>
      </a:lvl1pPr>
      <a:lvl2pPr algn="l" defTabSz="457200" rtl="0" eaLnBrk="1" fontAlgn="base" hangingPunct="1">
        <a:spcBef>
          <a:spcPct val="0"/>
        </a:spcBef>
        <a:spcAft>
          <a:spcPct val="0"/>
        </a:spcAft>
        <a:defRPr sz="2600" b="1">
          <a:solidFill>
            <a:srgbClr val="313E56"/>
          </a:solidFill>
          <a:latin typeface="Arial" charset="0"/>
          <a:ea typeface="ＭＳ Ｐゴシック" charset="-128"/>
          <a:cs typeface="Verdana" pitchFamily="34" charset="0"/>
        </a:defRPr>
      </a:lvl2pPr>
      <a:lvl3pPr algn="l" defTabSz="457200" rtl="0" eaLnBrk="1" fontAlgn="base" hangingPunct="1">
        <a:spcBef>
          <a:spcPct val="0"/>
        </a:spcBef>
        <a:spcAft>
          <a:spcPct val="0"/>
        </a:spcAft>
        <a:defRPr sz="2600" b="1">
          <a:solidFill>
            <a:srgbClr val="313E56"/>
          </a:solidFill>
          <a:latin typeface="Arial" charset="0"/>
          <a:ea typeface="ＭＳ Ｐゴシック" charset="-128"/>
          <a:cs typeface="Verdana" pitchFamily="34" charset="0"/>
        </a:defRPr>
      </a:lvl3pPr>
      <a:lvl4pPr algn="l" defTabSz="457200" rtl="0" eaLnBrk="1" fontAlgn="base" hangingPunct="1">
        <a:spcBef>
          <a:spcPct val="0"/>
        </a:spcBef>
        <a:spcAft>
          <a:spcPct val="0"/>
        </a:spcAft>
        <a:defRPr sz="2600" b="1">
          <a:solidFill>
            <a:srgbClr val="313E56"/>
          </a:solidFill>
          <a:latin typeface="Arial" charset="0"/>
          <a:ea typeface="ＭＳ Ｐゴシック" charset="-128"/>
          <a:cs typeface="Verdana" pitchFamily="34" charset="0"/>
        </a:defRPr>
      </a:lvl4pPr>
      <a:lvl5pPr algn="l" defTabSz="457200" rtl="0" eaLnBrk="1" fontAlgn="base" hangingPunct="1">
        <a:spcBef>
          <a:spcPct val="0"/>
        </a:spcBef>
        <a:spcAft>
          <a:spcPct val="0"/>
        </a:spcAft>
        <a:defRPr sz="2600" b="1">
          <a:solidFill>
            <a:srgbClr val="313E56"/>
          </a:solidFill>
          <a:latin typeface="Arial" charset="0"/>
          <a:ea typeface="ＭＳ Ｐゴシック" charset="-128"/>
          <a:cs typeface="Verdana" pitchFamily="34" charset="0"/>
        </a:defRPr>
      </a:lvl5pPr>
      <a:lvl6pPr marL="457200" algn="l" defTabSz="457200" rtl="0" eaLnBrk="1" fontAlgn="base" hangingPunct="1">
        <a:spcBef>
          <a:spcPct val="0"/>
        </a:spcBef>
        <a:spcAft>
          <a:spcPct val="0"/>
        </a:spcAft>
        <a:defRPr sz="2600" b="1">
          <a:solidFill>
            <a:srgbClr val="2663B4"/>
          </a:solidFill>
          <a:latin typeface="Verdana" charset="0"/>
          <a:ea typeface="ＭＳ Ｐゴシック" charset="-128"/>
        </a:defRPr>
      </a:lvl6pPr>
      <a:lvl7pPr marL="914400" algn="l" defTabSz="457200" rtl="0" eaLnBrk="1" fontAlgn="base" hangingPunct="1">
        <a:spcBef>
          <a:spcPct val="0"/>
        </a:spcBef>
        <a:spcAft>
          <a:spcPct val="0"/>
        </a:spcAft>
        <a:defRPr sz="2600" b="1">
          <a:solidFill>
            <a:srgbClr val="2663B4"/>
          </a:solidFill>
          <a:latin typeface="Verdana" charset="0"/>
          <a:ea typeface="ＭＳ Ｐゴシック" charset="-128"/>
        </a:defRPr>
      </a:lvl7pPr>
      <a:lvl8pPr marL="1371600" algn="l" defTabSz="457200" rtl="0" eaLnBrk="1" fontAlgn="base" hangingPunct="1">
        <a:spcBef>
          <a:spcPct val="0"/>
        </a:spcBef>
        <a:spcAft>
          <a:spcPct val="0"/>
        </a:spcAft>
        <a:defRPr sz="2600" b="1">
          <a:solidFill>
            <a:srgbClr val="2663B4"/>
          </a:solidFill>
          <a:latin typeface="Verdana" charset="0"/>
          <a:ea typeface="ＭＳ Ｐゴシック" charset="-128"/>
        </a:defRPr>
      </a:lvl8pPr>
      <a:lvl9pPr marL="1828800" algn="l" defTabSz="457200" rtl="0" eaLnBrk="1" fontAlgn="base" hangingPunct="1">
        <a:spcBef>
          <a:spcPct val="0"/>
        </a:spcBef>
        <a:spcAft>
          <a:spcPct val="0"/>
        </a:spcAft>
        <a:defRPr sz="2600" b="1">
          <a:solidFill>
            <a:srgbClr val="2663B4"/>
          </a:solidFill>
          <a:latin typeface="Verdana" charset="0"/>
          <a:ea typeface="ＭＳ Ｐゴシック" charset="-128"/>
        </a:defRPr>
      </a:lvl9pPr>
    </p:titleStyle>
    <p:bodyStyle>
      <a:lvl1pPr marL="0" indent="0" algn="l" defTabSz="457200" rtl="0" eaLnBrk="1" fontAlgn="base" hangingPunct="1">
        <a:spcBef>
          <a:spcPct val="20000"/>
        </a:spcBef>
        <a:spcAft>
          <a:spcPct val="0"/>
        </a:spcAft>
        <a:buFont typeface="Arial" charset="0"/>
        <a:buNone/>
        <a:defRPr sz="1400" b="0" kern="1200">
          <a:solidFill>
            <a:schemeClr val="tx1"/>
          </a:solidFill>
          <a:latin typeface="Arial"/>
          <a:ea typeface="ＭＳ Ｐゴシック" charset="-128"/>
          <a:cs typeface="Arial"/>
        </a:defRPr>
      </a:lvl1pPr>
      <a:lvl2pPr marL="914400" indent="-457200" algn="l" defTabSz="457200" rtl="0" eaLnBrk="1" fontAlgn="base" hangingPunct="1">
        <a:spcBef>
          <a:spcPct val="20000"/>
        </a:spcBef>
        <a:spcAft>
          <a:spcPct val="0"/>
        </a:spcAft>
        <a:buClr>
          <a:srgbClr val="AFB1A5"/>
        </a:buClr>
        <a:buSzPct val="100000"/>
        <a:buFont typeface="Wingdings" panose="05000000000000000000" pitchFamily="2" charset="2"/>
        <a:buChar char="Ø"/>
        <a:defRPr sz="1400" kern="1200">
          <a:solidFill>
            <a:schemeClr val="tx1"/>
          </a:solidFill>
          <a:latin typeface="Arial"/>
          <a:ea typeface="ＭＳ Ｐゴシック" charset="-128"/>
          <a:cs typeface="Arial"/>
        </a:defRPr>
      </a:lvl2pPr>
      <a:lvl3pPr marL="1200150" indent="-285750" algn="l" defTabSz="457200" rtl="0" eaLnBrk="1" fontAlgn="base" hangingPunct="1">
        <a:spcBef>
          <a:spcPct val="20000"/>
        </a:spcBef>
        <a:spcAft>
          <a:spcPct val="0"/>
        </a:spcAft>
        <a:buClr>
          <a:srgbClr val="AFB1A5"/>
        </a:buClr>
        <a:buSzPct val="130000"/>
        <a:buFont typeface="Arial"/>
        <a:buChar char="•"/>
        <a:defRPr sz="1400" kern="1200">
          <a:solidFill>
            <a:schemeClr val="tx1"/>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AFB1A5"/>
        </a:buClr>
        <a:buSzPct val="100000"/>
        <a:buFont typeface="Lucida Grande"/>
        <a:buChar char="»"/>
        <a:defRPr sz="1400" kern="1200">
          <a:solidFill>
            <a:schemeClr val="tx1"/>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AFB1A5"/>
        </a:buClr>
        <a:buSzPct val="90000"/>
        <a:buFont typeface="Lucida Grande"/>
        <a:buChar char="-"/>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3.xml"/><Relationship Id="rId5" Type="http://schemas.openxmlformats.org/officeDocument/2006/relationships/image" Target="../media/image47.jpeg"/><Relationship Id="rId4" Type="http://schemas.openxmlformats.org/officeDocument/2006/relationships/image" Target="../media/image46.jpeg"/></Relationships>
</file>

<file path=ppt/slides/_rels/slide13.xml.rels><?xml version="1.0" encoding="UTF-8" standalone="yes"?>
<Relationships xmlns="http://schemas.openxmlformats.org/package/2006/relationships"><Relationship Id="rId3" Type="http://schemas.openxmlformats.org/officeDocument/2006/relationships/hyperlink" Target="http://iris.lam.fr/observer-sur-iris/controle-du-telescope" TargetMode="External"/><Relationship Id="rId2" Type="http://schemas.openxmlformats.org/officeDocument/2006/relationships/hyperlink" Target="http://iris.lam.fr/"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emf"/><Relationship Id="rId4" Type="http://schemas.openxmlformats.org/officeDocument/2006/relationships/image" Target="../media/image16.png"/><Relationship Id="rId9"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5.bin"/><Relationship Id="rId18" Type="http://schemas.openxmlformats.org/officeDocument/2006/relationships/image" Target="../media/image34.wmf"/><Relationship Id="rId3" Type="http://schemas.openxmlformats.org/officeDocument/2006/relationships/oleObject" Target="../embeddings/oleObject1.bin"/><Relationship Id="rId7" Type="http://schemas.openxmlformats.org/officeDocument/2006/relationships/oleObject" Target="../embeddings/oleObject2.bin"/><Relationship Id="rId12" Type="http://schemas.openxmlformats.org/officeDocument/2006/relationships/image" Target="../media/image31.wmf"/><Relationship Id="rId17" Type="http://schemas.openxmlformats.org/officeDocument/2006/relationships/oleObject" Target="../embeddings/oleObject7.bin"/><Relationship Id="rId2" Type="http://schemas.openxmlformats.org/officeDocument/2006/relationships/slideLayout" Target="../slideLayouts/slideLayout3.xml"/><Relationship Id="rId16" Type="http://schemas.openxmlformats.org/officeDocument/2006/relationships/image" Target="../media/image33.wmf"/><Relationship Id="rId1" Type="http://schemas.openxmlformats.org/officeDocument/2006/relationships/vmlDrawing" Target="../drawings/vmlDrawing1.vml"/><Relationship Id="rId6" Type="http://schemas.openxmlformats.org/officeDocument/2006/relationships/image" Target="../media/image36.jpeg"/><Relationship Id="rId11" Type="http://schemas.openxmlformats.org/officeDocument/2006/relationships/oleObject" Target="../embeddings/oleObject4.bin"/><Relationship Id="rId5" Type="http://schemas.openxmlformats.org/officeDocument/2006/relationships/image" Target="../media/image35.jpeg"/><Relationship Id="rId15" Type="http://schemas.openxmlformats.org/officeDocument/2006/relationships/oleObject" Target="../embeddings/oleObject6.bin"/><Relationship Id="rId10" Type="http://schemas.openxmlformats.org/officeDocument/2006/relationships/image" Target="../media/image30.wmf"/><Relationship Id="rId4" Type="http://schemas.openxmlformats.org/officeDocument/2006/relationships/image" Target="../media/image28.wmf"/><Relationship Id="rId9" Type="http://schemas.openxmlformats.org/officeDocument/2006/relationships/oleObject" Target="../embeddings/oleObject3.bin"/><Relationship Id="rId14" Type="http://schemas.openxmlformats.org/officeDocument/2006/relationships/image" Target="../media/image32.wmf"/></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305830" y="4017830"/>
            <a:ext cx="7772400" cy="2660761"/>
          </a:xfrm>
        </p:spPr>
        <p:txBody>
          <a:bodyPr>
            <a:noAutofit/>
          </a:bodyPr>
          <a:lstStyle/>
          <a:p>
            <a:br>
              <a:rPr lang="en-GB" sz="2400" dirty="0"/>
            </a:br>
            <a:r>
              <a:rPr lang="en-GB" sz="2400" dirty="0"/>
              <a:t>Detection lab</a:t>
            </a:r>
            <a:br>
              <a:rPr lang="en-GB" sz="2400" dirty="0"/>
            </a:br>
            <a:br>
              <a:rPr lang="en-GB" sz="2400" dirty="0"/>
            </a:br>
            <a:r>
              <a:rPr lang="en-GB" sz="2400" dirty="0"/>
              <a:t>J.-G. </a:t>
            </a:r>
            <a:r>
              <a:rPr lang="en-GB" sz="2400" dirty="0" err="1"/>
              <a:t>Cuby</a:t>
            </a:r>
            <a:br>
              <a:rPr lang="en-GB" sz="2400" dirty="0"/>
            </a:br>
            <a:r>
              <a:rPr lang="en-GB" sz="2400" dirty="0"/>
              <a:t>Speaker A. Le Van Suu</a:t>
            </a:r>
            <a:br>
              <a:rPr lang="en-GB" sz="2400" dirty="0"/>
            </a:br>
            <a:br>
              <a:rPr lang="en-GB" sz="2400" dirty="0"/>
            </a:br>
            <a:r>
              <a:rPr lang="en-GB" sz="2400" dirty="0"/>
              <a:t>Credits: Her</a:t>
            </a:r>
            <a:r>
              <a:rPr lang="fr-FR" sz="2400" dirty="0"/>
              <a:t>vé Le </a:t>
            </a:r>
            <a:r>
              <a:rPr lang="fr-FR" sz="2400" dirty="0" err="1"/>
              <a:t>Coroller</a:t>
            </a:r>
            <a:r>
              <a:rPr lang="fr-FR" sz="2400" dirty="0"/>
              <a:t> </a:t>
            </a:r>
            <a:r>
              <a:rPr lang="en-US" sz="2400" dirty="0"/>
              <a:t>&amp; Christophe </a:t>
            </a:r>
            <a:r>
              <a:rPr lang="fr-FR" sz="2400" dirty="0" err="1"/>
              <a:t>Adami</a:t>
            </a:r>
            <a:r>
              <a:rPr lang="fr-FR" sz="2400" dirty="0"/>
              <a:t>, LAM</a:t>
            </a:r>
            <a:endParaRPr lang="fr-FR" sz="2400" b="0" dirty="0"/>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2960" y="0"/>
            <a:ext cx="7978140" cy="1524000"/>
          </a:xfrm>
          <a:prstGeom prst="rect">
            <a:avLst/>
          </a:prstGeom>
        </p:spPr>
      </p:pic>
      <p:pic>
        <p:nvPicPr>
          <p:cNvPr id="9" name="Picture 4" descr="ums-OHP-H"/>
          <p:cNvPicPr>
            <a:picLocks noChangeAspect="1" noChangeArrowheads="1"/>
          </p:cNvPicPr>
          <p:nvPr/>
        </p:nvPicPr>
        <p:blipFill>
          <a:blip r:embed="rId4" cstate="print"/>
          <a:srcRect/>
          <a:stretch>
            <a:fillRect/>
          </a:stretch>
        </p:blipFill>
        <p:spPr bwMode="auto">
          <a:xfrm>
            <a:off x="4269433" y="2683328"/>
            <a:ext cx="3845194" cy="1019175"/>
          </a:xfrm>
          <a:prstGeom prst="rect">
            <a:avLst/>
          </a:prstGeom>
          <a:noFill/>
          <a:ln w="9525">
            <a:noFill/>
            <a:miter lim="800000"/>
            <a:headEnd/>
            <a:tailEnd/>
          </a:ln>
        </p:spPr>
      </p:pic>
    </p:spTree>
    <p:extLst>
      <p:ext uri="{BB962C8B-B14F-4D97-AF65-F5344CB8AC3E}">
        <p14:creationId xmlns:p14="http://schemas.microsoft.com/office/powerpoint/2010/main" val="1933825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31303" y="201271"/>
            <a:ext cx="8229600" cy="642937"/>
          </a:xfrm>
        </p:spPr>
        <p:txBody>
          <a:bodyPr/>
          <a:lstStyle/>
          <a:p>
            <a:r>
              <a:rPr lang="en-US" dirty="0"/>
              <a:t>Lab summary</a:t>
            </a:r>
          </a:p>
        </p:txBody>
      </p:sp>
      <p:sp>
        <p:nvSpPr>
          <p:cNvPr id="6" name="Espace réservé du contenu 2"/>
          <p:cNvSpPr txBox="1">
            <a:spLocks/>
          </p:cNvSpPr>
          <p:nvPr/>
        </p:nvSpPr>
        <p:spPr>
          <a:xfrm>
            <a:off x="1981199" y="1257301"/>
            <a:ext cx="9647583" cy="4854575"/>
          </a:xfrm>
          <a:prstGeom prst="rect">
            <a:avLst/>
          </a:prstGeom>
        </p:spPr>
        <p:txBody>
          <a:bodyPr/>
          <a:lstStyle>
            <a:lvl1pPr marL="0" indent="0" algn="l" defTabSz="457200" rtl="0" eaLnBrk="1" fontAlgn="base" hangingPunct="1">
              <a:spcBef>
                <a:spcPct val="20000"/>
              </a:spcBef>
              <a:spcAft>
                <a:spcPct val="0"/>
              </a:spcAft>
              <a:buFont typeface="Arial" charset="0"/>
              <a:buNone/>
              <a:defRPr sz="1400" b="0" kern="1200">
                <a:solidFill>
                  <a:schemeClr val="tx1"/>
                </a:solidFill>
                <a:latin typeface="Arial"/>
                <a:ea typeface="ＭＳ Ｐゴシック" charset="-128"/>
                <a:cs typeface="Arial"/>
              </a:defRPr>
            </a:lvl1pPr>
            <a:lvl2pPr marL="914400" indent="-457200" algn="l" defTabSz="457200" rtl="0" eaLnBrk="1" fontAlgn="base" hangingPunct="1">
              <a:spcBef>
                <a:spcPct val="20000"/>
              </a:spcBef>
              <a:spcAft>
                <a:spcPct val="0"/>
              </a:spcAft>
              <a:buClr>
                <a:srgbClr val="AFB1A5"/>
              </a:buClr>
              <a:buSzPct val="100000"/>
              <a:buFont typeface="Wingdings" panose="05000000000000000000" pitchFamily="2" charset="2"/>
              <a:buChar char="Ø"/>
              <a:defRPr sz="1400" kern="1200">
                <a:solidFill>
                  <a:schemeClr val="tx1"/>
                </a:solidFill>
                <a:latin typeface="Arial"/>
                <a:ea typeface="ＭＳ Ｐゴシック" charset="-128"/>
                <a:cs typeface="Arial"/>
              </a:defRPr>
            </a:lvl2pPr>
            <a:lvl3pPr marL="1200150" indent="-285750" algn="l" defTabSz="457200" rtl="0" eaLnBrk="1" fontAlgn="base" hangingPunct="1">
              <a:spcBef>
                <a:spcPct val="20000"/>
              </a:spcBef>
              <a:spcAft>
                <a:spcPct val="0"/>
              </a:spcAft>
              <a:buClr>
                <a:srgbClr val="AFB1A5"/>
              </a:buClr>
              <a:buSzPct val="130000"/>
              <a:buFont typeface="Arial"/>
              <a:buChar char="•"/>
              <a:defRPr sz="1400" kern="1200">
                <a:solidFill>
                  <a:schemeClr val="tx1"/>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AFB1A5"/>
              </a:buClr>
              <a:buSzPct val="100000"/>
              <a:buFont typeface="Lucida Grande"/>
              <a:buChar char="»"/>
              <a:defRPr sz="1400" kern="1200">
                <a:solidFill>
                  <a:schemeClr val="tx1"/>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AFB1A5"/>
              </a:buClr>
              <a:buSzPct val="90000"/>
              <a:buFont typeface="Lucida Grande"/>
              <a:buChar char="-"/>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GB" altLang="fr-FR" sz="2000" dirty="0"/>
              <a:t>Get familiarized with a CCD, take images, change parameters (integration time, temperature, etc.)</a:t>
            </a:r>
          </a:p>
          <a:p>
            <a:pPr marL="342900" indent="-342900">
              <a:buFont typeface="Arial" panose="020B0604020202020204" pitchFamily="34" charset="0"/>
              <a:buChar char="•"/>
            </a:pPr>
            <a:r>
              <a:rPr lang="en-GB" altLang="fr-FR" sz="2000" dirty="0"/>
              <a:t>Do basic image processing (bias and dark frame subtraction, flat-fielding)</a:t>
            </a:r>
          </a:p>
          <a:p>
            <a:pPr marL="342900" indent="-342900">
              <a:buFont typeface="Arial" panose="020B0604020202020204" pitchFamily="34" charset="0"/>
              <a:buChar char="•"/>
            </a:pPr>
            <a:r>
              <a:rPr lang="en-GB" altLang="fr-FR" sz="2000" dirty="0"/>
              <a:t>Do basic statistical analysis (histograms, average, standard deviation)</a:t>
            </a:r>
          </a:p>
          <a:p>
            <a:pPr marL="342900" indent="-342900">
              <a:buFont typeface="Arial" panose="020B0604020202020204" pitchFamily="34" charset="0"/>
              <a:buChar char="•"/>
            </a:pPr>
            <a:r>
              <a:rPr lang="en-GB" altLang="fr-FR" sz="2000" dirty="0"/>
              <a:t>Study the statistical properties of the dark current at different temperatures</a:t>
            </a:r>
          </a:p>
          <a:p>
            <a:pPr marL="342900" indent="-342900">
              <a:buFont typeface="Arial" panose="020B0604020202020204" pitchFamily="34" charset="0"/>
              <a:buChar char="•"/>
            </a:pPr>
            <a:r>
              <a:rPr lang="en-GB" altLang="fr-FR" sz="2000" dirty="0"/>
              <a:t>Study the CCD linearity range</a:t>
            </a:r>
          </a:p>
          <a:p>
            <a:pPr marL="342900" indent="-342900">
              <a:buFont typeface="Arial" panose="020B0604020202020204" pitchFamily="34" charset="0"/>
              <a:buChar char="•"/>
            </a:pPr>
            <a:r>
              <a:rPr lang="en-GB" altLang="fr-FR" sz="2000" dirty="0"/>
              <a:t>Determine the gain and readout noise of the CCD from the statistical properties of the measured signal</a:t>
            </a:r>
          </a:p>
          <a:p>
            <a:pPr marL="342900" indent="-342900">
              <a:buFont typeface="Arial" panose="020B0604020202020204" pitchFamily="34" charset="0"/>
              <a:buChar char="•"/>
            </a:pPr>
            <a:endParaRPr lang="en-US" altLang="fr-FR" sz="2000"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578693" y="4273074"/>
            <a:ext cx="4982210" cy="2534920"/>
          </a:xfrm>
          <a:prstGeom prst="rect">
            <a:avLst/>
          </a:prstGeom>
          <a:noFill/>
          <a:ln>
            <a:noFill/>
          </a:ln>
        </p:spPr>
      </p:pic>
    </p:spTree>
    <p:extLst>
      <p:ext uri="{BB962C8B-B14F-4D97-AF65-F5344CB8AC3E}">
        <p14:creationId xmlns:p14="http://schemas.microsoft.com/office/powerpoint/2010/main" val="265760820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5180" y="1803411"/>
            <a:ext cx="9227673" cy="1418532"/>
          </a:xfrm>
        </p:spPr>
        <p:txBody>
          <a:bodyPr/>
          <a:lstStyle/>
          <a:p>
            <a:pPr algn="ctr"/>
            <a:r>
              <a:rPr lang="en-US" dirty="0"/>
              <a:t>Optional</a:t>
            </a:r>
            <a:br>
              <a:rPr lang="en-US" dirty="0"/>
            </a:br>
            <a:br>
              <a:rPr lang="en-US" dirty="0"/>
            </a:br>
            <a:r>
              <a:rPr lang="en-US" dirty="0"/>
              <a:t>Astronomical observations with a 50-cm telescope at </a:t>
            </a:r>
            <a:r>
              <a:rPr lang="en-US" dirty="0" err="1"/>
              <a:t>Observatoire</a:t>
            </a:r>
            <a:r>
              <a:rPr lang="en-US" dirty="0"/>
              <a:t> de Haute Provence (</a:t>
            </a:r>
            <a:r>
              <a:rPr lang="en-US" dirty="0" err="1"/>
              <a:t>IRiS</a:t>
            </a:r>
            <a:r>
              <a:rPr lang="en-US" dirty="0"/>
              <a:t>)</a:t>
            </a:r>
          </a:p>
        </p:txBody>
      </p:sp>
      <p:sp>
        <p:nvSpPr>
          <p:cNvPr id="3" name="Slide Number Placeholder 2"/>
          <p:cNvSpPr>
            <a:spLocks noGrp="1"/>
          </p:cNvSpPr>
          <p:nvPr>
            <p:ph type="sldNum" sz="quarter" idx="2"/>
          </p:nvPr>
        </p:nvSpPr>
        <p:spPr/>
        <p:txBody>
          <a:bodyPr/>
          <a:lstStyle/>
          <a:p>
            <a:fld id="{86CB4B4D-7CA3-9044-876B-883B54F8677D}" type="slidenum">
              <a:rPr lang="en-US" smtClean="0"/>
              <a:t>11</a:t>
            </a:fld>
            <a:endParaRPr lang="en-US"/>
          </a:p>
        </p:txBody>
      </p:sp>
      <p:pic>
        <p:nvPicPr>
          <p:cNvPr id="4" name="Iris at night.png" descr="Iris at night.png"/>
          <p:cNvPicPr>
            <a:picLocks noChangeAspect="1"/>
          </p:cNvPicPr>
          <p:nvPr/>
        </p:nvPicPr>
        <p:blipFill>
          <a:blip r:embed="rId2">
            <a:extLst/>
          </a:blip>
          <a:stretch>
            <a:fillRect/>
          </a:stretch>
        </p:blipFill>
        <p:spPr>
          <a:xfrm>
            <a:off x="1655180" y="3555885"/>
            <a:ext cx="9144001" cy="3059173"/>
          </a:xfrm>
          <a:prstGeom prst="rect">
            <a:avLst/>
          </a:prstGeom>
          <a:ln w="12700">
            <a:miter lim="400000"/>
          </a:ln>
        </p:spPr>
      </p:pic>
      <p:pic>
        <p:nvPicPr>
          <p:cNvPr id="5" name="iris_rvb_accroche.jpg" descr="iris_rvb_accroche.jpg"/>
          <p:cNvPicPr>
            <a:picLocks noChangeAspect="1"/>
          </p:cNvPicPr>
          <p:nvPr/>
        </p:nvPicPr>
        <p:blipFill>
          <a:blip r:embed="rId3">
            <a:extLst/>
          </a:blip>
          <a:stretch>
            <a:fillRect/>
          </a:stretch>
        </p:blipFill>
        <p:spPr>
          <a:xfrm>
            <a:off x="160948" y="0"/>
            <a:ext cx="3428301" cy="1469469"/>
          </a:xfrm>
          <a:prstGeom prst="rect">
            <a:avLst/>
          </a:prstGeom>
          <a:ln w="25400">
            <a:miter lim="400000"/>
          </a:ln>
          <a:effectLst>
            <a:outerShdw blurRad="254000" dist="127000" dir="5400000" rotWithShape="0">
              <a:srgbClr val="000000">
                <a:alpha val="70000"/>
              </a:srgbClr>
            </a:outerShdw>
          </a:effectLst>
        </p:spPr>
      </p:pic>
    </p:spTree>
    <p:extLst>
      <p:ext uri="{BB962C8B-B14F-4D97-AF65-F5344CB8AC3E}">
        <p14:creationId xmlns:p14="http://schemas.microsoft.com/office/powerpoint/2010/main" val="337238614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86CB4B4D-7CA3-9044-876B-883B54F8677D}" type="slidenum">
              <a:rPr lang="en-US" smtClean="0"/>
              <a:t>12</a:t>
            </a:fld>
            <a:endParaRPr lang="en-US"/>
          </a:p>
        </p:txBody>
      </p:sp>
      <p:pic>
        <p:nvPicPr>
          <p:cNvPr id="5" name="IRIS Inside Dome-s.png" descr="IRIS Inside Dome-s.png"/>
          <p:cNvPicPr>
            <a:picLocks noChangeAspect="1"/>
          </p:cNvPicPr>
          <p:nvPr/>
        </p:nvPicPr>
        <p:blipFill>
          <a:blip r:embed="rId2">
            <a:extLst/>
          </a:blip>
          <a:srcRect l="33240" t="24465" r="35056" b="24465"/>
          <a:stretch>
            <a:fillRect/>
          </a:stretch>
        </p:blipFill>
        <p:spPr>
          <a:xfrm>
            <a:off x="7760733" y="80243"/>
            <a:ext cx="3520580" cy="3808086"/>
          </a:xfrm>
          <a:prstGeom prst="rect">
            <a:avLst/>
          </a:prstGeom>
          <a:ln w="12700">
            <a:miter lim="400000"/>
          </a:ln>
        </p:spPr>
      </p:pic>
      <p:graphicFrame>
        <p:nvGraphicFramePr>
          <p:cNvPr id="7" name="Table 6"/>
          <p:cNvGraphicFramePr>
            <a:graphicFrameLocks noGrp="1"/>
          </p:cNvGraphicFramePr>
          <p:nvPr>
            <p:extLst>
              <p:ext uri="{D42A27DB-BD31-4B8C-83A1-F6EECF244321}">
                <p14:modId xmlns:p14="http://schemas.microsoft.com/office/powerpoint/2010/main" val="3809846110"/>
              </p:ext>
            </p:extLst>
          </p:nvPr>
        </p:nvGraphicFramePr>
        <p:xfrm>
          <a:off x="331303" y="927959"/>
          <a:ext cx="6010948" cy="3337560"/>
        </p:xfrm>
        <a:graphic>
          <a:graphicData uri="http://schemas.openxmlformats.org/drawingml/2006/table">
            <a:tbl>
              <a:tblPr firstRow="1" bandRow="1">
                <a:tableStyleId>{5C22544A-7EE6-4342-B048-85BDC9FD1C3A}</a:tableStyleId>
              </a:tblPr>
              <a:tblGrid>
                <a:gridCol w="3405761">
                  <a:extLst>
                    <a:ext uri="{9D8B030D-6E8A-4147-A177-3AD203B41FA5}">
                      <a16:colId xmlns:a16="http://schemas.microsoft.com/office/drawing/2014/main" val="67488066"/>
                    </a:ext>
                  </a:extLst>
                </a:gridCol>
                <a:gridCol w="2605187">
                  <a:extLst>
                    <a:ext uri="{9D8B030D-6E8A-4147-A177-3AD203B41FA5}">
                      <a16:colId xmlns:a16="http://schemas.microsoft.com/office/drawing/2014/main" val="94196177"/>
                    </a:ext>
                  </a:extLst>
                </a:gridCol>
              </a:tblGrid>
              <a:tr h="370840">
                <a:tc>
                  <a:txBody>
                    <a:bodyPr/>
                    <a:lstStyle/>
                    <a:p>
                      <a:r>
                        <a:rPr lang="en-US" dirty="0"/>
                        <a:t>Characteristics</a:t>
                      </a:r>
                    </a:p>
                  </a:txBody>
                  <a:tcPr/>
                </a:tc>
                <a:tc>
                  <a:txBody>
                    <a:bodyPr/>
                    <a:lstStyle/>
                    <a:p>
                      <a:r>
                        <a:rPr lang="en-US" dirty="0"/>
                        <a:t>Value</a:t>
                      </a:r>
                    </a:p>
                  </a:txBody>
                  <a:tcPr/>
                </a:tc>
                <a:extLst>
                  <a:ext uri="{0D108BD9-81ED-4DB2-BD59-A6C34878D82A}">
                    <a16:rowId xmlns:a16="http://schemas.microsoft.com/office/drawing/2014/main" val="2612872682"/>
                  </a:ext>
                </a:extLst>
              </a:tr>
              <a:tr h="370840">
                <a:tc>
                  <a:txBody>
                    <a:bodyPr/>
                    <a:lstStyle/>
                    <a:p>
                      <a:r>
                        <a:rPr lang="en-US" dirty="0"/>
                        <a:t>Telescope diameter</a:t>
                      </a:r>
                    </a:p>
                  </a:txBody>
                  <a:tcPr/>
                </a:tc>
                <a:tc>
                  <a:txBody>
                    <a:bodyPr/>
                    <a:lstStyle/>
                    <a:p>
                      <a:r>
                        <a:rPr lang="en-US" dirty="0"/>
                        <a:t>50</a:t>
                      </a:r>
                      <a:r>
                        <a:rPr lang="en-US" baseline="0" dirty="0"/>
                        <a:t> cm</a:t>
                      </a:r>
                      <a:endParaRPr lang="en-US" dirty="0"/>
                    </a:p>
                  </a:txBody>
                  <a:tcPr/>
                </a:tc>
                <a:extLst>
                  <a:ext uri="{0D108BD9-81ED-4DB2-BD59-A6C34878D82A}">
                    <a16:rowId xmlns:a16="http://schemas.microsoft.com/office/drawing/2014/main" val="2866800029"/>
                  </a:ext>
                </a:extLst>
              </a:tr>
              <a:tr h="370840">
                <a:tc>
                  <a:txBody>
                    <a:bodyPr/>
                    <a:lstStyle/>
                    <a:p>
                      <a:r>
                        <a:rPr lang="en-US" dirty="0"/>
                        <a:t>Beam speed / numerical</a:t>
                      </a:r>
                      <a:r>
                        <a:rPr lang="en-US" baseline="0" dirty="0"/>
                        <a:t> aperture</a:t>
                      </a:r>
                      <a:endParaRPr lang="en-US" dirty="0"/>
                    </a:p>
                  </a:txBody>
                  <a:tcPr/>
                </a:tc>
                <a:tc>
                  <a:txBody>
                    <a:bodyPr/>
                    <a:lstStyle/>
                    <a:p>
                      <a:r>
                        <a:rPr lang="en-US" dirty="0"/>
                        <a:t>f/8</a:t>
                      </a:r>
                    </a:p>
                  </a:txBody>
                  <a:tcPr/>
                </a:tc>
                <a:extLst>
                  <a:ext uri="{0D108BD9-81ED-4DB2-BD59-A6C34878D82A}">
                    <a16:rowId xmlns:a16="http://schemas.microsoft.com/office/drawing/2014/main" val="3583678285"/>
                  </a:ext>
                </a:extLst>
              </a:tr>
              <a:tr h="370840">
                <a:tc>
                  <a:txBody>
                    <a:bodyPr/>
                    <a:lstStyle/>
                    <a:p>
                      <a:r>
                        <a:rPr lang="en-US" dirty="0"/>
                        <a:t>Pixel size</a:t>
                      </a:r>
                      <a:r>
                        <a:rPr lang="en-US" baseline="0" dirty="0"/>
                        <a:t> (on sky)</a:t>
                      </a:r>
                      <a:endParaRPr lang="en-US" dirty="0"/>
                    </a:p>
                  </a:txBody>
                  <a:tcPr/>
                </a:tc>
                <a:tc>
                  <a:txBody>
                    <a:bodyPr/>
                    <a:lstStyle/>
                    <a:p>
                      <a:r>
                        <a:rPr lang="en-US" dirty="0"/>
                        <a:t>0.7 </a:t>
                      </a:r>
                      <a:r>
                        <a:rPr lang="en-US" dirty="0" err="1"/>
                        <a:t>arcsec</a:t>
                      </a:r>
                      <a:r>
                        <a:rPr lang="en-US" dirty="0"/>
                        <a:t> pixel</a:t>
                      </a:r>
                      <a:r>
                        <a:rPr lang="en-US" baseline="30000" dirty="0"/>
                        <a:t>-1</a:t>
                      </a:r>
                    </a:p>
                  </a:txBody>
                  <a:tcPr/>
                </a:tc>
                <a:extLst>
                  <a:ext uri="{0D108BD9-81ED-4DB2-BD59-A6C34878D82A}">
                    <a16:rowId xmlns:a16="http://schemas.microsoft.com/office/drawing/2014/main" val="3957624621"/>
                  </a:ext>
                </a:extLst>
              </a:tr>
              <a:tr h="370840">
                <a:tc>
                  <a:txBody>
                    <a:bodyPr/>
                    <a:lstStyle/>
                    <a:p>
                      <a:r>
                        <a:rPr lang="en-US" dirty="0"/>
                        <a:t>Field</a:t>
                      </a:r>
                      <a:r>
                        <a:rPr lang="en-US" baseline="0" dirty="0"/>
                        <a:t> of view</a:t>
                      </a:r>
                      <a:endParaRPr lang="en-US" dirty="0"/>
                    </a:p>
                  </a:txBody>
                  <a:tcPr/>
                </a:tc>
                <a:tc>
                  <a:txBody>
                    <a:bodyPr/>
                    <a:lstStyle/>
                    <a:p>
                      <a:r>
                        <a:rPr lang="en-US" dirty="0"/>
                        <a:t>24 </a:t>
                      </a:r>
                      <a:r>
                        <a:rPr lang="en-US" dirty="0" err="1"/>
                        <a:t>arcmin</a:t>
                      </a:r>
                      <a:endParaRPr lang="en-US" dirty="0"/>
                    </a:p>
                  </a:txBody>
                  <a:tcPr/>
                </a:tc>
                <a:extLst>
                  <a:ext uri="{0D108BD9-81ED-4DB2-BD59-A6C34878D82A}">
                    <a16:rowId xmlns:a16="http://schemas.microsoft.com/office/drawing/2014/main" val="3258531703"/>
                  </a:ext>
                </a:extLst>
              </a:tr>
              <a:tr h="370840">
                <a:tc>
                  <a:txBody>
                    <a:bodyPr/>
                    <a:lstStyle/>
                    <a:p>
                      <a:r>
                        <a:rPr lang="en-US" dirty="0"/>
                        <a:t>Camera</a:t>
                      </a:r>
                    </a:p>
                  </a:txBody>
                  <a:tcPr/>
                </a:tc>
                <a:tc>
                  <a:txBody>
                    <a:bodyPr/>
                    <a:lstStyle/>
                    <a:p>
                      <a:r>
                        <a:rPr lang="en-US" dirty="0"/>
                        <a:t>E2V 42-40</a:t>
                      </a:r>
                    </a:p>
                  </a:txBody>
                  <a:tcPr/>
                </a:tc>
                <a:extLst>
                  <a:ext uri="{0D108BD9-81ED-4DB2-BD59-A6C34878D82A}">
                    <a16:rowId xmlns:a16="http://schemas.microsoft.com/office/drawing/2014/main" val="3689799842"/>
                  </a:ext>
                </a:extLst>
              </a:tr>
              <a:tr h="370840">
                <a:tc>
                  <a:txBody>
                    <a:bodyPr/>
                    <a:lstStyle/>
                    <a:p>
                      <a:r>
                        <a:rPr lang="en-US" dirty="0"/>
                        <a:t>Size</a:t>
                      </a:r>
                    </a:p>
                  </a:txBody>
                  <a:tcPr/>
                </a:tc>
                <a:tc>
                  <a:txBody>
                    <a:bodyPr/>
                    <a:lstStyle/>
                    <a:p>
                      <a:r>
                        <a:rPr lang="en-US" dirty="0"/>
                        <a:t>2048 x 2048 pixels</a:t>
                      </a:r>
                    </a:p>
                  </a:txBody>
                  <a:tcPr/>
                </a:tc>
                <a:extLst>
                  <a:ext uri="{0D108BD9-81ED-4DB2-BD59-A6C34878D82A}">
                    <a16:rowId xmlns:a16="http://schemas.microsoft.com/office/drawing/2014/main" val="3171496335"/>
                  </a:ext>
                </a:extLst>
              </a:tr>
              <a:tr h="370840">
                <a:tc>
                  <a:txBody>
                    <a:bodyPr/>
                    <a:lstStyle/>
                    <a:p>
                      <a:r>
                        <a:rPr lang="en-US" dirty="0"/>
                        <a:t>Minimum integration time</a:t>
                      </a:r>
                    </a:p>
                  </a:txBody>
                  <a:tcPr/>
                </a:tc>
                <a:tc>
                  <a:txBody>
                    <a:bodyPr/>
                    <a:lstStyle/>
                    <a:p>
                      <a:r>
                        <a:rPr lang="en-US" dirty="0"/>
                        <a:t>5 s (for shutter safety)</a:t>
                      </a:r>
                    </a:p>
                  </a:txBody>
                  <a:tcPr/>
                </a:tc>
                <a:extLst>
                  <a:ext uri="{0D108BD9-81ED-4DB2-BD59-A6C34878D82A}">
                    <a16:rowId xmlns:a16="http://schemas.microsoft.com/office/drawing/2014/main" val="1718245295"/>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Filters</a:t>
                      </a:r>
                    </a:p>
                  </a:txBody>
                  <a:tcPr/>
                </a:tc>
                <a:tc>
                  <a:txBody>
                    <a:bodyPr/>
                    <a:lstStyle/>
                    <a:p>
                      <a:r>
                        <a:rPr lang="en-US" dirty="0"/>
                        <a:t>g, r, </a:t>
                      </a:r>
                      <a:r>
                        <a:rPr lang="en-US" dirty="0" err="1"/>
                        <a:t>i</a:t>
                      </a:r>
                      <a:r>
                        <a:rPr lang="en-US" dirty="0"/>
                        <a:t> et z, H-alpha,</a:t>
                      </a:r>
                      <a:r>
                        <a:rPr lang="en-US" baseline="0" dirty="0"/>
                        <a:t> </a:t>
                      </a:r>
                      <a:r>
                        <a:rPr lang="en-US" dirty="0"/>
                        <a:t>OII</a:t>
                      </a:r>
                    </a:p>
                  </a:txBody>
                  <a:tcPr/>
                </a:tc>
                <a:extLst>
                  <a:ext uri="{0D108BD9-81ED-4DB2-BD59-A6C34878D82A}">
                    <a16:rowId xmlns:a16="http://schemas.microsoft.com/office/drawing/2014/main" val="2366181138"/>
                  </a:ext>
                </a:extLst>
              </a:tr>
            </a:tbl>
          </a:graphicData>
        </a:graphic>
      </p:graphicFrame>
      <p:sp>
        <p:nvSpPr>
          <p:cNvPr id="9" name="Title 2"/>
          <p:cNvSpPr>
            <a:spLocks noGrp="1"/>
          </p:cNvSpPr>
          <p:nvPr>
            <p:ph type="title"/>
          </p:nvPr>
        </p:nvSpPr>
        <p:spPr>
          <a:xfrm>
            <a:off x="331303" y="201271"/>
            <a:ext cx="8229600" cy="642937"/>
          </a:xfrm>
        </p:spPr>
        <p:txBody>
          <a:bodyPr/>
          <a:lstStyle/>
          <a:p>
            <a:r>
              <a:rPr lang="en-US" dirty="0"/>
              <a:t>Equipment</a:t>
            </a:r>
          </a:p>
        </p:txBody>
      </p:sp>
      <p:pic>
        <p:nvPicPr>
          <p:cNvPr id="10" name="IMG_0822.JPG" descr="IMG_0822.JPG"/>
          <p:cNvPicPr>
            <a:picLocks noChangeAspect="1"/>
          </p:cNvPicPr>
          <p:nvPr/>
        </p:nvPicPr>
        <p:blipFill>
          <a:blip r:embed="rId3">
            <a:extLst/>
          </a:blip>
          <a:stretch>
            <a:fillRect/>
          </a:stretch>
        </p:blipFill>
        <p:spPr>
          <a:xfrm>
            <a:off x="152652" y="4747718"/>
            <a:ext cx="2489478" cy="1867109"/>
          </a:xfrm>
          <a:prstGeom prst="rect">
            <a:avLst/>
          </a:prstGeom>
          <a:ln>
            <a:noFill/>
          </a:ln>
          <a:effectLst/>
        </p:spPr>
      </p:pic>
      <p:pic>
        <p:nvPicPr>
          <p:cNvPr id="4098" name="Picture 2" descr="FLI - ProLine PL4240 AM CCD Monochrome Cooled Camera CCD42-40-1-S04 back illuminated Deep Depletion Astro Multilayer-2 NIMO"/>
          <p:cNvPicPr>
            <a:picLocks noChangeAspect="1" noChangeArrowheads="1"/>
          </p:cNvPicPr>
          <p:nvPr/>
        </p:nvPicPr>
        <p:blipFill rotWithShape="1">
          <a:blip r:embed="rId4">
            <a:extLst>
              <a:ext uri="{28A0092B-C50C-407E-A947-70E740481C1C}">
                <a14:useLocalDpi xmlns:a14="http://schemas.microsoft.com/office/drawing/2010/main" val="0"/>
              </a:ext>
            </a:extLst>
          </a:blip>
          <a:srcRect t="7516" b="8946"/>
          <a:stretch/>
        </p:blipFill>
        <p:spPr bwMode="auto">
          <a:xfrm>
            <a:off x="2975918" y="4629150"/>
            <a:ext cx="2476500" cy="2068830"/>
          </a:xfrm>
          <a:prstGeom prst="rect">
            <a:avLst/>
          </a:prstGeom>
          <a:noFill/>
          <a:extLst>
            <a:ext uri="{909E8E84-426E-40DD-AFC4-6F175D3DCCD1}">
              <a14:hiddenFill xmlns:a14="http://schemas.microsoft.com/office/drawing/2010/main">
                <a:solidFill>
                  <a:srgbClr val="FFFFFF"/>
                </a:solidFill>
              </a14:hiddenFill>
            </a:ext>
          </a:extLst>
        </p:spPr>
      </p:pic>
      <p:pic>
        <p:nvPicPr>
          <p:cNvPr id="12" name="IRIS Inside Dome-s.png" descr="IRIS Inside Dome-s.png"/>
          <p:cNvPicPr>
            <a:picLocks noChangeAspect="1"/>
          </p:cNvPicPr>
          <p:nvPr/>
        </p:nvPicPr>
        <p:blipFill>
          <a:blip r:embed="rId2">
            <a:extLst/>
          </a:blip>
          <a:stretch>
            <a:fillRect/>
          </a:stretch>
        </p:blipFill>
        <p:spPr>
          <a:xfrm>
            <a:off x="8532605" y="4278969"/>
            <a:ext cx="3659395" cy="2457284"/>
          </a:xfrm>
          <a:prstGeom prst="rect">
            <a:avLst/>
          </a:prstGeom>
          <a:ln w="12700">
            <a:miter lim="400000"/>
          </a:ln>
        </p:spPr>
      </p:pic>
      <p:pic>
        <p:nvPicPr>
          <p:cNvPr id="4100" name="Picture 4" descr="http://iris.lam.fr/wp-content/uploads/2013/09/moon.jpg"/>
          <p:cNvPicPr>
            <a:picLocks noChangeAspect="1" noChangeArrowheads="1"/>
          </p:cNvPicPr>
          <p:nvPr/>
        </p:nvPicPr>
        <p:blipFill rotWithShape="1">
          <a:blip r:embed="rId5">
            <a:extLst>
              <a:ext uri="{28A0092B-C50C-407E-A947-70E740481C1C}">
                <a14:useLocalDpi xmlns:a14="http://schemas.microsoft.com/office/drawing/2010/main" val="0"/>
              </a:ext>
            </a:extLst>
          </a:blip>
          <a:srcRect l="1286" t="2476" r="3048" b="3985"/>
          <a:stretch/>
        </p:blipFill>
        <p:spPr bwMode="auto">
          <a:xfrm>
            <a:off x="5954792" y="4466519"/>
            <a:ext cx="2137647" cy="2148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366600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86CB4B4D-7CA3-9044-876B-883B54F8677D}" type="slidenum">
              <a:rPr lang="en-US" smtClean="0"/>
              <a:t>13</a:t>
            </a:fld>
            <a:endParaRPr lang="en-US"/>
          </a:p>
        </p:txBody>
      </p:sp>
      <p:sp>
        <p:nvSpPr>
          <p:cNvPr id="4" name="Espace réservé du contenu 2"/>
          <p:cNvSpPr txBox="1">
            <a:spLocks/>
          </p:cNvSpPr>
          <p:nvPr/>
        </p:nvSpPr>
        <p:spPr>
          <a:xfrm>
            <a:off x="1981199" y="1257301"/>
            <a:ext cx="9647583" cy="4854575"/>
          </a:xfrm>
          <a:prstGeom prst="rect">
            <a:avLst/>
          </a:prstGeom>
        </p:spPr>
        <p:txBody>
          <a:bodyPr/>
          <a:lstStyle>
            <a:lvl1pPr marL="0" indent="0" algn="l" defTabSz="457200" rtl="0" eaLnBrk="1" fontAlgn="base" hangingPunct="1">
              <a:spcBef>
                <a:spcPct val="20000"/>
              </a:spcBef>
              <a:spcAft>
                <a:spcPct val="0"/>
              </a:spcAft>
              <a:buFont typeface="Arial" charset="0"/>
              <a:buNone/>
              <a:defRPr sz="1400" b="0" kern="1200">
                <a:solidFill>
                  <a:schemeClr val="tx1"/>
                </a:solidFill>
                <a:latin typeface="Arial"/>
                <a:ea typeface="ＭＳ Ｐゴシック" charset="-128"/>
                <a:cs typeface="Arial"/>
              </a:defRPr>
            </a:lvl1pPr>
            <a:lvl2pPr marL="914400" indent="-457200" algn="l" defTabSz="457200" rtl="0" eaLnBrk="1" fontAlgn="base" hangingPunct="1">
              <a:spcBef>
                <a:spcPct val="20000"/>
              </a:spcBef>
              <a:spcAft>
                <a:spcPct val="0"/>
              </a:spcAft>
              <a:buClr>
                <a:srgbClr val="AFB1A5"/>
              </a:buClr>
              <a:buSzPct val="100000"/>
              <a:buFont typeface="Wingdings" panose="05000000000000000000" pitchFamily="2" charset="2"/>
              <a:buChar char="Ø"/>
              <a:defRPr sz="1400" kern="1200">
                <a:solidFill>
                  <a:schemeClr val="tx1"/>
                </a:solidFill>
                <a:latin typeface="Arial"/>
                <a:ea typeface="ＭＳ Ｐゴシック" charset="-128"/>
                <a:cs typeface="Arial"/>
              </a:defRPr>
            </a:lvl2pPr>
            <a:lvl3pPr marL="1200150" indent="-285750" algn="l" defTabSz="457200" rtl="0" eaLnBrk="1" fontAlgn="base" hangingPunct="1">
              <a:spcBef>
                <a:spcPct val="20000"/>
              </a:spcBef>
              <a:spcAft>
                <a:spcPct val="0"/>
              </a:spcAft>
              <a:buClr>
                <a:srgbClr val="AFB1A5"/>
              </a:buClr>
              <a:buSzPct val="130000"/>
              <a:buFont typeface="Arial"/>
              <a:buChar char="•"/>
              <a:defRPr sz="1400" kern="1200">
                <a:solidFill>
                  <a:schemeClr val="tx1"/>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AFB1A5"/>
              </a:buClr>
              <a:buSzPct val="100000"/>
              <a:buFont typeface="Lucida Grande"/>
              <a:buChar char="»"/>
              <a:defRPr sz="1400" kern="1200">
                <a:solidFill>
                  <a:schemeClr val="tx1"/>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AFB1A5"/>
              </a:buClr>
              <a:buSzPct val="90000"/>
              <a:buFont typeface="Lucida Grande"/>
              <a:buChar char="-"/>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endParaRPr lang="en-GB" altLang="fr-FR" sz="2000" dirty="0"/>
          </a:p>
          <a:p>
            <a:pPr marL="342900" indent="-342900">
              <a:buFont typeface="Arial" panose="020B0604020202020204" pitchFamily="34" charset="0"/>
              <a:buChar char="•"/>
            </a:pPr>
            <a:r>
              <a:rPr lang="en-GB" altLang="fr-FR" sz="2000" dirty="0"/>
              <a:t>Some remote Night Observation session will be organized depending on weather conditions and practical aspects  in UAM</a:t>
            </a:r>
          </a:p>
          <a:p>
            <a:pPr marL="342900" indent="-342900">
              <a:buFont typeface="Arial" panose="020B0604020202020204" pitchFamily="34" charset="0"/>
              <a:buChar char="•"/>
            </a:pPr>
            <a:endParaRPr lang="en-GB" altLang="fr-FR" sz="2000" dirty="0"/>
          </a:p>
          <a:p>
            <a:pPr marL="342900" indent="-342900">
              <a:buFont typeface="Arial" panose="020B0604020202020204" pitchFamily="34" charset="0"/>
              <a:buChar char="•"/>
            </a:pPr>
            <a:r>
              <a:rPr lang="en-GB" altLang="fr-FR" sz="2000" dirty="0"/>
              <a:t>If you are interested, please contact us </a:t>
            </a:r>
            <a:endParaRPr lang="en-GB" altLang="fr-FR" sz="1800" dirty="0"/>
          </a:p>
          <a:p>
            <a:pPr marL="342900" indent="-342900">
              <a:buFont typeface="Arial" panose="020B0604020202020204" pitchFamily="34" charset="0"/>
              <a:buChar char="•"/>
            </a:pPr>
            <a:endParaRPr lang="en-GB" altLang="fr-FR" sz="2000" dirty="0"/>
          </a:p>
          <a:p>
            <a:pPr marL="342900" indent="-342900">
              <a:buFont typeface="Arial" panose="020B0604020202020204" pitchFamily="34" charset="0"/>
              <a:buChar char="•"/>
            </a:pPr>
            <a:r>
              <a:rPr lang="en-GB" altLang="fr-FR" sz="2000" dirty="0"/>
              <a:t>Prepare your targets !</a:t>
            </a:r>
          </a:p>
          <a:p>
            <a:pPr marL="342900" indent="-342900">
              <a:buFont typeface="Arial" panose="020B0604020202020204" pitchFamily="34" charset="0"/>
              <a:buChar char="•"/>
            </a:pPr>
            <a:endParaRPr lang="en-GB" altLang="fr-FR" sz="2000" dirty="0"/>
          </a:p>
          <a:p>
            <a:pPr marL="342900" indent="-342900">
              <a:buFont typeface="Arial" panose="020B0604020202020204" pitchFamily="34" charset="0"/>
              <a:buChar char="•"/>
            </a:pPr>
            <a:r>
              <a:rPr lang="en-GB" altLang="fr-FR" sz="2000" dirty="0"/>
              <a:t>More at </a:t>
            </a:r>
            <a:r>
              <a:rPr lang="en-GB" altLang="fr-FR" sz="2000" dirty="0">
                <a:hlinkClick r:id="rId2"/>
              </a:rPr>
              <a:t>http://iris.lam.fr/</a:t>
            </a:r>
            <a:r>
              <a:rPr lang="en-GB" altLang="fr-FR" sz="2000" dirty="0"/>
              <a:t> (mostly in French)</a:t>
            </a:r>
          </a:p>
          <a:p>
            <a:pPr marL="342900" indent="-342900">
              <a:buFont typeface="Arial" panose="020B0604020202020204" pitchFamily="34" charset="0"/>
              <a:buChar char="•"/>
            </a:pPr>
            <a:endParaRPr lang="en-GB" altLang="fr-FR" sz="2000" dirty="0"/>
          </a:p>
          <a:p>
            <a:pPr marL="342900" indent="-342900">
              <a:buFont typeface="Arial" panose="020B0604020202020204" pitchFamily="34" charset="0"/>
              <a:buChar char="•"/>
            </a:pPr>
            <a:r>
              <a:rPr lang="en-GB" altLang="fr-FR" sz="2000" dirty="0"/>
              <a:t>Simulators </a:t>
            </a:r>
            <a:r>
              <a:rPr lang="en-GB" altLang="fr-FR" sz="2000" dirty="0">
                <a:hlinkClick r:id="rId3"/>
              </a:rPr>
              <a:t>http://iris.lam.fr/observer-sur-iris/controle-du-telescope</a:t>
            </a:r>
            <a:endParaRPr lang="en-GB" altLang="fr-FR" sz="2000" dirty="0"/>
          </a:p>
          <a:p>
            <a:pPr marL="342900" indent="-342900">
              <a:buFont typeface="Arial" panose="020B0604020202020204" pitchFamily="34" charset="0"/>
              <a:buChar char="•"/>
            </a:pPr>
            <a:endParaRPr lang="en-GB" altLang="fr-FR" sz="2000" dirty="0"/>
          </a:p>
          <a:p>
            <a:endParaRPr lang="en-GB" altLang="fr-FR" sz="2000" dirty="0"/>
          </a:p>
          <a:p>
            <a:pPr marL="342900" indent="-342900">
              <a:buFont typeface="Arial" panose="020B0604020202020204" pitchFamily="34" charset="0"/>
              <a:buChar char="•"/>
            </a:pPr>
            <a:endParaRPr lang="en-US" altLang="fr-FR" sz="2000" dirty="0"/>
          </a:p>
        </p:txBody>
      </p:sp>
      <p:sp>
        <p:nvSpPr>
          <p:cNvPr id="6" name="Rectangle 5"/>
          <p:cNvSpPr/>
          <p:nvPr/>
        </p:nvSpPr>
        <p:spPr>
          <a:xfrm>
            <a:off x="381814" y="410396"/>
            <a:ext cx="4580100" cy="492443"/>
          </a:xfrm>
          <a:prstGeom prst="rect">
            <a:avLst/>
          </a:prstGeom>
        </p:spPr>
        <p:txBody>
          <a:bodyPr wrap="none">
            <a:spAutoFit/>
          </a:bodyPr>
          <a:lstStyle/>
          <a:p>
            <a:r>
              <a:rPr lang="en-US" sz="2600" b="1" dirty="0">
                <a:solidFill>
                  <a:srgbClr val="313E56"/>
                </a:solidFill>
                <a:uFill>
                  <a:solidFill>
                    <a:prstClr val="white"/>
                  </a:solidFill>
                </a:uFill>
                <a:latin typeface="Arial"/>
                <a:ea typeface="ＭＳ Ｐゴシック" charset="-128"/>
                <a:cs typeface="Arial"/>
              </a:rPr>
              <a:t>Astronomical observations </a:t>
            </a:r>
            <a:endParaRPr lang="en-US" dirty="0"/>
          </a:p>
        </p:txBody>
      </p:sp>
    </p:spTree>
    <p:extLst>
      <p:ext uri="{BB962C8B-B14F-4D97-AF65-F5344CB8AC3E}">
        <p14:creationId xmlns:p14="http://schemas.microsoft.com/office/powerpoint/2010/main" val="283447878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84480" y="152719"/>
            <a:ext cx="8229600" cy="608589"/>
          </a:xfrm>
        </p:spPr>
        <p:txBody>
          <a:bodyPr/>
          <a:lstStyle/>
          <a:p>
            <a:r>
              <a:rPr lang="en-GB" dirty="0">
                <a:solidFill>
                  <a:schemeClr val="tx2">
                    <a:lumMod val="50000"/>
                  </a:schemeClr>
                </a:solidFill>
              </a:rPr>
              <a:t>CCDs</a:t>
            </a:r>
            <a:endParaRPr lang="en-US" dirty="0">
              <a:solidFill>
                <a:schemeClr val="tx2">
                  <a:lumMod val="50000"/>
                </a:schemeClr>
              </a:solidFill>
            </a:endParaRPr>
          </a:p>
        </p:txBody>
      </p:sp>
      <p:pic>
        <p:nvPicPr>
          <p:cNvPr id="6" name="Image 8" descr="CCD_charge_transfer_animation.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97586" y="3933603"/>
            <a:ext cx="4211208" cy="228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9" descr="CCD-readout-anim-CTremonti.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00142" y="2573050"/>
            <a:ext cx="3922411" cy="297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4" name="Picture 2" descr="&#10;   &#10;    Figure 2: Mechanism of the interaction between an atom and a photon (The photon has an energy hÎ½ equal to the difference between the two atomic energy levels).&#10;   &#10;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1760" y="1523486"/>
            <a:ext cx="5849252" cy="2099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95757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2920" y="221371"/>
            <a:ext cx="8229600" cy="520988"/>
          </a:xfrm>
        </p:spPr>
        <p:txBody>
          <a:bodyPr/>
          <a:lstStyle/>
          <a:p>
            <a:r>
              <a:rPr lang="en-GB" dirty="0">
                <a:solidFill>
                  <a:schemeClr val="tx2">
                    <a:lumMod val="50000"/>
                  </a:schemeClr>
                </a:solidFill>
              </a:rPr>
              <a:t>CCDs</a:t>
            </a:r>
            <a:endParaRPr lang="en-US" dirty="0">
              <a:solidFill>
                <a:schemeClr val="tx2">
                  <a:lumMod val="50000"/>
                </a:schemeClr>
              </a:solidFill>
            </a:endParaRPr>
          </a:p>
        </p:txBody>
      </p:sp>
      <p:sp>
        <p:nvSpPr>
          <p:cNvPr id="5" name="Rectangle 2"/>
          <p:cNvSpPr txBox="1">
            <a:spLocks noChangeArrowheads="1"/>
          </p:cNvSpPr>
          <p:nvPr/>
        </p:nvSpPr>
        <p:spPr bwMode="auto">
          <a:xfrm>
            <a:off x="2638426" y="1836739"/>
            <a:ext cx="8029575" cy="3671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marL="0" indent="0" algn="l" defTabSz="457200" rtl="0" eaLnBrk="1" fontAlgn="base" hangingPunct="1">
              <a:spcBef>
                <a:spcPct val="20000"/>
              </a:spcBef>
              <a:spcAft>
                <a:spcPct val="0"/>
              </a:spcAft>
              <a:buFont typeface="Arial" charset="0"/>
              <a:buNone/>
              <a:defRPr sz="1400" b="0" kern="1200">
                <a:solidFill>
                  <a:schemeClr val="tx1"/>
                </a:solidFill>
                <a:latin typeface="Arial"/>
                <a:ea typeface="ＭＳ Ｐゴシック" charset="-128"/>
                <a:cs typeface="Arial"/>
              </a:defRPr>
            </a:lvl1pPr>
            <a:lvl2pPr marL="914400" indent="-457200" algn="l" defTabSz="457200" rtl="0" eaLnBrk="1" fontAlgn="base" hangingPunct="1">
              <a:spcBef>
                <a:spcPct val="20000"/>
              </a:spcBef>
              <a:spcAft>
                <a:spcPct val="0"/>
              </a:spcAft>
              <a:buClr>
                <a:srgbClr val="AFB1A5"/>
              </a:buClr>
              <a:buSzPct val="100000"/>
              <a:buFont typeface="Wingdings" charset="2"/>
              <a:buChar char=""/>
              <a:defRPr sz="1400" kern="1200">
                <a:solidFill>
                  <a:schemeClr val="tx1"/>
                </a:solidFill>
                <a:latin typeface="Arial"/>
                <a:ea typeface="ＭＳ Ｐゴシック" charset="-128"/>
                <a:cs typeface="Arial"/>
              </a:defRPr>
            </a:lvl2pPr>
            <a:lvl3pPr marL="1200150" indent="-285750" algn="l" defTabSz="457200" rtl="0" eaLnBrk="1" fontAlgn="base" hangingPunct="1">
              <a:spcBef>
                <a:spcPct val="20000"/>
              </a:spcBef>
              <a:spcAft>
                <a:spcPct val="0"/>
              </a:spcAft>
              <a:buClr>
                <a:srgbClr val="AFB1A5"/>
              </a:buClr>
              <a:buSzPct val="130000"/>
              <a:buFont typeface="Arial"/>
              <a:buChar char="•"/>
              <a:defRPr sz="1400" kern="1200">
                <a:solidFill>
                  <a:schemeClr val="tx1"/>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AFB1A5"/>
              </a:buClr>
              <a:buSzPct val="100000"/>
              <a:buFont typeface="Lucida Grande"/>
              <a:buChar char="»"/>
              <a:defRPr sz="1400" kern="1200">
                <a:solidFill>
                  <a:schemeClr val="tx1"/>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AFB1A5"/>
              </a:buClr>
              <a:buSzPct val="90000"/>
              <a:buFont typeface="Lucida Grande"/>
              <a:buChar char="-"/>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n-US" altLang="fr-FR">
              <a:solidFill>
                <a:srgbClr val="280099"/>
              </a:solidFill>
            </a:endParaRPr>
          </a:p>
          <a:p>
            <a:pPr algn="ctr"/>
            <a:endParaRPr lang="en-US" altLang="fr-FR">
              <a:solidFill>
                <a:srgbClr val="280099"/>
              </a:solidFill>
            </a:endParaRPr>
          </a:p>
          <a:p>
            <a:pPr algn="ctr"/>
            <a:endParaRPr lang="en-US" altLang="fr-FR">
              <a:solidFill>
                <a:srgbClr val="280099"/>
              </a:solidFill>
            </a:endParaRPr>
          </a:p>
        </p:txBody>
      </p:sp>
      <p:sp>
        <p:nvSpPr>
          <p:cNvPr id="6" name="Espace réservé du contenu 2"/>
          <p:cNvSpPr txBox="1">
            <a:spLocks/>
          </p:cNvSpPr>
          <p:nvPr/>
        </p:nvSpPr>
        <p:spPr>
          <a:xfrm>
            <a:off x="2371313" y="5541591"/>
            <a:ext cx="9118453" cy="1362261"/>
          </a:xfrm>
          <a:prstGeom prst="rect">
            <a:avLst/>
          </a:prstGeom>
        </p:spPr>
        <p:txBody>
          <a:bodyPr/>
          <a:lstStyle/>
          <a:p>
            <a:pPr marL="342900" indent="-342900" defTabSz="762000" eaLnBrk="1" hangingPunct="1">
              <a:spcBef>
                <a:spcPct val="20000"/>
              </a:spcBef>
              <a:buSzPct val="100000"/>
              <a:buFontTx/>
              <a:buChar char="•"/>
              <a:defRPr/>
            </a:pPr>
            <a:r>
              <a:rPr lang="en-US" sz="1400" kern="0" dirty="0">
                <a:latin typeface="Arial" panose="020B0604020202020204" pitchFamily="34" charset="0"/>
                <a:cs typeface="Arial" panose="020B0604020202020204" pitchFamily="34" charset="0"/>
              </a:rPr>
              <a:t>Charges are collected under electrodes (as long as the voltage is applied)</a:t>
            </a:r>
          </a:p>
          <a:p>
            <a:pPr marL="342900" indent="-342900" defTabSz="762000" eaLnBrk="1" hangingPunct="1">
              <a:spcBef>
                <a:spcPct val="20000"/>
              </a:spcBef>
              <a:buSzPct val="100000"/>
              <a:buFontTx/>
              <a:buChar char="•"/>
              <a:defRPr/>
            </a:pPr>
            <a:endParaRPr lang="en-US" sz="1400" kern="0" dirty="0">
              <a:latin typeface="Arial" panose="020B0604020202020204" pitchFamily="34" charset="0"/>
              <a:cs typeface="Arial" panose="020B0604020202020204" pitchFamily="34" charset="0"/>
            </a:endParaRPr>
          </a:p>
          <a:p>
            <a:pPr marL="342900" indent="-342900" defTabSz="762000" eaLnBrk="1" hangingPunct="1">
              <a:spcBef>
                <a:spcPct val="20000"/>
              </a:spcBef>
              <a:buSzPct val="100000"/>
              <a:buFontTx/>
              <a:buChar char="•"/>
              <a:defRPr/>
            </a:pPr>
            <a:r>
              <a:rPr lang="en-US" sz="1400" kern="0" dirty="0">
                <a:latin typeface="Arial" panose="020B0604020202020204" pitchFamily="34" charset="0"/>
                <a:cs typeface="Arial" panose="020B0604020202020204" pitchFamily="34" charset="0"/>
              </a:rPr>
              <a:t>Charges are then transferred pixel to pixel by adequate clocking of the electrodes</a:t>
            </a:r>
          </a:p>
          <a:p>
            <a:pPr marL="342900" indent="-342900" defTabSz="762000" eaLnBrk="1" hangingPunct="1">
              <a:spcBef>
                <a:spcPct val="20000"/>
              </a:spcBef>
              <a:buSzPct val="100000"/>
              <a:defRPr/>
            </a:pPr>
            <a:endParaRPr lang="en-US" sz="1400" kern="0" dirty="0">
              <a:latin typeface="Arial" panose="020B0604020202020204" pitchFamily="34" charset="0"/>
              <a:cs typeface="Arial" panose="020B0604020202020204" pitchFamily="34" charset="0"/>
            </a:endParaRPr>
          </a:p>
        </p:txBody>
      </p:sp>
      <p:pic>
        <p:nvPicPr>
          <p:cNvPr id="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081339"/>
            <a:ext cx="370205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e 12"/>
          <p:cNvGrpSpPr>
            <a:grpSpLocks noChangeAspect="1"/>
          </p:cNvGrpSpPr>
          <p:nvPr/>
        </p:nvGrpSpPr>
        <p:grpSpPr bwMode="auto">
          <a:xfrm>
            <a:off x="5334000" y="1295400"/>
            <a:ext cx="5443538" cy="4198938"/>
            <a:chOff x="914415" y="609600"/>
            <a:chExt cx="4187367" cy="3229672"/>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15" y="736884"/>
              <a:ext cx="2117503" cy="310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6655" y="609600"/>
              <a:ext cx="2155127" cy="3209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ZoneTexte 9"/>
          <p:cNvSpPr txBox="1">
            <a:spLocks noChangeArrowheads="1"/>
          </p:cNvSpPr>
          <p:nvPr/>
        </p:nvSpPr>
        <p:spPr bwMode="auto">
          <a:xfrm>
            <a:off x="6769100" y="2832100"/>
            <a:ext cx="6477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000">
                <a:solidFill>
                  <a:schemeClr val="accent2"/>
                </a:solidFill>
                <a:latin typeface="Arial" panose="020B0604020202020204" pitchFamily="34" charset="0"/>
              </a:rPr>
              <a:t>Electric field</a:t>
            </a:r>
          </a:p>
        </p:txBody>
      </p:sp>
      <p:sp>
        <p:nvSpPr>
          <p:cNvPr id="12" name="ZoneTexte 10"/>
          <p:cNvSpPr txBox="1">
            <a:spLocks noChangeArrowheads="1"/>
          </p:cNvSpPr>
          <p:nvPr/>
        </p:nvSpPr>
        <p:spPr bwMode="auto">
          <a:xfrm>
            <a:off x="9169400" y="2755900"/>
            <a:ext cx="1473200"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000">
                <a:solidFill>
                  <a:srgbClr val="FF0000"/>
                </a:solidFill>
                <a:latin typeface="Arial" panose="020B0604020202020204" pitchFamily="34" charset="0"/>
              </a:rPr>
              <a:t>Closing potential well under V2</a:t>
            </a:r>
          </a:p>
        </p:txBody>
      </p:sp>
      <p:sp>
        <p:nvSpPr>
          <p:cNvPr id="13" name="ZoneTexte 11"/>
          <p:cNvSpPr txBox="1"/>
          <p:nvPr/>
        </p:nvSpPr>
        <p:spPr>
          <a:xfrm>
            <a:off x="9194800" y="3213100"/>
            <a:ext cx="1473200" cy="400110"/>
          </a:xfrm>
          <a:prstGeom prst="rect">
            <a:avLst/>
          </a:prstGeom>
          <a:solidFill>
            <a:schemeClr val="bg1"/>
          </a:solidFill>
        </p:spPr>
        <p:txBody>
          <a:bodyPr>
            <a:spAutoFit/>
          </a:bodyPr>
          <a:lstStyle/>
          <a:p>
            <a:pPr eaLnBrk="1" hangingPunct="1">
              <a:defRPr/>
            </a:pPr>
            <a:r>
              <a:rPr lang="en-US" sz="1000" dirty="0">
                <a:solidFill>
                  <a:schemeClr val="accent1">
                    <a:lumMod val="50000"/>
                  </a:schemeClr>
                </a:solidFill>
              </a:rPr>
              <a:t>Opening potential well under V3</a:t>
            </a:r>
          </a:p>
        </p:txBody>
      </p:sp>
      <p:sp>
        <p:nvSpPr>
          <p:cNvPr id="14" name="ZoneTexte 12"/>
          <p:cNvSpPr txBox="1">
            <a:spLocks noChangeArrowheads="1"/>
          </p:cNvSpPr>
          <p:nvPr/>
        </p:nvSpPr>
        <p:spPr bwMode="auto">
          <a:xfrm>
            <a:off x="9207500" y="3810001"/>
            <a:ext cx="1663700"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000">
                <a:latin typeface="Arial" panose="020B0604020202020204" pitchFamily="34" charset="0"/>
              </a:rPr>
              <a:t>Starting charge transfer</a:t>
            </a:r>
          </a:p>
        </p:txBody>
      </p:sp>
      <p:sp>
        <p:nvSpPr>
          <p:cNvPr id="15" name="ZoneTexte 13"/>
          <p:cNvSpPr txBox="1">
            <a:spLocks noChangeArrowheads="1"/>
          </p:cNvSpPr>
          <p:nvPr/>
        </p:nvSpPr>
        <p:spPr bwMode="auto">
          <a:xfrm>
            <a:off x="9677400" y="4660900"/>
            <a:ext cx="14732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000">
                <a:latin typeface="Arial" panose="020B0604020202020204" pitchFamily="34" charset="0"/>
              </a:rPr>
              <a:t>Charge transfer completed</a:t>
            </a:r>
          </a:p>
        </p:txBody>
      </p:sp>
      <p:grpSp>
        <p:nvGrpSpPr>
          <p:cNvPr id="16" name="Groupe 16"/>
          <p:cNvGrpSpPr>
            <a:grpSpLocks/>
          </p:cNvGrpSpPr>
          <p:nvPr/>
        </p:nvGrpSpPr>
        <p:grpSpPr bwMode="auto">
          <a:xfrm>
            <a:off x="1871663" y="713679"/>
            <a:ext cx="3032125" cy="2392363"/>
            <a:chOff x="516760" y="0"/>
            <a:chExt cx="3033264" cy="2392810"/>
          </a:xfrm>
        </p:grpSpPr>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760" y="0"/>
              <a:ext cx="3033264" cy="239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ZoneTexte 14"/>
            <p:cNvSpPr txBox="1">
              <a:spLocks noChangeArrowheads="1"/>
            </p:cNvSpPr>
            <p:nvPr/>
          </p:nvSpPr>
          <p:spPr bwMode="auto">
            <a:xfrm>
              <a:off x="688489" y="2234900"/>
              <a:ext cx="656217"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endParaRPr lang="fr-FR" altLang="fr-FR" sz="400">
                <a:latin typeface="Arial" panose="020B0604020202020204" pitchFamily="34" charset="0"/>
              </a:endParaRPr>
            </a:p>
          </p:txBody>
        </p:sp>
      </p:grpSp>
    </p:spTree>
    <p:extLst>
      <p:ext uri="{BB962C8B-B14F-4D97-AF65-F5344CB8AC3E}">
        <p14:creationId xmlns:p14="http://schemas.microsoft.com/office/powerpoint/2010/main" val="257953759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874" y="246257"/>
            <a:ext cx="8229600" cy="469899"/>
          </a:xfrm>
        </p:spPr>
        <p:txBody>
          <a:bodyPr/>
          <a:lstStyle/>
          <a:p>
            <a:r>
              <a:rPr lang="en-US" altLang="fr-FR" dirty="0">
                <a:solidFill>
                  <a:schemeClr val="tx2">
                    <a:lumMod val="50000"/>
                  </a:schemeClr>
                </a:solidFill>
              </a:rPr>
              <a:t>A large variety of CCDs</a:t>
            </a:r>
            <a:endParaRPr lang="en-US" dirty="0">
              <a:solidFill>
                <a:schemeClr val="tx2">
                  <a:lumMod val="50000"/>
                </a:schemeClr>
              </a:solidFill>
            </a:endParaRPr>
          </a:p>
        </p:txBody>
      </p:sp>
      <p:grpSp>
        <p:nvGrpSpPr>
          <p:cNvPr id="10" name="Group 9"/>
          <p:cNvGrpSpPr/>
          <p:nvPr/>
        </p:nvGrpSpPr>
        <p:grpSpPr>
          <a:xfrm>
            <a:off x="4689834" y="1514072"/>
            <a:ext cx="7444346" cy="2649813"/>
            <a:chOff x="1628775" y="2775701"/>
            <a:chExt cx="7840644" cy="3047852"/>
          </a:xfrm>
        </p:grpSpPr>
        <p:pic>
          <p:nvPicPr>
            <p:cNvPr id="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775" y="3730626"/>
              <a:ext cx="23812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8"/>
            <p:cNvSpPr txBox="1">
              <a:spLocks noChangeArrowheads="1"/>
            </p:cNvSpPr>
            <p:nvPr/>
          </p:nvSpPr>
          <p:spPr bwMode="auto">
            <a:xfrm>
              <a:off x="1654203" y="5465651"/>
              <a:ext cx="1625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600" dirty="0"/>
                <a:t>Full frame CCD</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8169" y="2775701"/>
              <a:ext cx="2381250" cy="271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10"/>
            <p:cNvSpPr txBox="1">
              <a:spLocks noChangeArrowheads="1"/>
            </p:cNvSpPr>
            <p:nvPr/>
          </p:nvSpPr>
          <p:spPr bwMode="auto">
            <a:xfrm>
              <a:off x="6887320" y="5465650"/>
              <a:ext cx="2125662" cy="338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600" dirty="0"/>
                <a:t>Frame transfer CCD</a:t>
              </a:r>
            </a:p>
          </p:txBody>
        </p:sp>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4579" y="3744913"/>
              <a:ext cx="238125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ZoneTexte 12"/>
            <p:cNvSpPr txBox="1">
              <a:spLocks noChangeArrowheads="1"/>
            </p:cNvSpPr>
            <p:nvPr/>
          </p:nvSpPr>
          <p:spPr bwMode="auto">
            <a:xfrm>
              <a:off x="4093738" y="5485417"/>
              <a:ext cx="2386013" cy="338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100000"/>
                <a:buChar char="•"/>
                <a:defRPr sz="2400">
                  <a:solidFill>
                    <a:schemeClr val="tx1"/>
                  </a:solidFill>
                  <a:latin typeface="Comic Sans MS" panose="030F0702030302020204" pitchFamily="66" charset="0"/>
                </a:defRPr>
              </a:lvl1pPr>
              <a:lvl2pPr marL="742950" indent="-285750">
                <a:spcBef>
                  <a:spcPct val="20000"/>
                </a:spcBef>
                <a:buSzPct val="100000"/>
                <a:buChar char="–"/>
                <a:defRPr sz="2000">
                  <a:solidFill>
                    <a:schemeClr val="tx1"/>
                  </a:solidFill>
                  <a:latin typeface="Comic Sans MS" panose="030F0702030302020204" pitchFamily="66" charset="0"/>
                </a:defRPr>
              </a:lvl2pPr>
              <a:lvl3pPr marL="1143000" indent="-228600">
                <a:spcBef>
                  <a:spcPct val="20000"/>
                </a:spcBef>
                <a:buSzPct val="100000"/>
                <a:buChar char="•"/>
                <a:defRPr sz="2400">
                  <a:solidFill>
                    <a:schemeClr val="tx1"/>
                  </a:solidFill>
                  <a:latin typeface="Comic Sans MS" panose="030F0702030302020204" pitchFamily="66" charset="0"/>
                </a:defRPr>
              </a:lvl3pPr>
              <a:lvl4pPr marL="1600200" indent="-228600">
                <a:spcBef>
                  <a:spcPct val="20000"/>
                </a:spcBef>
                <a:buSzPct val="100000"/>
                <a:buChar char="–"/>
                <a:defRPr sz="1600">
                  <a:solidFill>
                    <a:schemeClr val="tx1"/>
                  </a:solidFill>
                  <a:latin typeface="Comic Sans MS" panose="030F0702030302020204" pitchFamily="66" charset="0"/>
                </a:defRPr>
              </a:lvl4pPr>
              <a:lvl5pPr marL="2057400" indent="-228600">
                <a:spcBef>
                  <a:spcPct val="20000"/>
                </a:spcBef>
                <a:buSzPct val="100000"/>
                <a:buChar char="•"/>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600" dirty="0"/>
                <a:t>Interline transfer CCD</a:t>
              </a:r>
            </a:p>
          </p:txBody>
        </p:sp>
      </p:grpSp>
      <p:sp>
        <p:nvSpPr>
          <p:cNvPr id="11" name="Text Box 4"/>
          <p:cNvSpPr txBox="1">
            <a:spLocks noChangeArrowheads="1"/>
          </p:cNvSpPr>
          <p:nvPr/>
        </p:nvSpPr>
        <p:spPr bwMode="auto">
          <a:xfrm>
            <a:off x="1888182" y="932389"/>
            <a:ext cx="2220228" cy="5634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1pPr>
            <a:lvl2pPr marL="742950" indent="-28575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omic Sans MS" panose="030F0702030302020204" pitchFamily="66" charset="0"/>
              </a:defRPr>
            </a:lvl2pPr>
            <a:lvl3pPr marL="11430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3pPr>
            <a:lvl4pPr marL="16002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4pPr>
            <a:lvl5pPr marL="20574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9pPr>
          </a:lstStyle>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r>
              <a:rPr lang="en-GB" altLang="fr-FR" b="1" dirty="0">
                <a:solidFill>
                  <a:srgbClr val="0070C0"/>
                </a:solidFill>
                <a:latin typeface="Arial" panose="020B0604020202020204" pitchFamily="34" charset="0"/>
              </a:rPr>
              <a:t>Formats</a:t>
            </a: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r>
              <a:rPr lang="en-GB" altLang="fr-FR" b="1" dirty="0">
                <a:solidFill>
                  <a:srgbClr val="0070C0"/>
                </a:solidFill>
                <a:latin typeface="Arial" panose="020B0604020202020204" pitchFamily="34" charset="0"/>
              </a:rPr>
              <a:t>Readout architecture</a:t>
            </a: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None/>
            </a:pPr>
            <a:r>
              <a:rPr lang="en-GB" altLang="fr-FR" b="1" dirty="0" err="1">
                <a:solidFill>
                  <a:srgbClr val="0070C0"/>
                </a:solidFill>
                <a:latin typeface="Arial" panose="020B0604020202020204" pitchFamily="34" charset="0"/>
              </a:rPr>
              <a:t>Frontside</a:t>
            </a:r>
            <a:r>
              <a:rPr lang="en-GB" altLang="fr-FR" b="1" dirty="0">
                <a:solidFill>
                  <a:srgbClr val="0070C0"/>
                </a:solidFill>
                <a:latin typeface="Arial" panose="020B0604020202020204" pitchFamily="34" charset="0"/>
              </a:rPr>
              <a:t> vs backside illumination</a:t>
            </a:r>
          </a:p>
          <a:p>
            <a:pPr eaLnBrk="1" hangingPunct="1">
              <a:spcBef>
                <a:spcPct val="0"/>
              </a:spcBef>
              <a:buSzTx/>
              <a:buFontTx/>
              <a:buNone/>
            </a:pPr>
            <a:endParaRPr lang="en-GB" altLang="fr-FR" b="1" dirty="0">
              <a:solidFill>
                <a:srgbClr val="0070C0"/>
              </a:solidFill>
              <a:latin typeface="Arial" panose="020B0604020202020204" pitchFamily="34" charset="0"/>
            </a:endParaRPr>
          </a:p>
        </p:txBody>
      </p:sp>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0490" y="5871179"/>
            <a:ext cx="1979657" cy="958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4" descr="ccd18.png"/>
          <p:cNvPicPr>
            <a:picLocks noChangeAspect="1"/>
          </p:cNvPicPr>
          <p:nvPr/>
        </p:nvPicPr>
        <p:blipFill>
          <a:blip r:embed="rId6">
            <a:extLst>
              <a:ext uri="{28A0092B-C50C-407E-A947-70E740481C1C}">
                <a14:useLocalDpi xmlns:a14="http://schemas.microsoft.com/office/drawing/2010/main" val="0"/>
              </a:ext>
            </a:extLst>
          </a:blip>
          <a:srcRect r="780"/>
          <a:stretch>
            <a:fillRect/>
          </a:stretch>
        </p:blipFill>
        <p:spPr bwMode="auto">
          <a:xfrm>
            <a:off x="9558387" y="4724502"/>
            <a:ext cx="2644274" cy="2046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421" y="4406233"/>
            <a:ext cx="1979657" cy="1464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Espace réservé du contenu 3" descr="ccd17.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101552" y="4947651"/>
            <a:ext cx="2357509"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75466" y="572443"/>
            <a:ext cx="1693436" cy="1610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10"/>
          <a:srcRect t="2452" r="22789" b="3222"/>
          <a:stretch/>
        </p:blipFill>
        <p:spPr>
          <a:xfrm>
            <a:off x="4689834" y="549570"/>
            <a:ext cx="1775913" cy="1648620"/>
          </a:xfrm>
          <a:prstGeom prst="rect">
            <a:avLst/>
          </a:prstGeom>
        </p:spPr>
      </p:pic>
    </p:spTree>
    <p:extLst>
      <p:ext uri="{BB962C8B-B14F-4D97-AF65-F5344CB8AC3E}">
        <p14:creationId xmlns:p14="http://schemas.microsoft.com/office/powerpoint/2010/main" val="75360861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874" y="246257"/>
            <a:ext cx="8229600" cy="469899"/>
          </a:xfrm>
        </p:spPr>
        <p:txBody>
          <a:bodyPr/>
          <a:lstStyle/>
          <a:p>
            <a:r>
              <a:rPr lang="en-US" altLang="fr-FR" dirty="0">
                <a:solidFill>
                  <a:schemeClr val="tx2">
                    <a:lumMod val="50000"/>
                  </a:schemeClr>
                </a:solidFill>
              </a:rPr>
              <a:t>CMOS, infrared detectors</a:t>
            </a:r>
            <a:endParaRPr lang="en-US" dirty="0">
              <a:solidFill>
                <a:schemeClr val="tx2">
                  <a:lumMod val="50000"/>
                </a:schemeClr>
              </a:solidFill>
            </a:endParaRPr>
          </a:p>
        </p:txBody>
      </p:sp>
      <p:sp>
        <p:nvSpPr>
          <p:cNvPr id="11" name="Text Box 4"/>
          <p:cNvSpPr txBox="1">
            <a:spLocks noChangeArrowheads="1"/>
          </p:cNvSpPr>
          <p:nvPr/>
        </p:nvSpPr>
        <p:spPr bwMode="auto">
          <a:xfrm>
            <a:off x="1397890" y="1409044"/>
            <a:ext cx="2866698" cy="4157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1pPr>
            <a:lvl2pPr marL="742950" indent="-28575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omic Sans MS" panose="030F0702030302020204" pitchFamily="66" charset="0"/>
              </a:defRPr>
            </a:lvl2pPr>
            <a:lvl3pPr marL="11430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3pPr>
            <a:lvl4pPr marL="16002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4pPr>
            <a:lvl5pPr marL="20574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9pPr>
          </a:lstStyle>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r>
              <a:rPr lang="en-GB" altLang="fr-FR" b="1" dirty="0">
                <a:solidFill>
                  <a:srgbClr val="0070C0"/>
                </a:solidFill>
                <a:latin typeface="Arial" panose="020B0604020202020204" pitchFamily="34" charset="0"/>
              </a:rPr>
              <a:t>CMOS</a:t>
            </a: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r>
              <a:rPr lang="en-US" altLang="fr-FR" b="1" dirty="0">
                <a:solidFill>
                  <a:srgbClr val="0070C0"/>
                </a:solidFill>
                <a:latin typeface="Arial" panose="020B0604020202020204" pitchFamily="34" charset="0"/>
              </a:rPr>
              <a:t>CMOS vs. CCDs</a:t>
            </a: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endParaRPr lang="en-GB" altLang="fr-FR" b="1" dirty="0">
              <a:solidFill>
                <a:srgbClr val="0070C0"/>
              </a:solidFill>
              <a:latin typeface="Arial" panose="020B0604020202020204" pitchFamily="34" charset="0"/>
            </a:endParaRPr>
          </a:p>
          <a:p>
            <a:pPr eaLnBrk="1" hangingPunct="1">
              <a:spcBef>
                <a:spcPct val="0"/>
              </a:spcBef>
              <a:buSzTx/>
              <a:buFontTx/>
              <a:buNone/>
            </a:pPr>
            <a:r>
              <a:rPr lang="en-GB" altLang="fr-FR" b="1" dirty="0">
                <a:solidFill>
                  <a:srgbClr val="0070C0"/>
                </a:solidFill>
                <a:latin typeface="Arial" panose="020B0604020202020204" pitchFamily="34" charset="0"/>
              </a:rPr>
              <a:t>Infrared detectors</a:t>
            </a:r>
          </a:p>
        </p:txBody>
      </p:sp>
      <p:pic>
        <p:nvPicPr>
          <p:cNvPr id="30" name="Picture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758" y="96440"/>
            <a:ext cx="4697192" cy="312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6" descr="figure"/>
          <p:cNvPicPr>
            <a:picLocks noChangeAspect="1" noChangeArrowheads="1"/>
          </p:cNvPicPr>
          <p:nvPr/>
        </p:nvPicPr>
        <p:blipFill rotWithShape="1">
          <a:blip r:embed="rId3">
            <a:extLst>
              <a:ext uri="{28A0092B-C50C-407E-A947-70E740481C1C}">
                <a14:useLocalDpi xmlns:a14="http://schemas.microsoft.com/office/drawing/2010/main" val="0"/>
              </a:ext>
            </a:extLst>
          </a:blip>
          <a:srcRect l="54975" t="1552" r="637" b="1938"/>
          <a:stretch/>
        </p:blipFill>
        <p:spPr bwMode="auto">
          <a:xfrm>
            <a:off x="4754880" y="762951"/>
            <a:ext cx="1895140" cy="246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
          <p:cNvSpPr txBox="1">
            <a:spLocks noChangeArrowheads="1"/>
          </p:cNvSpPr>
          <p:nvPr/>
        </p:nvSpPr>
        <p:spPr bwMode="auto">
          <a:xfrm>
            <a:off x="4318869" y="3584168"/>
            <a:ext cx="8151256" cy="89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1pPr>
            <a:lvl2pPr marL="742950" indent="-28575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omic Sans MS" panose="030F0702030302020204" pitchFamily="66" charset="0"/>
              </a:defRPr>
            </a:lvl2pPr>
            <a:lvl3pPr marL="11430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3pPr>
            <a:lvl4pPr marL="16002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4pPr>
            <a:lvl5pPr marL="20574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400" b="1" dirty="0">
                <a:solidFill>
                  <a:srgbClr val="0070C0"/>
                </a:solidFill>
                <a:latin typeface="Arial" panose="020B0604020202020204" pitchFamily="34" charset="0"/>
              </a:rPr>
              <a:t>Lower fill factor (hence QE). Higher readout noise. Higher readout speed. No blooming. Integration of processing functions. Lower electrical consumption. Less expensive</a:t>
            </a:r>
          </a:p>
          <a:p>
            <a:pPr eaLnBrk="1" hangingPunct="1">
              <a:spcBef>
                <a:spcPct val="0"/>
              </a:spcBef>
              <a:buSzTx/>
              <a:buFontTx/>
              <a:buNone/>
            </a:pPr>
            <a:endParaRPr lang="en-GB" altLang="fr-FR" b="1" dirty="0">
              <a:solidFill>
                <a:srgbClr val="0070C0"/>
              </a:solidFill>
              <a:latin typeface="Arial" panose="020B0604020202020204" pitchFamily="34" charset="0"/>
            </a:endParaRPr>
          </a:p>
        </p:txBody>
      </p:sp>
      <p:pic>
        <p:nvPicPr>
          <p:cNvPr id="3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08302" y="4564878"/>
            <a:ext cx="2071013" cy="161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3119" y="4564878"/>
            <a:ext cx="2205355" cy="14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13744" y="4564878"/>
            <a:ext cx="1629547" cy="157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 Box 4"/>
          <p:cNvSpPr txBox="1">
            <a:spLocks noChangeArrowheads="1"/>
          </p:cNvSpPr>
          <p:nvPr/>
        </p:nvSpPr>
        <p:spPr bwMode="auto">
          <a:xfrm>
            <a:off x="4388738" y="6283738"/>
            <a:ext cx="5552936" cy="309958"/>
          </a:xfrm>
          <a:prstGeom prst="rect">
            <a:avLst/>
          </a:prstGeom>
          <a:solidFill>
            <a:schemeClr val="bg1"/>
          </a:solidFill>
          <a:ln>
            <a:noFill/>
          </a:ln>
          <a:extLst/>
        </p:spPr>
        <p:txBody>
          <a:bodyPr wrap="square" lIns="90000" tIns="46800" rIns="90000" bIns="46800">
            <a:spAutoFit/>
          </a:bodyPr>
          <a:lstStyle>
            <a:lvl1pPr>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1pPr>
            <a:lvl2pPr marL="742950" indent="-28575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omic Sans MS" panose="030F0702030302020204" pitchFamily="66" charset="0"/>
              </a:defRPr>
            </a:lvl2pPr>
            <a:lvl3pPr marL="11430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omic Sans MS" panose="030F0702030302020204" pitchFamily="66" charset="0"/>
              </a:defRPr>
            </a:lvl3pPr>
            <a:lvl4pPr marL="16002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4pPr>
            <a:lvl5pPr marL="2057400" indent="-228600">
              <a:spcBef>
                <a:spcPct val="20000"/>
              </a:spcBef>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5pPr>
            <a:lvl6pPr marL="25146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6pPr>
            <a:lvl7pPr marL="29718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7pPr>
            <a:lvl8pPr marL="34290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8pPr>
            <a:lvl9pPr marL="3886200" indent="-228600" eaLnBrk="0" fontAlgn="base" hangingPunct="0">
              <a:spcBef>
                <a:spcPct val="20000"/>
              </a:spcBef>
              <a:spcAft>
                <a:spcPct val="0"/>
              </a:spcAft>
              <a:buSzPct val="10000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Comic Sans MS" panose="030F0702030302020204" pitchFamily="66" charset="0"/>
              </a:defRPr>
            </a:lvl9pPr>
          </a:lstStyle>
          <a:p>
            <a:pPr eaLnBrk="1" hangingPunct="1">
              <a:spcBef>
                <a:spcPct val="0"/>
              </a:spcBef>
              <a:buSzTx/>
              <a:buFontTx/>
              <a:buNone/>
            </a:pPr>
            <a:r>
              <a:rPr lang="en-US" altLang="fr-FR" sz="1400" b="1" dirty="0">
                <a:solidFill>
                  <a:srgbClr val="0070C0"/>
                </a:solidFill>
                <a:latin typeface="Arial" panose="020B0604020202020204" pitchFamily="34" charset="0"/>
              </a:rPr>
              <a:t>Hybridization of the detector layer to a CMOS readout circuit</a:t>
            </a:r>
            <a:endParaRPr lang="en-GB" altLang="fr-FR" b="1" dirty="0">
              <a:solidFill>
                <a:srgbClr val="0070C0"/>
              </a:solidFill>
              <a:latin typeface="Arial" panose="020B0604020202020204" pitchFamily="34" charset="0"/>
            </a:endParaRPr>
          </a:p>
        </p:txBody>
      </p:sp>
    </p:spTree>
    <p:extLst>
      <p:ext uri="{BB962C8B-B14F-4D97-AF65-F5344CB8AC3E}">
        <p14:creationId xmlns:p14="http://schemas.microsoft.com/office/powerpoint/2010/main" val="203230027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1"/>
          <p:cNvGraphicFramePr>
            <a:graphicFrameLocks noChangeAspect="1"/>
          </p:cNvGraphicFramePr>
          <p:nvPr/>
        </p:nvGraphicFramePr>
        <p:xfrm>
          <a:off x="4733925" y="2044701"/>
          <a:ext cx="1570038" cy="392113"/>
        </p:xfrm>
        <a:graphic>
          <a:graphicData uri="http://schemas.openxmlformats.org/presentationml/2006/ole">
            <mc:AlternateContent xmlns:mc="http://schemas.openxmlformats.org/markup-compatibility/2006">
              <mc:Choice xmlns:v="urn:schemas-microsoft-com:vml" Requires="v">
                <p:oleObj spid="_x0000_s3746" name="Equation" r:id="rId3" imgW="1015920" imgH="253800" progId="Equation.DSMT4">
                  <p:embed/>
                </p:oleObj>
              </mc:Choice>
              <mc:Fallback>
                <p:oleObj name="Equation" r:id="rId3" imgW="1015920" imgH="253800" progId="Equation.DSMT4">
                  <p:embed/>
                  <p:pic>
                    <p:nvPicPr>
                      <p:cNvPr id="6"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3925" y="2044701"/>
                        <a:ext cx="1570038" cy="3921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Rectangle 4"/>
          <p:cNvSpPr>
            <a:spLocks noChangeArrowheads="1"/>
          </p:cNvSpPr>
          <p:nvPr/>
        </p:nvSpPr>
        <p:spPr bwMode="auto">
          <a:xfrm>
            <a:off x="5186364" y="4773613"/>
            <a:ext cx="746125" cy="755650"/>
          </a:xfrm>
          <a:prstGeom prst="rect">
            <a:avLst/>
          </a:prstGeom>
          <a:solidFill>
            <a:srgbClr val="5F5F5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5"/>
          <p:cNvSpPr>
            <a:spLocks noChangeArrowheads="1"/>
          </p:cNvSpPr>
          <p:nvPr/>
        </p:nvSpPr>
        <p:spPr bwMode="auto">
          <a:xfrm>
            <a:off x="3656014" y="4297363"/>
            <a:ext cx="746125" cy="755650"/>
          </a:xfrm>
          <a:prstGeom prst="rect">
            <a:avLst/>
          </a:prstGeom>
          <a:gradFill rotWithShape="1">
            <a:gsLst>
              <a:gs pos="0">
                <a:schemeClr val="bg2">
                  <a:alpha val="92000"/>
                </a:schemeClr>
              </a:gs>
              <a:gs pos="100000">
                <a:schemeClr val="bg2">
                  <a:gamma/>
                  <a:shade val="46275"/>
                  <a:invGamma/>
                  <a:alpha val="0"/>
                </a:schemeClr>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Rectangle 6" descr="Granite"/>
          <p:cNvSpPr>
            <a:spLocks noChangeArrowheads="1"/>
          </p:cNvSpPr>
          <p:nvPr/>
        </p:nvSpPr>
        <p:spPr bwMode="auto">
          <a:xfrm>
            <a:off x="3656014" y="5272088"/>
            <a:ext cx="746125" cy="74771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8" name="Picture 7" descr="M57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6013" y="2133600"/>
            <a:ext cx="766762" cy="8207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M57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72588" y="3465514"/>
            <a:ext cx="766762" cy="820737"/>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12"/>
          <p:cNvSpPr txBox="1">
            <a:spLocks noChangeArrowheads="1"/>
          </p:cNvSpPr>
          <p:nvPr/>
        </p:nvSpPr>
        <p:spPr bwMode="auto">
          <a:xfrm>
            <a:off x="2359025" y="5337175"/>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Bias Image</a:t>
            </a:r>
          </a:p>
        </p:txBody>
      </p:sp>
      <p:sp>
        <p:nvSpPr>
          <p:cNvPr id="11" name="Line 13"/>
          <p:cNvSpPr>
            <a:spLocks noChangeShapeType="1"/>
          </p:cNvSpPr>
          <p:nvPr/>
        </p:nvSpPr>
        <p:spPr bwMode="auto">
          <a:xfrm flipV="1">
            <a:off x="4448176" y="2886075"/>
            <a:ext cx="665163" cy="6223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Line 14"/>
          <p:cNvSpPr>
            <a:spLocks noChangeShapeType="1"/>
          </p:cNvSpPr>
          <p:nvPr/>
        </p:nvSpPr>
        <p:spPr bwMode="auto">
          <a:xfrm flipV="1">
            <a:off x="4448176" y="5148263"/>
            <a:ext cx="722313" cy="3730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Line 15"/>
          <p:cNvSpPr>
            <a:spLocks noChangeShapeType="1"/>
          </p:cNvSpPr>
          <p:nvPr/>
        </p:nvSpPr>
        <p:spPr bwMode="auto">
          <a:xfrm>
            <a:off x="4448175" y="4629151"/>
            <a:ext cx="706438" cy="5238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Line 16"/>
          <p:cNvSpPr>
            <a:spLocks noChangeShapeType="1"/>
          </p:cNvSpPr>
          <p:nvPr/>
        </p:nvSpPr>
        <p:spPr bwMode="auto">
          <a:xfrm>
            <a:off x="4448176" y="2514600"/>
            <a:ext cx="638175" cy="34925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 name="Line 21"/>
          <p:cNvSpPr>
            <a:spLocks noChangeShapeType="1"/>
          </p:cNvSpPr>
          <p:nvPr/>
        </p:nvSpPr>
        <p:spPr bwMode="auto">
          <a:xfrm>
            <a:off x="5975351" y="3014663"/>
            <a:ext cx="1209675" cy="86201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Line 22"/>
          <p:cNvSpPr>
            <a:spLocks noChangeShapeType="1"/>
          </p:cNvSpPr>
          <p:nvPr/>
        </p:nvSpPr>
        <p:spPr bwMode="auto">
          <a:xfrm flipV="1">
            <a:off x="6030913" y="4043363"/>
            <a:ext cx="1128712" cy="9652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Line 23"/>
          <p:cNvSpPr>
            <a:spLocks noChangeShapeType="1"/>
          </p:cNvSpPr>
          <p:nvPr/>
        </p:nvSpPr>
        <p:spPr bwMode="auto">
          <a:xfrm>
            <a:off x="8869364" y="3876675"/>
            <a:ext cx="325437"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Text Box 24"/>
          <p:cNvSpPr txBox="1">
            <a:spLocks noChangeArrowheads="1"/>
          </p:cNvSpPr>
          <p:nvPr/>
        </p:nvSpPr>
        <p:spPr bwMode="auto">
          <a:xfrm>
            <a:off x="9221358" y="4402139"/>
            <a:ext cx="87716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t>Output</a:t>
            </a:r>
          </a:p>
          <a:p>
            <a:pPr algn="ctr"/>
            <a:r>
              <a:rPr lang="en-US" altLang="en-US"/>
              <a:t>Image</a:t>
            </a:r>
          </a:p>
        </p:txBody>
      </p:sp>
      <p:sp>
        <p:nvSpPr>
          <p:cNvPr id="19" name="Rectangle 28"/>
          <p:cNvSpPr>
            <a:spLocks noChangeArrowheads="1"/>
          </p:cNvSpPr>
          <p:nvPr/>
        </p:nvSpPr>
        <p:spPr bwMode="auto">
          <a:xfrm>
            <a:off x="3656014" y="3124200"/>
            <a:ext cx="746125" cy="75565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Text Box 29"/>
          <p:cNvSpPr txBox="1">
            <a:spLocks noChangeArrowheads="1"/>
          </p:cNvSpPr>
          <p:nvPr/>
        </p:nvSpPr>
        <p:spPr bwMode="auto">
          <a:xfrm>
            <a:off x="2220914" y="3243263"/>
            <a:ext cx="20505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Dark + Sky Frame</a:t>
            </a:r>
          </a:p>
        </p:txBody>
      </p:sp>
      <p:sp>
        <p:nvSpPr>
          <p:cNvPr id="21" name="Text Box 31"/>
          <p:cNvSpPr txBox="1">
            <a:spLocks noChangeArrowheads="1"/>
          </p:cNvSpPr>
          <p:nvPr/>
        </p:nvSpPr>
        <p:spPr bwMode="auto">
          <a:xfrm>
            <a:off x="2298700" y="2125663"/>
            <a:ext cx="12747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Raw File   </a:t>
            </a:r>
          </a:p>
        </p:txBody>
      </p:sp>
      <p:graphicFrame>
        <p:nvGraphicFramePr>
          <p:cNvPr id="22" name="Object 33"/>
          <p:cNvGraphicFramePr>
            <a:graphicFrameLocks noChangeAspect="1"/>
          </p:cNvGraphicFramePr>
          <p:nvPr/>
        </p:nvGraphicFramePr>
        <p:xfrm>
          <a:off x="2439989" y="2465388"/>
          <a:ext cx="706437" cy="392112"/>
        </p:xfrm>
        <a:graphic>
          <a:graphicData uri="http://schemas.openxmlformats.org/presentationml/2006/ole">
            <mc:AlternateContent xmlns:mc="http://schemas.openxmlformats.org/markup-compatibility/2006">
              <mc:Choice xmlns:v="urn:schemas-microsoft-com:vml" Requires="v">
                <p:oleObj spid="_x0000_s3747" name="Equation" r:id="rId7" imgW="457200" imgH="253800" progId="Equation.DSMT4">
                  <p:embed/>
                </p:oleObj>
              </mc:Choice>
              <mc:Fallback>
                <p:oleObj name="Equation" r:id="rId7" imgW="457200" imgH="253800" progId="Equation.DSMT4">
                  <p:embed/>
                  <p:pic>
                    <p:nvPicPr>
                      <p:cNvPr id="24" name="Object 3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9989" y="2465388"/>
                        <a:ext cx="706437" cy="3921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 name="Object 34"/>
          <p:cNvGraphicFramePr>
            <a:graphicFrameLocks noChangeAspect="1"/>
          </p:cNvGraphicFramePr>
          <p:nvPr/>
        </p:nvGraphicFramePr>
        <p:xfrm>
          <a:off x="2430464" y="3598863"/>
          <a:ext cx="744537" cy="392112"/>
        </p:xfrm>
        <a:graphic>
          <a:graphicData uri="http://schemas.openxmlformats.org/presentationml/2006/ole">
            <mc:AlternateContent xmlns:mc="http://schemas.openxmlformats.org/markup-compatibility/2006">
              <mc:Choice xmlns:v="urn:schemas-microsoft-com:vml" Requires="v">
                <p:oleObj spid="_x0000_s3748" name="Equation" r:id="rId9" imgW="482400" imgH="253800" progId="Equation.DSMT4">
                  <p:embed/>
                </p:oleObj>
              </mc:Choice>
              <mc:Fallback>
                <p:oleObj name="Equation" r:id="rId9" imgW="482400" imgH="253800" progId="Equation.DSMT4">
                  <p:embed/>
                  <p:pic>
                    <p:nvPicPr>
                      <p:cNvPr id="25" name="Object 3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0464" y="3598863"/>
                        <a:ext cx="744537" cy="3921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 name="Object 35"/>
          <p:cNvGraphicFramePr>
            <a:graphicFrameLocks noChangeAspect="1"/>
          </p:cNvGraphicFramePr>
          <p:nvPr/>
        </p:nvGraphicFramePr>
        <p:xfrm>
          <a:off x="2439989" y="4710113"/>
          <a:ext cx="763587" cy="392112"/>
        </p:xfrm>
        <a:graphic>
          <a:graphicData uri="http://schemas.openxmlformats.org/presentationml/2006/ole">
            <mc:AlternateContent xmlns:mc="http://schemas.openxmlformats.org/markup-compatibility/2006">
              <mc:Choice xmlns:v="urn:schemas-microsoft-com:vml" Requires="v">
                <p:oleObj spid="_x0000_s3749" name="Equation" r:id="rId11" imgW="495000" imgH="253800" progId="Equation.DSMT4">
                  <p:embed/>
                </p:oleObj>
              </mc:Choice>
              <mc:Fallback>
                <p:oleObj name="Equation" r:id="rId11" imgW="495000" imgH="253800" progId="Equation.DSMT4">
                  <p:embed/>
                  <p:pic>
                    <p:nvPicPr>
                      <p:cNvPr id="26" name="Object 3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39989" y="4710113"/>
                        <a:ext cx="763587" cy="3921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 name="Object 36"/>
          <p:cNvGraphicFramePr>
            <a:graphicFrameLocks noChangeAspect="1"/>
          </p:cNvGraphicFramePr>
          <p:nvPr/>
        </p:nvGraphicFramePr>
        <p:xfrm>
          <a:off x="2536825" y="5654676"/>
          <a:ext cx="704850" cy="392113"/>
        </p:xfrm>
        <a:graphic>
          <a:graphicData uri="http://schemas.openxmlformats.org/presentationml/2006/ole">
            <mc:AlternateContent xmlns:mc="http://schemas.openxmlformats.org/markup-compatibility/2006">
              <mc:Choice xmlns:v="urn:schemas-microsoft-com:vml" Requires="v">
                <p:oleObj spid="_x0000_s3750" name="Equation" r:id="rId13" imgW="457200" imgH="253800" progId="Equation.DSMT4">
                  <p:embed/>
                </p:oleObj>
              </mc:Choice>
              <mc:Fallback>
                <p:oleObj name="Equation" r:id="rId13" imgW="457200" imgH="253800" progId="Equation.DSMT4">
                  <p:embed/>
                  <p:pic>
                    <p:nvPicPr>
                      <p:cNvPr id="27" name="Object 3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36825" y="5654676"/>
                        <a:ext cx="704850" cy="3921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 name="Object 37"/>
          <p:cNvGraphicFramePr>
            <a:graphicFrameLocks noChangeAspect="1"/>
          </p:cNvGraphicFramePr>
          <p:nvPr/>
        </p:nvGraphicFramePr>
        <p:xfrm>
          <a:off x="4699001" y="4291013"/>
          <a:ext cx="1604963" cy="392112"/>
        </p:xfrm>
        <a:graphic>
          <a:graphicData uri="http://schemas.openxmlformats.org/presentationml/2006/ole">
            <mc:AlternateContent xmlns:mc="http://schemas.openxmlformats.org/markup-compatibility/2006">
              <mc:Choice xmlns:v="urn:schemas-microsoft-com:vml" Requires="v">
                <p:oleObj spid="_x0000_s3751" name="Equation" r:id="rId15" imgW="1041120" imgH="253800" progId="Equation.DSMT4">
                  <p:embed/>
                </p:oleObj>
              </mc:Choice>
              <mc:Fallback>
                <p:oleObj name="Equation" r:id="rId15" imgW="1041120" imgH="253800" progId="Equation.DSMT4">
                  <p:embed/>
                  <p:pic>
                    <p:nvPicPr>
                      <p:cNvPr id="28" name="Object 3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99001" y="4291013"/>
                        <a:ext cx="1604963" cy="3921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 name="Text Box 38"/>
          <p:cNvSpPr txBox="1">
            <a:spLocks noChangeArrowheads="1"/>
          </p:cNvSpPr>
          <p:nvPr/>
        </p:nvSpPr>
        <p:spPr bwMode="auto">
          <a:xfrm>
            <a:off x="4711701" y="5534026"/>
            <a:ext cx="15922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“Flat” </a:t>
            </a:r>
            <a:r>
              <a:rPr lang="en-US" altLang="en-US">
                <a:sym typeface="Symbol" panose="05050102010706020507" pitchFamily="18" charset="2"/>
              </a:rPr>
              <a:t> “Bias”</a:t>
            </a:r>
          </a:p>
        </p:txBody>
      </p:sp>
      <p:pic>
        <p:nvPicPr>
          <p:cNvPr id="28" name="Picture 39" descr="M57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3188" y="2492375"/>
            <a:ext cx="766762" cy="820738"/>
          </a:xfrm>
          <a:prstGeom prst="rect">
            <a:avLst/>
          </a:prstGeom>
          <a:noFill/>
          <a:extLst>
            <a:ext uri="{909E8E84-426E-40DD-AFC4-6F175D3DCCD1}">
              <a14:hiddenFill xmlns:a14="http://schemas.microsoft.com/office/drawing/2010/main">
                <a:solidFill>
                  <a:srgbClr val="FFFFFF"/>
                </a:solidFill>
              </a14:hiddenFill>
            </a:ext>
          </a:extLst>
        </p:spPr>
      </p:pic>
      <p:sp>
        <p:nvSpPr>
          <p:cNvPr id="29" name="Text Box 42"/>
          <p:cNvSpPr txBox="1">
            <a:spLocks noChangeArrowheads="1"/>
          </p:cNvSpPr>
          <p:nvPr/>
        </p:nvSpPr>
        <p:spPr bwMode="auto">
          <a:xfrm>
            <a:off x="4775201" y="3395663"/>
            <a:ext cx="17065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“Raw” </a:t>
            </a:r>
            <a:r>
              <a:rPr lang="en-US" altLang="en-US">
                <a:sym typeface="Symbol" panose="05050102010706020507" pitchFamily="18" charset="2"/>
              </a:rPr>
              <a:t> “Dark”</a:t>
            </a:r>
          </a:p>
        </p:txBody>
      </p:sp>
      <p:graphicFrame>
        <p:nvGraphicFramePr>
          <p:cNvPr id="30" name="Object 43"/>
          <p:cNvGraphicFramePr>
            <a:graphicFrameLocks noChangeAspect="1"/>
          </p:cNvGraphicFramePr>
          <p:nvPr/>
        </p:nvGraphicFramePr>
        <p:xfrm>
          <a:off x="7148514" y="4349750"/>
          <a:ext cx="1647825" cy="725488"/>
        </p:xfrm>
        <a:graphic>
          <a:graphicData uri="http://schemas.openxmlformats.org/presentationml/2006/ole">
            <mc:AlternateContent xmlns:mc="http://schemas.openxmlformats.org/markup-compatibility/2006">
              <mc:Choice xmlns:v="urn:schemas-microsoft-com:vml" Requires="v">
                <p:oleObj spid="_x0000_s3752" name="Equation" r:id="rId17" imgW="1066680" imgH="469800" progId="Equation.DSMT4">
                  <p:embed/>
                </p:oleObj>
              </mc:Choice>
              <mc:Fallback>
                <p:oleObj name="Equation" r:id="rId17" imgW="1066680" imgH="469800" progId="Equation.DSMT4">
                  <p:embed/>
                  <p:pic>
                    <p:nvPicPr>
                      <p:cNvPr id="32" name="Object 4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48514" y="4349750"/>
                        <a:ext cx="1647825" cy="7254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1" name="Group 48"/>
          <p:cNvGrpSpPr>
            <a:grpSpLocks/>
          </p:cNvGrpSpPr>
          <p:nvPr/>
        </p:nvGrpSpPr>
        <p:grpSpPr bwMode="auto">
          <a:xfrm>
            <a:off x="7145338" y="3509964"/>
            <a:ext cx="1706562" cy="733425"/>
            <a:chOff x="3722" y="2211"/>
            <a:chExt cx="1075" cy="462"/>
          </a:xfrm>
        </p:grpSpPr>
        <p:sp>
          <p:nvSpPr>
            <p:cNvPr id="32" name="Text Box 45"/>
            <p:cNvSpPr txBox="1">
              <a:spLocks noChangeArrowheads="1"/>
            </p:cNvSpPr>
            <p:nvPr/>
          </p:nvSpPr>
          <p:spPr bwMode="auto">
            <a:xfrm>
              <a:off x="3722" y="2211"/>
              <a:ext cx="107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“Raw” </a:t>
              </a:r>
              <a:r>
                <a:rPr lang="en-US" altLang="en-US">
                  <a:sym typeface="Symbol" panose="05050102010706020507" pitchFamily="18" charset="2"/>
                </a:rPr>
                <a:t> “Dark”</a:t>
              </a:r>
            </a:p>
          </p:txBody>
        </p:sp>
        <p:sp>
          <p:nvSpPr>
            <p:cNvPr id="33" name="Text Box 46"/>
            <p:cNvSpPr txBox="1">
              <a:spLocks noChangeArrowheads="1"/>
            </p:cNvSpPr>
            <p:nvPr/>
          </p:nvSpPr>
          <p:spPr bwMode="auto">
            <a:xfrm>
              <a:off x="3756" y="2442"/>
              <a:ext cx="100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“Flat” </a:t>
              </a:r>
              <a:r>
                <a:rPr lang="en-US" altLang="en-US">
                  <a:sym typeface="Symbol" panose="05050102010706020507" pitchFamily="18" charset="2"/>
                </a:rPr>
                <a:t> “Bias”</a:t>
              </a:r>
            </a:p>
          </p:txBody>
        </p:sp>
        <p:sp>
          <p:nvSpPr>
            <p:cNvPr id="34" name="Line 47"/>
            <p:cNvSpPr>
              <a:spLocks noChangeShapeType="1"/>
            </p:cNvSpPr>
            <p:nvPr/>
          </p:nvSpPr>
          <p:spPr bwMode="auto">
            <a:xfrm>
              <a:off x="3788" y="2442"/>
              <a:ext cx="959"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5" name="Text Box 11"/>
          <p:cNvSpPr txBox="1">
            <a:spLocks noChangeArrowheads="1"/>
          </p:cNvSpPr>
          <p:nvPr/>
        </p:nvSpPr>
        <p:spPr bwMode="auto">
          <a:xfrm>
            <a:off x="1960564" y="4349750"/>
            <a:ext cx="18389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Flat Field Image</a:t>
            </a:r>
          </a:p>
        </p:txBody>
      </p:sp>
      <p:sp>
        <p:nvSpPr>
          <p:cNvPr id="36" name="Rectangle 2"/>
          <p:cNvSpPr>
            <a:spLocks noGrp="1" noChangeArrowheads="1"/>
          </p:cNvSpPr>
          <p:nvPr>
            <p:ph type="title"/>
          </p:nvPr>
        </p:nvSpPr>
        <p:spPr>
          <a:xfrm>
            <a:off x="407707" y="255586"/>
            <a:ext cx="9626122" cy="534989"/>
          </a:xfrm>
        </p:spPr>
        <p:txBody>
          <a:bodyPr/>
          <a:lstStyle/>
          <a:p>
            <a:r>
              <a:rPr lang="en-US" altLang="en-US" dirty="0"/>
              <a:t>Correction of Raw Image with Bias, Dark, Flat Images</a:t>
            </a:r>
          </a:p>
        </p:txBody>
      </p:sp>
    </p:spTree>
    <p:extLst>
      <p:ext uri="{BB962C8B-B14F-4D97-AF65-F5344CB8AC3E}">
        <p14:creationId xmlns:p14="http://schemas.microsoft.com/office/powerpoint/2010/main" val="289012575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camera.hamamatsu.com/blobs/1328783831681?ssbinary=tr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1405" y="790575"/>
            <a:ext cx="7183507" cy="371741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Espace réservé du contenu 2"/>
              <p:cNvSpPr txBox="1">
                <a:spLocks/>
              </p:cNvSpPr>
              <p:nvPr/>
            </p:nvSpPr>
            <p:spPr>
              <a:xfrm>
                <a:off x="1911626" y="4641573"/>
                <a:ext cx="10184295" cy="1439187"/>
              </a:xfrm>
              <a:prstGeom prst="rect">
                <a:avLst/>
              </a:prstGeom>
            </p:spPr>
            <p:txBody>
              <a:bodyPr/>
              <a:lstStyle>
                <a:lvl1pPr marL="0" indent="0" algn="l" defTabSz="457200" rtl="0" eaLnBrk="1" fontAlgn="base" hangingPunct="1">
                  <a:spcBef>
                    <a:spcPct val="20000"/>
                  </a:spcBef>
                  <a:spcAft>
                    <a:spcPct val="0"/>
                  </a:spcAft>
                  <a:buFont typeface="Arial" charset="0"/>
                  <a:buNone/>
                  <a:defRPr sz="1400" b="0" kern="1200">
                    <a:solidFill>
                      <a:schemeClr val="tx1"/>
                    </a:solidFill>
                    <a:latin typeface="Arial"/>
                    <a:ea typeface="ＭＳ Ｐゴシック" charset="-128"/>
                    <a:cs typeface="Arial"/>
                  </a:defRPr>
                </a:lvl1pPr>
                <a:lvl2pPr marL="914400" indent="-457200" algn="l" defTabSz="457200" rtl="0" eaLnBrk="1" fontAlgn="base" hangingPunct="1">
                  <a:spcBef>
                    <a:spcPct val="20000"/>
                  </a:spcBef>
                  <a:spcAft>
                    <a:spcPct val="0"/>
                  </a:spcAft>
                  <a:buClr>
                    <a:srgbClr val="AFB1A5"/>
                  </a:buClr>
                  <a:buSzPct val="100000"/>
                  <a:buFont typeface="Wingdings" panose="05000000000000000000" pitchFamily="2" charset="2"/>
                  <a:buChar char="Ø"/>
                  <a:defRPr sz="1400" kern="1200">
                    <a:solidFill>
                      <a:schemeClr val="tx1"/>
                    </a:solidFill>
                    <a:latin typeface="Arial"/>
                    <a:ea typeface="ＭＳ Ｐゴシック" charset="-128"/>
                    <a:cs typeface="Arial"/>
                  </a:defRPr>
                </a:lvl2pPr>
                <a:lvl3pPr marL="1200150" indent="-285750" algn="l" defTabSz="457200" rtl="0" eaLnBrk="1" fontAlgn="base" hangingPunct="1">
                  <a:spcBef>
                    <a:spcPct val="20000"/>
                  </a:spcBef>
                  <a:spcAft>
                    <a:spcPct val="0"/>
                  </a:spcAft>
                  <a:buClr>
                    <a:srgbClr val="AFB1A5"/>
                  </a:buClr>
                  <a:buSzPct val="130000"/>
                  <a:buFont typeface="Arial"/>
                  <a:buChar char="•"/>
                  <a:defRPr sz="1400" kern="1200">
                    <a:solidFill>
                      <a:schemeClr val="tx1"/>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AFB1A5"/>
                  </a:buClr>
                  <a:buSzPct val="100000"/>
                  <a:buFont typeface="Lucida Grande"/>
                  <a:buChar char="»"/>
                  <a:defRPr sz="1400" kern="1200">
                    <a:solidFill>
                      <a:schemeClr val="tx1"/>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AFB1A5"/>
                  </a:buClr>
                  <a:buSzPct val="90000"/>
                  <a:buFont typeface="Lucida Grande"/>
                  <a:buChar char="-"/>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altLang="fr-FR" sz="2000" dirty="0"/>
                  <a:t>Pixel intensities end up as digital numbers (‘counts’) – in Analog to Digital Units (ADU). If you want to relate these numbers to the original number of electrons stored in the pixels, you need to know the conversion factor that is called the CCD gain </a:t>
                </a:r>
                <a14:m>
                  <m:oMath xmlns:m="http://schemas.openxmlformats.org/officeDocument/2006/math">
                    <m:r>
                      <a:rPr lang="en-GB" altLang="fr-FR" sz="2000" b="0" i="1" smtClean="0">
                        <a:latin typeface="Cambria Math" panose="02040503050406030204" pitchFamily="18" charset="0"/>
                      </a:rPr>
                      <m:t>𝑔</m:t>
                    </m:r>
                  </m:oMath>
                </a14:m>
                <a:r>
                  <a:rPr lang="en-GB" altLang="fr-FR" sz="2000" dirty="0"/>
                  <a:t> (in e</a:t>
                </a:r>
                <a:r>
                  <a:rPr lang="en-GB" altLang="fr-FR" sz="2000" baseline="30000" dirty="0"/>
                  <a:t>-</a:t>
                </a:r>
                <a:r>
                  <a:rPr lang="en-GB" altLang="fr-FR" sz="2000" dirty="0"/>
                  <a:t> ADU</a:t>
                </a:r>
                <a:r>
                  <a:rPr lang="en-GB" altLang="fr-FR" sz="2000" baseline="30000" dirty="0"/>
                  <a:t>-1</a:t>
                </a:r>
                <a:r>
                  <a:rPr lang="en-GB" altLang="fr-FR" sz="2000" dirty="0"/>
                  <a:t>).</a:t>
                </a:r>
              </a:p>
            </p:txBody>
          </p:sp>
        </mc:Choice>
        <mc:Fallback xmlns="">
          <p:sp>
            <p:nvSpPr>
              <p:cNvPr id="6" name="Espace réservé du contenu 2"/>
              <p:cNvSpPr txBox="1">
                <a:spLocks noRot="1" noChangeAspect="1" noMove="1" noResize="1" noEditPoints="1" noAdjustHandles="1" noChangeArrowheads="1" noChangeShapeType="1" noTextEdit="1"/>
              </p:cNvSpPr>
              <p:nvPr/>
            </p:nvSpPr>
            <p:spPr>
              <a:xfrm>
                <a:off x="1911626" y="4641573"/>
                <a:ext cx="10184295" cy="1439187"/>
              </a:xfrm>
              <a:prstGeom prst="rect">
                <a:avLst/>
              </a:prstGeom>
              <a:blipFill>
                <a:blip r:embed="rId3"/>
                <a:stretch>
                  <a:fillRect l="-659" t="-1688" r="-539"/>
                </a:stretch>
              </a:blipFill>
            </p:spPr>
            <p:txBody>
              <a:bodyPr/>
              <a:lstStyle/>
              <a:p>
                <a:r>
                  <a:rPr lang="en-US">
                    <a:noFill/>
                  </a:rPr>
                  <a:t> </a:t>
                </a:r>
              </a:p>
            </p:txBody>
          </p:sp>
        </mc:Fallback>
      </mc:AlternateContent>
      <p:sp>
        <p:nvSpPr>
          <p:cNvPr id="7" name="Rectangle 2"/>
          <p:cNvSpPr>
            <a:spLocks noGrp="1" noChangeArrowheads="1"/>
          </p:cNvSpPr>
          <p:nvPr>
            <p:ph type="title"/>
          </p:nvPr>
        </p:nvSpPr>
        <p:spPr>
          <a:xfrm>
            <a:off x="407707" y="255586"/>
            <a:ext cx="9626122" cy="534989"/>
          </a:xfrm>
        </p:spPr>
        <p:txBody>
          <a:bodyPr/>
          <a:lstStyle/>
          <a:p>
            <a:r>
              <a:rPr lang="en-US" altLang="en-US" dirty="0"/>
              <a:t>CCD gain</a:t>
            </a:r>
          </a:p>
        </p:txBody>
      </p:sp>
    </p:spTree>
    <p:extLst>
      <p:ext uri="{BB962C8B-B14F-4D97-AF65-F5344CB8AC3E}">
        <p14:creationId xmlns:p14="http://schemas.microsoft.com/office/powerpoint/2010/main" val="187454123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31303" y="201271"/>
            <a:ext cx="8229600" cy="642937"/>
          </a:xfrm>
        </p:spPr>
        <p:txBody>
          <a:bodyPr/>
          <a:lstStyle/>
          <a:p>
            <a:r>
              <a:rPr lang="en-GB" dirty="0"/>
              <a:t>Basics of noise</a:t>
            </a:r>
            <a:endParaRPr lang="en-US" dirty="0"/>
          </a:p>
        </p:txBody>
      </p:sp>
      <mc:AlternateContent xmlns:mc="http://schemas.openxmlformats.org/markup-compatibility/2006" xmlns:a14="http://schemas.microsoft.com/office/drawing/2010/main">
        <mc:Choice Requires="a14">
          <p:sp>
            <p:nvSpPr>
              <p:cNvPr id="6" name="Espace réservé du contenu 2"/>
              <p:cNvSpPr txBox="1">
                <a:spLocks/>
              </p:cNvSpPr>
              <p:nvPr/>
            </p:nvSpPr>
            <p:spPr>
              <a:xfrm>
                <a:off x="1981199" y="1600201"/>
                <a:ext cx="9647583" cy="4854575"/>
              </a:xfrm>
              <a:prstGeom prst="rect">
                <a:avLst/>
              </a:prstGeom>
            </p:spPr>
            <p:txBody>
              <a:bodyPr/>
              <a:lstStyle>
                <a:lvl1pPr marL="0" indent="0" algn="l" defTabSz="457200" rtl="0" eaLnBrk="1" fontAlgn="base" hangingPunct="1">
                  <a:spcBef>
                    <a:spcPct val="20000"/>
                  </a:spcBef>
                  <a:spcAft>
                    <a:spcPct val="0"/>
                  </a:spcAft>
                  <a:buFont typeface="Arial" charset="0"/>
                  <a:buNone/>
                  <a:defRPr sz="1400" b="0" kern="1200">
                    <a:solidFill>
                      <a:schemeClr val="tx1"/>
                    </a:solidFill>
                    <a:latin typeface="Arial"/>
                    <a:ea typeface="ＭＳ Ｐゴシック" charset="-128"/>
                    <a:cs typeface="Arial"/>
                  </a:defRPr>
                </a:lvl1pPr>
                <a:lvl2pPr marL="914400" indent="-457200" algn="l" defTabSz="457200" rtl="0" eaLnBrk="1" fontAlgn="base" hangingPunct="1">
                  <a:spcBef>
                    <a:spcPct val="20000"/>
                  </a:spcBef>
                  <a:spcAft>
                    <a:spcPct val="0"/>
                  </a:spcAft>
                  <a:buClr>
                    <a:srgbClr val="AFB1A5"/>
                  </a:buClr>
                  <a:buSzPct val="100000"/>
                  <a:buFont typeface="Wingdings" panose="05000000000000000000" pitchFamily="2" charset="2"/>
                  <a:buChar char="Ø"/>
                  <a:defRPr sz="1400" kern="1200">
                    <a:solidFill>
                      <a:schemeClr val="tx1"/>
                    </a:solidFill>
                    <a:latin typeface="Arial"/>
                    <a:ea typeface="ＭＳ Ｐゴシック" charset="-128"/>
                    <a:cs typeface="Arial"/>
                  </a:defRPr>
                </a:lvl2pPr>
                <a:lvl3pPr marL="1200150" indent="-285750" algn="l" defTabSz="457200" rtl="0" eaLnBrk="1" fontAlgn="base" hangingPunct="1">
                  <a:spcBef>
                    <a:spcPct val="20000"/>
                  </a:spcBef>
                  <a:spcAft>
                    <a:spcPct val="0"/>
                  </a:spcAft>
                  <a:buClr>
                    <a:srgbClr val="AFB1A5"/>
                  </a:buClr>
                  <a:buSzPct val="130000"/>
                  <a:buFont typeface="Arial"/>
                  <a:buChar char="•"/>
                  <a:defRPr sz="1400" kern="1200">
                    <a:solidFill>
                      <a:schemeClr val="tx1"/>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AFB1A5"/>
                  </a:buClr>
                  <a:buSzPct val="100000"/>
                  <a:buFont typeface="Lucida Grande"/>
                  <a:buChar char="»"/>
                  <a:defRPr sz="1400" kern="1200">
                    <a:solidFill>
                      <a:schemeClr val="tx1"/>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AFB1A5"/>
                  </a:buClr>
                  <a:buSzPct val="90000"/>
                  <a:buFont typeface="Lucida Grande"/>
                  <a:buChar char="-"/>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GB" altLang="fr-FR" sz="2000" dirty="0"/>
                  <a:t>The variance of the sum of independent random variables is the sum of the variances</a:t>
                </a:r>
              </a:p>
              <a:p>
                <a:pPr marL="342900" indent="-342900">
                  <a:buFont typeface="Arial" panose="020B0604020202020204" pitchFamily="34" charset="0"/>
                  <a:buChar char="•"/>
                </a:pPr>
                <a:r>
                  <a:rPr lang="en-GB" sz="2000" dirty="0">
                    <a:sym typeface="Wingdings" pitchFamily="2" charset="2"/>
                  </a:rPr>
                  <a:t>The sum of </a:t>
                </a:r>
                <a14:m>
                  <m:oMath xmlns:m="http://schemas.openxmlformats.org/officeDocument/2006/math">
                    <m:r>
                      <a:rPr lang="en-GB" altLang="fr-FR" sz="2000" i="1">
                        <a:latin typeface="Cambria Math" panose="02040503050406030204" pitchFamily="18" charset="0"/>
                      </a:rPr>
                      <m:t>𝑁</m:t>
                    </m:r>
                  </m:oMath>
                </a14:m>
                <a:r>
                  <a:rPr lang="en-GB" sz="2000" dirty="0">
                    <a:sym typeface="Wingdings" pitchFamily="2" charset="2"/>
                  </a:rPr>
                  <a:t> random independent variables (with finite means and variances) tends to a normal (</a:t>
                </a:r>
                <a:r>
                  <a:rPr lang="en-GB" sz="2000" dirty="0" err="1">
                    <a:sym typeface="Wingdings" pitchFamily="2" charset="2"/>
                  </a:rPr>
                  <a:t>gaussian</a:t>
                </a:r>
                <a:r>
                  <a:rPr lang="en-GB" sz="2000" dirty="0">
                    <a:sym typeface="Wingdings" pitchFamily="2" charset="2"/>
                  </a:rPr>
                  <a:t>) distribution</a:t>
                </a:r>
                <a:endParaRPr lang="en-GB" sz="2400" dirty="0"/>
              </a:p>
              <a:p>
                <a:pPr marL="342900" indent="-342900">
                  <a:buFont typeface="Arial" panose="020B0604020202020204" pitchFamily="34" charset="0"/>
                  <a:buChar char="•"/>
                </a:pPr>
                <a:r>
                  <a:rPr lang="en-GB" altLang="fr-FR" sz="2000" dirty="0"/>
                  <a:t>A series of random events occurring continuously and independently of one another is described by a Poisson distribution:</a:t>
                </a:r>
              </a:p>
              <a:p>
                <a:pPr/>
                <a14:m>
                  <m:oMathPara xmlns:m="http://schemas.openxmlformats.org/officeDocument/2006/math">
                    <m:oMathParaPr>
                      <m:jc m:val="centerGroup"/>
                    </m:oMathParaPr>
                    <m:oMath xmlns:m="http://schemas.openxmlformats.org/officeDocument/2006/math">
                      <m:r>
                        <m:rPr>
                          <m:sty m:val="p"/>
                        </m:rPr>
                        <a:rPr lang="en-GB" altLang="fr-FR" sz="2000" b="0" i="0" smtClean="0">
                          <a:latin typeface="Cambria Math" panose="02040503050406030204" pitchFamily="18" charset="0"/>
                        </a:rPr>
                        <m:t>Prob</m:t>
                      </m:r>
                      <m:d>
                        <m:dPr>
                          <m:ctrlPr>
                            <a:rPr lang="en-GB" altLang="fr-FR" sz="2000" b="0" i="1" smtClean="0">
                              <a:latin typeface="Cambria Math" panose="02040503050406030204" pitchFamily="18" charset="0"/>
                            </a:rPr>
                          </m:ctrlPr>
                        </m:dPr>
                        <m:e>
                          <m:r>
                            <a:rPr lang="en-GB" altLang="fr-FR" sz="2000" b="0" i="1" smtClean="0">
                              <a:latin typeface="Cambria Math" panose="02040503050406030204" pitchFamily="18" charset="0"/>
                            </a:rPr>
                            <m:t>𝑁</m:t>
                          </m:r>
                          <m:r>
                            <a:rPr lang="en-GB" altLang="fr-FR" sz="2000" b="0" i="1" smtClean="0">
                              <a:latin typeface="Cambria Math" panose="02040503050406030204" pitchFamily="18" charset="0"/>
                            </a:rPr>
                            <m:t>,</m:t>
                          </m:r>
                          <m:acc>
                            <m:accPr>
                              <m:chr m:val="̅"/>
                              <m:ctrlPr>
                                <a:rPr lang="en-GB" altLang="fr-FR" sz="2000" b="0" i="1" smtClean="0">
                                  <a:latin typeface="Cambria Math" panose="02040503050406030204" pitchFamily="18" charset="0"/>
                                </a:rPr>
                              </m:ctrlPr>
                            </m:accPr>
                            <m:e>
                              <m:r>
                                <a:rPr lang="en-GB" altLang="fr-FR" sz="2000" b="0" i="1" smtClean="0">
                                  <a:latin typeface="Cambria Math" panose="02040503050406030204" pitchFamily="18" charset="0"/>
                                </a:rPr>
                                <m:t>𝑁</m:t>
                              </m:r>
                            </m:e>
                          </m:acc>
                        </m:e>
                      </m:d>
                      <m:r>
                        <a:rPr lang="en-GB" altLang="fr-FR" sz="2000" b="0" i="1" smtClean="0">
                          <a:latin typeface="Cambria Math" panose="02040503050406030204" pitchFamily="18" charset="0"/>
                        </a:rPr>
                        <m:t>= </m:t>
                      </m:r>
                      <m:f>
                        <m:fPr>
                          <m:ctrlPr>
                            <a:rPr lang="en-GB" altLang="fr-FR" sz="2000" b="0" i="1" smtClean="0">
                              <a:latin typeface="Cambria Math" panose="02040503050406030204" pitchFamily="18" charset="0"/>
                            </a:rPr>
                          </m:ctrlPr>
                        </m:fPr>
                        <m:num>
                          <m:sSup>
                            <m:sSupPr>
                              <m:ctrlPr>
                                <a:rPr lang="en-GB" altLang="fr-FR" sz="2000" b="0" i="1" smtClean="0">
                                  <a:latin typeface="Cambria Math" panose="02040503050406030204" pitchFamily="18" charset="0"/>
                                </a:rPr>
                              </m:ctrlPr>
                            </m:sSupPr>
                            <m:e>
                              <m:d>
                                <m:dPr>
                                  <m:ctrlPr>
                                    <a:rPr lang="en-GB" altLang="fr-FR" sz="2000" b="0" i="1" smtClean="0">
                                      <a:latin typeface="Cambria Math" panose="02040503050406030204" pitchFamily="18" charset="0"/>
                                    </a:rPr>
                                  </m:ctrlPr>
                                </m:dPr>
                                <m:e>
                                  <m:acc>
                                    <m:accPr>
                                      <m:chr m:val="̅"/>
                                      <m:ctrlPr>
                                        <a:rPr lang="en-GB" altLang="fr-FR" sz="2000" b="0" i="1" smtClean="0">
                                          <a:latin typeface="Cambria Math" panose="02040503050406030204" pitchFamily="18" charset="0"/>
                                        </a:rPr>
                                      </m:ctrlPr>
                                    </m:accPr>
                                    <m:e>
                                      <m:r>
                                        <a:rPr lang="en-GB" altLang="fr-FR" sz="2000" b="0" i="1" smtClean="0">
                                          <a:latin typeface="Cambria Math" panose="02040503050406030204" pitchFamily="18" charset="0"/>
                                        </a:rPr>
                                        <m:t>𝑁</m:t>
                                      </m:r>
                                    </m:e>
                                  </m:acc>
                                </m:e>
                              </m:d>
                            </m:e>
                            <m:sup>
                              <m:r>
                                <a:rPr lang="en-GB" altLang="fr-FR" sz="2000" b="0" i="1" smtClean="0">
                                  <a:latin typeface="Cambria Math" panose="02040503050406030204" pitchFamily="18" charset="0"/>
                                </a:rPr>
                                <m:t>𝑁</m:t>
                              </m:r>
                            </m:sup>
                          </m:sSup>
                          <m:sSup>
                            <m:sSupPr>
                              <m:ctrlPr>
                                <a:rPr lang="en-GB" altLang="fr-FR" sz="2000" b="0" i="1" smtClean="0">
                                  <a:latin typeface="Cambria Math" panose="02040503050406030204" pitchFamily="18" charset="0"/>
                                </a:rPr>
                              </m:ctrlPr>
                            </m:sSupPr>
                            <m:e>
                              <m:r>
                                <a:rPr lang="en-GB" altLang="fr-FR" sz="2000" b="0" i="1" smtClean="0">
                                  <a:latin typeface="Cambria Math" panose="02040503050406030204" pitchFamily="18" charset="0"/>
                                </a:rPr>
                                <m:t>𝑒</m:t>
                              </m:r>
                            </m:e>
                            <m:sup>
                              <m:r>
                                <a:rPr lang="en-GB" altLang="fr-FR" sz="2000" b="0" i="1" smtClean="0">
                                  <a:latin typeface="Cambria Math" panose="02040503050406030204" pitchFamily="18" charset="0"/>
                                </a:rPr>
                                <m:t>−</m:t>
                              </m:r>
                              <m:acc>
                                <m:accPr>
                                  <m:chr m:val="̅"/>
                                  <m:ctrlPr>
                                    <a:rPr lang="en-GB" altLang="fr-FR" sz="2000" b="0" i="1" smtClean="0">
                                      <a:latin typeface="Cambria Math" panose="02040503050406030204" pitchFamily="18" charset="0"/>
                                    </a:rPr>
                                  </m:ctrlPr>
                                </m:accPr>
                                <m:e>
                                  <m:r>
                                    <a:rPr lang="en-GB" altLang="fr-FR" sz="2000" b="0" i="1" smtClean="0">
                                      <a:latin typeface="Cambria Math" panose="02040503050406030204" pitchFamily="18" charset="0"/>
                                    </a:rPr>
                                    <m:t>𝑁</m:t>
                                  </m:r>
                                </m:e>
                              </m:acc>
                            </m:sup>
                          </m:sSup>
                        </m:num>
                        <m:den>
                          <m:r>
                            <a:rPr lang="en-GB" altLang="fr-FR" sz="2000" b="0" i="1" smtClean="0">
                              <a:latin typeface="Cambria Math" panose="02040503050406030204" pitchFamily="18" charset="0"/>
                            </a:rPr>
                            <m:t>𝑁</m:t>
                          </m:r>
                          <m:r>
                            <a:rPr lang="en-GB" altLang="fr-FR" sz="2000" b="0" i="1" smtClean="0">
                              <a:latin typeface="Cambria Math" panose="02040503050406030204" pitchFamily="18" charset="0"/>
                            </a:rPr>
                            <m:t>!</m:t>
                          </m:r>
                        </m:den>
                      </m:f>
                    </m:oMath>
                  </m:oMathPara>
                </a14:m>
                <a:endParaRPr lang="en-GB" altLang="fr-FR" sz="20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GB" altLang="fr-FR" sz="2000" b="0" i="0" smtClean="0">
                          <a:latin typeface="Cambria Math" panose="02040503050406030204" pitchFamily="18" charset="0"/>
                        </a:rPr>
                        <m:t>Variance</m:t>
                      </m:r>
                      <m:r>
                        <a:rPr lang="en-GB" altLang="fr-FR" sz="2000" b="0" i="0" smtClean="0">
                          <a:latin typeface="Cambria Math" panose="02040503050406030204" pitchFamily="18" charset="0"/>
                        </a:rPr>
                        <m:t>: </m:t>
                      </m:r>
                      <m:r>
                        <m:rPr>
                          <m:sty m:val="p"/>
                        </m:rPr>
                        <a:rPr lang="en-GB" altLang="fr-FR" sz="2000" b="0" i="0" smtClean="0">
                          <a:latin typeface="Cambria Math" panose="02040503050406030204" pitchFamily="18" charset="0"/>
                        </a:rPr>
                        <m:t>Var</m:t>
                      </m:r>
                      <m:d>
                        <m:dPr>
                          <m:ctrlPr>
                            <a:rPr lang="en-GB" altLang="fr-FR" sz="2000" b="0" i="1" smtClean="0">
                              <a:latin typeface="Cambria Math" panose="02040503050406030204" pitchFamily="18" charset="0"/>
                            </a:rPr>
                          </m:ctrlPr>
                        </m:dPr>
                        <m:e>
                          <m:r>
                            <a:rPr lang="en-GB" altLang="fr-FR" sz="2000" i="1">
                              <a:latin typeface="Cambria Math" panose="02040503050406030204" pitchFamily="18" charset="0"/>
                            </a:rPr>
                            <m:t>𝑁</m:t>
                          </m:r>
                        </m:e>
                      </m:d>
                      <m:r>
                        <a:rPr lang="en-GB" altLang="fr-FR" sz="2000" b="0" i="1" smtClean="0">
                          <a:latin typeface="Cambria Math" panose="02040503050406030204" pitchFamily="18" charset="0"/>
                        </a:rPr>
                        <m:t>=</m:t>
                      </m:r>
                      <m:r>
                        <a:rPr lang="en-GB" altLang="fr-FR" sz="2000" b="0" i="1" smtClean="0">
                          <a:latin typeface="Cambria Math" panose="02040503050406030204" pitchFamily="18" charset="0"/>
                        </a:rPr>
                        <m:t>𝑁</m:t>
                      </m:r>
                    </m:oMath>
                  </m:oMathPara>
                </a14:m>
                <a:endParaRPr lang="en-GB" altLang="fr-FR" sz="20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GB" altLang="fr-FR" sz="2000" b="0" i="0" smtClean="0">
                          <a:latin typeface="Cambria Math" panose="02040503050406030204" pitchFamily="18" charset="0"/>
                          <a:ea typeface="Cambria Math" panose="02040503050406030204" pitchFamily="18" charset="0"/>
                        </a:rPr>
                        <m:t>Standard</m:t>
                      </m:r>
                      <m:r>
                        <a:rPr lang="en-GB" altLang="fr-FR" sz="2000" b="0" i="0" smtClean="0">
                          <a:latin typeface="Cambria Math" panose="02040503050406030204" pitchFamily="18" charset="0"/>
                          <a:ea typeface="Cambria Math" panose="02040503050406030204" pitchFamily="18" charset="0"/>
                        </a:rPr>
                        <m:t> </m:t>
                      </m:r>
                      <m:r>
                        <m:rPr>
                          <m:sty m:val="p"/>
                        </m:rPr>
                        <a:rPr lang="en-GB" altLang="fr-FR" sz="2000" b="0" i="0" smtClean="0">
                          <a:latin typeface="Cambria Math" panose="02040503050406030204" pitchFamily="18" charset="0"/>
                          <a:ea typeface="Cambria Math" panose="02040503050406030204" pitchFamily="18" charset="0"/>
                        </a:rPr>
                        <m:t>deviation</m:t>
                      </m:r>
                      <m:r>
                        <a:rPr lang="en-GB" altLang="fr-FR" sz="2000" b="0" i="0" smtClean="0">
                          <a:latin typeface="Cambria Math" panose="02040503050406030204" pitchFamily="18" charset="0"/>
                          <a:ea typeface="Cambria Math" panose="02040503050406030204" pitchFamily="18" charset="0"/>
                        </a:rPr>
                        <m:t>: </m:t>
                      </m:r>
                      <m:r>
                        <a:rPr lang="en-GB" altLang="fr-FR" sz="2000" i="1" smtClean="0">
                          <a:latin typeface="Cambria Math" panose="02040503050406030204" pitchFamily="18" charset="0"/>
                          <a:ea typeface="Cambria Math" panose="02040503050406030204" pitchFamily="18" charset="0"/>
                        </a:rPr>
                        <m:t>𝜎</m:t>
                      </m:r>
                      <m:r>
                        <a:rPr lang="en-GB" altLang="fr-FR" sz="2000" b="0" i="1" smtClean="0">
                          <a:latin typeface="Cambria Math" panose="02040503050406030204" pitchFamily="18" charset="0"/>
                          <a:ea typeface="Cambria Math" panose="02040503050406030204" pitchFamily="18" charset="0"/>
                        </a:rPr>
                        <m:t>=</m:t>
                      </m:r>
                      <m:rad>
                        <m:radPr>
                          <m:degHide m:val="on"/>
                          <m:ctrlPr>
                            <a:rPr lang="en-GB" altLang="fr-FR" sz="2000" b="0" i="1" smtClean="0">
                              <a:latin typeface="Cambria Math" panose="02040503050406030204" pitchFamily="18" charset="0"/>
                              <a:ea typeface="Cambria Math" panose="02040503050406030204" pitchFamily="18" charset="0"/>
                            </a:rPr>
                          </m:ctrlPr>
                        </m:radPr>
                        <m:deg/>
                        <m:e>
                          <m:acc>
                            <m:accPr>
                              <m:chr m:val="̅"/>
                              <m:ctrlPr>
                                <a:rPr lang="en-GB" altLang="fr-FR" sz="2000" b="0" i="1" smtClean="0">
                                  <a:latin typeface="Cambria Math" panose="02040503050406030204" pitchFamily="18" charset="0"/>
                                  <a:ea typeface="Cambria Math" panose="02040503050406030204" pitchFamily="18" charset="0"/>
                                </a:rPr>
                              </m:ctrlPr>
                            </m:accPr>
                            <m:e>
                              <m:r>
                                <a:rPr lang="en-GB" altLang="fr-FR" sz="2000" b="0" i="1" smtClean="0">
                                  <a:latin typeface="Cambria Math" panose="02040503050406030204" pitchFamily="18" charset="0"/>
                                  <a:ea typeface="Cambria Math" panose="02040503050406030204" pitchFamily="18" charset="0"/>
                                </a:rPr>
                                <m:t>𝑁</m:t>
                              </m:r>
                            </m:e>
                          </m:acc>
                        </m:e>
                      </m:rad>
                    </m:oMath>
                  </m:oMathPara>
                </a14:m>
                <a:endParaRPr lang="en-GB" altLang="fr-FR" sz="2000" dirty="0"/>
              </a:p>
              <a:p>
                <a:pPr marL="457200" lvl="1" indent="0">
                  <a:buNone/>
                </a:pPr>
                <a:r>
                  <a:rPr lang="en-GB" altLang="fr-FR" sz="2000" dirty="0"/>
                  <a:t>where </a:t>
                </a:r>
                <a14:m>
                  <m:oMath xmlns:m="http://schemas.openxmlformats.org/officeDocument/2006/math">
                    <m:r>
                      <a:rPr lang="en-GB" altLang="fr-FR" sz="2000" i="1">
                        <a:latin typeface="Cambria Math" panose="02040503050406030204" pitchFamily="18" charset="0"/>
                      </a:rPr>
                      <m:t>𝑁</m:t>
                    </m:r>
                  </m:oMath>
                </a14:m>
                <a:r>
                  <a:rPr lang="en-GB" altLang="fr-FR" sz="2000" dirty="0"/>
                  <a:t> is the measured number of events (counts), </a:t>
                </a:r>
                <a14:m>
                  <m:oMath xmlns:m="http://schemas.openxmlformats.org/officeDocument/2006/math">
                    <m:acc>
                      <m:accPr>
                        <m:chr m:val="̅"/>
                        <m:ctrlPr>
                          <a:rPr lang="en-GB" altLang="fr-FR" sz="2000" i="1" smtClean="0">
                            <a:latin typeface="Cambria Math" panose="02040503050406030204" pitchFamily="18" charset="0"/>
                          </a:rPr>
                        </m:ctrlPr>
                      </m:accPr>
                      <m:e>
                        <m:r>
                          <a:rPr lang="en-GB" altLang="fr-FR" sz="2000" b="0" i="1" smtClean="0">
                            <a:latin typeface="Cambria Math" panose="02040503050406030204" pitchFamily="18" charset="0"/>
                          </a:rPr>
                          <m:t>𝑁</m:t>
                        </m:r>
                      </m:e>
                    </m:acc>
                  </m:oMath>
                </a14:m>
                <a:r>
                  <a:rPr lang="en-GB" altLang="fr-FR" sz="2000" dirty="0"/>
                  <a:t> the mean of </a:t>
                </a:r>
                <a14:m>
                  <m:oMath xmlns:m="http://schemas.openxmlformats.org/officeDocument/2006/math">
                    <m:r>
                      <a:rPr lang="en-GB" altLang="fr-FR" sz="2000" i="1">
                        <a:latin typeface="Cambria Math" panose="02040503050406030204" pitchFamily="18" charset="0"/>
                      </a:rPr>
                      <m:t>𝑁</m:t>
                    </m:r>
                  </m:oMath>
                </a14:m>
                <a:r>
                  <a:rPr lang="en-GB" altLang="fr-FR" sz="2000" dirty="0"/>
                  <a:t>, </a:t>
                </a:r>
                <a:r>
                  <a:rPr lang="en-GB" altLang="fr-FR" sz="2000" dirty="0" err="1"/>
                  <a:t>Var</a:t>
                </a:r>
                <a:r>
                  <a:rPr lang="en-GB" altLang="fr-FR" sz="2000" dirty="0"/>
                  <a:t> is the variance and </a:t>
                </a:r>
                <a14:m>
                  <m:oMath xmlns:m="http://schemas.openxmlformats.org/officeDocument/2006/math">
                    <m:r>
                      <a:rPr lang="en-GB" altLang="fr-FR" sz="2000" i="1">
                        <a:latin typeface="Cambria Math" panose="02040503050406030204" pitchFamily="18" charset="0"/>
                        <a:ea typeface="Cambria Math" panose="02040503050406030204" pitchFamily="18" charset="0"/>
                      </a:rPr>
                      <m:t>𝜎</m:t>
                    </m:r>
                  </m:oMath>
                </a14:m>
                <a:r>
                  <a:rPr lang="en-GB" altLang="fr-FR" sz="2000" dirty="0"/>
                  <a:t> the standard deviation</a:t>
                </a:r>
              </a:p>
              <a:p>
                <a:endParaRPr lang="en-GB" altLang="fr-FR" sz="2000" dirty="0"/>
              </a:p>
              <a:p>
                <a:endParaRPr lang="en-GB" altLang="fr-FR" sz="2400" dirty="0"/>
              </a:p>
              <a:p>
                <a:endParaRPr lang="en-GB" altLang="fr-FR" sz="2400" dirty="0"/>
              </a:p>
              <a:p>
                <a:endParaRPr lang="en-GB" altLang="fr-FR" sz="2400" dirty="0"/>
              </a:p>
            </p:txBody>
          </p:sp>
        </mc:Choice>
        <mc:Fallback xmlns="">
          <p:sp>
            <p:nvSpPr>
              <p:cNvPr id="6" name="Espace réservé du contenu 2"/>
              <p:cNvSpPr txBox="1">
                <a:spLocks noRot="1" noChangeAspect="1" noMove="1" noResize="1" noEditPoints="1" noAdjustHandles="1" noChangeArrowheads="1" noChangeShapeType="1" noTextEdit="1"/>
              </p:cNvSpPr>
              <p:nvPr/>
            </p:nvSpPr>
            <p:spPr>
              <a:xfrm>
                <a:off x="1981199" y="1600201"/>
                <a:ext cx="9647583" cy="4854575"/>
              </a:xfrm>
              <a:prstGeom prst="rect">
                <a:avLst/>
              </a:prstGeom>
              <a:blipFill>
                <a:blip r:embed="rId2"/>
                <a:stretch>
                  <a:fillRect l="-569" t="-628"/>
                </a:stretch>
              </a:blipFill>
            </p:spPr>
            <p:txBody>
              <a:bodyPr/>
              <a:lstStyle/>
              <a:p>
                <a:r>
                  <a:rPr lang="en-US">
                    <a:noFill/>
                  </a:rPr>
                  <a:t> </a:t>
                </a:r>
              </a:p>
            </p:txBody>
          </p:sp>
        </mc:Fallback>
      </mc:AlternateContent>
    </p:spTree>
    <p:extLst>
      <p:ext uri="{BB962C8B-B14F-4D97-AF65-F5344CB8AC3E}">
        <p14:creationId xmlns:p14="http://schemas.microsoft.com/office/powerpoint/2010/main" val="72119022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31303" y="201271"/>
            <a:ext cx="8229600" cy="642937"/>
          </a:xfrm>
        </p:spPr>
        <p:txBody>
          <a:bodyPr/>
          <a:lstStyle/>
          <a:p>
            <a:r>
              <a:rPr lang="en-GB" dirty="0"/>
              <a:t>Sources of signal and noise</a:t>
            </a:r>
            <a:endParaRPr lang="en-US" dirty="0"/>
          </a:p>
        </p:txBody>
      </p:sp>
      <mc:AlternateContent xmlns:mc="http://schemas.openxmlformats.org/markup-compatibility/2006" xmlns:a14="http://schemas.microsoft.com/office/drawing/2010/main">
        <mc:Choice Requires="a14">
          <p:sp>
            <p:nvSpPr>
              <p:cNvPr id="6" name="Espace réservé du contenu 2"/>
              <p:cNvSpPr txBox="1">
                <a:spLocks/>
              </p:cNvSpPr>
              <p:nvPr/>
            </p:nvSpPr>
            <p:spPr>
              <a:xfrm>
                <a:off x="1287780" y="1361959"/>
                <a:ext cx="10675621" cy="4854575"/>
              </a:xfrm>
              <a:prstGeom prst="rect">
                <a:avLst/>
              </a:prstGeom>
            </p:spPr>
            <p:txBody>
              <a:bodyPr/>
              <a:lstStyle>
                <a:lvl1pPr marL="0" indent="0" algn="l" defTabSz="457200" rtl="0" eaLnBrk="1" fontAlgn="base" hangingPunct="1">
                  <a:spcBef>
                    <a:spcPct val="20000"/>
                  </a:spcBef>
                  <a:spcAft>
                    <a:spcPct val="0"/>
                  </a:spcAft>
                  <a:buFont typeface="Arial" charset="0"/>
                  <a:buNone/>
                  <a:defRPr sz="1400" b="0" kern="1200">
                    <a:solidFill>
                      <a:schemeClr val="tx1"/>
                    </a:solidFill>
                    <a:latin typeface="Arial"/>
                    <a:ea typeface="ＭＳ Ｐゴシック" charset="-128"/>
                    <a:cs typeface="Arial"/>
                  </a:defRPr>
                </a:lvl1pPr>
                <a:lvl2pPr marL="914400" indent="-457200" algn="l" defTabSz="457200" rtl="0" eaLnBrk="1" fontAlgn="base" hangingPunct="1">
                  <a:spcBef>
                    <a:spcPct val="20000"/>
                  </a:spcBef>
                  <a:spcAft>
                    <a:spcPct val="0"/>
                  </a:spcAft>
                  <a:buClr>
                    <a:srgbClr val="AFB1A5"/>
                  </a:buClr>
                  <a:buSzPct val="100000"/>
                  <a:buFont typeface="Wingdings" panose="05000000000000000000" pitchFamily="2" charset="2"/>
                  <a:buChar char="Ø"/>
                  <a:defRPr sz="1400" kern="1200">
                    <a:solidFill>
                      <a:schemeClr val="tx1"/>
                    </a:solidFill>
                    <a:latin typeface="Arial"/>
                    <a:ea typeface="ＭＳ Ｐゴシック" charset="-128"/>
                    <a:cs typeface="Arial"/>
                  </a:defRPr>
                </a:lvl2pPr>
                <a:lvl3pPr marL="1200150" indent="-285750" algn="l" defTabSz="457200" rtl="0" eaLnBrk="1" fontAlgn="base" hangingPunct="1">
                  <a:spcBef>
                    <a:spcPct val="20000"/>
                  </a:spcBef>
                  <a:spcAft>
                    <a:spcPct val="0"/>
                  </a:spcAft>
                  <a:buClr>
                    <a:srgbClr val="AFB1A5"/>
                  </a:buClr>
                  <a:buSzPct val="130000"/>
                  <a:buFont typeface="Arial"/>
                  <a:buChar char="•"/>
                  <a:defRPr sz="1400" kern="1200">
                    <a:solidFill>
                      <a:schemeClr val="tx1"/>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AFB1A5"/>
                  </a:buClr>
                  <a:buSzPct val="100000"/>
                  <a:buFont typeface="Lucida Grande"/>
                  <a:buChar char="»"/>
                  <a:defRPr sz="1400" kern="1200">
                    <a:solidFill>
                      <a:schemeClr val="tx1"/>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AFB1A5"/>
                  </a:buClr>
                  <a:buSzPct val="90000"/>
                  <a:buFont typeface="Lucida Grande"/>
                  <a:buChar char="-"/>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fr-FR" sz="1600" dirty="0"/>
                  <a:t>Let’s assume that the CCD is illuminated by a uniform and stable source of light generating </a:t>
                </a:r>
                <a14:m>
                  <m:oMath xmlns:m="http://schemas.openxmlformats.org/officeDocument/2006/math">
                    <m:sSub>
                      <m:sSubPr>
                        <m:ctrlPr>
                          <a:rPr lang="en-US" altLang="fr-FR" sz="1600" i="1">
                            <a:latin typeface="Cambria Math" panose="02040503050406030204" pitchFamily="18" charset="0"/>
                          </a:rPr>
                        </m:ctrlPr>
                      </m:sSubPr>
                      <m:e>
                        <m:r>
                          <a:rPr lang="en-GB" altLang="fr-FR" sz="1600" i="1">
                            <a:latin typeface="Cambria Math" panose="02040503050406030204" pitchFamily="18" charset="0"/>
                          </a:rPr>
                          <m:t>𝑀</m:t>
                        </m:r>
                      </m:e>
                      <m:sub>
                        <m:sSup>
                          <m:sSupPr>
                            <m:ctrlPr>
                              <a:rPr lang="en-US" altLang="fr-FR" sz="1600" i="1">
                                <a:latin typeface="Cambria Math" panose="02040503050406030204" pitchFamily="18" charset="0"/>
                              </a:rPr>
                            </m:ctrlPr>
                          </m:sSupPr>
                          <m:e>
                            <m:r>
                              <a:rPr lang="en-GB" altLang="fr-FR" sz="1600" i="1">
                                <a:latin typeface="Cambria Math" panose="02040503050406030204" pitchFamily="18" charset="0"/>
                              </a:rPr>
                              <m:t>𝑒</m:t>
                            </m:r>
                          </m:e>
                          <m:sup>
                            <m:r>
                              <a:rPr lang="en-GB" altLang="fr-FR" sz="1600" i="1">
                                <a:latin typeface="Cambria Math" panose="02040503050406030204" pitchFamily="18" charset="0"/>
                              </a:rPr>
                              <m:t>−</m:t>
                            </m:r>
                          </m:sup>
                        </m:sSup>
                      </m:sub>
                    </m:sSub>
                  </m:oMath>
                </a14:m>
                <a:r>
                  <a:rPr lang="en-US" altLang="fr-FR" sz="1600" dirty="0"/>
                  <a:t> electrons per second (e</a:t>
                </a:r>
                <a:r>
                  <a:rPr lang="en-US" altLang="fr-FR" sz="1600" baseline="30000" dirty="0"/>
                  <a:t>-</a:t>
                </a:r>
                <a:r>
                  <a:rPr lang="en-US" altLang="fr-FR" sz="1600" dirty="0"/>
                  <a:t> s</a:t>
                </a:r>
                <a:r>
                  <a:rPr lang="en-US" altLang="fr-FR" sz="1600" baseline="30000" dirty="0"/>
                  <a:t>-1</a:t>
                </a:r>
                <a:r>
                  <a:rPr lang="en-US" altLang="fr-FR" sz="1600" dirty="0"/>
                  <a:t>) (per pixel)</a:t>
                </a:r>
              </a:p>
              <a:p>
                <a:endParaRPr lang="fr-FR" altLang="fr-FR" sz="1600" dirty="0"/>
              </a:p>
              <a:p>
                <a:r>
                  <a:rPr lang="fr-FR" altLang="fr-FR" sz="1600" dirty="0"/>
                  <a:t>CCD gain</a:t>
                </a:r>
                <a:r>
                  <a:rPr lang="en-US" altLang="fr-FR" sz="1600" dirty="0"/>
                  <a:t> in e</a:t>
                </a:r>
                <a:r>
                  <a:rPr lang="en-US" altLang="fr-FR" sz="1600" baseline="30000" dirty="0"/>
                  <a:t>-</a:t>
                </a:r>
                <a:r>
                  <a:rPr lang="en-US" altLang="fr-FR" sz="1600" dirty="0"/>
                  <a:t> ADU</a:t>
                </a:r>
                <a:r>
                  <a:rPr lang="en-US" altLang="fr-FR" sz="1600" baseline="30000" dirty="0"/>
                  <a:t>-1</a:t>
                </a:r>
                <a:r>
                  <a:rPr lang="en-US" altLang="fr-FR" sz="1600" dirty="0"/>
                  <a:t> 			</a:t>
                </a:r>
                <a14:m>
                  <m:oMath xmlns:m="http://schemas.openxmlformats.org/officeDocument/2006/math">
                    <m:r>
                      <a:rPr lang="en-GB" altLang="fr-FR" sz="1600" i="1">
                        <a:latin typeface="Cambria Math" panose="02040503050406030204" pitchFamily="18" charset="0"/>
                      </a:rPr>
                      <m:t>𝑔</m:t>
                    </m:r>
                  </m:oMath>
                </a14:m>
                <a:endParaRPr lang="en-US" altLang="fr-FR" sz="1600" dirty="0"/>
              </a:p>
              <a:p>
                <a:r>
                  <a:rPr lang="en-US" altLang="fr-FR" sz="1600" dirty="0"/>
                  <a:t>Readout noise (e</a:t>
                </a:r>
                <a:r>
                  <a:rPr lang="en-US" altLang="fr-FR" sz="1600" baseline="30000" dirty="0"/>
                  <a:t>-</a:t>
                </a:r>
                <a:r>
                  <a:rPr lang="en-US" altLang="fr-FR" sz="1600" dirty="0"/>
                  <a:t> </a:t>
                </a:r>
                <a:r>
                  <a:rPr lang="en-US" altLang="fr-FR" sz="1600" dirty="0" err="1"/>
                  <a:t>rms</a:t>
                </a:r>
                <a:r>
                  <a:rPr lang="en-US" altLang="fr-FR" sz="1600" dirty="0"/>
                  <a:t>) (per pixel)	</a:t>
                </a:r>
                <a14:m>
                  <m:oMath xmlns:m="http://schemas.openxmlformats.org/officeDocument/2006/math">
                    <m:r>
                      <a:rPr lang="en-GB" altLang="fr-FR" sz="1600" i="1">
                        <a:latin typeface="Cambria Math" panose="02040503050406030204" pitchFamily="18" charset="0"/>
                      </a:rPr>
                      <m:t>𝑅</m:t>
                    </m:r>
                  </m:oMath>
                </a14:m>
                <a:r>
                  <a:rPr lang="en-US" altLang="fr-FR" sz="1600" dirty="0"/>
                  <a:t> (random variable added to the signal, </a:t>
                </a:r>
                <a14:m>
                  <m:oMath xmlns:m="http://schemas.openxmlformats.org/officeDocument/2006/math">
                    <m:acc>
                      <m:accPr>
                        <m:chr m:val="̅"/>
                        <m:ctrlPr>
                          <a:rPr lang="en-GB" altLang="fr-FR" sz="1600" i="1">
                            <a:latin typeface="Cambria Math" panose="02040503050406030204" pitchFamily="18" charset="0"/>
                          </a:rPr>
                        </m:ctrlPr>
                      </m:accPr>
                      <m:e>
                        <m:r>
                          <a:rPr lang="en-GB" altLang="fr-FR" sz="1600" i="1">
                            <a:latin typeface="Cambria Math" panose="02040503050406030204" pitchFamily="18" charset="0"/>
                          </a:rPr>
                          <m:t>𝑅</m:t>
                        </m:r>
                      </m:e>
                    </m:acc>
                    <m:r>
                      <a:rPr lang="en-GB" altLang="fr-FR" sz="1600" i="1">
                        <a:latin typeface="Cambria Math" panose="02040503050406030204" pitchFamily="18" charset="0"/>
                      </a:rPr>
                      <m:t>=0</m:t>
                    </m:r>
                  </m:oMath>
                </a14:m>
                <a:r>
                  <a:rPr lang="en-US" altLang="fr-FR" sz="1600" dirty="0"/>
                  <a:t> and variance </a:t>
                </a:r>
                <a14:m>
                  <m:oMath xmlns:m="http://schemas.openxmlformats.org/officeDocument/2006/math">
                    <m:sSup>
                      <m:sSupPr>
                        <m:ctrlPr>
                          <a:rPr lang="en-GB" altLang="fr-FR" sz="1600" i="1">
                            <a:latin typeface="Cambria Math" panose="02040503050406030204" pitchFamily="18" charset="0"/>
                          </a:rPr>
                        </m:ctrlPr>
                      </m:sSupPr>
                      <m:e>
                        <m:r>
                          <a:rPr lang="en-GB" altLang="fr-FR" sz="1600" i="1">
                            <a:latin typeface="Cambria Math" panose="02040503050406030204" pitchFamily="18" charset="0"/>
                          </a:rPr>
                          <m:t>𝑅</m:t>
                        </m:r>
                      </m:e>
                      <m:sup>
                        <m:r>
                          <a:rPr lang="en-GB" altLang="fr-FR" sz="1600" i="1">
                            <a:latin typeface="Cambria Math" panose="02040503050406030204" pitchFamily="18" charset="0"/>
                          </a:rPr>
                          <m:t>2</m:t>
                        </m:r>
                      </m:sup>
                    </m:sSup>
                  </m:oMath>
                </a14:m>
                <a:r>
                  <a:rPr lang="en-US" altLang="fr-FR" sz="1600" dirty="0"/>
                  <a:t>)</a:t>
                </a:r>
              </a:p>
              <a:p>
                <a:endParaRPr lang="en-US" altLang="fr-FR" sz="1600" dirty="0"/>
              </a:p>
              <a:p>
                <a:r>
                  <a:rPr lang="fr-FR" altLang="fr-FR" sz="1600" dirty="0" err="1"/>
                  <a:t>Measurement</a:t>
                </a:r>
                <a:r>
                  <a:rPr lang="fr-FR" altLang="fr-FR" sz="1600" dirty="0"/>
                  <a:t>					</a:t>
                </a:r>
                <a14:m>
                  <m:oMath xmlns:m="http://schemas.openxmlformats.org/officeDocument/2006/math">
                    <m:sSub>
                      <m:sSubPr>
                        <m:ctrlPr>
                          <a:rPr lang="fr-FR" altLang="fr-FR" sz="1600" i="1">
                            <a:solidFill>
                              <a:srgbClr val="000000"/>
                            </a:solidFill>
                            <a:latin typeface="Cambria Math" panose="02040503050406030204" pitchFamily="18" charset="0"/>
                          </a:rPr>
                        </m:ctrlPr>
                      </m:sSubPr>
                      <m:e>
                        <m:r>
                          <a:rPr lang="en-GB" altLang="fr-FR" sz="1600" i="1">
                            <a:solidFill>
                              <a:srgbClr val="000000"/>
                            </a:solidFill>
                            <a:latin typeface="Cambria Math" panose="02040503050406030204" pitchFamily="18" charset="0"/>
                          </a:rPr>
                          <m:t>𝑀</m:t>
                        </m:r>
                      </m:e>
                      <m:sub>
                        <m:r>
                          <a:rPr lang="en-GB" altLang="fr-FR" sz="1600" i="1">
                            <a:solidFill>
                              <a:srgbClr val="000000"/>
                            </a:solidFill>
                            <a:latin typeface="Cambria Math" panose="02040503050406030204" pitchFamily="18" charset="0"/>
                          </a:rPr>
                          <m:t>𝐴𝐷𝑈</m:t>
                        </m:r>
                      </m:sub>
                    </m:sSub>
                    <m:r>
                      <a:rPr lang="en-GB" altLang="fr-FR" sz="1600" i="1">
                        <a:solidFill>
                          <a:srgbClr val="000000"/>
                        </a:solidFill>
                        <a:latin typeface="Cambria Math" panose="02040503050406030204" pitchFamily="18" charset="0"/>
                      </a:rPr>
                      <m:t>=</m:t>
                    </m:r>
                    <m:sSup>
                      <m:sSupPr>
                        <m:ctrlPr>
                          <a:rPr lang="en-GB" altLang="fr-FR" sz="1600" i="1" smtClean="0">
                            <a:solidFill>
                              <a:srgbClr val="000000"/>
                            </a:solidFill>
                            <a:latin typeface="Cambria Math" panose="02040503050406030204" pitchFamily="18" charset="0"/>
                          </a:rPr>
                        </m:ctrlPr>
                      </m:sSupPr>
                      <m:e>
                        <m:r>
                          <a:rPr lang="en-GB" altLang="fr-FR" sz="1600" b="0" i="1" smtClean="0">
                            <a:solidFill>
                              <a:srgbClr val="000000"/>
                            </a:solidFill>
                            <a:latin typeface="Cambria Math" panose="02040503050406030204" pitchFamily="18" charset="0"/>
                          </a:rPr>
                          <m:t>𝑔</m:t>
                        </m:r>
                      </m:e>
                      <m:sup>
                        <m:r>
                          <a:rPr lang="en-GB" altLang="fr-FR" sz="1600" b="0" i="1" smtClean="0">
                            <a:solidFill>
                              <a:srgbClr val="000000"/>
                            </a:solidFill>
                            <a:latin typeface="Cambria Math" panose="02040503050406030204" pitchFamily="18" charset="0"/>
                          </a:rPr>
                          <m:t>−1</m:t>
                        </m:r>
                      </m:sup>
                    </m:sSup>
                    <m:r>
                      <a:rPr lang="en-GB" altLang="fr-FR" sz="1600" i="1" smtClean="0">
                        <a:solidFill>
                          <a:srgbClr val="000000"/>
                        </a:solidFill>
                        <a:latin typeface="Cambria Math" panose="02040503050406030204" pitchFamily="18" charset="0"/>
                        <a:ea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m:t>
                        </m:r>
                        <m:r>
                          <a:rPr lang="en-GB" sz="1600" i="1">
                            <a:latin typeface="Cambria Math" panose="02040503050406030204" pitchFamily="18" charset="0"/>
                          </a:rPr>
                          <m:t>𝑀</m:t>
                        </m:r>
                      </m:e>
                      <m:sub>
                        <m:sSup>
                          <m:sSupPr>
                            <m:ctrlPr>
                              <a:rPr lang="en-GB" sz="1600" i="1">
                                <a:latin typeface="Cambria Math" panose="02040503050406030204" pitchFamily="18" charset="0"/>
                              </a:rPr>
                            </m:ctrlPr>
                          </m:sSupPr>
                          <m:e>
                            <m:r>
                              <a:rPr lang="en-GB" sz="1600" i="1">
                                <a:latin typeface="Cambria Math" panose="02040503050406030204" pitchFamily="18" charset="0"/>
                              </a:rPr>
                              <m:t>𝑒</m:t>
                            </m:r>
                          </m:e>
                          <m:sup>
                            <m:r>
                              <a:rPr lang="en-GB" sz="1600" i="1">
                                <a:latin typeface="Cambria Math" panose="02040503050406030204" pitchFamily="18" charset="0"/>
                              </a:rPr>
                              <m:t>−</m:t>
                            </m:r>
                          </m:sup>
                        </m:sSup>
                      </m:sub>
                    </m:sSub>
                    <m:r>
                      <a:rPr lang="en-GB" sz="1600" i="1">
                        <a:latin typeface="Cambria Math" panose="02040503050406030204" pitchFamily="18" charset="0"/>
                      </a:rPr>
                      <m:t>+</m:t>
                    </m:r>
                    <m:r>
                      <a:rPr lang="en-GB" sz="1600" b="0" i="1" smtClean="0">
                        <a:latin typeface="Cambria Math" panose="02040503050406030204" pitchFamily="18" charset="0"/>
                      </a:rPr>
                      <m:t>𝑅</m:t>
                    </m:r>
                    <m:r>
                      <a:rPr lang="en-GB" sz="1600" i="1">
                        <a:latin typeface="Cambria Math" panose="02040503050406030204" pitchFamily="18" charset="0"/>
                      </a:rPr>
                      <m:t>)</m:t>
                    </m:r>
                  </m:oMath>
                </a14:m>
                <a:endParaRPr lang="fr-FR" altLang="fr-FR" sz="1600" dirty="0"/>
              </a:p>
              <a:p>
                <a:r>
                  <a:rPr lang="fr-FR" altLang="fr-FR" sz="1600" dirty="0" err="1"/>
                  <a:t>Average</a:t>
                </a:r>
                <a:r>
                  <a:rPr lang="fr-FR" altLang="fr-FR" sz="1600" dirty="0"/>
                  <a:t> 						</a:t>
                </a:r>
                <a14:m>
                  <m:oMath xmlns:m="http://schemas.openxmlformats.org/officeDocument/2006/math">
                    <m:acc>
                      <m:accPr>
                        <m:chr m:val="̅"/>
                        <m:ctrlPr>
                          <a:rPr lang="fr-FR" altLang="fr-FR" sz="1600" i="1">
                            <a:latin typeface="Cambria Math" panose="02040503050406030204" pitchFamily="18" charset="0"/>
                          </a:rPr>
                        </m:ctrlPr>
                      </m:accPr>
                      <m:e>
                        <m:sSub>
                          <m:sSubPr>
                            <m:ctrlPr>
                              <a:rPr lang="fr-FR" altLang="fr-FR" sz="1600" i="1">
                                <a:latin typeface="Cambria Math" panose="02040503050406030204" pitchFamily="18" charset="0"/>
                              </a:rPr>
                            </m:ctrlPr>
                          </m:sSubPr>
                          <m:e>
                            <m:r>
                              <a:rPr lang="en-GB" altLang="fr-FR" sz="1600" i="1">
                                <a:latin typeface="Cambria Math" panose="02040503050406030204" pitchFamily="18" charset="0"/>
                              </a:rPr>
                              <m:t>𝑀</m:t>
                            </m:r>
                          </m:e>
                          <m:sub>
                            <m:r>
                              <m:rPr>
                                <m:sty m:val="p"/>
                              </m:rPr>
                              <a:rPr lang="en-GB" altLang="fr-FR" sz="1600">
                                <a:latin typeface="Cambria Math" panose="02040503050406030204" pitchFamily="18" charset="0"/>
                              </a:rPr>
                              <m:t>ADU</m:t>
                            </m:r>
                          </m:sub>
                        </m:sSub>
                      </m:e>
                    </m:acc>
                    <m:r>
                      <a:rPr lang="en-GB" altLang="fr-FR" sz="1600" b="0" i="1" smtClean="0">
                        <a:latin typeface="Cambria Math" panose="02040503050406030204" pitchFamily="18" charset="0"/>
                      </a:rPr>
                      <m:t>=</m:t>
                    </m:r>
                    <m:sSup>
                      <m:sSupPr>
                        <m:ctrlPr>
                          <a:rPr lang="en-GB" altLang="fr-FR" sz="1600" i="1">
                            <a:solidFill>
                              <a:srgbClr val="000000"/>
                            </a:solidFill>
                            <a:latin typeface="Cambria Math" panose="02040503050406030204" pitchFamily="18" charset="0"/>
                          </a:rPr>
                        </m:ctrlPr>
                      </m:sSupPr>
                      <m:e>
                        <m:r>
                          <a:rPr lang="en-GB" altLang="fr-FR" sz="1600" i="1">
                            <a:solidFill>
                              <a:srgbClr val="000000"/>
                            </a:solidFill>
                            <a:latin typeface="Cambria Math" panose="02040503050406030204" pitchFamily="18" charset="0"/>
                          </a:rPr>
                          <m:t>𝑔</m:t>
                        </m:r>
                      </m:e>
                      <m:sup>
                        <m:r>
                          <a:rPr lang="en-GB" altLang="fr-FR" sz="1600" i="1">
                            <a:solidFill>
                              <a:srgbClr val="000000"/>
                            </a:solidFill>
                            <a:latin typeface="Cambria Math" panose="02040503050406030204" pitchFamily="18" charset="0"/>
                          </a:rPr>
                          <m:t>−1</m:t>
                        </m:r>
                      </m:sup>
                    </m:sSup>
                    <m:r>
                      <a:rPr lang="en-GB" altLang="fr-FR" sz="1600" i="1">
                        <a:solidFill>
                          <a:srgbClr val="000000"/>
                        </a:solidFill>
                        <a:latin typeface="Cambria Math" panose="02040503050406030204" pitchFamily="18" charset="0"/>
                        <a:ea typeface="Cambria Math" panose="02040503050406030204" pitchFamily="18" charset="0"/>
                      </a:rPr>
                      <m:t>×</m:t>
                    </m:r>
                    <m:acc>
                      <m:accPr>
                        <m:chr m:val="̅"/>
                        <m:ctrlPr>
                          <a:rPr lang="fr-FR" altLang="fr-FR" sz="1600" i="1">
                            <a:latin typeface="Cambria Math" panose="02040503050406030204" pitchFamily="18" charset="0"/>
                          </a:rPr>
                        </m:ctrlPr>
                      </m:accPr>
                      <m:e>
                        <m:sSub>
                          <m:sSubPr>
                            <m:ctrlPr>
                              <a:rPr lang="fr-FR" altLang="fr-FR" sz="1600" i="1">
                                <a:latin typeface="Cambria Math" panose="02040503050406030204" pitchFamily="18" charset="0"/>
                              </a:rPr>
                            </m:ctrlPr>
                          </m:sSubPr>
                          <m:e>
                            <m:r>
                              <a:rPr lang="en-GB" altLang="fr-FR" sz="1600" i="1">
                                <a:latin typeface="Cambria Math" panose="02040503050406030204" pitchFamily="18" charset="0"/>
                              </a:rPr>
                              <m:t>𝑀</m:t>
                            </m:r>
                          </m:e>
                          <m:sub>
                            <m:sSup>
                              <m:sSupPr>
                                <m:ctrlPr>
                                  <a:rPr lang="en-US" altLang="fr-FR" sz="1600" i="1">
                                    <a:latin typeface="Cambria Math" panose="02040503050406030204" pitchFamily="18" charset="0"/>
                                  </a:rPr>
                                </m:ctrlPr>
                              </m:sSupPr>
                              <m:e>
                                <m:r>
                                  <a:rPr lang="en-GB" altLang="fr-FR" sz="1600" i="1">
                                    <a:latin typeface="Cambria Math" panose="02040503050406030204" pitchFamily="18" charset="0"/>
                                  </a:rPr>
                                  <m:t>𝑒</m:t>
                                </m:r>
                              </m:e>
                              <m:sup>
                                <m:r>
                                  <a:rPr lang="en-GB" altLang="fr-FR" sz="1600" i="1">
                                    <a:latin typeface="Cambria Math" panose="02040503050406030204" pitchFamily="18" charset="0"/>
                                  </a:rPr>
                                  <m:t>−</m:t>
                                </m:r>
                              </m:sup>
                            </m:sSup>
                          </m:sub>
                        </m:sSub>
                      </m:e>
                    </m:acc>
                  </m:oMath>
                </a14:m>
                <a:endParaRPr lang="en-GB" altLang="fr-FR" sz="1600" dirty="0"/>
              </a:p>
              <a:p>
                <a:r>
                  <a:rPr lang="en-GB" altLang="fr-FR" sz="1600" dirty="0"/>
                  <a:t>Variance						</a:t>
                </a:r>
                <a14:m>
                  <m:oMath xmlns:m="http://schemas.openxmlformats.org/officeDocument/2006/math">
                    <m:sSub>
                      <m:sSubPr>
                        <m:ctrlPr>
                          <a:rPr lang="fr-FR" altLang="fr-FR" sz="1600" i="1">
                            <a:latin typeface="Cambria Math" panose="02040503050406030204" pitchFamily="18" charset="0"/>
                          </a:rPr>
                        </m:ctrlPr>
                      </m:sSubPr>
                      <m:e>
                        <m:r>
                          <m:rPr>
                            <m:sty m:val="p"/>
                          </m:rPr>
                          <a:rPr lang="en-GB" altLang="fr-FR" sz="1600">
                            <a:latin typeface="Cambria Math" panose="02040503050406030204" pitchFamily="18" charset="0"/>
                          </a:rPr>
                          <m:t>Var</m:t>
                        </m:r>
                        <m:r>
                          <a:rPr lang="en-GB" altLang="fr-FR" sz="1600" i="1">
                            <a:latin typeface="Cambria Math" panose="02040503050406030204" pitchFamily="18" charset="0"/>
                          </a:rPr>
                          <m:t>(</m:t>
                        </m:r>
                        <m:r>
                          <a:rPr lang="en-GB" altLang="fr-FR" sz="1600" i="1">
                            <a:latin typeface="Cambria Math" panose="02040503050406030204" pitchFamily="18" charset="0"/>
                          </a:rPr>
                          <m:t>𝑀</m:t>
                        </m:r>
                      </m:e>
                      <m:sub>
                        <m:r>
                          <m:rPr>
                            <m:sty m:val="p"/>
                          </m:rPr>
                          <a:rPr lang="en-GB" altLang="fr-FR" sz="1600">
                            <a:latin typeface="Cambria Math" panose="02040503050406030204" pitchFamily="18" charset="0"/>
                          </a:rPr>
                          <m:t>ADU</m:t>
                        </m:r>
                      </m:sub>
                    </m:sSub>
                    <m:r>
                      <a:rPr lang="en-GB" altLang="fr-FR" sz="1600" i="1">
                        <a:latin typeface="Cambria Math" panose="02040503050406030204" pitchFamily="18" charset="0"/>
                      </a:rPr>
                      <m:t>)</m:t>
                    </m:r>
                  </m:oMath>
                </a14:m>
                <a:endParaRPr lang="en-GB" altLang="fr-FR" sz="1600" dirty="0"/>
              </a:p>
              <a:p>
                <a:endParaRPr lang="en-GB" altLang="fr-FR" sz="1600" b="0" dirty="0">
                  <a:ea typeface="Cambria Math" panose="02040503050406030204" pitchFamily="18" charset="0"/>
                </a:endParaRPr>
              </a:p>
              <a:p>
                <a:r>
                  <a:rPr lang="en-GB" altLang="fr-FR" sz="1600" b="1" dirty="0">
                    <a:ea typeface="Cambria Math" panose="02040503050406030204" pitchFamily="18" charset="0"/>
                  </a:rPr>
                  <a:t>Using the noise properties of the signal, expected to follow a Poisson distribution, it is possible to derive the CCD gain and noise.</a:t>
                </a:r>
              </a:p>
              <a:p>
                <a:endParaRPr lang="en-US" altLang="fr-FR" sz="1600" dirty="0"/>
              </a:p>
            </p:txBody>
          </p:sp>
        </mc:Choice>
        <mc:Fallback xmlns="">
          <p:sp>
            <p:nvSpPr>
              <p:cNvPr id="6" name="Espace réservé du contenu 2"/>
              <p:cNvSpPr txBox="1">
                <a:spLocks noRot="1" noChangeAspect="1" noMove="1" noResize="1" noEditPoints="1" noAdjustHandles="1" noChangeArrowheads="1" noChangeShapeType="1" noTextEdit="1"/>
              </p:cNvSpPr>
              <p:nvPr/>
            </p:nvSpPr>
            <p:spPr>
              <a:xfrm>
                <a:off x="1287780" y="1361959"/>
                <a:ext cx="10675621" cy="4854575"/>
              </a:xfrm>
              <a:prstGeom prst="rect">
                <a:avLst/>
              </a:prstGeom>
              <a:blipFill>
                <a:blip r:embed="rId2"/>
                <a:stretch>
                  <a:fillRect l="-285" t="-376"/>
                </a:stretch>
              </a:blipFill>
            </p:spPr>
            <p:txBody>
              <a:bodyPr/>
              <a:lstStyle/>
              <a:p>
                <a:r>
                  <a:rPr lang="en-US">
                    <a:noFill/>
                  </a:rPr>
                  <a:t> </a:t>
                </a:r>
              </a:p>
            </p:txBody>
          </p:sp>
        </mc:Fallback>
      </mc:AlternateContent>
    </p:spTree>
    <p:extLst>
      <p:ext uri="{BB962C8B-B14F-4D97-AF65-F5344CB8AC3E}">
        <p14:creationId xmlns:p14="http://schemas.microsoft.com/office/powerpoint/2010/main" val="401601714"/>
      </p:ext>
    </p:extLst>
  </p:cSld>
  <p:clrMapOvr>
    <a:masterClrMapping/>
  </p:clrMapOvr>
  <p:transition spd="med"/>
</p:sld>
</file>

<file path=ppt/theme/theme1.xml><?xml version="1.0" encoding="utf-8"?>
<a:theme xmlns:a="http://schemas.openxmlformats.org/drawingml/2006/main" name="modele_4-3_ppt_amu_2017">
  <a:themeElements>
    <a:clrScheme name="Personnalisée 1">
      <a:dk1>
        <a:srgbClr val="000000"/>
      </a:dk1>
      <a:lt1>
        <a:sysClr val="window" lastClr="FFFFFF"/>
      </a:lt1>
      <a:dk2>
        <a:srgbClr val="235BAA"/>
      </a:dk2>
      <a:lt2>
        <a:srgbClr val="AFB1A5"/>
      </a:lt2>
      <a:accent1>
        <a:srgbClr val="0080FF"/>
      </a:accent1>
      <a:accent2>
        <a:srgbClr val="51C2A9"/>
      </a:accent2>
      <a:accent3>
        <a:srgbClr val="7EC251"/>
      </a:accent3>
      <a:accent4>
        <a:srgbClr val="AFB1A5"/>
      </a:accent4>
      <a:accent5>
        <a:srgbClr val="B54721"/>
      </a:accent5>
      <a:accent6>
        <a:srgbClr val="A16BB1"/>
      </a:accent6>
      <a:hlink>
        <a:srgbClr val="A40A06"/>
      </a:hlink>
      <a:folHlink>
        <a:srgbClr val="837F16"/>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lIns="0" tIns="0" rIns="0" bIns="0" anchor="ctr"/>
      <a:lstStyle>
        <a:defPPr>
          <a:defRPr sz="1000" b="1" baseline="0" dirty="0" smtClean="0">
            <a:solidFill>
              <a:srgbClr val="FFFFFF"/>
            </a:solidFill>
            <a:latin typeface="Verdana" charset="0"/>
            <a:cs typeface="Arial" charset="0"/>
          </a:defRPr>
        </a:defPPr>
      </a:lstStyle>
    </a:tx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modele_4-3_ppt_amu_2017.potx</Template>
  <TotalTime>29676</TotalTime>
  <Words>705</Words>
  <Application>Microsoft Macintosh PowerPoint</Application>
  <PresentationFormat>Grand écran</PresentationFormat>
  <Paragraphs>117</Paragraphs>
  <Slides>13</Slides>
  <Notes>1</Notes>
  <HiddenSlides>0</HiddenSlides>
  <MMClips>0</MMClips>
  <ScaleCrop>false</ScaleCrop>
  <HeadingPairs>
    <vt:vector size="8" baseType="variant">
      <vt:variant>
        <vt:lpstr>Polices utilisées</vt:lpstr>
      </vt:variant>
      <vt:variant>
        <vt:i4>10</vt:i4>
      </vt:variant>
      <vt:variant>
        <vt:lpstr>Thème</vt:lpstr>
      </vt:variant>
      <vt:variant>
        <vt:i4>1</vt:i4>
      </vt:variant>
      <vt:variant>
        <vt:lpstr>Serveurs OLE incorporés</vt:lpstr>
      </vt:variant>
      <vt:variant>
        <vt:i4>1</vt:i4>
      </vt:variant>
      <vt:variant>
        <vt:lpstr>Titres des diapositives</vt:lpstr>
      </vt:variant>
      <vt:variant>
        <vt:i4>13</vt:i4>
      </vt:variant>
    </vt:vector>
  </HeadingPairs>
  <TitlesOfParts>
    <vt:vector size="25" baseType="lpstr">
      <vt:lpstr>ＭＳ Ｐゴシック</vt:lpstr>
      <vt:lpstr>Arial</vt:lpstr>
      <vt:lpstr>Calibri</vt:lpstr>
      <vt:lpstr>Cambria Math</vt:lpstr>
      <vt:lpstr>Comic Sans MS</vt:lpstr>
      <vt:lpstr>Helvetica Neue Thin</vt:lpstr>
      <vt:lpstr>Lucida Grande</vt:lpstr>
      <vt:lpstr>Symbol</vt:lpstr>
      <vt:lpstr>Verdana</vt:lpstr>
      <vt:lpstr>Wingdings</vt:lpstr>
      <vt:lpstr>modele_4-3_ppt_amu_2017</vt:lpstr>
      <vt:lpstr>Equation</vt:lpstr>
      <vt:lpstr> Detection lab  J.-G. Cuby Speaker A. Le Van Suu  Credits: Hervé Le Coroller &amp; Christophe Adami, LAM</vt:lpstr>
      <vt:lpstr>CCDs</vt:lpstr>
      <vt:lpstr>CCDs</vt:lpstr>
      <vt:lpstr>A large variety of CCDs</vt:lpstr>
      <vt:lpstr>CMOS, infrared detectors</vt:lpstr>
      <vt:lpstr>Correction of Raw Image with Bias, Dark, Flat Images</vt:lpstr>
      <vt:lpstr>CCD gain</vt:lpstr>
      <vt:lpstr>Basics of noise</vt:lpstr>
      <vt:lpstr>Sources of signal and noise</vt:lpstr>
      <vt:lpstr>Lab summary</vt:lpstr>
      <vt:lpstr>Optional  Astronomical observations with a 50-cm telescope at Observatoire de Haute Provence (IRiS)</vt:lpstr>
      <vt:lpstr>Equipment</vt:lpstr>
      <vt:lpstr>Présentation PowerPoint</vt:lpstr>
    </vt:vector>
  </TitlesOfParts>
  <Company>Université de la Méditerranée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Isabelle Roulet</dc:creator>
  <cp:lastModifiedBy>aurSNav@hotmail.com</cp:lastModifiedBy>
  <cp:revision>1060</cp:revision>
  <cp:lastPrinted>2018-03-19T12:58:33Z</cp:lastPrinted>
  <dcterms:created xsi:type="dcterms:W3CDTF">2012-01-22T13:57:43Z</dcterms:created>
  <dcterms:modified xsi:type="dcterms:W3CDTF">2021-08-21T20:28:23Z</dcterms:modified>
</cp:coreProperties>
</file>